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3" r:id="rId9"/>
    <p:sldId id="266" r:id="rId10"/>
    <p:sldId id="262" r:id="rId11"/>
    <p:sldId id="264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5" autoAdjust="0"/>
    <p:restoredTop sz="96713" autoAdjust="0"/>
  </p:normalViewPr>
  <p:slideViewPr>
    <p:cSldViewPr snapToGrid="0">
      <p:cViewPr varScale="1">
        <p:scale>
          <a:sx n="103" d="100"/>
          <a:sy n="103" d="100"/>
        </p:scale>
        <p:origin x="86" y="4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512F4-2EA7-4438-AC7D-EDDE08006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625899-7319-4844-8277-03567716D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E6953D-6A8D-4FDD-A192-F05E606B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D84ED4-87A8-4B56-B9EC-4A84E8FE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014B2E-78C5-42B4-B7E2-08AF7B82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29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D6A06-AA8C-49D1-8803-8F68DD8B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6D85F60-9906-4DD3-AD4D-2B168C8D3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2FADDE-F97E-49CB-A58D-31497B3F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DB74C5-042A-41F6-A820-581ACD0B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C60ABD-A848-40F3-96BF-43C5437A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37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6BC08A8-AE97-4F68-89EE-45F03E756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EACE0C-06F6-4DF5-9A87-AFE3BB627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E3747A-3EC9-4A51-96CF-002AE7A4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507DDD-05D9-4C8C-91BF-DCB5D275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3F317-C68D-41ED-A2B2-33B8E08E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57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E0BFA-10E5-438F-B232-48077A5A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5389B2-4036-4EC6-AD7F-192056985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E17F21-5B3A-4DA2-A658-878C5175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55CABA-D361-4891-8918-B2E2A108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AD93F6-A42A-4A39-98A7-32E188CC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47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86FCF-16DC-45BC-A37F-7C442D06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CDB29C-0DBA-4ABD-A75E-6B5DF08B0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8412C5-3F4C-4F3E-A992-1D0936EA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10D045-3FD6-421F-827C-D1C9A9A4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459205-F988-4EEF-96AE-B66F0B0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76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3DC28-BA8E-4D44-BD78-27BF6CC0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D34AED-7875-4DCD-A475-FA63C5FF0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2FEFD-F059-4BC6-A284-52896386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B23867-C9C8-4D64-8E64-30759E84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9D811D-35CB-42EF-8E5A-674D10E7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398AA6-8760-4010-AF15-6EBC9196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90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9A197-A193-4B43-A42C-4F5DCA14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92F0FB-30E3-4977-9F25-DDD6A0F9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8D96D1-C018-4A15-8819-69FAD96E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379F21-764B-413B-A788-12F8AEF86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7ACDCE-A48F-4BA7-8F2C-EC7D0689C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C9CB3C-EA7D-4D54-9755-C6C1124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438537-CD71-449C-ACA1-5AF4C0C2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AE5CC4E-CDFC-419F-9964-85BABD08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35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C8CDF-14BE-47FA-88FB-D88B4B22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630665-7F6C-45B8-8D92-D40F9AE28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EB30FB-7CDB-477A-9D90-E9F6947A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DAAF4FC-2685-4334-BEA5-2E8F0994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30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8962CA-93AB-4C1F-AEE1-4DB014A0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53D8C0-F1AB-4BD7-8BBE-C3DD33E76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96CCA1-0AC0-4B6B-85FA-01E93BE7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19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2E480-ABA3-48AF-AD10-55779736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EBD9DA-9F95-40AA-9FAF-E6105A7C4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7D81C8-54CB-48AD-AD23-4A0E43224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07FD5E-0E26-455B-9C4C-F3F07316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CA67BE-1FD7-45D7-8437-4C6DC305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DAE543-4FFF-4F0C-BC2F-07E5591C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71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FABE7-FD46-4377-B9A3-4B145531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CA7FF7-44B2-4A1C-B8E2-40E412FF3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F30F8B-0FEB-484A-93CD-A516F2CC1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AA5873-91ED-4042-9623-B60B7472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C1D67C-EF34-4ADF-B441-2932B10B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DE860A-9E87-4AA7-B547-2CE20343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59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7A607E-57F2-4392-BD38-CFBAEC1F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12DF4A-C4E6-4A20-900A-FD4EA1B0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0CDCC5-BA8B-4469-ADF1-A38C50126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6AD62-9C2B-4A93-BA3C-D3101A017516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62FD7A-1F77-4F9F-B40A-59BEB57D8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C02D34-D9D6-4B9F-8A7F-05C1267BB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FD4B6-4F22-454E-AE35-0FBF595370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46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ms.bafa.de/BafaFrame/begem/" TargetMode="External"/><Relationship Id="rId2" Type="http://schemas.openxmlformats.org/officeDocument/2006/relationships/hyperlink" Target="https://www.bafa.de/DE/Energie/Effiziente_Gebaeude/Foerderprogramm_im_Ueberblick/foerderprogramm_im_ueberblick_nod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kfw.de/PDF/Download-Center/F%C3%B6rderprogramme-(Inlandsf%C3%B6rderung)/PDF-Dokumente/6000004863_Infoblatt_BEG_F%C3%B6rderf%C3%A4hige_Ma%C3%9Fnahmen.pdf" TargetMode="External"/><Relationship Id="rId4" Type="http://schemas.openxmlformats.org/officeDocument/2006/relationships/hyperlink" Target="https://www.bafa.de/SharedDocs/Downloads/DE/Energie/beg_em_foerderuebersicht.pdf?__blob=publicationFile&amp;v=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://www.die-heizer.d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8F3036-B00E-4784-961E-E53449714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4360" y="5501640"/>
            <a:ext cx="3665957" cy="1081937"/>
          </a:xfrm>
        </p:spPr>
        <p:txBody>
          <a:bodyPr anchor="ctr">
            <a:normAutofit fontScale="85000" lnSpcReduction="20000"/>
          </a:bodyPr>
          <a:lstStyle/>
          <a:p>
            <a:pPr algn="l"/>
            <a:r>
              <a:rPr lang="de-DE" sz="2000" dirty="0">
                <a:solidFill>
                  <a:srgbClr val="FFFFFF"/>
                </a:solidFill>
              </a:rPr>
              <a:t>Luft – Wasser Wärmepumpen in der Sanierung </a:t>
            </a:r>
          </a:p>
          <a:p>
            <a:pPr algn="l"/>
            <a:endParaRPr lang="de-DE" sz="2000" dirty="0">
              <a:solidFill>
                <a:srgbClr val="FFFFFF"/>
              </a:solidFill>
            </a:endParaRPr>
          </a:p>
          <a:p>
            <a:pPr algn="l"/>
            <a:r>
              <a:rPr lang="de-DE" sz="1300" dirty="0">
                <a:solidFill>
                  <a:srgbClr val="FFFFFF"/>
                </a:solidFill>
              </a:rPr>
              <a:t>Von Stefan Oldenburg 06/2021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C8FB97-FC7F-4F8A-807A-778CCF7D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2276" y="390832"/>
            <a:ext cx="6940067" cy="45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4B7773F-E55B-4340-955A-47B3E5EAF6F0}"/>
              </a:ext>
            </a:extLst>
          </p:cNvPr>
          <p:cNvSpPr txBox="1"/>
          <p:nvPr/>
        </p:nvSpPr>
        <p:spPr>
          <a:xfrm>
            <a:off x="786532" y="5688665"/>
            <a:ext cx="421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www.die-heizer.de</a:t>
            </a:r>
          </a:p>
        </p:txBody>
      </p:sp>
    </p:spTree>
    <p:extLst>
      <p:ext uri="{BB962C8B-B14F-4D97-AF65-F5344CB8AC3E}">
        <p14:creationId xmlns:p14="http://schemas.microsoft.com/office/powerpoint/2010/main" val="4056604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8B13A3-40D3-4E4B-BF9D-C43516AF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Und Autarkie ???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D8CFA83-A396-4715-A96D-806A2C7A5CE7}"/>
              </a:ext>
            </a:extLst>
          </p:cNvPr>
          <p:cNvSpPr txBox="1"/>
          <p:nvPr/>
        </p:nvSpPr>
        <p:spPr>
          <a:xfrm>
            <a:off x="4367695" y="348345"/>
            <a:ext cx="7960884" cy="3179964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BSP </a:t>
            </a:r>
            <a:r>
              <a:rPr lang="en-US" sz="2000" dirty="0" err="1"/>
              <a:t>reale</a:t>
            </a:r>
            <a:r>
              <a:rPr lang="en-US" sz="2000" dirty="0"/>
              <a:t> </a:t>
            </a:r>
            <a:r>
              <a:rPr lang="en-US" sz="2000" dirty="0" err="1"/>
              <a:t>Kundenanlage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Standort</a:t>
            </a:r>
            <a:r>
              <a:rPr lang="en-US" sz="2000" dirty="0"/>
              <a:t> Ludwigshafen: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IDM Terra – ML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Wärmepumpe</a:t>
            </a:r>
            <a:endParaRPr lang="en-US" sz="20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Heizkörperanlage</a:t>
            </a:r>
            <a:r>
              <a:rPr lang="en-US" sz="2000" dirty="0"/>
              <a:t> (</a:t>
            </a:r>
            <a:r>
              <a:rPr lang="en-US" sz="2000" dirty="0" err="1"/>
              <a:t>alte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Heizkörper</a:t>
            </a:r>
            <a:r>
              <a:rPr lang="en-US" sz="2000" dirty="0"/>
              <a:t> !)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185m² </a:t>
            </a:r>
            <a:r>
              <a:rPr lang="en-US" sz="2000" dirty="0" err="1"/>
              <a:t>beh</a:t>
            </a:r>
            <a:r>
              <a:rPr lang="en-US" sz="2000" dirty="0"/>
              <a:t>. </a:t>
            </a:r>
            <a:r>
              <a:rPr lang="en-US" sz="2000" dirty="0" err="1"/>
              <a:t>Fläche</a:t>
            </a:r>
            <a:r>
              <a:rPr lang="en-US" sz="2000" dirty="0"/>
              <a:t>, </a:t>
            </a:r>
            <a:r>
              <a:rPr lang="en-US" sz="2000" dirty="0" err="1"/>
              <a:t>kein</a:t>
            </a:r>
            <a:r>
              <a:rPr lang="en-US" sz="2000" dirty="0"/>
              <a:t>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Vollwärmeschutz</a:t>
            </a:r>
            <a:r>
              <a:rPr lang="en-US" sz="2000" dirty="0"/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Haus BJ 1970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PV Anlage ca. 12 </a:t>
            </a:r>
            <a:r>
              <a:rPr lang="en-US" sz="2000" dirty="0" err="1"/>
              <a:t>KwP</a:t>
            </a:r>
            <a:r>
              <a:rPr lang="en-US" sz="2000" dirty="0"/>
              <a:t>,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SO </a:t>
            </a:r>
            <a:r>
              <a:rPr lang="en-US" sz="2000" dirty="0" err="1"/>
              <a:t>Ausrichtung</a:t>
            </a:r>
            <a:endParaRPr lang="en-US" sz="20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E3DC </a:t>
            </a:r>
            <a:r>
              <a:rPr lang="en-US" sz="2000" dirty="0" err="1"/>
              <a:t>Stromspeicher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Elektrofahrzeug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Tesla Model S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2FCD2BF-E76D-4BBA-A467-A2C4CC2E0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547" y="3766429"/>
            <a:ext cx="7207979" cy="2180413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80A3B92-02DE-46DA-B531-2D7DDA86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638" y="511387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65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BD22FB-5CA3-48BE-B65B-6DF0AE8C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de-DE" sz="4000">
                <a:solidFill>
                  <a:srgbClr val="FFFFFF"/>
                </a:solidFill>
              </a:rPr>
              <a:t>Gibt es </a:t>
            </a:r>
            <a:br>
              <a:rPr lang="de-DE" sz="4000">
                <a:solidFill>
                  <a:srgbClr val="FFFFFF"/>
                </a:solidFill>
              </a:rPr>
            </a:br>
            <a:r>
              <a:rPr lang="de-DE" sz="4000">
                <a:solidFill>
                  <a:srgbClr val="FFFFFF"/>
                </a:solidFill>
              </a:rPr>
              <a:t>Förderungen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CFF34-DA3C-4F34-9728-71993B06B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1" y="649480"/>
            <a:ext cx="7230796" cy="5546047"/>
          </a:xfrm>
        </p:spPr>
        <p:txBody>
          <a:bodyPr anchor="ctr">
            <a:normAutofit fontScale="92500" lnSpcReduction="20000"/>
          </a:bodyPr>
          <a:lstStyle/>
          <a:p>
            <a:r>
              <a:rPr lang="de-DE" sz="2000" dirty="0"/>
              <a:t>JA ! Bei der </a:t>
            </a:r>
            <a:r>
              <a:rPr lang="de-DE" sz="2600" b="1" dirty="0"/>
              <a:t>BAFA</a:t>
            </a:r>
            <a:r>
              <a:rPr lang="de-DE" sz="2000" dirty="0"/>
              <a:t>, auch die </a:t>
            </a:r>
            <a:r>
              <a:rPr lang="de-DE" sz="2600" b="1" dirty="0"/>
              <a:t>KFW</a:t>
            </a:r>
            <a:r>
              <a:rPr lang="de-DE" sz="2000" dirty="0"/>
              <a:t> bietet hierzu Möglichkeiten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Hier gibt es dazu die Übersicht :</a:t>
            </a:r>
          </a:p>
          <a:p>
            <a:pPr marL="0" indent="0">
              <a:buNone/>
            </a:pPr>
            <a:r>
              <a:rPr lang="de-DE" sz="2000" dirty="0">
                <a:hlinkClick r:id="rId2"/>
              </a:rPr>
              <a:t>https://www.bafa.de/DE/Energie/Effiziente_Gebaeude/Foerderprogramm_im_Ueberblick/foerderprogramm_im_ueberblick_node.html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/>
              <a:t>Hier kann man derzeit noch bis 30.06.21 seine Fördermaßnahme einreichen :</a:t>
            </a:r>
          </a:p>
          <a:p>
            <a:pPr marL="0" indent="0">
              <a:buNone/>
            </a:pPr>
            <a:r>
              <a:rPr lang="de-DE" sz="2000" dirty="0">
                <a:hlinkClick r:id="rId3"/>
              </a:rPr>
              <a:t>https://fms.bafa.de/BafaFrame/begem/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Link des aktuellen Förderprogramms der BAFA :</a:t>
            </a:r>
          </a:p>
          <a:p>
            <a:pPr marL="0" indent="0">
              <a:buNone/>
            </a:pPr>
            <a:r>
              <a:rPr lang="de-DE" sz="2000" dirty="0">
                <a:hlinkClick r:id="rId4"/>
              </a:rPr>
              <a:t>https://www.bafa.de/SharedDocs/Downloads/DE/Energie/beg_em_foerderuebersicht.pdf?__blob=publicationFile&amp;v=5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●  KFW 261 / 262</a:t>
            </a:r>
          </a:p>
          <a:p>
            <a:pPr marL="0" indent="0">
              <a:buNone/>
            </a:pPr>
            <a:r>
              <a:rPr lang="de-DE" sz="2000" dirty="0">
                <a:hlinkClick r:id="rId5"/>
              </a:rPr>
              <a:t>https://www.kfw.de/PDF/Download-Center/F%C3%B6rderprogramme-(Inlandsf%C3%B6rderung)/PDF-Dokumente/6000004863_Infoblatt_BEG_F%C3%B6rderf%C3%A4hige_Ma%C3%9Fnahmen.pdf</a:t>
            </a:r>
            <a:endParaRPr lang="de-DE" sz="2000" dirty="0"/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B2B9E4B-90C1-4809-86D8-8722AE40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212" y="511383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72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729766-43F6-40DC-B735-6F1FD98F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de-DE" sz="3400" dirty="0">
                <a:solidFill>
                  <a:srgbClr val="FFFFFF"/>
                </a:solidFill>
              </a:rPr>
              <a:t>Vielen Dank für Ihre Aufmerksamkeit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EC2505-BA2A-4E66-9298-4003FE4F1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939" y="3878582"/>
            <a:ext cx="5206182" cy="24848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5000" dirty="0">
                <a:hlinkClick r:id="rId2"/>
              </a:rPr>
              <a:t>www.die-heizer.de</a:t>
            </a:r>
            <a:endParaRPr lang="de-DE" sz="5000" dirty="0"/>
          </a:p>
          <a:p>
            <a:endParaRPr lang="de-DE" sz="2000" dirty="0"/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8C0BEF0-3D9E-493C-A3CA-9EDF8BB65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20" y="741598"/>
            <a:ext cx="6421509" cy="24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05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24470F-BB60-4310-8038-9A204A9A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e-DE" sz="4000">
                <a:solidFill>
                  <a:srgbClr val="FFFFFF"/>
                </a:solidFill>
              </a:rPr>
              <a:t>Unsere 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82A003-72EE-4EDF-8903-BEECDFDD0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de-DE" sz="2000" dirty="0"/>
              <a:t>Die Fa. Oldenburg wurde 2001 von Stefan Oldenburg als klassischer Sanitär und Heizungsfachbetrieb gegründet – bis 2003 noch mit einem Partner, danach alleine geführt. Derzeitig sind wir mit 8 Mitarbeitern am Start und bauen die Fa. noch weiter aus.</a:t>
            </a:r>
          </a:p>
          <a:p>
            <a:r>
              <a:rPr lang="de-DE" sz="2000" dirty="0"/>
              <a:t>Ab 2004 Einbau der ersten Luft – Wasser Wärmepumpen verschiedener namhafter deutscher Hersteller</a:t>
            </a:r>
          </a:p>
          <a:p>
            <a:r>
              <a:rPr lang="de-DE" sz="2000" dirty="0"/>
              <a:t>Ab 2017 Zusammenarbeit mit der Fa. SIZ – Solar – Info – Zentrum in Lachen </a:t>
            </a:r>
            <a:r>
              <a:rPr lang="de-DE" sz="2000" dirty="0" err="1"/>
              <a:t>Speyerdorf</a:t>
            </a:r>
            <a:r>
              <a:rPr lang="de-DE" sz="2000" dirty="0"/>
              <a:t> in der Kooperation zur Errichtung autarker Heizungsanlagen mit PV Strom </a:t>
            </a:r>
          </a:p>
          <a:p>
            <a:r>
              <a:rPr lang="de-DE" sz="2000" dirty="0"/>
              <a:t>Ab 2018 zertifizierter Servicepartner der IDM Energiefamilie – ab 2019 IDM Werkskundendienst zertifizierter Servicepartner</a:t>
            </a:r>
          </a:p>
          <a:p>
            <a:r>
              <a:rPr lang="de-DE" sz="2000" dirty="0"/>
              <a:t>Bis ende 2021 werden über 100 IDM Wärmepumpen von uns verbaut worden sein – </a:t>
            </a:r>
            <a:r>
              <a:rPr lang="de-DE" sz="2000" b="1" i="1" dirty="0">
                <a:highlight>
                  <a:srgbClr val="FFFF00"/>
                </a:highlight>
              </a:rPr>
              <a:t>über 90% davon in der Sanierung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0E4CB48-E64C-4478-A746-0FA3603E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212" y="754380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41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8ED1E-8D53-466F-9DA6-C1405518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der Regel – was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finden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wir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vor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?</a:t>
            </a:r>
          </a:p>
        </p:txBody>
      </p:sp>
      <p:pic>
        <p:nvPicPr>
          <p:cNvPr id="9" name="Grafik 8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E7550B49-FEA7-45A1-8DBF-C724E4FD7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r="2" b="2932"/>
          <a:stretch/>
        </p:blipFill>
        <p:spPr>
          <a:xfrm rot="5400000">
            <a:off x="2434976" y="626285"/>
            <a:ext cx="4261104" cy="30085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195C26-CED1-45F2-8B6D-69E9403B6B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2" b="2326"/>
          <a:stretch/>
        </p:blipFill>
        <p:spPr>
          <a:xfrm rot="5400000">
            <a:off x="5496158" y="626364"/>
            <a:ext cx="4261104" cy="300837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nhaltsplatzhalter 16" descr="Ein Bild, das Wand, drinnen, Boden, Gerät enthält.&#10;&#10;Automatisch generierte Beschreibung">
            <a:extLst>
              <a:ext uri="{FF2B5EF4-FFF2-40B4-BE49-F238E27FC236}">
                <a16:creationId xmlns:a16="http://schemas.microsoft.com/office/drawing/2014/main" id="{FBC4801F-A2D5-4F6E-A2B3-15EB7B1BE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r="3693"/>
          <a:stretch/>
        </p:blipFill>
        <p:spPr>
          <a:xfrm rot="5400000">
            <a:off x="8514468" y="514641"/>
            <a:ext cx="4192170" cy="3162889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0276C57-3A8C-406B-9268-19A993767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6327" y="609620"/>
            <a:ext cx="4192170" cy="297293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4F1C904-25A7-44D9-8AD5-34945014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2320" y="5988097"/>
            <a:ext cx="1047463" cy="68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34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F70F3-9AD1-4759-BE16-9BD1610433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/>
              <a:t>Was machen wir daraus ? </a:t>
            </a:r>
          </a:p>
        </p:txBody>
      </p:sp>
      <p:pic>
        <p:nvPicPr>
          <p:cNvPr id="5" name="Inhaltsplatzhalter 4" descr="Ein Bild, das drinnen, Boden, Toilette, weiß enthält.&#10;&#10;Automatisch generierte Beschreibung">
            <a:extLst>
              <a:ext uri="{FF2B5EF4-FFF2-40B4-BE49-F238E27FC236}">
                <a16:creationId xmlns:a16="http://schemas.microsoft.com/office/drawing/2014/main" id="{6EFB679C-B1A3-4C96-A276-77717A206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1153" r="23540"/>
          <a:stretch/>
        </p:blipFill>
        <p:spPr>
          <a:xfrm>
            <a:off x="5592047" y="1625081"/>
            <a:ext cx="2956330" cy="2519363"/>
          </a:xfrm>
        </p:spPr>
      </p:pic>
      <p:pic>
        <p:nvPicPr>
          <p:cNvPr id="7" name="Grafik 6" descr="Ein Bild, das drinnen, zugemüllt enthält.&#10;&#10;Automatisch generierte Beschreibung">
            <a:extLst>
              <a:ext uri="{FF2B5EF4-FFF2-40B4-BE49-F238E27FC236}">
                <a16:creationId xmlns:a16="http://schemas.microsoft.com/office/drawing/2014/main" id="{E193823E-5FC4-4F91-B9E1-814BEC078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77" y="1625082"/>
            <a:ext cx="3359151" cy="2519363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1927067-B013-4DF8-B3A6-F85C84CE9BA9}"/>
              </a:ext>
            </a:extLst>
          </p:cNvPr>
          <p:cNvGrpSpPr/>
          <p:nvPr/>
        </p:nvGrpSpPr>
        <p:grpSpPr>
          <a:xfrm>
            <a:off x="2919128" y="1625081"/>
            <a:ext cx="2672919" cy="2584967"/>
            <a:chOff x="937496" y="1625083"/>
            <a:chExt cx="2672919" cy="2584967"/>
          </a:xfrm>
        </p:grpSpPr>
        <p:pic>
          <p:nvPicPr>
            <p:cNvPr id="9" name="Grafik 8" descr="Ein Bild, das drinnen, schmutzig enthält.&#10;&#10;Automatisch generierte Beschreibung">
              <a:extLst>
                <a:ext uri="{FF2B5EF4-FFF2-40B4-BE49-F238E27FC236}">
                  <a16:creationId xmlns:a16="http://schemas.microsoft.com/office/drawing/2014/main" id="{E3E179D2-1336-47F3-9C67-324DDA007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05972" y="2005608"/>
              <a:ext cx="2519363" cy="1889522"/>
            </a:xfrm>
            <a:prstGeom prst="rect">
              <a:avLst/>
            </a:prstGeom>
          </p:spPr>
        </p:pic>
        <p:pic>
          <p:nvPicPr>
            <p:cNvPr id="13" name="Grafik 12" descr="Ein Bild, das Text, drinnen enthält.&#10;&#10;Automatisch generierte Beschreibung">
              <a:extLst>
                <a:ext uri="{FF2B5EF4-FFF2-40B4-BE49-F238E27FC236}">
                  <a16:creationId xmlns:a16="http://schemas.microsoft.com/office/drawing/2014/main" id="{97041CC7-674B-4513-AC26-3731D9345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6365" y="1886214"/>
              <a:ext cx="2089052" cy="1566789"/>
            </a:xfrm>
            <a:prstGeom prst="rect">
              <a:avLst/>
            </a:prstGeom>
          </p:spPr>
        </p:pic>
      </p:grpSp>
      <p:pic>
        <p:nvPicPr>
          <p:cNvPr id="20" name="Grafik 19" descr="Ein Bild, das draußen, Gebäude enthält.&#10;&#10;Automatisch generierte Beschreibung">
            <a:extLst>
              <a:ext uri="{FF2B5EF4-FFF2-40B4-BE49-F238E27FC236}">
                <a16:creationId xmlns:a16="http://schemas.microsoft.com/office/drawing/2014/main" id="{6E703DCB-0E28-4877-81A8-3EA968CBFA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18812" r="28950" b="31441"/>
          <a:stretch/>
        </p:blipFill>
        <p:spPr>
          <a:xfrm>
            <a:off x="3304695" y="4210049"/>
            <a:ext cx="2287352" cy="1498872"/>
          </a:xfrm>
          <a:prstGeom prst="rect">
            <a:avLst/>
          </a:prstGeom>
        </p:spPr>
      </p:pic>
      <p:pic>
        <p:nvPicPr>
          <p:cNvPr id="22" name="Grafik 21" descr="Ein Bild, das Gebäude, alt enthält.&#10;&#10;Automatisch generierte Beschreibung">
            <a:extLst>
              <a:ext uri="{FF2B5EF4-FFF2-40B4-BE49-F238E27FC236}">
                <a16:creationId xmlns:a16="http://schemas.microsoft.com/office/drawing/2014/main" id="{9EDA9582-7C09-49F7-A3C0-B9D87CD953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21480" r="10407" b="10112"/>
          <a:stretch/>
        </p:blipFill>
        <p:spPr>
          <a:xfrm>
            <a:off x="5592047" y="4144444"/>
            <a:ext cx="3523657" cy="1721784"/>
          </a:xfrm>
          <a:prstGeom prst="rect">
            <a:avLst/>
          </a:prstGeom>
        </p:spPr>
      </p:pic>
      <p:pic>
        <p:nvPicPr>
          <p:cNvPr id="24" name="Grafik 23" descr="Ein Bild, das draußen, Gebäude, Baum, Haus enthält.&#10;&#10;Automatisch generierte Beschreibung">
            <a:extLst>
              <a:ext uri="{FF2B5EF4-FFF2-40B4-BE49-F238E27FC236}">
                <a16:creationId xmlns:a16="http://schemas.microsoft.com/office/drawing/2014/main" id="{750343FF-0458-4FA1-8D67-C78EFA8062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10122" r="11580" b="24932"/>
          <a:stretch/>
        </p:blipFill>
        <p:spPr>
          <a:xfrm>
            <a:off x="9101024" y="4144444"/>
            <a:ext cx="2806504" cy="18018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90497A-A8F6-4CB0-8955-D5B6D47B4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74"/>
          <a:stretch/>
        </p:blipFill>
        <p:spPr bwMode="auto">
          <a:xfrm>
            <a:off x="7599091" y="5144466"/>
            <a:ext cx="2373280" cy="16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AA5095-569B-431B-B9AD-BD1B40FB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6" y="3714133"/>
            <a:ext cx="2624520" cy="26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drinnen, Boden, zugemüllt enthält.&#10;&#10;Automatisch generierte Beschreibung">
            <a:extLst>
              <a:ext uri="{FF2B5EF4-FFF2-40B4-BE49-F238E27FC236}">
                <a16:creationId xmlns:a16="http://schemas.microsoft.com/office/drawing/2014/main" id="{0325B958-B9FC-4B28-9D9F-A8FD3825D4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5468" r="11193"/>
          <a:stretch/>
        </p:blipFill>
        <p:spPr>
          <a:xfrm>
            <a:off x="683285" y="1690685"/>
            <a:ext cx="2229862" cy="202344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E172E10-DE39-4AC1-A686-1CE823AC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5020" y="565609"/>
            <a:ext cx="1419912" cy="9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44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0A1DA-E690-4F1C-B945-DFD7AC93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7" y="5031837"/>
            <a:ext cx="7300331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Aus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Öl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oder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Gas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wird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Wärmepumpentechnik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fik 8" descr="Ein Bild, das Blume, draußen, Pflanze, Haus enthält.&#10;&#10;Automatisch generierte Beschreibung">
            <a:extLst>
              <a:ext uri="{FF2B5EF4-FFF2-40B4-BE49-F238E27FC236}">
                <a16:creationId xmlns:a16="http://schemas.microsoft.com/office/drawing/2014/main" id="{2E4726EC-2CA2-499E-8AFF-254424C5D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35863" b="-1"/>
          <a:stretch/>
        </p:blipFill>
        <p:spPr>
          <a:xfrm>
            <a:off x="9183486" y="0"/>
            <a:ext cx="3008514" cy="4257356"/>
          </a:xfrm>
          <a:prstGeom prst="rect">
            <a:avLst/>
          </a:prstGeom>
        </p:spPr>
      </p:pic>
      <p:pic>
        <p:nvPicPr>
          <p:cNvPr id="7" name="Grafik 6" descr="Ein Bild, das drinnen, Boden, Abfall, zugemüllt enthält.&#10;&#10;Automatisch generierte Beschreibung">
            <a:extLst>
              <a:ext uri="{FF2B5EF4-FFF2-40B4-BE49-F238E27FC236}">
                <a16:creationId xmlns:a16="http://schemas.microsoft.com/office/drawing/2014/main" id="{3B064A76-4ACC-4B9F-A93A-3B89EF47E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2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1" name="Grafik 10" descr="Ein Bild, das Baum, draußen, Gras enthält.&#10;&#10;Automatisch generierte Beschreibung">
            <a:extLst>
              <a:ext uri="{FF2B5EF4-FFF2-40B4-BE49-F238E27FC236}">
                <a16:creationId xmlns:a16="http://schemas.microsoft.com/office/drawing/2014/main" id="{C477E68F-1CB1-48C0-9656-4983D322A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959B82A-2F1B-4185-AFBF-9E38E5ECF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868"/>
          <a:stretch/>
        </p:blipFill>
        <p:spPr>
          <a:xfrm rot="5400000">
            <a:off x="-632775" y="626369"/>
            <a:ext cx="4261104" cy="300837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47480B87-4A95-4434-AA63-13AB25D6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1842" y="5433060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95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F67890-AB36-46E0-991A-2EA4793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Aber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kommen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darauf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?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D56BFB3-9368-4756-A50B-ACE9F47FE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321" y="229112"/>
            <a:ext cx="6738063" cy="6537448"/>
          </a:xfr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4F4DC3A-E8F5-4685-A398-CEE2070D6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616" y="513754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54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CCE318-CDB0-4DBC-A379-748A375B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0"/>
            <a:ext cx="3041803" cy="3096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2. 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Der </a:t>
            </a:r>
            <a:r>
              <a:rPr lang="en-US" sz="3400" dirty="0" err="1">
                <a:solidFill>
                  <a:srgbClr val="FFFFFF"/>
                </a:solidFill>
              </a:rPr>
              <a:t>Bundesverbandwnp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sagt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zur</a:t>
            </a:r>
            <a:r>
              <a:rPr lang="en-US" sz="3400" dirty="0">
                <a:solidFill>
                  <a:srgbClr val="FFFFFF"/>
                </a:solidFill>
              </a:rPr>
              <a:t> JAZ :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813A2EC-A0A4-4EB8-A170-9BD8CB1E1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019" y="236734"/>
            <a:ext cx="4234635" cy="38323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355AF5-2F17-4505-832C-1139A1BD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17" y="4069079"/>
            <a:ext cx="5057287" cy="2376925"/>
          </a:xfrm>
          <a:prstGeom prst="rect">
            <a:avLst/>
          </a:prstGeom>
        </p:spPr>
      </p:pic>
      <p:pic>
        <p:nvPicPr>
          <p:cNvPr id="9" name="Grafik 8" descr="Hand mit nach oben weisendem Zeigefinger">
            <a:extLst>
              <a:ext uri="{FF2B5EF4-FFF2-40B4-BE49-F238E27FC236}">
                <a16:creationId xmlns:a16="http://schemas.microsoft.com/office/drawing/2014/main" id="{4278A02B-9842-4932-BB6D-1D71AFB4D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6555">
            <a:off x="8149465" y="4001618"/>
            <a:ext cx="1001999" cy="100199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91857B9-0D77-4793-97A6-4413CE30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310" y="478712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56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4DB97-4519-442D-8F40-8BB1D335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e-DE" sz="4000" dirty="0">
                <a:solidFill>
                  <a:srgbClr val="FFFFFF"/>
                </a:solidFill>
              </a:rPr>
              <a:t>Was muss passen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62257B-48B6-43C7-9357-08FC813A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de-DE" sz="2000" dirty="0"/>
              <a:t>Klar – die Heizkörper (Wärmeübertragungsflächen) </a:t>
            </a:r>
          </a:p>
          <a:p>
            <a:pPr marL="0" indent="0">
              <a:buNone/>
            </a:pPr>
            <a:r>
              <a:rPr lang="de-DE" sz="2000" dirty="0"/>
              <a:t>    müssen stimmen ! </a:t>
            </a:r>
          </a:p>
          <a:p>
            <a:pPr marL="0" indent="0">
              <a:buNone/>
            </a:pPr>
            <a:r>
              <a:rPr lang="de-DE" sz="2000" dirty="0"/>
              <a:t>    Für eine BAFA Förderung muss die Auslegung 55°/45 °C</a:t>
            </a:r>
          </a:p>
          <a:p>
            <a:pPr marL="0" indent="0">
              <a:buNone/>
            </a:pPr>
            <a:r>
              <a:rPr lang="de-DE" sz="2000" dirty="0"/>
              <a:t>    (akzeptiert werden max. VL60°/RL50°C) </a:t>
            </a:r>
          </a:p>
          <a:p>
            <a:pPr marL="0" indent="0">
              <a:buNone/>
            </a:pP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Voreinstellbare Ventile und Regelbare FHB Verteiler</a:t>
            </a:r>
          </a:p>
          <a:p>
            <a:pPr marL="0" indent="0">
              <a:buNone/>
            </a:pPr>
            <a:r>
              <a:rPr lang="de-DE" sz="2000" dirty="0"/>
              <a:t>    müssen vorhanden oder nachgerüstet werden </a:t>
            </a:r>
          </a:p>
          <a:p>
            <a:pPr marL="0" indent="0">
              <a:buNone/>
            </a:pPr>
            <a:r>
              <a:rPr lang="de-DE" sz="2000" dirty="0"/>
              <a:t>    (das wird auch mit gefördert) </a:t>
            </a:r>
          </a:p>
          <a:p>
            <a:pPr marL="0" indent="0">
              <a:buNone/>
            </a:pP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Es muss ein angepasstes Heizverhalten „dauerhaft und </a:t>
            </a:r>
          </a:p>
          <a:p>
            <a:pPr marL="0" indent="0">
              <a:buNone/>
            </a:pPr>
            <a:r>
              <a:rPr lang="de-DE" sz="2000" dirty="0"/>
              <a:t>    so Konstant wie möglich die ges. thermische Hülle</a:t>
            </a:r>
          </a:p>
          <a:p>
            <a:pPr marL="0" indent="0">
              <a:buNone/>
            </a:pPr>
            <a:r>
              <a:rPr lang="de-DE" sz="2000" dirty="0"/>
              <a:t>    beheizen“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2050" name="Picture 2" descr="Gussheizkörper Radiator Antik Heizkörper Rippenheizkörper in Thüringen - Sondershausen">
            <a:extLst>
              <a:ext uri="{FF2B5EF4-FFF2-40B4-BE49-F238E27FC236}">
                <a16:creationId xmlns:a16="http://schemas.microsoft.com/office/drawing/2014/main" id="{0593D03E-152B-45B5-A326-BCF86AB8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2" y="4356011"/>
            <a:ext cx="3248158" cy="216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6E16821-0015-4DCF-9839-999CA1F2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987" y="649480"/>
            <a:ext cx="1899841" cy="12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2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4A131-4D9D-4D9C-A5EA-D39CD9A76D9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/>
              <a:t>Anfertigen und umsetzen der technischen Berechnungen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3F2E15-A45A-4605-A261-945B4D57E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570" y="1787525"/>
            <a:ext cx="4045180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85D845-E413-474A-98FE-ACD892B39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10" y="1690688"/>
            <a:ext cx="3435431" cy="31579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9721A8-FA36-44DE-8228-B8C04FB19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642" y="1690688"/>
            <a:ext cx="3445089" cy="27799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A3D63A-B3FD-4225-91F4-4D5B87EE0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642" y="4470639"/>
            <a:ext cx="3454975" cy="210114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4591724-36A0-4794-9D32-C25BCF5C8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2362" y="1027906"/>
            <a:ext cx="729627" cy="47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46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TM04033921[[fn=Damast]]</Template>
  <TotalTime>0</TotalTime>
  <Words>494</Words>
  <Application>Microsoft Office PowerPoint</Application>
  <PresentationFormat>Breitbild</PresentationFormat>
  <Paragraphs>60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PowerPoint-Präsentation</vt:lpstr>
      <vt:lpstr>Unsere Geschichte</vt:lpstr>
      <vt:lpstr>In der Regel – was finden wir vor ?</vt:lpstr>
      <vt:lpstr>Was machen wir daraus ? </vt:lpstr>
      <vt:lpstr>Aus Öl oder Gas wird  Wärmepumpentechnik</vt:lpstr>
      <vt:lpstr>Aber wie kommen wir darauf ?  1. </vt:lpstr>
      <vt:lpstr>2.   Der Bundesverbandwnp sagt zur JAZ :</vt:lpstr>
      <vt:lpstr>Was muss passen ?</vt:lpstr>
      <vt:lpstr>Anfertigen und umsetzen der technischen Berechnungen</vt:lpstr>
      <vt:lpstr>Und Autarkie ???</vt:lpstr>
      <vt:lpstr>Gibt es  Förderungen ?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Oldenburg</dc:creator>
  <cp:lastModifiedBy>Stefan Oldenburg</cp:lastModifiedBy>
  <cp:revision>34</cp:revision>
  <dcterms:created xsi:type="dcterms:W3CDTF">2021-06-21T15:43:55Z</dcterms:created>
  <dcterms:modified xsi:type="dcterms:W3CDTF">2021-06-24T15:53:17Z</dcterms:modified>
</cp:coreProperties>
</file>