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1043" r:id="rId3"/>
    <p:sldId id="1044" r:id="rId4"/>
    <p:sldId id="286" r:id="rId5"/>
    <p:sldId id="1055" r:id="rId6"/>
    <p:sldId id="1045" r:id="rId7"/>
    <p:sldId id="1046" r:id="rId8"/>
    <p:sldId id="271" r:id="rId9"/>
    <p:sldId id="277" r:id="rId10"/>
    <p:sldId id="1053" r:id="rId11"/>
    <p:sldId id="276" r:id="rId12"/>
    <p:sldId id="1054" r:id="rId13"/>
    <p:sldId id="1052" r:id="rId14"/>
    <p:sldId id="264" r:id="rId15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2676"/>
          </a:xfrm>
          <a:prstGeom prst="rect">
            <a:avLst/>
          </a:prstGeom>
        </p:spPr>
        <p:txBody>
          <a:bodyPr vert="horz" lIns="96587" tIns="48294" rIns="96587" bIns="4829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0" cy="502676"/>
          </a:xfrm>
          <a:prstGeom prst="rect">
            <a:avLst/>
          </a:prstGeom>
        </p:spPr>
        <p:txBody>
          <a:bodyPr vert="horz" lIns="96587" tIns="48294" rIns="96587" bIns="48294" rtlCol="0"/>
          <a:lstStyle>
            <a:lvl1pPr algn="r">
              <a:defRPr sz="1300"/>
            </a:lvl1pPr>
          </a:lstStyle>
          <a:p>
            <a:fld id="{A241212B-C7CE-4F42-8F75-1E5EB8C4148E}" type="datetimeFigureOut">
              <a:rPr lang="de-DE" smtClean="0"/>
              <a:t>28.09.2023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7" tIns="48294" rIns="96587" bIns="4829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7"/>
            <a:ext cx="5510530" cy="3944868"/>
          </a:xfrm>
          <a:prstGeom prst="rect">
            <a:avLst/>
          </a:prstGeom>
        </p:spPr>
        <p:txBody>
          <a:bodyPr vert="horz" lIns="96587" tIns="48294" rIns="96587" bIns="4829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516041"/>
            <a:ext cx="2984870" cy="502675"/>
          </a:xfrm>
          <a:prstGeom prst="rect">
            <a:avLst/>
          </a:prstGeom>
        </p:spPr>
        <p:txBody>
          <a:bodyPr vert="horz" lIns="96587" tIns="48294" rIns="96587" bIns="4829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700" y="9516041"/>
            <a:ext cx="2984870" cy="502675"/>
          </a:xfrm>
          <a:prstGeom prst="rect">
            <a:avLst/>
          </a:prstGeom>
        </p:spPr>
        <p:txBody>
          <a:bodyPr vert="horz" lIns="96587" tIns="48294" rIns="96587" bIns="48294" rtlCol="0" anchor="b"/>
          <a:lstStyle>
            <a:lvl1pPr algn="r">
              <a:defRPr sz="1300"/>
            </a:lvl1pPr>
          </a:lstStyle>
          <a:p>
            <a:fld id="{058F3E42-BF0A-4250-BADE-D378B3FE37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74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C6AEF-8314-48EE-A80F-622C76330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B94FFC-3677-4A00-825F-3B02FDE2F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D78AA4-ECF5-4244-801B-1D6A1900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9774-A1A9-4643-AFE0-D9DC0D9EEF96}" type="datetime1">
              <a:rPr lang="de-DE" smtClean="0"/>
              <a:t>28.09.2023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87C89C-ACDB-4C64-8246-F1B0BDAB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4FEE0E-521E-4355-BDB7-29386572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5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D498B-F33F-4BE2-9B80-46167652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8B4BCA9-8122-4AC0-AE1F-B86FB34B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53F1F-B54E-45B5-A4B5-75A7E6CB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165A-2C55-457E-A7DB-7890D979289E}" type="datetime1">
              <a:rPr lang="de-DE" smtClean="0"/>
              <a:t>28.09.2023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84D25B-3824-4227-AC80-03D910A0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39F741-4B57-4F9D-BB5B-040386D4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16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53B2721-0162-483E-B2ED-B371667E8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9980B9-94DC-4961-858F-1D96A0BE3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1DC021-B807-4134-904F-47DACB9BD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49B8-BCF1-4ABD-9862-EC80A9FD0293}" type="datetime1">
              <a:rPr lang="de-DE" smtClean="0"/>
              <a:t>28.09.2023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F82D9-F353-49BA-8BD8-B7A44339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07D5B7-FACE-45DD-8611-D41764E7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8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3EABB-1D02-40C1-AD2F-B783F621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BA1463-FDA0-40D6-97AC-29FEF3CC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75604-97F1-4BEB-8F4B-A2112F45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0257-FB8D-4814-A155-85F759B7A413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6CC6A5-A8A6-409C-B7A6-2ED5DD1C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87AF2B-07C5-4AAA-A664-B3E27C54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‹Nr.›</a:t>
            </a:fld>
            <a:r>
              <a:rPr lang="de-DE" dirty="0"/>
              <a:t> von 30</a:t>
            </a:r>
          </a:p>
          <a:p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6123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29751-C267-457B-A959-97710DA6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475B67-BE28-4B50-BC94-43AA8EC47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AB9CB2-5A04-43FC-AAC7-CA3DB0C5B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61B4-24CE-4F5B-9C3E-8964EDB8FC98}" type="datetime1">
              <a:rPr lang="de-DE" smtClean="0"/>
              <a:t>28.09.2023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51DC9C-2F1A-498A-9754-AC3E3F1D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6752CC-285D-478B-87B3-78B2C0A1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81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36300-28D8-475F-9272-A70D462A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16C635-B9D7-4EC5-8486-B5A3AD021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CF635B-8D92-460D-81C5-6AE9E8447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DE89F9-AB57-4F97-8ACE-C81CB5CE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02A7-15D2-41DC-BE77-ADE823A3052C}" type="datetime1">
              <a:rPr lang="de-DE" smtClean="0"/>
              <a:t>28.09.2023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9AD512-E91B-4144-B60D-E40ED27A6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F25B6E-2B73-444D-AA72-A5790651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38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AB08B-75D8-4B0E-8322-6ECA8CBB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E04A49-8B62-47F8-AB8B-CC61018E2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FE82D4-2F7A-4870-8CEB-715174DE4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180824-D7C2-4D06-82D9-561B8DBE0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A41110-806B-4C36-B7BD-54B6E574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1076CDF-7A43-4811-9C09-C1ED5793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8384-5F74-4BE0-89A1-3FE183705E78}" type="datetime1">
              <a:rPr lang="de-DE" smtClean="0"/>
              <a:t>28.09.2023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DE1EE95-4499-4804-90D8-9E3B945B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3A4180D-5E12-4FD3-B6D1-D64876B0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45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2C91B-6350-42BB-A0A8-917D8453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0879B9-0F97-4DF9-B668-85CE2EC65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1BBE5-BD89-430B-A6E4-32AA2D8160DB}" type="datetime1">
              <a:rPr lang="de-DE" smtClean="0"/>
              <a:t>28.09.2023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C266B9-AA9A-4F12-916C-AD078BB9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E15FEA-C7AE-40F3-855B-DAFBC7CB2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55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C61B543-C36D-4E9D-AF8D-8A6DDA472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0170-1537-4DA1-880C-B79E605EF175}" type="datetime1">
              <a:rPr lang="de-DE" smtClean="0"/>
              <a:t>28.09.2023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A7D4AB-61E5-4F9A-B254-1E594BE9E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4D5EC6-55BA-4030-BA77-1BD456E8E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2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D0B89-5BDB-4FAB-8274-FCB266CE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B5AEA-8DE2-4371-BBDA-79CAD6A46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E8C21A-3362-463D-865D-9CB2BB5E1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D939CD-1076-4C82-8330-CC87497C7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BC34-ADC9-46F6-9EA1-6D780A6FE004}" type="datetime1">
              <a:rPr lang="de-DE" smtClean="0"/>
              <a:t>28.09.2023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E352EE-CD92-4BA6-BEF8-E648DCF7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2DEF40-43DE-42CD-899C-A86E8F2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77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5D96E-9469-4F25-80CE-4329ABD8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3ED35E-484D-4A79-9A4B-3A821AD05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85C600-1FD9-4CD7-ADF1-89410CBDA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624185-D492-46F6-B6C1-5054FB35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654E8-93D6-47CF-9909-96AD476489C4}" type="datetime1">
              <a:rPr lang="de-DE" smtClean="0"/>
              <a:t>28.09.2023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B5F969-BB7B-4AFA-8758-E08300AFA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FB0E17-0AE5-4019-A834-EAD48E0A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078D-6D14-4A2F-AFAC-7CFB9B1BD7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406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7014A1-D01D-4438-9CB1-06164BFF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418630-B639-4F40-B80F-70A07C135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4040B6-76F0-49C8-9C7E-8DBF6CF7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4B33-1B7B-427A-A419-EB01600A4C12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7E7EAC-18ED-490F-9679-97EAEB709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V. Wander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14608-3903-417E-9632-583936485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078D-6D14-4A2F-AFAC-7CFB9B1BD74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1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FFAC84-C460-43E2-9E5A-B6DF46AD2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 fontScale="90000"/>
          </a:bodyPr>
          <a:lstStyle/>
          <a:p>
            <a:pPr algn="r"/>
            <a:br>
              <a:rPr lang="de-DE" sz="4100" dirty="0">
                <a:solidFill>
                  <a:srgbClr val="FFFFFF"/>
                </a:solidFill>
              </a:rPr>
            </a:br>
            <a:r>
              <a:rPr lang="de-DE" sz="4100" dirty="0">
                <a:solidFill>
                  <a:srgbClr val="FFFFFF"/>
                </a:solidFill>
              </a:rPr>
              <a:t>Erfahrungsbericht</a:t>
            </a:r>
            <a:br>
              <a:rPr lang="de-DE" sz="4100" dirty="0">
                <a:solidFill>
                  <a:srgbClr val="FFFFFF"/>
                </a:solidFill>
              </a:rPr>
            </a:br>
            <a:r>
              <a:rPr lang="de-DE" sz="4100" dirty="0">
                <a:solidFill>
                  <a:srgbClr val="FFFFFF"/>
                </a:solidFill>
              </a:rPr>
              <a:t>Luft-Luft-Wärmepumpe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B658DF64-A48D-401B-A198-D40A4B02E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375082"/>
            <a:ext cx="2871195" cy="981268"/>
          </a:xfrm>
        </p:spPr>
        <p:txBody>
          <a:bodyPr anchor="ctr">
            <a:normAutofit/>
          </a:bodyPr>
          <a:lstStyle/>
          <a:p>
            <a:pPr algn="l"/>
            <a:r>
              <a:rPr lang="de-DE" sz="2000" dirty="0">
                <a:solidFill>
                  <a:srgbClr val="FFC000"/>
                </a:solidFill>
              </a:rPr>
              <a:t>V. Wander / ISE e.V.</a:t>
            </a:r>
          </a:p>
          <a:p>
            <a:pPr algn="l"/>
            <a:r>
              <a:rPr lang="de-DE" sz="2000" dirty="0">
                <a:solidFill>
                  <a:srgbClr val="FFC000"/>
                </a:solidFill>
              </a:rPr>
              <a:t>220928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E5DD3371-FA33-43FD-BEB2-CCAEAEAC7A04}"/>
              </a:ext>
            </a:extLst>
          </p:cNvPr>
          <p:cNvSpPr txBox="1"/>
          <p:nvPr/>
        </p:nvSpPr>
        <p:spPr>
          <a:xfrm>
            <a:off x="320040" y="4412980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(Symbolbild)</a:t>
            </a:r>
          </a:p>
        </p:txBody>
      </p:sp>
      <p:pic>
        <p:nvPicPr>
          <p:cNvPr id="5" name="Grafik 4" descr="Ein Bild, das Text, Screenshot, Diagramm, Grafiken enthält.&#10;&#10;Automatisch generierte Beschreibung">
            <a:extLst>
              <a:ext uri="{FF2B5EF4-FFF2-40B4-BE49-F238E27FC236}">
                <a16:creationId xmlns:a16="http://schemas.microsoft.com/office/drawing/2014/main" id="{63C15417-7629-BABD-ACA4-12ABF5B4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9" y="0"/>
            <a:ext cx="7096125" cy="48672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0B8584-C924-4874-2A03-4618C1A19103}"/>
              </a:ext>
            </a:extLst>
          </p:cNvPr>
          <p:cNvSpPr txBox="1"/>
          <p:nvPr/>
        </p:nvSpPr>
        <p:spPr>
          <a:xfrm>
            <a:off x="10634279" y="4587319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Bild: Adobe Stock</a:t>
            </a:r>
          </a:p>
        </p:txBody>
      </p:sp>
    </p:spTree>
    <p:extLst>
      <p:ext uri="{BB962C8B-B14F-4D97-AF65-F5344CB8AC3E}">
        <p14:creationId xmlns:p14="http://schemas.microsoft.com/office/powerpoint/2010/main" val="387854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Energiebedarf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B1A7AC-7146-41A7-9954-A003883C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8186-670B-4318-AF41-24FA8CA4F787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95629D0-2758-4EDE-AAD2-121BE9B8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8B33B91-7D15-4DD2-BA98-5331D4BF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10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49D7A3-8073-FE98-8C88-100FA1F0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17" name="Inhaltsplatzhalter 16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AD504F46-8D05-D7DE-A837-7E722FD11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9601"/>
            <a:ext cx="7116437" cy="3222236"/>
          </a:xfrm>
        </p:spPr>
      </p:pic>
      <p:pic>
        <p:nvPicPr>
          <p:cNvPr id="19" name="Grafik 18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960DA3A2-DB9C-596C-C4BD-96F2B9A11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04" y="1372995"/>
            <a:ext cx="3161696" cy="458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Verbesserung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11</a:t>
            </a:fld>
            <a:r>
              <a:rPr lang="de-DE" dirty="0"/>
              <a:t> von 14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5A3A423-129D-FB71-0733-3F1D11B7B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71F1A46-6C5C-9654-B779-39B4A093F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41847"/>
            <a:ext cx="10515600" cy="535115"/>
          </a:xfrm>
        </p:spPr>
        <p:txBody>
          <a:bodyPr/>
          <a:lstStyle/>
          <a:p>
            <a:r>
              <a:rPr lang="de-DE" dirty="0"/>
              <a:t>Wanne für Kondensat nachrüsten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" name="Grafik 8" descr="Ein Bild, das draußen, Gelände, Gerät, Klimaanlage enthält.&#10;&#10;Automatisch generierte Beschreibung">
            <a:extLst>
              <a:ext uri="{FF2B5EF4-FFF2-40B4-BE49-F238E27FC236}">
                <a16:creationId xmlns:a16="http://schemas.microsoft.com/office/drawing/2014/main" id="{859F4543-EE0D-9933-F1E2-0D0776C6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6582"/>
            <a:ext cx="4978400" cy="3733800"/>
          </a:xfrm>
          <a:prstGeom prst="rect">
            <a:avLst/>
          </a:prstGeom>
        </p:spPr>
      </p:pic>
      <p:pic>
        <p:nvPicPr>
          <p:cNvPr id="13" name="Grafik 12" descr="Ein Bild, das Gebäude, Gelände, draußen, Klimaanlage enthält.&#10;&#10;Automatisch generierte Beschreibung">
            <a:extLst>
              <a:ext uri="{FF2B5EF4-FFF2-40B4-BE49-F238E27FC236}">
                <a16:creationId xmlns:a16="http://schemas.microsoft.com/office/drawing/2014/main" id="{C05DF370-1B4F-54B0-1622-10A052EF3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76" y="1536966"/>
            <a:ext cx="5045424" cy="37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4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und morgen ?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B1A7AC-7146-41A7-9954-A003883C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8186-670B-4318-AF41-24FA8CA4F787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95629D0-2758-4EDE-AAD2-121BE9B8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8B33B91-7D15-4DD2-BA98-5331D4BF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12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49D7A3-8073-FE98-8C88-100FA1F0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11" name="Inhaltsplatzhalter 10" descr="Ein Bild, das draußen, Pflanze, Gebäude, Baum enthält.&#10;&#10;Automatisch generierte Beschreibung">
            <a:extLst>
              <a:ext uri="{FF2B5EF4-FFF2-40B4-BE49-F238E27FC236}">
                <a16:creationId xmlns:a16="http://schemas.microsoft.com/office/drawing/2014/main" id="{C0AFFD27-60B3-6352-E006-153D80125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82" y="2243218"/>
            <a:ext cx="5902418" cy="3934945"/>
          </a:xfrm>
        </p:spPr>
      </p:pic>
      <p:pic>
        <p:nvPicPr>
          <p:cNvPr id="13" name="Grafik 12" descr="Ein Bild, das Fenster, Gebäude, Architektur, Fassade enthält.&#10;&#10;Automatisch generierte Beschreibung">
            <a:extLst>
              <a:ext uri="{FF2B5EF4-FFF2-40B4-BE49-F238E27FC236}">
                <a16:creationId xmlns:a16="http://schemas.microsoft.com/office/drawing/2014/main" id="{3E17E50D-819F-ABF8-A507-D01C17D6C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00880"/>
            <a:ext cx="5141181" cy="38558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1C86573-D952-8265-47E7-C5ADEA5983F3}"/>
              </a:ext>
            </a:extLst>
          </p:cNvPr>
          <p:cNvSpPr txBox="1"/>
          <p:nvPr/>
        </p:nvSpPr>
        <p:spPr>
          <a:xfrm>
            <a:off x="1100592" y="5348132"/>
            <a:ext cx="317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Hotel in Saigon mit 100 Geräten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78FC313-2B92-A3C5-7CE5-0E39F7B688EB}"/>
              </a:ext>
            </a:extLst>
          </p:cNvPr>
          <p:cNvSpPr txBox="1"/>
          <p:nvPr/>
        </p:nvSpPr>
        <p:spPr>
          <a:xfrm>
            <a:off x="7585545" y="1855675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Kühlung für die kleinste Hütte …</a:t>
            </a:r>
          </a:p>
        </p:txBody>
      </p:sp>
    </p:spTree>
    <p:extLst>
      <p:ext uri="{BB962C8B-B14F-4D97-AF65-F5344CB8AC3E}">
        <p14:creationId xmlns:p14="http://schemas.microsoft.com/office/powerpoint/2010/main" val="25702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16A346D-33E4-4F0D-B5C3-D4280052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140"/>
            <a:ext cx="10515600" cy="488082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2000" dirty="0"/>
              <a:t>Vielen Dank für ihr/euer Interesse !</a:t>
            </a:r>
          </a:p>
          <a:p>
            <a:pPr marL="0" indent="0" algn="ctr">
              <a:buNone/>
            </a:pPr>
            <a:endParaRPr lang="de-DE" sz="2000" dirty="0"/>
          </a:p>
          <a:p>
            <a:pPr marL="0" indent="0" algn="ctr">
              <a:buNone/>
            </a:pPr>
            <a:r>
              <a:rPr lang="de-DE" sz="1400" dirty="0">
                <a:latin typeface="Segoe Print" panose="02000600000000000000" pitchFamily="2" charset="0"/>
                <a:cs typeface="MV Boli" panose="02000500030200090000" pitchFamily="2" charset="0"/>
              </a:rPr>
              <a:t>Volker Wander</a:t>
            </a:r>
            <a:endParaRPr lang="de-DE" sz="1400" i="1" dirty="0"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 algn="ctr">
              <a:buNone/>
            </a:pPr>
            <a:r>
              <a:rPr lang="de-DE" sz="1400" dirty="0">
                <a:latin typeface="Segoe Print" panose="02000600000000000000" pitchFamily="2" charset="0"/>
                <a:cs typeface="MV Boli" panose="02000500030200090000" pitchFamily="2" charset="0"/>
              </a:rPr>
              <a:t>Oberotterbach</a:t>
            </a:r>
          </a:p>
          <a:p>
            <a:pPr marL="0" indent="0" algn="ctr">
              <a:buNone/>
            </a:pPr>
            <a:r>
              <a:rPr lang="de-DE" sz="1400" dirty="0">
                <a:latin typeface="Segoe Print" panose="02000600000000000000" pitchFamily="2" charset="0"/>
                <a:cs typeface="MV Boli" panose="02000500030200090000" pitchFamily="2" charset="0"/>
              </a:rPr>
              <a:t>ise.suedpfalz@gmail.com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703197-69FF-4646-AED3-725E9974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E494-DEF6-457E-A2F2-A2569E027BE0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766D146-C0D0-43FE-A771-E42E6865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2B54CC5-1739-4070-95B2-D7F8C53E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13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78FCD8D-C7BD-C8EE-4851-CC016D75A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1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16A346D-33E4-4F0D-B5C3-D4280052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140"/>
            <a:ext cx="10515600" cy="488082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sz="2000" dirty="0"/>
              <a:t>Backup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B1A7AC-7146-41A7-9954-A003883C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8186-670B-4318-AF41-24FA8CA4F787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95629D0-2758-4EDE-AAD2-121BE9B8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8B33B91-7D15-4DD2-BA98-5331D4BF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14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49D7A3-8073-FE98-8C88-100FA1F0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9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Luft-Luft-Wärmepumpen – seit mehr als 100 Jahren bewährt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57A602-4687-4E48-ADD4-D193E612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1022"/>
            <a:ext cx="2743200" cy="365125"/>
          </a:xfrm>
        </p:spPr>
        <p:txBody>
          <a:bodyPr/>
          <a:lstStyle/>
          <a:p>
            <a:fld id="{E8CA13B9-D3BF-4BF6-9FE3-9FE65EA2F284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5EEE47D-0A70-4959-8569-0C6467D30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1720B04-BAF9-475F-9220-282D27F2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2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BB3397-4A01-4A29-4FE0-490E20A3D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0C02681-84AB-087A-06C3-E934B14082C4}"/>
              </a:ext>
            </a:extLst>
          </p:cNvPr>
          <p:cNvSpPr txBox="1"/>
          <p:nvPr/>
        </p:nvSpPr>
        <p:spPr>
          <a:xfrm>
            <a:off x="7577015" y="1767359"/>
            <a:ext cx="21117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Jeder hat eine …</a:t>
            </a:r>
          </a:p>
          <a:p>
            <a:endParaRPr lang="de-DE" sz="2000" b="1" dirty="0"/>
          </a:p>
          <a:p>
            <a:r>
              <a:rPr lang="de-DE" sz="2000" b="1" dirty="0"/>
              <a:t>oder mehrere …</a:t>
            </a:r>
          </a:p>
          <a:p>
            <a:endParaRPr lang="de-DE" sz="2000" dirty="0"/>
          </a:p>
          <a:p>
            <a:r>
              <a:rPr lang="de-DE" sz="2000" b="1" dirty="0"/>
              <a:t>Man kennt sie als:</a:t>
            </a:r>
          </a:p>
          <a:p>
            <a:endParaRPr lang="de-DE" sz="2000" b="1" dirty="0"/>
          </a:p>
          <a:p>
            <a:r>
              <a:rPr lang="de-DE" sz="2000" b="1" dirty="0"/>
              <a:t>Kühlschrank</a:t>
            </a:r>
          </a:p>
          <a:p>
            <a:r>
              <a:rPr lang="de-DE" sz="2000" b="1" dirty="0"/>
              <a:t>Gefriertruhe</a:t>
            </a:r>
          </a:p>
        </p:txBody>
      </p:sp>
      <p:pic>
        <p:nvPicPr>
          <p:cNvPr id="14" name="Grafik 13" descr="Ein Bild, das Gerät, Küchengerät, Kühlschrank, Haushaltsgerät enthält.&#10;&#10;Automatisch generierte Beschreibung">
            <a:extLst>
              <a:ext uri="{FF2B5EF4-FFF2-40B4-BE49-F238E27FC236}">
                <a16:creationId xmlns:a16="http://schemas.microsoft.com/office/drawing/2014/main" id="{F67BD424-1A44-7D99-ED44-DD6F31495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45" y="1361979"/>
            <a:ext cx="4806111" cy="498904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99F539D-DF75-254E-86B8-37D2F00ED7BB}"/>
              </a:ext>
            </a:extLst>
          </p:cNvPr>
          <p:cNvSpPr txBox="1"/>
          <p:nvPr/>
        </p:nvSpPr>
        <p:spPr>
          <a:xfrm>
            <a:off x="10119167" y="5979381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Bild: </a:t>
            </a:r>
            <a:r>
              <a:rPr lang="de-DE" sz="1000" dirty="0" err="1"/>
              <a:t>bomann</a:t>
            </a:r>
            <a:r>
              <a:rPr lang="de-DE" sz="1000" dirty="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33756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Heizen und Kühlen mit Klima-Split-Geräten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3</a:t>
            </a:fld>
            <a:r>
              <a:rPr lang="de-DE" dirty="0"/>
              <a:t> von 14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4A1F42-4D70-4BFC-59C5-98FD2BC5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5" name="Grafik 4" descr="Ein Bild, das Im Haus, Wand, Boden, Inneneinrichtung enthält.&#10;&#10;Automatisch generierte Beschreibung">
            <a:extLst>
              <a:ext uri="{FF2B5EF4-FFF2-40B4-BE49-F238E27FC236}">
                <a16:creationId xmlns:a16="http://schemas.microsoft.com/office/drawing/2014/main" id="{F6213E4B-56F5-F7E3-4BB1-0A120634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1" y="1279525"/>
            <a:ext cx="7620000" cy="50768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086E50-55CD-358E-A848-6AAE9636766A}"/>
              </a:ext>
            </a:extLst>
          </p:cNvPr>
          <p:cNvSpPr txBox="1"/>
          <p:nvPr/>
        </p:nvSpPr>
        <p:spPr>
          <a:xfrm>
            <a:off x="10588847" y="6110129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Bild: Daikin</a:t>
            </a:r>
          </a:p>
        </p:txBody>
      </p:sp>
    </p:spTree>
    <p:extLst>
      <p:ext uri="{BB962C8B-B14F-4D97-AF65-F5344CB8AC3E}">
        <p14:creationId xmlns:p14="http://schemas.microsoft.com/office/powerpoint/2010/main" val="1055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Daikin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Emura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4</a:t>
            </a:fld>
            <a:r>
              <a:rPr lang="de-DE" dirty="0"/>
              <a:t> von 14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4A1F42-4D70-4BFC-59C5-98FD2BC5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6" name="Grafik 5" descr="Ein Bild, das Wand, Rechteck, Design, Licht enthält.&#10;&#10;Automatisch generierte Beschreibung">
            <a:extLst>
              <a:ext uri="{FF2B5EF4-FFF2-40B4-BE49-F238E27FC236}">
                <a16:creationId xmlns:a16="http://schemas.microsoft.com/office/drawing/2014/main" id="{9AD764C7-5DF3-202A-93ED-D52FC62A5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3" y="1241317"/>
            <a:ext cx="4276150" cy="5047861"/>
          </a:xfrm>
          <a:prstGeom prst="rect">
            <a:avLst/>
          </a:prstGeom>
        </p:spPr>
      </p:pic>
      <p:pic>
        <p:nvPicPr>
          <p:cNvPr id="32" name="Grafik 31" descr="Ein Bild, das Gerät, Klimaanlage, Haushaltsgerät, Klimatisierung enthält.&#10;&#10;Automatisch generierte Beschreibung">
            <a:extLst>
              <a:ext uri="{FF2B5EF4-FFF2-40B4-BE49-F238E27FC236}">
                <a16:creationId xmlns:a16="http://schemas.microsoft.com/office/drawing/2014/main" id="{F6CFD683-BF75-F61B-A67C-198DC0625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11" y="2700396"/>
            <a:ext cx="2871672" cy="2180676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00C690BF-3754-B8ED-0218-9D62F3861527}"/>
              </a:ext>
            </a:extLst>
          </p:cNvPr>
          <p:cNvSpPr txBox="1"/>
          <p:nvPr/>
        </p:nvSpPr>
        <p:spPr>
          <a:xfrm>
            <a:off x="10588847" y="6110129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Bild: Daikin</a:t>
            </a:r>
          </a:p>
        </p:txBody>
      </p:sp>
    </p:spTree>
    <p:extLst>
      <p:ext uri="{BB962C8B-B14F-4D97-AF65-F5344CB8AC3E}">
        <p14:creationId xmlns:p14="http://schemas.microsoft.com/office/powerpoint/2010/main" val="22130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Daikin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Emura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Bedarfsermittlung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16A346D-33E4-4F0D-B5C3-D4280052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140"/>
            <a:ext cx="10515600" cy="488082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2000" dirty="0"/>
              <a:t>Wohnzimmer				36 m²</a:t>
            </a:r>
          </a:p>
          <a:p>
            <a:pPr marL="0" indent="0">
              <a:buNone/>
            </a:pPr>
            <a:r>
              <a:rPr lang="de-DE" sz="2000" dirty="0"/>
              <a:t>Heizleistungsbedarf -10 °C / 20 °C		1,3 kW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b="1" dirty="0"/>
              <a:t>Monosplit – Gerät	FTXJ20A &amp; RXJ20A</a:t>
            </a:r>
          </a:p>
          <a:p>
            <a:pPr marL="0" indent="0">
              <a:buNone/>
            </a:pPr>
            <a:r>
              <a:rPr lang="de-DE" sz="2000" dirty="0"/>
              <a:t>Heizleistung </a:t>
            </a:r>
            <a:r>
              <a:rPr lang="de-DE" sz="2000" dirty="0" err="1"/>
              <a:t>nom</a:t>
            </a:r>
            <a:r>
              <a:rPr lang="de-DE" sz="2000" dirty="0"/>
              <a:t>.	2,4 kW</a:t>
            </a:r>
          </a:p>
          <a:p>
            <a:pPr marL="0" indent="0">
              <a:buNone/>
            </a:pPr>
            <a:r>
              <a:rPr lang="de-DE" sz="2000" dirty="0"/>
              <a:t>SCOP			5,15</a:t>
            </a:r>
          </a:p>
          <a:p>
            <a:pPr marL="0" indent="0">
              <a:buNone/>
            </a:pPr>
            <a:r>
              <a:rPr lang="de-DE" sz="1400" i="1" dirty="0"/>
              <a:t>Heizleistung -10 °C		2,0 kW   ( COP 3,0 )</a:t>
            </a:r>
          </a:p>
          <a:p>
            <a:pPr marL="0" indent="0">
              <a:buNone/>
            </a:pPr>
            <a:r>
              <a:rPr lang="de-DE" sz="1400" i="1" dirty="0"/>
              <a:t>Heizleistung -20 °C		1,3 kW   ( COP 2,1 )</a:t>
            </a:r>
          </a:p>
          <a:p>
            <a:pPr marL="0" indent="0">
              <a:buNone/>
            </a:pPr>
            <a:r>
              <a:rPr lang="de-DE" sz="2000" dirty="0"/>
              <a:t>Betriebsbereich Heizen	-21 °C …  18 °C</a:t>
            </a:r>
          </a:p>
          <a:p>
            <a:pPr marL="0" indent="0">
              <a:buNone/>
            </a:pPr>
            <a:r>
              <a:rPr lang="de-DE" sz="2000" dirty="0"/>
              <a:t>Schalldruckpegel		F_19 .. N_25 .. </a:t>
            </a:r>
            <a:r>
              <a:rPr lang="de-DE" sz="2000" b="1" dirty="0"/>
              <a:t>M_32 </a:t>
            </a:r>
            <a:r>
              <a:rPr lang="de-DE" sz="2000" dirty="0"/>
              <a:t>.. H_39 </a:t>
            </a:r>
            <a:r>
              <a:rPr lang="de-DE" sz="2000" dirty="0" err="1"/>
              <a:t>dBA</a:t>
            </a:r>
            <a:r>
              <a:rPr lang="de-DE" sz="2000" dirty="0"/>
              <a:t>	(welcher Abstand ???)</a:t>
            </a:r>
          </a:p>
          <a:p>
            <a:pPr marL="0" indent="0">
              <a:buNone/>
            </a:pPr>
            <a:r>
              <a:rPr lang="de-DE" sz="2000" dirty="0"/>
              <a:t>Luftmenge		F_4,6 .. N_6,4 .. M_8,7 .. H_11,1 m³/min</a:t>
            </a:r>
          </a:p>
          <a:p>
            <a:pPr marL="0" indent="0">
              <a:buNone/>
            </a:pPr>
            <a:r>
              <a:rPr lang="de-DE" sz="2000" dirty="0"/>
              <a:t>Kältemittel		R32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B1A7AC-7146-41A7-9954-A003883C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8186-670B-4318-AF41-24FA8CA4F787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95629D0-2758-4EDE-AAD2-121BE9B8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8B33B91-7D15-4DD2-BA98-5331D4BF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5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49D7A3-8073-FE98-8C88-100FA1F05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3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Einbau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6</a:t>
            </a:fld>
            <a:r>
              <a:rPr lang="de-DE" dirty="0"/>
              <a:t> von 14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4A1F42-4D70-4BFC-59C5-98FD2BC5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15" name="Grafik 14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088E7875-B83A-A396-D306-9E87C28E0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5118"/>
            <a:ext cx="4669154" cy="3501866"/>
          </a:xfrm>
          <a:prstGeom prst="rect">
            <a:avLst/>
          </a:prstGeom>
        </p:spPr>
      </p:pic>
      <p:pic>
        <p:nvPicPr>
          <p:cNvPr id="17" name="Grafik 16" descr="Ein Bild, das Wand, Im Haus, Stapel, Schwarz enthält.">
            <a:extLst>
              <a:ext uri="{FF2B5EF4-FFF2-40B4-BE49-F238E27FC236}">
                <a16:creationId xmlns:a16="http://schemas.microsoft.com/office/drawing/2014/main" id="{FADBBDF5-7DC1-C284-5B5E-7AFD67C15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72" y="1585570"/>
            <a:ext cx="5262253" cy="3946690"/>
          </a:xfrm>
          <a:prstGeom prst="rect">
            <a:avLst/>
          </a:prstGeom>
        </p:spPr>
      </p:pic>
      <p:pic>
        <p:nvPicPr>
          <p:cNvPr id="19" name="Grafik 18" descr="Ein Bild, das Im Haus, Wand, Fernbedienung, Boden enthält.&#10;&#10;Automatisch generierte Beschreibung">
            <a:extLst>
              <a:ext uri="{FF2B5EF4-FFF2-40B4-BE49-F238E27FC236}">
                <a16:creationId xmlns:a16="http://schemas.microsoft.com/office/drawing/2014/main" id="{ECF10E47-F730-1CDD-B67E-C9385F14D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84646" y="2069386"/>
            <a:ext cx="4669154" cy="350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Außengerät &amp; Verbindungsleitungen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V. Wander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7</a:t>
            </a:fld>
            <a:r>
              <a:rPr lang="de-DE" dirty="0"/>
              <a:t> von 14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4A1F42-4D70-4BFC-59C5-98FD2BC51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14" name="Grafik 13" descr="Ein Bild, das Gebäude, draußen, Pflanze, Gitter enthält.&#10;&#10;Automatisch generierte Beschreibung">
            <a:extLst>
              <a:ext uri="{FF2B5EF4-FFF2-40B4-BE49-F238E27FC236}">
                <a16:creationId xmlns:a16="http://schemas.microsoft.com/office/drawing/2014/main" id="{AB96A69B-9416-6C51-0E65-80BAB0F5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1397193"/>
            <a:ext cx="5791200" cy="4343400"/>
          </a:xfrm>
          <a:prstGeom prst="rect">
            <a:avLst/>
          </a:prstGeom>
        </p:spPr>
      </p:pic>
      <p:pic>
        <p:nvPicPr>
          <p:cNvPr id="16" name="Grafik 15" descr="Ein Bild, das Planke, Holz enthält.&#10;&#10;Automatisch generierte Beschreibung">
            <a:extLst>
              <a:ext uri="{FF2B5EF4-FFF2-40B4-BE49-F238E27FC236}">
                <a16:creationId xmlns:a16="http://schemas.microsoft.com/office/drawing/2014/main" id="{C90E3CCF-53F8-982F-8C76-37BE4C50A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75107" y="2428834"/>
            <a:ext cx="3217456" cy="24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Betriebsbereite Anlage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D703197-69FF-4646-AED3-725E9974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E494-DEF6-457E-A2F2-A2569E027BE0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766D146-C0D0-43FE-A771-E42E6865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2B54CC5-1739-4070-95B2-D7F8C53E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8</a:t>
            </a:fld>
            <a:r>
              <a:rPr lang="de-DE" dirty="0"/>
              <a:t> von 14 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2FBA14-DD91-5C86-14F5-0ABE84823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pic>
        <p:nvPicPr>
          <p:cNvPr id="15" name="Inhaltsplatzhalter 14" descr="Ein Bild, das Im Haus, Inneneinrichtung, Wohnzimmer, Couch enthält.&#10;&#10;Automatisch generierte Beschreibung">
            <a:extLst>
              <a:ext uri="{FF2B5EF4-FFF2-40B4-BE49-F238E27FC236}">
                <a16:creationId xmlns:a16="http://schemas.microsoft.com/office/drawing/2014/main" id="{A33D43CE-140C-BF13-7615-85AD3C272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22" y="1225118"/>
            <a:ext cx="7810586" cy="4938823"/>
          </a:xfrm>
        </p:spPr>
      </p:pic>
    </p:spTree>
    <p:extLst>
      <p:ext uri="{BB962C8B-B14F-4D97-AF65-F5344CB8AC3E}">
        <p14:creationId xmlns:p14="http://schemas.microsoft.com/office/powerpoint/2010/main" val="147881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Diagramm, Reihe, parallel enthält.&#10;&#10;Automatisch generierte Beschreibung">
            <a:extLst>
              <a:ext uri="{FF2B5EF4-FFF2-40B4-BE49-F238E27FC236}">
                <a16:creationId xmlns:a16="http://schemas.microsoft.com/office/drawing/2014/main" id="{9017135B-B0A6-D306-E57F-A37A502EE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01" y="3733157"/>
            <a:ext cx="4490829" cy="226742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3B62253-154D-47C1-80E8-CE0720E6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Betriebswerte 22/23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975622-301B-47CE-BA97-9369DEAC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B5C4-426F-4F5E-91EF-C71C3BBB1C71}" type="datetime1">
              <a:rPr lang="de-DE" smtClean="0"/>
              <a:t>28.09.2023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14F03BC-D567-45D5-A2BB-D6F05BB9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V. Wander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949DB9-D579-4604-A1D3-E9A5722A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AFB078D-6D14-4A2F-AFAC-7CFB9B1BD741}" type="slidenum">
              <a:rPr lang="de-DE" smtClean="0"/>
              <a:pPr/>
              <a:t>9</a:t>
            </a:fld>
            <a:r>
              <a:rPr lang="de-DE" dirty="0"/>
              <a:t> von 14 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2F5546-4C6D-FF9A-38F3-A11BA82FC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63" y="363399"/>
            <a:ext cx="861237" cy="861719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17A596-ADF9-16A5-D34D-F04C8F29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5118"/>
            <a:ext cx="10515600" cy="4951845"/>
          </a:xfrm>
        </p:spPr>
        <p:txBody>
          <a:bodyPr/>
          <a:lstStyle/>
          <a:p>
            <a:r>
              <a:rPr lang="de-DE" dirty="0"/>
              <a:t>Beheizte Fläche in 2 verbundenen Zimmern: 60 m²</a:t>
            </a:r>
          </a:p>
          <a:p>
            <a:endParaRPr lang="de-DE" dirty="0"/>
          </a:p>
          <a:p>
            <a:r>
              <a:rPr lang="de-DE" dirty="0"/>
              <a:t>Verbrauch Heizen bis 31.12.2022: ca. 320 kWh</a:t>
            </a:r>
          </a:p>
          <a:p>
            <a:r>
              <a:rPr lang="de-DE" dirty="0"/>
              <a:t>Arbeitszahl abgeschätzt auf &gt;= 4,5 !</a:t>
            </a:r>
          </a:p>
          <a:p>
            <a:endParaRPr lang="de-DE" dirty="0"/>
          </a:p>
          <a:p>
            <a:r>
              <a:rPr lang="de-DE" dirty="0"/>
              <a:t>Verbrauch Kühlen Sommer 2023: ca. 35 kWh</a:t>
            </a:r>
          </a:p>
          <a:p>
            <a:endParaRPr lang="de-DE" dirty="0"/>
          </a:p>
          <a:p>
            <a:r>
              <a:rPr lang="de-DE" dirty="0"/>
              <a:t>Geräusch an den Sitzplätzen ca. 28 dB(A)</a:t>
            </a:r>
          </a:p>
        </p:txBody>
      </p:sp>
    </p:spTree>
    <p:extLst>
      <p:ext uri="{BB962C8B-B14F-4D97-AF65-F5344CB8AC3E}">
        <p14:creationId xmlns:p14="http://schemas.microsoft.com/office/powerpoint/2010/main" val="23531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Breitbild</PresentationFormat>
  <Paragraphs>95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Print</vt:lpstr>
      <vt:lpstr>Office</vt:lpstr>
      <vt:lpstr> Erfahrungsbericht Luft-Luft-Wärmepumpe</vt:lpstr>
      <vt:lpstr>Luft-Luft-Wärmepumpen – seit mehr als 100 Jahren bewährt</vt:lpstr>
      <vt:lpstr>Heizen und Kühlen mit Klima-Split-Geräten</vt:lpstr>
      <vt:lpstr>Daikin Emura 3</vt:lpstr>
      <vt:lpstr>Daikin Emura 3 Bedarfsermittlung</vt:lpstr>
      <vt:lpstr>Einbau</vt:lpstr>
      <vt:lpstr>Außengerät &amp; Verbindungsleitungen</vt:lpstr>
      <vt:lpstr>Betriebsbereite Anlage</vt:lpstr>
      <vt:lpstr>Betriebswerte 22/23</vt:lpstr>
      <vt:lpstr>Energiebedarf</vt:lpstr>
      <vt:lpstr>Verbesserung</vt:lpstr>
      <vt:lpstr>und morgen 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Volker Wander</dc:creator>
  <cp:lastModifiedBy>David Wander</cp:lastModifiedBy>
  <cp:revision>170</cp:revision>
  <cp:lastPrinted>2023-09-28T08:45:18Z</cp:lastPrinted>
  <dcterms:created xsi:type="dcterms:W3CDTF">2021-09-25T17:21:19Z</dcterms:created>
  <dcterms:modified xsi:type="dcterms:W3CDTF">2023-09-28T12:54:20Z</dcterms:modified>
</cp:coreProperties>
</file>