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674" r:id="rId2"/>
    <p:sldId id="764" r:id="rId3"/>
    <p:sldId id="772" r:id="rId4"/>
    <p:sldId id="771" r:id="rId5"/>
    <p:sldId id="773" r:id="rId6"/>
    <p:sldId id="779" r:id="rId7"/>
    <p:sldId id="774" r:id="rId8"/>
    <p:sldId id="775" r:id="rId9"/>
    <p:sldId id="778" r:id="rId10"/>
    <p:sldId id="763" r:id="rId11"/>
    <p:sldId id="964" r:id="rId12"/>
    <p:sldId id="963" r:id="rId13"/>
    <p:sldId id="765" r:id="rId14"/>
    <p:sldId id="961" r:id="rId15"/>
    <p:sldId id="782" r:id="rId16"/>
    <p:sldId id="965" r:id="rId17"/>
    <p:sldId id="762" r:id="rId18"/>
    <p:sldId id="962" r:id="rId19"/>
    <p:sldId id="969" r:id="rId20"/>
    <p:sldId id="966" r:id="rId21"/>
    <p:sldId id="967" r:id="rId22"/>
    <p:sldId id="970" r:id="rId23"/>
    <p:sldId id="959" r:id="rId24"/>
    <p:sldId id="960" r:id="rId25"/>
    <p:sldId id="957" r:id="rId26"/>
    <p:sldId id="776" r:id="rId27"/>
    <p:sldId id="777" r:id="rId28"/>
  </p:sldIdLst>
  <p:sldSz cx="9906000" cy="6858000" type="A4"/>
  <p:notesSz cx="6867525" cy="99949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7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8000"/>
    <a:srgbClr val="FF9900"/>
    <a:srgbClr val="FFCC00"/>
    <a:srgbClr val="FFFF99"/>
    <a:srgbClr val="FFCC66"/>
    <a:srgbClr val="33CC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 autoAdjust="0"/>
  </p:normalViewPr>
  <p:slideViewPr>
    <p:cSldViewPr snapToGrid="0">
      <p:cViewPr varScale="1">
        <p:scale>
          <a:sx n="63" d="100"/>
          <a:sy n="63" d="100"/>
        </p:scale>
        <p:origin x="1228" y="5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2456"/>
    </p:cViewPr>
  </p:sorterViewPr>
  <p:notesViewPr>
    <p:cSldViewPr snapToGrid="0">
      <p:cViewPr>
        <p:scale>
          <a:sx n="100" d="100"/>
          <a:sy n="100" d="100"/>
        </p:scale>
        <p:origin x="-990" y="-72"/>
      </p:cViewPr>
      <p:guideLst>
        <p:guide orient="horz" pos="3147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1566F031-DFAC-F5DF-9DB3-41134EF8D1C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18675"/>
            <a:ext cx="297497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200"/>
            </a:lvl1pPr>
          </a:lstStyle>
          <a:p>
            <a:pPr>
              <a:defRPr/>
            </a:pPr>
            <a:fld id="{3FFA5AC0-3E1D-4D7A-AD36-9206C38B5CF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1FD9BF87-6B4C-0572-CD61-1FDBD9A9C74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4963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482AF329-AD44-7916-C9BE-B3F7387FB31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6625"/>
            <a:ext cx="5160963" cy="4498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536CA5B9-92DC-7407-BA14-C0D800ED5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6588"/>
            <a:ext cx="3025775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fld id="{D74D4E5A-6DB3-43F8-940F-07A025D4083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601ED70C-B1B4-A36D-B3E8-5415F3701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A5FD0D-8E0B-4329-BFE5-11A1A0502DEA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649D208-21D2-64B4-2EC2-4194C5D0C8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FC2AAAEF-9514-0FD7-2829-52390499F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>
                <a:latin typeface="Arial" pitchFamily="34" charset="0"/>
              </a:rPr>
              <a:t>Perönliche</a:t>
            </a:r>
            <a:r>
              <a:rPr lang="en-US" b="1" dirty="0">
                <a:latin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</a:rPr>
              <a:t>Daten</a:t>
            </a:r>
            <a:r>
              <a:rPr lang="en-US" b="1" dirty="0">
                <a:latin typeface="Arial" pitchFamily="34" charset="0"/>
              </a:rPr>
              <a:t> W.T.</a:t>
            </a:r>
          </a:p>
          <a:p>
            <a:pPr marL="173525" indent="-173525">
              <a:buFontTx/>
              <a:buChar char="-"/>
              <a:defRPr/>
            </a:pPr>
            <a:r>
              <a:rPr lang="en-US" dirty="0" err="1">
                <a:latin typeface="Arial" pitchFamily="34" charset="0"/>
              </a:rPr>
              <a:t>Mit</a:t>
            </a:r>
            <a:r>
              <a:rPr lang="en-US" dirty="0">
                <a:latin typeface="Arial" pitchFamily="34" charset="0"/>
              </a:rPr>
              <a:t> 14 </a:t>
            </a:r>
            <a:r>
              <a:rPr lang="en-US" dirty="0" err="1">
                <a:latin typeface="Arial" pitchFamily="34" charset="0"/>
              </a:rPr>
              <a:t>Jahren</a:t>
            </a:r>
            <a:r>
              <a:rPr lang="en-US" dirty="0">
                <a:latin typeface="Arial" pitchFamily="34" charset="0"/>
              </a:rPr>
              <a:t>: </a:t>
            </a:r>
            <a:r>
              <a:rPr lang="en-US" b="1" dirty="0" err="1">
                <a:latin typeface="Arial" pitchFamily="34" charset="0"/>
              </a:rPr>
              <a:t>Lehre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als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</a:rPr>
              <a:t>Elektrosinstallateur</a:t>
            </a:r>
            <a:endParaRPr lang="en-US" b="1" dirty="0">
              <a:latin typeface="Arial" pitchFamily="34" charset="0"/>
            </a:endParaRPr>
          </a:p>
          <a:p>
            <a:pPr marL="173525" indent="-173525">
              <a:buFontTx/>
              <a:buChar char="-"/>
              <a:defRPr/>
            </a:pPr>
            <a:r>
              <a:rPr lang="en-US" b="1" dirty="0">
                <a:latin typeface="Arial" pitchFamily="34" charset="0"/>
              </a:rPr>
              <a:t>2. </a:t>
            </a:r>
            <a:r>
              <a:rPr lang="en-US" b="1" dirty="0" err="1">
                <a:latin typeface="Arial" pitchFamily="34" charset="0"/>
              </a:rPr>
              <a:t>Bildungsweg</a:t>
            </a:r>
            <a:r>
              <a:rPr lang="en-US" b="1" dirty="0">
                <a:latin typeface="Arial" pitchFamily="34" charset="0"/>
              </a:rPr>
              <a:t> </a:t>
            </a:r>
            <a:r>
              <a:rPr lang="en-US" dirty="0">
                <a:latin typeface="Arial" pitchFamily="34" charset="0"/>
              </a:rPr>
              <a:t>dank Willy </a:t>
            </a:r>
            <a:r>
              <a:rPr lang="en-US" dirty="0" err="1">
                <a:latin typeface="Arial" pitchFamily="34" charset="0"/>
              </a:rPr>
              <a:t>Brandts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Bildungspolitik</a:t>
            </a:r>
            <a:endParaRPr lang="en-US" dirty="0">
              <a:latin typeface="Arial" pitchFamily="34" charset="0"/>
            </a:endParaRPr>
          </a:p>
          <a:p>
            <a:pPr marL="173525" indent="-173525">
              <a:buFontTx/>
              <a:buChar char="-"/>
              <a:defRPr/>
            </a:pPr>
            <a:r>
              <a:rPr lang="en-US" b="1" dirty="0" err="1">
                <a:latin typeface="Arial" pitchFamily="34" charset="0"/>
              </a:rPr>
              <a:t>Studium</a:t>
            </a:r>
            <a:r>
              <a:rPr lang="en-US" dirty="0">
                <a:latin typeface="Arial" pitchFamily="34" charset="0"/>
              </a:rPr>
              <a:t> der E-</a:t>
            </a:r>
            <a:r>
              <a:rPr lang="en-US" dirty="0" err="1">
                <a:latin typeface="Arial" pitchFamily="34" charset="0"/>
              </a:rPr>
              <a:t>Technik</a:t>
            </a:r>
            <a:r>
              <a:rPr lang="en-US" dirty="0">
                <a:latin typeface="Arial" pitchFamily="34" charset="0"/>
              </a:rPr>
              <a:t> an der FH Karlsruhe</a:t>
            </a:r>
          </a:p>
          <a:p>
            <a:pPr marL="173525" indent="-173525">
              <a:buFontTx/>
              <a:buChar char="-"/>
              <a:defRPr/>
            </a:pPr>
            <a:r>
              <a:rPr lang="en-US" b="1" dirty="0">
                <a:latin typeface="Arial" pitchFamily="34" charset="0"/>
              </a:rPr>
              <a:t>38 </a:t>
            </a:r>
            <a:r>
              <a:rPr lang="en-US" b="1" dirty="0" err="1">
                <a:latin typeface="Arial" pitchFamily="34" charset="0"/>
              </a:rPr>
              <a:t>Jahre</a:t>
            </a:r>
            <a:r>
              <a:rPr lang="en-US" b="1" dirty="0">
                <a:latin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</a:rPr>
              <a:t>bei</a:t>
            </a:r>
            <a:r>
              <a:rPr lang="en-US" b="1" dirty="0">
                <a:latin typeface="Arial" pitchFamily="34" charset="0"/>
              </a:rPr>
              <a:t> der Siemens AG in der </a:t>
            </a:r>
            <a:r>
              <a:rPr lang="en-US" b="1" dirty="0" err="1">
                <a:latin typeface="Arial" pitchFamily="34" charset="0"/>
              </a:rPr>
              <a:t>Kraftwerkstechnik</a:t>
            </a:r>
            <a:r>
              <a:rPr lang="en-US" dirty="0">
                <a:latin typeface="Arial" pitchFamily="34" charset="0"/>
              </a:rPr>
              <a:t>, die </a:t>
            </a:r>
            <a:r>
              <a:rPr lang="en-US" dirty="0" err="1">
                <a:latin typeface="Arial" pitchFamily="34" charset="0"/>
              </a:rPr>
              <a:t>letzten</a:t>
            </a:r>
            <a:r>
              <a:rPr lang="en-US" dirty="0">
                <a:latin typeface="Arial" pitchFamily="34" charset="0"/>
              </a:rPr>
              <a:t> 10 </a:t>
            </a:r>
            <a:r>
              <a:rPr lang="en-US" dirty="0" err="1">
                <a:latin typeface="Arial" pitchFamily="34" charset="0"/>
              </a:rPr>
              <a:t>Jahre</a:t>
            </a:r>
            <a:r>
              <a:rPr lang="en-US" dirty="0">
                <a:latin typeface="Arial" pitchFamily="34" charset="0"/>
              </a:rPr>
              <a:t>  </a:t>
            </a:r>
            <a:r>
              <a:rPr lang="en-US" dirty="0" err="1">
                <a:latin typeface="Arial" pitchFamily="34" charset="0"/>
              </a:rPr>
              <a:t>als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leitender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Angestellter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im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oberen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Führungskreis</a:t>
            </a:r>
            <a:endParaRPr lang="en-US" dirty="0">
              <a:latin typeface="Arial" pitchFamily="34" charset="0"/>
            </a:endParaRPr>
          </a:p>
          <a:p>
            <a:pPr marL="313309" lvl="1" indent="-173525">
              <a:buFontTx/>
              <a:buChar char="-"/>
              <a:defRPr/>
            </a:pPr>
            <a:r>
              <a:rPr lang="en-US" dirty="0" err="1">
                <a:latin typeface="Arial" pitchFamily="34" charset="0"/>
              </a:rPr>
              <a:t>Entwicklung</a:t>
            </a:r>
            <a:r>
              <a:rPr lang="en-US" dirty="0">
                <a:latin typeface="Arial" pitchFamily="34" charset="0"/>
              </a:rPr>
              <a:t> von </a:t>
            </a:r>
            <a:r>
              <a:rPr lang="en-US" dirty="0" err="1">
                <a:latin typeface="Arial" pitchFamily="34" charset="0"/>
              </a:rPr>
              <a:t>Regelungskonzepten</a:t>
            </a:r>
            <a:r>
              <a:rPr lang="en-US" dirty="0">
                <a:latin typeface="Arial" pitchFamily="34" charset="0"/>
              </a:rPr>
              <a:t> in </a:t>
            </a:r>
            <a:r>
              <a:rPr lang="en-US" dirty="0" err="1">
                <a:latin typeface="Arial" pitchFamily="34" charset="0"/>
              </a:rPr>
              <a:t>konventionellen</a:t>
            </a:r>
            <a:r>
              <a:rPr lang="en-US" dirty="0">
                <a:latin typeface="Arial" pitchFamily="34" charset="0"/>
              </a:rPr>
              <a:t> und </a:t>
            </a:r>
            <a:r>
              <a:rPr lang="en-US" dirty="0" err="1">
                <a:latin typeface="Arial" pitchFamily="34" charset="0"/>
              </a:rPr>
              <a:t>Kernkraftwerken</a:t>
            </a:r>
            <a:endParaRPr lang="en-US" dirty="0">
              <a:latin typeface="Arial" pitchFamily="34" charset="0"/>
            </a:endParaRPr>
          </a:p>
          <a:p>
            <a:pPr marL="313309" lvl="1" indent="-173525">
              <a:buFontTx/>
              <a:buChar char="-"/>
              <a:defRPr/>
            </a:pPr>
            <a:r>
              <a:rPr lang="en-US" dirty="0" err="1">
                <a:latin typeface="Arial" pitchFamily="34" charset="0"/>
              </a:rPr>
              <a:t>Produktmanagement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Leittechnik</a:t>
            </a:r>
            <a:endParaRPr lang="en-US" dirty="0">
              <a:latin typeface="Arial" pitchFamily="34" charset="0"/>
            </a:endParaRPr>
          </a:p>
          <a:p>
            <a:pPr marL="313309" lvl="1" indent="-173525">
              <a:buFontTx/>
              <a:buChar char="-"/>
              <a:defRPr/>
            </a:pPr>
            <a:r>
              <a:rPr lang="en-US" dirty="0" err="1">
                <a:latin typeface="Arial" pitchFamily="34" charset="0"/>
              </a:rPr>
              <a:t>Projektmanagement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Leittechnik</a:t>
            </a:r>
            <a:endParaRPr lang="en-US" dirty="0">
              <a:latin typeface="Arial" pitchFamily="34" charset="0"/>
            </a:endParaRPr>
          </a:p>
          <a:p>
            <a:pPr marL="313309" lvl="1" indent="-173525">
              <a:buFontTx/>
              <a:buChar char="-"/>
              <a:defRPr/>
            </a:pPr>
            <a:r>
              <a:rPr lang="en-US" dirty="0">
                <a:latin typeface="Arial" pitchFamily="34" charset="0"/>
              </a:rPr>
              <a:t>Service </a:t>
            </a:r>
            <a:r>
              <a:rPr lang="en-US" dirty="0" err="1">
                <a:latin typeface="Arial" pitchFamily="34" charset="0"/>
              </a:rPr>
              <a:t>Leittechnik</a:t>
            </a:r>
            <a:endParaRPr lang="en-US" dirty="0">
              <a:latin typeface="Arial" pitchFamily="34" charset="0"/>
            </a:endParaRPr>
          </a:p>
          <a:p>
            <a:pPr marL="313309" lvl="1" indent="-173525">
              <a:buFontTx/>
              <a:buChar char="-"/>
              <a:defRPr/>
            </a:pPr>
            <a:r>
              <a:rPr lang="en-US" b="1" dirty="0">
                <a:latin typeface="Arial" pitchFamily="34" charset="0"/>
              </a:rPr>
              <a:t>Hobby: </a:t>
            </a:r>
            <a:r>
              <a:rPr lang="en-US" dirty="0" err="1">
                <a:latin typeface="Arial" pitchFamily="34" charset="0"/>
              </a:rPr>
              <a:t>Weitergabe</a:t>
            </a:r>
            <a:r>
              <a:rPr lang="en-US" dirty="0">
                <a:latin typeface="Arial" pitchFamily="34" charset="0"/>
              </a:rPr>
              <a:t> des Know </a:t>
            </a:r>
            <a:r>
              <a:rPr lang="en-US" dirty="0" err="1">
                <a:latin typeface="Arial" pitchFamily="34" charset="0"/>
              </a:rPr>
              <a:t>Hows</a:t>
            </a:r>
            <a:r>
              <a:rPr lang="en-US" dirty="0">
                <a:latin typeface="Arial" pitchFamily="34" charset="0"/>
              </a:rPr>
              <a:t> an </a:t>
            </a:r>
            <a:r>
              <a:rPr lang="en-US" dirty="0" err="1">
                <a:latin typeface="Arial" pitchFamily="34" charset="0"/>
              </a:rPr>
              <a:t>Jüngere</a:t>
            </a:r>
            <a:endParaRPr lang="en-US" dirty="0">
              <a:latin typeface="Arial" pitchFamily="34" charset="0"/>
            </a:endParaRPr>
          </a:p>
          <a:p>
            <a:pPr>
              <a:defRPr/>
            </a:pPr>
            <a:r>
              <a:rPr lang="de-DE" b="1" dirty="0">
                <a:latin typeface="Arial" pitchFamily="34" charset="0"/>
              </a:rPr>
              <a:t>Spielregeln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>
                <a:latin typeface="Arial" pitchFamily="34" charset="0"/>
              </a:rPr>
              <a:t>Diskussion am Ende des Vortrags, Verständnisfragen sind erlaubt</a:t>
            </a:r>
          </a:p>
          <a:p>
            <a:pPr marL="171450" indent="-171450">
              <a:buFontTx/>
              <a:buChar char="-"/>
              <a:defRPr/>
            </a:pPr>
            <a:r>
              <a:rPr lang="de-DE" dirty="0">
                <a:latin typeface="Arial" pitchFamily="34" charset="0"/>
              </a:rPr>
              <a:t>Mit dem Faktencheck werden Fragen beantwortet, die ich heute nicht beantworten kann.</a:t>
            </a:r>
          </a:p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06FAB739-1242-F7DB-BCAC-8533BCCBC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>
            <a:extLst>
              <a:ext uri="{FF2B5EF4-FFF2-40B4-BE49-F238E27FC236}">
                <a16:creationId xmlns:a16="http://schemas.microsoft.com/office/drawing/2014/main" id="{80FCF6A7-B0DE-0B22-932A-ABB3BA17C2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4580" name="Foliennummernplatzhalter 3">
            <a:extLst>
              <a:ext uri="{FF2B5EF4-FFF2-40B4-BE49-F238E27FC236}">
                <a16:creationId xmlns:a16="http://schemas.microsoft.com/office/drawing/2014/main" id="{710B5089-3C31-4B8D-D7C0-7821169F4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F64B8F-378B-4DB0-95AB-3B757A54D463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06FAB739-1242-F7DB-BCAC-8533BCCBC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>
            <a:extLst>
              <a:ext uri="{FF2B5EF4-FFF2-40B4-BE49-F238E27FC236}">
                <a16:creationId xmlns:a16="http://schemas.microsoft.com/office/drawing/2014/main" id="{80FCF6A7-B0DE-0B22-932A-ABB3BA17C2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4580" name="Foliennummernplatzhalter 3">
            <a:extLst>
              <a:ext uri="{FF2B5EF4-FFF2-40B4-BE49-F238E27FC236}">
                <a16:creationId xmlns:a16="http://schemas.microsoft.com/office/drawing/2014/main" id="{710B5089-3C31-4B8D-D7C0-7821169F4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F64B8F-378B-4DB0-95AB-3B757A54D463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28347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06FAB739-1242-F7DB-BCAC-8533BCCBC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>
            <a:extLst>
              <a:ext uri="{FF2B5EF4-FFF2-40B4-BE49-F238E27FC236}">
                <a16:creationId xmlns:a16="http://schemas.microsoft.com/office/drawing/2014/main" id="{80FCF6A7-B0DE-0B22-932A-ABB3BA17C2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4580" name="Foliennummernplatzhalter 3">
            <a:extLst>
              <a:ext uri="{FF2B5EF4-FFF2-40B4-BE49-F238E27FC236}">
                <a16:creationId xmlns:a16="http://schemas.microsoft.com/office/drawing/2014/main" id="{710B5089-3C31-4B8D-D7C0-7821169F4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F64B8F-378B-4DB0-95AB-3B757A54D463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9721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A6718C46-1952-0493-C01E-5C2B9B8DC8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66749629-A5EA-6460-F63B-3E6328B20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08F71806-C5C5-1A5F-0CF4-7410ECFCC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45BF90-328D-42FE-A82D-6581B8EC7327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>
            <a:extLst>
              <a:ext uri="{FF2B5EF4-FFF2-40B4-BE49-F238E27FC236}">
                <a16:creationId xmlns:a16="http://schemas.microsoft.com/office/drawing/2014/main" id="{F816ADF0-520A-151B-318D-B732B598DE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izenplatzhalter 2">
            <a:extLst>
              <a:ext uri="{FF2B5EF4-FFF2-40B4-BE49-F238E27FC236}">
                <a16:creationId xmlns:a16="http://schemas.microsoft.com/office/drawing/2014/main" id="{05919C6C-0504-47E5-526A-E9CF98C67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38916" name="Foliennummernplatzhalter 3">
            <a:extLst>
              <a:ext uri="{FF2B5EF4-FFF2-40B4-BE49-F238E27FC236}">
                <a16:creationId xmlns:a16="http://schemas.microsoft.com/office/drawing/2014/main" id="{4DCB193E-C9F0-EBC5-1EE4-B3BFA9343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10AA6B-B833-486D-B35D-BAC12243E5A0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34896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>
            <a:extLst>
              <a:ext uri="{FF2B5EF4-FFF2-40B4-BE49-F238E27FC236}">
                <a16:creationId xmlns:a16="http://schemas.microsoft.com/office/drawing/2014/main" id="{F816ADF0-520A-151B-318D-B732B598DE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izenplatzhalter 2">
            <a:extLst>
              <a:ext uri="{FF2B5EF4-FFF2-40B4-BE49-F238E27FC236}">
                <a16:creationId xmlns:a16="http://schemas.microsoft.com/office/drawing/2014/main" id="{05919C6C-0504-47E5-526A-E9CF98C67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38916" name="Foliennummernplatzhalter 3">
            <a:extLst>
              <a:ext uri="{FF2B5EF4-FFF2-40B4-BE49-F238E27FC236}">
                <a16:creationId xmlns:a16="http://schemas.microsoft.com/office/drawing/2014/main" id="{4DCB193E-C9F0-EBC5-1EE4-B3BFA9343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10AA6B-B833-486D-B35D-BAC12243E5A0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A6718C46-1952-0493-C01E-5C2B9B8DC8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66749629-A5EA-6460-F63B-3E6328B20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08F71806-C5C5-1A5F-0CF4-7410ECFCC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45BF90-328D-42FE-A82D-6581B8EC7327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3585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365FA6C7-E39B-7C14-0398-9E3A0EADC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ED7A72CA-E7A0-E555-6880-9724EACCF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16E2CA53-8242-12A3-0EBA-FB16F74B4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7A16C0-8A89-47D7-B08E-CCB2F7925D65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365FA6C7-E39B-7C14-0398-9E3A0EADC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ED7A72CA-E7A0-E555-6880-9724EACCF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16E2CA53-8242-12A3-0EBA-FB16F74B4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7A16C0-8A89-47D7-B08E-CCB2F7925D65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8964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A6718C46-1952-0493-C01E-5C2B9B8DC8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66749629-A5EA-6460-F63B-3E6328B20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08F71806-C5C5-1A5F-0CF4-7410ECFCC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45BF90-328D-42FE-A82D-6581B8EC7327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4596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>
            <a:extLst>
              <a:ext uri="{FF2B5EF4-FFF2-40B4-BE49-F238E27FC236}">
                <a16:creationId xmlns:a16="http://schemas.microsoft.com/office/drawing/2014/main" id="{259C95E3-979C-D87F-DA69-AC5F0A8D4C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>
            <a:extLst>
              <a:ext uri="{FF2B5EF4-FFF2-40B4-BE49-F238E27FC236}">
                <a16:creationId xmlns:a16="http://schemas.microsoft.com/office/drawing/2014/main" id="{F584D5A5-12AE-8D11-C695-E16BA617A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8196" name="Foliennummernplatzhalter 3">
            <a:extLst>
              <a:ext uri="{FF2B5EF4-FFF2-40B4-BE49-F238E27FC236}">
                <a16:creationId xmlns:a16="http://schemas.microsoft.com/office/drawing/2014/main" id="{45A19194-CA66-4EDE-7ACC-7CC41C382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15CBC3-E823-4C2D-9D76-E5E902E41467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A6718C46-1952-0493-C01E-5C2B9B8DC8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66749629-A5EA-6460-F63B-3E6328B20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08F71806-C5C5-1A5F-0CF4-7410ECFCC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45BF90-328D-42FE-A82D-6581B8EC7327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2462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A6718C46-1952-0493-C01E-5C2B9B8DC8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66749629-A5EA-6460-F63B-3E6328B20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08F71806-C5C5-1A5F-0CF4-7410ECFCC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45BF90-328D-42FE-A82D-6581B8EC7327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7175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A6718C46-1952-0493-C01E-5C2B9B8DC8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66749629-A5EA-6460-F63B-3E6328B20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08F71806-C5C5-1A5F-0CF4-7410ECFCCC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45BF90-328D-42FE-A82D-6581B8EC7327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6194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165B6C9E-CDF6-3277-05B8-86D4C4AA87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Foliennummernplatzhalter 3">
            <a:extLst>
              <a:ext uri="{FF2B5EF4-FFF2-40B4-BE49-F238E27FC236}">
                <a16:creationId xmlns:a16="http://schemas.microsoft.com/office/drawing/2014/main" id="{131BD9C4-637A-61AE-8B01-60E9AC9A5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3B1F96-8B9A-4298-B282-A96A5C383CB7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49156" name="Notizenplatzhalter 2">
            <a:extLst>
              <a:ext uri="{FF2B5EF4-FFF2-40B4-BE49-F238E27FC236}">
                <a16:creationId xmlns:a16="http://schemas.microsoft.com/office/drawing/2014/main" id="{84583D25-9924-B132-7C38-A92A721A17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05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85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>
            <a:extLst>
              <a:ext uri="{FF2B5EF4-FFF2-40B4-BE49-F238E27FC236}">
                <a16:creationId xmlns:a16="http://schemas.microsoft.com/office/drawing/2014/main" id="{3221C165-9A14-5F3A-D8B1-D598AACF0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izenplatzhalter 2">
            <a:extLst>
              <a:ext uri="{FF2B5EF4-FFF2-40B4-BE49-F238E27FC236}">
                <a16:creationId xmlns:a16="http://schemas.microsoft.com/office/drawing/2014/main" id="{06E6878D-CCD6-D3B5-EE3B-58A18E1A1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51204" name="Foliennummernplatzhalter 3">
            <a:extLst>
              <a:ext uri="{FF2B5EF4-FFF2-40B4-BE49-F238E27FC236}">
                <a16:creationId xmlns:a16="http://schemas.microsoft.com/office/drawing/2014/main" id="{1A939E14-9D83-375E-E7A3-0CD809B558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C7575C-751B-4678-8910-824E20621E17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B5DDAE15-CFF8-0586-6E5F-9B935AB218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izenplatzhalter 2">
            <a:extLst>
              <a:ext uri="{FF2B5EF4-FFF2-40B4-BE49-F238E27FC236}">
                <a16:creationId xmlns:a16="http://schemas.microsoft.com/office/drawing/2014/main" id="{5BB7492E-5B3B-7F9A-AFB8-0F81E6C33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C02D3F3A-E61C-ECAA-D6A9-631FFCC9E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7FD5BA-8A63-49F8-9F39-73E997ECB1D8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>
            <a:extLst>
              <a:ext uri="{FF2B5EF4-FFF2-40B4-BE49-F238E27FC236}">
                <a16:creationId xmlns:a16="http://schemas.microsoft.com/office/drawing/2014/main" id="{B47EE077-3631-D07B-8BEC-E0D712D7AB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izenplatzhalter 2">
            <a:extLst>
              <a:ext uri="{FF2B5EF4-FFF2-40B4-BE49-F238E27FC236}">
                <a16:creationId xmlns:a16="http://schemas.microsoft.com/office/drawing/2014/main" id="{7EA1956F-0998-9D94-02E1-3E50C9F44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0244" name="Foliennummernplatzhalter 3">
            <a:extLst>
              <a:ext uri="{FF2B5EF4-FFF2-40B4-BE49-F238E27FC236}">
                <a16:creationId xmlns:a16="http://schemas.microsoft.com/office/drawing/2014/main" id="{235CFAF7-0F04-E5CF-F259-2725DF379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BC0E5F-9F76-4694-A561-401390EE71AD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278F1BA8-590F-1357-06A1-A78A235928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08EE1926-BC8D-0610-03AF-A1CD115AF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E3B40BAA-D890-4A6C-A8F8-1F65E9A9A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8EDF12-3D4A-4C19-9077-2938B3AE4213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:a16="http://schemas.microsoft.com/office/drawing/2014/main" id="{71B65E3F-A905-C5C1-5528-340746EC4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>
            <a:extLst>
              <a:ext uri="{FF2B5EF4-FFF2-40B4-BE49-F238E27FC236}">
                <a16:creationId xmlns:a16="http://schemas.microsoft.com/office/drawing/2014/main" id="{CAF3C580-8400-0268-9C74-A942FC2D1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3631D939-7CD1-9450-FC26-FA4CBD65E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2D6DFB-3DE3-44F5-86AD-E41CB0DC3A45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E49C6729-42AD-347B-E817-44965CBED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3E3D5C50-AA72-6F20-2192-A06362DCB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F68D1DFB-8943-D6A3-50B2-1C6AB130E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BEDC06-2FF1-4835-99F5-77C7C7ED2008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>
            <a:extLst>
              <a:ext uri="{FF2B5EF4-FFF2-40B4-BE49-F238E27FC236}">
                <a16:creationId xmlns:a16="http://schemas.microsoft.com/office/drawing/2014/main" id="{C36D409A-0EFD-5B3D-A799-E00C54E613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izenplatzhalter 2">
            <a:extLst>
              <a:ext uri="{FF2B5EF4-FFF2-40B4-BE49-F238E27FC236}">
                <a16:creationId xmlns:a16="http://schemas.microsoft.com/office/drawing/2014/main" id="{CC120BB1-D37A-7828-4292-CFA1CDD9A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0484" name="Foliennummernplatzhalter 3">
            <a:extLst>
              <a:ext uri="{FF2B5EF4-FFF2-40B4-BE49-F238E27FC236}">
                <a16:creationId xmlns:a16="http://schemas.microsoft.com/office/drawing/2014/main" id="{67E7FF9F-4DEB-4FE1-9A20-B5A91D72A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A696EF-1E0D-4A75-805E-8BCF544C3CAC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5853FA0C-F825-319A-9E51-B18E6837D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>
            <a:extLst>
              <a:ext uri="{FF2B5EF4-FFF2-40B4-BE49-F238E27FC236}">
                <a16:creationId xmlns:a16="http://schemas.microsoft.com/office/drawing/2014/main" id="{ADEE0326-81DD-2FB3-1E15-534D02880C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22532" name="Foliennummernplatzhalter 3">
            <a:extLst>
              <a:ext uri="{FF2B5EF4-FFF2-40B4-BE49-F238E27FC236}">
                <a16:creationId xmlns:a16="http://schemas.microsoft.com/office/drawing/2014/main" id="{8207130A-B7C6-82B3-9FF1-82DD96FC5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CE1172-2F23-483C-BA08-F41987A0514C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003678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05712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5">
            <a:extLst>
              <a:ext uri="{FF2B5EF4-FFF2-40B4-BE49-F238E27FC236}">
                <a16:creationId xmlns:a16="http://schemas.microsoft.com/office/drawing/2014/main" id="{B887B4BB-03CC-C5A5-AAA4-B48EB8812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6483350"/>
            <a:ext cx="7015162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ISE e.V.: Mitgliederversammlung am 23.06.2022 in </a:t>
            </a:r>
            <a:r>
              <a:rPr lang="de-DE" altLang="de-DE" sz="1200" b="1" dirty="0" err="1">
                <a:solidFill>
                  <a:srgbClr val="FF9933"/>
                </a:solidFill>
              </a:rPr>
              <a:t>Flemlingen</a:t>
            </a:r>
            <a:r>
              <a:rPr lang="de-DE" altLang="de-DE" sz="1200" b="1" dirty="0">
                <a:solidFill>
                  <a:srgbClr val="FF9933"/>
                </a:solidFill>
              </a:rPr>
              <a:t> | Bericht des Vorsitzenden</a:t>
            </a:r>
          </a:p>
        </p:txBody>
      </p:sp>
      <p:sp>
        <p:nvSpPr>
          <p:cNvPr id="1027" name="Rectangle 18">
            <a:extLst>
              <a:ext uri="{FF2B5EF4-FFF2-40B4-BE49-F238E27FC236}">
                <a16:creationId xmlns:a16="http://schemas.microsoft.com/office/drawing/2014/main" id="{DC5C10AE-25F7-BFC9-6201-D8CE889F5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9408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Hauptteiltext</a:t>
            </a:r>
            <a:r>
              <a:rPr lang="en-GB" altLang="de-DE"/>
              <a:t>: </a:t>
            </a:r>
            <a:r>
              <a:rPr lang="de-DE" altLang="de-DE"/>
              <a:t>Schrift </a:t>
            </a:r>
            <a:r>
              <a:rPr lang="en-GB" altLang="de-DE"/>
              <a:t>Arial</a:t>
            </a:r>
            <a:r>
              <a:rPr lang="de-DE" altLang="de-DE"/>
              <a:t> 18pt</a:t>
            </a:r>
          </a:p>
          <a:p>
            <a:pPr lvl="1"/>
            <a:r>
              <a:rPr lang="de-DE" altLang="de-DE"/>
              <a:t>Zweite Ebene: Arial 18pt</a:t>
            </a:r>
          </a:p>
          <a:p>
            <a:pPr lvl="2"/>
            <a:r>
              <a:rPr lang="de-DE" altLang="de-DE"/>
              <a:t>Dritte Ebene: Arial 16pt</a:t>
            </a:r>
          </a:p>
          <a:p>
            <a:pPr lvl="3"/>
            <a:r>
              <a:rPr lang="de-DE" altLang="de-DE"/>
              <a:t>Vierte Ebene: Arial 16pt</a:t>
            </a:r>
          </a:p>
          <a:p>
            <a:pPr lvl="4"/>
            <a:r>
              <a:rPr lang="de-DE" altLang="de-DE"/>
              <a:t>Fünfte Ebene: Arial 16pt</a:t>
            </a:r>
            <a:endParaRPr lang="en-GB" altLang="de-DE"/>
          </a:p>
        </p:txBody>
      </p:sp>
      <p:sp>
        <p:nvSpPr>
          <p:cNvPr id="1028" name="Rectangle 66">
            <a:extLst>
              <a:ext uri="{FF2B5EF4-FFF2-40B4-BE49-F238E27FC236}">
                <a16:creationId xmlns:a16="http://schemas.microsoft.com/office/drawing/2014/main" id="{2775CCEB-FCFF-A16E-7814-C53375351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150" y="6502400"/>
            <a:ext cx="2076450" cy="2571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de-DE" altLang="de-DE" sz="1200"/>
              <a:t>Wolfgang Thiel </a:t>
            </a:r>
            <a:fld id="{7F91054D-BE56-4B7E-83F8-8D3409674516}" type="slidenum">
              <a:rPr lang="de-DE" altLang="de-DE" sz="1200" b="1" smtClean="0"/>
              <a:pPr algn="r">
                <a:lnSpc>
                  <a:spcPct val="90000"/>
                </a:lnSpc>
                <a:defRPr/>
              </a:pPr>
              <a:t>‹Nr.›</a:t>
            </a:fld>
            <a:endParaRPr lang="de-DE" altLang="de-DE" sz="1200" b="1"/>
          </a:p>
        </p:txBody>
      </p:sp>
      <p:sp>
        <p:nvSpPr>
          <p:cNvPr id="1029" name="Rectangle 71">
            <a:extLst>
              <a:ext uri="{FF2B5EF4-FFF2-40B4-BE49-F238E27FC236}">
                <a16:creationId xmlns:a16="http://schemas.microsoft.com/office/drawing/2014/main" id="{65F926FB-0F51-88C4-EBCD-6C10141EF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60325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pic>
        <p:nvPicPr>
          <p:cNvPr id="1030" name="Grafik 6">
            <a:extLst>
              <a:ext uri="{FF2B5EF4-FFF2-40B4-BE49-F238E27FC236}">
                <a16:creationId xmlns:a16="http://schemas.microsoft.com/office/drawing/2014/main" id="{9A114444-758D-5278-084C-F6EFCC433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13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17" r:id="rId1"/>
    <p:sldLayoutId id="2147486716" r:id="rId2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suedpfalz-energie.de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59733D9-46DE-1A4D-688D-E4983D92BB0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00025" y="4751388"/>
            <a:ext cx="9567863" cy="12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de-DE"/>
              <a:t>Herzlich Willkommen zu</a:t>
            </a:r>
            <a:br>
              <a:rPr lang="en-US" altLang="de-DE"/>
            </a:br>
            <a:r>
              <a:rPr lang="en-US" altLang="de-DE" b="1" i="1"/>
              <a:t>Rheinland-Pfalz</a:t>
            </a:r>
            <a:r>
              <a:rPr lang="en-US" altLang="de-DE" i="1"/>
              <a:t>:</a:t>
            </a:r>
            <a:r>
              <a:rPr lang="en-US" altLang="de-DE"/>
              <a:t> </a:t>
            </a:r>
            <a:r>
              <a:rPr lang="en-US" altLang="de-DE" i="1"/>
              <a:t>Ein Land voller Energie</a:t>
            </a:r>
            <a:br>
              <a:rPr lang="en-US" altLang="de-DE"/>
            </a:br>
            <a:r>
              <a:rPr lang="en-US" altLang="de-DE"/>
              <a:t>mit dem Vortrag</a:t>
            </a:r>
            <a:br>
              <a:rPr lang="en-US" altLang="de-DE" sz="2800"/>
            </a:br>
            <a:br>
              <a:rPr lang="en-US" altLang="de-DE" sz="1000"/>
            </a:br>
            <a:r>
              <a:rPr lang="de-DE" altLang="de-DE" sz="2800" b="1"/>
              <a:t>PV-Anlagen-Vergleich: Süd </a:t>
            </a:r>
            <a:r>
              <a:rPr lang="de-DE" altLang="de-DE" sz="2800" b="1">
                <a:sym typeface="Wingdings" panose="05000000000000000000" pitchFamily="2" charset="2"/>
              </a:rPr>
              <a:t>vs. Ost-West im Jahr 2013</a:t>
            </a:r>
            <a:endParaRPr lang="de-DE" altLang="de-DE" sz="1800" b="1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DFF1641-DC23-E4A5-4B9C-DA03A47C0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6491288"/>
            <a:ext cx="4784725" cy="366712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de-DE" altLang="de-DE" sz="1800" kern="0" dirty="0"/>
              <a:t>am 26.09.2014 in Landau 			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BAB9C48-D63E-797D-B4C5-47C2FE04B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588" y="6491288"/>
            <a:ext cx="4476750" cy="366712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de-DE" altLang="de-DE" sz="1800" kern="0" dirty="0"/>
              <a:t>Referent: Dipl. Ing. (FH) Wolfgang Thiel</a:t>
            </a:r>
          </a:p>
        </p:txBody>
      </p:sp>
      <p:pic>
        <p:nvPicPr>
          <p:cNvPr id="5125" name="Grafik 1">
            <a:extLst>
              <a:ext uri="{FF2B5EF4-FFF2-40B4-BE49-F238E27FC236}">
                <a16:creationId xmlns:a16="http://schemas.microsoft.com/office/drawing/2014/main" id="{EAD47E71-7512-B99E-7445-9400FEDA3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Grafik 1">
            <a:extLst>
              <a:ext uri="{FF2B5EF4-FFF2-40B4-BE49-F238E27FC236}">
                <a16:creationId xmlns:a16="http://schemas.microsoft.com/office/drawing/2014/main" id="{A2DF5777-76D0-B32C-131A-4BE671238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287338"/>
            <a:ext cx="22129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hteck 2">
            <a:extLst>
              <a:ext uri="{FF2B5EF4-FFF2-40B4-BE49-F238E27FC236}">
                <a16:creationId xmlns:a16="http://schemas.microsoft.com/office/drawing/2014/main" id="{95D9F092-0D1F-0195-C6D1-AF65A8E07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51350"/>
            <a:ext cx="9906000" cy="2406650"/>
          </a:xfrm>
          <a:prstGeom prst="rect">
            <a:avLst/>
          </a:prstGeom>
          <a:solidFill>
            <a:srgbClr val="3333FF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4000" b="1" dirty="0">
                <a:solidFill>
                  <a:schemeClr val="bg1"/>
                </a:solidFill>
              </a:rPr>
              <a:t>Mitgliederversammlung 2022</a:t>
            </a:r>
          </a:p>
          <a:p>
            <a:pPr algn="ctr"/>
            <a:endParaRPr lang="de-DE" altLang="de-DE" sz="2800" b="1" dirty="0">
              <a:solidFill>
                <a:schemeClr val="bg1"/>
              </a:solidFill>
            </a:endParaRPr>
          </a:p>
          <a:p>
            <a:pPr algn="ctr"/>
            <a:r>
              <a:rPr lang="de-DE" altLang="de-DE" sz="2800" b="1" dirty="0">
                <a:solidFill>
                  <a:schemeClr val="bg1"/>
                </a:solidFill>
              </a:rPr>
              <a:t>Bericht des Vorsitzenden Wolfgang Thiel 2019 -2022</a:t>
            </a:r>
          </a:p>
          <a:p>
            <a:pPr algn="ctr"/>
            <a:endParaRPr lang="de-DE" altLang="de-DE" sz="2000" b="1" dirty="0">
              <a:solidFill>
                <a:schemeClr val="bg1"/>
              </a:solidFill>
            </a:endParaRPr>
          </a:p>
          <a:p>
            <a:pPr algn="ctr"/>
            <a:r>
              <a:rPr lang="de-DE" altLang="de-DE" sz="2000" b="1" dirty="0">
                <a:solidFill>
                  <a:schemeClr val="bg1"/>
                </a:solidFill>
              </a:rPr>
              <a:t>am 23. Juni 2022 in </a:t>
            </a:r>
            <a:r>
              <a:rPr lang="de-DE" altLang="de-DE" sz="2000" b="1" dirty="0" err="1">
                <a:solidFill>
                  <a:schemeClr val="bg1"/>
                </a:solidFill>
              </a:rPr>
              <a:t>Flemlingen</a:t>
            </a:r>
            <a:endParaRPr lang="de-DE" altLang="de-DE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1">
            <a:extLst>
              <a:ext uri="{FF2B5EF4-FFF2-40B4-BE49-F238E27FC236}">
                <a16:creationId xmlns:a16="http://schemas.microsoft.com/office/drawing/2014/main" id="{C7AC0D07-7234-CC19-2B2E-C5311C748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237" y="-22246"/>
            <a:ext cx="6493958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Öffentliche Energie-Stammtische, Auszüge (1)</a:t>
            </a:r>
          </a:p>
        </p:txBody>
      </p:sp>
      <p:sp>
        <p:nvSpPr>
          <p:cNvPr id="23568" name="Textfeld 1">
            <a:extLst>
              <a:ext uri="{FF2B5EF4-FFF2-40B4-BE49-F238E27FC236}">
                <a16:creationId xmlns:a16="http://schemas.microsoft.com/office/drawing/2014/main" id="{E5005C26-E3B4-EF01-FF1D-1EFB41559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76" y="669925"/>
            <a:ext cx="8809605" cy="34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altLang="de-DE" sz="1800" b="1" dirty="0">
                <a:solidFill>
                  <a:schemeClr val="accent2"/>
                </a:solidFill>
              </a:rPr>
              <a:t>2019: </a:t>
            </a:r>
            <a:r>
              <a:rPr lang="de-DE" altLang="de-DE" sz="1800" dirty="0">
                <a:solidFill>
                  <a:schemeClr val="accent2"/>
                </a:solidFill>
              </a:rPr>
              <a:t>	</a:t>
            </a:r>
          </a:p>
        </p:txBody>
      </p:sp>
      <p:sp>
        <p:nvSpPr>
          <p:cNvPr id="23571" name="Textfeld 8">
            <a:extLst>
              <a:ext uri="{FF2B5EF4-FFF2-40B4-BE49-F238E27FC236}">
                <a16:creationId xmlns:a16="http://schemas.microsoft.com/office/drawing/2014/main" id="{2AB11EC7-57A6-2F6B-E782-571240D88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103" y="1160745"/>
            <a:ext cx="1300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Im Rosenhof</a:t>
            </a:r>
            <a:br>
              <a:rPr lang="de-DE" altLang="de-DE" sz="1400" dirty="0">
                <a:solidFill>
                  <a:schemeClr val="accent2"/>
                </a:solidFill>
              </a:rPr>
            </a:br>
            <a:r>
              <a:rPr lang="de-DE" altLang="de-DE" sz="1400" dirty="0">
                <a:solidFill>
                  <a:schemeClr val="accent2"/>
                </a:solidFill>
              </a:rPr>
              <a:t> in Steinweiler</a:t>
            </a:r>
          </a:p>
        </p:txBody>
      </p:sp>
      <p:pic>
        <p:nvPicPr>
          <p:cNvPr id="3" name="Grafik 2" descr="Ein Bild, das Person, Personen, drinnen, Gruppe enthält.&#10;&#10;Automatisch generierte Beschreibung">
            <a:extLst>
              <a:ext uri="{FF2B5EF4-FFF2-40B4-BE49-F238E27FC236}">
                <a16:creationId xmlns:a16="http://schemas.microsoft.com/office/drawing/2014/main" id="{93D7D3DD-3E44-F88E-283B-6ECC126B0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1066047"/>
            <a:ext cx="1732616" cy="1299462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885724F-401D-20D2-D47F-777A683E69D5}"/>
              </a:ext>
            </a:extLst>
          </p:cNvPr>
          <p:cNvGrpSpPr/>
          <p:nvPr/>
        </p:nvGrpSpPr>
        <p:grpSpPr>
          <a:xfrm>
            <a:off x="347663" y="2563813"/>
            <a:ext cx="9372935" cy="1885366"/>
            <a:chOff x="347663" y="2563813"/>
            <a:chExt cx="9372935" cy="1885366"/>
          </a:xfrm>
        </p:grpSpPr>
        <p:sp>
          <p:nvSpPr>
            <p:cNvPr id="23561" name="Textfeld 4">
              <a:extLst>
                <a:ext uri="{FF2B5EF4-FFF2-40B4-BE49-F238E27FC236}">
                  <a16:creationId xmlns:a16="http://schemas.microsoft.com/office/drawing/2014/main" id="{4EBE38AE-EFFD-95EA-4ECB-4F2AD7C98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663" y="2563813"/>
              <a:ext cx="8808164" cy="34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de-DE" altLang="de-DE" sz="1800" b="1" dirty="0">
                  <a:solidFill>
                    <a:schemeClr val="accent2"/>
                  </a:solidFill>
                </a:rPr>
                <a:t>2020:</a:t>
              </a:r>
              <a:endParaRPr lang="de-DE" altLang="de-DE" sz="1800" i="1" dirty="0">
                <a:solidFill>
                  <a:schemeClr val="accent2"/>
                </a:solidFill>
              </a:endParaRPr>
            </a:p>
          </p:txBody>
        </p:sp>
        <p:sp>
          <p:nvSpPr>
            <p:cNvPr id="23562" name="Textfeld 20">
              <a:extLst>
                <a:ext uri="{FF2B5EF4-FFF2-40B4-BE49-F238E27FC236}">
                  <a16:creationId xmlns:a16="http://schemas.microsoft.com/office/drawing/2014/main" id="{781BF4C6-DFD0-7F7F-4AA5-12091EB320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7610" y="3032511"/>
              <a:ext cx="128246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400" dirty="0">
                  <a:solidFill>
                    <a:schemeClr val="accent2"/>
                  </a:solidFill>
                </a:rPr>
                <a:t>Was kann der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dirty="0">
                  <a:solidFill>
                    <a:schemeClr val="accent2"/>
                  </a:solidFill>
                </a:rPr>
                <a:t>Wald zum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dirty="0">
                  <a:solidFill>
                    <a:schemeClr val="accent2"/>
                  </a:solidFill>
                </a:rPr>
                <a:t>Klimaschutz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dirty="0">
                  <a:solidFill>
                    <a:schemeClr val="accent2"/>
                  </a:solidFill>
                </a:rPr>
                <a:t>beitragen?</a:t>
              </a:r>
            </a:p>
            <a:p>
              <a:r>
                <a:rPr lang="de-DE" altLang="de-DE" sz="1400" b="1" dirty="0">
                  <a:solidFill>
                    <a:schemeClr val="accent2"/>
                  </a:solidFill>
                </a:rPr>
                <a:t>Johannes</a:t>
              </a:r>
              <a:br>
                <a:rPr lang="de-DE" altLang="de-DE" sz="1400" b="1" dirty="0">
                  <a:solidFill>
                    <a:schemeClr val="accent2"/>
                  </a:solidFill>
                </a:rPr>
              </a:br>
              <a:r>
                <a:rPr lang="de-DE" altLang="de-DE" sz="1400" b="1" dirty="0">
                  <a:solidFill>
                    <a:schemeClr val="accent2"/>
                  </a:solidFill>
                </a:rPr>
                <a:t>Becker</a:t>
              </a:r>
            </a:p>
          </p:txBody>
        </p:sp>
        <p:pic>
          <p:nvPicPr>
            <p:cNvPr id="5" name="Grafik 4" descr="Ein Bild, das Person, drinnen, Mann, Wand enthält.&#10;&#10;Automatisch generierte Beschreibung">
              <a:extLst>
                <a:ext uri="{FF2B5EF4-FFF2-40B4-BE49-F238E27FC236}">
                  <a16:creationId xmlns:a16="http://schemas.microsoft.com/office/drawing/2014/main" id="{0B85585A-66CF-DF4D-D312-A539A6077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043" y="3062965"/>
              <a:ext cx="1727552" cy="1295664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AB1E3CE-4A48-7927-294D-4F63C4A64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87" y="3060646"/>
              <a:ext cx="1811940" cy="1262417"/>
            </a:xfrm>
            <a:prstGeom prst="rect">
              <a:avLst/>
            </a:prstGeom>
          </p:spPr>
        </p:pic>
        <p:sp>
          <p:nvSpPr>
            <p:cNvPr id="29" name="Textfeld 20">
              <a:extLst>
                <a:ext uri="{FF2B5EF4-FFF2-40B4-BE49-F238E27FC236}">
                  <a16:creationId xmlns:a16="http://schemas.microsoft.com/office/drawing/2014/main" id="{585FE398-FEFB-54A9-0E9C-C53B381D19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252" y="3032511"/>
              <a:ext cx="159691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400" dirty="0">
                  <a:solidFill>
                    <a:schemeClr val="accent2"/>
                  </a:solidFill>
                </a:rPr>
                <a:t>Energieverbrauch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dirty="0">
                  <a:solidFill>
                    <a:schemeClr val="accent2"/>
                  </a:solidFill>
                </a:rPr>
                <a:t>und –</a:t>
              </a:r>
              <a:r>
                <a:rPr lang="de-DE" sz="1400" dirty="0" err="1">
                  <a:solidFill>
                    <a:schemeClr val="accent2"/>
                  </a:solidFill>
                </a:rPr>
                <a:t>erzeugung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dirty="0">
                  <a:solidFill>
                    <a:schemeClr val="accent2"/>
                  </a:solidFill>
                </a:rPr>
                <a:t>des Jahres 2019 </a:t>
              </a:r>
              <a:endParaRPr lang="de-DE" altLang="de-DE" sz="1400" dirty="0">
                <a:solidFill>
                  <a:schemeClr val="accent2"/>
                </a:solidFill>
              </a:endParaRPr>
            </a:p>
            <a:p>
              <a:endParaRPr lang="de-DE" altLang="de-DE" sz="1400" dirty="0">
                <a:solidFill>
                  <a:schemeClr val="accent2"/>
                </a:solidFill>
              </a:endParaRPr>
            </a:p>
            <a:p>
              <a:r>
                <a:rPr lang="de-DE" altLang="de-DE" sz="1400" b="1" dirty="0">
                  <a:solidFill>
                    <a:schemeClr val="accent2"/>
                  </a:solidFill>
                </a:rPr>
                <a:t>Wolfgang Thiel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120914C-7E1C-E355-1542-FDD7E32E1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767" y="3064184"/>
              <a:ext cx="1763673" cy="1384995"/>
            </a:xfrm>
            <a:prstGeom prst="rect">
              <a:avLst/>
            </a:prstGeom>
          </p:spPr>
        </p:pic>
        <p:sp>
          <p:nvSpPr>
            <p:cNvPr id="32" name="Textfeld 20">
              <a:extLst>
                <a:ext uri="{FF2B5EF4-FFF2-40B4-BE49-F238E27FC236}">
                  <a16:creationId xmlns:a16="http://schemas.microsoft.com/office/drawing/2014/main" id="{6738BA74-9F85-EFE3-4291-92A700F39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8199" y="3021176"/>
              <a:ext cx="1032399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400" dirty="0">
                  <a:solidFill>
                    <a:schemeClr val="accent2"/>
                  </a:solidFill>
                </a:rPr>
                <a:t>PV-Anlage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dirty="0">
                  <a:solidFill>
                    <a:schemeClr val="accent2"/>
                  </a:solidFill>
                </a:rPr>
                <a:t>mit Akku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endParaRPr lang="de-DE" sz="1400" dirty="0">
                <a:solidFill>
                  <a:schemeClr val="accent2"/>
                </a:solidFill>
              </a:endParaRPr>
            </a:p>
            <a:p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b="1" dirty="0">
                  <a:solidFill>
                    <a:schemeClr val="accent2"/>
                  </a:solidFill>
                </a:rPr>
                <a:t>Peter</a:t>
              </a:r>
              <a:br>
                <a:rPr lang="de-DE" sz="1400" b="1" dirty="0">
                  <a:solidFill>
                    <a:schemeClr val="accent2"/>
                  </a:solidFill>
                </a:rPr>
              </a:br>
              <a:r>
                <a:rPr lang="de-DE" sz="1400" b="1" dirty="0">
                  <a:solidFill>
                    <a:schemeClr val="accent2"/>
                  </a:solidFill>
                </a:rPr>
                <a:t>Kirsch</a:t>
              </a:r>
              <a:endParaRPr lang="de-DE" altLang="de-DE" sz="1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2C90345-F9CE-0517-CD53-3E7820303ED8}"/>
              </a:ext>
            </a:extLst>
          </p:cNvPr>
          <p:cNvGrpSpPr/>
          <p:nvPr/>
        </p:nvGrpSpPr>
        <p:grpSpPr>
          <a:xfrm>
            <a:off x="132456" y="4549775"/>
            <a:ext cx="9618374" cy="1754757"/>
            <a:chOff x="132456" y="4549775"/>
            <a:chExt cx="9618374" cy="1754757"/>
          </a:xfrm>
        </p:grpSpPr>
        <p:sp>
          <p:nvSpPr>
            <p:cNvPr id="23558" name="Textfeld 4">
              <a:extLst>
                <a:ext uri="{FF2B5EF4-FFF2-40B4-BE49-F238E27FC236}">
                  <a16:creationId xmlns:a16="http://schemas.microsoft.com/office/drawing/2014/main" id="{EE01DD20-8496-F3EE-F31B-2E9ABD365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663" y="4549775"/>
              <a:ext cx="8809037" cy="341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de-DE" altLang="de-DE" sz="1800" b="1" dirty="0">
                  <a:solidFill>
                    <a:schemeClr val="accent2"/>
                  </a:solidFill>
                </a:rPr>
                <a:t>2021:</a:t>
              </a:r>
              <a:endParaRPr lang="de-DE" altLang="de-DE" sz="1800" i="1" dirty="0">
                <a:solidFill>
                  <a:schemeClr val="accent2"/>
                </a:solidFill>
              </a:endParaRPr>
            </a:p>
          </p:txBody>
        </p:sp>
        <p:sp>
          <p:nvSpPr>
            <p:cNvPr id="23559" name="Textfeld 30">
              <a:extLst>
                <a:ext uri="{FF2B5EF4-FFF2-40B4-BE49-F238E27FC236}">
                  <a16:creationId xmlns:a16="http://schemas.microsoft.com/office/drawing/2014/main" id="{37AA2AA4-37EF-DB7E-FC5A-FE495877F1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8560" y="5126764"/>
              <a:ext cx="131638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400" dirty="0">
                  <a:solidFill>
                    <a:schemeClr val="accent2"/>
                  </a:solidFill>
                </a:rPr>
                <a:t>IG Metall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dirty="0">
                  <a:solidFill>
                    <a:schemeClr val="accent2"/>
                  </a:solidFill>
                </a:rPr>
                <a:t>„Energie-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dirty="0" err="1">
                  <a:solidFill>
                    <a:schemeClr val="accent2"/>
                  </a:solidFill>
                </a:rPr>
                <a:t>versorgung</a:t>
              </a:r>
              <a:br>
                <a:rPr lang="de-DE" sz="1400" dirty="0">
                  <a:solidFill>
                    <a:schemeClr val="accent2"/>
                  </a:solidFill>
                </a:rPr>
              </a:br>
              <a:r>
                <a:rPr lang="de-DE" sz="1400" dirty="0">
                  <a:solidFill>
                    <a:schemeClr val="accent2"/>
                  </a:solidFill>
                </a:rPr>
                <a:t>der Zukunft“</a:t>
              </a:r>
              <a:endParaRPr lang="de-DE" altLang="de-DE" sz="1400" dirty="0">
                <a:solidFill>
                  <a:schemeClr val="accent2"/>
                </a:solidFill>
              </a:endParaRPr>
            </a:p>
            <a:p>
              <a:r>
                <a:rPr lang="de-DE" altLang="de-DE" sz="1400" b="1" dirty="0">
                  <a:solidFill>
                    <a:schemeClr val="accent2"/>
                  </a:solidFill>
                </a:rPr>
                <a:t>Michael Jung</a:t>
              </a:r>
            </a:p>
          </p:txBody>
        </p:sp>
        <p:pic>
          <p:nvPicPr>
            <p:cNvPr id="11" name="Grafik 10" descr="Ein Bild, das Person, Mann, Schlips, Anzug enthält.&#10;&#10;Automatisch generierte Beschreibung">
              <a:extLst>
                <a:ext uri="{FF2B5EF4-FFF2-40B4-BE49-F238E27FC236}">
                  <a16:creationId xmlns:a16="http://schemas.microsoft.com/office/drawing/2014/main" id="{BC356232-4DF1-AC6B-4097-6DB092CEB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56" y="5117076"/>
              <a:ext cx="886104" cy="1178548"/>
            </a:xfrm>
            <a:prstGeom prst="rect">
              <a:avLst/>
            </a:prstGeom>
          </p:spPr>
        </p:pic>
        <p:pic>
          <p:nvPicPr>
            <p:cNvPr id="13" name="Grafik 12" descr="Ein Bild, das Gebäude, Person, draußen enthält.&#10;&#10;Automatisch generierte Beschreibung">
              <a:extLst>
                <a:ext uri="{FF2B5EF4-FFF2-40B4-BE49-F238E27FC236}">
                  <a16:creationId xmlns:a16="http://schemas.microsoft.com/office/drawing/2014/main" id="{1220CAC5-AF0B-A9D8-5D85-1F1F51DAF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8198" y="5126764"/>
              <a:ext cx="886104" cy="1177768"/>
            </a:xfrm>
            <a:prstGeom prst="rect">
              <a:avLst/>
            </a:prstGeom>
          </p:spPr>
        </p:pic>
        <p:sp>
          <p:nvSpPr>
            <p:cNvPr id="37" name="Textfeld 30">
              <a:extLst>
                <a:ext uri="{FF2B5EF4-FFF2-40B4-BE49-F238E27FC236}">
                  <a16:creationId xmlns:a16="http://schemas.microsoft.com/office/drawing/2014/main" id="{A8461665-0DA1-D313-77BE-75E02BE60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0377" y="5126764"/>
              <a:ext cx="1228221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</a:rPr>
                <a:t>Erneuerbare </a:t>
              </a:r>
              <a:b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</a:rPr>
              </a:br>
              <a: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</a:rPr>
                <a:t>Energien</a:t>
              </a:r>
              <a:b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</a:rPr>
              </a:br>
              <a: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</a:rPr>
                <a:t>aus Algen</a:t>
              </a:r>
            </a:p>
            <a:p>
              <a:r>
                <a:rPr lang="de-DE" sz="1400" b="1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Prof. Dr. Ute</a:t>
              </a:r>
              <a:br>
                <a:rPr lang="de-DE" sz="1400" b="1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400" b="1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Marx </a:t>
              </a:r>
              <a:endParaRPr lang="de-DE" altLang="de-DE" sz="1400" b="1" dirty="0">
                <a:solidFill>
                  <a:srgbClr val="3333FF"/>
                </a:solidFill>
                <a:latin typeface="+mn-lt"/>
              </a:endParaRPr>
            </a:p>
          </p:txBody>
        </p:sp>
        <p:pic>
          <p:nvPicPr>
            <p:cNvPr id="15" name="Grafik 14" descr="Ein Bild, das Person, draußen, Mann enthält.&#10;&#10;Automatisch generierte Beschreibung">
              <a:extLst>
                <a:ext uri="{FF2B5EF4-FFF2-40B4-BE49-F238E27FC236}">
                  <a16:creationId xmlns:a16="http://schemas.microsoft.com/office/drawing/2014/main" id="{C5AE9D34-7C85-D11C-CC13-D4C02056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12" y="5117076"/>
              <a:ext cx="1187456" cy="1187456"/>
            </a:xfrm>
            <a:prstGeom prst="rect">
              <a:avLst/>
            </a:prstGeom>
          </p:spPr>
        </p:pic>
        <p:sp>
          <p:nvSpPr>
            <p:cNvPr id="40" name="Textfeld 30">
              <a:extLst>
                <a:ext uri="{FF2B5EF4-FFF2-40B4-BE49-F238E27FC236}">
                  <a16:creationId xmlns:a16="http://schemas.microsoft.com/office/drawing/2014/main" id="{9A7B41CA-1641-30B3-F039-06BE864F9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468" y="5126764"/>
              <a:ext cx="158088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400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  <a:t>Erdwärme</a:t>
              </a:r>
              <a:br>
                <a:rPr lang="de-DE" sz="1400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</a:br>
              <a:r>
                <a:rPr lang="de-DE" sz="1400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  <a:t>in der Südpfalz</a:t>
              </a:r>
              <a:br>
                <a:rPr lang="de-DE" sz="1400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</a:br>
              <a:r>
                <a:rPr lang="de-DE" sz="1400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  <a:t>Oberflächen-</a:t>
              </a:r>
              <a:br>
                <a:rPr lang="de-DE" sz="1400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</a:br>
              <a:r>
                <a:rPr lang="de-DE" sz="1400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  <a:t>Geothermie</a:t>
              </a:r>
              <a:endParaRPr lang="de-DE" altLang="de-DE" sz="1400" dirty="0">
                <a:solidFill>
                  <a:srgbClr val="3333FF"/>
                </a:solidFill>
                <a:latin typeface="+mn-lt"/>
              </a:endParaRPr>
            </a:p>
            <a:p>
              <a:r>
                <a:rPr lang="de-DE" sz="1400" b="1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  <a:t>Edelbert Krämer</a:t>
              </a:r>
              <a:endParaRPr lang="de-DE" altLang="de-DE" sz="14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10" name="Grafik 9" descr="Ein Bild, das Person, Mann enthält.&#10;&#10;Automatisch generierte Beschreibung">
              <a:extLst>
                <a:ext uri="{FF2B5EF4-FFF2-40B4-BE49-F238E27FC236}">
                  <a16:creationId xmlns:a16="http://schemas.microsoft.com/office/drawing/2014/main" id="{F1626647-04FD-1500-F138-0A496B59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900" y="5126764"/>
              <a:ext cx="858150" cy="1168860"/>
            </a:xfrm>
            <a:prstGeom prst="rect">
              <a:avLst/>
            </a:prstGeom>
          </p:spPr>
        </p:pic>
        <p:sp>
          <p:nvSpPr>
            <p:cNvPr id="25" name="Textfeld 30">
              <a:extLst>
                <a:ext uri="{FF2B5EF4-FFF2-40B4-BE49-F238E27FC236}">
                  <a16:creationId xmlns:a16="http://schemas.microsoft.com/office/drawing/2014/main" id="{9E2E6F3E-A71F-D986-588E-781CBC04F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4068" y="5126764"/>
              <a:ext cx="151676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VT – die Zukunft</a:t>
              </a:r>
              <a:b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der Solar-</a:t>
              </a:r>
              <a:b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400" dirty="0" err="1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energienutzung</a:t>
              </a:r>
              <a:r>
                <a:rPr lang="de-DE" sz="14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endParaRPr lang="de-DE" altLang="de-DE" sz="14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endParaRPr>
            </a:p>
            <a:p>
              <a:r>
                <a:rPr lang="de-DE" altLang="de-DE" sz="1400" b="1" dirty="0">
                  <a:solidFill>
                    <a:srgbClr val="3333FF"/>
                  </a:solidFill>
                  <a:latin typeface="+mn-lt"/>
                  <a:cs typeface="Times New Roman" panose="02020603050405020304" pitchFamily="18" charset="0"/>
                </a:rPr>
                <a:t>Hans Biehler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1">
            <a:extLst>
              <a:ext uri="{FF2B5EF4-FFF2-40B4-BE49-F238E27FC236}">
                <a16:creationId xmlns:a16="http://schemas.microsoft.com/office/drawing/2014/main" id="{C7AC0D07-7234-CC19-2B2E-C5311C748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458" y="-22246"/>
            <a:ext cx="5141985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Öffentliche Energie-Stammtische (2)</a:t>
            </a:r>
          </a:p>
        </p:txBody>
      </p:sp>
      <p:sp>
        <p:nvSpPr>
          <p:cNvPr id="40" name="Textfeld 30">
            <a:extLst>
              <a:ext uri="{FF2B5EF4-FFF2-40B4-BE49-F238E27FC236}">
                <a16:creationId xmlns:a16="http://schemas.microsoft.com/office/drawing/2014/main" id="{9A7B41CA-1641-30B3-F039-06BE864F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60" y="635895"/>
            <a:ext cx="84677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b="1" dirty="0">
                <a:solidFill>
                  <a:srgbClr val="3333FF"/>
                </a:solidFill>
              </a:rPr>
              <a:t>„</a:t>
            </a:r>
            <a:r>
              <a:rPr lang="de-DE" sz="1600" b="1" dirty="0">
                <a:solidFill>
                  <a:srgbClr val="3333FF"/>
                </a:solidFill>
              </a:rPr>
              <a:t>Wärmepumpen im Altbaubestand, geht das überhaupt?“ </a:t>
            </a:r>
            <a:r>
              <a:rPr lang="de-DE" sz="1600" dirty="0">
                <a:solidFill>
                  <a:srgbClr val="3333FF"/>
                </a:solidFill>
              </a:rPr>
              <a:t>Referent: </a:t>
            </a:r>
            <a:r>
              <a:rPr lang="de-DE" sz="1600" b="1" dirty="0">
                <a:solidFill>
                  <a:srgbClr val="3333FF"/>
                </a:solidFill>
              </a:rPr>
              <a:t>Stefan Oldenburg</a:t>
            </a:r>
            <a:br>
              <a:rPr lang="de-DE" sz="1600" b="1" dirty="0">
                <a:solidFill>
                  <a:srgbClr val="3333FF"/>
                </a:solidFill>
              </a:rPr>
            </a:br>
            <a:r>
              <a:rPr lang="de-DE" altLang="de-DE" sz="1600" b="1" dirty="0">
                <a:solidFill>
                  <a:srgbClr val="3333FF"/>
                </a:solidFill>
              </a:rPr>
              <a:t>Videokonferenz am  24.06.2021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786EF5E-B448-CCAB-A5E5-BFBAAB0EF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2293"/>
          <a:stretch/>
        </p:blipFill>
        <p:spPr>
          <a:xfrm>
            <a:off x="757571" y="1220670"/>
            <a:ext cx="8305408" cy="442378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9C58AFB-C328-93B3-DFAE-CE9D36942165}"/>
              </a:ext>
            </a:extLst>
          </p:cNvPr>
          <p:cNvSpPr txBox="1"/>
          <p:nvPr/>
        </p:nvSpPr>
        <p:spPr>
          <a:xfrm>
            <a:off x="0" y="6165122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Durch Corona erzwungen: Ohne das Format „Videokonferenz“ hätten wir „Funkstille“ gehabt</a:t>
            </a:r>
            <a:r>
              <a:rPr lang="de-DE" sz="1800" dirty="0">
                <a:solidFill>
                  <a:srgbClr val="3333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296953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1">
            <a:extLst>
              <a:ext uri="{FF2B5EF4-FFF2-40B4-BE49-F238E27FC236}">
                <a16:creationId xmlns:a16="http://schemas.microsoft.com/office/drawing/2014/main" id="{C7AC0D07-7234-CC19-2B2E-C5311C748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458" y="-22246"/>
            <a:ext cx="5141985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Öffentliche Energie-Stammtische (3)</a:t>
            </a:r>
          </a:p>
        </p:txBody>
      </p:sp>
      <p:sp>
        <p:nvSpPr>
          <p:cNvPr id="40" name="Textfeld 30">
            <a:extLst>
              <a:ext uri="{FF2B5EF4-FFF2-40B4-BE49-F238E27FC236}">
                <a16:creationId xmlns:a16="http://schemas.microsoft.com/office/drawing/2014/main" id="{9A7B41CA-1641-30B3-F039-06BE864F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360539"/>
            <a:ext cx="2452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Am 26.08.2021 im Rosenhof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in Steinweiler . . .</a:t>
            </a:r>
          </a:p>
        </p:txBody>
      </p:sp>
      <p:pic>
        <p:nvPicPr>
          <p:cNvPr id="4" name="Grafik 3" descr="Ein Bild, das Person, Personen enthält.&#10;&#10;Automatisch generierte Beschreibung">
            <a:extLst>
              <a:ext uri="{FF2B5EF4-FFF2-40B4-BE49-F238E27FC236}">
                <a16:creationId xmlns:a16="http://schemas.microsoft.com/office/drawing/2014/main" id="{8E5BD72C-6F52-5F77-CB17-B288079B6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9"/>
          <a:stretch/>
        </p:blipFill>
        <p:spPr>
          <a:xfrm>
            <a:off x="614681" y="821285"/>
            <a:ext cx="4226560" cy="2724555"/>
          </a:xfrm>
          <a:prstGeom prst="rect">
            <a:avLst/>
          </a:prstGeom>
        </p:spPr>
      </p:pic>
      <p:pic>
        <p:nvPicPr>
          <p:cNvPr id="12" name="Grafik 11" descr="Ein Bild, das Text, Person, darstellend, Gruppe enthält.&#10;&#10;Automatisch generierte Beschreibung">
            <a:extLst>
              <a:ext uri="{FF2B5EF4-FFF2-40B4-BE49-F238E27FC236}">
                <a16:creationId xmlns:a16="http://schemas.microsoft.com/office/drawing/2014/main" id="{966EE28E-EE4C-302E-9824-E83252841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61" y="2900680"/>
            <a:ext cx="4424679" cy="3318509"/>
          </a:xfrm>
          <a:prstGeom prst="rect">
            <a:avLst/>
          </a:prstGeom>
        </p:spPr>
      </p:pic>
      <p:sp>
        <p:nvSpPr>
          <p:cNvPr id="7" name="Textfeld 30">
            <a:extLst>
              <a:ext uri="{FF2B5EF4-FFF2-40B4-BE49-F238E27FC236}">
                <a16:creationId xmlns:a16="http://schemas.microsoft.com/office/drawing/2014/main" id="{737A757B-A882-60D8-1593-E263C8EA3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82" y="5480525"/>
            <a:ext cx="35347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. . . mit Überreichung von Präsenten für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- Referenten der Videokonferenzen und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- Team der Meta-Studie</a:t>
            </a:r>
          </a:p>
        </p:txBody>
      </p:sp>
    </p:spTree>
    <p:extLst>
      <p:ext uri="{BB962C8B-B14F-4D97-AF65-F5344CB8AC3E}">
        <p14:creationId xmlns:p14="http://schemas.microsoft.com/office/powerpoint/2010/main" val="3935849701"/>
      </p:ext>
    </p:extLst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hteck 1">
            <a:extLst>
              <a:ext uri="{FF2B5EF4-FFF2-40B4-BE49-F238E27FC236}">
                <a16:creationId xmlns:a16="http://schemas.microsoft.com/office/drawing/2014/main" id="{54298FE0-1C2C-F999-0819-A1DCEA3E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47" y="-30163"/>
            <a:ext cx="2873544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Veranstaltungen (1)</a:t>
            </a:r>
          </a:p>
        </p:txBody>
      </p:sp>
      <p:sp>
        <p:nvSpPr>
          <p:cNvPr id="25614" name="Rechteck 17">
            <a:extLst>
              <a:ext uri="{FF2B5EF4-FFF2-40B4-BE49-F238E27FC236}">
                <a16:creationId xmlns:a16="http://schemas.microsoft.com/office/drawing/2014/main" id="{1AC42EFC-3CD0-8BF9-AE29-7327AFCF5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540" y="5794622"/>
            <a:ext cx="1954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15.06.2019 Impflingen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Solar-Aktions-Tag</a:t>
            </a:r>
            <a:endParaRPr lang="de-DE" altLang="de-DE" sz="1400" dirty="0"/>
          </a:p>
        </p:txBody>
      </p:sp>
      <p:pic>
        <p:nvPicPr>
          <p:cNvPr id="9" name="Grafik 8" descr="Ein Bild, das Person, drinnen, Fenster, Personen enthält.&#10;&#10;Automatisch generierte Beschreibung">
            <a:extLst>
              <a:ext uri="{FF2B5EF4-FFF2-40B4-BE49-F238E27FC236}">
                <a16:creationId xmlns:a16="http://schemas.microsoft.com/office/drawing/2014/main" id="{074CDCB4-E619-F954-B090-1E61A2848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8" y="3843465"/>
            <a:ext cx="3603412" cy="2393311"/>
          </a:xfrm>
          <a:prstGeom prst="rect">
            <a:avLst/>
          </a:prstGeom>
        </p:spPr>
      </p:pic>
      <p:pic>
        <p:nvPicPr>
          <p:cNvPr id="13" name="Grafik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2B33F18-EDB4-0A9F-82B8-57A0EDBDE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3999" y="1440606"/>
            <a:ext cx="4497455" cy="3373091"/>
          </a:xfrm>
          <a:prstGeom prst="rect">
            <a:avLst/>
          </a:prstGeom>
        </p:spPr>
      </p:pic>
      <p:sp>
        <p:nvSpPr>
          <p:cNvPr id="26" name="Rechteck 17">
            <a:extLst>
              <a:ext uri="{FF2B5EF4-FFF2-40B4-BE49-F238E27FC236}">
                <a16:creationId xmlns:a16="http://schemas.microsoft.com/office/drawing/2014/main" id="{501306B7-905D-6E8A-DB7D-1866E10B4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5" y="1877361"/>
            <a:ext cx="1725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400" dirty="0">
                <a:solidFill>
                  <a:srgbClr val="3333FF"/>
                </a:solidFill>
              </a:rPr>
              <a:t>24.05.2019 Landau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Fridays-for-Future</a:t>
            </a:r>
            <a:endParaRPr lang="de-DE" altLang="de-DE" sz="1400" dirty="0"/>
          </a:p>
        </p:txBody>
      </p:sp>
      <p:pic>
        <p:nvPicPr>
          <p:cNvPr id="15" name="Grafik 14" descr="Ein Bild, das draußen, Gebäude, Boden, Person enthält.&#10;&#10;Automatisch generierte Beschreibung">
            <a:extLst>
              <a:ext uri="{FF2B5EF4-FFF2-40B4-BE49-F238E27FC236}">
                <a16:creationId xmlns:a16="http://schemas.microsoft.com/office/drawing/2014/main" id="{BF138FB7-F4EA-D107-F991-DB699194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8" y="878424"/>
            <a:ext cx="3603413" cy="270256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eck 1">
            <a:extLst>
              <a:ext uri="{FF2B5EF4-FFF2-40B4-BE49-F238E27FC236}">
                <a16:creationId xmlns:a16="http://schemas.microsoft.com/office/drawing/2014/main" id="{6B9C0DD4-1CEE-7C9C-D623-23A2656AD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574" y="0"/>
            <a:ext cx="5913671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Veranstaltungen (2): Jugend-Offensive (1)</a:t>
            </a:r>
          </a:p>
        </p:txBody>
      </p:sp>
      <p:pic>
        <p:nvPicPr>
          <p:cNvPr id="15" name="Grafik 14" descr="Ein Bild, das Person, Auditorium, Menge enthält.&#10;&#10;Automatisch generierte Beschreibung">
            <a:extLst>
              <a:ext uri="{FF2B5EF4-FFF2-40B4-BE49-F238E27FC236}">
                <a16:creationId xmlns:a16="http://schemas.microsoft.com/office/drawing/2014/main" id="{CF3A33C4-9784-D6C3-802E-47F3757A8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6" y="3596766"/>
            <a:ext cx="3821238" cy="254749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70AD495-ABAD-6C9A-4E6A-C5D39A02C26D}"/>
              </a:ext>
            </a:extLst>
          </p:cNvPr>
          <p:cNvSpPr txBox="1"/>
          <p:nvPr/>
        </p:nvSpPr>
        <p:spPr>
          <a:xfrm>
            <a:off x="0" y="599754"/>
            <a:ext cx="990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3333FF"/>
                </a:solidFill>
              </a:rPr>
              <a:t>„Klima-Aktionstag“ am Gymnasium des Alfred-</a:t>
            </a:r>
            <a:r>
              <a:rPr lang="de-DE" sz="1600" b="1" dirty="0" err="1">
                <a:solidFill>
                  <a:srgbClr val="3333FF"/>
                </a:solidFill>
              </a:rPr>
              <a:t>Grosser</a:t>
            </a:r>
            <a:r>
              <a:rPr lang="de-DE" sz="1600" b="1" dirty="0">
                <a:solidFill>
                  <a:srgbClr val="3333FF"/>
                </a:solidFill>
              </a:rPr>
              <a:t>-Schulzentrums </a:t>
            </a:r>
            <a:r>
              <a:rPr lang="de-DE" sz="1600" dirty="0">
                <a:solidFill>
                  <a:srgbClr val="3333FF"/>
                </a:solidFill>
              </a:rPr>
              <a:t>am 20.09.2019 in BZA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126987C-1471-03BB-1B71-B1731974E887}"/>
              </a:ext>
            </a:extLst>
          </p:cNvPr>
          <p:cNvGrpSpPr/>
          <p:nvPr/>
        </p:nvGrpSpPr>
        <p:grpSpPr>
          <a:xfrm>
            <a:off x="325196" y="935606"/>
            <a:ext cx="9266176" cy="2580406"/>
            <a:chOff x="325196" y="935606"/>
            <a:chExt cx="9266176" cy="2580406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A759371E-694C-1A1A-FD7B-3E96F3F8ECE5}"/>
                </a:ext>
              </a:extLst>
            </p:cNvPr>
            <p:cNvGrpSpPr/>
            <p:nvPr/>
          </p:nvGrpSpPr>
          <p:grpSpPr>
            <a:xfrm>
              <a:off x="325196" y="935606"/>
              <a:ext cx="9266176" cy="2580406"/>
              <a:chOff x="609676" y="935606"/>
              <a:chExt cx="9266176" cy="2580406"/>
            </a:xfrm>
          </p:grpSpPr>
          <p:pic>
            <p:nvPicPr>
              <p:cNvPr id="10" name="Grafik 9" descr="Ein Bild, das Person, Baum, Personen, draußen enthält.&#10;&#10;Automatisch generierte Beschreibung">
                <a:extLst>
                  <a:ext uri="{FF2B5EF4-FFF2-40B4-BE49-F238E27FC236}">
                    <a16:creationId xmlns:a16="http://schemas.microsoft.com/office/drawing/2014/main" id="{57DE2C99-5D2C-250D-20CD-253334D82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76" y="935606"/>
                <a:ext cx="3821238" cy="2547492"/>
              </a:xfrm>
              <a:prstGeom prst="rect">
                <a:avLst/>
              </a:prstGeom>
            </p:spPr>
          </p:pic>
          <p:pic>
            <p:nvPicPr>
              <p:cNvPr id="12" name="Grafik 11" descr="Ein Bild, das Text enthält.&#10;&#10;Automatisch generierte Beschreibung">
                <a:extLst>
                  <a:ext uri="{FF2B5EF4-FFF2-40B4-BE49-F238E27FC236}">
                    <a16:creationId xmlns:a16="http://schemas.microsoft.com/office/drawing/2014/main" id="{2ECD37CC-2F00-6FE9-73FF-90347CBDB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3130" y="956470"/>
                <a:ext cx="3412722" cy="2559542"/>
              </a:xfrm>
              <a:prstGeom prst="rect">
                <a:avLst/>
              </a:prstGeom>
            </p:spPr>
          </p:pic>
        </p:grpSp>
        <p:sp>
          <p:nvSpPr>
            <p:cNvPr id="11" name="Textfeld 30">
              <a:extLst>
                <a:ext uri="{FF2B5EF4-FFF2-40B4-BE49-F238E27FC236}">
                  <a16:creationId xmlns:a16="http://schemas.microsoft.com/office/drawing/2014/main" id="{93391B76-C23E-37DC-BB86-07E7F82F8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8738" y="2123297"/>
              <a:ext cx="13276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3333FF"/>
                  </a:solidFill>
                </a:rPr>
                <a:t>Gruppenarbeit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E8A9901-38F7-FA61-10FB-E5B60EE6EF3B}"/>
              </a:ext>
            </a:extLst>
          </p:cNvPr>
          <p:cNvGrpSpPr/>
          <p:nvPr/>
        </p:nvGrpSpPr>
        <p:grpSpPr>
          <a:xfrm>
            <a:off x="4307982" y="3575902"/>
            <a:ext cx="5314928" cy="2547492"/>
            <a:chOff x="4307982" y="3575902"/>
            <a:chExt cx="5314928" cy="2547492"/>
          </a:xfrm>
        </p:grpSpPr>
        <p:pic>
          <p:nvPicPr>
            <p:cNvPr id="5" name="Grafik 4" descr="Ein Bild, das Text, Person, Gruppe, darstellend enthält.&#10;&#10;Automatisch generierte Beschreibung">
              <a:extLst>
                <a:ext uri="{FF2B5EF4-FFF2-40B4-BE49-F238E27FC236}">
                  <a16:creationId xmlns:a16="http://schemas.microsoft.com/office/drawing/2014/main" id="{54500CE9-04DE-9C27-260D-31F963692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1672" y="3575902"/>
              <a:ext cx="3821238" cy="2547492"/>
            </a:xfrm>
            <a:prstGeom prst="rect">
              <a:avLst/>
            </a:prstGeom>
          </p:spPr>
        </p:pic>
        <p:sp>
          <p:nvSpPr>
            <p:cNvPr id="13" name="Textfeld 30">
              <a:extLst>
                <a:ext uri="{FF2B5EF4-FFF2-40B4-BE49-F238E27FC236}">
                  <a16:creationId xmlns:a16="http://schemas.microsoft.com/office/drawing/2014/main" id="{8250CDD4-F7BD-861D-92B5-F296F76CB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7982" y="5616022"/>
              <a:ext cx="14189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3333FF"/>
                  </a:solidFill>
                </a:rPr>
                <a:t>Preisverleihung</a:t>
              </a: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E10448B2-AE6C-7F8E-6429-658852CCECC3}"/>
              </a:ext>
            </a:extLst>
          </p:cNvPr>
          <p:cNvSpPr txBox="1"/>
          <p:nvPr/>
        </p:nvSpPr>
        <p:spPr>
          <a:xfrm>
            <a:off x="0" y="6165122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800" dirty="0">
                <a:solidFill>
                  <a:srgbClr val="3333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ine AG „Nachhaltigkeit“ greift die Ideen auf und arbeitet daran!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4" name="Textfeld 30">
            <a:extLst>
              <a:ext uri="{FF2B5EF4-FFF2-40B4-BE49-F238E27FC236}">
                <a16:creationId xmlns:a16="http://schemas.microsoft.com/office/drawing/2014/main" id="{A0E6E5DD-DAB1-9F88-F6D0-C4E9DB4C9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434" y="4119150"/>
            <a:ext cx="663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Volles</a:t>
            </a:r>
          </a:p>
          <a:p>
            <a:r>
              <a:rPr lang="de-DE" altLang="de-DE" sz="1400" dirty="0">
                <a:solidFill>
                  <a:srgbClr val="3333FF"/>
                </a:solidFill>
              </a:rPr>
              <a:t>Haus!</a:t>
            </a:r>
          </a:p>
        </p:txBody>
      </p:sp>
    </p:spTree>
    <p:extLst>
      <p:ext uri="{BB962C8B-B14F-4D97-AF65-F5344CB8AC3E}">
        <p14:creationId xmlns:p14="http://schemas.microsoft.com/office/powerpoint/2010/main" val="19165874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eck 1">
            <a:extLst>
              <a:ext uri="{FF2B5EF4-FFF2-40B4-BE49-F238E27FC236}">
                <a16:creationId xmlns:a16="http://schemas.microsoft.com/office/drawing/2014/main" id="{6B9C0DD4-1CEE-7C9C-D623-23A2656AD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574" y="0"/>
            <a:ext cx="5913671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Veranstaltungen (2): Jugend-Offensive (2)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6F23FD3-54FE-A35C-C16B-F21D1045F94C}"/>
              </a:ext>
            </a:extLst>
          </p:cNvPr>
          <p:cNvGrpSpPr/>
          <p:nvPr/>
        </p:nvGrpSpPr>
        <p:grpSpPr>
          <a:xfrm>
            <a:off x="416560" y="3627119"/>
            <a:ext cx="8463280" cy="2178082"/>
            <a:chOff x="416560" y="4004278"/>
            <a:chExt cx="8463280" cy="2178082"/>
          </a:xfrm>
        </p:grpSpPr>
        <p:pic>
          <p:nvPicPr>
            <p:cNvPr id="3" name="Grafik 2" descr="Ein Bild, das Person, Boden, stehend, Gruppe enthält.&#10;&#10;Automatisch generierte Beschreibung">
              <a:extLst>
                <a:ext uri="{FF2B5EF4-FFF2-40B4-BE49-F238E27FC236}">
                  <a16:creationId xmlns:a16="http://schemas.microsoft.com/office/drawing/2014/main" id="{17B01694-EF27-BA25-1A3C-09725380B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120" y="4004278"/>
              <a:ext cx="4236720" cy="2178082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E10448B2-AE6C-7F8E-6429-658852CCECC3}"/>
                </a:ext>
              </a:extLst>
            </p:cNvPr>
            <p:cNvSpPr txBox="1"/>
            <p:nvPr/>
          </p:nvSpPr>
          <p:spPr>
            <a:xfrm>
              <a:off x="416560" y="4338320"/>
              <a:ext cx="421140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„Landauer Erklärung“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Workshop mit den </a:t>
              </a:r>
              <a:r>
                <a:rPr lang="de-DE" sz="1600" b="1" dirty="0">
                  <a:solidFill>
                    <a:srgbClr val="3333FF"/>
                  </a:solidFill>
                </a:rPr>
                <a:t>Jugendorganisationen </a:t>
              </a:r>
              <a:br>
                <a:rPr lang="de-DE" sz="1600" b="1" dirty="0">
                  <a:solidFill>
                    <a:srgbClr val="3333FF"/>
                  </a:solidFill>
                </a:rPr>
              </a:br>
              <a:r>
                <a:rPr lang="de-DE" sz="1600" b="1" dirty="0">
                  <a:solidFill>
                    <a:srgbClr val="3333FF"/>
                  </a:solidFill>
                </a:rPr>
                <a:t>der im Landtag vertretenden Parteien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am 07.11.2019 in LD, Ratssaal</a:t>
              </a:r>
            </a:p>
          </p:txBody>
        </p:sp>
      </p:grpSp>
      <p:pic>
        <p:nvPicPr>
          <p:cNvPr id="6" name="Grafik 5" descr="Ein Bild, das Person, Decke, stehend, Boden enthält.&#10;&#10;Automatisch generierte Beschreibung">
            <a:extLst>
              <a:ext uri="{FF2B5EF4-FFF2-40B4-BE49-F238E27FC236}">
                <a16:creationId xmlns:a16="http://schemas.microsoft.com/office/drawing/2014/main" id="{AC8CE99A-E9EC-C815-9406-D1ADA3E69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32" y="730653"/>
            <a:ext cx="3611880" cy="270891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A8BD127-0C2A-64F2-FCA7-C71DAEE53CC6}"/>
              </a:ext>
            </a:extLst>
          </p:cNvPr>
          <p:cNvSpPr txBox="1"/>
          <p:nvPr/>
        </p:nvSpPr>
        <p:spPr>
          <a:xfrm>
            <a:off x="497840" y="1418259"/>
            <a:ext cx="39669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„Klimaschutz/Energiewende in Lehrpläne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aller Schulen implementieren“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Besuch beim </a:t>
            </a:r>
            <a:r>
              <a:rPr lang="de-DE" sz="1600" b="1" dirty="0">
                <a:solidFill>
                  <a:srgbClr val="3333FF"/>
                </a:solidFill>
              </a:rPr>
              <a:t>Bildungsministerium RLP,</a:t>
            </a:r>
            <a:br>
              <a:rPr lang="de-DE" sz="1600" b="1" dirty="0">
                <a:solidFill>
                  <a:srgbClr val="3333FF"/>
                </a:solidFill>
              </a:rPr>
            </a:br>
            <a:r>
              <a:rPr lang="de-DE" sz="1600" b="1" dirty="0">
                <a:solidFill>
                  <a:srgbClr val="3333FF"/>
                </a:solidFill>
              </a:rPr>
              <a:t>mit Staatssekretär Hans Beckmann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am 22.10.2019 in Mainz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3CFF5D-4337-15C8-2B41-E3CBDF0D214E}"/>
              </a:ext>
            </a:extLst>
          </p:cNvPr>
          <p:cNvSpPr txBox="1"/>
          <p:nvPr/>
        </p:nvSpPr>
        <p:spPr>
          <a:xfrm>
            <a:off x="0" y="6165122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Klimaschutz und Energiewende sind Voraussetzung für die Zukunft unserer Jugend</a:t>
            </a:r>
            <a:r>
              <a:rPr lang="de-DE" sz="1800" dirty="0">
                <a:solidFill>
                  <a:srgbClr val="3333FF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hteck 1">
            <a:extLst>
              <a:ext uri="{FF2B5EF4-FFF2-40B4-BE49-F238E27FC236}">
                <a16:creationId xmlns:a16="http://schemas.microsoft.com/office/drawing/2014/main" id="{54298FE0-1C2C-F999-0819-A1DCEA3E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784" y="-50569"/>
            <a:ext cx="6589753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Veranstaltungen (3): Was bringt uns AGRI-PV?</a:t>
            </a:r>
          </a:p>
        </p:txBody>
      </p:sp>
      <p:sp>
        <p:nvSpPr>
          <p:cNvPr id="23" name="Rechteck 17">
            <a:extLst>
              <a:ext uri="{FF2B5EF4-FFF2-40B4-BE49-F238E27FC236}">
                <a16:creationId xmlns:a16="http://schemas.microsoft.com/office/drawing/2014/main" id="{F6B27BC2-C4DD-89CB-030F-39C1447DE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382" y="602557"/>
            <a:ext cx="4532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dirty="0">
                <a:solidFill>
                  <a:srgbClr val="3333FF"/>
                </a:solidFill>
              </a:rPr>
              <a:t>19.11.2019 Klingenmünster, Podiumsdiskussion</a:t>
            </a:r>
            <a:endParaRPr lang="de-DE" altLang="de-DE" sz="1600" dirty="0"/>
          </a:p>
        </p:txBody>
      </p:sp>
      <p:pic>
        <p:nvPicPr>
          <p:cNvPr id="14" name="Grafik 13" descr="Ein Bild, das Boden, drinnen, Person, Decke enthält.&#10;&#10;Automatisch generierte Beschreibung">
            <a:extLst>
              <a:ext uri="{FF2B5EF4-FFF2-40B4-BE49-F238E27FC236}">
                <a16:creationId xmlns:a16="http://schemas.microsoft.com/office/drawing/2014/main" id="{36E51224-1790-DC25-37A2-8C822222C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9" b="14947"/>
          <a:stretch/>
        </p:blipFill>
        <p:spPr>
          <a:xfrm>
            <a:off x="329633" y="1022430"/>
            <a:ext cx="5723679" cy="2574128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8D95915-1205-0E16-6939-4D6FB888620A}"/>
              </a:ext>
            </a:extLst>
          </p:cNvPr>
          <p:cNvGrpSpPr/>
          <p:nvPr/>
        </p:nvGrpSpPr>
        <p:grpSpPr>
          <a:xfrm>
            <a:off x="6375577" y="1459709"/>
            <a:ext cx="3288534" cy="2441637"/>
            <a:chOff x="6375577" y="1459709"/>
            <a:chExt cx="3288534" cy="2441637"/>
          </a:xfrm>
        </p:grpSpPr>
        <p:pic>
          <p:nvPicPr>
            <p:cNvPr id="16" name="Grafik 15" descr="Ein Bild, das Person, Wand, drinnen, Gruppe enthält.&#10;&#10;Automatisch generierte Beschreibung">
              <a:extLst>
                <a:ext uri="{FF2B5EF4-FFF2-40B4-BE49-F238E27FC236}">
                  <a16:creationId xmlns:a16="http://schemas.microsoft.com/office/drawing/2014/main" id="{C150CC71-5305-0FD2-7CF9-7CDECB5E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577" y="1459709"/>
              <a:ext cx="3200790" cy="2133860"/>
            </a:xfrm>
            <a:prstGeom prst="rect">
              <a:avLst/>
            </a:prstGeom>
          </p:spPr>
        </p:pic>
        <p:sp>
          <p:nvSpPr>
            <p:cNvPr id="29" name="Rechteck 17">
              <a:extLst>
                <a:ext uri="{FF2B5EF4-FFF2-40B4-BE49-F238E27FC236}">
                  <a16:creationId xmlns:a16="http://schemas.microsoft.com/office/drawing/2014/main" id="{E0A0543F-AA5B-340D-CF44-1902DFF7E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3216" y="3593569"/>
              <a:ext cx="116089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Das Podium</a:t>
              </a:r>
              <a:endParaRPr lang="de-DE" altLang="de-DE" sz="1400" dirty="0">
                <a:solidFill>
                  <a:srgbClr val="3333FF"/>
                </a:solidFill>
              </a:endParaRPr>
            </a:p>
          </p:txBody>
        </p:sp>
      </p:grpSp>
      <p:sp>
        <p:nvSpPr>
          <p:cNvPr id="30" name="Rechteck 17">
            <a:extLst>
              <a:ext uri="{FF2B5EF4-FFF2-40B4-BE49-F238E27FC236}">
                <a16:creationId xmlns:a16="http://schemas.microsoft.com/office/drawing/2014/main" id="{FD697D70-E62B-B06D-4D09-33C4693F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145" y="950484"/>
            <a:ext cx="11317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dirty="0">
                <a:solidFill>
                  <a:srgbClr val="3333FF"/>
                </a:solidFill>
              </a:rPr>
              <a:t>Volles Haus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007A193-20BE-73D7-0734-604F7B5A72B9}"/>
              </a:ext>
            </a:extLst>
          </p:cNvPr>
          <p:cNvGrpSpPr/>
          <p:nvPr/>
        </p:nvGrpSpPr>
        <p:grpSpPr>
          <a:xfrm>
            <a:off x="241889" y="3931524"/>
            <a:ext cx="9334478" cy="2310900"/>
            <a:chOff x="241889" y="3931524"/>
            <a:chExt cx="9334478" cy="2310900"/>
          </a:xfrm>
        </p:grpSpPr>
        <p:pic>
          <p:nvPicPr>
            <p:cNvPr id="5" name="Grafik 4" descr="Ein Bild, das Text, Person, drinnen enthält.&#10;&#10;Automatisch generierte Beschreibung">
              <a:extLst>
                <a:ext uri="{FF2B5EF4-FFF2-40B4-BE49-F238E27FC236}">
                  <a16:creationId xmlns:a16="http://schemas.microsoft.com/office/drawing/2014/main" id="{93EE78D0-F20E-3A21-2624-F2210041C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064" y="4328975"/>
              <a:ext cx="2146303" cy="1430869"/>
            </a:xfrm>
            <a:prstGeom prst="rect">
              <a:avLst/>
            </a:prstGeom>
          </p:spPr>
        </p:pic>
        <p:pic>
          <p:nvPicPr>
            <p:cNvPr id="7" name="Grafik 6" descr="Ein Bild, das Text, drinnen, Decke, Mann enthält.&#10;&#10;Automatisch generierte Beschreibung">
              <a:extLst>
                <a:ext uri="{FF2B5EF4-FFF2-40B4-BE49-F238E27FC236}">
                  <a16:creationId xmlns:a16="http://schemas.microsoft.com/office/drawing/2014/main" id="{80470397-C3CC-F2F9-CF13-77C75BE08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254" y="4288683"/>
              <a:ext cx="2146302" cy="1430868"/>
            </a:xfrm>
            <a:prstGeom prst="rect">
              <a:avLst/>
            </a:prstGeom>
          </p:spPr>
        </p:pic>
        <p:pic>
          <p:nvPicPr>
            <p:cNvPr id="10" name="Grafik 9" descr="Ein Bild, das Text, Boden, drinnen, Decke enthält.&#10;&#10;Automatisch generierte Beschreibung">
              <a:extLst>
                <a:ext uri="{FF2B5EF4-FFF2-40B4-BE49-F238E27FC236}">
                  <a16:creationId xmlns:a16="http://schemas.microsoft.com/office/drawing/2014/main" id="{E0D3DD79-C25B-8CAD-EB35-8F92358E8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444" y="4268945"/>
              <a:ext cx="2146302" cy="1430868"/>
            </a:xfrm>
            <a:prstGeom prst="rect">
              <a:avLst/>
            </a:prstGeom>
          </p:spPr>
        </p:pic>
        <p:sp>
          <p:nvSpPr>
            <p:cNvPr id="19" name="Rechteck 17">
              <a:extLst>
                <a:ext uri="{FF2B5EF4-FFF2-40B4-BE49-F238E27FC236}">
                  <a16:creationId xmlns:a16="http://schemas.microsoft.com/office/drawing/2014/main" id="{5B3E8859-E5BB-2AFB-23DE-E71D73E9F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8843" y="5719204"/>
              <a:ext cx="15888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b="1" dirty="0">
                  <a:solidFill>
                    <a:srgbClr val="3333FF"/>
                  </a:solidFill>
                </a:rPr>
                <a:t>Prof. Petra Högy</a:t>
              </a:r>
              <a:br>
                <a:rPr lang="de-DE" altLang="de-DE" sz="1400" dirty="0">
                  <a:solidFill>
                    <a:srgbClr val="3333FF"/>
                  </a:solidFill>
                </a:rPr>
              </a:br>
              <a:r>
                <a:rPr lang="de-DE" altLang="de-DE" sz="1400" dirty="0">
                  <a:solidFill>
                    <a:srgbClr val="3333FF"/>
                  </a:solidFill>
                </a:rPr>
                <a:t>Uni Hohenheim</a:t>
              </a:r>
              <a:endParaRPr lang="de-DE" altLang="de-DE" sz="1400" dirty="0"/>
            </a:p>
          </p:txBody>
        </p:sp>
        <p:sp>
          <p:nvSpPr>
            <p:cNvPr id="20" name="Rechteck 17">
              <a:extLst>
                <a:ext uri="{FF2B5EF4-FFF2-40B4-BE49-F238E27FC236}">
                  <a16:creationId xmlns:a16="http://schemas.microsoft.com/office/drawing/2014/main" id="{208810AF-4AFC-59C1-93E2-73D8C8F81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4698" y="5719204"/>
              <a:ext cx="176817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3333FF"/>
                  </a:solidFill>
                </a:rPr>
                <a:t>Dr. Thomas Griese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Staatssekretär</a:t>
              </a:r>
              <a:endParaRPr lang="de-DE" altLang="de-DE" sz="1400" dirty="0">
                <a:solidFill>
                  <a:srgbClr val="3333FF"/>
                </a:solidFill>
              </a:endParaRPr>
            </a:p>
          </p:txBody>
        </p:sp>
        <p:sp>
          <p:nvSpPr>
            <p:cNvPr id="21" name="Rechteck 17">
              <a:extLst>
                <a:ext uri="{FF2B5EF4-FFF2-40B4-BE49-F238E27FC236}">
                  <a16:creationId xmlns:a16="http://schemas.microsoft.com/office/drawing/2014/main" id="{4449EC2B-8EE4-3DA5-49C1-7F6397E23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2647" y="5719204"/>
              <a:ext cx="178446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3333FF"/>
                  </a:solidFill>
                </a:rPr>
                <a:t>Stephan Schindele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Fraunhofer, ISE</a:t>
              </a:r>
              <a:endParaRPr lang="de-DE" altLang="de-DE" sz="1400" dirty="0">
                <a:solidFill>
                  <a:srgbClr val="3333FF"/>
                </a:solidFill>
              </a:endParaRPr>
            </a:p>
          </p:txBody>
        </p:sp>
        <p:pic>
          <p:nvPicPr>
            <p:cNvPr id="18" name="Grafik 17" descr="Ein Bild, das Text, drinnen, Boden, Decke enthält.&#10;&#10;Automatisch generierte Beschreibung">
              <a:extLst>
                <a:ext uri="{FF2B5EF4-FFF2-40B4-BE49-F238E27FC236}">
                  <a16:creationId xmlns:a16="http://schemas.microsoft.com/office/drawing/2014/main" id="{06301BC7-0EC8-EE7C-8A3A-43157AA6B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33" y="4268945"/>
              <a:ext cx="2146303" cy="1430869"/>
            </a:xfrm>
            <a:prstGeom prst="rect">
              <a:avLst/>
            </a:prstGeom>
          </p:spPr>
        </p:pic>
        <p:sp>
          <p:nvSpPr>
            <p:cNvPr id="27" name="Rechteck 17">
              <a:extLst>
                <a:ext uri="{FF2B5EF4-FFF2-40B4-BE49-F238E27FC236}">
                  <a16:creationId xmlns:a16="http://schemas.microsoft.com/office/drawing/2014/main" id="{5D7357AF-4AF8-BEBA-D28F-55AA65C3B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602" y="5719204"/>
              <a:ext cx="146219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3333FF"/>
                  </a:solidFill>
                </a:rPr>
                <a:t>Wolfgang Thiel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ISE e.V.</a:t>
              </a:r>
              <a:endParaRPr lang="de-DE" altLang="de-DE" sz="1400" dirty="0">
                <a:solidFill>
                  <a:srgbClr val="3333FF"/>
                </a:solidFill>
              </a:endParaRPr>
            </a:p>
          </p:txBody>
        </p:sp>
        <p:sp>
          <p:nvSpPr>
            <p:cNvPr id="31" name="Rechteck 17">
              <a:extLst>
                <a:ext uri="{FF2B5EF4-FFF2-40B4-BE49-F238E27FC236}">
                  <a16:creationId xmlns:a16="http://schemas.microsoft.com/office/drawing/2014/main" id="{89997031-1449-B9DB-DD1A-FE166C8F6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889" y="3931524"/>
              <a:ext cx="12378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 dirty="0">
                  <a:solidFill>
                    <a:srgbClr val="3333FF"/>
                  </a:solidFill>
                </a:rPr>
                <a:t>Fachvorträge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B24B2CB-94FF-3F22-EE24-3A656BAEC99F}"/>
              </a:ext>
            </a:extLst>
          </p:cNvPr>
          <p:cNvSpPr txBox="1"/>
          <p:nvPr/>
        </p:nvSpPr>
        <p:spPr>
          <a:xfrm>
            <a:off x="0" y="621883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Eine sehr gelungene Veranstaltung mit großer Resonanz!</a:t>
            </a:r>
          </a:p>
        </p:txBody>
      </p:sp>
    </p:spTree>
    <p:extLst>
      <p:ext uri="{BB962C8B-B14F-4D97-AF65-F5344CB8AC3E}">
        <p14:creationId xmlns:p14="http://schemas.microsoft.com/office/powerpoint/2010/main" val="246109533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1">
            <a:extLst>
              <a:ext uri="{FF2B5EF4-FFF2-40B4-BE49-F238E27FC236}">
                <a16:creationId xmlns:a16="http://schemas.microsoft.com/office/drawing/2014/main" id="{FB93D2B4-329A-9B98-F9EF-5158D2CEB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108" y="0"/>
            <a:ext cx="8557151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Exkursionen (1): Reise nach Wildpoldsried 05. – 08.08.2019  </a:t>
            </a:r>
          </a:p>
        </p:txBody>
      </p:sp>
      <p:pic>
        <p:nvPicPr>
          <p:cNvPr id="3" name="Grafik 2" descr="Ein Bild, das drinnen, Person, Decke, Wand enthält.&#10;&#10;Automatisch generierte Beschreibung">
            <a:extLst>
              <a:ext uri="{FF2B5EF4-FFF2-40B4-BE49-F238E27FC236}">
                <a16:creationId xmlns:a16="http://schemas.microsoft.com/office/drawing/2014/main" id="{1F54D8C9-B3D4-2941-4202-8ADEED0D3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82320"/>
            <a:ext cx="2854399" cy="2140799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5815412-D0C9-3CAB-7C45-B95754120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485" y="1044366"/>
            <a:ext cx="2147147" cy="1610360"/>
          </a:xfrm>
          <a:prstGeom prst="rect">
            <a:avLst/>
          </a:prstGeom>
        </p:spPr>
      </p:pic>
      <p:pic>
        <p:nvPicPr>
          <p:cNvPr id="7" name="Grafik 6" descr="Ein Bild, das Person, Boden, Personen, Gruppe enthält.&#10;&#10;Automatisch generierte Beschreibung">
            <a:extLst>
              <a:ext uri="{FF2B5EF4-FFF2-40B4-BE49-F238E27FC236}">
                <a16:creationId xmlns:a16="http://schemas.microsoft.com/office/drawing/2014/main" id="{FEDE3813-9E6E-26D3-2C1A-58BAAE065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38" y="782320"/>
            <a:ext cx="2854399" cy="2140799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F982BA1C-45BB-DBDC-F5FD-54256E850F39}"/>
              </a:ext>
            </a:extLst>
          </p:cNvPr>
          <p:cNvSpPr txBox="1"/>
          <p:nvPr/>
        </p:nvSpPr>
        <p:spPr>
          <a:xfrm>
            <a:off x="6070598" y="2995307"/>
            <a:ext cx="3743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Biogasanlage bei Wendelin Einsiedler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E53709-FFFD-947E-5A15-7A9C56BB61FF}"/>
              </a:ext>
            </a:extLst>
          </p:cNvPr>
          <p:cNvGrpSpPr/>
          <p:nvPr/>
        </p:nvGrpSpPr>
        <p:grpSpPr>
          <a:xfrm>
            <a:off x="4338322" y="3710702"/>
            <a:ext cx="5336177" cy="2350032"/>
            <a:chOff x="4338322" y="3710702"/>
            <a:chExt cx="5336177" cy="2350032"/>
          </a:xfrm>
        </p:grpSpPr>
        <p:pic>
          <p:nvPicPr>
            <p:cNvPr id="15" name="Grafik 14" descr="Ein Bild, das Himmel, draußen, Baum, Gras enthält.&#10;&#10;Automatisch generierte Beschreibung">
              <a:extLst>
                <a:ext uri="{FF2B5EF4-FFF2-40B4-BE49-F238E27FC236}">
                  <a16:creationId xmlns:a16="http://schemas.microsoft.com/office/drawing/2014/main" id="{134B210B-932E-4DDA-C297-16DEA0FE2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322" y="3710702"/>
              <a:ext cx="2585720" cy="1939290"/>
            </a:xfrm>
            <a:prstGeom prst="rect">
              <a:avLst/>
            </a:prstGeom>
          </p:spPr>
        </p:pic>
        <p:pic>
          <p:nvPicPr>
            <p:cNvPr id="17" name="Grafik 16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6434AB1E-F87D-81D2-0547-170BB1AD3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779" y="3710702"/>
              <a:ext cx="2585720" cy="1939290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87BD7EA7-9409-50F2-1E71-12D592104AC9}"/>
                </a:ext>
              </a:extLst>
            </p:cNvPr>
            <p:cNvSpPr txBox="1"/>
            <p:nvPr/>
          </p:nvSpPr>
          <p:spPr>
            <a:xfrm>
              <a:off x="5795919" y="5722180"/>
              <a:ext cx="25857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AGRI-PV in </a:t>
              </a:r>
              <a:r>
                <a:rPr lang="de-DE" sz="1600" dirty="0" err="1">
                  <a:solidFill>
                    <a:srgbClr val="3333FF"/>
                  </a:solidFill>
                </a:rPr>
                <a:t>Heggelbach</a:t>
              </a:r>
              <a:endParaRPr lang="de-DE" sz="16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A8D0D9E-5489-F713-8245-AFCB2AA2DCAB}"/>
              </a:ext>
            </a:extLst>
          </p:cNvPr>
          <p:cNvGrpSpPr/>
          <p:nvPr/>
        </p:nvGrpSpPr>
        <p:grpSpPr>
          <a:xfrm>
            <a:off x="797560" y="3710702"/>
            <a:ext cx="2931160" cy="2350032"/>
            <a:chOff x="797560" y="3710702"/>
            <a:chExt cx="2931160" cy="2350032"/>
          </a:xfrm>
        </p:grpSpPr>
        <p:pic>
          <p:nvPicPr>
            <p:cNvPr id="11" name="Grafik 10" descr="Ein Bild, das Person, Boden, drinnen, mehrere enthält.&#10;&#10;Automatisch generierte Beschreibung">
              <a:extLst>
                <a:ext uri="{FF2B5EF4-FFF2-40B4-BE49-F238E27FC236}">
                  <a16:creationId xmlns:a16="http://schemas.microsoft.com/office/drawing/2014/main" id="{E7A5F2DA-A4FF-1DC6-6BEF-C64C909B5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97560" y="3710702"/>
              <a:ext cx="2585720" cy="1939290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0D10F51-EFBC-09EA-9548-5BB79D6FDF0D}"/>
                </a:ext>
              </a:extLst>
            </p:cNvPr>
            <p:cNvSpPr txBox="1"/>
            <p:nvPr/>
          </p:nvSpPr>
          <p:spPr>
            <a:xfrm>
              <a:off x="797560" y="5722180"/>
              <a:ext cx="293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Bergbauer-Museum </a:t>
              </a:r>
              <a:r>
                <a:rPr lang="de-DE" sz="1600" dirty="0" err="1">
                  <a:solidFill>
                    <a:srgbClr val="3333FF"/>
                  </a:solidFill>
                </a:rPr>
                <a:t>Diepolz</a:t>
              </a:r>
              <a:endParaRPr lang="de-DE" sz="1600" dirty="0">
                <a:solidFill>
                  <a:srgbClr val="3333FF"/>
                </a:solidFill>
              </a:endParaRP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D96756DD-B7E0-0C99-4053-35282E9D7C9D}"/>
              </a:ext>
            </a:extLst>
          </p:cNvPr>
          <p:cNvSpPr txBox="1"/>
          <p:nvPr/>
        </p:nvSpPr>
        <p:spPr>
          <a:xfrm>
            <a:off x="817878" y="2995307"/>
            <a:ext cx="4881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Wildpoldsried: European-Energy-Award Gold 2014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654CB90-9078-55CE-F750-ABFFB77EEDE6}"/>
              </a:ext>
            </a:extLst>
          </p:cNvPr>
          <p:cNvSpPr txBox="1"/>
          <p:nvPr/>
        </p:nvSpPr>
        <p:spPr>
          <a:xfrm>
            <a:off x="0" y="612739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Die Exkursion war sehr schön und hat uns viel Erkenntniszuwachs gebracht!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1">
            <a:extLst>
              <a:ext uri="{FF2B5EF4-FFF2-40B4-BE49-F238E27FC236}">
                <a16:creationId xmlns:a16="http://schemas.microsoft.com/office/drawing/2014/main" id="{FB93D2B4-329A-9B98-F9EF-5158D2CEB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240" y="-34355"/>
            <a:ext cx="8280400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Exkursionen (2): Biogasanlage </a:t>
            </a:r>
            <a:r>
              <a:rPr lang="de-DE" altLang="de-DE" dirty="0" err="1">
                <a:solidFill>
                  <a:schemeClr val="bg1"/>
                </a:solidFill>
              </a:rPr>
              <a:t>Westheim</a:t>
            </a:r>
            <a:r>
              <a:rPr lang="de-DE" altLang="de-DE" dirty="0">
                <a:solidFill>
                  <a:schemeClr val="bg1"/>
                </a:solidFill>
              </a:rPr>
              <a:t> am 28.04.2022 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DF2226F-B2DE-16D9-A9B9-6E8A51FA25D4}"/>
              </a:ext>
            </a:extLst>
          </p:cNvPr>
          <p:cNvGrpSpPr/>
          <p:nvPr/>
        </p:nvGrpSpPr>
        <p:grpSpPr>
          <a:xfrm>
            <a:off x="152396" y="895650"/>
            <a:ext cx="4650843" cy="2305547"/>
            <a:chOff x="152396" y="895650"/>
            <a:chExt cx="4650843" cy="2305547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F982BA1C-45BB-DBDC-F5FD-54256E850F39}"/>
                </a:ext>
              </a:extLst>
            </p:cNvPr>
            <p:cNvSpPr txBox="1"/>
            <p:nvPr/>
          </p:nvSpPr>
          <p:spPr>
            <a:xfrm>
              <a:off x="734842" y="2616422"/>
              <a:ext cx="37439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Anlieferung und Zerkleinerung von urbanen Bio-Reststoffen</a:t>
              </a:r>
            </a:p>
          </p:txBody>
        </p:sp>
        <p:pic>
          <p:nvPicPr>
            <p:cNvPr id="10" name="Grafik 9" descr="Ein Bild, das Boden, Stein enthält.&#10;&#10;Automatisch generierte Beschreibung">
              <a:extLst>
                <a:ext uri="{FF2B5EF4-FFF2-40B4-BE49-F238E27FC236}">
                  <a16:creationId xmlns:a16="http://schemas.microsoft.com/office/drawing/2014/main" id="{8EE2841B-4AB6-0AC2-0D85-39B497539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6" y="895650"/>
              <a:ext cx="2196416" cy="1647312"/>
            </a:xfrm>
            <a:prstGeom prst="rect">
              <a:avLst/>
            </a:prstGeom>
          </p:spPr>
        </p:pic>
        <p:pic>
          <p:nvPicPr>
            <p:cNvPr id="13" name="Grafik 12" descr="Ein Bild, das alt, Stein, schmutzig, Zement enthält.&#10;&#10;Automatisch generierte Beschreibung">
              <a:extLst>
                <a:ext uri="{FF2B5EF4-FFF2-40B4-BE49-F238E27FC236}">
                  <a16:creationId xmlns:a16="http://schemas.microsoft.com/office/drawing/2014/main" id="{393B190A-59E4-6E67-E7D9-36FC19ECB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823" y="908697"/>
              <a:ext cx="2196416" cy="1647312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AA6B3D-0D6D-B335-C2FE-36D0F8B091EB}"/>
              </a:ext>
            </a:extLst>
          </p:cNvPr>
          <p:cNvGrpSpPr/>
          <p:nvPr/>
        </p:nvGrpSpPr>
        <p:grpSpPr>
          <a:xfrm>
            <a:off x="5061250" y="908697"/>
            <a:ext cx="2196416" cy="2538722"/>
            <a:chOff x="5061250" y="908697"/>
            <a:chExt cx="2196416" cy="2538722"/>
          </a:xfrm>
        </p:grpSpPr>
        <p:pic>
          <p:nvPicPr>
            <p:cNvPr id="19" name="Grafik 18" descr="Ein Bild, das Person, Mann, Halde enthält.&#10;&#10;Automatisch generierte Beschreibung">
              <a:extLst>
                <a:ext uri="{FF2B5EF4-FFF2-40B4-BE49-F238E27FC236}">
                  <a16:creationId xmlns:a16="http://schemas.microsoft.com/office/drawing/2014/main" id="{D876CD2C-E8D9-4A51-4F1C-D4D44D22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250" y="908697"/>
              <a:ext cx="2196416" cy="1647312"/>
            </a:xfrm>
            <a:prstGeom prst="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629BD5AE-7F22-A9B9-AB35-6737F3B1DED1}"/>
                </a:ext>
              </a:extLst>
            </p:cNvPr>
            <p:cNvSpPr txBox="1"/>
            <p:nvPr/>
          </p:nvSpPr>
          <p:spPr>
            <a:xfrm>
              <a:off x="5216798" y="2616422"/>
              <a:ext cx="1854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</a:rPr>
                <a:t>Bio-Reststoffe?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</a:rPr>
              </a:br>
              <a:r>
                <a:rPr lang="de-DE" sz="1600" b="1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Peter Isselhard, </a:t>
              </a:r>
              <a:r>
                <a:rPr lang="de-DE" sz="16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Geschäftsleitung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E2A7DA6-454A-D38A-9C76-7BDDFDC929EC}"/>
              </a:ext>
            </a:extLst>
          </p:cNvPr>
          <p:cNvGrpSpPr/>
          <p:nvPr/>
        </p:nvGrpSpPr>
        <p:grpSpPr>
          <a:xfrm>
            <a:off x="7515678" y="902657"/>
            <a:ext cx="2375332" cy="2052319"/>
            <a:chOff x="7515678" y="902657"/>
            <a:chExt cx="2375332" cy="2052319"/>
          </a:xfrm>
        </p:grpSpPr>
        <p:pic>
          <p:nvPicPr>
            <p:cNvPr id="8" name="Grafik 7" descr="Ein Bild, das Person, drinnen, Personen, Gruppe enthält.&#10;&#10;Automatisch generierte Beschreibung">
              <a:extLst>
                <a:ext uri="{FF2B5EF4-FFF2-40B4-BE49-F238E27FC236}">
                  <a16:creationId xmlns:a16="http://schemas.microsoft.com/office/drawing/2014/main" id="{32D2EFEF-E053-0B00-655B-F677CC36B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678" y="902657"/>
              <a:ext cx="2212521" cy="1659391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E43A32D1-4878-778B-59F0-C5F659F8A15D}"/>
                </a:ext>
              </a:extLst>
            </p:cNvPr>
            <p:cNvSpPr txBox="1"/>
            <p:nvPr/>
          </p:nvSpPr>
          <p:spPr>
            <a:xfrm>
              <a:off x="7772651" y="2616422"/>
              <a:ext cx="21183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2 Fermenter-Linien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85E3ED-1781-2ABB-CE8F-F0D36E218648}"/>
              </a:ext>
            </a:extLst>
          </p:cNvPr>
          <p:cNvGrpSpPr/>
          <p:nvPr/>
        </p:nvGrpSpPr>
        <p:grpSpPr>
          <a:xfrm>
            <a:off x="152396" y="3656675"/>
            <a:ext cx="2228761" cy="2085825"/>
            <a:chOff x="152396" y="3859875"/>
            <a:chExt cx="2228761" cy="2085825"/>
          </a:xfrm>
        </p:grpSpPr>
        <p:pic>
          <p:nvPicPr>
            <p:cNvPr id="21" name="Grafik 20" descr="Ein Bild, das Himmel, Person, draußen enthält.&#10;&#10;Automatisch generierte Beschreibung">
              <a:extLst>
                <a:ext uri="{FF2B5EF4-FFF2-40B4-BE49-F238E27FC236}">
                  <a16:creationId xmlns:a16="http://schemas.microsoft.com/office/drawing/2014/main" id="{6D3CCD0F-72D4-0299-FA2A-D4D8F1A72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6" y="3859875"/>
              <a:ext cx="2228761" cy="1671571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3B48C5D-F5C9-3AC0-4A31-7F662AC2FB48}"/>
                </a:ext>
              </a:extLst>
            </p:cNvPr>
            <p:cNvSpPr txBox="1"/>
            <p:nvPr/>
          </p:nvSpPr>
          <p:spPr>
            <a:xfrm>
              <a:off x="734842" y="5607146"/>
              <a:ext cx="12939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Bio-Gas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F79D9F1-0B8F-5DF7-A4D8-C5E31DE14E43}"/>
              </a:ext>
            </a:extLst>
          </p:cNvPr>
          <p:cNvGrpSpPr/>
          <p:nvPr/>
        </p:nvGrpSpPr>
        <p:grpSpPr>
          <a:xfrm>
            <a:off x="2432238" y="3634115"/>
            <a:ext cx="2310322" cy="2334286"/>
            <a:chOff x="2432238" y="3857635"/>
            <a:chExt cx="2310322" cy="2334286"/>
          </a:xfrm>
        </p:grpSpPr>
        <p:pic>
          <p:nvPicPr>
            <p:cNvPr id="23" name="Grafik 22" descr="Ein Bild, das drinnen, Metall, Stahl, Maschine enthält.&#10;&#10;Automatisch generierte Beschreibung">
              <a:extLst>
                <a:ext uri="{FF2B5EF4-FFF2-40B4-BE49-F238E27FC236}">
                  <a16:creationId xmlns:a16="http://schemas.microsoft.com/office/drawing/2014/main" id="{794C2A55-D3A1-314F-6C03-CDD49ADB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718" y="3857635"/>
              <a:ext cx="2228761" cy="1671571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53F3E5E8-0559-C876-0FA2-6BFE27CA109E}"/>
                </a:ext>
              </a:extLst>
            </p:cNvPr>
            <p:cNvSpPr txBox="1"/>
            <p:nvPr/>
          </p:nvSpPr>
          <p:spPr>
            <a:xfrm>
              <a:off x="2432238" y="5607146"/>
              <a:ext cx="2310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Bio-Methan wird in die Erdgasleitung gepumpt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24D9E32-4B62-A290-0767-4B7EF16E8BD5}"/>
              </a:ext>
            </a:extLst>
          </p:cNvPr>
          <p:cNvGrpSpPr/>
          <p:nvPr/>
        </p:nvGrpSpPr>
        <p:grpSpPr>
          <a:xfrm>
            <a:off x="4773040" y="3644275"/>
            <a:ext cx="4787160" cy="1671571"/>
            <a:chOff x="4773040" y="3857635"/>
            <a:chExt cx="4787160" cy="1671571"/>
          </a:xfrm>
        </p:grpSpPr>
        <p:pic>
          <p:nvPicPr>
            <p:cNvPr id="4" name="Grafik 3" descr="Ein Bild, das Himmel, Person, draußen, Personen enthält.&#10;&#10;Automatisch generierte Beschreibung">
              <a:extLst>
                <a:ext uri="{FF2B5EF4-FFF2-40B4-BE49-F238E27FC236}">
                  <a16:creationId xmlns:a16="http://schemas.microsoft.com/office/drawing/2014/main" id="{851B7EFC-D81A-821F-F447-57856B4DA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920"/>
            <a:stretch/>
          </p:blipFill>
          <p:spPr>
            <a:xfrm>
              <a:off x="4773040" y="3857635"/>
              <a:ext cx="3322570" cy="1671571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C76A2E4E-E3EA-96F9-2049-BB4AE0DD3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7" r="17956"/>
            <a:stretch/>
          </p:blipFill>
          <p:spPr>
            <a:xfrm rot="10800000">
              <a:off x="8381639" y="3859121"/>
              <a:ext cx="1178561" cy="1670083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A7E2FC5B-B5EB-4005-F7BA-9F133F1337FF}"/>
              </a:ext>
            </a:extLst>
          </p:cNvPr>
          <p:cNvSpPr txBox="1"/>
          <p:nvPr/>
        </p:nvSpPr>
        <p:spPr>
          <a:xfrm>
            <a:off x="0" y="616908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Ein Muster- und Vorzeigeprojekt für RLP und D!</a:t>
            </a:r>
          </a:p>
        </p:txBody>
      </p:sp>
    </p:spTree>
    <p:extLst>
      <p:ext uri="{BB962C8B-B14F-4D97-AF65-F5344CB8AC3E}">
        <p14:creationId xmlns:p14="http://schemas.microsoft.com/office/powerpoint/2010/main" val="10819347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hteck 1">
            <a:extLst>
              <a:ext uri="{FF2B5EF4-FFF2-40B4-BE49-F238E27FC236}">
                <a16:creationId xmlns:a16="http://schemas.microsoft.com/office/drawing/2014/main" id="{54298FE0-1C2C-F999-0819-A1DCEA3E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92" y="-50569"/>
            <a:ext cx="5455340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Politik (1): Gespräche mit Politikern (1)</a:t>
            </a:r>
          </a:p>
        </p:txBody>
      </p:sp>
      <p:sp>
        <p:nvSpPr>
          <p:cNvPr id="23" name="Rechteck 17">
            <a:extLst>
              <a:ext uri="{FF2B5EF4-FFF2-40B4-BE49-F238E27FC236}">
                <a16:creationId xmlns:a16="http://schemas.microsoft.com/office/drawing/2014/main" id="{F6B27BC2-C4DD-89CB-030F-39C1447DE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120"/>
            <a:ext cx="990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dirty="0">
                <a:solidFill>
                  <a:srgbClr val="3333FF"/>
                </a:solidFill>
              </a:rPr>
              <a:t>30.10.2019 </a:t>
            </a:r>
            <a:r>
              <a:rPr lang="de-DE" altLang="de-DE" sz="1600" b="1" dirty="0">
                <a:solidFill>
                  <a:srgbClr val="3333FF"/>
                </a:solidFill>
              </a:rPr>
              <a:t>Mainz, Besuch bei den Fraktionsvorsitzenden </a:t>
            </a:r>
            <a:r>
              <a:rPr lang="de-DE" altLang="de-DE" sz="1600" dirty="0">
                <a:solidFill>
                  <a:srgbClr val="3333FF"/>
                </a:solidFill>
              </a:rPr>
              <a:t>(RLP) von SPD, CDU,  FDP und GRÜNE: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b="1" dirty="0">
                <a:solidFill>
                  <a:srgbClr val="3333FF"/>
                </a:solidFill>
              </a:rPr>
              <a:t>Übergabe unseres Konzeptpapiers „</a:t>
            </a:r>
            <a:r>
              <a:rPr lang="de-DE" sz="1600" b="1" dirty="0">
                <a:solidFill>
                  <a:srgbClr val="3333FF"/>
                </a:solidFill>
              </a:rPr>
              <a:t>Unser</a:t>
            </a:r>
            <a:r>
              <a:rPr lang="de-DE" sz="1600" b="1" dirty="0">
                <a:solidFill>
                  <a:srgbClr val="3333FF"/>
                </a:solidFill>
                <a:effectLst/>
              </a:rPr>
              <a:t> Beitrag zum Klimaschutzkonzept RLP 2019“</a:t>
            </a:r>
            <a:endParaRPr lang="de-DE" altLang="de-DE" sz="1600" b="1" dirty="0">
              <a:solidFill>
                <a:srgbClr val="3333FF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33F628A-405B-3055-ED91-F7B53726068B}"/>
              </a:ext>
            </a:extLst>
          </p:cNvPr>
          <p:cNvGrpSpPr/>
          <p:nvPr/>
        </p:nvGrpSpPr>
        <p:grpSpPr>
          <a:xfrm>
            <a:off x="130217" y="1125400"/>
            <a:ext cx="5446495" cy="2557770"/>
            <a:chOff x="130217" y="1125400"/>
            <a:chExt cx="5446495" cy="2557770"/>
          </a:xfrm>
        </p:grpSpPr>
        <p:pic>
          <p:nvPicPr>
            <p:cNvPr id="4" name="Grafik 3" descr="Ein Bild, das Text, Person, stehend, Mann enthält.&#10;&#10;Automatisch generierte Beschreibung">
              <a:extLst>
                <a:ext uri="{FF2B5EF4-FFF2-40B4-BE49-F238E27FC236}">
                  <a16:creationId xmlns:a16="http://schemas.microsoft.com/office/drawing/2014/main" id="{502A47F3-AB00-34DA-5328-73447D7D7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7" y="1125400"/>
              <a:ext cx="3410360" cy="2557770"/>
            </a:xfrm>
            <a:prstGeom prst="rect">
              <a:avLst/>
            </a:prstGeom>
          </p:spPr>
        </p:pic>
        <p:sp>
          <p:nvSpPr>
            <p:cNvPr id="16" name="Rechteck 17">
              <a:extLst>
                <a:ext uri="{FF2B5EF4-FFF2-40B4-BE49-F238E27FC236}">
                  <a16:creationId xmlns:a16="http://schemas.microsoft.com/office/drawing/2014/main" id="{E324654D-6DAB-DBBF-52A2-DD4820268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577" y="1218487"/>
              <a:ext cx="20361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400" b="1" dirty="0">
                  <a:solidFill>
                    <a:srgbClr val="3333FF"/>
                  </a:solidFill>
                </a:rPr>
                <a:t>Alexander Schweitzer</a:t>
              </a:r>
              <a:br>
                <a:rPr lang="de-DE" altLang="de-DE" sz="1400" dirty="0">
                  <a:solidFill>
                    <a:srgbClr val="3333FF"/>
                  </a:solidFill>
                </a:rPr>
              </a:br>
              <a:r>
                <a:rPr lang="de-DE" altLang="de-DE" sz="1400" dirty="0">
                  <a:solidFill>
                    <a:srgbClr val="3333FF"/>
                  </a:solidFill>
                </a:rPr>
                <a:t>SPD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B8E2697-F55C-A9D8-1226-976AD5F20091}"/>
              </a:ext>
            </a:extLst>
          </p:cNvPr>
          <p:cNvGrpSpPr/>
          <p:nvPr/>
        </p:nvGrpSpPr>
        <p:grpSpPr>
          <a:xfrm>
            <a:off x="130218" y="3728671"/>
            <a:ext cx="4859253" cy="2569530"/>
            <a:chOff x="130218" y="3728671"/>
            <a:chExt cx="4859253" cy="2569530"/>
          </a:xfrm>
        </p:grpSpPr>
        <p:pic>
          <p:nvPicPr>
            <p:cNvPr id="7" name="Grafik 6" descr="Ein Bild, das Text, Person, stehend, Anzug enthält.&#10;&#10;Automatisch generierte Beschreibung">
              <a:extLst>
                <a:ext uri="{FF2B5EF4-FFF2-40B4-BE49-F238E27FC236}">
                  <a16:creationId xmlns:a16="http://schemas.microsoft.com/office/drawing/2014/main" id="{B1FB71E5-2076-0887-91FA-3C5EAF915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8" y="3740432"/>
              <a:ext cx="3410359" cy="2557769"/>
            </a:xfrm>
            <a:prstGeom prst="rect">
              <a:avLst/>
            </a:prstGeom>
          </p:spPr>
        </p:pic>
        <p:sp>
          <p:nvSpPr>
            <p:cNvPr id="17" name="Rechteck 17">
              <a:extLst>
                <a:ext uri="{FF2B5EF4-FFF2-40B4-BE49-F238E27FC236}">
                  <a16:creationId xmlns:a16="http://schemas.microsoft.com/office/drawing/2014/main" id="{14FC6E9D-AE49-CFC5-79B5-EB2393E7E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713" y="3728671"/>
              <a:ext cx="140775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400" b="1" dirty="0">
                  <a:solidFill>
                    <a:srgbClr val="3333FF"/>
                  </a:solidFill>
                </a:rPr>
                <a:t>Cornelia </a:t>
              </a:r>
              <a:br>
                <a:rPr lang="de-DE" sz="1400" b="1" dirty="0">
                  <a:solidFill>
                    <a:srgbClr val="3333FF"/>
                  </a:solidFill>
                </a:rPr>
              </a:br>
              <a:r>
                <a:rPr lang="de-DE" sz="1400" b="1" dirty="0">
                  <a:solidFill>
                    <a:srgbClr val="3333FF"/>
                  </a:solidFill>
                </a:rPr>
                <a:t>Willius-</a:t>
              </a:r>
              <a:r>
                <a:rPr lang="de-DE" sz="1400" b="1" dirty="0" err="1">
                  <a:solidFill>
                    <a:srgbClr val="3333FF"/>
                  </a:solidFill>
                </a:rPr>
                <a:t>Senzer</a:t>
              </a:r>
              <a:br>
                <a:rPr lang="de-DE" altLang="de-DE" sz="1400" dirty="0">
                  <a:solidFill>
                    <a:srgbClr val="3333FF"/>
                  </a:solidFill>
                </a:rPr>
              </a:br>
              <a:r>
                <a:rPr lang="de-DE" altLang="de-DE" sz="1400" dirty="0">
                  <a:solidFill>
                    <a:srgbClr val="3333FF"/>
                  </a:solidFill>
                </a:rPr>
                <a:t>FDP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A433898-499E-C5F8-4A42-815A94E97CCF}"/>
              </a:ext>
            </a:extLst>
          </p:cNvPr>
          <p:cNvGrpSpPr/>
          <p:nvPr/>
        </p:nvGrpSpPr>
        <p:grpSpPr>
          <a:xfrm>
            <a:off x="4393319" y="1125400"/>
            <a:ext cx="5155631" cy="2557770"/>
            <a:chOff x="4393319" y="1125400"/>
            <a:chExt cx="5155631" cy="2557770"/>
          </a:xfrm>
        </p:grpSpPr>
        <p:pic>
          <p:nvPicPr>
            <p:cNvPr id="9" name="Grafik 8" descr="Ein Bild, das Person, Anzug, stehend, drinnen enthält.&#10;&#10;Automatisch generierte Beschreibung">
              <a:extLst>
                <a:ext uri="{FF2B5EF4-FFF2-40B4-BE49-F238E27FC236}">
                  <a16:creationId xmlns:a16="http://schemas.microsoft.com/office/drawing/2014/main" id="{1F297ECD-B86D-CDDD-AF2B-1F39C7236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590" y="1125400"/>
              <a:ext cx="3410360" cy="2557770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211347B1-4B5D-722E-8256-D2A18642C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3319" y="3105297"/>
              <a:ext cx="16658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de-DE" altLang="de-DE" sz="1400" b="1" dirty="0">
                  <a:solidFill>
                    <a:srgbClr val="3333FF"/>
                  </a:solidFill>
                </a:rPr>
                <a:t>Christian Baldauf</a:t>
              </a:r>
              <a:br>
                <a:rPr lang="de-DE" altLang="de-DE" sz="1400" dirty="0">
                  <a:solidFill>
                    <a:srgbClr val="3333FF"/>
                  </a:solidFill>
                </a:rPr>
              </a:br>
              <a:r>
                <a:rPr lang="de-DE" altLang="de-DE" sz="1400" dirty="0">
                  <a:solidFill>
                    <a:srgbClr val="3333FF"/>
                  </a:solidFill>
                </a:rPr>
                <a:t>CDU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DF0FBAD-F320-6CEF-17C7-315A643BEBBF}"/>
              </a:ext>
            </a:extLst>
          </p:cNvPr>
          <p:cNvGrpSpPr/>
          <p:nvPr/>
        </p:nvGrpSpPr>
        <p:grpSpPr>
          <a:xfrm>
            <a:off x="4220452" y="3695664"/>
            <a:ext cx="5328495" cy="2599216"/>
            <a:chOff x="4220452" y="3695664"/>
            <a:chExt cx="5328495" cy="2599216"/>
          </a:xfrm>
        </p:grpSpPr>
        <p:pic>
          <p:nvPicPr>
            <p:cNvPr id="11" name="Grafik 10" descr="Ein Bild, das Text, Person, stehend enthält.&#10;&#10;Automatisch generierte Beschreibung">
              <a:extLst>
                <a:ext uri="{FF2B5EF4-FFF2-40B4-BE49-F238E27FC236}">
                  <a16:creationId xmlns:a16="http://schemas.microsoft.com/office/drawing/2014/main" id="{BD0F52BC-12BA-CF07-C55B-3FEAD5BA8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587" y="3695664"/>
              <a:ext cx="3410360" cy="2557771"/>
            </a:xfrm>
            <a:prstGeom prst="rect">
              <a:avLst/>
            </a:prstGeom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27966CCA-8C32-CD5E-5365-8B3C7F619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452" y="5771660"/>
              <a:ext cx="183870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de-DE" altLang="de-DE" sz="1400" b="1" dirty="0">
                  <a:solidFill>
                    <a:srgbClr val="3333FF"/>
                  </a:solidFill>
                </a:rPr>
                <a:t>Dr. Bernhard Braun</a:t>
              </a:r>
              <a:br>
                <a:rPr lang="de-DE" altLang="de-DE" sz="1400" dirty="0">
                  <a:solidFill>
                    <a:srgbClr val="3333FF"/>
                  </a:solidFill>
                </a:rPr>
              </a:br>
              <a:r>
                <a:rPr lang="de-DE" altLang="de-DE" sz="1400" dirty="0">
                  <a:solidFill>
                    <a:srgbClr val="3333FF"/>
                  </a:solidFill>
                </a:rPr>
                <a:t>GRÜNE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B24B2CB-94FF-3F22-EE24-3A656BAEC99F}"/>
              </a:ext>
            </a:extLst>
          </p:cNvPr>
          <p:cNvSpPr txBox="1"/>
          <p:nvPr/>
        </p:nvSpPr>
        <p:spPr>
          <a:xfrm>
            <a:off x="0" y="624020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Ein besonderes Ereignis: Wir wurden von allen 4 Fraktionen am </a:t>
            </a:r>
            <a:r>
              <a:rPr lang="de-DE" sz="1800" u="sng" dirty="0">
                <a:solidFill>
                  <a:srgbClr val="3333FF"/>
                </a:solidFill>
              </a:rPr>
              <a:t>gleichen Tag </a:t>
            </a:r>
            <a:r>
              <a:rPr lang="de-DE" sz="1800" dirty="0">
                <a:solidFill>
                  <a:srgbClr val="3333FF"/>
                </a:solidFill>
              </a:rPr>
              <a:t>empfangen!</a:t>
            </a:r>
          </a:p>
        </p:txBody>
      </p:sp>
    </p:spTree>
    <p:extLst>
      <p:ext uri="{BB962C8B-B14F-4D97-AF65-F5344CB8AC3E}">
        <p14:creationId xmlns:p14="http://schemas.microsoft.com/office/powerpoint/2010/main" val="75545256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E35C4EF-30EE-7013-43F3-96A3C78EB28D}"/>
              </a:ext>
            </a:extLst>
          </p:cNvPr>
          <p:cNvSpPr txBox="1"/>
          <p:nvPr/>
        </p:nvSpPr>
        <p:spPr>
          <a:xfrm>
            <a:off x="2422525" y="1014413"/>
            <a:ext cx="5295039" cy="45243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 dirty="0">
                <a:solidFill>
                  <a:srgbClr val="3333FF"/>
                </a:solidFill>
              </a:rPr>
              <a:t>Mitglieder, Vorstand</a:t>
            </a:r>
          </a:p>
          <a:p>
            <a:pPr>
              <a:defRPr/>
            </a:pPr>
            <a:endParaRPr lang="de-DE" sz="1800" b="1" dirty="0">
              <a:solidFill>
                <a:srgbClr val="3333FF"/>
              </a:solidFill>
            </a:endParaRPr>
          </a:p>
          <a:p>
            <a:pPr>
              <a:defRPr/>
            </a:pPr>
            <a:r>
              <a:rPr lang="de-DE" sz="1800" b="1" dirty="0">
                <a:solidFill>
                  <a:srgbClr val="3333FF"/>
                </a:solidFill>
              </a:rPr>
              <a:t>Sponsoring-Partner</a:t>
            </a:r>
          </a:p>
          <a:p>
            <a:pPr>
              <a:defRPr/>
            </a:pPr>
            <a:endParaRPr lang="de-DE" sz="1800" b="1" dirty="0">
              <a:solidFill>
                <a:srgbClr val="3333FF"/>
              </a:solidFill>
            </a:endParaRPr>
          </a:p>
          <a:p>
            <a:pPr>
              <a:defRPr/>
            </a:pPr>
            <a:r>
              <a:rPr lang="de-DE" sz="1800" b="1" dirty="0">
                <a:solidFill>
                  <a:srgbClr val="3333FF"/>
                </a:solidFill>
              </a:rPr>
              <a:t>Partnerschaften und Kooperationen</a:t>
            </a:r>
          </a:p>
          <a:p>
            <a:pPr>
              <a:defRPr/>
            </a:pPr>
            <a:endParaRPr lang="de-DE" sz="1800" b="1" dirty="0">
              <a:solidFill>
                <a:srgbClr val="3333FF"/>
              </a:solidFill>
            </a:endParaRPr>
          </a:p>
          <a:p>
            <a:pPr>
              <a:defRPr/>
            </a:pPr>
            <a:r>
              <a:rPr lang="de-DE" sz="1800" b="1" dirty="0">
                <a:solidFill>
                  <a:srgbClr val="3333FF"/>
                </a:solidFill>
              </a:rPr>
              <a:t>Außenwirkung</a:t>
            </a:r>
          </a:p>
          <a:p>
            <a:pPr>
              <a:defRPr/>
            </a:pPr>
            <a:endParaRPr lang="de-DE" sz="1800" b="1" dirty="0">
              <a:solidFill>
                <a:srgbClr val="3333FF"/>
              </a:solidFill>
            </a:endParaRPr>
          </a:p>
          <a:p>
            <a:pPr>
              <a:defRPr/>
            </a:pPr>
            <a:r>
              <a:rPr lang="de-DE" sz="1800" b="1" dirty="0">
                <a:solidFill>
                  <a:srgbClr val="3333FF"/>
                </a:solidFill>
              </a:rPr>
              <a:t>Aktivitäten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i="1" dirty="0">
                <a:solidFill>
                  <a:srgbClr val="3333FF"/>
                </a:solidFill>
              </a:rPr>
              <a:t>Stammtische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i="1" dirty="0">
                <a:solidFill>
                  <a:srgbClr val="3333FF"/>
                </a:solidFill>
              </a:rPr>
              <a:t>Veranstaltungen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i="1" dirty="0">
                <a:solidFill>
                  <a:srgbClr val="3333FF"/>
                </a:solidFill>
              </a:rPr>
              <a:t>Exkursionen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i="1" dirty="0">
                <a:solidFill>
                  <a:srgbClr val="3333FF"/>
                </a:solidFill>
              </a:rPr>
              <a:t>Politik</a:t>
            </a:r>
          </a:p>
          <a:p>
            <a:pPr marL="285750" indent="-285750">
              <a:buFontTx/>
              <a:buChar char="-"/>
              <a:defRPr/>
            </a:pPr>
            <a:r>
              <a:rPr lang="de-DE" sz="1800" i="1" dirty="0">
                <a:solidFill>
                  <a:srgbClr val="3333FF"/>
                </a:solidFill>
              </a:rPr>
              <a:t>Meta-Studie „Klimaschutz – Energiewende 2.0“</a:t>
            </a:r>
            <a:br>
              <a:rPr lang="de-DE" sz="1800" i="1" dirty="0">
                <a:solidFill>
                  <a:srgbClr val="3333FF"/>
                </a:solidFill>
              </a:rPr>
            </a:br>
            <a:endParaRPr lang="de-DE" sz="1800" b="1" dirty="0">
              <a:solidFill>
                <a:srgbClr val="3333FF"/>
              </a:solidFill>
            </a:endParaRPr>
          </a:p>
          <a:p>
            <a:pPr>
              <a:defRPr/>
            </a:pPr>
            <a:r>
              <a:rPr lang="de-DE" sz="1800" b="1" dirty="0">
                <a:solidFill>
                  <a:srgbClr val="3333FF"/>
                </a:solidFill>
              </a:rPr>
              <a:t>Ausblick</a:t>
            </a:r>
          </a:p>
        </p:txBody>
      </p:sp>
      <p:sp>
        <p:nvSpPr>
          <p:cNvPr id="7171" name="Textfeld 5">
            <a:extLst>
              <a:ext uri="{FF2B5EF4-FFF2-40B4-BE49-F238E27FC236}">
                <a16:creationId xmlns:a16="http://schemas.microsoft.com/office/drawing/2014/main" id="{E344AFFA-B2C9-4F30-C0AE-577FF30D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976313"/>
            <a:ext cx="466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r"/>
            </a:pPr>
            <a:r>
              <a:rPr lang="de-DE" altLang="de-DE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7172" name="Textfeld 12">
            <a:extLst>
              <a:ext uri="{FF2B5EF4-FFF2-40B4-BE49-F238E27FC236}">
                <a16:creationId xmlns:a16="http://schemas.microsoft.com/office/drawing/2014/main" id="{922896D0-A1C9-1E16-2E3D-03424E638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1485900"/>
            <a:ext cx="46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r"/>
            </a:pPr>
            <a:r>
              <a:rPr lang="de-DE" altLang="de-DE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7173" name="Textfeld 13">
            <a:extLst>
              <a:ext uri="{FF2B5EF4-FFF2-40B4-BE49-F238E27FC236}">
                <a16:creationId xmlns:a16="http://schemas.microsoft.com/office/drawing/2014/main" id="{16B9A6C6-66F2-8FB3-5DFD-0F8E38D0A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2060575"/>
            <a:ext cx="46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r"/>
            </a:pPr>
            <a:r>
              <a:rPr lang="de-DE" altLang="de-DE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7174" name="Textfeld 14">
            <a:extLst>
              <a:ext uri="{FF2B5EF4-FFF2-40B4-BE49-F238E27FC236}">
                <a16:creationId xmlns:a16="http://schemas.microsoft.com/office/drawing/2014/main" id="{EC6896E9-5CEE-39CD-874B-05D42ECCB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2630488"/>
            <a:ext cx="466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r"/>
            </a:pPr>
            <a:r>
              <a:rPr lang="de-DE" altLang="de-DE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7175" name="Textfeld 15">
            <a:extLst>
              <a:ext uri="{FF2B5EF4-FFF2-40B4-BE49-F238E27FC236}">
                <a16:creationId xmlns:a16="http://schemas.microsoft.com/office/drawing/2014/main" id="{346AF74E-CB32-3018-374A-45289BB9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3135313"/>
            <a:ext cx="466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r"/>
            </a:pPr>
            <a:r>
              <a:rPr lang="de-DE" altLang="de-DE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7176" name="Textfeld 16">
            <a:extLst>
              <a:ext uri="{FF2B5EF4-FFF2-40B4-BE49-F238E27FC236}">
                <a16:creationId xmlns:a16="http://schemas.microsoft.com/office/drawing/2014/main" id="{84F75E06-3606-F646-C6FE-73038DBC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5077460"/>
            <a:ext cx="466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r"/>
            </a:pPr>
            <a:r>
              <a:rPr lang="de-DE" altLang="de-DE" dirty="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7177" name="Rechteck 2">
            <a:extLst>
              <a:ext uri="{FF2B5EF4-FFF2-40B4-BE49-F238E27FC236}">
                <a16:creationId xmlns:a16="http://schemas.microsoft.com/office/drawing/2014/main" id="{1D0C8093-BC4D-3326-3653-BDA85944D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0" y="-33338"/>
            <a:ext cx="3644900" cy="54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>
                <a:solidFill>
                  <a:schemeClr val="bg1"/>
                </a:solidFill>
              </a:rPr>
              <a:t>Gliederung des Berichtes</a:t>
            </a:r>
          </a:p>
        </p:txBody>
      </p:sp>
    </p:spTree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hteck 1">
            <a:extLst>
              <a:ext uri="{FF2B5EF4-FFF2-40B4-BE49-F238E27FC236}">
                <a16:creationId xmlns:a16="http://schemas.microsoft.com/office/drawing/2014/main" id="{54298FE0-1C2C-F999-0819-A1DCEA3E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92" y="-50569"/>
            <a:ext cx="5455341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Politik (1): Gespräche mit Politikern (2)</a:t>
            </a:r>
          </a:p>
        </p:txBody>
      </p:sp>
      <p:sp>
        <p:nvSpPr>
          <p:cNvPr id="23" name="Rechteck 17">
            <a:extLst>
              <a:ext uri="{FF2B5EF4-FFF2-40B4-BE49-F238E27FC236}">
                <a16:creationId xmlns:a16="http://schemas.microsoft.com/office/drawing/2014/main" id="{F6B27BC2-C4DD-89CB-030F-39C1447DE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863" y="962042"/>
            <a:ext cx="2505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31.08.2020 Landau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Thomas Hitschler, MdB, SPD</a:t>
            </a:r>
            <a:endParaRPr lang="de-DE" altLang="de-DE" sz="1400" dirty="0"/>
          </a:p>
        </p:txBody>
      </p:sp>
      <p:pic>
        <p:nvPicPr>
          <p:cNvPr id="3" name="Grafik 2" descr="Ein Bild, das Gebäude, draußen, Person, Personen enthält.&#10;&#10;Automatisch generierte Beschreibung">
            <a:extLst>
              <a:ext uri="{FF2B5EF4-FFF2-40B4-BE49-F238E27FC236}">
                <a16:creationId xmlns:a16="http://schemas.microsoft.com/office/drawing/2014/main" id="{8D692414-3922-B28D-02B0-A452DC694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" y="782142"/>
            <a:ext cx="3800088" cy="2850066"/>
          </a:xfrm>
          <a:prstGeom prst="rect">
            <a:avLst/>
          </a:prstGeom>
        </p:spPr>
      </p:pic>
      <p:pic>
        <p:nvPicPr>
          <p:cNvPr id="6" name="Grafik 5" descr="Ein Bild, das Person, Boden, drinnen, Mann enthält.&#10;&#10;Automatisch generierte Beschreibung">
            <a:extLst>
              <a:ext uri="{FF2B5EF4-FFF2-40B4-BE49-F238E27FC236}">
                <a16:creationId xmlns:a16="http://schemas.microsoft.com/office/drawing/2014/main" id="{E3797664-0075-E2E6-F4A5-78024F79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680" y="2778574"/>
            <a:ext cx="3800088" cy="2850066"/>
          </a:xfrm>
          <a:prstGeom prst="rect">
            <a:avLst/>
          </a:prstGeom>
        </p:spPr>
      </p:pic>
      <p:sp>
        <p:nvSpPr>
          <p:cNvPr id="22" name="Rechteck 17">
            <a:extLst>
              <a:ext uri="{FF2B5EF4-FFF2-40B4-BE49-F238E27FC236}">
                <a16:creationId xmlns:a16="http://schemas.microsoft.com/office/drawing/2014/main" id="{A9F8FD88-E752-27AE-2234-660DC6E70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272" y="5105420"/>
            <a:ext cx="2758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400" dirty="0">
                <a:solidFill>
                  <a:srgbClr val="3333FF"/>
                </a:solidFill>
              </a:rPr>
              <a:t>02.09.2020 Landau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Dr. Thomas Gebhart, MdB, CDU</a:t>
            </a:r>
            <a:endParaRPr lang="de-DE" altLang="de-DE" sz="14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B24B2CB-94FF-3F22-EE24-3A656BAEC99F}"/>
              </a:ext>
            </a:extLst>
          </p:cNvPr>
          <p:cNvSpPr txBox="1"/>
          <p:nvPr/>
        </p:nvSpPr>
        <p:spPr>
          <a:xfrm>
            <a:off x="0" y="621883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Unser Anspruch: Erkenntnisse in politisches Handeln umsetzen!</a:t>
            </a:r>
          </a:p>
        </p:txBody>
      </p:sp>
    </p:spTree>
    <p:extLst>
      <p:ext uri="{BB962C8B-B14F-4D97-AF65-F5344CB8AC3E}">
        <p14:creationId xmlns:p14="http://schemas.microsoft.com/office/powerpoint/2010/main" val="41690003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hteck 1">
            <a:extLst>
              <a:ext uri="{FF2B5EF4-FFF2-40B4-BE49-F238E27FC236}">
                <a16:creationId xmlns:a16="http://schemas.microsoft.com/office/drawing/2014/main" id="{54298FE0-1C2C-F999-0819-A1DCEA3E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92" y="-50569"/>
            <a:ext cx="5455341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Politik (1): Gespräche mit Politikern (3)</a:t>
            </a:r>
          </a:p>
        </p:txBody>
      </p:sp>
      <p:sp>
        <p:nvSpPr>
          <p:cNvPr id="23" name="Rechteck 17">
            <a:extLst>
              <a:ext uri="{FF2B5EF4-FFF2-40B4-BE49-F238E27FC236}">
                <a16:creationId xmlns:a16="http://schemas.microsoft.com/office/drawing/2014/main" id="{F6B27BC2-C4DD-89CB-030F-39C1447DE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73" y="645404"/>
            <a:ext cx="85737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17.08.2021 </a:t>
            </a:r>
            <a:r>
              <a:rPr lang="de-DE" altLang="de-DE" sz="1400" b="1" dirty="0">
                <a:solidFill>
                  <a:srgbClr val="3333FF"/>
                </a:solidFill>
              </a:rPr>
              <a:t>Landau, Augustinerkirche</a:t>
            </a:r>
            <a:r>
              <a:rPr lang="de-DE" altLang="de-DE" sz="1400" dirty="0">
                <a:solidFill>
                  <a:srgbClr val="3333FF"/>
                </a:solidFill>
              </a:rPr>
              <a:t>: Podiumsdiskussion mit Bundestagskandidaten im Wahlkreis 211 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Thema: </a:t>
            </a:r>
            <a:r>
              <a:rPr lang="de-DE" altLang="de-DE" sz="1400" b="1" dirty="0">
                <a:solidFill>
                  <a:srgbClr val="3333FF"/>
                </a:solidFill>
              </a:rPr>
              <a:t>„</a:t>
            </a:r>
            <a:r>
              <a:rPr lang="de-DE" sz="1400" b="1" dirty="0">
                <a:solidFill>
                  <a:srgbClr val="3333FF"/>
                </a:solidFill>
              </a:rPr>
              <a:t>Klimaschutz – Energiewende: Was muss getan werden?</a:t>
            </a:r>
            <a:endParaRPr lang="de-DE" altLang="de-DE" sz="1400" b="1" dirty="0">
              <a:solidFill>
                <a:srgbClr val="3333FF"/>
              </a:solidFill>
            </a:endParaRPr>
          </a:p>
        </p:txBody>
      </p:sp>
      <p:sp>
        <p:nvSpPr>
          <p:cNvPr id="7" name="Rechteck 17">
            <a:extLst>
              <a:ext uri="{FF2B5EF4-FFF2-40B4-BE49-F238E27FC236}">
                <a16:creationId xmlns:a16="http://schemas.microsoft.com/office/drawing/2014/main" id="{5A9AD77F-E784-28BC-6E6F-33A7D035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967" y="1530935"/>
            <a:ext cx="18453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Kooperation:</a:t>
            </a:r>
            <a:br>
              <a:rPr lang="de-DE" altLang="de-DE" sz="1400" dirty="0">
                <a:solidFill>
                  <a:srgbClr val="3333FF"/>
                </a:solidFill>
              </a:rPr>
            </a:br>
            <a:r>
              <a:rPr lang="de-DE" altLang="de-DE" sz="1400" dirty="0">
                <a:solidFill>
                  <a:srgbClr val="3333FF"/>
                </a:solidFill>
              </a:rPr>
              <a:t>ISE e.V., VWU und</a:t>
            </a:r>
          </a:p>
          <a:p>
            <a:r>
              <a:rPr lang="de-DE" altLang="de-DE" sz="1400" dirty="0">
                <a:solidFill>
                  <a:srgbClr val="3333FF"/>
                </a:solidFill>
              </a:rPr>
              <a:t>der Segen von oben!</a:t>
            </a:r>
            <a:endParaRPr lang="de-DE" altLang="de-DE" sz="1400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62C42D0-3D16-AFDA-5F40-FA185580AFDA}"/>
              </a:ext>
            </a:extLst>
          </p:cNvPr>
          <p:cNvGrpSpPr/>
          <p:nvPr/>
        </p:nvGrpSpPr>
        <p:grpSpPr>
          <a:xfrm>
            <a:off x="3452738" y="1168624"/>
            <a:ext cx="6054361" cy="2494997"/>
            <a:chOff x="3452738" y="1168624"/>
            <a:chExt cx="6054361" cy="2494997"/>
          </a:xfrm>
        </p:grpSpPr>
        <p:pic>
          <p:nvPicPr>
            <p:cNvPr id="5" name="Grafik 4" descr="Ein Bild, das drinnen, Person, Personen, mehrere enthält.&#10;&#10;Automatisch generierte Beschreibung">
              <a:extLst>
                <a:ext uri="{FF2B5EF4-FFF2-40B4-BE49-F238E27FC236}">
                  <a16:creationId xmlns:a16="http://schemas.microsoft.com/office/drawing/2014/main" id="{C05A8375-7452-CB70-E377-4FE4A65E4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0436" y="1168624"/>
              <a:ext cx="3326663" cy="2494997"/>
            </a:xfrm>
            <a:prstGeom prst="rect">
              <a:avLst/>
            </a:prstGeom>
          </p:spPr>
        </p:pic>
        <p:sp>
          <p:nvSpPr>
            <p:cNvPr id="10" name="Rechteck 17">
              <a:extLst>
                <a:ext uri="{FF2B5EF4-FFF2-40B4-BE49-F238E27FC236}">
                  <a16:creationId xmlns:a16="http://schemas.microsoft.com/office/drawing/2014/main" id="{B6A87CA9-85CF-D26F-3A8B-F3029219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2738" y="2631910"/>
              <a:ext cx="272769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</a:rPr>
                <a:t>Keine Sünderbank,</a:t>
              </a:r>
              <a:br>
                <a:rPr lang="de-DE" altLang="de-DE" sz="1400" dirty="0">
                  <a:solidFill>
                    <a:srgbClr val="3333FF"/>
                  </a:solidFill>
                </a:rPr>
              </a:br>
              <a:r>
                <a:rPr lang="de-DE" altLang="de-DE" sz="1400" dirty="0">
                  <a:solidFill>
                    <a:srgbClr val="3333FF"/>
                  </a:solidFill>
                </a:rPr>
                <a:t>sondern zukünftige</a:t>
              </a:r>
            </a:p>
            <a:p>
              <a:pPr algn="r"/>
              <a:r>
                <a:rPr lang="de-DE" altLang="de-DE" sz="1400" dirty="0">
                  <a:solidFill>
                    <a:srgbClr val="3333FF"/>
                  </a:solidFill>
                </a:rPr>
                <a:t>Mitstreiter im Bundestag!</a:t>
              </a:r>
              <a:endParaRPr lang="de-DE" altLang="de-DE" sz="14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CC0CE3C-7DFD-1BCF-051D-E54D67CEA87B}"/>
              </a:ext>
            </a:extLst>
          </p:cNvPr>
          <p:cNvGrpSpPr/>
          <p:nvPr/>
        </p:nvGrpSpPr>
        <p:grpSpPr>
          <a:xfrm>
            <a:off x="578328" y="3872693"/>
            <a:ext cx="8290881" cy="2224151"/>
            <a:chOff x="578328" y="3872693"/>
            <a:chExt cx="8290881" cy="2224151"/>
          </a:xfrm>
        </p:grpSpPr>
        <p:pic>
          <p:nvPicPr>
            <p:cNvPr id="8" name="Grafik 7" descr="Ein Bild, das Person, Personen enthält.&#10;&#10;Automatisch generierte Beschreibung">
              <a:extLst>
                <a:ext uri="{FF2B5EF4-FFF2-40B4-BE49-F238E27FC236}">
                  <a16:creationId xmlns:a16="http://schemas.microsoft.com/office/drawing/2014/main" id="{5A517376-A574-7D38-D153-6425AF106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15" b="8810"/>
            <a:stretch/>
          </p:blipFill>
          <p:spPr>
            <a:xfrm>
              <a:off x="3814855" y="3872693"/>
              <a:ext cx="5054354" cy="2137068"/>
            </a:xfrm>
            <a:prstGeom prst="rect">
              <a:avLst/>
            </a:prstGeom>
          </p:spPr>
        </p:pic>
        <p:sp>
          <p:nvSpPr>
            <p:cNvPr id="13" name="Rechteck 17">
              <a:extLst>
                <a:ext uri="{FF2B5EF4-FFF2-40B4-BE49-F238E27FC236}">
                  <a16:creationId xmlns:a16="http://schemas.microsoft.com/office/drawing/2014/main" id="{6EFC7D30-FA7D-570C-9793-CBA436D0A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328" y="3904518"/>
              <a:ext cx="30698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3333FF"/>
                  </a:solidFill>
                </a:rPr>
                <a:t>Die Kandidaten, hintere Reihe (</a:t>
              </a:r>
              <a:r>
                <a:rPr lang="de-DE" altLang="de-DE" sz="1400" dirty="0" err="1">
                  <a:solidFill>
                    <a:srgbClr val="3333FF"/>
                  </a:solidFill>
                </a:rPr>
                <a:t>vlnr</a:t>
              </a:r>
              <a:r>
                <a:rPr lang="de-DE" altLang="de-DE" sz="1400" dirty="0">
                  <a:solidFill>
                    <a:srgbClr val="3333FF"/>
                  </a:solidFill>
                </a:rPr>
                <a:t>.)</a:t>
              </a:r>
              <a:endParaRPr lang="de-DE" altLang="de-DE" sz="1400" dirty="0"/>
            </a:p>
          </p:txBody>
        </p:sp>
        <p:sp>
          <p:nvSpPr>
            <p:cNvPr id="14" name="Rechteck 17">
              <a:extLst>
                <a:ext uri="{FF2B5EF4-FFF2-40B4-BE49-F238E27FC236}">
                  <a16:creationId xmlns:a16="http://schemas.microsoft.com/office/drawing/2014/main" id="{7F5AF851-0A2D-4FE5-5FD3-3778E1B60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786" y="4200168"/>
              <a:ext cx="245304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3333FF"/>
                  </a:solidFill>
                </a:rPr>
                <a:t>Marco Brandenburg, MdB, FDP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Dr. Thomas Gebhart, MdB, CDU</a:t>
              </a:r>
              <a:br>
                <a:rPr lang="de-DE" altLang="de-DE" sz="1200" dirty="0">
                  <a:solidFill>
                    <a:srgbClr val="3333FF"/>
                  </a:solidFill>
                </a:rPr>
              </a:br>
              <a:r>
                <a:rPr lang="de-DE" sz="1200" dirty="0">
                  <a:solidFill>
                    <a:srgbClr val="3333FF"/>
                  </a:solidFill>
                </a:rPr>
                <a:t>Cyrus </a:t>
              </a:r>
              <a:r>
                <a:rPr lang="de-DE" sz="1200" dirty="0" err="1">
                  <a:solidFill>
                    <a:srgbClr val="3333FF"/>
                  </a:solidFill>
                </a:rPr>
                <a:t>Mobasheri</a:t>
              </a:r>
              <a:r>
                <a:rPr lang="de-DE" sz="1200" dirty="0">
                  <a:solidFill>
                    <a:srgbClr val="3333FF"/>
                  </a:solidFill>
                </a:rPr>
                <a:t>, Klimaliste</a:t>
              </a:r>
            </a:p>
            <a:p>
              <a:r>
                <a:rPr lang="de-DE" sz="1200" dirty="0">
                  <a:solidFill>
                    <a:srgbClr val="3333FF"/>
                  </a:solidFill>
                </a:rPr>
                <a:t>Tobias Schreiner, DIE LINKE </a:t>
              </a:r>
            </a:p>
            <a:p>
              <a:r>
                <a:rPr lang="de-DE" sz="1200" dirty="0">
                  <a:solidFill>
                    <a:srgbClr val="3333FF"/>
                  </a:solidFill>
                </a:rPr>
                <a:t>Dr. Tobias Lindner, MdB, GRÜNE</a:t>
              </a:r>
              <a:endParaRPr lang="de-DE" altLang="de-DE" sz="1200" dirty="0">
                <a:solidFill>
                  <a:srgbClr val="3333FF"/>
                </a:solidFill>
              </a:endParaRPr>
            </a:p>
            <a:p>
              <a:r>
                <a:rPr lang="de-DE" sz="1200" dirty="0">
                  <a:solidFill>
                    <a:srgbClr val="3333FF"/>
                  </a:solidFill>
                </a:rPr>
                <a:t>Thomas Hitschler, MdB, SPD </a:t>
              </a:r>
            </a:p>
          </p:txBody>
        </p:sp>
        <p:sp>
          <p:nvSpPr>
            <p:cNvPr id="15" name="Rechteck 17">
              <a:extLst>
                <a:ext uri="{FF2B5EF4-FFF2-40B4-BE49-F238E27FC236}">
                  <a16:creationId xmlns:a16="http://schemas.microsoft.com/office/drawing/2014/main" id="{8B529558-232F-AF9F-5941-8512CF65D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328" y="5400497"/>
              <a:ext cx="32365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3333FF"/>
                  </a:solidFill>
                </a:rPr>
                <a:t>Die Moderatoren, vordere Reihe (</a:t>
              </a:r>
              <a:r>
                <a:rPr lang="de-DE" altLang="de-DE" sz="1400" dirty="0" err="1">
                  <a:solidFill>
                    <a:srgbClr val="3333FF"/>
                  </a:solidFill>
                </a:rPr>
                <a:t>vlnr</a:t>
              </a:r>
              <a:r>
                <a:rPr lang="de-DE" altLang="de-DE" sz="1400" dirty="0">
                  <a:solidFill>
                    <a:srgbClr val="3333FF"/>
                  </a:solidFill>
                </a:rPr>
                <a:t>.)</a:t>
              </a:r>
              <a:endParaRPr lang="de-DE" altLang="de-DE" sz="1400" dirty="0"/>
            </a:p>
          </p:txBody>
        </p:sp>
        <p:sp>
          <p:nvSpPr>
            <p:cNvPr id="16" name="Rechteck 17">
              <a:extLst>
                <a:ext uri="{FF2B5EF4-FFF2-40B4-BE49-F238E27FC236}">
                  <a16:creationId xmlns:a16="http://schemas.microsoft.com/office/drawing/2014/main" id="{97300501-0D1F-4400-48D1-42CAACE64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786" y="5635179"/>
              <a:ext cx="18742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3333FF"/>
                  </a:solidFill>
                </a:rPr>
                <a:t>Wolfgang Thiel, ISE e.V.</a:t>
              </a:r>
            </a:p>
            <a:p>
              <a:r>
                <a:rPr lang="de-DE" sz="1200" dirty="0">
                  <a:solidFill>
                    <a:srgbClr val="3333FF"/>
                  </a:solidFill>
                </a:rPr>
                <a:t>Guido Dahm, VWU</a:t>
              </a:r>
            </a:p>
          </p:txBody>
        </p:sp>
      </p:grpSp>
      <p:pic>
        <p:nvPicPr>
          <p:cNvPr id="11" name="Grafik 10" descr="Ein Bild, das drinnen, Ausrüstung, Küchengerät, mehrere enthält.&#10;&#10;Automatisch generierte Beschreibung">
            <a:extLst>
              <a:ext uri="{FF2B5EF4-FFF2-40B4-BE49-F238E27FC236}">
                <a16:creationId xmlns:a16="http://schemas.microsoft.com/office/drawing/2014/main" id="{0440531E-E648-1961-B620-0FE25233E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142" y="1479170"/>
            <a:ext cx="2484370" cy="1863278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BB24B2CB-94FF-3F22-EE24-3A656BAEC99F}"/>
              </a:ext>
            </a:extLst>
          </p:cNvPr>
          <p:cNvSpPr txBox="1"/>
          <p:nvPr/>
        </p:nvSpPr>
        <p:spPr>
          <a:xfrm>
            <a:off x="0" y="621883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In der nächsten Legislatur müssen die gewonnenen Erkenntnisse umgesetzt werden!</a:t>
            </a:r>
          </a:p>
        </p:txBody>
      </p:sp>
    </p:spTree>
    <p:extLst>
      <p:ext uri="{BB962C8B-B14F-4D97-AF65-F5344CB8AC3E}">
        <p14:creationId xmlns:p14="http://schemas.microsoft.com/office/powerpoint/2010/main" val="59621112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hteck 1">
            <a:extLst>
              <a:ext uri="{FF2B5EF4-FFF2-40B4-BE49-F238E27FC236}">
                <a16:creationId xmlns:a16="http://schemas.microsoft.com/office/drawing/2014/main" id="{54298FE0-1C2C-F999-0819-A1DCEA3EF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693" y="-50569"/>
            <a:ext cx="7701788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Politik (2): Stellungnahmen zu Gesetzen/Verordnungen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B24B2CB-94FF-3F22-EE24-3A656BAEC99F}"/>
              </a:ext>
            </a:extLst>
          </p:cNvPr>
          <p:cNvSpPr txBox="1"/>
          <p:nvPr/>
        </p:nvSpPr>
        <p:spPr>
          <a:xfrm>
            <a:off x="0" y="6115746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Unsere Expertise ist gefragt und respektiert! Danke an Prof. Karl Keilen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37B042B-4C8F-FEB3-9107-90CEAA55C507}"/>
              </a:ext>
            </a:extLst>
          </p:cNvPr>
          <p:cNvGrpSpPr/>
          <p:nvPr/>
        </p:nvGrpSpPr>
        <p:grpSpPr>
          <a:xfrm>
            <a:off x="800773" y="4619499"/>
            <a:ext cx="8435579" cy="690362"/>
            <a:chOff x="800773" y="4848823"/>
            <a:chExt cx="8435579" cy="690362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D3EA2E5-F891-B7BF-03B9-BA4BC64D7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73" y="4848823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800" b="1" dirty="0">
                  <a:solidFill>
                    <a:srgbClr val="3333FF"/>
                  </a:solidFill>
                  <a:effectLst/>
                </a:rPr>
                <a:t>2022</a:t>
              </a:r>
              <a:endParaRPr lang="de-DE" altLang="de-DE" sz="1800" dirty="0">
                <a:solidFill>
                  <a:srgbClr val="3333FF"/>
                </a:solidFill>
              </a:endParaRPr>
            </a:p>
          </p:txBody>
        </p:sp>
        <p:sp>
          <p:nvSpPr>
            <p:cNvPr id="20" name="Rechteck 17">
              <a:extLst>
                <a:ext uri="{FF2B5EF4-FFF2-40B4-BE49-F238E27FC236}">
                  <a16:creationId xmlns:a16="http://schemas.microsoft.com/office/drawing/2014/main" id="{05B32126-DBBA-DC0E-3507-4C0DB2A31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73" y="5200631"/>
              <a:ext cx="843557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  <a:effectLst/>
                </a:rPr>
                <a:t>Stellungnahme zur 4. Teilfortschreibung des Landesentwicklungsprogramm IV (LEP IV) </a:t>
              </a:r>
              <a:endParaRPr lang="de-DE" altLang="de-DE" sz="16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DA0609B-27AF-BA87-DBF0-131F2A2790DA}"/>
              </a:ext>
            </a:extLst>
          </p:cNvPr>
          <p:cNvGrpSpPr/>
          <p:nvPr/>
        </p:nvGrpSpPr>
        <p:grpSpPr>
          <a:xfrm>
            <a:off x="800773" y="1907535"/>
            <a:ext cx="8958863" cy="2261517"/>
            <a:chOff x="800773" y="2138105"/>
            <a:chExt cx="8958863" cy="2261517"/>
          </a:xfrm>
        </p:grpSpPr>
        <p:sp>
          <p:nvSpPr>
            <p:cNvPr id="23" name="Rechteck 17">
              <a:extLst>
                <a:ext uri="{FF2B5EF4-FFF2-40B4-BE49-F238E27FC236}">
                  <a16:creationId xmlns:a16="http://schemas.microsoft.com/office/drawing/2014/main" id="{F6B27BC2-C4DD-89CB-030F-39C1447DE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73" y="2899732"/>
              <a:ext cx="89121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  <a:effectLst/>
                </a:rPr>
                <a:t>Bundestagswahl 2021: Anforderungskatalog und Fakten zu Klimaschutz/ Energiewende für die Koalitionsverhandlungen auf Bundesebene 2021</a:t>
              </a:r>
              <a:endParaRPr lang="de-DE" altLang="de-DE" sz="1600" dirty="0">
                <a:solidFill>
                  <a:srgbClr val="3333FF"/>
                </a:solidFill>
              </a:endParaRPr>
            </a:p>
          </p:txBody>
        </p:sp>
        <p:sp>
          <p:nvSpPr>
            <p:cNvPr id="17" name="Rechteck 17">
              <a:extLst>
                <a:ext uri="{FF2B5EF4-FFF2-40B4-BE49-F238E27FC236}">
                  <a16:creationId xmlns:a16="http://schemas.microsoft.com/office/drawing/2014/main" id="{281B4D63-C29B-235B-3EE6-9BFE6A397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73" y="3603511"/>
              <a:ext cx="45175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  <a:effectLst/>
                </a:rPr>
                <a:t>Stellungnahme zum Landessolargesetz RLP</a:t>
              </a:r>
              <a:endParaRPr lang="de-DE" altLang="de-DE" sz="1600" dirty="0">
                <a:solidFill>
                  <a:srgbClr val="3333FF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58AC8A8-169B-67C9-FDC8-1A778F4E7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73" y="2138105"/>
              <a:ext cx="6976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800" b="1" dirty="0">
                  <a:solidFill>
                    <a:srgbClr val="3333FF"/>
                  </a:solidFill>
                  <a:effectLst/>
                </a:rPr>
                <a:t>2021</a:t>
              </a:r>
              <a:endParaRPr lang="de-DE" altLang="de-DE" sz="1800" dirty="0">
                <a:solidFill>
                  <a:srgbClr val="3333FF"/>
                </a:solidFill>
              </a:endParaRPr>
            </a:p>
          </p:txBody>
        </p:sp>
        <p:sp>
          <p:nvSpPr>
            <p:cNvPr id="22" name="Rechteck 17">
              <a:extLst>
                <a:ext uri="{FF2B5EF4-FFF2-40B4-BE49-F238E27FC236}">
                  <a16:creationId xmlns:a16="http://schemas.microsoft.com/office/drawing/2014/main" id="{1053C9CF-6616-1666-44AB-A9DEA2CA1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73" y="2442174"/>
              <a:ext cx="89588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Landtagswahl RLP 2021: Anforderungen an Koalitionsgespräche für die Legislatur 2021-2026</a:t>
              </a:r>
              <a:endParaRPr lang="de-DE" altLang="de-DE" sz="1600" dirty="0">
                <a:solidFill>
                  <a:srgbClr val="3333FF"/>
                </a:solidFill>
              </a:endParaRPr>
            </a:p>
          </p:txBody>
        </p:sp>
        <p:sp>
          <p:nvSpPr>
            <p:cNvPr id="24" name="Rechteck 17">
              <a:extLst>
                <a:ext uri="{FF2B5EF4-FFF2-40B4-BE49-F238E27FC236}">
                  <a16:creationId xmlns:a16="http://schemas.microsoft.com/office/drawing/2014/main" id="{E8F778E1-3ED6-5C0F-0A31-A515796B6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773" y="4061068"/>
              <a:ext cx="77909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Forderungen zum Entschließungsantrag EEG 2021 an die Bundestagsfraktionen</a:t>
              </a:r>
              <a:endParaRPr lang="de-DE" altLang="de-DE" sz="1600" dirty="0">
                <a:solidFill>
                  <a:srgbClr val="3333FF"/>
                </a:solidFill>
              </a:endParaRPr>
            </a:p>
          </p:txBody>
        </p:sp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5DE0B7AF-AE6E-9CE3-AC55-3AA8B02FB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73" y="814441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1800" b="1" dirty="0">
                <a:solidFill>
                  <a:srgbClr val="3333FF"/>
                </a:solidFill>
                <a:effectLst/>
              </a:rPr>
              <a:t>2020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sp>
        <p:nvSpPr>
          <p:cNvPr id="26" name="Rechteck 17">
            <a:extLst>
              <a:ext uri="{FF2B5EF4-FFF2-40B4-BE49-F238E27FC236}">
                <a16:creationId xmlns:a16="http://schemas.microsoft.com/office/drawing/2014/main" id="{9D0B6F48-D04A-B718-EBF9-244C3678B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73" y="1121375"/>
            <a:ext cx="4812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Stellungnahme zur Novellierung des EEG 2020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417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30D5F69E-9FEC-C1C1-F4A0-F0D3438F7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512" y="34745"/>
            <a:ext cx="8339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Meta-Studie (1): Struktur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grpSp>
        <p:nvGrpSpPr>
          <p:cNvPr id="48131" name="Gruppieren 21">
            <a:extLst>
              <a:ext uri="{FF2B5EF4-FFF2-40B4-BE49-F238E27FC236}">
                <a16:creationId xmlns:a16="http://schemas.microsoft.com/office/drawing/2014/main" id="{EE4011D5-EBFD-59A7-E154-92C911C795C4}"/>
              </a:ext>
            </a:extLst>
          </p:cNvPr>
          <p:cNvGrpSpPr>
            <a:grpSpLocks/>
          </p:cNvGrpSpPr>
          <p:nvPr/>
        </p:nvGrpSpPr>
        <p:grpSpPr bwMode="auto">
          <a:xfrm>
            <a:off x="460375" y="3122613"/>
            <a:ext cx="1458913" cy="1276350"/>
            <a:chOff x="461081" y="3122455"/>
            <a:chExt cx="1457450" cy="1276278"/>
          </a:xfrm>
        </p:grpSpPr>
        <p:sp>
          <p:nvSpPr>
            <p:cNvPr id="48271" name="Textfeld 17">
              <a:extLst>
                <a:ext uri="{FF2B5EF4-FFF2-40B4-BE49-F238E27FC236}">
                  <a16:creationId xmlns:a16="http://schemas.microsoft.com/office/drawing/2014/main" id="{8E7929E6-C4A8-FCD3-A3BE-6DC0B3E01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081" y="3875513"/>
              <a:ext cx="14574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Klimakrise</a:t>
              </a:r>
              <a:br>
                <a:rPr lang="de-DE" altLang="de-DE" sz="14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altLang="de-DE" sz="14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Klimaschutz-Ziele</a:t>
              </a:r>
            </a:p>
          </p:txBody>
        </p:sp>
        <p:pic>
          <p:nvPicPr>
            <p:cNvPr id="48272" name="Grafik 27">
              <a:extLst>
                <a:ext uri="{FF2B5EF4-FFF2-40B4-BE49-F238E27FC236}">
                  <a16:creationId xmlns:a16="http://schemas.microsoft.com/office/drawing/2014/main" id="{93F72D79-A9F3-CB04-83C3-89580FFFE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5" b="9863"/>
            <a:stretch>
              <a:fillRect/>
            </a:stretch>
          </p:blipFill>
          <p:spPr bwMode="auto">
            <a:xfrm>
              <a:off x="461081" y="3122455"/>
              <a:ext cx="1457081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18" name="Gruppieren 8217">
            <a:extLst>
              <a:ext uri="{FF2B5EF4-FFF2-40B4-BE49-F238E27FC236}">
                <a16:creationId xmlns:a16="http://schemas.microsoft.com/office/drawing/2014/main" id="{EA9170C4-3A71-F1F0-3C65-277CA5849EE4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811213"/>
            <a:ext cx="7413625" cy="2573337"/>
            <a:chOff x="615887" y="969425"/>
            <a:chExt cx="7413416" cy="2418827"/>
          </a:xfrm>
        </p:grpSpPr>
        <p:grpSp>
          <p:nvGrpSpPr>
            <p:cNvPr id="48239" name="Gruppieren 8215">
              <a:extLst>
                <a:ext uri="{FF2B5EF4-FFF2-40B4-BE49-F238E27FC236}">
                  <a16:creationId xmlns:a16="http://schemas.microsoft.com/office/drawing/2014/main" id="{0EC37A80-07C2-5DBD-9133-ED117AD2E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6305" y="969425"/>
              <a:ext cx="5942998" cy="1392040"/>
              <a:chOff x="2086305" y="969425"/>
              <a:chExt cx="5942998" cy="1392040"/>
            </a:xfrm>
          </p:grpSpPr>
          <p:sp>
            <p:nvSpPr>
              <p:cNvPr id="90" name="Rechteck 89">
                <a:extLst>
                  <a:ext uri="{FF2B5EF4-FFF2-40B4-BE49-F238E27FC236}">
                    <a16:creationId xmlns:a16="http://schemas.microsoft.com/office/drawing/2014/main" id="{1E22F443-E6C2-0238-B35D-08867638D6B3}"/>
                  </a:ext>
                </a:extLst>
              </p:cNvPr>
              <p:cNvSpPr/>
              <p:nvPr/>
            </p:nvSpPr>
            <p:spPr bwMode="auto">
              <a:xfrm>
                <a:off x="2085871" y="1030604"/>
                <a:ext cx="5943432" cy="132207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buFontTx/>
                  <a:buChar char="•"/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48242" name="Textfeld 18">
                <a:extLst>
                  <a:ext uri="{FF2B5EF4-FFF2-40B4-BE49-F238E27FC236}">
                    <a16:creationId xmlns:a16="http://schemas.microsoft.com/office/drawing/2014/main" id="{9FC24B70-A46B-EB39-451A-F704EB78B4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6997" y="1053250"/>
                <a:ext cx="1065741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 b="1">
                    <a:solidFill>
                      <a:srgbClr val="3333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Energie-</a:t>
                </a:r>
              </a:p>
              <a:p>
                <a:r>
                  <a:rPr lang="de-DE" altLang="de-DE" sz="1600" b="1">
                    <a:solidFill>
                      <a:srgbClr val="3333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Erzeugung</a:t>
                </a:r>
              </a:p>
            </p:txBody>
          </p:sp>
          <p:grpSp>
            <p:nvGrpSpPr>
              <p:cNvPr id="48243" name="Gruppieren 46">
                <a:extLst>
                  <a:ext uri="{FF2B5EF4-FFF2-40B4-BE49-F238E27FC236}">
                    <a16:creationId xmlns:a16="http://schemas.microsoft.com/office/drawing/2014/main" id="{3FDDF15F-57C1-8343-CB21-9CC25A7B5E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9855" y="969425"/>
                <a:ext cx="1363643" cy="1392040"/>
                <a:chOff x="2597171" y="864050"/>
                <a:chExt cx="1363643" cy="1392040"/>
              </a:xfrm>
            </p:grpSpPr>
            <p:sp>
              <p:nvSpPr>
                <p:cNvPr id="48265" name="Rechteck 29">
                  <a:extLst>
                    <a:ext uri="{FF2B5EF4-FFF2-40B4-BE49-F238E27FC236}">
                      <a16:creationId xmlns:a16="http://schemas.microsoft.com/office/drawing/2014/main" id="{C6E39170-BC6E-E96B-25B5-93D6944EC0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6419" y="1006767"/>
                  <a:ext cx="1162569" cy="816022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sp>
              <p:nvSpPr>
                <p:cNvPr id="48266" name="Textfeld 5">
                  <a:extLst>
                    <a:ext uri="{FF2B5EF4-FFF2-40B4-BE49-F238E27FC236}">
                      <a16:creationId xmlns:a16="http://schemas.microsoft.com/office/drawing/2014/main" id="{CFEC4079-B1E0-75F0-BA52-90183FCFA3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97171" y="1764059"/>
                  <a:ext cx="1363643" cy="4920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de-DE" altLang="de-DE" sz="140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P-Energiebedarf</a:t>
                  </a:r>
                </a:p>
                <a:p>
                  <a:pPr algn="ctr"/>
                  <a:r>
                    <a:rPr lang="de-DE" altLang="de-DE" sz="140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EE-Potenziale</a:t>
                  </a:r>
                </a:p>
              </p:txBody>
            </p:sp>
            <p:grpSp>
              <p:nvGrpSpPr>
                <p:cNvPr id="48267" name="Gruppieren 30">
                  <a:extLst>
                    <a:ext uri="{FF2B5EF4-FFF2-40B4-BE49-F238E27FC236}">
                      <a16:creationId xmlns:a16="http://schemas.microsoft.com/office/drawing/2014/main" id="{7872E3D9-625E-5060-79C8-FA7187BA453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57305" y="864050"/>
                  <a:ext cx="916325" cy="934014"/>
                  <a:chOff x="6979377" y="3019973"/>
                  <a:chExt cx="1255488" cy="1279724"/>
                </a:xfrm>
              </p:grpSpPr>
              <p:pic>
                <p:nvPicPr>
                  <p:cNvPr id="48268" name="Grafik 31">
                    <a:extLst>
                      <a:ext uri="{FF2B5EF4-FFF2-40B4-BE49-F238E27FC236}">
                        <a16:creationId xmlns:a16="http://schemas.microsoft.com/office/drawing/2014/main" id="{6B1BC270-20FD-715F-6087-8331091FB53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282" r="68143"/>
                  <a:stretch>
                    <a:fillRect/>
                  </a:stretch>
                </p:blipFill>
                <p:spPr bwMode="auto">
                  <a:xfrm>
                    <a:off x="6979377" y="3019973"/>
                    <a:ext cx="494269" cy="12797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269" name="Grafik 32">
                    <a:extLst>
                      <a:ext uri="{FF2B5EF4-FFF2-40B4-BE49-F238E27FC236}">
                        <a16:creationId xmlns:a16="http://schemas.microsoft.com/office/drawing/2014/main" id="{16E6E54C-EF5F-9348-D7BE-CF6C44A7D5C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4973" r="7848"/>
                  <a:stretch>
                    <a:fillRect/>
                  </a:stretch>
                </p:blipFill>
                <p:spPr bwMode="auto">
                  <a:xfrm>
                    <a:off x="7801077" y="3019973"/>
                    <a:ext cx="433788" cy="12797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270" name="Grafik 33">
                    <a:extLst>
                      <a:ext uri="{FF2B5EF4-FFF2-40B4-BE49-F238E27FC236}">
                        <a16:creationId xmlns:a16="http://schemas.microsoft.com/office/drawing/2014/main" id="{5CB42744-7C43-F5DF-61F5-9324A634E3A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668" r="39153"/>
                  <a:stretch>
                    <a:fillRect/>
                  </a:stretch>
                </p:blipFill>
                <p:spPr bwMode="auto">
                  <a:xfrm>
                    <a:off x="7390227" y="3019973"/>
                    <a:ext cx="433788" cy="127972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48244" name="Rechteck 75">
                <a:extLst>
                  <a:ext uri="{FF2B5EF4-FFF2-40B4-BE49-F238E27FC236}">
                    <a16:creationId xmlns:a16="http://schemas.microsoft.com/office/drawing/2014/main" id="{83A58BF4-C2CE-565E-FB83-115EAE637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4636" y="1112142"/>
                <a:ext cx="1285737" cy="816022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  <p:sp>
            <p:nvSpPr>
              <p:cNvPr id="48245" name="Textfeld 8">
                <a:extLst>
                  <a:ext uri="{FF2B5EF4-FFF2-40B4-BE49-F238E27FC236}">
                    <a16:creationId xmlns:a16="http://schemas.microsoft.com/office/drawing/2014/main" id="{94316493-DBE2-4C6F-A06E-9CB74993FB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84598" y="1876480"/>
                <a:ext cx="128573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3333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EE-Ausbaupfad</a:t>
                </a:r>
              </a:p>
            </p:txBody>
          </p:sp>
          <p:grpSp>
            <p:nvGrpSpPr>
              <p:cNvPr id="48246" name="Gruppieren 36">
                <a:extLst>
                  <a:ext uri="{FF2B5EF4-FFF2-40B4-BE49-F238E27FC236}">
                    <a16:creationId xmlns:a16="http://schemas.microsoft.com/office/drawing/2014/main" id="{D8097EE8-7580-33EA-966B-E33FAA2C35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22610" y="1183880"/>
                <a:ext cx="1164340" cy="672546"/>
                <a:chOff x="6003204" y="1963871"/>
                <a:chExt cx="2823210" cy="1630743"/>
              </a:xfrm>
            </p:grpSpPr>
            <p:cxnSp>
              <p:nvCxnSpPr>
                <p:cNvPr id="48258" name="Gerader Verbinder 38">
                  <a:extLst>
                    <a:ext uri="{FF2B5EF4-FFF2-40B4-BE49-F238E27FC236}">
                      <a16:creationId xmlns:a16="http://schemas.microsoft.com/office/drawing/2014/main" id="{1B2F0E33-FA6A-A02F-3F94-6705BB6BA0A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6383955" y="2826776"/>
                  <a:ext cx="2442459" cy="745901"/>
                </a:xfrm>
                <a:prstGeom prst="line">
                  <a:avLst/>
                </a:prstGeom>
                <a:noFill/>
                <a:ln w="38100" algn="ctr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259" name="Gerader Verbinder 39">
                  <a:extLst>
                    <a:ext uri="{FF2B5EF4-FFF2-40B4-BE49-F238E27FC236}">
                      <a16:creationId xmlns:a16="http://schemas.microsoft.com/office/drawing/2014/main" id="{0FA928F5-FE4D-558F-2A4C-7F2A9A62DE5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025142" y="3572677"/>
                  <a:ext cx="358812" cy="0"/>
                </a:xfrm>
                <a:prstGeom prst="line">
                  <a:avLst/>
                </a:prstGeom>
                <a:noFill/>
                <a:ln w="38100" algn="ctr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" name="Gerader Verbinder 40">
                  <a:extLst>
                    <a:ext uri="{FF2B5EF4-FFF2-40B4-BE49-F238E27FC236}">
                      <a16:creationId xmlns:a16="http://schemas.microsoft.com/office/drawing/2014/main" id="{65860C0E-F1CA-4F2D-0217-7AD367753C4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6026406" y="1986596"/>
                  <a:ext cx="2798331" cy="843025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8261" name="Ellipse 41">
                  <a:extLst>
                    <a:ext uri="{FF2B5EF4-FFF2-40B4-BE49-F238E27FC236}">
                      <a16:creationId xmlns:a16="http://schemas.microsoft.com/office/drawing/2014/main" id="{A91E27ED-6853-5F9D-11F3-923824E98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82538" y="2804838"/>
                  <a:ext cx="43876" cy="43876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sp>
              <p:nvSpPr>
                <p:cNvPr id="48262" name="Ellipse 42">
                  <a:extLst>
                    <a:ext uri="{FF2B5EF4-FFF2-40B4-BE49-F238E27FC236}">
                      <a16:creationId xmlns:a16="http://schemas.microsoft.com/office/drawing/2014/main" id="{12B1D2BB-B6FD-9317-82F1-05C9E5145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3204" y="1963871"/>
                  <a:ext cx="43876" cy="43876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sp>
              <p:nvSpPr>
                <p:cNvPr id="48263" name="Ellipse 43">
                  <a:extLst>
                    <a:ext uri="{FF2B5EF4-FFF2-40B4-BE49-F238E27FC236}">
                      <a16:creationId xmlns:a16="http://schemas.microsoft.com/office/drawing/2014/main" id="{3994E53C-58E0-BA5A-3EEB-6F47CE4DE9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3204" y="3550738"/>
                  <a:ext cx="43876" cy="43876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sp>
              <p:nvSpPr>
                <p:cNvPr id="48264" name="Ellipse 44">
                  <a:extLst>
                    <a:ext uri="{FF2B5EF4-FFF2-40B4-BE49-F238E27FC236}">
                      <a16:creationId xmlns:a16="http://schemas.microsoft.com/office/drawing/2014/main" id="{B9F2B1A8-8BEF-61DF-1639-0623A3B247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9091" y="3550738"/>
                  <a:ext cx="43876" cy="43876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</p:grpSp>
          <p:grpSp>
            <p:nvGrpSpPr>
              <p:cNvPr id="48247" name="Gruppieren 79">
                <a:extLst>
                  <a:ext uri="{FF2B5EF4-FFF2-40B4-BE49-F238E27FC236}">
                    <a16:creationId xmlns:a16="http://schemas.microsoft.com/office/drawing/2014/main" id="{4144D052-530A-B1DB-7E4D-E9A61327D8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64636" y="1112142"/>
                <a:ext cx="1285737" cy="1241137"/>
                <a:chOff x="5626567" y="1006767"/>
                <a:chExt cx="1285737" cy="1241137"/>
              </a:xfrm>
            </p:grpSpPr>
            <p:sp>
              <p:nvSpPr>
                <p:cNvPr id="48248" name="Rechteck 76">
                  <a:extLst>
                    <a:ext uri="{FF2B5EF4-FFF2-40B4-BE49-F238E27FC236}">
                      <a16:creationId xmlns:a16="http://schemas.microsoft.com/office/drawing/2014/main" id="{D2721398-899A-93B6-569D-2F3B89905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26567" y="1006767"/>
                  <a:ext cx="1285737" cy="816022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grpSp>
              <p:nvGrpSpPr>
                <p:cNvPr id="48249" name="Gruppieren 48">
                  <a:extLst>
                    <a:ext uri="{FF2B5EF4-FFF2-40B4-BE49-F238E27FC236}">
                      <a16:creationId xmlns:a16="http://schemas.microsoft.com/office/drawing/2014/main" id="{11221C75-1C6A-FE62-8693-D7CE531998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25576" y="1108013"/>
                  <a:ext cx="636654" cy="595744"/>
                  <a:chOff x="2369533" y="887240"/>
                  <a:chExt cx="5116092" cy="5069714"/>
                </a:xfrm>
              </p:grpSpPr>
              <p:sp>
                <p:nvSpPr>
                  <p:cNvPr id="48251" name="Sechseck 68">
                    <a:extLst>
                      <a:ext uri="{FF2B5EF4-FFF2-40B4-BE49-F238E27FC236}">
                        <a16:creationId xmlns:a16="http://schemas.microsoft.com/office/drawing/2014/main" id="{5124BDCE-ABEF-C70C-41AE-12EC0FDCD6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32813" y="2577146"/>
                    <a:ext cx="1989532" cy="1689905"/>
                  </a:xfrm>
                  <a:prstGeom prst="hexagon">
                    <a:avLst>
                      <a:gd name="adj" fmla="val 25001"/>
                      <a:gd name="vf" fmla="val 115470"/>
                    </a:avLst>
                  </a:prstGeom>
                  <a:solidFill>
                    <a:srgbClr val="FFFF00"/>
                  </a:solidFill>
                  <a:ln w="317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buFontTx/>
                      <a:buChar char="•"/>
                    </a:pPr>
                    <a:endParaRPr lang="de-DE" altLang="de-DE"/>
                  </a:p>
                </p:txBody>
              </p:sp>
              <p:sp>
                <p:nvSpPr>
                  <p:cNvPr id="70" name="Sechseck 69">
                    <a:extLst>
                      <a:ext uri="{FF2B5EF4-FFF2-40B4-BE49-F238E27FC236}">
                        <a16:creationId xmlns:a16="http://schemas.microsoft.com/office/drawing/2014/main" id="{5E261F92-527D-1460-814D-042342676D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85898" y="1744445"/>
                    <a:ext cx="1990036" cy="1688878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71" name="Sechseck 70">
                    <a:extLst>
                      <a:ext uri="{FF2B5EF4-FFF2-40B4-BE49-F238E27FC236}">
                        <a16:creationId xmlns:a16="http://schemas.microsoft.com/office/drawing/2014/main" id="{3F66E43A-872A-F65A-B789-87637AD3A9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85898" y="3433323"/>
                    <a:ext cx="1990036" cy="168887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72" name="Sechseck 71">
                    <a:extLst>
                      <a:ext uri="{FF2B5EF4-FFF2-40B4-BE49-F238E27FC236}">
                        <a16:creationId xmlns:a16="http://schemas.microsoft.com/office/drawing/2014/main" id="{DD6EA276-9724-3F9F-D22A-0424CB4551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0525" y="3433323"/>
                    <a:ext cx="1990036" cy="168887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73" name="Sechseck 72">
                    <a:extLst>
                      <a:ext uri="{FF2B5EF4-FFF2-40B4-BE49-F238E27FC236}">
                        <a16:creationId xmlns:a16="http://schemas.microsoft.com/office/drawing/2014/main" id="{A549B790-4059-7236-C9A7-5E9D153099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0525" y="1744445"/>
                    <a:ext cx="1990036" cy="1688878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74" name="Sechseck 73">
                    <a:extLst>
                      <a:ext uri="{FF2B5EF4-FFF2-40B4-BE49-F238E27FC236}">
                        <a16:creationId xmlns:a16="http://schemas.microsoft.com/office/drawing/2014/main" id="{2364B8EC-2E43-5F28-5490-3D7B3BA71A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29588" y="893663"/>
                    <a:ext cx="1977283" cy="168887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75" name="Sechseck 74">
                    <a:extLst>
                      <a:ext uri="{FF2B5EF4-FFF2-40B4-BE49-F238E27FC236}">
                        <a16:creationId xmlns:a16="http://schemas.microsoft.com/office/drawing/2014/main" id="{38351543-BB1E-A8AA-3351-994F1164BA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29588" y="4271411"/>
                    <a:ext cx="1977283" cy="1688870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31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</p:grpSp>
            <p:sp>
              <p:nvSpPr>
                <p:cNvPr id="48250" name="Textfeld 77">
                  <a:extLst>
                    <a:ext uri="{FF2B5EF4-FFF2-40B4-BE49-F238E27FC236}">
                      <a16:creationId xmlns:a16="http://schemas.microsoft.com/office/drawing/2014/main" id="{B0CA3E6F-F78A-091C-83AC-B86B3AD1C2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02636" y="1755873"/>
                  <a:ext cx="1136850" cy="4920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de-DE" altLang="de-DE" sz="140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Versorgungs-</a:t>
                  </a:r>
                </a:p>
                <a:p>
                  <a:pPr algn="ctr"/>
                  <a:r>
                    <a:rPr lang="de-DE" altLang="de-DE" sz="140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sicherheit</a:t>
                  </a:r>
                </a:p>
              </p:txBody>
            </p:sp>
          </p:grpSp>
        </p:grpSp>
        <p:cxnSp>
          <p:nvCxnSpPr>
            <p:cNvPr id="48240" name="Gerade Verbindung mit Pfeil 126">
              <a:extLst>
                <a:ext uri="{FF2B5EF4-FFF2-40B4-BE49-F238E27FC236}">
                  <a16:creationId xmlns:a16="http://schemas.microsoft.com/office/drawing/2014/main" id="{A7AA54EC-5103-64F3-DFB8-E7C27FE895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15887" y="1838332"/>
              <a:ext cx="1439416" cy="154992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5" name="Gruppieren 8214">
            <a:extLst>
              <a:ext uri="{FF2B5EF4-FFF2-40B4-BE49-F238E27FC236}">
                <a16:creationId xmlns:a16="http://schemas.microsoft.com/office/drawing/2014/main" id="{5C38CD9D-94D6-0AAC-C98B-A4AA3F2EC469}"/>
              </a:ext>
            </a:extLst>
          </p:cNvPr>
          <p:cNvGrpSpPr>
            <a:grpSpLocks/>
          </p:cNvGrpSpPr>
          <p:nvPr/>
        </p:nvGrpSpPr>
        <p:grpSpPr bwMode="auto">
          <a:xfrm>
            <a:off x="536575" y="4695825"/>
            <a:ext cx="1306513" cy="1339850"/>
            <a:chOff x="8446273" y="4498609"/>
            <a:chExt cx="1307327" cy="1339242"/>
          </a:xfrm>
        </p:grpSpPr>
        <p:sp>
          <p:nvSpPr>
            <p:cNvPr id="48225" name="Textfeld 22">
              <a:extLst>
                <a:ext uri="{FF2B5EF4-FFF2-40B4-BE49-F238E27FC236}">
                  <a16:creationId xmlns:a16="http://schemas.microsoft.com/office/drawing/2014/main" id="{9BA97460-8025-49FB-F400-7B3D43A4DF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7884" y="5314631"/>
              <a:ext cx="11655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Methoden/</a:t>
              </a:r>
              <a:br>
                <a:rPr lang="de-DE" altLang="de-DE" sz="14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altLang="de-DE" sz="14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Werkzeuge</a:t>
              </a:r>
            </a:p>
          </p:txBody>
        </p:sp>
        <p:sp>
          <p:nvSpPr>
            <p:cNvPr id="126" name="Rechteck 125">
              <a:extLst>
                <a:ext uri="{FF2B5EF4-FFF2-40B4-BE49-F238E27FC236}">
                  <a16:creationId xmlns:a16="http://schemas.microsoft.com/office/drawing/2014/main" id="{7144372C-6024-8D2E-3A67-368840032D49}"/>
                </a:ext>
              </a:extLst>
            </p:cNvPr>
            <p:cNvSpPr/>
            <p:nvPr/>
          </p:nvSpPr>
          <p:spPr bwMode="auto">
            <a:xfrm>
              <a:off x="8446273" y="4498609"/>
              <a:ext cx="1307327" cy="8156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latin typeface="Arial" charset="0"/>
              </a:endParaRPr>
            </a:p>
          </p:txBody>
        </p:sp>
        <p:grpSp>
          <p:nvGrpSpPr>
            <p:cNvPr id="48227" name="Gruppieren 144">
              <a:extLst>
                <a:ext uri="{FF2B5EF4-FFF2-40B4-BE49-F238E27FC236}">
                  <a16:creationId xmlns:a16="http://schemas.microsoft.com/office/drawing/2014/main" id="{F26EDA9C-07E7-3DDD-6DEC-15B1252AA5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5302" y="4655031"/>
              <a:ext cx="1182584" cy="456908"/>
              <a:chOff x="1152525" y="1714500"/>
              <a:chExt cx="8382000" cy="3238500"/>
            </a:xfrm>
          </p:grpSpPr>
          <p:grpSp>
            <p:nvGrpSpPr>
              <p:cNvPr id="48228" name="Gruppieren 11">
                <a:extLst>
                  <a:ext uri="{FF2B5EF4-FFF2-40B4-BE49-F238E27FC236}">
                    <a16:creationId xmlns:a16="http://schemas.microsoft.com/office/drawing/2014/main" id="{8773CC68-D8D6-D51A-C4EE-E8AAB76E2B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525" y="1714500"/>
                <a:ext cx="2617788" cy="3238500"/>
                <a:chOff x="1173297" y="1885245"/>
                <a:chExt cx="2619021" cy="3239912"/>
              </a:xfrm>
            </p:grpSpPr>
            <p:sp>
              <p:nvSpPr>
                <p:cNvPr id="48236" name="Gleichschenkliges Dreieck 1">
                  <a:extLst>
                    <a:ext uri="{FF2B5EF4-FFF2-40B4-BE49-F238E27FC236}">
                      <a16:creationId xmlns:a16="http://schemas.microsoft.com/office/drawing/2014/main" id="{CB85E8FC-86AF-432F-059E-B9C99967AA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A07400"/>
                    </a:gs>
                    <a:gs pos="50000">
                      <a:srgbClr val="E6A900"/>
                    </a:gs>
                    <a:gs pos="100000">
                      <a:srgbClr val="FFCA00"/>
                    </a:gs>
                  </a:gsLst>
                  <a:lin ang="54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cxnSp>
              <p:nvCxnSpPr>
                <p:cNvPr id="48237" name="Gerade Verbindung 5">
                  <a:extLst>
                    <a:ext uri="{FF2B5EF4-FFF2-40B4-BE49-F238E27FC236}">
                      <a16:creationId xmlns:a16="http://schemas.microsoft.com/office/drawing/2014/main" id="{37284E27-5572-D681-3AD7-1CD4852A7F9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238" name="Gerade Verbindung 9">
                  <a:extLst>
                    <a:ext uri="{FF2B5EF4-FFF2-40B4-BE49-F238E27FC236}">
                      <a16:creationId xmlns:a16="http://schemas.microsoft.com/office/drawing/2014/main" id="{1A5B7D90-C2EE-FD99-2572-F7EA0E1B2A6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8229" name="Gruppieren 54">
                <a:extLst>
                  <a:ext uri="{FF2B5EF4-FFF2-40B4-BE49-F238E27FC236}">
                    <a16:creationId xmlns:a16="http://schemas.microsoft.com/office/drawing/2014/main" id="{BE09C6F8-86D4-9C90-E9BE-D52E15BBCD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5150" y="1714500"/>
                <a:ext cx="2619375" cy="3238500"/>
                <a:chOff x="1173297" y="1885245"/>
                <a:chExt cx="2619021" cy="3239912"/>
              </a:xfrm>
            </p:grpSpPr>
            <p:sp>
              <p:nvSpPr>
                <p:cNvPr id="48233" name="Gleichschenkliges Dreieck 55">
                  <a:extLst>
                    <a:ext uri="{FF2B5EF4-FFF2-40B4-BE49-F238E27FC236}">
                      <a16:creationId xmlns:a16="http://schemas.microsoft.com/office/drawing/2014/main" id="{7B640985-7A7E-00F6-7683-6ACCE22379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7F00"/>
                    </a:gs>
                    <a:gs pos="50000">
                      <a:srgbClr val="00B800"/>
                    </a:gs>
                    <a:gs pos="100000">
                      <a:srgbClr val="00DB00"/>
                    </a:gs>
                  </a:gsLst>
                  <a:lin ang="162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/>
                </a:p>
              </p:txBody>
            </p:sp>
            <p:cxnSp>
              <p:nvCxnSpPr>
                <p:cNvPr id="48234" name="Gerade Verbindung 56">
                  <a:extLst>
                    <a:ext uri="{FF2B5EF4-FFF2-40B4-BE49-F238E27FC236}">
                      <a16:creationId xmlns:a16="http://schemas.microsoft.com/office/drawing/2014/main" id="{0827BF02-3600-EDE4-6369-04D98CD85EF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235" name="Gerade Verbindung 57">
                  <a:extLst>
                    <a:ext uri="{FF2B5EF4-FFF2-40B4-BE49-F238E27FC236}">
                      <a16:creationId xmlns:a16="http://schemas.microsoft.com/office/drawing/2014/main" id="{E5D16F87-F79D-3718-FBF9-F7F73DEC081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8230" name="Gleichschenkliges Dreieck 51">
                <a:extLst>
                  <a:ext uri="{FF2B5EF4-FFF2-40B4-BE49-F238E27FC236}">
                    <a16:creationId xmlns:a16="http://schemas.microsoft.com/office/drawing/2014/main" id="{41FF3E86-E4F8-98AA-2BEF-31EC6A84D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3838" y="1714500"/>
                <a:ext cx="2617787" cy="3238500"/>
              </a:xfrm>
              <a:prstGeom prst="triangle">
                <a:avLst>
                  <a:gd name="adj" fmla="val 50000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cxnSp>
            <p:nvCxnSpPr>
              <p:cNvPr id="48231" name="Gerade Verbindung 52">
                <a:extLst>
                  <a:ext uri="{FF2B5EF4-FFF2-40B4-BE49-F238E27FC236}">
                    <a16:creationId xmlns:a16="http://schemas.microsoft.com/office/drawing/2014/main" id="{EF73F935-2A3A-3B83-B289-263B5C995A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937271" y="2696205"/>
                <a:ext cx="812417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232" name="Gerade Verbindung 53">
                <a:extLst>
                  <a:ext uri="{FF2B5EF4-FFF2-40B4-BE49-F238E27FC236}">
                    <a16:creationId xmlns:a16="http://schemas.microsoft.com/office/drawing/2014/main" id="{1546028E-42E5-2D0C-5100-C34D77DAC80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519779" y="3768182"/>
                <a:ext cx="1658684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219" name="Gruppieren 8218">
            <a:extLst>
              <a:ext uri="{FF2B5EF4-FFF2-40B4-BE49-F238E27FC236}">
                <a16:creationId xmlns:a16="http://schemas.microsoft.com/office/drawing/2014/main" id="{0F90C399-E27F-B5CB-8BB6-FB58A1415122}"/>
              </a:ext>
            </a:extLst>
          </p:cNvPr>
          <p:cNvGrpSpPr>
            <a:grpSpLocks/>
          </p:cNvGrpSpPr>
          <p:nvPr/>
        </p:nvGrpSpPr>
        <p:grpSpPr bwMode="auto">
          <a:xfrm>
            <a:off x="2006600" y="2339975"/>
            <a:ext cx="7381875" cy="1244600"/>
            <a:chOff x="648145" y="2713531"/>
            <a:chExt cx="7381158" cy="1155303"/>
          </a:xfrm>
        </p:grpSpPr>
        <p:cxnSp>
          <p:nvCxnSpPr>
            <p:cNvPr id="48180" name="Gerade Verbindung mit Pfeil 128">
              <a:extLst>
                <a:ext uri="{FF2B5EF4-FFF2-40B4-BE49-F238E27FC236}">
                  <a16:creationId xmlns:a16="http://schemas.microsoft.com/office/drawing/2014/main" id="{4403AB17-3242-1C26-A491-F30D62E083B5}"/>
                </a:ext>
              </a:extLst>
            </p:cNvPr>
            <p:cNvCxnSpPr>
              <a:cxnSpLocks noChangeShapeType="1"/>
              <a:endCxn id="118" idx="1"/>
            </p:cNvCxnSpPr>
            <p:nvPr/>
          </p:nvCxnSpPr>
          <p:spPr bwMode="auto">
            <a:xfrm flipV="1">
              <a:off x="648145" y="3267100"/>
              <a:ext cx="1438160" cy="49933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8181" name="Gruppieren 8216">
              <a:extLst>
                <a:ext uri="{FF2B5EF4-FFF2-40B4-BE49-F238E27FC236}">
                  <a16:creationId xmlns:a16="http://schemas.microsoft.com/office/drawing/2014/main" id="{8B63AC79-F8E2-5D48-5504-B54258790F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6305" y="2713531"/>
              <a:ext cx="5942998" cy="1155303"/>
              <a:chOff x="2086305" y="2713531"/>
              <a:chExt cx="5942998" cy="1155303"/>
            </a:xfrm>
          </p:grpSpPr>
          <p:sp>
            <p:nvSpPr>
              <p:cNvPr id="118" name="Rechteck 117">
                <a:extLst>
                  <a:ext uri="{FF2B5EF4-FFF2-40B4-BE49-F238E27FC236}">
                    <a16:creationId xmlns:a16="http://schemas.microsoft.com/office/drawing/2014/main" id="{643FE535-0947-B9E6-B186-EDDB27B90EE9}"/>
                  </a:ext>
                </a:extLst>
              </p:cNvPr>
              <p:cNvSpPr/>
              <p:nvPr/>
            </p:nvSpPr>
            <p:spPr bwMode="auto">
              <a:xfrm>
                <a:off x="2086280" y="2715005"/>
                <a:ext cx="5943023" cy="110372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buFontTx/>
                  <a:buChar char="•"/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48183" name="Textfeld 19">
                <a:extLst>
                  <a:ext uri="{FF2B5EF4-FFF2-40B4-BE49-F238E27FC236}">
                    <a16:creationId xmlns:a16="http://schemas.microsoft.com/office/drawing/2014/main" id="{3BB26126-0139-B9B7-F295-AE7774D95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3042" y="2713531"/>
                <a:ext cx="1060931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 b="1">
                    <a:solidFill>
                      <a:srgbClr val="3333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Energie-</a:t>
                </a:r>
              </a:p>
              <a:p>
                <a:r>
                  <a:rPr lang="de-DE" altLang="de-DE" sz="1600" b="1">
                    <a:solidFill>
                      <a:srgbClr val="3333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Verbrauch</a:t>
                </a:r>
              </a:p>
            </p:txBody>
          </p:sp>
          <p:sp>
            <p:nvSpPr>
              <p:cNvPr id="48184" name="Textfeld 82">
                <a:extLst>
                  <a:ext uri="{FF2B5EF4-FFF2-40B4-BE49-F238E27FC236}">
                    <a16:creationId xmlns:a16="http://schemas.microsoft.com/office/drawing/2014/main" id="{F1A06DD3-10FE-70AF-E315-C0669BF0FA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8079" y="3561057"/>
                <a:ext cx="154798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400">
                    <a:solidFill>
                      <a:srgbClr val="3333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Energieeinsparung</a:t>
                </a:r>
              </a:p>
            </p:txBody>
          </p:sp>
          <p:sp>
            <p:nvSpPr>
              <p:cNvPr id="48185" name="Rechteck 85">
                <a:extLst>
                  <a:ext uri="{FF2B5EF4-FFF2-40B4-BE49-F238E27FC236}">
                    <a16:creationId xmlns:a16="http://schemas.microsoft.com/office/drawing/2014/main" id="{71882A76-5126-B88C-DFC4-B1F947AD0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8338" y="2798469"/>
                <a:ext cx="1382786" cy="816022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  <p:grpSp>
            <p:nvGrpSpPr>
              <p:cNvPr id="48186" name="Gruppieren 116">
                <a:extLst>
                  <a:ext uri="{FF2B5EF4-FFF2-40B4-BE49-F238E27FC236}">
                    <a16:creationId xmlns:a16="http://schemas.microsoft.com/office/drawing/2014/main" id="{5C7324D6-CA38-8D75-136C-95B7AEF237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36756" y="2798469"/>
                <a:ext cx="1382786" cy="1070365"/>
                <a:chOff x="4844564" y="3002841"/>
                <a:chExt cx="1382786" cy="1070365"/>
              </a:xfrm>
            </p:grpSpPr>
            <p:sp>
              <p:nvSpPr>
                <p:cNvPr id="48199" name="Rechteck 115">
                  <a:extLst>
                    <a:ext uri="{FF2B5EF4-FFF2-40B4-BE49-F238E27FC236}">
                      <a16:creationId xmlns:a16="http://schemas.microsoft.com/office/drawing/2014/main" id="{2571F5E4-833A-D6C2-8172-169DD557ED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4564" y="3002841"/>
                  <a:ext cx="1382786" cy="816022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sp>
              <p:nvSpPr>
                <p:cNvPr id="48200" name="Textfeld 81">
                  <a:extLst>
                    <a:ext uri="{FF2B5EF4-FFF2-40B4-BE49-F238E27FC236}">
                      <a16:creationId xmlns:a16="http://schemas.microsoft.com/office/drawing/2014/main" id="{109AA9DC-840A-F40A-D832-D89363A6C9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21074" y="3765429"/>
                  <a:ext cx="121469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de-DE" altLang="de-DE" sz="140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Wärmewende</a:t>
                  </a:r>
                </a:p>
              </p:txBody>
            </p:sp>
            <p:grpSp>
              <p:nvGrpSpPr>
                <p:cNvPr id="48201" name="Gruppieren 91">
                  <a:extLst>
                    <a:ext uri="{FF2B5EF4-FFF2-40B4-BE49-F238E27FC236}">
                      <a16:creationId xmlns:a16="http://schemas.microsoft.com/office/drawing/2014/main" id="{E592E137-04CE-247F-0A68-1C427B73F9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11100" y="3086430"/>
                  <a:ext cx="884780" cy="711345"/>
                  <a:chOff x="3355786" y="2432596"/>
                  <a:chExt cx="2495286" cy="2006158"/>
                </a:xfrm>
              </p:grpSpPr>
              <p:grpSp>
                <p:nvGrpSpPr>
                  <p:cNvPr id="48202" name="Gruppieren 92">
                    <a:extLst>
                      <a:ext uri="{FF2B5EF4-FFF2-40B4-BE49-F238E27FC236}">
                        <a16:creationId xmlns:a16="http://schemas.microsoft.com/office/drawing/2014/main" id="{D9BE9DCB-956D-1CC5-8CFE-13EF9A62DC8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55786" y="2432596"/>
                    <a:ext cx="2495286" cy="1954150"/>
                    <a:chOff x="2379234" y="2470777"/>
                    <a:chExt cx="4832140" cy="3347910"/>
                  </a:xfrm>
                </p:grpSpPr>
                <p:sp>
                  <p:nvSpPr>
                    <p:cNvPr id="48218" name="Freihandform: Form 108">
                      <a:extLst>
                        <a:ext uri="{FF2B5EF4-FFF2-40B4-BE49-F238E27FC236}">
                          <a16:creationId xmlns:a16="http://schemas.microsoft.com/office/drawing/2014/main" id="{0D30D24B-5067-A642-8338-F2EAB827BC7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 flipH="1" flipV="1">
                      <a:off x="2379234" y="2470777"/>
                      <a:ext cx="4832140" cy="3347910"/>
                    </a:xfrm>
                    <a:custGeom>
                      <a:avLst/>
                      <a:gdLst>
                        <a:gd name="T0" fmla="*/ 665930 w 3607783"/>
                        <a:gd name="T1" fmla="*/ 32132 h 3347910"/>
                        <a:gd name="T2" fmla="*/ 325415 w 3607783"/>
                        <a:gd name="T3" fmla="*/ 742414 h 3347910"/>
                        <a:gd name="T4" fmla="*/ 0 w 3607783"/>
                        <a:gd name="T5" fmla="*/ 1446496 h 3347910"/>
                        <a:gd name="T6" fmla="*/ 13591 w 3607783"/>
                        <a:gd name="T7" fmla="*/ 1468481 h 3347910"/>
                        <a:gd name="T8" fmla="*/ 264258 w 3607783"/>
                        <a:gd name="T9" fmla="*/ 1403653 h 3347910"/>
                        <a:gd name="T10" fmla="*/ 271808 w 3607783"/>
                        <a:gd name="T11" fmla="*/ 1478064 h 3347910"/>
                        <a:gd name="T12" fmla="*/ 286908 w 3607783"/>
                        <a:gd name="T13" fmla="*/ 2043471 h 3347910"/>
                        <a:gd name="T14" fmla="*/ 302008 w 3607783"/>
                        <a:gd name="T15" fmla="*/ 2580129 h 3347910"/>
                        <a:gd name="T16" fmla="*/ 302008 w 3607783"/>
                        <a:gd name="T17" fmla="*/ 2626354 h 3347910"/>
                        <a:gd name="T18" fmla="*/ 564757 w 3607783"/>
                        <a:gd name="T19" fmla="*/ 2780812 h 3347910"/>
                        <a:gd name="T20" fmla="*/ 1178589 w 3607783"/>
                        <a:gd name="T21" fmla="*/ 3141590 h 3347910"/>
                        <a:gd name="T22" fmla="*/ 1530430 w 3607783"/>
                        <a:gd name="T23" fmla="*/ 3347910 h 3347910"/>
                        <a:gd name="T24" fmla="*/ 3009518 w 3607783"/>
                        <a:gd name="T25" fmla="*/ 3325362 h 3347910"/>
                        <a:gd name="T26" fmla="*/ 4489360 w 3607783"/>
                        <a:gd name="T27" fmla="*/ 3301686 h 3347910"/>
                        <a:gd name="T28" fmla="*/ 4499930 w 3607783"/>
                        <a:gd name="T29" fmla="*/ 2686108 h 3347910"/>
                        <a:gd name="T30" fmla="*/ 4512012 w 3607783"/>
                        <a:gd name="T31" fmla="*/ 2047417 h 3347910"/>
                        <a:gd name="T32" fmla="*/ 4515786 w 3607783"/>
                        <a:gd name="T33" fmla="*/ 2023741 h 3347910"/>
                        <a:gd name="T34" fmla="*/ 4582228 w 3607783"/>
                        <a:gd name="T35" fmla="*/ 2023741 h 3347910"/>
                        <a:gd name="T36" fmla="*/ 4740028 w 3607783"/>
                        <a:gd name="T37" fmla="*/ 2019795 h 3347910"/>
                        <a:gd name="T38" fmla="*/ 4832140 w 3607783"/>
                        <a:gd name="T39" fmla="*/ 2016413 h 3347910"/>
                        <a:gd name="T40" fmla="*/ 4832140 w 3607783"/>
                        <a:gd name="T41" fmla="*/ 1997810 h 3347910"/>
                        <a:gd name="T42" fmla="*/ 4666790 w 3607783"/>
                        <a:gd name="T43" fmla="*/ 1712570 h 3347910"/>
                        <a:gd name="T44" fmla="*/ 3958580 w 3607783"/>
                        <a:gd name="T45" fmla="*/ 569353 h 3347910"/>
                        <a:gd name="T46" fmla="*/ 3698098 w 3607783"/>
                        <a:gd name="T47" fmla="*/ 148257 h 3347910"/>
                        <a:gd name="T48" fmla="*/ 3652797 w 3607783"/>
                        <a:gd name="T49" fmla="*/ 73847 h 3347910"/>
                        <a:gd name="T50" fmla="*/ 3605984 w 3607783"/>
                        <a:gd name="T51" fmla="*/ 71028 h 3347910"/>
                        <a:gd name="T52" fmla="*/ 3171092 w 3607783"/>
                        <a:gd name="T53" fmla="*/ 59190 h 3347910"/>
                        <a:gd name="T54" fmla="*/ 1736550 w 3607783"/>
                        <a:gd name="T55" fmla="*/ 25367 h 3347910"/>
                        <a:gd name="T56" fmla="*/ 685560 w 3607783"/>
                        <a:gd name="T57" fmla="*/ 0 h 3347910"/>
                        <a:gd name="T58" fmla="*/ 665930 w 3607783"/>
                        <a:gd name="T59" fmla="*/ 32132 h 3347910"/>
                        <a:gd name="T60" fmla="*/ 2034784 w 3607783"/>
                        <a:gd name="T61" fmla="*/ 99214 h 3347910"/>
                        <a:gd name="T62" fmla="*/ 3458001 w 3607783"/>
                        <a:gd name="T63" fmla="*/ 133601 h 3347910"/>
                        <a:gd name="T64" fmla="*/ 3590884 w 3607783"/>
                        <a:gd name="T65" fmla="*/ 136983 h 3347910"/>
                        <a:gd name="T66" fmla="*/ 3629390 w 3607783"/>
                        <a:gd name="T67" fmla="*/ 199556 h 3347910"/>
                        <a:gd name="T68" fmla="*/ 4102034 w 3607783"/>
                        <a:gd name="T69" fmla="*/ 961136 h 3347910"/>
                        <a:gd name="T70" fmla="*/ 4626774 w 3607783"/>
                        <a:gd name="T71" fmla="*/ 1806710 h 3347910"/>
                        <a:gd name="T72" fmla="*/ 4717376 w 3607783"/>
                        <a:gd name="T73" fmla="*/ 1953277 h 3347910"/>
                        <a:gd name="T74" fmla="*/ 4573168 w 3607783"/>
                        <a:gd name="T75" fmla="*/ 1957786 h 3347910"/>
                        <a:gd name="T76" fmla="*/ 4427448 w 3607783"/>
                        <a:gd name="T77" fmla="*/ 1963423 h 3347910"/>
                        <a:gd name="T78" fmla="*/ 4413859 w 3607783"/>
                        <a:gd name="T79" fmla="*/ 2598168 h 3347910"/>
                        <a:gd name="T80" fmla="*/ 4398002 w 3607783"/>
                        <a:gd name="T81" fmla="*/ 3234603 h 3347910"/>
                        <a:gd name="T82" fmla="*/ 1623298 w 3607783"/>
                        <a:gd name="T83" fmla="*/ 3280264 h 3347910"/>
                        <a:gd name="T84" fmla="*/ 1559121 w 3607783"/>
                        <a:gd name="T85" fmla="*/ 3280828 h 3347910"/>
                        <a:gd name="T86" fmla="*/ 977753 w 3607783"/>
                        <a:gd name="T87" fmla="*/ 2939216 h 3347910"/>
                        <a:gd name="T88" fmla="*/ 396387 w 3607783"/>
                        <a:gd name="T89" fmla="*/ 2597041 h 3347910"/>
                        <a:gd name="T90" fmla="*/ 391101 w 3607783"/>
                        <a:gd name="T91" fmla="*/ 2523194 h 3347910"/>
                        <a:gd name="T92" fmla="*/ 369961 w 3607783"/>
                        <a:gd name="T93" fmla="*/ 1879993 h 3347910"/>
                        <a:gd name="T94" fmla="*/ 354105 w 3607783"/>
                        <a:gd name="T95" fmla="*/ 1310640 h 3347910"/>
                        <a:gd name="T96" fmla="*/ 508885 w 3607783"/>
                        <a:gd name="T97" fmla="*/ 963955 h 3347910"/>
                        <a:gd name="T98" fmla="*/ 743696 w 3607783"/>
                        <a:gd name="T99" fmla="*/ 443645 h 3347910"/>
                        <a:gd name="T100" fmla="*/ 824484 w 3607783"/>
                        <a:gd name="T101" fmla="*/ 270020 h 3347910"/>
                        <a:gd name="T102" fmla="*/ 782203 w 3607783"/>
                        <a:gd name="T103" fmla="*/ 178134 h 3347910"/>
                        <a:gd name="T104" fmla="*/ 742187 w 3607783"/>
                        <a:gd name="T105" fmla="*/ 67646 h 3347910"/>
                        <a:gd name="T106" fmla="*/ 2034784 w 3607783"/>
                        <a:gd name="T107" fmla="*/ 99214 h 3347910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0" t="0" r="r" b="b"/>
                      <a:pathLst>
                        <a:path w="3607783" h="3347910">
                          <a:moveTo>
                            <a:pt x="497198" y="32132"/>
                          </a:moveTo>
                          <a:cubicBezTo>
                            <a:pt x="490997" y="50171"/>
                            <a:pt x="376562" y="369798"/>
                            <a:pt x="242962" y="742414"/>
                          </a:cubicBezTo>
                          <a:cubicBezTo>
                            <a:pt x="55244" y="1265543"/>
                            <a:pt x="0" y="1426202"/>
                            <a:pt x="0" y="1446496"/>
                          </a:cubicBezTo>
                          <a:cubicBezTo>
                            <a:pt x="0" y="1469044"/>
                            <a:pt x="1127" y="1471863"/>
                            <a:pt x="10147" y="1468481"/>
                          </a:cubicBezTo>
                          <a:cubicBezTo>
                            <a:pt x="47352" y="1453824"/>
                            <a:pt x="192227" y="1403653"/>
                            <a:pt x="197301" y="1403653"/>
                          </a:cubicBezTo>
                          <a:cubicBezTo>
                            <a:pt x="200683" y="1403653"/>
                            <a:pt x="202938" y="1430712"/>
                            <a:pt x="202938" y="1478064"/>
                          </a:cubicBezTo>
                          <a:cubicBezTo>
                            <a:pt x="202938" y="1519215"/>
                            <a:pt x="208011" y="1773451"/>
                            <a:pt x="214212" y="2043471"/>
                          </a:cubicBezTo>
                          <a:cubicBezTo>
                            <a:pt x="220413" y="2312928"/>
                            <a:pt x="225486" y="2554762"/>
                            <a:pt x="225486" y="2580129"/>
                          </a:cubicBezTo>
                          <a:lnTo>
                            <a:pt x="225486" y="2626354"/>
                          </a:lnTo>
                          <a:lnTo>
                            <a:pt x="421660" y="2780812"/>
                          </a:lnTo>
                          <a:cubicBezTo>
                            <a:pt x="529329" y="2865369"/>
                            <a:pt x="735650" y="3027720"/>
                            <a:pt x="879961" y="3141590"/>
                          </a:cubicBezTo>
                          <a:lnTo>
                            <a:pt x="1142653" y="3347910"/>
                          </a:lnTo>
                          <a:lnTo>
                            <a:pt x="2246973" y="3325362"/>
                          </a:lnTo>
                          <a:cubicBezTo>
                            <a:pt x="2854095" y="3312960"/>
                            <a:pt x="3351856" y="3302249"/>
                            <a:pt x="3351856" y="3301686"/>
                          </a:cubicBezTo>
                          <a:cubicBezTo>
                            <a:pt x="3352420" y="3301122"/>
                            <a:pt x="3355802" y="3024337"/>
                            <a:pt x="3359748" y="2686108"/>
                          </a:cubicBezTo>
                          <a:cubicBezTo>
                            <a:pt x="3363130" y="2347878"/>
                            <a:pt x="3367076" y="2060946"/>
                            <a:pt x="3368768" y="2047417"/>
                          </a:cubicBezTo>
                          <a:lnTo>
                            <a:pt x="3371586" y="2023741"/>
                          </a:lnTo>
                          <a:lnTo>
                            <a:pt x="3421193" y="2023741"/>
                          </a:lnTo>
                          <a:cubicBezTo>
                            <a:pt x="3448252" y="2023741"/>
                            <a:pt x="3501805" y="2022050"/>
                            <a:pt x="3539010" y="2019795"/>
                          </a:cubicBezTo>
                          <a:lnTo>
                            <a:pt x="3607783" y="2016413"/>
                          </a:lnTo>
                          <a:lnTo>
                            <a:pt x="3607783" y="1997810"/>
                          </a:lnTo>
                          <a:cubicBezTo>
                            <a:pt x="3607783" y="1985972"/>
                            <a:pt x="3565505" y="1887886"/>
                            <a:pt x="3484329" y="1712570"/>
                          </a:cubicBezTo>
                          <a:cubicBezTo>
                            <a:pt x="3347910" y="1417183"/>
                            <a:pt x="3196834" y="1090791"/>
                            <a:pt x="2955564" y="569353"/>
                          </a:cubicBezTo>
                          <a:cubicBezTo>
                            <a:pt x="2867060" y="378817"/>
                            <a:pt x="2779684" y="189409"/>
                            <a:pt x="2761082" y="148257"/>
                          </a:cubicBezTo>
                          <a:lnTo>
                            <a:pt x="2727259" y="73847"/>
                          </a:lnTo>
                          <a:lnTo>
                            <a:pt x="2692308" y="71028"/>
                          </a:lnTo>
                          <a:cubicBezTo>
                            <a:pt x="2673706" y="69337"/>
                            <a:pt x="2527139" y="64264"/>
                            <a:pt x="2367608" y="59190"/>
                          </a:cubicBezTo>
                          <a:cubicBezTo>
                            <a:pt x="2208076" y="54117"/>
                            <a:pt x="1726099" y="38896"/>
                            <a:pt x="1296547" y="25367"/>
                          </a:cubicBezTo>
                          <a:cubicBezTo>
                            <a:pt x="866995" y="11274"/>
                            <a:pt x="514109" y="0"/>
                            <a:pt x="511854" y="0"/>
                          </a:cubicBezTo>
                          <a:cubicBezTo>
                            <a:pt x="510163" y="0"/>
                            <a:pt x="503399" y="14657"/>
                            <a:pt x="497198" y="32132"/>
                          </a:cubicBezTo>
                          <a:close/>
                          <a:moveTo>
                            <a:pt x="1519215" y="99214"/>
                          </a:moveTo>
                          <a:cubicBezTo>
                            <a:pt x="2049672" y="116126"/>
                            <a:pt x="2527703" y="131910"/>
                            <a:pt x="2581820" y="133601"/>
                          </a:cubicBezTo>
                          <a:lnTo>
                            <a:pt x="2681034" y="136983"/>
                          </a:lnTo>
                          <a:lnTo>
                            <a:pt x="2709783" y="199556"/>
                          </a:lnTo>
                          <a:cubicBezTo>
                            <a:pt x="2725568" y="233942"/>
                            <a:pt x="2883972" y="576682"/>
                            <a:pt x="3062670" y="961136"/>
                          </a:cubicBezTo>
                          <a:cubicBezTo>
                            <a:pt x="3240804" y="1345591"/>
                            <a:pt x="3417247" y="1726099"/>
                            <a:pt x="3454452" y="1806710"/>
                          </a:cubicBezTo>
                          <a:lnTo>
                            <a:pt x="3522098" y="1953277"/>
                          </a:lnTo>
                          <a:lnTo>
                            <a:pt x="3414429" y="1957786"/>
                          </a:lnTo>
                          <a:cubicBezTo>
                            <a:pt x="3355238" y="1960041"/>
                            <a:pt x="3306195" y="1962860"/>
                            <a:pt x="3305631" y="1963423"/>
                          </a:cubicBezTo>
                          <a:cubicBezTo>
                            <a:pt x="3304504" y="1963987"/>
                            <a:pt x="3299994" y="2249791"/>
                            <a:pt x="3295485" y="2598168"/>
                          </a:cubicBezTo>
                          <a:cubicBezTo>
                            <a:pt x="3290975" y="2945981"/>
                            <a:pt x="3285901" y="3232349"/>
                            <a:pt x="3283646" y="3234603"/>
                          </a:cubicBezTo>
                          <a:cubicBezTo>
                            <a:pt x="3280828" y="3237986"/>
                            <a:pt x="1391815" y="3279137"/>
                            <a:pt x="1211990" y="3280264"/>
                          </a:cubicBezTo>
                          <a:lnTo>
                            <a:pt x="1164074" y="3280828"/>
                          </a:lnTo>
                          <a:lnTo>
                            <a:pt x="730012" y="2939216"/>
                          </a:lnTo>
                          <a:lnTo>
                            <a:pt x="295951" y="2597041"/>
                          </a:lnTo>
                          <a:lnTo>
                            <a:pt x="292005" y="2523194"/>
                          </a:lnTo>
                          <a:cubicBezTo>
                            <a:pt x="289750" y="2482606"/>
                            <a:pt x="282422" y="2192856"/>
                            <a:pt x="276221" y="1879993"/>
                          </a:cubicBezTo>
                          <a:lnTo>
                            <a:pt x="264383" y="1310640"/>
                          </a:lnTo>
                          <a:lnTo>
                            <a:pt x="379945" y="963955"/>
                          </a:lnTo>
                          <a:cubicBezTo>
                            <a:pt x="443081" y="773419"/>
                            <a:pt x="522001" y="538913"/>
                            <a:pt x="555260" y="443645"/>
                          </a:cubicBezTo>
                          <a:lnTo>
                            <a:pt x="615578" y="270020"/>
                          </a:lnTo>
                          <a:lnTo>
                            <a:pt x="584010" y="178134"/>
                          </a:lnTo>
                          <a:cubicBezTo>
                            <a:pt x="556952" y="99214"/>
                            <a:pt x="547932" y="67646"/>
                            <a:pt x="554133" y="67646"/>
                          </a:cubicBezTo>
                          <a:cubicBezTo>
                            <a:pt x="554697" y="67646"/>
                            <a:pt x="989322" y="81739"/>
                            <a:pt x="1519215" y="99214"/>
                          </a:cubicBezTo>
                          <a:close/>
                        </a:path>
                      </a:pathLst>
                    </a:custGeom>
                    <a:solidFill>
                      <a:srgbClr val="FFC000"/>
                    </a:solidFill>
                    <a:ln w="1905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219" name="Freihandform: Form 109">
                      <a:extLst>
                        <a:ext uri="{FF2B5EF4-FFF2-40B4-BE49-F238E27FC236}">
                          <a16:creationId xmlns:a16="http://schemas.microsoft.com/office/drawing/2014/main" id="{60681FE8-9217-F075-712D-1423EFD044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 flipV="1">
                      <a:off x="3694133" y="5551094"/>
                      <a:ext cx="7323" cy="19320"/>
                    </a:xfrm>
                    <a:custGeom>
                      <a:avLst/>
                      <a:gdLst>
                        <a:gd name="T0" fmla="*/ 1435 w 7323"/>
                        <a:gd name="T1" fmla="*/ 8217 h 19320"/>
                        <a:gd name="T2" fmla="*/ 1999 w 7323"/>
                        <a:gd name="T3" fmla="*/ 18928 h 19320"/>
                        <a:gd name="T4" fmla="*/ 7073 w 7323"/>
                        <a:gd name="T5" fmla="*/ 10472 h 19320"/>
                        <a:gd name="T6" fmla="*/ 1435 w 7323"/>
                        <a:gd name="T7" fmla="*/ 8217 h 1932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7323" h="19320">
                          <a:moveTo>
                            <a:pt x="1435" y="8217"/>
                          </a:moveTo>
                          <a:cubicBezTo>
                            <a:pt x="-819" y="12727"/>
                            <a:pt x="-256" y="17237"/>
                            <a:pt x="1999" y="18928"/>
                          </a:cubicBezTo>
                          <a:cubicBezTo>
                            <a:pt x="4254" y="20619"/>
                            <a:pt x="7073" y="16673"/>
                            <a:pt x="7073" y="10472"/>
                          </a:cubicBezTo>
                          <a:cubicBezTo>
                            <a:pt x="8200" y="-2494"/>
                            <a:pt x="5381" y="-3621"/>
                            <a:pt x="1435" y="821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563" cap="flat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220" name="Freihandform: Form 110">
                      <a:extLst>
                        <a:ext uri="{FF2B5EF4-FFF2-40B4-BE49-F238E27FC236}">
                          <a16:creationId xmlns:a16="http://schemas.microsoft.com/office/drawing/2014/main" id="{A1C78E0F-4FF0-CA3D-53F5-4DFA492805B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 flipV="1">
                      <a:off x="5053292" y="4798362"/>
                      <a:ext cx="16876" cy="22548"/>
                    </a:xfrm>
                    <a:custGeom>
                      <a:avLst/>
                      <a:gdLst>
                        <a:gd name="T0" fmla="*/ 5954 w 16876"/>
                        <a:gd name="T1" fmla="*/ 11274 h 22548"/>
                        <a:gd name="T2" fmla="*/ 4263 w 16876"/>
                        <a:gd name="T3" fmla="*/ 22549 h 22548"/>
                        <a:gd name="T4" fmla="*/ 14974 w 16876"/>
                        <a:gd name="T5" fmla="*/ 11274 h 22548"/>
                        <a:gd name="T6" fmla="*/ 16665 w 16876"/>
                        <a:gd name="T7" fmla="*/ 0 h 22548"/>
                        <a:gd name="T8" fmla="*/ 5954 w 16876"/>
                        <a:gd name="T9" fmla="*/ 11274 h 2254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16876" h="22548">
                          <a:moveTo>
                            <a:pt x="5954" y="11274"/>
                          </a:moveTo>
                          <a:cubicBezTo>
                            <a:pt x="-1374" y="19730"/>
                            <a:pt x="-1938" y="22549"/>
                            <a:pt x="4263" y="22549"/>
                          </a:cubicBezTo>
                          <a:cubicBezTo>
                            <a:pt x="8209" y="22549"/>
                            <a:pt x="13283" y="17475"/>
                            <a:pt x="14974" y="11274"/>
                          </a:cubicBezTo>
                          <a:cubicBezTo>
                            <a:pt x="16665" y="5073"/>
                            <a:pt x="17229" y="0"/>
                            <a:pt x="16665" y="0"/>
                          </a:cubicBezTo>
                          <a:cubicBezTo>
                            <a:pt x="16101" y="0"/>
                            <a:pt x="11591" y="5073"/>
                            <a:pt x="5954" y="11274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563" cap="flat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221" name="Freihandform: Form 111">
                      <a:extLst>
                        <a:ext uri="{FF2B5EF4-FFF2-40B4-BE49-F238E27FC236}">
                          <a16:creationId xmlns:a16="http://schemas.microsoft.com/office/drawing/2014/main" id="{2B2AC10E-1996-2D46-1585-6C4CB12925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 flipV="1">
                      <a:off x="4314114" y="3767607"/>
                      <a:ext cx="34984" cy="3100"/>
                    </a:xfrm>
                    <a:custGeom>
                      <a:avLst/>
                      <a:gdLst>
                        <a:gd name="T0" fmla="*/ 4187 w 34984"/>
                        <a:gd name="T1" fmla="*/ 2255 h 3100"/>
                        <a:gd name="T2" fmla="*/ 32372 w 34984"/>
                        <a:gd name="T3" fmla="*/ 2255 h 3100"/>
                        <a:gd name="T4" fmla="*/ 16588 w 34984"/>
                        <a:gd name="T5" fmla="*/ 0 h 3100"/>
                        <a:gd name="T6" fmla="*/ 4187 w 34984"/>
                        <a:gd name="T7" fmla="*/ 2255 h 31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4984" h="3100">
                          <a:moveTo>
                            <a:pt x="4187" y="2255"/>
                          </a:moveTo>
                          <a:cubicBezTo>
                            <a:pt x="12642" y="3382"/>
                            <a:pt x="25044" y="3382"/>
                            <a:pt x="32372" y="2255"/>
                          </a:cubicBezTo>
                          <a:cubicBezTo>
                            <a:pt x="39137" y="1127"/>
                            <a:pt x="32372" y="0"/>
                            <a:pt x="16588" y="0"/>
                          </a:cubicBezTo>
                          <a:cubicBezTo>
                            <a:pt x="1368" y="0"/>
                            <a:pt x="-4833" y="1127"/>
                            <a:pt x="4187" y="2255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563" cap="flat">
                          <a:solidFill>
                            <a:srgbClr val="000000"/>
                          </a:solidFill>
                          <a:prstDash val="solid"/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anchor="ctr"/>
                    <a:lstStyle/>
                    <a:p>
                      <a:endParaRPr lang="de-DE"/>
                    </a:p>
                  </p:txBody>
                </p:sp>
                <p:cxnSp>
                  <p:nvCxnSpPr>
                    <p:cNvPr id="48222" name="Gerader Verbinder 112">
                      <a:extLst>
                        <a:ext uri="{FF2B5EF4-FFF2-40B4-BE49-F238E27FC236}">
                          <a16:creationId xmlns:a16="http://schemas.microsoft.com/office/drawing/2014/main" id="{6BEEA583-4F68-5EF4-5599-CFFDA44EBC60}"/>
                        </a:ext>
                      </a:extLst>
                    </p:cNvPr>
                    <p:cNvCxnSpPr>
                      <a:cxnSpLocks noChangeShapeType="1"/>
                      <a:stCxn id="48218" idx="42"/>
                    </p:cNvCxnSpPr>
                    <p:nvPr/>
                  </p:nvCxnSpPr>
                  <p:spPr bwMode="auto">
                    <a:xfrm flipH="1" flipV="1">
                      <a:off x="3934292" y="4248912"/>
                      <a:ext cx="4063" cy="1502693"/>
                    </a:xfrm>
                    <a:prstGeom prst="line">
                      <a:avLst/>
                    </a:prstGeom>
                    <a:noFill/>
                    <a:ln w="12700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114" name="Rechteck 23562">
                      <a:extLst>
                        <a:ext uri="{FF2B5EF4-FFF2-40B4-BE49-F238E27FC236}">
                          <a16:creationId xmlns:a16="http://schemas.microsoft.com/office/drawing/2014/main" id="{7098A7F7-D635-28E9-1865-7AB95307BDE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933933" y="4191226"/>
                      <a:ext cx="2878153" cy="1566401"/>
                    </a:xfrm>
                    <a:custGeom>
                      <a:avLst/>
                      <a:gdLst>
                        <a:gd name="connsiteX0" fmla="*/ 0 w 2852968"/>
                        <a:gd name="connsiteY0" fmla="*/ 0 h 1529318"/>
                        <a:gd name="connsiteX1" fmla="*/ 2852968 w 2852968"/>
                        <a:gd name="connsiteY1" fmla="*/ 0 h 1529318"/>
                        <a:gd name="connsiteX2" fmla="*/ 2852968 w 2852968"/>
                        <a:gd name="connsiteY2" fmla="*/ 1529318 h 1529318"/>
                        <a:gd name="connsiteX3" fmla="*/ 0 w 2852968"/>
                        <a:gd name="connsiteY3" fmla="*/ 1529318 h 1529318"/>
                        <a:gd name="connsiteX4" fmla="*/ 0 w 2852968"/>
                        <a:gd name="connsiteY4" fmla="*/ 0 h 1529318"/>
                        <a:gd name="connsiteX0" fmla="*/ 0 w 2877352"/>
                        <a:gd name="connsiteY0" fmla="*/ 0 h 1529318"/>
                        <a:gd name="connsiteX1" fmla="*/ 2877352 w 2877352"/>
                        <a:gd name="connsiteY1" fmla="*/ 0 h 1529318"/>
                        <a:gd name="connsiteX2" fmla="*/ 2852968 w 2877352"/>
                        <a:gd name="connsiteY2" fmla="*/ 1529318 h 1529318"/>
                        <a:gd name="connsiteX3" fmla="*/ 0 w 2877352"/>
                        <a:gd name="connsiteY3" fmla="*/ 1529318 h 1529318"/>
                        <a:gd name="connsiteX4" fmla="*/ 0 w 2877352"/>
                        <a:gd name="connsiteY4" fmla="*/ 0 h 1529318"/>
                        <a:gd name="connsiteX0" fmla="*/ 0 w 2877352"/>
                        <a:gd name="connsiteY0" fmla="*/ 0 h 1565894"/>
                        <a:gd name="connsiteX1" fmla="*/ 2877352 w 2877352"/>
                        <a:gd name="connsiteY1" fmla="*/ 0 h 1565894"/>
                        <a:gd name="connsiteX2" fmla="*/ 2852968 w 2877352"/>
                        <a:gd name="connsiteY2" fmla="*/ 1529318 h 1565894"/>
                        <a:gd name="connsiteX3" fmla="*/ 12192 w 2877352"/>
                        <a:gd name="connsiteY3" fmla="*/ 1565894 h 1565894"/>
                        <a:gd name="connsiteX4" fmla="*/ 0 w 2877352"/>
                        <a:gd name="connsiteY4" fmla="*/ 0 h 15658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77352" h="1565894">
                          <a:moveTo>
                            <a:pt x="0" y="0"/>
                          </a:moveTo>
                          <a:lnTo>
                            <a:pt x="2877352" y="0"/>
                          </a:lnTo>
                          <a:lnTo>
                            <a:pt x="2852968" y="1529318"/>
                          </a:lnTo>
                          <a:lnTo>
                            <a:pt x="12192" y="156589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0" tIns="0" rIns="0" bIns="0"/>
                    <a:lstStyle/>
                    <a:p>
                      <a:pPr>
                        <a:buFontTx/>
                        <a:buChar char="•"/>
                        <a:defRPr/>
                      </a:pPr>
                      <a:endParaRPr lang="de-DE">
                        <a:latin typeface="Arial" charset="0"/>
                      </a:endParaRPr>
                    </a:p>
                  </p:txBody>
                </p:sp>
                <p:sp>
                  <p:nvSpPr>
                    <p:cNvPr id="48224" name="Freihandform: Form 114">
                      <a:extLst>
                        <a:ext uri="{FF2B5EF4-FFF2-40B4-BE49-F238E27FC236}">
                          <a16:creationId xmlns:a16="http://schemas.microsoft.com/office/drawing/2014/main" id="{0581740C-13B9-AD48-D961-24E51F9234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2234" y="2541761"/>
                      <a:ext cx="3956992" cy="1882754"/>
                    </a:xfrm>
                    <a:custGeom>
                      <a:avLst/>
                      <a:gdLst>
                        <a:gd name="T0" fmla="*/ 0 w 3956992"/>
                        <a:gd name="T1" fmla="*/ 0 h 1882754"/>
                        <a:gd name="T2" fmla="*/ 2859589 w 3956992"/>
                        <a:gd name="T3" fmla="*/ 79026 h 1882754"/>
                        <a:gd name="T4" fmla="*/ 3956992 w 3956992"/>
                        <a:gd name="T5" fmla="*/ 1882754 h 1882754"/>
                        <a:gd name="T6" fmla="*/ 879495 w 3956992"/>
                        <a:gd name="T7" fmla="*/ 1867219 h 1882754"/>
                        <a:gd name="T8" fmla="*/ 6268 w 3956992"/>
                        <a:gd name="T9" fmla="*/ 9463 h 188275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rgbClr val="FFCC99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lIns="0" tIns="0" rIns="0" bIns="0"/>
                    <a:lstStyle/>
                    <a:p>
                      <a:endParaRPr lang="de-DE"/>
                    </a:p>
                  </p:txBody>
                </p:sp>
              </p:grpSp>
              <p:pic>
                <p:nvPicPr>
                  <p:cNvPr id="48203" name="Grafik 93" descr="Ein Bild, das Zeichnung enthält.&#10;&#10;Automatisch generierte Beschreibung">
                    <a:extLst>
                      <a:ext uri="{FF2B5EF4-FFF2-40B4-BE49-F238E27FC236}">
                        <a16:creationId xmlns:a16="http://schemas.microsoft.com/office/drawing/2014/main" id="{0E454218-7128-4C75-48B7-344D0D9166B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5009870" y="3599515"/>
                    <a:ext cx="387700" cy="3877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48204" name="Gerader Verbinder 94">
                    <a:extLst>
                      <a:ext uri="{FF2B5EF4-FFF2-40B4-BE49-F238E27FC236}">
                        <a16:creationId xmlns:a16="http://schemas.microsoft.com/office/drawing/2014/main" id="{7096410B-78DC-CDA5-643E-DDCB91634F38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754460" y="3793365"/>
                    <a:ext cx="0" cy="500201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205" name="Gerader Verbinder 95">
                    <a:extLst>
                      <a:ext uri="{FF2B5EF4-FFF2-40B4-BE49-F238E27FC236}">
                        <a16:creationId xmlns:a16="http://schemas.microsoft.com/office/drawing/2014/main" id="{83584724-029E-AA7F-EDF5-CD19B3BBC85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756365" y="4294504"/>
                    <a:ext cx="312944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206" name="Gerader Verbinder 96">
                    <a:extLst>
                      <a:ext uri="{FF2B5EF4-FFF2-40B4-BE49-F238E27FC236}">
                        <a16:creationId xmlns:a16="http://schemas.microsoft.com/office/drawing/2014/main" id="{ECBB9536-886C-11B4-F21C-CED7A3F4790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39164" y="3919040"/>
                    <a:ext cx="121000" cy="0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98" name="Grafik 97">
                    <a:extLst>
                      <a:ext uri="{FF2B5EF4-FFF2-40B4-BE49-F238E27FC236}">
                        <a16:creationId xmlns:a16="http://schemas.microsoft.com/office/drawing/2014/main" id="{DFA601CF-DB07-ACF0-408D-7F63BC203E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964426" y="3910582"/>
                    <a:ext cx="519295" cy="515331"/>
                  </a:xfrm>
                  <a:prstGeom prst="rect">
                    <a:avLst/>
                  </a:prstGeom>
                </p:spPr>
              </p:pic>
              <p:cxnSp>
                <p:nvCxnSpPr>
                  <p:cNvPr id="48208" name="Gerader Verbinder 98">
                    <a:extLst>
                      <a:ext uri="{FF2B5EF4-FFF2-40B4-BE49-F238E27FC236}">
                        <a16:creationId xmlns:a16="http://schemas.microsoft.com/office/drawing/2014/main" id="{95F72A8D-213F-066E-EF93-93B7A9FC987C}"/>
                      </a:ext>
                    </a:extLst>
                  </p:cNvPr>
                  <p:cNvCxnSpPr>
                    <a:cxnSpLocks noChangeShapeType="1"/>
                    <a:endCxn id="48203" idx="3"/>
                  </p:cNvCxnSpPr>
                  <p:nvPr/>
                </p:nvCxnSpPr>
                <p:spPr bwMode="auto">
                  <a:xfrm flipV="1">
                    <a:off x="4756365" y="3793365"/>
                    <a:ext cx="253505" cy="5853"/>
                  </a:xfrm>
                  <a:prstGeom prst="line">
                    <a:avLst/>
                  </a:prstGeom>
                  <a:noFill/>
                  <a:ln w="9525" algn="ctr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48209" name="Gruppieren 99">
                    <a:extLst>
                      <a:ext uri="{FF2B5EF4-FFF2-40B4-BE49-F238E27FC236}">
                        <a16:creationId xmlns:a16="http://schemas.microsoft.com/office/drawing/2014/main" id="{CF241652-8D6C-1763-C692-5E7B4D8F7E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76240" y="3787455"/>
                    <a:ext cx="520984" cy="651299"/>
                    <a:chOff x="6471969" y="3318885"/>
                    <a:chExt cx="573833" cy="577299"/>
                  </a:xfrm>
                </p:grpSpPr>
                <p:sp>
                  <p:nvSpPr>
                    <p:cNvPr id="48216" name="Rechteck: abgerundete Ecken 106">
                      <a:extLst>
                        <a:ext uri="{FF2B5EF4-FFF2-40B4-BE49-F238E27FC236}">
                          <a16:creationId xmlns:a16="http://schemas.microsoft.com/office/drawing/2014/main" id="{F16125E1-4E05-363F-0149-07BAC6ACEF0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17661" y="3318885"/>
                      <a:ext cx="458785" cy="228034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3399FF"/>
                    </a:solidFill>
                    <a:ln w="12700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lIns="0" tIns="0" rIns="0" bIns="0"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buFontTx/>
                        <a:buChar char="•"/>
                      </a:pPr>
                      <a:endParaRPr lang="de-DE" altLang="de-DE"/>
                    </a:p>
                  </p:txBody>
                </p:sp>
                <p:sp>
                  <p:nvSpPr>
                    <p:cNvPr id="48217" name="Textfeld 107">
                      <a:extLst>
                        <a:ext uri="{FF2B5EF4-FFF2-40B4-BE49-F238E27FC236}">
                          <a16:creationId xmlns:a16="http://schemas.microsoft.com/office/drawing/2014/main" id="{921234EE-6054-5E5E-E243-822D956400FD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71969" y="3319150"/>
                      <a:ext cx="573833" cy="5770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endParaRPr lang="de-DE" altLang="de-DE" sz="900"/>
                    </a:p>
                  </p:txBody>
                </p:sp>
              </p:grpSp>
              <p:grpSp>
                <p:nvGrpSpPr>
                  <p:cNvPr id="48210" name="Gruppieren 100">
                    <a:extLst>
                      <a:ext uri="{FF2B5EF4-FFF2-40B4-BE49-F238E27FC236}">
                        <a16:creationId xmlns:a16="http://schemas.microsoft.com/office/drawing/2014/main" id="{029740C1-FBD9-CFCD-35A5-8245A51475F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034790" y="2629858"/>
                    <a:ext cx="1442800" cy="801645"/>
                    <a:chOff x="8364915" y="3815016"/>
                    <a:chExt cx="897300" cy="528571"/>
                  </a:xfrm>
                </p:grpSpPr>
                <p:sp>
                  <p:nvSpPr>
                    <p:cNvPr id="103" name="Freihandform: Form 102">
                      <a:extLst>
                        <a:ext uri="{FF2B5EF4-FFF2-40B4-BE49-F238E27FC236}">
                          <a16:creationId xmlns:a16="http://schemas.microsoft.com/office/drawing/2014/main" id="{B3D539E4-8C2A-F242-B9CE-29C64F12B0B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366756" y="3815482"/>
                      <a:ext cx="350799" cy="22744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0" tIns="0" rIns="0" bIns="0"/>
                    <a:lstStyle/>
                    <a:p>
                      <a:pPr>
                        <a:buFontTx/>
                        <a:buChar char="•"/>
                        <a:defRPr/>
                      </a:pPr>
                      <a:endParaRPr lang="de-DE" dirty="0">
                        <a:latin typeface="Arial" charset="0"/>
                      </a:endParaRPr>
                    </a:p>
                  </p:txBody>
                </p:sp>
                <p:sp>
                  <p:nvSpPr>
                    <p:cNvPr id="104" name="Freihandform: Form 103">
                      <a:extLst>
                        <a:ext uri="{FF2B5EF4-FFF2-40B4-BE49-F238E27FC236}">
                          <a16:creationId xmlns:a16="http://schemas.microsoft.com/office/drawing/2014/main" id="{2A5115B8-DD52-629A-1ADA-337F3FF9F44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764886" y="3815482"/>
                      <a:ext cx="350799" cy="22744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0" tIns="0" rIns="0" bIns="0"/>
                    <a:lstStyle/>
                    <a:p>
                      <a:pPr>
                        <a:buFontTx/>
                        <a:buChar char="•"/>
                        <a:defRPr/>
                      </a:pPr>
                      <a:endParaRPr lang="de-DE" dirty="0">
                        <a:latin typeface="Arial" charset="0"/>
                      </a:endParaRPr>
                    </a:p>
                  </p:txBody>
                </p:sp>
                <p:sp>
                  <p:nvSpPr>
                    <p:cNvPr id="105" name="Freihandform: Form 104">
                      <a:extLst>
                        <a:ext uri="{FF2B5EF4-FFF2-40B4-BE49-F238E27FC236}">
                          <a16:creationId xmlns:a16="http://schemas.microsoft.com/office/drawing/2014/main" id="{BF281257-ADCD-9347-6990-3AD0C40825F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514316" y="4116907"/>
                      <a:ext cx="350799" cy="22744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0" tIns="0" rIns="0" bIns="0"/>
                    <a:lstStyle/>
                    <a:p>
                      <a:pPr>
                        <a:buFontTx/>
                        <a:buChar char="•"/>
                        <a:defRPr/>
                      </a:pPr>
                      <a:endParaRPr lang="de-DE" dirty="0">
                        <a:latin typeface="Arial" charset="0"/>
                      </a:endParaRPr>
                    </a:p>
                  </p:txBody>
                </p:sp>
                <p:sp>
                  <p:nvSpPr>
                    <p:cNvPr id="106" name="Freihandform: Form 105">
                      <a:extLst>
                        <a:ext uri="{FF2B5EF4-FFF2-40B4-BE49-F238E27FC236}">
                          <a16:creationId xmlns:a16="http://schemas.microsoft.com/office/drawing/2014/main" id="{54C85733-B48E-4151-E0DA-24049FDF4C4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912444" y="4116907"/>
                      <a:ext cx="350799" cy="22744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lIns="0" tIns="0" rIns="0" bIns="0"/>
                    <a:lstStyle/>
                    <a:p>
                      <a:pPr>
                        <a:buFontTx/>
                        <a:buChar char="•"/>
                        <a:defRPr/>
                      </a:pPr>
                      <a:endParaRPr lang="de-DE" dirty="0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48211" name="Freihandform: Form 101">
                    <a:extLst>
                      <a:ext uri="{FF2B5EF4-FFF2-40B4-BE49-F238E27FC236}">
                        <a16:creationId xmlns:a16="http://schemas.microsoft.com/office/drawing/2014/main" id="{F3B7EA04-257A-5F9C-FE5B-2AD1555F10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63349" y="2629858"/>
                    <a:ext cx="570157" cy="1663708"/>
                  </a:xfrm>
                  <a:custGeom>
                    <a:avLst/>
                    <a:gdLst>
                      <a:gd name="T0" fmla="*/ 0 w 381000"/>
                      <a:gd name="T1" fmla="*/ 575614 h 1066800"/>
                      <a:gd name="T2" fmla="*/ 224500 w 381000"/>
                      <a:gd name="T3" fmla="*/ 0 h 1066800"/>
                      <a:gd name="T4" fmla="*/ 570157 w 381000"/>
                      <a:gd name="T5" fmla="*/ 857850 h 1066800"/>
                      <a:gd name="T6" fmla="*/ 570157 w 381000"/>
                      <a:gd name="T7" fmla="*/ 1663708 h 1066800"/>
                      <a:gd name="T8" fmla="*/ 24945 w 381000"/>
                      <a:gd name="T9" fmla="*/ 1299771 h 1066800"/>
                      <a:gd name="T10" fmla="*/ 0 w 381000"/>
                      <a:gd name="T11" fmla="*/ 575614 h 10668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</p:grpSp>
          <p:grpSp>
            <p:nvGrpSpPr>
              <p:cNvPr id="48187" name="Gruppieren 121">
                <a:extLst>
                  <a:ext uri="{FF2B5EF4-FFF2-40B4-BE49-F238E27FC236}">
                    <a16:creationId xmlns:a16="http://schemas.microsoft.com/office/drawing/2014/main" id="{B02B6D67-9CDE-C758-5D47-BE5AC7BE0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26384" y="2802555"/>
                <a:ext cx="1422249" cy="1066279"/>
                <a:chOff x="6434192" y="3006927"/>
                <a:chExt cx="1422249" cy="1066279"/>
              </a:xfrm>
            </p:grpSpPr>
            <p:sp>
              <p:nvSpPr>
                <p:cNvPr id="48196" name="Textfeld 14">
                  <a:extLst>
                    <a:ext uri="{FF2B5EF4-FFF2-40B4-BE49-F238E27FC236}">
                      <a16:creationId xmlns:a16="http://schemas.microsoft.com/office/drawing/2014/main" id="{07861011-33BA-6677-FD7D-C8BFBD95F1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34192" y="3765429"/>
                  <a:ext cx="142224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de-DE" altLang="de-DE" sz="140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Mobilitätswende</a:t>
                  </a:r>
                </a:p>
              </p:txBody>
            </p:sp>
            <p:sp>
              <p:nvSpPr>
                <p:cNvPr id="48197" name="Rechteck 118">
                  <a:extLst>
                    <a:ext uri="{FF2B5EF4-FFF2-40B4-BE49-F238E27FC236}">
                      <a16:creationId xmlns:a16="http://schemas.microsoft.com/office/drawing/2014/main" id="{0605AFE9-1390-A67A-FE4D-DEC43277EA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79542" y="3006927"/>
                  <a:ext cx="1285737" cy="816022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pic>
              <p:nvPicPr>
                <p:cNvPr id="48198" name="Grafik 119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9CFD2C2D-5372-2C6F-896F-FE1D3965DC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0055" y="3125120"/>
                  <a:ext cx="617616" cy="621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8188" name="Gruppieren 167">
                <a:extLst>
                  <a:ext uri="{FF2B5EF4-FFF2-40B4-BE49-F238E27FC236}">
                    <a16:creationId xmlns:a16="http://schemas.microsoft.com/office/drawing/2014/main" id="{C7C53413-81F7-3211-873C-C2E39918F7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0128" y="2856102"/>
                <a:ext cx="1164340" cy="672546"/>
                <a:chOff x="4370830" y="2315994"/>
                <a:chExt cx="1164340" cy="672546"/>
              </a:xfrm>
            </p:grpSpPr>
            <p:cxnSp>
              <p:nvCxnSpPr>
                <p:cNvPr id="169" name="Gerader Verbinder 168">
                  <a:extLst>
                    <a:ext uri="{FF2B5EF4-FFF2-40B4-BE49-F238E27FC236}">
                      <a16:creationId xmlns:a16="http://schemas.microsoft.com/office/drawing/2014/main" id="{BE010C08-F66D-761B-44B2-A4ECAB27E2E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528612" y="2671500"/>
                  <a:ext cx="1006377" cy="307983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70" name="Gerader Verbinder 169">
                  <a:extLst>
                    <a:ext uri="{FF2B5EF4-FFF2-40B4-BE49-F238E27FC236}">
                      <a16:creationId xmlns:a16="http://schemas.microsoft.com/office/drawing/2014/main" id="{1960DD6D-858E-C066-3BEC-DB351F082C61}"/>
                    </a:ext>
                  </a:extLst>
                </p:cNvPr>
                <p:cNvCxnSpPr/>
                <p:nvPr/>
              </p:nvCxnSpPr>
              <p:spPr bwMode="auto">
                <a:xfrm>
                  <a:off x="4380989" y="2979483"/>
                  <a:ext cx="147623" cy="0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191" name="Gerader Verbinder 170">
                  <a:extLst>
                    <a:ext uri="{FF2B5EF4-FFF2-40B4-BE49-F238E27FC236}">
                      <a16:creationId xmlns:a16="http://schemas.microsoft.com/office/drawing/2014/main" id="{A7BB5C1E-F615-F924-AFC1-94C46832C52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379878" y="2325042"/>
                  <a:ext cx="1155292" cy="346829"/>
                </a:xfrm>
                <a:prstGeom prst="line">
                  <a:avLst/>
                </a:prstGeom>
                <a:noFill/>
                <a:ln w="381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8192" name="Ellipse 171">
                  <a:extLst>
                    <a:ext uri="{FF2B5EF4-FFF2-40B4-BE49-F238E27FC236}">
                      <a16:creationId xmlns:a16="http://schemas.microsoft.com/office/drawing/2014/main" id="{000A95C6-7479-943F-8BA2-6DDB5C5CC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7075" y="2662823"/>
                  <a:ext cx="18095" cy="18095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sp>
              <p:nvSpPr>
                <p:cNvPr id="48193" name="Ellipse 172">
                  <a:extLst>
                    <a:ext uri="{FF2B5EF4-FFF2-40B4-BE49-F238E27FC236}">
                      <a16:creationId xmlns:a16="http://schemas.microsoft.com/office/drawing/2014/main" id="{C2459DC4-1A6E-2F05-1F75-7401A50FF4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70830" y="2315994"/>
                  <a:ext cx="18095" cy="18095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sp>
              <p:nvSpPr>
                <p:cNvPr id="174" name="Ellipse 173">
                  <a:extLst>
                    <a:ext uri="{FF2B5EF4-FFF2-40B4-BE49-F238E27FC236}">
                      <a16:creationId xmlns:a16="http://schemas.microsoft.com/office/drawing/2014/main" id="{22C7F722-F65E-6C71-E2C4-EBEEB04913EE}"/>
                    </a:ext>
                  </a:extLst>
                </p:cNvPr>
                <p:cNvSpPr/>
                <p:nvPr/>
              </p:nvSpPr>
              <p:spPr bwMode="auto">
                <a:xfrm>
                  <a:off x="4371465" y="2970641"/>
                  <a:ext cx="17460" cy="1768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48195" name="Ellipse 174">
                  <a:extLst>
                    <a:ext uri="{FF2B5EF4-FFF2-40B4-BE49-F238E27FC236}">
                      <a16:creationId xmlns:a16="http://schemas.microsoft.com/office/drawing/2014/main" id="{7DF3CE2E-A17B-581A-096A-8EFB7EFEA1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17604" y="2970445"/>
                  <a:ext cx="18095" cy="18095"/>
                </a:xfrm>
                <a:prstGeom prst="ellipse">
                  <a:avLst/>
                </a:prstGeom>
                <a:solidFill>
                  <a:schemeClr val="bg1"/>
                </a:solidFill>
                <a:ln w="317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</p:grpSp>
        </p:grp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94F8FBB0-407C-74B0-4597-5C19811B71BF}"/>
              </a:ext>
            </a:extLst>
          </p:cNvPr>
          <p:cNvGrpSpPr>
            <a:grpSpLocks/>
          </p:cNvGrpSpPr>
          <p:nvPr/>
        </p:nvGrpSpPr>
        <p:grpSpPr bwMode="auto">
          <a:xfrm>
            <a:off x="1993900" y="3582988"/>
            <a:ext cx="7394575" cy="1163637"/>
            <a:chOff x="722774" y="3565212"/>
            <a:chExt cx="7393619" cy="1164433"/>
          </a:xfrm>
        </p:grpSpPr>
        <p:grpSp>
          <p:nvGrpSpPr>
            <p:cNvPr id="48168" name="Gruppieren 8211">
              <a:extLst>
                <a:ext uri="{FF2B5EF4-FFF2-40B4-BE49-F238E27FC236}">
                  <a16:creationId xmlns:a16="http://schemas.microsoft.com/office/drawing/2014/main" id="{B06FD389-4CD8-E8B0-6035-244B9C75F1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774" y="3565212"/>
              <a:ext cx="7393619" cy="1164433"/>
              <a:chOff x="635684" y="3512545"/>
              <a:chExt cx="7393619" cy="1164433"/>
            </a:xfrm>
          </p:grpSpPr>
          <p:grpSp>
            <p:nvGrpSpPr>
              <p:cNvPr id="48176" name="Gruppieren 8207">
                <a:extLst>
                  <a:ext uri="{FF2B5EF4-FFF2-40B4-BE49-F238E27FC236}">
                    <a16:creationId xmlns:a16="http://schemas.microsoft.com/office/drawing/2014/main" id="{FA5CEF07-9DBA-560E-2D85-B2AB08ABAB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6305" y="3512545"/>
                <a:ext cx="5942998" cy="1164433"/>
                <a:chOff x="2086305" y="3512545"/>
                <a:chExt cx="5942998" cy="1164433"/>
              </a:xfrm>
            </p:grpSpPr>
            <p:sp>
              <p:nvSpPr>
                <p:cNvPr id="124" name="Rechteck 123">
                  <a:extLst>
                    <a:ext uri="{FF2B5EF4-FFF2-40B4-BE49-F238E27FC236}">
                      <a16:creationId xmlns:a16="http://schemas.microsoft.com/office/drawing/2014/main" id="{E418CC88-1902-F5E3-B2E0-56C1F96DD756}"/>
                    </a:ext>
                  </a:extLst>
                </p:cNvPr>
                <p:cNvSpPr/>
                <p:nvPr/>
              </p:nvSpPr>
              <p:spPr bwMode="auto">
                <a:xfrm>
                  <a:off x="2086471" y="3512545"/>
                  <a:ext cx="5942832" cy="1164433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48179" name="Textfeld 23">
                  <a:extLst>
                    <a:ext uri="{FF2B5EF4-FFF2-40B4-BE49-F238E27FC236}">
                      <a16:creationId xmlns:a16="http://schemas.microsoft.com/office/drawing/2014/main" id="{9140D3D2-BDD9-E9AA-2265-8A0CCE5350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86305" y="3534147"/>
                  <a:ext cx="1936556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600" b="1" dirty="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Klimaneutrale</a:t>
                  </a:r>
                </a:p>
                <a:p>
                  <a:r>
                    <a:rPr lang="de-DE" altLang="de-DE" sz="1600" b="1" dirty="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Grundstoff-Industrie</a:t>
                  </a:r>
                </a:p>
              </p:txBody>
            </p:sp>
          </p:grpSp>
          <p:cxnSp>
            <p:nvCxnSpPr>
              <p:cNvPr id="48177" name="Gerade Verbindung mit Pfeil 131">
                <a:extLst>
                  <a:ext uri="{FF2B5EF4-FFF2-40B4-BE49-F238E27FC236}">
                    <a16:creationId xmlns:a16="http://schemas.microsoft.com/office/drawing/2014/main" id="{556CB032-E1FB-76EF-47F0-D1A30317870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35684" y="3519730"/>
                <a:ext cx="1450621" cy="52322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8169" name="Gruppieren 37">
              <a:extLst>
                <a:ext uri="{FF2B5EF4-FFF2-40B4-BE49-F238E27FC236}">
                  <a16:creationId xmlns:a16="http://schemas.microsoft.com/office/drawing/2014/main" id="{30882214-4470-E1F2-0C49-E7328A3EDB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36518" y="3723996"/>
              <a:ext cx="1214693" cy="885691"/>
              <a:chOff x="8457588" y="2531048"/>
              <a:chExt cx="1214693" cy="885691"/>
            </a:xfrm>
          </p:grpSpPr>
          <p:sp>
            <p:nvSpPr>
              <p:cNvPr id="48170" name="Rechteck 162">
                <a:extLst>
                  <a:ext uri="{FF2B5EF4-FFF2-40B4-BE49-F238E27FC236}">
                    <a16:creationId xmlns:a16="http://schemas.microsoft.com/office/drawing/2014/main" id="{DA766E68-8740-6B91-191E-78A6B1961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7588" y="2531048"/>
                <a:ext cx="1214693" cy="885691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  <p:pic>
            <p:nvPicPr>
              <p:cNvPr id="48171" name="Grafik 163">
                <a:extLst>
                  <a:ext uri="{FF2B5EF4-FFF2-40B4-BE49-F238E27FC236}">
                    <a16:creationId xmlns:a16="http://schemas.microsoft.com/office/drawing/2014/main" id="{CE2A262D-72B0-FDE9-9E7A-250C615B98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6" t="39877" r="70490" b="39648"/>
              <a:stretch>
                <a:fillRect/>
              </a:stretch>
            </p:blipFill>
            <p:spPr bwMode="auto">
              <a:xfrm>
                <a:off x="8523712" y="2730135"/>
                <a:ext cx="486686" cy="44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72" name="Grafik 164">
                <a:extLst>
                  <a:ext uri="{FF2B5EF4-FFF2-40B4-BE49-F238E27FC236}">
                    <a16:creationId xmlns:a16="http://schemas.microsoft.com/office/drawing/2014/main" id="{6953907A-B99E-4F10-476E-6EE5CFAE10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6" t="39877" r="70490" b="39648"/>
              <a:stretch>
                <a:fillRect/>
              </a:stretch>
            </p:blipFill>
            <p:spPr bwMode="auto">
              <a:xfrm>
                <a:off x="9101794" y="2730135"/>
                <a:ext cx="486686" cy="44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73" name="Rechteck 166">
                <a:extLst>
                  <a:ext uri="{FF2B5EF4-FFF2-40B4-BE49-F238E27FC236}">
                    <a16:creationId xmlns:a16="http://schemas.microsoft.com/office/drawing/2014/main" id="{05732637-3CE5-F0C1-B22B-64B5098C4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2467" y="2742680"/>
                <a:ext cx="317211" cy="1194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  <p:sp>
            <p:nvSpPr>
              <p:cNvPr id="48174" name="Rechteck 175">
                <a:extLst>
                  <a:ext uri="{FF2B5EF4-FFF2-40B4-BE49-F238E27FC236}">
                    <a16:creationId xmlns:a16="http://schemas.microsoft.com/office/drawing/2014/main" id="{98D83857-C3DB-81A3-DC32-8F37318DD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6016" y="2837651"/>
                <a:ext cx="101120" cy="1309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  <p:sp>
            <p:nvSpPr>
              <p:cNvPr id="48175" name="Pfeil: nach rechts 176">
                <a:extLst>
                  <a:ext uri="{FF2B5EF4-FFF2-40B4-BE49-F238E27FC236}">
                    <a16:creationId xmlns:a16="http://schemas.microsoft.com/office/drawing/2014/main" id="{889C2EF6-12C7-1EC1-1182-87DF067C4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2563" y="2968595"/>
                <a:ext cx="54023" cy="5611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66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</p:grpSp>
      <p:sp>
        <p:nvSpPr>
          <p:cNvPr id="48136" name="Text Box 14">
            <a:extLst>
              <a:ext uri="{FF2B5EF4-FFF2-40B4-BE49-F238E27FC236}">
                <a16:creationId xmlns:a16="http://schemas.microsoft.com/office/drawing/2014/main" id="{DB7F81DE-8EFB-6C36-D4BA-52B9DC242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5822950"/>
            <a:ext cx="1050925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>
                <a:solidFill>
                  <a:srgbClr val="000000"/>
                </a:solidFill>
                <a:ea typeface="Microsoft YaHei" panose="020B0503020204020204" pitchFamily="34" charset="-122"/>
              </a:rPr>
              <a:t> ISE e.V</a:t>
            </a:r>
          </a:p>
        </p:txBody>
      </p:sp>
      <p:sp>
        <p:nvSpPr>
          <p:cNvPr id="166" name="Rectangle 4">
            <a:extLst>
              <a:ext uri="{FF2B5EF4-FFF2-40B4-BE49-F238E27FC236}">
                <a16:creationId xmlns:a16="http://schemas.microsoft.com/office/drawing/2014/main" id="{325F6515-98FE-2F51-ABDF-C660B2EBF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167438"/>
            <a:ext cx="9655175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>
                <a:solidFill>
                  <a:srgbClr val="3333FF"/>
                </a:solidFill>
              </a:rPr>
              <a:t>ISE e.V. hat sich in den letzten 10 Jahren zu einem anerkannten Think-Tank entwickelt!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897FAC8-6425-EE34-10C3-1E919F5A0F08}"/>
              </a:ext>
            </a:extLst>
          </p:cNvPr>
          <p:cNvGrpSpPr>
            <a:grpSpLocks/>
          </p:cNvGrpSpPr>
          <p:nvPr/>
        </p:nvGrpSpPr>
        <p:grpSpPr bwMode="auto">
          <a:xfrm>
            <a:off x="2006600" y="3702050"/>
            <a:ext cx="7456488" cy="2316163"/>
            <a:chOff x="2006703" y="3702563"/>
            <a:chExt cx="7456527" cy="2315183"/>
          </a:xfrm>
        </p:grpSpPr>
        <p:grpSp>
          <p:nvGrpSpPr>
            <p:cNvPr id="48139" name="Gruppieren 10">
              <a:extLst>
                <a:ext uri="{FF2B5EF4-FFF2-40B4-BE49-F238E27FC236}">
                  <a16:creationId xmlns:a16="http://schemas.microsoft.com/office/drawing/2014/main" id="{9502B81A-6DAE-BC6B-1772-08C01948B8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6703" y="3702563"/>
              <a:ext cx="7456527" cy="2315183"/>
              <a:chOff x="2006703" y="3702563"/>
              <a:chExt cx="7456527" cy="2315183"/>
            </a:xfrm>
          </p:grpSpPr>
          <p:grpSp>
            <p:nvGrpSpPr>
              <p:cNvPr id="48141" name="Gruppieren 8212">
                <a:extLst>
                  <a:ext uri="{FF2B5EF4-FFF2-40B4-BE49-F238E27FC236}">
                    <a16:creationId xmlns:a16="http://schemas.microsoft.com/office/drawing/2014/main" id="{CED82585-0C64-B00B-2E76-877B93C74F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06703" y="3702563"/>
                <a:ext cx="7381158" cy="2293775"/>
                <a:chOff x="648145" y="3571928"/>
                <a:chExt cx="7381158" cy="2293775"/>
              </a:xfrm>
            </p:grpSpPr>
            <p:grpSp>
              <p:nvGrpSpPr>
                <p:cNvPr id="48164" name="Gruppieren 8208">
                  <a:extLst>
                    <a:ext uri="{FF2B5EF4-FFF2-40B4-BE49-F238E27FC236}">
                      <a16:creationId xmlns:a16="http://schemas.microsoft.com/office/drawing/2014/main" id="{9D8149F6-6511-31E7-B67B-FF13B4D815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86305" y="4669247"/>
                  <a:ext cx="5942998" cy="1196456"/>
                  <a:chOff x="2086305" y="4669247"/>
                  <a:chExt cx="5942998" cy="1196456"/>
                </a:xfrm>
              </p:grpSpPr>
              <p:sp>
                <p:nvSpPr>
                  <p:cNvPr id="125" name="Rechteck 124">
                    <a:extLst>
                      <a:ext uri="{FF2B5EF4-FFF2-40B4-BE49-F238E27FC236}">
                        <a16:creationId xmlns:a16="http://schemas.microsoft.com/office/drawing/2014/main" id="{49CA4DFC-4F14-8D57-8DC4-7277D71DC5F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086428" y="4670013"/>
                    <a:ext cx="5943631" cy="1196469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48167" name="Textfeld 24">
                    <a:extLst>
                      <a:ext uri="{FF2B5EF4-FFF2-40B4-BE49-F238E27FC236}">
                        <a16:creationId xmlns:a16="http://schemas.microsoft.com/office/drawing/2014/main" id="{55F759BC-5996-D1C4-B60E-43962B69A6E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45716" y="4706723"/>
                    <a:ext cx="1380827" cy="10772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de-DE" altLang="de-DE" sz="1600" b="1">
                        <a:solidFill>
                          <a:srgbClr val="3333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Klimaneutrale</a:t>
                    </a:r>
                    <a:br>
                      <a:rPr lang="de-DE" altLang="de-DE" sz="1600" b="1">
                        <a:solidFill>
                          <a:srgbClr val="3333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</a:br>
                    <a:r>
                      <a:rPr lang="de-DE" altLang="de-DE" sz="1600" b="1">
                        <a:solidFill>
                          <a:srgbClr val="3333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Landnutzung,</a:t>
                    </a:r>
                    <a:br>
                      <a:rPr lang="de-DE" altLang="de-DE" sz="1600" b="1">
                        <a:solidFill>
                          <a:srgbClr val="3333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</a:br>
                    <a:r>
                      <a:rPr lang="de-DE" altLang="de-DE" sz="1600" b="1">
                        <a:solidFill>
                          <a:srgbClr val="3333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Ernährungs-</a:t>
                    </a:r>
                    <a:br>
                      <a:rPr lang="de-DE" altLang="de-DE" sz="1600" b="1">
                        <a:solidFill>
                          <a:srgbClr val="3333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</a:br>
                    <a:r>
                      <a:rPr lang="de-DE" altLang="de-DE" sz="1600" b="1">
                        <a:solidFill>
                          <a:srgbClr val="3333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wirtschaft</a:t>
                    </a:r>
                  </a:p>
                </p:txBody>
              </p:sp>
            </p:grpSp>
            <p:cxnSp>
              <p:nvCxnSpPr>
                <p:cNvPr id="48165" name="Gerade Verbindung mit Pfeil 133">
                  <a:extLst>
                    <a:ext uri="{FF2B5EF4-FFF2-40B4-BE49-F238E27FC236}">
                      <a16:creationId xmlns:a16="http://schemas.microsoft.com/office/drawing/2014/main" id="{C952C451-3139-1587-DE34-97FA28B744E9}"/>
                    </a:ext>
                  </a:extLst>
                </p:cNvPr>
                <p:cNvCxnSpPr>
                  <a:cxnSpLocks noChangeShapeType="1"/>
                  <a:endCxn id="125" idx="1"/>
                </p:cNvCxnSpPr>
                <p:nvPr/>
              </p:nvCxnSpPr>
              <p:spPr bwMode="auto">
                <a:xfrm>
                  <a:off x="648145" y="3571928"/>
                  <a:ext cx="1438160" cy="1695547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48142" name="Gruppieren 25">
                <a:extLst>
                  <a:ext uri="{FF2B5EF4-FFF2-40B4-BE49-F238E27FC236}">
                    <a16:creationId xmlns:a16="http://schemas.microsoft.com/office/drawing/2014/main" id="{AD6DE971-23FA-59A5-D296-CF327A2FDB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11147" y="4874209"/>
                <a:ext cx="1752083" cy="1143537"/>
                <a:chOff x="7711147" y="4874209"/>
                <a:chExt cx="1752083" cy="1143537"/>
              </a:xfrm>
            </p:grpSpPr>
            <p:sp>
              <p:nvSpPr>
                <p:cNvPr id="48160" name="Textfeld 161">
                  <a:extLst>
                    <a:ext uri="{FF2B5EF4-FFF2-40B4-BE49-F238E27FC236}">
                      <a16:creationId xmlns:a16="http://schemas.microsoft.com/office/drawing/2014/main" id="{516FEBA0-8B15-457E-B71F-DAC78DCEA5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11147" y="5709969"/>
                  <a:ext cx="175208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de-DE" altLang="de-DE" sz="140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Ernährungswirtschaft</a:t>
                  </a:r>
                </a:p>
              </p:txBody>
            </p:sp>
            <p:grpSp>
              <p:nvGrpSpPr>
                <p:cNvPr id="48161" name="Gruppieren 4">
                  <a:extLst>
                    <a:ext uri="{FF2B5EF4-FFF2-40B4-BE49-F238E27FC236}">
                      <a16:creationId xmlns:a16="http://schemas.microsoft.com/office/drawing/2014/main" id="{9C609BCE-B57F-C961-AF9E-669F7B0435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966671" y="4874209"/>
                  <a:ext cx="1214693" cy="885691"/>
                  <a:chOff x="7966671" y="4874209"/>
                  <a:chExt cx="1214693" cy="885691"/>
                </a:xfrm>
              </p:grpSpPr>
              <p:sp>
                <p:nvSpPr>
                  <p:cNvPr id="48162" name="Rechteck 159">
                    <a:extLst>
                      <a:ext uri="{FF2B5EF4-FFF2-40B4-BE49-F238E27FC236}">
                        <a16:creationId xmlns:a16="http://schemas.microsoft.com/office/drawing/2014/main" id="{AB2D6128-0555-A6AA-C4B9-403ECED010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966671" y="4874209"/>
                    <a:ext cx="1214693" cy="88569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buFontTx/>
                      <a:buChar char="•"/>
                    </a:pPr>
                    <a:endParaRPr lang="de-DE" altLang="de-DE"/>
                  </a:p>
                </p:txBody>
              </p:sp>
              <p:pic>
                <p:nvPicPr>
                  <p:cNvPr id="48163" name="Grafik 3">
                    <a:extLst>
                      <a:ext uri="{FF2B5EF4-FFF2-40B4-BE49-F238E27FC236}">
                        <a16:creationId xmlns:a16="http://schemas.microsoft.com/office/drawing/2014/main" id="{26709DAF-1FF2-D41F-FD6F-5C2A8C9DD4A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32438" y="4975707"/>
                    <a:ext cx="681443" cy="6814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48143" name="Gruppieren 20">
                <a:extLst>
                  <a:ext uri="{FF2B5EF4-FFF2-40B4-BE49-F238E27FC236}">
                    <a16:creationId xmlns:a16="http://schemas.microsoft.com/office/drawing/2014/main" id="{7E405924-3FF6-3AD3-C221-2E836D761A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538" y="4872831"/>
                <a:ext cx="1736822" cy="1144915"/>
                <a:chOff x="6190057" y="4872831"/>
                <a:chExt cx="1736822" cy="1144915"/>
              </a:xfrm>
            </p:grpSpPr>
            <p:sp>
              <p:nvSpPr>
                <p:cNvPr id="48154" name="Textfeld 130">
                  <a:extLst>
                    <a:ext uri="{FF2B5EF4-FFF2-40B4-BE49-F238E27FC236}">
                      <a16:creationId xmlns:a16="http://schemas.microsoft.com/office/drawing/2014/main" id="{E883D03A-1835-9AFF-2E16-47B7459C28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90057" y="5709969"/>
                  <a:ext cx="173682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de-DE" altLang="de-DE" sz="1400">
                      <a:solidFill>
                        <a:srgbClr val="3333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Wald-/Holzwirtschaft</a:t>
                  </a:r>
                </a:p>
              </p:txBody>
            </p:sp>
            <p:grpSp>
              <p:nvGrpSpPr>
                <p:cNvPr id="48155" name="Gruppieren 6">
                  <a:extLst>
                    <a:ext uri="{FF2B5EF4-FFF2-40B4-BE49-F238E27FC236}">
                      <a16:creationId xmlns:a16="http://schemas.microsoft.com/office/drawing/2014/main" id="{EFDDC297-3816-BB60-70AA-1BC388478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08538" y="4872831"/>
                  <a:ext cx="1214693" cy="885691"/>
                  <a:chOff x="6508538" y="4872831"/>
                  <a:chExt cx="1214693" cy="885691"/>
                </a:xfrm>
              </p:grpSpPr>
              <p:sp>
                <p:nvSpPr>
                  <p:cNvPr id="48156" name="Rechteck 129">
                    <a:extLst>
                      <a:ext uri="{FF2B5EF4-FFF2-40B4-BE49-F238E27FC236}">
                        <a16:creationId xmlns:a16="http://schemas.microsoft.com/office/drawing/2014/main" id="{1C8ABA76-812C-16CA-132D-9F8B206211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508538" y="4872831"/>
                    <a:ext cx="1214693" cy="88569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buFontTx/>
                      <a:buChar char="•"/>
                    </a:pPr>
                    <a:endParaRPr lang="de-DE" altLang="de-DE"/>
                  </a:p>
                </p:txBody>
              </p:sp>
              <p:grpSp>
                <p:nvGrpSpPr>
                  <p:cNvPr id="48157" name="Gruppieren 135">
                    <a:extLst>
                      <a:ext uri="{FF2B5EF4-FFF2-40B4-BE49-F238E27FC236}">
                        <a16:creationId xmlns:a16="http://schemas.microsoft.com/office/drawing/2014/main" id="{E906224C-A0B0-F720-8535-74282D7218C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618620" y="5009645"/>
                    <a:ext cx="982783" cy="612297"/>
                    <a:chOff x="2521339" y="2089206"/>
                    <a:chExt cx="4453393" cy="2933448"/>
                  </a:xfrm>
                </p:grpSpPr>
                <p:pic>
                  <p:nvPicPr>
                    <p:cNvPr id="48158" name="Grafik 136">
                      <a:extLst>
                        <a:ext uri="{FF2B5EF4-FFF2-40B4-BE49-F238E27FC236}">
                          <a16:creationId xmlns:a16="http://schemas.microsoft.com/office/drawing/2014/main" id="{50311D01-8E08-D391-64B4-C11EACAB77C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452605" y="3500527"/>
                      <a:ext cx="1522127" cy="15221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8159" name="Grafik 137">
                      <a:extLst>
                        <a:ext uri="{FF2B5EF4-FFF2-40B4-BE49-F238E27FC236}">
                          <a16:creationId xmlns:a16="http://schemas.microsoft.com/office/drawing/2014/main" id="{095BC2FD-FC5C-76D1-ABCC-D39604F65DB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521339" y="2089206"/>
                      <a:ext cx="2822643" cy="28226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</p:grpSp>
          <p:grpSp>
            <p:nvGrpSpPr>
              <p:cNvPr id="48144" name="Gruppieren 2">
                <a:extLst>
                  <a:ext uri="{FF2B5EF4-FFF2-40B4-BE49-F238E27FC236}">
                    <a16:creationId xmlns:a16="http://schemas.microsoft.com/office/drawing/2014/main" id="{7E825409-76A9-D004-EAB9-96B612F16D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86394" y="4876680"/>
                <a:ext cx="1214693" cy="885691"/>
                <a:chOff x="10616036" y="4851444"/>
                <a:chExt cx="1214693" cy="885691"/>
              </a:xfrm>
            </p:grpSpPr>
            <p:sp>
              <p:nvSpPr>
                <p:cNvPr id="48145" name="Rechteck 157">
                  <a:extLst>
                    <a:ext uri="{FF2B5EF4-FFF2-40B4-BE49-F238E27FC236}">
                      <a16:creationId xmlns:a16="http://schemas.microsoft.com/office/drawing/2014/main" id="{8191C34D-B58E-91B3-5E00-9590DF1D5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16036" y="4851444"/>
                  <a:ext cx="1214693" cy="885691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grpSp>
              <p:nvGrpSpPr>
                <p:cNvPr id="48146" name="Gruppieren 1">
                  <a:extLst>
                    <a:ext uri="{FF2B5EF4-FFF2-40B4-BE49-F238E27FC236}">
                      <a16:creationId xmlns:a16="http://schemas.microsoft.com/office/drawing/2014/main" id="{73DCA323-566F-E768-3AAC-3A359C0CB1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673086" y="4978205"/>
                  <a:ext cx="1100593" cy="632168"/>
                  <a:chOff x="11442089" y="1946352"/>
                  <a:chExt cx="3275537" cy="1881431"/>
                </a:xfrm>
              </p:grpSpPr>
              <p:sp>
                <p:nvSpPr>
                  <p:cNvPr id="48147" name="Rechteck 182">
                    <a:extLst>
                      <a:ext uri="{FF2B5EF4-FFF2-40B4-BE49-F238E27FC236}">
                        <a16:creationId xmlns:a16="http://schemas.microsoft.com/office/drawing/2014/main" id="{82B3A379-34E3-03FA-185F-3F64D50323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442089" y="1946352"/>
                    <a:ext cx="3275537" cy="18740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buFontTx/>
                      <a:buChar char="•"/>
                    </a:pPr>
                    <a:endParaRPr lang="de-DE" altLang="de-DE"/>
                  </a:p>
                </p:txBody>
              </p:sp>
              <p:pic>
                <p:nvPicPr>
                  <p:cNvPr id="48148" name="Grafik 183">
                    <a:extLst>
                      <a:ext uri="{FF2B5EF4-FFF2-40B4-BE49-F238E27FC236}">
                        <a16:creationId xmlns:a16="http://schemas.microsoft.com/office/drawing/2014/main" id="{CC27EB67-BE5C-1C82-9B2A-B6D2BC4B575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481137" y="3071662"/>
                    <a:ext cx="720281" cy="7487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149" name="Grafik 184">
                    <a:extLst>
                      <a:ext uri="{FF2B5EF4-FFF2-40B4-BE49-F238E27FC236}">
                        <a16:creationId xmlns:a16="http://schemas.microsoft.com/office/drawing/2014/main" id="{E93F8A3D-DAB1-D9C5-C14C-E512227ECA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404070" y="3172751"/>
                    <a:ext cx="860006" cy="5896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150" name="Grafik 185">
                    <a:extLst>
                      <a:ext uri="{FF2B5EF4-FFF2-40B4-BE49-F238E27FC236}">
                        <a16:creationId xmlns:a16="http://schemas.microsoft.com/office/drawing/2014/main" id="{6730DFC4-C292-E9A3-CB21-70F9B12D6B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495054" y="2219239"/>
                    <a:ext cx="710955" cy="7246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151" name="Grafik 186">
                    <a:extLst>
                      <a:ext uri="{FF2B5EF4-FFF2-40B4-BE49-F238E27FC236}">
                        <a16:creationId xmlns:a16="http://schemas.microsoft.com/office/drawing/2014/main" id="{B193438F-01A5-C77C-0DC7-3ED56B7C813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442090" y="2012028"/>
                    <a:ext cx="876149" cy="8930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152" name="Grafik 187">
                    <a:extLst>
                      <a:ext uri="{FF2B5EF4-FFF2-40B4-BE49-F238E27FC236}">
                        <a16:creationId xmlns:a16="http://schemas.microsoft.com/office/drawing/2014/main" id="{AEB3AD11-12CB-29D1-E917-FB20AF7020B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824590" y="2934748"/>
                    <a:ext cx="893036" cy="8930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8153" name="Picture 2" descr="StEmp-Tool Anhalt">
                    <a:extLst>
                      <a:ext uri="{FF2B5EF4-FFF2-40B4-BE49-F238E27FC236}">
                        <a16:creationId xmlns:a16="http://schemas.microsoft.com/office/drawing/2014/main" id="{E38F04EC-AE74-2F7E-065A-08C3AF33C3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908492" y="2183150"/>
                    <a:ext cx="796836" cy="7968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sp>
          <p:nvSpPr>
            <p:cNvPr id="48140" name="Textfeld 160">
              <a:extLst>
                <a:ext uri="{FF2B5EF4-FFF2-40B4-BE49-F238E27FC236}">
                  <a16:creationId xmlns:a16="http://schemas.microsoft.com/office/drawing/2014/main" id="{4924EC54-1A50-1055-915F-B8409B908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906" y="5709969"/>
              <a:ext cx="12704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Landwirtschaft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hteck 253">
            <a:extLst>
              <a:ext uri="{FF2B5EF4-FFF2-40B4-BE49-F238E27FC236}">
                <a16:creationId xmlns:a16="http://schemas.microsoft.com/office/drawing/2014/main" id="{AD3B67F4-8BAD-437B-89A0-239CA69315B0}"/>
              </a:ext>
            </a:extLst>
          </p:cNvPr>
          <p:cNvSpPr/>
          <p:nvPr/>
        </p:nvSpPr>
        <p:spPr bwMode="auto">
          <a:xfrm>
            <a:off x="717487" y="851107"/>
            <a:ext cx="8985379" cy="3448034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440" y="14466"/>
            <a:ext cx="8422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Meta-Studie (2): 3 Hauptherausforderungen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AC848C5-D7BC-4769-8041-2A6DCDA8FAEC}"/>
              </a:ext>
            </a:extLst>
          </p:cNvPr>
          <p:cNvCxnSpPr/>
          <p:nvPr/>
        </p:nvCxnSpPr>
        <p:spPr bwMode="auto">
          <a:xfrm>
            <a:off x="1225296" y="4046220"/>
            <a:ext cx="669188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1AD56436-45C6-4A95-B404-AE2C8C265391}"/>
              </a:ext>
            </a:extLst>
          </p:cNvPr>
          <p:cNvCxnSpPr/>
          <p:nvPr/>
        </p:nvCxnSpPr>
        <p:spPr bwMode="auto">
          <a:xfrm flipV="1">
            <a:off x="1328738" y="883920"/>
            <a:ext cx="0" cy="332232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472D67BF-B89D-49D5-A516-A974A270EFF8}"/>
              </a:ext>
            </a:extLst>
          </p:cNvPr>
          <p:cNvSpPr txBox="1"/>
          <p:nvPr/>
        </p:nvSpPr>
        <p:spPr>
          <a:xfrm>
            <a:off x="717487" y="799302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TWh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E719E072-1665-4C81-B375-525C0A31D743}"/>
              </a:ext>
            </a:extLst>
          </p:cNvPr>
          <p:cNvSpPr txBox="1"/>
          <p:nvPr/>
        </p:nvSpPr>
        <p:spPr>
          <a:xfrm>
            <a:off x="1921393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2017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55EC8D50-CB5D-418A-B71B-3E3F56E759C6}"/>
              </a:ext>
            </a:extLst>
          </p:cNvPr>
          <p:cNvSpPr txBox="1"/>
          <p:nvPr/>
        </p:nvSpPr>
        <p:spPr>
          <a:xfrm>
            <a:off x="6756422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sp>
        <p:nvSpPr>
          <p:cNvPr id="212" name="Text Box 14">
            <a:extLst>
              <a:ext uri="{FF2B5EF4-FFF2-40B4-BE49-F238E27FC236}">
                <a16:creationId xmlns:a16="http://schemas.microsoft.com/office/drawing/2014/main" id="{C719CD8D-3A56-4462-A95A-91673494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99868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253" name="Gruppieren 252">
            <a:extLst>
              <a:ext uri="{FF2B5EF4-FFF2-40B4-BE49-F238E27FC236}">
                <a16:creationId xmlns:a16="http://schemas.microsoft.com/office/drawing/2014/main" id="{A009589E-3C60-47F4-B97D-053C41A9DB5D}"/>
              </a:ext>
            </a:extLst>
          </p:cNvPr>
          <p:cNvGrpSpPr/>
          <p:nvPr/>
        </p:nvGrpSpPr>
        <p:grpSpPr>
          <a:xfrm>
            <a:off x="722184" y="1615440"/>
            <a:ext cx="8985379" cy="4478828"/>
            <a:chOff x="722184" y="1615440"/>
            <a:chExt cx="8985379" cy="4478828"/>
          </a:xfrm>
        </p:grpSpPr>
        <p:sp>
          <p:nvSpPr>
            <p:cNvPr id="178" name="Text Box 5">
              <a:extLst>
                <a:ext uri="{FF2B5EF4-FFF2-40B4-BE49-F238E27FC236}">
                  <a16:creationId xmlns:a16="http://schemas.microsoft.com/office/drawing/2014/main" id="{13D0D1A3-0AE3-4054-B550-D6ACC37CC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184" y="5509493"/>
              <a:ext cx="898537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3. Mit </a:t>
              </a:r>
              <a:r>
                <a:rPr lang="de-DE" altLang="de-DE" sz="1600">
                  <a:solidFill>
                    <a:srgbClr val="563BFB"/>
                  </a:solidFill>
                </a:rPr>
                <a:t>der Versorgungssicherheit </a:t>
              </a:r>
              <a:r>
                <a:rPr lang="de-DE" altLang="de-DE" sz="1600" dirty="0">
                  <a:solidFill>
                    <a:srgbClr val="563BFB"/>
                  </a:solidFill>
                </a:rPr>
                <a:t>werden sowohl die grundsätzliche als auch die temporäre Energieversorgung gewährleistet!</a:t>
              </a: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F4482438-0228-407F-B090-4ECDE9CA1C1F}"/>
                </a:ext>
              </a:extLst>
            </p:cNvPr>
            <p:cNvGrpSpPr/>
            <p:nvPr/>
          </p:nvGrpSpPr>
          <p:grpSpPr>
            <a:xfrm>
              <a:off x="3425951" y="1615440"/>
              <a:ext cx="1962948" cy="1754594"/>
              <a:chOff x="3425951" y="1615440"/>
              <a:chExt cx="1962948" cy="1754594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4EEDD31-443A-47B0-8114-ECDCAABFECB0}"/>
                  </a:ext>
                </a:extLst>
              </p:cNvPr>
              <p:cNvGrpSpPr/>
              <p:nvPr/>
            </p:nvGrpSpPr>
            <p:grpSpPr>
              <a:xfrm>
                <a:off x="3425951" y="2069104"/>
                <a:ext cx="1962948" cy="860450"/>
                <a:chOff x="3761231" y="1995952"/>
                <a:chExt cx="1962948" cy="860450"/>
              </a:xfrm>
            </p:grpSpPr>
            <p:sp>
              <p:nvSpPr>
                <p:cNvPr id="248" name="Rechteck 247">
                  <a:extLst>
                    <a:ext uri="{FF2B5EF4-FFF2-40B4-BE49-F238E27FC236}">
                      <a16:creationId xmlns:a16="http://schemas.microsoft.com/office/drawing/2014/main" id="{66F49DC5-CC3C-480B-BA57-C159D914ED70}"/>
                    </a:ext>
                  </a:extLst>
                </p:cNvPr>
                <p:cNvSpPr/>
                <p:nvPr/>
              </p:nvSpPr>
              <p:spPr bwMode="auto">
                <a:xfrm>
                  <a:off x="3761231" y="1995952"/>
                  <a:ext cx="1955367" cy="86045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21" name="Gruppieren 220">
                  <a:extLst>
                    <a:ext uri="{FF2B5EF4-FFF2-40B4-BE49-F238E27FC236}">
                      <a16:creationId xmlns:a16="http://schemas.microsoft.com/office/drawing/2014/main" id="{B3DE3898-6A20-42FE-A5A0-1D52CA79C574}"/>
                    </a:ext>
                  </a:extLst>
                </p:cNvPr>
                <p:cNvGrpSpPr/>
                <p:nvPr/>
              </p:nvGrpSpPr>
              <p:grpSpPr>
                <a:xfrm>
                  <a:off x="4395146" y="2286399"/>
                  <a:ext cx="501397" cy="469179"/>
                  <a:chOff x="2369533" y="887240"/>
                  <a:chExt cx="5116092" cy="5069714"/>
                </a:xfrm>
              </p:grpSpPr>
              <p:sp>
                <p:nvSpPr>
                  <p:cNvPr id="241" name="Sechseck 240">
                    <a:extLst>
                      <a:ext uri="{FF2B5EF4-FFF2-40B4-BE49-F238E27FC236}">
                        <a16:creationId xmlns:a16="http://schemas.microsoft.com/office/drawing/2014/main" id="{1AFED568-008B-4600-8A41-2E62383061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2577146"/>
                    <a:ext cx="1989532" cy="1689905"/>
                  </a:xfrm>
                  <a:prstGeom prst="hexagon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2" name="Sechseck 241">
                    <a:extLst>
                      <a:ext uri="{FF2B5EF4-FFF2-40B4-BE49-F238E27FC236}">
                        <a16:creationId xmlns:a16="http://schemas.microsoft.com/office/drawing/2014/main" id="{A2ACA094-82B9-46D8-BF69-55C95E97A8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3" name="Sechseck 242">
                    <a:extLst>
                      <a:ext uri="{FF2B5EF4-FFF2-40B4-BE49-F238E27FC236}">
                        <a16:creationId xmlns:a16="http://schemas.microsoft.com/office/drawing/2014/main" id="{9F98F7F4-E866-466D-94A1-C419E44F55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4" name="Sechseck 243">
                    <a:extLst>
                      <a:ext uri="{FF2B5EF4-FFF2-40B4-BE49-F238E27FC236}">
                        <a16:creationId xmlns:a16="http://schemas.microsoft.com/office/drawing/2014/main" id="{173A77DF-8C3A-4D52-8D5D-35E87448E1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5" name="Sechseck 244">
                    <a:extLst>
                      <a:ext uri="{FF2B5EF4-FFF2-40B4-BE49-F238E27FC236}">
                        <a16:creationId xmlns:a16="http://schemas.microsoft.com/office/drawing/2014/main" id="{DB6E3267-6AE7-4AE7-9932-43F8775C2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6" name="Sechseck 245">
                    <a:extLst>
                      <a:ext uri="{FF2B5EF4-FFF2-40B4-BE49-F238E27FC236}">
                        <a16:creationId xmlns:a16="http://schemas.microsoft.com/office/drawing/2014/main" id="{B6443535-B162-4E22-8640-CD3F48869A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887240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7" name="Sechseck 246">
                    <a:extLst>
                      <a:ext uri="{FF2B5EF4-FFF2-40B4-BE49-F238E27FC236}">
                        <a16:creationId xmlns:a16="http://schemas.microsoft.com/office/drawing/2014/main" id="{E07105CF-5814-4629-99DF-05D62B43C6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4267049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</p:grpSp>
            <p:sp>
              <p:nvSpPr>
                <p:cNvPr id="249" name="Textfeld 248">
                  <a:extLst>
                    <a:ext uri="{FF2B5EF4-FFF2-40B4-BE49-F238E27FC236}">
                      <a16:creationId xmlns:a16="http://schemas.microsoft.com/office/drawing/2014/main" id="{694097D2-8BCA-4FDD-BB74-9D27AB940CD9}"/>
                    </a:ext>
                  </a:extLst>
                </p:cNvPr>
                <p:cNvSpPr txBox="1"/>
                <p:nvPr/>
              </p:nvSpPr>
              <p:spPr>
                <a:xfrm>
                  <a:off x="3768451" y="1998167"/>
                  <a:ext cx="19557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Versorgungssicherheit</a:t>
                  </a:r>
                </a:p>
              </p:txBody>
            </p:sp>
          </p:grp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E43ADBA8-AD18-478C-BDD6-CA3208435286}"/>
                  </a:ext>
                </a:extLst>
              </p:cNvPr>
              <p:cNvCxnSpPr/>
              <p:nvPr/>
            </p:nvCxnSpPr>
            <p:spPr bwMode="auto">
              <a:xfrm flipV="1">
                <a:off x="4254848" y="161544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 Verbindung mit Pfeil 249">
                <a:extLst>
                  <a:ext uri="{FF2B5EF4-FFF2-40B4-BE49-F238E27FC236}">
                    <a16:creationId xmlns:a16="http://schemas.microsoft.com/office/drawing/2014/main" id="{2004B651-8A81-4778-9C28-3CDBE249CD30}"/>
                  </a:ext>
                </a:extLst>
              </p:cNvPr>
              <p:cNvCxnSpPr/>
              <p:nvPr/>
            </p:nvCxnSpPr>
            <p:spPr bwMode="auto">
              <a:xfrm flipV="1">
                <a:off x="4254848" y="291637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56" name="Textfeld 255">
            <a:extLst>
              <a:ext uri="{FF2B5EF4-FFF2-40B4-BE49-F238E27FC236}">
                <a16:creationId xmlns:a16="http://schemas.microsoft.com/office/drawing/2014/main" id="{00538EF5-C76B-4BA5-A551-3B8D6301F05F}"/>
              </a:ext>
            </a:extLst>
          </p:cNvPr>
          <p:cNvSpPr txBox="1"/>
          <p:nvPr/>
        </p:nvSpPr>
        <p:spPr>
          <a:xfrm>
            <a:off x="7907552" y="387557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</a:t>
            </a:r>
          </a:p>
        </p:txBody>
      </p: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AEA94EE4-4514-4175-82C0-220D49DE560A}"/>
              </a:ext>
            </a:extLst>
          </p:cNvPr>
          <p:cNvGrpSpPr/>
          <p:nvPr/>
        </p:nvGrpSpPr>
        <p:grpSpPr>
          <a:xfrm>
            <a:off x="722184" y="2500588"/>
            <a:ext cx="8985379" cy="2988504"/>
            <a:chOff x="722184" y="2500588"/>
            <a:chExt cx="8985379" cy="2988504"/>
          </a:xfrm>
        </p:grpSpPr>
        <p:sp>
          <p:nvSpPr>
            <p:cNvPr id="157" name="Text Box 5">
              <a:extLst>
                <a:ext uri="{FF2B5EF4-FFF2-40B4-BE49-F238E27FC236}">
                  <a16:creationId xmlns:a16="http://schemas.microsoft.com/office/drawing/2014/main" id="{4C120854-6867-40C9-A2A8-5CF8FC8C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184" y="4904317"/>
              <a:ext cx="898537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2. Der Ausbau der EE muss im gleichen Zeitraum stark gesteigert werden. Hierbei sind Photovoltaikanlagen (PV) und Windkraftanlagen die großen Bringer!</a:t>
              </a:r>
            </a:p>
          </p:txBody>
        </p:sp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BF7C7331-088D-4562-8FEA-41FEF964D452}"/>
                </a:ext>
              </a:extLst>
            </p:cNvPr>
            <p:cNvGrpSpPr/>
            <p:nvPr/>
          </p:nvGrpSpPr>
          <p:grpSpPr>
            <a:xfrm>
              <a:off x="1707342" y="2500588"/>
              <a:ext cx="5369040" cy="1431212"/>
              <a:chOff x="1707342" y="2500588"/>
              <a:chExt cx="5369040" cy="1431212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52C3C63-C686-4599-B060-1066E7F2B1D0}"/>
                  </a:ext>
                </a:extLst>
              </p:cNvPr>
              <p:cNvGrpSpPr/>
              <p:nvPr/>
            </p:nvGrpSpPr>
            <p:grpSpPr>
              <a:xfrm>
                <a:off x="2294329" y="2500588"/>
                <a:ext cx="4782053" cy="1312876"/>
                <a:chOff x="2294329" y="2500588"/>
                <a:chExt cx="4782053" cy="1312876"/>
              </a:xfrm>
            </p:grpSpPr>
            <p:cxnSp>
              <p:nvCxnSpPr>
                <p:cNvPr id="180" name="Gerader Verbinder 179">
                  <a:extLst>
                    <a:ext uri="{FF2B5EF4-FFF2-40B4-BE49-F238E27FC236}">
                      <a16:creationId xmlns:a16="http://schemas.microsoft.com/office/drawing/2014/main" id="{A3FB8E9B-C861-4630-8A4B-2FAFA584F5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906857" y="2500588"/>
                  <a:ext cx="4169525" cy="1312876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1" name="Gerader Verbinder 180">
                  <a:extLst>
                    <a:ext uri="{FF2B5EF4-FFF2-40B4-BE49-F238E27FC236}">
                      <a16:creationId xmlns:a16="http://schemas.microsoft.com/office/drawing/2014/main" id="{AEF92943-F448-4BD8-9A8F-895817A4122F}"/>
                    </a:ext>
                  </a:extLst>
                </p:cNvPr>
                <p:cNvCxnSpPr/>
                <p:nvPr/>
              </p:nvCxnSpPr>
              <p:spPr bwMode="auto">
                <a:xfrm>
                  <a:off x="2294329" y="3813464"/>
                  <a:ext cx="612528" cy="0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7" name="Textfeld 196">
                <a:extLst>
                  <a:ext uri="{FF2B5EF4-FFF2-40B4-BE49-F238E27FC236}">
                    <a16:creationId xmlns:a16="http://schemas.microsoft.com/office/drawing/2014/main" id="{3AFFDB65-4576-438B-A1C1-E4A83C32565A}"/>
                  </a:ext>
                </a:extLst>
              </p:cNvPr>
              <p:cNvSpPr txBox="1"/>
              <p:nvPr/>
            </p:nvSpPr>
            <p:spPr>
              <a:xfrm>
                <a:off x="1707342" y="3624023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3333FF"/>
                    </a:solidFill>
                  </a:rPr>
                  <a:t>496</a:t>
                </a:r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488CF137-BA89-40CC-A28B-898A70E6A21B}"/>
                  </a:ext>
                </a:extLst>
              </p:cNvPr>
              <p:cNvSpPr txBox="1"/>
              <p:nvPr/>
            </p:nvSpPr>
            <p:spPr>
              <a:xfrm>
                <a:off x="2679173" y="3187230"/>
                <a:ext cx="1350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8000"/>
                    </a:solidFill>
                  </a:rPr>
                  <a:t>EE-Erzeugung</a:t>
                </a:r>
              </a:p>
            </p:txBody>
          </p: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60328154-2BCA-4900-88A4-AE6C7993FDCC}"/>
                  </a:ext>
                </a:extLst>
              </p:cNvPr>
              <p:cNvGrpSpPr/>
              <p:nvPr/>
            </p:nvGrpSpPr>
            <p:grpSpPr>
              <a:xfrm>
                <a:off x="5400472" y="3109322"/>
                <a:ext cx="1507098" cy="784151"/>
                <a:chOff x="5400472" y="3109322"/>
                <a:chExt cx="1507098" cy="784151"/>
              </a:xfrm>
            </p:grpSpPr>
            <p:sp>
              <p:nvSpPr>
                <p:cNvPr id="207" name="Rechteck 206">
                  <a:extLst>
                    <a:ext uri="{FF2B5EF4-FFF2-40B4-BE49-F238E27FC236}">
                      <a16:creationId xmlns:a16="http://schemas.microsoft.com/office/drawing/2014/main" id="{2E68DD0A-8578-44BB-BA4B-7EA1B22B36DC}"/>
                    </a:ext>
                  </a:extLst>
                </p:cNvPr>
                <p:cNvSpPr/>
                <p:nvPr/>
              </p:nvSpPr>
              <p:spPr bwMode="auto">
                <a:xfrm>
                  <a:off x="5400472" y="3166306"/>
                  <a:ext cx="1507098" cy="72716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6" name="Textfeld 205">
                  <a:extLst>
                    <a:ext uri="{FF2B5EF4-FFF2-40B4-BE49-F238E27FC236}">
                      <a16:creationId xmlns:a16="http://schemas.microsoft.com/office/drawing/2014/main" id="{5785800C-4EDE-4A97-8C56-C4C32C3C4587}"/>
                    </a:ext>
                  </a:extLst>
                </p:cNvPr>
                <p:cNvSpPr txBox="1"/>
                <p:nvPr/>
              </p:nvSpPr>
              <p:spPr>
                <a:xfrm>
                  <a:off x="5684828" y="3109322"/>
                  <a:ext cx="9909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EE-Zubau</a:t>
                  </a:r>
                </a:p>
              </p:txBody>
            </p:sp>
            <p:pic>
              <p:nvPicPr>
                <p:cNvPr id="218" name="Picture 2" descr="C:\Users\Wolfgang A. Thiel\AppData\Local\Microsoft\Windows\Temporary Internet Files\Content.IE5\QELFV1LX\MC900353987[1].wmf">
                  <a:extLst>
                    <a:ext uri="{FF2B5EF4-FFF2-40B4-BE49-F238E27FC236}">
                      <a16:creationId xmlns:a16="http://schemas.microsoft.com/office/drawing/2014/main" id="{093BA91E-4D3B-4FF4-AA33-1C6D60CDDB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8307" y="3429581"/>
                  <a:ext cx="253915" cy="375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" name="Grafik 218">
                  <a:extLst>
                    <a:ext uri="{FF2B5EF4-FFF2-40B4-BE49-F238E27FC236}">
                      <a16:creationId xmlns:a16="http://schemas.microsoft.com/office/drawing/2014/main" id="{02DDBEEA-C02B-4448-8FEF-8A114B69B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31" b="30514"/>
                <a:stretch/>
              </p:blipFill>
              <p:spPr>
                <a:xfrm>
                  <a:off x="5661835" y="3439457"/>
                  <a:ext cx="552196" cy="331624"/>
                </a:xfrm>
                <a:prstGeom prst="rect">
                  <a:avLst/>
                </a:prstGeom>
              </p:spPr>
            </p:pic>
          </p:grp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0EC35D25-2561-4EE0-8487-BF386E01C3F6}"/>
                  </a:ext>
                </a:extLst>
              </p:cNvPr>
              <p:cNvSpPr/>
              <p:nvPr/>
            </p:nvSpPr>
            <p:spPr bwMode="auto">
              <a:xfrm>
                <a:off x="2219514" y="3738649"/>
                <a:ext cx="149629" cy="1496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3" name="Gruppieren 262">
            <a:extLst>
              <a:ext uri="{FF2B5EF4-FFF2-40B4-BE49-F238E27FC236}">
                <a16:creationId xmlns:a16="http://schemas.microsoft.com/office/drawing/2014/main" id="{AAC77D3A-BB13-4198-8367-5E8A43BBF707}"/>
              </a:ext>
            </a:extLst>
          </p:cNvPr>
          <p:cNvGrpSpPr/>
          <p:nvPr/>
        </p:nvGrpSpPr>
        <p:grpSpPr>
          <a:xfrm>
            <a:off x="722184" y="851107"/>
            <a:ext cx="8985379" cy="4032809"/>
            <a:chOff x="722184" y="851107"/>
            <a:chExt cx="8985379" cy="4032809"/>
          </a:xfrm>
        </p:grpSpPr>
        <p:sp>
          <p:nvSpPr>
            <p:cNvPr id="159" name="Text Box 5">
              <a:extLst>
                <a:ext uri="{FF2B5EF4-FFF2-40B4-BE49-F238E27FC236}">
                  <a16:creationId xmlns:a16="http://schemas.microsoft.com/office/drawing/2014/main" id="{A7542462-6858-484F-8536-7142D44DD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184" y="4299141"/>
              <a:ext cx="898537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1. Mit Effizienz und Suffizienz muss der Primär-Energieverbrauch deutlich gesenkt werden! Dabei spielen die Wärmewende und die Mobilitätswende eine entscheidende Rolle.</a:t>
              </a:r>
            </a:p>
          </p:txBody>
        </p:sp>
        <p:grpSp>
          <p:nvGrpSpPr>
            <p:cNvPr id="262" name="Gruppieren 261">
              <a:extLst>
                <a:ext uri="{FF2B5EF4-FFF2-40B4-BE49-F238E27FC236}">
                  <a16:creationId xmlns:a16="http://schemas.microsoft.com/office/drawing/2014/main" id="{C9D2EA5A-5E8E-4A44-8CF7-CBB718817597}"/>
                </a:ext>
              </a:extLst>
            </p:cNvPr>
            <p:cNvGrpSpPr/>
            <p:nvPr/>
          </p:nvGrpSpPr>
          <p:grpSpPr>
            <a:xfrm>
              <a:off x="1558262" y="851107"/>
              <a:ext cx="6376574" cy="3240833"/>
              <a:chOff x="1558262" y="851107"/>
              <a:chExt cx="6376574" cy="3240833"/>
            </a:xfrm>
          </p:grpSpPr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A526ED59-C90A-4664-9B52-92E70F8A96F4}"/>
                  </a:ext>
                </a:extLst>
              </p:cNvPr>
              <p:cNvSpPr txBox="1"/>
              <p:nvPr/>
            </p:nvSpPr>
            <p:spPr>
              <a:xfrm>
                <a:off x="7302932" y="2331311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2.000</a:t>
                </a:r>
              </a:p>
            </p:txBody>
          </p:sp>
          <p:grpSp>
            <p:nvGrpSpPr>
              <p:cNvPr id="261" name="Gruppieren 260">
                <a:extLst>
                  <a:ext uri="{FF2B5EF4-FFF2-40B4-BE49-F238E27FC236}">
                    <a16:creationId xmlns:a16="http://schemas.microsoft.com/office/drawing/2014/main" id="{3EA6FAF6-EA10-4C71-90D9-6EC0E6D1CDC2}"/>
                  </a:ext>
                </a:extLst>
              </p:cNvPr>
              <p:cNvGrpSpPr/>
              <p:nvPr/>
            </p:nvGrpSpPr>
            <p:grpSpPr>
              <a:xfrm>
                <a:off x="1558262" y="851107"/>
                <a:ext cx="5563840" cy="3240833"/>
                <a:chOff x="1558262" y="851107"/>
                <a:chExt cx="5563840" cy="3240833"/>
              </a:xfrm>
            </p:grpSpPr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4D2776B4-7924-4542-B5FF-D19A23CA7274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58717" y="2584718"/>
                  <a:ext cx="1" cy="150722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18C03903-12B1-4AFB-A79A-F76813D11B36}"/>
                    </a:ext>
                  </a:extLst>
                </p:cNvPr>
                <p:cNvGrpSpPr/>
                <p:nvPr/>
              </p:nvGrpSpPr>
              <p:grpSpPr>
                <a:xfrm>
                  <a:off x="1558262" y="851107"/>
                  <a:ext cx="5563840" cy="3240833"/>
                  <a:chOff x="1558262" y="851107"/>
                  <a:chExt cx="5563840" cy="3240833"/>
                </a:xfrm>
              </p:grpSpPr>
              <p:cxnSp>
                <p:nvCxnSpPr>
                  <p:cNvPr id="194" name="Gerader Verbinder 193">
                    <a:extLst>
                      <a:ext uri="{FF2B5EF4-FFF2-40B4-BE49-F238E27FC236}">
                        <a16:creationId xmlns:a16="http://schemas.microsoft.com/office/drawing/2014/main" id="{9C7AF51D-466B-4805-AA1E-DB40F099A3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94328" y="1123221"/>
                    <a:ext cx="0" cy="29687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Gerader Verbinder 181">
                    <a:extLst>
                      <a:ext uri="{FF2B5EF4-FFF2-40B4-BE49-F238E27FC236}">
                        <a16:creationId xmlns:a16="http://schemas.microsoft.com/office/drawing/2014/main" id="{AD0C1435-F62A-4DF3-A1BA-19B116AED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294329" y="1020384"/>
                    <a:ext cx="4782053" cy="1480204"/>
                  </a:xfrm>
                  <a:prstGeom prst="line">
                    <a:avLst/>
                  </a:prstGeom>
                  <a:solidFill>
                    <a:srgbClr val="FF0000"/>
                  </a:solidFill>
                  <a:ln w="38100" cap="flat" cmpd="sng" algn="ctr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DC973861-77F4-4556-AF96-2664CE3B6B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9514" y="953191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6" name="Textfeld 195">
                    <a:extLst>
                      <a:ext uri="{FF2B5EF4-FFF2-40B4-BE49-F238E27FC236}">
                        <a16:creationId xmlns:a16="http://schemas.microsoft.com/office/drawing/2014/main" id="{7E981019-983F-4E10-AF84-F05AA1BE00C9}"/>
                      </a:ext>
                    </a:extLst>
                  </p:cNvPr>
                  <p:cNvSpPr txBox="1"/>
                  <p:nvPr/>
                </p:nvSpPr>
                <p:spPr>
                  <a:xfrm>
                    <a:off x="1558262" y="851107"/>
                    <a:ext cx="63190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de-DE" sz="1400" dirty="0">
                        <a:solidFill>
                          <a:srgbClr val="3333FF"/>
                        </a:solidFill>
                      </a:rPr>
                      <a:t>3.485</a:t>
                    </a:r>
                  </a:p>
                </p:txBody>
              </p:sp>
              <p:sp>
                <p:nvSpPr>
                  <p:cNvPr id="202" name="Textfeld 201">
                    <a:extLst>
                      <a:ext uri="{FF2B5EF4-FFF2-40B4-BE49-F238E27FC236}">
                        <a16:creationId xmlns:a16="http://schemas.microsoft.com/office/drawing/2014/main" id="{99EC0CF6-A2CE-40A7-A7BD-D3DF150C8204}"/>
                      </a:ext>
                    </a:extLst>
                  </p:cNvPr>
                  <p:cNvSpPr txBox="1"/>
                  <p:nvPr/>
                </p:nvSpPr>
                <p:spPr>
                  <a:xfrm>
                    <a:off x="2679173" y="1447007"/>
                    <a:ext cx="136768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Primärenergie-</a:t>
                    </a:r>
                    <a:b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</a:br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Verbrauch</a:t>
                    </a:r>
                  </a:p>
                </p:txBody>
              </p:sp>
              <p:grpSp>
                <p:nvGrpSpPr>
                  <p:cNvPr id="55" name="Gruppieren 54">
                    <a:extLst>
                      <a:ext uri="{FF2B5EF4-FFF2-40B4-BE49-F238E27FC236}">
                        <a16:creationId xmlns:a16="http://schemas.microsoft.com/office/drawing/2014/main" id="{68250D9A-5E96-4792-8DDB-D59ABAC2C042}"/>
                      </a:ext>
                    </a:extLst>
                  </p:cNvPr>
                  <p:cNvGrpSpPr/>
                  <p:nvPr/>
                </p:nvGrpSpPr>
                <p:grpSpPr>
                  <a:xfrm>
                    <a:off x="5400472" y="1094754"/>
                    <a:ext cx="1507098" cy="784151"/>
                    <a:chOff x="4415166" y="803381"/>
                    <a:chExt cx="1507098" cy="784151"/>
                  </a:xfrm>
                </p:grpSpPr>
                <p:grpSp>
                  <p:nvGrpSpPr>
                    <p:cNvPr id="54" name="Gruppieren 53">
                      <a:extLst>
                        <a:ext uri="{FF2B5EF4-FFF2-40B4-BE49-F238E27FC236}">
                          <a16:creationId xmlns:a16="http://schemas.microsoft.com/office/drawing/2014/main" id="{54AE8DCD-36C0-4091-9566-D75DA48E15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5166" y="860365"/>
                      <a:ext cx="1507098" cy="727167"/>
                      <a:chOff x="3445902" y="711489"/>
                      <a:chExt cx="1507098" cy="727167"/>
                    </a:xfrm>
                  </p:grpSpPr>
                  <p:sp>
                    <p:nvSpPr>
                      <p:cNvPr id="53" name="Rechteck 52">
                        <a:extLst>
                          <a:ext uri="{FF2B5EF4-FFF2-40B4-BE49-F238E27FC236}">
                            <a16:creationId xmlns:a16="http://schemas.microsoft.com/office/drawing/2014/main" id="{D14AF662-1E7B-4C0D-93D0-B30D8D2C7E7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45902" y="711489"/>
                        <a:ext cx="1507098" cy="72716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pic>
                    <p:nvPicPr>
                      <p:cNvPr id="200" name="Grafik 199" descr="Ein Bild, das Text, Gerät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AF3724E8-277D-4C9C-84F1-B7B5924092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92880" y="923109"/>
                        <a:ext cx="688330" cy="41299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1" name="Grafik 200">
                        <a:extLst>
                          <a:ext uri="{FF2B5EF4-FFF2-40B4-BE49-F238E27FC236}">
                            <a16:creationId xmlns:a16="http://schemas.microsoft.com/office/drawing/2014/main" id="{C5159A0F-EF57-4567-AF02-8E45773109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23365" y="953191"/>
                        <a:ext cx="604021" cy="39232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03" name="Textfeld 202">
                      <a:extLst>
                        <a:ext uri="{FF2B5EF4-FFF2-40B4-BE49-F238E27FC236}">
                          <a16:creationId xmlns:a16="http://schemas.microsoft.com/office/drawing/2014/main" id="{9E3010F3-C9BE-4A0D-9DEA-C28E811B4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6370" y="803381"/>
                      <a:ext cx="109036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Einsparung</a:t>
                      </a:r>
                    </a:p>
                  </p:txBody>
                </p:sp>
              </p:grpSp>
              <p:sp>
                <p:nvSpPr>
                  <p:cNvPr id="10" name="Ellipse 9">
                    <a:extLst>
                      <a:ext uri="{FF2B5EF4-FFF2-40B4-BE49-F238E27FC236}">
                        <a16:creationId xmlns:a16="http://schemas.microsoft.com/office/drawing/2014/main" id="{A9AD42A7-8D07-42E4-A756-15D2C03727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72473" y="2435089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66" name="Rectangle 4">
            <a:extLst>
              <a:ext uri="{FF2B5EF4-FFF2-40B4-BE49-F238E27FC236}">
                <a16:creationId xmlns:a16="http://schemas.microsoft.com/office/drawing/2014/main" id="{2895A75C-D2F3-4B27-A589-091F2D22B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083877"/>
            <a:ext cx="9853612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3333FF"/>
                </a:solidFill>
              </a:rPr>
              <a:t>Energieeinsparung, EE-Ausbau und Versorgungssicherheit sind die 3 wichtigen Säulen!</a:t>
            </a:r>
          </a:p>
        </p:txBody>
      </p:sp>
    </p:spTree>
    <p:extLst>
      <p:ext uri="{BB962C8B-B14F-4D97-AF65-F5344CB8AC3E}">
        <p14:creationId xmlns:p14="http://schemas.microsoft.com/office/powerpoint/2010/main" val="34048391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43629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Meta-Studie (3):  Konzept-Team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0B9D4566-8602-4138-824D-FA3CB309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485" y="2213736"/>
            <a:ext cx="412035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u="sng" dirty="0">
                <a:solidFill>
                  <a:srgbClr val="3333FF"/>
                </a:solidFill>
              </a:rPr>
              <a:t>Kernteam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 (Projektleiter)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Wolfgang Fedderken</a:t>
            </a: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32226B80-BA9D-2AA4-FE42-A41213AF3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1238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3333FF"/>
                </a:solidFill>
              </a:rPr>
              <a:t>Danke für die hervorragende Zusammenarbeit!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D7230CA-59D8-F3C1-E13B-B8622459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841" y="2212592"/>
            <a:ext cx="22305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u="sng" dirty="0">
                <a:solidFill>
                  <a:srgbClr val="3333FF"/>
                </a:solidFill>
              </a:rPr>
              <a:t>Mitwirkende</a:t>
            </a:r>
            <a:br>
              <a:rPr lang="de-DE" sz="1800" u="sng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Hans Biehler</a:t>
            </a:r>
          </a:p>
          <a:p>
            <a:r>
              <a:rPr lang="de-DE" sz="1800" dirty="0">
                <a:solidFill>
                  <a:srgbClr val="3333FF"/>
                </a:solidFill>
              </a:rPr>
              <a:t>Matthias Boller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Volker Wander</a:t>
            </a:r>
          </a:p>
        </p:txBody>
      </p:sp>
    </p:spTree>
    <p:extLst>
      <p:ext uri="{BB962C8B-B14F-4D97-AF65-F5344CB8AC3E}">
        <p14:creationId xmlns:p14="http://schemas.microsoft.com/office/powerpoint/2010/main" val="186654511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feld 1">
            <a:extLst>
              <a:ext uri="{FF2B5EF4-FFF2-40B4-BE49-F238E27FC236}">
                <a16:creationId xmlns:a16="http://schemas.microsoft.com/office/drawing/2014/main" id="{545A5C5F-8ADB-AE32-C66B-EF82319FF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5648325"/>
            <a:ext cx="9656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b="1">
                <a:solidFill>
                  <a:srgbClr val="3333FF"/>
                </a:solidFill>
              </a:rPr>
              <a:t>Jahresprogramm 2022 </a:t>
            </a:r>
            <a:r>
              <a:rPr lang="de-DE" altLang="de-DE" sz="1800">
                <a:solidFill>
                  <a:srgbClr val="3333FF"/>
                </a:solidFill>
              </a:rPr>
              <a:t>(siehe unsere Internetseite)</a:t>
            </a:r>
          </a:p>
        </p:txBody>
      </p:sp>
      <p:sp>
        <p:nvSpPr>
          <p:cNvPr id="50179" name="Rechteck 1">
            <a:extLst>
              <a:ext uri="{FF2B5EF4-FFF2-40B4-BE49-F238E27FC236}">
                <a16:creationId xmlns:a16="http://schemas.microsoft.com/office/drawing/2014/main" id="{FADCA165-8418-E2BB-BE01-A76558ABF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-58738"/>
            <a:ext cx="3935413" cy="54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>
                <a:solidFill>
                  <a:schemeClr val="bg1"/>
                </a:solidFill>
              </a:rPr>
              <a:t>Ausblick, Kampagnen 2022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54ABAEA-A75F-9A71-0D28-6E388CEA7ED6}"/>
              </a:ext>
            </a:extLst>
          </p:cNvPr>
          <p:cNvSpPr/>
          <p:nvPr/>
        </p:nvSpPr>
        <p:spPr bwMode="auto">
          <a:xfrm>
            <a:off x="249238" y="738188"/>
            <a:ext cx="9434512" cy="23399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>
              <a:latin typeface="Arial" charset="0"/>
            </a:endParaRPr>
          </a:p>
        </p:txBody>
      </p:sp>
      <p:sp>
        <p:nvSpPr>
          <p:cNvPr id="50181" name="Textfeld 4">
            <a:extLst>
              <a:ext uri="{FF2B5EF4-FFF2-40B4-BE49-F238E27FC236}">
                <a16:creationId xmlns:a16="http://schemas.microsoft.com/office/drawing/2014/main" id="{A92CB64F-E768-908F-59CB-9E8F67D5A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1633538"/>
            <a:ext cx="62833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</a:t>
            </a:r>
            <a:r>
              <a:rPr lang="de-DE" altLang="de-DE" sz="2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Reduzierung des Energieverbrauchs </a:t>
            </a:r>
            <a:r>
              <a:rPr lang="de-DE" altLang="de-DE" sz="200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RLP von </a:t>
            </a:r>
            <a:r>
              <a:rPr lang="de-DE" altLang="de-DE" sz="2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178 TWh </a:t>
            </a:r>
            <a:r>
              <a:rPr lang="de-DE" altLang="de-DE" sz="200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(2018) bis auf </a:t>
            </a:r>
            <a:r>
              <a:rPr lang="de-DE" altLang="de-DE" sz="2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TWh </a:t>
            </a:r>
            <a:r>
              <a:rPr lang="de-DE" altLang="de-DE" sz="200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(2040) benötigt große volkswirtschaftliche Anstrengungen:</a:t>
            </a:r>
          </a:p>
        </p:txBody>
      </p:sp>
      <p:sp>
        <p:nvSpPr>
          <p:cNvPr id="50182" name="Textfeld 5">
            <a:extLst>
              <a:ext uri="{FF2B5EF4-FFF2-40B4-BE49-F238E27FC236}">
                <a16:creationId xmlns:a16="http://schemas.microsoft.com/office/drawing/2014/main" id="{8AE7624D-8BFA-7BFC-63AA-6625B53EF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738188"/>
            <a:ext cx="9337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„Wärmewende“</a:t>
            </a:r>
            <a:r>
              <a:rPr lang="de-DE" altLang="de-DE" sz="18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mit PV, Wärmepumpe und Sektorkopplung beim Verbraucher: „ProSumer“</a:t>
            </a:r>
            <a:endParaRPr lang="de-DE" altLang="de-DE" sz="180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183" name="Gruppieren 6">
            <a:extLst>
              <a:ext uri="{FF2B5EF4-FFF2-40B4-BE49-F238E27FC236}">
                <a16:creationId xmlns:a16="http://schemas.microsoft.com/office/drawing/2014/main" id="{EFD44C5F-D652-AD7D-CAC3-B3319CC9E3DF}"/>
              </a:ext>
            </a:extLst>
          </p:cNvPr>
          <p:cNvGrpSpPr>
            <a:grpSpLocks/>
          </p:cNvGrpSpPr>
          <p:nvPr/>
        </p:nvGrpSpPr>
        <p:grpSpPr bwMode="auto">
          <a:xfrm>
            <a:off x="509588" y="1450975"/>
            <a:ext cx="2482850" cy="1438275"/>
            <a:chOff x="1475509" y="820859"/>
            <a:chExt cx="2483427" cy="1437574"/>
          </a:xfrm>
        </p:grpSpPr>
        <p:sp>
          <p:nvSpPr>
            <p:cNvPr id="50195" name="Rechteck 7">
              <a:extLst>
                <a:ext uri="{FF2B5EF4-FFF2-40B4-BE49-F238E27FC236}">
                  <a16:creationId xmlns:a16="http://schemas.microsoft.com/office/drawing/2014/main" id="{D1422603-EFE7-AA7D-42D1-EBE8137E9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509" y="820859"/>
              <a:ext cx="2483427" cy="14375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grpSp>
          <p:nvGrpSpPr>
            <p:cNvPr id="50196" name="Gruppieren 8">
              <a:extLst>
                <a:ext uri="{FF2B5EF4-FFF2-40B4-BE49-F238E27FC236}">
                  <a16:creationId xmlns:a16="http://schemas.microsoft.com/office/drawing/2014/main" id="{1AE7A646-BDEE-4A82-2F52-13189A8D2A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5565" y="978001"/>
              <a:ext cx="1963558" cy="1146866"/>
              <a:chOff x="2867727" y="1993004"/>
              <a:chExt cx="1155292" cy="654451"/>
            </a:xfrm>
          </p:grpSpPr>
          <p:cxnSp>
            <p:nvCxnSpPr>
              <p:cNvPr id="50197" name="Gerader Verbinder 9">
                <a:extLst>
                  <a:ext uri="{FF2B5EF4-FFF2-40B4-BE49-F238E27FC236}">
                    <a16:creationId xmlns:a16="http://schemas.microsoft.com/office/drawing/2014/main" id="{B840D341-766C-7FE9-2F89-F9FB44C431C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867727" y="2647455"/>
                <a:ext cx="147980" cy="0"/>
              </a:xfrm>
              <a:prstGeom prst="line">
                <a:avLst/>
              </a:prstGeom>
              <a:noFill/>
              <a:ln w="19050" algn="ctr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22C7586D-6E96-093F-764A-54E1099606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68135" y="1992972"/>
                <a:ext cx="1154732" cy="346789"/>
              </a:xfrm>
              <a:prstGeom prst="line">
                <a:avLst/>
              </a:prstGeom>
              <a:solidFill>
                <a:srgbClr val="FF0000"/>
              </a:solidFill>
              <a:ln w="762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199" name="Gerader Verbinder 11">
                <a:extLst>
                  <a:ext uri="{FF2B5EF4-FFF2-40B4-BE49-F238E27FC236}">
                    <a16:creationId xmlns:a16="http://schemas.microsoft.com/office/drawing/2014/main" id="{A7A6AF59-BD99-D714-0AA3-9A218CCD81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015707" y="2339833"/>
                <a:ext cx="1007312" cy="307622"/>
              </a:xfrm>
              <a:prstGeom prst="line">
                <a:avLst/>
              </a:prstGeom>
              <a:noFill/>
              <a:ln w="19050" algn="ctr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8DDCC12-C70E-6866-E4FD-6FB9BC159AB5}"/>
              </a:ext>
            </a:extLst>
          </p:cNvPr>
          <p:cNvGrpSpPr>
            <a:grpSpLocks/>
          </p:cNvGrpSpPr>
          <p:nvPr/>
        </p:nvGrpSpPr>
        <p:grpSpPr bwMode="auto">
          <a:xfrm>
            <a:off x="249238" y="3235325"/>
            <a:ext cx="9434512" cy="2339975"/>
            <a:chOff x="249382" y="3235115"/>
            <a:chExt cx="9434944" cy="2340544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4E11F85-0272-4FB0-07A7-AB1D67AA25A2}"/>
                </a:ext>
              </a:extLst>
            </p:cNvPr>
            <p:cNvSpPr/>
            <p:nvPr/>
          </p:nvSpPr>
          <p:spPr bwMode="auto">
            <a:xfrm>
              <a:off x="249382" y="3235115"/>
              <a:ext cx="9434944" cy="23405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50187" name="Textfeld 14">
              <a:extLst>
                <a:ext uri="{FF2B5EF4-FFF2-40B4-BE49-F238E27FC236}">
                  <a16:creationId xmlns:a16="http://schemas.microsoft.com/office/drawing/2014/main" id="{E32939C6-896A-AE99-98E6-91429798C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825" y="4110283"/>
              <a:ext cx="628402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20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Der Zubau der Erneuerbaren in RLP von </a:t>
              </a:r>
              <a:r>
                <a:rPr lang="de-DE" altLang="de-DE" sz="2000" b="1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22,6 TWh </a:t>
              </a:r>
              <a:r>
                <a:rPr lang="de-DE" altLang="de-DE" sz="20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(2018) bis auf </a:t>
              </a:r>
              <a:r>
                <a:rPr lang="de-DE" altLang="de-DE" sz="2000" b="1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TWh </a:t>
              </a:r>
              <a:r>
                <a:rPr lang="de-DE" altLang="de-DE" sz="2000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(2040) ist eine große volkswirtschaftliche Herausforderung:</a:t>
              </a:r>
            </a:p>
          </p:txBody>
        </p:sp>
        <p:grpSp>
          <p:nvGrpSpPr>
            <p:cNvPr id="50188" name="Gruppieren 15">
              <a:extLst>
                <a:ext uri="{FF2B5EF4-FFF2-40B4-BE49-F238E27FC236}">
                  <a16:creationId xmlns:a16="http://schemas.microsoft.com/office/drawing/2014/main" id="{6BC140D9-1285-9483-99D8-2A26E01521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155" y="3953141"/>
              <a:ext cx="2483427" cy="1437574"/>
              <a:chOff x="1475509" y="820859"/>
              <a:chExt cx="2483427" cy="1437574"/>
            </a:xfrm>
          </p:grpSpPr>
          <p:sp>
            <p:nvSpPr>
              <p:cNvPr id="50190" name="Rechteck 17">
                <a:extLst>
                  <a:ext uri="{FF2B5EF4-FFF2-40B4-BE49-F238E27FC236}">
                    <a16:creationId xmlns:a16="http://schemas.microsoft.com/office/drawing/2014/main" id="{7735792A-E5CE-1254-7353-EECD19F98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5509" y="820859"/>
                <a:ext cx="2483427" cy="14375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  <p:grpSp>
            <p:nvGrpSpPr>
              <p:cNvPr id="50191" name="Gruppieren 18">
                <a:extLst>
                  <a:ext uri="{FF2B5EF4-FFF2-40B4-BE49-F238E27FC236}">
                    <a16:creationId xmlns:a16="http://schemas.microsoft.com/office/drawing/2014/main" id="{59036C76-C1FE-3C1D-2770-5D38C54141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95565" y="978001"/>
                <a:ext cx="1963558" cy="1146866"/>
                <a:chOff x="2867727" y="1993004"/>
                <a:chExt cx="1155292" cy="654451"/>
              </a:xfrm>
            </p:grpSpPr>
            <p:cxnSp>
              <p:nvCxnSpPr>
                <p:cNvPr id="50192" name="Gerader Verbinder 19">
                  <a:extLst>
                    <a:ext uri="{FF2B5EF4-FFF2-40B4-BE49-F238E27FC236}">
                      <a16:creationId xmlns:a16="http://schemas.microsoft.com/office/drawing/2014/main" id="{876F2B4B-6B8E-82CE-A8EA-43833DCE0D3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867727" y="2647455"/>
                  <a:ext cx="147980" cy="0"/>
                </a:xfrm>
                <a:prstGeom prst="line">
                  <a:avLst/>
                </a:prstGeom>
                <a:noFill/>
                <a:ln w="76200" algn="ctr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" name="Gerader Verbinder 20">
                  <a:extLst>
                    <a:ext uri="{FF2B5EF4-FFF2-40B4-BE49-F238E27FC236}">
                      <a16:creationId xmlns:a16="http://schemas.microsoft.com/office/drawing/2014/main" id="{FF275E0D-5AEA-6402-095F-2EB4CFFA49B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69380" y="1992866"/>
                  <a:ext cx="1153583" cy="347042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194" name="Gerader Verbinder 21">
                  <a:extLst>
                    <a:ext uri="{FF2B5EF4-FFF2-40B4-BE49-F238E27FC236}">
                      <a16:creationId xmlns:a16="http://schemas.microsoft.com/office/drawing/2014/main" id="{DD58CE99-6633-4193-F4FE-CE088BF7FBB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015707" y="2339833"/>
                  <a:ext cx="1007312" cy="307622"/>
                </a:xfrm>
                <a:prstGeom prst="line">
                  <a:avLst/>
                </a:prstGeom>
                <a:noFill/>
                <a:ln w="76200" algn="ctr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50189" name="Textfeld 16">
              <a:extLst>
                <a:ext uri="{FF2B5EF4-FFF2-40B4-BE49-F238E27FC236}">
                  <a16:creationId xmlns:a16="http://schemas.microsoft.com/office/drawing/2014/main" id="{B2CA2DBE-AA0A-B801-144A-39C60BF4C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439" y="3281708"/>
              <a:ext cx="93388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b="1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„PV-Freiflächenanlage</a:t>
              </a:r>
              <a:r>
                <a:rPr lang="de-DE" altLang="de-DE" sz="1800" b="1">
                  <a:solidFill>
                    <a:srgbClr val="3333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für jedes Dorf“</a:t>
              </a:r>
              <a:endParaRPr lang="de-DE" altLang="de-DE" sz="180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feld 1">
            <a:extLst>
              <a:ext uri="{FF2B5EF4-FFF2-40B4-BE49-F238E27FC236}">
                <a16:creationId xmlns:a16="http://schemas.microsoft.com/office/drawing/2014/main" id="{A25CF298-DE40-F7F3-9C3B-E79164AF6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1238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3333FF"/>
                </a:solidFill>
              </a:rPr>
              <a:t>Wir wollen auch in 2022 einiges bewegen!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feld 1">
            <a:extLst>
              <a:ext uri="{FF2B5EF4-FFF2-40B4-BE49-F238E27FC236}">
                <a16:creationId xmlns:a16="http://schemas.microsoft.com/office/drawing/2014/main" id="{91150064-0C63-0427-373C-A62FFAC2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5473700"/>
            <a:ext cx="9371012" cy="800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defRPr/>
            </a:pPr>
            <a:r>
              <a:rPr lang="de-DE" altLang="de-DE" sz="2800" b="1" dirty="0">
                <a:solidFill>
                  <a:srgbClr val="3333FF"/>
                </a:solidFill>
              </a:rPr>
              <a:t>Danke für Eure/Ihre Aufmerksamkeit</a:t>
            </a:r>
          </a:p>
          <a:p>
            <a:pPr>
              <a:buFont typeface="Courier New" pitchFamily="49" charset="0"/>
              <a:buChar char="o"/>
              <a:defRPr/>
            </a:pPr>
            <a:endParaRPr lang="de-DE" altLang="de-DE" sz="1800" dirty="0">
              <a:solidFill>
                <a:srgbClr val="3333FF"/>
              </a:solidFill>
            </a:endParaRPr>
          </a:p>
        </p:txBody>
      </p:sp>
      <p:sp>
        <p:nvSpPr>
          <p:cNvPr id="52227" name="Rechteck 1">
            <a:extLst>
              <a:ext uri="{FF2B5EF4-FFF2-40B4-BE49-F238E27FC236}">
                <a16:creationId xmlns:a16="http://schemas.microsoft.com/office/drawing/2014/main" id="{DBF7CF5E-83DA-F6DE-27D1-2BB5A8A2E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438" y="-23813"/>
            <a:ext cx="1109662" cy="54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>
                <a:solidFill>
                  <a:schemeClr val="bg1"/>
                </a:solidFill>
              </a:rPr>
              <a:t>Danke</a:t>
            </a:r>
          </a:p>
        </p:txBody>
      </p:sp>
      <p:sp>
        <p:nvSpPr>
          <p:cNvPr id="52228" name="Textfeld 1">
            <a:extLst>
              <a:ext uri="{FF2B5EF4-FFF2-40B4-BE49-F238E27FC236}">
                <a16:creationId xmlns:a16="http://schemas.microsoft.com/office/drawing/2014/main" id="{300ECE60-C74D-1F13-1A24-289D6EB8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984250"/>
            <a:ext cx="937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an meinen Stellvertreter Michael Linder und alle Vorstandsmitglieder</a:t>
            </a:r>
          </a:p>
        </p:txBody>
      </p:sp>
      <p:sp>
        <p:nvSpPr>
          <p:cNvPr id="52229" name="Textfeld 1">
            <a:extLst>
              <a:ext uri="{FF2B5EF4-FFF2-40B4-BE49-F238E27FC236}">
                <a16:creationId xmlns:a16="http://schemas.microsoft.com/office/drawing/2014/main" id="{2AB11D12-3F24-DAB2-B8DA-01FCBB95B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1593850"/>
            <a:ext cx="9371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an die ausscheidenden Vorstandsmitglieder: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Saleh Barmo, Eckard Merks, Norbert Möllers und Michael </a:t>
            </a:r>
            <a:r>
              <a:rPr lang="de-DE" altLang="de-DE" sz="1800" dirty="0" err="1">
                <a:solidFill>
                  <a:srgbClr val="3333FF"/>
                </a:solidFill>
              </a:rPr>
              <a:t>Vonderschmitt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sp>
        <p:nvSpPr>
          <p:cNvPr id="52230" name="Textfeld 1">
            <a:extLst>
              <a:ext uri="{FF2B5EF4-FFF2-40B4-BE49-F238E27FC236}">
                <a16:creationId xmlns:a16="http://schemas.microsoft.com/office/drawing/2014/main" id="{1B62B08D-A8A7-5256-D9D3-16502428A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2479675"/>
            <a:ext cx="937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an das Team der ISE e.V.-Meta-Studie „Klimaschutz – Energiewende 2.0“</a:t>
            </a:r>
          </a:p>
        </p:txBody>
      </p:sp>
      <p:sp>
        <p:nvSpPr>
          <p:cNvPr id="52231" name="Textfeld 1">
            <a:extLst>
              <a:ext uri="{FF2B5EF4-FFF2-40B4-BE49-F238E27FC236}">
                <a16:creationId xmlns:a16="http://schemas.microsoft.com/office/drawing/2014/main" id="{7734524C-380B-CDBC-47AE-336DEA9A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4918075"/>
            <a:ext cx="937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an alle Kooperationspartner</a:t>
            </a:r>
          </a:p>
        </p:txBody>
      </p:sp>
      <p:sp>
        <p:nvSpPr>
          <p:cNvPr id="52232" name="Textfeld 1">
            <a:extLst>
              <a:ext uri="{FF2B5EF4-FFF2-40B4-BE49-F238E27FC236}">
                <a16:creationId xmlns:a16="http://schemas.microsoft.com/office/drawing/2014/main" id="{EA3E832E-AC6D-C6BC-B1EF-72170744E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3089275"/>
            <a:ext cx="937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an alle Vereinsmitglieder und Stammtischfreunde</a:t>
            </a:r>
          </a:p>
        </p:txBody>
      </p:sp>
      <p:sp>
        <p:nvSpPr>
          <p:cNvPr id="52233" name="Textfeld 1">
            <a:extLst>
              <a:ext uri="{FF2B5EF4-FFF2-40B4-BE49-F238E27FC236}">
                <a16:creationId xmlns:a16="http://schemas.microsoft.com/office/drawing/2014/main" id="{74287B19-AC22-981C-AF12-4DC960012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3698875"/>
            <a:ext cx="937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an alle Mitwirkenden bei Stammtischen, Vortragsveranstaltungen und Exkursionen</a:t>
            </a:r>
          </a:p>
        </p:txBody>
      </p:sp>
      <p:sp>
        <p:nvSpPr>
          <p:cNvPr id="52234" name="Textfeld 1">
            <a:extLst>
              <a:ext uri="{FF2B5EF4-FFF2-40B4-BE49-F238E27FC236}">
                <a16:creationId xmlns:a16="http://schemas.microsoft.com/office/drawing/2014/main" id="{BB2D4F58-FD39-0F3A-0695-D5402F96C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4308475"/>
            <a:ext cx="937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an alle Sponsoren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52229" grpId="0"/>
      <p:bldP spid="52230" grpId="0"/>
      <p:bldP spid="52231" grpId="0"/>
      <p:bldP spid="52232" grpId="0"/>
      <p:bldP spid="52233" grpId="0"/>
      <p:bldP spid="522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feld 1">
            <a:extLst>
              <a:ext uri="{FF2B5EF4-FFF2-40B4-BE49-F238E27FC236}">
                <a16:creationId xmlns:a16="http://schemas.microsoft.com/office/drawing/2014/main" id="{0EE2BB4B-C755-D533-727A-396AA8833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709613"/>
            <a:ext cx="2249334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de-DE" altLang="de-DE" sz="1600" u="sng" dirty="0">
                <a:solidFill>
                  <a:srgbClr val="3333FF"/>
                </a:solidFill>
              </a:rPr>
              <a:t>in 2019 beigetreten (6)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9219" name="Rechteck 1">
            <a:extLst>
              <a:ext uri="{FF2B5EF4-FFF2-40B4-BE49-F238E27FC236}">
                <a16:creationId xmlns:a16="http://schemas.microsoft.com/office/drawing/2014/main" id="{75D5B96A-13CA-958D-FFBE-1310AD9D4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113" y="0"/>
            <a:ext cx="86455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29 Neumitglieder seit der </a:t>
            </a:r>
            <a:r>
              <a:rPr lang="de-DE" altLang="de-DE" dirty="0" err="1">
                <a:solidFill>
                  <a:schemeClr val="bg1"/>
                </a:solidFill>
              </a:rPr>
              <a:t>letzen</a:t>
            </a:r>
            <a:r>
              <a:rPr lang="de-DE" altLang="de-DE" dirty="0">
                <a:solidFill>
                  <a:schemeClr val="bg1"/>
                </a:solidFill>
              </a:rPr>
              <a:t> Mitgliederversammlung 2019</a:t>
            </a:r>
          </a:p>
        </p:txBody>
      </p:sp>
      <p:sp>
        <p:nvSpPr>
          <p:cNvPr id="9220" name="Textfeld 1">
            <a:extLst>
              <a:ext uri="{FF2B5EF4-FFF2-40B4-BE49-F238E27FC236}">
                <a16:creationId xmlns:a16="http://schemas.microsoft.com/office/drawing/2014/main" id="{639D5277-4E57-818B-9EEB-856ABA718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5505450"/>
            <a:ext cx="5707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3333FF"/>
                </a:solidFill>
              </a:rPr>
              <a:t>Bisher wurde kein Mitgliedsbeitrag erhoben. Das soll auch so bleiben!</a:t>
            </a: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322EBA93-1D68-FB69-8BF4-6B2E4D5EE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64238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3333FF"/>
                </a:solidFill>
              </a:rPr>
              <a:t>Herzlich Willkommen bei uns! Jetzt sind wir 54 Mitglieder!</a:t>
            </a: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B71D149C-9E8F-AF35-4794-651ACB240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2595563"/>
            <a:ext cx="2363147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de-DE" altLang="de-DE" sz="1600" u="sng" dirty="0">
                <a:solidFill>
                  <a:srgbClr val="3333FF"/>
                </a:solidFill>
              </a:rPr>
              <a:t>in 2020 beigetreten (10)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8ADF48B3-6A25-FAA8-A452-4F93B0342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3" y="709613"/>
            <a:ext cx="2249334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de-DE" altLang="de-DE" sz="1600" u="sng" dirty="0">
                <a:solidFill>
                  <a:srgbClr val="3333FF"/>
                </a:solidFill>
              </a:rPr>
              <a:t>in 2021 beigetreten (7)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F0FE7B49-5CC4-CC1E-6435-B9D2F55B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3" y="2889250"/>
            <a:ext cx="2249334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de-DE" altLang="de-DE" sz="1600" u="sng" dirty="0">
                <a:solidFill>
                  <a:srgbClr val="3333FF"/>
                </a:solidFill>
              </a:rPr>
              <a:t>in 2022 beigetreten (6)</a:t>
            </a:r>
            <a:endParaRPr lang="de-DE" altLang="de-DE" sz="16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feld 1">
            <a:extLst>
              <a:ext uri="{FF2B5EF4-FFF2-40B4-BE49-F238E27FC236}">
                <a16:creationId xmlns:a16="http://schemas.microsoft.com/office/drawing/2014/main" id="{5D49E7CD-3CC9-DA77-51A1-106CD297C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49338"/>
            <a:ext cx="9469437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de-DE" altLang="de-DE" sz="1800" i="1">
              <a:solidFill>
                <a:srgbClr val="3333FF"/>
              </a:solidFill>
            </a:endParaRPr>
          </a:p>
          <a:p>
            <a:r>
              <a:rPr lang="de-DE" altLang="de-DE" sz="1800" b="1">
                <a:solidFill>
                  <a:srgbClr val="3333FF"/>
                </a:solidFill>
              </a:rPr>
              <a:t>Am 22.03.2018 wurde der Vorstand neu gewählt:</a:t>
            </a:r>
          </a:p>
          <a:p>
            <a:endParaRPr lang="de-DE" altLang="de-DE" sz="1800" b="1">
              <a:solidFill>
                <a:srgbClr val="3333FF"/>
              </a:solidFill>
            </a:endParaRPr>
          </a:p>
          <a:p>
            <a:r>
              <a:rPr lang="de-DE" altLang="de-DE" sz="1800" u="sng">
                <a:solidFill>
                  <a:srgbClr val="3333FF"/>
                </a:solidFill>
              </a:rPr>
              <a:t>Vorsitzender</a:t>
            </a:r>
            <a:r>
              <a:rPr lang="de-DE" altLang="de-DE" sz="1800">
                <a:solidFill>
                  <a:srgbClr val="3333FF"/>
                </a:solidFill>
              </a:rPr>
              <a:t>: Wolfgang Thiel, Hergersweiler; </a:t>
            </a:r>
            <a:r>
              <a:rPr lang="de-DE" altLang="de-DE" sz="1800" u="sng">
                <a:solidFill>
                  <a:srgbClr val="3333FF"/>
                </a:solidFill>
              </a:rPr>
              <a:t>Stellvertreter: </a:t>
            </a:r>
            <a:r>
              <a:rPr lang="de-DE" altLang="de-DE" sz="1800">
                <a:solidFill>
                  <a:srgbClr val="3333FF"/>
                </a:solidFill>
              </a:rPr>
              <a:t>Michael  Linder, Hagenbach</a:t>
            </a:r>
          </a:p>
          <a:p>
            <a:endParaRPr lang="de-DE" altLang="de-DE" sz="1800">
              <a:solidFill>
                <a:srgbClr val="3333FF"/>
              </a:solidFill>
            </a:endParaRPr>
          </a:p>
          <a:p>
            <a:r>
              <a:rPr lang="de-DE" altLang="de-DE" sz="1800" u="sng">
                <a:solidFill>
                  <a:srgbClr val="3333FF"/>
                </a:solidFill>
              </a:rPr>
              <a:t>Schriftführer</a:t>
            </a:r>
            <a:r>
              <a:rPr lang="de-DE" altLang="de-DE" sz="1800">
                <a:solidFill>
                  <a:srgbClr val="3333FF"/>
                </a:solidFill>
              </a:rPr>
              <a:t>: Eckard Merks, Barbelroth; </a:t>
            </a:r>
            <a:r>
              <a:rPr lang="de-DE" altLang="de-DE" sz="1800" u="sng">
                <a:solidFill>
                  <a:srgbClr val="3333FF"/>
                </a:solidFill>
              </a:rPr>
              <a:t>Kassenführer:</a:t>
            </a:r>
            <a:r>
              <a:rPr lang="de-DE" altLang="de-DE" sz="1800">
                <a:solidFill>
                  <a:srgbClr val="3333FF"/>
                </a:solidFill>
              </a:rPr>
              <a:t> Michael Vonderschmidt, Rheinzabern</a:t>
            </a:r>
          </a:p>
          <a:p>
            <a:endParaRPr lang="de-DE" altLang="de-DE" sz="1800">
              <a:solidFill>
                <a:srgbClr val="3333FF"/>
              </a:solidFill>
            </a:endParaRPr>
          </a:p>
          <a:p>
            <a:r>
              <a:rPr lang="de-DE" altLang="de-DE" sz="1800" u="sng">
                <a:solidFill>
                  <a:srgbClr val="3333FF"/>
                </a:solidFill>
              </a:rPr>
              <a:t>Beisitzer</a:t>
            </a:r>
            <a:r>
              <a:rPr lang="de-DE" altLang="de-DE" sz="1800">
                <a:solidFill>
                  <a:srgbClr val="3333FF"/>
                </a:solidFill>
              </a:rPr>
              <a:t>: Saleh Barmo, Jockgrim; Claudia Klingner-Kaufmann, Landau; Norbert Möllers, Karlsruhe; Peter Kirsch, Godramstaein; Manfred Wessels, Germersheim</a:t>
            </a:r>
            <a:br>
              <a:rPr lang="de-DE" altLang="de-DE" sz="1800">
                <a:solidFill>
                  <a:srgbClr val="3333FF"/>
                </a:solidFill>
              </a:rPr>
            </a:br>
            <a:br>
              <a:rPr lang="de-DE" altLang="de-DE" sz="1800">
                <a:solidFill>
                  <a:srgbClr val="3333FF"/>
                </a:solidFill>
              </a:rPr>
            </a:br>
            <a:r>
              <a:rPr lang="de-DE" altLang="de-DE" sz="1800" u="sng">
                <a:solidFill>
                  <a:srgbClr val="3333FF"/>
                </a:solidFill>
              </a:rPr>
              <a:t>Kassenprüfer</a:t>
            </a:r>
            <a:r>
              <a:rPr lang="de-DE" altLang="de-DE" sz="1800">
                <a:solidFill>
                  <a:srgbClr val="3333FF"/>
                </a:solidFill>
              </a:rPr>
              <a:t>: Manfred Chrzanowski, Herxheim; Karl Jetter, Rülzheim</a:t>
            </a:r>
          </a:p>
        </p:txBody>
      </p:sp>
      <p:sp>
        <p:nvSpPr>
          <p:cNvPr id="11267" name="Rechteck 1">
            <a:extLst>
              <a:ext uri="{FF2B5EF4-FFF2-40B4-BE49-F238E27FC236}">
                <a16:creationId xmlns:a16="http://schemas.microsoft.com/office/drawing/2014/main" id="{A9B18943-9203-74DE-2B6F-98541DA1D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0"/>
            <a:ext cx="1400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>
                <a:solidFill>
                  <a:schemeClr val="bg1"/>
                </a:solidFill>
              </a:rPr>
              <a:t>Vorstand</a:t>
            </a:r>
          </a:p>
        </p:txBody>
      </p:sp>
    </p:spTree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feld 1">
            <a:extLst>
              <a:ext uri="{FF2B5EF4-FFF2-40B4-BE49-F238E27FC236}">
                <a16:creationId xmlns:a16="http://schemas.microsoft.com/office/drawing/2014/main" id="{D3C6519D-79F8-F9CC-C8F8-456FAB879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1455738"/>
            <a:ext cx="545465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de-DE" altLang="de-DE" sz="1800" i="1">
              <a:solidFill>
                <a:srgbClr val="3333FF"/>
              </a:solidFill>
            </a:endParaRPr>
          </a:p>
          <a:p>
            <a:r>
              <a:rPr lang="de-DE" altLang="de-DE" sz="1800">
                <a:solidFill>
                  <a:srgbClr val="3333FF"/>
                </a:solidFill>
              </a:rPr>
              <a:t>In 2019 haben 3 Vorstandssitzungen stattgefunden.</a:t>
            </a:r>
          </a:p>
          <a:p>
            <a:endParaRPr lang="de-DE" altLang="de-DE" sz="1800">
              <a:solidFill>
                <a:srgbClr val="3333FF"/>
              </a:solidFill>
            </a:endParaRPr>
          </a:p>
          <a:p>
            <a:r>
              <a:rPr lang="de-DE" altLang="de-DE" sz="1800">
                <a:solidFill>
                  <a:srgbClr val="3333FF"/>
                </a:solidFill>
              </a:rPr>
              <a:t>In 2020 haben 3 Vorstandssitzungen stattgefunden.</a:t>
            </a:r>
          </a:p>
          <a:p>
            <a:endParaRPr lang="de-DE" altLang="de-DE" sz="1800">
              <a:solidFill>
                <a:srgbClr val="3333FF"/>
              </a:solidFill>
            </a:endParaRPr>
          </a:p>
          <a:p>
            <a:r>
              <a:rPr lang="de-DE" altLang="de-DE" sz="1800">
                <a:solidFill>
                  <a:srgbClr val="3333FF"/>
                </a:solidFill>
              </a:rPr>
              <a:t>In 2021 haben 3 Vorstandssitzungen stattgefunden.</a:t>
            </a:r>
          </a:p>
          <a:p>
            <a:endParaRPr lang="de-DE" altLang="de-DE" sz="1800">
              <a:solidFill>
                <a:srgbClr val="3333FF"/>
              </a:solidFill>
            </a:endParaRPr>
          </a:p>
          <a:p>
            <a:r>
              <a:rPr lang="de-DE" altLang="de-DE" sz="1800">
                <a:solidFill>
                  <a:srgbClr val="3333FF"/>
                </a:solidFill>
              </a:rPr>
              <a:t>In 2022 haben 2 Vorstandssitzungen stattgefunden.</a:t>
            </a:r>
          </a:p>
          <a:p>
            <a:endParaRPr lang="de-DE" altLang="de-DE" sz="1800">
              <a:solidFill>
                <a:srgbClr val="3333FF"/>
              </a:solidFill>
            </a:endParaRPr>
          </a:p>
        </p:txBody>
      </p:sp>
      <p:sp>
        <p:nvSpPr>
          <p:cNvPr id="13315" name="Rechteck 1">
            <a:extLst>
              <a:ext uri="{FF2B5EF4-FFF2-40B4-BE49-F238E27FC236}">
                <a16:creationId xmlns:a16="http://schemas.microsoft.com/office/drawing/2014/main" id="{90A0EA6E-A797-C9DF-AA26-1DABFFC22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850" y="0"/>
            <a:ext cx="28749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>
                <a:solidFill>
                  <a:schemeClr val="bg1"/>
                </a:solidFill>
              </a:rPr>
              <a:t>Vorstandssitzungen</a:t>
            </a:r>
          </a:p>
        </p:txBody>
      </p:sp>
    </p:spTree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feld 1">
            <a:extLst>
              <a:ext uri="{FF2B5EF4-FFF2-40B4-BE49-F238E27FC236}">
                <a16:creationId xmlns:a16="http://schemas.microsoft.com/office/drawing/2014/main" id="{0B9DE256-1AAF-B3F3-4FED-3DA2AB11C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795338"/>
            <a:ext cx="9053512" cy="2559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de-DE" altLang="de-DE" sz="1800" u="sng" dirty="0">
                <a:solidFill>
                  <a:srgbClr val="3333FF"/>
                </a:solidFill>
              </a:rPr>
              <a:t>Bisherige Sponsoren</a:t>
            </a: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endParaRPr lang="de-DE" sz="1800" dirty="0">
              <a:solidFill>
                <a:srgbClr val="3333FF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r>
              <a:rPr lang="de-DE" sz="1800" dirty="0">
                <a:solidFill>
                  <a:srgbClr val="3333FF"/>
                </a:solidFill>
              </a:rPr>
              <a:t>C</a:t>
            </a:r>
            <a:r>
              <a:rPr lang="de-DE" sz="1800" baseline="30000" dirty="0">
                <a:solidFill>
                  <a:srgbClr val="3333FF"/>
                </a:solidFill>
              </a:rPr>
              <a:t>2 </a:t>
            </a:r>
            <a:r>
              <a:rPr lang="de-DE" sz="1800" dirty="0">
                <a:solidFill>
                  <a:srgbClr val="3333FF"/>
                </a:solidFill>
              </a:rPr>
              <a:t>Umwelttechnik, Michael </a:t>
            </a:r>
            <a:r>
              <a:rPr lang="de-DE" sz="1800" dirty="0" err="1">
                <a:solidFill>
                  <a:srgbClr val="3333FF"/>
                </a:solidFill>
              </a:rPr>
              <a:t>Trauth</a:t>
            </a:r>
            <a:r>
              <a:rPr lang="de-DE" sz="1800" dirty="0">
                <a:solidFill>
                  <a:srgbClr val="3333FF"/>
                </a:solidFill>
              </a:rPr>
              <a:t>, Herxheim</a:t>
            </a: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endParaRPr lang="de-DE" sz="1800" dirty="0">
              <a:solidFill>
                <a:srgbClr val="3333FF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r>
              <a:rPr lang="de-DE" sz="1800" dirty="0" err="1">
                <a:solidFill>
                  <a:srgbClr val="3333FF"/>
                </a:solidFill>
              </a:rPr>
              <a:t>EnergieSüdwest</a:t>
            </a:r>
            <a:r>
              <a:rPr lang="de-DE" sz="1800" dirty="0">
                <a:solidFill>
                  <a:srgbClr val="3333FF"/>
                </a:solidFill>
              </a:rPr>
              <a:t>, Landau</a:t>
            </a: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endParaRPr lang="de-DE" sz="1800" dirty="0">
              <a:solidFill>
                <a:srgbClr val="3333FF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r>
              <a:rPr lang="de-DE" sz="1800" dirty="0">
                <a:solidFill>
                  <a:srgbClr val="3333FF"/>
                </a:solidFill>
              </a:rPr>
              <a:t>MAP-Solar, Müller, Landau</a:t>
            </a: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endParaRPr lang="de-DE" sz="1800" dirty="0">
              <a:solidFill>
                <a:srgbClr val="3333FF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r>
              <a:rPr lang="de-DE" altLang="de-DE" sz="1800" dirty="0" err="1">
                <a:solidFill>
                  <a:srgbClr val="3333FF"/>
                </a:solidFill>
              </a:rPr>
              <a:t>Vonderschmitt</a:t>
            </a:r>
            <a:r>
              <a:rPr lang="de-DE" altLang="de-DE" sz="1800" dirty="0">
                <a:solidFill>
                  <a:srgbClr val="3333FF"/>
                </a:solidFill>
              </a:rPr>
              <a:t>, </a:t>
            </a:r>
            <a:r>
              <a:rPr lang="de-DE" sz="1800" dirty="0">
                <a:solidFill>
                  <a:srgbClr val="3333FF"/>
                </a:solidFill>
              </a:rPr>
              <a:t>Heizung und Sanitär, Rheinzabern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sp>
        <p:nvSpPr>
          <p:cNvPr id="15363" name="Rechteck 1">
            <a:extLst>
              <a:ext uri="{FF2B5EF4-FFF2-40B4-BE49-F238E27FC236}">
                <a16:creationId xmlns:a16="http://schemas.microsoft.com/office/drawing/2014/main" id="{5CD29891-9F3E-22A7-232D-41550740C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0"/>
            <a:ext cx="28575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>
                <a:solidFill>
                  <a:schemeClr val="bg1"/>
                </a:solidFill>
              </a:rPr>
              <a:t>Sponsoring-Partner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9B6DC32C-6546-9971-5767-61A7DDE5F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3606800"/>
            <a:ext cx="9053512" cy="2003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de-DE" altLang="de-DE" sz="1800" u="sng" dirty="0">
                <a:solidFill>
                  <a:srgbClr val="3333FF"/>
                </a:solidFill>
              </a:rPr>
              <a:t>Neue Sponsoren, seit der letzten Mitgliederversammlung in 2019</a:t>
            </a: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endParaRPr lang="de-DE" sz="1800" dirty="0">
              <a:solidFill>
                <a:srgbClr val="3333FF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r>
              <a:rPr lang="de-DE" sz="1800" dirty="0">
                <a:solidFill>
                  <a:srgbClr val="3333FF"/>
                </a:solidFill>
              </a:rPr>
              <a:t>Krämer Erdwärme, </a:t>
            </a:r>
            <a:r>
              <a:rPr lang="de-DE" sz="1800" dirty="0" err="1">
                <a:solidFill>
                  <a:srgbClr val="3333FF"/>
                </a:solidFill>
              </a:rPr>
              <a:t>Dettenheim</a:t>
            </a:r>
            <a:endParaRPr lang="de-DE" sz="1800" dirty="0">
              <a:solidFill>
                <a:srgbClr val="3333FF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endParaRPr lang="de-DE" sz="1800" dirty="0">
              <a:solidFill>
                <a:srgbClr val="3333FF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r>
              <a:rPr lang="de-DE" sz="1800" dirty="0">
                <a:solidFill>
                  <a:srgbClr val="3333FF"/>
                </a:solidFill>
              </a:rPr>
              <a:t>Heizung &amp; Systemtechnik Oldenburg, Römerberg</a:t>
            </a: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endParaRPr lang="de-DE" sz="1800" dirty="0">
              <a:solidFill>
                <a:srgbClr val="3333FF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r>
              <a:rPr lang="de-DE" altLang="de-DE" sz="1800" dirty="0">
                <a:solidFill>
                  <a:srgbClr val="3333FF"/>
                </a:solidFill>
              </a:rPr>
              <a:t>Solar-Info-Zentrum (S.I.Z.), Neustadt/W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AD895CB-F60A-1B4E-2DF7-29F0C1F41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2638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3333FF"/>
                </a:solidFill>
              </a:rPr>
              <a:t>Danke für die Unterstützung!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feld 1">
            <a:extLst>
              <a:ext uri="{FF2B5EF4-FFF2-40B4-BE49-F238E27FC236}">
                <a16:creationId xmlns:a16="http://schemas.microsoft.com/office/drawing/2014/main" id="{B067AFA1-6A41-FA98-91B4-7B966678E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780187"/>
            <a:ext cx="92859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  <a:tabLst>
                <a:tab pos="265113" algn="l"/>
              </a:tabLst>
              <a:defRPr/>
            </a:pPr>
            <a:r>
              <a:rPr lang="de-DE" sz="1800" b="1" dirty="0">
                <a:solidFill>
                  <a:srgbClr val="3333FF"/>
                </a:solidFill>
              </a:rPr>
              <a:t>Energieagentur RLP-Regionalbüro Mittelhaardt und Südpfalz, </a:t>
            </a:r>
          </a:p>
          <a:p>
            <a:pPr>
              <a:tabLst>
                <a:tab pos="265113" algn="l"/>
              </a:tabLst>
              <a:defRPr/>
            </a:pPr>
            <a:r>
              <a:rPr lang="de-DE" sz="1800" b="1" dirty="0">
                <a:solidFill>
                  <a:srgbClr val="3333FF"/>
                </a:solidFill>
              </a:rPr>
              <a:t>	</a:t>
            </a:r>
            <a:r>
              <a:rPr lang="de-DE" sz="1800" dirty="0">
                <a:solidFill>
                  <a:srgbClr val="3333FF"/>
                </a:solidFill>
              </a:rPr>
              <a:t>- einige gemeinsame Veranstaltungen mit großer Unterstützung auch durch Werbung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	- ISE e.V. ist Mitglied im Energiebeirat </a:t>
            </a:r>
          </a:p>
        </p:txBody>
      </p:sp>
      <p:sp>
        <p:nvSpPr>
          <p:cNvPr id="17411" name="Rechteck 1">
            <a:extLst>
              <a:ext uri="{FF2B5EF4-FFF2-40B4-BE49-F238E27FC236}">
                <a16:creationId xmlns:a16="http://schemas.microsoft.com/office/drawing/2014/main" id="{4FE5C6FF-9754-8279-9199-25A719D51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-52388"/>
            <a:ext cx="6178550" cy="54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Partnerschaften und Kooperationen . . .</a:t>
            </a: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B6E1103B-933D-44C9-4320-815CD8060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1871262"/>
            <a:ext cx="9051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Mit den </a:t>
            </a:r>
            <a:r>
              <a:rPr lang="de-DE" altLang="de-DE" sz="1800" b="1" dirty="0">
                <a:solidFill>
                  <a:srgbClr val="3333FF"/>
                </a:solidFill>
              </a:rPr>
              <a:t>Klimaschutzmanager*</a:t>
            </a:r>
            <a:r>
              <a:rPr lang="de-DE" altLang="de-DE" sz="1800" b="1" dirty="0" err="1">
                <a:solidFill>
                  <a:srgbClr val="3333FF"/>
                </a:solidFill>
              </a:rPr>
              <a:t>lnnen</a:t>
            </a:r>
            <a:r>
              <a:rPr lang="de-DE" altLang="de-DE" sz="1800" b="1" dirty="0">
                <a:solidFill>
                  <a:srgbClr val="3333FF"/>
                </a:solidFill>
              </a:rPr>
              <a:t> </a:t>
            </a:r>
            <a:r>
              <a:rPr lang="de-DE" altLang="de-DE" sz="1800" dirty="0">
                <a:solidFill>
                  <a:srgbClr val="3333FF"/>
                </a:solidFill>
              </a:rPr>
              <a:t>der Region Pfalz/Südpfalz arbeiten wir eng zusammen</a:t>
            </a:r>
            <a:endParaRPr lang="de-DE" altLang="de-DE" sz="1800" b="1" dirty="0">
              <a:solidFill>
                <a:srgbClr val="3333FF"/>
              </a:solidFill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BBC50C32-FDE7-A0E3-985D-42B200C00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313271"/>
            <a:ext cx="9051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Mit dem Verband </a:t>
            </a:r>
            <a:r>
              <a:rPr lang="de-DE" altLang="de-DE" sz="1800" b="1" dirty="0">
                <a:solidFill>
                  <a:srgbClr val="3333FF"/>
                </a:solidFill>
              </a:rPr>
              <a:t>Metropolregion Rhein-Neckar (</a:t>
            </a:r>
            <a:r>
              <a:rPr lang="de-DE" altLang="de-DE" sz="1800" dirty="0">
                <a:solidFill>
                  <a:srgbClr val="3333FF"/>
                </a:solidFill>
              </a:rPr>
              <a:t>Energie und Klimaschutz / Regionale Energiekonzepte) planen wir die Kampagne „Wärmewende“</a:t>
            </a:r>
            <a:endParaRPr lang="de-DE" altLang="de-DE" sz="1800" b="1" dirty="0">
              <a:solidFill>
                <a:srgbClr val="3333FF"/>
              </a:solidFill>
            </a:endParaRP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1E0364E0-78F3-FDD9-7ABC-342B6FAB3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5127129"/>
            <a:ext cx="9363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Mitgliedschaft im </a:t>
            </a:r>
            <a:r>
              <a:rPr lang="de-DE" altLang="de-DE" sz="1800" b="1" dirty="0">
                <a:solidFill>
                  <a:srgbClr val="3333FF"/>
                </a:solidFill>
              </a:rPr>
              <a:t>Landesverband erneuerbare Energien RLP/SL (LEE RLP/SL e.V.)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Gründungsmitglied Jan. 2021 (Vorstandsbeschluss)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Austritt März 2022 (Vorstandsbeschluss)</a:t>
            </a:r>
            <a:endParaRPr lang="de-DE" altLang="de-DE" sz="1800" b="1" dirty="0">
              <a:solidFill>
                <a:srgbClr val="3333FF"/>
              </a:solidFill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CF387099-5012-76B0-3D35-B5A846515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2685119"/>
            <a:ext cx="9051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Mit dem </a:t>
            </a:r>
            <a:r>
              <a:rPr lang="de-DE" altLang="de-DE" sz="1800" b="1" dirty="0">
                <a:solidFill>
                  <a:srgbClr val="3333FF"/>
                </a:solidFill>
              </a:rPr>
              <a:t>Verband für Wirtschaft und Umwelt e.V. (VWU) </a:t>
            </a:r>
            <a:r>
              <a:rPr lang="de-DE" altLang="de-DE" sz="1800" dirty="0">
                <a:solidFill>
                  <a:srgbClr val="3333FF"/>
                </a:solidFill>
              </a:rPr>
              <a:t>kooperieren wir bei dem Format „Storytelling“</a:t>
            </a:r>
            <a:endParaRPr lang="de-DE" altLang="de-DE" sz="1800" b="1" dirty="0">
              <a:solidFill>
                <a:srgbClr val="3333FF"/>
              </a:solidFill>
            </a:endParaRPr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4E7ED0CE-7CC6-687A-8E84-52F505EA7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3499195"/>
            <a:ext cx="9051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Mit dem </a:t>
            </a:r>
            <a:r>
              <a:rPr lang="de-DE" altLang="de-DE" sz="1800" b="1" dirty="0">
                <a:solidFill>
                  <a:srgbClr val="3333FF"/>
                </a:solidFill>
              </a:rPr>
              <a:t>Landesverband Solarenergie RLP e.V. (LSE RLP) </a:t>
            </a:r>
            <a:r>
              <a:rPr lang="de-DE" altLang="de-DE" sz="1800" dirty="0">
                <a:solidFill>
                  <a:srgbClr val="3333FF"/>
                </a:solidFill>
              </a:rPr>
              <a:t>kooperieren wir bei Veranstaltungen</a:t>
            </a:r>
            <a:endParaRPr lang="de-DE" altLang="de-DE" sz="1800" b="1" dirty="0">
              <a:solidFill>
                <a:srgbClr val="3333FF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2D1ACD-9291-4FBE-4600-AE2046883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77813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3333FF"/>
                </a:solidFill>
              </a:rPr>
              <a:t>Kooperation: sehr gerne; Mitgliedschaft: eher nein!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feld 1">
            <a:extLst>
              <a:ext uri="{FF2B5EF4-FFF2-40B4-BE49-F238E27FC236}">
                <a16:creationId xmlns:a16="http://schemas.microsoft.com/office/drawing/2014/main" id="{BCB091F6-1254-51B0-3F0E-A909897C4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709294"/>
            <a:ext cx="90535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Durch</a:t>
            </a:r>
            <a:r>
              <a:rPr lang="de-DE" altLang="de-DE" sz="1800" b="1" dirty="0">
                <a:solidFill>
                  <a:srgbClr val="3333FF"/>
                </a:solidFill>
              </a:rPr>
              <a:t> Pressemeldungen</a:t>
            </a:r>
            <a:r>
              <a:rPr lang="de-DE" altLang="de-DE" sz="1800" dirty="0">
                <a:solidFill>
                  <a:srgbClr val="3333FF"/>
                </a:solidFill>
              </a:rPr>
              <a:t> in der RHEINPFALZ, dem Pfalz-Express und den Amtsblättern der Städte und VGs ist unser Verein über die Südpfalz hinaus bekannt geworden, mit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Ankündigungen und Berichten von Aktivitäten, Stammtischen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Statements z.B. Klimaschutzkonzept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Pressegespräche</a:t>
            </a:r>
          </a:p>
        </p:txBody>
      </p:sp>
      <p:sp>
        <p:nvSpPr>
          <p:cNvPr id="19459" name="Rechteck 1">
            <a:extLst>
              <a:ext uri="{FF2B5EF4-FFF2-40B4-BE49-F238E27FC236}">
                <a16:creationId xmlns:a16="http://schemas.microsoft.com/office/drawing/2014/main" id="{FB698305-2D63-BAD9-E836-AA0DEB978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0"/>
            <a:ext cx="21542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>
                <a:solidFill>
                  <a:schemeClr val="bg1"/>
                </a:solidFill>
              </a:rPr>
              <a:t>Außenwirkung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0B8ABDBD-623E-38BC-B5B4-CC0749DD8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2466796"/>
            <a:ext cx="9053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Auf unserer</a:t>
            </a:r>
            <a:r>
              <a:rPr lang="de-DE" altLang="de-DE" sz="1800" b="1" dirty="0">
                <a:solidFill>
                  <a:srgbClr val="3333FF"/>
                </a:solidFill>
              </a:rPr>
              <a:t> Internetseite</a:t>
            </a:r>
            <a:r>
              <a:rPr lang="de-DE" altLang="de-DE" sz="1800" dirty="0">
                <a:solidFill>
                  <a:srgbClr val="3333FF"/>
                </a:solidFill>
              </a:rPr>
              <a:t> </a:t>
            </a:r>
            <a:r>
              <a:rPr lang="de-DE" altLang="de-DE" sz="1800" dirty="0">
                <a:solidFill>
                  <a:srgbClr val="3333FF"/>
                </a:solidFill>
                <a:hlinkClick r:id="rId3"/>
              </a:rPr>
              <a:t>www.i-suedpfalz-energie.de</a:t>
            </a:r>
            <a:r>
              <a:rPr lang="de-DE" altLang="de-DE" sz="1800" dirty="0">
                <a:solidFill>
                  <a:srgbClr val="3333FF"/>
                </a:solidFill>
              </a:rPr>
              <a:t> berichten wir über unsere Aktivitäten und haben mit der ISE e.V.-Meta-Studie „Klimaschutz-Energiewende 2.0“ ein Nachschlagewerk mit hoher Expertise geschaffen! 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Wir haben ca. 1.200 Besucher/Monat.</a:t>
            </a:r>
            <a:endParaRPr lang="de-DE" altLang="de-DE" sz="1800" i="1" dirty="0">
              <a:solidFill>
                <a:srgbClr val="3333FF"/>
              </a:solidFill>
            </a:endParaRP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912F3766-9482-E195-9F68-F24CB407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3670122"/>
            <a:ext cx="9053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Auch unsere </a:t>
            </a:r>
            <a:r>
              <a:rPr lang="de-DE" altLang="de-DE" sz="1800" b="1" dirty="0">
                <a:solidFill>
                  <a:srgbClr val="3333FF"/>
                </a:solidFill>
              </a:rPr>
              <a:t>Facebook-Seite</a:t>
            </a:r>
            <a:r>
              <a:rPr lang="de-DE" altLang="de-DE" sz="1800" dirty="0">
                <a:solidFill>
                  <a:srgbClr val="3333FF"/>
                </a:solidFill>
              </a:rPr>
              <a:t> „Initiative Südpfalz-Energie e. V. ist gut besucht.</a:t>
            </a: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C39ED1A4-495C-1C44-ED32-83F016E4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4043185"/>
            <a:ext cx="90535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Wir tragen dazu bei, dass die </a:t>
            </a:r>
            <a:r>
              <a:rPr lang="de-DE" altLang="de-DE" sz="1800" b="1" dirty="0">
                <a:solidFill>
                  <a:srgbClr val="3333FF"/>
                </a:solidFill>
              </a:rPr>
              <a:t>Bürgerinnen und Bürger aber auch Bundes-, Landes und Kommunalpolitiker </a:t>
            </a:r>
            <a:r>
              <a:rPr lang="de-DE" altLang="de-DE" sz="1800" dirty="0">
                <a:solidFill>
                  <a:srgbClr val="3333FF"/>
                </a:solidFill>
              </a:rPr>
              <a:t>in unserer Region, über Sachverhalte und Zusammenhänge im technischen und energiepolitischen Bereich aufgeklärt werden und damit bei Projekten/Investitionen z.B. bei PV-Anlagen und Windkraftanlagen, eine </a:t>
            </a:r>
            <a:r>
              <a:rPr lang="de-DE" altLang="de-DE" sz="1800" b="1" dirty="0">
                <a:solidFill>
                  <a:srgbClr val="3333FF"/>
                </a:solidFill>
              </a:rPr>
              <a:t>gute</a:t>
            </a:r>
            <a:r>
              <a:rPr lang="de-DE" altLang="de-DE" sz="1800" dirty="0">
                <a:solidFill>
                  <a:srgbClr val="3333FF"/>
                </a:solidFill>
              </a:rPr>
              <a:t> </a:t>
            </a:r>
            <a:r>
              <a:rPr lang="de-DE" altLang="de-DE" sz="1800" b="1" dirty="0">
                <a:solidFill>
                  <a:srgbClr val="3333FF"/>
                </a:solidFill>
              </a:rPr>
              <a:t>Wissensbasis</a:t>
            </a:r>
            <a:r>
              <a:rPr lang="de-DE" altLang="de-DE" sz="1800" dirty="0">
                <a:solidFill>
                  <a:srgbClr val="3333FF"/>
                </a:solidFill>
              </a:rPr>
              <a:t> haben.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Basis hierfür ist unsere Meta-Studie „Klimaschutz – Energiewende 2.0“</a:t>
            </a: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6E6C7A80-3947-E015-6F76-2BBFF6F70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5800686"/>
            <a:ext cx="9053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Wir sind </a:t>
            </a:r>
            <a:r>
              <a:rPr lang="de-DE" altLang="de-DE" sz="1800" b="1" dirty="0">
                <a:solidFill>
                  <a:srgbClr val="3333FF"/>
                </a:solidFill>
              </a:rPr>
              <a:t>beim BMWK als Verband gelistet </a:t>
            </a:r>
            <a:r>
              <a:rPr lang="de-DE" altLang="de-DE" sz="1800" dirty="0">
                <a:solidFill>
                  <a:srgbClr val="3333FF"/>
                </a:solidFill>
              </a:rPr>
              <a:t>und werden bei Gesetzesvorhaben zur Stellungnahme angefragt.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F9E7C12-7F2B-EE68-DC77-0F85219DF32D}"/>
              </a:ext>
            </a:extLst>
          </p:cNvPr>
          <p:cNvSpPr txBox="1"/>
          <p:nvPr/>
        </p:nvSpPr>
        <p:spPr>
          <a:xfrm>
            <a:off x="688975" y="1820863"/>
            <a:ext cx="820833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de-DE" sz="1800" dirty="0">
                <a:solidFill>
                  <a:srgbClr val="3333FF"/>
                </a:solidFill>
              </a:rPr>
              <a:t>9 (2019) + 5 (2020) + 10 (2021) + 3 (2022) </a:t>
            </a:r>
            <a:r>
              <a:rPr lang="de-DE" sz="1800" u="sng" dirty="0">
                <a:solidFill>
                  <a:srgbClr val="3333FF"/>
                </a:solidFill>
              </a:rPr>
              <a:t>öffentliche Energie-Stammtische,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21507" name="Rechteck 2">
            <a:extLst>
              <a:ext uri="{FF2B5EF4-FFF2-40B4-BE49-F238E27FC236}">
                <a16:creationId xmlns:a16="http://schemas.microsoft.com/office/drawing/2014/main" id="{557BE605-B677-9984-B33D-03C5A9300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84" y="-33338"/>
            <a:ext cx="3076483" cy="54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">
              <a:lnSpc>
                <a:spcPct val="150000"/>
              </a:lnSpc>
            </a:pPr>
            <a:r>
              <a:rPr lang="de-DE" altLang="de-DE" dirty="0">
                <a:solidFill>
                  <a:schemeClr val="bg1"/>
                </a:solidFill>
              </a:rPr>
              <a:t>Aktivitäten, Übersicht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5C4CD0C-9E0D-54C5-C3F3-145BDE32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2522815"/>
            <a:ext cx="662239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de-DE" sz="1800" dirty="0">
                <a:solidFill>
                  <a:srgbClr val="3333FF"/>
                </a:solidFill>
              </a:rPr>
              <a:t>7 (2019) + 13 (2020) + 9 (2021) + 3 (2022) </a:t>
            </a:r>
            <a:r>
              <a:rPr lang="de-DE" altLang="de-DE" sz="1800" u="sng" dirty="0">
                <a:solidFill>
                  <a:srgbClr val="3333FF"/>
                </a:solidFill>
              </a:rPr>
              <a:t>Veranstaltungen,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D1D89A4-45E0-9674-43FA-F40D213900C9}"/>
              </a:ext>
            </a:extLst>
          </p:cNvPr>
          <p:cNvSpPr txBox="1"/>
          <p:nvPr/>
        </p:nvSpPr>
        <p:spPr>
          <a:xfrm>
            <a:off x="688975" y="3224767"/>
            <a:ext cx="88614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de-DE" sz="1800" dirty="0">
                <a:solidFill>
                  <a:srgbClr val="3333FF"/>
                </a:solidFill>
              </a:rPr>
              <a:t>2 (2019) + 0 (2020) + 0 (2021) + 1 (2022) </a:t>
            </a:r>
            <a:r>
              <a:rPr lang="de-DE" sz="1800" u="sng" dirty="0">
                <a:solidFill>
                  <a:srgbClr val="3333FF"/>
                </a:solidFill>
              </a:rPr>
              <a:t>Exkursionen,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endParaRPr lang="de-DE" sz="1800" dirty="0">
              <a:solidFill>
                <a:srgbClr val="3333FF"/>
              </a:solidFill>
              <a:highlight>
                <a:srgbClr val="FFFF00"/>
              </a:highlight>
            </a:endParaRPr>
          </a:p>
          <a:p>
            <a:pPr>
              <a:defRPr/>
            </a:pPr>
            <a:endParaRPr lang="de-DE" sz="1800" dirty="0">
              <a:solidFill>
                <a:srgbClr val="3333FF"/>
              </a:solidFill>
              <a:highlight>
                <a:srgbClr val="FFFF00"/>
              </a:highlight>
            </a:endParaRPr>
          </a:p>
          <a:p>
            <a:pPr>
              <a:defRPr/>
            </a:pPr>
            <a:r>
              <a:rPr lang="de-DE" sz="1800" dirty="0">
                <a:solidFill>
                  <a:srgbClr val="3333FF"/>
                </a:solidFill>
              </a:rPr>
              <a:t>initiiert, organisiert und durchgeführt, sowie entsprechende Pressemitteilung herausgegeben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A0B478-A416-0BED-8F50-4E6D7E13B9D9}"/>
              </a:ext>
            </a:extLst>
          </p:cNvPr>
          <p:cNvSpPr txBox="1"/>
          <p:nvPr/>
        </p:nvSpPr>
        <p:spPr>
          <a:xfrm>
            <a:off x="688976" y="765175"/>
            <a:ext cx="8952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rgbClr val="3333FF"/>
                </a:solidFill>
              </a:rPr>
              <a:t>Corona-bedingt konnten viele Aktivitäten nur als Videokonferenz durchgeführt werden. Dennoch haben wir einiges </a:t>
            </a:r>
            <a:r>
              <a:rPr lang="de-DE" sz="1800" b="1" dirty="0">
                <a:solidFill>
                  <a:srgbClr val="3333FF"/>
                </a:solidFill>
              </a:rPr>
              <a:t>im Zeitraum vom 29.03.2019 bis heute, </a:t>
            </a:r>
            <a:r>
              <a:rPr lang="de-DE" sz="1800" dirty="0">
                <a:solidFill>
                  <a:srgbClr val="3333FF"/>
                </a:solidFill>
              </a:rPr>
              <a:t>auf die Beine gestellt: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2653</Words>
  <Application>Microsoft Office PowerPoint</Application>
  <PresentationFormat>A4-Papier (210 x 297 mm)</PresentationFormat>
  <Paragraphs>349</Paragraphs>
  <Slides>27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Calibri</vt:lpstr>
      <vt:lpstr>Courier New</vt:lpstr>
      <vt:lpstr>Wingdings</vt:lpstr>
      <vt:lpstr>pg_blau_basisversion</vt:lpstr>
      <vt:lpstr>Herzlich Willkommen zu Rheinland-Pfalz: Ein Land voller Energie mit dem Vortrag  PV-Anlagen-Vergleich: Süd vs. Ost-West im Jahr 2013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1037</cp:revision>
  <cp:lastPrinted>2011-11-01T18:27:48Z</cp:lastPrinted>
  <dcterms:created xsi:type="dcterms:W3CDTF">2003-01-24T08:17:53Z</dcterms:created>
  <dcterms:modified xsi:type="dcterms:W3CDTF">2022-06-24T14:48:22Z</dcterms:modified>
</cp:coreProperties>
</file>