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78" r:id="rId2"/>
    <p:sldId id="1095" r:id="rId3"/>
    <p:sldId id="1106" r:id="rId4"/>
    <p:sldId id="1097" r:id="rId5"/>
    <p:sldId id="1102" r:id="rId6"/>
    <p:sldId id="1101" r:id="rId7"/>
    <p:sldId id="1103" r:id="rId8"/>
    <p:sldId id="1104" r:id="rId9"/>
    <p:sldId id="1105" r:id="rId10"/>
    <p:sldId id="1099" r:id="rId11"/>
    <p:sldId id="1107" r:id="rId12"/>
    <p:sldId id="1094" r:id="rId13"/>
    <p:sldId id="755" r:id="rId14"/>
  </p:sldIdLst>
  <p:sldSz cx="9906000" cy="6858000" type="A4"/>
  <p:notesSz cx="6865938" cy="95408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4" userDrawn="1">
          <p15:clr>
            <a:srgbClr val="A4A3A4"/>
          </p15:clr>
        </p15:guide>
        <p15:guide id="2" pos="216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6A6A6"/>
    <a:srgbClr val="008000"/>
    <a:srgbClr val="3333FF"/>
    <a:srgbClr val="FF9900"/>
    <a:srgbClr val="FF66FF"/>
    <a:srgbClr val="BFBFBF"/>
    <a:srgbClr val="CC6600"/>
    <a:srgbClr val="00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3" autoAdjust="0"/>
    <p:restoredTop sz="94680" autoAdjust="0"/>
  </p:normalViewPr>
  <p:slideViewPr>
    <p:cSldViewPr snapToGrid="0">
      <p:cViewPr varScale="1">
        <p:scale>
          <a:sx n="105" d="100"/>
          <a:sy n="105" d="100"/>
        </p:scale>
        <p:origin x="2184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004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262760"/>
            <a:ext cx="2973388" cy="27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14375"/>
            <a:ext cx="5168900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6" y="4531083"/>
            <a:ext cx="5159375" cy="429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093979"/>
            <a:ext cx="3024188" cy="43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5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2052-2A46-F843-57AB-567BD56A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3DA5B536-2E37-BFA1-BC6F-845CD7393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17FEA96F-C6E6-7816-F60C-6DAFC379A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B78B493C-2173-8220-8129-B009240EAF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76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9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7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0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3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8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8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3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VWU-Storytelling | Agri-PV-in der Südpfalz | am 29.02.2024 		              			              ISE </a:t>
            </a:r>
            <a:r>
              <a:rPr lang="de-DE" altLang="de-DE" sz="1200" b="1" dirty="0" err="1">
                <a:solidFill>
                  <a:srgbClr val="FF9933"/>
                </a:solidFill>
              </a:rPr>
              <a:t>e.V</a:t>
            </a:r>
            <a:r>
              <a:rPr lang="de-DE" altLang="de-DE" sz="1200" b="1" dirty="0">
                <a:solidFill>
                  <a:srgbClr val="FF9933"/>
                </a:solidFill>
              </a:rPr>
              <a:t>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466A96-1699-ECCA-87E8-7FB61AD3DC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" y="669"/>
            <a:ext cx="797398" cy="7978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pn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jpg"/><Relationship Id="rId10" Type="http://schemas.openxmlformats.org/officeDocument/2006/relationships/image" Target="../media/image17.jpeg"/><Relationship Id="rId19" Type="http://schemas.openxmlformats.org/officeDocument/2006/relationships/image" Target="../media/image26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D888F16-A47D-52D2-7C6F-A80BB24B4A79}"/>
              </a:ext>
            </a:extLst>
          </p:cNvPr>
          <p:cNvSpPr/>
          <p:nvPr/>
        </p:nvSpPr>
        <p:spPr bwMode="auto">
          <a:xfrm>
            <a:off x="0" y="1349517"/>
            <a:ext cx="9900143" cy="511149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484" y="106180"/>
            <a:ext cx="8583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zur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Projektvorstellung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Agri-PV in der Südpfalz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VWU-Storytelling | Agri-PV-in der Südpfalz | am 29.02.2024          		                                                                ISE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696962-592A-D454-104B-020A03A3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" y="-20496"/>
            <a:ext cx="1369247" cy="1370013"/>
          </a:xfrm>
          <a:prstGeom prst="rect">
            <a:avLst/>
          </a:prstGeom>
        </p:spPr>
      </p:pic>
      <p:pic>
        <p:nvPicPr>
          <p:cNvPr id="7" name="Grafik 6" descr="Ein Bild, das Gras, Gebäude, Himmel, Gewächshaus enthält.&#10;&#10;Automatisch generierte Beschreibung">
            <a:extLst>
              <a:ext uri="{FF2B5EF4-FFF2-40B4-BE49-F238E27FC236}">
                <a16:creationId xmlns:a16="http://schemas.microsoft.com/office/drawing/2014/main" id="{8CF42A3E-C5C7-BB57-B968-8DC91FBA8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5" y="1410106"/>
            <a:ext cx="6480044" cy="48600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B6EFC0-7577-428A-3AC2-8622332CF016}"/>
              </a:ext>
            </a:extLst>
          </p:cNvPr>
          <p:cNvSpPr txBox="1"/>
          <p:nvPr/>
        </p:nvSpPr>
        <p:spPr>
          <a:xfrm>
            <a:off x="7586837" y="4505424"/>
            <a:ext cx="22319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Referenten</a:t>
            </a:r>
            <a:br>
              <a:rPr lang="de-DE" sz="1600" dirty="0"/>
            </a:br>
            <a:r>
              <a:rPr lang="de-DE" sz="1600" dirty="0"/>
              <a:t>- Ralf Gensheimer,</a:t>
            </a:r>
            <a:br>
              <a:rPr lang="de-DE" sz="1600" dirty="0"/>
            </a:br>
            <a:r>
              <a:rPr lang="de-DE" sz="1600" dirty="0"/>
              <a:t>  Bio-Bauer</a:t>
            </a:r>
            <a:br>
              <a:rPr lang="de-DE" sz="1600" dirty="0"/>
            </a:br>
            <a:r>
              <a:rPr lang="de-DE" sz="1600" dirty="0"/>
              <a:t>- Wolfgang Thiel,</a:t>
            </a:r>
            <a:br>
              <a:rPr lang="de-DE" sz="1600" dirty="0"/>
            </a:br>
            <a:r>
              <a:rPr lang="de-DE" sz="1600" dirty="0"/>
              <a:t>  Vorsitzender ISE e.V.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56118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(7)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Anlagenstruktur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4997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Anlagenstruktur mit ihren Komponenten ist einfach aufgebaut!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ABFF536-6331-07B7-EE8D-9EF98D8339E7}"/>
              </a:ext>
            </a:extLst>
          </p:cNvPr>
          <p:cNvSpPr/>
          <p:nvPr/>
        </p:nvSpPr>
        <p:spPr bwMode="auto">
          <a:xfrm>
            <a:off x="2463166" y="973722"/>
            <a:ext cx="7077456" cy="76324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8508B0-2B7D-FC6C-E573-A578E91E9F72}"/>
              </a:ext>
            </a:extLst>
          </p:cNvPr>
          <p:cNvSpPr/>
          <p:nvPr/>
        </p:nvSpPr>
        <p:spPr bwMode="auto">
          <a:xfrm>
            <a:off x="608469" y="1356352"/>
            <a:ext cx="1134605" cy="11491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01C8AB2-AC94-98EA-CBF3-7D716060619D}"/>
              </a:ext>
            </a:extLst>
          </p:cNvPr>
          <p:cNvSpPr/>
          <p:nvPr/>
        </p:nvSpPr>
        <p:spPr bwMode="auto">
          <a:xfrm>
            <a:off x="608469" y="2661281"/>
            <a:ext cx="1134605" cy="11491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3595AC-82F4-7FEE-4A2F-33FB1A671435}"/>
              </a:ext>
            </a:extLst>
          </p:cNvPr>
          <p:cNvSpPr/>
          <p:nvPr/>
        </p:nvSpPr>
        <p:spPr bwMode="auto">
          <a:xfrm>
            <a:off x="608469" y="4002127"/>
            <a:ext cx="1134605" cy="1149104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0050E6-FFD9-DBB5-CA1E-4871ADB2D19B}"/>
              </a:ext>
            </a:extLst>
          </p:cNvPr>
          <p:cNvSpPr txBox="1"/>
          <p:nvPr/>
        </p:nvSpPr>
        <p:spPr>
          <a:xfrm>
            <a:off x="781926" y="1736971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500 m³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D7B565-734F-C092-E838-577FF0C7D1AE}"/>
              </a:ext>
            </a:extLst>
          </p:cNvPr>
          <p:cNvSpPr txBox="1"/>
          <p:nvPr/>
        </p:nvSpPr>
        <p:spPr>
          <a:xfrm>
            <a:off x="781926" y="3037371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500 m³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5C7595-5DDC-51A7-5686-70AD938794BD}"/>
              </a:ext>
            </a:extLst>
          </p:cNvPr>
          <p:cNvSpPr txBox="1"/>
          <p:nvPr/>
        </p:nvSpPr>
        <p:spPr>
          <a:xfrm>
            <a:off x="781926" y="4378365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500 m³</a:t>
            </a:r>
          </a:p>
        </p:txBody>
      </p:sp>
      <p:sp>
        <p:nvSpPr>
          <p:cNvPr id="8223" name="Textfeld 8222">
            <a:extLst>
              <a:ext uri="{FF2B5EF4-FFF2-40B4-BE49-F238E27FC236}">
                <a16:creationId xmlns:a16="http://schemas.microsoft.com/office/drawing/2014/main" id="{C144BF51-9022-13D1-071E-C986576930AC}"/>
              </a:ext>
            </a:extLst>
          </p:cNvPr>
          <p:cNvSpPr txBox="1"/>
          <p:nvPr/>
        </p:nvSpPr>
        <p:spPr>
          <a:xfrm>
            <a:off x="91955" y="771519"/>
            <a:ext cx="166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Regenwasser-</a:t>
            </a:r>
            <a:br>
              <a:rPr lang="de-DE" sz="1600" dirty="0"/>
            </a:br>
            <a:r>
              <a:rPr lang="de-DE" sz="1600" dirty="0" err="1"/>
              <a:t>speicher</a:t>
            </a:r>
            <a:endParaRPr lang="de-DE" sz="1600" dirty="0"/>
          </a:p>
        </p:txBody>
      </p:sp>
      <p:sp>
        <p:nvSpPr>
          <p:cNvPr id="8224" name="Textfeld 8223">
            <a:extLst>
              <a:ext uri="{FF2B5EF4-FFF2-40B4-BE49-F238E27FC236}">
                <a16:creationId xmlns:a16="http://schemas.microsoft.com/office/drawing/2014/main" id="{818E858E-F844-4F3B-B366-4610FFAA1F13}"/>
              </a:ext>
            </a:extLst>
          </p:cNvPr>
          <p:cNvSpPr txBox="1"/>
          <p:nvPr/>
        </p:nvSpPr>
        <p:spPr>
          <a:xfrm>
            <a:off x="2692049" y="1937891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Gewächshausgerüst</a:t>
            </a:r>
          </a:p>
        </p:txBody>
      </p:sp>
      <p:cxnSp>
        <p:nvCxnSpPr>
          <p:cNvPr id="8229" name="Gerader Verbinder 8228">
            <a:extLst>
              <a:ext uri="{FF2B5EF4-FFF2-40B4-BE49-F238E27FC236}">
                <a16:creationId xmlns:a16="http://schemas.microsoft.com/office/drawing/2014/main" id="{43803199-F8E5-FAB8-2E6E-7DC30B83B408}"/>
              </a:ext>
            </a:extLst>
          </p:cNvPr>
          <p:cNvCxnSpPr/>
          <p:nvPr/>
        </p:nvCxnSpPr>
        <p:spPr bwMode="auto">
          <a:xfrm>
            <a:off x="2680441" y="1750052"/>
            <a:ext cx="760989" cy="22669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0263A4A-D395-AB3A-2902-E797810ADC21}"/>
              </a:ext>
            </a:extLst>
          </p:cNvPr>
          <p:cNvGrpSpPr/>
          <p:nvPr/>
        </p:nvGrpSpPr>
        <p:grpSpPr>
          <a:xfrm>
            <a:off x="200025" y="5288339"/>
            <a:ext cx="1774414" cy="615834"/>
            <a:chOff x="200025" y="5288339"/>
            <a:chExt cx="1774414" cy="615834"/>
          </a:xfrm>
        </p:grpSpPr>
        <p:sp>
          <p:nvSpPr>
            <p:cNvPr id="8193" name="Textfeld 8192">
              <a:extLst>
                <a:ext uri="{FF2B5EF4-FFF2-40B4-BE49-F238E27FC236}">
                  <a16:creationId xmlns:a16="http://schemas.microsoft.com/office/drawing/2014/main" id="{A1EF00A4-C18C-1070-32E9-14896C809BB6}"/>
                </a:ext>
              </a:extLst>
            </p:cNvPr>
            <p:cNvSpPr txBox="1"/>
            <p:nvPr/>
          </p:nvSpPr>
          <p:spPr>
            <a:xfrm>
              <a:off x="377480" y="5288339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20 kV</a:t>
              </a:r>
            </a:p>
          </p:txBody>
        </p:sp>
        <p:sp>
          <p:nvSpPr>
            <p:cNvPr id="8195" name="Textfeld 8194">
              <a:extLst>
                <a:ext uri="{FF2B5EF4-FFF2-40B4-BE49-F238E27FC236}">
                  <a16:creationId xmlns:a16="http://schemas.microsoft.com/office/drawing/2014/main" id="{809D046F-FD1A-CA5D-3147-F862D095778C}"/>
                </a:ext>
              </a:extLst>
            </p:cNvPr>
            <p:cNvSpPr txBox="1"/>
            <p:nvPr/>
          </p:nvSpPr>
          <p:spPr>
            <a:xfrm>
              <a:off x="377480" y="5565619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400 m</a:t>
              </a:r>
            </a:p>
          </p:txBody>
        </p:sp>
        <p:sp>
          <p:nvSpPr>
            <p:cNvPr id="8208" name="Rechteck: abgerundete Ecken 8207">
              <a:extLst>
                <a:ext uri="{FF2B5EF4-FFF2-40B4-BE49-F238E27FC236}">
                  <a16:creationId xmlns:a16="http://schemas.microsoft.com/office/drawing/2014/main" id="{97478B68-82DB-45F0-4D09-4DDC6960206E}"/>
                </a:ext>
              </a:extLst>
            </p:cNvPr>
            <p:cNvSpPr/>
            <p:nvPr/>
          </p:nvSpPr>
          <p:spPr bwMode="auto">
            <a:xfrm>
              <a:off x="1246680" y="5340096"/>
              <a:ext cx="727759" cy="508534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C6936B8-3121-6D25-E5B8-0A17A2238F61}"/>
                </a:ext>
              </a:extLst>
            </p:cNvPr>
            <p:cNvGrpSpPr/>
            <p:nvPr/>
          </p:nvGrpSpPr>
          <p:grpSpPr>
            <a:xfrm>
              <a:off x="1409813" y="5467141"/>
              <a:ext cx="413749" cy="250359"/>
              <a:chOff x="4672584" y="4177708"/>
              <a:chExt cx="891106" cy="539207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5DEB7C2-4F49-A6CE-1577-17F234B9D635}"/>
                  </a:ext>
                </a:extLst>
              </p:cNvPr>
              <p:cNvSpPr/>
              <p:nvPr/>
            </p:nvSpPr>
            <p:spPr bwMode="auto">
              <a:xfrm>
                <a:off x="4672584" y="4177708"/>
                <a:ext cx="539207" cy="539207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36F4EA8-7414-6E96-A7CD-78095F27FC9D}"/>
                  </a:ext>
                </a:extLst>
              </p:cNvPr>
              <p:cNvSpPr/>
              <p:nvPr/>
            </p:nvSpPr>
            <p:spPr bwMode="auto">
              <a:xfrm>
                <a:off x="5024483" y="4177708"/>
                <a:ext cx="539207" cy="539207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DE85A0DA-2536-D144-03D7-B3364C4E24F8}"/>
                </a:ext>
              </a:extLst>
            </p:cNvPr>
            <p:cNvCxnSpPr/>
            <p:nvPr/>
          </p:nvCxnSpPr>
          <p:spPr bwMode="auto">
            <a:xfrm>
              <a:off x="1839091" y="5594363"/>
              <a:ext cx="8734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3AFDF57E-9C4E-17A9-4227-8AB340AB37FE}"/>
                </a:ext>
              </a:extLst>
            </p:cNvPr>
            <p:cNvCxnSpPr/>
            <p:nvPr/>
          </p:nvCxnSpPr>
          <p:spPr bwMode="auto">
            <a:xfrm>
              <a:off x="1308068" y="5594363"/>
              <a:ext cx="8734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9D8512BC-BF42-4E68-D745-42208A4D35B9}"/>
                </a:ext>
              </a:extLst>
            </p:cNvPr>
            <p:cNvCxnSpPr/>
            <p:nvPr/>
          </p:nvCxnSpPr>
          <p:spPr bwMode="auto">
            <a:xfrm>
              <a:off x="200025" y="5594363"/>
              <a:ext cx="1046196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3" name="Gruppieren 8242">
            <a:extLst>
              <a:ext uri="{FF2B5EF4-FFF2-40B4-BE49-F238E27FC236}">
                <a16:creationId xmlns:a16="http://schemas.microsoft.com/office/drawing/2014/main" id="{3A978675-700D-DC13-77BE-FFC50C7FE0A6}"/>
              </a:ext>
            </a:extLst>
          </p:cNvPr>
          <p:cNvGrpSpPr/>
          <p:nvPr/>
        </p:nvGrpSpPr>
        <p:grpSpPr>
          <a:xfrm>
            <a:off x="1974439" y="1115568"/>
            <a:ext cx="7566183" cy="4478795"/>
            <a:chOff x="1974439" y="1115568"/>
            <a:chExt cx="7566183" cy="4478795"/>
          </a:xfrm>
        </p:grpSpPr>
        <p:sp>
          <p:nvSpPr>
            <p:cNvPr id="8225" name="Textfeld 8224">
              <a:extLst>
                <a:ext uri="{FF2B5EF4-FFF2-40B4-BE49-F238E27FC236}">
                  <a16:creationId xmlns:a16="http://schemas.microsoft.com/office/drawing/2014/main" id="{0E983BF9-4256-9EF9-0BBA-DC6234973EE1}"/>
                </a:ext>
              </a:extLst>
            </p:cNvPr>
            <p:cNvSpPr txBox="1"/>
            <p:nvPr/>
          </p:nvSpPr>
          <p:spPr>
            <a:xfrm>
              <a:off x="4952999" y="1937891"/>
              <a:ext cx="15370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PV-Module mit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Wechselrichter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0C51FA1-3828-893E-36A3-51B83A72DE8E}"/>
                </a:ext>
              </a:extLst>
            </p:cNvPr>
            <p:cNvSpPr/>
            <p:nvPr/>
          </p:nvSpPr>
          <p:spPr bwMode="auto">
            <a:xfrm>
              <a:off x="2463166" y="1115568"/>
              <a:ext cx="7077456" cy="1920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F9441D1-39FC-72CF-C4C3-5B7BD0B56C0D}"/>
                </a:ext>
              </a:extLst>
            </p:cNvPr>
            <p:cNvSpPr/>
            <p:nvPr/>
          </p:nvSpPr>
          <p:spPr bwMode="auto">
            <a:xfrm>
              <a:off x="2463166" y="1423571"/>
              <a:ext cx="7077456" cy="1920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06" name="Gerader Verbinder 8205">
              <a:extLst>
                <a:ext uri="{FF2B5EF4-FFF2-40B4-BE49-F238E27FC236}">
                  <a16:creationId xmlns:a16="http://schemas.microsoft.com/office/drawing/2014/main" id="{D457864E-961C-9DAC-FE73-4B47370B1480}"/>
                </a:ext>
              </a:extLst>
            </p:cNvPr>
            <p:cNvCxnSpPr/>
            <p:nvPr/>
          </p:nvCxnSpPr>
          <p:spPr bwMode="auto">
            <a:xfrm>
              <a:off x="2285618" y="1189841"/>
              <a:ext cx="0" cy="439863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14" name="Gerader Verbinder 8213">
              <a:extLst>
                <a:ext uri="{FF2B5EF4-FFF2-40B4-BE49-F238E27FC236}">
                  <a16:creationId xmlns:a16="http://schemas.microsoft.com/office/drawing/2014/main" id="{C0D62882-817C-7EC4-EB76-2721CFA61F8A}"/>
                </a:ext>
              </a:extLst>
            </p:cNvPr>
            <p:cNvCxnSpPr/>
            <p:nvPr/>
          </p:nvCxnSpPr>
          <p:spPr bwMode="auto">
            <a:xfrm>
              <a:off x="2285618" y="1195725"/>
              <a:ext cx="16802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40" name="Gerader Verbinder 8239">
              <a:extLst>
                <a:ext uri="{FF2B5EF4-FFF2-40B4-BE49-F238E27FC236}">
                  <a16:creationId xmlns:a16="http://schemas.microsoft.com/office/drawing/2014/main" id="{56C86A56-7D44-0FFF-100A-4AAC0B93B9D7}"/>
                </a:ext>
              </a:extLst>
            </p:cNvPr>
            <p:cNvCxnSpPr/>
            <p:nvPr/>
          </p:nvCxnSpPr>
          <p:spPr bwMode="auto">
            <a:xfrm>
              <a:off x="2285618" y="1519583"/>
              <a:ext cx="16802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" name="Gerader Verbinder 1">
              <a:extLst>
                <a:ext uri="{FF2B5EF4-FFF2-40B4-BE49-F238E27FC236}">
                  <a16:creationId xmlns:a16="http://schemas.microsoft.com/office/drawing/2014/main" id="{362D2BE0-72CF-30C2-88B8-B351D23550F7}"/>
                </a:ext>
              </a:extLst>
            </p:cNvPr>
            <p:cNvCxnSpPr>
              <a:stCxn id="8208" idx="3"/>
            </p:cNvCxnSpPr>
            <p:nvPr/>
          </p:nvCxnSpPr>
          <p:spPr bwMode="auto">
            <a:xfrm>
              <a:off x="1974439" y="5594363"/>
              <a:ext cx="320705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98" name="Gerader Verbinder 8197">
              <a:extLst>
                <a:ext uri="{FF2B5EF4-FFF2-40B4-BE49-F238E27FC236}">
                  <a16:creationId xmlns:a16="http://schemas.microsoft.com/office/drawing/2014/main" id="{18AA51ED-84CC-9D72-CF90-628260AD2318}"/>
                </a:ext>
              </a:extLst>
            </p:cNvPr>
            <p:cNvCxnSpPr/>
            <p:nvPr/>
          </p:nvCxnSpPr>
          <p:spPr bwMode="auto">
            <a:xfrm flipH="1">
              <a:off x="5699594" y="1203653"/>
              <a:ext cx="667263" cy="7730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32" name="Gerader Verbinder 8231">
              <a:extLst>
                <a:ext uri="{FF2B5EF4-FFF2-40B4-BE49-F238E27FC236}">
                  <a16:creationId xmlns:a16="http://schemas.microsoft.com/office/drawing/2014/main" id="{3A071AD6-AE7A-0EDE-1957-C57178BC3E1B}"/>
                </a:ext>
              </a:extLst>
            </p:cNvPr>
            <p:cNvCxnSpPr/>
            <p:nvPr/>
          </p:nvCxnSpPr>
          <p:spPr bwMode="auto">
            <a:xfrm>
              <a:off x="4808801" y="1528325"/>
              <a:ext cx="737405" cy="44842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4" name="Gruppieren 8243">
            <a:extLst>
              <a:ext uri="{FF2B5EF4-FFF2-40B4-BE49-F238E27FC236}">
                <a16:creationId xmlns:a16="http://schemas.microsoft.com/office/drawing/2014/main" id="{09B08A57-FD6A-1B31-47D4-C4EA18B0E906}"/>
              </a:ext>
            </a:extLst>
          </p:cNvPr>
          <p:cNvGrpSpPr/>
          <p:nvPr/>
        </p:nvGrpSpPr>
        <p:grpSpPr>
          <a:xfrm>
            <a:off x="1554480" y="886968"/>
            <a:ext cx="7986142" cy="4347774"/>
            <a:chOff x="1554480" y="886968"/>
            <a:chExt cx="7986142" cy="434777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690C94D-2D94-3163-9079-E6A00C0ECB3D}"/>
                </a:ext>
              </a:extLst>
            </p:cNvPr>
            <p:cNvSpPr/>
            <p:nvPr/>
          </p:nvSpPr>
          <p:spPr bwMode="auto">
            <a:xfrm>
              <a:off x="2463166" y="1069849"/>
              <a:ext cx="7077456" cy="4571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5D26615B-5B63-51CE-536A-B0CFA5CBFD07}"/>
                </a:ext>
              </a:extLst>
            </p:cNvPr>
            <p:cNvSpPr/>
            <p:nvPr/>
          </p:nvSpPr>
          <p:spPr bwMode="auto">
            <a:xfrm>
              <a:off x="2463166" y="1613043"/>
              <a:ext cx="7077456" cy="4571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F4B0AE30-3716-FE21-D155-1277FA0A1DD3}"/>
                </a:ext>
              </a:extLst>
            </p:cNvPr>
            <p:cNvCxnSpPr/>
            <p:nvPr/>
          </p:nvCxnSpPr>
          <p:spPr bwMode="auto">
            <a:xfrm>
              <a:off x="1828800" y="886968"/>
              <a:ext cx="0" cy="4347774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33057D67-6324-DAC5-D53C-FC5DB11E911C}"/>
                </a:ext>
              </a:extLst>
            </p:cNvPr>
            <p:cNvCxnSpPr/>
            <p:nvPr/>
          </p:nvCxnSpPr>
          <p:spPr bwMode="auto">
            <a:xfrm flipH="1">
              <a:off x="1554480" y="1350935"/>
              <a:ext cx="274320" cy="230211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6483AA91-7A91-ABE1-2941-C60C36F1DBE6}"/>
                </a:ext>
              </a:extLst>
            </p:cNvPr>
            <p:cNvCxnSpPr/>
            <p:nvPr/>
          </p:nvCxnSpPr>
          <p:spPr bwMode="auto">
            <a:xfrm flipH="1">
              <a:off x="1554480" y="2576077"/>
              <a:ext cx="274320" cy="230211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C01A6A3B-3DE4-E22F-0C0E-2EDADD1406F9}"/>
                </a:ext>
              </a:extLst>
            </p:cNvPr>
            <p:cNvCxnSpPr/>
            <p:nvPr/>
          </p:nvCxnSpPr>
          <p:spPr bwMode="auto">
            <a:xfrm flipH="1">
              <a:off x="1554480" y="3947497"/>
              <a:ext cx="274320" cy="230211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11" name="Gerader Verbinder 8210">
              <a:extLst>
                <a:ext uri="{FF2B5EF4-FFF2-40B4-BE49-F238E27FC236}">
                  <a16:creationId xmlns:a16="http://schemas.microsoft.com/office/drawing/2014/main" id="{5AE5D392-CE58-6CF8-E33C-FC7A04EF31FC}"/>
                </a:ext>
              </a:extLst>
            </p:cNvPr>
            <p:cNvCxnSpPr/>
            <p:nvPr/>
          </p:nvCxnSpPr>
          <p:spPr bwMode="auto">
            <a:xfrm flipH="1">
              <a:off x="1843089" y="1098360"/>
              <a:ext cx="62112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20" name="Gerader Verbinder 8219">
              <a:extLst>
                <a:ext uri="{FF2B5EF4-FFF2-40B4-BE49-F238E27FC236}">
                  <a16:creationId xmlns:a16="http://schemas.microsoft.com/office/drawing/2014/main" id="{34F76B83-41A3-5160-A382-9E4B008F8C35}"/>
                </a:ext>
              </a:extLst>
            </p:cNvPr>
            <p:cNvCxnSpPr/>
            <p:nvPr/>
          </p:nvCxnSpPr>
          <p:spPr bwMode="auto">
            <a:xfrm flipH="1">
              <a:off x="1843089" y="1613043"/>
              <a:ext cx="62112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26" name="Textfeld 8225">
              <a:extLst>
                <a:ext uri="{FF2B5EF4-FFF2-40B4-BE49-F238E27FC236}">
                  <a16:creationId xmlns:a16="http://schemas.microsoft.com/office/drawing/2014/main" id="{DDA3AE51-1BEB-574C-12B4-FB79FF98649F}"/>
                </a:ext>
              </a:extLst>
            </p:cNvPr>
            <p:cNvSpPr txBox="1"/>
            <p:nvPr/>
          </p:nvSpPr>
          <p:spPr>
            <a:xfrm>
              <a:off x="6595592" y="1937891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B050"/>
                  </a:solidFill>
                </a:rPr>
                <a:t>Regenrinne</a:t>
              </a:r>
            </a:p>
          </p:txBody>
        </p:sp>
        <p:cxnSp>
          <p:nvCxnSpPr>
            <p:cNvPr id="8234" name="Gerader Verbinder 8233">
              <a:extLst>
                <a:ext uri="{FF2B5EF4-FFF2-40B4-BE49-F238E27FC236}">
                  <a16:creationId xmlns:a16="http://schemas.microsoft.com/office/drawing/2014/main" id="{E688F1AC-DBD8-6722-DF35-0EB59C1445D1}"/>
                </a:ext>
              </a:extLst>
            </p:cNvPr>
            <p:cNvCxnSpPr>
              <a:endCxn id="8226" idx="0"/>
            </p:cNvCxnSpPr>
            <p:nvPr/>
          </p:nvCxnSpPr>
          <p:spPr bwMode="auto">
            <a:xfrm>
              <a:off x="6740322" y="1626251"/>
              <a:ext cx="476594" cy="31164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02" name="Gerader Verbinder 8201">
              <a:extLst>
                <a:ext uri="{FF2B5EF4-FFF2-40B4-BE49-F238E27FC236}">
                  <a16:creationId xmlns:a16="http://schemas.microsoft.com/office/drawing/2014/main" id="{B47180D9-7D2E-A5C8-59D3-7E11C2A32008}"/>
                </a:ext>
              </a:extLst>
            </p:cNvPr>
            <p:cNvCxnSpPr/>
            <p:nvPr/>
          </p:nvCxnSpPr>
          <p:spPr bwMode="auto">
            <a:xfrm flipH="1">
              <a:off x="7329194" y="1086605"/>
              <a:ext cx="383027" cy="85128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EE79F9EA-4470-FAE8-A887-332CBD5DD15F}"/>
              </a:ext>
            </a:extLst>
          </p:cNvPr>
          <p:cNvSpPr txBox="1"/>
          <p:nvPr/>
        </p:nvSpPr>
        <p:spPr>
          <a:xfrm>
            <a:off x="9531092" y="113819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grpSp>
        <p:nvGrpSpPr>
          <p:cNvPr id="8247" name="Gruppieren 8246">
            <a:extLst>
              <a:ext uri="{FF2B5EF4-FFF2-40B4-BE49-F238E27FC236}">
                <a16:creationId xmlns:a16="http://schemas.microsoft.com/office/drawing/2014/main" id="{46037A30-3292-D020-C522-DE14C2E329A8}"/>
              </a:ext>
            </a:extLst>
          </p:cNvPr>
          <p:cNvGrpSpPr/>
          <p:nvPr/>
        </p:nvGrpSpPr>
        <p:grpSpPr>
          <a:xfrm>
            <a:off x="1691640" y="1350935"/>
            <a:ext cx="7848982" cy="3570408"/>
            <a:chOff x="1691640" y="1350935"/>
            <a:chExt cx="7848982" cy="3570408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131E1391-9459-83E7-1DC5-CBC8329F0B46}"/>
                </a:ext>
              </a:extLst>
            </p:cNvPr>
            <p:cNvCxnSpPr/>
            <p:nvPr/>
          </p:nvCxnSpPr>
          <p:spPr bwMode="auto">
            <a:xfrm>
              <a:off x="1993392" y="1350935"/>
              <a:ext cx="0" cy="357040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86F211B-2980-4EEC-A26C-26940A3C2A60}"/>
                </a:ext>
              </a:extLst>
            </p:cNvPr>
            <p:cNvCxnSpPr>
              <a:cxnSpLocks/>
              <a:stCxn id="5" idx="3"/>
            </p:cNvCxnSpPr>
            <p:nvPr/>
          </p:nvCxnSpPr>
          <p:spPr bwMode="auto">
            <a:xfrm flipH="1">
              <a:off x="1993391" y="1355346"/>
              <a:ext cx="7547231" cy="3984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96" name="Gerader Verbinder 8195">
              <a:extLst>
                <a:ext uri="{FF2B5EF4-FFF2-40B4-BE49-F238E27FC236}">
                  <a16:creationId xmlns:a16="http://schemas.microsoft.com/office/drawing/2014/main" id="{6CF08473-8EFB-15DA-096B-47F2D84069C5}"/>
                </a:ext>
              </a:extLst>
            </p:cNvPr>
            <p:cNvCxnSpPr/>
            <p:nvPr/>
          </p:nvCxnSpPr>
          <p:spPr bwMode="auto">
            <a:xfrm flipH="1" flipV="1">
              <a:off x="1691640" y="2182965"/>
              <a:ext cx="301751" cy="98109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04" name="Gerader Verbinder 8203">
              <a:extLst>
                <a:ext uri="{FF2B5EF4-FFF2-40B4-BE49-F238E27FC236}">
                  <a16:creationId xmlns:a16="http://schemas.microsoft.com/office/drawing/2014/main" id="{8B3D080A-F3F2-21E3-066C-5FDEB998F88A}"/>
                </a:ext>
              </a:extLst>
            </p:cNvPr>
            <p:cNvCxnSpPr/>
            <p:nvPr/>
          </p:nvCxnSpPr>
          <p:spPr bwMode="auto">
            <a:xfrm flipH="1" flipV="1">
              <a:off x="1691640" y="3481436"/>
              <a:ext cx="301751" cy="98109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27" name="Textfeld 8226">
              <a:extLst>
                <a:ext uri="{FF2B5EF4-FFF2-40B4-BE49-F238E27FC236}">
                  <a16:creationId xmlns:a16="http://schemas.microsoft.com/office/drawing/2014/main" id="{EED10113-0415-0427-1DAB-4D39E03C8797}"/>
                </a:ext>
              </a:extLst>
            </p:cNvPr>
            <p:cNvSpPr txBox="1"/>
            <p:nvPr/>
          </p:nvSpPr>
          <p:spPr>
            <a:xfrm>
              <a:off x="8112914" y="1937891"/>
              <a:ext cx="14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92D050"/>
                  </a:solidFill>
                </a:rPr>
                <a:t>Bewässerung</a:t>
              </a:r>
            </a:p>
          </p:txBody>
        </p:sp>
        <p:cxnSp>
          <p:nvCxnSpPr>
            <p:cNvPr id="8205" name="Gerader Verbinder 8204">
              <a:extLst>
                <a:ext uri="{FF2B5EF4-FFF2-40B4-BE49-F238E27FC236}">
                  <a16:creationId xmlns:a16="http://schemas.microsoft.com/office/drawing/2014/main" id="{98947945-0F76-0AA5-C60E-C40BE8A0D55C}"/>
                </a:ext>
              </a:extLst>
            </p:cNvPr>
            <p:cNvCxnSpPr/>
            <p:nvPr/>
          </p:nvCxnSpPr>
          <p:spPr bwMode="auto">
            <a:xfrm flipH="1" flipV="1">
              <a:off x="1696404" y="4804419"/>
              <a:ext cx="301751" cy="98109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37" name="Gerader Verbinder 8236">
              <a:extLst>
                <a:ext uri="{FF2B5EF4-FFF2-40B4-BE49-F238E27FC236}">
                  <a16:creationId xmlns:a16="http://schemas.microsoft.com/office/drawing/2014/main" id="{C2E768DA-B4E2-20B9-6564-C9008B9BC6AB}"/>
                </a:ext>
              </a:extLst>
            </p:cNvPr>
            <p:cNvCxnSpPr>
              <a:endCxn id="8227" idx="0"/>
            </p:cNvCxnSpPr>
            <p:nvPr/>
          </p:nvCxnSpPr>
          <p:spPr bwMode="auto">
            <a:xfrm>
              <a:off x="8267700" y="1353311"/>
              <a:ext cx="557909" cy="58458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92" name="Gruppieren 8191">
            <a:extLst>
              <a:ext uri="{FF2B5EF4-FFF2-40B4-BE49-F238E27FC236}">
                <a16:creationId xmlns:a16="http://schemas.microsoft.com/office/drawing/2014/main" id="{DEC4AD6E-7203-5CB8-384E-759F2F555C0B}"/>
              </a:ext>
            </a:extLst>
          </p:cNvPr>
          <p:cNvGrpSpPr/>
          <p:nvPr/>
        </p:nvGrpSpPr>
        <p:grpSpPr>
          <a:xfrm>
            <a:off x="1843089" y="2687375"/>
            <a:ext cx="8063719" cy="2547367"/>
            <a:chOff x="1843089" y="2687375"/>
            <a:chExt cx="8063719" cy="2547367"/>
          </a:xfrm>
        </p:grpSpPr>
        <p:grpSp>
          <p:nvGrpSpPr>
            <p:cNvPr id="8261" name="Gruppieren 8260">
              <a:extLst>
                <a:ext uri="{FF2B5EF4-FFF2-40B4-BE49-F238E27FC236}">
                  <a16:creationId xmlns:a16="http://schemas.microsoft.com/office/drawing/2014/main" id="{40EF9E2D-8065-3B16-8CC3-AB9AEE1CE722}"/>
                </a:ext>
              </a:extLst>
            </p:cNvPr>
            <p:cNvGrpSpPr/>
            <p:nvPr/>
          </p:nvGrpSpPr>
          <p:grpSpPr>
            <a:xfrm>
              <a:off x="1843089" y="3005712"/>
              <a:ext cx="8063719" cy="2229030"/>
              <a:chOff x="1843089" y="3005712"/>
              <a:chExt cx="8063719" cy="2229030"/>
            </a:xfrm>
          </p:grpSpPr>
          <p:grpSp>
            <p:nvGrpSpPr>
              <p:cNvPr id="8256" name="Gruppieren 8255">
                <a:extLst>
                  <a:ext uri="{FF2B5EF4-FFF2-40B4-BE49-F238E27FC236}">
                    <a16:creationId xmlns:a16="http://schemas.microsoft.com/office/drawing/2014/main" id="{7F062364-0F49-BA3C-3F8E-6A3855932D91}"/>
                  </a:ext>
                </a:extLst>
              </p:cNvPr>
              <p:cNvGrpSpPr/>
              <p:nvPr/>
            </p:nvGrpSpPr>
            <p:grpSpPr>
              <a:xfrm>
                <a:off x="1843089" y="4084614"/>
                <a:ext cx="8063719" cy="1150128"/>
                <a:chOff x="1843089" y="4084614"/>
                <a:chExt cx="8063719" cy="1150128"/>
              </a:xfrm>
            </p:grpSpPr>
            <p:sp>
              <p:nvSpPr>
                <p:cNvPr id="8216" name="Rechteck 8215">
                  <a:extLst>
                    <a:ext uri="{FF2B5EF4-FFF2-40B4-BE49-F238E27FC236}">
                      <a16:creationId xmlns:a16="http://schemas.microsoft.com/office/drawing/2014/main" id="{37D2EEF8-6E91-C490-8B42-0A475082F059}"/>
                    </a:ext>
                  </a:extLst>
                </p:cNvPr>
                <p:cNvSpPr/>
                <p:nvPr/>
              </p:nvSpPr>
              <p:spPr bwMode="auto">
                <a:xfrm>
                  <a:off x="2463166" y="4471494"/>
                  <a:ext cx="7077456" cy="763248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217" name="Gerader Verbinder 8216">
                  <a:extLst>
                    <a:ext uri="{FF2B5EF4-FFF2-40B4-BE49-F238E27FC236}">
                      <a16:creationId xmlns:a16="http://schemas.microsoft.com/office/drawing/2014/main" id="{2FC824AB-8880-5F47-FF52-76024325A1BA}"/>
                    </a:ext>
                  </a:extLst>
                </p:cNvPr>
                <p:cNvCxnSpPr>
                  <a:cxnSpLocks/>
                  <a:stCxn id="8216" idx="3"/>
                </p:cNvCxnSpPr>
                <p:nvPr/>
              </p:nvCxnSpPr>
              <p:spPr bwMode="auto">
                <a:xfrm flipH="1">
                  <a:off x="1993391" y="4853118"/>
                  <a:ext cx="7547231" cy="3984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18" name="Rechteck 8217">
                  <a:extLst>
                    <a:ext uri="{FF2B5EF4-FFF2-40B4-BE49-F238E27FC236}">
                      <a16:creationId xmlns:a16="http://schemas.microsoft.com/office/drawing/2014/main" id="{FCDD8D13-4F97-76E9-20B1-5AB692DF95B0}"/>
                    </a:ext>
                  </a:extLst>
                </p:cNvPr>
                <p:cNvSpPr/>
                <p:nvPr/>
              </p:nvSpPr>
              <p:spPr bwMode="auto">
                <a:xfrm>
                  <a:off x="2463166" y="4613340"/>
                  <a:ext cx="7077456" cy="192024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19" name="Rechteck 8218">
                  <a:extLst>
                    <a:ext uri="{FF2B5EF4-FFF2-40B4-BE49-F238E27FC236}">
                      <a16:creationId xmlns:a16="http://schemas.microsoft.com/office/drawing/2014/main" id="{3A22F850-C994-3FE8-63B9-B9828EFFD220}"/>
                    </a:ext>
                  </a:extLst>
                </p:cNvPr>
                <p:cNvSpPr/>
                <p:nvPr/>
              </p:nvSpPr>
              <p:spPr bwMode="auto">
                <a:xfrm>
                  <a:off x="2463166" y="4921343"/>
                  <a:ext cx="7077456" cy="192024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221" name="Gerader Verbinder 8220">
                  <a:extLst>
                    <a:ext uri="{FF2B5EF4-FFF2-40B4-BE49-F238E27FC236}">
                      <a16:creationId xmlns:a16="http://schemas.microsoft.com/office/drawing/2014/main" id="{DC0D0976-5CC8-7EFA-FAD1-EE1934594346}"/>
                    </a:ext>
                  </a:extLst>
                </p:cNvPr>
                <p:cNvCxnSpPr/>
                <p:nvPr/>
              </p:nvCxnSpPr>
              <p:spPr bwMode="auto">
                <a:xfrm>
                  <a:off x="2285618" y="4693497"/>
                  <a:ext cx="168022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2" name="Gerader Verbinder 8221">
                  <a:extLst>
                    <a:ext uri="{FF2B5EF4-FFF2-40B4-BE49-F238E27FC236}">
                      <a16:creationId xmlns:a16="http://schemas.microsoft.com/office/drawing/2014/main" id="{3E5D91E2-D928-AB73-89B2-641479FFE94C}"/>
                    </a:ext>
                  </a:extLst>
                </p:cNvPr>
                <p:cNvCxnSpPr/>
                <p:nvPr/>
              </p:nvCxnSpPr>
              <p:spPr bwMode="auto">
                <a:xfrm>
                  <a:off x="2285618" y="5017355"/>
                  <a:ext cx="168022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28" name="Rechteck 8227">
                  <a:extLst>
                    <a:ext uri="{FF2B5EF4-FFF2-40B4-BE49-F238E27FC236}">
                      <a16:creationId xmlns:a16="http://schemas.microsoft.com/office/drawing/2014/main" id="{2C53AC84-77C7-35D7-082A-BC28D7ED9E77}"/>
                    </a:ext>
                  </a:extLst>
                </p:cNvPr>
                <p:cNvSpPr/>
                <p:nvPr/>
              </p:nvSpPr>
              <p:spPr bwMode="auto">
                <a:xfrm>
                  <a:off x="2463166" y="4567621"/>
                  <a:ext cx="7077456" cy="45719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30" name="Rechteck 8229">
                  <a:extLst>
                    <a:ext uri="{FF2B5EF4-FFF2-40B4-BE49-F238E27FC236}">
                      <a16:creationId xmlns:a16="http://schemas.microsoft.com/office/drawing/2014/main" id="{E0FD9CCA-5D96-55BC-F0EA-C17FC3D4D731}"/>
                    </a:ext>
                  </a:extLst>
                </p:cNvPr>
                <p:cNvSpPr/>
                <p:nvPr/>
              </p:nvSpPr>
              <p:spPr bwMode="auto">
                <a:xfrm>
                  <a:off x="2463166" y="5110815"/>
                  <a:ext cx="7077456" cy="45719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231" name="Gerader Verbinder 8230">
                  <a:extLst>
                    <a:ext uri="{FF2B5EF4-FFF2-40B4-BE49-F238E27FC236}">
                      <a16:creationId xmlns:a16="http://schemas.microsoft.com/office/drawing/2014/main" id="{3CC06D93-8A60-DC58-418D-E17A7A6FA41B}"/>
                    </a:ext>
                  </a:extLst>
                </p:cNvPr>
                <p:cNvCxnSpPr/>
                <p:nvPr/>
              </p:nvCxnSpPr>
              <p:spPr bwMode="auto">
                <a:xfrm flipH="1">
                  <a:off x="1843089" y="4596132"/>
                  <a:ext cx="62112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33" name="Gerader Verbinder 8232">
                  <a:extLst>
                    <a:ext uri="{FF2B5EF4-FFF2-40B4-BE49-F238E27FC236}">
                      <a16:creationId xmlns:a16="http://schemas.microsoft.com/office/drawing/2014/main" id="{4F45EC5B-A2FA-D9EA-2A6E-EE2902FEC249}"/>
                    </a:ext>
                  </a:extLst>
                </p:cNvPr>
                <p:cNvCxnSpPr/>
                <p:nvPr/>
              </p:nvCxnSpPr>
              <p:spPr bwMode="auto">
                <a:xfrm flipH="1">
                  <a:off x="1843089" y="5110815"/>
                  <a:ext cx="62112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46" name="Textfeld 8245">
                  <a:extLst>
                    <a:ext uri="{FF2B5EF4-FFF2-40B4-BE49-F238E27FC236}">
                      <a16:creationId xmlns:a16="http://schemas.microsoft.com/office/drawing/2014/main" id="{2A5D292D-894D-C761-7377-7021877CD9A2}"/>
                    </a:ext>
                  </a:extLst>
                </p:cNvPr>
                <p:cNvSpPr txBox="1"/>
                <p:nvPr/>
              </p:nvSpPr>
              <p:spPr>
                <a:xfrm>
                  <a:off x="9494516" y="4670490"/>
                  <a:ext cx="4122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14</a:t>
                  </a:r>
                </a:p>
              </p:txBody>
            </p:sp>
            <p:cxnSp>
              <p:nvCxnSpPr>
                <p:cNvPr id="8249" name="Gerader Verbinder 8248">
                  <a:extLst>
                    <a:ext uri="{FF2B5EF4-FFF2-40B4-BE49-F238E27FC236}">
                      <a16:creationId xmlns:a16="http://schemas.microsoft.com/office/drawing/2014/main" id="{679BFDBD-7F35-5FA4-5126-734C699D27D2}"/>
                    </a:ext>
                  </a:extLst>
                </p:cNvPr>
                <p:cNvCxnSpPr/>
                <p:nvPr/>
              </p:nvCxnSpPr>
              <p:spPr bwMode="auto">
                <a:xfrm flipV="1">
                  <a:off x="2455227" y="4084614"/>
                  <a:ext cx="0" cy="386880"/>
                </a:xfrm>
                <a:prstGeom prst="line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52" name="Gerader Verbinder 8251">
                  <a:extLst>
                    <a:ext uri="{FF2B5EF4-FFF2-40B4-BE49-F238E27FC236}">
                      <a16:creationId xmlns:a16="http://schemas.microsoft.com/office/drawing/2014/main" id="{F42ADAFA-5B31-9E5F-0401-145534BD0175}"/>
                    </a:ext>
                  </a:extLst>
                </p:cNvPr>
                <p:cNvCxnSpPr/>
                <p:nvPr/>
              </p:nvCxnSpPr>
              <p:spPr bwMode="auto">
                <a:xfrm flipV="1">
                  <a:off x="9535855" y="4084614"/>
                  <a:ext cx="0" cy="386880"/>
                </a:xfrm>
                <a:prstGeom prst="line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54" name="Gerade Verbindung mit Pfeil 8253">
                  <a:extLst>
                    <a:ext uri="{FF2B5EF4-FFF2-40B4-BE49-F238E27FC236}">
                      <a16:creationId xmlns:a16="http://schemas.microsoft.com/office/drawing/2014/main" id="{371B62AE-9F3F-0B3D-E43F-473034F3218D}"/>
                    </a:ext>
                  </a:extLst>
                </p:cNvPr>
                <p:cNvCxnSpPr/>
                <p:nvPr/>
              </p:nvCxnSpPr>
              <p:spPr bwMode="auto">
                <a:xfrm>
                  <a:off x="2453640" y="4253891"/>
                  <a:ext cx="7077452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50" name="Textfeld 8249">
                  <a:extLst>
                    <a:ext uri="{FF2B5EF4-FFF2-40B4-BE49-F238E27FC236}">
                      <a16:creationId xmlns:a16="http://schemas.microsoft.com/office/drawing/2014/main" id="{48FC43A6-322D-2E78-CD98-A20EBCD7C040}"/>
                    </a:ext>
                  </a:extLst>
                </p:cNvPr>
                <p:cNvSpPr txBox="1"/>
                <p:nvPr/>
              </p:nvSpPr>
              <p:spPr>
                <a:xfrm>
                  <a:off x="7154975" y="4084614"/>
                  <a:ext cx="75533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164 m</a:t>
                  </a:r>
                </a:p>
              </p:txBody>
            </p:sp>
          </p:grpSp>
          <p:grpSp>
            <p:nvGrpSpPr>
              <p:cNvPr id="8260" name="Gruppieren 8259">
                <a:extLst>
                  <a:ext uri="{FF2B5EF4-FFF2-40B4-BE49-F238E27FC236}">
                    <a16:creationId xmlns:a16="http://schemas.microsoft.com/office/drawing/2014/main" id="{A455A9F1-0086-9639-015D-8A03DF89FA7E}"/>
                  </a:ext>
                </a:extLst>
              </p:cNvPr>
              <p:cNvGrpSpPr/>
              <p:nvPr/>
            </p:nvGrpSpPr>
            <p:grpSpPr>
              <a:xfrm>
                <a:off x="5883959" y="3005712"/>
                <a:ext cx="152090" cy="728723"/>
                <a:chOff x="5883959" y="2806288"/>
                <a:chExt cx="152090" cy="728723"/>
              </a:xfrm>
            </p:grpSpPr>
            <p:sp>
              <p:nvSpPr>
                <p:cNvPr id="8257" name="Ellipse 8256">
                  <a:extLst>
                    <a:ext uri="{FF2B5EF4-FFF2-40B4-BE49-F238E27FC236}">
                      <a16:creationId xmlns:a16="http://schemas.microsoft.com/office/drawing/2014/main" id="{2675769C-5832-892A-ED48-A661FF4E63FC}"/>
                    </a:ext>
                  </a:extLst>
                </p:cNvPr>
                <p:cNvSpPr/>
                <p:nvPr/>
              </p:nvSpPr>
              <p:spPr bwMode="auto">
                <a:xfrm>
                  <a:off x="5883959" y="2806288"/>
                  <a:ext cx="152090" cy="152090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8" name="Ellipse 8257">
                  <a:extLst>
                    <a:ext uri="{FF2B5EF4-FFF2-40B4-BE49-F238E27FC236}">
                      <a16:creationId xmlns:a16="http://schemas.microsoft.com/office/drawing/2014/main" id="{2A6A01B2-C5D8-3B4B-0710-B712B4424D40}"/>
                    </a:ext>
                  </a:extLst>
                </p:cNvPr>
                <p:cNvSpPr/>
                <p:nvPr/>
              </p:nvSpPr>
              <p:spPr bwMode="auto">
                <a:xfrm>
                  <a:off x="5883959" y="3091454"/>
                  <a:ext cx="152090" cy="152090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9" name="Ellipse 8258">
                  <a:extLst>
                    <a:ext uri="{FF2B5EF4-FFF2-40B4-BE49-F238E27FC236}">
                      <a16:creationId xmlns:a16="http://schemas.microsoft.com/office/drawing/2014/main" id="{5633BD9C-73CD-979D-907B-5C15C40E4A0A}"/>
                    </a:ext>
                  </a:extLst>
                </p:cNvPr>
                <p:cNvSpPr/>
                <p:nvPr/>
              </p:nvSpPr>
              <p:spPr bwMode="auto">
                <a:xfrm>
                  <a:off x="5883959" y="3382921"/>
                  <a:ext cx="152090" cy="152090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F51475C-E8EA-52FB-7554-65CC29B27166}"/>
                </a:ext>
              </a:extLst>
            </p:cNvPr>
            <p:cNvGrpSpPr/>
            <p:nvPr/>
          </p:nvGrpSpPr>
          <p:grpSpPr>
            <a:xfrm>
              <a:off x="6260165" y="2687375"/>
              <a:ext cx="381586" cy="1448907"/>
              <a:chOff x="6260165" y="2687375"/>
              <a:chExt cx="381586" cy="1448907"/>
            </a:xfrm>
          </p:grpSpPr>
          <p:cxnSp>
            <p:nvCxnSpPr>
              <p:cNvPr id="8" name="Gerade Verbindung mit Pfeil 7">
                <a:extLst>
                  <a:ext uri="{FF2B5EF4-FFF2-40B4-BE49-F238E27FC236}">
                    <a16:creationId xmlns:a16="http://schemas.microsoft.com/office/drawing/2014/main" id="{57FE0E40-A36B-3F42-10FF-2D5DE29825FC}"/>
                  </a:ext>
                </a:extLst>
              </p:cNvPr>
              <p:cNvCxnSpPr/>
              <p:nvPr/>
            </p:nvCxnSpPr>
            <p:spPr bwMode="auto">
              <a:xfrm>
                <a:off x="6444366" y="2964809"/>
                <a:ext cx="0" cy="849405"/>
              </a:xfrm>
              <a:prstGeom prst="straightConnector1">
                <a:avLst/>
              </a:prstGeom>
              <a:solidFill>
                <a:srgbClr val="FF0000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00412B8-669A-2E47-95D1-573F3683A127}"/>
                  </a:ext>
                </a:extLst>
              </p:cNvPr>
              <p:cNvSpPr txBox="1"/>
              <p:nvPr/>
            </p:nvSpPr>
            <p:spPr>
              <a:xfrm>
                <a:off x="6263121" y="3797728"/>
                <a:ext cx="3786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b="1" dirty="0"/>
                  <a:t>W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399DFA0-6808-27A4-F2EB-5E2D144A29E1}"/>
                  </a:ext>
                </a:extLst>
              </p:cNvPr>
              <p:cNvSpPr txBox="1"/>
              <p:nvPr/>
            </p:nvSpPr>
            <p:spPr>
              <a:xfrm>
                <a:off x="6260165" y="2687375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b="1" dirty="0"/>
                  <a:t>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94423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2EDAB-0623-BC13-CA6A-CB13372B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E3A5F405-32CA-0F4D-2203-D2DB77A8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176186"/>
            <a:ext cx="22506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Wie geht es weiter?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179ED3-1EA7-24A5-4F36-97D2E5ACA45D}"/>
              </a:ext>
            </a:extLst>
          </p:cNvPr>
          <p:cNvSpPr txBox="1"/>
          <p:nvPr/>
        </p:nvSpPr>
        <p:spPr>
          <a:xfrm>
            <a:off x="873839" y="1089589"/>
            <a:ext cx="8751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Besuch von Staatssekretär Michael Hauer, Ministerium für Klimaschutz, Umwelt, Energie und Mobilität RLP, im April 2024 auf der Anlage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193C93-42B3-4A52-0D8E-C3AC46CA398E}"/>
              </a:ext>
            </a:extLst>
          </p:cNvPr>
          <p:cNvSpPr txBox="1"/>
          <p:nvPr/>
        </p:nvSpPr>
        <p:spPr>
          <a:xfrm>
            <a:off x="873839" y="1753590"/>
            <a:ext cx="8751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Wann wird die Anlage in Betrieb gehen und welche und welche Hürden gibt es immer noch?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CC4DFB-080A-CD63-C8EA-FF1519179369}"/>
              </a:ext>
            </a:extLst>
          </p:cNvPr>
          <p:cNvSpPr txBox="1"/>
          <p:nvPr/>
        </p:nvSpPr>
        <p:spPr>
          <a:xfrm>
            <a:off x="873839" y="2422270"/>
            <a:ext cx="87517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Wenn nach der Ernte im Herbst die ersten Ertragsergebnisse (Gemüse und Strom sowie Wasserversorgung) vorliegen, wird ISE e.V. mit dem Projektteam eine Veranstaltungsreihe zur Nachahmung in der Süd- und Vorderpfalz starten.</a:t>
            </a:r>
            <a:endParaRPr lang="de-DE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600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Grafik 3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B33C2787-C27C-9AFE-75A6-8A2E125F2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1" y="3409753"/>
            <a:ext cx="951408" cy="54925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Erzeuger/Verbraucher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wirtschaftliche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7F79812A-1A9C-AEA6-B307-F24E902C0CF0}"/>
              </a:ext>
            </a:extLst>
          </p:cNvPr>
          <p:cNvSpPr txBox="1"/>
          <p:nvPr/>
        </p:nvSpPr>
        <p:spPr>
          <a:xfrm>
            <a:off x="1962865" y="3940014"/>
            <a:ext cx="197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PV-FF-Anlage/Agri-PV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9C5A5BD-C654-4B56-E0AC-C19E0DC24CE1}"/>
              </a:ext>
            </a:extLst>
          </p:cNvPr>
          <p:cNvCxnSpPr/>
          <p:nvPr/>
        </p:nvCxnSpPr>
        <p:spPr bwMode="auto">
          <a:xfrm>
            <a:off x="1513857" y="3579410"/>
            <a:ext cx="58012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78373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161124" y="4492267"/>
                    <a:ext cx="1054956" cy="1407535"/>
                    <a:chOff x="4161124" y="4492267"/>
                    <a:chExt cx="1054956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1124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67288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758088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04626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0553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160806" y="5120812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16DE213-875A-F40F-9996-9D87F2899F78}"/>
              </a:ext>
            </a:extLst>
          </p:cNvPr>
          <p:cNvGrpSpPr/>
          <p:nvPr/>
        </p:nvGrpSpPr>
        <p:grpSpPr>
          <a:xfrm>
            <a:off x="836849" y="4057413"/>
            <a:ext cx="7257997" cy="1655704"/>
            <a:chOff x="836849" y="4057413"/>
            <a:chExt cx="7257997" cy="1655704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B524B14-B2B4-AC08-0C8B-8C283E3591B6}"/>
                </a:ext>
              </a:extLst>
            </p:cNvPr>
            <p:cNvGrpSpPr/>
            <p:nvPr/>
          </p:nvGrpSpPr>
          <p:grpSpPr>
            <a:xfrm>
              <a:off x="836849" y="4382833"/>
              <a:ext cx="7257997" cy="1330284"/>
              <a:chOff x="836849" y="4382833"/>
              <a:chExt cx="7257997" cy="133028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2E010A73-87FD-2B16-D43A-F269F8FB48D4}"/>
                  </a:ext>
                </a:extLst>
              </p:cNvPr>
              <p:cNvGrpSpPr/>
              <p:nvPr/>
            </p:nvGrpSpPr>
            <p:grpSpPr>
              <a:xfrm>
                <a:off x="1886551" y="4401527"/>
                <a:ext cx="2211363" cy="1311590"/>
                <a:chOff x="2848745" y="4439983"/>
                <a:chExt cx="2211363" cy="1311590"/>
              </a:xfrm>
            </p:grpSpPr>
            <p:grpSp>
              <p:nvGrpSpPr>
                <p:cNvPr id="51" name="Gruppieren 50">
                  <a:extLst>
                    <a:ext uri="{FF2B5EF4-FFF2-40B4-BE49-F238E27FC236}">
                      <a16:creationId xmlns:a16="http://schemas.microsoft.com/office/drawing/2014/main" id="{B3C9AC2B-7A18-D286-C54F-297088B0B8F8}"/>
                    </a:ext>
                  </a:extLst>
                </p:cNvPr>
                <p:cNvGrpSpPr/>
                <p:nvPr/>
              </p:nvGrpSpPr>
              <p:grpSpPr>
                <a:xfrm>
                  <a:off x="2848745" y="5076190"/>
                  <a:ext cx="2211363" cy="675383"/>
                  <a:chOff x="4132702" y="3170663"/>
                  <a:chExt cx="4967832" cy="1517250"/>
                </a:xfrm>
              </p:grpSpPr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F701B97A-BDA0-1B1D-00FF-83F4C3386DC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78762" y="4621159"/>
                    <a:ext cx="11760" cy="14086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Freihandform: Form 52">
                    <a:extLst>
                      <a:ext uri="{FF2B5EF4-FFF2-40B4-BE49-F238E27FC236}">
                        <a16:creationId xmlns:a16="http://schemas.microsoft.com/office/drawing/2014/main" id="{B2BA3DD6-A190-4164-BDC1-722D069E6E7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3654" y="3977249"/>
                    <a:ext cx="24379" cy="1937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54" name="Gerader Verbinder 53">
                    <a:extLst>
                      <a:ext uri="{FF2B5EF4-FFF2-40B4-BE49-F238E27FC236}">
                        <a16:creationId xmlns:a16="http://schemas.microsoft.com/office/drawing/2014/main" id="{900EF653-3CE2-C033-A376-AB25C0D8792D}"/>
                      </a:ext>
                    </a:extLst>
                  </p:cNvPr>
                  <p:cNvCxnSpPr>
                    <a:stCxn id="62" idx="42"/>
                  </p:cNvCxnSpPr>
                  <p:nvPr/>
                </p:nvCxnSpPr>
                <p:spPr bwMode="auto">
                  <a:xfrm flipH="1" flipV="1">
                    <a:off x="5216370" y="3577856"/>
                    <a:ext cx="2831" cy="9979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57" name="Grafik 56" descr="Ein Bild, das Buchse, Elektronik, drinnen, Stecker enthält.&#10;&#10;Automatisch generierte Beschreibung">
                    <a:extLst>
                      <a:ext uri="{FF2B5EF4-FFF2-40B4-BE49-F238E27FC236}">
                        <a16:creationId xmlns:a16="http://schemas.microsoft.com/office/drawing/2014/main" id="{9F30BB7E-E8E4-ADD9-F0A4-EA6A791DAA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0668" y="4274410"/>
                    <a:ext cx="125490" cy="163872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CE1D7546-79B5-46E8-5568-811B66992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6498362" y="4158020"/>
                    <a:ext cx="128606" cy="288117"/>
                  </a:xfrm>
                  <a:prstGeom prst="rect">
                    <a:avLst/>
                  </a:prstGeom>
                </p:spPr>
              </p:pic>
              <p:sp>
                <p:nvSpPr>
                  <p:cNvPr id="61" name="Freihandform: Form 60">
                    <a:extLst>
                      <a:ext uri="{FF2B5EF4-FFF2-40B4-BE49-F238E27FC236}">
                        <a16:creationId xmlns:a16="http://schemas.microsoft.com/office/drawing/2014/main" id="{25F1D217-FCC1-81F1-DA6A-4CDA055DEB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0474" y="3201063"/>
                    <a:ext cx="2757497" cy="80634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Freihandform: Form 61">
                    <a:extLst>
                      <a:ext uri="{FF2B5EF4-FFF2-40B4-BE49-F238E27FC236}">
                        <a16:creationId xmlns:a16="http://schemas.microsoft.com/office/drawing/2014/main" id="{3D3351CD-42AA-B941-A738-3B6B69079C6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132702" y="3170663"/>
                    <a:ext cx="3367359" cy="1433842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Freihandform: Form 62">
                    <a:extLst>
                      <a:ext uri="{FF2B5EF4-FFF2-40B4-BE49-F238E27FC236}">
                        <a16:creationId xmlns:a16="http://schemas.microsoft.com/office/drawing/2014/main" id="{B5B0064B-A1A4-BB67-7413-7B47C97F7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808" y="3315403"/>
                    <a:ext cx="769419" cy="1220732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1F394A1F-C067-F654-F30A-BE154D2AC174}"/>
                      </a:ext>
                    </a:extLst>
                  </p:cNvPr>
                  <p:cNvGrpSpPr/>
                  <p:nvPr/>
                </p:nvGrpSpPr>
                <p:grpSpPr>
                  <a:xfrm>
                    <a:off x="5049036" y="3322412"/>
                    <a:ext cx="1947051" cy="588201"/>
                    <a:chOff x="8364915" y="3815016"/>
                    <a:chExt cx="897300" cy="528571"/>
                  </a:xfrm>
                </p:grpSpPr>
                <p:sp>
                  <p:nvSpPr>
                    <p:cNvPr id="89" name="Freihandform: Form 88">
                      <a:extLst>
                        <a:ext uri="{FF2B5EF4-FFF2-40B4-BE49-F238E27FC236}">
                          <a16:creationId xmlns:a16="http://schemas.microsoft.com/office/drawing/2014/main" id="{9DB7E3AB-B62D-BC59-D0A9-6610AFAEBE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ihandform: Form 89">
                      <a:extLst>
                        <a:ext uri="{FF2B5EF4-FFF2-40B4-BE49-F238E27FC236}">
                          <a16:creationId xmlns:a16="http://schemas.microsoft.com/office/drawing/2014/main" id="{FCD7A191-B4AE-6247-A244-5BB3E88A1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Freihandform: Form 90">
                      <a:extLst>
                        <a:ext uri="{FF2B5EF4-FFF2-40B4-BE49-F238E27FC236}">
                          <a16:creationId xmlns:a16="http://schemas.microsoft.com/office/drawing/2014/main" id="{079980DD-277C-6EBC-66D2-F01C1DE35A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ihandform: Form 91">
                      <a:extLst>
                        <a:ext uri="{FF2B5EF4-FFF2-40B4-BE49-F238E27FC236}">
                          <a16:creationId xmlns:a16="http://schemas.microsoft.com/office/drawing/2014/main" id="{F8D906E3-1A43-72F7-E1B1-3991651E2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D7534BD-C143-9833-5CD1-99BCA50FAC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28018" y="4096371"/>
                    <a:ext cx="277293" cy="362103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EA06F566-03F4-5DE0-7205-7435929F27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6881" y="4144813"/>
                    <a:ext cx="335159" cy="291778"/>
                  </a:xfrm>
                  <a:prstGeom prst="rect">
                    <a:avLst/>
                  </a:prstGeom>
                </p:spPr>
              </p:pic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CA64AE2D-B58E-AA4D-6C77-7869CC738F44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5701738" y="4277423"/>
                    <a:ext cx="292833" cy="526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FF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 Verbindung mit Pfeil 67">
                    <a:extLst>
                      <a:ext uri="{FF2B5EF4-FFF2-40B4-BE49-F238E27FC236}">
                        <a16:creationId xmlns:a16="http://schemas.microsoft.com/office/drawing/2014/main" id="{F6DA5F0D-1C61-04D7-CA59-A09CCE207A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8081" y="4233615"/>
                    <a:ext cx="221832" cy="52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9" name="Gruppieren 68">
                    <a:extLst>
                      <a:ext uri="{FF2B5EF4-FFF2-40B4-BE49-F238E27FC236}">
                        <a16:creationId xmlns:a16="http://schemas.microsoft.com/office/drawing/2014/main" id="{16DD5E3D-B209-4C2F-3927-CF130B0DA7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5955" y="3230128"/>
                    <a:ext cx="1694579" cy="1457785"/>
                    <a:chOff x="7922148" y="3230128"/>
                    <a:chExt cx="1694579" cy="1457785"/>
                  </a:xfrm>
                </p:grpSpPr>
                <p:pic>
                  <p:nvPicPr>
                    <p:cNvPr id="71" name="Grafik 70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68BE34F8-0DB2-45E3-10F9-A187AF6DF4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305763"/>
                      <a:ext cx="670609" cy="2767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fik 76">
                      <a:extLst>
                        <a:ext uri="{FF2B5EF4-FFF2-40B4-BE49-F238E27FC236}">
                          <a16:creationId xmlns:a16="http://schemas.microsoft.com/office/drawing/2014/main" id="{6649F9E6-2501-5D0E-B6F3-4081B0F00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137984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Grafik 77">
                      <a:extLst>
                        <a:ext uri="{FF2B5EF4-FFF2-40B4-BE49-F238E27FC236}">
                          <a16:creationId xmlns:a16="http://schemas.microsoft.com/office/drawing/2014/main" id="{DF7B60C2-4BDA-A83D-04D6-80D332CF3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220354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Grafik 79">
                      <a:extLst>
                        <a:ext uri="{FF2B5EF4-FFF2-40B4-BE49-F238E27FC236}">
                          <a16:creationId xmlns:a16="http://schemas.microsoft.com/office/drawing/2014/main" id="{3E0C591C-88D8-4945-3947-414A74210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326951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Grafik 81">
                      <a:extLst>
                        <a:ext uri="{FF2B5EF4-FFF2-40B4-BE49-F238E27FC236}">
                          <a16:creationId xmlns:a16="http://schemas.microsoft.com/office/drawing/2014/main" id="{5452A0FD-D566-17D2-DFF8-FB6894AC24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569215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fik 82">
                      <a:extLst>
                        <a:ext uri="{FF2B5EF4-FFF2-40B4-BE49-F238E27FC236}">
                          <a16:creationId xmlns:a16="http://schemas.microsoft.com/office/drawing/2014/main" id="{E9721EA4-5582-EDB8-A928-B7760BDB9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651585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Grafik 83">
                      <a:extLst>
                        <a:ext uri="{FF2B5EF4-FFF2-40B4-BE49-F238E27FC236}">
                          <a16:creationId xmlns:a16="http://schemas.microsoft.com/office/drawing/2014/main" id="{ECEA8C0C-8910-5793-036D-89704500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758182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fik 84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3A268024-DC3A-829B-3521-AF37DC3657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577954"/>
                      <a:ext cx="670609" cy="27675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ieren 85">
                      <a:extLst>
                        <a:ext uri="{FF2B5EF4-FFF2-40B4-BE49-F238E27FC236}">
                          <a16:creationId xmlns:a16="http://schemas.microsoft.com/office/drawing/2014/main" id="{D5EA0BD1-EA82-7BEF-FB86-EB8A7ECD1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2148" y="3230128"/>
                      <a:ext cx="1694579" cy="1457785"/>
                      <a:chOff x="9906000" y="1688388"/>
                      <a:chExt cx="3011703" cy="1984036"/>
                    </a:xfrm>
                  </p:grpSpPr>
                  <p:pic>
                    <p:nvPicPr>
                      <p:cNvPr id="87" name="Grafik 86">
                        <a:extLst>
                          <a:ext uri="{FF2B5EF4-FFF2-40B4-BE49-F238E27FC236}">
                            <a16:creationId xmlns:a16="http://schemas.microsoft.com/office/drawing/2014/main" id="{85572A2F-C7CE-C196-55BA-1A0D879E4C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-1" t="16508" r="49149" b="27515"/>
                      <a:stretch/>
                    </p:blipFill>
                    <p:spPr>
                      <a:xfrm>
                        <a:off x="9906000" y="1688388"/>
                        <a:ext cx="2828822" cy="19686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8" name="Rechteck 87">
                        <a:extLst>
                          <a:ext uri="{FF2B5EF4-FFF2-40B4-BE49-F238E27FC236}">
                            <a16:creationId xmlns:a16="http://schemas.microsoft.com/office/drawing/2014/main" id="{18EDBA42-2DBF-04F0-C576-90E355058F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2409634" y="2705215"/>
                        <a:ext cx="508069" cy="967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9" name="Textfeld 118">
                  <a:extLst>
                    <a:ext uri="{FF2B5EF4-FFF2-40B4-BE49-F238E27FC236}">
                      <a16:creationId xmlns:a16="http://schemas.microsoft.com/office/drawing/2014/main" id="{55493DE1-E2C4-83C1-2478-B843CEE40149}"/>
                    </a:ext>
                  </a:extLst>
                </p:cNvPr>
                <p:cNvSpPr txBox="1"/>
                <p:nvPr/>
              </p:nvSpPr>
              <p:spPr>
                <a:xfrm>
                  <a:off x="3585368" y="4586603"/>
                  <a:ext cx="14574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Betriebe/Firmen</a:t>
                  </a:r>
                  <a:br>
                    <a:rPr lang="de-DE" sz="1400" dirty="0"/>
                  </a:br>
                  <a:r>
                    <a:rPr lang="de-DE" sz="1400" dirty="0"/>
                    <a:t>„</a:t>
                  </a:r>
                  <a:r>
                    <a:rPr lang="de-DE" sz="1400" dirty="0" err="1"/>
                    <a:t>ProSumer</a:t>
                  </a:r>
                  <a:r>
                    <a:rPr lang="de-DE" sz="1400" dirty="0"/>
                    <a:t>“</a:t>
                  </a:r>
                </a:p>
              </p:txBody>
            </p: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93F5B9E1-4C40-4EF1-8006-6533E6B212DC}"/>
                    </a:ext>
                  </a:extLst>
                </p:cNvPr>
                <p:cNvCxnSpPr/>
                <p:nvPr/>
              </p:nvCxnSpPr>
              <p:spPr bwMode="auto">
                <a:xfrm>
                  <a:off x="3201142" y="4439983"/>
                  <a:ext cx="0" cy="66874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82833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35484428-CE77-0C01-AF82-31966832694C}"/>
                  </a:ext>
                </a:extLst>
              </p:cNvPr>
              <p:cNvSpPr txBox="1"/>
              <p:nvPr/>
            </p:nvSpPr>
            <p:spPr>
              <a:xfrm>
                <a:off x="836849" y="4532832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5395691" y="4057413"/>
              <a:ext cx="2224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110 kV/20 kV/Ortsnetz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56006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Solar-</a:t>
              </a:r>
              <a:br>
                <a:rPr lang="de-DE" sz="1400" dirty="0"/>
              </a:br>
              <a:r>
                <a:rPr lang="de-DE" sz="1400" dirty="0" err="1"/>
                <a:t>Thermie</a:t>
              </a:r>
              <a:endParaRPr lang="de-DE" sz="1400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007537"/>
            <a:ext cx="93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MHKW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BE40AC5-EA14-3E31-912F-FE61162DF5BB}"/>
              </a:ext>
            </a:extLst>
          </p:cNvPr>
          <p:cNvSpPr txBox="1"/>
          <p:nvPr/>
        </p:nvSpPr>
        <p:spPr>
          <a:xfrm>
            <a:off x="782865" y="-28138"/>
            <a:ext cx="919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Gebietskörperschaft,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energetische Dorf-/Stadtgemeinschaft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73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290" y="615608"/>
            <a:ext cx="268786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u="sng" dirty="0">
                <a:solidFill>
                  <a:srgbClr val="3333FF"/>
                </a:solidFill>
              </a:rPr>
              <a:t>ISE e.V.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 Hoffmann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33E8012-1851-77B9-46E8-420BBB4DB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52" y="642782"/>
            <a:ext cx="24714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u="sng" dirty="0">
                <a:solidFill>
                  <a:srgbClr val="3333FF"/>
                </a:solidFill>
              </a:rPr>
              <a:t>Landwirtschaft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Ralf Gensheimer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Schwab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Bernd </a:t>
            </a:r>
            <a:r>
              <a:rPr lang="de-DE" sz="1800" dirty="0" err="1">
                <a:solidFill>
                  <a:srgbClr val="3333FF"/>
                </a:solidFill>
              </a:rPr>
              <a:t>Naumer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67A319-45F2-F33B-8760-F7EBE637C85D}"/>
              </a:ext>
            </a:extLst>
          </p:cNvPr>
          <p:cNvGrpSpPr>
            <a:grpSpLocks/>
          </p:cNvGrpSpPr>
          <p:nvPr/>
        </p:nvGrpSpPr>
        <p:grpSpPr bwMode="auto">
          <a:xfrm>
            <a:off x="418228" y="3020017"/>
            <a:ext cx="8880475" cy="614283"/>
            <a:chOff x="666532" y="881792"/>
            <a:chExt cx="8880140" cy="61400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79021180-E329-3766-FA82-CF5DFF259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881792"/>
              <a:ext cx="8880140" cy="612656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9796B483-247F-1F4F-7612-82C35042B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 dirty="0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" name="Text Box 5">
            <a:extLst>
              <a:ext uri="{FF2B5EF4-FFF2-40B4-BE49-F238E27FC236}">
                <a16:creationId xmlns:a16="http://schemas.microsoft.com/office/drawing/2014/main" id="{0627A005-263A-A272-D775-618F7B2E8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69" y="291858"/>
            <a:ext cx="16429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176186"/>
            <a:ext cx="8848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9D2C95-7445-E29A-1A1B-A8BB39759287}"/>
              </a:ext>
            </a:extLst>
          </p:cNvPr>
          <p:cNvSpPr txBox="1"/>
          <p:nvPr/>
        </p:nvSpPr>
        <p:spPr>
          <a:xfrm>
            <a:off x="873839" y="1089589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Ziele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CD94EE8-36AD-B3FF-FE34-971E837309BF}"/>
              </a:ext>
            </a:extLst>
          </p:cNvPr>
          <p:cNvSpPr txBox="1"/>
          <p:nvPr/>
        </p:nvSpPr>
        <p:spPr>
          <a:xfrm>
            <a:off x="873839" y="1715504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Komponenten und Anlagendaten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9AC765-FBB7-B89C-4A09-A2539EFC5E57}"/>
              </a:ext>
            </a:extLst>
          </p:cNvPr>
          <p:cNvSpPr txBox="1"/>
          <p:nvPr/>
        </p:nvSpPr>
        <p:spPr>
          <a:xfrm>
            <a:off x="873839" y="2867412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Agri-PV, ein Baustein des </a:t>
            </a:r>
            <a:r>
              <a:rPr lang="de-DE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ProSumers</a:t>
            </a: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der Gebietskörperschaft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AF1E17-93C1-018A-B0FD-84CF56C407E4}"/>
              </a:ext>
            </a:extLst>
          </p:cNvPr>
          <p:cNvSpPr txBox="1"/>
          <p:nvPr/>
        </p:nvSpPr>
        <p:spPr>
          <a:xfrm>
            <a:off x="873839" y="2291458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geht es weiter?</a:t>
            </a:r>
            <a:endParaRPr lang="de-DE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0237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176186"/>
            <a:ext cx="6283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Ziele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9D2C95-7445-E29A-1A1B-A8BB39759287}"/>
              </a:ext>
            </a:extLst>
          </p:cNvPr>
          <p:cNvSpPr txBox="1"/>
          <p:nvPr/>
        </p:nvSpPr>
        <p:spPr>
          <a:xfrm>
            <a:off x="873839" y="1089589"/>
            <a:ext cx="8751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Agri-PV-Tunnel-Gewächshaus ist e</a:t>
            </a:r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 Konzept, bei dem</a:t>
            </a:r>
            <a:b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de-DE" sz="1800" b="1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 Ziele gleichzeitig auf einer landwirtschaftlichen Fläche</a:t>
            </a:r>
            <a:r>
              <a:rPr lang="de-DE" sz="1800" b="1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de-DE" sz="1800" kern="0" dirty="0">
                <a:solidFill>
                  <a:srgbClr val="0000FF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verfolgt</a:t>
            </a:r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werden: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D93BAF-C81F-7455-D14E-1CBC88E0ABD3}"/>
              </a:ext>
            </a:extLst>
          </p:cNvPr>
          <p:cNvSpPr txBox="1"/>
          <p:nvPr/>
        </p:nvSpPr>
        <p:spPr>
          <a:xfrm>
            <a:off x="1154257" y="1958816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Anbau von Gemüse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EAD75C-A084-AB17-0F20-31B9F16E290F}"/>
              </a:ext>
            </a:extLst>
          </p:cNvPr>
          <p:cNvSpPr txBox="1"/>
          <p:nvPr/>
        </p:nvSpPr>
        <p:spPr>
          <a:xfrm>
            <a:off x="1154257" y="2540329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Erzeugung von Strom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85CF20-0066-6E31-7F79-A24E702A6143}"/>
              </a:ext>
            </a:extLst>
          </p:cNvPr>
          <p:cNvSpPr txBox="1"/>
          <p:nvPr/>
        </p:nvSpPr>
        <p:spPr>
          <a:xfrm>
            <a:off x="1154257" y="3141601"/>
            <a:ext cx="875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18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Speicherung von Regenwasser zur autarken Wasserversorgung für das Gemüse</a:t>
            </a:r>
            <a:endParaRPr lang="de-DE" sz="1800" dirty="0">
              <a:solidFill>
                <a:srgbClr val="0000FF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8FD9A3-8B30-BADF-8517-FF18344F4DD6}"/>
              </a:ext>
            </a:extLst>
          </p:cNvPr>
          <p:cNvSpPr txBox="1"/>
          <p:nvPr/>
        </p:nvSpPr>
        <p:spPr>
          <a:xfrm>
            <a:off x="873839" y="3756696"/>
            <a:ext cx="8751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Anlage befindet sich z.Z. noch in der Fertigstellung und soll im Frühjahr 2024 in Betrieb gehen.</a:t>
            </a:r>
            <a:endParaRPr lang="de-DE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2945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83826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Übersicht, technische Daten</a:t>
            </a:r>
          </a:p>
        </p:txBody>
      </p:sp>
      <p:pic>
        <p:nvPicPr>
          <p:cNvPr id="8" name="Grafik 7" descr="Ein Bild, das Gras, Gebäude, Himmel, Gewächshaus enthält.&#10;&#10;Automatisch generierte Beschreibung">
            <a:extLst>
              <a:ext uri="{FF2B5EF4-FFF2-40B4-BE49-F238E27FC236}">
                <a16:creationId xmlns:a16="http://schemas.microsoft.com/office/drawing/2014/main" id="{A9BA5A11-058D-70DD-93C2-68A096B1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" y="895992"/>
            <a:ext cx="3238099" cy="242857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315E8D1-B3F9-C238-4437-CEB48BD0EF85}"/>
              </a:ext>
            </a:extLst>
          </p:cNvPr>
          <p:cNvGrpSpPr/>
          <p:nvPr/>
        </p:nvGrpSpPr>
        <p:grpSpPr>
          <a:xfrm>
            <a:off x="3078014" y="2008673"/>
            <a:ext cx="6259375" cy="3953335"/>
            <a:chOff x="3078014" y="2008673"/>
            <a:chExt cx="6259375" cy="3953335"/>
          </a:xfrm>
        </p:grpSpPr>
        <p:pic>
          <p:nvPicPr>
            <p:cNvPr id="13" name="Grafik 12" descr="Ein Bild, das Wolke, Himmel, draußen, Stahl enthält.&#10;&#10;Automatisch generierte Beschreibung">
              <a:extLst>
                <a:ext uri="{FF2B5EF4-FFF2-40B4-BE49-F238E27FC236}">
                  <a16:creationId xmlns:a16="http://schemas.microsoft.com/office/drawing/2014/main" id="{F9F78B07-6289-BC14-6B7B-D7036969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014" y="2700232"/>
              <a:ext cx="3503596" cy="2627697"/>
            </a:xfrm>
            <a:prstGeom prst="rect">
              <a:avLst/>
            </a:prstGeom>
          </p:spPr>
        </p:pic>
        <p:pic>
          <p:nvPicPr>
            <p:cNvPr id="15" name="Grafik 14" descr="Ein Bild, das Himmel, Kleidung, draußen, Person enthält.&#10;&#10;Automatisch generierte Beschreibung">
              <a:extLst>
                <a:ext uri="{FF2B5EF4-FFF2-40B4-BE49-F238E27FC236}">
                  <a16:creationId xmlns:a16="http://schemas.microsoft.com/office/drawing/2014/main" id="{4573E6FA-5C96-AA6A-8443-42263E854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515" y="3334310"/>
              <a:ext cx="3503597" cy="2627698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F134B78-B21E-E918-78BA-9C881F985CD2}"/>
                </a:ext>
              </a:extLst>
            </p:cNvPr>
            <p:cNvSpPr txBox="1"/>
            <p:nvPr/>
          </p:nvSpPr>
          <p:spPr>
            <a:xfrm>
              <a:off x="6890885" y="2008673"/>
              <a:ext cx="244650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u="sng" dirty="0"/>
                <a:t>Wassertanks</a:t>
              </a:r>
              <a:br>
                <a:rPr lang="de-DE" sz="1600" dirty="0"/>
              </a:br>
              <a:r>
                <a:rPr lang="de-DE" sz="1600" dirty="0"/>
                <a:t>- Anzahl: 3 mit jeweils</a:t>
              </a:r>
              <a:br>
                <a:rPr lang="de-DE" sz="1600" dirty="0"/>
              </a:br>
              <a:r>
                <a:rPr lang="de-DE" sz="1600" dirty="0"/>
                <a:t>- Durchmesser: 12,75 m </a:t>
              </a:r>
            </a:p>
            <a:p>
              <a:r>
                <a:rPr lang="de-DE" sz="1600" dirty="0"/>
                <a:t>- Höhe: 3,80 m</a:t>
              </a:r>
            </a:p>
            <a:p>
              <a:r>
                <a:rPr lang="de-DE" sz="1600" dirty="0"/>
                <a:t>- Volumen: 500 m</a:t>
              </a:r>
              <a:r>
                <a:rPr lang="de-DE" sz="1600" baseline="30000" dirty="0"/>
                <a:t>3</a:t>
              </a:r>
              <a:endParaRPr lang="de-DE" sz="1600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D28BCF0C-472D-7B8A-A5B3-7EDA4F7355BD}"/>
              </a:ext>
            </a:extLst>
          </p:cNvPr>
          <p:cNvSpPr txBox="1"/>
          <p:nvPr/>
        </p:nvSpPr>
        <p:spPr>
          <a:xfrm>
            <a:off x="142807" y="3400461"/>
            <a:ext cx="2569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Tunnel-Gewächshäuser</a:t>
            </a:r>
            <a:br>
              <a:rPr lang="de-DE" sz="1600" dirty="0"/>
            </a:br>
            <a:r>
              <a:rPr lang="de-DE" sz="1600" dirty="0"/>
              <a:t>- Anzahl: 14</a:t>
            </a:r>
            <a:br>
              <a:rPr lang="de-DE" sz="1600" dirty="0"/>
            </a:br>
            <a:r>
              <a:rPr lang="de-DE" sz="1600" dirty="0"/>
              <a:t>- Material: verzinkter Stahl</a:t>
            </a:r>
            <a:br>
              <a:rPr lang="de-DE" sz="1600" dirty="0"/>
            </a:br>
            <a:r>
              <a:rPr lang="de-DE" sz="1600" dirty="0"/>
              <a:t>- Gesamtfläche: ca. 2 ha</a:t>
            </a:r>
          </a:p>
          <a:p>
            <a:r>
              <a:rPr lang="de-DE" sz="1600" dirty="0"/>
              <a:t>- Länge: 164 m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2007"/>
            <a:ext cx="99059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Doppelnutzung der landwirtschaftlichen Fläche: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oben Strom unten Gemüse mit eigener Wasserversorgung, einfach genial!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AC83591-A046-5BCC-083E-A33A0CB8C2C2}"/>
              </a:ext>
            </a:extLst>
          </p:cNvPr>
          <p:cNvSpPr txBox="1"/>
          <p:nvPr/>
        </p:nvSpPr>
        <p:spPr>
          <a:xfrm>
            <a:off x="3538633" y="850272"/>
            <a:ext cx="296106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PV-Anlage</a:t>
            </a:r>
            <a:br>
              <a:rPr lang="de-DE" sz="1600" dirty="0"/>
            </a:br>
            <a:r>
              <a:rPr lang="de-DE" sz="1600" dirty="0"/>
              <a:t>- Ausrichtung: Ost-West </a:t>
            </a:r>
            <a:br>
              <a:rPr lang="de-DE" sz="1600" dirty="0"/>
            </a:br>
            <a:r>
              <a:rPr lang="de-DE" sz="1600" dirty="0"/>
              <a:t>- Anzahl Module: 4.000</a:t>
            </a:r>
            <a:br>
              <a:rPr lang="de-DE" sz="1600" dirty="0"/>
            </a:br>
            <a:r>
              <a:rPr lang="de-DE" sz="1600" dirty="0"/>
              <a:t>- Leistung/Modul: 420 </a:t>
            </a:r>
            <a:r>
              <a:rPr lang="de-DE" sz="1600" dirty="0" err="1"/>
              <a:t>Wp</a:t>
            </a:r>
            <a:br>
              <a:rPr lang="de-DE" sz="1600" dirty="0"/>
            </a:br>
            <a:r>
              <a:rPr lang="de-DE" sz="1600" dirty="0"/>
              <a:t>- Gesamtleistung: 1,7 </a:t>
            </a:r>
            <a:r>
              <a:rPr lang="de-DE" sz="1600" dirty="0" err="1"/>
              <a:t>MWp</a:t>
            </a:r>
            <a:br>
              <a:rPr lang="de-DE" sz="1600" dirty="0"/>
            </a:br>
            <a:r>
              <a:rPr lang="de-DE" sz="1600" dirty="0"/>
              <a:t>- Volllast-h: ca. 1.000</a:t>
            </a:r>
            <a:br>
              <a:rPr lang="de-DE" sz="1600" dirty="0"/>
            </a:br>
            <a:r>
              <a:rPr lang="de-DE" sz="1600" dirty="0"/>
              <a:t>- Jahresertrag: ca. 1.700 MWh</a:t>
            </a:r>
          </a:p>
        </p:txBody>
      </p:sp>
    </p:spTree>
    <p:extLst>
      <p:ext uri="{BB962C8B-B14F-4D97-AF65-F5344CB8AC3E}">
        <p14:creationId xmlns:p14="http://schemas.microsoft.com/office/powerpoint/2010/main" val="24577863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C9DF2605-1CBB-6D2B-9DD0-40302FAA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56118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Luftbild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8AEDAA-3A77-44E0-2429-5E3CC3F63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l="36226" t="11422" r="39827" b="11194"/>
          <a:stretch/>
        </p:blipFill>
        <p:spPr>
          <a:xfrm>
            <a:off x="726468" y="868218"/>
            <a:ext cx="8453064" cy="5121563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26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 imposantes Luftbild der Gesamtanlage!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618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53" y="1195361"/>
            <a:ext cx="41889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(2) </a:t>
            </a:r>
          </a:p>
        </p:txBody>
      </p:sp>
      <p:pic>
        <p:nvPicPr>
          <p:cNvPr id="8" name="Grafik 7" descr="Ein Bild, das Gras, Gebäude, Himmel, Gewächshaus enthält.&#10;&#10;Automatisch generierte Beschreibung">
            <a:extLst>
              <a:ext uri="{FF2B5EF4-FFF2-40B4-BE49-F238E27FC236}">
                <a16:creationId xmlns:a16="http://schemas.microsoft.com/office/drawing/2014/main" id="{A9BA5A11-058D-70DD-93C2-68A096B1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8" y="881704"/>
            <a:ext cx="6792789" cy="5094591"/>
          </a:xfrm>
          <a:prstGeom prst="rect">
            <a:avLst/>
          </a:prstGeom>
        </p:spPr>
      </p:pic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4C519D14-B1BF-C3CD-03B3-7A2F738FCBA0}"/>
              </a:ext>
            </a:extLst>
          </p:cNvPr>
          <p:cNvGrpSpPr/>
          <p:nvPr/>
        </p:nvGrpSpPr>
        <p:grpSpPr>
          <a:xfrm>
            <a:off x="2436360" y="5043715"/>
            <a:ext cx="2938462" cy="276999"/>
            <a:chOff x="2436360" y="5043715"/>
            <a:chExt cx="2938462" cy="276999"/>
          </a:xfrm>
        </p:grpSpPr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20A6038B-988E-798A-4FD4-5C01EF4AFCF2}"/>
                </a:ext>
              </a:extLst>
            </p:cNvPr>
            <p:cNvCxnSpPr/>
            <p:nvPr/>
          </p:nvCxnSpPr>
          <p:spPr bwMode="auto">
            <a:xfrm flipH="1" flipV="1">
              <a:off x="2436360" y="5086350"/>
              <a:ext cx="2938462" cy="42862"/>
            </a:xfrm>
            <a:prstGeom prst="straightConnector1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CB624A3-FB8B-0D4F-C860-7A2E370F3CAB}"/>
                </a:ext>
              </a:extLst>
            </p:cNvPr>
            <p:cNvSpPr txBox="1"/>
            <p:nvPr/>
          </p:nvSpPr>
          <p:spPr>
            <a:xfrm>
              <a:off x="2900576" y="5043715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9 m</a:t>
              </a:r>
            </a:p>
          </p:txBody>
        </p:sp>
      </p:grpSp>
      <p:grpSp>
        <p:nvGrpSpPr>
          <p:cNvPr id="8197" name="Gruppieren 8196">
            <a:extLst>
              <a:ext uri="{FF2B5EF4-FFF2-40B4-BE49-F238E27FC236}">
                <a16:creationId xmlns:a16="http://schemas.microsoft.com/office/drawing/2014/main" id="{41C7145B-4839-4162-C9D8-952290C18C4D}"/>
              </a:ext>
            </a:extLst>
          </p:cNvPr>
          <p:cNvGrpSpPr/>
          <p:nvPr/>
        </p:nvGrpSpPr>
        <p:grpSpPr>
          <a:xfrm>
            <a:off x="1376660" y="5255627"/>
            <a:ext cx="669267" cy="294572"/>
            <a:chOff x="1376660" y="5255627"/>
            <a:chExt cx="669267" cy="29457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EB246485-B0B4-F0F9-EBC4-E9BA6FFD2566}"/>
                </a:ext>
              </a:extLst>
            </p:cNvPr>
            <p:cNvCxnSpPr/>
            <p:nvPr/>
          </p:nvCxnSpPr>
          <p:spPr bwMode="auto">
            <a:xfrm>
              <a:off x="1841047" y="5255627"/>
              <a:ext cx="204880" cy="13017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A0348FA7-9A9B-82A5-3D16-4D5BDFF331B8}"/>
                </a:ext>
              </a:extLst>
            </p:cNvPr>
            <p:cNvCxnSpPr/>
            <p:nvPr/>
          </p:nvCxnSpPr>
          <p:spPr bwMode="auto">
            <a:xfrm>
              <a:off x="1376660" y="5385802"/>
              <a:ext cx="204880" cy="13017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CB78E8C-7FD6-340E-478F-26C980495B9B}"/>
                </a:ext>
              </a:extLst>
            </p:cNvPr>
            <p:cNvSpPr txBox="1"/>
            <p:nvPr/>
          </p:nvSpPr>
          <p:spPr>
            <a:xfrm rot="19635313">
              <a:off x="1565759" y="527320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2 m</a:t>
              </a:r>
            </a:p>
          </p:txBody>
        </p:sp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id="{C9DF2605-1CBB-6D2B-9DD0-40302FAA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65354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Abmessungen </a:t>
            </a:r>
          </a:p>
        </p:txBody>
      </p:sp>
      <p:grpSp>
        <p:nvGrpSpPr>
          <p:cNvPr id="8196" name="Gruppieren 8195">
            <a:extLst>
              <a:ext uri="{FF2B5EF4-FFF2-40B4-BE49-F238E27FC236}">
                <a16:creationId xmlns:a16="http://schemas.microsoft.com/office/drawing/2014/main" id="{35F2D02C-8808-9749-2F27-5562F3387EB4}"/>
              </a:ext>
            </a:extLst>
          </p:cNvPr>
          <p:cNvGrpSpPr/>
          <p:nvPr/>
        </p:nvGrpSpPr>
        <p:grpSpPr>
          <a:xfrm>
            <a:off x="3241973" y="2131695"/>
            <a:ext cx="1601290" cy="3123932"/>
            <a:chOff x="3241973" y="2131695"/>
            <a:chExt cx="1601290" cy="3123932"/>
          </a:xfrm>
        </p:grpSpPr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2D90B669-C26E-83D9-6337-3C3AA6A8E820}"/>
                </a:ext>
              </a:extLst>
            </p:cNvPr>
            <p:cNvCxnSpPr/>
            <p:nvPr/>
          </p:nvCxnSpPr>
          <p:spPr bwMode="auto">
            <a:xfrm>
              <a:off x="3740332" y="2131695"/>
              <a:ext cx="0" cy="312393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942CE061-AA6E-E205-E7FB-3531E491AEB6}"/>
                </a:ext>
              </a:extLst>
            </p:cNvPr>
            <p:cNvCxnSpPr/>
            <p:nvPr/>
          </p:nvCxnSpPr>
          <p:spPr bwMode="auto">
            <a:xfrm>
              <a:off x="4342312" y="2758440"/>
              <a:ext cx="0" cy="249718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93" name="Textfeld 8192">
              <a:extLst>
                <a:ext uri="{FF2B5EF4-FFF2-40B4-BE49-F238E27FC236}">
                  <a16:creationId xmlns:a16="http://schemas.microsoft.com/office/drawing/2014/main" id="{385AF15B-D7B6-4E43-2A58-506A484838F4}"/>
                </a:ext>
              </a:extLst>
            </p:cNvPr>
            <p:cNvSpPr txBox="1"/>
            <p:nvPr/>
          </p:nvSpPr>
          <p:spPr>
            <a:xfrm>
              <a:off x="3241973" y="441161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5 m</a:t>
              </a:r>
            </a:p>
          </p:txBody>
        </p:sp>
        <p:sp>
          <p:nvSpPr>
            <p:cNvPr id="8195" name="Textfeld 8194">
              <a:extLst>
                <a:ext uri="{FF2B5EF4-FFF2-40B4-BE49-F238E27FC236}">
                  <a16:creationId xmlns:a16="http://schemas.microsoft.com/office/drawing/2014/main" id="{ED0C1C99-A4D6-5FD3-E6F8-7A236F0F0D4C}"/>
                </a:ext>
              </a:extLst>
            </p:cNvPr>
            <p:cNvSpPr txBox="1"/>
            <p:nvPr/>
          </p:nvSpPr>
          <p:spPr>
            <a:xfrm>
              <a:off x="4402117" y="441161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4 m</a:t>
              </a:r>
            </a:p>
          </p:txBody>
        </p:sp>
      </p:grpSp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26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Tunnelkonstruktion und die Befestigung im Boden sind denkbar einfach!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00D039A-551E-D15A-DE5F-78E8B61DD4AB}"/>
              </a:ext>
            </a:extLst>
          </p:cNvPr>
          <p:cNvGrpSpPr/>
          <p:nvPr/>
        </p:nvGrpSpPr>
        <p:grpSpPr>
          <a:xfrm>
            <a:off x="5435585" y="881704"/>
            <a:ext cx="3888637" cy="5094591"/>
            <a:chOff x="5435585" y="881704"/>
            <a:chExt cx="3888637" cy="5094591"/>
          </a:xfrm>
        </p:grpSpPr>
        <p:grpSp>
          <p:nvGrpSpPr>
            <p:cNvPr id="8207" name="Gruppieren 8206">
              <a:extLst>
                <a:ext uri="{FF2B5EF4-FFF2-40B4-BE49-F238E27FC236}">
                  <a16:creationId xmlns:a16="http://schemas.microsoft.com/office/drawing/2014/main" id="{D4AB405B-C321-DE30-BD6F-CF0CF4E617C2}"/>
                </a:ext>
              </a:extLst>
            </p:cNvPr>
            <p:cNvGrpSpPr/>
            <p:nvPr/>
          </p:nvGrpSpPr>
          <p:grpSpPr>
            <a:xfrm>
              <a:off x="5435585" y="881704"/>
              <a:ext cx="3888637" cy="5094591"/>
              <a:chOff x="5435585" y="881704"/>
              <a:chExt cx="3888637" cy="5094591"/>
            </a:xfrm>
          </p:grpSpPr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31ABF829-11A8-520E-B0FA-4DD486FBC60C}"/>
                  </a:ext>
                </a:extLst>
              </p:cNvPr>
              <p:cNvGrpSpPr/>
              <p:nvPr/>
            </p:nvGrpSpPr>
            <p:grpSpPr>
              <a:xfrm>
                <a:off x="5435585" y="881704"/>
                <a:ext cx="3888637" cy="5094591"/>
                <a:chOff x="5435585" y="881704"/>
                <a:chExt cx="3888637" cy="5094591"/>
              </a:xfrm>
            </p:grpSpPr>
            <p:cxnSp>
              <p:nvCxnSpPr>
                <p:cNvPr id="9" name="Gerader Verbinder 8">
                  <a:extLst>
                    <a:ext uri="{FF2B5EF4-FFF2-40B4-BE49-F238E27FC236}">
                      <a16:creationId xmlns:a16="http://schemas.microsoft.com/office/drawing/2014/main" id="{AEAB0655-07B1-7C76-0197-A25187FE04A7}"/>
                    </a:ext>
                  </a:extLst>
                </p:cNvPr>
                <p:cNvCxnSpPr/>
                <p:nvPr/>
              </p:nvCxnSpPr>
              <p:spPr bwMode="auto">
                <a:xfrm flipV="1">
                  <a:off x="6003925" y="881704"/>
                  <a:ext cx="2040728" cy="3321996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" name="Gerader Verbinder 11">
                  <a:extLst>
                    <a:ext uri="{FF2B5EF4-FFF2-40B4-BE49-F238E27FC236}">
                      <a16:creationId xmlns:a16="http://schemas.microsoft.com/office/drawing/2014/main" id="{E87FD71D-8ECB-9B55-FBE8-582BD17A99C8}"/>
                    </a:ext>
                  </a:extLst>
                </p:cNvPr>
                <p:cNvCxnSpPr/>
                <p:nvPr/>
              </p:nvCxnSpPr>
              <p:spPr bwMode="auto">
                <a:xfrm>
                  <a:off x="6118225" y="5515977"/>
                  <a:ext cx="1898650" cy="460318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" name="Grafik 1" descr="Ein Bild, das Gras, Gebäude, Himmel, Gewächshaus enthält.&#10;&#10;Automatisch generierte Beschreibung">
                  <a:extLst>
                    <a:ext uri="{FF2B5EF4-FFF2-40B4-BE49-F238E27FC236}">
                      <a16:creationId xmlns:a16="http://schemas.microsoft.com/office/drawing/2014/main" id="{0A7D6E87-2C19-DA2F-7537-FD3CEFD6FB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99" t="59154" r="17258"/>
                <a:stretch/>
              </p:blipFill>
              <p:spPr>
                <a:xfrm>
                  <a:off x="8044653" y="881704"/>
                  <a:ext cx="1279569" cy="5094591"/>
                </a:xfrm>
                <a:prstGeom prst="rect">
                  <a:avLst/>
                </a:prstGeom>
              </p:spPr>
            </p:pic>
            <p:cxnSp>
              <p:nvCxnSpPr>
                <p:cNvPr id="13" name="Gerade Verbindung mit Pfeil 12">
                  <a:extLst>
                    <a:ext uri="{FF2B5EF4-FFF2-40B4-BE49-F238E27FC236}">
                      <a16:creationId xmlns:a16="http://schemas.microsoft.com/office/drawing/2014/main" id="{C808971E-C1B7-1DBB-2B48-FD003BB4B0BF}"/>
                    </a:ext>
                  </a:extLst>
                </p:cNvPr>
                <p:cNvCxnSpPr/>
                <p:nvPr/>
              </p:nvCxnSpPr>
              <p:spPr bwMode="auto">
                <a:xfrm>
                  <a:off x="5952037" y="4254834"/>
                  <a:ext cx="51888" cy="1261143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C00B8E5C-1D9F-76D8-005C-13D64ACF312A}"/>
                    </a:ext>
                  </a:extLst>
                </p:cNvPr>
                <p:cNvSpPr txBox="1"/>
                <p:nvPr/>
              </p:nvSpPr>
              <p:spPr>
                <a:xfrm>
                  <a:off x="5435585" y="4627342"/>
                  <a:ext cx="56938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chemeClr val="bg1"/>
                      </a:solidFill>
                    </a:rPr>
                    <a:t>1,8 m</a:t>
                  </a:r>
                </a:p>
              </p:txBody>
            </p:sp>
          </p:grpSp>
          <p:grpSp>
            <p:nvGrpSpPr>
              <p:cNvPr id="8206" name="Gruppieren 8205">
                <a:extLst>
                  <a:ext uri="{FF2B5EF4-FFF2-40B4-BE49-F238E27FC236}">
                    <a16:creationId xmlns:a16="http://schemas.microsoft.com/office/drawing/2014/main" id="{C375E47E-A119-CA31-5CFE-7DC0FDD157C9}"/>
                  </a:ext>
                </a:extLst>
              </p:cNvPr>
              <p:cNvGrpSpPr/>
              <p:nvPr/>
            </p:nvGrpSpPr>
            <p:grpSpPr>
              <a:xfrm>
                <a:off x="7990843" y="4840060"/>
                <a:ext cx="654708" cy="965200"/>
                <a:chOff x="7990843" y="4840060"/>
                <a:chExt cx="654708" cy="965200"/>
              </a:xfrm>
            </p:grpSpPr>
            <p:sp>
              <p:nvSpPr>
                <p:cNvPr id="8199" name="Textfeld 8198">
                  <a:extLst>
                    <a:ext uri="{FF2B5EF4-FFF2-40B4-BE49-F238E27FC236}">
                      <a16:creationId xmlns:a16="http://schemas.microsoft.com/office/drawing/2014/main" id="{D34F98BE-04A6-4FEC-CBED-ACAF55BEDBC4}"/>
                    </a:ext>
                  </a:extLst>
                </p:cNvPr>
                <p:cNvSpPr txBox="1"/>
                <p:nvPr/>
              </p:nvSpPr>
              <p:spPr>
                <a:xfrm>
                  <a:off x="7990843" y="5140236"/>
                  <a:ext cx="56938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chemeClr val="bg1"/>
                      </a:solidFill>
                    </a:rPr>
                    <a:t>0,8 m</a:t>
                  </a:r>
                </a:p>
              </p:txBody>
            </p:sp>
            <p:cxnSp>
              <p:nvCxnSpPr>
                <p:cNvPr id="8201" name="Gerader Verbinder 8200">
                  <a:extLst>
                    <a:ext uri="{FF2B5EF4-FFF2-40B4-BE49-F238E27FC236}">
                      <a16:creationId xmlns:a16="http://schemas.microsoft.com/office/drawing/2014/main" id="{19680070-BAF8-093B-FF35-FDA082F47E87}"/>
                    </a:ext>
                  </a:extLst>
                </p:cNvPr>
                <p:cNvCxnSpPr/>
                <p:nvPr/>
              </p:nvCxnSpPr>
              <p:spPr bwMode="auto">
                <a:xfrm flipH="1">
                  <a:off x="8451064" y="4840060"/>
                  <a:ext cx="194487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03" name="Gerader Verbinder 8202">
                  <a:extLst>
                    <a:ext uri="{FF2B5EF4-FFF2-40B4-BE49-F238E27FC236}">
                      <a16:creationId xmlns:a16="http://schemas.microsoft.com/office/drawing/2014/main" id="{B0C7559B-8DFA-10E7-90CD-B17B4CB032C8}"/>
                    </a:ext>
                  </a:extLst>
                </p:cNvPr>
                <p:cNvCxnSpPr/>
                <p:nvPr/>
              </p:nvCxnSpPr>
              <p:spPr bwMode="auto">
                <a:xfrm flipH="1">
                  <a:off x="8451064" y="5805260"/>
                  <a:ext cx="194487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04" name="Gerade Verbindung mit Pfeil 8203">
                  <a:extLst>
                    <a:ext uri="{FF2B5EF4-FFF2-40B4-BE49-F238E27FC236}">
                      <a16:creationId xmlns:a16="http://schemas.microsoft.com/office/drawing/2014/main" id="{43F94831-D462-77DA-EBB4-B23F245977E1}"/>
                    </a:ext>
                  </a:extLst>
                </p:cNvPr>
                <p:cNvCxnSpPr/>
                <p:nvPr/>
              </p:nvCxnSpPr>
              <p:spPr bwMode="auto">
                <a:xfrm>
                  <a:off x="8524598" y="4840060"/>
                  <a:ext cx="15631" cy="96520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7" name="Grafik 6" descr="Ein Bild, das Stange Pfosten, Haken enthält.&#10;&#10;Automatisch generierte Beschreibung">
              <a:extLst>
                <a:ext uri="{FF2B5EF4-FFF2-40B4-BE49-F238E27FC236}">
                  <a16:creationId xmlns:a16="http://schemas.microsoft.com/office/drawing/2014/main" id="{39CA47A2-7ABA-6302-A1D3-AFA7B0E1C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9" t="19911" r="33155"/>
            <a:stretch/>
          </p:blipFill>
          <p:spPr>
            <a:xfrm>
              <a:off x="8641184" y="4840061"/>
              <a:ext cx="397661" cy="96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4335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C9DF2605-1CBB-6D2B-9DD0-40302FAA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74590"/>
            <a:ext cx="4188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(4)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Gewächshaustunnel mit PV-Modulen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42FAE8-5797-DD28-F552-2299BF96E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l="36162" t="9091" r="36200" b="12987"/>
          <a:stretch/>
        </p:blipFill>
        <p:spPr>
          <a:xfrm>
            <a:off x="212963" y="958514"/>
            <a:ext cx="9346673" cy="494097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26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kommt noch genügend Sonne auf die Pflanzen!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23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C9DF2605-1CBB-6D2B-9DD0-40302FAA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56118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Regenrinne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58510-E25A-6A55-30EC-5940417B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36143" t="10476" r="36108" b="11048"/>
          <a:stretch/>
        </p:blipFill>
        <p:spPr>
          <a:xfrm>
            <a:off x="280850" y="929381"/>
            <a:ext cx="9344297" cy="495517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26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Regenwasser wird über die Regenrinnen abgeleitet!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639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C9DF2605-1CBB-6D2B-9DD0-40302FAA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681" y="56118"/>
            <a:ext cx="41183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Komponenten und Anlagendaten (6)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Wasserbehälter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3985D6-00BE-5E5D-90B8-488B74FE0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36164" t="6875" r="36172" b="11127"/>
          <a:stretch/>
        </p:blipFill>
        <p:spPr>
          <a:xfrm>
            <a:off x="282897" y="892786"/>
            <a:ext cx="9445164" cy="524948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F2D1D36-5609-BA4A-FC05-254623CC2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26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Highlight der Anlage ist die Regenwasserspeicherung für die </a:t>
            </a:r>
            <a:r>
              <a:rPr lang="de-DE" altLang="de-DE" sz="1800" dirty="0" err="1">
                <a:solidFill>
                  <a:srgbClr val="00B050"/>
                </a:solidFill>
              </a:rPr>
              <a:t>Pfalzenbewässerung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252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686</Words>
  <Application>Microsoft Office PowerPoint</Application>
  <PresentationFormat>A4-Papier (210 x 297 mm)</PresentationFormat>
  <Paragraphs>124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2922</cp:revision>
  <cp:lastPrinted>2023-11-22T08:08:36Z</cp:lastPrinted>
  <dcterms:created xsi:type="dcterms:W3CDTF">2003-01-24T08:17:53Z</dcterms:created>
  <dcterms:modified xsi:type="dcterms:W3CDTF">2024-02-29T07:10:39Z</dcterms:modified>
</cp:coreProperties>
</file>