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media/image86.jpg" ContentType="image/png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878" r:id="rId2"/>
    <p:sldId id="943" r:id="rId3"/>
    <p:sldId id="1361" r:id="rId4"/>
    <p:sldId id="1322" r:id="rId5"/>
    <p:sldId id="1366" r:id="rId6"/>
    <p:sldId id="1317" r:id="rId7"/>
    <p:sldId id="898" r:id="rId8"/>
    <p:sldId id="1370" r:id="rId9"/>
    <p:sldId id="1365" r:id="rId10"/>
    <p:sldId id="1318" r:id="rId11"/>
    <p:sldId id="1360" r:id="rId12"/>
    <p:sldId id="1375" r:id="rId13"/>
    <p:sldId id="1372" r:id="rId14"/>
    <p:sldId id="1311" r:id="rId15"/>
    <p:sldId id="1309" r:id="rId16"/>
    <p:sldId id="1266" r:id="rId17"/>
    <p:sldId id="1364" r:id="rId18"/>
    <p:sldId id="1269" r:id="rId19"/>
    <p:sldId id="1074" r:id="rId20"/>
    <p:sldId id="968" r:id="rId21"/>
    <p:sldId id="1369" r:id="rId22"/>
    <p:sldId id="1021" r:id="rId23"/>
    <p:sldId id="1368" r:id="rId24"/>
    <p:sldId id="993" r:id="rId25"/>
    <p:sldId id="1367" r:id="rId26"/>
    <p:sldId id="966" r:id="rId27"/>
    <p:sldId id="1089" r:id="rId28"/>
    <p:sldId id="1308" r:id="rId29"/>
    <p:sldId id="959" r:id="rId30"/>
    <p:sldId id="1355" r:id="rId31"/>
  </p:sldIdLst>
  <p:sldSz cx="9906000" cy="6858000" type="A4"/>
  <p:notesSz cx="6888163" cy="1002188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5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olfgang Thiel" initials="" lastIdx="1" clrIdx="0"/>
  <p:cmAuthor id="2" name="Thielwol" initials="T" lastIdx="5" clrIdx="1">
    <p:extLst>
      <p:ext uri="{19B8F6BF-5375-455C-9EA6-DF929625EA0E}">
        <p15:presenceInfo xmlns:p15="http://schemas.microsoft.com/office/powerpoint/2012/main" userId="Thielwo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FF7C80"/>
    <a:srgbClr val="33CC33"/>
    <a:srgbClr val="DC00DE"/>
    <a:srgbClr val="000000"/>
    <a:srgbClr val="FFFF00"/>
    <a:srgbClr val="FF6600"/>
    <a:srgbClr val="FFFFFF"/>
    <a:srgbClr val="DADA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5329" autoAdjust="0"/>
    <p:restoredTop sz="86457" autoAdjust="0"/>
  </p:normalViewPr>
  <p:slideViewPr>
    <p:cSldViewPr snapToGrid="0">
      <p:cViewPr varScale="1">
        <p:scale>
          <a:sx n="90" d="100"/>
          <a:sy n="90" d="100"/>
        </p:scale>
        <p:origin x="2622" y="84"/>
      </p:cViewPr>
      <p:guideLst>
        <p:guide orient="horz" pos="2160"/>
        <p:guide pos="3120"/>
      </p:guideLst>
    </p:cSldViewPr>
  </p:slideViewPr>
  <p:outlineViewPr>
    <p:cViewPr>
      <p:scale>
        <a:sx n="50" d="100"/>
        <a:sy n="50" d="100"/>
      </p:scale>
      <p:origin x="0" y="-2046"/>
    </p:cViewPr>
    <p:sldLst>
      <p:sld r:id="rId1" collapse="1"/>
    </p:sldLst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624" y="-632"/>
      </p:cViewPr>
      <p:guideLst>
        <p:guide orient="horz" pos="3155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501" name="Rectangle 5">
            <a:extLst>
              <a:ext uri="{FF2B5EF4-FFF2-40B4-BE49-F238E27FC236}">
                <a16:creationId xmlns:a16="http://schemas.microsoft.com/office/drawing/2014/main" id="{A7C46796-AE6A-46F3-A5BF-1F01171DA47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952575" y="9745006"/>
            <a:ext cx="2983013" cy="276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96" tIns="46398" rIns="92796" bIns="46398" numCol="1" anchor="b" anchorCtr="0" compatLnSpc="1">
            <a:prstTxWarp prst="textNoShape">
              <a:avLst/>
            </a:prstTxWarp>
            <a:spAutoFit/>
          </a:bodyPr>
          <a:lstStyle>
            <a:lvl1pPr algn="ctr">
              <a:buFontTx/>
              <a:buNone/>
              <a:defRPr sz="1200"/>
            </a:lvl1pPr>
          </a:lstStyle>
          <a:p>
            <a:pPr>
              <a:defRPr/>
            </a:pPr>
            <a:fld id="{756BF379-7855-4659-BBCC-EFA696053E2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>
            <a:extLst>
              <a:ext uri="{FF2B5EF4-FFF2-40B4-BE49-F238E27FC236}">
                <a16:creationId xmlns:a16="http://schemas.microsoft.com/office/drawing/2014/main" id="{C43C84ED-B8EF-4DF7-A2DF-3474AC57053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33425" y="750888"/>
            <a:ext cx="5429250" cy="3759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64869" name="Rectangle 5">
            <a:extLst>
              <a:ext uri="{FF2B5EF4-FFF2-40B4-BE49-F238E27FC236}">
                <a16:creationId xmlns:a16="http://schemas.microsoft.com/office/drawing/2014/main" id="{E7E31A47-72D7-49CB-BD22-BD666A78F1A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63211" y="4759522"/>
            <a:ext cx="5176076" cy="4511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96" tIns="46398" rIns="92796" bIns="4639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</p:txBody>
      </p:sp>
      <p:sp>
        <p:nvSpPr>
          <p:cNvPr id="164872" name="Rectangle 8">
            <a:extLst>
              <a:ext uri="{FF2B5EF4-FFF2-40B4-BE49-F238E27FC236}">
                <a16:creationId xmlns:a16="http://schemas.microsoft.com/office/drawing/2014/main" id="{4781C312-BF01-4699-9695-A5F6FF06B5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927093" y="9552461"/>
            <a:ext cx="3033977" cy="461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796" tIns="46398" rIns="92796" bIns="46398" numCol="1" anchor="b" anchorCtr="0" compatLnSpc="1">
            <a:prstTxWarp prst="textNoShape">
              <a:avLst/>
            </a:prstTxWarp>
          </a:bodyPr>
          <a:lstStyle>
            <a:lvl1pPr algn="ctr">
              <a:buFontTx/>
              <a:buNone/>
              <a:defRPr sz="1200"/>
            </a:lvl1pPr>
          </a:lstStyle>
          <a:p>
            <a:pPr>
              <a:defRPr/>
            </a:pPr>
            <a:fld id="{A41CB4C0-2579-4E3E-81C4-43D022665DC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138113" indent="-136525" algn="l" rtl="0" eaLnBrk="0" fontAlgn="base" hangingPunct="0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263525" indent="-123825" algn="l" rtl="0" eaLnBrk="0" fontAlgn="base" hangingPunct="0">
      <a:spcBef>
        <a:spcPct val="30000"/>
      </a:spcBef>
      <a:spcAft>
        <a:spcPct val="0"/>
      </a:spcAft>
      <a:buChar char="-"/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>
            <a:extLst>
              <a:ext uri="{FF2B5EF4-FFF2-40B4-BE49-F238E27FC236}">
                <a16:creationId xmlns:a16="http://schemas.microsoft.com/office/drawing/2014/main" id="{A0CEA5C0-39D4-456D-A2B3-F5CC178B0C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956" indent="-286522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086" indent="-229217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521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2955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1389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9824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8258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6693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E59E85-3E4F-4610-BEEF-254664E8CB24}" type="slidenum">
              <a:rPr lang="de-DE" altLang="de-DE" smtClean="0"/>
              <a:pPr>
                <a:spcBef>
                  <a:spcPct val="0"/>
                </a:spcBef>
              </a:pPr>
              <a:t>1</a:t>
            </a:fld>
            <a:endParaRPr lang="de-DE" altLang="de-DE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B9F6733-1F74-4206-83A0-AFB2AC7DA4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7172" name="Notizenplatzhalter 2">
            <a:extLst>
              <a:ext uri="{FF2B5EF4-FFF2-40B4-BE49-F238E27FC236}">
                <a16:creationId xmlns:a16="http://schemas.microsoft.com/office/drawing/2014/main" id="{73BAEFAD-3093-40D6-A8BA-BA666C7647B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bildplatzhalter 1">
            <a:extLst>
              <a:ext uri="{FF2B5EF4-FFF2-40B4-BE49-F238E27FC236}">
                <a16:creationId xmlns:a16="http://schemas.microsoft.com/office/drawing/2014/main" id="{ADF87889-8205-4DBE-9AA7-4F33548F68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9219" name="Foliennummernplatzhalter 3">
            <a:extLst>
              <a:ext uri="{FF2B5EF4-FFF2-40B4-BE49-F238E27FC236}">
                <a16:creationId xmlns:a16="http://schemas.microsoft.com/office/drawing/2014/main" id="{A59434B2-D9B8-4644-870D-BC238405F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956" indent="-286522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086" indent="-229217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521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2955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1389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9824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8258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6693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3A9966-D8AC-46EA-AFFF-090C06FDEEA4}" type="slidenum">
              <a:rPr lang="de-DE" altLang="de-DE" smtClean="0"/>
              <a:pPr>
                <a:spcBef>
                  <a:spcPct val="0"/>
                </a:spcBef>
              </a:pPr>
              <a:t>2</a:t>
            </a:fld>
            <a:endParaRPr lang="de-DE" altLang="de-DE"/>
          </a:p>
        </p:txBody>
      </p:sp>
      <p:sp>
        <p:nvSpPr>
          <p:cNvPr id="9220" name="Notizenplatzhalter 2">
            <a:extLst>
              <a:ext uri="{FF2B5EF4-FFF2-40B4-BE49-F238E27FC236}">
                <a16:creationId xmlns:a16="http://schemas.microsoft.com/office/drawing/2014/main" id="{A2DF28A9-0A99-404D-899C-9C1EA8A4182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9097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bildplatzhalter 1">
            <a:extLst>
              <a:ext uri="{FF2B5EF4-FFF2-40B4-BE49-F238E27FC236}">
                <a16:creationId xmlns:a16="http://schemas.microsoft.com/office/drawing/2014/main" id="{ADF87889-8205-4DBE-9AA7-4F33548F68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9219" name="Foliennummernplatzhalter 3">
            <a:extLst>
              <a:ext uri="{FF2B5EF4-FFF2-40B4-BE49-F238E27FC236}">
                <a16:creationId xmlns:a16="http://schemas.microsoft.com/office/drawing/2014/main" id="{A59434B2-D9B8-4644-870D-BC238405F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956" indent="-286522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086" indent="-229217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521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2955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1389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9824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8258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6693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3A9966-D8AC-46EA-AFFF-090C06FDEEA4}" type="slidenum">
              <a:rPr lang="de-DE" altLang="de-DE" smtClean="0"/>
              <a:pPr>
                <a:spcBef>
                  <a:spcPct val="0"/>
                </a:spcBef>
              </a:pPr>
              <a:t>3</a:t>
            </a:fld>
            <a:endParaRPr lang="de-DE" altLang="de-DE"/>
          </a:p>
        </p:txBody>
      </p:sp>
      <p:sp>
        <p:nvSpPr>
          <p:cNvPr id="9220" name="Notizenplatzhalter 2">
            <a:extLst>
              <a:ext uri="{FF2B5EF4-FFF2-40B4-BE49-F238E27FC236}">
                <a16:creationId xmlns:a16="http://schemas.microsoft.com/office/drawing/2014/main" id="{A2DF28A9-0A99-404D-899C-9C1EA8A4182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977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bildplatzhalter 1">
            <a:extLst>
              <a:ext uri="{FF2B5EF4-FFF2-40B4-BE49-F238E27FC236}">
                <a16:creationId xmlns:a16="http://schemas.microsoft.com/office/drawing/2014/main" id="{ADF87889-8205-4DBE-9AA7-4F33548F68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9219" name="Foliennummernplatzhalter 3">
            <a:extLst>
              <a:ext uri="{FF2B5EF4-FFF2-40B4-BE49-F238E27FC236}">
                <a16:creationId xmlns:a16="http://schemas.microsoft.com/office/drawing/2014/main" id="{A59434B2-D9B8-4644-870D-BC238405F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956" indent="-286522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086" indent="-229217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521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2955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1389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9824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8258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6693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3A9966-D8AC-46EA-AFFF-090C06FDEEA4}" type="slidenum">
              <a:rPr lang="de-DE" altLang="de-DE" smtClean="0"/>
              <a:pPr>
                <a:spcBef>
                  <a:spcPct val="0"/>
                </a:spcBef>
              </a:pPr>
              <a:t>4</a:t>
            </a:fld>
            <a:endParaRPr lang="de-DE" altLang="de-DE"/>
          </a:p>
        </p:txBody>
      </p:sp>
      <p:sp>
        <p:nvSpPr>
          <p:cNvPr id="9220" name="Notizenplatzhalter 2">
            <a:extLst>
              <a:ext uri="{FF2B5EF4-FFF2-40B4-BE49-F238E27FC236}">
                <a16:creationId xmlns:a16="http://schemas.microsoft.com/office/drawing/2014/main" id="{A2DF28A9-0A99-404D-899C-9C1EA8A4182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337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bildplatzhalter 1">
            <a:extLst>
              <a:ext uri="{FF2B5EF4-FFF2-40B4-BE49-F238E27FC236}">
                <a16:creationId xmlns:a16="http://schemas.microsoft.com/office/drawing/2014/main" id="{ADF87889-8205-4DBE-9AA7-4F33548F68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9219" name="Foliennummernplatzhalter 3">
            <a:extLst>
              <a:ext uri="{FF2B5EF4-FFF2-40B4-BE49-F238E27FC236}">
                <a16:creationId xmlns:a16="http://schemas.microsoft.com/office/drawing/2014/main" id="{A59434B2-D9B8-4644-870D-BC238405F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956" indent="-286522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086" indent="-229217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521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2955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1389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9824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8258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6693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3A9966-D8AC-46EA-AFFF-090C06FDEEA4}" type="slidenum">
              <a:rPr lang="de-DE" altLang="de-DE" smtClean="0"/>
              <a:pPr>
                <a:spcBef>
                  <a:spcPct val="0"/>
                </a:spcBef>
              </a:pPr>
              <a:t>5</a:t>
            </a:fld>
            <a:endParaRPr lang="de-DE" altLang="de-DE"/>
          </a:p>
        </p:txBody>
      </p:sp>
      <p:sp>
        <p:nvSpPr>
          <p:cNvPr id="9220" name="Notizenplatzhalter 2">
            <a:extLst>
              <a:ext uri="{FF2B5EF4-FFF2-40B4-BE49-F238E27FC236}">
                <a16:creationId xmlns:a16="http://schemas.microsoft.com/office/drawing/2014/main" id="{A2DF28A9-0A99-404D-899C-9C1EA8A4182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840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lienbildplatzhalter 1">
            <a:extLst>
              <a:ext uri="{FF2B5EF4-FFF2-40B4-BE49-F238E27FC236}">
                <a16:creationId xmlns:a16="http://schemas.microsoft.com/office/drawing/2014/main" id="{543C1D25-5025-4041-B2C1-B1E7497145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24579" name="Foliennummernplatzhalter 3">
            <a:extLst>
              <a:ext uri="{FF2B5EF4-FFF2-40B4-BE49-F238E27FC236}">
                <a16:creationId xmlns:a16="http://schemas.microsoft.com/office/drawing/2014/main" id="{BDF9BE83-5023-4FD3-AB5A-D5097B7657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3365" indent="-284930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4495" indent="-227626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1337" indent="-227626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1364" indent="-227626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9798" indent="-2276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233" indent="-2276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6667" indent="-2276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5101" indent="-2276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3D3D96-BC9C-4B05-BA94-7D2DDA9BEA77}" type="slidenum">
              <a:rPr lang="de-DE" altLang="de-DE" smtClean="0"/>
              <a:pPr>
                <a:spcBef>
                  <a:spcPct val="0"/>
                </a:spcBef>
              </a:pPr>
              <a:t>6</a:t>
            </a:fld>
            <a:endParaRPr lang="de-DE" altLang="de-DE"/>
          </a:p>
        </p:txBody>
      </p:sp>
      <p:sp>
        <p:nvSpPr>
          <p:cNvPr id="2" name="Notizenplatzhalter 1">
            <a:extLst>
              <a:ext uri="{FF2B5EF4-FFF2-40B4-BE49-F238E27FC236}">
                <a16:creationId xmlns:a16="http://schemas.microsoft.com/office/drawing/2014/main" id="{2B7AF8FA-2F33-4A94-A27B-E05C640E6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4467" y="4823174"/>
            <a:ext cx="5368786" cy="4212120"/>
          </a:xfrm>
        </p:spPr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50850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lienbildplatzhalter 1">
            <a:extLst>
              <a:ext uri="{FF2B5EF4-FFF2-40B4-BE49-F238E27FC236}">
                <a16:creationId xmlns:a16="http://schemas.microsoft.com/office/drawing/2014/main" id="{705FA8AD-F2BF-49A3-9822-D8110BA4F1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49155" name="Notizenplatzhalter 2">
            <a:extLst>
              <a:ext uri="{FF2B5EF4-FFF2-40B4-BE49-F238E27FC236}">
                <a16:creationId xmlns:a16="http://schemas.microsoft.com/office/drawing/2014/main" id="{8C7964AC-0E96-4375-A9CB-A68D5B5236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</a:endParaRPr>
          </a:p>
        </p:txBody>
      </p:sp>
      <p:sp>
        <p:nvSpPr>
          <p:cNvPr id="49156" name="Foliennummernplatzhalter 3">
            <a:extLst>
              <a:ext uri="{FF2B5EF4-FFF2-40B4-BE49-F238E27FC236}">
                <a16:creationId xmlns:a16="http://schemas.microsoft.com/office/drawing/2014/main" id="{4BA1D7CF-CAA1-4D4C-BE9A-0AD11CC7E2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956" indent="-286522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086" indent="-229217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521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2955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1389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9824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8258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6693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2AD785-5606-4A92-9A6D-AA214B2C2A2E}" type="slidenum">
              <a:rPr lang="de-DE" altLang="de-DE" smtClean="0"/>
              <a:pPr>
                <a:spcBef>
                  <a:spcPct val="0"/>
                </a:spcBef>
              </a:pPr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02191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lienbildplatzhalter 1">
            <a:extLst>
              <a:ext uri="{FF2B5EF4-FFF2-40B4-BE49-F238E27FC236}">
                <a16:creationId xmlns:a16="http://schemas.microsoft.com/office/drawing/2014/main" id="{705FA8AD-F2BF-49A3-9822-D8110BA4F1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49155" name="Notizenplatzhalter 2">
            <a:extLst>
              <a:ext uri="{FF2B5EF4-FFF2-40B4-BE49-F238E27FC236}">
                <a16:creationId xmlns:a16="http://schemas.microsoft.com/office/drawing/2014/main" id="{8C7964AC-0E96-4375-A9CB-A68D5B5236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</a:endParaRPr>
          </a:p>
        </p:txBody>
      </p:sp>
      <p:sp>
        <p:nvSpPr>
          <p:cNvPr id="49156" name="Foliennummernplatzhalter 3">
            <a:extLst>
              <a:ext uri="{FF2B5EF4-FFF2-40B4-BE49-F238E27FC236}">
                <a16:creationId xmlns:a16="http://schemas.microsoft.com/office/drawing/2014/main" id="{4BA1D7CF-CAA1-4D4C-BE9A-0AD11CC7E2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956" indent="-286522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086" indent="-229217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521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2955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1389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9824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8258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6693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2AD785-5606-4A92-9A6D-AA214B2C2A2E}" type="slidenum">
              <a:rPr lang="de-DE" altLang="de-DE" smtClean="0"/>
              <a:pPr>
                <a:spcBef>
                  <a:spcPct val="0"/>
                </a:spcBef>
              </a:pPr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02191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lienbildplatzhalter 1">
            <a:extLst>
              <a:ext uri="{FF2B5EF4-FFF2-40B4-BE49-F238E27FC236}">
                <a16:creationId xmlns:a16="http://schemas.microsoft.com/office/drawing/2014/main" id="{543C1D25-5025-4041-B2C1-B1E7497145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24579" name="Foliennummernplatzhalter 3">
            <a:extLst>
              <a:ext uri="{FF2B5EF4-FFF2-40B4-BE49-F238E27FC236}">
                <a16:creationId xmlns:a16="http://schemas.microsoft.com/office/drawing/2014/main" id="{BDF9BE83-5023-4FD3-AB5A-D5097B7657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3365" indent="-284930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4495" indent="-227626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1337" indent="-227626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1364" indent="-227626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9798" indent="-2276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233" indent="-2276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6667" indent="-2276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5101" indent="-2276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3D3D96-BC9C-4B05-BA94-7D2DDA9BEA77}" type="slidenum">
              <a:rPr lang="de-DE" altLang="de-DE" smtClean="0"/>
              <a:pPr>
                <a:spcBef>
                  <a:spcPct val="0"/>
                </a:spcBef>
              </a:pPr>
              <a:t>9</a:t>
            </a:fld>
            <a:endParaRPr lang="de-DE" altLang="de-DE"/>
          </a:p>
        </p:txBody>
      </p:sp>
      <p:sp>
        <p:nvSpPr>
          <p:cNvPr id="2" name="Notizenplatzhalter 1">
            <a:extLst>
              <a:ext uri="{FF2B5EF4-FFF2-40B4-BE49-F238E27FC236}">
                <a16:creationId xmlns:a16="http://schemas.microsoft.com/office/drawing/2014/main" id="{2B7AF8FA-2F33-4A94-A27B-E05C640E6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4467" y="4823174"/>
            <a:ext cx="5368786" cy="4212120"/>
          </a:xfrm>
        </p:spPr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960687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bildplatzhalter 1">
            <a:extLst>
              <a:ext uri="{FF2B5EF4-FFF2-40B4-BE49-F238E27FC236}">
                <a16:creationId xmlns:a16="http://schemas.microsoft.com/office/drawing/2014/main" id="{ADF87889-8205-4DBE-9AA7-4F33548F68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9219" name="Foliennummernplatzhalter 3">
            <a:extLst>
              <a:ext uri="{FF2B5EF4-FFF2-40B4-BE49-F238E27FC236}">
                <a16:creationId xmlns:a16="http://schemas.microsoft.com/office/drawing/2014/main" id="{A59434B2-D9B8-4644-870D-BC238405F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956" indent="-286522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086" indent="-229217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521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2955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1389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9824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8258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6693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3A9966-D8AC-46EA-AFFF-090C06FDEEA4}" type="slidenum">
              <a:rPr lang="de-DE" altLang="de-DE" smtClean="0"/>
              <a:pPr>
                <a:spcBef>
                  <a:spcPct val="0"/>
                </a:spcBef>
              </a:pPr>
              <a:t>10</a:t>
            </a:fld>
            <a:endParaRPr lang="de-DE" altLang="de-DE"/>
          </a:p>
        </p:txBody>
      </p:sp>
      <p:sp>
        <p:nvSpPr>
          <p:cNvPr id="9220" name="Notizenplatzhalter 2">
            <a:extLst>
              <a:ext uri="{FF2B5EF4-FFF2-40B4-BE49-F238E27FC236}">
                <a16:creationId xmlns:a16="http://schemas.microsoft.com/office/drawing/2014/main" id="{A2DF28A9-0A99-404D-899C-9C1EA8A4182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noFill/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0325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bildplatzhalter 1">
            <a:extLst>
              <a:ext uri="{FF2B5EF4-FFF2-40B4-BE49-F238E27FC236}">
                <a16:creationId xmlns:a16="http://schemas.microsoft.com/office/drawing/2014/main" id="{ADF87889-8205-4DBE-9AA7-4F33548F68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9219" name="Foliennummernplatzhalter 3">
            <a:extLst>
              <a:ext uri="{FF2B5EF4-FFF2-40B4-BE49-F238E27FC236}">
                <a16:creationId xmlns:a16="http://schemas.microsoft.com/office/drawing/2014/main" id="{A59434B2-D9B8-4644-870D-BC238405F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956" indent="-286522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086" indent="-229217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521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2955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1389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9824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8258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6693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3A9966-D8AC-46EA-AFFF-090C06FDEEA4}" type="slidenum">
              <a:rPr lang="de-DE" altLang="de-DE" smtClean="0"/>
              <a:pPr>
                <a:spcBef>
                  <a:spcPct val="0"/>
                </a:spcBef>
              </a:pPr>
              <a:t>12</a:t>
            </a:fld>
            <a:endParaRPr lang="de-DE" altLang="de-DE"/>
          </a:p>
        </p:txBody>
      </p:sp>
      <p:sp>
        <p:nvSpPr>
          <p:cNvPr id="9220" name="Notizenplatzhalter 2">
            <a:extLst>
              <a:ext uri="{FF2B5EF4-FFF2-40B4-BE49-F238E27FC236}">
                <a16:creationId xmlns:a16="http://schemas.microsoft.com/office/drawing/2014/main" id="{A2DF28A9-0A99-404D-899C-9C1EA8A4182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noFill/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936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bildplatzhalter 1">
            <a:extLst>
              <a:ext uri="{FF2B5EF4-FFF2-40B4-BE49-F238E27FC236}">
                <a16:creationId xmlns:a16="http://schemas.microsoft.com/office/drawing/2014/main" id="{ADF87889-8205-4DBE-9AA7-4F33548F68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9219" name="Foliennummernplatzhalter 3">
            <a:extLst>
              <a:ext uri="{FF2B5EF4-FFF2-40B4-BE49-F238E27FC236}">
                <a16:creationId xmlns:a16="http://schemas.microsoft.com/office/drawing/2014/main" id="{A59434B2-D9B8-4644-870D-BC238405F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5866" indent="-294564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78257" indent="-235652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9559" indent="-23565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20861" indent="-235652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92163" indent="-23565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63466" indent="-23565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34768" indent="-23565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6070" indent="-23565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3A9966-D8AC-46EA-AFFF-090C06FDEEA4}" type="slidenum">
              <a:rPr lang="de-DE" altLang="de-DE" smtClean="0"/>
              <a:pPr>
                <a:spcBef>
                  <a:spcPct val="0"/>
                </a:spcBef>
              </a:pPr>
              <a:t>13</a:t>
            </a:fld>
            <a:endParaRPr lang="de-DE" altLang="de-DE"/>
          </a:p>
        </p:txBody>
      </p:sp>
      <p:sp>
        <p:nvSpPr>
          <p:cNvPr id="9220" name="Notizenplatzhalter 2">
            <a:extLst>
              <a:ext uri="{FF2B5EF4-FFF2-40B4-BE49-F238E27FC236}">
                <a16:creationId xmlns:a16="http://schemas.microsoft.com/office/drawing/2014/main" id="{A2DF28A9-0A99-404D-899C-9C1EA8A4182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noFill/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7090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bildplatzhalter 1">
            <a:extLst>
              <a:ext uri="{FF2B5EF4-FFF2-40B4-BE49-F238E27FC236}">
                <a16:creationId xmlns:a16="http://schemas.microsoft.com/office/drawing/2014/main" id="{ADF87889-8205-4DBE-9AA7-4F33548F68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9219" name="Foliennummernplatzhalter 3">
            <a:extLst>
              <a:ext uri="{FF2B5EF4-FFF2-40B4-BE49-F238E27FC236}">
                <a16:creationId xmlns:a16="http://schemas.microsoft.com/office/drawing/2014/main" id="{A59434B2-D9B8-4644-870D-BC238405F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956" indent="-286522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086" indent="-229217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521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2955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1389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9824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8258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6693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3A9966-D8AC-46EA-AFFF-090C06FDEEA4}" type="slidenum">
              <a:rPr lang="de-DE" altLang="de-DE" smtClean="0"/>
              <a:pPr>
                <a:spcBef>
                  <a:spcPct val="0"/>
                </a:spcBef>
              </a:pPr>
              <a:t>14</a:t>
            </a:fld>
            <a:endParaRPr lang="de-DE" altLang="de-DE"/>
          </a:p>
        </p:txBody>
      </p:sp>
      <p:sp>
        <p:nvSpPr>
          <p:cNvPr id="9220" name="Notizenplatzhalter 2">
            <a:extLst>
              <a:ext uri="{FF2B5EF4-FFF2-40B4-BE49-F238E27FC236}">
                <a16:creationId xmlns:a16="http://schemas.microsoft.com/office/drawing/2014/main" id="{A2DF28A9-0A99-404D-899C-9C1EA8A4182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noFill/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2588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bildplatzhalter 1">
            <a:extLst>
              <a:ext uri="{FF2B5EF4-FFF2-40B4-BE49-F238E27FC236}">
                <a16:creationId xmlns:a16="http://schemas.microsoft.com/office/drawing/2014/main" id="{ADF87889-8205-4DBE-9AA7-4F33548F68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Foliennummernplatzhalter 3">
            <a:extLst>
              <a:ext uri="{FF2B5EF4-FFF2-40B4-BE49-F238E27FC236}">
                <a16:creationId xmlns:a16="http://schemas.microsoft.com/office/drawing/2014/main" id="{A59434B2-D9B8-4644-870D-BC238405F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3A9966-D8AC-46EA-AFFF-090C06FDEEA4}" type="slidenum">
              <a:rPr lang="de-DE" altLang="de-DE" smtClean="0"/>
              <a:pPr>
                <a:spcBef>
                  <a:spcPct val="0"/>
                </a:spcBef>
              </a:pPr>
              <a:t>15</a:t>
            </a:fld>
            <a:endParaRPr lang="de-DE" altLang="de-DE"/>
          </a:p>
        </p:txBody>
      </p:sp>
      <p:sp>
        <p:nvSpPr>
          <p:cNvPr id="9220" name="Notizenplatzhalter 2">
            <a:extLst>
              <a:ext uri="{FF2B5EF4-FFF2-40B4-BE49-F238E27FC236}">
                <a16:creationId xmlns:a16="http://schemas.microsoft.com/office/drawing/2014/main" id="{A2DF28A9-0A99-404D-899C-9C1EA8A4182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noFill/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4647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lienbildplatzhalter 1">
            <a:extLst>
              <a:ext uri="{FF2B5EF4-FFF2-40B4-BE49-F238E27FC236}">
                <a16:creationId xmlns:a16="http://schemas.microsoft.com/office/drawing/2014/main" id="{D5F05850-5C02-472A-95AD-CF27862954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53251" name="Notizenplatzhalter 2">
            <a:extLst>
              <a:ext uri="{FF2B5EF4-FFF2-40B4-BE49-F238E27FC236}">
                <a16:creationId xmlns:a16="http://schemas.microsoft.com/office/drawing/2014/main" id="{1EC815D8-FDEC-43C2-B561-553D982398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</a:endParaRPr>
          </a:p>
        </p:txBody>
      </p:sp>
      <p:sp>
        <p:nvSpPr>
          <p:cNvPr id="53252" name="Foliennummernplatzhalter 3">
            <a:extLst>
              <a:ext uri="{FF2B5EF4-FFF2-40B4-BE49-F238E27FC236}">
                <a16:creationId xmlns:a16="http://schemas.microsoft.com/office/drawing/2014/main" id="{D4E07BEC-5833-4E40-80F8-523848B468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956" indent="-286522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086" indent="-229217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521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2955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1389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9824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8258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6693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7FD4A70-FAA4-4A98-A1AB-2FC3067AEF48}" type="slidenum">
              <a:rPr lang="de-DE" altLang="de-DE" smtClean="0"/>
              <a:pPr>
                <a:spcBef>
                  <a:spcPct val="0"/>
                </a:spcBef>
              </a:pPr>
              <a:t>16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324018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lienbildplatzhalter 1">
            <a:extLst>
              <a:ext uri="{FF2B5EF4-FFF2-40B4-BE49-F238E27FC236}">
                <a16:creationId xmlns:a16="http://schemas.microsoft.com/office/drawing/2014/main" id="{D5F05850-5C02-472A-95AD-CF27862954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53251" name="Notizenplatzhalter 2">
            <a:extLst>
              <a:ext uri="{FF2B5EF4-FFF2-40B4-BE49-F238E27FC236}">
                <a16:creationId xmlns:a16="http://schemas.microsoft.com/office/drawing/2014/main" id="{1EC815D8-FDEC-43C2-B561-553D982398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</a:endParaRPr>
          </a:p>
        </p:txBody>
      </p:sp>
      <p:sp>
        <p:nvSpPr>
          <p:cNvPr id="53252" name="Foliennummernplatzhalter 3">
            <a:extLst>
              <a:ext uri="{FF2B5EF4-FFF2-40B4-BE49-F238E27FC236}">
                <a16:creationId xmlns:a16="http://schemas.microsoft.com/office/drawing/2014/main" id="{D4E07BEC-5833-4E40-80F8-523848B468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956" indent="-286522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086" indent="-229217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521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2955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1389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9824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8258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6693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7FD4A70-FAA4-4A98-A1AB-2FC3067AEF48}" type="slidenum">
              <a:rPr lang="de-DE" altLang="de-DE" smtClean="0"/>
              <a:pPr>
                <a:spcBef>
                  <a:spcPct val="0"/>
                </a:spcBef>
              </a:pPr>
              <a:t>17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219065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Folienbildplatzhalter 1">
            <a:extLst>
              <a:ext uri="{FF2B5EF4-FFF2-40B4-BE49-F238E27FC236}">
                <a16:creationId xmlns:a16="http://schemas.microsoft.com/office/drawing/2014/main" id="{C9228036-2FC4-464A-8725-AF125720C1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73731" name="Notizenplatzhalter 2">
            <a:extLst>
              <a:ext uri="{FF2B5EF4-FFF2-40B4-BE49-F238E27FC236}">
                <a16:creationId xmlns:a16="http://schemas.microsoft.com/office/drawing/2014/main" id="{18C443DF-AD38-4EFE-AB44-DC12F7F2AE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</a:endParaRPr>
          </a:p>
        </p:txBody>
      </p:sp>
      <p:sp>
        <p:nvSpPr>
          <p:cNvPr id="73732" name="Foliennummernplatzhalter 3">
            <a:extLst>
              <a:ext uri="{FF2B5EF4-FFF2-40B4-BE49-F238E27FC236}">
                <a16:creationId xmlns:a16="http://schemas.microsoft.com/office/drawing/2014/main" id="{8FA7C601-A024-4A2D-9840-EFEC6AFBA2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3804" indent="-293771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75084" indent="-235017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5117" indent="-2350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5150" indent="-2350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85183" indent="-2350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55217" indent="-2350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25250" indent="-2350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95283" indent="-2350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D71C8F7-3C8F-491B-8D93-3E2E64DE77CA}" type="slidenum">
              <a:rPr lang="de-DE" altLang="de-DE" smtClean="0"/>
              <a:pPr>
                <a:spcBef>
                  <a:spcPct val="0"/>
                </a:spcBef>
              </a:pPr>
              <a:t>18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044494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lienbildplatzhalter 1">
            <a:extLst>
              <a:ext uri="{FF2B5EF4-FFF2-40B4-BE49-F238E27FC236}">
                <a16:creationId xmlns:a16="http://schemas.microsoft.com/office/drawing/2014/main" id="{4BEFCE22-2042-47ED-B7B0-D396211E8E2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43011" name="Notizenplatzhalter 2">
            <a:extLst>
              <a:ext uri="{FF2B5EF4-FFF2-40B4-BE49-F238E27FC236}">
                <a16:creationId xmlns:a16="http://schemas.microsoft.com/office/drawing/2014/main" id="{1020C96C-8296-49F3-9B5B-3E1D8982D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de-DE" sz="1800" b="1" dirty="0">
              <a:latin typeface="Arial" pitchFamily="34" charset="0"/>
            </a:endParaRPr>
          </a:p>
        </p:txBody>
      </p:sp>
      <p:sp>
        <p:nvSpPr>
          <p:cNvPr id="43012" name="Foliennummernplatzhalter 3">
            <a:extLst>
              <a:ext uri="{FF2B5EF4-FFF2-40B4-BE49-F238E27FC236}">
                <a16:creationId xmlns:a16="http://schemas.microsoft.com/office/drawing/2014/main" id="{126EE000-BB2D-4DC1-9CEE-58F89B1ABB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A2ED40-F2E2-4C10-9ACF-75CDFF3EE13F}" type="slidenum">
              <a:rPr lang="de-DE" altLang="de-DE" sz="1200"/>
              <a:pPr/>
              <a:t>19</a:t>
            </a:fld>
            <a:endParaRPr lang="de-DE" altLang="de-DE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lienbildplatzhalter 1">
            <a:extLst>
              <a:ext uri="{FF2B5EF4-FFF2-40B4-BE49-F238E27FC236}">
                <a16:creationId xmlns:a16="http://schemas.microsoft.com/office/drawing/2014/main" id="{D5F05850-5C02-472A-95AD-CF27862954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53251" name="Notizenplatzhalter 2">
            <a:extLst>
              <a:ext uri="{FF2B5EF4-FFF2-40B4-BE49-F238E27FC236}">
                <a16:creationId xmlns:a16="http://schemas.microsoft.com/office/drawing/2014/main" id="{1EC815D8-FDEC-43C2-B561-553D982398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53252" name="Foliennummernplatzhalter 3">
            <a:extLst>
              <a:ext uri="{FF2B5EF4-FFF2-40B4-BE49-F238E27FC236}">
                <a16:creationId xmlns:a16="http://schemas.microsoft.com/office/drawing/2014/main" id="{D4E07BEC-5833-4E40-80F8-523848B468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956" indent="-286522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086" indent="-229217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521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2955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1389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9824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8258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6693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7FD4A70-FAA4-4A98-A1AB-2FC3067AEF48}" type="slidenum">
              <a:rPr lang="de-DE" altLang="de-DE" smtClean="0"/>
              <a:pPr>
                <a:spcBef>
                  <a:spcPct val="0"/>
                </a:spcBef>
              </a:pPr>
              <a:t>20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766253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lienbildplatzhalter 1">
            <a:extLst>
              <a:ext uri="{FF2B5EF4-FFF2-40B4-BE49-F238E27FC236}">
                <a16:creationId xmlns:a16="http://schemas.microsoft.com/office/drawing/2014/main" id="{D5F05850-5C02-472A-95AD-CF27862954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53251" name="Notizenplatzhalter 2">
            <a:extLst>
              <a:ext uri="{FF2B5EF4-FFF2-40B4-BE49-F238E27FC236}">
                <a16:creationId xmlns:a16="http://schemas.microsoft.com/office/drawing/2014/main" id="{1EC815D8-FDEC-43C2-B561-553D982398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</a:endParaRPr>
          </a:p>
        </p:txBody>
      </p:sp>
      <p:sp>
        <p:nvSpPr>
          <p:cNvPr id="53252" name="Foliennummernplatzhalter 3">
            <a:extLst>
              <a:ext uri="{FF2B5EF4-FFF2-40B4-BE49-F238E27FC236}">
                <a16:creationId xmlns:a16="http://schemas.microsoft.com/office/drawing/2014/main" id="{D4E07BEC-5833-4E40-80F8-523848B468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956" indent="-286522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086" indent="-229217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521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2955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1389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9824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8258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6693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7FD4A70-FAA4-4A98-A1AB-2FC3067AEF48}" type="slidenum">
              <a:rPr lang="de-DE" altLang="de-DE" smtClean="0"/>
              <a:pPr>
                <a:spcBef>
                  <a:spcPct val="0"/>
                </a:spcBef>
              </a:pPr>
              <a:t>21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0180388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Folienbildplatzhalter 1">
            <a:extLst>
              <a:ext uri="{FF2B5EF4-FFF2-40B4-BE49-F238E27FC236}">
                <a16:creationId xmlns:a16="http://schemas.microsoft.com/office/drawing/2014/main" id="{E258A485-D03E-49C1-81C1-BBE65A97944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40963" name="Notizenplatzhalter 2">
            <a:extLst>
              <a:ext uri="{FF2B5EF4-FFF2-40B4-BE49-F238E27FC236}">
                <a16:creationId xmlns:a16="http://schemas.microsoft.com/office/drawing/2014/main" id="{637ECA38-CF6B-4E8A-BC2C-47D32F10A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40964" name="Foliennummernplatzhalter 3">
            <a:extLst>
              <a:ext uri="{FF2B5EF4-FFF2-40B4-BE49-F238E27FC236}">
                <a16:creationId xmlns:a16="http://schemas.microsoft.com/office/drawing/2014/main" id="{B3D1625B-B7EE-4D12-9AB6-BAD8610DC8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E5C2F46-DFA7-4AC0-BA0F-706B228969D1}" type="slidenum">
              <a:rPr lang="de-DE" altLang="de-DE" sz="1200"/>
              <a:pPr/>
              <a:t>22</a:t>
            </a:fld>
            <a:endParaRPr lang="de-DE" altLang="de-DE" sz="1200"/>
          </a:p>
        </p:txBody>
      </p:sp>
    </p:spTree>
    <p:extLst>
      <p:ext uri="{BB962C8B-B14F-4D97-AF65-F5344CB8AC3E}">
        <p14:creationId xmlns:p14="http://schemas.microsoft.com/office/powerpoint/2010/main" val="8648971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bildplatzhalter 1">
            <a:extLst>
              <a:ext uri="{FF2B5EF4-FFF2-40B4-BE49-F238E27FC236}">
                <a16:creationId xmlns:a16="http://schemas.microsoft.com/office/drawing/2014/main" id="{ADF87889-8205-4DBE-9AA7-4F33548F68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Foliennummernplatzhalter 3">
            <a:extLst>
              <a:ext uri="{FF2B5EF4-FFF2-40B4-BE49-F238E27FC236}">
                <a16:creationId xmlns:a16="http://schemas.microsoft.com/office/drawing/2014/main" id="{A59434B2-D9B8-4644-870D-BC238405F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3A9966-D8AC-46EA-AFFF-090C06FDEEA4}" type="slidenum">
              <a:rPr lang="de-DE" altLang="de-DE" smtClean="0"/>
              <a:pPr>
                <a:spcBef>
                  <a:spcPct val="0"/>
                </a:spcBef>
              </a:pPr>
              <a:t>23</a:t>
            </a:fld>
            <a:endParaRPr lang="de-DE" altLang="de-DE"/>
          </a:p>
        </p:txBody>
      </p:sp>
      <p:sp>
        <p:nvSpPr>
          <p:cNvPr id="9220" name="Notizenplatzhalter 2">
            <a:extLst>
              <a:ext uri="{FF2B5EF4-FFF2-40B4-BE49-F238E27FC236}">
                <a16:creationId xmlns:a16="http://schemas.microsoft.com/office/drawing/2014/main" id="{A2DF28A9-0A99-404D-899C-9C1EA8A4182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7925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bildplatzhalter 1">
            <a:extLst>
              <a:ext uri="{FF2B5EF4-FFF2-40B4-BE49-F238E27FC236}">
                <a16:creationId xmlns:a16="http://schemas.microsoft.com/office/drawing/2014/main" id="{ADF87889-8205-4DBE-9AA7-4F33548F68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Foliennummernplatzhalter 3">
            <a:extLst>
              <a:ext uri="{FF2B5EF4-FFF2-40B4-BE49-F238E27FC236}">
                <a16:creationId xmlns:a16="http://schemas.microsoft.com/office/drawing/2014/main" id="{A59434B2-D9B8-4644-870D-BC238405F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3A9966-D8AC-46EA-AFFF-090C06FDEEA4}" type="slidenum">
              <a:rPr lang="de-DE" altLang="de-DE" smtClean="0"/>
              <a:pPr>
                <a:spcBef>
                  <a:spcPct val="0"/>
                </a:spcBef>
              </a:pPr>
              <a:t>24</a:t>
            </a:fld>
            <a:endParaRPr lang="de-DE" altLang="de-DE"/>
          </a:p>
        </p:txBody>
      </p:sp>
      <p:sp>
        <p:nvSpPr>
          <p:cNvPr id="9220" name="Notizenplatzhalter 2">
            <a:extLst>
              <a:ext uri="{FF2B5EF4-FFF2-40B4-BE49-F238E27FC236}">
                <a16:creationId xmlns:a16="http://schemas.microsoft.com/office/drawing/2014/main" id="{A2DF28A9-0A99-404D-899C-9C1EA8A4182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0771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Folienbildplatzhalter 1">
            <a:extLst>
              <a:ext uri="{FF2B5EF4-FFF2-40B4-BE49-F238E27FC236}">
                <a16:creationId xmlns:a16="http://schemas.microsoft.com/office/drawing/2014/main" id="{C9228036-2FC4-464A-8725-AF125720C1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Notizenplatzhalter 2">
            <a:extLst>
              <a:ext uri="{FF2B5EF4-FFF2-40B4-BE49-F238E27FC236}">
                <a16:creationId xmlns:a16="http://schemas.microsoft.com/office/drawing/2014/main" id="{18C443DF-AD38-4EFE-AB44-DC12F7F2AE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</a:endParaRPr>
          </a:p>
        </p:txBody>
      </p:sp>
      <p:sp>
        <p:nvSpPr>
          <p:cNvPr id="73732" name="Foliennummernplatzhalter 3">
            <a:extLst>
              <a:ext uri="{FF2B5EF4-FFF2-40B4-BE49-F238E27FC236}">
                <a16:creationId xmlns:a16="http://schemas.microsoft.com/office/drawing/2014/main" id="{8FA7C601-A024-4A2D-9840-EFEC6AFBA2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63804" indent="-293771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75084" indent="-235017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45117" indent="-2350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15150" indent="-2350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85183" indent="-2350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55217" indent="-2350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25250" indent="-2350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95283" indent="-2350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D71C8F7-3C8F-491B-8D93-3E2E64DE77CA}" type="slidenum">
              <a:rPr lang="de-DE" altLang="de-DE" smtClean="0"/>
              <a:pPr>
                <a:spcBef>
                  <a:spcPct val="0"/>
                </a:spcBef>
              </a:pPr>
              <a:t>25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949795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lienbildplatzhalter 1">
            <a:extLst>
              <a:ext uri="{FF2B5EF4-FFF2-40B4-BE49-F238E27FC236}">
                <a16:creationId xmlns:a16="http://schemas.microsoft.com/office/drawing/2014/main" id="{D5F05850-5C02-472A-95AD-CF27862954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53251" name="Notizenplatzhalter 2">
            <a:extLst>
              <a:ext uri="{FF2B5EF4-FFF2-40B4-BE49-F238E27FC236}">
                <a16:creationId xmlns:a16="http://schemas.microsoft.com/office/drawing/2014/main" id="{1EC815D8-FDEC-43C2-B561-553D982398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53252" name="Foliennummernplatzhalter 3">
            <a:extLst>
              <a:ext uri="{FF2B5EF4-FFF2-40B4-BE49-F238E27FC236}">
                <a16:creationId xmlns:a16="http://schemas.microsoft.com/office/drawing/2014/main" id="{D4E07BEC-5833-4E40-80F8-523848B468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956" indent="-286522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086" indent="-229217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521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2955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1389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9824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8258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6693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7FD4A70-FAA4-4A98-A1AB-2FC3067AEF48}" type="slidenum">
              <a:rPr lang="de-DE" altLang="de-DE" smtClean="0"/>
              <a:pPr>
                <a:spcBef>
                  <a:spcPct val="0"/>
                </a:spcBef>
              </a:pPr>
              <a:t>26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058992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Folienbildplatzhalter 1">
            <a:extLst>
              <a:ext uri="{FF2B5EF4-FFF2-40B4-BE49-F238E27FC236}">
                <a16:creationId xmlns:a16="http://schemas.microsoft.com/office/drawing/2014/main" id="{543C1D25-5025-4041-B2C1-B1E7497145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24579" name="Foliennummernplatzhalter 3">
            <a:extLst>
              <a:ext uri="{FF2B5EF4-FFF2-40B4-BE49-F238E27FC236}">
                <a16:creationId xmlns:a16="http://schemas.microsoft.com/office/drawing/2014/main" id="{BDF9BE83-5023-4FD3-AB5A-D5097B7657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3365" indent="-284930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4495" indent="-227626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1337" indent="-227626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1364" indent="-227626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9798" indent="-2276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233" indent="-2276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6667" indent="-2276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5101" indent="-2276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13D3D96-BC9C-4B05-BA94-7D2DDA9BEA77}" type="slidenum">
              <a:rPr lang="de-DE" altLang="de-DE" smtClean="0"/>
              <a:pPr>
                <a:spcBef>
                  <a:spcPct val="0"/>
                </a:spcBef>
              </a:pPr>
              <a:t>27</a:t>
            </a:fld>
            <a:endParaRPr lang="de-DE" altLang="de-DE"/>
          </a:p>
        </p:txBody>
      </p:sp>
      <p:sp>
        <p:nvSpPr>
          <p:cNvPr id="2" name="Notizenplatzhalter 1">
            <a:extLst>
              <a:ext uri="{FF2B5EF4-FFF2-40B4-BE49-F238E27FC236}">
                <a16:creationId xmlns:a16="http://schemas.microsoft.com/office/drawing/2014/main" id="{2B7AF8FA-2F33-4A94-A27B-E05C640E6F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4467" y="4823174"/>
            <a:ext cx="5368786" cy="4212120"/>
          </a:xfrm>
        </p:spPr>
        <p:txBody>
          <a:bodyPr/>
          <a:lstStyle/>
          <a:p>
            <a:pPr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179396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bildplatzhalter 1">
            <a:extLst>
              <a:ext uri="{FF2B5EF4-FFF2-40B4-BE49-F238E27FC236}">
                <a16:creationId xmlns:a16="http://schemas.microsoft.com/office/drawing/2014/main" id="{ADF87889-8205-4DBE-9AA7-4F33548F68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9219" name="Foliennummernplatzhalter 3">
            <a:extLst>
              <a:ext uri="{FF2B5EF4-FFF2-40B4-BE49-F238E27FC236}">
                <a16:creationId xmlns:a16="http://schemas.microsoft.com/office/drawing/2014/main" id="{A59434B2-D9B8-4644-870D-BC238405F1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3A9966-D8AC-46EA-AFFF-090C06FDEEA4}" type="slidenum">
              <a:rPr lang="de-DE" altLang="de-DE" smtClean="0"/>
              <a:pPr>
                <a:spcBef>
                  <a:spcPct val="0"/>
                </a:spcBef>
              </a:pPr>
              <a:t>28</a:t>
            </a:fld>
            <a:endParaRPr lang="de-DE" altLang="de-DE"/>
          </a:p>
        </p:txBody>
      </p:sp>
      <p:sp>
        <p:nvSpPr>
          <p:cNvPr id="9220" name="Notizenplatzhalter 2">
            <a:extLst>
              <a:ext uri="{FF2B5EF4-FFF2-40B4-BE49-F238E27FC236}">
                <a16:creationId xmlns:a16="http://schemas.microsoft.com/office/drawing/2014/main" id="{A2DF28A9-0A99-404D-899C-9C1EA8A4182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noFill/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5722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lienbildplatzhalter 1">
            <a:extLst>
              <a:ext uri="{FF2B5EF4-FFF2-40B4-BE49-F238E27FC236}">
                <a16:creationId xmlns:a16="http://schemas.microsoft.com/office/drawing/2014/main" id="{D5F05850-5C02-472A-95AD-CF27862954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53251" name="Notizenplatzhalter 2">
            <a:extLst>
              <a:ext uri="{FF2B5EF4-FFF2-40B4-BE49-F238E27FC236}">
                <a16:creationId xmlns:a16="http://schemas.microsoft.com/office/drawing/2014/main" id="{1EC815D8-FDEC-43C2-B561-553D982398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 dirty="0">
              <a:latin typeface="Arial" panose="020B0604020202020204" pitchFamily="34" charset="0"/>
            </a:endParaRPr>
          </a:p>
        </p:txBody>
      </p:sp>
      <p:sp>
        <p:nvSpPr>
          <p:cNvPr id="53252" name="Foliennummernplatzhalter 3">
            <a:extLst>
              <a:ext uri="{FF2B5EF4-FFF2-40B4-BE49-F238E27FC236}">
                <a16:creationId xmlns:a16="http://schemas.microsoft.com/office/drawing/2014/main" id="{D4E07BEC-5833-4E40-80F8-523848B468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956" indent="-286522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6086" indent="-229217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4521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2955" indent="-22921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1389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9824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8258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6693" indent="-22921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7FD4A70-FAA4-4A98-A1AB-2FC3067AEF48}" type="slidenum">
              <a:rPr lang="de-DE" altLang="de-DE" smtClean="0"/>
              <a:pPr>
                <a:spcBef>
                  <a:spcPct val="0"/>
                </a:spcBef>
              </a:pPr>
              <a:t>29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8815130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Folienbildplatzhalter 1">
            <a:extLst>
              <a:ext uri="{FF2B5EF4-FFF2-40B4-BE49-F238E27FC236}">
                <a16:creationId xmlns:a16="http://schemas.microsoft.com/office/drawing/2014/main" id="{F7C1479A-67D7-4369-8C04-1EA516D426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de-DE"/>
          </a:p>
        </p:txBody>
      </p:sp>
      <p:sp>
        <p:nvSpPr>
          <p:cNvPr id="77827" name="Notizenplatzhalter 2">
            <a:extLst>
              <a:ext uri="{FF2B5EF4-FFF2-40B4-BE49-F238E27FC236}">
                <a16:creationId xmlns:a16="http://schemas.microsoft.com/office/drawing/2014/main" id="{907013C7-A1D2-4C96-942B-196A13106B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 altLang="de-DE">
              <a:latin typeface="Arial" panose="020B0604020202020204" pitchFamily="34" charset="0"/>
            </a:endParaRPr>
          </a:p>
        </p:txBody>
      </p:sp>
      <p:sp>
        <p:nvSpPr>
          <p:cNvPr id="77828" name="Foliennummernplatzhalter 3">
            <a:extLst>
              <a:ext uri="{FF2B5EF4-FFF2-40B4-BE49-F238E27FC236}">
                <a16:creationId xmlns:a16="http://schemas.microsoft.com/office/drawing/2014/main" id="{2057C458-B291-42C0-9F68-3F4C6CCF30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buChar char="-"/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AD3AB0-E2D8-4CFB-95C2-D2ED3D11D116}" type="slidenum">
              <a:rPr lang="de-DE" altLang="de-DE" smtClean="0"/>
              <a:pPr>
                <a:spcBef>
                  <a:spcPct val="0"/>
                </a:spcBef>
              </a:pPr>
              <a:t>30</a:t>
            </a:fld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5046603"/>
      </p:ext>
    </p:extLst>
  </p:cSld>
  <p:clrMapOvr>
    <a:masterClrMapping/>
  </p:clrMapOvr>
  <p:transition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800" y="1295400"/>
            <a:ext cx="8940800" cy="4797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53127278"/>
      </p:ext>
    </p:extLst>
  </p:cSld>
  <p:clrMapOvr>
    <a:masterClrMapping/>
  </p:clrMapOvr>
  <p:transition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881451311"/>
      </p:ext>
    </p:extLst>
  </p:cSld>
  <p:clrMapOvr>
    <a:masterClrMapping/>
  </p:clrMapOvr>
  <p:transition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295400"/>
            <a:ext cx="4394200" cy="47974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232400" y="1295400"/>
            <a:ext cx="4394200" cy="47974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07810774"/>
      </p:ext>
    </p:extLst>
  </p:cSld>
  <p:clrMapOvr>
    <a:masterClrMapping/>
  </p:clrMapOvr>
  <p:transition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74163475"/>
      </p:ext>
    </p:extLst>
  </p:cSld>
  <p:clrMapOvr>
    <a:masterClrMapping/>
  </p:clrMapOvr>
  <p:transition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800205686"/>
      </p:ext>
    </p:extLst>
  </p:cSld>
  <p:clrMapOvr>
    <a:masterClrMapping/>
  </p:clrMapOvr>
  <p:transition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0855409"/>
      </p:ext>
    </p:extLst>
  </p:cSld>
  <p:clrMapOvr>
    <a:masterClrMapping/>
  </p:clrMapOvr>
  <p:transition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285230727"/>
      </p:ext>
    </p:extLst>
  </p:cSld>
  <p:clrMapOvr>
    <a:masterClrMapping/>
  </p:clrMapOvr>
  <p:transition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09056211"/>
      </p:ext>
    </p:extLst>
  </p:cSld>
  <p:clrMapOvr>
    <a:masterClrMapping/>
  </p:clrMapOvr>
  <p:transition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85800" y="1295400"/>
            <a:ext cx="8940800" cy="47974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829628257"/>
      </p:ext>
    </p:extLst>
  </p:cSld>
  <p:clrMapOvr>
    <a:masterClrMapping/>
  </p:clrMapOvr>
  <p:transition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343775" y="274638"/>
            <a:ext cx="2282825" cy="5818187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696075" cy="58181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61145331"/>
      </p:ext>
    </p:extLst>
  </p:cSld>
  <p:clrMapOvr>
    <a:masterClrMapping/>
  </p:clrMapOvr>
  <p:transition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1">
            <a:extLst>
              <a:ext uri="{FF2B5EF4-FFF2-40B4-BE49-F238E27FC236}">
                <a16:creationId xmlns:a16="http://schemas.microsoft.com/office/drawing/2014/main" id="{89BCC4A8-90E5-4CE1-94B9-4AF5D8AA7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763" y="0"/>
            <a:ext cx="9910763" cy="798513"/>
          </a:xfrm>
          <a:prstGeom prst="rect">
            <a:avLst/>
          </a:prstGeom>
          <a:solidFill>
            <a:srgbClr val="3333FF"/>
          </a:solidFill>
          <a:ln>
            <a:noFill/>
          </a:ln>
          <a:effectLst/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Tx/>
              <a:buChar char="•"/>
              <a:defRPr/>
            </a:pPr>
            <a:endParaRPr lang="de-DE" altLang="de-DE"/>
          </a:p>
        </p:txBody>
      </p:sp>
      <p:sp>
        <p:nvSpPr>
          <p:cNvPr id="6" name="Rectangle 75">
            <a:extLst>
              <a:ext uri="{FF2B5EF4-FFF2-40B4-BE49-F238E27FC236}">
                <a16:creationId xmlns:a16="http://schemas.microsoft.com/office/drawing/2014/main" id="{CCB66A0D-9823-48CF-B480-5F625C87389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" y="6502400"/>
            <a:ext cx="9906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609725" algn="r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tabLst>
                <a:tab pos="1609725" algn="r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tabLst>
                <a:tab pos="1609725" algn="r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tabLst>
                <a:tab pos="1609725" algn="r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tabLst>
                <a:tab pos="1609725" algn="r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tabLst>
                <a:tab pos="1609725" algn="r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tabLst>
                <a:tab pos="1609725" algn="r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tabLst>
                <a:tab pos="1609725" algn="r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tabLst>
                <a:tab pos="1609725" algn="r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609725" algn="r"/>
              </a:tabLst>
              <a:defRPr/>
            </a:pPr>
            <a:r>
              <a:rPr lang="de-DE" sz="1200" b="1" dirty="0">
                <a:solidFill>
                  <a:srgbClr val="FF9933"/>
                </a:solidFill>
              </a:rPr>
              <a:t>September-</a:t>
            </a:r>
            <a:r>
              <a:rPr lang="de-DE" sz="1200" b="1" dirty="0" err="1">
                <a:solidFill>
                  <a:srgbClr val="FF9933"/>
                </a:solidFill>
              </a:rPr>
              <a:t>EnergiewendeForum</a:t>
            </a:r>
            <a:r>
              <a:rPr lang="de-DE" sz="1200" b="1" dirty="0">
                <a:solidFill>
                  <a:srgbClr val="FF9933"/>
                </a:solidFill>
              </a:rPr>
              <a:t> | </a:t>
            </a:r>
            <a:r>
              <a:rPr lang="en-US" altLang="de-DE" sz="1200" b="1" dirty="0">
                <a:solidFill>
                  <a:srgbClr val="FF9933"/>
                </a:solidFill>
              </a:rPr>
              <a:t>Wie </a:t>
            </a:r>
            <a:r>
              <a:rPr lang="en-US" altLang="de-DE" sz="1200" b="1" dirty="0" err="1">
                <a:solidFill>
                  <a:srgbClr val="FF9933"/>
                </a:solidFill>
              </a:rPr>
              <a:t>geht</a:t>
            </a:r>
            <a:r>
              <a:rPr lang="en-US" altLang="de-DE" sz="1200" b="1" dirty="0">
                <a:solidFill>
                  <a:srgbClr val="FF9933"/>
                </a:solidFill>
              </a:rPr>
              <a:t> es </a:t>
            </a:r>
            <a:r>
              <a:rPr lang="en-US" altLang="de-DE" sz="1200" b="1" dirty="0" err="1">
                <a:solidFill>
                  <a:srgbClr val="FF9933"/>
                </a:solidFill>
              </a:rPr>
              <a:t>weiter</a:t>
            </a:r>
            <a:r>
              <a:rPr lang="en-US" altLang="de-DE" sz="1200" b="1" dirty="0">
                <a:solidFill>
                  <a:srgbClr val="FF9933"/>
                </a:solidFill>
              </a:rPr>
              <a:t> </a:t>
            </a:r>
            <a:r>
              <a:rPr lang="en-US" altLang="de-DE" sz="1200" b="1" dirty="0" err="1">
                <a:solidFill>
                  <a:srgbClr val="FF9933"/>
                </a:solidFill>
              </a:rPr>
              <a:t>mit</a:t>
            </a:r>
            <a:r>
              <a:rPr lang="en-US" altLang="de-DE" sz="1200" b="1" dirty="0">
                <a:solidFill>
                  <a:srgbClr val="FF9933"/>
                </a:solidFill>
              </a:rPr>
              <a:t> der </a:t>
            </a:r>
            <a:r>
              <a:rPr lang="en-US" altLang="de-DE" sz="1200" b="1" dirty="0" err="1">
                <a:solidFill>
                  <a:srgbClr val="FF9933"/>
                </a:solidFill>
              </a:rPr>
              <a:t>energetischen</a:t>
            </a:r>
            <a:r>
              <a:rPr lang="en-US" altLang="de-DE" sz="1200" b="1" dirty="0">
                <a:solidFill>
                  <a:srgbClr val="FF9933"/>
                </a:solidFill>
              </a:rPr>
              <a:t> </a:t>
            </a:r>
            <a:r>
              <a:rPr lang="en-US" altLang="de-DE" sz="1200" b="1" dirty="0" err="1">
                <a:solidFill>
                  <a:srgbClr val="FF9933"/>
                </a:solidFill>
              </a:rPr>
              <a:t>Versorgungssicherheit</a:t>
            </a:r>
            <a:r>
              <a:rPr lang="en-US" altLang="de-DE" sz="1200" b="1" dirty="0">
                <a:solidFill>
                  <a:srgbClr val="FF9933"/>
                </a:solidFill>
              </a:rPr>
              <a:t>? | </a:t>
            </a:r>
            <a:r>
              <a:rPr lang="en-US" altLang="de-DE" sz="1200" b="1" dirty="0" err="1">
                <a:solidFill>
                  <a:srgbClr val="FF9933"/>
                </a:solidFill>
              </a:rPr>
              <a:t>Bellheim</a:t>
            </a:r>
            <a:r>
              <a:rPr lang="en-US" altLang="de-DE" sz="1200" b="1" dirty="0">
                <a:solidFill>
                  <a:srgbClr val="FF9933"/>
                </a:solidFill>
              </a:rPr>
              <a:t> 	             </a:t>
            </a:r>
            <a:r>
              <a:rPr lang="de-DE" altLang="de-DE" sz="1200" b="1" kern="1200" dirty="0">
                <a:solidFill>
                  <a:srgbClr val="FF9933"/>
                </a:solidFill>
                <a:latin typeface="Arial" panose="020B0604020202020204" pitchFamily="34" charset="0"/>
                <a:ea typeface="+mn-ea"/>
                <a:cs typeface="+mn-cs"/>
              </a:rPr>
              <a:t>ISE e.V. </a:t>
            </a:r>
            <a:fld id="{B441096D-49BA-4C7B-A571-124674B25D3F}" type="slidenum">
              <a:rPr lang="de-DE" altLang="de-DE" sz="1200" b="1" kern="1200" smtClean="0">
                <a:solidFill>
                  <a:srgbClr val="FF9933"/>
                </a:solidFill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1609725" algn="r"/>
                </a:tabLst>
                <a:defRPr/>
              </a:pPr>
              <a:t>‹Nr.›</a:t>
            </a:fld>
            <a:endParaRPr lang="de-DE" altLang="de-DE" sz="1200" b="1" kern="1200" dirty="0">
              <a:solidFill>
                <a:srgbClr val="FF9933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2DCDE3D-A900-9A9E-5143-C3AF1AFF025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35" y="1"/>
            <a:ext cx="802216" cy="80266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0102" r:id="rId1"/>
    <p:sldLayoutId id="2147490082" r:id="rId2"/>
    <p:sldLayoutId id="2147490083" r:id="rId3"/>
    <p:sldLayoutId id="2147490084" r:id="rId4"/>
    <p:sldLayoutId id="2147490085" r:id="rId5"/>
    <p:sldLayoutId id="2147490086" r:id="rId6"/>
    <p:sldLayoutId id="2147490087" r:id="rId7"/>
    <p:sldLayoutId id="2147490088" r:id="rId8"/>
    <p:sldLayoutId id="2147490089" r:id="rId9"/>
    <p:sldLayoutId id="2147490090" r:id="rId10"/>
    <p:sldLayoutId id="2147490091" r:id="rId11"/>
  </p:sldLayoutIdLst>
  <p:transition>
    <p:randomBar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9pPr>
    </p:titleStyle>
    <p:bodyStyle>
      <a:lvl1pPr marL="284163" indent="-284163" algn="l" rtl="0" eaLnBrk="0" fontAlgn="base" hangingPunct="0">
        <a:spcBef>
          <a:spcPct val="100000"/>
        </a:spcBef>
        <a:spcAft>
          <a:spcPct val="0"/>
        </a:spcAft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66763" indent="-2921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l"/>
        <a:defRPr>
          <a:solidFill>
            <a:schemeClr val="tx1"/>
          </a:solidFill>
          <a:latin typeface="+mn-lt"/>
        </a:defRPr>
      </a:lvl2pPr>
      <a:lvl3pPr marL="1138238" indent="-180975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l"/>
        <a:defRPr sz="1600">
          <a:solidFill>
            <a:schemeClr val="tx1"/>
          </a:solidFill>
          <a:latin typeface="+mn-lt"/>
        </a:defRPr>
      </a:lvl3pPr>
      <a:lvl4pPr marL="1520825" indent="-18415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1905000" indent="-185738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362200" indent="-185738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819400" indent="-185738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276600" indent="-185738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733800" indent="-185738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hyperlink" Target="https://www.smard.de/page/home/topic-article/444/215556/der-strommarkt-im-jahr-2024" TargetMode="External"/><Relationship Id="rId3" Type="http://schemas.openxmlformats.org/officeDocument/2006/relationships/image" Target="../media/image16.png"/><Relationship Id="rId7" Type="http://schemas.openxmlformats.org/officeDocument/2006/relationships/image" Target="../media/image18.jpg"/><Relationship Id="rId12" Type="http://schemas.openxmlformats.org/officeDocument/2006/relationships/hyperlink" Target="https://www.energy-charts.info/charts/import_export/chart.htm?l=de&amp;c=DE&amp;year=2024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hyperlink" Target="https://ag-energiebilanzen.de/wp-content/uploads/2025/03/AGEB_Infografik_04_2025_Importabhaengigkeit_2024.pdf" TargetMode="External"/><Relationship Id="rId5" Type="http://schemas.openxmlformats.org/officeDocument/2006/relationships/hyperlink" Target="https://www.zdf.de/play/shows/die-anstalt-104/die-anstalt-vom-2-juni-2026-100" TargetMode="External"/><Relationship Id="rId10" Type="http://schemas.openxmlformats.org/officeDocument/2006/relationships/image" Target="../media/image21.jpg"/><Relationship Id="rId4" Type="http://schemas.openxmlformats.org/officeDocument/2006/relationships/hyperlink" Target="https://www.zfk.de/energie/deutschland-energie-abhaengigkeit-gas-importe-strom-rohstoffe" TargetMode="External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hyperlink" Target="https://www.imk-boeckler.de/de/faust-detail.htm?produkt=HBS-009011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umweltbundesamt.de/daten/umwelt-wirtschaft/gesellschaftliche-kosten-von-umweltbelastungen" TargetMode="External"/><Relationship Id="rId5" Type="http://schemas.openxmlformats.org/officeDocument/2006/relationships/hyperlink" Target="https://www.umweltbundesamt.de/daten/umwelt-wirtschaft/umweltschaedliche-subventionen-in-deutschland" TargetMode="External"/><Relationship Id="rId4" Type="http://schemas.openxmlformats.org/officeDocument/2006/relationships/hyperlink" Target="https://www.kfw.de/PDF/Download-Center/Konzernthemen/Research/PDF-Dokumente-Volkswirtschaft-Kompakt/One-Pager-2025/VK-Nr.-251-April-2025-fossile-Importe.pdf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6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0.pn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5.pn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10" Type="http://schemas.openxmlformats.org/officeDocument/2006/relationships/image" Target="../media/image31.jpeg"/><Relationship Id="rId4" Type="http://schemas.openxmlformats.org/officeDocument/2006/relationships/image" Target="../media/image26.jpg"/><Relationship Id="rId9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mweltbundesamt.de/daten/umwelt-wirtschaft/umweltschaedliche-subventionen-in-deutschland" TargetMode="External"/><Relationship Id="rId13" Type="http://schemas.openxmlformats.org/officeDocument/2006/relationships/image" Target="../media/image38.png"/><Relationship Id="rId18" Type="http://schemas.openxmlformats.org/officeDocument/2006/relationships/image" Target="../media/image42.png"/><Relationship Id="rId26" Type="http://schemas.openxmlformats.org/officeDocument/2006/relationships/hyperlink" Target="https://lumond.co/wie-heiss-ist-eine-kerze/" TargetMode="External"/><Relationship Id="rId3" Type="http://schemas.openxmlformats.org/officeDocument/2006/relationships/hyperlink" Target="https://www.bing.com/videos/riverview/relatedvideo?&amp;q=zukunft+ohne+Verbrennung&amp;&amp;mid=40E3CE8C5D5F2A67AC0540E3CE8C5D5F2A67AC05&amp;&amp;FORM=VRDGAR" TargetMode="External"/><Relationship Id="rId21" Type="http://schemas.openxmlformats.org/officeDocument/2006/relationships/image" Target="../media/image45.jpg"/><Relationship Id="rId7" Type="http://schemas.openxmlformats.org/officeDocument/2006/relationships/image" Target="../media/image35.jpeg"/><Relationship Id="rId12" Type="http://schemas.openxmlformats.org/officeDocument/2006/relationships/image" Target="../media/image37.jpg"/><Relationship Id="rId17" Type="http://schemas.openxmlformats.org/officeDocument/2006/relationships/image" Target="../media/image41.jpg"/><Relationship Id="rId25" Type="http://schemas.openxmlformats.org/officeDocument/2006/relationships/hyperlink" Target="https://www.haustechnikdialog.de/Forum/t/58899/Brennwertkessel-wie-hoch-ist-die-Temperatur-in-der-Brennkammer-" TargetMode="External"/><Relationship Id="rId2" Type="http://schemas.openxmlformats.org/officeDocument/2006/relationships/image" Target="../media/image32.jpg"/><Relationship Id="rId16" Type="http://schemas.openxmlformats.org/officeDocument/2006/relationships/hyperlink" Target="https://www.lernhelfer.de/schuelerlexikon/physik/artikel/gluehlampen" TargetMode="External"/><Relationship Id="rId20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kfw.de/PDF/Download-Center/Konzernthemen/Research/PDF-Dokumente-Volkswirtschaft-Kompakt/One-Pager-2025/VK-Nr.-251-April-2025-fossile-Importe.pdf" TargetMode="External"/><Relationship Id="rId11" Type="http://schemas.openxmlformats.org/officeDocument/2006/relationships/image" Target="../media/image36.jpeg"/><Relationship Id="rId24" Type="http://schemas.openxmlformats.org/officeDocument/2006/relationships/hyperlink" Target="https://www.kfztech.de/kfztechnik/motor/grundlagen/motor_funktion.htm#google_vignette" TargetMode="External"/><Relationship Id="rId5" Type="http://schemas.openxmlformats.org/officeDocument/2006/relationships/image" Target="../media/image34.png"/><Relationship Id="rId15" Type="http://schemas.openxmlformats.org/officeDocument/2006/relationships/image" Target="../media/image40.jpg"/><Relationship Id="rId23" Type="http://schemas.openxmlformats.org/officeDocument/2006/relationships/hyperlink" Target="https://www.weser-kurier.de/bremen/blick-in-die-flammen-doc7e42tzwn8j8uch1b9ud" TargetMode="External"/><Relationship Id="rId10" Type="http://schemas.openxmlformats.org/officeDocument/2006/relationships/hyperlink" Target="https://www.umweltbundesamt.de/daten/umweltzustand-trends/klima/treibhausgas-emissionen-in-deutschland" TargetMode="External"/><Relationship Id="rId19" Type="http://schemas.openxmlformats.org/officeDocument/2006/relationships/image" Target="../media/image43.jpg"/><Relationship Id="rId4" Type="http://schemas.openxmlformats.org/officeDocument/2006/relationships/image" Target="../media/image33.png"/><Relationship Id="rId9" Type="http://schemas.openxmlformats.org/officeDocument/2006/relationships/hyperlink" Target="https://www.umweltbundesamt.de/daten/umwelt-wirtschaft/gesellschaftliche-kosten-von-umweltbelastungen" TargetMode="External"/><Relationship Id="rId14" Type="http://schemas.openxmlformats.org/officeDocument/2006/relationships/image" Target="../media/image39.jpeg"/><Relationship Id="rId22" Type="http://schemas.openxmlformats.org/officeDocument/2006/relationships/image" Target="../media/image4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ke.de/de/normen-standards/all-electric-society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energy-charts.info/charts/energy_pie/chart.htm?l=de&amp;c=DE&amp;year=2024&amp;interval=year&amp;legendItems=0wh" TargetMode="External"/><Relationship Id="rId4" Type="http://schemas.openxmlformats.org/officeDocument/2006/relationships/image" Target="../media/image48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13" Type="http://schemas.openxmlformats.org/officeDocument/2006/relationships/image" Target="../media/image59.png"/><Relationship Id="rId18" Type="http://schemas.openxmlformats.org/officeDocument/2006/relationships/image" Target="../media/image63.png"/><Relationship Id="rId3" Type="http://schemas.openxmlformats.org/officeDocument/2006/relationships/image" Target="../media/image49.jp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g"/><Relationship Id="rId11" Type="http://schemas.openxmlformats.org/officeDocument/2006/relationships/image" Target="../media/image57.jpeg"/><Relationship Id="rId5" Type="http://schemas.openxmlformats.org/officeDocument/2006/relationships/image" Target="../media/image51.png"/><Relationship Id="rId15" Type="http://schemas.openxmlformats.org/officeDocument/2006/relationships/image" Target="../media/image61.jpg"/><Relationship Id="rId10" Type="http://schemas.openxmlformats.org/officeDocument/2006/relationships/image" Target="../media/image56.jpg"/><Relationship Id="rId4" Type="http://schemas.openxmlformats.org/officeDocument/2006/relationships/image" Target="../media/image50.png"/><Relationship Id="rId9" Type="http://schemas.openxmlformats.org/officeDocument/2006/relationships/image" Target="../media/image55.jpg"/><Relationship Id="rId14" Type="http://schemas.openxmlformats.org/officeDocument/2006/relationships/image" Target="../media/image60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64.svg"/><Relationship Id="rId7" Type="http://schemas.openxmlformats.org/officeDocument/2006/relationships/image" Target="../media/image6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svg"/><Relationship Id="rId11" Type="http://schemas.openxmlformats.org/officeDocument/2006/relationships/image" Target="../media/image62.png"/><Relationship Id="rId5" Type="http://schemas.openxmlformats.org/officeDocument/2006/relationships/image" Target="../media/image66.svg"/><Relationship Id="rId10" Type="http://schemas.openxmlformats.org/officeDocument/2006/relationships/image" Target="../media/image19.png"/><Relationship Id="rId4" Type="http://schemas.openxmlformats.org/officeDocument/2006/relationships/image" Target="../media/image65.svg"/><Relationship Id="rId9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blog.naturenergie-netze.de/wirkt-europaweit-der-stern-von-laufenburg/" TargetMode="External"/><Relationship Id="rId3" Type="http://schemas.openxmlformats.org/officeDocument/2006/relationships/image" Target="../media/image72.png"/><Relationship Id="rId7" Type="http://schemas.openxmlformats.org/officeDocument/2006/relationships/hyperlink" Target="https://www.youtube.com/watch?v=RB2pjjZ72q8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e.wikipedia.org/wiki/Interkonnektor" TargetMode="External"/><Relationship Id="rId5" Type="http://schemas.openxmlformats.org/officeDocument/2006/relationships/hyperlink" Target="https://eur-lex.europa.eu/legal-content/DE/TXT/PDF/?uri=CELEX:32019R0943" TargetMode="External"/><Relationship Id="rId4" Type="http://schemas.openxmlformats.org/officeDocument/2006/relationships/hyperlink" Target="https://de.wikipedia.org/wiki/Verband_Europ%C3%A4ischer_%C3%9Cbertragungsnetzbetreiber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13" Type="http://schemas.openxmlformats.org/officeDocument/2006/relationships/image" Target="../media/image76.jpg"/><Relationship Id="rId18" Type="http://schemas.openxmlformats.org/officeDocument/2006/relationships/image" Target="../media/image34.png"/><Relationship Id="rId3" Type="http://schemas.openxmlformats.org/officeDocument/2006/relationships/image" Target="../media/image38.pn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79.jp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g"/><Relationship Id="rId11" Type="http://schemas.openxmlformats.org/officeDocument/2006/relationships/image" Target="../media/image51.png"/><Relationship Id="rId5" Type="http://schemas.openxmlformats.org/officeDocument/2006/relationships/image" Target="../media/image73.png"/><Relationship Id="rId15" Type="http://schemas.openxmlformats.org/officeDocument/2006/relationships/image" Target="../media/image77.jpe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55.jpg"/><Relationship Id="rId1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ubeconcepts.de/saidi-wert-2024-versorgungssicherheit-in-deutschland-weiter-hoch/" TargetMode="External"/><Relationship Id="rId4" Type="http://schemas.openxmlformats.org/officeDocument/2006/relationships/hyperlink" Target="https://www.netzfrequenz.info/aktuelle-netzfrequenz-full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zfk.de/energie/strom/studie-batteriespeicher-kraftwerke-dunkelflaute-eco-stor" TargetMode="External"/><Relationship Id="rId3" Type="http://schemas.openxmlformats.org/officeDocument/2006/relationships/hyperlink" Target="https://www.vde.com/resource/blob/2483798/7fb0b59b94d2b57de62a68c7ac9774b8/vde-das-zellulare-verteilnetz-data.pdf" TargetMode="External"/><Relationship Id="rId7" Type="http://schemas.openxmlformats.org/officeDocument/2006/relationships/hyperlink" Target="https://www.ffe.de/veroeffentlichungen/herausforderungen-und-loesungen-bei-der-integration-von-grossbatteriespeichern-in-das-verteilnetz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eon.energy/Neon-Regulierung-Gro%C3%9Fbatterien.pdf" TargetMode="External"/><Relationship Id="rId11" Type="http://schemas.openxmlformats.org/officeDocument/2006/relationships/hyperlink" Target="https://de.wikipedia.org/wiki/Intelligentes_Messsystem" TargetMode="External"/><Relationship Id="rId5" Type="http://schemas.openxmlformats.org/officeDocument/2006/relationships/hyperlink" Target="https://www.tekf.de/hgue-overlay-netz.html" TargetMode="External"/><Relationship Id="rId10" Type="http://schemas.openxmlformats.org/officeDocument/2006/relationships/hyperlink" Target="https://www.vde.com/resource/blob/806084/deb57e00a6eb3c492b20d51a54dbb651/hinweis-ront-infoblatt-data.pdf" TargetMode="External"/><Relationship Id="rId4" Type="http://schemas.openxmlformats.org/officeDocument/2006/relationships/image" Target="../media/image81.png"/><Relationship Id="rId9" Type="http://schemas.openxmlformats.org/officeDocument/2006/relationships/hyperlink" Target="https://www.bing.com/videos/riverview/relatedvideo?q=spannungsbereich+bei+hg%c3%bc&amp;mid=CE72F5FF474CFCB68CA6CE72F5FF474CFCB68CA6&amp;churl=https%3a%2f%2fwww.youtube.com%2fchannel%2fUC4lEHOVbOQ8gw6ShcwYHJtw&amp;FORM=VIRE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g"/><Relationship Id="rId3" Type="http://schemas.openxmlformats.org/officeDocument/2006/relationships/image" Target="../media/image82.jpeg"/><Relationship Id="rId7" Type="http://schemas.openxmlformats.org/officeDocument/2006/relationships/image" Target="../media/image8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openxmlformats.org/officeDocument/2006/relationships/image" Target="../media/image83.jpe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7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89.jpeg"/><Relationship Id="rId10" Type="http://schemas.openxmlformats.org/officeDocument/2006/relationships/image" Target="../media/image92.jpg"/><Relationship Id="rId4" Type="http://schemas.openxmlformats.org/officeDocument/2006/relationships/image" Target="../media/image88.jpg"/><Relationship Id="rId9" Type="http://schemas.openxmlformats.org/officeDocument/2006/relationships/image" Target="../media/image9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93.jpg"/><Relationship Id="rId7" Type="http://schemas.openxmlformats.org/officeDocument/2006/relationships/image" Target="../media/image95.svg"/><Relationship Id="rId12" Type="http://schemas.openxmlformats.org/officeDocument/2006/relationships/image" Target="../media/image9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jpg"/><Relationship Id="rId11" Type="http://schemas.openxmlformats.org/officeDocument/2006/relationships/image" Target="../media/image97.jpg"/><Relationship Id="rId5" Type="http://schemas.openxmlformats.org/officeDocument/2006/relationships/image" Target="../media/image94.jpg"/><Relationship Id="rId10" Type="http://schemas.openxmlformats.org/officeDocument/2006/relationships/image" Target="../media/image96.png"/><Relationship Id="rId4" Type="http://schemas.openxmlformats.org/officeDocument/2006/relationships/image" Target="../media/image89.jpeg"/><Relationship Id="rId9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g"/><Relationship Id="rId13" Type="http://schemas.openxmlformats.org/officeDocument/2006/relationships/image" Target="../media/image107.jpg"/><Relationship Id="rId18" Type="http://schemas.openxmlformats.org/officeDocument/2006/relationships/image" Target="../media/image93.jpg"/><Relationship Id="rId3" Type="http://schemas.openxmlformats.org/officeDocument/2006/relationships/image" Target="../media/image98.jpeg"/><Relationship Id="rId21" Type="http://schemas.openxmlformats.org/officeDocument/2006/relationships/image" Target="../media/image108.jpg"/><Relationship Id="rId7" Type="http://schemas.openxmlformats.org/officeDocument/2006/relationships/image" Target="../media/image102.png"/><Relationship Id="rId12" Type="http://schemas.openxmlformats.org/officeDocument/2006/relationships/image" Target="../media/image106.jpg"/><Relationship Id="rId17" Type="http://schemas.openxmlformats.org/officeDocument/2006/relationships/image" Target="../media/image96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38.png"/><Relationship Id="rId20" Type="http://schemas.openxmlformats.org/officeDocument/2006/relationships/image" Target="../media/image9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11" Type="http://schemas.openxmlformats.org/officeDocument/2006/relationships/image" Target="../media/image92.jpg"/><Relationship Id="rId5" Type="http://schemas.openxmlformats.org/officeDocument/2006/relationships/image" Target="../media/image100.jpg"/><Relationship Id="rId15" Type="http://schemas.openxmlformats.org/officeDocument/2006/relationships/image" Target="../media/image69.png"/><Relationship Id="rId10" Type="http://schemas.openxmlformats.org/officeDocument/2006/relationships/image" Target="../media/image105.jpg"/><Relationship Id="rId19" Type="http://schemas.openxmlformats.org/officeDocument/2006/relationships/image" Target="../media/image94.jpg"/><Relationship Id="rId4" Type="http://schemas.openxmlformats.org/officeDocument/2006/relationships/image" Target="../media/image99.JPG"/><Relationship Id="rId9" Type="http://schemas.openxmlformats.org/officeDocument/2006/relationships/image" Target="../media/image104.jpeg"/><Relationship Id="rId14" Type="http://schemas.openxmlformats.org/officeDocument/2006/relationships/image" Target="../media/image88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gif"/><Relationship Id="rId13" Type="http://schemas.openxmlformats.org/officeDocument/2006/relationships/image" Target="../media/image119.gif"/><Relationship Id="rId18" Type="http://schemas.openxmlformats.org/officeDocument/2006/relationships/image" Target="../media/image124.gif"/><Relationship Id="rId26" Type="http://schemas.openxmlformats.org/officeDocument/2006/relationships/image" Target="../media/image132.jpg"/><Relationship Id="rId3" Type="http://schemas.openxmlformats.org/officeDocument/2006/relationships/image" Target="../media/image109.gif"/><Relationship Id="rId21" Type="http://schemas.openxmlformats.org/officeDocument/2006/relationships/image" Target="../media/image127.gif"/><Relationship Id="rId7" Type="http://schemas.openxmlformats.org/officeDocument/2006/relationships/image" Target="../media/image113.gif"/><Relationship Id="rId12" Type="http://schemas.openxmlformats.org/officeDocument/2006/relationships/image" Target="../media/image118.gif"/><Relationship Id="rId17" Type="http://schemas.openxmlformats.org/officeDocument/2006/relationships/image" Target="../media/image123.gif"/><Relationship Id="rId25" Type="http://schemas.openxmlformats.org/officeDocument/2006/relationships/image" Target="../media/image131.gif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122.gif"/><Relationship Id="rId20" Type="http://schemas.openxmlformats.org/officeDocument/2006/relationships/image" Target="../media/image126.gif"/><Relationship Id="rId29" Type="http://schemas.openxmlformats.org/officeDocument/2006/relationships/hyperlink" Target="https://www.tekf.de/hgue-overlay-netz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gif"/><Relationship Id="rId11" Type="http://schemas.openxmlformats.org/officeDocument/2006/relationships/image" Target="../media/image117.gif"/><Relationship Id="rId24" Type="http://schemas.openxmlformats.org/officeDocument/2006/relationships/image" Target="../media/image130.gif"/><Relationship Id="rId5" Type="http://schemas.openxmlformats.org/officeDocument/2006/relationships/image" Target="../media/image111.gif"/><Relationship Id="rId15" Type="http://schemas.openxmlformats.org/officeDocument/2006/relationships/image" Target="../media/image121.gif"/><Relationship Id="rId23" Type="http://schemas.openxmlformats.org/officeDocument/2006/relationships/image" Target="../media/image129.png"/><Relationship Id="rId28" Type="http://schemas.openxmlformats.org/officeDocument/2006/relationships/image" Target="../media/image134.jpg"/><Relationship Id="rId10" Type="http://schemas.openxmlformats.org/officeDocument/2006/relationships/image" Target="../media/image116.gif"/><Relationship Id="rId19" Type="http://schemas.openxmlformats.org/officeDocument/2006/relationships/image" Target="../media/image125.gif"/><Relationship Id="rId4" Type="http://schemas.openxmlformats.org/officeDocument/2006/relationships/image" Target="../media/image110.gif"/><Relationship Id="rId9" Type="http://schemas.openxmlformats.org/officeDocument/2006/relationships/image" Target="../media/image115.gif"/><Relationship Id="rId14" Type="http://schemas.openxmlformats.org/officeDocument/2006/relationships/image" Target="../media/image120.gif"/><Relationship Id="rId22" Type="http://schemas.openxmlformats.org/officeDocument/2006/relationships/image" Target="../media/image128.gif"/><Relationship Id="rId27" Type="http://schemas.openxmlformats.org/officeDocument/2006/relationships/image" Target="../media/image133.jpg"/><Relationship Id="rId30" Type="http://schemas.openxmlformats.org/officeDocument/2006/relationships/image" Target="../media/image135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8.png"/><Relationship Id="rId18" Type="http://schemas.openxmlformats.org/officeDocument/2006/relationships/image" Target="../media/image95.svg"/><Relationship Id="rId3" Type="http://schemas.openxmlformats.org/officeDocument/2006/relationships/image" Target="../media/image136.jpeg"/><Relationship Id="rId7" Type="http://schemas.openxmlformats.org/officeDocument/2006/relationships/image" Target="../media/image88.jpg"/><Relationship Id="rId12" Type="http://schemas.openxmlformats.org/officeDocument/2006/relationships/image" Target="../media/image77.jpeg"/><Relationship Id="rId17" Type="http://schemas.openxmlformats.org/officeDocument/2006/relationships/image" Target="../media/image94.jp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93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mobilityhouse.com/de_de/vehicle-to-grid" TargetMode="External"/><Relationship Id="rId11" Type="http://schemas.openxmlformats.org/officeDocument/2006/relationships/image" Target="../media/image58.png"/><Relationship Id="rId5" Type="http://schemas.openxmlformats.org/officeDocument/2006/relationships/image" Target="../media/image38.png"/><Relationship Id="rId15" Type="http://schemas.openxmlformats.org/officeDocument/2006/relationships/image" Target="../media/image101.png"/><Relationship Id="rId10" Type="http://schemas.openxmlformats.org/officeDocument/2006/relationships/image" Target="../media/image91.png"/><Relationship Id="rId4" Type="http://schemas.openxmlformats.org/officeDocument/2006/relationships/image" Target="../media/image63.png"/><Relationship Id="rId9" Type="http://schemas.openxmlformats.org/officeDocument/2006/relationships/image" Target="../media/image90.png"/><Relationship Id="rId14" Type="http://schemas.openxmlformats.org/officeDocument/2006/relationships/image" Target="../media/image79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jpeg"/><Relationship Id="rId13" Type="http://schemas.openxmlformats.org/officeDocument/2006/relationships/image" Target="../media/image145.png"/><Relationship Id="rId3" Type="http://schemas.openxmlformats.org/officeDocument/2006/relationships/image" Target="../media/image137.png"/><Relationship Id="rId7" Type="http://schemas.openxmlformats.org/officeDocument/2006/relationships/image" Target="../media/image33.png"/><Relationship Id="rId12" Type="http://schemas.openxmlformats.org/officeDocument/2006/relationships/image" Target="../media/image144.jp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143.jpg"/><Relationship Id="rId5" Type="http://schemas.openxmlformats.org/officeDocument/2006/relationships/image" Target="../media/image139.jpg"/><Relationship Id="rId15" Type="http://schemas.openxmlformats.org/officeDocument/2006/relationships/image" Target="../media/image147.png"/><Relationship Id="rId10" Type="http://schemas.openxmlformats.org/officeDocument/2006/relationships/image" Target="../media/image142.png"/><Relationship Id="rId4" Type="http://schemas.openxmlformats.org/officeDocument/2006/relationships/image" Target="../media/image138.jpg"/><Relationship Id="rId9" Type="http://schemas.openxmlformats.org/officeDocument/2006/relationships/image" Target="../media/image141.png"/><Relationship Id="rId14" Type="http://schemas.openxmlformats.org/officeDocument/2006/relationships/image" Target="../media/image14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9.jpeg"/><Relationship Id="rId4" Type="http://schemas.openxmlformats.org/officeDocument/2006/relationships/hyperlink" Target="https://www.youtube.com/watch?v=UrXdRl4--G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hteck 34">
            <a:extLst>
              <a:ext uri="{FF2B5EF4-FFF2-40B4-BE49-F238E27FC236}">
                <a16:creationId xmlns:a16="http://schemas.microsoft.com/office/drawing/2014/main" id="{E6D8A07C-A019-49F4-BE16-F513E68AB3F2}"/>
              </a:ext>
            </a:extLst>
          </p:cNvPr>
          <p:cNvSpPr/>
          <p:nvPr/>
        </p:nvSpPr>
        <p:spPr bwMode="auto">
          <a:xfrm>
            <a:off x="0" y="1350963"/>
            <a:ext cx="9905998" cy="511123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5A7087FA-1DFD-4E03-B09C-C0F3ECFAE2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62713"/>
            <a:ext cx="9920288" cy="395287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de-DE" altLang="de-DE" sz="1400" dirty="0">
              <a:solidFill>
                <a:schemeClr val="bg1"/>
              </a:solidFill>
            </a:endParaRPr>
          </a:p>
        </p:txBody>
      </p:sp>
      <p:sp>
        <p:nvSpPr>
          <p:cNvPr id="6147" name="Rechteck 2">
            <a:extLst>
              <a:ext uri="{FF2B5EF4-FFF2-40B4-BE49-F238E27FC236}">
                <a16:creationId xmlns:a16="http://schemas.microsoft.com/office/drawing/2014/main" id="{A4A8ABDA-F51F-4845-9A6D-8A9F58A39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9050"/>
            <a:ext cx="9906000" cy="137001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Char char="•"/>
            </a:pPr>
            <a:endParaRPr lang="de-DE" altLang="de-DE"/>
          </a:p>
        </p:txBody>
      </p:sp>
      <p:sp>
        <p:nvSpPr>
          <p:cNvPr id="6148" name="Textfeld 3">
            <a:extLst>
              <a:ext uri="{FF2B5EF4-FFF2-40B4-BE49-F238E27FC236}">
                <a16:creationId xmlns:a16="http://schemas.microsoft.com/office/drawing/2014/main" id="{28204734-5258-44F4-8BDC-43D64AE8A2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9961" y="-74431"/>
            <a:ext cx="8065033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de-DE" sz="3200" b="1" dirty="0" err="1">
                <a:solidFill>
                  <a:schemeClr val="bg1"/>
                </a:solidFill>
              </a:rPr>
              <a:t>Herzlich</a:t>
            </a:r>
            <a:r>
              <a:rPr lang="en-US" altLang="de-DE" sz="3200" b="1" dirty="0">
                <a:solidFill>
                  <a:schemeClr val="bg1"/>
                </a:solidFill>
              </a:rPr>
              <a:t> </a:t>
            </a:r>
            <a:r>
              <a:rPr lang="en-US" altLang="de-DE" sz="3200" b="1" dirty="0" err="1">
                <a:solidFill>
                  <a:schemeClr val="bg1"/>
                </a:solidFill>
              </a:rPr>
              <a:t>willkommen</a:t>
            </a:r>
            <a:r>
              <a:rPr lang="en-US" altLang="de-DE" sz="3200" b="1" dirty="0">
                <a:solidFill>
                  <a:schemeClr val="bg1"/>
                </a:solidFill>
              </a:rPr>
              <a:t> </a:t>
            </a:r>
            <a:r>
              <a:rPr lang="en-US" altLang="de-DE" sz="3200" b="1" dirty="0" err="1">
                <a:solidFill>
                  <a:schemeClr val="bg1"/>
                </a:solidFill>
              </a:rPr>
              <a:t>zum</a:t>
            </a:r>
            <a:r>
              <a:rPr lang="en-US" altLang="de-DE" sz="3200" b="1" dirty="0">
                <a:solidFill>
                  <a:schemeClr val="bg1"/>
                </a:solidFill>
              </a:rPr>
              <a:t> </a:t>
            </a:r>
            <a:r>
              <a:rPr lang="en-US" altLang="de-DE" sz="3200" b="1" dirty="0" err="1">
                <a:solidFill>
                  <a:schemeClr val="bg1"/>
                </a:solidFill>
              </a:rPr>
              <a:t>Vortrag</a:t>
            </a:r>
            <a:br>
              <a:rPr lang="en-US" altLang="de-DE" sz="2800" b="1" dirty="0">
                <a:solidFill>
                  <a:schemeClr val="bg1"/>
                </a:solidFill>
              </a:rPr>
            </a:br>
            <a:r>
              <a:rPr lang="en-US" altLang="de-DE" sz="2800" b="1" dirty="0">
                <a:solidFill>
                  <a:schemeClr val="bg1"/>
                </a:solidFill>
              </a:rPr>
              <a:t>“Wie </a:t>
            </a:r>
            <a:r>
              <a:rPr lang="en-US" altLang="de-DE" sz="2800" b="1" dirty="0" err="1">
                <a:solidFill>
                  <a:schemeClr val="bg1"/>
                </a:solidFill>
              </a:rPr>
              <a:t>geht</a:t>
            </a:r>
            <a:r>
              <a:rPr lang="en-US" altLang="de-DE" sz="2800" b="1" dirty="0">
                <a:solidFill>
                  <a:schemeClr val="bg1"/>
                </a:solidFill>
              </a:rPr>
              <a:t> es </a:t>
            </a:r>
            <a:r>
              <a:rPr lang="en-US" altLang="de-DE" sz="2800" b="1" dirty="0" err="1">
                <a:solidFill>
                  <a:schemeClr val="bg1"/>
                </a:solidFill>
              </a:rPr>
              <a:t>weiter</a:t>
            </a:r>
            <a:r>
              <a:rPr lang="en-US" altLang="de-DE" sz="2800" b="1" dirty="0">
                <a:solidFill>
                  <a:schemeClr val="bg1"/>
                </a:solidFill>
              </a:rPr>
              <a:t> </a:t>
            </a:r>
            <a:r>
              <a:rPr lang="en-US" altLang="de-DE" sz="2800" b="1" dirty="0" err="1">
                <a:solidFill>
                  <a:schemeClr val="bg1"/>
                </a:solidFill>
              </a:rPr>
              <a:t>mit</a:t>
            </a:r>
            <a:r>
              <a:rPr lang="en-US" altLang="de-DE" sz="2800" b="1" dirty="0">
                <a:solidFill>
                  <a:schemeClr val="bg1"/>
                </a:solidFill>
              </a:rPr>
              <a:t> der </a:t>
            </a:r>
            <a:r>
              <a:rPr lang="en-US" altLang="de-DE" sz="2800" b="1" dirty="0" err="1">
                <a:solidFill>
                  <a:schemeClr val="bg1"/>
                </a:solidFill>
              </a:rPr>
              <a:t>energetischen</a:t>
            </a:r>
            <a:r>
              <a:rPr lang="en-US" altLang="de-DE" sz="2800" b="1" dirty="0">
                <a:solidFill>
                  <a:schemeClr val="bg1"/>
                </a:solidFill>
              </a:rPr>
              <a:t> </a:t>
            </a:r>
            <a:r>
              <a:rPr lang="en-US" altLang="de-DE" sz="2800" b="1" dirty="0" err="1">
                <a:solidFill>
                  <a:schemeClr val="bg1"/>
                </a:solidFill>
              </a:rPr>
              <a:t>Versorgungssicherheit</a:t>
            </a:r>
            <a:r>
              <a:rPr lang="en-US" altLang="de-DE" sz="2800" b="1" dirty="0">
                <a:solidFill>
                  <a:schemeClr val="bg1"/>
                </a:solidFill>
              </a:rPr>
              <a:t>?”</a:t>
            </a:r>
            <a:endParaRPr lang="en-US" altLang="de-DE" sz="2800" dirty="0">
              <a:solidFill>
                <a:schemeClr val="bg1"/>
              </a:solidFill>
            </a:endParaRPr>
          </a:p>
        </p:txBody>
      </p: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A8909CE9-A0B9-4151-A061-AAA5B4EA5956}"/>
              </a:ext>
            </a:extLst>
          </p:cNvPr>
          <p:cNvGrpSpPr/>
          <p:nvPr/>
        </p:nvGrpSpPr>
        <p:grpSpPr>
          <a:xfrm>
            <a:off x="2502042" y="1558576"/>
            <a:ext cx="5058638" cy="4733581"/>
            <a:chOff x="518296" y="1658166"/>
            <a:chExt cx="3574067" cy="3541668"/>
          </a:xfrm>
        </p:grpSpPr>
        <p:grpSp>
          <p:nvGrpSpPr>
            <p:cNvPr id="37" name="Gruppieren 36">
              <a:extLst>
                <a:ext uri="{FF2B5EF4-FFF2-40B4-BE49-F238E27FC236}">
                  <a16:creationId xmlns:a16="http://schemas.microsoft.com/office/drawing/2014/main" id="{05CDC00F-3F34-4FB8-B1C8-5B0F3C08A658}"/>
                </a:ext>
              </a:extLst>
            </p:cNvPr>
            <p:cNvGrpSpPr/>
            <p:nvPr/>
          </p:nvGrpSpPr>
          <p:grpSpPr>
            <a:xfrm>
              <a:off x="518296" y="1658166"/>
              <a:ext cx="3574067" cy="3541668"/>
              <a:chOff x="2369533" y="887240"/>
              <a:chExt cx="5116092" cy="5069714"/>
            </a:xfrm>
          </p:grpSpPr>
          <p:sp>
            <p:nvSpPr>
              <p:cNvPr id="57" name="Sechseck 56">
                <a:extLst>
                  <a:ext uri="{FF2B5EF4-FFF2-40B4-BE49-F238E27FC236}">
                    <a16:creationId xmlns:a16="http://schemas.microsoft.com/office/drawing/2014/main" id="{228054F5-0A77-4E73-A144-785C60C63C62}"/>
                  </a:ext>
                </a:extLst>
              </p:cNvPr>
              <p:cNvSpPr/>
              <p:nvPr/>
            </p:nvSpPr>
            <p:spPr bwMode="auto">
              <a:xfrm>
                <a:off x="3932813" y="2577146"/>
                <a:ext cx="1989532" cy="1689905"/>
              </a:xfrm>
              <a:prstGeom prst="hexagon">
                <a:avLst/>
              </a:prstGeom>
              <a:solidFill>
                <a:srgbClr val="FFFF00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lang="de-DE" dirty="0"/>
              </a:p>
            </p:txBody>
          </p:sp>
          <p:sp>
            <p:nvSpPr>
              <p:cNvPr id="58" name="Sechseck 57">
                <a:extLst>
                  <a:ext uri="{FF2B5EF4-FFF2-40B4-BE49-F238E27FC236}">
                    <a16:creationId xmlns:a16="http://schemas.microsoft.com/office/drawing/2014/main" id="{8D34FA72-745E-4C8C-AA7B-E0DB1D6C78D1}"/>
                  </a:ext>
                </a:extLst>
              </p:cNvPr>
              <p:cNvSpPr/>
              <p:nvPr/>
            </p:nvSpPr>
            <p:spPr bwMode="auto">
              <a:xfrm>
                <a:off x="5496093" y="1732193"/>
                <a:ext cx="1989532" cy="168990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lang="de-DE"/>
              </a:p>
            </p:txBody>
          </p:sp>
          <p:sp>
            <p:nvSpPr>
              <p:cNvPr id="59" name="Sechseck 58">
                <a:extLst>
                  <a:ext uri="{FF2B5EF4-FFF2-40B4-BE49-F238E27FC236}">
                    <a16:creationId xmlns:a16="http://schemas.microsoft.com/office/drawing/2014/main" id="{32A35263-8B57-4002-94AD-F207870E0A67}"/>
                  </a:ext>
                </a:extLst>
              </p:cNvPr>
              <p:cNvSpPr/>
              <p:nvPr/>
            </p:nvSpPr>
            <p:spPr bwMode="auto">
              <a:xfrm>
                <a:off x="5496093" y="3422097"/>
                <a:ext cx="1989532" cy="168990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lang="de-DE"/>
              </a:p>
            </p:txBody>
          </p:sp>
          <p:sp>
            <p:nvSpPr>
              <p:cNvPr id="60" name="Sechseck 59">
                <a:extLst>
                  <a:ext uri="{FF2B5EF4-FFF2-40B4-BE49-F238E27FC236}">
                    <a16:creationId xmlns:a16="http://schemas.microsoft.com/office/drawing/2014/main" id="{637F93B7-862E-4883-8DF2-968A8FED7915}"/>
                  </a:ext>
                </a:extLst>
              </p:cNvPr>
              <p:cNvSpPr/>
              <p:nvPr/>
            </p:nvSpPr>
            <p:spPr bwMode="auto">
              <a:xfrm>
                <a:off x="2369533" y="3422097"/>
                <a:ext cx="1989532" cy="168990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lang="de-DE"/>
              </a:p>
            </p:txBody>
          </p:sp>
          <p:sp>
            <p:nvSpPr>
              <p:cNvPr id="61" name="Sechseck 60">
                <a:extLst>
                  <a:ext uri="{FF2B5EF4-FFF2-40B4-BE49-F238E27FC236}">
                    <a16:creationId xmlns:a16="http://schemas.microsoft.com/office/drawing/2014/main" id="{D5C67800-95B1-4BC9-B3D8-0257C2534103}"/>
                  </a:ext>
                </a:extLst>
              </p:cNvPr>
              <p:cNvSpPr/>
              <p:nvPr/>
            </p:nvSpPr>
            <p:spPr bwMode="auto">
              <a:xfrm>
                <a:off x="2369533" y="1732193"/>
                <a:ext cx="1989532" cy="168990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lang="de-DE"/>
              </a:p>
            </p:txBody>
          </p:sp>
          <p:sp>
            <p:nvSpPr>
              <p:cNvPr id="62" name="Sechseck 61">
                <a:extLst>
                  <a:ext uri="{FF2B5EF4-FFF2-40B4-BE49-F238E27FC236}">
                    <a16:creationId xmlns:a16="http://schemas.microsoft.com/office/drawing/2014/main" id="{2A104025-E18F-465A-B7D8-FD2F688DFB03}"/>
                  </a:ext>
                </a:extLst>
              </p:cNvPr>
              <p:cNvSpPr/>
              <p:nvPr/>
            </p:nvSpPr>
            <p:spPr bwMode="auto">
              <a:xfrm>
                <a:off x="3932813" y="887240"/>
                <a:ext cx="1989532" cy="168990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lang="de-DE"/>
              </a:p>
            </p:txBody>
          </p:sp>
          <p:sp>
            <p:nvSpPr>
              <p:cNvPr id="63" name="Sechseck 62">
                <a:extLst>
                  <a:ext uri="{FF2B5EF4-FFF2-40B4-BE49-F238E27FC236}">
                    <a16:creationId xmlns:a16="http://schemas.microsoft.com/office/drawing/2014/main" id="{ABF7ACD7-0883-4359-951E-D73521F3B61A}"/>
                  </a:ext>
                </a:extLst>
              </p:cNvPr>
              <p:cNvSpPr/>
              <p:nvPr/>
            </p:nvSpPr>
            <p:spPr bwMode="auto">
              <a:xfrm>
                <a:off x="3932813" y="4267049"/>
                <a:ext cx="1989532" cy="168990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lang="de-DE"/>
              </a:p>
            </p:txBody>
          </p:sp>
        </p:grpSp>
        <p:cxnSp>
          <p:nvCxnSpPr>
            <p:cNvPr id="38" name="Gerade Verbindung mit Pfeil 37">
              <a:extLst>
                <a:ext uri="{FF2B5EF4-FFF2-40B4-BE49-F238E27FC236}">
                  <a16:creationId xmlns:a16="http://schemas.microsoft.com/office/drawing/2014/main" id="{7FBB30AB-A39F-411C-8C67-B262C35BFCA8}"/>
                </a:ext>
              </a:extLst>
            </p:cNvPr>
            <p:cNvCxnSpPr/>
            <p:nvPr/>
          </p:nvCxnSpPr>
          <p:spPr bwMode="auto">
            <a:xfrm>
              <a:off x="2305329" y="2615292"/>
              <a:ext cx="0" cy="446859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" name="Gerade Verbindung mit Pfeil 38">
              <a:extLst>
                <a:ext uri="{FF2B5EF4-FFF2-40B4-BE49-F238E27FC236}">
                  <a16:creationId xmlns:a16="http://schemas.microsoft.com/office/drawing/2014/main" id="{EF3703E2-CC3A-4CE6-80F1-46180427B16C}"/>
                </a:ext>
              </a:extLst>
            </p:cNvPr>
            <p:cNvCxnSpPr/>
            <p:nvPr/>
          </p:nvCxnSpPr>
          <p:spPr bwMode="auto">
            <a:xfrm flipH="1">
              <a:off x="1519575" y="2428532"/>
              <a:ext cx="473770" cy="280760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" name="Gerade Verbindung mit Pfeil 39">
              <a:extLst>
                <a:ext uri="{FF2B5EF4-FFF2-40B4-BE49-F238E27FC236}">
                  <a16:creationId xmlns:a16="http://schemas.microsoft.com/office/drawing/2014/main" id="{1BCD9546-F370-4EA0-B6F7-8CD291D4ED24}"/>
                </a:ext>
              </a:extLst>
            </p:cNvPr>
            <p:cNvCxnSpPr/>
            <p:nvPr/>
          </p:nvCxnSpPr>
          <p:spPr bwMode="auto">
            <a:xfrm flipH="1">
              <a:off x="1475810" y="3558430"/>
              <a:ext cx="473770" cy="280760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" name="Gerade Verbindung mit Pfeil 40">
              <a:extLst>
                <a:ext uri="{FF2B5EF4-FFF2-40B4-BE49-F238E27FC236}">
                  <a16:creationId xmlns:a16="http://schemas.microsoft.com/office/drawing/2014/main" id="{11561EF0-A569-48A3-8BEF-E6F6440C02A5}"/>
                </a:ext>
              </a:extLst>
            </p:cNvPr>
            <p:cNvCxnSpPr/>
            <p:nvPr/>
          </p:nvCxnSpPr>
          <p:spPr bwMode="auto">
            <a:xfrm flipH="1">
              <a:off x="2625881" y="3007859"/>
              <a:ext cx="473770" cy="280760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" name="Gerade Verbindung mit Pfeil 41">
              <a:extLst>
                <a:ext uri="{FF2B5EF4-FFF2-40B4-BE49-F238E27FC236}">
                  <a16:creationId xmlns:a16="http://schemas.microsoft.com/office/drawing/2014/main" id="{0FBAF7BF-1269-4AEA-A11B-DF6295059AC6}"/>
                </a:ext>
              </a:extLst>
            </p:cNvPr>
            <p:cNvCxnSpPr/>
            <p:nvPr/>
          </p:nvCxnSpPr>
          <p:spPr bwMode="auto">
            <a:xfrm flipH="1">
              <a:off x="2602572" y="4155124"/>
              <a:ext cx="473770" cy="280760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3" name="Gerade Verbindung mit Pfeil 42">
              <a:extLst>
                <a:ext uri="{FF2B5EF4-FFF2-40B4-BE49-F238E27FC236}">
                  <a16:creationId xmlns:a16="http://schemas.microsoft.com/office/drawing/2014/main" id="{92097CB5-6A68-4F8F-A539-B5AC75E779A0}"/>
                </a:ext>
              </a:extLst>
            </p:cNvPr>
            <p:cNvCxnSpPr/>
            <p:nvPr/>
          </p:nvCxnSpPr>
          <p:spPr bwMode="auto">
            <a:xfrm>
              <a:off x="2305329" y="3795848"/>
              <a:ext cx="0" cy="446859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" name="Gerade Verbindung mit Pfeil 43">
              <a:extLst>
                <a:ext uri="{FF2B5EF4-FFF2-40B4-BE49-F238E27FC236}">
                  <a16:creationId xmlns:a16="http://schemas.microsoft.com/office/drawing/2014/main" id="{153DDD37-971B-4D86-B776-3C320A41DFA4}"/>
                </a:ext>
              </a:extLst>
            </p:cNvPr>
            <p:cNvCxnSpPr/>
            <p:nvPr/>
          </p:nvCxnSpPr>
          <p:spPr bwMode="auto">
            <a:xfrm flipH="1" flipV="1">
              <a:off x="1511008" y="2974671"/>
              <a:ext cx="473770" cy="280760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" name="Gerade Verbindung mit Pfeil 44">
              <a:extLst>
                <a:ext uri="{FF2B5EF4-FFF2-40B4-BE49-F238E27FC236}">
                  <a16:creationId xmlns:a16="http://schemas.microsoft.com/office/drawing/2014/main" id="{75CB7D36-17D1-4D3B-8615-53D7277865BC}"/>
                </a:ext>
              </a:extLst>
            </p:cNvPr>
            <p:cNvCxnSpPr/>
            <p:nvPr/>
          </p:nvCxnSpPr>
          <p:spPr bwMode="auto">
            <a:xfrm flipH="1" flipV="1">
              <a:off x="2661079" y="3583758"/>
              <a:ext cx="473770" cy="280760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" name="Gerade Verbindung mit Pfeil 45">
              <a:extLst>
                <a:ext uri="{FF2B5EF4-FFF2-40B4-BE49-F238E27FC236}">
                  <a16:creationId xmlns:a16="http://schemas.microsoft.com/office/drawing/2014/main" id="{B9D9BBEB-3970-4B87-825E-6DD8AEF6430B}"/>
                </a:ext>
              </a:extLst>
            </p:cNvPr>
            <p:cNvCxnSpPr/>
            <p:nvPr/>
          </p:nvCxnSpPr>
          <p:spPr bwMode="auto">
            <a:xfrm flipH="1" flipV="1">
              <a:off x="2626888" y="2403202"/>
              <a:ext cx="473770" cy="280760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" name="Gerade Verbindung mit Pfeil 46">
              <a:extLst>
                <a:ext uri="{FF2B5EF4-FFF2-40B4-BE49-F238E27FC236}">
                  <a16:creationId xmlns:a16="http://schemas.microsoft.com/office/drawing/2014/main" id="{457DE56B-CA73-44D7-8E29-4437B030DAFF}"/>
                </a:ext>
              </a:extLst>
            </p:cNvPr>
            <p:cNvCxnSpPr/>
            <p:nvPr/>
          </p:nvCxnSpPr>
          <p:spPr bwMode="auto">
            <a:xfrm flipH="1" flipV="1">
              <a:off x="1538892" y="4120442"/>
              <a:ext cx="473770" cy="280760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" name="Gerade Verbindung mit Pfeil 47">
              <a:extLst>
                <a:ext uri="{FF2B5EF4-FFF2-40B4-BE49-F238E27FC236}">
                  <a16:creationId xmlns:a16="http://schemas.microsoft.com/office/drawing/2014/main" id="{CDD0C86A-2B77-4563-8592-85BCFAFED171}"/>
                </a:ext>
              </a:extLst>
            </p:cNvPr>
            <p:cNvCxnSpPr/>
            <p:nvPr/>
          </p:nvCxnSpPr>
          <p:spPr bwMode="auto">
            <a:xfrm>
              <a:off x="3397426" y="3205570"/>
              <a:ext cx="0" cy="446859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" name="Gerade Verbindung mit Pfeil 48">
              <a:extLst>
                <a:ext uri="{FF2B5EF4-FFF2-40B4-BE49-F238E27FC236}">
                  <a16:creationId xmlns:a16="http://schemas.microsoft.com/office/drawing/2014/main" id="{C56FFFEC-8CF4-4A43-8E9D-90D83515D8EC}"/>
                </a:ext>
              </a:extLst>
            </p:cNvPr>
            <p:cNvCxnSpPr/>
            <p:nvPr/>
          </p:nvCxnSpPr>
          <p:spPr bwMode="auto">
            <a:xfrm>
              <a:off x="1213232" y="3205569"/>
              <a:ext cx="0" cy="446859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" name="Bogen 49">
              <a:extLst>
                <a:ext uri="{FF2B5EF4-FFF2-40B4-BE49-F238E27FC236}">
                  <a16:creationId xmlns:a16="http://schemas.microsoft.com/office/drawing/2014/main" id="{D436F7B9-AF60-4A38-862B-89C165A4E7EA}"/>
                </a:ext>
              </a:extLst>
            </p:cNvPr>
            <p:cNvSpPr/>
            <p:nvPr/>
          </p:nvSpPr>
          <p:spPr bwMode="auto">
            <a:xfrm>
              <a:off x="2160473" y="2050888"/>
              <a:ext cx="289711" cy="280658"/>
            </a:xfrm>
            <a:prstGeom prst="arc">
              <a:avLst>
                <a:gd name="adj1" fmla="val 1138212"/>
                <a:gd name="adj2" fmla="val 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lang="de-DE"/>
            </a:p>
          </p:txBody>
        </p:sp>
        <p:sp>
          <p:nvSpPr>
            <p:cNvPr id="51" name="Bogen 50">
              <a:extLst>
                <a:ext uri="{FF2B5EF4-FFF2-40B4-BE49-F238E27FC236}">
                  <a16:creationId xmlns:a16="http://schemas.microsoft.com/office/drawing/2014/main" id="{909419DA-7B2C-4783-8618-030B285CB3C4}"/>
                </a:ext>
              </a:extLst>
            </p:cNvPr>
            <p:cNvSpPr/>
            <p:nvPr/>
          </p:nvSpPr>
          <p:spPr bwMode="auto">
            <a:xfrm>
              <a:off x="1038141" y="2701483"/>
              <a:ext cx="289711" cy="280658"/>
            </a:xfrm>
            <a:prstGeom prst="arc">
              <a:avLst>
                <a:gd name="adj1" fmla="val 1138212"/>
                <a:gd name="adj2" fmla="val 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lang="de-DE"/>
            </a:p>
          </p:txBody>
        </p:sp>
        <p:sp>
          <p:nvSpPr>
            <p:cNvPr id="52" name="Bogen 51">
              <a:extLst>
                <a:ext uri="{FF2B5EF4-FFF2-40B4-BE49-F238E27FC236}">
                  <a16:creationId xmlns:a16="http://schemas.microsoft.com/office/drawing/2014/main" id="{2A3513E8-E69B-4139-B754-363B1C28A481}"/>
                </a:ext>
              </a:extLst>
            </p:cNvPr>
            <p:cNvSpPr/>
            <p:nvPr/>
          </p:nvSpPr>
          <p:spPr bwMode="auto">
            <a:xfrm>
              <a:off x="1047520" y="3839190"/>
              <a:ext cx="289711" cy="280658"/>
            </a:xfrm>
            <a:prstGeom prst="arc">
              <a:avLst>
                <a:gd name="adj1" fmla="val 1138212"/>
                <a:gd name="adj2" fmla="val 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lang="de-DE"/>
            </a:p>
          </p:txBody>
        </p:sp>
        <p:sp>
          <p:nvSpPr>
            <p:cNvPr id="53" name="Bogen 52">
              <a:extLst>
                <a:ext uri="{FF2B5EF4-FFF2-40B4-BE49-F238E27FC236}">
                  <a16:creationId xmlns:a16="http://schemas.microsoft.com/office/drawing/2014/main" id="{37FFDC00-78D5-4977-AF9B-09F661304969}"/>
                </a:ext>
              </a:extLst>
            </p:cNvPr>
            <p:cNvSpPr/>
            <p:nvPr/>
          </p:nvSpPr>
          <p:spPr bwMode="auto">
            <a:xfrm>
              <a:off x="2178960" y="3277772"/>
              <a:ext cx="289711" cy="280658"/>
            </a:xfrm>
            <a:prstGeom prst="arc">
              <a:avLst>
                <a:gd name="adj1" fmla="val 1138212"/>
                <a:gd name="adj2" fmla="val 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lang="de-DE"/>
            </a:p>
          </p:txBody>
        </p:sp>
        <p:sp>
          <p:nvSpPr>
            <p:cNvPr id="54" name="Bogen 53">
              <a:extLst>
                <a:ext uri="{FF2B5EF4-FFF2-40B4-BE49-F238E27FC236}">
                  <a16:creationId xmlns:a16="http://schemas.microsoft.com/office/drawing/2014/main" id="{1D11821D-22F2-433D-BE04-92D9970B7904}"/>
                </a:ext>
              </a:extLst>
            </p:cNvPr>
            <p:cNvSpPr/>
            <p:nvPr/>
          </p:nvSpPr>
          <p:spPr bwMode="auto">
            <a:xfrm>
              <a:off x="2131343" y="4456395"/>
              <a:ext cx="289711" cy="280658"/>
            </a:xfrm>
            <a:prstGeom prst="arc">
              <a:avLst>
                <a:gd name="adj1" fmla="val 1138212"/>
                <a:gd name="adj2" fmla="val 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lang="de-DE"/>
            </a:p>
          </p:txBody>
        </p:sp>
        <p:sp>
          <p:nvSpPr>
            <p:cNvPr id="55" name="Bogen 54">
              <a:extLst>
                <a:ext uri="{FF2B5EF4-FFF2-40B4-BE49-F238E27FC236}">
                  <a16:creationId xmlns:a16="http://schemas.microsoft.com/office/drawing/2014/main" id="{BE3B3390-E9BB-43E4-B6FA-ACA2B694B71A}"/>
                </a:ext>
              </a:extLst>
            </p:cNvPr>
            <p:cNvSpPr/>
            <p:nvPr/>
          </p:nvSpPr>
          <p:spPr bwMode="auto">
            <a:xfrm>
              <a:off x="3223812" y="3839190"/>
              <a:ext cx="289711" cy="280658"/>
            </a:xfrm>
            <a:prstGeom prst="arc">
              <a:avLst>
                <a:gd name="adj1" fmla="val 1138212"/>
                <a:gd name="adj2" fmla="val 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lang="de-DE"/>
            </a:p>
          </p:txBody>
        </p:sp>
        <p:sp>
          <p:nvSpPr>
            <p:cNvPr id="56" name="Bogen 55">
              <a:extLst>
                <a:ext uri="{FF2B5EF4-FFF2-40B4-BE49-F238E27FC236}">
                  <a16:creationId xmlns:a16="http://schemas.microsoft.com/office/drawing/2014/main" id="{1AC93F83-09AF-4F72-9828-9212C0C51979}"/>
                </a:ext>
              </a:extLst>
            </p:cNvPr>
            <p:cNvSpPr/>
            <p:nvPr/>
          </p:nvSpPr>
          <p:spPr bwMode="auto">
            <a:xfrm>
              <a:off x="3237339" y="2690043"/>
              <a:ext cx="289711" cy="280658"/>
            </a:xfrm>
            <a:prstGeom prst="arc">
              <a:avLst>
                <a:gd name="adj1" fmla="val 1138212"/>
                <a:gd name="adj2" fmla="val 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lang="de-DE"/>
            </a:p>
          </p:txBody>
        </p:sp>
      </p:grpSp>
      <p:sp>
        <p:nvSpPr>
          <p:cNvPr id="34" name="Rectangle 75">
            <a:extLst>
              <a:ext uri="{FF2B5EF4-FFF2-40B4-BE49-F238E27FC236}">
                <a16:creationId xmlns:a16="http://schemas.microsoft.com/office/drawing/2014/main" id="{4009C84F-D2C4-41E9-9785-4B2A1D6F51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17183"/>
            <a:ext cx="99202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1609725" algn="r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tabLst>
                <a:tab pos="1609725" algn="r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tabLst>
                <a:tab pos="1609725" algn="r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tabLst>
                <a:tab pos="1609725" algn="r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tabLst>
                <a:tab pos="1609725" algn="r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tabLst>
                <a:tab pos="1609725" algn="r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tabLst>
                <a:tab pos="1609725" algn="r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tabLst>
                <a:tab pos="1609725" algn="r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tabLst>
                <a:tab pos="1609725" algn="r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defRPr/>
            </a:pPr>
            <a:r>
              <a:rPr lang="de-DE" sz="1200" b="1" dirty="0">
                <a:solidFill>
                  <a:srgbClr val="FF9933"/>
                </a:solidFill>
              </a:rPr>
              <a:t>September-</a:t>
            </a:r>
            <a:r>
              <a:rPr lang="de-DE" sz="1200" b="1" dirty="0" err="1">
                <a:solidFill>
                  <a:srgbClr val="FF9933"/>
                </a:solidFill>
              </a:rPr>
              <a:t>EnergiewendeForum</a:t>
            </a:r>
            <a:r>
              <a:rPr lang="de-DE" sz="1200" b="1" dirty="0">
                <a:solidFill>
                  <a:srgbClr val="FF9933"/>
                </a:solidFill>
              </a:rPr>
              <a:t> | </a:t>
            </a:r>
            <a:r>
              <a:rPr lang="en-US" altLang="de-DE" sz="1200" b="1" dirty="0">
                <a:solidFill>
                  <a:srgbClr val="FF9933"/>
                </a:solidFill>
              </a:rPr>
              <a:t>Wie </a:t>
            </a:r>
            <a:r>
              <a:rPr lang="en-US" altLang="de-DE" sz="1200" b="1" dirty="0" err="1">
                <a:solidFill>
                  <a:srgbClr val="FF9933"/>
                </a:solidFill>
              </a:rPr>
              <a:t>geht</a:t>
            </a:r>
            <a:r>
              <a:rPr lang="en-US" altLang="de-DE" sz="1200" b="1" dirty="0">
                <a:solidFill>
                  <a:srgbClr val="FF9933"/>
                </a:solidFill>
              </a:rPr>
              <a:t> es </a:t>
            </a:r>
            <a:r>
              <a:rPr lang="en-US" altLang="de-DE" sz="1200" b="1" dirty="0" err="1">
                <a:solidFill>
                  <a:srgbClr val="FF9933"/>
                </a:solidFill>
              </a:rPr>
              <a:t>weiter</a:t>
            </a:r>
            <a:r>
              <a:rPr lang="en-US" altLang="de-DE" sz="1200" b="1" dirty="0">
                <a:solidFill>
                  <a:srgbClr val="FF9933"/>
                </a:solidFill>
              </a:rPr>
              <a:t> </a:t>
            </a:r>
            <a:r>
              <a:rPr lang="en-US" altLang="de-DE" sz="1200" b="1" dirty="0" err="1">
                <a:solidFill>
                  <a:srgbClr val="FF9933"/>
                </a:solidFill>
              </a:rPr>
              <a:t>mit</a:t>
            </a:r>
            <a:r>
              <a:rPr lang="en-US" altLang="de-DE" sz="1200" b="1" dirty="0">
                <a:solidFill>
                  <a:srgbClr val="FF9933"/>
                </a:solidFill>
              </a:rPr>
              <a:t> der </a:t>
            </a:r>
            <a:r>
              <a:rPr lang="en-US" altLang="de-DE" sz="1200" b="1" dirty="0" err="1">
                <a:solidFill>
                  <a:srgbClr val="FF9933"/>
                </a:solidFill>
              </a:rPr>
              <a:t>energetischen</a:t>
            </a:r>
            <a:r>
              <a:rPr lang="en-US" altLang="de-DE" sz="1200" b="1" dirty="0">
                <a:solidFill>
                  <a:srgbClr val="FF9933"/>
                </a:solidFill>
              </a:rPr>
              <a:t> </a:t>
            </a:r>
            <a:r>
              <a:rPr lang="en-US" altLang="de-DE" sz="1200" b="1" dirty="0" err="1">
                <a:solidFill>
                  <a:srgbClr val="FF9933"/>
                </a:solidFill>
              </a:rPr>
              <a:t>Versorgungssicherheit</a:t>
            </a:r>
            <a:r>
              <a:rPr lang="en-US" altLang="de-DE" sz="1200" b="1" dirty="0">
                <a:solidFill>
                  <a:srgbClr val="FF9933"/>
                </a:solidFill>
              </a:rPr>
              <a:t>? | </a:t>
            </a:r>
            <a:r>
              <a:rPr lang="en-US" altLang="de-DE" sz="1200" b="1" dirty="0" err="1">
                <a:solidFill>
                  <a:srgbClr val="FF9933"/>
                </a:solidFill>
              </a:rPr>
              <a:t>Bellheim</a:t>
            </a:r>
            <a:r>
              <a:rPr lang="de-DE" altLang="de-DE" sz="1200" b="1" dirty="0">
                <a:solidFill>
                  <a:srgbClr val="FF9933"/>
                </a:solidFill>
              </a:rPr>
              <a:t>		 ISE e.V.</a:t>
            </a:r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E5F48523-B9A9-4CC5-A46B-A98784D0A484}"/>
              </a:ext>
            </a:extLst>
          </p:cNvPr>
          <p:cNvSpPr txBox="1"/>
          <p:nvPr/>
        </p:nvSpPr>
        <p:spPr>
          <a:xfrm>
            <a:off x="338238" y="5751880"/>
            <a:ext cx="2523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u="sng" dirty="0"/>
              <a:t>Basis</a:t>
            </a:r>
            <a:r>
              <a:rPr lang="de-DE" sz="1200" dirty="0"/>
              <a:t>: ISE e.V.-Meta-Studie</a:t>
            </a:r>
            <a:br>
              <a:rPr lang="de-DE" sz="1200" dirty="0"/>
            </a:br>
            <a:r>
              <a:rPr lang="de-DE" sz="1200" dirty="0"/>
              <a:t>„Klimaschutz – Energiewende 2.0“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F8AF9E9-0C98-D44C-7323-619A568E16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9050"/>
            <a:ext cx="1368732" cy="136949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5751C72A-DA02-8730-E22D-D8B7CFCE2793}"/>
              </a:ext>
            </a:extLst>
          </p:cNvPr>
          <p:cNvSpPr txBox="1"/>
          <p:nvPr/>
        </p:nvSpPr>
        <p:spPr>
          <a:xfrm>
            <a:off x="7743079" y="5567214"/>
            <a:ext cx="17152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u="sng" dirty="0"/>
              <a:t>Referent</a:t>
            </a:r>
            <a:r>
              <a:rPr lang="de-DE" sz="1800" dirty="0"/>
              <a:t>:</a:t>
            </a:r>
            <a:br>
              <a:rPr lang="de-DE" sz="1800" dirty="0"/>
            </a:br>
            <a:r>
              <a:rPr lang="de-DE" sz="1800" dirty="0"/>
              <a:t>Wolfgang Thiel</a:t>
            </a:r>
          </a:p>
        </p:txBody>
      </p:sp>
    </p:spTree>
  </p:cSld>
  <p:clrMapOvr>
    <a:masterClrMapping/>
  </p:clrMapOvr>
  <p:transition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>
            <a:extLst>
              <a:ext uri="{FF2B5EF4-FFF2-40B4-BE49-F238E27FC236}">
                <a16:creationId xmlns:a16="http://schemas.microsoft.com/office/drawing/2014/main" id="{908A944D-CA6C-4B5D-A57F-A802C76C6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5606" y="167276"/>
            <a:ext cx="82272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Es gibt „große Sorgen“ um die energetische Versorgungssicherheit in D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DC5552E9-E29E-0FFE-7D72-9CA3B3BD05C6}"/>
              </a:ext>
            </a:extLst>
          </p:cNvPr>
          <p:cNvGrpSpPr/>
          <p:nvPr/>
        </p:nvGrpSpPr>
        <p:grpSpPr>
          <a:xfrm>
            <a:off x="598511" y="4742388"/>
            <a:ext cx="5418616" cy="1351066"/>
            <a:chOff x="1828048" y="4095110"/>
            <a:chExt cx="5418616" cy="1351066"/>
          </a:xfrm>
        </p:grpSpPr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3644B2EA-C19A-2AF0-363A-EABB43CCC81F}"/>
                </a:ext>
              </a:extLst>
            </p:cNvPr>
            <p:cNvGrpSpPr/>
            <p:nvPr/>
          </p:nvGrpSpPr>
          <p:grpSpPr>
            <a:xfrm rot="460914">
              <a:off x="1934942" y="4095110"/>
              <a:ext cx="5311722" cy="1351066"/>
              <a:chOff x="1041991" y="1067827"/>
              <a:chExt cx="5311722" cy="1351066"/>
            </a:xfrm>
          </p:grpSpPr>
          <p:pic>
            <p:nvPicPr>
              <p:cNvPr id="3" name="Grafik 2">
                <a:extLst>
                  <a:ext uri="{FF2B5EF4-FFF2-40B4-BE49-F238E27FC236}">
                    <a16:creationId xmlns:a16="http://schemas.microsoft.com/office/drawing/2014/main" id="{FF9FC2C9-A7CC-21B9-2715-8A4E18B9BF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34024" t="18513" r="61568" b="69259"/>
              <a:stretch>
                <a:fillRect/>
              </a:stretch>
            </p:blipFill>
            <p:spPr>
              <a:xfrm>
                <a:off x="1041991" y="1487546"/>
                <a:ext cx="983766" cy="511629"/>
              </a:xfrm>
              <a:prstGeom prst="rect">
                <a:avLst/>
              </a:prstGeom>
            </p:spPr>
          </p:pic>
          <p:pic>
            <p:nvPicPr>
              <p:cNvPr id="5" name="Grafik 4">
                <a:extLst>
                  <a:ext uri="{FF2B5EF4-FFF2-40B4-BE49-F238E27FC236}">
                    <a16:creationId xmlns:a16="http://schemas.microsoft.com/office/drawing/2014/main" id="{5F88831C-B00D-E477-FED3-68E9491711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39642" t="31735" r="42602" b="35975"/>
              <a:stretch>
                <a:fillRect/>
              </a:stretch>
            </p:blipFill>
            <p:spPr>
              <a:xfrm>
                <a:off x="2391312" y="1067827"/>
                <a:ext cx="3962401" cy="1351066"/>
              </a:xfrm>
              <a:prstGeom prst="rect">
                <a:avLst/>
              </a:prstGeom>
            </p:spPr>
          </p:pic>
        </p:grp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1EA205C0-CB3C-212A-93BB-97F921AD00E6}"/>
                </a:ext>
              </a:extLst>
            </p:cNvPr>
            <p:cNvSpPr txBox="1"/>
            <p:nvPr/>
          </p:nvSpPr>
          <p:spPr>
            <a:xfrm rot="493570">
              <a:off x="1828048" y="4691549"/>
              <a:ext cx="121058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24.01.2025</a:t>
              </a:r>
            </a:p>
          </p:txBody>
        </p:sp>
      </p:grp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CBD61CF2-23AC-3ABA-7338-FD34D1592E2B}"/>
              </a:ext>
            </a:extLst>
          </p:cNvPr>
          <p:cNvGrpSpPr/>
          <p:nvPr/>
        </p:nvGrpSpPr>
        <p:grpSpPr>
          <a:xfrm>
            <a:off x="4175280" y="2819395"/>
            <a:ext cx="5638572" cy="1678520"/>
            <a:chOff x="1280062" y="1538784"/>
            <a:chExt cx="6318892" cy="2062372"/>
          </a:xfrm>
        </p:grpSpPr>
        <p:grpSp>
          <p:nvGrpSpPr>
            <p:cNvPr id="14" name="Gruppieren 13">
              <a:extLst>
                <a:ext uri="{FF2B5EF4-FFF2-40B4-BE49-F238E27FC236}">
                  <a16:creationId xmlns:a16="http://schemas.microsoft.com/office/drawing/2014/main" id="{CE29B8C7-8EFD-B78D-5D2F-C3340523C1A0}"/>
                </a:ext>
              </a:extLst>
            </p:cNvPr>
            <p:cNvGrpSpPr/>
            <p:nvPr/>
          </p:nvGrpSpPr>
          <p:grpSpPr>
            <a:xfrm>
              <a:off x="1280062" y="1538784"/>
              <a:ext cx="5898285" cy="2062372"/>
              <a:chOff x="1280062" y="1538784"/>
              <a:chExt cx="5898285" cy="2062372"/>
            </a:xfrm>
          </p:grpSpPr>
          <p:grpSp>
            <p:nvGrpSpPr>
              <p:cNvPr id="10" name="Gruppieren 9">
                <a:extLst>
                  <a:ext uri="{FF2B5EF4-FFF2-40B4-BE49-F238E27FC236}">
                    <a16:creationId xmlns:a16="http://schemas.microsoft.com/office/drawing/2014/main" id="{A6C1FCF9-E02A-64A6-8E45-4F4A7D351C19}"/>
                  </a:ext>
                </a:extLst>
              </p:cNvPr>
              <p:cNvGrpSpPr/>
              <p:nvPr/>
            </p:nvGrpSpPr>
            <p:grpSpPr>
              <a:xfrm rot="20765270">
                <a:off x="1280062" y="1538784"/>
                <a:ext cx="5898285" cy="1467286"/>
                <a:chOff x="991614" y="2695357"/>
                <a:chExt cx="5898285" cy="1467286"/>
              </a:xfrm>
            </p:grpSpPr>
            <p:pic>
              <p:nvPicPr>
                <p:cNvPr id="8" name="Grafik 7">
                  <a:extLst>
                    <a:ext uri="{FF2B5EF4-FFF2-40B4-BE49-F238E27FC236}">
                      <a16:creationId xmlns:a16="http://schemas.microsoft.com/office/drawing/2014/main" id="{E45D170D-D0AB-F609-C542-A563DBA222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8082" t="22038" r="58647" b="60698"/>
                <a:stretch>
                  <a:fillRect/>
                </a:stretch>
              </p:blipFill>
              <p:spPr>
                <a:xfrm>
                  <a:off x="991614" y="2917371"/>
                  <a:ext cx="1034143" cy="1023257"/>
                </a:xfrm>
                <a:prstGeom prst="rect">
                  <a:avLst/>
                </a:prstGeom>
              </p:spPr>
            </p:pic>
            <p:pic>
              <p:nvPicPr>
                <p:cNvPr id="9" name="Grafik 8">
                  <a:extLst>
                    <a:ext uri="{FF2B5EF4-FFF2-40B4-BE49-F238E27FC236}">
                      <a16:creationId xmlns:a16="http://schemas.microsoft.com/office/drawing/2014/main" id="{CF33E2D5-AA15-94B4-1842-77DD2D735D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38082" t="39333" r="43930" b="30181"/>
                <a:stretch>
                  <a:fillRect/>
                </a:stretch>
              </p:blipFill>
              <p:spPr>
                <a:xfrm>
                  <a:off x="2272583" y="2695357"/>
                  <a:ext cx="4617316" cy="1467286"/>
                </a:xfrm>
                <a:prstGeom prst="rect">
                  <a:avLst/>
                </a:prstGeom>
              </p:spPr>
            </p:pic>
          </p:grpSp>
          <p:sp>
            <p:nvSpPr>
              <p:cNvPr id="12" name="Textfeld 11">
                <a:extLst>
                  <a:ext uri="{FF2B5EF4-FFF2-40B4-BE49-F238E27FC236}">
                    <a16:creationId xmlns:a16="http://schemas.microsoft.com/office/drawing/2014/main" id="{158BA5FE-1390-474B-8399-0BE8C3649761}"/>
                  </a:ext>
                </a:extLst>
              </p:cNvPr>
              <p:cNvSpPr txBox="1"/>
              <p:nvPr/>
            </p:nvSpPr>
            <p:spPr>
              <a:xfrm rot="20873017">
                <a:off x="1477925" y="3262602"/>
                <a:ext cx="121058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dirty="0"/>
                  <a:t>05.12.2024</a:t>
                </a:r>
              </a:p>
            </p:txBody>
          </p:sp>
        </p:grpSp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23D36E76-6240-F678-DCDD-4505A59DF1BD}"/>
                </a:ext>
              </a:extLst>
            </p:cNvPr>
            <p:cNvSpPr txBox="1"/>
            <p:nvPr/>
          </p:nvSpPr>
          <p:spPr>
            <a:xfrm rot="20821191">
              <a:off x="3297122" y="2858549"/>
              <a:ext cx="430183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e-DE" sz="1600" b="1" dirty="0"/>
                <a:t>. . . Seitdem </a:t>
              </a:r>
              <a:r>
                <a:rPr lang="de-DE" sz="1600" b="1" i="1" dirty="0"/>
                <a:t>(Atomausstieg) </a:t>
              </a:r>
              <a:r>
                <a:rPr lang="de-DE" sz="1600" b="1" dirty="0"/>
                <a:t>hängt Deutschland am Tropf seiner Nachbarn. . . </a:t>
              </a:r>
              <a:endParaRPr lang="de-DE" sz="1600" dirty="0"/>
            </a:p>
          </p:txBody>
        </p:sp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265DC078-C557-25F7-5D5A-3C0133093D0F}"/>
              </a:ext>
            </a:extLst>
          </p:cNvPr>
          <p:cNvGrpSpPr/>
          <p:nvPr/>
        </p:nvGrpSpPr>
        <p:grpSpPr>
          <a:xfrm>
            <a:off x="114232" y="942952"/>
            <a:ext cx="4865499" cy="2257017"/>
            <a:chOff x="114232" y="942952"/>
            <a:chExt cx="4865499" cy="2257017"/>
          </a:xfrm>
        </p:grpSpPr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FF8A668A-031D-A4E4-D566-BF7F8744B3E3}"/>
                </a:ext>
              </a:extLst>
            </p:cNvPr>
            <p:cNvSpPr txBox="1"/>
            <p:nvPr/>
          </p:nvSpPr>
          <p:spPr>
            <a:xfrm>
              <a:off x="114232" y="942952"/>
              <a:ext cx="48654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0" u="sng" dirty="0"/>
                <a:t>SPRINGER-Presse </a:t>
              </a:r>
              <a:r>
                <a:rPr lang="de-DE" sz="1800" dirty="0"/>
                <a:t>(nach dem Atomausstieg)</a:t>
              </a:r>
            </a:p>
          </p:txBody>
        </p:sp>
        <p:grpSp>
          <p:nvGrpSpPr>
            <p:cNvPr id="21" name="Gruppieren 20">
              <a:extLst>
                <a:ext uri="{FF2B5EF4-FFF2-40B4-BE49-F238E27FC236}">
                  <a16:creationId xmlns:a16="http://schemas.microsoft.com/office/drawing/2014/main" id="{EB6BCF48-F09A-4A4D-7F1E-303CD33B300D}"/>
                </a:ext>
              </a:extLst>
            </p:cNvPr>
            <p:cNvGrpSpPr/>
            <p:nvPr/>
          </p:nvGrpSpPr>
          <p:grpSpPr>
            <a:xfrm rot="1090862">
              <a:off x="539406" y="1949931"/>
              <a:ext cx="3852394" cy="1250038"/>
              <a:chOff x="948818" y="1644090"/>
              <a:chExt cx="3852394" cy="1250038"/>
            </a:xfrm>
          </p:grpSpPr>
          <p:pic>
            <p:nvPicPr>
              <p:cNvPr id="15" name="Grafik 14">
                <a:extLst>
                  <a:ext uri="{FF2B5EF4-FFF2-40B4-BE49-F238E27FC236}">
                    <a16:creationId xmlns:a16="http://schemas.microsoft.com/office/drawing/2014/main" id="{C90873F5-DC70-A4B8-8240-43B8F70433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33531" t="19665" r="61299" b="56558"/>
              <a:stretch>
                <a:fillRect/>
              </a:stretch>
            </p:blipFill>
            <p:spPr>
              <a:xfrm>
                <a:off x="948818" y="1671758"/>
                <a:ext cx="1082840" cy="933856"/>
              </a:xfrm>
              <a:prstGeom prst="rect">
                <a:avLst/>
              </a:prstGeom>
            </p:spPr>
          </p:pic>
          <p:pic>
            <p:nvPicPr>
              <p:cNvPr id="17" name="Grafik 16">
                <a:extLst>
                  <a:ext uri="{FF2B5EF4-FFF2-40B4-BE49-F238E27FC236}">
                    <a16:creationId xmlns:a16="http://schemas.microsoft.com/office/drawing/2014/main" id="{4E353E12-F940-1B03-9376-D156B84F6A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36634" t="49315" r="40251" b="8002"/>
              <a:stretch>
                <a:fillRect/>
              </a:stretch>
            </p:blipFill>
            <p:spPr>
              <a:xfrm>
                <a:off x="2106674" y="1644090"/>
                <a:ext cx="2694538" cy="932942"/>
              </a:xfrm>
              <a:prstGeom prst="rect">
                <a:avLst/>
              </a:prstGeom>
            </p:spPr>
          </p:pic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CDECBC29-D2E0-01E7-2053-B16E860E8E56}"/>
                  </a:ext>
                </a:extLst>
              </p:cNvPr>
              <p:cNvSpPr txBox="1"/>
              <p:nvPr/>
            </p:nvSpPr>
            <p:spPr>
              <a:xfrm>
                <a:off x="1020141" y="2555574"/>
                <a:ext cx="121058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dirty="0"/>
                  <a:t>08.08.2023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87644896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>
            <a:extLst>
              <a:ext uri="{FF2B5EF4-FFF2-40B4-BE49-F238E27FC236}">
                <a16:creationId xmlns:a16="http://schemas.microsoft.com/office/drawing/2014/main" id="{908A944D-CA6C-4B5D-A57F-A802C76C6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84138"/>
            <a:ext cx="95539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Agenda </a:t>
            </a:r>
          </a:p>
        </p:txBody>
      </p:sp>
      <p:sp>
        <p:nvSpPr>
          <p:cNvPr id="29" name="Text Box 5">
            <a:extLst>
              <a:ext uri="{FF2B5EF4-FFF2-40B4-BE49-F238E27FC236}">
                <a16:creationId xmlns:a16="http://schemas.microsoft.com/office/drawing/2014/main" id="{7E777913-A17E-4FEA-9BCE-BB3CE5E88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171" y="3779831"/>
            <a:ext cx="869791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4A300"/>
                    </a:gs>
                    <a:gs pos="100000">
                      <a:schemeClr val="accent2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de-DE" altLang="de-DE" sz="1800" dirty="0">
                <a:solidFill>
                  <a:srgbClr val="563BFB"/>
                </a:solidFill>
              </a:rPr>
              <a:t>Fazit</a:t>
            </a: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44E6129E-7B8C-49BB-8071-5FCE35597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171" y="2409825"/>
            <a:ext cx="91430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4A300"/>
                    </a:gs>
                    <a:gs pos="100000">
                      <a:schemeClr val="accent2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57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de-DE" altLang="de-DE" sz="1800" dirty="0">
                <a:solidFill>
                  <a:srgbClr val="563BFB"/>
                </a:solidFill>
              </a:rPr>
              <a:t>Technische Voraussetzungen: Gleichgewicht bei Stromerzeugung und -verbrauch</a:t>
            </a:r>
          </a:p>
        </p:txBody>
      </p:sp>
      <p:sp>
        <p:nvSpPr>
          <p:cNvPr id="17" name="Text Box 5">
            <a:extLst>
              <a:ext uri="{FF2B5EF4-FFF2-40B4-BE49-F238E27FC236}">
                <a16:creationId xmlns:a16="http://schemas.microsoft.com/office/drawing/2014/main" id="{35034F4C-76A1-42B2-89E6-3BBC24996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171" y="1725338"/>
            <a:ext cx="8697913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4A300"/>
                    </a:gs>
                    <a:gs pos="100000">
                      <a:schemeClr val="accent2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de-DE" altLang="de-DE" sz="1800" dirty="0">
                <a:solidFill>
                  <a:srgbClr val="563BFB"/>
                </a:solidFill>
              </a:rPr>
              <a:t>Grundsätzliche Verfügbarkeit mit ausreichender Energie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89A0C7AA-7029-700E-A636-29F8E9C8C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171" y="3094312"/>
            <a:ext cx="86979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4A300"/>
                    </a:gs>
                    <a:gs pos="100000">
                      <a:schemeClr val="accent2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857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de-DE" altLang="de-DE" sz="1800" dirty="0">
                <a:solidFill>
                  <a:srgbClr val="563BFB"/>
                </a:solidFill>
              </a:rPr>
              <a:t>Entwicklung des Energiesystems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FAFD0CD2-86A9-1D6C-F9A6-9FF3B07CA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171" y="1039819"/>
            <a:ext cx="91430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4A300"/>
                    </a:gs>
                    <a:gs pos="100000">
                      <a:schemeClr val="accent2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57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de-DE" altLang="de-DE" sz="1800" dirty="0">
                <a:solidFill>
                  <a:srgbClr val="3333FF"/>
                </a:solidFill>
              </a:rPr>
              <a:t>Einführung</a:t>
            </a:r>
          </a:p>
        </p:txBody>
      </p:sp>
    </p:spTree>
    <p:extLst>
      <p:ext uri="{BB962C8B-B14F-4D97-AF65-F5344CB8AC3E}">
        <p14:creationId xmlns:p14="http://schemas.microsoft.com/office/powerpoint/2010/main" val="1336579146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3" grpId="0"/>
      <p:bldP spid="17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>
            <a:extLst>
              <a:ext uri="{FF2B5EF4-FFF2-40B4-BE49-F238E27FC236}">
                <a16:creationId xmlns:a16="http://schemas.microsoft.com/office/drawing/2014/main" id="{908A944D-CA6C-4B5D-A57F-A802C76C6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84138"/>
            <a:ext cx="708258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Einführung (1)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Basis: ISE e.V.-Metastudie „</a:t>
            </a:r>
            <a:r>
              <a:rPr lang="en-US" altLang="de-DE" sz="2000" dirty="0">
                <a:solidFill>
                  <a:schemeClr val="bg1"/>
                </a:solidFill>
              </a:rPr>
              <a:t>Klimaschutz - Energiewende 2.0”</a:t>
            </a:r>
            <a:r>
              <a:rPr lang="de-DE" altLang="de-DE" sz="20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8198" name="Grafik 8197">
            <a:extLst>
              <a:ext uri="{FF2B5EF4-FFF2-40B4-BE49-F238E27FC236}">
                <a16:creationId xmlns:a16="http://schemas.microsoft.com/office/drawing/2014/main" id="{9E1FD9B3-F197-6AA0-73BE-5375C44DA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" y="1088136"/>
            <a:ext cx="8336280" cy="4681728"/>
          </a:xfrm>
          <a:prstGeom prst="rect">
            <a:avLst/>
          </a:prstGeom>
        </p:spPr>
      </p:pic>
      <p:grpSp>
        <p:nvGrpSpPr>
          <p:cNvPr id="8201" name="Gruppieren 8200">
            <a:extLst>
              <a:ext uri="{FF2B5EF4-FFF2-40B4-BE49-F238E27FC236}">
                <a16:creationId xmlns:a16="http://schemas.microsoft.com/office/drawing/2014/main" id="{43A2B31A-94E9-A13E-E728-E3D56244E743}"/>
              </a:ext>
            </a:extLst>
          </p:cNvPr>
          <p:cNvGrpSpPr/>
          <p:nvPr/>
        </p:nvGrpSpPr>
        <p:grpSpPr>
          <a:xfrm>
            <a:off x="0" y="1209675"/>
            <a:ext cx="9906000" cy="5314618"/>
            <a:chOff x="0" y="1209675"/>
            <a:chExt cx="9906000" cy="5314618"/>
          </a:xfrm>
        </p:grpSpPr>
        <p:sp>
          <p:nvSpPr>
            <p:cNvPr id="8231" name="Rectangle 4">
              <a:extLst>
                <a:ext uri="{FF2B5EF4-FFF2-40B4-BE49-F238E27FC236}">
                  <a16:creationId xmlns:a16="http://schemas.microsoft.com/office/drawing/2014/main" id="{F706E303-8E32-4442-FAEE-A0A7FA9AFC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6119813"/>
              <a:ext cx="9906000" cy="404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63124" tIns="63124" rIns="63124" bIns="63124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de-DE" altLang="de-DE" sz="1800" dirty="0">
                  <a:solidFill>
                    <a:srgbClr val="00B050"/>
                  </a:solidFill>
                </a:rPr>
                <a:t>Die energetische Versorgungssicherheit ist das komplexeste Kapitel der Meta-Studie!</a:t>
              </a:r>
            </a:p>
          </p:txBody>
        </p:sp>
        <p:sp>
          <p:nvSpPr>
            <p:cNvPr id="8200" name="Rechteck: abgerundete Ecken 8199">
              <a:extLst>
                <a:ext uri="{FF2B5EF4-FFF2-40B4-BE49-F238E27FC236}">
                  <a16:creationId xmlns:a16="http://schemas.microsoft.com/office/drawing/2014/main" id="{8456BE8A-714E-43A7-9650-4FB305EE60DB}"/>
                </a:ext>
              </a:extLst>
            </p:cNvPr>
            <p:cNvSpPr/>
            <p:nvPr/>
          </p:nvSpPr>
          <p:spPr bwMode="auto">
            <a:xfrm>
              <a:off x="7449911" y="1209675"/>
              <a:ext cx="1718854" cy="1291318"/>
            </a:xfrm>
            <a:prstGeom prst="roundRect">
              <a:avLst>
                <a:gd name="adj" fmla="val 32895"/>
              </a:avLst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9531272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>
            <a:extLst>
              <a:ext uri="{FF2B5EF4-FFF2-40B4-BE49-F238E27FC236}">
                <a16:creationId xmlns:a16="http://schemas.microsoft.com/office/drawing/2014/main" id="{908A944D-CA6C-4B5D-A57F-A802C76C6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84138"/>
            <a:ext cx="8039317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Einführung (2)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Die wesentlichen Bereiche der energetischen Versorgungssicherheit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0F7321E8-7E95-23DB-4E9A-D99C92E0A9B3}"/>
              </a:ext>
            </a:extLst>
          </p:cNvPr>
          <p:cNvGrpSpPr/>
          <p:nvPr/>
        </p:nvGrpSpPr>
        <p:grpSpPr>
          <a:xfrm>
            <a:off x="162761" y="1012205"/>
            <a:ext cx="4781745" cy="5107608"/>
            <a:chOff x="162761" y="1012205"/>
            <a:chExt cx="4781745" cy="5107608"/>
          </a:xfrm>
        </p:grpSpPr>
        <p:sp>
          <p:nvSpPr>
            <p:cNvPr id="8240" name="Rechteck 8239">
              <a:extLst>
                <a:ext uri="{FF2B5EF4-FFF2-40B4-BE49-F238E27FC236}">
                  <a16:creationId xmlns:a16="http://schemas.microsoft.com/office/drawing/2014/main" id="{9DEB12FC-FF11-6776-93B1-B5B84D0DD771}"/>
                </a:ext>
              </a:extLst>
            </p:cNvPr>
            <p:cNvSpPr/>
            <p:nvPr/>
          </p:nvSpPr>
          <p:spPr bwMode="auto">
            <a:xfrm>
              <a:off x="162761" y="1012205"/>
              <a:ext cx="4781745" cy="510760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229" name="Textfeld 8228">
              <a:extLst>
                <a:ext uri="{FF2B5EF4-FFF2-40B4-BE49-F238E27FC236}">
                  <a16:creationId xmlns:a16="http://schemas.microsoft.com/office/drawing/2014/main" id="{C90A449B-79B1-BB9D-7440-85099EA09171}"/>
                </a:ext>
              </a:extLst>
            </p:cNvPr>
            <p:cNvSpPr txBox="1"/>
            <p:nvPr/>
          </p:nvSpPr>
          <p:spPr>
            <a:xfrm>
              <a:off x="174838" y="1025463"/>
              <a:ext cx="47628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800" b="1" dirty="0"/>
                <a:t>ausreichende Energie</a:t>
              </a:r>
              <a:br>
                <a:rPr lang="de-DE" sz="1800" b="1" dirty="0"/>
              </a:br>
              <a:r>
                <a:rPr lang="de-DE" sz="1800" dirty="0"/>
                <a:t>genügend bezahlbare Mengen zu jeder Zeit!</a:t>
              </a: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B8F4CD31-FAE5-BE7D-F138-567F280E148F}"/>
              </a:ext>
            </a:extLst>
          </p:cNvPr>
          <p:cNvGrpSpPr/>
          <p:nvPr/>
        </p:nvGrpSpPr>
        <p:grpSpPr>
          <a:xfrm>
            <a:off x="5143500" y="1012205"/>
            <a:ext cx="4599738" cy="5107608"/>
            <a:chOff x="5143500" y="1012205"/>
            <a:chExt cx="4599738" cy="5107608"/>
          </a:xfrm>
        </p:grpSpPr>
        <p:sp>
          <p:nvSpPr>
            <p:cNvPr id="8241" name="Rechteck 8240">
              <a:extLst>
                <a:ext uri="{FF2B5EF4-FFF2-40B4-BE49-F238E27FC236}">
                  <a16:creationId xmlns:a16="http://schemas.microsoft.com/office/drawing/2014/main" id="{1AD73457-0FB6-9413-9D90-B6009253B9FE}"/>
                </a:ext>
              </a:extLst>
            </p:cNvPr>
            <p:cNvSpPr/>
            <p:nvPr/>
          </p:nvSpPr>
          <p:spPr bwMode="auto">
            <a:xfrm>
              <a:off x="5143500" y="1012205"/>
              <a:ext cx="4599738" cy="510760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8226" name="Gruppieren 8225">
              <a:extLst>
                <a:ext uri="{FF2B5EF4-FFF2-40B4-BE49-F238E27FC236}">
                  <a16:creationId xmlns:a16="http://schemas.microsoft.com/office/drawing/2014/main" id="{356AD56F-4C27-9F04-4E38-F6D5EC26F74B}"/>
                </a:ext>
              </a:extLst>
            </p:cNvPr>
            <p:cNvGrpSpPr/>
            <p:nvPr/>
          </p:nvGrpSpPr>
          <p:grpSpPr>
            <a:xfrm>
              <a:off x="5436444" y="2303548"/>
              <a:ext cx="4002100" cy="2821061"/>
              <a:chOff x="5452969" y="2018469"/>
              <a:chExt cx="4002100" cy="2821061"/>
            </a:xfrm>
          </p:grpSpPr>
          <p:grpSp>
            <p:nvGrpSpPr>
              <p:cNvPr id="2" name="Gruppieren 1">
                <a:extLst>
                  <a:ext uri="{FF2B5EF4-FFF2-40B4-BE49-F238E27FC236}">
                    <a16:creationId xmlns:a16="http://schemas.microsoft.com/office/drawing/2014/main" id="{63B102A8-B466-EBCE-6CC5-F44C91F11700}"/>
                  </a:ext>
                </a:extLst>
              </p:cNvPr>
              <p:cNvGrpSpPr/>
              <p:nvPr/>
            </p:nvGrpSpPr>
            <p:grpSpPr>
              <a:xfrm>
                <a:off x="5608279" y="2018469"/>
                <a:ext cx="3758231" cy="2821061"/>
                <a:chOff x="4311107" y="2577823"/>
                <a:chExt cx="3758231" cy="2821061"/>
              </a:xfrm>
            </p:grpSpPr>
            <p:grpSp>
              <p:nvGrpSpPr>
                <p:cNvPr id="4" name="Gruppieren 3">
                  <a:extLst>
                    <a:ext uri="{FF2B5EF4-FFF2-40B4-BE49-F238E27FC236}">
                      <a16:creationId xmlns:a16="http://schemas.microsoft.com/office/drawing/2014/main" id="{85F3911C-3725-3F32-B741-58725BBDD269}"/>
                    </a:ext>
                  </a:extLst>
                </p:cNvPr>
                <p:cNvGrpSpPr/>
                <p:nvPr/>
              </p:nvGrpSpPr>
              <p:grpSpPr>
                <a:xfrm>
                  <a:off x="4311107" y="2577823"/>
                  <a:ext cx="3758231" cy="2821061"/>
                  <a:chOff x="4322131" y="3279043"/>
                  <a:chExt cx="2706560" cy="1701267"/>
                </a:xfrm>
              </p:grpSpPr>
              <p:sp>
                <p:nvSpPr>
                  <p:cNvPr id="9" name="Gleichschenkliges Dreieck 24">
                    <a:extLst>
                      <a:ext uri="{FF2B5EF4-FFF2-40B4-BE49-F238E27FC236}">
                        <a16:creationId xmlns:a16="http://schemas.microsoft.com/office/drawing/2014/main" id="{6340215E-840B-557A-3855-E3F17C39717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03480" y="4281680"/>
                    <a:ext cx="932681" cy="698630"/>
                  </a:xfrm>
                  <a:custGeom>
                    <a:avLst/>
                    <a:gdLst>
                      <a:gd name="connsiteX0" fmla="*/ 0 w 932681"/>
                      <a:gd name="connsiteY0" fmla="*/ 698630 h 698630"/>
                      <a:gd name="connsiteX1" fmla="*/ 466341 w 932681"/>
                      <a:gd name="connsiteY1" fmla="*/ 0 h 698630"/>
                      <a:gd name="connsiteX2" fmla="*/ 932681 w 932681"/>
                      <a:gd name="connsiteY2" fmla="*/ 698630 h 698630"/>
                      <a:gd name="connsiteX3" fmla="*/ 0 w 932681"/>
                      <a:gd name="connsiteY3" fmla="*/ 698630 h 698630"/>
                      <a:gd name="connsiteX0" fmla="*/ 0 w 932681"/>
                      <a:gd name="connsiteY0" fmla="*/ 698630 h 698630"/>
                      <a:gd name="connsiteX1" fmla="*/ 58764 w 932681"/>
                      <a:gd name="connsiteY1" fmla="*/ 607218 h 698630"/>
                      <a:gd name="connsiteX2" fmla="*/ 466341 w 932681"/>
                      <a:gd name="connsiteY2" fmla="*/ 0 h 698630"/>
                      <a:gd name="connsiteX3" fmla="*/ 932681 w 932681"/>
                      <a:gd name="connsiteY3" fmla="*/ 698630 h 698630"/>
                      <a:gd name="connsiteX4" fmla="*/ 0 w 932681"/>
                      <a:gd name="connsiteY4" fmla="*/ 698630 h 698630"/>
                      <a:gd name="connsiteX0" fmla="*/ 0 w 932681"/>
                      <a:gd name="connsiteY0" fmla="*/ 698630 h 698630"/>
                      <a:gd name="connsiteX1" fmla="*/ 15902 w 932681"/>
                      <a:gd name="connsiteY1" fmla="*/ 619124 h 698630"/>
                      <a:gd name="connsiteX2" fmla="*/ 466341 w 932681"/>
                      <a:gd name="connsiteY2" fmla="*/ 0 h 698630"/>
                      <a:gd name="connsiteX3" fmla="*/ 932681 w 932681"/>
                      <a:gd name="connsiteY3" fmla="*/ 698630 h 698630"/>
                      <a:gd name="connsiteX4" fmla="*/ 0 w 932681"/>
                      <a:gd name="connsiteY4" fmla="*/ 698630 h 698630"/>
                      <a:gd name="connsiteX0" fmla="*/ 0 w 932681"/>
                      <a:gd name="connsiteY0" fmla="*/ 698630 h 698630"/>
                      <a:gd name="connsiteX1" fmla="*/ 15902 w 932681"/>
                      <a:gd name="connsiteY1" fmla="*/ 619124 h 698630"/>
                      <a:gd name="connsiteX2" fmla="*/ 134964 w 932681"/>
                      <a:gd name="connsiteY2" fmla="*/ 447674 h 698630"/>
                      <a:gd name="connsiteX3" fmla="*/ 466341 w 932681"/>
                      <a:gd name="connsiteY3" fmla="*/ 0 h 698630"/>
                      <a:gd name="connsiteX4" fmla="*/ 932681 w 932681"/>
                      <a:gd name="connsiteY4" fmla="*/ 698630 h 698630"/>
                      <a:gd name="connsiteX5" fmla="*/ 0 w 932681"/>
                      <a:gd name="connsiteY5" fmla="*/ 698630 h 698630"/>
                      <a:gd name="connsiteX0" fmla="*/ 0 w 932681"/>
                      <a:gd name="connsiteY0" fmla="*/ 698630 h 698630"/>
                      <a:gd name="connsiteX1" fmla="*/ 15902 w 932681"/>
                      <a:gd name="connsiteY1" fmla="*/ 619124 h 698630"/>
                      <a:gd name="connsiteX2" fmla="*/ 163539 w 932681"/>
                      <a:gd name="connsiteY2" fmla="*/ 514349 h 698630"/>
                      <a:gd name="connsiteX3" fmla="*/ 466341 w 932681"/>
                      <a:gd name="connsiteY3" fmla="*/ 0 h 698630"/>
                      <a:gd name="connsiteX4" fmla="*/ 932681 w 932681"/>
                      <a:gd name="connsiteY4" fmla="*/ 698630 h 698630"/>
                      <a:gd name="connsiteX5" fmla="*/ 0 w 932681"/>
                      <a:gd name="connsiteY5" fmla="*/ 698630 h 698630"/>
                      <a:gd name="connsiteX0" fmla="*/ 0 w 932681"/>
                      <a:gd name="connsiteY0" fmla="*/ 698630 h 698630"/>
                      <a:gd name="connsiteX1" fmla="*/ 15902 w 932681"/>
                      <a:gd name="connsiteY1" fmla="*/ 619124 h 698630"/>
                      <a:gd name="connsiteX2" fmla="*/ 163539 w 932681"/>
                      <a:gd name="connsiteY2" fmla="*/ 514349 h 698630"/>
                      <a:gd name="connsiteX3" fmla="*/ 284982 w 932681"/>
                      <a:gd name="connsiteY3" fmla="*/ 309562 h 698630"/>
                      <a:gd name="connsiteX4" fmla="*/ 466341 w 932681"/>
                      <a:gd name="connsiteY4" fmla="*/ 0 h 698630"/>
                      <a:gd name="connsiteX5" fmla="*/ 932681 w 932681"/>
                      <a:gd name="connsiteY5" fmla="*/ 698630 h 698630"/>
                      <a:gd name="connsiteX6" fmla="*/ 0 w 932681"/>
                      <a:gd name="connsiteY6" fmla="*/ 698630 h 698630"/>
                      <a:gd name="connsiteX0" fmla="*/ 0 w 932681"/>
                      <a:gd name="connsiteY0" fmla="*/ 698630 h 698630"/>
                      <a:gd name="connsiteX1" fmla="*/ 15902 w 932681"/>
                      <a:gd name="connsiteY1" fmla="*/ 619124 h 698630"/>
                      <a:gd name="connsiteX2" fmla="*/ 163539 w 932681"/>
                      <a:gd name="connsiteY2" fmla="*/ 514349 h 698630"/>
                      <a:gd name="connsiteX3" fmla="*/ 294507 w 932681"/>
                      <a:gd name="connsiteY3" fmla="*/ 416718 h 698630"/>
                      <a:gd name="connsiteX4" fmla="*/ 466341 w 932681"/>
                      <a:gd name="connsiteY4" fmla="*/ 0 h 698630"/>
                      <a:gd name="connsiteX5" fmla="*/ 932681 w 932681"/>
                      <a:gd name="connsiteY5" fmla="*/ 698630 h 698630"/>
                      <a:gd name="connsiteX6" fmla="*/ 0 w 932681"/>
                      <a:gd name="connsiteY6" fmla="*/ 698630 h 698630"/>
                      <a:gd name="connsiteX0" fmla="*/ 0 w 932681"/>
                      <a:gd name="connsiteY0" fmla="*/ 698630 h 698630"/>
                      <a:gd name="connsiteX1" fmla="*/ 15902 w 932681"/>
                      <a:gd name="connsiteY1" fmla="*/ 619124 h 698630"/>
                      <a:gd name="connsiteX2" fmla="*/ 163539 w 932681"/>
                      <a:gd name="connsiteY2" fmla="*/ 514349 h 698630"/>
                      <a:gd name="connsiteX3" fmla="*/ 294507 w 932681"/>
                      <a:gd name="connsiteY3" fmla="*/ 416718 h 698630"/>
                      <a:gd name="connsiteX4" fmla="*/ 466341 w 932681"/>
                      <a:gd name="connsiteY4" fmla="*/ 0 h 698630"/>
                      <a:gd name="connsiteX5" fmla="*/ 799332 w 932681"/>
                      <a:gd name="connsiteY5" fmla="*/ 500062 h 698630"/>
                      <a:gd name="connsiteX6" fmla="*/ 932681 w 932681"/>
                      <a:gd name="connsiteY6" fmla="*/ 698630 h 698630"/>
                      <a:gd name="connsiteX7" fmla="*/ 0 w 932681"/>
                      <a:gd name="connsiteY7" fmla="*/ 698630 h 698630"/>
                      <a:gd name="connsiteX0" fmla="*/ 0 w 932681"/>
                      <a:gd name="connsiteY0" fmla="*/ 698630 h 698630"/>
                      <a:gd name="connsiteX1" fmla="*/ 15902 w 932681"/>
                      <a:gd name="connsiteY1" fmla="*/ 619124 h 698630"/>
                      <a:gd name="connsiteX2" fmla="*/ 163539 w 932681"/>
                      <a:gd name="connsiteY2" fmla="*/ 514349 h 698630"/>
                      <a:gd name="connsiteX3" fmla="*/ 294507 w 932681"/>
                      <a:gd name="connsiteY3" fmla="*/ 416718 h 698630"/>
                      <a:gd name="connsiteX4" fmla="*/ 466341 w 932681"/>
                      <a:gd name="connsiteY4" fmla="*/ 0 h 698630"/>
                      <a:gd name="connsiteX5" fmla="*/ 908870 w 932681"/>
                      <a:gd name="connsiteY5" fmla="*/ 609599 h 698630"/>
                      <a:gd name="connsiteX6" fmla="*/ 932681 w 932681"/>
                      <a:gd name="connsiteY6" fmla="*/ 698630 h 698630"/>
                      <a:gd name="connsiteX7" fmla="*/ 0 w 932681"/>
                      <a:gd name="connsiteY7" fmla="*/ 698630 h 698630"/>
                      <a:gd name="connsiteX0" fmla="*/ 0 w 932681"/>
                      <a:gd name="connsiteY0" fmla="*/ 698630 h 698630"/>
                      <a:gd name="connsiteX1" fmla="*/ 15902 w 932681"/>
                      <a:gd name="connsiteY1" fmla="*/ 619124 h 698630"/>
                      <a:gd name="connsiteX2" fmla="*/ 163539 w 932681"/>
                      <a:gd name="connsiteY2" fmla="*/ 514349 h 698630"/>
                      <a:gd name="connsiteX3" fmla="*/ 294507 w 932681"/>
                      <a:gd name="connsiteY3" fmla="*/ 416718 h 698630"/>
                      <a:gd name="connsiteX4" fmla="*/ 466341 w 932681"/>
                      <a:gd name="connsiteY4" fmla="*/ 0 h 698630"/>
                      <a:gd name="connsiteX5" fmla="*/ 732657 w 932681"/>
                      <a:gd name="connsiteY5" fmla="*/ 364331 h 698630"/>
                      <a:gd name="connsiteX6" fmla="*/ 908870 w 932681"/>
                      <a:gd name="connsiteY6" fmla="*/ 609599 h 698630"/>
                      <a:gd name="connsiteX7" fmla="*/ 932681 w 932681"/>
                      <a:gd name="connsiteY7" fmla="*/ 698630 h 698630"/>
                      <a:gd name="connsiteX8" fmla="*/ 0 w 932681"/>
                      <a:gd name="connsiteY8" fmla="*/ 698630 h 698630"/>
                      <a:gd name="connsiteX0" fmla="*/ 0 w 932681"/>
                      <a:gd name="connsiteY0" fmla="*/ 698630 h 698630"/>
                      <a:gd name="connsiteX1" fmla="*/ 15902 w 932681"/>
                      <a:gd name="connsiteY1" fmla="*/ 619124 h 698630"/>
                      <a:gd name="connsiteX2" fmla="*/ 163539 w 932681"/>
                      <a:gd name="connsiteY2" fmla="*/ 514349 h 698630"/>
                      <a:gd name="connsiteX3" fmla="*/ 294507 w 932681"/>
                      <a:gd name="connsiteY3" fmla="*/ 416718 h 698630"/>
                      <a:gd name="connsiteX4" fmla="*/ 466341 w 932681"/>
                      <a:gd name="connsiteY4" fmla="*/ 0 h 698630"/>
                      <a:gd name="connsiteX5" fmla="*/ 777901 w 932681"/>
                      <a:gd name="connsiteY5" fmla="*/ 514350 h 698630"/>
                      <a:gd name="connsiteX6" fmla="*/ 908870 w 932681"/>
                      <a:gd name="connsiteY6" fmla="*/ 609599 h 698630"/>
                      <a:gd name="connsiteX7" fmla="*/ 932681 w 932681"/>
                      <a:gd name="connsiteY7" fmla="*/ 698630 h 698630"/>
                      <a:gd name="connsiteX8" fmla="*/ 0 w 932681"/>
                      <a:gd name="connsiteY8" fmla="*/ 698630 h 698630"/>
                      <a:gd name="connsiteX0" fmla="*/ 0 w 932681"/>
                      <a:gd name="connsiteY0" fmla="*/ 698630 h 698630"/>
                      <a:gd name="connsiteX1" fmla="*/ 15902 w 932681"/>
                      <a:gd name="connsiteY1" fmla="*/ 619124 h 698630"/>
                      <a:gd name="connsiteX2" fmla="*/ 163539 w 932681"/>
                      <a:gd name="connsiteY2" fmla="*/ 514349 h 698630"/>
                      <a:gd name="connsiteX3" fmla="*/ 294507 w 932681"/>
                      <a:gd name="connsiteY3" fmla="*/ 416718 h 698630"/>
                      <a:gd name="connsiteX4" fmla="*/ 466341 w 932681"/>
                      <a:gd name="connsiteY4" fmla="*/ 0 h 698630"/>
                      <a:gd name="connsiteX5" fmla="*/ 699320 w 932681"/>
                      <a:gd name="connsiteY5" fmla="*/ 378618 h 698630"/>
                      <a:gd name="connsiteX6" fmla="*/ 777901 w 932681"/>
                      <a:gd name="connsiteY6" fmla="*/ 514350 h 698630"/>
                      <a:gd name="connsiteX7" fmla="*/ 908870 w 932681"/>
                      <a:gd name="connsiteY7" fmla="*/ 609599 h 698630"/>
                      <a:gd name="connsiteX8" fmla="*/ 932681 w 932681"/>
                      <a:gd name="connsiteY8" fmla="*/ 698630 h 698630"/>
                      <a:gd name="connsiteX9" fmla="*/ 0 w 932681"/>
                      <a:gd name="connsiteY9" fmla="*/ 698630 h 698630"/>
                      <a:gd name="connsiteX0" fmla="*/ 0 w 932681"/>
                      <a:gd name="connsiteY0" fmla="*/ 698630 h 698630"/>
                      <a:gd name="connsiteX1" fmla="*/ 15902 w 932681"/>
                      <a:gd name="connsiteY1" fmla="*/ 619124 h 698630"/>
                      <a:gd name="connsiteX2" fmla="*/ 163539 w 932681"/>
                      <a:gd name="connsiteY2" fmla="*/ 514349 h 698630"/>
                      <a:gd name="connsiteX3" fmla="*/ 294507 w 932681"/>
                      <a:gd name="connsiteY3" fmla="*/ 416718 h 698630"/>
                      <a:gd name="connsiteX4" fmla="*/ 466341 w 932681"/>
                      <a:gd name="connsiteY4" fmla="*/ 0 h 698630"/>
                      <a:gd name="connsiteX5" fmla="*/ 625501 w 932681"/>
                      <a:gd name="connsiteY5" fmla="*/ 397668 h 698630"/>
                      <a:gd name="connsiteX6" fmla="*/ 777901 w 932681"/>
                      <a:gd name="connsiteY6" fmla="*/ 514350 h 698630"/>
                      <a:gd name="connsiteX7" fmla="*/ 908870 w 932681"/>
                      <a:gd name="connsiteY7" fmla="*/ 609599 h 698630"/>
                      <a:gd name="connsiteX8" fmla="*/ 932681 w 932681"/>
                      <a:gd name="connsiteY8" fmla="*/ 698630 h 698630"/>
                      <a:gd name="connsiteX9" fmla="*/ 0 w 932681"/>
                      <a:gd name="connsiteY9" fmla="*/ 698630 h 698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932681" h="698630">
                        <a:moveTo>
                          <a:pt x="0" y="698630"/>
                        </a:moveTo>
                        <a:lnTo>
                          <a:pt x="15902" y="619124"/>
                        </a:lnTo>
                        <a:lnTo>
                          <a:pt x="163539" y="514349"/>
                        </a:lnTo>
                        <a:lnTo>
                          <a:pt x="294507" y="416718"/>
                        </a:lnTo>
                        <a:lnTo>
                          <a:pt x="466341" y="0"/>
                        </a:lnTo>
                        <a:lnTo>
                          <a:pt x="625501" y="397668"/>
                        </a:lnTo>
                        <a:lnTo>
                          <a:pt x="777901" y="514350"/>
                        </a:lnTo>
                        <a:lnTo>
                          <a:pt x="908870" y="609599"/>
                        </a:lnTo>
                        <a:lnTo>
                          <a:pt x="932681" y="698630"/>
                        </a:lnTo>
                        <a:lnTo>
                          <a:pt x="0" y="698630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0" name="Gleichschenkliges Dreieck 23">
                    <a:extLst>
                      <a:ext uri="{FF2B5EF4-FFF2-40B4-BE49-F238E27FC236}">
                        <a16:creationId xmlns:a16="http://schemas.microsoft.com/office/drawing/2014/main" id="{0E7CF6AE-E467-E3E7-2CE9-31D3A3159037}"/>
                      </a:ext>
                    </a:extLst>
                  </p:cNvPr>
                  <p:cNvSpPr/>
                  <p:nvPr/>
                </p:nvSpPr>
                <p:spPr bwMode="auto">
                  <a:xfrm rot="10800000">
                    <a:off x="4512148" y="4441224"/>
                    <a:ext cx="2333624" cy="140492"/>
                  </a:xfrm>
                  <a:custGeom>
                    <a:avLst/>
                    <a:gdLst>
                      <a:gd name="connsiteX0" fmla="*/ 0 w 2295525"/>
                      <a:gd name="connsiteY0" fmla="*/ 140492 h 140492"/>
                      <a:gd name="connsiteX1" fmla="*/ 1138236 w 2295525"/>
                      <a:gd name="connsiteY1" fmla="*/ 0 h 140492"/>
                      <a:gd name="connsiteX2" fmla="*/ 2295525 w 2295525"/>
                      <a:gd name="connsiteY2" fmla="*/ 140492 h 140492"/>
                      <a:gd name="connsiteX3" fmla="*/ 0 w 2295525"/>
                      <a:gd name="connsiteY3" fmla="*/ 140492 h 140492"/>
                      <a:gd name="connsiteX0" fmla="*/ 0 w 2328862"/>
                      <a:gd name="connsiteY0" fmla="*/ 135729 h 140492"/>
                      <a:gd name="connsiteX1" fmla="*/ 1171573 w 2328862"/>
                      <a:gd name="connsiteY1" fmla="*/ 0 h 140492"/>
                      <a:gd name="connsiteX2" fmla="*/ 2328862 w 2328862"/>
                      <a:gd name="connsiteY2" fmla="*/ 140492 h 140492"/>
                      <a:gd name="connsiteX3" fmla="*/ 0 w 2328862"/>
                      <a:gd name="connsiteY3" fmla="*/ 135729 h 140492"/>
                      <a:gd name="connsiteX0" fmla="*/ 0 w 2328862"/>
                      <a:gd name="connsiteY0" fmla="*/ 135729 h 140492"/>
                      <a:gd name="connsiteX1" fmla="*/ 104772 w 2328862"/>
                      <a:gd name="connsiteY1" fmla="*/ 121442 h 140492"/>
                      <a:gd name="connsiteX2" fmla="*/ 1171573 w 2328862"/>
                      <a:gd name="connsiteY2" fmla="*/ 0 h 140492"/>
                      <a:gd name="connsiteX3" fmla="*/ 2328862 w 2328862"/>
                      <a:gd name="connsiteY3" fmla="*/ 140492 h 140492"/>
                      <a:gd name="connsiteX4" fmla="*/ 0 w 2328862"/>
                      <a:gd name="connsiteY4" fmla="*/ 135729 h 140492"/>
                      <a:gd name="connsiteX0" fmla="*/ 0 w 2328862"/>
                      <a:gd name="connsiteY0" fmla="*/ 135729 h 140492"/>
                      <a:gd name="connsiteX1" fmla="*/ 40478 w 2328862"/>
                      <a:gd name="connsiteY1" fmla="*/ 83342 h 140492"/>
                      <a:gd name="connsiteX2" fmla="*/ 1171573 w 2328862"/>
                      <a:gd name="connsiteY2" fmla="*/ 0 h 140492"/>
                      <a:gd name="connsiteX3" fmla="*/ 2328862 w 2328862"/>
                      <a:gd name="connsiteY3" fmla="*/ 140492 h 140492"/>
                      <a:gd name="connsiteX4" fmla="*/ 0 w 2328862"/>
                      <a:gd name="connsiteY4" fmla="*/ 135729 h 140492"/>
                      <a:gd name="connsiteX0" fmla="*/ 0 w 2328862"/>
                      <a:gd name="connsiteY0" fmla="*/ 135729 h 140492"/>
                      <a:gd name="connsiteX1" fmla="*/ 40478 w 2328862"/>
                      <a:gd name="connsiteY1" fmla="*/ 83342 h 140492"/>
                      <a:gd name="connsiteX2" fmla="*/ 1171573 w 2328862"/>
                      <a:gd name="connsiteY2" fmla="*/ 0 h 140492"/>
                      <a:gd name="connsiteX3" fmla="*/ 2055016 w 2328862"/>
                      <a:gd name="connsiteY3" fmla="*/ 114298 h 140492"/>
                      <a:gd name="connsiteX4" fmla="*/ 2328862 w 2328862"/>
                      <a:gd name="connsiteY4" fmla="*/ 140492 h 140492"/>
                      <a:gd name="connsiteX5" fmla="*/ 0 w 2328862"/>
                      <a:gd name="connsiteY5" fmla="*/ 135729 h 140492"/>
                      <a:gd name="connsiteX0" fmla="*/ 0 w 2328862"/>
                      <a:gd name="connsiteY0" fmla="*/ 135729 h 140492"/>
                      <a:gd name="connsiteX1" fmla="*/ 40478 w 2328862"/>
                      <a:gd name="connsiteY1" fmla="*/ 83342 h 140492"/>
                      <a:gd name="connsiteX2" fmla="*/ 1171573 w 2328862"/>
                      <a:gd name="connsiteY2" fmla="*/ 0 h 140492"/>
                      <a:gd name="connsiteX3" fmla="*/ 2064541 w 2328862"/>
                      <a:gd name="connsiteY3" fmla="*/ 73816 h 140492"/>
                      <a:gd name="connsiteX4" fmla="*/ 2328862 w 2328862"/>
                      <a:gd name="connsiteY4" fmla="*/ 140492 h 140492"/>
                      <a:gd name="connsiteX5" fmla="*/ 0 w 2328862"/>
                      <a:gd name="connsiteY5" fmla="*/ 135729 h 140492"/>
                      <a:gd name="connsiteX0" fmla="*/ 0 w 2328862"/>
                      <a:gd name="connsiteY0" fmla="*/ 135729 h 140492"/>
                      <a:gd name="connsiteX1" fmla="*/ 40478 w 2328862"/>
                      <a:gd name="connsiteY1" fmla="*/ 83342 h 140492"/>
                      <a:gd name="connsiteX2" fmla="*/ 1171573 w 2328862"/>
                      <a:gd name="connsiteY2" fmla="*/ 0 h 140492"/>
                      <a:gd name="connsiteX3" fmla="*/ 2233610 w 2328862"/>
                      <a:gd name="connsiteY3" fmla="*/ 88103 h 140492"/>
                      <a:gd name="connsiteX4" fmla="*/ 2328862 w 2328862"/>
                      <a:gd name="connsiteY4" fmla="*/ 140492 h 140492"/>
                      <a:gd name="connsiteX5" fmla="*/ 0 w 2328862"/>
                      <a:gd name="connsiteY5" fmla="*/ 135729 h 140492"/>
                      <a:gd name="connsiteX0" fmla="*/ 0 w 2328862"/>
                      <a:gd name="connsiteY0" fmla="*/ 135729 h 140492"/>
                      <a:gd name="connsiteX1" fmla="*/ 40478 w 2328862"/>
                      <a:gd name="connsiteY1" fmla="*/ 83342 h 140492"/>
                      <a:gd name="connsiteX2" fmla="*/ 1171573 w 2328862"/>
                      <a:gd name="connsiteY2" fmla="*/ 0 h 140492"/>
                      <a:gd name="connsiteX3" fmla="*/ 2324098 w 2328862"/>
                      <a:gd name="connsiteY3" fmla="*/ 88103 h 140492"/>
                      <a:gd name="connsiteX4" fmla="*/ 2328862 w 2328862"/>
                      <a:gd name="connsiteY4" fmla="*/ 140492 h 140492"/>
                      <a:gd name="connsiteX5" fmla="*/ 0 w 2328862"/>
                      <a:gd name="connsiteY5" fmla="*/ 135729 h 140492"/>
                      <a:gd name="connsiteX0" fmla="*/ 0 w 2333624"/>
                      <a:gd name="connsiteY0" fmla="*/ 135729 h 140492"/>
                      <a:gd name="connsiteX1" fmla="*/ 40478 w 2333624"/>
                      <a:gd name="connsiteY1" fmla="*/ 83342 h 140492"/>
                      <a:gd name="connsiteX2" fmla="*/ 1171573 w 2333624"/>
                      <a:gd name="connsiteY2" fmla="*/ 0 h 140492"/>
                      <a:gd name="connsiteX3" fmla="*/ 2324098 w 2333624"/>
                      <a:gd name="connsiteY3" fmla="*/ 88103 h 140492"/>
                      <a:gd name="connsiteX4" fmla="*/ 2333624 w 2333624"/>
                      <a:gd name="connsiteY4" fmla="*/ 140492 h 140492"/>
                      <a:gd name="connsiteX5" fmla="*/ 0 w 2333624"/>
                      <a:gd name="connsiteY5" fmla="*/ 135729 h 140492"/>
                      <a:gd name="connsiteX0" fmla="*/ 0 w 2333624"/>
                      <a:gd name="connsiteY0" fmla="*/ 135729 h 140492"/>
                      <a:gd name="connsiteX1" fmla="*/ 40478 w 2333624"/>
                      <a:gd name="connsiteY1" fmla="*/ 83342 h 140492"/>
                      <a:gd name="connsiteX2" fmla="*/ 1171573 w 2333624"/>
                      <a:gd name="connsiteY2" fmla="*/ 0 h 140492"/>
                      <a:gd name="connsiteX3" fmla="*/ 2328860 w 2333624"/>
                      <a:gd name="connsiteY3" fmla="*/ 92866 h 140492"/>
                      <a:gd name="connsiteX4" fmla="*/ 2333624 w 2333624"/>
                      <a:gd name="connsiteY4" fmla="*/ 140492 h 140492"/>
                      <a:gd name="connsiteX5" fmla="*/ 0 w 2333624"/>
                      <a:gd name="connsiteY5" fmla="*/ 135729 h 140492"/>
                      <a:gd name="connsiteX0" fmla="*/ 0 w 2333624"/>
                      <a:gd name="connsiteY0" fmla="*/ 135729 h 140492"/>
                      <a:gd name="connsiteX1" fmla="*/ 2378 w 2333624"/>
                      <a:gd name="connsiteY1" fmla="*/ 78580 h 140492"/>
                      <a:gd name="connsiteX2" fmla="*/ 1171573 w 2333624"/>
                      <a:gd name="connsiteY2" fmla="*/ 0 h 140492"/>
                      <a:gd name="connsiteX3" fmla="*/ 2328860 w 2333624"/>
                      <a:gd name="connsiteY3" fmla="*/ 92866 h 140492"/>
                      <a:gd name="connsiteX4" fmla="*/ 2333624 w 2333624"/>
                      <a:gd name="connsiteY4" fmla="*/ 140492 h 140492"/>
                      <a:gd name="connsiteX5" fmla="*/ 0 w 2333624"/>
                      <a:gd name="connsiteY5" fmla="*/ 135729 h 140492"/>
                      <a:gd name="connsiteX0" fmla="*/ 0 w 2333624"/>
                      <a:gd name="connsiteY0" fmla="*/ 135729 h 140492"/>
                      <a:gd name="connsiteX1" fmla="*/ 21428 w 2333624"/>
                      <a:gd name="connsiteY1" fmla="*/ 88105 h 140492"/>
                      <a:gd name="connsiteX2" fmla="*/ 1171573 w 2333624"/>
                      <a:gd name="connsiteY2" fmla="*/ 0 h 140492"/>
                      <a:gd name="connsiteX3" fmla="*/ 2328860 w 2333624"/>
                      <a:gd name="connsiteY3" fmla="*/ 92866 h 140492"/>
                      <a:gd name="connsiteX4" fmla="*/ 2333624 w 2333624"/>
                      <a:gd name="connsiteY4" fmla="*/ 140492 h 140492"/>
                      <a:gd name="connsiteX5" fmla="*/ 0 w 2333624"/>
                      <a:gd name="connsiteY5" fmla="*/ 135729 h 1404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33624" h="140492">
                        <a:moveTo>
                          <a:pt x="0" y="135729"/>
                        </a:moveTo>
                        <a:lnTo>
                          <a:pt x="21428" y="88105"/>
                        </a:lnTo>
                        <a:lnTo>
                          <a:pt x="1171573" y="0"/>
                        </a:lnTo>
                        <a:lnTo>
                          <a:pt x="2328860" y="92866"/>
                        </a:lnTo>
                        <a:lnTo>
                          <a:pt x="2333624" y="140492"/>
                        </a:lnTo>
                        <a:lnTo>
                          <a:pt x="0" y="135729"/>
                        </a:lnTo>
                        <a:close/>
                      </a:path>
                    </a:pathLst>
                  </a:custGeom>
                  <a:solidFill>
                    <a:schemeClr val="tx1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1" name="Ellipse 10">
                    <a:extLst>
                      <a:ext uri="{FF2B5EF4-FFF2-40B4-BE49-F238E27FC236}">
                        <a16:creationId xmlns:a16="http://schemas.microsoft.com/office/drawing/2014/main" id="{5AE1E418-DB72-EB5D-4139-76EFBC3A7AE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27684" y="4470175"/>
                    <a:ext cx="80961" cy="80961"/>
                  </a:xfrm>
                  <a:prstGeom prst="ellipse">
                    <a:avLst/>
                  </a:prstGeom>
                  <a:noFill/>
                  <a:ln w="12700" cap="flat" cmpd="sng" algn="ctr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grpSp>
                <p:nvGrpSpPr>
                  <p:cNvPr id="12" name="Gruppieren 11">
                    <a:extLst>
                      <a:ext uri="{FF2B5EF4-FFF2-40B4-BE49-F238E27FC236}">
                        <a16:creationId xmlns:a16="http://schemas.microsoft.com/office/drawing/2014/main" id="{15087B40-BC04-1C29-9ACF-BAA1497BA80D}"/>
                      </a:ext>
                    </a:extLst>
                  </p:cNvPr>
                  <p:cNvGrpSpPr/>
                  <p:nvPr/>
                </p:nvGrpSpPr>
                <p:grpSpPr>
                  <a:xfrm>
                    <a:off x="6230972" y="4221672"/>
                    <a:ext cx="797719" cy="224315"/>
                    <a:chOff x="6230972" y="4221672"/>
                    <a:chExt cx="797719" cy="224315"/>
                  </a:xfrm>
                </p:grpSpPr>
                <p:sp>
                  <p:nvSpPr>
                    <p:cNvPr id="30" name="Rechteck 29">
                      <a:extLst>
                        <a:ext uri="{FF2B5EF4-FFF2-40B4-BE49-F238E27FC236}">
                          <a16:creationId xmlns:a16="http://schemas.microsoft.com/office/drawing/2014/main" id="{7569F25C-171F-0D06-BDB8-40D45C6B042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6606972" y="4265011"/>
                      <a:ext cx="45719" cy="180976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0" tIns="0" rIns="0" bIns="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de-DE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p:txBody>
                </p:sp>
                <p:sp>
                  <p:nvSpPr>
                    <p:cNvPr id="31" name="Rechteck 37">
                      <a:extLst>
                        <a:ext uri="{FF2B5EF4-FFF2-40B4-BE49-F238E27FC236}">
                          <a16:creationId xmlns:a16="http://schemas.microsoft.com/office/drawing/2014/main" id="{55A8C6BD-83D4-BFB8-D5E8-578F1843C14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6230972" y="4221672"/>
                      <a:ext cx="797719" cy="45719"/>
                    </a:xfrm>
                    <a:custGeom>
                      <a:avLst/>
                      <a:gdLst>
                        <a:gd name="connsiteX0" fmla="*/ 0 w 797719"/>
                        <a:gd name="connsiteY0" fmla="*/ 0 h 45719"/>
                        <a:gd name="connsiteX1" fmla="*/ 797719 w 797719"/>
                        <a:gd name="connsiteY1" fmla="*/ 0 h 45719"/>
                        <a:gd name="connsiteX2" fmla="*/ 797719 w 797719"/>
                        <a:gd name="connsiteY2" fmla="*/ 45719 h 45719"/>
                        <a:gd name="connsiteX3" fmla="*/ 0 w 797719"/>
                        <a:gd name="connsiteY3" fmla="*/ 45719 h 45719"/>
                        <a:gd name="connsiteX4" fmla="*/ 0 w 797719"/>
                        <a:gd name="connsiteY4" fmla="*/ 0 h 45719"/>
                        <a:gd name="connsiteX0" fmla="*/ 0 w 797719"/>
                        <a:gd name="connsiteY0" fmla="*/ 509 h 46228"/>
                        <a:gd name="connsiteX1" fmla="*/ 69816 w 797719"/>
                        <a:gd name="connsiteY1" fmla="*/ 0 h 46228"/>
                        <a:gd name="connsiteX2" fmla="*/ 797719 w 797719"/>
                        <a:gd name="connsiteY2" fmla="*/ 509 h 46228"/>
                        <a:gd name="connsiteX3" fmla="*/ 797719 w 797719"/>
                        <a:gd name="connsiteY3" fmla="*/ 46228 h 46228"/>
                        <a:gd name="connsiteX4" fmla="*/ 0 w 797719"/>
                        <a:gd name="connsiteY4" fmla="*/ 46228 h 46228"/>
                        <a:gd name="connsiteX5" fmla="*/ 0 w 797719"/>
                        <a:gd name="connsiteY5" fmla="*/ 509 h 46228"/>
                        <a:gd name="connsiteX0" fmla="*/ 0 w 797719"/>
                        <a:gd name="connsiteY0" fmla="*/ 0 h 45719"/>
                        <a:gd name="connsiteX1" fmla="*/ 409541 w 797719"/>
                        <a:gd name="connsiteY1" fmla="*/ 15366 h 45719"/>
                        <a:gd name="connsiteX2" fmla="*/ 797719 w 797719"/>
                        <a:gd name="connsiteY2" fmla="*/ 0 h 45719"/>
                        <a:gd name="connsiteX3" fmla="*/ 797719 w 797719"/>
                        <a:gd name="connsiteY3" fmla="*/ 45719 h 45719"/>
                        <a:gd name="connsiteX4" fmla="*/ 0 w 797719"/>
                        <a:gd name="connsiteY4" fmla="*/ 45719 h 45719"/>
                        <a:gd name="connsiteX5" fmla="*/ 0 w 797719"/>
                        <a:gd name="connsiteY5" fmla="*/ 0 h 45719"/>
                        <a:gd name="connsiteX0" fmla="*/ 0 w 797719"/>
                        <a:gd name="connsiteY0" fmla="*/ 0 h 45719"/>
                        <a:gd name="connsiteX1" fmla="*/ 406366 w 797719"/>
                        <a:gd name="connsiteY1" fmla="*/ 15366 h 45719"/>
                        <a:gd name="connsiteX2" fmla="*/ 797719 w 797719"/>
                        <a:gd name="connsiteY2" fmla="*/ 0 h 45719"/>
                        <a:gd name="connsiteX3" fmla="*/ 797719 w 797719"/>
                        <a:gd name="connsiteY3" fmla="*/ 45719 h 45719"/>
                        <a:gd name="connsiteX4" fmla="*/ 0 w 797719"/>
                        <a:gd name="connsiteY4" fmla="*/ 45719 h 45719"/>
                        <a:gd name="connsiteX5" fmla="*/ 0 w 797719"/>
                        <a:gd name="connsiteY5" fmla="*/ 0 h 457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97719" h="45719">
                          <a:moveTo>
                            <a:pt x="0" y="0"/>
                          </a:moveTo>
                          <a:lnTo>
                            <a:pt x="406366" y="15366"/>
                          </a:lnTo>
                          <a:lnTo>
                            <a:pt x="797719" y="0"/>
                          </a:lnTo>
                          <a:lnTo>
                            <a:pt x="797719" y="45719"/>
                          </a:lnTo>
                          <a:lnTo>
                            <a:pt x="0" y="4571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0" tIns="0" rIns="0" bIns="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de-DE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p:txBody>
                </p:sp>
              </p:grpSp>
              <p:cxnSp>
                <p:nvCxnSpPr>
                  <p:cNvPr id="13" name="Gerade Verbindung mit Pfeil 12">
                    <a:extLst>
                      <a:ext uri="{FF2B5EF4-FFF2-40B4-BE49-F238E27FC236}">
                        <a16:creationId xmlns:a16="http://schemas.microsoft.com/office/drawing/2014/main" id="{D016DD7E-EAAD-ECC6-29BF-EAAA4542433F}"/>
                      </a:ext>
                    </a:extLst>
                  </p:cNvPr>
                  <p:cNvCxnSpPr/>
                  <p:nvPr/>
                </p:nvCxnSpPr>
                <p:spPr bwMode="auto">
                  <a:xfrm flipV="1">
                    <a:off x="5665599" y="3643359"/>
                    <a:ext cx="0" cy="638322"/>
                  </a:xfrm>
                  <a:prstGeom prst="straightConnector1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grpSp>
                <p:nvGrpSpPr>
                  <p:cNvPr id="14" name="Gruppieren 13">
                    <a:extLst>
                      <a:ext uri="{FF2B5EF4-FFF2-40B4-BE49-F238E27FC236}">
                        <a16:creationId xmlns:a16="http://schemas.microsoft.com/office/drawing/2014/main" id="{DC6BE954-CF3D-B2A8-933D-AB989354BBE9}"/>
                      </a:ext>
                    </a:extLst>
                  </p:cNvPr>
                  <p:cNvGrpSpPr/>
                  <p:nvPr/>
                </p:nvGrpSpPr>
                <p:grpSpPr>
                  <a:xfrm>
                    <a:off x="5433217" y="3496891"/>
                    <a:ext cx="458019" cy="142870"/>
                    <a:chOff x="4966509" y="3050381"/>
                    <a:chExt cx="458019" cy="142870"/>
                  </a:xfrm>
                </p:grpSpPr>
                <p:cxnSp>
                  <p:nvCxnSpPr>
                    <p:cNvPr id="19" name="Gerader Verbinder 18">
                      <a:extLst>
                        <a:ext uri="{FF2B5EF4-FFF2-40B4-BE49-F238E27FC236}">
                          <a16:creationId xmlns:a16="http://schemas.microsoft.com/office/drawing/2014/main" id="{20296BA8-C3D0-8799-A2AD-9F83B058B1BB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5197095" y="3050381"/>
                      <a:ext cx="0" cy="97631"/>
                    </a:xfrm>
                    <a:prstGeom prst="line">
                      <a:avLst/>
                    </a:prstGeom>
                    <a:solidFill>
                      <a:srgbClr val="FF0000"/>
                    </a:solidFill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grpSp>
                  <p:nvGrpSpPr>
                    <p:cNvPr id="20" name="Gruppieren 19">
                      <a:extLst>
                        <a:ext uri="{FF2B5EF4-FFF2-40B4-BE49-F238E27FC236}">
                          <a16:creationId xmlns:a16="http://schemas.microsoft.com/office/drawing/2014/main" id="{C304AA89-E46A-EFA4-EA02-AB768411FAF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241937" y="3050381"/>
                      <a:ext cx="182591" cy="142870"/>
                      <a:chOff x="5241937" y="3050381"/>
                      <a:chExt cx="182591" cy="142870"/>
                    </a:xfrm>
                  </p:grpSpPr>
                  <p:cxnSp>
                    <p:nvCxnSpPr>
                      <p:cNvPr id="26" name="Gerader Verbinder 25">
                        <a:extLst>
                          <a:ext uri="{FF2B5EF4-FFF2-40B4-BE49-F238E27FC236}">
                            <a16:creationId xmlns:a16="http://schemas.microsoft.com/office/drawing/2014/main" id="{10482E17-0EE6-1D97-66EF-1E238ADC18EE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 flipH="1">
                        <a:off x="5241937" y="3050381"/>
                        <a:ext cx="18244" cy="97631"/>
                      </a:xfrm>
                      <a:prstGeom prst="line">
                        <a:avLst/>
                      </a:prstGeom>
                      <a:solidFill>
                        <a:srgbClr val="FF0000"/>
                      </a:solidFill>
                      <a:ln w="63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27" name="Gerader Verbinder 26">
                        <a:extLst>
                          <a:ext uri="{FF2B5EF4-FFF2-40B4-BE49-F238E27FC236}">
                            <a16:creationId xmlns:a16="http://schemas.microsoft.com/office/drawing/2014/main" id="{83DD836D-59DD-B47E-DC5B-EDB904D301DA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 flipH="1">
                        <a:off x="5291150" y="3057524"/>
                        <a:ext cx="26975" cy="97631"/>
                      </a:xfrm>
                      <a:prstGeom prst="line">
                        <a:avLst/>
                      </a:prstGeom>
                      <a:solidFill>
                        <a:srgbClr val="FF0000"/>
                      </a:solidFill>
                      <a:ln w="63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28" name="Gerader Verbinder 27">
                        <a:extLst>
                          <a:ext uri="{FF2B5EF4-FFF2-40B4-BE49-F238E27FC236}">
                            <a16:creationId xmlns:a16="http://schemas.microsoft.com/office/drawing/2014/main" id="{A2E5C6F3-0742-2943-249C-3E52160CBB3D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 flipH="1">
                        <a:off x="5340364" y="3076574"/>
                        <a:ext cx="37283" cy="92867"/>
                      </a:xfrm>
                      <a:prstGeom prst="line">
                        <a:avLst/>
                      </a:prstGeom>
                      <a:solidFill>
                        <a:srgbClr val="FF0000"/>
                      </a:solidFill>
                      <a:ln w="63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29" name="Gerader Verbinder 28">
                        <a:extLst>
                          <a:ext uri="{FF2B5EF4-FFF2-40B4-BE49-F238E27FC236}">
                            <a16:creationId xmlns:a16="http://schemas.microsoft.com/office/drawing/2014/main" id="{02F58F9D-88B2-C759-2B1F-1A720183E4F3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 flipH="1">
                        <a:off x="5389575" y="3117790"/>
                        <a:ext cx="34953" cy="75461"/>
                      </a:xfrm>
                      <a:prstGeom prst="line">
                        <a:avLst/>
                      </a:prstGeom>
                      <a:solidFill>
                        <a:srgbClr val="FF0000"/>
                      </a:solidFill>
                      <a:ln w="63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</p:grpSp>
                <p:grpSp>
                  <p:nvGrpSpPr>
                    <p:cNvPr id="21" name="Gruppieren 20">
                      <a:extLst>
                        <a:ext uri="{FF2B5EF4-FFF2-40B4-BE49-F238E27FC236}">
                          <a16:creationId xmlns:a16="http://schemas.microsoft.com/office/drawing/2014/main" id="{95FDE4C1-A80A-DA60-4D31-4AE200A6C187}"/>
                        </a:ext>
                      </a:extLst>
                    </p:cNvPr>
                    <p:cNvGrpSpPr/>
                    <p:nvPr/>
                  </p:nvGrpSpPr>
                  <p:grpSpPr>
                    <a:xfrm flipH="1">
                      <a:off x="4966509" y="3050381"/>
                      <a:ext cx="182591" cy="142870"/>
                      <a:chOff x="5241937" y="3050381"/>
                      <a:chExt cx="182591" cy="142870"/>
                    </a:xfrm>
                  </p:grpSpPr>
                  <p:cxnSp>
                    <p:nvCxnSpPr>
                      <p:cNvPr id="22" name="Gerader Verbinder 21">
                        <a:extLst>
                          <a:ext uri="{FF2B5EF4-FFF2-40B4-BE49-F238E27FC236}">
                            <a16:creationId xmlns:a16="http://schemas.microsoft.com/office/drawing/2014/main" id="{150601D4-69A9-111A-A4EE-4A3270D235A2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 flipH="1">
                        <a:off x="5241937" y="3050381"/>
                        <a:ext cx="18244" cy="97631"/>
                      </a:xfrm>
                      <a:prstGeom prst="line">
                        <a:avLst/>
                      </a:prstGeom>
                      <a:solidFill>
                        <a:srgbClr val="FF0000"/>
                      </a:solidFill>
                      <a:ln w="63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23" name="Gerader Verbinder 22">
                        <a:extLst>
                          <a:ext uri="{FF2B5EF4-FFF2-40B4-BE49-F238E27FC236}">
                            <a16:creationId xmlns:a16="http://schemas.microsoft.com/office/drawing/2014/main" id="{0FD9C43E-76CD-BA39-8BC1-708EA5A6E18B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 flipH="1">
                        <a:off x="5291150" y="3057524"/>
                        <a:ext cx="26975" cy="97631"/>
                      </a:xfrm>
                      <a:prstGeom prst="line">
                        <a:avLst/>
                      </a:prstGeom>
                      <a:solidFill>
                        <a:srgbClr val="FF0000"/>
                      </a:solidFill>
                      <a:ln w="63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24" name="Gerader Verbinder 23">
                        <a:extLst>
                          <a:ext uri="{FF2B5EF4-FFF2-40B4-BE49-F238E27FC236}">
                            <a16:creationId xmlns:a16="http://schemas.microsoft.com/office/drawing/2014/main" id="{3A5B18D0-75B6-9176-5DE8-CA5AAC3B04DC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 flipH="1">
                        <a:off x="5340364" y="3076574"/>
                        <a:ext cx="37283" cy="92867"/>
                      </a:xfrm>
                      <a:prstGeom prst="line">
                        <a:avLst/>
                      </a:prstGeom>
                      <a:solidFill>
                        <a:srgbClr val="FF0000"/>
                      </a:solidFill>
                      <a:ln w="63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25" name="Gerader Verbinder 24">
                        <a:extLst>
                          <a:ext uri="{FF2B5EF4-FFF2-40B4-BE49-F238E27FC236}">
                            <a16:creationId xmlns:a16="http://schemas.microsoft.com/office/drawing/2014/main" id="{15177C56-57A5-A315-CB57-3A3C0448AE65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 flipH="1">
                        <a:off x="5389575" y="3117790"/>
                        <a:ext cx="34953" cy="75461"/>
                      </a:xfrm>
                      <a:prstGeom prst="line">
                        <a:avLst/>
                      </a:prstGeom>
                      <a:solidFill>
                        <a:srgbClr val="FF0000"/>
                      </a:solidFill>
                      <a:ln w="635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</p:grpSp>
              </p:grpSp>
              <p:sp>
                <p:nvSpPr>
                  <p:cNvPr id="15" name="Textfeld 14">
                    <a:extLst>
                      <a:ext uri="{FF2B5EF4-FFF2-40B4-BE49-F238E27FC236}">
                        <a16:creationId xmlns:a16="http://schemas.microsoft.com/office/drawing/2014/main" id="{07C96151-2A68-631C-1FD7-766CE0DC9F69}"/>
                      </a:ext>
                    </a:extLst>
                  </p:cNvPr>
                  <p:cNvSpPr txBox="1"/>
                  <p:nvPr/>
                </p:nvSpPr>
                <p:spPr>
                  <a:xfrm>
                    <a:off x="5575326" y="3279043"/>
                    <a:ext cx="183786" cy="14848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de-DE" sz="1000" dirty="0"/>
                      <a:t>0</a:t>
                    </a:r>
                  </a:p>
                </p:txBody>
              </p:sp>
              <p:grpSp>
                <p:nvGrpSpPr>
                  <p:cNvPr id="16" name="Gruppieren 15">
                    <a:extLst>
                      <a:ext uri="{FF2B5EF4-FFF2-40B4-BE49-F238E27FC236}">
                        <a16:creationId xmlns:a16="http://schemas.microsoft.com/office/drawing/2014/main" id="{7D19BBB1-7DE7-AF81-E3E6-97E7C2B5181D}"/>
                      </a:ext>
                    </a:extLst>
                  </p:cNvPr>
                  <p:cNvGrpSpPr/>
                  <p:nvPr/>
                </p:nvGrpSpPr>
                <p:grpSpPr>
                  <a:xfrm>
                    <a:off x="4322131" y="4219292"/>
                    <a:ext cx="797719" cy="221933"/>
                    <a:chOff x="4322131" y="4219292"/>
                    <a:chExt cx="797719" cy="221933"/>
                  </a:xfrm>
                </p:grpSpPr>
                <p:sp>
                  <p:nvSpPr>
                    <p:cNvPr id="17" name="Rechteck 16">
                      <a:extLst>
                        <a:ext uri="{FF2B5EF4-FFF2-40B4-BE49-F238E27FC236}">
                          <a16:creationId xmlns:a16="http://schemas.microsoft.com/office/drawing/2014/main" id="{6DAE8251-F403-512A-8987-092EA0C0077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697650" y="4260249"/>
                      <a:ext cx="45719" cy="180976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0" tIns="0" rIns="0" bIns="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de-DE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p:txBody>
                </p:sp>
                <p:sp>
                  <p:nvSpPr>
                    <p:cNvPr id="18" name="Rechteck 37">
                      <a:extLst>
                        <a:ext uri="{FF2B5EF4-FFF2-40B4-BE49-F238E27FC236}">
                          <a16:creationId xmlns:a16="http://schemas.microsoft.com/office/drawing/2014/main" id="{5FF40BF1-62E6-AAB5-3B67-5767906BFD62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322131" y="4219292"/>
                      <a:ext cx="797719" cy="45719"/>
                    </a:xfrm>
                    <a:custGeom>
                      <a:avLst/>
                      <a:gdLst>
                        <a:gd name="connsiteX0" fmla="*/ 0 w 797719"/>
                        <a:gd name="connsiteY0" fmla="*/ 0 h 45719"/>
                        <a:gd name="connsiteX1" fmla="*/ 797719 w 797719"/>
                        <a:gd name="connsiteY1" fmla="*/ 0 h 45719"/>
                        <a:gd name="connsiteX2" fmla="*/ 797719 w 797719"/>
                        <a:gd name="connsiteY2" fmla="*/ 45719 h 45719"/>
                        <a:gd name="connsiteX3" fmla="*/ 0 w 797719"/>
                        <a:gd name="connsiteY3" fmla="*/ 45719 h 45719"/>
                        <a:gd name="connsiteX4" fmla="*/ 0 w 797719"/>
                        <a:gd name="connsiteY4" fmla="*/ 0 h 45719"/>
                        <a:gd name="connsiteX0" fmla="*/ 0 w 797719"/>
                        <a:gd name="connsiteY0" fmla="*/ 509 h 46228"/>
                        <a:gd name="connsiteX1" fmla="*/ 69816 w 797719"/>
                        <a:gd name="connsiteY1" fmla="*/ 0 h 46228"/>
                        <a:gd name="connsiteX2" fmla="*/ 797719 w 797719"/>
                        <a:gd name="connsiteY2" fmla="*/ 509 h 46228"/>
                        <a:gd name="connsiteX3" fmla="*/ 797719 w 797719"/>
                        <a:gd name="connsiteY3" fmla="*/ 46228 h 46228"/>
                        <a:gd name="connsiteX4" fmla="*/ 0 w 797719"/>
                        <a:gd name="connsiteY4" fmla="*/ 46228 h 46228"/>
                        <a:gd name="connsiteX5" fmla="*/ 0 w 797719"/>
                        <a:gd name="connsiteY5" fmla="*/ 509 h 46228"/>
                        <a:gd name="connsiteX0" fmla="*/ 0 w 797719"/>
                        <a:gd name="connsiteY0" fmla="*/ 0 h 45719"/>
                        <a:gd name="connsiteX1" fmla="*/ 409541 w 797719"/>
                        <a:gd name="connsiteY1" fmla="*/ 15366 h 45719"/>
                        <a:gd name="connsiteX2" fmla="*/ 797719 w 797719"/>
                        <a:gd name="connsiteY2" fmla="*/ 0 h 45719"/>
                        <a:gd name="connsiteX3" fmla="*/ 797719 w 797719"/>
                        <a:gd name="connsiteY3" fmla="*/ 45719 h 45719"/>
                        <a:gd name="connsiteX4" fmla="*/ 0 w 797719"/>
                        <a:gd name="connsiteY4" fmla="*/ 45719 h 45719"/>
                        <a:gd name="connsiteX5" fmla="*/ 0 w 797719"/>
                        <a:gd name="connsiteY5" fmla="*/ 0 h 45719"/>
                        <a:gd name="connsiteX0" fmla="*/ 0 w 797719"/>
                        <a:gd name="connsiteY0" fmla="*/ 0 h 45719"/>
                        <a:gd name="connsiteX1" fmla="*/ 406366 w 797719"/>
                        <a:gd name="connsiteY1" fmla="*/ 15366 h 45719"/>
                        <a:gd name="connsiteX2" fmla="*/ 797719 w 797719"/>
                        <a:gd name="connsiteY2" fmla="*/ 0 h 45719"/>
                        <a:gd name="connsiteX3" fmla="*/ 797719 w 797719"/>
                        <a:gd name="connsiteY3" fmla="*/ 45719 h 45719"/>
                        <a:gd name="connsiteX4" fmla="*/ 0 w 797719"/>
                        <a:gd name="connsiteY4" fmla="*/ 45719 h 45719"/>
                        <a:gd name="connsiteX5" fmla="*/ 0 w 797719"/>
                        <a:gd name="connsiteY5" fmla="*/ 0 h 4571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797719" h="45719">
                          <a:moveTo>
                            <a:pt x="0" y="0"/>
                          </a:moveTo>
                          <a:lnTo>
                            <a:pt x="406366" y="15366"/>
                          </a:lnTo>
                          <a:lnTo>
                            <a:pt x="797719" y="0"/>
                          </a:lnTo>
                          <a:lnTo>
                            <a:pt x="797719" y="45719"/>
                          </a:lnTo>
                          <a:lnTo>
                            <a:pt x="0" y="45719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chemeClr val="tx1"/>
                    </a:solid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0" tIns="0" rIns="0" bIns="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de-DE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p:txBody>
                </p:sp>
              </p:grpSp>
            </p:grpSp>
            <p:sp>
              <p:nvSpPr>
                <p:cNvPr id="8" name="Textfeld 7">
                  <a:extLst>
                    <a:ext uri="{FF2B5EF4-FFF2-40B4-BE49-F238E27FC236}">
                      <a16:creationId xmlns:a16="http://schemas.microsoft.com/office/drawing/2014/main" id="{82A5A3B3-8B65-ADC9-21D8-23879FB4423F}"/>
                    </a:ext>
                  </a:extLst>
                </p:cNvPr>
                <p:cNvSpPr txBox="1"/>
                <p:nvPr/>
              </p:nvSpPr>
              <p:spPr>
                <a:xfrm>
                  <a:off x="5813706" y="4944280"/>
                  <a:ext cx="781923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de-DE" sz="1800" b="1" dirty="0">
                      <a:solidFill>
                        <a:schemeClr val="bg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Netz</a:t>
                  </a:r>
                  <a:endParaRPr lang="de-DE" sz="18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8192" name="Rechteck: abgerundete Ecken 8191">
                <a:extLst>
                  <a:ext uri="{FF2B5EF4-FFF2-40B4-BE49-F238E27FC236}">
                    <a16:creationId xmlns:a16="http://schemas.microsoft.com/office/drawing/2014/main" id="{F496E9C2-3BD7-8062-25C4-5F62BD621621}"/>
                  </a:ext>
                </a:extLst>
              </p:cNvPr>
              <p:cNvSpPr/>
              <p:nvPr/>
            </p:nvSpPr>
            <p:spPr bwMode="auto">
              <a:xfrm>
                <a:off x="5452969" y="2365399"/>
                <a:ext cx="1360966" cy="1212202"/>
              </a:xfrm>
              <a:prstGeom prst="roundRect">
                <a:avLst/>
              </a:prstGeom>
              <a:solidFill>
                <a:srgbClr val="00B05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de-DE" sz="1800" b="0" i="0" u="none" strike="noStrike" cap="none" normalizeH="0" baseline="0" dirty="0">
                    <a:ln>
                      <a:noFill/>
                    </a:ln>
                    <a:effectLst/>
                    <a:latin typeface="Arial" charset="0"/>
                  </a:rPr>
                  <a:t>Erzeugung</a:t>
                </a:r>
              </a:p>
            </p:txBody>
          </p:sp>
          <p:sp>
            <p:nvSpPr>
              <p:cNvPr id="8225" name="Rechteck: abgerundete Ecken 8224">
                <a:extLst>
                  <a:ext uri="{FF2B5EF4-FFF2-40B4-BE49-F238E27FC236}">
                    <a16:creationId xmlns:a16="http://schemas.microsoft.com/office/drawing/2014/main" id="{FE2D0E80-310F-2F7C-450A-3C0CE1776FB1}"/>
                  </a:ext>
                </a:extLst>
              </p:cNvPr>
              <p:cNvSpPr/>
              <p:nvPr/>
            </p:nvSpPr>
            <p:spPr bwMode="auto">
              <a:xfrm>
                <a:off x="8094103" y="2365399"/>
                <a:ext cx="1360966" cy="1212202"/>
              </a:xfrm>
              <a:prstGeom prst="roundRect">
                <a:avLst/>
              </a:prstGeom>
              <a:solidFill>
                <a:srgbClr val="00B0F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de-DE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rPr>
                  <a:t>Verbrauch</a:t>
                </a:r>
              </a:p>
            </p:txBody>
          </p:sp>
        </p:grpSp>
        <p:sp>
          <p:nvSpPr>
            <p:cNvPr id="8230" name="Textfeld 8229">
              <a:extLst>
                <a:ext uri="{FF2B5EF4-FFF2-40B4-BE49-F238E27FC236}">
                  <a16:creationId xmlns:a16="http://schemas.microsoft.com/office/drawing/2014/main" id="{09D0FC21-DEEA-80EE-E041-E9B31652B2AB}"/>
                </a:ext>
              </a:extLst>
            </p:cNvPr>
            <p:cNvSpPr txBox="1"/>
            <p:nvPr/>
          </p:nvSpPr>
          <p:spPr>
            <a:xfrm>
              <a:off x="5734251" y="1030461"/>
              <a:ext cx="340772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800" b="1" dirty="0"/>
                <a:t>technische Voraussetzungen</a:t>
              </a:r>
              <a:br>
                <a:rPr lang="de-DE" sz="1800" b="1" dirty="0"/>
              </a:br>
              <a:r>
                <a:rPr lang="de-DE" sz="1800" dirty="0"/>
                <a:t>permanentes Gleichgewicht</a:t>
              </a:r>
            </a:p>
          </p:txBody>
        </p:sp>
        <p:sp>
          <p:nvSpPr>
            <p:cNvPr id="8193" name="Textfeld 8192">
              <a:extLst>
                <a:ext uri="{FF2B5EF4-FFF2-40B4-BE49-F238E27FC236}">
                  <a16:creationId xmlns:a16="http://schemas.microsoft.com/office/drawing/2014/main" id="{5224D268-2F70-14C9-E7AB-B9AC5C92A7D2}"/>
                </a:ext>
              </a:extLst>
            </p:cNvPr>
            <p:cNvSpPr txBox="1"/>
            <p:nvPr/>
          </p:nvSpPr>
          <p:spPr>
            <a:xfrm>
              <a:off x="6085871" y="5208949"/>
              <a:ext cx="276069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b="1" dirty="0"/>
                <a:t>Energiesystem</a:t>
              </a:r>
              <a:br>
                <a:rPr lang="de-DE" sz="1600" b="1" dirty="0"/>
              </a:br>
              <a:r>
                <a:rPr lang="de-DE" sz="800" b="1" dirty="0"/>
                <a:t> </a:t>
              </a:r>
              <a:br>
                <a:rPr lang="de-DE" sz="1600" u="sng" dirty="0"/>
              </a:br>
              <a:r>
                <a:rPr lang="de-DE" sz="1600" u="sng" dirty="0"/>
                <a:t>hauptsächlich Strom aus EE</a:t>
              </a:r>
            </a:p>
          </p:txBody>
        </p:sp>
      </p:grpSp>
      <p:grpSp>
        <p:nvGrpSpPr>
          <p:cNvPr id="8196" name="Gruppieren 8195">
            <a:extLst>
              <a:ext uri="{FF2B5EF4-FFF2-40B4-BE49-F238E27FC236}">
                <a16:creationId xmlns:a16="http://schemas.microsoft.com/office/drawing/2014/main" id="{0EBB55C1-0148-F8D2-F20D-875C745FA20D}"/>
              </a:ext>
            </a:extLst>
          </p:cNvPr>
          <p:cNvGrpSpPr/>
          <p:nvPr/>
        </p:nvGrpSpPr>
        <p:grpSpPr>
          <a:xfrm>
            <a:off x="2168726" y="1652253"/>
            <a:ext cx="2411533" cy="4476912"/>
            <a:chOff x="2168726" y="1652253"/>
            <a:chExt cx="2411533" cy="4476912"/>
          </a:xfrm>
        </p:grpSpPr>
        <p:grpSp>
          <p:nvGrpSpPr>
            <p:cNvPr id="8242" name="Gruppieren 8241">
              <a:extLst>
                <a:ext uri="{FF2B5EF4-FFF2-40B4-BE49-F238E27FC236}">
                  <a16:creationId xmlns:a16="http://schemas.microsoft.com/office/drawing/2014/main" id="{A2E7CF97-2120-8080-B225-439677B7C48C}"/>
                </a:ext>
              </a:extLst>
            </p:cNvPr>
            <p:cNvGrpSpPr/>
            <p:nvPr/>
          </p:nvGrpSpPr>
          <p:grpSpPr>
            <a:xfrm>
              <a:off x="2536110" y="1652253"/>
              <a:ext cx="2044149" cy="4476912"/>
              <a:chOff x="2586910" y="1652253"/>
              <a:chExt cx="2044149" cy="4476912"/>
            </a:xfrm>
          </p:grpSpPr>
          <p:pic>
            <p:nvPicPr>
              <p:cNvPr id="8218" name="Grafik 8217">
                <a:extLst>
                  <a:ext uri="{FF2B5EF4-FFF2-40B4-BE49-F238E27FC236}">
                    <a16:creationId xmlns:a16="http://schemas.microsoft.com/office/drawing/2014/main" id="{07D9D4B8-B8DC-355D-2CF4-32B75767BE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52023" y="1652253"/>
                <a:ext cx="820419" cy="820419"/>
              </a:xfrm>
              <a:prstGeom prst="rect">
                <a:avLst/>
              </a:prstGeom>
            </p:spPr>
          </p:pic>
          <p:pic>
            <p:nvPicPr>
              <p:cNvPr id="8219" name="Grafik 8218" descr="Wind turbines in forest icon image Royalty Free Vector Image">
                <a:extLst>
                  <a:ext uri="{FF2B5EF4-FFF2-40B4-BE49-F238E27FC236}">
                    <a16:creationId xmlns:a16="http://schemas.microsoft.com/office/drawing/2014/main" id="{77630942-2203-3A08-B3E7-2639ECD5B4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175731" y="2763464"/>
                <a:ext cx="973003" cy="960354"/>
              </a:xfrm>
              <a:prstGeom prst="rect">
                <a:avLst/>
              </a:prstGeom>
            </p:spPr>
          </p:pic>
          <p:pic>
            <p:nvPicPr>
              <p:cNvPr id="8220" name="Grafik 8219" descr="11,234 Battery Container Stock Vectors and Vector Art | Shutterstock">
                <a:extLst>
                  <a:ext uri="{FF2B5EF4-FFF2-40B4-BE49-F238E27FC236}">
                    <a16:creationId xmlns:a16="http://schemas.microsoft.com/office/drawing/2014/main" id="{C5B30E8A-F476-E3C0-F478-D247743CFE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3344286" y="2440332"/>
                <a:ext cx="635892" cy="572303"/>
              </a:xfrm>
              <a:prstGeom prst="rect">
                <a:avLst/>
              </a:prstGeom>
            </p:spPr>
          </p:pic>
          <p:sp>
            <p:nvSpPr>
              <p:cNvPr id="8228" name="Textfeld 8227">
                <a:extLst>
                  <a:ext uri="{FF2B5EF4-FFF2-40B4-BE49-F238E27FC236}">
                    <a16:creationId xmlns:a16="http://schemas.microsoft.com/office/drawing/2014/main" id="{3A7E0647-1FAA-3F73-5DE6-79EB0EBBFEB8}"/>
                  </a:ext>
                </a:extLst>
              </p:cNvPr>
              <p:cNvSpPr txBox="1"/>
              <p:nvPr/>
            </p:nvSpPr>
            <p:spPr>
              <a:xfrm>
                <a:off x="2586910" y="5544390"/>
                <a:ext cx="204414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600" dirty="0"/>
                  <a:t>zukünftig: </a:t>
                </a:r>
                <a:r>
                  <a:rPr lang="de-DE" sz="1600" u="sng" dirty="0"/>
                  <a:t>100% EE</a:t>
                </a:r>
                <a:br>
                  <a:rPr lang="de-DE" sz="1600" dirty="0"/>
                </a:br>
                <a:r>
                  <a:rPr lang="de-DE" sz="1600" dirty="0">
                    <a:sym typeface="Wingdings" panose="05000000000000000000" pitchFamily="2" charset="2"/>
                  </a:rPr>
                  <a:t> </a:t>
                </a:r>
                <a:r>
                  <a:rPr lang="de-DE" sz="1600" dirty="0"/>
                  <a:t>heimisch</a:t>
                </a:r>
              </a:p>
            </p:txBody>
          </p:sp>
          <p:pic>
            <p:nvPicPr>
              <p:cNvPr id="8232" name="Grafik 8231" descr="Simple Green Biogas Plant icon 32208359 Vector Art at Vecteezy">
                <a:extLst>
                  <a:ext uri="{FF2B5EF4-FFF2-40B4-BE49-F238E27FC236}">
                    <a16:creationId xmlns:a16="http://schemas.microsoft.com/office/drawing/2014/main" id="{ECB34F9A-5137-FED5-17FB-8954054EE9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5818" t="7124" r="5949" b="13997"/>
              <a:stretch>
                <a:fillRect/>
              </a:stretch>
            </p:blipFill>
            <p:spPr>
              <a:xfrm>
                <a:off x="3076620" y="4554628"/>
                <a:ext cx="1217305" cy="664860"/>
              </a:xfrm>
              <a:prstGeom prst="rect">
                <a:avLst/>
              </a:prstGeom>
            </p:spPr>
          </p:pic>
          <p:pic>
            <p:nvPicPr>
              <p:cNvPr id="8238" name="Grafik 8237">
                <a:extLst>
                  <a:ext uri="{FF2B5EF4-FFF2-40B4-BE49-F238E27FC236}">
                    <a16:creationId xmlns:a16="http://schemas.microsoft.com/office/drawing/2014/main" id="{6B028BE5-C751-6272-E9B8-AAAD3DEE3F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3" t="5575" r="7610" b="7041"/>
              <a:stretch>
                <a:fillRect/>
              </a:stretch>
            </p:blipFill>
            <p:spPr>
              <a:xfrm>
                <a:off x="3277880" y="3795780"/>
                <a:ext cx="789272" cy="802332"/>
              </a:xfrm>
              <a:prstGeom prst="rect">
                <a:avLst/>
              </a:prstGeom>
            </p:spPr>
          </p:pic>
        </p:grpSp>
        <p:sp>
          <p:nvSpPr>
            <p:cNvPr id="8246" name="Pfeil: nach rechts 8245">
              <a:extLst>
                <a:ext uri="{FF2B5EF4-FFF2-40B4-BE49-F238E27FC236}">
                  <a16:creationId xmlns:a16="http://schemas.microsoft.com/office/drawing/2014/main" id="{068EC3A4-C7AB-3CC4-C1D2-85B2B365891A}"/>
                </a:ext>
              </a:extLst>
            </p:cNvPr>
            <p:cNvSpPr/>
            <p:nvPr/>
          </p:nvSpPr>
          <p:spPr bwMode="auto">
            <a:xfrm>
              <a:off x="2168726" y="3284420"/>
              <a:ext cx="419461" cy="983947"/>
            </a:xfrm>
            <a:prstGeom prst="rightArrow">
              <a:avLst/>
            </a:prstGeom>
            <a:solidFill>
              <a:srgbClr val="00B05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8231" name="Rectangle 4">
            <a:extLst>
              <a:ext uri="{FF2B5EF4-FFF2-40B4-BE49-F238E27FC236}">
                <a16:creationId xmlns:a16="http://schemas.microsoft.com/office/drawing/2014/main" id="{F706E303-8E32-4442-FAEE-A0A7FA9AFC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19813"/>
            <a:ext cx="9906000" cy="4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rgbClr val="00B050"/>
                </a:solidFill>
              </a:rPr>
              <a:t>Geopolitik und Technik bestimmen vorrangig die energetische Versorgungssicherheit!</a:t>
            </a:r>
          </a:p>
        </p:txBody>
      </p:sp>
      <p:grpSp>
        <p:nvGrpSpPr>
          <p:cNvPr id="8198" name="Gruppieren 8197">
            <a:extLst>
              <a:ext uri="{FF2B5EF4-FFF2-40B4-BE49-F238E27FC236}">
                <a16:creationId xmlns:a16="http://schemas.microsoft.com/office/drawing/2014/main" id="{3556BAA1-C3AD-F896-1A2B-5EC65A9AFD91}"/>
              </a:ext>
            </a:extLst>
          </p:cNvPr>
          <p:cNvGrpSpPr/>
          <p:nvPr/>
        </p:nvGrpSpPr>
        <p:grpSpPr>
          <a:xfrm>
            <a:off x="305897" y="1750524"/>
            <a:ext cx="2997715" cy="4359515"/>
            <a:chOff x="305897" y="1750524"/>
            <a:chExt cx="2997715" cy="4359515"/>
          </a:xfrm>
        </p:grpSpPr>
        <p:pic>
          <p:nvPicPr>
            <p:cNvPr id="8207" name="Grafik 8206" descr="Gasbrenner, Orange Flamme, Vektorikone Vektor Abbildung - Illustration ...">
              <a:extLst>
                <a:ext uri="{FF2B5EF4-FFF2-40B4-BE49-F238E27FC236}">
                  <a16:creationId xmlns:a16="http://schemas.microsoft.com/office/drawing/2014/main" id="{DF49226E-26DE-598D-AA21-294E76001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15056" b="15080"/>
            <a:stretch>
              <a:fillRect/>
            </a:stretch>
          </p:blipFill>
          <p:spPr>
            <a:xfrm>
              <a:off x="826291" y="3029596"/>
              <a:ext cx="634275" cy="669758"/>
            </a:xfrm>
            <a:prstGeom prst="rect">
              <a:avLst/>
            </a:prstGeom>
          </p:spPr>
        </p:pic>
        <p:pic>
          <p:nvPicPr>
            <p:cNvPr id="8208" name="Grafik 8207" descr="Oil Vector Icon Design 25102979 Vector Art at Vecteezy">
              <a:extLst>
                <a:ext uri="{FF2B5EF4-FFF2-40B4-BE49-F238E27FC236}">
                  <a16:creationId xmlns:a16="http://schemas.microsoft.com/office/drawing/2014/main" id="{B2CAD1BD-6C9E-26D9-0505-815D1A2F6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80959" y="3938492"/>
              <a:ext cx="324939" cy="453618"/>
            </a:xfrm>
            <a:prstGeom prst="rect">
              <a:avLst/>
            </a:prstGeom>
          </p:spPr>
        </p:pic>
        <p:pic>
          <p:nvPicPr>
            <p:cNvPr id="8216" name="Grafik 8215">
              <a:extLst>
                <a:ext uri="{FF2B5EF4-FFF2-40B4-BE49-F238E27FC236}">
                  <a16:creationId xmlns:a16="http://schemas.microsoft.com/office/drawing/2014/main" id="{564D481A-BD7D-F6FD-F7A3-3B6C474CF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087" y="2452322"/>
              <a:ext cx="538682" cy="567500"/>
            </a:xfrm>
            <a:prstGeom prst="rect">
              <a:avLst/>
            </a:prstGeom>
          </p:spPr>
        </p:pic>
        <p:pic>
          <p:nvPicPr>
            <p:cNvPr id="8224" name="Grafik 8223">
              <a:extLst>
                <a:ext uri="{FF2B5EF4-FFF2-40B4-BE49-F238E27FC236}">
                  <a16:creationId xmlns:a16="http://schemas.microsoft.com/office/drawing/2014/main" id="{4159C945-975E-7C72-9134-AAAD719A2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997" y="1750524"/>
              <a:ext cx="984863" cy="637137"/>
            </a:xfrm>
            <a:prstGeom prst="rect">
              <a:avLst/>
            </a:prstGeom>
          </p:spPr>
        </p:pic>
        <p:sp>
          <p:nvSpPr>
            <p:cNvPr id="8227" name="Textfeld 8226">
              <a:extLst>
                <a:ext uri="{FF2B5EF4-FFF2-40B4-BE49-F238E27FC236}">
                  <a16:creationId xmlns:a16="http://schemas.microsoft.com/office/drawing/2014/main" id="{B6A986CF-2EBF-6E29-46BA-853452D8FCC5}"/>
                </a:ext>
              </a:extLst>
            </p:cNvPr>
            <p:cNvSpPr txBox="1"/>
            <p:nvPr/>
          </p:nvSpPr>
          <p:spPr>
            <a:xfrm>
              <a:off x="305897" y="5525264"/>
              <a:ext cx="200728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dirty="0"/>
                <a:t>aktuell: </a:t>
              </a:r>
              <a:r>
                <a:rPr lang="de-DE" sz="1600" u="sng" dirty="0"/>
                <a:t>80% Fossile</a:t>
              </a:r>
              <a:br>
                <a:rPr lang="de-DE" sz="1600" dirty="0"/>
              </a:br>
              <a:r>
                <a:rPr lang="de-DE" sz="1600" dirty="0">
                  <a:sym typeface="Wingdings" panose="05000000000000000000" pitchFamily="2" charset="2"/>
                </a:rPr>
                <a:t> </a:t>
              </a:r>
              <a:r>
                <a:rPr lang="de-DE" sz="1600" dirty="0"/>
                <a:t>meist Importe</a:t>
              </a:r>
            </a:p>
          </p:txBody>
        </p:sp>
        <p:sp>
          <p:nvSpPr>
            <p:cNvPr id="8195" name="Textfeld 8194">
              <a:extLst>
                <a:ext uri="{FF2B5EF4-FFF2-40B4-BE49-F238E27FC236}">
                  <a16:creationId xmlns:a16="http://schemas.microsoft.com/office/drawing/2014/main" id="{33138DE3-C4AE-5F01-EF39-BA9D4B5B02C7}"/>
                </a:ext>
              </a:extLst>
            </p:cNvPr>
            <p:cNvSpPr txBox="1"/>
            <p:nvPr/>
          </p:nvSpPr>
          <p:spPr>
            <a:xfrm>
              <a:off x="1660212" y="5201079"/>
              <a:ext cx="16434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b="1" dirty="0"/>
                <a:t>Energiesystem</a:t>
              </a:r>
            </a:p>
          </p:txBody>
        </p:sp>
        <p:pic>
          <p:nvPicPr>
            <p:cNvPr id="6" name="Grafik 5" descr="Erneuerbare energie - Kostenlose technologie-Icons">
              <a:extLst>
                <a:ext uri="{FF2B5EF4-FFF2-40B4-BE49-F238E27FC236}">
                  <a16:creationId xmlns:a16="http://schemas.microsoft.com/office/drawing/2014/main" id="{C3A0CD4D-1300-6C6B-2E8B-238EF33B39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89485" y="4527288"/>
              <a:ext cx="707886" cy="7078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9063172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4">
            <a:extLst>
              <a:ext uri="{FF2B5EF4-FFF2-40B4-BE49-F238E27FC236}">
                <a16:creationId xmlns:a16="http://schemas.microsoft.com/office/drawing/2014/main" id="{FCEF51A8-83BB-4A2F-A2C2-5729FF119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1229" y="17718"/>
            <a:ext cx="879553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Grundsätzliche Verfügbarkeit mit ausreichender Energie (1)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Geopolitik: Energieimporte 2024 in D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9CDC925C-5CE6-4BD6-4FA2-08B2C6464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09" t="5376" r="15564" b="6910"/>
          <a:stretch>
            <a:fillRect/>
          </a:stretch>
        </p:blipFill>
        <p:spPr>
          <a:xfrm>
            <a:off x="2644303" y="967516"/>
            <a:ext cx="3803515" cy="4819227"/>
          </a:xfrm>
          <a:prstGeom prst="rect">
            <a:avLst/>
          </a:prstGeom>
        </p:spPr>
      </p:pic>
      <p:sp>
        <p:nvSpPr>
          <p:cNvPr id="16" name="Text Box 5">
            <a:extLst>
              <a:ext uri="{FF2B5EF4-FFF2-40B4-BE49-F238E27FC236}">
                <a16:creationId xmlns:a16="http://schemas.microsoft.com/office/drawing/2014/main" id="{9F2202DE-8F92-6189-5B66-1C3ECE062A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18" y="4963863"/>
            <a:ext cx="23054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u="sng" dirty="0"/>
              <a:t>Quelle</a:t>
            </a:r>
            <a:r>
              <a:rPr lang="de-DE" altLang="de-DE" sz="1200" dirty="0"/>
              <a:t>: AGEB 05/2025</a:t>
            </a:r>
            <a:br>
              <a:rPr lang="de-DE" altLang="de-DE" sz="1200" dirty="0"/>
            </a:br>
            <a:r>
              <a:rPr lang="de-DE" altLang="de-DE" sz="1200" dirty="0"/>
              <a:t>            FH-ISE,  ISE e.V. </a:t>
            </a:r>
            <a:endParaRPr lang="en-US" altLang="de-DE" sz="1200" dirty="0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B5B2B43E-CFDF-182F-58BF-7B6FB589A125}"/>
              </a:ext>
            </a:extLst>
          </p:cNvPr>
          <p:cNvGrpSpPr/>
          <p:nvPr/>
        </p:nvGrpSpPr>
        <p:grpSpPr>
          <a:xfrm>
            <a:off x="123155" y="2031816"/>
            <a:ext cx="4316048" cy="1354350"/>
            <a:chOff x="123155" y="2031816"/>
            <a:chExt cx="4316048" cy="1354350"/>
          </a:xfrm>
        </p:grpSpPr>
        <p:sp>
          <p:nvSpPr>
            <p:cNvPr id="14" name="Text Box 5">
              <a:extLst>
                <a:ext uri="{FF2B5EF4-FFF2-40B4-BE49-F238E27FC236}">
                  <a16:creationId xmlns:a16="http://schemas.microsoft.com/office/drawing/2014/main" id="{5CE2A6D9-DF5F-0175-52D6-0D1EB1F017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155" y="2062727"/>
              <a:ext cx="1746034" cy="13234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gradFill rotWithShape="0">
                    <a:gsLst>
                      <a:gs pos="0">
                        <a:srgbClr val="F4A300"/>
                      </a:gs>
                      <a:gs pos="100000">
                        <a:schemeClr val="accent2"/>
                      </a:gs>
                    </a:gsLst>
                    <a:lin ang="0" scaled="1"/>
                  </a:gra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285750" indent="-285750">
                <a:tabLst>
                  <a:tab pos="446088" algn="l"/>
                  <a:tab pos="40005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tabLst>
                  <a:tab pos="446088" algn="l"/>
                  <a:tab pos="40005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tabLst>
                  <a:tab pos="446088" algn="l"/>
                  <a:tab pos="40005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tabLst>
                  <a:tab pos="446088" algn="l"/>
                  <a:tab pos="40005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tabLst>
                  <a:tab pos="446088" algn="l"/>
                  <a:tab pos="40005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6088" algn="l"/>
                  <a:tab pos="40005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6088" algn="l"/>
                  <a:tab pos="40005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6088" algn="l"/>
                  <a:tab pos="40005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6088" algn="l"/>
                  <a:tab pos="40005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indent="0"/>
              <a:r>
                <a:rPr lang="de-DE" altLang="de-DE" sz="1600" u="sng" dirty="0">
                  <a:solidFill>
                    <a:srgbClr val="3333FF"/>
                  </a:solidFill>
                  <a:hlinkClick r:id="rId4"/>
                </a:rPr>
                <a:t>Steinkohle</a:t>
              </a:r>
              <a:r>
                <a:rPr lang="de-DE" altLang="de-DE" sz="1600" dirty="0">
                  <a:solidFill>
                    <a:srgbClr val="3333FF"/>
                  </a:solidFill>
                </a:rPr>
                <a:t> aus</a:t>
              </a:r>
              <a:br>
                <a:rPr lang="de-DE" altLang="de-DE" sz="1600" dirty="0">
                  <a:solidFill>
                    <a:srgbClr val="3333FF"/>
                  </a:solidFill>
                </a:rPr>
              </a:br>
              <a:r>
                <a:rPr lang="de-DE" altLang="de-DE" sz="1600" dirty="0">
                  <a:solidFill>
                    <a:srgbClr val="3333FF"/>
                  </a:solidFill>
                </a:rPr>
                <a:t>- Australien</a:t>
              </a:r>
              <a:br>
                <a:rPr lang="de-DE" altLang="de-DE" sz="1600" dirty="0">
                  <a:solidFill>
                    <a:srgbClr val="3333FF"/>
                  </a:solidFill>
                </a:rPr>
              </a:br>
              <a:r>
                <a:rPr lang="de-DE" altLang="de-DE" sz="1600" dirty="0">
                  <a:solidFill>
                    <a:srgbClr val="3333FF"/>
                  </a:solidFill>
                </a:rPr>
                <a:t>- Kolumbien</a:t>
              </a:r>
              <a:br>
                <a:rPr lang="de-DE" altLang="de-DE" sz="1600" dirty="0">
                  <a:solidFill>
                    <a:srgbClr val="3333FF"/>
                  </a:solidFill>
                </a:rPr>
              </a:br>
              <a:r>
                <a:rPr lang="de-DE" altLang="de-DE" sz="1600" dirty="0">
                  <a:solidFill>
                    <a:srgbClr val="3333FF"/>
                  </a:solidFill>
                </a:rPr>
                <a:t>- USA</a:t>
              </a:r>
              <a:br>
                <a:rPr lang="de-DE" altLang="de-DE" sz="1600" dirty="0">
                  <a:solidFill>
                    <a:srgbClr val="3333FF"/>
                  </a:solidFill>
                </a:rPr>
              </a:br>
              <a:r>
                <a:rPr lang="de-DE" altLang="de-DE" sz="1600" dirty="0">
                  <a:solidFill>
                    <a:srgbClr val="3333FF"/>
                  </a:solidFill>
                </a:rPr>
                <a:t>- Südafrika</a:t>
              </a:r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6D1B5936-95F8-7AC4-549C-A37438F49450}"/>
                </a:ext>
              </a:extLst>
            </p:cNvPr>
            <p:cNvSpPr/>
            <p:nvPr/>
          </p:nvSpPr>
          <p:spPr>
            <a:xfrm rot="10800000" flipH="1" flipV="1">
              <a:off x="3507211" y="2031816"/>
              <a:ext cx="931992" cy="615554"/>
            </a:xfrm>
            <a:custGeom>
              <a:avLst/>
              <a:gdLst>
                <a:gd name="connsiteX0" fmla="*/ 2309757 w 3300542"/>
                <a:gd name="connsiteY0" fmla="*/ 5818 h 2579628"/>
                <a:gd name="connsiteX1" fmla="*/ 2166911 w 3300542"/>
                <a:gd name="connsiteY1" fmla="*/ 111689 h 2579628"/>
                <a:gd name="connsiteX2" fmla="*/ 2152005 w 3300542"/>
                <a:gd name="connsiteY2" fmla="*/ 126902 h 2579628"/>
                <a:gd name="connsiteX3" fmla="*/ 2056981 w 3300542"/>
                <a:gd name="connsiteY3" fmla="*/ 193343 h 2579628"/>
                <a:gd name="connsiteX4" fmla="*/ 2024996 w 3300542"/>
                <a:gd name="connsiteY4" fmla="*/ 224390 h 2579628"/>
                <a:gd name="connsiteX5" fmla="*/ 1961647 w 3300542"/>
                <a:gd name="connsiteY5" fmla="*/ 218181 h 2579628"/>
                <a:gd name="connsiteX6" fmla="*/ 1924383 w 3300542"/>
                <a:gd name="connsiteY6" fmla="*/ 371243 h 2579628"/>
                <a:gd name="connsiteX7" fmla="*/ 1923762 w 3300542"/>
                <a:gd name="connsiteY7" fmla="*/ 591057 h 2579628"/>
                <a:gd name="connsiteX8" fmla="*/ 1919104 w 3300542"/>
                <a:gd name="connsiteY8" fmla="*/ 720214 h 2579628"/>
                <a:gd name="connsiteX9" fmla="*/ 1919104 w 3300542"/>
                <a:gd name="connsiteY9" fmla="*/ 734495 h 2579628"/>
                <a:gd name="connsiteX10" fmla="*/ 1904509 w 3300542"/>
                <a:gd name="connsiteY10" fmla="*/ 737911 h 2579628"/>
                <a:gd name="connsiteX11" fmla="*/ 1853892 w 3300542"/>
                <a:gd name="connsiteY11" fmla="*/ 752503 h 2579628"/>
                <a:gd name="connsiteX12" fmla="*/ 1780295 w 3300542"/>
                <a:gd name="connsiteY12" fmla="*/ 762127 h 2579628"/>
                <a:gd name="connsiteX13" fmla="*/ 1601427 w 3300542"/>
                <a:gd name="connsiteY13" fmla="*/ 768026 h 2579628"/>
                <a:gd name="connsiteX14" fmla="*/ 1463239 w 3300542"/>
                <a:gd name="connsiteY14" fmla="*/ 878244 h 2579628"/>
                <a:gd name="connsiteX15" fmla="*/ 1361384 w 3300542"/>
                <a:gd name="connsiteY15" fmla="*/ 960829 h 2579628"/>
                <a:gd name="connsiteX16" fmla="*/ 1327536 w 3300542"/>
                <a:gd name="connsiteY16" fmla="*/ 971696 h 2579628"/>
                <a:gd name="connsiteX17" fmla="*/ 1302693 w 3300542"/>
                <a:gd name="connsiteY17" fmla="*/ 959898 h 2579628"/>
                <a:gd name="connsiteX18" fmla="*/ 1201769 w 3300542"/>
                <a:gd name="connsiteY18" fmla="*/ 953999 h 2579628"/>
                <a:gd name="connsiteX19" fmla="*/ 1039359 w 3300542"/>
                <a:gd name="connsiteY19" fmla="*/ 998396 h 2579628"/>
                <a:gd name="connsiteX20" fmla="*/ 1016069 w 3300542"/>
                <a:gd name="connsiteY20" fmla="*/ 989703 h 2579628"/>
                <a:gd name="connsiteX21" fmla="*/ 957999 w 3300542"/>
                <a:gd name="connsiteY21" fmla="*/ 979147 h 2579628"/>
                <a:gd name="connsiteX22" fmla="*/ 899619 w 3300542"/>
                <a:gd name="connsiteY22" fmla="*/ 986288 h 2579628"/>
                <a:gd name="connsiteX23" fmla="*/ 818569 w 3300542"/>
                <a:gd name="connsiteY23" fmla="*/ 1025407 h 2579628"/>
                <a:gd name="connsiteX24" fmla="*/ 745594 w 3300542"/>
                <a:gd name="connsiteY24" fmla="*/ 1100542 h 2579628"/>
                <a:gd name="connsiteX25" fmla="*/ 670134 w 3300542"/>
                <a:gd name="connsiteY25" fmla="*/ 1159221 h 2579628"/>
                <a:gd name="connsiteX26" fmla="*/ 598090 w 3300542"/>
                <a:gd name="connsiteY26" fmla="*/ 1200824 h 2579628"/>
                <a:gd name="connsiteX27" fmla="*/ 565794 w 3300542"/>
                <a:gd name="connsiteY27" fmla="*/ 1254846 h 2579628"/>
                <a:gd name="connsiteX28" fmla="*/ 563620 w 3300542"/>
                <a:gd name="connsiteY28" fmla="*/ 1267886 h 2579628"/>
                <a:gd name="connsiteX29" fmla="*/ 542815 w 3300542"/>
                <a:gd name="connsiteY29" fmla="*/ 1269749 h 2579628"/>
                <a:gd name="connsiteX30" fmla="*/ 487229 w 3300542"/>
                <a:gd name="connsiteY30" fmla="*/ 1301727 h 2579628"/>
                <a:gd name="connsiteX31" fmla="*/ 442201 w 3300542"/>
                <a:gd name="connsiteY31" fmla="*/ 1488942 h 2579628"/>
                <a:gd name="connsiteX32" fmla="*/ 444375 w 3300542"/>
                <a:gd name="connsiteY32" fmla="*/ 1520920 h 2579628"/>
                <a:gd name="connsiteX33" fmla="*/ 367984 w 3300542"/>
                <a:gd name="connsiteY33" fmla="*/ 1520920 h 2579628"/>
                <a:gd name="connsiteX34" fmla="*/ 291903 w 3300542"/>
                <a:gd name="connsiteY34" fmla="*/ 1520920 h 2579628"/>
                <a:gd name="connsiteX35" fmla="*/ 292524 w 3300542"/>
                <a:gd name="connsiteY35" fmla="*/ 1571217 h 2579628"/>
                <a:gd name="connsiteX36" fmla="*/ 293455 w 3300542"/>
                <a:gd name="connsiteY36" fmla="*/ 1621824 h 2579628"/>
                <a:gd name="connsiteX37" fmla="*/ 316745 w 3300542"/>
                <a:gd name="connsiteY37" fmla="*/ 1623376 h 2579628"/>
                <a:gd name="connsiteX38" fmla="*/ 340035 w 3300542"/>
                <a:gd name="connsiteY38" fmla="*/ 1624928 h 2579628"/>
                <a:gd name="connsiteX39" fmla="*/ 341899 w 3300542"/>
                <a:gd name="connsiteY39" fmla="*/ 1645109 h 2579628"/>
                <a:gd name="connsiteX40" fmla="*/ 344383 w 3300542"/>
                <a:gd name="connsiteY40" fmla="*/ 1707203 h 2579628"/>
                <a:gd name="connsiteX41" fmla="*/ 227001 w 3300542"/>
                <a:gd name="connsiteY41" fmla="*/ 2198991 h 2579628"/>
                <a:gd name="connsiteX42" fmla="*/ 208369 w 3300542"/>
                <a:gd name="connsiteY42" fmla="*/ 2238110 h 2579628"/>
                <a:gd name="connsiteX43" fmla="*/ 104340 w 3300542"/>
                <a:gd name="connsiteY43" fmla="*/ 2238110 h 2579628"/>
                <a:gd name="connsiteX44" fmla="*/ 0 w 3300542"/>
                <a:gd name="connsiteY44" fmla="*/ 2238110 h 2579628"/>
                <a:gd name="connsiteX45" fmla="*/ 0 w 3300542"/>
                <a:gd name="connsiteY45" fmla="*/ 2408869 h 2579628"/>
                <a:gd name="connsiteX46" fmla="*/ 0 w 3300542"/>
                <a:gd name="connsiteY46" fmla="*/ 2579629 h 2579628"/>
                <a:gd name="connsiteX47" fmla="*/ 1465723 w 3300542"/>
                <a:gd name="connsiteY47" fmla="*/ 2579629 h 2579628"/>
                <a:gd name="connsiteX48" fmla="*/ 2931447 w 3300542"/>
                <a:gd name="connsiteY48" fmla="*/ 2579629 h 2579628"/>
                <a:gd name="connsiteX49" fmla="*/ 2931447 w 3300542"/>
                <a:gd name="connsiteY49" fmla="*/ 2408869 h 2579628"/>
                <a:gd name="connsiteX50" fmla="*/ 2931447 w 3300542"/>
                <a:gd name="connsiteY50" fmla="*/ 2238110 h 2579628"/>
                <a:gd name="connsiteX51" fmla="*/ 2857229 w 3300542"/>
                <a:gd name="connsiteY51" fmla="*/ 2238110 h 2579628"/>
                <a:gd name="connsiteX52" fmla="*/ 2782701 w 3300542"/>
                <a:gd name="connsiteY52" fmla="*/ 2238110 h 2579628"/>
                <a:gd name="connsiteX53" fmla="*/ 2780838 w 3300542"/>
                <a:gd name="connsiteY53" fmla="*/ 2220103 h 2579628"/>
                <a:gd name="connsiteX54" fmla="*/ 2769969 w 3300542"/>
                <a:gd name="connsiteY54" fmla="*/ 2130997 h 2579628"/>
                <a:gd name="connsiteX55" fmla="*/ 2755995 w 3300542"/>
                <a:gd name="connsiteY55" fmla="*/ 2016123 h 2579628"/>
                <a:gd name="connsiteX56" fmla="*/ 2734568 w 3300542"/>
                <a:gd name="connsiteY56" fmla="*/ 1950613 h 2579628"/>
                <a:gd name="connsiteX57" fmla="*/ 2720904 w 3300542"/>
                <a:gd name="connsiteY57" fmla="*/ 1941920 h 2579628"/>
                <a:gd name="connsiteX58" fmla="*/ 2719041 w 3300542"/>
                <a:gd name="connsiteY58" fmla="*/ 1898454 h 2579628"/>
                <a:gd name="connsiteX59" fmla="*/ 2714073 w 3300542"/>
                <a:gd name="connsiteY59" fmla="*/ 1739803 h 2579628"/>
                <a:gd name="connsiteX60" fmla="*/ 2709415 w 3300542"/>
                <a:gd name="connsiteY60" fmla="*/ 1609405 h 2579628"/>
                <a:gd name="connsiteX61" fmla="*/ 2706309 w 3300542"/>
                <a:gd name="connsiteY61" fmla="*/ 1524025 h 2579628"/>
                <a:gd name="connsiteX62" fmla="*/ 2701651 w 3300542"/>
                <a:gd name="connsiteY62" fmla="*/ 1384313 h 2579628"/>
                <a:gd name="connsiteX63" fmla="*/ 2695441 w 3300542"/>
                <a:gd name="connsiteY63" fmla="*/ 1196477 h 2579628"/>
                <a:gd name="connsiteX64" fmla="*/ 2689230 w 3300542"/>
                <a:gd name="connsiteY64" fmla="*/ 1010194 h 2579628"/>
                <a:gd name="connsiteX65" fmla="*/ 2684572 w 3300542"/>
                <a:gd name="connsiteY65" fmla="*/ 882901 h 2579628"/>
                <a:gd name="connsiteX66" fmla="*/ 2679914 w 3300542"/>
                <a:gd name="connsiteY66" fmla="*/ 749398 h 2579628"/>
                <a:gd name="connsiteX67" fmla="*/ 2674945 w 3300542"/>
                <a:gd name="connsiteY67" fmla="*/ 614964 h 2579628"/>
                <a:gd name="connsiteX68" fmla="*/ 2672771 w 3300542"/>
                <a:gd name="connsiteY68" fmla="*/ 555353 h 2579628"/>
                <a:gd name="connsiteX69" fmla="*/ 2660971 w 3300542"/>
                <a:gd name="connsiteY69" fmla="*/ 555353 h 2579628"/>
                <a:gd name="connsiteX70" fmla="*/ 2652276 w 3300542"/>
                <a:gd name="connsiteY70" fmla="*/ 546349 h 2579628"/>
                <a:gd name="connsiteX71" fmla="*/ 2677740 w 3300542"/>
                <a:gd name="connsiteY71" fmla="*/ 535793 h 2579628"/>
                <a:gd name="connsiteX72" fmla="*/ 2760032 w 3300542"/>
                <a:gd name="connsiteY72" fmla="*/ 498847 h 2579628"/>
                <a:gd name="connsiteX73" fmla="*/ 2781769 w 3300542"/>
                <a:gd name="connsiteY73" fmla="*/ 497916 h 2579628"/>
                <a:gd name="connsiteX74" fmla="*/ 2896046 w 3300542"/>
                <a:gd name="connsiteY74" fmla="*/ 514992 h 2579628"/>
                <a:gd name="connsiteX75" fmla="*/ 2928652 w 3300542"/>
                <a:gd name="connsiteY75" fmla="*/ 490154 h 2579628"/>
                <a:gd name="connsiteX76" fmla="*/ 2945731 w 3300542"/>
                <a:gd name="connsiteY76" fmla="*/ 472457 h 2579628"/>
                <a:gd name="connsiteX77" fmla="*/ 2958153 w 3300542"/>
                <a:gd name="connsiteY77" fmla="*/ 482703 h 2579628"/>
                <a:gd name="connsiteX78" fmla="*/ 3026160 w 3300542"/>
                <a:gd name="connsiteY78" fmla="*/ 517786 h 2579628"/>
                <a:gd name="connsiteX79" fmla="*/ 3130810 w 3300542"/>
                <a:gd name="connsiteY79" fmla="*/ 512198 h 2579628"/>
                <a:gd name="connsiteX80" fmla="*/ 3282661 w 3300542"/>
                <a:gd name="connsiteY80" fmla="*/ 402291 h 2579628"/>
                <a:gd name="connsiteX81" fmla="*/ 3215275 w 3300542"/>
                <a:gd name="connsiteY81" fmla="*/ 172852 h 2579628"/>
                <a:gd name="connsiteX82" fmla="*/ 3165279 w 3300542"/>
                <a:gd name="connsiteY82" fmla="*/ 161675 h 2579628"/>
                <a:gd name="connsiteX83" fmla="*/ 3110936 w 3300542"/>
                <a:gd name="connsiteY83" fmla="*/ 168195 h 2579628"/>
                <a:gd name="connsiteX84" fmla="*/ 3067461 w 3300542"/>
                <a:gd name="connsiteY84" fmla="*/ 187134 h 2579628"/>
                <a:gd name="connsiteX85" fmla="*/ 3049760 w 3300542"/>
                <a:gd name="connsiteY85" fmla="*/ 197690 h 2579628"/>
                <a:gd name="connsiteX86" fmla="*/ 3037960 w 3300542"/>
                <a:gd name="connsiteY86" fmla="*/ 187134 h 2579628"/>
                <a:gd name="connsiteX87" fmla="*/ 3010012 w 3300542"/>
                <a:gd name="connsiteY87" fmla="*/ 168505 h 2579628"/>
                <a:gd name="connsiteX88" fmla="*/ 2987654 w 3300542"/>
                <a:gd name="connsiteY88" fmla="*/ 149256 h 2579628"/>
                <a:gd name="connsiteX89" fmla="*/ 2890146 w 3300542"/>
                <a:gd name="connsiteY89" fmla="*/ 82815 h 2579628"/>
                <a:gd name="connsiteX90" fmla="*/ 2768106 w 3300542"/>
                <a:gd name="connsiteY90" fmla="*/ 114483 h 2579628"/>
                <a:gd name="connsiteX91" fmla="*/ 2746679 w 3300542"/>
                <a:gd name="connsiteY91" fmla="*/ 105790 h 2579628"/>
                <a:gd name="connsiteX92" fmla="*/ 2714073 w 3300542"/>
                <a:gd name="connsiteY92" fmla="*/ 86230 h 2579628"/>
                <a:gd name="connsiteX93" fmla="*/ 2684261 w 3300542"/>
                <a:gd name="connsiteY93" fmla="*/ 62635 h 2579628"/>
                <a:gd name="connsiteX94" fmla="*/ 2551974 w 3300542"/>
                <a:gd name="connsiteY94" fmla="*/ 5508 h 2579628"/>
                <a:gd name="connsiteX95" fmla="*/ 2485209 w 3300542"/>
                <a:gd name="connsiteY95" fmla="*/ 28793 h 2579628"/>
                <a:gd name="connsiteX96" fmla="*/ 2465024 w 3300542"/>
                <a:gd name="connsiteY96" fmla="*/ 39660 h 2579628"/>
                <a:gd name="connsiteX97" fmla="*/ 2448876 w 3300542"/>
                <a:gd name="connsiteY97" fmla="*/ 27862 h 2579628"/>
                <a:gd name="connsiteX98" fmla="*/ 2425275 w 3300542"/>
                <a:gd name="connsiteY98" fmla="*/ 12028 h 2579628"/>
                <a:gd name="connsiteX99" fmla="*/ 2309757 w 3300542"/>
                <a:gd name="connsiteY99" fmla="*/ 5818 h 2579628"/>
                <a:gd name="connsiteX100" fmla="*/ 2411301 w 3300542"/>
                <a:gd name="connsiteY100" fmla="*/ 37797 h 2579628"/>
                <a:gd name="connsiteX101" fmla="*/ 2448565 w 3300542"/>
                <a:gd name="connsiteY101" fmla="*/ 68844 h 2579628"/>
                <a:gd name="connsiteX102" fmla="*/ 2466887 w 3300542"/>
                <a:gd name="connsiteY102" fmla="*/ 79710 h 2579628"/>
                <a:gd name="connsiteX103" fmla="*/ 2480551 w 3300542"/>
                <a:gd name="connsiteY103" fmla="*/ 70396 h 2579628"/>
                <a:gd name="connsiteX104" fmla="*/ 2521541 w 3300542"/>
                <a:gd name="connsiteY104" fmla="*/ 43075 h 2579628"/>
                <a:gd name="connsiteX105" fmla="*/ 2646997 w 3300542"/>
                <a:gd name="connsiteY105" fmla="*/ 62635 h 2579628"/>
                <a:gd name="connsiteX106" fmla="*/ 2659729 w 3300542"/>
                <a:gd name="connsiteY106" fmla="*/ 75364 h 2579628"/>
                <a:gd name="connsiteX107" fmla="*/ 2637681 w 3300542"/>
                <a:gd name="connsiteY107" fmla="*/ 77848 h 2579628"/>
                <a:gd name="connsiteX108" fmla="*/ 2540173 w 3300542"/>
                <a:gd name="connsiteY108" fmla="*/ 111379 h 2579628"/>
                <a:gd name="connsiteX109" fmla="*/ 2465645 w 3300542"/>
                <a:gd name="connsiteY109" fmla="*/ 186823 h 2579628"/>
                <a:gd name="connsiteX110" fmla="*/ 2447323 w 3300542"/>
                <a:gd name="connsiteY110" fmla="*/ 204520 h 2579628"/>
                <a:gd name="connsiteX111" fmla="*/ 2378074 w 3300542"/>
                <a:gd name="connsiteY111" fmla="*/ 244881 h 2579628"/>
                <a:gd name="connsiteX112" fmla="*/ 2351368 w 3300542"/>
                <a:gd name="connsiteY112" fmla="*/ 269719 h 2579628"/>
                <a:gd name="connsiteX113" fmla="*/ 2343605 w 3300542"/>
                <a:gd name="connsiteY113" fmla="*/ 281828 h 2579628"/>
                <a:gd name="connsiteX114" fmla="*/ 2332736 w 3300542"/>
                <a:gd name="connsiteY114" fmla="*/ 298593 h 2579628"/>
                <a:gd name="connsiteX115" fmla="*/ 2310999 w 3300542"/>
                <a:gd name="connsiteY115" fmla="*/ 297662 h 2579628"/>
                <a:gd name="connsiteX116" fmla="*/ 2235539 w 3300542"/>
                <a:gd name="connsiteY116" fmla="*/ 314738 h 2579628"/>
                <a:gd name="connsiteX117" fmla="*/ 2226223 w 3300542"/>
                <a:gd name="connsiteY117" fmla="*/ 325604 h 2579628"/>
                <a:gd name="connsiteX118" fmla="*/ 2209143 w 3300542"/>
                <a:gd name="connsiteY118" fmla="*/ 315359 h 2579628"/>
                <a:gd name="connsiteX119" fmla="*/ 2190822 w 3300542"/>
                <a:gd name="connsiteY119" fmla="*/ 294867 h 2579628"/>
                <a:gd name="connsiteX120" fmla="*/ 2159768 w 3300542"/>
                <a:gd name="connsiteY120" fmla="*/ 282138 h 2579628"/>
                <a:gd name="connsiteX121" fmla="*/ 2156352 w 3300542"/>
                <a:gd name="connsiteY121" fmla="*/ 303561 h 2579628"/>
                <a:gd name="connsiteX122" fmla="*/ 2148279 w 3300542"/>
                <a:gd name="connsiteY122" fmla="*/ 329640 h 2579628"/>
                <a:gd name="connsiteX123" fmla="*/ 2121262 w 3300542"/>
                <a:gd name="connsiteY123" fmla="*/ 345474 h 2579628"/>
                <a:gd name="connsiteX124" fmla="*/ 2066608 w 3300542"/>
                <a:gd name="connsiteY124" fmla="*/ 347337 h 2579628"/>
                <a:gd name="connsiteX125" fmla="*/ 2043628 w 3300542"/>
                <a:gd name="connsiteY125" fmla="*/ 348269 h 2579628"/>
                <a:gd name="connsiteX126" fmla="*/ 2044870 w 3300542"/>
                <a:gd name="connsiteY126" fmla="*/ 358514 h 2579628"/>
                <a:gd name="connsiteX127" fmla="*/ 2046734 w 3300542"/>
                <a:gd name="connsiteY127" fmla="*/ 367518 h 2579628"/>
                <a:gd name="connsiteX128" fmla="*/ 2038660 w 3300542"/>
                <a:gd name="connsiteY128" fmla="*/ 383041 h 2579628"/>
                <a:gd name="connsiteX129" fmla="*/ 2033691 w 3300542"/>
                <a:gd name="connsiteY129" fmla="*/ 400117 h 2579628"/>
                <a:gd name="connsiteX130" fmla="*/ 1998601 w 3300542"/>
                <a:gd name="connsiteY130" fmla="*/ 400117 h 2579628"/>
                <a:gd name="connsiteX131" fmla="*/ 1959784 w 3300542"/>
                <a:gd name="connsiteY131" fmla="*/ 392045 h 2579628"/>
                <a:gd name="connsiteX132" fmla="*/ 1951710 w 3300542"/>
                <a:gd name="connsiteY132" fmla="*/ 273755 h 2579628"/>
                <a:gd name="connsiteX133" fmla="*/ 1983695 w 3300542"/>
                <a:gd name="connsiteY133" fmla="*/ 241777 h 2579628"/>
                <a:gd name="connsiteX134" fmla="*/ 2008538 w 3300542"/>
                <a:gd name="connsiteY134" fmla="*/ 249539 h 2579628"/>
                <a:gd name="connsiteX135" fmla="*/ 2069713 w 3300542"/>
                <a:gd name="connsiteY135" fmla="*/ 223148 h 2579628"/>
                <a:gd name="connsiteX136" fmla="*/ 2153558 w 3300542"/>
                <a:gd name="connsiteY136" fmla="*/ 154845 h 2579628"/>
                <a:gd name="connsiteX137" fmla="*/ 2169705 w 3300542"/>
                <a:gd name="connsiteY137" fmla="*/ 164159 h 2579628"/>
                <a:gd name="connsiteX138" fmla="*/ 2196722 w 3300542"/>
                <a:gd name="connsiteY138" fmla="*/ 171610 h 2579628"/>
                <a:gd name="connsiteX139" fmla="*/ 2195480 w 3300542"/>
                <a:gd name="connsiteY139" fmla="*/ 147083 h 2579628"/>
                <a:gd name="connsiteX140" fmla="*/ 2194238 w 3300542"/>
                <a:gd name="connsiteY140" fmla="*/ 119761 h 2579628"/>
                <a:gd name="connsiteX141" fmla="*/ 2289572 w 3300542"/>
                <a:gd name="connsiteY141" fmla="*/ 42764 h 2579628"/>
                <a:gd name="connsiteX142" fmla="*/ 2367826 w 3300542"/>
                <a:gd name="connsiteY142" fmla="*/ 28793 h 2579628"/>
                <a:gd name="connsiteX143" fmla="*/ 2411301 w 3300542"/>
                <a:gd name="connsiteY143" fmla="*/ 37797 h 2579628"/>
                <a:gd name="connsiteX144" fmla="*/ 2708483 w 3300542"/>
                <a:gd name="connsiteY144" fmla="*/ 115104 h 2579628"/>
                <a:gd name="connsiteX145" fmla="*/ 2740468 w 3300542"/>
                <a:gd name="connsiteY145" fmla="*/ 140563 h 2579628"/>
                <a:gd name="connsiteX146" fmla="*/ 2778974 w 3300542"/>
                <a:gd name="connsiteY146" fmla="*/ 146772 h 2579628"/>
                <a:gd name="connsiteX147" fmla="*/ 2808786 w 3300542"/>
                <a:gd name="connsiteY147" fmla="*/ 125039 h 2579628"/>
                <a:gd name="connsiteX148" fmla="*/ 2943558 w 3300542"/>
                <a:gd name="connsiteY148" fmla="*/ 140252 h 2579628"/>
                <a:gd name="connsiteX149" fmla="*/ 2956600 w 3300542"/>
                <a:gd name="connsiteY149" fmla="*/ 153292 h 2579628"/>
                <a:gd name="connsiteX150" fmla="*/ 2935484 w 3300542"/>
                <a:gd name="connsiteY150" fmla="*/ 155155 h 2579628"/>
                <a:gd name="connsiteX151" fmla="*/ 2753821 w 3300542"/>
                <a:gd name="connsiteY151" fmla="*/ 265373 h 2579628"/>
                <a:gd name="connsiteX152" fmla="*/ 2733636 w 3300542"/>
                <a:gd name="connsiteY152" fmla="*/ 283069 h 2579628"/>
                <a:gd name="connsiteX153" fmla="*/ 2639234 w 3300542"/>
                <a:gd name="connsiteY153" fmla="*/ 353857 h 2579628"/>
                <a:gd name="connsiteX154" fmla="*/ 2615012 w 3300542"/>
                <a:gd name="connsiteY154" fmla="*/ 381489 h 2579628"/>
                <a:gd name="connsiteX155" fmla="*/ 2595138 w 3300542"/>
                <a:gd name="connsiteY155" fmla="*/ 375280 h 2579628"/>
                <a:gd name="connsiteX156" fmla="*/ 2569674 w 3300542"/>
                <a:gd name="connsiteY156" fmla="*/ 369070 h 2579628"/>
                <a:gd name="connsiteX157" fmla="*/ 2527752 w 3300542"/>
                <a:gd name="connsiteY157" fmla="*/ 389251 h 2579628"/>
                <a:gd name="connsiteX158" fmla="*/ 2516883 w 3300542"/>
                <a:gd name="connsiteY158" fmla="*/ 399807 h 2579628"/>
                <a:gd name="connsiteX159" fmla="*/ 2501977 w 3300542"/>
                <a:gd name="connsiteY159" fmla="*/ 390182 h 2579628"/>
                <a:gd name="connsiteX160" fmla="*/ 2487382 w 3300542"/>
                <a:gd name="connsiteY160" fmla="*/ 373417 h 2579628"/>
                <a:gd name="connsiteX161" fmla="*/ 2469371 w 3300542"/>
                <a:gd name="connsiteY161" fmla="*/ 353547 h 2579628"/>
                <a:gd name="connsiteX162" fmla="*/ 2450118 w 3300542"/>
                <a:gd name="connsiteY162" fmla="*/ 370622 h 2579628"/>
                <a:gd name="connsiteX163" fmla="*/ 2453534 w 3300542"/>
                <a:gd name="connsiteY163" fmla="*/ 382731 h 2579628"/>
                <a:gd name="connsiteX164" fmla="*/ 2429623 w 3300542"/>
                <a:gd name="connsiteY164" fmla="*/ 418746 h 2579628"/>
                <a:gd name="connsiteX165" fmla="*/ 2365032 w 3300542"/>
                <a:gd name="connsiteY165" fmla="*/ 425266 h 2579628"/>
                <a:gd name="connsiteX166" fmla="*/ 2342052 w 3300542"/>
                <a:gd name="connsiteY166" fmla="*/ 425576 h 2579628"/>
                <a:gd name="connsiteX167" fmla="*/ 2341431 w 3300542"/>
                <a:gd name="connsiteY167" fmla="*/ 433959 h 2579628"/>
                <a:gd name="connsiteX168" fmla="*/ 2337705 w 3300542"/>
                <a:gd name="connsiteY168" fmla="*/ 458486 h 2579628"/>
                <a:gd name="connsiteX169" fmla="*/ 2331494 w 3300542"/>
                <a:gd name="connsiteY169" fmla="*/ 477735 h 2579628"/>
                <a:gd name="connsiteX170" fmla="*/ 2298577 w 3300542"/>
                <a:gd name="connsiteY170" fmla="*/ 477735 h 2579628"/>
                <a:gd name="connsiteX171" fmla="*/ 2261934 w 3300542"/>
                <a:gd name="connsiteY171" fmla="*/ 475251 h 2579628"/>
                <a:gd name="connsiteX172" fmla="*/ 2251065 w 3300542"/>
                <a:gd name="connsiteY172" fmla="*/ 449793 h 2579628"/>
                <a:gd name="connsiteX173" fmla="*/ 2243613 w 3300542"/>
                <a:gd name="connsiteY173" fmla="*/ 393908 h 2579628"/>
                <a:gd name="connsiteX174" fmla="*/ 2251997 w 3300542"/>
                <a:gd name="connsiteY174" fmla="*/ 343922 h 2579628"/>
                <a:gd name="connsiteX175" fmla="*/ 2306651 w 3300542"/>
                <a:gd name="connsiteY175" fmla="*/ 327156 h 2579628"/>
                <a:gd name="connsiteX176" fmla="*/ 2330252 w 3300542"/>
                <a:gd name="connsiteY176" fmla="*/ 334918 h 2579628"/>
                <a:gd name="connsiteX177" fmla="*/ 2377143 w 3300542"/>
                <a:gd name="connsiteY177" fmla="*/ 288968 h 2579628"/>
                <a:gd name="connsiteX178" fmla="*/ 2451050 w 3300542"/>
                <a:gd name="connsiteY178" fmla="*/ 232463 h 2579628"/>
                <a:gd name="connsiteX179" fmla="*/ 2467198 w 3300542"/>
                <a:gd name="connsiteY179" fmla="*/ 241777 h 2579628"/>
                <a:gd name="connsiteX180" fmla="*/ 2493904 w 3300542"/>
                <a:gd name="connsiteY180" fmla="*/ 247986 h 2579628"/>
                <a:gd name="connsiteX181" fmla="*/ 2497940 w 3300542"/>
                <a:gd name="connsiteY181" fmla="*/ 236188 h 2579628"/>
                <a:gd name="connsiteX182" fmla="*/ 2491730 w 3300542"/>
                <a:gd name="connsiteY182" fmla="*/ 222838 h 2579628"/>
                <a:gd name="connsiteX183" fmla="*/ 2492351 w 3300542"/>
                <a:gd name="connsiteY183" fmla="*/ 196758 h 2579628"/>
                <a:gd name="connsiteX184" fmla="*/ 2619049 w 3300542"/>
                <a:gd name="connsiteY184" fmla="*/ 109516 h 2579628"/>
                <a:gd name="connsiteX185" fmla="*/ 2708483 w 3300542"/>
                <a:gd name="connsiteY185" fmla="*/ 115104 h 2579628"/>
                <a:gd name="connsiteX186" fmla="*/ 2987964 w 3300542"/>
                <a:gd name="connsiteY186" fmla="*/ 190859 h 2579628"/>
                <a:gd name="connsiteX187" fmla="*/ 3032060 w 3300542"/>
                <a:gd name="connsiteY187" fmla="*/ 223459 h 2579628"/>
                <a:gd name="connsiteX188" fmla="*/ 3051003 w 3300542"/>
                <a:gd name="connsiteY188" fmla="*/ 235567 h 2579628"/>
                <a:gd name="connsiteX189" fmla="*/ 3066529 w 3300542"/>
                <a:gd name="connsiteY189" fmla="*/ 226253 h 2579628"/>
                <a:gd name="connsiteX190" fmla="*/ 3132673 w 3300542"/>
                <a:gd name="connsiteY190" fmla="*/ 192101 h 2579628"/>
                <a:gd name="connsiteX191" fmla="*/ 3233286 w 3300542"/>
                <a:gd name="connsiteY191" fmla="*/ 220354 h 2579628"/>
                <a:gd name="connsiteX192" fmla="*/ 3222418 w 3300542"/>
                <a:gd name="connsiteY192" fmla="*/ 437995 h 2579628"/>
                <a:gd name="connsiteX193" fmla="*/ 3073982 w 3300542"/>
                <a:gd name="connsiteY193" fmla="*/ 492327 h 2579628"/>
                <a:gd name="connsiteX194" fmla="*/ 3026470 w 3300542"/>
                <a:gd name="connsiteY194" fmla="*/ 487049 h 2579628"/>
                <a:gd name="connsiteX195" fmla="*/ 2964363 w 3300542"/>
                <a:gd name="connsiteY195" fmla="*/ 444515 h 2579628"/>
                <a:gd name="connsiteX196" fmla="*/ 2947905 w 3300542"/>
                <a:gd name="connsiteY196" fmla="*/ 430233 h 2579628"/>
                <a:gd name="connsiteX197" fmla="*/ 2934552 w 3300542"/>
                <a:gd name="connsiteY197" fmla="*/ 425886 h 2579628"/>
                <a:gd name="connsiteX198" fmla="*/ 2927410 w 3300542"/>
                <a:gd name="connsiteY198" fmla="*/ 441721 h 2579628"/>
                <a:gd name="connsiteX199" fmla="*/ 2824312 w 3300542"/>
                <a:gd name="connsiteY199" fmla="*/ 486739 h 2579628"/>
                <a:gd name="connsiteX200" fmla="*/ 2776801 w 3300542"/>
                <a:gd name="connsiteY200" fmla="*/ 452897 h 2579628"/>
                <a:gd name="connsiteX201" fmla="*/ 2744505 w 3300542"/>
                <a:gd name="connsiteY201" fmla="*/ 439547 h 2579628"/>
                <a:gd name="connsiteX202" fmla="*/ 2742331 w 3300542"/>
                <a:gd name="connsiteY202" fmla="*/ 462522 h 2579628"/>
                <a:gd name="connsiteX203" fmla="*/ 2719662 w 3300542"/>
                <a:gd name="connsiteY203" fmla="*/ 496364 h 2579628"/>
                <a:gd name="connsiteX204" fmla="*/ 2678361 w 3300542"/>
                <a:gd name="connsiteY204" fmla="*/ 504125 h 2579628"/>
                <a:gd name="connsiteX205" fmla="*/ 2644202 w 3300542"/>
                <a:gd name="connsiteY205" fmla="*/ 501642 h 2579628"/>
                <a:gd name="connsiteX206" fmla="*/ 2632091 w 3300542"/>
                <a:gd name="connsiteY206" fmla="*/ 503504 h 2579628"/>
                <a:gd name="connsiteX207" fmla="*/ 2629607 w 3300542"/>
                <a:gd name="connsiteY207" fmla="*/ 514060 h 2579628"/>
                <a:gd name="connsiteX208" fmla="*/ 2630539 w 3300542"/>
                <a:gd name="connsiteY208" fmla="*/ 523064 h 2579628"/>
                <a:gd name="connsiteX209" fmla="*/ 2624018 w 3300542"/>
                <a:gd name="connsiteY209" fmla="*/ 540761 h 2579628"/>
                <a:gd name="connsiteX210" fmla="*/ 2619981 w 3300542"/>
                <a:gd name="connsiteY210" fmla="*/ 555664 h 2579628"/>
                <a:gd name="connsiteX211" fmla="*/ 2583959 w 3300542"/>
                <a:gd name="connsiteY211" fmla="*/ 554732 h 2579628"/>
                <a:gd name="connsiteX212" fmla="*/ 2547937 w 3300542"/>
                <a:gd name="connsiteY212" fmla="*/ 553801 h 2579628"/>
                <a:gd name="connsiteX213" fmla="*/ 2540794 w 3300542"/>
                <a:gd name="connsiteY213" fmla="*/ 533620 h 2579628"/>
                <a:gd name="connsiteX214" fmla="*/ 2548247 w 3300542"/>
                <a:gd name="connsiteY214" fmla="*/ 409742 h 2579628"/>
                <a:gd name="connsiteX215" fmla="*/ 2600727 w 3300542"/>
                <a:gd name="connsiteY215" fmla="*/ 408190 h 2579628"/>
                <a:gd name="connsiteX216" fmla="*/ 2618428 w 3300542"/>
                <a:gd name="connsiteY216" fmla="*/ 416262 h 2579628"/>
                <a:gd name="connsiteX217" fmla="*/ 2626812 w 3300542"/>
                <a:gd name="connsiteY217" fmla="*/ 410363 h 2579628"/>
                <a:gd name="connsiteX218" fmla="*/ 2648550 w 3300542"/>
                <a:gd name="connsiteY218" fmla="*/ 387388 h 2579628"/>
                <a:gd name="connsiteX219" fmla="*/ 2737673 w 3300542"/>
                <a:gd name="connsiteY219" fmla="*/ 313185 h 2579628"/>
                <a:gd name="connsiteX220" fmla="*/ 2752268 w 3300542"/>
                <a:gd name="connsiteY220" fmla="*/ 317532 h 2579628"/>
                <a:gd name="connsiteX221" fmla="*/ 2762205 w 3300542"/>
                <a:gd name="connsiteY221" fmla="*/ 327467 h 2579628"/>
                <a:gd name="connsiteX222" fmla="*/ 2779595 w 3300542"/>
                <a:gd name="connsiteY222" fmla="*/ 302008 h 2579628"/>
                <a:gd name="connsiteX223" fmla="*/ 2776490 w 3300542"/>
                <a:gd name="connsiteY223" fmla="*/ 284622 h 2579628"/>
                <a:gd name="connsiteX224" fmla="*/ 2919646 w 3300542"/>
                <a:gd name="connsiteY224" fmla="*/ 186202 h 2579628"/>
                <a:gd name="connsiteX225" fmla="*/ 2987964 w 3300542"/>
                <a:gd name="connsiteY225" fmla="*/ 190859 h 2579628"/>
                <a:gd name="connsiteX226" fmla="*/ 2205417 w 3300542"/>
                <a:gd name="connsiteY226" fmla="*/ 347027 h 2579628"/>
                <a:gd name="connsiteX227" fmla="*/ 2217217 w 3300542"/>
                <a:gd name="connsiteY227" fmla="*/ 354167 h 2579628"/>
                <a:gd name="connsiteX228" fmla="*/ 2215354 w 3300542"/>
                <a:gd name="connsiteY228" fmla="*/ 379316 h 2579628"/>
                <a:gd name="connsiteX229" fmla="*/ 2225912 w 3300542"/>
                <a:gd name="connsiteY229" fmla="*/ 467800 h 2579628"/>
                <a:gd name="connsiteX230" fmla="*/ 2224670 w 3300542"/>
                <a:gd name="connsiteY230" fmla="*/ 566220 h 2579628"/>
                <a:gd name="connsiteX231" fmla="*/ 2218770 w 3300542"/>
                <a:gd name="connsiteY231" fmla="*/ 736669 h 2579628"/>
                <a:gd name="connsiteX232" fmla="*/ 2216596 w 3300542"/>
                <a:gd name="connsiteY232" fmla="*/ 814287 h 2579628"/>
                <a:gd name="connsiteX233" fmla="*/ 2210075 w 3300542"/>
                <a:gd name="connsiteY233" fmla="*/ 804972 h 2579628"/>
                <a:gd name="connsiteX234" fmla="*/ 2177158 w 3300542"/>
                <a:gd name="connsiteY234" fmla="*/ 769579 h 2579628"/>
                <a:gd name="connsiteX235" fmla="*/ 2125299 w 3300542"/>
                <a:gd name="connsiteY235" fmla="*/ 730149 h 2579628"/>
                <a:gd name="connsiteX236" fmla="*/ 2100146 w 3300542"/>
                <a:gd name="connsiteY236" fmla="*/ 716798 h 2579628"/>
                <a:gd name="connsiteX237" fmla="*/ 2098282 w 3300542"/>
                <a:gd name="connsiteY237" fmla="*/ 688235 h 2579628"/>
                <a:gd name="connsiteX238" fmla="*/ 2092693 w 3300542"/>
                <a:gd name="connsiteY238" fmla="*/ 533620 h 2579628"/>
                <a:gd name="connsiteX239" fmla="*/ 2088035 w 3300542"/>
                <a:gd name="connsiteY239" fmla="*/ 403843 h 2579628"/>
                <a:gd name="connsiteX240" fmla="*/ 2075924 w 3300542"/>
                <a:gd name="connsiteY240" fmla="*/ 400117 h 2579628"/>
                <a:gd name="connsiteX241" fmla="*/ 2067850 w 3300542"/>
                <a:gd name="connsiteY241" fmla="*/ 386767 h 2579628"/>
                <a:gd name="connsiteX242" fmla="*/ 2098282 w 3300542"/>
                <a:gd name="connsiteY242" fmla="*/ 377763 h 2579628"/>
                <a:gd name="connsiteX243" fmla="*/ 2172190 w 3300542"/>
                <a:gd name="connsiteY243" fmla="*/ 345164 h 2579628"/>
                <a:gd name="connsiteX244" fmla="*/ 2187716 w 3300542"/>
                <a:gd name="connsiteY244" fmla="*/ 336160 h 2579628"/>
                <a:gd name="connsiteX245" fmla="*/ 2205417 w 3300542"/>
                <a:gd name="connsiteY245" fmla="*/ 347027 h 2579628"/>
                <a:gd name="connsiteX246" fmla="*/ 2504462 w 3300542"/>
                <a:gd name="connsiteY246" fmla="*/ 469352 h 2579628"/>
                <a:gd name="connsiteX247" fmla="*/ 2510051 w 3300542"/>
                <a:gd name="connsiteY247" fmla="*/ 533310 h 2579628"/>
                <a:gd name="connsiteX248" fmla="*/ 2509120 w 3300542"/>
                <a:gd name="connsiteY248" fmla="*/ 747535 h 2579628"/>
                <a:gd name="connsiteX249" fmla="*/ 2499804 w 3300542"/>
                <a:gd name="connsiteY249" fmla="*/ 1011747 h 2579628"/>
                <a:gd name="connsiteX250" fmla="*/ 2493593 w 3300542"/>
                <a:gd name="connsiteY250" fmla="*/ 1188716 h 2579628"/>
                <a:gd name="connsiteX251" fmla="*/ 2475893 w 3300542"/>
                <a:gd name="connsiteY251" fmla="*/ 1712481 h 2579628"/>
                <a:gd name="connsiteX252" fmla="*/ 2471235 w 3300542"/>
                <a:gd name="connsiteY252" fmla="*/ 1766193 h 2579628"/>
                <a:gd name="connsiteX253" fmla="*/ 2428381 w 3300542"/>
                <a:gd name="connsiteY253" fmla="*/ 1732662 h 2579628"/>
                <a:gd name="connsiteX254" fmla="*/ 2425275 w 3300542"/>
                <a:gd name="connsiteY254" fmla="*/ 1637347 h 2579628"/>
                <a:gd name="connsiteX255" fmla="*/ 2419065 w 3300542"/>
                <a:gd name="connsiteY255" fmla="*/ 1449512 h 2579628"/>
                <a:gd name="connsiteX256" fmla="*/ 2412854 w 3300542"/>
                <a:gd name="connsiteY256" fmla="*/ 1278752 h 2579628"/>
                <a:gd name="connsiteX257" fmla="*/ 2405091 w 3300542"/>
                <a:gd name="connsiteY257" fmla="*/ 1056765 h 2579628"/>
                <a:gd name="connsiteX258" fmla="*/ 2386148 w 3300542"/>
                <a:gd name="connsiteY258" fmla="*/ 515613 h 2579628"/>
                <a:gd name="connsiteX259" fmla="*/ 2384285 w 3300542"/>
                <a:gd name="connsiteY259" fmla="*/ 477735 h 2579628"/>
                <a:gd name="connsiteX260" fmla="*/ 2373727 w 3300542"/>
                <a:gd name="connsiteY260" fmla="*/ 477735 h 2579628"/>
                <a:gd name="connsiteX261" fmla="*/ 2365032 w 3300542"/>
                <a:gd name="connsiteY261" fmla="*/ 463454 h 2579628"/>
                <a:gd name="connsiteX262" fmla="*/ 2394222 w 3300542"/>
                <a:gd name="connsiteY262" fmla="*/ 455381 h 2579628"/>
                <a:gd name="connsiteX263" fmla="*/ 2442044 w 3300542"/>
                <a:gd name="connsiteY263" fmla="*/ 443894 h 2579628"/>
                <a:gd name="connsiteX264" fmla="*/ 2470613 w 3300542"/>
                <a:gd name="connsiteY264" fmla="*/ 421850 h 2579628"/>
                <a:gd name="connsiteX265" fmla="*/ 2478687 w 3300542"/>
                <a:gd name="connsiteY265" fmla="*/ 409742 h 2579628"/>
                <a:gd name="connsiteX266" fmla="*/ 2491419 w 3300542"/>
                <a:gd name="connsiteY266" fmla="*/ 417814 h 2579628"/>
                <a:gd name="connsiteX267" fmla="*/ 2504462 w 3300542"/>
                <a:gd name="connsiteY267" fmla="*/ 425576 h 2579628"/>
                <a:gd name="connsiteX268" fmla="*/ 2504462 w 3300542"/>
                <a:gd name="connsiteY268" fmla="*/ 469352 h 2579628"/>
                <a:gd name="connsiteX269" fmla="*/ 2060087 w 3300542"/>
                <a:gd name="connsiteY269" fmla="*/ 434890 h 2579628"/>
                <a:gd name="connsiteX270" fmla="*/ 2063192 w 3300542"/>
                <a:gd name="connsiteY270" fmla="*/ 498537 h 2579628"/>
                <a:gd name="connsiteX271" fmla="*/ 2064745 w 3300542"/>
                <a:gd name="connsiteY271" fmla="*/ 555353 h 2579628"/>
                <a:gd name="connsiteX272" fmla="*/ 2010712 w 3300542"/>
                <a:gd name="connsiteY272" fmla="*/ 555353 h 2579628"/>
                <a:gd name="connsiteX273" fmla="*/ 1955126 w 3300542"/>
                <a:gd name="connsiteY273" fmla="*/ 552869 h 2579628"/>
                <a:gd name="connsiteX274" fmla="*/ 1955436 w 3300542"/>
                <a:gd name="connsiteY274" fmla="*/ 489223 h 2579628"/>
                <a:gd name="connsiteX275" fmla="*/ 1957300 w 3300542"/>
                <a:gd name="connsiteY275" fmla="*/ 428060 h 2579628"/>
                <a:gd name="connsiteX276" fmla="*/ 2007917 w 3300542"/>
                <a:gd name="connsiteY276" fmla="*/ 428060 h 2579628"/>
                <a:gd name="connsiteX277" fmla="*/ 2060087 w 3300542"/>
                <a:gd name="connsiteY277" fmla="*/ 434890 h 2579628"/>
                <a:gd name="connsiteX278" fmla="*/ 2358200 w 3300542"/>
                <a:gd name="connsiteY278" fmla="*/ 521822 h 2579628"/>
                <a:gd name="connsiteX279" fmla="*/ 2360684 w 3300542"/>
                <a:gd name="connsiteY279" fmla="*/ 583917 h 2579628"/>
                <a:gd name="connsiteX280" fmla="*/ 2361616 w 3300542"/>
                <a:gd name="connsiteY280" fmla="*/ 629556 h 2579628"/>
                <a:gd name="connsiteX281" fmla="*/ 2306030 w 3300542"/>
                <a:gd name="connsiteY281" fmla="*/ 630487 h 2579628"/>
                <a:gd name="connsiteX282" fmla="*/ 2250444 w 3300542"/>
                <a:gd name="connsiteY282" fmla="*/ 631419 h 2579628"/>
                <a:gd name="connsiteX283" fmla="*/ 2252618 w 3300542"/>
                <a:gd name="connsiteY283" fmla="*/ 594473 h 2579628"/>
                <a:gd name="connsiteX284" fmla="*/ 2254481 w 3300542"/>
                <a:gd name="connsiteY284" fmla="*/ 531447 h 2579628"/>
                <a:gd name="connsiteX285" fmla="*/ 2254481 w 3300542"/>
                <a:gd name="connsiteY285" fmla="*/ 505678 h 2579628"/>
                <a:gd name="connsiteX286" fmla="*/ 2305409 w 3300542"/>
                <a:gd name="connsiteY286" fmla="*/ 505678 h 2579628"/>
                <a:gd name="connsiteX287" fmla="*/ 2356647 w 3300542"/>
                <a:gd name="connsiteY287" fmla="*/ 505678 h 2579628"/>
                <a:gd name="connsiteX288" fmla="*/ 2358200 w 3300542"/>
                <a:gd name="connsiteY288" fmla="*/ 521822 h 2579628"/>
                <a:gd name="connsiteX289" fmla="*/ 2066297 w 3300542"/>
                <a:gd name="connsiteY289" fmla="*/ 602234 h 2579628"/>
                <a:gd name="connsiteX290" fmla="*/ 2068161 w 3300542"/>
                <a:gd name="connsiteY290" fmla="*/ 656567 h 2579628"/>
                <a:gd name="connsiteX291" fmla="*/ 2068161 w 3300542"/>
                <a:gd name="connsiteY291" fmla="*/ 691961 h 2579628"/>
                <a:gd name="connsiteX292" fmla="*/ 2009159 w 3300542"/>
                <a:gd name="connsiteY292" fmla="*/ 691961 h 2579628"/>
                <a:gd name="connsiteX293" fmla="*/ 1950157 w 3300542"/>
                <a:gd name="connsiteY293" fmla="*/ 691961 h 2579628"/>
                <a:gd name="connsiteX294" fmla="*/ 1950157 w 3300542"/>
                <a:gd name="connsiteY294" fmla="*/ 656567 h 2579628"/>
                <a:gd name="connsiteX295" fmla="*/ 1952021 w 3300542"/>
                <a:gd name="connsiteY295" fmla="*/ 602234 h 2579628"/>
                <a:gd name="connsiteX296" fmla="*/ 1954194 w 3300542"/>
                <a:gd name="connsiteY296" fmla="*/ 583296 h 2579628"/>
                <a:gd name="connsiteX297" fmla="*/ 2009159 w 3300542"/>
                <a:gd name="connsiteY297" fmla="*/ 583296 h 2579628"/>
                <a:gd name="connsiteX298" fmla="*/ 2064124 w 3300542"/>
                <a:gd name="connsiteY298" fmla="*/ 583296 h 2579628"/>
                <a:gd name="connsiteX299" fmla="*/ 2066297 w 3300542"/>
                <a:gd name="connsiteY299" fmla="*/ 602234 h 2579628"/>
                <a:gd name="connsiteX300" fmla="*/ 2646687 w 3300542"/>
                <a:gd name="connsiteY300" fmla="*/ 619621 h 2579628"/>
                <a:gd name="connsiteX301" fmla="*/ 2648860 w 3300542"/>
                <a:gd name="connsiteY301" fmla="*/ 681715 h 2579628"/>
                <a:gd name="connsiteX302" fmla="*/ 2648860 w 3300542"/>
                <a:gd name="connsiteY302" fmla="*/ 710589 h 2579628"/>
                <a:gd name="connsiteX303" fmla="*/ 2594517 w 3300542"/>
                <a:gd name="connsiteY303" fmla="*/ 710589 h 2579628"/>
                <a:gd name="connsiteX304" fmla="*/ 2540173 w 3300542"/>
                <a:gd name="connsiteY304" fmla="*/ 710589 h 2579628"/>
                <a:gd name="connsiteX305" fmla="*/ 2540173 w 3300542"/>
                <a:gd name="connsiteY305" fmla="*/ 686372 h 2579628"/>
                <a:gd name="connsiteX306" fmla="*/ 2542347 w 3300542"/>
                <a:gd name="connsiteY306" fmla="*/ 624278 h 2579628"/>
                <a:gd name="connsiteX307" fmla="*/ 2544210 w 3300542"/>
                <a:gd name="connsiteY307" fmla="*/ 586400 h 2579628"/>
                <a:gd name="connsiteX308" fmla="*/ 2594517 w 3300542"/>
                <a:gd name="connsiteY308" fmla="*/ 586400 h 2579628"/>
                <a:gd name="connsiteX309" fmla="*/ 2644823 w 3300542"/>
                <a:gd name="connsiteY309" fmla="*/ 586400 h 2579628"/>
                <a:gd name="connsiteX310" fmla="*/ 2646687 w 3300542"/>
                <a:gd name="connsiteY310" fmla="*/ 619621 h 2579628"/>
                <a:gd name="connsiteX311" fmla="*/ 2363168 w 3300542"/>
                <a:gd name="connsiteY311" fmla="*/ 675506 h 2579628"/>
                <a:gd name="connsiteX312" fmla="*/ 2365342 w 3300542"/>
                <a:gd name="connsiteY312" fmla="*/ 729838 h 2579628"/>
                <a:gd name="connsiteX313" fmla="*/ 2367205 w 3300542"/>
                <a:gd name="connsiteY313" fmla="*/ 769579 h 2579628"/>
                <a:gd name="connsiteX314" fmla="*/ 2306651 w 3300542"/>
                <a:gd name="connsiteY314" fmla="*/ 769579 h 2579628"/>
                <a:gd name="connsiteX315" fmla="*/ 2246407 w 3300542"/>
                <a:gd name="connsiteY315" fmla="*/ 769579 h 2579628"/>
                <a:gd name="connsiteX316" fmla="*/ 2247339 w 3300542"/>
                <a:gd name="connsiteY316" fmla="*/ 725181 h 2579628"/>
                <a:gd name="connsiteX317" fmla="*/ 2250134 w 3300542"/>
                <a:gd name="connsiteY317" fmla="*/ 670849 h 2579628"/>
                <a:gd name="connsiteX318" fmla="*/ 2251687 w 3300542"/>
                <a:gd name="connsiteY318" fmla="*/ 660914 h 2579628"/>
                <a:gd name="connsiteX319" fmla="*/ 2307272 w 3300542"/>
                <a:gd name="connsiteY319" fmla="*/ 660914 h 2579628"/>
                <a:gd name="connsiteX320" fmla="*/ 2363168 w 3300542"/>
                <a:gd name="connsiteY320" fmla="*/ 660914 h 2579628"/>
                <a:gd name="connsiteX321" fmla="*/ 2363168 w 3300542"/>
                <a:gd name="connsiteY321" fmla="*/ 675506 h 2579628"/>
                <a:gd name="connsiteX322" fmla="*/ 1961026 w 3300542"/>
                <a:gd name="connsiteY322" fmla="*/ 723008 h 2579628"/>
                <a:gd name="connsiteX323" fmla="*/ 1947052 w 3300542"/>
                <a:gd name="connsiteY323" fmla="*/ 723008 h 2579628"/>
                <a:gd name="connsiteX324" fmla="*/ 1957300 w 3300542"/>
                <a:gd name="connsiteY324" fmla="*/ 720214 h 2579628"/>
                <a:gd name="connsiteX325" fmla="*/ 1961026 w 3300542"/>
                <a:gd name="connsiteY325" fmla="*/ 723008 h 2579628"/>
                <a:gd name="connsiteX326" fmla="*/ 2103872 w 3300542"/>
                <a:gd name="connsiteY326" fmla="*/ 750640 h 2579628"/>
                <a:gd name="connsiteX327" fmla="*/ 2160079 w 3300542"/>
                <a:gd name="connsiteY327" fmla="*/ 792554 h 2579628"/>
                <a:gd name="connsiteX328" fmla="*/ 2201069 w 3300542"/>
                <a:gd name="connsiteY328" fmla="*/ 847197 h 2579628"/>
                <a:gd name="connsiteX329" fmla="*/ 2224670 w 3300542"/>
                <a:gd name="connsiteY329" fmla="*/ 948100 h 2579628"/>
                <a:gd name="connsiteX330" fmla="*/ 2172190 w 3300542"/>
                <a:gd name="connsiteY330" fmla="*/ 1084707 h 2579628"/>
                <a:gd name="connsiteX331" fmla="*/ 2093624 w 3300542"/>
                <a:gd name="connsiteY331" fmla="*/ 1139351 h 2579628"/>
                <a:gd name="connsiteX332" fmla="*/ 2015370 w 3300542"/>
                <a:gd name="connsiteY332" fmla="*/ 1144008 h 2579628"/>
                <a:gd name="connsiteX333" fmla="*/ 1999222 w 3300542"/>
                <a:gd name="connsiteY333" fmla="*/ 1152701 h 2579628"/>
                <a:gd name="connsiteX334" fmla="*/ 2013817 w 3300542"/>
                <a:gd name="connsiteY334" fmla="*/ 1175055 h 2579628"/>
                <a:gd name="connsiteX335" fmla="*/ 1993322 w 3300542"/>
                <a:gd name="connsiteY335" fmla="*/ 1242738 h 2579628"/>
                <a:gd name="connsiteX336" fmla="*/ 1929352 w 3300542"/>
                <a:gd name="connsiteY336" fmla="*/ 1273785 h 2579628"/>
                <a:gd name="connsiteX337" fmla="*/ 1803896 w 3300542"/>
                <a:gd name="connsiteY337" fmla="*/ 1273785 h 2579628"/>
                <a:gd name="connsiteX338" fmla="*/ 1652044 w 3300542"/>
                <a:gd name="connsiteY338" fmla="*/ 1202376 h 2579628"/>
                <a:gd name="connsiteX339" fmla="*/ 1630617 w 3300542"/>
                <a:gd name="connsiteY339" fmla="*/ 1182506 h 2579628"/>
                <a:gd name="connsiteX340" fmla="*/ 1615712 w 3300542"/>
                <a:gd name="connsiteY340" fmla="*/ 1203929 h 2579628"/>
                <a:gd name="connsiteX341" fmla="*/ 1590558 w 3300542"/>
                <a:gd name="connsiteY341" fmla="*/ 1233423 h 2579628"/>
                <a:gd name="connsiteX342" fmla="*/ 1498019 w 3300542"/>
                <a:gd name="connsiteY342" fmla="*/ 1244911 h 2579628"/>
                <a:gd name="connsiteX343" fmla="*/ 1315425 w 3300542"/>
                <a:gd name="connsiteY343" fmla="*/ 1353886 h 2579628"/>
                <a:gd name="connsiteX344" fmla="*/ 1291513 w 3300542"/>
                <a:gd name="connsiteY344" fmla="*/ 1387417 h 2579628"/>
                <a:gd name="connsiteX345" fmla="*/ 1212638 w 3300542"/>
                <a:gd name="connsiteY345" fmla="*/ 1387417 h 2579628"/>
                <a:gd name="connsiteX346" fmla="*/ 1132209 w 3300542"/>
                <a:gd name="connsiteY346" fmla="*/ 1384623 h 2579628"/>
                <a:gd name="connsiteX347" fmla="*/ 1126930 w 3300542"/>
                <a:gd name="connsiteY347" fmla="*/ 1352334 h 2579628"/>
                <a:gd name="connsiteX348" fmla="*/ 1138109 w 3300542"/>
                <a:gd name="connsiteY348" fmla="*/ 1226904 h 2579628"/>
                <a:gd name="connsiteX349" fmla="*/ 1241828 w 3300542"/>
                <a:gd name="connsiteY349" fmla="*/ 1121964 h 2579628"/>
                <a:gd name="connsiteX350" fmla="*/ 1270087 w 3300542"/>
                <a:gd name="connsiteY350" fmla="*/ 1091848 h 2579628"/>
                <a:gd name="connsiteX351" fmla="*/ 1299587 w 3300542"/>
                <a:gd name="connsiteY351" fmla="*/ 1028823 h 2579628"/>
                <a:gd name="connsiteX352" fmla="*/ 1376289 w 3300542"/>
                <a:gd name="connsiteY352" fmla="*/ 985977 h 2579628"/>
                <a:gd name="connsiteX353" fmla="*/ 1453613 w 3300542"/>
                <a:gd name="connsiteY353" fmla="*/ 940959 h 2579628"/>
                <a:gd name="connsiteX354" fmla="*/ 1483113 w 3300542"/>
                <a:gd name="connsiteY354" fmla="*/ 899977 h 2579628"/>
                <a:gd name="connsiteX355" fmla="*/ 1591490 w 3300542"/>
                <a:gd name="connsiteY355" fmla="*/ 804351 h 2579628"/>
                <a:gd name="connsiteX356" fmla="*/ 1697072 w 3300542"/>
                <a:gd name="connsiteY356" fmla="*/ 773304 h 2579628"/>
                <a:gd name="connsiteX357" fmla="*/ 1767874 w 3300542"/>
                <a:gd name="connsiteY357" fmla="*/ 788517 h 2579628"/>
                <a:gd name="connsiteX358" fmla="*/ 1792716 w 3300542"/>
                <a:gd name="connsiteY358" fmla="*/ 798142 h 2579628"/>
                <a:gd name="connsiteX359" fmla="*/ 1860102 w 3300542"/>
                <a:gd name="connsiteY359" fmla="*/ 780756 h 2579628"/>
                <a:gd name="connsiteX360" fmla="*/ 2058844 w 3300542"/>
                <a:gd name="connsiteY360" fmla="*/ 736358 h 2579628"/>
                <a:gd name="connsiteX361" fmla="*/ 2103872 w 3300542"/>
                <a:gd name="connsiteY361" fmla="*/ 750640 h 2579628"/>
                <a:gd name="connsiteX362" fmla="*/ 2651966 w 3300542"/>
                <a:gd name="connsiteY362" fmla="*/ 768958 h 2579628"/>
                <a:gd name="connsiteX363" fmla="*/ 2653829 w 3300542"/>
                <a:gd name="connsiteY363" fmla="*/ 823290 h 2579628"/>
                <a:gd name="connsiteX364" fmla="*/ 2656003 w 3300542"/>
                <a:gd name="connsiteY364" fmla="*/ 847197 h 2579628"/>
                <a:gd name="connsiteX365" fmla="*/ 2594517 w 3300542"/>
                <a:gd name="connsiteY365" fmla="*/ 847197 h 2579628"/>
                <a:gd name="connsiteX366" fmla="*/ 2533031 w 3300542"/>
                <a:gd name="connsiteY366" fmla="*/ 847197 h 2579628"/>
                <a:gd name="connsiteX367" fmla="*/ 2534894 w 3300542"/>
                <a:gd name="connsiteY367" fmla="*/ 816770 h 2579628"/>
                <a:gd name="connsiteX368" fmla="*/ 2537068 w 3300542"/>
                <a:gd name="connsiteY368" fmla="*/ 762438 h 2579628"/>
                <a:gd name="connsiteX369" fmla="*/ 2537068 w 3300542"/>
                <a:gd name="connsiteY369" fmla="*/ 738531 h 2579628"/>
                <a:gd name="connsiteX370" fmla="*/ 2594517 w 3300542"/>
                <a:gd name="connsiteY370" fmla="*/ 738531 h 2579628"/>
                <a:gd name="connsiteX371" fmla="*/ 2651966 w 3300542"/>
                <a:gd name="connsiteY371" fmla="*/ 738531 h 2579628"/>
                <a:gd name="connsiteX372" fmla="*/ 2651966 w 3300542"/>
                <a:gd name="connsiteY372" fmla="*/ 768958 h 2579628"/>
                <a:gd name="connsiteX373" fmla="*/ 2367516 w 3300542"/>
                <a:gd name="connsiteY373" fmla="*/ 810561 h 2579628"/>
                <a:gd name="connsiteX374" fmla="*/ 2370932 w 3300542"/>
                <a:gd name="connsiteY374" fmla="*/ 886626 h 2579628"/>
                <a:gd name="connsiteX375" fmla="*/ 2372795 w 3300542"/>
                <a:gd name="connsiteY375" fmla="*/ 949652 h 2579628"/>
                <a:gd name="connsiteX376" fmla="*/ 2314104 w 3300542"/>
                <a:gd name="connsiteY376" fmla="*/ 949652 h 2579628"/>
                <a:gd name="connsiteX377" fmla="*/ 2255413 w 3300542"/>
                <a:gd name="connsiteY377" fmla="*/ 949652 h 2579628"/>
                <a:gd name="connsiteX378" fmla="*/ 2253550 w 3300542"/>
                <a:gd name="connsiteY378" fmla="*/ 926988 h 2579628"/>
                <a:gd name="connsiteX379" fmla="*/ 2246718 w 3300542"/>
                <a:gd name="connsiteY379" fmla="*/ 886626 h 2579628"/>
                <a:gd name="connsiteX380" fmla="*/ 2244234 w 3300542"/>
                <a:gd name="connsiteY380" fmla="*/ 832915 h 2579628"/>
                <a:gd name="connsiteX381" fmla="*/ 2246097 w 3300542"/>
                <a:gd name="connsiteY381" fmla="*/ 797521 h 2579628"/>
                <a:gd name="connsiteX382" fmla="*/ 2306030 w 3300542"/>
                <a:gd name="connsiteY382" fmla="*/ 797521 h 2579628"/>
                <a:gd name="connsiteX383" fmla="*/ 2365963 w 3300542"/>
                <a:gd name="connsiteY383" fmla="*/ 797521 h 2579628"/>
                <a:gd name="connsiteX384" fmla="*/ 2367516 w 3300542"/>
                <a:gd name="connsiteY384" fmla="*/ 810561 h 2579628"/>
                <a:gd name="connsiteX385" fmla="*/ 2656313 w 3300542"/>
                <a:gd name="connsiteY385" fmla="*/ 916121 h 2579628"/>
                <a:gd name="connsiteX386" fmla="*/ 2659418 w 3300542"/>
                <a:gd name="connsiteY386" fmla="*/ 990635 h 2579628"/>
                <a:gd name="connsiteX387" fmla="*/ 2660971 w 3300542"/>
                <a:gd name="connsiteY387" fmla="*/ 1027270 h 2579628"/>
                <a:gd name="connsiteX388" fmla="*/ 2594517 w 3300542"/>
                <a:gd name="connsiteY388" fmla="*/ 1027270 h 2579628"/>
                <a:gd name="connsiteX389" fmla="*/ 2528062 w 3300542"/>
                <a:gd name="connsiteY389" fmla="*/ 1027270 h 2579628"/>
                <a:gd name="connsiteX390" fmla="*/ 2529615 w 3300542"/>
                <a:gd name="connsiteY390" fmla="*/ 972006 h 2579628"/>
                <a:gd name="connsiteX391" fmla="*/ 2532720 w 3300542"/>
                <a:gd name="connsiteY391" fmla="*/ 897493 h 2579628"/>
                <a:gd name="connsiteX392" fmla="*/ 2534584 w 3300542"/>
                <a:gd name="connsiteY392" fmla="*/ 878244 h 2579628"/>
                <a:gd name="connsiteX393" fmla="*/ 2594517 w 3300542"/>
                <a:gd name="connsiteY393" fmla="*/ 878244 h 2579628"/>
                <a:gd name="connsiteX394" fmla="*/ 2654450 w 3300542"/>
                <a:gd name="connsiteY394" fmla="*/ 878244 h 2579628"/>
                <a:gd name="connsiteX395" fmla="*/ 2656313 w 3300542"/>
                <a:gd name="connsiteY395" fmla="*/ 916121 h 2579628"/>
                <a:gd name="connsiteX396" fmla="*/ 1275055 w 3300542"/>
                <a:gd name="connsiteY396" fmla="*/ 979147 h 2579628"/>
                <a:gd name="connsiteX397" fmla="*/ 1278782 w 3300542"/>
                <a:gd name="connsiteY397" fmla="*/ 1009263 h 2579628"/>
                <a:gd name="connsiteX398" fmla="*/ 1243070 w 3300542"/>
                <a:gd name="connsiteY398" fmla="*/ 1072910 h 2579628"/>
                <a:gd name="connsiteX399" fmla="*/ 1241517 w 3300542"/>
                <a:gd name="connsiteY399" fmla="*/ 1088433 h 2579628"/>
                <a:gd name="connsiteX400" fmla="*/ 1220712 w 3300542"/>
                <a:gd name="connsiteY400" fmla="*/ 1088433 h 2579628"/>
                <a:gd name="connsiteX401" fmla="*/ 1130035 w 3300542"/>
                <a:gd name="connsiteY401" fmla="*/ 1162325 h 2579628"/>
                <a:gd name="connsiteX402" fmla="*/ 1101466 w 3300542"/>
                <a:gd name="connsiteY402" fmla="*/ 1377172 h 2579628"/>
                <a:gd name="connsiteX403" fmla="*/ 1103019 w 3300542"/>
                <a:gd name="connsiteY403" fmla="*/ 1387417 h 2579628"/>
                <a:gd name="connsiteX404" fmla="*/ 1018864 w 3300542"/>
                <a:gd name="connsiteY404" fmla="*/ 1387417 h 2579628"/>
                <a:gd name="connsiteX405" fmla="*/ 925393 w 3300542"/>
                <a:gd name="connsiteY405" fmla="*/ 1380587 h 2579628"/>
                <a:gd name="connsiteX406" fmla="*/ 916077 w 3300542"/>
                <a:gd name="connsiteY406" fmla="*/ 1368168 h 2579628"/>
                <a:gd name="connsiteX407" fmla="*/ 894961 w 3300542"/>
                <a:gd name="connsiteY407" fmla="*/ 1347056 h 2579628"/>
                <a:gd name="connsiteX408" fmla="*/ 879123 w 3300542"/>
                <a:gd name="connsiteY408" fmla="*/ 1368168 h 2579628"/>
                <a:gd name="connsiteX409" fmla="*/ 856144 w 3300542"/>
                <a:gd name="connsiteY409" fmla="*/ 1393937 h 2579628"/>
                <a:gd name="connsiteX410" fmla="*/ 785342 w 3300542"/>
                <a:gd name="connsiteY410" fmla="*/ 1400457 h 2579628"/>
                <a:gd name="connsiteX411" fmla="*/ 713609 w 3300542"/>
                <a:gd name="connsiteY411" fmla="*/ 1406046 h 2579628"/>
                <a:gd name="connsiteX412" fmla="*/ 630385 w 3300542"/>
                <a:gd name="connsiteY412" fmla="*/ 1488942 h 2579628"/>
                <a:gd name="connsiteX413" fmla="*/ 607406 w 3300542"/>
                <a:gd name="connsiteY413" fmla="*/ 1520920 h 2579628"/>
                <a:gd name="connsiteX414" fmla="*/ 541572 w 3300542"/>
                <a:gd name="connsiteY414" fmla="*/ 1520920 h 2579628"/>
                <a:gd name="connsiteX415" fmla="*/ 475739 w 3300542"/>
                <a:gd name="connsiteY415" fmla="*/ 1520920 h 2579628"/>
                <a:gd name="connsiteX416" fmla="*/ 473255 w 3300542"/>
                <a:gd name="connsiteY416" fmla="*/ 1507570 h 2579628"/>
                <a:gd name="connsiteX417" fmla="*/ 477913 w 3300542"/>
                <a:gd name="connsiteY417" fmla="*/ 1400457 h 2579628"/>
                <a:gd name="connsiteX418" fmla="*/ 526356 w 3300542"/>
                <a:gd name="connsiteY418" fmla="*/ 1303590 h 2579628"/>
                <a:gd name="connsiteX419" fmla="*/ 567036 w 3300542"/>
                <a:gd name="connsiteY419" fmla="*/ 1301106 h 2579628"/>
                <a:gd name="connsiteX420" fmla="*/ 587221 w 3300542"/>
                <a:gd name="connsiteY420" fmla="*/ 1297691 h 2579628"/>
                <a:gd name="connsiteX421" fmla="*/ 593121 w 3300542"/>
                <a:gd name="connsiteY421" fmla="*/ 1273474 h 2579628"/>
                <a:gd name="connsiteX422" fmla="*/ 619206 w 3300542"/>
                <a:gd name="connsiteY422" fmla="*/ 1220384 h 2579628"/>
                <a:gd name="connsiteX423" fmla="*/ 678518 w 3300542"/>
                <a:gd name="connsiteY423" fmla="*/ 1187163 h 2579628"/>
                <a:gd name="connsiteX424" fmla="*/ 767021 w 3300542"/>
                <a:gd name="connsiteY424" fmla="*/ 1120722 h 2579628"/>
                <a:gd name="connsiteX425" fmla="*/ 912661 w 3300542"/>
                <a:gd name="connsiteY425" fmla="*/ 1012988 h 2579628"/>
                <a:gd name="connsiteX426" fmla="*/ 1007064 w 3300542"/>
                <a:gd name="connsiteY426" fmla="*/ 1017335 h 2579628"/>
                <a:gd name="connsiteX427" fmla="*/ 1060476 w 3300542"/>
                <a:gd name="connsiteY427" fmla="*/ 1021061 h 2579628"/>
                <a:gd name="connsiteX428" fmla="*/ 1253318 w 3300542"/>
                <a:gd name="connsiteY428" fmla="*/ 974800 h 2579628"/>
                <a:gd name="connsiteX429" fmla="*/ 1275055 w 3300542"/>
                <a:gd name="connsiteY429" fmla="*/ 979147 h 2579628"/>
                <a:gd name="connsiteX430" fmla="*/ 2373727 w 3300542"/>
                <a:gd name="connsiteY430" fmla="*/ 987530 h 2579628"/>
                <a:gd name="connsiteX431" fmla="*/ 2376521 w 3300542"/>
                <a:gd name="connsiteY431" fmla="*/ 1041862 h 2579628"/>
                <a:gd name="connsiteX432" fmla="*/ 2377453 w 3300542"/>
                <a:gd name="connsiteY432" fmla="*/ 1086260 h 2579628"/>
                <a:gd name="connsiteX433" fmla="*/ 2306651 w 3300542"/>
                <a:gd name="connsiteY433" fmla="*/ 1086260 h 2579628"/>
                <a:gd name="connsiteX434" fmla="*/ 2235849 w 3300542"/>
                <a:gd name="connsiteY434" fmla="*/ 1086260 h 2579628"/>
                <a:gd name="connsiteX435" fmla="*/ 2235849 w 3300542"/>
                <a:gd name="connsiteY435" fmla="*/ 1066700 h 2579628"/>
                <a:gd name="connsiteX436" fmla="*/ 2245165 w 3300542"/>
                <a:gd name="connsiteY436" fmla="*/ 1013299 h 2579628"/>
                <a:gd name="connsiteX437" fmla="*/ 2254481 w 3300542"/>
                <a:gd name="connsiteY437" fmla="*/ 978216 h 2579628"/>
                <a:gd name="connsiteX438" fmla="*/ 2313483 w 3300542"/>
                <a:gd name="connsiteY438" fmla="*/ 977595 h 2579628"/>
                <a:gd name="connsiteX439" fmla="*/ 2372174 w 3300542"/>
                <a:gd name="connsiteY439" fmla="*/ 977595 h 2579628"/>
                <a:gd name="connsiteX440" fmla="*/ 2373727 w 3300542"/>
                <a:gd name="connsiteY440" fmla="*/ 987530 h 2579628"/>
                <a:gd name="connsiteX441" fmla="*/ 2664077 w 3300542"/>
                <a:gd name="connsiteY441" fmla="*/ 1131899 h 2579628"/>
                <a:gd name="connsiteX442" fmla="*/ 2664387 w 3300542"/>
                <a:gd name="connsiteY442" fmla="*/ 1166982 h 2579628"/>
                <a:gd name="connsiteX443" fmla="*/ 2594517 w 3300542"/>
                <a:gd name="connsiteY443" fmla="*/ 1166982 h 2579628"/>
                <a:gd name="connsiteX444" fmla="*/ 2524646 w 3300542"/>
                <a:gd name="connsiteY444" fmla="*/ 1166982 h 2579628"/>
                <a:gd name="connsiteX445" fmla="*/ 2524646 w 3300542"/>
                <a:gd name="connsiteY445" fmla="*/ 1141213 h 2579628"/>
                <a:gd name="connsiteX446" fmla="*/ 2526510 w 3300542"/>
                <a:gd name="connsiteY446" fmla="*/ 1086881 h 2579628"/>
                <a:gd name="connsiteX447" fmla="*/ 2528683 w 3300542"/>
                <a:gd name="connsiteY447" fmla="*/ 1058317 h 2579628"/>
                <a:gd name="connsiteX448" fmla="*/ 2594206 w 3300542"/>
                <a:gd name="connsiteY448" fmla="*/ 1057696 h 2579628"/>
                <a:gd name="connsiteX449" fmla="*/ 2659729 w 3300542"/>
                <a:gd name="connsiteY449" fmla="*/ 1056765 h 2579628"/>
                <a:gd name="connsiteX450" fmla="*/ 2661592 w 3300542"/>
                <a:gd name="connsiteY450" fmla="*/ 1076946 h 2579628"/>
                <a:gd name="connsiteX451" fmla="*/ 2664077 w 3300542"/>
                <a:gd name="connsiteY451" fmla="*/ 1131899 h 2579628"/>
                <a:gd name="connsiteX452" fmla="*/ 2202001 w 3300542"/>
                <a:gd name="connsiteY452" fmla="*/ 1224420 h 2579628"/>
                <a:gd name="connsiteX453" fmla="*/ 2195480 w 3300542"/>
                <a:gd name="connsiteY453" fmla="*/ 1427779 h 2579628"/>
                <a:gd name="connsiteX454" fmla="*/ 2189269 w 3300542"/>
                <a:gd name="connsiteY454" fmla="*/ 1598538 h 2579628"/>
                <a:gd name="connsiteX455" fmla="*/ 2184301 w 3300542"/>
                <a:gd name="connsiteY455" fmla="*/ 1723658 h 2579628"/>
                <a:gd name="connsiteX456" fmla="*/ 2180264 w 3300542"/>
                <a:gd name="connsiteY456" fmla="*/ 1781096 h 2579628"/>
                <a:gd name="connsiteX457" fmla="*/ 2155731 w 3300542"/>
                <a:gd name="connsiteY457" fmla="*/ 1764641 h 2579628"/>
                <a:gd name="connsiteX458" fmla="*/ 2133373 w 3300542"/>
                <a:gd name="connsiteY458" fmla="*/ 1749117 h 2579628"/>
                <a:gd name="connsiteX459" fmla="*/ 2133373 w 3300542"/>
                <a:gd name="connsiteY459" fmla="*/ 1718070 h 2579628"/>
                <a:gd name="connsiteX460" fmla="*/ 2127162 w 3300542"/>
                <a:gd name="connsiteY460" fmla="*/ 1539549 h 2579628"/>
                <a:gd name="connsiteX461" fmla="*/ 2120951 w 3300542"/>
                <a:gd name="connsiteY461" fmla="*/ 1371894 h 2579628"/>
                <a:gd name="connsiteX462" fmla="*/ 2115983 w 3300542"/>
                <a:gd name="connsiteY462" fmla="*/ 1219763 h 2579628"/>
                <a:gd name="connsiteX463" fmla="*/ 2114120 w 3300542"/>
                <a:gd name="connsiteY463" fmla="*/ 1162325 h 2579628"/>
                <a:gd name="connsiteX464" fmla="*/ 2138031 w 3300542"/>
                <a:gd name="connsiteY464" fmla="*/ 1148354 h 2579628"/>
                <a:gd name="connsiteX465" fmla="*/ 2182748 w 3300542"/>
                <a:gd name="connsiteY465" fmla="*/ 1114202 h 2579628"/>
                <a:gd name="connsiteX466" fmla="*/ 2203243 w 3300542"/>
                <a:gd name="connsiteY466" fmla="*/ 1094022 h 2579628"/>
                <a:gd name="connsiteX467" fmla="*/ 2204175 w 3300542"/>
                <a:gd name="connsiteY467" fmla="*/ 1109545 h 2579628"/>
                <a:gd name="connsiteX468" fmla="*/ 2202001 w 3300542"/>
                <a:gd name="connsiteY468" fmla="*/ 1224420 h 2579628"/>
                <a:gd name="connsiteX469" fmla="*/ 2379937 w 3300542"/>
                <a:gd name="connsiteY469" fmla="*/ 1162946 h 2579628"/>
                <a:gd name="connsiteX470" fmla="*/ 2382732 w 3300542"/>
                <a:gd name="connsiteY470" fmla="*/ 1239012 h 2579628"/>
                <a:gd name="connsiteX471" fmla="*/ 2383664 w 3300542"/>
                <a:gd name="connsiteY471" fmla="*/ 1266333 h 2579628"/>
                <a:gd name="connsiteX472" fmla="*/ 2306341 w 3300542"/>
                <a:gd name="connsiteY472" fmla="*/ 1266333 h 2579628"/>
                <a:gd name="connsiteX473" fmla="*/ 2229328 w 3300542"/>
                <a:gd name="connsiteY473" fmla="*/ 1266333 h 2579628"/>
                <a:gd name="connsiteX474" fmla="*/ 2231191 w 3300542"/>
                <a:gd name="connsiteY474" fmla="*/ 1209517 h 2579628"/>
                <a:gd name="connsiteX475" fmla="*/ 2234607 w 3300542"/>
                <a:gd name="connsiteY475" fmla="*/ 1133452 h 2579628"/>
                <a:gd name="connsiteX476" fmla="*/ 2236470 w 3300542"/>
                <a:gd name="connsiteY476" fmla="*/ 1114202 h 2579628"/>
                <a:gd name="connsiteX477" fmla="*/ 2307272 w 3300542"/>
                <a:gd name="connsiteY477" fmla="*/ 1114202 h 2579628"/>
                <a:gd name="connsiteX478" fmla="*/ 2378074 w 3300542"/>
                <a:gd name="connsiteY478" fmla="*/ 1114202 h 2579628"/>
                <a:gd name="connsiteX479" fmla="*/ 2379937 w 3300542"/>
                <a:gd name="connsiteY479" fmla="*/ 1162946 h 2579628"/>
                <a:gd name="connsiteX480" fmla="*/ 2086793 w 3300542"/>
                <a:gd name="connsiteY480" fmla="*/ 1180954 h 2579628"/>
                <a:gd name="connsiteX481" fmla="*/ 2067850 w 3300542"/>
                <a:gd name="connsiteY481" fmla="*/ 1188716 h 2579628"/>
                <a:gd name="connsiteX482" fmla="*/ 2050150 w 3300542"/>
                <a:gd name="connsiteY482" fmla="*/ 1183127 h 2579628"/>
                <a:gd name="connsiteX483" fmla="*/ 2063503 w 3300542"/>
                <a:gd name="connsiteY483" fmla="*/ 1175986 h 2579628"/>
                <a:gd name="connsiteX484" fmla="*/ 2086793 w 3300542"/>
                <a:gd name="connsiteY484" fmla="*/ 1180954 h 2579628"/>
                <a:gd name="connsiteX485" fmla="*/ 2668424 w 3300542"/>
                <a:gd name="connsiteY485" fmla="*/ 1248326 h 2579628"/>
                <a:gd name="connsiteX486" fmla="*/ 2670598 w 3300542"/>
                <a:gd name="connsiteY486" fmla="*/ 1324392 h 2579628"/>
                <a:gd name="connsiteX487" fmla="*/ 2670598 w 3300542"/>
                <a:gd name="connsiteY487" fmla="*/ 1347056 h 2579628"/>
                <a:gd name="connsiteX488" fmla="*/ 2594517 w 3300542"/>
                <a:gd name="connsiteY488" fmla="*/ 1347056 h 2579628"/>
                <a:gd name="connsiteX489" fmla="*/ 2518436 w 3300542"/>
                <a:gd name="connsiteY489" fmla="*/ 1347056 h 2579628"/>
                <a:gd name="connsiteX490" fmla="*/ 2518436 w 3300542"/>
                <a:gd name="connsiteY490" fmla="*/ 1327496 h 2579628"/>
                <a:gd name="connsiteX491" fmla="*/ 2520610 w 3300542"/>
                <a:gd name="connsiteY491" fmla="*/ 1251431 h 2579628"/>
                <a:gd name="connsiteX492" fmla="*/ 2522473 w 3300542"/>
                <a:gd name="connsiteY492" fmla="*/ 1194925 h 2579628"/>
                <a:gd name="connsiteX493" fmla="*/ 2594517 w 3300542"/>
                <a:gd name="connsiteY493" fmla="*/ 1194925 h 2579628"/>
                <a:gd name="connsiteX494" fmla="*/ 2666561 w 3300542"/>
                <a:gd name="connsiteY494" fmla="*/ 1194925 h 2579628"/>
                <a:gd name="connsiteX495" fmla="*/ 2668424 w 3300542"/>
                <a:gd name="connsiteY495" fmla="*/ 1248326 h 2579628"/>
                <a:gd name="connsiteX496" fmla="*/ 2087724 w 3300542"/>
                <a:gd name="connsiteY496" fmla="*/ 1237460 h 2579628"/>
                <a:gd name="connsiteX497" fmla="*/ 2089898 w 3300542"/>
                <a:gd name="connsiteY497" fmla="*/ 1293344 h 2579628"/>
                <a:gd name="connsiteX498" fmla="*/ 2089898 w 3300542"/>
                <a:gd name="connsiteY498" fmla="*/ 1328428 h 2579628"/>
                <a:gd name="connsiteX499" fmla="*/ 2009159 w 3300542"/>
                <a:gd name="connsiteY499" fmla="*/ 1328428 h 2579628"/>
                <a:gd name="connsiteX500" fmla="*/ 1928420 w 3300542"/>
                <a:gd name="connsiteY500" fmla="*/ 1328428 h 2579628"/>
                <a:gd name="connsiteX501" fmla="*/ 1928420 w 3300542"/>
                <a:gd name="connsiteY501" fmla="*/ 1316319 h 2579628"/>
                <a:gd name="connsiteX502" fmla="*/ 1943326 w 3300542"/>
                <a:gd name="connsiteY502" fmla="*/ 1300485 h 2579628"/>
                <a:gd name="connsiteX503" fmla="*/ 2035554 w 3300542"/>
                <a:gd name="connsiteY503" fmla="*/ 1236218 h 2579628"/>
                <a:gd name="connsiteX504" fmla="*/ 2066608 w 3300542"/>
                <a:gd name="connsiteY504" fmla="*/ 1216658 h 2579628"/>
                <a:gd name="connsiteX505" fmla="*/ 2085861 w 3300542"/>
                <a:gd name="connsiteY505" fmla="*/ 1216658 h 2579628"/>
                <a:gd name="connsiteX506" fmla="*/ 2087724 w 3300542"/>
                <a:gd name="connsiteY506" fmla="*/ 1237460 h 2579628"/>
                <a:gd name="connsiteX507" fmla="*/ 1661050 w 3300542"/>
                <a:gd name="connsiteY507" fmla="*/ 1252362 h 2579628"/>
                <a:gd name="connsiteX508" fmla="*/ 1768495 w 3300542"/>
                <a:gd name="connsiteY508" fmla="*/ 1295207 h 2579628"/>
                <a:gd name="connsiteX509" fmla="*/ 1882461 w 3300542"/>
                <a:gd name="connsiteY509" fmla="*/ 1309179 h 2579628"/>
                <a:gd name="connsiteX510" fmla="*/ 1898298 w 3300542"/>
                <a:gd name="connsiteY510" fmla="*/ 1308247 h 2579628"/>
                <a:gd name="connsiteX511" fmla="*/ 1896435 w 3300542"/>
                <a:gd name="connsiteY511" fmla="*/ 1379966 h 2579628"/>
                <a:gd name="connsiteX512" fmla="*/ 1891156 w 3300542"/>
                <a:gd name="connsiteY512" fmla="*/ 1546068 h 2579628"/>
                <a:gd name="connsiteX513" fmla="*/ 1885566 w 3300542"/>
                <a:gd name="connsiteY513" fmla="*/ 1703478 h 2579628"/>
                <a:gd name="connsiteX514" fmla="*/ 1883392 w 3300542"/>
                <a:gd name="connsiteY514" fmla="*/ 1766503 h 2579628"/>
                <a:gd name="connsiteX515" fmla="*/ 1855755 w 3300542"/>
                <a:gd name="connsiteY515" fmla="*/ 1743218 h 2579628"/>
                <a:gd name="connsiteX516" fmla="*/ 1826565 w 3300542"/>
                <a:gd name="connsiteY516" fmla="*/ 1721175 h 2579628"/>
                <a:gd name="connsiteX517" fmla="*/ 1823149 w 3300542"/>
                <a:gd name="connsiteY517" fmla="*/ 1824251 h 2579628"/>
                <a:gd name="connsiteX518" fmla="*/ 1821286 w 3300542"/>
                <a:gd name="connsiteY518" fmla="*/ 1926086 h 2579628"/>
                <a:gd name="connsiteX519" fmla="*/ 1709804 w 3300542"/>
                <a:gd name="connsiteY519" fmla="*/ 1926086 h 2579628"/>
                <a:gd name="connsiteX520" fmla="*/ 1598632 w 3300542"/>
                <a:gd name="connsiteY520" fmla="*/ 1926086 h 2579628"/>
                <a:gd name="connsiteX521" fmla="*/ 1589316 w 3300542"/>
                <a:gd name="connsiteY521" fmla="*/ 1888829 h 2579628"/>
                <a:gd name="connsiteX522" fmla="*/ 1558884 w 3300542"/>
                <a:gd name="connsiteY522" fmla="*/ 1705651 h 2579628"/>
                <a:gd name="connsiteX523" fmla="*/ 1558573 w 3300542"/>
                <a:gd name="connsiteY523" fmla="*/ 1527130 h 2579628"/>
                <a:gd name="connsiteX524" fmla="*/ 1560436 w 3300542"/>
                <a:gd name="connsiteY524" fmla="*/ 1506949 h 2579628"/>
                <a:gd name="connsiteX525" fmla="*/ 1578447 w 3300542"/>
                <a:gd name="connsiteY525" fmla="*/ 1506018 h 2579628"/>
                <a:gd name="connsiteX526" fmla="*/ 1596148 w 3300542"/>
                <a:gd name="connsiteY526" fmla="*/ 1505086 h 2579628"/>
                <a:gd name="connsiteX527" fmla="*/ 1595527 w 3300542"/>
                <a:gd name="connsiteY527" fmla="*/ 1447028 h 2579628"/>
                <a:gd name="connsiteX528" fmla="*/ 1594595 w 3300542"/>
                <a:gd name="connsiteY528" fmla="*/ 1388970 h 2579628"/>
                <a:gd name="connsiteX529" fmla="*/ 1461997 w 3300542"/>
                <a:gd name="connsiteY529" fmla="*/ 1388038 h 2579628"/>
                <a:gd name="connsiteX530" fmla="*/ 1329088 w 3300542"/>
                <a:gd name="connsiteY530" fmla="*/ 1384934 h 2579628"/>
                <a:gd name="connsiteX531" fmla="*/ 1351447 w 3300542"/>
                <a:gd name="connsiteY531" fmla="*/ 1353266 h 2579628"/>
                <a:gd name="connsiteX532" fmla="*/ 1460755 w 3300542"/>
                <a:gd name="connsiteY532" fmla="*/ 1272232 h 2579628"/>
                <a:gd name="connsiteX533" fmla="*/ 1514788 w 3300542"/>
                <a:gd name="connsiteY533" fmla="*/ 1274095 h 2579628"/>
                <a:gd name="connsiteX534" fmla="*/ 1627201 w 3300542"/>
                <a:gd name="connsiteY534" fmla="*/ 1244911 h 2579628"/>
                <a:gd name="connsiteX535" fmla="*/ 1637139 w 3300542"/>
                <a:gd name="connsiteY535" fmla="*/ 1238391 h 2579628"/>
                <a:gd name="connsiteX536" fmla="*/ 1661050 w 3300542"/>
                <a:gd name="connsiteY536" fmla="*/ 1252362 h 2579628"/>
                <a:gd name="connsiteX537" fmla="*/ 2384906 w 3300542"/>
                <a:gd name="connsiteY537" fmla="*/ 1313525 h 2579628"/>
                <a:gd name="connsiteX538" fmla="*/ 2387080 w 3300542"/>
                <a:gd name="connsiteY538" fmla="*/ 1367858 h 2579628"/>
                <a:gd name="connsiteX539" fmla="*/ 2388943 w 3300542"/>
                <a:gd name="connsiteY539" fmla="*/ 1402941 h 2579628"/>
                <a:gd name="connsiteX540" fmla="*/ 2306962 w 3300542"/>
                <a:gd name="connsiteY540" fmla="*/ 1402941 h 2579628"/>
                <a:gd name="connsiteX541" fmla="*/ 2224981 w 3300542"/>
                <a:gd name="connsiteY541" fmla="*/ 1402941 h 2579628"/>
                <a:gd name="connsiteX542" fmla="*/ 2225912 w 3300542"/>
                <a:gd name="connsiteY542" fmla="*/ 1358544 h 2579628"/>
                <a:gd name="connsiteX543" fmla="*/ 2228396 w 3300542"/>
                <a:gd name="connsiteY543" fmla="*/ 1304211 h 2579628"/>
                <a:gd name="connsiteX544" fmla="*/ 2229949 w 3300542"/>
                <a:gd name="connsiteY544" fmla="*/ 1294276 h 2579628"/>
                <a:gd name="connsiteX545" fmla="*/ 2307272 w 3300542"/>
                <a:gd name="connsiteY545" fmla="*/ 1294276 h 2579628"/>
                <a:gd name="connsiteX546" fmla="*/ 2384906 w 3300542"/>
                <a:gd name="connsiteY546" fmla="*/ 1294276 h 2579628"/>
                <a:gd name="connsiteX547" fmla="*/ 2384906 w 3300542"/>
                <a:gd name="connsiteY547" fmla="*/ 1313525 h 2579628"/>
                <a:gd name="connsiteX548" fmla="*/ 2093003 w 3300542"/>
                <a:gd name="connsiteY548" fmla="*/ 1377172 h 2579628"/>
                <a:gd name="connsiteX549" fmla="*/ 2095177 w 3300542"/>
                <a:gd name="connsiteY549" fmla="*/ 1451685 h 2579628"/>
                <a:gd name="connsiteX550" fmla="*/ 2097040 w 3300542"/>
                <a:gd name="connsiteY550" fmla="*/ 1505397 h 2579628"/>
                <a:gd name="connsiteX551" fmla="*/ 2009159 w 3300542"/>
                <a:gd name="connsiteY551" fmla="*/ 1505397 h 2579628"/>
                <a:gd name="connsiteX552" fmla="*/ 1921278 w 3300542"/>
                <a:gd name="connsiteY552" fmla="*/ 1505397 h 2579628"/>
                <a:gd name="connsiteX553" fmla="*/ 1923141 w 3300542"/>
                <a:gd name="connsiteY553" fmla="*/ 1456342 h 2579628"/>
                <a:gd name="connsiteX554" fmla="*/ 1925315 w 3300542"/>
                <a:gd name="connsiteY554" fmla="*/ 1381829 h 2579628"/>
                <a:gd name="connsiteX555" fmla="*/ 1925315 w 3300542"/>
                <a:gd name="connsiteY555" fmla="*/ 1356370 h 2579628"/>
                <a:gd name="connsiteX556" fmla="*/ 2009159 w 3300542"/>
                <a:gd name="connsiteY556" fmla="*/ 1356370 h 2579628"/>
                <a:gd name="connsiteX557" fmla="*/ 2093003 w 3300542"/>
                <a:gd name="connsiteY557" fmla="*/ 1356370 h 2579628"/>
                <a:gd name="connsiteX558" fmla="*/ 2093003 w 3300542"/>
                <a:gd name="connsiteY558" fmla="*/ 1377172 h 2579628"/>
                <a:gd name="connsiteX559" fmla="*/ 2673703 w 3300542"/>
                <a:gd name="connsiteY559" fmla="*/ 1410392 h 2579628"/>
                <a:gd name="connsiteX560" fmla="*/ 2675566 w 3300542"/>
                <a:gd name="connsiteY560" fmla="*/ 1464725 h 2579628"/>
                <a:gd name="connsiteX561" fmla="*/ 2677740 w 3300542"/>
                <a:gd name="connsiteY561" fmla="*/ 1483664 h 2579628"/>
                <a:gd name="connsiteX562" fmla="*/ 2594517 w 3300542"/>
                <a:gd name="connsiteY562" fmla="*/ 1483664 h 2579628"/>
                <a:gd name="connsiteX563" fmla="*/ 2511293 w 3300542"/>
                <a:gd name="connsiteY563" fmla="*/ 1483664 h 2579628"/>
                <a:gd name="connsiteX564" fmla="*/ 2513157 w 3300542"/>
                <a:gd name="connsiteY564" fmla="*/ 1453237 h 2579628"/>
                <a:gd name="connsiteX565" fmla="*/ 2515330 w 3300542"/>
                <a:gd name="connsiteY565" fmla="*/ 1398905 h 2579628"/>
                <a:gd name="connsiteX566" fmla="*/ 2515330 w 3300542"/>
                <a:gd name="connsiteY566" fmla="*/ 1374999 h 2579628"/>
                <a:gd name="connsiteX567" fmla="*/ 2594517 w 3300542"/>
                <a:gd name="connsiteY567" fmla="*/ 1374999 h 2579628"/>
                <a:gd name="connsiteX568" fmla="*/ 2673703 w 3300542"/>
                <a:gd name="connsiteY568" fmla="*/ 1374999 h 2579628"/>
                <a:gd name="connsiteX569" fmla="*/ 2673703 w 3300542"/>
                <a:gd name="connsiteY569" fmla="*/ 1410392 h 2579628"/>
                <a:gd name="connsiteX570" fmla="*/ 913903 w 3300542"/>
                <a:gd name="connsiteY570" fmla="*/ 1407598 h 2579628"/>
                <a:gd name="connsiteX571" fmla="*/ 922288 w 3300542"/>
                <a:gd name="connsiteY571" fmla="*/ 1415049 h 2579628"/>
                <a:gd name="connsiteX572" fmla="*/ 922288 w 3300542"/>
                <a:gd name="connsiteY572" fmla="*/ 1460378 h 2579628"/>
                <a:gd name="connsiteX573" fmla="*/ 922288 w 3300542"/>
                <a:gd name="connsiteY573" fmla="*/ 1505397 h 2579628"/>
                <a:gd name="connsiteX574" fmla="*/ 949925 w 3300542"/>
                <a:gd name="connsiteY574" fmla="*/ 1505397 h 2579628"/>
                <a:gd name="connsiteX575" fmla="*/ 977874 w 3300542"/>
                <a:gd name="connsiteY575" fmla="*/ 1505397 h 2579628"/>
                <a:gd name="connsiteX576" fmla="*/ 980358 w 3300542"/>
                <a:gd name="connsiteY576" fmla="*/ 1523094 h 2579628"/>
                <a:gd name="connsiteX577" fmla="*/ 978495 w 3300542"/>
                <a:gd name="connsiteY577" fmla="*/ 1722727 h 2579628"/>
                <a:gd name="connsiteX578" fmla="*/ 903035 w 3300542"/>
                <a:gd name="connsiteY578" fmla="*/ 2049964 h 2579628"/>
                <a:gd name="connsiteX579" fmla="*/ 896203 w 3300542"/>
                <a:gd name="connsiteY579" fmla="*/ 2068282 h 2579628"/>
                <a:gd name="connsiteX580" fmla="*/ 887508 w 3300542"/>
                <a:gd name="connsiteY580" fmla="*/ 2042202 h 2579628"/>
                <a:gd name="connsiteX581" fmla="*/ 835649 w 3300542"/>
                <a:gd name="connsiteY581" fmla="*/ 1795998 h 2579628"/>
                <a:gd name="connsiteX582" fmla="*/ 834096 w 3300542"/>
                <a:gd name="connsiteY582" fmla="*/ 1642315 h 2579628"/>
                <a:gd name="connsiteX583" fmla="*/ 836270 w 3300542"/>
                <a:gd name="connsiteY583" fmla="*/ 1623376 h 2579628"/>
                <a:gd name="connsiteX584" fmla="*/ 851175 w 3300542"/>
                <a:gd name="connsiteY584" fmla="*/ 1623376 h 2579628"/>
                <a:gd name="connsiteX585" fmla="*/ 866392 w 3300542"/>
                <a:gd name="connsiteY585" fmla="*/ 1623376 h 2579628"/>
                <a:gd name="connsiteX586" fmla="*/ 866392 w 3300542"/>
                <a:gd name="connsiteY586" fmla="*/ 1572148 h 2579628"/>
                <a:gd name="connsiteX587" fmla="*/ 866392 w 3300542"/>
                <a:gd name="connsiteY587" fmla="*/ 1520920 h 2579628"/>
                <a:gd name="connsiteX588" fmla="*/ 756152 w 3300542"/>
                <a:gd name="connsiteY588" fmla="*/ 1520920 h 2579628"/>
                <a:gd name="connsiteX589" fmla="*/ 645912 w 3300542"/>
                <a:gd name="connsiteY589" fmla="*/ 1518126 h 2579628"/>
                <a:gd name="connsiteX590" fmla="*/ 700566 w 3300542"/>
                <a:gd name="connsiteY590" fmla="*/ 1448891 h 2579628"/>
                <a:gd name="connsiteX591" fmla="*/ 784410 w 3300542"/>
                <a:gd name="connsiteY591" fmla="*/ 1429642 h 2579628"/>
                <a:gd name="connsiteX592" fmla="*/ 853970 w 3300542"/>
                <a:gd name="connsiteY592" fmla="*/ 1424674 h 2579628"/>
                <a:gd name="connsiteX593" fmla="*/ 887508 w 3300542"/>
                <a:gd name="connsiteY593" fmla="*/ 1408840 h 2579628"/>
                <a:gd name="connsiteX594" fmla="*/ 913903 w 3300542"/>
                <a:gd name="connsiteY594" fmla="*/ 1407598 h 2579628"/>
                <a:gd name="connsiteX595" fmla="*/ 1565094 w 3300542"/>
                <a:gd name="connsiteY595" fmla="*/ 1446407 h 2579628"/>
                <a:gd name="connsiteX596" fmla="*/ 1565094 w 3300542"/>
                <a:gd name="connsiteY596" fmla="*/ 1477454 h 2579628"/>
                <a:gd name="connsiteX597" fmla="*/ 1259218 w 3300542"/>
                <a:gd name="connsiteY597" fmla="*/ 1477454 h 2579628"/>
                <a:gd name="connsiteX598" fmla="*/ 953341 w 3300542"/>
                <a:gd name="connsiteY598" fmla="*/ 1477454 h 2579628"/>
                <a:gd name="connsiteX599" fmla="*/ 953341 w 3300542"/>
                <a:gd name="connsiteY599" fmla="*/ 1446407 h 2579628"/>
                <a:gd name="connsiteX600" fmla="*/ 953341 w 3300542"/>
                <a:gd name="connsiteY600" fmla="*/ 1415360 h 2579628"/>
                <a:gd name="connsiteX601" fmla="*/ 1259218 w 3300542"/>
                <a:gd name="connsiteY601" fmla="*/ 1415360 h 2579628"/>
                <a:gd name="connsiteX602" fmla="*/ 1565094 w 3300542"/>
                <a:gd name="connsiteY602" fmla="*/ 1415360 h 2579628"/>
                <a:gd name="connsiteX603" fmla="*/ 1565094 w 3300542"/>
                <a:gd name="connsiteY603" fmla="*/ 1446407 h 2579628"/>
                <a:gd name="connsiteX604" fmla="*/ 2389253 w 3300542"/>
                <a:gd name="connsiteY604" fmla="*/ 1450133 h 2579628"/>
                <a:gd name="connsiteX605" fmla="*/ 2392669 w 3300542"/>
                <a:gd name="connsiteY605" fmla="*/ 1524646 h 2579628"/>
                <a:gd name="connsiteX606" fmla="*/ 2394532 w 3300542"/>
                <a:gd name="connsiteY606" fmla="*/ 1583015 h 2579628"/>
                <a:gd name="connsiteX607" fmla="*/ 2306651 w 3300542"/>
                <a:gd name="connsiteY607" fmla="*/ 1583015 h 2579628"/>
                <a:gd name="connsiteX608" fmla="*/ 2218770 w 3300542"/>
                <a:gd name="connsiteY608" fmla="*/ 1583015 h 2579628"/>
                <a:gd name="connsiteX609" fmla="*/ 2220633 w 3300542"/>
                <a:gd name="connsiteY609" fmla="*/ 1524956 h 2579628"/>
                <a:gd name="connsiteX610" fmla="*/ 2223117 w 3300542"/>
                <a:gd name="connsiteY610" fmla="*/ 1450133 h 2579628"/>
                <a:gd name="connsiteX611" fmla="*/ 2223428 w 3300542"/>
                <a:gd name="connsiteY611" fmla="*/ 1433988 h 2579628"/>
                <a:gd name="connsiteX612" fmla="*/ 2305409 w 3300542"/>
                <a:gd name="connsiteY612" fmla="*/ 1433988 h 2579628"/>
                <a:gd name="connsiteX613" fmla="*/ 2387701 w 3300542"/>
                <a:gd name="connsiteY613" fmla="*/ 1433988 h 2579628"/>
                <a:gd name="connsiteX614" fmla="*/ 2389253 w 3300542"/>
                <a:gd name="connsiteY614" fmla="*/ 1450133 h 2579628"/>
                <a:gd name="connsiteX615" fmla="*/ 1529072 w 3300542"/>
                <a:gd name="connsiteY615" fmla="*/ 1551036 h 2579628"/>
                <a:gd name="connsiteX616" fmla="*/ 1526278 w 3300542"/>
                <a:gd name="connsiteY616" fmla="*/ 1600091 h 2579628"/>
                <a:gd name="connsiteX617" fmla="*/ 1535594 w 3300542"/>
                <a:gd name="connsiteY617" fmla="*/ 1753153 h 2579628"/>
                <a:gd name="connsiteX618" fmla="*/ 1566958 w 3300542"/>
                <a:gd name="connsiteY618" fmla="*/ 1920497 h 2579628"/>
                <a:gd name="connsiteX619" fmla="*/ 1568821 w 3300542"/>
                <a:gd name="connsiteY619" fmla="*/ 1927638 h 2579628"/>
                <a:gd name="connsiteX620" fmla="*/ 1362005 w 3300542"/>
                <a:gd name="connsiteY620" fmla="*/ 1927638 h 2579628"/>
                <a:gd name="connsiteX621" fmla="*/ 1155189 w 3300542"/>
                <a:gd name="connsiteY621" fmla="*/ 1927638 h 2579628"/>
                <a:gd name="connsiteX622" fmla="*/ 1155189 w 3300542"/>
                <a:gd name="connsiteY622" fmla="*/ 2082874 h 2579628"/>
                <a:gd name="connsiteX623" fmla="*/ 1155189 w 3300542"/>
                <a:gd name="connsiteY623" fmla="*/ 2238110 h 2579628"/>
                <a:gd name="connsiteX624" fmla="*/ 1004890 w 3300542"/>
                <a:gd name="connsiteY624" fmla="*/ 2238110 h 2579628"/>
                <a:gd name="connsiteX625" fmla="*/ 854281 w 3300542"/>
                <a:gd name="connsiteY625" fmla="*/ 2238110 h 2579628"/>
                <a:gd name="connsiteX626" fmla="*/ 871360 w 3300542"/>
                <a:gd name="connsiteY626" fmla="*/ 2201474 h 2579628"/>
                <a:gd name="connsiteX627" fmla="*/ 1003337 w 3300542"/>
                <a:gd name="connsiteY627" fmla="*/ 1756879 h 2579628"/>
                <a:gd name="connsiteX628" fmla="*/ 1010790 w 3300542"/>
                <a:gd name="connsiteY628" fmla="*/ 1615614 h 2579628"/>
                <a:gd name="connsiteX629" fmla="*/ 1008616 w 3300542"/>
                <a:gd name="connsiteY629" fmla="*/ 1515332 h 2579628"/>
                <a:gd name="connsiteX630" fmla="*/ 1006443 w 3300542"/>
                <a:gd name="connsiteY630" fmla="*/ 1505397 h 2579628"/>
                <a:gd name="connsiteX631" fmla="*/ 1268534 w 3300542"/>
                <a:gd name="connsiteY631" fmla="*/ 1505397 h 2579628"/>
                <a:gd name="connsiteX632" fmla="*/ 1530936 w 3300542"/>
                <a:gd name="connsiteY632" fmla="*/ 1505397 h 2579628"/>
                <a:gd name="connsiteX633" fmla="*/ 1529072 w 3300542"/>
                <a:gd name="connsiteY633" fmla="*/ 1551036 h 2579628"/>
                <a:gd name="connsiteX634" fmla="*/ 2678051 w 3300542"/>
                <a:gd name="connsiteY634" fmla="*/ 1557245 h 2579628"/>
                <a:gd name="connsiteX635" fmla="*/ 2681466 w 3300542"/>
                <a:gd name="connsiteY635" fmla="*/ 1633311 h 2579628"/>
                <a:gd name="connsiteX636" fmla="*/ 2683019 w 3300542"/>
                <a:gd name="connsiteY636" fmla="*/ 1663737 h 2579628"/>
                <a:gd name="connsiteX637" fmla="*/ 2594827 w 3300542"/>
                <a:gd name="connsiteY637" fmla="*/ 1663737 h 2579628"/>
                <a:gd name="connsiteX638" fmla="*/ 2506325 w 3300542"/>
                <a:gd name="connsiteY638" fmla="*/ 1663737 h 2579628"/>
                <a:gd name="connsiteX639" fmla="*/ 2507878 w 3300542"/>
                <a:gd name="connsiteY639" fmla="*/ 1613130 h 2579628"/>
                <a:gd name="connsiteX640" fmla="*/ 2510983 w 3300542"/>
                <a:gd name="connsiteY640" fmla="*/ 1537065 h 2579628"/>
                <a:gd name="connsiteX641" fmla="*/ 2512846 w 3300542"/>
                <a:gd name="connsiteY641" fmla="*/ 1511606 h 2579628"/>
                <a:gd name="connsiteX642" fmla="*/ 2594517 w 3300542"/>
                <a:gd name="connsiteY642" fmla="*/ 1511606 h 2579628"/>
                <a:gd name="connsiteX643" fmla="*/ 2676187 w 3300542"/>
                <a:gd name="connsiteY643" fmla="*/ 1511606 h 2579628"/>
                <a:gd name="connsiteX644" fmla="*/ 2678051 w 3300542"/>
                <a:gd name="connsiteY644" fmla="*/ 1557245 h 2579628"/>
                <a:gd name="connsiteX645" fmla="*/ 2099214 w 3300542"/>
                <a:gd name="connsiteY645" fmla="*/ 1571838 h 2579628"/>
                <a:gd name="connsiteX646" fmla="*/ 2101077 w 3300542"/>
                <a:gd name="connsiteY646" fmla="*/ 1626170 h 2579628"/>
                <a:gd name="connsiteX647" fmla="*/ 2103251 w 3300542"/>
                <a:gd name="connsiteY647" fmla="*/ 1645109 h 2579628"/>
                <a:gd name="connsiteX648" fmla="*/ 2009159 w 3300542"/>
                <a:gd name="connsiteY648" fmla="*/ 1645109 h 2579628"/>
                <a:gd name="connsiteX649" fmla="*/ 1915067 w 3300542"/>
                <a:gd name="connsiteY649" fmla="*/ 1645109 h 2579628"/>
                <a:gd name="connsiteX650" fmla="*/ 1917241 w 3300542"/>
                <a:gd name="connsiteY650" fmla="*/ 1621203 h 2579628"/>
                <a:gd name="connsiteX651" fmla="*/ 1919104 w 3300542"/>
                <a:gd name="connsiteY651" fmla="*/ 1566870 h 2579628"/>
                <a:gd name="connsiteX652" fmla="*/ 1919104 w 3300542"/>
                <a:gd name="connsiteY652" fmla="*/ 1536444 h 2579628"/>
                <a:gd name="connsiteX653" fmla="*/ 2009159 w 3300542"/>
                <a:gd name="connsiteY653" fmla="*/ 1536444 h 2579628"/>
                <a:gd name="connsiteX654" fmla="*/ 2099214 w 3300542"/>
                <a:gd name="connsiteY654" fmla="*/ 1536444 h 2579628"/>
                <a:gd name="connsiteX655" fmla="*/ 2099214 w 3300542"/>
                <a:gd name="connsiteY655" fmla="*/ 1571838 h 2579628"/>
                <a:gd name="connsiteX656" fmla="*/ 835338 w 3300542"/>
                <a:gd name="connsiteY656" fmla="*/ 1572148 h 2579628"/>
                <a:gd name="connsiteX657" fmla="*/ 835338 w 3300542"/>
                <a:gd name="connsiteY657" fmla="*/ 1595433 h 2579628"/>
                <a:gd name="connsiteX658" fmla="*/ 579147 w 3300542"/>
                <a:gd name="connsiteY658" fmla="*/ 1595433 h 2579628"/>
                <a:gd name="connsiteX659" fmla="*/ 322956 w 3300542"/>
                <a:gd name="connsiteY659" fmla="*/ 1595433 h 2579628"/>
                <a:gd name="connsiteX660" fmla="*/ 322956 w 3300542"/>
                <a:gd name="connsiteY660" fmla="*/ 1572148 h 2579628"/>
                <a:gd name="connsiteX661" fmla="*/ 322956 w 3300542"/>
                <a:gd name="connsiteY661" fmla="*/ 1548863 h 2579628"/>
                <a:gd name="connsiteX662" fmla="*/ 579147 w 3300542"/>
                <a:gd name="connsiteY662" fmla="*/ 1548863 h 2579628"/>
                <a:gd name="connsiteX663" fmla="*/ 835338 w 3300542"/>
                <a:gd name="connsiteY663" fmla="*/ 1548863 h 2579628"/>
                <a:gd name="connsiteX664" fmla="*/ 835338 w 3300542"/>
                <a:gd name="connsiteY664" fmla="*/ 1572148 h 2579628"/>
                <a:gd name="connsiteX665" fmla="*/ 2395775 w 3300542"/>
                <a:gd name="connsiteY665" fmla="*/ 1620892 h 2579628"/>
                <a:gd name="connsiteX666" fmla="*/ 2396706 w 3300542"/>
                <a:gd name="connsiteY666" fmla="*/ 1716517 h 2579628"/>
                <a:gd name="connsiteX667" fmla="*/ 2392669 w 3300542"/>
                <a:gd name="connsiteY667" fmla="*/ 1713413 h 2579628"/>
                <a:gd name="connsiteX668" fmla="*/ 2384906 w 3300542"/>
                <a:gd name="connsiteY668" fmla="*/ 1716517 h 2579628"/>
                <a:gd name="connsiteX669" fmla="*/ 2298888 w 3300542"/>
                <a:gd name="connsiteY669" fmla="*/ 1722727 h 2579628"/>
                <a:gd name="connsiteX670" fmla="*/ 2213180 w 3300542"/>
                <a:gd name="connsiteY670" fmla="*/ 1722727 h 2579628"/>
                <a:gd name="connsiteX671" fmla="*/ 2215043 w 3300542"/>
                <a:gd name="connsiteY671" fmla="*/ 1689506 h 2579628"/>
                <a:gd name="connsiteX672" fmla="*/ 2217217 w 3300542"/>
                <a:gd name="connsiteY672" fmla="*/ 1635174 h 2579628"/>
                <a:gd name="connsiteX673" fmla="*/ 2217217 w 3300542"/>
                <a:gd name="connsiteY673" fmla="*/ 1614062 h 2579628"/>
                <a:gd name="connsiteX674" fmla="*/ 2305720 w 3300542"/>
                <a:gd name="connsiteY674" fmla="*/ 1614062 h 2579628"/>
                <a:gd name="connsiteX675" fmla="*/ 2394222 w 3300542"/>
                <a:gd name="connsiteY675" fmla="*/ 1614062 h 2579628"/>
                <a:gd name="connsiteX676" fmla="*/ 2395775 w 3300542"/>
                <a:gd name="connsiteY676" fmla="*/ 1620892 h 2579628"/>
                <a:gd name="connsiteX677" fmla="*/ 805837 w 3300542"/>
                <a:gd name="connsiteY677" fmla="*/ 1709377 h 2579628"/>
                <a:gd name="connsiteX678" fmla="*/ 824780 w 3300542"/>
                <a:gd name="connsiteY678" fmla="*/ 1913357 h 2579628"/>
                <a:gd name="connsiteX679" fmla="*/ 863907 w 3300542"/>
                <a:gd name="connsiteY679" fmla="*/ 2061141 h 2579628"/>
                <a:gd name="connsiteX680" fmla="*/ 879745 w 3300542"/>
                <a:gd name="connsiteY680" fmla="*/ 2109264 h 2579628"/>
                <a:gd name="connsiteX681" fmla="*/ 874155 w 3300542"/>
                <a:gd name="connsiteY681" fmla="*/ 2124788 h 2579628"/>
                <a:gd name="connsiteX682" fmla="*/ 845275 w 3300542"/>
                <a:gd name="connsiteY682" fmla="*/ 2189055 h 2579628"/>
                <a:gd name="connsiteX683" fmla="*/ 821985 w 3300542"/>
                <a:gd name="connsiteY683" fmla="*/ 2238110 h 2579628"/>
                <a:gd name="connsiteX684" fmla="*/ 531946 w 3300542"/>
                <a:gd name="connsiteY684" fmla="*/ 2238110 h 2579628"/>
                <a:gd name="connsiteX685" fmla="*/ 242217 w 3300542"/>
                <a:gd name="connsiteY685" fmla="*/ 2236868 h 2579628"/>
                <a:gd name="connsiteX686" fmla="*/ 254949 w 3300542"/>
                <a:gd name="connsiteY686" fmla="*/ 2207994 h 2579628"/>
                <a:gd name="connsiteX687" fmla="*/ 369847 w 3300542"/>
                <a:gd name="connsiteY687" fmla="*/ 1792893 h 2579628"/>
                <a:gd name="connsiteX688" fmla="*/ 372020 w 3300542"/>
                <a:gd name="connsiteY688" fmla="*/ 1689506 h 2579628"/>
                <a:gd name="connsiteX689" fmla="*/ 370778 w 3300542"/>
                <a:gd name="connsiteY689" fmla="*/ 1623376 h 2579628"/>
                <a:gd name="connsiteX690" fmla="*/ 588463 w 3300542"/>
                <a:gd name="connsiteY690" fmla="*/ 1623376 h 2579628"/>
                <a:gd name="connsiteX691" fmla="*/ 805837 w 3300542"/>
                <a:gd name="connsiteY691" fmla="*/ 1623376 h 2579628"/>
                <a:gd name="connsiteX692" fmla="*/ 805837 w 3300542"/>
                <a:gd name="connsiteY692" fmla="*/ 1709377 h 2579628"/>
                <a:gd name="connsiteX693" fmla="*/ 2102319 w 3300542"/>
                <a:gd name="connsiteY693" fmla="*/ 1684539 h 2579628"/>
                <a:gd name="connsiteX694" fmla="*/ 2104183 w 3300542"/>
                <a:gd name="connsiteY694" fmla="*/ 1713413 h 2579628"/>
                <a:gd name="connsiteX695" fmla="*/ 2102009 w 3300542"/>
                <a:gd name="connsiteY695" fmla="*/ 1726453 h 2579628"/>
                <a:gd name="connsiteX696" fmla="*/ 2093003 w 3300542"/>
                <a:gd name="connsiteY696" fmla="*/ 1732662 h 2579628"/>
                <a:gd name="connsiteX697" fmla="*/ 2079029 w 3300542"/>
                <a:gd name="connsiteY697" fmla="*/ 1927017 h 2579628"/>
                <a:gd name="connsiteX698" fmla="*/ 1995495 w 3300542"/>
                <a:gd name="connsiteY698" fmla="*/ 1859334 h 2579628"/>
                <a:gd name="connsiteX699" fmla="*/ 1912893 w 3300542"/>
                <a:gd name="connsiteY699" fmla="*/ 1790410 h 2579628"/>
                <a:gd name="connsiteX700" fmla="*/ 1912893 w 3300542"/>
                <a:gd name="connsiteY700" fmla="*/ 1752843 h 2579628"/>
                <a:gd name="connsiteX701" fmla="*/ 1915067 w 3300542"/>
                <a:gd name="connsiteY701" fmla="*/ 1693853 h 2579628"/>
                <a:gd name="connsiteX702" fmla="*/ 1916930 w 3300542"/>
                <a:gd name="connsiteY702" fmla="*/ 1673051 h 2579628"/>
                <a:gd name="connsiteX703" fmla="*/ 2009469 w 3300542"/>
                <a:gd name="connsiteY703" fmla="*/ 1673051 h 2579628"/>
                <a:gd name="connsiteX704" fmla="*/ 2102319 w 3300542"/>
                <a:gd name="connsiteY704" fmla="*/ 1673051 h 2579628"/>
                <a:gd name="connsiteX705" fmla="*/ 2102319 w 3300542"/>
                <a:gd name="connsiteY705" fmla="*/ 1684539 h 2579628"/>
                <a:gd name="connsiteX706" fmla="*/ 2684261 w 3300542"/>
                <a:gd name="connsiteY706" fmla="*/ 1720243 h 2579628"/>
                <a:gd name="connsiteX707" fmla="*/ 2686124 w 3300542"/>
                <a:gd name="connsiteY707" fmla="*/ 1774576 h 2579628"/>
                <a:gd name="connsiteX708" fmla="*/ 2686124 w 3300542"/>
                <a:gd name="connsiteY708" fmla="*/ 1800345 h 2579628"/>
                <a:gd name="connsiteX709" fmla="*/ 2602280 w 3300542"/>
                <a:gd name="connsiteY709" fmla="*/ 1800345 h 2579628"/>
                <a:gd name="connsiteX710" fmla="*/ 2502909 w 3300542"/>
                <a:gd name="connsiteY710" fmla="*/ 1771160 h 2579628"/>
                <a:gd name="connsiteX711" fmla="*/ 2505083 w 3300542"/>
                <a:gd name="connsiteY711" fmla="*/ 1721795 h 2579628"/>
                <a:gd name="connsiteX712" fmla="*/ 2506946 w 3300542"/>
                <a:gd name="connsiteY712" fmla="*/ 1691680 h 2579628"/>
                <a:gd name="connsiteX713" fmla="*/ 2594517 w 3300542"/>
                <a:gd name="connsiteY713" fmla="*/ 1691680 h 2579628"/>
                <a:gd name="connsiteX714" fmla="*/ 2682088 w 3300542"/>
                <a:gd name="connsiteY714" fmla="*/ 1691680 h 2579628"/>
                <a:gd name="connsiteX715" fmla="*/ 2684261 w 3300542"/>
                <a:gd name="connsiteY715" fmla="*/ 1720243 h 2579628"/>
                <a:gd name="connsiteX716" fmla="*/ 2388632 w 3300542"/>
                <a:gd name="connsiteY716" fmla="*/ 1839154 h 2579628"/>
                <a:gd name="connsiteX717" fmla="*/ 2389564 w 3300542"/>
                <a:gd name="connsiteY717" fmla="*/ 1927017 h 2579628"/>
                <a:gd name="connsiteX718" fmla="*/ 2300751 w 3300542"/>
                <a:gd name="connsiteY718" fmla="*/ 1866165 h 2579628"/>
                <a:gd name="connsiteX719" fmla="*/ 2211628 w 3300542"/>
                <a:gd name="connsiteY719" fmla="*/ 1796930 h 2579628"/>
                <a:gd name="connsiteX720" fmla="*/ 2212559 w 3300542"/>
                <a:gd name="connsiteY720" fmla="*/ 1770229 h 2579628"/>
                <a:gd name="connsiteX721" fmla="*/ 2214733 w 3300542"/>
                <a:gd name="connsiteY721" fmla="*/ 1750669 h 2579628"/>
                <a:gd name="connsiteX722" fmla="*/ 2300440 w 3300542"/>
                <a:gd name="connsiteY722" fmla="*/ 1751290 h 2579628"/>
                <a:gd name="connsiteX723" fmla="*/ 2386459 w 3300542"/>
                <a:gd name="connsiteY723" fmla="*/ 1752222 h 2579628"/>
                <a:gd name="connsiteX724" fmla="*/ 2388632 w 3300542"/>
                <a:gd name="connsiteY724" fmla="*/ 1839154 h 2579628"/>
                <a:gd name="connsiteX725" fmla="*/ 2480240 w 3300542"/>
                <a:gd name="connsiteY725" fmla="*/ 1809038 h 2579628"/>
                <a:gd name="connsiteX726" fmla="*/ 2632091 w 3300542"/>
                <a:gd name="connsiteY726" fmla="*/ 1914598 h 2579628"/>
                <a:gd name="connsiteX727" fmla="*/ 2722457 w 3300542"/>
                <a:gd name="connsiteY727" fmla="*/ 1977314 h 2579628"/>
                <a:gd name="connsiteX728" fmla="*/ 2730841 w 3300542"/>
                <a:gd name="connsiteY728" fmla="*/ 2047791 h 2579628"/>
                <a:gd name="connsiteX729" fmla="*/ 2746989 w 3300542"/>
                <a:gd name="connsiteY729" fmla="*/ 2177258 h 2579628"/>
                <a:gd name="connsiteX730" fmla="*/ 2754442 w 3300542"/>
                <a:gd name="connsiteY730" fmla="*/ 2237179 h 2579628"/>
                <a:gd name="connsiteX731" fmla="*/ 2720283 w 3300542"/>
                <a:gd name="connsiteY731" fmla="*/ 2238110 h 2579628"/>
                <a:gd name="connsiteX732" fmla="*/ 2686124 w 3300542"/>
                <a:gd name="connsiteY732" fmla="*/ 2238110 h 2579628"/>
                <a:gd name="connsiteX733" fmla="*/ 2686124 w 3300542"/>
                <a:gd name="connsiteY733" fmla="*/ 2127893 h 2579628"/>
                <a:gd name="connsiteX734" fmla="*/ 2686124 w 3300542"/>
                <a:gd name="connsiteY734" fmla="*/ 2017675 h 2579628"/>
                <a:gd name="connsiteX735" fmla="*/ 2613149 w 3300542"/>
                <a:gd name="connsiteY735" fmla="*/ 2017675 h 2579628"/>
                <a:gd name="connsiteX736" fmla="*/ 2540173 w 3300542"/>
                <a:gd name="connsiteY736" fmla="*/ 2017675 h 2579628"/>
                <a:gd name="connsiteX737" fmla="*/ 2540173 w 3300542"/>
                <a:gd name="connsiteY737" fmla="*/ 2127893 h 2579628"/>
                <a:gd name="connsiteX738" fmla="*/ 2540173 w 3300542"/>
                <a:gd name="connsiteY738" fmla="*/ 2238110 h 2579628"/>
                <a:gd name="connsiteX739" fmla="*/ 2509120 w 3300542"/>
                <a:gd name="connsiteY739" fmla="*/ 2238110 h 2579628"/>
                <a:gd name="connsiteX740" fmla="*/ 2478066 w 3300542"/>
                <a:gd name="connsiteY740" fmla="*/ 2238110 h 2579628"/>
                <a:gd name="connsiteX741" fmla="*/ 2478066 w 3300542"/>
                <a:gd name="connsiteY741" fmla="*/ 2127893 h 2579628"/>
                <a:gd name="connsiteX742" fmla="*/ 2478066 w 3300542"/>
                <a:gd name="connsiteY742" fmla="*/ 2017675 h 2579628"/>
                <a:gd name="connsiteX743" fmla="*/ 2405091 w 3300542"/>
                <a:gd name="connsiteY743" fmla="*/ 2017675 h 2579628"/>
                <a:gd name="connsiteX744" fmla="*/ 2332115 w 3300542"/>
                <a:gd name="connsiteY744" fmla="*/ 2017675 h 2579628"/>
                <a:gd name="connsiteX745" fmla="*/ 2332115 w 3300542"/>
                <a:gd name="connsiteY745" fmla="*/ 2127893 h 2579628"/>
                <a:gd name="connsiteX746" fmla="*/ 2332115 w 3300542"/>
                <a:gd name="connsiteY746" fmla="*/ 2238110 h 2579628"/>
                <a:gd name="connsiteX747" fmla="*/ 2301062 w 3300542"/>
                <a:gd name="connsiteY747" fmla="*/ 2238110 h 2579628"/>
                <a:gd name="connsiteX748" fmla="*/ 2270008 w 3300542"/>
                <a:gd name="connsiteY748" fmla="*/ 2238110 h 2579628"/>
                <a:gd name="connsiteX749" fmla="*/ 2269387 w 3300542"/>
                <a:gd name="connsiteY749" fmla="*/ 2128513 h 2579628"/>
                <a:gd name="connsiteX750" fmla="*/ 2268455 w 3300542"/>
                <a:gd name="connsiteY750" fmla="*/ 2019227 h 2579628"/>
                <a:gd name="connsiteX751" fmla="*/ 2196411 w 3300542"/>
                <a:gd name="connsiteY751" fmla="*/ 2018296 h 2579628"/>
                <a:gd name="connsiteX752" fmla="*/ 2124057 w 3300542"/>
                <a:gd name="connsiteY752" fmla="*/ 2017675 h 2579628"/>
                <a:gd name="connsiteX753" fmla="*/ 2124057 w 3300542"/>
                <a:gd name="connsiteY753" fmla="*/ 2127893 h 2579628"/>
                <a:gd name="connsiteX754" fmla="*/ 2124057 w 3300542"/>
                <a:gd name="connsiteY754" fmla="*/ 2238110 h 2579628"/>
                <a:gd name="connsiteX755" fmla="*/ 2091451 w 3300542"/>
                <a:gd name="connsiteY755" fmla="*/ 2238110 h 2579628"/>
                <a:gd name="connsiteX756" fmla="*/ 2058844 w 3300542"/>
                <a:gd name="connsiteY756" fmla="*/ 2238110 h 2579628"/>
                <a:gd name="connsiteX757" fmla="*/ 2058844 w 3300542"/>
                <a:gd name="connsiteY757" fmla="*/ 2127893 h 2579628"/>
                <a:gd name="connsiteX758" fmla="*/ 2058844 w 3300542"/>
                <a:gd name="connsiteY758" fmla="*/ 2017675 h 2579628"/>
                <a:gd name="connsiteX759" fmla="*/ 1985869 w 3300542"/>
                <a:gd name="connsiteY759" fmla="*/ 2017675 h 2579628"/>
                <a:gd name="connsiteX760" fmla="*/ 1912893 w 3300542"/>
                <a:gd name="connsiteY760" fmla="*/ 2017675 h 2579628"/>
                <a:gd name="connsiteX761" fmla="*/ 1912893 w 3300542"/>
                <a:gd name="connsiteY761" fmla="*/ 2127893 h 2579628"/>
                <a:gd name="connsiteX762" fmla="*/ 1912893 w 3300542"/>
                <a:gd name="connsiteY762" fmla="*/ 2238110 h 2579628"/>
                <a:gd name="connsiteX763" fmla="*/ 1878734 w 3300542"/>
                <a:gd name="connsiteY763" fmla="*/ 2238110 h 2579628"/>
                <a:gd name="connsiteX764" fmla="*/ 1844576 w 3300542"/>
                <a:gd name="connsiteY764" fmla="*/ 2238110 h 2579628"/>
                <a:gd name="connsiteX765" fmla="*/ 1844576 w 3300542"/>
                <a:gd name="connsiteY765" fmla="*/ 2196817 h 2579628"/>
                <a:gd name="connsiteX766" fmla="*/ 1847681 w 3300542"/>
                <a:gd name="connsiteY766" fmla="*/ 2022332 h 2579628"/>
                <a:gd name="connsiteX767" fmla="*/ 1851097 w 3300542"/>
                <a:gd name="connsiteY767" fmla="*/ 1833876 h 2579628"/>
                <a:gd name="connsiteX768" fmla="*/ 1855444 w 3300542"/>
                <a:gd name="connsiteY768" fmla="*/ 1781096 h 2579628"/>
                <a:gd name="connsiteX769" fmla="*/ 1975311 w 3300542"/>
                <a:gd name="connsiteY769" fmla="*/ 1879515 h 2579628"/>
                <a:gd name="connsiteX770" fmla="*/ 2103562 w 3300542"/>
                <a:gd name="connsiteY770" fmla="*/ 1983213 h 2579628"/>
                <a:gd name="connsiteX771" fmla="*/ 2111946 w 3300542"/>
                <a:gd name="connsiteY771" fmla="*/ 1878584 h 2579628"/>
                <a:gd name="connsiteX772" fmla="*/ 2120641 w 3300542"/>
                <a:gd name="connsiteY772" fmla="*/ 1775507 h 2579628"/>
                <a:gd name="connsiteX773" fmla="*/ 2270008 w 3300542"/>
                <a:gd name="connsiteY773" fmla="*/ 1879515 h 2579628"/>
                <a:gd name="connsiteX774" fmla="*/ 2419996 w 3300542"/>
                <a:gd name="connsiteY774" fmla="*/ 1983523 h 2579628"/>
                <a:gd name="connsiteX775" fmla="*/ 2420928 w 3300542"/>
                <a:gd name="connsiteY775" fmla="*/ 1960859 h 2579628"/>
                <a:gd name="connsiteX776" fmla="*/ 2417201 w 3300542"/>
                <a:gd name="connsiteY776" fmla="*/ 1766193 h 2579628"/>
                <a:gd name="connsiteX777" fmla="*/ 2480240 w 3300542"/>
                <a:gd name="connsiteY777" fmla="*/ 1809038 h 2579628"/>
                <a:gd name="connsiteX778" fmla="*/ 2687677 w 3300542"/>
                <a:gd name="connsiteY778" fmla="*/ 1832013 h 2579628"/>
                <a:gd name="connsiteX779" fmla="*/ 2690161 w 3300542"/>
                <a:gd name="connsiteY779" fmla="*/ 1877342 h 2579628"/>
                <a:gd name="connsiteX780" fmla="*/ 2687677 w 3300542"/>
                <a:gd name="connsiteY780" fmla="*/ 1917082 h 2579628"/>
                <a:gd name="connsiteX781" fmla="*/ 2561911 w 3300542"/>
                <a:gd name="connsiteY781" fmla="*/ 1829529 h 2579628"/>
                <a:gd name="connsiteX782" fmla="*/ 2624018 w 3300542"/>
                <a:gd name="connsiteY782" fmla="*/ 1828287 h 2579628"/>
                <a:gd name="connsiteX783" fmla="*/ 2687677 w 3300542"/>
                <a:gd name="connsiteY783" fmla="*/ 1832013 h 2579628"/>
                <a:gd name="connsiteX784" fmla="*/ 1813522 w 3300542"/>
                <a:gd name="connsiteY784" fmla="*/ 2096845 h 2579628"/>
                <a:gd name="connsiteX785" fmla="*/ 1813522 w 3300542"/>
                <a:gd name="connsiteY785" fmla="*/ 2238110 h 2579628"/>
                <a:gd name="connsiteX786" fmla="*/ 1498330 w 3300542"/>
                <a:gd name="connsiteY786" fmla="*/ 2238110 h 2579628"/>
                <a:gd name="connsiteX787" fmla="*/ 1183137 w 3300542"/>
                <a:gd name="connsiteY787" fmla="*/ 2238110 h 2579628"/>
                <a:gd name="connsiteX788" fmla="*/ 1183137 w 3300542"/>
                <a:gd name="connsiteY788" fmla="*/ 2096845 h 2579628"/>
                <a:gd name="connsiteX789" fmla="*/ 1183137 w 3300542"/>
                <a:gd name="connsiteY789" fmla="*/ 1955581 h 2579628"/>
                <a:gd name="connsiteX790" fmla="*/ 1498330 w 3300542"/>
                <a:gd name="connsiteY790" fmla="*/ 1955581 h 2579628"/>
                <a:gd name="connsiteX791" fmla="*/ 1813522 w 3300542"/>
                <a:gd name="connsiteY791" fmla="*/ 1955581 h 2579628"/>
                <a:gd name="connsiteX792" fmla="*/ 1813522 w 3300542"/>
                <a:gd name="connsiteY792" fmla="*/ 2096845 h 2579628"/>
                <a:gd name="connsiteX793" fmla="*/ 2030275 w 3300542"/>
                <a:gd name="connsiteY793" fmla="*/ 2130066 h 2579628"/>
                <a:gd name="connsiteX794" fmla="*/ 2029344 w 3300542"/>
                <a:gd name="connsiteY794" fmla="*/ 2214825 h 2579628"/>
                <a:gd name="connsiteX795" fmla="*/ 1986800 w 3300542"/>
                <a:gd name="connsiteY795" fmla="*/ 2215756 h 2579628"/>
                <a:gd name="connsiteX796" fmla="*/ 1943947 w 3300542"/>
                <a:gd name="connsiteY796" fmla="*/ 2216687 h 2579628"/>
                <a:gd name="connsiteX797" fmla="*/ 1943947 w 3300542"/>
                <a:gd name="connsiteY797" fmla="*/ 2130997 h 2579628"/>
                <a:gd name="connsiteX798" fmla="*/ 1943947 w 3300542"/>
                <a:gd name="connsiteY798" fmla="*/ 2045617 h 2579628"/>
                <a:gd name="connsiteX799" fmla="*/ 1987422 w 3300542"/>
                <a:gd name="connsiteY799" fmla="*/ 2045617 h 2579628"/>
                <a:gd name="connsiteX800" fmla="*/ 2030896 w 3300542"/>
                <a:gd name="connsiteY800" fmla="*/ 2045617 h 2579628"/>
                <a:gd name="connsiteX801" fmla="*/ 2030275 w 3300542"/>
                <a:gd name="connsiteY801" fmla="*/ 2130066 h 2579628"/>
                <a:gd name="connsiteX802" fmla="*/ 2238955 w 3300542"/>
                <a:gd name="connsiteY802" fmla="*/ 2130997 h 2579628"/>
                <a:gd name="connsiteX803" fmla="*/ 2238955 w 3300542"/>
                <a:gd name="connsiteY803" fmla="*/ 2216377 h 2579628"/>
                <a:gd name="connsiteX804" fmla="*/ 2195480 w 3300542"/>
                <a:gd name="connsiteY804" fmla="*/ 2216377 h 2579628"/>
                <a:gd name="connsiteX805" fmla="*/ 2152005 w 3300542"/>
                <a:gd name="connsiteY805" fmla="*/ 2216377 h 2579628"/>
                <a:gd name="connsiteX806" fmla="*/ 2152005 w 3300542"/>
                <a:gd name="connsiteY806" fmla="*/ 2130997 h 2579628"/>
                <a:gd name="connsiteX807" fmla="*/ 2152005 w 3300542"/>
                <a:gd name="connsiteY807" fmla="*/ 2045617 h 2579628"/>
                <a:gd name="connsiteX808" fmla="*/ 2195480 w 3300542"/>
                <a:gd name="connsiteY808" fmla="*/ 2045617 h 2579628"/>
                <a:gd name="connsiteX809" fmla="*/ 2238955 w 3300542"/>
                <a:gd name="connsiteY809" fmla="*/ 2045617 h 2579628"/>
                <a:gd name="connsiteX810" fmla="*/ 2238955 w 3300542"/>
                <a:gd name="connsiteY810" fmla="*/ 2130997 h 2579628"/>
                <a:gd name="connsiteX811" fmla="*/ 2448565 w 3300542"/>
                <a:gd name="connsiteY811" fmla="*/ 2130997 h 2579628"/>
                <a:gd name="connsiteX812" fmla="*/ 2448565 w 3300542"/>
                <a:gd name="connsiteY812" fmla="*/ 2214825 h 2579628"/>
                <a:gd name="connsiteX813" fmla="*/ 2405091 w 3300542"/>
                <a:gd name="connsiteY813" fmla="*/ 2214825 h 2579628"/>
                <a:gd name="connsiteX814" fmla="*/ 2361616 w 3300542"/>
                <a:gd name="connsiteY814" fmla="*/ 2214825 h 2579628"/>
                <a:gd name="connsiteX815" fmla="*/ 2360684 w 3300542"/>
                <a:gd name="connsiteY815" fmla="*/ 2134102 h 2579628"/>
                <a:gd name="connsiteX816" fmla="*/ 2361616 w 3300542"/>
                <a:gd name="connsiteY816" fmla="*/ 2049343 h 2579628"/>
                <a:gd name="connsiteX817" fmla="*/ 2405712 w 3300542"/>
                <a:gd name="connsiteY817" fmla="*/ 2046238 h 2579628"/>
                <a:gd name="connsiteX818" fmla="*/ 2448565 w 3300542"/>
                <a:gd name="connsiteY818" fmla="*/ 2047170 h 2579628"/>
                <a:gd name="connsiteX819" fmla="*/ 2448565 w 3300542"/>
                <a:gd name="connsiteY819" fmla="*/ 2130997 h 2579628"/>
                <a:gd name="connsiteX820" fmla="*/ 2657555 w 3300542"/>
                <a:gd name="connsiteY820" fmla="*/ 2130066 h 2579628"/>
                <a:gd name="connsiteX821" fmla="*/ 2656624 w 3300542"/>
                <a:gd name="connsiteY821" fmla="*/ 2214825 h 2579628"/>
                <a:gd name="connsiteX822" fmla="*/ 2614080 w 3300542"/>
                <a:gd name="connsiteY822" fmla="*/ 2215756 h 2579628"/>
                <a:gd name="connsiteX823" fmla="*/ 2571227 w 3300542"/>
                <a:gd name="connsiteY823" fmla="*/ 2216687 h 2579628"/>
                <a:gd name="connsiteX824" fmla="*/ 2571227 w 3300542"/>
                <a:gd name="connsiteY824" fmla="*/ 2130997 h 2579628"/>
                <a:gd name="connsiteX825" fmla="*/ 2571227 w 3300542"/>
                <a:gd name="connsiteY825" fmla="*/ 2045617 h 2579628"/>
                <a:gd name="connsiteX826" fmla="*/ 2614702 w 3300542"/>
                <a:gd name="connsiteY826" fmla="*/ 2045617 h 2579628"/>
                <a:gd name="connsiteX827" fmla="*/ 2658176 w 3300542"/>
                <a:gd name="connsiteY827" fmla="*/ 2045617 h 2579628"/>
                <a:gd name="connsiteX828" fmla="*/ 2657555 w 3300542"/>
                <a:gd name="connsiteY828" fmla="*/ 2130066 h 2579628"/>
                <a:gd name="connsiteX829" fmla="*/ 2903499 w 3300542"/>
                <a:gd name="connsiteY829" fmla="*/ 2408869 h 2579628"/>
                <a:gd name="connsiteX830" fmla="*/ 2903499 w 3300542"/>
                <a:gd name="connsiteY830" fmla="*/ 2551686 h 2579628"/>
                <a:gd name="connsiteX831" fmla="*/ 1465723 w 3300542"/>
                <a:gd name="connsiteY831" fmla="*/ 2551686 h 2579628"/>
                <a:gd name="connsiteX832" fmla="*/ 27948 w 3300542"/>
                <a:gd name="connsiteY832" fmla="*/ 2551686 h 2579628"/>
                <a:gd name="connsiteX833" fmla="*/ 27948 w 3300542"/>
                <a:gd name="connsiteY833" fmla="*/ 2408869 h 2579628"/>
                <a:gd name="connsiteX834" fmla="*/ 27948 w 3300542"/>
                <a:gd name="connsiteY834" fmla="*/ 2266052 h 2579628"/>
                <a:gd name="connsiteX835" fmla="*/ 1465723 w 3300542"/>
                <a:gd name="connsiteY835" fmla="*/ 2266052 h 2579628"/>
                <a:gd name="connsiteX836" fmla="*/ 2903499 w 3300542"/>
                <a:gd name="connsiteY836" fmla="*/ 2266052 h 2579628"/>
                <a:gd name="connsiteX837" fmla="*/ 2903499 w 3300542"/>
                <a:gd name="connsiteY837" fmla="*/ 2408869 h 25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</a:cxnLst>
              <a:rect l="l" t="t" r="r" b="b"/>
              <a:pathLst>
                <a:path w="3300542" h="2579628">
                  <a:moveTo>
                    <a:pt x="2309757" y="5818"/>
                  </a:moveTo>
                  <a:cubicBezTo>
                    <a:pt x="2247960" y="21031"/>
                    <a:pt x="2188027" y="65429"/>
                    <a:pt x="2166911" y="111689"/>
                  </a:cubicBezTo>
                  <a:cubicBezTo>
                    <a:pt x="2161010" y="124108"/>
                    <a:pt x="2158216" y="126902"/>
                    <a:pt x="2152005" y="126902"/>
                  </a:cubicBezTo>
                  <a:cubicBezTo>
                    <a:pt x="2124678" y="126902"/>
                    <a:pt x="2095177" y="147704"/>
                    <a:pt x="2056981" y="193343"/>
                  </a:cubicBezTo>
                  <a:cubicBezTo>
                    <a:pt x="2037107" y="217560"/>
                    <a:pt x="2028412" y="225943"/>
                    <a:pt x="2024996" y="224390"/>
                  </a:cubicBezTo>
                  <a:cubicBezTo>
                    <a:pt x="1997980" y="212903"/>
                    <a:pt x="1978416" y="211040"/>
                    <a:pt x="1961647" y="218181"/>
                  </a:cubicBezTo>
                  <a:cubicBezTo>
                    <a:pt x="1923141" y="234636"/>
                    <a:pt x="1906061" y="304492"/>
                    <a:pt x="1924383" y="371243"/>
                  </a:cubicBezTo>
                  <a:cubicBezTo>
                    <a:pt x="1930283" y="392666"/>
                    <a:pt x="1930283" y="424955"/>
                    <a:pt x="1923762" y="591057"/>
                  </a:cubicBezTo>
                  <a:cubicBezTo>
                    <a:pt x="1921278" y="654083"/>
                    <a:pt x="1919104" y="712452"/>
                    <a:pt x="1919104" y="720214"/>
                  </a:cubicBezTo>
                  <a:lnTo>
                    <a:pt x="1919104" y="734495"/>
                  </a:lnTo>
                  <a:lnTo>
                    <a:pt x="1904509" y="737911"/>
                  </a:lnTo>
                  <a:cubicBezTo>
                    <a:pt x="1896124" y="740084"/>
                    <a:pt x="1873455" y="746604"/>
                    <a:pt x="1853892" y="752503"/>
                  </a:cubicBezTo>
                  <a:cubicBezTo>
                    <a:pt x="1790853" y="771752"/>
                    <a:pt x="1794269" y="771131"/>
                    <a:pt x="1780295" y="762127"/>
                  </a:cubicBezTo>
                  <a:cubicBezTo>
                    <a:pt x="1740236" y="735737"/>
                    <a:pt x="1670987" y="737911"/>
                    <a:pt x="1601427" y="768026"/>
                  </a:cubicBezTo>
                  <a:cubicBezTo>
                    <a:pt x="1540562" y="794106"/>
                    <a:pt x="1492740" y="832294"/>
                    <a:pt x="1463239" y="878244"/>
                  </a:cubicBezTo>
                  <a:cubicBezTo>
                    <a:pt x="1428459" y="932576"/>
                    <a:pt x="1415106" y="943132"/>
                    <a:pt x="1361384" y="960829"/>
                  </a:cubicBezTo>
                  <a:lnTo>
                    <a:pt x="1327536" y="971696"/>
                  </a:lnTo>
                  <a:lnTo>
                    <a:pt x="1302693" y="959898"/>
                  </a:lnTo>
                  <a:cubicBezTo>
                    <a:pt x="1270087" y="944685"/>
                    <a:pt x="1252697" y="943443"/>
                    <a:pt x="1201769" y="953999"/>
                  </a:cubicBezTo>
                  <a:cubicBezTo>
                    <a:pt x="1166989" y="960829"/>
                    <a:pt x="1046502" y="994050"/>
                    <a:pt x="1039359" y="998396"/>
                  </a:cubicBezTo>
                  <a:cubicBezTo>
                    <a:pt x="1037807" y="999328"/>
                    <a:pt x="1027559" y="995292"/>
                    <a:pt x="1016069" y="989703"/>
                  </a:cubicBezTo>
                  <a:cubicBezTo>
                    <a:pt x="996195" y="979458"/>
                    <a:pt x="994642" y="979147"/>
                    <a:pt x="957999" y="979147"/>
                  </a:cubicBezTo>
                  <a:cubicBezTo>
                    <a:pt x="927567" y="979147"/>
                    <a:pt x="917009" y="980389"/>
                    <a:pt x="899619" y="986288"/>
                  </a:cubicBezTo>
                  <a:cubicBezTo>
                    <a:pt x="866702" y="997154"/>
                    <a:pt x="845586" y="1007400"/>
                    <a:pt x="818569" y="1025407"/>
                  </a:cubicBezTo>
                  <a:cubicBezTo>
                    <a:pt x="786584" y="1046830"/>
                    <a:pt x="771679" y="1062354"/>
                    <a:pt x="745594" y="1100542"/>
                  </a:cubicBezTo>
                  <a:cubicBezTo>
                    <a:pt x="721372" y="1136556"/>
                    <a:pt x="708019" y="1146802"/>
                    <a:pt x="670134" y="1159221"/>
                  </a:cubicBezTo>
                  <a:cubicBezTo>
                    <a:pt x="636907" y="1170087"/>
                    <a:pt x="620759" y="1179401"/>
                    <a:pt x="598090" y="1200824"/>
                  </a:cubicBezTo>
                  <a:cubicBezTo>
                    <a:pt x="578215" y="1219763"/>
                    <a:pt x="568899" y="1235286"/>
                    <a:pt x="565794" y="1254846"/>
                  </a:cubicBezTo>
                  <a:lnTo>
                    <a:pt x="563620" y="1267886"/>
                  </a:lnTo>
                  <a:lnTo>
                    <a:pt x="542815" y="1269749"/>
                  </a:lnTo>
                  <a:cubicBezTo>
                    <a:pt x="518593" y="1271611"/>
                    <a:pt x="502445" y="1281236"/>
                    <a:pt x="487229" y="1301727"/>
                  </a:cubicBezTo>
                  <a:cubicBezTo>
                    <a:pt x="456796" y="1343020"/>
                    <a:pt x="437854" y="1421569"/>
                    <a:pt x="442201" y="1488942"/>
                  </a:cubicBezTo>
                  <a:lnTo>
                    <a:pt x="444375" y="1520920"/>
                  </a:lnTo>
                  <a:lnTo>
                    <a:pt x="367984" y="1520920"/>
                  </a:lnTo>
                  <a:lnTo>
                    <a:pt x="291903" y="1520920"/>
                  </a:lnTo>
                  <a:lnTo>
                    <a:pt x="292524" y="1571217"/>
                  </a:lnTo>
                  <a:lnTo>
                    <a:pt x="293455" y="1621824"/>
                  </a:lnTo>
                  <a:lnTo>
                    <a:pt x="316745" y="1623376"/>
                  </a:lnTo>
                  <a:lnTo>
                    <a:pt x="340035" y="1624928"/>
                  </a:lnTo>
                  <a:lnTo>
                    <a:pt x="341899" y="1645109"/>
                  </a:lnTo>
                  <a:cubicBezTo>
                    <a:pt x="343141" y="1656286"/>
                    <a:pt x="344072" y="1684228"/>
                    <a:pt x="344383" y="1707203"/>
                  </a:cubicBezTo>
                  <a:cubicBezTo>
                    <a:pt x="345625" y="1858713"/>
                    <a:pt x="302150" y="2040960"/>
                    <a:pt x="227001" y="2198991"/>
                  </a:cubicBezTo>
                  <a:lnTo>
                    <a:pt x="208369" y="2238110"/>
                  </a:lnTo>
                  <a:lnTo>
                    <a:pt x="104340" y="2238110"/>
                  </a:lnTo>
                  <a:lnTo>
                    <a:pt x="0" y="2238110"/>
                  </a:lnTo>
                  <a:lnTo>
                    <a:pt x="0" y="2408869"/>
                  </a:lnTo>
                  <a:lnTo>
                    <a:pt x="0" y="2579629"/>
                  </a:lnTo>
                  <a:lnTo>
                    <a:pt x="1465723" y="2579629"/>
                  </a:lnTo>
                  <a:lnTo>
                    <a:pt x="2931447" y="2579629"/>
                  </a:lnTo>
                  <a:lnTo>
                    <a:pt x="2931447" y="2408869"/>
                  </a:lnTo>
                  <a:lnTo>
                    <a:pt x="2931447" y="2238110"/>
                  </a:lnTo>
                  <a:lnTo>
                    <a:pt x="2857229" y="2238110"/>
                  </a:lnTo>
                  <a:lnTo>
                    <a:pt x="2782701" y="2238110"/>
                  </a:lnTo>
                  <a:lnTo>
                    <a:pt x="2780838" y="2220103"/>
                  </a:lnTo>
                  <a:cubicBezTo>
                    <a:pt x="2779595" y="2210478"/>
                    <a:pt x="2774627" y="2170117"/>
                    <a:pt x="2769969" y="2130997"/>
                  </a:cubicBezTo>
                  <a:cubicBezTo>
                    <a:pt x="2765000" y="2091567"/>
                    <a:pt x="2758790" y="2040029"/>
                    <a:pt x="2755995" y="2016123"/>
                  </a:cubicBezTo>
                  <a:cubicBezTo>
                    <a:pt x="2749474" y="1958685"/>
                    <a:pt x="2750095" y="1960548"/>
                    <a:pt x="2734568" y="1950613"/>
                  </a:cubicBezTo>
                  <a:lnTo>
                    <a:pt x="2720904" y="1941920"/>
                  </a:lnTo>
                  <a:lnTo>
                    <a:pt x="2719041" y="1898454"/>
                  </a:lnTo>
                  <a:cubicBezTo>
                    <a:pt x="2717799" y="1874237"/>
                    <a:pt x="2715625" y="1802829"/>
                    <a:pt x="2714073" y="1739803"/>
                  </a:cubicBezTo>
                  <a:cubicBezTo>
                    <a:pt x="2712209" y="1676467"/>
                    <a:pt x="2710346" y="1617787"/>
                    <a:pt x="2709415" y="1609405"/>
                  </a:cubicBezTo>
                  <a:cubicBezTo>
                    <a:pt x="2708793" y="1600711"/>
                    <a:pt x="2707241" y="1562523"/>
                    <a:pt x="2706309" y="1524025"/>
                  </a:cubicBezTo>
                  <a:cubicBezTo>
                    <a:pt x="2705378" y="1485526"/>
                    <a:pt x="2703204" y="1422811"/>
                    <a:pt x="2701651" y="1384313"/>
                  </a:cubicBezTo>
                  <a:cubicBezTo>
                    <a:pt x="2700099" y="1345814"/>
                    <a:pt x="2697304" y="1261366"/>
                    <a:pt x="2695441" y="1196477"/>
                  </a:cubicBezTo>
                  <a:cubicBezTo>
                    <a:pt x="2693577" y="1131589"/>
                    <a:pt x="2690782" y="1047761"/>
                    <a:pt x="2689230" y="1010194"/>
                  </a:cubicBezTo>
                  <a:cubicBezTo>
                    <a:pt x="2687677" y="972627"/>
                    <a:pt x="2685503" y="915190"/>
                    <a:pt x="2684572" y="882901"/>
                  </a:cubicBezTo>
                  <a:cubicBezTo>
                    <a:pt x="2683640" y="850301"/>
                    <a:pt x="2681466" y="790380"/>
                    <a:pt x="2679914" y="749398"/>
                  </a:cubicBezTo>
                  <a:cubicBezTo>
                    <a:pt x="2678361" y="708416"/>
                    <a:pt x="2676187" y="647874"/>
                    <a:pt x="2674945" y="614964"/>
                  </a:cubicBezTo>
                  <a:lnTo>
                    <a:pt x="2672771" y="555353"/>
                  </a:lnTo>
                  <a:lnTo>
                    <a:pt x="2660971" y="555353"/>
                  </a:lnTo>
                  <a:cubicBezTo>
                    <a:pt x="2649481" y="555353"/>
                    <a:pt x="2649171" y="555353"/>
                    <a:pt x="2652276" y="546349"/>
                  </a:cubicBezTo>
                  <a:cubicBezTo>
                    <a:pt x="2655071" y="537967"/>
                    <a:pt x="2656624" y="537656"/>
                    <a:pt x="2677740" y="535793"/>
                  </a:cubicBezTo>
                  <a:cubicBezTo>
                    <a:pt x="2717799" y="532378"/>
                    <a:pt x="2748231" y="518717"/>
                    <a:pt x="2760032" y="498847"/>
                  </a:cubicBezTo>
                  <a:cubicBezTo>
                    <a:pt x="2766242" y="488291"/>
                    <a:pt x="2767174" y="488291"/>
                    <a:pt x="2781769" y="497916"/>
                  </a:cubicBezTo>
                  <a:cubicBezTo>
                    <a:pt x="2819033" y="522754"/>
                    <a:pt x="2865613" y="529584"/>
                    <a:pt x="2896046" y="514992"/>
                  </a:cubicBezTo>
                  <a:cubicBezTo>
                    <a:pt x="2904430" y="510956"/>
                    <a:pt x="2919025" y="499779"/>
                    <a:pt x="2928652" y="490154"/>
                  </a:cubicBezTo>
                  <a:lnTo>
                    <a:pt x="2945731" y="472457"/>
                  </a:lnTo>
                  <a:lnTo>
                    <a:pt x="2958153" y="482703"/>
                  </a:lnTo>
                  <a:cubicBezTo>
                    <a:pt x="2971816" y="494190"/>
                    <a:pt x="3007217" y="512508"/>
                    <a:pt x="3026160" y="517786"/>
                  </a:cubicBezTo>
                  <a:cubicBezTo>
                    <a:pt x="3050071" y="524306"/>
                    <a:pt x="3092614" y="522133"/>
                    <a:pt x="3130810" y="512198"/>
                  </a:cubicBezTo>
                  <a:cubicBezTo>
                    <a:pt x="3211238" y="491396"/>
                    <a:pt x="3255955" y="458796"/>
                    <a:pt x="3282661" y="402291"/>
                  </a:cubicBezTo>
                  <a:cubicBezTo>
                    <a:pt x="3323341" y="315359"/>
                    <a:pt x="3291977" y="208867"/>
                    <a:pt x="3215275" y="172852"/>
                  </a:cubicBezTo>
                  <a:cubicBezTo>
                    <a:pt x="3197264" y="164469"/>
                    <a:pt x="3189501" y="162606"/>
                    <a:pt x="3165279" y="161675"/>
                  </a:cubicBezTo>
                  <a:cubicBezTo>
                    <a:pt x="3140747" y="160433"/>
                    <a:pt x="3132673" y="161365"/>
                    <a:pt x="3110936" y="168195"/>
                  </a:cubicBezTo>
                  <a:cubicBezTo>
                    <a:pt x="3096651" y="172852"/>
                    <a:pt x="3077088" y="181235"/>
                    <a:pt x="3067461" y="187134"/>
                  </a:cubicBezTo>
                  <a:lnTo>
                    <a:pt x="3049760" y="197690"/>
                  </a:lnTo>
                  <a:lnTo>
                    <a:pt x="3037960" y="187134"/>
                  </a:lnTo>
                  <a:cubicBezTo>
                    <a:pt x="3031439" y="181235"/>
                    <a:pt x="3019018" y="172852"/>
                    <a:pt x="3010012" y="168505"/>
                  </a:cubicBezTo>
                  <a:cubicBezTo>
                    <a:pt x="2997901" y="162917"/>
                    <a:pt x="2992001" y="157639"/>
                    <a:pt x="2987654" y="149256"/>
                  </a:cubicBezTo>
                  <a:cubicBezTo>
                    <a:pt x="2971506" y="117898"/>
                    <a:pt x="2929584" y="89335"/>
                    <a:pt x="2890146" y="82815"/>
                  </a:cubicBezTo>
                  <a:cubicBezTo>
                    <a:pt x="2855366" y="77227"/>
                    <a:pt x="2808165" y="89335"/>
                    <a:pt x="2768106" y="114483"/>
                  </a:cubicBezTo>
                  <a:cubicBezTo>
                    <a:pt x="2761895" y="118209"/>
                    <a:pt x="2760032" y="117588"/>
                    <a:pt x="2746679" y="105790"/>
                  </a:cubicBezTo>
                  <a:cubicBezTo>
                    <a:pt x="2738605" y="98649"/>
                    <a:pt x="2723699" y="89956"/>
                    <a:pt x="2714073" y="86230"/>
                  </a:cubicBezTo>
                  <a:cubicBezTo>
                    <a:pt x="2698856" y="80642"/>
                    <a:pt x="2694198" y="77227"/>
                    <a:pt x="2684261" y="62635"/>
                  </a:cubicBezTo>
                  <a:cubicBezTo>
                    <a:pt x="2654760" y="19789"/>
                    <a:pt x="2603212" y="-2565"/>
                    <a:pt x="2551974" y="5508"/>
                  </a:cubicBezTo>
                  <a:cubicBezTo>
                    <a:pt x="2526820" y="9544"/>
                    <a:pt x="2510983" y="15132"/>
                    <a:pt x="2485209" y="28793"/>
                  </a:cubicBezTo>
                  <a:lnTo>
                    <a:pt x="2465024" y="39660"/>
                  </a:lnTo>
                  <a:lnTo>
                    <a:pt x="2448876" y="27862"/>
                  </a:lnTo>
                  <a:cubicBezTo>
                    <a:pt x="2440181" y="21342"/>
                    <a:pt x="2429623" y="14201"/>
                    <a:pt x="2425275" y="12028"/>
                  </a:cubicBezTo>
                  <a:cubicBezTo>
                    <a:pt x="2399812" y="-1323"/>
                    <a:pt x="2349815" y="-3806"/>
                    <a:pt x="2309757" y="5818"/>
                  </a:cubicBezTo>
                  <a:close/>
                  <a:moveTo>
                    <a:pt x="2411301" y="37797"/>
                  </a:moveTo>
                  <a:cubicBezTo>
                    <a:pt x="2430244" y="47732"/>
                    <a:pt x="2437386" y="53631"/>
                    <a:pt x="2448565" y="68844"/>
                  </a:cubicBezTo>
                  <a:cubicBezTo>
                    <a:pt x="2456018" y="78779"/>
                    <a:pt x="2458813" y="80642"/>
                    <a:pt x="2466887" y="79710"/>
                  </a:cubicBezTo>
                  <a:cubicBezTo>
                    <a:pt x="2473719" y="79090"/>
                    <a:pt x="2477756" y="76295"/>
                    <a:pt x="2480551" y="70396"/>
                  </a:cubicBezTo>
                  <a:cubicBezTo>
                    <a:pt x="2484898" y="60772"/>
                    <a:pt x="2497319" y="52389"/>
                    <a:pt x="2521541" y="43075"/>
                  </a:cubicBezTo>
                  <a:cubicBezTo>
                    <a:pt x="2569674" y="24136"/>
                    <a:pt x="2614391" y="30966"/>
                    <a:pt x="2646997" y="62635"/>
                  </a:cubicBezTo>
                  <a:lnTo>
                    <a:pt x="2659729" y="75364"/>
                  </a:lnTo>
                  <a:lnTo>
                    <a:pt x="2637681" y="77848"/>
                  </a:lnTo>
                  <a:cubicBezTo>
                    <a:pt x="2608801" y="80952"/>
                    <a:pt x="2569053" y="94613"/>
                    <a:pt x="2540173" y="111379"/>
                  </a:cubicBezTo>
                  <a:cubicBezTo>
                    <a:pt x="2508809" y="129386"/>
                    <a:pt x="2475271" y="163538"/>
                    <a:pt x="2465645" y="186823"/>
                  </a:cubicBezTo>
                  <a:cubicBezTo>
                    <a:pt x="2458503" y="203589"/>
                    <a:pt x="2457882" y="204520"/>
                    <a:pt x="2447323" y="204520"/>
                  </a:cubicBezTo>
                  <a:cubicBezTo>
                    <a:pt x="2427760" y="204520"/>
                    <a:pt x="2404159" y="218491"/>
                    <a:pt x="2378074" y="244881"/>
                  </a:cubicBezTo>
                  <a:cubicBezTo>
                    <a:pt x="2364721" y="258542"/>
                    <a:pt x="2352610" y="269719"/>
                    <a:pt x="2351368" y="269719"/>
                  </a:cubicBezTo>
                  <a:cubicBezTo>
                    <a:pt x="2349815" y="269719"/>
                    <a:pt x="2346400" y="274997"/>
                    <a:pt x="2343605" y="281828"/>
                  </a:cubicBezTo>
                  <a:cubicBezTo>
                    <a:pt x="2340810" y="288347"/>
                    <a:pt x="2335841" y="295799"/>
                    <a:pt x="2332736" y="298593"/>
                  </a:cubicBezTo>
                  <a:cubicBezTo>
                    <a:pt x="2327457" y="303250"/>
                    <a:pt x="2325904" y="303250"/>
                    <a:pt x="2310999" y="297662"/>
                  </a:cubicBezTo>
                  <a:cubicBezTo>
                    <a:pt x="2280566" y="286174"/>
                    <a:pt x="2250444" y="293005"/>
                    <a:pt x="2235539" y="314738"/>
                  </a:cubicBezTo>
                  <a:cubicBezTo>
                    <a:pt x="2231502" y="320637"/>
                    <a:pt x="2227154" y="325604"/>
                    <a:pt x="2226223" y="325604"/>
                  </a:cubicBezTo>
                  <a:cubicBezTo>
                    <a:pt x="2224981" y="325604"/>
                    <a:pt x="2217528" y="320947"/>
                    <a:pt x="2209143" y="315359"/>
                  </a:cubicBezTo>
                  <a:cubicBezTo>
                    <a:pt x="2199206" y="308839"/>
                    <a:pt x="2193306" y="302008"/>
                    <a:pt x="2190822" y="294867"/>
                  </a:cubicBezTo>
                  <a:cubicBezTo>
                    <a:pt x="2184922" y="276860"/>
                    <a:pt x="2170016" y="270651"/>
                    <a:pt x="2159768" y="282138"/>
                  </a:cubicBezTo>
                  <a:cubicBezTo>
                    <a:pt x="2155421" y="287106"/>
                    <a:pt x="2154800" y="291142"/>
                    <a:pt x="2156352" y="303561"/>
                  </a:cubicBezTo>
                  <a:cubicBezTo>
                    <a:pt x="2158216" y="317842"/>
                    <a:pt x="2157595" y="319395"/>
                    <a:pt x="2148279" y="329640"/>
                  </a:cubicBezTo>
                  <a:cubicBezTo>
                    <a:pt x="2141447" y="336781"/>
                    <a:pt x="2132131" y="342059"/>
                    <a:pt x="2121262" y="345474"/>
                  </a:cubicBezTo>
                  <a:cubicBezTo>
                    <a:pt x="2102319" y="351063"/>
                    <a:pt x="2069713" y="351994"/>
                    <a:pt x="2066608" y="347337"/>
                  </a:cubicBezTo>
                  <a:cubicBezTo>
                    <a:pt x="2063813" y="342680"/>
                    <a:pt x="2047665" y="343611"/>
                    <a:pt x="2043628" y="348269"/>
                  </a:cubicBezTo>
                  <a:cubicBezTo>
                    <a:pt x="2041144" y="351373"/>
                    <a:pt x="2041455" y="354167"/>
                    <a:pt x="2044870" y="358514"/>
                  </a:cubicBezTo>
                  <a:cubicBezTo>
                    <a:pt x="2049839" y="365344"/>
                    <a:pt x="2051081" y="370312"/>
                    <a:pt x="2046734" y="367518"/>
                  </a:cubicBezTo>
                  <a:cubicBezTo>
                    <a:pt x="2045181" y="366586"/>
                    <a:pt x="2041455" y="373727"/>
                    <a:pt x="2038660" y="383041"/>
                  </a:cubicBezTo>
                  <a:lnTo>
                    <a:pt x="2033691" y="400117"/>
                  </a:lnTo>
                  <a:lnTo>
                    <a:pt x="1998601" y="400117"/>
                  </a:lnTo>
                  <a:cubicBezTo>
                    <a:pt x="1963821" y="400117"/>
                    <a:pt x="1963510" y="400117"/>
                    <a:pt x="1959784" y="392045"/>
                  </a:cubicBezTo>
                  <a:cubicBezTo>
                    <a:pt x="1947052" y="364103"/>
                    <a:pt x="1943015" y="302940"/>
                    <a:pt x="1951710" y="273755"/>
                  </a:cubicBezTo>
                  <a:cubicBezTo>
                    <a:pt x="1957300" y="255437"/>
                    <a:pt x="1970963" y="241777"/>
                    <a:pt x="1983695" y="241777"/>
                  </a:cubicBezTo>
                  <a:cubicBezTo>
                    <a:pt x="1988353" y="241777"/>
                    <a:pt x="1999532" y="245192"/>
                    <a:pt x="2008538" y="249539"/>
                  </a:cubicBezTo>
                  <a:cubicBezTo>
                    <a:pt x="2037418" y="262889"/>
                    <a:pt x="2038349" y="262268"/>
                    <a:pt x="2069713" y="223148"/>
                  </a:cubicBezTo>
                  <a:cubicBezTo>
                    <a:pt x="2106046" y="177509"/>
                    <a:pt x="2133683" y="154845"/>
                    <a:pt x="2153558" y="154845"/>
                  </a:cubicBezTo>
                  <a:cubicBezTo>
                    <a:pt x="2158216" y="154845"/>
                    <a:pt x="2164426" y="158570"/>
                    <a:pt x="2169705" y="164159"/>
                  </a:cubicBezTo>
                  <a:cubicBezTo>
                    <a:pt x="2177469" y="173162"/>
                    <a:pt x="2186474" y="175646"/>
                    <a:pt x="2196722" y="171610"/>
                  </a:cubicBezTo>
                  <a:cubicBezTo>
                    <a:pt x="2203864" y="168816"/>
                    <a:pt x="2202933" y="153913"/>
                    <a:pt x="2195480" y="147083"/>
                  </a:cubicBezTo>
                  <a:cubicBezTo>
                    <a:pt x="2188027" y="140252"/>
                    <a:pt x="2187716" y="132801"/>
                    <a:pt x="2194238" y="119761"/>
                  </a:cubicBezTo>
                  <a:cubicBezTo>
                    <a:pt x="2209454" y="89646"/>
                    <a:pt x="2247650" y="59219"/>
                    <a:pt x="2289572" y="42764"/>
                  </a:cubicBezTo>
                  <a:cubicBezTo>
                    <a:pt x="2323731" y="29725"/>
                    <a:pt x="2335220" y="27551"/>
                    <a:pt x="2367826" y="28793"/>
                  </a:cubicBezTo>
                  <a:cubicBezTo>
                    <a:pt x="2390806" y="29414"/>
                    <a:pt x="2398569" y="31277"/>
                    <a:pt x="2411301" y="37797"/>
                  </a:cubicBezTo>
                  <a:close/>
                  <a:moveTo>
                    <a:pt x="2708483" y="115104"/>
                  </a:moveTo>
                  <a:cubicBezTo>
                    <a:pt x="2719973" y="120382"/>
                    <a:pt x="2730220" y="128765"/>
                    <a:pt x="2740468" y="140563"/>
                  </a:cubicBezTo>
                  <a:cubicBezTo>
                    <a:pt x="2759411" y="162296"/>
                    <a:pt x="2769037" y="163848"/>
                    <a:pt x="2778974" y="146772"/>
                  </a:cubicBezTo>
                  <a:cubicBezTo>
                    <a:pt x="2783943" y="138390"/>
                    <a:pt x="2791085" y="133112"/>
                    <a:pt x="2808786" y="125039"/>
                  </a:cubicBezTo>
                  <a:cubicBezTo>
                    <a:pt x="2860334" y="101443"/>
                    <a:pt x="2910641" y="107032"/>
                    <a:pt x="2943558" y="140252"/>
                  </a:cubicBezTo>
                  <a:lnTo>
                    <a:pt x="2956600" y="153292"/>
                  </a:lnTo>
                  <a:lnTo>
                    <a:pt x="2935484" y="155155"/>
                  </a:lnTo>
                  <a:cubicBezTo>
                    <a:pt x="2857540" y="162606"/>
                    <a:pt x="2777732" y="211040"/>
                    <a:pt x="2753821" y="265373"/>
                  </a:cubicBezTo>
                  <a:cubicBezTo>
                    <a:pt x="2746989" y="280586"/>
                    <a:pt x="2746058" y="281517"/>
                    <a:pt x="2733636" y="283069"/>
                  </a:cubicBezTo>
                  <a:cubicBezTo>
                    <a:pt x="2704446" y="286174"/>
                    <a:pt x="2676187" y="307286"/>
                    <a:pt x="2639234" y="353857"/>
                  </a:cubicBezTo>
                  <a:cubicBezTo>
                    <a:pt x="2627123" y="369070"/>
                    <a:pt x="2616254" y="381489"/>
                    <a:pt x="2615012" y="381489"/>
                  </a:cubicBezTo>
                  <a:cubicBezTo>
                    <a:pt x="2613770" y="381489"/>
                    <a:pt x="2605075" y="378695"/>
                    <a:pt x="2595138" y="375280"/>
                  </a:cubicBezTo>
                  <a:cubicBezTo>
                    <a:pt x="2585511" y="371864"/>
                    <a:pt x="2574021" y="369070"/>
                    <a:pt x="2569674" y="369070"/>
                  </a:cubicBezTo>
                  <a:cubicBezTo>
                    <a:pt x="2557253" y="369070"/>
                    <a:pt x="2539863" y="377453"/>
                    <a:pt x="2527752" y="389251"/>
                  </a:cubicBezTo>
                  <a:lnTo>
                    <a:pt x="2516883" y="399807"/>
                  </a:lnTo>
                  <a:lnTo>
                    <a:pt x="2501977" y="390182"/>
                  </a:lnTo>
                  <a:cubicBezTo>
                    <a:pt x="2491419" y="383352"/>
                    <a:pt x="2487382" y="378695"/>
                    <a:pt x="2487382" y="373417"/>
                  </a:cubicBezTo>
                  <a:cubicBezTo>
                    <a:pt x="2487382" y="364724"/>
                    <a:pt x="2477445" y="353547"/>
                    <a:pt x="2469371" y="353547"/>
                  </a:cubicBezTo>
                  <a:cubicBezTo>
                    <a:pt x="2462540" y="353547"/>
                    <a:pt x="2450118" y="364413"/>
                    <a:pt x="2450118" y="370622"/>
                  </a:cubicBezTo>
                  <a:cubicBezTo>
                    <a:pt x="2450118" y="373106"/>
                    <a:pt x="2451671" y="378384"/>
                    <a:pt x="2453534" y="382731"/>
                  </a:cubicBezTo>
                  <a:cubicBezTo>
                    <a:pt x="2458503" y="393597"/>
                    <a:pt x="2447944" y="410052"/>
                    <a:pt x="2429623" y="418746"/>
                  </a:cubicBezTo>
                  <a:cubicBezTo>
                    <a:pt x="2413475" y="426507"/>
                    <a:pt x="2368448" y="431164"/>
                    <a:pt x="2365032" y="425266"/>
                  </a:cubicBezTo>
                  <a:cubicBezTo>
                    <a:pt x="2362237" y="420919"/>
                    <a:pt x="2346710" y="420919"/>
                    <a:pt x="2342052" y="425576"/>
                  </a:cubicBezTo>
                  <a:cubicBezTo>
                    <a:pt x="2339878" y="427749"/>
                    <a:pt x="2339568" y="430854"/>
                    <a:pt x="2341431" y="433959"/>
                  </a:cubicBezTo>
                  <a:cubicBezTo>
                    <a:pt x="2342984" y="437374"/>
                    <a:pt x="2341742" y="446067"/>
                    <a:pt x="2337705" y="458486"/>
                  </a:cubicBezTo>
                  <a:lnTo>
                    <a:pt x="2331494" y="477735"/>
                  </a:lnTo>
                  <a:lnTo>
                    <a:pt x="2298577" y="477735"/>
                  </a:lnTo>
                  <a:cubicBezTo>
                    <a:pt x="2280256" y="477735"/>
                    <a:pt x="2263797" y="476493"/>
                    <a:pt x="2261934" y="475251"/>
                  </a:cubicBezTo>
                  <a:cubicBezTo>
                    <a:pt x="2259760" y="474010"/>
                    <a:pt x="2255102" y="462522"/>
                    <a:pt x="2251065" y="449793"/>
                  </a:cubicBezTo>
                  <a:cubicBezTo>
                    <a:pt x="2245476" y="431785"/>
                    <a:pt x="2243923" y="419056"/>
                    <a:pt x="2243613" y="393908"/>
                  </a:cubicBezTo>
                  <a:cubicBezTo>
                    <a:pt x="2243613" y="364413"/>
                    <a:pt x="2244544" y="359446"/>
                    <a:pt x="2251997" y="343922"/>
                  </a:cubicBezTo>
                  <a:cubicBezTo>
                    <a:pt x="2265040" y="317842"/>
                    <a:pt x="2278082" y="313806"/>
                    <a:pt x="2306651" y="327156"/>
                  </a:cubicBezTo>
                  <a:cubicBezTo>
                    <a:pt x="2315967" y="331503"/>
                    <a:pt x="2326525" y="334918"/>
                    <a:pt x="2330252" y="334918"/>
                  </a:cubicBezTo>
                  <a:cubicBezTo>
                    <a:pt x="2337705" y="334918"/>
                    <a:pt x="2349194" y="323741"/>
                    <a:pt x="2377143" y="288968"/>
                  </a:cubicBezTo>
                  <a:cubicBezTo>
                    <a:pt x="2407264" y="251401"/>
                    <a:pt x="2431797" y="232463"/>
                    <a:pt x="2451050" y="232463"/>
                  </a:cubicBezTo>
                  <a:cubicBezTo>
                    <a:pt x="2455087" y="232463"/>
                    <a:pt x="2462229" y="236499"/>
                    <a:pt x="2467198" y="241777"/>
                  </a:cubicBezTo>
                  <a:cubicBezTo>
                    <a:pt x="2476514" y="251712"/>
                    <a:pt x="2483656" y="253264"/>
                    <a:pt x="2493904" y="247986"/>
                  </a:cubicBezTo>
                  <a:cubicBezTo>
                    <a:pt x="2498562" y="245502"/>
                    <a:pt x="2499493" y="242708"/>
                    <a:pt x="2497940" y="236188"/>
                  </a:cubicBezTo>
                  <a:cubicBezTo>
                    <a:pt x="2496698" y="231531"/>
                    <a:pt x="2493904" y="225632"/>
                    <a:pt x="2491730" y="222838"/>
                  </a:cubicBezTo>
                  <a:cubicBezTo>
                    <a:pt x="2486140" y="216629"/>
                    <a:pt x="2486140" y="209488"/>
                    <a:pt x="2492351" y="196758"/>
                  </a:cubicBezTo>
                  <a:cubicBezTo>
                    <a:pt x="2509120" y="161054"/>
                    <a:pt x="2566879" y="121624"/>
                    <a:pt x="2619049" y="109516"/>
                  </a:cubicBezTo>
                  <a:cubicBezTo>
                    <a:pt x="2647618" y="102996"/>
                    <a:pt x="2687367" y="105480"/>
                    <a:pt x="2708483" y="115104"/>
                  </a:cubicBezTo>
                  <a:close/>
                  <a:moveTo>
                    <a:pt x="2987964" y="190859"/>
                  </a:moveTo>
                  <a:cubicBezTo>
                    <a:pt x="3006907" y="197379"/>
                    <a:pt x="3022744" y="209177"/>
                    <a:pt x="3032060" y="223459"/>
                  </a:cubicBezTo>
                  <a:cubicBezTo>
                    <a:pt x="3038892" y="233704"/>
                    <a:pt x="3041997" y="235567"/>
                    <a:pt x="3051003" y="235567"/>
                  </a:cubicBezTo>
                  <a:cubicBezTo>
                    <a:pt x="3059698" y="235567"/>
                    <a:pt x="3062492" y="234015"/>
                    <a:pt x="3066529" y="226253"/>
                  </a:cubicBezTo>
                  <a:cubicBezTo>
                    <a:pt x="3072740" y="214455"/>
                    <a:pt x="3105967" y="197379"/>
                    <a:pt x="3132673" y="192101"/>
                  </a:cubicBezTo>
                  <a:cubicBezTo>
                    <a:pt x="3172422" y="184029"/>
                    <a:pt x="3206580" y="193654"/>
                    <a:pt x="3233286" y="220354"/>
                  </a:cubicBezTo>
                  <a:cubicBezTo>
                    <a:pt x="3289493" y="276550"/>
                    <a:pt x="3284214" y="377763"/>
                    <a:pt x="3222418" y="437995"/>
                  </a:cubicBezTo>
                  <a:cubicBezTo>
                    <a:pt x="3195401" y="464074"/>
                    <a:pt x="3127084" y="489223"/>
                    <a:pt x="3073982" y="492327"/>
                  </a:cubicBezTo>
                  <a:cubicBezTo>
                    <a:pt x="3051624" y="493880"/>
                    <a:pt x="3043860" y="492948"/>
                    <a:pt x="3026470" y="487049"/>
                  </a:cubicBezTo>
                  <a:cubicBezTo>
                    <a:pt x="2997591" y="477425"/>
                    <a:pt x="2968090" y="457244"/>
                    <a:pt x="2964363" y="444515"/>
                  </a:cubicBezTo>
                  <a:cubicBezTo>
                    <a:pt x="2961879" y="436442"/>
                    <a:pt x="2958774" y="433648"/>
                    <a:pt x="2947905" y="430233"/>
                  </a:cubicBezTo>
                  <a:lnTo>
                    <a:pt x="2934552" y="425886"/>
                  </a:lnTo>
                  <a:lnTo>
                    <a:pt x="2927410" y="441721"/>
                  </a:lnTo>
                  <a:cubicBezTo>
                    <a:pt x="2906604" y="487049"/>
                    <a:pt x="2869029" y="503504"/>
                    <a:pt x="2824312" y="486739"/>
                  </a:cubicBezTo>
                  <a:cubicBezTo>
                    <a:pt x="2799470" y="477425"/>
                    <a:pt x="2778043" y="462212"/>
                    <a:pt x="2776801" y="452897"/>
                  </a:cubicBezTo>
                  <a:cubicBezTo>
                    <a:pt x="2774316" y="435822"/>
                    <a:pt x="2756616" y="428370"/>
                    <a:pt x="2744505" y="439547"/>
                  </a:cubicBezTo>
                  <a:cubicBezTo>
                    <a:pt x="2738294" y="445136"/>
                    <a:pt x="2737363" y="453518"/>
                    <a:pt x="2742331" y="462522"/>
                  </a:cubicBezTo>
                  <a:cubicBezTo>
                    <a:pt x="2746989" y="471215"/>
                    <a:pt x="2736431" y="486739"/>
                    <a:pt x="2719662" y="496364"/>
                  </a:cubicBezTo>
                  <a:cubicBezTo>
                    <a:pt x="2708172" y="503194"/>
                    <a:pt x="2702583" y="504125"/>
                    <a:pt x="2678361" y="504125"/>
                  </a:cubicBezTo>
                  <a:cubicBezTo>
                    <a:pt x="2663145" y="503815"/>
                    <a:pt x="2647618" y="502883"/>
                    <a:pt x="2644202" y="501642"/>
                  </a:cubicBezTo>
                  <a:cubicBezTo>
                    <a:pt x="2640476" y="500089"/>
                    <a:pt x="2635818" y="500710"/>
                    <a:pt x="2632091" y="503504"/>
                  </a:cubicBezTo>
                  <a:cubicBezTo>
                    <a:pt x="2627433" y="506920"/>
                    <a:pt x="2627123" y="509093"/>
                    <a:pt x="2629607" y="514060"/>
                  </a:cubicBezTo>
                  <a:cubicBezTo>
                    <a:pt x="2631470" y="517476"/>
                    <a:pt x="2631781" y="521512"/>
                    <a:pt x="2630539" y="523064"/>
                  </a:cubicBezTo>
                  <a:cubicBezTo>
                    <a:pt x="2629297" y="524616"/>
                    <a:pt x="2626191" y="532689"/>
                    <a:pt x="2624018" y="540761"/>
                  </a:cubicBezTo>
                  <a:lnTo>
                    <a:pt x="2619981" y="555664"/>
                  </a:lnTo>
                  <a:lnTo>
                    <a:pt x="2583959" y="554732"/>
                  </a:lnTo>
                  <a:lnTo>
                    <a:pt x="2547937" y="553801"/>
                  </a:lnTo>
                  <a:lnTo>
                    <a:pt x="2540794" y="533620"/>
                  </a:lnTo>
                  <a:cubicBezTo>
                    <a:pt x="2525268" y="491086"/>
                    <a:pt x="2528994" y="432717"/>
                    <a:pt x="2548247" y="409742"/>
                  </a:cubicBezTo>
                  <a:cubicBezTo>
                    <a:pt x="2558805" y="397323"/>
                    <a:pt x="2575574" y="396702"/>
                    <a:pt x="2600727" y="408190"/>
                  </a:cubicBezTo>
                  <a:lnTo>
                    <a:pt x="2618428" y="416262"/>
                  </a:lnTo>
                  <a:lnTo>
                    <a:pt x="2626812" y="410363"/>
                  </a:lnTo>
                  <a:cubicBezTo>
                    <a:pt x="2631160" y="406948"/>
                    <a:pt x="2641097" y="396702"/>
                    <a:pt x="2648550" y="387388"/>
                  </a:cubicBezTo>
                  <a:cubicBezTo>
                    <a:pt x="2694509" y="330261"/>
                    <a:pt x="2715004" y="313185"/>
                    <a:pt x="2737673" y="313185"/>
                  </a:cubicBezTo>
                  <a:cubicBezTo>
                    <a:pt x="2746058" y="313185"/>
                    <a:pt x="2751337" y="314738"/>
                    <a:pt x="2752268" y="317532"/>
                  </a:cubicBezTo>
                  <a:cubicBezTo>
                    <a:pt x="2753200" y="320016"/>
                    <a:pt x="2757858" y="324362"/>
                    <a:pt x="2762205" y="327467"/>
                  </a:cubicBezTo>
                  <a:cubicBezTo>
                    <a:pt x="2779906" y="338954"/>
                    <a:pt x="2793259" y="319395"/>
                    <a:pt x="2779595" y="302008"/>
                  </a:cubicBezTo>
                  <a:cubicBezTo>
                    <a:pt x="2774627" y="295799"/>
                    <a:pt x="2774006" y="292384"/>
                    <a:pt x="2776490" y="284622"/>
                  </a:cubicBezTo>
                  <a:cubicBezTo>
                    <a:pt x="2787980" y="243640"/>
                    <a:pt x="2855366" y="197379"/>
                    <a:pt x="2919646" y="186202"/>
                  </a:cubicBezTo>
                  <a:cubicBezTo>
                    <a:pt x="2940142" y="182477"/>
                    <a:pt x="2970264" y="184650"/>
                    <a:pt x="2987964" y="190859"/>
                  </a:cubicBezTo>
                  <a:close/>
                  <a:moveTo>
                    <a:pt x="2205417" y="347027"/>
                  </a:moveTo>
                  <a:lnTo>
                    <a:pt x="2217217" y="354167"/>
                  </a:lnTo>
                  <a:lnTo>
                    <a:pt x="2215354" y="379316"/>
                  </a:lnTo>
                  <a:cubicBezTo>
                    <a:pt x="2213491" y="403843"/>
                    <a:pt x="2219701" y="454760"/>
                    <a:pt x="2225912" y="467800"/>
                  </a:cubicBezTo>
                  <a:cubicBezTo>
                    <a:pt x="2227465" y="470905"/>
                    <a:pt x="2226844" y="514992"/>
                    <a:pt x="2224670" y="566220"/>
                  </a:cubicBezTo>
                  <a:cubicBezTo>
                    <a:pt x="2222496" y="617448"/>
                    <a:pt x="2220012" y="694134"/>
                    <a:pt x="2218770" y="736669"/>
                  </a:cubicBezTo>
                  <a:lnTo>
                    <a:pt x="2216596" y="814287"/>
                  </a:lnTo>
                  <a:lnTo>
                    <a:pt x="2210075" y="804972"/>
                  </a:lnTo>
                  <a:cubicBezTo>
                    <a:pt x="2206659" y="800005"/>
                    <a:pt x="2191753" y="784171"/>
                    <a:pt x="2177158" y="769579"/>
                  </a:cubicBezTo>
                  <a:cubicBezTo>
                    <a:pt x="2157595" y="750019"/>
                    <a:pt x="2143931" y="739773"/>
                    <a:pt x="2125299" y="730149"/>
                  </a:cubicBezTo>
                  <a:lnTo>
                    <a:pt x="2100146" y="716798"/>
                  </a:lnTo>
                  <a:lnTo>
                    <a:pt x="2098282" y="688235"/>
                  </a:lnTo>
                  <a:cubicBezTo>
                    <a:pt x="2097040" y="672401"/>
                    <a:pt x="2094867" y="602855"/>
                    <a:pt x="2092693" y="533620"/>
                  </a:cubicBezTo>
                  <a:cubicBezTo>
                    <a:pt x="2090830" y="464385"/>
                    <a:pt x="2088966" y="406016"/>
                    <a:pt x="2088035" y="403843"/>
                  </a:cubicBezTo>
                  <a:cubicBezTo>
                    <a:pt x="2087414" y="401980"/>
                    <a:pt x="2082135" y="400117"/>
                    <a:pt x="2075924" y="400117"/>
                  </a:cubicBezTo>
                  <a:cubicBezTo>
                    <a:pt x="2064434" y="400117"/>
                    <a:pt x="2063503" y="398565"/>
                    <a:pt x="2067850" y="386767"/>
                  </a:cubicBezTo>
                  <a:cubicBezTo>
                    <a:pt x="2070645" y="379626"/>
                    <a:pt x="2072508" y="379005"/>
                    <a:pt x="2098282" y="377763"/>
                  </a:cubicBezTo>
                  <a:cubicBezTo>
                    <a:pt x="2132131" y="376211"/>
                    <a:pt x="2157595" y="365034"/>
                    <a:pt x="2172190" y="345164"/>
                  </a:cubicBezTo>
                  <a:cubicBezTo>
                    <a:pt x="2180574" y="333987"/>
                    <a:pt x="2182127" y="333055"/>
                    <a:pt x="2187716" y="336160"/>
                  </a:cubicBezTo>
                  <a:cubicBezTo>
                    <a:pt x="2191132" y="338333"/>
                    <a:pt x="2199206" y="342991"/>
                    <a:pt x="2205417" y="347027"/>
                  </a:cubicBezTo>
                  <a:close/>
                  <a:moveTo>
                    <a:pt x="2504462" y="469352"/>
                  </a:moveTo>
                  <a:cubicBezTo>
                    <a:pt x="2504462" y="501952"/>
                    <a:pt x="2506014" y="518717"/>
                    <a:pt x="2510051" y="533310"/>
                  </a:cubicBezTo>
                  <a:cubicBezTo>
                    <a:pt x="2515330" y="552559"/>
                    <a:pt x="2515330" y="560942"/>
                    <a:pt x="2509120" y="747535"/>
                  </a:cubicBezTo>
                  <a:cubicBezTo>
                    <a:pt x="2505704" y="854337"/>
                    <a:pt x="2501667" y="973248"/>
                    <a:pt x="2499804" y="1011747"/>
                  </a:cubicBezTo>
                  <a:cubicBezTo>
                    <a:pt x="2498251" y="1050245"/>
                    <a:pt x="2495146" y="1129726"/>
                    <a:pt x="2493593" y="1188716"/>
                  </a:cubicBezTo>
                  <a:cubicBezTo>
                    <a:pt x="2490798" y="1279063"/>
                    <a:pt x="2483966" y="1486768"/>
                    <a:pt x="2475893" y="1712481"/>
                  </a:cubicBezTo>
                  <a:cubicBezTo>
                    <a:pt x="2474961" y="1741976"/>
                    <a:pt x="2472787" y="1766193"/>
                    <a:pt x="2471235" y="1766193"/>
                  </a:cubicBezTo>
                  <a:cubicBezTo>
                    <a:pt x="2465024" y="1766193"/>
                    <a:pt x="2428381" y="1737319"/>
                    <a:pt x="2428381" y="1732662"/>
                  </a:cubicBezTo>
                  <a:cubicBezTo>
                    <a:pt x="2428381" y="1729557"/>
                    <a:pt x="2426828" y="1686712"/>
                    <a:pt x="2425275" y="1637347"/>
                  </a:cubicBezTo>
                  <a:cubicBezTo>
                    <a:pt x="2423723" y="1587672"/>
                    <a:pt x="2420928" y="1503223"/>
                    <a:pt x="2419065" y="1449512"/>
                  </a:cubicBezTo>
                  <a:cubicBezTo>
                    <a:pt x="2417512" y="1395800"/>
                    <a:pt x="2414407" y="1318803"/>
                    <a:pt x="2412854" y="1278752"/>
                  </a:cubicBezTo>
                  <a:cubicBezTo>
                    <a:pt x="2410991" y="1238701"/>
                    <a:pt x="2407575" y="1138730"/>
                    <a:pt x="2405091" y="1056765"/>
                  </a:cubicBezTo>
                  <a:cubicBezTo>
                    <a:pt x="2395775" y="760265"/>
                    <a:pt x="2390806" y="613411"/>
                    <a:pt x="2386148" y="515613"/>
                  </a:cubicBezTo>
                  <a:lnTo>
                    <a:pt x="2384285" y="477735"/>
                  </a:lnTo>
                  <a:lnTo>
                    <a:pt x="2373727" y="477735"/>
                  </a:lnTo>
                  <a:cubicBezTo>
                    <a:pt x="2362858" y="477735"/>
                    <a:pt x="2361616" y="475872"/>
                    <a:pt x="2365032" y="463454"/>
                  </a:cubicBezTo>
                  <a:cubicBezTo>
                    <a:pt x="2366584" y="457244"/>
                    <a:pt x="2369379" y="456623"/>
                    <a:pt x="2394222" y="455381"/>
                  </a:cubicBezTo>
                  <a:cubicBezTo>
                    <a:pt x="2417201" y="454450"/>
                    <a:pt x="2424654" y="452587"/>
                    <a:pt x="2442044" y="443894"/>
                  </a:cubicBezTo>
                  <a:cubicBezTo>
                    <a:pt x="2456639" y="436753"/>
                    <a:pt x="2465024" y="430233"/>
                    <a:pt x="2470613" y="421850"/>
                  </a:cubicBezTo>
                  <a:lnTo>
                    <a:pt x="2478687" y="409742"/>
                  </a:lnTo>
                  <a:lnTo>
                    <a:pt x="2491419" y="417814"/>
                  </a:lnTo>
                  <a:lnTo>
                    <a:pt x="2504462" y="425576"/>
                  </a:lnTo>
                  <a:lnTo>
                    <a:pt x="2504462" y="469352"/>
                  </a:lnTo>
                  <a:close/>
                  <a:moveTo>
                    <a:pt x="2060087" y="434890"/>
                  </a:moveTo>
                  <a:cubicBezTo>
                    <a:pt x="2061018" y="438926"/>
                    <a:pt x="2062260" y="467490"/>
                    <a:pt x="2063192" y="498537"/>
                  </a:cubicBezTo>
                  <a:lnTo>
                    <a:pt x="2064745" y="555353"/>
                  </a:lnTo>
                  <a:lnTo>
                    <a:pt x="2010712" y="555353"/>
                  </a:lnTo>
                  <a:cubicBezTo>
                    <a:pt x="1981211" y="555353"/>
                    <a:pt x="1956058" y="554111"/>
                    <a:pt x="1955126" y="552869"/>
                  </a:cubicBezTo>
                  <a:cubicBezTo>
                    <a:pt x="1954194" y="551317"/>
                    <a:pt x="1954505" y="522754"/>
                    <a:pt x="1955436" y="489223"/>
                  </a:cubicBezTo>
                  <a:lnTo>
                    <a:pt x="1957300" y="428060"/>
                  </a:lnTo>
                  <a:lnTo>
                    <a:pt x="2007917" y="428060"/>
                  </a:lnTo>
                  <a:cubicBezTo>
                    <a:pt x="2058223" y="428060"/>
                    <a:pt x="2058844" y="428060"/>
                    <a:pt x="2060087" y="434890"/>
                  </a:cubicBezTo>
                  <a:close/>
                  <a:moveTo>
                    <a:pt x="2358200" y="521822"/>
                  </a:moveTo>
                  <a:cubicBezTo>
                    <a:pt x="2359132" y="530826"/>
                    <a:pt x="2360374" y="558768"/>
                    <a:pt x="2360684" y="583917"/>
                  </a:cubicBezTo>
                  <a:lnTo>
                    <a:pt x="2361616" y="629556"/>
                  </a:lnTo>
                  <a:lnTo>
                    <a:pt x="2306030" y="630487"/>
                  </a:lnTo>
                  <a:lnTo>
                    <a:pt x="2250444" y="631419"/>
                  </a:lnTo>
                  <a:lnTo>
                    <a:pt x="2252618" y="594473"/>
                  </a:lnTo>
                  <a:cubicBezTo>
                    <a:pt x="2253550" y="573981"/>
                    <a:pt x="2254481" y="545729"/>
                    <a:pt x="2254481" y="531447"/>
                  </a:cubicBezTo>
                  <a:lnTo>
                    <a:pt x="2254481" y="505678"/>
                  </a:lnTo>
                  <a:lnTo>
                    <a:pt x="2305409" y="505678"/>
                  </a:lnTo>
                  <a:lnTo>
                    <a:pt x="2356647" y="505678"/>
                  </a:lnTo>
                  <a:lnTo>
                    <a:pt x="2358200" y="521822"/>
                  </a:lnTo>
                  <a:close/>
                  <a:moveTo>
                    <a:pt x="2066297" y="602234"/>
                  </a:moveTo>
                  <a:cubicBezTo>
                    <a:pt x="2067229" y="612790"/>
                    <a:pt x="2068161" y="637318"/>
                    <a:pt x="2068161" y="656567"/>
                  </a:cubicBezTo>
                  <a:lnTo>
                    <a:pt x="2068161" y="691961"/>
                  </a:lnTo>
                  <a:lnTo>
                    <a:pt x="2009159" y="691961"/>
                  </a:lnTo>
                  <a:lnTo>
                    <a:pt x="1950157" y="691961"/>
                  </a:lnTo>
                  <a:lnTo>
                    <a:pt x="1950157" y="656567"/>
                  </a:lnTo>
                  <a:cubicBezTo>
                    <a:pt x="1950157" y="637318"/>
                    <a:pt x="1951089" y="612790"/>
                    <a:pt x="1952021" y="602234"/>
                  </a:cubicBezTo>
                  <a:lnTo>
                    <a:pt x="1954194" y="583296"/>
                  </a:lnTo>
                  <a:lnTo>
                    <a:pt x="2009159" y="583296"/>
                  </a:lnTo>
                  <a:lnTo>
                    <a:pt x="2064124" y="583296"/>
                  </a:lnTo>
                  <a:lnTo>
                    <a:pt x="2066297" y="602234"/>
                  </a:lnTo>
                  <a:close/>
                  <a:moveTo>
                    <a:pt x="2646687" y="619621"/>
                  </a:moveTo>
                  <a:cubicBezTo>
                    <a:pt x="2647929" y="637628"/>
                    <a:pt x="2648860" y="665571"/>
                    <a:pt x="2648860" y="681715"/>
                  </a:cubicBezTo>
                  <a:lnTo>
                    <a:pt x="2648860" y="710589"/>
                  </a:lnTo>
                  <a:lnTo>
                    <a:pt x="2594517" y="710589"/>
                  </a:lnTo>
                  <a:lnTo>
                    <a:pt x="2540173" y="710589"/>
                  </a:lnTo>
                  <a:lnTo>
                    <a:pt x="2540173" y="686372"/>
                  </a:lnTo>
                  <a:cubicBezTo>
                    <a:pt x="2540173" y="672711"/>
                    <a:pt x="2541105" y="644769"/>
                    <a:pt x="2542347" y="624278"/>
                  </a:cubicBezTo>
                  <a:lnTo>
                    <a:pt x="2544210" y="586400"/>
                  </a:lnTo>
                  <a:lnTo>
                    <a:pt x="2594517" y="586400"/>
                  </a:lnTo>
                  <a:lnTo>
                    <a:pt x="2644823" y="586400"/>
                  </a:lnTo>
                  <a:lnTo>
                    <a:pt x="2646687" y="619621"/>
                  </a:lnTo>
                  <a:close/>
                  <a:moveTo>
                    <a:pt x="2363168" y="675506"/>
                  </a:moveTo>
                  <a:cubicBezTo>
                    <a:pt x="2363168" y="683888"/>
                    <a:pt x="2364100" y="708105"/>
                    <a:pt x="2365342" y="729838"/>
                  </a:cubicBezTo>
                  <a:lnTo>
                    <a:pt x="2367205" y="769579"/>
                  </a:lnTo>
                  <a:lnTo>
                    <a:pt x="2306651" y="769579"/>
                  </a:lnTo>
                  <a:lnTo>
                    <a:pt x="2246407" y="769579"/>
                  </a:lnTo>
                  <a:lnTo>
                    <a:pt x="2247339" y="725181"/>
                  </a:lnTo>
                  <a:cubicBezTo>
                    <a:pt x="2247960" y="700964"/>
                    <a:pt x="2249202" y="676437"/>
                    <a:pt x="2250134" y="670849"/>
                  </a:cubicBezTo>
                  <a:lnTo>
                    <a:pt x="2251687" y="660914"/>
                  </a:lnTo>
                  <a:lnTo>
                    <a:pt x="2307272" y="660914"/>
                  </a:lnTo>
                  <a:lnTo>
                    <a:pt x="2363168" y="660914"/>
                  </a:lnTo>
                  <a:lnTo>
                    <a:pt x="2363168" y="675506"/>
                  </a:lnTo>
                  <a:close/>
                  <a:moveTo>
                    <a:pt x="1961026" y="723008"/>
                  </a:moveTo>
                  <a:cubicBezTo>
                    <a:pt x="1952331" y="726734"/>
                    <a:pt x="1947052" y="726734"/>
                    <a:pt x="1947052" y="723008"/>
                  </a:cubicBezTo>
                  <a:cubicBezTo>
                    <a:pt x="1947052" y="721145"/>
                    <a:pt x="1951710" y="719903"/>
                    <a:pt x="1957300" y="720214"/>
                  </a:cubicBezTo>
                  <a:cubicBezTo>
                    <a:pt x="1965684" y="720214"/>
                    <a:pt x="1966305" y="720835"/>
                    <a:pt x="1961026" y="723008"/>
                  </a:cubicBezTo>
                  <a:close/>
                  <a:moveTo>
                    <a:pt x="2103872" y="750640"/>
                  </a:moveTo>
                  <a:cubicBezTo>
                    <a:pt x="2127162" y="762127"/>
                    <a:pt x="2136478" y="768958"/>
                    <a:pt x="2160079" y="792554"/>
                  </a:cubicBezTo>
                  <a:cubicBezTo>
                    <a:pt x="2182748" y="815528"/>
                    <a:pt x="2190511" y="825774"/>
                    <a:pt x="2201069" y="847197"/>
                  </a:cubicBezTo>
                  <a:cubicBezTo>
                    <a:pt x="2219080" y="884143"/>
                    <a:pt x="2224670" y="907118"/>
                    <a:pt x="2224670" y="948100"/>
                  </a:cubicBezTo>
                  <a:cubicBezTo>
                    <a:pt x="2224670" y="1007400"/>
                    <a:pt x="2209454" y="1046830"/>
                    <a:pt x="2172190" y="1084707"/>
                  </a:cubicBezTo>
                  <a:cubicBezTo>
                    <a:pt x="2147347" y="1109856"/>
                    <a:pt x="2119709" y="1129105"/>
                    <a:pt x="2093624" y="1139351"/>
                  </a:cubicBezTo>
                  <a:cubicBezTo>
                    <a:pt x="2074682" y="1146802"/>
                    <a:pt x="2037107" y="1148975"/>
                    <a:pt x="2015370" y="1144008"/>
                  </a:cubicBezTo>
                  <a:cubicBezTo>
                    <a:pt x="2004811" y="1141834"/>
                    <a:pt x="2004190" y="1142145"/>
                    <a:pt x="1999222" y="1152701"/>
                  </a:cubicBezTo>
                  <a:cubicBezTo>
                    <a:pt x="1993322" y="1164809"/>
                    <a:pt x="1992390" y="1163567"/>
                    <a:pt x="2013817" y="1175055"/>
                  </a:cubicBezTo>
                  <a:cubicBezTo>
                    <a:pt x="2029344" y="1183437"/>
                    <a:pt x="2018164" y="1220384"/>
                    <a:pt x="1993322" y="1242738"/>
                  </a:cubicBezTo>
                  <a:cubicBezTo>
                    <a:pt x="1975000" y="1259193"/>
                    <a:pt x="1958852" y="1266954"/>
                    <a:pt x="1929352" y="1273785"/>
                  </a:cubicBezTo>
                  <a:cubicBezTo>
                    <a:pt x="1900472" y="1280305"/>
                    <a:pt x="1842402" y="1280305"/>
                    <a:pt x="1803896" y="1273785"/>
                  </a:cubicBezTo>
                  <a:cubicBezTo>
                    <a:pt x="1732162" y="1261676"/>
                    <a:pt x="1652044" y="1224109"/>
                    <a:pt x="1652044" y="1202376"/>
                  </a:cubicBezTo>
                  <a:cubicBezTo>
                    <a:pt x="1652044" y="1192131"/>
                    <a:pt x="1641486" y="1182506"/>
                    <a:pt x="1630617" y="1182506"/>
                  </a:cubicBezTo>
                  <a:cubicBezTo>
                    <a:pt x="1618506" y="1182506"/>
                    <a:pt x="1613538" y="1189336"/>
                    <a:pt x="1615712" y="1203929"/>
                  </a:cubicBezTo>
                  <a:cubicBezTo>
                    <a:pt x="1617575" y="1218210"/>
                    <a:pt x="1615091" y="1221315"/>
                    <a:pt x="1590558" y="1233423"/>
                  </a:cubicBezTo>
                  <a:cubicBezTo>
                    <a:pt x="1565094" y="1246463"/>
                    <a:pt x="1545220" y="1248637"/>
                    <a:pt x="1498019" y="1244911"/>
                  </a:cubicBezTo>
                  <a:cubicBezTo>
                    <a:pt x="1411380" y="1237460"/>
                    <a:pt x="1389642" y="1250810"/>
                    <a:pt x="1315425" y="1353886"/>
                  </a:cubicBezTo>
                  <a:lnTo>
                    <a:pt x="1291513" y="1387417"/>
                  </a:lnTo>
                  <a:lnTo>
                    <a:pt x="1212638" y="1387417"/>
                  </a:lnTo>
                  <a:cubicBezTo>
                    <a:pt x="1169163" y="1387417"/>
                    <a:pt x="1133141" y="1386176"/>
                    <a:pt x="1132209" y="1384623"/>
                  </a:cubicBezTo>
                  <a:cubicBezTo>
                    <a:pt x="1131278" y="1383381"/>
                    <a:pt x="1128793" y="1368789"/>
                    <a:pt x="1126930" y="1352334"/>
                  </a:cubicBezTo>
                  <a:cubicBezTo>
                    <a:pt x="1122893" y="1316940"/>
                    <a:pt x="1126620" y="1274095"/>
                    <a:pt x="1138109" y="1226904"/>
                  </a:cubicBezTo>
                  <a:cubicBezTo>
                    <a:pt x="1158915" y="1140903"/>
                    <a:pt x="1194316" y="1105199"/>
                    <a:pt x="1241828" y="1121964"/>
                  </a:cubicBezTo>
                  <a:cubicBezTo>
                    <a:pt x="1263565" y="1129415"/>
                    <a:pt x="1270087" y="1122896"/>
                    <a:pt x="1270087" y="1091848"/>
                  </a:cubicBezTo>
                  <a:cubicBezTo>
                    <a:pt x="1270397" y="1066079"/>
                    <a:pt x="1277850" y="1049935"/>
                    <a:pt x="1299587" y="1028823"/>
                  </a:cubicBezTo>
                  <a:cubicBezTo>
                    <a:pt x="1321946" y="1006779"/>
                    <a:pt x="1336230" y="998707"/>
                    <a:pt x="1376289" y="985977"/>
                  </a:cubicBezTo>
                  <a:cubicBezTo>
                    <a:pt x="1411690" y="974490"/>
                    <a:pt x="1437465" y="959587"/>
                    <a:pt x="1453613" y="940959"/>
                  </a:cubicBezTo>
                  <a:cubicBezTo>
                    <a:pt x="1459202" y="934750"/>
                    <a:pt x="1472555" y="916121"/>
                    <a:pt x="1483113" y="899977"/>
                  </a:cubicBezTo>
                  <a:cubicBezTo>
                    <a:pt x="1511993" y="855890"/>
                    <a:pt x="1542115" y="829189"/>
                    <a:pt x="1591490" y="804351"/>
                  </a:cubicBezTo>
                  <a:cubicBezTo>
                    <a:pt x="1631859" y="783860"/>
                    <a:pt x="1661671" y="775167"/>
                    <a:pt x="1697072" y="773304"/>
                  </a:cubicBezTo>
                  <a:cubicBezTo>
                    <a:pt x="1732783" y="771752"/>
                    <a:pt x="1747378" y="774857"/>
                    <a:pt x="1767874" y="788517"/>
                  </a:cubicBezTo>
                  <a:cubicBezTo>
                    <a:pt x="1776879" y="794416"/>
                    <a:pt x="1786506" y="798142"/>
                    <a:pt x="1792716" y="798142"/>
                  </a:cubicBezTo>
                  <a:cubicBezTo>
                    <a:pt x="1797995" y="798142"/>
                    <a:pt x="1828428" y="790070"/>
                    <a:pt x="1860102" y="780756"/>
                  </a:cubicBezTo>
                  <a:cubicBezTo>
                    <a:pt x="1960716" y="750329"/>
                    <a:pt x="2029344" y="735116"/>
                    <a:pt x="2058844" y="736358"/>
                  </a:cubicBezTo>
                  <a:cubicBezTo>
                    <a:pt x="2071576" y="736979"/>
                    <a:pt x="2083066" y="740705"/>
                    <a:pt x="2103872" y="750640"/>
                  </a:cubicBezTo>
                  <a:close/>
                  <a:moveTo>
                    <a:pt x="2651966" y="768958"/>
                  </a:moveTo>
                  <a:cubicBezTo>
                    <a:pt x="2651966" y="786034"/>
                    <a:pt x="2652897" y="810250"/>
                    <a:pt x="2653829" y="823290"/>
                  </a:cubicBezTo>
                  <a:lnTo>
                    <a:pt x="2656003" y="847197"/>
                  </a:lnTo>
                  <a:lnTo>
                    <a:pt x="2594517" y="847197"/>
                  </a:lnTo>
                  <a:lnTo>
                    <a:pt x="2533031" y="847197"/>
                  </a:lnTo>
                  <a:lnTo>
                    <a:pt x="2534894" y="816770"/>
                  </a:lnTo>
                  <a:cubicBezTo>
                    <a:pt x="2536136" y="800315"/>
                    <a:pt x="2537068" y="775788"/>
                    <a:pt x="2537068" y="762438"/>
                  </a:cubicBezTo>
                  <a:lnTo>
                    <a:pt x="2537068" y="738531"/>
                  </a:lnTo>
                  <a:lnTo>
                    <a:pt x="2594517" y="738531"/>
                  </a:lnTo>
                  <a:lnTo>
                    <a:pt x="2651966" y="738531"/>
                  </a:lnTo>
                  <a:lnTo>
                    <a:pt x="2651966" y="768958"/>
                  </a:lnTo>
                  <a:close/>
                  <a:moveTo>
                    <a:pt x="2367516" y="810561"/>
                  </a:moveTo>
                  <a:cubicBezTo>
                    <a:pt x="2368448" y="818012"/>
                    <a:pt x="2370000" y="852164"/>
                    <a:pt x="2370932" y="886626"/>
                  </a:cubicBezTo>
                  <a:lnTo>
                    <a:pt x="2372795" y="949652"/>
                  </a:lnTo>
                  <a:lnTo>
                    <a:pt x="2314104" y="949652"/>
                  </a:lnTo>
                  <a:lnTo>
                    <a:pt x="2255413" y="949652"/>
                  </a:lnTo>
                  <a:lnTo>
                    <a:pt x="2253550" y="926988"/>
                  </a:lnTo>
                  <a:cubicBezTo>
                    <a:pt x="2252308" y="914879"/>
                    <a:pt x="2249513" y="896562"/>
                    <a:pt x="2246718" y="886626"/>
                  </a:cubicBezTo>
                  <a:cubicBezTo>
                    <a:pt x="2243302" y="872966"/>
                    <a:pt x="2242681" y="860236"/>
                    <a:pt x="2244234" y="832915"/>
                  </a:cubicBezTo>
                  <a:lnTo>
                    <a:pt x="2246097" y="797521"/>
                  </a:lnTo>
                  <a:lnTo>
                    <a:pt x="2306030" y="797521"/>
                  </a:lnTo>
                  <a:lnTo>
                    <a:pt x="2365963" y="797521"/>
                  </a:lnTo>
                  <a:lnTo>
                    <a:pt x="2367516" y="810561"/>
                  </a:lnTo>
                  <a:close/>
                  <a:moveTo>
                    <a:pt x="2656313" y="916121"/>
                  </a:moveTo>
                  <a:cubicBezTo>
                    <a:pt x="2657245" y="937233"/>
                    <a:pt x="2658797" y="970764"/>
                    <a:pt x="2659418" y="990635"/>
                  </a:cubicBezTo>
                  <a:lnTo>
                    <a:pt x="2660971" y="1027270"/>
                  </a:lnTo>
                  <a:lnTo>
                    <a:pt x="2594517" y="1027270"/>
                  </a:lnTo>
                  <a:lnTo>
                    <a:pt x="2528062" y="1027270"/>
                  </a:lnTo>
                  <a:lnTo>
                    <a:pt x="2529615" y="972006"/>
                  </a:lnTo>
                  <a:cubicBezTo>
                    <a:pt x="2530547" y="941890"/>
                    <a:pt x="2531789" y="908360"/>
                    <a:pt x="2532720" y="897493"/>
                  </a:cubicBezTo>
                  <a:lnTo>
                    <a:pt x="2534584" y="878244"/>
                  </a:lnTo>
                  <a:lnTo>
                    <a:pt x="2594517" y="878244"/>
                  </a:lnTo>
                  <a:lnTo>
                    <a:pt x="2654450" y="878244"/>
                  </a:lnTo>
                  <a:lnTo>
                    <a:pt x="2656313" y="916121"/>
                  </a:lnTo>
                  <a:close/>
                  <a:moveTo>
                    <a:pt x="1275055" y="979147"/>
                  </a:moveTo>
                  <a:cubicBezTo>
                    <a:pt x="1300830" y="986909"/>
                    <a:pt x="1300830" y="987219"/>
                    <a:pt x="1278782" y="1009263"/>
                  </a:cubicBezTo>
                  <a:cubicBezTo>
                    <a:pt x="1256423" y="1031617"/>
                    <a:pt x="1245865" y="1050245"/>
                    <a:pt x="1243070" y="1072910"/>
                  </a:cubicBezTo>
                  <a:lnTo>
                    <a:pt x="1241517" y="1088433"/>
                  </a:lnTo>
                  <a:lnTo>
                    <a:pt x="1220712" y="1088433"/>
                  </a:lnTo>
                  <a:cubicBezTo>
                    <a:pt x="1182516" y="1087812"/>
                    <a:pt x="1154568" y="1110477"/>
                    <a:pt x="1130035" y="1162325"/>
                  </a:cubicBezTo>
                  <a:cubicBezTo>
                    <a:pt x="1102398" y="1220073"/>
                    <a:pt x="1090287" y="1311973"/>
                    <a:pt x="1101466" y="1377172"/>
                  </a:cubicBezTo>
                  <a:lnTo>
                    <a:pt x="1103019" y="1387417"/>
                  </a:lnTo>
                  <a:lnTo>
                    <a:pt x="1018864" y="1387417"/>
                  </a:lnTo>
                  <a:cubicBezTo>
                    <a:pt x="936883" y="1387417"/>
                    <a:pt x="934088" y="1387107"/>
                    <a:pt x="925393" y="1380587"/>
                  </a:cubicBezTo>
                  <a:cubicBezTo>
                    <a:pt x="920114" y="1376861"/>
                    <a:pt x="916077" y="1371273"/>
                    <a:pt x="916077" y="1368168"/>
                  </a:cubicBezTo>
                  <a:cubicBezTo>
                    <a:pt x="916077" y="1360717"/>
                    <a:pt x="902414" y="1347056"/>
                    <a:pt x="894961" y="1347056"/>
                  </a:cubicBezTo>
                  <a:cubicBezTo>
                    <a:pt x="885955" y="1347056"/>
                    <a:pt x="878192" y="1357612"/>
                    <a:pt x="879123" y="1368168"/>
                  </a:cubicBezTo>
                  <a:cubicBezTo>
                    <a:pt x="880366" y="1379966"/>
                    <a:pt x="876018" y="1385244"/>
                    <a:pt x="856144" y="1393937"/>
                  </a:cubicBezTo>
                  <a:cubicBezTo>
                    <a:pt x="840928" y="1401078"/>
                    <a:pt x="837201" y="1401389"/>
                    <a:pt x="785342" y="1400457"/>
                  </a:cubicBezTo>
                  <a:cubicBezTo>
                    <a:pt x="736588" y="1399526"/>
                    <a:pt x="728825" y="1400147"/>
                    <a:pt x="713609" y="1406046"/>
                  </a:cubicBezTo>
                  <a:cubicBezTo>
                    <a:pt x="692492" y="1413808"/>
                    <a:pt x="664234" y="1442060"/>
                    <a:pt x="630385" y="1488942"/>
                  </a:cubicBezTo>
                  <a:lnTo>
                    <a:pt x="607406" y="1520920"/>
                  </a:lnTo>
                  <a:lnTo>
                    <a:pt x="541572" y="1520920"/>
                  </a:lnTo>
                  <a:lnTo>
                    <a:pt x="475739" y="1520920"/>
                  </a:lnTo>
                  <a:lnTo>
                    <a:pt x="473255" y="1507570"/>
                  </a:lnTo>
                  <a:cubicBezTo>
                    <a:pt x="468907" y="1484285"/>
                    <a:pt x="471392" y="1433678"/>
                    <a:pt x="477913" y="1400457"/>
                  </a:cubicBezTo>
                  <a:cubicBezTo>
                    <a:pt x="488160" y="1351713"/>
                    <a:pt x="505861" y="1316319"/>
                    <a:pt x="526356" y="1303590"/>
                  </a:cubicBezTo>
                  <a:cubicBezTo>
                    <a:pt x="537846" y="1296449"/>
                    <a:pt x="547162" y="1295828"/>
                    <a:pt x="567036" y="1301106"/>
                  </a:cubicBezTo>
                  <a:cubicBezTo>
                    <a:pt x="580700" y="1304832"/>
                    <a:pt x="581631" y="1304521"/>
                    <a:pt x="587221" y="1297691"/>
                  </a:cubicBezTo>
                  <a:cubicBezTo>
                    <a:pt x="591568" y="1292724"/>
                    <a:pt x="593121" y="1285583"/>
                    <a:pt x="593121" y="1273474"/>
                  </a:cubicBezTo>
                  <a:cubicBezTo>
                    <a:pt x="593121" y="1251431"/>
                    <a:pt x="599021" y="1239322"/>
                    <a:pt x="619206" y="1220384"/>
                  </a:cubicBezTo>
                  <a:cubicBezTo>
                    <a:pt x="637838" y="1202687"/>
                    <a:pt x="652123" y="1194614"/>
                    <a:pt x="678518" y="1187163"/>
                  </a:cubicBezTo>
                  <a:cubicBezTo>
                    <a:pt x="717646" y="1175676"/>
                    <a:pt x="748078" y="1153011"/>
                    <a:pt x="767021" y="1120722"/>
                  </a:cubicBezTo>
                  <a:cubicBezTo>
                    <a:pt x="797142" y="1069184"/>
                    <a:pt x="848070" y="1031617"/>
                    <a:pt x="912661" y="1012988"/>
                  </a:cubicBezTo>
                  <a:cubicBezTo>
                    <a:pt x="952099" y="1001812"/>
                    <a:pt x="981910" y="1003053"/>
                    <a:pt x="1007064" y="1017335"/>
                  </a:cubicBezTo>
                  <a:cubicBezTo>
                    <a:pt x="1027870" y="1029133"/>
                    <a:pt x="1031907" y="1029133"/>
                    <a:pt x="1060476" y="1021061"/>
                  </a:cubicBezTo>
                  <a:cubicBezTo>
                    <a:pt x="1170094" y="989393"/>
                    <a:pt x="1225059" y="976042"/>
                    <a:pt x="1253318" y="974800"/>
                  </a:cubicBezTo>
                  <a:cubicBezTo>
                    <a:pt x="1256734" y="974490"/>
                    <a:pt x="1266671" y="976663"/>
                    <a:pt x="1275055" y="979147"/>
                  </a:cubicBezTo>
                  <a:close/>
                  <a:moveTo>
                    <a:pt x="2373727" y="987530"/>
                  </a:moveTo>
                  <a:cubicBezTo>
                    <a:pt x="2374658" y="993118"/>
                    <a:pt x="2375900" y="1017646"/>
                    <a:pt x="2376521" y="1041862"/>
                  </a:cubicBezTo>
                  <a:lnTo>
                    <a:pt x="2377453" y="1086260"/>
                  </a:lnTo>
                  <a:lnTo>
                    <a:pt x="2306651" y="1086260"/>
                  </a:lnTo>
                  <a:lnTo>
                    <a:pt x="2235849" y="1086260"/>
                  </a:lnTo>
                  <a:lnTo>
                    <a:pt x="2235849" y="1066700"/>
                  </a:lnTo>
                  <a:cubicBezTo>
                    <a:pt x="2236160" y="1055834"/>
                    <a:pt x="2239886" y="1032859"/>
                    <a:pt x="2245165" y="1013299"/>
                  </a:cubicBezTo>
                  <a:cubicBezTo>
                    <a:pt x="2250134" y="994360"/>
                    <a:pt x="2254171" y="978837"/>
                    <a:pt x="2254481" y="978216"/>
                  </a:cubicBezTo>
                  <a:cubicBezTo>
                    <a:pt x="2254481" y="977905"/>
                    <a:pt x="2280877" y="977595"/>
                    <a:pt x="2313483" y="977595"/>
                  </a:cubicBezTo>
                  <a:lnTo>
                    <a:pt x="2372174" y="977595"/>
                  </a:lnTo>
                  <a:lnTo>
                    <a:pt x="2373727" y="987530"/>
                  </a:lnTo>
                  <a:close/>
                  <a:moveTo>
                    <a:pt x="2664077" y="1131899"/>
                  </a:moveTo>
                  <a:lnTo>
                    <a:pt x="2664387" y="1166982"/>
                  </a:lnTo>
                  <a:lnTo>
                    <a:pt x="2594517" y="1166982"/>
                  </a:lnTo>
                  <a:lnTo>
                    <a:pt x="2524646" y="1166982"/>
                  </a:lnTo>
                  <a:lnTo>
                    <a:pt x="2524646" y="1141213"/>
                  </a:lnTo>
                  <a:cubicBezTo>
                    <a:pt x="2524646" y="1126932"/>
                    <a:pt x="2525578" y="1102404"/>
                    <a:pt x="2526510" y="1086881"/>
                  </a:cubicBezTo>
                  <a:lnTo>
                    <a:pt x="2528683" y="1058317"/>
                  </a:lnTo>
                  <a:lnTo>
                    <a:pt x="2594206" y="1057696"/>
                  </a:lnTo>
                  <a:lnTo>
                    <a:pt x="2659729" y="1056765"/>
                  </a:lnTo>
                  <a:lnTo>
                    <a:pt x="2661592" y="1076946"/>
                  </a:lnTo>
                  <a:cubicBezTo>
                    <a:pt x="2662834" y="1088123"/>
                    <a:pt x="2663766" y="1112960"/>
                    <a:pt x="2664077" y="1131899"/>
                  </a:cubicBezTo>
                  <a:close/>
                  <a:moveTo>
                    <a:pt x="2202001" y="1224420"/>
                  </a:moveTo>
                  <a:cubicBezTo>
                    <a:pt x="2200138" y="1279063"/>
                    <a:pt x="2197032" y="1370652"/>
                    <a:pt x="2195480" y="1427779"/>
                  </a:cubicBezTo>
                  <a:cubicBezTo>
                    <a:pt x="2193617" y="1484906"/>
                    <a:pt x="2190822" y="1561903"/>
                    <a:pt x="2189269" y="1598538"/>
                  </a:cubicBezTo>
                  <a:cubicBezTo>
                    <a:pt x="2187716" y="1635174"/>
                    <a:pt x="2185543" y="1691680"/>
                    <a:pt x="2184301" y="1723658"/>
                  </a:cubicBezTo>
                  <a:cubicBezTo>
                    <a:pt x="2183058" y="1755637"/>
                    <a:pt x="2181195" y="1781406"/>
                    <a:pt x="2180264" y="1781096"/>
                  </a:cubicBezTo>
                  <a:cubicBezTo>
                    <a:pt x="2179021" y="1780475"/>
                    <a:pt x="2168153" y="1773023"/>
                    <a:pt x="2155731" y="1764641"/>
                  </a:cubicBezTo>
                  <a:lnTo>
                    <a:pt x="2133373" y="1749117"/>
                  </a:lnTo>
                  <a:lnTo>
                    <a:pt x="2133373" y="1718070"/>
                  </a:lnTo>
                  <a:cubicBezTo>
                    <a:pt x="2133062" y="1684849"/>
                    <a:pt x="2132131" y="1654423"/>
                    <a:pt x="2127162" y="1539549"/>
                  </a:cubicBezTo>
                  <a:cubicBezTo>
                    <a:pt x="2125299" y="1499498"/>
                    <a:pt x="2122504" y="1424053"/>
                    <a:pt x="2120951" y="1371894"/>
                  </a:cubicBezTo>
                  <a:cubicBezTo>
                    <a:pt x="2119399" y="1319735"/>
                    <a:pt x="2117225" y="1251431"/>
                    <a:pt x="2115983" y="1219763"/>
                  </a:cubicBezTo>
                  <a:lnTo>
                    <a:pt x="2114120" y="1162325"/>
                  </a:lnTo>
                  <a:lnTo>
                    <a:pt x="2138031" y="1148354"/>
                  </a:lnTo>
                  <a:cubicBezTo>
                    <a:pt x="2151384" y="1140592"/>
                    <a:pt x="2171258" y="1125379"/>
                    <a:pt x="2182748" y="1114202"/>
                  </a:cubicBezTo>
                  <a:lnTo>
                    <a:pt x="2203243" y="1094022"/>
                  </a:lnTo>
                  <a:lnTo>
                    <a:pt x="2204175" y="1109545"/>
                  </a:lnTo>
                  <a:cubicBezTo>
                    <a:pt x="2204796" y="1117928"/>
                    <a:pt x="2203864" y="1169777"/>
                    <a:pt x="2202001" y="1224420"/>
                  </a:cubicBezTo>
                  <a:close/>
                  <a:moveTo>
                    <a:pt x="2379937" y="1162946"/>
                  </a:moveTo>
                  <a:cubicBezTo>
                    <a:pt x="2380869" y="1189957"/>
                    <a:pt x="2382422" y="1224109"/>
                    <a:pt x="2382732" y="1239012"/>
                  </a:cubicBezTo>
                  <a:lnTo>
                    <a:pt x="2383664" y="1266333"/>
                  </a:lnTo>
                  <a:lnTo>
                    <a:pt x="2306341" y="1266333"/>
                  </a:lnTo>
                  <a:lnTo>
                    <a:pt x="2229328" y="1266333"/>
                  </a:lnTo>
                  <a:lnTo>
                    <a:pt x="2231191" y="1209517"/>
                  </a:lnTo>
                  <a:cubicBezTo>
                    <a:pt x="2232123" y="1178470"/>
                    <a:pt x="2233676" y="1144318"/>
                    <a:pt x="2234607" y="1133452"/>
                  </a:cubicBezTo>
                  <a:lnTo>
                    <a:pt x="2236470" y="1114202"/>
                  </a:lnTo>
                  <a:lnTo>
                    <a:pt x="2307272" y="1114202"/>
                  </a:lnTo>
                  <a:lnTo>
                    <a:pt x="2378074" y="1114202"/>
                  </a:lnTo>
                  <a:lnTo>
                    <a:pt x="2379937" y="1162946"/>
                  </a:lnTo>
                  <a:close/>
                  <a:moveTo>
                    <a:pt x="2086793" y="1180954"/>
                  </a:moveTo>
                  <a:cubicBezTo>
                    <a:pt x="2086793" y="1188405"/>
                    <a:pt x="2085861" y="1188716"/>
                    <a:pt x="2067850" y="1188716"/>
                  </a:cubicBezTo>
                  <a:cubicBezTo>
                    <a:pt x="2051702" y="1188716"/>
                    <a:pt x="2049218" y="1188095"/>
                    <a:pt x="2050150" y="1183127"/>
                  </a:cubicBezTo>
                  <a:cubicBezTo>
                    <a:pt x="2050771" y="1179712"/>
                    <a:pt x="2055118" y="1177228"/>
                    <a:pt x="2063503" y="1175986"/>
                  </a:cubicBezTo>
                  <a:cubicBezTo>
                    <a:pt x="2086172" y="1172571"/>
                    <a:pt x="2086793" y="1172571"/>
                    <a:pt x="2086793" y="1180954"/>
                  </a:cubicBezTo>
                  <a:close/>
                  <a:moveTo>
                    <a:pt x="2668424" y="1248326"/>
                  </a:moveTo>
                  <a:cubicBezTo>
                    <a:pt x="2669666" y="1277821"/>
                    <a:pt x="2670598" y="1312283"/>
                    <a:pt x="2670598" y="1324392"/>
                  </a:cubicBezTo>
                  <a:lnTo>
                    <a:pt x="2670598" y="1347056"/>
                  </a:lnTo>
                  <a:lnTo>
                    <a:pt x="2594517" y="1347056"/>
                  </a:lnTo>
                  <a:lnTo>
                    <a:pt x="2518436" y="1347056"/>
                  </a:lnTo>
                  <a:lnTo>
                    <a:pt x="2518436" y="1327496"/>
                  </a:lnTo>
                  <a:cubicBezTo>
                    <a:pt x="2518436" y="1316630"/>
                    <a:pt x="2519367" y="1282167"/>
                    <a:pt x="2520610" y="1251431"/>
                  </a:cubicBezTo>
                  <a:lnTo>
                    <a:pt x="2522473" y="1194925"/>
                  </a:lnTo>
                  <a:lnTo>
                    <a:pt x="2594517" y="1194925"/>
                  </a:lnTo>
                  <a:lnTo>
                    <a:pt x="2666561" y="1194925"/>
                  </a:lnTo>
                  <a:lnTo>
                    <a:pt x="2668424" y="1248326"/>
                  </a:lnTo>
                  <a:close/>
                  <a:moveTo>
                    <a:pt x="2087724" y="1237460"/>
                  </a:moveTo>
                  <a:cubicBezTo>
                    <a:pt x="2088966" y="1249257"/>
                    <a:pt x="2089898" y="1274406"/>
                    <a:pt x="2089898" y="1293344"/>
                  </a:cubicBezTo>
                  <a:lnTo>
                    <a:pt x="2089898" y="1328428"/>
                  </a:lnTo>
                  <a:lnTo>
                    <a:pt x="2009159" y="1328428"/>
                  </a:lnTo>
                  <a:lnTo>
                    <a:pt x="1928420" y="1328428"/>
                  </a:lnTo>
                  <a:lnTo>
                    <a:pt x="1928420" y="1316319"/>
                  </a:lnTo>
                  <a:cubicBezTo>
                    <a:pt x="1928420" y="1304832"/>
                    <a:pt x="1928730" y="1304211"/>
                    <a:pt x="1943326" y="1300485"/>
                  </a:cubicBezTo>
                  <a:cubicBezTo>
                    <a:pt x="1984006" y="1289308"/>
                    <a:pt x="2021580" y="1263229"/>
                    <a:pt x="2035554" y="1236218"/>
                  </a:cubicBezTo>
                  <a:cubicBezTo>
                    <a:pt x="2045181" y="1216968"/>
                    <a:pt x="2045802" y="1216658"/>
                    <a:pt x="2066608" y="1216658"/>
                  </a:cubicBezTo>
                  <a:lnTo>
                    <a:pt x="2085861" y="1216658"/>
                  </a:lnTo>
                  <a:lnTo>
                    <a:pt x="2087724" y="1237460"/>
                  </a:lnTo>
                  <a:close/>
                  <a:moveTo>
                    <a:pt x="1661050" y="1252362"/>
                  </a:moveTo>
                  <a:cubicBezTo>
                    <a:pt x="1688687" y="1270370"/>
                    <a:pt x="1725951" y="1285272"/>
                    <a:pt x="1768495" y="1295207"/>
                  </a:cubicBezTo>
                  <a:cubicBezTo>
                    <a:pt x="1807311" y="1304521"/>
                    <a:pt x="1858860" y="1311041"/>
                    <a:pt x="1882461" y="1309179"/>
                  </a:cubicBezTo>
                  <a:lnTo>
                    <a:pt x="1898298" y="1308247"/>
                  </a:lnTo>
                  <a:lnTo>
                    <a:pt x="1896435" y="1379966"/>
                  </a:lnTo>
                  <a:cubicBezTo>
                    <a:pt x="1895503" y="1419706"/>
                    <a:pt x="1893019" y="1494220"/>
                    <a:pt x="1891156" y="1546068"/>
                  </a:cubicBezTo>
                  <a:cubicBezTo>
                    <a:pt x="1889293" y="1597917"/>
                    <a:pt x="1886808" y="1668705"/>
                    <a:pt x="1885566" y="1703478"/>
                  </a:cubicBezTo>
                  <a:lnTo>
                    <a:pt x="1883392" y="1766503"/>
                  </a:lnTo>
                  <a:lnTo>
                    <a:pt x="1855755" y="1743218"/>
                  </a:lnTo>
                  <a:cubicBezTo>
                    <a:pt x="1840228" y="1730178"/>
                    <a:pt x="1827186" y="1720243"/>
                    <a:pt x="1826565" y="1721175"/>
                  </a:cubicBezTo>
                  <a:cubicBezTo>
                    <a:pt x="1825944" y="1721795"/>
                    <a:pt x="1824391" y="1768056"/>
                    <a:pt x="1823149" y="1824251"/>
                  </a:cubicBezTo>
                  <a:lnTo>
                    <a:pt x="1821286" y="1926086"/>
                  </a:lnTo>
                  <a:lnTo>
                    <a:pt x="1709804" y="1926086"/>
                  </a:lnTo>
                  <a:lnTo>
                    <a:pt x="1598632" y="1926086"/>
                  </a:lnTo>
                  <a:lnTo>
                    <a:pt x="1589316" y="1888829"/>
                  </a:lnTo>
                  <a:cubicBezTo>
                    <a:pt x="1578447" y="1843811"/>
                    <a:pt x="1563231" y="1752532"/>
                    <a:pt x="1558884" y="1705651"/>
                  </a:cubicBezTo>
                  <a:cubicBezTo>
                    <a:pt x="1555468" y="1669015"/>
                    <a:pt x="1555157" y="1560040"/>
                    <a:pt x="1558573" y="1527130"/>
                  </a:cubicBezTo>
                  <a:lnTo>
                    <a:pt x="1560436" y="1506949"/>
                  </a:lnTo>
                  <a:lnTo>
                    <a:pt x="1578447" y="1506018"/>
                  </a:lnTo>
                  <a:lnTo>
                    <a:pt x="1596148" y="1505086"/>
                  </a:lnTo>
                  <a:lnTo>
                    <a:pt x="1595527" y="1447028"/>
                  </a:lnTo>
                  <a:lnTo>
                    <a:pt x="1594595" y="1388970"/>
                  </a:lnTo>
                  <a:lnTo>
                    <a:pt x="1461997" y="1388038"/>
                  </a:lnTo>
                  <a:cubicBezTo>
                    <a:pt x="1388711" y="1387728"/>
                    <a:pt x="1329088" y="1386176"/>
                    <a:pt x="1329088" y="1384934"/>
                  </a:cubicBezTo>
                  <a:cubicBezTo>
                    <a:pt x="1329088" y="1383692"/>
                    <a:pt x="1339025" y="1369410"/>
                    <a:pt x="1351447" y="1353266"/>
                  </a:cubicBezTo>
                  <a:cubicBezTo>
                    <a:pt x="1404238" y="1283099"/>
                    <a:pt x="1418522" y="1272543"/>
                    <a:pt x="1460755" y="1272232"/>
                  </a:cubicBezTo>
                  <a:cubicBezTo>
                    <a:pt x="1474108" y="1272232"/>
                    <a:pt x="1498330" y="1272853"/>
                    <a:pt x="1514788" y="1274095"/>
                  </a:cubicBezTo>
                  <a:cubicBezTo>
                    <a:pt x="1559815" y="1277200"/>
                    <a:pt x="1601427" y="1266333"/>
                    <a:pt x="1627201" y="1244911"/>
                  </a:cubicBezTo>
                  <a:cubicBezTo>
                    <a:pt x="1631549" y="1241496"/>
                    <a:pt x="1635896" y="1238701"/>
                    <a:pt x="1637139" y="1238391"/>
                  </a:cubicBezTo>
                  <a:cubicBezTo>
                    <a:pt x="1638381" y="1238391"/>
                    <a:pt x="1649249" y="1244600"/>
                    <a:pt x="1661050" y="1252362"/>
                  </a:cubicBezTo>
                  <a:close/>
                  <a:moveTo>
                    <a:pt x="2384906" y="1313525"/>
                  </a:moveTo>
                  <a:cubicBezTo>
                    <a:pt x="2384906" y="1324392"/>
                    <a:pt x="2385837" y="1348919"/>
                    <a:pt x="2387080" y="1367858"/>
                  </a:cubicBezTo>
                  <a:lnTo>
                    <a:pt x="2388943" y="1402941"/>
                  </a:lnTo>
                  <a:lnTo>
                    <a:pt x="2306962" y="1402941"/>
                  </a:lnTo>
                  <a:lnTo>
                    <a:pt x="2224981" y="1402941"/>
                  </a:lnTo>
                  <a:lnTo>
                    <a:pt x="2225912" y="1358544"/>
                  </a:lnTo>
                  <a:cubicBezTo>
                    <a:pt x="2226223" y="1334327"/>
                    <a:pt x="2227465" y="1309799"/>
                    <a:pt x="2228396" y="1304211"/>
                  </a:cubicBezTo>
                  <a:lnTo>
                    <a:pt x="2229949" y="1294276"/>
                  </a:lnTo>
                  <a:lnTo>
                    <a:pt x="2307272" y="1294276"/>
                  </a:lnTo>
                  <a:lnTo>
                    <a:pt x="2384906" y="1294276"/>
                  </a:lnTo>
                  <a:lnTo>
                    <a:pt x="2384906" y="1313525"/>
                  </a:lnTo>
                  <a:close/>
                  <a:moveTo>
                    <a:pt x="2093003" y="1377172"/>
                  </a:moveTo>
                  <a:cubicBezTo>
                    <a:pt x="2093003" y="1388970"/>
                    <a:pt x="2093935" y="1422501"/>
                    <a:pt x="2095177" y="1451685"/>
                  </a:cubicBezTo>
                  <a:lnTo>
                    <a:pt x="2097040" y="1505397"/>
                  </a:lnTo>
                  <a:lnTo>
                    <a:pt x="2009159" y="1505397"/>
                  </a:lnTo>
                  <a:lnTo>
                    <a:pt x="1921278" y="1505397"/>
                  </a:lnTo>
                  <a:lnTo>
                    <a:pt x="1923141" y="1456342"/>
                  </a:lnTo>
                  <a:cubicBezTo>
                    <a:pt x="1924383" y="1429642"/>
                    <a:pt x="1925315" y="1396111"/>
                    <a:pt x="1925315" y="1381829"/>
                  </a:cubicBezTo>
                  <a:lnTo>
                    <a:pt x="1925315" y="1356370"/>
                  </a:lnTo>
                  <a:lnTo>
                    <a:pt x="2009159" y="1356370"/>
                  </a:lnTo>
                  <a:lnTo>
                    <a:pt x="2093003" y="1356370"/>
                  </a:lnTo>
                  <a:lnTo>
                    <a:pt x="2093003" y="1377172"/>
                  </a:lnTo>
                  <a:close/>
                  <a:moveTo>
                    <a:pt x="2673703" y="1410392"/>
                  </a:moveTo>
                  <a:cubicBezTo>
                    <a:pt x="2673703" y="1429642"/>
                    <a:pt x="2674635" y="1454169"/>
                    <a:pt x="2675566" y="1464725"/>
                  </a:cubicBezTo>
                  <a:lnTo>
                    <a:pt x="2677740" y="1483664"/>
                  </a:lnTo>
                  <a:lnTo>
                    <a:pt x="2594517" y="1483664"/>
                  </a:lnTo>
                  <a:lnTo>
                    <a:pt x="2511293" y="1483664"/>
                  </a:lnTo>
                  <a:lnTo>
                    <a:pt x="2513157" y="1453237"/>
                  </a:lnTo>
                  <a:cubicBezTo>
                    <a:pt x="2514399" y="1436782"/>
                    <a:pt x="2515330" y="1412255"/>
                    <a:pt x="2515330" y="1398905"/>
                  </a:cubicBezTo>
                  <a:lnTo>
                    <a:pt x="2515330" y="1374999"/>
                  </a:lnTo>
                  <a:lnTo>
                    <a:pt x="2594517" y="1374999"/>
                  </a:lnTo>
                  <a:lnTo>
                    <a:pt x="2673703" y="1374999"/>
                  </a:lnTo>
                  <a:lnTo>
                    <a:pt x="2673703" y="1410392"/>
                  </a:lnTo>
                  <a:close/>
                  <a:moveTo>
                    <a:pt x="913903" y="1407598"/>
                  </a:moveTo>
                  <a:lnTo>
                    <a:pt x="922288" y="1415049"/>
                  </a:lnTo>
                  <a:lnTo>
                    <a:pt x="922288" y="1460378"/>
                  </a:lnTo>
                  <a:lnTo>
                    <a:pt x="922288" y="1505397"/>
                  </a:lnTo>
                  <a:lnTo>
                    <a:pt x="949925" y="1505397"/>
                  </a:lnTo>
                  <a:lnTo>
                    <a:pt x="977874" y="1505397"/>
                  </a:lnTo>
                  <a:lnTo>
                    <a:pt x="980358" y="1523094"/>
                  </a:lnTo>
                  <a:cubicBezTo>
                    <a:pt x="984395" y="1551036"/>
                    <a:pt x="983153" y="1679571"/>
                    <a:pt x="978495" y="1722727"/>
                  </a:cubicBezTo>
                  <a:cubicBezTo>
                    <a:pt x="968247" y="1821457"/>
                    <a:pt x="936883" y="1956202"/>
                    <a:pt x="903035" y="2049964"/>
                  </a:cubicBezTo>
                  <a:lnTo>
                    <a:pt x="896203" y="2068282"/>
                  </a:lnTo>
                  <a:lnTo>
                    <a:pt x="887508" y="2042202"/>
                  </a:lnTo>
                  <a:cubicBezTo>
                    <a:pt x="865771" y="1977935"/>
                    <a:pt x="842791" y="1869270"/>
                    <a:pt x="835649" y="1795998"/>
                  </a:cubicBezTo>
                  <a:cubicBezTo>
                    <a:pt x="831922" y="1758431"/>
                    <a:pt x="830991" y="1672120"/>
                    <a:pt x="834096" y="1642315"/>
                  </a:cubicBezTo>
                  <a:lnTo>
                    <a:pt x="836270" y="1623376"/>
                  </a:lnTo>
                  <a:lnTo>
                    <a:pt x="851175" y="1623376"/>
                  </a:lnTo>
                  <a:lnTo>
                    <a:pt x="866392" y="1623376"/>
                  </a:lnTo>
                  <a:lnTo>
                    <a:pt x="866392" y="1572148"/>
                  </a:lnTo>
                  <a:lnTo>
                    <a:pt x="866392" y="1520920"/>
                  </a:lnTo>
                  <a:lnTo>
                    <a:pt x="756152" y="1520920"/>
                  </a:lnTo>
                  <a:cubicBezTo>
                    <a:pt x="692803" y="1520920"/>
                    <a:pt x="645912" y="1519678"/>
                    <a:pt x="645912" y="1518126"/>
                  </a:cubicBezTo>
                  <a:cubicBezTo>
                    <a:pt x="645912" y="1513779"/>
                    <a:pt x="686903" y="1461931"/>
                    <a:pt x="700566" y="1448891"/>
                  </a:cubicBezTo>
                  <a:cubicBezTo>
                    <a:pt x="721372" y="1429021"/>
                    <a:pt x="730067" y="1426847"/>
                    <a:pt x="784410" y="1429642"/>
                  </a:cubicBezTo>
                  <a:cubicBezTo>
                    <a:pt x="828817" y="1431504"/>
                    <a:pt x="833475" y="1431194"/>
                    <a:pt x="853970" y="1424674"/>
                  </a:cubicBezTo>
                  <a:cubicBezTo>
                    <a:pt x="866081" y="1420638"/>
                    <a:pt x="881297" y="1413808"/>
                    <a:pt x="887508" y="1408840"/>
                  </a:cubicBezTo>
                  <a:cubicBezTo>
                    <a:pt x="901793" y="1398284"/>
                    <a:pt x="903035" y="1398284"/>
                    <a:pt x="913903" y="1407598"/>
                  </a:cubicBezTo>
                  <a:close/>
                  <a:moveTo>
                    <a:pt x="1565094" y="1446407"/>
                  </a:moveTo>
                  <a:lnTo>
                    <a:pt x="1565094" y="1477454"/>
                  </a:lnTo>
                  <a:lnTo>
                    <a:pt x="1259218" y="1477454"/>
                  </a:lnTo>
                  <a:lnTo>
                    <a:pt x="953341" y="1477454"/>
                  </a:lnTo>
                  <a:lnTo>
                    <a:pt x="953341" y="1446407"/>
                  </a:lnTo>
                  <a:lnTo>
                    <a:pt x="953341" y="1415360"/>
                  </a:lnTo>
                  <a:lnTo>
                    <a:pt x="1259218" y="1415360"/>
                  </a:lnTo>
                  <a:lnTo>
                    <a:pt x="1565094" y="1415360"/>
                  </a:lnTo>
                  <a:lnTo>
                    <a:pt x="1565094" y="1446407"/>
                  </a:lnTo>
                  <a:close/>
                  <a:moveTo>
                    <a:pt x="2389253" y="1450133"/>
                  </a:moveTo>
                  <a:cubicBezTo>
                    <a:pt x="2390185" y="1459136"/>
                    <a:pt x="2391738" y="1492667"/>
                    <a:pt x="2392669" y="1524646"/>
                  </a:cubicBezTo>
                  <a:lnTo>
                    <a:pt x="2394532" y="1583015"/>
                  </a:lnTo>
                  <a:lnTo>
                    <a:pt x="2306651" y="1583015"/>
                  </a:lnTo>
                  <a:lnTo>
                    <a:pt x="2218770" y="1583015"/>
                  </a:lnTo>
                  <a:lnTo>
                    <a:pt x="2220633" y="1524956"/>
                  </a:lnTo>
                  <a:cubicBezTo>
                    <a:pt x="2221875" y="1492667"/>
                    <a:pt x="2222807" y="1459136"/>
                    <a:pt x="2223117" y="1450133"/>
                  </a:cubicBezTo>
                  <a:lnTo>
                    <a:pt x="2223428" y="1433988"/>
                  </a:lnTo>
                  <a:lnTo>
                    <a:pt x="2305409" y="1433988"/>
                  </a:lnTo>
                  <a:lnTo>
                    <a:pt x="2387701" y="1433988"/>
                  </a:lnTo>
                  <a:lnTo>
                    <a:pt x="2389253" y="1450133"/>
                  </a:lnTo>
                  <a:close/>
                  <a:moveTo>
                    <a:pt x="1529072" y="1551036"/>
                  </a:moveTo>
                  <a:cubicBezTo>
                    <a:pt x="1528141" y="1576495"/>
                    <a:pt x="1526899" y="1598538"/>
                    <a:pt x="1526278" y="1600091"/>
                  </a:cubicBezTo>
                  <a:cubicBezTo>
                    <a:pt x="1524414" y="1606610"/>
                    <a:pt x="1530936" y="1715896"/>
                    <a:pt x="1535594" y="1753153"/>
                  </a:cubicBezTo>
                  <a:cubicBezTo>
                    <a:pt x="1539631" y="1786684"/>
                    <a:pt x="1560436" y="1898143"/>
                    <a:pt x="1566958" y="1920497"/>
                  </a:cubicBezTo>
                  <a:lnTo>
                    <a:pt x="1568821" y="1927638"/>
                  </a:lnTo>
                  <a:lnTo>
                    <a:pt x="1362005" y="1927638"/>
                  </a:lnTo>
                  <a:lnTo>
                    <a:pt x="1155189" y="1927638"/>
                  </a:lnTo>
                  <a:lnTo>
                    <a:pt x="1155189" y="2082874"/>
                  </a:lnTo>
                  <a:lnTo>
                    <a:pt x="1155189" y="2238110"/>
                  </a:lnTo>
                  <a:lnTo>
                    <a:pt x="1004890" y="2238110"/>
                  </a:lnTo>
                  <a:lnTo>
                    <a:pt x="854281" y="2238110"/>
                  </a:lnTo>
                  <a:lnTo>
                    <a:pt x="871360" y="2201474"/>
                  </a:lnTo>
                  <a:cubicBezTo>
                    <a:pt x="936572" y="2063004"/>
                    <a:pt x="982221" y="1909010"/>
                    <a:pt x="1003337" y="1756879"/>
                  </a:cubicBezTo>
                  <a:cubicBezTo>
                    <a:pt x="1009548" y="1713413"/>
                    <a:pt x="1010480" y="1691990"/>
                    <a:pt x="1010790" y="1615614"/>
                  </a:cubicBezTo>
                  <a:cubicBezTo>
                    <a:pt x="1010790" y="1565939"/>
                    <a:pt x="1009859" y="1520920"/>
                    <a:pt x="1008616" y="1515332"/>
                  </a:cubicBezTo>
                  <a:lnTo>
                    <a:pt x="1006443" y="1505397"/>
                  </a:lnTo>
                  <a:lnTo>
                    <a:pt x="1268534" y="1505397"/>
                  </a:lnTo>
                  <a:lnTo>
                    <a:pt x="1530936" y="1505397"/>
                  </a:lnTo>
                  <a:lnTo>
                    <a:pt x="1529072" y="1551036"/>
                  </a:lnTo>
                  <a:close/>
                  <a:moveTo>
                    <a:pt x="2678051" y="1557245"/>
                  </a:moveTo>
                  <a:cubicBezTo>
                    <a:pt x="2678982" y="1582704"/>
                    <a:pt x="2680535" y="1616856"/>
                    <a:pt x="2681466" y="1633311"/>
                  </a:cubicBezTo>
                  <a:lnTo>
                    <a:pt x="2683019" y="1663737"/>
                  </a:lnTo>
                  <a:lnTo>
                    <a:pt x="2594827" y="1663737"/>
                  </a:lnTo>
                  <a:lnTo>
                    <a:pt x="2506325" y="1663737"/>
                  </a:lnTo>
                  <a:lnTo>
                    <a:pt x="2507878" y="1613130"/>
                  </a:lnTo>
                  <a:cubicBezTo>
                    <a:pt x="2508809" y="1585498"/>
                    <a:pt x="2510051" y="1551346"/>
                    <a:pt x="2510983" y="1537065"/>
                  </a:cubicBezTo>
                  <a:lnTo>
                    <a:pt x="2512846" y="1511606"/>
                  </a:lnTo>
                  <a:lnTo>
                    <a:pt x="2594517" y="1511606"/>
                  </a:lnTo>
                  <a:lnTo>
                    <a:pt x="2676187" y="1511606"/>
                  </a:lnTo>
                  <a:lnTo>
                    <a:pt x="2678051" y="1557245"/>
                  </a:lnTo>
                  <a:close/>
                  <a:moveTo>
                    <a:pt x="2099214" y="1571838"/>
                  </a:moveTo>
                  <a:cubicBezTo>
                    <a:pt x="2099214" y="1591087"/>
                    <a:pt x="2100146" y="1615614"/>
                    <a:pt x="2101077" y="1626170"/>
                  </a:cubicBezTo>
                  <a:lnTo>
                    <a:pt x="2103251" y="1645109"/>
                  </a:lnTo>
                  <a:lnTo>
                    <a:pt x="2009159" y="1645109"/>
                  </a:lnTo>
                  <a:lnTo>
                    <a:pt x="1915067" y="1645109"/>
                  </a:lnTo>
                  <a:lnTo>
                    <a:pt x="1917241" y="1621203"/>
                  </a:lnTo>
                  <a:cubicBezTo>
                    <a:pt x="1918172" y="1608163"/>
                    <a:pt x="1919104" y="1583946"/>
                    <a:pt x="1919104" y="1566870"/>
                  </a:cubicBezTo>
                  <a:lnTo>
                    <a:pt x="1919104" y="1536444"/>
                  </a:lnTo>
                  <a:lnTo>
                    <a:pt x="2009159" y="1536444"/>
                  </a:lnTo>
                  <a:lnTo>
                    <a:pt x="2099214" y="1536444"/>
                  </a:lnTo>
                  <a:lnTo>
                    <a:pt x="2099214" y="1571838"/>
                  </a:lnTo>
                  <a:close/>
                  <a:moveTo>
                    <a:pt x="835338" y="1572148"/>
                  </a:moveTo>
                  <a:lnTo>
                    <a:pt x="835338" y="1595433"/>
                  </a:lnTo>
                  <a:lnTo>
                    <a:pt x="579147" y="1595433"/>
                  </a:lnTo>
                  <a:lnTo>
                    <a:pt x="322956" y="1595433"/>
                  </a:lnTo>
                  <a:lnTo>
                    <a:pt x="322956" y="1572148"/>
                  </a:lnTo>
                  <a:lnTo>
                    <a:pt x="322956" y="1548863"/>
                  </a:lnTo>
                  <a:lnTo>
                    <a:pt x="579147" y="1548863"/>
                  </a:lnTo>
                  <a:lnTo>
                    <a:pt x="835338" y="1548863"/>
                  </a:lnTo>
                  <a:lnTo>
                    <a:pt x="835338" y="1572148"/>
                  </a:lnTo>
                  <a:close/>
                  <a:moveTo>
                    <a:pt x="2395775" y="1620892"/>
                  </a:moveTo>
                  <a:cubicBezTo>
                    <a:pt x="2397948" y="1632380"/>
                    <a:pt x="2399190" y="1716517"/>
                    <a:pt x="2396706" y="1716517"/>
                  </a:cubicBezTo>
                  <a:cubicBezTo>
                    <a:pt x="2395464" y="1716517"/>
                    <a:pt x="2393601" y="1714965"/>
                    <a:pt x="2392669" y="1713413"/>
                  </a:cubicBezTo>
                  <a:cubicBezTo>
                    <a:pt x="2389564" y="1708135"/>
                    <a:pt x="2384906" y="1709998"/>
                    <a:pt x="2384906" y="1716517"/>
                  </a:cubicBezTo>
                  <a:cubicBezTo>
                    <a:pt x="2384906" y="1722727"/>
                    <a:pt x="2382732" y="1722727"/>
                    <a:pt x="2298888" y="1722727"/>
                  </a:cubicBezTo>
                  <a:lnTo>
                    <a:pt x="2213180" y="1722727"/>
                  </a:lnTo>
                  <a:lnTo>
                    <a:pt x="2215043" y="1689506"/>
                  </a:lnTo>
                  <a:cubicBezTo>
                    <a:pt x="2216286" y="1671499"/>
                    <a:pt x="2217217" y="1646972"/>
                    <a:pt x="2217217" y="1635174"/>
                  </a:cubicBezTo>
                  <a:lnTo>
                    <a:pt x="2217217" y="1614062"/>
                  </a:lnTo>
                  <a:lnTo>
                    <a:pt x="2305720" y="1614062"/>
                  </a:lnTo>
                  <a:lnTo>
                    <a:pt x="2394222" y="1614062"/>
                  </a:lnTo>
                  <a:lnTo>
                    <a:pt x="2395775" y="1620892"/>
                  </a:lnTo>
                  <a:close/>
                  <a:moveTo>
                    <a:pt x="805837" y="1709377"/>
                  </a:moveTo>
                  <a:cubicBezTo>
                    <a:pt x="805837" y="1804691"/>
                    <a:pt x="808322" y="1831392"/>
                    <a:pt x="824780" y="1913357"/>
                  </a:cubicBezTo>
                  <a:cubicBezTo>
                    <a:pt x="836891" y="1974519"/>
                    <a:pt x="842480" y="1995632"/>
                    <a:pt x="863907" y="2061141"/>
                  </a:cubicBezTo>
                  <a:lnTo>
                    <a:pt x="879745" y="2109264"/>
                  </a:lnTo>
                  <a:lnTo>
                    <a:pt x="874155" y="2124788"/>
                  </a:lnTo>
                  <a:cubicBezTo>
                    <a:pt x="871050" y="2133171"/>
                    <a:pt x="858318" y="2162355"/>
                    <a:pt x="845275" y="2189055"/>
                  </a:cubicBezTo>
                  <a:lnTo>
                    <a:pt x="821985" y="2238110"/>
                  </a:lnTo>
                  <a:lnTo>
                    <a:pt x="531946" y="2238110"/>
                  </a:lnTo>
                  <a:cubicBezTo>
                    <a:pt x="372642" y="2238110"/>
                    <a:pt x="242217" y="2237489"/>
                    <a:pt x="242217" y="2236868"/>
                  </a:cubicBezTo>
                  <a:cubicBezTo>
                    <a:pt x="242217" y="2236247"/>
                    <a:pt x="247807" y="2223207"/>
                    <a:pt x="254949" y="2207994"/>
                  </a:cubicBezTo>
                  <a:cubicBezTo>
                    <a:pt x="316124" y="2075112"/>
                    <a:pt x="356494" y="1929191"/>
                    <a:pt x="369847" y="1792893"/>
                  </a:cubicBezTo>
                  <a:cubicBezTo>
                    <a:pt x="371710" y="1771781"/>
                    <a:pt x="372952" y="1727073"/>
                    <a:pt x="372020" y="1689506"/>
                  </a:cubicBezTo>
                  <a:lnTo>
                    <a:pt x="370778" y="1623376"/>
                  </a:lnTo>
                  <a:lnTo>
                    <a:pt x="588463" y="1623376"/>
                  </a:lnTo>
                  <a:lnTo>
                    <a:pt x="805837" y="1623376"/>
                  </a:lnTo>
                  <a:lnTo>
                    <a:pt x="805837" y="1709377"/>
                  </a:lnTo>
                  <a:close/>
                  <a:moveTo>
                    <a:pt x="2102319" y="1684539"/>
                  </a:moveTo>
                  <a:cubicBezTo>
                    <a:pt x="2102319" y="1691059"/>
                    <a:pt x="2103251" y="1704099"/>
                    <a:pt x="2104183" y="1713413"/>
                  </a:cubicBezTo>
                  <a:cubicBezTo>
                    <a:pt x="2106046" y="1727694"/>
                    <a:pt x="2105425" y="1729868"/>
                    <a:pt x="2102009" y="1726453"/>
                  </a:cubicBezTo>
                  <a:cubicBezTo>
                    <a:pt x="2095488" y="1720243"/>
                    <a:pt x="2093003" y="1722106"/>
                    <a:pt x="2093003" y="1732662"/>
                  </a:cubicBezTo>
                  <a:cubicBezTo>
                    <a:pt x="2093314" y="1744460"/>
                    <a:pt x="2079961" y="1925775"/>
                    <a:pt x="2079029" y="1927017"/>
                  </a:cubicBezTo>
                  <a:cubicBezTo>
                    <a:pt x="2078408" y="1927638"/>
                    <a:pt x="2040833" y="1896902"/>
                    <a:pt x="1995495" y="1859334"/>
                  </a:cubicBezTo>
                  <a:lnTo>
                    <a:pt x="1912893" y="1790410"/>
                  </a:lnTo>
                  <a:lnTo>
                    <a:pt x="1912893" y="1752843"/>
                  </a:lnTo>
                  <a:cubicBezTo>
                    <a:pt x="1912893" y="1732041"/>
                    <a:pt x="1913825" y="1705651"/>
                    <a:pt x="1915067" y="1693853"/>
                  </a:cubicBezTo>
                  <a:lnTo>
                    <a:pt x="1916930" y="1673051"/>
                  </a:lnTo>
                  <a:lnTo>
                    <a:pt x="2009469" y="1673051"/>
                  </a:lnTo>
                  <a:lnTo>
                    <a:pt x="2102319" y="1673051"/>
                  </a:lnTo>
                  <a:lnTo>
                    <a:pt x="2102319" y="1684539"/>
                  </a:lnTo>
                  <a:close/>
                  <a:moveTo>
                    <a:pt x="2684261" y="1720243"/>
                  </a:moveTo>
                  <a:cubicBezTo>
                    <a:pt x="2685193" y="1735767"/>
                    <a:pt x="2686124" y="1760294"/>
                    <a:pt x="2686124" y="1774576"/>
                  </a:cubicBezTo>
                  <a:lnTo>
                    <a:pt x="2686124" y="1800345"/>
                  </a:lnTo>
                  <a:lnTo>
                    <a:pt x="2602280" y="1800345"/>
                  </a:lnTo>
                  <a:cubicBezTo>
                    <a:pt x="2501356" y="1800345"/>
                    <a:pt x="2502909" y="1800966"/>
                    <a:pt x="2502909" y="1771160"/>
                  </a:cubicBezTo>
                  <a:cubicBezTo>
                    <a:pt x="2502909" y="1760915"/>
                    <a:pt x="2503841" y="1738561"/>
                    <a:pt x="2505083" y="1721795"/>
                  </a:cubicBezTo>
                  <a:lnTo>
                    <a:pt x="2506946" y="1691680"/>
                  </a:lnTo>
                  <a:lnTo>
                    <a:pt x="2594517" y="1691680"/>
                  </a:lnTo>
                  <a:lnTo>
                    <a:pt x="2682088" y="1691680"/>
                  </a:lnTo>
                  <a:lnTo>
                    <a:pt x="2684261" y="1720243"/>
                  </a:lnTo>
                  <a:close/>
                  <a:moveTo>
                    <a:pt x="2388632" y="1839154"/>
                  </a:moveTo>
                  <a:cubicBezTo>
                    <a:pt x="2389564" y="1886966"/>
                    <a:pt x="2390185" y="1926396"/>
                    <a:pt x="2389564" y="1927017"/>
                  </a:cubicBezTo>
                  <a:cubicBezTo>
                    <a:pt x="2389253" y="1927638"/>
                    <a:pt x="2349194" y="1900006"/>
                    <a:pt x="2300751" y="1866165"/>
                  </a:cubicBezTo>
                  <a:cubicBezTo>
                    <a:pt x="2233676" y="1818973"/>
                    <a:pt x="2212249" y="1802518"/>
                    <a:pt x="2211628" y="1796930"/>
                  </a:cubicBezTo>
                  <a:cubicBezTo>
                    <a:pt x="2211007" y="1793204"/>
                    <a:pt x="2211317" y="1781096"/>
                    <a:pt x="2212559" y="1770229"/>
                  </a:cubicBezTo>
                  <a:lnTo>
                    <a:pt x="2214733" y="1750669"/>
                  </a:lnTo>
                  <a:lnTo>
                    <a:pt x="2300440" y="1751290"/>
                  </a:lnTo>
                  <a:lnTo>
                    <a:pt x="2386459" y="1752222"/>
                  </a:lnTo>
                  <a:lnTo>
                    <a:pt x="2388632" y="1839154"/>
                  </a:lnTo>
                  <a:close/>
                  <a:moveTo>
                    <a:pt x="2480240" y="1809038"/>
                  </a:moveTo>
                  <a:cubicBezTo>
                    <a:pt x="2514088" y="1832634"/>
                    <a:pt x="2582406" y="1880136"/>
                    <a:pt x="2632091" y="1914598"/>
                  </a:cubicBezTo>
                  <a:lnTo>
                    <a:pt x="2722457" y="1977314"/>
                  </a:lnTo>
                  <a:lnTo>
                    <a:pt x="2730841" y="2047791"/>
                  </a:lnTo>
                  <a:cubicBezTo>
                    <a:pt x="2735499" y="2086910"/>
                    <a:pt x="2742642" y="2144968"/>
                    <a:pt x="2746989" y="2177258"/>
                  </a:cubicBezTo>
                  <a:cubicBezTo>
                    <a:pt x="2751026" y="2209547"/>
                    <a:pt x="2754442" y="2236558"/>
                    <a:pt x="2754442" y="2237179"/>
                  </a:cubicBezTo>
                  <a:cubicBezTo>
                    <a:pt x="2754442" y="2237800"/>
                    <a:pt x="2739226" y="2238110"/>
                    <a:pt x="2720283" y="2238110"/>
                  </a:cubicBezTo>
                  <a:lnTo>
                    <a:pt x="2686124" y="2238110"/>
                  </a:lnTo>
                  <a:lnTo>
                    <a:pt x="2686124" y="2127893"/>
                  </a:lnTo>
                  <a:lnTo>
                    <a:pt x="2686124" y="2017675"/>
                  </a:lnTo>
                  <a:lnTo>
                    <a:pt x="2613149" y="2017675"/>
                  </a:lnTo>
                  <a:lnTo>
                    <a:pt x="2540173" y="2017675"/>
                  </a:lnTo>
                  <a:lnTo>
                    <a:pt x="2540173" y="2127893"/>
                  </a:lnTo>
                  <a:lnTo>
                    <a:pt x="2540173" y="2238110"/>
                  </a:lnTo>
                  <a:lnTo>
                    <a:pt x="2509120" y="2238110"/>
                  </a:lnTo>
                  <a:lnTo>
                    <a:pt x="2478066" y="2238110"/>
                  </a:lnTo>
                  <a:lnTo>
                    <a:pt x="2478066" y="2127893"/>
                  </a:lnTo>
                  <a:lnTo>
                    <a:pt x="2478066" y="2017675"/>
                  </a:lnTo>
                  <a:lnTo>
                    <a:pt x="2405091" y="2017675"/>
                  </a:lnTo>
                  <a:lnTo>
                    <a:pt x="2332115" y="2017675"/>
                  </a:lnTo>
                  <a:lnTo>
                    <a:pt x="2332115" y="2127893"/>
                  </a:lnTo>
                  <a:lnTo>
                    <a:pt x="2332115" y="2238110"/>
                  </a:lnTo>
                  <a:lnTo>
                    <a:pt x="2301062" y="2238110"/>
                  </a:lnTo>
                  <a:lnTo>
                    <a:pt x="2270008" y="2238110"/>
                  </a:lnTo>
                  <a:lnTo>
                    <a:pt x="2269387" y="2128513"/>
                  </a:lnTo>
                  <a:lnTo>
                    <a:pt x="2268455" y="2019227"/>
                  </a:lnTo>
                  <a:lnTo>
                    <a:pt x="2196411" y="2018296"/>
                  </a:lnTo>
                  <a:lnTo>
                    <a:pt x="2124057" y="2017675"/>
                  </a:lnTo>
                  <a:lnTo>
                    <a:pt x="2124057" y="2127893"/>
                  </a:lnTo>
                  <a:lnTo>
                    <a:pt x="2124057" y="2238110"/>
                  </a:lnTo>
                  <a:lnTo>
                    <a:pt x="2091451" y="2238110"/>
                  </a:lnTo>
                  <a:lnTo>
                    <a:pt x="2058844" y="2238110"/>
                  </a:lnTo>
                  <a:lnTo>
                    <a:pt x="2058844" y="2127893"/>
                  </a:lnTo>
                  <a:lnTo>
                    <a:pt x="2058844" y="2017675"/>
                  </a:lnTo>
                  <a:lnTo>
                    <a:pt x="1985869" y="2017675"/>
                  </a:lnTo>
                  <a:lnTo>
                    <a:pt x="1912893" y="2017675"/>
                  </a:lnTo>
                  <a:lnTo>
                    <a:pt x="1912893" y="2127893"/>
                  </a:lnTo>
                  <a:lnTo>
                    <a:pt x="1912893" y="2238110"/>
                  </a:lnTo>
                  <a:lnTo>
                    <a:pt x="1878734" y="2238110"/>
                  </a:lnTo>
                  <a:lnTo>
                    <a:pt x="1844576" y="2238110"/>
                  </a:lnTo>
                  <a:lnTo>
                    <a:pt x="1844576" y="2196817"/>
                  </a:lnTo>
                  <a:cubicBezTo>
                    <a:pt x="1844576" y="2174463"/>
                    <a:pt x="1846128" y="2095603"/>
                    <a:pt x="1847681" y="2022332"/>
                  </a:cubicBezTo>
                  <a:cubicBezTo>
                    <a:pt x="1849234" y="1948750"/>
                    <a:pt x="1850786" y="1863991"/>
                    <a:pt x="1851097" y="1833876"/>
                  </a:cubicBezTo>
                  <a:cubicBezTo>
                    <a:pt x="1851407" y="1790099"/>
                    <a:pt x="1852339" y="1779233"/>
                    <a:pt x="1855444" y="1781096"/>
                  </a:cubicBezTo>
                  <a:cubicBezTo>
                    <a:pt x="1857618" y="1782337"/>
                    <a:pt x="1911651" y="1826424"/>
                    <a:pt x="1975311" y="1879515"/>
                  </a:cubicBezTo>
                  <a:cubicBezTo>
                    <a:pt x="2095177" y="1979487"/>
                    <a:pt x="2102009" y="1984765"/>
                    <a:pt x="2103562" y="1983213"/>
                  </a:cubicBezTo>
                  <a:cubicBezTo>
                    <a:pt x="2104183" y="1982592"/>
                    <a:pt x="2107909" y="1935400"/>
                    <a:pt x="2111946" y="1878584"/>
                  </a:cubicBezTo>
                  <a:cubicBezTo>
                    <a:pt x="2115983" y="1822078"/>
                    <a:pt x="2119709" y="1775507"/>
                    <a:pt x="2120641" y="1775507"/>
                  </a:cubicBezTo>
                  <a:cubicBezTo>
                    <a:pt x="2121883" y="1775818"/>
                    <a:pt x="2188959" y="1822388"/>
                    <a:pt x="2270008" y="1879515"/>
                  </a:cubicBezTo>
                  <a:cubicBezTo>
                    <a:pt x="2351058" y="1936642"/>
                    <a:pt x="2418754" y="1983523"/>
                    <a:pt x="2419996" y="1983523"/>
                  </a:cubicBezTo>
                  <a:cubicBezTo>
                    <a:pt x="2421238" y="1983523"/>
                    <a:pt x="2421549" y="1973278"/>
                    <a:pt x="2420928" y="1960859"/>
                  </a:cubicBezTo>
                  <a:cubicBezTo>
                    <a:pt x="2418133" y="1925775"/>
                    <a:pt x="2415338" y="1766193"/>
                    <a:pt x="2417201" y="1766193"/>
                  </a:cubicBezTo>
                  <a:cubicBezTo>
                    <a:pt x="2418133" y="1766193"/>
                    <a:pt x="2446392" y="1785442"/>
                    <a:pt x="2480240" y="1809038"/>
                  </a:cubicBezTo>
                  <a:close/>
                  <a:moveTo>
                    <a:pt x="2687677" y="1832013"/>
                  </a:moveTo>
                  <a:cubicBezTo>
                    <a:pt x="2688298" y="1834186"/>
                    <a:pt x="2689230" y="1854677"/>
                    <a:pt x="2690161" y="1877342"/>
                  </a:cubicBezTo>
                  <a:cubicBezTo>
                    <a:pt x="2691093" y="1909010"/>
                    <a:pt x="2690472" y="1918324"/>
                    <a:pt x="2687677" y="1917082"/>
                  </a:cubicBezTo>
                  <a:cubicBezTo>
                    <a:pt x="2682398" y="1915219"/>
                    <a:pt x="2561911" y="1831081"/>
                    <a:pt x="2561911" y="1829529"/>
                  </a:cubicBezTo>
                  <a:cubicBezTo>
                    <a:pt x="2561911" y="1828908"/>
                    <a:pt x="2589859" y="1828287"/>
                    <a:pt x="2624018" y="1828287"/>
                  </a:cubicBezTo>
                  <a:cubicBezTo>
                    <a:pt x="2671219" y="1828287"/>
                    <a:pt x="2686746" y="1829219"/>
                    <a:pt x="2687677" y="1832013"/>
                  </a:cubicBezTo>
                  <a:close/>
                  <a:moveTo>
                    <a:pt x="1813522" y="2096845"/>
                  </a:moveTo>
                  <a:lnTo>
                    <a:pt x="1813522" y="2238110"/>
                  </a:lnTo>
                  <a:lnTo>
                    <a:pt x="1498330" y="2238110"/>
                  </a:lnTo>
                  <a:lnTo>
                    <a:pt x="1183137" y="2238110"/>
                  </a:lnTo>
                  <a:lnTo>
                    <a:pt x="1183137" y="2096845"/>
                  </a:lnTo>
                  <a:lnTo>
                    <a:pt x="1183137" y="1955581"/>
                  </a:lnTo>
                  <a:lnTo>
                    <a:pt x="1498330" y="1955581"/>
                  </a:lnTo>
                  <a:lnTo>
                    <a:pt x="1813522" y="1955581"/>
                  </a:lnTo>
                  <a:lnTo>
                    <a:pt x="1813522" y="2096845"/>
                  </a:lnTo>
                  <a:close/>
                  <a:moveTo>
                    <a:pt x="2030275" y="2130066"/>
                  </a:moveTo>
                  <a:lnTo>
                    <a:pt x="2029344" y="2214825"/>
                  </a:lnTo>
                  <a:lnTo>
                    <a:pt x="1986800" y="2215756"/>
                  </a:lnTo>
                  <a:lnTo>
                    <a:pt x="1943947" y="2216687"/>
                  </a:lnTo>
                  <a:lnTo>
                    <a:pt x="1943947" y="2130997"/>
                  </a:lnTo>
                  <a:lnTo>
                    <a:pt x="1943947" y="2045617"/>
                  </a:lnTo>
                  <a:lnTo>
                    <a:pt x="1987422" y="2045617"/>
                  </a:lnTo>
                  <a:lnTo>
                    <a:pt x="2030896" y="2045617"/>
                  </a:lnTo>
                  <a:lnTo>
                    <a:pt x="2030275" y="2130066"/>
                  </a:lnTo>
                  <a:close/>
                  <a:moveTo>
                    <a:pt x="2238955" y="2130997"/>
                  </a:moveTo>
                  <a:lnTo>
                    <a:pt x="2238955" y="2216377"/>
                  </a:lnTo>
                  <a:lnTo>
                    <a:pt x="2195480" y="2216377"/>
                  </a:lnTo>
                  <a:lnTo>
                    <a:pt x="2152005" y="2216377"/>
                  </a:lnTo>
                  <a:lnTo>
                    <a:pt x="2152005" y="2130997"/>
                  </a:lnTo>
                  <a:lnTo>
                    <a:pt x="2152005" y="2045617"/>
                  </a:lnTo>
                  <a:lnTo>
                    <a:pt x="2195480" y="2045617"/>
                  </a:lnTo>
                  <a:lnTo>
                    <a:pt x="2238955" y="2045617"/>
                  </a:lnTo>
                  <a:lnTo>
                    <a:pt x="2238955" y="2130997"/>
                  </a:lnTo>
                  <a:close/>
                  <a:moveTo>
                    <a:pt x="2448565" y="2130997"/>
                  </a:moveTo>
                  <a:lnTo>
                    <a:pt x="2448565" y="2214825"/>
                  </a:lnTo>
                  <a:lnTo>
                    <a:pt x="2405091" y="2214825"/>
                  </a:lnTo>
                  <a:lnTo>
                    <a:pt x="2361616" y="2214825"/>
                  </a:lnTo>
                  <a:lnTo>
                    <a:pt x="2360684" y="2134102"/>
                  </a:lnTo>
                  <a:cubicBezTo>
                    <a:pt x="2360374" y="2089704"/>
                    <a:pt x="2360684" y="2051827"/>
                    <a:pt x="2361616" y="2049343"/>
                  </a:cubicBezTo>
                  <a:cubicBezTo>
                    <a:pt x="2362547" y="2046238"/>
                    <a:pt x="2373106" y="2045617"/>
                    <a:pt x="2405712" y="2046238"/>
                  </a:cubicBezTo>
                  <a:lnTo>
                    <a:pt x="2448565" y="2047170"/>
                  </a:lnTo>
                  <a:lnTo>
                    <a:pt x="2448565" y="2130997"/>
                  </a:lnTo>
                  <a:close/>
                  <a:moveTo>
                    <a:pt x="2657555" y="2130066"/>
                  </a:moveTo>
                  <a:lnTo>
                    <a:pt x="2656624" y="2214825"/>
                  </a:lnTo>
                  <a:lnTo>
                    <a:pt x="2614080" y="2215756"/>
                  </a:lnTo>
                  <a:lnTo>
                    <a:pt x="2571227" y="2216687"/>
                  </a:lnTo>
                  <a:lnTo>
                    <a:pt x="2571227" y="2130997"/>
                  </a:lnTo>
                  <a:lnTo>
                    <a:pt x="2571227" y="2045617"/>
                  </a:lnTo>
                  <a:lnTo>
                    <a:pt x="2614702" y="2045617"/>
                  </a:lnTo>
                  <a:lnTo>
                    <a:pt x="2658176" y="2045617"/>
                  </a:lnTo>
                  <a:lnTo>
                    <a:pt x="2657555" y="2130066"/>
                  </a:lnTo>
                  <a:close/>
                  <a:moveTo>
                    <a:pt x="2903499" y="2408869"/>
                  </a:moveTo>
                  <a:lnTo>
                    <a:pt x="2903499" y="2551686"/>
                  </a:lnTo>
                  <a:lnTo>
                    <a:pt x="1465723" y="2551686"/>
                  </a:lnTo>
                  <a:lnTo>
                    <a:pt x="27948" y="2551686"/>
                  </a:lnTo>
                  <a:lnTo>
                    <a:pt x="27948" y="2408869"/>
                  </a:lnTo>
                  <a:lnTo>
                    <a:pt x="27948" y="2266052"/>
                  </a:lnTo>
                  <a:lnTo>
                    <a:pt x="1465723" y="2266052"/>
                  </a:lnTo>
                  <a:lnTo>
                    <a:pt x="2903499" y="2266052"/>
                  </a:lnTo>
                  <a:lnTo>
                    <a:pt x="2903499" y="2408869"/>
                  </a:lnTo>
                  <a:close/>
                </a:path>
              </a:pathLst>
            </a:custGeom>
            <a:solidFill>
              <a:srgbClr val="000000"/>
            </a:solidFill>
            <a:ln w="3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3554" name="Pfeil: nach rechts 12">
              <a:extLst>
                <a:ext uri="{FF2B5EF4-FFF2-40B4-BE49-F238E27FC236}">
                  <a16:creationId xmlns:a16="http://schemas.microsoft.com/office/drawing/2014/main" id="{C70370C8-25B7-442D-51A9-4D4BD0C4B6D5}"/>
                </a:ext>
              </a:extLst>
            </p:cNvPr>
            <p:cNvSpPr/>
            <p:nvPr/>
          </p:nvSpPr>
          <p:spPr bwMode="auto">
            <a:xfrm>
              <a:off x="1941403" y="2376161"/>
              <a:ext cx="1586992" cy="349804"/>
            </a:xfrm>
            <a:custGeom>
              <a:avLst/>
              <a:gdLst>
                <a:gd name="csX0" fmla="*/ 0 w 1945532"/>
                <a:gd name="csY0" fmla="*/ 133755 h 535021"/>
                <a:gd name="csX1" fmla="*/ 1678022 w 1945532"/>
                <a:gd name="csY1" fmla="*/ 133755 h 535021"/>
                <a:gd name="csX2" fmla="*/ 1678022 w 1945532"/>
                <a:gd name="csY2" fmla="*/ 0 h 535021"/>
                <a:gd name="csX3" fmla="*/ 1945532 w 1945532"/>
                <a:gd name="csY3" fmla="*/ 267511 h 535021"/>
                <a:gd name="csX4" fmla="*/ 1678022 w 1945532"/>
                <a:gd name="csY4" fmla="*/ 535021 h 535021"/>
                <a:gd name="csX5" fmla="*/ 1678022 w 1945532"/>
                <a:gd name="csY5" fmla="*/ 401266 h 535021"/>
                <a:gd name="csX6" fmla="*/ 0 w 1945532"/>
                <a:gd name="csY6" fmla="*/ 401266 h 535021"/>
                <a:gd name="csX7" fmla="*/ 0 w 1945532"/>
                <a:gd name="csY7" fmla="*/ 133755 h 535021"/>
                <a:gd name="csX0" fmla="*/ 0 w 1945532"/>
                <a:gd name="csY0" fmla="*/ 133755 h 819555"/>
                <a:gd name="csX1" fmla="*/ 1678022 w 1945532"/>
                <a:gd name="csY1" fmla="*/ 133755 h 819555"/>
                <a:gd name="csX2" fmla="*/ 1678022 w 1945532"/>
                <a:gd name="csY2" fmla="*/ 0 h 819555"/>
                <a:gd name="csX3" fmla="*/ 1945532 w 1945532"/>
                <a:gd name="csY3" fmla="*/ 267511 h 819555"/>
                <a:gd name="csX4" fmla="*/ 1678022 w 1945532"/>
                <a:gd name="csY4" fmla="*/ 535021 h 819555"/>
                <a:gd name="csX5" fmla="*/ 1678022 w 1945532"/>
                <a:gd name="csY5" fmla="*/ 401266 h 819555"/>
                <a:gd name="csX6" fmla="*/ 48639 w 1945532"/>
                <a:gd name="csY6" fmla="*/ 819555 h 819555"/>
                <a:gd name="csX7" fmla="*/ 0 w 1945532"/>
                <a:gd name="csY7" fmla="*/ 133755 h 819555"/>
                <a:gd name="csX0" fmla="*/ 0 w 1896894"/>
                <a:gd name="csY0" fmla="*/ 513134 h 819555"/>
                <a:gd name="csX1" fmla="*/ 1629384 w 1896894"/>
                <a:gd name="csY1" fmla="*/ 133755 h 819555"/>
                <a:gd name="csX2" fmla="*/ 1629384 w 1896894"/>
                <a:gd name="csY2" fmla="*/ 0 h 819555"/>
                <a:gd name="csX3" fmla="*/ 1896894 w 1896894"/>
                <a:gd name="csY3" fmla="*/ 267511 h 819555"/>
                <a:gd name="csX4" fmla="*/ 1629384 w 1896894"/>
                <a:gd name="csY4" fmla="*/ 535021 h 819555"/>
                <a:gd name="csX5" fmla="*/ 1629384 w 1896894"/>
                <a:gd name="csY5" fmla="*/ 401266 h 819555"/>
                <a:gd name="csX6" fmla="*/ 1 w 1896894"/>
                <a:gd name="csY6" fmla="*/ 819555 h 819555"/>
                <a:gd name="csX7" fmla="*/ 0 w 1896894"/>
                <a:gd name="csY7" fmla="*/ 513134 h 819555"/>
                <a:gd name="csX0" fmla="*/ 0 w 1896894"/>
                <a:gd name="csY0" fmla="*/ 513134 h 819555"/>
                <a:gd name="csX1" fmla="*/ 1629384 w 1896894"/>
                <a:gd name="csY1" fmla="*/ 133755 h 819555"/>
                <a:gd name="csX2" fmla="*/ 1629384 w 1896894"/>
                <a:gd name="csY2" fmla="*/ 0 h 819555"/>
                <a:gd name="csX3" fmla="*/ 1896894 w 1896894"/>
                <a:gd name="csY3" fmla="*/ 267511 h 819555"/>
                <a:gd name="csX4" fmla="*/ 1629384 w 1896894"/>
                <a:gd name="csY4" fmla="*/ 535021 h 819555"/>
                <a:gd name="csX5" fmla="*/ 1629384 w 1896894"/>
                <a:gd name="csY5" fmla="*/ 401266 h 819555"/>
                <a:gd name="csX6" fmla="*/ 1 w 1896894"/>
                <a:gd name="csY6" fmla="*/ 819555 h 819555"/>
                <a:gd name="csX7" fmla="*/ 0 w 1896894"/>
                <a:gd name="csY7" fmla="*/ 513134 h 819555"/>
                <a:gd name="csX0" fmla="*/ 0 w 1896894"/>
                <a:gd name="csY0" fmla="*/ 513134 h 819555"/>
                <a:gd name="csX1" fmla="*/ 1629384 w 1896894"/>
                <a:gd name="csY1" fmla="*/ 133755 h 819555"/>
                <a:gd name="csX2" fmla="*/ 1629384 w 1896894"/>
                <a:gd name="csY2" fmla="*/ 0 h 819555"/>
                <a:gd name="csX3" fmla="*/ 1896894 w 1896894"/>
                <a:gd name="csY3" fmla="*/ 267511 h 819555"/>
                <a:gd name="csX4" fmla="*/ 1629384 w 1896894"/>
                <a:gd name="csY4" fmla="*/ 535021 h 819555"/>
                <a:gd name="csX5" fmla="*/ 1629384 w 1896894"/>
                <a:gd name="csY5" fmla="*/ 401266 h 819555"/>
                <a:gd name="csX6" fmla="*/ 1 w 1896894"/>
                <a:gd name="csY6" fmla="*/ 819555 h 819555"/>
                <a:gd name="csX7" fmla="*/ 0 w 1896894"/>
                <a:gd name="csY7" fmla="*/ 513134 h 819555"/>
                <a:gd name="csX0" fmla="*/ 0 w 1896894"/>
                <a:gd name="csY0" fmla="*/ 513134 h 1023835"/>
                <a:gd name="csX1" fmla="*/ 1629384 w 1896894"/>
                <a:gd name="csY1" fmla="*/ 133755 h 1023835"/>
                <a:gd name="csX2" fmla="*/ 1629384 w 1896894"/>
                <a:gd name="csY2" fmla="*/ 0 h 1023835"/>
                <a:gd name="csX3" fmla="*/ 1896894 w 1896894"/>
                <a:gd name="csY3" fmla="*/ 267511 h 1023835"/>
                <a:gd name="csX4" fmla="*/ 1629384 w 1896894"/>
                <a:gd name="csY4" fmla="*/ 535021 h 1023835"/>
                <a:gd name="csX5" fmla="*/ 1629384 w 1896894"/>
                <a:gd name="csY5" fmla="*/ 401266 h 1023835"/>
                <a:gd name="csX6" fmla="*/ 1 w 1896894"/>
                <a:gd name="csY6" fmla="*/ 1023835 h 1023835"/>
                <a:gd name="csX7" fmla="*/ 0 w 1896894"/>
                <a:gd name="csY7" fmla="*/ 513134 h 1023835"/>
                <a:gd name="csX0" fmla="*/ 0 w 1896894"/>
                <a:gd name="csY0" fmla="*/ 513134 h 1023835"/>
                <a:gd name="csX1" fmla="*/ 1629384 w 1896894"/>
                <a:gd name="csY1" fmla="*/ 133755 h 1023835"/>
                <a:gd name="csX2" fmla="*/ 1629384 w 1896894"/>
                <a:gd name="csY2" fmla="*/ 0 h 1023835"/>
                <a:gd name="csX3" fmla="*/ 1896894 w 1896894"/>
                <a:gd name="csY3" fmla="*/ 267511 h 1023835"/>
                <a:gd name="csX4" fmla="*/ 1629384 w 1896894"/>
                <a:gd name="csY4" fmla="*/ 535021 h 1023835"/>
                <a:gd name="csX5" fmla="*/ 1629384 w 1896894"/>
                <a:gd name="csY5" fmla="*/ 401266 h 1023835"/>
                <a:gd name="csX6" fmla="*/ 1 w 1896894"/>
                <a:gd name="csY6" fmla="*/ 1023835 h 1023835"/>
                <a:gd name="csX7" fmla="*/ 0 w 1896894"/>
                <a:gd name="csY7" fmla="*/ 513134 h 1023835"/>
                <a:gd name="csX0" fmla="*/ 0 w 1945532"/>
                <a:gd name="csY0" fmla="*/ 668777 h 1023835"/>
                <a:gd name="csX1" fmla="*/ 1678022 w 1945532"/>
                <a:gd name="csY1" fmla="*/ 133755 h 1023835"/>
                <a:gd name="csX2" fmla="*/ 1678022 w 1945532"/>
                <a:gd name="csY2" fmla="*/ 0 h 1023835"/>
                <a:gd name="csX3" fmla="*/ 1945532 w 1945532"/>
                <a:gd name="csY3" fmla="*/ 267511 h 1023835"/>
                <a:gd name="csX4" fmla="*/ 1678022 w 1945532"/>
                <a:gd name="csY4" fmla="*/ 535021 h 1023835"/>
                <a:gd name="csX5" fmla="*/ 1678022 w 1945532"/>
                <a:gd name="csY5" fmla="*/ 401266 h 1023835"/>
                <a:gd name="csX6" fmla="*/ 48639 w 1945532"/>
                <a:gd name="csY6" fmla="*/ 1023835 h 1023835"/>
                <a:gd name="csX7" fmla="*/ 0 w 1945532"/>
                <a:gd name="csY7" fmla="*/ 668777 h 1023835"/>
                <a:gd name="csX0" fmla="*/ 0 w 1945532"/>
                <a:gd name="csY0" fmla="*/ 668777 h 1023835"/>
                <a:gd name="csX1" fmla="*/ 1678022 w 1945532"/>
                <a:gd name="csY1" fmla="*/ 133755 h 1023835"/>
                <a:gd name="csX2" fmla="*/ 1678022 w 1945532"/>
                <a:gd name="csY2" fmla="*/ 0 h 1023835"/>
                <a:gd name="csX3" fmla="*/ 1945532 w 1945532"/>
                <a:gd name="csY3" fmla="*/ 267511 h 1023835"/>
                <a:gd name="csX4" fmla="*/ 1678022 w 1945532"/>
                <a:gd name="csY4" fmla="*/ 535021 h 1023835"/>
                <a:gd name="csX5" fmla="*/ 1678022 w 1945532"/>
                <a:gd name="csY5" fmla="*/ 401266 h 1023835"/>
                <a:gd name="csX6" fmla="*/ 48639 w 1945532"/>
                <a:gd name="csY6" fmla="*/ 1023835 h 1023835"/>
                <a:gd name="csX7" fmla="*/ 0 w 1945532"/>
                <a:gd name="csY7" fmla="*/ 668777 h 1023835"/>
                <a:gd name="csX0" fmla="*/ 0 w 1945532"/>
                <a:gd name="csY0" fmla="*/ 668777 h 994652"/>
                <a:gd name="csX1" fmla="*/ 1678022 w 1945532"/>
                <a:gd name="csY1" fmla="*/ 133755 h 994652"/>
                <a:gd name="csX2" fmla="*/ 1678022 w 1945532"/>
                <a:gd name="csY2" fmla="*/ 0 h 994652"/>
                <a:gd name="csX3" fmla="*/ 1945532 w 1945532"/>
                <a:gd name="csY3" fmla="*/ 267511 h 994652"/>
                <a:gd name="csX4" fmla="*/ 1678022 w 1945532"/>
                <a:gd name="csY4" fmla="*/ 535021 h 994652"/>
                <a:gd name="csX5" fmla="*/ 1678022 w 1945532"/>
                <a:gd name="csY5" fmla="*/ 401266 h 994652"/>
                <a:gd name="csX6" fmla="*/ 30285 w 1945532"/>
                <a:gd name="csY6" fmla="*/ 994652 h 994652"/>
                <a:gd name="csX7" fmla="*/ 0 w 1945532"/>
                <a:gd name="csY7" fmla="*/ 668777 h 994652"/>
                <a:gd name="csX0" fmla="*/ 0 w 1945532"/>
                <a:gd name="csY0" fmla="*/ 668777 h 994652"/>
                <a:gd name="csX1" fmla="*/ 1678022 w 1945532"/>
                <a:gd name="csY1" fmla="*/ 133755 h 994652"/>
                <a:gd name="csX2" fmla="*/ 1678022 w 1945532"/>
                <a:gd name="csY2" fmla="*/ 0 h 994652"/>
                <a:gd name="csX3" fmla="*/ 1945532 w 1945532"/>
                <a:gd name="csY3" fmla="*/ 267511 h 994652"/>
                <a:gd name="csX4" fmla="*/ 1678022 w 1945532"/>
                <a:gd name="csY4" fmla="*/ 535021 h 994652"/>
                <a:gd name="csX5" fmla="*/ 1678022 w 1945532"/>
                <a:gd name="csY5" fmla="*/ 401266 h 994652"/>
                <a:gd name="csX6" fmla="*/ 30285 w 1945532"/>
                <a:gd name="csY6" fmla="*/ 994652 h 994652"/>
                <a:gd name="csX7" fmla="*/ 0 w 1945532"/>
                <a:gd name="csY7" fmla="*/ 668777 h 994652"/>
                <a:gd name="csX0" fmla="*/ 0 w 1945532"/>
                <a:gd name="csY0" fmla="*/ 668777 h 994652"/>
                <a:gd name="csX1" fmla="*/ 1678022 w 1945532"/>
                <a:gd name="csY1" fmla="*/ 133755 h 994652"/>
                <a:gd name="csX2" fmla="*/ 1678022 w 1945532"/>
                <a:gd name="csY2" fmla="*/ 0 h 994652"/>
                <a:gd name="csX3" fmla="*/ 1945532 w 1945532"/>
                <a:gd name="csY3" fmla="*/ 267511 h 994652"/>
                <a:gd name="csX4" fmla="*/ 1678022 w 1945532"/>
                <a:gd name="csY4" fmla="*/ 535021 h 994652"/>
                <a:gd name="csX5" fmla="*/ 1678022 w 1945532"/>
                <a:gd name="csY5" fmla="*/ 401266 h 994652"/>
                <a:gd name="csX6" fmla="*/ 30285 w 1945532"/>
                <a:gd name="csY6" fmla="*/ 994652 h 994652"/>
                <a:gd name="csX7" fmla="*/ 0 w 1945532"/>
                <a:gd name="csY7" fmla="*/ 668777 h 9946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945532" h="994652">
                  <a:moveTo>
                    <a:pt x="0" y="668777"/>
                  </a:moveTo>
                  <a:cubicBezTo>
                    <a:pt x="766865" y="250486"/>
                    <a:pt x="1134894" y="260215"/>
                    <a:pt x="1678022" y="133755"/>
                  </a:cubicBezTo>
                  <a:lnTo>
                    <a:pt x="1678022" y="0"/>
                  </a:lnTo>
                  <a:lnTo>
                    <a:pt x="1945532" y="267511"/>
                  </a:lnTo>
                  <a:lnTo>
                    <a:pt x="1678022" y="535021"/>
                  </a:lnTo>
                  <a:lnTo>
                    <a:pt x="1678022" y="401266"/>
                  </a:lnTo>
                  <a:cubicBezTo>
                    <a:pt x="1134894" y="540696"/>
                    <a:pt x="527284" y="650940"/>
                    <a:pt x="30285" y="994652"/>
                  </a:cubicBezTo>
                  <a:cubicBezTo>
                    <a:pt x="30285" y="892512"/>
                    <a:pt x="0" y="770917"/>
                    <a:pt x="0" y="66877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1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5" name="Text Box 5">
            <a:extLst>
              <a:ext uri="{FF2B5EF4-FFF2-40B4-BE49-F238E27FC236}">
                <a16:creationId xmlns:a16="http://schemas.microsoft.com/office/drawing/2014/main" id="{70F739F2-A04C-A3FE-CA1C-525AA36BC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838" y="5333355"/>
            <a:ext cx="203836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4A300"/>
                    </a:gs>
                    <a:gs pos="100000">
                      <a:schemeClr val="accent2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57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/>
            <a:r>
              <a:rPr lang="de-DE" altLang="de-DE" sz="1200" b="1" dirty="0"/>
              <a:t>Die Anstalt 06/2026</a:t>
            </a:r>
            <a:br>
              <a:rPr lang="de-DE" altLang="de-DE" sz="1200" b="1" dirty="0"/>
            </a:br>
            <a:r>
              <a:rPr lang="de-DE" altLang="de-DE" sz="12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Die Energie-Anstalt</a:t>
            </a:r>
            <a:endParaRPr lang="de-DE" altLang="de-DE" sz="1200" dirty="0"/>
          </a:p>
        </p:txBody>
      </p:sp>
      <p:grpSp>
        <p:nvGrpSpPr>
          <p:cNvPr id="23559" name="Gruppieren 23558">
            <a:extLst>
              <a:ext uri="{FF2B5EF4-FFF2-40B4-BE49-F238E27FC236}">
                <a16:creationId xmlns:a16="http://schemas.microsoft.com/office/drawing/2014/main" id="{DF3B29D8-1FC2-40A3-4886-4B0D8ADE0B2C}"/>
              </a:ext>
            </a:extLst>
          </p:cNvPr>
          <p:cNvGrpSpPr/>
          <p:nvPr/>
        </p:nvGrpSpPr>
        <p:grpSpPr>
          <a:xfrm>
            <a:off x="6423882" y="4833064"/>
            <a:ext cx="3409037" cy="953680"/>
            <a:chOff x="8894275" y="5007570"/>
            <a:chExt cx="3409037" cy="953680"/>
          </a:xfrm>
        </p:grpSpPr>
        <p:sp>
          <p:nvSpPr>
            <p:cNvPr id="23558" name="Rechteck: abgerundete Ecken 23557">
              <a:extLst>
                <a:ext uri="{FF2B5EF4-FFF2-40B4-BE49-F238E27FC236}">
                  <a16:creationId xmlns:a16="http://schemas.microsoft.com/office/drawing/2014/main" id="{55AFBCB1-7A02-10B6-DBF6-762913EF70B0}"/>
                </a:ext>
              </a:extLst>
            </p:cNvPr>
            <p:cNvSpPr/>
            <p:nvPr/>
          </p:nvSpPr>
          <p:spPr bwMode="auto">
            <a:xfrm>
              <a:off x="8894275" y="5015992"/>
              <a:ext cx="3358963" cy="945258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" name="Text Box 5">
              <a:extLst>
                <a:ext uri="{FF2B5EF4-FFF2-40B4-BE49-F238E27FC236}">
                  <a16:creationId xmlns:a16="http://schemas.microsoft.com/office/drawing/2014/main" id="{BE61B38C-8DA4-1CCD-E796-3AA8AFE0CD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44349" y="5007570"/>
              <a:ext cx="3358963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 marL="285750" indent="-285750">
                <a:tabLst>
                  <a:tab pos="446088" algn="l"/>
                  <a:tab pos="40005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tabLst>
                  <a:tab pos="446088" algn="l"/>
                  <a:tab pos="40005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tabLst>
                  <a:tab pos="446088" algn="l"/>
                  <a:tab pos="40005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tabLst>
                  <a:tab pos="446088" algn="l"/>
                  <a:tab pos="40005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tabLst>
                  <a:tab pos="446088" algn="l"/>
                  <a:tab pos="40005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6088" algn="l"/>
                  <a:tab pos="40005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6088" algn="l"/>
                  <a:tab pos="40005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6088" algn="l"/>
                  <a:tab pos="40005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446088" algn="l"/>
                  <a:tab pos="40005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indent="0"/>
              <a:r>
                <a:rPr lang="de-DE" altLang="de-DE" sz="1600" b="1" dirty="0"/>
                <a:t>Primärenergie </a:t>
              </a:r>
              <a:r>
                <a:rPr lang="de-DE" altLang="de-DE" sz="1600" dirty="0"/>
                <a:t>(PE) </a:t>
              </a:r>
              <a:r>
                <a:rPr lang="de-DE" altLang="de-DE" sz="1600" b="1" dirty="0"/>
                <a:t>2024 </a:t>
              </a:r>
              <a:r>
                <a:rPr lang="de-DE" altLang="de-DE" sz="1600" dirty="0"/>
                <a:t>(TWh):</a:t>
              </a:r>
              <a:br>
                <a:rPr lang="de-DE" altLang="de-DE" sz="1600" dirty="0"/>
              </a:br>
              <a:r>
                <a:rPr lang="de-DE" altLang="de-DE" sz="1600" dirty="0"/>
                <a:t>- Gesamt: 2.687</a:t>
              </a:r>
              <a:endParaRPr lang="de-DE" altLang="de-DE" sz="1800" dirty="0"/>
            </a:p>
          </p:txBody>
        </p:sp>
      </p:grpSp>
      <p:grpSp>
        <p:nvGrpSpPr>
          <p:cNvPr id="23568" name="Gruppieren 23567">
            <a:extLst>
              <a:ext uri="{FF2B5EF4-FFF2-40B4-BE49-F238E27FC236}">
                <a16:creationId xmlns:a16="http://schemas.microsoft.com/office/drawing/2014/main" id="{4563FC23-15D1-F446-4617-DC10ACB4F610}"/>
              </a:ext>
            </a:extLst>
          </p:cNvPr>
          <p:cNvGrpSpPr/>
          <p:nvPr/>
        </p:nvGrpSpPr>
        <p:grpSpPr>
          <a:xfrm>
            <a:off x="4736274" y="2027082"/>
            <a:ext cx="5145586" cy="2488425"/>
            <a:chOff x="4736274" y="2027082"/>
            <a:chExt cx="5145586" cy="2488425"/>
          </a:xfrm>
        </p:grpSpPr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4FBB8657-ADD8-5783-C53D-9BD38F9C7997}"/>
                </a:ext>
              </a:extLst>
            </p:cNvPr>
            <p:cNvGrpSpPr/>
            <p:nvPr/>
          </p:nvGrpSpPr>
          <p:grpSpPr>
            <a:xfrm>
              <a:off x="5687856" y="2550084"/>
              <a:ext cx="4194004" cy="1965423"/>
              <a:chOff x="5685246" y="2371399"/>
              <a:chExt cx="4194004" cy="1965423"/>
            </a:xfrm>
          </p:grpSpPr>
          <p:sp>
            <p:nvSpPr>
              <p:cNvPr id="17" name="Text Box 5">
                <a:extLst>
                  <a:ext uri="{FF2B5EF4-FFF2-40B4-BE49-F238E27FC236}">
                    <a16:creationId xmlns:a16="http://schemas.microsoft.com/office/drawing/2014/main" id="{095416A2-D1EE-9E2C-5050-27024D731B8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72238" y="2371399"/>
                <a:ext cx="2607012" cy="10772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rgbClr val="F4A300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285750" indent="-285750"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indent="0"/>
                <a:r>
                  <a:rPr lang="de-DE" altLang="de-DE" sz="1600" u="sng" dirty="0">
                    <a:solidFill>
                      <a:srgbClr val="3333FF"/>
                    </a:solidFill>
                    <a:hlinkClick r:id="rId4"/>
                  </a:rPr>
                  <a:t>Erdgas</a:t>
                </a:r>
                <a:r>
                  <a:rPr lang="de-DE" altLang="de-DE" sz="1600" u="sng" dirty="0">
                    <a:solidFill>
                      <a:srgbClr val="3333FF"/>
                    </a:solidFill>
                  </a:rPr>
                  <a:t> (Pipelines) </a:t>
                </a:r>
                <a:r>
                  <a:rPr lang="de-DE" altLang="de-DE" sz="1600" dirty="0">
                    <a:solidFill>
                      <a:srgbClr val="3333FF"/>
                    </a:solidFill>
                  </a:rPr>
                  <a:t>aus</a:t>
                </a:r>
                <a:br>
                  <a:rPr lang="de-DE" altLang="de-DE" sz="1600" dirty="0">
                    <a:solidFill>
                      <a:srgbClr val="3333FF"/>
                    </a:solidFill>
                  </a:rPr>
                </a:br>
                <a:r>
                  <a:rPr lang="de-DE" altLang="de-DE" sz="1600" dirty="0">
                    <a:solidFill>
                      <a:srgbClr val="3333FF"/>
                    </a:solidFill>
                  </a:rPr>
                  <a:t>- Norwegen</a:t>
                </a:r>
                <a:br>
                  <a:rPr lang="de-DE" altLang="de-DE" sz="1600" dirty="0">
                    <a:solidFill>
                      <a:srgbClr val="3333FF"/>
                    </a:solidFill>
                  </a:rPr>
                </a:br>
                <a:r>
                  <a:rPr lang="de-DE" altLang="de-DE" sz="1600" dirty="0">
                    <a:solidFill>
                      <a:srgbClr val="3333FF"/>
                    </a:solidFill>
                  </a:rPr>
                  <a:t>- Niederlande</a:t>
                </a:r>
                <a:br>
                  <a:rPr lang="de-DE" altLang="de-DE" sz="1600" dirty="0">
                    <a:solidFill>
                      <a:srgbClr val="3333FF"/>
                    </a:solidFill>
                  </a:rPr>
                </a:br>
                <a:r>
                  <a:rPr lang="de-DE" altLang="de-DE" sz="1600" dirty="0">
                    <a:solidFill>
                      <a:srgbClr val="3333FF"/>
                    </a:solidFill>
                  </a:rPr>
                  <a:t>- Belgien (Import-LNG)</a:t>
                </a:r>
              </a:p>
            </p:txBody>
          </p:sp>
          <p:sp>
            <p:nvSpPr>
              <p:cNvPr id="18" name="Text Box 5">
                <a:extLst>
                  <a:ext uri="{FF2B5EF4-FFF2-40B4-BE49-F238E27FC236}">
                    <a16:creationId xmlns:a16="http://schemas.microsoft.com/office/drawing/2014/main" id="{5AB35802-515D-4250-27F3-590C088719D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272238" y="3505825"/>
                <a:ext cx="2607012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rgbClr val="F4A300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285750" indent="-285750"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indent="0"/>
                <a:endParaRPr lang="de-DE" altLang="de-DE" sz="1600" dirty="0">
                  <a:solidFill>
                    <a:srgbClr val="3333FF"/>
                  </a:solidFill>
                </a:endParaRPr>
              </a:p>
              <a:p>
                <a:pPr marL="0" indent="0"/>
                <a:r>
                  <a:rPr lang="de-DE" altLang="de-DE" sz="1600" u="sng" dirty="0">
                    <a:solidFill>
                      <a:srgbClr val="3333FF"/>
                    </a:solidFill>
                  </a:rPr>
                  <a:t>LNG (Schiffe)</a:t>
                </a:r>
                <a:r>
                  <a:rPr lang="de-DE" altLang="de-DE" sz="1600" dirty="0">
                    <a:solidFill>
                      <a:srgbClr val="3333FF"/>
                    </a:solidFill>
                  </a:rPr>
                  <a:t> aus</a:t>
                </a:r>
                <a:br>
                  <a:rPr lang="de-DE" altLang="de-DE" sz="1600" dirty="0">
                    <a:solidFill>
                      <a:srgbClr val="3333FF"/>
                    </a:solidFill>
                  </a:rPr>
                </a:br>
                <a:r>
                  <a:rPr lang="de-DE" altLang="de-DE" sz="1600" dirty="0">
                    <a:solidFill>
                      <a:srgbClr val="3333FF"/>
                    </a:solidFill>
                  </a:rPr>
                  <a:t>- USA</a:t>
                </a:r>
              </a:p>
            </p:txBody>
          </p:sp>
          <p:sp>
            <p:nvSpPr>
              <p:cNvPr id="23" name="Pfeil: nach rechts 12">
                <a:extLst>
                  <a:ext uri="{FF2B5EF4-FFF2-40B4-BE49-F238E27FC236}">
                    <a16:creationId xmlns:a16="http://schemas.microsoft.com/office/drawing/2014/main" id="{02800EE6-6D2F-7959-9D5B-B58B6C3DFA00}"/>
                  </a:ext>
                </a:extLst>
              </p:cNvPr>
              <p:cNvSpPr/>
              <p:nvPr/>
            </p:nvSpPr>
            <p:spPr bwMode="auto">
              <a:xfrm rot="21258492" flipH="1">
                <a:off x="5685246" y="2529010"/>
                <a:ext cx="1586992" cy="994652"/>
              </a:xfrm>
              <a:custGeom>
                <a:avLst/>
                <a:gdLst>
                  <a:gd name="csX0" fmla="*/ 0 w 1945532"/>
                  <a:gd name="csY0" fmla="*/ 133755 h 535021"/>
                  <a:gd name="csX1" fmla="*/ 1678022 w 1945532"/>
                  <a:gd name="csY1" fmla="*/ 133755 h 535021"/>
                  <a:gd name="csX2" fmla="*/ 1678022 w 1945532"/>
                  <a:gd name="csY2" fmla="*/ 0 h 535021"/>
                  <a:gd name="csX3" fmla="*/ 1945532 w 1945532"/>
                  <a:gd name="csY3" fmla="*/ 267511 h 535021"/>
                  <a:gd name="csX4" fmla="*/ 1678022 w 1945532"/>
                  <a:gd name="csY4" fmla="*/ 535021 h 535021"/>
                  <a:gd name="csX5" fmla="*/ 1678022 w 1945532"/>
                  <a:gd name="csY5" fmla="*/ 401266 h 535021"/>
                  <a:gd name="csX6" fmla="*/ 0 w 1945532"/>
                  <a:gd name="csY6" fmla="*/ 401266 h 535021"/>
                  <a:gd name="csX7" fmla="*/ 0 w 1945532"/>
                  <a:gd name="csY7" fmla="*/ 133755 h 535021"/>
                  <a:gd name="csX0" fmla="*/ 0 w 1945532"/>
                  <a:gd name="csY0" fmla="*/ 133755 h 819555"/>
                  <a:gd name="csX1" fmla="*/ 1678022 w 1945532"/>
                  <a:gd name="csY1" fmla="*/ 133755 h 819555"/>
                  <a:gd name="csX2" fmla="*/ 1678022 w 1945532"/>
                  <a:gd name="csY2" fmla="*/ 0 h 819555"/>
                  <a:gd name="csX3" fmla="*/ 1945532 w 1945532"/>
                  <a:gd name="csY3" fmla="*/ 267511 h 819555"/>
                  <a:gd name="csX4" fmla="*/ 1678022 w 1945532"/>
                  <a:gd name="csY4" fmla="*/ 535021 h 819555"/>
                  <a:gd name="csX5" fmla="*/ 1678022 w 1945532"/>
                  <a:gd name="csY5" fmla="*/ 401266 h 819555"/>
                  <a:gd name="csX6" fmla="*/ 48639 w 1945532"/>
                  <a:gd name="csY6" fmla="*/ 819555 h 819555"/>
                  <a:gd name="csX7" fmla="*/ 0 w 1945532"/>
                  <a:gd name="csY7" fmla="*/ 133755 h 819555"/>
                  <a:gd name="csX0" fmla="*/ 0 w 1896894"/>
                  <a:gd name="csY0" fmla="*/ 513134 h 819555"/>
                  <a:gd name="csX1" fmla="*/ 1629384 w 1896894"/>
                  <a:gd name="csY1" fmla="*/ 133755 h 819555"/>
                  <a:gd name="csX2" fmla="*/ 1629384 w 1896894"/>
                  <a:gd name="csY2" fmla="*/ 0 h 819555"/>
                  <a:gd name="csX3" fmla="*/ 1896894 w 1896894"/>
                  <a:gd name="csY3" fmla="*/ 267511 h 819555"/>
                  <a:gd name="csX4" fmla="*/ 1629384 w 1896894"/>
                  <a:gd name="csY4" fmla="*/ 535021 h 819555"/>
                  <a:gd name="csX5" fmla="*/ 1629384 w 1896894"/>
                  <a:gd name="csY5" fmla="*/ 401266 h 819555"/>
                  <a:gd name="csX6" fmla="*/ 1 w 1896894"/>
                  <a:gd name="csY6" fmla="*/ 819555 h 819555"/>
                  <a:gd name="csX7" fmla="*/ 0 w 1896894"/>
                  <a:gd name="csY7" fmla="*/ 513134 h 819555"/>
                  <a:gd name="csX0" fmla="*/ 0 w 1896894"/>
                  <a:gd name="csY0" fmla="*/ 513134 h 819555"/>
                  <a:gd name="csX1" fmla="*/ 1629384 w 1896894"/>
                  <a:gd name="csY1" fmla="*/ 133755 h 819555"/>
                  <a:gd name="csX2" fmla="*/ 1629384 w 1896894"/>
                  <a:gd name="csY2" fmla="*/ 0 h 819555"/>
                  <a:gd name="csX3" fmla="*/ 1896894 w 1896894"/>
                  <a:gd name="csY3" fmla="*/ 267511 h 819555"/>
                  <a:gd name="csX4" fmla="*/ 1629384 w 1896894"/>
                  <a:gd name="csY4" fmla="*/ 535021 h 819555"/>
                  <a:gd name="csX5" fmla="*/ 1629384 w 1896894"/>
                  <a:gd name="csY5" fmla="*/ 401266 h 819555"/>
                  <a:gd name="csX6" fmla="*/ 1 w 1896894"/>
                  <a:gd name="csY6" fmla="*/ 819555 h 819555"/>
                  <a:gd name="csX7" fmla="*/ 0 w 1896894"/>
                  <a:gd name="csY7" fmla="*/ 513134 h 819555"/>
                  <a:gd name="csX0" fmla="*/ 0 w 1896894"/>
                  <a:gd name="csY0" fmla="*/ 513134 h 819555"/>
                  <a:gd name="csX1" fmla="*/ 1629384 w 1896894"/>
                  <a:gd name="csY1" fmla="*/ 133755 h 819555"/>
                  <a:gd name="csX2" fmla="*/ 1629384 w 1896894"/>
                  <a:gd name="csY2" fmla="*/ 0 h 819555"/>
                  <a:gd name="csX3" fmla="*/ 1896894 w 1896894"/>
                  <a:gd name="csY3" fmla="*/ 267511 h 819555"/>
                  <a:gd name="csX4" fmla="*/ 1629384 w 1896894"/>
                  <a:gd name="csY4" fmla="*/ 535021 h 819555"/>
                  <a:gd name="csX5" fmla="*/ 1629384 w 1896894"/>
                  <a:gd name="csY5" fmla="*/ 401266 h 819555"/>
                  <a:gd name="csX6" fmla="*/ 1 w 1896894"/>
                  <a:gd name="csY6" fmla="*/ 819555 h 819555"/>
                  <a:gd name="csX7" fmla="*/ 0 w 1896894"/>
                  <a:gd name="csY7" fmla="*/ 513134 h 819555"/>
                  <a:gd name="csX0" fmla="*/ 0 w 1896894"/>
                  <a:gd name="csY0" fmla="*/ 513134 h 1023835"/>
                  <a:gd name="csX1" fmla="*/ 1629384 w 1896894"/>
                  <a:gd name="csY1" fmla="*/ 133755 h 1023835"/>
                  <a:gd name="csX2" fmla="*/ 1629384 w 1896894"/>
                  <a:gd name="csY2" fmla="*/ 0 h 1023835"/>
                  <a:gd name="csX3" fmla="*/ 1896894 w 1896894"/>
                  <a:gd name="csY3" fmla="*/ 267511 h 1023835"/>
                  <a:gd name="csX4" fmla="*/ 1629384 w 1896894"/>
                  <a:gd name="csY4" fmla="*/ 535021 h 1023835"/>
                  <a:gd name="csX5" fmla="*/ 1629384 w 1896894"/>
                  <a:gd name="csY5" fmla="*/ 401266 h 1023835"/>
                  <a:gd name="csX6" fmla="*/ 1 w 1896894"/>
                  <a:gd name="csY6" fmla="*/ 1023835 h 1023835"/>
                  <a:gd name="csX7" fmla="*/ 0 w 1896894"/>
                  <a:gd name="csY7" fmla="*/ 513134 h 1023835"/>
                  <a:gd name="csX0" fmla="*/ 0 w 1896894"/>
                  <a:gd name="csY0" fmla="*/ 513134 h 1023835"/>
                  <a:gd name="csX1" fmla="*/ 1629384 w 1896894"/>
                  <a:gd name="csY1" fmla="*/ 133755 h 1023835"/>
                  <a:gd name="csX2" fmla="*/ 1629384 w 1896894"/>
                  <a:gd name="csY2" fmla="*/ 0 h 1023835"/>
                  <a:gd name="csX3" fmla="*/ 1896894 w 1896894"/>
                  <a:gd name="csY3" fmla="*/ 267511 h 1023835"/>
                  <a:gd name="csX4" fmla="*/ 1629384 w 1896894"/>
                  <a:gd name="csY4" fmla="*/ 535021 h 1023835"/>
                  <a:gd name="csX5" fmla="*/ 1629384 w 1896894"/>
                  <a:gd name="csY5" fmla="*/ 401266 h 1023835"/>
                  <a:gd name="csX6" fmla="*/ 1 w 1896894"/>
                  <a:gd name="csY6" fmla="*/ 1023835 h 1023835"/>
                  <a:gd name="csX7" fmla="*/ 0 w 1896894"/>
                  <a:gd name="csY7" fmla="*/ 513134 h 1023835"/>
                  <a:gd name="csX0" fmla="*/ 0 w 1945532"/>
                  <a:gd name="csY0" fmla="*/ 668777 h 1023835"/>
                  <a:gd name="csX1" fmla="*/ 1678022 w 1945532"/>
                  <a:gd name="csY1" fmla="*/ 133755 h 1023835"/>
                  <a:gd name="csX2" fmla="*/ 1678022 w 1945532"/>
                  <a:gd name="csY2" fmla="*/ 0 h 1023835"/>
                  <a:gd name="csX3" fmla="*/ 1945532 w 1945532"/>
                  <a:gd name="csY3" fmla="*/ 267511 h 1023835"/>
                  <a:gd name="csX4" fmla="*/ 1678022 w 1945532"/>
                  <a:gd name="csY4" fmla="*/ 535021 h 1023835"/>
                  <a:gd name="csX5" fmla="*/ 1678022 w 1945532"/>
                  <a:gd name="csY5" fmla="*/ 401266 h 1023835"/>
                  <a:gd name="csX6" fmla="*/ 48639 w 1945532"/>
                  <a:gd name="csY6" fmla="*/ 1023835 h 1023835"/>
                  <a:gd name="csX7" fmla="*/ 0 w 1945532"/>
                  <a:gd name="csY7" fmla="*/ 668777 h 1023835"/>
                  <a:gd name="csX0" fmla="*/ 0 w 1945532"/>
                  <a:gd name="csY0" fmla="*/ 668777 h 1023835"/>
                  <a:gd name="csX1" fmla="*/ 1678022 w 1945532"/>
                  <a:gd name="csY1" fmla="*/ 133755 h 1023835"/>
                  <a:gd name="csX2" fmla="*/ 1678022 w 1945532"/>
                  <a:gd name="csY2" fmla="*/ 0 h 1023835"/>
                  <a:gd name="csX3" fmla="*/ 1945532 w 1945532"/>
                  <a:gd name="csY3" fmla="*/ 267511 h 1023835"/>
                  <a:gd name="csX4" fmla="*/ 1678022 w 1945532"/>
                  <a:gd name="csY4" fmla="*/ 535021 h 1023835"/>
                  <a:gd name="csX5" fmla="*/ 1678022 w 1945532"/>
                  <a:gd name="csY5" fmla="*/ 401266 h 1023835"/>
                  <a:gd name="csX6" fmla="*/ 48639 w 1945532"/>
                  <a:gd name="csY6" fmla="*/ 1023835 h 1023835"/>
                  <a:gd name="csX7" fmla="*/ 0 w 1945532"/>
                  <a:gd name="csY7" fmla="*/ 668777 h 1023835"/>
                  <a:gd name="csX0" fmla="*/ 0 w 1945532"/>
                  <a:gd name="csY0" fmla="*/ 668777 h 994652"/>
                  <a:gd name="csX1" fmla="*/ 1678022 w 1945532"/>
                  <a:gd name="csY1" fmla="*/ 133755 h 994652"/>
                  <a:gd name="csX2" fmla="*/ 1678022 w 1945532"/>
                  <a:gd name="csY2" fmla="*/ 0 h 994652"/>
                  <a:gd name="csX3" fmla="*/ 1945532 w 1945532"/>
                  <a:gd name="csY3" fmla="*/ 267511 h 994652"/>
                  <a:gd name="csX4" fmla="*/ 1678022 w 1945532"/>
                  <a:gd name="csY4" fmla="*/ 535021 h 994652"/>
                  <a:gd name="csX5" fmla="*/ 1678022 w 1945532"/>
                  <a:gd name="csY5" fmla="*/ 401266 h 994652"/>
                  <a:gd name="csX6" fmla="*/ 30285 w 1945532"/>
                  <a:gd name="csY6" fmla="*/ 994652 h 994652"/>
                  <a:gd name="csX7" fmla="*/ 0 w 1945532"/>
                  <a:gd name="csY7" fmla="*/ 668777 h 994652"/>
                  <a:gd name="csX0" fmla="*/ 0 w 1945532"/>
                  <a:gd name="csY0" fmla="*/ 668777 h 994652"/>
                  <a:gd name="csX1" fmla="*/ 1678022 w 1945532"/>
                  <a:gd name="csY1" fmla="*/ 133755 h 994652"/>
                  <a:gd name="csX2" fmla="*/ 1678022 w 1945532"/>
                  <a:gd name="csY2" fmla="*/ 0 h 994652"/>
                  <a:gd name="csX3" fmla="*/ 1945532 w 1945532"/>
                  <a:gd name="csY3" fmla="*/ 267511 h 994652"/>
                  <a:gd name="csX4" fmla="*/ 1678022 w 1945532"/>
                  <a:gd name="csY4" fmla="*/ 535021 h 994652"/>
                  <a:gd name="csX5" fmla="*/ 1678022 w 1945532"/>
                  <a:gd name="csY5" fmla="*/ 401266 h 994652"/>
                  <a:gd name="csX6" fmla="*/ 30285 w 1945532"/>
                  <a:gd name="csY6" fmla="*/ 994652 h 994652"/>
                  <a:gd name="csX7" fmla="*/ 0 w 1945532"/>
                  <a:gd name="csY7" fmla="*/ 668777 h 994652"/>
                  <a:gd name="csX0" fmla="*/ 0 w 1945532"/>
                  <a:gd name="csY0" fmla="*/ 668777 h 994652"/>
                  <a:gd name="csX1" fmla="*/ 1678022 w 1945532"/>
                  <a:gd name="csY1" fmla="*/ 133755 h 994652"/>
                  <a:gd name="csX2" fmla="*/ 1678022 w 1945532"/>
                  <a:gd name="csY2" fmla="*/ 0 h 994652"/>
                  <a:gd name="csX3" fmla="*/ 1945532 w 1945532"/>
                  <a:gd name="csY3" fmla="*/ 267511 h 994652"/>
                  <a:gd name="csX4" fmla="*/ 1678022 w 1945532"/>
                  <a:gd name="csY4" fmla="*/ 535021 h 994652"/>
                  <a:gd name="csX5" fmla="*/ 1678022 w 1945532"/>
                  <a:gd name="csY5" fmla="*/ 401266 h 994652"/>
                  <a:gd name="csX6" fmla="*/ 30285 w 1945532"/>
                  <a:gd name="csY6" fmla="*/ 994652 h 994652"/>
                  <a:gd name="csX7" fmla="*/ 0 w 1945532"/>
                  <a:gd name="csY7" fmla="*/ 668777 h 9946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945532" h="994652">
                    <a:moveTo>
                      <a:pt x="0" y="668777"/>
                    </a:moveTo>
                    <a:cubicBezTo>
                      <a:pt x="766865" y="250486"/>
                      <a:pt x="1134894" y="260215"/>
                      <a:pt x="1678022" y="133755"/>
                    </a:cubicBezTo>
                    <a:lnTo>
                      <a:pt x="1678022" y="0"/>
                    </a:lnTo>
                    <a:lnTo>
                      <a:pt x="1945532" y="267511"/>
                    </a:lnTo>
                    <a:lnTo>
                      <a:pt x="1678022" y="535021"/>
                    </a:lnTo>
                    <a:lnTo>
                      <a:pt x="1678022" y="401266"/>
                    </a:lnTo>
                    <a:cubicBezTo>
                      <a:pt x="1134894" y="540696"/>
                      <a:pt x="527284" y="650940"/>
                      <a:pt x="30285" y="994652"/>
                    </a:cubicBezTo>
                    <a:cubicBezTo>
                      <a:pt x="30285" y="892512"/>
                      <a:pt x="0" y="770917"/>
                      <a:pt x="0" y="668777"/>
                    </a:cubicBezTo>
                    <a:close/>
                  </a:path>
                </a:pathLst>
              </a:custGeom>
              <a:solidFill>
                <a:srgbClr val="FFFF0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grpSp>
          <p:nvGrpSpPr>
            <p:cNvPr id="23560" name="Gruppieren 23559">
              <a:extLst>
                <a:ext uri="{FF2B5EF4-FFF2-40B4-BE49-F238E27FC236}">
                  <a16:creationId xmlns:a16="http://schemas.microsoft.com/office/drawing/2014/main" id="{3A1916E1-9207-0113-E481-F39F2AE5A4A9}"/>
                </a:ext>
              </a:extLst>
            </p:cNvPr>
            <p:cNvGrpSpPr/>
            <p:nvPr/>
          </p:nvGrpSpPr>
          <p:grpSpPr>
            <a:xfrm>
              <a:off x="4736274" y="2027082"/>
              <a:ext cx="768530" cy="625197"/>
              <a:chOff x="2291429" y="3611182"/>
              <a:chExt cx="1068197" cy="868978"/>
            </a:xfrm>
          </p:grpSpPr>
          <p:pic>
            <p:nvPicPr>
              <p:cNvPr id="23561" name="Grafik 23560" descr="Kraftwerk, Energie, Industrie Vector Icon Illustration Stock ...">
                <a:extLst>
                  <a:ext uri="{FF2B5EF4-FFF2-40B4-BE49-F238E27FC236}">
                    <a16:creationId xmlns:a16="http://schemas.microsoft.com/office/drawing/2014/main" id="{40FA1622-DD52-DA2F-96DF-7CD8E4B940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DFDFD"/>
                  </a:clrFrom>
                  <a:clrTo>
                    <a:srgbClr val="FDFDFD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91429" y="3611182"/>
                <a:ext cx="868984" cy="868978"/>
              </a:xfrm>
              <a:prstGeom prst="rect">
                <a:avLst/>
              </a:prstGeom>
            </p:spPr>
          </p:pic>
          <p:pic>
            <p:nvPicPr>
              <p:cNvPr id="23562" name="Grafik 23561">
                <a:extLst>
                  <a:ext uri="{FF2B5EF4-FFF2-40B4-BE49-F238E27FC236}">
                    <a16:creationId xmlns:a16="http://schemas.microsoft.com/office/drawing/2014/main" id="{D54D10F1-CFAE-33AB-8CE0-A1A8147760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rcRect l="16113" t="32297" r="13531" b="32065"/>
              <a:stretch>
                <a:fillRect/>
              </a:stretch>
            </p:blipFill>
            <p:spPr>
              <a:xfrm rot="9102843" flipV="1">
                <a:off x="2961201" y="3816955"/>
                <a:ext cx="398425" cy="201821"/>
              </a:xfrm>
              <a:prstGeom prst="rect">
                <a:avLst/>
              </a:prstGeom>
            </p:spPr>
          </p:pic>
          <p:pic>
            <p:nvPicPr>
              <p:cNvPr id="23566" name="Grafik 23565">
                <a:extLst>
                  <a:ext uri="{FF2B5EF4-FFF2-40B4-BE49-F238E27FC236}">
                    <a16:creationId xmlns:a16="http://schemas.microsoft.com/office/drawing/2014/main" id="{FCABDE83-903C-4FD1-42FD-53ABF8798D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rcRect l="16113" t="32297" r="13531" b="32065"/>
              <a:stretch>
                <a:fillRect/>
              </a:stretch>
            </p:blipFill>
            <p:spPr>
              <a:xfrm rot="9102843" flipV="1">
                <a:off x="2730231" y="3826481"/>
                <a:ext cx="398425" cy="201821"/>
              </a:xfrm>
              <a:prstGeom prst="rect">
                <a:avLst/>
              </a:prstGeom>
            </p:spPr>
          </p:pic>
          <p:pic>
            <p:nvPicPr>
              <p:cNvPr id="23567" name="Grafik 23566">
                <a:extLst>
                  <a:ext uri="{FF2B5EF4-FFF2-40B4-BE49-F238E27FC236}">
                    <a16:creationId xmlns:a16="http://schemas.microsoft.com/office/drawing/2014/main" id="{B5292539-25FC-16FA-6BF9-AE67F53C96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rcRect l="16113" t="32297" r="13531" b="32065"/>
              <a:stretch>
                <a:fillRect/>
              </a:stretch>
            </p:blipFill>
            <p:spPr>
              <a:xfrm rot="9102843" flipV="1">
                <a:off x="2496562" y="3812192"/>
                <a:ext cx="398425" cy="201821"/>
              </a:xfrm>
              <a:prstGeom prst="rect">
                <a:avLst/>
              </a:prstGeom>
            </p:spPr>
          </p:pic>
        </p:grpSp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734FDBC1-53C3-2533-A706-0CDDE7A97DE2}"/>
              </a:ext>
            </a:extLst>
          </p:cNvPr>
          <p:cNvGrpSpPr/>
          <p:nvPr/>
        </p:nvGrpSpPr>
        <p:grpSpPr>
          <a:xfrm>
            <a:off x="191249" y="2849242"/>
            <a:ext cx="5077953" cy="1762421"/>
            <a:chOff x="191249" y="2849242"/>
            <a:chExt cx="5077953" cy="1762421"/>
          </a:xfrm>
        </p:grpSpPr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D9E89413-E2F8-7525-1296-D0BA4F1823BC}"/>
                </a:ext>
              </a:extLst>
            </p:cNvPr>
            <p:cNvGrpSpPr/>
            <p:nvPr/>
          </p:nvGrpSpPr>
          <p:grpSpPr>
            <a:xfrm>
              <a:off x="191249" y="3078868"/>
              <a:ext cx="5077953" cy="1532795"/>
              <a:chOff x="191249" y="3205874"/>
              <a:chExt cx="5077953" cy="1532795"/>
            </a:xfrm>
          </p:grpSpPr>
          <p:sp>
            <p:nvSpPr>
              <p:cNvPr id="21" name="Text Box 5">
                <a:extLst>
                  <a:ext uri="{FF2B5EF4-FFF2-40B4-BE49-F238E27FC236}">
                    <a16:creationId xmlns:a16="http://schemas.microsoft.com/office/drawing/2014/main" id="{26235442-6399-01DA-FEFE-1C50FC0AC8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1249" y="3661451"/>
                <a:ext cx="1746034" cy="107721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gradFill rotWithShape="0">
                      <a:gsLst>
                        <a:gs pos="0">
                          <a:srgbClr val="F4A300"/>
                        </a:gs>
                        <a:gs pos="100000">
                          <a:schemeClr val="accent2"/>
                        </a:gs>
                      </a:gsLst>
                      <a:lin ang="0" scaled="1"/>
                    </a:gra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marL="285750" indent="-285750"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tabLst>
                    <a:tab pos="446088" algn="l"/>
                    <a:tab pos="4000500" algn="l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indent="0"/>
                <a:r>
                  <a:rPr lang="de-DE" altLang="de-DE" sz="1600" u="sng" dirty="0">
                    <a:solidFill>
                      <a:srgbClr val="3333FF"/>
                    </a:solidFill>
                    <a:hlinkClick r:id="rId4"/>
                  </a:rPr>
                  <a:t>Mineralöl</a:t>
                </a:r>
                <a:r>
                  <a:rPr lang="de-DE" altLang="de-DE" sz="1600" dirty="0">
                    <a:solidFill>
                      <a:srgbClr val="3333FF"/>
                    </a:solidFill>
                  </a:rPr>
                  <a:t> aus</a:t>
                </a:r>
                <a:br>
                  <a:rPr lang="de-DE" altLang="de-DE" sz="1600" dirty="0">
                    <a:solidFill>
                      <a:srgbClr val="3333FF"/>
                    </a:solidFill>
                  </a:rPr>
                </a:br>
                <a:r>
                  <a:rPr lang="de-DE" altLang="de-DE" sz="1600" dirty="0">
                    <a:solidFill>
                      <a:srgbClr val="3333FF"/>
                    </a:solidFill>
                  </a:rPr>
                  <a:t>- Norwegen</a:t>
                </a:r>
                <a:br>
                  <a:rPr lang="de-DE" altLang="de-DE" sz="1600" dirty="0">
                    <a:solidFill>
                      <a:srgbClr val="3333FF"/>
                    </a:solidFill>
                  </a:rPr>
                </a:br>
                <a:r>
                  <a:rPr lang="de-DE" altLang="de-DE" sz="1600" dirty="0">
                    <a:solidFill>
                      <a:srgbClr val="3333FF"/>
                    </a:solidFill>
                  </a:rPr>
                  <a:t>- USA</a:t>
                </a:r>
                <a:br>
                  <a:rPr lang="de-DE" altLang="de-DE" sz="1600" dirty="0">
                    <a:solidFill>
                      <a:srgbClr val="3333FF"/>
                    </a:solidFill>
                  </a:rPr>
                </a:br>
                <a:r>
                  <a:rPr lang="de-DE" altLang="de-DE" sz="1600" dirty="0">
                    <a:solidFill>
                      <a:srgbClr val="3333FF"/>
                    </a:solidFill>
                  </a:rPr>
                  <a:t>- Kasachstan</a:t>
                </a:r>
              </a:p>
            </p:txBody>
          </p:sp>
          <p:pic>
            <p:nvPicPr>
              <p:cNvPr id="28" name="Grafik 27">
                <a:extLst>
                  <a:ext uri="{FF2B5EF4-FFF2-40B4-BE49-F238E27FC236}">
                    <a16:creationId xmlns:a16="http://schemas.microsoft.com/office/drawing/2014/main" id="{EE3B3A93-F53D-CA52-367E-F6B33A92BE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33" t="27472" r="5623" b="25256"/>
              <a:stretch>
                <a:fillRect/>
              </a:stretch>
            </p:blipFill>
            <p:spPr>
              <a:xfrm flipH="1">
                <a:off x="3227811" y="3793676"/>
                <a:ext cx="1249570" cy="666362"/>
              </a:xfrm>
              <a:prstGeom prst="rect">
                <a:avLst/>
              </a:prstGeom>
            </p:spPr>
          </p:pic>
          <p:pic>
            <p:nvPicPr>
              <p:cNvPr id="23553" name="Grafik 23552">
                <a:extLst>
                  <a:ext uri="{FF2B5EF4-FFF2-40B4-BE49-F238E27FC236}">
                    <a16:creationId xmlns:a16="http://schemas.microsoft.com/office/drawing/2014/main" id="{C08FA0E9-36A4-069D-542F-EA501D663B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39" t="12023" r="7234" b="12497"/>
              <a:stretch>
                <a:fillRect/>
              </a:stretch>
            </p:blipFill>
            <p:spPr>
              <a:xfrm>
                <a:off x="4519510" y="3525760"/>
                <a:ext cx="749692" cy="663168"/>
              </a:xfrm>
              <a:prstGeom prst="rect">
                <a:avLst/>
              </a:prstGeom>
            </p:spPr>
          </p:pic>
          <p:sp>
            <p:nvSpPr>
              <p:cNvPr id="23556" name="Pfeil: nach rechts 12">
                <a:extLst>
                  <a:ext uri="{FF2B5EF4-FFF2-40B4-BE49-F238E27FC236}">
                    <a16:creationId xmlns:a16="http://schemas.microsoft.com/office/drawing/2014/main" id="{137EB252-94C9-91F7-5456-48E8AFA64978}"/>
                  </a:ext>
                </a:extLst>
              </p:cNvPr>
              <p:cNvSpPr/>
              <p:nvPr/>
            </p:nvSpPr>
            <p:spPr bwMode="auto">
              <a:xfrm rot="345270">
                <a:off x="1941403" y="3205874"/>
                <a:ext cx="1586992" cy="1532768"/>
              </a:xfrm>
              <a:custGeom>
                <a:avLst/>
                <a:gdLst>
                  <a:gd name="csX0" fmla="*/ 0 w 1945532"/>
                  <a:gd name="csY0" fmla="*/ 133755 h 535021"/>
                  <a:gd name="csX1" fmla="*/ 1678022 w 1945532"/>
                  <a:gd name="csY1" fmla="*/ 133755 h 535021"/>
                  <a:gd name="csX2" fmla="*/ 1678022 w 1945532"/>
                  <a:gd name="csY2" fmla="*/ 0 h 535021"/>
                  <a:gd name="csX3" fmla="*/ 1945532 w 1945532"/>
                  <a:gd name="csY3" fmla="*/ 267511 h 535021"/>
                  <a:gd name="csX4" fmla="*/ 1678022 w 1945532"/>
                  <a:gd name="csY4" fmla="*/ 535021 h 535021"/>
                  <a:gd name="csX5" fmla="*/ 1678022 w 1945532"/>
                  <a:gd name="csY5" fmla="*/ 401266 h 535021"/>
                  <a:gd name="csX6" fmla="*/ 0 w 1945532"/>
                  <a:gd name="csY6" fmla="*/ 401266 h 535021"/>
                  <a:gd name="csX7" fmla="*/ 0 w 1945532"/>
                  <a:gd name="csY7" fmla="*/ 133755 h 535021"/>
                  <a:gd name="csX0" fmla="*/ 0 w 1945532"/>
                  <a:gd name="csY0" fmla="*/ 133755 h 819555"/>
                  <a:gd name="csX1" fmla="*/ 1678022 w 1945532"/>
                  <a:gd name="csY1" fmla="*/ 133755 h 819555"/>
                  <a:gd name="csX2" fmla="*/ 1678022 w 1945532"/>
                  <a:gd name="csY2" fmla="*/ 0 h 819555"/>
                  <a:gd name="csX3" fmla="*/ 1945532 w 1945532"/>
                  <a:gd name="csY3" fmla="*/ 267511 h 819555"/>
                  <a:gd name="csX4" fmla="*/ 1678022 w 1945532"/>
                  <a:gd name="csY4" fmla="*/ 535021 h 819555"/>
                  <a:gd name="csX5" fmla="*/ 1678022 w 1945532"/>
                  <a:gd name="csY5" fmla="*/ 401266 h 819555"/>
                  <a:gd name="csX6" fmla="*/ 48639 w 1945532"/>
                  <a:gd name="csY6" fmla="*/ 819555 h 819555"/>
                  <a:gd name="csX7" fmla="*/ 0 w 1945532"/>
                  <a:gd name="csY7" fmla="*/ 133755 h 819555"/>
                  <a:gd name="csX0" fmla="*/ 0 w 1896894"/>
                  <a:gd name="csY0" fmla="*/ 513134 h 819555"/>
                  <a:gd name="csX1" fmla="*/ 1629384 w 1896894"/>
                  <a:gd name="csY1" fmla="*/ 133755 h 819555"/>
                  <a:gd name="csX2" fmla="*/ 1629384 w 1896894"/>
                  <a:gd name="csY2" fmla="*/ 0 h 819555"/>
                  <a:gd name="csX3" fmla="*/ 1896894 w 1896894"/>
                  <a:gd name="csY3" fmla="*/ 267511 h 819555"/>
                  <a:gd name="csX4" fmla="*/ 1629384 w 1896894"/>
                  <a:gd name="csY4" fmla="*/ 535021 h 819555"/>
                  <a:gd name="csX5" fmla="*/ 1629384 w 1896894"/>
                  <a:gd name="csY5" fmla="*/ 401266 h 819555"/>
                  <a:gd name="csX6" fmla="*/ 1 w 1896894"/>
                  <a:gd name="csY6" fmla="*/ 819555 h 819555"/>
                  <a:gd name="csX7" fmla="*/ 0 w 1896894"/>
                  <a:gd name="csY7" fmla="*/ 513134 h 819555"/>
                  <a:gd name="csX0" fmla="*/ 0 w 1896894"/>
                  <a:gd name="csY0" fmla="*/ 513134 h 819555"/>
                  <a:gd name="csX1" fmla="*/ 1629384 w 1896894"/>
                  <a:gd name="csY1" fmla="*/ 133755 h 819555"/>
                  <a:gd name="csX2" fmla="*/ 1629384 w 1896894"/>
                  <a:gd name="csY2" fmla="*/ 0 h 819555"/>
                  <a:gd name="csX3" fmla="*/ 1896894 w 1896894"/>
                  <a:gd name="csY3" fmla="*/ 267511 h 819555"/>
                  <a:gd name="csX4" fmla="*/ 1629384 w 1896894"/>
                  <a:gd name="csY4" fmla="*/ 535021 h 819555"/>
                  <a:gd name="csX5" fmla="*/ 1629384 w 1896894"/>
                  <a:gd name="csY5" fmla="*/ 401266 h 819555"/>
                  <a:gd name="csX6" fmla="*/ 1 w 1896894"/>
                  <a:gd name="csY6" fmla="*/ 819555 h 819555"/>
                  <a:gd name="csX7" fmla="*/ 0 w 1896894"/>
                  <a:gd name="csY7" fmla="*/ 513134 h 819555"/>
                  <a:gd name="csX0" fmla="*/ 0 w 1896894"/>
                  <a:gd name="csY0" fmla="*/ 513134 h 819555"/>
                  <a:gd name="csX1" fmla="*/ 1629384 w 1896894"/>
                  <a:gd name="csY1" fmla="*/ 133755 h 819555"/>
                  <a:gd name="csX2" fmla="*/ 1629384 w 1896894"/>
                  <a:gd name="csY2" fmla="*/ 0 h 819555"/>
                  <a:gd name="csX3" fmla="*/ 1896894 w 1896894"/>
                  <a:gd name="csY3" fmla="*/ 267511 h 819555"/>
                  <a:gd name="csX4" fmla="*/ 1629384 w 1896894"/>
                  <a:gd name="csY4" fmla="*/ 535021 h 819555"/>
                  <a:gd name="csX5" fmla="*/ 1629384 w 1896894"/>
                  <a:gd name="csY5" fmla="*/ 401266 h 819555"/>
                  <a:gd name="csX6" fmla="*/ 1 w 1896894"/>
                  <a:gd name="csY6" fmla="*/ 819555 h 819555"/>
                  <a:gd name="csX7" fmla="*/ 0 w 1896894"/>
                  <a:gd name="csY7" fmla="*/ 513134 h 819555"/>
                  <a:gd name="csX0" fmla="*/ 0 w 1896894"/>
                  <a:gd name="csY0" fmla="*/ 513134 h 1023835"/>
                  <a:gd name="csX1" fmla="*/ 1629384 w 1896894"/>
                  <a:gd name="csY1" fmla="*/ 133755 h 1023835"/>
                  <a:gd name="csX2" fmla="*/ 1629384 w 1896894"/>
                  <a:gd name="csY2" fmla="*/ 0 h 1023835"/>
                  <a:gd name="csX3" fmla="*/ 1896894 w 1896894"/>
                  <a:gd name="csY3" fmla="*/ 267511 h 1023835"/>
                  <a:gd name="csX4" fmla="*/ 1629384 w 1896894"/>
                  <a:gd name="csY4" fmla="*/ 535021 h 1023835"/>
                  <a:gd name="csX5" fmla="*/ 1629384 w 1896894"/>
                  <a:gd name="csY5" fmla="*/ 401266 h 1023835"/>
                  <a:gd name="csX6" fmla="*/ 1 w 1896894"/>
                  <a:gd name="csY6" fmla="*/ 1023835 h 1023835"/>
                  <a:gd name="csX7" fmla="*/ 0 w 1896894"/>
                  <a:gd name="csY7" fmla="*/ 513134 h 1023835"/>
                  <a:gd name="csX0" fmla="*/ 0 w 1896894"/>
                  <a:gd name="csY0" fmla="*/ 513134 h 1023835"/>
                  <a:gd name="csX1" fmla="*/ 1629384 w 1896894"/>
                  <a:gd name="csY1" fmla="*/ 133755 h 1023835"/>
                  <a:gd name="csX2" fmla="*/ 1629384 w 1896894"/>
                  <a:gd name="csY2" fmla="*/ 0 h 1023835"/>
                  <a:gd name="csX3" fmla="*/ 1896894 w 1896894"/>
                  <a:gd name="csY3" fmla="*/ 267511 h 1023835"/>
                  <a:gd name="csX4" fmla="*/ 1629384 w 1896894"/>
                  <a:gd name="csY4" fmla="*/ 535021 h 1023835"/>
                  <a:gd name="csX5" fmla="*/ 1629384 w 1896894"/>
                  <a:gd name="csY5" fmla="*/ 401266 h 1023835"/>
                  <a:gd name="csX6" fmla="*/ 1 w 1896894"/>
                  <a:gd name="csY6" fmla="*/ 1023835 h 1023835"/>
                  <a:gd name="csX7" fmla="*/ 0 w 1896894"/>
                  <a:gd name="csY7" fmla="*/ 513134 h 1023835"/>
                  <a:gd name="csX0" fmla="*/ 0 w 1945532"/>
                  <a:gd name="csY0" fmla="*/ 668777 h 1023835"/>
                  <a:gd name="csX1" fmla="*/ 1678022 w 1945532"/>
                  <a:gd name="csY1" fmla="*/ 133755 h 1023835"/>
                  <a:gd name="csX2" fmla="*/ 1678022 w 1945532"/>
                  <a:gd name="csY2" fmla="*/ 0 h 1023835"/>
                  <a:gd name="csX3" fmla="*/ 1945532 w 1945532"/>
                  <a:gd name="csY3" fmla="*/ 267511 h 1023835"/>
                  <a:gd name="csX4" fmla="*/ 1678022 w 1945532"/>
                  <a:gd name="csY4" fmla="*/ 535021 h 1023835"/>
                  <a:gd name="csX5" fmla="*/ 1678022 w 1945532"/>
                  <a:gd name="csY5" fmla="*/ 401266 h 1023835"/>
                  <a:gd name="csX6" fmla="*/ 48639 w 1945532"/>
                  <a:gd name="csY6" fmla="*/ 1023835 h 1023835"/>
                  <a:gd name="csX7" fmla="*/ 0 w 1945532"/>
                  <a:gd name="csY7" fmla="*/ 668777 h 1023835"/>
                  <a:gd name="csX0" fmla="*/ 0 w 1945532"/>
                  <a:gd name="csY0" fmla="*/ 668777 h 1023835"/>
                  <a:gd name="csX1" fmla="*/ 1678022 w 1945532"/>
                  <a:gd name="csY1" fmla="*/ 133755 h 1023835"/>
                  <a:gd name="csX2" fmla="*/ 1678022 w 1945532"/>
                  <a:gd name="csY2" fmla="*/ 0 h 1023835"/>
                  <a:gd name="csX3" fmla="*/ 1945532 w 1945532"/>
                  <a:gd name="csY3" fmla="*/ 267511 h 1023835"/>
                  <a:gd name="csX4" fmla="*/ 1678022 w 1945532"/>
                  <a:gd name="csY4" fmla="*/ 535021 h 1023835"/>
                  <a:gd name="csX5" fmla="*/ 1678022 w 1945532"/>
                  <a:gd name="csY5" fmla="*/ 401266 h 1023835"/>
                  <a:gd name="csX6" fmla="*/ 48639 w 1945532"/>
                  <a:gd name="csY6" fmla="*/ 1023835 h 1023835"/>
                  <a:gd name="csX7" fmla="*/ 0 w 1945532"/>
                  <a:gd name="csY7" fmla="*/ 668777 h 1023835"/>
                  <a:gd name="csX0" fmla="*/ 0 w 1945532"/>
                  <a:gd name="csY0" fmla="*/ 668777 h 994652"/>
                  <a:gd name="csX1" fmla="*/ 1678022 w 1945532"/>
                  <a:gd name="csY1" fmla="*/ 133755 h 994652"/>
                  <a:gd name="csX2" fmla="*/ 1678022 w 1945532"/>
                  <a:gd name="csY2" fmla="*/ 0 h 994652"/>
                  <a:gd name="csX3" fmla="*/ 1945532 w 1945532"/>
                  <a:gd name="csY3" fmla="*/ 267511 h 994652"/>
                  <a:gd name="csX4" fmla="*/ 1678022 w 1945532"/>
                  <a:gd name="csY4" fmla="*/ 535021 h 994652"/>
                  <a:gd name="csX5" fmla="*/ 1678022 w 1945532"/>
                  <a:gd name="csY5" fmla="*/ 401266 h 994652"/>
                  <a:gd name="csX6" fmla="*/ 30285 w 1945532"/>
                  <a:gd name="csY6" fmla="*/ 994652 h 994652"/>
                  <a:gd name="csX7" fmla="*/ 0 w 1945532"/>
                  <a:gd name="csY7" fmla="*/ 668777 h 994652"/>
                  <a:gd name="csX0" fmla="*/ 0 w 1945532"/>
                  <a:gd name="csY0" fmla="*/ 668777 h 994652"/>
                  <a:gd name="csX1" fmla="*/ 1678022 w 1945532"/>
                  <a:gd name="csY1" fmla="*/ 133755 h 994652"/>
                  <a:gd name="csX2" fmla="*/ 1678022 w 1945532"/>
                  <a:gd name="csY2" fmla="*/ 0 h 994652"/>
                  <a:gd name="csX3" fmla="*/ 1945532 w 1945532"/>
                  <a:gd name="csY3" fmla="*/ 267511 h 994652"/>
                  <a:gd name="csX4" fmla="*/ 1678022 w 1945532"/>
                  <a:gd name="csY4" fmla="*/ 535021 h 994652"/>
                  <a:gd name="csX5" fmla="*/ 1678022 w 1945532"/>
                  <a:gd name="csY5" fmla="*/ 401266 h 994652"/>
                  <a:gd name="csX6" fmla="*/ 30285 w 1945532"/>
                  <a:gd name="csY6" fmla="*/ 994652 h 994652"/>
                  <a:gd name="csX7" fmla="*/ 0 w 1945532"/>
                  <a:gd name="csY7" fmla="*/ 668777 h 994652"/>
                  <a:gd name="csX0" fmla="*/ 0 w 1945532"/>
                  <a:gd name="csY0" fmla="*/ 668777 h 994652"/>
                  <a:gd name="csX1" fmla="*/ 1678022 w 1945532"/>
                  <a:gd name="csY1" fmla="*/ 133755 h 994652"/>
                  <a:gd name="csX2" fmla="*/ 1678022 w 1945532"/>
                  <a:gd name="csY2" fmla="*/ 0 h 994652"/>
                  <a:gd name="csX3" fmla="*/ 1945532 w 1945532"/>
                  <a:gd name="csY3" fmla="*/ 267511 h 994652"/>
                  <a:gd name="csX4" fmla="*/ 1678022 w 1945532"/>
                  <a:gd name="csY4" fmla="*/ 535021 h 994652"/>
                  <a:gd name="csX5" fmla="*/ 1678022 w 1945532"/>
                  <a:gd name="csY5" fmla="*/ 401266 h 994652"/>
                  <a:gd name="csX6" fmla="*/ 30285 w 1945532"/>
                  <a:gd name="csY6" fmla="*/ 994652 h 994652"/>
                  <a:gd name="csX7" fmla="*/ 0 w 1945532"/>
                  <a:gd name="csY7" fmla="*/ 668777 h 9946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945532" h="994652">
                    <a:moveTo>
                      <a:pt x="0" y="668777"/>
                    </a:moveTo>
                    <a:cubicBezTo>
                      <a:pt x="766865" y="250486"/>
                      <a:pt x="1134894" y="260215"/>
                      <a:pt x="1678022" y="133755"/>
                    </a:cubicBezTo>
                    <a:lnTo>
                      <a:pt x="1678022" y="0"/>
                    </a:lnTo>
                    <a:lnTo>
                      <a:pt x="1945532" y="267511"/>
                    </a:lnTo>
                    <a:lnTo>
                      <a:pt x="1678022" y="535021"/>
                    </a:lnTo>
                    <a:lnTo>
                      <a:pt x="1678022" y="401266"/>
                    </a:lnTo>
                    <a:cubicBezTo>
                      <a:pt x="1134894" y="540696"/>
                      <a:pt x="527284" y="650940"/>
                      <a:pt x="30285" y="994652"/>
                    </a:cubicBezTo>
                    <a:cubicBezTo>
                      <a:pt x="30285" y="892512"/>
                      <a:pt x="0" y="770917"/>
                      <a:pt x="0" y="668777"/>
                    </a:cubicBezTo>
                    <a:close/>
                  </a:path>
                </a:pathLst>
              </a:custGeom>
              <a:solidFill>
                <a:srgbClr val="FFC00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pic>
          <p:nvPicPr>
            <p:cNvPr id="20" name="Grafik 19" descr="Industries Icon">
              <a:extLst>
                <a:ext uri="{FF2B5EF4-FFF2-40B4-BE49-F238E27FC236}">
                  <a16:creationId xmlns:a16="http://schemas.microsoft.com/office/drawing/2014/main" id="{0CB9713A-BF68-7DA5-4097-457854A68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552" t="18257" r="22540" b="30570"/>
            <a:stretch>
              <a:fillRect/>
            </a:stretch>
          </p:blipFill>
          <p:spPr>
            <a:xfrm>
              <a:off x="4194411" y="2849242"/>
              <a:ext cx="756719" cy="615556"/>
            </a:xfrm>
            <a:prstGeom prst="rect">
              <a:avLst/>
            </a:prstGeom>
          </p:spPr>
        </p:pic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FFCE6B1C-2F2C-9D9E-AD93-9218074A59BB}"/>
              </a:ext>
            </a:extLst>
          </p:cNvPr>
          <p:cNvGrpSpPr/>
          <p:nvPr/>
        </p:nvGrpSpPr>
        <p:grpSpPr>
          <a:xfrm>
            <a:off x="2158812" y="2075552"/>
            <a:ext cx="7265245" cy="3643450"/>
            <a:chOff x="2158812" y="2075552"/>
            <a:chExt cx="7265245" cy="3643450"/>
          </a:xfrm>
        </p:grpSpPr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90A87B8B-18B7-489A-27B2-E881760BC62E}"/>
                </a:ext>
              </a:extLst>
            </p:cNvPr>
            <p:cNvSpPr txBox="1"/>
            <p:nvPr/>
          </p:nvSpPr>
          <p:spPr>
            <a:xfrm>
              <a:off x="6485856" y="5380448"/>
              <a:ext cx="2938201" cy="338554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>
              <a:spAutoFit/>
            </a:bodyPr>
            <a:lstStyle/>
            <a:p>
              <a:r>
                <a:rPr lang="de-DE" altLang="de-DE" sz="1600" dirty="0">
                  <a:solidFill>
                    <a:schemeClr val="bg1"/>
                  </a:solidFill>
                </a:rPr>
                <a:t>- </a:t>
              </a:r>
              <a:r>
                <a:rPr lang="de-DE" altLang="de-DE" sz="1600" dirty="0">
                  <a:solidFill>
                    <a:schemeClr val="bg1"/>
                  </a:solidFill>
                  <a:hlinkClick r:id="rId11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fossile Importe</a:t>
              </a:r>
              <a:r>
                <a:rPr lang="de-DE" altLang="de-DE" sz="1600" dirty="0">
                  <a:solidFill>
                    <a:schemeClr val="bg1"/>
                  </a:solidFill>
                </a:rPr>
                <a:t>: 1.979 (</a:t>
              </a:r>
              <a:r>
                <a:rPr lang="de-DE" altLang="de-DE" sz="1600" b="1" dirty="0">
                  <a:solidFill>
                    <a:schemeClr val="bg1"/>
                  </a:solidFill>
                </a:rPr>
                <a:t>74 %</a:t>
              </a:r>
              <a:r>
                <a:rPr lang="de-DE" altLang="de-DE" sz="1600" dirty="0">
                  <a:solidFill>
                    <a:schemeClr val="bg1"/>
                  </a:solidFill>
                </a:rPr>
                <a:t>) </a:t>
              </a:r>
              <a:endParaRPr lang="de-DE" sz="1600" dirty="0">
                <a:solidFill>
                  <a:schemeClr val="bg1"/>
                </a:solidFill>
              </a:endParaRPr>
            </a:p>
          </p:txBody>
        </p:sp>
        <p:grpSp>
          <p:nvGrpSpPr>
            <p:cNvPr id="23563" name="Gruppieren 23562">
              <a:extLst>
                <a:ext uri="{FF2B5EF4-FFF2-40B4-BE49-F238E27FC236}">
                  <a16:creationId xmlns:a16="http://schemas.microsoft.com/office/drawing/2014/main" id="{90D576C6-C31D-5424-B36D-E2B9343B774F}"/>
                </a:ext>
              </a:extLst>
            </p:cNvPr>
            <p:cNvGrpSpPr/>
            <p:nvPr/>
          </p:nvGrpSpPr>
          <p:grpSpPr>
            <a:xfrm>
              <a:off x="2158812" y="2075552"/>
              <a:ext cx="4920422" cy="2544074"/>
              <a:chOff x="2158812" y="2075552"/>
              <a:chExt cx="4920422" cy="2544074"/>
            </a:xfrm>
          </p:grpSpPr>
          <p:sp>
            <p:nvSpPr>
              <p:cNvPr id="30" name="Ellipse 29">
                <a:extLst>
                  <a:ext uri="{FF2B5EF4-FFF2-40B4-BE49-F238E27FC236}">
                    <a16:creationId xmlns:a16="http://schemas.microsoft.com/office/drawing/2014/main" id="{127B13C7-A609-2378-05D0-8C88F72C1DDE}"/>
                  </a:ext>
                </a:extLst>
              </p:cNvPr>
              <p:cNvSpPr/>
              <p:nvPr/>
            </p:nvSpPr>
            <p:spPr bwMode="auto">
              <a:xfrm>
                <a:off x="2168693" y="2075552"/>
                <a:ext cx="999921" cy="946162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indent="0" algn="ctr"/>
                <a:r>
                  <a:rPr lang="de-DE" altLang="de-DE" sz="1600" dirty="0">
                    <a:solidFill>
                      <a:schemeClr val="bg1"/>
                    </a:solidFill>
                  </a:rPr>
                  <a:t>215</a:t>
                </a:r>
                <a:br>
                  <a:rPr lang="de-DE" altLang="de-DE" sz="1600" dirty="0">
                    <a:solidFill>
                      <a:schemeClr val="bg1"/>
                    </a:solidFill>
                  </a:rPr>
                </a:br>
                <a:r>
                  <a:rPr lang="de-DE" altLang="de-DE" sz="1600" dirty="0">
                    <a:solidFill>
                      <a:schemeClr val="bg1"/>
                    </a:solidFill>
                  </a:rPr>
                  <a:t>TWh</a:t>
                </a:r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F2CE88B9-5D16-9B6B-2374-D51AAF8E8CCF}"/>
                  </a:ext>
                </a:extLst>
              </p:cNvPr>
              <p:cNvSpPr/>
              <p:nvPr/>
            </p:nvSpPr>
            <p:spPr bwMode="auto">
              <a:xfrm>
                <a:off x="2158812" y="3346959"/>
                <a:ext cx="999417" cy="945685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indent="0" algn="ctr"/>
                <a:r>
                  <a:rPr lang="de-DE" altLang="de-DE" sz="1600" dirty="0">
                    <a:solidFill>
                      <a:schemeClr val="bg1"/>
                    </a:solidFill>
                  </a:rPr>
                  <a:t>1.044 TWh</a:t>
                </a:r>
              </a:p>
            </p:txBody>
          </p:sp>
          <p:sp>
            <p:nvSpPr>
              <p:cNvPr id="23557" name="Ellipse 23556">
                <a:extLst>
                  <a:ext uri="{FF2B5EF4-FFF2-40B4-BE49-F238E27FC236}">
                    <a16:creationId xmlns:a16="http://schemas.microsoft.com/office/drawing/2014/main" id="{A817FF46-D434-3C47-2FBF-11714E4B2DE9}"/>
                  </a:ext>
                </a:extLst>
              </p:cNvPr>
              <p:cNvSpPr/>
              <p:nvPr/>
            </p:nvSpPr>
            <p:spPr bwMode="auto">
              <a:xfrm>
                <a:off x="6127460" y="3719022"/>
                <a:ext cx="951774" cy="900604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indent="0" algn="ctr"/>
                <a:r>
                  <a:rPr lang="de-DE" altLang="de-DE" sz="1600" dirty="0">
                    <a:solidFill>
                      <a:schemeClr val="bg1"/>
                    </a:solidFill>
                  </a:rPr>
                  <a:t>58</a:t>
                </a:r>
                <a:br>
                  <a:rPr lang="de-DE" altLang="de-DE" sz="1600" dirty="0">
                    <a:solidFill>
                      <a:schemeClr val="bg1"/>
                    </a:solidFill>
                  </a:rPr>
                </a:br>
                <a:r>
                  <a:rPr lang="de-DE" altLang="de-DE" sz="1600" dirty="0">
                    <a:solidFill>
                      <a:schemeClr val="bg1"/>
                    </a:solidFill>
                  </a:rPr>
                  <a:t>TWh</a:t>
                </a:r>
              </a:p>
            </p:txBody>
          </p:sp>
          <p:sp>
            <p:nvSpPr>
              <p:cNvPr id="23552" name="Ellipse 23551">
                <a:extLst>
                  <a:ext uri="{FF2B5EF4-FFF2-40B4-BE49-F238E27FC236}">
                    <a16:creationId xmlns:a16="http://schemas.microsoft.com/office/drawing/2014/main" id="{D2B8B66E-6696-10B2-6766-C827FAC0E73F}"/>
                  </a:ext>
                </a:extLst>
              </p:cNvPr>
              <p:cNvSpPr/>
              <p:nvPr/>
            </p:nvSpPr>
            <p:spPr bwMode="auto">
              <a:xfrm>
                <a:off x="6094455" y="2658212"/>
                <a:ext cx="975865" cy="92339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indent="0" algn="ctr"/>
                <a:r>
                  <a:rPr lang="de-DE" altLang="de-DE" sz="1600" dirty="0">
                    <a:solidFill>
                      <a:schemeClr val="bg1"/>
                    </a:solidFill>
                  </a:rPr>
                  <a:t>662</a:t>
                </a:r>
                <a:br>
                  <a:rPr lang="de-DE" altLang="de-DE" sz="1600" dirty="0">
                    <a:solidFill>
                      <a:schemeClr val="bg1"/>
                    </a:solidFill>
                  </a:rPr>
                </a:br>
                <a:r>
                  <a:rPr lang="de-DE" altLang="de-DE" sz="1600" dirty="0">
                    <a:solidFill>
                      <a:schemeClr val="bg1"/>
                    </a:solidFill>
                  </a:rPr>
                  <a:t>TWh</a:t>
                </a:r>
              </a:p>
            </p:txBody>
          </p:sp>
        </p:grpSp>
      </p:grpSp>
      <p:sp>
        <p:nvSpPr>
          <p:cNvPr id="24" name="Rechteck: abgerundete Ecken 23">
            <a:extLst>
              <a:ext uri="{FF2B5EF4-FFF2-40B4-BE49-F238E27FC236}">
                <a16:creationId xmlns:a16="http://schemas.microsoft.com/office/drawing/2014/main" id="{4134CBDE-9817-3B63-2B70-6CD8F2985416}"/>
              </a:ext>
            </a:extLst>
          </p:cNvPr>
          <p:cNvSpPr/>
          <p:nvPr/>
        </p:nvSpPr>
        <p:spPr bwMode="auto">
          <a:xfrm>
            <a:off x="3025607" y="4230691"/>
            <a:ext cx="2800914" cy="1532768"/>
          </a:xfrm>
          <a:prstGeom prst="round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800" b="1" dirty="0">
                <a:solidFill>
                  <a:schemeClr val="bg1"/>
                </a:solidFill>
                <a:latin typeface="Arial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de-DE" sz="1800" b="1" dirty="0" err="1">
                <a:solidFill>
                  <a:schemeClr val="bg1"/>
                </a:solidFill>
                <a:latin typeface="Arial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</a:t>
            </a:r>
            <a:r>
              <a:rPr lang="de-DE" sz="1800" b="1" dirty="0">
                <a:solidFill>
                  <a:schemeClr val="bg1"/>
                </a:solidFill>
                <a:latin typeface="Arial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Stromhandel</a:t>
            </a:r>
            <a:r>
              <a:rPr lang="de-DE" sz="1800" b="1" dirty="0">
                <a:solidFill>
                  <a:schemeClr val="bg1"/>
                </a:solidFill>
                <a:latin typeface="Arial" charset="0"/>
              </a:rPr>
              <a:t>, D:</a:t>
            </a:r>
            <a:br>
              <a:rPr lang="de-DE" sz="1800" dirty="0">
                <a:solidFill>
                  <a:schemeClr val="bg1"/>
                </a:solidFill>
                <a:latin typeface="Arial" charset="0"/>
              </a:rPr>
            </a:br>
            <a:r>
              <a:rPr kumimoji="0" lang="de-DE" sz="1800" b="0" i="0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Exp</a:t>
            </a:r>
            <a:r>
              <a:rPr kumimoji="0" lang="de-DE" sz="1800" b="0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.: 4</a:t>
            </a:r>
            <a:r>
              <a:rPr lang="de-DE" sz="1800" dirty="0">
                <a:solidFill>
                  <a:schemeClr val="bg1"/>
                </a:solidFill>
                <a:latin typeface="Arial" charset="0"/>
              </a:rPr>
              <a:t>8,9</a:t>
            </a:r>
            <a:r>
              <a:rPr kumimoji="0" lang="de-DE" sz="1800" b="0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 TWh</a:t>
            </a:r>
            <a:br>
              <a:rPr kumimoji="0" lang="de-DE" sz="1800" b="0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</a:br>
            <a:r>
              <a:rPr kumimoji="0" lang="de-DE" sz="1800" b="0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Imp.: 77,2 TWh</a:t>
            </a:r>
            <a:endParaRPr kumimoji="0" lang="de-DE" sz="1800" b="1" i="0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2C3DFAB3-7794-5AF7-8F00-1C791EB26179}"/>
              </a:ext>
            </a:extLst>
          </p:cNvPr>
          <p:cNvSpPr txBox="1"/>
          <p:nvPr/>
        </p:nvSpPr>
        <p:spPr>
          <a:xfrm>
            <a:off x="3346076" y="5123363"/>
            <a:ext cx="2155526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sz="1600" b="1" dirty="0">
                <a:solidFill>
                  <a:srgbClr val="DC00DE"/>
                </a:solidFill>
                <a:latin typeface="Arial" charset="0"/>
              </a:rPr>
              <a:t>davon Atomstrom</a:t>
            </a:r>
            <a:br>
              <a:rPr lang="de-DE" sz="1600" b="1" dirty="0">
                <a:solidFill>
                  <a:srgbClr val="DC00DE"/>
                </a:solidFill>
                <a:latin typeface="Arial" charset="0"/>
              </a:rPr>
            </a:br>
            <a:r>
              <a:rPr lang="de-DE" sz="1600" b="1" dirty="0">
                <a:solidFill>
                  <a:srgbClr val="DC00DE"/>
                </a:solidFill>
                <a:latin typeface="Arial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18,3TWh</a:t>
            </a:r>
            <a:r>
              <a:rPr lang="de-DE" sz="1600" b="1" dirty="0">
                <a:solidFill>
                  <a:srgbClr val="DC00DE"/>
                </a:solidFill>
                <a:latin typeface="Arial" charset="0"/>
              </a:rPr>
              <a:t>: 0,7% v. PE</a:t>
            </a:r>
            <a:endParaRPr lang="de-DE" sz="1600" dirty="0">
              <a:solidFill>
                <a:srgbClr val="DC00DE"/>
              </a:solidFill>
            </a:endParaRP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929B8E1D-4FF9-397A-3332-0C4260BA21E8}"/>
              </a:ext>
            </a:extLst>
          </p:cNvPr>
          <p:cNvGrpSpPr/>
          <p:nvPr/>
        </p:nvGrpSpPr>
        <p:grpSpPr>
          <a:xfrm>
            <a:off x="5355919" y="967516"/>
            <a:ext cx="4426925" cy="7292562"/>
            <a:chOff x="5355920" y="967516"/>
            <a:chExt cx="4426924" cy="7292562"/>
          </a:xfrm>
        </p:grpSpPr>
        <p:sp>
          <p:nvSpPr>
            <p:cNvPr id="6" name="Bogen 5">
              <a:extLst>
                <a:ext uri="{FF2B5EF4-FFF2-40B4-BE49-F238E27FC236}">
                  <a16:creationId xmlns:a16="http://schemas.microsoft.com/office/drawing/2014/main" id="{B230DE8D-F8D2-B219-7AE9-8A9BD0ACB9EB}"/>
                </a:ext>
              </a:extLst>
            </p:cNvPr>
            <p:cNvSpPr/>
            <p:nvPr/>
          </p:nvSpPr>
          <p:spPr bwMode="auto">
            <a:xfrm rot="16200000">
              <a:off x="3509963" y="3807106"/>
              <a:ext cx="6298929" cy="2607016"/>
            </a:xfrm>
            <a:prstGeom prst="arc">
              <a:avLst>
                <a:gd name="adj1" fmla="val 15870685"/>
                <a:gd name="adj2" fmla="val 0"/>
              </a:avLst>
            </a:prstGeom>
            <a:noFill/>
            <a:ln w="3175" cap="flat" cmpd="sng" algn="ctr">
              <a:solidFill>
                <a:srgbClr val="DC00DE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Bogen 12">
              <a:extLst>
                <a:ext uri="{FF2B5EF4-FFF2-40B4-BE49-F238E27FC236}">
                  <a16:creationId xmlns:a16="http://schemas.microsoft.com/office/drawing/2014/main" id="{F93E5806-6C8F-1F1E-D1EB-E613955D7ED3}"/>
                </a:ext>
              </a:extLst>
            </p:cNvPr>
            <p:cNvSpPr/>
            <p:nvPr/>
          </p:nvSpPr>
          <p:spPr bwMode="auto">
            <a:xfrm rot="6954762" flipH="1">
              <a:off x="4966114" y="3265033"/>
              <a:ext cx="5866606" cy="2693258"/>
            </a:xfrm>
            <a:prstGeom prst="arc">
              <a:avLst>
                <a:gd name="adj1" fmla="val 15410303"/>
                <a:gd name="adj2" fmla="val 21365623"/>
              </a:avLst>
            </a:prstGeom>
            <a:noFill/>
            <a:ln w="1778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819DA1C3-D9C5-ABFC-7346-527F599D878F}"/>
                </a:ext>
              </a:extLst>
            </p:cNvPr>
            <p:cNvSpPr/>
            <p:nvPr/>
          </p:nvSpPr>
          <p:spPr bwMode="auto">
            <a:xfrm>
              <a:off x="6501065" y="967516"/>
              <a:ext cx="3281779" cy="1477257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de-DE" sz="1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Die S</a:t>
              </a:r>
              <a:r>
                <a:rPr lang="de-DE" sz="1600" dirty="0">
                  <a:solidFill>
                    <a:schemeClr val="bg1"/>
                  </a:solidFill>
                  <a:latin typeface="Arial" charset="0"/>
                </a:rPr>
                <a:t>PRINGER</a:t>
              </a:r>
              <a:r>
                <a:rPr kumimoji="0" lang="de-DE" sz="1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-Presse kommuniziert keine Relation zwischen </a:t>
              </a:r>
              <a:r>
                <a:rPr lang="de-DE" sz="1600" dirty="0">
                  <a:solidFill>
                    <a:schemeClr val="bg1"/>
                  </a:solidFill>
                  <a:latin typeface="Arial" charset="0"/>
                </a:rPr>
                <a:t>Atomstrom</a:t>
              </a:r>
              <a:r>
                <a:rPr kumimoji="0" lang="de-DE" sz="1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 und Fossilen!</a:t>
              </a:r>
            </a:p>
          </p:txBody>
        </p:sp>
      </p:grpSp>
      <p:sp>
        <p:nvSpPr>
          <p:cNvPr id="2" name="Rectangle 4">
            <a:extLst>
              <a:ext uri="{FF2B5EF4-FFF2-40B4-BE49-F238E27FC236}">
                <a16:creationId xmlns:a16="http://schemas.microsoft.com/office/drawing/2014/main" id="{CECE1EA1-49C3-1F39-9F13-C74D1F9054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52804"/>
            <a:ext cx="9906000" cy="4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de-DE" altLang="de-DE" sz="1800" b="1" dirty="0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  <a:r>
              <a:rPr lang="de-DE" altLang="de-DE" sz="1800" b="1" dirty="0">
                <a:solidFill>
                  <a:srgbClr val="00B050"/>
                </a:solidFill>
                <a:sym typeface="Symbol" panose="05050102010706020507" pitchFamily="18" charset="2"/>
              </a:rPr>
              <a:t> </a:t>
            </a:r>
            <a:r>
              <a:rPr lang="de-DE" altLang="de-DE" sz="1800" b="1" dirty="0">
                <a:solidFill>
                  <a:srgbClr val="00B050"/>
                </a:solidFill>
                <a:sym typeface="Wingdings" panose="05000000000000000000" pitchFamily="2" charset="2"/>
              </a:rPr>
              <a:t>Abhängigkeit </a:t>
            </a:r>
            <a:r>
              <a:rPr lang="de-DE" altLang="de-DE" sz="1800" dirty="0">
                <a:solidFill>
                  <a:srgbClr val="00B050"/>
                </a:solidFill>
                <a:sym typeface="Wingdings" panose="05000000000000000000" pitchFamily="2" charset="2"/>
              </a:rPr>
              <a:t>und damit </a:t>
            </a:r>
            <a:r>
              <a:rPr lang="de-DE" altLang="de-DE" sz="1800" b="1" dirty="0">
                <a:solidFill>
                  <a:srgbClr val="00B050"/>
                </a:solidFill>
                <a:sym typeface="Wingdings" panose="05000000000000000000" pitchFamily="2" charset="2"/>
              </a:rPr>
              <a:t>Erpressbarkeit</a:t>
            </a:r>
            <a:r>
              <a:rPr lang="de-DE" altLang="de-DE" sz="1800" dirty="0">
                <a:solidFill>
                  <a:srgbClr val="00B050"/>
                </a:solidFill>
                <a:sym typeface="Wingdings" panose="05000000000000000000" pitchFamily="2" charset="2"/>
              </a:rPr>
              <a:t>!</a:t>
            </a:r>
            <a:endParaRPr lang="de-DE" altLang="de-DE" sz="1800" dirty="0">
              <a:solidFill>
                <a:srgbClr val="00B050"/>
              </a:solidFill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5736B13D-DBDC-C54D-522C-8D46C4152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803298"/>
            <a:ext cx="9906000" cy="4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de-DE" altLang="de-DE" sz="1800" b="1" dirty="0">
                <a:solidFill>
                  <a:srgbClr val="00B050"/>
                </a:solidFill>
              </a:rPr>
              <a:t>ca. 3/4</a:t>
            </a:r>
            <a:r>
              <a:rPr lang="de-DE" altLang="de-DE" sz="1800" dirty="0">
                <a:solidFill>
                  <a:srgbClr val="00B050"/>
                </a:solidFill>
              </a:rPr>
              <a:t> unseres </a:t>
            </a:r>
            <a:r>
              <a:rPr lang="de-DE" altLang="de-DE" sz="1800" b="1" dirty="0">
                <a:solidFill>
                  <a:srgbClr val="00B050"/>
                </a:solidFill>
              </a:rPr>
              <a:t>jährlichen Primärenergiebedarfs</a:t>
            </a:r>
            <a:r>
              <a:rPr lang="de-DE" altLang="de-DE" sz="1800" dirty="0">
                <a:solidFill>
                  <a:srgbClr val="00B050"/>
                </a:solidFill>
              </a:rPr>
              <a:t> </a:t>
            </a:r>
            <a:r>
              <a:rPr lang="de-DE" altLang="de-DE" sz="1800" b="1" dirty="0">
                <a:solidFill>
                  <a:srgbClr val="00B050"/>
                </a:solidFill>
              </a:rPr>
              <a:t>importieren</a:t>
            </a:r>
            <a:r>
              <a:rPr lang="de-DE" altLang="de-DE" sz="1800" dirty="0">
                <a:solidFill>
                  <a:srgbClr val="00B050"/>
                </a:solidFill>
              </a:rPr>
              <a:t> wir zu </a:t>
            </a:r>
            <a:r>
              <a:rPr lang="de-DE" altLang="de-DE" sz="1800" b="1" dirty="0">
                <a:solidFill>
                  <a:srgbClr val="00B050"/>
                </a:solidFill>
              </a:rPr>
              <a:t>hohen Kosten</a:t>
            </a:r>
            <a:r>
              <a:rPr lang="de-DE" altLang="de-DE" sz="1800" dirty="0">
                <a:solidFill>
                  <a:srgbClr val="00B05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22947459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1" animBg="1"/>
      <p:bldP spid="26" grpId="0" animBg="1"/>
      <p:bldP spid="2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>
            <a:extLst>
              <a:ext uri="{FF2B5EF4-FFF2-40B4-BE49-F238E27FC236}">
                <a16:creationId xmlns:a16="http://schemas.microsoft.com/office/drawing/2014/main" id="{1BC3C47C-D6BE-41E6-8598-4C41AF80E3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7665" y="9525"/>
            <a:ext cx="875833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Grundsätzliche Verfügbarkeit mit ausreichender Energie (2) 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Jährliche Brennstoffkosten für Energieimporte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8AB638BA-F925-6486-8E1C-1E90EA46C90C}"/>
              </a:ext>
            </a:extLst>
          </p:cNvPr>
          <p:cNvSpPr txBox="1"/>
          <p:nvPr/>
        </p:nvSpPr>
        <p:spPr>
          <a:xfrm>
            <a:off x="6320336" y="5710299"/>
            <a:ext cx="27318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1000" u="sng" dirty="0">
                <a:latin typeface="+mn-lt"/>
              </a:rPr>
              <a:t>Quelle</a:t>
            </a:r>
            <a:r>
              <a:rPr lang="de-DE" sz="1000" dirty="0">
                <a:latin typeface="+mn-lt"/>
              </a:rPr>
              <a:t>: HTW Berlin, Prof. Volker Quaschning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F303229-6177-4045-88CA-52A2AFB4A3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76" t="10159" r="68999" b="14692"/>
          <a:stretch>
            <a:fillRect/>
          </a:stretch>
        </p:blipFill>
        <p:spPr>
          <a:xfrm>
            <a:off x="362487" y="901479"/>
            <a:ext cx="9240142" cy="4808819"/>
          </a:xfrm>
          <a:prstGeom prst="rect">
            <a:avLst/>
          </a:prstGeom>
        </p:spPr>
      </p:pic>
      <p:sp>
        <p:nvSpPr>
          <p:cNvPr id="7" name="Rectangle 4">
            <a:extLst>
              <a:ext uri="{FF2B5EF4-FFF2-40B4-BE49-F238E27FC236}">
                <a16:creationId xmlns:a16="http://schemas.microsoft.com/office/drawing/2014/main" id="{79384D68-D22B-431B-9BC5-D9FB2E829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034749"/>
            <a:ext cx="9906000" cy="4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rgbClr val="00B050"/>
                </a:solidFill>
              </a:rPr>
              <a:t> Fossile Energieimporte kommen Deutschland teuer zu stehen!</a:t>
            </a: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F7714D77-606C-6239-7847-4CF34E8C5FF9}"/>
              </a:ext>
            </a:extLst>
          </p:cNvPr>
          <p:cNvGrpSpPr/>
          <p:nvPr/>
        </p:nvGrpSpPr>
        <p:grpSpPr>
          <a:xfrm>
            <a:off x="1435395" y="2456007"/>
            <a:ext cx="6932428" cy="1169810"/>
            <a:chOff x="1435395" y="2456007"/>
            <a:chExt cx="6932428" cy="1169810"/>
          </a:xfrm>
        </p:grpSpPr>
        <p:cxnSp>
          <p:nvCxnSpPr>
            <p:cNvPr id="4" name="Gerader Verbinder 3">
              <a:extLst>
                <a:ext uri="{FF2B5EF4-FFF2-40B4-BE49-F238E27FC236}">
                  <a16:creationId xmlns:a16="http://schemas.microsoft.com/office/drawing/2014/main" id="{C5C01043-863D-FCCA-C758-63AF866078F4}"/>
                </a:ext>
              </a:extLst>
            </p:cNvPr>
            <p:cNvCxnSpPr/>
            <p:nvPr/>
          </p:nvCxnSpPr>
          <p:spPr bwMode="auto">
            <a:xfrm>
              <a:off x="4581525" y="3040912"/>
              <a:ext cx="3786298" cy="0"/>
            </a:xfrm>
            <a:prstGeom prst="line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35691A1E-9E3D-F456-B8C8-642146646D30}"/>
                </a:ext>
              </a:extLst>
            </p:cNvPr>
            <p:cNvSpPr/>
            <p:nvPr/>
          </p:nvSpPr>
          <p:spPr bwMode="auto">
            <a:xfrm>
              <a:off x="3344705" y="2456007"/>
              <a:ext cx="1236276" cy="1169810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de-DE" sz="2000" b="1" dirty="0">
                  <a:solidFill>
                    <a:schemeClr val="bg1"/>
                  </a:solidFill>
                  <a:latin typeface="Arial" charset="0"/>
                </a:rPr>
                <a:t>Ø:</a:t>
              </a:r>
              <a:br>
                <a:rPr lang="de-DE" sz="1600" b="1" dirty="0">
                  <a:solidFill>
                    <a:schemeClr val="bg1"/>
                  </a:solidFill>
                  <a:latin typeface="Arial" charset="0"/>
                </a:rPr>
              </a:br>
              <a:r>
                <a:rPr lang="de-DE" sz="1600" b="1" dirty="0">
                  <a:solidFill>
                    <a:schemeClr val="bg1"/>
                  </a:solidFill>
                  <a:latin typeface="Arial" charset="0"/>
                </a:rPr>
                <a:t>80</a:t>
              </a:r>
              <a:br>
                <a:rPr lang="de-DE" sz="1600" b="1" dirty="0">
                  <a:solidFill>
                    <a:schemeClr val="bg1"/>
                  </a:solidFill>
                  <a:latin typeface="Arial" charset="0"/>
                </a:rPr>
              </a:br>
              <a:r>
                <a:rPr lang="de-DE" sz="1600" dirty="0">
                  <a:solidFill>
                    <a:schemeClr val="bg1"/>
                  </a:solidFill>
                  <a:latin typeface="Arial" charset="0"/>
                </a:rPr>
                <a:t>Mrd. €/a</a:t>
              </a:r>
              <a:endParaRPr kumimoji="0" lang="de-DE" sz="16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cxnSp>
          <p:nvCxnSpPr>
            <p:cNvPr id="2" name="Gerader Verbinder 1">
              <a:extLst>
                <a:ext uri="{FF2B5EF4-FFF2-40B4-BE49-F238E27FC236}">
                  <a16:creationId xmlns:a16="http://schemas.microsoft.com/office/drawing/2014/main" id="{3F3F5A1D-A4B4-023E-F530-44F81DD72B82}"/>
                </a:ext>
              </a:extLst>
            </p:cNvPr>
            <p:cNvCxnSpPr/>
            <p:nvPr/>
          </p:nvCxnSpPr>
          <p:spPr bwMode="auto">
            <a:xfrm>
              <a:off x="1435395" y="3040912"/>
              <a:ext cx="1909310" cy="0"/>
            </a:xfrm>
            <a:prstGeom prst="line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62928128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4">
            <a:extLst>
              <a:ext uri="{FF2B5EF4-FFF2-40B4-BE49-F238E27FC236}">
                <a16:creationId xmlns:a16="http://schemas.microsoft.com/office/drawing/2014/main" id="{1BC3C47C-D6BE-41E6-8598-4C41AF80E3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7665" y="85542"/>
            <a:ext cx="875833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Grundsätzliche Verfügbarkeit mit ausreichender Energie (3) 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Kosten durch Verbrennung </a:t>
            </a:r>
            <a:r>
              <a:rPr lang="de-DE" altLang="de-DE" sz="2000" dirty="0">
                <a:solidFill>
                  <a:schemeClr val="bg1"/>
                </a:solidFill>
                <a:sym typeface="Symbol" panose="05050102010706020507" pitchFamily="18" charset="2"/>
              </a:rPr>
              <a:t> </a:t>
            </a:r>
            <a:r>
              <a:rPr lang="de-DE" altLang="de-DE" sz="2000" dirty="0">
                <a:solidFill>
                  <a:schemeClr val="bg1"/>
                </a:solidFill>
              </a:rPr>
              <a:t>Investitionen für Energiewende in D</a:t>
            </a:r>
          </a:p>
        </p:txBody>
      </p:sp>
      <p:sp>
        <p:nvSpPr>
          <p:cNvPr id="32" name="Text Box 5">
            <a:extLst>
              <a:ext uri="{FF2B5EF4-FFF2-40B4-BE49-F238E27FC236}">
                <a16:creationId xmlns:a16="http://schemas.microsoft.com/office/drawing/2014/main" id="{5E03BFE5-48AB-4195-AFDC-BF20DE926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1451" y="5774783"/>
            <a:ext cx="2223549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u="sng" dirty="0"/>
              <a:t>Quelle:</a:t>
            </a:r>
            <a:r>
              <a:rPr lang="de-DE" altLang="de-DE" sz="1200" dirty="0"/>
              <a:t> ISE e.V., Meta-Studie</a:t>
            </a:r>
            <a:endParaRPr lang="en-US" altLang="de-DE" sz="1200" dirty="0"/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35523121-B799-4FCD-84EF-4402CBC3750A}"/>
              </a:ext>
            </a:extLst>
          </p:cNvPr>
          <p:cNvGrpSpPr/>
          <p:nvPr/>
        </p:nvGrpSpPr>
        <p:grpSpPr>
          <a:xfrm>
            <a:off x="411581" y="853795"/>
            <a:ext cx="4906114" cy="369332"/>
            <a:chOff x="1035698" y="853795"/>
            <a:chExt cx="4370955" cy="369332"/>
          </a:xfrm>
        </p:grpSpPr>
        <p:cxnSp>
          <p:nvCxnSpPr>
            <p:cNvPr id="6" name="Gerade Verbindung mit Pfeil 5">
              <a:extLst>
                <a:ext uri="{FF2B5EF4-FFF2-40B4-BE49-F238E27FC236}">
                  <a16:creationId xmlns:a16="http://schemas.microsoft.com/office/drawing/2014/main" id="{37981994-8662-4E13-A854-45E0F101C904}"/>
                </a:ext>
              </a:extLst>
            </p:cNvPr>
            <p:cNvCxnSpPr/>
            <p:nvPr/>
          </p:nvCxnSpPr>
          <p:spPr bwMode="auto">
            <a:xfrm>
              <a:off x="1035698" y="1057123"/>
              <a:ext cx="4370955" cy="0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E2AA2073-8502-491F-A8D9-E2F5C01080B0}"/>
                </a:ext>
              </a:extLst>
            </p:cNvPr>
            <p:cNvSpPr txBox="1"/>
            <p:nvPr/>
          </p:nvSpPr>
          <p:spPr>
            <a:xfrm>
              <a:off x="1691490" y="853795"/>
              <a:ext cx="303614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800" dirty="0">
                  <a:solidFill>
                    <a:srgbClr val="3333FF"/>
                  </a:solidFill>
                </a:rPr>
                <a:t>Kosten durch die Verbrennung</a:t>
              </a:r>
            </a:p>
          </p:txBody>
        </p:sp>
      </p:grpSp>
      <p:cxnSp>
        <p:nvCxnSpPr>
          <p:cNvPr id="35" name="Gerade Verbindung mit Pfeil 34">
            <a:extLst>
              <a:ext uri="{FF2B5EF4-FFF2-40B4-BE49-F238E27FC236}">
                <a16:creationId xmlns:a16="http://schemas.microsoft.com/office/drawing/2014/main" id="{767EA601-D426-4B80-9133-2A1AEEE49510}"/>
              </a:ext>
            </a:extLst>
          </p:cNvPr>
          <p:cNvCxnSpPr/>
          <p:nvPr/>
        </p:nvCxnSpPr>
        <p:spPr bwMode="auto">
          <a:xfrm>
            <a:off x="5632802" y="1057123"/>
            <a:ext cx="4170417" cy="0"/>
          </a:xfrm>
          <a:prstGeom prst="straightConnector1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6" name="Textfeld 35">
            <a:extLst>
              <a:ext uri="{FF2B5EF4-FFF2-40B4-BE49-F238E27FC236}">
                <a16:creationId xmlns:a16="http://schemas.microsoft.com/office/drawing/2014/main" id="{5FA3AB93-138B-4B57-9B77-4E61AE7328CC}"/>
              </a:ext>
            </a:extLst>
          </p:cNvPr>
          <p:cNvSpPr txBox="1"/>
          <p:nvPr/>
        </p:nvSpPr>
        <p:spPr>
          <a:xfrm>
            <a:off x="5793403" y="853795"/>
            <a:ext cx="386150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800" dirty="0">
                <a:solidFill>
                  <a:srgbClr val="3333FF"/>
                </a:solidFill>
              </a:rPr>
              <a:t>Investitionen für die Energiewende</a:t>
            </a:r>
          </a:p>
        </p:txBody>
      </p: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8467E186-9A16-D3A4-48FE-E3F67C38FEC2}"/>
              </a:ext>
            </a:extLst>
          </p:cNvPr>
          <p:cNvGrpSpPr/>
          <p:nvPr/>
        </p:nvGrpSpPr>
        <p:grpSpPr>
          <a:xfrm>
            <a:off x="411580" y="1315460"/>
            <a:ext cx="1236236" cy="4404377"/>
            <a:chOff x="411580" y="1315460"/>
            <a:chExt cx="1236236" cy="4404377"/>
          </a:xfrm>
        </p:grpSpPr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2CBF8441-00D3-13EB-5FA1-4A4459E8A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9" r="88178"/>
            <a:stretch>
              <a:fillRect/>
            </a:stretch>
          </p:blipFill>
          <p:spPr>
            <a:xfrm>
              <a:off x="619760" y="1771292"/>
              <a:ext cx="687830" cy="3948545"/>
            </a:xfrm>
            <a:prstGeom prst="rect">
              <a:avLst/>
            </a:prstGeom>
          </p:spPr>
        </p:pic>
        <p:grpSp>
          <p:nvGrpSpPr>
            <p:cNvPr id="2" name="Gruppieren 1">
              <a:extLst>
                <a:ext uri="{FF2B5EF4-FFF2-40B4-BE49-F238E27FC236}">
                  <a16:creationId xmlns:a16="http://schemas.microsoft.com/office/drawing/2014/main" id="{2800E491-CD2E-48D1-B2D3-75B015AA624E}"/>
                </a:ext>
              </a:extLst>
            </p:cNvPr>
            <p:cNvGrpSpPr/>
            <p:nvPr/>
          </p:nvGrpSpPr>
          <p:grpSpPr>
            <a:xfrm>
              <a:off x="411580" y="1315460"/>
              <a:ext cx="1236236" cy="909608"/>
              <a:chOff x="720371" y="1315460"/>
              <a:chExt cx="1236236" cy="909608"/>
            </a:xfrm>
          </p:grpSpPr>
          <p:sp>
            <p:nvSpPr>
              <p:cNvPr id="9" name="Textfeld 8">
                <a:extLst>
                  <a:ext uri="{FF2B5EF4-FFF2-40B4-BE49-F238E27FC236}">
                    <a16:creationId xmlns:a16="http://schemas.microsoft.com/office/drawing/2014/main" id="{ADAF78F8-53DF-4C63-9F88-10B437322087}"/>
                  </a:ext>
                </a:extLst>
              </p:cNvPr>
              <p:cNvSpPr txBox="1"/>
              <p:nvPr/>
            </p:nvSpPr>
            <p:spPr>
              <a:xfrm>
                <a:off x="720371" y="1315460"/>
                <a:ext cx="1236236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400" dirty="0">
                    <a:solidFill>
                      <a:srgbClr val="3333FF"/>
                    </a:solidFill>
                  </a:rPr>
                  <a:t>Fossile</a:t>
                </a:r>
              </a:p>
              <a:p>
                <a:pPr algn="ctr"/>
                <a:r>
                  <a:rPr lang="de-DE" sz="1400" dirty="0">
                    <a:solidFill>
                      <a:srgbClr val="3333FF"/>
                    </a:solidFill>
                  </a:rPr>
                  <a:t>Importe</a:t>
                </a:r>
                <a:br>
                  <a:rPr lang="de-DE" sz="1400" dirty="0">
                    <a:solidFill>
                      <a:srgbClr val="3333FF"/>
                    </a:solidFill>
                  </a:rPr>
                </a:br>
                <a:r>
                  <a:rPr lang="de-DE" sz="1400" dirty="0">
                    <a:solidFill>
                      <a:srgbClr val="3333FF"/>
                    </a:solidFill>
                    <a:sym typeface="Symbol" panose="05050102010706020507" pitchFamily="18" charset="2"/>
                  </a:rPr>
                  <a:t> </a:t>
                </a:r>
                <a:r>
                  <a:rPr lang="de-DE" sz="1400" dirty="0">
                    <a:solidFill>
                      <a:srgbClr val="3333FF"/>
                    </a:solidFill>
                  </a:rPr>
                  <a:t>2006-2024</a:t>
                </a:r>
              </a:p>
            </p:txBody>
          </p:sp>
          <p:sp>
            <p:nvSpPr>
              <p:cNvPr id="55" name="Textfeld 54">
                <a:extLst>
                  <a:ext uri="{FF2B5EF4-FFF2-40B4-BE49-F238E27FC236}">
                    <a16:creationId xmlns:a16="http://schemas.microsoft.com/office/drawing/2014/main" id="{26346C87-21FE-4234-9081-37DBB8EA6490}"/>
                  </a:ext>
                </a:extLst>
              </p:cNvPr>
              <p:cNvSpPr txBox="1"/>
              <p:nvPr/>
            </p:nvSpPr>
            <p:spPr>
              <a:xfrm>
                <a:off x="969376" y="1978847"/>
                <a:ext cx="83067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/>
                  <a:t>(</a:t>
                </a:r>
                <a:r>
                  <a:rPr lang="de-DE" sz="1000" dirty="0">
                    <a:hlinkClick r:id="rId4"/>
                  </a:rPr>
                  <a:t>KfW</a:t>
                </a:r>
                <a:r>
                  <a:rPr lang="de-DE" sz="1000" dirty="0"/>
                  <a:t> 2025)</a:t>
                </a:r>
              </a:p>
            </p:txBody>
          </p:sp>
        </p:grpSp>
      </p:grp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B65BA3F4-8EA6-4C35-8B03-99D54D635DB3}"/>
              </a:ext>
            </a:extLst>
          </p:cNvPr>
          <p:cNvCxnSpPr/>
          <p:nvPr/>
        </p:nvCxnSpPr>
        <p:spPr bwMode="auto">
          <a:xfrm>
            <a:off x="657225" y="5573759"/>
            <a:ext cx="8629015" cy="0"/>
          </a:xfrm>
          <a:prstGeom prst="lin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Text Box 5">
            <a:extLst>
              <a:ext uri="{FF2B5EF4-FFF2-40B4-BE49-F238E27FC236}">
                <a16:creationId xmlns:a16="http://schemas.microsoft.com/office/drawing/2014/main" id="{48CBD389-FD86-C073-84B9-057D9F507B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0924" y="5679730"/>
            <a:ext cx="556920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u="sng" dirty="0"/>
              <a:t>KfW</a:t>
            </a:r>
            <a:r>
              <a:rPr lang="de-DE" altLang="de-DE" sz="1200" dirty="0"/>
              <a:t>: </a:t>
            </a:r>
            <a:r>
              <a:rPr lang="de-DE" sz="1200" dirty="0"/>
              <a:t>Kreditanstalt für Wiederaufbau, </a:t>
            </a:r>
            <a:r>
              <a:rPr lang="de-DE" altLang="de-DE" sz="1200" u="sng" dirty="0"/>
              <a:t>UBA</a:t>
            </a:r>
            <a:r>
              <a:rPr lang="de-DE" altLang="de-DE" sz="1200" dirty="0"/>
              <a:t>: Umweltbundesamt</a:t>
            </a:r>
            <a:br>
              <a:rPr lang="de-DE" altLang="de-DE" sz="1200" dirty="0"/>
            </a:br>
            <a:r>
              <a:rPr lang="de-DE" altLang="de-DE" sz="1200" u="sng" dirty="0"/>
              <a:t>IMK</a:t>
            </a:r>
            <a:r>
              <a:rPr lang="de-DE" altLang="de-DE" sz="1200" dirty="0"/>
              <a:t>: Institut für </a:t>
            </a:r>
            <a:r>
              <a:rPr lang="de-DE" sz="1200" dirty="0"/>
              <a:t>Makroökonomie und Konjunkturforschung</a:t>
            </a:r>
            <a:endParaRPr lang="en-US" altLang="de-DE" sz="1200" dirty="0"/>
          </a:p>
        </p:txBody>
      </p: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EC4A3849-07EA-48D1-B402-2E7138C70953}"/>
              </a:ext>
            </a:extLst>
          </p:cNvPr>
          <p:cNvCxnSpPr/>
          <p:nvPr/>
        </p:nvCxnSpPr>
        <p:spPr bwMode="auto">
          <a:xfrm>
            <a:off x="5472173" y="896947"/>
            <a:ext cx="0" cy="4676812"/>
          </a:xfrm>
          <a:prstGeom prst="line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DC0CAB45-C54D-56D3-E5D5-7F8C72290C31}"/>
              </a:ext>
            </a:extLst>
          </p:cNvPr>
          <p:cNvGrpSpPr/>
          <p:nvPr/>
        </p:nvGrpSpPr>
        <p:grpSpPr>
          <a:xfrm>
            <a:off x="7894705" y="1259474"/>
            <a:ext cx="1746507" cy="4460363"/>
            <a:chOff x="7894705" y="1259474"/>
            <a:chExt cx="1746507" cy="4460363"/>
          </a:xfrm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5FE0E1B3-8B04-4472-A199-484F06EB16DD}"/>
                </a:ext>
              </a:extLst>
            </p:cNvPr>
            <p:cNvSpPr txBox="1"/>
            <p:nvPr/>
          </p:nvSpPr>
          <p:spPr>
            <a:xfrm>
              <a:off x="8174144" y="1259474"/>
              <a:ext cx="1467068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>
                  <a:solidFill>
                    <a:srgbClr val="3333FF"/>
                  </a:solidFill>
                </a:rPr>
                <a:t>Einsparungs-</a:t>
              </a:r>
              <a:br>
                <a:rPr lang="de-DE" sz="1400" dirty="0">
                  <a:solidFill>
                    <a:srgbClr val="3333FF"/>
                  </a:solidFill>
                </a:rPr>
              </a:br>
              <a:r>
                <a:rPr lang="de-DE" sz="1400" dirty="0">
                  <a:solidFill>
                    <a:srgbClr val="3333FF"/>
                  </a:solidFill>
                </a:rPr>
                <a:t>potenzial</a:t>
              </a:r>
              <a:br>
                <a:rPr lang="de-DE" sz="1400" dirty="0">
                  <a:solidFill>
                    <a:srgbClr val="3333FF"/>
                  </a:solidFill>
                </a:rPr>
              </a:br>
              <a:r>
                <a:rPr lang="de-DE" sz="1400" dirty="0">
                  <a:solidFill>
                    <a:srgbClr val="3333FF"/>
                  </a:solidFill>
                </a:rPr>
                <a:t>(sehr langfristig)</a:t>
              </a:r>
            </a:p>
          </p:txBody>
        </p: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2F6E77EC-9B14-8CC7-B485-F996B51878CB}"/>
                </a:ext>
              </a:extLst>
            </p:cNvPr>
            <p:cNvCxnSpPr/>
            <p:nvPr/>
          </p:nvCxnSpPr>
          <p:spPr bwMode="auto">
            <a:xfrm>
              <a:off x="7894705" y="3062029"/>
              <a:ext cx="795600" cy="0"/>
            </a:xfrm>
            <a:prstGeom prst="line">
              <a:avLst/>
            </a:prstGeom>
            <a:solidFill>
              <a:srgbClr val="FF00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27" name="Grafik 26">
              <a:extLst>
                <a:ext uri="{FF2B5EF4-FFF2-40B4-BE49-F238E27FC236}">
                  <a16:creationId xmlns:a16="http://schemas.microsoft.com/office/drawing/2014/main" id="{14C33A96-094D-776C-0B1C-963FE1D6B3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265" r="4802"/>
            <a:stretch>
              <a:fillRect/>
            </a:stretch>
          </p:blipFill>
          <p:spPr>
            <a:xfrm>
              <a:off x="8645931" y="1771292"/>
              <a:ext cx="662031" cy="3948545"/>
            </a:xfrm>
            <a:prstGeom prst="rect">
              <a:avLst/>
            </a:prstGeom>
          </p:spPr>
        </p:pic>
      </p:grp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2F28DE2D-15B8-3AC6-6975-6A994535A753}"/>
              </a:ext>
            </a:extLst>
          </p:cNvPr>
          <p:cNvGrpSpPr/>
          <p:nvPr/>
        </p:nvGrpSpPr>
        <p:grpSpPr>
          <a:xfrm>
            <a:off x="1278469" y="1315460"/>
            <a:ext cx="1736580" cy="4404377"/>
            <a:chOff x="1278469" y="1315460"/>
            <a:chExt cx="1736580" cy="4404377"/>
          </a:xfrm>
        </p:grpSpPr>
        <p:grpSp>
          <p:nvGrpSpPr>
            <p:cNvPr id="4" name="Gruppieren 3">
              <a:extLst>
                <a:ext uri="{FF2B5EF4-FFF2-40B4-BE49-F238E27FC236}">
                  <a16:creationId xmlns:a16="http://schemas.microsoft.com/office/drawing/2014/main" id="{6E98BAC8-F33F-4B8B-A59F-7292A77D8855}"/>
                </a:ext>
              </a:extLst>
            </p:cNvPr>
            <p:cNvGrpSpPr/>
            <p:nvPr/>
          </p:nvGrpSpPr>
          <p:grpSpPr>
            <a:xfrm>
              <a:off x="1735533" y="1315460"/>
              <a:ext cx="1279516" cy="909608"/>
              <a:chOff x="2007180" y="1315460"/>
              <a:chExt cx="1279516" cy="909608"/>
            </a:xfrm>
          </p:grpSpPr>
          <p:sp>
            <p:nvSpPr>
              <p:cNvPr id="28" name="Textfeld 27">
                <a:extLst>
                  <a:ext uri="{FF2B5EF4-FFF2-40B4-BE49-F238E27FC236}">
                    <a16:creationId xmlns:a16="http://schemas.microsoft.com/office/drawing/2014/main" id="{CC3218AF-BF7D-4DBC-BE93-858091949703}"/>
                  </a:ext>
                </a:extLst>
              </p:cNvPr>
              <p:cNvSpPr txBox="1"/>
              <p:nvPr/>
            </p:nvSpPr>
            <p:spPr>
              <a:xfrm>
                <a:off x="2007180" y="1315460"/>
                <a:ext cx="127951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400" dirty="0">
                    <a:solidFill>
                      <a:srgbClr val="3333FF"/>
                    </a:solidFill>
                  </a:rPr>
                  <a:t>U-schädliche</a:t>
                </a:r>
              </a:p>
              <a:p>
                <a:pPr algn="ctr"/>
                <a:r>
                  <a:rPr lang="de-DE" sz="1400" dirty="0">
                    <a:solidFill>
                      <a:srgbClr val="3333FF"/>
                    </a:solidFill>
                  </a:rPr>
                  <a:t>Subventionen</a:t>
                </a:r>
              </a:p>
            </p:txBody>
          </p:sp>
          <p:sp>
            <p:nvSpPr>
              <p:cNvPr id="30" name="Textfeld 29">
                <a:extLst>
                  <a:ext uri="{FF2B5EF4-FFF2-40B4-BE49-F238E27FC236}">
                    <a16:creationId xmlns:a16="http://schemas.microsoft.com/office/drawing/2014/main" id="{1CA02E7B-65D5-4B22-973F-17B1F35404CA}"/>
                  </a:ext>
                </a:extLst>
              </p:cNvPr>
              <p:cNvSpPr txBox="1"/>
              <p:nvPr/>
            </p:nvSpPr>
            <p:spPr>
              <a:xfrm>
                <a:off x="2183957" y="1978847"/>
                <a:ext cx="85151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/>
                  <a:t>(</a:t>
                </a:r>
                <a:r>
                  <a:rPr lang="de-DE" sz="1000" dirty="0">
                    <a:hlinkClick r:id="rId5"/>
                  </a:rPr>
                  <a:t>UBA</a:t>
                </a:r>
                <a:r>
                  <a:rPr lang="de-DE" sz="1000" dirty="0"/>
                  <a:t> 2021)</a:t>
                </a:r>
              </a:p>
            </p:txBody>
          </p:sp>
        </p:grpSp>
        <p:cxnSp>
          <p:nvCxnSpPr>
            <p:cNvPr id="40" name="Gerader Verbinder 39">
              <a:extLst>
                <a:ext uri="{FF2B5EF4-FFF2-40B4-BE49-F238E27FC236}">
                  <a16:creationId xmlns:a16="http://schemas.microsoft.com/office/drawing/2014/main" id="{80ED6011-FACB-4EF1-9BF0-49795D2C5953}"/>
                </a:ext>
              </a:extLst>
            </p:cNvPr>
            <p:cNvCxnSpPr/>
            <p:nvPr/>
          </p:nvCxnSpPr>
          <p:spPr bwMode="auto">
            <a:xfrm>
              <a:off x="1278469" y="4993224"/>
              <a:ext cx="795600" cy="0"/>
            </a:xfrm>
            <a:prstGeom prst="line">
              <a:avLst/>
            </a:prstGeom>
            <a:solidFill>
              <a:srgbClr val="FF00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34" name="Grafik 33">
              <a:extLst>
                <a:ext uri="{FF2B5EF4-FFF2-40B4-BE49-F238E27FC236}">
                  <a16:creationId xmlns:a16="http://schemas.microsoft.com/office/drawing/2014/main" id="{F8B8E2B9-D526-C5EE-4BB9-60EA3513B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09" t="21622" r="74077"/>
            <a:stretch>
              <a:fillRect/>
            </a:stretch>
          </p:blipFill>
          <p:spPr>
            <a:xfrm>
              <a:off x="2014800" y="2625044"/>
              <a:ext cx="679281" cy="3094793"/>
            </a:xfrm>
            <a:prstGeom prst="rect">
              <a:avLst/>
            </a:prstGeom>
          </p:spPr>
        </p:pic>
      </p:grp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D348BB13-B047-CE51-5568-62BCDDC27EDC}"/>
              </a:ext>
            </a:extLst>
          </p:cNvPr>
          <p:cNvGrpSpPr/>
          <p:nvPr/>
        </p:nvGrpSpPr>
        <p:grpSpPr>
          <a:xfrm>
            <a:off x="2607518" y="1315460"/>
            <a:ext cx="1592888" cy="4404377"/>
            <a:chOff x="2607518" y="1315460"/>
            <a:chExt cx="1592888" cy="4404377"/>
          </a:xfrm>
        </p:grpSpPr>
        <p:grpSp>
          <p:nvGrpSpPr>
            <p:cNvPr id="5" name="Gruppieren 4">
              <a:extLst>
                <a:ext uri="{FF2B5EF4-FFF2-40B4-BE49-F238E27FC236}">
                  <a16:creationId xmlns:a16="http://schemas.microsoft.com/office/drawing/2014/main" id="{A1A8A50A-8742-4218-B4CF-6A8DC71D0DF9}"/>
                </a:ext>
              </a:extLst>
            </p:cNvPr>
            <p:cNvGrpSpPr/>
            <p:nvPr/>
          </p:nvGrpSpPr>
          <p:grpSpPr>
            <a:xfrm>
              <a:off x="3119662" y="1315460"/>
              <a:ext cx="1080744" cy="909608"/>
              <a:chOff x="3674070" y="1315460"/>
              <a:chExt cx="1080744" cy="909608"/>
            </a:xfrm>
          </p:grpSpPr>
          <p:sp>
            <p:nvSpPr>
              <p:cNvPr id="3" name="Textfeld 2">
                <a:extLst>
                  <a:ext uri="{FF2B5EF4-FFF2-40B4-BE49-F238E27FC236}">
                    <a16:creationId xmlns:a16="http://schemas.microsoft.com/office/drawing/2014/main" id="{30081869-7FB5-489B-A453-AE8B5DFC031F}"/>
                  </a:ext>
                </a:extLst>
              </p:cNvPr>
              <p:cNvSpPr txBox="1"/>
              <p:nvPr/>
            </p:nvSpPr>
            <p:spPr>
              <a:xfrm>
                <a:off x="3674070" y="1315460"/>
                <a:ext cx="108074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400" dirty="0">
                    <a:solidFill>
                      <a:srgbClr val="3333FF"/>
                    </a:solidFill>
                  </a:rPr>
                  <a:t>U-Schäden</a:t>
                </a:r>
              </a:p>
            </p:txBody>
          </p:sp>
          <p:sp>
            <p:nvSpPr>
              <p:cNvPr id="31" name="Textfeld 30">
                <a:extLst>
                  <a:ext uri="{FF2B5EF4-FFF2-40B4-BE49-F238E27FC236}">
                    <a16:creationId xmlns:a16="http://schemas.microsoft.com/office/drawing/2014/main" id="{24F08C4B-21BF-4172-802E-EBC22A0707F0}"/>
                  </a:ext>
                </a:extLst>
              </p:cNvPr>
              <p:cNvSpPr txBox="1"/>
              <p:nvPr/>
            </p:nvSpPr>
            <p:spPr>
              <a:xfrm>
                <a:off x="3819042" y="1978847"/>
                <a:ext cx="85151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/>
                  <a:t>(</a:t>
                </a:r>
                <a:r>
                  <a:rPr lang="de-DE" sz="1000" dirty="0">
                    <a:hlinkClick r:id="rId6"/>
                  </a:rPr>
                  <a:t>UBA</a:t>
                </a:r>
                <a:r>
                  <a:rPr lang="de-DE" sz="1000" dirty="0"/>
                  <a:t> 2026)</a:t>
                </a:r>
              </a:p>
            </p:txBody>
          </p:sp>
        </p:grpSp>
        <p:cxnSp>
          <p:nvCxnSpPr>
            <p:cNvPr id="17" name="Gerader Verbinder 16">
              <a:extLst>
                <a:ext uri="{FF2B5EF4-FFF2-40B4-BE49-F238E27FC236}">
                  <a16:creationId xmlns:a16="http://schemas.microsoft.com/office/drawing/2014/main" id="{FAACE3FC-6B41-3668-AA54-D7808C7A21EC}"/>
                </a:ext>
              </a:extLst>
            </p:cNvPr>
            <p:cNvCxnSpPr/>
            <p:nvPr/>
          </p:nvCxnSpPr>
          <p:spPr bwMode="auto">
            <a:xfrm>
              <a:off x="2607518" y="4512212"/>
              <a:ext cx="795600" cy="0"/>
            </a:xfrm>
            <a:prstGeom prst="line">
              <a:avLst/>
            </a:prstGeom>
            <a:solidFill>
              <a:srgbClr val="FF00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37" name="Grafik 36">
              <a:extLst>
                <a:ext uri="{FF2B5EF4-FFF2-40B4-BE49-F238E27FC236}">
                  <a16:creationId xmlns:a16="http://schemas.microsoft.com/office/drawing/2014/main" id="{F4CF0E44-1774-2319-F9E0-1C05D953C8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303" t="13284" r="60432"/>
            <a:stretch>
              <a:fillRect/>
            </a:stretch>
          </p:blipFill>
          <p:spPr>
            <a:xfrm>
              <a:off x="3313759" y="2295819"/>
              <a:ext cx="693670" cy="3424018"/>
            </a:xfrm>
            <a:prstGeom prst="rect">
              <a:avLst/>
            </a:prstGeom>
          </p:spPr>
        </p:pic>
      </p:grpSp>
      <p:grpSp>
        <p:nvGrpSpPr>
          <p:cNvPr id="44" name="Gruppieren 43">
            <a:extLst>
              <a:ext uri="{FF2B5EF4-FFF2-40B4-BE49-F238E27FC236}">
                <a16:creationId xmlns:a16="http://schemas.microsoft.com/office/drawing/2014/main" id="{07F3E029-5ECB-5CD4-BBFB-CD309A046F49}"/>
              </a:ext>
            </a:extLst>
          </p:cNvPr>
          <p:cNvGrpSpPr/>
          <p:nvPr/>
        </p:nvGrpSpPr>
        <p:grpSpPr>
          <a:xfrm>
            <a:off x="3921800" y="1315460"/>
            <a:ext cx="1525691" cy="4404377"/>
            <a:chOff x="3921800" y="1315460"/>
            <a:chExt cx="1525691" cy="4404377"/>
          </a:xfrm>
        </p:grpSpPr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808632D9-09C4-4DFA-9E1A-3FA9DE3B3069}"/>
                </a:ext>
              </a:extLst>
            </p:cNvPr>
            <p:cNvSpPr txBox="1"/>
            <p:nvPr/>
          </p:nvSpPr>
          <p:spPr>
            <a:xfrm>
              <a:off x="4576740" y="1315460"/>
              <a:ext cx="8707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>
                  <a:solidFill>
                    <a:srgbClr val="3333FF"/>
                  </a:solidFill>
                </a:rPr>
                <a:t>Gesamt-</a:t>
              </a:r>
              <a:br>
                <a:rPr lang="de-DE" sz="1400" dirty="0">
                  <a:solidFill>
                    <a:srgbClr val="3333FF"/>
                  </a:solidFill>
                </a:rPr>
              </a:br>
              <a:r>
                <a:rPr lang="de-DE" sz="1400" dirty="0">
                  <a:solidFill>
                    <a:srgbClr val="3333FF"/>
                  </a:solidFill>
                </a:rPr>
                <a:t>kosten/a</a:t>
              </a:r>
            </a:p>
          </p:txBody>
        </p:sp>
        <p:cxnSp>
          <p:nvCxnSpPr>
            <p:cNvPr id="18" name="Gerader Verbinder 17">
              <a:extLst>
                <a:ext uri="{FF2B5EF4-FFF2-40B4-BE49-F238E27FC236}">
                  <a16:creationId xmlns:a16="http://schemas.microsoft.com/office/drawing/2014/main" id="{30394BE7-6CDF-515B-C7BA-AA6AFDBFFA59}"/>
                </a:ext>
              </a:extLst>
            </p:cNvPr>
            <p:cNvCxnSpPr/>
            <p:nvPr/>
          </p:nvCxnSpPr>
          <p:spPr bwMode="auto">
            <a:xfrm>
              <a:off x="3921800" y="2307174"/>
              <a:ext cx="795600" cy="0"/>
            </a:xfrm>
            <a:prstGeom prst="line">
              <a:avLst/>
            </a:prstGeom>
            <a:solidFill>
              <a:srgbClr val="FF00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38" name="Grafik 37">
              <a:extLst>
                <a:ext uri="{FF2B5EF4-FFF2-40B4-BE49-F238E27FC236}">
                  <a16:creationId xmlns:a16="http://schemas.microsoft.com/office/drawing/2014/main" id="{5CFBBDB1-83F6-6D7B-45D8-D3D2B2B30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409" t="11836" r="46532"/>
            <a:stretch>
              <a:fillRect/>
            </a:stretch>
          </p:blipFill>
          <p:spPr>
            <a:xfrm>
              <a:off x="4643612" y="2238656"/>
              <a:ext cx="674084" cy="3481181"/>
            </a:xfrm>
            <a:prstGeom prst="rect">
              <a:avLst/>
            </a:prstGeom>
          </p:spPr>
        </p:pic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30DC1204-0A98-C414-06E2-F98C3A9F7FB5}"/>
              </a:ext>
            </a:extLst>
          </p:cNvPr>
          <p:cNvGrpSpPr/>
          <p:nvPr/>
        </p:nvGrpSpPr>
        <p:grpSpPr>
          <a:xfrm>
            <a:off x="5235002" y="1315460"/>
            <a:ext cx="2325061" cy="4404377"/>
            <a:chOff x="5235002" y="1315460"/>
            <a:chExt cx="2325061" cy="4404377"/>
          </a:xfrm>
        </p:grpSpPr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5C193A69-4D08-46BC-8EFF-3D138F678301}"/>
                </a:ext>
              </a:extLst>
            </p:cNvPr>
            <p:cNvSpPr txBox="1"/>
            <p:nvPr/>
          </p:nvSpPr>
          <p:spPr>
            <a:xfrm>
              <a:off x="6221234" y="1315460"/>
              <a:ext cx="13388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>
                  <a:solidFill>
                    <a:srgbClr val="3333FF"/>
                  </a:solidFill>
                </a:rPr>
                <a:t>Investitionen/a</a:t>
              </a:r>
            </a:p>
          </p:txBody>
        </p:sp>
        <p:cxnSp>
          <p:nvCxnSpPr>
            <p:cNvPr id="20" name="Gerader Verbinder 19">
              <a:extLst>
                <a:ext uri="{FF2B5EF4-FFF2-40B4-BE49-F238E27FC236}">
                  <a16:creationId xmlns:a16="http://schemas.microsoft.com/office/drawing/2014/main" id="{7C3D0283-CDB4-7757-CC59-F182280B6AEB}"/>
                </a:ext>
              </a:extLst>
            </p:cNvPr>
            <p:cNvCxnSpPr/>
            <p:nvPr/>
          </p:nvCxnSpPr>
          <p:spPr bwMode="auto">
            <a:xfrm>
              <a:off x="5235002" y="2307174"/>
              <a:ext cx="795600" cy="0"/>
            </a:xfrm>
            <a:prstGeom prst="line">
              <a:avLst/>
            </a:prstGeom>
            <a:solidFill>
              <a:srgbClr val="FF00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39" name="Grafik 38">
              <a:extLst>
                <a:ext uri="{FF2B5EF4-FFF2-40B4-BE49-F238E27FC236}">
                  <a16:creationId xmlns:a16="http://schemas.microsoft.com/office/drawing/2014/main" id="{110170BE-B12B-3CC9-1435-90B35D3F7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610" r="32776"/>
            <a:stretch>
              <a:fillRect/>
            </a:stretch>
          </p:blipFill>
          <p:spPr>
            <a:xfrm>
              <a:off x="5986169" y="1771292"/>
              <a:ext cx="631503" cy="3948545"/>
            </a:xfrm>
            <a:prstGeom prst="rect">
              <a:avLst/>
            </a:prstGeom>
          </p:spPr>
        </p:pic>
        <p:grpSp>
          <p:nvGrpSpPr>
            <p:cNvPr id="48" name="Gruppieren 47">
              <a:extLst>
                <a:ext uri="{FF2B5EF4-FFF2-40B4-BE49-F238E27FC236}">
                  <a16:creationId xmlns:a16="http://schemas.microsoft.com/office/drawing/2014/main" id="{A8352A3A-3EAC-8519-3B50-576C29447C26}"/>
                </a:ext>
              </a:extLst>
            </p:cNvPr>
            <p:cNvGrpSpPr/>
            <p:nvPr/>
          </p:nvGrpSpPr>
          <p:grpSpPr>
            <a:xfrm>
              <a:off x="5671598" y="1555242"/>
              <a:ext cx="1178528" cy="684519"/>
              <a:chOff x="5671598" y="1555242"/>
              <a:chExt cx="1178528" cy="684519"/>
            </a:xfrm>
          </p:grpSpPr>
          <p:sp>
            <p:nvSpPr>
              <p:cNvPr id="14" name="Textfeld 13">
                <a:extLst>
                  <a:ext uri="{FF2B5EF4-FFF2-40B4-BE49-F238E27FC236}">
                    <a16:creationId xmlns:a16="http://schemas.microsoft.com/office/drawing/2014/main" id="{226C1C17-0DF7-DFFF-3A05-1EEEF5E7A6A6}"/>
                  </a:ext>
                </a:extLst>
              </p:cNvPr>
              <p:cNvSpPr txBox="1"/>
              <p:nvPr/>
            </p:nvSpPr>
            <p:spPr>
              <a:xfrm>
                <a:off x="5986169" y="1993540"/>
                <a:ext cx="73770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/>
                  <a:t>(ISE e.V.)</a:t>
                </a:r>
              </a:p>
            </p:txBody>
          </p:sp>
          <p:sp>
            <p:nvSpPr>
              <p:cNvPr id="45" name="Textfeld 44">
                <a:extLst>
                  <a:ext uri="{FF2B5EF4-FFF2-40B4-BE49-F238E27FC236}">
                    <a16:creationId xmlns:a16="http://schemas.microsoft.com/office/drawing/2014/main" id="{EDD556D6-29A2-558B-0672-C6F019EAB040}"/>
                  </a:ext>
                </a:extLst>
              </p:cNvPr>
              <p:cNvSpPr txBox="1"/>
              <p:nvPr/>
            </p:nvSpPr>
            <p:spPr>
              <a:xfrm>
                <a:off x="5671598" y="1555242"/>
                <a:ext cx="117852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400" dirty="0">
                    <a:solidFill>
                      <a:srgbClr val="3333FF"/>
                    </a:solidFill>
                  </a:rPr>
                  <a:t>Erneuerbare</a:t>
                </a:r>
              </a:p>
            </p:txBody>
          </p:sp>
        </p:grpSp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566EB4D6-3592-39EF-DE43-4DA92EF3C1C3}"/>
              </a:ext>
            </a:extLst>
          </p:cNvPr>
          <p:cNvGrpSpPr/>
          <p:nvPr/>
        </p:nvGrpSpPr>
        <p:grpSpPr>
          <a:xfrm>
            <a:off x="6571709" y="1563946"/>
            <a:ext cx="1492071" cy="4155891"/>
            <a:chOff x="6571709" y="1563946"/>
            <a:chExt cx="1492071" cy="4155891"/>
          </a:xfrm>
        </p:grpSpPr>
        <p:cxnSp>
          <p:nvCxnSpPr>
            <p:cNvPr id="21" name="Gerader Verbinder 20">
              <a:extLst>
                <a:ext uri="{FF2B5EF4-FFF2-40B4-BE49-F238E27FC236}">
                  <a16:creationId xmlns:a16="http://schemas.microsoft.com/office/drawing/2014/main" id="{E83CF641-5AB9-6E8F-414F-72AA2BCA1747}"/>
                </a:ext>
              </a:extLst>
            </p:cNvPr>
            <p:cNvCxnSpPr/>
            <p:nvPr/>
          </p:nvCxnSpPr>
          <p:spPr bwMode="auto">
            <a:xfrm>
              <a:off x="6571709" y="2816761"/>
              <a:ext cx="795600" cy="0"/>
            </a:xfrm>
            <a:prstGeom prst="line">
              <a:avLst/>
            </a:prstGeom>
            <a:solidFill>
              <a:srgbClr val="FF0000"/>
            </a:solidFill>
            <a:ln w="63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41" name="Grafik 40">
              <a:extLst>
                <a:ext uri="{FF2B5EF4-FFF2-40B4-BE49-F238E27FC236}">
                  <a16:creationId xmlns:a16="http://schemas.microsoft.com/office/drawing/2014/main" id="{9E1804EA-71A6-B50C-6397-6F14E1286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281" r="18786"/>
            <a:stretch>
              <a:fillRect/>
            </a:stretch>
          </p:blipFill>
          <p:spPr>
            <a:xfrm>
              <a:off x="7304383" y="1771292"/>
              <a:ext cx="662030" cy="3948545"/>
            </a:xfrm>
            <a:prstGeom prst="rect">
              <a:avLst/>
            </a:prstGeom>
          </p:spPr>
        </p:pic>
        <p:grpSp>
          <p:nvGrpSpPr>
            <p:cNvPr id="50" name="Gruppieren 49">
              <a:extLst>
                <a:ext uri="{FF2B5EF4-FFF2-40B4-BE49-F238E27FC236}">
                  <a16:creationId xmlns:a16="http://schemas.microsoft.com/office/drawing/2014/main" id="{C04F1F60-8C8F-87A3-6389-6BC4730BDE2F}"/>
                </a:ext>
              </a:extLst>
            </p:cNvPr>
            <p:cNvGrpSpPr/>
            <p:nvPr/>
          </p:nvGrpSpPr>
          <p:grpSpPr>
            <a:xfrm>
              <a:off x="6973418" y="1563946"/>
              <a:ext cx="1090362" cy="675815"/>
              <a:chOff x="6973418" y="1563946"/>
              <a:chExt cx="1090362" cy="675815"/>
            </a:xfrm>
          </p:grpSpPr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AC33EBCF-F4A4-DBF0-DBAA-2ED732AFB37D}"/>
                  </a:ext>
                </a:extLst>
              </p:cNvPr>
              <p:cNvSpPr txBox="1"/>
              <p:nvPr/>
            </p:nvSpPr>
            <p:spPr>
              <a:xfrm>
                <a:off x="7201845" y="1993540"/>
                <a:ext cx="816249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000" dirty="0"/>
                  <a:t>(</a:t>
                </a:r>
                <a:r>
                  <a:rPr lang="de-DE" sz="1000" dirty="0">
                    <a:hlinkClick r:id="rId7"/>
                  </a:rPr>
                  <a:t>IMK</a:t>
                </a:r>
                <a:r>
                  <a:rPr lang="de-DE" sz="1000" dirty="0"/>
                  <a:t> 2024)</a:t>
                </a:r>
              </a:p>
            </p:txBody>
          </p:sp>
          <p:sp>
            <p:nvSpPr>
              <p:cNvPr id="47" name="Textfeld 46">
                <a:extLst>
                  <a:ext uri="{FF2B5EF4-FFF2-40B4-BE49-F238E27FC236}">
                    <a16:creationId xmlns:a16="http://schemas.microsoft.com/office/drawing/2014/main" id="{3AFC94F0-D54A-0899-02A5-9F63719415D2}"/>
                  </a:ext>
                </a:extLst>
              </p:cNvPr>
              <p:cNvSpPr txBox="1"/>
              <p:nvPr/>
            </p:nvSpPr>
            <p:spPr>
              <a:xfrm>
                <a:off x="6973418" y="1563946"/>
                <a:ext cx="109036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400" dirty="0">
                    <a:solidFill>
                      <a:srgbClr val="3333FF"/>
                    </a:solidFill>
                  </a:rPr>
                  <a:t>Strom-Netz</a:t>
                </a:r>
              </a:p>
            </p:txBody>
          </p:sp>
        </p:grpSp>
      </p:grpSp>
      <p:sp>
        <p:nvSpPr>
          <p:cNvPr id="46" name="Textfeld 45">
            <a:extLst>
              <a:ext uri="{FF2B5EF4-FFF2-40B4-BE49-F238E27FC236}">
                <a16:creationId xmlns:a16="http://schemas.microsoft.com/office/drawing/2014/main" id="{A0714B07-37C6-4E16-87B4-AF5D95352190}"/>
              </a:ext>
            </a:extLst>
          </p:cNvPr>
          <p:cNvSpPr txBox="1"/>
          <p:nvPr/>
        </p:nvSpPr>
        <p:spPr>
          <a:xfrm>
            <a:off x="140358" y="2586906"/>
            <a:ext cx="861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/>
              <a:t>Mrd. €/a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0FD905F0-6D81-56BF-A4E4-698A02D159D0}"/>
              </a:ext>
            </a:extLst>
          </p:cNvPr>
          <p:cNvSpPr/>
          <p:nvPr/>
        </p:nvSpPr>
        <p:spPr bwMode="auto">
          <a:xfrm>
            <a:off x="116411" y="3070759"/>
            <a:ext cx="1811589" cy="1815744"/>
          </a:xfrm>
          <a:prstGeom prst="ellipse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600" b="1" dirty="0">
                <a:solidFill>
                  <a:schemeClr val="bg1"/>
                </a:solidFill>
              </a:rPr>
              <a:t>Das</a:t>
            </a:r>
            <a:br>
              <a:rPr lang="de-DE" sz="1600" b="1" dirty="0">
                <a:solidFill>
                  <a:schemeClr val="bg1"/>
                </a:solidFill>
              </a:rPr>
            </a:br>
            <a:r>
              <a:rPr lang="de-DE" sz="1600" b="1" dirty="0">
                <a:solidFill>
                  <a:schemeClr val="bg1"/>
                </a:solidFill>
              </a:rPr>
              <a:t>Geld ist </a:t>
            </a:r>
            <a:r>
              <a:rPr lang="de-DE" sz="1600" b="1" dirty="0">
                <a:solidFill>
                  <a:schemeClr val="bg1"/>
                </a:solidFill>
                <a:sym typeface="Wingdings" panose="05000000000000000000" pitchFamily="2" charset="2"/>
              </a:rPr>
              <a:t>v</a:t>
            </a:r>
            <a:r>
              <a:rPr lang="de-DE" sz="1600" b="1" dirty="0">
                <a:solidFill>
                  <a:schemeClr val="bg1"/>
                </a:solidFill>
              </a:rPr>
              <a:t>erbrannt!</a:t>
            </a:r>
            <a:endParaRPr kumimoji="0" lang="de-DE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4237B4B7-C612-9415-5B8D-571A55AF6BE8}"/>
              </a:ext>
            </a:extLst>
          </p:cNvPr>
          <p:cNvSpPr/>
          <p:nvPr/>
        </p:nvSpPr>
        <p:spPr bwMode="auto">
          <a:xfrm>
            <a:off x="5903475" y="3191662"/>
            <a:ext cx="2282344" cy="2287579"/>
          </a:xfrm>
          <a:prstGeom prst="ellipse">
            <a:avLst/>
          </a:prstGeom>
          <a:solidFill>
            <a:srgbClr val="00B05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600" b="1" dirty="0"/>
              <a:t>Die Wertschöpfung bleibt im Land!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9384D68-D22B-431B-9BC5-D9FB2E8295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19813"/>
            <a:ext cx="9906000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rgbClr val="00B050"/>
                </a:solidFill>
              </a:rPr>
              <a:t> Die Notwendigkeit des Handelns ist offensichtlich! </a:t>
            </a:r>
          </a:p>
        </p:txBody>
      </p:sp>
    </p:spTree>
    <p:extLst>
      <p:ext uri="{BB962C8B-B14F-4D97-AF65-F5344CB8AC3E}">
        <p14:creationId xmlns:p14="http://schemas.microsoft.com/office/powerpoint/2010/main" val="3703816429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C50B097-F246-3F36-4148-796EE17C0F8B}"/>
              </a:ext>
            </a:extLst>
          </p:cNvPr>
          <p:cNvGrpSpPr/>
          <p:nvPr/>
        </p:nvGrpSpPr>
        <p:grpSpPr>
          <a:xfrm>
            <a:off x="5030998" y="2832740"/>
            <a:ext cx="4474535" cy="3176036"/>
            <a:chOff x="5030998" y="2832740"/>
            <a:chExt cx="4474535" cy="3176036"/>
          </a:xfrm>
        </p:grpSpPr>
        <p:grpSp>
          <p:nvGrpSpPr>
            <p:cNvPr id="23602" name="Gruppieren 23601">
              <a:extLst>
                <a:ext uri="{FF2B5EF4-FFF2-40B4-BE49-F238E27FC236}">
                  <a16:creationId xmlns:a16="http://schemas.microsoft.com/office/drawing/2014/main" id="{D3339E12-CBC2-81B6-450B-43538C9D3591}"/>
                </a:ext>
              </a:extLst>
            </p:cNvPr>
            <p:cNvGrpSpPr/>
            <p:nvPr/>
          </p:nvGrpSpPr>
          <p:grpSpPr>
            <a:xfrm>
              <a:off x="5030998" y="3266457"/>
              <a:ext cx="4474535" cy="2742319"/>
              <a:chOff x="5030998" y="3266457"/>
              <a:chExt cx="4474535" cy="2742319"/>
            </a:xfrm>
          </p:grpSpPr>
          <p:sp>
            <p:nvSpPr>
              <p:cNvPr id="23590" name="Rechteck 23589">
                <a:extLst>
                  <a:ext uri="{FF2B5EF4-FFF2-40B4-BE49-F238E27FC236}">
                    <a16:creationId xmlns:a16="http://schemas.microsoft.com/office/drawing/2014/main" id="{DADBF51D-CF68-5885-0E91-3D52514D39C3}"/>
                  </a:ext>
                </a:extLst>
              </p:cNvPr>
              <p:cNvSpPr/>
              <p:nvPr/>
            </p:nvSpPr>
            <p:spPr bwMode="auto">
              <a:xfrm>
                <a:off x="5030998" y="3266457"/>
                <a:ext cx="4474535" cy="2742319"/>
              </a:xfrm>
              <a:prstGeom prst="rect">
                <a:avLst/>
              </a:prstGeom>
              <a:solidFill>
                <a:srgbClr val="92D05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pic>
            <p:nvPicPr>
              <p:cNvPr id="23568" name="Grafik 23567">
                <a:extLst>
                  <a:ext uri="{FF2B5EF4-FFF2-40B4-BE49-F238E27FC236}">
                    <a16:creationId xmlns:a16="http://schemas.microsoft.com/office/drawing/2014/main" id="{CBC968D7-52D3-B9CB-678E-F9ABD834BE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90328" y="3948300"/>
                <a:ext cx="1309801" cy="1063266"/>
              </a:xfrm>
              <a:prstGeom prst="rect">
                <a:avLst/>
              </a:prstGeom>
            </p:spPr>
          </p:pic>
          <p:pic>
            <p:nvPicPr>
              <p:cNvPr id="23570" name="Grafik 23569" descr="Wind turbines in forest icon image Royalty Free Vector Image">
                <a:extLst>
                  <a:ext uri="{FF2B5EF4-FFF2-40B4-BE49-F238E27FC236}">
                    <a16:creationId xmlns:a16="http://schemas.microsoft.com/office/drawing/2014/main" id="{A0CAE743-894E-BBE5-394F-82D32FEC7E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5387797" y="4051212"/>
                <a:ext cx="973003" cy="960354"/>
              </a:xfrm>
              <a:prstGeom prst="rect">
                <a:avLst/>
              </a:prstGeom>
            </p:spPr>
          </p:pic>
          <p:pic>
            <p:nvPicPr>
              <p:cNvPr id="23572" name="Grafik 23571">
                <a:extLst>
                  <a:ext uri="{FF2B5EF4-FFF2-40B4-BE49-F238E27FC236}">
                    <a16:creationId xmlns:a16="http://schemas.microsoft.com/office/drawing/2014/main" id="{6C7243F7-53F7-6204-C3D2-65A9F7AFB8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63" t="5575" r="7610" b="7041"/>
              <a:stretch>
                <a:fillRect/>
              </a:stretch>
            </p:blipFill>
            <p:spPr>
              <a:xfrm>
                <a:off x="7979684" y="3962605"/>
                <a:ext cx="1063266" cy="1080860"/>
              </a:xfrm>
              <a:prstGeom prst="rect">
                <a:avLst/>
              </a:prstGeom>
            </p:spPr>
          </p:pic>
          <p:sp>
            <p:nvSpPr>
              <p:cNvPr id="23591" name="Textfeld 23590">
                <a:extLst>
                  <a:ext uri="{FF2B5EF4-FFF2-40B4-BE49-F238E27FC236}">
                    <a16:creationId xmlns:a16="http://schemas.microsoft.com/office/drawing/2014/main" id="{CF9E9891-C49D-8906-5EC9-EB086CA26595}"/>
                  </a:ext>
                </a:extLst>
              </p:cNvPr>
              <p:cNvSpPr txBox="1"/>
              <p:nvPr/>
            </p:nvSpPr>
            <p:spPr>
              <a:xfrm>
                <a:off x="5685441" y="3400046"/>
                <a:ext cx="309091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2000" b="1" dirty="0"/>
                  <a:t>Erneuerbare Kraftwerke</a:t>
                </a:r>
              </a:p>
            </p:txBody>
          </p:sp>
          <p:sp>
            <p:nvSpPr>
              <p:cNvPr id="23592" name="Textfeld 23591">
                <a:extLst>
                  <a:ext uri="{FF2B5EF4-FFF2-40B4-BE49-F238E27FC236}">
                    <a16:creationId xmlns:a16="http://schemas.microsoft.com/office/drawing/2014/main" id="{EE73CBE1-0D07-8E3D-E56B-E23D068E6C65}"/>
                  </a:ext>
                </a:extLst>
              </p:cNvPr>
              <p:cNvSpPr txBox="1"/>
              <p:nvPr/>
            </p:nvSpPr>
            <p:spPr>
              <a:xfrm>
                <a:off x="5552419" y="5048148"/>
                <a:ext cx="65114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dirty="0">
                    <a:solidFill>
                      <a:schemeClr val="bg1"/>
                    </a:solidFill>
                  </a:rPr>
                  <a:t>Wind</a:t>
                </a:r>
              </a:p>
            </p:txBody>
          </p:sp>
          <p:sp>
            <p:nvSpPr>
              <p:cNvPr id="23593" name="Textfeld 23592">
                <a:extLst>
                  <a:ext uri="{FF2B5EF4-FFF2-40B4-BE49-F238E27FC236}">
                    <a16:creationId xmlns:a16="http://schemas.microsoft.com/office/drawing/2014/main" id="{7D6C61F9-8E64-B576-720E-6C2D1F42693C}"/>
                  </a:ext>
                </a:extLst>
              </p:cNvPr>
              <p:cNvSpPr txBox="1"/>
              <p:nvPr/>
            </p:nvSpPr>
            <p:spPr>
              <a:xfrm>
                <a:off x="6905327" y="5048148"/>
                <a:ext cx="45717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dirty="0">
                    <a:solidFill>
                      <a:schemeClr val="bg1"/>
                    </a:solidFill>
                  </a:rPr>
                  <a:t>PV</a:t>
                </a:r>
              </a:p>
            </p:txBody>
          </p:sp>
          <p:sp>
            <p:nvSpPr>
              <p:cNvPr id="23595" name="Textfeld 23594">
                <a:extLst>
                  <a:ext uri="{FF2B5EF4-FFF2-40B4-BE49-F238E27FC236}">
                    <a16:creationId xmlns:a16="http://schemas.microsoft.com/office/drawing/2014/main" id="{EBDA1030-502A-E735-CC02-8BB060D601F8}"/>
                  </a:ext>
                </a:extLst>
              </p:cNvPr>
              <p:cNvSpPr txBox="1"/>
              <p:nvPr/>
            </p:nvSpPr>
            <p:spPr>
              <a:xfrm>
                <a:off x="8147780" y="5048148"/>
                <a:ext cx="87273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dirty="0">
                    <a:solidFill>
                      <a:schemeClr val="bg1"/>
                    </a:solidFill>
                  </a:rPr>
                  <a:t>Wasser</a:t>
                </a:r>
              </a:p>
            </p:txBody>
          </p:sp>
        </p:grpSp>
        <p:sp>
          <p:nvSpPr>
            <p:cNvPr id="12" name="Pfeil: nach rechts 11">
              <a:extLst>
                <a:ext uri="{FF2B5EF4-FFF2-40B4-BE49-F238E27FC236}">
                  <a16:creationId xmlns:a16="http://schemas.microsoft.com/office/drawing/2014/main" id="{06F38B6E-E513-A895-399B-A07769FCCBC0}"/>
                </a:ext>
              </a:extLst>
            </p:cNvPr>
            <p:cNvSpPr/>
            <p:nvPr/>
          </p:nvSpPr>
          <p:spPr bwMode="auto">
            <a:xfrm rot="14879574" flipH="1">
              <a:off x="5714140" y="2880642"/>
              <a:ext cx="355768" cy="259963"/>
            </a:xfrm>
            <a:prstGeom prst="rightArrow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3555" name="Rectangle 4">
            <a:extLst>
              <a:ext uri="{FF2B5EF4-FFF2-40B4-BE49-F238E27FC236}">
                <a16:creationId xmlns:a16="http://schemas.microsoft.com/office/drawing/2014/main" id="{FCEF51A8-83BB-4A2F-A2C2-5729FF119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1229" y="17718"/>
            <a:ext cx="879553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Grundsätzliche Verfügbarkeit mit ausreichender Energie (4)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Brennstoffkosten in Kraftwerken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085E77CF-07D8-745F-F044-2512C1F15596}"/>
              </a:ext>
            </a:extLst>
          </p:cNvPr>
          <p:cNvSpPr/>
          <p:nvPr/>
        </p:nvSpPr>
        <p:spPr bwMode="auto">
          <a:xfrm>
            <a:off x="272486" y="864101"/>
            <a:ext cx="2241725" cy="2076947"/>
          </a:xfrm>
          <a:prstGeom prst="ellipse">
            <a:avLst/>
          </a:prstGeom>
          <a:solidFill>
            <a:srgbClr val="FF000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sz="1800" b="1" dirty="0">
                <a:solidFill>
                  <a:schemeClr val="bg1"/>
                </a:solidFill>
                <a:latin typeface="Arial" charset="0"/>
              </a:rPr>
              <a:t>Fossile KW </a:t>
            </a:r>
            <a:r>
              <a:rPr lang="de-DE" sz="1800" dirty="0">
                <a:solidFill>
                  <a:schemeClr val="bg1"/>
                </a:solidFill>
                <a:latin typeface="Arial" charset="0"/>
              </a:rPr>
              <a:t>emittieren CO</a:t>
            </a:r>
            <a:r>
              <a:rPr lang="de-DE" sz="1800" baseline="-25000" dirty="0">
                <a:solidFill>
                  <a:schemeClr val="bg1"/>
                </a:solidFill>
                <a:latin typeface="Arial" charset="0"/>
              </a:rPr>
              <a:t>2</a:t>
            </a:r>
            <a:br>
              <a:rPr lang="de-DE" sz="1600" baseline="-25000" dirty="0">
                <a:solidFill>
                  <a:schemeClr val="bg1"/>
                </a:solidFill>
                <a:latin typeface="Arial" charset="0"/>
              </a:rPr>
            </a:br>
            <a:br>
              <a:rPr lang="de-DE" sz="1600" baseline="-25000" dirty="0">
                <a:solidFill>
                  <a:schemeClr val="bg1"/>
                </a:solidFill>
                <a:latin typeface="Arial" charset="0"/>
              </a:rPr>
            </a:br>
            <a:r>
              <a:rPr lang="de-DE" sz="1600" dirty="0">
                <a:solidFill>
                  <a:schemeClr val="bg1"/>
                </a:solidFill>
                <a:latin typeface="Arial" charset="0"/>
              </a:rPr>
              <a:t> </a:t>
            </a:r>
            <a:endParaRPr kumimoji="0" lang="de-DE" sz="16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grpSp>
        <p:nvGrpSpPr>
          <p:cNvPr id="23565" name="Gruppieren 23564">
            <a:extLst>
              <a:ext uri="{FF2B5EF4-FFF2-40B4-BE49-F238E27FC236}">
                <a16:creationId xmlns:a16="http://schemas.microsoft.com/office/drawing/2014/main" id="{F950F9CA-0EE9-470F-89DB-1097085549F5}"/>
              </a:ext>
            </a:extLst>
          </p:cNvPr>
          <p:cNvGrpSpPr/>
          <p:nvPr/>
        </p:nvGrpSpPr>
        <p:grpSpPr>
          <a:xfrm>
            <a:off x="2676019" y="973004"/>
            <a:ext cx="3710381" cy="1714630"/>
            <a:chOff x="486868" y="745137"/>
            <a:chExt cx="2702533" cy="1317899"/>
          </a:xfrm>
          <a:solidFill>
            <a:srgbClr val="0000FF"/>
          </a:solidFill>
        </p:grpSpPr>
        <p:sp>
          <p:nvSpPr>
            <p:cNvPr id="19" name="Rechteck: abgerundete Ecken 18">
              <a:extLst>
                <a:ext uri="{FF2B5EF4-FFF2-40B4-BE49-F238E27FC236}">
                  <a16:creationId xmlns:a16="http://schemas.microsoft.com/office/drawing/2014/main" id="{CA3E893B-0076-3CAF-FD65-7A46B07E8A2C}"/>
                </a:ext>
              </a:extLst>
            </p:cNvPr>
            <p:cNvSpPr/>
            <p:nvPr/>
          </p:nvSpPr>
          <p:spPr bwMode="auto">
            <a:xfrm>
              <a:off x="486868" y="745137"/>
              <a:ext cx="2702533" cy="1317899"/>
            </a:xfrm>
            <a:prstGeom prst="roundRect">
              <a:avLst/>
            </a:prstGeom>
            <a:grp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kumimoji="0" lang="de-DE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23564" name="Textfeld 23563">
              <a:extLst>
                <a:ext uri="{FF2B5EF4-FFF2-40B4-BE49-F238E27FC236}">
                  <a16:creationId xmlns:a16="http://schemas.microsoft.com/office/drawing/2014/main" id="{7F5CBA3A-7F74-BE94-F4B8-EC344FB2B2E9}"/>
                </a:ext>
              </a:extLst>
            </p:cNvPr>
            <p:cNvSpPr txBox="1"/>
            <p:nvPr/>
          </p:nvSpPr>
          <p:spPr>
            <a:xfrm>
              <a:off x="660612" y="766143"/>
              <a:ext cx="2359745" cy="307533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R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de-DE" sz="2000" b="1" dirty="0">
                  <a:solidFill>
                    <a:schemeClr val="bg1"/>
                  </a:solidFill>
                  <a:latin typeface="Arial" charset="0"/>
                </a:rPr>
                <a:t>Kraftwerk-Gesamtkosten</a:t>
              </a:r>
              <a:endParaRPr kumimoji="0" lang="de-DE" sz="2000" b="1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6" name="Textfeld 5">
            <a:extLst>
              <a:ext uri="{FF2B5EF4-FFF2-40B4-BE49-F238E27FC236}">
                <a16:creationId xmlns:a16="http://schemas.microsoft.com/office/drawing/2014/main" id="{C996AF33-DEB9-14DB-11C0-550F0BA6ACE0}"/>
              </a:ext>
            </a:extLst>
          </p:cNvPr>
          <p:cNvSpPr txBox="1"/>
          <p:nvPr/>
        </p:nvSpPr>
        <p:spPr>
          <a:xfrm>
            <a:off x="3070955" y="1285878"/>
            <a:ext cx="28210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de-DE" sz="1800" b="0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Investitionskosten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E6C7DCD7-0D2A-C91F-FEBB-845D7974AA1D}"/>
              </a:ext>
            </a:extLst>
          </p:cNvPr>
          <p:cNvSpPr txBox="1"/>
          <p:nvPr/>
        </p:nvSpPr>
        <p:spPr>
          <a:xfrm>
            <a:off x="589429" y="1735345"/>
            <a:ext cx="1609736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altLang="de-DE" sz="1600" b="1" dirty="0">
                <a:solidFill>
                  <a:srgbClr val="FF0000"/>
                </a:solidFill>
                <a:sym typeface="Symbol" panose="05050102010706020507" pitchFamily="18" charset="2"/>
              </a:rPr>
              <a:t>  </a:t>
            </a:r>
            <a:r>
              <a:rPr lang="de-DE" sz="1600" b="1" dirty="0">
                <a:solidFill>
                  <a:srgbClr val="FF0000"/>
                </a:solidFill>
                <a:latin typeface="Arial" charset="0"/>
              </a:rPr>
              <a:t>Klimakrise:</a:t>
            </a:r>
            <a:br>
              <a:rPr lang="de-DE" sz="1600" b="1" dirty="0">
                <a:solidFill>
                  <a:srgbClr val="FF0000"/>
                </a:solidFill>
                <a:latin typeface="Arial" charset="0"/>
              </a:rPr>
            </a:br>
            <a:r>
              <a:rPr lang="de-DE" sz="1600" dirty="0">
                <a:solidFill>
                  <a:srgbClr val="FF0000"/>
                </a:solidFill>
                <a:latin typeface="Arial" charset="0"/>
              </a:rPr>
              <a:t>ca. 90 % durch</a:t>
            </a:r>
            <a:br>
              <a:rPr lang="de-DE" sz="1600" dirty="0">
                <a:solidFill>
                  <a:srgbClr val="FF0000"/>
                </a:solidFill>
                <a:latin typeface="Arial" charset="0"/>
              </a:rPr>
            </a:br>
            <a:r>
              <a:rPr lang="de-DE" sz="1600" dirty="0">
                <a:solidFill>
                  <a:srgbClr val="FF0000"/>
                </a:solidFill>
                <a:latin typeface="Arial" charset="0"/>
              </a:rPr>
              <a:t>Verbrennung</a:t>
            </a:r>
            <a:endParaRPr lang="de-DE" sz="1600" dirty="0">
              <a:solidFill>
                <a:srgbClr val="FF0000"/>
              </a:solidFill>
            </a:endParaRPr>
          </a:p>
        </p:txBody>
      </p:sp>
      <p:sp>
        <p:nvSpPr>
          <p:cNvPr id="23598" name="Textfeld 23597">
            <a:extLst>
              <a:ext uri="{FF2B5EF4-FFF2-40B4-BE49-F238E27FC236}">
                <a16:creationId xmlns:a16="http://schemas.microsoft.com/office/drawing/2014/main" id="{B1B19E2A-DEA1-E3A6-77D1-E758E9C5F414}"/>
              </a:ext>
            </a:extLst>
          </p:cNvPr>
          <p:cNvSpPr txBox="1"/>
          <p:nvPr/>
        </p:nvSpPr>
        <p:spPr>
          <a:xfrm>
            <a:off x="-14901" y="2585632"/>
            <a:ext cx="2818400" cy="584775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pPr algn="ctr"/>
            <a:r>
              <a:rPr lang="de-DE" altLang="de-DE" sz="1600" b="1" dirty="0">
                <a:sym typeface="Symbol" panose="05050102010706020507" pitchFamily="18" charset="2"/>
              </a:rPr>
              <a:t>Klimaschutzgesetz D 2021</a:t>
            </a:r>
            <a:r>
              <a:rPr lang="de-DE" sz="1600" b="1" dirty="0">
                <a:latin typeface="Arial" charset="0"/>
              </a:rPr>
              <a:t>:</a:t>
            </a:r>
            <a:br>
              <a:rPr lang="de-DE" sz="1600" b="1" dirty="0">
                <a:latin typeface="Arial" charset="0"/>
              </a:rPr>
            </a:br>
            <a:r>
              <a:rPr lang="de-DE" sz="1600" dirty="0">
                <a:latin typeface="Arial" charset="0"/>
              </a:rPr>
              <a:t>Klimaneutralität bis 2045!</a:t>
            </a:r>
            <a:endParaRPr lang="de-DE" sz="1600" dirty="0"/>
          </a:p>
        </p:txBody>
      </p:sp>
      <p:grpSp>
        <p:nvGrpSpPr>
          <p:cNvPr id="23608" name="Gruppieren 23607">
            <a:extLst>
              <a:ext uri="{FF2B5EF4-FFF2-40B4-BE49-F238E27FC236}">
                <a16:creationId xmlns:a16="http://schemas.microsoft.com/office/drawing/2014/main" id="{B80E4437-6E96-89EE-1F01-0DB0276A2E52}"/>
              </a:ext>
            </a:extLst>
          </p:cNvPr>
          <p:cNvGrpSpPr/>
          <p:nvPr/>
        </p:nvGrpSpPr>
        <p:grpSpPr>
          <a:xfrm>
            <a:off x="440365" y="2802928"/>
            <a:ext cx="4474535" cy="3205848"/>
            <a:chOff x="440365" y="2802928"/>
            <a:chExt cx="4474535" cy="3205848"/>
          </a:xfrm>
        </p:grpSpPr>
        <p:sp>
          <p:nvSpPr>
            <p:cNvPr id="23574" name="Rechteck 23573">
              <a:extLst>
                <a:ext uri="{FF2B5EF4-FFF2-40B4-BE49-F238E27FC236}">
                  <a16:creationId xmlns:a16="http://schemas.microsoft.com/office/drawing/2014/main" id="{17C59C89-7FD4-527C-CCCA-9992DA3E62B9}"/>
                </a:ext>
              </a:extLst>
            </p:cNvPr>
            <p:cNvSpPr/>
            <p:nvPr/>
          </p:nvSpPr>
          <p:spPr bwMode="auto">
            <a:xfrm>
              <a:off x="440365" y="3266457"/>
              <a:ext cx="4474535" cy="2742319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603" name="Pfeil: nach rechts 23602">
              <a:extLst>
                <a:ext uri="{FF2B5EF4-FFF2-40B4-BE49-F238E27FC236}">
                  <a16:creationId xmlns:a16="http://schemas.microsoft.com/office/drawing/2014/main" id="{47DB113D-7815-76E7-D411-A61E23BCA0D2}"/>
                </a:ext>
              </a:extLst>
            </p:cNvPr>
            <p:cNvSpPr/>
            <p:nvPr/>
          </p:nvSpPr>
          <p:spPr bwMode="auto">
            <a:xfrm rot="6720426">
              <a:off x="2980506" y="2850830"/>
              <a:ext cx="355768" cy="259963"/>
            </a:xfrm>
            <a:prstGeom prst="rightArrow">
              <a:avLst/>
            </a:prstGeom>
            <a:solidFill>
              <a:srgbClr val="00B0F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561" name="Freihandform: Form 23560">
              <a:extLst>
                <a:ext uri="{FF2B5EF4-FFF2-40B4-BE49-F238E27FC236}">
                  <a16:creationId xmlns:a16="http://schemas.microsoft.com/office/drawing/2014/main" id="{DFE6B05F-6D40-DC88-D5C9-3BEE8E834EF1}"/>
                </a:ext>
              </a:extLst>
            </p:cNvPr>
            <p:cNvSpPr/>
            <p:nvPr/>
          </p:nvSpPr>
          <p:spPr>
            <a:xfrm rot="10800000" flipH="1" flipV="1">
              <a:off x="669011" y="4051212"/>
              <a:ext cx="1409083" cy="960354"/>
            </a:xfrm>
            <a:custGeom>
              <a:avLst/>
              <a:gdLst>
                <a:gd name="connsiteX0" fmla="*/ 2309757 w 3300542"/>
                <a:gd name="connsiteY0" fmla="*/ 5818 h 2579628"/>
                <a:gd name="connsiteX1" fmla="*/ 2166911 w 3300542"/>
                <a:gd name="connsiteY1" fmla="*/ 111689 h 2579628"/>
                <a:gd name="connsiteX2" fmla="*/ 2152005 w 3300542"/>
                <a:gd name="connsiteY2" fmla="*/ 126902 h 2579628"/>
                <a:gd name="connsiteX3" fmla="*/ 2056981 w 3300542"/>
                <a:gd name="connsiteY3" fmla="*/ 193343 h 2579628"/>
                <a:gd name="connsiteX4" fmla="*/ 2024996 w 3300542"/>
                <a:gd name="connsiteY4" fmla="*/ 224390 h 2579628"/>
                <a:gd name="connsiteX5" fmla="*/ 1961647 w 3300542"/>
                <a:gd name="connsiteY5" fmla="*/ 218181 h 2579628"/>
                <a:gd name="connsiteX6" fmla="*/ 1924383 w 3300542"/>
                <a:gd name="connsiteY6" fmla="*/ 371243 h 2579628"/>
                <a:gd name="connsiteX7" fmla="*/ 1923762 w 3300542"/>
                <a:gd name="connsiteY7" fmla="*/ 591057 h 2579628"/>
                <a:gd name="connsiteX8" fmla="*/ 1919104 w 3300542"/>
                <a:gd name="connsiteY8" fmla="*/ 720214 h 2579628"/>
                <a:gd name="connsiteX9" fmla="*/ 1919104 w 3300542"/>
                <a:gd name="connsiteY9" fmla="*/ 734495 h 2579628"/>
                <a:gd name="connsiteX10" fmla="*/ 1904509 w 3300542"/>
                <a:gd name="connsiteY10" fmla="*/ 737911 h 2579628"/>
                <a:gd name="connsiteX11" fmla="*/ 1853892 w 3300542"/>
                <a:gd name="connsiteY11" fmla="*/ 752503 h 2579628"/>
                <a:gd name="connsiteX12" fmla="*/ 1780295 w 3300542"/>
                <a:gd name="connsiteY12" fmla="*/ 762127 h 2579628"/>
                <a:gd name="connsiteX13" fmla="*/ 1601427 w 3300542"/>
                <a:gd name="connsiteY13" fmla="*/ 768026 h 2579628"/>
                <a:gd name="connsiteX14" fmla="*/ 1463239 w 3300542"/>
                <a:gd name="connsiteY14" fmla="*/ 878244 h 2579628"/>
                <a:gd name="connsiteX15" fmla="*/ 1361384 w 3300542"/>
                <a:gd name="connsiteY15" fmla="*/ 960829 h 2579628"/>
                <a:gd name="connsiteX16" fmla="*/ 1327536 w 3300542"/>
                <a:gd name="connsiteY16" fmla="*/ 971696 h 2579628"/>
                <a:gd name="connsiteX17" fmla="*/ 1302693 w 3300542"/>
                <a:gd name="connsiteY17" fmla="*/ 959898 h 2579628"/>
                <a:gd name="connsiteX18" fmla="*/ 1201769 w 3300542"/>
                <a:gd name="connsiteY18" fmla="*/ 953999 h 2579628"/>
                <a:gd name="connsiteX19" fmla="*/ 1039359 w 3300542"/>
                <a:gd name="connsiteY19" fmla="*/ 998396 h 2579628"/>
                <a:gd name="connsiteX20" fmla="*/ 1016069 w 3300542"/>
                <a:gd name="connsiteY20" fmla="*/ 989703 h 2579628"/>
                <a:gd name="connsiteX21" fmla="*/ 957999 w 3300542"/>
                <a:gd name="connsiteY21" fmla="*/ 979147 h 2579628"/>
                <a:gd name="connsiteX22" fmla="*/ 899619 w 3300542"/>
                <a:gd name="connsiteY22" fmla="*/ 986288 h 2579628"/>
                <a:gd name="connsiteX23" fmla="*/ 818569 w 3300542"/>
                <a:gd name="connsiteY23" fmla="*/ 1025407 h 2579628"/>
                <a:gd name="connsiteX24" fmla="*/ 745594 w 3300542"/>
                <a:gd name="connsiteY24" fmla="*/ 1100542 h 2579628"/>
                <a:gd name="connsiteX25" fmla="*/ 670134 w 3300542"/>
                <a:gd name="connsiteY25" fmla="*/ 1159221 h 2579628"/>
                <a:gd name="connsiteX26" fmla="*/ 598090 w 3300542"/>
                <a:gd name="connsiteY26" fmla="*/ 1200824 h 2579628"/>
                <a:gd name="connsiteX27" fmla="*/ 565794 w 3300542"/>
                <a:gd name="connsiteY27" fmla="*/ 1254846 h 2579628"/>
                <a:gd name="connsiteX28" fmla="*/ 563620 w 3300542"/>
                <a:gd name="connsiteY28" fmla="*/ 1267886 h 2579628"/>
                <a:gd name="connsiteX29" fmla="*/ 542815 w 3300542"/>
                <a:gd name="connsiteY29" fmla="*/ 1269749 h 2579628"/>
                <a:gd name="connsiteX30" fmla="*/ 487229 w 3300542"/>
                <a:gd name="connsiteY30" fmla="*/ 1301727 h 2579628"/>
                <a:gd name="connsiteX31" fmla="*/ 442201 w 3300542"/>
                <a:gd name="connsiteY31" fmla="*/ 1488942 h 2579628"/>
                <a:gd name="connsiteX32" fmla="*/ 444375 w 3300542"/>
                <a:gd name="connsiteY32" fmla="*/ 1520920 h 2579628"/>
                <a:gd name="connsiteX33" fmla="*/ 367984 w 3300542"/>
                <a:gd name="connsiteY33" fmla="*/ 1520920 h 2579628"/>
                <a:gd name="connsiteX34" fmla="*/ 291903 w 3300542"/>
                <a:gd name="connsiteY34" fmla="*/ 1520920 h 2579628"/>
                <a:gd name="connsiteX35" fmla="*/ 292524 w 3300542"/>
                <a:gd name="connsiteY35" fmla="*/ 1571217 h 2579628"/>
                <a:gd name="connsiteX36" fmla="*/ 293455 w 3300542"/>
                <a:gd name="connsiteY36" fmla="*/ 1621824 h 2579628"/>
                <a:gd name="connsiteX37" fmla="*/ 316745 w 3300542"/>
                <a:gd name="connsiteY37" fmla="*/ 1623376 h 2579628"/>
                <a:gd name="connsiteX38" fmla="*/ 340035 w 3300542"/>
                <a:gd name="connsiteY38" fmla="*/ 1624928 h 2579628"/>
                <a:gd name="connsiteX39" fmla="*/ 341899 w 3300542"/>
                <a:gd name="connsiteY39" fmla="*/ 1645109 h 2579628"/>
                <a:gd name="connsiteX40" fmla="*/ 344383 w 3300542"/>
                <a:gd name="connsiteY40" fmla="*/ 1707203 h 2579628"/>
                <a:gd name="connsiteX41" fmla="*/ 227001 w 3300542"/>
                <a:gd name="connsiteY41" fmla="*/ 2198991 h 2579628"/>
                <a:gd name="connsiteX42" fmla="*/ 208369 w 3300542"/>
                <a:gd name="connsiteY42" fmla="*/ 2238110 h 2579628"/>
                <a:gd name="connsiteX43" fmla="*/ 104340 w 3300542"/>
                <a:gd name="connsiteY43" fmla="*/ 2238110 h 2579628"/>
                <a:gd name="connsiteX44" fmla="*/ 0 w 3300542"/>
                <a:gd name="connsiteY44" fmla="*/ 2238110 h 2579628"/>
                <a:gd name="connsiteX45" fmla="*/ 0 w 3300542"/>
                <a:gd name="connsiteY45" fmla="*/ 2408869 h 2579628"/>
                <a:gd name="connsiteX46" fmla="*/ 0 w 3300542"/>
                <a:gd name="connsiteY46" fmla="*/ 2579629 h 2579628"/>
                <a:gd name="connsiteX47" fmla="*/ 1465723 w 3300542"/>
                <a:gd name="connsiteY47" fmla="*/ 2579629 h 2579628"/>
                <a:gd name="connsiteX48" fmla="*/ 2931447 w 3300542"/>
                <a:gd name="connsiteY48" fmla="*/ 2579629 h 2579628"/>
                <a:gd name="connsiteX49" fmla="*/ 2931447 w 3300542"/>
                <a:gd name="connsiteY49" fmla="*/ 2408869 h 2579628"/>
                <a:gd name="connsiteX50" fmla="*/ 2931447 w 3300542"/>
                <a:gd name="connsiteY50" fmla="*/ 2238110 h 2579628"/>
                <a:gd name="connsiteX51" fmla="*/ 2857229 w 3300542"/>
                <a:gd name="connsiteY51" fmla="*/ 2238110 h 2579628"/>
                <a:gd name="connsiteX52" fmla="*/ 2782701 w 3300542"/>
                <a:gd name="connsiteY52" fmla="*/ 2238110 h 2579628"/>
                <a:gd name="connsiteX53" fmla="*/ 2780838 w 3300542"/>
                <a:gd name="connsiteY53" fmla="*/ 2220103 h 2579628"/>
                <a:gd name="connsiteX54" fmla="*/ 2769969 w 3300542"/>
                <a:gd name="connsiteY54" fmla="*/ 2130997 h 2579628"/>
                <a:gd name="connsiteX55" fmla="*/ 2755995 w 3300542"/>
                <a:gd name="connsiteY55" fmla="*/ 2016123 h 2579628"/>
                <a:gd name="connsiteX56" fmla="*/ 2734568 w 3300542"/>
                <a:gd name="connsiteY56" fmla="*/ 1950613 h 2579628"/>
                <a:gd name="connsiteX57" fmla="*/ 2720904 w 3300542"/>
                <a:gd name="connsiteY57" fmla="*/ 1941920 h 2579628"/>
                <a:gd name="connsiteX58" fmla="*/ 2719041 w 3300542"/>
                <a:gd name="connsiteY58" fmla="*/ 1898454 h 2579628"/>
                <a:gd name="connsiteX59" fmla="*/ 2714073 w 3300542"/>
                <a:gd name="connsiteY59" fmla="*/ 1739803 h 2579628"/>
                <a:gd name="connsiteX60" fmla="*/ 2709415 w 3300542"/>
                <a:gd name="connsiteY60" fmla="*/ 1609405 h 2579628"/>
                <a:gd name="connsiteX61" fmla="*/ 2706309 w 3300542"/>
                <a:gd name="connsiteY61" fmla="*/ 1524025 h 2579628"/>
                <a:gd name="connsiteX62" fmla="*/ 2701651 w 3300542"/>
                <a:gd name="connsiteY62" fmla="*/ 1384313 h 2579628"/>
                <a:gd name="connsiteX63" fmla="*/ 2695441 w 3300542"/>
                <a:gd name="connsiteY63" fmla="*/ 1196477 h 2579628"/>
                <a:gd name="connsiteX64" fmla="*/ 2689230 w 3300542"/>
                <a:gd name="connsiteY64" fmla="*/ 1010194 h 2579628"/>
                <a:gd name="connsiteX65" fmla="*/ 2684572 w 3300542"/>
                <a:gd name="connsiteY65" fmla="*/ 882901 h 2579628"/>
                <a:gd name="connsiteX66" fmla="*/ 2679914 w 3300542"/>
                <a:gd name="connsiteY66" fmla="*/ 749398 h 2579628"/>
                <a:gd name="connsiteX67" fmla="*/ 2674945 w 3300542"/>
                <a:gd name="connsiteY67" fmla="*/ 614964 h 2579628"/>
                <a:gd name="connsiteX68" fmla="*/ 2672771 w 3300542"/>
                <a:gd name="connsiteY68" fmla="*/ 555353 h 2579628"/>
                <a:gd name="connsiteX69" fmla="*/ 2660971 w 3300542"/>
                <a:gd name="connsiteY69" fmla="*/ 555353 h 2579628"/>
                <a:gd name="connsiteX70" fmla="*/ 2652276 w 3300542"/>
                <a:gd name="connsiteY70" fmla="*/ 546349 h 2579628"/>
                <a:gd name="connsiteX71" fmla="*/ 2677740 w 3300542"/>
                <a:gd name="connsiteY71" fmla="*/ 535793 h 2579628"/>
                <a:gd name="connsiteX72" fmla="*/ 2760032 w 3300542"/>
                <a:gd name="connsiteY72" fmla="*/ 498847 h 2579628"/>
                <a:gd name="connsiteX73" fmla="*/ 2781769 w 3300542"/>
                <a:gd name="connsiteY73" fmla="*/ 497916 h 2579628"/>
                <a:gd name="connsiteX74" fmla="*/ 2896046 w 3300542"/>
                <a:gd name="connsiteY74" fmla="*/ 514992 h 2579628"/>
                <a:gd name="connsiteX75" fmla="*/ 2928652 w 3300542"/>
                <a:gd name="connsiteY75" fmla="*/ 490154 h 2579628"/>
                <a:gd name="connsiteX76" fmla="*/ 2945731 w 3300542"/>
                <a:gd name="connsiteY76" fmla="*/ 472457 h 2579628"/>
                <a:gd name="connsiteX77" fmla="*/ 2958153 w 3300542"/>
                <a:gd name="connsiteY77" fmla="*/ 482703 h 2579628"/>
                <a:gd name="connsiteX78" fmla="*/ 3026160 w 3300542"/>
                <a:gd name="connsiteY78" fmla="*/ 517786 h 2579628"/>
                <a:gd name="connsiteX79" fmla="*/ 3130810 w 3300542"/>
                <a:gd name="connsiteY79" fmla="*/ 512198 h 2579628"/>
                <a:gd name="connsiteX80" fmla="*/ 3282661 w 3300542"/>
                <a:gd name="connsiteY80" fmla="*/ 402291 h 2579628"/>
                <a:gd name="connsiteX81" fmla="*/ 3215275 w 3300542"/>
                <a:gd name="connsiteY81" fmla="*/ 172852 h 2579628"/>
                <a:gd name="connsiteX82" fmla="*/ 3165279 w 3300542"/>
                <a:gd name="connsiteY82" fmla="*/ 161675 h 2579628"/>
                <a:gd name="connsiteX83" fmla="*/ 3110936 w 3300542"/>
                <a:gd name="connsiteY83" fmla="*/ 168195 h 2579628"/>
                <a:gd name="connsiteX84" fmla="*/ 3067461 w 3300542"/>
                <a:gd name="connsiteY84" fmla="*/ 187134 h 2579628"/>
                <a:gd name="connsiteX85" fmla="*/ 3049760 w 3300542"/>
                <a:gd name="connsiteY85" fmla="*/ 197690 h 2579628"/>
                <a:gd name="connsiteX86" fmla="*/ 3037960 w 3300542"/>
                <a:gd name="connsiteY86" fmla="*/ 187134 h 2579628"/>
                <a:gd name="connsiteX87" fmla="*/ 3010012 w 3300542"/>
                <a:gd name="connsiteY87" fmla="*/ 168505 h 2579628"/>
                <a:gd name="connsiteX88" fmla="*/ 2987654 w 3300542"/>
                <a:gd name="connsiteY88" fmla="*/ 149256 h 2579628"/>
                <a:gd name="connsiteX89" fmla="*/ 2890146 w 3300542"/>
                <a:gd name="connsiteY89" fmla="*/ 82815 h 2579628"/>
                <a:gd name="connsiteX90" fmla="*/ 2768106 w 3300542"/>
                <a:gd name="connsiteY90" fmla="*/ 114483 h 2579628"/>
                <a:gd name="connsiteX91" fmla="*/ 2746679 w 3300542"/>
                <a:gd name="connsiteY91" fmla="*/ 105790 h 2579628"/>
                <a:gd name="connsiteX92" fmla="*/ 2714073 w 3300542"/>
                <a:gd name="connsiteY92" fmla="*/ 86230 h 2579628"/>
                <a:gd name="connsiteX93" fmla="*/ 2684261 w 3300542"/>
                <a:gd name="connsiteY93" fmla="*/ 62635 h 2579628"/>
                <a:gd name="connsiteX94" fmla="*/ 2551974 w 3300542"/>
                <a:gd name="connsiteY94" fmla="*/ 5508 h 2579628"/>
                <a:gd name="connsiteX95" fmla="*/ 2485209 w 3300542"/>
                <a:gd name="connsiteY95" fmla="*/ 28793 h 2579628"/>
                <a:gd name="connsiteX96" fmla="*/ 2465024 w 3300542"/>
                <a:gd name="connsiteY96" fmla="*/ 39660 h 2579628"/>
                <a:gd name="connsiteX97" fmla="*/ 2448876 w 3300542"/>
                <a:gd name="connsiteY97" fmla="*/ 27862 h 2579628"/>
                <a:gd name="connsiteX98" fmla="*/ 2425275 w 3300542"/>
                <a:gd name="connsiteY98" fmla="*/ 12028 h 2579628"/>
                <a:gd name="connsiteX99" fmla="*/ 2309757 w 3300542"/>
                <a:gd name="connsiteY99" fmla="*/ 5818 h 2579628"/>
                <a:gd name="connsiteX100" fmla="*/ 2411301 w 3300542"/>
                <a:gd name="connsiteY100" fmla="*/ 37797 h 2579628"/>
                <a:gd name="connsiteX101" fmla="*/ 2448565 w 3300542"/>
                <a:gd name="connsiteY101" fmla="*/ 68844 h 2579628"/>
                <a:gd name="connsiteX102" fmla="*/ 2466887 w 3300542"/>
                <a:gd name="connsiteY102" fmla="*/ 79710 h 2579628"/>
                <a:gd name="connsiteX103" fmla="*/ 2480551 w 3300542"/>
                <a:gd name="connsiteY103" fmla="*/ 70396 h 2579628"/>
                <a:gd name="connsiteX104" fmla="*/ 2521541 w 3300542"/>
                <a:gd name="connsiteY104" fmla="*/ 43075 h 2579628"/>
                <a:gd name="connsiteX105" fmla="*/ 2646997 w 3300542"/>
                <a:gd name="connsiteY105" fmla="*/ 62635 h 2579628"/>
                <a:gd name="connsiteX106" fmla="*/ 2659729 w 3300542"/>
                <a:gd name="connsiteY106" fmla="*/ 75364 h 2579628"/>
                <a:gd name="connsiteX107" fmla="*/ 2637681 w 3300542"/>
                <a:gd name="connsiteY107" fmla="*/ 77848 h 2579628"/>
                <a:gd name="connsiteX108" fmla="*/ 2540173 w 3300542"/>
                <a:gd name="connsiteY108" fmla="*/ 111379 h 2579628"/>
                <a:gd name="connsiteX109" fmla="*/ 2465645 w 3300542"/>
                <a:gd name="connsiteY109" fmla="*/ 186823 h 2579628"/>
                <a:gd name="connsiteX110" fmla="*/ 2447323 w 3300542"/>
                <a:gd name="connsiteY110" fmla="*/ 204520 h 2579628"/>
                <a:gd name="connsiteX111" fmla="*/ 2378074 w 3300542"/>
                <a:gd name="connsiteY111" fmla="*/ 244881 h 2579628"/>
                <a:gd name="connsiteX112" fmla="*/ 2351368 w 3300542"/>
                <a:gd name="connsiteY112" fmla="*/ 269719 h 2579628"/>
                <a:gd name="connsiteX113" fmla="*/ 2343605 w 3300542"/>
                <a:gd name="connsiteY113" fmla="*/ 281828 h 2579628"/>
                <a:gd name="connsiteX114" fmla="*/ 2332736 w 3300542"/>
                <a:gd name="connsiteY114" fmla="*/ 298593 h 2579628"/>
                <a:gd name="connsiteX115" fmla="*/ 2310999 w 3300542"/>
                <a:gd name="connsiteY115" fmla="*/ 297662 h 2579628"/>
                <a:gd name="connsiteX116" fmla="*/ 2235539 w 3300542"/>
                <a:gd name="connsiteY116" fmla="*/ 314738 h 2579628"/>
                <a:gd name="connsiteX117" fmla="*/ 2226223 w 3300542"/>
                <a:gd name="connsiteY117" fmla="*/ 325604 h 2579628"/>
                <a:gd name="connsiteX118" fmla="*/ 2209143 w 3300542"/>
                <a:gd name="connsiteY118" fmla="*/ 315359 h 2579628"/>
                <a:gd name="connsiteX119" fmla="*/ 2190822 w 3300542"/>
                <a:gd name="connsiteY119" fmla="*/ 294867 h 2579628"/>
                <a:gd name="connsiteX120" fmla="*/ 2159768 w 3300542"/>
                <a:gd name="connsiteY120" fmla="*/ 282138 h 2579628"/>
                <a:gd name="connsiteX121" fmla="*/ 2156352 w 3300542"/>
                <a:gd name="connsiteY121" fmla="*/ 303561 h 2579628"/>
                <a:gd name="connsiteX122" fmla="*/ 2148279 w 3300542"/>
                <a:gd name="connsiteY122" fmla="*/ 329640 h 2579628"/>
                <a:gd name="connsiteX123" fmla="*/ 2121262 w 3300542"/>
                <a:gd name="connsiteY123" fmla="*/ 345474 h 2579628"/>
                <a:gd name="connsiteX124" fmla="*/ 2066608 w 3300542"/>
                <a:gd name="connsiteY124" fmla="*/ 347337 h 2579628"/>
                <a:gd name="connsiteX125" fmla="*/ 2043628 w 3300542"/>
                <a:gd name="connsiteY125" fmla="*/ 348269 h 2579628"/>
                <a:gd name="connsiteX126" fmla="*/ 2044870 w 3300542"/>
                <a:gd name="connsiteY126" fmla="*/ 358514 h 2579628"/>
                <a:gd name="connsiteX127" fmla="*/ 2046734 w 3300542"/>
                <a:gd name="connsiteY127" fmla="*/ 367518 h 2579628"/>
                <a:gd name="connsiteX128" fmla="*/ 2038660 w 3300542"/>
                <a:gd name="connsiteY128" fmla="*/ 383041 h 2579628"/>
                <a:gd name="connsiteX129" fmla="*/ 2033691 w 3300542"/>
                <a:gd name="connsiteY129" fmla="*/ 400117 h 2579628"/>
                <a:gd name="connsiteX130" fmla="*/ 1998601 w 3300542"/>
                <a:gd name="connsiteY130" fmla="*/ 400117 h 2579628"/>
                <a:gd name="connsiteX131" fmla="*/ 1959784 w 3300542"/>
                <a:gd name="connsiteY131" fmla="*/ 392045 h 2579628"/>
                <a:gd name="connsiteX132" fmla="*/ 1951710 w 3300542"/>
                <a:gd name="connsiteY132" fmla="*/ 273755 h 2579628"/>
                <a:gd name="connsiteX133" fmla="*/ 1983695 w 3300542"/>
                <a:gd name="connsiteY133" fmla="*/ 241777 h 2579628"/>
                <a:gd name="connsiteX134" fmla="*/ 2008538 w 3300542"/>
                <a:gd name="connsiteY134" fmla="*/ 249539 h 2579628"/>
                <a:gd name="connsiteX135" fmla="*/ 2069713 w 3300542"/>
                <a:gd name="connsiteY135" fmla="*/ 223148 h 2579628"/>
                <a:gd name="connsiteX136" fmla="*/ 2153558 w 3300542"/>
                <a:gd name="connsiteY136" fmla="*/ 154845 h 2579628"/>
                <a:gd name="connsiteX137" fmla="*/ 2169705 w 3300542"/>
                <a:gd name="connsiteY137" fmla="*/ 164159 h 2579628"/>
                <a:gd name="connsiteX138" fmla="*/ 2196722 w 3300542"/>
                <a:gd name="connsiteY138" fmla="*/ 171610 h 2579628"/>
                <a:gd name="connsiteX139" fmla="*/ 2195480 w 3300542"/>
                <a:gd name="connsiteY139" fmla="*/ 147083 h 2579628"/>
                <a:gd name="connsiteX140" fmla="*/ 2194238 w 3300542"/>
                <a:gd name="connsiteY140" fmla="*/ 119761 h 2579628"/>
                <a:gd name="connsiteX141" fmla="*/ 2289572 w 3300542"/>
                <a:gd name="connsiteY141" fmla="*/ 42764 h 2579628"/>
                <a:gd name="connsiteX142" fmla="*/ 2367826 w 3300542"/>
                <a:gd name="connsiteY142" fmla="*/ 28793 h 2579628"/>
                <a:gd name="connsiteX143" fmla="*/ 2411301 w 3300542"/>
                <a:gd name="connsiteY143" fmla="*/ 37797 h 2579628"/>
                <a:gd name="connsiteX144" fmla="*/ 2708483 w 3300542"/>
                <a:gd name="connsiteY144" fmla="*/ 115104 h 2579628"/>
                <a:gd name="connsiteX145" fmla="*/ 2740468 w 3300542"/>
                <a:gd name="connsiteY145" fmla="*/ 140563 h 2579628"/>
                <a:gd name="connsiteX146" fmla="*/ 2778974 w 3300542"/>
                <a:gd name="connsiteY146" fmla="*/ 146772 h 2579628"/>
                <a:gd name="connsiteX147" fmla="*/ 2808786 w 3300542"/>
                <a:gd name="connsiteY147" fmla="*/ 125039 h 2579628"/>
                <a:gd name="connsiteX148" fmla="*/ 2943558 w 3300542"/>
                <a:gd name="connsiteY148" fmla="*/ 140252 h 2579628"/>
                <a:gd name="connsiteX149" fmla="*/ 2956600 w 3300542"/>
                <a:gd name="connsiteY149" fmla="*/ 153292 h 2579628"/>
                <a:gd name="connsiteX150" fmla="*/ 2935484 w 3300542"/>
                <a:gd name="connsiteY150" fmla="*/ 155155 h 2579628"/>
                <a:gd name="connsiteX151" fmla="*/ 2753821 w 3300542"/>
                <a:gd name="connsiteY151" fmla="*/ 265373 h 2579628"/>
                <a:gd name="connsiteX152" fmla="*/ 2733636 w 3300542"/>
                <a:gd name="connsiteY152" fmla="*/ 283069 h 2579628"/>
                <a:gd name="connsiteX153" fmla="*/ 2639234 w 3300542"/>
                <a:gd name="connsiteY153" fmla="*/ 353857 h 2579628"/>
                <a:gd name="connsiteX154" fmla="*/ 2615012 w 3300542"/>
                <a:gd name="connsiteY154" fmla="*/ 381489 h 2579628"/>
                <a:gd name="connsiteX155" fmla="*/ 2595138 w 3300542"/>
                <a:gd name="connsiteY155" fmla="*/ 375280 h 2579628"/>
                <a:gd name="connsiteX156" fmla="*/ 2569674 w 3300542"/>
                <a:gd name="connsiteY156" fmla="*/ 369070 h 2579628"/>
                <a:gd name="connsiteX157" fmla="*/ 2527752 w 3300542"/>
                <a:gd name="connsiteY157" fmla="*/ 389251 h 2579628"/>
                <a:gd name="connsiteX158" fmla="*/ 2516883 w 3300542"/>
                <a:gd name="connsiteY158" fmla="*/ 399807 h 2579628"/>
                <a:gd name="connsiteX159" fmla="*/ 2501977 w 3300542"/>
                <a:gd name="connsiteY159" fmla="*/ 390182 h 2579628"/>
                <a:gd name="connsiteX160" fmla="*/ 2487382 w 3300542"/>
                <a:gd name="connsiteY160" fmla="*/ 373417 h 2579628"/>
                <a:gd name="connsiteX161" fmla="*/ 2469371 w 3300542"/>
                <a:gd name="connsiteY161" fmla="*/ 353547 h 2579628"/>
                <a:gd name="connsiteX162" fmla="*/ 2450118 w 3300542"/>
                <a:gd name="connsiteY162" fmla="*/ 370622 h 2579628"/>
                <a:gd name="connsiteX163" fmla="*/ 2453534 w 3300542"/>
                <a:gd name="connsiteY163" fmla="*/ 382731 h 2579628"/>
                <a:gd name="connsiteX164" fmla="*/ 2429623 w 3300542"/>
                <a:gd name="connsiteY164" fmla="*/ 418746 h 2579628"/>
                <a:gd name="connsiteX165" fmla="*/ 2365032 w 3300542"/>
                <a:gd name="connsiteY165" fmla="*/ 425266 h 2579628"/>
                <a:gd name="connsiteX166" fmla="*/ 2342052 w 3300542"/>
                <a:gd name="connsiteY166" fmla="*/ 425576 h 2579628"/>
                <a:gd name="connsiteX167" fmla="*/ 2341431 w 3300542"/>
                <a:gd name="connsiteY167" fmla="*/ 433959 h 2579628"/>
                <a:gd name="connsiteX168" fmla="*/ 2337705 w 3300542"/>
                <a:gd name="connsiteY168" fmla="*/ 458486 h 2579628"/>
                <a:gd name="connsiteX169" fmla="*/ 2331494 w 3300542"/>
                <a:gd name="connsiteY169" fmla="*/ 477735 h 2579628"/>
                <a:gd name="connsiteX170" fmla="*/ 2298577 w 3300542"/>
                <a:gd name="connsiteY170" fmla="*/ 477735 h 2579628"/>
                <a:gd name="connsiteX171" fmla="*/ 2261934 w 3300542"/>
                <a:gd name="connsiteY171" fmla="*/ 475251 h 2579628"/>
                <a:gd name="connsiteX172" fmla="*/ 2251065 w 3300542"/>
                <a:gd name="connsiteY172" fmla="*/ 449793 h 2579628"/>
                <a:gd name="connsiteX173" fmla="*/ 2243613 w 3300542"/>
                <a:gd name="connsiteY173" fmla="*/ 393908 h 2579628"/>
                <a:gd name="connsiteX174" fmla="*/ 2251997 w 3300542"/>
                <a:gd name="connsiteY174" fmla="*/ 343922 h 2579628"/>
                <a:gd name="connsiteX175" fmla="*/ 2306651 w 3300542"/>
                <a:gd name="connsiteY175" fmla="*/ 327156 h 2579628"/>
                <a:gd name="connsiteX176" fmla="*/ 2330252 w 3300542"/>
                <a:gd name="connsiteY176" fmla="*/ 334918 h 2579628"/>
                <a:gd name="connsiteX177" fmla="*/ 2377143 w 3300542"/>
                <a:gd name="connsiteY177" fmla="*/ 288968 h 2579628"/>
                <a:gd name="connsiteX178" fmla="*/ 2451050 w 3300542"/>
                <a:gd name="connsiteY178" fmla="*/ 232463 h 2579628"/>
                <a:gd name="connsiteX179" fmla="*/ 2467198 w 3300542"/>
                <a:gd name="connsiteY179" fmla="*/ 241777 h 2579628"/>
                <a:gd name="connsiteX180" fmla="*/ 2493904 w 3300542"/>
                <a:gd name="connsiteY180" fmla="*/ 247986 h 2579628"/>
                <a:gd name="connsiteX181" fmla="*/ 2497940 w 3300542"/>
                <a:gd name="connsiteY181" fmla="*/ 236188 h 2579628"/>
                <a:gd name="connsiteX182" fmla="*/ 2491730 w 3300542"/>
                <a:gd name="connsiteY182" fmla="*/ 222838 h 2579628"/>
                <a:gd name="connsiteX183" fmla="*/ 2492351 w 3300542"/>
                <a:gd name="connsiteY183" fmla="*/ 196758 h 2579628"/>
                <a:gd name="connsiteX184" fmla="*/ 2619049 w 3300542"/>
                <a:gd name="connsiteY184" fmla="*/ 109516 h 2579628"/>
                <a:gd name="connsiteX185" fmla="*/ 2708483 w 3300542"/>
                <a:gd name="connsiteY185" fmla="*/ 115104 h 2579628"/>
                <a:gd name="connsiteX186" fmla="*/ 2987964 w 3300542"/>
                <a:gd name="connsiteY186" fmla="*/ 190859 h 2579628"/>
                <a:gd name="connsiteX187" fmla="*/ 3032060 w 3300542"/>
                <a:gd name="connsiteY187" fmla="*/ 223459 h 2579628"/>
                <a:gd name="connsiteX188" fmla="*/ 3051003 w 3300542"/>
                <a:gd name="connsiteY188" fmla="*/ 235567 h 2579628"/>
                <a:gd name="connsiteX189" fmla="*/ 3066529 w 3300542"/>
                <a:gd name="connsiteY189" fmla="*/ 226253 h 2579628"/>
                <a:gd name="connsiteX190" fmla="*/ 3132673 w 3300542"/>
                <a:gd name="connsiteY190" fmla="*/ 192101 h 2579628"/>
                <a:gd name="connsiteX191" fmla="*/ 3233286 w 3300542"/>
                <a:gd name="connsiteY191" fmla="*/ 220354 h 2579628"/>
                <a:gd name="connsiteX192" fmla="*/ 3222418 w 3300542"/>
                <a:gd name="connsiteY192" fmla="*/ 437995 h 2579628"/>
                <a:gd name="connsiteX193" fmla="*/ 3073982 w 3300542"/>
                <a:gd name="connsiteY193" fmla="*/ 492327 h 2579628"/>
                <a:gd name="connsiteX194" fmla="*/ 3026470 w 3300542"/>
                <a:gd name="connsiteY194" fmla="*/ 487049 h 2579628"/>
                <a:gd name="connsiteX195" fmla="*/ 2964363 w 3300542"/>
                <a:gd name="connsiteY195" fmla="*/ 444515 h 2579628"/>
                <a:gd name="connsiteX196" fmla="*/ 2947905 w 3300542"/>
                <a:gd name="connsiteY196" fmla="*/ 430233 h 2579628"/>
                <a:gd name="connsiteX197" fmla="*/ 2934552 w 3300542"/>
                <a:gd name="connsiteY197" fmla="*/ 425886 h 2579628"/>
                <a:gd name="connsiteX198" fmla="*/ 2927410 w 3300542"/>
                <a:gd name="connsiteY198" fmla="*/ 441721 h 2579628"/>
                <a:gd name="connsiteX199" fmla="*/ 2824312 w 3300542"/>
                <a:gd name="connsiteY199" fmla="*/ 486739 h 2579628"/>
                <a:gd name="connsiteX200" fmla="*/ 2776801 w 3300542"/>
                <a:gd name="connsiteY200" fmla="*/ 452897 h 2579628"/>
                <a:gd name="connsiteX201" fmla="*/ 2744505 w 3300542"/>
                <a:gd name="connsiteY201" fmla="*/ 439547 h 2579628"/>
                <a:gd name="connsiteX202" fmla="*/ 2742331 w 3300542"/>
                <a:gd name="connsiteY202" fmla="*/ 462522 h 2579628"/>
                <a:gd name="connsiteX203" fmla="*/ 2719662 w 3300542"/>
                <a:gd name="connsiteY203" fmla="*/ 496364 h 2579628"/>
                <a:gd name="connsiteX204" fmla="*/ 2678361 w 3300542"/>
                <a:gd name="connsiteY204" fmla="*/ 504125 h 2579628"/>
                <a:gd name="connsiteX205" fmla="*/ 2644202 w 3300542"/>
                <a:gd name="connsiteY205" fmla="*/ 501642 h 2579628"/>
                <a:gd name="connsiteX206" fmla="*/ 2632091 w 3300542"/>
                <a:gd name="connsiteY206" fmla="*/ 503504 h 2579628"/>
                <a:gd name="connsiteX207" fmla="*/ 2629607 w 3300542"/>
                <a:gd name="connsiteY207" fmla="*/ 514060 h 2579628"/>
                <a:gd name="connsiteX208" fmla="*/ 2630539 w 3300542"/>
                <a:gd name="connsiteY208" fmla="*/ 523064 h 2579628"/>
                <a:gd name="connsiteX209" fmla="*/ 2624018 w 3300542"/>
                <a:gd name="connsiteY209" fmla="*/ 540761 h 2579628"/>
                <a:gd name="connsiteX210" fmla="*/ 2619981 w 3300542"/>
                <a:gd name="connsiteY210" fmla="*/ 555664 h 2579628"/>
                <a:gd name="connsiteX211" fmla="*/ 2583959 w 3300542"/>
                <a:gd name="connsiteY211" fmla="*/ 554732 h 2579628"/>
                <a:gd name="connsiteX212" fmla="*/ 2547937 w 3300542"/>
                <a:gd name="connsiteY212" fmla="*/ 553801 h 2579628"/>
                <a:gd name="connsiteX213" fmla="*/ 2540794 w 3300542"/>
                <a:gd name="connsiteY213" fmla="*/ 533620 h 2579628"/>
                <a:gd name="connsiteX214" fmla="*/ 2548247 w 3300542"/>
                <a:gd name="connsiteY214" fmla="*/ 409742 h 2579628"/>
                <a:gd name="connsiteX215" fmla="*/ 2600727 w 3300542"/>
                <a:gd name="connsiteY215" fmla="*/ 408190 h 2579628"/>
                <a:gd name="connsiteX216" fmla="*/ 2618428 w 3300542"/>
                <a:gd name="connsiteY216" fmla="*/ 416262 h 2579628"/>
                <a:gd name="connsiteX217" fmla="*/ 2626812 w 3300542"/>
                <a:gd name="connsiteY217" fmla="*/ 410363 h 2579628"/>
                <a:gd name="connsiteX218" fmla="*/ 2648550 w 3300542"/>
                <a:gd name="connsiteY218" fmla="*/ 387388 h 2579628"/>
                <a:gd name="connsiteX219" fmla="*/ 2737673 w 3300542"/>
                <a:gd name="connsiteY219" fmla="*/ 313185 h 2579628"/>
                <a:gd name="connsiteX220" fmla="*/ 2752268 w 3300542"/>
                <a:gd name="connsiteY220" fmla="*/ 317532 h 2579628"/>
                <a:gd name="connsiteX221" fmla="*/ 2762205 w 3300542"/>
                <a:gd name="connsiteY221" fmla="*/ 327467 h 2579628"/>
                <a:gd name="connsiteX222" fmla="*/ 2779595 w 3300542"/>
                <a:gd name="connsiteY222" fmla="*/ 302008 h 2579628"/>
                <a:gd name="connsiteX223" fmla="*/ 2776490 w 3300542"/>
                <a:gd name="connsiteY223" fmla="*/ 284622 h 2579628"/>
                <a:gd name="connsiteX224" fmla="*/ 2919646 w 3300542"/>
                <a:gd name="connsiteY224" fmla="*/ 186202 h 2579628"/>
                <a:gd name="connsiteX225" fmla="*/ 2987964 w 3300542"/>
                <a:gd name="connsiteY225" fmla="*/ 190859 h 2579628"/>
                <a:gd name="connsiteX226" fmla="*/ 2205417 w 3300542"/>
                <a:gd name="connsiteY226" fmla="*/ 347027 h 2579628"/>
                <a:gd name="connsiteX227" fmla="*/ 2217217 w 3300542"/>
                <a:gd name="connsiteY227" fmla="*/ 354167 h 2579628"/>
                <a:gd name="connsiteX228" fmla="*/ 2215354 w 3300542"/>
                <a:gd name="connsiteY228" fmla="*/ 379316 h 2579628"/>
                <a:gd name="connsiteX229" fmla="*/ 2225912 w 3300542"/>
                <a:gd name="connsiteY229" fmla="*/ 467800 h 2579628"/>
                <a:gd name="connsiteX230" fmla="*/ 2224670 w 3300542"/>
                <a:gd name="connsiteY230" fmla="*/ 566220 h 2579628"/>
                <a:gd name="connsiteX231" fmla="*/ 2218770 w 3300542"/>
                <a:gd name="connsiteY231" fmla="*/ 736669 h 2579628"/>
                <a:gd name="connsiteX232" fmla="*/ 2216596 w 3300542"/>
                <a:gd name="connsiteY232" fmla="*/ 814287 h 2579628"/>
                <a:gd name="connsiteX233" fmla="*/ 2210075 w 3300542"/>
                <a:gd name="connsiteY233" fmla="*/ 804972 h 2579628"/>
                <a:gd name="connsiteX234" fmla="*/ 2177158 w 3300542"/>
                <a:gd name="connsiteY234" fmla="*/ 769579 h 2579628"/>
                <a:gd name="connsiteX235" fmla="*/ 2125299 w 3300542"/>
                <a:gd name="connsiteY235" fmla="*/ 730149 h 2579628"/>
                <a:gd name="connsiteX236" fmla="*/ 2100146 w 3300542"/>
                <a:gd name="connsiteY236" fmla="*/ 716798 h 2579628"/>
                <a:gd name="connsiteX237" fmla="*/ 2098282 w 3300542"/>
                <a:gd name="connsiteY237" fmla="*/ 688235 h 2579628"/>
                <a:gd name="connsiteX238" fmla="*/ 2092693 w 3300542"/>
                <a:gd name="connsiteY238" fmla="*/ 533620 h 2579628"/>
                <a:gd name="connsiteX239" fmla="*/ 2088035 w 3300542"/>
                <a:gd name="connsiteY239" fmla="*/ 403843 h 2579628"/>
                <a:gd name="connsiteX240" fmla="*/ 2075924 w 3300542"/>
                <a:gd name="connsiteY240" fmla="*/ 400117 h 2579628"/>
                <a:gd name="connsiteX241" fmla="*/ 2067850 w 3300542"/>
                <a:gd name="connsiteY241" fmla="*/ 386767 h 2579628"/>
                <a:gd name="connsiteX242" fmla="*/ 2098282 w 3300542"/>
                <a:gd name="connsiteY242" fmla="*/ 377763 h 2579628"/>
                <a:gd name="connsiteX243" fmla="*/ 2172190 w 3300542"/>
                <a:gd name="connsiteY243" fmla="*/ 345164 h 2579628"/>
                <a:gd name="connsiteX244" fmla="*/ 2187716 w 3300542"/>
                <a:gd name="connsiteY244" fmla="*/ 336160 h 2579628"/>
                <a:gd name="connsiteX245" fmla="*/ 2205417 w 3300542"/>
                <a:gd name="connsiteY245" fmla="*/ 347027 h 2579628"/>
                <a:gd name="connsiteX246" fmla="*/ 2504462 w 3300542"/>
                <a:gd name="connsiteY246" fmla="*/ 469352 h 2579628"/>
                <a:gd name="connsiteX247" fmla="*/ 2510051 w 3300542"/>
                <a:gd name="connsiteY247" fmla="*/ 533310 h 2579628"/>
                <a:gd name="connsiteX248" fmla="*/ 2509120 w 3300542"/>
                <a:gd name="connsiteY248" fmla="*/ 747535 h 2579628"/>
                <a:gd name="connsiteX249" fmla="*/ 2499804 w 3300542"/>
                <a:gd name="connsiteY249" fmla="*/ 1011747 h 2579628"/>
                <a:gd name="connsiteX250" fmla="*/ 2493593 w 3300542"/>
                <a:gd name="connsiteY250" fmla="*/ 1188716 h 2579628"/>
                <a:gd name="connsiteX251" fmla="*/ 2475893 w 3300542"/>
                <a:gd name="connsiteY251" fmla="*/ 1712481 h 2579628"/>
                <a:gd name="connsiteX252" fmla="*/ 2471235 w 3300542"/>
                <a:gd name="connsiteY252" fmla="*/ 1766193 h 2579628"/>
                <a:gd name="connsiteX253" fmla="*/ 2428381 w 3300542"/>
                <a:gd name="connsiteY253" fmla="*/ 1732662 h 2579628"/>
                <a:gd name="connsiteX254" fmla="*/ 2425275 w 3300542"/>
                <a:gd name="connsiteY254" fmla="*/ 1637347 h 2579628"/>
                <a:gd name="connsiteX255" fmla="*/ 2419065 w 3300542"/>
                <a:gd name="connsiteY255" fmla="*/ 1449512 h 2579628"/>
                <a:gd name="connsiteX256" fmla="*/ 2412854 w 3300542"/>
                <a:gd name="connsiteY256" fmla="*/ 1278752 h 2579628"/>
                <a:gd name="connsiteX257" fmla="*/ 2405091 w 3300542"/>
                <a:gd name="connsiteY257" fmla="*/ 1056765 h 2579628"/>
                <a:gd name="connsiteX258" fmla="*/ 2386148 w 3300542"/>
                <a:gd name="connsiteY258" fmla="*/ 515613 h 2579628"/>
                <a:gd name="connsiteX259" fmla="*/ 2384285 w 3300542"/>
                <a:gd name="connsiteY259" fmla="*/ 477735 h 2579628"/>
                <a:gd name="connsiteX260" fmla="*/ 2373727 w 3300542"/>
                <a:gd name="connsiteY260" fmla="*/ 477735 h 2579628"/>
                <a:gd name="connsiteX261" fmla="*/ 2365032 w 3300542"/>
                <a:gd name="connsiteY261" fmla="*/ 463454 h 2579628"/>
                <a:gd name="connsiteX262" fmla="*/ 2394222 w 3300542"/>
                <a:gd name="connsiteY262" fmla="*/ 455381 h 2579628"/>
                <a:gd name="connsiteX263" fmla="*/ 2442044 w 3300542"/>
                <a:gd name="connsiteY263" fmla="*/ 443894 h 2579628"/>
                <a:gd name="connsiteX264" fmla="*/ 2470613 w 3300542"/>
                <a:gd name="connsiteY264" fmla="*/ 421850 h 2579628"/>
                <a:gd name="connsiteX265" fmla="*/ 2478687 w 3300542"/>
                <a:gd name="connsiteY265" fmla="*/ 409742 h 2579628"/>
                <a:gd name="connsiteX266" fmla="*/ 2491419 w 3300542"/>
                <a:gd name="connsiteY266" fmla="*/ 417814 h 2579628"/>
                <a:gd name="connsiteX267" fmla="*/ 2504462 w 3300542"/>
                <a:gd name="connsiteY267" fmla="*/ 425576 h 2579628"/>
                <a:gd name="connsiteX268" fmla="*/ 2504462 w 3300542"/>
                <a:gd name="connsiteY268" fmla="*/ 469352 h 2579628"/>
                <a:gd name="connsiteX269" fmla="*/ 2060087 w 3300542"/>
                <a:gd name="connsiteY269" fmla="*/ 434890 h 2579628"/>
                <a:gd name="connsiteX270" fmla="*/ 2063192 w 3300542"/>
                <a:gd name="connsiteY270" fmla="*/ 498537 h 2579628"/>
                <a:gd name="connsiteX271" fmla="*/ 2064745 w 3300542"/>
                <a:gd name="connsiteY271" fmla="*/ 555353 h 2579628"/>
                <a:gd name="connsiteX272" fmla="*/ 2010712 w 3300542"/>
                <a:gd name="connsiteY272" fmla="*/ 555353 h 2579628"/>
                <a:gd name="connsiteX273" fmla="*/ 1955126 w 3300542"/>
                <a:gd name="connsiteY273" fmla="*/ 552869 h 2579628"/>
                <a:gd name="connsiteX274" fmla="*/ 1955436 w 3300542"/>
                <a:gd name="connsiteY274" fmla="*/ 489223 h 2579628"/>
                <a:gd name="connsiteX275" fmla="*/ 1957300 w 3300542"/>
                <a:gd name="connsiteY275" fmla="*/ 428060 h 2579628"/>
                <a:gd name="connsiteX276" fmla="*/ 2007917 w 3300542"/>
                <a:gd name="connsiteY276" fmla="*/ 428060 h 2579628"/>
                <a:gd name="connsiteX277" fmla="*/ 2060087 w 3300542"/>
                <a:gd name="connsiteY277" fmla="*/ 434890 h 2579628"/>
                <a:gd name="connsiteX278" fmla="*/ 2358200 w 3300542"/>
                <a:gd name="connsiteY278" fmla="*/ 521822 h 2579628"/>
                <a:gd name="connsiteX279" fmla="*/ 2360684 w 3300542"/>
                <a:gd name="connsiteY279" fmla="*/ 583917 h 2579628"/>
                <a:gd name="connsiteX280" fmla="*/ 2361616 w 3300542"/>
                <a:gd name="connsiteY280" fmla="*/ 629556 h 2579628"/>
                <a:gd name="connsiteX281" fmla="*/ 2306030 w 3300542"/>
                <a:gd name="connsiteY281" fmla="*/ 630487 h 2579628"/>
                <a:gd name="connsiteX282" fmla="*/ 2250444 w 3300542"/>
                <a:gd name="connsiteY282" fmla="*/ 631419 h 2579628"/>
                <a:gd name="connsiteX283" fmla="*/ 2252618 w 3300542"/>
                <a:gd name="connsiteY283" fmla="*/ 594473 h 2579628"/>
                <a:gd name="connsiteX284" fmla="*/ 2254481 w 3300542"/>
                <a:gd name="connsiteY284" fmla="*/ 531447 h 2579628"/>
                <a:gd name="connsiteX285" fmla="*/ 2254481 w 3300542"/>
                <a:gd name="connsiteY285" fmla="*/ 505678 h 2579628"/>
                <a:gd name="connsiteX286" fmla="*/ 2305409 w 3300542"/>
                <a:gd name="connsiteY286" fmla="*/ 505678 h 2579628"/>
                <a:gd name="connsiteX287" fmla="*/ 2356647 w 3300542"/>
                <a:gd name="connsiteY287" fmla="*/ 505678 h 2579628"/>
                <a:gd name="connsiteX288" fmla="*/ 2358200 w 3300542"/>
                <a:gd name="connsiteY288" fmla="*/ 521822 h 2579628"/>
                <a:gd name="connsiteX289" fmla="*/ 2066297 w 3300542"/>
                <a:gd name="connsiteY289" fmla="*/ 602234 h 2579628"/>
                <a:gd name="connsiteX290" fmla="*/ 2068161 w 3300542"/>
                <a:gd name="connsiteY290" fmla="*/ 656567 h 2579628"/>
                <a:gd name="connsiteX291" fmla="*/ 2068161 w 3300542"/>
                <a:gd name="connsiteY291" fmla="*/ 691961 h 2579628"/>
                <a:gd name="connsiteX292" fmla="*/ 2009159 w 3300542"/>
                <a:gd name="connsiteY292" fmla="*/ 691961 h 2579628"/>
                <a:gd name="connsiteX293" fmla="*/ 1950157 w 3300542"/>
                <a:gd name="connsiteY293" fmla="*/ 691961 h 2579628"/>
                <a:gd name="connsiteX294" fmla="*/ 1950157 w 3300542"/>
                <a:gd name="connsiteY294" fmla="*/ 656567 h 2579628"/>
                <a:gd name="connsiteX295" fmla="*/ 1952021 w 3300542"/>
                <a:gd name="connsiteY295" fmla="*/ 602234 h 2579628"/>
                <a:gd name="connsiteX296" fmla="*/ 1954194 w 3300542"/>
                <a:gd name="connsiteY296" fmla="*/ 583296 h 2579628"/>
                <a:gd name="connsiteX297" fmla="*/ 2009159 w 3300542"/>
                <a:gd name="connsiteY297" fmla="*/ 583296 h 2579628"/>
                <a:gd name="connsiteX298" fmla="*/ 2064124 w 3300542"/>
                <a:gd name="connsiteY298" fmla="*/ 583296 h 2579628"/>
                <a:gd name="connsiteX299" fmla="*/ 2066297 w 3300542"/>
                <a:gd name="connsiteY299" fmla="*/ 602234 h 2579628"/>
                <a:gd name="connsiteX300" fmla="*/ 2646687 w 3300542"/>
                <a:gd name="connsiteY300" fmla="*/ 619621 h 2579628"/>
                <a:gd name="connsiteX301" fmla="*/ 2648860 w 3300542"/>
                <a:gd name="connsiteY301" fmla="*/ 681715 h 2579628"/>
                <a:gd name="connsiteX302" fmla="*/ 2648860 w 3300542"/>
                <a:gd name="connsiteY302" fmla="*/ 710589 h 2579628"/>
                <a:gd name="connsiteX303" fmla="*/ 2594517 w 3300542"/>
                <a:gd name="connsiteY303" fmla="*/ 710589 h 2579628"/>
                <a:gd name="connsiteX304" fmla="*/ 2540173 w 3300542"/>
                <a:gd name="connsiteY304" fmla="*/ 710589 h 2579628"/>
                <a:gd name="connsiteX305" fmla="*/ 2540173 w 3300542"/>
                <a:gd name="connsiteY305" fmla="*/ 686372 h 2579628"/>
                <a:gd name="connsiteX306" fmla="*/ 2542347 w 3300542"/>
                <a:gd name="connsiteY306" fmla="*/ 624278 h 2579628"/>
                <a:gd name="connsiteX307" fmla="*/ 2544210 w 3300542"/>
                <a:gd name="connsiteY307" fmla="*/ 586400 h 2579628"/>
                <a:gd name="connsiteX308" fmla="*/ 2594517 w 3300542"/>
                <a:gd name="connsiteY308" fmla="*/ 586400 h 2579628"/>
                <a:gd name="connsiteX309" fmla="*/ 2644823 w 3300542"/>
                <a:gd name="connsiteY309" fmla="*/ 586400 h 2579628"/>
                <a:gd name="connsiteX310" fmla="*/ 2646687 w 3300542"/>
                <a:gd name="connsiteY310" fmla="*/ 619621 h 2579628"/>
                <a:gd name="connsiteX311" fmla="*/ 2363168 w 3300542"/>
                <a:gd name="connsiteY311" fmla="*/ 675506 h 2579628"/>
                <a:gd name="connsiteX312" fmla="*/ 2365342 w 3300542"/>
                <a:gd name="connsiteY312" fmla="*/ 729838 h 2579628"/>
                <a:gd name="connsiteX313" fmla="*/ 2367205 w 3300542"/>
                <a:gd name="connsiteY313" fmla="*/ 769579 h 2579628"/>
                <a:gd name="connsiteX314" fmla="*/ 2306651 w 3300542"/>
                <a:gd name="connsiteY314" fmla="*/ 769579 h 2579628"/>
                <a:gd name="connsiteX315" fmla="*/ 2246407 w 3300542"/>
                <a:gd name="connsiteY315" fmla="*/ 769579 h 2579628"/>
                <a:gd name="connsiteX316" fmla="*/ 2247339 w 3300542"/>
                <a:gd name="connsiteY316" fmla="*/ 725181 h 2579628"/>
                <a:gd name="connsiteX317" fmla="*/ 2250134 w 3300542"/>
                <a:gd name="connsiteY317" fmla="*/ 670849 h 2579628"/>
                <a:gd name="connsiteX318" fmla="*/ 2251687 w 3300542"/>
                <a:gd name="connsiteY318" fmla="*/ 660914 h 2579628"/>
                <a:gd name="connsiteX319" fmla="*/ 2307272 w 3300542"/>
                <a:gd name="connsiteY319" fmla="*/ 660914 h 2579628"/>
                <a:gd name="connsiteX320" fmla="*/ 2363168 w 3300542"/>
                <a:gd name="connsiteY320" fmla="*/ 660914 h 2579628"/>
                <a:gd name="connsiteX321" fmla="*/ 2363168 w 3300542"/>
                <a:gd name="connsiteY321" fmla="*/ 675506 h 2579628"/>
                <a:gd name="connsiteX322" fmla="*/ 1961026 w 3300542"/>
                <a:gd name="connsiteY322" fmla="*/ 723008 h 2579628"/>
                <a:gd name="connsiteX323" fmla="*/ 1947052 w 3300542"/>
                <a:gd name="connsiteY323" fmla="*/ 723008 h 2579628"/>
                <a:gd name="connsiteX324" fmla="*/ 1957300 w 3300542"/>
                <a:gd name="connsiteY324" fmla="*/ 720214 h 2579628"/>
                <a:gd name="connsiteX325" fmla="*/ 1961026 w 3300542"/>
                <a:gd name="connsiteY325" fmla="*/ 723008 h 2579628"/>
                <a:gd name="connsiteX326" fmla="*/ 2103872 w 3300542"/>
                <a:gd name="connsiteY326" fmla="*/ 750640 h 2579628"/>
                <a:gd name="connsiteX327" fmla="*/ 2160079 w 3300542"/>
                <a:gd name="connsiteY327" fmla="*/ 792554 h 2579628"/>
                <a:gd name="connsiteX328" fmla="*/ 2201069 w 3300542"/>
                <a:gd name="connsiteY328" fmla="*/ 847197 h 2579628"/>
                <a:gd name="connsiteX329" fmla="*/ 2224670 w 3300542"/>
                <a:gd name="connsiteY329" fmla="*/ 948100 h 2579628"/>
                <a:gd name="connsiteX330" fmla="*/ 2172190 w 3300542"/>
                <a:gd name="connsiteY330" fmla="*/ 1084707 h 2579628"/>
                <a:gd name="connsiteX331" fmla="*/ 2093624 w 3300542"/>
                <a:gd name="connsiteY331" fmla="*/ 1139351 h 2579628"/>
                <a:gd name="connsiteX332" fmla="*/ 2015370 w 3300542"/>
                <a:gd name="connsiteY332" fmla="*/ 1144008 h 2579628"/>
                <a:gd name="connsiteX333" fmla="*/ 1999222 w 3300542"/>
                <a:gd name="connsiteY333" fmla="*/ 1152701 h 2579628"/>
                <a:gd name="connsiteX334" fmla="*/ 2013817 w 3300542"/>
                <a:gd name="connsiteY334" fmla="*/ 1175055 h 2579628"/>
                <a:gd name="connsiteX335" fmla="*/ 1993322 w 3300542"/>
                <a:gd name="connsiteY335" fmla="*/ 1242738 h 2579628"/>
                <a:gd name="connsiteX336" fmla="*/ 1929352 w 3300542"/>
                <a:gd name="connsiteY336" fmla="*/ 1273785 h 2579628"/>
                <a:gd name="connsiteX337" fmla="*/ 1803896 w 3300542"/>
                <a:gd name="connsiteY337" fmla="*/ 1273785 h 2579628"/>
                <a:gd name="connsiteX338" fmla="*/ 1652044 w 3300542"/>
                <a:gd name="connsiteY338" fmla="*/ 1202376 h 2579628"/>
                <a:gd name="connsiteX339" fmla="*/ 1630617 w 3300542"/>
                <a:gd name="connsiteY339" fmla="*/ 1182506 h 2579628"/>
                <a:gd name="connsiteX340" fmla="*/ 1615712 w 3300542"/>
                <a:gd name="connsiteY340" fmla="*/ 1203929 h 2579628"/>
                <a:gd name="connsiteX341" fmla="*/ 1590558 w 3300542"/>
                <a:gd name="connsiteY341" fmla="*/ 1233423 h 2579628"/>
                <a:gd name="connsiteX342" fmla="*/ 1498019 w 3300542"/>
                <a:gd name="connsiteY342" fmla="*/ 1244911 h 2579628"/>
                <a:gd name="connsiteX343" fmla="*/ 1315425 w 3300542"/>
                <a:gd name="connsiteY343" fmla="*/ 1353886 h 2579628"/>
                <a:gd name="connsiteX344" fmla="*/ 1291513 w 3300542"/>
                <a:gd name="connsiteY344" fmla="*/ 1387417 h 2579628"/>
                <a:gd name="connsiteX345" fmla="*/ 1212638 w 3300542"/>
                <a:gd name="connsiteY345" fmla="*/ 1387417 h 2579628"/>
                <a:gd name="connsiteX346" fmla="*/ 1132209 w 3300542"/>
                <a:gd name="connsiteY346" fmla="*/ 1384623 h 2579628"/>
                <a:gd name="connsiteX347" fmla="*/ 1126930 w 3300542"/>
                <a:gd name="connsiteY347" fmla="*/ 1352334 h 2579628"/>
                <a:gd name="connsiteX348" fmla="*/ 1138109 w 3300542"/>
                <a:gd name="connsiteY348" fmla="*/ 1226904 h 2579628"/>
                <a:gd name="connsiteX349" fmla="*/ 1241828 w 3300542"/>
                <a:gd name="connsiteY349" fmla="*/ 1121964 h 2579628"/>
                <a:gd name="connsiteX350" fmla="*/ 1270087 w 3300542"/>
                <a:gd name="connsiteY350" fmla="*/ 1091848 h 2579628"/>
                <a:gd name="connsiteX351" fmla="*/ 1299587 w 3300542"/>
                <a:gd name="connsiteY351" fmla="*/ 1028823 h 2579628"/>
                <a:gd name="connsiteX352" fmla="*/ 1376289 w 3300542"/>
                <a:gd name="connsiteY352" fmla="*/ 985977 h 2579628"/>
                <a:gd name="connsiteX353" fmla="*/ 1453613 w 3300542"/>
                <a:gd name="connsiteY353" fmla="*/ 940959 h 2579628"/>
                <a:gd name="connsiteX354" fmla="*/ 1483113 w 3300542"/>
                <a:gd name="connsiteY354" fmla="*/ 899977 h 2579628"/>
                <a:gd name="connsiteX355" fmla="*/ 1591490 w 3300542"/>
                <a:gd name="connsiteY355" fmla="*/ 804351 h 2579628"/>
                <a:gd name="connsiteX356" fmla="*/ 1697072 w 3300542"/>
                <a:gd name="connsiteY356" fmla="*/ 773304 h 2579628"/>
                <a:gd name="connsiteX357" fmla="*/ 1767874 w 3300542"/>
                <a:gd name="connsiteY357" fmla="*/ 788517 h 2579628"/>
                <a:gd name="connsiteX358" fmla="*/ 1792716 w 3300542"/>
                <a:gd name="connsiteY358" fmla="*/ 798142 h 2579628"/>
                <a:gd name="connsiteX359" fmla="*/ 1860102 w 3300542"/>
                <a:gd name="connsiteY359" fmla="*/ 780756 h 2579628"/>
                <a:gd name="connsiteX360" fmla="*/ 2058844 w 3300542"/>
                <a:gd name="connsiteY360" fmla="*/ 736358 h 2579628"/>
                <a:gd name="connsiteX361" fmla="*/ 2103872 w 3300542"/>
                <a:gd name="connsiteY361" fmla="*/ 750640 h 2579628"/>
                <a:gd name="connsiteX362" fmla="*/ 2651966 w 3300542"/>
                <a:gd name="connsiteY362" fmla="*/ 768958 h 2579628"/>
                <a:gd name="connsiteX363" fmla="*/ 2653829 w 3300542"/>
                <a:gd name="connsiteY363" fmla="*/ 823290 h 2579628"/>
                <a:gd name="connsiteX364" fmla="*/ 2656003 w 3300542"/>
                <a:gd name="connsiteY364" fmla="*/ 847197 h 2579628"/>
                <a:gd name="connsiteX365" fmla="*/ 2594517 w 3300542"/>
                <a:gd name="connsiteY365" fmla="*/ 847197 h 2579628"/>
                <a:gd name="connsiteX366" fmla="*/ 2533031 w 3300542"/>
                <a:gd name="connsiteY366" fmla="*/ 847197 h 2579628"/>
                <a:gd name="connsiteX367" fmla="*/ 2534894 w 3300542"/>
                <a:gd name="connsiteY367" fmla="*/ 816770 h 2579628"/>
                <a:gd name="connsiteX368" fmla="*/ 2537068 w 3300542"/>
                <a:gd name="connsiteY368" fmla="*/ 762438 h 2579628"/>
                <a:gd name="connsiteX369" fmla="*/ 2537068 w 3300542"/>
                <a:gd name="connsiteY369" fmla="*/ 738531 h 2579628"/>
                <a:gd name="connsiteX370" fmla="*/ 2594517 w 3300542"/>
                <a:gd name="connsiteY370" fmla="*/ 738531 h 2579628"/>
                <a:gd name="connsiteX371" fmla="*/ 2651966 w 3300542"/>
                <a:gd name="connsiteY371" fmla="*/ 738531 h 2579628"/>
                <a:gd name="connsiteX372" fmla="*/ 2651966 w 3300542"/>
                <a:gd name="connsiteY372" fmla="*/ 768958 h 2579628"/>
                <a:gd name="connsiteX373" fmla="*/ 2367516 w 3300542"/>
                <a:gd name="connsiteY373" fmla="*/ 810561 h 2579628"/>
                <a:gd name="connsiteX374" fmla="*/ 2370932 w 3300542"/>
                <a:gd name="connsiteY374" fmla="*/ 886626 h 2579628"/>
                <a:gd name="connsiteX375" fmla="*/ 2372795 w 3300542"/>
                <a:gd name="connsiteY375" fmla="*/ 949652 h 2579628"/>
                <a:gd name="connsiteX376" fmla="*/ 2314104 w 3300542"/>
                <a:gd name="connsiteY376" fmla="*/ 949652 h 2579628"/>
                <a:gd name="connsiteX377" fmla="*/ 2255413 w 3300542"/>
                <a:gd name="connsiteY377" fmla="*/ 949652 h 2579628"/>
                <a:gd name="connsiteX378" fmla="*/ 2253550 w 3300542"/>
                <a:gd name="connsiteY378" fmla="*/ 926988 h 2579628"/>
                <a:gd name="connsiteX379" fmla="*/ 2246718 w 3300542"/>
                <a:gd name="connsiteY379" fmla="*/ 886626 h 2579628"/>
                <a:gd name="connsiteX380" fmla="*/ 2244234 w 3300542"/>
                <a:gd name="connsiteY380" fmla="*/ 832915 h 2579628"/>
                <a:gd name="connsiteX381" fmla="*/ 2246097 w 3300542"/>
                <a:gd name="connsiteY381" fmla="*/ 797521 h 2579628"/>
                <a:gd name="connsiteX382" fmla="*/ 2306030 w 3300542"/>
                <a:gd name="connsiteY382" fmla="*/ 797521 h 2579628"/>
                <a:gd name="connsiteX383" fmla="*/ 2365963 w 3300542"/>
                <a:gd name="connsiteY383" fmla="*/ 797521 h 2579628"/>
                <a:gd name="connsiteX384" fmla="*/ 2367516 w 3300542"/>
                <a:gd name="connsiteY384" fmla="*/ 810561 h 2579628"/>
                <a:gd name="connsiteX385" fmla="*/ 2656313 w 3300542"/>
                <a:gd name="connsiteY385" fmla="*/ 916121 h 2579628"/>
                <a:gd name="connsiteX386" fmla="*/ 2659418 w 3300542"/>
                <a:gd name="connsiteY386" fmla="*/ 990635 h 2579628"/>
                <a:gd name="connsiteX387" fmla="*/ 2660971 w 3300542"/>
                <a:gd name="connsiteY387" fmla="*/ 1027270 h 2579628"/>
                <a:gd name="connsiteX388" fmla="*/ 2594517 w 3300542"/>
                <a:gd name="connsiteY388" fmla="*/ 1027270 h 2579628"/>
                <a:gd name="connsiteX389" fmla="*/ 2528062 w 3300542"/>
                <a:gd name="connsiteY389" fmla="*/ 1027270 h 2579628"/>
                <a:gd name="connsiteX390" fmla="*/ 2529615 w 3300542"/>
                <a:gd name="connsiteY390" fmla="*/ 972006 h 2579628"/>
                <a:gd name="connsiteX391" fmla="*/ 2532720 w 3300542"/>
                <a:gd name="connsiteY391" fmla="*/ 897493 h 2579628"/>
                <a:gd name="connsiteX392" fmla="*/ 2534584 w 3300542"/>
                <a:gd name="connsiteY392" fmla="*/ 878244 h 2579628"/>
                <a:gd name="connsiteX393" fmla="*/ 2594517 w 3300542"/>
                <a:gd name="connsiteY393" fmla="*/ 878244 h 2579628"/>
                <a:gd name="connsiteX394" fmla="*/ 2654450 w 3300542"/>
                <a:gd name="connsiteY394" fmla="*/ 878244 h 2579628"/>
                <a:gd name="connsiteX395" fmla="*/ 2656313 w 3300542"/>
                <a:gd name="connsiteY395" fmla="*/ 916121 h 2579628"/>
                <a:gd name="connsiteX396" fmla="*/ 1275055 w 3300542"/>
                <a:gd name="connsiteY396" fmla="*/ 979147 h 2579628"/>
                <a:gd name="connsiteX397" fmla="*/ 1278782 w 3300542"/>
                <a:gd name="connsiteY397" fmla="*/ 1009263 h 2579628"/>
                <a:gd name="connsiteX398" fmla="*/ 1243070 w 3300542"/>
                <a:gd name="connsiteY398" fmla="*/ 1072910 h 2579628"/>
                <a:gd name="connsiteX399" fmla="*/ 1241517 w 3300542"/>
                <a:gd name="connsiteY399" fmla="*/ 1088433 h 2579628"/>
                <a:gd name="connsiteX400" fmla="*/ 1220712 w 3300542"/>
                <a:gd name="connsiteY400" fmla="*/ 1088433 h 2579628"/>
                <a:gd name="connsiteX401" fmla="*/ 1130035 w 3300542"/>
                <a:gd name="connsiteY401" fmla="*/ 1162325 h 2579628"/>
                <a:gd name="connsiteX402" fmla="*/ 1101466 w 3300542"/>
                <a:gd name="connsiteY402" fmla="*/ 1377172 h 2579628"/>
                <a:gd name="connsiteX403" fmla="*/ 1103019 w 3300542"/>
                <a:gd name="connsiteY403" fmla="*/ 1387417 h 2579628"/>
                <a:gd name="connsiteX404" fmla="*/ 1018864 w 3300542"/>
                <a:gd name="connsiteY404" fmla="*/ 1387417 h 2579628"/>
                <a:gd name="connsiteX405" fmla="*/ 925393 w 3300542"/>
                <a:gd name="connsiteY405" fmla="*/ 1380587 h 2579628"/>
                <a:gd name="connsiteX406" fmla="*/ 916077 w 3300542"/>
                <a:gd name="connsiteY406" fmla="*/ 1368168 h 2579628"/>
                <a:gd name="connsiteX407" fmla="*/ 894961 w 3300542"/>
                <a:gd name="connsiteY407" fmla="*/ 1347056 h 2579628"/>
                <a:gd name="connsiteX408" fmla="*/ 879123 w 3300542"/>
                <a:gd name="connsiteY408" fmla="*/ 1368168 h 2579628"/>
                <a:gd name="connsiteX409" fmla="*/ 856144 w 3300542"/>
                <a:gd name="connsiteY409" fmla="*/ 1393937 h 2579628"/>
                <a:gd name="connsiteX410" fmla="*/ 785342 w 3300542"/>
                <a:gd name="connsiteY410" fmla="*/ 1400457 h 2579628"/>
                <a:gd name="connsiteX411" fmla="*/ 713609 w 3300542"/>
                <a:gd name="connsiteY411" fmla="*/ 1406046 h 2579628"/>
                <a:gd name="connsiteX412" fmla="*/ 630385 w 3300542"/>
                <a:gd name="connsiteY412" fmla="*/ 1488942 h 2579628"/>
                <a:gd name="connsiteX413" fmla="*/ 607406 w 3300542"/>
                <a:gd name="connsiteY413" fmla="*/ 1520920 h 2579628"/>
                <a:gd name="connsiteX414" fmla="*/ 541572 w 3300542"/>
                <a:gd name="connsiteY414" fmla="*/ 1520920 h 2579628"/>
                <a:gd name="connsiteX415" fmla="*/ 475739 w 3300542"/>
                <a:gd name="connsiteY415" fmla="*/ 1520920 h 2579628"/>
                <a:gd name="connsiteX416" fmla="*/ 473255 w 3300542"/>
                <a:gd name="connsiteY416" fmla="*/ 1507570 h 2579628"/>
                <a:gd name="connsiteX417" fmla="*/ 477913 w 3300542"/>
                <a:gd name="connsiteY417" fmla="*/ 1400457 h 2579628"/>
                <a:gd name="connsiteX418" fmla="*/ 526356 w 3300542"/>
                <a:gd name="connsiteY418" fmla="*/ 1303590 h 2579628"/>
                <a:gd name="connsiteX419" fmla="*/ 567036 w 3300542"/>
                <a:gd name="connsiteY419" fmla="*/ 1301106 h 2579628"/>
                <a:gd name="connsiteX420" fmla="*/ 587221 w 3300542"/>
                <a:gd name="connsiteY420" fmla="*/ 1297691 h 2579628"/>
                <a:gd name="connsiteX421" fmla="*/ 593121 w 3300542"/>
                <a:gd name="connsiteY421" fmla="*/ 1273474 h 2579628"/>
                <a:gd name="connsiteX422" fmla="*/ 619206 w 3300542"/>
                <a:gd name="connsiteY422" fmla="*/ 1220384 h 2579628"/>
                <a:gd name="connsiteX423" fmla="*/ 678518 w 3300542"/>
                <a:gd name="connsiteY423" fmla="*/ 1187163 h 2579628"/>
                <a:gd name="connsiteX424" fmla="*/ 767021 w 3300542"/>
                <a:gd name="connsiteY424" fmla="*/ 1120722 h 2579628"/>
                <a:gd name="connsiteX425" fmla="*/ 912661 w 3300542"/>
                <a:gd name="connsiteY425" fmla="*/ 1012988 h 2579628"/>
                <a:gd name="connsiteX426" fmla="*/ 1007064 w 3300542"/>
                <a:gd name="connsiteY426" fmla="*/ 1017335 h 2579628"/>
                <a:gd name="connsiteX427" fmla="*/ 1060476 w 3300542"/>
                <a:gd name="connsiteY427" fmla="*/ 1021061 h 2579628"/>
                <a:gd name="connsiteX428" fmla="*/ 1253318 w 3300542"/>
                <a:gd name="connsiteY428" fmla="*/ 974800 h 2579628"/>
                <a:gd name="connsiteX429" fmla="*/ 1275055 w 3300542"/>
                <a:gd name="connsiteY429" fmla="*/ 979147 h 2579628"/>
                <a:gd name="connsiteX430" fmla="*/ 2373727 w 3300542"/>
                <a:gd name="connsiteY430" fmla="*/ 987530 h 2579628"/>
                <a:gd name="connsiteX431" fmla="*/ 2376521 w 3300542"/>
                <a:gd name="connsiteY431" fmla="*/ 1041862 h 2579628"/>
                <a:gd name="connsiteX432" fmla="*/ 2377453 w 3300542"/>
                <a:gd name="connsiteY432" fmla="*/ 1086260 h 2579628"/>
                <a:gd name="connsiteX433" fmla="*/ 2306651 w 3300542"/>
                <a:gd name="connsiteY433" fmla="*/ 1086260 h 2579628"/>
                <a:gd name="connsiteX434" fmla="*/ 2235849 w 3300542"/>
                <a:gd name="connsiteY434" fmla="*/ 1086260 h 2579628"/>
                <a:gd name="connsiteX435" fmla="*/ 2235849 w 3300542"/>
                <a:gd name="connsiteY435" fmla="*/ 1066700 h 2579628"/>
                <a:gd name="connsiteX436" fmla="*/ 2245165 w 3300542"/>
                <a:gd name="connsiteY436" fmla="*/ 1013299 h 2579628"/>
                <a:gd name="connsiteX437" fmla="*/ 2254481 w 3300542"/>
                <a:gd name="connsiteY437" fmla="*/ 978216 h 2579628"/>
                <a:gd name="connsiteX438" fmla="*/ 2313483 w 3300542"/>
                <a:gd name="connsiteY438" fmla="*/ 977595 h 2579628"/>
                <a:gd name="connsiteX439" fmla="*/ 2372174 w 3300542"/>
                <a:gd name="connsiteY439" fmla="*/ 977595 h 2579628"/>
                <a:gd name="connsiteX440" fmla="*/ 2373727 w 3300542"/>
                <a:gd name="connsiteY440" fmla="*/ 987530 h 2579628"/>
                <a:gd name="connsiteX441" fmla="*/ 2664077 w 3300542"/>
                <a:gd name="connsiteY441" fmla="*/ 1131899 h 2579628"/>
                <a:gd name="connsiteX442" fmla="*/ 2664387 w 3300542"/>
                <a:gd name="connsiteY442" fmla="*/ 1166982 h 2579628"/>
                <a:gd name="connsiteX443" fmla="*/ 2594517 w 3300542"/>
                <a:gd name="connsiteY443" fmla="*/ 1166982 h 2579628"/>
                <a:gd name="connsiteX444" fmla="*/ 2524646 w 3300542"/>
                <a:gd name="connsiteY444" fmla="*/ 1166982 h 2579628"/>
                <a:gd name="connsiteX445" fmla="*/ 2524646 w 3300542"/>
                <a:gd name="connsiteY445" fmla="*/ 1141213 h 2579628"/>
                <a:gd name="connsiteX446" fmla="*/ 2526510 w 3300542"/>
                <a:gd name="connsiteY446" fmla="*/ 1086881 h 2579628"/>
                <a:gd name="connsiteX447" fmla="*/ 2528683 w 3300542"/>
                <a:gd name="connsiteY447" fmla="*/ 1058317 h 2579628"/>
                <a:gd name="connsiteX448" fmla="*/ 2594206 w 3300542"/>
                <a:gd name="connsiteY448" fmla="*/ 1057696 h 2579628"/>
                <a:gd name="connsiteX449" fmla="*/ 2659729 w 3300542"/>
                <a:gd name="connsiteY449" fmla="*/ 1056765 h 2579628"/>
                <a:gd name="connsiteX450" fmla="*/ 2661592 w 3300542"/>
                <a:gd name="connsiteY450" fmla="*/ 1076946 h 2579628"/>
                <a:gd name="connsiteX451" fmla="*/ 2664077 w 3300542"/>
                <a:gd name="connsiteY451" fmla="*/ 1131899 h 2579628"/>
                <a:gd name="connsiteX452" fmla="*/ 2202001 w 3300542"/>
                <a:gd name="connsiteY452" fmla="*/ 1224420 h 2579628"/>
                <a:gd name="connsiteX453" fmla="*/ 2195480 w 3300542"/>
                <a:gd name="connsiteY453" fmla="*/ 1427779 h 2579628"/>
                <a:gd name="connsiteX454" fmla="*/ 2189269 w 3300542"/>
                <a:gd name="connsiteY454" fmla="*/ 1598538 h 2579628"/>
                <a:gd name="connsiteX455" fmla="*/ 2184301 w 3300542"/>
                <a:gd name="connsiteY455" fmla="*/ 1723658 h 2579628"/>
                <a:gd name="connsiteX456" fmla="*/ 2180264 w 3300542"/>
                <a:gd name="connsiteY456" fmla="*/ 1781096 h 2579628"/>
                <a:gd name="connsiteX457" fmla="*/ 2155731 w 3300542"/>
                <a:gd name="connsiteY457" fmla="*/ 1764641 h 2579628"/>
                <a:gd name="connsiteX458" fmla="*/ 2133373 w 3300542"/>
                <a:gd name="connsiteY458" fmla="*/ 1749117 h 2579628"/>
                <a:gd name="connsiteX459" fmla="*/ 2133373 w 3300542"/>
                <a:gd name="connsiteY459" fmla="*/ 1718070 h 2579628"/>
                <a:gd name="connsiteX460" fmla="*/ 2127162 w 3300542"/>
                <a:gd name="connsiteY460" fmla="*/ 1539549 h 2579628"/>
                <a:gd name="connsiteX461" fmla="*/ 2120951 w 3300542"/>
                <a:gd name="connsiteY461" fmla="*/ 1371894 h 2579628"/>
                <a:gd name="connsiteX462" fmla="*/ 2115983 w 3300542"/>
                <a:gd name="connsiteY462" fmla="*/ 1219763 h 2579628"/>
                <a:gd name="connsiteX463" fmla="*/ 2114120 w 3300542"/>
                <a:gd name="connsiteY463" fmla="*/ 1162325 h 2579628"/>
                <a:gd name="connsiteX464" fmla="*/ 2138031 w 3300542"/>
                <a:gd name="connsiteY464" fmla="*/ 1148354 h 2579628"/>
                <a:gd name="connsiteX465" fmla="*/ 2182748 w 3300542"/>
                <a:gd name="connsiteY465" fmla="*/ 1114202 h 2579628"/>
                <a:gd name="connsiteX466" fmla="*/ 2203243 w 3300542"/>
                <a:gd name="connsiteY466" fmla="*/ 1094022 h 2579628"/>
                <a:gd name="connsiteX467" fmla="*/ 2204175 w 3300542"/>
                <a:gd name="connsiteY467" fmla="*/ 1109545 h 2579628"/>
                <a:gd name="connsiteX468" fmla="*/ 2202001 w 3300542"/>
                <a:gd name="connsiteY468" fmla="*/ 1224420 h 2579628"/>
                <a:gd name="connsiteX469" fmla="*/ 2379937 w 3300542"/>
                <a:gd name="connsiteY469" fmla="*/ 1162946 h 2579628"/>
                <a:gd name="connsiteX470" fmla="*/ 2382732 w 3300542"/>
                <a:gd name="connsiteY470" fmla="*/ 1239012 h 2579628"/>
                <a:gd name="connsiteX471" fmla="*/ 2383664 w 3300542"/>
                <a:gd name="connsiteY471" fmla="*/ 1266333 h 2579628"/>
                <a:gd name="connsiteX472" fmla="*/ 2306341 w 3300542"/>
                <a:gd name="connsiteY472" fmla="*/ 1266333 h 2579628"/>
                <a:gd name="connsiteX473" fmla="*/ 2229328 w 3300542"/>
                <a:gd name="connsiteY473" fmla="*/ 1266333 h 2579628"/>
                <a:gd name="connsiteX474" fmla="*/ 2231191 w 3300542"/>
                <a:gd name="connsiteY474" fmla="*/ 1209517 h 2579628"/>
                <a:gd name="connsiteX475" fmla="*/ 2234607 w 3300542"/>
                <a:gd name="connsiteY475" fmla="*/ 1133452 h 2579628"/>
                <a:gd name="connsiteX476" fmla="*/ 2236470 w 3300542"/>
                <a:gd name="connsiteY476" fmla="*/ 1114202 h 2579628"/>
                <a:gd name="connsiteX477" fmla="*/ 2307272 w 3300542"/>
                <a:gd name="connsiteY477" fmla="*/ 1114202 h 2579628"/>
                <a:gd name="connsiteX478" fmla="*/ 2378074 w 3300542"/>
                <a:gd name="connsiteY478" fmla="*/ 1114202 h 2579628"/>
                <a:gd name="connsiteX479" fmla="*/ 2379937 w 3300542"/>
                <a:gd name="connsiteY479" fmla="*/ 1162946 h 2579628"/>
                <a:gd name="connsiteX480" fmla="*/ 2086793 w 3300542"/>
                <a:gd name="connsiteY480" fmla="*/ 1180954 h 2579628"/>
                <a:gd name="connsiteX481" fmla="*/ 2067850 w 3300542"/>
                <a:gd name="connsiteY481" fmla="*/ 1188716 h 2579628"/>
                <a:gd name="connsiteX482" fmla="*/ 2050150 w 3300542"/>
                <a:gd name="connsiteY482" fmla="*/ 1183127 h 2579628"/>
                <a:gd name="connsiteX483" fmla="*/ 2063503 w 3300542"/>
                <a:gd name="connsiteY483" fmla="*/ 1175986 h 2579628"/>
                <a:gd name="connsiteX484" fmla="*/ 2086793 w 3300542"/>
                <a:gd name="connsiteY484" fmla="*/ 1180954 h 2579628"/>
                <a:gd name="connsiteX485" fmla="*/ 2668424 w 3300542"/>
                <a:gd name="connsiteY485" fmla="*/ 1248326 h 2579628"/>
                <a:gd name="connsiteX486" fmla="*/ 2670598 w 3300542"/>
                <a:gd name="connsiteY486" fmla="*/ 1324392 h 2579628"/>
                <a:gd name="connsiteX487" fmla="*/ 2670598 w 3300542"/>
                <a:gd name="connsiteY487" fmla="*/ 1347056 h 2579628"/>
                <a:gd name="connsiteX488" fmla="*/ 2594517 w 3300542"/>
                <a:gd name="connsiteY488" fmla="*/ 1347056 h 2579628"/>
                <a:gd name="connsiteX489" fmla="*/ 2518436 w 3300542"/>
                <a:gd name="connsiteY489" fmla="*/ 1347056 h 2579628"/>
                <a:gd name="connsiteX490" fmla="*/ 2518436 w 3300542"/>
                <a:gd name="connsiteY490" fmla="*/ 1327496 h 2579628"/>
                <a:gd name="connsiteX491" fmla="*/ 2520610 w 3300542"/>
                <a:gd name="connsiteY491" fmla="*/ 1251431 h 2579628"/>
                <a:gd name="connsiteX492" fmla="*/ 2522473 w 3300542"/>
                <a:gd name="connsiteY492" fmla="*/ 1194925 h 2579628"/>
                <a:gd name="connsiteX493" fmla="*/ 2594517 w 3300542"/>
                <a:gd name="connsiteY493" fmla="*/ 1194925 h 2579628"/>
                <a:gd name="connsiteX494" fmla="*/ 2666561 w 3300542"/>
                <a:gd name="connsiteY494" fmla="*/ 1194925 h 2579628"/>
                <a:gd name="connsiteX495" fmla="*/ 2668424 w 3300542"/>
                <a:gd name="connsiteY495" fmla="*/ 1248326 h 2579628"/>
                <a:gd name="connsiteX496" fmla="*/ 2087724 w 3300542"/>
                <a:gd name="connsiteY496" fmla="*/ 1237460 h 2579628"/>
                <a:gd name="connsiteX497" fmla="*/ 2089898 w 3300542"/>
                <a:gd name="connsiteY497" fmla="*/ 1293344 h 2579628"/>
                <a:gd name="connsiteX498" fmla="*/ 2089898 w 3300542"/>
                <a:gd name="connsiteY498" fmla="*/ 1328428 h 2579628"/>
                <a:gd name="connsiteX499" fmla="*/ 2009159 w 3300542"/>
                <a:gd name="connsiteY499" fmla="*/ 1328428 h 2579628"/>
                <a:gd name="connsiteX500" fmla="*/ 1928420 w 3300542"/>
                <a:gd name="connsiteY500" fmla="*/ 1328428 h 2579628"/>
                <a:gd name="connsiteX501" fmla="*/ 1928420 w 3300542"/>
                <a:gd name="connsiteY501" fmla="*/ 1316319 h 2579628"/>
                <a:gd name="connsiteX502" fmla="*/ 1943326 w 3300542"/>
                <a:gd name="connsiteY502" fmla="*/ 1300485 h 2579628"/>
                <a:gd name="connsiteX503" fmla="*/ 2035554 w 3300542"/>
                <a:gd name="connsiteY503" fmla="*/ 1236218 h 2579628"/>
                <a:gd name="connsiteX504" fmla="*/ 2066608 w 3300542"/>
                <a:gd name="connsiteY504" fmla="*/ 1216658 h 2579628"/>
                <a:gd name="connsiteX505" fmla="*/ 2085861 w 3300542"/>
                <a:gd name="connsiteY505" fmla="*/ 1216658 h 2579628"/>
                <a:gd name="connsiteX506" fmla="*/ 2087724 w 3300542"/>
                <a:gd name="connsiteY506" fmla="*/ 1237460 h 2579628"/>
                <a:gd name="connsiteX507" fmla="*/ 1661050 w 3300542"/>
                <a:gd name="connsiteY507" fmla="*/ 1252362 h 2579628"/>
                <a:gd name="connsiteX508" fmla="*/ 1768495 w 3300542"/>
                <a:gd name="connsiteY508" fmla="*/ 1295207 h 2579628"/>
                <a:gd name="connsiteX509" fmla="*/ 1882461 w 3300542"/>
                <a:gd name="connsiteY509" fmla="*/ 1309179 h 2579628"/>
                <a:gd name="connsiteX510" fmla="*/ 1898298 w 3300542"/>
                <a:gd name="connsiteY510" fmla="*/ 1308247 h 2579628"/>
                <a:gd name="connsiteX511" fmla="*/ 1896435 w 3300542"/>
                <a:gd name="connsiteY511" fmla="*/ 1379966 h 2579628"/>
                <a:gd name="connsiteX512" fmla="*/ 1891156 w 3300542"/>
                <a:gd name="connsiteY512" fmla="*/ 1546068 h 2579628"/>
                <a:gd name="connsiteX513" fmla="*/ 1885566 w 3300542"/>
                <a:gd name="connsiteY513" fmla="*/ 1703478 h 2579628"/>
                <a:gd name="connsiteX514" fmla="*/ 1883392 w 3300542"/>
                <a:gd name="connsiteY514" fmla="*/ 1766503 h 2579628"/>
                <a:gd name="connsiteX515" fmla="*/ 1855755 w 3300542"/>
                <a:gd name="connsiteY515" fmla="*/ 1743218 h 2579628"/>
                <a:gd name="connsiteX516" fmla="*/ 1826565 w 3300542"/>
                <a:gd name="connsiteY516" fmla="*/ 1721175 h 2579628"/>
                <a:gd name="connsiteX517" fmla="*/ 1823149 w 3300542"/>
                <a:gd name="connsiteY517" fmla="*/ 1824251 h 2579628"/>
                <a:gd name="connsiteX518" fmla="*/ 1821286 w 3300542"/>
                <a:gd name="connsiteY518" fmla="*/ 1926086 h 2579628"/>
                <a:gd name="connsiteX519" fmla="*/ 1709804 w 3300542"/>
                <a:gd name="connsiteY519" fmla="*/ 1926086 h 2579628"/>
                <a:gd name="connsiteX520" fmla="*/ 1598632 w 3300542"/>
                <a:gd name="connsiteY520" fmla="*/ 1926086 h 2579628"/>
                <a:gd name="connsiteX521" fmla="*/ 1589316 w 3300542"/>
                <a:gd name="connsiteY521" fmla="*/ 1888829 h 2579628"/>
                <a:gd name="connsiteX522" fmla="*/ 1558884 w 3300542"/>
                <a:gd name="connsiteY522" fmla="*/ 1705651 h 2579628"/>
                <a:gd name="connsiteX523" fmla="*/ 1558573 w 3300542"/>
                <a:gd name="connsiteY523" fmla="*/ 1527130 h 2579628"/>
                <a:gd name="connsiteX524" fmla="*/ 1560436 w 3300542"/>
                <a:gd name="connsiteY524" fmla="*/ 1506949 h 2579628"/>
                <a:gd name="connsiteX525" fmla="*/ 1578447 w 3300542"/>
                <a:gd name="connsiteY525" fmla="*/ 1506018 h 2579628"/>
                <a:gd name="connsiteX526" fmla="*/ 1596148 w 3300542"/>
                <a:gd name="connsiteY526" fmla="*/ 1505086 h 2579628"/>
                <a:gd name="connsiteX527" fmla="*/ 1595527 w 3300542"/>
                <a:gd name="connsiteY527" fmla="*/ 1447028 h 2579628"/>
                <a:gd name="connsiteX528" fmla="*/ 1594595 w 3300542"/>
                <a:gd name="connsiteY528" fmla="*/ 1388970 h 2579628"/>
                <a:gd name="connsiteX529" fmla="*/ 1461997 w 3300542"/>
                <a:gd name="connsiteY529" fmla="*/ 1388038 h 2579628"/>
                <a:gd name="connsiteX530" fmla="*/ 1329088 w 3300542"/>
                <a:gd name="connsiteY530" fmla="*/ 1384934 h 2579628"/>
                <a:gd name="connsiteX531" fmla="*/ 1351447 w 3300542"/>
                <a:gd name="connsiteY531" fmla="*/ 1353266 h 2579628"/>
                <a:gd name="connsiteX532" fmla="*/ 1460755 w 3300542"/>
                <a:gd name="connsiteY532" fmla="*/ 1272232 h 2579628"/>
                <a:gd name="connsiteX533" fmla="*/ 1514788 w 3300542"/>
                <a:gd name="connsiteY533" fmla="*/ 1274095 h 2579628"/>
                <a:gd name="connsiteX534" fmla="*/ 1627201 w 3300542"/>
                <a:gd name="connsiteY534" fmla="*/ 1244911 h 2579628"/>
                <a:gd name="connsiteX535" fmla="*/ 1637139 w 3300542"/>
                <a:gd name="connsiteY535" fmla="*/ 1238391 h 2579628"/>
                <a:gd name="connsiteX536" fmla="*/ 1661050 w 3300542"/>
                <a:gd name="connsiteY536" fmla="*/ 1252362 h 2579628"/>
                <a:gd name="connsiteX537" fmla="*/ 2384906 w 3300542"/>
                <a:gd name="connsiteY537" fmla="*/ 1313525 h 2579628"/>
                <a:gd name="connsiteX538" fmla="*/ 2387080 w 3300542"/>
                <a:gd name="connsiteY538" fmla="*/ 1367858 h 2579628"/>
                <a:gd name="connsiteX539" fmla="*/ 2388943 w 3300542"/>
                <a:gd name="connsiteY539" fmla="*/ 1402941 h 2579628"/>
                <a:gd name="connsiteX540" fmla="*/ 2306962 w 3300542"/>
                <a:gd name="connsiteY540" fmla="*/ 1402941 h 2579628"/>
                <a:gd name="connsiteX541" fmla="*/ 2224981 w 3300542"/>
                <a:gd name="connsiteY541" fmla="*/ 1402941 h 2579628"/>
                <a:gd name="connsiteX542" fmla="*/ 2225912 w 3300542"/>
                <a:gd name="connsiteY542" fmla="*/ 1358544 h 2579628"/>
                <a:gd name="connsiteX543" fmla="*/ 2228396 w 3300542"/>
                <a:gd name="connsiteY543" fmla="*/ 1304211 h 2579628"/>
                <a:gd name="connsiteX544" fmla="*/ 2229949 w 3300542"/>
                <a:gd name="connsiteY544" fmla="*/ 1294276 h 2579628"/>
                <a:gd name="connsiteX545" fmla="*/ 2307272 w 3300542"/>
                <a:gd name="connsiteY545" fmla="*/ 1294276 h 2579628"/>
                <a:gd name="connsiteX546" fmla="*/ 2384906 w 3300542"/>
                <a:gd name="connsiteY546" fmla="*/ 1294276 h 2579628"/>
                <a:gd name="connsiteX547" fmla="*/ 2384906 w 3300542"/>
                <a:gd name="connsiteY547" fmla="*/ 1313525 h 2579628"/>
                <a:gd name="connsiteX548" fmla="*/ 2093003 w 3300542"/>
                <a:gd name="connsiteY548" fmla="*/ 1377172 h 2579628"/>
                <a:gd name="connsiteX549" fmla="*/ 2095177 w 3300542"/>
                <a:gd name="connsiteY549" fmla="*/ 1451685 h 2579628"/>
                <a:gd name="connsiteX550" fmla="*/ 2097040 w 3300542"/>
                <a:gd name="connsiteY550" fmla="*/ 1505397 h 2579628"/>
                <a:gd name="connsiteX551" fmla="*/ 2009159 w 3300542"/>
                <a:gd name="connsiteY551" fmla="*/ 1505397 h 2579628"/>
                <a:gd name="connsiteX552" fmla="*/ 1921278 w 3300542"/>
                <a:gd name="connsiteY552" fmla="*/ 1505397 h 2579628"/>
                <a:gd name="connsiteX553" fmla="*/ 1923141 w 3300542"/>
                <a:gd name="connsiteY553" fmla="*/ 1456342 h 2579628"/>
                <a:gd name="connsiteX554" fmla="*/ 1925315 w 3300542"/>
                <a:gd name="connsiteY554" fmla="*/ 1381829 h 2579628"/>
                <a:gd name="connsiteX555" fmla="*/ 1925315 w 3300542"/>
                <a:gd name="connsiteY555" fmla="*/ 1356370 h 2579628"/>
                <a:gd name="connsiteX556" fmla="*/ 2009159 w 3300542"/>
                <a:gd name="connsiteY556" fmla="*/ 1356370 h 2579628"/>
                <a:gd name="connsiteX557" fmla="*/ 2093003 w 3300542"/>
                <a:gd name="connsiteY557" fmla="*/ 1356370 h 2579628"/>
                <a:gd name="connsiteX558" fmla="*/ 2093003 w 3300542"/>
                <a:gd name="connsiteY558" fmla="*/ 1377172 h 2579628"/>
                <a:gd name="connsiteX559" fmla="*/ 2673703 w 3300542"/>
                <a:gd name="connsiteY559" fmla="*/ 1410392 h 2579628"/>
                <a:gd name="connsiteX560" fmla="*/ 2675566 w 3300542"/>
                <a:gd name="connsiteY560" fmla="*/ 1464725 h 2579628"/>
                <a:gd name="connsiteX561" fmla="*/ 2677740 w 3300542"/>
                <a:gd name="connsiteY561" fmla="*/ 1483664 h 2579628"/>
                <a:gd name="connsiteX562" fmla="*/ 2594517 w 3300542"/>
                <a:gd name="connsiteY562" fmla="*/ 1483664 h 2579628"/>
                <a:gd name="connsiteX563" fmla="*/ 2511293 w 3300542"/>
                <a:gd name="connsiteY563" fmla="*/ 1483664 h 2579628"/>
                <a:gd name="connsiteX564" fmla="*/ 2513157 w 3300542"/>
                <a:gd name="connsiteY564" fmla="*/ 1453237 h 2579628"/>
                <a:gd name="connsiteX565" fmla="*/ 2515330 w 3300542"/>
                <a:gd name="connsiteY565" fmla="*/ 1398905 h 2579628"/>
                <a:gd name="connsiteX566" fmla="*/ 2515330 w 3300542"/>
                <a:gd name="connsiteY566" fmla="*/ 1374999 h 2579628"/>
                <a:gd name="connsiteX567" fmla="*/ 2594517 w 3300542"/>
                <a:gd name="connsiteY567" fmla="*/ 1374999 h 2579628"/>
                <a:gd name="connsiteX568" fmla="*/ 2673703 w 3300542"/>
                <a:gd name="connsiteY568" fmla="*/ 1374999 h 2579628"/>
                <a:gd name="connsiteX569" fmla="*/ 2673703 w 3300542"/>
                <a:gd name="connsiteY569" fmla="*/ 1410392 h 2579628"/>
                <a:gd name="connsiteX570" fmla="*/ 913903 w 3300542"/>
                <a:gd name="connsiteY570" fmla="*/ 1407598 h 2579628"/>
                <a:gd name="connsiteX571" fmla="*/ 922288 w 3300542"/>
                <a:gd name="connsiteY571" fmla="*/ 1415049 h 2579628"/>
                <a:gd name="connsiteX572" fmla="*/ 922288 w 3300542"/>
                <a:gd name="connsiteY572" fmla="*/ 1460378 h 2579628"/>
                <a:gd name="connsiteX573" fmla="*/ 922288 w 3300542"/>
                <a:gd name="connsiteY573" fmla="*/ 1505397 h 2579628"/>
                <a:gd name="connsiteX574" fmla="*/ 949925 w 3300542"/>
                <a:gd name="connsiteY574" fmla="*/ 1505397 h 2579628"/>
                <a:gd name="connsiteX575" fmla="*/ 977874 w 3300542"/>
                <a:gd name="connsiteY575" fmla="*/ 1505397 h 2579628"/>
                <a:gd name="connsiteX576" fmla="*/ 980358 w 3300542"/>
                <a:gd name="connsiteY576" fmla="*/ 1523094 h 2579628"/>
                <a:gd name="connsiteX577" fmla="*/ 978495 w 3300542"/>
                <a:gd name="connsiteY577" fmla="*/ 1722727 h 2579628"/>
                <a:gd name="connsiteX578" fmla="*/ 903035 w 3300542"/>
                <a:gd name="connsiteY578" fmla="*/ 2049964 h 2579628"/>
                <a:gd name="connsiteX579" fmla="*/ 896203 w 3300542"/>
                <a:gd name="connsiteY579" fmla="*/ 2068282 h 2579628"/>
                <a:gd name="connsiteX580" fmla="*/ 887508 w 3300542"/>
                <a:gd name="connsiteY580" fmla="*/ 2042202 h 2579628"/>
                <a:gd name="connsiteX581" fmla="*/ 835649 w 3300542"/>
                <a:gd name="connsiteY581" fmla="*/ 1795998 h 2579628"/>
                <a:gd name="connsiteX582" fmla="*/ 834096 w 3300542"/>
                <a:gd name="connsiteY582" fmla="*/ 1642315 h 2579628"/>
                <a:gd name="connsiteX583" fmla="*/ 836270 w 3300542"/>
                <a:gd name="connsiteY583" fmla="*/ 1623376 h 2579628"/>
                <a:gd name="connsiteX584" fmla="*/ 851175 w 3300542"/>
                <a:gd name="connsiteY584" fmla="*/ 1623376 h 2579628"/>
                <a:gd name="connsiteX585" fmla="*/ 866392 w 3300542"/>
                <a:gd name="connsiteY585" fmla="*/ 1623376 h 2579628"/>
                <a:gd name="connsiteX586" fmla="*/ 866392 w 3300542"/>
                <a:gd name="connsiteY586" fmla="*/ 1572148 h 2579628"/>
                <a:gd name="connsiteX587" fmla="*/ 866392 w 3300542"/>
                <a:gd name="connsiteY587" fmla="*/ 1520920 h 2579628"/>
                <a:gd name="connsiteX588" fmla="*/ 756152 w 3300542"/>
                <a:gd name="connsiteY588" fmla="*/ 1520920 h 2579628"/>
                <a:gd name="connsiteX589" fmla="*/ 645912 w 3300542"/>
                <a:gd name="connsiteY589" fmla="*/ 1518126 h 2579628"/>
                <a:gd name="connsiteX590" fmla="*/ 700566 w 3300542"/>
                <a:gd name="connsiteY590" fmla="*/ 1448891 h 2579628"/>
                <a:gd name="connsiteX591" fmla="*/ 784410 w 3300542"/>
                <a:gd name="connsiteY591" fmla="*/ 1429642 h 2579628"/>
                <a:gd name="connsiteX592" fmla="*/ 853970 w 3300542"/>
                <a:gd name="connsiteY592" fmla="*/ 1424674 h 2579628"/>
                <a:gd name="connsiteX593" fmla="*/ 887508 w 3300542"/>
                <a:gd name="connsiteY593" fmla="*/ 1408840 h 2579628"/>
                <a:gd name="connsiteX594" fmla="*/ 913903 w 3300542"/>
                <a:gd name="connsiteY594" fmla="*/ 1407598 h 2579628"/>
                <a:gd name="connsiteX595" fmla="*/ 1565094 w 3300542"/>
                <a:gd name="connsiteY595" fmla="*/ 1446407 h 2579628"/>
                <a:gd name="connsiteX596" fmla="*/ 1565094 w 3300542"/>
                <a:gd name="connsiteY596" fmla="*/ 1477454 h 2579628"/>
                <a:gd name="connsiteX597" fmla="*/ 1259218 w 3300542"/>
                <a:gd name="connsiteY597" fmla="*/ 1477454 h 2579628"/>
                <a:gd name="connsiteX598" fmla="*/ 953341 w 3300542"/>
                <a:gd name="connsiteY598" fmla="*/ 1477454 h 2579628"/>
                <a:gd name="connsiteX599" fmla="*/ 953341 w 3300542"/>
                <a:gd name="connsiteY599" fmla="*/ 1446407 h 2579628"/>
                <a:gd name="connsiteX600" fmla="*/ 953341 w 3300542"/>
                <a:gd name="connsiteY600" fmla="*/ 1415360 h 2579628"/>
                <a:gd name="connsiteX601" fmla="*/ 1259218 w 3300542"/>
                <a:gd name="connsiteY601" fmla="*/ 1415360 h 2579628"/>
                <a:gd name="connsiteX602" fmla="*/ 1565094 w 3300542"/>
                <a:gd name="connsiteY602" fmla="*/ 1415360 h 2579628"/>
                <a:gd name="connsiteX603" fmla="*/ 1565094 w 3300542"/>
                <a:gd name="connsiteY603" fmla="*/ 1446407 h 2579628"/>
                <a:gd name="connsiteX604" fmla="*/ 2389253 w 3300542"/>
                <a:gd name="connsiteY604" fmla="*/ 1450133 h 2579628"/>
                <a:gd name="connsiteX605" fmla="*/ 2392669 w 3300542"/>
                <a:gd name="connsiteY605" fmla="*/ 1524646 h 2579628"/>
                <a:gd name="connsiteX606" fmla="*/ 2394532 w 3300542"/>
                <a:gd name="connsiteY606" fmla="*/ 1583015 h 2579628"/>
                <a:gd name="connsiteX607" fmla="*/ 2306651 w 3300542"/>
                <a:gd name="connsiteY607" fmla="*/ 1583015 h 2579628"/>
                <a:gd name="connsiteX608" fmla="*/ 2218770 w 3300542"/>
                <a:gd name="connsiteY608" fmla="*/ 1583015 h 2579628"/>
                <a:gd name="connsiteX609" fmla="*/ 2220633 w 3300542"/>
                <a:gd name="connsiteY609" fmla="*/ 1524956 h 2579628"/>
                <a:gd name="connsiteX610" fmla="*/ 2223117 w 3300542"/>
                <a:gd name="connsiteY610" fmla="*/ 1450133 h 2579628"/>
                <a:gd name="connsiteX611" fmla="*/ 2223428 w 3300542"/>
                <a:gd name="connsiteY611" fmla="*/ 1433988 h 2579628"/>
                <a:gd name="connsiteX612" fmla="*/ 2305409 w 3300542"/>
                <a:gd name="connsiteY612" fmla="*/ 1433988 h 2579628"/>
                <a:gd name="connsiteX613" fmla="*/ 2387701 w 3300542"/>
                <a:gd name="connsiteY613" fmla="*/ 1433988 h 2579628"/>
                <a:gd name="connsiteX614" fmla="*/ 2389253 w 3300542"/>
                <a:gd name="connsiteY614" fmla="*/ 1450133 h 2579628"/>
                <a:gd name="connsiteX615" fmla="*/ 1529072 w 3300542"/>
                <a:gd name="connsiteY615" fmla="*/ 1551036 h 2579628"/>
                <a:gd name="connsiteX616" fmla="*/ 1526278 w 3300542"/>
                <a:gd name="connsiteY616" fmla="*/ 1600091 h 2579628"/>
                <a:gd name="connsiteX617" fmla="*/ 1535594 w 3300542"/>
                <a:gd name="connsiteY617" fmla="*/ 1753153 h 2579628"/>
                <a:gd name="connsiteX618" fmla="*/ 1566958 w 3300542"/>
                <a:gd name="connsiteY618" fmla="*/ 1920497 h 2579628"/>
                <a:gd name="connsiteX619" fmla="*/ 1568821 w 3300542"/>
                <a:gd name="connsiteY619" fmla="*/ 1927638 h 2579628"/>
                <a:gd name="connsiteX620" fmla="*/ 1362005 w 3300542"/>
                <a:gd name="connsiteY620" fmla="*/ 1927638 h 2579628"/>
                <a:gd name="connsiteX621" fmla="*/ 1155189 w 3300542"/>
                <a:gd name="connsiteY621" fmla="*/ 1927638 h 2579628"/>
                <a:gd name="connsiteX622" fmla="*/ 1155189 w 3300542"/>
                <a:gd name="connsiteY622" fmla="*/ 2082874 h 2579628"/>
                <a:gd name="connsiteX623" fmla="*/ 1155189 w 3300542"/>
                <a:gd name="connsiteY623" fmla="*/ 2238110 h 2579628"/>
                <a:gd name="connsiteX624" fmla="*/ 1004890 w 3300542"/>
                <a:gd name="connsiteY624" fmla="*/ 2238110 h 2579628"/>
                <a:gd name="connsiteX625" fmla="*/ 854281 w 3300542"/>
                <a:gd name="connsiteY625" fmla="*/ 2238110 h 2579628"/>
                <a:gd name="connsiteX626" fmla="*/ 871360 w 3300542"/>
                <a:gd name="connsiteY626" fmla="*/ 2201474 h 2579628"/>
                <a:gd name="connsiteX627" fmla="*/ 1003337 w 3300542"/>
                <a:gd name="connsiteY627" fmla="*/ 1756879 h 2579628"/>
                <a:gd name="connsiteX628" fmla="*/ 1010790 w 3300542"/>
                <a:gd name="connsiteY628" fmla="*/ 1615614 h 2579628"/>
                <a:gd name="connsiteX629" fmla="*/ 1008616 w 3300542"/>
                <a:gd name="connsiteY629" fmla="*/ 1515332 h 2579628"/>
                <a:gd name="connsiteX630" fmla="*/ 1006443 w 3300542"/>
                <a:gd name="connsiteY630" fmla="*/ 1505397 h 2579628"/>
                <a:gd name="connsiteX631" fmla="*/ 1268534 w 3300542"/>
                <a:gd name="connsiteY631" fmla="*/ 1505397 h 2579628"/>
                <a:gd name="connsiteX632" fmla="*/ 1530936 w 3300542"/>
                <a:gd name="connsiteY632" fmla="*/ 1505397 h 2579628"/>
                <a:gd name="connsiteX633" fmla="*/ 1529072 w 3300542"/>
                <a:gd name="connsiteY633" fmla="*/ 1551036 h 2579628"/>
                <a:gd name="connsiteX634" fmla="*/ 2678051 w 3300542"/>
                <a:gd name="connsiteY634" fmla="*/ 1557245 h 2579628"/>
                <a:gd name="connsiteX635" fmla="*/ 2681466 w 3300542"/>
                <a:gd name="connsiteY635" fmla="*/ 1633311 h 2579628"/>
                <a:gd name="connsiteX636" fmla="*/ 2683019 w 3300542"/>
                <a:gd name="connsiteY636" fmla="*/ 1663737 h 2579628"/>
                <a:gd name="connsiteX637" fmla="*/ 2594827 w 3300542"/>
                <a:gd name="connsiteY637" fmla="*/ 1663737 h 2579628"/>
                <a:gd name="connsiteX638" fmla="*/ 2506325 w 3300542"/>
                <a:gd name="connsiteY638" fmla="*/ 1663737 h 2579628"/>
                <a:gd name="connsiteX639" fmla="*/ 2507878 w 3300542"/>
                <a:gd name="connsiteY639" fmla="*/ 1613130 h 2579628"/>
                <a:gd name="connsiteX640" fmla="*/ 2510983 w 3300542"/>
                <a:gd name="connsiteY640" fmla="*/ 1537065 h 2579628"/>
                <a:gd name="connsiteX641" fmla="*/ 2512846 w 3300542"/>
                <a:gd name="connsiteY641" fmla="*/ 1511606 h 2579628"/>
                <a:gd name="connsiteX642" fmla="*/ 2594517 w 3300542"/>
                <a:gd name="connsiteY642" fmla="*/ 1511606 h 2579628"/>
                <a:gd name="connsiteX643" fmla="*/ 2676187 w 3300542"/>
                <a:gd name="connsiteY643" fmla="*/ 1511606 h 2579628"/>
                <a:gd name="connsiteX644" fmla="*/ 2678051 w 3300542"/>
                <a:gd name="connsiteY644" fmla="*/ 1557245 h 2579628"/>
                <a:gd name="connsiteX645" fmla="*/ 2099214 w 3300542"/>
                <a:gd name="connsiteY645" fmla="*/ 1571838 h 2579628"/>
                <a:gd name="connsiteX646" fmla="*/ 2101077 w 3300542"/>
                <a:gd name="connsiteY646" fmla="*/ 1626170 h 2579628"/>
                <a:gd name="connsiteX647" fmla="*/ 2103251 w 3300542"/>
                <a:gd name="connsiteY647" fmla="*/ 1645109 h 2579628"/>
                <a:gd name="connsiteX648" fmla="*/ 2009159 w 3300542"/>
                <a:gd name="connsiteY648" fmla="*/ 1645109 h 2579628"/>
                <a:gd name="connsiteX649" fmla="*/ 1915067 w 3300542"/>
                <a:gd name="connsiteY649" fmla="*/ 1645109 h 2579628"/>
                <a:gd name="connsiteX650" fmla="*/ 1917241 w 3300542"/>
                <a:gd name="connsiteY650" fmla="*/ 1621203 h 2579628"/>
                <a:gd name="connsiteX651" fmla="*/ 1919104 w 3300542"/>
                <a:gd name="connsiteY651" fmla="*/ 1566870 h 2579628"/>
                <a:gd name="connsiteX652" fmla="*/ 1919104 w 3300542"/>
                <a:gd name="connsiteY652" fmla="*/ 1536444 h 2579628"/>
                <a:gd name="connsiteX653" fmla="*/ 2009159 w 3300542"/>
                <a:gd name="connsiteY653" fmla="*/ 1536444 h 2579628"/>
                <a:gd name="connsiteX654" fmla="*/ 2099214 w 3300542"/>
                <a:gd name="connsiteY654" fmla="*/ 1536444 h 2579628"/>
                <a:gd name="connsiteX655" fmla="*/ 2099214 w 3300542"/>
                <a:gd name="connsiteY655" fmla="*/ 1571838 h 2579628"/>
                <a:gd name="connsiteX656" fmla="*/ 835338 w 3300542"/>
                <a:gd name="connsiteY656" fmla="*/ 1572148 h 2579628"/>
                <a:gd name="connsiteX657" fmla="*/ 835338 w 3300542"/>
                <a:gd name="connsiteY657" fmla="*/ 1595433 h 2579628"/>
                <a:gd name="connsiteX658" fmla="*/ 579147 w 3300542"/>
                <a:gd name="connsiteY658" fmla="*/ 1595433 h 2579628"/>
                <a:gd name="connsiteX659" fmla="*/ 322956 w 3300542"/>
                <a:gd name="connsiteY659" fmla="*/ 1595433 h 2579628"/>
                <a:gd name="connsiteX660" fmla="*/ 322956 w 3300542"/>
                <a:gd name="connsiteY660" fmla="*/ 1572148 h 2579628"/>
                <a:gd name="connsiteX661" fmla="*/ 322956 w 3300542"/>
                <a:gd name="connsiteY661" fmla="*/ 1548863 h 2579628"/>
                <a:gd name="connsiteX662" fmla="*/ 579147 w 3300542"/>
                <a:gd name="connsiteY662" fmla="*/ 1548863 h 2579628"/>
                <a:gd name="connsiteX663" fmla="*/ 835338 w 3300542"/>
                <a:gd name="connsiteY663" fmla="*/ 1548863 h 2579628"/>
                <a:gd name="connsiteX664" fmla="*/ 835338 w 3300542"/>
                <a:gd name="connsiteY664" fmla="*/ 1572148 h 2579628"/>
                <a:gd name="connsiteX665" fmla="*/ 2395775 w 3300542"/>
                <a:gd name="connsiteY665" fmla="*/ 1620892 h 2579628"/>
                <a:gd name="connsiteX666" fmla="*/ 2396706 w 3300542"/>
                <a:gd name="connsiteY666" fmla="*/ 1716517 h 2579628"/>
                <a:gd name="connsiteX667" fmla="*/ 2392669 w 3300542"/>
                <a:gd name="connsiteY667" fmla="*/ 1713413 h 2579628"/>
                <a:gd name="connsiteX668" fmla="*/ 2384906 w 3300542"/>
                <a:gd name="connsiteY668" fmla="*/ 1716517 h 2579628"/>
                <a:gd name="connsiteX669" fmla="*/ 2298888 w 3300542"/>
                <a:gd name="connsiteY669" fmla="*/ 1722727 h 2579628"/>
                <a:gd name="connsiteX670" fmla="*/ 2213180 w 3300542"/>
                <a:gd name="connsiteY670" fmla="*/ 1722727 h 2579628"/>
                <a:gd name="connsiteX671" fmla="*/ 2215043 w 3300542"/>
                <a:gd name="connsiteY671" fmla="*/ 1689506 h 2579628"/>
                <a:gd name="connsiteX672" fmla="*/ 2217217 w 3300542"/>
                <a:gd name="connsiteY672" fmla="*/ 1635174 h 2579628"/>
                <a:gd name="connsiteX673" fmla="*/ 2217217 w 3300542"/>
                <a:gd name="connsiteY673" fmla="*/ 1614062 h 2579628"/>
                <a:gd name="connsiteX674" fmla="*/ 2305720 w 3300542"/>
                <a:gd name="connsiteY674" fmla="*/ 1614062 h 2579628"/>
                <a:gd name="connsiteX675" fmla="*/ 2394222 w 3300542"/>
                <a:gd name="connsiteY675" fmla="*/ 1614062 h 2579628"/>
                <a:gd name="connsiteX676" fmla="*/ 2395775 w 3300542"/>
                <a:gd name="connsiteY676" fmla="*/ 1620892 h 2579628"/>
                <a:gd name="connsiteX677" fmla="*/ 805837 w 3300542"/>
                <a:gd name="connsiteY677" fmla="*/ 1709377 h 2579628"/>
                <a:gd name="connsiteX678" fmla="*/ 824780 w 3300542"/>
                <a:gd name="connsiteY678" fmla="*/ 1913357 h 2579628"/>
                <a:gd name="connsiteX679" fmla="*/ 863907 w 3300542"/>
                <a:gd name="connsiteY679" fmla="*/ 2061141 h 2579628"/>
                <a:gd name="connsiteX680" fmla="*/ 879745 w 3300542"/>
                <a:gd name="connsiteY680" fmla="*/ 2109264 h 2579628"/>
                <a:gd name="connsiteX681" fmla="*/ 874155 w 3300542"/>
                <a:gd name="connsiteY681" fmla="*/ 2124788 h 2579628"/>
                <a:gd name="connsiteX682" fmla="*/ 845275 w 3300542"/>
                <a:gd name="connsiteY682" fmla="*/ 2189055 h 2579628"/>
                <a:gd name="connsiteX683" fmla="*/ 821985 w 3300542"/>
                <a:gd name="connsiteY683" fmla="*/ 2238110 h 2579628"/>
                <a:gd name="connsiteX684" fmla="*/ 531946 w 3300542"/>
                <a:gd name="connsiteY684" fmla="*/ 2238110 h 2579628"/>
                <a:gd name="connsiteX685" fmla="*/ 242217 w 3300542"/>
                <a:gd name="connsiteY685" fmla="*/ 2236868 h 2579628"/>
                <a:gd name="connsiteX686" fmla="*/ 254949 w 3300542"/>
                <a:gd name="connsiteY686" fmla="*/ 2207994 h 2579628"/>
                <a:gd name="connsiteX687" fmla="*/ 369847 w 3300542"/>
                <a:gd name="connsiteY687" fmla="*/ 1792893 h 2579628"/>
                <a:gd name="connsiteX688" fmla="*/ 372020 w 3300542"/>
                <a:gd name="connsiteY688" fmla="*/ 1689506 h 2579628"/>
                <a:gd name="connsiteX689" fmla="*/ 370778 w 3300542"/>
                <a:gd name="connsiteY689" fmla="*/ 1623376 h 2579628"/>
                <a:gd name="connsiteX690" fmla="*/ 588463 w 3300542"/>
                <a:gd name="connsiteY690" fmla="*/ 1623376 h 2579628"/>
                <a:gd name="connsiteX691" fmla="*/ 805837 w 3300542"/>
                <a:gd name="connsiteY691" fmla="*/ 1623376 h 2579628"/>
                <a:gd name="connsiteX692" fmla="*/ 805837 w 3300542"/>
                <a:gd name="connsiteY692" fmla="*/ 1709377 h 2579628"/>
                <a:gd name="connsiteX693" fmla="*/ 2102319 w 3300542"/>
                <a:gd name="connsiteY693" fmla="*/ 1684539 h 2579628"/>
                <a:gd name="connsiteX694" fmla="*/ 2104183 w 3300542"/>
                <a:gd name="connsiteY694" fmla="*/ 1713413 h 2579628"/>
                <a:gd name="connsiteX695" fmla="*/ 2102009 w 3300542"/>
                <a:gd name="connsiteY695" fmla="*/ 1726453 h 2579628"/>
                <a:gd name="connsiteX696" fmla="*/ 2093003 w 3300542"/>
                <a:gd name="connsiteY696" fmla="*/ 1732662 h 2579628"/>
                <a:gd name="connsiteX697" fmla="*/ 2079029 w 3300542"/>
                <a:gd name="connsiteY697" fmla="*/ 1927017 h 2579628"/>
                <a:gd name="connsiteX698" fmla="*/ 1995495 w 3300542"/>
                <a:gd name="connsiteY698" fmla="*/ 1859334 h 2579628"/>
                <a:gd name="connsiteX699" fmla="*/ 1912893 w 3300542"/>
                <a:gd name="connsiteY699" fmla="*/ 1790410 h 2579628"/>
                <a:gd name="connsiteX700" fmla="*/ 1912893 w 3300542"/>
                <a:gd name="connsiteY700" fmla="*/ 1752843 h 2579628"/>
                <a:gd name="connsiteX701" fmla="*/ 1915067 w 3300542"/>
                <a:gd name="connsiteY701" fmla="*/ 1693853 h 2579628"/>
                <a:gd name="connsiteX702" fmla="*/ 1916930 w 3300542"/>
                <a:gd name="connsiteY702" fmla="*/ 1673051 h 2579628"/>
                <a:gd name="connsiteX703" fmla="*/ 2009469 w 3300542"/>
                <a:gd name="connsiteY703" fmla="*/ 1673051 h 2579628"/>
                <a:gd name="connsiteX704" fmla="*/ 2102319 w 3300542"/>
                <a:gd name="connsiteY704" fmla="*/ 1673051 h 2579628"/>
                <a:gd name="connsiteX705" fmla="*/ 2102319 w 3300542"/>
                <a:gd name="connsiteY705" fmla="*/ 1684539 h 2579628"/>
                <a:gd name="connsiteX706" fmla="*/ 2684261 w 3300542"/>
                <a:gd name="connsiteY706" fmla="*/ 1720243 h 2579628"/>
                <a:gd name="connsiteX707" fmla="*/ 2686124 w 3300542"/>
                <a:gd name="connsiteY707" fmla="*/ 1774576 h 2579628"/>
                <a:gd name="connsiteX708" fmla="*/ 2686124 w 3300542"/>
                <a:gd name="connsiteY708" fmla="*/ 1800345 h 2579628"/>
                <a:gd name="connsiteX709" fmla="*/ 2602280 w 3300542"/>
                <a:gd name="connsiteY709" fmla="*/ 1800345 h 2579628"/>
                <a:gd name="connsiteX710" fmla="*/ 2502909 w 3300542"/>
                <a:gd name="connsiteY710" fmla="*/ 1771160 h 2579628"/>
                <a:gd name="connsiteX711" fmla="*/ 2505083 w 3300542"/>
                <a:gd name="connsiteY711" fmla="*/ 1721795 h 2579628"/>
                <a:gd name="connsiteX712" fmla="*/ 2506946 w 3300542"/>
                <a:gd name="connsiteY712" fmla="*/ 1691680 h 2579628"/>
                <a:gd name="connsiteX713" fmla="*/ 2594517 w 3300542"/>
                <a:gd name="connsiteY713" fmla="*/ 1691680 h 2579628"/>
                <a:gd name="connsiteX714" fmla="*/ 2682088 w 3300542"/>
                <a:gd name="connsiteY714" fmla="*/ 1691680 h 2579628"/>
                <a:gd name="connsiteX715" fmla="*/ 2684261 w 3300542"/>
                <a:gd name="connsiteY715" fmla="*/ 1720243 h 2579628"/>
                <a:gd name="connsiteX716" fmla="*/ 2388632 w 3300542"/>
                <a:gd name="connsiteY716" fmla="*/ 1839154 h 2579628"/>
                <a:gd name="connsiteX717" fmla="*/ 2389564 w 3300542"/>
                <a:gd name="connsiteY717" fmla="*/ 1927017 h 2579628"/>
                <a:gd name="connsiteX718" fmla="*/ 2300751 w 3300542"/>
                <a:gd name="connsiteY718" fmla="*/ 1866165 h 2579628"/>
                <a:gd name="connsiteX719" fmla="*/ 2211628 w 3300542"/>
                <a:gd name="connsiteY719" fmla="*/ 1796930 h 2579628"/>
                <a:gd name="connsiteX720" fmla="*/ 2212559 w 3300542"/>
                <a:gd name="connsiteY720" fmla="*/ 1770229 h 2579628"/>
                <a:gd name="connsiteX721" fmla="*/ 2214733 w 3300542"/>
                <a:gd name="connsiteY721" fmla="*/ 1750669 h 2579628"/>
                <a:gd name="connsiteX722" fmla="*/ 2300440 w 3300542"/>
                <a:gd name="connsiteY722" fmla="*/ 1751290 h 2579628"/>
                <a:gd name="connsiteX723" fmla="*/ 2386459 w 3300542"/>
                <a:gd name="connsiteY723" fmla="*/ 1752222 h 2579628"/>
                <a:gd name="connsiteX724" fmla="*/ 2388632 w 3300542"/>
                <a:gd name="connsiteY724" fmla="*/ 1839154 h 2579628"/>
                <a:gd name="connsiteX725" fmla="*/ 2480240 w 3300542"/>
                <a:gd name="connsiteY725" fmla="*/ 1809038 h 2579628"/>
                <a:gd name="connsiteX726" fmla="*/ 2632091 w 3300542"/>
                <a:gd name="connsiteY726" fmla="*/ 1914598 h 2579628"/>
                <a:gd name="connsiteX727" fmla="*/ 2722457 w 3300542"/>
                <a:gd name="connsiteY727" fmla="*/ 1977314 h 2579628"/>
                <a:gd name="connsiteX728" fmla="*/ 2730841 w 3300542"/>
                <a:gd name="connsiteY728" fmla="*/ 2047791 h 2579628"/>
                <a:gd name="connsiteX729" fmla="*/ 2746989 w 3300542"/>
                <a:gd name="connsiteY729" fmla="*/ 2177258 h 2579628"/>
                <a:gd name="connsiteX730" fmla="*/ 2754442 w 3300542"/>
                <a:gd name="connsiteY730" fmla="*/ 2237179 h 2579628"/>
                <a:gd name="connsiteX731" fmla="*/ 2720283 w 3300542"/>
                <a:gd name="connsiteY731" fmla="*/ 2238110 h 2579628"/>
                <a:gd name="connsiteX732" fmla="*/ 2686124 w 3300542"/>
                <a:gd name="connsiteY732" fmla="*/ 2238110 h 2579628"/>
                <a:gd name="connsiteX733" fmla="*/ 2686124 w 3300542"/>
                <a:gd name="connsiteY733" fmla="*/ 2127893 h 2579628"/>
                <a:gd name="connsiteX734" fmla="*/ 2686124 w 3300542"/>
                <a:gd name="connsiteY734" fmla="*/ 2017675 h 2579628"/>
                <a:gd name="connsiteX735" fmla="*/ 2613149 w 3300542"/>
                <a:gd name="connsiteY735" fmla="*/ 2017675 h 2579628"/>
                <a:gd name="connsiteX736" fmla="*/ 2540173 w 3300542"/>
                <a:gd name="connsiteY736" fmla="*/ 2017675 h 2579628"/>
                <a:gd name="connsiteX737" fmla="*/ 2540173 w 3300542"/>
                <a:gd name="connsiteY737" fmla="*/ 2127893 h 2579628"/>
                <a:gd name="connsiteX738" fmla="*/ 2540173 w 3300542"/>
                <a:gd name="connsiteY738" fmla="*/ 2238110 h 2579628"/>
                <a:gd name="connsiteX739" fmla="*/ 2509120 w 3300542"/>
                <a:gd name="connsiteY739" fmla="*/ 2238110 h 2579628"/>
                <a:gd name="connsiteX740" fmla="*/ 2478066 w 3300542"/>
                <a:gd name="connsiteY740" fmla="*/ 2238110 h 2579628"/>
                <a:gd name="connsiteX741" fmla="*/ 2478066 w 3300542"/>
                <a:gd name="connsiteY741" fmla="*/ 2127893 h 2579628"/>
                <a:gd name="connsiteX742" fmla="*/ 2478066 w 3300542"/>
                <a:gd name="connsiteY742" fmla="*/ 2017675 h 2579628"/>
                <a:gd name="connsiteX743" fmla="*/ 2405091 w 3300542"/>
                <a:gd name="connsiteY743" fmla="*/ 2017675 h 2579628"/>
                <a:gd name="connsiteX744" fmla="*/ 2332115 w 3300542"/>
                <a:gd name="connsiteY744" fmla="*/ 2017675 h 2579628"/>
                <a:gd name="connsiteX745" fmla="*/ 2332115 w 3300542"/>
                <a:gd name="connsiteY745" fmla="*/ 2127893 h 2579628"/>
                <a:gd name="connsiteX746" fmla="*/ 2332115 w 3300542"/>
                <a:gd name="connsiteY746" fmla="*/ 2238110 h 2579628"/>
                <a:gd name="connsiteX747" fmla="*/ 2301062 w 3300542"/>
                <a:gd name="connsiteY747" fmla="*/ 2238110 h 2579628"/>
                <a:gd name="connsiteX748" fmla="*/ 2270008 w 3300542"/>
                <a:gd name="connsiteY748" fmla="*/ 2238110 h 2579628"/>
                <a:gd name="connsiteX749" fmla="*/ 2269387 w 3300542"/>
                <a:gd name="connsiteY749" fmla="*/ 2128513 h 2579628"/>
                <a:gd name="connsiteX750" fmla="*/ 2268455 w 3300542"/>
                <a:gd name="connsiteY750" fmla="*/ 2019227 h 2579628"/>
                <a:gd name="connsiteX751" fmla="*/ 2196411 w 3300542"/>
                <a:gd name="connsiteY751" fmla="*/ 2018296 h 2579628"/>
                <a:gd name="connsiteX752" fmla="*/ 2124057 w 3300542"/>
                <a:gd name="connsiteY752" fmla="*/ 2017675 h 2579628"/>
                <a:gd name="connsiteX753" fmla="*/ 2124057 w 3300542"/>
                <a:gd name="connsiteY753" fmla="*/ 2127893 h 2579628"/>
                <a:gd name="connsiteX754" fmla="*/ 2124057 w 3300542"/>
                <a:gd name="connsiteY754" fmla="*/ 2238110 h 2579628"/>
                <a:gd name="connsiteX755" fmla="*/ 2091451 w 3300542"/>
                <a:gd name="connsiteY755" fmla="*/ 2238110 h 2579628"/>
                <a:gd name="connsiteX756" fmla="*/ 2058844 w 3300542"/>
                <a:gd name="connsiteY756" fmla="*/ 2238110 h 2579628"/>
                <a:gd name="connsiteX757" fmla="*/ 2058844 w 3300542"/>
                <a:gd name="connsiteY757" fmla="*/ 2127893 h 2579628"/>
                <a:gd name="connsiteX758" fmla="*/ 2058844 w 3300542"/>
                <a:gd name="connsiteY758" fmla="*/ 2017675 h 2579628"/>
                <a:gd name="connsiteX759" fmla="*/ 1985869 w 3300542"/>
                <a:gd name="connsiteY759" fmla="*/ 2017675 h 2579628"/>
                <a:gd name="connsiteX760" fmla="*/ 1912893 w 3300542"/>
                <a:gd name="connsiteY760" fmla="*/ 2017675 h 2579628"/>
                <a:gd name="connsiteX761" fmla="*/ 1912893 w 3300542"/>
                <a:gd name="connsiteY761" fmla="*/ 2127893 h 2579628"/>
                <a:gd name="connsiteX762" fmla="*/ 1912893 w 3300542"/>
                <a:gd name="connsiteY762" fmla="*/ 2238110 h 2579628"/>
                <a:gd name="connsiteX763" fmla="*/ 1878734 w 3300542"/>
                <a:gd name="connsiteY763" fmla="*/ 2238110 h 2579628"/>
                <a:gd name="connsiteX764" fmla="*/ 1844576 w 3300542"/>
                <a:gd name="connsiteY764" fmla="*/ 2238110 h 2579628"/>
                <a:gd name="connsiteX765" fmla="*/ 1844576 w 3300542"/>
                <a:gd name="connsiteY765" fmla="*/ 2196817 h 2579628"/>
                <a:gd name="connsiteX766" fmla="*/ 1847681 w 3300542"/>
                <a:gd name="connsiteY766" fmla="*/ 2022332 h 2579628"/>
                <a:gd name="connsiteX767" fmla="*/ 1851097 w 3300542"/>
                <a:gd name="connsiteY767" fmla="*/ 1833876 h 2579628"/>
                <a:gd name="connsiteX768" fmla="*/ 1855444 w 3300542"/>
                <a:gd name="connsiteY768" fmla="*/ 1781096 h 2579628"/>
                <a:gd name="connsiteX769" fmla="*/ 1975311 w 3300542"/>
                <a:gd name="connsiteY769" fmla="*/ 1879515 h 2579628"/>
                <a:gd name="connsiteX770" fmla="*/ 2103562 w 3300542"/>
                <a:gd name="connsiteY770" fmla="*/ 1983213 h 2579628"/>
                <a:gd name="connsiteX771" fmla="*/ 2111946 w 3300542"/>
                <a:gd name="connsiteY771" fmla="*/ 1878584 h 2579628"/>
                <a:gd name="connsiteX772" fmla="*/ 2120641 w 3300542"/>
                <a:gd name="connsiteY772" fmla="*/ 1775507 h 2579628"/>
                <a:gd name="connsiteX773" fmla="*/ 2270008 w 3300542"/>
                <a:gd name="connsiteY773" fmla="*/ 1879515 h 2579628"/>
                <a:gd name="connsiteX774" fmla="*/ 2419996 w 3300542"/>
                <a:gd name="connsiteY774" fmla="*/ 1983523 h 2579628"/>
                <a:gd name="connsiteX775" fmla="*/ 2420928 w 3300542"/>
                <a:gd name="connsiteY775" fmla="*/ 1960859 h 2579628"/>
                <a:gd name="connsiteX776" fmla="*/ 2417201 w 3300542"/>
                <a:gd name="connsiteY776" fmla="*/ 1766193 h 2579628"/>
                <a:gd name="connsiteX777" fmla="*/ 2480240 w 3300542"/>
                <a:gd name="connsiteY777" fmla="*/ 1809038 h 2579628"/>
                <a:gd name="connsiteX778" fmla="*/ 2687677 w 3300542"/>
                <a:gd name="connsiteY778" fmla="*/ 1832013 h 2579628"/>
                <a:gd name="connsiteX779" fmla="*/ 2690161 w 3300542"/>
                <a:gd name="connsiteY779" fmla="*/ 1877342 h 2579628"/>
                <a:gd name="connsiteX780" fmla="*/ 2687677 w 3300542"/>
                <a:gd name="connsiteY780" fmla="*/ 1917082 h 2579628"/>
                <a:gd name="connsiteX781" fmla="*/ 2561911 w 3300542"/>
                <a:gd name="connsiteY781" fmla="*/ 1829529 h 2579628"/>
                <a:gd name="connsiteX782" fmla="*/ 2624018 w 3300542"/>
                <a:gd name="connsiteY782" fmla="*/ 1828287 h 2579628"/>
                <a:gd name="connsiteX783" fmla="*/ 2687677 w 3300542"/>
                <a:gd name="connsiteY783" fmla="*/ 1832013 h 2579628"/>
                <a:gd name="connsiteX784" fmla="*/ 1813522 w 3300542"/>
                <a:gd name="connsiteY784" fmla="*/ 2096845 h 2579628"/>
                <a:gd name="connsiteX785" fmla="*/ 1813522 w 3300542"/>
                <a:gd name="connsiteY785" fmla="*/ 2238110 h 2579628"/>
                <a:gd name="connsiteX786" fmla="*/ 1498330 w 3300542"/>
                <a:gd name="connsiteY786" fmla="*/ 2238110 h 2579628"/>
                <a:gd name="connsiteX787" fmla="*/ 1183137 w 3300542"/>
                <a:gd name="connsiteY787" fmla="*/ 2238110 h 2579628"/>
                <a:gd name="connsiteX788" fmla="*/ 1183137 w 3300542"/>
                <a:gd name="connsiteY788" fmla="*/ 2096845 h 2579628"/>
                <a:gd name="connsiteX789" fmla="*/ 1183137 w 3300542"/>
                <a:gd name="connsiteY789" fmla="*/ 1955581 h 2579628"/>
                <a:gd name="connsiteX790" fmla="*/ 1498330 w 3300542"/>
                <a:gd name="connsiteY790" fmla="*/ 1955581 h 2579628"/>
                <a:gd name="connsiteX791" fmla="*/ 1813522 w 3300542"/>
                <a:gd name="connsiteY791" fmla="*/ 1955581 h 2579628"/>
                <a:gd name="connsiteX792" fmla="*/ 1813522 w 3300542"/>
                <a:gd name="connsiteY792" fmla="*/ 2096845 h 2579628"/>
                <a:gd name="connsiteX793" fmla="*/ 2030275 w 3300542"/>
                <a:gd name="connsiteY793" fmla="*/ 2130066 h 2579628"/>
                <a:gd name="connsiteX794" fmla="*/ 2029344 w 3300542"/>
                <a:gd name="connsiteY794" fmla="*/ 2214825 h 2579628"/>
                <a:gd name="connsiteX795" fmla="*/ 1986800 w 3300542"/>
                <a:gd name="connsiteY795" fmla="*/ 2215756 h 2579628"/>
                <a:gd name="connsiteX796" fmla="*/ 1943947 w 3300542"/>
                <a:gd name="connsiteY796" fmla="*/ 2216687 h 2579628"/>
                <a:gd name="connsiteX797" fmla="*/ 1943947 w 3300542"/>
                <a:gd name="connsiteY797" fmla="*/ 2130997 h 2579628"/>
                <a:gd name="connsiteX798" fmla="*/ 1943947 w 3300542"/>
                <a:gd name="connsiteY798" fmla="*/ 2045617 h 2579628"/>
                <a:gd name="connsiteX799" fmla="*/ 1987422 w 3300542"/>
                <a:gd name="connsiteY799" fmla="*/ 2045617 h 2579628"/>
                <a:gd name="connsiteX800" fmla="*/ 2030896 w 3300542"/>
                <a:gd name="connsiteY800" fmla="*/ 2045617 h 2579628"/>
                <a:gd name="connsiteX801" fmla="*/ 2030275 w 3300542"/>
                <a:gd name="connsiteY801" fmla="*/ 2130066 h 2579628"/>
                <a:gd name="connsiteX802" fmla="*/ 2238955 w 3300542"/>
                <a:gd name="connsiteY802" fmla="*/ 2130997 h 2579628"/>
                <a:gd name="connsiteX803" fmla="*/ 2238955 w 3300542"/>
                <a:gd name="connsiteY803" fmla="*/ 2216377 h 2579628"/>
                <a:gd name="connsiteX804" fmla="*/ 2195480 w 3300542"/>
                <a:gd name="connsiteY804" fmla="*/ 2216377 h 2579628"/>
                <a:gd name="connsiteX805" fmla="*/ 2152005 w 3300542"/>
                <a:gd name="connsiteY805" fmla="*/ 2216377 h 2579628"/>
                <a:gd name="connsiteX806" fmla="*/ 2152005 w 3300542"/>
                <a:gd name="connsiteY806" fmla="*/ 2130997 h 2579628"/>
                <a:gd name="connsiteX807" fmla="*/ 2152005 w 3300542"/>
                <a:gd name="connsiteY807" fmla="*/ 2045617 h 2579628"/>
                <a:gd name="connsiteX808" fmla="*/ 2195480 w 3300542"/>
                <a:gd name="connsiteY808" fmla="*/ 2045617 h 2579628"/>
                <a:gd name="connsiteX809" fmla="*/ 2238955 w 3300542"/>
                <a:gd name="connsiteY809" fmla="*/ 2045617 h 2579628"/>
                <a:gd name="connsiteX810" fmla="*/ 2238955 w 3300542"/>
                <a:gd name="connsiteY810" fmla="*/ 2130997 h 2579628"/>
                <a:gd name="connsiteX811" fmla="*/ 2448565 w 3300542"/>
                <a:gd name="connsiteY811" fmla="*/ 2130997 h 2579628"/>
                <a:gd name="connsiteX812" fmla="*/ 2448565 w 3300542"/>
                <a:gd name="connsiteY812" fmla="*/ 2214825 h 2579628"/>
                <a:gd name="connsiteX813" fmla="*/ 2405091 w 3300542"/>
                <a:gd name="connsiteY813" fmla="*/ 2214825 h 2579628"/>
                <a:gd name="connsiteX814" fmla="*/ 2361616 w 3300542"/>
                <a:gd name="connsiteY814" fmla="*/ 2214825 h 2579628"/>
                <a:gd name="connsiteX815" fmla="*/ 2360684 w 3300542"/>
                <a:gd name="connsiteY815" fmla="*/ 2134102 h 2579628"/>
                <a:gd name="connsiteX816" fmla="*/ 2361616 w 3300542"/>
                <a:gd name="connsiteY816" fmla="*/ 2049343 h 2579628"/>
                <a:gd name="connsiteX817" fmla="*/ 2405712 w 3300542"/>
                <a:gd name="connsiteY817" fmla="*/ 2046238 h 2579628"/>
                <a:gd name="connsiteX818" fmla="*/ 2448565 w 3300542"/>
                <a:gd name="connsiteY818" fmla="*/ 2047170 h 2579628"/>
                <a:gd name="connsiteX819" fmla="*/ 2448565 w 3300542"/>
                <a:gd name="connsiteY819" fmla="*/ 2130997 h 2579628"/>
                <a:gd name="connsiteX820" fmla="*/ 2657555 w 3300542"/>
                <a:gd name="connsiteY820" fmla="*/ 2130066 h 2579628"/>
                <a:gd name="connsiteX821" fmla="*/ 2656624 w 3300542"/>
                <a:gd name="connsiteY821" fmla="*/ 2214825 h 2579628"/>
                <a:gd name="connsiteX822" fmla="*/ 2614080 w 3300542"/>
                <a:gd name="connsiteY822" fmla="*/ 2215756 h 2579628"/>
                <a:gd name="connsiteX823" fmla="*/ 2571227 w 3300542"/>
                <a:gd name="connsiteY823" fmla="*/ 2216687 h 2579628"/>
                <a:gd name="connsiteX824" fmla="*/ 2571227 w 3300542"/>
                <a:gd name="connsiteY824" fmla="*/ 2130997 h 2579628"/>
                <a:gd name="connsiteX825" fmla="*/ 2571227 w 3300542"/>
                <a:gd name="connsiteY825" fmla="*/ 2045617 h 2579628"/>
                <a:gd name="connsiteX826" fmla="*/ 2614702 w 3300542"/>
                <a:gd name="connsiteY826" fmla="*/ 2045617 h 2579628"/>
                <a:gd name="connsiteX827" fmla="*/ 2658176 w 3300542"/>
                <a:gd name="connsiteY827" fmla="*/ 2045617 h 2579628"/>
                <a:gd name="connsiteX828" fmla="*/ 2657555 w 3300542"/>
                <a:gd name="connsiteY828" fmla="*/ 2130066 h 2579628"/>
                <a:gd name="connsiteX829" fmla="*/ 2903499 w 3300542"/>
                <a:gd name="connsiteY829" fmla="*/ 2408869 h 2579628"/>
                <a:gd name="connsiteX830" fmla="*/ 2903499 w 3300542"/>
                <a:gd name="connsiteY830" fmla="*/ 2551686 h 2579628"/>
                <a:gd name="connsiteX831" fmla="*/ 1465723 w 3300542"/>
                <a:gd name="connsiteY831" fmla="*/ 2551686 h 2579628"/>
                <a:gd name="connsiteX832" fmla="*/ 27948 w 3300542"/>
                <a:gd name="connsiteY832" fmla="*/ 2551686 h 2579628"/>
                <a:gd name="connsiteX833" fmla="*/ 27948 w 3300542"/>
                <a:gd name="connsiteY833" fmla="*/ 2408869 h 2579628"/>
                <a:gd name="connsiteX834" fmla="*/ 27948 w 3300542"/>
                <a:gd name="connsiteY834" fmla="*/ 2266052 h 2579628"/>
                <a:gd name="connsiteX835" fmla="*/ 1465723 w 3300542"/>
                <a:gd name="connsiteY835" fmla="*/ 2266052 h 2579628"/>
                <a:gd name="connsiteX836" fmla="*/ 2903499 w 3300542"/>
                <a:gd name="connsiteY836" fmla="*/ 2266052 h 2579628"/>
                <a:gd name="connsiteX837" fmla="*/ 2903499 w 3300542"/>
                <a:gd name="connsiteY837" fmla="*/ 2408869 h 2579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</a:cxnLst>
              <a:rect l="l" t="t" r="r" b="b"/>
              <a:pathLst>
                <a:path w="3300542" h="2579628">
                  <a:moveTo>
                    <a:pt x="2309757" y="5818"/>
                  </a:moveTo>
                  <a:cubicBezTo>
                    <a:pt x="2247960" y="21031"/>
                    <a:pt x="2188027" y="65429"/>
                    <a:pt x="2166911" y="111689"/>
                  </a:cubicBezTo>
                  <a:cubicBezTo>
                    <a:pt x="2161010" y="124108"/>
                    <a:pt x="2158216" y="126902"/>
                    <a:pt x="2152005" y="126902"/>
                  </a:cubicBezTo>
                  <a:cubicBezTo>
                    <a:pt x="2124678" y="126902"/>
                    <a:pt x="2095177" y="147704"/>
                    <a:pt x="2056981" y="193343"/>
                  </a:cubicBezTo>
                  <a:cubicBezTo>
                    <a:pt x="2037107" y="217560"/>
                    <a:pt x="2028412" y="225943"/>
                    <a:pt x="2024996" y="224390"/>
                  </a:cubicBezTo>
                  <a:cubicBezTo>
                    <a:pt x="1997980" y="212903"/>
                    <a:pt x="1978416" y="211040"/>
                    <a:pt x="1961647" y="218181"/>
                  </a:cubicBezTo>
                  <a:cubicBezTo>
                    <a:pt x="1923141" y="234636"/>
                    <a:pt x="1906061" y="304492"/>
                    <a:pt x="1924383" y="371243"/>
                  </a:cubicBezTo>
                  <a:cubicBezTo>
                    <a:pt x="1930283" y="392666"/>
                    <a:pt x="1930283" y="424955"/>
                    <a:pt x="1923762" y="591057"/>
                  </a:cubicBezTo>
                  <a:cubicBezTo>
                    <a:pt x="1921278" y="654083"/>
                    <a:pt x="1919104" y="712452"/>
                    <a:pt x="1919104" y="720214"/>
                  </a:cubicBezTo>
                  <a:lnTo>
                    <a:pt x="1919104" y="734495"/>
                  </a:lnTo>
                  <a:lnTo>
                    <a:pt x="1904509" y="737911"/>
                  </a:lnTo>
                  <a:cubicBezTo>
                    <a:pt x="1896124" y="740084"/>
                    <a:pt x="1873455" y="746604"/>
                    <a:pt x="1853892" y="752503"/>
                  </a:cubicBezTo>
                  <a:cubicBezTo>
                    <a:pt x="1790853" y="771752"/>
                    <a:pt x="1794269" y="771131"/>
                    <a:pt x="1780295" y="762127"/>
                  </a:cubicBezTo>
                  <a:cubicBezTo>
                    <a:pt x="1740236" y="735737"/>
                    <a:pt x="1670987" y="737911"/>
                    <a:pt x="1601427" y="768026"/>
                  </a:cubicBezTo>
                  <a:cubicBezTo>
                    <a:pt x="1540562" y="794106"/>
                    <a:pt x="1492740" y="832294"/>
                    <a:pt x="1463239" y="878244"/>
                  </a:cubicBezTo>
                  <a:cubicBezTo>
                    <a:pt x="1428459" y="932576"/>
                    <a:pt x="1415106" y="943132"/>
                    <a:pt x="1361384" y="960829"/>
                  </a:cubicBezTo>
                  <a:lnTo>
                    <a:pt x="1327536" y="971696"/>
                  </a:lnTo>
                  <a:lnTo>
                    <a:pt x="1302693" y="959898"/>
                  </a:lnTo>
                  <a:cubicBezTo>
                    <a:pt x="1270087" y="944685"/>
                    <a:pt x="1252697" y="943443"/>
                    <a:pt x="1201769" y="953999"/>
                  </a:cubicBezTo>
                  <a:cubicBezTo>
                    <a:pt x="1166989" y="960829"/>
                    <a:pt x="1046502" y="994050"/>
                    <a:pt x="1039359" y="998396"/>
                  </a:cubicBezTo>
                  <a:cubicBezTo>
                    <a:pt x="1037807" y="999328"/>
                    <a:pt x="1027559" y="995292"/>
                    <a:pt x="1016069" y="989703"/>
                  </a:cubicBezTo>
                  <a:cubicBezTo>
                    <a:pt x="996195" y="979458"/>
                    <a:pt x="994642" y="979147"/>
                    <a:pt x="957999" y="979147"/>
                  </a:cubicBezTo>
                  <a:cubicBezTo>
                    <a:pt x="927567" y="979147"/>
                    <a:pt x="917009" y="980389"/>
                    <a:pt x="899619" y="986288"/>
                  </a:cubicBezTo>
                  <a:cubicBezTo>
                    <a:pt x="866702" y="997154"/>
                    <a:pt x="845586" y="1007400"/>
                    <a:pt x="818569" y="1025407"/>
                  </a:cubicBezTo>
                  <a:cubicBezTo>
                    <a:pt x="786584" y="1046830"/>
                    <a:pt x="771679" y="1062354"/>
                    <a:pt x="745594" y="1100542"/>
                  </a:cubicBezTo>
                  <a:cubicBezTo>
                    <a:pt x="721372" y="1136556"/>
                    <a:pt x="708019" y="1146802"/>
                    <a:pt x="670134" y="1159221"/>
                  </a:cubicBezTo>
                  <a:cubicBezTo>
                    <a:pt x="636907" y="1170087"/>
                    <a:pt x="620759" y="1179401"/>
                    <a:pt x="598090" y="1200824"/>
                  </a:cubicBezTo>
                  <a:cubicBezTo>
                    <a:pt x="578215" y="1219763"/>
                    <a:pt x="568899" y="1235286"/>
                    <a:pt x="565794" y="1254846"/>
                  </a:cubicBezTo>
                  <a:lnTo>
                    <a:pt x="563620" y="1267886"/>
                  </a:lnTo>
                  <a:lnTo>
                    <a:pt x="542815" y="1269749"/>
                  </a:lnTo>
                  <a:cubicBezTo>
                    <a:pt x="518593" y="1271611"/>
                    <a:pt x="502445" y="1281236"/>
                    <a:pt x="487229" y="1301727"/>
                  </a:cubicBezTo>
                  <a:cubicBezTo>
                    <a:pt x="456796" y="1343020"/>
                    <a:pt x="437854" y="1421569"/>
                    <a:pt x="442201" y="1488942"/>
                  </a:cubicBezTo>
                  <a:lnTo>
                    <a:pt x="444375" y="1520920"/>
                  </a:lnTo>
                  <a:lnTo>
                    <a:pt x="367984" y="1520920"/>
                  </a:lnTo>
                  <a:lnTo>
                    <a:pt x="291903" y="1520920"/>
                  </a:lnTo>
                  <a:lnTo>
                    <a:pt x="292524" y="1571217"/>
                  </a:lnTo>
                  <a:lnTo>
                    <a:pt x="293455" y="1621824"/>
                  </a:lnTo>
                  <a:lnTo>
                    <a:pt x="316745" y="1623376"/>
                  </a:lnTo>
                  <a:lnTo>
                    <a:pt x="340035" y="1624928"/>
                  </a:lnTo>
                  <a:lnTo>
                    <a:pt x="341899" y="1645109"/>
                  </a:lnTo>
                  <a:cubicBezTo>
                    <a:pt x="343141" y="1656286"/>
                    <a:pt x="344072" y="1684228"/>
                    <a:pt x="344383" y="1707203"/>
                  </a:cubicBezTo>
                  <a:cubicBezTo>
                    <a:pt x="345625" y="1858713"/>
                    <a:pt x="302150" y="2040960"/>
                    <a:pt x="227001" y="2198991"/>
                  </a:cubicBezTo>
                  <a:lnTo>
                    <a:pt x="208369" y="2238110"/>
                  </a:lnTo>
                  <a:lnTo>
                    <a:pt x="104340" y="2238110"/>
                  </a:lnTo>
                  <a:lnTo>
                    <a:pt x="0" y="2238110"/>
                  </a:lnTo>
                  <a:lnTo>
                    <a:pt x="0" y="2408869"/>
                  </a:lnTo>
                  <a:lnTo>
                    <a:pt x="0" y="2579629"/>
                  </a:lnTo>
                  <a:lnTo>
                    <a:pt x="1465723" y="2579629"/>
                  </a:lnTo>
                  <a:lnTo>
                    <a:pt x="2931447" y="2579629"/>
                  </a:lnTo>
                  <a:lnTo>
                    <a:pt x="2931447" y="2408869"/>
                  </a:lnTo>
                  <a:lnTo>
                    <a:pt x="2931447" y="2238110"/>
                  </a:lnTo>
                  <a:lnTo>
                    <a:pt x="2857229" y="2238110"/>
                  </a:lnTo>
                  <a:lnTo>
                    <a:pt x="2782701" y="2238110"/>
                  </a:lnTo>
                  <a:lnTo>
                    <a:pt x="2780838" y="2220103"/>
                  </a:lnTo>
                  <a:cubicBezTo>
                    <a:pt x="2779595" y="2210478"/>
                    <a:pt x="2774627" y="2170117"/>
                    <a:pt x="2769969" y="2130997"/>
                  </a:cubicBezTo>
                  <a:cubicBezTo>
                    <a:pt x="2765000" y="2091567"/>
                    <a:pt x="2758790" y="2040029"/>
                    <a:pt x="2755995" y="2016123"/>
                  </a:cubicBezTo>
                  <a:cubicBezTo>
                    <a:pt x="2749474" y="1958685"/>
                    <a:pt x="2750095" y="1960548"/>
                    <a:pt x="2734568" y="1950613"/>
                  </a:cubicBezTo>
                  <a:lnTo>
                    <a:pt x="2720904" y="1941920"/>
                  </a:lnTo>
                  <a:lnTo>
                    <a:pt x="2719041" y="1898454"/>
                  </a:lnTo>
                  <a:cubicBezTo>
                    <a:pt x="2717799" y="1874237"/>
                    <a:pt x="2715625" y="1802829"/>
                    <a:pt x="2714073" y="1739803"/>
                  </a:cubicBezTo>
                  <a:cubicBezTo>
                    <a:pt x="2712209" y="1676467"/>
                    <a:pt x="2710346" y="1617787"/>
                    <a:pt x="2709415" y="1609405"/>
                  </a:cubicBezTo>
                  <a:cubicBezTo>
                    <a:pt x="2708793" y="1600711"/>
                    <a:pt x="2707241" y="1562523"/>
                    <a:pt x="2706309" y="1524025"/>
                  </a:cubicBezTo>
                  <a:cubicBezTo>
                    <a:pt x="2705378" y="1485526"/>
                    <a:pt x="2703204" y="1422811"/>
                    <a:pt x="2701651" y="1384313"/>
                  </a:cubicBezTo>
                  <a:cubicBezTo>
                    <a:pt x="2700099" y="1345814"/>
                    <a:pt x="2697304" y="1261366"/>
                    <a:pt x="2695441" y="1196477"/>
                  </a:cubicBezTo>
                  <a:cubicBezTo>
                    <a:pt x="2693577" y="1131589"/>
                    <a:pt x="2690782" y="1047761"/>
                    <a:pt x="2689230" y="1010194"/>
                  </a:cubicBezTo>
                  <a:cubicBezTo>
                    <a:pt x="2687677" y="972627"/>
                    <a:pt x="2685503" y="915190"/>
                    <a:pt x="2684572" y="882901"/>
                  </a:cubicBezTo>
                  <a:cubicBezTo>
                    <a:pt x="2683640" y="850301"/>
                    <a:pt x="2681466" y="790380"/>
                    <a:pt x="2679914" y="749398"/>
                  </a:cubicBezTo>
                  <a:cubicBezTo>
                    <a:pt x="2678361" y="708416"/>
                    <a:pt x="2676187" y="647874"/>
                    <a:pt x="2674945" y="614964"/>
                  </a:cubicBezTo>
                  <a:lnTo>
                    <a:pt x="2672771" y="555353"/>
                  </a:lnTo>
                  <a:lnTo>
                    <a:pt x="2660971" y="555353"/>
                  </a:lnTo>
                  <a:cubicBezTo>
                    <a:pt x="2649481" y="555353"/>
                    <a:pt x="2649171" y="555353"/>
                    <a:pt x="2652276" y="546349"/>
                  </a:cubicBezTo>
                  <a:cubicBezTo>
                    <a:pt x="2655071" y="537967"/>
                    <a:pt x="2656624" y="537656"/>
                    <a:pt x="2677740" y="535793"/>
                  </a:cubicBezTo>
                  <a:cubicBezTo>
                    <a:pt x="2717799" y="532378"/>
                    <a:pt x="2748231" y="518717"/>
                    <a:pt x="2760032" y="498847"/>
                  </a:cubicBezTo>
                  <a:cubicBezTo>
                    <a:pt x="2766242" y="488291"/>
                    <a:pt x="2767174" y="488291"/>
                    <a:pt x="2781769" y="497916"/>
                  </a:cubicBezTo>
                  <a:cubicBezTo>
                    <a:pt x="2819033" y="522754"/>
                    <a:pt x="2865613" y="529584"/>
                    <a:pt x="2896046" y="514992"/>
                  </a:cubicBezTo>
                  <a:cubicBezTo>
                    <a:pt x="2904430" y="510956"/>
                    <a:pt x="2919025" y="499779"/>
                    <a:pt x="2928652" y="490154"/>
                  </a:cubicBezTo>
                  <a:lnTo>
                    <a:pt x="2945731" y="472457"/>
                  </a:lnTo>
                  <a:lnTo>
                    <a:pt x="2958153" y="482703"/>
                  </a:lnTo>
                  <a:cubicBezTo>
                    <a:pt x="2971816" y="494190"/>
                    <a:pt x="3007217" y="512508"/>
                    <a:pt x="3026160" y="517786"/>
                  </a:cubicBezTo>
                  <a:cubicBezTo>
                    <a:pt x="3050071" y="524306"/>
                    <a:pt x="3092614" y="522133"/>
                    <a:pt x="3130810" y="512198"/>
                  </a:cubicBezTo>
                  <a:cubicBezTo>
                    <a:pt x="3211238" y="491396"/>
                    <a:pt x="3255955" y="458796"/>
                    <a:pt x="3282661" y="402291"/>
                  </a:cubicBezTo>
                  <a:cubicBezTo>
                    <a:pt x="3323341" y="315359"/>
                    <a:pt x="3291977" y="208867"/>
                    <a:pt x="3215275" y="172852"/>
                  </a:cubicBezTo>
                  <a:cubicBezTo>
                    <a:pt x="3197264" y="164469"/>
                    <a:pt x="3189501" y="162606"/>
                    <a:pt x="3165279" y="161675"/>
                  </a:cubicBezTo>
                  <a:cubicBezTo>
                    <a:pt x="3140747" y="160433"/>
                    <a:pt x="3132673" y="161365"/>
                    <a:pt x="3110936" y="168195"/>
                  </a:cubicBezTo>
                  <a:cubicBezTo>
                    <a:pt x="3096651" y="172852"/>
                    <a:pt x="3077088" y="181235"/>
                    <a:pt x="3067461" y="187134"/>
                  </a:cubicBezTo>
                  <a:lnTo>
                    <a:pt x="3049760" y="197690"/>
                  </a:lnTo>
                  <a:lnTo>
                    <a:pt x="3037960" y="187134"/>
                  </a:lnTo>
                  <a:cubicBezTo>
                    <a:pt x="3031439" y="181235"/>
                    <a:pt x="3019018" y="172852"/>
                    <a:pt x="3010012" y="168505"/>
                  </a:cubicBezTo>
                  <a:cubicBezTo>
                    <a:pt x="2997901" y="162917"/>
                    <a:pt x="2992001" y="157639"/>
                    <a:pt x="2987654" y="149256"/>
                  </a:cubicBezTo>
                  <a:cubicBezTo>
                    <a:pt x="2971506" y="117898"/>
                    <a:pt x="2929584" y="89335"/>
                    <a:pt x="2890146" y="82815"/>
                  </a:cubicBezTo>
                  <a:cubicBezTo>
                    <a:pt x="2855366" y="77227"/>
                    <a:pt x="2808165" y="89335"/>
                    <a:pt x="2768106" y="114483"/>
                  </a:cubicBezTo>
                  <a:cubicBezTo>
                    <a:pt x="2761895" y="118209"/>
                    <a:pt x="2760032" y="117588"/>
                    <a:pt x="2746679" y="105790"/>
                  </a:cubicBezTo>
                  <a:cubicBezTo>
                    <a:pt x="2738605" y="98649"/>
                    <a:pt x="2723699" y="89956"/>
                    <a:pt x="2714073" y="86230"/>
                  </a:cubicBezTo>
                  <a:cubicBezTo>
                    <a:pt x="2698856" y="80642"/>
                    <a:pt x="2694198" y="77227"/>
                    <a:pt x="2684261" y="62635"/>
                  </a:cubicBezTo>
                  <a:cubicBezTo>
                    <a:pt x="2654760" y="19789"/>
                    <a:pt x="2603212" y="-2565"/>
                    <a:pt x="2551974" y="5508"/>
                  </a:cubicBezTo>
                  <a:cubicBezTo>
                    <a:pt x="2526820" y="9544"/>
                    <a:pt x="2510983" y="15132"/>
                    <a:pt x="2485209" y="28793"/>
                  </a:cubicBezTo>
                  <a:lnTo>
                    <a:pt x="2465024" y="39660"/>
                  </a:lnTo>
                  <a:lnTo>
                    <a:pt x="2448876" y="27862"/>
                  </a:lnTo>
                  <a:cubicBezTo>
                    <a:pt x="2440181" y="21342"/>
                    <a:pt x="2429623" y="14201"/>
                    <a:pt x="2425275" y="12028"/>
                  </a:cubicBezTo>
                  <a:cubicBezTo>
                    <a:pt x="2399812" y="-1323"/>
                    <a:pt x="2349815" y="-3806"/>
                    <a:pt x="2309757" y="5818"/>
                  </a:cubicBezTo>
                  <a:close/>
                  <a:moveTo>
                    <a:pt x="2411301" y="37797"/>
                  </a:moveTo>
                  <a:cubicBezTo>
                    <a:pt x="2430244" y="47732"/>
                    <a:pt x="2437386" y="53631"/>
                    <a:pt x="2448565" y="68844"/>
                  </a:cubicBezTo>
                  <a:cubicBezTo>
                    <a:pt x="2456018" y="78779"/>
                    <a:pt x="2458813" y="80642"/>
                    <a:pt x="2466887" y="79710"/>
                  </a:cubicBezTo>
                  <a:cubicBezTo>
                    <a:pt x="2473719" y="79090"/>
                    <a:pt x="2477756" y="76295"/>
                    <a:pt x="2480551" y="70396"/>
                  </a:cubicBezTo>
                  <a:cubicBezTo>
                    <a:pt x="2484898" y="60772"/>
                    <a:pt x="2497319" y="52389"/>
                    <a:pt x="2521541" y="43075"/>
                  </a:cubicBezTo>
                  <a:cubicBezTo>
                    <a:pt x="2569674" y="24136"/>
                    <a:pt x="2614391" y="30966"/>
                    <a:pt x="2646997" y="62635"/>
                  </a:cubicBezTo>
                  <a:lnTo>
                    <a:pt x="2659729" y="75364"/>
                  </a:lnTo>
                  <a:lnTo>
                    <a:pt x="2637681" y="77848"/>
                  </a:lnTo>
                  <a:cubicBezTo>
                    <a:pt x="2608801" y="80952"/>
                    <a:pt x="2569053" y="94613"/>
                    <a:pt x="2540173" y="111379"/>
                  </a:cubicBezTo>
                  <a:cubicBezTo>
                    <a:pt x="2508809" y="129386"/>
                    <a:pt x="2475271" y="163538"/>
                    <a:pt x="2465645" y="186823"/>
                  </a:cubicBezTo>
                  <a:cubicBezTo>
                    <a:pt x="2458503" y="203589"/>
                    <a:pt x="2457882" y="204520"/>
                    <a:pt x="2447323" y="204520"/>
                  </a:cubicBezTo>
                  <a:cubicBezTo>
                    <a:pt x="2427760" y="204520"/>
                    <a:pt x="2404159" y="218491"/>
                    <a:pt x="2378074" y="244881"/>
                  </a:cubicBezTo>
                  <a:cubicBezTo>
                    <a:pt x="2364721" y="258542"/>
                    <a:pt x="2352610" y="269719"/>
                    <a:pt x="2351368" y="269719"/>
                  </a:cubicBezTo>
                  <a:cubicBezTo>
                    <a:pt x="2349815" y="269719"/>
                    <a:pt x="2346400" y="274997"/>
                    <a:pt x="2343605" y="281828"/>
                  </a:cubicBezTo>
                  <a:cubicBezTo>
                    <a:pt x="2340810" y="288347"/>
                    <a:pt x="2335841" y="295799"/>
                    <a:pt x="2332736" y="298593"/>
                  </a:cubicBezTo>
                  <a:cubicBezTo>
                    <a:pt x="2327457" y="303250"/>
                    <a:pt x="2325904" y="303250"/>
                    <a:pt x="2310999" y="297662"/>
                  </a:cubicBezTo>
                  <a:cubicBezTo>
                    <a:pt x="2280566" y="286174"/>
                    <a:pt x="2250444" y="293005"/>
                    <a:pt x="2235539" y="314738"/>
                  </a:cubicBezTo>
                  <a:cubicBezTo>
                    <a:pt x="2231502" y="320637"/>
                    <a:pt x="2227154" y="325604"/>
                    <a:pt x="2226223" y="325604"/>
                  </a:cubicBezTo>
                  <a:cubicBezTo>
                    <a:pt x="2224981" y="325604"/>
                    <a:pt x="2217528" y="320947"/>
                    <a:pt x="2209143" y="315359"/>
                  </a:cubicBezTo>
                  <a:cubicBezTo>
                    <a:pt x="2199206" y="308839"/>
                    <a:pt x="2193306" y="302008"/>
                    <a:pt x="2190822" y="294867"/>
                  </a:cubicBezTo>
                  <a:cubicBezTo>
                    <a:pt x="2184922" y="276860"/>
                    <a:pt x="2170016" y="270651"/>
                    <a:pt x="2159768" y="282138"/>
                  </a:cubicBezTo>
                  <a:cubicBezTo>
                    <a:pt x="2155421" y="287106"/>
                    <a:pt x="2154800" y="291142"/>
                    <a:pt x="2156352" y="303561"/>
                  </a:cubicBezTo>
                  <a:cubicBezTo>
                    <a:pt x="2158216" y="317842"/>
                    <a:pt x="2157595" y="319395"/>
                    <a:pt x="2148279" y="329640"/>
                  </a:cubicBezTo>
                  <a:cubicBezTo>
                    <a:pt x="2141447" y="336781"/>
                    <a:pt x="2132131" y="342059"/>
                    <a:pt x="2121262" y="345474"/>
                  </a:cubicBezTo>
                  <a:cubicBezTo>
                    <a:pt x="2102319" y="351063"/>
                    <a:pt x="2069713" y="351994"/>
                    <a:pt x="2066608" y="347337"/>
                  </a:cubicBezTo>
                  <a:cubicBezTo>
                    <a:pt x="2063813" y="342680"/>
                    <a:pt x="2047665" y="343611"/>
                    <a:pt x="2043628" y="348269"/>
                  </a:cubicBezTo>
                  <a:cubicBezTo>
                    <a:pt x="2041144" y="351373"/>
                    <a:pt x="2041455" y="354167"/>
                    <a:pt x="2044870" y="358514"/>
                  </a:cubicBezTo>
                  <a:cubicBezTo>
                    <a:pt x="2049839" y="365344"/>
                    <a:pt x="2051081" y="370312"/>
                    <a:pt x="2046734" y="367518"/>
                  </a:cubicBezTo>
                  <a:cubicBezTo>
                    <a:pt x="2045181" y="366586"/>
                    <a:pt x="2041455" y="373727"/>
                    <a:pt x="2038660" y="383041"/>
                  </a:cubicBezTo>
                  <a:lnTo>
                    <a:pt x="2033691" y="400117"/>
                  </a:lnTo>
                  <a:lnTo>
                    <a:pt x="1998601" y="400117"/>
                  </a:lnTo>
                  <a:cubicBezTo>
                    <a:pt x="1963821" y="400117"/>
                    <a:pt x="1963510" y="400117"/>
                    <a:pt x="1959784" y="392045"/>
                  </a:cubicBezTo>
                  <a:cubicBezTo>
                    <a:pt x="1947052" y="364103"/>
                    <a:pt x="1943015" y="302940"/>
                    <a:pt x="1951710" y="273755"/>
                  </a:cubicBezTo>
                  <a:cubicBezTo>
                    <a:pt x="1957300" y="255437"/>
                    <a:pt x="1970963" y="241777"/>
                    <a:pt x="1983695" y="241777"/>
                  </a:cubicBezTo>
                  <a:cubicBezTo>
                    <a:pt x="1988353" y="241777"/>
                    <a:pt x="1999532" y="245192"/>
                    <a:pt x="2008538" y="249539"/>
                  </a:cubicBezTo>
                  <a:cubicBezTo>
                    <a:pt x="2037418" y="262889"/>
                    <a:pt x="2038349" y="262268"/>
                    <a:pt x="2069713" y="223148"/>
                  </a:cubicBezTo>
                  <a:cubicBezTo>
                    <a:pt x="2106046" y="177509"/>
                    <a:pt x="2133683" y="154845"/>
                    <a:pt x="2153558" y="154845"/>
                  </a:cubicBezTo>
                  <a:cubicBezTo>
                    <a:pt x="2158216" y="154845"/>
                    <a:pt x="2164426" y="158570"/>
                    <a:pt x="2169705" y="164159"/>
                  </a:cubicBezTo>
                  <a:cubicBezTo>
                    <a:pt x="2177469" y="173162"/>
                    <a:pt x="2186474" y="175646"/>
                    <a:pt x="2196722" y="171610"/>
                  </a:cubicBezTo>
                  <a:cubicBezTo>
                    <a:pt x="2203864" y="168816"/>
                    <a:pt x="2202933" y="153913"/>
                    <a:pt x="2195480" y="147083"/>
                  </a:cubicBezTo>
                  <a:cubicBezTo>
                    <a:pt x="2188027" y="140252"/>
                    <a:pt x="2187716" y="132801"/>
                    <a:pt x="2194238" y="119761"/>
                  </a:cubicBezTo>
                  <a:cubicBezTo>
                    <a:pt x="2209454" y="89646"/>
                    <a:pt x="2247650" y="59219"/>
                    <a:pt x="2289572" y="42764"/>
                  </a:cubicBezTo>
                  <a:cubicBezTo>
                    <a:pt x="2323731" y="29725"/>
                    <a:pt x="2335220" y="27551"/>
                    <a:pt x="2367826" y="28793"/>
                  </a:cubicBezTo>
                  <a:cubicBezTo>
                    <a:pt x="2390806" y="29414"/>
                    <a:pt x="2398569" y="31277"/>
                    <a:pt x="2411301" y="37797"/>
                  </a:cubicBezTo>
                  <a:close/>
                  <a:moveTo>
                    <a:pt x="2708483" y="115104"/>
                  </a:moveTo>
                  <a:cubicBezTo>
                    <a:pt x="2719973" y="120382"/>
                    <a:pt x="2730220" y="128765"/>
                    <a:pt x="2740468" y="140563"/>
                  </a:cubicBezTo>
                  <a:cubicBezTo>
                    <a:pt x="2759411" y="162296"/>
                    <a:pt x="2769037" y="163848"/>
                    <a:pt x="2778974" y="146772"/>
                  </a:cubicBezTo>
                  <a:cubicBezTo>
                    <a:pt x="2783943" y="138390"/>
                    <a:pt x="2791085" y="133112"/>
                    <a:pt x="2808786" y="125039"/>
                  </a:cubicBezTo>
                  <a:cubicBezTo>
                    <a:pt x="2860334" y="101443"/>
                    <a:pt x="2910641" y="107032"/>
                    <a:pt x="2943558" y="140252"/>
                  </a:cubicBezTo>
                  <a:lnTo>
                    <a:pt x="2956600" y="153292"/>
                  </a:lnTo>
                  <a:lnTo>
                    <a:pt x="2935484" y="155155"/>
                  </a:lnTo>
                  <a:cubicBezTo>
                    <a:pt x="2857540" y="162606"/>
                    <a:pt x="2777732" y="211040"/>
                    <a:pt x="2753821" y="265373"/>
                  </a:cubicBezTo>
                  <a:cubicBezTo>
                    <a:pt x="2746989" y="280586"/>
                    <a:pt x="2746058" y="281517"/>
                    <a:pt x="2733636" y="283069"/>
                  </a:cubicBezTo>
                  <a:cubicBezTo>
                    <a:pt x="2704446" y="286174"/>
                    <a:pt x="2676187" y="307286"/>
                    <a:pt x="2639234" y="353857"/>
                  </a:cubicBezTo>
                  <a:cubicBezTo>
                    <a:pt x="2627123" y="369070"/>
                    <a:pt x="2616254" y="381489"/>
                    <a:pt x="2615012" y="381489"/>
                  </a:cubicBezTo>
                  <a:cubicBezTo>
                    <a:pt x="2613770" y="381489"/>
                    <a:pt x="2605075" y="378695"/>
                    <a:pt x="2595138" y="375280"/>
                  </a:cubicBezTo>
                  <a:cubicBezTo>
                    <a:pt x="2585511" y="371864"/>
                    <a:pt x="2574021" y="369070"/>
                    <a:pt x="2569674" y="369070"/>
                  </a:cubicBezTo>
                  <a:cubicBezTo>
                    <a:pt x="2557253" y="369070"/>
                    <a:pt x="2539863" y="377453"/>
                    <a:pt x="2527752" y="389251"/>
                  </a:cubicBezTo>
                  <a:lnTo>
                    <a:pt x="2516883" y="399807"/>
                  </a:lnTo>
                  <a:lnTo>
                    <a:pt x="2501977" y="390182"/>
                  </a:lnTo>
                  <a:cubicBezTo>
                    <a:pt x="2491419" y="383352"/>
                    <a:pt x="2487382" y="378695"/>
                    <a:pt x="2487382" y="373417"/>
                  </a:cubicBezTo>
                  <a:cubicBezTo>
                    <a:pt x="2487382" y="364724"/>
                    <a:pt x="2477445" y="353547"/>
                    <a:pt x="2469371" y="353547"/>
                  </a:cubicBezTo>
                  <a:cubicBezTo>
                    <a:pt x="2462540" y="353547"/>
                    <a:pt x="2450118" y="364413"/>
                    <a:pt x="2450118" y="370622"/>
                  </a:cubicBezTo>
                  <a:cubicBezTo>
                    <a:pt x="2450118" y="373106"/>
                    <a:pt x="2451671" y="378384"/>
                    <a:pt x="2453534" y="382731"/>
                  </a:cubicBezTo>
                  <a:cubicBezTo>
                    <a:pt x="2458503" y="393597"/>
                    <a:pt x="2447944" y="410052"/>
                    <a:pt x="2429623" y="418746"/>
                  </a:cubicBezTo>
                  <a:cubicBezTo>
                    <a:pt x="2413475" y="426507"/>
                    <a:pt x="2368448" y="431164"/>
                    <a:pt x="2365032" y="425266"/>
                  </a:cubicBezTo>
                  <a:cubicBezTo>
                    <a:pt x="2362237" y="420919"/>
                    <a:pt x="2346710" y="420919"/>
                    <a:pt x="2342052" y="425576"/>
                  </a:cubicBezTo>
                  <a:cubicBezTo>
                    <a:pt x="2339878" y="427749"/>
                    <a:pt x="2339568" y="430854"/>
                    <a:pt x="2341431" y="433959"/>
                  </a:cubicBezTo>
                  <a:cubicBezTo>
                    <a:pt x="2342984" y="437374"/>
                    <a:pt x="2341742" y="446067"/>
                    <a:pt x="2337705" y="458486"/>
                  </a:cubicBezTo>
                  <a:lnTo>
                    <a:pt x="2331494" y="477735"/>
                  </a:lnTo>
                  <a:lnTo>
                    <a:pt x="2298577" y="477735"/>
                  </a:lnTo>
                  <a:cubicBezTo>
                    <a:pt x="2280256" y="477735"/>
                    <a:pt x="2263797" y="476493"/>
                    <a:pt x="2261934" y="475251"/>
                  </a:cubicBezTo>
                  <a:cubicBezTo>
                    <a:pt x="2259760" y="474010"/>
                    <a:pt x="2255102" y="462522"/>
                    <a:pt x="2251065" y="449793"/>
                  </a:cubicBezTo>
                  <a:cubicBezTo>
                    <a:pt x="2245476" y="431785"/>
                    <a:pt x="2243923" y="419056"/>
                    <a:pt x="2243613" y="393908"/>
                  </a:cubicBezTo>
                  <a:cubicBezTo>
                    <a:pt x="2243613" y="364413"/>
                    <a:pt x="2244544" y="359446"/>
                    <a:pt x="2251997" y="343922"/>
                  </a:cubicBezTo>
                  <a:cubicBezTo>
                    <a:pt x="2265040" y="317842"/>
                    <a:pt x="2278082" y="313806"/>
                    <a:pt x="2306651" y="327156"/>
                  </a:cubicBezTo>
                  <a:cubicBezTo>
                    <a:pt x="2315967" y="331503"/>
                    <a:pt x="2326525" y="334918"/>
                    <a:pt x="2330252" y="334918"/>
                  </a:cubicBezTo>
                  <a:cubicBezTo>
                    <a:pt x="2337705" y="334918"/>
                    <a:pt x="2349194" y="323741"/>
                    <a:pt x="2377143" y="288968"/>
                  </a:cubicBezTo>
                  <a:cubicBezTo>
                    <a:pt x="2407264" y="251401"/>
                    <a:pt x="2431797" y="232463"/>
                    <a:pt x="2451050" y="232463"/>
                  </a:cubicBezTo>
                  <a:cubicBezTo>
                    <a:pt x="2455087" y="232463"/>
                    <a:pt x="2462229" y="236499"/>
                    <a:pt x="2467198" y="241777"/>
                  </a:cubicBezTo>
                  <a:cubicBezTo>
                    <a:pt x="2476514" y="251712"/>
                    <a:pt x="2483656" y="253264"/>
                    <a:pt x="2493904" y="247986"/>
                  </a:cubicBezTo>
                  <a:cubicBezTo>
                    <a:pt x="2498562" y="245502"/>
                    <a:pt x="2499493" y="242708"/>
                    <a:pt x="2497940" y="236188"/>
                  </a:cubicBezTo>
                  <a:cubicBezTo>
                    <a:pt x="2496698" y="231531"/>
                    <a:pt x="2493904" y="225632"/>
                    <a:pt x="2491730" y="222838"/>
                  </a:cubicBezTo>
                  <a:cubicBezTo>
                    <a:pt x="2486140" y="216629"/>
                    <a:pt x="2486140" y="209488"/>
                    <a:pt x="2492351" y="196758"/>
                  </a:cubicBezTo>
                  <a:cubicBezTo>
                    <a:pt x="2509120" y="161054"/>
                    <a:pt x="2566879" y="121624"/>
                    <a:pt x="2619049" y="109516"/>
                  </a:cubicBezTo>
                  <a:cubicBezTo>
                    <a:pt x="2647618" y="102996"/>
                    <a:pt x="2687367" y="105480"/>
                    <a:pt x="2708483" y="115104"/>
                  </a:cubicBezTo>
                  <a:close/>
                  <a:moveTo>
                    <a:pt x="2987964" y="190859"/>
                  </a:moveTo>
                  <a:cubicBezTo>
                    <a:pt x="3006907" y="197379"/>
                    <a:pt x="3022744" y="209177"/>
                    <a:pt x="3032060" y="223459"/>
                  </a:cubicBezTo>
                  <a:cubicBezTo>
                    <a:pt x="3038892" y="233704"/>
                    <a:pt x="3041997" y="235567"/>
                    <a:pt x="3051003" y="235567"/>
                  </a:cubicBezTo>
                  <a:cubicBezTo>
                    <a:pt x="3059698" y="235567"/>
                    <a:pt x="3062492" y="234015"/>
                    <a:pt x="3066529" y="226253"/>
                  </a:cubicBezTo>
                  <a:cubicBezTo>
                    <a:pt x="3072740" y="214455"/>
                    <a:pt x="3105967" y="197379"/>
                    <a:pt x="3132673" y="192101"/>
                  </a:cubicBezTo>
                  <a:cubicBezTo>
                    <a:pt x="3172422" y="184029"/>
                    <a:pt x="3206580" y="193654"/>
                    <a:pt x="3233286" y="220354"/>
                  </a:cubicBezTo>
                  <a:cubicBezTo>
                    <a:pt x="3289493" y="276550"/>
                    <a:pt x="3284214" y="377763"/>
                    <a:pt x="3222418" y="437995"/>
                  </a:cubicBezTo>
                  <a:cubicBezTo>
                    <a:pt x="3195401" y="464074"/>
                    <a:pt x="3127084" y="489223"/>
                    <a:pt x="3073982" y="492327"/>
                  </a:cubicBezTo>
                  <a:cubicBezTo>
                    <a:pt x="3051624" y="493880"/>
                    <a:pt x="3043860" y="492948"/>
                    <a:pt x="3026470" y="487049"/>
                  </a:cubicBezTo>
                  <a:cubicBezTo>
                    <a:pt x="2997591" y="477425"/>
                    <a:pt x="2968090" y="457244"/>
                    <a:pt x="2964363" y="444515"/>
                  </a:cubicBezTo>
                  <a:cubicBezTo>
                    <a:pt x="2961879" y="436442"/>
                    <a:pt x="2958774" y="433648"/>
                    <a:pt x="2947905" y="430233"/>
                  </a:cubicBezTo>
                  <a:lnTo>
                    <a:pt x="2934552" y="425886"/>
                  </a:lnTo>
                  <a:lnTo>
                    <a:pt x="2927410" y="441721"/>
                  </a:lnTo>
                  <a:cubicBezTo>
                    <a:pt x="2906604" y="487049"/>
                    <a:pt x="2869029" y="503504"/>
                    <a:pt x="2824312" y="486739"/>
                  </a:cubicBezTo>
                  <a:cubicBezTo>
                    <a:pt x="2799470" y="477425"/>
                    <a:pt x="2778043" y="462212"/>
                    <a:pt x="2776801" y="452897"/>
                  </a:cubicBezTo>
                  <a:cubicBezTo>
                    <a:pt x="2774316" y="435822"/>
                    <a:pt x="2756616" y="428370"/>
                    <a:pt x="2744505" y="439547"/>
                  </a:cubicBezTo>
                  <a:cubicBezTo>
                    <a:pt x="2738294" y="445136"/>
                    <a:pt x="2737363" y="453518"/>
                    <a:pt x="2742331" y="462522"/>
                  </a:cubicBezTo>
                  <a:cubicBezTo>
                    <a:pt x="2746989" y="471215"/>
                    <a:pt x="2736431" y="486739"/>
                    <a:pt x="2719662" y="496364"/>
                  </a:cubicBezTo>
                  <a:cubicBezTo>
                    <a:pt x="2708172" y="503194"/>
                    <a:pt x="2702583" y="504125"/>
                    <a:pt x="2678361" y="504125"/>
                  </a:cubicBezTo>
                  <a:cubicBezTo>
                    <a:pt x="2663145" y="503815"/>
                    <a:pt x="2647618" y="502883"/>
                    <a:pt x="2644202" y="501642"/>
                  </a:cubicBezTo>
                  <a:cubicBezTo>
                    <a:pt x="2640476" y="500089"/>
                    <a:pt x="2635818" y="500710"/>
                    <a:pt x="2632091" y="503504"/>
                  </a:cubicBezTo>
                  <a:cubicBezTo>
                    <a:pt x="2627433" y="506920"/>
                    <a:pt x="2627123" y="509093"/>
                    <a:pt x="2629607" y="514060"/>
                  </a:cubicBezTo>
                  <a:cubicBezTo>
                    <a:pt x="2631470" y="517476"/>
                    <a:pt x="2631781" y="521512"/>
                    <a:pt x="2630539" y="523064"/>
                  </a:cubicBezTo>
                  <a:cubicBezTo>
                    <a:pt x="2629297" y="524616"/>
                    <a:pt x="2626191" y="532689"/>
                    <a:pt x="2624018" y="540761"/>
                  </a:cubicBezTo>
                  <a:lnTo>
                    <a:pt x="2619981" y="555664"/>
                  </a:lnTo>
                  <a:lnTo>
                    <a:pt x="2583959" y="554732"/>
                  </a:lnTo>
                  <a:lnTo>
                    <a:pt x="2547937" y="553801"/>
                  </a:lnTo>
                  <a:lnTo>
                    <a:pt x="2540794" y="533620"/>
                  </a:lnTo>
                  <a:cubicBezTo>
                    <a:pt x="2525268" y="491086"/>
                    <a:pt x="2528994" y="432717"/>
                    <a:pt x="2548247" y="409742"/>
                  </a:cubicBezTo>
                  <a:cubicBezTo>
                    <a:pt x="2558805" y="397323"/>
                    <a:pt x="2575574" y="396702"/>
                    <a:pt x="2600727" y="408190"/>
                  </a:cubicBezTo>
                  <a:lnTo>
                    <a:pt x="2618428" y="416262"/>
                  </a:lnTo>
                  <a:lnTo>
                    <a:pt x="2626812" y="410363"/>
                  </a:lnTo>
                  <a:cubicBezTo>
                    <a:pt x="2631160" y="406948"/>
                    <a:pt x="2641097" y="396702"/>
                    <a:pt x="2648550" y="387388"/>
                  </a:cubicBezTo>
                  <a:cubicBezTo>
                    <a:pt x="2694509" y="330261"/>
                    <a:pt x="2715004" y="313185"/>
                    <a:pt x="2737673" y="313185"/>
                  </a:cubicBezTo>
                  <a:cubicBezTo>
                    <a:pt x="2746058" y="313185"/>
                    <a:pt x="2751337" y="314738"/>
                    <a:pt x="2752268" y="317532"/>
                  </a:cubicBezTo>
                  <a:cubicBezTo>
                    <a:pt x="2753200" y="320016"/>
                    <a:pt x="2757858" y="324362"/>
                    <a:pt x="2762205" y="327467"/>
                  </a:cubicBezTo>
                  <a:cubicBezTo>
                    <a:pt x="2779906" y="338954"/>
                    <a:pt x="2793259" y="319395"/>
                    <a:pt x="2779595" y="302008"/>
                  </a:cubicBezTo>
                  <a:cubicBezTo>
                    <a:pt x="2774627" y="295799"/>
                    <a:pt x="2774006" y="292384"/>
                    <a:pt x="2776490" y="284622"/>
                  </a:cubicBezTo>
                  <a:cubicBezTo>
                    <a:pt x="2787980" y="243640"/>
                    <a:pt x="2855366" y="197379"/>
                    <a:pt x="2919646" y="186202"/>
                  </a:cubicBezTo>
                  <a:cubicBezTo>
                    <a:pt x="2940142" y="182477"/>
                    <a:pt x="2970264" y="184650"/>
                    <a:pt x="2987964" y="190859"/>
                  </a:cubicBezTo>
                  <a:close/>
                  <a:moveTo>
                    <a:pt x="2205417" y="347027"/>
                  </a:moveTo>
                  <a:lnTo>
                    <a:pt x="2217217" y="354167"/>
                  </a:lnTo>
                  <a:lnTo>
                    <a:pt x="2215354" y="379316"/>
                  </a:lnTo>
                  <a:cubicBezTo>
                    <a:pt x="2213491" y="403843"/>
                    <a:pt x="2219701" y="454760"/>
                    <a:pt x="2225912" y="467800"/>
                  </a:cubicBezTo>
                  <a:cubicBezTo>
                    <a:pt x="2227465" y="470905"/>
                    <a:pt x="2226844" y="514992"/>
                    <a:pt x="2224670" y="566220"/>
                  </a:cubicBezTo>
                  <a:cubicBezTo>
                    <a:pt x="2222496" y="617448"/>
                    <a:pt x="2220012" y="694134"/>
                    <a:pt x="2218770" y="736669"/>
                  </a:cubicBezTo>
                  <a:lnTo>
                    <a:pt x="2216596" y="814287"/>
                  </a:lnTo>
                  <a:lnTo>
                    <a:pt x="2210075" y="804972"/>
                  </a:lnTo>
                  <a:cubicBezTo>
                    <a:pt x="2206659" y="800005"/>
                    <a:pt x="2191753" y="784171"/>
                    <a:pt x="2177158" y="769579"/>
                  </a:cubicBezTo>
                  <a:cubicBezTo>
                    <a:pt x="2157595" y="750019"/>
                    <a:pt x="2143931" y="739773"/>
                    <a:pt x="2125299" y="730149"/>
                  </a:cubicBezTo>
                  <a:lnTo>
                    <a:pt x="2100146" y="716798"/>
                  </a:lnTo>
                  <a:lnTo>
                    <a:pt x="2098282" y="688235"/>
                  </a:lnTo>
                  <a:cubicBezTo>
                    <a:pt x="2097040" y="672401"/>
                    <a:pt x="2094867" y="602855"/>
                    <a:pt x="2092693" y="533620"/>
                  </a:cubicBezTo>
                  <a:cubicBezTo>
                    <a:pt x="2090830" y="464385"/>
                    <a:pt x="2088966" y="406016"/>
                    <a:pt x="2088035" y="403843"/>
                  </a:cubicBezTo>
                  <a:cubicBezTo>
                    <a:pt x="2087414" y="401980"/>
                    <a:pt x="2082135" y="400117"/>
                    <a:pt x="2075924" y="400117"/>
                  </a:cubicBezTo>
                  <a:cubicBezTo>
                    <a:pt x="2064434" y="400117"/>
                    <a:pt x="2063503" y="398565"/>
                    <a:pt x="2067850" y="386767"/>
                  </a:cubicBezTo>
                  <a:cubicBezTo>
                    <a:pt x="2070645" y="379626"/>
                    <a:pt x="2072508" y="379005"/>
                    <a:pt x="2098282" y="377763"/>
                  </a:cubicBezTo>
                  <a:cubicBezTo>
                    <a:pt x="2132131" y="376211"/>
                    <a:pt x="2157595" y="365034"/>
                    <a:pt x="2172190" y="345164"/>
                  </a:cubicBezTo>
                  <a:cubicBezTo>
                    <a:pt x="2180574" y="333987"/>
                    <a:pt x="2182127" y="333055"/>
                    <a:pt x="2187716" y="336160"/>
                  </a:cubicBezTo>
                  <a:cubicBezTo>
                    <a:pt x="2191132" y="338333"/>
                    <a:pt x="2199206" y="342991"/>
                    <a:pt x="2205417" y="347027"/>
                  </a:cubicBezTo>
                  <a:close/>
                  <a:moveTo>
                    <a:pt x="2504462" y="469352"/>
                  </a:moveTo>
                  <a:cubicBezTo>
                    <a:pt x="2504462" y="501952"/>
                    <a:pt x="2506014" y="518717"/>
                    <a:pt x="2510051" y="533310"/>
                  </a:cubicBezTo>
                  <a:cubicBezTo>
                    <a:pt x="2515330" y="552559"/>
                    <a:pt x="2515330" y="560942"/>
                    <a:pt x="2509120" y="747535"/>
                  </a:cubicBezTo>
                  <a:cubicBezTo>
                    <a:pt x="2505704" y="854337"/>
                    <a:pt x="2501667" y="973248"/>
                    <a:pt x="2499804" y="1011747"/>
                  </a:cubicBezTo>
                  <a:cubicBezTo>
                    <a:pt x="2498251" y="1050245"/>
                    <a:pt x="2495146" y="1129726"/>
                    <a:pt x="2493593" y="1188716"/>
                  </a:cubicBezTo>
                  <a:cubicBezTo>
                    <a:pt x="2490798" y="1279063"/>
                    <a:pt x="2483966" y="1486768"/>
                    <a:pt x="2475893" y="1712481"/>
                  </a:cubicBezTo>
                  <a:cubicBezTo>
                    <a:pt x="2474961" y="1741976"/>
                    <a:pt x="2472787" y="1766193"/>
                    <a:pt x="2471235" y="1766193"/>
                  </a:cubicBezTo>
                  <a:cubicBezTo>
                    <a:pt x="2465024" y="1766193"/>
                    <a:pt x="2428381" y="1737319"/>
                    <a:pt x="2428381" y="1732662"/>
                  </a:cubicBezTo>
                  <a:cubicBezTo>
                    <a:pt x="2428381" y="1729557"/>
                    <a:pt x="2426828" y="1686712"/>
                    <a:pt x="2425275" y="1637347"/>
                  </a:cubicBezTo>
                  <a:cubicBezTo>
                    <a:pt x="2423723" y="1587672"/>
                    <a:pt x="2420928" y="1503223"/>
                    <a:pt x="2419065" y="1449512"/>
                  </a:cubicBezTo>
                  <a:cubicBezTo>
                    <a:pt x="2417512" y="1395800"/>
                    <a:pt x="2414407" y="1318803"/>
                    <a:pt x="2412854" y="1278752"/>
                  </a:cubicBezTo>
                  <a:cubicBezTo>
                    <a:pt x="2410991" y="1238701"/>
                    <a:pt x="2407575" y="1138730"/>
                    <a:pt x="2405091" y="1056765"/>
                  </a:cubicBezTo>
                  <a:cubicBezTo>
                    <a:pt x="2395775" y="760265"/>
                    <a:pt x="2390806" y="613411"/>
                    <a:pt x="2386148" y="515613"/>
                  </a:cubicBezTo>
                  <a:lnTo>
                    <a:pt x="2384285" y="477735"/>
                  </a:lnTo>
                  <a:lnTo>
                    <a:pt x="2373727" y="477735"/>
                  </a:lnTo>
                  <a:cubicBezTo>
                    <a:pt x="2362858" y="477735"/>
                    <a:pt x="2361616" y="475872"/>
                    <a:pt x="2365032" y="463454"/>
                  </a:cubicBezTo>
                  <a:cubicBezTo>
                    <a:pt x="2366584" y="457244"/>
                    <a:pt x="2369379" y="456623"/>
                    <a:pt x="2394222" y="455381"/>
                  </a:cubicBezTo>
                  <a:cubicBezTo>
                    <a:pt x="2417201" y="454450"/>
                    <a:pt x="2424654" y="452587"/>
                    <a:pt x="2442044" y="443894"/>
                  </a:cubicBezTo>
                  <a:cubicBezTo>
                    <a:pt x="2456639" y="436753"/>
                    <a:pt x="2465024" y="430233"/>
                    <a:pt x="2470613" y="421850"/>
                  </a:cubicBezTo>
                  <a:lnTo>
                    <a:pt x="2478687" y="409742"/>
                  </a:lnTo>
                  <a:lnTo>
                    <a:pt x="2491419" y="417814"/>
                  </a:lnTo>
                  <a:lnTo>
                    <a:pt x="2504462" y="425576"/>
                  </a:lnTo>
                  <a:lnTo>
                    <a:pt x="2504462" y="469352"/>
                  </a:lnTo>
                  <a:close/>
                  <a:moveTo>
                    <a:pt x="2060087" y="434890"/>
                  </a:moveTo>
                  <a:cubicBezTo>
                    <a:pt x="2061018" y="438926"/>
                    <a:pt x="2062260" y="467490"/>
                    <a:pt x="2063192" y="498537"/>
                  </a:cubicBezTo>
                  <a:lnTo>
                    <a:pt x="2064745" y="555353"/>
                  </a:lnTo>
                  <a:lnTo>
                    <a:pt x="2010712" y="555353"/>
                  </a:lnTo>
                  <a:cubicBezTo>
                    <a:pt x="1981211" y="555353"/>
                    <a:pt x="1956058" y="554111"/>
                    <a:pt x="1955126" y="552869"/>
                  </a:cubicBezTo>
                  <a:cubicBezTo>
                    <a:pt x="1954194" y="551317"/>
                    <a:pt x="1954505" y="522754"/>
                    <a:pt x="1955436" y="489223"/>
                  </a:cubicBezTo>
                  <a:lnTo>
                    <a:pt x="1957300" y="428060"/>
                  </a:lnTo>
                  <a:lnTo>
                    <a:pt x="2007917" y="428060"/>
                  </a:lnTo>
                  <a:cubicBezTo>
                    <a:pt x="2058223" y="428060"/>
                    <a:pt x="2058844" y="428060"/>
                    <a:pt x="2060087" y="434890"/>
                  </a:cubicBezTo>
                  <a:close/>
                  <a:moveTo>
                    <a:pt x="2358200" y="521822"/>
                  </a:moveTo>
                  <a:cubicBezTo>
                    <a:pt x="2359132" y="530826"/>
                    <a:pt x="2360374" y="558768"/>
                    <a:pt x="2360684" y="583917"/>
                  </a:cubicBezTo>
                  <a:lnTo>
                    <a:pt x="2361616" y="629556"/>
                  </a:lnTo>
                  <a:lnTo>
                    <a:pt x="2306030" y="630487"/>
                  </a:lnTo>
                  <a:lnTo>
                    <a:pt x="2250444" y="631419"/>
                  </a:lnTo>
                  <a:lnTo>
                    <a:pt x="2252618" y="594473"/>
                  </a:lnTo>
                  <a:cubicBezTo>
                    <a:pt x="2253550" y="573981"/>
                    <a:pt x="2254481" y="545729"/>
                    <a:pt x="2254481" y="531447"/>
                  </a:cubicBezTo>
                  <a:lnTo>
                    <a:pt x="2254481" y="505678"/>
                  </a:lnTo>
                  <a:lnTo>
                    <a:pt x="2305409" y="505678"/>
                  </a:lnTo>
                  <a:lnTo>
                    <a:pt x="2356647" y="505678"/>
                  </a:lnTo>
                  <a:lnTo>
                    <a:pt x="2358200" y="521822"/>
                  </a:lnTo>
                  <a:close/>
                  <a:moveTo>
                    <a:pt x="2066297" y="602234"/>
                  </a:moveTo>
                  <a:cubicBezTo>
                    <a:pt x="2067229" y="612790"/>
                    <a:pt x="2068161" y="637318"/>
                    <a:pt x="2068161" y="656567"/>
                  </a:cubicBezTo>
                  <a:lnTo>
                    <a:pt x="2068161" y="691961"/>
                  </a:lnTo>
                  <a:lnTo>
                    <a:pt x="2009159" y="691961"/>
                  </a:lnTo>
                  <a:lnTo>
                    <a:pt x="1950157" y="691961"/>
                  </a:lnTo>
                  <a:lnTo>
                    <a:pt x="1950157" y="656567"/>
                  </a:lnTo>
                  <a:cubicBezTo>
                    <a:pt x="1950157" y="637318"/>
                    <a:pt x="1951089" y="612790"/>
                    <a:pt x="1952021" y="602234"/>
                  </a:cubicBezTo>
                  <a:lnTo>
                    <a:pt x="1954194" y="583296"/>
                  </a:lnTo>
                  <a:lnTo>
                    <a:pt x="2009159" y="583296"/>
                  </a:lnTo>
                  <a:lnTo>
                    <a:pt x="2064124" y="583296"/>
                  </a:lnTo>
                  <a:lnTo>
                    <a:pt x="2066297" y="602234"/>
                  </a:lnTo>
                  <a:close/>
                  <a:moveTo>
                    <a:pt x="2646687" y="619621"/>
                  </a:moveTo>
                  <a:cubicBezTo>
                    <a:pt x="2647929" y="637628"/>
                    <a:pt x="2648860" y="665571"/>
                    <a:pt x="2648860" y="681715"/>
                  </a:cubicBezTo>
                  <a:lnTo>
                    <a:pt x="2648860" y="710589"/>
                  </a:lnTo>
                  <a:lnTo>
                    <a:pt x="2594517" y="710589"/>
                  </a:lnTo>
                  <a:lnTo>
                    <a:pt x="2540173" y="710589"/>
                  </a:lnTo>
                  <a:lnTo>
                    <a:pt x="2540173" y="686372"/>
                  </a:lnTo>
                  <a:cubicBezTo>
                    <a:pt x="2540173" y="672711"/>
                    <a:pt x="2541105" y="644769"/>
                    <a:pt x="2542347" y="624278"/>
                  </a:cubicBezTo>
                  <a:lnTo>
                    <a:pt x="2544210" y="586400"/>
                  </a:lnTo>
                  <a:lnTo>
                    <a:pt x="2594517" y="586400"/>
                  </a:lnTo>
                  <a:lnTo>
                    <a:pt x="2644823" y="586400"/>
                  </a:lnTo>
                  <a:lnTo>
                    <a:pt x="2646687" y="619621"/>
                  </a:lnTo>
                  <a:close/>
                  <a:moveTo>
                    <a:pt x="2363168" y="675506"/>
                  </a:moveTo>
                  <a:cubicBezTo>
                    <a:pt x="2363168" y="683888"/>
                    <a:pt x="2364100" y="708105"/>
                    <a:pt x="2365342" y="729838"/>
                  </a:cubicBezTo>
                  <a:lnTo>
                    <a:pt x="2367205" y="769579"/>
                  </a:lnTo>
                  <a:lnTo>
                    <a:pt x="2306651" y="769579"/>
                  </a:lnTo>
                  <a:lnTo>
                    <a:pt x="2246407" y="769579"/>
                  </a:lnTo>
                  <a:lnTo>
                    <a:pt x="2247339" y="725181"/>
                  </a:lnTo>
                  <a:cubicBezTo>
                    <a:pt x="2247960" y="700964"/>
                    <a:pt x="2249202" y="676437"/>
                    <a:pt x="2250134" y="670849"/>
                  </a:cubicBezTo>
                  <a:lnTo>
                    <a:pt x="2251687" y="660914"/>
                  </a:lnTo>
                  <a:lnTo>
                    <a:pt x="2307272" y="660914"/>
                  </a:lnTo>
                  <a:lnTo>
                    <a:pt x="2363168" y="660914"/>
                  </a:lnTo>
                  <a:lnTo>
                    <a:pt x="2363168" y="675506"/>
                  </a:lnTo>
                  <a:close/>
                  <a:moveTo>
                    <a:pt x="1961026" y="723008"/>
                  </a:moveTo>
                  <a:cubicBezTo>
                    <a:pt x="1952331" y="726734"/>
                    <a:pt x="1947052" y="726734"/>
                    <a:pt x="1947052" y="723008"/>
                  </a:cubicBezTo>
                  <a:cubicBezTo>
                    <a:pt x="1947052" y="721145"/>
                    <a:pt x="1951710" y="719903"/>
                    <a:pt x="1957300" y="720214"/>
                  </a:cubicBezTo>
                  <a:cubicBezTo>
                    <a:pt x="1965684" y="720214"/>
                    <a:pt x="1966305" y="720835"/>
                    <a:pt x="1961026" y="723008"/>
                  </a:cubicBezTo>
                  <a:close/>
                  <a:moveTo>
                    <a:pt x="2103872" y="750640"/>
                  </a:moveTo>
                  <a:cubicBezTo>
                    <a:pt x="2127162" y="762127"/>
                    <a:pt x="2136478" y="768958"/>
                    <a:pt x="2160079" y="792554"/>
                  </a:cubicBezTo>
                  <a:cubicBezTo>
                    <a:pt x="2182748" y="815528"/>
                    <a:pt x="2190511" y="825774"/>
                    <a:pt x="2201069" y="847197"/>
                  </a:cubicBezTo>
                  <a:cubicBezTo>
                    <a:pt x="2219080" y="884143"/>
                    <a:pt x="2224670" y="907118"/>
                    <a:pt x="2224670" y="948100"/>
                  </a:cubicBezTo>
                  <a:cubicBezTo>
                    <a:pt x="2224670" y="1007400"/>
                    <a:pt x="2209454" y="1046830"/>
                    <a:pt x="2172190" y="1084707"/>
                  </a:cubicBezTo>
                  <a:cubicBezTo>
                    <a:pt x="2147347" y="1109856"/>
                    <a:pt x="2119709" y="1129105"/>
                    <a:pt x="2093624" y="1139351"/>
                  </a:cubicBezTo>
                  <a:cubicBezTo>
                    <a:pt x="2074682" y="1146802"/>
                    <a:pt x="2037107" y="1148975"/>
                    <a:pt x="2015370" y="1144008"/>
                  </a:cubicBezTo>
                  <a:cubicBezTo>
                    <a:pt x="2004811" y="1141834"/>
                    <a:pt x="2004190" y="1142145"/>
                    <a:pt x="1999222" y="1152701"/>
                  </a:cubicBezTo>
                  <a:cubicBezTo>
                    <a:pt x="1993322" y="1164809"/>
                    <a:pt x="1992390" y="1163567"/>
                    <a:pt x="2013817" y="1175055"/>
                  </a:cubicBezTo>
                  <a:cubicBezTo>
                    <a:pt x="2029344" y="1183437"/>
                    <a:pt x="2018164" y="1220384"/>
                    <a:pt x="1993322" y="1242738"/>
                  </a:cubicBezTo>
                  <a:cubicBezTo>
                    <a:pt x="1975000" y="1259193"/>
                    <a:pt x="1958852" y="1266954"/>
                    <a:pt x="1929352" y="1273785"/>
                  </a:cubicBezTo>
                  <a:cubicBezTo>
                    <a:pt x="1900472" y="1280305"/>
                    <a:pt x="1842402" y="1280305"/>
                    <a:pt x="1803896" y="1273785"/>
                  </a:cubicBezTo>
                  <a:cubicBezTo>
                    <a:pt x="1732162" y="1261676"/>
                    <a:pt x="1652044" y="1224109"/>
                    <a:pt x="1652044" y="1202376"/>
                  </a:cubicBezTo>
                  <a:cubicBezTo>
                    <a:pt x="1652044" y="1192131"/>
                    <a:pt x="1641486" y="1182506"/>
                    <a:pt x="1630617" y="1182506"/>
                  </a:cubicBezTo>
                  <a:cubicBezTo>
                    <a:pt x="1618506" y="1182506"/>
                    <a:pt x="1613538" y="1189336"/>
                    <a:pt x="1615712" y="1203929"/>
                  </a:cubicBezTo>
                  <a:cubicBezTo>
                    <a:pt x="1617575" y="1218210"/>
                    <a:pt x="1615091" y="1221315"/>
                    <a:pt x="1590558" y="1233423"/>
                  </a:cubicBezTo>
                  <a:cubicBezTo>
                    <a:pt x="1565094" y="1246463"/>
                    <a:pt x="1545220" y="1248637"/>
                    <a:pt x="1498019" y="1244911"/>
                  </a:cubicBezTo>
                  <a:cubicBezTo>
                    <a:pt x="1411380" y="1237460"/>
                    <a:pt x="1389642" y="1250810"/>
                    <a:pt x="1315425" y="1353886"/>
                  </a:cubicBezTo>
                  <a:lnTo>
                    <a:pt x="1291513" y="1387417"/>
                  </a:lnTo>
                  <a:lnTo>
                    <a:pt x="1212638" y="1387417"/>
                  </a:lnTo>
                  <a:cubicBezTo>
                    <a:pt x="1169163" y="1387417"/>
                    <a:pt x="1133141" y="1386176"/>
                    <a:pt x="1132209" y="1384623"/>
                  </a:cubicBezTo>
                  <a:cubicBezTo>
                    <a:pt x="1131278" y="1383381"/>
                    <a:pt x="1128793" y="1368789"/>
                    <a:pt x="1126930" y="1352334"/>
                  </a:cubicBezTo>
                  <a:cubicBezTo>
                    <a:pt x="1122893" y="1316940"/>
                    <a:pt x="1126620" y="1274095"/>
                    <a:pt x="1138109" y="1226904"/>
                  </a:cubicBezTo>
                  <a:cubicBezTo>
                    <a:pt x="1158915" y="1140903"/>
                    <a:pt x="1194316" y="1105199"/>
                    <a:pt x="1241828" y="1121964"/>
                  </a:cubicBezTo>
                  <a:cubicBezTo>
                    <a:pt x="1263565" y="1129415"/>
                    <a:pt x="1270087" y="1122896"/>
                    <a:pt x="1270087" y="1091848"/>
                  </a:cubicBezTo>
                  <a:cubicBezTo>
                    <a:pt x="1270397" y="1066079"/>
                    <a:pt x="1277850" y="1049935"/>
                    <a:pt x="1299587" y="1028823"/>
                  </a:cubicBezTo>
                  <a:cubicBezTo>
                    <a:pt x="1321946" y="1006779"/>
                    <a:pt x="1336230" y="998707"/>
                    <a:pt x="1376289" y="985977"/>
                  </a:cubicBezTo>
                  <a:cubicBezTo>
                    <a:pt x="1411690" y="974490"/>
                    <a:pt x="1437465" y="959587"/>
                    <a:pt x="1453613" y="940959"/>
                  </a:cubicBezTo>
                  <a:cubicBezTo>
                    <a:pt x="1459202" y="934750"/>
                    <a:pt x="1472555" y="916121"/>
                    <a:pt x="1483113" y="899977"/>
                  </a:cubicBezTo>
                  <a:cubicBezTo>
                    <a:pt x="1511993" y="855890"/>
                    <a:pt x="1542115" y="829189"/>
                    <a:pt x="1591490" y="804351"/>
                  </a:cubicBezTo>
                  <a:cubicBezTo>
                    <a:pt x="1631859" y="783860"/>
                    <a:pt x="1661671" y="775167"/>
                    <a:pt x="1697072" y="773304"/>
                  </a:cubicBezTo>
                  <a:cubicBezTo>
                    <a:pt x="1732783" y="771752"/>
                    <a:pt x="1747378" y="774857"/>
                    <a:pt x="1767874" y="788517"/>
                  </a:cubicBezTo>
                  <a:cubicBezTo>
                    <a:pt x="1776879" y="794416"/>
                    <a:pt x="1786506" y="798142"/>
                    <a:pt x="1792716" y="798142"/>
                  </a:cubicBezTo>
                  <a:cubicBezTo>
                    <a:pt x="1797995" y="798142"/>
                    <a:pt x="1828428" y="790070"/>
                    <a:pt x="1860102" y="780756"/>
                  </a:cubicBezTo>
                  <a:cubicBezTo>
                    <a:pt x="1960716" y="750329"/>
                    <a:pt x="2029344" y="735116"/>
                    <a:pt x="2058844" y="736358"/>
                  </a:cubicBezTo>
                  <a:cubicBezTo>
                    <a:pt x="2071576" y="736979"/>
                    <a:pt x="2083066" y="740705"/>
                    <a:pt x="2103872" y="750640"/>
                  </a:cubicBezTo>
                  <a:close/>
                  <a:moveTo>
                    <a:pt x="2651966" y="768958"/>
                  </a:moveTo>
                  <a:cubicBezTo>
                    <a:pt x="2651966" y="786034"/>
                    <a:pt x="2652897" y="810250"/>
                    <a:pt x="2653829" y="823290"/>
                  </a:cubicBezTo>
                  <a:lnTo>
                    <a:pt x="2656003" y="847197"/>
                  </a:lnTo>
                  <a:lnTo>
                    <a:pt x="2594517" y="847197"/>
                  </a:lnTo>
                  <a:lnTo>
                    <a:pt x="2533031" y="847197"/>
                  </a:lnTo>
                  <a:lnTo>
                    <a:pt x="2534894" y="816770"/>
                  </a:lnTo>
                  <a:cubicBezTo>
                    <a:pt x="2536136" y="800315"/>
                    <a:pt x="2537068" y="775788"/>
                    <a:pt x="2537068" y="762438"/>
                  </a:cubicBezTo>
                  <a:lnTo>
                    <a:pt x="2537068" y="738531"/>
                  </a:lnTo>
                  <a:lnTo>
                    <a:pt x="2594517" y="738531"/>
                  </a:lnTo>
                  <a:lnTo>
                    <a:pt x="2651966" y="738531"/>
                  </a:lnTo>
                  <a:lnTo>
                    <a:pt x="2651966" y="768958"/>
                  </a:lnTo>
                  <a:close/>
                  <a:moveTo>
                    <a:pt x="2367516" y="810561"/>
                  </a:moveTo>
                  <a:cubicBezTo>
                    <a:pt x="2368448" y="818012"/>
                    <a:pt x="2370000" y="852164"/>
                    <a:pt x="2370932" y="886626"/>
                  </a:cubicBezTo>
                  <a:lnTo>
                    <a:pt x="2372795" y="949652"/>
                  </a:lnTo>
                  <a:lnTo>
                    <a:pt x="2314104" y="949652"/>
                  </a:lnTo>
                  <a:lnTo>
                    <a:pt x="2255413" y="949652"/>
                  </a:lnTo>
                  <a:lnTo>
                    <a:pt x="2253550" y="926988"/>
                  </a:lnTo>
                  <a:cubicBezTo>
                    <a:pt x="2252308" y="914879"/>
                    <a:pt x="2249513" y="896562"/>
                    <a:pt x="2246718" y="886626"/>
                  </a:cubicBezTo>
                  <a:cubicBezTo>
                    <a:pt x="2243302" y="872966"/>
                    <a:pt x="2242681" y="860236"/>
                    <a:pt x="2244234" y="832915"/>
                  </a:cubicBezTo>
                  <a:lnTo>
                    <a:pt x="2246097" y="797521"/>
                  </a:lnTo>
                  <a:lnTo>
                    <a:pt x="2306030" y="797521"/>
                  </a:lnTo>
                  <a:lnTo>
                    <a:pt x="2365963" y="797521"/>
                  </a:lnTo>
                  <a:lnTo>
                    <a:pt x="2367516" y="810561"/>
                  </a:lnTo>
                  <a:close/>
                  <a:moveTo>
                    <a:pt x="2656313" y="916121"/>
                  </a:moveTo>
                  <a:cubicBezTo>
                    <a:pt x="2657245" y="937233"/>
                    <a:pt x="2658797" y="970764"/>
                    <a:pt x="2659418" y="990635"/>
                  </a:cubicBezTo>
                  <a:lnTo>
                    <a:pt x="2660971" y="1027270"/>
                  </a:lnTo>
                  <a:lnTo>
                    <a:pt x="2594517" y="1027270"/>
                  </a:lnTo>
                  <a:lnTo>
                    <a:pt x="2528062" y="1027270"/>
                  </a:lnTo>
                  <a:lnTo>
                    <a:pt x="2529615" y="972006"/>
                  </a:lnTo>
                  <a:cubicBezTo>
                    <a:pt x="2530547" y="941890"/>
                    <a:pt x="2531789" y="908360"/>
                    <a:pt x="2532720" y="897493"/>
                  </a:cubicBezTo>
                  <a:lnTo>
                    <a:pt x="2534584" y="878244"/>
                  </a:lnTo>
                  <a:lnTo>
                    <a:pt x="2594517" y="878244"/>
                  </a:lnTo>
                  <a:lnTo>
                    <a:pt x="2654450" y="878244"/>
                  </a:lnTo>
                  <a:lnTo>
                    <a:pt x="2656313" y="916121"/>
                  </a:lnTo>
                  <a:close/>
                  <a:moveTo>
                    <a:pt x="1275055" y="979147"/>
                  </a:moveTo>
                  <a:cubicBezTo>
                    <a:pt x="1300830" y="986909"/>
                    <a:pt x="1300830" y="987219"/>
                    <a:pt x="1278782" y="1009263"/>
                  </a:cubicBezTo>
                  <a:cubicBezTo>
                    <a:pt x="1256423" y="1031617"/>
                    <a:pt x="1245865" y="1050245"/>
                    <a:pt x="1243070" y="1072910"/>
                  </a:cubicBezTo>
                  <a:lnTo>
                    <a:pt x="1241517" y="1088433"/>
                  </a:lnTo>
                  <a:lnTo>
                    <a:pt x="1220712" y="1088433"/>
                  </a:lnTo>
                  <a:cubicBezTo>
                    <a:pt x="1182516" y="1087812"/>
                    <a:pt x="1154568" y="1110477"/>
                    <a:pt x="1130035" y="1162325"/>
                  </a:cubicBezTo>
                  <a:cubicBezTo>
                    <a:pt x="1102398" y="1220073"/>
                    <a:pt x="1090287" y="1311973"/>
                    <a:pt x="1101466" y="1377172"/>
                  </a:cubicBezTo>
                  <a:lnTo>
                    <a:pt x="1103019" y="1387417"/>
                  </a:lnTo>
                  <a:lnTo>
                    <a:pt x="1018864" y="1387417"/>
                  </a:lnTo>
                  <a:cubicBezTo>
                    <a:pt x="936883" y="1387417"/>
                    <a:pt x="934088" y="1387107"/>
                    <a:pt x="925393" y="1380587"/>
                  </a:cubicBezTo>
                  <a:cubicBezTo>
                    <a:pt x="920114" y="1376861"/>
                    <a:pt x="916077" y="1371273"/>
                    <a:pt x="916077" y="1368168"/>
                  </a:cubicBezTo>
                  <a:cubicBezTo>
                    <a:pt x="916077" y="1360717"/>
                    <a:pt x="902414" y="1347056"/>
                    <a:pt x="894961" y="1347056"/>
                  </a:cubicBezTo>
                  <a:cubicBezTo>
                    <a:pt x="885955" y="1347056"/>
                    <a:pt x="878192" y="1357612"/>
                    <a:pt x="879123" y="1368168"/>
                  </a:cubicBezTo>
                  <a:cubicBezTo>
                    <a:pt x="880366" y="1379966"/>
                    <a:pt x="876018" y="1385244"/>
                    <a:pt x="856144" y="1393937"/>
                  </a:cubicBezTo>
                  <a:cubicBezTo>
                    <a:pt x="840928" y="1401078"/>
                    <a:pt x="837201" y="1401389"/>
                    <a:pt x="785342" y="1400457"/>
                  </a:cubicBezTo>
                  <a:cubicBezTo>
                    <a:pt x="736588" y="1399526"/>
                    <a:pt x="728825" y="1400147"/>
                    <a:pt x="713609" y="1406046"/>
                  </a:cubicBezTo>
                  <a:cubicBezTo>
                    <a:pt x="692492" y="1413808"/>
                    <a:pt x="664234" y="1442060"/>
                    <a:pt x="630385" y="1488942"/>
                  </a:cubicBezTo>
                  <a:lnTo>
                    <a:pt x="607406" y="1520920"/>
                  </a:lnTo>
                  <a:lnTo>
                    <a:pt x="541572" y="1520920"/>
                  </a:lnTo>
                  <a:lnTo>
                    <a:pt x="475739" y="1520920"/>
                  </a:lnTo>
                  <a:lnTo>
                    <a:pt x="473255" y="1507570"/>
                  </a:lnTo>
                  <a:cubicBezTo>
                    <a:pt x="468907" y="1484285"/>
                    <a:pt x="471392" y="1433678"/>
                    <a:pt x="477913" y="1400457"/>
                  </a:cubicBezTo>
                  <a:cubicBezTo>
                    <a:pt x="488160" y="1351713"/>
                    <a:pt x="505861" y="1316319"/>
                    <a:pt x="526356" y="1303590"/>
                  </a:cubicBezTo>
                  <a:cubicBezTo>
                    <a:pt x="537846" y="1296449"/>
                    <a:pt x="547162" y="1295828"/>
                    <a:pt x="567036" y="1301106"/>
                  </a:cubicBezTo>
                  <a:cubicBezTo>
                    <a:pt x="580700" y="1304832"/>
                    <a:pt x="581631" y="1304521"/>
                    <a:pt x="587221" y="1297691"/>
                  </a:cubicBezTo>
                  <a:cubicBezTo>
                    <a:pt x="591568" y="1292724"/>
                    <a:pt x="593121" y="1285583"/>
                    <a:pt x="593121" y="1273474"/>
                  </a:cubicBezTo>
                  <a:cubicBezTo>
                    <a:pt x="593121" y="1251431"/>
                    <a:pt x="599021" y="1239322"/>
                    <a:pt x="619206" y="1220384"/>
                  </a:cubicBezTo>
                  <a:cubicBezTo>
                    <a:pt x="637838" y="1202687"/>
                    <a:pt x="652123" y="1194614"/>
                    <a:pt x="678518" y="1187163"/>
                  </a:cubicBezTo>
                  <a:cubicBezTo>
                    <a:pt x="717646" y="1175676"/>
                    <a:pt x="748078" y="1153011"/>
                    <a:pt x="767021" y="1120722"/>
                  </a:cubicBezTo>
                  <a:cubicBezTo>
                    <a:pt x="797142" y="1069184"/>
                    <a:pt x="848070" y="1031617"/>
                    <a:pt x="912661" y="1012988"/>
                  </a:cubicBezTo>
                  <a:cubicBezTo>
                    <a:pt x="952099" y="1001812"/>
                    <a:pt x="981910" y="1003053"/>
                    <a:pt x="1007064" y="1017335"/>
                  </a:cubicBezTo>
                  <a:cubicBezTo>
                    <a:pt x="1027870" y="1029133"/>
                    <a:pt x="1031907" y="1029133"/>
                    <a:pt x="1060476" y="1021061"/>
                  </a:cubicBezTo>
                  <a:cubicBezTo>
                    <a:pt x="1170094" y="989393"/>
                    <a:pt x="1225059" y="976042"/>
                    <a:pt x="1253318" y="974800"/>
                  </a:cubicBezTo>
                  <a:cubicBezTo>
                    <a:pt x="1256734" y="974490"/>
                    <a:pt x="1266671" y="976663"/>
                    <a:pt x="1275055" y="979147"/>
                  </a:cubicBezTo>
                  <a:close/>
                  <a:moveTo>
                    <a:pt x="2373727" y="987530"/>
                  </a:moveTo>
                  <a:cubicBezTo>
                    <a:pt x="2374658" y="993118"/>
                    <a:pt x="2375900" y="1017646"/>
                    <a:pt x="2376521" y="1041862"/>
                  </a:cubicBezTo>
                  <a:lnTo>
                    <a:pt x="2377453" y="1086260"/>
                  </a:lnTo>
                  <a:lnTo>
                    <a:pt x="2306651" y="1086260"/>
                  </a:lnTo>
                  <a:lnTo>
                    <a:pt x="2235849" y="1086260"/>
                  </a:lnTo>
                  <a:lnTo>
                    <a:pt x="2235849" y="1066700"/>
                  </a:lnTo>
                  <a:cubicBezTo>
                    <a:pt x="2236160" y="1055834"/>
                    <a:pt x="2239886" y="1032859"/>
                    <a:pt x="2245165" y="1013299"/>
                  </a:cubicBezTo>
                  <a:cubicBezTo>
                    <a:pt x="2250134" y="994360"/>
                    <a:pt x="2254171" y="978837"/>
                    <a:pt x="2254481" y="978216"/>
                  </a:cubicBezTo>
                  <a:cubicBezTo>
                    <a:pt x="2254481" y="977905"/>
                    <a:pt x="2280877" y="977595"/>
                    <a:pt x="2313483" y="977595"/>
                  </a:cubicBezTo>
                  <a:lnTo>
                    <a:pt x="2372174" y="977595"/>
                  </a:lnTo>
                  <a:lnTo>
                    <a:pt x="2373727" y="987530"/>
                  </a:lnTo>
                  <a:close/>
                  <a:moveTo>
                    <a:pt x="2664077" y="1131899"/>
                  </a:moveTo>
                  <a:lnTo>
                    <a:pt x="2664387" y="1166982"/>
                  </a:lnTo>
                  <a:lnTo>
                    <a:pt x="2594517" y="1166982"/>
                  </a:lnTo>
                  <a:lnTo>
                    <a:pt x="2524646" y="1166982"/>
                  </a:lnTo>
                  <a:lnTo>
                    <a:pt x="2524646" y="1141213"/>
                  </a:lnTo>
                  <a:cubicBezTo>
                    <a:pt x="2524646" y="1126932"/>
                    <a:pt x="2525578" y="1102404"/>
                    <a:pt x="2526510" y="1086881"/>
                  </a:cubicBezTo>
                  <a:lnTo>
                    <a:pt x="2528683" y="1058317"/>
                  </a:lnTo>
                  <a:lnTo>
                    <a:pt x="2594206" y="1057696"/>
                  </a:lnTo>
                  <a:lnTo>
                    <a:pt x="2659729" y="1056765"/>
                  </a:lnTo>
                  <a:lnTo>
                    <a:pt x="2661592" y="1076946"/>
                  </a:lnTo>
                  <a:cubicBezTo>
                    <a:pt x="2662834" y="1088123"/>
                    <a:pt x="2663766" y="1112960"/>
                    <a:pt x="2664077" y="1131899"/>
                  </a:cubicBezTo>
                  <a:close/>
                  <a:moveTo>
                    <a:pt x="2202001" y="1224420"/>
                  </a:moveTo>
                  <a:cubicBezTo>
                    <a:pt x="2200138" y="1279063"/>
                    <a:pt x="2197032" y="1370652"/>
                    <a:pt x="2195480" y="1427779"/>
                  </a:cubicBezTo>
                  <a:cubicBezTo>
                    <a:pt x="2193617" y="1484906"/>
                    <a:pt x="2190822" y="1561903"/>
                    <a:pt x="2189269" y="1598538"/>
                  </a:cubicBezTo>
                  <a:cubicBezTo>
                    <a:pt x="2187716" y="1635174"/>
                    <a:pt x="2185543" y="1691680"/>
                    <a:pt x="2184301" y="1723658"/>
                  </a:cubicBezTo>
                  <a:cubicBezTo>
                    <a:pt x="2183058" y="1755637"/>
                    <a:pt x="2181195" y="1781406"/>
                    <a:pt x="2180264" y="1781096"/>
                  </a:cubicBezTo>
                  <a:cubicBezTo>
                    <a:pt x="2179021" y="1780475"/>
                    <a:pt x="2168153" y="1773023"/>
                    <a:pt x="2155731" y="1764641"/>
                  </a:cubicBezTo>
                  <a:lnTo>
                    <a:pt x="2133373" y="1749117"/>
                  </a:lnTo>
                  <a:lnTo>
                    <a:pt x="2133373" y="1718070"/>
                  </a:lnTo>
                  <a:cubicBezTo>
                    <a:pt x="2133062" y="1684849"/>
                    <a:pt x="2132131" y="1654423"/>
                    <a:pt x="2127162" y="1539549"/>
                  </a:cubicBezTo>
                  <a:cubicBezTo>
                    <a:pt x="2125299" y="1499498"/>
                    <a:pt x="2122504" y="1424053"/>
                    <a:pt x="2120951" y="1371894"/>
                  </a:cubicBezTo>
                  <a:cubicBezTo>
                    <a:pt x="2119399" y="1319735"/>
                    <a:pt x="2117225" y="1251431"/>
                    <a:pt x="2115983" y="1219763"/>
                  </a:cubicBezTo>
                  <a:lnTo>
                    <a:pt x="2114120" y="1162325"/>
                  </a:lnTo>
                  <a:lnTo>
                    <a:pt x="2138031" y="1148354"/>
                  </a:lnTo>
                  <a:cubicBezTo>
                    <a:pt x="2151384" y="1140592"/>
                    <a:pt x="2171258" y="1125379"/>
                    <a:pt x="2182748" y="1114202"/>
                  </a:cubicBezTo>
                  <a:lnTo>
                    <a:pt x="2203243" y="1094022"/>
                  </a:lnTo>
                  <a:lnTo>
                    <a:pt x="2204175" y="1109545"/>
                  </a:lnTo>
                  <a:cubicBezTo>
                    <a:pt x="2204796" y="1117928"/>
                    <a:pt x="2203864" y="1169777"/>
                    <a:pt x="2202001" y="1224420"/>
                  </a:cubicBezTo>
                  <a:close/>
                  <a:moveTo>
                    <a:pt x="2379937" y="1162946"/>
                  </a:moveTo>
                  <a:cubicBezTo>
                    <a:pt x="2380869" y="1189957"/>
                    <a:pt x="2382422" y="1224109"/>
                    <a:pt x="2382732" y="1239012"/>
                  </a:cubicBezTo>
                  <a:lnTo>
                    <a:pt x="2383664" y="1266333"/>
                  </a:lnTo>
                  <a:lnTo>
                    <a:pt x="2306341" y="1266333"/>
                  </a:lnTo>
                  <a:lnTo>
                    <a:pt x="2229328" y="1266333"/>
                  </a:lnTo>
                  <a:lnTo>
                    <a:pt x="2231191" y="1209517"/>
                  </a:lnTo>
                  <a:cubicBezTo>
                    <a:pt x="2232123" y="1178470"/>
                    <a:pt x="2233676" y="1144318"/>
                    <a:pt x="2234607" y="1133452"/>
                  </a:cubicBezTo>
                  <a:lnTo>
                    <a:pt x="2236470" y="1114202"/>
                  </a:lnTo>
                  <a:lnTo>
                    <a:pt x="2307272" y="1114202"/>
                  </a:lnTo>
                  <a:lnTo>
                    <a:pt x="2378074" y="1114202"/>
                  </a:lnTo>
                  <a:lnTo>
                    <a:pt x="2379937" y="1162946"/>
                  </a:lnTo>
                  <a:close/>
                  <a:moveTo>
                    <a:pt x="2086793" y="1180954"/>
                  </a:moveTo>
                  <a:cubicBezTo>
                    <a:pt x="2086793" y="1188405"/>
                    <a:pt x="2085861" y="1188716"/>
                    <a:pt x="2067850" y="1188716"/>
                  </a:cubicBezTo>
                  <a:cubicBezTo>
                    <a:pt x="2051702" y="1188716"/>
                    <a:pt x="2049218" y="1188095"/>
                    <a:pt x="2050150" y="1183127"/>
                  </a:cubicBezTo>
                  <a:cubicBezTo>
                    <a:pt x="2050771" y="1179712"/>
                    <a:pt x="2055118" y="1177228"/>
                    <a:pt x="2063503" y="1175986"/>
                  </a:cubicBezTo>
                  <a:cubicBezTo>
                    <a:pt x="2086172" y="1172571"/>
                    <a:pt x="2086793" y="1172571"/>
                    <a:pt x="2086793" y="1180954"/>
                  </a:cubicBezTo>
                  <a:close/>
                  <a:moveTo>
                    <a:pt x="2668424" y="1248326"/>
                  </a:moveTo>
                  <a:cubicBezTo>
                    <a:pt x="2669666" y="1277821"/>
                    <a:pt x="2670598" y="1312283"/>
                    <a:pt x="2670598" y="1324392"/>
                  </a:cubicBezTo>
                  <a:lnTo>
                    <a:pt x="2670598" y="1347056"/>
                  </a:lnTo>
                  <a:lnTo>
                    <a:pt x="2594517" y="1347056"/>
                  </a:lnTo>
                  <a:lnTo>
                    <a:pt x="2518436" y="1347056"/>
                  </a:lnTo>
                  <a:lnTo>
                    <a:pt x="2518436" y="1327496"/>
                  </a:lnTo>
                  <a:cubicBezTo>
                    <a:pt x="2518436" y="1316630"/>
                    <a:pt x="2519367" y="1282167"/>
                    <a:pt x="2520610" y="1251431"/>
                  </a:cubicBezTo>
                  <a:lnTo>
                    <a:pt x="2522473" y="1194925"/>
                  </a:lnTo>
                  <a:lnTo>
                    <a:pt x="2594517" y="1194925"/>
                  </a:lnTo>
                  <a:lnTo>
                    <a:pt x="2666561" y="1194925"/>
                  </a:lnTo>
                  <a:lnTo>
                    <a:pt x="2668424" y="1248326"/>
                  </a:lnTo>
                  <a:close/>
                  <a:moveTo>
                    <a:pt x="2087724" y="1237460"/>
                  </a:moveTo>
                  <a:cubicBezTo>
                    <a:pt x="2088966" y="1249257"/>
                    <a:pt x="2089898" y="1274406"/>
                    <a:pt x="2089898" y="1293344"/>
                  </a:cubicBezTo>
                  <a:lnTo>
                    <a:pt x="2089898" y="1328428"/>
                  </a:lnTo>
                  <a:lnTo>
                    <a:pt x="2009159" y="1328428"/>
                  </a:lnTo>
                  <a:lnTo>
                    <a:pt x="1928420" y="1328428"/>
                  </a:lnTo>
                  <a:lnTo>
                    <a:pt x="1928420" y="1316319"/>
                  </a:lnTo>
                  <a:cubicBezTo>
                    <a:pt x="1928420" y="1304832"/>
                    <a:pt x="1928730" y="1304211"/>
                    <a:pt x="1943326" y="1300485"/>
                  </a:cubicBezTo>
                  <a:cubicBezTo>
                    <a:pt x="1984006" y="1289308"/>
                    <a:pt x="2021580" y="1263229"/>
                    <a:pt x="2035554" y="1236218"/>
                  </a:cubicBezTo>
                  <a:cubicBezTo>
                    <a:pt x="2045181" y="1216968"/>
                    <a:pt x="2045802" y="1216658"/>
                    <a:pt x="2066608" y="1216658"/>
                  </a:cubicBezTo>
                  <a:lnTo>
                    <a:pt x="2085861" y="1216658"/>
                  </a:lnTo>
                  <a:lnTo>
                    <a:pt x="2087724" y="1237460"/>
                  </a:lnTo>
                  <a:close/>
                  <a:moveTo>
                    <a:pt x="1661050" y="1252362"/>
                  </a:moveTo>
                  <a:cubicBezTo>
                    <a:pt x="1688687" y="1270370"/>
                    <a:pt x="1725951" y="1285272"/>
                    <a:pt x="1768495" y="1295207"/>
                  </a:cubicBezTo>
                  <a:cubicBezTo>
                    <a:pt x="1807311" y="1304521"/>
                    <a:pt x="1858860" y="1311041"/>
                    <a:pt x="1882461" y="1309179"/>
                  </a:cubicBezTo>
                  <a:lnTo>
                    <a:pt x="1898298" y="1308247"/>
                  </a:lnTo>
                  <a:lnTo>
                    <a:pt x="1896435" y="1379966"/>
                  </a:lnTo>
                  <a:cubicBezTo>
                    <a:pt x="1895503" y="1419706"/>
                    <a:pt x="1893019" y="1494220"/>
                    <a:pt x="1891156" y="1546068"/>
                  </a:cubicBezTo>
                  <a:cubicBezTo>
                    <a:pt x="1889293" y="1597917"/>
                    <a:pt x="1886808" y="1668705"/>
                    <a:pt x="1885566" y="1703478"/>
                  </a:cubicBezTo>
                  <a:lnTo>
                    <a:pt x="1883392" y="1766503"/>
                  </a:lnTo>
                  <a:lnTo>
                    <a:pt x="1855755" y="1743218"/>
                  </a:lnTo>
                  <a:cubicBezTo>
                    <a:pt x="1840228" y="1730178"/>
                    <a:pt x="1827186" y="1720243"/>
                    <a:pt x="1826565" y="1721175"/>
                  </a:cubicBezTo>
                  <a:cubicBezTo>
                    <a:pt x="1825944" y="1721795"/>
                    <a:pt x="1824391" y="1768056"/>
                    <a:pt x="1823149" y="1824251"/>
                  </a:cubicBezTo>
                  <a:lnTo>
                    <a:pt x="1821286" y="1926086"/>
                  </a:lnTo>
                  <a:lnTo>
                    <a:pt x="1709804" y="1926086"/>
                  </a:lnTo>
                  <a:lnTo>
                    <a:pt x="1598632" y="1926086"/>
                  </a:lnTo>
                  <a:lnTo>
                    <a:pt x="1589316" y="1888829"/>
                  </a:lnTo>
                  <a:cubicBezTo>
                    <a:pt x="1578447" y="1843811"/>
                    <a:pt x="1563231" y="1752532"/>
                    <a:pt x="1558884" y="1705651"/>
                  </a:cubicBezTo>
                  <a:cubicBezTo>
                    <a:pt x="1555468" y="1669015"/>
                    <a:pt x="1555157" y="1560040"/>
                    <a:pt x="1558573" y="1527130"/>
                  </a:cubicBezTo>
                  <a:lnTo>
                    <a:pt x="1560436" y="1506949"/>
                  </a:lnTo>
                  <a:lnTo>
                    <a:pt x="1578447" y="1506018"/>
                  </a:lnTo>
                  <a:lnTo>
                    <a:pt x="1596148" y="1505086"/>
                  </a:lnTo>
                  <a:lnTo>
                    <a:pt x="1595527" y="1447028"/>
                  </a:lnTo>
                  <a:lnTo>
                    <a:pt x="1594595" y="1388970"/>
                  </a:lnTo>
                  <a:lnTo>
                    <a:pt x="1461997" y="1388038"/>
                  </a:lnTo>
                  <a:cubicBezTo>
                    <a:pt x="1388711" y="1387728"/>
                    <a:pt x="1329088" y="1386176"/>
                    <a:pt x="1329088" y="1384934"/>
                  </a:cubicBezTo>
                  <a:cubicBezTo>
                    <a:pt x="1329088" y="1383692"/>
                    <a:pt x="1339025" y="1369410"/>
                    <a:pt x="1351447" y="1353266"/>
                  </a:cubicBezTo>
                  <a:cubicBezTo>
                    <a:pt x="1404238" y="1283099"/>
                    <a:pt x="1418522" y="1272543"/>
                    <a:pt x="1460755" y="1272232"/>
                  </a:cubicBezTo>
                  <a:cubicBezTo>
                    <a:pt x="1474108" y="1272232"/>
                    <a:pt x="1498330" y="1272853"/>
                    <a:pt x="1514788" y="1274095"/>
                  </a:cubicBezTo>
                  <a:cubicBezTo>
                    <a:pt x="1559815" y="1277200"/>
                    <a:pt x="1601427" y="1266333"/>
                    <a:pt x="1627201" y="1244911"/>
                  </a:cubicBezTo>
                  <a:cubicBezTo>
                    <a:pt x="1631549" y="1241496"/>
                    <a:pt x="1635896" y="1238701"/>
                    <a:pt x="1637139" y="1238391"/>
                  </a:cubicBezTo>
                  <a:cubicBezTo>
                    <a:pt x="1638381" y="1238391"/>
                    <a:pt x="1649249" y="1244600"/>
                    <a:pt x="1661050" y="1252362"/>
                  </a:cubicBezTo>
                  <a:close/>
                  <a:moveTo>
                    <a:pt x="2384906" y="1313525"/>
                  </a:moveTo>
                  <a:cubicBezTo>
                    <a:pt x="2384906" y="1324392"/>
                    <a:pt x="2385837" y="1348919"/>
                    <a:pt x="2387080" y="1367858"/>
                  </a:cubicBezTo>
                  <a:lnTo>
                    <a:pt x="2388943" y="1402941"/>
                  </a:lnTo>
                  <a:lnTo>
                    <a:pt x="2306962" y="1402941"/>
                  </a:lnTo>
                  <a:lnTo>
                    <a:pt x="2224981" y="1402941"/>
                  </a:lnTo>
                  <a:lnTo>
                    <a:pt x="2225912" y="1358544"/>
                  </a:lnTo>
                  <a:cubicBezTo>
                    <a:pt x="2226223" y="1334327"/>
                    <a:pt x="2227465" y="1309799"/>
                    <a:pt x="2228396" y="1304211"/>
                  </a:cubicBezTo>
                  <a:lnTo>
                    <a:pt x="2229949" y="1294276"/>
                  </a:lnTo>
                  <a:lnTo>
                    <a:pt x="2307272" y="1294276"/>
                  </a:lnTo>
                  <a:lnTo>
                    <a:pt x="2384906" y="1294276"/>
                  </a:lnTo>
                  <a:lnTo>
                    <a:pt x="2384906" y="1313525"/>
                  </a:lnTo>
                  <a:close/>
                  <a:moveTo>
                    <a:pt x="2093003" y="1377172"/>
                  </a:moveTo>
                  <a:cubicBezTo>
                    <a:pt x="2093003" y="1388970"/>
                    <a:pt x="2093935" y="1422501"/>
                    <a:pt x="2095177" y="1451685"/>
                  </a:cubicBezTo>
                  <a:lnTo>
                    <a:pt x="2097040" y="1505397"/>
                  </a:lnTo>
                  <a:lnTo>
                    <a:pt x="2009159" y="1505397"/>
                  </a:lnTo>
                  <a:lnTo>
                    <a:pt x="1921278" y="1505397"/>
                  </a:lnTo>
                  <a:lnTo>
                    <a:pt x="1923141" y="1456342"/>
                  </a:lnTo>
                  <a:cubicBezTo>
                    <a:pt x="1924383" y="1429642"/>
                    <a:pt x="1925315" y="1396111"/>
                    <a:pt x="1925315" y="1381829"/>
                  </a:cubicBezTo>
                  <a:lnTo>
                    <a:pt x="1925315" y="1356370"/>
                  </a:lnTo>
                  <a:lnTo>
                    <a:pt x="2009159" y="1356370"/>
                  </a:lnTo>
                  <a:lnTo>
                    <a:pt x="2093003" y="1356370"/>
                  </a:lnTo>
                  <a:lnTo>
                    <a:pt x="2093003" y="1377172"/>
                  </a:lnTo>
                  <a:close/>
                  <a:moveTo>
                    <a:pt x="2673703" y="1410392"/>
                  </a:moveTo>
                  <a:cubicBezTo>
                    <a:pt x="2673703" y="1429642"/>
                    <a:pt x="2674635" y="1454169"/>
                    <a:pt x="2675566" y="1464725"/>
                  </a:cubicBezTo>
                  <a:lnTo>
                    <a:pt x="2677740" y="1483664"/>
                  </a:lnTo>
                  <a:lnTo>
                    <a:pt x="2594517" y="1483664"/>
                  </a:lnTo>
                  <a:lnTo>
                    <a:pt x="2511293" y="1483664"/>
                  </a:lnTo>
                  <a:lnTo>
                    <a:pt x="2513157" y="1453237"/>
                  </a:lnTo>
                  <a:cubicBezTo>
                    <a:pt x="2514399" y="1436782"/>
                    <a:pt x="2515330" y="1412255"/>
                    <a:pt x="2515330" y="1398905"/>
                  </a:cubicBezTo>
                  <a:lnTo>
                    <a:pt x="2515330" y="1374999"/>
                  </a:lnTo>
                  <a:lnTo>
                    <a:pt x="2594517" y="1374999"/>
                  </a:lnTo>
                  <a:lnTo>
                    <a:pt x="2673703" y="1374999"/>
                  </a:lnTo>
                  <a:lnTo>
                    <a:pt x="2673703" y="1410392"/>
                  </a:lnTo>
                  <a:close/>
                  <a:moveTo>
                    <a:pt x="913903" y="1407598"/>
                  </a:moveTo>
                  <a:lnTo>
                    <a:pt x="922288" y="1415049"/>
                  </a:lnTo>
                  <a:lnTo>
                    <a:pt x="922288" y="1460378"/>
                  </a:lnTo>
                  <a:lnTo>
                    <a:pt x="922288" y="1505397"/>
                  </a:lnTo>
                  <a:lnTo>
                    <a:pt x="949925" y="1505397"/>
                  </a:lnTo>
                  <a:lnTo>
                    <a:pt x="977874" y="1505397"/>
                  </a:lnTo>
                  <a:lnTo>
                    <a:pt x="980358" y="1523094"/>
                  </a:lnTo>
                  <a:cubicBezTo>
                    <a:pt x="984395" y="1551036"/>
                    <a:pt x="983153" y="1679571"/>
                    <a:pt x="978495" y="1722727"/>
                  </a:cubicBezTo>
                  <a:cubicBezTo>
                    <a:pt x="968247" y="1821457"/>
                    <a:pt x="936883" y="1956202"/>
                    <a:pt x="903035" y="2049964"/>
                  </a:cubicBezTo>
                  <a:lnTo>
                    <a:pt x="896203" y="2068282"/>
                  </a:lnTo>
                  <a:lnTo>
                    <a:pt x="887508" y="2042202"/>
                  </a:lnTo>
                  <a:cubicBezTo>
                    <a:pt x="865771" y="1977935"/>
                    <a:pt x="842791" y="1869270"/>
                    <a:pt x="835649" y="1795998"/>
                  </a:cubicBezTo>
                  <a:cubicBezTo>
                    <a:pt x="831922" y="1758431"/>
                    <a:pt x="830991" y="1672120"/>
                    <a:pt x="834096" y="1642315"/>
                  </a:cubicBezTo>
                  <a:lnTo>
                    <a:pt x="836270" y="1623376"/>
                  </a:lnTo>
                  <a:lnTo>
                    <a:pt x="851175" y="1623376"/>
                  </a:lnTo>
                  <a:lnTo>
                    <a:pt x="866392" y="1623376"/>
                  </a:lnTo>
                  <a:lnTo>
                    <a:pt x="866392" y="1572148"/>
                  </a:lnTo>
                  <a:lnTo>
                    <a:pt x="866392" y="1520920"/>
                  </a:lnTo>
                  <a:lnTo>
                    <a:pt x="756152" y="1520920"/>
                  </a:lnTo>
                  <a:cubicBezTo>
                    <a:pt x="692803" y="1520920"/>
                    <a:pt x="645912" y="1519678"/>
                    <a:pt x="645912" y="1518126"/>
                  </a:cubicBezTo>
                  <a:cubicBezTo>
                    <a:pt x="645912" y="1513779"/>
                    <a:pt x="686903" y="1461931"/>
                    <a:pt x="700566" y="1448891"/>
                  </a:cubicBezTo>
                  <a:cubicBezTo>
                    <a:pt x="721372" y="1429021"/>
                    <a:pt x="730067" y="1426847"/>
                    <a:pt x="784410" y="1429642"/>
                  </a:cubicBezTo>
                  <a:cubicBezTo>
                    <a:pt x="828817" y="1431504"/>
                    <a:pt x="833475" y="1431194"/>
                    <a:pt x="853970" y="1424674"/>
                  </a:cubicBezTo>
                  <a:cubicBezTo>
                    <a:pt x="866081" y="1420638"/>
                    <a:pt x="881297" y="1413808"/>
                    <a:pt x="887508" y="1408840"/>
                  </a:cubicBezTo>
                  <a:cubicBezTo>
                    <a:pt x="901793" y="1398284"/>
                    <a:pt x="903035" y="1398284"/>
                    <a:pt x="913903" y="1407598"/>
                  </a:cubicBezTo>
                  <a:close/>
                  <a:moveTo>
                    <a:pt x="1565094" y="1446407"/>
                  </a:moveTo>
                  <a:lnTo>
                    <a:pt x="1565094" y="1477454"/>
                  </a:lnTo>
                  <a:lnTo>
                    <a:pt x="1259218" y="1477454"/>
                  </a:lnTo>
                  <a:lnTo>
                    <a:pt x="953341" y="1477454"/>
                  </a:lnTo>
                  <a:lnTo>
                    <a:pt x="953341" y="1446407"/>
                  </a:lnTo>
                  <a:lnTo>
                    <a:pt x="953341" y="1415360"/>
                  </a:lnTo>
                  <a:lnTo>
                    <a:pt x="1259218" y="1415360"/>
                  </a:lnTo>
                  <a:lnTo>
                    <a:pt x="1565094" y="1415360"/>
                  </a:lnTo>
                  <a:lnTo>
                    <a:pt x="1565094" y="1446407"/>
                  </a:lnTo>
                  <a:close/>
                  <a:moveTo>
                    <a:pt x="2389253" y="1450133"/>
                  </a:moveTo>
                  <a:cubicBezTo>
                    <a:pt x="2390185" y="1459136"/>
                    <a:pt x="2391738" y="1492667"/>
                    <a:pt x="2392669" y="1524646"/>
                  </a:cubicBezTo>
                  <a:lnTo>
                    <a:pt x="2394532" y="1583015"/>
                  </a:lnTo>
                  <a:lnTo>
                    <a:pt x="2306651" y="1583015"/>
                  </a:lnTo>
                  <a:lnTo>
                    <a:pt x="2218770" y="1583015"/>
                  </a:lnTo>
                  <a:lnTo>
                    <a:pt x="2220633" y="1524956"/>
                  </a:lnTo>
                  <a:cubicBezTo>
                    <a:pt x="2221875" y="1492667"/>
                    <a:pt x="2222807" y="1459136"/>
                    <a:pt x="2223117" y="1450133"/>
                  </a:cubicBezTo>
                  <a:lnTo>
                    <a:pt x="2223428" y="1433988"/>
                  </a:lnTo>
                  <a:lnTo>
                    <a:pt x="2305409" y="1433988"/>
                  </a:lnTo>
                  <a:lnTo>
                    <a:pt x="2387701" y="1433988"/>
                  </a:lnTo>
                  <a:lnTo>
                    <a:pt x="2389253" y="1450133"/>
                  </a:lnTo>
                  <a:close/>
                  <a:moveTo>
                    <a:pt x="1529072" y="1551036"/>
                  </a:moveTo>
                  <a:cubicBezTo>
                    <a:pt x="1528141" y="1576495"/>
                    <a:pt x="1526899" y="1598538"/>
                    <a:pt x="1526278" y="1600091"/>
                  </a:cubicBezTo>
                  <a:cubicBezTo>
                    <a:pt x="1524414" y="1606610"/>
                    <a:pt x="1530936" y="1715896"/>
                    <a:pt x="1535594" y="1753153"/>
                  </a:cubicBezTo>
                  <a:cubicBezTo>
                    <a:pt x="1539631" y="1786684"/>
                    <a:pt x="1560436" y="1898143"/>
                    <a:pt x="1566958" y="1920497"/>
                  </a:cubicBezTo>
                  <a:lnTo>
                    <a:pt x="1568821" y="1927638"/>
                  </a:lnTo>
                  <a:lnTo>
                    <a:pt x="1362005" y="1927638"/>
                  </a:lnTo>
                  <a:lnTo>
                    <a:pt x="1155189" y="1927638"/>
                  </a:lnTo>
                  <a:lnTo>
                    <a:pt x="1155189" y="2082874"/>
                  </a:lnTo>
                  <a:lnTo>
                    <a:pt x="1155189" y="2238110"/>
                  </a:lnTo>
                  <a:lnTo>
                    <a:pt x="1004890" y="2238110"/>
                  </a:lnTo>
                  <a:lnTo>
                    <a:pt x="854281" y="2238110"/>
                  </a:lnTo>
                  <a:lnTo>
                    <a:pt x="871360" y="2201474"/>
                  </a:lnTo>
                  <a:cubicBezTo>
                    <a:pt x="936572" y="2063004"/>
                    <a:pt x="982221" y="1909010"/>
                    <a:pt x="1003337" y="1756879"/>
                  </a:cubicBezTo>
                  <a:cubicBezTo>
                    <a:pt x="1009548" y="1713413"/>
                    <a:pt x="1010480" y="1691990"/>
                    <a:pt x="1010790" y="1615614"/>
                  </a:cubicBezTo>
                  <a:cubicBezTo>
                    <a:pt x="1010790" y="1565939"/>
                    <a:pt x="1009859" y="1520920"/>
                    <a:pt x="1008616" y="1515332"/>
                  </a:cubicBezTo>
                  <a:lnTo>
                    <a:pt x="1006443" y="1505397"/>
                  </a:lnTo>
                  <a:lnTo>
                    <a:pt x="1268534" y="1505397"/>
                  </a:lnTo>
                  <a:lnTo>
                    <a:pt x="1530936" y="1505397"/>
                  </a:lnTo>
                  <a:lnTo>
                    <a:pt x="1529072" y="1551036"/>
                  </a:lnTo>
                  <a:close/>
                  <a:moveTo>
                    <a:pt x="2678051" y="1557245"/>
                  </a:moveTo>
                  <a:cubicBezTo>
                    <a:pt x="2678982" y="1582704"/>
                    <a:pt x="2680535" y="1616856"/>
                    <a:pt x="2681466" y="1633311"/>
                  </a:cubicBezTo>
                  <a:lnTo>
                    <a:pt x="2683019" y="1663737"/>
                  </a:lnTo>
                  <a:lnTo>
                    <a:pt x="2594827" y="1663737"/>
                  </a:lnTo>
                  <a:lnTo>
                    <a:pt x="2506325" y="1663737"/>
                  </a:lnTo>
                  <a:lnTo>
                    <a:pt x="2507878" y="1613130"/>
                  </a:lnTo>
                  <a:cubicBezTo>
                    <a:pt x="2508809" y="1585498"/>
                    <a:pt x="2510051" y="1551346"/>
                    <a:pt x="2510983" y="1537065"/>
                  </a:cubicBezTo>
                  <a:lnTo>
                    <a:pt x="2512846" y="1511606"/>
                  </a:lnTo>
                  <a:lnTo>
                    <a:pt x="2594517" y="1511606"/>
                  </a:lnTo>
                  <a:lnTo>
                    <a:pt x="2676187" y="1511606"/>
                  </a:lnTo>
                  <a:lnTo>
                    <a:pt x="2678051" y="1557245"/>
                  </a:lnTo>
                  <a:close/>
                  <a:moveTo>
                    <a:pt x="2099214" y="1571838"/>
                  </a:moveTo>
                  <a:cubicBezTo>
                    <a:pt x="2099214" y="1591087"/>
                    <a:pt x="2100146" y="1615614"/>
                    <a:pt x="2101077" y="1626170"/>
                  </a:cubicBezTo>
                  <a:lnTo>
                    <a:pt x="2103251" y="1645109"/>
                  </a:lnTo>
                  <a:lnTo>
                    <a:pt x="2009159" y="1645109"/>
                  </a:lnTo>
                  <a:lnTo>
                    <a:pt x="1915067" y="1645109"/>
                  </a:lnTo>
                  <a:lnTo>
                    <a:pt x="1917241" y="1621203"/>
                  </a:lnTo>
                  <a:cubicBezTo>
                    <a:pt x="1918172" y="1608163"/>
                    <a:pt x="1919104" y="1583946"/>
                    <a:pt x="1919104" y="1566870"/>
                  </a:cubicBezTo>
                  <a:lnTo>
                    <a:pt x="1919104" y="1536444"/>
                  </a:lnTo>
                  <a:lnTo>
                    <a:pt x="2009159" y="1536444"/>
                  </a:lnTo>
                  <a:lnTo>
                    <a:pt x="2099214" y="1536444"/>
                  </a:lnTo>
                  <a:lnTo>
                    <a:pt x="2099214" y="1571838"/>
                  </a:lnTo>
                  <a:close/>
                  <a:moveTo>
                    <a:pt x="835338" y="1572148"/>
                  </a:moveTo>
                  <a:lnTo>
                    <a:pt x="835338" y="1595433"/>
                  </a:lnTo>
                  <a:lnTo>
                    <a:pt x="579147" y="1595433"/>
                  </a:lnTo>
                  <a:lnTo>
                    <a:pt x="322956" y="1595433"/>
                  </a:lnTo>
                  <a:lnTo>
                    <a:pt x="322956" y="1572148"/>
                  </a:lnTo>
                  <a:lnTo>
                    <a:pt x="322956" y="1548863"/>
                  </a:lnTo>
                  <a:lnTo>
                    <a:pt x="579147" y="1548863"/>
                  </a:lnTo>
                  <a:lnTo>
                    <a:pt x="835338" y="1548863"/>
                  </a:lnTo>
                  <a:lnTo>
                    <a:pt x="835338" y="1572148"/>
                  </a:lnTo>
                  <a:close/>
                  <a:moveTo>
                    <a:pt x="2395775" y="1620892"/>
                  </a:moveTo>
                  <a:cubicBezTo>
                    <a:pt x="2397948" y="1632380"/>
                    <a:pt x="2399190" y="1716517"/>
                    <a:pt x="2396706" y="1716517"/>
                  </a:cubicBezTo>
                  <a:cubicBezTo>
                    <a:pt x="2395464" y="1716517"/>
                    <a:pt x="2393601" y="1714965"/>
                    <a:pt x="2392669" y="1713413"/>
                  </a:cubicBezTo>
                  <a:cubicBezTo>
                    <a:pt x="2389564" y="1708135"/>
                    <a:pt x="2384906" y="1709998"/>
                    <a:pt x="2384906" y="1716517"/>
                  </a:cubicBezTo>
                  <a:cubicBezTo>
                    <a:pt x="2384906" y="1722727"/>
                    <a:pt x="2382732" y="1722727"/>
                    <a:pt x="2298888" y="1722727"/>
                  </a:cubicBezTo>
                  <a:lnTo>
                    <a:pt x="2213180" y="1722727"/>
                  </a:lnTo>
                  <a:lnTo>
                    <a:pt x="2215043" y="1689506"/>
                  </a:lnTo>
                  <a:cubicBezTo>
                    <a:pt x="2216286" y="1671499"/>
                    <a:pt x="2217217" y="1646972"/>
                    <a:pt x="2217217" y="1635174"/>
                  </a:cubicBezTo>
                  <a:lnTo>
                    <a:pt x="2217217" y="1614062"/>
                  </a:lnTo>
                  <a:lnTo>
                    <a:pt x="2305720" y="1614062"/>
                  </a:lnTo>
                  <a:lnTo>
                    <a:pt x="2394222" y="1614062"/>
                  </a:lnTo>
                  <a:lnTo>
                    <a:pt x="2395775" y="1620892"/>
                  </a:lnTo>
                  <a:close/>
                  <a:moveTo>
                    <a:pt x="805837" y="1709377"/>
                  </a:moveTo>
                  <a:cubicBezTo>
                    <a:pt x="805837" y="1804691"/>
                    <a:pt x="808322" y="1831392"/>
                    <a:pt x="824780" y="1913357"/>
                  </a:cubicBezTo>
                  <a:cubicBezTo>
                    <a:pt x="836891" y="1974519"/>
                    <a:pt x="842480" y="1995632"/>
                    <a:pt x="863907" y="2061141"/>
                  </a:cubicBezTo>
                  <a:lnTo>
                    <a:pt x="879745" y="2109264"/>
                  </a:lnTo>
                  <a:lnTo>
                    <a:pt x="874155" y="2124788"/>
                  </a:lnTo>
                  <a:cubicBezTo>
                    <a:pt x="871050" y="2133171"/>
                    <a:pt x="858318" y="2162355"/>
                    <a:pt x="845275" y="2189055"/>
                  </a:cubicBezTo>
                  <a:lnTo>
                    <a:pt x="821985" y="2238110"/>
                  </a:lnTo>
                  <a:lnTo>
                    <a:pt x="531946" y="2238110"/>
                  </a:lnTo>
                  <a:cubicBezTo>
                    <a:pt x="372642" y="2238110"/>
                    <a:pt x="242217" y="2237489"/>
                    <a:pt x="242217" y="2236868"/>
                  </a:cubicBezTo>
                  <a:cubicBezTo>
                    <a:pt x="242217" y="2236247"/>
                    <a:pt x="247807" y="2223207"/>
                    <a:pt x="254949" y="2207994"/>
                  </a:cubicBezTo>
                  <a:cubicBezTo>
                    <a:pt x="316124" y="2075112"/>
                    <a:pt x="356494" y="1929191"/>
                    <a:pt x="369847" y="1792893"/>
                  </a:cubicBezTo>
                  <a:cubicBezTo>
                    <a:pt x="371710" y="1771781"/>
                    <a:pt x="372952" y="1727073"/>
                    <a:pt x="372020" y="1689506"/>
                  </a:cubicBezTo>
                  <a:lnTo>
                    <a:pt x="370778" y="1623376"/>
                  </a:lnTo>
                  <a:lnTo>
                    <a:pt x="588463" y="1623376"/>
                  </a:lnTo>
                  <a:lnTo>
                    <a:pt x="805837" y="1623376"/>
                  </a:lnTo>
                  <a:lnTo>
                    <a:pt x="805837" y="1709377"/>
                  </a:lnTo>
                  <a:close/>
                  <a:moveTo>
                    <a:pt x="2102319" y="1684539"/>
                  </a:moveTo>
                  <a:cubicBezTo>
                    <a:pt x="2102319" y="1691059"/>
                    <a:pt x="2103251" y="1704099"/>
                    <a:pt x="2104183" y="1713413"/>
                  </a:cubicBezTo>
                  <a:cubicBezTo>
                    <a:pt x="2106046" y="1727694"/>
                    <a:pt x="2105425" y="1729868"/>
                    <a:pt x="2102009" y="1726453"/>
                  </a:cubicBezTo>
                  <a:cubicBezTo>
                    <a:pt x="2095488" y="1720243"/>
                    <a:pt x="2093003" y="1722106"/>
                    <a:pt x="2093003" y="1732662"/>
                  </a:cubicBezTo>
                  <a:cubicBezTo>
                    <a:pt x="2093314" y="1744460"/>
                    <a:pt x="2079961" y="1925775"/>
                    <a:pt x="2079029" y="1927017"/>
                  </a:cubicBezTo>
                  <a:cubicBezTo>
                    <a:pt x="2078408" y="1927638"/>
                    <a:pt x="2040833" y="1896902"/>
                    <a:pt x="1995495" y="1859334"/>
                  </a:cubicBezTo>
                  <a:lnTo>
                    <a:pt x="1912893" y="1790410"/>
                  </a:lnTo>
                  <a:lnTo>
                    <a:pt x="1912893" y="1752843"/>
                  </a:lnTo>
                  <a:cubicBezTo>
                    <a:pt x="1912893" y="1732041"/>
                    <a:pt x="1913825" y="1705651"/>
                    <a:pt x="1915067" y="1693853"/>
                  </a:cubicBezTo>
                  <a:lnTo>
                    <a:pt x="1916930" y="1673051"/>
                  </a:lnTo>
                  <a:lnTo>
                    <a:pt x="2009469" y="1673051"/>
                  </a:lnTo>
                  <a:lnTo>
                    <a:pt x="2102319" y="1673051"/>
                  </a:lnTo>
                  <a:lnTo>
                    <a:pt x="2102319" y="1684539"/>
                  </a:lnTo>
                  <a:close/>
                  <a:moveTo>
                    <a:pt x="2684261" y="1720243"/>
                  </a:moveTo>
                  <a:cubicBezTo>
                    <a:pt x="2685193" y="1735767"/>
                    <a:pt x="2686124" y="1760294"/>
                    <a:pt x="2686124" y="1774576"/>
                  </a:cubicBezTo>
                  <a:lnTo>
                    <a:pt x="2686124" y="1800345"/>
                  </a:lnTo>
                  <a:lnTo>
                    <a:pt x="2602280" y="1800345"/>
                  </a:lnTo>
                  <a:cubicBezTo>
                    <a:pt x="2501356" y="1800345"/>
                    <a:pt x="2502909" y="1800966"/>
                    <a:pt x="2502909" y="1771160"/>
                  </a:cubicBezTo>
                  <a:cubicBezTo>
                    <a:pt x="2502909" y="1760915"/>
                    <a:pt x="2503841" y="1738561"/>
                    <a:pt x="2505083" y="1721795"/>
                  </a:cubicBezTo>
                  <a:lnTo>
                    <a:pt x="2506946" y="1691680"/>
                  </a:lnTo>
                  <a:lnTo>
                    <a:pt x="2594517" y="1691680"/>
                  </a:lnTo>
                  <a:lnTo>
                    <a:pt x="2682088" y="1691680"/>
                  </a:lnTo>
                  <a:lnTo>
                    <a:pt x="2684261" y="1720243"/>
                  </a:lnTo>
                  <a:close/>
                  <a:moveTo>
                    <a:pt x="2388632" y="1839154"/>
                  </a:moveTo>
                  <a:cubicBezTo>
                    <a:pt x="2389564" y="1886966"/>
                    <a:pt x="2390185" y="1926396"/>
                    <a:pt x="2389564" y="1927017"/>
                  </a:cubicBezTo>
                  <a:cubicBezTo>
                    <a:pt x="2389253" y="1927638"/>
                    <a:pt x="2349194" y="1900006"/>
                    <a:pt x="2300751" y="1866165"/>
                  </a:cubicBezTo>
                  <a:cubicBezTo>
                    <a:pt x="2233676" y="1818973"/>
                    <a:pt x="2212249" y="1802518"/>
                    <a:pt x="2211628" y="1796930"/>
                  </a:cubicBezTo>
                  <a:cubicBezTo>
                    <a:pt x="2211007" y="1793204"/>
                    <a:pt x="2211317" y="1781096"/>
                    <a:pt x="2212559" y="1770229"/>
                  </a:cubicBezTo>
                  <a:lnTo>
                    <a:pt x="2214733" y="1750669"/>
                  </a:lnTo>
                  <a:lnTo>
                    <a:pt x="2300440" y="1751290"/>
                  </a:lnTo>
                  <a:lnTo>
                    <a:pt x="2386459" y="1752222"/>
                  </a:lnTo>
                  <a:lnTo>
                    <a:pt x="2388632" y="1839154"/>
                  </a:lnTo>
                  <a:close/>
                  <a:moveTo>
                    <a:pt x="2480240" y="1809038"/>
                  </a:moveTo>
                  <a:cubicBezTo>
                    <a:pt x="2514088" y="1832634"/>
                    <a:pt x="2582406" y="1880136"/>
                    <a:pt x="2632091" y="1914598"/>
                  </a:cubicBezTo>
                  <a:lnTo>
                    <a:pt x="2722457" y="1977314"/>
                  </a:lnTo>
                  <a:lnTo>
                    <a:pt x="2730841" y="2047791"/>
                  </a:lnTo>
                  <a:cubicBezTo>
                    <a:pt x="2735499" y="2086910"/>
                    <a:pt x="2742642" y="2144968"/>
                    <a:pt x="2746989" y="2177258"/>
                  </a:cubicBezTo>
                  <a:cubicBezTo>
                    <a:pt x="2751026" y="2209547"/>
                    <a:pt x="2754442" y="2236558"/>
                    <a:pt x="2754442" y="2237179"/>
                  </a:cubicBezTo>
                  <a:cubicBezTo>
                    <a:pt x="2754442" y="2237800"/>
                    <a:pt x="2739226" y="2238110"/>
                    <a:pt x="2720283" y="2238110"/>
                  </a:cubicBezTo>
                  <a:lnTo>
                    <a:pt x="2686124" y="2238110"/>
                  </a:lnTo>
                  <a:lnTo>
                    <a:pt x="2686124" y="2127893"/>
                  </a:lnTo>
                  <a:lnTo>
                    <a:pt x="2686124" y="2017675"/>
                  </a:lnTo>
                  <a:lnTo>
                    <a:pt x="2613149" y="2017675"/>
                  </a:lnTo>
                  <a:lnTo>
                    <a:pt x="2540173" y="2017675"/>
                  </a:lnTo>
                  <a:lnTo>
                    <a:pt x="2540173" y="2127893"/>
                  </a:lnTo>
                  <a:lnTo>
                    <a:pt x="2540173" y="2238110"/>
                  </a:lnTo>
                  <a:lnTo>
                    <a:pt x="2509120" y="2238110"/>
                  </a:lnTo>
                  <a:lnTo>
                    <a:pt x="2478066" y="2238110"/>
                  </a:lnTo>
                  <a:lnTo>
                    <a:pt x="2478066" y="2127893"/>
                  </a:lnTo>
                  <a:lnTo>
                    <a:pt x="2478066" y="2017675"/>
                  </a:lnTo>
                  <a:lnTo>
                    <a:pt x="2405091" y="2017675"/>
                  </a:lnTo>
                  <a:lnTo>
                    <a:pt x="2332115" y="2017675"/>
                  </a:lnTo>
                  <a:lnTo>
                    <a:pt x="2332115" y="2127893"/>
                  </a:lnTo>
                  <a:lnTo>
                    <a:pt x="2332115" y="2238110"/>
                  </a:lnTo>
                  <a:lnTo>
                    <a:pt x="2301062" y="2238110"/>
                  </a:lnTo>
                  <a:lnTo>
                    <a:pt x="2270008" y="2238110"/>
                  </a:lnTo>
                  <a:lnTo>
                    <a:pt x="2269387" y="2128513"/>
                  </a:lnTo>
                  <a:lnTo>
                    <a:pt x="2268455" y="2019227"/>
                  </a:lnTo>
                  <a:lnTo>
                    <a:pt x="2196411" y="2018296"/>
                  </a:lnTo>
                  <a:lnTo>
                    <a:pt x="2124057" y="2017675"/>
                  </a:lnTo>
                  <a:lnTo>
                    <a:pt x="2124057" y="2127893"/>
                  </a:lnTo>
                  <a:lnTo>
                    <a:pt x="2124057" y="2238110"/>
                  </a:lnTo>
                  <a:lnTo>
                    <a:pt x="2091451" y="2238110"/>
                  </a:lnTo>
                  <a:lnTo>
                    <a:pt x="2058844" y="2238110"/>
                  </a:lnTo>
                  <a:lnTo>
                    <a:pt x="2058844" y="2127893"/>
                  </a:lnTo>
                  <a:lnTo>
                    <a:pt x="2058844" y="2017675"/>
                  </a:lnTo>
                  <a:lnTo>
                    <a:pt x="1985869" y="2017675"/>
                  </a:lnTo>
                  <a:lnTo>
                    <a:pt x="1912893" y="2017675"/>
                  </a:lnTo>
                  <a:lnTo>
                    <a:pt x="1912893" y="2127893"/>
                  </a:lnTo>
                  <a:lnTo>
                    <a:pt x="1912893" y="2238110"/>
                  </a:lnTo>
                  <a:lnTo>
                    <a:pt x="1878734" y="2238110"/>
                  </a:lnTo>
                  <a:lnTo>
                    <a:pt x="1844576" y="2238110"/>
                  </a:lnTo>
                  <a:lnTo>
                    <a:pt x="1844576" y="2196817"/>
                  </a:lnTo>
                  <a:cubicBezTo>
                    <a:pt x="1844576" y="2174463"/>
                    <a:pt x="1846128" y="2095603"/>
                    <a:pt x="1847681" y="2022332"/>
                  </a:cubicBezTo>
                  <a:cubicBezTo>
                    <a:pt x="1849234" y="1948750"/>
                    <a:pt x="1850786" y="1863991"/>
                    <a:pt x="1851097" y="1833876"/>
                  </a:cubicBezTo>
                  <a:cubicBezTo>
                    <a:pt x="1851407" y="1790099"/>
                    <a:pt x="1852339" y="1779233"/>
                    <a:pt x="1855444" y="1781096"/>
                  </a:cubicBezTo>
                  <a:cubicBezTo>
                    <a:pt x="1857618" y="1782337"/>
                    <a:pt x="1911651" y="1826424"/>
                    <a:pt x="1975311" y="1879515"/>
                  </a:cubicBezTo>
                  <a:cubicBezTo>
                    <a:pt x="2095177" y="1979487"/>
                    <a:pt x="2102009" y="1984765"/>
                    <a:pt x="2103562" y="1983213"/>
                  </a:cubicBezTo>
                  <a:cubicBezTo>
                    <a:pt x="2104183" y="1982592"/>
                    <a:pt x="2107909" y="1935400"/>
                    <a:pt x="2111946" y="1878584"/>
                  </a:cubicBezTo>
                  <a:cubicBezTo>
                    <a:pt x="2115983" y="1822078"/>
                    <a:pt x="2119709" y="1775507"/>
                    <a:pt x="2120641" y="1775507"/>
                  </a:cubicBezTo>
                  <a:cubicBezTo>
                    <a:pt x="2121883" y="1775818"/>
                    <a:pt x="2188959" y="1822388"/>
                    <a:pt x="2270008" y="1879515"/>
                  </a:cubicBezTo>
                  <a:cubicBezTo>
                    <a:pt x="2351058" y="1936642"/>
                    <a:pt x="2418754" y="1983523"/>
                    <a:pt x="2419996" y="1983523"/>
                  </a:cubicBezTo>
                  <a:cubicBezTo>
                    <a:pt x="2421238" y="1983523"/>
                    <a:pt x="2421549" y="1973278"/>
                    <a:pt x="2420928" y="1960859"/>
                  </a:cubicBezTo>
                  <a:cubicBezTo>
                    <a:pt x="2418133" y="1925775"/>
                    <a:pt x="2415338" y="1766193"/>
                    <a:pt x="2417201" y="1766193"/>
                  </a:cubicBezTo>
                  <a:cubicBezTo>
                    <a:pt x="2418133" y="1766193"/>
                    <a:pt x="2446392" y="1785442"/>
                    <a:pt x="2480240" y="1809038"/>
                  </a:cubicBezTo>
                  <a:close/>
                  <a:moveTo>
                    <a:pt x="2687677" y="1832013"/>
                  </a:moveTo>
                  <a:cubicBezTo>
                    <a:pt x="2688298" y="1834186"/>
                    <a:pt x="2689230" y="1854677"/>
                    <a:pt x="2690161" y="1877342"/>
                  </a:cubicBezTo>
                  <a:cubicBezTo>
                    <a:pt x="2691093" y="1909010"/>
                    <a:pt x="2690472" y="1918324"/>
                    <a:pt x="2687677" y="1917082"/>
                  </a:cubicBezTo>
                  <a:cubicBezTo>
                    <a:pt x="2682398" y="1915219"/>
                    <a:pt x="2561911" y="1831081"/>
                    <a:pt x="2561911" y="1829529"/>
                  </a:cubicBezTo>
                  <a:cubicBezTo>
                    <a:pt x="2561911" y="1828908"/>
                    <a:pt x="2589859" y="1828287"/>
                    <a:pt x="2624018" y="1828287"/>
                  </a:cubicBezTo>
                  <a:cubicBezTo>
                    <a:pt x="2671219" y="1828287"/>
                    <a:pt x="2686746" y="1829219"/>
                    <a:pt x="2687677" y="1832013"/>
                  </a:cubicBezTo>
                  <a:close/>
                  <a:moveTo>
                    <a:pt x="1813522" y="2096845"/>
                  </a:moveTo>
                  <a:lnTo>
                    <a:pt x="1813522" y="2238110"/>
                  </a:lnTo>
                  <a:lnTo>
                    <a:pt x="1498330" y="2238110"/>
                  </a:lnTo>
                  <a:lnTo>
                    <a:pt x="1183137" y="2238110"/>
                  </a:lnTo>
                  <a:lnTo>
                    <a:pt x="1183137" y="2096845"/>
                  </a:lnTo>
                  <a:lnTo>
                    <a:pt x="1183137" y="1955581"/>
                  </a:lnTo>
                  <a:lnTo>
                    <a:pt x="1498330" y="1955581"/>
                  </a:lnTo>
                  <a:lnTo>
                    <a:pt x="1813522" y="1955581"/>
                  </a:lnTo>
                  <a:lnTo>
                    <a:pt x="1813522" y="2096845"/>
                  </a:lnTo>
                  <a:close/>
                  <a:moveTo>
                    <a:pt x="2030275" y="2130066"/>
                  </a:moveTo>
                  <a:lnTo>
                    <a:pt x="2029344" y="2214825"/>
                  </a:lnTo>
                  <a:lnTo>
                    <a:pt x="1986800" y="2215756"/>
                  </a:lnTo>
                  <a:lnTo>
                    <a:pt x="1943947" y="2216687"/>
                  </a:lnTo>
                  <a:lnTo>
                    <a:pt x="1943947" y="2130997"/>
                  </a:lnTo>
                  <a:lnTo>
                    <a:pt x="1943947" y="2045617"/>
                  </a:lnTo>
                  <a:lnTo>
                    <a:pt x="1987422" y="2045617"/>
                  </a:lnTo>
                  <a:lnTo>
                    <a:pt x="2030896" y="2045617"/>
                  </a:lnTo>
                  <a:lnTo>
                    <a:pt x="2030275" y="2130066"/>
                  </a:lnTo>
                  <a:close/>
                  <a:moveTo>
                    <a:pt x="2238955" y="2130997"/>
                  </a:moveTo>
                  <a:lnTo>
                    <a:pt x="2238955" y="2216377"/>
                  </a:lnTo>
                  <a:lnTo>
                    <a:pt x="2195480" y="2216377"/>
                  </a:lnTo>
                  <a:lnTo>
                    <a:pt x="2152005" y="2216377"/>
                  </a:lnTo>
                  <a:lnTo>
                    <a:pt x="2152005" y="2130997"/>
                  </a:lnTo>
                  <a:lnTo>
                    <a:pt x="2152005" y="2045617"/>
                  </a:lnTo>
                  <a:lnTo>
                    <a:pt x="2195480" y="2045617"/>
                  </a:lnTo>
                  <a:lnTo>
                    <a:pt x="2238955" y="2045617"/>
                  </a:lnTo>
                  <a:lnTo>
                    <a:pt x="2238955" y="2130997"/>
                  </a:lnTo>
                  <a:close/>
                  <a:moveTo>
                    <a:pt x="2448565" y="2130997"/>
                  </a:moveTo>
                  <a:lnTo>
                    <a:pt x="2448565" y="2214825"/>
                  </a:lnTo>
                  <a:lnTo>
                    <a:pt x="2405091" y="2214825"/>
                  </a:lnTo>
                  <a:lnTo>
                    <a:pt x="2361616" y="2214825"/>
                  </a:lnTo>
                  <a:lnTo>
                    <a:pt x="2360684" y="2134102"/>
                  </a:lnTo>
                  <a:cubicBezTo>
                    <a:pt x="2360374" y="2089704"/>
                    <a:pt x="2360684" y="2051827"/>
                    <a:pt x="2361616" y="2049343"/>
                  </a:cubicBezTo>
                  <a:cubicBezTo>
                    <a:pt x="2362547" y="2046238"/>
                    <a:pt x="2373106" y="2045617"/>
                    <a:pt x="2405712" y="2046238"/>
                  </a:cubicBezTo>
                  <a:lnTo>
                    <a:pt x="2448565" y="2047170"/>
                  </a:lnTo>
                  <a:lnTo>
                    <a:pt x="2448565" y="2130997"/>
                  </a:lnTo>
                  <a:close/>
                  <a:moveTo>
                    <a:pt x="2657555" y="2130066"/>
                  </a:moveTo>
                  <a:lnTo>
                    <a:pt x="2656624" y="2214825"/>
                  </a:lnTo>
                  <a:lnTo>
                    <a:pt x="2614080" y="2215756"/>
                  </a:lnTo>
                  <a:lnTo>
                    <a:pt x="2571227" y="2216687"/>
                  </a:lnTo>
                  <a:lnTo>
                    <a:pt x="2571227" y="2130997"/>
                  </a:lnTo>
                  <a:lnTo>
                    <a:pt x="2571227" y="2045617"/>
                  </a:lnTo>
                  <a:lnTo>
                    <a:pt x="2614702" y="2045617"/>
                  </a:lnTo>
                  <a:lnTo>
                    <a:pt x="2658176" y="2045617"/>
                  </a:lnTo>
                  <a:lnTo>
                    <a:pt x="2657555" y="2130066"/>
                  </a:lnTo>
                  <a:close/>
                  <a:moveTo>
                    <a:pt x="2903499" y="2408869"/>
                  </a:moveTo>
                  <a:lnTo>
                    <a:pt x="2903499" y="2551686"/>
                  </a:lnTo>
                  <a:lnTo>
                    <a:pt x="1465723" y="2551686"/>
                  </a:lnTo>
                  <a:lnTo>
                    <a:pt x="27948" y="2551686"/>
                  </a:lnTo>
                  <a:lnTo>
                    <a:pt x="27948" y="2408869"/>
                  </a:lnTo>
                  <a:lnTo>
                    <a:pt x="27948" y="2266052"/>
                  </a:lnTo>
                  <a:lnTo>
                    <a:pt x="1465723" y="2266052"/>
                  </a:lnTo>
                  <a:lnTo>
                    <a:pt x="2903499" y="2266052"/>
                  </a:lnTo>
                  <a:lnTo>
                    <a:pt x="2903499" y="2408869"/>
                  </a:lnTo>
                  <a:close/>
                </a:path>
              </a:pathLst>
            </a:custGeom>
            <a:solidFill>
              <a:srgbClr val="000000"/>
            </a:solidFill>
            <a:ln w="3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grpSp>
          <p:nvGrpSpPr>
            <p:cNvPr id="23584" name="Gruppieren 23583">
              <a:extLst>
                <a:ext uri="{FF2B5EF4-FFF2-40B4-BE49-F238E27FC236}">
                  <a16:creationId xmlns:a16="http://schemas.microsoft.com/office/drawing/2014/main" id="{77F08268-BBD6-AD19-6991-D348FEB5CB9E}"/>
                </a:ext>
              </a:extLst>
            </p:cNvPr>
            <p:cNvGrpSpPr/>
            <p:nvPr/>
          </p:nvGrpSpPr>
          <p:grpSpPr>
            <a:xfrm>
              <a:off x="2253329" y="3974117"/>
              <a:ext cx="1068197" cy="1037449"/>
              <a:chOff x="2291429" y="3812192"/>
              <a:chExt cx="1068197" cy="1037449"/>
            </a:xfrm>
          </p:grpSpPr>
          <p:pic>
            <p:nvPicPr>
              <p:cNvPr id="23566" name="Grafik 23565" descr="Kraftwerk, Energie, Industrie Vector Icon Illustration Stock ...">
                <a:extLst>
                  <a:ext uri="{FF2B5EF4-FFF2-40B4-BE49-F238E27FC236}">
                    <a16:creationId xmlns:a16="http://schemas.microsoft.com/office/drawing/2014/main" id="{87C3F1CD-57D9-E007-9706-819E2DD782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DFDFD"/>
                  </a:clrFrom>
                  <a:clrTo>
                    <a:srgbClr val="FDFDFD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2291429" y="3980657"/>
                <a:ext cx="868984" cy="868984"/>
              </a:xfrm>
              <a:prstGeom prst="rect">
                <a:avLst/>
              </a:prstGeom>
            </p:spPr>
          </p:pic>
          <p:pic>
            <p:nvPicPr>
              <p:cNvPr id="23580" name="Grafik 23579">
                <a:extLst>
                  <a:ext uri="{FF2B5EF4-FFF2-40B4-BE49-F238E27FC236}">
                    <a16:creationId xmlns:a16="http://schemas.microsoft.com/office/drawing/2014/main" id="{8ADC6608-7EDD-15F3-E621-61E4B94311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rcRect l="16113" t="32297" r="13531" b="32065"/>
              <a:stretch>
                <a:fillRect/>
              </a:stretch>
            </p:blipFill>
            <p:spPr>
              <a:xfrm rot="9102843" flipV="1">
                <a:off x="2961201" y="3816955"/>
                <a:ext cx="398425" cy="201821"/>
              </a:xfrm>
              <a:prstGeom prst="rect">
                <a:avLst/>
              </a:prstGeom>
            </p:spPr>
          </p:pic>
          <p:pic>
            <p:nvPicPr>
              <p:cNvPr id="23581" name="Grafik 23580">
                <a:extLst>
                  <a:ext uri="{FF2B5EF4-FFF2-40B4-BE49-F238E27FC236}">
                    <a16:creationId xmlns:a16="http://schemas.microsoft.com/office/drawing/2014/main" id="{81F7514C-5809-ED75-1DA4-7D12CB8245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rcRect l="16113" t="32297" r="13531" b="32065"/>
              <a:stretch>
                <a:fillRect/>
              </a:stretch>
            </p:blipFill>
            <p:spPr>
              <a:xfrm rot="9102843" flipV="1">
                <a:off x="2730231" y="3826481"/>
                <a:ext cx="398425" cy="201821"/>
              </a:xfrm>
              <a:prstGeom prst="rect">
                <a:avLst/>
              </a:prstGeom>
            </p:spPr>
          </p:pic>
          <p:pic>
            <p:nvPicPr>
              <p:cNvPr id="23582" name="Grafik 23581">
                <a:extLst>
                  <a:ext uri="{FF2B5EF4-FFF2-40B4-BE49-F238E27FC236}">
                    <a16:creationId xmlns:a16="http://schemas.microsoft.com/office/drawing/2014/main" id="{C014719E-CA39-140C-5F2D-9666DF09E4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rcRect l="16113" t="32297" r="13531" b="32065"/>
              <a:stretch>
                <a:fillRect/>
              </a:stretch>
            </p:blipFill>
            <p:spPr>
              <a:xfrm rot="9102843" flipV="1">
                <a:off x="2496562" y="3812192"/>
                <a:ext cx="398425" cy="201821"/>
              </a:xfrm>
              <a:prstGeom prst="rect">
                <a:avLst/>
              </a:prstGeom>
            </p:spPr>
          </p:pic>
        </p:grpSp>
        <p:grpSp>
          <p:nvGrpSpPr>
            <p:cNvPr id="23585" name="Gruppieren 23584">
              <a:extLst>
                <a:ext uri="{FF2B5EF4-FFF2-40B4-BE49-F238E27FC236}">
                  <a16:creationId xmlns:a16="http://schemas.microsoft.com/office/drawing/2014/main" id="{6B49E386-0A9C-92F2-4615-2644CE25BE3D}"/>
                </a:ext>
              </a:extLst>
            </p:cNvPr>
            <p:cNvGrpSpPr/>
            <p:nvPr/>
          </p:nvGrpSpPr>
          <p:grpSpPr>
            <a:xfrm>
              <a:off x="3457039" y="4167421"/>
              <a:ext cx="1111264" cy="844145"/>
              <a:chOff x="3495139" y="4005496"/>
              <a:chExt cx="1111264" cy="844145"/>
            </a:xfrm>
          </p:grpSpPr>
          <p:pic>
            <p:nvPicPr>
              <p:cNvPr id="23573" name="Grafik 23572" descr="Diesel Generator Icon Vector Art, Icons, and Graphics for Free Download">
                <a:extLst>
                  <a:ext uri="{FF2B5EF4-FFF2-40B4-BE49-F238E27FC236}">
                    <a16:creationId xmlns:a16="http://schemas.microsoft.com/office/drawing/2014/main" id="{C446862C-0C4F-59D1-30BC-D5DEAE0E4E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12338" t="28574" r="11837" b="29425"/>
              <a:stretch>
                <a:fillRect/>
              </a:stretch>
            </p:blipFill>
            <p:spPr>
              <a:xfrm>
                <a:off x="3495139" y="4234088"/>
                <a:ext cx="1111264" cy="615553"/>
              </a:xfrm>
              <a:prstGeom prst="rect">
                <a:avLst/>
              </a:prstGeom>
            </p:spPr>
          </p:pic>
          <p:pic>
            <p:nvPicPr>
              <p:cNvPr id="23583" name="Grafik 23582">
                <a:extLst>
                  <a:ext uri="{FF2B5EF4-FFF2-40B4-BE49-F238E27FC236}">
                    <a16:creationId xmlns:a16="http://schemas.microsoft.com/office/drawing/2014/main" id="{575EC920-ACEA-CBCE-F882-6A3D5EC59B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EFEFE"/>
                  </a:clrFrom>
                  <a:clrTo>
                    <a:srgbClr val="FEFEFE">
                      <a:alpha val="0"/>
                    </a:srgbClr>
                  </a:clrTo>
                </a:clrChange>
              </a:blip>
              <a:srcRect l="16113" t="32297" r="13531" b="32065"/>
              <a:stretch>
                <a:fillRect/>
              </a:stretch>
            </p:blipFill>
            <p:spPr>
              <a:xfrm rot="7284870" flipV="1">
                <a:off x="3840213" y="4121173"/>
                <a:ext cx="468845" cy="237492"/>
              </a:xfrm>
              <a:prstGeom prst="rect">
                <a:avLst/>
              </a:prstGeom>
            </p:spPr>
          </p:pic>
        </p:grpSp>
        <p:sp>
          <p:nvSpPr>
            <p:cNvPr id="23586" name="Textfeld 23585">
              <a:extLst>
                <a:ext uri="{FF2B5EF4-FFF2-40B4-BE49-F238E27FC236}">
                  <a16:creationId xmlns:a16="http://schemas.microsoft.com/office/drawing/2014/main" id="{4FD683E4-15B6-5011-0A85-9D33082DA028}"/>
                </a:ext>
              </a:extLst>
            </p:cNvPr>
            <p:cNvSpPr txBox="1"/>
            <p:nvPr/>
          </p:nvSpPr>
          <p:spPr>
            <a:xfrm>
              <a:off x="1484159" y="3400046"/>
              <a:ext cx="246253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b="1" dirty="0"/>
                <a:t>Fossile Kraftwerke</a:t>
              </a:r>
            </a:p>
          </p:txBody>
        </p:sp>
        <p:sp>
          <p:nvSpPr>
            <p:cNvPr id="23587" name="Textfeld 23586">
              <a:extLst>
                <a:ext uri="{FF2B5EF4-FFF2-40B4-BE49-F238E27FC236}">
                  <a16:creationId xmlns:a16="http://schemas.microsoft.com/office/drawing/2014/main" id="{AF02CCF6-2B24-C8FC-35F4-1A41EEBDEFD6}"/>
                </a:ext>
              </a:extLst>
            </p:cNvPr>
            <p:cNvSpPr txBox="1"/>
            <p:nvPr/>
          </p:nvSpPr>
          <p:spPr>
            <a:xfrm>
              <a:off x="1008001" y="5048148"/>
              <a:ext cx="70724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dirty="0"/>
                <a:t>Kohle</a:t>
              </a:r>
            </a:p>
          </p:txBody>
        </p:sp>
        <p:sp>
          <p:nvSpPr>
            <p:cNvPr id="23588" name="Textfeld 23587">
              <a:extLst>
                <a:ext uri="{FF2B5EF4-FFF2-40B4-BE49-F238E27FC236}">
                  <a16:creationId xmlns:a16="http://schemas.microsoft.com/office/drawing/2014/main" id="{583954F3-C51F-259F-4389-9132A720E6CB}"/>
                </a:ext>
              </a:extLst>
            </p:cNvPr>
            <p:cNvSpPr txBox="1"/>
            <p:nvPr/>
          </p:nvSpPr>
          <p:spPr>
            <a:xfrm>
              <a:off x="2398002" y="5048148"/>
              <a:ext cx="5613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dirty="0"/>
                <a:t>Gas</a:t>
              </a:r>
            </a:p>
          </p:txBody>
        </p:sp>
        <p:sp>
          <p:nvSpPr>
            <p:cNvPr id="23589" name="Textfeld 23588">
              <a:extLst>
                <a:ext uri="{FF2B5EF4-FFF2-40B4-BE49-F238E27FC236}">
                  <a16:creationId xmlns:a16="http://schemas.microsoft.com/office/drawing/2014/main" id="{DFE9CA58-0C2F-F5F4-9F7D-B455E1C91F67}"/>
                </a:ext>
              </a:extLst>
            </p:cNvPr>
            <p:cNvSpPr txBox="1"/>
            <p:nvPr/>
          </p:nvSpPr>
          <p:spPr>
            <a:xfrm>
              <a:off x="3625655" y="5048148"/>
              <a:ext cx="7521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dirty="0"/>
                <a:t>Diesel</a:t>
              </a:r>
            </a:p>
          </p:txBody>
        </p:sp>
      </p:grpSp>
      <p:sp>
        <p:nvSpPr>
          <p:cNvPr id="23601" name="Textfeld 23600">
            <a:extLst>
              <a:ext uri="{FF2B5EF4-FFF2-40B4-BE49-F238E27FC236}">
                <a16:creationId xmlns:a16="http://schemas.microsoft.com/office/drawing/2014/main" id="{1519330E-444D-CC82-9F46-FC8242F65E73}"/>
              </a:ext>
            </a:extLst>
          </p:cNvPr>
          <p:cNvSpPr txBox="1"/>
          <p:nvPr/>
        </p:nvSpPr>
        <p:spPr>
          <a:xfrm>
            <a:off x="1570624" y="5528462"/>
            <a:ext cx="2292102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de-DE" sz="1600" u="sng" dirty="0">
                <a:solidFill>
                  <a:schemeClr val="bg1"/>
                </a:solidFill>
              </a:rPr>
              <a:t>hohe</a:t>
            </a:r>
            <a:r>
              <a:rPr lang="de-DE" sz="1600" dirty="0">
                <a:solidFill>
                  <a:schemeClr val="bg1"/>
                </a:solidFill>
              </a:rPr>
              <a:t> Brennstoffkosten!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D3594224-0BA4-1CCF-A637-28C8A39556C8}"/>
              </a:ext>
            </a:extLst>
          </p:cNvPr>
          <p:cNvGrpSpPr/>
          <p:nvPr/>
        </p:nvGrpSpPr>
        <p:grpSpPr>
          <a:xfrm>
            <a:off x="3070955" y="1588784"/>
            <a:ext cx="3573018" cy="1030412"/>
            <a:chOff x="10305922" y="1634302"/>
            <a:chExt cx="3573018" cy="1030412"/>
          </a:xfrm>
        </p:grpSpPr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15A30839-C4E2-8BE6-2A70-AC94934B9EE1}"/>
                </a:ext>
              </a:extLst>
            </p:cNvPr>
            <p:cNvSpPr txBox="1"/>
            <p:nvPr/>
          </p:nvSpPr>
          <p:spPr>
            <a:xfrm>
              <a:off x="10305922" y="1634302"/>
              <a:ext cx="323277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marR="0" indent="-28575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Ø"/>
                <a:tabLst/>
              </a:pPr>
              <a:r>
                <a:rPr lang="de-DE" sz="1800" dirty="0">
                  <a:solidFill>
                    <a:schemeClr val="bg1"/>
                  </a:solidFill>
                  <a:latin typeface="Arial" charset="0"/>
                </a:rPr>
                <a:t>Betriebskosten</a:t>
              </a:r>
              <a:endParaRPr kumimoji="0" lang="de-DE" sz="1800" b="0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444F4731-897D-1914-243D-3564DFE51128}"/>
                </a:ext>
              </a:extLst>
            </p:cNvPr>
            <p:cNvSpPr txBox="1"/>
            <p:nvPr/>
          </p:nvSpPr>
          <p:spPr>
            <a:xfrm>
              <a:off x="10646164" y="1974451"/>
              <a:ext cx="1432422" cy="369332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</p:spPr>
          <p:txBody>
            <a:bodyPr wrap="square">
              <a:spAutoFit/>
            </a:bodyPr>
            <a:lstStyle/>
            <a:p>
              <a:pPr marR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de-DE" sz="1800" dirty="0">
                  <a:solidFill>
                    <a:schemeClr val="bg1"/>
                  </a:solidFill>
                  <a:latin typeface="Arial" charset="0"/>
                </a:rPr>
                <a:t>- Brennstoff</a:t>
              </a:r>
              <a:endParaRPr kumimoji="0" lang="de-DE" sz="1800" b="0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D08EC90A-9C54-5357-9090-75AB22D67295}"/>
                </a:ext>
              </a:extLst>
            </p:cNvPr>
            <p:cNvSpPr txBox="1"/>
            <p:nvPr/>
          </p:nvSpPr>
          <p:spPr>
            <a:xfrm>
              <a:off x="10646163" y="2295382"/>
              <a:ext cx="323277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de-DE" sz="1800" dirty="0">
                  <a:solidFill>
                    <a:schemeClr val="bg1"/>
                  </a:solidFill>
                  <a:latin typeface="Arial" charset="0"/>
                </a:rPr>
                <a:t>- Betriebsführung etc.</a:t>
              </a:r>
              <a:endParaRPr kumimoji="0" lang="de-DE" sz="1800" b="0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3597" name="Textfeld 23596">
            <a:extLst>
              <a:ext uri="{FF2B5EF4-FFF2-40B4-BE49-F238E27FC236}">
                <a16:creationId xmlns:a16="http://schemas.microsoft.com/office/drawing/2014/main" id="{E011742B-7B48-D128-0487-4585EBD01CAD}"/>
              </a:ext>
            </a:extLst>
          </p:cNvPr>
          <p:cNvSpPr txBox="1"/>
          <p:nvPr/>
        </p:nvSpPr>
        <p:spPr>
          <a:xfrm>
            <a:off x="6166815" y="5528462"/>
            <a:ext cx="2325765" cy="338554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de-DE" sz="1600" u="sng" dirty="0"/>
              <a:t>keine</a:t>
            </a:r>
            <a:r>
              <a:rPr lang="de-DE" sz="1600" dirty="0"/>
              <a:t> Brennstoffkosten!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D5FACCF-7C12-10FF-B39C-37D9A43B8214}"/>
              </a:ext>
            </a:extLst>
          </p:cNvPr>
          <p:cNvSpPr/>
          <p:nvPr/>
        </p:nvSpPr>
        <p:spPr bwMode="auto">
          <a:xfrm>
            <a:off x="6451672" y="849940"/>
            <a:ext cx="3357349" cy="1211308"/>
          </a:xfrm>
          <a:prstGeom prst="ellipse">
            <a:avLst/>
          </a:prstGeom>
          <a:solidFill>
            <a:srgbClr val="00B05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800" b="1" dirty="0"/>
              <a:t>Franz Alt </a:t>
            </a:r>
            <a:r>
              <a:rPr lang="de-DE" sz="1800" dirty="0"/>
              <a:t>2012:</a:t>
            </a:r>
            <a:br>
              <a:rPr lang="de-DE" sz="1800" dirty="0"/>
            </a:br>
            <a:r>
              <a:rPr lang="de-DE" sz="1800" dirty="0"/>
              <a:t>„</a:t>
            </a:r>
            <a:r>
              <a:rPr lang="de-DE" sz="1800" i="1" dirty="0"/>
              <a:t>Die Sonne schickt uns</a:t>
            </a:r>
            <a:br>
              <a:rPr lang="de-DE" sz="1800" i="1" dirty="0"/>
            </a:br>
            <a:r>
              <a:rPr lang="de-DE" sz="1800" i="1" dirty="0"/>
              <a:t>keine Rechnung</a:t>
            </a:r>
            <a:r>
              <a:rPr lang="de-DE" sz="1800" dirty="0"/>
              <a:t>“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0BB8A65-DB99-15D4-4B32-7D2BD0658778}"/>
              </a:ext>
            </a:extLst>
          </p:cNvPr>
          <p:cNvSpPr/>
          <p:nvPr/>
        </p:nvSpPr>
        <p:spPr bwMode="auto">
          <a:xfrm>
            <a:off x="6299096" y="2045326"/>
            <a:ext cx="3605462" cy="1197784"/>
          </a:xfrm>
          <a:prstGeom prst="ellipse">
            <a:avLst/>
          </a:prstGeom>
          <a:solidFill>
            <a:schemeClr val="tx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800" b="1" dirty="0">
                <a:solidFill>
                  <a:schemeClr val="bg1"/>
                </a:solidFill>
              </a:rPr>
              <a:t>Katherina Reiche </a:t>
            </a:r>
            <a:r>
              <a:rPr lang="de-DE" sz="1800" dirty="0">
                <a:solidFill>
                  <a:schemeClr val="bg1"/>
                </a:solidFill>
              </a:rPr>
              <a:t>2025:</a:t>
            </a:r>
            <a:br>
              <a:rPr lang="de-DE" sz="1800" dirty="0">
                <a:solidFill>
                  <a:schemeClr val="bg1"/>
                </a:solidFill>
              </a:rPr>
            </a:br>
            <a:r>
              <a:rPr lang="de-DE" sz="1800" dirty="0">
                <a:solidFill>
                  <a:schemeClr val="bg1"/>
                </a:solidFill>
              </a:rPr>
              <a:t>„</a:t>
            </a:r>
            <a:r>
              <a:rPr lang="de-DE" sz="1800" i="1" dirty="0">
                <a:solidFill>
                  <a:schemeClr val="bg1"/>
                </a:solidFill>
              </a:rPr>
              <a:t>Dieser Spruch ist so bekloppt wie simpel</a:t>
            </a:r>
            <a:r>
              <a:rPr lang="de-DE" sz="1800" dirty="0">
                <a:solidFill>
                  <a:schemeClr val="bg1"/>
                </a:solidFill>
              </a:rPr>
              <a:t>“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ECE1EA1-49C3-1F39-9F13-C74D1F9054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52804"/>
            <a:ext cx="9906000" cy="4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de-DE" altLang="de-DE" sz="1800" b="1" dirty="0">
                <a:solidFill>
                  <a:srgbClr val="00B050"/>
                </a:solidFill>
                <a:sym typeface="Wingdings" panose="05000000000000000000" pitchFamily="2" charset="2"/>
              </a:rPr>
              <a:t>Brennstoffkosten </a:t>
            </a:r>
            <a:r>
              <a:rPr lang="de-DE" altLang="de-DE" sz="1800" dirty="0">
                <a:solidFill>
                  <a:srgbClr val="00B050"/>
                </a:solidFill>
                <a:sym typeface="Wingdings" panose="05000000000000000000" pitchFamily="2" charset="2"/>
              </a:rPr>
              <a:t>sind ein </a:t>
            </a:r>
            <a:r>
              <a:rPr lang="de-DE" altLang="de-DE" sz="1800" b="1" dirty="0">
                <a:solidFill>
                  <a:srgbClr val="00B050"/>
                </a:solidFill>
                <a:sym typeface="Wingdings" panose="05000000000000000000" pitchFamily="2" charset="2"/>
              </a:rPr>
              <a:t>wichtiger Bestandteil </a:t>
            </a:r>
            <a:r>
              <a:rPr lang="de-DE" altLang="de-DE" sz="1800" dirty="0">
                <a:solidFill>
                  <a:srgbClr val="00B050"/>
                </a:solidFill>
                <a:sym typeface="Wingdings" panose="05000000000000000000" pitchFamily="2" charset="2"/>
              </a:rPr>
              <a:t>der</a:t>
            </a:r>
            <a:r>
              <a:rPr lang="de-DE" altLang="de-DE" sz="1800" b="1" dirty="0">
                <a:solidFill>
                  <a:srgbClr val="00B050"/>
                </a:solidFill>
                <a:sym typeface="Wingdings" panose="05000000000000000000" pitchFamily="2" charset="2"/>
              </a:rPr>
              <a:t> Betriebskosten bei Kraftwerken</a:t>
            </a:r>
            <a:r>
              <a:rPr lang="de-DE" altLang="de-DE" sz="1800" dirty="0">
                <a:solidFill>
                  <a:srgbClr val="00B050"/>
                </a:solidFill>
                <a:sym typeface="Wingdings" panose="05000000000000000000" pitchFamily="2" charset="2"/>
              </a:rPr>
              <a:t>!</a:t>
            </a:r>
            <a:endParaRPr lang="de-DE" altLang="de-DE" sz="1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161582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3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3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3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3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3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3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3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3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" grpId="0"/>
      <p:bldP spid="27" grpId="0" animBg="1"/>
      <p:bldP spid="23598" grpId="0" animBg="1"/>
      <p:bldP spid="23601" grpId="0" animBg="1"/>
      <p:bldP spid="23597" grpId="0" animBg="1"/>
      <p:bldP spid="9" grpId="0" animBg="1"/>
      <p:bldP spid="10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>
            <a:extLst>
              <a:ext uri="{FF2B5EF4-FFF2-40B4-BE49-F238E27FC236}">
                <a16:creationId xmlns:a16="http://schemas.microsoft.com/office/drawing/2014/main" id="{908A944D-CA6C-4B5D-A57F-A802C76C6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84138"/>
            <a:ext cx="6737678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Grundsätzliche Verfügbarkeit mit ausreichender Energie (5)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Primärenergie </a:t>
            </a:r>
            <a:r>
              <a:rPr lang="de-DE" altLang="de-DE" sz="2000" dirty="0">
                <a:solidFill>
                  <a:schemeClr val="bg1"/>
                </a:solidFill>
                <a:sym typeface="Wingdings" panose="05000000000000000000" pitchFamily="2" charset="2"/>
              </a:rPr>
              <a:t></a:t>
            </a:r>
            <a:r>
              <a:rPr lang="de-DE" altLang="de-DE" sz="2000" dirty="0">
                <a:solidFill>
                  <a:schemeClr val="bg1"/>
                </a:solidFill>
              </a:rPr>
              <a:t> Endenergie </a:t>
            </a:r>
            <a:r>
              <a:rPr lang="de-DE" altLang="de-DE" sz="2000" dirty="0">
                <a:solidFill>
                  <a:schemeClr val="bg1"/>
                </a:solidFill>
                <a:sym typeface="Wingdings" panose="05000000000000000000" pitchFamily="2" charset="2"/>
              </a:rPr>
              <a:t> Nutzenergie</a:t>
            </a:r>
            <a:endParaRPr lang="de-DE" altLang="de-DE" sz="2000" dirty="0">
              <a:solidFill>
                <a:schemeClr val="bg1"/>
              </a:solidFill>
            </a:endParaRPr>
          </a:p>
        </p:txBody>
      </p:sp>
      <p:sp>
        <p:nvSpPr>
          <p:cNvPr id="23" name="Text Box 5">
            <a:extLst>
              <a:ext uri="{FF2B5EF4-FFF2-40B4-BE49-F238E27FC236}">
                <a16:creationId xmlns:a16="http://schemas.microsoft.com/office/drawing/2014/main" id="{523C9EEB-EA50-6D09-0375-7EECB7E26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1541" y="6003384"/>
            <a:ext cx="173114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u="sng" dirty="0"/>
              <a:t>Quelle</a:t>
            </a:r>
            <a:r>
              <a:rPr lang="de-DE" altLang="de-DE" sz="1200" dirty="0"/>
              <a:t>: ISE e.V., AGEB</a:t>
            </a:r>
            <a:endParaRPr lang="en-US" altLang="de-DE" sz="1200" dirty="0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CF324FEB-8C68-855F-7FC6-32175D398F40}"/>
              </a:ext>
            </a:extLst>
          </p:cNvPr>
          <p:cNvGrpSpPr/>
          <p:nvPr/>
        </p:nvGrpSpPr>
        <p:grpSpPr>
          <a:xfrm>
            <a:off x="6432693" y="3524832"/>
            <a:ext cx="3397896" cy="2759461"/>
            <a:chOff x="5510748" y="3402776"/>
            <a:chExt cx="3397896" cy="2759461"/>
          </a:xfrm>
        </p:grpSpPr>
        <p:sp>
          <p:nvSpPr>
            <p:cNvPr id="7" name="Pfeil: nach rechts 6">
              <a:extLst>
                <a:ext uri="{FF2B5EF4-FFF2-40B4-BE49-F238E27FC236}">
                  <a16:creationId xmlns:a16="http://schemas.microsoft.com/office/drawing/2014/main" id="{A777A1A9-1757-FE81-9020-EA9AD7B52AE8}"/>
                </a:ext>
              </a:extLst>
            </p:cNvPr>
            <p:cNvSpPr/>
            <p:nvPr/>
          </p:nvSpPr>
          <p:spPr bwMode="auto">
            <a:xfrm>
              <a:off x="5510748" y="3402776"/>
              <a:ext cx="3397896" cy="2759461"/>
            </a:xfrm>
            <a:prstGeom prst="rightArrow">
              <a:avLst>
                <a:gd name="adj1" fmla="val 68941"/>
                <a:gd name="adj2" fmla="val 41975"/>
              </a:avLst>
            </a:prstGeom>
            <a:solidFill>
              <a:srgbClr val="00B0F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237" name="Textfeld 8236">
              <a:extLst>
                <a:ext uri="{FF2B5EF4-FFF2-40B4-BE49-F238E27FC236}">
                  <a16:creationId xmlns:a16="http://schemas.microsoft.com/office/drawing/2014/main" id="{F88F72F2-B0F1-0BBD-6D2F-923D9B6372A9}"/>
                </a:ext>
              </a:extLst>
            </p:cNvPr>
            <p:cNvSpPr txBox="1"/>
            <p:nvPr/>
          </p:nvSpPr>
          <p:spPr>
            <a:xfrm>
              <a:off x="5639474" y="3895432"/>
              <a:ext cx="224292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800" b="1" dirty="0">
                  <a:solidFill>
                    <a:schemeClr val="bg1"/>
                  </a:solidFill>
                </a:rPr>
                <a:t>Nutzenergie</a:t>
              </a:r>
              <a:br>
                <a:rPr lang="de-DE" sz="2800" b="1" dirty="0">
                  <a:solidFill>
                    <a:schemeClr val="bg1"/>
                  </a:solidFill>
                </a:rPr>
              </a:br>
              <a:r>
                <a:rPr lang="de-DE" sz="800" b="1" dirty="0">
                  <a:solidFill>
                    <a:schemeClr val="bg1"/>
                  </a:solidFill>
                </a:rPr>
                <a:t> </a:t>
              </a:r>
              <a:endParaRPr lang="de-DE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DEE3027E-70D0-2EB4-9DAE-C2F5AA774129}"/>
              </a:ext>
            </a:extLst>
          </p:cNvPr>
          <p:cNvGrpSpPr/>
          <p:nvPr/>
        </p:nvGrpSpPr>
        <p:grpSpPr>
          <a:xfrm>
            <a:off x="1257430" y="2928750"/>
            <a:ext cx="2620444" cy="2939890"/>
            <a:chOff x="335485" y="2806694"/>
            <a:chExt cx="2620444" cy="2939890"/>
          </a:xfrm>
        </p:grpSpPr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3B0D18D1-C6B6-3D52-A52E-A7445F8F8991}"/>
                </a:ext>
              </a:extLst>
            </p:cNvPr>
            <p:cNvSpPr/>
            <p:nvPr/>
          </p:nvSpPr>
          <p:spPr bwMode="auto">
            <a:xfrm>
              <a:off x="1191642" y="2807170"/>
              <a:ext cx="1764287" cy="293941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222" name="Pfeil: Chevron 8221">
              <a:extLst>
                <a:ext uri="{FF2B5EF4-FFF2-40B4-BE49-F238E27FC236}">
                  <a16:creationId xmlns:a16="http://schemas.microsoft.com/office/drawing/2014/main" id="{0D0D3283-D43E-A1E8-8157-496B29055E6D}"/>
                </a:ext>
              </a:extLst>
            </p:cNvPr>
            <p:cNvSpPr/>
            <p:nvPr/>
          </p:nvSpPr>
          <p:spPr bwMode="auto">
            <a:xfrm>
              <a:off x="335485" y="2806694"/>
              <a:ext cx="2006811" cy="2939890"/>
            </a:xfrm>
            <a:prstGeom prst="chevron">
              <a:avLst>
                <a:gd name="adj" fmla="val 15753"/>
              </a:avLst>
            </a:prstGeom>
            <a:solidFill>
              <a:schemeClr val="accent2">
                <a:lumMod val="7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231" name="Textfeld 8230">
              <a:extLst>
                <a:ext uri="{FF2B5EF4-FFF2-40B4-BE49-F238E27FC236}">
                  <a16:creationId xmlns:a16="http://schemas.microsoft.com/office/drawing/2014/main" id="{8F9C9154-FAB5-EA34-EBBA-EFD50EED5008}"/>
                </a:ext>
              </a:extLst>
            </p:cNvPr>
            <p:cNvSpPr txBox="1"/>
            <p:nvPr/>
          </p:nvSpPr>
          <p:spPr>
            <a:xfrm>
              <a:off x="375704" y="2831461"/>
              <a:ext cx="18053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0" b="1" dirty="0">
                  <a:solidFill>
                    <a:schemeClr val="bg1"/>
                  </a:solidFill>
                </a:rPr>
                <a:t>Primärenergie</a:t>
              </a:r>
              <a:endParaRPr lang="de-DE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Textfeld 19">
            <a:extLst>
              <a:ext uri="{FF2B5EF4-FFF2-40B4-BE49-F238E27FC236}">
                <a16:creationId xmlns:a16="http://schemas.microsoft.com/office/drawing/2014/main" id="{CEAA2E43-944E-F660-7EC1-7768F0E75258}"/>
              </a:ext>
            </a:extLst>
          </p:cNvPr>
          <p:cNvSpPr txBox="1"/>
          <p:nvPr/>
        </p:nvSpPr>
        <p:spPr>
          <a:xfrm>
            <a:off x="1659762" y="4562651"/>
            <a:ext cx="2089386" cy="1200329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de-DE" sz="1600" u="sng" dirty="0">
                <a:sym typeface="Wingdings" panose="05000000000000000000" pitchFamily="2" charset="2"/>
              </a:rPr>
              <a:t>Erneuerbare</a:t>
            </a:r>
            <a:br>
              <a:rPr lang="de-DE" sz="1600" u="sng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</a:br>
            <a:r>
              <a:rPr lang="de-DE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 Wind</a:t>
            </a:r>
            <a:br>
              <a:rPr lang="de-DE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</a:br>
            <a:r>
              <a:rPr lang="de-DE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 Solar</a:t>
            </a:r>
            <a:br>
              <a:rPr lang="de-DE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</a:br>
            <a:r>
              <a:rPr lang="de-DE" sz="1400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 Wasser</a:t>
            </a:r>
            <a:br>
              <a:rPr lang="de-DE" sz="1400" dirty="0">
                <a:solidFill>
                  <a:schemeClr val="bg1"/>
                </a:solidFill>
                <a:sym typeface="Wingdings" panose="05000000000000000000" pitchFamily="2" charset="2"/>
              </a:rPr>
            </a:br>
            <a:r>
              <a:rPr lang="de-DE" sz="1400" dirty="0">
                <a:solidFill>
                  <a:srgbClr val="FFFF00"/>
                </a:solidFill>
                <a:sym typeface="Wingdings" panose="05000000000000000000" pitchFamily="2" charset="2"/>
              </a:rPr>
              <a:t> Biomasse</a:t>
            </a:r>
            <a:endParaRPr lang="de-DE" sz="1400" dirty="0">
              <a:solidFill>
                <a:srgbClr val="FFFF00"/>
              </a:solidFill>
            </a:endParaRPr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DA6E04A2-F4B2-0DC5-FCE4-CAB7E1633E7A}"/>
              </a:ext>
            </a:extLst>
          </p:cNvPr>
          <p:cNvGrpSpPr/>
          <p:nvPr/>
        </p:nvGrpSpPr>
        <p:grpSpPr>
          <a:xfrm>
            <a:off x="3869396" y="3401486"/>
            <a:ext cx="2563295" cy="2465702"/>
            <a:chOff x="3659846" y="3430781"/>
            <a:chExt cx="2563295" cy="2261184"/>
          </a:xfrm>
        </p:grpSpPr>
        <p:sp>
          <p:nvSpPr>
            <p:cNvPr id="8206" name="Rechteck 8205">
              <a:extLst>
                <a:ext uri="{FF2B5EF4-FFF2-40B4-BE49-F238E27FC236}">
                  <a16:creationId xmlns:a16="http://schemas.microsoft.com/office/drawing/2014/main" id="{19FAB364-556A-C308-6749-E934B7F04864}"/>
                </a:ext>
              </a:extLst>
            </p:cNvPr>
            <p:cNvSpPr/>
            <p:nvPr/>
          </p:nvSpPr>
          <p:spPr bwMode="auto">
            <a:xfrm>
              <a:off x="3659846" y="3430781"/>
              <a:ext cx="2563295" cy="2261184"/>
            </a:xfrm>
            <a:prstGeom prst="rect">
              <a:avLst/>
            </a:prstGeom>
            <a:solidFill>
              <a:srgbClr val="3333FF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6BFCA202-6489-4799-459F-E90DFF4E275D}"/>
                </a:ext>
              </a:extLst>
            </p:cNvPr>
            <p:cNvSpPr txBox="1"/>
            <p:nvPr/>
          </p:nvSpPr>
          <p:spPr>
            <a:xfrm>
              <a:off x="3720110" y="3461904"/>
              <a:ext cx="154942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e-DE" sz="1800" b="1" dirty="0">
                  <a:solidFill>
                    <a:schemeClr val="bg1"/>
                  </a:solidFill>
                </a:rPr>
                <a:t>Endenergie</a:t>
              </a:r>
              <a:endParaRPr lang="de-DE" dirty="0"/>
            </a:p>
          </p:txBody>
        </p:sp>
      </p:grp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0D9DBB55-5CB8-6943-0101-7CAF62DE61E7}"/>
              </a:ext>
            </a:extLst>
          </p:cNvPr>
          <p:cNvGrpSpPr/>
          <p:nvPr/>
        </p:nvGrpSpPr>
        <p:grpSpPr>
          <a:xfrm>
            <a:off x="3977222" y="3440484"/>
            <a:ext cx="2326745" cy="1331874"/>
            <a:chOff x="3575645" y="3666258"/>
            <a:chExt cx="2326745" cy="1331874"/>
          </a:xfrm>
        </p:grpSpPr>
        <p:sp>
          <p:nvSpPr>
            <p:cNvPr id="8234" name="Textfeld 8233">
              <a:extLst>
                <a:ext uri="{FF2B5EF4-FFF2-40B4-BE49-F238E27FC236}">
                  <a16:creationId xmlns:a16="http://schemas.microsoft.com/office/drawing/2014/main" id="{1E95AAC3-0175-706B-B665-973053C70980}"/>
                </a:ext>
              </a:extLst>
            </p:cNvPr>
            <p:cNvSpPr txBox="1"/>
            <p:nvPr/>
          </p:nvSpPr>
          <p:spPr>
            <a:xfrm>
              <a:off x="3575645" y="3920914"/>
              <a:ext cx="1488997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>
                  <a:solidFill>
                    <a:schemeClr val="bg1"/>
                  </a:solidFill>
                  <a:sym typeface="Wingdings" panose="05000000000000000000" pitchFamily="2" charset="2"/>
                </a:rPr>
                <a:t> Kraftstoffe</a:t>
              </a:r>
              <a:br>
                <a:rPr lang="de-DE" sz="1600" dirty="0">
                  <a:solidFill>
                    <a:schemeClr val="bg1"/>
                  </a:solidFill>
                  <a:sym typeface="Wingdings" panose="05000000000000000000" pitchFamily="2" charset="2"/>
                </a:rPr>
              </a:br>
              <a:r>
                <a:rPr lang="de-DE" sz="1600" dirty="0">
                  <a:solidFill>
                    <a:schemeClr val="bg1"/>
                  </a:solidFill>
                  <a:sym typeface="Wingdings" panose="05000000000000000000" pitchFamily="2" charset="2"/>
                </a:rPr>
                <a:t> Brennstoffe</a:t>
              </a:r>
              <a:br>
                <a:rPr lang="de-DE" sz="1600" dirty="0">
                  <a:solidFill>
                    <a:schemeClr val="bg1"/>
                  </a:solidFill>
                  <a:sym typeface="Wingdings" panose="05000000000000000000" pitchFamily="2" charset="2"/>
                </a:rPr>
              </a:br>
              <a:r>
                <a:rPr lang="de-DE" sz="1600" dirty="0">
                  <a:solidFill>
                    <a:schemeClr val="bg1"/>
                  </a:solidFill>
                  <a:sym typeface="Wingdings" panose="05000000000000000000" pitchFamily="2" charset="2"/>
                </a:rPr>
                <a:t> Strom</a:t>
              </a:r>
              <a:br>
                <a:rPr lang="de-DE" sz="1600" dirty="0">
                  <a:solidFill>
                    <a:schemeClr val="bg1"/>
                  </a:solidFill>
                  <a:sym typeface="Wingdings" panose="05000000000000000000" pitchFamily="2" charset="2"/>
                </a:rPr>
              </a:br>
              <a:r>
                <a:rPr lang="de-DE" sz="1600" dirty="0">
                  <a:solidFill>
                    <a:schemeClr val="bg1"/>
                  </a:solidFill>
                  <a:sym typeface="Wingdings" panose="05000000000000000000" pitchFamily="2" charset="2"/>
                </a:rPr>
                <a:t> Fernwärme</a:t>
              </a:r>
              <a:endParaRPr lang="de-DE" sz="1400" dirty="0">
                <a:solidFill>
                  <a:schemeClr val="bg1"/>
                </a:solidFill>
              </a:endParaRPr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426FABA0-62A4-456C-47C2-5DD290B64233}"/>
                </a:ext>
              </a:extLst>
            </p:cNvPr>
            <p:cNvSpPr txBox="1"/>
            <p:nvPr/>
          </p:nvSpPr>
          <p:spPr>
            <a:xfrm>
              <a:off x="4793968" y="3666258"/>
              <a:ext cx="110842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e-DE" sz="1600" b="1" dirty="0">
                  <a:solidFill>
                    <a:schemeClr val="bg1"/>
                  </a:solidFill>
                </a:rPr>
                <a:t>-Träger</a:t>
              </a:r>
              <a:endParaRPr lang="de-DE" dirty="0"/>
            </a:p>
          </p:txBody>
        </p:sp>
      </p:grpSp>
      <p:sp>
        <p:nvSpPr>
          <p:cNvPr id="12" name="Textfeld 11">
            <a:extLst>
              <a:ext uri="{FF2B5EF4-FFF2-40B4-BE49-F238E27FC236}">
                <a16:creationId xmlns:a16="http://schemas.microsoft.com/office/drawing/2014/main" id="{1678B8B0-74B1-F24D-3867-5F1451E48F21}"/>
              </a:ext>
            </a:extLst>
          </p:cNvPr>
          <p:cNvSpPr txBox="1"/>
          <p:nvPr/>
        </p:nvSpPr>
        <p:spPr>
          <a:xfrm>
            <a:off x="6639237" y="4758138"/>
            <a:ext cx="186608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de-DE" sz="1600" dirty="0">
                <a:solidFill>
                  <a:schemeClr val="bg1"/>
                </a:solidFill>
              </a:rPr>
              <a:t>Antriebsenergie</a:t>
            </a:r>
            <a:br>
              <a:rPr lang="de-DE" sz="1600" dirty="0">
                <a:solidFill>
                  <a:schemeClr val="bg1"/>
                </a:solidFill>
              </a:rPr>
            </a:br>
            <a:r>
              <a:rPr lang="de-DE" sz="16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de-DE" sz="1600" dirty="0" err="1">
                <a:solidFill>
                  <a:schemeClr val="bg1"/>
                </a:solidFill>
              </a:rPr>
              <a:t>Wäme</a:t>
            </a:r>
            <a:r>
              <a:rPr lang="de-DE" sz="1600" dirty="0">
                <a:solidFill>
                  <a:schemeClr val="bg1"/>
                </a:solidFill>
              </a:rPr>
              <a:t>, Kälte</a:t>
            </a:r>
            <a:br>
              <a:rPr lang="de-DE" sz="1600" dirty="0">
                <a:solidFill>
                  <a:schemeClr val="bg1"/>
                </a:solidFill>
              </a:rPr>
            </a:br>
            <a:r>
              <a:rPr lang="de-DE" sz="1600" dirty="0">
                <a:solidFill>
                  <a:schemeClr val="bg1"/>
                </a:solidFill>
                <a:sym typeface="Wingdings" panose="05000000000000000000" pitchFamily="2" charset="2"/>
              </a:rPr>
              <a:t> L</a:t>
            </a:r>
            <a:r>
              <a:rPr lang="de-DE" sz="1600" dirty="0">
                <a:solidFill>
                  <a:schemeClr val="bg1"/>
                </a:solidFill>
              </a:rPr>
              <a:t>icht</a:t>
            </a:r>
            <a:br>
              <a:rPr lang="de-DE" sz="1600" dirty="0">
                <a:solidFill>
                  <a:schemeClr val="bg1"/>
                </a:solidFill>
              </a:rPr>
            </a:br>
            <a:r>
              <a:rPr lang="de-DE" sz="1600" dirty="0">
                <a:solidFill>
                  <a:schemeClr val="bg1"/>
                </a:solidFill>
                <a:sym typeface="Wingdings" panose="05000000000000000000" pitchFamily="2" charset="2"/>
              </a:rPr>
              <a:t> etc.</a:t>
            </a:r>
            <a:r>
              <a:rPr lang="de-DE" sz="1600" dirty="0">
                <a:solidFill>
                  <a:schemeClr val="bg1"/>
                </a:solidFill>
              </a:rPr>
              <a:t> </a:t>
            </a:r>
          </a:p>
        </p:txBody>
      </p:sp>
      <p:grpSp>
        <p:nvGrpSpPr>
          <p:cNvPr id="8243" name="Gruppieren 8242">
            <a:extLst>
              <a:ext uri="{FF2B5EF4-FFF2-40B4-BE49-F238E27FC236}">
                <a16:creationId xmlns:a16="http://schemas.microsoft.com/office/drawing/2014/main" id="{F6E5A116-1C5F-5192-2875-6AE433BC0CDD}"/>
              </a:ext>
            </a:extLst>
          </p:cNvPr>
          <p:cNvGrpSpPr/>
          <p:nvPr/>
        </p:nvGrpSpPr>
        <p:grpSpPr>
          <a:xfrm>
            <a:off x="3681034" y="2247449"/>
            <a:ext cx="2685926" cy="621506"/>
            <a:chOff x="3681034" y="2199824"/>
            <a:chExt cx="2685926" cy="621506"/>
          </a:xfrm>
        </p:grpSpPr>
        <p:pic>
          <p:nvPicPr>
            <p:cNvPr id="8211" name="Grafik 8210" descr="Raffinerie - Kostenlose gebäude-Icons">
              <a:extLst>
                <a:ext uri="{FF2B5EF4-FFF2-40B4-BE49-F238E27FC236}">
                  <a16:creationId xmlns:a16="http://schemas.microsoft.com/office/drawing/2014/main" id="{49361351-935F-363E-2D27-E0C1AE70F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8065" b="8401"/>
            <a:stretch>
              <a:fillRect/>
            </a:stretch>
          </p:blipFill>
          <p:spPr>
            <a:xfrm>
              <a:off x="3681034" y="2199824"/>
              <a:ext cx="849864" cy="621506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</p:spPr>
        </p:pic>
        <p:grpSp>
          <p:nvGrpSpPr>
            <p:cNvPr id="8235" name="Gruppieren 8234">
              <a:extLst>
                <a:ext uri="{FF2B5EF4-FFF2-40B4-BE49-F238E27FC236}">
                  <a16:creationId xmlns:a16="http://schemas.microsoft.com/office/drawing/2014/main" id="{BCA7A70F-C624-3494-BBFB-A8962C99929C}"/>
                </a:ext>
              </a:extLst>
            </p:cNvPr>
            <p:cNvGrpSpPr/>
            <p:nvPr/>
          </p:nvGrpSpPr>
          <p:grpSpPr>
            <a:xfrm>
              <a:off x="4664722" y="2343699"/>
              <a:ext cx="1702238" cy="428960"/>
              <a:chOff x="2485135" y="2267499"/>
              <a:chExt cx="1702238" cy="428960"/>
            </a:xfrm>
          </p:grpSpPr>
          <p:sp>
            <p:nvSpPr>
              <p:cNvPr id="8236" name="Pfeil: nach rechts 8235">
                <a:extLst>
                  <a:ext uri="{FF2B5EF4-FFF2-40B4-BE49-F238E27FC236}">
                    <a16:creationId xmlns:a16="http://schemas.microsoft.com/office/drawing/2014/main" id="{0BB502A2-3A28-27FB-02E9-720A3B26D0E6}"/>
                  </a:ext>
                </a:extLst>
              </p:cNvPr>
              <p:cNvSpPr/>
              <p:nvPr/>
            </p:nvSpPr>
            <p:spPr bwMode="auto">
              <a:xfrm>
                <a:off x="2485135" y="2267499"/>
                <a:ext cx="1702238" cy="428960"/>
              </a:xfrm>
              <a:prstGeom prst="rightArrow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238" name="Textfeld 8237">
                <a:extLst>
                  <a:ext uri="{FF2B5EF4-FFF2-40B4-BE49-F238E27FC236}">
                    <a16:creationId xmlns:a16="http://schemas.microsoft.com/office/drawing/2014/main" id="{1034165C-685F-BCA7-B34D-5A92AFF7FC3F}"/>
                  </a:ext>
                </a:extLst>
              </p:cNvPr>
              <p:cNvSpPr txBox="1"/>
              <p:nvPr/>
            </p:nvSpPr>
            <p:spPr>
              <a:xfrm>
                <a:off x="2617404" y="2325751"/>
                <a:ext cx="141689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dirty="0"/>
                  <a:t>Benzin/Diesel</a:t>
                </a:r>
              </a:p>
            </p:txBody>
          </p:sp>
        </p:grpSp>
      </p:grpSp>
      <p:grpSp>
        <p:nvGrpSpPr>
          <p:cNvPr id="8244" name="Gruppieren 8243">
            <a:extLst>
              <a:ext uri="{FF2B5EF4-FFF2-40B4-BE49-F238E27FC236}">
                <a16:creationId xmlns:a16="http://schemas.microsoft.com/office/drawing/2014/main" id="{3959B261-5DCA-C3C5-E57C-D96535E65978}"/>
              </a:ext>
            </a:extLst>
          </p:cNvPr>
          <p:cNvGrpSpPr/>
          <p:nvPr/>
        </p:nvGrpSpPr>
        <p:grpSpPr>
          <a:xfrm>
            <a:off x="6373210" y="2260605"/>
            <a:ext cx="3188258" cy="772940"/>
            <a:chOff x="6373210" y="2212980"/>
            <a:chExt cx="3188258" cy="772940"/>
          </a:xfrm>
        </p:grpSpPr>
        <p:grpSp>
          <p:nvGrpSpPr>
            <p:cNvPr id="8228" name="Gruppieren 8227">
              <a:extLst>
                <a:ext uri="{FF2B5EF4-FFF2-40B4-BE49-F238E27FC236}">
                  <a16:creationId xmlns:a16="http://schemas.microsoft.com/office/drawing/2014/main" id="{B0AB0633-2D6B-3501-D17E-3D094726AD32}"/>
                </a:ext>
              </a:extLst>
            </p:cNvPr>
            <p:cNvGrpSpPr/>
            <p:nvPr/>
          </p:nvGrpSpPr>
          <p:grpSpPr>
            <a:xfrm>
              <a:off x="6373210" y="2212980"/>
              <a:ext cx="3188258" cy="772940"/>
              <a:chOff x="6373210" y="2212980"/>
              <a:chExt cx="3188258" cy="772940"/>
            </a:xfrm>
          </p:grpSpPr>
          <p:grpSp>
            <p:nvGrpSpPr>
              <p:cNvPr id="8224" name="Gruppieren 8223">
                <a:extLst>
                  <a:ext uri="{FF2B5EF4-FFF2-40B4-BE49-F238E27FC236}">
                    <a16:creationId xmlns:a16="http://schemas.microsoft.com/office/drawing/2014/main" id="{02B4B403-9279-6CEF-AC68-9C398A95DDEF}"/>
                  </a:ext>
                </a:extLst>
              </p:cNvPr>
              <p:cNvGrpSpPr/>
              <p:nvPr/>
            </p:nvGrpSpPr>
            <p:grpSpPr>
              <a:xfrm>
                <a:off x="6373210" y="2212980"/>
                <a:ext cx="3188258" cy="754261"/>
                <a:chOff x="6373210" y="2212980"/>
                <a:chExt cx="3188258" cy="754261"/>
              </a:xfrm>
            </p:grpSpPr>
            <p:pic>
              <p:nvPicPr>
                <p:cNvPr id="8207" name="Grafik 8206" descr="47 Tausend Verbrennungsmotor lizenzfreie Bilder, Stockfotos und Aufnahmen |  Shutterstock">
                  <a:extLst>
                    <a:ext uri="{FF2B5EF4-FFF2-40B4-BE49-F238E27FC236}">
                      <a16:creationId xmlns:a16="http://schemas.microsoft.com/office/drawing/2014/main" id="{E2E6F11B-7FC6-1BC7-278F-B1B381F437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l="12344" t="10272" r="6511" b="16772"/>
                <a:stretch>
                  <a:fillRect/>
                </a:stretch>
              </p:blipFill>
              <p:spPr>
                <a:xfrm>
                  <a:off x="6373210" y="2212980"/>
                  <a:ext cx="1124817" cy="754261"/>
                </a:xfrm>
                <a:prstGeom prst="rect">
                  <a:avLst/>
                </a:prstGeom>
                <a:solidFill>
                  <a:srgbClr val="FFFFFF">
                    <a:alpha val="50196"/>
                  </a:srgbClr>
                </a:solidFill>
              </p:spPr>
            </p:pic>
            <p:pic>
              <p:nvPicPr>
                <p:cNvPr id="8223" name="Grafik 8222" descr="Rotation-Pfeil-Symbol Vektorgrafik">
                  <a:extLst>
                    <a:ext uri="{FF2B5EF4-FFF2-40B4-BE49-F238E27FC236}">
                      <a16:creationId xmlns:a16="http://schemas.microsoft.com/office/drawing/2014/main" id="{9E8CB28B-62F7-1702-222D-F11A6DB599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l="9709" t="13763" r="14939" b="24237"/>
                <a:stretch>
                  <a:fillRect/>
                </a:stretch>
              </p:blipFill>
              <p:spPr>
                <a:xfrm>
                  <a:off x="9394872" y="2705238"/>
                  <a:ext cx="166596" cy="147619"/>
                </a:xfrm>
                <a:prstGeom prst="rect">
                  <a:avLst/>
                </a:prstGeom>
              </p:spPr>
            </p:pic>
          </p:grpSp>
          <p:sp>
            <p:nvSpPr>
              <p:cNvPr id="8225" name="Pfeil: nach rechts 8224">
                <a:extLst>
                  <a:ext uri="{FF2B5EF4-FFF2-40B4-BE49-F238E27FC236}">
                    <a16:creationId xmlns:a16="http://schemas.microsoft.com/office/drawing/2014/main" id="{DF4E2C36-E0C9-1396-05F7-ECB60BF51FCC}"/>
                  </a:ext>
                </a:extLst>
              </p:cNvPr>
              <p:cNvSpPr/>
              <p:nvPr/>
            </p:nvSpPr>
            <p:spPr bwMode="auto">
              <a:xfrm>
                <a:off x="8845727" y="2857141"/>
                <a:ext cx="489615" cy="128779"/>
              </a:xfrm>
              <a:prstGeom prst="rightArrow">
                <a:avLst/>
              </a:prstGeom>
              <a:solidFill>
                <a:schemeClr val="tx1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grpSp>
          <p:nvGrpSpPr>
            <p:cNvPr id="8239" name="Gruppieren 8238">
              <a:extLst>
                <a:ext uri="{FF2B5EF4-FFF2-40B4-BE49-F238E27FC236}">
                  <a16:creationId xmlns:a16="http://schemas.microsoft.com/office/drawing/2014/main" id="{C4600298-E6E5-F0C7-24ED-E0079EAEB8FB}"/>
                </a:ext>
              </a:extLst>
            </p:cNvPr>
            <p:cNvGrpSpPr/>
            <p:nvPr/>
          </p:nvGrpSpPr>
          <p:grpSpPr>
            <a:xfrm>
              <a:off x="7371152" y="2343699"/>
              <a:ext cx="949594" cy="428960"/>
              <a:chOff x="2670184" y="2267499"/>
              <a:chExt cx="949594" cy="428960"/>
            </a:xfrm>
          </p:grpSpPr>
          <p:sp>
            <p:nvSpPr>
              <p:cNvPr id="8240" name="Pfeil: nach rechts 8239">
                <a:extLst>
                  <a:ext uri="{FF2B5EF4-FFF2-40B4-BE49-F238E27FC236}">
                    <a16:creationId xmlns:a16="http://schemas.microsoft.com/office/drawing/2014/main" id="{7C4CFFFE-9FD3-D1C2-9402-5596C1D806F2}"/>
                  </a:ext>
                </a:extLst>
              </p:cNvPr>
              <p:cNvSpPr/>
              <p:nvPr/>
            </p:nvSpPr>
            <p:spPr bwMode="auto">
              <a:xfrm>
                <a:off x="2691714" y="2267499"/>
                <a:ext cx="928064" cy="428960"/>
              </a:xfrm>
              <a:prstGeom prst="rightArrow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241" name="Textfeld 8240">
                <a:extLst>
                  <a:ext uri="{FF2B5EF4-FFF2-40B4-BE49-F238E27FC236}">
                    <a16:creationId xmlns:a16="http://schemas.microsoft.com/office/drawing/2014/main" id="{0D89FE49-EA0F-CB4A-7C1A-A061E0F8416A}"/>
                  </a:ext>
                </a:extLst>
              </p:cNvPr>
              <p:cNvSpPr txBox="1"/>
              <p:nvPr/>
            </p:nvSpPr>
            <p:spPr>
              <a:xfrm>
                <a:off x="2670184" y="2325751"/>
                <a:ext cx="7521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/>
                  <a:t>Antrieb</a:t>
                </a:r>
              </a:p>
            </p:txBody>
          </p:sp>
        </p:grpSp>
      </p:grpSp>
      <p:grpSp>
        <p:nvGrpSpPr>
          <p:cNvPr id="8248" name="Gruppieren 8247">
            <a:extLst>
              <a:ext uri="{FF2B5EF4-FFF2-40B4-BE49-F238E27FC236}">
                <a16:creationId xmlns:a16="http://schemas.microsoft.com/office/drawing/2014/main" id="{B08E46DB-C09F-5FF7-ACF5-4E7E8A9B04AD}"/>
              </a:ext>
            </a:extLst>
          </p:cNvPr>
          <p:cNvGrpSpPr/>
          <p:nvPr/>
        </p:nvGrpSpPr>
        <p:grpSpPr>
          <a:xfrm>
            <a:off x="361722" y="809880"/>
            <a:ext cx="9425873" cy="2249378"/>
            <a:chOff x="361722" y="809880"/>
            <a:chExt cx="9425873" cy="2249378"/>
          </a:xfrm>
        </p:grpSpPr>
        <p:grpSp>
          <p:nvGrpSpPr>
            <p:cNvPr id="8195" name="Gruppieren 8194">
              <a:extLst>
                <a:ext uri="{FF2B5EF4-FFF2-40B4-BE49-F238E27FC236}">
                  <a16:creationId xmlns:a16="http://schemas.microsoft.com/office/drawing/2014/main" id="{CF8579F9-5165-0287-C231-AF440B9AD8F0}"/>
                </a:ext>
              </a:extLst>
            </p:cNvPr>
            <p:cNvGrpSpPr/>
            <p:nvPr/>
          </p:nvGrpSpPr>
          <p:grpSpPr>
            <a:xfrm>
              <a:off x="361722" y="1599841"/>
              <a:ext cx="9425873" cy="1459417"/>
              <a:chOff x="300488" y="1557332"/>
              <a:chExt cx="9425873" cy="1459417"/>
            </a:xfrm>
          </p:grpSpPr>
          <p:grpSp>
            <p:nvGrpSpPr>
              <p:cNvPr id="8233" name="Gruppieren 8232">
                <a:extLst>
                  <a:ext uri="{FF2B5EF4-FFF2-40B4-BE49-F238E27FC236}">
                    <a16:creationId xmlns:a16="http://schemas.microsoft.com/office/drawing/2014/main" id="{2666D4EE-231D-F932-2FF5-536C78F75552}"/>
                  </a:ext>
                </a:extLst>
              </p:cNvPr>
              <p:cNvGrpSpPr/>
              <p:nvPr/>
            </p:nvGrpSpPr>
            <p:grpSpPr>
              <a:xfrm>
                <a:off x="2394483" y="2343699"/>
                <a:ext cx="1128367" cy="428960"/>
                <a:chOff x="2394483" y="2267499"/>
                <a:chExt cx="1128367" cy="428960"/>
              </a:xfrm>
            </p:grpSpPr>
            <p:sp>
              <p:nvSpPr>
                <p:cNvPr id="8197" name="Pfeil: nach rechts 8196">
                  <a:extLst>
                    <a:ext uri="{FF2B5EF4-FFF2-40B4-BE49-F238E27FC236}">
                      <a16:creationId xmlns:a16="http://schemas.microsoft.com/office/drawing/2014/main" id="{F47C4663-326D-94D6-6C6B-9E6ABC11E6A9}"/>
                    </a:ext>
                  </a:extLst>
                </p:cNvPr>
                <p:cNvSpPr/>
                <p:nvPr/>
              </p:nvSpPr>
              <p:spPr bwMode="auto">
                <a:xfrm>
                  <a:off x="2394483" y="2267499"/>
                  <a:ext cx="1128367" cy="428960"/>
                </a:xfrm>
                <a:prstGeom prst="rightArrow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8230" name="Textfeld 8229">
                  <a:extLst>
                    <a:ext uri="{FF2B5EF4-FFF2-40B4-BE49-F238E27FC236}">
                      <a16:creationId xmlns:a16="http://schemas.microsoft.com/office/drawing/2014/main" id="{33EF02B0-9FD3-3402-6F33-76177539AC32}"/>
                    </a:ext>
                  </a:extLst>
                </p:cNvPr>
                <p:cNvSpPr txBox="1"/>
                <p:nvPr/>
              </p:nvSpPr>
              <p:spPr>
                <a:xfrm>
                  <a:off x="2552029" y="2325751"/>
                  <a:ext cx="65274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de-DE" sz="1400" dirty="0"/>
                    <a:t>Rohöl</a:t>
                  </a:r>
                </a:p>
              </p:txBody>
            </p:sp>
          </p:grpSp>
          <p:sp>
            <p:nvSpPr>
              <p:cNvPr id="8246" name="Textfeld 8245">
                <a:extLst>
                  <a:ext uri="{FF2B5EF4-FFF2-40B4-BE49-F238E27FC236}">
                    <a16:creationId xmlns:a16="http://schemas.microsoft.com/office/drawing/2014/main" id="{C90D5132-3955-C7A0-7BCE-13E4D542DCF6}"/>
                  </a:ext>
                </a:extLst>
              </p:cNvPr>
              <p:cNvSpPr txBox="1"/>
              <p:nvPr/>
            </p:nvSpPr>
            <p:spPr>
              <a:xfrm>
                <a:off x="300488" y="2111047"/>
                <a:ext cx="101502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u="sng" dirty="0"/>
                  <a:t>Beispiel:</a:t>
                </a:r>
                <a:br>
                  <a:rPr lang="de-DE" sz="1600" u="sng" dirty="0"/>
                </a:br>
                <a:r>
                  <a:rPr lang="de-DE" sz="1600" dirty="0"/>
                  <a:t>Mineralöl</a:t>
                </a:r>
              </a:p>
            </p:txBody>
          </p:sp>
          <p:pic>
            <p:nvPicPr>
              <p:cNvPr id="2" name="Grafik 1" descr="12.600+ Grafiken, lizenzfreie Vektorgrafiken und Clipart zu Tanker - iStock">
                <a:extLst>
                  <a:ext uri="{FF2B5EF4-FFF2-40B4-BE49-F238E27FC236}">
                    <a16:creationId xmlns:a16="http://schemas.microsoft.com/office/drawing/2014/main" id="{4CAD447B-3554-AA8A-BDF7-58ED129DF8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38610" t="9240" r="35910" b="67840"/>
              <a:stretch>
                <a:fillRect/>
              </a:stretch>
            </p:blipFill>
            <p:spPr>
              <a:xfrm flipH="1">
                <a:off x="972599" y="1557332"/>
                <a:ext cx="1190515" cy="514446"/>
              </a:xfrm>
              <a:prstGeom prst="rect">
                <a:avLst/>
              </a:prstGeom>
            </p:spPr>
          </p:pic>
          <p:grpSp>
            <p:nvGrpSpPr>
              <p:cNvPr id="8193" name="Gruppieren 8192">
                <a:extLst>
                  <a:ext uri="{FF2B5EF4-FFF2-40B4-BE49-F238E27FC236}">
                    <a16:creationId xmlns:a16="http://schemas.microsoft.com/office/drawing/2014/main" id="{5C8C6A2C-53D2-F67A-6C8B-2707D9AAAECB}"/>
                  </a:ext>
                </a:extLst>
              </p:cNvPr>
              <p:cNvGrpSpPr/>
              <p:nvPr/>
            </p:nvGrpSpPr>
            <p:grpSpPr>
              <a:xfrm>
                <a:off x="7968940" y="2247680"/>
                <a:ext cx="1757421" cy="769069"/>
                <a:chOff x="7968940" y="2247680"/>
                <a:chExt cx="1757421" cy="769069"/>
              </a:xfrm>
            </p:grpSpPr>
            <p:pic>
              <p:nvPicPr>
                <p:cNvPr id="8" name="Grafik 7" descr="Pkw-Symbol auf weißem Hintergrund">
                  <a:extLst>
                    <a:ext uri="{FF2B5EF4-FFF2-40B4-BE49-F238E27FC236}">
                      <a16:creationId xmlns:a16="http://schemas.microsoft.com/office/drawing/2014/main" id="{43ADDA0C-AF2C-1D4F-2191-F9146B4A7A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l="5068" t="7495" r="3271" b="17524"/>
                <a:stretch>
                  <a:fillRect/>
                </a:stretch>
              </p:blipFill>
              <p:spPr>
                <a:xfrm flipH="1">
                  <a:off x="8291877" y="2247680"/>
                  <a:ext cx="1434484" cy="724678"/>
                </a:xfrm>
                <a:prstGeom prst="rect">
                  <a:avLst/>
                </a:prstGeom>
              </p:spPr>
            </p:pic>
            <p:pic>
              <p:nvPicPr>
                <p:cNvPr id="30" name="Grafik 29">
                  <a:extLst>
                    <a:ext uri="{FF2B5EF4-FFF2-40B4-BE49-F238E27FC236}">
                      <a16:creationId xmlns:a16="http://schemas.microsoft.com/office/drawing/2014/main" id="{1E23BE9A-6FDA-BFE9-AB51-55E8875474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65146" t="27472" r="5623" b="25256"/>
                <a:stretch>
                  <a:fillRect/>
                </a:stretch>
              </p:blipFill>
              <p:spPr>
                <a:xfrm flipH="1">
                  <a:off x="7968940" y="2441818"/>
                  <a:ext cx="355521" cy="574931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8247" name="Gruppieren 8246">
              <a:extLst>
                <a:ext uri="{FF2B5EF4-FFF2-40B4-BE49-F238E27FC236}">
                  <a16:creationId xmlns:a16="http://schemas.microsoft.com/office/drawing/2014/main" id="{EAAE5CC7-B76D-F1CF-B08D-D02775FEC872}"/>
                </a:ext>
              </a:extLst>
            </p:cNvPr>
            <p:cNvGrpSpPr/>
            <p:nvPr/>
          </p:nvGrpSpPr>
          <p:grpSpPr>
            <a:xfrm>
              <a:off x="1328738" y="809880"/>
              <a:ext cx="953935" cy="2004054"/>
              <a:chOff x="1328738" y="809880"/>
              <a:chExt cx="953935" cy="2004054"/>
            </a:xfrm>
          </p:grpSpPr>
          <p:sp>
            <p:nvSpPr>
              <p:cNvPr id="8192" name="Pfeil: nach rechts 8191">
                <a:extLst>
                  <a:ext uri="{FF2B5EF4-FFF2-40B4-BE49-F238E27FC236}">
                    <a16:creationId xmlns:a16="http://schemas.microsoft.com/office/drawing/2014/main" id="{83F003A4-64EE-5117-40E3-80ABC718B441}"/>
                  </a:ext>
                </a:extLst>
              </p:cNvPr>
              <p:cNvSpPr/>
              <p:nvPr/>
            </p:nvSpPr>
            <p:spPr bwMode="auto">
              <a:xfrm rot="5400000">
                <a:off x="1464991" y="2064866"/>
                <a:ext cx="239376" cy="236670"/>
              </a:xfrm>
              <a:prstGeom prst="rightArrow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grpSp>
            <p:nvGrpSpPr>
              <p:cNvPr id="8203" name="Gruppieren 8202">
                <a:extLst>
                  <a:ext uri="{FF2B5EF4-FFF2-40B4-BE49-F238E27FC236}">
                    <a16:creationId xmlns:a16="http://schemas.microsoft.com/office/drawing/2014/main" id="{9E91888B-EF6E-A2C8-B84E-26337C702F74}"/>
                  </a:ext>
                </a:extLst>
              </p:cNvPr>
              <p:cNvGrpSpPr/>
              <p:nvPr/>
            </p:nvGrpSpPr>
            <p:grpSpPr>
              <a:xfrm>
                <a:off x="1470959" y="2353121"/>
                <a:ext cx="811714" cy="460813"/>
                <a:chOff x="267003" y="1504392"/>
                <a:chExt cx="811714" cy="460813"/>
              </a:xfrm>
            </p:grpSpPr>
            <p:pic>
              <p:nvPicPr>
                <p:cNvPr id="8198" name="Grafik 8197" descr="Pipeline Icon Vector Art, Icons, and Graphics for Free Download">
                  <a:extLst>
                    <a:ext uri="{FF2B5EF4-FFF2-40B4-BE49-F238E27FC236}">
                      <a16:creationId xmlns:a16="http://schemas.microsoft.com/office/drawing/2014/main" id="{AC9CACBF-ED19-A161-5FDA-DC4FE549FF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rcRect l="32592" r="22261" b="21835"/>
                <a:stretch>
                  <a:fillRect/>
                </a:stretch>
              </p:blipFill>
              <p:spPr>
                <a:xfrm>
                  <a:off x="547688" y="1525753"/>
                  <a:ext cx="395287" cy="360197"/>
                </a:xfrm>
                <a:prstGeom prst="rect">
                  <a:avLst/>
                </a:prstGeom>
              </p:spPr>
            </p:pic>
            <p:pic>
              <p:nvPicPr>
                <p:cNvPr id="8199" name="Grafik 8198" descr="Pipeline Icon Vector Art, Icons, and Graphics for Free Download">
                  <a:extLst>
                    <a:ext uri="{FF2B5EF4-FFF2-40B4-BE49-F238E27FC236}">
                      <a16:creationId xmlns:a16="http://schemas.microsoft.com/office/drawing/2014/main" id="{93EEC359-FAE7-0E15-BA4A-9E9784C06C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rcRect r="67941"/>
                <a:stretch>
                  <a:fillRect/>
                </a:stretch>
              </p:blipFill>
              <p:spPr>
                <a:xfrm flipV="1">
                  <a:off x="267003" y="1504392"/>
                  <a:ext cx="280685" cy="460813"/>
                </a:xfrm>
                <a:prstGeom prst="rect">
                  <a:avLst/>
                </a:prstGeom>
              </p:spPr>
            </p:pic>
            <p:cxnSp>
              <p:nvCxnSpPr>
                <p:cNvPr id="8201" name="Gerader Verbinder 8200">
                  <a:extLst>
                    <a:ext uri="{FF2B5EF4-FFF2-40B4-BE49-F238E27FC236}">
                      <a16:creationId xmlns:a16="http://schemas.microsoft.com/office/drawing/2014/main" id="{19572537-7789-C01C-2106-8FE1CBB9E7AB}"/>
                    </a:ext>
                  </a:extLst>
                </p:cNvPr>
                <p:cNvCxnSpPr/>
                <p:nvPr/>
              </p:nvCxnSpPr>
              <p:spPr bwMode="auto">
                <a:xfrm>
                  <a:off x="928698" y="1685925"/>
                  <a:ext cx="150019" cy="0"/>
                </a:xfrm>
                <a:prstGeom prst="lin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202" name="Gerader Verbinder 8201">
                  <a:extLst>
                    <a:ext uri="{FF2B5EF4-FFF2-40B4-BE49-F238E27FC236}">
                      <a16:creationId xmlns:a16="http://schemas.microsoft.com/office/drawing/2014/main" id="{0C242DAF-18DE-2D8F-1BA4-B808D3951397}"/>
                    </a:ext>
                  </a:extLst>
                </p:cNvPr>
                <p:cNvCxnSpPr/>
                <p:nvPr/>
              </p:nvCxnSpPr>
              <p:spPr bwMode="auto">
                <a:xfrm>
                  <a:off x="928698" y="1800225"/>
                  <a:ext cx="150019" cy="0"/>
                </a:xfrm>
                <a:prstGeom prst="lin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8215" name="Gruppieren 8214">
                <a:extLst>
                  <a:ext uri="{FF2B5EF4-FFF2-40B4-BE49-F238E27FC236}">
                    <a16:creationId xmlns:a16="http://schemas.microsoft.com/office/drawing/2014/main" id="{5951B4C7-B74E-A43B-09E7-29D3CFBF2DD7}"/>
                  </a:ext>
                </a:extLst>
              </p:cNvPr>
              <p:cNvGrpSpPr/>
              <p:nvPr/>
            </p:nvGrpSpPr>
            <p:grpSpPr>
              <a:xfrm>
                <a:off x="1328738" y="809880"/>
                <a:ext cx="615185" cy="911041"/>
                <a:chOff x="1328738" y="797321"/>
                <a:chExt cx="615185" cy="911041"/>
              </a:xfrm>
            </p:grpSpPr>
            <p:pic>
              <p:nvPicPr>
                <p:cNvPr id="19" name="Grafik 18" descr="Ölförderung Symbol Vektor. Dünne Linie Zeichen. Isolierte  Kontursymbolillustration Lizenzfrei nutzbare SVG, Vektorgrafiken, Clip  Arts, Illustrationen. Image 140083606.">
                  <a:extLst>
                    <a:ext uri="{FF2B5EF4-FFF2-40B4-BE49-F238E27FC236}">
                      <a16:creationId xmlns:a16="http://schemas.microsoft.com/office/drawing/2014/main" id="{4D0D6222-7D7E-4383-85D0-2AB19FECE9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rcRect l="16575" t="12003" r="13069" b="12606"/>
                <a:stretch>
                  <a:fillRect/>
                </a:stretch>
              </p:blipFill>
              <p:spPr>
                <a:xfrm>
                  <a:off x="1328738" y="797321"/>
                  <a:ext cx="615185" cy="659215"/>
                </a:xfrm>
                <a:prstGeom prst="rect">
                  <a:avLst/>
                </a:prstGeom>
              </p:spPr>
            </p:pic>
            <p:sp>
              <p:nvSpPr>
                <p:cNvPr id="8214" name="Pfeil: nach rechts 8213">
                  <a:extLst>
                    <a:ext uri="{FF2B5EF4-FFF2-40B4-BE49-F238E27FC236}">
                      <a16:creationId xmlns:a16="http://schemas.microsoft.com/office/drawing/2014/main" id="{60CE842C-DE45-DB72-5A48-5868B57FA9DF}"/>
                    </a:ext>
                  </a:extLst>
                </p:cNvPr>
                <p:cNvSpPr/>
                <p:nvPr/>
              </p:nvSpPr>
              <p:spPr bwMode="auto">
                <a:xfrm rot="5400000">
                  <a:off x="1456145" y="1470339"/>
                  <a:ext cx="239376" cy="236670"/>
                </a:xfrm>
                <a:prstGeom prst="rightArrow">
                  <a:avLst/>
                </a:prstGeom>
                <a:noFill/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</p:grpSp>
      </p:grpSp>
      <p:grpSp>
        <p:nvGrpSpPr>
          <p:cNvPr id="8208" name="Gruppieren 8207">
            <a:extLst>
              <a:ext uri="{FF2B5EF4-FFF2-40B4-BE49-F238E27FC236}">
                <a16:creationId xmlns:a16="http://schemas.microsoft.com/office/drawing/2014/main" id="{54E7A612-70D2-0224-7380-E5CCEACAF5D3}"/>
              </a:ext>
            </a:extLst>
          </p:cNvPr>
          <p:cNvGrpSpPr/>
          <p:nvPr/>
        </p:nvGrpSpPr>
        <p:grpSpPr>
          <a:xfrm>
            <a:off x="3749148" y="4771727"/>
            <a:ext cx="2769682" cy="1298735"/>
            <a:chOff x="3749148" y="4771727"/>
            <a:chExt cx="2769682" cy="1298735"/>
          </a:xfrm>
        </p:grpSpPr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63A88155-DD4C-49C1-F395-3361DFE9BF3B}"/>
                </a:ext>
              </a:extLst>
            </p:cNvPr>
            <p:cNvSpPr txBox="1"/>
            <p:nvPr/>
          </p:nvSpPr>
          <p:spPr>
            <a:xfrm>
              <a:off x="3939111" y="4771727"/>
              <a:ext cx="2360262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985838" indent="-985838"/>
              <a:r>
                <a:rPr lang="de-DE" sz="1600" u="sng" dirty="0">
                  <a:solidFill>
                    <a:schemeClr val="bg1"/>
                  </a:solidFill>
                  <a:sym typeface="Wingdings" panose="05000000000000000000" pitchFamily="2" charset="2"/>
                </a:rPr>
                <a:t>Sektoren</a:t>
              </a:r>
              <a:r>
                <a:rPr lang="de-DE" sz="1600" dirty="0">
                  <a:solidFill>
                    <a:schemeClr val="bg1"/>
                  </a:solidFill>
                  <a:sym typeface="Wingdings" panose="05000000000000000000" pitchFamily="2" charset="2"/>
                </a:rPr>
                <a:t>:	Verkehr</a:t>
              </a:r>
              <a:br>
                <a:rPr lang="de-DE" sz="1600" dirty="0">
                  <a:solidFill>
                    <a:schemeClr val="bg1"/>
                  </a:solidFill>
                  <a:sym typeface="Wingdings" panose="05000000000000000000" pitchFamily="2" charset="2"/>
                </a:rPr>
              </a:br>
              <a:r>
                <a:rPr lang="de-DE" sz="1600" dirty="0">
                  <a:solidFill>
                    <a:schemeClr val="bg1"/>
                  </a:solidFill>
                  <a:sym typeface="Wingdings" panose="05000000000000000000" pitchFamily="2" charset="2"/>
                </a:rPr>
                <a:t> Industrie</a:t>
              </a:r>
              <a:br>
                <a:rPr lang="de-DE" sz="1600" dirty="0">
                  <a:solidFill>
                    <a:schemeClr val="bg1"/>
                  </a:solidFill>
                  <a:sym typeface="Wingdings" panose="05000000000000000000" pitchFamily="2" charset="2"/>
                </a:rPr>
              </a:br>
              <a:r>
                <a:rPr lang="de-DE" sz="1600" dirty="0">
                  <a:solidFill>
                    <a:schemeClr val="bg1"/>
                  </a:solidFill>
                  <a:sym typeface="Wingdings" panose="05000000000000000000" pitchFamily="2" charset="2"/>
                </a:rPr>
                <a:t> Haushalte</a:t>
              </a:r>
              <a:br>
                <a:rPr lang="de-DE" sz="1600" dirty="0">
                  <a:solidFill>
                    <a:schemeClr val="bg1"/>
                  </a:solidFill>
                  <a:sym typeface="Wingdings" panose="05000000000000000000" pitchFamily="2" charset="2"/>
                </a:rPr>
              </a:br>
              <a:r>
                <a:rPr lang="de-DE" sz="1600" dirty="0">
                  <a:solidFill>
                    <a:schemeClr val="bg1"/>
                  </a:solidFill>
                  <a:sym typeface="Wingdings" panose="05000000000000000000" pitchFamily="2" charset="2"/>
                </a:rPr>
                <a:t> GHD</a:t>
              </a:r>
              <a:endParaRPr lang="de-DE" sz="1400" dirty="0">
                <a:solidFill>
                  <a:schemeClr val="bg1"/>
                </a:solidFill>
              </a:endParaRPr>
            </a:p>
          </p:txBody>
        </p:sp>
        <p:sp>
          <p:nvSpPr>
            <p:cNvPr id="8196" name="Text Box 5">
              <a:extLst>
                <a:ext uri="{FF2B5EF4-FFF2-40B4-BE49-F238E27FC236}">
                  <a16:creationId xmlns:a16="http://schemas.microsoft.com/office/drawing/2014/main" id="{208C724F-FD49-69C5-5433-D852933BAE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49148" y="5885796"/>
              <a:ext cx="2769682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200" u="sng" dirty="0"/>
                <a:t>GHD</a:t>
              </a:r>
              <a:r>
                <a:rPr lang="de-DE" altLang="de-DE" sz="1200" dirty="0"/>
                <a:t>: Gewerbe/Handel/Dienstleistung</a:t>
              </a:r>
              <a:endParaRPr lang="en-US" altLang="de-DE" sz="1200" dirty="0"/>
            </a:p>
          </p:txBody>
        </p:sp>
      </p:grpSp>
      <p:sp>
        <p:nvSpPr>
          <p:cNvPr id="8245" name="Textfeld 8244">
            <a:extLst>
              <a:ext uri="{FF2B5EF4-FFF2-40B4-BE49-F238E27FC236}">
                <a16:creationId xmlns:a16="http://schemas.microsoft.com/office/drawing/2014/main" id="{71CF9452-E15F-9299-7D62-C86264A7AF78}"/>
              </a:ext>
            </a:extLst>
          </p:cNvPr>
          <p:cNvSpPr txBox="1"/>
          <p:nvPr/>
        </p:nvSpPr>
        <p:spPr>
          <a:xfrm>
            <a:off x="-1073888" y="2083981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C97158D5-642B-2972-C044-151C9B911026}"/>
              </a:ext>
            </a:extLst>
          </p:cNvPr>
          <p:cNvGrpSpPr/>
          <p:nvPr/>
        </p:nvGrpSpPr>
        <p:grpSpPr>
          <a:xfrm>
            <a:off x="5772074" y="937926"/>
            <a:ext cx="3403823" cy="3043172"/>
            <a:chOff x="5059679" y="815870"/>
            <a:chExt cx="3403823" cy="3043172"/>
          </a:xfrm>
        </p:grpSpPr>
        <p:grpSp>
          <p:nvGrpSpPr>
            <p:cNvPr id="8227" name="Gruppieren 8226">
              <a:extLst>
                <a:ext uri="{FF2B5EF4-FFF2-40B4-BE49-F238E27FC236}">
                  <a16:creationId xmlns:a16="http://schemas.microsoft.com/office/drawing/2014/main" id="{0CE0003F-D217-5F50-86E0-A33502394FFA}"/>
                </a:ext>
              </a:extLst>
            </p:cNvPr>
            <p:cNvGrpSpPr/>
            <p:nvPr/>
          </p:nvGrpSpPr>
          <p:grpSpPr>
            <a:xfrm>
              <a:off x="5059679" y="815870"/>
              <a:ext cx="3403823" cy="1307872"/>
              <a:chOff x="4803742" y="773159"/>
              <a:chExt cx="3403823" cy="1307872"/>
            </a:xfrm>
            <a:solidFill>
              <a:srgbClr val="3333FF"/>
            </a:solidFill>
          </p:grpSpPr>
          <p:sp>
            <p:nvSpPr>
              <p:cNvPr id="8218" name="Rechteck: abgerundete Ecken 8217">
                <a:extLst>
                  <a:ext uri="{FF2B5EF4-FFF2-40B4-BE49-F238E27FC236}">
                    <a16:creationId xmlns:a16="http://schemas.microsoft.com/office/drawing/2014/main" id="{0E2AAC0E-B59B-72E7-2AB6-35F65021464D}"/>
                  </a:ext>
                </a:extLst>
              </p:cNvPr>
              <p:cNvSpPr/>
              <p:nvPr/>
            </p:nvSpPr>
            <p:spPr bwMode="auto">
              <a:xfrm>
                <a:off x="4803742" y="773159"/>
                <a:ext cx="3403823" cy="1307872"/>
              </a:xfrm>
              <a:prstGeom prst="roundRect">
                <a:avLst/>
              </a:prstGeom>
              <a:grp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220" name="Textfeld 8219">
                <a:extLst>
                  <a:ext uri="{FF2B5EF4-FFF2-40B4-BE49-F238E27FC236}">
                    <a16:creationId xmlns:a16="http://schemas.microsoft.com/office/drawing/2014/main" id="{D5FAE6AA-B935-3D05-499E-120BEB8CEB3A}"/>
                  </a:ext>
                </a:extLst>
              </p:cNvPr>
              <p:cNvSpPr txBox="1"/>
              <p:nvPr/>
            </p:nvSpPr>
            <p:spPr>
              <a:xfrm>
                <a:off x="4954792" y="813181"/>
                <a:ext cx="3075823" cy="123110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</a:rPr>
                  <a:t>Verluste bei den Endenergie-Sektoren: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de-DE" sz="1400" dirty="0">
                    <a:solidFill>
                      <a:schemeClr val="bg1"/>
                    </a:solidFill>
                    <a:sym typeface="Wingdings" panose="05000000000000000000" pitchFamily="2" charset="2"/>
                  </a:rPr>
                  <a:t>Verbrennung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de-DE" sz="1400" dirty="0">
                    <a:solidFill>
                      <a:schemeClr val="bg1"/>
                    </a:solidFill>
                    <a:sym typeface="Wingdings" panose="05000000000000000000" pitchFamily="2" charset="2"/>
                  </a:rPr>
                  <a:t>Energie-Transport</a:t>
                </a:r>
              </a:p>
              <a:p>
                <a:r>
                  <a:rPr lang="de-DE" sz="1400" dirty="0">
                    <a:solidFill>
                      <a:schemeClr val="bg1"/>
                    </a:solidFill>
                    <a:sym typeface="Wingdings" panose="05000000000000000000" pitchFamily="2" charset="2"/>
                  </a:rPr>
                  <a:t>  etc.</a:t>
                </a:r>
                <a:endParaRPr lang="de-DE" sz="14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229" name="Pfeil: gebogen 8228">
              <a:extLst>
                <a:ext uri="{FF2B5EF4-FFF2-40B4-BE49-F238E27FC236}">
                  <a16:creationId xmlns:a16="http://schemas.microsoft.com/office/drawing/2014/main" id="{82C57BD2-CA00-2114-555C-EECE53663D5F}"/>
                </a:ext>
              </a:extLst>
            </p:cNvPr>
            <p:cNvSpPr/>
            <p:nvPr/>
          </p:nvSpPr>
          <p:spPr bwMode="auto">
            <a:xfrm rot="5400000" flipH="1">
              <a:off x="5284463" y="2559577"/>
              <a:ext cx="1735300" cy="863630"/>
            </a:xfrm>
            <a:prstGeom prst="bentArrow">
              <a:avLst>
                <a:gd name="adj1" fmla="val 67182"/>
                <a:gd name="adj2" fmla="val 43000"/>
                <a:gd name="adj3" fmla="val 41219"/>
                <a:gd name="adj4" fmla="val 71805"/>
              </a:avLst>
            </a:prstGeom>
            <a:solidFill>
              <a:srgbClr val="3333FF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8209" name="Textfeld 8208">
            <a:extLst>
              <a:ext uri="{FF2B5EF4-FFF2-40B4-BE49-F238E27FC236}">
                <a16:creationId xmlns:a16="http://schemas.microsoft.com/office/drawing/2014/main" id="{81E0EA4A-BD22-82F0-6FC2-32CB6A6B4937}"/>
              </a:ext>
            </a:extLst>
          </p:cNvPr>
          <p:cNvSpPr txBox="1"/>
          <p:nvPr/>
        </p:nvSpPr>
        <p:spPr>
          <a:xfrm>
            <a:off x="8398519" y="4474880"/>
            <a:ext cx="101822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800" b="1" dirty="0">
                <a:solidFill>
                  <a:srgbClr val="00B050"/>
                </a:solidFill>
              </a:rPr>
              <a:t>Exergie</a:t>
            </a:r>
          </a:p>
        </p:txBody>
      </p:sp>
      <p:grpSp>
        <p:nvGrpSpPr>
          <p:cNvPr id="8205" name="Gruppieren 8204">
            <a:extLst>
              <a:ext uri="{FF2B5EF4-FFF2-40B4-BE49-F238E27FC236}">
                <a16:creationId xmlns:a16="http://schemas.microsoft.com/office/drawing/2014/main" id="{7A79E133-3EA6-D936-3F85-98C5FC228747}"/>
              </a:ext>
            </a:extLst>
          </p:cNvPr>
          <p:cNvGrpSpPr/>
          <p:nvPr/>
        </p:nvGrpSpPr>
        <p:grpSpPr>
          <a:xfrm>
            <a:off x="39480" y="2782444"/>
            <a:ext cx="1461702" cy="1734968"/>
            <a:chOff x="39480" y="2782444"/>
            <a:chExt cx="1461702" cy="1734968"/>
          </a:xfrm>
        </p:grpSpPr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AD38CCD4-A153-08DA-2AF2-9027B993BF52}"/>
                </a:ext>
              </a:extLst>
            </p:cNvPr>
            <p:cNvGrpSpPr/>
            <p:nvPr/>
          </p:nvGrpSpPr>
          <p:grpSpPr>
            <a:xfrm>
              <a:off x="68150" y="3097734"/>
              <a:ext cx="1433032" cy="1419678"/>
              <a:chOff x="-49444" y="3146739"/>
              <a:chExt cx="1433032" cy="1101502"/>
            </a:xfrm>
          </p:grpSpPr>
          <p:sp>
            <p:nvSpPr>
              <p:cNvPr id="4" name="Ellipse 3">
                <a:extLst>
                  <a:ext uri="{FF2B5EF4-FFF2-40B4-BE49-F238E27FC236}">
                    <a16:creationId xmlns:a16="http://schemas.microsoft.com/office/drawing/2014/main" id="{82F39109-9FA7-93BE-A3A1-0D8E2C71C28D}"/>
                  </a:ext>
                </a:extLst>
              </p:cNvPr>
              <p:cNvSpPr/>
              <p:nvPr/>
            </p:nvSpPr>
            <p:spPr bwMode="auto">
              <a:xfrm>
                <a:off x="-49444" y="3146739"/>
                <a:ext cx="1433032" cy="1101502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1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" name="Textfeld 5">
                <a:extLst>
                  <a:ext uri="{FF2B5EF4-FFF2-40B4-BE49-F238E27FC236}">
                    <a16:creationId xmlns:a16="http://schemas.microsoft.com/office/drawing/2014/main" id="{C2AB2A2E-2DD5-18CD-BCA2-CC687F57FFA0}"/>
                  </a:ext>
                </a:extLst>
              </p:cNvPr>
              <p:cNvSpPr txBox="1"/>
              <p:nvPr/>
            </p:nvSpPr>
            <p:spPr>
              <a:xfrm>
                <a:off x="-14512" y="3197882"/>
                <a:ext cx="1365815" cy="7402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de-DE" sz="1400" b="1" dirty="0">
                    <a:solidFill>
                      <a:srgbClr val="FFFF00"/>
                    </a:solidFill>
                    <a:latin typeface="Arial" charset="0"/>
                  </a:rPr>
                  <a:t>chemisch</a:t>
                </a:r>
                <a:br>
                  <a:rPr lang="de-DE" sz="1400" u="sng" dirty="0">
                    <a:solidFill>
                      <a:schemeClr val="bg1"/>
                    </a:solidFill>
                    <a:latin typeface="Arial" charset="0"/>
                  </a:rPr>
                </a:br>
                <a:r>
                  <a:rPr lang="de-DE" sz="1400" dirty="0">
                    <a:solidFill>
                      <a:schemeClr val="bg1"/>
                    </a:solidFill>
                    <a:latin typeface="Arial" charset="0"/>
                  </a:rPr>
                  <a:t>gebundene</a:t>
                </a:r>
                <a:br>
                  <a:rPr lang="de-DE" sz="1400" dirty="0">
                    <a:solidFill>
                      <a:schemeClr val="bg1"/>
                    </a:solidFill>
                    <a:latin typeface="Arial" charset="0"/>
                  </a:rPr>
                </a:br>
                <a:r>
                  <a:rPr lang="de-DE" sz="1400" dirty="0">
                    <a:solidFill>
                      <a:schemeClr val="bg1"/>
                    </a:solidFill>
                    <a:latin typeface="Arial" charset="0"/>
                  </a:rPr>
                  <a:t>Energie (</a:t>
                </a:r>
                <a:r>
                  <a:rPr lang="de-DE" sz="1400" baseline="30000" dirty="0" err="1">
                    <a:solidFill>
                      <a:schemeClr val="bg1"/>
                    </a:solidFill>
                    <a:latin typeface="Arial" charset="0"/>
                  </a:rPr>
                  <a:t>12</a:t>
                </a:r>
                <a:r>
                  <a:rPr lang="de-DE" sz="1400" dirty="0" err="1">
                    <a:solidFill>
                      <a:schemeClr val="bg1"/>
                    </a:solidFill>
                    <a:latin typeface="Arial" charset="0"/>
                  </a:rPr>
                  <a:t>C</a:t>
                </a:r>
                <a:r>
                  <a:rPr lang="de-DE" sz="1400" dirty="0">
                    <a:solidFill>
                      <a:schemeClr val="bg1"/>
                    </a:solidFill>
                    <a:latin typeface="Arial" charset="0"/>
                  </a:rPr>
                  <a:t>)</a:t>
                </a:r>
                <a:br>
                  <a:rPr lang="de-DE" sz="1400" dirty="0">
                    <a:solidFill>
                      <a:schemeClr val="bg1"/>
                    </a:solidFill>
                    <a:latin typeface="Arial" charset="0"/>
                  </a:rPr>
                </a:br>
                <a:r>
                  <a:rPr lang="de-DE" sz="1400" dirty="0">
                    <a:solidFill>
                      <a:schemeClr val="bg1"/>
                    </a:solidFill>
                    <a:latin typeface="Arial" charset="0"/>
                  </a:rPr>
                  <a:t>&lt; 400 Mio. a</a:t>
                </a:r>
              </a:p>
            </p:txBody>
          </p:sp>
        </p:grpSp>
        <p:sp>
          <p:nvSpPr>
            <p:cNvPr id="8204" name="Textfeld 8203">
              <a:extLst>
                <a:ext uri="{FF2B5EF4-FFF2-40B4-BE49-F238E27FC236}">
                  <a16:creationId xmlns:a16="http://schemas.microsoft.com/office/drawing/2014/main" id="{6EC38667-EC10-0487-5EEE-C381B7E05736}"/>
                </a:ext>
              </a:extLst>
            </p:cNvPr>
            <p:cNvSpPr txBox="1"/>
            <p:nvPr/>
          </p:nvSpPr>
          <p:spPr>
            <a:xfrm>
              <a:off x="39480" y="2782444"/>
              <a:ext cx="13019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>
                  <a:solidFill>
                    <a:schemeClr val="accent2">
                      <a:lumMod val="75000"/>
                    </a:schemeClr>
                  </a:solidFill>
                </a:rPr>
                <a:t>Energieform</a:t>
              </a:r>
            </a:p>
          </p:txBody>
        </p:sp>
      </p:grpSp>
      <p:grpSp>
        <p:nvGrpSpPr>
          <p:cNvPr id="8221" name="Gruppieren 8220">
            <a:extLst>
              <a:ext uri="{FF2B5EF4-FFF2-40B4-BE49-F238E27FC236}">
                <a16:creationId xmlns:a16="http://schemas.microsoft.com/office/drawing/2014/main" id="{56C3734E-BBCD-0613-DE5B-5ADE40ED447D}"/>
              </a:ext>
            </a:extLst>
          </p:cNvPr>
          <p:cNvGrpSpPr/>
          <p:nvPr/>
        </p:nvGrpSpPr>
        <p:grpSpPr>
          <a:xfrm>
            <a:off x="304966" y="4059648"/>
            <a:ext cx="950901" cy="398099"/>
            <a:chOff x="-1792493" y="2868955"/>
            <a:chExt cx="950901" cy="398099"/>
          </a:xfrm>
        </p:grpSpPr>
        <p:sp>
          <p:nvSpPr>
            <p:cNvPr id="8232" name="Ellipse 8231">
              <a:extLst>
                <a:ext uri="{FF2B5EF4-FFF2-40B4-BE49-F238E27FC236}">
                  <a16:creationId xmlns:a16="http://schemas.microsoft.com/office/drawing/2014/main" id="{93FD2EE3-FDDD-265F-D0BE-F62A3EA23EAA}"/>
                </a:ext>
              </a:extLst>
            </p:cNvPr>
            <p:cNvSpPr/>
            <p:nvPr/>
          </p:nvSpPr>
          <p:spPr bwMode="auto">
            <a:xfrm>
              <a:off x="-1792493" y="2868955"/>
              <a:ext cx="950901" cy="398099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242" name="Textfeld 8241">
              <a:extLst>
                <a:ext uri="{FF2B5EF4-FFF2-40B4-BE49-F238E27FC236}">
                  <a16:creationId xmlns:a16="http://schemas.microsoft.com/office/drawing/2014/main" id="{897D59D9-7833-3524-F49E-8A19F0295C84}"/>
                </a:ext>
              </a:extLst>
            </p:cNvPr>
            <p:cNvSpPr txBox="1"/>
            <p:nvPr/>
          </p:nvSpPr>
          <p:spPr>
            <a:xfrm>
              <a:off x="-1697870" y="2916524"/>
              <a:ext cx="7521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i="1" dirty="0"/>
                <a:t>endlich</a:t>
              </a:r>
            </a:p>
          </p:txBody>
        </p:sp>
      </p:grpSp>
      <p:grpSp>
        <p:nvGrpSpPr>
          <p:cNvPr id="8266" name="Gruppieren 8265">
            <a:extLst>
              <a:ext uri="{FF2B5EF4-FFF2-40B4-BE49-F238E27FC236}">
                <a16:creationId xmlns:a16="http://schemas.microsoft.com/office/drawing/2014/main" id="{AF448F22-C960-0206-8ED0-23C83D5C7F23}"/>
              </a:ext>
            </a:extLst>
          </p:cNvPr>
          <p:cNvGrpSpPr/>
          <p:nvPr/>
        </p:nvGrpSpPr>
        <p:grpSpPr>
          <a:xfrm>
            <a:off x="1648530" y="2970775"/>
            <a:ext cx="2100618" cy="1525285"/>
            <a:chOff x="1648530" y="2970775"/>
            <a:chExt cx="2100618" cy="1525285"/>
          </a:xfrm>
        </p:grpSpPr>
        <p:sp>
          <p:nvSpPr>
            <p:cNvPr id="8254" name="Textfeld 8253">
              <a:extLst>
                <a:ext uri="{FF2B5EF4-FFF2-40B4-BE49-F238E27FC236}">
                  <a16:creationId xmlns:a16="http://schemas.microsoft.com/office/drawing/2014/main" id="{02C55946-7D07-D791-5442-465F4A13AB5B}"/>
                </a:ext>
              </a:extLst>
            </p:cNvPr>
            <p:cNvSpPr txBox="1"/>
            <p:nvPr/>
          </p:nvSpPr>
          <p:spPr>
            <a:xfrm>
              <a:off x="1648530" y="3322850"/>
              <a:ext cx="2100618" cy="1173210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de-DE" sz="1400" u="sng" dirty="0">
                  <a:solidFill>
                    <a:schemeClr val="bg1"/>
                  </a:solidFill>
                  <a:sym typeface="Wingdings" panose="05000000000000000000" pitchFamily="2" charset="2"/>
                </a:rPr>
                <a:t>Fossile</a:t>
              </a:r>
            </a:p>
            <a:p>
              <a:r>
                <a:rPr lang="de-DE" sz="1400" dirty="0">
                  <a:solidFill>
                    <a:schemeClr val="bg1"/>
                  </a:solidFill>
                  <a:sym typeface="Wingdings" panose="05000000000000000000" pitchFamily="2" charset="2"/>
                </a:rPr>
                <a:t> Mineralöl</a:t>
              </a:r>
              <a:br>
                <a:rPr lang="de-DE" sz="1400" dirty="0">
                  <a:solidFill>
                    <a:schemeClr val="bg1"/>
                  </a:solidFill>
                  <a:sym typeface="Wingdings" panose="05000000000000000000" pitchFamily="2" charset="2"/>
                </a:rPr>
              </a:br>
              <a:r>
                <a:rPr lang="de-DE" sz="1400" dirty="0">
                  <a:solidFill>
                    <a:schemeClr val="bg1"/>
                  </a:solidFill>
                  <a:sym typeface="Wingdings" panose="05000000000000000000" pitchFamily="2" charset="2"/>
                </a:rPr>
                <a:t> Erdgas</a:t>
              </a:r>
              <a:br>
                <a:rPr lang="de-DE" sz="1400" dirty="0">
                  <a:solidFill>
                    <a:schemeClr val="bg1"/>
                  </a:solidFill>
                  <a:sym typeface="Wingdings" panose="05000000000000000000" pitchFamily="2" charset="2"/>
                </a:rPr>
              </a:br>
              <a:r>
                <a:rPr lang="de-DE" sz="1400" dirty="0">
                  <a:solidFill>
                    <a:schemeClr val="bg1"/>
                  </a:solidFill>
                  <a:sym typeface="Wingdings" panose="05000000000000000000" pitchFamily="2" charset="2"/>
                </a:rPr>
                <a:t> Steinkohle</a:t>
              </a:r>
              <a:br>
                <a:rPr lang="de-DE" sz="1400" dirty="0">
                  <a:solidFill>
                    <a:schemeClr val="bg1"/>
                  </a:solidFill>
                  <a:sym typeface="Wingdings" panose="05000000000000000000" pitchFamily="2" charset="2"/>
                </a:rPr>
              </a:br>
              <a:r>
                <a:rPr lang="de-DE" sz="1400" dirty="0">
                  <a:solidFill>
                    <a:schemeClr val="bg1"/>
                  </a:solidFill>
                  <a:sym typeface="Wingdings" panose="05000000000000000000" pitchFamily="2" charset="2"/>
                </a:rPr>
                <a:t> Braunkohle</a:t>
              </a:r>
              <a:endParaRPr lang="de-DE" sz="1400" dirty="0"/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E85266FD-17E3-F608-35A9-36C6E68FE6FC}"/>
                </a:ext>
              </a:extLst>
            </p:cNvPr>
            <p:cNvSpPr txBox="1"/>
            <p:nvPr/>
          </p:nvSpPr>
          <p:spPr>
            <a:xfrm>
              <a:off x="2871457" y="2970775"/>
              <a:ext cx="85029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>
                  <a:solidFill>
                    <a:schemeClr val="bg1"/>
                  </a:solidFill>
                </a:rPr>
                <a:t>-Träger</a:t>
              </a:r>
            </a:p>
          </p:txBody>
        </p:sp>
      </p:grpSp>
      <p:grpSp>
        <p:nvGrpSpPr>
          <p:cNvPr id="8257" name="Gruppieren 8256">
            <a:extLst>
              <a:ext uri="{FF2B5EF4-FFF2-40B4-BE49-F238E27FC236}">
                <a16:creationId xmlns:a16="http://schemas.microsoft.com/office/drawing/2014/main" id="{7ED1FB12-9FAB-9934-F184-55F2140AC14A}"/>
              </a:ext>
            </a:extLst>
          </p:cNvPr>
          <p:cNvGrpSpPr/>
          <p:nvPr/>
        </p:nvGrpSpPr>
        <p:grpSpPr>
          <a:xfrm>
            <a:off x="68150" y="4575711"/>
            <a:ext cx="1433032" cy="1419678"/>
            <a:chOff x="-49444" y="3146739"/>
            <a:chExt cx="1433032" cy="1101502"/>
          </a:xfrm>
        </p:grpSpPr>
        <p:sp>
          <p:nvSpPr>
            <p:cNvPr id="8259" name="Ellipse 8258">
              <a:extLst>
                <a:ext uri="{FF2B5EF4-FFF2-40B4-BE49-F238E27FC236}">
                  <a16:creationId xmlns:a16="http://schemas.microsoft.com/office/drawing/2014/main" id="{4E335F01-9EF9-BA6A-F733-37A9B77D2B8D}"/>
                </a:ext>
              </a:extLst>
            </p:cNvPr>
            <p:cNvSpPr/>
            <p:nvPr/>
          </p:nvSpPr>
          <p:spPr bwMode="auto">
            <a:xfrm>
              <a:off x="-49444" y="3146739"/>
              <a:ext cx="1433032" cy="1101502"/>
            </a:xfrm>
            <a:prstGeom prst="ellipse">
              <a:avLst/>
            </a:prstGeom>
            <a:solidFill>
              <a:srgbClr val="00B05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8260" name="Textfeld 8259">
              <a:extLst>
                <a:ext uri="{FF2B5EF4-FFF2-40B4-BE49-F238E27FC236}">
                  <a16:creationId xmlns:a16="http://schemas.microsoft.com/office/drawing/2014/main" id="{2DA51CE8-9DD4-653D-F41A-58443EBBF415}"/>
                </a:ext>
              </a:extLst>
            </p:cNvPr>
            <p:cNvSpPr txBox="1"/>
            <p:nvPr/>
          </p:nvSpPr>
          <p:spPr>
            <a:xfrm>
              <a:off x="-14512" y="3298782"/>
              <a:ext cx="1365815" cy="5731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1400" b="1" dirty="0">
                  <a:solidFill>
                    <a:schemeClr val="accent2">
                      <a:lumMod val="75000"/>
                    </a:schemeClr>
                  </a:solidFill>
                  <a:latin typeface="Arial" charset="0"/>
                </a:rPr>
                <a:t>physikalisch</a:t>
              </a:r>
              <a:br>
                <a:rPr lang="de-DE" sz="1400" dirty="0">
                  <a:solidFill>
                    <a:schemeClr val="bg1"/>
                  </a:solidFill>
                  <a:latin typeface="Arial" charset="0"/>
                </a:rPr>
              </a:br>
              <a:r>
                <a:rPr lang="de-DE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gebundene</a:t>
              </a:r>
              <a:br>
                <a:rPr lang="de-DE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</a:br>
              <a:r>
                <a:rPr lang="de-DE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</a:rPr>
                <a:t>Energie</a:t>
              </a:r>
            </a:p>
          </p:txBody>
        </p:sp>
      </p:grpSp>
      <p:grpSp>
        <p:nvGrpSpPr>
          <p:cNvPr id="8219" name="Gruppieren 8218">
            <a:extLst>
              <a:ext uri="{FF2B5EF4-FFF2-40B4-BE49-F238E27FC236}">
                <a16:creationId xmlns:a16="http://schemas.microsoft.com/office/drawing/2014/main" id="{4C58E438-8363-AF61-24A1-EA926E3177CC}"/>
              </a:ext>
            </a:extLst>
          </p:cNvPr>
          <p:cNvGrpSpPr/>
          <p:nvPr/>
        </p:nvGrpSpPr>
        <p:grpSpPr>
          <a:xfrm>
            <a:off x="304966" y="5491917"/>
            <a:ext cx="950901" cy="398099"/>
            <a:chOff x="-1716285" y="2868955"/>
            <a:chExt cx="950901" cy="398099"/>
          </a:xfrm>
        </p:grpSpPr>
        <p:sp>
          <p:nvSpPr>
            <p:cNvPr id="8210" name="Ellipse 8209">
              <a:extLst>
                <a:ext uri="{FF2B5EF4-FFF2-40B4-BE49-F238E27FC236}">
                  <a16:creationId xmlns:a16="http://schemas.microsoft.com/office/drawing/2014/main" id="{C7D4AA3A-9072-00B2-8A34-BCC5FF28B9B9}"/>
                </a:ext>
              </a:extLst>
            </p:cNvPr>
            <p:cNvSpPr/>
            <p:nvPr/>
          </p:nvSpPr>
          <p:spPr bwMode="auto">
            <a:xfrm>
              <a:off x="-1716285" y="2868955"/>
              <a:ext cx="950901" cy="398099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200" name="Textfeld 8199">
              <a:extLst>
                <a:ext uri="{FF2B5EF4-FFF2-40B4-BE49-F238E27FC236}">
                  <a16:creationId xmlns:a16="http://schemas.microsoft.com/office/drawing/2014/main" id="{D6AE6BBA-A44A-3174-2686-B3CFB2869F9E}"/>
                </a:ext>
              </a:extLst>
            </p:cNvPr>
            <p:cNvSpPr txBox="1"/>
            <p:nvPr/>
          </p:nvSpPr>
          <p:spPr>
            <a:xfrm>
              <a:off x="-1716285" y="2916524"/>
              <a:ext cx="9509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i="1" dirty="0">
                  <a:solidFill>
                    <a:srgbClr val="00B050"/>
                  </a:solidFill>
                </a:rPr>
                <a:t>unendlich</a:t>
              </a:r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4E21D2E4-0B1B-705B-E2B4-327B64E9C87A}"/>
              </a:ext>
            </a:extLst>
          </p:cNvPr>
          <p:cNvGrpSpPr/>
          <p:nvPr/>
        </p:nvGrpSpPr>
        <p:grpSpPr>
          <a:xfrm>
            <a:off x="2640037" y="927292"/>
            <a:ext cx="2718781" cy="2474194"/>
            <a:chOff x="1927642" y="794603"/>
            <a:chExt cx="2718781" cy="2474194"/>
          </a:xfrm>
        </p:grpSpPr>
        <p:sp>
          <p:nvSpPr>
            <p:cNvPr id="28" name="Pfeil: gebogen 27">
              <a:extLst>
                <a:ext uri="{FF2B5EF4-FFF2-40B4-BE49-F238E27FC236}">
                  <a16:creationId xmlns:a16="http://schemas.microsoft.com/office/drawing/2014/main" id="{FE01F3F7-2762-D188-5765-D07436467A22}"/>
                </a:ext>
              </a:extLst>
            </p:cNvPr>
            <p:cNvSpPr/>
            <p:nvPr/>
          </p:nvSpPr>
          <p:spPr bwMode="auto">
            <a:xfrm rot="5400000" flipH="1">
              <a:off x="2716225" y="2327422"/>
              <a:ext cx="1155688" cy="727061"/>
            </a:xfrm>
            <a:prstGeom prst="bentArrow">
              <a:avLst>
                <a:gd name="adj1" fmla="val 65046"/>
                <a:gd name="adj2" fmla="val 36500"/>
                <a:gd name="adj3" fmla="val 40000"/>
                <a:gd name="adj4" fmla="val 58823"/>
              </a:avLst>
            </a:prstGeom>
            <a:solidFill>
              <a:schemeClr val="accent2">
                <a:lumMod val="7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8226" name="Gruppieren 8225">
              <a:extLst>
                <a:ext uri="{FF2B5EF4-FFF2-40B4-BE49-F238E27FC236}">
                  <a16:creationId xmlns:a16="http://schemas.microsoft.com/office/drawing/2014/main" id="{44F2782D-60EA-1008-C1F4-3FBD6254D23C}"/>
                </a:ext>
              </a:extLst>
            </p:cNvPr>
            <p:cNvGrpSpPr/>
            <p:nvPr/>
          </p:nvGrpSpPr>
          <p:grpSpPr>
            <a:xfrm>
              <a:off x="1927642" y="794603"/>
              <a:ext cx="2718781" cy="1309482"/>
              <a:chOff x="1984354" y="751892"/>
              <a:chExt cx="2718781" cy="1309482"/>
            </a:xfrm>
          </p:grpSpPr>
          <p:sp>
            <p:nvSpPr>
              <p:cNvPr id="8212" name="Rechteck: abgerundete Ecken 8211">
                <a:extLst>
                  <a:ext uri="{FF2B5EF4-FFF2-40B4-BE49-F238E27FC236}">
                    <a16:creationId xmlns:a16="http://schemas.microsoft.com/office/drawing/2014/main" id="{9CE48AD8-602D-064A-0223-5A766021EFD8}"/>
                  </a:ext>
                </a:extLst>
              </p:cNvPr>
              <p:cNvSpPr/>
              <p:nvPr/>
            </p:nvSpPr>
            <p:spPr bwMode="auto">
              <a:xfrm>
                <a:off x="1984354" y="751892"/>
                <a:ext cx="2718781" cy="1309482"/>
              </a:xfrm>
              <a:prstGeom prst="roundRect">
                <a:avLst/>
              </a:prstGeom>
              <a:solidFill>
                <a:schemeClr val="accent2">
                  <a:lumMod val="75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213" name="Textfeld 8212">
                <a:extLst>
                  <a:ext uri="{FF2B5EF4-FFF2-40B4-BE49-F238E27FC236}">
                    <a16:creationId xmlns:a16="http://schemas.microsoft.com/office/drawing/2014/main" id="{3D920236-9845-3A88-0609-8F919F1127A3}"/>
                  </a:ext>
                </a:extLst>
              </p:cNvPr>
              <p:cNvSpPr txBox="1"/>
              <p:nvPr/>
            </p:nvSpPr>
            <p:spPr>
              <a:xfrm>
                <a:off x="2142043" y="782588"/>
                <a:ext cx="2395971" cy="1231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>
                    <a:solidFill>
                      <a:schemeClr val="bg1"/>
                    </a:solidFill>
                  </a:rPr>
                  <a:t>Umwandlungsverluste bei:</a:t>
                </a:r>
                <a:br>
                  <a:rPr lang="de-DE" sz="1600" b="1" dirty="0">
                    <a:solidFill>
                      <a:schemeClr val="bg1"/>
                    </a:solidFill>
                  </a:rPr>
                </a:br>
                <a:r>
                  <a:rPr lang="de-DE" sz="1400" dirty="0">
                    <a:solidFill>
                      <a:schemeClr val="bg1"/>
                    </a:solidFill>
                    <a:sym typeface="Wingdings" panose="05000000000000000000" pitchFamily="2" charset="2"/>
                  </a:rPr>
                  <a:t> Raffinerien</a:t>
                </a:r>
              </a:p>
              <a:p>
                <a:r>
                  <a:rPr lang="de-DE" sz="1400" dirty="0">
                    <a:solidFill>
                      <a:schemeClr val="bg1"/>
                    </a:solidFill>
                    <a:sym typeface="Wingdings" panose="05000000000000000000" pitchFamily="2" charset="2"/>
                  </a:rPr>
                  <a:t> Wärme-Kraftwerken</a:t>
                </a:r>
                <a:br>
                  <a:rPr lang="de-DE" sz="1400" dirty="0">
                    <a:solidFill>
                      <a:schemeClr val="bg1"/>
                    </a:solidFill>
                    <a:sym typeface="Wingdings" panose="05000000000000000000" pitchFamily="2" charset="2"/>
                  </a:rPr>
                </a:br>
                <a:r>
                  <a:rPr lang="de-DE" sz="1400" dirty="0">
                    <a:solidFill>
                      <a:schemeClr val="bg1"/>
                    </a:solidFill>
                    <a:sym typeface="Wingdings" panose="05000000000000000000" pitchFamily="2" charset="2"/>
                  </a:rPr>
                  <a:t> etc.</a:t>
                </a:r>
                <a:endParaRPr lang="de-DE" sz="14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8251" name="Gruppieren 8250">
            <a:extLst>
              <a:ext uri="{FF2B5EF4-FFF2-40B4-BE49-F238E27FC236}">
                <a16:creationId xmlns:a16="http://schemas.microsoft.com/office/drawing/2014/main" id="{77B78C21-4E12-7D91-1DCD-22A4DE6D6921}"/>
              </a:ext>
            </a:extLst>
          </p:cNvPr>
          <p:cNvGrpSpPr/>
          <p:nvPr/>
        </p:nvGrpSpPr>
        <p:grpSpPr>
          <a:xfrm>
            <a:off x="4232382" y="1341271"/>
            <a:ext cx="4738058" cy="369332"/>
            <a:chOff x="4232382" y="1341271"/>
            <a:chExt cx="4738058" cy="369332"/>
          </a:xfrm>
        </p:grpSpPr>
        <p:sp>
          <p:nvSpPr>
            <p:cNvPr id="8249" name="Textfeld 8248">
              <a:extLst>
                <a:ext uri="{FF2B5EF4-FFF2-40B4-BE49-F238E27FC236}">
                  <a16:creationId xmlns:a16="http://schemas.microsoft.com/office/drawing/2014/main" id="{0281BA8D-2777-53FB-AC69-E98541686E92}"/>
                </a:ext>
              </a:extLst>
            </p:cNvPr>
            <p:cNvSpPr txBox="1"/>
            <p:nvPr/>
          </p:nvSpPr>
          <p:spPr>
            <a:xfrm>
              <a:off x="7926564" y="1341271"/>
              <a:ext cx="104387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1800" b="1" dirty="0">
                  <a:solidFill>
                    <a:srgbClr val="FF0000"/>
                  </a:solidFill>
                </a:rPr>
                <a:t>Anergie</a:t>
              </a:r>
            </a:p>
          </p:txBody>
        </p:sp>
        <p:sp>
          <p:nvSpPr>
            <p:cNvPr id="8250" name="Textfeld 8249">
              <a:extLst>
                <a:ext uri="{FF2B5EF4-FFF2-40B4-BE49-F238E27FC236}">
                  <a16:creationId xmlns:a16="http://schemas.microsoft.com/office/drawing/2014/main" id="{74EB672E-9699-1CD5-900B-B5BDA9EBAD36}"/>
                </a:ext>
              </a:extLst>
            </p:cNvPr>
            <p:cNvSpPr txBox="1"/>
            <p:nvPr/>
          </p:nvSpPr>
          <p:spPr>
            <a:xfrm>
              <a:off x="4232382" y="1341271"/>
              <a:ext cx="104387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1800" b="1" dirty="0">
                  <a:solidFill>
                    <a:srgbClr val="FF0000"/>
                  </a:solidFill>
                </a:rPr>
                <a:t>Anergie</a:t>
              </a:r>
            </a:p>
          </p:txBody>
        </p:sp>
      </p:grpSp>
      <p:grpSp>
        <p:nvGrpSpPr>
          <p:cNvPr id="8261" name="Gruppieren 8260">
            <a:extLst>
              <a:ext uri="{FF2B5EF4-FFF2-40B4-BE49-F238E27FC236}">
                <a16:creationId xmlns:a16="http://schemas.microsoft.com/office/drawing/2014/main" id="{0B348CC4-87C8-A9F4-9F07-690C505E2C32}"/>
              </a:ext>
            </a:extLst>
          </p:cNvPr>
          <p:cNvGrpSpPr/>
          <p:nvPr/>
        </p:nvGrpSpPr>
        <p:grpSpPr>
          <a:xfrm>
            <a:off x="2840593" y="3619500"/>
            <a:ext cx="922446" cy="867807"/>
            <a:chOff x="2840593" y="3619500"/>
            <a:chExt cx="922446" cy="867807"/>
          </a:xfrm>
        </p:grpSpPr>
        <p:sp>
          <p:nvSpPr>
            <p:cNvPr id="26" name="Geschweifte Klammer rechts 25">
              <a:extLst>
                <a:ext uri="{FF2B5EF4-FFF2-40B4-BE49-F238E27FC236}">
                  <a16:creationId xmlns:a16="http://schemas.microsoft.com/office/drawing/2014/main" id="{B5580FC8-09AE-2A13-7345-5830D1D689F4}"/>
                </a:ext>
              </a:extLst>
            </p:cNvPr>
            <p:cNvSpPr/>
            <p:nvPr/>
          </p:nvSpPr>
          <p:spPr bwMode="auto">
            <a:xfrm>
              <a:off x="2840593" y="3619500"/>
              <a:ext cx="156334" cy="584605"/>
            </a:xfrm>
            <a:prstGeom prst="rightBrace">
              <a:avLst/>
            </a:prstGeom>
            <a:noFill/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8216" name="Textfeld 8215">
              <a:extLst>
                <a:ext uri="{FF2B5EF4-FFF2-40B4-BE49-F238E27FC236}">
                  <a16:creationId xmlns:a16="http://schemas.microsoft.com/office/drawing/2014/main" id="{2EB03462-65A1-80E3-8286-6DCE2782A0B7}"/>
                </a:ext>
              </a:extLst>
            </p:cNvPr>
            <p:cNvSpPr txBox="1"/>
            <p:nvPr/>
          </p:nvSpPr>
          <p:spPr>
            <a:xfrm>
              <a:off x="2971637" y="3752153"/>
              <a:ext cx="79060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solidFill>
                    <a:schemeClr val="bg1"/>
                  </a:solidFill>
                </a:rPr>
                <a:t>Importe</a:t>
              </a:r>
            </a:p>
          </p:txBody>
        </p:sp>
        <p:sp>
          <p:nvSpPr>
            <p:cNvPr id="8217" name="Textfeld 8216">
              <a:extLst>
                <a:ext uri="{FF2B5EF4-FFF2-40B4-BE49-F238E27FC236}">
                  <a16:creationId xmlns:a16="http://schemas.microsoft.com/office/drawing/2014/main" id="{BABB9830-ED78-8D37-FC31-8F2CF140EA7A}"/>
                </a:ext>
              </a:extLst>
            </p:cNvPr>
            <p:cNvSpPr txBox="1"/>
            <p:nvPr/>
          </p:nvSpPr>
          <p:spPr>
            <a:xfrm>
              <a:off x="2871448" y="4179530"/>
              <a:ext cx="8915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solidFill>
                    <a:schemeClr val="bg1"/>
                  </a:solidFill>
                </a:rPr>
                <a:t>heimisch</a:t>
              </a:r>
            </a:p>
          </p:txBody>
        </p:sp>
      </p:grpSp>
      <p:grpSp>
        <p:nvGrpSpPr>
          <p:cNvPr id="8267" name="Gruppieren 8266">
            <a:extLst>
              <a:ext uri="{FF2B5EF4-FFF2-40B4-BE49-F238E27FC236}">
                <a16:creationId xmlns:a16="http://schemas.microsoft.com/office/drawing/2014/main" id="{CF05F3E1-22BB-60A4-7166-DE17F1F23FD2}"/>
              </a:ext>
            </a:extLst>
          </p:cNvPr>
          <p:cNvGrpSpPr/>
          <p:nvPr/>
        </p:nvGrpSpPr>
        <p:grpSpPr>
          <a:xfrm>
            <a:off x="2772585" y="4890796"/>
            <a:ext cx="990454" cy="790868"/>
            <a:chOff x="2772585" y="4890796"/>
            <a:chExt cx="990454" cy="790868"/>
          </a:xfrm>
        </p:grpSpPr>
        <p:sp>
          <p:nvSpPr>
            <p:cNvPr id="8263" name="Geschweifte Klammer rechts 8262">
              <a:extLst>
                <a:ext uri="{FF2B5EF4-FFF2-40B4-BE49-F238E27FC236}">
                  <a16:creationId xmlns:a16="http://schemas.microsoft.com/office/drawing/2014/main" id="{05BFF341-2BD5-17F0-0997-195146D9EC0E}"/>
                </a:ext>
              </a:extLst>
            </p:cNvPr>
            <p:cNvSpPr/>
            <p:nvPr/>
          </p:nvSpPr>
          <p:spPr bwMode="auto">
            <a:xfrm>
              <a:off x="2772585" y="4890796"/>
              <a:ext cx="156334" cy="790868"/>
            </a:xfrm>
            <a:prstGeom prst="rightBrac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8265" name="Textfeld 8264">
              <a:extLst>
                <a:ext uri="{FF2B5EF4-FFF2-40B4-BE49-F238E27FC236}">
                  <a16:creationId xmlns:a16="http://schemas.microsoft.com/office/drawing/2014/main" id="{4A9E6C5B-08AF-2C22-B16A-2DFC54900D95}"/>
                </a:ext>
              </a:extLst>
            </p:cNvPr>
            <p:cNvSpPr txBox="1"/>
            <p:nvPr/>
          </p:nvSpPr>
          <p:spPr>
            <a:xfrm>
              <a:off x="2871448" y="5113168"/>
              <a:ext cx="8915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heimisch</a:t>
              </a:r>
            </a:p>
          </p:txBody>
        </p:sp>
      </p:grpSp>
      <p:sp>
        <p:nvSpPr>
          <p:cNvPr id="25" name="Rectangle 4">
            <a:extLst>
              <a:ext uri="{FF2B5EF4-FFF2-40B4-BE49-F238E27FC236}">
                <a16:creationId xmlns:a16="http://schemas.microsoft.com/office/drawing/2014/main" id="{DFE62F45-AD7A-4272-AC8D-DD0517C4A2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" y="6180571"/>
            <a:ext cx="9875520" cy="4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rgbClr val="00B050"/>
                </a:solidFill>
              </a:rPr>
              <a:t> Herausforderungen für Ingenieure: </a:t>
            </a:r>
            <a:r>
              <a:rPr lang="de-DE" altLang="de-DE" sz="1800" b="1" dirty="0">
                <a:solidFill>
                  <a:srgbClr val="00B050"/>
                </a:solidFill>
              </a:rPr>
              <a:t>Verluste</a:t>
            </a:r>
            <a:r>
              <a:rPr lang="de-DE" altLang="de-DE" sz="1800" dirty="0">
                <a:solidFill>
                  <a:srgbClr val="00B050"/>
                </a:solidFill>
              </a:rPr>
              <a:t> durch „</a:t>
            </a:r>
            <a:r>
              <a:rPr lang="de-DE" altLang="de-DE" sz="1800" b="1" dirty="0">
                <a:solidFill>
                  <a:srgbClr val="00B050"/>
                </a:solidFill>
              </a:rPr>
              <a:t>kluge Technologieoffenheit“</a:t>
            </a:r>
            <a:r>
              <a:rPr lang="de-DE" altLang="de-DE" sz="1800" dirty="0">
                <a:solidFill>
                  <a:srgbClr val="00B050"/>
                </a:solidFill>
              </a:rPr>
              <a:t> </a:t>
            </a:r>
            <a:r>
              <a:rPr lang="de-DE" altLang="de-DE" sz="1800" b="1" dirty="0">
                <a:solidFill>
                  <a:srgbClr val="00B050"/>
                </a:solidFill>
              </a:rPr>
              <a:t>minimieren</a:t>
            </a:r>
            <a:r>
              <a:rPr lang="de-DE" altLang="de-DE" sz="1800" dirty="0">
                <a:solidFill>
                  <a:srgbClr val="00B05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897421638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8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8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8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8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8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8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8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8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8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10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8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8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2" grpId="0"/>
      <p:bldP spid="8209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:a16="http://schemas.microsoft.com/office/drawing/2014/main" id="{4AD0168B-AD3D-D10A-B6E9-ED9F27EB2F5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108362" y="64083"/>
            <a:ext cx="8632403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Grundsätzliche Verfügbarkeit mit ausreichender Energie (6)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vom Energiezeitalter der Verbrennung zur Energiewende</a:t>
            </a:r>
          </a:p>
        </p:txBody>
      </p:sp>
      <p:sp>
        <p:nvSpPr>
          <p:cNvPr id="83" name="Textfeld 82">
            <a:extLst>
              <a:ext uri="{FF2B5EF4-FFF2-40B4-BE49-F238E27FC236}">
                <a16:creationId xmlns:a16="http://schemas.microsoft.com/office/drawing/2014/main" id="{370035FA-8468-3B12-BEE1-5F8FC18B6DA8}"/>
              </a:ext>
            </a:extLst>
          </p:cNvPr>
          <p:cNvSpPr txBox="1"/>
          <p:nvPr/>
        </p:nvSpPr>
        <p:spPr>
          <a:xfrm>
            <a:off x="1305293" y="749494"/>
            <a:ext cx="247286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Verbrennung (Wärme)</a:t>
            </a:r>
          </a:p>
        </p:txBody>
      </p:sp>
      <p:sp>
        <p:nvSpPr>
          <p:cNvPr id="84" name="Textfeld 83">
            <a:extLst>
              <a:ext uri="{FF2B5EF4-FFF2-40B4-BE49-F238E27FC236}">
                <a16:creationId xmlns:a16="http://schemas.microsoft.com/office/drawing/2014/main" id="{6E7B6148-C4BD-38D4-9B81-324BD3BC710E}"/>
              </a:ext>
            </a:extLst>
          </p:cNvPr>
          <p:cNvSpPr txBox="1"/>
          <p:nvPr/>
        </p:nvSpPr>
        <p:spPr>
          <a:xfrm>
            <a:off x="6286411" y="751354"/>
            <a:ext cx="247286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18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de-D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insparungen</a:t>
            </a:r>
          </a:p>
        </p:txBody>
      </p:sp>
      <p:sp>
        <p:nvSpPr>
          <p:cNvPr id="89" name="Textfeld 88">
            <a:extLst>
              <a:ext uri="{FF2B5EF4-FFF2-40B4-BE49-F238E27FC236}">
                <a16:creationId xmlns:a16="http://schemas.microsoft.com/office/drawing/2014/main" id="{47C8D2B4-CDA0-9767-4E5A-485FB777EF0A}"/>
              </a:ext>
            </a:extLst>
          </p:cNvPr>
          <p:cNvSpPr txBox="1"/>
          <p:nvPr/>
        </p:nvSpPr>
        <p:spPr>
          <a:xfrm>
            <a:off x="4572000" y="749494"/>
            <a:ext cx="155255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Energiewende</a:t>
            </a:r>
          </a:p>
        </p:txBody>
      </p:sp>
      <p:cxnSp>
        <p:nvCxnSpPr>
          <p:cNvPr id="101" name="Gerader Verbinder 100">
            <a:extLst>
              <a:ext uri="{FF2B5EF4-FFF2-40B4-BE49-F238E27FC236}">
                <a16:creationId xmlns:a16="http://schemas.microsoft.com/office/drawing/2014/main" id="{47231542-3D4E-D69C-E8B3-AF3E9B9B3E88}"/>
              </a:ext>
            </a:extLst>
          </p:cNvPr>
          <p:cNvCxnSpPr/>
          <p:nvPr/>
        </p:nvCxnSpPr>
        <p:spPr bwMode="auto">
          <a:xfrm>
            <a:off x="274320" y="2773531"/>
            <a:ext cx="6943725" cy="0"/>
          </a:xfrm>
          <a:prstGeom prst="lin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9" name="Gruppieren 78">
            <a:extLst>
              <a:ext uri="{FF2B5EF4-FFF2-40B4-BE49-F238E27FC236}">
                <a16:creationId xmlns:a16="http://schemas.microsoft.com/office/drawing/2014/main" id="{A72B2DE4-5BAF-C956-E265-42BE134F689F}"/>
              </a:ext>
            </a:extLst>
          </p:cNvPr>
          <p:cNvGrpSpPr/>
          <p:nvPr/>
        </p:nvGrpSpPr>
        <p:grpSpPr>
          <a:xfrm>
            <a:off x="4107272" y="5188427"/>
            <a:ext cx="3141326" cy="735598"/>
            <a:chOff x="4107272" y="5188427"/>
            <a:chExt cx="3141326" cy="735598"/>
          </a:xfrm>
        </p:grpSpPr>
        <p:sp>
          <p:nvSpPr>
            <p:cNvPr id="93" name="Textfeld 92">
              <a:extLst>
                <a:ext uri="{FF2B5EF4-FFF2-40B4-BE49-F238E27FC236}">
                  <a16:creationId xmlns:a16="http://schemas.microsoft.com/office/drawing/2014/main" id="{E3BDCA0B-FD65-9994-10C1-234C96A0B414}"/>
                </a:ext>
              </a:extLst>
            </p:cNvPr>
            <p:cNvSpPr txBox="1"/>
            <p:nvPr/>
          </p:nvSpPr>
          <p:spPr>
            <a:xfrm>
              <a:off x="6183162" y="5448158"/>
              <a:ext cx="1065436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de-DE" sz="1800" b="1" kern="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8</a:t>
              </a:r>
              <a:r>
                <a:rPr lang="de-DE" sz="1800" b="1" kern="1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5 %</a:t>
              </a:r>
            </a:p>
          </p:txBody>
        </p:sp>
        <p:grpSp>
          <p:nvGrpSpPr>
            <p:cNvPr id="74" name="Gruppieren 73">
              <a:extLst>
                <a:ext uri="{FF2B5EF4-FFF2-40B4-BE49-F238E27FC236}">
                  <a16:creationId xmlns:a16="http://schemas.microsoft.com/office/drawing/2014/main" id="{0019BFE3-6A10-24E7-75FD-EA5DD3832E9A}"/>
                </a:ext>
              </a:extLst>
            </p:cNvPr>
            <p:cNvGrpSpPr/>
            <p:nvPr/>
          </p:nvGrpSpPr>
          <p:grpSpPr>
            <a:xfrm>
              <a:off x="4107272" y="5188427"/>
              <a:ext cx="1901668" cy="735598"/>
              <a:chOff x="4107272" y="5188427"/>
              <a:chExt cx="1901668" cy="735598"/>
            </a:xfrm>
          </p:grpSpPr>
          <p:sp>
            <p:nvSpPr>
              <p:cNvPr id="97" name="Pfeil: nach rechts 96">
                <a:extLst>
                  <a:ext uri="{FF2B5EF4-FFF2-40B4-BE49-F238E27FC236}">
                    <a16:creationId xmlns:a16="http://schemas.microsoft.com/office/drawing/2014/main" id="{DE050D04-6B77-9F5B-256D-F69FBB3BFAD6}"/>
                  </a:ext>
                </a:extLst>
              </p:cNvPr>
              <p:cNvSpPr/>
              <p:nvPr/>
            </p:nvSpPr>
            <p:spPr bwMode="auto">
              <a:xfrm>
                <a:off x="4107272" y="5478065"/>
                <a:ext cx="320047" cy="317840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grpSp>
            <p:nvGrpSpPr>
              <p:cNvPr id="119" name="Gruppieren 118">
                <a:extLst>
                  <a:ext uri="{FF2B5EF4-FFF2-40B4-BE49-F238E27FC236}">
                    <a16:creationId xmlns:a16="http://schemas.microsoft.com/office/drawing/2014/main" id="{871BC84D-84D4-C1A9-96BC-6B20779B82BF}"/>
                  </a:ext>
                </a:extLst>
              </p:cNvPr>
              <p:cNvGrpSpPr/>
              <p:nvPr/>
            </p:nvGrpSpPr>
            <p:grpSpPr>
              <a:xfrm>
                <a:off x="5177002" y="5188427"/>
                <a:ext cx="831938" cy="735598"/>
                <a:chOff x="5673462" y="5243291"/>
                <a:chExt cx="831938" cy="735598"/>
              </a:xfrm>
            </p:grpSpPr>
            <p:pic>
              <p:nvPicPr>
                <p:cNvPr id="75" name="Grafik 74" descr="Ein Bild, das Text, Entwurf, Uhr, Kreis enthält.&#10;&#10;Automatisch generierte Beschreibung">
                  <a:extLst>
                    <a:ext uri="{FF2B5EF4-FFF2-40B4-BE49-F238E27FC236}">
                      <a16:creationId xmlns:a16="http://schemas.microsoft.com/office/drawing/2014/main" id="{1294FE59-965C-E796-D18B-7786137447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73462" y="5243291"/>
                  <a:ext cx="429099" cy="735598"/>
                </a:xfrm>
                <a:prstGeom prst="rect">
                  <a:avLst/>
                </a:prstGeom>
              </p:spPr>
            </p:pic>
            <p:sp>
              <p:nvSpPr>
                <p:cNvPr id="118" name="Textfeld 117">
                  <a:extLst>
                    <a:ext uri="{FF2B5EF4-FFF2-40B4-BE49-F238E27FC236}">
                      <a16:creationId xmlns:a16="http://schemas.microsoft.com/office/drawing/2014/main" id="{248E2502-813C-306F-CEA5-80FEDD64689D}"/>
                    </a:ext>
                  </a:extLst>
                </p:cNvPr>
                <p:cNvSpPr txBox="1"/>
                <p:nvPr/>
              </p:nvSpPr>
              <p:spPr>
                <a:xfrm>
                  <a:off x="5901472" y="5532929"/>
                  <a:ext cx="603928" cy="34406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de-DE" sz="1600" kern="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LED</a:t>
                  </a:r>
                </a:p>
              </p:txBody>
            </p:sp>
          </p:grpSp>
        </p:grpSp>
      </p:grpSp>
      <p:sp>
        <p:nvSpPr>
          <p:cNvPr id="2" name="Textfeld 1">
            <a:hlinkClick r:id="rId3"/>
            <a:extLst>
              <a:ext uri="{FF2B5EF4-FFF2-40B4-BE49-F238E27FC236}">
                <a16:creationId xmlns:a16="http://schemas.microsoft.com/office/drawing/2014/main" id="{5529CBB1-7545-3D81-91FC-3B9E320ADE8A}"/>
              </a:ext>
            </a:extLst>
          </p:cNvPr>
          <p:cNvSpPr txBox="1"/>
          <p:nvPr/>
        </p:nvSpPr>
        <p:spPr>
          <a:xfrm>
            <a:off x="4119564" y="5943068"/>
            <a:ext cx="5732226" cy="2800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DE" sz="1200" u="sng" dirty="0">
                <a:solidFill>
                  <a:srgbClr val="0000FF"/>
                </a:solidFill>
              </a:rPr>
              <a:t>Harald Lesch: Zukunft ohne Verbrennung? Elektrische Revolution? | Axel </a:t>
            </a:r>
            <a:r>
              <a:rPr lang="de-DE" sz="1200" u="sng" dirty="0" err="1">
                <a:solidFill>
                  <a:srgbClr val="0000FF"/>
                </a:solidFill>
              </a:rPr>
              <a:t>Kleidon</a:t>
            </a:r>
            <a:endParaRPr lang="de-DE" sz="1200" u="sng" kern="100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5565871F-1236-6F3E-0A01-83E138E4D6D3}"/>
              </a:ext>
            </a:extLst>
          </p:cNvPr>
          <p:cNvGrpSpPr/>
          <p:nvPr/>
        </p:nvGrpSpPr>
        <p:grpSpPr>
          <a:xfrm>
            <a:off x="4107272" y="1381049"/>
            <a:ext cx="3141326" cy="1367657"/>
            <a:chOff x="4107272" y="1381049"/>
            <a:chExt cx="3141326" cy="1367657"/>
          </a:xfrm>
        </p:grpSpPr>
        <p:sp>
          <p:nvSpPr>
            <p:cNvPr id="90" name="Textfeld 89">
              <a:extLst>
                <a:ext uri="{FF2B5EF4-FFF2-40B4-BE49-F238E27FC236}">
                  <a16:creationId xmlns:a16="http://schemas.microsoft.com/office/drawing/2014/main" id="{415F4DF9-438C-EA55-6555-10F6C531C43A}"/>
                </a:ext>
              </a:extLst>
            </p:cNvPr>
            <p:cNvSpPr txBox="1"/>
            <p:nvPr/>
          </p:nvSpPr>
          <p:spPr>
            <a:xfrm>
              <a:off x="6183162" y="1837068"/>
              <a:ext cx="1065436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de-DE" sz="1800" b="1" kern="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66 %</a:t>
              </a:r>
              <a:endParaRPr lang="de-DE" sz="1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9" name="Gruppieren 68">
              <a:extLst>
                <a:ext uri="{FF2B5EF4-FFF2-40B4-BE49-F238E27FC236}">
                  <a16:creationId xmlns:a16="http://schemas.microsoft.com/office/drawing/2014/main" id="{15CA2690-E9F7-9F8B-265C-A7E517F2BCC8}"/>
                </a:ext>
              </a:extLst>
            </p:cNvPr>
            <p:cNvGrpSpPr/>
            <p:nvPr/>
          </p:nvGrpSpPr>
          <p:grpSpPr>
            <a:xfrm>
              <a:off x="4107272" y="1381049"/>
              <a:ext cx="1854842" cy="1367657"/>
              <a:chOff x="4107272" y="1381049"/>
              <a:chExt cx="1854842" cy="1367657"/>
            </a:xfrm>
          </p:grpSpPr>
          <p:sp>
            <p:nvSpPr>
              <p:cNvPr id="94" name="Pfeil: nach rechts 93">
                <a:extLst>
                  <a:ext uri="{FF2B5EF4-FFF2-40B4-BE49-F238E27FC236}">
                    <a16:creationId xmlns:a16="http://schemas.microsoft.com/office/drawing/2014/main" id="{13D728BA-7E9D-F16C-B959-E198AAF5690E}"/>
                  </a:ext>
                </a:extLst>
              </p:cNvPr>
              <p:cNvSpPr/>
              <p:nvPr/>
            </p:nvSpPr>
            <p:spPr bwMode="auto">
              <a:xfrm>
                <a:off x="4107272" y="1828654"/>
                <a:ext cx="320047" cy="317840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grpSp>
            <p:nvGrpSpPr>
              <p:cNvPr id="18" name="Gruppieren 17">
                <a:extLst>
                  <a:ext uri="{FF2B5EF4-FFF2-40B4-BE49-F238E27FC236}">
                    <a16:creationId xmlns:a16="http://schemas.microsoft.com/office/drawing/2014/main" id="{B5231519-B35D-6013-0F88-A0140AB547C8}"/>
                  </a:ext>
                </a:extLst>
              </p:cNvPr>
              <p:cNvGrpSpPr/>
              <p:nvPr/>
            </p:nvGrpSpPr>
            <p:grpSpPr>
              <a:xfrm>
                <a:off x="4812073" y="1381049"/>
                <a:ext cx="1065436" cy="1059687"/>
                <a:chOff x="5523332" y="1372959"/>
                <a:chExt cx="1065436" cy="1059687"/>
              </a:xfrm>
            </p:grpSpPr>
            <p:pic>
              <p:nvPicPr>
                <p:cNvPr id="15" name="Grafik 14" descr="Ein Bild, das Windmühle enthält.&#10;&#10;Automatisch generierte Beschreibung">
                  <a:extLst>
                    <a:ext uri="{FF2B5EF4-FFF2-40B4-BE49-F238E27FC236}">
                      <a16:creationId xmlns:a16="http://schemas.microsoft.com/office/drawing/2014/main" id="{A5A940E6-B579-1C1D-812C-C8D95F4C75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23332" y="1372959"/>
                  <a:ext cx="1065436" cy="626728"/>
                </a:xfrm>
                <a:prstGeom prst="rect">
                  <a:avLst/>
                </a:prstGeom>
              </p:spPr>
            </p:pic>
            <p:grpSp>
              <p:nvGrpSpPr>
                <p:cNvPr id="17" name="Gruppieren 16">
                  <a:extLst>
                    <a:ext uri="{FF2B5EF4-FFF2-40B4-BE49-F238E27FC236}">
                      <a16:creationId xmlns:a16="http://schemas.microsoft.com/office/drawing/2014/main" id="{1E3BBE86-58E2-769E-6700-6AC123049043}"/>
                    </a:ext>
                  </a:extLst>
                </p:cNvPr>
                <p:cNvGrpSpPr/>
                <p:nvPr/>
              </p:nvGrpSpPr>
              <p:grpSpPr>
                <a:xfrm>
                  <a:off x="5826044" y="1838783"/>
                  <a:ext cx="586158" cy="593863"/>
                  <a:chOff x="6128008" y="1907548"/>
                  <a:chExt cx="353342" cy="353342"/>
                </a:xfrm>
              </p:grpSpPr>
              <p:sp>
                <p:nvSpPr>
                  <p:cNvPr id="14" name="Ellipse 13">
                    <a:extLst>
                      <a:ext uri="{FF2B5EF4-FFF2-40B4-BE49-F238E27FC236}">
                        <a16:creationId xmlns:a16="http://schemas.microsoft.com/office/drawing/2014/main" id="{0835843D-F07A-52F7-F444-BDF2F2C470C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28008" y="1907548"/>
                    <a:ext cx="353342" cy="353342"/>
                  </a:xfrm>
                  <a:prstGeom prst="ellipse">
                    <a:avLst/>
                  </a:prstGeom>
                  <a:solidFill>
                    <a:srgbClr val="FFFF00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pic>
                <p:nvPicPr>
                  <p:cNvPr id="16" name="Grafik 15">
                    <a:extLst>
                      <a:ext uri="{FF2B5EF4-FFF2-40B4-BE49-F238E27FC236}">
                        <a16:creationId xmlns:a16="http://schemas.microsoft.com/office/drawing/2014/main" id="{3AEB8895-6365-DCA0-C383-C1400DB43D4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18574" b="17484"/>
                  <a:stretch/>
                </p:blipFill>
                <p:spPr>
                  <a:xfrm>
                    <a:off x="6192966" y="2000980"/>
                    <a:ext cx="226766" cy="145000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8" name="Textfeld 7">
                <a:extLst>
                  <a:ext uri="{FF2B5EF4-FFF2-40B4-BE49-F238E27FC236}">
                    <a16:creationId xmlns:a16="http://schemas.microsoft.com/office/drawing/2014/main" id="{ED6E2719-DEE3-6C1A-A799-29CA256A1458}"/>
                  </a:ext>
                </a:extLst>
              </p:cNvPr>
              <p:cNvSpPr txBox="1"/>
              <p:nvPr/>
            </p:nvSpPr>
            <p:spPr>
              <a:xfrm>
                <a:off x="4896678" y="2404637"/>
                <a:ext cx="1065436" cy="344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600" kern="1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dezentral</a:t>
                </a:r>
                <a:endParaRPr lang="de-DE" sz="16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A8EA6826-8937-7CEF-4A77-3B02AD2744AF}"/>
              </a:ext>
            </a:extLst>
          </p:cNvPr>
          <p:cNvGrpSpPr/>
          <p:nvPr/>
        </p:nvGrpSpPr>
        <p:grpSpPr>
          <a:xfrm>
            <a:off x="7437678" y="1373640"/>
            <a:ext cx="2300569" cy="1070925"/>
            <a:chOff x="7437678" y="1373640"/>
            <a:chExt cx="2300569" cy="1070925"/>
          </a:xfrm>
        </p:grpSpPr>
        <p:sp>
          <p:nvSpPr>
            <p:cNvPr id="22" name="Rechteck: abgerundete Ecken 21">
              <a:extLst>
                <a:ext uri="{FF2B5EF4-FFF2-40B4-BE49-F238E27FC236}">
                  <a16:creationId xmlns:a16="http://schemas.microsoft.com/office/drawing/2014/main" id="{4EA631FF-E743-ACDF-FA22-3AA595AC3C24}"/>
                </a:ext>
              </a:extLst>
            </p:cNvPr>
            <p:cNvSpPr/>
            <p:nvPr/>
          </p:nvSpPr>
          <p:spPr bwMode="auto">
            <a:xfrm>
              <a:off x="7437678" y="1400091"/>
              <a:ext cx="2233033" cy="1044474"/>
            </a:xfrm>
            <a:prstGeom prst="roundRect">
              <a:avLst/>
            </a:prstGeom>
            <a:solidFill>
              <a:srgbClr val="00B05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1632DF74-8FFD-17EB-3030-8D620209812B}"/>
                </a:ext>
              </a:extLst>
            </p:cNvPr>
            <p:cNvSpPr txBox="1"/>
            <p:nvPr/>
          </p:nvSpPr>
          <p:spPr>
            <a:xfrm>
              <a:off x="7460889" y="1373640"/>
              <a:ext cx="1772981" cy="10041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400" b="1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Brennstoffimporte</a:t>
              </a:r>
              <a:b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Öl,</a:t>
              </a:r>
              <a:b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Gas,</a:t>
              </a:r>
              <a:b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Kohle</a:t>
              </a:r>
              <a:endPara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028" name="Picture 4" descr="Sack Icon Design Money Bag Symbol Stock Vector (Royalty Free ...">
              <a:extLst>
                <a:ext uri="{FF2B5EF4-FFF2-40B4-BE49-F238E27FC236}">
                  <a16:creationId xmlns:a16="http://schemas.microsoft.com/office/drawing/2014/main" id="{2F694EAB-B418-D3ED-0A40-96CC9835532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49" t="7701" r="19420" b="18478"/>
            <a:stretch>
              <a:fillRect/>
            </a:stretch>
          </p:blipFill>
          <p:spPr bwMode="auto">
            <a:xfrm>
              <a:off x="8625374" y="1373640"/>
              <a:ext cx="1112873" cy="10041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CEB1DC80-083B-337A-5BFC-62C89E1EED33}"/>
                </a:ext>
              </a:extLst>
            </p:cNvPr>
            <p:cNvSpPr txBox="1"/>
            <p:nvPr/>
          </p:nvSpPr>
          <p:spPr>
            <a:xfrm>
              <a:off x="8777383" y="1721812"/>
              <a:ext cx="797452" cy="6060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80 Mrd.</a:t>
              </a:r>
              <a:b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de-DE" sz="18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€/a</a:t>
              </a:r>
              <a:endParaRPr lang="de-D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4" name="Textfeld 23">
            <a:extLst>
              <a:ext uri="{FF2B5EF4-FFF2-40B4-BE49-F238E27FC236}">
                <a16:creationId xmlns:a16="http://schemas.microsoft.com/office/drawing/2014/main" id="{A9FF2A4D-C73F-D423-E3FD-48C000E07F55}"/>
              </a:ext>
            </a:extLst>
          </p:cNvPr>
          <p:cNvSpPr txBox="1"/>
          <p:nvPr/>
        </p:nvSpPr>
        <p:spPr>
          <a:xfrm>
            <a:off x="6292142" y="1026656"/>
            <a:ext cx="914458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Energie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A54FABFC-2643-8F6A-207F-0CA063DA2072}"/>
              </a:ext>
            </a:extLst>
          </p:cNvPr>
          <p:cNvSpPr txBox="1"/>
          <p:nvPr/>
        </p:nvSpPr>
        <p:spPr>
          <a:xfrm>
            <a:off x="7736125" y="1026656"/>
            <a:ext cx="1432792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de-DE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Kosten, THG</a:t>
            </a:r>
            <a:endParaRPr lang="de-DE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66" name="Gerader Verbinder 65">
            <a:extLst>
              <a:ext uri="{FF2B5EF4-FFF2-40B4-BE49-F238E27FC236}">
                <a16:creationId xmlns:a16="http://schemas.microsoft.com/office/drawing/2014/main" id="{94555472-1DEA-CF85-04A4-33C827BD4636}"/>
              </a:ext>
            </a:extLst>
          </p:cNvPr>
          <p:cNvCxnSpPr/>
          <p:nvPr/>
        </p:nvCxnSpPr>
        <p:spPr bwMode="auto">
          <a:xfrm>
            <a:off x="7218045" y="2003904"/>
            <a:ext cx="0" cy="3410940"/>
          </a:xfrm>
          <a:prstGeom prst="lin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78" name="Gruppieren 77">
            <a:extLst>
              <a:ext uri="{FF2B5EF4-FFF2-40B4-BE49-F238E27FC236}">
                <a16:creationId xmlns:a16="http://schemas.microsoft.com/office/drawing/2014/main" id="{A75400AA-B697-0063-E29D-521AE0EB3BD0}"/>
              </a:ext>
            </a:extLst>
          </p:cNvPr>
          <p:cNvGrpSpPr/>
          <p:nvPr/>
        </p:nvGrpSpPr>
        <p:grpSpPr>
          <a:xfrm>
            <a:off x="7437678" y="2530750"/>
            <a:ext cx="2300569" cy="1070925"/>
            <a:chOff x="7437678" y="2530750"/>
            <a:chExt cx="2300569" cy="1070925"/>
          </a:xfrm>
        </p:grpSpPr>
        <p:sp>
          <p:nvSpPr>
            <p:cNvPr id="42" name="Rechteck: abgerundete Ecken 41">
              <a:extLst>
                <a:ext uri="{FF2B5EF4-FFF2-40B4-BE49-F238E27FC236}">
                  <a16:creationId xmlns:a16="http://schemas.microsoft.com/office/drawing/2014/main" id="{5F5786A5-0703-FE90-7997-C263001DE7CA}"/>
                </a:ext>
              </a:extLst>
            </p:cNvPr>
            <p:cNvSpPr/>
            <p:nvPr/>
          </p:nvSpPr>
          <p:spPr bwMode="auto">
            <a:xfrm>
              <a:off x="7437678" y="2557201"/>
              <a:ext cx="2233033" cy="1044474"/>
            </a:xfrm>
            <a:prstGeom prst="roundRect">
              <a:avLst/>
            </a:prstGeom>
            <a:solidFill>
              <a:srgbClr val="00B05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effectLst/>
                <a:latin typeface="Arial" charset="0"/>
              </a:endParaRPr>
            </a:p>
          </p:txBody>
        </p:sp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E74BF331-193C-E042-FCD7-C5AF9BDDC06B}"/>
                </a:ext>
              </a:extLst>
            </p:cNvPr>
            <p:cNvSpPr txBox="1"/>
            <p:nvPr/>
          </p:nvSpPr>
          <p:spPr>
            <a:xfrm>
              <a:off x="7460889" y="2530750"/>
              <a:ext cx="1772981" cy="10041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400" b="1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Subventionen</a:t>
              </a:r>
              <a:br>
                <a:rPr lang="de-DE" sz="1400" b="1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Energiebereit-</a:t>
              </a:r>
              <a:b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de-DE" sz="1400" kern="100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stellung</a:t>
              </a:r>
              <a: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,</a:t>
              </a:r>
              <a:b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Verkehr etc.</a:t>
              </a:r>
              <a:endPara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44" name="Picture 4" descr="Sack Icon Design Money Bag Symbol Stock Vector (Royalty Free ...">
              <a:extLst>
                <a:ext uri="{FF2B5EF4-FFF2-40B4-BE49-F238E27FC236}">
                  <a16:creationId xmlns:a16="http://schemas.microsoft.com/office/drawing/2014/main" id="{9F838830-F681-4D62-5212-32CF3DEF5AC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49" t="7701" r="19420" b="18478"/>
            <a:stretch>
              <a:fillRect/>
            </a:stretch>
          </p:blipFill>
          <p:spPr bwMode="auto">
            <a:xfrm>
              <a:off x="8625374" y="2530750"/>
              <a:ext cx="1112873" cy="10041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Textfeld 44">
              <a:extLst>
                <a:ext uri="{FF2B5EF4-FFF2-40B4-BE49-F238E27FC236}">
                  <a16:creationId xmlns:a16="http://schemas.microsoft.com/office/drawing/2014/main" id="{47AFE19C-967C-A1C2-3BA9-89AEE028DB25}"/>
                </a:ext>
              </a:extLst>
            </p:cNvPr>
            <p:cNvSpPr txBox="1"/>
            <p:nvPr/>
          </p:nvSpPr>
          <p:spPr>
            <a:xfrm>
              <a:off x="8774208" y="2878922"/>
              <a:ext cx="797452" cy="6060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65 Mrd.</a:t>
              </a:r>
              <a:b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de-DE" sz="18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€/a</a:t>
              </a:r>
              <a:endParaRPr lang="de-D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B47DD240-C1F2-FC17-0DCD-E0895A0D62F6}"/>
              </a:ext>
            </a:extLst>
          </p:cNvPr>
          <p:cNvGrpSpPr/>
          <p:nvPr/>
        </p:nvGrpSpPr>
        <p:grpSpPr>
          <a:xfrm>
            <a:off x="7437678" y="3687860"/>
            <a:ext cx="2300569" cy="1070925"/>
            <a:chOff x="7437678" y="1373640"/>
            <a:chExt cx="2300569" cy="1070925"/>
          </a:xfrm>
        </p:grpSpPr>
        <p:sp>
          <p:nvSpPr>
            <p:cNvPr id="48" name="Rechteck: abgerundete Ecken 47">
              <a:extLst>
                <a:ext uri="{FF2B5EF4-FFF2-40B4-BE49-F238E27FC236}">
                  <a16:creationId xmlns:a16="http://schemas.microsoft.com/office/drawing/2014/main" id="{CEBF3006-49DB-80EE-BEDF-87D4F36D20E4}"/>
                </a:ext>
              </a:extLst>
            </p:cNvPr>
            <p:cNvSpPr/>
            <p:nvPr/>
          </p:nvSpPr>
          <p:spPr bwMode="auto">
            <a:xfrm>
              <a:off x="7437678" y="1400091"/>
              <a:ext cx="2233033" cy="1044474"/>
            </a:xfrm>
            <a:prstGeom prst="roundRect">
              <a:avLst/>
            </a:prstGeom>
            <a:solidFill>
              <a:srgbClr val="00B05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effectLst/>
                <a:latin typeface="Arial" charset="0"/>
              </a:endParaRP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04183860-3E89-D813-08D4-EBF65B15653C}"/>
                </a:ext>
              </a:extLst>
            </p:cNvPr>
            <p:cNvSpPr txBox="1"/>
            <p:nvPr/>
          </p:nvSpPr>
          <p:spPr>
            <a:xfrm>
              <a:off x="7460889" y="1373640"/>
              <a:ext cx="1772981" cy="10041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400" b="1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9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Schäden </a:t>
              </a:r>
              <a: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9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(geschätzt)</a:t>
              </a:r>
              <a:b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9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</a:br>
              <a: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Gesundheit,</a:t>
              </a:r>
              <a:b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Infrastruktur,</a:t>
              </a:r>
              <a:b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Landwirtschaft</a:t>
              </a:r>
              <a:endPara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51" name="Picture 4" descr="Sack Icon Design Money Bag Symbol Stock Vector (Royalty Free ...">
              <a:extLst>
                <a:ext uri="{FF2B5EF4-FFF2-40B4-BE49-F238E27FC236}">
                  <a16:creationId xmlns:a16="http://schemas.microsoft.com/office/drawing/2014/main" id="{1F7024C8-AF72-7714-4758-5D6414E97A8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749" t="7701" r="19420" b="18478"/>
            <a:stretch>
              <a:fillRect/>
            </a:stretch>
          </p:blipFill>
          <p:spPr bwMode="auto">
            <a:xfrm>
              <a:off x="8625374" y="1373640"/>
              <a:ext cx="1112873" cy="10041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2" name="Textfeld 51">
              <a:extLst>
                <a:ext uri="{FF2B5EF4-FFF2-40B4-BE49-F238E27FC236}">
                  <a16:creationId xmlns:a16="http://schemas.microsoft.com/office/drawing/2014/main" id="{5A92EB44-E4E2-F984-C39B-6987F66A084E}"/>
                </a:ext>
              </a:extLst>
            </p:cNvPr>
            <p:cNvSpPr txBox="1"/>
            <p:nvPr/>
          </p:nvSpPr>
          <p:spPr>
            <a:xfrm>
              <a:off x="8711445" y="1721812"/>
              <a:ext cx="882440" cy="6060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300 Mrd.</a:t>
              </a:r>
              <a:b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de-DE" sz="18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€/a</a:t>
              </a:r>
              <a:endParaRPr lang="de-D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8" name="Gruppieren 67">
            <a:extLst>
              <a:ext uri="{FF2B5EF4-FFF2-40B4-BE49-F238E27FC236}">
                <a16:creationId xmlns:a16="http://schemas.microsoft.com/office/drawing/2014/main" id="{1B748CE0-C9A6-A946-084D-694F46479C13}"/>
              </a:ext>
            </a:extLst>
          </p:cNvPr>
          <p:cNvGrpSpPr/>
          <p:nvPr/>
        </p:nvGrpSpPr>
        <p:grpSpPr>
          <a:xfrm>
            <a:off x="7437678" y="4871420"/>
            <a:ext cx="2233033" cy="1044474"/>
            <a:chOff x="7437678" y="4871420"/>
            <a:chExt cx="2233033" cy="1044474"/>
          </a:xfrm>
        </p:grpSpPr>
        <p:sp>
          <p:nvSpPr>
            <p:cNvPr id="55" name="Rechteck: abgerundete Ecken 54">
              <a:extLst>
                <a:ext uri="{FF2B5EF4-FFF2-40B4-BE49-F238E27FC236}">
                  <a16:creationId xmlns:a16="http://schemas.microsoft.com/office/drawing/2014/main" id="{479F2140-4DC6-26DF-162D-0CAFF9BEA1B6}"/>
                </a:ext>
              </a:extLst>
            </p:cNvPr>
            <p:cNvSpPr/>
            <p:nvPr/>
          </p:nvSpPr>
          <p:spPr bwMode="auto">
            <a:xfrm>
              <a:off x="7437678" y="4871420"/>
              <a:ext cx="2233033" cy="1044474"/>
            </a:xfrm>
            <a:prstGeom prst="roundRect">
              <a:avLst/>
            </a:prstGeom>
            <a:solidFill>
              <a:srgbClr val="00B05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effectLst/>
                <a:latin typeface="Arial" charset="0"/>
              </a:endParaRPr>
            </a:p>
          </p:txBody>
        </p:sp>
        <p:sp>
          <p:nvSpPr>
            <p:cNvPr id="67" name="Textfeld 66">
              <a:extLst>
                <a:ext uri="{FF2B5EF4-FFF2-40B4-BE49-F238E27FC236}">
                  <a16:creationId xmlns:a16="http://schemas.microsoft.com/office/drawing/2014/main" id="{922FBEB1-1711-6F9C-14D6-86240A06E5B2}"/>
                </a:ext>
              </a:extLst>
            </p:cNvPr>
            <p:cNvSpPr txBox="1"/>
            <p:nvPr/>
          </p:nvSpPr>
          <p:spPr>
            <a:xfrm>
              <a:off x="7518141" y="4941198"/>
              <a:ext cx="1361349" cy="5431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400" b="1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  <a:hlinkClick r:id="rId10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Treibhausgase</a:t>
              </a:r>
              <a:br>
                <a:rPr lang="de-DE" sz="1400" b="1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</a:t>
              </a:r>
              <a:r>
                <a:rPr lang="de-DE" sz="1400" kern="100" baseline="-25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äq.</a:t>
              </a:r>
              <a:endParaRPr lang="de-DE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038" name="Picture 14">
              <a:extLst>
                <a:ext uri="{FF2B5EF4-FFF2-40B4-BE49-F238E27FC236}">
                  <a16:creationId xmlns:a16="http://schemas.microsoft.com/office/drawing/2014/main" id="{C761F106-4B99-4BB7-DFE1-66D50563CF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445" b="10043"/>
            <a:stretch>
              <a:fillRect/>
            </a:stretch>
          </p:blipFill>
          <p:spPr bwMode="auto">
            <a:xfrm>
              <a:off x="8545955" y="5030765"/>
              <a:ext cx="1124756" cy="849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Textfeld 53">
              <a:extLst>
                <a:ext uri="{FF2B5EF4-FFF2-40B4-BE49-F238E27FC236}">
                  <a16:creationId xmlns:a16="http://schemas.microsoft.com/office/drawing/2014/main" id="{446D4CA4-B0D1-02E3-A796-0C02F10D1D21}"/>
                </a:ext>
              </a:extLst>
            </p:cNvPr>
            <p:cNvSpPr txBox="1"/>
            <p:nvPr/>
          </p:nvSpPr>
          <p:spPr>
            <a:xfrm>
              <a:off x="8650126" y="5170319"/>
              <a:ext cx="916414" cy="6060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650 Mio.</a:t>
              </a:r>
              <a:br>
                <a:rPr lang="de-DE" sz="1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de-DE" sz="18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t/a</a:t>
              </a:r>
              <a:endParaRPr lang="de-D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5" name="Gruppieren 64">
            <a:extLst>
              <a:ext uri="{FF2B5EF4-FFF2-40B4-BE49-F238E27FC236}">
                <a16:creationId xmlns:a16="http://schemas.microsoft.com/office/drawing/2014/main" id="{4F485E47-6294-EA71-96AD-4AAECC0594F6}"/>
              </a:ext>
            </a:extLst>
          </p:cNvPr>
          <p:cNvGrpSpPr/>
          <p:nvPr/>
        </p:nvGrpSpPr>
        <p:grpSpPr>
          <a:xfrm>
            <a:off x="4107272" y="3233720"/>
            <a:ext cx="3141326" cy="428625"/>
            <a:chOff x="4107272" y="3233720"/>
            <a:chExt cx="3141326" cy="428625"/>
          </a:xfrm>
        </p:grpSpPr>
        <p:grpSp>
          <p:nvGrpSpPr>
            <p:cNvPr id="70" name="Gruppieren 69">
              <a:extLst>
                <a:ext uri="{FF2B5EF4-FFF2-40B4-BE49-F238E27FC236}">
                  <a16:creationId xmlns:a16="http://schemas.microsoft.com/office/drawing/2014/main" id="{2C71196A-0A90-7F0B-5663-447BFE0048AD}"/>
                </a:ext>
              </a:extLst>
            </p:cNvPr>
            <p:cNvGrpSpPr/>
            <p:nvPr/>
          </p:nvGrpSpPr>
          <p:grpSpPr>
            <a:xfrm>
              <a:off x="4107272" y="3233720"/>
              <a:ext cx="1647926" cy="428625"/>
              <a:chOff x="4107272" y="3233720"/>
              <a:chExt cx="1647926" cy="428625"/>
            </a:xfrm>
          </p:grpSpPr>
          <p:pic>
            <p:nvPicPr>
              <p:cNvPr id="71" name="Grafik 70" descr="Ein Bild, das Text, Screenshot, Rechteck, Design enthält.&#10;&#10;Automatisch generierte Beschreibung">
                <a:extLst>
                  <a:ext uri="{FF2B5EF4-FFF2-40B4-BE49-F238E27FC236}">
                    <a16:creationId xmlns:a16="http://schemas.microsoft.com/office/drawing/2014/main" id="{BD44B03A-6B59-8F0A-E756-2A9F7B7045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9905" b="24435"/>
              <a:stretch/>
            </p:blipFill>
            <p:spPr>
              <a:xfrm>
                <a:off x="5027905" y="3233720"/>
                <a:ext cx="727293" cy="428625"/>
              </a:xfrm>
              <a:prstGeom prst="rect">
                <a:avLst/>
              </a:prstGeom>
            </p:spPr>
          </p:pic>
          <p:sp>
            <p:nvSpPr>
              <p:cNvPr id="95" name="Pfeil: nach rechts 94">
                <a:extLst>
                  <a:ext uri="{FF2B5EF4-FFF2-40B4-BE49-F238E27FC236}">
                    <a16:creationId xmlns:a16="http://schemas.microsoft.com/office/drawing/2014/main" id="{4EE40748-B966-B20D-B6B1-CA78E4264BAE}"/>
                  </a:ext>
                </a:extLst>
              </p:cNvPr>
              <p:cNvSpPr/>
              <p:nvPr/>
            </p:nvSpPr>
            <p:spPr bwMode="auto">
              <a:xfrm>
                <a:off x="4107272" y="3254989"/>
                <a:ext cx="320047" cy="317840"/>
              </a:xfrm>
              <a:prstGeom prst="rightArrow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91" name="Textfeld 90">
              <a:extLst>
                <a:ext uri="{FF2B5EF4-FFF2-40B4-BE49-F238E27FC236}">
                  <a16:creationId xmlns:a16="http://schemas.microsoft.com/office/drawing/2014/main" id="{C6BA3D38-4467-07D2-DBA4-99D00AD6B48D}"/>
                </a:ext>
              </a:extLst>
            </p:cNvPr>
            <p:cNvSpPr txBox="1"/>
            <p:nvPr/>
          </p:nvSpPr>
          <p:spPr>
            <a:xfrm>
              <a:off x="6183162" y="3274871"/>
              <a:ext cx="1065436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de-DE" sz="1800" b="1" kern="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66 %</a:t>
              </a:r>
              <a:endParaRPr lang="de-DE" sz="1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extfeld 8">
            <a:extLst>
              <a:ext uri="{FF2B5EF4-FFF2-40B4-BE49-F238E27FC236}">
                <a16:creationId xmlns:a16="http://schemas.microsoft.com/office/drawing/2014/main" id="{9B3CF6B2-0016-D6CF-608D-D319168EBAA4}"/>
              </a:ext>
            </a:extLst>
          </p:cNvPr>
          <p:cNvSpPr txBox="1"/>
          <p:nvPr/>
        </p:nvSpPr>
        <p:spPr>
          <a:xfrm>
            <a:off x="1" y="6181326"/>
            <a:ext cx="990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800" dirty="0">
                <a:solidFill>
                  <a:srgbClr val="00B050"/>
                </a:solidFill>
                <a:latin typeface="+mn-lt"/>
              </a:rPr>
              <a:t>Mit der Energiewende sparen wir: Energie, Kosten </a:t>
            </a:r>
            <a:r>
              <a:rPr lang="de-DE" sz="1800" b="1" u="sng" dirty="0">
                <a:solidFill>
                  <a:srgbClr val="00B050"/>
                </a:solidFill>
                <a:latin typeface="+mn-lt"/>
              </a:rPr>
              <a:t>UND</a:t>
            </a:r>
            <a:r>
              <a:rPr lang="de-DE" sz="1800" dirty="0">
                <a:solidFill>
                  <a:srgbClr val="00B050"/>
                </a:solidFill>
                <a:latin typeface="+mn-lt"/>
              </a:rPr>
              <a:t> CO</a:t>
            </a:r>
            <a:r>
              <a:rPr lang="de-DE" sz="1800" baseline="-25000" dirty="0">
                <a:solidFill>
                  <a:srgbClr val="00B050"/>
                </a:solidFill>
                <a:latin typeface="+mn-lt"/>
              </a:rPr>
              <a:t>2</a:t>
            </a:r>
            <a:r>
              <a:rPr lang="de-DE" sz="1800" dirty="0">
                <a:solidFill>
                  <a:srgbClr val="00B050"/>
                </a:solidFill>
                <a:latin typeface="+mn-lt"/>
              </a:rPr>
              <a:t>-Emissionen!</a:t>
            </a:r>
          </a:p>
        </p:txBody>
      </p:sp>
      <p:grpSp>
        <p:nvGrpSpPr>
          <p:cNvPr id="76" name="Gruppieren 75">
            <a:extLst>
              <a:ext uri="{FF2B5EF4-FFF2-40B4-BE49-F238E27FC236}">
                <a16:creationId xmlns:a16="http://schemas.microsoft.com/office/drawing/2014/main" id="{2B036BF8-4F17-B863-220B-4FE16C187116}"/>
              </a:ext>
            </a:extLst>
          </p:cNvPr>
          <p:cNvGrpSpPr/>
          <p:nvPr/>
        </p:nvGrpSpPr>
        <p:grpSpPr>
          <a:xfrm>
            <a:off x="4107272" y="3850952"/>
            <a:ext cx="3141326" cy="1311832"/>
            <a:chOff x="4107272" y="3850952"/>
            <a:chExt cx="3141326" cy="1311832"/>
          </a:xfrm>
        </p:grpSpPr>
        <p:sp>
          <p:nvSpPr>
            <p:cNvPr id="92" name="Textfeld 91">
              <a:extLst>
                <a:ext uri="{FF2B5EF4-FFF2-40B4-BE49-F238E27FC236}">
                  <a16:creationId xmlns:a16="http://schemas.microsoft.com/office/drawing/2014/main" id="{1BDF25DC-020B-45E7-FCB7-31361C5B4C4D}"/>
                </a:ext>
              </a:extLst>
            </p:cNvPr>
            <p:cNvSpPr txBox="1"/>
            <p:nvPr/>
          </p:nvSpPr>
          <p:spPr>
            <a:xfrm>
              <a:off x="6183162" y="4391513"/>
              <a:ext cx="1065436" cy="375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de-DE" sz="1800" b="1" kern="1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75 %</a:t>
              </a:r>
            </a:p>
          </p:txBody>
        </p:sp>
        <p:grpSp>
          <p:nvGrpSpPr>
            <p:cNvPr id="23" name="Gruppieren 22">
              <a:extLst>
                <a:ext uri="{FF2B5EF4-FFF2-40B4-BE49-F238E27FC236}">
                  <a16:creationId xmlns:a16="http://schemas.microsoft.com/office/drawing/2014/main" id="{042B43B1-4575-193E-1607-8A5E10380B1A}"/>
                </a:ext>
              </a:extLst>
            </p:cNvPr>
            <p:cNvGrpSpPr/>
            <p:nvPr/>
          </p:nvGrpSpPr>
          <p:grpSpPr>
            <a:xfrm>
              <a:off x="4107272" y="3850952"/>
              <a:ext cx="2223984" cy="1311832"/>
              <a:chOff x="4107272" y="3850952"/>
              <a:chExt cx="2223984" cy="1311832"/>
            </a:xfrm>
          </p:grpSpPr>
          <p:grpSp>
            <p:nvGrpSpPr>
              <p:cNvPr id="13" name="Gruppieren 12">
                <a:extLst>
                  <a:ext uri="{FF2B5EF4-FFF2-40B4-BE49-F238E27FC236}">
                    <a16:creationId xmlns:a16="http://schemas.microsoft.com/office/drawing/2014/main" id="{60976352-E7C1-7819-F8E7-5480AD5E3833}"/>
                  </a:ext>
                </a:extLst>
              </p:cNvPr>
              <p:cNvGrpSpPr/>
              <p:nvPr/>
            </p:nvGrpSpPr>
            <p:grpSpPr>
              <a:xfrm>
                <a:off x="4107272" y="3959297"/>
                <a:ext cx="2223984" cy="1203487"/>
                <a:chOff x="4107272" y="3959297"/>
                <a:chExt cx="2223984" cy="1203487"/>
              </a:xfrm>
            </p:grpSpPr>
            <p:grpSp>
              <p:nvGrpSpPr>
                <p:cNvPr id="72" name="Gruppieren 71">
                  <a:extLst>
                    <a:ext uri="{FF2B5EF4-FFF2-40B4-BE49-F238E27FC236}">
                      <a16:creationId xmlns:a16="http://schemas.microsoft.com/office/drawing/2014/main" id="{2FEB567A-EFB9-087E-CAB2-C3A1B47C52EF}"/>
                    </a:ext>
                  </a:extLst>
                </p:cNvPr>
                <p:cNvGrpSpPr/>
                <p:nvPr/>
              </p:nvGrpSpPr>
              <p:grpSpPr>
                <a:xfrm>
                  <a:off x="4107272" y="4368057"/>
                  <a:ext cx="1790788" cy="794727"/>
                  <a:chOff x="4107272" y="4368057"/>
                  <a:chExt cx="1790788" cy="794727"/>
                </a:xfrm>
              </p:grpSpPr>
              <p:pic>
                <p:nvPicPr>
                  <p:cNvPr id="80" name="Grafik 79">
                    <a:extLst>
                      <a:ext uri="{FF2B5EF4-FFF2-40B4-BE49-F238E27FC236}">
                        <a16:creationId xmlns:a16="http://schemas.microsoft.com/office/drawing/2014/main" id="{6039C63F-A58F-F7BC-5903-CA576C021F6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13347" b="8202"/>
                  <a:stretch/>
                </p:blipFill>
                <p:spPr>
                  <a:xfrm>
                    <a:off x="4885043" y="4368057"/>
                    <a:ext cx="1013017" cy="794727"/>
                  </a:xfrm>
                  <a:prstGeom prst="rect">
                    <a:avLst/>
                  </a:prstGeom>
                </p:spPr>
              </p:pic>
              <p:sp>
                <p:nvSpPr>
                  <p:cNvPr id="96" name="Pfeil: nach rechts 95">
                    <a:extLst>
                      <a:ext uri="{FF2B5EF4-FFF2-40B4-BE49-F238E27FC236}">
                        <a16:creationId xmlns:a16="http://schemas.microsoft.com/office/drawing/2014/main" id="{BA796A22-DEC9-3158-4668-F88C182A706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107272" y="4396762"/>
                    <a:ext cx="320047" cy="317840"/>
                  </a:xfrm>
                  <a:prstGeom prst="rightArrow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  <p:pic>
              <p:nvPicPr>
                <p:cNvPr id="1026" name="Picture 2" descr="Les Flèches De L'icône De Chaleur Sont Chaudes à Partir Du Chauffage Au ...">
                  <a:extLst>
                    <a:ext uri="{FF2B5EF4-FFF2-40B4-BE49-F238E27FC236}">
                      <a16:creationId xmlns:a16="http://schemas.microsoft.com/office/drawing/2014/main" id="{8AD1E6E5-21B3-9D2D-F918-8DC63DD524F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789206" y="3959297"/>
                  <a:ext cx="542050" cy="54205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feld 18">
                <a:extLst>
                  <a:ext uri="{FF2B5EF4-FFF2-40B4-BE49-F238E27FC236}">
                    <a16:creationId xmlns:a16="http://schemas.microsoft.com/office/drawing/2014/main" id="{B1C6A9B1-62F7-9F52-13AF-D9A29CE95F3E}"/>
                  </a:ext>
                </a:extLst>
              </p:cNvPr>
              <p:cNvSpPr txBox="1"/>
              <p:nvPr/>
            </p:nvSpPr>
            <p:spPr>
              <a:xfrm>
                <a:off x="4519368" y="3850952"/>
                <a:ext cx="1489572" cy="5431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400" kern="1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</a:t>
                </a:r>
                <a:r>
                  <a:rPr lang="de-DE" sz="1400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eschenkte</a:t>
                </a:r>
                <a:br>
                  <a:rPr lang="de-DE" sz="1400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de-DE" sz="1400" kern="1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Umwelt</a:t>
                </a:r>
                <a:r>
                  <a:rPr lang="de-DE" sz="1400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wärme</a:t>
                </a:r>
              </a:p>
            </p:txBody>
          </p:sp>
        </p:grpSp>
      </p:grpSp>
      <p:grpSp>
        <p:nvGrpSpPr>
          <p:cNvPr id="100" name="Gruppieren 99">
            <a:extLst>
              <a:ext uri="{FF2B5EF4-FFF2-40B4-BE49-F238E27FC236}">
                <a16:creationId xmlns:a16="http://schemas.microsoft.com/office/drawing/2014/main" id="{3D369297-A017-D597-C5CA-8355808740B1}"/>
              </a:ext>
            </a:extLst>
          </p:cNvPr>
          <p:cNvGrpSpPr/>
          <p:nvPr/>
        </p:nvGrpSpPr>
        <p:grpSpPr>
          <a:xfrm>
            <a:off x="48383" y="973899"/>
            <a:ext cx="4249065" cy="5209710"/>
            <a:chOff x="48383" y="973899"/>
            <a:chExt cx="4249065" cy="5209710"/>
          </a:xfrm>
        </p:grpSpPr>
        <p:pic>
          <p:nvPicPr>
            <p:cNvPr id="73" name="Grafik 72" descr="Ein Bild, das Entwurf, Zeichnung, Grafiken, Symbol enthält.&#10;&#10;Automatisch generierte Beschreibung">
              <a:extLst>
                <a:ext uri="{FF2B5EF4-FFF2-40B4-BE49-F238E27FC236}">
                  <a16:creationId xmlns:a16="http://schemas.microsoft.com/office/drawing/2014/main" id="{F67AF003-4227-10E0-0327-30C3B8823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91" t="8371" r="11576" b="5763"/>
            <a:stretch/>
          </p:blipFill>
          <p:spPr>
            <a:xfrm>
              <a:off x="2475095" y="5253836"/>
              <a:ext cx="712749" cy="775355"/>
            </a:xfrm>
            <a:prstGeom prst="rect">
              <a:avLst/>
            </a:prstGeom>
          </p:spPr>
        </p:pic>
        <p:sp>
          <p:nvSpPr>
            <p:cNvPr id="98" name="Textfeld 97">
              <a:extLst>
                <a:ext uri="{FF2B5EF4-FFF2-40B4-BE49-F238E27FC236}">
                  <a16:creationId xmlns:a16="http://schemas.microsoft.com/office/drawing/2014/main" id="{3B0AA099-2FCF-1248-F141-C506076D7C63}"/>
                </a:ext>
              </a:extLst>
            </p:cNvPr>
            <p:cNvSpPr txBox="1"/>
            <p:nvPr/>
          </p:nvSpPr>
          <p:spPr>
            <a:xfrm>
              <a:off x="263076" y="979904"/>
              <a:ext cx="1711439" cy="6719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800" u="sng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Erzeugung</a:t>
              </a:r>
              <a:br>
                <a:rPr lang="de-DE" sz="18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de-DE" sz="18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(Primärenergie)</a:t>
              </a:r>
              <a:endParaRPr lang="de-DE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9" name="Textfeld 98">
              <a:extLst>
                <a:ext uri="{FF2B5EF4-FFF2-40B4-BE49-F238E27FC236}">
                  <a16:creationId xmlns:a16="http://schemas.microsoft.com/office/drawing/2014/main" id="{F3A2F4DA-2843-F1A1-5A18-0935465E19FF}"/>
                </a:ext>
              </a:extLst>
            </p:cNvPr>
            <p:cNvSpPr txBox="1"/>
            <p:nvPr/>
          </p:nvSpPr>
          <p:spPr>
            <a:xfrm>
              <a:off x="283208" y="2709733"/>
              <a:ext cx="1561342" cy="6719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800" u="sng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Verbrauch</a:t>
              </a:r>
              <a:br>
                <a:rPr lang="de-DE" sz="1800" u="sng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de-DE" sz="18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(Endenergie</a:t>
              </a:r>
              <a:r>
                <a:rPr lang="de-DE" sz="1800" u="sng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)</a:t>
              </a:r>
            </a:p>
          </p:txBody>
        </p:sp>
        <p:sp>
          <p:nvSpPr>
            <p:cNvPr id="11" name="Textfeld 10">
              <a:hlinkClick r:id="rId16"/>
              <a:extLst>
                <a:ext uri="{FF2B5EF4-FFF2-40B4-BE49-F238E27FC236}">
                  <a16:creationId xmlns:a16="http://schemas.microsoft.com/office/drawing/2014/main" id="{3886A996-3EE3-B810-E722-6B6B47997FC7}"/>
                </a:ext>
              </a:extLst>
            </p:cNvPr>
            <p:cNvSpPr txBox="1"/>
            <p:nvPr/>
          </p:nvSpPr>
          <p:spPr>
            <a:xfrm>
              <a:off x="3021289" y="5161777"/>
              <a:ext cx="1276159" cy="3440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de-DE" sz="1600" u="sng" kern="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</a:t>
              </a:r>
              <a:r>
                <a:rPr lang="de-DE" sz="1600" u="sng" kern="1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a. </a:t>
              </a:r>
              <a:r>
                <a:rPr lang="de-DE" sz="1600" u="sng" kern="100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2.600</a:t>
              </a:r>
              <a:r>
                <a:rPr lang="de-DE" sz="1600" u="sng" kern="100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°C</a:t>
              </a:r>
            </a:p>
          </p:txBody>
        </p: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7307CC1C-0FE7-8660-0190-81CBCAD105BD}"/>
                </a:ext>
              </a:extLst>
            </p:cNvPr>
            <p:cNvGrpSpPr/>
            <p:nvPr/>
          </p:nvGrpSpPr>
          <p:grpSpPr>
            <a:xfrm>
              <a:off x="485002" y="1212026"/>
              <a:ext cx="3082967" cy="1568679"/>
              <a:chOff x="704077" y="1212026"/>
              <a:chExt cx="3082967" cy="1568679"/>
            </a:xfrm>
          </p:grpSpPr>
          <p:grpSp>
            <p:nvGrpSpPr>
              <p:cNvPr id="111" name="Gruppieren 110">
                <a:extLst>
                  <a:ext uri="{FF2B5EF4-FFF2-40B4-BE49-F238E27FC236}">
                    <a16:creationId xmlns:a16="http://schemas.microsoft.com/office/drawing/2014/main" id="{DD5DB065-C02D-87AD-5943-601E3C40C6FA}"/>
                  </a:ext>
                </a:extLst>
              </p:cNvPr>
              <p:cNvGrpSpPr/>
              <p:nvPr/>
            </p:nvGrpSpPr>
            <p:grpSpPr>
              <a:xfrm>
                <a:off x="704077" y="1212026"/>
                <a:ext cx="3081353" cy="1284823"/>
                <a:chOff x="704077" y="1321754"/>
                <a:chExt cx="3081353" cy="1284823"/>
              </a:xfrm>
            </p:grpSpPr>
            <p:grpSp>
              <p:nvGrpSpPr>
                <p:cNvPr id="60" name="Gruppieren 59">
                  <a:extLst>
                    <a:ext uri="{FF2B5EF4-FFF2-40B4-BE49-F238E27FC236}">
                      <a16:creationId xmlns:a16="http://schemas.microsoft.com/office/drawing/2014/main" id="{9AAB02E0-114D-F5CB-8AD1-9282D10F4449}"/>
                    </a:ext>
                  </a:extLst>
                </p:cNvPr>
                <p:cNvGrpSpPr/>
                <p:nvPr/>
              </p:nvGrpSpPr>
              <p:grpSpPr>
                <a:xfrm>
                  <a:off x="2509271" y="1321754"/>
                  <a:ext cx="1276159" cy="1284823"/>
                  <a:chOff x="1555432" y="2109459"/>
                  <a:chExt cx="1704975" cy="1814841"/>
                </a:xfrm>
              </p:grpSpPr>
              <p:pic>
                <p:nvPicPr>
                  <p:cNvPr id="50" name="Grafik 49" descr="Ein Bild, das Entwurf, Text, Zeichnung, Lineart enthält.&#10;&#10;Automatisch generierte Beschreibung">
                    <a:extLst>
                      <a:ext uri="{FF2B5EF4-FFF2-40B4-BE49-F238E27FC236}">
                        <a16:creationId xmlns:a16="http://schemas.microsoft.com/office/drawing/2014/main" id="{9929F713-51BC-DAF3-81D8-97D92B4FBA0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5555"/>
                  <a:stretch/>
                </p:blipFill>
                <p:spPr>
                  <a:xfrm>
                    <a:off x="1555432" y="2305050"/>
                    <a:ext cx="1704975" cy="1619250"/>
                  </a:xfrm>
                  <a:prstGeom prst="rect">
                    <a:avLst/>
                  </a:prstGeom>
                </p:spPr>
              </p:pic>
              <p:pic>
                <p:nvPicPr>
                  <p:cNvPr id="57" name="Grafik 56" descr="Ein Bild, das Silhouette, Schwarzweiß, Design, Darstellung enthält.&#10;&#10;Automatisch generierte Beschreibung mit mittlerer Zuverlässigkeit">
                    <a:extLst>
                      <a:ext uri="{FF2B5EF4-FFF2-40B4-BE49-F238E27FC236}">
                        <a16:creationId xmlns:a16="http://schemas.microsoft.com/office/drawing/2014/main" id="{4E788BF9-479E-9448-1B22-2EF9B90FEEB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75139" t="2000" r="13778" b="93899"/>
                  <a:stretch/>
                </p:blipFill>
                <p:spPr>
                  <a:xfrm rot="19063200">
                    <a:off x="1581647" y="2109459"/>
                    <a:ext cx="760097" cy="281231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85" name="Textfeld 84">
                  <a:extLst>
                    <a:ext uri="{FF2B5EF4-FFF2-40B4-BE49-F238E27FC236}">
                      <a16:creationId xmlns:a16="http://schemas.microsoft.com/office/drawing/2014/main" id="{950BBAEC-209C-AB02-D35D-0A7E34A76F1B}"/>
                    </a:ext>
                  </a:extLst>
                </p:cNvPr>
                <p:cNvSpPr txBox="1"/>
                <p:nvPr/>
              </p:nvSpPr>
              <p:spPr>
                <a:xfrm>
                  <a:off x="704077" y="1681692"/>
                  <a:ext cx="1805968" cy="60753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spcAft>
                      <a:spcPts val="800"/>
                    </a:spcAft>
                  </a:pPr>
                  <a:r>
                    <a:rPr lang="de-DE" sz="1600" kern="100" dirty="0">
                      <a:solidFill>
                        <a:srgbClr val="0000FF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Stromerzeugung</a:t>
                  </a:r>
                  <a:br>
                    <a:rPr lang="de-DE" sz="1600" kern="100" dirty="0">
                      <a:solidFill>
                        <a:srgbClr val="0000FF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</a:br>
                  <a:r>
                    <a:rPr lang="de-DE" sz="1600" kern="100" dirty="0">
                      <a:solidFill>
                        <a:srgbClr val="0000FF"/>
                      </a:solidFill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(Wärme-Kraftwerk)</a:t>
                  </a:r>
                </a:p>
              </p:txBody>
            </p:sp>
            <p:sp>
              <p:nvSpPr>
                <p:cNvPr id="105" name="Freihandform: Form 104">
                  <a:extLst>
                    <a:ext uri="{FF2B5EF4-FFF2-40B4-BE49-F238E27FC236}">
                      <a16:creationId xmlns:a16="http://schemas.microsoft.com/office/drawing/2014/main" id="{34F17DBA-45FF-37BE-A814-AAE8ADA8760F}"/>
                    </a:ext>
                  </a:extLst>
                </p:cNvPr>
                <p:cNvSpPr/>
                <p:nvPr/>
              </p:nvSpPr>
              <p:spPr bwMode="auto">
                <a:xfrm>
                  <a:off x="2674825" y="2172184"/>
                  <a:ext cx="245460" cy="416284"/>
                </a:xfrm>
                <a:custGeom>
                  <a:avLst/>
                  <a:gdLst>
                    <a:gd name="connsiteX0" fmla="*/ 822158 w 2707022"/>
                    <a:gd name="connsiteY0" fmla="*/ 23567 h 4590928"/>
                    <a:gd name="connsiteX1" fmla="*/ 1123910 w 2707022"/>
                    <a:gd name="connsiteY1" fmla="*/ 1148279 h 4590928"/>
                    <a:gd name="connsiteX2" fmla="*/ 364958 w 2707022"/>
                    <a:gd name="connsiteY2" fmla="*/ 2080967 h 4590928"/>
                    <a:gd name="connsiteX3" fmla="*/ 364958 w 2707022"/>
                    <a:gd name="connsiteY3" fmla="*/ 2977079 h 4590928"/>
                    <a:gd name="connsiteX4" fmla="*/ 81494 w 2707022"/>
                    <a:gd name="connsiteY4" fmla="*/ 2419295 h 4590928"/>
                    <a:gd name="connsiteX5" fmla="*/ 81494 w 2707022"/>
                    <a:gd name="connsiteY5" fmla="*/ 3653735 h 4590928"/>
                    <a:gd name="connsiteX6" fmla="*/ 1023326 w 2707022"/>
                    <a:gd name="connsiteY6" fmla="*/ 4494983 h 4590928"/>
                    <a:gd name="connsiteX7" fmla="*/ 1754846 w 2707022"/>
                    <a:gd name="connsiteY7" fmla="*/ 4449263 h 4590928"/>
                    <a:gd name="connsiteX8" fmla="*/ 2687534 w 2707022"/>
                    <a:gd name="connsiteY8" fmla="*/ 3397703 h 4590928"/>
                    <a:gd name="connsiteX9" fmla="*/ 2376638 w 2707022"/>
                    <a:gd name="connsiteY9" fmla="*/ 1770071 h 4590928"/>
                    <a:gd name="connsiteX10" fmla="*/ 2239478 w 2707022"/>
                    <a:gd name="connsiteY10" fmla="*/ 2245559 h 4590928"/>
                    <a:gd name="connsiteX11" fmla="*/ 2029166 w 2707022"/>
                    <a:gd name="connsiteY11" fmla="*/ 2483303 h 4590928"/>
                    <a:gd name="connsiteX12" fmla="*/ 2230334 w 2707022"/>
                    <a:gd name="connsiteY12" fmla="*/ 1514039 h 4590928"/>
                    <a:gd name="connsiteX13" fmla="*/ 1754846 w 2707022"/>
                    <a:gd name="connsiteY13" fmla="*/ 471623 h 4590928"/>
                    <a:gd name="connsiteX14" fmla="*/ 822158 w 2707022"/>
                    <a:gd name="connsiteY14" fmla="*/ 23567 h 4590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707022" h="4590928">
                      <a:moveTo>
                        <a:pt x="822158" y="23567"/>
                      </a:moveTo>
                      <a:cubicBezTo>
                        <a:pt x="717002" y="136343"/>
                        <a:pt x="1200110" y="805379"/>
                        <a:pt x="1123910" y="1148279"/>
                      </a:cubicBezTo>
                      <a:cubicBezTo>
                        <a:pt x="1047710" y="1491179"/>
                        <a:pt x="491450" y="1776167"/>
                        <a:pt x="364958" y="2080967"/>
                      </a:cubicBezTo>
                      <a:cubicBezTo>
                        <a:pt x="238466" y="2385767"/>
                        <a:pt x="412202" y="2920691"/>
                        <a:pt x="364958" y="2977079"/>
                      </a:cubicBezTo>
                      <a:cubicBezTo>
                        <a:pt x="317714" y="3033467"/>
                        <a:pt x="128738" y="2306519"/>
                        <a:pt x="81494" y="2419295"/>
                      </a:cubicBezTo>
                      <a:cubicBezTo>
                        <a:pt x="34250" y="2532071"/>
                        <a:pt x="-75478" y="3307787"/>
                        <a:pt x="81494" y="3653735"/>
                      </a:cubicBezTo>
                      <a:cubicBezTo>
                        <a:pt x="238466" y="3999683"/>
                        <a:pt x="744434" y="4362395"/>
                        <a:pt x="1023326" y="4494983"/>
                      </a:cubicBezTo>
                      <a:cubicBezTo>
                        <a:pt x="1302218" y="4627571"/>
                        <a:pt x="1477478" y="4632143"/>
                        <a:pt x="1754846" y="4449263"/>
                      </a:cubicBezTo>
                      <a:cubicBezTo>
                        <a:pt x="2032214" y="4266383"/>
                        <a:pt x="2583902" y="3844235"/>
                        <a:pt x="2687534" y="3397703"/>
                      </a:cubicBezTo>
                      <a:cubicBezTo>
                        <a:pt x="2791166" y="2951171"/>
                        <a:pt x="2451314" y="1962095"/>
                        <a:pt x="2376638" y="1770071"/>
                      </a:cubicBezTo>
                      <a:cubicBezTo>
                        <a:pt x="2301962" y="1578047"/>
                        <a:pt x="2297390" y="2126687"/>
                        <a:pt x="2239478" y="2245559"/>
                      </a:cubicBezTo>
                      <a:cubicBezTo>
                        <a:pt x="2181566" y="2364431"/>
                        <a:pt x="2030690" y="2605223"/>
                        <a:pt x="2029166" y="2483303"/>
                      </a:cubicBezTo>
                      <a:cubicBezTo>
                        <a:pt x="2027642" y="2361383"/>
                        <a:pt x="2276054" y="1849319"/>
                        <a:pt x="2230334" y="1514039"/>
                      </a:cubicBezTo>
                      <a:cubicBezTo>
                        <a:pt x="2184614" y="1178759"/>
                        <a:pt x="1988018" y="716987"/>
                        <a:pt x="1754846" y="471623"/>
                      </a:cubicBezTo>
                      <a:cubicBezTo>
                        <a:pt x="1521674" y="226259"/>
                        <a:pt x="927314" y="-89209"/>
                        <a:pt x="822158" y="23567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15FB4D2B-7923-02C1-D86C-DD683A2B85C8}"/>
                  </a:ext>
                </a:extLst>
              </p:cNvPr>
              <p:cNvSpPr txBox="1"/>
              <p:nvPr/>
            </p:nvSpPr>
            <p:spPr>
              <a:xfrm>
                <a:off x="2721608" y="2436636"/>
                <a:ext cx="1065436" cy="344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600" kern="1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zentral</a:t>
                </a:r>
                <a:endParaRPr lang="de-DE" sz="16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13" name="Gruppieren 112">
              <a:extLst>
                <a:ext uri="{FF2B5EF4-FFF2-40B4-BE49-F238E27FC236}">
                  <a16:creationId xmlns:a16="http://schemas.microsoft.com/office/drawing/2014/main" id="{10D40232-D020-6779-5170-70FAA11EB23F}"/>
                </a:ext>
              </a:extLst>
            </p:cNvPr>
            <p:cNvGrpSpPr/>
            <p:nvPr/>
          </p:nvGrpSpPr>
          <p:grpSpPr>
            <a:xfrm>
              <a:off x="503832" y="2957650"/>
              <a:ext cx="2469971" cy="915912"/>
              <a:chOff x="1237633" y="3049090"/>
              <a:chExt cx="2469971" cy="915912"/>
            </a:xfrm>
          </p:grpSpPr>
          <p:sp>
            <p:nvSpPr>
              <p:cNvPr id="86" name="Textfeld 85">
                <a:extLst>
                  <a:ext uri="{FF2B5EF4-FFF2-40B4-BE49-F238E27FC236}">
                    <a16:creationId xmlns:a16="http://schemas.microsoft.com/office/drawing/2014/main" id="{0626DF51-2DEA-CA8C-0C09-E774DBF44801}"/>
                  </a:ext>
                </a:extLst>
              </p:cNvPr>
              <p:cNvSpPr txBox="1"/>
              <p:nvPr/>
            </p:nvSpPr>
            <p:spPr>
              <a:xfrm>
                <a:off x="1237633" y="3391027"/>
                <a:ext cx="1276157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800"/>
                  </a:spcAft>
                </a:pPr>
                <a:r>
                  <a:rPr lang="de-DE" sz="1600" kern="100" dirty="0">
                    <a:solidFill>
                      <a:srgbClr val="0000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Verkehr</a:t>
                </a:r>
                <a:endParaRPr lang="de-DE" sz="1600" kern="100" dirty="0">
                  <a:solidFill>
                    <a:srgbClr val="0000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10" name="Gruppieren 109">
                <a:extLst>
                  <a:ext uri="{FF2B5EF4-FFF2-40B4-BE49-F238E27FC236}">
                    <a16:creationId xmlns:a16="http://schemas.microsoft.com/office/drawing/2014/main" id="{FE94704F-5224-321E-B144-E486673AA32B}"/>
                  </a:ext>
                </a:extLst>
              </p:cNvPr>
              <p:cNvGrpSpPr/>
              <p:nvPr/>
            </p:nvGrpSpPr>
            <p:grpSpPr>
              <a:xfrm>
                <a:off x="2645888" y="3049090"/>
                <a:ext cx="1061716" cy="915912"/>
                <a:chOff x="2645888" y="3049090"/>
                <a:chExt cx="1061716" cy="915912"/>
              </a:xfrm>
            </p:grpSpPr>
            <p:pic>
              <p:nvPicPr>
                <p:cNvPr id="64" name="Grafik 63" descr="Ein Bild, das Entwurf, Zeichnung, Lineart, Diagramm enthält.&#10;&#10;Automatisch generierte Beschreibung">
                  <a:extLst>
                    <a:ext uri="{FF2B5EF4-FFF2-40B4-BE49-F238E27FC236}">
                      <a16:creationId xmlns:a16="http://schemas.microsoft.com/office/drawing/2014/main" id="{DEB98F54-655A-3FF0-0267-C9E0287F2B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940"/>
                <a:stretch/>
              </p:blipFill>
              <p:spPr>
                <a:xfrm>
                  <a:off x="2645888" y="3049090"/>
                  <a:ext cx="1061716" cy="915912"/>
                </a:xfrm>
                <a:prstGeom prst="rect">
                  <a:avLst/>
                </a:prstGeom>
              </p:spPr>
            </p:pic>
            <p:pic>
              <p:nvPicPr>
                <p:cNvPr id="109" name="Grafik 108" descr="Ein Bild, das Screenshot, Grafiken, Grafikdesign, Design enthält.&#10;&#10;Automatisch generierte Beschreibung">
                  <a:extLst>
                    <a:ext uri="{FF2B5EF4-FFF2-40B4-BE49-F238E27FC236}">
                      <a16:creationId xmlns:a16="http://schemas.microsoft.com/office/drawing/2014/main" id="{89388925-65DF-6675-D122-BAB9EF6740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143" t="10083" r="8333" b="10734"/>
                <a:stretch/>
              </p:blipFill>
              <p:spPr>
                <a:xfrm>
                  <a:off x="2834891" y="3272323"/>
                  <a:ext cx="129050" cy="129530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16" name="Gruppieren 115">
              <a:extLst>
                <a:ext uri="{FF2B5EF4-FFF2-40B4-BE49-F238E27FC236}">
                  <a16:creationId xmlns:a16="http://schemas.microsoft.com/office/drawing/2014/main" id="{C2323722-6DEF-8B2E-F11D-9CD2EE8EC555}"/>
                </a:ext>
              </a:extLst>
            </p:cNvPr>
            <p:cNvGrpSpPr/>
            <p:nvPr/>
          </p:nvGrpSpPr>
          <p:grpSpPr>
            <a:xfrm>
              <a:off x="503838" y="4028401"/>
              <a:ext cx="2327632" cy="1035184"/>
              <a:chOff x="1237639" y="4083265"/>
              <a:chExt cx="2327632" cy="1035184"/>
            </a:xfrm>
          </p:grpSpPr>
          <p:sp>
            <p:nvSpPr>
              <p:cNvPr id="87" name="Textfeld 86">
                <a:extLst>
                  <a:ext uri="{FF2B5EF4-FFF2-40B4-BE49-F238E27FC236}">
                    <a16:creationId xmlns:a16="http://schemas.microsoft.com/office/drawing/2014/main" id="{4BADC485-AC37-1200-1527-B233CAF36D58}"/>
                  </a:ext>
                </a:extLst>
              </p:cNvPr>
              <p:cNvSpPr txBox="1"/>
              <p:nvPr/>
            </p:nvSpPr>
            <p:spPr>
              <a:xfrm>
                <a:off x="1237639" y="4165744"/>
                <a:ext cx="1065436" cy="344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600" kern="100" dirty="0">
                    <a:solidFill>
                      <a:srgbClr val="0000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Heizung</a:t>
                </a:r>
              </a:p>
            </p:txBody>
          </p:sp>
          <p:grpSp>
            <p:nvGrpSpPr>
              <p:cNvPr id="115" name="Gruppieren 114">
                <a:extLst>
                  <a:ext uri="{FF2B5EF4-FFF2-40B4-BE49-F238E27FC236}">
                    <a16:creationId xmlns:a16="http://schemas.microsoft.com/office/drawing/2014/main" id="{5B0686AC-88CB-13F2-D817-26626B070396}"/>
                  </a:ext>
                </a:extLst>
              </p:cNvPr>
              <p:cNvGrpSpPr/>
              <p:nvPr/>
            </p:nvGrpSpPr>
            <p:grpSpPr>
              <a:xfrm>
                <a:off x="2834891" y="4083265"/>
                <a:ext cx="730380" cy="1035184"/>
                <a:chOff x="2834891" y="4083265"/>
                <a:chExt cx="730380" cy="1035184"/>
              </a:xfrm>
            </p:grpSpPr>
            <p:pic>
              <p:nvPicPr>
                <p:cNvPr id="82" name="Grafik 81" descr="Ein Bild, das Entwurf, Zeichnung, weiß, Reihe enthält.&#10;&#10;Automatisch generierte Beschreibung">
                  <a:extLst>
                    <a:ext uri="{FF2B5EF4-FFF2-40B4-BE49-F238E27FC236}">
                      <a16:creationId xmlns:a16="http://schemas.microsoft.com/office/drawing/2014/main" id="{1597A5AE-775B-139B-1085-9D8696BFF4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34891" y="4083265"/>
                  <a:ext cx="730380" cy="1035184"/>
                </a:xfrm>
                <a:prstGeom prst="rect">
                  <a:avLst/>
                </a:prstGeom>
              </p:spPr>
            </p:pic>
            <p:sp>
              <p:nvSpPr>
                <p:cNvPr id="106" name="Freihandform: Form 105">
                  <a:extLst>
                    <a:ext uri="{FF2B5EF4-FFF2-40B4-BE49-F238E27FC236}">
                      <a16:creationId xmlns:a16="http://schemas.microsoft.com/office/drawing/2014/main" id="{67A98F98-D14E-7662-D263-6E15B7ACBACB}"/>
                    </a:ext>
                  </a:extLst>
                </p:cNvPr>
                <p:cNvSpPr/>
                <p:nvPr/>
              </p:nvSpPr>
              <p:spPr bwMode="auto">
                <a:xfrm>
                  <a:off x="3074194" y="4240872"/>
                  <a:ext cx="269404" cy="525083"/>
                </a:xfrm>
                <a:custGeom>
                  <a:avLst/>
                  <a:gdLst>
                    <a:gd name="connsiteX0" fmla="*/ 822158 w 2707022"/>
                    <a:gd name="connsiteY0" fmla="*/ 23567 h 4590928"/>
                    <a:gd name="connsiteX1" fmla="*/ 1123910 w 2707022"/>
                    <a:gd name="connsiteY1" fmla="*/ 1148279 h 4590928"/>
                    <a:gd name="connsiteX2" fmla="*/ 364958 w 2707022"/>
                    <a:gd name="connsiteY2" fmla="*/ 2080967 h 4590928"/>
                    <a:gd name="connsiteX3" fmla="*/ 364958 w 2707022"/>
                    <a:gd name="connsiteY3" fmla="*/ 2977079 h 4590928"/>
                    <a:gd name="connsiteX4" fmla="*/ 81494 w 2707022"/>
                    <a:gd name="connsiteY4" fmla="*/ 2419295 h 4590928"/>
                    <a:gd name="connsiteX5" fmla="*/ 81494 w 2707022"/>
                    <a:gd name="connsiteY5" fmla="*/ 3653735 h 4590928"/>
                    <a:gd name="connsiteX6" fmla="*/ 1023326 w 2707022"/>
                    <a:gd name="connsiteY6" fmla="*/ 4494983 h 4590928"/>
                    <a:gd name="connsiteX7" fmla="*/ 1754846 w 2707022"/>
                    <a:gd name="connsiteY7" fmla="*/ 4449263 h 4590928"/>
                    <a:gd name="connsiteX8" fmla="*/ 2687534 w 2707022"/>
                    <a:gd name="connsiteY8" fmla="*/ 3397703 h 4590928"/>
                    <a:gd name="connsiteX9" fmla="*/ 2376638 w 2707022"/>
                    <a:gd name="connsiteY9" fmla="*/ 1770071 h 4590928"/>
                    <a:gd name="connsiteX10" fmla="*/ 2239478 w 2707022"/>
                    <a:gd name="connsiteY10" fmla="*/ 2245559 h 4590928"/>
                    <a:gd name="connsiteX11" fmla="*/ 2029166 w 2707022"/>
                    <a:gd name="connsiteY11" fmla="*/ 2483303 h 4590928"/>
                    <a:gd name="connsiteX12" fmla="*/ 2230334 w 2707022"/>
                    <a:gd name="connsiteY12" fmla="*/ 1514039 h 4590928"/>
                    <a:gd name="connsiteX13" fmla="*/ 1754846 w 2707022"/>
                    <a:gd name="connsiteY13" fmla="*/ 471623 h 4590928"/>
                    <a:gd name="connsiteX14" fmla="*/ 822158 w 2707022"/>
                    <a:gd name="connsiteY14" fmla="*/ 23567 h 4590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707022" h="4590928">
                      <a:moveTo>
                        <a:pt x="822158" y="23567"/>
                      </a:moveTo>
                      <a:cubicBezTo>
                        <a:pt x="717002" y="136343"/>
                        <a:pt x="1200110" y="805379"/>
                        <a:pt x="1123910" y="1148279"/>
                      </a:cubicBezTo>
                      <a:cubicBezTo>
                        <a:pt x="1047710" y="1491179"/>
                        <a:pt x="491450" y="1776167"/>
                        <a:pt x="364958" y="2080967"/>
                      </a:cubicBezTo>
                      <a:cubicBezTo>
                        <a:pt x="238466" y="2385767"/>
                        <a:pt x="412202" y="2920691"/>
                        <a:pt x="364958" y="2977079"/>
                      </a:cubicBezTo>
                      <a:cubicBezTo>
                        <a:pt x="317714" y="3033467"/>
                        <a:pt x="128738" y="2306519"/>
                        <a:pt x="81494" y="2419295"/>
                      </a:cubicBezTo>
                      <a:cubicBezTo>
                        <a:pt x="34250" y="2532071"/>
                        <a:pt x="-75478" y="3307787"/>
                        <a:pt x="81494" y="3653735"/>
                      </a:cubicBezTo>
                      <a:cubicBezTo>
                        <a:pt x="238466" y="3999683"/>
                        <a:pt x="744434" y="4362395"/>
                        <a:pt x="1023326" y="4494983"/>
                      </a:cubicBezTo>
                      <a:cubicBezTo>
                        <a:pt x="1302218" y="4627571"/>
                        <a:pt x="1477478" y="4632143"/>
                        <a:pt x="1754846" y="4449263"/>
                      </a:cubicBezTo>
                      <a:cubicBezTo>
                        <a:pt x="2032214" y="4266383"/>
                        <a:pt x="2583902" y="3844235"/>
                        <a:pt x="2687534" y="3397703"/>
                      </a:cubicBezTo>
                      <a:cubicBezTo>
                        <a:pt x="2791166" y="2951171"/>
                        <a:pt x="2451314" y="1962095"/>
                        <a:pt x="2376638" y="1770071"/>
                      </a:cubicBezTo>
                      <a:cubicBezTo>
                        <a:pt x="2301962" y="1578047"/>
                        <a:pt x="2297390" y="2126687"/>
                        <a:pt x="2239478" y="2245559"/>
                      </a:cubicBezTo>
                      <a:cubicBezTo>
                        <a:pt x="2181566" y="2364431"/>
                        <a:pt x="2030690" y="2605223"/>
                        <a:pt x="2029166" y="2483303"/>
                      </a:cubicBezTo>
                      <a:cubicBezTo>
                        <a:pt x="2027642" y="2361383"/>
                        <a:pt x="2276054" y="1849319"/>
                        <a:pt x="2230334" y="1514039"/>
                      </a:cubicBezTo>
                      <a:cubicBezTo>
                        <a:pt x="2184614" y="1178759"/>
                        <a:pt x="1988018" y="716987"/>
                        <a:pt x="1754846" y="471623"/>
                      </a:cubicBezTo>
                      <a:cubicBezTo>
                        <a:pt x="1521674" y="226259"/>
                        <a:pt x="927314" y="-89209"/>
                        <a:pt x="822158" y="23567"/>
                      </a:cubicBezTo>
                      <a:close/>
                    </a:path>
                  </a:pathLst>
                </a:custGeom>
                <a:solidFill>
                  <a:srgbClr val="FF00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</p:grpSp>
        <p:grpSp>
          <p:nvGrpSpPr>
            <p:cNvPr id="126" name="Gruppieren 125">
              <a:extLst>
                <a:ext uri="{FF2B5EF4-FFF2-40B4-BE49-F238E27FC236}">
                  <a16:creationId xmlns:a16="http://schemas.microsoft.com/office/drawing/2014/main" id="{18B0EFBF-3EBD-33ED-5899-C4F491B2907D}"/>
                </a:ext>
              </a:extLst>
            </p:cNvPr>
            <p:cNvGrpSpPr/>
            <p:nvPr/>
          </p:nvGrpSpPr>
          <p:grpSpPr>
            <a:xfrm>
              <a:off x="503838" y="5070775"/>
              <a:ext cx="1773339" cy="1022644"/>
              <a:chOff x="1237639" y="5125639"/>
              <a:chExt cx="1773339" cy="1022644"/>
            </a:xfrm>
          </p:grpSpPr>
          <p:pic>
            <p:nvPicPr>
              <p:cNvPr id="77" name="Grafik 76" descr="Ein Bild, das Text, Entwurf, Uhr, Zeichnung enthält.&#10;&#10;Automatisch generierte Beschreibung">
                <a:extLst>
                  <a:ext uri="{FF2B5EF4-FFF2-40B4-BE49-F238E27FC236}">
                    <a16:creationId xmlns:a16="http://schemas.microsoft.com/office/drawing/2014/main" id="{6948EF6A-A764-DD60-5C05-2B809F45BE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06" r="6237"/>
              <a:stretch/>
            </p:blipFill>
            <p:spPr>
              <a:xfrm>
                <a:off x="2394128" y="5186987"/>
                <a:ext cx="616850" cy="961296"/>
              </a:xfrm>
              <a:prstGeom prst="rect">
                <a:avLst/>
              </a:prstGeom>
            </p:spPr>
          </p:pic>
          <p:sp>
            <p:nvSpPr>
              <p:cNvPr id="88" name="Textfeld 87">
                <a:extLst>
                  <a:ext uri="{FF2B5EF4-FFF2-40B4-BE49-F238E27FC236}">
                    <a16:creationId xmlns:a16="http://schemas.microsoft.com/office/drawing/2014/main" id="{5CD74EA3-F4F2-06D5-ECF9-20BEA85D4E08}"/>
                  </a:ext>
                </a:extLst>
              </p:cNvPr>
              <p:cNvSpPr txBox="1"/>
              <p:nvPr/>
            </p:nvSpPr>
            <p:spPr>
              <a:xfrm>
                <a:off x="1237639" y="5125639"/>
                <a:ext cx="1065436" cy="344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600" kern="100" dirty="0">
                    <a:solidFill>
                      <a:srgbClr val="0000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Licht</a:t>
                </a:r>
              </a:p>
            </p:txBody>
          </p:sp>
        </p:grpSp>
        <p:grpSp>
          <p:nvGrpSpPr>
            <p:cNvPr id="28" name="Gruppieren 27">
              <a:extLst>
                <a:ext uri="{FF2B5EF4-FFF2-40B4-BE49-F238E27FC236}">
                  <a16:creationId xmlns:a16="http://schemas.microsoft.com/office/drawing/2014/main" id="{4EC77DF1-E9B0-45D4-8A24-3A4C1E6211D2}"/>
                </a:ext>
              </a:extLst>
            </p:cNvPr>
            <p:cNvGrpSpPr/>
            <p:nvPr/>
          </p:nvGrpSpPr>
          <p:grpSpPr>
            <a:xfrm>
              <a:off x="1125711" y="973899"/>
              <a:ext cx="2846759" cy="1399423"/>
              <a:chOff x="1859512" y="973899"/>
              <a:chExt cx="2846759" cy="1399423"/>
            </a:xfrm>
          </p:grpSpPr>
          <p:sp>
            <p:nvSpPr>
              <p:cNvPr id="4" name="Textfeld 3">
                <a:hlinkClick r:id="rId23"/>
                <a:extLst>
                  <a:ext uri="{FF2B5EF4-FFF2-40B4-BE49-F238E27FC236}">
                    <a16:creationId xmlns:a16="http://schemas.microsoft.com/office/drawing/2014/main" id="{4B660C7C-CAE7-9C6A-1041-78135D1EAE6E}"/>
                  </a:ext>
                </a:extLst>
              </p:cNvPr>
              <p:cNvSpPr txBox="1"/>
              <p:nvPr/>
            </p:nvSpPr>
            <p:spPr>
              <a:xfrm>
                <a:off x="1859512" y="2029253"/>
                <a:ext cx="1276159" cy="344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600" u="sng" kern="1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</a:t>
                </a:r>
                <a:r>
                  <a:rPr lang="de-DE" sz="1600" u="sng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a. 1.300°C</a:t>
                </a:r>
              </a:p>
            </p:txBody>
          </p:sp>
          <p:sp>
            <p:nvSpPr>
              <p:cNvPr id="26" name="Textfeld 25">
                <a:extLst>
                  <a:ext uri="{FF2B5EF4-FFF2-40B4-BE49-F238E27FC236}">
                    <a16:creationId xmlns:a16="http://schemas.microsoft.com/office/drawing/2014/main" id="{6F7CBF33-D614-728D-CC77-173890588BD8}"/>
                  </a:ext>
                </a:extLst>
              </p:cNvPr>
              <p:cNvSpPr txBox="1"/>
              <p:nvPr/>
            </p:nvSpPr>
            <p:spPr>
              <a:xfrm>
                <a:off x="2747401" y="973899"/>
                <a:ext cx="531969" cy="344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600" kern="100" dirty="0">
                    <a:solidFill>
                      <a:srgbClr val="FFC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</a:t>
                </a:r>
                <a:r>
                  <a:rPr lang="de-DE" sz="1600" kern="100" baseline="-25000" dirty="0">
                    <a:solidFill>
                      <a:srgbClr val="FFC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27" name="Textfeld 26">
                <a:extLst>
                  <a:ext uri="{FF2B5EF4-FFF2-40B4-BE49-F238E27FC236}">
                    <a16:creationId xmlns:a16="http://schemas.microsoft.com/office/drawing/2014/main" id="{A5E30217-DF99-4CD2-750D-BDDB127246F9}"/>
                  </a:ext>
                </a:extLst>
              </p:cNvPr>
              <p:cNvSpPr txBox="1"/>
              <p:nvPr/>
            </p:nvSpPr>
            <p:spPr>
              <a:xfrm>
                <a:off x="3640835" y="1073447"/>
                <a:ext cx="1065436" cy="344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600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Abwärme</a:t>
                </a:r>
              </a:p>
            </p:txBody>
          </p:sp>
        </p:grpSp>
        <p:grpSp>
          <p:nvGrpSpPr>
            <p:cNvPr id="35" name="Gruppieren 34">
              <a:extLst>
                <a:ext uri="{FF2B5EF4-FFF2-40B4-BE49-F238E27FC236}">
                  <a16:creationId xmlns:a16="http://schemas.microsoft.com/office/drawing/2014/main" id="{5F52E361-8398-5D53-771E-485E19EC6151}"/>
                </a:ext>
              </a:extLst>
            </p:cNvPr>
            <p:cNvGrpSpPr/>
            <p:nvPr/>
          </p:nvGrpSpPr>
          <p:grpSpPr>
            <a:xfrm>
              <a:off x="938232" y="2796999"/>
              <a:ext cx="2920970" cy="1148302"/>
              <a:chOff x="1672033" y="2796999"/>
              <a:chExt cx="2920970" cy="1148302"/>
            </a:xfrm>
          </p:grpSpPr>
          <p:sp>
            <p:nvSpPr>
              <p:cNvPr id="3" name="Textfeld 2">
                <a:hlinkClick r:id="rId24"/>
                <a:extLst>
                  <a:ext uri="{FF2B5EF4-FFF2-40B4-BE49-F238E27FC236}">
                    <a16:creationId xmlns:a16="http://schemas.microsoft.com/office/drawing/2014/main" id="{7DF9B946-A0E3-8E1B-60D0-A2F6D4E5A875}"/>
                  </a:ext>
                </a:extLst>
              </p:cNvPr>
              <p:cNvSpPr txBox="1"/>
              <p:nvPr/>
            </p:nvSpPr>
            <p:spPr>
              <a:xfrm>
                <a:off x="1672033" y="3601232"/>
                <a:ext cx="1276159" cy="344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600" u="sng" kern="1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</a:t>
                </a:r>
                <a:r>
                  <a:rPr lang="de-DE" sz="1600" u="sng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a. </a:t>
                </a:r>
                <a:r>
                  <a:rPr lang="de-DE" sz="1600" u="sng" kern="1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2.000</a:t>
                </a:r>
                <a:r>
                  <a:rPr lang="de-DE" sz="1600" u="sng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°</a:t>
                </a:r>
                <a:r>
                  <a:rPr lang="de-DE" sz="1600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</a:t>
                </a:r>
              </a:p>
            </p:txBody>
          </p:sp>
          <p:sp>
            <p:nvSpPr>
              <p:cNvPr id="29" name="Textfeld 28">
                <a:extLst>
                  <a:ext uri="{FF2B5EF4-FFF2-40B4-BE49-F238E27FC236}">
                    <a16:creationId xmlns:a16="http://schemas.microsoft.com/office/drawing/2014/main" id="{148BB391-9B71-92C8-2CEF-F77EF1DF5713}"/>
                  </a:ext>
                </a:extLst>
              </p:cNvPr>
              <p:cNvSpPr txBox="1"/>
              <p:nvPr/>
            </p:nvSpPr>
            <p:spPr>
              <a:xfrm>
                <a:off x="2109398" y="2796999"/>
                <a:ext cx="531969" cy="344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600" kern="100" dirty="0">
                    <a:solidFill>
                      <a:srgbClr val="FFC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</a:t>
                </a:r>
                <a:r>
                  <a:rPr lang="de-DE" sz="1600" kern="100" baseline="-25000" dirty="0">
                    <a:solidFill>
                      <a:srgbClr val="FFC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30" name="Textfeld 29">
                <a:extLst>
                  <a:ext uri="{FF2B5EF4-FFF2-40B4-BE49-F238E27FC236}">
                    <a16:creationId xmlns:a16="http://schemas.microsoft.com/office/drawing/2014/main" id="{C463B3F7-B5CD-F823-CF3A-587085B30CA7}"/>
                  </a:ext>
                </a:extLst>
              </p:cNvPr>
              <p:cNvSpPr txBox="1"/>
              <p:nvPr/>
            </p:nvSpPr>
            <p:spPr>
              <a:xfrm>
                <a:off x="3527567" y="3269208"/>
                <a:ext cx="1065436" cy="344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600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Abwärme</a:t>
                </a:r>
              </a:p>
            </p:txBody>
          </p:sp>
        </p:grpSp>
        <p:grpSp>
          <p:nvGrpSpPr>
            <p:cNvPr id="36" name="Gruppieren 35">
              <a:extLst>
                <a:ext uri="{FF2B5EF4-FFF2-40B4-BE49-F238E27FC236}">
                  <a16:creationId xmlns:a16="http://schemas.microsoft.com/office/drawing/2014/main" id="{F7ABFF4B-3D3C-1D7A-8CA0-BCF68E3E1E2E}"/>
                </a:ext>
              </a:extLst>
            </p:cNvPr>
            <p:cNvGrpSpPr/>
            <p:nvPr/>
          </p:nvGrpSpPr>
          <p:grpSpPr>
            <a:xfrm>
              <a:off x="1037040" y="3825689"/>
              <a:ext cx="2695904" cy="865197"/>
              <a:chOff x="1770841" y="3825689"/>
              <a:chExt cx="2695904" cy="865197"/>
            </a:xfrm>
          </p:grpSpPr>
          <p:sp>
            <p:nvSpPr>
              <p:cNvPr id="5" name="Textfeld 4">
                <a:hlinkClick r:id="rId25"/>
                <a:extLst>
                  <a:ext uri="{FF2B5EF4-FFF2-40B4-BE49-F238E27FC236}">
                    <a16:creationId xmlns:a16="http://schemas.microsoft.com/office/drawing/2014/main" id="{1F953D27-95F8-1D6B-0C00-F28960E1D18F}"/>
                  </a:ext>
                </a:extLst>
              </p:cNvPr>
              <p:cNvSpPr txBox="1"/>
              <p:nvPr/>
            </p:nvSpPr>
            <p:spPr>
              <a:xfrm>
                <a:off x="1770841" y="4346817"/>
                <a:ext cx="1276159" cy="344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600" u="sng" kern="1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</a:t>
                </a:r>
                <a:r>
                  <a:rPr lang="de-DE" sz="1600" u="sng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a. 1.300°C</a:t>
                </a:r>
              </a:p>
            </p:txBody>
          </p:sp>
          <p:sp>
            <p:nvSpPr>
              <p:cNvPr id="31" name="Textfeld 30">
                <a:extLst>
                  <a:ext uri="{FF2B5EF4-FFF2-40B4-BE49-F238E27FC236}">
                    <a16:creationId xmlns:a16="http://schemas.microsoft.com/office/drawing/2014/main" id="{3E8A1966-1C16-3423-D97A-89626DC57ADD}"/>
                  </a:ext>
                </a:extLst>
              </p:cNvPr>
              <p:cNvSpPr txBox="1"/>
              <p:nvPr/>
            </p:nvSpPr>
            <p:spPr>
              <a:xfrm>
                <a:off x="2431949" y="3825689"/>
                <a:ext cx="531969" cy="344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600" kern="100" dirty="0">
                    <a:solidFill>
                      <a:srgbClr val="FFC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</a:t>
                </a:r>
                <a:r>
                  <a:rPr lang="de-DE" sz="1600" kern="100" baseline="-25000" dirty="0">
                    <a:solidFill>
                      <a:srgbClr val="FFC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32" name="Textfeld 31">
                <a:extLst>
                  <a:ext uri="{FF2B5EF4-FFF2-40B4-BE49-F238E27FC236}">
                    <a16:creationId xmlns:a16="http://schemas.microsoft.com/office/drawing/2014/main" id="{7669ECED-470E-3E87-5F68-5698A6CDB393}"/>
                  </a:ext>
                </a:extLst>
              </p:cNvPr>
              <p:cNvSpPr txBox="1"/>
              <p:nvPr/>
            </p:nvSpPr>
            <p:spPr>
              <a:xfrm>
                <a:off x="3401309" y="3935725"/>
                <a:ext cx="1065436" cy="344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600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Abwärme</a:t>
                </a:r>
              </a:p>
            </p:txBody>
          </p:sp>
        </p:grpSp>
        <p:grpSp>
          <p:nvGrpSpPr>
            <p:cNvPr id="37" name="Gruppieren 36">
              <a:extLst>
                <a:ext uri="{FF2B5EF4-FFF2-40B4-BE49-F238E27FC236}">
                  <a16:creationId xmlns:a16="http://schemas.microsoft.com/office/drawing/2014/main" id="{4361955A-71C9-DF15-3941-8CE282F27928}"/>
                </a:ext>
              </a:extLst>
            </p:cNvPr>
            <p:cNvGrpSpPr/>
            <p:nvPr/>
          </p:nvGrpSpPr>
          <p:grpSpPr>
            <a:xfrm>
              <a:off x="537411" y="4844358"/>
              <a:ext cx="2586480" cy="777906"/>
              <a:chOff x="1271212" y="4844358"/>
              <a:chExt cx="2586480" cy="777906"/>
            </a:xfrm>
          </p:grpSpPr>
          <p:sp>
            <p:nvSpPr>
              <p:cNvPr id="10" name="Textfeld 9">
                <a:hlinkClick r:id="rId26"/>
                <a:extLst>
                  <a:ext uri="{FF2B5EF4-FFF2-40B4-BE49-F238E27FC236}">
                    <a16:creationId xmlns:a16="http://schemas.microsoft.com/office/drawing/2014/main" id="{7D1684A9-03E6-8BD6-166C-9F105F419D5A}"/>
                  </a:ext>
                </a:extLst>
              </p:cNvPr>
              <p:cNvSpPr txBox="1"/>
              <p:nvPr/>
            </p:nvSpPr>
            <p:spPr>
              <a:xfrm>
                <a:off x="1271212" y="5278195"/>
                <a:ext cx="1276159" cy="344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600" u="sng" kern="100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</a:t>
                </a:r>
                <a:r>
                  <a:rPr lang="de-DE" sz="1600" u="sng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a. 1.400°C</a:t>
                </a:r>
              </a:p>
            </p:txBody>
          </p:sp>
          <p:sp>
            <p:nvSpPr>
              <p:cNvPr id="33" name="Textfeld 32">
                <a:extLst>
                  <a:ext uri="{FF2B5EF4-FFF2-40B4-BE49-F238E27FC236}">
                    <a16:creationId xmlns:a16="http://schemas.microsoft.com/office/drawing/2014/main" id="{EC51F2B3-DFE1-40DE-AD43-4DD4E7716737}"/>
                  </a:ext>
                </a:extLst>
              </p:cNvPr>
              <p:cNvSpPr txBox="1"/>
              <p:nvPr/>
            </p:nvSpPr>
            <p:spPr>
              <a:xfrm>
                <a:off x="2265085" y="4844358"/>
                <a:ext cx="531969" cy="344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600" kern="100" dirty="0">
                    <a:solidFill>
                      <a:srgbClr val="FFC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</a:t>
                </a:r>
                <a:r>
                  <a:rPr lang="de-DE" sz="1600" kern="100" baseline="-25000" dirty="0">
                    <a:solidFill>
                      <a:srgbClr val="FFC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</a:p>
            </p:txBody>
          </p:sp>
          <p:sp>
            <p:nvSpPr>
              <p:cNvPr id="34" name="Textfeld 33">
                <a:extLst>
                  <a:ext uri="{FF2B5EF4-FFF2-40B4-BE49-F238E27FC236}">
                    <a16:creationId xmlns:a16="http://schemas.microsoft.com/office/drawing/2014/main" id="{0D76644A-0F6F-2120-05D6-FA679F2B4A3C}"/>
                  </a:ext>
                </a:extLst>
              </p:cNvPr>
              <p:cNvSpPr txBox="1"/>
              <p:nvPr/>
            </p:nvSpPr>
            <p:spPr>
              <a:xfrm>
                <a:off x="2792256" y="5010522"/>
                <a:ext cx="1065436" cy="3440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600" kern="100" dirty="0">
                    <a:solidFill>
                      <a:srgbClr val="FF0000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Abwärme</a:t>
                </a:r>
              </a:p>
            </p:txBody>
          </p:sp>
        </p:grpSp>
        <p:sp>
          <p:nvSpPr>
            <p:cNvPr id="62" name="Textfeld 61">
              <a:extLst>
                <a:ext uri="{FF2B5EF4-FFF2-40B4-BE49-F238E27FC236}">
                  <a16:creationId xmlns:a16="http://schemas.microsoft.com/office/drawing/2014/main" id="{A3DBDADC-5109-3C31-B7BB-34F078FD393A}"/>
                </a:ext>
              </a:extLst>
            </p:cNvPr>
            <p:cNvSpPr txBox="1"/>
            <p:nvPr/>
          </p:nvSpPr>
          <p:spPr>
            <a:xfrm>
              <a:off x="48383" y="5902378"/>
              <a:ext cx="1920956" cy="2812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de-DE" sz="1200" u="sng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Quelle</a:t>
              </a:r>
              <a:r>
                <a:rPr lang="de-DE" sz="12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: KfW, UBA, ISE e.V.</a:t>
              </a:r>
            </a:p>
          </p:txBody>
        </p:sp>
      </p:grpSp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A4E2001A-4AFA-EEF1-A34B-842CA610CDB1}"/>
              </a:ext>
            </a:extLst>
          </p:cNvPr>
          <p:cNvGrpSpPr/>
          <p:nvPr/>
        </p:nvGrpSpPr>
        <p:grpSpPr>
          <a:xfrm>
            <a:off x="5644693" y="5132123"/>
            <a:ext cx="1065436" cy="735598"/>
            <a:chOff x="5644693" y="5132123"/>
            <a:chExt cx="1065436" cy="735598"/>
          </a:xfrm>
        </p:grpSpPr>
        <p:sp>
          <p:nvSpPr>
            <p:cNvPr id="56" name="Rechteck 55">
              <a:extLst>
                <a:ext uri="{FF2B5EF4-FFF2-40B4-BE49-F238E27FC236}">
                  <a16:creationId xmlns:a16="http://schemas.microsoft.com/office/drawing/2014/main" id="{D52A1945-37EA-40D2-C3AD-0983DF1E8758}"/>
                </a:ext>
              </a:extLst>
            </p:cNvPr>
            <p:cNvSpPr/>
            <p:nvPr/>
          </p:nvSpPr>
          <p:spPr bwMode="auto">
            <a:xfrm>
              <a:off x="5877509" y="5132123"/>
              <a:ext cx="608145" cy="735598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id="{87D70739-6DDF-8C8D-C38A-D64EF43F6E2A}"/>
                </a:ext>
              </a:extLst>
            </p:cNvPr>
            <p:cNvSpPr txBox="1"/>
            <p:nvPr/>
          </p:nvSpPr>
          <p:spPr>
            <a:xfrm>
              <a:off x="5644693" y="5170299"/>
              <a:ext cx="1065436" cy="6719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de-DE" sz="1800" kern="100" dirty="0">
                  <a:solidFill>
                    <a:srgbClr val="0000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EU</a:t>
              </a:r>
              <a:br>
                <a:rPr lang="de-DE" sz="1800" kern="100" dirty="0">
                  <a:solidFill>
                    <a:srgbClr val="0000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lang="de-DE" sz="1800" kern="100" dirty="0">
                  <a:solidFill>
                    <a:srgbClr val="0000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2009</a:t>
              </a:r>
            </a:p>
          </p:txBody>
        </p:sp>
      </p:grp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A00604BE-4BAC-995B-18EC-89C9D1C8CBA3}"/>
              </a:ext>
            </a:extLst>
          </p:cNvPr>
          <p:cNvGrpSpPr/>
          <p:nvPr/>
        </p:nvGrpSpPr>
        <p:grpSpPr>
          <a:xfrm>
            <a:off x="5644693" y="1637871"/>
            <a:ext cx="1065436" cy="3443745"/>
            <a:chOff x="5644693" y="1637871"/>
            <a:chExt cx="1065436" cy="3443745"/>
          </a:xfrm>
        </p:grpSpPr>
        <p:sp>
          <p:nvSpPr>
            <p:cNvPr id="58" name="Rechteck 57">
              <a:extLst>
                <a:ext uri="{FF2B5EF4-FFF2-40B4-BE49-F238E27FC236}">
                  <a16:creationId xmlns:a16="http://schemas.microsoft.com/office/drawing/2014/main" id="{E939BE6A-FDD2-C5A8-4363-6ED8F4EEF8F6}"/>
                </a:ext>
              </a:extLst>
            </p:cNvPr>
            <p:cNvSpPr/>
            <p:nvPr/>
          </p:nvSpPr>
          <p:spPr bwMode="auto">
            <a:xfrm>
              <a:off x="5877509" y="1658211"/>
              <a:ext cx="608145" cy="3405374"/>
            </a:xfrm>
            <a:prstGeom prst="rect">
              <a:avLst/>
            </a:prstGeom>
            <a:solidFill>
              <a:srgbClr val="FFFF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25" name="Gruppieren 24">
              <a:extLst>
                <a:ext uri="{FF2B5EF4-FFF2-40B4-BE49-F238E27FC236}">
                  <a16:creationId xmlns:a16="http://schemas.microsoft.com/office/drawing/2014/main" id="{1C0336D7-59C9-C628-63E2-D0D4EE698AE5}"/>
                </a:ext>
              </a:extLst>
            </p:cNvPr>
            <p:cNvGrpSpPr/>
            <p:nvPr/>
          </p:nvGrpSpPr>
          <p:grpSpPr>
            <a:xfrm>
              <a:off x="5644693" y="1637871"/>
              <a:ext cx="1065436" cy="3443745"/>
              <a:chOff x="5644693" y="1637871"/>
              <a:chExt cx="1065436" cy="3443745"/>
            </a:xfrm>
          </p:grpSpPr>
          <p:sp>
            <p:nvSpPr>
              <p:cNvPr id="40" name="Textfeld 39">
                <a:extLst>
                  <a:ext uri="{FF2B5EF4-FFF2-40B4-BE49-F238E27FC236}">
                    <a16:creationId xmlns:a16="http://schemas.microsoft.com/office/drawing/2014/main" id="{9C96D3DE-4069-2EBA-BDF5-3A3F8BD847F8}"/>
                  </a:ext>
                </a:extLst>
              </p:cNvPr>
              <p:cNvSpPr txBox="1"/>
              <p:nvPr/>
            </p:nvSpPr>
            <p:spPr>
              <a:xfrm>
                <a:off x="5644693" y="4409701"/>
                <a:ext cx="1065436" cy="6719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800" kern="100" dirty="0">
                    <a:solidFill>
                      <a:srgbClr val="0000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GEG</a:t>
                </a:r>
                <a:br>
                  <a:rPr lang="de-DE" sz="1800" kern="100" dirty="0">
                    <a:solidFill>
                      <a:srgbClr val="0000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de-DE" sz="1800" kern="100" dirty="0">
                    <a:solidFill>
                      <a:srgbClr val="0000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2023</a:t>
                </a:r>
              </a:p>
            </p:txBody>
          </p:sp>
          <p:sp>
            <p:nvSpPr>
              <p:cNvPr id="41" name="Textfeld 40">
                <a:extLst>
                  <a:ext uri="{FF2B5EF4-FFF2-40B4-BE49-F238E27FC236}">
                    <a16:creationId xmlns:a16="http://schemas.microsoft.com/office/drawing/2014/main" id="{E1F4E2F0-F0B1-237F-D2FA-9EB8BE754A9D}"/>
                  </a:ext>
                </a:extLst>
              </p:cNvPr>
              <p:cNvSpPr txBox="1"/>
              <p:nvPr/>
            </p:nvSpPr>
            <p:spPr>
              <a:xfrm>
                <a:off x="5644693" y="3095595"/>
                <a:ext cx="1065436" cy="6719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800" kern="100" dirty="0">
                    <a:solidFill>
                      <a:srgbClr val="0000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EU</a:t>
                </a:r>
                <a:br>
                  <a:rPr lang="de-DE" sz="1800" kern="100" dirty="0">
                    <a:solidFill>
                      <a:srgbClr val="0000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de-DE" sz="1800" kern="100" dirty="0">
                    <a:solidFill>
                      <a:srgbClr val="0000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2023</a:t>
                </a:r>
              </a:p>
            </p:txBody>
          </p:sp>
          <p:sp>
            <p:nvSpPr>
              <p:cNvPr id="53" name="Textfeld 52">
                <a:extLst>
                  <a:ext uri="{FF2B5EF4-FFF2-40B4-BE49-F238E27FC236}">
                    <a16:creationId xmlns:a16="http://schemas.microsoft.com/office/drawing/2014/main" id="{2735EA33-0CFF-EF1F-B9CC-7AEFA8718EB4}"/>
                  </a:ext>
                </a:extLst>
              </p:cNvPr>
              <p:cNvSpPr txBox="1"/>
              <p:nvPr/>
            </p:nvSpPr>
            <p:spPr>
              <a:xfrm>
                <a:off x="5644693" y="1637871"/>
                <a:ext cx="1065436" cy="6719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de-DE" sz="1800" kern="100" dirty="0">
                    <a:solidFill>
                      <a:srgbClr val="0000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EEG</a:t>
                </a:r>
                <a:br>
                  <a:rPr lang="de-DE" sz="1800" kern="100" dirty="0">
                    <a:solidFill>
                      <a:srgbClr val="0000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de-DE" sz="1800" kern="100" dirty="0">
                    <a:solidFill>
                      <a:srgbClr val="0000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200</a:t>
                </a:r>
                <a:r>
                  <a:rPr lang="de-DE" sz="1800" kern="100" dirty="0">
                    <a:solidFill>
                      <a:srgbClr val="0000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</a:t>
                </a:r>
                <a:endParaRPr lang="de-DE" sz="1800" kern="100" dirty="0">
                  <a:solidFill>
                    <a:srgbClr val="0000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1098388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13" name="Gruppieren 8212">
            <a:extLst>
              <a:ext uri="{FF2B5EF4-FFF2-40B4-BE49-F238E27FC236}">
                <a16:creationId xmlns:a16="http://schemas.microsoft.com/office/drawing/2014/main" id="{DA3BAA42-BBCD-F757-76C6-66916856AD23}"/>
              </a:ext>
            </a:extLst>
          </p:cNvPr>
          <p:cNvGrpSpPr/>
          <p:nvPr/>
        </p:nvGrpSpPr>
        <p:grpSpPr>
          <a:xfrm>
            <a:off x="65695" y="867160"/>
            <a:ext cx="3547876" cy="4687944"/>
            <a:chOff x="65695" y="867160"/>
            <a:chExt cx="3547876" cy="4687944"/>
          </a:xfrm>
        </p:grpSpPr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BFF60971-5965-76B5-86D9-F5A408BB910A}"/>
                </a:ext>
              </a:extLst>
            </p:cNvPr>
            <p:cNvSpPr txBox="1"/>
            <p:nvPr/>
          </p:nvSpPr>
          <p:spPr>
            <a:xfrm>
              <a:off x="65695" y="1617363"/>
              <a:ext cx="1207382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800" dirty="0"/>
                <a:t>TWh</a:t>
              </a:r>
              <a:br>
                <a:rPr lang="de-DE" sz="1800" dirty="0"/>
              </a:br>
              <a:r>
                <a:rPr lang="de-DE" sz="1200" dirty="0"/>
                <a:t>(= 1 Mrd. kWh)</a:t>
              </a: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B5318184-7D6C-0EE4-F0DE-4A3DF6064C69}"/>
                </a:ext>
              </a:extLst>
            </p:cNvPr>
            <p:cNvSpPr txBox="1"/>
            <p:nvPr/>
          </p:nvSpPr>
          <p:spPr>
            <a:xfrm>
              <a:off x="334306" y="3175084"/>
              <a:ext cx="83227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dirty="0">
                  <a:solidFill>
                    <a:srgbClr val="3333FF"/>
                  </a:solidFill>
                </a:rPr>
                <a:t>Fossile</a:t>
              </a:r>
              <a:br>
                <a:rPr lang="de-DE" sz="1600" dirty="0">
                  <a:solidFill>
                    <a:srgbClr val="3333FF"/>
                  </a:solidFill>
                </a:rPr>
              </a:br>
              <a:r>
                <a:rPr lang="de-DE" sz="1600" dirty="0">
                  <a:solidFill>
                    <a:srgbClr val="3333FF"/>
                  </a:solidFill>
                </a:rPr>
                <a:t>(80%)</a:t>
              </a:r>
            </a:p>
          </p:txBody>
        </p:sp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9F7F8F9E-DB4E-AEF2-AED2-1BDAD90479A6}"/>
                </a:ext>
              </a:extLst>
            </p:cNvPr>
            <p:cNvSpPr txBox="1"/>
            <p:nvPr/>
          </p:nvSpPr>
          <p:spPr>
            <a:xfrm>
              <a:off x="136321" y="4732806"/>
              <a:ext cx="132440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dirty="0">
                  <a:solidFill>
                    <a:srgbClr val="3333FF"/>
                  </a:solidFill>
                </a:rPr>
                <a:t>Erneuerbare</a:t>
              </a:r>
              <a:br>
                <a:rPr lang="de-DE" sz="1600" dirty="0">
                  <a:solidFill>
                    <a:srgbClr val="3333FF"/>
                  </a:solidFill>
                </a:rPr>
              </a:br>
              <a:r>
                <a:rPr lang="de-DE" sz="1600" dirty="0">
                  <a:solidFill>
                    <a:srgbClr val="3333FF"/>
                  </a:solidFill>
                </a:rPr>
                <a:t>(20%)</a:t>
              </a:r>
            </a:p>
          </p:txBody>
        </p:sp>
        <p:grpSp>
          <p:nvGrpSpPr>
            <p:cNvPr id="8211" name="Gruppieren 8210">
              <a:extLst>
                <a:ext uri="{FF2B5EF4-FFF2-40B4-BE49-F238E27FC236}">
                  <a16:creationId xmlns:a16="http://schemas.microsoft.com/office/drawing/2014/main" id="{693D4AAE-00A3-5ED1-BE01-3EAD549E8E26}"/>
                </a:ext>
              </a:extLst>
            </p:cNvPr>
            <p:cNvGrpSpPr/>
            <p:nvPr/>
          </p:nvGrpSpPr>
          <p:grpSpPr>
            <a:xfrm>
              <a:off x="1274991" y="867160"/>
              <a:ext cx="2338580" cy="4687944"/>
              <a:chOff x="1274991" y="867160"/>
              <a:chExt cx="2338580" cy="4687944"/>
            </a:xfrm>
          </p:grpSpPr>
          <p:grpSp>
            <p:nvGrpSpPr>
              <p:cNvPr id="8210" name="Gruppieren 8209">
                <a:extLst>
                  <a:ext uri="{FF2B5EF4-FFF2-40B4-BE49-F238E27FC236}">
                    <a16:creationId xmlns:a16="http://schemas.microsoft.com/office/drawing/2014/main" id="{58E0E3D9-6A69-7B0E-CE04-5FAFFF276220}"/>
                  </a:ext>
                </a:extLst>
              </p:cNvPr>
              <p:cNvGrpSpPr/>
              <p:nvPr/>
            </p:nvGrpSpPr>
            <p:grpSpPr>
              <a:xfrm>
                <a:off x="1274991" y="867160"/>
                <a:ext cx="2338580" cy="4687944"/>
                <a:chOff x="1274991" y="867160"/>
                <a:chExt cx="2338580" cy="4687944"/>
              </a:xfrm>
            </p:grpSpPr>
            <p:sp>
              <p:nvSpPr>
                <p:cNvPr id="8207" name="Rechteck 8206">
                  <a:extLst>
                    <a:ext uri="{FF2B5EF4-FFF2-40B4-BE49-F238E27FC236}">
                      <a16:creationId xmlns:a16="http://schemas.microsoft.com/office/drawing/2014/main" id="{153AF6C1-1C31-FBE8-4B72-E886B1B84034}"/>
                    </a:ext>
                  </a:extLst>
                </p:cNvPr>
                <p:cNvSpPr/>
                <p:nvPr/>
              </p:nvSpPr>
              <p:spPr bwMode="auto">
                <a:xfrm>
                  <a:off x="1396579" y="899434"/>
                  <a:ext cx="2216992" cy="465567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0" name="Textfeld 29">
                  <a:extLst>
                    <a:ext uri="{FF2B5EF4-FFF2-40B4-BE49-F238E27FC236}">
                      <a16:creationId xmlns:a16="http://schemas.microsoft.com/office/drawing/2014/main" id="{02BB60D4-D2F2-3EF7-895A-6CF2D5B20084}"/>
                    </a:ext>
                  </a:extLst>
                </p:cNvPr>
                <p:cNvSpPr txBox="1"/>
                <p:nvPr/>
              </p:nvSpPr>
              <p:spPr>
                <a:xfrm>
                  <a:off x="1274991" y="1652691"/>
                  <a:ext cx="93778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600" dirty="0">
                      <a:solidFill>
                        <a:srgbClr val="3333FF"/>
                      </a:solidFill>
                    </a:rPr>
                    <a:t>2.687</a:t>
                  </a:r>
                </a:p>
              </p:txBody>
            </p:sp>
            <p:sp>
              <p:nvSpPr>
                <p:cNvPr id="2" name="Textfeld 1">
                  <a:extLst>
                    <a:ext uri="{FF2B5EF4-FFF2-40B4-BE49-F238E27FC236}">
                      <a16:creationId xmlns:a16="http://schemas.microsoft.com/office/drawing/2014/main" id="{3652165F-0CB4-9686-E7E6-11816ABBB932}"/>
                    </a:ext>
                  </a:extLst>
                </p:cNvPr>
                <p:cNvSpPr txBox="1"/>
                <p:nvPr/>
              </p:nvSpPr>
              <p:spPr>
                <a:xfrm>
                  <a:off x="1454349" y="867160"/>
                  <a:ext cx="207781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de-DE" sz="1600" b="1" dirty="0"/>
                    <a:t>Primärenergie 2024</a:t>
                  </a:r>
                </a:p>
              </p:txBody>
            </p:sp>
            <p:sp>
              <p:nvSpPr>
                <p:cNvPr id="18" name="Textfeld 17">
                  <a:extLst>
                    <a:ext uri="{FF2B5EF4-FFF2-40B4-BE49-F238E27FC236}">
                      <a16:creationId xmlns:a16="http://schemas.microsoft.com/office/drawing/2014/main" id="{5DFB3099-E515-8C07-036B-D9C48D640757}"/>
                    </a:ext>
                  </a:extLst>
                </p:cNvPr>
                <p:cNvSpPr txBox="1"/>
                <p:nvPr/>
              </p:nvSpPr>
              <p:spPr>
                <a:xfrm>
                  <a:off x="1598619" y="1270622"/>
                  <a:ext cx="306494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de-DE" sz="1600" dirty="0">
                      <a:sym typeface="Symbol" panose="05050102010706020507" pitchFamily="18" charset="2"/>
                    </a:rPr>
                    <a:t></a:t>
                  </a:r>
                  <a:endParaRPr lang="de-DE" sz="1600" dirty="0"/>
                </a:p>
              </p:txBody>
            </p:sp>
          </p:grpSp>
          <p:pic>
            <p:nvPicPr>
              <p:cNvPr id="8197" name="Grafik 8196">
                <a:extLst>
                  <a:ext uri="{FF2B5EF4-FFF2-40B4-BE49-F238E27FC236}">
                    <a16:creationId xmlns:a16="http://schemas.microsoft.com/office/drawing/2014/main" id="{A6D8560C-8E9A-5E06-9759-DC9CADEDF8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13" r="86522" b="2643"/>
              <a:stretch>
                <a:fillRect/>
              </a:stretch>
            </p:blipFill>
            <p:spPr>
              <a:xfrm>
                <a:off x="1420414" y="1444128"/>
                <a:ext cx="661934" cy="4016837"/>
              </a:xfrm>
              <a:prstGeom prst="rect">
                <a:avLst/>
              </a:prstGeom>
            </p:spPr>
          </p:pic>
        </p:grpSp>
      </p:grpSp>
      <p:sp>
        <p:nvSpPr>
          <p:cNvPr id="8194" name="Rectangle 4">
            <a:extLst>
              <a:ext uri="{FF2B5EF4-FFF2-40B4-BE49-F238E27FC236}">
                <a16:creationId xmlns:a16="http://schemas.microsoft.com/office/drawing/2014/main" id="{908A944D-CA6C-4B5D-A57F-A802C76C6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84138"/>
            <a:ext cx="679365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Grundsätzliche Verfügbarkeit mit ausreichender Energie (7)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Transformation zur Klimaneutralität in D: 2024 </a:t>
            </a:r>
            <a:r>
              <a:rPr lang="de-DE" altLang="de-DE" sz="2000" dirty="0">
                <a:solidFill>
                  <a:schemeClr val="bg1"/>
                </a:solidFill>
                <a:sym typeface="Wingdings" panose="05000000000000000000" pitchFamily="2" charset="2"/>
              </a:rPr>
              <a:t> 2045</a:t>
            </a:r>
            <a:endParaRPr lang="de-DE" altLang="de-DE" sz="2000" dirty="0">
              <a:solidFill>
                <a:schemeClr val="bg1"/>
              </a:solidFill>
            </a:endParaRPr>
          </a:p>
        </p:txBody>
      </p:sp>
      <p:sp>
        <p:nvSpPr>
          <p:cNvPr id="23" name="Text Box 5">
            <a:extLst>
              <a:ext uri="{FF2B5EF4-FFF2-40B4-BE49-F238E27FC236}">
                <a16:creationId xmlns:a16="http://schemas.microsoft.com/office/drawing/2014/main" id="{523C9EEB-EA50-6D09-0375-7EECB7E26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512" y="5698054"/>
            <a:ext cx="2381995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u="sng" dirty="0"/>
              <a:t>Quelle</a:t>
            </a:r>
            <a:r>
              <a:rPr lang="de-DE" altLang="de-DE" sz="1200" dirty="0"/>
              <a:t>: AGEB 05/2025, ISE e.V. </a:t>
            </a:r>
            <a:endParaRPr lang="en-US" altLang="de-DE" sz="1200" dirty="0"/>
          </a:p>
        </p:txBody>
      </p:sp>
      <p:sp>
        <p:nvSpPr>
          <p:cNvPr id="24" name="Text Box 5">
            <a:extLst>
              <a:ext uri="{FF2B5EF4-FFF2-40B4-BE49-F238E27FC236}">
                <a16:creationId xmlns:a16="http://schemas.microsoft.com/office/drawing/2014/main" id="{CAA7EBB4-D372-ECF3-2470-3F6D31834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0198" y="5615732"/>
            <a:ext cx="599888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u="sng" dirty="0"/>
              <a:t>GHD</a:t>
            </a:r>
            <a:r>
              <a:rPr lang="de-DE" altLang="de-DE" sz="1200" dirty="0"/>
              <a:t>: Gewerbe / Handel / Dienstleistungen, </a:t>
            </a:r>
            <a:r>
              <a:rPr lang="de-DE" altLang="de-DE" sz="1200" u="sng" dirty="0"/>
              <a:t>VW</a:t>
            </a:r>
            <a:r>
              <a:rPr lang="de-DE" altLang="de-DE" sz="1200" dirty="0"/>
              <a:t>: Verkehrswende </a:t>
            </a:r>
            <a:r>
              <a:rPr lang="de-DE" altLang="de-DE" sz="1200" u="sng" dirty="0"/>
              <a:t>WW,</a:t>
            </a:r>
            <a:r>
              <a:rPr lang="de-DE" altLang="de-DE" sz="1200" dirty="0"/>
              <a:t>: Wärmewende </a:t>
            </a:r>
            <a:endParaRPr lang="en-US" altLang="de-DE" sz="1200" dirty="0"/>
          </a:p>
        </p:txBody>
      </p:sp>
      <p:grpSp>
        <p:nvGrpSpPr>
          <p:cNvPr id="8237" name="Gruppieren 8236">
            <a:extLst>
              <a:ext uri="{FF2B5EF4-FFF2-40B4-BE49-F238E27FC236}">
                <a16:creationId xmlns:a16="http://schemas.microsoft.com/office/drawing/2014/main" id="{26B18A05-D566-8EA9-B5A1-8C2F326E4907}"/>
              </a:ext>
            </a:extLst>
          </p:cNvPr>
          <p:cNvGrpSpPr/>
          <p:nvPr/>
        </p:nvGrpSpPr>
        <p:grpSpPr>
          <a:xfrm>
            <a:off x="2039324" y="1981355"/>
            <a:ext cx="1661219" cy="2751451"/>
            <a:chOff x="2039324" y="1981355"/>
            <a:chExt cx="1661219" cy="2751451"/>
          </a:xfrm>
        </p:grpSpPr>
        <p:grpSp>
          <p:nvGrpSpPr>
            <p:cNvPr id="8252" name="Gruppieren 8251">
              <a:extLst>
                <a:ext uri="{FF2B5EF4-FFF2-40B4-BE49-F238E27FC236}">
                  <a16:creationId xmlns:a16="http://schemas.microsoft.com/office/drawing/2014/main" id="{67AC3389-80E8-4115-AAD3-66B6EEEC2A12}"/>
                </a:ext>
              </a:extLst>
            </p:cNvPr>
            <p:cNvGrpSpPr/>
            <p:nvPr/>
          </p:nvGrpSpPr>
          <p:grpSpPr>
            <a:xfrm>
              <a:off x="2263094" y="1987125"/>
              <a:ext cx="1437449" cy="1377844"/>
              <a:chOff x="2263094" y="1987125"/>
              <a:chExt cx="1437449" cy="1377844"/>
            </a:xfrm>
          </p:grpSpPr>
          <p:sp>
            <p:nvSpPr>
              <p:cNvPr id="8240" name="Ellipse 8239">
                <a:extLst>
                  <a:ext uri="{FF2B5EF4-FFF2-40B4-BE49-F238E27FC236}">
                    <a16:creationId xmlns:a16="http://schemas.microsoft.com/office/drawing/2014/main" id="{B7DCFF56-8817-4080-BA54-FDD22549D830}"/>
                  </a:ext>
                </a:extLst>
              </p:cNvPr>
              <p:cNvSpPr/>
              <p:nvPr/>
            </p:nvSpPr>
            <p:spPr bwMode="auto">
              <a:xfrm>
                <a:off x="3115753" y="1987125"/>
                <a:ext cx="584790" cy="553350"/>
              </a:xfrm>
              <a:prstGeom prst="ellipse">
                <a:avLst/>
              </a:prstGeom>
              <a:solidFill>
                <a:srgbClr val="FF000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de-DE" sz="1600" b="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  <a:latin typeface="Arial" charset="0"/>
                  </a:rPr>
                  <a:t>20%</a:t>
                </a:r>
              </a:p>
            </p:txBody>
          </p:sp>
          <p:cxnSp>
            <p:nvCxnSpPr>
              <p:cNvPr id="8249" name="Gerade Verbindung mit Pfeil 8248">
                <a:extLst>
                  <a:ext uri="{FF2B5EF4-FFF2-40B4-BE49-F238E27FC236}">
                    <a16:creationId xmlns:a16="http://schemas.microsoft.com/office/drawing/2014/main" id="{D189EBD7-E89B-E220-E084-B46074753228}"/>
                  </a:ext>
                </a:extLst>
              </p:cNvPr>
              <p:cNvCxnSpPr/>
              <p:nvPr/>
            </p:nvCxnSpPr>
            <p:spPr bwMode="auto">
              <a:xfrm rot="5400000">
                <a:off x="2377500" y="2387769"/>
                <a:ext cx="862794" cy="1091605"/>
              </a:xfrm>
              <a:prstGeom prst="curvedConnector2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8235" name="Geschweifte Klammer rechts 8234">
              <a:extLst>
                <a:ext uri="{FF2B5EF4-FFF2-40B4-BE49-F238E27FC236}">
                  <a16:creationId xmlns:a16="http://schemas.microsoft.com/office/drawing/2014/main" id="{66FE6FA8-5419-046C-0708-5C9682F550C6}"/>
                </a:ext>
              </a:extLst>
            </p:cNvPr>
            <p:cNvSpPr/>
            <p:nvPr/>
          </p:nvSpPr>
          <p:spPr bwMode="auto">
            <a:xfrm>
              <a:off x="2039324" y="1981355"/>
              <a:ext cx="203046" cy="2751451"/>
            </a:xfrm>
            <a:prstGeom prst="rightBrace">
              <a:avLst>
                <a:gd name="adj1" fmla="val 76354"/>
                <a:gd name="adj2" fmla="val 50348"/>
              </a:avLst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8" name="Ellipse 27">
            <a:extLst>
              <a:ext uri="{FF2B5EF4-FFF2-40B4-BE49-F238E27FC236}">
                <a16:creationId xmlns:a16="http://schemas.microsoft.com/office/drawing/2014/main" id="{04BAB7D2-F315-042A-35A4-AADA69180E0C}"/>
              </a:ext>
            </a:extLst>
          </p:cNvPr>
          <p:cNvSpPr/>
          <p:nvPr/>
        </p:nvSpPr>
        <p:spPr bwMode="auto">
          <a:xfrm>
            <a:off x="2363678" y="2911189"/>
            <a:ext cx="1133311" cy="978032"/>
          </a:xfrm>
          <a:prstGeom prst="ellipse">
            <a:avLst/>
          </a:prstGeom>
          <a:solidFill>
            <a:srgbClr val="00B05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sz="1600" dirty="0">
                <a:latin typeface="Arial" charset="0"/>
              </a:rPr>
              <a:t>entfallen durch EE</a:t>
            </a:r>
            <a:endParaRPr kumimoji="0" lang="de-DE" sz="1600" b="0" i="0" u="none" strike="noStrike" cap="none" normalizeH="0" baseline="0" dirty="0">
              <a:ln>
                <a:noFill/>
              </a:ln>
              <a:effectLst/>
              <a:latin typeface="Arial" charset="0"/>
            </a:endParaRPr>
          </a:p>
        </p:txBody>
      </p:sp>
      <p:grpSp>
        <p:nvGrpSpPr>
          <p:cNvPr id="8216" name="Gruppieren 8215">
            <a:extLst>
              <a:ext uri="{FF2B5EF4-FFF2-40B4-BE49-F238E27FC236}">
                <a16:creationId xmlns:a16="http://schemas.microsoft.com/office/drawing/2014/main" id="{05CB6FAA-6769-EF24-3D88-7C4C6508E20E}"/>
              </a:ext>
            </a:extLst>
          </p:cNvPr>
          <p:cNvGrpSpPr/>
          <p:nvPr/>
        </p:nvGrpSpPr>
        <p:grpSpPr>
          <a:xfrm>
            <a:off x="1947690" y="1145796"/>
            <a:ext cx="1711189" cy="4315169"/>
            <a:chOff x="1947690" y="1145796"/>
            <a:chExt cx="1711189" cy="4315169"/>
          </a:xfrm>
        </p:grpSpPr>
        <p:cxnSp>
          <p:nvCxnSpPr>
            <p:cNvPr id="8217" name="Gerader Verbinder 8216">
              <a:extLst>
                <a:ext uri="{FF2B5EF4-FFF2-40B4-BE49-F238E27FC236}">
                  <a16:creationId xmlns:a16="http://schemas.microsoft.com/office/drawing/2014/main" id="{21C3C685-762E-4E82-C8FD-6E3ACF063CAB}"/>
                </a:ext>
              </a:extLst>
            </p:cNvPr>
            <p:cNvCxnSpPr/>
            <p:nvPr/>
          </p:nvCxnSpPr>
          <p:spPr bwMode="auto">
            <a:xfrm>
              <a:off x="2022256" y="1981355"/>
              <a:ext cx="489169" cy="0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6515B62D-5F70-1964-FB46-7296ABD48788}"/>
                </a:ext>
              </a:extLst>
            </p:cNvPr>
            <p:cNvSpPr txBox="1"/>
            <p:nvPr/>
          </p:nvSpPr>
          <p:spPr>
            <a:xfrm>
              <a:off x="1947690" y="1145796"/>
              <a:ext cx="17111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/>
                <a:t>Umwandlungs-verluste</a:t>
              </a:r>
            </a:p>
          </p:txBody>
        </p:sp>
        <p:pic>
          <p:nvPicPr>
            <p:cNvPr id="8198" name="Grafik 8197">
              <a:extLst>
                <a:ext uri="{FF2B5EF4-FFF2-40B4-BE49-F238E27FC236}">
                  <a16:creationId xmlns:a16="http://schemas.microsoft.com/office/drawing/2014/main" id="{1D15C231-9E81-5015-E04A-E34DF97BCE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24" r="70474" b="2643"/>
            <a:stretch>
              <a:fillRect/>
            </a:stretch>
          </p:blipFill>
          <p:spPr>
            <a:xfrm>
              <a:off x="2444675" y="1444128"/>
              <a:ext cx="640080" cy="4016837"/>
            </a:xfrm>
            <a:prstGeom prst="rect">
              <a:avLst/>
            </a:prstGeom>
          </p:spPr>
        </p:pic>
      </p:grpSp>
      <p:grpSp>
        <p:nvGrpSpPr>
          <p:cNvPr id="8227" name="Gruppieren 8226">
            <a:extLst>
              <a:ext uri="{FF2B5EF4-FFF2-40B4-BE49-F238E27FC236}">
                <a16:creationId xmlns:a16="http://schemas.microsoft.com/office/drawing/2014/main" id="{4F707EB5-A72D-B734-5CD6-6D041560BAB1}"/>
              </a:ext>
            </a:extLst>
          </p:cNvPr>
          <p:cNvGrpSpPr/>
          <p:nvPr/>
        </p:nvGrpSpPr>
        <p:grpSpPr>
          <a:xfrm>
            <a:off x="3046088" y="867160"/>
            <a:ext cx="3497914" cy="4687944"/>
            <a:chOff x="3046088" y="867160"/>
            <a:chExt cx="3497914" cy="4687944"/>
          </a:xfrm>
        </p:grpSpPr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50C9F41D-BB28-A440-3BF5-E7293814F752}"/>
                </a:ext>
              </a:extLst>
            </p:cNvPr>
            <p:cNvSpPr txBox="1"/>
            <p:nvPr/>
          </p:nvSpPr>
          <p:spPr>
            <a:xfrm>
              <a:off x="4065820" y="1649465"/>
              <a:ext cx="6976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dirty="0">
                  <a:solidFill>
                    <a:srgbClr val="3333FF"/>
                  </a:solidFill>
                </a:rPr>
                <a:t>2.255</a:t>
              </a:r>
            </a:p>
          </p:txBody>
        </p:sp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B5B333DC-C564-0200-E046-20FD3E2F34B2}"/>
                </a:ext>
              </a:extLst>
            </p:cNvPr>
            <p:cNvSpPr/>
            <p:nvPr/>
          </p:nvSpPr>
          <p:spPr bwMode="auto">
            <a:xfrm>
              <a:off x="4065820" y="899434"/>
              <a:ext cx="2478182" cy="46556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398CC3C9-C20C-60A2-ECB6-766CAE96039B}"/>
                </a:ext>
              </a:extLst>
            </p:cNvPr>
            <p:cNvSpPr txBox="1"/>
            <p:nvPr/>
          </p:nvSpPr>
          <p:spPr>
            <a:xfrm>
              <a:off x="4141396" y="867160"/>
              <a:ext cx="22403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b="1" dirty="0"/>
                <a:t>Endenergie 2024</a:t>
              </a:r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82A1AA4B-9D75-AB37-43DD-D53F4A88A0EA}"/>
                </a:ext>
              </a:extLst>
            </p:cNvPr>
            <p:cNvSpPr txBox="1"/>
            <p:nvPr/>
          </p:nvSpPr>
          <p:spPr>
            <a:xfrm>
              <a:off x="4124985" y="1270622"/>
              <a:ext cx="6436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>
                  <a:sym typeface="Symbol" panose="05050102010706020507" pitchFamily="18" charset="2"/>
                </a:rPr>
                <a:t></a:t>
              </a:r>
              <a:endParaRPr lang="de-DE" sz="1600" dirty="0"/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0637BAA2-2D88-A231-6E6B-28408082FD40}"/>
                </a:ext>
              </a:extLst>
            </p:cNvPr>
            <p:cNvSpPr txBox="1"/>
            <p:nvPr/>
          </p:nvSpPr>
          <p:spPr>
            <a:xfrm>
              <a:off x="3231608" y="2653641"/>
              <a:ext cx="9717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dirty="0">
                  <a:solidFill>
                    <a:srgbClr val="3333FF"/>
                  </a:solidFill>
                </a:rPr>
                <a:t>Industrie</a:t>
              </a:r>
              <a:br>
                <a:rPr lang="de-DE" sz="1600" dirty="0">
                  <a:solidFill>
                    <a:srgbClr val="3333FF"/>
                  </a:solidFill>
                </a:rPr>
              </a:br>
              <a:r>
                <a:rPr lang="de-DE" sz="1600" dirty="0">
                  <a:solidFill>
                    <a:srgbClr val="3333FF"/>
                  </a:solidFill>
                </a:rPr>
                <a:t>(28%)</a:t>
              </a:r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99AE96E4-3A68-1772-0D37-9344A9630F6F}"/>
                </a:ext>
              </a:extLst>
            </p:cNvPr>
            <p:cNvSpPr txBox="1"/>
            <p:nvPr/>
          </p:nvSpPr>
          <p:spPr>
            <a:xfrm>
              <a:off x="3333106" y="3507453"/>
              <a:ext cx="8914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dirty="0">
                  <a:solidFill>
                    <a:srgbClr val="3333FF"/>
                  </a:solidFill>
                </a:rPr>
                <a:t>Verkehr</a:t>
              </a:r>
              <a:br>
                <a:rPr lang="de-DE" sz="1600" dirty="0">
                  <a:solidFill>
                    <a:srgbClr val="3333FF"/>
                  </a:solidFill>
                </a:rPr>
              </a:br>
              <a:r>
                <a:rPr lang="de-DE" sz="1600" dirty="0">
                  <a:solidFill>
                    <a:srgbClr val="3333FF"/>
                  </a:solidFill>
                </a:rPr>
                <a:t>(30%)</a:t>
              </a:r>
            </a:p>
          </p:txBody>
        </p: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1707BB25-4B2C-B4F5-050D-A50E1BB0F7AB}"/>
                </a:ext>
              </a:extLst>
            </p:cNvPr>
            <p:cNvSpPr txBox="1"/>
            <p:nvPr/>
          </p:nvSpPr>
          <p:spPr>
            <a:xfrm>
              <a:off x="3060375" y="4273071"/>
              <a:ext cx="110639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dirty="0">
                  <a:solidFill>
                    <a:srgbClr val="3333FF"/>
                  </a:solidFill>
                </a:rPr>
                <a:t>Haushalte</a:t>
              </a:r>
              <a:br>
                <a:rPr lang="de-DE" sz="1600" dirty="0">
                  <a:solidFill>
                    <a:srgbClr val="3333FF"/>
                  </a:solidFill>
                </a:rPr>
              </a:br>
              <a:r>
                <a:rPr lang="de-DE" sz="1600" dirty="0">
                  <a:solidFill>
                    <a:srgbClr val="3333FF"/>
                  </a:solidFill>
                </a:rPr>
                <a:t>(28%)</a:t>
              </a:r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2DA7677C-20BE-ECDE-FC4F-DEB73D920095}"/>
                </a:ext>
              </a:extLst>
            </p:cNvPr>
            <p:cNvSpPr txBox="1"/>
            <p:nvPr/>
          </p:nvSpPr>
          <p:spPr>
            <a:xfrm>
              <a:off x="3389935" y="4901590"/>
              <a:ext cx="73289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dirty="0">
                  <a:solidFill>
                    <a:srgbClr val="3333FF"/>
                  </a:solidFill>
                </a:rPr>
                <a:t>GHD</a:t>
              </a:r>
              <a:br>
                <a:rPr lang="de-DE" sz="1600" dirty="0">
                  <a:solidFill>
                    <a:srgbClr val="3333FF"/>
                  </a:solidFill>
                </a:rPr>
              </a:br>
              <a:r>
                <a:rPr lang="de-DE" sz="1600" dirty="0">
                  <a:solidFill>
                    <a:srgbClr val="3333FF"/>
                  </a:solidFill>
                </a:rPr>
                <a:t>(14%)</a:t>
              </a:r>
            </a:p>
          </p:txBody>
        </p:sp>
        <p:cxnSp>
          <p:nvCxnSpPr>
            <p:cNvPr id="8219" name="Gerader Verbinder 8218">
              <a:extLst>
                <a:ext uri="{FF2B5EF4-FFF2-40B4-BE49-F238E27FC236}">
                  <a16:creationId xmlns:a16="http://schemas.microsoft.com/office/drawing/2014/main" id="{102F6323-5329-FEF2-6248-8B8A1245D591}"/>
                </a:ext>
              </a:extLst>
            </p:cNvPr>
            <p:cNvCxnSpPr/>
            <p:nvPr/>
          </p:nvCxnSpPr>
          <p:spPr bwMode="auto">
            <a:xfrm>
              <a:off x="3046088" y="2531105"/>
              <a:ext cx="1136047" cy="0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6E4E3D68-E777-913F-0B7B-81A592FC4FE1}"/>
                </a:ext>
              </a:extLst>
            </p:cNvPr>
            <p:cNvSpPr txBox="1"/>
            <p:nvPr/>
          </p:nvSpPr>
          <p:spPr>
            <a:xfrm>
              <a:off x="4092998" y="1683196"/>
              <a:ext cx="7428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>
                  <a:solidFill>
                    <a:srgbClr val="3333FF"/>
                  </a:solidFill>
                </a:rPr>
                <a:t>2.255</a:t>
              </a:r>
            </a:p>
          </p:txBody>
        </p:sp>
        <p:pic>
          <p:nvPicPr>
            <p:cNvPr id="8199" name="Grafik 8198">
              <a:extLst>
                <a:ext uri="{FF2B5EF4-FFF2-40B4-BE49-F238E27FC236}">
                  <a16:creationId xmlns:a16="http://schemas.microsoft.com/office/drawing/2014/main" id="{2AFEC0F5-42EF-2B6D-0167-8BBC2C2DE4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385" r="54291" b="2643"/>
            <a:stretch>
              <a:fillRect/>
            </a:stretch>
          </p:blipFill>
          <p:spPr>
            <a:xfrm>
              <a:off x="4162636" y="1444128"/>
              <a:ext cx="608628" cy="4016837"/>
            </a:xfrm>
            <a:prstGeom prst="rect">
              <a:avLst/>
            </a:prstGeom>
          </p:spPr>
        </p:pic>
      </p:grpSp>
      <p:grpSp>
        <p:nvGrpSpPr>
          <p:cNvPr id="8229" name="Gruppieren 8228">
            <a:extLst>
              <a:ext uri="{FF2B5EF4-FFF2-40B4-BE49-F238E27FC236}">
                <a16:creationId xmlns:a16="http://schemas.microsoft.com/office/drawing/2014/main" id="{0307AB47-0FC7-D124-DD27-504C0495A7AB}"/>
              </a:ext>
            </a:extLst>
          </p:cNvPr>
          <p:cNvGrpSpPr/>
          <p:nvPr/>
        </p:nvGrpSpPr>
        <p:grpSpPr>
          <a:xfrm>
            <a:off x="6009640" y="867160"/>
            <a:ext cx="2954704" cy="4687944"/>
            <a:chOff x="6009640" y="867160"/>
            <a:chExt cx="2954704" cy="4687944"/>
          </a:xfrm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B866C5C8-E7B6-2DC6-7F60-D0BE9249C286}"/>
                </a:ext>
              </a:extLst>
            </p:cNvPr>
            <p:cNvSpPr/>
            <p:nvPr/>
          </p:nvSpPr>
          <p:spPr bwMode="auto">
            <a:xfrm>
              <a:off x="6786618" y="899434"/>
              <a:ext cx="2120045" cy="46556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614B84EB-78AB-3FB4-1AEB-19F58C52C5C3}"/>
                </a:ext>
              </a:extLst>
            </p:cNvPr>
            <p:cNvSpPr txBox="1"/>
            <p:nvPr/>
          </p:nvSpPr>
          <p:spPr>
            <a:xfrm>
              <a:off x="6723994" y="867160"/>
              <a:ext cx="22403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b="1" dirty="0"/>
                <a:t>Energie-Bedarf 2045</a:t>
              </a:r>
            </a:p>
          </p:txBody>
        </p:sp>
        <p:cxnSp>
          <p:nvCxnSpPr>
            <p:cNvPr id="8223" name="Gerader Verbinder 8222">
              <a:extLst>
                <a:ext uri="{FF2B5EF4-FFF2-40B4-BE49-F238E27FC236}">
                  <a16:creationId xmlns:a16="http://schemas.microsoft.com/office/drawing/2014/main" id="{46458DD9-6A71-308F-8C6E-79B17CE3BFA6}"/>
                </a:ext>
              </a:extLst>
            </p:cNvPr>
            <p:cNvCxnSpPr/>
            <p:nvPr/>
          </p:nvCxnSpPr>
          <p:spPr bwMode="auto">
            <a:xfrm>
              <a:off x="6009640" y="3464555"/>
              <a:ext cx="978535" cy="0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226" name="Gruppieren 8225">
            <a:extLst>
              <a:ext uri="{FF2B5EF4-FFF2-40B4-BE49-F238E27FC236}">
                <a16:creationId xmlns:a16="http://schemas.microsoft.com/office/drawing/2014/main" id="{E665CD26-DD36-3C7B-BB90-3915C3C98246}"/>
              </a:ext>
            </a:extLst>
          </p:cNvPr>
          <p:cNvGrpSpPr/>
          <p:nvPr/>
        </p:nvGrpSpPr>
        <p:grpSpPr>
          <a:xfrm>
            <a:off x="4786293" y="2540475"/>
            <a:ext cx="1835059" cy="2887570"/>
            <a:chOff x="4786293" y="2540475"/>
            <a:chExt cx="1835059" cy="2887570"/>
          </a:xfrm>
        </p:grpSpPr>
        <p:sp>
          <p:nvSpPr>
            <p:cNvPr id="8241" name="Ellipse 8240">
              <a:extLst>
                <a:ext uri="{FF2B5EF4-FFF2-40B4-BE49-F238E27FC236}">
                  <a16:creationId xmlns:a16="http://schemas.microsoft.com/office/drawing/2014/main" id="{4AF1A4E7-CB75-95E9-4066-21C87D8F397F}"/>
                </a:ext>
              </a:extLst>
            </p:cNvPr>
            <p:cNvSpPr/>
            <p:nvPr/>
          </p:nvSpPr>
          <p:spPr bwMode="auto">
            <a:xfrm>
              <a:off x="6036562" y="2717233"/>
              <a:ext cx="584790" cy="553350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de-DE" sz="1600" dirty="0">
                  <a:solidFill>
                    <a:schemeClr val="bg1"/>
                  </a:solidFill>
                  <a:latin typeface="Arial" charset="0"/>
                </a:rPr>
                <a:t>32</a:t>
              </a:r>
              <a:r>
                <a:rPr kumimoji="0" lang="de-DE" sz="16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rPr>
                <a:t>%</a:t>
              </a:r>
            </a:p>
          </p:txBody>
        </p:sp>
        <p:cxnSp>
          <p:nvCxnSpPr>
            <p:cNvPr id="8220" name="Gerade Verbindung mit Pfeil 8248">
              <a:extLst>
                <a:ext uri="{FF2B5EF4-FFF2-40B4-BE49-F238E27FC236}">
                  <a16:creationId xmlns:a16="http://schemas.microsoft.com/office/drawing/2014/main" id="{065CBD31-6F9E-300A-AA9D-2075FE0F3CB8}"/>
                </a:ext>
              </a:extLst>
            </p:cNvPr>
            <p:cNvCxnSpPr/>
            <p:nvPr/>
          </p:nvCxnSpPr>
          <p:spPr bwMode="auto">
            <a:xfrm rot="5400000">
              <a:off x="5220495" y="3112864"/>
              <a:ext cx="862794" cy="1091605"/>
            </a:xfrm>
            <a:prstGeom prst="curvedConnector2">
              <a:avLst/>
            </a:prstGeom>
            <a:solidFill>
              <a:srgbClr val="FF0000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224" name="Geschweifte Klammer rechts 8223">
              <a:extLst>
                <a:ext uri="{FF2B5EF4-FFF2-40B4-BE49-F238E27FC236}">
                  <a16:creationId xmlns:a16="http://schemas.microsoft.com/office/drawing/2014/main" id="{138AE8B6-1507-46DE-9D47-EDB2EE6A2C74}"/>
                </a:ext>
              </a:extLst>
            </p:cNvPr>
            <p:cNvSpPr/>
            <p:nvPr/>
          </p:nvSpPr>
          <p:spPr bwMode="auto">
            <a:xfrm>
              <a:off x="4786293" y="2540475"/>
              <a:ext cx="203046" cy="2887570"/>
            </a:xfrm>
            <a:prstGeom prst="rightBrace">
              <a:avLst>
                <a:gd name="adj1" fmla="val 76354"/>
                <a:gd name="adj2" fmla="val 53464"/>
              </a:avLst>
            </a:prstGeom>
            <a:noFill/>
            <a:ln w="1270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8209" name="Ellipse 8208">
            <a:extLst>
              <a:ext uri="{FF2B5EF4-FFF2-40B4-BE49-F238E27FC236}">
                <a16:creationId xmlns:a16="http://schemas.microsoft.com/office/drawing/2014/main" id="{8E65006D-B711-058D-96EB-634B3883DD20}"/>
              </a:ext>
            </a:extLst>
          </p:cNvPr>
          <p:cNvSpPr/>
          <p:nvPr/>
        </p:nvSpPr>
        <p:spPr bwMode="auto">
          <a:xfrm>
            <a:off x="5044471" y="3612931"/>
            <a:ext cx="1423000" cy="1191407"/>
          </a:xfrm>
          <a:prstGeom prst="ellipse">
            <a:avLst/>
          </a:prstGeom>
          <a:solidFill>
            <a:srgbClr val="00B05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de-DE" sz="1600" dirty="0">
                <a:latin typeface="Arial" charset="0"/>
              </a:rPr>
              <a:t>entfallen durch</a:t>
            </a:r>
            <a:br>
              <a:rPr lang="de-DE" sz="1600" dirty="0">
                <a:latin typeface="Arial" charset="0"/>
              </a:rPr>
            </a:br>
            <a:r>
              <a:rPr lang="de-DE" sz="1600" dirty="0">
                <a:latin typeface="Arial" charset="0"/>
              </a:rPr>
              <a:t>VW u. WW</a:t>
            </a:r>
            <a:endParaRPr kumimoji="0" lang="de-DE" sz="1600" b="0" i="0" u="none" strike="noStrike" cap="none" normalizeH="0" baseline="0" dirty="0">
              <a:ln>
                <a:noFill/>
              </a:ln>
              <a:effectLst/>
              <a:latin typeface="Arial" charset="0"/>
            </a:endParaRPr>
          </a:p>
        </p:txBody>
      </p:sp>
      <p:grpSp>
        <p:nvGrpSpPr>
          <p:cNvPr id="8228" name="Gruppieren 8227">
            <a:extLst>
              <a:ext uri="{FF2B5EF4-FFF2-40B4-BE49-F238E27FC236}">
                <a16:creationId xmlns:a16="http://schemas.microsoft.com/office/drawing/2014/main" id="{A8AB328E-29D4-6B06-AAB8-3D15FCB52471}"/>
              </a:ext>
            </a:extLst>
          </p:cNvPr>
          <p:cNvGrpSpPr/>
          <p:nvPr/>
        </p:nvGrpSpPr>
        <p:grpSpPr>
          <a:xfrm>
            <a:off x="4703072" y="1152767"/>
            <a:ext cx="1909251" cy="4308198"/>
            <a:chOff x="4703072" y="1152767"/>
            <a:chExt cx="1909251" cy="4308198"/>
          </a:xfrm>
        </p:grpSpPr>
        <p:cxnSp>
          <p:nvCxnSpPr>
            <p:cNvPr id="8221" name="Gerader Verbinder 8220">
              <a:extLst>
                <a:ext uri="{FF2B5EF4-FFF2-40B4-BE49-F238E27FC236}">
                  <a16:creationId xmlns:a16="http://schemas.microsoft.com/office/drawing/2014/main" id="{62D12FB2-1DD5-5C1E-B2D8-62AACD8ED5FD}"/>
                </a:ext>
              </a:extLst>
            </p:cNvPr>
            <p:cNvCxnSpPr/>
            <p:nvPr/>
          </p:nvCxnSpPr>
          <p:spPr bwMode="auto">
            <a:xfrm>
              <a:off x="4703072" y="2534280"/>
              <a:ext cx="773803" cy="0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E0BCF959-83C4-FBDD-6C65-C947CA95FA69}"/>
                </a:ext>
              </a:extLst>
            </p:cNvPr>
            <p:cNvSpPr txBox="1"/>
            <p:nvPr/>
          </p:nvSpPr>
          <p:spPr>
            <a:xfrm>
              <a:off x="4754689" y="1152767"/>
              <a:ext cx="18576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/>
                <a:t>Verluste bei</a:t>
              </a:r>
              <a:br>
                <a:rPr lang="de-DE" sz="1600" dirty="0"/>
              </a:br>
              <a:r>
                <a:rPr lang="de-DE" sz="1600" dirty="0" err="1"/>
                <a:t>Endenerg</a:t>
              </a:r>
              <a:r>
                <a:rPr lang="de-DE" sz="1600" dirty="0"/>
                <a:t>.-Sekt.</a:t>
              </a:r>
            </a:p>
          </p:txBody>
        </p:sp>
        <p:sp>
          <p:nvSpPr>
            <p:cNvPr id="8192" name="Textfeld 8191">
              <a:extLst>
                <a:ext uri="{FF2B5EF4-FFF2-40B4-BE49-F238E27FC236}">
                  <a16:creationId xmlns:a16="http://schemas.microsoft.com/office/drawing/2014/main" id="{3DB5C47A-D45D-3CE0-3B09-8E1C8F2972B4}"/>
                </a:ext>
              </a:extLst>
            </p:cNvPr>
            <p:cNvSpPr txBox="1"/>
            <p:nvPr/>
          </p:nvSpPr>
          <p:spPr>
            <a:xfrm>
              <a:off x="5396792" y="1700060"/>
              <a:ext cx="59154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>
                  <a:solidFill>
                    <a:srgbClr val="3333FF"/>
                  </a:solidFill>
                </a:rPr>
                <a:t>729</a:t>
              </a:r>
            </a:p>
          </p:txBody>
        </p:sp>
        <p:pic>
          <p:nvPicPr>
            <p:cNvPr id="8200" name="Grafik 8199">
              <a:extLst>
                <a:ext uri="{FF2B5EF4-FFF2-40B4-BE49-F238E27FC236}">
                  <a16:creationId xmlns:a16="http://schemas.microsoft.com/office/drawing/2014/main" id="{DAEB3FB3-1362-1A79-9AE8-C587CF00F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066" r="34589" b="2643"/>
            <a:stretch>
              <a:fillRect/>
            </a:stretch>
          </p:blipFill>
          <p:spPr>
            <a:xfrm>
              <a:off x="5152845" y="1444128"/>
              <a:ext cx="1192097" cy="4016837"/>
            </a:xfrm>
            <a:prstGeom prst="rect">
              <a:avLst/>
            </a:prstGeom>
          </p:spPr>
        </p:pic>
      </p:grpSp>
      <p:sp>
        <p:nvSpPr>
          <p:cNvPr id="22" name="Textfeld 21">
            <a:extLst>
              <a:ext uri="{FF2B5EF4-FFF2-40B4-BE49-F238E27FC236}">
                <a16:creationId xmlns:a16="http://schemas.microsoft.com/office/drawing/2014/main" id="{07ACB09C-2407-5495-D7BC-C96B3A889878}"/>
              </a:ext>
            </a:extLst>
          </p:cNvPr>
          <p:cNvSpPr txBox="1"/>
          <p:nvPr/>
        </p:nvSpPr>
        <p:spPr>
          <a:xfrm>
            <a:off x="8847661" y="4673899"/>
            <a:ext cx="9364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dirty="0">
                <a:solidFill>
                  <a:srgbClr val="3333FF"/>
                </a:solidFill>
              </a:rPr>
              <a:t>Bestand</a:t>
            </a:r>
            <a:br>
              <a:rPr lang="de-DE" sz="1600" dirty="0">
                <a:solidFill>
                  <a:srgbClr val="3333FF"/>
                </a:solidFill>
              </a:rPr>
            </a:br>
            <a:r>
              <a:rPr lang="de-DE" sz="1600" dirty="0">
                <a:solidFill>
                  <a:srgbClr val="3333FF"/>
                </a:solidFill>
              </a:rPr>
              <a:t>2024</a:t>
            </a:r>
            <a:br>
              <a:rPr lang="de-DE" sz="1600" dirty="0">
                <a:solidFill>
                  <a:srgbClr val="3333FF"/>
                </a:solidFill>
              </a:rPr>
            </a:br>
            <a:r>
              <a:rPr lang="de-DE" sz="1600" dirty="0">
                <a:solidFill>
                  <a:srgbClr val="3333FF"/>
                </a:solidFill>
              </a:rPr>
              <a:t>(33%)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2EB96955-6BF3-8B47-8BB8-5199683DCEAA}"/>
              </a:ext>
            </a:extLst>
          </p:cNvPr>
          <p:cNvSpPr txBox="1"/>
          <p:nvPr/>
        </p:nvSpPr>
        <p:spPr>
          <a:xfrm>
            <a:off x="8890889" y="3455547"/>
            <a:ext cx="76495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600" dirty="0">
                <a:solidFill>
                  <a:srgbClr val="3333FF"/>
                </a:solidFill>
              </a:rPr>
              <a:t>Zubau</a:t>
            </a:r>
            <a:br>
              <a:rPr lang="de-DE" sz="1600" dirty="0">
                <a:solidFill>
                  <a:srgbClr val="3333FF"/>
                </a:solidFill>
              </a:rPr>
            </a:br>
            <a:r>
              <a:rPr lang="de-DE" sz="1600" dirty="0">
                <a:solidFill>
                  <a:srgbClr val="3333FF"/>
                </a:solidFill>
              </a:rPr>
              <a:t>bis</a:t>
            </a:r>
            <a:br>
              <a:rPr lang="de-DE" sz="1600" dirty="0">
                <a:solidFill>
                  <a:srgbClr val="3333FF"/>
                </a:solidFill>
              </a:rPr>
            </a:br>
            <a:r>
              <a:rPr lang="de-DE" sz="1600" dirty="0">
                <a:solidFill>
                  <a:srgbClr val="3333FF"/>
                </a:solidFill>
              </a:rPr>
              <a:t>2045</a:t>
            </a:r>
          </a:p>
          <a:p>
            <a:pPr algn="ctr"/>
            <a:r>
              <a:rPr lang="de-DE" sz="1600" dirty="0">
                <a:solidFill>
                  <a:srgbClr val="3333FF"/>
                </a:solidFill>
              </a:rPr>
              <a:t>(67%)</a:t>
            </a:r>
          </a:p>
        </p:txBody>
      </p:sp>
      <p:grpSp>
        <p:nvGrpSpPr>
          <p:cNvPr id="8230" name="Gruppieren 8229">
            <a:extLst>
              <a:ext uri="{FF2B5EF4-FFF2-40B4-BE49-F238E27FC236}">
                <a16:creationId xmlns:a16="http://schemas.microsoft.com/office/drawing/2014/main" id="{6DB107D2-7FBC-0595-01C3-72011EC8940E}"/>
              </a:ext>
            </a:extLst>
          </p:cNvPr>
          <p:cNvGrpSpPr/>
          <p:nvPr/>
        </p:nvGrpSpPr>
        <p:grpSpPr>
          <a:xfrm>
            <a:off x="6716710" y="1133747"/>
            <a:ext cx="1192097" cy="4327218"/>
            <a:chOff x="6716710" y="1133747"/>
            <a:chExt cx="1192097" cy="4327218"/>
          </a:xfrm>
        </p:grpSpPr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C67372B1-43FC-60CC-498F-C4166B14395F}"/>
                </a:ext>
              </a:extLst>
            </p:cNvPr>
            <p:cNvSpPr txBox="1"/>
            <p:nvPr/>
          </p:nvSpPr>
          <p:spPr>
            <a:xfrm>
              <a:off x="6716710" y="1133747"/>
              <a:ext cx="119209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/>
                <a:t>Speicher-Verluste</a:t>
              </a:r>
              <a:br>
                <a:rPr lang="de-DE" sz="1600" dirty="0"/>
              </a:br>
              <a:r>
                <a:rPr lang="de-DE" sz="1600" dirty="0"/>
                <a:t>(P2X)</a:t>
              </a:r>
            </a:p>
          </p:txBody>
        </p:sp>
        <p:pic>
          <p:nvPicPr>
            <p:cNvPr id="8201" name="Grafik 8200">
              <a:extLst>
                <a:ext uri="{FF2B5EF4-FFF2-40B4-BE49-F238E27FC236}">
                  <a16:creationId xmlns:a16="http://schemas.microsoft.com/office/drawing/2014/main" id="{5BDBBE22-59C2-4EB7-B481-AACDE5A66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436" r="21623" b="2643"/>
            <a:stretch>
              <a:fillRect/>
            </a:stretch>
          </p:blipFill>
          <p:spPr>
            <a:xfrm>
              <a:off x="6947557" y="1444128"/>
              <a:ext cx="659843" cy="4016837"/>
            </a:xfrm>
            <a:prstGeom prst="rect">
              <a:avLst/>
            </a:prstGeom>
          </p:spPr>
        </p:pic>
      </p:grpSp>
      <p:grpSp>
        <p:nvGrpSpPr>
          <p:cNvPr id="8232" name="Gruppieren 8231">
            <a:extLst>
              <a:ext uri="{FF2B5EF4-FFF2-40B4-BE49-F238E27FC236}">
                <a16:creationId xmlns:a16="http://schemas.microsoft.com/office/drawing/2014/main" id="{76925335-E43F-8B89-C865-E901992A20B1}"/>
              </a:ext>
            </a:extLst>
          </p:cNvPr>
          <p:cNvGrpSpPr/>
          <p:nvPr/>
        </p:nvGrpSpPr>
        <p:grpSpPr>
          <a:xfrm>
            <a:off x="7508240" y="1302896"/>
            <a:ext cx="1491793" cy="4158069"/>
            <a:chOff x="7508240" y="1302896"/>
            <a:chExt cx="1491793" cy="4158069"/>
          </a:xfrm>
        </p:grpSpPr>
        <p:cxnSp>
          <p:nvCxnSpPr>
            <p:cNvPr id="8225" name="Gerader Verbinder 8224">
              <a:extLst>
                <a:ext uri="{FF2B5EF4-FFF2-40B4-BE49-F238E27FC236}">
                  <a16:creationId xmlns:a16="http://schemas.microsoft.com/office/drawing/2014/main" id="{994F6EF8-53F4-8067-D372-481117D12BCA}"/>
                </a:ext>
              </a:extLst>
            </p:cNvPr>
            <p:cNvCxnSpPr/>
            <p:nvPr/>
          </p:nvCxnSpPr>
          <p:spPr bwMode="auto">
            <a:xfrm>
              <a:off x="7508240" y="3344991"/>
              <a:ext cx="661035" cy="0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5265B7BC-C2D7-EC84-17C9-D771668C96E0}"/>
                </a:ext>
              </a:extLst>
            </p:cNvPr>
            <p:cNvSpPr txBox="1"/>
            <p:nvPr/>
          </p:nvSpPr>
          <p:spPr>
            <a:xfrm>
              <a:off x="7807936" y="1302896"/>
              <a:ext cx="11920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/>
                <a:t>benötigt</a:t>
              </a:r>
            </a:p>
          </p:txBody>
        </p:sp>
        <p:sp>
          <p:nvSpPr>
            <p:cNvPr id="8195" name="Textfeld 8194">
              <a:extLst>
                <a:ext uri="{FF2B5EF4-FFF2-40B4-BE49-F238E27FC236}">
                  <a16:creationId xmlns:a16="http://schemas.microsoft.com/office/drawing/2014/main" id="{148FB804-336D-469A-43FC-D1ECD6AE68C4}"/>
                </a:ext>
              </a:extLst>
            </p:cNvPr>
            <p:cNvSpPr txBox="1"/>
            <p:nvPr/>
          </p:nvSpPr>
          <p:spPr>
            <a:xfrm>
              <a:off x="7946261" y="2983680"/>
              <a:ext cx="8914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>
                  <a:solidFill>
                    <a:srgbClr val="3333FF"/>
                  </a:solidFill>
                </a:rPr>
                <a:t>1.626</a:t>
              </a:r>
            </a:p>
          </p:txBody>
        </p:sp>
        <p:pic>
          <p:nvPicPr>
            <p:cNvPr id="8202" name="Grafik 8201">
              <a:extLst>
                <a:ext uri="{FF2B5EF4-FFF2-40B4-BE49-F238E27FC236}">
                  <a16:creationId xmlns:a16="http://schemas.microsoft.com/office/drawing/2014/main" id="{E4FF9CD6-0F4A-EE3F-83DE-4BD8DF4C56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013" r="4834" b="2643"/>
            <a:stretch>
              <a:fillRect/>
            </a:stretch>
          </p:blipFill>
          <p:spPr>
            <a:xfrm>
              <a:off x="8092033" y="1444128"/>
              <a:ext cx="760592" cy="4016837"/>
            </a:xfrm>
            <a:prstGeom prst="rect">
              <a:avLst/>
            </a:prstGeom>
          </p:spPr>
        </p:pic>
      </p:grpSp>
      <p:grpSp>
        <p:nvGrpSpPr>
          <p:cNvPr id="8238" name="Gruppieren 8237">
            <a:extLst>
              <a:ext uri="{FF2B5EF4-FFF2-40B4-BE49-F238E27FC236}">
                <a16:creationId xmlns:a16="http://schemas.microsoft.com/office/drawing/2014/main" id="{483D4294-AF5D-0A4C-32F5-FAD3287C307C}"/>
              </a:ext>
            </a:extLst>
          </p:cNvPr>
          <p:cNvGrpSpPr/>
          <p:nvPr/>
        </p:nvGrpSpPr>
        <p:grpSpPr>
          <a:xfrm>
            <a:off x="-2392680" y="1744802"/>
            <a:ext cx="11689024" cy="2911987"/>
            <a:chOff x="-2392680" y="1744802"/>
            <a:chExt cx="11689024" cy="2911987"/>
          </a:xfrm>
        </p:grpSpPr>
        <p:sp>
          <p:nvSpPr>
            <p:cNvPr id="8212" name="Bogen 8211">
              <a:extLst>
                <a:ext uri="{FF2B5EF4-FFF2-40B4-BE49-F238E27FC236}">
                  <a16:creationId xmlns:a16="http://schemas.microsoft.com/office/drawing/2014/main" id="{D83826A9-43F1-800D-8E7A-F7A786447626}"/>
                </a:ext>
              </a:extLst>
            </p:cNvPr>
            <p:cNvSpPr/>
            <p:nvPr/>
          </p:nvSpPr>
          <p:spPr bwMode="auto">
            <a:xfrm>
              <a:off x="-2392680" y="1983904"/>
              <a:ext cx="10495635" cy="2672885"/>
            </a:xfrm>
            <a:prstGeom prst="arc">
              <a:avLst>
                <a:gd name="adj1" fmla="val 16641486"/>
                <a:gd name="adj2" fmla="val 0"/>
              </a:avLst>
            </a:prstGeom>
            <a:noFill/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8234" name="Gruppieren 8233">
              <a:extLst>
                <a:ext uri="{FF2B5EF4-FFF2-40B4-BE49-F238E27FC236}">
                  <a16:creationId xmlns:a16="http://schemas.microsoft.com/office/drawing/2014/main" id="{A88A0DC9-973F-FE9B-331A-BBC894B262EF}"/>
                </a:ext>
              </a:extLst>
            </p:cNvPr>
            <p:cNvGrpSpPr/>
            <p:nvPr/>
          </p:nvGrpSpPr>
          <p:grpSpPr>
            <a:xfrm>
              <a:off x="7250901" y="1744802"/>
              <a:ext cx="2045443" cy="1307077"/>
              <a:chOff x="7250901" y="1744802"/>
              <a:chExt cx="2045443" cy="1307077"/>
            </a:xfrm>
          </p:grpSpPr>
          <p:sp>
            <p:nvSpPr>
              <p:cNvPr id="8239" name="Ellipse 8238">
                <a:extLst>
                  <a:ext uri="{FF2B5EF4-FFF2-40B4-BE49-F238E27FC236}">
                    <a16:creationId xmlns:a16="http://schemas.microsoft.com/office/drawing/2014/main" id="{3E60B0C4-AC77-A8AD-CFF8-7DCAC88F219F}"/>
                  </a:ext>
                </a:extLst>
              </p:cNvPr>
              <p:cNvSpPr/>
              <p:nvPr/>
            </p:nvSpPr>
            <p:spPr bwMode="auto">
              <a:xfrm>
                <a:off x="7250901" y="1744802"/>
                <a:ext cx="2045443" cy="1307077"/>
              </a:xfrm>
              <a:prstGeom prst="ellipse">
                <a:avLst/>
              </a:prstGeom>
              <a:solidFill>
                <a:srgbClr val="00B05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endParaRPr kumimoji="0" lang="de-DE" sz="2000" b="1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222" name="Textfeld 8221">
                <a:extLst>
                  <a:ext uri="{FF2B5EF4-FFF2-40B4-BE49-F238E27FC236}">
                    <a16:creationId xmlns:a16="http://schemas.microsoft.com/office/drawing/2014/main" id="{24428A98-0C62-883C-A63F-F3B128EBE98B}"/>
                  </a:ext>
                </a:extLst>
              </p:cNvPr>
              <p:cNvSpPr txBox="1"/>
              <p:nvPr/>
            </p:nvSpPr>
            <p:spPr>
              <a:xfrm>
                <a:off x="7569300" y="1945026"/>
                <a:ext cx="1454244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800" b="1" dirty="0">
                    <a:latin typeface="Arial" charset="0"/>
                  </a:rPr>
                  <a:t>Einsparung</a:t>
                </a:r>
                <a:br>
                  <a:rPr lang="de-DE" sz="1800" b="1" dirty="0">
                    <a:latin typeface="Arial" charset="0"/>
                  </a:rPr>
                </a:br>
                <a:r>
                  <a:rPr lang="de-DE" sz="1800" dirty="0" err="1">
                    <a:latin typeface="Arial" charset="0"/>
                  </a:rPr>
                  <a:t>ggü.2024</a:t>
                </a:r>
                <a:r>
                  <a:rPr lang="de-DE" sz="1800" dirty="0">
                    <a:latin typeface="Arial" charset="0"/>
                  </a:rPr>
                  <a:t>:</a:t>
                </a:r>
                <a:br>
                  <a:rPr lang="de-DE" sz="1800" dirty="0">
                    <a:latin typeface="Arial" charset="0"/>
                  </a:rPr>
                </a:br>
                <a:r>
                  <a:rPr lang="de-DE" sz="1800" b="1" dirty="0">
                    <a:latin typeface="Arial" charset="0"/>
                  </a:rPr>
                  <a:t>40%!</a:t>
                </a:r>
                <a:endParaRPr lang="de-DE" sz="1800" dirty="0"/>
              </a:p>
            </p:txBody>
          </p:sp>
        </p:grpSp>
      </p:grpSp>
      <p:grpSp>
        <p:nvGrpSpPr>
          <p:cNvPr id="8218" name="Gruppieren 8217">
            <a:extLst>
              <a:ext uri="{FF2B5EF4-FFF2-40B4-BE49-F238E27FC236}">
                <a16:creationId xmlns:a16="http://schemas.microsoft.com/office/drawing/2014/main" id="{F7E19D45-CE64-0DDE-F29B-DF5196B54E3F}"/>
              </a:ext>
            </a:extLst>
          </p:cNvPr>
          <p:cNvGrpSpPr/>
          <p:nvPr/>
        </p:nvGrpSpPr>
        <p:grpSpPr>
          <a:xfrm>
            <a:off x="6684187" y="3575392"/>
            <a:ext cx="2274983" cy="1784101"/>
            <a:chOff x="6810175" y="3555112"/>
            <a:chExt cx="2274983" cy="1784101"/>
          </a:xfrm>
        </p:grpSpPr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50E2CEF2-E1AE-4D8D-D57F-C4658B51C994}"/>
                </a:ext>
              </a:extLst>
            </p:cNvPr>
            <p:cNvSpPr/>
            <p:nvPr/>
          </p:nvSpPr>
          <p:spPr bwMode="auto">
            <a:xfrm>
              <a:off x="6849982" y="3555112"/>
              <a:ext cx="2196703" cy="1784101"/>
            </a:xfrm>
            <a:prstGeom prst="ellipse">
              <a:avLst/>
            </a:prstGeom>
            <a:solidFill>
              <a:srgbClr val="00B050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de-DE" sz="1600" dirty="0">
                <a:solidFill>
                  <a:schemeClr val="bg1"/>
                </a:solidFill>
              </a:endParaRPr>
            </a:p>
          </p:txBody>
        </p:sp>
        <p:sp>
          <p:nvSpPr>
            <p:cNvPr id="8215" name="Textfeld 8214">
              <a:extLst>
                <a:ext uri="{FF2B5EF4-FFF2-40B4-BE49-F238E27FC236}">
                  <a16:creationId xmlns:a16="http://schemas.microsoft.com/office/drawing/2014/main" id="{CF943E5E-170F-FCCB-4A07-EC76EC500827}"/>
                </a:ext>
              </a:extLst>
            </p:cNvPr>
            <p:cNvSpPr txBox="1"/>
            <p:nvPr/>
          </p:nvSpPr>
          <p:spPr>
            <a:xfrm>
              <a:off x="6810175" y="3930421"/>
              <a:ext cx="2274983" cy="113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800" b="1" dirty="0"/>
                <a:t>Resilienz durch </a:t>
              </a:r>
              <a:br>
                <a:rPr lang="de-DE" sz="1800" b="1" dirty="0"/>
              </a:br>
              <a:r>
                <a:rPr lang="de-DE" sz="1800" b="1" dirty="0"/>
                <a:t>100% Erneuerbare:</a:t>
              </a:r>
              <a:br>
                <a:rPr lang="de-DE" sz="1800" dirty="0"/>
              </a:br>
              <a:r>
                <a:rPr lang="de-DE" sz="1600" dirty="0"/>
                <a:t>- klimaneutral!</a:t>
              </a:r>
              <a:br>
                <a:rPr lang="de-DE" sz="1600" dirty="0"/>
              </a:br>
              <a:r>
                <a:rPr lang="de-DE" sz="1600" b="1" dirty="0"/>
                <a:t>- </a:t>
              </a:r>
              <a:r>
                <a:rPr lang="de-DE" sz="1600" dirty="0"/>
                <a:t>heimisch!</a:t>
              </a:r>
            </a:p>
          </p:txBody>
        </p:sp>
      </p:grpSp>
      <p:sp>
        <p:nvSpPr>
          <p:cNvPr id="25" name="Rectangle 4">
            <a:extLst>
              <a:ext uri="{FF2B5EF4-FFF2-40B4-BE49-F238E27FC236}">
                <a16:creationId xmlns:a16="http://schemas.microsoft.com/office/drawing/2014/main" id="{DFE62F45-AD7A-4272-AC8D-DD0517C4A2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057946"/>
            <a:ext cx="9906000" cy="4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rgbClr val="00B050"/>
                </a:solidFill>
              </a:rPr>
              <a:t> </a:t>
            </a:r>
            <a:r>
              <a:rPr lang="de-DE" altLang="de-DE" sz="1800" b="1" dirty="0">
                <a:solidFill>
                  <a:srgbClr val="00B050"/>
                </a:solidFill>
              </a:rPr>
              <a:t>Klug angewandte „Technologieoffenheit“: </a:t>
            </a:r>
            <a:r>
              <a:rPr lang="de-DE" altLang="de-DE" sz="1800" b="1" dirty="0">
                <a:solidFill>
                  <a:srgbClr val="00B050"/>
                </a:solidFill>
                <a:sym typeface="Symbol" panose="05050102010706020507" pitchFamily="18" charset="2"/>
              </a:rPr>
              <a:t> </a:t>
            </a:r>
            <a:r>
              <a:rPr lang="de-DE" altLang="de-DE" sz="1800" b="1" dirty="0">
                <a:solidFill>
                  <a:srgbClr val="00B050"/>
                </a:solidFill>
              </a:rPr>
              <a:t>erfolgreiche Energiewende</a:t>
            </a:r>
            <a:r>
              <a:rPr lang="de-DE" altLang="de-DE" sz="1800" dirty="0">
                <a:solidFill>
                  <a:srgbClr val="00B050"/>
                </a:solidFill>
              </a:rPr>
              <a:t>!</a:t>
            </a:r>
          </a:p>
        </p:txBody>
      </p:sp>
      <p:cxnSp>
        <p:nvCxnSpPr>
          <p:cNvPr id="8205" name="Gerader Verbinder 8204">
            <a:extLst>
              <a:ext uri="{FF2B5EF4-FFF2-40B4-BE49-F238E27FC236}">
                <a16:creationId xmlns:a16="http://schemas.microsoft.com/office/drawing/2014/main" id="{583A4E18-2438-E04C-F26B-87899E59E962}"/>
              </a:ext>
            </a:extLst>
          </p:cNvPr>
          <p:cNvCxnSpPr/>
          <p:nvPr/>
        </p:nvCxnSpPr>
        <p:spPr bwMode="auto">
          <a:xfrm>
            <a:off x="1328738" y="5434239"/>
            <a:ext cx="7413735" cy="0"/>
          </a:xfrm>
          <a:prstGeom prst="lin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941304682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8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8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8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8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8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8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8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8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8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8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8209" grpId="0" animBg="1"/>
      <p:bldP spid="22" grpId="0"/>
      <p:bldP spid="27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>
            <a:extLst>
              <a:ext uri="{FF2B5EF4-FFF2-40B4-BE49-F238E27FC236}">
                <a16:creationId xmlns:a16="http://schemas.microsoft.com/office/drawing/2014/main" id="{908A944D-CA6C-4B5D-A57F-A802C76C6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2228" y="25237"/>
            <a:ext cx="7881772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Grundsätzliche Verfügbarkeit mit ausreichender Energie (8)</a:t>
            </a:r>
            <a:br>
              <a:rPr lang="de-DE" altLang="de-DE" sz="2000" dirty="0">
                <a:solidFill>
                  <a:srgbClr val="FFFFFF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Transformation zum „All-Electric-System“ in D: 2024 bis 2045:</a:t>
            </a:r>
          </a:p>
        </p:txBody>
      </p:sp>
      <p:sp>
        <p:nvSpPr>
          <p:cNvPr id="2" name="Text Box 14">
            <a:extLst>
              <a:ext uri="{FF2B5EF4-FFF2-40B4-BE49-F238E27FC236}">
                <a16:creationId xmlns:a16="http://schemas.microsoft.com/office/drawing/2014/main" id="{86940F24-5F47-201B-6FF0-CFAC82511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025" y="5719324"/>
            <a:ext cx="2072042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u="sng" dirty="0">
                <a:solidFill>
                  <a:srgbClr val="000000"/>
                </a:solidFill>
                <a:ea typeface="Microsoft YaHei" panose="020B0503020204020204" pitchFamily="34" charset="-122"/>
              </a:rPr>
              <a:t>DKE 2024</a:t>
            </a:r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  <a:t>: </a:t>
            </a:r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  <a:hlinkClick r:id="rId3"/>
              </a:rPr>
              <a:t>All Electric Society</a:t>
            </a:r>
            <a:endParaRPr lang="de-DE" altLang="de-DE" sz="1200" dirty="0">
              <a:solidFill>
                <a:srgbClr val="000000"/>
              </a:solidFill>
              <a:ea typeface="Microsoft YaHei" panose="020B0503020204020204" pitchFamily="34" charset="-122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009A702A-1272-8FCA-3B31-6423750A0BBD}"/>
              </a:ext>
            </a:extLst>
          </p:cNvPr>
          <p:cNvGrpSpPr/>
          <p:nvPr/>
        </p:nvGrpSpPr>
        <p:grpSpPr>
          <a:xfrm>
            <a:off x="5817530" y="899434"/>
            <a:ext cx="3981111" cy="4785510"/>
            <a:chOff x="5817530" y="899434"/>
            <a:chExt cx="3981111" cy="4785510"/>
          </a:xfrm>
        </p:grpSpPr>
        <p:grpSp>
          <p:nvGrpSpPr>
            <p:cNvPr id="8225" name="Gruppieren 8224">
              <a:extLst>
                <a:ext uri="{FF2B5EF4-FFF2-40B4-BE49-F238E27FC236}">
                  <a16:creationId xmlns:a16="http://schemas.microsoft.com/office/drawing/2014/main" id="{D0C65E2A-BC7E-17E5-B267-B8CB928D2392}"/>
                </a:ext>
              </a:extLst>
            </p:cNvPr>
            <p:cNvGrpSpPr/>
            <p:nvPr/>
          </p:nvGrpSpPr>
          <p:grpSpPr>
            <a:xfrm>
              <a:off x="5817530" y="899434"/>
              <a:ext cx="3981111" cy="4785510"/>
              <a:chOff x="5465498" y="899434"/>
              <a:chExt cx="3981111" cy="4785510"/>
            </a:xfrm>
          </p:grpSpPr>
          <p:sp>
            <p:nvSpPr>
              <p:cNvPr id="25" name="Rechteck 24">
                <a:extLst>
                  <a:ext uri="{FF2B5EF4-FFF2-40B4-BE49-F238E27FC236}">
                    <a16:creationId xmlns:a16="http://schemas.microsoft.com/office/drawing/2014/main" id="{55594FA8-942F-7D2D-6D54-A3DA19177439}"/>
                  </a:ext>
                </a:extLst>
              </p:cNvPr>
              <p:cNvSpPr/>
              <p:nvPr/>
            </p:nvSpPr>
            <p:spPr bwMode="auto">
              <a:xfrm>
                <a:off x="5502426" y="899434"/>
                <a:ext cx="3944183" cy="478551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16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3" name="Textfeld 62">
                <a:extLst>
                  <a:ext uri="{FF2B5EF4-FFF2-40B4-BE49-F238E27FC236}">
                    <a16:creationId xmlns:a16="http://schemas.microsoft.com/office/drawing/2014/main" id="{B0F69D0D-6ADC-BA42-FDE9-A255956DDFED}"/>
                  </a:ext>
                </a:extLst>
              </p:cNvPr>
              <p:cNvSpPr txBox="1"/>
              <p:nvPr/>
            </p:nvSpPr>
            <p:spPr>
              <a:xfrm>
                <a:off x="5465498" y="922282"/>
                <a:ext cx="240803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b="1" dirty="0"/>
                  <a:t>Energie-Bedarf 2045 </a:t>
                </a:r>
                <a:r>
                  <a:rPr lang="de-DE" sz="1000" dirty="0"/>
                  <a:t>3)</a:t>
                </a:r>
              </a:p>
            </p:txBody>
          </p:sp>
        </p:grpSp>
        <p:grpSp>
          <p:nvGrpSpPr>
            <p:cNvPr id="8227" name="Gruppieren 8226">
              <a:extLst>
                <a:ext uri="{FF2B5EF4-FFF2-40B4-BE49-F238E27FC236}">
                  <a16:creationId xmlns:a16="http://schemas.microsoft.com/office/drawing/2014/main" id="{C8CCD377-26F9-176F-011A-ED5EDE7F870C}"/>
                </a:ext>
              </a:extLst>
            </p:cNvPr>
            <p:cNvGrpSpPr/>
            <p:nvPr/>
          </p:nvGrpSpPr>
          <p:grpSpPr>
            <a:xfrm>
              <a:off x="5906862" y="1444595"/>
              <a:ext cx="713606" cy="4182588"/>
              <a:chOff x="5584122" y="1444595"/>
              <a:chExt cx="713606" cy="4182588"/>
            </a:xfrm>
          </p:grpSpPr>
          <p:sp>
            <p:nvSpPr>
              <p:cNvPr id="8204" name="Textfeld 8203">
                <a:extLst>
                  <a:ext uri="{FF2B5EF4-FFF2-40B4-BE49-F238E27FC236}">
                    <a16:creationId xmlns:a16="http://schemas.microsoft.com/office/drawing/2014/main" id="{AAF39C56-CEB6-2E88-7160-830EAE38068F}"/>
                  </a:ext>
                </a:extLst>
              </p:cNvPr>
              <p:cNvSpPr txBox="1"/>
              <p:nvPr/>
            </p:nvSpPr>
            <p:spPr>
              <a:xfrm>
                <a:off x="5773876" y="1444595"/>
                <a:ext cx="290464" cy="307777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de-DE" sz="1400" dirty="0">
                    <a:sym typeface="Symbol" panose="05050102010706020507" pitchFamily="18" charset="2"/>
                  </a:rPr>
                  <a:t></a:t>
                </a:r>
                <a:endParaRPr lang="de-DE" sz="1400" dirty="0"/>
              </a:p>
            </p:txBody>
          </p:sp>
          <p:pic>
            <p:nvPicPr>
              <p:cNvPr id="8200" name="Grafik 8199">
                <a:extLst>
                  <a:ext uri="{FF2B5EF4-FFF2-40B4-BE49-F238E27FC236}">
                    <a16:creationId xmlns:a16="http://schemas.microsoft.com/office/drawing/2014/main" id="{F406393C-4D02-0173-D153-D54D1CAF93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0578" r="32290"/>
              <a:stretch>
                <a:fillRect/>
              </a:stretch>
            </p:blipFill>
            <p:spPr>
              <a:xfrm>
                <a:off x="5584122" y="2102664"/>
                <a:ext cx="665381" cy="3524519"/>
              </a:xfrm>
              <a:prstGeom prst="rect">
                <a:avLst/>
              </a:prstGeom>
            </p:spPr>
          </p:pic>
          <p:sp>
            <p:nvSpPr>
              <p:cNvPr id="60" name="Textfeld 59">
                <a:extLst>
                  <a:ext uri="{FF2B5EF4-FFF2-40B4-BE49-F238E27FC236}">
                    <a16:creationId xmlns:a16="http://schemas.microsoft.com/office/drawing/2014/main" id="{AD61F5EA-48A4-6742-9EC4-84F466DB7908}"/>
                  </a:ext>
                </a:extLst>
              </p:cNvPr>
              <p:cNvSpPr txBox="1"/>
              <p:nvPr/>
            </p:nvSpPr>
            <p:spPr>
              <a:xfrm>
                <a:off x="5600101" y="1994943"/>
                <a:ext cx="69762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b="1" dirty="0">
                    <a:solidFill>
                      <a:srgbClr val="0000FF"/>
                    </a:solidFill>
                  </a:rPr>
                  <a:t>1.600</a:t>
                </a:r>
              </a:p>
            </p:txBody>
          </p:sp>
        </p:grpSp>
      </p:grpSp>
      <p:grpSp>
        <p:nvGrpSpPr>
          <p:cNvPr id="8229" name="Gruppieren 8228">
            <a:extLst>
              <a:ext uri="{FF2B5EF4-FFF2-40B4-BE49-F238E27FC236}">
                <a16:creationId xmlns:a16="http://schemas.microsoft.com/office/drawing/2014/main" id="{7B20022D-14FF-A2DC-BF06-002DC785F8C2}"/>
              </a:ext>
            </a:extLst>
          </p:cNvPr>
          <p:cNvGrpSpPr/>
          <p:nvPr/>
        </p:nvGrpSpPr>
        <p:grpSpPr>
          <a:xfrm>
            <a:off x="6760045" y="1182985"/>
            <a:ext cx="2633956" cy="4444198"/>
            <a:chOff x="6437305" y="1182985"/>
            <a:chExt cx="2633956" cy="4444198"/>
          </a:xfrm>
        </p:grpSpPr>
        <p:sp>
          <p:nvSpPr>
            <p:cNvPr id="8192" name="Textfeld 8191">
              <a:extLst>
                <a:ext uri="{FF2B5EF4-FFF2-40B4-BE49-F238E27FC236}">
                  <a16:creationId xmlns:a16="http://schemas.microsoft.com/office/drawing/2014/main" id="{47C18580-468E-C3D9-E35C-9B930632190A}"/>
                </a:ext>
              </a:extLst>
            </p:cNvPr>
            <p:cNvSpPr txBox="1"/>
            <p:nvPr/>
          </p:nvSpPr>
          <p:spPr>
            <a:xfrm>
              <a:off x="6437305" y="1182985"/>
              <a:ext cx="777777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de-DE" sz="1600" dirty="0"/>
                <a:t>Strom</a:t>
              </a:r>
              <a:br>
                <a:rPr lang="de-DE" sz="1600" dirty="0"/>
              </a:br>
              <a:r>
                <a:rPr lang="de-DE" sz="1600" dirty="0"/>
                <a:t>(100%</a:t>
              </a:r>
              <a:br>
                <a:rPr lang="de-DE" sz="1600" dirty="0"/>
              </a:br>
              <a:r>
                <a:rPr lang="de-DE" sz="1600" dirty="0"/>
                <a:t>EE)</a:t>
              </a:r>
            </a:p>
          </p:txBody>
        </p:sp>
        <p:grpSp>
          <p:nvGrpSpPr>
            <p:cNvPr id="8228" name="Gruppieren 8227">
              <a:extLst>
                <a:ext uri="{FF2B5EF4-FFF2-40B4-BE49-F238E27FC236}">
                  <a16:creationId xmlns:a16="http://schemas.microsoft.com/office/drawing/2014/main" id="{3E0F788D-971C-5035-EB8F-41809AACE043}"/>
                </a:ext>
              </a:extLst>
            </p:cNvPr>
            <p:cNvGrpSpPr/>
            <p:nvPr/>
          </p:nvGrpSpPr>
          <p:grpSpPr>
            <a:xfrm>
              <a:off x="7120016" y="4248395"/>
              <a:ext cx="1951245" cy="1378788"/>
              <a:chOff x="7120016" y="4248395"/>
              <a:chExt cx="1951245" cy="1378788"/>
            </a:xfrm>
          </p:grpSpPr>
          <p:sp>
            <p:nvSpPr>
              <p:cNvPr id="16" name="Textfeld 15">
                <a:extLst>
                  <a:ext uri="{FF2B5EF4-FFF2-40B4-BE49-F238E27FC236}">
                    <a16:creationId xmlns:a16="http://schemas.microsoft.com/office/drawing/2014/main" id="{2B5A675B-ABF8-4E4F-518C-BF071E2107F0}"/>
                  </a:ext>
                </a:extLst>
              </p:cNvPr>
              <p:cNvSpPr txBox="1"/>
              <p:nvPr/>
            </p:nvSpPr>
            <p:spPr>
              <a:xfrm>
                <a:off x="7120016" y="4248395"/>
                <a:ext cx="3898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/>
                  <a:t>PV</a:t>
                </a:r>
              </a:p>
            </p:txBody>
          </p:sp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5C2A7E67-E706-1F3B-61BF-BB03205AFACF}"/>
                  </a:ext>
                </a:extLst>
              </p:cNvPr>
              <p:cNvSpPr txBox="1"/>
              <p:nvPr/>
            </p:nvSpPr>
            <p:spPr>
              <a:xfrm>
                <a:off x="7145205" y="4855060"/>
                <a:ext cx="139377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/>
                  <a:t>Wind on-/offshore</a:t>
                </a:r>
              </a:p>
            </p:txBody>
          </p:sp>
          <p:sp>
            <p:nvSpPr>
              <p:cNvPr id="19" name="Textfeld 18">
                <a:extLst>
                  <a:ext uri="{FF2B5EF4-FFF2-40B4-BE49-F238E27FC236}">
                    <a16:creationId xmlns:a16="http://schemas.microsoft.com/office/drawing/2014/main" id="{D7676337-6966-EF25-83A3-8B05CAAC0E14}"/>
                  </a:ext>
                </a:extLst>
              </p:cNvPr>
              <p:cNvSpPr txBox="1"/>
              <p:nvPr/>
            </p:nvSpPr>
            <p:spPr>
              <a:xfrm>
                <a:off x="7431068" y="5114256"/>
                <a:ext cx="16401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/>
                  <a:t>Biomasse</a:t>
                </a:r>
                <a:r>
                  <a:rPr lang="de-DE" sz="1400" dirty="0"/>
                  <a:t> </a:t>
                </a:r>
                <a:r>
                  <a:rPr lang="de-DE" sz="1000" dirty="0"/>
                  <a:t>(Stromanteil)</a:t>
                </a:r>
              </a:p>
            </p:txBody>
          </p:sp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453C1343-8126-D06F-E6C0-FCCC692102BB}"/>
                  </a:ext>
                </a:extLst>
              </p:cNvPr>
              <p:cNvSpPr txBox="1"/>
              <p:nvPr/>
            </p:nvSpPr>
            <p:spPr>
              <a:xfrm>
                <a:off x="7431068" y="5350184"/>
                <a:ext cx="9996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/>
                  <a:t>Wasserkraft</a:t>
                </a:r>
              </a:p>
            </p:txBody>
          </p:sp>
        </p:grpSp>
        <p:pic>
          <p:nvPicPr>
            <p:cNvPr id="8201" name="Grafik 8200">
              <a:extLst>
                <a:ext uri="{FF2B5EF4-FFF2-40B4-BE49-F238E27FC236}">
                  <a16:creationId xmlns:a16="http://schemas.microsoft.com/office/drawing/2014/main" id="{CBCE2DA9-D9F6-7C01-E386-3F71D21D7F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084" r="13624"/>
            <a:stretch>
              <a:fillRect/>
            </a:stretch>
          </p:blipFill>
          <p:spPr>
            <a:xfrm>
              <a:off x="6537637" y="2102664"/>
              <a:ext cx="1053494" cy="3524519"/>
            </a:xfrm>
            <a:prstGeom prst="rect">
              <a:avLst/>
            </a:prstGeom>
          </p:spPr>
        </p:pic>
        <p:sp>
          <p:nvSpPr>
            <p:cNvPr id="61" name="Textfeld 60">
              <a:extLst>
                <a:ext uri="{FF2B5EF4-FFF2-40B4-BE49-F238E27FC236}">
                  <a16:creationId xmlns:a16="http://schemas.microsoft.com/office/drawing/2014/main" id="{5C3A5399-C3DC-34EE-A481-DC4B19A7A47D}"/>
                </a:ext>
              </a:extLst>
            </p:cNvPr>
            <p:cNvSpPr txBox="1"/>
            <p:nvPr/>
          </p:nvSpPr>
          <p:spPr>
            <a:xfrm>
              <a:off x="6510242" y="1994943"/>
              <a:ext cx="69762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b="1" dirty="0">
                  <a:solidFill>
                    <a:srgbClr val="0000FF"/>
                  </a:solidFill>
                </a:rPr>
                <a:t>1.330</a:t>
              </a:r>
            </a:p>
          </p:txBody>
        </p:sp>
      </p:grpSp>
      <p:grpSp>
        <p:nvGrpSpPr>
          <p:cNvPr id="8231" name="Gruppieren 8230">
            <a:extLst>
              <a:ext uri="{FF2B5EF4-FFF2-40B4-BE49-F238E27FC236}">
                <a16:creationId xmlns:a16="http://schemas.microsoft.com/office/drawing/2014/main" id="{E6803FB1-86F4-6DD9-B796-63C627A35EB7}"/>
              </a:ext>
            </a:extLst>
          </p:cNvPr>
          <p:cNvGrpSpPr/>
          <p:nvPr/>
        </p:nvGrpSpPr>
        <p:grpSpPr>
          <a:xfrm>
            <a:off x="6504465" y="1172607"/>
            <a:ext cx="3294176" cy="4454576"/>
            <a:chOff x="6181725" y="1172607"/>
            <a:chExt cx="3294176" cy="4454576"/>
          </a:xfrm>
        </p:grpSpPr>
        <p:grpSp>
          <p:nvGrpSpPr>
            <p:cNvPr id="8230" name="Gruppieren 8229">
              <a:extLst>
                <a:ext uri="{FF2B5EF4-FFF2-40B4-BE49-F238E27FC236}">
                  <a16:creationId xmlns:a16="http://schemas.microsoft.com/office/drawing/2014/main" id="{084EA516-A8C2-49D0-2894-3807E3D53A1C}"/>
                </a:ext>
              </a:extLst>
            </p:cNvPr>
            <p:cNvGrpSpPr/>
            <p:nvPr/>
          </p:nvGrpSpPr>
          <p:grpSpPr>
            <a:xfrm>
              <a:off x="7855842" y="3424332"/>
              <a:ext cx="1620059" cy="853808"/>
              <a:chOff x="7855842" y="3424332"/>
              <a:chExt cx="1620059" cy="853808"/>
            </a:xfrm>
          </p:grpSpPr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7D7CEEE1-ADEF-9483-087C-64FF7165ACED}"/>
                  </a:ext>
                </a:extLst>
              </p:cNvPr>
              <p:cNvSpPr txBox="1"/>
              <p:nvPr/>
            </p:nvSpPr>
            <p:spPr>
              <a:xfrm>
                <a:off x="8102705" y="4001141"/>
                <a:ext cx="13731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/>
                  <a:t>Tiefe-Geothermie</a:t>
                </a:r>
                <a:endParaRPr lang="de-DE" sz="1000" dirty="0"/>
              </a:p>
            </p:txBody>
          </p:sp>
          <p:sp>
            <p:nvSpPr>
              <p:cNvPr id="18" name="Textfeld 17">
                <a:extLst>
                  <a:ext uri="{FF2B5EF4-FFF2-40B4-BE49-F238E27FC236}">
                    <a16:creationId xmlns:a16="http://schemas.microsoft.com/office/drawing/2014/main" id="{CF16DFF6-5521-C087-5C3D-A6D3E46B6241}"/>
                  </a:ext>
                </a:extLst>
              </p:cNvPr>
              <p:cNvSpPr txBox="1"/>
              <p:nvPr/>
            </p:nvSpPr>
            <p:spPr>
              <a:xfrm>
                <a:off x="8081188" y="3424332"/>
                <a:ext cx="10534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/>
                  <a:t>Solarthermie</a:t>
                </a:r>
                <a:endParaRPr lang="de-DE" sz="1000" dirty="0"/>
              </a:p>
            </p:txBody>
          </p:sp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6C49190E-0326-6D04-44B9-F0449F2581E4}"/>
                  </a:ext>
                </a:extLst>
              </p:cNvPr>
              <p:cNvSpPr txBox="1"/>
              <p:nvPr/>
            </p:nvSpPr>
            <p:spPr>
              <a:xfrm>
                <a:off x="7855842" y="3734529"/>
                <a:ext cx="15472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/>
                  <a:t>Biomasse </a:t>
                </a:r>
                <a:r>
                  <a:rPr lang="de-DE" sz="1000" dirty="0"/>
                  <a:t>(Feststoffe)</a:t>
                </a:r>
              </a:p>
            </p:txBody>
          </p:sp>
        </p:grp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DB7C1DE9-A5BD-D4E3-E45D-E75CC30FFFEE}"/>
                </a:ext>
              </a:extLst>
            </p:cNvPr>
            <p:cNvSpPr txBox="1"/>
            <p:nvPr/>
          </p:nvSpPr>
          <p:spPr>
            <a:xfrm>
              <a:off x="7227494" y="1172607"/>
              <a:ext cx="1160878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de-DE" sz="1600" dirty="0"/>
                <a:t>direkte</a:t>
              </a:r>
              <a:br>
                <a:rPr lang="de-DE" sz="1600" dirty="0"/>
              </a:br>
              <a:r>
                <a:rPr lang="de-DE" sz="1600" dirty="0"/>
                <a:t>Wärme-</a:t>
              </a:r>
              <a:br>
                <a:rPr lang="de-DE" sz="1600" dirty="0"/>
              </a:br>
              <a:r>
                <a:rPr lang="de-DE" sz="1600" dirty="0" err="1"/>
                <a:t>erzeugung</a:t>
              </a:r>
              <a:endParaRPr lang="de-DE" sz="1600" dirty="0"/>
            </a:p>
          </p:txBody>
        </p:sp>
        <p:pic>
          <p:nvPicPr>
            <p:cNvPr id="59" name="Grafik 58">
              <a:extLst>
                <a:ext uri="{FF2B5EF4-FFF2-40B4-BE49-F238E27FC236}">
                  <a16:creationId xmlns:a16="http://schemas.microsoft.com/office/drawing/2014/main" id="{3C5A2553-A828-EA02-BCD1-281C4757A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708"/>
            <a:stretch>
              <a:fillRect/>
            </a:stretch>
          </p:blipFill>
          <p:spPr>
            <a:xfrm>
              <a:off x="7286419" y="2102664"/>
              <a:ext cx="1053494" cy="3524519"/>
            </a:xfrm>
            <a:prstGeom prst="rect">
              <a:avLst/>
            </a:prstGeom>
          </p:spPr>
        </p:pic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4712204F-ABCC-8ECB-29F1-E5F9EC035D32}"/>
                </a:ext>
              </a:extLst>
            </p:cNvPr>
            <p:cNvSpPr txBox="1"/>
            <p:nvPr/>
          </p:nvSpPr>
          <p:spPr>
            <a:xfrm>
              <a:off x="7559081" y="1979555"/>
              <a:ext cx="526106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de-DE" sz="1600" b="1" dirty="0">
                  <a:solidFill>
                    <a:srgbClr val="0000FF"/>
                  </a:solidFill>
                </a:rPr>
                <a:t>270</a:t>
              </a:r>
            </a:p>
          </p:txBody>
        </p:sp>
        <p:cxnSp>
          <p:nvCxnSpPr>
            <p:cNvPr id="8214" name="Gerader Verbinder 8213">
              <a:extLst>
                <a:ext uri="{FF2B5EF4-FFF2-40B4-BE49-F238E27FC236}">
                  <a16:creationId xmlns:a16="http://schemas.microsoft.com/office/drawing/2014/main" id="{29A6729E-0FBD-CB61-273E-A635D928D33C}"/>
                </a:ext>
              </a:extLst>
            </p:cNvPr>
            <p:cNvCxnSpPr/>
            <p:nvPr/>
          </p:nvCxnSpPr>
          <p:spPr bwMode="auto">
            <a:xfrm>
              <a:off x="7101119" y="4036451"/>
              <a:ext cx="267579" cy="0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216" name="Gerader Verbinder 8215">
              <a:extLst>
                <a:ext uri="{FF2B5EF4-FFF2-40B4-BE49-F238E27FC236}">
                  <a16:creationId xmlns:a16="http://schemas.microsoft.com/office/drawing/2014/main" id="{1E780DDE-A201-14E6-3170-1AD064EC7CB9}"/>
                </a:ext>
              </a:extLst>
            </p:cNvPr>
            <p:cNvCxnSpPr/>
            <p:nvPr/>
          </p:nvCxnSpPr>
          <p:spPr bwMode="auto">
            <a:xfrm>
              <a:off x="6181725" y="3734529"/>
              <a:ext cx="1186973" cy="0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2" name="Textfeld 31">
            <a:extLst>
              <a:ext uri="{FF2B5EF4-FFF2-40B4-BE49-F238E27FC236}">
                <a16:creationId xmlns:a16="http://schemas.microsoft.com/office/drawing/2014/main" id="{FA38A6B5-E40B-8817-3500-CCDC3AA8F2A0}"/>
              </a:ext>
            </a:extLst>
          </p:cNvPr>
          <p:cNvSpPr txBox="1"/>
          <p:nvPr/>
        </p:nvSpPr>
        <p:spPr>
          <a:xfrm>
            <a:off x="6544579" y="2230328"/>
            <a:ext cx="1323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rgbClr val="FF0000"/>
                </a:solidFill>
              </a:rPr>
              <a:t>(83 % v. EB)</a:t>
            </a:r>
          </a:p>
        </p:txBody>
      </p: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F2B6B652-50A6-F5FD-9066-09A72B315F69}"/>
              </a:ext>
            </a:extLst>
          </p:cNvPr>
          <p:cNvGrpSpPr/>
          <p:nvPr/>
        </p:nvGrpSpPr>
        <p:grpSpPr>
          <a:xfrm>
            <a:off x="82946" y="899434"/>
            <a:ext cx="9752623" cy="4785510"/>
            <a:chOff x="82946" y="899434"/>
            <a:chExt cx="9752623" cy="4785510"/>
          </a:xfrm>
        </p:grpSpPr>
        <p:grpSp>
          <p:nvGrpSpPr>
            <p:cNvPr id="8219" name="Gruppieren 8218">
              <a:extLst>
                <a:ext uri="{FF2B5EF4-FFF2-40B4-BE49-F238E27FC236}">
                  <a16:creationId xmlns:a16="http://schemas.microsoft.com/office/drawing/2014/main" id="{1F1A7B56-FBDB-1987-999B-457A836F04DB}"/>
                </a:ext>
              </a:extLst>
            </p:cNvPr>
            <p:cNvGrpSpPr/>
            <p:nvPr/>
          </p:nvGrpSpPr>
          <p:grpSpPr>
            <a:xfrm>
              <a:off x="82946" y="899434"/>
              <a:ext cx="2113838" cy="4785510"/>
              <a:chOff x="82946" y="899434"/>
              <a:chExt cx="2113838" cy="4785510"/>
            </a:xfrm>
          </p:grpSpPr>
          <p:sp>
            <p:nvSpPr>
              <p:cNvPr id="24" name="Rechteck 23">
                <a:extLst>
                  <a:ext uri="{FF2B5EF4-FFF2-40B4-BE49-F238E27FC236}">
                    <a16:creationId xmlns:a16="http://schemas.microsoft.com/office/drawing/2014/main" id="{C1D023BB-C829-EA67-17B7-3A4825C9F1AC}"/>
                  </a:ext>
                </a:extLst>
              </p:cNvPr>
              <p:cNvSpPr/>
              <p:nvPr/>
            </p:nvSpPr>
            <p:spPr bwMode="auto">
              <a:xfrm>
                <a:off x="109186" y="899434"/>
                <a:ext cx="2013088" cy="478551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2" name="Textfeld 51">
                <a:extLst>
                  <a:ext uri="{FF2B5EF4-FFF2-40B4-BE49-F238E27FC236}">
                    <a16:creationId xmlns:a16="http://schemas.microsoft.com/office/drawing/2014/main" id="{C32A2283-B1F1-4100-1EF6-DD9FF75FF10D}"/>
                  </a:ext>
                </a:extLst>
              </p:cNvPr>
              <p:cNvSpPr txBox="1"/>
              <p:nvPr/>
            </p:nvSpPr>
            <p:spPr>
              <a:xfrm>
                <a:off x="82946" y="922282"/>
                <a:ext cx="2113838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/>
                  <a:t>Primärenergie 2024</a:t>
                </a:r>
                <a:br>
                  <a:rPr lang="de-DE" sz="1600" b="1" dirty="0"/>
                </a:br>
                <a:r>
                  <a:rPr lang="de-DE" sz="1000" dirty="0"/>
                  <a:t>1) </a:t>
                </a:r>
              </a:p>
            </p:txBody>
          </p:sp>
          <p:sp>
            <p:nvSpPr>
              <p:cNvPr id="8193" name="Textfeld 8192">
                <a:extLst>
                  <a:ext uri="{FF2B5EF4-FFF2-40B4-BE49-F238E27FC236}">
                    <a16:creationId xmlns:a16="http://schemas.microsoft.com/office/drawing/2014/main" id="{758CFA68-0FE2-BFD2-1D55-4ADD0082942A}"/>
                  </a:ext>
                </a:extLst>
              </p:cNvPr>
              <p:cNvSpPr txBox="1"/>
              <p:nvPr/>
            </p:nvSpPr>
            <p:spPr>
              <a:xfrm>
                <a:off x="398988" y="1429207"/>
                <a:ext cx="306494" cy="338554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de-DE" sz="1600" dirty="0">
                    <a:sym typeface="Symbol" panose="05050102010706020507" pitchFamily="18" charset="2"/>
                  </a:rPr>
                  <a:t></a:t>
                </a:r>
                <a:endParaRPr lang="de-DE" sz="1600" dirty="0"/>
              </a:p>
            </p:txBody>
          </p:sp>
          <p:pic>
            <p:nvPicPr>
              <p:cNvPr id="57" name="Grafik 56">
                <a:extLst>
                  <a:ext uri="{FF2B5EF4-FFF2-40B4-BE49-F238E27FC236}">
                    <a16:creationId xmlns:a16="http://schemas.microsoft.com/office/drawing/2014/main" id="{44A5E8A5-F5A8-0828-96DC-E00063CEA5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02" r="89040"/>
              <a:stretch>
                <a:fillRect/>
              </a:stretch>
            </p:blipFill>
            <p:spPr>
              <a:xfrm>
                <a:off x="251794" y="2102664"/>
                <a:ext cx="593200" cy="3524519"/>
              </a:xfrm>
              <a:prstGeom prst="rect">
                <a:avLst/>
              </a:prstGeom>
            </p:spPr>
          </p:pic>
          <p:sp>
            <p:nvSpPr>
              <p:cNvPr id="56" name="Textfeld 55">
                <a:extLst>
                  <a:ext uri="{FF2B5EF4-FFF2-40B4-BE49-F238E27FC236}">
                    <a16:creationId xmlns:a16="http://schemas.microsoft.com/office/drawing/2014/main" id="{EFD5AC61-BF3B-CA6F-5649-24811BD3CBF3}"/>
                  </a:ext>
                </a:extLst>
              </p:cNvPr>
              <p:cNvSpPr txBox="1"/>
              <p:nvPr/>
            </p:nvSpPr>
            <p:spPr>
              <a:xfrm>
                <a:off x="205896" y="1994943"/>
                <a:ext cx="69762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600" b="1" dirty="0">
                    <a:solidFill>
                      <a:srgbClr val="0000FF"/>
                    </a:solidFill>
                  </a:rPr>
                  <a:t>2.687</a:t>
                </a:r>
              </a:p>
            </p:txBody>
          </p:sp>
        </p:grpSp>
        <p:sp>
          <p:nvSpPr>
            <p:cNvPr id="38" name="Textfeld 37">
              <a:extLst>
                <a:ext uri="{FF2B5EF4-FFF2-40B4-BE49-F238E27FC236}">
                  <a16:creationId xmlns:a16="http://schemas.microsoft.com/office/drawing/2014/main" id="{2989447A-DAA7-5B4C-FCD8-96BDA804D8AF}"/>
                </a:ext>
              </a:extLst>
            </p:cNvPr>
            <p:cNvSpPr txBox="1"/>
            <p:nvPr/>
          </p:nvSpPr>
          <p:spPr>
            <a:xfrm>
              <a:off x="8628187" y="1975181"/>
              <a:ext cx="12073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dirty="0"/>
                <a:t>TWh</a:t>
              </a:r>
              <a:br>
                <a:rPr lang="de-DE" sz="1800" dirty="0"/>
              </a:br>
              <a:r>
                <a:rPr lang="de-DE" sz="1200" dirty="0"/>
                <a:t>(= 1 Mrd. kWh)</a:t>
              </a:r>
            </a:p>
          </p:txBody>
        </p:sp>
      </p:grpSp>
      <p:grpSp>
        <p:nvGrpSpPr>
          <p:cNvPr id="8220" name="Gruppieren 8219">
            <a:extLst>
              <a:ext uri="{FF2B5EF4-FFF2-40B4-BE49-F238E27FC236}">
                <a16:creationId xmlns:a16="http://schemas.microsoft.com/office/drawing/2014/main" id="{C7345EE6-2F86-D7E1-AC13-7BFBA27E8BF9}"/>
              </a:ext>
            </a:extLst>
          </p:cNvPr>
          <p:cNvGrpSpPr/>
          <p:nvPr/>
        </p:nvGrpSpPr>
        <p:grpSpPr>
          <a:xfrm>
            <a:off x="790834" y="1182985"/>
            <a:ext cx="1072512" cy="4444198"/>
            <a:chOff x="790834" y="1182985"/>
            <a:chExt cx="1072512" cy="4444198"/>
          </a:xfrm>
        </p:grpSpPr>
        <p:pic>
          <p:nvPicPr>
            <p:cNvPr id="62" name="Grafik 61">
              <a:extLst>
                <a:ext uri="{FF2B5EF4-FFF2-40B4-BE49-F238E27FC236}">
                  <a16:creationId xmlns:a16="http://schemas.microsoft.com/office/drawing/2014/main" id="{0619FEB4-82EC-1C35-7A2C-DF1E07E2F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17" r="74571"/>
            <a:stretch>
              <a:fillRect/>
            </a:stretch>
          </p:blipFill>
          <p:spPr>
            <a:xfrm>
              <a:off x="1038374" y="2102664"/>
              <a:ext cx="626230" cy="3524519"/>
            </a:xfrm>
            <a:prstGeom prst="rect">
              <a:avLst/>
            </a:prstGeom>
          </p:spPr>
        </p:pic>
        <p:cxnSp>
          <p:nvCxnSpPr>
            <p:cNvPr id="8206" name="Gerader Verbinder 8205">
              <a:extLst>
                <a:ext uri="{FF2B5EF4-FFF2-40B4-BE49-F238E27FC236}">
                  <a16:creationId xmlns:a16="http://schemas.microsoft.com/office/drawing/2014/main" id="{B8A7015F-8A03-C738-49AE-21D8F2D45F39}"/>
                </a:ext>
              </a:extLst>
            </p:cNvPr>
            <p:cNvCxnSpPr/>
            <p:nvPr/>
          </p:nvCxnSpPr>
          <p:spPr bwMode="auto">
            <a:xfrm>
              <a:off x="790834" y="2485549"/>
              <a:ext cx="281764" cy="0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0B68A2DF-F72A-2D71-F443-D6BA49DEB4E9}"/>
                </a:ext>
              </a:extLst>
            </p:cNvPr>
            <p:cNvSpPr txBox="1"/>
            <p:nvPr/>
          </p:nvSpPr>
          <p:spPr>
            <a:xfrm>
              <a:off x="825058" y="1182985"/>
              <a:ext cx="1038288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de-DE" sz="1600" dirty="0"/>
                <a:t>Um-</a:t>
              </a:r>
              <a:r>
                <a:rPr lang="de-DE" sz="1600" dirty="0" err="1"/>
                <a:t>wandl</a:t>
              </a:r>
              <a:r>
                <a:rPr lang="de-DE" sz="1600" dirty="0"/>
                <a:t>.-Verluste</a:t>
              </a:r>
            </a:p>
          </p:txBody>
        </p:sp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DE85F016-9605-7366-2BF3-AB0C17B506B5}"/>
                </a:ext>
              </a:extLst>
            </p:cNvPr>
            <p:cNvSpPr txBox="1"/>
            <p:nvPr/>
          </p:nvSpPr>
          <p:spPr>
            <a:xfrm>
              <a:off x="1050957" y="1994943"/>
              <a:ext cx="5261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b="1" dirty="0">
                  <a:solidFill>
                    <a:srgbClr val="0000FF"/>
                  </a:solidFill>
                </a:rPr>
                <a:t>432</a:t>
              </a:r>
            </a:p>
          </p:txBody>
        </p:sp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C8965853-CEDF-AF12-C3C6-A2ED9BC7E2B8}"/>
              </a:ext>
            </a:extLst>
          </p:cNvPr>
          <p:cNvGrpSpPr/>
          <p:nvPr/>
        </p:nvGrpSpPr>
        <p:grpSpPr>
          <a:xfrm>
            <a:off x="1586588" y="899434"/>
            <a:ext cx="4039750" cy="4775582"/>
            <a:chOff x="1586588" y="899434"/>
            <a:chExt cx="4039750" cy="4775582"/>
          </a:xfrm>
        </p:grpSpPr>
        <p:grpSp>
          <p:nvGrpSpPr>
            <p:cNvPr id="8221" name="Gruppieren 8220">
              <a:extLst>
                <a:ext uri="{FF2B5EF4-FFF2-40B4-BE49-F238E27FC236}">
                  <a16:creationId xmlns:a16="http://schemas.microsoft.com/office/drawing/2014/main" id="{FCA27FBD-7A87-3F28-8A63-F9F428674A0A}"/>
                </a:ext>
              </a:extLst>
            </p:cNvPr>
            <p:cNvGrpSpPr/>
            <p:nvPr/>
          </p:nvGrpSpPr>
          <p:grpSpPr>
            <a:xfrm>
              <a:off x="2321926" y="899434"/>
              <a:ext cx="3304412" cy="4775582"/>
              <a:chOff x="2012184" y="866655"/>
              <a:chExt cx="3304412" cy="4775582"/>
            </a:xfrm>
          </p:grpSpPr>
          <p:sp>
            <p:nvSpPr>
              <p:cNvPr id="8196" name="Rechteck 8195">
                <a:extLst>
                  <a:ext uri="{FF2B5EF4-FFF2-40B4-BE49-F238E27FC236}">
                    <a16:creationId xmlns:a16="http://schemas.microsoft.com/office/drawing/2014/main" id="{6E9FC47B-BC64-874A-6ECE-4BA6C8593734}"/>
                  </a:ext>
                </a:extLst>
              </p:cNvPr>
              <p:cNvSpPr/>
              <p:nvPr/>
            </p:nvSpPr>
            <p:spPr bwMode="auto">
              <a:xfrm>
                <a:off x="2055168" y="866655"/>
                <a:ext cx="3261428" cy="477558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197" name="Textfeld 8196">
                <a:extLst>
                  <a:ext uri="{FF2B5EF4-FFF2-40B4-BE49-F238E27FC236}">
                    <a16:creationId xmlns:a16="http://schemas.microsoft.com/office/drawing/2014/main" id="{BE896F0F-3D08-AA97-348E-7DDFCE6AA7C4}"/>
                  </a:ext>
                </a:extLst>
              </p:cNvPr>
              <p:cNvSpPr txBox="1"/>
              <p:nvPr/>
            </p:nvSpPr>
            <p:spPr>
              <a:xfrm>
                <a:off x="2012184" y="893707"/>
                <a:ext cx="205844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/>
                  <a:t>Endenergie 2024 </a:t>
                </a:r>
              </a:p>
            </p:txBody>
          </p:sp>
        </p:grpSp>
        <p:grpSp>
          <p:nvGrpSpPr>
            <p:cNvPr id="8222" name="Gruppieren 8221">
              <a:extLst>
                <a:ext uri="{FF2B5EF4-FFF2-40B4-BE49-F238E27FC236}">
                  <a16:creationId xmlns:a16="http://schemas.microsoft.com/office/drawing/2014/main" id="{B41550D5-5003-1BED-7470-CC75B5745239}"/>
                </a:ext>
              </a:extLst>
            </p:cNvPr>
            <p:cNvGrpSpPr/>
            <p:nvPr/>
          </p:nvGrpSpPr>
          <p:grpSpPr>
            <a:xfrm>
              <a:off x="1586588" y="1182985"/>
              <a:ext cx="1908409" cy="4429912"/>
              <a:chOff x="1329629" y="1182985"/>
              <a:chExt cx="1908409" cy="4429912"/>
            </a:xfrm>
          </p:grpSpPr>
          <p:pic>
            <p:nvPicPr>
              <p:cNvPr id="8195" name="Grafik 8194">
                <a:extLst>
                  <a:ext uri="{FF2B5EF4-FFF2-40B4-BE49-F238E27FC236}">
                    <a16:creationId xmlns:a16="http://schemas.microsoft.com/office/drawing/2014/main" id="{A422C01C-807B-8453-4DCD-B7A16398B9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484" r="60659"/>
              <a:stretch>
                <a:fillRect/>
              </a:stretch>
            </p:blipFill>
            <p:spPr>
              <a:xfrm>
                <a:off x="2229144" y="2088378"/>
                <a:ext cx="639739" cy="3524519"/>
              </a:xfrm>
              <a:prstGeom prst="rect">
                <a:avLst/>
              </a:prstGeom>
            </p:spPr>
          </p:pic>
          <p:sp>
            <p:nvSpPr>
              <p:cNvPr id="36" name="Textfeld 35">
                <a:extLst>
                  <a:ext uri="{FF2B5EF4-FFF2-40B4-BE49-F238E27FC236}">
                    <a16:creationId xmlns:a16="http://schemas.microsoft.com/office/drawing/2014/main" id="{38C23D57-9015-5807-3527-E616F9A4467A}"/>
                  </a:ext>
                </a:extLst>
              </p:cNvPr>
              <p:cNvSpPr txBox="1"/>
              <p:nvPr/>
            </p:nvSpPr>
            <p:spPr>
              <a:xfrm>
                <a:off x="2196784" y="1994943"/>
                <a:ext cx="69762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600" b="1" dirty="0">
                    <a:solidFill>
                      <a:srgbClr val="0000FF"/>
                    </a:solidFill>
                  </a:rPr>
                  <a:t>1.816</a:t>
                </a:r>
              </a:p>
            </p:txBody>
          </p:sp>
          <p:cxnSp>
            <p:nvCxnSpPr>
              <p:cNvPr id="8209" name="Gerader Verbinder 8208">
                <a:extLst>
                  <a:ext uri="{FF2B5EF4-FFF2-40B4-BE49-F238E27FC236}">
                    <a16:creationId xmlns:a16="http://schemas.microsoft.com/office/drawing/2014/main" id="{C049F973-9EAD-299E-BFE8-0C9DFEE77689}"/>
                  </a:ext>
                </a:extLst>
              </p:cNvPr>
              <p:cNvCxnSpPr/>
              <p:nvPr/>
            </p:nvCxnSpPr>
            <p:spPr bwMode="auto">
              <a:xfrm>
                <a:off x="1329629" y="2968944"/>
                <a:ext cx="965203" cy="0"/>
              </a:xfrm>
              <a:prstGeom prst="line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7" name="Textfeld 46">
                <a:extLst>
                  <a:ext uri="{FF2B5EF4-FFF2-40B4-BE49-F238E27FC236}">
                    <a16:creationId xmlns:a16="http://schemas.microsoft.com/office/drawing/2014/main" id="{D0952A2A-3780-8F89-08BE-CF133C726FA5}"/>
                  </a:ext>
                </a:extLst>
              </p:cNvPr>
              <p:cNvSpPr txBox="1"/>
              <p:nvPr/>
            </p:nvSpPr>
            <p:spPr>
              <a:xfrm>
                <a:off x="1872206" y="1182985"/>
                <a:ext cx="1365832" cy="830997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de-DE" sz="1600" dirty="0"/>
                  <a:t>Kraft-/</a:t>
                </a:r>
                <a:br>
                  <a:rPr lang="de-DE" sz="1600" dirty="0"/>
                </a:br>
                <a:r>
                  <a:rPr lang="de-DE" sz="1600" dirty="0"/>
                  <a:t>Brenn-</a:t>
                </a:r>
                <a:br>
                  <a:rPr lang="de-DE" sz="1600" dirty="0"/>
                </a:br>
                <a:r>
                  <a:rPr lang="de-DE" sz="1600" dirty="0" err="1"/>
                  <a:t>stoffe</a:t>
                </a:r>
                <a:endParaRPr lang="de-DE" sz="1600" dirty="0"/>
              </a:p>
            </p:txBody>
          </p:sp>
        </p:grpSp>
      </p:grpSp>
      <p:grpSp>
        <p:nvGrpSpPr>
          <p:cNvPr id="8240" name="Gruppieren 8239">
            <a:extLst>
              <a:ext uri="{FF2B5EF4-FFF2-40B4-BE49-F238E27FC236}">
                <a16:creationId xmlns:a16="http://schemas.microsoft.com/office/drawing/2014/main" id="{D212808C-F82C-08E3-9742-9CA9984C3776}"/>
              </a:ext>
            </a:extLst>
          </p:cNvPr>
          <p:cNvGrpSpPr/>
          <p:nvPr/>
        </p:nvGrpSpPr>
        <p:grpSpPr>
          <a:xfrm>
            <a:off x="-2157063" y="2468508"/>
            <a:ext cx="8373393" cy="2580492"/>
            <a:chOff x="-2157062" y="2468508"/>
            <a:chExt cx="8059472" cy="2580492"/>
          </a:xfrm>
        </p:grpSpPr>
        <p:sp>
          <p:nvSpPr>
            <p:cNvPr id="8233" name="Bogen 8232">
              <a:extLst>
                <a:ext uri="{FF2B5EF4-FFF2-40B4-BE49-F238E27FC236}">
                  <a16:creationId xmlns:a16="http://schemas.microsoft.com/office/drawing/2014/main" id="{CA0BF350-17E5-6FE5-1A6C-4EB49394F37B}"/>
                </a:ext>
              </a:extLst>
            </p:cNvPr>
            <p:cNvSpPr/>
            <p:nvPr/>
          </p:nvSpPr>
          <p:spPr bwMode="auto">
            <a:xfrm>
              <a:off x="-2157062" y="2468508"/>
              <a:ext cx="8059472" cy="2580492"/>
            </a:xfrm>
            <a:prstGeom prst="arc">
              <a:avLst>
                <a:gd name="adj1" fmla="val 14978260"/>
                <a:gd name="adj2" fmla="val 0"/>
              </a:avLst>
            </a:prstGeom>
            <a:noFill/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234" name="Ellipse 8233">
              <a:extLst>
                <a:ext uri="{FF2B5EF4-FFF2-40B4-BE49-F238E27FC236}">
                  <a16:creationId xmlns:a16="http://schemas.microsoft.com/office/drawing/2014/main" id="{B8F70317-17CA-A31E-8595-130D124D5F29}"/>
                </a:ext>
              </a:extLst>
            </p:cNvPr>
            <p:cNvSpPr/>
            <p:nvPr/>
          </p:nvSpPr>
          <p:spPr bwMode="auto">
            <a:xfrm>
              <a:off x="3724361" y="2481056"/>
              <a:ext cx="1595915" cy="824023"/>
            </a:xfrm>
            <a:prstGeom prst="ellipse">
              <a:avLst/>
            </a:prstGeom>
            <a:solidFill>
              <a:srgbClr val="00B05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e-DE" sz="1600" dirty="0"/>
                <a:t>- 1.087 TWh</a:t>
              </a:r>
            </a:p>
            <a:p>
              <a:pPr algn="ctr"/>
              <a:r>
                <a:rPr lang="de-DE" sz="1600" dirty="0"/>
                <a:t>(- 40 %)</a:t>
              </a:r>
            </a:p>
          </p:txBody>
        </p:sp>
      </p:grpSp>
      <p:grpSp>
        <p:nvGrpSpPr>
          <p:cNvPr id="8239" name="Gruppieren 8238">
            <a:extLst>
              <a:ext uri="{FF2B5EF4-FFF2-40B4-BE49-F238E27FC236}">
                <a16:creationId xmlns:a16="http://schemas.microsoft.com/office/drawing/2014/main" id="{43438C4A-57F2-50BC-658B-5935256C87A5}"/>
              </a:ext>
            </a:extLst>
          </p:cNvPr>
          <p:cNvGrpSpPr/>
          <p:nvPr/>
        </p:nvGrpSpPr>
        <p:grpSpPr>
          <a:xfrm>
            <a:off x="3536926" y="3317608"/>
            <a:ext cx="4013309" cy="3512803"/>
            <a:chOff x="3503618" y="3317608"/>
            <a:chExt cx="3539124" cy="3512803"/>
          </a:xfrm>
        </p:grpSpPr>
        <p:sp>
          <p:nvSpPr>
            <p:cNvPr id="8236" name="Bogen 8235">
              <a:extLst>
                <a:ext uri="{FF2B5EF4-FFF2-40B4-BE49-F238E27FC236}">
                  <a16:creationId xmlns:a16="http://schemas.microsoft.com/office/drawing/2014/main" id="{7C96A064-1043-F5BF-64D4-D9862D30CFFA}"/>
                </a:ext>
              </a:extLst>
            </p:cNvPr>
            <p:cNvSpPr/>
            <p:nvPr/>
          </p:nvSpPr>
          <p:spPr bwMode="auto">
            <a:xfrm>
              <a:off x="3506015" y="3317608"/>
              <a:ext cx="3536727" cy="3512803"/>
            </a:xfrm>
            <a:prstGeom prst="arc">
              <a:avLst>
                <a:gd name="adj1" fmla="val 10866201"/>
                <a:gd name="adj2" fmla="val 19613658"/>
              </a:avLst>
            </a:prstGeom>
            <a:noFill/>
            <a:ln w="127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237" name="Ellipse 8236">
              <a:extLst>
                <a:ext uri="{FF2B5EF4-FFF2-40B4-BE49-F238E27FC236}">
                  <a16:creationId xmlns:a16="http://schemas.microsoft.com/office/drawing/2014/main" id="{719483EF-20B3-0507-48DC-F7215E4BE88B}"/>
                </a:ext>
              </a:extLst>
            </p:cNvPr>
            <p:cNvSpPr/>
            <p:nvPr/>
          </p:nvSpPr>
          <p:spPr bwMode="auto">
            <a:xfrm>
              <a:off x="3503618" y="3436063"/>
              <a:ext cx="1595915" cy="824023"/>
            </a:xfrm>
            <a:prstGeom prst="ellipse">
              <a:avLst/>
            </a:prstGeom>
            <a:solidFill>
              <a:srgbClr val="00B05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e-DE" sz="1600" dirty="0"/>
                <a:t>+ 891 TWh</a:t>
              </a:r>
              <a:br>
                <a:rPr lang="de-DE" sz="1600" dirty="0"/>
              </a:br>
              <a:r>
                <a:rPr lang="de-DE" sz="1600" dirty="0"/>
                <a:t>(+ 203 %)</a:t>
              </a:r>
            </a:p>
          </p:txBody>
        </p:sp>
      </p:grp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CF099298-4592-C709-AD17-C79F7D435C47}"/>
              </a:ext>
            </a:extLst>
          </p:cNvPr>
          <p:cNvCxnSpPr/>
          <p:nvPr/>
        </p:nvCxnSpPr>
        <p:spPr bwMode="auto">
          <a:xfrm>
            <a:off x="187874" y="5562248"/>
            <a:ext cx="7342735" cy="0"/>
          </a:xfrm>
          <a:prstGeom prst="line">
            <a:avLst/>
          </a:prstGeom>
          <a:solidFill>
            <a:srgbClr val="FF00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224" name="Gruppieren 8223">
            <a:extLst>
              <a:ext uri="{FF2B5EF4-FFF2-40B4-BE49-F238E27FC236}">
                <a16:creationId xmlns:a16="http://schemas.microsoft.com/office/drawing/2014/main" id="{53C2489F-73DC-1215-3C1D-0E2D8FE2682A}"/>
              </a:ext>
            </a:extLst>
          </p:cNvPr>
          <p:cNvGrpSpPr/>
          <p:nvPr/>
        </p:nvGrpSpPr>
        <p:grpSpPr>
          <a:xfrm>
            <a:off x="3073400" y="1182984"/>
            <a:ext cx="2534665" cy="4449185"/>
            <a:chOff x="2784169" y="1182984"/>
            <a:chExt cx="2534665" cy="4449185"/>
          </a:xfrm>
        </p:grpSpPr>
        <p:pic>
          <p:nvPicPr>
            <p:cNvPr id="8198" name="Grafik 8197">
              <a:extLst>
                <a:ext uri="{FF2B5EF4-FFF2-40B4-BE49-F238E27FC236}">
                  <a16:creationId xmlns:a16="http://schemas.microsoft.com/office/drawing/2014/main" id="{7354CD29-1833-A02E-71CB-E9EF90F63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43" r="42383"/>
            <a:stretch>
              <a:fillRect/>
            </a:stretch>
          </p:blipFill>
          <p:spPr>
            <a:xfrm>
              <a:off x="2921392" y="2102664"/>
              <a:ext cx="1051891" cy="3524519"/>
            </a:xfrm>
            <a:prstGeom prst="rect">
              <a:avLst/>
            </a:prstGeom>
          </p:spPr>
        </p:pic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7D18F32C-314B-FC6C-3C4A-D840C6FEB215}"/>
                </a:ext>
              </a:extLst>
            </p:cNvPr>
            <p:cNvSpPr txBox="1"/>
            <p:nvPr/>
          </p:nvSpPr>
          <p:spPr>
            <a:xfrm>
              <a:off x="3107265" y="1994943"/>
              <a:ext cx="52610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b="1" dirty="0">
                  <a:solidFill>
                    <a:srgbClr val="0000FF"/>
                  </a:solidFill>
                </a:rPr>
                <a:t>439</a:t>
              </a:r>
            </a:p>
          </p:txBody>
        </p:sp>
        <p:cxnSp>
          <p:nvCxnSpPr>
            <p:cNvPr id="8211" name="Gerader Verbinder 8210">
              <a:extLst>
                <a:ext uri="{FF2B5EF4-FFF2-40B4-BE49-F238E27FC236}">
                  <a16:creationId xmlns:a16="http://schemas.microsoft.com/office/drawing/2014/main" id="{E609ADF8-7C07-9B80-7AD2-B3FCE1723596}"/>
                </a:ext>
              </a:extLst>
            </p:cNvPr>
            <p:cNvCxnSpPr/>
            <p:nvPr/>
          </p:nvCxnSpPr>
          <p:spPr bwMode="auto">
            <a:xfrm>
              <a:off x="2784169" y="5058801"/>
              <a:ext cx="228906" cy="0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" name="Textfeld 50">
              <a:extLst>
                <a:ext uri="{FF2B5EF4-FFF2-40B4-BE49-F238E27FC236}">
                  <a16:creationId xmlns:a16="http://schemas.microsoft.com/office/drawing/2014/main" id="{10480D4F-1EDB-136B-354F-C3D6D31E487B}"/>
                </a:ext>
              </a:extLst>
            </p:cNvPr>
            <p:cNvSpPr txBox="1"/>
            <p:nvPr/>
          </p:nvSpPr>
          <p:spPr>
            <a:xfrm>
              <a:off x="2907193" y="1182984"/>
              <a:ext cx="913919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de-DE" sz="1600" u="sng" dirty="0"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Strom</a:t>
              </a:r>
              <a:r>
                <a:rPr lang="de-DE" sz="1600" u="sng" dirty="0"/>
                <a:t> </a:t>
              </a:r>
              <a:r>
                <a:rPr lang="de-DE" sz="1000" u="sng" dirty="0"/>
                <a:t>2)</a:t>
              </a:r>
              <a:br>
                <a:rPr lang="de-DE" sz="1600" b="1" u="sng" dirty="0"/>
              </a:br>
              <a:r>
                <a:rPr lang="de-DE" sz="1600" dirty="0"/>
                <a:t>(33%</a:t>
              </a:r>
              <a:br>
                <a:rPr lang="de-DE" sz="1600" dirty="0"/>
              </a:br>
              <a:r>
                <a:rPr lang="de-DE" sz="1600" dirty="0"/>
                <a:t>Fossile)</a:t>
              </a:r>
            </a:p>
          </p:txBody>
        </p:sp>
        <p:grpSp>
          <p:nvGrpSpPr>
            <p:cNvPr id="8223" name="Gruppieren 8222">
              <a:extLst>
                <a:ext uri="{FF2B5EF4-FFF2-40B4-BE49-F238E27FC236}">
                  <a16:creationId xmlns:a16="http://schemas.microsoft.com/office/drawing/2014/main" id="{77937562-2422-23C5-CE03-493331E9E122}"/>
                </a:ext>
              </a:extLst>
            </p:cNvPr>
            <p:cNvGrpSpPr/>
            <p:nvPr/>
          </p:nvGrpSpPr>
          <p:grpSpPr>
            <a:xfrm>
              <a:off x="3904663" y="4388610"/>
              <a:ext cx="1414171" cy="1243559"/>
              <a:chOff x="3904663" y="4388610"/>
              <a:chExt cx="1414171" cy="1243559"/>
            </a:xfrm>
          </p:grpSpPr>
          <p:sp>
            <p:nvSpPr>
              <p:cNvPr id="21" name="Textfeld 20">
                <a:extLst>
                  <a:ext uri="{FF2B5EF4-FFF2-40B4-BE49-F238E27FC236}">
                    <a16:creationId xmlns:a16="http://schemas.microsoft.com/office/drawing/2014/main" id="{2AAE468A-0D88-ED1F-05E1-747174FF59D2}"/>
                  </a:ext>
                </a:extLst>
              </p:cNvPr>
              <p:cNvSpPr txBox="1"/>
              <p:nvPr/>
            </p:nvSpPr>
            <p:spPr>
              <a:xfrm>
                <a:off x="3904664" y="5355170"/>
                <a:ext cx="67037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/>
                  <a:t>Fossile</a:t>
                </a:r>
              </a:p>
            </p:txBody>
          </p:sp>
          <p:sp>
            <p:nvSpPr>
              <p:cNvPr id="23" name="Textfeld 22">
                <a:extLst>
                  <a:ext uri="{FF2B5EF4-FFF2-40B4-BE49-F238E27FC236}">
                    <a16:creationId xmlns:a16="http://schemas.microsoft.com/office/drawing/2014/main" id="{A6FF2537-725E-A90F-E789-D7587EBB1E5C}"/>
                  </a:ext>
                </a:extLst>
              </p:cNvPr>
              <p:cNvSpPr txBox="1"/>
              <p:nvPr/>
            </p:nvSpPr>
            <p:spPr>
              <a:xfrm>
                <a:off x="3904664" y="5214513"/>
                <a:ext cx="99969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/>
                  <a:t>Wasserkraft</a:t>
                </a:r>
              </a:p>
            </p:txBody>
          </p:sp>
          <p:sp>
            <p:nvSpPr>
              <p:cNvPr id="44" name="Textfeld 43">
                <a:extLst>
                  <a:ext uri="{FF2B5EF4-FFF2-40B4-BE49-F238E27FC236}">
                    <a16:creationId xmlns:a16="http://schemas.microsoft.com/office/drawing/2014/main" id="{8D3C00B9-8331-58BA-97BE-886D7E0E7084}"/>
                  </a:ext>
                </a:extLst>
              </p:cNvPr>
              <p:cNvSpPr txBox="1"/>
              <p:nvPr/>
            </p:nvSpPr>
            <p:spPr>
              <a:xfrm>
                <a:off x="3904664" y="5061976"/>
                <a:ext cx="141417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/>
                  <a:t>Biomasse (Strom)</a:t>
                </a:r>
              </a:p>
            </p:txBody>
          </p:sp>
          <p:sp>
            <p:nvSpPr>
              <p:cNvPr id="48" name="Textfeld 47">
                <a:extLst>
                  <a:ext uri="{FF2B5EF4-FFF2-40B4-BE49-F238E27FC236}">
                    <a16:creationId xmlns:a16="http://schemas.microsoft.com/office/drawing/2014/main" id="{0EB8F6E8-0490-2741-060A-7BE1574265AB}"/>
                  </a:ext>
                </a:extLst>
              </p:cNvPr>
              <p:cNvSpPr txBox="1"/>
              <p:nvPr/>
            </p:nvSpPr>
            <p:spPr>
              <a:xfrm>
                <a:off x="3904664" y="4907033"/>
                <a:ext cx="139377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/>
                  <a:t>Wind on-/offshore</a:t>
                </a:r>
              </a:p>
            </p:txBody>
          </p:sp>
          <p:sp>
            <p:nvSpPr>
              <p:cNvPr id="49" name="Textfeld 48">
                <a:extLst>
                  <a:ext uri="{FF2B5EF4-FFF2-40B4-BE49-F238E27FC236}">
                    <a16:creationId xmlns:a16="http://schemas.microsoft.com/office/drawing/2014/main" id="{F9E67E27-AA62-E8AB-0F7D-6BB048373037}"/>
                  </a:ext>
                </a:extLst>
              </p:cNvPr>
              <p:cNvSpPr txBox="1"/>
              <p:nvPr/>
            </p:nvSpPr>
            <p:spPr>
              <a:xfrm>
                <a:off x="3904663" y="4737128"/>
                <a:ext cx="3898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/>
                  <a:t>PV</a:t>
                </a:r>
              </a:p>
            </p:txBody>
          </p:sp>
          <p:sp>
            <p:nvSpPr>
              <p:cNvPr id="8" name="Textfeld 7">
                <a:extLst>
                  <a:ext uri="{FF2B5EF4-FFF2-40B4-BE49-F238E27FC236}">
                    <a16:creationId xmlns:a16="http://schemas.microsoft.com/office/drawing/2014/main" id="{F939EC46-CD71-94CB-D2B5-0CBADAD955F1}"/>
                  </a:ext>
                </a:extLst>
              </p:cNvPr>
              <p:cNvSpPr txBox="1"/>
              <p:nvPr/>
            </p:nvSpPr>
            <p:spPr>
              <a:xfrm>
                <a:off x="3904664" y="4552282"/>
                <a:ext cx="85792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/>
                  <a:t>Sonstiges</a:t>
                </a:r>
              </a:p>
            </p:txBody>
          </p:sp>
          <p:sp>
            <p:nvSpPr>
              <p:cNvPr id="8199" name="Textfeld 8198">
                <a:extLst>
                  <a:ext uri="{FF2B5EF4-FFF2-40B4-BE49-F238E27FC236}">
                    <a16:creationId xmlns:a16="http://schemas.microsoft.com/office/drawing/2014/main" id="{EA194C19-80D8-895C-723E-A16949471CA0}"/>
                  </a:ext>
                </a:extLst>
              </p:cNvPr>
              <p:cNvSpPr txBox="1"/>
              <p:nvPr/>
            </p:nvSpPr>
            <p:spPr>
              <a:xfrm>
                <a:off x="3904664" y="4388610"/>
                <a:ext cx="106311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/>
                  <a:t>Import-Saldo</a:t>
                </a:r>
              </a:p>
            </p:txBody>
          </p:sp>
        </p:grpSp>
      </p:grpSp>
      <p:sp>
        <p:nvSpPr>
          <p:cNvPr id="58" name="Textfeld 57">
            <a:extLst>
              <a:ext uri="{FF2B5EF4-FFF2-40B4-BE49-F238E27FC236}">
                <a16:creationId xmlns:a16="http://schemas.microsoft.com/office/drawing/2014/main" id="{AF814F23-2473-6C1E-6C93-7645991EA182}"/>
              </a:ext>
            </a:extLst>
          </p:cNvPr>
          <p:cNvSpPr txBox="1"/>
          <p:nvPr/>
        </p:nvSpPr>
        <p:spPr>
          <a:xfrm>
            <a:off x="3095774" y="2230328"/>
            <a:ext cx="1323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rgbClr val="FF0000"/>
                </a:solidFill>
              </a:rPr>
              <a:t>(16 % v. PE)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C25A49C-DCED-49E6-51CB-7A0EF4F87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923592"/>
            <a:ext cx="9906000" cy="40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800" b="1" dirty="0">
                <a:solidFill>
                  <a:srgbClr val="00B050"/>
                </a:solidFill>
              </a:rPr>
              <a:t>Strom</a:t>
            </a:r>
            <a:r>
              <a:rPr lang="de-DE" altLang="de-DE" sz="1800" dirty="0">
                <a:solidFill>
                  <a:srgbClr val="00B050"/>
                </a:solidFill>
              </a:rPr>
              <a:t> wird in 2045 mit </a:t>
            </a:r>
            <a:r>
              <a:rPr lang="de-DE" altLang="de-DE" sz="1800" b="1" dirty="0">
                <a:solidFill>
                  <a:srgbClr val="00B050"/>
                </a:solidFill>
              </a:rPr>
              <a:t>mehr als 80% </a:t>
            </a:r>
            <a:r>
              <a:rPr lang="de-DE" altLang="de-DE" sz="1800" dirty="0">
                <a:solidFill>
                  <a:srgbClr val="00B050"/>
                </a:solidFill>
              </a:rPr>
              <a:t>der </a:t>
            </a:r>
            <a:r>
              <a:rPr lang="de-DE" altLang="de-DE" sz="1800" b="1" dirty="0">
                <a:solidFill>
                  <a:srgbClr val="00B050"/>
                </a:solidFill>
              </a:rPr>
              <a:t>Hauptenergieträger</a:t>
            </a:r>
            <a:r>
              <a:rPr lang="de-DE" altLang="de-DE" sz="1800" dirty="0">
                <a:solidFill>
                  <a:srgbClr val="00B050"/>
                </a:solidFill>
              </a:rPr>
              <a:t> in D sein! 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37F16C1-79E0-0A7F-8A1D-7E72457FB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71" y="6191847"/>
            <a:ext cx="9906000" cy="4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rgbClr val="00B050"/>
                </a:solidFill>
                <a:sym typeface="Symbol" panose="05050102010706020507" pitchFamily="18" charset="2"/>
              </a:rPr>
              <a:t> </a:t>
            </a:r>
            <a:r>
              <a:rPr lang="de-DE" altLang="de-DE" sz="1800" dirty="0">
                <a:solidFill>
                  <a:srgbClr val="00B050"/>
                </a:solidFill>
              </a:rPr>
              <a:t>Netzausbau minimieren durch Maximierung des Eigenverbrauchs und der Netzauslastung! </a:t>
            </a:r>
          </a:p>
        </p:txBody>
      </p:sp>
      <p:sp>
        <p:nvSpPr>
          <p:cNvPr id="3" name="Text Box 14">
            <a:extLst>
              <a:ext uri="{FF2B5EF4-FFF2-40B4-BE49-F238E27FC236}">
                <a16:creationId xmlns:a16="http://schemas.microsoft.com/office/drawing/2014/main" id="{79967C24-ACBC-5B12-CA25-BF4DA8339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0742" y="5719324"/>
            <a:ext cx="411683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u="sng" dirty="0">
                <a:solidFill>
                  <a:srgbClr val="000000"/>
                </a:solidFill>
                <a:ea typeface="Microsoft YaHei" panose="020B0503020204020204" pitchFamily="34" charset="-122"/>
              </a:rPr>
              <a:t>Quelle</a:t>
            </a:r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  <a:t>: </a:t>
            </a:r>
            <a:r>
              <a:rPr lang="de-DE" altLang="de-DE" sz="1000" dirty="0">
                <a:solidFill>
                  <a:srgbClr val="000000"/>
                </a:solidFill>
                <a:ea typeface="Microsoft YaHei" panose="020B0503020204020204" pitchFamily="34" charset="-122"/>
              </a:rPr>
              <a:t>1) </a:t>
            </a:r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  <a:t>AGEB 05/2025, </a:t>
            </a:r>
            <a:r>
              <a:rPr lang="de-DE" altLang="de-DE" sz="1000" dirty="0">
                <a:solidFill>
                  <a:srgbClr val="000000"/>
                </a:solidFill>
                <a:ea typeface="Microsoft YaHei" panose="020B0503020204020204" pitchFamily="34" charset="-122"/>
              </a:rPr>
              <a:t>2)</a:t>
            </a:r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  <a:t> FH-ISE, </a:t>
            </a:r>
            <a:r>
              <a:rPr lang="de-DE" altLang="de-DE" sz="1000" dirty="0">
                <a:solidFill>
                  <a:srgbClr val="000000"/>
                </a:solidFill>
                <a:ea typeface="Microsoft YaHei" panose="020B0503020204020204" pitchFamily="34" charset="-122"/>
              </a:rPr>
              <a:t>3) </a:t>
            </a:r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  <a:t>ISE e.V.-Meta-Studie</a:t>
            </a:r>
          </a:p>
        </p:txBody>
      </p:sp>
    </p:spTree>
    <p:extLst>
      <p:ext uri="{BB962C8B-B14F-4D97-AF65-F5344CB8AC3E}">
        <p14:creationId xmlns:p14="http://schemas.microsoft.com/office/powerpoint/2010/main" val="2111004292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8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8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8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8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8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8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8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58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40E52DA0-D7D8-A7CA-F73C-5BA8952808CD}"/>
              </a:ext>
            </a:extLst>
          </p:cNvPr>
          <p:cNvGrpSpPr/>
          <p:nvPr/>
        </p:nvGrpSpPr>
        <p:grpSpPr>
          <a:xfrm>
            <a:off x="111957" y="841911"/>
            <a:ext cx="9722921" cy="3274278"/>
            <a:chOff x="111957" y="1481998"/>
            <a:chExt cx="9722921" cy="2642273"/>
          </a:xfrm>
        </p:grpSpPr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37FFB2E7-6390-876D-7D23-D8C2A3D3966A}"/>
                </a:ext>
              </a:extLst>
            </p:cNvPr>
            <p:cNvGrpSpPr/>
            <p:nvPr/>
          </p:nvGrpSpPr>
          <p:grpSpPr>
            <a:xfrm>
              <a:off x="6748317" y="1516214"/>
              <a:ext cx="3086561" cy="2592195"/>
              <a:chOff x="6748317" y="1516214"/>
              <a:chExt cx="3086561" cy="2592195"/>
            </a:xfrm>
          </p:grpSpPr>
          <p:sp>
            <p:nvSpPr>
              <p:cNvPr id="45" name="Rechteck 44">
                <a:extLst>
                  <a:ext uri="{FF2B5EF4-FFF2-40B4-BE49-F238E27FC236}">
                    <a16:creationId xmlns:a16="http://schemas.microsoft.com/office/drawing/2014/main" id="{8C61DD01-F8DF-4EB4-9D2E-A572BC08404D}"/>
                  </a:ext>
                </a:extLst>
              </p:cNvPr>
              <p:cNvSpPr/>
              <p:nvPr/>
            </p:nvSpPr>
            <p:spPr bwMode="auto">
              <a:xfrm>
                <a:off x="6748317" y="1516214"/>
                <a:ext cx="3086561" cy="259219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2" name="Gerader Verbinder 11">
                <a:extLst>
                  <a:ext uri="{FF2B5EF4-FFF2-40B4-BE49-F238E27FC236}">
                    <a16:creationId xmlns:a16="http://schemas.microsoft.com/office/drawing/2014/main" id="{C498DDDE-CF21-43A0-83FF-1960F31B0D4B}"/>
                  </a:ext>
                </a:extLst>
              </p:cNvPr>
              <p:cNvCxnSpPr/>
              <p:nvPr/>
            </p:nvCxnSpPr>
            <p:spPr bwMode="auto">
              <a:xfrm>
                <a:off x="6767568" y="4108409"/>
                <a:ext cx="2987948" cy="0"/>
              </a:xfrm>
              <a:prstGeom prst="line">
                <a:avLst/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97F1E8E9-AEC7-429B-B1B3-7F026203ED3B}"/>
                  </a:ext>
                </a:extLst>
              </p:cNvPr>
              <p:cNvSpPr txBox="1"/>
              <p:nvPr/>
            </p:nvSpPr>
            <p:spPr>
              <a:xfrm>
                <a:off x="8495901" y="1517855"/>
                <a:ext cx="1313244" cy="2980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de-DE" sz="1800" b="1" dirty="0">
                    <a:latin typeface="+mn-lt"/>
                    <a:cs typeface="Calibri" panose="020F0502020204030204" pitchFamily="34" charset="0"/>
                  </a:rPr>
                  <a:t>Verbrauch</a:t>
                </a:r>
              </a:p>
            </p:txBody>
          </p:sp>
        </p:grpSp>
        <p:grpSp>
          <p:nvGrpSpPr>
            <p:cNvPr id="10" name="Gruppieren 9">
              <a:extLst>
                <a:ext uri="{FF2B5EF4-FFF2-40B4-BE49-F238E27FC236}">
                  <a16:creationId xmlns:a16="http://schemas.microsoft.com/office/drawing/2014/main" id="{DA231352-97A1-9D5F-E8CF-9BCB5F810046}"/>
                </a:ext>
              </a:extLst>
            </p:cNvPr>
            <p:cNvGrpSpPr/>
            <p:nvPr/>
          </p:nvGrpSpPr>
          <p:grpSpPr>
            <a:xfrm>
              <a:off x="111957" y="1481998"/>
              <a:ext cx="5520169" cy="2642273"/>
              <a:chOff x="111957" y="1481998"/>
              <a:chExt cx="5520169" cy="2642273"/>
            </a:xfrm>
          </p:grpSpPr>
          <p:sp>
            <p:nvSpPr>
              <p:cNvPr id="48" name="Rechteck 47">
                <a:extLst>
                  <a:ext uri="{FF2B5EF4-FFF2-40B4-BE49-F238E27FC236}">
                    <a16:creationId xmlns:a16="http://schemas.microsoft.com/office/drawing/2014/main" id="{7544744A-F529-4D52-BFE1-1858D4707663}"/>
                  </a:ext>
                </a:extLst>
              </p:cNvPr>
              <p:cNvSpPr/>
              <p:nvPr/>
            </p:nvSpPr>
            <p:spPr bwMode="auto">
              <a:xfrm>
                <a:off x="111957" y="1481998"/>
                <a:ext cx="5520169" cy="262641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4" name="Gerader Verbinder 13">
                <a:extLst>
                  <a:ext uri="{FF2B5EF4-FFF2-40B4-BE49-F238E27FC236}">
                    <a16:creationId xmlns:a16="http://schemas.microsoft.com/office/drawing/2014/main" id="{416BB332-A085-479C-A4F8-A80A0DF9E3E1}"/>
                  </a:ext>
                </a:extLst>
              </p:cNvPr>
              <p:cNvCxnSpPr/>
              <p:nvPr/>
            </p:nvCxnSpPr>
            <p:spPr bwMode="auto">
              <a:xfrm flipV="1">
                <a:off x="111957" y="4108409"/>
                <a:ext cx="5520169" cy="15862"/>
              </a:xfrm>
              <a:prstGeom prst="line">
                <a:avLst/>
              </a:prstGeom>
              <a:solidFill>
                <a:srgbClr val="FF0000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5" name="Textfeld 54">
                <a:extLst>
                  <a:ext uri="{FF2B5EF4-FFF2-40B4-BE49-F238E27FC236}">
                    <a16:creationId xmlns:a16="http://schemas.microsoft.com/office/drawing/2014/main" id="{A359D167-CBA1-1C4C-7CA5-995B41136C62}"/>
                  </a:ext>
                </a:extLst>
              </p:cNvPr>
              <p:cNvSpPr txBox="1"/>
              <p:nvPr/>
            </p:nvSpPr>
            <p:spPr>
              <a:xfrm>
                <a:off x="125137" y="1517852"/>
                <a:ext cx="1377300" cy="2980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800" b="1" dirty="0">
                    <a:latin typeface="+mn-lt"/>
                    <a:cs typeface="Calibri" panose="020F0502020204030204" pitchFamily="34" charset="0"/>
                  </a:rPr>
                  <a:t>Erzeugung</a:t>
                </a:r>
                <a:endParaRPr lang="de-DE" sz="1800" dirty="0">
                  <a:latin typeface="+mn-lt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73" name="Gruppieren 72">
            <a:extLst>
              <a:ext uri="{FF2B5EF4-FFF2-40B4-BE49-F238E27FC236}">
                <a16:creationId xmlns:a16="http://schemas.microsoft.com/office/drawing/2014/main" id="{BC80CD03-71C0-000A-EAB3-6F03D5452BCF}"/>
              </a:ext>
            </a:extLst>
          </p:cNvPr>
          <p:cNvGrpSpPr/>
          <p:nvPr/>
        </p:nvGrpSpPr>
        <p:grpSpPr>
          <a:xfrm>
            <a:off x="228431" y="1215435"/>
            <a:ext cx="3720845" cy="2484391"/>
            <a:chOff x="228431" y="1215435"/>
            <a:chExt cx="3720845" cy="2484391"/>
          </a:xfrm>
        </p:grpSpPr>
        <p:grpSp>
          <p:nvGrpSpPr>
            <p:cNvPr id="90" name="Gruppieren 89">
              <a:extLst>
                <a:ext uri="{FF2B5EF4-FFF2-40B4-BE49-F238E27FC236}">
                  <a16:creationId xmlns:a16="http://schemas.microsoft.com/office/drawing/2014/main" id="{9F775CEC-8299-7CA6-05BF-8EF8A36F4182}"/>
                </a:ext>
              </a:extLst>
            </p:cNvPr>
            <p:cNvGrpSpPr/>
            <p:nvPr/>
          </p:nvGrpSpPr>
          <p:grpSpPr>
            <a:xfrm>
              <a:off x="228431" y="1215435"/>
              <a:ext cx="3350475" cy="2484391"/>
              <a:chOff x="228431" y="1578850"/>
              <a:chExt cx="3350475" cy="2484391"/>
            </a:xfrm>
          </p:grpSpPr>
          <p:sp>
            <p:nvSpPr>
              <p:cNvPr id="56" name="Rechteck 55">
                <a:extLst>
                  <a:ext uri="{FF2B5EF4-FFF2-40B4-BE49-F238E27FC236}">
                    <a16:creationId xmlns:a16="http://schemas.microsoft.com/office/drawing/2014/main" id="{309EA34B-644E-ACC2-2C22-453E6413E7D2}"/>
                  </a:ext>
                </a:extLst>
              </p:cNvPr>
              <p:cNvSpPr/>
              <p:nvPr/>
            </p:nvSpPr>
            <p:spPr bwMode="auto">
              <a:xfrm>
                <a:off x="228431" y="1619088"/>
                <a:ext cx="3350475" cy="2444153"/>
              </a:xfrm>
              <a:prstGeom prst="rect">
                <a:avLst/>
              </a:prstGeom>
              <a:solidFill>
                <a:srgbClr val="00FF99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46" name="Textfeld 45">
                <a:extLst>
                  <a:ext uri="{FF2B5EF4-FFF2-40B4-BE49-F238E27FC236}">
                    <a16:creationId xmlns:a16="http://schemas.microsoft.com/office/drawing/2014/main" id="{2AB09857-03E6-6220-8E32-910B97922C17}"/>
                  </a:ext>
                </a:extLst>
              </p:cNvPr>
              <p:cNvSpPr txBox="1"/>
              <p:nvPr/>
            </p:nvSpPr>
            <p:spPr>
              <a:xfrm>
                <a:off x="443601" y="1578850"/>
                <a:ext cx="309411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b="1" dirty="0">
                    <a:latin typeface="+mn-lt"/>
                    <a:cs typeface="Calibri" panose="020F0502020204030204" pitchFamily="34" charset="0"/>
                  </a:rPr>
                  <a:t>Residuallast-KW </a:t>
                </a:r>
                <a:r>
                  <a:rPr lang="de-DE" sz="1600" dirty="0">
                    <a:latin typeface="+mn-lt"/>
                    <a:cs typeface="Calibri" panose="020F0502020204030204" pitchFamily="34" charset="0"/>
                  </a:rPr>
                  <a:t>mit Speicher</a:t>
                </a:r>
              </a:p>
            </p:txBody>
          </p:sp>
        </p:grp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6475AB1B-D1BD-CDC8-1050-E7BAB12FDB67}"/>
                </a:ext>
              </a:extLst>
            </p:cNvPr>
            <p:cNvSpPr/>
            <p:nvPr/>
          </p:nvSpPr>
          <p:spPr bwMode="auto">
            <a:xfrm>
              <a:off x="3508428" y="1975134"/>
              <a:ext cx="440848" cy="440848"/>
            </a:xfrm>
            <a:prstGeom prst="ellipse">
              <a:avLst/>
            </a:prstGeom>
            <a:solidFill>
              <a:srgbClr val="00FF99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de-DE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+</a:t>
              </a:r>
            </a:p>
          </p:txBody>
        </p:sp>
      </p:grpSp>
      <p:sp>
        <p:nvSpPr>
          <p:cNvPr id="120" name="Text Box 5">
            <a:extLst>
              <a:ext uri="{FF2B5EF4-FFF2-40B4-BE49-F238E27FC236}">
                <a16:creationId xmlns:a16="http://schemas.microsoft.com/office/drawing/2014/main" id="{576B4737-D6FA-4229-917F-3EBEF69A3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5802" y="5755283"/>
            <a:ext cx="1080745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de-DE" altLang="de-DE" sz="1200" u="sng" dirty="0"/>
              <a:t>Quelle</a:t>
            </a:r>
            <a:r>
              <a:rPr lang="de-DE" altLang="de-DE" sz="1200" dirty="0"/>
              <a:t>: ISE e.V.</a:t>
            </a:r>
            <a:endParaRPr lang="en-US" altLang="de-DE" sz="1200" dirty="0"/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C3356CF8-6288-A0E8-0D4E-598947F91BE1}"/>
              </a:ext>
            </a:extLst>
          </p:cNvPr>
          <p:cNvGrpSpPr/>
          <p:nvPr/>
        </p:nvGrpSpPr>
        <p:grpSpPr>
          <a:xfrm>
            <a:off x="4311107" y="2566098"/>
            <a:ext cx="3758231" cy="2821061"/>
            <a:chOff x="4311107" y="2577823"/>
            <a:chExt cx="3758231" cy="2821061"/>
          </a:xfrm>
        </p:grpSpPr>
        <p:grpSp>
          <p:nvGrpSpPr>
            <p:cNvPr id="42" name="Gruppieren 41">
              <a:extLst>
                <a:ext uri="{FF2B5EF4-FFF2-40B4-BE49-F238E27FC236}">
                  <a16:creationId xmlns:a16="http://schemas.microsoft.com/office/drawing/2014/main" id="{1F4D6B46-96B5-222C-74F5-68CB1F2EDF7D}"/>
                </a:ext>
              </a:extLst>
            </p:cNvPr>
            <p:cNvGrpSpPr/>
            <p:nvPr/>
          </p:nvGrpSpPr>
          <p:grpSpPr>
            <a:xfrm>
              <a:off x="4311107" y="2577823"/>
              <a:ext cx="3758231" cy="2821061"/>
              <a:chOff x="4322131" y="3279043"/>
              <a:chExt cx="2706560" cy="1701267"/>
            </a:xfrm>
          </p:grpSpPr>
          <p:sp>
            <p:nvSpPr>
              <p:cNvPr id="25" name="Gleichschenkliges Dreieck 24">
                <a:extLst>
                  <a:ext uri="{FF2B5EF4-FFF2-40B4-BE49-F238E27FC236}">
                    <a16:creationId xmlns:a16="http://schemas.microsoft.com/office/drawing/2014/main" id="{9770EA4D-EFB1-44F4-9B5F-5EC00E0A057C}"/>
                  </a:ext>
                </a:extLst>
              </p:cNvPr>
              <p:cNvSpPr/>
              <p:nvPr/>
            </p:nvSpPr>
            <p:spPr bwMode="auto">
              <a:xfrm>
                <a:off x="5203480" y="4281680"/>
                <a:ext cx="932681" cy="698630"/>
              </a:xfrm>
              <a:custGeom>
                <a:avLst/>
                <a:gdLst>
                  <a:gd name="connsiteX0" fmla="*/ 0 w 932681"/>
                  <a:gd name="connsiteY0" fmla="*/ 698630 h 698630"/>
                  <a:gd name="connsiteX1" fmla="*/ 466341 w 932681"/>
                  <a:gd name="connsiteY1" fmla="*/ 0 h 698630"/>
                  <a:gd name="connsiteX2" fmla="*/ 932681 w 932681"/>
                  <a:gd name="connsiteY2" fmla="*/ 698630 h 698630"/>
                  <a:gd name="connsiteX3" fmla="*/ 0 w 932681"/>
                  <a:gd name="connsiteY3" fmla="*/ 698630 h 698630"/>
                  <a:gd name="connsiteX0" fmla="*/ 0 w 932681"/>
                  <a:gd name="connsiteY0" fmla="*/ 698630 h 698630"/>
                  <a:gd name="connsiteX1" fmla="*/ 58764 w 932681"/>
                  <a:gd name="connsiteY1" fmla="*/ 607218 h 698630"/>
                  <a:gd name="connsiteX2" fmla="*/ 466341 w 932681"/>
                  <a:gd name="connsiteY2" fmla="*/ 0 h 698630"/>
                  <a:gd name="connsiteX3" fmla="*/ 932681 w 932681"/>
                  <a:gd name="connsiteY3" fmla="*/ 698630 h 698630"/>
                  <a:gd name="connsiteX4" fmla="*/ 0 w 932681"/>
                  <a:gd name="connsiteY4" fmla="*/ 698630 h 698630"/>
                  <a:gd name="connsiteX0" fmla="*/ 0 w 932681"/>
                  <a:gd name="connsiteY0" fmla="*/ 698630 h 698630"/>
                  <a:gd name="connsiteX1" fmla="*/ 15902 w 932681"/>
                  <a:gd name="connsiteY1" fmla="*/ 619124 h 698630"/>
                  <a:gd name="connsiteX2" fmla="*/ 466341 w 932681"/>
                  <a:gd name="connsiteY2" fmla="*/ 0 h 698630"/>
                  <a:gd name="connsiteX3" fmla="*/ 932681 w 932681"/>
                  <a:gd name="connsiteY3" fmla="*/ 698630 h 698630"/>
                  <a:gd name="connsiteX4" fmla="*/ 0 w 932681"/>
                  <a:gd name="connsiteY4" fmla="*/ 698630 h 698630"/>
                  <a:gd name="connsiteX0" fmla="*/ 0 w 932681"/>
                  <a:gd name="connsiteY0" fmla="*/ 698630 h 698630"/>
                  <a:gd name="connsiteX1" fmla="*/ 15902 w 932681"/>
                  <a:gd name="connsiteY1" fmla="*/ 619124 h 698630"/>
                  <a:gd name="connsiteX2" fmla="*/ 134964 w 932681"/>
                  <a:gd name="connsiteY2" fmla="*/ 447674 h 698630"/>
                  <a:gd name="connsiteX3" fmla="*/ 466341 w 932681"/>
                  <a:gd name="connsiteY3" fmla="*/ 0 h 698630"/>
                  <a:gd name="connsiteX4" fmla="*/ 932681 w 932681"/>
                  <a:gd name="connsiteY4" fmla="*/ 698630 h 698630"/>
                  <a:gd name="connsiteX5" fmla="*/ 0 w 932681"/>
                  <a:gd name="connsiteY5" fmla="*/ 698630 h 698630"/>
                  <a:gd name="connsiteX0" fmla="*/ 0 w 932681"/>
                  <a:gd name="connsiteY0" fmla="*/ 698630 h 698630"/>
                  <a:gd name="connsiteX1" fmla="*/ 15902 w 932681"/>
                  <a:gd name="connsiteY1" fmla="*/ 619124 h 698630"/>
                  <a:gd name="connsiteX2" fmla="*/ 163539 w 932681"/>
                  <a:gd name="connsiteY2" fmla="*/ 514349 h 698630"/>
                  <a:gd name="connsiteX3" fmla="*/ 466341 w 932681"/>
                  <a:gd name="connsiteY3" fmla="*/ 0 h 698630"/>
                  <a:gd name="connsiteX4" fmla="*/ 932681 w 932681"/>
                  <a:gd name="connsiteY4" fmla="*/ 698630 h 698630"/>
                  <a:gd name="connsiteX5" fmla="*/ 0 w 932681"/>
                  <a:gd name="connsiteY5" fmla="*/ 698630 h 698630"/>
                  <a:gd name="connsiteX0" fmla="*/ 0 w 932681"/>
                  <a:gd name="connsiteY0" fmla="*/ 698630 h 698630"/>
                  <a:gd name="connsiteX1" fmla="*/ 15902 w 932681"/>
                  <a:gd name="connsiteY1" fmla="*/ 619124 h 698630"/>
                  <a:gd name="connsiteX2" fmla="*/ 163539 w 932681"/>
                  <a:gd name="connsiteY2" fmla="*/ 514349 h 698630"/>
                  <a:gd name="connsiteX3" fmla="*/ 284982 w 932681"/>
                  <a:gd name="connsiteY3" fmla="*/ 309562 h 698630"/>
                  <a:gd name="connsiteX4" fmla="*/ 466341 w 932681"/>
                  <a:gd name="connsiteY4" fmla="*/ 0 h 698630"/>
                  <a:gd name="connsiteX5" fmla="*/ 932681 w 932681"/>
                  <a:gd name="connsiteY5" fmla="*/ 698630 h 698630"/>
                  <a:gd name="connsiteX6" fmla="*/ 0 w 932681"/>
                  <a:gd name="connsiteY6" fmla="*/ 698630 h 698630"/>
                  <a:gd name="connsiteX0" fmla="*/ 0 w 932681"/>
                  <a:gd name="connsiteY0" fmla="*/ 698630 h 698630"/>
                  <a:gd name="connsiteX1" fmla="*/ 15902 w 932681"/>
                  <a:gd name="connsiteY1" fmla="*/ 619124 h 698630"/>
                  <a:gd name="connsiteX2" fmla="*/ 163539 w 932681"/>
                  <a:gd name="connsiteY2" fmla="*/ 514349 h 698630"/>
                  <a:gd name="connsiteX3" fmla="*/ 294507 w 932681"/>
                  <a:gd name="connsiteY3" fmla="*/ 416718 h 698630"/>
                  <a:gd name="connsiteX4" fmla="*/ 466341 w 932681"/>
                  <a:gd name="connsiteY4" fmla="*/ 0 h 698630"/>
                  <a:gd name="connsiteX5" fmla="*/ 932681 w 932681"/>
                  <a:gd name="connsiteY5" fmla="*/ 698630 h 698630"/>
                  <a:gd name="connsiteX6" fmla="*/ 0 w 932681"/>
                  <a:gd name="connsiteY6" fmla="*/ 698630 h 698630"/>
                  <a:gd name="connsiteX0" fmla="*/ 0 w 932681"/>
                  <a:gd name="connsiteY0" fmla="*/ 698630 h 698630"/>
                  <a:gd name="connsiteX1" fmla="*/ 15902 w 932681"/>
                  <a:gd name="connsiteY1" fmla="*/ 619124 h 698630"/>
                  <a:gd name="connsiteX2" fmla="*/ 163539 w 932681"/>
                  <a:gd name="connsiteY2" fmla="*/ 514349 h 698630"/>
                  <a:gd name="connsiteX3" fmla="*/ 294507 w 932681"/>
                  <a:gd name="connsiteY3" fmla="*/ 416718 h 698630"/>
                  <a:gd name="connsiteX4" fmla="*/ 466341 w 932681"/>
                  <a:gd name="connsiteY4" fmla="*/ 0 h 698630"/>
                  <a:gd name="connsiteX5" fmla="*/ 799332 w 932681"/>
                  <a:gd name="connsiteY5" fmla="*/ 500062 h 698630"/>
                  <a:gd name="connsiteX6" fmla="*/ 932681 w 932681"/>
                  <a:gd name="connsiteY6" fmla="*/ 698630 h 698630"/>
                  <a:gd name="connsiteX7" fmla="*/ 0 w 932681"/>
                  <a:gd name="connsiteY7" fmla="*/ 698630 h 698630"/>
                  <a:gd name="connsiteX0" fmla="*/ 0 w 932681"/>
                  <a:gd name="connsiteY0" fmla="*/ 698630 h 698630"/>
                  <a:gd name="connsiteX1" fmla="*/ 15902 w 932681"/>
                  <a:gd name="connsiteY1" fmla="*/ 619124 h 698630"/>
                  <a:gd name="connsiteX2" fmla="*/ 163539 w 932681"/>
                  <a:gd name="connsiteY2" fmla="*/ 514349 h 698630"/>
                  <a:gd name="connsiteX3" fmla="*/ 294507 w 932681"/>
                  <a:gd name="connsiteY3" fmla="*/ 416718 h 698630"/>
                  <a:gd name="connsiteX4" fmla="*/ 466341 w 932681"/>
                  <a:gd name="connsiteY4" fmla="*/ 0 h 698630"/>
                  <a:gd name="connsiteX5" fmla="*/ 908870 w 932681"/>
                  <a:gd name="connsiteY5" fmla="*/ 609599 h 698630"/>
                  <a:gd name="connsiteX6" fmla="*/ 932681 w 932681"/>
                  <a:gd name="connsiteY6" fmla="*/ 698630 h 698630"/>
                  <a:gd name="connsiteX7" fmla="*/ 0 w 932681"/>
                  <a:gd name="connsiteY7" fmla="*/ 698630 h 698630"/>
                  <a:gd name="connsiteX0" fmla="*/ 0 w 932681"/>
                  <a:gd name="connsiteY0" fmla="*/ 698630 h 698630"/>
                  <a:gd name="connsiteX1" fmla="*/ 15902 w 932681"/>
                  <a:gd name="connsiteY1" fmla="*/ 619124 h 698630"/>
                  <a:gd name="connsiteX2" fmla="*/ 163539 w 932681"/>
                  <a:gd name="connsiteY2" fmla="*/ 514349 h 698630"/>
                  <a:gd name="connsiteX3" fmla="*/ 294507 w 932681"/>
                  <a:gd name="connsiteY3" fmla="*/ 416718 h 698630"/>
                  <a:gd name="connsiteX4" fmla="*/ 466341 w 932681"/>
                  <a:gd name="connsiteY4" fmla="*/ 0 h 698630"/>
                  <a:gd name="connsiteX5" fmla="*/ 732657 w 932681"/>
                  <a:gd name="connsiteY5" fmla="*/ 364331 h 698630"/>
                  <a:gd name="connsiteX6" fmla="*/ 908870 w 932681"/>
                  <a:gd name="connsiteY6" fmla="*/ 609599 h 698630"/>
                  <a:gd name="connsiteX7" fmla="*/ 932681 w 932681"/>
                  <a:gd name="connsiteY7" fmla="*/ 698630 h 698630"/>
                  <a:gd name="connsiteX8" fmla="*/ 0 w 932681"/>
                  <a:gd name="connsiteY8" fmla="*/ 698630 h 698630"/>
                  <a:gd name="connsiteX0" fmla="*/ 0 w 932681"/>
                  <a:gd name="connsiteY0" fmla="*/ 698630 h 698630"/>
                  <a:gd name="connsiteX1" fmla="*/ 15902 w 932681"/>
                  <a:gd name="connsiteY1" fmla="*/ 619124 h 698630"/>
                  <a:gd name="connsiteX2" fmla="*/ 163539 w 932681"/>
                  <a:gd name="connsiteY2" fmla="*/ 514349 h 698630"/>
                  <a:gd name="connsiteX3" fmla="*/ 294507 w 932681"/>
                  <a:gd name="connsiteY3" fmla="*/ 416718 h 698630"/>
                  <a:gd name="connsiteX4" fmla="*/ 466341 w 932681"/>
                  <a:gd name="connsiteY4" fmla="*/ 0 h 698630"/>
                  <a:gd name="connsiteX5" fmla="*/ 777901 w 932681"/>
                  <a:gd name="connsiteY5" fmla="*/ 514350 h 698630"/>
                  <a:gd name="connsiteX6" fmla="*/ 908870 w 932681"/>
                  <a:gd name="connsiteY6" fmla="*/ 609599 h 698630"/>
                  <a:gd name="connsiteX7" fmla="*/ 932681 w 932681"/>
                  <a:gd name="connsiteY7" fmla="*/ 698630 h 698630"/>
                  <a:gd name="connsiteX8" fmla="*/ 0 w 932681"/>
                  <a:gd name="connsiteY8" fmla="*/ 698630 h 698630"/>
                  <a:gd name="connsiteX0" fmla="*/ 0 w 932681"/>
                  <a:gd name="connsiteY0" fmla="*/ 698630 h 698630"/>
                  <a:gd name="connsiteX1" fmla="*/ 15902 w 932681"/>
                  <a:gd name="connsiteY1" fmla="*/ 619124 h 698630"/>
                  <a:gd name="connsiteX2" fmla="*/ 163539 w 932681"/>
                  <a:gd name="connsiteY2" fmla="*/ 514349 h 698630"/>
                  <a:gd name="connsiteX3" fmla="*/ 294507 w 932681"/>
                  <a:gd name="connsiteY3" fmla="*/ 416718 h 698630"/>
                  <a:gd name="connsiteX4" fmla="*/ 466341 w 932681"/>
                  <a:gd name="connsiteY4" fmla="*/ 0 h 698630"/>
                  <a:gd name="connsiteX5" fmla="*/ 699320 w 932681"/>
                  <a:gd name="connsiteY5" fmla="*/ 378618 h 698630"/>
                  <a:gd name="connsiteX6" fmla="*/ 777901 w 932681"/>
                  <a:gd name="connsiteY6" fmla="*/ 514350 h 698630"/>
                  <a:gd name="connsiteX7" fmla="*/ 908870 w 932681"/>
                  <a:gd name="connsiteY7" fmla="*/ 609599 h 698630"/>
                  <a:gd name="connsiteX8" fmla="*/ 932681 w 932681"/>
                  <a:gd name="connsiteY8" fmla="*/ 698630 h 698630"/>
                  <a:gd name="connsiteX9" fmla="*/ 0 w 932681"/>
                  <a:gd name="connsiteY9" fmla="*/ 698630 h 698630"/>
                  <a:gd name="connsiteX0" fmla="*/ 0 w 932681"/>
                  <a:gd name="connsiteY0" fmla="*/ 698630 h 698630"/>
                  <a:gd name="connsiteX1" fmla="*/ 15902 w 932681"/>
                  <a:gd name="connsiteY1" fmla="*/ 619124 h 698630"/>
                  <a:gd name="connsiteX2" fmla="*/ 163539 w 932681"/>
                  <a:gd name="connsiteY2" fmla="*/ 514349 h 698630"/>
                  <a:gd name="connsiteX3" fmla="*/ 294507 w 932681"/>
                  <a:gd name="connsiteY3" fmla="*/ 416718 h 698630"/>
                  <a:gd name="connsiteX4" fmla="*/ 466341 w 932681"/>
                  <a:gd name="connsiteY4" fmla="*/ 0 h 698630"/>
                  <a:gd name="connsiteX5" fmla="*/ 625501 w 932681"/>
                  <a:gd name="connsiteY5" fmla="*/ 397668 h 698630"/>
                  <a:gd name="connsiteX6" fmla="*/ 777901 w 932681"/>
                  <a:gd name="connsiteY6" fmla="*/ 514350 h 698630"/>
                  <a:gd name="connsiteX7" fmla="*/ 908870 w 932681"/>
                  <a:gd name="connsiteY7" fmla="*/ 609599 h 698630"/>
                  <a:gd name="connsiteX8" fmla="*/ 932681 w 932681"/>
                  <a:gd name="connsiteY8" fmla="*/ 698630 h 698630"/>
                  <a:gd name="connsiteX9" fmla="*/ 0 w 932681"/>
                  <a:gd name="connsiteY9" fmla="*/ 698630 h 698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32681" h="698630">
                    <a:moveTo>
                      <a:pt x="0" y="698630"/>
                    </a:moveTo>
                    <a:lnTo>
                      <a:pt x="15902" y="619124"/>
                    </a:lnTo>
                    <a:lnTo>
                      <a:pt x="163539" y="514349"/>
                    </a:lnTo>
                    <a:lnTo>
                      <a:pt x="294507" y="416718"/>
                    </a:lnTo>
                    <a:lnTo>
                      <a:pt x="466341" y="0"/>
                    </a:lnTo>
                    <a:lnTo>
                      <a:pt x="625501" y="397668"/>
                    </a:lnTo>
                    <a:lnTo>
                      <a:pt x="777901" y="514350"/>
                    </a:lnTo>
                    <a:lnTo>
                      <a:pt x="908870" y="609599"/>
                    </a:lnTo>
                    <a:lnTo>
                      <a:pt x="932681" y="698630"/>
                    </a:lnTo>
                    <a:lnTo>
                      <a:pt x="0" y="69863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4" name="Gleichschenkliges Dreieck 23">
                <a:extLst>
                  <a:ext uri="{FF2B5EF4-FFF2-40B4-BE49-F238E27FC236}">
                    <a16:creationId xmlns:a16="http://schemas.microsoft.com/office/drawing/2014/main" id="{A7605208-1DC8-4532-B07F-BF931A4AB9A5}"/>
                  </a:ext>
                </a:extLst>
              </p:cNvPr>
              <p:cNvSpPr/>
              <p:nvPr/>
            </p:nvSpPr>
            <p:spPr bwMode="auto">
              <a:xfrm rot="10800000">
                <a:off x="4512148" y="4441224"/>
                <a:ext cx="2333624" cy="140492"/>
              </a:xfrm>
              <a:custGeom>
                <a:avLst/>
                <a:gdLst>
                  <a:gd name="connsiteX0" fmla="*/ 0 w 2295525"/>
                  <a:gd name="connsiteY0" fmla="*/ 140492 h 140492"/>
                  <a:gd name="connsiteX1" fmla="*/ 1138236 w 2295525"/>
                  <a:gd name="connsiteY1" fmla="*/ 0 h 140492"/>
                  <a:gd name="connsiteX2" fmla="*/ 2295525 w 2295525"/>
                  <a:gd name="connsiteY2" fmla="*/ 140492 h 140492"/>
                  <a:gd name="connsiteX3" fmla="*/ 0 w 2295525"/>
                  <a:gd name="connsiteY3" fmla="*/ 140492 h 140492"/>
                  <a:gd name="connsiteX0" fmla="*/ 0 w 2328862"/>
                  <a:gd name="connsiteY0" fmla="*/ 135729 h 140492"/>
                  <a:gd name="connsiteX1" fmla="*/ 1171573 w 2328862"/>
                  <a:gd name="connsiteY1" fmla="*/ 0 h 140492"/>
                  <a:gd name="connsiteX2" fmla="*/ 2328862 w 2328862"/>
                  <a:gd name="connsiteY2" fmla="*/ 140492 h 140492"/>
                  <a:gd name="connsiteX3" fmla="*/ 0 w 2328862"/>
                  <a:gd name="connsiteY3" fmla="*/ 135729 h 140492"/>
                  <a:gd name="connsiteX0" fmla="*/ 0 w 2328862"/>
                  <a:gd name="connsiteY0" fmla="*/ 135729 h 140492"/>
                  <a:gd name="connsiteX1" fmla="*/ 104772 w 2328862"/>
                  <a:gd name="connsiteY1" fmla="*/ 121442 h 140492"/>
                  <a:gd name="connsiteX2" fmla="*/ 1171573 w 2328862"/>
                  <a:gd name="connsiteY2" fmla="*/ 0 h 140492"/>
                  <a:gd name="connsiteX3" fmla="*/ 2328862 w 2328862"/>
                  <a:gd name="connsiteY3" fmla="*/ 140492 h 140492"/>
                  <a:gd name="connsiteX4" fmla="*/ 0 w 2328862"/>
                  <a:gd name="connsiteY4" fmla="*/ 135729 h 140492"/>
                  <a:gd name="connsiteX0" fmla="*/ 0 w 2328862"/>
                  <a:gd name="connsiteY0" fmla="*/ 135729 h 140492"/>
                  <a:gd name="connsiteX1" fmla="*/ 40478 w 2328862"/>
                  <a:gd name="connsiteY1" fmla="*/ 83342 h 140492"/>
                  <a:gd name="connsiteX2" fmla="*/ 1171573 w 2328862"/>
                  <a:gd name="connsiteY2" fmla="*/ 0 h 140492"/>
                  <a:gd name="connsiteX3" fmla="*/ 2328862 w 2328862"/>
                  <a:gd name="connsiteY3" fmla="*/ 140492 h 140492"/>
                  <a:gd name="connsiteX4" fmla="*/ 0 w 2328862"/>
                  <a:gd name="connsiteY4" fmla="*/ 135729 h 140492"/>
                  <a:gd name="connsiteX0" fmla="*/ 0 w 2328862"/>
                  <a:gd name="connsiteY0" fmla="*/ 135729 h 140492"/>
                  <a:gd name="connsiteX1" fmla="*/ 40478 w 2328862"/>
                  <a:gd name="connsiteY1" fmla="*/ 83342 h 140492"/>
                  <a:gd name="connsiteX2" fmla="*/ 1171573 w 2328862"/>
                  <a:gd name="connsiteY2" fmla="*/ 0 h 140492"/>
                  <a:gd name="connsiteX3" fmla="*/ 2055016 w 2328862"/>
                  <a:gd name="connsiteY3" fmla="*/ 114298 h 140492"/>
                  <a:gd name="connsiteX4" fmla="*/ 2328862 w 2328862"/>
                  <a:gd name="connsiteY4" fmla="*/ 140492 h 140492"/>
                  <a:gd name="connsiteX5" fmla="*/ 0 w 2328862"/>
                  <a:gd name="connsiteY5" fmla="*/ 135729 h 140492"/>
                  <a:gd name="connsiteX0" fmla="*/ 0 w 2328862"/>
                  <a:gd name="connsiteY0" fmla="*/ 135729 h 140492"/>
                  <a:gd name="connsiteX1" fmla="*/ 40478 w 2328862"/>
                  <a:gd name="connsiteY1" fmla="*/ 83342 h 140492"/>
                  <a:gd name="connsiteX2" fmla="*/ 1171573 w 2328862"/>
                  <a:gd name="connsiteY2" fmla="*/ 0 h 140492"/>
                  <a:gd name="connsiteX3" fmla="*/ 2064541 w 2328862"/>
                  <a:gd name="connsiteY3" fmla="*/ 73816 h 140492"/>
                  <a:gd name="connsiteX4" fmla="*/ 2328862 w 2328862"/>
                  <a:gd name="connsiteY4" fmla="*/ 140492 h 140492"/>
                  <a:gd name="connsiteX5" fmla="*/ 0 w 2328862"/>
                  <a:gd name="connsiteY5" fmla="*/ 135729 h 140492"/>
                  <a:gd name="connsiteX0" fmla="*/ 0 w 2328862"/>
                  <a:gd name="connsiteY0" fmla="*/ 135729 h 140492"/>
                  <a:gd name="connsiteX1" fmla="*/ 40478 w 2328862"/>
                  <a:gd name="connsiteY1" fmla="*/ 83342 h 140492"/>
                  <a:gd name="connsiteX2" fmla="*/ 1171573 w 2328862"/>
                  <a:gd name="connsiteY2" fmla="*/ 0 h 140492"/>
                  <a:gd name="connsiteX3" fmla="*/ 2233610 w 2328862"/>
                  <a:gd name="connsiteY3" fmla="*/ 88103 h 140492"/>
                  <a:gd name="connsiteX4" fmla="*/ 2328862 w 2328862"/>
                  <a:gd name="connsiteY4" fmla="*/ 140492 h 140492"/>
                  <a:gd name="connsiteX5" fmla="*/ 0 w 2328862"/>
                  <a:gd name="connsiteY5" fmla="*/ 135729 h 140492"/>
                  <a:gd name="connsiteX0" fmla="*/ 0 w 2328862"/>
                  <a:gd name="connsiteY0" fmla="*/ 135729 h 140492"/>
                  <a:gd name="connsiteX1" fmla="*/ 40478 w 2328862"/>
                  <a:gd name="connsiteY1" fmla="*/ 83342 h 140492"/>
                  <a:gd name="connsiteX2" fmla="*/ 1171573 w 2328862"/>
                  <a:gd name="connsiteY2" fmla="*/ 0 h 140492"/>
                  <a:gd name="connsiteX3" fmla="*/ 2324098 w 2328862"/>
                  <a:gd name="connsiteY3" fmla="*/ 88103 h 140492"/>
                  <a:gd name="connsiteX4" fmla="*/ 2328862 w 2328862"/>
                  <a:gd name="connsiteY4" fmla="*/ 140492 h 140492"/>
                  <a:gd name="connsiteX5" fmla="*/ 0 w 2328862"/>
                  <a:gd name="connsiteY5" fmla="*/ 135729 h 140492"/>
                  <a:gd name="connsiteX0" fmla="*/ 0 w 2333624"/>
                  <a:gd name="connsiteY0" fmla="*/ 135729 h 140492"/>
                  <a:gd name="connsiteX1" fmla="*/ 40478 w 2333624"/>
                  <a:gd name="connsiteY1" fmla="*/ 83342 h 140492"/>
                  <a:gd name="connsiteX2" fmla="*/ 1171573 w 2333624"/>
                  <a:gd name="connsiteY2" fmla="*/ 0 h 140492"/>
                  <a:gd name="connsiteX3" fmla="*/ 2324098 w 2333624"/>
                  <a:gd name="connsiteY3" fmla="*/ 88103 h 140492"/>
                  <a:gd name="connsiteX4" fmla="*/ 2333624 w 2333624"/>
                  <a:gd name="connsiteY4" fmla="*/ 140492 h 140492"/>
                  <a:gd name="connsiteX5" fmla="*/ 0 w 2333624"/>
                  <a:gd name="connsiteY5" fmla="*/ 135729 h 140492"/>
                  <a:gd name="connsiteX0" fmla="*/ 0 w 2333624"/>
                  <a:gd name="connsiteY0" fmla="*/ 135729 h 140492"/>
                  <a:gd name="connsiteX1" fmla="*/ 40478 w 2333624"/>
                  <a:gd name="connsiteY1" fmla="*/ 83342 h 140492"/>
                  <a:gd name="connsiteX2" fmla="*/ 1171573 w 2333624"/>
                  <a:gd name="connsiteY2" fmla="*/ 0 h 140492"/>
                  <a:gd name="connsiteX3" fmla="*/ 2328860 w 2333624"/>
                  <a:gd name="connsiteY3" fmla="*/ 92866 h 140492"/>
                  <a:gd name="connsiteX4" fmla="*/ 2333624 w 2333624"/>
                  <a:gd name="connsiteY4" fmla="*/ 140492 h 140492"/>
                  <a:gd name="connsiteX5" fmla="*/ 0 w 2333624"/>
                  <a:gd name="connsiteY5" fmla="*/ 135729 h 140492"/>
                  <a:gd name="connsiteX0" fmla="*/ 0 w 2333624"/>
                  <a:gd name="connsiteY0" fmla="*/ 135729 h 140492"/>
                  <a:gd name="connsiteX1" fmla="*/ 2378 w 2333624"/>
                  <a:gd name="connsiteY1" fmla="*/ 78580 h 140492"/>
                  <a:gd name="connsiteX2" fmla="*/ 1171573 w 2333624"/>
                  <a:gd name="connsiteY2" fmla="*/ 0 h 140492"/>
                  <a:gd name="connsiteX3" fmla="*/ 2328860 w 2333624"/>
                  <a:gd name="connsiteY3" fmla="*/ 92866 h 140492"/>
                  <a:gd name="connsiteX4" fmla="*/ 2333624 w 2333624"/>
                  <a:gd name="connsiteY4" fmla="*/ 140492 h 140492"/>
                  <a:gd name="connsiteX5" fmla="*/ 0 w 2333624"/>
                  <a:gd name="connsiteY5" fmla="*/ 135729 h 140492"/>
                  <a:gd name="connsiteX0" fmla="*/ 0 w 2333624"/>
                  <a:gd name="connsiteY0" fmla="*/ 135729 h 140492"/>
                  <a:gd name="connsiteX1" fmla="*/ 21428 w 2333624"/>
                  <a:gd name="connsiteY1" fmla="*/ 88105 h 140492"/>
                  <a:gd name="connsiteX2" fmla="*/ 1171573 w 2333624"/>
                  <a:gd name="connsiteY2" fmla="*/ 0 h 140492"/>
                  <a:gd name="connsiteX3" fmla="*/ 2328860 w 2333624"/>
                  <a:gd name="connsiteY3" fmla="*/ 92866 h 140492"/>
                  <a:gd name="connsiteX4" fmla="*/ 2333624 w 2333624"/>
                  <a:gd name="connsiteY4" fmla="*/ 140492 h 140492"/>
                  <a:gd name="connsiteX5" fmla="*/ 0 w 2333624"/>
                  <a:gd name="connsiteY5" fmla="*/ 135729 h 140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333624" h="140492">
                    <a:moveTo>
                      <a:pt x="0" y="135729"/>
                    </a:moveTo>
                    <a:lnTo>
                      <a:pt x="21428" y="88105"/>
                    </a:lnTo>
                    <a:lnTo>
                      <a:pt x="1171573" y="0"/>
                    </a:lnTo>
                    <a:lnTo>
                      <a:pt x="2328860" y="92866"/>
                    </a:lnTo>
                    <a:lnTo>
                      <a:pt x="2333624" y="140492"/>
                    </a:lnTo>
                    <a:lnTo>
                      <a:pt x="0" y="135729"/>
                    </a:lnTo>
                    <a:close/>
                  </a:path>
                </a:pathLst>
              </a:custGeom>
              <a:solidFill>
                <a:schemeClr val="tx1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BF8F9194-29BD-4589-96BD-28EA0CD52FF0}"/>
                  </a:ext>
                </a:extLst>
              </p:cNvPr>
              <p:cNvSpPr/>
              <p:nvPr/>
            </p:nvSpPr>
            <p:spPr bwMode="auto">
              <a:xfrm>
                <a:off x="5627684" y="4470175"/>
                <a:ext cx="80961" cy="80961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grpSp>
            <p:nvGrpSpPr>
              <p:cNvPr id="33" name="Gruppieren 32">
                <a:extLst>
                  <a:ext uri="{FF2B5EF4-FFF2-40B4-BE49-F238E27FC236}">
                    <a16:creationId xmlns:a16="http://schemas.microsoft.com/office/drawing/2014/main" id="{8A76AAD6-FBEF-D4A7-1ABC-EBE58ECBA606}"/>
                  </a:ext>
                </a:extLst>
              </p:cNvPr>
              <p:cNvGrpSpPr/>
              <p:nvPr/>
            </p:nvGrpSpPr>
            <p:grpSpPr>
              <a:xfrm>
                <a:off x="6230972" y="4221672"/>
                <a:ext cx="797719" cy="224315"/>
                <a:chOff x="6230972" y="4221672"/>
                <a:chExt cx="797719" cy="224315"/>
              </a:xfrm>
            </p:grpSpPr>
            <p:sp>
              <p:nvSpPr>
                <p:cNvPr id="37" name="Rechteck 36">
                  <a:extLst>
                    <a:ext uri="{FF2B5EF4-FFF2-40B4-BE49-F238E27FC236}">
                      <a16:creationId xmlns:a16="http://schemas.microsoft.com/office/drawing/2014/main" id="{0F957599-4BBB-46D2-8171-439D1E22A5DB}"/>
                    </a:ext>
                  </a:extLst>
                </p:cNvPr>
                <p:cNvSpPr/>
                <p:nvPr/>
              </p:nvSpPr>
              <p:spPr bwMode="auto">
                <a:xfrm>
                  <a:off x="6606972" y="4265011"/>
                  <a:ext cx="45719" cy="180976"/>
                </a:xfrm>
                <a:prstGeom prst="rect">
                  <a:avLst/>
                </a:prstGeom>
                <a:solidFill>
                  <a:schemeClr val="tx1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38" name="Rechteck 37">
                  <a:extLst>
                    <a:ext uri="{FF2B5EF4-FFF2-40B4-BE49-F238E27FC236}">
                      <a16:creationId xmlns:a16="http://schemas.microsoft.com/office/drawing/2014/main" id="{2A1EF3E6-581B-4262-8169-7E2371EBD959}"/>
                    </a:ext>
                  </a:extLst>
                </p:cNvPr>
                <p:cNvSpPr/>
                <p:nvPr/>
              </p:nvSpPr>
              <p:spPr bwMode="auto">
                <a:xfrm>
                  <a:off x="6230972" y="4221672"/>
                  <a:ext cx="797719" cy="45719"/>
                </a:xfrm>
                <a:custGeom>
                  <a:avLst/>
                  <a:gdLst>
                    <a:gd name="connsiteX0" fmla="*/ 0 w 797719"/>
                    <a:gd name="connsiteY0" fmla="*/ 0 h 45719"/>
                    <a:gd name="connsiteX1" fmla="*/ 797719 w 797719"/>
                    <a:gd name="connsiteY1" fmla="*/ 0 h 45719"/>
                    <a:gd name="connsiteX2" fmla="*/ 797719 w 797719"/>
                    <a:gd name="connsiteY2" fmla="*/ 45719 h 45719"/>
                    <a:gd name="connsiteX3" fmla="*/ 0 w 797719"/>
                    <a:gd name="connsiteY3" fmla="*/ 45719 h 45719"/>
                    <a:gd name="connsiteX4" fmla="*/ 0 w 797719"/>
                    <a:gd name="connsiteY4" fmla="*/ 0 h 45719"/>
                    <a:gd name="connsiteX0" fmla="*/ 0 w 797719"/>
                    <a:gd name="connsiteY0" fmla="*/ 509 h 46228"/>
                    <a:gd name="connsiteX1" fmla="*/ 69816 w 797719"/>
                    <a:gd name="connsiteY1" fmla="*/ 0 h 46228"/>
                    <a:gd name="connsiteX2" fmla="*/ 797719 w 797719"/>
                    <a:gd name="connsiteY2" fmla="*/ 509 h 46228"/>
                    <a:gd name="connsiteX3" fmla="*/ 797719 w 797719"/>
                    <a:gd name="connsiteY3" fmla="*/ 46228 h 46228"/>
                    <a:gd name="connsiteX4" fmla="*/ 0 w 797719"/>
                    <a:gd name="connsiteY4" fmla="*/ 46228 h 46228"/>
                    <a:gd name="connsiteX5" fmla="*/ 0 w 797719"/>
                    <a:gd name="connsiteY5" fmla="*/ 509 h 46228"/>
                    <a:gd name="connsiteX0" fmla="*/ 0 w 797719"/>
                    <a:gd name="connsiteY0" fmla="*/ 0 h 45719"/>
                    <a:gd name="connsiteX1" fmla="*/ 409541 w 797719"/>
                    <a:gd name="connsiteY1" fmla="*/ 15366 h 45719"/>
                    <a:gd name="connsiteX2" fmla="*/ 797719 w 797719"/>
                    <a:gd name="connsiteY2" fmla="*/ 0 h 45719"/>
                    <a:gd name="connsiteX3" fmla="*/ 797719 w 797719"/>
                    <a:gd name="connsiteY3" fmla="*/ 45719 h 45719"/>
                    <a:gd name="connsiteX4" fmla="*/ 0 w 797719"/>
                    <a:gd name="connsiteY4" fmla="*/ 45719 h 45719"/>
                    <a:gd name="connsiteX5" fmla="*/ 0 w 797719"/>
                    <a:gd name="connsiteY5" fmla="*/ 0 h 45719"/>
                    <a:gd name="connsiteX0" fmla="*/ 0 w 797719"/>
                    <a:gd name="connsiteY0" fmla="*/ 0 h 45719"/>
                    <a:gd name="connsiteX1" fmla="*/ 406366 w 797719"/>
                    <a:gd name="connsiteY1" fmla="*/ 15366 h 45719"/>
                    <a:gd name="connsiteX2" fmla="*/ 797719 w 797719"/>
                    <a:gd name="connsiteY2" fmla="*/ 0 h 45719"/>
                    <a:gd name="connsiteX3" fmla="*/ 797719 w 797719"/>
                    <a:gd name="connsiteY3" fmla="*/ 45719 h 45719"/>
                    <a:gd name="connsiteX4" fmla="*/ 0 w 797719"/>
                    <a:gd name="connsiteY4" fmla="*/ 45719 h 45719"/>
                    <a:gd name="connsiteX5" fmla="*/ 0 w 797719"/>
                    <a:gd name="connsiteY5" fmla="*/ 0 h 45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97719" h="45719">
                      <a:moveTo>
                        <a:pt x="0" y="0"/>
                      </a:moveTo>
                      <a:lnTo>
                        <a:pt x="406366" y="15366"/>
                      </a:lnTo>
                      <a:lnTo>
                        <a:pt x="797719" y="0"/>
                      </a:lnTo>
                      <a:lnTo>
                        <a:pt x="797719" y="45719"/>
                      </a:lnTo>
                      <a:lnTo>
                        <a:pt x="0" y="457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cxnSp>
            <p:nvCxnSpPr>
              <p:cNvPr id="60" name="Gerade Verbindung mit Pfeil 59">
                <a:extLst>
                  <a:ext uri="{FF2B5EF4-FFF2-40B4-BE49-F238E27FC236}">
                    <a16:creationId xmlns:a16="http://schemas.microsoft.com/office/drawing/2014/main" id="{35B0617A-8319-4C8E-A803-8FE76DEB11C4}"/>
                  </a:ext>
                </a:extLst>
              </p:cNvPr>
              <p:cNvCxnSpPr/>
              <p:nvPr/>
            </p:nvCxnSpPr>
            <p:spPr bwMode="auto">
              <a:xfrm flipV="1">
                <a:off x="5665599" y="3643359"/>
                <a:ext cx="0" cy="638322"/>
              </a:xfrm>
              <a:prstGeom prst="straightConnector1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84" name="Gruppieren 83">
                <a:extLst>
                  <a:ext uri="{FF2B5EF4-FFF2-40B4-BE49-F238E27FC236}">
                    <a16:creationId xmlns:a16="http://schemas.microsoft.com/office/drawing/2014/main" id="{C165867D-426B-4EDA-9324-D792F2E78FA2}"/>
                  </a:ext>
                </a:extLst>
              </p:cNvPr>
              <p:cNvGrpSpPr/>
              <p:nvPr/>
            </p:nvGrpSpPr>
            <p:grpSpPr>
              <a:xfrm>
                <a:off x="5433217" y="3496891"/>
                <a:ext cx="458019" cy="142870"/>
                <a:chOff x="4966509" y="3050381"/>
                <a:chExt cx="458019" cy="142870"/>
              </a:xfrm>
            </p:grpSpPr>
            <p:cxnSp>
              <p:nvCxnSpPr>
                <p:cNvPr id="63" name="Gerader Verbinder 62">
                  <a:extLst>
                    <a:ext uri="{FF2B5EF4-FFF2-40B4-BE49-F238E27FC236}">
                      <a16:creationId xmlns:a16="http://schemas.microsoft.com/office/drawing/2014/main" id="{3EFE0294-BAA1-48B1-97FC-64686AC95A93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5197095" y="3050381"/>
                  <a:ext cx="0" cy="97631"/>
                </a:xfrm>
                <a:prstGeom prst="line">
                  <a:avLst/>
                </a:prstGeom>
                <a:solidFill>
                  <a:srgbClr val="FF0000"/>
                </a:solidFill>
                <a:ln w="63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83" name="Gruppieren 82">
                  <a:extLst>
                    <a:ext uri="{FF2B5EF4-FFF2-40B4-BE49-F238E27FC236}">
                      <a16:creationId xmlns:a16="http://schemas.microsoft.com/office/drawing/2014/main" id="{3526ED91-E9AA-453A-BA59-542A84B09883}"/>
                    </a:ext>
                  </a:extLst>
                </p:cNvPr>
                <p:cNvGrpSpPr/>
                <p:nvPr/>
              </p:nvGrpSpPr>
              <p:grpSpPr>
                <a:xfrm>
                  <a:off x="5241937" y="3050381"/>
                  <a:ext cx="182591" cy="142870"/>
                  <a:chOff x="5241937" y="3050381"/>
                  <a:chExt cx="182591" cy="142870"/>
                </a:xfrm>
              </p:grpSpPr>
              <p:cxnSp>
                <p:nvCxnSpPr>
                  <p:cNvPr id="65" name="Gerader Verbinder 64">
                    <a:extLst>
                      <a:ext uri="{FF2B5EF4-FFF2-40B4-BE49-F238E27FC236}">
                        <a16:creationId xmlns:a16="http://schemas.microsoft.com/office/drawing/2014/main" id="{3E695C1C-8A96-4036-8DE6-5275DE650C2B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5241937" y="3050381"/>
                    <a:ext cx="18244" cy="97631"/>
                  </a:xfrm>
                  <a:prstGeom prst="line">
                    <a:avLst/>
                  </a:prstGeom>
                  <a:solidFill>
                    <a:srgbClr val="FF0000"/>
                  </a:solidFill>
                  <a:ln w="63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6" name="Gerader Verbinder 65">
                    <a:extLst>
                      <a:ext uri="{FF2B5EF4-FFF2-40B4-BE49-F238E27FC236}">
                        <a16:creationId xmlns:a16="http://schemas.microsoft.com/office/drawing/2014/main" id="{88037324-B552-454F-BBE2-A1E8B806822B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5291150" y="3057524"/>
                    <a:ext cx="26975" cy="97631"/>
                  </a:xfrm>
                  <a:prstGeom prst="line">
                    <a:avLst/>
                  </a:prstGeom>
                  <a:solidFill>
                    <a:srgbClr val="FF0000"/>
                  </a:solidFill>
                  <a:ln w="63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7" name="Gerader Verbinder 66">
                    <a:extLst>
                      <a:ext uri="{FF2B5EF4-FFF2-40B4-BE49-F238E27FC236}">
                        <a16:creationId xmlns:a16="http://schemas.microsoft.com/office/drawing/2014/main" id="{FF0A1400-E465-442C-AA0A-EC5C351E642C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5340364" y="3076574"/>
                    <a:ext cx="37283" cy="92867"/>
                  </a:xfrm>
                  <a:prstGeom prst="line">
                    <a:avLst/>
                  </a:prstGeom>
                  <a:solidFill>
                    <a:srgbClr val="FF0000"/>
                  </a:solidFill>
                  <a:ln w="63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" name="Gerader Verbinder 67">
                    <a:extLst>
                      <a:ext uri="{FF2B5EF4-FFF2-40B4-BE49-F238E27FC236}">
                        <a16:creationId xmlns:a16="http://schemas.microsoft.com/office/drawing/2014/main" id="{5847EBE4-71F8-4296-BA21-7B3A1BDB26C3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5389575" y="3117790"/>
                    <a:ext cx="34953" cy="75461"/>
                  </a:xfrm>
                  <a:prstGeom prst="line">
                    <a:avLst/>
                  </a:prstGeom>
                  <a:solidFill>
                    <a:srgbClr val="FF0000"/>
                  </a:solidFill>
                  <a:ln w="63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85" name="Gruppieren 84">
                  <a:extLst>
                    <a:ext uri="{FF2B5EF4-FFF2-40B4-BE49-F238E27FC236}">
                      <a16:creationId xmlns:a16="http://schemas.microsoft.com/office/drawing/2014/main" id="{E731A880-2BE8-4F03-B068-9B76BDAEE7EC}"/>
                    </a:ext>
                  </a:extLst>
                </p:cNvPr>
                <p:cNvGrpSpPr/>
                <p:nvPr/>
              </p:nvGrpSpPr>
              <p:grpSpPr>
                <a:xfrm flipH="1">
                  <a:off x="4966509" y="3050381"/>
                  <a:ext cx="182591" cy="142870"/>
                  <a:chOff x="5241937" y="3050381"/>
                  <a:chExt cx="182591" cy="142870"/>
                </a:xfrm>
              </p:grpSpPr>
              <p:cxnSp>
                <p:nvCxnSpPr>
                  <p:cNvPr id="86" name="Gerader Verbinder 85">
                    <a:extLst>
                      <a:ext uri="{FF2B5EF4-FFF2-40B4-BE49-F238E27FC236}">
                        <a16:creationId xmlns:a16="http://schemas.microsoft.com/office/drawing/2014/main" id="{0308E3F3-F5B4-4DC7-86C9-939D5A32AE4E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5241937" y="3050381"/>
                    <a:ext cx="18244" cy="97631"/>
                  </a:xfrm>
                  <a:prstGeom prst="line">
                    <a:avLst/>
                  </a:prstGeom>
                  <a:solidFill>
                    <a:srgbClr val="FF0000"/>
                  </a:solidFill>
                  <a:ln w="63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7" name="Gerader Verbinder 86">
                    <a:extLst>
                      <a:ext uri="{FF2B5EF4-FFF2-40B4-BE49-F238E27FC236}">
                        <a16:creationId xmlns:a16="http://schemas.microsoft.com/office/drawing/2014/main" id="{F67A3009-6E4B-4D1E-BFE4-B1328D540E9F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5291150" y="3057524"/>
                    <a:ext cx="26975" cy="97631"/>
                  </a:xfrm>
                  <a:prstGeom prst="line">
                    <a:avLst/>
                  </a:prstGeom>
                  <a:solidFill>
                    <a:srgbClr val="FF0000"/>
                  </a:solidFill>
                  <a:ln w="63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8" name="Gerader Verbinder 87">
                    <a:extLst>
                      <a:ext uri="{FF2B5EF4-FFF2-40B4-BE49-F238E27FC236}">
                        <a16:creationId xmlns:a16="http://schemas.microsoft.com/office/drawing/2014/main" id="{7F982271-221B-4802-A92D-C867AB251FE5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5340364" y="3076574"/>
                    <a:ext cx="37283" cy="92867"/>
                  </a:xfrm>
                  <a:prstGeom prst="line">
                    <a:avLst/>
                  </a:prstGeom>
                  <a:solidFill>
                    <a:srgbClr val="FF0000"/>
                  </a:solidFill>
                  <a:ln w="63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9" name="Gerader Verbinder 88">
                    <a:extLst>
                      <a:ext uri="{FF2B5EF4-FFF2-40B4-BE49-F238E27FC236}">
                        <a16:creationId xmlns:a16="http://schemas.microsoft.com/office/drawing/2014/main" id="{FA80B448-E333-46FD-B0B8-0400687B464B}"/>
                      </a:ext>
                    </a:extLst>
                  </p:cNvPr>
                  <p:cNvCxnSpPr/>
                  <p:nvPr/>
                </p:nvCxnSpPr>
                <p:spPr bwMode="auto">
                  <a:xfrm flipH="1">
                    <a:off x="5389575" y="3117790"/>
                    <a:ext cx="34953" cy="75461"/>
                  </a:xfrm>
                  <a:prstGeom prst="line">
                    <a:avLst/>
                  </a:prstGeom>
                  <a:solidFill>
                    <a:srgbClr val="FF0000"/>
                  </a:solidFill>
                  <a:ln w="635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  <p:sp>
            <p:nvSpPr>
              <p:cNvPr id="91" name="Textfeld 90">
                <a:extLst>
                  <a:ext uri="{FF2B5EF4-FFF2-40B4-BE49-F238E27FC236}">
                    <a16:creationId xmlns:a16="http://schemas.microsoft.com/office/drawing/2014/main" id="{2521490F-F2B9-4001-8CD1-A3E08C37A105}"/>
                  </a:ext>
                </a:extLst>
              </p:cNvPr>
              <p:cNvSpPr txBox="1"/>
              <p:nvPr/>
            </p:nvSpPr>
            <p:spPr>
              <a:xfrm>
                <a:off x="5575326" y="3279043"/>
                <a:ext cx="183786" cy="1484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000" dirty="0"/>
                  <a:t>0</a:t>
                </a:r>
              </a:p>
            </p:txBody>
          </p:sp>
          <p:grpSp>
            <p:nvGrpSpPr>
              <p:cNvPr id="31" name="Gruppieren 30">
                <a:extLst>
                  <a:ext uri="{FF2B5EF4-FFF2-40B4-BE49-F238E27FC236}">
                    <a16:creationId xmlns:a16="http://schemas.microsoft.com/office/drawing/2014/main" id="{B562EE53-BC5A-82EC-C2C7-F6ECC6BDBC13}"/>
                  </a:ext>
                </a:extLst>
              </p:cNvPr>
              <p:cNvGrpSpPr/>
              <p:nvPr/>
            </p:nvGrpSpPr>
            <p:grpSpPr>
              <a:xfrm>
                <a:off x="4322131" y="4219292"/>
                <a:ext cx="797719" cy="221933"/>
                <a:chOff x="4322131" y="4219292"/>
                <a:chExt cx="797719" cy="221933"/>
              </a:xfrm>
            </p:grpSpPr>
            <p:sp>
              <p:nvSpPr>
                <p:cNvPr id="29" name="Rechteck 28">
                  <a:extLst>
                    <a:ext uri="{FF2B5EF4-FFF2-40B4-BE49-F238E27FC236}">
                      <a16:creationId xmlns:a16="http://schemas.microsoft.com/office/drawing/2014/main" id="{5442ACB0-3F2D-43EF-861E-A62AB3F24A31}"/>
                    </a:ext>
                  </a:extLst>
                </p:cNvPr>
                <p:cNvSpPr/>
                <p:nvPr/>
              </p:nvSpPr>
              <p:spPr bwMode="auto">
                <a:xfrm>
                  <a:off x="4697650" y="4260249"/>
                  <a:ext cx="45719" cy="180976"/>
                </a:xfrm>
                <a:prstGeom prst="rect">
                  <a:avLst/>
                </a:prstGeom>
                <a:solidFill>
                  <a:schemeClr val="tx1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8" name="Rechteck 37">
                  <a:extLst>
                    <a:ext uri="{FF2B5EF4-FFF2-40B4-BE49-F238E27FC236}">
                      <a16:creationId xmlns:a16="http://schemas.microsoft.com/office/drawing/2014/main" id="{555EB81D-DDCD-4AE7-8949-066E003C628D}"/>
                    </a:ext>
                  </a:extLst>
                </p:cNvPr>
                <p:cNvSpPr/>
                <p:nvPr/>
              </p:nvSpPr>
              <p:spPr bwMode="auto">
                <a:xfrm>
                  <a:off x="4322131" y="4219292"/>
                  <a:ext cx="797719" cy="45719"/>
                </a:xfrm>
                <a:custGeom>
                  <a:avLst/>
                  <a:gdLst>
                    <a:gd name="connsiteX0" fmla="*/ 0 w 797719"/>
                    <a:gd name="connsiteY0" fmla="*/ 0 h 45719"/>
                    <a:gd name="connsiteX1" fmla="*/ 797719 w 797719"/>
                    <a:gd name="connsiteY1" fmla="*/ 0 h 45719"/>
                    <a:gd name="connsiteX2" fmla="*/ 797719 w 797719"/>
                    <a:gd name="connsiteY2" fmla="*/ 45719 h 45719"/>
                    <a:gd name="connsiteX3" fmla="*/ 0 w 797719"/>
                    <a:gd name="connsiteY3" fmla="*/ 45719 h 45719"/>
                    <a:gd name="connsiteX4" fmla="*/ 0 w 797719"/>
                    <a:gd name="connsiteY4" fmla="*/ 0 h 45719"/>
                    <a:gd name="connsiteX0" fmla="*/ 0 w 797719"/>
                    <a:gd name="connsiteY0" fmla="*/ 509 h 46228"/>
                    <a:gd name="connsiteX1" fmla="*/ 69816 w 797719"/>
                    <a:gd name="connsiteY1" fmla="*/ 0 h 46228"/>
                    <a:gd name="connsiteX2" fmla="*/ 797719 w 797719"/>
                    <a:gd name="connsiteY2" fmla="*/ 509 h 46228"/>
                    <a:gd name="connsiteX3" fmla="*/ 797719 w 797719"/>
                    <a:gd name="connsiteY3" fmla="*/ 46228 h 46228"/>
                    <a:gd name="connsiteX4" fmla="*/ 0 w 797719"/>
                    <a:gd name="connsiteY4" fmla="*/ 46228 h 46228"/>
                    <a:gd name="connsiteX5" fmla="*/ 0 w 797719"/>
                    <a:gd name="connsiteY5" fmla="*/ 509 h 46228"/>
                    <a:gd name="connsiteX0" fmla="*/ 0 w 797719"/>
                    <a:gd name="connsiteY0" fmla="*/ 0 h 45719"/>
                    <a:gd name="connsiteX1" fmla="*/ 409541 w 797719"/>
                    <a:gd name="connsiteY1" fmla="*/ 15366 h 45719"/>
                    <a:gd name="connsiteX2" fmla="*/ 797719 w 797719"/>
                    <a:gd name="connsiteY2" fmla="*/ 0 h 45719"/>
                    <a:gd name="connsiteX3" fmla="*/ 797719 w 797719"/>
                    <a:gd name="connsiteY3" fmla="*/ 45719 h 45719"/>
                    <a:gd name="connsiteX4" fmla="*/ 0 w 797719"/>
                    <a:gd name="connsiteY4" fmla="*/ 45719 h 45719"/>
                    <a:gd name="connsiteX5" fmla="*/ 0 w 797719"/>
                    <a:gd name="connsiteY5" fmla="*/ 0 h 45719"/>
                    <a:gd name="connsiteX0" fmla="*/ 0 w 797719"/>
                    <a:gd name="connsiteY0" fmla="*/ 0 h 45719"/>
                    <a:gd name="connsiteX1" fmla="*/ 406366 w 797719"/>
                    <a:gd name="connsiteY1" fmla="*/ 15366 h 45719"/>
                    <a:gd name="connsiteX2" fmla="*/ 797719 w 797719"/>
                    <a:gd name="connsiteY2" fmla="*/ 0 h 45719"/>
                    <a:gd name="connsiteX3" fmla="*/ 797719 w 797719"/>
                    <a:gd name="connsiteY3" fmla="*/ 45719 h 45719"/>
                    <a:gd name="connsiteX4" fmla="*/ 0 w 797719"/>
                    <a:gd name="connsiteY4" fmla="*/ 45719 h 45719"/>
                    <a:gd name="connsiteX5" fmla="*/ 0 w 797719"/>
                    <a:gd name="connsiteY5" fmla="*/ 0 h 457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797719" h="45719">
                      <a:moveTo>
                        <a:pt x="0" y="0"/>
                      </a:moveTo>
                      <a:lnTo>
                        <a:pt x="406366" y="15366"/>
                      </a:lnTo>
                      <a:lnTo>
                        <a:pt x="797719" y="0"/>
                      </a:lnTo>
                      <a:lnTo>
                        <a:pt x="797719" y="45719"/>
                      </a:lnTo>
                      <a:lnTo>
                        <a:pt x="0" y="457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</p:grp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271A1025-03C1-6882-7824-4747C3C851BD}"/>
                </a:ext>
              </a:extLst>
            </p:cNvPr>
            <p:cNvSpPr txBox="1"/>
            <p:nvPr/>
          </p:nvSpPr>
          <p:spPr>
            <a:xfrm>
              <a:off x="5813706" y="4944280"/>
              <a:ext cx="78192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e-DE" sz="18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Netz</a:t>
              </a:r>
              <a:endParaRPr lang="de-DE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CC71F744-3BA3-EE73-4DB9-7C56CE703DB7}"/>
              </a:ext>
            </a:extLst>
          </p:cNvPr>
          <p:cNvGrpSpPr/>
          <p:nvPr/>
        </p:nvGrpSpPr>
        <p:grpSpPr>
          <a:xfrm>
            <a:off x="-5079" y="1727115"/>
            <a:ext cx="1704174" cy="2401379"/>
            <a:chOff x="-5079" y="1727115"/>
            <a:chExt cx="1704174" cy="2401379"/>
          </a:xfrm>
        </p:grpSpPr>
        <p:sp>
          <p:nvSpPr>
            <p:cNvPr id="78" name="Text Box 5">
              <a:extLst>
                <a:ext uri="{FF2B5EF4-FFF2-40B4-BE49-F238E27FC236}">
                  <a16:creationId xmlns:a16="http://schemas.microsoft.com/office/drawing/2014/main" id="{3A02D834-EE0C-8119-5795-32E30D9DCC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386" y="2201765"/>
              <a:ext cx="1257715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Tx/>
                <a:buNone/>
              </a:pPr>
              <a:r>
                <a:rPr lang="de-DE" altLang="de-DE" sz="1400" dirty="0">
                  <a:solidFill>
                    <a:srgbClr val="FF0000"/>
                  </a:solidFill>
                </a:rPr>
                <a:t>Betrieb bei</a:t>
              </a:r>
              <a:br>
                <a:rPr lang="de-DE" altLang="de-DE" sz="1400" dirty="0">
                  <a:solidFill>
                    <a:srgbClr val="FF0000"/>
                  </a:solidFill>
                </a:rPr>
              </a:br>
              <a:r>
                <a:rPr lang="de-DE" altLang="de-DE" sz="1400" dirty="0">
                  <a:solidFill>
                    <a:srgbClr val="FF0000"/>
                  </a:solidFill>
                </a:rPr>
                <a:t>„Dunkelflaute“</a:t>
              </a:r>
              <a:endParaRPr lang="en-US" altLang="de-DE" sz="1400" dirty="0">
                <a:solidFill>
                  <a:srgbClr val="FF0000"/>
                </a:solidFill>
              </a:endParaRPr>
            </a:p>
          </p:txBody>
        </p:sp>
        <p:grpSp>
          <p:nvGrpSpPr>
            <p:cNvPr id="30" name="Gruppieren 29">
              <a:extLst>
                <a:ext uri="{FF2B5EF4-FFF2-40B4-BE49-F238E27FC236}">
                  <a16:creationId xmlns:a16="http://schemas.microsoft.com/office/drawing/2014/main" id="{96EA3920-3A37-364E-D3A2-477E170D5886}"/>
                </a:ext>
              </a:extLst>
            </p:cNvPr>
            <p:cNvGrpSpPr/>
            <p:nvPr/>
          </p:nvGrpSpPr>
          <p:grpSpPr>
            <a:xfrm>
              <a:off x="-5079" y="1727115"/>
              <a:ext cx="1704174" cy="2401379"/>
              <a:chOff x="-5079" y="1727115"/>
              <a:chExt cx="1704174" cy="2401379"/>
            </a:xfrm>
          </p:grpSpPr>
          <p:pic>
            <p:nvPicPr>
              <p:cNvPr id="52" name="Grafik 51" descr="Ein Bild, das Zahnbürste enthält.&#10;&#10;KI-generierte Inhalte können fehlerhaft sein.">
                <a:extLst>
                  <a:ext uri="{FF2B5EF4-FFF2-40B4-BE49-F238E27FC236}">
                    <a16:creationId xmlns:a16="http://schemas.microsoft.com/office/drawing/2014/main" id="{20466EE2-890D-B6A5-ECC2-DA46C7CCFF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824" t="29187" r="8605" b="25743"/>
              <a:stretch/>
            </p:blipFill>
            <p:spPr>
              <a:xfrm flipH="1">
                <a:off x="-5079" y="1727115"/>
                <a:ext cx="718437" cy="1986185"/>
              </a:xfrm>
              <a:prstGeom prst="rect">
                <a:avLst/>
              </a:prstGeom>
            </p:spPr>
          </p:pic>
          <p:sp>
            <p:nvSpPr>
              <p:cNvPr id="36" name="Textfeld 35">
                <a:extLst>
                  <a:ext uri="{FF2B5EF4-FFF2-40B4-BE49-F238E27FC236}">
                    <a16:creationId xmlns:a16="http://schemas.microsoft.com/office/drawing/2014/main" id="{911C9E00-F3C8-C358-CA68-7FD91456C7E9}"/>
                  </a:ext>
                </a:extLst>
              </p:cNvPr>
              <p:cNvSpPr txBox="1"/>
              <p:nvPr/>
            </p:nvSpPr>
            <p:spPr>
              <a:xfrm>
                <a:off x="297244" y="3666829"/>
                <a:ext cx="51809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200" dirty="0">
                    <a:latin typeface="+mn-lt"/>
                    <a:cs typeface="Calibri" panose="020F0502020204030204" pitchFamily="34" charset="0"/>
                  </a:rPr>
                  <a:t>Gas-</a:t>
                </a:r>
                <a:br>
                  <a:rPr lang="de-DE" sz="1200" dirty="0">
                    <a:latin typeface="+mn-lt"/>
                    <a:cs typeface="Calibri" panose="020F0502020204030204" pitchFamily="34" charset="0"/>
                  </a:rPr>
                </a:br>
                <a:r>
                  <a:rPr lang="de-DE" sz="1200" dirty="0">
                    <a:latin typeface="+mn-lt"/>
                    <a:cs typeface="Calibri" panose="020F0502020204030204" pitchFamily="34" charset="0"/>
                  </a:rPr>
                  <a:t>KW</a:t>
                </a:r>
              </a:p>
            </p:txBody>
          </p:sp>
          <p:cxnSp>
            <p:nvCxnSpPr>
              <p:cNvPr id="57" name="Gerade Verbindung mit Pfeil 56">
                <a:extLst>
                  <a:ext uri="{FF2B5EF4-FFF2-40B4-BE49-F238E27FC236}">
                    <a16:creationId xmlns:a16="http://schemas.microsoft.com/office/drawing/2014/main" id="{9A2C07E5-831B-0FC0-BD2A-854AD660759D}"/>
                  </a:ext>
                </a:extLst>
              </p:cNvPr>
              <p:cNvCxnSpPr/>
              <p:nvPr/>
            </p:nvCxnSpPr>
            <p:spPr bwMode="auto">
              <a:xfrm>
                <a:off x="815335" y="2802473"/>
                <a:ext cx="883760" cy="0"/>
              </a:xfrm>
              <a:prstGeom prst="straightConnector1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58" name="Gruppieren 57">
            <a:extLst>
              <a:ext uri="{FF2B5EF4-FFF2-40B4-BE49-F238E27FC236}">
                <a16:creationId xmlns:a16="http://schemas.microsoft.com/office/drawing/2014/main" id="{1B13AC0B-5236-32BC-5730-708C8D1EFE02}"/>
              </a:ext>
            </a:extLst>
          </p:cNvPr>
          <p:cNvGrpSpPr/>
          <p:nvPr/>
        </p:nvGrpSpPr>
        <p:grpSpPr>
          <a:xfrm>
            <a:off x="3916495" y="1224450"/>
            <a:ext cx="1643302" cy="2509549"/>
            <a:chOff x="3916495" y="1587865"/>
            <a:chExt cx="1643302" cy="2509549"/>
          </a:xfrm>
        </p:grpSpPr>
        <p:grpSp>
          <p:nvGrpSpPr>
            <p:cNvPr id="82" name="Gruppieren 81">
              <a:extLst>
                <a:ext uri="{FF2B5EF4-FFF2-40B4-BE49-F238E27FC236}">
                  <a16:creationId xmlns:a16="http://schemas.microsoft.com/office/drawing/2014/main" id="{280AA5E3-6C06-6DF9-8A40-1063A3B06D92}"/>
                </a:ext>
              </a:extLst>
            </p:cNvPr>
            <p:cNvGrpSpPr/>
            <p:nvPr/>
          </p:nvGrpSpPr>
          <p:grpSpPr>
            <a:xfrm>
              <a:off x="3916495" y="1587865"/>
              <a:ext cx="1643302" cy="2495032"/>
              <a:chOff x="3916495" y="1587865"/>
              <a:chExt cx="1643302" cy="2495032"/>
            </a:xfrm>
          </p:grpSpPr>
          <p:sp>
            <p:nvSpPr>
              <p:cNvPr id="4" name="Rechteck 3">
                <a:extLst>
                  <a:ext uri="{FF2B5EF4-FFF2-40B4-BE49-F238E27FC236}">
                    <a16:creationId xmlns:a16="http://schemas.microsoft.com/office/drawing/2014/main" id="{45A4B88C-13E2-ED13-03D8-21BF73FA5CAE}"/>
                  </a:ext>
                </a:extLst>
              </p:cNvPr>
              <p:cNvSpPr/>
              <p:nvPr/>
            </p:nvSpPr>
            <p:spPr bwMode="auto">
              <a:xfrm>
                <a:off x="3916495" y="1619088"/>
                <a:ext cx="1643302" cy="2463809"/>
              </a:xfrm>
              <a:prstGeom prst="rect">
                <a:avLst/>
              </a:prstGeom>
              <a:solidFill>
                <a:srgbClr val="00FF99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pic>
            <p:nvPicPr>
              <p:cNvPr id="8" name="Grafik 7">
                <a:extLst>
                  <a:ext uri="{FF2B5EF4-FFF2-40B4-BE49-F238E27FC236}">
                    <a16:creationId xmlns:a16="http://schemas.microsoft.com/office/drawing/2014/main" id="{3C4E14AC-E81A-4466-8C55-1DA5CE6FC52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193" r="28839"/>
              <a:stretch/>
            </p:blipFill>
            <p:spPr>
              <a:xfrm>
                <a:off x="3916495" y="2573667"/>
                <a:ext cx="798491" cy="1224758"/>
              </a:xfrm>
              <a:prstGeom prst="rect">
                <a:avLst/>
              </a:prstGeom>
            </p:spPr>
          </p:pic>
          <p:pic>
            <p:nvPicPr>
              <p:cNvPr id="17" name="Grafik 16">
                <a:extLst>
                  <a:ext uri="{FF2B5EF4-FFF2-40B4-BE49-F238E27FC236}">
                    <a16:creationId xmlns:a16="http://schemas.microsoft.com/office/drawing/2014/main" id="{00252C87-760A-47F1-9606-F1B2153D98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431" b="30514"/>
              <a:stretch/>
            </p:blipFill>
            <p:spPr>
              <a:xfrm>
                <a:off x="4698883" y="2513956"/>
                <a:ext cx="851333" cy="511272"/>
              </a:xfrm>
              <a:prstGeom prst="rect">
                <a:avLst/>
              </a:prstGeom>
            </p:spPr>
          </p:pic>
          <p:sp>
            <p:nvSpPr>
              <p:cNvPr id="40" name="Textfeld 39">
                <a:extLst>
                  <a:ext uri="{FF2B5EF4-FFF2-40B4-BE49-F238E27FC236}">
                    <a16:creationId xmlns:a16="http://schemas.microsoft.com/office/drawing/2014/main" id="{256DB20A-6F77-4D58-9AE7-2222E734FEA9}"/>
                  </a:ext>
                </a:extLst>
              </p:cNvPr>
              <p:cNvSpPr txBox="1"/>
              <p:nvPr/>
            </p:nvSpPr>
            <p:spPr>
              <a:xfrm>
                <a:off x="4067129" y="1587865"/>
                <a:ext cx="134203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b="1" dirty="0">
                    <a:latin typeface="+mn-lt"/>
                    <a:cs typeface="Calibri" panose="020F0502020204030204" pitchFamily="34" charset="0"/>
                  </a:rPr>
                  <a:t>volatile</a:t>
                </a:r>
                <a:r>
                  <a:rPr lang="de-DE" sz="1800" b="1" dirty="0">
                    <a:latin typeface="+mn-lt"/>
                    <a:cs typeface="Calibri" panose="020F0502020204030204" pitchFamily="34" charset="0"/>
                  </a:rPr>
                  <a:t> KW</a:t>
                </a:r>
              </a:p>
            </p:txBody>
          </p:sp>
        </p:grpSp>
        <p:pic>
          <p:nvPicPr>
            <p:cNvPr id="51" name="Grafik 50" descr="Ein Bild, das Logo, Design, Grafiken enthält.&#10;&#10;KI-generierte Inhalte können fehlerhaft sein.">
              <a:extLst>
                <a:ext uri="{FF2B5EF4-FFF2-40B4-BE49-F238E27FC236}">
                  <a16:creationId xmlns:a16="http://schemas.microsoft.com/office/drawing/2014/main" id="{5132AFCC-0D3D-FCBF-CC5E-1221BC16E4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20" t="25312" r="69975" b="25675"/>
            <a:stretch/>
          </p:blipFill>
          <p:spPr>
            <a:xfrm>
              <a:off x="4913104" y="3528792"/>
              <a:ext cx="449455" cy="568622"/>
            </a:xfrm>
            <a:prstGeom prst="rect">
              <a:avLst/>
            </a:prstGeom>
          </p:spPr>
        </p:pic>
      </p:grpSp>
      <p:grpSp>
        <p:nvGrpSpPr>
          <p:cNvPr id="126" name="Gruppieren 125">
            <a:extLst>
              <a:ext uri="{FF2B5EF4-FFF2-40B4-BE49-F238E27FC236}">
                <a16:creationId xmlns:a16="http://schemas.microsoft.com/office/drawing/2014/main" id="{D7D3B49C-8B09-8D8A-8017-E13849A6D7EB}"/>
              </a:ext>
            </a:extLst>
          </p:cNvPr>
          <p:cNvGrpSpPr/>
          <p:nvPr/>
        </p:nvGrpSpPr>
        <p:grpSpPr>
          <a:xfrm>
            <a:off x="775165" y="2619106"/>
            <a:ext cx="7792136" cy="3548140"/>
            <a:chOff x="775165" y="2619106"/>
            <a:chExt cx="7792136" cy="3548140"/>
          </a:xfrm>
        </p:grpSpPr>
        <p:grpSp>
          <p:nvGrpSpPr>
            <p:cNvPr id="109" name="Gruppieren 108">
              <a:extLst>
                <a:ext uri="{FF2B5EF4-FFF2-40B4-BE49-F238E27FC236}">
                  <a16:creationId xmlns:a16="http://schemas.microsoft.com/office/drawing/2014/main" id="{8089898A-ACA9-A0A5-2E66-36280CE22476}"/>
                </a:ext>
              </a:extLst>
            </p:cNvPr>
            <p:cNvGrpSpPr/>
            <p:nvPr/>
          </p:nvGrpSpPr>
          <p:grpSpPr>
            <a:xfrm>
              <a:off x="4805666" y="5364774"/>
              <a:ext cx="2737613" cy="741264"/>
              <a:chOff x="4489937" y="5342060"/>
              <a:chExt cx="2737613" cy="741264"/>
            </a:xfrm>
          </p:grpSpPr>
          <p:sp>
            <p:nvSpPr>
              <p:cNvPr id="107" name="Rechteck 106">
                <a:extLst>
                  <a:ext uri="{FF2B5EF4-FFF2-40B4-BE49-F238E27FC236}">
                    <a16:creationId xmlns:a16="http://schemas.microsoft.com/office/drawing/2014/main" id="{7D616634-5817-B3FB-5860-16F18C8B17AB}"/>
                  </a:ext>
                </a:extLst>
              </p:cNvPr>
              <p:cNvSpPr/>
              <p:nvPr/>
            </p:nvSpPr>
            <p:spPr bwMode="auto">
              <a:xfrm>
                <a:off x="4489937" y="5342060"/>
                <a:ext cx="2737613" cy="741264"/>
              </a:xfrm>
              <a:prstGeom prst="rect">
                <a:avLst/>
              </a:prstGeom>
              <a:solidFill>
                <a:srgbClr val="3333FF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08" name="Textfeld 107">
                <a:extLst>
                  <a:ext uri="{FF2B5EF4-FFF2-40B4-BE49-F238E27FC236}">
                    <a16:creationId xmlns:a16="http://schemas.microsoft.com/office/drawing/2014/main" id="{397AB8DA-E566-14CA-381B-AC8CE09BD558}"/>
                  </a:ext>
                </a:extLst>
              </p:cNvPr>
              <p:cNvSpPr txBox="1"/>
              <p:nvPr/>
            </p:nvSpPr>
            <p:spPr>
              <a:xfrm>
                <a:off x="4532985" y="5420305"/>
                <a:ext cx="265151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60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Energie-Management-System (EMS)</a:t>
                </a:r>
              </a:p>
            </p:txBody>
          </p:sp>
        </p:grpSp>
        <p:sp>
          <p:nvSpPr>
            <p:cNvPr id="110" name="Bogen 109">
              <a:extLst>
                <a:ext uri="{FF2B5EF4-FFF2-40B4-BE49-F238E27FC236}">
                  <a16:creationId xmlns:a16="http://schemas.microsoft.com/office/drawing/2014/main" id="{0157DA8B-44EC-7984-3772-1E56DE0AAA87}"/>
                </a:ext>
              </a:extLst>
            </p:cNvPr>
            <p:cNvSpPr/>
            <p:nvPr/>
          </p:nvSpPr>
          <p:spPr bwMode="auto">
            <a:xfrm rot="10800000" flipH="1">
              <a:off x="6476209" y="2697351"/>
              <a:ext cx="2091092" cy="2823594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3" name="Bogen 112">
              <a:extLst>
                <a:ext uri="{FF2B5EF4-FFF2-40B4-BE49-F238E27FC236}">
                  <a16:creationId xmlns:a16="http://schemas.microsoft.com/office/drawing/2014/main" id="{0108FD5E-8175-6C71-0B87-3F2ED25F66E2}"/>
                </a:ext>
              </a:extLst>
            </p:cNvPr>
            <p:cNvSpPr/>
            <p:nvPr/>
          </p:nvSpPr>
          <p:spPr bwMode="auto">
            <a:xfrm rot="10800000">
              <a:off x="2235327" y="2619106"/>
              <a:ext cx="5137778" cy="2897313"/>
            </a:xfrm>
            <a:prstGeom prst="arc">
              <a:avLst>
                <a:gd name="adj1" fmla="val 16200000"/>
                <a:gd name="adj2" fmla="val 0"/>
              </a:avLst>
            </a:prstGeom>
            <a:noFill/>
            <a:ln w="7620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119" name="Gruppieren 118">
              <a:extLst>
                <a:ext uri="{FF2B5EF4-FFF2-40B4-BE49-F238E27FC236}">
                  <a16:creationId xmlns:a16="http://schemas.microsoft.com/office/drawing/2014/main" id="{DD91EF13-FF95-710D-BE4E-F57933E8FF01}"/>
                </a:ext>
              </a:extLst>
            </p:cNvPr>
            <p:cNvGrpSpPr/>
            <p:nvPr/>
          </p:nvGrpSpPr>
          <p:grpSpPr>
            <a:xfrm>
              <a:off x="775165" y="4266307"/>
              <a:ext cx="994555" cy="1900939"/>
              <a:chOff x="376773" y="4348876"/>
              <a:chExt cx="994555" cy="1900939"/>
            </a:xfrm>
          </p:grpSpPr>
          <p:sp>
            <p:nvSpPr>
              <p:cNvPr id="118" name="Rechteck 117">
                <a:extLst>
                  <a:ext uri="{FF2B5EF4-FFF2-40B4-BE49-F238E27FC236}">
                    <a16:creationId xmlns:a16="http://schemas.microsoft.com/office/drawing/2014/main" id="{815C5039-2A73-B4DC-BB8F-22CBA17495FD}"/>
                  </a:ext>
                </a:extLst>
              </p:cNvPr>
              <p:cNvSpPr/>
              <p:nvPr/>
            </p:nvSpPr>
            <p:spPr bwMode="auto">
              <a:xfrm>
                <a:off x="376773" y="4348876"/>
                <a:ext cx="994555" cy="1900939"/>
              </a:xfrm>
              <a:prstGeom prst="rect">
                <a:avLst/>
              </a:prstGeom>
              <a:solidFill>
                <a:srgbClr val="FFC00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pic>
            <p:nvPicPr>
              <p:cNvPr id="114" name="Grafik 113">
                <a:extLst>
                  <a:ext uri="{FF2B5EF4-FFF2-40B4-BE49-F238E27FC236}">
                    <a16:creationId xmlns:a16="http://schemas.microsoft.com/office/drawing/2014/main" id="{1309B732-5CB6-1B93-9721-0BB7AA55FBC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0520" b="9928"/>
              <a:stretch/>
            </p:blipFill>
            <p:spPr>
              <a:xfrm>
                <a:off x="478776" y="5626734"/>
                <a:ext cx="795495" cy="445575"/>
              </a:xfrm>
              <a:prstGeom prst="rect">
                <a:avLst/>
              </a:prstGeom>
            </p:spPr>
          </p:pic>
          <p:pic>
            <p:nvPicPr>
              <p:cNvPr id="116" name="Grafik 115">
                <a:extLst>
                  <a:ext uri="{FF2B5EF4-FFF2-40B4-BE49-F238E27FC236}">
                    <a16:creationId xmlns:a16="http://schemas.microsoft.com/office/drawing/2014/main" id="{75FEB9DC-5546-0A55-6BCF-20830CCD07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3269" y="4519537"/>
                <a:ext cx="884292" cy="570904"/>
              </a:xfrm>
              <a:prstGeom prst="rect">
                <a:avLst/>
              </a:prstGeom>
            </p:spPr>
          </p:pic>
          <p:pic>
            <p:nvPicPr>
              <p:cNvPr id="117" name="Grafik 116" descr="Ein Bild, das Text, ClipArt enthält.&#10;&#10;Automatisch generierte Beschreibung">
                <a:extLst>
                  <a:ext uri="{FF2B5EF4-FFF2-40B4-BE49-F238E27FC236}">
                    <a16:creationId xmlns:a16="http://schemas.microsoft.com/office/drawing/2014/main" id="{2CCE57AF-B4AE-3344-E96A-32F87F1874A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120" t="25822" r="22201" b="37321"/>
              <a:stretch/>
            </p:blipFill>
            <p:spPr>
              <a:xfrm>
                <a:off x="494222" y="5236505"/>
                <a:ext cx="774128" cy="244164"/>
              </a:xfrm>
              <a:prstGeom prst="rect">
                <a:avLst/>
              </a:prstGeom>
            </p:spPr>
          </p:pic>
        </p:grpSp>
        <p:sp>
          <p:nvSpPr>
            <p:cNvPr id="121" name="Pfeil: nach rechts 120">
              <a:extLst>
                <a:ext uri="{FF2B5EF4-FFF2-40B4-BE49-F238E27FC236}">
                  <a16:creationId xmlns:a16="http://schemas.microsoft.com/office/drawing/2014/main" id="{7E5FA2CF-F1B0-CBA2-CE77-D124ECA53DB9}"/>
                </a:ext>
              </a:extLst>
            </p:cNvPr>
            <p:cNvSpPr/>
            <p:nvPr/>
          </p:nvSpPr>
          <p:spPr bwMode="auto">
            <a:xfrm>
              <a:off x="1769721" y="5815893"/>
              <a:ext cx="3027300" cy="219057"/>
            </a:xfrm>
            <a:prstGeom prst="rightArrow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25" name="Rectangle 4">
            <a:extLst>
              <a:ext uri="{FF2B5EF4-FFF2-40B4-BE49-F238E27FC236}">
                <a16:creationId xmlns:a16="http://schemas.microsoft.com/office/drawing/2014/main" id="{5260CE03-A91D-18E0-EECB-2624F2C88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5760" y="71618"/>
            <a:ext cx="8182017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Gleichgewicht: Stromerzeugung und –verbrauch (1), Infrastruktur (1)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Erzeuger und Verbraucher</a:t>
            </a:r>
          </a:p>
        </p:txBody>
      </p:sp>
      <p:sp>
        <p:nvSpPr>
          <p:cNvPr id="115" name="Rectangle 4">
            <a:extLst>
              <a:ext uri="{FF2B5EF4-FFF2-40B4-BE49-F238E27FC236}">
                <a16:creationId xmlns:a16="http://schemas.microsoft.com/office/drawing/2014/main" id="{B073077E-CFE4-46A6-A4C6-89ED69F60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0879"/>
            <a:ext cx="9906000" cy="4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rgbClr val="00B050"/>
                </a:solidFill>
              </a:rPr>
              <a:t>Stromgleichgewicht am Netz ist Voraussetzung für die energetische Versorgungssicherheit!</a:t>
            </a:r>
          </a:p>
        </p:txBody>
      </p:sp>
      <p:grpSp>
        <p:nvGrpSpPr>
          <p:cNvPr id="98" name="Gruppieren 97">
            <a:extLst>
              <a:ext uri="{FF2B5EF4-FFF2-40B4-BE49-F238E27FC236}">
                <a16:creationId xmlns:a16="http://schemas.microsoft.com/office/drawing/2014/main" id="{4BC4F88E-FE7B-7E1A-87F1-E157F6026D9B}"/>
              </a:ext>
            </a:extLst>
          </p:cNvPr>
          <p:cNvGrpSpPr/>
          <p:nvPr/>
        </p:nvGrpSpPr>
        <p:grpSpPr>
          <a:xfrm>
            <a:off x="1566394" y="2196688"/>
            <a:ext cx="2312943" cy="1931806"/>
            <a:chOff x="1566394" y="2196688"/>
            <a:chExt cx="2312943" cy="1931806"/>
          </a:xfrm>
        </p:grpSpPr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165B8C03-1BD8-1AD7-7D5A-1DD5F605781C}"/>
                </a:ext>
              </a:extLst>
            </p:cNvPr>
            <p:cNvGrpSpPr/>
            <p:nvPr/>
          </p:nvGrpSpPr>
          <p:grpSpPr>
            <a:xfrm>
              <a:off x="1566394" y="2196688"/>
              <a:ext cx="2312943" cy="1931806"/>
              <a:chOff x="1566394" y="2196688"/>
              <a:chExt cx="2312943" cy="1931806"/>
            </a:xfrm>
          </p:grpSpPr>
          <p:cxnSp>
            <p:nvCxnSpPr>
              <p:cNvPr id="54" name="Gerade Verbindung mit Pfeil 53">
                <a:extLst>
                  <a:ext uri="{FF2B5EF4-FFF2-40B4-BE49-F238E27FC236}">
                    <a16:creationId xmlns:a16="http://schemas.microsoft.com/office/drawing/2014/main" id="{07AF626E-23F6-57D4-3BA3-CEDF69857D24}"/>
                  </a:ext>
                </a:extLst>
              </p:cNvPr>
              <p:cNvCxnSpPr/>
              <p:nvPr/>
            </p:nvCxnSpPr>
            <p:spPr bwMode="auto">
              <a:xfrm>
                <a:off x="2542391" y="3341489"/>
                <a:ext cx="207576" cy="0"/>
              </a:xfrm>
              <a:prstGeom prst="straightConnector1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9" name="Text Box 5">
                <a:extLst>
                  <a:ext uri="{FF2B5EF4-FFF2-40B4-BE49-F238E27FC236}">
                    <a16:creationId xmlns:a16="http://schemas.microsoft.com/office/drawing/2014/main" id="{33898BBA-2FAB-9960-0FA2-CC85EBC95E3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66394" y="2196688"/>
                <a:ext cx="1193408" cy="4308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buFontTx/>
                  <a:buNone/>
                </a:pPr>
                <a:r>
                  <a:rPr lang="de-DE" altLang="de-DE" sz="1400" dirty="0">
                    <a:solidFill>
                      <a:srgbClr val="FF0000"/>
                    </a:solidFill>
                  </a:rPr>
                  <a:t>Speichern bei</a:t>
                </a:r>
                <a:br>
                  <a:rPr lang="de-DE" altLang="de-DE" sz="1400" dirty="0">
                    <a:solidFill>
                      <a:srgbClr val="FF0000"/>
                    </a:solidFill>
                  </a:rPr>
                </a:br>
                <a:r>
                  <a:rPr lang="de-DE" altLang="de-DE" sz="1400" dirty="0">
                    <a:solidFill>
                      <a:srgbClr val="FF0000"/>
                    </a:solidFill>
                  </a:rPr>
                  <a:t>„Hellbrise“</a:t>
                </a:r>
                <a:endParaRPr lang="en-US" altLang="de-DE" sz="1400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23" name="Grafik 22">
                <a:extLst>
                  <a:ext uri="{FF2B5EF4-FFF2-40B4-BE49-F238E27FC236}">
                    <a16:creationId xmlns:a16="http://schemas.microsoft.com/office/drawing/2014/main" id="{A56412C1-5FE3-46F5-95DA-5A1652D732E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clrChange>
                  <a:clrFrom>
                    <a:srgbClr val="E1E1DF"/>
                  </a:clrFrom>
                  <a:clrTo>
                    <a:srgbClr val="E1E1D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494" t="64445" r="19725" b="1388"/>
              <a:stretch/>
            </p:blipFill>
            <p:spPr>
              <a:xfrm>
                <a:off x="1840347" y="2680278"/>
                <a:ext cx="702044" cy="896420"/>
              </a:xfrm>
              <a:prstGeom prst="rect">
                <a:avLst/>
              </a:prstGeom>
            </p:spPr>
          </p:pic>
          <p:sp>
            <p:nvSpPr>
              <p:cNvPr id="44" name="Textfeld 43">
                <a:extLst>
                  <a:ext uri="{FF2B5EF4-FFF2-40B4-BE49-F238E27FC236}">
                    <a16:creationId xmlns:a16="http://schemas.microsoft.com/office/drawing/2014/main" id="{E881A9B9-1802-7C2C-98F5-2A3009113F97}"/>
                  </a:ext>
                </a:extLst>
              </p:cNvPr>
              <p:cNvSpPr txBox="1"/>
              <p:nvPr/>
            </p:nvSpPr>
            <p:spPr>
              <a:xfrm>
                <a:off x="1793474" y="3666829"/>
                <a:ext cx="7889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200" dirty="0">
                    <a:latin typeface="+mn-lt"/>
                    <a:cs typeface="Calibri" panose="020F0502020204030204" pitchFamily="34" charset="0"/>
                  </a:rPr>
                  <a:t>Gas-</a:t>
                </a:r>
                <a:br>
                  <a:rPr lang="de-DE" sz="1200" dirty="0">
                    <a:latin typeface="+mn-lt"/>
                    <a:cs typeface="Calibri" panose="020F0502020204030204" pitchFamily="34" charset="0"/>
                  </a:rPr>
                </a:br>
                <a:r>
                  <a:rPr lang="de-DE" sz="1200" dirty="0">
                    <a:latin typeface="+mn-lt"/>
                    <a:cs typeface="Calibri" panose="020F0502020204030204" pitchFamily="34" charset="0"/>
                  </a:rPr>
                  <a:t>Speicher</a:t>
                </a:r>
              </a:p>
            </p:txBody>
          </p:sp>
          <p:pic>
            <p:nvPicPr>
              <p:cNvPr id="19" name="Grafik 18">
                <a:extLst>
                  <a:ext uri="{FF2B5EF4-FFF2-40B4-BE49-F238E27FC236}">
                    <a16:creationId xmlns:a16="http://schemas.microsoft.com/office/drawing/2014/main" id="{60B876DC-1D25-D893-3B11-F728B63882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clrChange>
                  <a:clrFrom>
                    <a:srgbClr val="FDFDFD"/>
                  </a:clrFrom>
                  <a:clrTo>
                    <a:srgbClr val="FDFDFD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503" t="14423" r="10936" b="17139"/>
              <a:stretch/>
            </p:blipFill>
            <p:spPr>
              <a:xfrm>
                <a:off x="2688440" y="2991741"/>
                <a:ext cx="776214" cy="659414"/>
              </a:xfrm>
              <a:prstGeom prst="rect">
                <a:avLst/>
              </a:prstGeom>
            </p:spPr>
          </p:pic>
          <p:sp>
            <p:nvSpPr>
              <p:cNvPr id="61" name="Textfeld 60">
                <a:extLst>
                  <a:ext uri="{FF2B5EF4-FFF2-40B4-BE49-F238E27FC236}">
                    <a16:creationId xmlns:a16="http://schemas.microsoft.com/office/drawing/2014/main" id="{3AB31413-40AD-EEE8-080E-32432501D8DC}"/>
                  </a:ext>
                </a:extLst>
              </p:cNvPr>
              <p:cNvSpPr txBox="1"/>
              <p:nvPr/>
            </p:nvSpPr>
            <p:spPr>
              <a:xfrm>
                <a:off x="2784819" y="3666829"/>
                <a:ext cx="7377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200" dirty="0">
                    <a:latin typeface="+mn-lt"/>
                    <a:cs typeface="Calibri" panose="020F0502020204030204" pitchFamily="34" charset="0"/>
                  </a:rPr>
                  <a:t>Elektro-</a:t>
                </a:r>
                <a:br>
                  <a:rPr lang="de-DE" sz="1200" dirty="0">
                    <a:latin typeface="+mn-lt"/>
                    <a:cs typeface="Calibri" panose="020F0502020204030204" pitchFamily="34" charset="0"/>
                  </a:rPr>
                </a:br>
                <a:r>
                  <a:rPr lang="de-DE" sz="1200" dirty="0" err="1">
                    <a:latin typeface="+mn-lt"/>
                    <a:cs typeface="Calibri" panose="020F0502020204030204" pitchFamily="34" charset="0"/>
                  </a:rPr>
                  <a:t>lyseur</a:t>
                </a:r>
                <a:endParaRPr lang="de-DE" sz="1200" dirty="0">
                  <a:latin typeface="+mn-lt"/>
                  <a:cs typeface="Calibri" panose="020F0502020204030204" pitchFamily="34" charset="0"/>
                </a:endParaRPr>
              </a:p>
            </p:txBody>
          </p:sp>
          <p:sp>
            <p:nvSpPr>
              <p:cNvPr id="76" name="Pfeil: nach rechts 75">
                <a:extLst>
                  <a:ext uri="{FF2B5EF4-FFF2-40B4-BE49-F238E27FC236}">
                    <a16:creationId xmlns:a16="http://schemas.microsoft.com/office/drawing/2014/main" id="{8E09CA1C-BF2D-1ADB-BA7E-9519B34DC46B}"/>
                  </a:ext>
                </a:extLst>
              </p:cNvPr>
              <p:cNvSpPr/>
              <p:nvPr/>
            </p:nvSpPr>
            <p:spPr bwMode="auto">
              <a:xfrm rot="10800000">
                <a:off x="3571875" y="3211297"/>
                <a:ext cx="307462" cy="220302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sp>
          <p:nvSpPr>
            <p:cNvPr id="93" name="Text Box 5">
              <a:extLst>
                <a:ext uri="{FF2B5EF4-FFF2-40B4-BE49-F238E27FC236}">
                  <a16:creationId xmlns:a16="http://schemas.microsoft.com/office/drawing/2014/main" id="{A995E9ED-322A-6E8D-4B22-00E207519B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89323" y="3394192"/>
              <a:ext cx="287260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de-DE" altLang="de-DE" sz="1400" dirty="0">
                  <a:solidFill>
                    <a:srgbClr val="FF0000"/>
                  </a:solidFill>
                </a:rPr>
                <a:t>H</a:t>
              </a:r>
              <a:r>
                <a:rPr lang="de-DE" altLang="de-DE" sz="1400" baseline="-25000" dirty="0">
                  <a:solidFill>
                    <a:srgbClr val="FF0000"/>
                  </a:solidFill>
                </a:rPr>
                <a:t>2</a:t>
              </a:r>
              <a:endParaRPr lang="en-US" altLang="de-DE" sz="1400" baseline="-25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9" name="Gruppieren 98">
            <a:extLst>
              <a:ext uri="{FF2B5EF4-FFF2-40B4-BE49-F238E27FC236}">
                <a16:creationId xmlns:a16="http://schemas.microsoft.com/office/drawing/2014/main" id="{68BA3117-8B3C-CA59-6DE5-0A7E00310C48}"/>
              </a:ext>
            </a:extLst>
          </p:cNvPr>
          <p:cNvGrpSpPr/>
          <p:nvPr/>
        </p:nvGrpSpPr>
        <p:grpSpPr>
          <a:xfrm>
            <a:off x="838671" y="3054816"/>
            <a:ext cx="1032377" cy="1073678"/>
            <a:chOff x="838671" y="3054816"/>
            <a:chExt cx="1032377" cy="1073678"/>
          </a:xfrm>
        </p:grpSpPr>
        <p:grpSp>
          <p:nvGrpSpPr>
            <p:cNvPr id="43" name="Gruppieren 42">
              <a:extLst>
                <a:ext uri="{FF2B5EF4-FFF2-40B4-BE49-F238E27FC236}">
                  <a16:creationId xmlns:a16="http://schemas.microsoft.com/office/drawing/2014/main" id="{BB6F0189-50EA-F5A1-29E4-75BE2613374A}"/>
                </a:ext>
              </a:extLst>
            </p:cNvPr>
            <p:cNvGrpSpPr/>
            <p:nvPr/>
          </p:nvGrpSpPr>
          <p:grpSpPr>
            <a:xfrm>
              <a:off x="838671" y="3054816"/>
              <a:ext cx="1001676" cy="1073678"/>
              <a:chOff x="1017885" y="3054816"/>
              <a:chExt cx="1001676" cy="1073678"/>
            </a:xfrm>
          </p:grpSpPr>
          <p:pic>
            <p:nvPicPr>
              <p:cNvPr id="21" name="Grafik 20">
                <a:extLst>
                  <a:ext uri="{FF2B5EF4-FFF2-40B4-BE49-F238E27FC236}">
                    <a16:creationId xmlns:a16="http://schemas.microsoft.com/office/drawing/2014/main" id="{85B4BA4E-E686-4F26-9606-0F91336FB3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99430" y="3054816"/>
                <a:ext cx="517970" cy="517970"/>
              </a:xfrm>
              <a:prstGeom prst="rect">
                <a:avLst/>
              </a:prstGeom>
            </p:spPr>
          </p:pic>
          <p:sp>
            <p:nvSpPr>
              <p:cNvPr id="41" name="Textfeld 40">
                <a:extLst>
                  <a:ext uri="{FF2B5EF4-FFF2-40B4-BE49-F238E27FC236}">
                    <a16:creationId xmlns:a16="http://schemas.microsoft.com/office/drawing/2014/main" id="{F1F30A7A-BFBC-7FE7-7BC1-9173DC4487F4}"/>
                  </a:ext>
                </a:extLst>
              </p:cNvPr>
              <p:cNvSpPr txBox="1"/>
              <p:nvPr/>
            </p:nvSpPr>
            <p:spPr>
              <a:xfrm>
                <a:off x="1017885" y="3666829"/>
                <a:ext cx="7040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200" dirty="0">
                    <a:latin typeface="+mn-lt"/>
                    <a:cs typeface="Calibri" panose="020F0502020204030204" pitchFamily="34" charset="0"/>
                  </a:rPr>
                  <a:t>Biogas-</a:t>
                </a:r>
                <a:br>
                  <a:rPr lang="de-DE" sz="1200" dirty="0">
                    <a:latin typeface="+mn-lt"/>
                    <a:cs typeface="Calibri" panose="020F0502020204030204" pitchFamily="34" charset="0"/>
                  </a:rPr>
                </a:br>
                <a:r>
                  <a:rPr lang="de-DE" sz="1200" dirty="0">
                    <a:latin typeface="+mn-lt"/>
                    <a:cs typeface="Calibri" panose="020F0502020204030204" pitchFamily="34" charset="0"/>
                  </a:rPr>
                  <a:t>Anlage</a:t>
                </a:r>
              </a:p>
            </p:txBody>
          </p:sp>
          <p:cxnSp>
            <p:nvCxnSpPr>
              <p:cNvPr id="53" name="Gerade Verbindung mit Pfeil 52">
                <a:extLst>
                  <a:ext uri="{FF2B5EF4-FFF2-40B4-BE49-F238E27FC236}">
                    <a16:creationId xmlns:a16="http://schemas.microsoft.com/office/drawing/2014/main" id="{54A26BCA-0EFC-01F2-2614-775E31026661}"/>
                  </a:ext>
                </a:extLst>
              </p:cNvPr>
              <p:cNvCxnSpPr/>
              <p:nvPr/>
            </p:nvCxnSpPr>
            <p:spPr bwMode="auto">
              <a:xfrm>
                <a:off x="1617400" y="3341489"/>
                <a:ext cx="402161" cy="0"/>
              </a:xfrm>
              <a:prstGeom prst="straightConnector1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94" name="Text Box 5">
              <a:extLst>
                <a:ext uri="{FF2B5EF4-FFF2-40B4-BE49-F238E27FC236}">
                  <a16:creationId xmlns:a16="http://schemas.microsoft.com/office/drawing/2014/main" id="{68F772BC-1D91-C2D9-B590-DAAFE04440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74278" y="3394192"/>
              <a:ext cx="396770" cy="215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de-DE" altLang="de-DE" sz="1400" dirty="0">
                  <a:solidFill>
                    <a:srgbClr val="FF0000"/>
                  </a:solidFill>
                </a:rPr>
                <a:t>CH</a:t>
              </a:r>
              <a:r>
                <a:rPr lang="de-DE" altLang="de-DE" sz="1400" baseline="-25000" dirty="0">
                  <a:solidFill>
                    <a:srgbClr val="FF0000"/>
                  </a:solidFill>
                </a:rPr>
                <a:t>4</a:t>
              </a:r>
              <a:endParaRPr lang="en-US" altLang="de-DE" sz="1400" baseline="-25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95" name="Gruppieren 94">
            <a:extLst>
              <a:ext uri="{FF2B5EF4-FFF2-40B4-BE49-F238E27FC236}">
                <a16:creationId xmlns:a16="http://schemas.microsoft.com/office/drawing/2014/main" id="{ABE39EC5-61FC-73A1-2CEC-F222E79D8457}"/>
              </a:ext>
            </a:extLst>
          </p:cNvPr>
          <p:cNvGrpSpPr/>
          <p:nvPr/>
        </p:nvGrpSpPr>
        <p:grpSpPr>
          <a:xfrm>
            <a:off x="6833422" y="1249600"/>
            <a:ext cx="2922093" cy="2809643"/>
            <a:chOff x="6833422" y="1249600"/>
            <a:chExt cx="2922093" cy="2809643"/>
          </a:xfrm>
        </p:grpSpPr>
        <p:grpSp>
          <p:nvGrpSpPr>
            <p:cNvPr id="74" name="Gruppieren 73">
              <a:extLst>
                <a:ext uri="{FF2B5EF4-FFF2-40B4-BE49-F238E27FC236}">
                  <a16:creationId xmlns:a16="http://schemas.microsoft.com/office/drawing/2014/main" id="{4F121BE3-B56C-ED7A-3990-9C117D19E072}"/>
                </a:ext>
              </a:extLst>
            </p:cNvPr>
            <p:cNvGrpSpPr/>
            <p:nvPr/>
          </p:nvGrpSpPr>
          <p:grpSpPr>
            <a:xfrm>
              <a:off x="6833422" y="1249600"/>
              <a:ext cx="2922093" cy="2809643"/>
              <a:chOff x="6833422" y="1893270"/>
              <a:chExt cx="2922093" cy="2472329"/>
            </a:xfrm>
          </p:grpSpPr>
          <p:grpSp>
            <p:nvGrpSpPr>
              <p:cNvPr id="16" name="Gruppieren 15">
                <a:extLst>
                  <a:ext uri="{FF2B5EF4-FFF2-40B4-BE49-F238E27FC236}">
                    <a16:creationId xmlns:a16="http://schemas.microsoft.com/office/drawing/2014/main" id="{CA520875-B1C3-9FB1-0204-B619086DAEB0}"/>
                  </a:ext>
                </a:extLst>
              </p:cNvPr>
              <p:cNvGrpSpPr/>
              <p:nvPr/>
            </p:nvGrpSpPr>
            <p:grpSpPr>
              <a:xfrm>
                <a:off x="6833422" y="1893270"/>
                <a:ext cx="2922093" cy="2173357"/>
                <a:chOff x="6833422" y="2123143"/>
                <a:chExt cx="2922093" cy="2173357"/>
              </a:xfrm>
            </p:grpSpPr>
            <p:sp>
              <p:nvSpPr>
                <p:cNvPr id="7" name="Rechteck 6">
                  <a:extLst>
                    <a:ext uri="{FF2B5EF4-FFF2-40B4-BE49-F238E27FC236}">
                      <a16:creationId xmlns:a16="http://schemas.microsoft.com/office/drawing/2014/main" id="{66609437-7E32-1D50-CF1B-6229812FD18C}"/>
                    </a:ext>
                  </a:extLst>
                </p:cNvPr>
                <p:cNvSpPr/>
                <p:nvPr/>
              </p:nvSpPr>
              <p:spPr bwMode="auto">
                <a:xfrm>
                  <a:off x="6833422" y="2123143"/>
                  <a:ext cx="2922093" cy="2173357"/>
                </a:xfrm>
                <a:prstGeom prst="rect">
                  <a:avLst/>
                </a:prstGeom>
                <a:solidFill>
                  <a:srgbClr val="66CCFF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pic>
              <p:nvPicPr>
                <p:cNvPr id="3" name="Grafik 2">
                  <a:extLst>
                    <a:ext uri="{FF2B5EF4-FFF2-40B4-BE49-F238E27FC236}">
                      <a16:creationId xmlns:a16="http://schemas.microsoft.com/office/drawing/2014/main" id="{4F817FD7-AA11-48E7-800A-B8C8234EC6D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21573" y="3291010"/>
                  <a:ext cx="447140" cy="447140"/>
                </a:xfrm>
                <a:prstGeom prst="rect">
                  <a:avLst/>
                </a:prstGeom>
              </p:spPr>
            </p:pic>
            <p:pic>
              <p:nvPicPr>
                <p:cNvPr id="9" name="Grafik 8" descr="Ein Bild, das Kreis, Grafiken, Design enthält.&#10;&#10;KI-generierte Inhalte können fehlerhaft sein.">
                  <a:extLst>
                    <a:ext uri="{FF2B5EF4-FFF2-40B4-BE49-F238E27FC236}">
                      <a16:creationId xmlns:a16="http://schemas.microsoft.com/office/drawing/2014/main" id="{4A3B6007-14CE-88B9-2BB3-05A9796405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biLevel thresh="7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136308" y="3248212"/>
                  <a:ext cx="554993" cy="532736"/>
                </a:xfrm>
                <a:prstGeom prst="rect">
                  <a:avLst/>
                </a:prstGeom>
              </p:spPr>
            </p:pic>
            <p:pic>
              <p:nvPicPr>
                <p:cNvPr id="22" name="Grafik 21" descr="Ein Bild, das Entwurf, Text, Schrift, Grafiken enthält.&#10;&#10;KI-generierte Inhalte können fehlerhaft sein.">
                  <a:extLst>
                    <a:ext uri="{FF2B5EF4-FFF2-40B4-BE49-F238E27FC236}">
                      <a16:creationId xmlns:a16="http://schemas.microsoft.com/office/drawing/2014/main" id="{19246166-7648-D1D3-A11E-13C4BA79E8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2241" t="20137" r="19947" b="31597"/>
                <a:stretch/>
              </p:blipFill>
              <p:spPr>
                <a:xfrm>
                  <a:off x="6882003" y="3177818"/>
                  <a:ext cx="754503" cy="673524"/>
                </a:xfrm>
                <a:prstGeom prst="rect">
                  <a:avLst/>
                </a:prstGeom>
              </p:spPr>
            </p:pic>
            <p:sp>
              <p:nvSpPr>
                <p:cNvPr id="5" name="Textfeld 4">
                  <a:extLst>
                    <a:ext uri="{FF2B5EF4-FFF2-40B4-BE49-F238E27FC236}">
                      <a16:creationId xmlns:a16="http://schemas.microsoft.com/office/drawing/2014/main" id="{CFD3DAD1-43E4-2FB9-2F3C-E55210103B6C}"/>
                    </a:ext>
                  </a:extLst>
                </p:cNvPr>
                <p:cNvSpPr txBox="1"/>
                <p:nvPr/>
              </p:nvSpPr>
              <p:spPr>
                <a:xfrm>
                  <a:off x="7077162" y="2148469"/>
                  <a:ext cx="2303836" cy="29790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600" b="1" dirty="0">
                      <a:latin typeface="+mn-lt"/>
                      <a:cs typeface="Calibri" panose="020F0502020204030204" pitchFamily="34" charset="0"/>
                    </a:rPr>
                    <a:t>Endenergie-Sektoren</a:t>
                  </a:r>
                </a:p>
              </p:txBody>
            </p:sp>
          </p:grpSp>
          <p:sp>
            <p:nvSpPr>
              <p:cNvPr id="64" name="Textfeld 63">
                <a:extLst>
                  <a:ext uri="{FF2B5EF4-FFF2-40B4-BE49-F238E27FC236}">
                    <a16:creationId xmlns:a16="http://schemas.microsoft.com/office/drawing/2014/main" id="{371C5610-E9A4-D377-F505-13BF890F903A}"/>
                  </a:ext>
                </a:extLst>
              </p:cNvPr>
              <p:cNvSpPr txBox="1"/>
              <p:nvPr/>
            </p:nvSpPr>
            <p:spPr>
              <a:xfrm>
                <a:off x="6871437" y="4088600"/>
                <a:ext cx="77296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200" dirty="0">
                    <a:latin typeface="+mn-lt"/>
                    <a:cs typeface="Calibri" panose="020F0502020204030204" pitchFamily="34" charset="0"/>
                  </a:rPr>
                  <a:t>Industrie</a:t>
                </a:r>
              </a:p>
            </p:txBody>
          </p:sp>
          <p:sp>
            <p:nvSpPr>
              <p:cNvPr id="69" name="Textfeld 68">
                <a:extLst>
                  <a:ext uri="{FF2B5EF4-FFF2-40B4-BE49-F238E27FC236}">
                    <a16:creationId xmlns:a16="http://schemas.microsoft.com/office/drawing/2014/main" id="{EFE7E9CE-65E1-D54C-E48A-197F571831BD}"/>
                  </a:ext>
                </a:extLst>
              </p:cNvPr>
              <p:cNvSpPr txBox="1"/>
              <p:nvPr/>
            </p:nvSpPr>
            <p:spPr>
              <a:xfrm>
                <a:off x="7676983" y="4088600"/>
                <a:ext cx="7132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200" dirty="0">
                    <a:latin typeface="+mn-lt"/>
                    <a:cs typeface="Calibri" panose="020F0502020204030204" pitchFamily="34" charset="0"/>
                  </a:rPr>
                  <a:t>Verkehr</a:t>
                </a:r>
              </a:p>
            </p:txBody>
          </p:sp>
          <p:sp>
            <p:nvSpPr>
              <p:cNvPr id="70" name="Textfeld 69">
                <a:extLst>
                  <a:ext uri="{FF2B5EF4-FFF2-40B4-BE49-F238E27FC236}">
                    <a16:creationId xmlns:a16="http://schemas.microsoft.com/office/drawing/2014/main" id="{260947E5-5B74-0E06-BB1F-4897A97CAAE0}"/>
                  </a:ext>
                </a:extLst>
              </p:cNvPr>
              <p:cNvSpPr txBox="1"/>
              <p:nvPr/>
            </p:nvSpPr>
            <p:spPr>
              <a:xfrm>
                <a:off x="8339848" y="4088600"/>
                <a:ext cx="87395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200" dirty="0">
                    <a:latin typeface="+mn-lt"/>
                    <a:cs typeface="Calibri" panose="020F0502020204030204" pitchFamily="34" charset="0"/>
                  </a:rPr>
                  <a:t>Haushalte</a:t>
                </a:r>
              </a:p>
            </p:txBody>
          </p:sp>
          <p:sp>
            <p:nvSpPr>
              <p:cNvPr id="71" name="Textfeld 70">
                <a:extLst>
                  <a:ext uri="{FF2B5EF4-FFF2-40B4-BE49-F238E27FC236}">
                    <a16:creationId xmlns:a16="http://schemas.microsoft.com/office/drawing/2014/main" id="{D6FBA043-4DFB-AF99-60E8-15951D73550D}"/>
                  </a:ext>
                </a:extLst>
              </p:cNvPr>
              <p:cNvSpPr txBox="1"/>
              <p:nvPr/>
            </p:nvSpPr>
            <p:spPr>
              <a:xfrm>
                <a:off x="9198124" y="4088600"/>
                <a:ext cx="526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200" dirty="0">
                    <a:latin typeface="+mn-lt"/>
                    <a:cs typeface="Calibri" panose="020F0502020204030204" pitchFamily="34" charset="0"/>
                  </a:rPr>
                  <a:t>GHD</a:t>
                </a:r>
              </a:p>
            </p:txBody>
          </p:sp>
        </p:grpSp>
        <p:pic>
          <p:nvPicPr>
            <p:cNvPr id="92" name="Grafik 91" descr="Electric Car - Free transport icons">
              <a:extLst>
                <a:ext uri="{FF2B5EF4-FFF2-40B4-BE49-F238E27FC236}">
                  <a16:creationId xmlns:a16="http://schemas.microsoft.com/office/drawing/2014/main" id="{9FF8977B-2526-B4D9-3000-728D54CD4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7739269" y="2556912"/>
              <a:ext cx="652767" cy="652767"/>
            </a:xfrm>
            <a:prstGeom prst="rect">
              <a:avLst/>
            </a:prstGeom>
          </p:spPr>
        </p:pic>
      </p:grpSp>
      <p:sp>
        <p:nvSpPr>
          <p:cNvPr id="18" name="Text Box 5">
            <a:extLst>
              <a:ext uri="{FF2B5EF4-FFF2-40B4-BE49-F238E27FC236}">
                <a16:creationId xmlns:a16="http://schemas.microsoft.com/office/drawing/2014/main" id="{DACBCF38-93C8-398C-7ED2-3FA9A3814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535" y="1633752"/>
            <a:ext cx="2412561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de-DE" altLang="de-DE" sz="1400" u="sng" dirty="0" err="1">
                <a:solidFill>
                  <a:srgbClr val="FF0000"/>
                </a:solidFill>
              </a:rPr>
              <a:t>ProSumer</a:t>
            </a:r>
            <a:r>
              <a:rPr lang="de-DE" altLang="de-DE" sz="1400" dirty="0">
                <a:solidFill>
                  <a:srgbClr val="FF0000"/>
                </a:solidFill>
              </a:rPr>
              <a:t> mit</a:t>
            </a:r>
            <a:br>
              <a:rPr lang="de-DE" altLang="de-DE" sz="1400" dirty="0">
                <a:solidFill>
                  <a:srgbClr val="FF0000"/>
                </a:solidFill>
              </a:rPr>
            </a:br>
            <a:r>
              <a:rPr lang="de-DE" altLang="de-DE" sz="1400" dirty="0">
                <a:solidFill>
                  <a:srgbClr val="FF0000"/>
                </a:solidFill>
              </a:rPr>
              <a:t>- optimaler Eigenversorgung</a:t>
            </a:r>
            <a:br>
              <a:rPr lang="de-DE" altLang="de-DE" sz="1400" dirty="0">
                <a:solidFill>
                  <a:srgbClr val="FF0000"/>
                </a:solidFill>
              </a:rPr>
            </a:br>
            <a:r>
              <a:rPr lang="de-DE" altLang="de-DE" sz="1400" dirty="0">
                <a:solidFill>
                  <a:srgbClr val="FF0000"/>
                </a:solidFill>
              </a:rPr>
              <a:t>- Tag-Nacht-Ausgleich</a:t>
            </a:r>
            <a:br>
              <a:rPr lang="de-DE" altLang="de-DE" sz="1400" dirty="0">
                <a:solidFill>
                  <a:srgbClr val="FF0000"/>
                </a:solidFill>
              </a:rPr>
            </a:br>
            <a:r>
              <a:rPr lang="de-DE" altLang="de-DE" sz="1400" dirty="0">
                <a:solidFill>
                  <a:srgbClr val="FF0000"/>
                </a:solidFill>
              </a:rPr>
              <a:t>- Lastverschiebung</a:t>
            </a:r>
            <a:endParaRPr lang="en-US" altLang="de-DE" sz="1400" dirty="0">
              <a:solidFill>
                <a:srgbClr val="FF0000"/>
              </a:solidFill>
            </a:endParaRPr>
          </a:p>
        </p:txBody>
      </p:sp>
      <p:grpSp>
        <p:nvGrpSpPr>
          <p:cNvPr id="80" name="Gruppieren 79">
            <a:extLst>
              <a:ext uri="{FF2B5EF4-FFF2-40B4-BE49-F238E27FC236}">
                <a16:creationId xmlns:a16="http://schemas.microsoft.com/office/drawing/2014/main" id="{15D45EEF-C3D5-81BC-C33A-9D9F2D5BF05F}"/>
              </a:ext>
            </a:extLst>
          </p:cNvPr>
          <p:cNvGrpSpPr/>
          <p:nvPr/>
        </p:nvGrpSpPr>
        <p:grpSpPr>
          <a:xfrm>
            <a:off x="1765214" y="1607774"/>
            <a:ext cx="2653666" cy="2785007"/>
            <a:chOff x="1765214" y="1607774"/>
            <a:chExt cx="2653666" cy="2785007"/>
          </a:xfrm>
        </p:grpSpPr>
        <p:grpSp>
          <p:nvGrpSpPr>
            <p:cNvPr id="35" name="Gruppieren 34">
              <a:extLst>
                <a:ext uri="{FF2B5EF4-FFF2-40B4-BE49-F238E27FC236}">
                  <a16:creationId xmlns:a16="http://schemas.microsoft.com/office/drawing/2014/main" id="{FF26CCC5-9CAF-758B-24C9-C30F59884182}"/>
                </a:ext>
              </a:extLst>
            </p:cNvPr>
            <p:cNvGrpSpPr/>
            <p:nvPr/>
          </p:nvGrpSpPr>
          <p:grpSpPr>
            <a:xfrm>
              <a:off x="1765214" y="1607774"/>
              <a:ext cx="2114123" cy="1421096"/>
              <a:chOff x="1765214" y="1607774"/>
              <a:chExt cx="2114123" cy="1421096"/>
            </a:xfrm>
          </p:grpSpPr>
          <p:grpSp>
            <p:nvGrpSpPr>
              <p:cNvPr id="77" name="Gruppieren 76">
                <a:extLst>
                  <a:ext uri="{FF2B5EF4-FFF2-40B4-BE49-F238E27FC236}">
                    <a16:creationId xmlns:a16="http://schemas.microsoft.com/office/drawing/2014/main" id="{C1F29ED9-672F-F92F-3DC0-12394F5936B2}"/>
                  </a:ext>
                </a:extLst>
              </p:cNvPr>
              <p:cNvGrpSpPr/>
              <p:nvPr/>
            </p:nvGrpSpPr>
            <p:grpSpPr>
              <a:xfrm>
                <a:off x="2516777" y="1638829"/>
                <a:ext cx="1362560" cy="1390041"/>
                <a:chOff x="2516777" y="2002244"/>
                <a:chExt cx="1362560" cy="1390041"/>
              </a:xfrm>
            </p:grpSpPr>
            <p:pic>
              <p:nvPicPr>
                <p:cNvPr id="2" name="Grafik 1">
                  <a:extLst>
                    <a:ext uri="{FF2B5EF4-FFF2-40B4-BE49-F238E27FC236}">
                      <a16:creationId xmlns:a16="http://schemas.microsoft.com/office/drawing/2014/main" id="{641E62E1-682E-A47E-8203-04F57CD7CF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8574" b="17484"/>
                <a:stretch/>
              </p:blipFill>
              <p:spPr>
                <a:xfrm>
                  <a:off x="2780439" y="2002244"/>
                  <a:ext cx="610953" cy="390659"/>
                </a:xfrm>
                <a:prstGeom prst="rect">
                  <a:avLst/>
                </a:prstGeom>
              </p:spPr>
            </p:pic>
            <p:pic>
              <p:nvPicPr>
                <p:cNvPr id="47" name="Grafik 46">
                  <a:extLst>
                    <a:ext uri="{FF2B5EF4-FFF2-40B4-BE49-F238E27FC236}">
                      <a16:creationId xmlns:a16="http://schemas.microsoft.com/office/drawing/2014/main" id="{BB14E067-FA63-319F-1302-92F476A12C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34977" y="2625698"/>
                  <a:ext cx="733947" cy="467388"/>
                </a:xfrm>
                <a:prstGeom prst="rect">
                  <a:avLst/>
                </a:prstGeom>
              </p:spPr>
            </p:pic>
            <p:sp>
              <p:nvSpPr>
                <p:cNvPr id="49" name="Textfeld 48">
                  <a:extLst>
                    <a:ext uri="{FF2B5EF4-FFF2-40B4-BE49-F238E27FC236}">
                      <a16:creationId xmlns:a16="http://schemas.microsoft.com/office/drawing/2014/main" id="{716339FD-2396-67BB-95D4-00112E7F366C}"/>
                    </a:ext>
                  </a:extLst>
                </p:cNvPr>
                <p:cNvSpPr txBox="1"/>
                <p:nvPr/>
              </p:nvSpPr>
              <p:spPr>
                <a:xfrm>
                  <a:off x="2516777" y="2373978"/>
                  <a:ext cx="1088760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1200" dirty="0">
                      <a:latin typeface="+mn-lt"/>
                      <a:cs typeface="Calibri" panose="020F0502020204030204" pitchFamily="34" charset="0"/>
                    </a:rPr>
                    <a:t>Batterieparks</a:t>
                  </a:r>
                </a:p>
              </p:txBody>
            </p:sp>
            <p:sp>
              <p:nvSpPr>
                <p:cNvPr id="50" name="Textfeld 49">
                  <a:extLst>
                    <a:ext uri="{FF2B5EF4-FFF2-40B4-BE49-F238E27FC236}">
                      <a16:creationId xmlns:a16="http://schemas.microsoft.com/office/drawing/2014/main" id="{151C2887-A652-2FD4-A4A8-88A50BDA6234}"/>
                    </a:ext>
                  </a:extLst>
                </p:cNvPr>
                <p:cNvSpPr txBox="1"/>
                <p:nvPr/>
              </p:nvSpPr>
              <p:spPr>
                <a:xfrm>
                  <a:off x="2671012" y="3115286"/>
                  <a:ext cx="79220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r"/>
                  <a:r>
                    <a:rPr lang="de-DE" sz="1200" dirty="0">
                      <a:latin typeface="+mn-lt"/>
                      <a:cs typeface="Calibri" panose="020F0502020204030204" pitchFamily="34" charset="0"/>
                    </a:rPr>
                    <a:t>PSP-KW</a:t>
                  </a:r>
                </a:p>
              </p:txBody>
            </p:sp>
            <p:sp>
              <p:nvSpPr>
                <p:cNvPr id="59" name="Pfeil: nach rechts 58">
                  <a:extLst>
                    <a:ext uri="{FF2B5EF4-FFF2-40B4-BE49-F238E27FC236}">
                      <a16:creationId xmlns:a16="http://schemas.microsoft.com/office/drawing/2014/main" id="{39125FF4-42F8-74B4-6F96-E2CF6AF2CD08}"/>
                    </a:ext>
                  </a:extLst>
                </p:cNvPr>
                <p:cNvSpPr/>
                <p:nvPr/>
              </p:nvSpPr>
              <p:spPr bwMode="auto">
                <a:xfrm rot="10800000">
                  <a:off x="3571875" y="2090530"/>
                  <a:ext cx="307462" cy="220302"/>
                </a:xfrm>
                <a:prstGeom prst="rightArrow">
                  <a:avLst/>
                </a:prstGeom>
                <a:solidFill>
                  <a:schemeClr val="bg1">
                    <a:lumMod val="75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75" name="Pfeil: nach rechts 74">
                  <a:extLst>
                    <a:ext uri="{FF2B5EF4-FFF2-40B4-BE49-F238E27FC236}">
                      <a16:creationId xmlns:a16="http://schemas.microsoft.com/office/drawing/2014/main" id="{820B018F-FA45-B7B4-5A39-D4B3269608D5}"/>
                    </a:ext>
                  </a:extLst>
                </p:cNvPr>
                <p:cNvSpPr/>
                <p:nvPr/>
              </p:nvSpPr>
              <p:spPr bwMode="auto">
                <a:xfrm rot="10800000">
                  <a:off x="3571875" y="2811586"/>
                  <a:ext cx="307462" cy="220302"/>
                </a:xfrm>
                <a:prstGeom prst="rightArrow">
                  <a:avLst/>
                </a:prstGeom>
                <a:solidFill>
                  <a:schemeClr val="bg1">
                    <a:lumMod val="75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sp>
            <p:nvSpPr>
              <p:cNvPr id="20" name="Text Box 5">
                <a:extLst>
                  <a:ext uri="{FF2B5EF4-FFF2-40B4-BE49-F238E27FC236}">
                    <a16:creationId xmlns:a16="http://schemas.microsoft.com/office/drawing/2014/main" id="{F0705198-1863-2C14-4753-D9FB4E0ABD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65214" y="1607774"/>
                <a:ext cx="886021" cy="4308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de-DE" altLang="de-DE" sz="1400" dirty="0">
                    <a:solidFill>
                      <a:srgbClr val="FF0000"/>
                    </a:solidFill>
                  </a:rPr>
                  <a:t>Tag-Nacht-</a:t>
                </a:r>
                <a:br>
                  <a:rPr lang="de-DE" altLang="de-DE" sz="1400" dirty="0">
                    <a:solidFill>
                      <a:srgbClr val="FF0000"/>
                    </a:solidFill>
                  </a:rPr>
                </a:br>
                <a:r>
                  <a:rPr lang="de-DE" altLang="de-DE" sz="1400" dirty="0">
                    <a:solidFill>
                      <a:srgbClr val="FF0000"/>
                    </a:solidFill>
                  </a:rPr>
                  <a:t>Ausgleich</a:t>
                </a:r>
                <a:endParaRPr lang="en-US" altLang="de-DE" sz="14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7E953681-7A0E-216A-550A-73183BFA7285}"/>
                </a:ext>
              </a:extLst>
            </p:cNvPr>
            <p:cNvSpPr txBox="1"/>
            <p:nvPr/>
          </p:nvSpPr>
          <p:spPr>
            <a:xfrm>
              <a:off x="2323435" y="4146560"/>
              <a:ext cx="209544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1000" dirty="0">
                  <a:latin typeface="+mn-lt"/>
                  <a:cs typeface="Calibri" panose="020F0502020204030204" pitchFamily="34" charset="0"/>
                </a:rPr>
                <a:t>PSP-KW: Pumpspeicherkraftwerk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0254251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utoUpdateAnimBg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26" name="Gruppieren 8325">
            <a:extLst>
              <a:ext uri="{FF2B5EF4-FFF2-40B4-BE49-F238E27FC236}">
                <a16:creationId xmlns:a16="http://schemas.microsoft.com/office/drawing/2014/main" id="{43B34693-15F9-9BCC-4488-C50399B6C8DB}"/>
              </a:ext>
            </a:extLst>
          </p:cNvPr>
          <p:cNvGrpSpPr/>
          <p:nvPr/>
        </p:nvGrpSpPr>
        <p:grpSpPr>
          <a:xfrm>
            <a:off x="155691" y="3615956"/>
            <a:ext cx="9581846" cy="2347660"/>
            <a:chOff x="152704" y="3755656"/>
            <a:chExt cx="9581846" cy="2200369"/>
          </a:xfrm>
        </p:grpSpPr>
        <p:sp>
          <p:nvSpPr>
            <p:cNvPr id="8325" name="Rechteck 8324">
              <a:extLst>
                <a:ext uri="{FF2B5EF4-FFF2-40B4-BE49-F238E27FC236}">
                  <a16:creationId xmlns:a16="http://schemas.microsoft.com/office/drawing/2014/main" id="{626297DD-3558-53D3-40F4-4062F763B777}"/>
                </a:ext>
              </a:extLst>
            </p:cNvPr>
            <p:cNvSpPr/>
            <p:nvPr/>
          </p:nvSpPr>
          <p:spPr bwMode="auto">
            <a:xfrm>
              <a:off x="152704" y="3755656"/>
              <a:ext cx="9581846" cy="220036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324" name="Textfeld 8323">
              <a:extLst>
                <a:ext uri="{FF2B5EF4-FFF2-40B4-BE49-F238E27FC236}">
                  <a16:creationId xmlns:a16="http://schemas.microsoft.com/office/drawing/2014/main" id="{C5232D15-C8CB-0062-DE79-76713F6E9DFA}"/>
                </a:ext>
              </a:extLst>
            </p:cNvPr>
            <p:cNvSpPr txBox="1"/>
            <p:nvPr/>
          </p:nvSpPr>
          <p:spPr>
            <a:xfrm>
              <a:off x="152704" y="3757012"/>
              <a:ext cx="2467726" cy="2884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/>
                <a:t>Stromsystem: </a:t>
              </a:r>
              <a:r>
                <a:rPr lang="de-DE" sz="1400" u="sng" dirty="0"/>
                <a:t>Erneuerbare</a:t>
              </a:r>
            </a:p>
          </p:txBody>
        </p:sp>
      </p:grpSp>
      <p:grpSp>
        <p:nvGrpSpPr>
          <p:cNvPr id="8312" name="Gruppieren 8311">
            <a:extLst>
              <a:ext uri="{FF2B5EF4-FFF2-40B4-BE49-F238E27FC236}">
                <a16:creationId xmlns:a16="http://schemas.microsoft.com/office/drawing/2014/main" id="{275B4498-3955-7327-97E4-6D80E8AFCE63}"/>
              </a:ext>
            </a:extLst>
          </p:cNvPr>
          <p:cNvGrpSpPr/>
          <p:nvPr/>
        </p:nvGrpSpPr>
        <p:grpSpPr>
          <a:xfrm>
            <a:off x="8029195" y="1084647"/>
            <a:ext cx="1718176" cy="2154384"/>
            <a:chOff x="8994261" y="1099887"/>
            <a:chExt cx="1718176" cy="2154384"/>
          </a:xfrm>
        </p:grpSpPr>
        <p:sp>
          <p:nvSpPr>
            <p:cNvPr id="8321" name="Rechteck 8320">
              <a:extLst>
                <a:ext uri="{FF2B5EF4-FFF2-40B4-BE49-F238E27FC236}">
                  <a16:creationId xmlns:a16="http://schemas.microsoft.com/office/drawing/2014/main" id="{B9DDBF62-1A92-DD9F-8429-9DE9FEDA264D}"/>
                </a:ext>
              </a:extLst>
            </p:cNvPr>
            <p:cNvSpPr/>
            <p:nvPr/>
          </p:nvSpPr>
          <p:spPr bwMode="auto">
            <a:xfrm>
              <a:off x="8994261" y="1099887"/>
              <a:ext cx="1718176" cy="21543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297" name="Textfeld 8296">
              <a:extLst>
                <a:ext uri="{FF2B5EF4-FFF2-40B4-BE49-F238E27FC236}">
                  <a16:creationId xmlns:a16="http://schemas.microsoft.com/office/drawing/2014/main" id="{B09A376E-65BA-F575-8E48-C649692A9CF0}"/>
                </a:ext>
              </a:extLst>
            </p:cNvPr>
            <p:cNvSpPr txBox="1"/>
            <p:nvPr/>
          </p:nvSpPr>
          <p:spPr>
            <a:xfrm>
              <a:off x="9047190" y="1152593"/>
              <a:ext cx="165179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dirty="0"/>
                <a:t>Wärme/Mobilität:</a:t>
              </a:r>
              <a:br>
                <a:rPr lang="de-DE" sz="1400" dirty="0"/>
              </a:br>
              <a:r>
                <a:rPr lang="de-DE" sz="1400" u="sng" dirty="0"/>
                <a:t>Fossile</a:t>
              </a:r>
            </a:p>
          </p:txBody>
        </p:sp>
      </p:grpSp>
      <p:grpSp>
        <p:nvGrpSpPr>
          <p:cNvPr id="8318" name="Gruppieren 8317">
            <a:extLst>
              <a:ext uri="{FF2B5EF4-FFF2-40B4-BE49-F238E27FC236}">
                <a16:creationId xmlns:a16="http://schemas.microsoft.com/office/drawing/2014/main" id="{F6A5C9BE-97B6-A475-FD0E-32D3DAEC7BCD}"/>
              </a:ext>
            </a:extLst>
          </p:cNvPr>
          <p:cNvGrpSpPr/>
          <p:nvPr/>
        </p:nvGrpSpPr>
        <p:grpSpPr>
          <a:xfrm>
            <a:off x="155691" y="1076103"/>
            <a:ext cx="7718255" cy="2164895"/>
            <a:chOff x="155691" y="1076103"/>
            <a:chExt cx="7718255" cy="2164895"/>
          </a:xfrm>
        </p:grpSpPr>
        <p:sp>
          <p:nvSpPr>
            <p:cNvPr id="8320" name="Rechteck 8319">
              <a:extLst>
                <a:ext uri="{FF2B5EF4-FFF2-40B4-BE49-F238E27FC236}">
                  <a16:creationId xmlns:a16="http://schemas.microsoft.com/office/drawing/2014/main" id="{1048B1D2-1B57-3977-472C-ABFFF8281F9C}"/>
                </a:ext>
              </a:extLst>
            </p:cNvPr>
            <p:cNvSpPr/>
            <p:nvPr/>
          </p:nvSpPr>
          <p:spPr bwMode="auto">
            <a:xfrm>
              <a:off x="155691" y="1076103"/>
              <a:ext cx="7718255" cy="216489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298" name="Textfeld 8297">
              <a:extLst>
                <a:ext uri="{FF2B5EF4-FFF2-40B4-BE49-F238E27FC236}">
                  <a16:creationId xmlns:a16="http://schemas.microsoft.com/office/drawing/2014/main" id="{11FB7490-1F67-DA88-5587-FB168423513B}"/>
                </a:ext>
              </a:extLst>
            </p:cNvPr>
            <p:cNvSpPr txBox="1"/>
            <p:nvPr/>
          </p:nvSpPr>
          <p:spPr>
            <a:xfrm>
              <a:off x="156003" y="1112974"/>
              <a:ext cx="19588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/>
                <a:t>Stromsystem: </a:t>
              </a:r>
              <a:r>
                <a:rPr lang="de-DE" sz="1400" u="sng" dirty="0"/>
                <a:t>Fossile</a:t>
              </a:r>
            </a:p>
          </p:txBody>
        </p:sp>
      </p:grpSp>
      <p:grpSp>
        <p:nvGrpSpPr>
          <p:cNvPr id="8282" name="Gruppieren 8281">
            <a:extLst>
              <a:ext uri="{FF2B5EF4-FFF2-40B4-BE49-F238E27FC236}">
                <a16:creationId xmlns:a16="http://schemas.microsoft.com/office/drawing/2014/main" id="{C59C3456-712F-78ED-57AE-0BC96A2DE12A}"/>
              </a:ext>
            </a:extLst>
          </p:cNvPr>
          <p:cNvGrpSpPr/>
          <p:nvPr/>
        </p:nvGrpSpPr>
        <p:grpSpPr>
          <a:xfrm>
            <a:off x="6587705" y="3694782"/>
            <a:ext cx="3104378" cy="2154384"/>
            <a:chOff x="10349681" y="3957990"/>
            <a:chExt cx="3389672" cy="2154384"/>
          </a:xfrm>
        </p:grpSpPr>
        <p:sp>
          <p:nvSpPr>
            <p:cNvPr id="8281" name="Rechteck 8280">
              <a:extLst>
                <a:ext uri="{FF2B5EF4-FFF2-40B4-BE49-F238E27FC236}">
                  <a16:creationId xmlns:a16="http://schemas.microsoft.com/office/drawing/2014/main" id="{6E8D79B0-1669-4EFA-F9DF-FEF66AF3EBCE}"/>
                </a:ext>
              </a:extLst>
            </p:cNvPr>
            <p:cNvSpPr/>
            <p:nvPr/>
          </p:nvSpPr>
          <p:spPr bwMode="auto">
            <a:xfrm>
              <a:off x="10477669" y="3957990"/>
              <a:ext cx="3229306" cy="2154384"/>
            </a:xfrm>
            <a:prstGeom prst="rect">
              <a:avLst/>
            </a:prstGeom>
            <a:solidFill>
              <a:srgbClr val="00FF99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280" name="Textfeld 8279">
              <a:extLst>
                <a:ext uri="{FF2B5EF4-FFF2-40B4-BE49-F238E27FC236}">
                  <a16:creationId xmlns:a16="http://schemas.microsoft.com/office/drawing/2014/main" id="{23EDD510-6F97-F9E3-F14E-E8EF11540A0C}"/>
                </a:ext>
              </a:extLst>
            </p:cNvPr>
            <p:cNvSpPr txBox="1"/>
            <p:nvPr/>
          </p:nvSpPr>
          <p:spPr>
            <a:xfrm>
              <a:off x="10349681" y="5788246"/>
              <a:ext cx="33896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u="sng" dirty="0" err="1"/>
                <a:t>ProSumer</a:t>
              </a:r>
              <a:endParaRPr lang="de-DE" sz="1400" u="sng" dirty="0"/>
            </a:p>
          </p:txBody>
        </p:sp>
      </p:grpSp>
      <p:sp>
        <p:nvSpPr>
          <p:cNvPr id="3" name="Textfeld 2">
            <a:extLst>
              <a:ext uri="{FF2B5EF4-FFF2-40B4-BE49-F238E27FC236}">
                <a16:creationId xmlns:a16="http://schemas.microsoft.com/office/drawing/2014/main" id="{B8B50CD3-E2B3-2744-C115-040B31265354}"/>
              </a:ext>
            </a:extLst>
          </p:cNvPr>
          <p:cNvSpPr txBox="1"/>
          <p:nvPr/>
        </p:nvSpPr>
        <p:spPr>
          <a:xfrm>
            <a:off x="-63383" y="742221"/>
            <a:ext cx="32273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bisher </a:t>
            </a:r>
            <a:r>
              <a:rPr lang="de-DE" sz="1200" b="1" dirty="0"/>
              <a:t>(z.T. noch Gegenwart)</a:t>
            </a:r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088F1AD3-187F-5F70-B904-3ED505C70F05}"/>
              </a:ext>
            </a:extLst>
          </p:cNvPr>
          <p:cNvSpPr/>
          <p:nvPr/>
        </p:nvSpPr>
        <p:spPr>
          <a:xfrm rot="10800000" flipH="1" flipV="1">
            <a:off x="1238559" y="1447187"/>
            <a:ext cx="1586990" cy="1052248"/>
          </a:xfrm>
          <a:custGeom>
            <a:avLst/>
            <a:gdLst>
              <a:gd name="connsiteX0" fmla="*/ 2309757 w 3300542"/>
              <a:gd name="connsiteY0" fmla="*/ 5818 h 2579628"/>
              <a:gd name="connsiteX1" fmla="*/ 2166911 w 3300542"/>
              <a:gd name="connsiteY1" fmla="*/ 111689 h 2579628"/>
              <a:gd name="connsiteX2" fmla="*/ 2152005 w 3300542"/>
              <a:gd name="connsiteY2" fmla="*/ 126902 h 2579628"/>
              <a:gd name="connsiteX3" fmla="*/ 2056981 w 3300542"/>
              <a:gd name="connsiteY3" fmla="*/ 193343 h 2579628"/>
              <a:gd name="connsiteX4" fmla="*/ 2024996 w 3300542"/>
              <a:gd name="connsiteY4" fmla="*/ 224390 h 2579628"/>
              <a:gd name="connsiteX5" fmla="*/ 1961647 w 3300542"/>
              <a:gd name="connsiteY5" fmla="*/ 218181 h 2579628"/>
              <a:gd name="connsiteX6" fmla="*/ 1924383 w 3300542"/>
              <a:gd name="connsiteY6" fmla="*/ 371243 h 2579628"/>
              <a:gd name="connsiteX7" fmla="*/ 1923762 w 3300542"/>
              <a:gd name="connsiteY7" fmla="*/ 591057 h 2579628"/>
              <a:gd name="connsiteX8" fmla="*/ 1919104 w 3300542"/>
              <a:gd name="connsiteY8" fmla="*/ 720214 h 2579628"/>
              <a:gd name="connsiteX9" fmla="*/ 1919104 w 3300542"/>
              <a:gd name="connsiteY9" fmla="*/ 734495 h 2579628"/>
              <a:gd name="connsiteX10" fmla="*/ 1904509 w 3300542"/>
              <a:gd name="connsiteY10" fmla="*/ 737911 h 2579628"/>
              <a:gd name="connsiteX11" fmla="*/ 1853892 w 3300542"/>
              <a:gd name="connsiteY11" fmla="*/ 752503 h 2579628"/>
              <a:gd name="connsiteX12" fmla="*/ 1780295 w 3300542"/>
              <a:gd name="connsiteY12" fmla="*/ 762127 h 2579628"/>
              <a:gd name="connsiteX13" fmla="*/ 1601427 w 3300542"/>
              <a:gd name="connsiteY13" fmla="*/ 768026 h 2579628"/>
              <a:gd name="connsiteX14" fmla="*/ 1463239 w 3300542"/>
              <a:gd name="connsiteY14" fmla="*/ 878244 h 2579628"/>
              <a:gd name="connsiteX15" fmla="*/ 1361384 w 3300542"/>
              <a:gd name="connsiteY15" fmla="*/ 960829 h 2579628"/>
              <a:gd name="connsiteX16" fmla="*/ 1327536 w 3300542"/>
              <a:gd name="connsiteY16" fmla="*/ 971696 h 2579628"/>
              <a:gd name="connsiteX17" fmla="*/ 1302693 w 3300542"/>
              <a:gd name="connsiteY17" fmla="*/ 959898 h 2579628"/>
              <a:gd name="connsiteX18" fmla="*/ 1201769 w 3300542"/>
              <a:gd name="connsiteY18" fmla="*/ 953999 h 2579628"/>
              <a:gd name="connsiteX19" fmla="*/ 1039359 w 3300542"/>
              <a:gd name="connsiteY19" fmla="*/ 998396 h 2579628"/>
              <a:gd name="connsiteX20" fmla="*/ 1016069 w 3300542"/>
              <a:gd name="connsiteY20" fmla="*/ 989703 h 2579628"/>
              <a:gd name="connsiteX21" fmla="*/ 957999 w 3300542"/>
              <a:gd name="connsiteY21" fmla="*/ 979147 h 2579628"/>
              <a:gd name="connsiteX22" fmla="*/ 899619 w 3300542"/>
              <a:gd name="connsiteY22" fmla="*/ 986288 h 2579628"/>
              <a:gd name="connsiteX23" fmla="*/ 818569 w 3300542"/>
              <a:gd name="connsiteY23" fmla="*/ 1025407 h 2579628"/>
              <a:gd name="connsiteX24" fmla="*/ 745594 w 3300542"/>
              <a:gd name="connsiteY24" fmla="*/ 1100542 h 2579628"/>
              <a:gd name="connsiteX25" fmla="*/ 670134 w 3300542"/>
              <a:gd name="connsiteY25" fmla="*/ 1159221 h 2579628"/>
              <a:gd name="connsiteX26" fmla="*/ 598090 w 3300542"/>
              <a:gd name="connsiteY26" fmla="*/ 1200824 h 2579628"/>
              <a:gd name="connsiteX27" fmla="*/ 565794 w 3300542"/>
              <a:gd name="connsiteY27" fmla="*/ 1254846 h 2579628"/>
              <a:gd name="connsiteX28" fmla="*/ 563620 w 3300542"/>
              <a:gd name="connsiteY28" fmla="*/ 1267886 h 2579628"/>
              <a:gd name="connsiteX29" fmla="*/ 542815 w 3300542"/>
              <a:gd name="connsiteY29" fmla="*/ 1269749 h 2579628"/>
              <a:gd name="connsiteX30" fmla="*/ 487229 w 3300542"/>
              <a:gd name="connsiteY30" fmla="*/ 1301727 h 2579628"/>
              <a:gd name="connsiteX31" fmla="*/ 442201 w 3300542"/>
              <a:gd name="connsiteY31" fmla="*/ 1488942 h 2579628"/>
              <a:gd name="connsiteX32" fmla="*/ 444375 w 3300542"/>
              <a:gd name="connsiteY32" fmla="*/ 1520920 h 2579628"/>
              <a:gd name="connsiteX33" fmla="*/ 367984 w 3300542"/>
              <a:gd name="connsiteY33" fmla="*/ 1520920 h 2579628"/>
              <a:gd name="connsiteX34" fmla="*/ 291903 w 3300542"/>
              <a:gd name="connsiteY34" fmla="*/ 1520920 h 2579628"/>
              <a:gd name="connsiteX35" fmla="*/ 292524 w 3300542"/>
              <a:gd name="connsiteY35" fmla="*/ 1571217 h 2579628"/>
              <a:gd name="connsiteX36" fmla="*/ 293455 w 3300542"/>
              <a:gd name="connsiteY36" fmla="*/ 1621824 h 2579628"/>
              <a:gd name="connsiteX37" fmla="*/ 316745 w 3300542"/>
              <a:gd name="connsiteY37" fmla="*/ 1623376 h 2579628"/>
              <a:gd name="connsiteX38" fmla="*/ 340035 w 3300542"/>
              <a:gd name="connsiteY38" fmla="*/ 1624928 h 2579628"/>
              <a:gd name="connsiteX39" fmla="*/ 341899 w 3300542"/>
              <a:gd name="connsiteY39" fmla="*/ 1645109 h 2579628"/>
              <a:gd name="connsiteX40" fmla="*/ 344383 w 3300542"/>
              <a:gd name="connsiteY40" fmla="*/ 1707203 h 2579628"/>
              <a:gd name="connsiteX41" fmla="*/ 227001 w 3300542"/>
              <a:gd name="connsiteY41" fmla="*/ 2198991 h 2579628"/>
              <a:gd name="connsiteX42" fmla="*/ 208369 w 3300542"/>
              <a:gd name="connsiteY42" fmla="*/ 2238110 h 2579628"/>
              <a:gd name="connsiteX43" fmla="*/ 104340 w 3300542"/>
              <a:gd name="connsiteY43" fmla="*/ 2238110 h 2579628"/>
              <a:gd name="connsiteX44" fmla="*/ 0 w 3300542"/>
              <a:gd name="connsiteY44" fmla="*/ 2238110 h 2579628"/>
              <a:gd name="connsiteX45" fmla="*/ 0 w 3300542"/>
              <a:gd name="connsiteY45" fmla="*/ 2408869 h 2579628"/>
              <a:gd name="connsiteX46" fmla="*/ 0 w 3300542"/>
              <a:gd name="connsiteY46" fmla="*/ 2579629 h 2579628"/>
              <a:gd name="connsiteX47" fmla="*/ 1465723 w 3300542"/>
              <a:gd name="connsiteY47" fmla="*/ 2579629 h 2579628"/>
              <a:gd name="connsiteX48" fmla="*/ 2931447 w 3300542"/>
              <a:gd name="connsiteY48" fmla="*/ 2579629 h 2579628"/>
              <a:gd name="connsiteX49" fmla="*/ 2931447 w 3300542"/>
              <a:gd name="connsiteY49" fmla="*/ 2408869 h 2579628"/>
              <a:gd name="connsiteX50" fmla="*/ 2931447 w 3300542"/>
              <a:gd name="connsiteY50" fmla="*/ 2238110 h 2579628"/>
              <a:gd name="connsiteX51" fmla="*/ 2857229 w 3300542"/>
              <a:gd name="connsiteY51" fmla="*/ 2238110 h 2579628"/>
              <a:gd name="connsiteX52" fmla="*/ 2782701 w 3300542"/>
              <a:gd name="connsiteY52" fmla="*/ 2238110 h 2579628"/>
              <a:gd name="connsiteX53" fmla="*/ 2780838 w 3300542"/>
              <a:gd name="connsiteY53" fmla="*/ 2220103 h 2579628"/>
              <a:gd name="connsiteX54" fmla="*/ 2769969 w 3300542"/>
              <a:gd name="connsiteY54" fmla="*/ 2130997 h 2579628"/>
              <a:gd name="connsiteX55" fmla="*/ 2755995 w 3300542"/>
              <a:gd name="connsiteY55" fmla="*/ 2016123 h 2579628"/>
              <a:gd name="connsiteX56" fmla="*/ 2734568 w 3300542"/>
              <a:gd name="connsiteY56" fmla="*/ 1950613 h 2579628"/>
              <a:gd name="connsiteX57" fmla="*/ 2720904 w 3300542"/>
              <a:gd name="connsiteY57" fmla="*/ 1941920 h 2579628"/>
              <a:gd name="connsiteX58" fmla="*/ 2719041 w 3300542"/>
              <a:gd name="connsiteY58" fmla="*/ 1898454 h 2579628"/>
              <a:gd name="connsiteX59" fmla="*/ 2714073 w 3300542"/>
              <a:gd name="connsiteY59" fmla="*/ 1739803 h 2579628"/>
              <a:gd name="connsiteX60" fmla="*/ 2709415 w 3300542"/>
              <a:gd name="connsiteY60" fmla="*/ 1609405 h 2579628"/>
              <a:gd name="connsiteX61" fmla="*/ 2706309 w 3300542"/>
              <a:gd name="connsiteY61" fmla="*/ 1524025 h 2579628"/>
              <a:gd name="connsiteX62" fmla="*/ 2701651 w 3300542"/>
              <a:gd name="connsiteY62" fmla="*/ 1384313 h 2579628"/>
              <a:gd name="connsiteX63" fmla="*/ 2695441 w 3300542"/>
              <a:gd name="connsiteY63" fmla="*/ 1196477 h 2579628"/>
              <a:gd name="connsiteX64" fmla="*/ 2689230 w 3300542"/>
              <a:gd name="connsiteY64" fmla="*/ 1010194 h 2579628"/>
              <a:gd name="connsiteX65" fmla="*/ 2684572 w 3300542"/>
              <a:gd name="connsiteY65" fmla="*/ 882901 h 2579628"/>
              <a:gd name="connsiteX66" fmla="*/ 2679914 w 3300542"/>
              <a:gd name="connsiteY66" fmla="*/ 749398 h 2579628"/>
              <a:gd name="connsiteX67" fmla="*/ 2674945 w 3300542"/>
              <a:gd name="connsiteY67" fmla="*/ 614964 h 2579628"/>
              <a:gd name="connsiteX68" fmla="*/ 2672771 w 3300542"/>
              <a:gd name="connsiteY68" fmla="*/ 555353 h 2579628"/>
              <a:gd name="connsiteX69" fmla="*/ 2660971 w 3300542"/>
              <a:gd name="connsiteY69" fmla="*/ 555353 h 2579628"/>
              <a:gd name="connsiteX70" fmla="*/ 2652276 w 3300542"/>
              <a:gd name="connsiteY70" fmla="*/ 546349 h 2579628"/>
              <a:gd name="connsiteX71" fmla="*/ 2677740 w 3300542"/>
              <a:gd name="connsiteY71" fmla="*/ 535793 h 2579628"/>
              <a:gd name="connsiteX72" fmla="*/ 2760032 w 3300542"/>
              <a:gd name="connsiteY72" fmla="*/ 498847 h 2579628"/>
              <a:gd name="connsiteX73" fmla="*/ 2781769 w 3300542"/>
              <a:gd name="connsiteY73" fmla="*/ 497916 h 2579628"/>
              <a:gd name="connsiteX74" fmla="*/ 2896046 w 3300542"/>
              <a:gd name="connsiteY74" fmla="*/ 514992 h 2579628"/>
              <a:gd name="connsiteX75" fmla="*/ 2928652 w 3300542"/>
              <a:gd name="connsiteY75" fmla="*/ 490154 h 2579628"/>
              <a:gd name="connsiteX76" fmla="*/ 2945731 w 3300542"/>
              <a:gd name="connsiteY76" fmla="*/ 472457 h 2579628"/>
              <a:gd name="connsiteX77" fmla="*/ 2958153 w 3300542"/>
              <a:gd name="connsiteY77" fmla="*/ 482703 h 2579628"/>
              <a:gd name="connsiteX78" fmla="*/ 3026160 w 3300542"/>
              <a:gd name="connsiteY78" fmla="*/ 517786 h 2579628"/>
              <a:gd name="connsiteX79" fmla="*/ 3130810 w 3300542"/>
              <a:gd name="connsiteY79" fmla="*/ 512198 h 2579628"/>
              <a:gd name="connsiteX80" fmla="*/ 3282661 w 3300542"/>
              <a:gd name="connsiteY80" fmla="*/ 402291 h 2579628"/>
              <a:gd name="connsiteX81" fmla="*/ 3215275 w 3300542"/>
              <a:gd name="connsiteY81" fmla="*/ 172852 h 2579628"/>
              <a:gd name="connsiteX82" fmla="*/ 3165279 w 3300542"/>
              <a:gd name="connsiteY82" fmla="*/ 161675 h 2579628"/>
              <a:gd name="connsiteX83" fmla="*/ 3110936 w 3300542"/>
              <a:gd name="connsiteY83" fmla="*/ 168195 h 2579628"/>
              <a:gd name="connsiteX84" fmla="*/ 3067461 w 3300542"/>
              <a:gd name="connsiteY84" fmla="*/ 187134 h 2579628"/>
              <a:gd name="connsiteX85" fmla="*/ 3049760 w 3300542"/>
              <a:gd name="connsiteY85" fmla="*/ 197690 h 2579628"/>
              <a:gd name="connsiteX86" fmla="*/ 3037960 w 3300542"/>
              <a:gd name="connsiteY86" fmla="*/ 187134 h 2579628"/>
              <a:gd name="connsiteX87" fmla="*/ 3010012 w 3300542"/>
              <a:gd name="connsiteY87" fmla="*/ 168505 h 2579628"/>
              <a:gd name="connsiteX88" fmla="*/ 2987654 w 3300542"/>
              <a:gd name="connsiteY88" fmla="*/ 149256 h 2579628"/>
              <a:gd name="connsiteX89" fmla="*/ 2890146 w 3300542"/>
              <a:gd name="connsiteY89" fmla="*/ 82815 h 2579628"/>
              <a:gd name="connsiteX90" fmla="*/ 2768106 w 3300542"/>
              <a:gd name="connsiteY90" fmla="*/ 114483 h 2579628"/>
              <a:gd name="connsiteX91" fmla="*/ 2746679 w 3300542"/>
              <a:gd name="connsiteY91" fmla="*/ 105790 h 2579628"/>
              <a:gd name="connsiteX92" fmla="*/ 2714073 w 3300542"/>
              <a:gd name="connsiteY92" fmla="*/ 86230 h 2579628"/>
              <a:gd name="connsiteX93" fmla="*/ 2684261 w 3300542"/>
              <a:gd name="connsiteY93" fmla="*/ 62635 h 2579628"/>
              <a:gd name="connsiteX94" fmla="*/ 2551974 w 3300542"/>
              <a:gd name="connsiteY94" fmla="*/ 5508 h 2579628"/>
              <a:gd name="connsiteX95" fmla="*/ 2485209 w 3300542"/>
              <a:gd name="connsiteY95" fmla="*/ 28793 h 2579628"/>
              <a:gd name="connsiteX96" fmla="*/ 2465024 w 3300542"/>
              <a:gd name="connsiteY96" fmla="*/ 39660 h 2579628"/>
              <a:gd name="connsiteX97" fmla="*/ 2448876 w 3300542"/>
              <a:gd name="connsiteY97" fmla="*/ 27862 h 2579628"/>
              <a:gd name="connsiteX98" fmla="*/ 2425275 w 3300542"/>
              <a:gd name="connsiteY98" fmla="*/ 12028 h 2579628"/>
              <a:gd name="connsiteX99" fmla="*/ 2309757 w 3300542"/>
              <a:gd name="connsiteY99" fmla="*/ 5818 h 2579628"/>
              <a:gd name="connsiteX100" fmla="*/ 2411301 w 3300542"/>
              <a:gd name="connsiteY100" fmla="*/ 37797 h 2579628"/>
              <a:gd name="connsiteX101" fmla="*/ 2448565 w 3300542"/>
              <a:gd name="connsiteY101" fmla="*/ 68844 h 2579628"/>
              <a:gd name="connsiteX102" fmla="*/ 2466887 w 3300542"/>
              <a:gd name="connsiteY102" fmla="*/ 79710 h 2579628"/>
              <a:gd name="connsiteX103" fmla="*/ 2480551 w 3300542"/>
              <a:gd name="connsiteY103" fmla="*/ 70396 h 2579628"/>
              <a:gd name="connsiteX104" fmla="*/ 2521541 w 3300542"/>
              <a:gd name="connsiteY104" fmla="*/ 43075 h 2579628"/>
              <a:gd name="connsiteX105" fmla="*/ 2646997 w 3300542"/>
              <a:gd name="connsiteY105" fmla="*/ 62635 h 2579628"/>
              <a:gd name="connsiteX106" fmla="*/ 2659729 w 3300542"/>
              <a:gd name="connsiteY106" fmla="*/ 75364 h 2579628"/>
              <a:gd name="connsiteX107" fmla="*/ 2637681 w 3300542"/>
              <a:gd name="connsiteY107" fmla="*/ 77848 h 2579628"/>
              <a:gd name="connsiteX108" fmla="*/ 2540173 w 3300542"/>
              <a:gd name="connsiteY108" fmla="*/ 111379 h 2579628"/>
              <a:gd name="connsiteX109" fmla="*/ 2465645 w 3300542"/>
              <a:gd name="connsiteY109" fmla="*/ 186823 h 2579628"/>
              <a:gd name="connsiteX110" fmla="*/ 2447323 w 3300542"/>
              <a:gd name="connsiteY110" fmla="*/ 204520 h 2579628"/>
              <a:gd name="connsiteX111" fmla="*/ 2378074 w 3300542"/>
              <a:gd name="connsiteY111" fmla="*/ 244881 h 2579628"/>
              <a:gd name="connsiteX112" fmla="*/ 2351368 w 3300542"/>
              <a:gd name="connsiteY112" fmla="*/ 269719 h 2579628"/>
              <a:gd name="connsiteX113" fmla="*/ 2343605 w 3300542"/>
              <a:gd name="connsiteY113" fmla="*/ 281828 h 2579628"/>
              <a:gd name="connsiteX114" fmla="*/ 2332736 w 3300542"/>
              <a:gd name="connsiteY114" fmla="*/ 298593 h 2579628"/>
              <a:gd name="connsiteX115" fmla="*/ 2310999 w 3300542"/>
              <a:gd name="connsiteY115" fmla="*/ 297662 h 2579628"/>
              <a:gd name="connsiteX116" fmla="*/ 2235539 w 3300542"/>
              <a:gd name="connsiteY116" fmla="*/ 314738 h 2579628"/>
              <a:gd name="connsiteX117" fmla="*/ 2226223 w 3300542"/>
              <a:gd name="connsiteY117" fmla="*/ 325604 h 2579628"/>
              <a:gd name="connsiteX118" fmla="*/ 2209143 w 3300542"/>
              <a:gd name="connsiteY118" fmla="*/ 315359 h 2579628"/>
              <a:gd name="connsiteX119" fmla="*/ 2190822 w 3300542"/>
              <a:gd name="connsiteY119" fmla="*/ 294867 h 2579628"/>
              <a:gd name="connsiteX120" fmla="*/ 2159768 w 3300542"/>
              <a:gd name="connsiteY120" fmla="*/ 282138 h 2579628"/>
              <a:gd name="connsiteX121" fmla="*/ 2156352 w 3300542"/>
              <a:gd name="connsiteY121" fmla="*/ 303561 h 2579628"/>
              <a:gd name="connsiteX122" fmla="*/ 2148279 w 3300542"/>
              <a:gd name="connsiteY122" fmla="*/ 329640 h 2579628"/>
              <a:gd name="connsiteX123" fmla="*/ 2121262 w 3300542"/>
              <a:gd name="connsiteY123" fmla="*/ 345474 h 2579628"/>
              <a:gd name="connsiteX124" fmla="*/ 2066608 w 3300542"/>
              <a:gd name="connsiteY124" fmla="*/ 347337 h 2579628"/>
              <a:gd name="connsiteX125" fmla="*/ 2043628 w 3300542"/>
              <a:gd name="connsiteY125" fmla="*/ 348269 h 2579628"/>
              <a:gd name="connsiteX126" fmla="*/ 2044870 w 3300542"/>
              <a:gd name="connsiteY126" fmla="*/ 358514 h 2579628"/>
              <a:gd name="connsiteX127" fmla="*/ 2046734 w 3300542"/>
              <a:gd name="connsiteY127" fmla="*/ 367518 h 2579628"/>
              <a:gd name="connsiteX128" fmla="*/ 2038660 w 3300542"/>
              <a:gd name="connsiteY128" fmla="*/ 383041 h 2579628"/>
              <a:gd name="connsiteX129" fmla="*/ 2033691 w 3300542"/>
              <a:gd name="connsiteY129" fmla="*/ 400117 h 2579628"/>
              <a:gd name="connsiteX130" fmla="*/ 1998601 w 3300542"/>
              <a:gd name="connsiteY130" fmla="*/ 400117 h 2579628"/>
              <a:gd name="connsiteX131" fmla="*/ 1959784 w 3300542"/>
              <a:gd name="connsiteY131" fmla="*/ 392045 h 2579628"/>
              <a:gd name="connsiteX132" fmla="*/ 1951710 w 3300542"/>
              <a:gd name="connsiteY132" fmla="*/ 273755 h 2579628"/>
              <a:gd name="connsiteX133" fmla="*/ 1983695 w 3300542"/>
              <a:gd name="connsiteY133" fmla="*/ 241777 h 2579628"/>
              <a:gd name="connsiteX134" fmla="*/ 2008538 w 3300542"/>
              <a:gd name="connsiteY134" fmla="*/ 249539 h 2579628"/>
              <a:gd name="connsiteX135" fmla="*/ 2069713 w 3300542"/>
              <a:gd name="connsiteY135" fmla="*/ 223148 h 2579628"/>
              <a:gd name="connsiteX136" fmla="*/ 2153558 w 3300542"/>
              <a:gd name="connsiteY136" fmla="*/ 154845 h 2579628"/>
              <a:gd name="connsiteX137" fmla="*/ 2169705 w 3300542"/>
              <a:gd name="connsiteY137" fmla="*/ 164159 h 2579628"/>
              <a:gd name="connsiteX138" fmla="*/ 2196722 w 3300542"/>
              <a:gd name="connsiteY138" fmla="*/ 171610 h 2579628"/>
              <a:gd name="connsiteX139" fmla="*/ 2195480 w 3300542"/>
              <a:gd name="connsiteY139" fmla="*/ 147083 h 2579628"/>
              <a:gd name="connsiteX140" fmla="*/ 2194238 w 3300542"/>
              <a:gd name="connsiteY140" fmla="*/ 119761 h 2579628"/>
              <a:gd name="connsiteX141" fmla="*/ 2289572 w 3300542"/>
              <a:gd name="connsiteY141" fmla="*/ 42764 h 2579628"/>
              <a:gd name="connsiteX142" fmla="*/ 2367826 w 3300542"/>
              <a:gd name="connsiteY142" fmla="*/ 28793 h 2579628"/>
              <a:gd name="connsiteX143" fmla="*/ 2411301 w 3300542"/>
              <a:gd name="connsiteY143" fmla="*/ 37797 h 2579628"/>
              <a:gd name="connsiteX144" fmla="*/ 2708483 w 3300542"/>
              <a:gd name="connsiteY144" fmla="*/ 115104 h 2579628"/>
              <a:gd name="connsiteX145" fmla="*/ 2740468 w 3300542"/>
              <a:gd name="connsiteY145" fmla="*/ 140563 h 2579628"/>
              <a:gd name="connsiteX146" fmla="*/ 2778974 w 3300542"/>
              <a:gd name="connsiteY146" fmla="*/ 146772 h 2579628"/>
              <a:gd name="connsiteX147" fmla="*/ 2808786 w 3300542"/>
              <a:gd name="connsiteY147" fmla="*/ 125039 h 2579628"/>
              <a:gd name="connsiteX148" fmla="*/ 2943558 w 3300542"/>
              <a:gd name="connsiteY148" fmla="*/ 140252 h 2579628"/>
              <a:gd name="connsiteX149" fmla="*/ 2956600 w 3300542"/>
              <a:gd name="connsiteY149" fmla="*/ 153292 h 2579628"/>
              <a:gd name="connsiteX150" fmla="*/ 2935484 w 3300542"/>
              <a:gd name="connsiteY150" fmla="*/ 155155 h 2579628"/>
              <a:gd name="connsiteX151" fmla="*/ 2753821 w 3300542"/>
              <a:gd name="connsiteY151" fmla="*/ 265373 h 2579628"/>
              <a:gd name="connsiteX152" fmla="*/ 2733636 w 3300542"/>
              <a:gd name="connsiteY152" fmla="*/ 283069 h 2579628"/>
              <a:gd name="connsiteX153" fmla="*/ 2639234 w 3300542"/>
              <a:gd name="connsiteY153" fmla="*/ 353857 h 2579628"/>
              <a:gd name="connsiteX154" fmla="*/ 2615012 w 3300542"/>
              <a:gd name="connsiteY154" fmla="*/ 381489 h 2579628"/>
              <a:gd name="connsiteX155" fmla="*/ 2595138 w 3300542"/>
              <a:gd name="connsiteY155" fmla="*/ 375280 h 2579628"/>
              <a:gd name="connsiteX156" fmla="*/ 2569674 w 3300542"/>
              <a:gd name="connsiteY156" fmla="*/ 369070 h 2579628"/>
              <a:gd name="connsiteX157" fmla="*/ 2527752 w 3300542"/>
              <a:gd name="connsiteY157" fmla="*/ 389251 h 2579628"/>
              <a:gd name="connsiteX158" fmla="*/ 2516883 w 3300542"/>
              <a:gd name="connsiteY158" fmla="*/ 399807 h 2579628"/>
              <a:gd name="connsiteX159" fmla="*/ 2501977 w 3300542"/>
              <a:gd name="connsiteY159" fmla="*/ 390182 h 2579628"/>
              <a:gd name="connsiteX160" fmla="*/ 2487382 w 3300542"/>
              <a:gd name="connsiteY160" fmla="*/ 373417 h 2579628"/>
              <a:gd name="connsiteX161" fmla="*/ 2469371 w 3300542"/>
              <a:gd name="connsiteY161" fmla="*/ 353547 h 2579628"/>
              <a:gd name="connsiteX162" fmla="*/ 2450118 w 3300542"/>
              <a:gd name="connsiteY162" fmla="*/ 370622 h 2579628"/>
              <a:gd name="connsiteX163" fmla="*/ 2453534 w 3300542"/>
              <a:gd name="connsiteY163" fmla="*/ 382731 h 2579628"/>
              <a:gd name="connsiteX164" fmla="*/ 2429623 w 3300542"/>
              <a:gd name="connsiteY164" fmla="*/ 418746 h 2579628"/>
              <a:gd name="connsiteX165" fmla="*/ 2365032 w 3300542"/>
              <a:gd name="connsiteY165" fmla="*/ 425266 h 2579628"/>
              <a:gd name="connsiteX166" fmla="*/ 2342052 w 3300542"/>
              <a:gd name="connsiteY166" fmla="*/ 425576 h 2579628"/>
              <a:gd name="connsiteX167" fmla="*/ 2341431 w 3300542"/>
              <a:gd name="connsiteY167" fmla="*/ 433959 h 2579628"/>
              <a:gd name="connsiteX168" fmla="*/ 2337705 w 3300542"/>
              <a:gd name="connsiteY168" fmla="*/ 458486 h 2579628"/>
              <a:gd name="connsiteX169" fmla="*/ 2331494 w 3300542"/>
              <a:gd name="connsiteY169" fmla="*/ 477735 h 2579628"/>
              <a:gd name="connsiteX170" fmla="*/ 2298577 w 3300542"/>
              <a:gd name="connsiteY170" fmla="*/ 477735 h 2579628"/>
              <a:gd name="connsiteX171" fmla="*/ 2261934 w 3300542"/>
              <a:gd name="connsiteY171" fmla="*/ 475251 h 2579628"/>
              <a:gd name="connsiteX172" fmla="*/ 2251065 w 3300542"/>
              <a:gd name="connsiteY172" fmla="*/ 449793 h 2579628"/>
              <a:gd name="connsiteX173" fmla="*/ 2243613 w 3300542"/>
              <a:gd name="connsiteY173" fmla="*/ 393908 h 2579628"/>
              <a:gd name="connsiteX174" fmla="*/ 2251997 w 3300542"/>
              <a:gd name="connsiteY174" fmla="*/ 343922 h 2579628"/>
              <a:gd name="connsiteX175" fmla="*/ 2306651 w 3300542"/>
              <a:gd name="connsiteY175" fmla="*/ 327156 h 2579628"/>
              <a:gd name="connsiteX176" fmla="*/ 2330252 w 3300542"/>
              <a:gd name="connsiteY176" fmla="*/ 334918 h 2579628"/>
              <a:gd name="connsiteX177" fmla="*/ 2377143 w 3300542"/>
              <a:gd name="connsiteY177" fmla="*/ 288968 h 2579628"/>
              <a:gd name="connsiteX178" fmla="*/ 2451050 w 3300542"/>
              <a:gd name="connsiteY178" fmla="*/ 232463 h 2579628"/>
              <a:gd name="connsiteX179" fmla="*/ 2467198 w 3300542"/>
              <a:gd name="connsiteY179" fmla="*/ 241777 h 2579628"/>
              <a:gd name="connsiteX180" fmla="*/ 2493904 w 3300542"/>
              <a:gd name="connsiteY180" fmla="*/ 247986 h 2579628"/>
              <a:gd name="connsiteX181" fmla="*/ 2497940 w 3300542"/>
              <a:gd name="connsiteY181" fmla="*/ 236188 h 2579628"/>
              <a:gd name="connsiteX182" fmla="*/ 2491730 w 3300542"/>
              <a:gd name="connsiteY182" fmla="*/ 222838 h 2579628"/>
              <a:gd name="connsiteX183" fmla="*/ 2492351 w 3300542"/>
              <a:gd name="connsiteY183" fmla="*/ 196758 h 2579628"/>
              <a:gd name="connsiteX184" fmla="*/ 2619049 w 3300542"/>
              <a:gd name="connsiteY184" fmla="*/ 109516 h 2579628"/>
              <a:gd name="connsiteX185" fmla="*/ 2708483 w 3300542"/>
              <a:gd name="connsiteY185" fmla="*/ 115104 h 2579628"/>
              <a:gd name="connsiteX186" fmla="*/ 2987964 w 3300542"/>
              <a:gd name="connsiteY186" fmla="*/ 190859 h 2579628"/>
              <a:gd name="connsiteX187" fmla="*/ 3032060 w 3300542"/>
              <a:gd name="connsiteY187" fmla="*/ 223459 h 2579628"/>
              <a:gd name="connsiteX188" fmla="*/ 3051003 w 3300542"/>
              <a:gd name="connsiteY188" fmla="*/ 235567 h 2579628"/>
              <a:gd name="connsiteX189" fmla="*/ 3066529 w 3300542"/>
              <a:gd name="connsiteY189" fmla="*/ 226253 h 2579628"/>
              <a:gd name="connsiteX190" fmla="*/ 3132673 w 3300542"/>
              <a:gd name="connsiteY190" fmla="*/ 192101 h 2579628"/>
              <a:gd name="connsiteX191" fmla="*/ 3233286 w 3300542"/>
              <a:gd name="connsiteY191" fmla="*/ 220354 h 2579628"/>
              <a:gd name="connsiteX192" fmla="*/ 3222418 w 3300542"/>
              <a:gd name="connsiteY192" fmla="*/ 437995 h 2579628"/>
              <a:gd name="connsiteX193" fmla="*/ 3073982 w 3300542"/>
              <a:gd name="connsiteY193" fmla="*/ 492327 h 2579628"/>
              <a:gd name="connsiteX194" fmla="*/ 3026470 w 3300542"/>
              <a:gd name="connsiteY194" fmla="*/ 487049 h 2579628"/>
              <a:gd name="connsiteX195" fmla="*/ 2964363 w 3300542"/>
              <a:gd name="connsiteY195" fmla="*/ 444515 h 2579628"/>
              <a:gd name="connsiteX196" fmla="*/ 2947905 w 3300542"/>
              <a:gd name="connsiteY196" fmla="*/ 430233 h 2579628"/>
              <a:gd name="connsiteX197" fmla="*/ 2934552 w 3300542"/>
              <a:gd name="connsiteY197" fmla="*/ 425886 h 2579628"/>
              <a:gd name="connsiteX198" fmla="*/ 2927410 w 3300542"/>
              <a:gd name="connsiteY198" fmla="*/ 441721 h 2579628"/>
              <a:gd name="connsiteX199" fmla="*/ 2824312 w 3300542"/>
              <a:gd name="connsiteY199" fmla="*/ 486739 h 2579628"/>
              <a:gd name="connsiteX200" fmla="*/ 2776801 w 3300542"/>
              <a:gd name="connsiteY200" fmla="*/ 452897 h 2579628"/>
              <a:gd name="connsiteX201" fmla="*/ 2744505 w 3300542"/>
              <a:gd name="connsiteY201" fmla="*/ 439547 h 2579628"/>
              <a:gd name="connsiteX202" fmla="*/ 2742331 w 3300542"/>
              <a:gd name="connsiteY202" fmla="*/ 462522 h 2579628"/>
              <a:gd name="connsiteX203" fmla="*/ 2719662 w 3300542"/>
              <a:gd name="connsiteY203" fmla="*/ 496364 h 2579628"/>
              <a:gd name="connsiteX204" fmla="*/ 2678361 w 3300542"/>
              <a:gd name="connsiteY204" fmla="*/ 504125 h 2579628"/>
              <a:gd name="connsiteX205" fmla="*/ 2644202 w 3300542"/>
              <a:gd name="connsiteY205" fmla="*/ 501642 h 2579628"/>
              <a:gd name="connsiteX206" fmla="*/ 2632091 w 3300542"/>
              <a:gd name="connsiteY206" fmla="*/ 503504 h 2579628"/>
              <a:gd name="connsiteX207" fmla="*/ 2629607 w 3300542"/>
              <a:gd name="connsiteY207" fmla="*/ 514060 h 2579628"/>
              <a:gd name="connsiteX208" fmla="*/ 2630539 w 3300542"/>
              <a:gd name="connsiteY208" fmla="*/ 523064 h 2579628"/>
              <a:gd name="connsiteX209" fmla="*/ 2624018 w 3300542"/>
              <a:gd name="connsiteY209" fmla="*/ 540761 h 2579628"/>
              <a:gd name="connsiteX210" fmla="*/ 2619981 w 3300542"/>
              <a:gd name="connsiteY210" fmla="*/ 555664 h 2579628"/>
              <a:gd name="connsiteX211" fmla="*/ 2583959 w 3300542"/>
              <a:gd name="connsiteY211" fmla="*/ 554732 h 2579628"/>
              <a:gd name="connsiteX212" fmla="*/ 2547937 w 3300542"/>
              <a:gd name="connsiteY212" fmla="*/ 553801 h 2579628"/>
              <a:gd name="connsiteX213" fmla="*/ 2540794 w 3300542"/>
              <a:gd name="connsiteY213" fmla="*/ 533620 h 2579628"/>
              <a:gd name="connsiteX214" fmla="*/ 2548247 w 3300542"/>
              <a:gd name="connsiteY214" fmla="*/ 409742 h 2579628"/>
              <a:gd name="connsiteX215" fmla="*/ 2600727 w 3300542"/>
              <a:gd name="connsiteY215" fmla="*/ 408190 h 2579628"/>
              <a:gd name="connsiteX216" fmla="*/ 2618428 w 3300542"/>
              <a:gd name="connsiteY216" fmla="*/ 416262 h 2579628"/>
              <a:gd name="connsiteX217" fmla="*/ 2626812 w 3300542"/>
              <a:gd name="connsiteY217" fmla="*/ 410363 h 2579628"/>
              <a:gd name="connsiteX218" fmla="*/ 2648550 w 3300542"/>
              <a:gd name="connsiteY218" fmla="*/ 387388 h 2579628"/>
              <a:gd name="connsiteX219" fmla="*/ 2737673 w 3300542"/>
              <a:gd name="connsiteY219" fmla="*/ 313185 h 2579628"/>
              <a:gd name="connsiteX220" fmla="*/ 2752268 w 3300542"/>
              <a:gd name="connsiteY220" fmla="*/ 317532 h 2579628"/>
              <a:gd name="connsiteX221" fmla="*/ 2762205 w 3300542"/>
              <a:gd name="connsiteY221" fmla="*/ 327467 h 2579628"/>
              <a:gd name="connsiteX222" fmla="*/ 2779595 w 3300542"/>
              <a:gd name="connsiteY222" fmla="*/ 302008 h 2579628"/>
              <a:gd name="connsiteX223" fmla="*/ 2776490 w 3300542"/>
              <a:gd name="connsiteY223" fmla="*/ 284622 h 2579628"/>
              <a:gd name="connsiteX224" fmla="*/ 2919646 w 3300542"/>
              <a:gd name="connsiteY224" fmla="*/ 186202 h 2579628"/>
              <a:gd name="connsiteX225" fmla="*/ 2987964 w 3300542"/>
              <a:gd name="connsiteY225" fmla="*/ 190859 h 2579628"/>
              <a:gd name="connsiteX226" fmla="*/ 2205417 w 3300542"/>
              <a:gd name="connsiteY226" fmla="*/ 347027 h 2579628"/>
              <a:gd name="connsiteX227" fmla="*/ 2217217 w 3300542"/>
              <a:gd name="connsiteY227" fmla="*/ 354167 h 2579628"/>
              <a:gd name="connsiteX228" fmla="*/ 2215354 w 3300542"/>
              <a:gd name="connsiteY228" fmla="*/ 379316 h 2579628"/>
              <a:gd name="connsiteX229" fmla="*/ 2225912 w 3300542"/>
              <a:gd name="connsiteY229" fmla="*/ 467800 h 2579628"/>
              <a:gd name="connsiteX230" fmla="*/ 2224670 w 3300542"/>
              <a:gd name="connsiteY230" fmla="*/ 566220 h 2579628"/>
              <a:gd name="connsiteX231" fmla="*/ 2218770 w 3300542"/>
              <a:gd name="connsiteY231" fmla="*/ 736669 h 2579628"/>
              <a:gd name="connsiteX232" fmla="*/ 2216596 w 3300542"/>
              <a:gd name="connsiteY232" fmla="*/ 814287 h 2579628"/>
              <a:gd name="connsiteX233" fmla="*/ 2210075 w 3300542"/>
              <a:gd name="connsiteY233" fmla="*/ 804972 h 2579628"/>
              <a:gd name="connsiteX234" fmla="*/ 2177158 w 3300542"/>
              <a:gd name="connsiteY234" fmla="*/ 769579 h 2579628"/>
              <a:gd name="connsiteX235" fmla="*/ 2125299 w 3300542"/>
              <a:gd name="connsiteY235" fmla="*/ 730149 h 2579628"/>
              <a:gd name="connsiteX236" fmla="*/ 2100146 w 3300542"/>
              <a:gd name="connsiteY236" fmla="*/ 716798 h 2579628"/>
              <a:gd name="connsiteX237" fmla="*/ 2098282 w 3300542"/>
              <a:gd name="connsiteY237" fmla="*/ 688235 h 2579628"/>
              <a:gd name="connsiteX238" fmla="*/ 2092693 w 3300542"/>
              <a:gd name="connsiteY238" fmla="*/ 533620 h 2579628"/>
              <a:gd name="connsiteX239" fmla="*/ 2088035 w 3300542"/>
              <a:gd name="connsiteY239" fmla="*/ 403843 h 2579628"/>
              <a:gd name="connsiteX240" fmla="*/ 2075924 w 3300542"/>
              <a:gd name="connsiteY240" fmla="*/ 400117 h 2579628"/>
              <a:gd name="connsiteX241" fmla="*/ 2067850 w 3300542"/>
              <a:gd name="connsiteY241" fmla="*/ 386767 h 2579628"/>
              <a:gd name="connsiteX242" fmla="*/ 2098282 w 3300542"/>
              <a:gd name="connsiteY242" fmla="*/ 377763 h 2579628"/>
              <a:gd name="connsiteX243" fmla="*/ 2172190 w 3300542"/>
              <a:gd name="connsiteY243" fmla="*/ 345164 h 2579628"/>
              <a:gd name="connsiteX244" fmla="*/ 2187716 w 3300542"/>
              <a:gd name="connsiteY244" fmla="*/ 336160 h 2579628"/>
              <a:gd name="connsiteX245" fmla="*/ 2205417 w 3300542"/>
              <a:gd name="connsiteY245" fmla="*/ 347027 h 2579628"/>
              <a:gd name="connsiteX246" fmla="*/ 2504462 w 3300542"/>
              <a:gd name="connsiteY246" fmla="*/ 469352 h 2579628"/>
              <a:gd name="connsiteX247" fmla="*/ 2510051 w 3300542"/>
              <a:gd name="connsiteY247" fmla="*/ 533310 h 2579628"/>
              <a:gd name="connsiteX248" fmla="*/ 2509120 w 3300542"/>
              <a:gd name="connsiteY248" fmla="*/ 747535 h 2579628"/>
              <a:gd name="connsiteX249" fmla="*/ 2499804 w 3300542"/>
              <a:gd name="connsiteY249" fmla="*/ 1011747 h 2579628"/>
              <a:gd name="connsiteX250" fmla="*/ 2493593 w 3300542"/>
              <a:gd name="connsiteY250" fmla="*/ 1188716 h 2579628"/>
              <a:gd name="connsiteX251" fmla="*/ 2475893 w 3300542"/>
              <a:gd name="connsiteY251" fmla="*/ 1712481 h 2579628"/>
              <a:gd name="connsiteX252" fmla="*/ 2471235 w 3300542"/>
              <a:gd name="connsiteY252" fmla="*/ 1766193 h 2579628"/>
              <a:gd name="connsiteX253" fmla="*/ 2428381 w 3300542"/>
              <a:gd name="connsiteY253" fmla="*/ 1732662 h 2579628"/>
              <a:gd name="connsiteX254" fmla="*/ 2425275 w 3300542"/>
              <a:gd name="connsiteY254" fmla="*/ 1637347 h 2579628"/>
              <a:gd name="connsiteX255" fmla="*/ 2419065 w 3300542"/>
              <a:gd name="connsiteY255" fmla="*/ 1449512 h 2579628"/>
              <a:gd name="connsiteX256" fmla="*/ 2412854 w 3300542"/>
              <a:gd name="connsiteY256" fmla="*/ 1278752 h 2579628"/>
              <a:gd name="connsiteX257" fmla="*/ 2405091 w 3300542"/>
              <a:gd name="connsiteY257" fmla="*/ 1056765 h 2579628"/>
              <a:gd name="connsiteX258" fmla="*/ 2386148 w 3300542"/>
              <a:gd name="connsiteY258" fmla="*/ 515613 h 2579628"/>
              <a:gd name="connsiteX259" fmla="*/ 2384285 w 3300542"/>
              <a:gd name="connsiteY259" fmla="*/ 477735 h 2579628"/>
              <a:gd name="connsiteX260" fmla="*/ 2373727 w 3300542"/>
              <a:gd name="connsiteY260" fmla="*/ 477735 h 2579628"/>
              <a:gd name="connsiteX261" fmla="*/ 2365032 w 3300542"/>
              <a:gd name="connsiteY261" fmla="*/ 463454 h 2579628"/>
              <a:gd name="connsiteX262" fmla="*/ 2394222 w 3300542"/>
              <a:gd name="connsiteY262" fmla="*/ 455381 h 2579628"/>
              <a:gd name="connsiteX263" fmla="*/ 2442044 w 3300542"/>
              <a:gd name="connsiteY263" fmla="*/ 443894 h 2579628"/>
              <a:gd name="connsiteX264" fmla="*/ 2470613 w 3300542"/>
              <a:gd name="connsiteY264" fmla="*/ 421850 h 2579628"/>
              <a:gd name="connsiteX265" fmla="*/ 2478687 w 3300542"/>
              <a:gd name="connsiteY265" fmla="*/ 409742 h 2579628"/>
              <a:gd name="connsiteX266" fmla="*/ 2491419 w 3300542"/>
              <a:gd name="connsiteY266" fmla="*/ 417814 h 2579628"/>
              <a:gd name="connsiteX267" fmla="*/ 2504462 w 3300542"/>
              <a:gd name="connsiteY267" fmla="*/ 425576 h 2579628"/>
              <a:gd name="connsiteX268" fmla="*/ 2504462 w 3300542"/>
              <a:gd name="connsiteY268" fmla="*/ 469352 h 2579628"/>
              <a:gd name="connsiteX269" fmla="*/ 2060087 w 3300542"/>
              <a:gd name="connsiteY269" fmla="*/ 434890 h 2579628"/>
              <a:gd name="connsiteX270" fmla="*/ 2063192 w 3300542"/>
              <a:gd name="connsiteY270" fmla="*/ 498537 h 2579628"/>
              <a:gd name="connsiteX271" fmla="*/ 2064745 w 3300542"/>
              <a:gd name="connsiteY271" fmla="*/ 555353 h 2579628"/>
              <a:gd name="connsiteX272" fmla="*/ 2010712 w 3300542"/>
              <a:gd name="connsiteY272" fmla="*/ 555353 h 2579628"/>
              <a:gd name="connsiteX273" fmla="*/ 1955126 w 3300542"/>
              <a:gd name="connsiteY273" fmla="*/ 552869 h 2579628"/>
              <a:gd name="connsiteX274" fmla="*/ 1955436 w 3300542"/>
              <a:gd name="connsiteY274" fmla="*/ 489223 h 2579628"/>
              <a:gd name="connsiteX275" fmla="*/ 1957300 w 3300542"/>
              <a:gd name="connsiteY275" fmla="*/ 428060 h 2579628"/>
              <a:gd name="connsiteX276" fmla="*/ 2007917 w 3300542"/>
              <a:gd name="connsiteY276" fmla="*/ 428060 h 2579628"/>
              <a:gd name="connsiteX277" fmla="*/ 2060087 w 3300542"/>
              <a:gd name="connsiteY277" fmla="*/ 434890 h 2579628"/>
              <a:gd name="connsiteX278" fmla="*/ 2358200 w 3300542"/>
              <a:gd name="connsiteY278" fmla="*/ 521822 h 2579628"/>
              <a:gd name="connsiteX279" fmla="*/ 2360684 w 3300542"/>
              <a:gd name="connsiteY279" fmla="*/ 583917 h 2579628"/>
              <a:gd name="connsiteX280" fmla="*/ 2361616 w 3300542"/>
              <a:gd name="connsiteY280" fmla="*/ 629556 h 2579628"/>
              <a:gd name="connsiteX281" fmla="*/ 2306030 w 3300542"/>
              <a:gd name="connsiteY281" fmla="*/ 630487 h 2579628"/>
              <a:gd name="connsiteX282" fmla="*/ 2250444 w 3300542"/>
              <a:gd name="connsiteY282" fmla="*/ 631419 h 2579628"/>
              <a:gd name="connsiteX283" fmla="*/ 2252618 w 3300542"/>
              <a:gd name="connsiteY283" fmla="*/ 594473 h 2579628"/>
              <a:gd name="connsiteX284" fmla="*/ 2254481 w 3300542"/>
              <a:gd name="connsiteY284" fmla="*/ 531447 h 2579628"/>
              <a:gd name="connsiteX285" fmla="*/ 2254481 w 3300542"/>
              <a:gd name="connsiteY285" fmla="*/ 505678 h 2579628"/>
              <a:gd name="connsiteX286" fmla="*/ 2305409 w 3300542"/>
              <a:gd name="connsiteY286" fmla="*/ 505678 h 2579628"/>
              <a:gd name="connsiteX287" fmla="*/ 2356647 w 3300542"/>
              <a:gd name="connsiteY287" fmla="*/ 505678 h 2579628"/>
              <a:gd name="connsiteX288" fmla="*/ 2358200 w 3300542"/>
              <a:gd name="connsiteY288" fmla="*/ 521822 h 2579628"/>
              <a:gd name="connsiteX289" fmla="*/ 2066297 w 3300542"/>
              <a:gd name="connsiteY289" fmla="*/ 602234 h 2579628"/>
              <a:gd name="connsiteX290" fmla="*/ 2068161 w 3300542"/>
              <a:gd name="connsiteY290" fmla="*/ 656567 h 2579628"/>
              <a:gd name="connsiteX291" fmla="*/ 2068161 w 3300542"/>
              <a:gd name="connsiteY291" fmla="*/ 691961 h 2579628"/>
              <a:gd name="connsiteX292" fmla="*/ 2009159 w 3300542"/>
              <a:gd name="connsiteY292" fmla="*/ 691961 h 2579628"/>
              <a:gd name="connsiteX293" fmla="*/ 1950157 w 3300542"/>
              <a:gd name="connsiteY293" fmla="*/ 691961 h 2579628"/>
              <a:gd name="connsiteX294" fmla="*/ 1950157 w 3300542"/>
              <a:gd name="connsiteY294" fmla="*/ 656567 h 2579628"/>
              <a:gd name="connsiteX295" fmla="*/ 1952021 w 3300542"/>
              <a:gd name="connsiteY295" fmla="*/ 602234 h 2579628"/>
              <a:gd name="connsiteX296" fmla="*/ 1954194 w 3300542"/>
              <a:gd name="connsiteY296" fmla="*/ 583296 h 2579628"/>
              <a:gd name="connsiteX297" fmla="*/ 2009159 w 3300542"/>
              <a:gd name="connsiteY297" fmla="*/ 583296 h 2579628"/>
              <a:gd name="connsiteX298" fmla="*/ 2064124 w 3300542"/>
              <a:gd name="connsiteY298" fmla="*/ 583296 h 2579628"/>
              <a:gd name="connsiteX299" fmla="*/ 2066297 w 3300542"/>
              <a:gd name="connsiteY299" fmla="*/ 602234 h 2579628"/>
              <a:gd name="connsiteX300" fmla="*/ 2646687 w 3300542"/>
              <a:gd name="connsiteY300" fmla="*/ 619621 h 2579628"/>
              <a:gd name="connsiteX301" fmla="*/ 2648860 w 3300542"/>
              <a:gd name="connsiteY301" fmla="*/ 681715 h 2579628"/>
              <a:gd name="connsiteX302" fmla="*/ 2648860 w 3300542"/>
              <a:gd name="connsiteY302" fmla="*/ 710589 h 2579628"/>
              <a:gd name="connsiteX303" fmla="*/ 2594517 w 3300542"/>
              <a:gd name="connsiteY303" fmla="*/ 710589 h 2579628"/>
              <a:gd name="connsiteX304" fmla="*/ 2540173 w 3300542"/>
              <a:gd name="connsiteY304" fmla="*/ 710589 h 2579628"/>
              <a:gd name="connsiteX305" fmla="*/ 2540173 w 3300542"/>
              <a:gd name="connsiteY305" fmla="*/ 686372 h 2579628"/>
              <a:gd name="connsiteX306" fmla="*/ 2542347 w 3300542"/>
              <a:gd name="connsiteY306" fmla="*/ 624278 h 2579628"/>
              <a:gd name="connsiteX307" fmla="*/ 2544210 w 3300542"/>
              <a:gd name="connsiteY307" fmla="*/ 586400 h 2579628"/>
              <a:gd name="connsiteX308" fmla="*/ 2594517 w 3300542"/>
              <a:gd name="connsiteY308" fmla="*/ 586400 h 2579628"/>
              <a:gd name="connsiteX309" fmla="*/ 2644823 w 3300542"/>
              <a:gd name="connsiteY309" fmla="*/ 586400 h 2579628"/>
              <a:gd name="connsiteX310" fmla="*/ 2646687 w 3300542"/>
              <a:gd name="connsiteY310" fmla="*/ 619621 h 2579628"/>
              <a:gd name="connsiteX311" fmla="*/ 2363168 w 3300542"/>
              <a:gd name="connsiteY311" fmla="*/ 675506 h 2579628"/>
              <a:gd name="connsiteX312" fmla="*/ 2365342 w 3300542"/>
              <a:gd name="connsiteY312" fmla="*/ 729838 h 2579628"/>
              <a:gd name="connsiteX313" fmla="*/ 2367205 w 3300542"/>
              <a:gd name="connsiteY313" fmla="*/ 769579 h 2579628"/>
              <a:gd name="connsiteX314" fmla="*/ 2306651 w 3300542"/>
              <a:gd name="connsiteY314" fmla="*/ 769579 h 2579628"/>
              <a:gd name="connsiteX315" fmla="*/ 2246407 w 3300542"/>
              <a:gd name="connsiteY315" fmla="*/ 769579 h 2579628"/>
              <a:gd name="connsiteX316" fmla="*/ 2247339 w 3300542"/>
              <a:gd name="connsiteY316" fmla="*/ 725181 h 2579628"/>
              <a:gd name="connsiteX317" fmla="*/ 2250134 w 3300542"/>
              <a:gd name="connsiteY317" fmla="*/ 670849 h 2579628"/>
              <a:gd name="connsiteX318" fmla="*/ 2251687 w 3300542"/>
              <a:gd name="connsiteY318" fmla="*/ 660914 h 2579628"/>
              <a:gd name="connsiteX319" fmla="*/ 2307272 w 3300542"/>
              <a:gd name="connsiteY319" fmla="*/ 660914 h 2579628"/>
              <a:gd name="connsiteX320" fmla="*/ 2363168 w 3300542"/>
              <a:gd name="connsiteY320" fmla="*/ 660914 h 2579628"/>
              <a:gd name="connsiteX321" fmla="*/ 2363168 w 3300542"/>
              <a:gd name="connsiteY321" fmla="*/ 675506 h 2579628"/>
              <a:gd name="connsiteX322" fmla="*/ 1961026 w 3300542"/>
              <a:gd name="connsiteY322" fmla="*/ 723008 h 2579628"/>
              <a:gd name="connsiteX323" fmla="*/ 1947052 w 3300542"/>
              <a:gd name="connsiteY323" fmla="*/ 723008 h 2579628"/>
              <a:gd name="connsiteX324" fmla="*/ 1957300 w 3300542"/>
              <a:gd name="connsiteY324" fmla="*/ 720214 h 2579628"/>
              <a:gd name="connsiteX325" fmla="*/ 1961026 w 3300542"/>
              <a:gd name="connsiteY325" fmla="*/ 723008 h 2579628"/>
              <a:gd name="connsiteX326" fmla="*/ 2103872 w 3300542"/>
              <a:gd name="connsiteY326" fmla="*/ 750640 h 2579628"/>
              <a:gd name="connsiteX327" fmla="*/ 2160079 w 3300542"/>
              <a:gd name="connsiteY327" fmla="*/ 792554 h 2579628"/>
              <a:gd name="connsiteX328" fmla="*/ 2201069 w 3300542"/>
              <a:gd name="connsiteY328" fmla="*/ 847197 h 2579628"/>
              <a:gd name="connsiteX329" fmla="*/ 2224670 w 3300542"/>
              <a:gd name="connsiteY329" fmla="*/ 948100 h 2579628"/>
              <a:gd name="connsiteX330" fmla="*/ 2172190 w 3300542"/>
              <a:gd name="connsiteY330" fmla="*/ 1084707 h 2579628"/>
              <a:gd name="connsiteX331" fmla="*/ 2093624 w 3300542"/>
              <a:gd name="connsiteY331" fmla="*/ 1139351 h 2579628"/>
              <a:gd name="connsiteX332" fmla="*/ 2015370 w 3300542"/>
              <a:gd name="connsiteY332" fmla="*/ 1144008 h 2579628"/>
              <a:gd name="connsiteX333" fmla="*/ 1999222 w 3300542"/>
              <a:gd name="connsiteY333" fmla="*/ 1152701 h 2579628"/>
              <a:gd name="connsiteX334" fmla="*/ 2013817 w 3300542"/>
              <a:gd name="connsiteY334" fmla="*/ 1175055 h 2579628"/>
              <a:gd name="connsiteX335" fmla="*/ 1993322 w 3300542"/>
              <a:gd name="connsiteY335" fmla="*/ 1242738 h 2579628"/>
              <a:gd name="connsiteX336" fmla="*/ 1929352 w 3300542"/>
              <a:gd name="connsiteY336" fmla="*/ 1273785 h 2579628"/>
              <a:gd name="connsiteX337" fmla="*/ 1803896 w 3300542"/>
              <a:gd name="connsiteY337" fmla="*/ 1273785 h 2579628"/>
              <a:gd name="connsiteX338" fmla="*/ 1652044 w 3300542"/>
              <a:gd name="connsiteY338" fmla="*/ 1202376 h 2579628"/>
              <a:gd name="connsiteX339" fmla="*/ 1630617 w 3300542"/>
              <a:gd name="connsiteY339" fmla="*/ 1182506 h 2579628"/>
              <a:gd name="connsiteX340" fmla="*/ 1615712 w 3300542"/>
              <a:gd name="connsiteY340" fmla="*/ 1203929 h 2579628"/>
              <a:gd name="connsiteX341" fmla="*/ 1590558 w 3300542"/>
              <a:gd name="connsiteY341" fmla="*/ 1233423 h 2579628"/>
              <a:gd name="connsiteX342" fmla="*/ 1498019 w 3300542"/>
              <a:gd name="connsiteY342" fmla="*/ 1244911 h 2579628"/>
              <a:gd name="connsiteX343" fmla="*/ 1315425 w 3300542"/>
              <a:gd name="connsiteY343" fmla="*/ 1353886 h 2579628"/>
              <a:gd name="connsiteX344" fmla="*/ 1291513 w 3300542"/>
              <a:gd name="connsiteY344" fmla="*/ 1387417 h 2579628"/>
              <a:gd name="connsiteX345" fmla="*/ 1212638 w 3300542"/>
              <a:gd name="connsiteY345" fmla="*/ 1387417 h 2579628"/>
              <a:gd name="connsiteX346" fmla="*/ 1132209 w 3300542"/>
              <a:gd name="connsiteY346" fmla="*/ 1384623 h 2579628"/>
              <a:gd name="connsiteX347" fmla="*/ 1126930 w 3300542"/>
              <a:gd name="connsiteY347" fmla="*/ 1352334 h 2579628"/>
              <a:gd name="connsiteX348" fmla="*/ 1138109 w 3300542"/>
              <a:gd name="connsiteY348" fmla="*/ 1226904 h 2579628"/>
              <a:gd name="connsiteX349" fmla="*/ 1241828 w 3300542"/>
              <a:gd name="connsiteY349" fmla="*/ 1121964 h 2579628"/>
              <a:gd name="connsiteX350" fmla="*/ 1270087 w 3300542"/>
              <a:gd name="connsiteY350" fmla="*/ 1091848 h 2579628"/>
              <a:gd name="connsiteX351" fmla="*/ 1299587 w 3300542"/>
              <a:gd name="connsiteY351" fmla="*/ 1028823 h 2579628"/>
              <a:gd name="connsiteX352" fmla="*/ 1376289 w 3300542"/>
              <a:gd name="connsiteY352" fmla="*/ 985977 h 2579628"/>
              <a:gd name="connsiteX353" fmla="*/ 1453613 w 3300542"/>
              <a:gd name="connsiteY353" fmla="*/ 940959 h 2579628"/>
              <a:gd name="connsiteX354" fmla="*/ 1483113 w 3300542"/>
              <a:gd name="connsiteY354" fmla="*/ 899977 h 2579628"/>
              <a:gd name="connsiteX355" fmla="*/ 1591490 w 3300542"/>
              <a:gd name="connsiteY355" fmla="*/ 804351 h 2579628"/>
              <a:gd name="connsiteX356" fmla="*/ 1697072 w 3300542"/>
              <a:gd name="connsiteY356" fmla="*/ 773304 h 2579628"/>
              <a:gd name="connsiteX357" fmla="*/ 1767874 w 3300542"/>
              <a:gd name="connsiteY357" fmla="*/ 788517 h 2579628"/>
              <a:gd name="connsiteX358" fmla="*/ 1792716 w 3300542"/>
              <a:gd name="connsiteY358" fmla="*/ 798142 h 2579628"/>
              <a:gd name="connsiteX359" fmla="*/ 1860102 w 3300542"/>
              <a:gd name="connsiteY359" fmla="*/ 780756 h 2579628"/>
              <a:gd name="connsiteX360" fmla="*/ 2058844 w 3300542"/>
              <a:gd name="connsiteY360" fmla="*/ 736358 h 2579628"/>
              <a:gd name="connsiteX361" fmla="*/ 2103872 w 3300542"/>
              <a:gd name="connsiteY361" fmla="*/ 750640 h 2579628"/>
              <a:gd name="connsiteX362" fmla="*/ 2651966 w 3300542"/>
              <a:gd name="connsiteY362" fmla="*/ 768958 h 2579628"/>
              <a:gd name="connsiteX363" fmla="*/ 2653829 w 3300542"/>
              <a:gd name="connsiteY363" fmla="*/ 823290 h 2579628"/>
              <a:gd name="connsiteX364" fmla="*/ 2656003 w 3300542"/>
              <a:gd name="connsiteY364" fmla="*/ 847197 h 2579628"/>
              <a:gd name="connsiteX365" fmla="*/ 2594517 w 3300542"/>
              <a:gd name="connsiteY365" fmla="*/ 847197 h 2579628"/>
              <a:gd name="connsiteX366" fmla="*/ 2533031 w 3300542"/>
              <a:gd name="connsiteY366" fmla="*/ 847197 h 2579628"/>
              <a:gd name="connsiteX367" fmla="*/ 2534894 w 3300542"/>
              <a:gd name="connsiteY367" fmla="*/ 816770 h 2579628"/>
              <a:gd name="connsiteX368" fmla="*/ 2537068 w 3300542"/>
              <a:gd name="connsiteY368" fmla="*/ 762438 h 2579628"/>
              <a:gd name="connsiteX369" fmla="*/ 2537068 w 3300542"/>
              <a:gd name="connsiteY369" fmla="*/ 738531 h 2579628"/>
              <a:gd name="connsiteX370" fmla="*/ 2594517 w 3300542"/>
              <a:gd name="connsiteY370" fmla="*/ 738531 h 2579628"/>
              <a:gd name="connsiteX371" fmla="*/ 2651966 w 3300542"/>
              <a:gd name="connsiteY371" fmla="*/ 738531 h 2579628"/>
              <a:gd name="connsiteX372" fmla="*/ 2651966 w 3300542"/>
              <a:gd name="connsiteY372" fmla="*/ 768958 h 2579628"/>
              <a:gd name="connsiteX373" fmla="*/ 2367516 w 3300542"/>
              <a:gd name="connsiteY373" fmla="*/ 810561 h 2579628"/>
              <a:gd name="connsiteX374" fmla="*/ 2370932 w 3300542"/>
              <a:gd name="connsiteY374" fmla="*/ 886626 h 2579628"/>
              <a:gd name="connsiteX375" fmla="*/ 2372795 w 3300542"/>
              <a:gd name="connsiteY375" fmla="*/ 949652 h 2579628"/>
              <a:gd name="connsiteX376" fmla="*/ 2314104 w 3300542"/>
              <a:gd name="connsiteY376" fmla="*/ 949652 h 2579628"/>
              <a:gd name="connsiteX377" fmla="*/ 2255413 w 3300542"/>
              <a:gd name="connsiteY377" fmla="*/ 949652 h 2579628"/>
              <a:gd name="connsiteX378" fmla="*/ 2253550 w 3300542"/>
              <a:gd name="connsiteY378" fmla="*/ 926988 h 2579628"/>
              <a:gd name="connsiteX379" fmla="*/ 2246718 w 3300542"/>
              <a:gd name="connsiteY379" fmla="*/ 886626 h 2579628"/>
              <a:gd name="connsiteX380" fmla="*/ 2244234 w 3300542"/>
              <a:gd name="connsiteY380" fmla="*/ 832915 h 2579628"/>
              <a:gd name="connsiteX381" fmla="*/ 2246097 w 3300542"/>
              <a:gd name="connsiteY381" fmla="*/ 797521 h 2579628"/>
              <a:gd name="connsiteX382" fmla="*/ 2306030 w 3300542"/>
              <a:gd name="connsiteY382" fmla="*/ 797521 h 2579628"/>
              <a:gd name="connsiteX383" fmla="*/ 2365963 w 3300542"/>
              <a:gd name="connsiteY383" fmla="*/ 797521 h 2579628"/>
              <a:gd name="connsiteX384" fmla="*/ 2367516 w 3300542"/>
              <a:gd name="connsiteY384" fmla="*/ 810561 h 2579628"/>
              <a:gd name="connsiteX385" fmla="*/ 2656313 w 3300542"/>
              <a:gd name="connsiteY385" fmla="*/ 916121 h 2579628"/>
              <a:gd name="connsiteX386" fmla="*/ 2659418 w 3300542"/>
              <a:gd name="connsiteY386" fmla="*/ 990635 h 2579628"/>
              <a:gd name="connsiteX387" fmla="*/ 2660971 w 3300542"/>
              <a:gd name="connsiteY387" fmla="*/ 1027270 h 2579628"/>
              <a:gd name="connsiteX388" fmla="*/ 2594517 w 3300542"/>
              <a:gd name="connsiteY388" fmla="*/ 1027270 h 2579628"/>
              <a:gd name="connsiteX389" fmla="*/ 2528062 w 3300542"/>
              <a:gd name="connsiteY389" fmla="*/ 1027270 h 2579628"/>
              <a:gd name="connsiteX390" fmla="*/ 2529615 w 3300542"/>
              <a:gd name="connsiteY390" fmla="*/ 972006 h 2579628"/>
              <a:gd name="connsiteX391" fmla="*/ 2532720 w 3300542"/>
              <a:gd name="connsiteY391" fmla="*/ 897493 h 2579628"/>
              <a:gd name="connsiteX392" fmla="*/ 2534584 w 3300542"/>
              <a:gd name="connsiteY392" fmla="*/ 878244 h 2579628"/>
              <a:gd name="connsiteX393" fmla="*/ 2594517 w 3300542"/>
              <a:gd name="connsiteY393" fmla="*/ 878244 h 2579628"/>
              <a:gd name="connsiteX394" fmla="*/ 2654450 w 3300542"/>
              <a:gd name="connsiteY394" fmla="*/ 878244 h 2579628"/>
              <a:gd name="connsiteX395" fmla="*/ 2656313 w 3300542"/>
              <a:gd name="connsiteY395" fmla="*/ 916121 h 2579628"/>
              <a:gd name="connsiteX396" fmla="*/ 1275055 w 3300542"/>
              <a:gd name="connsiteY396" fmla="*/ 979147 h 2579628"/>
              <a:gd name="connsiteX397" fmla="*/ 1278782 w 3300542"/>
              <a:gd name="connsiteY397" fmla="*/ 1009263 h 2579628"/>
              <a:gd name="connsiteX398" fmla="*/ 1243070 w 3300542"/>
              <a:gd name="connsiteY398" fmla="*/ 1072910 h 2579628"/>
              <a:gd name="connsiteX399" fmla="*/ 1241517 w 3300542"/>
              <a:gd name="connsiteY399" fmla="*/ 1088433 h 2579628"/>
              <a:gd name="connsiteX400" fmla="*/ 1220712 w 3300542"/>
              <a:gd name="connsiteY400" fmla="*/ 1088433 h 2579628"/>
              <a:gd name="connsiteX401" fmla="*/ 1130035 w 3300542"/>
              <a:gd name="connsiteY401" fmla="*/ 1162325 h 2579628"/>
              <a:gd name="connsiteX402" fmla="*/ 1101466 w 3300542"/>
              <a:gd name="connsiteY402" fmla="*/ 1377172 h 2579628"/>
              <a:gd name="connsiteX403" fmla="*/ 1103019 w 3300542"/>
              <a:gd name="connsiteY403" fmla="*/ 1387417 h 2579628"/>
              <a:gd name="connsiteX404" fmla="*/ 1018864 w 3300542"/>
              <a:gd name="connsiteY404" fmla="*/ 1387417 h 2579628"/>
              <a:gd name="connsiteX405" fmla="*/ 925393 w 3300542"/>
              <a:gd name="connsiteY405" fmla="*/ 1380587 h 2579628"/>
              <a:gd name="connsiteX406" fmla="*/ 916077 w 3300542"/>
              <a:gd name="connsiteY406" fmla="*/ 1368168 h 2579628"/>
              <a:gd name="connsiteX407" fmla="*/ 894961 w 3300542"/>
              <a:gd name="connsiteY407" fmla="*/ 1347056 h 2579628"/>
              <a:gd name="connsiteX408" fmla="*/ 879123 w 3300542"/>
              <a:gd name="connsiteY408" fmla="*/ 1368168 h 2579628"/>
              <a:gd name="connsiteX409" fmla="*/ 856144 w 3300542"/>
              <a:gd name="connsiteY409" fmla="*/ 1393937 h 2579628"/>
              <a:gd name="connsiteX410" fmla="*/ 785342 w 3300542"/>
              <a:gd name="connsiteY410" fmla="*/ 1400457 h 2579628"/>
              <a:gd name="connsiteX411" fmla="*/ 713609 w 3300542"/>
              <a:gd name="connsiteY411" fmla="*/ 1406046 h 2579628"/>
              <a:gd name="connsiteX412" fmla="*/ 630385 w 3300542"/>
              <a:gd name="connsiteY412" fmla="*/ 1488942 h 2579628"/>
              <a:gd name="connsiteX413" fmla="*/ 607406 w 3300542"/>
              <a:gd name="connsiteY413" fmla="*/ 1520920 h 2579628"/>
              <a:gd name="connsiteX414" fmla="*/ 541572 w 3300542"/>
              <a:gd name="connsiteY414" fmla="*/ 1520920 h 2579628"/>
              <a:gd name="connsiteX415" fmla="*/ 475739 w 3300542"/>
              <a:gd name="connsiteY415" fmla="*/ 1520920 h 2579628"/>
              <a:gd name="connsiteX416" fmla="*/ 473255 w 3300542"/>
              <a:gd name="connsiteY416" fmla="*/ 1507570 h 2579628"/>
              <a:gd name="connsiteX417" fmla="*/ 477913 w 3300542"/>
              <a:gd name="connsiteY417" fmla="*/ 1400457 h 2579628"/>
              <a:gd name="connsiteX418" fmla="*/ 526356 w 3300542"/>
              <a:gd name="connsiteY418" fmla="*/ 1303590 h 2579628"/>
              <a:gd name="connsiteX419" fmla="*/ 567036 w 3300542"/>
              <a:gd name="connsiteY419" fmla="*/ 1301106 h 2579628"/>
              <a:gd name="connsiteX420" fmla="*/ 587221 w 3300542"/>
              <a:gd name="connsiteY420" fmla="*/ 1297691 h 2579628"/>
              <a:gd name="connsiteX421" fmla="*/ 593121 w 3300542"/>
              <a:gd name="connsiteY421" fmla="*/ 1273474 h 2579628"/>
              <a:gd name="connsiteX422" fmla="*/ 619206 w 3300542"/>
              <a:gd name="connsiteY422" fmla="*/ 1220384 h 2579628"/>
              <a:gd name="connsiteX423" fmla="*/ 678518 w 3300542"/>
              <a:gd name="connsiteY423" fmla="*/ 1187163 h 2579628"/>
              <a:gd name="connsiteX424" fmla="*/ 767021 w 3300542"/>
              <a:gd name="connsiteY424" fmla="*/ 1120722 h 2579628"/>
              <a:gd name="connsiteX425" fmla="*/ 912661 w 3300542"/>
              <a:gd name="connsiteY425" fmla="*/ 1012988 h 2579628"/>
              <a:gd name="connsiteX426" fmla="*/ 1007064 w 3300542"/>
              <a:gd name="connsiteY426" fmla="*/ 1017335 h 2579628"/>
              <a:gd name="connsiteX427" fmla="*/ 1060476 w 3300542"/>
              <a:gd name="connsiteY427" fmla="*/ 1021061 h 2579628"/>
              <a:gd name="connsiteX428" fmla="*/ 1253318 w 3300542"/>
              <a:gd name="connsiteY428" fmla="*/ 974800 h 2579628"/>
              <a:gd name="connsiteX429" fmla="*/ 1275055 w 3300542"/>
              <a:gd name="connsiteY429" fmla="*/ 979147 h 2579628"/>
              <a:gd name="connsiteX430" fmla="*/ 2373727 w 3300542"/>
              <a:gd name="connsiteY430" fmla="*/ 987530 h 2579628"/>
              <a:gd name="connsiteX431" fmla="*/ 2376521 w 3300542"/>
              <a:gd name="connsiteY431" fmla="*/ 1041862 h 2579628"/>
              <a:gd name="connsiteX432" fmla="*/ 2377453 w 3300542"/>
              <a:gd name="connsiteY432" fmla="*/ 1086260 h 2579628"/>
              <a:gd name="connsiteX433" fmla="*/ 2306651 w 3300542"/>
              <a:gd name="connsiteY433" fmla="*/ 1086260 h 2579628"/>
              <a:gd name="connsiteX434" fmla="*/ 2235849 w 3300542"/>
              <a:gd name="connsiteY434" fmla="*/ 1086260 h 2579628"/>
              <a:gd name="connsiteX435" fmla="*/ 2235849 w 3300542"/>
              <a:gd name="connsiteY435" fmla="*/ 1066700 h 2579628"/>
              <a:gd name="connsiteX436" fmla="*/ 2245165 w 3300542"/>
              <a:gd name="connsiteY436" fmla="*/ 1013299 h 2579628"/>
              <a:gd name="connsiteX437" fmla="*/ 2254481 w 3300542"/>
              <a:gd name="connsiteY437" fmla="*/ 978216 h 2579628"/>
              <a:gd name="connsiteX438" fmla="*/ 2313483 w 3300542"/>
              <a:gd name="connsiteY438" fmla="*/ 977595 h 2579628"/>
              <a:gd name="connsiteX439" fmla="*/ 2372174 w 3300542"/>
              <a:gd name="connsiteY439" fmla="*/ 977595 h 2579628"/>
              <a:gd name="connsiteX440" fmla="*/ 2373727 w 3300542"/>
              <a:gd name="connsiteY440" fmla="*/ 987530 h 2579628"/>
              <a:gd name="connsiteX441" fmla="*/ 2664077 w 3300542"/>
              <a:gd name="connsiteY441" fmla="*/ 1131899 h 2579628"/>
              <a:gd name="connsiteX442" fmla="*/ 2664387 w 3300542"/>
              <a:gd name="connsiteY442" fmla="*/ 1166982 h 2579628"/>
              <a:gd name="connsiteX443" fmla="*/ 2594517 w 3300542"/>
              <a:gd name="connsiteY443" fmla="*/ 1166982 h 2579628"/>
              <a:gd name="connsiteX444" fmla="*/ 2524646 w 3300542"/>
              <a:gd name="connsiteY444" fmla="*/ 1166982 h 2579628"/>
              <a:gd name="connsiteX445" fmla="*/ 2524646 w 3300542"/>
              <a:gd name="connsiteY445" fmla="*/ 1141213 h 2579628"/>
              <a:gd name="connsiteX446" fmla="*/ 2526510 w 3300542"/>
              <a:gd name="connsiteY446" fmla="*/ 1086881 h 2579628"/>
              <a:gd name="connsiteX447" fmla="*/ 2528683 w 3300542"/>
              <a:gd name="connsiteY447" fmla="*/ 1058317 h 2579628"/>
              <a:gd name="connsiteX448" fmla="*/ 2594206 w 3300542"/>
              <a:gd name="connsiteY448" fmla="*/ 1057696 h 2579628"/>
              <a:gd name="connsiteX449" fmla="*/ 2659729 w 3300542"/>
              <a:gd name="connsiteY449" fmla="*/ 1056765 h 2579628"/>
              <a:gd name="connsiteX450" fmla="*/ 2661592 w 3300542"/>
              <a:gd name="connsiteY450" fmla="*/ 1076946 h 2579628"/>
              <a:gd name="connsiteX451" fmla="*/ 2664077 w 3300542"/>
              <a:gd name="connsiteY451" fmla="*/ 1131899 h 2579628"/>
              <a:gd name="connsiteX452" fmla="*/ 2202001 w 3300542"/>
              <a:gd name="connsiteY452" fmla="*/ 1224420 h 2579628"/>
              <a:gd name="connsiteX453" fmla="*/ 2195480 w 3300542"/>
              <a:gd name="connsiteY453" fmla="*/ 1427779 h 2579628"/>
              <a:gd name="connsiteX454" fmla="*/ 2189269 w 3300542"/>
              <a:gd name="connsiteY454" fmla="*/ 1598538 h 2579628"/>
              <a:gd name="connsiteX455" fmla="*/ 2184301 w 3300542"/>
              <a:gd name="connsiteY455" fmla="*/ 1723658 h 2579628"/>
              <a:gd name="connsiteX456" fmla="*/ 2180264 w 3300542"/>
              <a:gd name="connsiteY456" fmla="*/ 1781096 h 2579628"/>
              <a:gd name="connsiteX457" fmla="*/ 2155731 w 3300542"/>
              <a:gd name="connsiteY457" fmla="*/ 1764641 h 2579628"/>
              <a:gd name="connsiteX458" fmla="*/ 2133373 w 3300542"/>
              <a:gd name="connsiteY458" fmla="*/ 1749117 h 2579628"/>
              <a:gd name="connsiteX459" fmla="*/ 2133373 w 3300542"/>
              <a:gd name="connsiteY459" fmla="*/ 1718070 h 2579628"/>
              <a:gd name="connsiteX460" fmla="*/ 2127162 w 3300542"/>
              <a:gd name="connsiteY460" fmla="*/ 1539549 h 2579628"/>
              <a:gd name="connsiteX461" fmla="*/ 2120951 w 3300542"/>
              <a:gd name="connsiteY461" fmla="*/ 1371894 h 2579628"/>
              <a:gd name="connsiteX462" fmla="*/ 2115983 w 3300542"/>
              <a:gd name="connsiteY462" fmla="*/ 1219763 h 2579628"/>
              <a:gd name="connsiteX463" fmla="*/ 2114120 w 3300542"/>
              <a:gd name="connsiteY463" fmla="*/ 1162325 h 2579628"/>
              <a:gd name="connsiteX464" fmla="*/ 2138031 w 3300542"/>
              <a:gd name="connsiteY464" fmla="*/ 1148354 h 2579628"/>
              <a:gd name="connsiteX465" fmla="*/ 2182748 w 3300542"/>
              <a:gd name="connsiteY465" fmla="*/ 1114202 h 2579628"/>
              <a:gd name="connsiteX466" fmla="*/ 2203243 w 3300542"/>
              <a:gd name="connsiteY466" fmla="*/ 1094022 h 2579628"/>
              <a:gd name="connsiteX467" fmla="*/ 2204175 w 3300542"/>
              <a:gd name="connsiteY467" fmla="*/ 1109545 h 2579628"/>
              <a:gd name="connsiteX468" fmla="*/ 2202001 w 3300542"/>
              <a:gd name="connsiteY468" fmla="*/ 1224420 h 2579628"/>
              <a:gd name="connsiteX469" fmla="*/ 2379937 w 3300542"/>
              <a:gd name="connsiteY469" fmla="*/ 1162946 h 2579628"/>
              <a:gd name="connsiteX470" fmla="*/ 2382732 w 3300542"/>
              <a:gd name="connsiteY470" fmla="*/ 1239012 h 2579628"/>
              <a:gd name="connsiteX471" fmla="*/ 2383664 w 3300542"/>
              <a:gd name="connsiteY471" fmla="*/ 1266333 h 2579628"/>
              <a:gd name="connsiteX472" fmla="*/ 2306341 w 3300542"/>
              <a:gd name="connsiteY472" fmla="*/ 1266333 h 2579628"/>
              <a:gd name="connsiteX473" fmla="*/ 2229328 w 3300542"/>
              <a:gd name="connsiteY473" fmla="*/ 1266333 h 2579628"/>
              <a:gd name="connsiteX474" fmla="*/ 2231191 w 3300542"/>
              <a:gd name="connsiteY474" fmla="*/ 1209517 h 2579628"/>
              <a:gd name="connsiteX475" fmla="*/ 2234607 w 3300542"/>
              <a:gd name="connsiteY475" fmla="*/ 1133452 h 2579628"/>
              <a:gd name="connsiteX476" fmla="*/ 2236470 w 3300542"/>
              <a:gd name="connsiteY476" fmla="*/ 1114202 h 2579628"/>
              <a:gd name="connsiteX477" fmla="*/ 2307272 w 3300542"/>
              <a:gd name="connsiteY477" fmla="*/ 1114202 h 2579628"/>
              <a:gd name="connsiteX478" fmla="*/ 2378074 w 3300542"/>
              <a:gd name="connsiteY478" fmla="*/ 1114202 h 2579628"/>
              <a:gd name="connsiteX479" fmla="*/ 2379937 w 3300542"/>
              <a:gd name="connsiteY479" fmla="*/ 1162946 h 2579628"/>
              <a:gd name="connsiteX480" fmla="*/ 2086793 w 3300542"/>
              <a:gd name="connsiteY480" fmla="*/ 1180954 h 2579628"/>
              <a:gd name="connsiteX481" fmla="*/ 2067850 w 3300542"/>
              <a:gd name="connsiteY481" fmla="*/ 1188716 h 2579628"/>
              <a:gd name="connsiteX482" fmla="*/ 2050150 w 3300542"/>
              <a:gd name="connsiteY482" fmla="*/ 1183127 h 2579628"/>
              <a:gd name="connsiteX483" fmla="*/ 2063503 w 3300542"/>
              <a:gd name="connsiteY483" fmla="*/ 1175986 h 2579628"/>
              <a:gd name="connsiteX484" fmla="*/ 2086793 w 3300542"/>
              <a:gd name="connsiteY484" fmla="*/ 1180954 h 2579628"/>
              <a:gd name="connsiteX485" fmla="*/ 2668424 w 3300542"/>
              <a:gd name="connsiteY485" fmla="*/ 1248326 h 2579628"/>
              <a:gd name="connsiteX486" fmla="*/ 2670598 w 3300542"/>
              <a:gd name="connsiteY486" fmla="*/ 1324392 h 2579628"/>
              <a:gd name="connsiteX487" fmla="*/ 2670598 w 3300542"/>
              <a:gd name="connsiteY487" fmla="*/ 1347056 h 2579628"/>
              <a:gd name="connsiteX488" fmla="*/ 2594517 w 3300542"/>
              <a:gd name="connsiteY488" fmla="*/ 1347056 h 2579628"/>
              <a:gd name="connsiteX489" fmla="*/ 2518436 w 3300542"/>
              <a:gd name="connsiteY489" fmla="*/ 1347056 h 2579628"/>
              <a:gd name="connsiteX490" fmla="*/ 2518436 w 3300542"/>
              <a:gd name="connsiteY490" fmla="*/ 1327496 h 2579628"/>
              <a:gd name="connsiteX491" fmla="*/ 2520610 w 3300542"/>
              <a:gd name="connsiteY491" fmla="*/ 1251431 h 2579628"/>
              <a:gd name="connsiteX492" fmla="*/ 2522473 w 3300542"/>
              <a:gd name="connsiteY492" fmla="*/ 1194925 h 2579628"/>
              <a:gd name="connsiteX493" fmla="*/ 2594517 w 3300542"/>
              <a:gd name="connsiteY493" fmla="*/ 1194925 h 2579628"/>
              <a:gd name="connsiteX494" fmla="*/ 2666561 w 3300542"/>
              <a:gd name="connsiteY494" fmla="*/ 1194925 h 2579628"/>
              <a:gd name="connsiteX495" fmla="*/ 2668424 w 3300542"/>
              <a:gd name="connsiteY495" fmla="*/ 1248326 h 2579628"/>
              <a:gd name="connsiteX496" fmla="*/ 2087724 w 3300542"/>
              <a:gd name="connsiteY496" fmla="*/ 1237460 h 2579628"/>
              <a:gd name="connsiteX497" fmla="*/ 2089898 w 3300542"/>
              <a:gd name="connsiteY497" fmla="*/ 1293344 h 2579628"/>
              <a:gd name="connsiteX498" fmla="*/ 2089898 w 3300542"/>
              <a:gd name="connsiteY498" fmla="*/ 1328428 h 2579628"/>
              <a:gd name="connsiteX499" fmla="*/ 2009159 w 3300542"/>
              <a:gd name="connsiteY499" fmla="*/ 1328428 h 2579628"/>
              <a:gd name="connsiteX500" fmla="*/ 1928420 w 3300542"/>
              <a:gd name="connsiteY500" fmla="*/ 1328428 h 2579628"/>
              <a:gd name="connsiteX501" fmla="*/ 1928420 w 3300542"/>
              <a:gd name="connsiteY501" fmla="*/ 1316319 h 2579628"/>
              <a:gd name="connsiteX502" fmla="*/ 1943326 w 3300542"/>
              <a:gd name="connsiteY502" fmla="*/ 1300485 h 2579628"/>
              <a:gd name="connsiteX503" fmla="*/ 2035554 w 3300542"/>
              <a:gd name="connsiteY503" fmla="*/ 1236218 h 2579628"/>
              <a:gd name="connsiteX504" fmla="*/ 2066608 w 3300542"/>
              <a:gd name="connsiteY504" fmla="*/ 1216658 h 2579628"/>
              <a:gd name="connsiteX505" fmla="*/ 2085861 w 3300542"/>
              <a:gd name="connsiteY505" fmla="*/ 1216658 h 2579628"/>
              <a:gd name="connsiteX506" fmla="*/ 2087724 w 3300542"/>
              <a:gd name="connsiteY506" fmla="*/ 1237460 h 2579628"/>
              <a:gd name="connsiteX507" fmla="*/ 1661050 w 3300542"/>
              <a:gd name="connsiteY507" fmla="*/ 1252362 h 2579628"/>
              <a:gd name="connsiteX508" fmla="*/ 1768495 w 3300542"/>
              <a:gd name="connsiteY508" fmla="*/ 1295207 h 2579628"/>
              <a:gd name="connsiteX509" fmla="*/ 1882461 w 3300542"/>
              <a:gd name="connsiteY509" fmla="*/ 1309179 h 2579628"/>
              <a:gd name="connsiteX510" fmla="*/ 1898298 w 3300542"/>
              <a:gd name="connsiteY510" fmla="*/ 1308247 h 2579628"/>
              <a:gd name="connsiteX511" fmla="*/ 1896435 w 3300542"/>
              <a:gd name="connsiteY511" fmla="*/ 1379966 h 2579628"/>
              <a:gd name="connsiteX512" fmla="*/ 1891156 w 3300542"/>
              <a:gd name="connsiteY512" fmla="*/ 1546068 h 2579628"/>
              <a:gd name="connsiteX513" fmla="*/ 1885566 w 3300542"/>
              <a:gd name="connsiteY513" fmla="*/ 1703478 h 2579628"/>
              <a:gd name="connsiteX514" fmla="*/ 1883392 w 3300542"/>
              <a:gd name="connsiteY514" fmla="*/ 1766503 h 2579628"/>
              <a:gd name="connsiteX515" fmla="*/ 1855755 w 3300542"/>
              <a:gd name="connsiteY515" fmla="*/ 1743218 h 2579628"/>
              <a:gd name="connsiteX516" fmla="*/ 1826565 w 3300542"/>
              <a:gd name="connsiteY516" fmla="*/ 1721175 h 2579628"/>
              <a:gd name="connsiteX517" fmla="*/ 1823149 w 3300542"/>
              <a:gd name="connsiteY517" fmla="*/ 1824251 h 2579628"/>
              <a:gd name="connsiteX518" fmla="*/ 1821286 w 3300542"/>
              <a:gd name="connsiteY518" fmla="*/ 1926086 h 2579628"/>
              <a:gd name="connsiteX519" fmla="*/ 1709804 w 3300542"/>
              <a:gd name="connsiteY519" fmla="*/ 1926086 h 2579628"/>
              <a:gd name="connsiteX520" fmla="*/ 1598632 w 3300542"/>
              <a:gd name="connsiteY520" fmla="*/ 1926086 h 2579628"/>
              <a:gd name="connsiteX521" fmla="*/ 1589316 w 3300542"/>
              <a:gd name="connsiteY521" fmla="*/ 1888829 h 2579628"/>
              <a:gd name="connsiteX522" fmla="*/ 1558884 w 3300542"/>
              <a:gd name="connsiteY522" fmla="*/ 1705651 h 2579628"/>
              <a:gd name="connsiteX523" fmla="*/ 1558573 w 3300542"/>
              <a:gd name="connsiteY523" fmla="*/ 1527130 h 2579628"/>
              <a:gd name="connsiteX524" fmla="*/ 1560436 w 3300542"/>
              <a:gd name="connsiteY524" fmla="*/ 1506949 h 2579628"/>
              <a:gd name="connsiteX525" fmla="*/ 1578447 w 3300542"/>
              <a:gd name="connsiteY525" fmla="*/ 1506018 h 2579628"/>
              <a:gd name="connsiteX526" fmla="*/ 1596148 w 3300542"/>
              <a:gd name="connsiteY526" fmla="*/ 1505086 h 2579628"/>
              <a:gd name="connsiteX527" fmla="*/ 1595527 w 3300542"/>
              <a:gd name="connsiteY527" fmla="*/ 1447028 h 2579628"/>
              <a:gd name="connsiteX528" fmla="*/ 1594595 w 3300542"/>
              <a:gd name="connsiteY528" fmla="*/ 1388970 h 2579628"/>
              <a:gd name="connsiteX529" fmla="*/ 1461997 w 3300542"/>
              <a:gd name="connsiteY529" fmla="*/ 1388038 h 2579628"/>
              <a:gd name="connsiteX530" fmla="*/ 1329088 w 3300542"/>
              <a:gd name="connsiteY530" fmla="*/ 1384934 h 2579628"/>
              <a:gd name="connsiteX531" fmla="*/ 1351447 w 3300542"/>
              <a:gd name="connsiteY531" fmla="*/ 1353266 h 2579628"/>
              <a:gd name="connsiteX532" fmla="*/ 1460755 w 3300542"/>
              <a:gd name="connsiteY532" fmla="*/ 1272232 h 2579628"/>
              <a:gd name="connsiteX533" fmla="*/ 1514788 w 3300542"/>
              <a:gd name="connsiteY533" fmla="*/ 1274095 h 2579628"/>
              <a:gd name="connsiteX534" fmla="*/ 1627201 w 3300542"/>
              <a:gd name="connsiteY534" fmla="*/ 1244911 h 2579628"/>
              <a:gd name="connsiteX535" fmla="*/ 1637139 w 3300542"/>
              <a:gd name="connsiteY535" fmla="*/ 1238391 h 2579628"/>
              <a:gd name="connsiteX536" fmla="*/ 1661050 w 3300542"/>
              <a:gd name="connsiteY536" fmla="*/ 1252362 h 2579628"/>
              <a:gd name="connsiteX537" fmla="*/ 2384906 w 3300542"/>
              <a:gd name="connsiteY537" fmla="*/ 1313525 h 2579628"/>
              <a:gd name="connsiteX538" fmla="*/ 2387080 w 3300542"/>
              <a:gd name="connsiteY538" fmla="*/ 1367858 h 2579628"/>
              <a:gd name="connsiteX539" fmla="*/ 2388943 w 3300542"/>
              <a:gd name="connsiteY539" fmla="*/ 1402941 h 2579628"/>
              <a:gd name="connsiteX540" fmla="*/ 2306962 w 3300542"/>
              <a:gd name="connsiteY540" fmla="*/ 1402941 h 2579628"/>
              <a:gd name="connsiteX541" fmla="*/ 2224981 w 3300542"/>
              <a:gd name="connsiteY541" fmla="*/ 1402941 h 2579628"/>
              <a:gd name="connsiteX542" fmla="*/ 2225912 w 3300542"/>
              <a:gd name="connsiteY542" fmla="*/ 1358544 h 2579628"/>
              <a:gd name="connsiteX543" fmla="*/ 2228396 w 3300542"/>
              <a:gd name="connsiteY543" fmla="*/ 1304211 h 2579628"/>
              <a:gd name="connsiteX544" fmla="*/ 2229949 w 3300542"/>
              <a:gd name="connsiteY544" fmla="*/ 1294276 h 2579628"/>
              <a:gd name="connsiteX545" fmla="*/ 2307272 w 3300542"/>
              <a:gd name="connsiteY545" fmla="*/ 1294276 h 2579628"/>
              <a:gd name="connsiteX546" fmla="*/ 2384906 w 3300542"/>
              <a:gd name="connsiteY546" fmla="*/ 1294276 h 2579628"/>
              <a:gd name="connsiteX547" fmla="*/ 2384906 w 3300542"/>
              <a:gd name="connsiteY547" fmla="*/ 1313525 h 2579628"/>
              <a:gd name="connsiteX548" fmla="*/ 2093003 w 3300542"/>
              <a:gd name="connsiteY548" fmla="*/ 1377172 h 2579628"/>
              <a:gd name="connsiteX549" fmla="*/ 2095177 w 3300542"/>
              <a:gd name="connsiteY549" fmla="*/ 1451685 h 2579628"/>
              <a:gd name="connsiteX550" fmla="*/ 2097040 w 3300542"/>
              <a:gd name="connsiteY550" fmla="*/ 1505397 h 2579628"/>
              <a:gd name="connsiteX551" fmla="*/ 2009159 w 3300542"/>
              <a:gd name="connsiteY551" fmla="*/ 1505397 h 2579628"/>
              <a:gd name="connsiteX552" fmla="*/ 1921278 w 3300542"/>
              <a:gd name="connsiteY552" fmla="*/ 1505397 h 2579628"/>
              <a:gd name="connsiteX553" fmla="*/ 1923141 w 3300542"/>
              <a:gd name="connsiteY553" fmla="*/ 1456342 h 2579628"/>
              <a:gd name="connsiteX554" fmla="*/ 1925315 w 3300542"/>
              <a:gd name="connsiteY554" fmla="*/ 1381829 h 2579628"/>
              <a:gd name="connsiteX555" fmla="*/ 1925315 w 3300542"/>
              <a:gd name="connsiteY555" fmla="*/ 1356370 h 2579628"/>
              <a:gd name="connsiteX556" fmla="*/ 2009159 w 3300542"/>
              <a:gd name="connsiteY556" fmla="*/ 1356370 h 2579628"/>
              <a:gd name="connsiteX557" fmla="*/ 2093003 w 3300542"/>
              <a:gd name="connsiteY557" fmla="*/ 1356370 h 2579628"/>
              <a:gd name="connsiteX558" fmla="*/ 2093003 w 3300542"/>
              <a:gd name="connsiteY558" fmla="*/ 1377172 h 2579628"/>
              <a:gd name="connsiteX559" fmla="*/ 2673703 w 3300542"/>
              <a:gd name="connsiteY559" fmla="*/ 1410392 h 2579628"/>
              <a:gd name="connsiteX560" fmla="*/ 2675566 w 3300542"/>
              <a:gd name="connsiteY560" fmla="*/ 1464725 h 2579628"/>
              <a:gd name="connsiteX561" fmla="*/ 2677740 w 3300542"/>
              <a:gd name="connsiteY561" fmla="*/ 1483664 h 2579628"/>
              <a:gd name="connsiteX562" fmla="*/ 2594517 w 3300542"/>
              <a:gd name="connsiteY562" fmla="*/ 1483664 h 2579628"/>
              <a:gd name="connsiteX563" fmla="*/ 2511293 w 3300542"/>
              <a:gd name="connsiteY563" fmla="*/ 1483664 h 2579628"/>
              <a:gd name="connsiteX564" fmla="*/ 2513157 w 3300542"/>
              <a:gd name="connsiteY564" fmla="*/ 1453237 h 2579628"/>
              <a:gd name="connsiteX565" fmla="*/ 2515330 w 3300542"/>
              <a:gd name="connsiteY565" fmla="*/ 1398905 h 2579628"/>
              <a:gd name="connsiteX566" fmla="*/ 2515330 w 3300542"/>
              <a:gd name="connsiteY566" fmla="*/ 1374999 h 2579628"/>
              <a:gd name="connsiteX567" fmla="*/ 2594517 w 3300542"/>
              <a:gd name="connsiteY567" fmla="*/ 1374999 h 2579628"/>
              <a:gd name="connsiteX568" fmla="*/ 2673703 w 3300542"/>
              <a:gd name="connsiteY568" fmla="*/ 1374999 h 2579628"/>
              <a:gd name="connsiteX569" fmla="*/ 2673703 w 3300542"/>
              <a:gd name="connsiteY569" fmla="*/ 1410392 h 2579628"/>
              <a:gd name="connsiteX570" fmla="*/ 913903 w 3300542"/>
              <a:gd name="connsiteY570" fmla="*/ 1407598 h 2579628"/>
              <a:gd name="connsiteX571" fmla="*/ 922288 w 3300542"/>
              <a:gd name="connsiteY571" fmla="*/ 1415049 h 2579628"/>
              <a:gd name="connsiteX572" fmla="*/ 922288 w 3300542"/>
              <a:gd name="connsiteY572" fmla="*/ 1460378 h 2579628"/>
              <a:gd name="connsiteX573" fmla="*/ 922288 w 3300542"/>
              <a:gd name="connsiteY573" fmla="*/ 1505397 h 2579628"/>
              <a:gd name="connsiteX574" fmla="*/ 949925 w 3300542"/>
              <a:gd name="connsiteY574" fmla="*/ 1505397 h 2579628"/>
              <a:gd name="connsiteX575" fmla="*/ 977874 w 3300542"/>
              <a:gd name="connsiteY575" fmla="*/ 1505397 h 2579628"/>
              <a:gd name="connsiteX576" fmla="*/ 980358 w 3300542"/>
              <a:gd name="connsiteY576" fmla="*/ 1523094 h 2579628"/>
              <a:gd name="connsiteX577" fmla="*/ 978495 w 3300542"/>
              <a:gd name="connsiteY577" fmla="*/ 1722727 h 2579628"/>
              <a:gd name="connsiteX578" fmla="*/ 903035 w 3300542"/>
              <a:gd name="connsiteY578" fmla="*/ 2049964 h 2579628"/>
              <a:gd name="connsiteX579" fmla="*/ 896203 w 3300542"/>
              <a:gd name="connsiteY579" fmla="*/ 2068282 h 2579628"/>
              <a:gd name="connsiteX580" fmla="*/ 887508 w 3300542"/>
              <a:gd name="connsiteY580" fmla="*/ 2042202 h 2579628"/>
              <a:gd name="connsiteX581" fmla="*/ 835649 w 3300542"/>
              <a:gd name="connsiteY581" fmla="*/ 1795998 h 2579628"/>
              <a:gd name="connsiteX582" fmla="*/ 834096 w 3300542"/>
              <a:gd name="connsiteY582" fmla="*/ 1642315 h 2579628"/>
              <a:gd name="connsiteX583" fmla="*/ 836270 w 3300542"/>
              <a:gd name="connsiteY583" fmla="*/ 1623376 h 2579628"/>
              <a:gd name="connsiteX584" fmla="*/ 851175 w 3300542"/>
              <a:gd name="connsiteY584" fmla="*/ 1623376 h 2579628"/>
              <a:gd name="connsiteX585" fmla="*/ 866392 w 3300542"/>
              <a:gd name="connsiteY585" fmla="*/ 1623376 h 2579628"/>
              <a:gd name="connsiteX586" fmla="*/ 866392 w 3300542"/>
              <a:gd name="connsiteY586" fmla="*/ 1572148 h 2579628"/>
              <a:gd name="connsiteX587" fmla="*/ 866392 w 3300542"/>
              <a:gd name="connsiteY587" fmla="*/ 1520920 h 2579628"/>
              <a:gd name="connsiteX588" fmla="*/ 756152 w 3300542"/>
              <a:gd name="connsiteY588" fmla="*/ 1520920 h 2579628"/>
              <a:gd name="connsiteX589" fmla="*/ 645912 w 3300542"/>
              <a:gd name="connsiteY589" fmla="*/ 1518126 h 2579628"/>
              <a:gd name="connsiteX590" fmla="*/ 700566 w 3300542"/>
              <a:gd name="connsiteY590" fmla="*/ 1448891 h 2579628"/>
              <a:gd name="connsiteX591" fmla="*/ 784410 w 3300542"/>
              <a:gd name="connsiteY591" fmla="*/ 1429642 h 2579628"/>
              <a:gd name="connsiteX592" fmla="*/ 853970 w 3300542"/>
              <a:gd name="connsiteY592" fmla="*/ 1424674 h 2579628"/>
              <a:gd name="connsiteX593" fmla="*/ 887508 w 3300542"/>
              <a:gd name="connsiteY593" fmla="*/ 1408840 h 2579628"/>
              <a:gd name="connsiteX594" fmla="*/ 913903 w 3300542"/>
              <a:gd name="connsiteY594" fmla="*/ 1407598 h 2579628"/>
              <a:gd name="connsiteX595" fmla="*/ 1565094 w 3300542"/>
              <a:gd name="connsiteY595" fmla="*/ 1446407 h 2579628"/>
              <a:gd name="connsiteX596" fmla="*/ 1565094 w 3300542"/>
              <a:gd name="connsiteY596" fmla="*/ 1477454 h 2579628"/>
              <a:gd name="connsiteX597" fmla="*/ 1259218 w 3300542"/>
              <a:gd name="connsiteY597" fmla="*/ 1477454 h 2579628"/>
              <a:gd name="connsiteX598" fmla="*/ 953341 w 3300542"/>
              <a:gd name="connsiteY598" fmla="*/ 1477454 h 2579628"/>
              <a:gd name="connsiteX599" fmla="*/ 953341 w 3300542"/>
              <a:gd name="connsiteY599" fmla="*/ 1446407 h 2579628"/>
              <a:gd name="connsiteX600" fmla="*/ 953341 w 3300542"/>
              <a:gd name="connsiteY600" fmla="*/ 1415360 h 2579628"/>
              <a:gd name="connsiteX601" fmla="*/ 1259218 w 3300542"/>
              <a:gd name="connsiteY601" fmla="*/ 1415360 h 2579628"/>
              <a:gd name="connsiteX602" fmla="*/ 1565094 w 3300542"/>
              <a:gd name="connsiteY602" fmla="*/ 1415360 h 2579628"/>
              <a:gd name="connsiteX603" fmla="*/ 1565094 w 3300542"/>
              <a:gd name="connsiteY603" fmla="*/ 1446407 h 2579628"/>
              <a:gd name="connsiteX604" fmla="*/ 2389253 w 3300542"/>
              <a:gd name="connsiteY604" fmla="*/ 1450133 h 2579628"/>
              <a:gd name="connsiteX605" fmla="*/ 2392669 w 3300542"/>
              <a:gd name="connsiteY605" fmla="*/ 1524646 h 2579628"/>
              <a:gd name="connsiteX606" fmla="*/ 2394532 w 3300542"/>
              <a:gd name="connsiteY606" fmla="*/ 1583015 h 2579628"/>
              <a:gd name="connsiteX607" fmla="*/ 2306651 w 3300542"/>
              <a:gd name="connsiteY607" fmla="*/ 1583015 h 2579628"/>
              <a:gd name="connsiteX608" fmla="*/ 2218770 w 3300542"/>
              <a:gd name="connsiteY608" fmla="*/ 1583015 h 2579628"/>
              <a:gd name="connsiteX609" fmla="*/ 2220633 w 3300542"/>
              <a:gd name="connsiteY609" fmla="*/ 1524956 h 2579628"/>
              <a:gd name="connsiteX610" fmla="*/ 2223117 w 3300542"/>
              <a:gd name="connsiteY610" fmla="*/ 1450133 h 2579628"/>
              <a:gd name="connsiteX611" fmla="*/ 2223428 w 3300542"/>
              <a:gd name="connsiteY611" fmla="*/ 1433988 h 2579628"/>
              <a:gd name="connsiteX612" fmla="*/ 2305409 w 3300542"/>
              <a:gd name="connsiteY612" fmla="*/ 1433988 h 2579628"/>
              <a:gd name="connsiteX613" fmla="*/ 2387701 w 3300542"/>
              <a:gd name="connsiteY613" fmla="*/ 1433988 h 2579628"/>
              <a:gd name="connsiteX614" fmla="*/ 2389253 w 3300542"/>
              <a:gd name="connsiteY614" fmla="*/ 1450133 h 2579628"/>
              <a:gd name="connsiteX615" fmla="*/ 1529072 w 3300542"/>
              <a:gd name="connsiteY615" fmla="*/ 1551036 h 2579628"/>
              <a:gd name="connsiteX616" fmla="*/ 1526278 w 3300542"/>
              <a:gd name="connsiteY616" fmla="*/ 1600091 h 2579628"/>
              <a:gd name="connsiteX617" fmla="*/ 1535594 w 3300542"/>
              <a:gd name="connsiteY617" fmla="*/ 1753153 h 2579628"/>
              <a:gd name="connsiteX618" fmla="*/ 1566958 w 3300542"/>
              <a:gd name="connsiteY618" fmla="*/ 1920497 h 2579628"/>
              <a:gd name="connsiteX619" fmla="*/ 1568821 w 3300542"/>
              <a:gd name="connsiteY619" fmla="*/ 1927638 h 2579628"/>
              <a:gd name="connsiteX620" fmla="*/ 1362005 w 3300542"/>
              <a:gd name="connsiteY620" fmla="*/ 1927638 h 2579628"/>
              <a:gd name="connsiteX621" fmla="*/ 1155189 w 3300542"/>
              <a:gd name="connsiteY621" fmla="*/ 1927638 h 2579628"/>
              <a:gd name="connsiteX622" fmla="*/ 1155189 w 3300542"/>
              <a:gd name="connsiteY622" fmla="*/ 2082874 h 2579628"/>
              <a:gd name="connsiteX623" fmla="*/ 1155189 w 3300542"/>
              <a:gd name="connsiteY623" fmla="*/ 2238110 h 2579628"/>
              <a:gd name="connsiteX624" fmla="*/ 1004890 w 3300542"/>
              <a:gd name="connsiteY624" fmla="*/ 2238110 h 2579628"/>
              <a:gd name="connsiteX625" fmla="*/ 854281 w 3300542"/>
              <a:gd name="connsiteY625" fmla="*/ 2238110 h 2579628"/>
              <a:gd name="connsiteX626" fmla="*/ 871360 w 3300542"/>
              <a:gd name="connsiteY626" fmla="*/ 2201474 h 2579628"/>
              <a:gd name="connsiteX627" fmla="*/ 1003337 w 3300542"/>
              <a:gd name="connsiteY627" fmla="*/ 1756879 h 2579628"/>
              <a:gd name="connsiteX628" fmla="*/ 1010790 w 3300542"/>
              <a:gd name="connsiteY628" fmla="*/ 1615614 h 2579628"/>
              <a:gd name="connsiteX629" fmla="*/ 1008616 w 3300542"/>
              <a:gd name="connsiteY629" fmla="*/ 1515332 h 2579628"/>
              <a:gd name="connsiteX630" fmla="*/ 1006443 w 3300542"/>
              <a:gd name="connsiteY630" fmla="*/ 1505397 h 2579628"/>
              <a:gd name="connsiteX631" fmla="*/ 1268534 w 3300542"/>
              <a:gd name="connsiteY631" fmla="*/ 1505397 h 2579628"/>
              <a:gd name="connsiteX632" fmla="*/ 1530936 w 3300542"/>
              <a:gd name="connsiteY632" fmla="*/ 1505397 h 2579628"/>
              <a:gd name="connsiteX633" fmla="*/ 1529072 w 3300542"/>
              <a:gd name="connsiteY633" fmla="*/ 1551036 h 2579628"/>
              <a:gd name="connsiteX634" fmla="*/ 2678051 w 3300542"/>
              <a:gd name="connsiteY634" fmla="*/ 1557245 h 2579628"/>
              <a:gd name="connsiteX635" fmla="*/ 2681466 w 3300542"/>
              <a:gd name="connsiteY635" fmla="*/ 1633311 h 2579628"/>
              <a:gd name="connsiteX636" fmla="*/ 2683019 w 3300542"/>
              <a:gd name="connsiteY636" fmla="*/ 1663737 h 2579628"/>
              <a:gd name="connsiteX637" fmla="*/ 2594827 w 3300542"/>
              <a:gd name="connsiteY637" fmla="*/ 1663737 h 2579628"/>
              <a:gd name="connsiteX638" fmla="*/ 2506325 w 3300542"/>
              <a:gd name="connsiteY638" fmla="*/ 1663737 h 2579628"/>
              <a:gd name="connsiteX639" fmla="*/ 2507878 w 3300542"/>
              <a:gd name="connsiteY639" fmla="*/ 1613130 h 2579628"/>
              <a:gd name="connsiteX640" fmla="*/ 2510983 w 3300542"/>
              <a:gd name="connsiteY640" fmla="*/ 1537065 h 2579628"/>
              <a:gd name="connsiteX641" fmla="*/ 2512846 w 3300542"/>
              <a:gd name="connsiteY641" fmla="*/ 1511606 h 2579628"/>
              <a:gd name="connsiteX642" fmla="*/ 2594517 w 3300542"/>
              <a:gd name="connsiteY642" fmla="*/ 1511606 h 2579628"/>
              <a:gd name="connsiteX643" fmla="*/ 2676187 w 3300542"/>
              <a:gd name="connsiteY643" fmla="*/ 1511606 h 2579628"/>
              <a:gd name="connsiteX644" fmla="*/ 2678051 w 3300542"/>
              <a:gd name="connsiteY644" fmla="*/ 1557245 h 2579628"/>
              <a:gd name="connsiteX645" fmla="*/ 2099214 w 3300542"/>
              <a:gd name="connsiteY645" fmla="*/ 1571838 h 2579628"/>
              <a:gd name="connsiteX646" fmla="*/ 2101077 w 3300542"/>
              <a:gd name="connsiteY646" fmla="*/ 1626170 h 2579628"/>
              <a:gd name="connsiteX647" fmla="*/ 2103251 w 3300542"/>
              <a:gd name="connsiteY647" fmla="*/ 1645109 h 2579628"/>
              <a:gd name="connsiteX648" fmla="*/ 2009159 w 3300542"/>
              <a:gd name="connsiteY648" fmla="*/ 1645109 h 2579628"/>
              <a:gd name="connsiteX649" fmla="*/ 1915067 w 3300542"/>
              <a:gd name="connsiteY649" fmla="*/ 1645109 h 2579628"/>
              <a:gd name="connsiteX650" fmla="*/ 1917241 w 3300542"/>
              <a:gd name="connsiteY650" fmla="*/ 1621203 h 2579628"/>
              <a:gd name="connsiteX651" fmla="*/ 1919104 w 3300542"/>
              <a:gd name="connsiteY651" fmla="*/ 1566870 h 2579628"/>
              <a:gd name="connsiteX652" fmla="*/ 1919104 w 3300542"/>
              <a:gd name="connsiteY652" fmla="*/ 1536444 h 2579628"/>
              <a:gd name="connsiteX653" fmla="*/ 2009159 w 3300542"/>
              <a:gd name="connsiteY653" fmla="*/ 1536444 h 2579628"/>
              <a:gd name="connsiteX654" fmla="*/ 2099214 w 3300542"/>
              <a:gd name="connsiteY654" fmla="*/ 1536444 h 2579628"/>
              <a:gd name="connsiteX655" fmla="*/ 2099214 w 3300542"/>
              <a:gd name="connsiteY655" fmla="*/ 1571838 h 2579628"/>
              <a:gd name="connsiteX656" fmla="*/ 835338 w 3300542"/>
              <a:gd name="connsiteY656" fmla="*/ 1572148 h 2579628"/>
              <a:gd name="connsiteX657" fmla="*/ 835338 w 3300542"/>
              <a:gd name="connsiteY657" fmla="*/ 1595433 h 2579628"/>
              <a:gd name="connsiteX658" fmla="*/ 579147 w 3300542"/>
              <a:gd name="connsiteY658" fmla="*/ 1595433 h 2579628"/>
              <a:gd name="connsiteX659" fmla="*/ 322956 w 3300542"/>
              <a:gd name="connsiteY659" fmla="*/ 1595433 h 2579628"/>
              <a:gd name="connsiteX660" fmla="*/ 322956 w 3300542"/>
              <a:gd name="connsiteY660" fmla="*/ 1572148 h 2579628"/>
              <a:gd name="connsiteX661" fmla="*/ 322956 w 3300542"/>
              <a:gd name="connsiteY661" fmla="*/ 1548863 h 2579628"/>
              <a:gd name="connsiteX662" fmla="*/ 579147 w 3300542"/>
              <a:gd name="connsiteY662" fmla="*/ 1548863 h 2579628"/>
              <a:gd name="connsiteX663" fmla="*/ 835338 w 3300542"/>
              <a:gd name="connsiteY663" fmla="*/ 1548863 h 2579628"/>
              <a:gd name="connsiteX664" fmla="*/ 835338 w 3300542"/>
              <a:gd name="connsiteY664" fmla="*/ 1572148 h 2579628"/>
              <a:gd name="connsiteX665" fmla="*/ 2395775 w 3300542"/>
              <a:gd name="connsiteY665" fmla="*/ 1620892 h 2579628"/>
              <a:gd name="connsiteX666" fmla="*/ 2396706 w 3300542"/>
              <a:gd name="connsiteY666" fmla="*/ 1716517 h 2579628"/>
              <a:gd name="connsiteX667" fmla="*/ 2392669 w 3300542"/>
              <a:gd name="connsiteY667" fmla="*/ 1713413 h 2579628"/>
              <a:gd name="connsiteX668" fmla="*/ 2384906 w 3300542"/>
              <a:gd name="connsiteY668" fmla="*/ 1716517 h 2579628"/>
              <a:gd name="connsiteX669" fmla="*/ 2298888 w 3300542"/>
              <a:gd name="connsiteY669" fmla="*/ 1722727 h 2579628"/>
              <a:gd name="connsiteX670" fmla="*/ 2213180 w 3300542"/>
              <a:gd name="connsiteY670" fmla="*/ 1722727 h 2579628"/>
              <a:gd name="connsiteX671" fmla="*/ 2215043 w 3300542"/>
              <a:gd name="connsiteY671" fmla="*/ 1689506 h 2579628"/>
              <a:gd name="connsiteX672" fmla="*/ 2217217 w 3300542"/>
              <a:gd name="connsiteY672" fmla="*/ 1635174 h 2579628"/>
              <a:gd name="connsiteX673" fmla="*/ 2217217 w 3300542"/>
              <a:gd name="connsiteY673" fmla="*/ 1614062 h 2579628"/>
              <a:gd name="connsiteX674" fmla="*/ 2305720 w 3300542"/>
              <a:gd name="connsiteY674" fmla="*/ 1614062 h 2579628"/>
              <a:gd name="connsiteX675" fmla="*/ 2394222 w 3300542"/>
              <a:gd name="connsiteY675" fmla="*/ 1614062 h 2579628"/>
              <a:gd name="connsiteX676" fmla="*/ 2395775 w 3300542"/>
              <a:gd name="connsiteY676" fmla="*/ 1620892 h 2579628"/>
              <a:gd name="connsiteX677" fmla="*/ 805837 w 3300542"/>
              <a:gd name="connsiteY677" fmla="*/ 1709377 h 2579628"/>
              <a:gd name="connsiteX678" fmla="*/ 824780 w 3300542"/>
              <a:gd name="connsiteY678" fmla="*/ 1913357 h 2579628"/>
              <a:gd name="connsiteX679" fmla="*/ 863907 w 3300542"/>
              <a:gd name="connsiteY679" fmla="*/ 2061141 h 2579628"/>
              <a:gd name="connsiteX680" fmla="*/ 879745 w 3300542"/>
              <a:gd name="connsiteY680" fmla="*/ 2109264 h 2579628"/>
              <a:gd name="connsiteX681" fmla="*/ 874155 w 3300542"/>
              <a:gd name="connsiteY681" fmla="*/ 2124788 h 2579628"/>
              <a:gd name="connsiteX682" fmla="*/ 845275 w 3300542"/>
              <a:gd name="connsiteY682" fmla="*/ 2189055 h 2579628"/>
              <a:gd name="connsiteX683" fmla="*/ 821985 w 3300542"/>
              <a:gd name="connsiteY683" fmla="*/ 2238110 h 2579628"/>
              <a:gd name="connsiteX684" fmla="*/ 531946 w 3300542"/>
              <a:gd name="connsiteY684" fmla="*/ 2238110 h 2579628"/>
              <a:gd name="connsiteX685" fmla="*/ 242217 w 3300542"/>
              <a:gd name="connsiteY685" fmla="*/ 2236868 h 2579628"/>
              <a:gd name="connsiteX686" fmla="*/ 254949 w 3300542"/>
              <a:gd name="connsiteY686" fmla="*/ 2207994 h 2579628"/>
              <a:gd name="connsiteX687" fmla="*/ 369847 w 3300542"/>
              <a:gd name="connsiteY687" fmla="*/ 1792893 h 2579628"/>
              <a:gd name="connsiteX688" fmla="*/ 372020 w 3300542"/>
              <a:gd name="connsiteY688" fmla="*/ 1689506 h 2579628"/>
              <a:gd name="connsiteX689" fmla="*/ 370778 w 3300542"/>
              <a:gd name="connsiteY689" fmla="*/ 1623376 h 2579628"/>
              <a:gd name="connsiteX690" fmla="*/ 588463 w 3300542"/>
              <a:gd name="connsiteY690" fmla="*/ 1623376 h 2579628"/>
              <a:gd name="connsiteX691" fmla="*/ 805837 w 3300542"/>
              <a:gd name="connsiteY691" fmla="*/ 1623376 h 2579628"/>
              <a:gd name="connsiteX692" fmla="*/ 805837 w 3300542"/>
              <a:gd name="connsiteY692" fmla="*/ 1709377 h 2579628"/>
              <a:gd name="connsiteX693" fmla="*/ 2102319 w 3300542"/>
              <a:gd name="connsiteY693" fmla="*/ 1684539 h 2579628"/>
              <a:gd name="connsiteX694" fmla="*/ 2104183 w 3300542"/>
              <a:gd name="connsiteY694" fmla="*/ 1713413 h 2579628"/>
              <a:gd name="connsiteX695" fmla="*/ 2102009 w 3300542"/>
              <a:gd name="connsiteY695" fmla="*/ 1726453 h 2579628"/>
              <a:gd name="connsiteX696" fmla="*/ 2093003 w 3300542"/>
              <a:gd name="connsiteY696" fmla="*/ 1732662 h 2579628"/>
              <a:gd name="connsiteX697" fmla="*/ 2079029 w 3300542"/>
              <a:gd name="connsiteY697" fmla="*/ 1927017 h 2579628"/>
              <a:gd name="connsiteX698" fmla="*/ 1995495 w 3300542"/>
              <a:gd name="connsiteY698" fmla="*/ 1859334 h 2579628"/>
              <a:gd name="connsiteX699" fmla="*/ 1912893 w 3300542"/>
              <a:gd name="connsiteY699" fmla="*/ 1790410 h 2579628"/>
              <a:gd name="connsiteX700" fmla="*/ 1912893 w 3300542"/>
              <a:gd name="connsiteY700" fmla="*/ 1752843 h 2579628"/>
              <a:gd name="connsiteX701" fmla="*/ 1915067 w 3300542"/>
              <a:gd name="connsiteY701" fmla="*/ 1693853 h 2579628"/>
              <a:gd name="connsiteX702" fmla="*/ 1916930 w 3300542"/>
              <a:gd name="connsiteY702" fmla="*/ 1673051 h 2579628"/>
              <a:gd name="connsiteX703" fmla="*/ 2009469 w 3300542"/>
              <a:gd name="connsiteY703" fmla="*/ 1673051 h 2579628"/>
              <a:gd name="connsiteX704" fmla="*/ 2102319 w 3300542"/>
              <a:gd name="connsiteY704" fmla="*/ 1673051 h 2579628"/>
              <a:gd name="connsiteX705" fmla="*/ 2102319 w 3300542"/>
              <a:gd name="connsiteY705" fmla="*/ 1684539 h 2579628"/>
              <a:gd name="connsiteX706" fmla="*/ 2684261 w 3300542"/>
              <a:gd name="connsiteY706" fmla="*/ 1720243 h 2579628"/>
              <a:gd name="connsiteX707" fmla="*/ 2686124 w 3300542"/>
              <a:gd name="connsiteY707" fmla="*/ 1774576 h 2579628"/>
              <a:gd name="connsiteX708" fmla="*/ 2686124 w 3300542"/>
              <a:gd name="connsiteY708" fmla="*/ 1800345 h 2579628"/>
              <a:gd name="connsiteX709" fmla="*/ 2602280 w 3300542"/>
              <a:gd name="connsiteY709" fmla="*/ 1800345 h 2579628"/>
              <a:gd name="connsiteX710" fmla="*/ 2502909 w 3300542"/>
              <a:gd name="connsiteY710" fmla="*/ 1771160 h 2579628"/>
              <a:gd name="connsiteX711" fmla="*/ 2505083 w 3300542"/>
              <a:gd name="connsiteY711" fmla="*/ 1721795 h 2579628"/>
              <a:gd name="connsiteX712" fmla="*/ 2506946 w 3300542"/>
              <a:gd name="connsiteY712" fmla="*/ 1691680 h 2579628"/>
              <a:gd name="connsiteX713" fmla="*/ 2594517 w 3300542"/>
              <a:gd name="connsiteY713" fmla="*/ 1691680 h 2579628"/>
              <a:gd name="connsiteX714" fmla="*/ 2682088 w 3300542"/>
              <a:gd name="connsiteY714" fmla="*/ 1691680 h 2579628"/>
              <a:gd name="connsiteX715" fmla="*/ 2684261 w 3300542"/>
              <a:gd name="connsiteY715" fmla="*/ 1720243 h 2579628"/>
              <a:gd name="connsiteX716" fmla="*/ 2388632 w 3300542"/>
              <a:gd name="connsiteY716" fmla="*/ 1839154 h 2579628"/>
              <a:gd name="connsiteX717" fmla="*/ 2389564 w 3300542"/>
              <a:gd name="connsiteY717" fmla="*/ 1927017 h 2579628"/>
              <a:gd name="connsiteX718" fmla="*/ 2300751 w 3300542"/>
              <a:gd name="connsiteY718" fmla="*/ 1866165 h 2579628"/>
              <a:gd name="connsiteX719" fmla="*/ 2211628 w 3300542"/>
              <a:gd name="connsiteY719" fmla="*/ 1796930 h 2579628"/>
              <a:gd name="connsiteX720" fmla="*/ 2212559 w 3300542"/>
              <a:gd name="connsiteY720" fmla="*/ 1770229 h 2579628"/>
              <a:gd name="connsiteX721" fmla="*/ 2214733 w 3300542"/>
              <a:gd name="connsiteY721" fmla="*/ 1750669 h 2579628"/>
              <a:gd name="connsiteX722" fmla="*/ 2300440 w 3300542"/>
              <a:gd name="connsiteY722" fmla="*/ 1751290 h 2579628"/>
              <a:gd name="connsiteX723" fmla="*/ 2386459 w 3300542"/>
              <a:gd name="connsiteY723" fmla="*/ 1752222 h 2579628"/>
              <a:gd name="connsiteX724" fmla="*/ 2388632 w 3300542"/>
              <a:gd name="connsiteY724" fmla="*/ 1839154 h 2579628"/>
              <a:gd name="connsiteX725" fmla="*/ 2480240 w 3300542"/>
              <a:gd name="connsiteY725" fmla="*/ 1809038 h 2579628"/>
              <a:gd name="connsiteX726" fmla="*/ 2632091 w 3300542"/>
              <a:gd name="connsiteY726" fmla="*/ 1914598 h 2579628"/>
              <a:gd name="connsiteX727" fmla="*/ 2722457 w 3300542"/>
              <a:gd name="connsiteY727" fmla="*/ 1977314 h 2579628"/>
              <a:gd name="connsiteX728" fmla="*/ 2730841 w 3300542"/>
              <a:gd name="connsiteY728" fmla="*/ 2047791 h 2579628"/>
              <a:gd name="connsiteX729" fmla="*/ 2746989 w 3300542"/>
              <a:gd name="connsiteY729" fmla="*/ 2177258 h 2579628"/>
              <a:gd name="connsiteX730" fmla="*/ 2754442 w 3300542"/>
              <a:gd name="connsiteY730" fmla="*/ 2237179 h 2579628"/>
              <a:gd name="connsiteX731" fmla="*/ 2720283 w 3300542"/>
              <a:gd name="connsiteY731" fmla="*/ 2238110 h 2579628"/>
              <a:gd name="connsiteX732" fmla="*/ 2686124 w 3300542"/>
              <a:gd name="connsiteY732" fmla="*/ 2238110 h 2579628"/>
              <a:gd name="connsiteX733" fmla="*/ 2686124 w 3300542"/>
              <a:gd name="connsiteY733" fmla="*/ 2127893 h 2579628"/>
              <a:gd name="connsiteX734" fmla="*/ 2686124 w 3300542"/>
              <a:gd name="connsiteY734" fmla="*/ 2017675 h 2579628"/>
              <a:gd name="connsiteX735" fmla="*/ 2613149 w 3300542"/>
              <a:gd name="connsiteY735" fmla="*/ 2017675 h 2579628"/>
              <a:gd name="connsiteX736" fmla="*/ 2540173 w 3300542"/>
              <a:gd name="connsiteY736" fmla="*/ 2017675 h 2579628"/>
              <a:gd name="connsiteX737" fmla="*/ 2540173 w 3300542"/>
              <a:gd name="connsiteY737" fmla="*/ 2127893 h 2579628"/>
              <a:gd name="connsiteX738" fmla="*/ 2540173 w 3300542"/>
              <a:gd name="connsiteY738" fmla="*/ 2238110 h 2579628"/>
              <a:gd name="connsiteX739" fmla="*/ 2509120 w 3300542"/>
              <a:gd name="connsiteY739" fmla="*/ 2238110 h 2579628"/>
              <a:gd name="connsiteX740" fmla="*/ 2478066 w 3300542"/>
              <a:gd name="connsiteY740" fmla="*/ 2238110 h 2579628"/>
              <a:gd name="connsiteX741" fmla="*/ 2478066 w 3300542"/>
              <a:gd name="connsiteY741" fmla="*/ 2127893 h 2579628"/>
              <a:gd name="connsiteX742" fmla="*/ 2478066 w 3300542"/>
              <a:gd name="connsiteY742" fmla="*/ 2017675 h 2579628"/>
              <a:gd name="connsiteX743" fmla="*/ 2405091 w 3300542"/>
              <a:gd name="connsiteY743" fmla="*/ 2017675 h 2579628"/>
              <a:gd name="connsiteX744" fmla="*/ 2332115 w 3300542"/>
              <a:gd name="connsiteY744" fmla="*/ 2017675 h 2579628"/>
              <a:gd name="connsiteX745" fmla="*/ 2332115 w 3300542"/>
              <a:gd name="connsiteY745" fmla="*/ 2127893 h 2579628"/>
              <a:gd name="connsiteX746" fmla="*/ 2332115 w 3300542"/>
              <a:gd name="connsiteY746" fmla="*/ 2238110 h 2579628"/>
              <a:gd name="connsiteX747" fmla="*/ 2301062 w 3300542"/>
              <a:gd name="connsiteY747" fmla="*/ 2238110 h 2579628"/>
              <a:gd name="connsiteX748" fmla="*/ 2270008 w 3300542"/>
              <a:gd name="connsiteY748" fmla="*/ 2238110 h 2579628"/>
              <a:gd name="connsiteX749" fmla="*/ 2269387 w 3300542"/>
              <a:gd name="connsiteY749" fmla="*/ 2128513 h 2579628"/>
              <a:gd name="connsiteX750" fmla="*/ 2268455 w 3300542"/>
              <a:gd name="connsiteY750" fmla="*/ 2019227 h 2579628"/>
              <a:gd name="connsiteX751" fmla="*/ 2196411 w 3300542"/>
              <a:gd name="connsiteY751" fmla="*/ 2018296 h 2579628"/>
              <a:gd name="connsiteX752" fmla="*/ 2124057 w 3300542"/>
              <a:gd name="connsiteY752" fmla="*/ 2017675 h 2579628"/>
              <a:gd name="connsiteX753" fmla="*/ 2124057 w 3300542"/>
              <a:gd name="connsiteY753" fmla="*/ 2127893 h 2579628"/>
              <a:gd name="connsiteX754" fmla="*/ 2124057 w 3300542"/>
              <a:gd name="connsiteY754" fmla="*/ 2238110 h 2579628"/>
              <a:gd name="connsiteX755" fmla="*/ 2091451 w 3300542"/>
              <a:gd name="connsiteY755" fmla="*/ 2238110 h 2579628"/>
              <a:gd name="connsiteX756" fmla="*/ 2058844 w 3300542"/>
              <a:gd name="connsiteY756" fmla="*/ 2238110 h 2579628"/>
              <a:gd name="connsiteX757" fmla="*/ 2058844 w 3300542"/>
              <a:gd name="connsiteY757" fmla="*/ 2127893 h 2579628"/>
              <a:gd name="connsiteX758" fmla="*/ 2058844 w 3300542"/>
              <a:gd name="connsiteY758" fmla="*/ 2017675 h 2579628"/>
              <a:gd name="connsiteX759" fmla="*/ 1985869 w 3300542"/>
              <a:gd name="connsiteY759" fmla="*/ 2017675 h 2579628"/>
              <a:gd name="connsiteX760" fmla="*/ 1912893 w 3300542"/>
              <a:gd name="connsiteY760" fmla="*/ 2017675 h 2579628"/>
              <a:gd name="connsiteX761" fmla="*/ 1912893 w 3300542"/>
              <a:gd name="connsiteY761" fmla="*/ 2127893 h 2579628"/>
              <a:gd name="connsiteX762" fmla="*/ 1912893 w 3300542"/>
              <a:gd name="connsiteY762" fmla="*/ 2238110 h 2579628"/>
              <a:gd name="connsiteX763" fmla="*/ 1878734 w 3300542"/>
              <a:gd name="connsiteY763" fmla="*/ 2238110 h 2579628"/>
              <a:gd name="connsiteX764" fmla="*/ 1844576 w 3300542"/>
              <a:gd name="connsiteY764" fmla="*/ 2238110 h 2579628"/>
              <a:gd name="connsiteX765" fmla="*/ 1844576 w 3300542"/>
              <a:gd name="connsiteY765" fmla="*/ 2196817 h 2579628"/>
              <a:gd name="connsiteX766" fmla="*/ 1847681 w 3300542"/>
              <a:gd name="connsiteY766" fmla="*/ 2022332 h 2579628"/>
              <a:gd name="connsiteX767" fmla="*/ 1851097 w 3300542"/>
              <a:gd name="connsiteY767" fmla="*/ 1833876 h 2579628"/>
              <a:gd name="connsiteX768" fmla="*/ 1855444 w 3300542"/>
              <a:gd name="connsiteY768" fmla="*/ 1781096 h 2579628"/>
              <a:gd name="connsiteX769" fmla="*/ 1975311 w 3300542"/>
              <a:gd name="connsiteY769" fmla="*/ 1879515 h 2579628"/>
              <a:gd name="connsiteX770" fmla="*/ 2103562 w 3300542"/>
              <a:gd name="connsiteY770" fmla="*/ 1983213 h 2579628"/>
              <a:gd name="connsiteX771" fmla="*/ 2111946 w 3300542"/>
              <a:gd name="connsiteY771" fmla="*/ 1878584 h 2579628"/>
              <a:gd name="connsiteX772" fmla="*/ 2120641 w 3300542"/>
              <a:gd name="connsiteY772" fmla="*/ 1775507 h 2579628"/>
              <a:gd name="connsiteX773" fmla="*/ 2270008 w 3300542"/>
              <a:gd name="connsiteY773" fmla="*/ 1879515 h 2579628"/>
              <a:gd name="connsiteX774" fmla="*/ 2419996 w 3300542"/>
              <a:gd name="connsiteY774" fmla="*/ 1983523 h 2579628"/>
              <a:gd name="connsiteX775" fmla="*/ 2420928 w 3300542"/>
              <a:gd name="connsiteY775" fmla="*/ 1960859 h 2579628"/>
              <a:gd name="connsiteX776" fmla="*/ 2417201 w 3300542"/>
              <a:gd name="connsiteY776" fmla="*/ 1766193 h 2579628"/>
              <a:gd name="connsiteX777" fmla="*/ 2480240 w 3300542"/>
              <a:gd name="connsiteY777" fmla="*/ 1809038 h 2579628"/>
              <a:gd name="connsiteX778" fmla="*/ 2687677 w 3300542"/>
              <a:gd name="connsiteY778" fmla="*/ 1832013 h 2579628"/>
              <a:gd name="connsiteX779" fmla="*/ 2690161 w 3300542"/>
              <a:gd name="connsiteY779" fmla="*/ 1877342 h 2579628"/>
              <a:gd name="connsiteX780" fmla="*/ 2687677 w 3300542"/>
              <a:gd name="connsiteY780" fmla="*/ 1917082 h 2579628"/>
              <a:gd name="connsiteX781" fmla="*/ 2561911 w 3300542"/>
              <a:gd name="connsiteY781" fmla="*/ 1829529 h 2579628"/>
              <a:gd name="connsiteX782" fmla="*/ 2624018 w 3300542"/>
              <a:gd name="connsiteY782" fmla="*/ 1828287 h 2579628"/>
              <a:gd name="connsiteX783" fmla="*/ 2687677 w 3300542"/>
              <a:gd name="connsiteY783" fmla="*/ 1832013 h 2579628"/>
              <a:gd name="connsiteX784" fmla="*/ 1813522 w 3300542"/>
              <a:gd name="connsiteY784" fmla="*/ 2096845 h 2579628"/>
              <a:gd name="connsiteX785" fmla="*/ 1813522 w 3300542"/>
              <a:gd name="connsiteY785" fmla="*/ 2238110 h 2579628"/>
              <a:gd name="connsiteX786" fmla="*/ 1498330 w 3300542"/>
              <a:gd name="connsiteY786" fmla="*/ 2238110 h 2579628"/>
              <a:gd name="connsiteX787" fmla="*/ 1183137 w 3300542"/>
              <a:gd name="connsiteY787" fmla="*/ 2238110 h 2579628"/>
              <a:gd name="connsiteX788" fmla="*/ 1183137 w 3300542"/>
              <a:gd name="connsiteY788" fmla="*/ 2096845 h 2579628"/>
              <a:gd name="connsiteX789" fmla="*/ 1183137 w 3300542"/>
              <a:gd name="connsiteY789" fmla="*/ 1955581 h 2579628"/>
              <a:gd name="connsiteX790" fmla="*/ 1498330 w 3300542"/>
              <a:gd name="connsiteY790" fmla="*/ 1955581 h 2579628"/>
              <a:gd name="connsiteX791" fmla="*/ 1813522 w 3300542"/>
              <a:gd name="connsiteY791" fmla="*/ 1955581 h 2579628"/>
              <a:gd name="connsiteX792" fmla="*/ 1813522 w 3300542"/>
              <a:gd name="connsiteY792" fmla="*/ 2096845 h 2579628"/>
              <a:gd name="connsiteX793" fmla="*/ 2030275 w 3300542"/>
              <a:gd name="connsiteY793" fmla="*/ 2130066 h 2579628"/>
              <a:gd name="connsiteX794" fmla="*/ 2029344 w 3300542"/>
              <a:gd name="connsiteY794" fmla="*/ 2214825 h 2579628"/>
              <a:gd name="connsiteX795" fmla="*/ 1986800 w 3300542"/>
              <a:gd name="connsiteY795" fmla="*/ 2215756 h 2579628"/>
              <a:gd name="connsiteX796" fmla="*/ 1943947 w 3300542"/>
              <a:gd name="connsiteY796" fmla="*/ 2216687 h 2579628"/>
              <a:gd name="connsiteX797" fmla="*/ 1943947 w 3300542"/>
              <a:gd name="connsiteY797" fmla="*/ 2130997 h 2579628"/>
              <a:gd name="connsiteX798" fmla="*/ 1943947 w 3300542"/>
              <a:gd name="connsiteY798" fmla="*/ 2045617 h 2579628"/>
              <a:gd name="connsiteX799" fmla="*/ 1987422 w 3300542"/>
              <a:gd name="connsiteY799" fmla="*/ 2045617 h 2579628"/>
              <a:gd name="connsiteX800" fmla="*/ 2030896 w 3300542"/>
              <a:gd name="connsiteY800" fmla="*/ 2045617 h 2579628"/>
              <a:gd name="connsiteX801" fmla="*/ 2030275 w 3300542"/>
              <a:gd name="connsiteY801" fmla="*/ 2130066 h 2579628"/>
              <a:gd name="connsiteX802" fmla="*/ 2238955 w 3300542"/>
              <a:gd name="connsiteY802" fmla="*/ 2130997 h 2579628"/>
              <a:gd name="connsiteX803" fmla="*/ 2238955 w 3300542"/>
              <a:gd name="connsiteY803" fmla="*/ 2216377 h 2579628"/>
              <a:gd name="connsiteX804" fmla="*/ 2195480 w 3300542"/>
              <a:gd name="connsiteY804" fmla="*/ 2216377 h 2579628"/>
              <a:gd name="connsiteX805" fmla="*/ 2152005 w 3300542"/>
              <a:gd name="connsiteY805" fmla="*/ 2216377 h 2579628"/>
              <a:gd name="connsiteX806" fmla="*/ 2152005 w 3300542"/>
              <a:gd name="connsiteY806" fmla="*/ 2130997 h 2579628"/>
              <a:gd name="connsiteX807" fmla="*/ 2152005 w 3300542"/>
              <a:gd name="connsiteY807" fmla="*/ 2045617 h 2579628"/>
              <a:gd name="connsiteX808" fmla="*/ 2195480 w 3300542"/>
              <a:gd name="connsiteY808" fmla="*/ 2045617 h 2579628"/>
              <a:gd name="connsiteX809" fmla="*/ 2238955 w 3300542"/>
              <a:gd name="connsiteY809" fmla="*/ 2045617 h 2579628"/>
              <a:gd name="connsiteX810" fmla="*/ 2238955 w 3300542"/>
              <a:gd name="connsiteY810" fmla="*/ 2130997 h 2579628"/>
              <a:gd name="connsiteX811" fmla="*/ 2448565 w 3300542"/>
              <a:gd name="connsiteY811" fmla="*/ 2130997 h 2579628"/>
              <a:gd name="connsiteX812" fmla="*/ 2448565 w 3300542"/>
              <a:gd name="connsiteY812" fmla="*/ 2214825 h 2579628"/>
              <a:gd name="connsiteX813" fmla="*/ 2405091 w 3300542"/>
              <a:gd name="connsiteY813" fmla="*/ 2214825 h 2579628"/>
              <a:gd name="connsiteX814" fmla="*/ 2361616 w 3300542"/>
              <a:gd name="connsiteY814" fmla="*/ 2214825 h 2579628"/>
              <a:gd name="connsiteX815" fmla="*/ 2360684 w 3300542"/>
              <a:gd name="connsiteY815" fmla="*/ 2134102 h 2579628"/>
              <a:gd name="connsiteX816" fmla="*/ 2361616 w 3300542"/>
              <a:gd name="connsiteY816" fmla="*/ 2049343 h 2579628"/>
              <a:gd name="connsiteX817" fmla="*/ 2405712 w 3300542"/>
              <a:gd name="connsiteY817" fmla="*/ 2046238 h 2579628"/>
              <a:gd name="connsiteX818" fmla="*/ 2448565 w 3300542"/>
              <a:gd name="connsiteY818" fmla="*/ 2047170 h 2579628"/>
              <a:gd name="connsiteX819" fmla="*/ 2448565 w 3300542"/>
              <a:gd name="connsiteY819" fmla="*/ 2130997 h 2579628"/>
              <a:gd name="connsiteX820" fmla="*/ 2657555 w 3300542"/>
              <a:gd name="connsiteY820" fmla="*/ 2130066 h 2579628"/>
              <a:gd name="connsiteX821" fmla="*/ 2656624 w 3300542"/>
              <a:gd name="connsiteY821" fmla="*/ 2214825 h 2579628"/>
              <a:gd name="connsiteX822" fmla="*/ 2614080 w 3300542"/>
              <a:gd name="connsiteY822" fmla="*/ 2215756 h 2579628"/>
              <a:gd name="connsiteX823" fmla="*/ 2571227 w 3300542"/>
              <a:gd name="connsiteY823" fmla="*/ 2216687 h 2579628"/>
              <a:gd name="connsiteX824" fmla="*/ 2571227 w 3300542"/>
              <a:gd name="connsiteY824" fmla="*/ 2130997 h 2579628"/>
              <a:gd name="connsiteX825" fmla="*/ 2571227 w 3300542"/>
              <a:gd name="connsiteY825" fmla="*/ 2045617 h 2579628"/>
              <a:gd name="connsiteX826" fmla="*/ 2614702 w 3300542"/>
              <a:gd name="connsiteY826" fmla="*/ 2045617 h 2579628"/>
              <a:gd name="connsiteX827" fmla="*/ 2658176 w 3300542"/>
              <a:gd name="connsiteY827" fmla="*/ 2045617 h 2579628"/>
              <a:gd name="connsiteX828" fmla="*/ 2657555 w 3300542"/>
              <a:gd name="connsiteY828" fmla="*/ 2130066 h 2579628"/>
              <a:gd name="connsiteX829" fmla="*/ 2903499 w 3300542"/>
              <a:gd name="connsiteY829" fmla="*/ 2408869 h 2579628"/>
              <a:gd name="connsiteX830" fmla="*/ 2903499 w 3300542"/>
              <a:gd name="connsiteY830" fmla="*/ 2551686 h 2579628"/>
              <a:gd name="connsiteX831" fmla="*/ 1465723 w 3300542"/>
              <a:gd name="connsiteY831" fmla="*/ 2551686 h 2579628"/>
              <a:gd name="connsiteX832" fmla="*/ 27948 w 3300542"/>
              <a:gd name="connsiteY832" fmla="*/ 2551686 h 2579628"/>
              <a:gd name="connsiteX833" fmla="*/ 27948 w 3300542"/>
              <a:gd name="connsiteY833" fmla="*/ 2408869 h 2579628"/>
              <a:gd name="connsiteX834" fmla="*/ 27948 w 3300542"/>
              <a:gd name="connsiteY834" fmla="*/ 2266052 h 2579628"/>
              <a:gd name="connsiteX835" fmla="*/ 1465723 w 3300542"/>
              <a:gd name="connsiteY835" fmla="*/ 2266052 h 2579628"/>
              <a:gd name="connsiteX836" fmla="*/ 2903499 w 3300542"/>
              <a:gd name="connsiteY836" fmla="*/ 2266052 h 2579628"/>
              <a:gd name="connsiteX837" fmla="*/ 2903499 w 3300542"/>
              <a:gd name="connsiteY837" fmla="*/ 2408869 h 2579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</a:cxnLst>
            <a:rect l="l" t="t" r="r" b="b"/>
            <a:pathLst>
              <a:path w="3300542" h="2579628">
                <a:moveTo>
                  <a:pt x="2309757" y="5818"/>
                </a:moveTo>
                <a:cubicBezTo>
                  <a:pt x="2247960" y="21031"/>
                  <a:pt x="2188027" y="65429"/>
                  <a:pt x="2166911" y="111689"/>
                </a:cubicBezTo>
                <a:cubicBezTo>
                  <a:pt x="2161010" y="124108"/>
                  <a:pt x="2158216" y="126902"/>
                  <a:pt x="2152005" y="126902"/>
                </a:cubicBezTo>
                <a:cubicBezTo>
                  <a:pt x="2124678" y="126902"/>
                  <a:pt x="2095177" y="147704"/>
                  <a:pt x="2056981" y="193343"/>
                </a:cubicBezTo>
                <a:cubicBezTo>
                  <a:pt x="2037107" y="217560"/>
                  <a:pt x="2028412" y="225943"/>
                  <a:pt x="2024996" y="224390"/>
                </a:cubicBezTo>
                <a:cubicBezTo>
                  <a:pt x="1997980" y="212903"/>
                  <a:pt x="1978416" y="211040"/>
                  <a:pt x="1961647" y="218181"/>
                </a:cubicBezTo>
                <a:cubicBezTo>
                  <a:pt x="1923141" y="234636"/>
                  <a:pt x="1906061" y="304492"/>
                  <a:pt x="1924383" y="371243"/>
                </a:cubicBezTo>
                <a:cubicBezTo>
                  <a:pt x="1930283" y="392666"/>
                  <a:pt x="1930283" y="424955"/>
                  <a:pt x="1923762" y="591057"/>
                </a:cubicBezTo>
                <a:cubicBezTo>
                  <a:pt x="1921278" y="654083"/>
                  <a:pt x="1919104" y="712452"/>
                  <a:pt x="1919104" y="720214"/>
                </a:cubicBezTo>
                <a:lnTo>
                  <a:pt x="1919104" y="734495"/>
                </a:lnTo>
                <a:lnTo>
                  <a:pt x="1904509" y="737911"/>
                </a:lnTo>
                <a:cubicBezTo>
                  <a:pt x="1896124" y="740084"/>
                  <a:pt x="1873455" y="746604"/>
                  <a:pt x="1853892" y="752503"/>
                </a:cubicBezTo>
                <a:cubicBezTo>
                  <a:pt x="1790853" y="771752"/>
                  <a:pt x="1794269" y="771131"/>
                  <a:pt x="1780295" y="762127"/>
                </a:cubicBezTo>
                <a:cubicBezTo>
                  <a:pt x="1740236" y="735737"/>
                  <a:pt x="1670987" y="737911"/>
                  <a:pt x="1601427" y="768026"/>
                </a:cubicBezTo>
                <a:cubicBezTo>
                  <a:pt x="1540562" y="794106"/>
                  <a:pt x="1492740" y="832294"/>
                  <a:pt x="1463239" y="878244"/>
                </a:cubicBezTo>
                <a:cubicBezTo>
                  <a:pt x="1428459" y="932576"/>
                  <a:pt x="1415106" y="943132"/>
                  <a:pt x="1361384" y="960829"/>
                </a:cubicBezTo>
                <a:lnTo>
                  <a:pt x="1327536" y="971696"/>
                </a:lnTo>
                <a:lnTo>
                  <a:pt x="1302693" y="959898"/>
                </a:lnTo>
                <a:cubicBezTo>
                  <a:pt x="1270087" y="944685"/>
                  <a:pt x="1252697" y="943443"/>
                  <a:pt x="1201769" y="953999"/>
                </a:cubicBezTo>
                <a:cubicBezTo>
                  <a:pt x="1166989" y="960829"/>
                  <a:pt x="1046502" y="994050"/>
                  <a:pt x="1039359" y="998396"/>
                </a:cubicBezTo>
                <a:cubicBezTo>
                  <a:pt x="1037807" y="999328"/>
                  <a:pt x="1027559" y="995292"/>
                  <a:pt x="1016069" y="989703"/>
                </a:cubicBezTo>
                <a:cubicBezTo>
                  <a:pt x="996195" y="979458"/>
                  <a:pt x="994642" y="979147"/>
                  <a:pt x="957999" y="979147"/>
                </a:cubicBezTo>
                <a:cubicBezTo>
                  <a:pt x="927567" y="979147"/>
                  <a:pt x="917009" y="980389"/>
                  <a:pt x="899619" y="986288"/>
                </a:cubicBezTo>
                <a:cubicBezTo>
                  <a:pt x="866702" y="997154"/>
                  <a:pt x="845586" y="1007400"/>
                  <a:pt x="818569" y="1025407"/>
                </a:cubicBezTo>
                <a:cubicBezTo>
                  <a:pt x="786584" y="1046830"/>
                  <a:pt x="771679" y="1062354"/>
                  <a:pt x="745594" y="1100542"/>
                </a:cubicBezTo>
                <a:cubicBezTo>
                  <a:pt x="721372" y="1136556"/>
                  <a:pt x="708019" y="1146802"/>
                  <a:pt x="670134" y="1159221"/>
                </a:cubicBezTo>
                <a:cubicBezTo>
                  <a:pt x="636907" y="1170087"/>
                  <a:pt x="620759" y="1179401"/>
                  <a:pt x="598090" y="1200824"/>
                </a:cubicBezTo>
                <a:cubicBezTo>
                  <a:pt x="578215" y="1219763"/>
                  <a:pt x="568899" y="1235286"/>
                  <a:pt x="565794" y="1254846"/>
                </a:cubicBezTo>
                <a:lnTo>
                  <a:pt x="563620" y="1267886"/>
                </a:lnTo>
                <a:lnTo>
                  <a:pt x="542815" y="1269749"/>
                </a:lnTo>
                <a:cubicBezTo>
                  <a:pt x="518593" y="1271611"/>
                  <a:pt x="502445" y="1281236"/>
                  <a:pt x="487229" y="1301727"/>
                </a:cubicBezTo>
                <a:cubicBezTo>
                  <a:pt x="456796" y="1343020"/>
                  <a:pt x="437854" y="1421569"/>
                  <a:pt x="442201" y="1488942"/>
                </a:cubicBezTo>
                <a:lnTo>
                  <a:pt x="444375" y="1520920"/>
                </a:lnTo>
                <a:lnTo>
                  <a:pt x="367984" y="1520920"/>
                </a:lnTo>
                <a:lnTo>
                  <a:pt x="291903" y="1520920"/>
                </a:lnTo>
                <a:lnTo>
                  <a:pt x="292524" y="1571217"/>
                </a:lnTo>
                <a:lnTo>
                  <a:pt x="293455" y="1621824"/>
                </a:lnTo>
                <a:lnTo>
                  <a:pt x="316745" y="1623376"/>
                </a:lnTo>
                <a:lnTo>
                  <a:pt x="340035" y="1624928"/>
                </a:lnTo>
                <a:lnTo>
                  <a:pt x="341899" y="1645109"/>
                </a:lnTo>
                <a:cubicBezTo>
                  <a:pt x="343141" y="1656286"/>
                  <a:pt x="344072" y="1684228"/>
                  <a:pt x="344383" y="1707203"/>
                </a:cubicBezTo>
                <a:cubicBezTo>
                  <a:pt x="345625" y="1858713"/>
                  <a:pt x="302150" y="2040960"/>
                  <a:pt x="227001" y="2198991"/>
                </a:cubicBezTo>
                <a:lnTo>
                  <a:pt x="208369" y="2238110"/>
                </a:lnTo>
                <a:lnTo>
                  <a:pt x="104340" y="2238110"/>
                </a:lnTo>
                <a:lnTo>
                  <a:pt x="0" y="2238110"/>
                </a:lnTo>
                <a:lnTo>
                  <a:pt x="0" y="2408869"/>
                </a:lnTo>
                <a:lnTo>
                  <a:pt x="0" y="2579629"/>
                </a:lnTo>
                <a:lnTo>
                  <a:pt x="1465723" y="2579629"/>
                </a:lnTo>
                <a:lnTo>
                  <a:pt x="2931447" y="2579629"/>
                </a:lnTo>
                <a:lnTo>
                  <a:pt x="2931447" y="2408869"/>
                </a:lnTo>
                <a:lnTo>
                  <a:pt x="2931447" y="2238110"/>
                </a:lnTo>
                <a:lnTo>
                  <a:pt x="2857229" y="2238110"/>
                </a:lnTo>
                <a:lnTo>
                  <a:pt x="2782701" y="2238110"/>
                </a:lnTo>
                <a:lnTo>
                  <a:pt x="2780838" y="2220103"/>
                </a:lnTo>
                <a:cubicBezTo>
                  <a:pt x="2779595" y="2210478"/>
                  <a:pt x="2774627" y="2170117"/>
                  <a:pt x="2769969" y="2130997"/>
                </a:cubicBezTo>
                <a:cubicBezTo>
                  <a:pt x="2765000" y="2091567"/>
                  <a:pt x="2758790" y="2040029"/>
                  <a:pt x="2755995" y="2016123"/>
                </a:cubicBezTo>
                <a:cubicBezTo>
                  <a:pt x="2749474" y="1958685"/>
                  <a:pt x="2750095" y="1960548"/>
                  <a:pt x="2734568" y="1950613"/>
                </a:cubicBezTo>
                <a:lnTo>
                  <a:pt x="2720904" y="1941920"/>
                </a:lnTo>
                <a:lnTo>
                  <a:pt x="2719041" y="1898454"/>
                </a:lnTo>
                <a:cubicBezTo>
                  <a:pt x="2717799" y="1874237"/>
                  <a:pt x="2715625" y="1802829"/>
                  <a:pt x="2714073" y="1739803"/>
                </a:cubicBezTo>
                <a:cubicBezTo>
                  <a:pt x="2712209" y="1676467"/>
                  <a:pt x="2710346" y="1617787"/>
                  <a:pt x="2709415" y="1609405"/>
                </a:cubicBezTo>
                <a:cubicBezTo>
                  <a:pt x="2708793" y="1600711"/>
                  <a:pt x="2707241" y="1562523"/>
                  <a:pt x="2706309" y="1524025"/>
                </a:cubicBezTo>
                <a:cubicBezTo>
                  <a:pt x="2705378" y="1485526"/>
                  <a:pt x="2703204" y="1422811"/>
                  <a:pt x="2701651" y="1384313"/>
                </a:cubicBezTo>
                <a:cubicBezTo>
                  <a:pt x="2700099" y="1345814"/>
                  <a:pt x="2697304" y="1261366"/>
                  <a:pt x="2695441" y="1196477"/>
                </a:cubicBezTo>
                <a:cubicBezTo>
                  <a:pt x="2693577" y="1131589"/>
                  <a:pt x="2690782" y="1047761"/>
                  <a:pt x="2689230" y="1010194"/>
                </a:cubicBezTo>
                <a:cubicBezTo>
                  <a:pt x="2687677" y="972627"/>
                  <a:pt x="2685503" y="915190"/>
                  <a:pt x="2684572" y="882901"/>
                </a:cubicBezTo>
                <a:cubicBezTo>
                  <a:pt x="2683640" y="850301"/>
                  <a:pt x="2681466" y="790380"/>
                  <a:pt x="2679914" y="749398"/>
                </a:cubicBezTo>
                <a:cubicBezTo>
                  <a:pt x="2678361" y="708416"/>
                  <a:pt x="2676187" y="647874"/>
                  <a:pt x="2674945" y="614964"/>
                </a:cubicBezTo>
                <a:lnTo>
                  <a:pt x="2672771" y="555353"/>
                </a:lnTo>
                <a:lnTo>
                  <a:pt x="2660971" y="555353"/>
                </a:lnTo>
                <a:cubicBezTo>
                  <a:pt x="2649481" y="555353"/>
                  <a:pt x="2649171" y="555353"/>
                  <a:pt x="2652276" y="546349"/>
                </a:cubicBezTo>
                <a:cubicBezTo>
                  <a:pt x="2655071" y="537967"/>
                  <a:pt x="2656624" y="537656"/>
                  <a:pt x="2677740" y="535793"/>
                </a:cubicBezTo>
                <a:cubicBezTo>
                  <a:pt x="2717799" y="532378"/>
                  <a:pt x="2748231" y="518717"/>
                  <a:pt x="2760032" y="498847"/>
                </a:cubicBezTo>
                <a:cubicBezTo>
                  <a:pt x="2766242" y="488291"/>
                  <a:pt x="2767174" y="488291"/>
                  <a:pt x="2781769" y="497916"/>
                </a:cubicBezTo>
                <a:cubicBezTo>
                  <a:pt x="2819033" y="522754"/>
                  <a:pt x="2865613" y="529584"/>
                  <a:pt x="2896046" y="514992"/>
                </a:cubicBezTo>
                <a:cubicBezTo>
                  <a:pt x="2904430" y="510956"/>
                  <a:pt x="2919025" y="499779"/>
                  <a:pt x="2928652" y="490154"/>
                </a:cubicBezTo>
                <a:lnTo>
                  <a:pt x="2945731" y="472457"/>
                </a:lnTo>
                <a:lnTo>
                  <a:pt x="2958153" y="482703"/>
                </a:lnTo>
                <a:cubicBezTo>
                  <a:pt x="2971816" y="494190"/>
                  <a:pt x="3007217" y="512508"/>
                  <a:pt x="3026160" y="517786"/>
                </a:cubicBezTo>
                <a:cubicBezTo>
                  <a:pt x="3050071" y="524306"/>
                  <a:pt x="3092614" y="522133"/>
                  <a:pt x="3130810" y="512198"/>
                </a:cubicBezTo>
                <a:cubicBezTo>
                  <a:pt x="3211238" y="491396"/>
                  <a:pt x="3255955" y="458796"/>
                  <a:pt x="3282661" y="402291"/>
                </a:cubicBezTo>
                <a:cubicBezTo>
                  <a:pt x="3323341" y="315359"/>
                  <a:pt x="3291977" y="208867"/>
                  <a:pt x="3215275" y="172852"/>
                </a:cubicBezTo>
                <a:cubicBezTo>
                  <a:pt x="3197264" y="164469"/>
                  <a:pt x="3189501" y="162606"/>
                  <a:pt x="3165279" y="161675"/>
                </a:cubicBezTo>
                <a:cubicBezTo>
                  <a:pt x="3140747" y="160433"/>
                  <a:pt x="3132673" y="161365"/>
                  <a:pt x="3110936" y="168195"/>
                </a:cubicBezTo>
                <a:cubicBezTo>
                  <a:pt x="3096651" y="172852"/>
                  <a:pt x="3077088" y="181235"/>
                  <a:pt x="3067461" y="187134"/>
                </a:cubicBezTo>
                <a:lnTo>
                  <a:pt x="3049760" y="197690"/>
                </a:lnTo>
                <a:lnTo>
                  <a:pt x="3037960" y="187134"/>
                </a:lnTo>
                <a:cubicBezTo>
                  <a:pt x="3031439" y="181235"/>
                  <a:pt x="3019018" y="172852"/>
                  <a:pt x="3010012" y="168505"/>
                </a:cubicBezTo>
                <a:cubicBezTo>
                  <a:pt x="2997901" y="162917"/>
                  <a:pt x="2992001" y="157639"/>
                  <a:pt x="2987654" y="149256"/>
                </a:cubicBezTo>
                <a:cubicBezTo>
                  <a:pt x="2971506" y="117898"/>
                  <a:pt x="2929584" y="89335"/>
                  <a:pt x="2890146" y="82815"/>
                </a:cubicBezTo>
                <a:cubicBezTo>
                  <a:pt x="2855366" y="77227"/>
                  <a:pt x="2808165" y="89335"/>
                  <a:pt x="2768106" y="114483"/>
                </a:cubicBezTo>
                <a:cubicBezTo>
                  <a:pt x="2761895" y="118209"/>
                  <a:pt x="2760032" y="117588"/>
                  <a:pt x="2746679" y="105790"/>
                </a:cubicBezTo>
                <a:cubicBezTo>
                  <a:pt x="2738605" y="98649"/>
                  <a:pt x="2723699" y="89956"/>
                  <a:pt x="2714073" y="86230"/>
                </a:cubicBezTo>
                <a:cubicBezTo>
                  <a:pt x="2698856" y="80642"/>
                  <a:pt x="2694198" y="77227"/>
                  <a:pt x="2684261" y="62635"/>
                </a:cubicBezTo>
                <a:cubicBezTo>
                  <a:pt x="2654760" y="19789"/>
                  <a:pt x="2603212" y="-2565"/>
                  <a:pt x="2551974" y="5508"/>
                </a:cubicBezTo>
                <a:cubicBezTo>
                  <a:pt x="2526820" y="9544"/>
                  <a:pt x="2510983" y="15132"/>
                  <a:pt x="2485209" y="28793"/>
                </a:cubicBezTo>
                <a:lnTo>
                  <a:pt x="2465024" y="39660"/>
                </a:lnTo>
                <a:lnTo>
                  <a:pt x="2448876" y="27862"/>
                </a:lnTo>
                <a:cubicBezTo>
                  <a:pt x="2440181" y="21342"/>
                  <a:pt x="2429623" y="14201"/>
                  <a:pt x="2425275" y="12028"/>
                </a:cubicBezTo>
                <a:cubicBezTo>
                  <a:pt x="2399812" y="-1323"/>
                  <a:pt x="2349815" y="-3806"/>
                  <a:pt x="2309757" y="5818"/>
                </a:cubicBezTo>
                <a:close/>
                <a:moveTo>
                  <a:pt x="2411301" y="37797"/>
                </a:moveTo>
                <a:cubicBezTo>
                  <a:pt x="2430244" y="47732"/>
                  <a:pt x="2437386" y="53631"/>
                  <a:pt x="2448565" y="68844"/>
                </a:cubicBezTo>
                <a:cubicBezTo>
                  <a:pt x="2456018" y="78779"/>
                  <a:pt x="2458813" y="80642"/>
                  <a:pt x="2466887" y="79710"/>
                </a:cubicBezTo>
                <a:cubicBezTo>
                  <a:pt x="2473719" y="79090"/>
                  <a:pt x="2477756" y="76295"/>
                  <a:pt x="2480551" y="70396"/>
                </a:cubicBezTo>
                <a:cubicBezTo>
                  <a:pt x="2484898" y="60772"/>
                  <a:pt x="2497319" y="52389"/>
                  <a:pt x="2521541" y="43075"/>
                </a:cubicBezTo>
                <a:cubicBezTo>
                  <a:pt x="2569674" y="24136"/>
                  <a:pt x="2614391" y="30966"/>
                  <a:pt x="2646997" y="62635"/>
                </a:cubicBezTo>
                <a:lnTo>
                  <a:pt x="2659729" y="75364"/>
                </a:lnTo>
                <a:lnTo>
                  <a:pt x="2637681" y="77848"/>
                </a:lnTo>
                <a:cubicBezTo>
                  <a:pt x="2608801" y="80952"/>
                  <a:pt x="2569053" y="94613"/>
                  <a:pt x="2540173" y="111379"/>
                </a:cubicBezTo>
                <a:cubicBezTo>
                  <a:pt x="2508809" y="129386"/>
                  <a:pt x="2475271" y="163538"/>
                  <a:pt x="2465645" y="186823"/>
                </a:cubicBezTo>
                <a:cubicBezTo>
                  <a:pt x="2458503" y="203589"/>
                  <a:pt x="2457882" y="204520"/>
                  <a:pt x="2447323" y="204520"/>
                </a:cubicBezTo>
                <a:cubicBezTo>
                  <a:pt x="2427760" y="204520"/>
                  <a:pt x="2404159" y="218491"/>
                  <a:pt x="2378074" y="244881"/>
                </a:cubicBezTo>
                <a:cubicBezTo>
                  <a:pt x="2364721" y="258542"/>
                  <a:pt x="2352610" y="269719"/>
                  <a:pt x="2351368" y="269719"/>
                </a:cubicBezTo>
                <a:cubicBezTo>
                  <a:pt x="2349815" y="269719"/>
                  <a:pt x="2346400" y="274997"/>
                  <a:pt x="2343605" y="281828"/>
                </a:cubicBezTo>
                <a:cubicBezTo>
                  <a:pt x="2340810" y="288347"/>
                  <a:pt x="2335841" y="295799"/>
                  <a:pt x="2332736" y="298593"/>
                </a:cubicBezTo>
                <a:cubicBezTo>
                  <a:pt x="2327457" y="303250"/>
                  <a:pt x="2325904" y="303250"/>
                  <a:pt x="2310999" y="297662"/>
                </a:cubicBezTo>
                <a:cubicBezTo>
                  <a:pt x="2280566" y="286174"/>
                  <a:pt x="2250444" y="293005"/>
                  <a:pt x="2235539" y="314738"/>
                </a:cubicBezTo>
                <a:cubicBezTo>
                  <a:pt x="2231502" y="320637"/>
                  <a:pt x="2227154" y="325604"/>
                  <a:pt x="2226223" y="325604"/>
                </a:cubicBezTo>
                <a:cubicBezTo>
                  <a:pt x="2224981" y="325604"/>
                  <a:pt x="2217528" y="320947"/>
                  <a:pt x="2209143" y="315359"/>
                </a:cubicBezTo>
                <a:cubicBezTo>
                  <a:pt x="2199206" y="308839"/>
                  <a:pt x="2193306" y="302008"/>
                  <a:pt x="2190822" y="294867"/>
                </a:cubicBezTo>
                <a:cubicBezTo>
                  <a:pt x="2184922" y="276860"/>
                  <a:pt x="2170016" y="270651"/>
                  <a:pt x="2159768" y="282138"/>
                </a:cubicBezTo>
                <a:cubicBezTo>
                  <a:pt x="2155421" y="287106"/>
                  <a:pt x="2154800" y="291142"/>
                  <a:pt x="2156352" y="303561"/>
                </a:cubicBezTo>
                <a:cubicBezTo>
                  <a:pt x="2158216" y="317842"/>
                  <a:pt x="2157595" y="319395"/>
                  <a:pt x="2148279" y="329640"/>
                </a:cubicBezTo>
                <a:cubicBezTo>
                  <a:pt x="2141447" y="336781"/>
                  <a:pt x="2132131" y="342059"/>
                  <a:pt x="2121262" y="345474"/>
                </a:cubicBezTo>
                <a:cubicBezTo>
                  <a:pt x="2102319" y="351063"/>
                  <a:pt x="2069713" y="351994"/>
                  <a:pt x="2066608" y="347337"/>
                </a:cubicBezTo>
                <a:cubicBezTo>
                  <a:pt x="2063813" y="342680"/>
                  <a:pt x="2047665" y="343611"/>
                  <a:pt x="2043628" y="348269"/>
                </a:cubicBezTo>
                <a:cubicBezTo>
                  <a:pt x="2041144" y="351373"/>
                  <a:pt x="2041455" y="354167"/>
                  <a:pt x="2044870" y="358514"/>
                </a:cubicBezTo>
                <a:cubicBezTo>
                  <a:pt x="2049839" y="365344"/>
                  <a:pt x="2051081" y="370312"/>
                  <a:pt x="2046734" y="367518"/>
                </a:cubicBezTo>
                <a:cubicBezTo>
                  <a:pt x="2045181" y="366586"/>
                  <a:pt x="2041455" y="373727"/>
                  <a:pt x="2038660" y="383041"/>
                </a:cubicBezTo>
                <a:lnTo>
                  <a:pt x="2033691" y="400117"/>
                </a:lnTo>
                <a:lnTo>
                  <a:pt x="1998601" y="400117"/>
                </a:lnTo>
                <a:cubicBezTo>
                  <a:pt x="1963821" y="400117"/>
                  <a:pt x="1963510" y="400117"/>
                  <a:pt x="1959784" y="392045"/>
                </a:cubicBezTo>
                <a:cubicBezTo>
                  <a:pt x="1947052" y="364103"/>
                  <a:pt x="1943015" y="302940"/>
                  <a:pt x="1951710" y="273755"/>
                </a:cubicBezTo>
                <a:cubicBezTo>
                  <a:pt x="1957300" y="255437"/>
                  <a:pt x="1970963" y="241777"/>
                  <a:pt x="1983695" y="241777"/>
                </a:cubicBezTo>
                <a:cubicBezTo>
                  <a:pt x="1988353" y="241777"/>
                  <a:pt x="1999532" y="245192"/>
                  <a:pt x="2008538" y="249539"/>
                </a:cubicBezTo>
                <a:cubicBezTo>
                  <a:pt x="2037418" y="262889"/>
                  <a:pt x="2038349" y="262268"/>
                  <a:pt x="2069713" y="223148"/>
                </a:cubicBezTo>
                <a:cubicBezTo>
                  <a:pt x="2106046" y="177509"/>
                  <a:pt x="2133683" y="154845"/>
                  <a:pt x="2153558" y="154845"/>
                </a:cubicBezTo>
                <a:cubicBezTo>
                  <a:pt x="2158216" y="154845"/>
                  <a:pt x="2164426" y="158570"/>
                  <a:pt x="2169705" y="164159"/>
                </a:cubicBezTo>
                <a:cubicBezTo>
                  <a:pt x="2177469" y="173162"/>
                  <a:pt x="2186474" y="175646"/>
                  <a:pt x="2196722" y="171610"/>
                </a:cubicBezTo>
                <a:cubicBezTo>
                  <a:pt x="2203864" y="168816"/>
                  <a:pt x="2202933" y="153913"/>
                  <a:pt x="2195480" y="147083"/>
                </a:cubicBezTo>
                <a:cubicBezTo>
                  <a:pt x="2188027" y="140252"/>
                  <a:pt x="2187716" y="132801"/>
                  <a:pt x="2194238" y="119761"/>
                </a:cubicBezTo>
                <a:cubicBezTo>
                  <a:pt x="2209454" y="89646"/>
                  <a:pt x="2247650" y="59219"/>
                  <a:pt x="2289572" y="42764"/>
                </a:cubicBezTo>
                <a:cubicBezTo>
                  <a:pt x="2323731" y="29725"/>
                  <a:pt x="2335220" y="27551"/>
                  <a:pt x="2367826" y="28793"/>
                </a:cubicBezTo>
                <a:cubicBezTo>
                  <a:pt x="2390806" y="29414"/>
                  <a:pt x="2398569" y="31277"/>
                  <a:pt x="2411301" y="37797"/>
                </a:cubicBezTo>
                <a:close/>
                <a:moveTo>
                  <a:pt x="2708483" y="115104"/>
                </a:moveTo>
                <a:cubicBezTo>
                  <a:pt x="2719973" y="120382"/>
                  <a:pt x="2730220" y="128765"/>
                  <a:pt x="2740468" y="140563"/>
                </a:cubicBezTo>
                <a:cubicBezTo>
                  <a:pt x="2759411" y="162296"/>
                  <a:pt x="2769037" y="163848"/>
                  <a:pt x="2778974" y="146772"/>
                </a:cubicBezTo>
                <a:cubicBezTo>
                  <a:pt x="2783943" y="138390"/>
                  <a:pt x="2791085" y="133112"/>
                  <a:pt x="2808786" y="125039"/>
                </a:cubicBezTo>
                <a:cubicBezTo>
                  <a:pt x="2860334" y="101443"/>
                  <a:pt x="2910641" y="107032"/>
                  <a:pt x="2943558" y="140252"/>
                </a:cubicBezTo>
                <a:lnTo>
                  <a:pt x="2956600" y="153292"/>
                </a:lnTo>
                <a:lnTo>
                  <a:pt x="2935484" y="155155"/>
                </a:lnTo>
                <a:cubicBezTo>
                  <a:pt x="2857540" y="162606"/>
                  <a:pt x="2777732" y="211040"/>
                  <a:pt x="2753821" y="265373"/>
                </a:cubicBezTo>
                <a:cubicBezTo>
                  <a:pt x="2746989" y="280586"/>
                  <a:pt x="2746058" y="281517"/>
                  <a:pt x="2733636" y="283069"/>
                </a:cubicBezTo>
                <a:cubicBezTo>
                  <a:pt x="2704446" y="286174"/>
                  <a:pt x="2676187" y="307286"/>
                  <a:pt x="2639234" y="353857"/>
                </a:cubicBezTo>
                <a:cubicBezTo>
                  <a:pt x="2627123" y="369070"/>
                  <a:pt x="2616254" y="381489"/>
                  <a:pt x="2615012" y="381489"/>
                </a:cubicBezTo>
                <a:cubicBezTo>
                  <a:pt x="2613770" y="381489"/>
                  <a:pt x="2605075" y="378695"/>
                  <a:pt x="2595138" y="375280"/>
                </a:cubicBezTo>
                <a:cubicBezTo>
                  <a:pt x="2585511" y="371864"/>
                  <a:pt x="2574021" y="369070"/>
                  <a:pt x="2569674" y="369070"/>
                </a:cubicBezTo>
                <a:cubicBezTo>
                  <a:pt x="2557253" y="369070"/>
                  <a:pt x="2539863" y="377453"/>
                  <a:pt x="2527752" y="389251"/>
                </a:cubicBezTo>
                <a:lnTo>
                  <a:pt x="2516883" y="399807"/>
                </a:lnTo>
                <a:lnTo>
                  <a:pt x="2501977" y="390182"/>
                </a:lnTo>
                <a:cubicBezTo>
                  <a:pt x="2491419" y="383352"/>
                  <a:pt x="2487382" y="378695"/>
                  <a:pt x="2487382" y="373417"/>
                </a:cubicBezTo>
                <a:cubicBezTo>
                  <a:pt x="2487382" y="364724"/>
                  <a:pt x="2477445" y="353547"/>
                  <a:pt x="2469371" y="353547"/>
                </a:cubicBezTo>
                <a:cubicBezTo>
                  <a:pt x="2462540" y="353547"/>
                  <a:pt x="2450118" y="364413"/>
                  <a:pt x="2450118" y="370622"/>
                </a:cubicBezTo>
                <a:cubicBezTo>
                  <a:pt x="2450118" y="373106"/>
                  <a:pt x="2451671" y="378384"/>
                  <a:pt x="2453534" y="382731"/>
                </a:cubicBezTo>
                <a:cubicBezTo>
                  <a:pt x="2458503" y="393597"/>
                  <a:pt x="2447944" y="410052"/>
                  <a:pt x="2429623" y="418746"/>
                </a:cubicBezTo>
                <a:cubicBezTo>
                  <a:pt x="2413475" y="426507"/>
                  <a:pt x="2368448" y="431164"/>
                  <a:pt x="2365032" y="425266"/>
                </a:cubicBezTo>
                <a:cubicBezTo>
                  <a:pt x="2362237" y="420919"/>
                  <a:pt x="2346710" y="420919"/>
                  <a:pt x="2342052" y="425576"/>
                </a:cubicBezTo>
                <a:cubicBezTo>
                  <a:pt x="2339878" y="427749"/>
                  <a:pt x="2339568" y="430854"/>
                  <a:pt x="2341431" y="433959"/>
                </a:cubicBezTo>
                <a:cubicBezTo>
                  <a:pt x="2342984" y="437374"/>
                  <a:pt x="2341742" y="446067"/>
                  <a:pt x="2337705" y="458486"/>
                </a:cubicBezTo>
                <a:lnTo>
                  <a:pt x="2331494" y="477735"/>
                </a:lnTo>
                <a:lnTo>
                  <a:pt x="2298577" y="477735"/>
                </a:lnTo>
                <a:cubicBezTo>
                  <a:pt x="2280256" y="477735"/>
                  <a:pt x="2263797" y="476493"/>
                  <a:pt x="2261934" y="475251"/>
                </a:cubicBezTo>
                <a:cubicBezTo>
                  <a:pt x="2259760" y="474010"/>
                  <a:pt x="2255102" y="462522"/>
                  <a:pt x="2251065" y="449793"/>
                </a:cubicBezTo>
                <a:cubicBezTo>
                  <a:pt x="2245476" y="431785"/>
                  <a:pt x="2243923" y="419056"/>
                  <a:pt x="2243613" y="393908"/>
                </a:cubicBezTo>
                <a:cubicBezTo>
                  <a:pt x="2243613" y="364413"/>
                  <a:pt x="2244544" y="359446"/>
                  <a:pt x="2251997" y="343922"/>
                </a:cubicBezTo>
                <a:cubicBezTo>
                  <a:pt x="2265040" y="317842"/>
                  <a:pt x="2278082" y="313806"/>
                  <a:pt x="2306651" y="327156"/>
                </a:cubicBezTo>
                <a:cubicBezTo>
                  <a:pt x="2315967" y="331503"/>
                  <a:pt x="2326525" y="334918"/>
                  <a:pt x="2330252" y="334918"/>
                </a:cubicBezTo>
                <a:cubicBezTo>
                  <a:pt x="2337705" y="334918"/>
                  <a:pt x="2349194" y="323741"/>
                  <a:pt x="2377143" y="288968"/>
                </a:cubicBezTo>
                <a:cubicBezTo>
                  <a:pt x="2407264" y="251401"/>
                  <a:pt x="2431797" y="232463"/>
                  <a:pt x="2451050" y="232463"/>
                </a:cubicBezTo>
                <a:cubicBezTo>
                  <a:pt x="2455087" y="232463"/>
                  <a:pt x="2462229" y="236499"/>
                  <a:pt x="2467198" y="241777"/>
                </a:cubicBezTo>
                <a:cubicBezTo>
                  <a:pt x="2476514" y="251712"/>
                  <a:pt x="2483656" y="253264"/>
                  <a:pt x="2493904" y="247986"/>
                </a:cubicBezTo>
                <a:cubicBezTo>
                  <a:pt x="2498562" y="245502"/>
                  <a:pt x="2499493" y="242708"/>
                  <a:pt x="2497940" y="236188"/>
                </a:cubicBezTo>
                <a:cubicBezTo>
                  <a:pt x="2496698" y="231531"/>
                  <a:pt x="2493904" y="225632"/>
                  <a:pt x="2491730" y="222838"/>
                </a:cubicBezTo>
                <a:cubicBezTo>
                  <a:pt x="2486140" y="216629"/>
                  <a:pt x="2486140" y="209488"/>
                  <a:pt x="2492351" y="196758"/>
                </a:cubicBezTo>
                <a:cubicBezTo>
                  <a:pt x="2509120" y="161054"/>
                  <a:pt x="2566879" y="121624"/>
                  <a:pt x="2619049" y="109516"/>
                </a:cubicBezTo>
                <a:cubicBezTo>
                  <a:pt x="2647618" y="102996"/>
                  <a:pt x="2687367" y="105480"/>
                  <a:pt x="2708483" y="115104"/>
                </a:cubicBezTo>
                <a:close/>
                <a:moveTo>
                  <a:pt x="2987964" y="190859"/>
                </a:moveTo>
                <a:cubicBezTo>
                  <a:pt x="3006907" y="197379"/>
                  <a:pt x="3022744" y="209177"/>
                  <a:pt x="3032060" y="223459"/>
                </a:cubicBezTo>
                <a:cubicBezTo>
                  <a:pt x="3038892" y="233704"/>
                  <a:pt x="3041997" y="235567"/>
                  <a:pt x="3051003" y="235567"/>
                </a:cubicBezTo>
                <a:cubicBezTo>
                  <a:pt x="3059698" y="235567"/>
                  <a:pt x="3062492" y="234015"/>
                  <a:pt x="3066529" y="226253"/>
                </a:cubicBezTo>
                <a:cubicBezTo>
                  <a:pt x="3072740" y="214455"/>
                  <a:pt x="3105967" y="197379"/>
                  <a:pt x="3132673" y="192101"/>
                </a:cubicBezTo>
                <a:cubicBezTo>
                  <a:pt x="3172422" y="184029"/>
                  <a:pt x="3206580" y="193654"/>
                  <a:pt x="3233286" y="220354"/>
                </a:cubicBezTo>
                <a:cubicBezTo>
                  <a:pt x="3289493" y="276550"/>
                  <a:pt x="3284214" y="377763"/>
                  <a:pt x="3222418" y="437995"/>
                </a:cubicBezTo>
                <a:cubicBezTo>
                  <a:pt x="3195401" y="464074"/>
                  <a:pt x="3127084" y="489223"/>
                  <a:pt x="3073982" y="492327"/>
                </a:cubicBezTo>
                <a:cubicBezTo>
                  <a:pt x="3051624" y="493880"/>
                  <a:pt x="3043860" y="492948"/>
                  <a:pt x="3026470" y="487049"/>
                </a:cubicBezTo>
                <a:cubicBezTo>
                  <a:pt x="2997591" y="477425"/>
                  <a:pt x="2968090" y="457244"/>
                  <a:pt x="2964363" y="444515"/>
                </a:cubicBezTo>
                <a:cubicBezTo>
                  <a:pt x="2961879" y="436442"/>
                  <a:pt x="2958774" y="433648"/>
                  <a:pt x="2947905" y="430233"/>
                </a:cubicBezTo>
                <a:lnTo>
                  <a:pt x="2934552" y="425886"/>
                </a:lnTo>
                <a:lnTo>
                  <a:pt x="2927410" y="441721"/>
                </a:lnTo>
                <a:cubicBezTo>
                  <a:pt x="2906604" y="487049"/>
                  <a:pt x="2869029" y="503504"/>
                  <a:pt x="2824312" y="486739"/>
                </a:cubicBezTo>
                <a:cubicBezTo>
                  <a:pt x="2799470" y="477425"/>
                  <a:pt x="2778043" y="462212"/>
                  <a:pt x="2776801" y="452897"/>
                </a:cubicBezTo>
                <a:cubicBezTo>
                  <a:pt x="2774316" y="435822"/>
                  <a:pt x="2756616" y="428370"/>
                  <a:pt x="2744505" y="439547"/>
                </a:cubicBezTo>
                <a:cubicBezTo>
                  <a:pt x="2738294" y="445136"/>
                  <a:pt x="2737363" y="453518"/>
                  <a:pt x="2742331" y="462522"/>
                </a:cubicBezTo>
                <a:cubicBezTo>
                  <a:pt x="2746989" y="471215"/>
                  <a:pt x="2736431" y="486739"/>
                  <a:pt x="2719662" y="496364"/>
                </a:cubicBezTo>
                <a:cubicBezTo>
                  <a:pt x="2708172" y="503194"/>
                  <a:pt x="2702583" y="504125"/>
                  <a:pt x="2678361" y="504125"/>
                </a:cubicBezTo>
                <a:cubicBezTo>
                  <a:pt x="2663145" y="503815"/>
                  <a:pt x="2647618" y="502883"/>
                  <a:pt x="2644202" y="501642"/>
                </a:cubicBezTo>
                <a:cubicBezTo>
                  <a:pt x="2640476" y="500089"/>
                  <a:pt x="2635818" y="500710"/>
                  <a:pt x="2632091" y="503504"/>
                </a:cubicBezTo>
                <a:cubicBezTo>
                  <a:pt x="2627433" y="506920"/>
                  <a:pt x="2627123" y="509093"/>
                  <a:pt x="2629607" y="514060"/>
                </a:cubicBezTo>
                <a:cubicBezTo>
                  <a:pt x="2631470" y="517476"/>
                  <a:pt x="2631781" y="521512"/>
                  <a:pt x="2630539" y="523064"/>
                </a:cubicBezTo>
                <a:cubicBezTo>
                  <a:pt x="2629297" y="524616"/>
                  <a:pt x="2626191" y="532689"/>
                  <a:pt x="2624018" y="540761"/>
                </a:cubicBezTo>
                <a:lnTo>
                  <a:pt x="2619981" y="555664"/>
                </a:lnTo>
                <a:lnTo>
                  <a:pt x="2583959" y="554732"/>
                </a:lnTo>
                <a:lnTo>
                  <a:pt x="2547937" y="553801"/>
                </a:lnTo>
                <a:lnTo>
                  <a:pt x="2540794" y="533620"/>
                </a:lnTo>
                <a:cubicBezTo>
                  <a:pt x="2525268" y="491086"/>
                  <a:pt x="2528994" y="432717"/>
                  <a:pt x="2548247" y="409742"/>
                </a:cubicBezTo>
                <a:cubicBezTo>
                  <a:pt x="2558805" y="397323"/>
                  <a:pt x="2575574" y="396702"/>
                  <a:pt x="2600727" y="408190"/>
                </a:cubicBezTo>
                <a:lnTo>
                  <a:pt x="2618428" y="416262"/>
                </a:lnTo>
                <a:lnTo>
                  <a:pt x="2626812" y="410363"/>
                </a:lnTo>
                <a:cubicBezTo>
                  <a:pt x="2631160" y="406948"/>
                  <a:pt x="2641097" y="396702"/>
                  <a:pt x="2648550" y="387388"/>
                </a:cubicBezTo>
                <a:cubicBezTo>
                  <a:pt x="2694509" y="330261"/>
                  <a:pt x="2715004" y="313185"/>
                  <a:pt x="2737673" y="313185"/>
                </a:cubicBezTo>
                <a:cubicBezTo>
                  <a:pt x="2746058" y="313185"/>
                  <a:pt x="2751337" y="314738"/>
                  <a:pt x="2752268" y="317532"/>
                </a:cubicBezTo>
                <a:cubicBezTo>
                  <a:pt x="2753200" y="320016"/>
                  <a:pt x="2757858" y="324362"/>
                  <a:pt x="2762205" y="327467"/>
                </a:cubicBezTo>
                <a:cubicBezTo>
                  <a:pt x="2779906" y="338954"/>
                  <a:pt x="2793259" y="319395"/>
                  <a:pt x="2779595" y="302008"/>
                </a:cubicBezTo>
                <a:cubicBezTo>
                  <a:pt x="2774627" y="295799"/>
                  <a:pt x="2774006" y="292384"/>
                  <a:pt x="2776490" y="284622"/>
                </a:cubicBezTo>
                <a:cubicBezTo>
                  <a:pt x="2787980" y="243640"/>
                  <a:pt x="2855366" y="197379"/>
                  <a:pt x="2919646" y="186202"/>
                </a:cubicBezTo>
                <a:cubicBezTo>
                  <a:pt x="2940142" y="182477"/>
                  <a:pt x="2970264" y="184650"/>
                  <a:pt x="2987964" y="190859"/>
                </a:cubicBezTo>
                <a:close/>
                <a:moveTo>
                  <a:pt x="2205417" y="347027"/>
                </a:moveTo>
                <a:lnTo>
                  <a:pt x="2217217" y="354167"/>
                </a:lnTo>
                <a:lnTo>
                  <a:pt x="2215354" y="379316"/>
                </a:lnTo>
                <a:cubicBezTo>
                  <a:pt x="2213491" y="403843"/>
                  <a:pt x="2219701" y="454760"/>
                  <a:pt x="2225912" y="467800"/>
                </a:cubicBezTo>
                <a:cubicBezTo>
                  <a:pt x="2227465" y="470905"/>
                  <a:pt x="2226844" y="514992"/>
                  <a:pt x="2224670" y="566220"/>
                </a:cubicBezTo>
                <a:cubicBezTo>
                  <a:pt x="2222496" y="617448"/>
                  <a:pt x="2220012" y="694134"/>
                  <a:pt x="2218770" y="736669"/>
                </a:cubicBezTo>
                <a:lnTo>
                  <a:pt x="2216596" y="814287"/>
                </a:lnTo>
                <a:lnTo>
                  <a:pt x="2210075" y="804972"/>
                </a:lnTo>
                <a:cubicBezTo>
                  <a:pt x="2206659" y="800005"/>
                  <a:pt x="2191753" y="784171"/>
                  <a:pt x="2177158" y="769579"/>
                </a:cubicBezTo>
                <a:cubicBezTo>
                  <a:pt x="2157595" y="750019"/>
                  <a:pt x="2143931" y="739773"/>
                  <a:pt x="2125299" y="730149"/>
                </a:cubicBezTo>
                <a:lnTo>
                  <a:pt x="2100146" y="716798"/>
                </a:lnTo>
                <a:lnTo>
                  <a:pt x="2098282" y="688235"/>
                </a:lnTo>
                <a:cubicBezTo>
                  <a:pt x="2097040" y="672401"/>
                  <a:pt x="2094867" y="602855"/>
                  <a:pt x="2092693" y="533620"/>
                </a:cubicBezTo>
                <a:cubicBezTo>
                  <a:pt x="2090830" y="464385"/>
                  <a:pt x="2088966" y="406016"/>
                  <a:pt x="2088035" y="403843"/>
                </a:cubicBezTo>
                <a:cubicBezTo>
                  <a:pt x="2087414" y="401980"/>
                  <a:pt x="2082135" y="400117"/>
                  <a:pt x="2075924" y="400117"/>
                </a:cubicBezTo>
                <a:cubicBezTo>
                  <a:pt x="2064434" y="400117"/>
                  <a:pt x="2063503" y="398565"/>
                  <a:pt x="2067850" y="386767"/>
                </a:cubicBezTo>
                <a:cubicBezTo>
                  <a:pt x="2070645" y="379626"/>
                  <a:pt x="2072508" y="379005"/>
                  <a:pt x="2098282" y="377763"/>
                </a:cubicBezTo>
                <a:cubicBezTo>
                  <a:pt x="2132131" y="376211"/>
                  <a:pt x="2157595" y="365034"/>
                  <a:pt x="2172190" y="345164"/>
                </a:cubicBezTo>
                <a:cubicBezTo>
                  <a:pt x="2180574" y="333987"/>
                  <a:pt x="2182127" y="333055"/>
                  <a:pt x="2187716" y="336160"/>
                </a:cubicBezTo>
                <a:cubicBezTo>
                  <a:pt x="2191132" y="338333"/>
                  <a:pt x="2199206" y="342991"/>
                  <a:pt x="2205417" y="347027"/>
                </a:cubicBezTo>
                <a:close/>
                <a:moveTo>
                  <a:pt x="2504462" y="469352"/>
                </a:moveTo>
                <a:cubicBezTo>
                  <a:pt x="2504462" y="501952"/>
                  <a:pt x="2506014" y="518717"/>
                  <a:pt x="2510051" y="533310"/>
                </a:cubicBezTo>
                <a:cubicBezTo>
                  <a:pt x="2515330" y="552559"/>
                  <a:pt x="2515330" y="560942"/>
                  <a:pt x="2509120" y="747535"/>
                </a:cubicBezTo>
                <a:cubicBezTo>
                  <a:pt x="2505704" y="854337"/>
                  <a:pt x="2501667" y="973248"/>
                  <a:pt x="2499804" y="1011747"/>
                </a:cubicBezTo>
                <a:cubicBezTo>
                  <a:pt x="2498251" y="1050245"/>
                  <a:pt x="2495146" y="1129726"/>
                  <a:pt x="2493593" y="1188716"/>
                </a:cubicBezTo>
                <a:cubicBezTo>
                  <a:pt x="2490798" y="1279063"/>
                  <a:pt x="2483966" y="1486768"/>
                  <a:pt x="2475893" y="1712481"/>
                </a:cubicBezTo>
                <a:cubicBezTo>
                  <a:pt x="2474961" y="1741976"/>
                  <a:pt x="2472787" y="1766193"/>
                  <a:pt x="2471235" y="1766193"/>
                </a:cubicBezTo>
                <a:cubicBezTo>
                  <a:pt x="2465024" y="1766193"/>
                  <a:pt x="2428381" y="1737319"/>
                  <a:pt x="2428381" y="1732662"/>
                </a:cubicBezTo>
                <a:cubicBezTo>
                  <a:pt x="2428381" y="1729557"/>
                  <a:pt x="2426828" y="1686712"/>
                  <a:pt x="2425275" y="1637347"/>
                </a:cubicBezTo>
                <a:cubicBezTo>
                  <a:pt x="2423723" y="1587672"/>
                  <a:pt x="2420928" y="1503223"/>
                  <a:pt x="2419065" y="1449512"/>
                </a:cubicBezTo>
                <a:cubicBezTo>
                  <a:pt x="2417512" y="1395800"/>
                  <a:pt x="2414407" y="1318803"/>
                  <a:pt x="2412854" y="1278752"/>
                </a:cubicBezTo>
                <a:cubicBezTo>
                  <a:pt x="2410991" y="1238701"/>
                  <a:pt x="2407575" y="1138730"/>
                  <a:pt x="2405091" y="1056765"/>
                </a:cubicBezTo>
                <a:cubicBezTo>
                  <a:pt x="2395775" y="760265"/>
                  <a:pt x="2390806" y="613411"/>
                  <a:pt x="2386148" y="515613"/>
                </a:cubicBezTo>
                <a:lnTo>
                  <a:pt x="2384285" y="477735"/>
                </a:lnTo>
                <a:lnTo>
                  <a:pt x="2373727" y="477735"/>
                </a:lnTo>
                <a:cubicBezTo>
                  <a:pt x="2362858" y="477735"/>
                  <a:pt x="2361616" y="475872"/>
                  <a:pt x="2365032" y="463454"/>
                </a:cubicBezTo>
                <a:cubicBezTo>
                  <a:pt x="2366584" y="457244"/>
                  <a:pt x="2369379" y="456623"/>
                  <a:pt x="2394222" y="455381"/>
                </a:cubicBezTo>
                <a:cubicBezTo>
                  <a:pt x="2417201" y="454450"/>
                  <a:pt x="2424654" y="452587"/>
                  <a:pt x="2442044" y="443894"/>
                </a:cubicBezTo>
                <a:cubicBezTo>
                  <a:pt x="2456639" y="436753"/>
                  <a:pt x="2465024" y="430233"/>
                  <a:pt x="2470613" y="421850"/>
                </a:cubicBezTo>
                <a:lnTo>
                  <a:pt x="2478687" y="409742"/>
                </a:lnTo>
                <a:lnTo>
                  <a:pt x="2491419" y="417814"/>
                </a:lnTo>
                <a:lnTo>
                  <a:pt x="2504462" y="425576"/>
                </a:lnTo>
                <a:lnTo>
                  <a:pt x="2504462" y="469352"/>
                </a:lnTo>
                <a:close/>
                <a:moveTo>
                  <a:pt x="2060087" y="434890"/>
                </a:moveTo>
                <a:cubicBezTo>
                  <a:pt x="2061018" y="438926"/>
                  <a:pt x="2062260" y="467490"/>
                  <a:pt x="2063192" y="498537"/>
                </a:cubicBezTo>
                <a:lnTo>
                  <a:pt x="2064745" y="555353"/>
                </a:lnTo>
                <a:lnTo>
                  <a:pt x="2010712" y="555353"/>
                </a:lnTo>
                <a:cubicBezTo>
                  <a:pt x="1981211" y="555353"/>
                  <a:pt x="1956058" y="554111"/>
                  <a:pt x="1955126" y="552869"/>
                </a:cubicBezTo>
                <a:cubicBezTo>
                  <a:pt x="1954194" y="551317"/>
                  <a:pt x="1954505" y="522754"/>
                  <a:pt x="1955436" y="489223"/>
                </a:cubicBezTo>
                <a:lnTo>
                  <a:pt x="1957300" y="428060"/>
                </a:lnTo>
                <a:lnTo>
                  <a:pt x="2007917" y="428060"/>
                </a:lnTo>
                <a:cubicBezTo>
                  <a:pt x="2058223" y="428060"/>
                  <a:pt x="2058844" y="428060"/>
                  <a:pt x="2060087" y="434890"/>
                </a:cubicBezTo>
                <a:close/>
                <a:moveTo>
                  <a:pt x="2358200" y="521822"/>
                </a:moveTo>
                <a:cubicBezTo>
                  <a:pt x="2359132" y="530826"/>
                  <a:pt x="2360374" y="558768"/>
                  <a:pt x="2360684" y="583917"/>
                </a:cubicBezTo>
                <a:lnTo>
                  <a:pt x="2361616" y="629556"/>
                </a:lnTo>
                <a:lnTo>
                  <a:pt x="2306030" y="630487"/>
                </a:lnTo>
                <a:lnTo>
                  <a:pt x="2250444" y="631419"/>
                </a:lnTo>
                <a:lnTo>
                  <a:pt x="2252618" y="594473"/>
                </a:lnTo>
                <a:cubicBezTo>
                  <a:pt x="2253550" y="573981"/>
                  <a:pt x="2254481" y="545729"/>
                  <a:pt x="2254481" y="531447"/>
                </a:cubicBezTo>
                <a:lnTo>
                  <a:pt x="2254481" y="505678"/>
                </a:lnTo>
                <a:lnTo>
                  <a:pt x="2305409" y="505678"/>
                </a:lnTo>
                <a:lnTo>
                  <a:pt x="2356647" y="505678"/>
                </a:lnTo>
                <a:lnTo>
                  <a:pt x="2358200" y="521822"/>
                </a:lnTo>
                <a:close/>
                <a:moveTo>
                  <a:pt x="2066297" y="602234"/>
                </a:moveTo>
                <a:cubicBezTo>
                  <a:pt x="2067229" y="612790"/>
                  <a:pt x="2068161" y="637318"/>
                  <a:pt x="2068161" y="656567"/>
                </a:cubicBezTo>
                <a:lnTo>
                  <a:pt x="2068161" y="691961"/>
                </a:lnTo>
                <a:lnTo>
                  <a:pt x="2009159" y="691961"/>
                </a:lnTo>
                <a:lnTo>
                  <a:pt x="1950157" y="691961"/>
                </a:lnTo>
                <a:lnTo>
                  <a:pt x="1950157" y="656567"/>
                </a:lnTo>
                <a:cubicBezTo>
                  <a:pt x="1950157" y="637318"/>
                  <a:pt x="1951089" y="612790"/>
                  <a:pt x="1952021" y="602234"/>
                </a:cubicBezTo>
                <a:lnTo>
                  <a:pt x="1954194" y="583296"/>
                </a:lnTo>
                <a:lnTo>
                  <a:pt x="2009159" y="583296"/>
                </a:lnTo>
                <a:lnTo>
                  <a:pt x="2064124" y="583296"/>
                </a:lnTo>
                <a:lnTo>
                  <a:pt x="2066297" y="602234"/>
                </a:lnTo>
                <a:close/>
                <a:moveTo>
                  <a:pt x="2646687" y="619621"/>
                </a:moveTo>
                <a:cubicBezTo>
                  <a:pt x="2647929" y="637628"/>
                  <a:pt x="2648860" y="665571"/>
                  <a:pt x="2648860" y="681715"/>
                </a:cubicBezTo>
                <a:lnTo>
                  <a:pt x="2648860" y="710589"/>
                </a:lnTo>
                <a:lnTo>
                  <a:pt x="2594517" y="710589"/>
                </a:lnTo>
                <a:lnTo>
                  <a:pt x="2540173" y="710589"/>
                </a:lnTo>
                <a:lnTo>
                  <a:pt x="2540173" y="686372"/>
                </a:lnTo>
                <a:cubicBezTo>
                  <a:pt x="2540173" y="672711"/>
                  <a:pt x="2541105" y="644769"/>
                  <a:pt x="2542347" y="624278"/>
                </a:cubicBezTo>
                <a:lnTo>
                  <a:pt x="2544210" y="586400"/>
                </a:lnTo>
                <a:lnTo>
                  <a:pt x="2594517" y="586400"/>
                </a:lnTo>
                <a:lnTo>
                  <a:pt x="2644823" y="586400"/>
                </a:lnTo>
                <a:lnTo>
                  <a:pt x="2646687" y="619621"/>
                </a:lnTo>
                <a:close/>
                <a:moveTo>
                  <a:pt x="2363168" y="675506"/>
                </a:moveTo>
                <a:cubicBezTo>
                  <a:pt x="2363168" y="683888"/>
                  <a:pt x="2364100" y="708105"/>
                  <a:pt x="2365342" y="729838"/>
                </a:cubicBezTo>
                <a:lnTo>
                  <a:pt x="2367205" y="769579"/>
                </a:lnTo>
                <a:lnTo>
                  <a:pt x="2306651" y="769579"/>
                </a:lnTo>
                <a:lnTo>
                  <a:pt x="2246407" y="769579"/>
                </a:lnTo>
                <a:lnTo>
                  <a:pt x="2247339" y="725181"/>
                </a:lnTo>
                <a:cubicBezTo>
                  <a:pt x="2247960" y="700964"/>
                  <a:pt x="2249202" y="676437"/>
                  <a:pt x="2250134" y="670849"/>
                </a:cubicBezTo>
                <a:lnTo>
                  <a:pt x="2251687" y="660914"/>
                </a:lnTo>
                <a:lnTo>
                  <a:pt x="2307272" y="660914"/>
                </a:lnTo>
                <a:lnTo>
                  <a:pt x="2363168" y="660914"/>
                </a:lnTo>
                <a:lnTo>
                  <a:pt x="2363168" y="675506"/>
                </a:lnTo>
                <a:close/>
                <a:moveTo>
                  <a:pt x="1961026" y="723008"/>
                </a:moveTo>
                <a:cubicBezTo>
                  <a:pt x="1952331" y="726734"/>
                  <a:pt x="1947052" y="726734"/>
                  <a:pt x="1947052" y="723008"/>
                </a:cubicBezTo>
                <a:cubicBezTo>
                  <a:pt x="1947052" y="721145"/>
                  <a:pt x="1951710" y="719903"/>
                  <a:pt x="1957300" y="720214"/>
                </a:cubicBezTo>
                <a:cubicBezTo>
                  <a:pt x="1965684" y="720214"/>
                  <a:pt x="1966305" y="720835"/>
                  <a:pt x="1961026" y="723008"/>
                </a:cubicBezTo>
                <a:close/>
                <a:moveTo>
                  <a:pt x="2103872" y="750640"/>
                </a:moveTo>
                <a:cubicBezTo>
                  <a:pt x="2127162" y="762127"/>
                  <a:pt x="2136478" y="768958"/>
                  <a:pt x="2160079" y="792554"/>
                </a:cubicBezTo>
                <a:cubicBezTo>
                  <a:pt x="2182748" y="815528"/>
                  <a:pt x="2190511" y="825774"/>
                  <a:pt x="2201069" y="847197"/>
                </a:cubicBezTo>
                <a:cubicBezTo>
                  <a:pt x="2219080" y="884143"/>
                  <a:pt x="2224670" y="907118"/>
                  <a:pt x="2224670" y="948100"/>
                </a:cubicBezTo>
                <a:cubicBezTo>
                  <a:pt x="2224670" y="1007400"/>
                  <a:pt x="2209454" y="1046830"/>
                  <a:pt x="2172190" y="1084707"/>
                </a:cubicBezTo>
                <a:cubicBezTo>
                  <a:pt x="2147347" y="1109856"/>
                  <a:pt x="2119709" y="1129105"/>
                  <a:pt x="2093624" y="1139351"/>
                </a:cubicBezTo>
                <a:cubicBezTo>
                  <a:pt x="2074682" y="1146802"/>
                  <a:pt x="2037107" y="1148975"/>
                  <a:pt x="2015370" y="1144008"/>
                </a:cubicBezTo>
                <a:cubicBezTo>
                  <a:pt x="2004811" y="1141834"/>
                  <a:pt x="2004190" y="1142145"/>
                  <a:pt x="1999222" y="1152701"/>
                </a:cubicBezTo>
                <a:cubicBezTo>
                  <a:pt x="1993322" y="1164809"/>
                  <a:pt x="1992390" y="1163567"/>
                  <a:pt x="2013817" y="1175055"/>
                </a:cubicBezTo>
                <a:cubicBezTo>
                  <a:pt x="2029344" y="1183437"/>
                  <a:pt x="2018164" y="1220384"/>
                  <a:pt x="1993322" y="1242738"/>
                </a:cubicBezTo>
                <a:cubicBezTo>
                  <a:pt x="1975000" y="1259193"/>
                  <a:pt x="1958852" y="1266954"/>
                  <a:pt x="1929352" y="1273785"/>
                </a:cubicBezTo>
                <a:cubicBezTo>
                  <a:pt x="1900472" y="1280305"/>
                  <a:pt x="1842402" y="1280305"/>
                  <a:pt x="1803896" y="1273785"/>
                </a:cubicBezTo>
                <a:cubicBezTo>
                  <a:pt x="1732162" y="1261676"/>
                  <a:pt x="1652044" y="1224109"/>
                  <a:pt x="1652044" y="1202376"/>
                </a:cubicBezTo>
                <a:cubicBezTo>
                  <a:pt x="1652044" y="1192131"/>
                  <a:pt x="1641486" y="1182506"/>
                  <a:pt x="1630617" y="1182506"/>
                </a:cubicBezTo>
                <a:cubicBezTo>
                  <a:pt x="1618506" y="1182506"/>
                  <a:pt x="1613538" y="1189336"/>
                  <a:pt x="1615712" y="1203929"/>
                </a:cubicBezTo>
                <a:cubicBezTo>
                  <a:pt x="1617575" y="1218210"/>
                  <a:pt x="1615091" y="1221315"/>
                  <a:pt x="1590558" y="1233423"/>
                </a:cubicBezTo>
                <a:cubicBezTo>
                  <a:pt x="1565094" y="1246463"/>
                  <a:pt x="1545220" y="1248637"/>
                  <a:pt x="1498019" y="1244911"/>
                </a:cubicBezTo>
                <a:cubicBezTo>
                  <a:pt x="1411380" y="1237460"/>
                  <a:pt x="1389642" y="1250810"/>
                  <a:pt x="1315425" y="1353886"/>
                </a:cubicBezTo>
                <a:lnTo>
                  <a:pt x="1291513" y="1387417"/>
                </a:lnTo>
                <a:lnTo>
                  <a:pt x="1212638" y="1387417"/>
                </a:lnTo>
                <a:cubicBezTo>
                  <a:pt x="1169163" y="1387417"/>
                  <a:pt x="1133141" y="1386176"/>
                  <a:pt x="1132209" y="1384623"/>
                </a:cubicBezTo>
                <a:cubicBezTo>
                  <a:pt x="1131278" y="1383381"/>
                  <a:pt x="1128793" y="1368789"/>
                  <a:pt x="1126930" y="1352334"/>
                </a:cubicBezTo>
                <a:cubicBezTo>
                  <a:pt x="1122893" y="1316940"/>
                  <a:pt x="1126620" y="1274095"/>
                  <a:pt x="1138109" y="1226904"/>
                </a:cubicBezTo>
                <a:cubicBezTo>
                  <a:pt x="1158915" y="1140903"/>
                  <a:pt x="1194316" y="1105199"/>
                  <a:pt x="1241828" y="1121964"/>
                </a:cubicBezTo>
                <a:cubicBezTo>
                  <a:pt x="1263565" y="1129415"/>
                  <a:pt x="1270087" y="1122896"/>
                  <a:pt x="1270087" y="1091848"/>
                </a:cubicBezTo>
                <a:cubicBezTo>
                  <a:pt x="1270397" y="1066079"/>
                  <a:pt x="1277850" y="1049935"/>
                  <a:pt x="1299587" y="1028823"/>
                </a:cubicBezTo>
                <a:cubicBezTo>
                  <a:pt x="1321946" y="1006779"/>
                  <a:pt x="1336230" y="998707"/>
                  <a:pt x="1376289" y="985977"/>
                </a:cubicBezTo>
                <a:cubicBezTo>
                  <a:pt x="1411690" y="974490"/>
                  <a:pt x="1437465" y="959587"/>
                  <a:pt x="1453613" y="940959"/>
                </a:cubicBezTo>
                <a:cubicBezTo>
                  <a:pt x="1459202" y="934750"/>
                  <a:pt x="1472555" y="916121"/>
                  <a:pt x="1483113" y="899977"/>
                </a:cubicBezTo>
                <a:cubicBezTo>
                  <a:pt x="1511993" y="855890"/>
                  <a:pt x="1542115" y="829189"/>
                  <a:pt x="1591490" y="804351"/>
                </a:cubicBezTo>
                <a:cubicBezTo>
                  <a:pt x="1631859" y="783860"/>
                  <a:pt x="1661671" y="775167"/>
                  <a:pt x="1697072" y="773304"/>
                </a:cubicBezTo>
                <a:cubicBezTo>
                  <a:pt x="1732783" y="771752"/>
                  <a:pt x="1747378" y="774857"/>
                  <a:pt x="1767874" y="788517"/>
                </a:cubicBezTo>
                <a:cubicBezTo>
                  <a:pt x="1776879" y="794416"/>
                  <a:pt x="1786506" y="798142"/>
                  <a:pt x="1792716" y="798142"/>
                </a:cubicBezTo>
                <a:cubicBezTo>
                  <a:pt x="1797995" y="798142"/>
                  <a:pt x="1828428" y="790070"/>
                  <a:pt x="1860102" y="780756"/>
                </a:cubicBezTo>
                <a:cubicBezTo>
                  <a:pt x="1960716" y="750329"/>
                  <a:pt x="2029344" y="735116"/>
                  <a:pt x="2058844" y="736358"/>
                </a:cubicBezTo>
                <a:cubicBezTo>
                  <a:pt x="2071576" y="736979"/>
                  <a:pt x="2083066" y="740705"/>
                  <a:pt x="2103872" y="750640"/>
                </a:cubicBezTo>
                <a:close/>
                <a:moveTo>
                  <a:pt x="2651966" y="768958"/>
                </a:moveTo>
                <a:cubicBezTo>
                  <a:pt x="2651966" y="786034"/>
                  <a:pt x="2652897" y="810250"/>
                  <a:pt x="2653829" y="823290"/>
                </a:cubicBezTo>
                <a:lnTo>
                  <a:pt x="2656003" y="847197"/>
                </a:lnTo>
                <a:lnTo>
                  <a:pt x="2594517" y="847197"/>
                </a:lnTo>
                <a:lnTo>
                  <a:pt x="2533031" y="847197"/>
                </a:lnTo>
                <a:lnTo>
                  <a:pt x="2534894" y="816770"/>
                </a:lnTo>
                <a:cubicBezTo>
                  <a:pt x="2536136" y="800315"/>
                  <a:pt x="2537068" y="775788"/>
                  <a:pt x="2537068" y="762438"/>
                </a:cubicBezTo>
                <a:lnTo>
                  <a:pt x="2537068" y="738531"/>
                </a:lnTo>
                <a:lnTo>
                  <a:pt x="2594517" y="738531"/>
                </a:lnTo>
                <a:lnTo>
                  <a:pt x="2651966" y="738531"/>
                </a:lnTo>
                <a:lnTo>
                  <a:pt x="2651966" y="768958"/>
                </a:lnTo>
                <a:close/>
                <a:moveTo>
                  <a:pt x="2367516" y="810561"/>
                </a:moveTo>
                <a:cubicBezTo>
                  <a:pt x="2368448" y="818012"/>
                  <a:pt x="2370000" y="852164"/>
                  <a:pt x="2370932" y="886626"/>
                </a:cubicBezTo>
                <a:lnTo>
                  <a:pt x="2372795" y="949652"/>
                </a:lnTo>
                <a:lnTo>
                  <a:pt x="2314104" y="949652"/>
                </a:lnTo>
                <a:lnTo>
                  <a:pt x="2255413" y="949652"/>
                </a:lnTo>
                <a:lnTo>
                  <a:pt x="2253550" y="926988"/>
                </a:lnTo>
                <a:cubicBezTo>
                  <a:pt x="2252308" y="914879"/>
                  <a:pt x="2249513" y="896562"/>
                  <a:pt x="2246718" y="886626"/>
                </a:cubicBezTo>
                <a:cubicBezTo>
                  <a:pt x="2243302" y="872966"/>
                  <a:pt x="2242681" y="860236"/>
                  <a:pt x="2244234" y="832915"/>
                </a:cubicBezTo>
                <a:lnTo>
                  <a:pt x="2246097" y="797521"/>
                </a:lnTo>
                <a:lnTo>
                  <a:pt x="2306030" y="797521"/>
                </a:lnTo>
                <a:lnTo>
                  <a:pt x="2365963" y="797521"/>
                </a:lnTo>
                <a:lnTo>
                  <a:pt x="2367516" y="810561"/>
                </a:lnTo>
                <a:close/>
                <a:moveTo>
                  <a:pt x="2656313" y="916121"/>
                </a:moveTo>
                <a:cubicBezTo>
                  <a:pt x="2657245" y="937233"/>
                  <a:pt x="2658797" y="970764"/>
                  <a:pt x="2659418" y="990635"/>
                </a:cubicBezTo>
                <a:lnTo>
                  <a:pt x="2660971" y="1027270"/>
                </a:lnTo>
                <a:lnTo>
                  <a:pt x="2594517" y="1027270"/>
                </a:lnTo>
                <a:lnTo>
                  <a:pt x="2528062" y="1027270"/>
                </a:lnTo>
                <a:lnTo>
                  <a:pt x="2529615" y="972006"/>
                </a:lnTo>
                <a:cubicBezTo>
                  <a:pt x="2530547" y="941890"/>
                  <a:pt x="2531789" y="908360"/>
                  <a:pt x="2532720" y="897493"/>
                </a:cubicBezTo>
                <a:lnTo>
                  <a:pt x="2534584" y="878244"/>
                </a:lnTo>
                <a:lnTo>
                  <a:pt x="2594517" y="878244"/>
                </a:lnTo>
                <a:lnTo>
                  <a:pt x="2654450" y="878244"/>
                </a:lnTo>
                <a:lnTo>
                  <a:pt x="2656313" y="916121"/>
                </a:lnTo>
                <a:close/>
                <a:moveTo>
                  <a:pt x="1275055" y="979147"/>
                </a:moveTo>
                <a:cubicBezTo>
                  <a:pt x="1300830" y="986909"/>
                  <a:pt x="1300830" y="987219"/>
                  <a:pt x="1278782" y="1009263"/>
                </a:cubicBezTo>
                <a:cubicBezTo>
                  <a:pt x="1256423" y="1031617"/>
                  <a:pt x="1245865" y="1050245"/>
                  <a:pt x="1243070" y="1072910"/>
                </a:cubicBezTo>
                <a:lnTo>
                  <a:pt x="1241517" y="1088433"/>
                </a:lnTo>
                <a:lnTo>
                  <a:pt x="1220712" y="1088433"/>
                </a:lnTo>
                <a:cubicBezTo>
                  <a:pt x="1182516" y="1087812"/>
                  <a:pt x="1154568" y="1110477"/>
                  <a:pt x="1130035" y="1162325"/>
                </a:cubicBezTo>
                <a:cubicBezTo>
                  <a:pt x="1102398" y="1220073"/>
                  <a:pt x="1090287" y="1311973"/>
                  <a:pt x="1101466" y="1377172"/>
                </a:cubicBezTo>
                <a:lnTo>
                  <a:pt x="1103019" y="1387417"/>
                </a:lnTo>
                <a:lnTo>
                  <a:pt x="1018864" y="1387417"/>
                </a:lnTo>
                <a:cubicBezTo>
                  <a:pt x="936883" y="1387417"/>
                  <a:pt x="934088" y="1387107"/>
                  <a:pt x="925393" y="1380587"/>
                </a:cubicBezTo>
                <a:cubicBezTo>
                  <a:pt x="920114" y="1376861"/>
                  <a:pt x="916077" y="1371273"/>
                  <a:pt x="916077" y="1368168"/>
                </a:cubicBezTo>
                <a:cubicBezTo>
                  <a:pt x="916077" y="1360717"/>
                  <a:pt x="902414" y="1347056"/>
                  <a:pt x="894961" y="1347056"/>
                </a:cubicBezTo>
                <a:cubicBezTo>
                  <a:pt x="885955" y="1347056"/>
                  <a:pt x="878192" y="1357612"/>
                  <a:pt x="879123" y="1368168"/>
                </a:cubicBezTo>
                <a:cubicBezTo>
                  <a:pt x="880366" y="1379966"/>
                  <a:pt x="876018" y="1385244"/>
                  <a:pt x="856144" y="1393937"/>
                </a:cubicBezTo>
                <a:cubicBezTo>
                  <a:pt x="840928" y="1401078"/>
                  <a:pt x="837201" y="1401389"/>
                  <a:pt x="785342" y="1400457"/>
                </a:cubicBezTo>
                <a:cubicBezTo>
                  <a:pt x="736588" y="1399526"/>
                  <a:pt x="728825" y="1400147"/>
                  <a:pt x="713609" y="1406046"/>
                </a:cubicBezTo>
                <a:cubicBezTo>
                  <a:pt x="692492" y="1413808"/>
                  <a:pt x="664234" y="1442060"/>
                  <a:pt x="630385" y="1488942"/>
                </a:cubicBezTo>
                <a:lnTo>
                  <a:pt x="607406" y="1520920"/>
                </a:lnTo>
                <a:lnTo>
                  <a:pt x="541572" y="1520920"/>
                </a:lnTo>
                <a:lnTo>
                  <a:pt x="475739" y="1520920"/>
                </a:lnTo>
                <a:lnTo>
                  <a:pt x="473255" y="1507570"/>
                </a:lnTo>
                <a:cubicBezTo>
                  <a:pt x="468907" y="1484285"/>
                  <a:pt x="471392" y="1433678"/>
                  <a:pt x="477913" y="1400457"/>
                </a:cubicBezTo>
                <a:cubicBezTo>
                  <a:pt x="488160" y="1351713"/>
                  <a:pt x="505861" y="1316319"/>
                  <a:pt x="526356" y="1303590"/>
                </a:cubicBezTo>
                <a:cubicBezTo>
                  <a:pt x="537846" y="1296449"/>
                  <a:pt x="547162" y="1295828"/>
                  <a:pt x="567036" y="1301106"/>
                </a:cubicBezTo>
                <a:cubicBezTo>
                  <a:pt x="580700" y="1304832"/>
                  <a:pt x="581631" y="1304521"/>
                  <a:pt x="587221" y="1297691"/>
                </a:cubicBezTo>
                <a:cubicBezTo>
                  <a:pt x="591568" y="1292724"/>
                  <a:pt x="593121" y="1285583"/>
                  <a:pt x="593121" y="1273474"/>
                </a:cubicBezTo>
                <a:cubicBezTo>
                  <a:pt x="593121" y="1251431"/>
                  <a:pt x="599021" y="1239322"/>
                  <a:pt x="619206" y="1220384"/>
                </a:cubicBezTo>
                <a:cubicBezTo>
                  <a:pt x="637838" y="1202687"/>
                  <a:pt x="652123" y="1194614"/>
                  <a:pt x="678518" y="1187163"/>
                </a:cubicBezTo>
                <a:cubicBezTo>
                  <a:pt x="717646" y="1175676"/>
                  <a:pt x="748078" y="1153011"/>
                  <a:pt x="767021" y="1120722"/>
                </a:cubicBezTo>
                <a:cubicBezTo>
                  <a:pt x="797142" y="1069184"/>
                  <a:pt x="848070" y="1031617"/>
                  <a:pt x="912661" y="1012988"/>
                </a:cubicBezTo>
                <a:cubicBezTo>
                  <a:pt x="952099" y="1001812"/>
                  <a:pt x="981910" y="1003053"/>
                  <a:pt x="1007064" y="1017335"/>
                </a:cubicBezTo>
                <a:cubicBezTo>
                  <a:pt x="1027870" y="1029133"/>
                  <a:pt x="1031907" y="1029133"/>
                  <a:pt x="1060476" y="1021061"/>
                </a:cubicBezTo>
                <a:cubicBezTo>
                  <a:pt x="1170094" y="989393"/>
                  <a:pt x="1225059" y="976042"/>
                  <a:pt x="1253318" y="974800"/>
                </a:cubicBezTo>
                <a:cubicBezTo>
                  <a:pt x="1256734" y="974490"/>
                  <a:pt x="1266671" y="976663"/>
                  <a:pt x="1275055" y="979147"/>
                </a:cubicBezTo>
                <a:close/>
                <a:moveTo>
                  <a:pt x="2373727" y="987530"/>
                </a:moveTo>
                <a:cubicBezTo>
                  <a:pt x="2374658" y="993118"/>
                  <a:pt x="2375900" y="1017646"/>
                  <a:pt x="2376521" y="1041862"/>
                </a:cubicBezTo>
                <a:lnTo>
                  <a:pt x="2377453" y="1086260"/>
                </a:lnTo>
                <a:lnTo>
                  <a:pt x="2306651" y="1086260"/>
                </a:lnTo>
                <a:lnTo>
                  <a:pt x="2235849" y="1086260"/>
                </a:lnTo>
                <a:lnTo>
                  <a:pt x="2235849" y="1066700"/>
                </a:lnTo>
                <a:cubicBezTo>
                  <a:pt x="2236160" y="1055834"/>
                  <a:pt x="2239886" y="1032859"/>
                  <a:pt x="2245165" y="1013299"/>
                </a:cubicBezTo>
                <a:cubicBezTo>
                  <a:pt x="2250134" y="994360"/>
                  <a:pt x="2254171" y="978837"/>
                  <a:pt x="2254481" y="978216"/>
                </a:cubicBezTo>
                <a:cubicBezTo>
                  <a:pt x="2254481" y="977905"/>
                  <a:pt x="2280877" y="977595"/>
                  <a:pt x="2313483" y="977595"/>
                </a:cubicBezTo>
                <a:lnTo>
                  <a:pt x="2372174" y="977595"/>
                </a:lnTo>
                <a:lnTo>
                  <a:pt x="2373727" y="987530"/>
                </a:lnTo>
                <a:close/>
                <a:moveTo>
                  <a:pt x="2664077" y="1131899"/>
                </a:moveTo>
                <a:lnTo>
                  <a:pt x="2664387" y="1166982"/>
                </a:lnTo>
                <a:lnTo>
                  <a:pt x="2594517" y="1166982"/>
                </a:lnTo>
                <a:lnTo>
                  <a:pt x="2524646" y="1166982"/>
                </a:lnTo>
                <a:lnTo>
                  <a:pt x="2524646" y="1141213"/>
                </a:lnTo>
                <a:cubicBezTo>
                  <a:pt x="2524646" y="1126932"/>
                  <a:pt x="2525578" y="1102404"/>
                  <a:pt x="2526510" y="1086881"/>
                </a:cubicBezTo>
                <a:lnTo>
                  <a:pt x="2528683" y="1058317"/>
                </a:lnTo>
                <a:lnTo>
                  <a:pt x="2594206" y="1057696"/>
                </a:lnTo>
                <a:lnTo>
                  <a:pt x="2659729" y="1056765"/>
                </a:lnTo>
                <a:lnTo>
                  <a:pt x="2661592" y="1076946"/>
                </a:lnTo>
                <a:cubicBezTo>
                  <a:pt x="2662834" y="1088123"/>
                  <a:pt x="2663766" y="1112960"/>
                  <a:pt x="2664077" y="1131899"/>
                </a:cubicBezTo>
                <a:close/>
                <a:moveTo>
                  <a:pt x="2202001" y="1224420"/>
                </a:moveTo>
                <a:cubicBezTo>
                  <a:pt x="2200138" y="1279063"/>
                  <a:pt x="2197032" y="1370652"/>
                  <a:pt x="2195480" y="1427779"/>
                </a:cubicBezTo>
                <a:cubicBezTo>
                  <a:pt x="2193617" y="1484906"/>
                  <a:pt x="2190822" y="1561903"/>
                  <a:pt x="2189269" y="1598538"/>
                </a:cubicBezTo>
                <a:cubicBezTo>
                  <a:pt x="2187716" y="1635174"/>
                  <a:pt x="2185543" y="1691680"/>
                  <a:pt x="2184301" y="1723658"/>
                </a:cubicBezTo>
                <a:cubicBezTo>
                  <a:pt x="2183058" y="1755637"/>
                  <a:pt x="2181195" y="1781406"/>
                  <a:pt x="2180264" y="1781096"/>
                </a:cubicBezTo>
                <a:cubicBezTo>
                  <a:pt x="2179021" y="1780475"/>
                  <a:pt x="2168153" y="1773023"/>
                  <a:pt x="2155731" y="1764641"/>
                </a:cubicBezTo>
                <a:lnTo>
                  <a:pt x="2133373" y="1749117"/>
                </a:lnTo>
                <a:lnTo>
                  <a:pt x="2133373" y="1718070"/>
                </a:lnTo>
                <a:cubicBezTo>
                  <a:pt x="2133062" y="1684849"/>
                  <a:pt x="2132131" y="1654423"/>
                  <a:pt x="2127162" y="1539549"/>
                </a:cubicBezTo>
                <a:cubicBezTo>
                  <a:pt x="2125299" y="1499498"/>
                  <a:pt x="2122504" y="1424053"/>
                  <a:pt x="2120951" y="1371894"/>
                </a:cubicBezTo>
                <a:cubicBezTo>
                  <a:pt x="2119399" y="1319735"/>
                  <a:pt x="2117225" y="1251431"/>
                  <a:pt x="2115983" y="1219763"/>
                </a:cubicBezTo>
                <a:lnTo>
                  <a:pt x="2114120" y="1162325"/>
                </a:lnTo>
                <a:lnTo>
                  <a:pt x="2138031" y="1148354"/>
                </a:lnTo>
                <a:cubicBezTo>
                  <a:pt x="2151384" y="1140592"/>
                  <a:pt x="2171258" y="1125379"/>
                  <a:pt x="2182748" y="1114202"/>
                </a:cubicBezTo>
                <a:lnTo>
                  <a:pt x="2203243" y="1094022"/>
                </a:lnTo>
                <a:lnTo>
                  <a:pt x="2204175" y="1109545"/>
                </a:lnTo>
                <a:cubicBezTo>
                  <a:pt x="2204796" y="1117928"/>
                  <a:pt x="2203864" y="1169777"/>
                  <a:pt x="2202001" y="1224420"/>
                </a:cubicBezTo>
                <a:close/>
                <a:moveTo>
                  <a:pt x="2379937" y="1162946"/>
                </a:moveTo>
                <a:cubicBezTo>
                  <a:pt x="2380869" y="1189957"/>
                  <a:pt x="2382422" y="1224109"/>
                  <a:pt x="2382732" y="1239012"/>
                </a:cubicBezTo>
                <a:lnTo>
                  <a:pt x="2383664" y="1266333"/>
                </a:lnTo>
                <a:lnTo>
                  <a:pt x="2306341" y="1266333"/>
                </a:lnTo>
                <a:lnTo>
                  <a:pt x="2229328" y="1266333"/>
                </a:lnTo>
                <a:lnTo>
                  <a:pt x="2231191" y="1209517"/>
                </a:lnTo>
                <a:cubicBezTo>
                  <a:pt x="2232123" y="1178470"/>
                  <a:pt x="2233676" y="1144318"/>
                  <a:pt x="2234607" y="1133452"/>
                </a:cubicBezTo>
                <a:lnTo>
                  <a:pt x="2236470" y="1114202"/>
                </a:lnTo>
                <a:lnTo>
                  <a:pt x="2307272" y="1114202"/>
                </a:lnTo>
                <a:lnTo>
                  <a:pt x="2378074" y="1114202"/>
                </a:lnTo>
                <a:lnTo>
                  <a:pt x="2379937" y="1162946"/>
                </a:lnTo>
                <a:close/>
                <a:moveTo>
                  <a:pt x="2086793" y="1180954"/>
                </a:moveTo>
                <a:cubicBezTo>
                  <a:pt x="2086793" y="1188405"/>
                  <a:pt x="2085861" y="1188716"/>
                  <a:pt x="2067850" y="1188716"/>
                </a:cubicBezTo>
                <a:cubicBezTo>
                  <a:pt x="2051702" y="1188716"/>
                  <a:pt x="2049218" y="1188095"/>
                  <a:pt x="2050150" y="1183127"/>
                </a:cubicBezTo>
                <a:cubicBezTo>
                  <a:pt x="2050771" y="1179712"/>
                  <a:pt x="2055118" y="1177228"/>
                  <a:pt x="2063503" y="1175986"/>
                </a:cubicBezTo>
                <a:cubicBezTo>
                  <a:pt x="2086172" y="1172571"/>
                  <a:pt x="2086793" y="1172571"/>
                  <a:pt x="2086793" y="1180954"/>
                </a:cubicBezTo>
                <a:close/>
                <a:moveTo>
                  <a:pt x="2668424" y="1248326"/>
                </a:moveTo>
                <a:cubicBezTo>
                  <a:pt x="2669666" y="1277821"/>
                  <a:pt x="2670598" y="1312283"/>
                  <a:pt x="2670598" y="1324392"/>
                </a:cubicBezTo>
                <a:lnTo>
                  <a:pt x="2670598" y="1347056"/>
                </a:lnTo>
                <a:lnTo>
                  <a:pt x="2594517" y="1347056"/>
                </a:lnTo>
                <a:lnTo>
                  <a:pt x="2518436" y="1347056"/>
                </a:lnTo>
                <a:lnTo>
                  <a:pt x="2518436" y="1327496"/>
                </a:lnTo>
                <a:cubicBezTo>
                  <a:pt x="2518436" y="1316630"/>
                  <a:pt x="2519367" y="1282167"/>
                  <a:pt x="2520610" y="1251431"/>
                </a:cubicBezTo>
                <a:lnTo>
                  <a:pt x="2522473" y="1194925"/>
                </a:lnTo>
                <a:lnTo>
                  <a:pt x="2594517" y="1194925"/>
                </a:lnTo>
                <a:lnTo>
                  <a:pt x="2666561" y="1194925"/>
                </a:lnTo>
                <a:lnTo>
                  <a:pt x="2668424" y="1248326"/>
                </a:lnTo>
                <a:close/>
                <a:moveTo>
                  <a:pt x="2087724" y="1237460"/>
                </a:moveTo>
                <a:cubicBezTo>
                  <a:pt x="2088966" y="1249257"/>
                  <a:pt x="2089898" y="1274406"/>
                  <a:pt x="2089898" y="1293344"/>
                </a:cubicBezTo>
                <a:lnTo>
                  <a:pt x="2089898" y="1328428"/>
                </a:lnTo>
                <a:lnTo>
                  <a:pt x="2009159" y="1328428"/>
                </a:lnTo>
                <a:lnTo>
                  <a:pt x="1928420" y="1328428"/>
                </a:lnTo>
                <a:lnTo>
                  <a:pt x="1928420" y="1316319"/>
                </a:lnTo>
                <a:cubicBezTo>
                  <a:pt x="1928420" y="1304832"/>
                  <a:pt x="1928730" y="1304211"/>
                  <a:pt x="1943326" y="1300485"/>
                </a:cubicBezTo>
                <a:cubicBezTo>
                  <a:pt x="1984006" y="1289308"/>
                  <a:pt x="2021580" y="1263229"/>
                  <a:pt x="2035554" y="1236218"/>
                </a:cubicBezTo>
                <a:cubicBezTo>
                  <a:pt x="2045181" y="1216968"/>
                  <a:pt x="2045802" y="1216658"/>
                  <a:pt x="2066608" y="1216658"/>
                </a:cubicBezTo>
                <a:lnTo>
                  <a:pt x="2085861" y="1216658"/>
                </a:lnTo>
                <a:lnTo>
                  <a:pt x="2087724" y="1237460"/>
                </a:lnTo>
                <a:close/>
                <a:moveTo>
                  <a:pt x="1661050" y="1252362"/>
                </a:moveTo>
                <a:cubicBezTo>
                  <a:pt x="1688687" y="1270370"/>
                  <a:pt x="1725951" y="1285272"/>
                  <a:pt x="1768495" y="1295207"/>
                </a:cubicBezTo>
                <a:cubicBezTo>
                  <a:pt x="1807311" y="1304521"/>
                  <a:pt x="1858860" y="1311041"/>
                  <a:pt x="1882461" y="1309179"/>
                </a:cubicBezTo>
                <a:lnTo>
                  <a:pt x="1898298" y="1308247"/>
                </a:lnTo>
                <a:lnTo>
                  <a:pt x="1896435" y="1379966"/>
                </a:lnTo>
                <a:cubicBezTo>
                  <a:pt x="1895503" y="1419706"/>
                  <a:pt x="1893019" y="1494220"/>
                  <a:pt x="1891156" y="1546068"/>
                </a:cubicBezTo>
                <a:cubicBezTo>
                  <a:pt x="1889293" y="1597917"/>
                  <a:pt x="1886808" y="1668705"/>
                  <a:pt x="1885566" y="1703478"/>
                </a:cubicBezTo>
                <a:lnTo>
                  <a:pt x="1883392" y="1766503"/>
                </a:lnTo>
                <a:lnTo>
                  <a:pt x="1855755" y="1743218"/>
                </a:lnTo>
                <a:cubicBezTo>
                  <a:pt x="1840228" y="1730178"/>
                  <a:pt x="1827186" y="1720243"/>
                  <a:pt x="1826565" y="1721175"/>
                </a:cubicBezTo>
                <a:cubicBezTo>
                  <a:pt x="1825944" y="1721795"/>
                  <a:pt x="1824391" y="1768056"/>
                  <a:pt x="1823149" y="1824251"/>
                </a:cubicBezTo>
                <a:lnTo>
                  <a:pt x="1821286" y="1926086"/>
                </a:lnTo>
                <a:lnTo>
                  <a:pt x="1709804" y="1926086"/>
                </a:lnTo>
                <a:lnTo>
                  <a:pt x="1598632" y="1926086"/>
                </a:lnTo>
                <a:lnTo>
                  <a:pt x="1589316" y="1888829"/>
                </a:lnTo>
                <a:cubicBezTo>
                  <a:pt x="1578447" y="1843811"/>
                  <a:pt x="1563231" y="1752532"/>
                  <a:pt x="1558884" y="1705651"/>
                </a:cubicBezTo>
                <a:cubicBezTo>
                  <a:pt x="1555468" y="1669015"/>
                  <a:pt x="1555157" y="1560040"/>
                  <a:pt x="1558573" y="1527130"/>
                </a:cubicBezTo>
                <a:lnTo>
                  <a:pt x="1560436" y="1506949"/>
                </a:lnTo>
                <a:lnTo>
                  <a:pt x="1578447" y="1506018"/>
                </a:lnTo>
                <a:lnTo>
                  <a:pt x="1596148" y="1505086"/>
                </a:lnTo>
                <a:lnTo>
                  <a:pt x="1595527" y="1447028"/>
                </a:lnTo>
                <a:lnTo>
                  <a:pt x="1594595" y="1388970"/>
                </a:lnTo>
                <a:lnTo>
                  <a:pt x="1461997" y="1388038"/>
                </a:lnTo>
                <a:cubicBezTo>
                  <a:pt x="1388711" y="1387728"/>
                  <a:pt x="1329088" y="1386176"/>
                  <a:pt x="1329088" y="1384934"/>
                </a:cubicBezTo>
                <a:cubicBezTo>
                  <a:pt x="1329088" y="1383692"/>
                  <a:pt x="1339025" y="1369410"/>
                  <a:pt x="1351447" y="1353266"/>
                </a:cubicBezTo>
                <a:cubicBezTo>
                  <a:pt x="1404238" y="1283099"/>
                  <a:pt x="1418522" y="1272543"/>
                  <a:pt x="1460755" y="1272232"/>
                </a:cubicBezTo>
                <a:cubicBezTo>
                  <a:pt x="1474108" y="1272232"/>
                  <a:pt x="1498330" y="1272853"/>
                  <a:pt x="1514788" y="1274095"/>
                </a:cubicBezTo>
                <a:cubicBezTo>
                  <a:pt x="1559815" y="1277200"/>
                  <a:pt x="1601427" y="1266333"/>
                  <a:pt x="1627201" y="1244911"/>
                </a:cubicBezTo>
                <a:cubicBezTo>
                  <a:pt x="1631549" y="1241496"/>
                  <a:pt x="1635896" y="1238701"/>
                  <a:pt x="1637139" y="1238391"/>
                </a:cubicBezTo>
                <a:cubicBezTo>
                  <a:pt x="1638381" y="1238391"/>
                  <a:pt x="1649249" y="1244600"/>
                  <a:pt x="1661050" y="1252362"/>
                </a:cubicBezTo>
                <a:close/>
                <a:moveTo>
                  <a:pt x="2384906" y="1313525"/>
                </a:moveTo>
                <a:cubicBezTo>
                  <a:pt x="2384906" y="1324392"/>
                  <a:pt x="2385837" y="1348919"/>
                  <a:pt x="2387080" y="1367858"/>
                </a:cubicBezTo>
                <a:lnTo>
                  <a:pt x="2388943" y="1402941"/>
                </a:lnTo>
                <a:lnTo>
                  <a:pt x="2306962" y="1402941"/>
                </a:lnTo>
                <a:lnTo>
                  <a:pt x="2224981" y="1402941"/>
                </a:lnTo>
                <a:lnTo>
                  <a:pt x="2225912" y="1358544"/>
                </a:lnTo>
                <a:cubicBezTo>
                  <a:pt x="2226223" y="1334327"/>
                  <a:pt x="2227465" y="1309799"/>
                  <a:pt x="2228396" y="1304211"/>
                </a:cubicBezTo>
                <a:lnTo>
                  <a:pt x="2229949" y="1294276"/>
                </a:lnTo>
                <a:lnTo>
                  <a:pt x="2307272" y="1294276"/>
                </a:lnTo>
                <a:lnTo>
                  <a:pt x="2384906" y="1294276"/>
                </a:lnTo>
                <a:lnTo>
                  <a:pt x="2384906" y="1313525"/>
                </a:lnTo>
                <a:close/>
                <a:moveTo>
                  <a:pt x="2093003" y="1377172"/>
                </a:moveTo>
                <a:cubicBezTo>
                  <a:pt x="2093003" y="1388970"/>
                  <a:pt x="2093935" y="1422501"/>
                  <a:pt x="2095177" y="1451685"/>
                </a:cubicBezTo>
                <a:lnTo>
                  <a:pt x="2097040" y="1505397"/>
                </a:lnTo>
                <a:lnTo>
                  <a:pt x="2009159" y="1505397"/>
                </a:lnTo>
                <a:lnTo>
                  <a:pt x="1921278" y="1505397"/>
                </a:lnTo>
                <a:lnTo>
                  <a:pt x="1923141" y="1456342"/>
                </a:lnTo>
                <a:cubicBezTo>
                  <a:pt x="1924383" y="1429642"/>
                  <a:pt x="1925315" y="1396111"/>
                  <a:pt x="1925315" y="1381829"/>
                </a:cubicBezTo>
                <a:lnTo>
                  <a:pt x="1925315" y="1356370"/>
                </a:lnTo>
                <a:lnTo>
                  <a:pt x="2009159" y="1356370"/>
                </a:lnTo>
                <a:lnTo>
                  <a:pt x="2093003" y="1356370"/>
                </a:lnTo>
                <a:lnTo>
                  <a:pt x="2093003" y="1377172"/>
                </a:lnTo>
                <a:close/>
                <a:moveTo>
                  <a:pt x="2673703" y="1410392"/>
                </a:moveTo>
                <a:cubicBezTo>
                  <a:pt x="2673703" y="1429642"/>
                  <a:pt x="2674635" y="1454169"/>
                  <a:pt x="2675566" y="1464725"/>
                </a:cubicBezTo>
                <a:lnTo>
                  <a:pt x="2677740" y="1483664"/>
                </a:lnTo>
                <a:lnTo>
                  <a:pt x="2594517" y="1483664"/>
                </a:lnTo>
                <a:lnTo>
                  <a:pt x="2511293" y="1483664"/>
                </a:lnTo>
                <a:lnTo>
                  <a:pt x="2513157" y="1453237"/>
                </a:lnTo>
                <a:cubicBezTo>
                  <a:pt x="2514399" y="1436782"/>
                  <a:pt x="2515330" y="1412255"/>
                  <a:pt x="2515330" y="1398905"/>
                </a:cubicBezTo>
                <a:lnTo>
                  <a:pt x="2515330" y="1374999"/>
                </a:lnTo>
                <a:lnTo>
                  <a:pt x="2594517" y="1374999"/>
                </a:lnTo>
                <a:lnTo>
                  <a:pt x="2673703" y="1374999"/>
                </a:lnTo>
                <a:lnTo>
                  <a:pt x="2673703" y="1410392"/>
                </a:lnTo>
                <a:close/>
                <a:moveTo>
                  <a:pt x="913903" y="1407598"/>
                </a:moveTo>
                <a:lnTo>
                  <a:pt x="922288" y="1415049"/>
                </a:lnTo>
                <a:lnTo>
                  <a:pt x="922288" y="1460378"/>
                </a:lnTo>
                <a:lnTo>
                  <a:pt x="922288" y="1505397"/>
                </a:lnTo>
                <a:lnTo>
                  <a:pt x="949925" y="1505397"/>
                </a:lnTo>
                <a:lnTo>
                  <a:pt x="977874" y="1505397"/>
                </a:lnTo>
                <a:lnTo>
                  <a:pt x="980358" y="1523094"/>
                </a:lnTo>
                <a:cubicBezTo>
                  <a:pt x="984395" y="1551036"/>
                  <a:pt x="983153" y="1679571"/>
                  <a:pt x="978495" y="1722727"/>
                </a:cubicBezTo>
                <a:cubicBezTo>
                  <a:pt x="968247" y="1821457"/>
                  <a:pt x="936883" y="1956202"/>
                  <a:pt x="903035" y="2049964"/>
                </a:cubicBezTo>
                <a:lnTo>
                  <a:pt x="896203" y="2068282"/>
                </a:lnTo>
                <a:lnTo>
                  <a:pt x="887508" y="2042202"/>
                </a:lnTo>
                <a:cubicBezTo>
                  <a:pt x="865771" y="1977935"/>
                  <a:pt x="842791" y="1869270"/>
                  <a:pt x="835649" y="1795998"/>
                </a:cubicBezTo>
                <a:cubicBezTo>
                  <a:pt x="831922" y="1758431"/>
                  <a:pt x="830991" y="1672120"/>
                  <a:pt x="834096" y="1642315"/>
                </a:cubicBezTo>
                <a:lnTo>
                  <a:pt x="836270" y="1623376"/>
                </a:lnTo>
                <a:lnTo>
                  <a:pt x="851175" y="1623376"/>
                </a:lnTo>
                <a:lnTo>
                  <a:pt x="866392" y="1623376"/>
                </a:lnTo>
                <a:lnTo>
                  <a:pt x="866392" y="1572148"/>
                </a:lnTo>
                <a:lnTo>
                  <a:pt x="866392" y="1520920"/>
                </a:lnTo>
                <a:lnTo>
                  <a:pt x="756152" y="1520920"/>
                </a:lnTo>
                <a:cubicBezTo>
                  <a:pt x="692803" y="1520920"/>
                  <a:pt x="645912" y="1519678"/>
                  <a:pt x="645912" y="1518126"/>
                </a:cubicBezTo>
                <a:cubicBezTo>
                  <a:pt x="645912" y="1513779"/>
                  <a:pt x="686903" y="1461931"/>
                  <a:pt x="700566" y="1448891"/>
                </a:cubicBezTo>
                <a:cubicBezTo>
                  <a:pt x="721372" y="1429021"/>
                  <a:pt x="730067" y="1426847"/>
                  <a:pt x="784410" y="1429642"/>
                </a:cubicBezTo>
                <a:cubicBezTo>
                  <a:pt x="828817" y="1431504"/>
                  <a:pt x="833475" y="1431194"/>
                  <a:pt x="853970" y="1424674"/>
                </a:cubicBezTo>
                <a:cubicBezTo>
                  <a:pt x="866081" y="1420638"/>
                  <a:pt x="881297" y="1413808"/>
                  <a:pt x="887508" y="1408840"/>
                </a:cubicBezTo>
                <a:cubicBezTo>
                  <a:pt x="901793" y="1398284"/>
                  <a:pt x="903035" y="1398284"/>
                  <a:pt x="913903" y="1407598"/>
                </a:cubicBezTo>
                <a:close/>
                <a:moveTo>
                  <a:pt x="1565094" y="1446407"/>
                </a:moveTo>
                <a:lnTo>
                  <a:pt x="1565094" y="1477454"/>
                </a:lnTo>
                <a:lnTo>
                  <a:pt x="1259218" y="1477454"/>
                </a:lnTo>
                <a:lnTo>
                  <a:pt x="953341" y="1477454"/>
                </a:lnTo>
                <a:lnTo>
                  <a:pt x="953341" y="1446407"/>
                </a:lnTo>
                <a:lnTo>
                  <a:pt x="953341" y="1415360"/>
                </a:lnTo>
                <a:lnTo>
                  <a:pt x="1259218" y="1415360"/>
                </a:lnTo>
                <a:lnTo>
                  <a:pt x="1565094" y="1415360"/>
                </a:lnTo>
                <a:lnTo>
                  <a:pt x="1565094" y="1446407"/>
                </a:lnTo>
                <a:close/>
                <a:moveTo>
                  <a:pt x="2389253" y="1450133"/>
                </a:moveTo>
                <a:cubicBezTo>
                  <a:pt x="2390185" y="1459136"/>
                  <a:pt x="2391738" y="1492667"/>
                  <a:pt x="2392669" y="1524646"/>
                </a:cubicBezTo>
                <a:lnTo>
                  <a:pt x="2394532" y="1583015"/>
                </a:lnTo>
                <a:lnTo>
                  <a:pt x="2306651" y="1583015"/>
                </a:lnTo>
                <a:lnTo>
                  <a:pt x="2218770" y="1583015"/>
                </a:lnTo>
                <a:lnTo>
                  <a:pt x="2220633" y="1524956"/>
                </a:lnTo>
                <a:cubicBezTo>
                  <a:pt x="2221875" y="1492667"/>
                  <a:pt x="2222807" y="1459136"/>
                  <a:pt x="2223117" y="1450133"/>
                </a:cubicBezTo>
                <a:lnTo>
                  <a:pt x="2223428" y="1433988"/>
                </a:lnTo>
                <a:lnTo>
                  <a:pt x="2305409" y="1433988"/>
                </a:lnTo>
                <a:lnTo>
                  <a:pt x="2387701" y="1433988"/>
                </a:lnTo>
                <a:lnTo>
                  <a:pt x="2389253" y="1450133"/>
                </a:lnTo>
                <a:close/>
                <a:moveTo>
                  <a:pt x="1529072" y="1551036"/>
                </a:moveTo>
                <a:cubicBezTo>
                  <a:pt x="1528141" y="1576495"/>
                  <a:pt x="1526899" y="1598538"/>
                  <a:pt x="1526278" y="1600091"/>
                </a:cubicBezTo>
                <a:cubicBezTo>
                  <a:pt x="1524414" y="1606610"/>
                  <a:pt x="1530936" y="1715896"/>
                  <a:pt x="1535594" y="1753153"/>
                </a:cubicBezTo>
                <a:cubicBezTo>
                  <a:pt x="1539631" y="1786684"/>
                  <a:pt x="1560436" y="1898143"/>
                  <a:pt x="1566958" y="1920497"/>
                </a:cubicBezTo>
                <a:lnTo>
                  <a:pt x="1568821" y="1927638"/>
                </a:lnTo>
                <a:lnTo>
                  <a:pt x="1362005" y="1927638"/>
                </a:lnTo>
                <a:lnTo>
                  <a:pt x="1155189" y="1927638"/>
                </a:lnTo>
                <a:lnTo>
                  <a:pt x="1155189" y="2082874"/>
                </a:lnTo>
                <a:lnTo>
                  <a:pt x="1155189" y="2238110"/>
                </a:lnTo>
                <a:lnTo>
                  <a:pt x="1004890" y="2238110"/>
                </a:lnTo>
                <a:lnTo>
                  <a:pt x="854281" y="2238110"/>
                </a:lnTo>
                <a:lnTo>
                  <a:pt x="871360" y="2201474"/>
                </a:lnTo>
                <a:cubicBezTo>
                  <a:pt x="936572" y="2063004"/>
                  <a:pt x="982221" y="1909010"/>
                  <a:pt x="1003337" y="1756879"/>
                </a:cubicBezTo>
                <a:cubicBezTo>
                  <a:pt x="1009548" y="1713413"/>
                  <a:pt x="1010480" y="1691990"/>
                  <a:pt x="1010790" y="1615614"/>
                </a:cubicBezTo>
                <a:cubicBezTo>
                  <a:pt x="1010790" y="1565939"/>
                  <a:pt x="1009859" y="1520920"/>
                  <a:pt x="1008616" y="1515332"/>
                </a:cubicBezTo>
                <a:lnTo>
                  <a:pt x="1006443" y="1505397"/>
                </a:lnTo>
                <a:lnTo>
                  <a:pt x="1268534" y="1505397"/>
                </a:lnTo>
                <a:lnTo>
                  <a:pt x="1530936" y="1505397"/>
                </a:lnTo>
                <a:lnTo>
                  <a:pt x="1529072" y="1551036"/>
                </a:lnTo>
                <a:close/>
                <a:moveTo>
                  <a:pt x="2678051" y="1557245"/>
                </a:moveTo>
                <a:cubicBezTo>
                  <a:pt x="2678982" y="1582704"/>
                  <a:pt x="2680535" y="1616856"/>
                  <a:pt x="2681466" y="1633311"/>
                </a:cubicBezTo>
                <a:lnTo>
                  <a:pt x="2683019" y="1663737"/>
                </a:lnTo>
                <a:lnTo>
                  <a:pt x="2594827" y="1663737"/>
                </a:lnTo>
                <a:lnTo>
                  <a:pt x="2506325" y="1663737"/>
                </a:lnTo>
                <a:lnTo>
                  <a:pt x="2507878" y="1613130"/>
                </a:lnTo>
                <a:cubicBezTo>
                  <a:pt x="2508809" y="1585498"/>
                  <a:pt x="2510051" y="1551346"/>
                  <a:pt x="2510983" y="1537065"/>
                </a:cubicBezTo>
                <a:lnTo>
                  <a:pt x="2512846" y="1511606"/>
                </a:lnTo>
                <a:lnTo>
                  <a:pt x="2594517" y="1511606"/>
                </a:lnTo>
                <a:lnTo>
                  <a:pt x="2676187" y="1511606"/>
                </a:lnTo>
                <a:lnTo>
                  <a:pt x="2678051" y="1557245"/>
                </a:lnTo>
                <a:close/>
                <a:moveTo>
                  <a:pt x="2099214" y="1571838"/>
                </a:moveTo>
                <a:cubicBezTo>
                  <a:pt x="2099214" y="1591087"/>
                  <a:pt x="2100146" y="1615614"/>
                  <a:pt x="2101077" y="1626170"/>
                </a:cubicBezTo>
                <a:lnTo>
                  <a:pt x="2103251" y="1645109"/>
                </a:lnTo>
                <a:lnTo>
                  <a:pt x="2009159" y="1645109"/>
                </a:lnTo>
                <a:lnTo>
                  <a:pt x="1915067" y="1645109"/>
                </a:lnTo>
                <a:lnTo>
                  <a:pt x="1917241" y="1621203"/>
                </a:lnTo>
                <a:cubicBezTo>
                  <a:pt x="1918172" y="1608163"/>
                  <a:pt x="1919104" y="1583946"/>
                  <a:pt x="1919104" y="1566870"/>
                </a:cubicBezTo>
                <a:lnTo>
                  <a:pt x="1919104" y="1536444"/>
                </a:lnTo>
                <a:lnTo>
                  <a:pt x="2009159" y="1536444"/>
                </a:lnTo>
                <a:lnTo>
                  <a:pt x="2099214" y="1536444"/>
                </a:lnTo>
                <a:lnTo>
                  <a:pt x="2099214" y="1571838"/>
                </a:lnTo>
                <a:close/>
                <a:moveTo>
                  <a:pt x="835338" y="1572148"/>
                </a:moveTo>
                <a:lnTo>
                  <a:pt x="835338" y="1595433"/>
                </a:lnTo>
                <a:lnTo>
                  <a:pt x="579147" y="1595433"/>
                </a:lnTo>
                <a:lnTo>
                  <a:pt x="322956" y="1595433"/>
                </a:lnTo>
                <a:lnTo>
                  <a:pt x="322956" y="1572148"/>
                </a:lnTo>
                <a:lnTo>
                  <a:pt x="322956" y="1548863"/>
                </a:lnTo>
                <a:lnTo>
                  <a:pt x="579147" y="1548863"/>
                </a:lnTo>
                <a:lnTo>
                  <a:pt x="835338" y="1548863"/>
                </a:lnTo>
                <a:lnTo>
                  <a:pt x="835338" y="1572148"/>
                </a:lnTo>
                <a:close/>
                <a:moveTo>
                  <a:pt x="2395775" y="1620892"/>
                </a:moveTo>
                <a:cubicBezTo>
                  <a:pt x="2397948" y="1632380"/>
                  <a:pt x="2399190" y="1716517"/>
                  <a:pt x="2396706" y="1716517"/>
                </a:cubicBezTo>
                <a:cubicBezTo>
                  <a:pt x="2395464" y="1716517"/>
                  <a:pt x="2393601" y="1714965"/>
                  <a:pt x="2392669" y="1713413"/>
                </a:cubicBezTo>
                <a:cubicBezTo>
                  <a:pt x="2389564" y="1708135"/>
                  <a:pt x="2384906" y="1709998"/>
                  <a:pt x="2384906" y="1716517"/>
                </a:cubicBezTo>
                <a:cubicBezTo>
                  <a:pt x="2384906" y="1722727"/>
                  <a:pt x="2382732" y="1722727"/>
                  <a:pt x="2298888" y="1722727"/>
                </a:cubicBezTo>
                <a:lnTo>
                  <a:pt x="2213180" y="1722727"/>
                </a:lnTo>
                <a:lnTo>
                  <a:pt x="2215043" y="1689506"/>
                </a:lnTo>
                <a:cubicBezTo>
                  <a:pt x="2216286" y="1671499"/>
                  <a:pt x="2217217" y="1646972"/>
                  <a:pt x="2217217" y="1635174"/>
                </a:cubicBezTo>
                <a:lnTo>
                  <a:pt x="2217217" y="1614062"/>
                </a:lnTo>
                <a:lnTo>
                  <a:pt x="2305720" y="1614062"/>
                </a:lnTo>
                <a:lnTo>
                  <a:pt x="2394222" y="1614062"/>
                </a:lnTo>
                <a:lnTo>
                  <a:pt x="2395775" y="1620892"/>
                </a:lnTo>
                <a:close/>
                <a:moveTo>
                  <a:pt x="805837" y="1709377"/>
                </a:moveTo>
                <a:cubicBezTo>
                  <a:pt x="805837" y="1804691"/>
                  <a:pt x="808322" y="1831392"/>
                  <a:pt x="824780" y="1913357"/>
                </a:cubicBezTo>
                <a:cubicBezTo>
                  <a:pt x="836891" y="1974519"/>
                  <a:pt x="842480" y="1995632"/>
                  <a:pt x="863907" y="2061141"/>
                </a:cubicBezTo>
                <a:lnTo>
                  <a:pt x="879745" y="2109264"/>
                </a:lnTo>
                <a:lnTo>
                  <a:pt x="874155" y="2124788"/>
                </a:lnTo>
                <a:cubicBezTo>
                  <a:pt x="871050" y="2133171"/>
                  <a:pt x="858318" y="2162355"/>
                  <a:pt x="845275" y="2189055"/>
                </a:cubicBezTo>
                <a:lnTo>
                  <a:pt x="821985" y="2238110"/>
                </a:lnTo>
                <a:lnTo>
                  <a:pt x="531946" y="2238110"/>
                </a:lnTo>
                <a:cubicBezTo>
                  <a:pt x="372642" y="2238110"/>
                  <a:pt x="242217" y="2237489"/>
                  <a:pt x="242217" y="2236868"/>
                </a:cubicBezTo>
                <a:cubicBezTo>
                  <a:pt x="242217" y="2236247"/>
                  <a:pt x="247807" y="2223207"/>
                  <a:pt x="254949" y="2207994"/>
                </a:cubicBezTo>
                <a:cubicBezTo>
                  <a:pt x="316124" y="2075112"/>
                  <a:pt x="356494" y="1929191"/>
                  <a:pt x="369847" y="1792893"/>
                </a:cubicBezTo>
                <a:cubicBezTo>
                  <a:pt x="371710" y="1771781"/>
                  <a:pt x="372952" y="1727073"/>
                  <a:pt x="372020" y="1689506"/>
                </a:cubicBezTo>
                <a:lnTo>
                  <a:pt x="370778" y="1623376"/>
                </a:lnTo>
                <a:lnTo>
                  <a:pt x="588463" y="1623376"/>
                </a:lnTo>
                <a:lnTo>
                  <a:pt x="805837" y="1623376"/>
                </a:lnTo>
                <a:lnTo>
                  <a:pt x="805837" y="1709377"/>
                </a:lnTo>
                <a:close/>
                <a:moveTo>
                  <a:pt x="2102319" y="1684539"/>
                </a:moveTo>
                <a:cubicBezTo>
                  <a:pt x="2102319" y="1691059"/>
                  <a:pt x="2103251" y="1704099"/>
                  <a:pt x="2104183" y="1713413"/>
                </a:cubicBezTo>
                <a:cubicBezTo>
                  <a:pt x="2106046" y="1727694"/>
                  <a:pt x="2105425" y="1729868"/>
                  <a:pt x="2102009" y="1726453"/>
                </a:cubicBezTo>
                <a:cubicBezTo>
                  <a:pt x="2095488" y="1720243"/>
                  <a:pt x="2093003" y="1722106"/>
                  <a:pt x="2093003" y="1732662"/>
                </a:cubicBezTo>
                <a:cubicBezTo>
                  <a:pt x="2093314" y="1744460"/>
                  <a:pt x="2079961" y="1925775"/>
                  <a:pt x="2079029" y="1927017"/>
                </a:cubicBezTo>
                <a:cubicBezTo>
                  <a:pt x="2078408" y="1927638"/>
                  <a:pt x="2040833" y="1896902"/>
                  <a:pt x="1995495" y="1859334"/>
                </a:cubicBezTo>
                <a:lnTo>
                  <a:pt x="1912893" y="1790410"/>
                </a:lnTo>
                <a:lnTo>
                  <a:pt x="1912893" y="1752843"/>
                </a:lnTo>
                <a:cubicBezTo>
                  <a:pt x="1912893" y="1732041"/>
                  <a:pt x="1913825" y="1705651"/>
                  <a:pt x="1915067" y="1693853"/>
                </a:cubicBezTo>
                <a:lnTo>
                  <a:pt x="1916930" y="1673051"/>
                </a:lnTo>
                <a:lnTo>
                  <a:pt x="2009469" y="1673051"/>
                </a:lnTo>
                <a:lnTo>
                  <a:pt x="2102319" y="1673051"/>
                </a:lnTo>
                <a:lnTo>
                  <a:pt x="2102319" y="1684539"/>
                </a:lnTo>
                <a:close/>
                <a:moveTo>
                  <a:pt x="2684261" y="1720243"/>
                </a:moveTo>
                <a:cubicBezTo>
                  <a:pt x="2685193" y="1735767"/>
                  <a:pt x="2686124" y="1760294"/>
                  <a:pt x="2686124" y="1774576"/>
                </a:cubicBezTo>
                <a:lnTo>
                  <a:pt x="2686124" y="1800345"/>
                </a:lnTo>
                <a:lnTo>
                  <a:pt x="2602280" y="1800345"/>
                </a:lnTo>
                <a:cubicBezTo>
                  <a:pt x="2501356" y="1800345"/>
                  <a:pt x="2502909" y="1800966"/>
                  <a:pt x="2502909" y="1771160"/>
                </a:cubicBezTo>
                <a:cubicBezTo>
                  <a:pt x="2502909" y="1760915"/>
                  <a:pt x="2503841" y="1738561"/>
                  <a:pt x="2505083" y="1721795"/>
                </a:cubicBezTo>
                <a:lnTo>
                  <a:pt x="2506946" y="1691680"/>
                </a:lnTo>
                <a:lnTo>
                  <a:pt x="2594517" y="1691680"/>
                </a:lnTo>
                <a:lnTo>
                  <a:pt x="2682088" y="1691680"/>
                </a:lnTo>
                <a:lnTo>
                  <a:pt x="2684261" y="1720243"/>
                </a:lnTo>
                <a:close/>
                <a:moveTo>
                  <a:pt x="2388632" y="1839154"/>
                </a:moveTo>
                <a:cubicBezTo>
                  <a:pt x="2389564" y="1886966"/>
                  <a:pt x="2390185" y="1926396"/>
                  <a:pt x="2389564" y="1927017"/>
                </a:cubicBezTo>
                <a:cubicBezTo>
                  <a:pt x="2389253" y="1927638"/>
                  <a:pt x="2349194" y="1900006"/>
                  <a:pt x="2300751" y="1866165"/>
                </a:cubicBezTo>
                <a:cubicBezTo>
                  <a:pt x="2233676" y="1818973"/>
                  <a:pt x="2212249" y="1802518"/>
                  <a:pt x="2211628" y="1796930"/>
                </a:cubicBezTo>
                <a:cubicBezTo>
                  <a:pt x="2211007" y="1793204"/>
                  <a:pt x="2211317" y="1781096"/>
                  <a:pt x="2212559" y="1770229"/>
                </a:cubicBezTo>
                <a:lnTo>
                  <a:pt x="2214733" y="1750669"/>
                </a:lnTo>
                <a:lnTo>
                  <a:pt x="2300440" y="1751290"/>
                </a:lnTo>
                <a:lnTo>
                  <a:pt x="2386459" y="1752222"/>
                </a:lnTo>
                <a:lnTo>
                  <a:pt x="2388632" y="1839154"/>
                </a:lnTo>
                <a:close/>
                <a:moveTo>
                  <a:pt x="2480240" y="1809038"/>
                </a:moveTo>
                <a:cubicBezTo>
                  <a:pt x="2514088" y="1832634"/>
                  <a:pt x="2582406" y="1880136"/>
                  <a:pt x="2632091" y="1914598"/>
                </a:cubicBezTo>
                <a:lnTo>
                  <a:pt x="2722457" y="1977314"/>
                </a:lnTo>
                <a:lnTo>
                  <a:pt x="2730841" y="2047791"/>
                </a:lnTo>
                <a:cubicBezTo>
                  <a:pt x="2735499" y="2086910"/>
                  <a:pt x="2742642" y="2144968"/>
                  <a:pt x="2746989" y="2177258"/>
                </a:cubicBezTo>
                <a:cubicBezTo>
                  <a:pt x="2751026" y="2209547"/>
                  <a:pt x="2754442" y="2236558"/>
                  <a:pt x="2754442" y="2237179"/>
                </a:cubicBezTo>
                <a:cubicBezTo>
                  <a:pt x="2754442" y="2237800"/>
                  <a:pt x="2739226" y="2238110"/>
                  <a:pt x="2720283" y="2238110"/>
                </a:cubicBezTo>
                <a:lnTo>
                  <a:pt x="2686124" y="2238110"/>
                </a:lnTo>
                <a:lnTo>
                  <a:pt x="2686124" y="2127893"/>
                </a:lnTo>
                <a:lnTo>
                  <a:pt x="2686124" y="2017675"/>
                </a:lnTo>
                <a:lnTo>
                  <a:pt x="2613149" y="2017675"/>
                </a:lnTo>
                <a:lnTo>
                  <a:pt x="2540173" y="2017675"/>
                </a:lnTo>
                <a:lnTo>
                  <a:pt x="2540173" y="2127893"/>
                </a:lnTo>
                <a:lnTo>
                  <a:pt x="2540173" y="2238110"/>
                </a:lnTo>
                <a:lnTo>
                  <a:pt x="2509120" y="2238110"/>
                </a:lnTo>
                <a:lnTo>
                  <a:pt x="2478066" y="2238110"/>
                </a:lnTo>
                <a:lnTo>
                  <a:pt x="2478066" y="2127893"/>
                </a:lnTo>
                <a:lnTo>
                  <a:pt x="2478066" y="2017675"/>
                </a:lnTo>
                <a:lnTo>
                  <a:pt x="2405091" y="2017675"/>
                </a:lnTo>
                <a:lnTo>
                  <a:pt x="2332115" y="2017675"/>
                </a:lnTo>
                <a:lnTo>
                  <a:pt x="2332115" y="2127893"/>
                </a:lnTo>
                <a:lnTo>
                  <a:pt x="2332115" y="2238110"/>
                </a:lnTo>
                <a:lnTo>
                  <a:pt x="2301062" y="2238110"/>
                </a:lnTo>
                <a:lnTo>
                  <a:pt x="2270008" y="2238110"/>
                </a:lnTo>
                <a:lnTo>
                  <a:pt x="2269387" y="2128513"/>
                </a:lnTo>
                <a:lnTo>
                  <a:pt x="2268455" y="2019227"/>
                </a:lnTo>
                <a:lnTo>
                  <a:pt x="2196411" y="2018296"/>
                </a:lnTo>
                <a:lnTo>
                  <a:pt x="2124057" y="2017675"/>
                </a:lnTo>
                <a:lnTo>
                  <a:pt x="2124057" y="2127893"/>
                </a:lnTo>
                <a:lnTo>
                  <a:pt x="2124057" y="2238110"/>
                </a:lnTo>
                <a:lnTo>
                  <a:pt x="2091451" y="2238110"/>
                </a:lnTo>
                <a:lnTo>
                  <a:pt x="2058844" y="2238110"/>
                </a:lnTo>
                <a:lnTo>
                  <a:pt x="2058844" y="2127893"/>
                </a:lnTo>
                <a:lnTo>
                  <a:pt x="2058844" y="2017675"/>
                </a:lnTo>
                <a:lnTo>
                  <a:pt x="1985869" y="2017675"/>
                </a:lnTo>
                <a:lnTo>
                  <a:pt x="1912893" y="2017675"/>
                </a:lnTo>
                <a:lnTo>
                  <a:pt x="1912893" y="2127893"/>
                </a:lnTo>
                <a:lnTo>
                  <a:pt x="1912893" y="2238110"/>
                </a:lnTo>
                <a:lnTo>
                  <a:pt x="1878734" y="2238110"/>
                </a:lnTo>
                <a:lnTo>
                  <a:pt x="1844576" y="2238110"/>
                </a:lnTo>
                <a:lnTo>
                  <a:pt x="1844576" y="2196817"/>
                </a:lnTo>
                <a:cubicBezTo>
                  <a:pt x="1844576" y="2174463"/>
                  <a:pt x="1846128" y="2095603"/>
                  <a:pt x="1847681" y="2022332"/>
                </a:cubicBezTo>
                <a:cubicBezTo>
                  <a:pt x="1849234" y="1948750"/>
                  <a:pt x="1850786" y="1863991"/>
                  <a:pt x="1851097" y="1833876"/>
                </a:cubicBezTo>
                <a:cubicBezTo>
                  <a:pt x="1851407" y="1790099"/>
                  <a:pt x="1852339" y="1779233"/>
                  <a:pt x="1855444" y="1781096"/>
                </a:cubicBezTo>
                <a:cubicBezTo>
                  <a:pt x="1857618" y="1782337"/>
                  <a:pt x="1911651" y="1826424"/>
                  <a:pt x="1975311" y="1879515"/>
                </a:cubicBezTo>
                <a:cubicBezTo>
                  <a:pt x="2095177" y="1979487"/>
                  <a:pt x="2102009" y="1984765"/>
                  <a:pt x="2103562" y="1983213"/>
                </a:cubicBezTo>
                <a:cubicBezTo>
                  <a:pt x="2104183" y="1982592"/>
                  <a:pt x="2107909" y="1935400"/>
                  <a:pt x="2111946" y="1878584"/>
                </a:cubicBezTo>
                <a:cubicBezTo>
                  <a:pt x="2115983" y="1822078"/>
                  <a:pt x="2119709" y="1775507"/>
                  <a:pt x="2120641" y="1775507"/>
                </a:cubicBezTo>
                <a:cubicBezTo>
                  <a:pt x="2121883" y="1775818"/>
                  <a:pt x="2188959" y="1822388"/>
                  <a:pt x="2270008" y="1879515"/>
                </a:cubicBezTo>
                <a:cubicBezTo>
                  <a:pt x="2351058" y="1936642"/>
                  <a:pt x="2418754" y="1983523"/>
                  <a:pt x="2419996" y="1983523"/>
                </a:cubicBezTo>
                <a:cubicBezTo>
                  <a:pt x="2421238" y="1983523"/>
                  <a:pt x="2421549" y="1973278"/>
                  <a:pt x="2420928" y="1960859"/>
                </a:cubicBezTo>
                <a:cubicBezTo>
                  <a:pt x="2418133" y="1925775"/>
                  <a:pt x="2415338" y="1766193"/>
                  <a:pt x="2417201" y="1766193"/>
                </a:cubicBezTo>
                <a:cubicBezTo>
                  <a:pt x="2418133" y="1766193"/>
                  <a:pt x="2446392" y="1785442"/>
                  <a:pt x="2480240" y="1809038"/>
                </a:cubicBezTo>
                <a:close/>
                <a:moveTo>
                  <a:pt x="2687677" y="1832013"/>
                </a:moveTo>
                <a:cubicBezTo>
                  <a:pt x="2688298" y="1834186"/>
                  <a:pt x="2689230" y="1854677"/>
                  <a:pt x="2690161" y="1877342"/>
                </a:cubicBezTo>
                <a:cubicBezTo>
                  <a:pt x="2691093" y="1909010"/>
                  <a:pt x="2690472" y="1918324"/>
                  <a:pt x="2687677" y="1917082"/>
                </a:cubicBezTo>
                <a:cubicBezTo>
                  <a:pt x="2682398" y="1915219"/>
                  <a:pt x="2561911" y="1831081"/>
                  <a:pt x="2561911" y="1829529"/>
                </a:cubicBezTo>
                <a:cubicBezTo>
                  <a:pt x="2561911" y="1828908"/>
                  <a:pt x="2589859" y="1828287"/>
                  <a:pt x="2624018" y="1828287"/>
                </a:cubicBezTo>
                <a:cubicBezTo>
                  <a:pt x="2671219" y="1828287"/>
                  <a:pt x="2686746" y="1829219"/>
                  <a:pt x="2687677" y="1832013"/>
                </a:cubicBezTo>
                <a:close/>
                <a:moveTo>
                  <a:pt x="1813522" y="2096845"/>
                </a:moveTo>
                <a:lnTo>
                  <a:pt x="1813522" y="2238110"/>
                </a:lnTo>
                <a:lnTo>
                  <a:pt x="1498330" y="2238110"/>
                </a:lnTo>
                <a:lnTo>
                  <a:pt x="1183137" y="2238110"/>
                </a:lnTo>
                <a:lnTo>
                  <a:pt x="1183137" y="2096845"/>
                </a:lnTo>
                <a:lnTo>
                  <a:pt x="1183137" y="1955581"/>
                </a:lnTo>
                <a:lnTo>
                  <a:pt x="1498330" y="1955581"/>
                </a:lnTo>
                <a:lnTo>
                  <a:pt x="1813522" y="1955581"/>
                </a:lnTo>
                <a:lnTo>
                  <a:pt x="1813522" y="2096845"/>
                </a:lnTo>
                <a:close/>
                <a:moveTo>
                  <a:pt x="2030275" y="2130066"/>
                </a:moveTo>
                <a:lnTo>
                  <a:pt x="2029344" y="2214825"/>
                </a:lnTo>
                <a:lnTo>
                  <a:pt x="1986800" y="2215756"/>
                </a:lnTo>
                <a:lnTo>
                  <a:pt x="1943947" y="2216687"/>
                </a:lnTo>
                <a:lnTo>
                  <a:pt x="1943947" y="2130997"/>
                </a:lnTo>
                <a:lnTo>
                  <a:pt x="1943947" y="2045617"/>
                </a:lnTo>
                <a:lnTo>
                  <a:pt x="1987422" y="2045617"/>
                </a:lnTo>
                <a:lnTo>
                  <a:pt x="2030896" y="2045617"/>
                </a:lnTo>
                <a:lnTo>
                  <a:pt x="2030275" y="2130066"/>
                </a:lnTo>
                <a:close/>
                <a:moveTo>
                  <a:pt x="2238955" y="2130997"/>
                </a:moveTo>
                <a:lnTo>
                  <a:pt x="2238955" y="2216377"/>
                </a:lnTo>
                <a:lnTo>
                  <a:pt x="2195480" y="2216377"/>
                </a:lnTo>
                <a:lnTo>
                  <a:pt x="2152005" y="2216377"/>
                </a:lnTo>
                <a:lnTo>
                  <a:pt x="2152005" y="2130997"/>
                </a:lnTo>
                <a:lnTo>
                  <a:pt x="2152005" y="2045617"/>
                </a:lnTo>
                <a:lnTo>
                  <a:pt x="2195480" y="2045617"/>
                </a:lnTo>
                <a:lnTo>
                  <a:pt x="2238955" y="2045617"/>
                </a:lnTo>
                <a:lnTo>
                  <a:pt x="2238955" y="2130997"/>
                </a:lnTo>
                <a:close/>
                <a:moveTo>
                  <a:pt x="2448565" y="2130997"/>
                </a:moveTo>
                <a:lnTo>
                  <a:pt x="2448565" y="2214825"/>
                </a:lnTo>
                <a:lnTo>
                  <a:pt x="2405091" y="2214825"/>
                </a:lnTo>
                <a:lnTo>
                  <a:pt x="2361616" y="2214825"/>
                </a:lnTo>
                <a:lnTo>
                  <a:pt x="2360684" y="2134102"/>
                </a:lnTo>
                <a:cubicBezTo>
                  <a:pt x="2360374" y="2089704"/>
                  <a:pt x="2360684" y="2051827"/>
                  <a:pt x="2361616" y="2049343"/>
                </a:cubicBezTo>
                <a:cubicBezTo>
                  <a:pt x="2362547" y="2046238"/>
                  <a:pt x="2373106" y="2045617"/>
                  <a:pt x="2405712" y="2046238"/>
                </a:cubicBezTo>
                <a:lnTo>
                  <a:pt x="2448565" y="2047170"/>
                </a:lnTo>
                <a:lnTo>
                  <a:pt x="2448565" y="2130997"/>
                </a:lnTo>
                <a:close/>
                <a:moveTo>
                  <a:pt x="2657555" y="2130066"/>
                </a:moveTo>
                <a:lnTo>
                  <a:pt x="2656624" y="2214825"/>
                </a:lnTo>
                <a:lnTo>
                  <a:pt x="2614080" y="2215756"/>
                </a:lnTo>
                <a:lnTo>
                  <a:pt x="2571227" y="2216687"/>
                </a:lnTo>
                <a:lnTo>
                  <a:pt x="2571227" y="2130997"/>
                </a:lnTo>
                <a:lnTo>
                  <a:pt x="2571227" y="2045617"/>
                </a:lnTo>
                <a:lnTo>
                  <a:pt x="2614702" y="2045617"/>
                </a:lnTo>
                <a:lnTo>
                  <a:pt x="2658176" y="2045617"/>
                </a:lnTo>
                <a:lnTo>
                  <a:pt x="2657555" y="2130066"/>
                </a:lnTo>
                <a:close/>
                <a:moveTo>
                  <a:pt x="2903499" y="2408869"/>
                </a:moveTo>
                <a:lnTo>
                  <a:pt x="2903499" y="2551686"/>
                </a:lnTo>
                <a:lnTo>
                  <a:pt x="1465723" y="2551686"/>
                </a:lnTo>
                <a:lnTo>
                  <a:pt x="27948" y="2551686"/>
                </a:lnTo>
                <a:lnTo>
                  <a:pt x="27948" y="2408869"/>
                </a:lnTo>
                <a:lnTo>
                  <a:pt x="27948" y="2266052"/>
                </a:lnTo>
                <a:lnTo>
                  <a:pt x="1465723" y="2266052"/>
                </a:lnTo>
                <a:lnTo>
                  <a:pt x="2903499" y="2266052"/>
                </a:lnTo>
                <a:lnTo>
                  <a:pt x="2903499" y="2408869"/>
                </a:lnTo>
                <a:close/>
              </a:path>
            </a:pathLst>
          </a:custGeom>
          <a:solidFill>
            <a:srgbClr val="000000"/>
          </a:solidFill>
          <a:ln w="310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8275" name="Textfeld 8274">
            <a:extLst>
              <a:ext uri="{FF2B5EF4-FFF2-40B4-BE49-F238E27FC236}">
                <a16:creationId xmlns:a16="http://schemas.microsoft.com/office/drawing/2014/main" id="{148C290F-AF3B-699F-7054-47C03889555B}"/>
              </a:ext>
            </a:extLst>
          </p:cNvPr>
          <p:cNvSpPr txBox="1"/>
          <p:nvPr/>
        </p:nvSpPr>
        <p:spPr>
          <a:xfrm>
            <a:off x="876231" y="2670738"/>
            <a:ext cx="21674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u="sng" dirty="0"/>
              <a:t>wenige, zentrale</a:t>
            </a:r>
            <a:br>
              <a:rPr lang="de-DE" sz="1400" dirty="0"/>
            </a:br>
            <a:r>
              <a:rPr lang="de-DE" sz="1400" dirty="0"/>
              <a:t>Groß-Wärmekraftwerke</a:t>
            </a:r>
          </a:p>
        </p:txBody>
      </p:sp>
      <p:grpSp>
        <p:nvGrpSpPr>
          <p:cNvPr id="8311" name="Gruppieren 8310">
            <a:extLst>
              <a:ext uri="{FF2B5EF4-FFF2-40B4-BE49-F238E27FC236}">
                <a16:creationId xmlns:a16="http://schemas.microsoft.com/office/drawing/2014/main" id="{94454617-1073-1A66-03CB-8E5E07AF8021}"/>
              </a:ext>
            </a:extLst>
          </p:cNvPr>
          <p:cNvGrpSpPr/>
          <p:nvPr/>
        </p:nvGrpSpPr>
        <p:grpSpPr>
          <a:xfrm>
            <a:off x="197622" y="3872701"/>
            <a:ext cx="3858564" cy="2025709"/>
            <a:chOff x="197622" y="3872701"/>
            <a:chExt cx="3858564" cy="2025709"/>
          </a:xfrm>
        </p:grpSpPr>
        <p:sp>
          <p:nvSpPr>
            <p:cNvPr id="8302" name="Rechteck 8301">
              <a:extLst>
                <a:ext uri="{FF2B5EF4-FFF2-40B4-BE49-F238E27FC236}">
                  <a16:creationId xmlns:a16="http://schemas.microsoft.com/office/drawing/2014/main" id="{57F2A656-B74E-20C8-029C-4A1B7F51825B}"/>
                </a:ext>
              </a:extLst>
            </p:cNvPr>
            <p:cNvSpPr/>
            <p:nvPr/>
          </p:nvSpPr>
          <p:spPr bwMode="auto">
            <a:xfrm>
              <a:off x="243569" y="3954509"/>
              <a:ext cx="3025172" cy="1917657"/>
            </a:xfrm>
            <a:prstGeom prst="rect">
              <a:avLst/>
            </a:prstGeom>
            <a:solidFill>
              <a:srgbClr val="00FF99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0BA779BC-CF4F-707B-420A-3CEAC2674ED2}"/>
                </a:ext>
              </a:extLst>
            </p:cNvPr>
            <p:cNvGrpSpPr/>
            <p:nvPr/>
          </p:nvGrpSpPr>
          <p:grpSpPr>
            <a:xfrm>
              <a:off x="197622" y="3872701"/>
              <a:ext cx="3858564" cy="2025709"/>
              <a:chOff x="463624" y="3872701"/>
              <a:chExt cx="3858564" cy="2025709"/>
            </a:xfrm>
          </p:grpSpPr>
          <p:sp>
            <p:nvSpPr>
              <p:cNvPr id="8310" name="Textfeld 8309">
                <a:extLst>
                  <a:ext uri="{FF2B5EF4-FFF2-40B4-BE49-F238E27FC236}">
                    <a16:creationId xmlns:a16="http://schemas.microsoft.com/office/drawing/2014/main" id="{9E712DE7-9B49-3444-DBE6-EF43F339FAD9}"/>
                  </a:ext>
                </a:extLst>
              </p:cNvPr>
              <p:cNvSpPr txBox="1"/>
              <p:nvPr/>
            </p:nvSpPr>
            <p:spPr>
              <a:xfrm>
                <a:off x="463624" y="5159746"/>
                <a:ext cx="310437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400" u="sng" dirty="0"/>
                  <a:t>viele, dezentrale</a:t>
                </a:r>
                <a:br>
                  <a:rPr lang="de-DE" sz="1400" u="sng" dirty="0"/>
                </a:br>
                <a:r>
                  <a:rPr lang="de-DE" sz="1400" dirty="0"/>
                  <a:t>Windparks, PV-Freiflächen</a:t>
                </a:r>
                <a:br>
                  <a:rPr lang="de-DE" sz="1400" dirty="0"/>
                </a:br>
                <a:r>
                  <a:rPr lang="de-DE" sz="1400" dirty="0"/>
                  <a:t>Batterieparks</a:t>
                </a:r>
              </a:p>
            </p:txBody>
          </p:sp>
          <p:cxnSp>
            <p:nvCxnSpPr>
              <p:cNvPr id="8314" name="Gerader Verbinder 8313">
                <a:extLst>
                  <a:ext uri="{FF2B5EF4-FFF2-40B4-BE49-F238E27FC236}">
                    <a16:creationId xmlns:a16="http://schemas.microsoft.com/office/drawing/2014/main" id="{2486741D-6EE6-7536-7B60-081EC94B3D8A}"/>
                  </a:ext>
                </a:extLst>
              </p:cNvPr>
              <p:cNvCxnSpPr/>
              <p:nvPr/>
            </p:nvCxnSpPr>
            <p:spPr bwMode="auto">
              <a:xfrm>
                <a:off x="3091551" y="4544011"/>
                <a:ext cx="1230637" cy="0"/>
              </a:xfrm>
              <a:prstGeom prst="line">
                <a:avLst/>
              </a:prstGeom>
              <a:solidFill>
                <a:srgbClr val="FF0000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10" name="Gruppieren 9">
                <a:extLst>
                  <a:ext uri="{FF2B5EF4-FFF2-40B4-BE49-F238E27FC236}">
                    <a16:creationId xmlns:a16="http://schemas.microsoft.com/office/drawing/2014/main" id="{F0696B69-6F02-9B7B-83AE-A09E6C2BB4E3}"/>
                  </a:ext>
                </a:extLst>
              </p:cNvPr>
              <p:cNvGrpSpPr/>
              <p:nvPr/>
            </p:nvGrpSpPr>
            <p:grpSpPr>
              <a:xfrm>
                <a:off x="645889" y="3872701"/>
                <a:ext cx="2514927" cy="1512900"/>
                <a:chOff x="697576" y="3294374"/>
                <a:chExt cx="2739106" cy="1647752"/>
              </a:xfrm>
            </p:grpSpPr>
            <p:pic>
              <p:nvPicPr>
                <p:cNvPr id="12" name="Grafik 11">
                  <a:extLst>
                    <a:ext uri="{FF2B5EF4-FFF2-40B4-BE49-F238E27FC236}">
                      <a16:creationId xmlns:a16="http://schemas.microsoft.com/office/drawing/2014/main" id="{65A14A08-F272-1C65-22C9-7E49079D39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7576" y="3294374"/>
                  <a:ext cx="1593371" cy="1114318"/>
                </a:xfrm>
                <a:prstGeom prst="rect">
                  <a:avLst/>
                </a:prstGeom>
              </p:spPr>
            </p:pic>
            <p:pic>
              <p:nvPicPr>
                <p:cNvPr id="13" name="Grafik 12">
                  <a:extLst>
                    <a:ext uri="{FF2B5EF4-FFF2-40B4-BE49-F238E27FC236}">
                      <a16:creationId xmlns:a16="http://schemas.microsoft.com/office/drawing/2014/main" id="{2F3F2BD9-0DB0-32D0-5F14-B455F60306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18559" y="4173514"/>
                  <a:ext cx="768612" cy="768612"/>
                </a:xfrm>
                <a:prstGeom prst="rect">
                  <a:avLst/>
                </a:prstGeom>
              </p:spPr>
            </p:pic>
            <p:pic>
              <p:nvPicPr>
                <p:cNvPr id="14" name="Grafik 13">
                  <a:extLst>
                    <a:ext uri="{FF2B5EF4-FFF2-40B4-BE49-F238E27FC236}">
                      <a16:creationId xmlns:a16="http://schemas.microsoft.com/office/drawing/2014/main" id="{1E13F84C-A5C9-649E-92F4-DF0AD6C9F7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71802" y="3617316"/>
                  <a:ext cx="1364880" cy="727041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F3F24292-FEBE-44E5-4434-6261B21C75FC}"/>
              </a:ext>
            </a:extLst>
          </p:cNvPr>
          <p:cNvGrpSpPr/>
          <p:nvPr/>
        </p:nvGrpSpPr>
        <p:grpSpPr>
          <a:xfrm>
            <a:off x="2587925" y="1453530"/>
            <a:ext cx="3514916" cy="1787468"/>
            <a:chOff x="2993367" y="1453530"/>
            <a:chExt cx="3514916" cy="1787468"/>
          </a:xfrm>
        </p:grpSpPr>
        <p:cxnSp>
          <p:nvCxnSpPr>
            <p:cNvPr id="8224" name="Gerader Verbinder 8223">
              <a:extLst>
                <a:ext uri="{FF2B5EF4-FFF2-40B4-BE49-F238E27FC236}">
                  <a16:creationId xmlns:a16="http://schemas.microsoft.com/office/drawing/2014/main" id="{C001DC68-7F6B-0C0D-9ADA-650C47C17B6C}"/>
                </a:ext>
              </a:extLst>
            </p:cNvPr>
            <p:cNvCxnSpPr/>
            <p:nvPr/>
          </p:nvCxnSpPr>
          <p:spPr bwMode="auto">
            <a:xfrm>
              <a:off x="2993367" y="2289715"/>
              <a:ext cx="1468261" cy="12467"/>
            </a:xfrm>
            <a:prstGeom prst="line">
              <a:avLst/>
            </a:prstGeom>
            <a:solidFill>
              <a:srgbClr val="FF0000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276" name="Textfeld 8275">
              <a:extLst>
                <a:ext uri="{FF2B5EF4-FFF2-40B4-BE49-F238E27FC236}">
                  <a16:creationId xmlns:a16="http://schemas.microsoft.com/office/drawing/2014/main" id="{85BD359F-4C09-9D27-3A5E-CF54BB95A406}"/>
                </a:ext>
              </a:extLst>
            </p:cNvPr>
            <p:cNvSpPr txBox="1"/>
            <p:nvPr/>
          </p:nvSpPr>
          <p:spPr>
            <a:xfrm>
              <a:off x="3622555" y="2933221"/>
              <a:ext cx="28857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u="sng" dirty="0"/>
                <a:t>Übertragungs- und Verteilernetze</a:t>
              </a:r>
            </a:p>
          </p:txBody>
        </p:sp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7039C3B8-EDC5-C7B7-0E89-31705E0799E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163299" y="1453530"/>
              <a:ext cx="1775658" cy="1775658"/>
            </a:xfrm>
            <a:prstGeom prst="rect">
              <a:avLst/>
            </a:prstGeom>
          </p:spPr>
        </p:pic>
      </p:grpSp>
      <p:grpSp>
        <p:nvGrpSpPr>
          <p:cNvPr id="23" name="Grafik 13">
            <a:extLst>
              <a:ext uri="{FF2B5EF4-FFF2-40B4-BE49-F238E27FC236}">
                <a16:creationId xmlns:a16="http://schemas.microsoft.com/office/drawing/2014/main" id="{28778F19-3255-DBE7-69D0-D7D40F1700AE}"/>
              </a:ext>
            </a:extLst>
          </p:cNvPr>
          <p:cNvGrpSpPr/>
          <p:nvPr/>
        </p:nvGrpSpPr>
        <p:grpSpPr>
          <a:xfrm>
            <a:off x="8234873" y="2413731"/>
            <a:ext cx="217416" cy="376175"/>
            <a:chOff x="2610423" y="1744257"/>
            <a:chExt cx="1846136" cy="2763911"/>
          </a:xfrm>
          <a:solidFill>
            <a:srgbClr val="000000"/>
          </a:solidFill>
        </p:grpSpPr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7AD14A8A-AF60-1D4A-409A-7FE487C239B0}"/>
                </a:ext>
              </a:extLst>
            </p:cNvPr>
            <p:cNvSpPr/>
            <p:nvPr/>
          </p:nvSpPr>
          <p:spPr>
            <a:xfrm flipV="1">
              <a:off x="2610423" y="1744257"/>
              <a:ext cx="1846136" cy="2763911"/>
            </a:xfrm>
            <a:custGeom>
              <a:avLst/>
              <a:gdLst>
                <a:gd name="connsiteX0" fmla="*/ 240893 w 1846136"/>
                <a:gd name="connsiteY0" fmla="*/ 2755314 h 2763911"/>
                <a:gd name="connsiteX1" fmla="*/ 169151 w 1846136"/>
                <a:gd name="connsiteY1" fmla="*/ 2734741 h 2763911"/>
                <a:gd name="connsiteX2" fmla="*/ 47297 w 1846136"/>
                <a:gd name="connsiteY2" fmla="*/ 2634514 h 2763911"/>
                <a:gd name="connsiteX3" fmla="*/ -3080 w 1846136"/>
                <a:gd name="connsiteY3" fmla="*/ 2496569 h 2763911"/>
                <a:gd name="connsiteX4" fmla="*/ -3080 w 1846136"/>
                <a:gd name="connsiteY4" fmla="*/ 483837 h 2763911"/>
                <a:gd name="connsiteX5" fmla="*/ 191043 w 1846136"/>
                <a:gd name="connsiteY5" fmla="*/ 238015 h 2763911"/>
                <a:gd name="connsiteX6" fmla="*/ 331360 w 1846136"/>
                <a:gd name="connsiteY6" fmla="*/ 222453 h 2763911"/>
                <a:gd name="connsiteX7" fmla="*/ 397826 w 1846136"/>
                <a:gd name="connsiteY7" fmla="*/ 222453 h 2763911"/>
                <a:gd name="connsiteX8" fmla="*/ 397826 w 1846136"/>
                <a:gd name="connsiteY8" fmla="*/ 163899 h 2763911"/>
                <a:gd name="connsiteX9" fmla="*/ 400464 w 1846136"/>
                <a:gd name="connsiteY9" fmla="*/ 89520 h 2763911"/>
                <a:gd name="connsiteX10" fmla="*/ 465083 w 1846136"/>
                <a:gd name="connsiteY10" fmla="*/ 3271 h 2763911"/>
                <a:gd name="connsiteX11" fmla="*/ 483546 w 1846136"/>
                <a:gd name="connsiteY11" fmla="*/ -5697 h 2763911"/>
                <a:gd name="connsiteX12" fmla="*/ 600917 w 1846136"/>
                <a:gd name="connsiteY12" fmla="*/ -5697 h 2763911"/>
                <a:gd name="connsiteX13" fmla="*/ 718287 w 1846136"/>
                <a:gd name="connsiteY13" fmla="*/ -5697 h 2763911"/>
                <a:gd name="connsiteX14" fmla="*/ 733058 w 1846136"/>
                <a:gd name="connsiteY14" fmla="*/ 1689 h 2763911"/>
                <a:gd name="connsiteX15" fmla="*/ 795831 w 1846136"/>
                <a:gd name="connsiteY15" fmla="*/ 71584 h 2763911"/>
                <a:gd name="connsiteX16" fmla="*/ 801370 w 1846136"/>
                <a:gd name="connsiteY16" fmla="*/ 155195 h 2763911"/>
                <a:gd name="connsiteX17" fmla="*/ 801370 w 1846136"/>
                <a:gd name="connsiteY17" fmla="*/ 222453 h 2763911"/>
                <a:gd name="connsiteX18" fmla="*/ 917422 w 1846136"/>
                <a:gd name="connsiteY18" fmla="*/ 222453 h 2763911"/>
                <a:gd name="connsiteX19" fmla="*/ 1033473 w 1846136"/>
                <a:gd name="connsiteY19" fmla="*/ 222453 h 2763911"/>
                <a:gd name="connsiteX20" fmla="*/ 1033473 w 1846136"/>
                <a:gd name="connsiteY20" fmla="*/ 155195 h 2763911"/>
                <a:gd name="connsiteX21" fmla="*/ 1039012 w 1846136"/>
                <a:gd name="connsiteY21" fmla="*/ 71584 h 2763911"/>
                <a:gd name="connsiteX22" fmla="*/ 1095983 w 1846136"/>
                <a:gd name="connsiteY22" fmla="*/ 5117 h 2763911"/>
                <a:gd name="connsiteX23" fmla="*/ 1240520 w 1846136"/>
                <a:gd name="connsiteY23" fmla="*/ -6488 h 2763911"/>
                <a:gd name="connsiteX24" fmla="*/ 1351297 w 1846136"/>
                <a:gd name="connsiteY24" fmla="*/ -5697 h 2763911"/>
                <a:gd name="connsiteX25" fmla="*/ 1368441 w 1846136"/>
                <a:gd name="connsiteY25" fmla="*/ 2480 h 2763911"/>
                <a:gd name="connsiteX26" fmla="*/ 1434379 w 1846136"/>
                <a:gd name="connsiteY26" fmla="*/ 89520 h 2763911"/>
                <a:gd name="connsiteX27" fmla="*/ 1437017 w 1846136"/>
                <a:gd name="connsiteY27" fmla="*/ 163899 h 2763911"/>
                <a:gd name="connsiteX28" fmla="*/ 1437017 w 1846136"/>
                <a:gd name="connsiteY28" fmla="*/ 222453 h 2763911"/>
                <a:gd name="connsiteX29" fmla="*/ 1505066 w 1846136"/>
                <a:gd name="connsiteY29" fmla="*/ 222453 h 2763911"/>
                <a:gd name="connsiteX30" fmla="*/ 1675978 w 1846136"/>
                <a:gd name="connsiteY30" fmla="*/ 251467 h 2763911"/>
                <a:gd name="connsiteX31" fmla="*/ 1833703 w 1846136"/>
                <a:gd name="connsiteY31" fmla="*/ 451922 h 2763911"/>
                <a:gd name="connsiteX32" fmla="*/ 1839242 w 1846136"/>
                <a:gd name="connsiteY32" fmla="*/ 476979 h 2763911"/>
                <a:gd name="connsiteX33" fmla="*/ 1839242 w 1846136"/>
                <a:gd name="connsiteY33" fmla="*/ 1158792 h 2763911"/>
                <a:gd name="connsiteX34" fmla="*/ 1839242 w 1846136"/>
                <a:gd name="connsiteY34" fmla="*/ 1840604 h 2763911"/>
                <a:gd name="connsiteX35" fmla="*/ 1832912 w 1846136"/>
                <a:gd name="connsiteY35" fmla="*/ 1853265 h 2763911"/>
                <a:gd name="connsiteX36" fmla="*/ 1729520 w 1846136"/>
                <a:gd name="connsiteY36" fmla="*/ 1851155 h 2763911"/>
                <a:gd name="connsiteX37" fmla="*/ 1724509 w 1846136"/>
                <a:gd name="connsiteY37" fmla="*/ 1289615 h 2763911"/>
                <a:gd name="connsiteX38" fmla="*/ 1728993 w 1846136"/>
                <a:gd name="connsiteY38" fmla="*/ 742319 h 2763911"/>
                <a:gd name="connsiteX39" fmla="*/ 1741389 w 1846136"/>
                <a:gd name="connsiteY39" fmla="*/ 739681 h 2763911"/>
                <a:gd name="connsiteX40" fmla="*/ 1752731 w 1846136"/>
                <a:gd name="connsiteY40" fmla="*/ 737308 h 2763911"/>
                <a:gd name="connsiteX41" fmla="*/ 1770930 w 1846136"/>
                <a:gd name="connsiteY41" fmla="*/ 741791 h 2763911"/>
                <a:gd name="connsiteX42" fmla="*/ 1768556 w 1846136"/>
                <a:gd name="connsiteY42" fmla="*/ 739418 h 2763911"/>
                <a:gd name="connsiteX43" fmla="*/ 1761698 w 1846136"/>
                <a:gd name="connsiteY43" fmla="*/ 735725 h 2763911"/>
                <a:gd name="connsiteX44" fmla="*/ 1743499 w 1846136"/>
                <a:gd name="connsiteY44" fmla="*/ 733087 h 2763911"/>
                <a:gd name="connsiteX45" fmla="*/ 1735587 w 1846136"/>
                <a:gd name="connsiteY45" fmla="*/ 735198 h 2763911"/>
                <a:gd name="connsiteX46" fmla="*/ 1735059 w 1846136"/>
                <a:gd name="connsiteY46" fmla="*/ 736516 h 2763911"/>
                <a:gd name="connsiteX47" fmla="*/ 1734532 w 1846136"/>
                <a:gd name="connsiteY47" fmla="*/ 739418 h 2763911"/>
                <a:gd name="connsiteX48" fmla="*/ 1729784 w 1846136"/>
                <a:gd name="connsiteY48" fmla="*/ 734406 h 2763911"/>
                <a:gd name="connsiteX49" fmla="*/ 1727146 w 1846136"/>
                <a:gd name="connsiteY49" fmla="*/ 727549 h 2763911"/>
                <a:gd name="connsiteX50" fmla="*/ 1724509 w 1846136"/>
                <a:gd name="connsiteY50" fmla="*/ 612814 h 2763911"/>
                <a:gd name="connsiteX51" fmla="*/ 1694441 w 1846136"/>
                <a:gd name="connsiteY51" fmla="*/ 415260 h 2763911"/>
                <a:gd name="connsiteX52" fmla="*/ 1593687 w 1846136"/>
                <a:gd name="connsiteY52" fmla="*/ 343782 h 2763911"/>
                <a:gd name="connsiteX53" fmla="*/ 1449677 w 1846136"/>
                <a:gd name="connsiteY53" fmla="*/ 338507 h 2763911"/>
                <a:gd name="connsiteX54" fmla="*/ 1325977 w 1846136"/>
                <a:gd name="connsiteY54" fmla="*/ 325319 h 2763911"/>
                <a:gd name="connsiteX55" fmla="*/ 1324658 w 1846136"/>
                <a:gd name="connsiteY55" fmla="*/ 324791 h 2763911"/>
                <a:gd name="connsiteX56" fmla="*/ 1319383 w 1846136"/>
                <a:gd name="connsiteY56" fmla="*/ 327956 h 2763911"/>
                <a:gd name="connsiteX57" fmla="*/ 1315690 w 1846136"/>
                <a:gd name="connsiteY57" fmla="*/ 330858 h 2763911"/>
                <a:gd name="connsiteX58" fmla="*/ 1313053 w 1846136"/>
                <a:gd name="connsiteY58" fmla="*/ 331913 h 2763911"/>
                <a:gd name="connsiteX59" fmla="*/ 1311998 w 1846136"/>
                <a:gd name="connsiteY59" fmla="*/ 334286 h 2763911"/>
                <a:gd name="connsiteX60" fmla="*/ 1309096 w 1846136"/>
                <a:gd name="connsiteY60" fmla="*/ 338507 h 2763911"/>
                <a:gd name="connsiteX61" fmla="*/ 1306195 w 1846136"/>
                <a:gd name="connsiteY61" fmla="*/ 332176 h 2763911"/>
                <a:gd name="connsiteX62" fmla="*/ 1296436 w 1846136"/>
                <a:gd name="connsiteY62" fmla="*/ 328220 h 2763911"/>
                <a:gd name="connsiteX63" fmla="*/ 1295381 w 1846136"/>
                <a:gd name="connsiteY63" fmla="*/ 332440 h 2763911"/>
                <a:gd name="connsiteX64" fmla="*/ 1299865 w 1846136"/>
                <a:gd name="connsiteY64" fmla="*/ 332968 h 2763911"/>
                <a:gd name="connsiteX65" fmla="*/ 1294062 w 1846136"/>
                <a:gd name="connsiteY65" fmla="*/ 336924 h 2763911"/>
                <a:gd name="connsiteX66" fmla="*/ 531022 w 1846136"/>
                <a:gd name="connsiteY66" fmla="*/ 335869 h 2763911"/>
                <a:gd name="connsiteX67" fmla="*/ 525747 w 1846136"/>
                <a:gd name="connsiteY67" fmla="*/ 333495 h 2763911"/>
                <a:gd name="connsiteX68" fmla="*/ 531022 w 1846136"/>
                <a:gd name="connsiteY68" fmla="*/ 333495 h 2763911"/>
                <a:gd name="connsiteX69" fmla="*/ 532341 w 1846136"/>
                <a:gd name="connsiteY69" fmla="*/ 330594 h 2763911"/>
                <a:gd name="connsiteX70" fmla="*/ 532341 w 1846136"/>
                <a:gd name="connsiteY70" fmla="*/ 327956 h 2763911"/>
                <a:gd name="connsiteX71" fmla="*/ 532341 w 1846136"/>
                <a:gd name="connsiteY71" fmla="*/ 325319 h 2763911"/>
                <a:gd name="connsiteX72" fmla="*/ 526274 w 1846136"/>
                <a:gd name="connsiteY72" fmla="*/ 326637 h 2763911"/>
                <a:gd name="connsiteX73" fmla="*/ 514142 w 1846136"/>
                <a:gd name="connsiteY73" fmla="*/ 329011 h 2763911"/>
                <a:gd name="connsiteX74" fmla="*/ 502537 w 1846136"/>
                <a:gd name="connsiteY74" fmla="*/ 332704 h 2763911"/>
                <a:gd name="connsiteX75" fmla="*/ 375143 w 1846136"/>
                <a:gd name="connsiteY75" fmla="*/ 339034 h 2763911"/>
                <a:gd name="connsiteX76" fmla="*/ 231661 w 1846136"/>
                <a:gd name="connsiteY76" fmla="*/ 345628 h 2763911"/>
                <a:gd name="connsiteX77" fmla="*/ 112972 w 1846136"/>
                <a:gd name="connsiteY77" fmla="*/ 484628 h 2763911"/>
                <a:gd name="connsiteX78" fmla="*/ 110334 w 1846136"/>
                <a:gd name="connsiteY78" fmla="*/ 589340 h 2763911"/>
                <a:gd name="connsiteX79" fmla="*/ 107433 w 1846136"/>
                <a:gd name="connsiteY79" fmla="*/ 677435 h 2763911"/>
                <a:gd name="connsiteX80" fmla="*/ 108488 w 1846136"/>
                <a:gd name="connsiteY80" fmla="*/ 683765 h 2763911"/>
                <a:gd name="connsiteX81" fmla="*/ 108224 w 1846136"/>
                <a:gd name="connsiteY81" fmla="*/ 685347 h 2763911"/>
                <a:gd name="connsiteX82" fmla="*/ 107433 w 1846136"/>
                <a:gd name="connsiteY82" fmla="*/ 688776 h 2763911"/>
                <a:gd name="connsiteX83" fmla="*/ 107169 w 1846136"/>
                <a:gd name="connsiteY83" fmla="*/ 709877 h 2763911"/>
                <a:gd name="connsiteX84" fmla="*/ 107169 w 1846136"/>
                <a:gd name="connsiteY84" fmla="*/ 719636 h 2763911"/>
                <a:gd name="connsiteX85" fmla="*/ 107961 w 1846136"/>
                <a:gd name="connsiteY85" fmla="*/ 1357928 h 2763911"/>
                <a:gd name="connsiteX86" fmla="*/ 107169 w 1846136"/>
                <a:gd name="connsiteY86" fmla="*/ 1367951 h 2763911"/>
                <a:gd name="connsiteX87" fmla="*/ 107697 w 1846136"/>
                <a:gd name="connsiteY87" fmla="*/ 2048972 h 2763911"/>
                <a:gd name="connsiteX88" fmla="*/ 108488 w 1846136"/>
                <a:gd name="connsiteY88" fmla="*/ 2055303 h 2763911"/>
                <a:gd name="connsiteX89" fmla="*/ 108224 w 1846136"/>
                <a:gd name="connsiteY89" fmla="*/ 2056885 h 2763911"/>
                <a:gd name="connsiteX90" fmla="*/ 107433 w 1846136"/>
                <a:gd name="connsiteY90" fmla="*/ 2060314 h 2763911"/>
                <a:gd name="connsiteX91" fmla="*/ 107433 w 1846136"/>
                <a:gd name="connsiteY91" fmla="*/ 2080887 h 2763911"/>
                <a:gd name="connsiteX92" fmla="*/ 106642 w 1846136"/>
                <a:gd name="connsiteY92" fmla="*/ 2088272 h 2763911"/>
                <a:gd name="connsiteX93" fmla="*/ 110334 w 1846136"/>
                <a:gd name="connsiteY93" fmla="*/ 2296904 h 2763911"/>
                <a:gd name="connsiteX94" fmla="*/ 129852 w 1846136"/>
                <a:gd name="connsiteY94" fmla="*/ 2547474 h 2763911"/>
                <a:gd name="connsiteX95" fmla="*/ 184977 w 1846136"/>
                <a:gd name="connsiteY95" fmla="*/ 2611039 h 2763911"/>
                <a:gd name="connsiteX96" fmla="*/ 248805 w 1846136"/>
                <a:gd name="connsiteY96" fmla="*/ 2638470 h 2763911"/>
                <a:gd name="connsiteX97" fmla="*/ 255399 w 1846136"/>
                <a:gd name="connsiteY97" fmla="*/ 2638470 h 2763911"/>
                <a:gd name="connsiteX98" fmla="*/ 255399 w 1846136"/>
                <a:gd name="connsiteY98" fmla="*/ 1848781 h 2763911"/>
                <a:gd name="connsiteX99" fmla="*/ 269642 w 1846136"/>
                <a:gd name="connsiteY99" fmla="*/ 996053 h 2763911"/>
                <a:gd name="connsiteX100" fmla="*/ 313425 w 1846136"/>
                <a:gd name="connsiteY100" fmla="*/ 913234 h 2763911"/>
                <a:gd name="connsiteX101" fmla="*/ 508339 w 1846136"/>
                <a:gd name="connsiteY101" fmla="*/ 801137 h 2763911"/>
                <a:gd name="connsiteX102" fmla="*/ 527066 w 1846136"/>
                <a:gd name="connsiteY102" fmla="*/ 790587 h 2763911"/>
                <a:gd name="connsiteX103" fmla="*/ 571640 w 1846136"/>
                <a:gd name="connsiteY103" fmla="*/ 728340 h 2763911"/>
                <a:gd name="connsiteX104" fmla="*/ 644964 w 1846136"/>
                <a:gd name="connsiteY104" fmla="*/ 689304 h 2763911"/>
                <a:gd name="connsiteX105" fmla="*/ 783435 w 1846136"/>
                <a:gd name="connsiteY105" fmla="*/ 684029 h 2763911"/>
                <a:gd name="connsiteX106" fmla="*/ 900014 w 1846136"/>
                <a:gd name="connsiteY106" fmla="*/ 687721 h 2763911"/>
                <a:gd name="connsiteX107" fmla="*/ 903179 w 1846136"/>
                <a:gd name="connsiteY107" fmla="*/ 694843 h 2763911"/>
                <a:gd name="connsiteX108" fmla="*/ 905816 w 1846136"/>
                <a:gd name="connsiteY108" fmla="*/ 692733 h 2763911"/>
                <a:gd name="connsiteX109" fmla="*/ 908981 w 1846136"/>
                <a:gd name="connsiteY109" fmla="*/ 685611 h 2763911"/>
                <a:gd name="connsiteX110" fmla="*/ 923224 w 1846136"/>
                <a:gd name="connsiteY110" fmla="*/ 696161 h 2763911"/>
                <a:gd name="connsiteX111" fmla="*/ 919268 w 1846136"/>
                <a:gd name="connsiteY111" fmla="*/ 698008 h 2763911"/>
                <a:gd name="connsiteX112" fmla="*/ 917949 w 1846136"/>
                <a:gd name="connsiteY112" fmla="*/ 702492 h 2763911"/>
                <a:gd name="connsiteX113" fmla="*/ 919268 w 1846136"/>
                <a:gd name="connsiteY113" fmla="*/ 711196 h 2763911"/>
                <a:gd name="connsiteX114" fmla="*/ 924807 w 1846136"/>
                <a:gd name="connsiteY114" fmla="*/ 707767 h 2763911"/>
                <a:gd name="connsiteX115" fmla="*/ 925334 w 1846136"/>
                <a:gd name="connsiteY115" fmla="*/ 710404 h 2763911"/>
                <a:gd name="connsiteX116" fmla="*/ 926125 w 1846136"/>
                <a:gd name="connsiteY116" fmla="*/ 713042 h 2763911"/>
                <a:gd name="connsiteX117" fmla="*/ 927972 w 1846136"/>
                <a:gd name="connsiteY117" fmla="*/ 699590 h 2763911"/>
                <a:gd name="connsiteX118" fmla="*/ 928499 w 1846136"/>
                <a:gd name="connsiteY118" fmla="*/ 694579 h 2763911"/>
                <a:gd name="connsiteX119" fmla="*/ 927972 w 1846136"/>
                <a:gd name="connsiteY119" fmla="*/ 691941 h 2763911"/>
                <a:gd name="connsiteX120" fmla="*/ 1050881 w 1846136"/>
                <a:gd name="connsiteY120" fmla="*/ 684029 h 2763911"/>
                <a:gd name="connsiteX121" fmla="*/ 1229443 w 1846136"/>
                <a:gd name="connsiteY121" fmla="*/ 704338 h 2763911"/>
                <a:gd name="connsiteX122" fmla="*/ 1301184 w 1846136"/>
                <a:gd name="connsiteY122" fmla="*/ 777926 h 2763911"/>
                <a:gd name="connsiteX123" fmla="*/ 1311734 w 1846136"/>
                <a:gd name="connsiteY123" fmla="*/ 799291 h 2763911"/>
                <a:gd name="connsiteX124" fmla="*/ 1333625 w 1846136"/>
                <a:gd name="connsiteY124" fmla="*/ 802456 h 2763911"/>
                <a:gd name="connsiteX125" fmla="*/ 1576807 w 1846136"/>
                <a:gd name="connsiteY125" fmla="*/ 1042738 h 2763911"/>
                <a:gd name="connsiteX126" fmla="*/ 1579444 w 1846136"/>
                <a:gd name="connsiteY126" fmla="*/ 1849572 h 2763911"/>
                <a:gd name="connsiteX127" fmla="*/ 1579444 w 1846136"/>
                <a:gd name="connsiteY127" fmla="*/ 2639261 h 2763911"/>
                <a:gd name="connsiteX128" fmla="*/ 1590258 w 1846136"/>
                <a:gd name="connsiteY128" fmla="*/ 2637415 h 2763911"/>
                <a:gd name="connsiteX129" fmla="*/ 1705782 w 1846136"/>
                <a:gd name="connsiteY129" fmla="*/ 2545627 h 2763911"/>
                <a:gd name="connsiteX130" fmla="*/ 1724509 w 1846136"/>
                <a:gd name="connsiteY130" fmla="*/ 2379460 h 2763911"/>
                <a:gd name="connsiteX131" fmla="*/ 1729520 w 1846136"/>
                <a:gd name="connsiteY131" fmla="*/ 2265253 h 2763911"/>
                <a:gd name="connsiteX132" fmla="*/ 1837923 w 1846136"/>
                <a:gd name="connsiteY132" fmla="*/ 2277650 h 2763911"/>
                <a:gd name="connsiteX133" fmla="*/ 1839769 w 1846136"/>
                <a:gd name="connsiteY133" fmla="*/ 2397660 h 2763911"/>
                <a:gd name="connsiteX134" fmla="*/ 1833176 w 1846136"/>
                <a:gd name="connsiteY134" fmla="*/ 2529011 h 2763911"/>
                <a:gd name="connsiteX135" fmla="*/ 1757742 w 1846136"/>
                <a:gd name="connsiteY135" fmla="*/ 2669593 h 2763911"/>
                <a:gd name="connsiteX136" fmla="*/ 1704991 w 1846136"/>
                <a:gd name="connsiteY136" fmla="*/ 2709684 h 2763911"/>
                <a:gd name="connsiteX137" fmla="*/ 1699188 w 1846136"/>
                <a:gd name="connsiteY137" fmla="*/ 2712058 h 2763911"/>
                <a:gd name="connsiteX138" fmla="*/ 1695760 w 1846136"/>
                <a:gd name="connsiteY138" fmla="*/ 2718652 h 2763911"/>
                <a:gd name="connsiteX139" fmla="*/ 1689166 w 1846136"/>
                <a:gd name="connsiteY139" fmla="*/ 2713113 h 2763911"/>
                <a:gd name="connsiteX140" fmla="*/ 1686528 w 1846136"/>
                <a:gd name="connsiteY140" fmla="*/ 2713377 h 2763911"/>
                <a:gd name="connsiteX141" fmla="*/ 1683891 w 1846136"/>
                <a:gd name="connsiteY141" fmla="*/ 2720499 h 2763911"/>
                <a:gd name="connsiteX142" fmla="*/ 1681253 w 1846136"/>
                <a:gd name="connsiteY142" fmla="*/ 2721290 h 2763911"/>
                <a:gd name="connsiteX143" fmla="*/ 1677033 w 1846136"/>
                <a:gd name="connsiteY143" fmla="*/ 2715223 h 2763911"/>
                <a:gd name="connsiteX144" fmla="*/ 1679671 w 1846136"/>
                <a:gd name="connsiteY144" fmla="*/ 2714960 h 2763911"/>
                <a:gd name="connsiteX145" fmla="*/ 1682308 w 1846136"/>
                <a:gd name="connsiteY145" fmla="*/ 2714432 h 2763911"/>
                <a:gd name="connsiteX146" fmla="*/ 1680462 w 1846136"/>
                <a:gd name="connsiteY146" fmla="*/ 2709684 h 2763911"/>
                <a:gd name="connsiteX147" fmla="*/ 1673077 w 1846136"/>
                <a:gd name="connsiteY147" fmla="*/ 2714960 h 2763911"/>
                <a:gd name="connsiteX148" fmla="*/ 1671758 w 1846136"/>
                <a:gd name="connsiteY148" fmla="*/ 2717597 h 2763911"/>
                <a:gd name="connsiteX149" fmla="*/ 1673868 w 1846136"/>
                <a:gd name="connsiteY149" fmla="*/ 2721817 h 2763911"/>
                <a:gd name="connsiteX150" fmla="*/ 1679671 w 1846136"/>
                <a:gd name="connsiteY150" fmla="*/ 2726037 h 2763911"/>
                <a:gd name="connsiteX151" fmla="*/ 1675187 w 1846136"/>
                <a:gd name="connsiteY151" fmla="*/ 2726565 h 2763911"/>
                <a:gd name="connsiteX152" fmla="*/ 1663054 w 1846136"/>
                <a:gd name="connsiteY152" fmla="*/ 2724455 h 2763911"/>
                <a:gd name="connsiteX153" fmla="*/ 1657252 w 1846136"/>
                <a:gd name="connsiteY153" fmla="*/ 2720762 h 2763911"/>
                <a:gd name="connsiteX154" fmla="*/ 1658570 w 1846136"/>
                <a:gd name="connsiteY154" fmla="*/ 2715751 h 2763911"/>
                <a:gd name="connsiteX155" fmla="*/ 1662527 w 1846136"/>
                <a:gd name="connsiteY155" fmla="*/ 2717597 h 2763911"/>
                <a:gd name="connsiteX156" fmla="*/ 1666483 w 1846136"/>
                <a:gd name="connsiteY156" fmla="*/ 2718125 h 2763911"/>
                <a:gd name="connsiteX157" fmla="*/ 1654087 w 1846136"/>
                <a:gd name="connsiteY157" fmla="*/ 2710740 h 2763911"/>
                <a:gd name="connsiteX158" fmla="*/ 1650658 w 1846136"/>
                <a:gd name="connsiteY158" fmla="*/ 2717597 h 2763911"/>
                <a:gd name="connsiteX159" fmla="*/ 1653559 w 1846136"/>
                <a:gd name="connsiteY159" fmla="*/ 2716278 h 2763911"/>
                <a:gd name="connsiteX160" fmla="*/ 1654878 w 1846136"/>
                <a:gd name="connsiteY160" fmla="*/ 2714168 h 2763911"/>
                <a:gd name="connsiteX161" fmla="*/ 1653823 w 1846136"/>
                <a:gd name="connsiteY161" fmla="*/ 2721817 h 2763911"/>
                <a:gd name="connsiteX162" fmla="*/ 1649603 w 1846136"/>
                <a:gd name="connsiteY162" fmla="*/ 2720762 h 2763911"/>
                <a:gd name="connsiteX163" fmla="*/ 1645383 w 1846136"/>
                <a:gd name="connsiteY163" fmla="*/ 2714960 h 2763911"/>
                <a:gd name="connsiteX164" fmla="*/ 1641426 w 1846136"/>
                <a:gd name="connsiteY164" fmla="*/ 2724982 h 2763911"/>
                <a:gd name="connsiteX165" fmla="*/ 1642745 w 1846136"/>
                <a:gd name="connsiteY165" fmla="*/ 2723400 h 2763911"/>
                <a:gd name="connsiteX166" fmla="*/ 1645383 w 1846136"/>
                <a:gd name="connsiteY166" fmla="*/ 2720235 h 2763911"/>
                <a:gd name="connsiteX167" fmla="*/ 1648020 w 1846136"/>
                <a:gd name="connsiteY167" fmla="*/ 2726829 h 2763911"/>
                <a:gd name="connsiteX168" fmla="*/ 1650658 w 1846136"/>
                <a:gd name="connsiteY168" fmla="*/ 2733423 h 2763911"/>
                <a:gd name="connsiteX169" fmla="*/ 1653295 w 1846136"/>
                <a:gd name="connsiteY169" fmla="*/ 2730258 h 2763911"/>
                <a:gd name="connsiteX170" fmla="*/ 1654614 w 1846136"/>
                <a:gd name="connsiteY170" fmla="*/ 2728675 h 2763911"/>
                <a:gd name="connsiteX171" fmla="*/ 1649075 w 1846136"/>
                <a:gd name="connsiteY171" fmla="*/ 2736851 h 2763911"/>
                <a:gd name="connsiteX172" fmla="*/ 1645383 w 1846136"/>
                <a:gd name="connsiteY172" fmla="*/ 2738962 h 2763911"/>
                <a:gd name="connsiteX173" fmla="*/ 1643536 w 1846136"/>
                <a:gd name="connsiteY173" fmla="*/ 2740544 h 2763911"/>
                <a:gd name="connsiteX174" fmla="*/ 1638525 w 1846136"/>
                <a:gd name="connsiteY174" fmla="*/ 2743445 h 2763911"/>
                <a:gd name="connsiteX175" fmla="*/ 1633777 w 1846136"/>
                <a:gd name="connsiteY175" fmla="*/ 2723664 h 2763911"/>
                <a:gd name="connsiteX176" fmla="*/ 1631931 w 1846136"/>
                <a:gd name="connsiteY176" fmla="*/ 2711267 h 2763911"/>
                <a:gd name="connsiteX177" fmla="*/ 1630876 w 1846136"/>
                <a:gd name="connsiteY177" fmla="*/ 2718125 h 2763911"/>
                <a:gd name="connsiteX178" fmla="*/ 1626656 w 1846136"/>
                <a:gd name="connsiteY178" fmla="*/ 2720235 h 2763911"/>
                <a:gd name="connsiteX179" fmla="*/ 1625074 w 1846136"/>
                <a:gd name="connsiteY179" fmla="*/ 2708366 h 2763911"/>
                <a:gd name="connsiteX180" fmla="*/ 1624810 w 1846136"/>
                <a:gd name="connsiteY180" fmla="*/ 2720762 h 2763911"/>
                <a:gd name="connsiteX181" fmla="*/ 1627711 w 1846136"/>
                <a:gd name="connsiteY181" fmla="*/ 2734214 h 2763911"/>
                <a:gd name="connsiteX182" fmla="*/ 1627711 w 1846136"/>
                <a:gd name="connsiteY182" fmla="*/ 2735796 h 2763911"/>
                <a:gd name="connsiteX183" fmla="*/ 1624282 w 1846136"/>
                <a:gd name="connsiteY183" fmla="*/ 2738962 h 2763911"/>
                <a:gd name="connsiteX184" fmla="*/ 1628239 w 1846136"/>
                <a:gd name="connsiteY184" fmla="*/ 2740280 h 2763911"/>
                <a:gd name="connsiteX185" fmla="*/ 1621645 w 1846136"/>
                <a:gd name="connsiteY185" fmla="*/ 2746611 h 2763911"/>
                <a:gd name="connsiteX186" fmla="*/ 1603710 w 1846136"/>
                <a:gd name="connsiteY186" fmla="*/ 2738698 h 2763911"/>
                <a:gd name="connsiteX187" fmla="*/ 1597643 w 1846136"/>
                <a:gd name="connsiteY187" fmla="*/ 2740280 h 2763911"/>
                <a:gd name="connsiteX188" fmla="*/ 1596061 w 1846136"/>
                <a:gd name="connsiteY188" fmla="*/ 2753204 h 2763911"/>
                <a:gd name="connsiteX189" fmla="*/ 1595269 w 1846136"/>
                <a:gd name="connsiteY189" fmla="*/ 2741335 h 2763911"/>
                <a:gd name="connsiteX190" fmla="*/ 1595269 w 1846136"/>
                <a:gd name="connsiteY190" fmla="*/ 2724455 h 2763911"/>
                <a:gd name="connsiteX191" fmla="*/ 1592104 w 1846136"/>
                <a:gd name="connsiteY191" fmla="*/ 2721817 h 2763911"/>
                <a:gd name="connsiteX192" fmla="*/ 1572850 w 1846136"/>
                <a:gd name="connsiteY192" fmla="*/ 2720762 h 2763911"/>
                <a:gd name="connsiteX193" fmla="*/ 1574169 w 1846136"/>
                <a:gd name="connsiteY193" fmla="*/ 2715751 h 2763911"/>
                <a:gd name="connsiteX194" fmla="*/ 1578125 w 1846136"/>
                <a:gd name="connsiteY194" fmla="*/ 2717597 h 2763911"/>
                <a:gd name="connsiteX195" fmla="*/ 1582082 w 1846136"/>
                <a:gd name="connsiteY195" fmla="*/ 2718125 h 2763911"/>
                <a:gd name="connsiteX196" fmla="*/ 1568894 w 1846136"/>
                <a:gd name="connsiteY196" fmla="*/ 2711003 h 2763911"/>
                <a:gd name="connsiteX197" fmla="*/ 1566520 w 1846136"/>
                <a:gd name="connsiteY197" fmla="*/ 2717070 h 2763911"/>
                <a:gd name="connsiteX198" fmla="*/ 1568894 w 1846136"/>
                <a:gd name="connsiteY198" fmla="*/ 2716278 h 2763911"/>
                <a:gd name="connsiteX199" fmla="*/ 1571268 w 1846136"/>
                <a:gd name="connsiteY199" fmla="*/ 2714960 h 2763911"/>
                <a:gd name="connsiteX200" fmla="*/ 1567839 w 1846136"/>
                <a:gd name="connsiteY200" fmla="*/ 2724455 h 2763911"/>
                <a:gd name="connsiteX201" fmla="*/ 1569158 w 1846136"/>
                <a:gd name="connsiteY201" fmla="*/ 2736060 h 2763911"/>
                <a:gd name="connsiteX202" fmla="*/ 1574169 w 1846136"/>
                <a:gd name="connsiteY202" fmla="*/ 2738434 h 2763911"/>
                <a:gd name="connsiteX203" fmla="*/ 1572059 w 1846136"/>
                <a:gd name="connsiteY203" fmla="*/ 2731840 h 2763911"/>
                <a:gd name="connsiteX204" fmla="*/ 1571268 w 1846136"/>
                <a:gd name="connsiteY204" fmla="*/ 2729994 h 2763911"/>
                <a:gd name="connsiteX205" fmla="*/ 1575752 w 1846136"/>
                <a:gd name="connsiteY205" fmla="*/ 2727884 h 2763911"/>
                <a:gd name="connsiteX206" fmla="*/ 1584983 w 1846136"/>
                <a:gd name="connsiteY206" fmla="*/ 2736851 h 2763911"/>
                <a:gd name="connsiteX207" fmla="*/ 1586566 w 1846136"/>
                <a:gd name="connsiteY207" fmla="*/ 2738170 h 2763911"/>
                <a:gd name="connsiteX208" fmla="*/ 1592632 w 1846136"/>
                <a:gd name="connsiteY208" fmla="*/ 2742654 h 2763911"/>
                <a:gd name="connsiteX209" fmla="*/ 1587093 w 1846136"/>
                <a:gd name="connsiteY209" fmla="*/ 2754523 h 2763911"/>
                <a:gd name="connsiteX210" fmla="*/ 1577598 w 1846136"/>
                <a:gd name="connsiteY210" fmla="*/ 2750039 h 2763911"/>
                <a:gd name="connsiteX211" fmla="*/ 1575488 w 1846136"/>
                <a:gd name="connsiteY211" fmla="*/ 2748721 h 2763911"/>
                <a:gd name="connsiteX212" fmla="*/ 1574697 w 1846136"/>
                <a:gd name="connsiteY212" fmla="*/ 2751886 h 2763911"/>
                <a:gd name="connsiteX213" fmla="*/ 1567839 w 1846136"/>
                <a:gd name="connsiteY213" fmla="*/ 2742127 h 2763911"/>
                <a:gd name="connsiteX214" fmla="*/ 1564410 w 1846136"/>
                <a:gd name="connsiteY214" fmla="*/ 2739225 h 2763911"/>
                <a:gd name="connsiteX215" fmla="*/ 1563355 w 1846136"/>
                <a:gd name="connsiteY215" fmla="*/ 2745028 h 2763911"/>
                <a:gd name="connsiteX216" fmla="*/ 1560981 w 1846136"/>
                <a:gd name="connsiteY216" fmla="*/ 2738434 h 2763911"/>
                <a:gd name="connsiteX217" fmla="*/ 1558344 w 1846136"/>
                <a:gd name="connsiteY217" fmla="*/ 2734741 h 2763911"/>
                <a:gd name="connsiteX218" fmla="*/ 1557289 w 1846136"/>
                <a:gd name="connsiteY218" fmla="*/ 2732368 h 2763911"/>
                <a:gd name="connsiteX219" fmla="*/ 1555970 w 1846136"/>
                <a:gd name="connsiteY219" fmla="*/ 2728148 h 2763911"/>
                <a:gd name="connsiteX220" fmla="*/ 1555970 w 1846136"/>
                <a:gd name="connsiteY220" fmla="*/ 2741072 h 2763911"/>
                <a:gd name="connsiteX221" fmla="*/ 1563883 w 1846136"/>
                <a:gd name="connsiteY221" fmla="*/ 2748457 h 2763911"/>
                <a:gd name="connsiteX222" fmla="*/ 1568894 w 1846136"/>
                <a:gd name="connsiteY222" fmla="*/ 2749512 h 2763911"/>
                <a:gd name="connsiteX223" fmla="*/ 1565993 w 1846136"/>
                <a:gd name="connsiteY223" fmla="*/ 2751886 h 2763911"/>
                <a:gd name="connsiteX224" fmla="*/ 1564938 w 1846136"/>
                <a:gd name="connsiteY224" fmla="*/ 2754523 h 2763911"/>
                <a:gd name="connsiteX225" fmla="*/ 1247642 w 1846136"/>
                <a:gd name="connsiteY225" fmla="*/ 2757161 h 2763911"/>
                <a:gd name="connsiteX226" fmla="*/ 928763 w 1846136"/>
                <a:gd name="connsiteY226" fmla="*/ 2757161 h 2763911"/>
                <a:gd name="connsiteX227" fmla="*/ 930082 w 1846136"/>
                <a:gd name="connsiteY227" fmla="*/ 2743973 h 2763911"/>
                <a:gd name="connsiteX228" fmla="*/ 921114 w 1846136"/>
                <a:gd name="connsiteY228" fmla="*/ 2725774 h 2763911"/>
                <a:gd name="connsiteX229" fmla="*/ 922433 w 1846136"/>
                <a:gd name="connsiteY229" fmla="*/ 2747929 h 2763911"/>
                <a:gd name="connsiteX230" fmla="*/ 924543 w 1846136"/>
                <a:gd name="connsiteY230" fmla="*/ 2746083 h 2763911"/>
                <a:gd name="connsiteX231" fmla="*/ 925598 w 1846136"/>
                <a:gd name="connsiteY231" fmla="*/ 2738698 h 2763911"/>
                <a:gd name="connsiteX232" fmla="*/ 926389 w 1846136"/>
                <a:gd name="connsiteY232" fmla="*/ 2752941 h 2763911"/>
                <a:gd name="connsiteX233" fmla="*/ 921114 w 1846136"/>
                <a:gd name="connsiteY233" fmla="*/ 2752677 h 2763911"/>
                <a:gd name="connsiteX234" fmla="*/ 917422 w 1846136"/>
                <a:gd name="connsiteY234" fmla="*/ 2752413 h 2763911"/>
                <a:gd name="connsiteX235" fmla="*/ 913202 w 1846136"/>
                <a:gd name="connsiteY235" fmla="*/ 2755314 h 2763911"/>
                <a:gd name="connsiteX236" fmla="*/ 912147 w 1846136"/>
                <a:gd name="connsiteY236" fmla="*/ 2751886 h 2763911"/>
                <a:gd name="connsiteX237" fmla="*/ 911092 w 1846136"/>
                <a:gd name="connsiteY237" fmla="*/ 2748457 h 2763911"/>
                <a:gd name="connsiteX238" fmla="*/ 906871 w 1846136"/>
                <a:gd name="connsiteY238" fmla="*/ 2749776 h 2763911"/>
                <a:gd name="connsiteX239" fmla="*/ 905289 w 1846136"/>
                <a:gd name="connsiteY239" fmla="*/ 2751094 h 2763911"/>
                <a:gd name="connsiteX240" fmla="*/ 912147 w 1846136"/>
                <a:gd name="connsiteY240" fmla="*/ 2733423 h 2763911"/>
                <a:gd name="connsiteX241" fmla="*/ 913993 w 1846136"/>
                <a:gd name="connsiteY241" fmla="*/ 2729730 h 2763911"/>
                <a:gd name="connsiteX242" fmla="*/ 909245 w 1846136"/>
                <a:gd name="connsiteY242" fmla="*/ 2728939 h 2763911"/>
                <a:gd name="connsiteX243" fmla="*/ 906080 w 1846136"/>
                <a:gd name="connsiteY243" fmla="*/ 2735005 h 2763911"/>
                <a:gd name="connsiteX244" fmla="*/ 904498 w 1846136"/>
                <a:gd name="connsiteY244" fmla="*/ 2740017 h 2763911"/>
                <a:gd name="connsiteX245" fmla="*/ 901333 w 1846136"/>
                <a:gd name="connsiteY245" fmla="*/ 2736851 h 2763911"/>
                <a:gd name="connsiteX246" fmla="*/ 898959 w 1846136"/>
                <a:gd name="connsiteY246" fmla="*/ 2737379 h 2763911"/>
                <a:gd name="connsiteX247" fmla="*/ 898959 w 1846136"/>
                <a:gd name="connsiteY247" fmla="*/ 2743973 h 2763911"/>
                <a:gd name="connsiteX248" fmla="*/ 901596 w 1846136"/>
                <a:gd name="connsiteY248" fmla="*/ 2745292 h 2763911"/>
                <a:gd name="connsiteX249" fmla="*/ 904761 w 1846136"/>
                <a:gd name="connsiteY249" fmla="*/ 2753996 h 2763911"/>
                <a:gd name="connsiteX250" fmla="*/ 578234 w 1846136"/>
                <a:gd name="connsiteY250" fmla="*/ 2756897 h 2763911"/>
                <a:gd name="connsiteX251" fmla="*/ 240893 w 1846136"/>
                <a:gd name="connsiteY251" fmla="*/ 2755314 h 2763911"/>
                <a:gd name="connsiteX252" fmla="*/ 1622436 w 1846136"/>
                <a:gd name="connsiteY252" fmla="*/ 2742127 h 2763911"/>
                <a:gd name="connsiteX253" fmla="*/ 1615842 w 1846136"/>
                <a:gd name="connsiteY253" fmla="*/ 2742127 h 2763911"/>
                <a:gd name="connsiteX254" fmla="*/ 1619007 w 1846136"/>
                <a:gd name="connsiteY254" fmla="*/ 2743445 h 2763911"/>
                <a:gd name="connsiteX255" fmla="*/ 1622436 w 1846136"/>
                <a:gd name="connsiteY255" fmla="*/ 2742127 h 2763911"/>
                <a:gd name="connsiteX256" fmla="*/ 1621117 w 1846136"/>
                <a:gd name="connsiteY256" fmla="*/ 2723136 h 2763911"/>
                <a:gd name="connsiteX257" fmla="*/ 1620590 w 1846136"/>
                <a:gd name="connsiteY257" fmla="*/ 2708366 h 2763911"/>
                <a:gd name="connsiteX258" fmla="*/ 1619799 w 1846136"/>
                <a:gd name="connsiteY258" fmla="*/ 2721026 h 2763911"/>
                <a:gd name="connsiteX259" fmla="*/ 1616106 w 1846136"/>
                <a:gd name="connsiteY259" fmla="*/ 2732104 h 2763911"/>
                <a:gd name="connsiteX260" fmla="*/ 1613732 w 1846136"/>
                <a:gd name="connsiteY260" fmla="*/ 2734214 h 2763911"/>
                <a:gd name="connsiteX261" fmla="*/ 1617689 w 1846136"/>
                <a:gd name="connsiteY261" fmla="*/ 2737907 h 2763911"/>
                <a:gd name="connsiteX262" fmla="*/ 1621117 w 1846136"/>
                <a:gd name="connsiteY262" fmla="*/ 2723136 h 2763911"/>
                <a:gd name="connsiteX263" fmla="*/ 1644855 w 1846136"/>
                <a:gd name="connsiteY263" fmla="*/ 2732895 h 2763911"/>
                <a:gd name="connsiteX264" fmla="*/ 1637470 w 1846136"/>
                <a:gd name="connsiteY264" fmla="*/ 2731840 h 2763911"/>
                <a:gd name="connsiteX265" fmla="*/ 1641690 w 1846136"/>
                <a:gd name="connsiteY265" fmla="*/ 2736060 h 2763911"/>
                <a:gd name="connsiteX266" fmla="*/ 1644855 w 1846136"/>
                <a:gd name="connsiteY266" fmla="*/ 2732895 h 2763911"/>
                <a:gd name="connsiteX267" fmla="*/ 906871 w 1846136"/>
                <a:gd name="connsiteY267" fmla="*/ 2728148 h 2763911"/>
                <a:gd name="connsiteX268" fmla="*/ 908718 w 1846136"/>
                <a:gd name="connsiteY268" fmla="*/ 2723927 h 2763911"/>
                <a:gd name="connsiteX269" fmla="*/ 902388 w 1846136"/>
                <a:gd name="connsiteY269" fmla="*/ 2726301 h 2763911"/>
                <a:gd name="connsiteX270" fmla="*/ 906871 w 1846136"/>
                <a:gd name="connsiteY270" fmla="*/ 2728148 h 2763911"/>
                <a:gd name="connsiteX271" fmla="*/ 1564146 w 1846136"/>
                <a:gd name="connsiteY271" fmla="*/ 2718652 h 2763911"/>
                <a:gd name="connsiteX272" fmla="*/ 1561773 w 1846136"/>
                <a:gd name="connsiteY272" fmla="*/ 2721290 h 2763911"/>
                <a:gd name="connsiteX273" fmla="*/ 1564146 w 1846136"/>
                <a:gd name="connsiteY273" fmla="*/ 2726037 h 2763911"/>
                <a:gd name="connsiteX274" fmla="*/ 1564146 w 1846136"/>
                <a:gd name="connsiteY274" fmla="*/ 2718652 h 2763911"/>
                <a:gd name="connsiteX275" fmla="*/ 1603182 w 1846136"/>
                <a:gd name="connsiteY275" fmla="*/ 2720499 h 2763911"/>
                <a:gd name="connsiteX276" fmla="*/ 1605028 w 1846136"/>
                <a:gd name="connsiteY276" fmla="*/ 2713113 h 2763911"/>
                <a:gd name="connsiteX277" fmla="*/ 1602391 w 1846136"/>
                <a:gd name="connsiteY277" fmla="*/ 2712850 h 2763911"/>
                <a:gd name="connsiteX278" fmla="*/ 1600544 w 1846136"/>
                <a:gd name="connsiteY278" fmla="*/ 2722872 h 2763911"/>
                <a:gd name="connsiteX279" fmla="*/ 1603182 w 1846136"/>
                <a:gd name="connsiteY279" fmla="*/ 2720499 h 2763911"/>
                <a:gd name="connsiteX280" fmla="*/ 1594214 w 1846136"/>
                <a:gd name="connsiteY280" fmla="*/ 2716542 h 2763911"/>
                <a:gd name="connsiteX281" fmla="*/ 1597379 w 1846136"/>
                <a:gd name="connsiteY281" fmla="*/ 2711003 h 2763911"/>
                <a:gd name="connsiteX282" fmla="*/ 1589731 w 1846136"/>
                <a:gd name="connsiteY282" fmla="*/ 2714696 h 2763911"/>
                <a:gd name="connsiteX283" fmla="*/ 1594214 w 1846136"/>
                <a:gd name="connsiteY283" fmla="*/ 2716542 h 2763911"/>
                <a:gd name="connsiteX284" fmla="*/ 1464711 w 1846136"/>
                <a:gd name="connsiteY284" fmla="*/ 1852473 h 2763911"/>
                <a:gd name="connsiteX285" fmla="*/ 1459964 w 1846136"/>
                <a:gd name="connsiteY285" fmla="*/ 1045376 h 2763911"/>
                <a:gd name="connsiteX286" fmla="*/ 1414598 w 1846136"/>
                <a:gd name="connsiteY286" fmla="*/ 967304 h 2763911"/>
                <a:gd name="connsiteX287" fmla="*/ 1341011 w 1846136"/>
                <a:gd name="connsiteY287" fmla="*/ 921674 h 2763911"/>
                <a:gd name="connsiteX288" fmla="*/ 1305931 w 1846136"/>
                <a:gd name="connsiteY288" fmla="*/ 926158 h 2763911"/>
                <a:gd name="connsiteX289" fmla="*/ 1201221 w 1846136"/>
                <a:gd name="connsiteY289" fmla="*/ 1021110 h 2763911"/>
                <a:gd name="connsiteX290" fmla="*/ 1179857 w 1846136"/>
                <a:gd name="connsiteY290" fmla="*/ 1028232 h 2763911"/>
                <a:gd name="connsiteX291" fmla="*/ 917422 w 1846136"/>
                <a:gd name="connsiteY291" fmla="*/ 1028232 h 2763911"/>
                <a:gd name="connsiteX292" fmla="*/ 654986 w 1846136"/>
                <a:gd name="connsiteY292" fmla="*/ 1028232 h 2763911"/>
                <a:gd name="connsiteX293" fmla="*/ 633622 w 1846136"/>
                <a:gd name="connsiteY293" fmla="*/ 1021110 h 2763911"/>
                <a:gd name="connsiteX294" fmla="*/ 567948 w 1846136"/>
                <a:gd name="connsiteY294" fmla="*/ 981811 h 2763911"/>
                <a:gd name="connsiteX295" fmla="*/ 528648 w 1846136"/>
                <a:gd name="connsiteY295" fmla="*/ 925630 h 2763911"/>
                <a:gd name="connsiteX296" fmla="*/ 512559 w 1846136"/>
                <a:gd name="connsiteY296" fmla="*/ 917454 h 2763911"/>
                <a:gd name="connsiteX297" fmla="*/ 380682 w 1846136"/>
                <a:gd name="connsiteY297" fmla="*/ 1027704 h 2763911"/>
                <a:gd name="connsiteX298" fmla="*/ 371451 w 1846136"/>
                <a:gd name="connsiteY298" fmla="*/ 1069906 h 2763911"/>
                <a:gd name="connsiteX299" fmla="*/ 370660 w 1846136"/>
                <a:gd name="connsiteY299" fmla="*/ 2641899 h 2763911"/>
                <a:gd name="connsiteX300" fmla="*/ 918477 w 1846136"/>
                <a:gd name="connsiteY300" fmla="*/ 2643218 h 2763911"/>
                <a:gd name="connsiteX301" fmla="*/ 1464711 w 1846136"/>
                <a:gd name="connsiteY301" fmla="*/ 2642426 h 2763911"/>
                <a:gd name="connsiteX302" fmla="*/ 1464711 w 1846136"/>
                <a:gd name="connsiteY302" fmla="*/ 1852473 h 2763911"/>
                <a:gd name="connsiteX303" fmla="*/ 1168779 w 1846136"/>
                <a:gd name="connsiteY303" fmla="*/ 910069 h 2763911"/>
                <a:gd name="connsiteX304" fmla="*/ 1172736 w 1846136"/>
                <a:gd name="connsiteY304" fmla="*/ 805093 h 2763911"/>
                <a:gd name="connsiteX305" fmla="*/ 917422 w 1846136"/>
                <a:gd name="connsiteY305" fmla="*/ 800082 h 2763911"/>
                <a:gd name="connsiteX306" fmla="*/ 662108 w 1846136"/>
                <a:gd name="connsiteY306" fmla="*/ 805093 h 2763911"/>
                <a:gd name="connsiteX307" fmla="*/ 662899 w 1846136"/>
                <a:gd name="connsiteY307" fmla="*/ 908486 h 2763911"/>
                <a:gd name="connsiteX308" fmla="*/ 916894 w 1846136"/>
                <a:gd name="connsiteY308" fmla="*/ 913497 h 2763911"/>
                <a:gd name="connsiteX309" fmla="*/ 1168779 w 1846136"/>
                <a:gd name="connsiteY309" fmla="*/ 910069 h 2763911"/>
                <a:gd name="connsiteX310" fmla="*/ 1802316 w 1846136"/>
                <a:gd name="connsiteY310" fmla="*/ 742319 h 2763911"/>
                <a:gd name="connsiteX311" fmla="*/ 1796250 w 1846136"/>
                <a:gd name="connsiteY311" fmla="*/ 740209 h 2763911"/>
                <a:gd name="connsiteX312" fmla="*/ 1788337 w 1846136"/>
                <a:gd name="connsiteY312" fmla="*/ 742319 h 2763911"/>
                <a:gd name="connsiteX313" fmla="*/ 1802316 w 1846136"/>
                <a:gd name="connsiteY313" fmla="*/ 742319 h 2763911"/>
                <a:gd name="connsiteX314" fmla="*/ 1826845 w 1846136"/>
                <a:gd name="connsiteY314" fmla="*/ 737835 h 2763911"/>
                <a:gd name="connsiteX315" fmla="*/ 1823944 w 1846136"/>
                <a:gd name="connsiteY315" fmla="*/ 737308 h 2763911"/>
                <a:gd name="connsiteX316" fmla="*/ 1818142 w 1846136"/>
                <a:gd name="connsiteY316" fmla="*/ 739945 h 2763911"/>
                <a:gd name="connsiteX317" fmla="*/ 1817878 w 1846136"/>
                <a:gd name="connsiteY317" fmla="*/ 741528 h 2763911"/>
                <a:gd name="connsiteX318" fmla="*/ 1826845 w 1846136"/>
                <a:gd name="connsiteY318" fmla="*/ 737835 h 2763911"/>
                <a:gd name="connsiteX319" fmla="*/ 1835286 w 1846136"/>
                <a:gd name="connsiteY319" fmla="*/ 740736 h 2763911"/>
                <a:gd name="connsiteX320" fmla="*/ 1834231 w 1846136"/>
                <a:gd name="connsiteY320" fmla="*/ 736780 h 2763911"/>
                <a:gd name="connsiteX321" fmla="*/ 1830010 w 1846136"/>
                <a:gd name="connsiteY321" fmla="*/ 740736 h 2763911"/>
                <a:gd name="connsiteX322" fmla="*/ 1831065 w 1846136"/>
                <a:gd name="connsiteY322" fmla="*/ 744693 h 2763911"/>
                <a:gd name="connsiteX323" fmla="*/ 1835286 w 1846136"/>
                <a:gd name="connsiteY323" fmla="*/ 740736 h 2763911"/>
                <a:gd name="connsiteX324" fmla="*/ 1774622 w 1846136"/>
                <a:gd name="connsiteY324" fmla="*/ 734142 h 2763911"/>
                <a:gd name="connsiteX325" fmla="*/ 1774095 w 1846136"/>
                <a:gd name="connsiteY325" fmla="*/ 731505 h 2763911"/>
                <a:gd name="connsiteX326" fmla="*/ 1776996 w 1846136"/>
                <a:gd name="connsiteY326" fmla="*/ 724383 h 2763911"/>
                <a:gd name="connsiteX327" fmla="*/ 1774886 w 1846136"/>
                <a:gd name="connsiteY327" fmla="*/ 722010 h 2763911"/>
                <a:gd name="connsiteX328" fmla="*/ 1767501 w 1846136"/>
                <a:gd name="connsiteY328" fmla="*/ 719372 h 2763911"/>
                <a:gd name="connsiteX329" fmla="*/ 1760116 w 1846136"/>
                <a:gd name="connsiteY329" fmla="*/ 713569 h 2763911"/>
                <a:gd name="connsiteX330" fmla="*/ 1764599 w 1846136"/>
                <a:gd name="connsiteY330" fmla="*/ 721482 h 2763911"/>
                <a:gd name="connsiteX331" fmla="*/ 1765654 w 1846136"/>
                <a:gd name="connsiteY331" fmla="*/ 728340 h 2763911"/>
                <a:gd name="connsiteX332" fmla="*/ 1768292 w 1846136"/>
                <a:gd name="connsiteY332" fmla="*/ 734406 h 2763911"/>
                <a:gd name="connsiteX333" fmla="*/ 1776996 w 1846136"/>
                <a:gd name="connsiteY333" fmla="*/ 737835 h 2763911"/>
                <a:gd name="connsiteX334" fmla="*/ 1774622 w 1846136"/>
                <a:gd name="connsiteY334" fmla="*/ 734142 h 2763911"/>
                <a:gd name="connsiteX335" fmla="*/ 1806273 w 1846136"/>
                <a:gd name="connsiteY335" fmla="*/ 734670 h 2763911"/>
                <a:gd name="connsiteX336" fmla="*/ 1796514 w 1846136"/>
                <a:gd name="connsiteY336" fmla="*/ 733351 h 2763911"/>
                <a:gd name="connsiteX337" fmla="*/ 1786491 w 1846136"/>
                <a:gd name="connsiteY337" fmla="*/ 734142 h 2763911"/>
                <a:gd name="connsiteX338" fmla="*/ 1795722 w 1846136"/>
                <a:gd name="connsiteY338" fmla="*/ 730714 h 2763911"/>
                <a:gd name="connsiteX339" fmla="*/ 1804954 w 1846136"/>
                <a:gd name="connsiteY339" fmla="*/ 727549 h 2763911"/>
                <a:gd name="connsiteX340" fmla="*/ 1804954 w 1846136"/>
                <a:gd name="connsiteY340" fmla="*/ 703283 h 2763911"/>
                <a:gd name="connsiteX341" fmla="*/ 1803108 w 1846136"/>
                <a:gd name="connsiteY341" fmla="*/ 682182 h 2763911"/>
                <a:gd name="connsiteX342" fmla="*/ 1800998 w 1846136"/>
                <a:gd name="connsiteY342" fmla="*/ 680864 h 2763911"/>
                <a:gd name="connsiteX343" fmla="*/ 1804426 w 1846136"/>
                <a:gd name="connsiteY343" fmla="*/ 675852 h 2763911"/>
                <a:gd name="connsiteX344" fmla="*/ 1802316 w 1846136"/>
                <a:gd name="connsiteY344" fmla="*/ 673478 h 2763911"/>
                <a:gd name="connsiteX345" fmla="*/ 1801525 w 1846136"/>
                <a:gd name="connsiteY345" fmla="*/ 671104 h 2763911"/>
                <a:gd name="connsiteX346" fmla="*/ 1807855 w 1846136"/>
                <a:gd name="connsiteY346" fmla="*/ 667939 h 2763911"/>
                <a:gd name="connsiteX347" fmla="*/ 1800734 w 1846136"/>
                <a:gd name="connsiteY347" fmla="*/ 661873 h 2763911"/>
                <a:gd name="connsiteX348" fmla="*/ 1802580 w 1846136"/>
                <a:gd name="connsiteY348" fmla="*/ 665829 h 2763911"/>
                <a:gd name="connsiteX349" fmla="*/ 1802316 w 1846136"/>
                <a:gd name="connsiteY349" fmla="*/ 667939 h 2763911"/>
                <a:gd name="connsiteX350" fmla="*/ 1793612 w 1846136"/>
                <a:gd name="connsiteY350" fmla="*/ 671368 h 2763911"/>
                <a:gd name="connsiteX351" fmla="*/ 1790184 w 1846136"/>
                <a:gd name="connsiteY351" fmla="*/ 668203 h 2763911"/>
                <a:gd name="connsiteX352" fmla="*/ 1788074 w 1846136"/>
                <a:gd name="connsiteY352" fmla="*/ 669522 h 2763911"/>
                <a:gd name="connsiteX353" fmla="*/ 1788074 w 1846136"/>
                <a:gd name="connsiteY353" fmla="*/ 702492 h 2763911"/>
                <a:gd name="connsiteX354" fmla="*/ 1789920 w 1846136"/>
                <a:gd name="connsiteY354" fmla="*/ 727549 h 2763911"/>
                <a:gd name="connsiteX355" fmla="*/ 1789392 w 1846136"/>
                <a:gd name="connsiteY355" fmla="*/ 701437 h 2763911"/>
                <a:gd name="connsiteX356" fmla="*/ 1790711 w 1846136"/>
                <a:gd name="connsiteY356" fmla="*/ 680336 h 2763911"/>
                <a:gd name="connsiteX357" fmla="*/ 1792821 w 1846136"/>
                <a:gd name="connsiteY357" fmla="*/ 707239 h 2763911"/>
                <a:gd name="connsiteX358" fmla="*/ 1789129 w 1846136"/>
                <a:gd name="connsiteY358" fmla="*/ 728867 h 2763911"/>
                <a:gd name="connsiteX359" fmla="*/ 1785172 w 1846136"/>
                <a:gd name="connsiteY359" fmla="*/ 732824 h 2763911"/>
                <a:gd name="connsiteX360" fmla="*/ 1795722 w 1846136"/>
                <a:gd name="connsiteY360" fmla="*/ 736780 h 2763911"/>
                <a:gd name="connsiteX361" fmla="*/ 1806273 w 1846136"/>
                <a:gd name="connsiteY361" fmla="*/ 734670 h 2763911"/>
                <a:gd name="connsiteX362" fmla="*/ 1821570 w 1846136"/>
                <a:gd name="connsiteY362" fmla="*/ 698008 h 2763911"/>
                <a:gd name="connsiteX363" fmla="*/ 1820515 w 1846136"/>
                <a:gd name="connsiteY363" fmla="*/ 664774 h 2763911"/>
                <a:gd name="connsiteX364" fmla="*/ 1812866 w 1846136"/>
                <a:gd name="connsiteY364" fmla="*/ 660818 h 2763911"/>
                <a:gd name="connsiteX365" fmla="*/ 1806273 w 1846136"/>
                <a:gd name="connsiteY365" fmla="*/ 656598 h 2763911"/>
                <a:gd name="connsiteX366" fmla="*/ 1810229 w 1846136"/>
                <a:gd name="connsiteY366" fmla="*/ 661345 h 2763911"/>
                <a:gd name="connsiteX367" fmla="*/ 1814185 w 1846136"/>
                <a:gd name="connsiteY367" fmla="*/ 666884 h 2763911"/>
                <a:gd name="connsiteX368" fmla="*/ 1816823 w 1846136"/>
                <a:gd name="connsiteY368" fmla="*/ 670841 h 2763911"/>
                <a:gd name="connsiteX369" fmla="*/ 1818669 w 1846136"/>
                <a:gd name="connsiteY369" fmla="*/ 703547 h 2763911"/>
                <a:gd name="connsiteX370" fmla="*/ 1819988 w 1846136"/>
                <a:gd name="connsiteY370" fmla="*/ 735198 h 2763911"/>
                <a:gd name="connsiteX371" fmla="*/ 1821570 w 1846136"/>
                <a:gd name="connsiteY371" fmla="*/ 698008 h 2763911"/>
                <a:gd name="connsiteX372" fmla="*/ 1835549 w 1846136"/>
                <a:gd name="connsiteY372" fmla="*/ 690886 h 2763911"/>
                <a:gd name="connsiteX373" fmla="*/ 1832384 w 1846136"/>
                <a:gd name="connsiteY373" fmla="*/ 644201 h 2763911"/>
                <a:gd name="connsiteX374" fmla="*/ 1832648 w 1846136"/>
                <a:gd name="connsiteY374" fmla="*/ 638662 h 2763911"/>
                <a:gd name="connsiteX375" fmla="*/ 1831857 w 1846136"/>
                <a:gd name="connsiteY375" fmla="*/ 632596 h 2763911"/>
                <a:gd name="connsiteX376" fmla="*/ 1811548 w 1846136"/>
                <a:gd name="connsiteY376" fmla="*/ 626002 h 2763911"/>
                <a:gd name="connsiteX377" fmla="*/ 1794140 w 1846136"/>
                <a:gd name="connsiteY377" fmla="*/ 626266 h 2763911"/>
                <a:gd name="connsiteX378" fmla="*/ 1813394 w 1846136"/>
                <a:gd name="connsiteY378" fmla="*/ 630750 h 2763911"/>
                <a:gd name="connsiteX379" fmla="*/ 1825527 w 1846136"/>
                <a:gd name="connsiteY379" fmla="*/ 637607 h 2763911"/>
                <a:gd name="connsiteX380" fmla="*/ 1822362 w 1846136"/>
                <a:gd name="connsiteY380" fmla="*/ 650004 h 2763911"/>
                <a:gd name="connsiteX381" fmla="*/ 1819197 w 1846136"/>
                <a:gd name="connsiteY381" fmla="*/ 659235 h 2763911"/>
                <a:gd name="connsiteX382" fmla="*/ 1824735 w 1846136"/>
                <a:gd name="connsiteY382" fmla="*/ 695898 h 2763911"/>
                <a:gd name="connsiteX383" fmla="*/ 1832121 w 1846136"/>
                <a:gd name="connsiteY383" fmla="*/ 733615 h 2763911"/>
                <a:gd name="connsiteX384" fmla="*/ 1835549 w 1846136"/>
                <a:gd name="connsiteY384" fmla="*/ 690886 h 2763911"/>
                <a:gd name="connsiteX385" fmla="*/ 1744818 w 1846136"/>
                <a:gd name="connsiteY385" fmla="*/ 728340 h 2763911"/>
                <a:gd name="connsiteX386" fmla="*/ 1746928 w 1846136"/>
                <a:gd name="connsiteY386" fmla="*/ 692996 h 2763911"/>
                <a:gd name="connsiteX387" fmla="*/ 1743763 w 1846136"/>
                <a:gd name="connsiteY387" fmla="*/ 662137 h 2763911"/>
                <a:gd name="connsiteX388" fmla="*/ 1740334 w 1846136"/>
                <a:gd name="connsiteY388" fmla="*/ 660554 h 2763911"/>
                <a:gd name="connsiteX389" fmla="*/ 1737697 w 1846136"/>
                <a:gd name="connsiteY389" fmla="*/ 657653 h 2763911"/>
                <a:gd name="connsiteX390" fmla="*/ 1735850 w 1846136"/>
                <a:gd name="connsiteY390" fmla="*/ 684029 h 2763911"/>
                <a:gd name="connsiteX391" fmla="*/ 1732685 w 1846136"/>
                <a:gd name="connsiteY391" fmla="*/ 711723 h 2763911"/>
                <a:gd name="connsiteX392" fmla="*/ 1730575 w 1846136"/>
                <a:gd name="connsiteY392" fmla="*/ 707239 h 2763911"/>
                <a:gd name="connsiteX393" fmla="*/ 1732685 w 1846136"/>
                <a:gd name="connsiteY393" fmla="*/ 678226 h 2763911"/>
                <a:gd name="connsiteX394" fmla="*/ 1737433 w 1846136"/>
                <a:gd name="connsiteY394" fmla="*/ 654224 h 2763911"/>
                <a:gd name="connsiteX395" fmla="*/ 1735850 w 1846136"/>
                <a:gd name="connsiteY395" fmla="*/ 652641 h 2763911"/>
                <a:gd name="connsiteX396" fmla="*/ 1729784 w 1846136"/>
                <a:gd name="connsiteY396" fmla="*/ 654488 h 2763911"/>
                <a:gd name="connsiteX397" fmla="*/ 1732421 w 1846136"/>
                <a:gd name="connsiteY397" fmla="*/ 728076 h 2763911"/>
                <a:gd name="connsiteX398" fmla="*/ 1744818 w 1846136"/>
                <a:gd name="connsiteY398" fmla="*/ 728340 h 2763911"/>
                <a:gd name="connsiteX399" fmla="*/ 1760643 w 1846136"/>
                <a:gd name="connsiteY399" fmla="*/ 723592 h 2763911"/>
                <a:gd name="connsiteX400" fmla="*/ 1759588 w 1846136"/>
                <a:gd name="connsiteY400" fmla="*/ 722537 h 2763911"/>
                <a:gd name="connsiteX401" fmla="*/ 1753522 w 1846136"/>
                <a:gd name="connsiteY401" fmla="*/ 727021 h 2763911"/>
                <a:gd name="connsiteX402" fmla="*/ 1754577 w 1846136"/>
                <a:gd name="connsiteY402" fmla="*/ 728076 h 2763911"/>
                <a:gd name="connsiteX403" fmla="*/ 1760643 w 1846136"/>
                <a:gd name="connsiteY403" fmla="*/ 723592 h 2763911"/>
                <a:gd name="connsiteX404" fmla="*/ 911355 w 1846136"/>
                <a:gd name="connsiteY404" fmla="*/ 720163 h 2763911"/>
                <a:gd name="connsiteX405" fmla="*/ 910564 w 1846136"/>
                <a:gd name="connsiteY405" fmla="*/ 724120 h 2763911"/>
                <a:gd name="connsiteX406" fmla="*/ 914520 w 1846136"/>
                <a:gd name="connsiteY406" fmla="*/ 724911 h 2763911"/>
                <a:gd name="connsiteX407" fmla="*/ 928499 w 1846136"/>
                <a:gd name="connsiteY407" fmla="*/ 715679 h 2763911"/>
                <a:gd name="connsiteX408" fmla="*/ 925334 w 1846136"/>
                <a:gd name="connsiteY408" fmla="*/ 719108 h 2763911"/>
                <a:gd name="connsiteX409" fmla="*/ 922960 w 1846136"/>
                <a:gd name="connsiteY409" fmla="*/ 718581 h 2763911"/>
                <a:gd name="connsiteX410" fmla="*/ 916630 w 1846136"/>
                <a:gd name="connsiteY410" fmla="*/ 716471 h 2763911"/>
                <a:gd name="connsiteX411" fmla="*/ 909509 w 1846136"/>
                <a:gd name="connsiteY411" fmla="*/ 714097 h 2763911"/>
                <a:gd name="connsiteX412" fmla="*/ 896585 w 1846136"/>
                <a:gd name="connsiteY412" fmla="*/ 715152 h 2763911"/>
                <a:gd name="connsiteX413" fmla="*/ 898168 w 1846136"/>
                <a:gd name="connsiteY413" fmla="*/ 716471 h 2763911"/>
                <a:gd name="connsiteX414" fmla="*/ 903706 w 1846136"/>
                <a:gd name="connsiteY414" fmla="*/ 713042 h 2763911"/>
                <a:gd name="connsiteX415" fmla="*/ 904761 w 1846136"/>
                <a:gd name="connsiteY415" fmla="*/ 716207 h 2763911"/>
                <a:gd name="connsiteX416" fmla="*/ 901596 w 1846136"/>
                <a:gd name="connsiteY416" fmla="*/ 723592 h 2763911"/>
                <a:gd name="connsiteX417" fmla="*/ 904498 w 1846136"/>
                <a:gd name="connsiteY417" fmla="*/ 723065 h 2763911"/>
                <a:gd name="connsiteX418" fmla="*/ 911355 w 1846136"/>
                <a:gd name="connsiteY418" fmla="*/ 720163 h 2763911"/>
                <a:gd name="connsiteX419" fmla="*/ 1777260 w 1846136"/>
                <a:gd name="connsiteY419" fmla="*/ 706975 h 2763911"/>
                <a:gd name="connsiteX420" fmla="*/ 1773303 w 1846136"/>
                <a:gd name="connsiteY420" fmla="*/ 708822 h 2763911"/>
                <a:gd name="connsiteX421" fmla="*/ 1769347 w 1846136"/>
                <a:gd name="connsiteY421" fmla="*/ 716207 h 2763911"/>
                <a:gd name="connsiteX422" fmla="*/ 1777260 w 1846136"/>
                <a:gd name="connsiteY422" fmla="*/ 706975 h 2763911"/>
                <a:gd name="connsiteX423" fmla="*/ 1772512 w 1846136"/>
                <a:gd name="connsiteY423" fmla="*/ 683237 h 2763911"/>
                <a:gd name="connsiteX424" fmla="*/ 1776205 w 1846136"/>
                <a:gd name="connsiteY424" fmla="*/ 662137 h 2763911"/>
                <a:gd name="connsiteX425" fmla="*/ 1779106 w 1846136"/>
                <a:gd name="connsiteY425" fmla="*/ 658972 h 2763911"/>
                <a:gd name="connsiteX426" fmla="*/ 1776732 w 1846136"/>
                <a:gd name="connsiteY426" fmla="*/ 656598 h 2763911"/>
                <a:gd name="connsiteX427" fmla="*/ 1774622 w 1846136"/>
                <a:gd name="connsiteY427" fmla="*/ 655279 h 2763911"/>
                <a:gd name="connsiteX428" fmla="*/ 1770138 w 1846136"/>
                <a:gd name="connsiteY428" fmla="*/ 652378 h 2763911"/>
                <a:gd name="connsiteX429" fmla="*/ 1768820 w 1846136"/>
                <a:gd name="connsiteY429" fmla="*/ 655543 h 2763911"/>
                <a:gd name="connsiteX430" fmla="*/ 1768028 w 1846136"/>
                <a:gd name="connsiteY430" fmla="*/ 661345 h 2763911"/>
                <a:gd name="connsiteX431" fmla="*/ 1764072 w 1846136"/>
                <a:gd name="connsiteY431" fmla="*/ 655543 h 2763911"/>
                <a:gd name="connsiteX432" fmla="*/ 1762226 w 1846136"/>
                <a:gd name="connsiteY432" fmla="*/ 653433 h 2763911"/>
                <a:gd name="connsiteX433" fmla="*/ 1763281 w 1846136"/>
                <a:gd name="connsiteY433" fmla="*/ 708558 h 2763911"/>
                <a:gd name="connsiteX434" fmla="*/ 1768292 w 1846136"/>
                <a:gd name="connsiteY434" fmla="*/ 707767 h 2763911"/>
                <a:gd name="connsiteX435" fmla="*/ 1772512 w 1846136"/>
                <a:gd name="connsiteY435" fmla="*/ 683237 h 2763911"/>
                <a:gd name="connsiteX436" fmla="*/ 912674 w 1846136"/>
                <a:gd name="connsiteY436" fmla="*/ 692996 h 2763911"/>
                <a:gd name="connsiteX437" fmla="*/ 910300 w 1846136"/>
                <a:gd name="connsiteY437" fmla="*/ 695634 h 2763911"/>
                <a:gd name="connsiteX438" fmla="*/ 912674 w 1846136"/>
                <a:gd name="connsiteY438" fmla="*/ 700382 h 2763911"/>
                <a:gd name="connsiteX439" fmla="*/ 912674 w 1846136"/>
                <a:gd name="connsiteY439" fmla="*/ 692996 h 2763911"/>
                <a:gd name="connsiteX440" fmla="*/ 1779106 w 1846136"/>
                <a:gd name="connsiteY440" fmla="*/ 678226 h 2763911"/>
                <a:gd name="connsiteX441" fmla="*/ 1777523 w 1846136"/>
                <a:gd name="connsiteY441" fmla="*/ 679808 h 2763911"/>
                <a:gd name="connsiteX442" fmla="*/ 1778842 w 1846136"/>
                <a:gd name="connsiteY442" fmla="*/ 683237 h 2763911"/>
                <a:gd name="connsiteX443" fmla="*/ 1779106 w 1846136"/>
                <a:gd name="connsiteY443" fmla="*/ 678226 h 2763911"/>
                <a:gd name="connsiteX444" fmla="*/ 1803635 w 1846136"/>
                <a:gd name="connsiteY444" fmla="*/ 655015 h 2763911"/>
                <a:gd name="connsiteX445" fmla="*/ 1791502 w 1846136"/>
                <a:gd name="connsiteY445" fmla="*/ 656334 h 2763911"/>
                <a:gd name="connsiteX446" fmla="*/ 1791502 w 1846136"/>
                <a:gd name="connsiteY446" fmla="*/ 661873 h 2763911"/>
                <a:gd name="connsiteX447" fmla="*/ 1799151 w 1846136"/>
                <a:gd name="connsiteY447" fmla="*/ 661082 h 2763911"/>
                <a:gd name="connsiteX448" fmla="*/ 1803635 w 1846136"/>
                <a:gd name="connsiteY448" fmla="*/ 655015 h 2763911"/>
                <a:gd name="connsiteX449" fmla="*/ 1748247 w 1846136"/>
                <a:gd name="connsiteY449" fmla="*/ 656598 h 2763911"/>
                <a:gd name="connsiteX450" fmla="*/ 1745609 w 1846136"/>
                <a:gd name="connsiteY450" fmla="*/ 653697 h 2763911"/>
                <a:gd name="connsiteX451" fmla="*/ 1742972 w 1846136"/>
                <a:gd name="connsiteY451" fmla="*/ 654752 h 2763911"/>
                <a:gd name="connsiteX452" fmla="*/ 1745609 w 1846136"/>
                <a:gd name="connsiteY452" fmla="*/ 657653 h 2763911"/>
                <a:gd name="connsiteX453" fmla="*/ 1748247 w 1846136"/>
                <a:gd name="connsiteY453" fmla="*/ 656598 h 2763911"/>
                <a:gd name="connsiteX454" fmla="*/ 1821834 w 1846136"/>
                <a:gd name="connsiteY454" fmla="*/ 644993 h 2763911"/>
                <a:gd name="connsiteX455" fmla="*/ 1814713 w 1846136"/>
                <a:gd name="connsiteY455" fmla="*/ 639717 h 2763911"/>
                <a:gd name="connsiteX456" fmla="*/ 1797832 w 1846136"/>
                <a:gd name="connsiteY456" fmla="*/ 637607 h 2763911"/>
                <a:gd name="connsiteX457" fmla="*/ 1790447 w 1846136"/>
                <a:gd name="connsiteY457" fmla="*/ 638662 h 2763911"/>
                <a:gd name="connsiteX458" fmla="*/ 1799943 w 1846136"/>
                <a:gd name="connsiteY458" fmla="*/ 641300 h 2763911"/>
                <a:gd name="connsiteX459" fmla="*/ 1818142 w 1846136"/>
                <a:gd name="connsiteY459" fmla="*/ 647366 h 2763911"/>
                <a:gd name="connsiteX460" fmla="*/ 1817878 w 1846136"/>
                <a:gd name="connsiteY460" fmla="*/ 649740 h 2763911"/>
                <a:gd name="connsiteX461" fmla="*/ 1821834 w 1846136"/>
                <a:gd name="connsiteY461" fmla="*/ 644993 h 2763911"/>
                <a:gd name="connsiteX462" fmla="*/ 1821834 w 1846136"/>
                <a:gd name="connsiteY462" fmla="*/ 635497 h 2763911"/>
                <a:gd name="connsiteX463" fmla="*/ 1804954 w 1846136"/>
                <a:gd name="connsiteY463" fmla="*/ 633123 h 2763911"/>
                <a:gd name="connsiteX464" fmla="*/ 1794404 w 1846136"/>
                <a:gd name="connsiteY464" fmla="*/ 633915 h 2763911"/>
                <a:gd name="connsiteX465" fmla="*/ 1821834 w 1846136"/>
                <a:gd name="connsiteY465" fmla="*/ 635497 h 2763911"/>
                <a:gd name="connsiteX466" fmla="*/ 687428 w 1846136"/>
                <a:gd name="connsiteY466" fmla="*/ 165218 h 2763911"/>
                <a:gd name="connsiteX467" fmla="*/ 686637 w 1846136"/>
                <a:gd name="connsiteY467" fmla="*/ 107719 h 2763911"/>
                <a:gd name="connsiteX468" fmla="*/ 600917 w 1846136"/>
                <a:gd name="connsiteY468" fmla="*/ 107719 h 2763911"/>
                <a:gd name="connsiteX469" fmla="*/ 515197 w 1846136"/>
                <a:gd name="connsiteY469" fmla="*/ 107719 h 2763911"/>
                <a:gd name="connsiteX470" fmla="*/ 514405 w 1846136"/>
                <a:gd name="connsiteY470" fmla="*/ 165218 h 2763911"/>
                <a:gd name="connsiteX471" fmla="*/ 513878 w 1846136"/>
                <a:gd name="connsiteY471" fmla="*/ 222453 h 2763911"/>
                <a:gd name="connsiteX472" fmla="*/ 600917 w 1846136"/>
                <a:gd name="connsiteY472" fmla="*/ 222453 h 2763911"/>
                <a:gd name="connsiteX473" fmla="*/ 687956 w 1846136"/>
                <a:gd name="connsiteY473" fmla="*/ 222453 h 2763911"/>
                <a:gd name="connsiteX474" fmla="*/ 687428 w 1846136"/>
                <a:gd name="connsiteY474" fmla="*/ 165218 h 2763911"/>
                <a:gd name="connsiteX475" fmla="*/ 1320438 w 1846136"/>
                <a:gd name="connsiteY475" fmla="*/ 165218 h 2763911"/>
                <a:gd name="connsiteX476" fmla="*/ 1319646 w 1846136"/>
                <a:gd name="connsiteY476" fmla="*/ 107719 h 2763911"/>
                <a:gd name="connsiteX477" fmla="*/ 1233926 w 1846136"/>
                <a:gd name="connsiteY477" fmla="*/ 107719 h 2763911"/>
                <a:gd name="connsiteX478" fmla="*/ 1148206 w 1846136"/>
                <a:gd name="connsiteY478" fmla="*/ 107719 h 2763911"/>
                <a:gd name="connsiteX479" fmla="*/ 1147415 w 1846136"/>
                <a:gd name="connsiteY479" fmla="*/ 161789 h 2763911"/>
                <a:gd name="connsiteX480" fmla="*/ 1147943 w 1846136"/>
                <a:gd name="connsiteY480" fmla="*/ 219025 h 2763911"/>
                <a:gd name="connsiteX481" fmla="*/ 1235245 w 1846136"/>
                <a:gd name="connsiteY481" fmla="*/ 222453 h 2763911"/>
                <a:gd name="connsiteX482" fmla="*/ 1320965 w 1846136"/>
                <a:gd name="connsiteY482" fmla="*/ 222453 h 2763911"/>
                <a:gd name="connsiteX483" fmla="*/ 1320438 w 1846136"/>
                <a:gd name="connsiteY483" fmla="*/ 165218 h 2763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</a:cxnLst>
              <a:rect l="l" t="t" r="r" b="b"/>
              <a:pathLst>
                <a:path w="1846136" h="2763911">
                  <a:moveTo>
                    <a:pt x="240893" y="2755314"/>
                  </a:moveTo>
                  <a:cubicBezTo>
                    <a:pt x="226386" y="2753468"/>
                    <a:pt x="183658" y="2741072"/>
                    <a:pt x="169151" y="2734741"/>
                  </a:cubicBezTo>
                  <a:cubicBezTo>
                    <a:pt x="124577" y="2714960"/>
                    <a:pt x="74200" y="2673550"/>
                    <a:pt x="47297" y="2634514"/>
                  </a:cubicBezTo>
                  <a:cubicBezTo>
                    <a:pt x="19339" y="2594159"/>
                    <a:pt x="1668" y="2545627"/>
                    <a:pt x="-3080" y="2496569"/>
                  </a:cubicBezTo>
                  <a:cubicBezTo>
                    <a:pt x="-6772" y="2458324"/>
                    <a:pt x="-6772" y="518389"/>
                    <a:pt x="-3080" y="483837"/>
                  </a:cubicBezTo>
                  <a:cubicBezTo>
                    <a:pt x="9053" y="368575"/>
                    <a:pt x="83168" y="274941"/>
                    <a:pt x="191043" y="238015"/>
                  </a:cubicBezTo>
                  <a:cubicBezTo>
                    <a:pt x="227705" y="225618"/>
                    <a:pt x="255927" y="222453"/>
                    <a:pt x="331360" y="222453"/>
                  </a:cubicBezTo>
                  <a:lnTo>
                    <a:pt x="397826" y="222453"/>
                  </a:lnTo>
                  <a:lnTo>
                    <a:pt x="397826" y="163899"/>
                  </a:lnTo>
                  <a:cubicBezTo>
                    <a:pt x="397826" y="131457"/>
                    <a:pt x="398881" y="98224"/>
                    <a:pt x="400464" y="89520"/>
                  </a:cubicBezTo>
                  <a:cubicBezTo>
                    <a:pt x="406530" y="52594"/>
                    <a:pt x="430795" y="20152"/>
                    <a:pt x="465083" y="3271"/>
                  </a:cubicBezTo>
                  <a:lnTo>
                    <a:pt x="483546" y="-5697"/>
                  </a:lnTo>
                  <a:lnTo>
                    <a:pt x="600917" y="-5697"/>
                  </a:lnTo>
                  <a:lnTo>
                    <a:pt x="718287" y="-5697"/>
                  </a:lnTo>
                  <a:lnTo>
                    <a:pt x="733058" y="1689"/>
                  </a:lnTo>
                  <a:cubicBezTo>
                    <a:pt x="765499" y="17514"/>
                    <a:pt x="785017" y="39142"/>
                    <a:pt x="795831" y="71584"/>
                  </a:cubicBezTo>
                  <a:cubicBezTo>
                    <a:pt x="800842" y="86355"/>
                    <a:pt x="801370" y="94004"/>
                    <a:pt x="801370" y="155195"/>
                  </a:cubicBezTo>
                  <a:lnTo>
                    <a:pt x="801370" y="222453"/>
                  </a:lnTo>
                  <a:lnTo>
                    <a:pt x="917422" y="222453"/>
                  </a:lnTo>
                  <a:lnTo>
                    <a:pt x="1033473" y="222453"/>
                  </a:lnTo>
                  <a:lnTo>
                    <a:pt x="1033473" y="155195"/>
                  </a:lnTo>
                  <a:cubicBezTo>
                    <a:pt x="1033473" y="94004"/>
                    <a:pt x="1034001" y="86355"/>
                    <a:pt x="1039012" y="71584"/>
                  </a:cubicBezTo>
                  <a:cubicBezTo>
                    <a:pt x="1049299" y="40988"/>
                    <a:pt x="1068025" y="18833"/>
                    <a:pt x="1095983" y="5117"/>
                  </a:cubicBezTo>
                  <a:cubicBezTo>
                    <a:pt x="1120512" y="-7015"/>
                    <a:pt x="1123677" y="-7279"/>
                    <a:pt x="1240520" y="-6488"/>
                  </a:cubicBezTo>
                  <a:lnTo>
                    <a:pt x="1351297" y="-5697"/>
                  </a:lnTo>
                  <a:lnTo>
                    <a:pt x="1368441" y="2480"/>
                  </a:lnTo>
                  <a:cubicBezTo>
                    <a:pt x="1402729" y="18569"/>
                    <a:pt x="1428313" y="52594"/>
                    <a:pt x="1434379" y="89520"/>
                  </a:cubicBezTo>
                  <a:cubicBezTo>
                    <a:pt x="1435962" y="98224"/>
                    <a:pt x="1437017" y="131457"/>
                    <a:pt x="1437017" y="163899"/>
                  </a:cubicBezTo>
                  <a:lnTo>
                    <a:pt x="1437017" y="222453"/>
                  </a:lnTo>
                  <a:lnTo>
                    <a:pt x="1505066" y="222453"/>
                  </a:lnTo>
                  <a:cubicBezTo>
                    <a:pt x="1598171" y="222453"/>
                    <a:pt x="1624810" y="226937"/>
                    <a:pt x="1675978" y="251467"/>
                  </a:cubicBezTo>
                  <a:cubicBezTo>
                    <a:pt x="1756423" y="290239"/>
                    <a:pt x="1813658" y="362772"/>
                    <a:pt x="1833703" y="451922"/>
                  </a:cubicBezTo>
                  <a:lnTo>
                    <a:pt x="1839242" y="476979"/>
                  </a:lnTo>
                  <a:lnTo>
                    <a:pt x="1839242" y="1158792"/>
                  </a:lnTo>
                  <a:lnTo>
                    <a:pt x="1839242" y="1840604"/>
                  </a:lnTo>
                  <a:lnTo>
                    <a:pt x="1832912" y="1853265"/>
                  </a:lnTo>
                  <a:cubicBezTo>
                    <a:pt x="1811811" y="1896257"/>
                    <a:pt x="1749566" y="1895202"/>
                    <a:pt x="1729520" y="1851155"/>
                  </a:cubicBezTo>
                  <a:cubicBezTo>
                    <a:pt x="1724773" y="1841132"/>
                    <a:pt x="1724509" y="1816866"/>
                    <a:pt x="1724509" y="1289615"/>
                  </a:cubicBezTo>
                  <a:cubicBezTo>
                    <a:pt x="1724509" y="777399"/>
                    <a:pt x="1724773" y="739154"/>
                    <a:pt x="1728993" y="742319"/>
                  </a:cubicBezTo>
                  <a:cubicBezTo>
                    <a:pt x="1734268" y="747067"/>
                    <a:pt x="1733477" y="747067"/>
                    <a:pt x="1741389" y="739681"/>
                  </a:cubicBezTo>
                  <a:cubicBezTo>
                    <a:pt x="1747455" y="733879"/>
                    <a:pt x="1748510" y="733615"/>
                    <a:pt x="1752731" y="737308"/>
                  </a:cubicBezTo>
                  <a:cubicBezTo>
                    <a:pt x="1758797" y="742319"/>
                    <a:pt x="1768820" y="744957"/>
                    <a:pt x="1770930" y="741791"/>
                  </a:cubicBezTo>
                  <a:cubicBezTo>
                    <a:pt x="1771721" y="740473"/>
                    <a:pt x="1770666" y="739418"/>
                    <a:pt x="1768556" y="739418"/>
                  </a:cubicBezTo>
                  <a:cubicBezTo>
                    <a:pt x="1766446" y="739418"/>
                    <a:pt x="1763281" y="737835"/>
                    <a:pt x="1761698" y="735725"/>
                  </a:cubicBezTo>
                  <a:cubicBezTo>
                    <a:pt x="1757478" y="730714"/>
                    <a:pt x="1747192" y="729131"/>
                    <a:pt x="1743499" y="733087"/>
                  </a:cubicBezTo>
                  <a:cubicBezTo>
                    <a:pt x="1741653" y="735198"/>
                    <a:pt x="1738224" y="735989"/>
                    <a:pt x="1735587" y="735198"/>
                  </a:cubicBezTo>
                  <a:cubicBezTo>
                    <a:pt x="1731894" y="733879"/>
                    <a:pt x="1731630" y="734142"/>
                    <a:pt x="1735059" y="736516"/>
                  </a:cubicBezTo>
                  <a:cubicBezTo>
                    <a:pt x="1738488" y="738890"/>
                    <a:pt x="1738488" y="739418"/>
                    <a:pt x="1734532" y="739418"/>
                  </a:cubicBezTo>
                  <a:cubicBezTo>
                    <a:pt x="1731630" y="739418"/>
                    <a:pt x="1729784" y="737308"/>
                    <a:pt x="1729784" y="734406"/>
                  </a:cubicBezTo>
                  <a:cubicBezTo>
                    <a:pt x="1729784" y="731505"/>
                    <a:pt x="1728465" y="728340"/>
                    <a:pt x="1727146" y="727549"/>
                  </a:cubicBezTo>
                  <a:cubicBezTo>
                    <a:pt x="1725564" y="726494"/>
                    <a:pt x="1724509" y="685347"/>
                    <a:pt x="1724509" y="612814"/>
                  </a:cubicBezTo>
                  <a:cubicBezTo>
                    <a:pt x="1724509" y="471440"/>
                    <a:pt x="1722399" y="457461"/>
                    <a:pt x="1694441" y="415260"/>
                  </a:cubicBezTo>
                  <a:cubicBezTo>
                    <a:pt x="1670967" y="379916"/>
                    <a:pt x="1634569" y="354068"/>
                    <a:pt x="1593687" y="343782"/>
                  </a:cubicBezTo>
                  <a:cubicBezTo>
                    <a:pt x="1574960" y="338770"/>
                    <a:pt x="1564146" y="338507"/>
                    <a:pt x="1449677" y="338507"/>
                  </a:cubicBezTo>
                  <a:cubicBezTo>
                    <a:pt x="1315426" y="338507"/>
                    <a:pt x="1324922" y="339562"/>
                    <a:pt x="1325977" y="325319"/>
                  </a:cubicBezTo>
                  <a:cubicBezTo>
                    <a:pt x="1325977" y="322681"/>
                    <a:pt x="1325713" y="322417"/>
                    <a:pt x="1324658" y="324791"/>
                  </a:cubicBezTo>
                  <a:cubicBezTo>
                    <a:pt x="1323867" y="326374"/>
                    <a:pt x="1321493" y="327956"/>
                    <a:pt x="1319383" y="327956"/>
                  </a:cubicBezTo>
                  <a:cubicBezTo>
                    <a:pt x="1317273" y="327956"/>
                    <a:pt x="1315690" y="329275"/>
                    <a:pt x="1315690" y="330858"/>
                  </a:cubicBezTo>
                  <a:cubicBezTo>
                    <a:pt x="1315690" y="332176"/>
                    <a:pt x="1314635" y="332704"/>
                    <a:pt x="1313053" y="331913"/>
                  </a:cubicBezTo>
                  <a:cubicBezTo>
                    <a:pt x="1311470" y="331121"/>
                    <a:pt x="1311206" y="332176"/>
                    <a:pt x="1311998" y="334286"/>
                  </a:cubicBezTo>
                  <a:cubicBezTo>
                    <a:pt x="1313053" y="337188"/>
                    <a:pt x="1311998" y="338507"/>
                    <a:pt x="1309096" y="338507"/>
                  </a:cubicBezTo>
                  <a:cubicBezTo>
                    <a:pt x="1305668" y="338507"/>
                    <a:pt x="1304876" y="336924"/>
                    <a:pt x="1306195" y="332176"/>
                  </a:cubicBezTo>
                  <a:cubicBezTo>
                    <a:pt x="1308569" y="322945"/>
                    <a:pt x="1303294" y="320835"/>
                    <a:pt x="1296436" y="328220"/>
                  </a:cubicBezTo>
                  <a:cubicBezTo>
                    <a:pt x="1291952" y="332968"/>
                    <a:pt x="1291689" y="333759"/>
                    <a:pt x="1295381" y="332440"/>
                  </a:cubicBezTo>
                  <a:cubicBezTo>
                    <a:pt x="1297755" y="331649"/>
                    <a:pt x="1299865" y="331649"/>
                    <a:pt x="1299865" y="332968"/>
                  </a:cubicBezTo>
                  <a:cubicBezTo>
                    <a:pt x="1299865" y="334286"/>
                    <a:pt x="1297227" y="335869"/>
                    <a:pt x="1294062" y="336924"/>
                  </a:cubicBezTo>
                  <a:cubicBezTo>
                    <a:pt x="1284567" y="339298"/>
                    <a:pt x="536825" y="338507"/>
                    <a:pt x="531022" y="335869"/>
                  </a:cubicBezTo>
                  <a:lnTo>
                    <a:pt x="525747" y="333495"/>
                  </a:lnTo>
                  <a:lnTo>
                    <a:pt x="531022" y="333495"/>
                  </a:lnTo>
                  <a:cubicBezTo>
                    <a:pt x="535506" y="333231"/>
                    <a:pt x="535506" y="332704"/>
                    <a:pt x="532341" y="330594"/>
                  </a:cubicBezTo>
                  <a:cubicBezTo>
                    <a:pt x="528912" y="328220"/>
                    <a:pt x="528912" y="327956"/>
                    <a:pt x="532341" y="327956"/>
                  </a:cubicBezTo>
                  <a:cubicBezTo>
                    <a:pt x="535770" y="327956"/>
                    <a:pt x="535770" y="327693"/>
                    <a:pt x="532341" y="325319"/>
                  </a:cubicBezTo>
                  <a:cubicBezTo>
                    <a:pt x="529703" y="323736"/>
                    <a:pt x="527857" y="324000"/>
                    <a:pt x="526274" y="326637"/>
                  </a:cubicBezTo>
                  <a:cubicBezTo>
                    <a:pt x="524692" y="329539"/>
                    <a:pt x="521527" y="330066"/>
                    <a:pt x="514142" y="329011"/>
                  </a:cubicBezTo>
                  <a:cubicBezTo>
                    <a:pt x="505438" y="327693"/>
                    <a:pt x="503855" y="328220"/>
                    <a:pt x="502537" y="332704"/>
                  </a:cubicBezTo>
                  <a:cubicBezTo>
                    <a:pt x="501218" y="338243"/>
                    <a:pt x="499899" y="338243"/>
                    <a:pt x="375143" y="339034"/>
                  </a:cubicBezTo>
                  <a:cubicBezTo>
                    <a:pt x="253025" y="339825"/>
                    <a:pt x="248278" y="340089"/>
                    <a:pt x="231661" y="345628"/>
                  </a:cubicBezTo>
                  <a:cubicBezTo>
                    <a:pt x="168888" y="366992"/>
                    <a:pt x="123522" y="420271"/>
                    <a:pt x="112972" y="484628"/>
                  </a:cubicBezTo>
                  <a:cubicBezTo>
                    <a:pt x="111653" y="493068"/>
                    <a:pt x="110334" y="540281"/>
                    <a:pt x="110334" y="589340"/>
                  </a:cubicBezTo>
                  <a:cubicBezTo>
                    <a:pt x="110071" y="643410"/>
                    <a:pt x="109016" y="678226"/>
                    <a:pt x="107433" y="677435"/>
                  </a:cubicBezTo>
                  <a:cubicBezTo>
                    <a:pt x="104004" y="675061"/>
                    <a:pt x="104532" y="679808"/>
                    <a:pt x="108488" y="683765"/>
                  </a:cubicBezTo>
                  <a:cubicBezTo>
                    <a:pt x="111126" y="686666"/>
                    <a:pt x="110862" y="686930"/>
                    <a:pt x="108224" y="685347"/>
                  </a:cubicBezTo>
                  <a:cubicBezTo>
                    <a:pt x="105323" y="683765"/>
                    <a:pt x="105059" y="684556"/>
                    <a:pt x="107433" y="688776"/>
                  </a:cubicBezTo>
                  <a:cubicBezTo>
                    <a:pt x="111126" y="695898"/>
                    <a:pt x="111126" y="705920"/>
                    <a:pt x="107169" y="709877"/>
                  </a:cubicBezTo>
                  <a:cubicBezTo>
                    <a:pt x="104795" y="712251"/>
                    <a:pt x="104795" y="714624"/>
                    <a:pt x="107169" y="719636"/>
                  </a:cubicBezTo>
                  <a:cubicBezTo>
                    <a:pt x="111126" y="728340"/>
                    <a:pt x="111653" y="1355291"/>
                    <a:pt x="107961" y="1357928"/>
                  </a:cubicBezTo>
                  <a:cubicBezTo>
                    <a:pt x="106378" y="1358720"/>
                    <a:pt x="106114" y="1363204"/>
                    <a:pt x="107169" y="1367951"/>
                  </a:cubicBezTo>
                  <a:cubicBezTo>
                    <a:pt x="110071" y="1382722"/>
                    <a:pt x="110598" y="2050819"/>
                    <a:pt x="107697" y="2048972"/>
                  </a:cubicBezTo>
                  <a:cubicBezTo>
                    <a:pt x="104004" y="2046599"/>
                    <a:pt x="104532" y="2051083"/>
                    <a:pt x="108488" y="2055303"/>
                  </a:cubicBezTo>
                  <a:cubicBezTo>
                    <a:pt x="111126" y="2058204"/>
                    <a:pt x="110862" y="2058468"/>
                    <a:pt x="108224" y="2056885"/>
                  </a:cubicBezTo>
                  <a:cubicBezTo>
                    <a:pt x="105323" y="2055303"/>
                    <a:pt x="105059" y="2056094"/>
                    <a:pt x="107433" y="2060314"/>
                  </a:cubicBezTo>
                  <a:cubicBezTo>
                    <a:pt x="111126" y="2067172"/>
                    <a:pt x="111126" y="2078513"/>
                    <a:pt x="107433" y="2080887"/>
                  </a:cubicBezTo>
                  <a:cubicBezTo>
                    <a:pt x="105587" y="2081942"/>
                    <a:pt x="105323" y="2084843"/>
                    <a:pt x="106642" y="2088272"/>
                  </a:cubicBezTo>
                  <a:cubicBezTo>
                    <a:pt x="107961" y="2091174"/>
                    <a:pt x="109543" y="2185335"/>
                    <a:pt x="110334" y="2296904"/>
                  </a:cubicBezTo>
                  <a:cubicBezTo>
                    <a:pt x="112181" y="2521626"/>
                    <a:pt x="111126" y="2509493"/>
                    <a:pt x="129852" y="2547474"/>
                  </a:cubicBezTo>
                  <a:cubicBezTo>
                    <a:pt x="140402" y="2568838"/>
                    <a:pt x="163085" y="2594950"/>
                    <a:pt x="184977" y="2611039"/>
                  </a:cubicBezTo>
                  <a:cubicBezTo>
                    <a:pt x="200802" y="2622908"/>
                    <a:pt x="237200" y="2638470"/>
                    <a:pt x="248805" y="2638470"/>
                  </a:cubicBezTo>
                  <a:lnTo>
                    <a:pt x="255399" y="2638470"/>
                  </a:lnTo>
                  <a:lnTo>
                    <a:pt x="255399" y="1848781"/>
                  </a:lnTo>
                  <a:cubicBezTo>
                    <a:pt x="255399" y="991306"/>
                    <a:pt x="254608" y="1040101"/>
                    <a:pt x="269642" y="996053"/>
                  </a:cubicBezTo>
                  <a:cubicBezTo>
                    <a:pt x="278346" y="970469"/>
                    <a:pt x="297336" y="934334"/>
                    <a:pt x="313425" y="913234"/>
                  </a:cubicBezTo>
                  <a:cubicBezTo>
                    <a:pt x="358527" y="853097"/>
                    <a:pt x="434224" y="809577"/>
                    <a:pt x="508339" y="801137"/>
                  </a:cubicBezTo>
                  <a:cubicBezTo>
                    <a:pt x="523373" y="799554"/>
                    <a:pt x="524428" y="799027"/>
                    <a:pt x="527066" y="790587"/>
                  </a:cubicBezTo>
                  <a:cubicBezTo>
                    <a:pt x="532341" y="775025"/>
                    <a:pt x="554496" y="743901"/>
                    <a:pt x="571640" y="728340"/>
                  </a:cubicBezTo>
                  <a:cubicBezTo>
                    <a:pt x="591949" y="709877"/>
                    <a:pt x="618061" y="696161"/>
                    <a:pt x="644964" y="689304"/>
                  </a:cubicBezTo>
                  <a:cubicBezTo>
                    <a:pt x="663954" y="684292"/>
                    <a:pt x="673977" y="684029"/>
                    <a:pt x="783435" y="684029"/>
                  </a:cubicBezTo>
                  <a:cubicBezTo>
                    <a:pt x="879177" y="684292"/>
                    <a:pt x="901069" y="684820"/>
                    <a:pt x="900014" y="687721"/>
                  </a:cubicBezTo>
                  <a:cubicBezTo>
                    <a:pt x="899223" y="689567"/>
                    <a:pt x="900805" y="692733"/>
                    <a:pt x="903179" y="694843"/>
                  </a:cubicBezTo>
                  <a:cubicBezTo>
                    <a:pt x="907135" y="698008"/>
                    <a:pt x="907399" y="698008"/>
                    <a:pt x="905816" y="692733"/>
                  </a:cubicBezTo>
                  <a:cubicBezTo>
                    <a:pt x="904498" y="688512"/>
                    <a:pt x="905289" y="686666"/>
                    <a:pt x="908981" y="685611"/>
                  </a:cubicBezTo>
                  <a:cubicBezTo>
                    <a:pt x="917158" y="682974"/>
                    <a:pt x="922169" y="686402"/>
                    <a:pt x="923224" y="696161"/>
                  </a:cubicBezTo>
                  <a:cubicBezTo>
                    <a:pt x="924543" y="706712"/>
                    <a:pt x="920850" y="708294"/>
                    <a:pt x="919268" y="698008"/>
                  </a:cubicBezTo>
                  <a:cubicBezTo>
                    <a:pt x="918740" y="693524"/>
                    <a:pt x="918213" y="695106"/>
                    <a:pt x="917949" y="702492"/>
                  </a:cubicBezTo>
                  <a:cubicBezTo>
                    <a:pt x="917949" y="709086"/>
                    <a:pt x="918477" y="712778"/>
                    <a:pt x="919268" y="711196"/>
                  </a:cubicBezTo>
                  <a:cubicBezTo>
                    <a:pt x="919795" y="709349"/>
                    <a:pt x="922433" y="707767"/>
                    <a:pt x="924807" y="707767"/>
                  </a:cubicBezTo>
                  <a:cubicBezTo>
                    <a:pt x="928763" y="707767"/>
                    <a:pt x="928763" y="708294"/>
                    <a:pt x="925334" y="710404"/>
                  </a:cubicBezTo>
                  <a:cubicBezTo>
                    <a:pt x="921905" y="712514"/>
                    <a:pt x="922169" y="713042"/>
                    <a:pt x="926125" y="713042"/>
                  </a:cubicBezTo>
                  <a:cubicBezTo>
                    <a:pt x="931137" y="713042"/>
                    <a:pt x="931928" y="707239"/>
                    <a:pt x="927972" y="699590"/>
                  </a:cubicBezTo>
                  <a:cubicBezTo>
                    <a:pt x="925862" y="695898"/>
                    <a:pt x="926125" y="694579"/>
                    <a:pt x="928499" y="694579"/>
                  </a:cubicBezTo>
                  <a:cubicBezTo>
                    <a:pt x="930873" y="694579"/>
                    <a:pt x="930873" y="693788"/>
                    <a:pt x="927972" y="691941"/>
                  </a:cubicBezTo>
                  <a:cubicBezTo>
                    <a:pt x="917685" y="685347"/>
                    <a:pt x="935357" y="684029"/>
                    <a:pt x="1050881" y="684029"/>
                  </a:cubicBezTo>
                  <a:cubicBezTo>
                    <a:pt x="1185132" y="684029"/>
                    <a:pt x="1191990" y="684820"/>
                    <a:pt x="1229443" y="704338"/>
                  </a:cubicBezTo>
                  <a:cubicBezTo>
                    <a:pt x="1257137" y="718845"/>
                    <a:pt x="1287732" y="749968"/>
                    <a:pt x="1301184" y="777926"/>
                  </a:cubicBezTo>
                  <a:lnTo>
                    <a:pt x="1311734" y="799291"/>
                  </a:lnTo>
                  <a:lnTo>
                    <a:pt x="1333625" y="802456"/>
                  </a:lnTo>
                  <a:cubicBezTo>
                    <a:pt x="1457062" y="820391"/>
                    <a:pt x="1557025" y="919036"/>
                    <a:pt x="1576807" y="1042738"/>
                  </a:cubicBezTo>
                  <a:cubicBezTo>
                    <a:pt x="1578389" y="1054344"/>
                    <a:pt x="1579444" y="1319684"/>
                    <a:pt x="1579444" y="1849572"/>
                  </a:cubicBezTo>
                  <a:lnTo>
                    <a:pt x="1579444" y="2639261"/>
                  </a:lnTo>
                  <a:lnTo>
                    <a:pt x="1590258" y="2637415"/>
                  </a:lnTo>
                  <a:cubicBezTo>
                    <a:pt x="1634041" y="2630294"/>
                    <a:pt x="1684155" y="2590466"/>
                    <a:pt x="1705782" y="2545627"/>
                  </a:cubicBezTo>
                  <a:cubicBezTo>
                    <a:pt x="1723190" y="2509229"/>
                    <a:pt x="1724509" y="2497360"/>
                    <a:pt x="1724509" y="2379460"/>
                  </a:cubicBezTo>
                  <a:cubicBezTo>
                    <a:pt x="1724509" y="2284244"/>
                    <a:pt x="1725036" y="2275013"/>
                    <a:pt x="1729520" y="2265253"/>
                  </a:cubicBezTo>
                  <a:cubicBezTo>
                    <a:pt x="1752467" y="2215403"/>
                    <a:pt x="1824735" y="2223580"/>
                    <a:pt x="1837923" y="2277650"/>
                  </a:cubicBezTo>
                  <a:cubicBezTo>
                    <a:pt x="1840297" y="2286354"/>
                    <a:pt x="1840824" y="2320906"/>
                    <a:pt x="1839769" y="2397660"/>
                  </a:cubicBezTo>
                  <a:cubicBezTo>
                    <a:pt x="1838714" y="2493140"/>
                    <a:pt x="1837923" y="2507910"/>
                    <a:pt x="1833176" y="2529011"/>
                  </a:cubicBezTo>
                  <a:cubicBezTo>
                    <a:pt x="1820515" y="2585982"/>
                    <a:pt x="1797832" y="2628447"/>
                    <a:pt x="1757742" y="2669593"/>
                  </a:cubicBezTo>
                  <a:cubicBezTo>
                    <a:pt x="1731894" y="2696497"/>
                    <a:pt x="1714222" y="2709684"/>
                    <a:pt x="1704991" y="2709684"/>
                  </a:cubicBezTo>
                  <a:cubicBezTo>
                    <a:pt x="1701035" y="2709684"/>
                    <a:pt x="1698397" y="2710740"/>
                    <a:pt x="1699188" y="2712058"/>
                  </a:cubicBezTo>
                  <a:cubicBezTo>
                    <a:pt x="1699980" y="2713113"/>
                    <a:pt x="1698397" y="2716278"/>
                    <a:pt x="1695760" y="2718652"/>
                  </a:cubicBezTo>
                  <a:cubicBezTo>
                    <a:pt x="1690221" y="2723664"/>
                    <a:pt x="1686792" y="2720762"/>
                    <a:pt x="1689166" y="2713113"/>
                  </a:cubicBezTo>
                  <a:cubicBezTo>
                    <a:pt x="1690485" y="2708629"/>
                    <a:pt x="1690485" y="2708629"/>
                    <a:pt x="1686528" y="2713377"/>
                  </a:cubicBezTo>
                  <a:cubicBezTo>
                    <a:pt x="1684418" y="2716015"/>
                    <a:pt x="1683099" y="2719444"/>
                    <a:pt x="1683891" y="2720499"/>
                  </a:cubicBezTo>
                  <a:cubicBezTo>
                    <a:pt x="1684682" y="2721817"/>
                    <a:pt x="1683363" y="2722081"/>
                    <a:pt x="1681253" y="2721290"/>
                  </a:cubicBezTo>
                  <a:cubicBezTo>
                    <a:pt x="1678879" y="2720499"/>
                    <a:pt x="1677033" y="2717597"/>
                    <a:pt x="1677033" y="2715223"/>
                  </a:cubicBezTo>
                  <a:cubicBezTo>
                    <a:pt x="1677033" y="2711531"/>
                    <a:pt x="1677561" y="2711531"/>
                    <a:pt x="1679671" y="2714960"/>
                  </a:cubicBezTo>
                  <a:cubicBezTo>
                    <a:pt x="1681781" y="2718388"/>
                    <a:pt x="1682308" y="2718125"/>
                    <a:pt x="1682308" y="2714432"/>
                  </a:cubicBezTo>
                  <a:cubicBezTo>
                    <a:pt x="1682308" y="2711795"/>
                    <a:pt x="1681517" y="2709684"/>
                    <a:pt x="1680462" y="2709684"/>
                  </a:cubicBezTo>
                  <a:cubicBezTo>
                    <a:pt x="1677297" y="2709684"/>
                    <a:pt x="1670176" y="2714960"/>
                    <a:pt x="1673077" y="2714960"/>
                  </a:cubicBezTo>
                  <a:cubicBezTo>
                    <a:pt x="1674659" y="2714960"/>
                    <a:pt x="1673868" y="2716278"/>
                    <a:pt x="1671758" y="2717597"/>
                  </a:cubicBezTo>
                  <a:cubicBezTo>
                    <a:pt x="1668329" y="2719707"/>
                    <a:pt x="1668857" y="2720499"/>
                    <a:pt x="1673868" y="2721817"/>
                  </a:cubicBezTo>
                  <a:cubicBezTo>
                    <a:pt x="1677033" y="2722872"/>
                    <a:pt x="1679671" y="2724719"/>
                    <a:pt x="1679671" y="2726037"/>
                  </a:cubicBezTo>
                  <a:cubicBezTo>
                    <a:pt x="1679671" y="2727620"/>
                    <a:pt x="1677824" y="2727884"/>
                    <a:pt x="1675187" y="2726565"/>
                  </a:cubicBezTo>
                  <a:cubicBezTo>
                    <a:pt x="1672549" y="2725510"/>
                    <a:pt x="1667274" y="2724455"/>
                    <a:pt x="1663054" y="2724455"/>
                  </a:cubicBezTo>
                  <a:cubicBezTo>
                    <a:pt x="1658307" y="2724191"/>
                    <a:pt x="1656197" y="2723136"/>
                    <a:pt x="1657252" y="2720762"/>
                  </a:cubicBezTo>
                  <a:cubicBezTo>
                    <a:pt x="1658043" y="2718652"/>
                    <a:pt x="1658570" y="2716542"/>
                    <a:pt x="1658570" y="2715751"/>
                  </a:cubicBezTo>
                  <a:cubicBezTo>
                    <a:pt x="1658570" y="2714960"/>
                    <a:pt x="1660417" y="2715751"/>
                    <a:pt x="1662527" y="2717597"/>
                  </a:cubicBezTo>
                  <a:cubicBezTo>
                    <a:pt x="1664900" y="2719707"/>
                    <a:pt x="1666483" y="2719971"/>
                    <a:pt x="1666483" y="2718125"/>
                  </a:cubicBezTo>
                  <a:cubicBezTo>
                    <a:pt x="1666483" y="2714432"/>
                    <a:pt x="1661999" y="2711795"/>
                    <a:pt x="1654087" y="2710740"/>
                  </a:cubicBezTo>
                  <a:cubicBezTo>
                    <a:pt x="1647493" y="2710212"/>
                    <a:pt x="1646701" y="2711531"/>
                    <a:pt x="1650658" y="2717597"/>
                  </a:cubicBezTo>
                  <a:cubicBezTo>
                    <a:pt x="1652768" y="2720762"/>
                    <a:pt x="1653295" y="2720762"/>
                    <a:pt x="1653559" y="2716278"/>
                  </a:cubicBezTo>
                  <a:cubicBezTo>
                    <a:pt x="1653559" y="2713377"/>
                    <a:pt x="1654350" y="2712322"/>
                    <a:pt x="1654878" y="2714168"/>
                  </a:cubicBezTo>
                  <a:cubicBezTo>
                    <a:pt x="1655669" y="2716015"/>
                    <a:pt x="1655142" y="2719444"/>
                    <a:pt x="1653823" y="2721817"/>
                  </a:cubicBezTo>
                  <a:cubicBezTo>
                    <a:pt x="1651449" y="2726037"/>
                    <a:pt x="1651185" y="2725774"/>
                    <a:pt x="1649603" y="2720762"/>
                  </a:cubicBezTo>
                  <a:cubicBezTo>
                    <a:pt x="1648548" y="2717597"/>
                    <a:pt x="1646701" y="2714960"/>
                    <a:pt x="1645383" y="2714960"/>
                  </a:cubicBezTo>
                  <a:cubicBezTo>
                    <a:pt x="1642745" y="2714960"/>
                    <a:pt x="1639580" y="2723136"/>
                    <a:pt x="1641426" y="2724982"/>
                  </a:cubicBezTo>
                  <a:cubicBezTo>
                    <a:pt x="1642218" y="2725774"/>
                    <a:pt x="1642745" y="2724982"/>
                    <a:pt x="1642745" y="2723400"/>
                  </a:cubicBezTo>
                  <a:cubicBezTo>
                    <a:pt x="1642745" y="2721554"/>
                    <a:pt x="1644064" y="2720235"/>
                    <a:pt x="1645383" y="2720235"/>
                  </a:cubicBezTo>
                  <a:cubicBezTo>
                    <a:pt x="1646965" y="2720235"/>
                    <a:pt x="1648020" y="2723136"/>
                    <a:pt x="1648020" y="2726829"/>
                  </a:cubicBezTo>
                  <a:cubicBezTo>
                    <a:pt x="1648020" y="2730521"/>
                    <a:pt x="1649339" y="2733423"/>
                    <a:pt x="1650658" y="2733423"/>
                  </a:cubicBezTo>
                  <a:cubicBezTo>
                    <a:pt x="1652240" y="2733423"/>
                    <a:pt x="1653295" y="2732104"/>
                    <a:pt x="1653295" y="2730258"/>
                  </a:cubicBezTo>
                  <a:cubicBezTo>
                    <a:pt x="1653295" y="2728675"/>
                    <a:pt x="1653823" y="2727884"/>
                    <a:pt x="1654614" y="2728675"/>
                  </a:cubicBezTo>
                  <a:cubicBezTo>
                    <a:pt x="1657515" y="2731313"/>
                    <a:pt x="1652768" y="2738434"/>
                    <a:pt x="1649075" y="2736851"/>
                  </a:cubicBezTo>
                  <a:cubicBezTo>
                    <a:pt x="1646965" y="2736060"/>
                    <a:pt x="1645383" y="2737115"/>
                    <a:pt x="1645383" y="2738962"/>
                  </a:cubicBezTo>
                  <a:cubicBezTo>
                    <a:pt x="1645383" y="2740808"/>
                    <a:pt x="1644591" y="2741335"/>
                    <a:pt x="1643536" y="2740544"/>
                  </a:cubicBezTo>
                  <a:cubicBezTo>
                    <a:pt x="1642745" y="2739489"/>
                    <a:pt x="1640371" y="2740808"/>
                    <a:pt x="1638525" y="2743445"/>
                  </a:cubicBezTo>
                  <a:cubicBezTo>
                    <a:pt x="1634569" y="2748457"/>
                    <a:pt x="1634569" y="2747929"/>
                    <a:pt x="1633777" y="2723664"/>
                  </a:cubicBezTo>
                  <a:cubicBezTo>
                    <a:pt x="1633777" y="2717597"/>
                    <a:pt x="1632722" y="2712058"/>
                    <a:pt x="1631931" y="2711267"/>
                  </a:cubicBezTo>
                  <a:cubicBezTo>
                    <a:pt x="1631140" y="2710476"/>
                    <a:pt x="1630612" y="2713641"/>
                    <a:pt x="1630876" y="2718125"/>
                  </a:cubicBezTo>
                  <a:cubicBezTo>
                    <a:pt x="1631931" y="2731840"/>
                    <a:pt x="1628502" y="2733423"/>
                    <a:pt x="1626656" y="2720235"/>
                  </a:cubicBezTo>
                  <a:lnTo>
                    <a:pt x="1625074" y="2708366"/>
                  </a:lnTo>
                  <a:lnTo>
                    <a:pt x="1624810" y="2720762"/>
                  </a:lnTo>
                  <a:cubicBezTo>
                    <a:pt x="1624546" y="2728411"/>
                    <a:pt x="1625601" y="2733423"/>
                    <a:pt x="1627711" y="2734214"/>
                  </a:cubicBezTo>
                  <a:cubicBezTo>
                    <a:pt x="1630349" y="2735269"/>
                    <a:pt x="1630349" y="2735796"/>
                    <a:pt x="1627711" y="2735796"/>
                  </a:cubicBezTo>
                  <a:cubicBezTo>
                    <a:pt x="1625865" y="2736060"/>
                    <a:pt x="1624282" y="2737379"/>
                    <a:pt x="1624282" y="2738962"/>
                  </a:cubicBezTo>
                  <a:cubicBezTo>
                    <a:pt x="1624282" y="2740544"/>
                    <a:pt x="1626129" y="2741335"/>
                    <a:pt x="1628239" y="2740280"/>
                  </a:cubicBezTo>
                  <a:cubicBezTo>
                    <a:pt x="1636151" y="2737379"/>
                    <a:pt x="1631931" y="2741335"/>
                    <a:pt x="1621645" y="2746611"/>
                  </a:cubicBezTo>
                  <a:cubicBezTo>
                    <a:pt x="1604765" y="2755314"/>
                    <a:pt x="1602391" y="2753996"/>
                    <a:pt x="1603710" y="2738698"/>
                  </a:cubicBezTo>
                  <a:cubicBezTo>
                    <a:pt x="1605556" y="2721026"/>
                    <a:pt x="1599753" y="2722345"/>
                    <a:pt x="1597643" y="2740280"/>
                  </a:cubicBezTo>
                  <a:lnTo>
                    <a:pt x="1596061" y="2753204"/>
                  </a:lnTo>
                  <a:lnTo>
                    <a:pt x="1595269" y="2741335"/>
                  </a:lnTo>
                  <a:cubicBezTo>
                    <a:pt x="1595006" y="2734741"/>
                    <a:pt x="1595006" y="2727356"/>
                    <a:pt x="1595269" y="2724455"/>
                  </a:cubicBezTo>
                  <a:cubicBezTo>
                    <a:pt x="1595533" y="2721026"/>
                    <a:pt x="1594742" y="2720235"/>
                    <a:pt x="1592104" y="2721817"/>
                  </a:cubicBezTo>
                  <a:cubicBezTo>
                    <a:pt x="1586302" y="2725510"/>
                    <a:pt x="1571268" y="2724719"/>
                    <a:pt x="1572850" y="2720762"/>
                  </a:cubicBezTo>
                  <a:cubicBezTo>
                    <a:pt x="1573642" y="2718652"/>
                    <a:pt x="1574169" y="2716542"/>
                    <a:pt x="1574169" y="2715751"/>
                  </a:cubicBezTo>
                  <a:cubicBezTo>
                    <a:pt x="1574169" y="2714960"/>
                    <a:pt x="1576015" y="2715751"/>
                    <a:pt x="1578125" y="2717597"/>
                  </a:cubicBezTo>
                  <a:cubicBezTo>
                    <a:pt x="1580763" y="2719707"/>
                    <a:pt x="1582082" y="2719971"/>
                    <a:pt x="1582082" y="2718125"/>
                  </a:cubicBezTo>
                  <a:cubicBezTo>
                    <a:pt x="1582082" y="2714168"/>
                    <a:pt x="1572059" y="2708893"/>
                    <a:pt x="1568894" y="2711003"/>
                  </a:cubicBezTo>
                  <a:cubicBezTo>
                    <a:pt x="1567311" y="2711795"/>
                    <a:pt x="1566256" y="2714696"/>
                    <a:pt x="1566520" y="2717070"/>
                  </a:cubicBezTo>
                  <a:cubicBezTo>
                    <a:pt x="1566520" y="2720762"/>
                    <a:pt x="1567048" y="2720499"/>
                    <a:pt x="1568894" y="2716278"/>
                  </a:cubicBezTo>
                  <a:cubicBezTo>
                    <a:pt x="1570477" y="2712586"/>
                    <a:pt x="1571268" y="2712322"/>
                    <a:pt x="1571268" y="2714960"/>
                  </a:cubicBezTo>
                  <a:cubicBezTo>
                    <a:pt x="1571532" y="2717333"/>
                    <a:pt x="1569949" y="2721554"/>
                    <a:pt x="1567839" y="2724455"/>
                  </a:cubicBezTo>
                  <a:cubicBezTo>
                    <a:pt x="1564410" y="2728939"/>
                    <a:pt x="1564674" y="2730521"/>
                    <a:pt x="1569158" y="2736060"/>
                  </a:cubicBezTo>
                  <a:cubicBezTo>
                    <a:pt x="1572587" y="2740808"/>
                    <a:pt x="1574169" y="2741335"/>
                    <a:pt x="1574169" y="2738434"/>
                  </a:cubicBezTo>
                  <a:cubicBezTo>
                    <a:pt x="1574169" y="2736324"/>
                    <a:pt x="1573378" y="2733423"/>
                    <a:pt x="1572059" y="2731840"/>
                  </a:cubicBezTo>
                  <a:cubicBezTo>
                    <a:pt x="1571004" y="2730521"/>
                    <a:pt x="1570740" y="2729730"/>
                    <a:pt x="1571268" y="2729994"/>
                  </a:cubicBezTo>
                  <a:cubicBezTo>
                    <a:pt x="1571795" y="2730521"/>
                    <a:pt x="1573905" y="2729466"/>
                    <a:pt x="1575752" y="2727884"/>
                  </a:cubicBezTo>
                  <a:cubicBezTo>
                    <a:pt x="1580763" y="2723664"/>
                    <a:pt x="1584719" y="2727356"/>
                    <a:pt x="1584983" y="2736851"/>
                  </a:cubicBezTo>
                  <a:cubicBezTo>
                    <a:pt x="1585511" y="2744764"/>
                    <a:pt x="1585511" y="2745028"/>
                    <a:pt x="1586566" y="2738170"/>
                  </a:cubicBezTo>
                  <a:cubicBezTo>
                    <a:pt x="1588412" y="2726301"/>
                    <a:pt x="1592632" y="2729730"/>
                    <a:pt x="1592632" y="2742654"/>
                  </a:cubicBezTo>
                  <a:cubicBezTo>
                    <a:pt x="1592632" y="2752941"/>
                    <a:pt x="1591841" y="2754523"/>
                    <a:pt x="1587093" y="2754523"/>
                  </a:cubicBezTo>
                  <a:cubicBezTo>
                    <a:pt x="1583928" y="2754523"/>
                    <a:pt x="1579708" y="2752413"/>
                    <a:pt x="1577598" y="2750039"/>
                  </a:cubicBezTo>
                  <a:cubicBezTo>
                    <a:pt x="1575488" y="2747402"/>
                    <a:pt x="1574433" y="2746874"/>
                    <a:pt x="1575488" y="2748721"/>
                  </a:cubicBezTo>
                  <a:cubicBezTo>
                    <a:pt x="1576279" y="2750303"/>
                    <a:pt x="1576015" y="2751886"/>
                    <a:pt x="1574697" y="2751886"/>
                  </a:cubicBezTo>
                  <a:cubicBezTo>
                    <a:pt x="1573114" y="2751886"/>
                    <a:pt x="1570213" y="2747402"/>
                    <a:pt x="1567839" y="2742127"/>
                  </a:cubicBezTo>
                  <a:cubicBezTo>
                    <a:pt x="1564146" y="2733950"/>
                    <a:pt x="1563619" y="2733423"/>
                    <a:pt x="1564410" y="2739225"/>
                  </a:cubicBezTo>
                  <a:cubicBezTo>
                    <a:pt x="1564938" y="2743182"/>
                    <a:pt x="1564410" y="2745819"/>
                    <a:pt x="1563355" y="2745028"/>
                  </a:cubicBezTo>
                  <a:cubicBezTo>
                    <a:pt x="1562036" y="2744237"/>
                    <a:pt x="1560981" y="2741335"/>
                    <a:pt x="1560981" y="2738434"/>
                  </a:cubicBezTo>
                  <a:cubicBezTo>
                    <a:pt x="1560981" y="2735533"/>
                    <a:pt x="1559926" y="2733950"/>
                    <a:pt x="1558344" y="2734741"/>
                  </a:cubicBezTo>
                  <a:cubicBezTo>
                    <a:pt x="1556761" y="2735533"/>
                    <a:pt x="1556498" y="2734478"/>
                    <a:pt x="1557289" y="2732368"/>
                  </a:cubicBezTo>
                  <a:cubicBezTo>
                    <a:pt x="1558080" y="2729994"/>
                    <a:pt x="1557553" y="2728148"/>
                    <a:pt x="1555970" y="2728148"/>
                  </a:cubicBezTo>
                  <a:cubicBezTo>
                    <a:pt x="1552278" y="2728148"/>
                    <a:pt x="1552278" y="2730521"/>
                    <a:pt x="1555970" y="2741072"/>
                  </a:cubicBezTo>
                  <a:cubicBezTo>
                    <a:pt x="1558344" y="2747666"/>
                    <a:pt x="1560190" y="2749248"/>
                    <a:pt x="1563883" y="2748457"/>
                  </a:cubicBezTo>
                  <a:cubicBezTo>
                    <a:pt x="1566784" y="2747666"/>
                    <a:pt x="1568894" y="2748193"/>
                    <a:pt x="1568894" y="2749512"/>
                  </a:cubicBezTo>
                  <a:cubicBezTo>
                    <a:pt x="1568894" y="2750831"/>
                    <a:pt x="1567575" y="2751886"/>
                    <a:pt x="1565993" y="2751886"/>
                  </a:cubicBezTo>
                  <a:cubicBezTo>
                    <a:pt x="1564674" y="2751886"/>
                    <a:pt x="1564146" y="2753204"/>
                    <a:pt x="1564938" y="2754523"/>
                  </a:cubicBezTo>
                  <a:cubicBezTo>
                    <a:pt x="1565993" y="2756370"/>
                    <a:pt x="1459700" y="2757161"/>
                    <a:pt x="1247642" y="2757161"/>
                  </a:cubicBezTo>
                  <a:lnTo>
                    <a:pt x="928763" y="2757161"/>
                  </a:lnTo>
                  <a:lnTo>
                    <a:pt x="930082" y="2743973"/>
                  </a:lnTo>
                  <a:cubicBezTo>
                    <a:pt x="931401" y="2729203"/>
                    <a:pt x="927180" y="2720499"/>
                    <a:pt x="921114" y="2725774"/>
                  </a:cubicBezTo>
                  <a:cubicBezTo>
                    <a:pt x="916894" y="2729203"/>
                    <a:pt x="917685" y="2740280"/>
                    <a:pt x="922433" y="2747929"/>
                  </a:cubicBezTo>
                  <a:cubicBezTo>
                    <a:pt x="925334" y="2752941"/>
                    <a:pt x="925598" y="2752677"/>
                    <a:pt x="924543" y="2746083"/>
                  </a:cubicBezTo>
                  <a:cubicBezTo>
                    <a:pt x="924015" y="2741863"/>
                    <a:pt x="924543" y="2738698"/>
                    <a:pt x="925598" y="2738698"/>
                  </a:cubicBezTo>
                  <a:cubicBezTo>
                    <a:pt x="928236" y="2738698"/>
                    <a:pt x="928763" y="2746874"/>
                    <a:pt x="926389" y="2752941"/>
                  </a:cubicBezTo>
                  <a:cubicBezTo>
                    <a:pt x="924807" y="2756897"/>
                    <a:pt x="924279" y="2756897"/>
                    <a:pt x="921114" y="2752677"/>
                  </a:cubicBezTo>
                  <a:cubicBezTo>
                    <a:pt x="917949" y="2748193"/>
                    <a:pt x="917685" y="2748193"/>
                    <a:pt x="917422" y="2752413"/>
                  </a:cubicBezTo>
                  <a:cubicBezTo>
                    <a:pt x="917422" y="2755578"/>
                    <a:pt x="916103" y="2756370"/>
                    <a:pt x="913202" y="2755314"/>
                  </a:cubicBezTo>
                  <a:cubicBezTo>
                    <a:pt x="910300" y="2754259"/>
                    <a:pt x="910036" y="2753204"/>
                    <a:pt x="912147" y="2751886"/>
                  </a:cubicBezTo>
                  <a:cubicBezTo>
                    <a:pt x="914257" y="2750567"/>
                    <a:pt x="913993" y="2749512"/>
                    <a:pt x="911092" y="2748457"/>
                  </a:cubicBezTo>
                  <a:cubicBezTo>
                    <a:pt x="908718" y="2747402"/>
                    <a:pt x="906871" y="2748193"/>
                    <a:pt x="906871" y="2749776"/>
                  </a:cubicBezTo>
                  <a:cubicBezTo>
                    <a:pt x="906871" y="2751358"/>
                    <a:pt x="906080" y="2751886"/>
                    <a:pt x="905289" y="2751094"/>
                  </a:cubicBezTo>
                  <a:cubicBezTo>
                    <a:pt x="903179" y="2749248"/>
                    <a:pt x="909245" y="2733423"/>
                    <a:pt x="912147" y="2733423"/>
                  </a:cubicBezTo>
                  <a:cubicBezTo>
                    <a:pt x="912938" y="2733423"/>
                    <a:pt x="913993" y="2731840"/>
                    <a:pt x="913993" y="2729730"/>
                  </a:cubicBezTo>
                  <a:cubicBezTo>
                    <a:pt x="913993" y="2726829"/>
                    <a:pt x="912938" y="2726565"/>
                    <a:pt x="909245" y="2728939"/>
                  </a:cubicBezTo>
                  <a:cubicBezTo>
                    <a:pt x="906871" y="2730521"/>
                    <a:pt x="905289" y="2733159"/>
                    <a:pt x="906080" y="2735005"/>
                  </a:cubicBezTo>
                  <a:cubicBezTo>
                    <a:pt x="906608" y="2736588"/>
                    <a:pt x="906080" y="2738962"/>
                    <a:pt x="904498" y="2740017"/>
                  </a:cubicBezTo>
                  <a:cubicBezTo>
                    <a:pt x="902915" y="2740808"/>
                    <a:pt x="901596" y="2739489"/>
                    <a:pt x="901333" y="2736851"/>
                  </a:cubicBezTo>
                  <a:cubicBezTo>
                    <a:pt x="901333" y="2732631"/>
                    <a:pt x="901069" y="2732631"/>
                    <a:pt x="898959" y="2737379"/>
                  </a:cubicBezTo>
                  <a:cubicBezTo>
                    <a:pt x="895794" y="2744500"/>
                    <a:pt x="895794" y="2748721"/>
                    <a:pt x="898959" y="2743973"/>
                  </a:cubicBezTo>
                  <a:cubicBezTo>
                    <a:pt x="901069" y="2740808"/>
                    <a:pt x="901596" y="2741072"/>
                    <a:pt x="901596" y="2745292"/>
                  </a:cubicBezTo>
                  <a:cubicBezTo>
                    <a:pt x="901596" y="2748457"/>
                    <a:pt x="902915" y="2752149"/>
                    <a:pt x="904761" y="2753996"/>
                  </a:cubicBezTo>
                  <a:cubicBezTo>
                    <a:pt x="907135" y="2756370"/>
                    <a:pt x="834603" y="2757161"/>
                    <a:pt x="578234" y="2756897"/>
                  </a:cubicBezTo>
                  <a:cubicBezTo>
                    <a:pt x="397035" y="2756633"/>
                    <a:pt x="245376" y="2755842"/>
                    <a:pt x="240893" y="2755314"/>
                  </a:cubicBezTo>
                  <a:close/>
                  <a:moveTo>
                    <a:pt x="1622436" y="2742127"/>
                  </a:moveTo>
                  <a:cubicBezTo>
                    <a:pt x="1620590" y="2741599"/>
                    <a:pt x="1617425" y="2741599"/>
                    <a:pt x="1615842" y="2742127"/>
                  </a:cubicBezTo>
                  <a:cubicBezTo>
                    <a:pt x="1613996" y="2742918"/>
                    <a:pt x="1615315" y="2743445"/>
                    <a:pt x="1619007" y="2743445"/>
                  </a:cubicBezTo>
                  <a:cubicBezTo>
                    <a:pt x="1622700" y="2743445"/>
                    <a:pt x="1624019" y="2742918"/>
                    <a:pt x="1622436" y="2742127"/>
                  </a:cubicBezTo>
                  <a:close/>
                  <a:moveTo>
                    <a:pt x="1621117" y="2723136"/>
                  </a:moveTo>
                  <a:lnTo>
                    <a:pt x="1620590" y="2708366"/>
                  </a:lnTo>
                  <a:lnTo>
                    <a:pt x="1619799" y="2721026"/>
                  </a:lnTo>
                  <a:cubicBezTo>
                    <a:pt x="1619271" y="2727884"/>
                    <a:pt x="1617689" y="2732895"/>
                    <a:pt x="1616106" y="2732104"/>
                  </a:cubicBezTo>
                  <a:cubicBezTo>
                    <a:pt x="1614787" y="2731049"/>
                    <a:pt x="1613732" y="2732104"/>
                    <a:pt x="1613732" y="2734214"/>
                  </a:cubicBezTo>
                  <a:cubicBezTo>
                    <a:pt x="1613732" y="2736060"/>
                    <a:pt x="1615578" y="2737907"/>
                    <a:pt x="1617689" y="2737907"/>
                  </a:cubicBezTo>
                  <a:cubicBezTo>
                    <a:pt x="1620854" y="2737907"/>
                    <a:pt x="1621645" y="2734741"/>
                    <a:pt x="1621117" y="2723136"/>
                  </a:cubicBezTo>
                  <a:close/>
                  <a:moveTo>
                    <a:pt x="1644855" y="2732895"/>
                  </a:moveTo>
                  <a:cubicBezTo>
                    <a:pt x="1643273" y="2728148"/>
                    <a:pt x="1637470" y="2727356"/>
                    <a:pt x="1637470" y="2731840"/>
                  </a:cubicBezTo>
                  <a:cubicBezTo>
                    <a:pt x="1637470" y="2734214"/>
                    <a:pt x="1639316" y="2736060"/>
                    <a:pt x="1641690" y="2736060"/>
                  </a:cubicBezTo>
                  <a:cubicBezTo>
                    <a:pt x="1644064" y="2736060"/>
                    <a:pt x="1645383" y="2734741"/>
                    <a:pt x="1644855" y="2732895"/>
                  </a:cubicBezTo>
                  <a:close/>
                  <a:moveTo>
                    <a:pt x="906871" y="2728148"/>
                  </a:moveTo>
                  <a:cubicBezTo>
                    <a:pt x="908981" y="2726829"/>
                    <a:pt x="909773" y="2724982"/>
                    <a:pt x="908718" y="2723927"/>
                  </a:cubicBezTo>
                  <a:cubicBezTo>
                    <a:pt x="907663" y="2722872"/>
                    <a:pt x="904761" y="2723927"/>
                    <a:pt x="902388" y="2726301"/>
                  </a:cubicBezTo>
                  <a:cubicBezTo>
                    <a:pt x="897640" y="2731049"/>
                    <a:pt x="900278" y="2732368"/>
                    <a:pt x="906871" y="2728148"/>
                  </a:cubicBezTo>
                  <a:close/>
                  <a:moveTo>
                    <a:pt x="1564146" y="2718652"/>
                  </a:moveTo>
                  <a:cubicBezTo>
                    <a:pt x="1562036" y="2714960"/>
                    <a:pt x="1561773" y="2715223"/>
                    <a:pt x="1561773" y="2721290"/>
                  </a:cubicBezTo>
                  <a:cubicBezTo>
                    <a:pt x="1561773" y="2726037"/>
                    <a:pt x="1562564" y="2727620"/>
                    <a:pt x="1564146" y="2726037"/>
                  </a:cubicBezTo>
                  <a:cubicBezTo>
                    <a:pt x="1565993" y="2724191"/>
                    <a:pt x="1565993" y="2721817"/>
                    <a:pt x="1564146" y="2718652"/>
                  </a:cubicBezTo>
                  <a:close/>
                  <a:moveTo>
                    <a:pt x="1603182" y="2720499"/>
                  </a:moveTo>
                  <a:cubicBezTo>
                    <a:pt x="1603182" y="2719180"/>
                    <a:pt x="1603973" y="2715751"/>
                    <a:pt x="1605028" y="2713113"/>
                  </a:cubicBezTo>
                  <a:cubicBezTo>
                    <a:pt x="1606611" y="2708629"/>
                    <a:pt x="1606611" y="2708629"/>
                    <a:pt x="1602391" y="2712850"/>
                  </a:cubicBezTo>
                  <a:cubicBezTo>
                    <a:pt x="1597379" y="2717597"/>
                    <a:pt x="1596588" y="2722872"/>
                    <a:pt x="1600544" y="2722872"/>
                  </a:cubicBezTo>
                  <a:cubicBezTo>
                    <a:pt x="1602127" y="2722872"/>
                    <a:pt x="1603182" y="2721817"/>
                    <a:pt x="1603182" y="2720499"/>
                  </a:cubicBezTo>
                  <a:close/>
                  <a:moveTo>
                    <a:pt x="1594214" y="2716542"/>
                  </a:moveTo>
                  <a:cubicBezTo>
                    <a:pt x="1596852" y="2714432"/>
                    <a:pt x="1598434" y="2712058"/>
                    <a:pt x="1597379" y="2711003"/>
                  </a:cubicBezTo>
                  <a:cubicBezTo>
                    <a:pt x="1596324" y="2709948"/>
                    <a:pt x="1592896" y="2711531"/>
                    <a:pt x="1589731" y="2714696"/>
                  </a:cubicBezTo>
                  <a:cubicBezTo>
                    <a:pt x="1582873" y="2721026"/>
                    <a:pt x="1586302" y="2722345"/>
                    <a:pt x="1594214" y="2716542"/>
                  </a:cubicBezTo>
                  <a:close/>
                  <a:moveTo>
                    <a:pt x="1464711" y="1852473"/>
                  </a:moveTo>
                  <a:cubicBezTo>
                    <a:pt x="1464711" y="1097073"/>
                    <a:pt x="1464447" y="1061729"/>
                    <a:pt x="1459964" y="1045376"/>
                  </a:cubicBezTo>
                  <a:cubicBezTo>
                    <a:pt x="1450996" y="1013461"/>
                    <a:pt x="1437808" y="990515"/>
                    <a:pt x="1414598" y="967304"/>
                  </a:cubicBezTo>
                  <a:cubicBezTo>
                    <a:pt x="1391388" y="943830"/>
                    <a:pt x="1369760" y="930378"/>
                    <a:pt x="1341011" y="921674"/>
                  </a:cubicBezTo>
                  <a:cubicBezTo>
                    <a:pt x="1314899" y="913761"/>
                    <a:pt x="1310943" y="914289"/>
                    <a:pt x="1305931" y="926158"/>
                  </a:cubicBezTo>
                  <a:cubicBezTo>
                    <a:pt x="1288787" y="967831"/>
                    <a:pt x="1247378" y="1005285"/>
                    <a:pt x="1201221" y="1021110"/>
                  </a:cubicBezTo>
                  <a:lnTo>
                    <a:pt x="1179857" y="1028232"/>
                  </a:lnTo>
                  <a:lnTo>
                    <a:pt x="917422" y="1028232"/>
                  </a:lnTo>
                  <a:lnTo>
                    <a:pt x="654986" y="1028232"/>
                  </a:lnTo>
                  <a:lnTo>
                    <a:pt x="633622" y="1021110"/>
                  </a:lnTo>
                  <a:cubicBezTo>
                    <a:pt x="610412" y="1013198"/>
                    <a:pt x="586410" y="998691"/>
                    <a:pt x="567948" y="981811"/>
                  </a:cubicBezTo>
                  <a:cubicBezTo>
                    <a:pt x="555024" y="969678"/>
                    <a:pt x="535242" y="941983"/>
                    <a:pt x="528648" y="925630"/>
                  </a:cubicBezTo>
                  <a:cubicBezTo>
                    <a:pt x="524428" y="915607"/>
                    <a:pt x="524428" y="915607"/>
                    <a:pt x="512559" y="917454"/>
                  </a:cubicBezTo>
                  <a:cubicBezTo>
                    <a:pt x="455852" y="925894"/>
                    <a:pt x="402046" y="970996"/>
                    <a:pt x="380682" y="1027704"/>
                  </a:cubicBezTo>
                  <a:cubicBezTo>
                    <a:pt x="376990" y="1037991"/>
                    <a:pt x="372770" y="1056190"/>
                    <a:pt x="371451" y="1069906"/>
                  </a:cubicBezTo>
                  <a:cubicBezTo>
                    <a:pt x="368550" y="1097336"/>
                    <a:pt x="367758" y="2638998"/>
                    <a:pt x="370660" y="2641899"/>
                  </a:cubicBezTo>
                  <a:cubicBezTo>
                    <a:pt x="371451" y="2642954"/>
                    <a:pt x="618061" y="2643481"/>
                    <a:pt x="918477" y="2643218"/>
                  </a:cubicBezTo>
                  <a:lnTo>
                    <a:pt x="1464711" y="2642426"/>
                  </a:lnTo>
                  <a:lnTo>
                    <a:pt x="1464711" y="1852473"/>
                  </a:lnTo>
                  <a:close/>
                  <a:moveTo>
                    <a:pt x="1168779" y="910069"/>
                  </a:moveTo>
                  <a:cubicBezTo>
                    <a:pt x="1214936" y="890551"/>
                    <a:pt x="1217310" y="828040"/>
                    <a:pt x="1172736" y="805093"/>
                  </a:cubicBezTo>
                  <a:cubicBezTo>
                    <a:pt x="1163240" y="800346"/>
                    <a:pt x="1153745" y="800082"/>
                    <a:pt x="917422" y="800082"/>
                  </a:cubicBezTo>
                  <a:cubicBezTo>
                    <a:pt x="681098" y="800082"/>
                    <a:pt x="671603" y="800346"/>
                    <a:pt x="662108" y="805093"/>
                  </a:cubicBezTo>
                  <a:cubicBezTo>
                    <a:pt x="619116" y="827249"/>
                    <a:pt x="619643" y="888968"/>
                    <a:pt x="662899" y="908486"/>
                  </a:cubicBezTo>
                  <a:cubicBezTo>
                    <a:pt x="672922" y="913234"/>
                    <a:pt x="686373" y="913497"/>
                    <a:pt x="916894" y="913497"/>
                  </a:cubicBezTo>
                  <a:cubicBezTo>
                    <a:pt x="1115237" y="913497"/>
                    <a:pt x="1161922" y="912970"/>
                    <a:pt x="1168779" y="910069"/>
                  </a:cubicBezTo>
                  <a:close/>
                  <a:moveTo>
                    <a:pt x="1802316" y="742319"/>
                  </a:moveTo>
                  <a:cubicBezTo>
                    <a:pt x="1806009" y="740736"/>
                    <a:pt x="1804426" y="740209"/>
                    <a:pt x="1796250" y="740209"/>
                  </a:cubicBezTo>
                  <a:cubicBezTo>
                    <a:pt x="1788865" y="740209"/>
                    <a:pt x="1785964" y="741000"/>
                    <a:pt x="1788337" y="742319"/>
                  </a:cubicBezTo>
                  <a:cubicBezTo>
                    <a:pt x="1792557" y="744957"/>
                    <a:pt x="1795195" y="744957"/>
                    <a:pt x="1802316" y="742319"/>
                  </a:cubicBezTo>
                  <a:close/>
                  <a:moveTo>
                    <a:pt x="1826845" y="737835"/>
                  </a:moveTo>
                  <a:cubicBezTo>
                    <a:pt x="1827637" y="733087"/>
                    <a:pt x="1827373" y="733087"/>
                    <a:pt x="1823944" y="737308"/>
                  </a:cubicBezTo>
                  <a:cubicBezTo>
                    <a:pt x="1821834" y="739945"/>
                    <a:pt x="1819197" y="741000"/>
                    <a:pt x="1818142" y="739945"/>
                  </a:cubicBezTo>
                  <a:cubicBezTo>
                    <a:pt x="1816823" y="738890"/>
                    <a:pt x="1816823" y="739681"/>
                    <a:pt x="1817878" y="741528"/>
                  </a:cubicBezTo>
                  <a:cubicBezTo>
                    <a:pt x="1820779" y="746275"/>
                    <a:pt x="1825790" y="744165"/>
                    <a:pt x="1826845" y="737835"/>
                  </a:cubicBezTo>
                  <a:close/>
                  <a:moveTo>
                    <a:pt x="1835286" y="740736"/>
                  </a:moveTo>
                  <a:cubicBezTo>
                    <a:pt x="1837923" y="737571"/>
                    <a:pt x="1837923" y="736780"/>
                    <a:pt x="1834231" y="736780"/>
                  </a:cubicBezTo>
                  <a:cubicBezTo>
                    <a:pt x="1831857" y="736780"/>
                    <a:pt x="1830010" y="738626"/>
                    <a:pt x="1830010" y="740736"/>
                  </a:cubicBezTo>
                  <a:cubicBezTo>
                    <a:pt x="1830010" y="742846"/>
                    <a:pt x="1830538" y="744693"/>
                    <a:pt x="1831065" y="744693"/>
                  </a:cubicBezTo>
                  <a:cubicBezTo>
                    <a:pt x="1831593" y="744693"/>
                    <a:pt x="1833439" y="742846"/>
                    <a:pt x="1835286" y="740736"/>
                  </a:cubicBezTo>
                  <a:close/>
                  <a:moveTo>
                    <a:pt x="1774622" y="734142"/>
                  </a:moveTo>
                  <a:cubicBezTo>
                    <a:pt x="1771985" y="732296"/>
                    <a:pt x="1771721" y="731505"/>
                    <a:pt x="1774095" y="731505"/>
                  </a:cubicBezTo>
                  <a:cubicBezTo>
                    <a:pt x="1775941" y="731505"/>
                    <a:pt x="1777260" y="728340"/>
                    <a:pt x="1776996" y="724383"/>
                  </a:cubicBezTo>
                  <a:cubicBezTo>
                    <a:pt x="1776996" y="718317"/>
                    <a:pt x="1776468" y="717790"/>
                    <a:pt x="1774886" y="722010"/>
                  </a:cubicBezTo>
                  <a:cubicBezTo>
                    <a:pt x="1773040" y="726494"/>
                    <a:pt x="1772512" y="726230"/>
                    <a:pt x="1767501" y="719372"/>
                  </a:cubicBezTo>
                  <a:cubicBezTo>
                    <a:pt x="1764336" y="715152"/>
                    <a:pt x="1761171" y="712514"/>
                    <a:pt x="1760116" y="713569"/>
                  </a:cubicBezTo>
                  <a:cubicBezTo>
                    <a:pt x="1759061" y="714361"/>
                    <a:pt x="1761171" y="718053"/>
                    <a:pt x="1764599" y="721482"/>
                  </a:cubicBezTo>
                  <a:cubicBezTo>
                    <a:pt x="1770138" y="727021"/>
                    <a:pt x="1770138" y="727549"/>
                    <a:pt x="1765654" y="728340"/>
                  </a:cubicBezTo>
                  <a:cubicBezTo>
                    <a:pt x="1761434" y="729131"/>
                    <a:pt x="1761698" y="730186"/>
                    <a:pt x="1768292" y="734406"/>
                  </a:cubicBezTo>
                  <a:cubicBezTo>
                    <a:pt x="1772248" y="737044"/>
                    <a:pt x="1776205" y="738626"/>
                    <a:pt x="1776996" y="737835"/>
                  </a:cubicBezTo>
                  <a:cubicBezTo>
                    <a:pt x="1777787" y="737044"/>
                    <a:pt x="1776732" y="735461"/>
                    <a:pt x="1774622" y="734142"/>
                  </a:cubicBezTo>
                  <a:close/>
                  <a:moveTo>
                    <a:pt x="1806273" y="734670"/>
                  </a:moveTo>
                  <a:cubicBezTo>
                    <a:pt x="1806273" y="733615"/>
                    <a:pt x="1801789" y="732824"/>
                    <a:pt x="1796514" y="733351"/>
                  </a:cubicBezTo>
                  <a:lnTo>
                    <a:pt x="1786491" y="734142"/>
                  </a:lnTo>
                  <a:lnTo>
                    <a:pt x="1795722" y="730714"/>
                  </a:lnTo>
                  <a:lnTo>
                    <a:pt x="1804954" y="727549"/>
                  </a:lnTo>
                  <a:lnTo>
                    <a:pt x="1804954" y="703283"/>
                  </a:lnTo>
                  <a:cubicBezTo>
                    <a:pt x="1804954" y="690095"/>
                    <a:pt x="1804163" y="680600"/>
                    <a:pt x="1803108" y="682182"/>
                  </a:cubicBezTo>
                  <a:cubicBezTo>
                    <a:pt x="1801789" y="684292"/>
                    <a:pt x="1800998" y="683765"/>
                    <a:pt x="1800998" y="680864"/>
                  </a:cubicBezTo>
                  <a:cubicBezTo>
                    <a:pt x="1800998" y="678226"/>
                    <a:pt x="1802580" y="676116"/>
                    <a:pt x="1804426" y="675852"/>
                  </a:cubicBezTo>
                  <a:cubicBezTo>
                    <a:pt x="1806009" y="675852"/>
                    <a:pt x="1805218" y="674797"/>
                    <a:pt x="1802316" y="673478"/>
                  </a:cubicBezTo>
                  <a:cubicBezTo>
                    <a:pt x="1798096" y="671632"/>
                    <a:pt x="1797832" y="671104"/>
                    <a:pt x="1801525" y="671104"/>
                  </a:cubicBezTo>
                  <a:cubicBezTo>
                    <a:pt x="1803899" y="670841"/>
                    <a:pt x="1806800" y="669522"/>
                    <a:pt x="1807855" y="667939"/>
                  </a:cubicBezTo>
                  <a:cubicBezTo>
                    <a:pt x="1810229" y="663983"/>
                    <a:pt x="1804954" y="659235"/>
                    <a:pt x="1800734" y="661873"/>
                  </a:cubicBezTo>
                  <a:cubicBezTo>
                    <a:pt x="1798360" y="663192"/>
                    <a:pt x="1798624" y="664247"/>
                    <a:pt x="1802580" y="665829"/>
                  </a:cubicBezTo>
                  <a:cubicBezTo>
                    <a:pt x="1807328" y="667676"/>
                    <a:pt x="1807328" y="667939"/>
                    <a:pt x="1802316" y="667939"/>
                  </a:cubicBezTo>
                  <a:cubicBezTo>
                    <a:pt x="1799151" y="668203"/>
                    <a:pt x="1795459" y="669522"/>
                    <a:pt x="1793612" y="671368"/>
                  </a:cubicBezTo>
                  <a:cubicBezTo>
                    <a:pt x="1791239" y="673742"/>
                    <a:pt x="1790447" y="673215"/>
                    <a:pt x="1790184" y="668203"/>
                  </a:cubicBezTo>
                  <a:cubicBezTo>
                    <a:pt x="1789920" y="662400"/>
                    <a:pt x="1789656" y="662400"/>
                    <a:pt x="1788074" y="669522"/>
                  </a:cubicBezTo>
                  <a:cubicBezTo>
                    <a:pt x="1787019" y="674006"/>
                    <a:pt x="1787019" y="688776"/>
                    <a:pt x="1788074" y="702492"/>
                  </a:cubicBezTo>
                  <a:lnTo>
                    <a:pt x="1789920" y="727549"/>
                  </a:lnTo>
                  <a:lnTo>
                    <a:pt x="1789392" y="701437"/>
                  </a:lnTo>
                  <a:cubicBezTo>
                    <a:pt x="1789129" y="687194"/>
                    <a:pt x="1789656" y="677698"/>
                    <a:pt x="1790711" y="680336"/>
                  </a:cubicBezTo>
                  <a:cubicBezTo>
                    <a:pt x="1791766" y="683237"/>
                    <a:pt x="1792821" y="695106"/>
                    <a:pt x="1792821" y="707239"/>
                  </a:cubicBezTo>
                  <a:cubicBezTo>
                    <a:pt x="1793085" y="724647"/>
                    <a:pt x="1792294" y="728867"/>
                    <a:pt x="1789129" y="728867"/>
                  </a:cubicBezTo>
                  <a:cubicBezTo>
                    <a:pt x="1787019" y="728867"/>
                    <a:pt x="1785172" y="730714"/>
                    <a:pt x="1785172" y="732824"/>
                  </a:cubicBezTo>
                  <a:cubicBezTo>
                    <a:pt x="1785172" y="735725"/>
                    <a:pt x="1788074" y="736780"/>
                    <a:pt x="1795722" y="736780"/>
                  </a:cubicBezTo>
                  <a:cubicBezTo>
                    <a:pt x="1801525" y="736780"/>
                    <a:pt x="1806273" y="735725"/>
                    <a:pt x="1806273" y="734670"/>
                  </a:cubicBezTo>
                  <a:close/>
                  <a:moveTo>
                    <a:pt x="1821570" y="698008"/>
                  </a:moveTo>
                  <a:cubicBezTo>
                    <a:pt x="1821834" y="677962"/>
                    <a:pt x="1821307" y="662928"/>
                    <a:pt x="1820515" y="664774"/>
                  </a:cubicBezTo>
                  <a:cubicBezTo>
                    <a:pt x="1819460" y="666884"/>
                    <a:pt x="1816823" y="665566"/>
                    <a:pt x="1812866" y="660818"/>
                  </a:cubicBezTo>
                  <a:cubicBezTo>
                    <a:pt x="1809174" y="656862"/>
                    <a:pt x="1806273" y="655015"/>
                    <a:pt x="1806273" y="656598"/>
                  </a:cubicBezTo>
                  <a:cubicBezTo>
                    <a:pt x="1806273" y="658444"/>
                    <a:pt x="1808119" y="660290"/>
                    <a:pt x="1810229" y="661345"/>
                  </a:cubicBezTo>
                  <a:cubicBezTo>
                    <a:pt x="1812339" y="662137"/>
                    <a:pt x="1814185" y="664511"/>
                    <a:pt x="1814185" y="666884"/>
                  </a:cubicBezTo>
                  <a:cubicBezTo>
                    <a:pt x="1814185" y="668994"/>
                    <a:pt x="1815240" y="670841"/>
                    <a:pt x="1816823" y="670841"/>
                  </a:cubicBezTo>
                  <a:cubicBezTo>
                    <a:pt x="1818405" y="670841"/>
                    <a:pt x="1819197" y="683501"/>
                    <a:pt x="1818669" y="703547"/>
                  </a:cubicBezTo>
                  <a:cubicBezTo>
                    <a:pt x="1818405" y="721482"/>
                    <a:pt x="1818933" y="735725"/>
                    <a:pt x="1819988" y="735198"/>
                  </a:cubicBezTo>
                  <a:cubicBezTo>
                    <a:pt x="1820779" y="734670"/>
                    <a:pt x="1821570" y="717790"/>
                    <a:pt x="1821570" y="698008"/>
                  </a:cubicBezTo>
                  <a:close/>
                  <a:moveTo>
                    <a:pt x="1835549" y="690886"/>
                  </a:moveTo>
                  <a:cubicBezTo>
                    <a:pt x="1835286" y="667676"/>
                    <a:pt x="1833967" y="646575"/>
                    <a:pt x="1832384" y="644201"/>
                  </a:cubicBezTo>
                  <a:cubicBezTo>
                    <a:pt x="1830802" y="641300"/>
                    <a:pt x="1831065" y="639190"/>
                    <a:pt x="1832648" y="638662"/>
                  </a:cubicBezTo>
                  <a:cubicBezTo>
                    <a:pt x="1834494" y="638135"/>
                    <a:pt x="1833967" y="635761"/>
                    <a:pt x="1831857" y="632596"/>
                  </a:cubicBezTo>
                  <a:cubicBezTo>
                    <a:pt x="1828955" y="628903"/>
                    <a:pt x="1823417" y="627057"/>
                    <a:pt x="1811548" y="626002"/>
                  </a:cubicBezTo>
                  <a:cubicBezTo>
                    <a:pt x="1802580" y="625211"/>
                    <a:pt x="1794931" y="625211"/>
                    <a:pt x="1794140" y="626266"/>
                  </a:cubicBezTo>
                  <a:cubicBezTo>
                    <a:pt x="1792294" y="629431"/>
                    <a:pt x="1802844" y="631805"/>
                    <a:pt x="1813394" y="630750"/>
                  </a:cubicBezTo>
                  <a:cubicBezTo>
                    <a:pt x="1822098" y="630222"/>
                    <a:pt x="1823153" y="630750"/>
                    <a:pt x="1825527" y="637607"/>
                  </a:cubicBezTo>
                  <a:cubicBezTo>
                    <a:pt x="1827637" y="644201"/>
                    <a:pt x="1827109" y="646048"/>
                    <a:pt x="1822362" y="650004"/>
                  </a:cubicBezTo>
                  <a:cubicBezTo>
                    <a:pt x="1817087" y="654224"/>
                    <a:pt x="1814185" y="662137"/>
                    <a:pt x="1819197" y="659235"/>
                  </a:cubicBezTo>
                  <a:cubicBezTo>
                    <a:pt x="1823417" y="656598"/>
                    <a:pt x="1824735" y="665302"/>
                    <a:pt x="1824735" y="695898"/>
                  </a:cubicBezTo>
                  <a:cubicBezTo>
                    <a:pt x="1824735" y="728604"/>
                    <a:pt x="1826054" y="734934"/>
                    <a:pt x="1832121" y="733615"/>
                  </a:cubicBezTo>
                  <a:cubicBezTo>
                    <a:pt x="1835549" y="732824"/>
                    <a:pt x="1836077" y="726494"/>
                    <a:pt x="1835549" y="690886"/>
                  </a:cubicBezTo>
                  <a:close/>
                  <a:moveTo>
                    <a:pt x="1744818" y="728340"/>
                  </a:moveTo>
                  <a:cubicBezTo>
                    <a:pt x="1745873" y="726494"/>
                    <a:pt x="1746664" y="710404"/>
                    <a:pt x="1746928" y="692996"/>
                  </a:cubicBezTo>
                  <a:cubicBezTo>
                    <a:pt x="1746928" y="668467"/>
                    <a:pt x="1746137" y="661345"/>
                    <a:pt x="1743763" y="662137"/>
                  </a:cubicBezTo>
                  <a:cubicBezTo>
                    <a:pt x="1741917" y="662928"/>
                    <a:pt x="1740334" y="662137"/>
                    <a:pt x="1740334" y="660554"/>
                  </a:cubicBezTo>
                  <a:cubicBezTo>
                    <a:pt x="1740334" y="658972"/>
                    <a:pt x="1739279" y="657653"/>
                    <a:pt x="1737697" y="657653"/>
                  </a:cubicBezTo>
                  <a:cubicBezTo>
                    <a:pt x="1736378" y="657653"/>
                    <a:pt x="1735587" y="668731"/>
                    <a:pt x="1735850" y="684029"/>
                  </a:cubicBezTo>
                  <a:cubicBezTo>
                    <a:pt x="1736378" y="704074"/>
                    <a:pt x="1735587" y="710668"/>
                    <a:pt x="1732685" y="711723"/>
                  </a:cubicBezTo>
                  <a:cubicBezTo>
                    <a:pt x="1730311" y="712778"/>
                    <a:pt x="1729520" y="711459"/>
                    <a:pt x="1730575" y="707239"/>
                  </a:cubicBezTo>
                  <a:cubicBezTo>
                    <a:pt x="1731630" y="703810"/>
                    <a:pt x="1732421" y="690886"/>
                    <a:pt x="1732685" y="678226"/>
                  </a:cubicBezTo>
                  <a:cubicBezTo>
                    <a:pt x="1732949" y="659499"/>
                    <a:pt x="1734004" y="655015"/>
                    <a:pt x="1737433" y="654224"/>
                  </a:cubicBezTo>
                  <a:cubicBezTo>
                    <a:pt x="1740070" y="653433"/>
                    <a:pt x="1739543" y="652905"/>
                    <a:pt x="1735850" y="652641"/>
                  </a:cubicBezTo>
                  <a:cubicBezTo>
                    <a:pt x="1732421" y="652641"/>
                    <a:pt x="1729784" y="653169"/>
                    <a:pt x="1729784" y="654488"/>
                  </a:cubicBezTo>
                  <a:cubicBezTo>
                    <a:pt x="1727938" y="698535"/>
                    <a:pt x="1728993" y="725175"/>
                    <a:pt x="1732421" y="728076"/>
                  </a:cubicBezTo>
                  <a:cubicBezTo>
                    <a:pt x="1737433" y="732296"/>
                    <a:pt x="1742180" y="732296"/>
                    <a:pt x="1744818" y="728340"/>
                  </a:cubicBezTo>
                  <a:close/>
                  <a:moveTo>
                    <a:pt x="1760643" y="723592"/>
                  </a:moveTo>
                  <a:cubicBezTo>
                    <a:pt x="1761434" y="720955"/>
                    <a:pt x="1761171" y="720691"/>
                    <a:pt x="1759588" y="722537"/>
                  </a:cubicBezTo>
                  <a:cubicBezTo>
                    <a:pt x="1758533" y="724120"/>
                    <a:pt x="1755632" y="726230"/>
                    <a:pt x="1753522" y="727021"/>
                  </a:cubicBezTo>
                  <a:cubicBezTo>
                    <a:pt x="1750621" y="728340"/>
                    <a:pt x="1751148" y="728604"/>
                    <a:pt x="1754577" y="728076"/>
                  </a:cubicBezTo>
                  <a:cubicBezTo>
                    <a:pt x="1757478" y="727812"/>
                    <a:pt x="1760116" y="725702"/>
                    <a:pt x="1760643" y="723592"/>
                  </a:cubicBezTo>
                  <a:close/>
                  <a:moveTo>
                    <a:pt x="911355" y="720163"/>
                  </a:moveTo>
                  <a:cubicBezTo>
                    <a:pt x="915312" y="721746"/>
                    <a:pt x="915048" y="722010"/>
                    <a:pt x="910564" y="724120"/>
                  </a:cubicBezTo>
                  <a:cubicBezTo>
                    <a:pt x="907135" y="725438"/>
                    <a:pt x="908190" y="725702"/>
                    <a:pt x="914520" y="724911"/>
                  </a:cubicBezTo>
                  <a:cubicBezTo>
                    <a:pt x="923224" y="723856"/>
                    <a:pt x="935621" y="715679"/>
                    <a:pt x="928499" y="715679"/>
                  </a:cubicBezTo>
                  <a:cubicBezTo>
                    <a:pt x="926653" y="715679"/>
                    <a:pt x="925334" y="717262"/>
                    <a:pt x="925334" y="719108"/>
                  </a:cubicBezTo>
                  <a:cubicBezTo>
                    <a:pt x="925334" y="721218"/>
                    <a:pt x="924543" y="721218"/>
                    <a:pt x="922960" y="718581"/>
                  </a:cubicBezTo>
                  <a:cubicBezTo>
                    <a:pt x="921642" y="716471"/>
                    <a:pt x="918740" y="715679"/>
                    <a:pt x="916630" y="716471"/>
                  </a:cubicBezTo>
                  <a:cubicBezTo>
                    <a:pt x="914257" y="717262"/>
                    <a:pt x="911092" y="716207"/>
                    <a:pt x="909509" y="714097"/>
                  </a:cubicBezTo>
                  <a:cubicBezTo>
                    <a:pt x="905025" y="708822"/>
                    <a:pt x="896321" y="709349"/>
                    <a:pt x="896585" y="715152"/>
                  </a:cubicBezTo>
                  <a:cubicBezTo>
                    <a:pt x="896585" y="717790"/>
                    <a:pt x="897376" y="718317"/>
                    <a:pt x="898168" y="716471"/>
                  </a:cubicBezTo>
                  <a:cubicBezTo>
                    <a:pt x="898695" y="714624"/>
                    <a:pt x="901333" y="713042"/>
                    <a:pt x="903706" y="713042"/>
                  </a:cubicBezTo>
                  <a:cubicBezTo>
                    <a:pt x="906871" y="713042"/>
                    <a:pt x="907135" y="713833"/>
                    <a:pt x="904761" y="716207"/>
                  </a:cubicBezTo>
                  <a:cubicBezTo>
                    <a:pt x="902915" y="718053"/>
                    <a:pt x="901596" y="721218"/>
                    <a:pt x="901596" y="723592"/>
                  </a:cubicBezTo>
                  <a:cubicBezTo>
                    <a:pt x="901860" y="726757"/>
                    <a:pt x="902124" y="726757"/>
                    <a:pt x="904498" y="723065"/>
                  </a:cubicBezTo>
                  <a:cubicBezTo>
                    <a:pt x="906080" y="720163"/>
                    <a:pt x="908718" y="719108"/>
                    <a:pt x="911355" y="720163"/>
                  </a:cubicBezTo>
                  <a:close/>
                  <a:moveTo>
                    <a:pt x="1777260" y="706975"/>
                  </a:moveTo>
                  <a:cubicBezTo>
                    <a:pt x="1777260" y="705920"/>
                    <a:pt x="1775413" y="706448"/>
                    <a:pt x="1773303" y="708822"/>
                  </a:cubicBezTo>
                  <a:cubicBezTo>
                    <a:pt x="1771193" y="710932"/>
                    <a:pt x="1769347" y="714361"/>
                    <a:pt x="1769347" y="716207"/>
                  </a:cubicBezTo>
                  <a:cubicBezTo>
                    <a:pt x="1769611" y="719900"/>
                    <a:pt x="1777260" y="710932"/>
                    <a:pt x="1777260" y="706975"/>
                  </a:cubicBezTo>
                  <a:close/>
                  <a:moveTo>
                    <a:pt x="1772512" y="683237"/>
                  </a:moveTo>
                  <a:cubicBezTo>
                    <a:pt x="1773040" y="669522"/>
                    <a:pt x="1774358" y="661873"/>
                    <a:pt x="1776205" y="662137"/>
                  </a:cubicBezTo>
                  <a:cubicBezTo>
                    <a:pt x="1777787" y="662400"/>
                    <a:pt x="1779106" y="661082"/>
                    <a:pt x="1779106" y="658972"/>
                  </a:cubicBezTo>
                  <a:cubicBezTo>
                    <a:pt x="1779106" y="656862"/>
                    <a:pt x="1778051" y="655807"/>
                    <a:pt x="1776732" y="656598"/>
                  </a:cubicBezTo>
                  <a:cubicBezTo>
                    <a:pt x="1775677" y="657389"/>
                    <a:pt x="1774622" y="656598"/>
                    <a:pt x="1774622" y="655279"/>
                  </a:cubicBezTo>
                  <a:cubicBezTo>
                    <a:pt x="1774622" y="653697"/>
                    <a:pt x="1772512" y="652378"/>
                    <a:pt x="1770138" y="652378"/>
                  </a:cubicBezTo>
                  <a:cubicBezTo>
                    <a:pt x="1766710" y="652378"/>
                    <a:pt x="1766446" y="653169"/>
                    <a:pt x="1768820" y="655543"/>
                  </a:cubicBezTo>
                  <a:cubicBezTo>
                    <a:pt x="1773303" y="660027"/>
                    <a:pt x="1772776" y="663192"/>
                    <a:pt x="1768028" y="661345"/>
                  </a:cubicBezTo>
                  <a:cubicBezTo>
                    <a:pt x="1765918" y="660290"/>
                    <a:pt x="1764072" y="657917"/>
                    <a:pt x="1764072" y="655543"/>
                  </a:cubicBezTo>
                  <a:cubicBezTo>
                    <a:pt x="1764072" y="653433"/>
                    <a:pt x="1763281" y="652378"/>
                    <a:pt x="1762226" y="653433"/>
                  </a:cubicBezTo>
                  <a:cubicBezTo>
                    <a:pt x="1760116" y="655279"/>
                    <a:pt x="1761171" y="705129"/>
                    <a:pt x="1763281" y="708558"/>
                  </a:cubicBezTo>
                  <a:cubicBezTo>
                    <a:pt x="1763808" y="709613"/>
                    <a:pt x="1766182" y="709349"/>
                    <a:pt x="1768292" y="707767"/>
                  </a:cubicBezTo>
                  <a:cubicBezTo>
                    <a:pt x="1770666" y="705657"/>
                    <a:pt x="1771985" y="697480"/>
                    <a:pt x="1772512" y="683237"/>
                  </a:cubicBezTo>
                  <a:close/>
                  <a:moveTo>
                    <a:pt x="912674" y="692996"/>
                  </a:moveTo>
                  <a:cubicBezTo>
                    <a:pt x="910564" y="689304"/>
                    <a:pt x="910300" y="689567"/>
                    <a:pt x="910300" y="695634"/>
                  </a:cubicBezTo>
                  <a:cubicBezTo>
                    <a:pt x="910300" y="700382"/>
                    <a:pt x="911092" y="701964"/>
                    <a:pt x="912674" y="700382"/>
                  </a:cubicBezTo>
                  <a:cubicBezTo>
                    <a:pt x="914520" y="698535"/>
                    <a:pt x="914520" y="696161"/>
                    <a:pt x="912674" y="692996"/>
                  </a:cubicBezTo>
                  <a:close/>
                  <a:moveTo>
                    <a:pt x="1779106" y="678226"/>
                  </a:moveTo>
                  <a:cubicBezTo>
                    <a:pt x="1778315" y="676116"/>
                    <a:pt x="1777523" y="676907"/>
                    <a:pt x="1777523" y="679808"/>
                  </a:cubicBezTo>
                  <a:cubicBezTo>
                    <a:pt x="1777260" y="682710"/>
                    <a:pt x="1778051" y="684292"/>
                    <a:pt x="1778842" y="683237"/>
                  </a:cubicBezTo>
                  <a:cubicBezTo>
                    <a:pt x="1779633" y="682446"/>
                    <a:pt x="1779897" y="680072"/>
                    <a:pt x="1779106" y="678226"/>
                  </a:cubicBezTo>
                  <a:close/>
                  <a:moveTo>
                    <a:pt x="1803635" y="655015"/>
                  </a:moveTo>
                  <a:cubicBezTo>
                    <a:pt x="1803635" y="652114"/>
                    <a:pt x="1794931" y="653169"/>
                    <a:pt x="1791502" y="656334"/>
                  </a:cubicBezTo>
                  <a:cubicBezTo>
                    <a:pt x="1789392" y="658180"/>
                    <a:pt x="1789392" y="659763"/>
                    <a:pt x="1791502" y="661873"/>
                  </a:cubicBezTo>
                  <a:cubicBezTo>
                    <a:pt x="1793612" y="664247"/>
                    <a:pt x="1795459" y="664247"/>
                    <a:pt x="1799151" y="661082"/>
                  </a:cubicBezTo>
                  <a:cubicBezTo>
                    <a:pt x="1801525" y="658708"/>
                    <a:pt x="1803635" y="656070"/>
                    <a:pt x="1803635" y="655015"/>
                  </a:cubicBezTo>
                  <a:close/>
                  <a:moveTo>
                    <a:pt x="1748247" y="656598"/>
                  </a:moveTo>
                  <a:cubicBezTo>
                    <a:pt x="1748247" y="655807"/>
                    <a:pt x="1747192" y="654488"/>
                    <a:pt x="1745609" y="653697"/>
                  </a:cubicBezTo>
                  <a:cubicBezTo>
                    <a:pt x="1744290" y="652905"/>
                    <a:pt x="1742972" y="653433"/>
                    <a:pt x="1742972" y="654752"/>
                  </a:cubicBezTo>
                  <a:cubicBezTo>
                    <a:pt x="1742972" y="656334"/>
                    <a:pt x="1744290" y="657653"/>
                    <a:pt x="1745609" y="657653"/>
                  </a:cubicBezTo>
                  <a:cubicBezTo>
                    <a:pt x="1747192" y="657653"/>
                    <a:pt x="1748247" y="657125"/>
                    <a:pt x="1748247" y="656598"/>
                  </a:cubicBezTo>
                  <a:close/>
                  <a:moveTo>
                    <a:pt x="1821834" y="644993"/>
                  </a:moveTo>
                  <a:cubicBezTo>
                    <a:pt x="1823944" y="640772"/>
                    <a:pt x="1823153" y="640245"/>
                    <a:pt x="1814713" y="639717"/>
                  </a:cubicBezTo>
                  <a:cubicBezTo>
                    <a:pt x="1809438" y="639454"/>
                    <a:pt x="1801789" y="638399"/>
                    <a:pt x="1797832" y="637607"/>
                  </a:cubicBezTo>
                  <a:cubicBezTo>
                    <a:pt x="1793612" y="636816"/>
                    <a:pt x="1790447" y="637344"/>
                    <a:pt x="1790447" y="638662"/>
                  </a:cubicBezTo>
                  <a:cubicBezTo>
                    <a:pt x="1790447" y="639981"/>
                    <a:pt x="1794667" y="641036"/>
                    <a:pt x="1799943" y="641300"/>
                  </a:cubicBezTo>
                  <a:cubicBezTo>
                    <a:pt x="1812603" y="641827"/>
                    <a:pt x="1819988" y="644201"/>
                    <a:pt x="1818142" y="647366"/>
                  </a:cubicBezTo>
                  <a:cubicBezTo>
                    <a:pt x="1817087" y="648685"/>
                    <a:pt x="1817087" y="649740"/>
                    <a:pt x="1817878" y="649740"/>
                  </a:cubicBezTo>
                  <a:cubicBezTo>
                    <a:pt x="1818669" y="649740"/>
                    <a:pt x="1820515" y="647630"/>
                    <a:pt x="1821834" y="644993"/>
                  </a:cubicBezTo>
                  <a:close/>
                  <a:moveTo>
                    <a:pt x="1821834" y="635497"/>
                  </a:moveTo>
                  <a:cubicBezTo>
                    <a:pt x="1821307" y="634970"/>
                    <a:pt x="1813658" y="633915"/>
                    <a:pt x="1804954" y="633123"/>
                  </a:cubicBezTo>
                  <a:cubicBezTo>
                    <a:pt x="1795459" y="632332"/>
                    <a:pt x="1791239" y="632596"/>
                    <a:pt x="1794404" y="633915"/>
                  </a:cubicBezTo>
                  <a:cubicBezTo>
                    <a:pt x="1799415" y="636025"/>
                    <a:pt x="1824208" y="637607"/>
                    <a:pt x="1821834" y="635497"/>
                  </a:cubicBezTo>
                  <a:close/>
                  <a:moveTo>
                    <a:pt x="687428" y="165218"/>
                  </a:moveTo>
                  <a:lnTo>
                    <a:pt x="686637" y="107719"/>
                  </a:lnTo>
                  <a:lnTo>
                    <a:pt x="600917" y="107719"/>
                  </a:lnTo>
                  <a:lnTo>
                    <a:pt x="515197" y="107719"/>
                  </a:lnTo>
                  <a:lnTo>
                    <a:pt x="514405" y="165218"/>
                  </a:lnTo>
                  <a:lnTo>
                    <a:pt x="513878" y="222453"/>
                  </a:lnTo>
                  <a:lnTo>
                    <a:pt x="600917" y="222453"/>
                  </a:lnTo>
                  <a:lnTo>
                    <a:pt x="687956" y="222453"/>
                  </a:lnTo>
                  <a:lnTo>
                    <a:pt x="687428" y="165218"/>
                  </a:lnTo>
                  <a:close/>
                  <a:moveTo>
                    <a:pt x="1320438" y="165218"/>
                  </a:moveTo>
                  <a:lnTo>
                    <a:pt x="1319646" y="107719"/>
                  </a:lnTo>
                  <a:lnTo>
                    <a:pt x="1233926" y="107719"/>
                  </a:lnTo>
                  <a:lnTo>
                    <a:pt x="1148206" y="107719"/>
                  </a:lnTo>
                  <a:lnTo>
                    <a:pt x="1147415" y="161789"/>
                  </a:lnTo>
                  <a:cubicBezTo>
                    <a:pt x="1147151" y="191330"/>
                    <a:pt x="1147415" y="217178"/>
                    <a:pt x="1147943" y="219025"/>
                  </a:cubicBezTo>
                  <a:cubicBezTo>
                    <a:pt x="1148998" y="221662"/>
                    <a:pt x="1167988" y="222453"/>
                    <a:pt x="1235245" y="222453"/>
                  </a:cubicBezTo>
                  <a:lnTo>
                    <a:pt x="1320965" y="222453"/>
                  </a:lnTo>
                  <a:lnTo>
                    <a:pt x="1320438" y="165218"/>
                  </a:lnTo>
                  <a:close/>
                </a:path>
              </a:pathLst>
            </a:custGeom>
            <a:solidFill>
              <a:srgbClr val="000000"/>
            </a:solidFill>
            <a:ln w="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dirty="0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2E4E434C-A665-A1BA-D76C-48471FD1923E}"/>
                </a:ext>
              </a:extLst>
            </p:cNvPr>
            <p:cNvSpPr/>
            <p:nvPr/>
          </p:nvSpPr>
          <p:spPr>
            <a:xfrm flipV="1">
              <a:off x="3246510" y="1973970"/>
              <a:ext cx="113106" cy="402753"/>
            </a:xfrm>
            <a:custGeom>
              <a:avLst/>
              <a:gdLst>
                <a:gd name="connsiteX0" fmla="*/ 32082 w 113106"/>
                <a:gd name="connsiteY0" fmla="*/ 388853 h 402753"/>
                <a:gd name="connsiteX1" fmla="*/ 168 w 113106"/>
                <a:gd name="connsiteY1" fmla="*/ 359840 h 402753"/>
                <a:gd name="connsiteX2" fmla="*/ -4844 w 113106"/>
                <a:gd name="connsiteY2" fmla="*/ 187343 h 402753"/>
                <a:gd name="connsiteX3" fmla="*/ -4052 w 113106"/>
                <a:gd name="connsiteY3" fmla="*/ 26714 h 402753"/>
                <a:gd name="connsiteX4" fmla="*/ 3333 w 113106"/>
                <a:gd name="connsiteY4" fmla="*/ 15637 h 402753"/>
                <a:gd name="connsiteX5" fmla="*/ 46588 w 113106"/>
                <a:gd name="connsiteY5" fmla="*/ -10475 h 402753"/>
                <a:gd name="connsiteX6" fmla="*/ 102768 w 113106"/>
                <a:gd name="connsiteY6" fmla="*/ 20648 h 402753"/>
                <a:gd name="connsiteX7" fmla="*/ 108043 w 113106"/>
                <a:gd name="connsiteY7" fmla="*/ 190508 h 402753"/>
                <a:gd name="connsiteX8" fmla="*/ 102768 w 113106"/>
                <a:gd name="connsiteY8" fmla="*/ 360367 h 402753"/>
                <a:gd name="connsiteX9" fmla="*/ 32082 w 113106"/>
                <a:gd name="connsiteY9" fmla="*/ 388853 h 402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3106" h="402753">
                  <a:moveTo>
                    <a:pt x="32082" y="388853"/>
                  </a:moveTo>
                  <a:cubicBezTo>
                    <a:pt x="18894" y="383842"/>
                    <a:pt x="6234" y="372500"/>
                    <a:pt x="168" y="359840"/>
                  </a:cubicBezTo>
                  <a:cubicBezTo>
                    <a:pt x="-5371" y="348235"/>
                    <a:pt x="-5371" y="346916"/>
                    <a:pt x="-4844" y="187343"/>
                  </a:cubicBezTo>
                  <a:lnTo>
                    <a:pt x="-4052" y="26714"/>
                  </a:lnTo>
                  <a:lnTo>
                    <a:pt x="3333" y="15637"/>
                  </a:lnTo>
                  <a:cubicBezTo>
                    <a:pt x="13619" y="-189"/>
                    <a:pt x="28126" y="-8893"/>
                    <a:pt x="46588" y="-10475"/>
                  </a:cubicBezTo>
                  <a:cubicBezTo>
                    <a:pt x="70590" y="-12585"/>
                    <a:pt x="91954" y="-716"/>
                    <a:pt x="102768" y="20648"/>
                  </a:cubicBezTo>
                  <a:cubicBezTo>
                    <a:pt x="107779" y="30407"/>
                    <a:pt x="108043" y="37001"/>
                    <a:pt x="108043" y="190508"/>
                  </a:cubicBezTo>
                  <a:cubicBezTo>
                    <a:pt x="108043" y="344014"/>
                    <a:pt x="107779" y="350608"/>
                    <a:pt x="102768" y="360367"/>
                  </a:cubicBezTo>
                  <a:cubicBezTo>
                    <a:pt x="89844" y="385952"/>
                    <a:pt x="58721" y="398348"/>
                    <a:pt x="32082" y="388853"/>
                  </a:cubicBezTo>
                  <a:close/>
                </a:path>
              </a:pathLst>
            </a:custGeom>
            <a:solidFill>
              <a:srgbClr val="000000"/>
            </a:solidFill>
            <a:ln w="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2627C119-33BD-72BA-1278-BF752BFEBE42}"/>
                </a:ext>
              </a:extLst>
            </p:cNvPr>
            <p:cNvSpPr/>
            <p:nvPr/>
          </p:nvSpPr>
          <p:spPr>
            <a:xfrm flipV="1">
              <a:off x="3475664" y="1974641"/>
              <a:ext cx="114742" cy="402095"/>
            </a:xfrm>
            <a:custGeom>
              <a:avLst/>
              <a:gdLst>
                <a:gd name="connsiteX0" fmla="*/ 32400 w 114742"/>
                <a:gd name="connsiteY0" fmla="*/ 388604 h 402095"/>
                <a:gd name="connsiteX1" fmla="*/ -2943 w 114742"/>
                <a:gd name="connsiteY1" fmla="*/ 351150 h 402095"/>
                <a:gd name="connsiteX2" fmla="*/ -3207 w 114742"/>
                <a:gd name="connsiteY2" fmla="*/ 31213 h 402095"/>
                <a:gd name="connsiteX3" fmla="*/ 55874 w 114742"/>
                <a:gd name="connsiteY3" fmla="*/ -10461 h 402095"/>
                <a:gd name="connsiteX4" fmla="*/ 92800 w 114742"/>
                <a:gd name="connsiteY4" fmla="*/ 6156 h 402095"/>
                <a:gd name="connsiteX5" fmla="*/ 108889 w 114742"/>
                <a:gd name="connsiteY5" fmla="*/ 190522 h 402095"/>
                <a:gd name="connsiteX6" fmla="*/ 104405 w 114742"/>
                <a:gd name="connsiteY6" fmla="*/ 359327 h 402095"/>
                <a:gd name="connsiteX7" fmla="*/ 77766 w 114742"/>
                <a:gd name="connsiteY7" fmla="*/ 386230 h 402095"/>
                <a:gd name="connsiteX8" fmla="*/ 32400 w 114742"/>
                <a:gd name="connsiteY8" fmla="*/ 388604 h 402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742" h="402095">
                  <a:moveTo>
                    <a:pt x="32400" y="388604"/>
                  </a:moveTo>
                  <a:cubicBezTo>
                    <a:pt x="18949" y="383592"/>
                    <a:pt x="750" y="364338"/>
                    <a:pt x="-2943" y="351150"/>
                  </a:cubicBezTo>
                  <a:cubicBezTo>
                    <a:pt x="-6635" y="337699"/>
                    <a:pt x="-6899" y="44137"/>
                    <a:pt x="-3207" y="31213"/>
                  </a:cubicBezTo>
                  <a:cubicBezTo>
                    <a:pt x="4178" y="5101"/>
                    <a:pt x="30026" y="-13099"/>
                    <a:pt x="55874" y="-10461"/>
                  </a:cubicBezTo>
                  <a:cubicBezTo>
                    <a:pt x="72227" y="-8878"/>
                    <a:pt x="82250" y="-4395"/>
                    <a:pt x="92800" y="6156"/>
                  </a:cubicBezTo>
                  <a:cubicBezTo>
                    <a:pt x="109680" y="23300"/>
                    <a:pt x="108889" y="13541"/>
                    <a:pt x="108889" y="190522"/>
                  </a:cubicBezTo>
                  <a:cubicBezTo>
                    <a:pt x="108889" y="335325"/>
                    <a:pt x="108361" y="352205"/>
                    <a:pt x="104405" y="359327"/>
                  </a:cubicBezTo>
                  <a:cubicBezTo>
                    <a:pt x="98866" y="369613"/>
                    <a:pt x="87261" y="381219"/>
                    <a:pt x="77766" y="386230"/>
                  </a:cubicBezTo>
                  <a:cubicBezTo>
                    <a:pt x="66424" y="392033"/>
                    <a:pt x="44797" y="393088"/>
                    <a:pt x="32400" y="388604"/>
                  </a:cubicBezTo>
                  <a:close/>
                </a:path>
              </a:pathLst>
            </a:custGeom>
            <a:solidFill>
              <a:srgbClr val="000000"/>
            </a:solidFill>
            <a:ln w="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09B03814-1E83-7C55-62DF-CD3975C3074E}"/>
                </a:ext>
              </a:extLst>
            </p:cNvPr>
            <p:cNvSpPr/>
            <p:nvPr/>
          </p:nvSpPr>
          <p:spPr>
            <a:xfrm flipV="1">
              <a:off x="3707771" y="1973876"/>
              <a:ext cx="113076" cy="403398"/>
            </a:xfrm>
            <a:custGeom>
              <a:avLst/>
              <a:gdLst>
                <a:gd name="connsiteX0" fmla="*/ 30816 w 113076"/>
                <a:gd name="connsiteY0" fmla="*/ 389405 h 403398"/>
                <a:gd name="connsiteX1" fmla="*/ -1362 w 113076"/>
                <a:gd name="connsiteY1" fmla="*/ 361183 h 403398"/>
                <a:gd name="connsiteX2" fmla="*/ -6637 w 113076"/>
                <a:gd name="connsiteY2" fmla="*/ 191059 h 403398"/>
                <a:gd name="connsiteX3" fmla="*/ -1362 w 113076"/>
                <a:gd name="connsiteY3" fmla="*/ 21199 h 403398"/>
                <a:gd name="connsiteX4" fmla="*/ 51916 w 113076"/>
                <a:gd name="connsiteY4" fmla="*/ -10715 h 403398"/>
                <a:gd name="connsiteX5" fmla="*/ 97546 w 113076"/>
                <a:gd name="connsiteY5" fmla="*/ 15133 h 403398"/>
                <a:gd name="connsiteX6" fmla="*/ 105459 w 113076"/>
                <a:gd name="connsiteY6" fmla="*/ 26738 h 403398"/>
                <a:gd name="connsiteX7" fmla="*/ 106250 w 113076"/>
                <a:gd name="connsiteY7" fmla="*/ 185256 h 403398"/>
                <a:gd name="connsiteX8" fmla="*/ 104140 w 113076"/>
                <a:gd name="connsiteY8" fmla="*/ 354061 h 403398"/>
                <a:gd name="connsiteX9" fmla="*/ 90161 w 113076"/>
                <a:gd name="connsiteY9" fmla="*/ 375425 h 403398"/>
                <a:gd name="connsiteX10" fmla="*/ 30816 w 113076"/>
                <a:gd name="connsiteY10" fmla="*/ 389405 h 403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076" h="403398">
                  <a:moveTo>
                    <a:pt x="30816" y="389405"/>
                  </a:moveTo>
                  <a:cubicBezTo>
                    <a:pt x="18156" y="384657"/>
                    <a:pt x="4704" y="372788"/>
                    <a:pt x="-1362" y="361183"/>
                  </a:cubicBezTo>
                  <a:cubicBezTo>
                    <a:pt x="-6373" y="351160"/>
                    <a:pt x="-6637" y="345621"/>
                    <a:pt x="-6637" y="191059"/>
                  </a:cubicBezTo>
                  <a:cubicBezTo>
                    <a:pt x="-6637" y="37289"/>
                    <a:pt x="-6373" y="30958"/>
                    <a:pt x="-1362" y="21199"/>
                  </a:cubicBezTo>
                  <a:cubicBezTo>
                    <a:pt x="8133" y="2209"/>
                    <a:pt x="29761" y="-10715"/>
                    <a:pt x="51916" y="-10715"/>
                  </a:cubicBezTo>
                  <a:cubicBezTo>
                    <a:pt x="65895" y="-10715"/>
                    <a:pt x="88315" y="1945"/>
                    <a:pt x="97546" y="15133"/>
                  </a:cubicBezTo>
                  <a:lnTo>
                    <a:pt x="105459" y="26738"/>
                  </a:lnTo>
                  <a:lnTo>
                    <a:pt x="106250" y="185256"/>
                  </a:lnTo>
                  <a:cubicBezTo>
                    <a:pt x="106777" y="296826"/>
                    <a:pt x="106250" y="346940"/>
                    <a:pt x="104140" y="354061"/>
                  </a:cubicBezTo>
                  <a:cubicBezTo>
                    <a:pt x="102557" y="359864"/>
                    <a:pt x="96227" y="369359"/>
                    <a:pt x="90161" y="375425"/>
                  </a:cubicBezTo>
                  <a:cubicBezTo>
                    <a:pt x="74072" y="391515"/>
                    <a:pt x="51389" y="396790"/>
                    <a:pt x="30816" y="389405"/>
                  </a:cubicBezTo>
                  <a:close/>
                </a:path>
              </a:pathLst>
            </a:custGeom>
            <a:solidFill>
              <a:srgbClr val="000000"/>
            </a:solidFill>
            <a:ln w="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04337C31-AC95-215E-DDFF-1FC5F971F483}"/>
                </a:ext>
              </a:extLst>
            </p:cNvPr>
            <p:cNvSpPr/>
            <p:nvPr/>
          </p:nvSpPr>
          <p:spPr>
            <a:xfrm flipV="1">
              <a:off x="3189329" y="2665241"/>
              <a:ext cx="689406" cy="690506"/>
            </a:xfrm>
            <a:custGeom>
              <a:avLst/>
              <a:gdLst>
                <a:gd name="connsiteX0" fmla="*/ 297368 w 689406"/>
                <a:gd name="connsiteY0" fmla="*/ 681107 h 690506"/>
                <a:gd name="connsiteX1" fmla="*/ 89793 w 689406"/>
                <a:gd name="connsiteY1" fmla="*/ 575868 h 690506"/>
                <a:gd name="connsiteX2" fmla="*/ -938 w 689406"/>
                <a:gd name="connsiteY2" fmla="*/ 404162 h 690506"/>
                <a:gd name="connsiteX3" fmla="*/ -674 w 689406"/>
                <a:gd name="connsiteY3" fmla="*/ 269646 h 690506"/>
                <a:gd name="connsiteX4" fmla="*/ 95596 w 689406"/>
                <a:gd name="connsiteY4" fmla="*/ 92929 h 690506"/>
                <a:gd name="connsiteX5" fmla="*/ 279169 w 689406"/>
                <a:gd name="connsiteY5" fmla="*/ -3079 h 690506"/>
                <a:gd name="connsiteX6" fmla="*/ 397594 w 689406"/>
                <a:gd name="connsiteY6" fmla="*/ -3079 h 690506"/>
                <a:gd name="connsiteX7" fmla="*/ 677437 w 689406"/>
                <a:gd name="connsiteY7" fmla="*/ 268327 h 690506"/>
                <a:gd name="connsiteX8" fmla="*/ 681657 w 689406"/>
                <a:gd name="connsiteY8" fmla="*/ 378578 h 690506"/>
                <a:gd name="connsiteX9" fmla="*/ 421596 w 689406"/>
                <a:gd name="connsiteY9" fmla="*/ 672667 h 690506"/>
                <a:gd name="connsiteX10" fmla="*/ 297368 w 689406"/>
                <a:gd name="connsiteY10" fmla="*/ 681107 h 690506"/>
                <a:gd name="connsiteX11" fmla="*/ 397858 w 689406"/>
                <a:gd name="connsiteY11" fmla="*/ 559779 h 690506"/>
                <a:gd name="connsiteX12" fmla="*/ 551099 w 689406"/>
                <a:gd name="connsiteY12" fmla="*/ 425790 h 690506"/>
                <a:gd name="connsiteX13" fmla="*/ 567188 w 689406"/>
                <a:gd name="connsiteY13" fmla="*/ 347454 h 690506"/>
                <a:gd name="connsiteX14" fmla="*/ 496238 w 689406"/>
                <a:gd name="connsiteY14" fmla="*/ 170473 h 690506"/>
                <a:gd name="connsiteX15" fmla="*/ 338513 w 689406"/>
                <a:gd name="connsiteY15" fmla="*/ 107963 h 690506"/>
                <a:gd name="connsiteX16" fmla="*/ 181843 w 689406"/>
                <a:gd name="connsiteY16" fmla="*/ 169682 h 690506"/>
                <a:gd name="connsiteX17" fmla="*/ 109047 w 689406"/>
                <a:gd name="connsiteY17" fmla="*/ 337959 h 690506"/>
                <a:gd name="connsiteX18" fmla="*/ 126982 w 689406"/>
                <a:gd name="connsiteY18" fmla="*/ 421306 h 690506"/>
                <a:gd name="connsiteX19" fmla="*/ 216395 w 689406"/>
                <a:gd name="connsiteY19" fmla="*/ 356686 h 690506"/>
                <a:gd name="connsiteX20" fmla="*/ 314512 w 689406"/>
                <a:gd name="connsiteY20" fmla="*/ 286263 h 690506"/>
                <a:gd name="connsiteX21" fmla="*/ 385461 w 689406"/>
                <a:gd name="connsiteY21" fmla="*/ 370665 h 690506"/>
                <a:gd name="connsiteX22" fmla="*/ 288664 w 689406"/>
                <a:gd name="connsiteY22" fmla="*/ 446891 h 690506"/>
                <a:gd name="connsiteX23" fmla="*/ 196614 w 689406"/>
                <a:gd name="connsiteY23" fmla="*/ 517050 h 690506"/>
                <a:gd name="connsiteX24" fmla="*/ 248573 w 689406"/>
                <a:gd name="connsiteY24" fmla="*/ 549229 h 690506"/>
                <a:gd name="connsiteX25" fmla="*/ 284971 w 689406"/>
                <a:gd name="connsiteY25" fmla="*/ 560834 h 690506"/>
                <a:gd name="connsiteX26" fmla="*/ 308181 w 689406"/>
                <a:gd name="connsiteY26" fmla="*/ 566109 h 690506"/>
                <a:gd name="connsiteX27" fmla="*/ 397858 w 689406"/>
                <a:gd name="connsiteY27" fmla="*/ 559779 h 690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89406" h="690506">
                  <a:moveTo>
                    <a:pt x="297368" y="681107"/>
                  </a:moveTo>
                  <a:cubicBezTo>
                    <a:pt x="217714" y="670557"/>
                    <a:pt x="146236" y="634159"/>
                    <a:pt x="89793" y="575868"/>
                  </a:cubicBezTo>
                  <a:cubicBezTo>
                    <a:pt x="43372" y="527864"/>
                    <a:pt x="13304" y="470629"/>
                    <a:pt x="-938" y="404162"/>
                  </a:cubicBezTo>
                  <a:cubicBezTo>
                    <a:pt x="-7532" y="372511"/>
                    <a:pt x="-7532" y="301033"/>
                    <a:pt x="-674" y="269646"/>
                  </a:cubicBezTo>
                  <a:cubicBezTo>
                    <a:pt x="14623" y="199487"/>
                    <a:pt x="45482" y="142779"/>
                    <a:pt x="95596" y="92929"/>
                  </a:cubicBezTo>
                  <a:cubicBezTo>
                    <a:pt x="148083" y="40705"/>
                    <a:pt x="208482" y="9318"/>
                    <a:pt x="279169" y="-3079"/>
                  </a:cubicBezTo>
                  <a:cubicBezTo>
                    <a:pt x="309764" y="-8618"/>
                    <a:pt x="366999" y="-8618"/>
                    <a:pt x="397594" y="-3079"/>
                  </a:cubicBezTo>
                  <a:cubicBezTo>
                    <a:pt x="536329" y="21187"/>
                    <a:pt x="647369" y="128800"/>
                    <a:pt x="677437" y="268327"/>
                  </a:cubicBezTo>
                  <a:cubicBezTo>
                    <a:pt x="683503" y="295494"/>
                    <a:pt x="685350" y="348773"/>
                    <a:pt x="681657" y="378578"/>
                  </a:cubicBezTo>
                  <a:cubicBezTo>
                    <a:pt x="663458" y="522326"/>
                    <a:pt x="561649" y="637587"/>
                    <a:pt x="421596" y="672667"/>
                  </a:cubicBezTo>
                  <a:cubicBezTo>
                    <a:pt x="381505" y="682690"/>
                    <a:pt x="335084" y="685855"/>
                    <a:pt x="297368" y="681107"/>
                  </a:cubicBezTo>
                  <a:close/>
                  <a:moveTo>
                    <a:pt x="397858" y="559779"/>
                  </a:moveTo>
                  <a:cubicBezTo>
                    <a:pt x="465906" y="541316"/>
                    <a:pt x="525515" y="489356"/>
                    <a:pt x="551099" y="425790"/>
                  </a:cubicBezTo>
                  <a:cubicBezTo>
                    <a:pt x="561913" y="398623"/>
                    <a:pt x="565869" y="379897"/>
                    <a:pt x="567188" y="347454"/>
                  </a:cubicBezTo>
                  <a:cubicBezTo>
                    <a:pt x="570089" y="277295"/>
                    <a:pt x="546088" y="217686"/>
                    <a:pt x="496238" y="170473"/>
                  </a:cubicBezTo>
                  <a:cubicBezTo>
                    <a:pt x="451400" y="128272"/>
                    <a:pt x="399704" y="107699"/>
                    <a:pt x="338513" y="107963"/>
                  </a:cubicBezTo>
                  <a:cubicBezTo>
                    <a:pt x="277058" y="107963"/>
                    <a:pt x="226418" y="128008"/>
                    <a:pt x="181843" y="169682"/>
                  </a:cubicBezTo>
                  <a:cubicBezTo>
                    <a:pt x="134368" y="213993"/>
                    <a:pt x="109047" y="272547"/>
                    <a:pt x="109047" y="337959"/>
                  </a:cubicBezTo>
                  <a:cubicBezTo>
                    <a:pt x="109047" y="373039"/>
                    <a:pt x="119334" y="421306"/>
                    <a:pt x="126982" y="421306"/>
                  </a:cubicBezTo>
                  <a:cubicBezTo>
                    <a:pt x="128829" y="421306"/>
                    <a:pt x="168919" y="392293"/>
                    <a:pt x="216395" y="356686"/>
                  </a:cubicBezTo>
                  <a:cubicBezTo>
                    <a:pt x="263871" y="321079"/>
                    <a:pt x="307918" y="289428"/>
                    <a:pt x="314512" y="286263"/>
                  </a:cubicBezTo>
                  <a:cubicBezTo>
                    <a:pt x="366207" y="259887"/>
                    <a:pt x="419222" y="323189"/>
                    <a:pt x="385461" y="370665"/>
                  </a:cubicBezTo>
                  <a:cubicBezTo>
                    <a:pt x="382296" y="374885"/>
                    <a:pt x="339041" y="409174"/>
                    <a:pt x="288664" y="446891"/>
                  </a:cubicBezTo>
                  <a:cubicBezTo>
                    <a:pt x="238550" y="484344"/>
                    <a:pt x="197141" y="515995"/>
                    <a:pt x="196614" y="517050"/>
                  </a:cubicBezTo>
                  <a:cubicBezTo>
                    <a:pt x="195558" y="520479"/>
                    <a:pt x="229319" y="541052"/>
                    <a:pt x="248573" y="549229"/>
                  </a:cubicBezTo>
                  <a:cubicBezTo>
                    <a:pt x="258859" y="553185"/>
                    <a:pt x="275212" y="558460"/>
                    <a:pt x="284971" y="560834"/>
                  </a:cubicBezTo>
                  <a:cubicBezTo>
                    <a:pt x="294730" y="563208"/>
                    <a:pt x="305280" y="565582"/>
                    <a:pt x="308181" y="566109"/>
                  </a:cubicBezTo>
                  <a:cubicBezTo>
                    <a:pt x="321369" y="569274"/>
                    <a:pt x="377549" y="565318"/>
                    <a:pt x="397858" y="559779"/>
                  </a:cubicBezTo>
                  <a:close/>
                </a:path>
              </a:pathLst>
            </a:custGeom>
            <a:solidFill>
              <a:srgbClr val="000000"/>
            </a:solidFill>
            <a:ln w="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289" name="Freihandform: Form 8288">
              <a:extLst>
                <a:ext uri="{FF2B5EF4-FFF2-40B4-BE49-F238E27FC236}">
                  <a16:creationId xmlns:a16="http://schemas.microsoft.com/office/drawing/2014/main" id="{C6CDA2F6-9B7D-7FBC-236F-62359E6E7C21}"/>
                </a:ext>
              </a:extLst>
            </p:cNvPr>
            <p:cNvSpPr/>
            <p:nvPr/>
          </p:nvSpPr>
          <p:spPr>
            <a:xfrm flipV="1">
              <a:off x="4412218" y="3775188"/>
              <a:ext cx="4787" cy="46996"/>
            </a:xfrm>
            <a:custGeom>
              <a:avLst/>
              <a:gdLst>
                <a:gd name="connsiteX0" fmla="*/ -8816 w 4787"/>
                <a:gd name="connsiteY0" fmla="*/ 17466 h 46996"/>
                <a:gd name="connsiteX1" fmla="*/ -6442 w 4787"/>
                <a:gd name="connsiteY1" fmla="*/ -3107 h 46996"/>
                <a:gd name="connsiteX2" fmla="*/ -6442 w 4787"/>
                <a:gd name="connsiteY2" fmla="*/ 43051 h 46996"/>
                <a:gd name="connsiteX3" fmla="*/ -8816 w 4787"/>
                <a:gd name="connsiteY3" fmla="*/ 17466 h 46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87" h="46996">
                  <a:moveTo>
                    <a:pt x="-8816" y="17466"/>
                  </a:moveTo>
                  <a:cubicBezTo>
                    <a:pt x="-8816" y="586"/>
                    <a:pt x="-8024" y="-6536"/>
                    <a:pt x="-6442" y="-3107"/>
                  </a:cubicBezTo>
                  <a:cubicBezTo>
                    <a:pt x="-3277" y="4278"/>
                    <a:pt x="-3277" y="43051"/>
                    <a:pt x="-6442" y="43051"/>
                  </a:cubicBezTo>
                  <a:cubicBezTo>
                    <a:pt x="-8024" y="43051"/>
                    <a:pt x="-9079" y="32764"/>
                    <a:pt x="-8816" y="17466"/>
                  </a:cubicBezTo>
                  <a:close/>
                </a:path>
              </a:pathLst>
            </a:custGeom>
            <a:solidFill>
              <a:srgbClr val="000000"/>
            </a:solidFill>
            <a:ln w="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292" name="Freihandform: Form 8291">
              <a:extLst>
                <a:ext uri="{FF2B5EF4-FFF2-40B4-BE49-F238E27FC236}">
                  <a16:creationId xmlns:a16="http://schemas.microsoft.com/office/drawing/2014/main" id="{C5BBB9BD-49E6-76AA-4079-9412B9474E03}"/>
                </a:ext>
              </a:extLst>
            </p:cNvPr>
            <p:cNvSpPr/>
            <p:nvPr/>
          </p:nvSpPr>
          <p:spPr>
            <a:xfrm flipV="1">
              <a:off x="4444151" y="3772550"/>
              <a:ext cx="5503" cy="73852"/>
            </a:xfrm>
            <a:custGeom>
              <a:avLst/>
              <a:gdLst>
                <a:gd name="connsiteX0" fmla="*/ -6835 w 5503"/>
                <a:gd name="connsiteY0" fmla="*/ 39091 h 73852"/>
                <a:gd name="connsiteX1" fmla="*/ -8417 w 5503"/>
                <a:gd name="connsiteY1" fmla="*/ 2165 h 73852"/>
                <a:gd name="connsiteX2" fmla="*/ -7362 w 5503"/>
                <a:gd name="connsiteY2" fmla="*/ -3901 h 73852"/>
                <a:gd name="connsiteX3" fmla="*/ -3670 w 5503"/>
                <a:gd name="connsiteY3" fmla="*/ 33025 h 73852"/>
                <a:gd name="connsiteX4" fmla="*/ -4725 w 5503"/>
                <a:gd name="connsiteY4" fmla="*/ 69951 h 73852"/>
                <a:gd name="connsiteX5" fmla="*/ -6835 w 5503"/>
                <a:gd name="connsiteY5" fmla="*/ 39091 h 7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03" h="73852">
                  <a:moveTo>
                    <a:pt x="-6835" y="39091"/>
                  </a:moveTo>
                  <a:cubicBezTo>
                    <a:pt x="-6835" y="21947"/>
                    <a:pt x="-7626" y="5331"/>
                    <a:pt x="-8417" y="2165"/>
                  </a:cubicBezTo>
                  <a:cubicBezTo>
                    <a:pt x="-9472" y="-1527"/>
                    <a:pt x="-8945" y="-3901"/>
                    <a:pt x="-7362" y="-3901"/>
                  </a:cubicBezTo>
                  <a:cubicBezTo>
                    <a:pt x="-5516" y="-3901"/>
                    <a:pt x="-4197" y="9287"/>
                    <a:pt x="-3670" y="33025"/>
                  </a:cubicBezTo>
                  <a:cubicBezTo>
                    <a:pt x="-3142" y="53334"/>
                    <a:pt x="-3670" y="69951"/>
                    <a:pt x="-4725" y="69951"/>
                  </a:cubicBezTo>
                  <a:cubicBezTo>
                    <a:pt x="-6043" y="69951"/>
                    <a:pt x="-6835" y="55972"/>
                    <a:pt x="-6835" y="39091"/>
                  </a:cubicBezTo>
                  <a:close/>
                </a:path>
              </a:pathLst>
            </a:custGeom>
            <a:solidFill>
              <a:srgbClr val="000000"/>
            </a:solidFill>
            <a:ln w="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294" name="Freihandform: Form 8293">
              <a:extLst>
                <a:ext uri="{FF2B5EF4-FFF2-40B4-BE49-F238E27FC236}">
                  <a16:creationId xmlns:a16="http://schemas.microsoft.com/office/drawing/2014/main" id="{A57B9EBC-39A2-74AD-D11B-1D04A9FA8795}"/>
                </a:ext>
              </a:extLst>
            </p:cNvPr>
            <p:cNvSpPr/>
            <p:nvPr/>
          </p:nvSpPr>
          <p:spPr>
            <a:xfrm flipV="1">
              <a:off x="4349731" y="3772805"/>
              <a:ext cx="11724" cy="21664"/>
            </a:xfrm>
            <a:custGeom>
              <a:avLst/>
              <a:gdLst>
                <a:gd name="connsiteX0" fmla="*/ -6791 w 11724"/>
                <a:gd name="connsiteY0" fmla="*/ 15537 h 21664"/>
                <a:gd name="connsiteX1" fmla="*/ -4417 w 11724"/>
                <a:gd name="connsiteY1" fmla="*/ 3140 h 21664"/>
                <a:gd name="connsiteX2" fmla="*/ 2968 w 11724"/>
                <a:gd name="connsiteY2" fmla="*/ -3454 h 21664"/>
                <a:gd name="connsiteX3" fmla="*/ -461 w 11724"/>
                <a:gd name="connsiteY3" fmla="*/ 4723 h 21664"/>
                <a:gd name="connsiteX4" fmla="*/ -3626 w 11724"/>
                <a:gd name="connsiteY4" fmla="*/ 13954 h 21664"/>
                <a:gd name="connsiteX5" fmla="*/ -6791 w 11724"/>
                <a:gd name="connsiteY5" fmla="*/ 15537 h 21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724" h="21664">
                  <a:moveTo>
                    <a:pt x="-6791" y="15537"/>
                  </a:moveTo>
                  <a:cubicBezTo>
                    <a:pt x="-9692" y="13691"/>
                    <a:pt x="-9428" y="11317"/>
                    <a:pt x="-4417" y="3140"/>
                  </a:cubicBezTo>
                  <a:cubicBezTo>
                    <a:pt x="-988" y="-2399"/>
                    <a:pt x="2441" y="-5300"/>
                    <a:pt x="2968" y="-3454"/>
                  </a:cubicBezTo>
                  <a:cubicBezTo>
                    <a:pt x="3496" y="-1607"/>
                    <a:pt x="1913" y="2085"/>
                    <a:pt x="-461" y="4723"/>
                  </a:cubicBezTo>
                  <a:cubicBezTo>
                    <a:pt x="-3098" y="7624"/>
                    <a:pt x="-4417" y="11581"/>
                    <a:pt x="-3626" y="13954"/>
                  </a:cubicBezTo>
                  <a:cubicBezTo>
                    <a:pt x="-1780" y="18438"/>
                    <a:pt x="-1780" y="18702"/>
                    <a:pt x="-6791" y="15537"/>
                  </a:cubicBezTo>
                  <a:close/>
                </a:path>
              </a:pathLst>
            </a:custGeom>
            <a:solidFill>
              <a:srgbClr val="000000"/>
            </a:solidFill>
            <a:ln w="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295" name="Freihandform: Form 8294">
              <a:extLst>
                <a:ext uri="{FF2B5EF4-FFF2-40B4-BE49-F238E27FC236}">
                  <a16:creationId xmlns:a16="http://schemas.microsoft.com/office/drawing/2014/main" id="{1C7FE15D-51F1-070E-BBA8-55B3265AD114}"/>
                </a:ext>
              </a:extLst>
            </p:cNvPr>
            <p:cNvSpPr/>
            <p:nvPr/>
          </p:nvSpPr>
          <p:spPr>
            <a:xfrm flipV="1">
              <a:off x="4383773" y="3803474"/>
              <a:ext cx="1450" cy="27735"/>
            </a:xfrm>
            <a:custGeom>
              <a:avLst/>
              <a:gdLst>
                <a:gd name="connsiteX0" fmla="*/ -8753 w 1450"/>
                <a:gd name="connsiteY0" fmla="*/ 9952 h 27735"/>
                <a:gd name="connsiteX1" fmla="*/ -7698 w 1450"/>
                <a:gd name="connsiteY1" fmla="*/ -1125 h 27735"/>
                <a:gd name="connsiteX2" fmla="*/ -7698 w 1450"/>
                <a:gd name="connsiteY2" fmla="*/ 21294 h 27735"/>
                <a:gd name="connsiteX3" fmla="*/ -8753 w 1450"/>
                <a:gd name="connsiteY3" fmla="*/ 9952 h 27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0" h="27735">
                  <a:moveTo>
                    <a:pt x="-8753" y="9952"/>
                  </a:moveTo>
                  <a:cubicBezTo>
                    <a:pt x="-8753" y="-2444"/>
                    <a:pt x="-8226" y="-7456"/>
                    <a:pt x="-7698" y="-1125"/>
                  </a:cubicBezTo>
                  <a:cubicBezTo>
                    <a:pt x="-7171" y="4941"/>
                    <a:pt x="-7171" y="14964"/>
                    <a:pt x="-7698" y="21294"/>
                  </a:cubicBezTo>
                  <a:cubicBezTo>
                    <a:pt x="-8226" y="27360"/>
                    <a:pt x="-8753" y="22349"/>
                    <a:pt x="-8753" y="9952"/>
                  </a:cubicBezTo>
                  <a:close/>
                </a:path>
              </a:pathLst>
            </a:custGeom>
            <a:solidFill>
              <a:srgbClr val="000000"/>
            </a:solidFill>
            <a:ln w="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296" name="Freihandform: Form 8295">
              <a:extLst>
                <a:ext uri="{FF2B5EF4-FFF2-40B4-BE49-F238E27FC236}">
                  <a16:creationId xmlns:a16="http://schemas.microsoft.com/office/drawing/2014/main" id="{EC21F382-D4CD-89B5-66B5-4C4E25F971B0}"/>
                </a:ext>
              </a:extLst>
            </p:cNvPr>
            <p:cNvSpPr/>
            <p:nvPr/>
          </p:nvSpPr>
          <p:spPr>
            <a:xfrm flipV="1">
              <a:off x="4274842" y="1765525"/>
              <a:ext cx="10306" cy="9603"/>
            </a:xfrm>
            <a:custGeom>
              <a:avLst/>
              <a:gdLst>
                <a:gd name="connsiteX0" fmla="*/ -8397 w 10306"/>
                <a:gd name="connsiteY0" fmla="*/ -6326 h 9603"/>
                <a:gd name="connsiteX1" fmla="*/ 307 w 10306"/>
                <a:gd name="connsiteY1" fmla="*/ -10810 h 9603"/>
                <a:gd name="connsiteX2" fmla="*/ -484 w 10306"/>
                <a:gd name="connsiteY2" fmla="*/ -5271 h 9603"/>
                <a:gd name="connsiteX3" fmla="*/ -8397 w 10306"/>
                <a:gd name="connsiteY3" fmla="*/ -6326 h 9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306" h="9603">
                  <a:moveTo>
                    <a:pt x="-8397" y="-6326"/>
                  </a:moveTo>
                  <a:cubicBezTo>
                    <a:pt x="-8397" y="-11865"/>
                    <a:pt x="-3122" y="-14239"/>
                    <a:pt x="307" y="-10810"/>
                  </a:cubicBezTo>
                  <a:cubicBezTo>
                    <a:pt x="2681" y="-8436"/>
                    <a:pt x="2417" y="-7117"/>
                    <a:pt x="-484" y="-5271"/>
                  </a:cubicBezTo>
                  <a:cubicBezTo>
                    <a:pt x="-6023" y="-1578"/>
                    <a:pt x="-8397" y="-2106"/>
                    <a:pt x="-8397" y="-6326"/>
                  </a:cubicBezTo>
                  <a:close/>
                </a:path>
              </a:pathLst>
            </a:custGeom>
            <a:solidFill>
              <a:srgbClr val="000000"/>
            </a:solidFill>
            <a:ln w="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299" name="Freihandform: Form 8298">
              <a:extLst>
                <a:ext uri="{FF2B5EF4-FFF2-40B4-BE49-F238E27FC236}">
                  <a16:creationId xmlns:a16="http://schemas.microsoft.com/office/drawing/2014/main" id="{7326C34C-4E31-7198-62A4-B94BF69E00FB}"/>
                </a:ext>
              </a:extLst>
            </p:cNvPr>
            <p:cNvSpPr/>
            <p:nvPr/>
          </p:nvSpPr>
          <p:spPr>
            <a:xfrm flipV="1">
              <a:off x="3536331" y="1767995"/>
              <a:ext cx="5275" cy="5275"/>
            </a:xfrm>
            <a:custGeom>
              <a:avLst/>
              <a:gdLst>
                <a:gd name="connsiteX0" fmla="*/ -5868 w 5275"/>
                <a:gd name="connsiteY0" fmla="*/ -9766 h 5275"/>
                <a:gd name="connsiteX1" fmla="*/ -3230 w 5275"/>
                <a:gd name="connsiteY1" fmla="*/ -12404 h 5275"/>
                <a:gd name="connsiteX2" fmla="*/ -593 w 5275"/>
                <a:gd name="connsiteY2" fmla="*/ -9766 h 5275"/>
                <a:gd name="connsiteX3" fmla="*/ -3230 w 5275"/>
                <a:gd name="connsiteY3" fmla="*/ -7129 h 5275"/>
                <a:gd name="connsiteX4" fmla="*/ -5868 w 5275"/>
                <a:gd name="connsiteY4" fmla="*/ -9766 h 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5" h="5275">
                  <a:moveTo>
                    <a:pt x="-5868" y="-9766"/>
                  </a:moveTo>
                  <a:cubicBezTo>
                    <a:pt x="-5868" y="-11085"/>
                    <a:pt x="-4549" y="-12404"/>
                    <a:pt x="-3230" y="-12404"/>
                  </a:cubicBezTo>
                  <a:cubicBezTo>
                    <a:pt x="-1648" y="-12404"/>
                    <a:pt x="-593" y="-11085"/>
                    <a:pt x="-593" y="-9766"/>
                  </a:cubicBezTo>
                  <a:cubicBezTo>
                    <a:pt x="-593" y="-8184"/>
                    <a:pt x="-1648" y="-7129"/>
                    <a:pt x="-3230" y="-7129"/>
                  </a:cubicBezTo>
                  <a:cubicBezTo>
                    <a:pt x="-4549" y="-7129"/>
                    <a:pt x="-5868" y="-8184"/>
                    <a:pt x="-5868" y="-9766"/>
                  </a:cubicBezTo>
                  <a:close/>
                </a:path>
              </a:pathLst>
            </a:custGeom>
            <a:solidFill>
              <a:srgbClr val="000000"/>
            </a:solidFill>
            <a:ln w="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304" name="Freihandform: Form 8303">
              <a:extLst>
                <a:ext uri="{FF2B5EF4-FFF2-40B4-BE49-F238E27FC236}">
                  <a16:creationId xmlns:a16="http://schemas.microsoft.com/office/drawing/2014/main" id="{F7EF927A-8024-0504-8BDF-4A5D94E59FF2}"/>
                </a:ext>
              </a:extLst>
            </p:cNvPr>
            <p:cNvSpPr/>
            <p:nvPr/>
          </p:nvSpPr>
          <p:spPr>
            <a:xfrm flipV="1">
              <a:off x="4340937" y="2385755"/>
              <a:ext cx="114050" cy="114165"/>
            </a:xfrm>
            <a:custGeom>
              <a:avLst/>
              <a:gdLst>
                <a:gd name="connsiteX0" fmla="*/ 23223 w 114050"/>
                <a:gd name="connsiteY0" fmla="*/ 98276 h 114165"/>
                <a:gd name="connsiteX1" fmla="*/ 12 w 114050"/>
                <a:gd name="connsiteY1" fmla="*/ 17039 h 114165"/>
                <a:gd name="connsiteX2" fmla="*/ 47752 w 114050"/>
                <a:gd name="connsiteY2" fmla="*/ -9601 h 114165"/>
                <a:gd name="connsiteX3" fmla="*/ 105250 w 114050"/>
                <a:gd name="connsiteY3" fmla="*/ 46843 h 114165"/>
                <a:gd name="connsiteX4" fmla="*/ 23223 w 114050"/>
                <a:gd name="connsiteY4" fmla="*/ 98276 h 114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050" h="114165">
                  <a:moveTo>
                    <a:pt x="23223" y="98276"/>
                  </a:moveTo>
                  <a:cubicBezTo>
                    <a:pt x="-7637" y="82978"/>
                    <a:pt x="-17923" y="47371"/>
                    <a:pt x="12" y="17039"/>
                  </a:cubicBezTo>
                  <a:cubicBezTo>
                    <a:pt x="10035" y="-105"/>
                    <a:pt x="26915" y="-9601"/>
                    <a:pt x="47752" y="-9601"/>
                  </a:cubicBezTo>
                  <a:cubicBezTo>
                    <a:pt x="81248" y="-9337"/>
                    <a:pt x="104986" y="13874"/>
                    <a:pt x="105250" y="46843"/>
                  </a:cubicBezTo>
                  <a:cubicBezTo>
                    <a:pt x="105514" y="90363"/>
                    <a:pt x="61994" y="117530"/>
                    <a:pt x="23223" y="98276"/>
                  </a:cubicBezTo>
                  <a:close/>
                </a:path>
              </a:pathLst>
            </a:custGeom>
            <a:solidFill>
              <a:srgbClr val="000000"/>
            </a:solidFill>
            <a:ln w="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305" name="Freihandform: Form 8304">
              <a:extLst>
                <a:ext uri="{FF2B5EF4-FFF2-40B4-BE49-F238E27FC236}">
                  <a16:creationId xmlns:a16="http://schemas.microsoft.com/office/drawing/2014/main" id="{7B1BA189-41DF-3A01-D820-6D833D35B252}"/>
                </a:ext>
              </a:extLst>
            </p:cNvPr>
            <p:cNvSpPr/>
            <p:nvPr/>
          </p:nvSpPr>
          <p:spPr>
            <a:xfrm flipV="1">
              <a:off x="3304228" y="3933440"/>
              <a:ext cx="458608" cy="115718"/>
            </a:xfrm>
            <a:custGeom>
              <a:avLst/>
              <a:gdLst>
                <a:gd name="connsiteX0" fmla="*/ 28439 w 458608"/>
                <a:gd name="connsiteY0" fmla="*/ 108353 h 115718"/>
                <a:gd name="connsiteX1" fmla="*/ -5849 w 458608"/>
                <a:gd name="connsiteY1" fmla="*/ 55602 h 115718"/>
                <a:gd name="connsiteX2" fmla="*/ 40044 w 458608"/>
                <a:gd name="connsiteY2" fmla="*/ -842 h 115718"/>
                <a:gd name="connsiteX3" fmla="*/ 231529 w 458608"/>
                <a:gd name="connsiteY3" fmla="*/ -2952 h 115718"/>
                <a:gd name="connsiteX4" fmla="*/ 409827 w 458608"/>
                <a:gd name="connsiteY4" fmla="*/ -2161 h 115718"/>
                <a:gd name="connsiteX5" fmla="*/ 422751 w 458608"/>
                <a:gd name="connsiteY5" fmla="*/ 4697 h 115718"/>
                <a:gd name="connsiteX6" fmla="*/ 452555 w 458608"/>
                <a:gd name="connsiteY6" fmla="*/ 51645 h 115718"/>
                <a:gd name="connsiteX7" fmla="*/ 435411 w 458608"/>
                <a:gd name="connsiteY7" fmla="*/ 97275 h 115718"/>
                <a:gd name="connsiteX8" fmla="*/ 223089 w 458608"/>
                <a:gd name="connsiteY8" fmla="*/ 112573 h 115718"/>
                <a:gd name="connsiteX9" fmla="*/ 28439 w 458608"/>
                <a:gd name="connsiteY9" fmla="*/ 108353 h 1157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58608" h="115718">
                  <a:moveTo>
                    <a:pt x="28439" y="108353"/>
                  </a:moveTo>
                  <a:cubicBezTo>
                    <a:pt x="7074" y="99122"/>
                    <a:pt x="-5849" y="79076"/>
                    <a:pt x="-5849" y="55602"/>
                  </a:cubicBezTo>
                  <a:cubicBezTo>
                    <a:pt x="-5849" y="26852"/>
                    <a:pt x="11822" y="5224"/>
                    <a:pt x="40044" y="-842"/>
                  </a:cubicBezTo>
                  <a:cubicBezTo>
                    <a:pt x="49275" y="-2952"/>
                    <a:pt x="108356" y="-3480"/>
                    <a:pt x="231529" y="-2952"/>
                  </a:cubicBezTo>
                  <a:lnTo>
                    <a:pt x="409827" y="-2161"/>
                  </a:lnTo>
                  <a:lnTo>
                    <a:pt x="422751" y="4697"/>
                  </a:lnTo>
                  <a:cubicBezTo>
                    <a:pt x="442269" y="14456"/>
                    <a:pt x="451236" y="28962"/>
                    <a:pt x="452555" y="51645"/>
                  </a:cubicBezTo>
                  <a:cubicBezTo>
                    <a:pt x="453874" y="71691"/>
                    <a:pt x="448862" y="84615"/>
                    <a:pt x="435411" y="97275"/>
                  </a:cubicBezTo>
                  <a:cubicBezTo>
                    <a:pt x="418795" y="113101"/>
                    <a:pt x="425652" y="112573"/>
                    <a:pt x="223089" y="112573"/>
                  </a:cubicBezTo>
                  <a:cubicBezTo>
                    <a:pt x="63254" y="112309"/>
                    <a:pt x="36351" y="111782"/>
                    <a:pt x="28439" y="108353"/>
                  </a:cubicBezTo>
                  <a:close/>
                </a:path>
              </a:pathLst>
            </a:custGeom>
            <a:solidFill>
              <a:srgbClr val="000000"/>
            </a:solidFill>
            <a:ln w="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306" name="Freihandform: Form 8305">
              <a:extLst>
                <a:ext uri="{FF2B5EF4-FFF2-40B4-BE49-F238E27FC236}">
                  <a16:creationId xmlns:a16="http://schemas.microsoft.com/office/drawing/2014/main" id="{A1555826-89C3-B0A3-F2DE-59A726A33153}"/>
                </a:ext>
              </a:extLst>
            </p:cNvPr>
            <p:cNvSpPr/>
            <p:nvPr/>
          </p:nvSpPr>
          <p:spPr>
            <a:xfrm flipV="1">
              <a:off x="3130150" y="4162911"/>
              <a:ext cx="9434" cy="5275"/>
            </a:xfrm>
            <a:custGeom>
              <a:avLst/>
              <a:gdLst>
                <a:gd name="connsiteX0" fmla="*/ -4489 w 9434"/>
                <a:gd name="connsiteY0" fmla="*/ 222 h 5275"/>
                <a:gd name="connsiteX1" fmla="*/ 1050 w 9434"/>
                <a:gd name="connsiteY1" fmla="*/ -2416 h 5275"/>
                <a:gd name="connsiteX2" fmla="*/ 4742 w 9434"/>
                <a:gd name="connsiteY2" fmla="*/ 222 h 5275"/>
                <a:gd name="connsiteX3" fmla="*/ -797 w 9434"/>
                <a:gd name="connsiteY3" fmla="*/ 2859 h 5275"/>
                <a:gd name="connsiteX4" fmla="*/ -4489 w 9434"/>
                <a:gd name="connsiteY4" fmla="*/ 222 h 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34" h="5275">
                  <a:moveTo>
                    <a:pt x="-4489" y="222"/>
                  </a:moveTo>
                  <a:cubicBezTo>
                    <a:pt x="-4489" y="-1097"/>
                    <a:pt x="-2115" y="-2416"/>
                    <a:pt x="1050" y="-2416"/>
                  </a:cubicBezTo>
                  <a:cubicBezTo>
                    <a:pt x="3951" y="-2416"/>
                    <a:pt x="5534" y="-1097"/>
                    <a:pt x="4742" y="222"/>
                  </a:cubicBezTo>
                  <a:cubicBezTo>
                    <a:pt x="3951" y="1804"/>
                    <a:pt x="1313" y="2859"/>
                    <a:pt x="-797" y="2859"/>
                  </a:cubicBezTo>
                  <a:cubicBezTo>
                    <a:pt x="-2907" y="2859"/>
                    <a:pt x="-4489" y="1804"/>
                    <a:pt x="-4489" y="222"/>
                  </a:cubicBezTo>
                  <a:close/>
                </a:path>
              </a:pathLst>
            </a:custGeom>
            <a:solidFill>
              <a:srgbClr val="000000"/>
            </a:solidFill>
            <a:ln w="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8307" name="Freihandform: Form 8306">
              <a:extLst>
                <a:ext uri="{FF2B5EF4-FFF2-40B4-BE49-F238E27FC236}">
                  <a16:creationId xmlns:a16="http://schemas.microsoft.com/office/drawing/2014/main" id="{CF687AE3-D350-E88A-71D6-CF00DA89EACF}"/>
                </a:ext>
              </a:extLst>
            </p:cNvPr>
            <p:cNvSpPr/>
            <p:nvPr/>
          </p:nvSpPr>
          <p:spPr>
            <a:xfrm flipV="1">
              <a:off x="3916137" y="4170824"/>
              <a:ext cx="5275" cy="4328"/>
            </a:xfrm>
            <a:custGeom>
              <a:avLst/>
              <a:gdLst>
                <a:gd name="connsiteX0" fmla="*/ -7164 w 5275"/>
                <a:gd name="connsiteY0" fmla="*/ -958 h 4328"/>
                <a:gd name="connsiteX1" fmla="*/ -4526 w 5275"/>
                <a:gd name="connsiteY1" fmla="*/ -2013 h 4328"/>
                <a:gd name="connsiteX2" fmla="*/ -1889 w 5275"/>
                <a:gd name="connsiteY2" fmla="*/ 888 h 4328"/>
                <a:gd name="connsiteX3" fmla="*/ -4526 w 5275"/>
                <a:gd name="connsiteY3" fmla="*/ 1943 h 4328"/>
                <a:gd name="connsiteX4" fmla="*/ -7164 w 5275"/>
                <a:gd name="connsiteY4" fmla="*/ -958 h 4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75" h="4328">
                  <a:moveTo>
                    <a:pt x="-7164" y="-958"/>
                  </a:moveTo>
                  <a:cubicBezTo>
                    <a:pt x="-7164" y="-2277"/>
                    <a:pt x="-5845" y="-2804"/>
                    <a:pt x="-4526" y="-2013"/>
                  </a:cubicBezTo>
                  <a:cubicBezTo>
                    <a:pt x="-2944" y="-1222"/>
                    <a:pt x="-1889" y="97"/>
                    <a:pt x="-1889" y="888"/>
                  </a:cubicBezTo>
                  <a:cubicBezTo>
                    <a:pt x="-1889" y="1416"/>
                    <a:pt x="-2944" y="1943"/>
                    <a:pt x="-4526" y="1943"/>
                  </a:cubicBezTo>
                  <a:cubicBezTo>
                    <a:pt x="-5845" y="1943"/>
                    <a:pt x="-7164" y="624"/>
                    <a:pt x="-7164" y="-958"/>
                  </a:cubicBezTo>
                  <a:close/>
                </a:path>
              </a:pathLst>
            </a:custGeom>
            <a:solidFill>
              <a:srgbClr val="000000"/>
            </a:solidFill>
            <a:ln w="2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grpSp>
        <p:nvGrpSpPr>
          <p:cNvPr id="8348" name="Gruppieren 8347">
            <a:extLst>
              <a:ext uri="{FF2B5EF4-FFF2-40B4-BE49-F238E27FC236}">
                <a16:creationId xmlns:a16="http://schemas.microsoft.com/office/drawing/2014/main" id="{D7D0246C-9E2B-01E5-AD9F-62C1AF9616FA}"/>
              </a:ext>
            </a:extLst>
          </p:cNvPr>
          <p:cNvGrpSpPr/>
          <p:nvPr/>
        </p:nvGrpSpPr>
        <p:grpSpPr>
          <a:xfrm>
            <a:off x="5262113" y="1424647"/>
            <a:ext cx="3569582" cy="1831670"/>
            <a:chOff x="5262113" y="1424647"/>
            <a:chExt cx="3569582" cy="1831670"/>
          </a:xfrm>
        </p:grpSpPr>
        <p:grpSp>
          <p:nvGrpSpPr>
            <p:cNvPr id="5" name="Gruppieren 4">
              <a:extLst>
                <a:ext uri="{FF2B5EF4-FFF2-40B4-BE49-F238E27FC236}">
                  <a16:creationId xmlns:a16="http://schemas.microsoft.com/office/drawing/2014/main" id="{2B294B2C-0EAB-1148-BD11-9446A3CC4BF8}"/>
                </a:ext>
              </a:extLst>
            </p:cNvPr>
            <p:cNvGrpSpPr/>
            <p:nvPr/>
          </p:nvGrpSpPr>
          <p:grpSpPr>
            <a:xfrm>
              <a:off x="5262113" y="1424647"/>
              <a:ext cx="3569582" cy="1831670"/>
              <a:chOff x="5262113" y="1424647"/>
              <a:chExt cx="3569582" cy="1831670"/>
            </a:xfrm>
          </p:grpSpPr>
          <p:grpSp>
            <p:nvGrpSpPr>
              <p:cNvPr id="8317" name="Gruppieren 8316">
                <a:extLst>
                  <a:ext uri="{FF2B5EF4-FFF2-40B4-BE49-F238E27FC236}">
                    <a16:creationId xmlns:a16="http://schemas.microsoft.com/office/drawing/2014/main" id="{385FD122-F622-FF83-2205-FC457A03A9E5}"/>
                  </a:ext>
                </a:extLst>
              </p:cNvPr>
              <p:cNvGrpSpPr/>
              <p:nvPr/>
            </p:nvGrpSpPr>
            <p:grpSpPr>
              <a:xfrm>
                <a:off x="5262113" y="1424647"/>
                <a:ext cx="3569582" cy="1504864"/>
                <a:chOff x="5262113" y="1424647"/>
                <a:chExt cx="3569582" cy="1504864"/>
              </a:xfrm>
            </p:grpSpPr>
            <p:pic>
              <p:nvPicPr>
                <p:cNvPr id="8301" name="Grafik 8300" descr="Ein Bild, das Kreis, Entwurf, Design enthält.&#10;&#10;Automatisch generierte Beschreibung">
                  <a:extLst>
                    <a:ext uri="{FF2B5EF4-FFF2-40B4-BE49-F238E27FC236}">
                      <a16:creationId xmlns:a16="http://schemas.microsoft.com/office/drawing/2014/main" id="{764FBE9B-50B2-82D1-31E2-E6A209CF7C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9256"/>
                <a:stretch/>
              </p:blipFill>
              <p:spPr>
                <a:xfrm>
                  <a:off x="7600121" y="2631993"/>
                  <a:ext cx="178452" cy="171461"/>
                </a:xfrm>
                <a:prstGeom prst="rect">
                  <a:avLst/>
                </a:prstGeom>
              </p:spPr>
            </p:pic>
            <p:grpSp>
              <p:nvGrpSpPr>
                <p:cNvPr id="29" name="Gruppieren 28">
                  <a:extLst>
                    <a:ext uri="{FF2B5EF4-FFF2-40B4-BE49-F238E27FC236}">
                      <a16:creationId xmlns:a16="http://schemas.microsoft.com/office/drawing/2014/main" id="{F4AE96A9-5E5B-6AE9-3184-82D50152386D}"/>
                    </a:ext>
                  </a:extLst>
                </p:cNvPr>
                <p:cNvGrpSpPr/>
                <p:nvPr/>
              </p:nvGrpSpPr>
              <p:grpSpPr>
                <a:xfrm>
                  <a:off x="6903165" y="1424647"/>
                  <a:ext cx="1928530" cy="1504864"/>
                  <a:chOff x="2379234" y="2470777"/>
                  <a:chExt cx="4832140" cy="3347910"/>
                </a:xfrm>
              </p:grpSpPr>
              <p:sp>
                <p:nvSpPr>
                  <p:cNvPr id="30" name="Freihandform: Form 29">
                    <a:extLst>
                      <a:ext uri="{FF2B5EF4-FFF2-40B4-BE49-F238E27FC236}">
                        <a16:creationId xmlns:a16="http://schemas.microsoft.com/office/drawing/2014/main" id="{94B34AA4-1DB1-B337-7A66-374B6A2143AA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2379234" y="2470777"/>
                    <a:ext cx="4832140" cy="3347910"/>
                  </a:xfrm>
                  <a:custGeom>
                    <a:avLst/>
                    <a:gdLst>
                      <a:gd name="connsiteX0" fmla="*/ 497198 w 3607783"/>
                      <a:gd name="connsiteY0" fmla="*/ 32132 h 3347910"/>
                      <a:gd name="connsiteX1" fmla="*/ 242962 w 3607783"/>
                      <a:gd name="connsiteY1" fmla="*/ 742414 h 3347910"/>
                      <a:gd name="connsiteX2" fmla="*/ 0 w 3607783"/>
                      <a:gd name="connsiteY2" fmla="*/ 1446496 h 3347910"/>
                      <a:gd name="connsiteX3" fmla="*/ 10147 w 3607783"/>
                      <a:gd name="connsiteY3" fmla="*/ 1468481 h 3347910"/>
                      <a:gd name="connsiteX4" fmla="*/ 197301 w 3607783"/>
                      <a:gd name="connsiteY4" fmla="*/ 1403653 h 3347910"/>
                      <a:gd name="connsiteX5" fmla="*/ 202938 w 3607783"/>
                      <a:gd name="connsiteY5" fmla="*/ 1478064 h 3347910"/>
                      <a:gd name="connsiteX6" fmla="*/ 214212 w 3607783"/>
                      <a:gd name="connsiteY6" fmla="*/ 2043471 h 3347910"/>
                      <a:gd name="connsiteX7" fmla="*/ 225486 w 3607783"/>
                      <a:gd name="connsiteY7" fmla="*/ 2580129 h 3347910"/>
                      <a:gd name="connsiteX8" fmla="*/ 225486 w 3607783"/>
                      <a:gd name="connsiteY8" fmla="*/ 2626354 h 3347910"/>
                      <a:gd name="connsiteX9" fmla="*/ 421660 w 3607783"/>
                      <a:gd name="connsiteY9" fmla="*/ 2780812 h 3347910"/>
                      <a:gd name="connsiteX10" fmla="*/ 879961 w 3607783"/>
                      <a:gd name="connsiteY10" fmla="*/ 3141590 h 3347910"/>
                      <a:gd name="connsiteX11" fmla="*/ 1142653 w 3607783"/>
                      <a:gd name="connsiteY11" fmla="*/ 3347910 h 3347910"/>
                      <a:gd name="connsiteX12" fmla="*/ 2246973 w 3607783"/>
                      <a:gd name="connsiteY12" fmla="*/ 3325362 h 3347910"/>
                      <a:gd name="connsiteX13" fmla="*/ 3351856 w 3607783"/>
                      <a:gd name="connsiteY13" fmla="*/ 3301686 h 3347910"/>
                      <a:gd name="connsiteX14" fmla="*/ 3359748 w 3607783"/>
                      <a:gd name="connsiteY14" fmla="*/ 2686108 h 3347910"/>
                      <a:gd name="connsiteX15" fmla="*/ 3368768 w 3607783"/>
                      <a:gd name="connsiteY15" fmla="*/ 2047417 h 3347910"/>
                      <a:gd name="connsiteX16" fmla="*/ 3371586 w 3607783"/>
                      <a:gd name="connsiteY16" fmla="*/ 2023741 h 3347910"/>
                      <a:gd name="connsiteX17" fmla="*/ 3421193 w 3607783"/>
                      <a:gd name="connsiteY17" fmla="*/ 2023741 h 3347910"/>
                      <a:gd name="connsiteX18" fmla="*/ 3539010 w 3607783"/>
                      <a:gd name="connsiteY18" fmla="*/ 2019795 h 3347910"/>
                      <a:gd name="connsiteX19" fmla="*/ 3607783 w 3607783"/>
                      <a:gd name="connsiteY19" fmla="*/ 2016413 h 3347910"/>
                      <a:gd name="connsiteX20" fmla="*/ 3607783 w 3607783"/>
                      <a:gd name="connsiteY20" fmla="*/ 1997810 h 3347910"/>
                      <a:gd name="connsiteX21" fmla="*/ 3484329 w 3607783"/>
                      <a:gd name="connsiteY21" fmla="*/ 1712570 h 3347910"/>
                      <a:gd name="connsiteX22" fmla="*/ 2955564 w 3607783"/>
                      <a:gd name="connsiteY22" fmla="*/ 569353 h 3347910"/>
                      <a:gd name="connsiteX23" fmla="*/ 2761082 w 3607783"/>
                      <a:gd name="connsiteY23" fmla="*/ 148257 h 3347910"/>
                      <a:gd name="connsiteX24" fmla="*/ 2727259 w 3607783"/>
                      <a:gd name="connsiteY24" fmla="*/ 73847 h 3347910"/>
                      <a:gd name="connsiteX25" fmla="*/ 2692308 w 3607783"/>
                      <a:gd name="connsiteY25" fmla="*/ 71028 h 3347910"/>
                      <a:gd name="connsiteX26" fmla="*/ 2367608 w 3607783"/>
                      <a:gd name="connsiteY26" fmla="*/ 59190 h 3347910"/>
                      <a:gd name="connsiteX27" fmla="*/ 1296547 w 3607783"/>
                      <a:gd name="connsiteY27" fmla="*/ 25367 h 3347910"/>
                      <a:gd name="connsiteX28" fmla="*/ 511854 w 3607783"/>
                      <a:gd name="connsiteY28" fmla="*/ 0 h 3347910"/>
                      <a:gd name="connsiteX29" fmla="*/ 497198 w 3607783"/>
                      <a:gd name="connsiteY29" fmla="*/ 32132 h 3347910"/>
                      <a:gd name="connsiteX30" fmla="*/ 1519215 w 3607783"/>
                      <a:gd name="connsiteY30" fmla="*/ 99214 h 3347910"/>
                      <a:gd name="connsiteX31" fmla="*/ 2581820 w 3607783"/>
                      <a:gd name="connsiteY31" fmla="*/ 133601 h 3347910"/>
                      <a:gd name="connsiteX32" fmla="*/ 2681034 w 3607783"/>
                      <a:gd name="connsiteY32" fmla="*/ 136983 h 3347910"/>
                      <a:gd name="connsiteX33" fmla="*/ 2709783 w 3607783"/>
                      <a:gd name="connsiteY33" fmla="*/ 199556 h 3347910"/>
                      <a:gd name="connsiteX34" fmla="*/ 3062670 w 3607783"/>
                      <a:gd name="connsiteY34" fmla="*/ 961136 h 3347910"/>
                      <a:gd name="connsiteX35" fmla="*/ 3454452 w 3607783"/>
                      <a:gd name="connsiteY35" fmla="*/ 1806710 h 3347910"/>
                      <a:gd name="connsiteX36" fmla="*/ 3522098 w 3607783"/>
                      <a:gd name="connsiteY36" fmla="*/ 1953277 h 3347910"/>
                      <a:gd name="connsiteX37" fmla="*/ 3414429 w 3607783"/>
                      <a:gd name="connsiteY37" fmla="*/ 1957786 h 3347910"/>
                      <a:gd name="connsiteX38" fmla="*/ 3305631 w 3607783"/>
                      <a:gd name="connsiteY38" fmla="*/ 1963423 h 3347910"/>
                      <a:gd name="connsiteX39" fmla="*/ 3295485 w 3607783"/>
                      <a:gd name="connsiteY39" fmla="*/ 2598168 h 3347910"/>
                      <a:gd name="connsiteX40" fmla="*/ 3283646 w 3607783"/>
                      <a:gd name="connsiteY40" fmla="*/ 3234603 h 3347910"/>
                      <a:gd name="connsiteX41" fmla="*/ 1211990 w 3607783"/>
                      <a:gd name="connsiteY41" fmla="*/ 3280264 h 3347910"/>
                      <a:gd name="connsiteX42" fmla="*/ 1164074 w 3607783"/>
                      <a:gd name="connsiteY42" fmla="*/ 3280828 h 3347910"/>
                      <a:gd name="connsiteX43" fmla="*/ 730012 w 3607783"/>
                      <a:gd name="connsiteY43" fmla="*/ 2939216 h 3347910"/>
                      <a:gd name="connsiteX44" fmla="*/ 295951 w 3607783"/>
                      <a:gd name="connsiteY44" fmla="*/ 2597041 h 3347910"/>
                      <a:gd name="connsiteX45" fmla="*/ 292005 w 3607783"/>
                      <a:gd name="connsiteY45" fmla="*/ 2523194 h 3347910"/>
                      <a:gd name="connsiteX46" fmla="*/ 276221 w 3607783"/>
                      <a:gd name="connsiteY46" fmla="*/ 1879993 h 3347910"/>
                      <a:gd name="connsiteX47" fmla="*/ 264383 w 3607783"/>
                      <a:gd name="connsiteY47" fmla="*/ 1310640 h 3347910"/>
                      <a:gd name="connsiteX48" fmla="*/ 379945 w 3607783"/>
                      <a:gd name="connsiteY48" fmla="*/ 963955 h 3347910"/>
                      <a:gd name="connsiteX49" fmla="*/ 555260 w 3607783"/>
                      <a:gd name="connsiteY49" fmla="*/ 443645 h 3347910"/>
                      <a:gd name="connsiteX50" fmla="*/ 615578 w 3607783"/>
                      <a:gd name="connsiteY50" fmla="*/ 270020 h 3347910"/>
                      <a:gd name="connsiteX51" fmla="*/ 584010 w 3607783"/>
                      <a:gd name="connsiteY51" fmla="*/ 178134 h 3347910"/>
                      <a:gd name="connsiteX52" fmla="*/ 554133 w 3607783"/>
                      <a:gd name="connsiteY52" fmla="*/ 67646 h 3347910"/>
                      <a:gd name="connsiteX53" fmla="*/ 1519215 w 3607783"/>
                      <a:gd name="connsiteY53" fmla="*/ 99214 h 3347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</a:cxnLst>
                    <a:rect l="l" t="t" r="r" b="b"/>
                    <a:pathLst>
                      <a:path w="3607783" h="3347910">
                        <a:moveTo>
                          <a:pt x="497198" y="32132"/>
                        </a:moveTo>
                        <a:cubicBezTo>
                          <a:pt x="490997" y="50171"/>
                          <a:pt x="376562" y="369798"/>
                          <a:pt x="242962" y="742414"/>
                        </a:cubicBezTo>
                        <a:cubicBezTo>
                          <a:pt x="55244" y="1265543"/>
                          <a:pt x="0" y="1426202"/>
                          <a:pt x="0" y="1446496"/>
                        </a:cubicBezTo>
                        <a:cubicBezTo>
                          <a:pt x="0" y="1469044"/>
                          <a:pt x="1127" y="1471863"/>
                          <a:pt x="10147" y="1468481"/>
                        </a:cubicBezTo>
                        <a:cubicBezTo>
                          <a:pt x="47352" y="1453824"/>
                          <a:pt x="192227" y="1403653"/>
                          <a:pt x="197301" y="1403653"/>
                        </a:cubicBezTo>
                        <a:cubicBezTo>
                          <a:pt x="200683" y="1403653"/>
                          <a:pt x="202938" y="1430712"/>
                          <a:pt x="202938" y="1478064"/>
                        </a:cubicBezTo>
                        <a:cubicBezTo>
                          <a:pt x="202938" y="1519215"/>
                          <a:pt x="208011" y="1773451"/>
                          <a:pt x="214212" y="2043471"/>
                        </a:cubicBezTo>
                        <a:cubicBezTo>
                          <a:pt x="220413" y="2312928"/>
                          <a:pt x="225486" y="2554762"/>
                          <a:pt x="225486" y="2580129"/>
                        </a:cubicBezTo>
                        <a:lnTo>
                          <a:pt x="225486" y="2626354"/>
                        </a:lnTo>
                        <a:lnTo>
                          <a:pt x="421660" y="2780812"/>
                        </a:lnTo>
                        <a:cubicBezTo>
                          <a:pt x="529329" y="2865369"/>
                          <a:pt x="735650" y="3027720"/>
                          <a:pt x="879961" y="3141590"/>
                        </a:cubicBezTo>
                        <a:lnTo>
                          <a:pt x="1142653" y="3347910"/>
                        </a:lnTo>
                        <a:lnTo>
                          <a:pt x="2246973" y="3325362"/>
                        </a:lnTo>
                        <a:cubicBezTo>
                          <a:pt x="2854095" y="3312960"/>
                          <a:pt x="3351856" y="3302249"/>
                          <a:pt x="3351856" y="3301686"/>
                        </a:cubicBezTo>
                        <a:cubicBezTo>
                          <a:pt x="3352420" y="3301122"/>
                          <a:pt x="3355802" y="3024337"/>
                          <a:pt x="3359748" y="2686108"/>
                        </a:cubicBezTo>
                        <a:cubicBezTo>
                          <a:pt x="3363130" y="2347878"/>
                          <a:pt x="3367076" y="2060946"/>
                          <a:pt x="3368768" y="2047417"/>
                        </a:cubicBezTo>
                        <a:lnTo>
                          <a:pt x="3371586" y="2023741"/>
                        </a:lnTo>
                        <a:lnTo>
                          <a:pt x="3421193" y="2023741"/>
                        </a:lnTo>
                        <a:cubicBezTo>
                          <a:pt x="3448252" y="2023741"/>
                          <a:pt x="3501805" y="2022050"/>
                          <a:pt x="3539010" y="2019795"/>
                        </a:cubicBezTo>
                        <a:lnTo>
                          <a:pt x="3607783" y="2016413"/>
                        </a:lnTo>
                        <a:lnTo>
                          <a:pt x="3607783" y="1997810"/>
                        </a:lnTo>
                        <a:cubicBezTo>
                          <a:pt x="3607783" y="1985972"/>
                          <a:pt x="3565505" y="1887886"/>
                          <a:pt x="3484329" y="1712570"/>
                        </a:cubicBezTo>
                        <a:cubicBezTo>
                          <a:pt x="3347910" y="1417183"/>
                          <a:pt x="3196834" y="1090791"/>
                          <a:pt x="2955564" y="569353"/>
                        </a:cubicBezTo>
                        <a:cubicBezTo>
                          <a:pt x="2867060" y="378817"/>
                          <a:pt x="2779684" y="189409"/>
                          <a:pt x="2761082" y="148257"/>
                        </a:cubicBezTo>
                        <a:lnTo>
                          <a:pt x="2727259" y="73847"/>
                        </a:lnTo>
                        <a:lnTo>
                          <a:pt x="2692308" y="71028"/>
                        </a:lnTo>
                        <a:cubicBezTo>
                          <a:pt x="2673706" y="69337"/>
                          <a:pt x="2527139" y="64264"/>
                          <a:pt x="2367608" y="59190"/>
                        </a:cubicBezTo>
                        <a:cubicBezTo>
                          <a:pt x="2208076" y="54117"/>
                          <a:pt x="1726099" y="38896"/>
                          <a:pt x="1296547" y="25367"/>
                        </a:cubicBezTo>
                        <a:cubicBezTo>
                          <a:pt x="866995" y="11274"/>
                          <a:pt x="514109" y="0"/>
                          <a:pt x="511854" y="0"/>
                        </a:cubicBezTo>
                        <a:cubicBezTo>
                          <a:pt x="510163" y="0"/>
                          <a:pt x="503399" y="14657"/>
                          <a:pt x="497198" y="32132"/>
                        </a:cubicBezTo>
                        <a:close/>
                        <a:moveTo>
                          <a:pt x="1519215" y="99214"/>
                        </a:moveTo>
                        <a:cubicBezTo>
                          <a:pt x="2049672" y="116126"/>
                          <a:pt x="2527703" y="131910"/>
                          <a:pt x="2581820" y="133601"/>
                        </a:cubicBezTo>
                        <a:lnTo>
                          <a:pt x="2681034" y="136983"/>
                        </a:lnTo>
                        <a:lnTo>
                          <a:pt x="2709783" y="199556"/>
                        </a:lnTo>
                        <a:cubicBezTo>
                          <a:pt x="2725568" y="233942"/>
                          <a:pt x="2883972" y="576682"/>
                          <a:pt x="3062670" y="961136"/>
                        </a:cubicBezTo>
                        <a:cubicBezTo>
                          <a:pt x="3240804" y="1345591"/>
                          <a:pt x="3417247" y="1726099"/>
                          <a:pt x="3454452" y="1806710"/>
                        </a:cubicBezTo>
                        <a:lnTo>
                          <a:pt x="3522098" y="1953277"/>
                        </a:lnTo>
                        <a:lnTo>
                          <a:pt x="3414429" y="1957786"/>
                        </a:lnTo>
                        <a:cubicBezTo>
                          <a:pt x="3355238" y="1960041"/>
                          <a:pt x="3306195" y="1962860"/>
                          <a:pt x="3305631" y="1963423"/>
                        </a:cubicBezTo>
                        <a:cubicBezTo>
                          <a:pt x="3304504" y="1963987"/>
                          <a:pt x="3299994" y="2249791"/>
                          <a:pt x="3295485" y="2598168"/>
                        </a:cubicBezTo>
                        <a:cubicBezTo>
                          <a:pt x="3290975" y="2945981"/>
                          <a:pt x="3285901" y="3232349"/>
                          <a:pt x="3283646" y="3234603"/>
                        </a:cubicBezTo>
                        <a:cubicBezTo>
                          <a:pt x="3280828" y="3237986"/>
                          <a:pt x="1391815" y="3279137"/>
                          <a:pt x="1211990" y="3280264"/>
                        </a:cubicBezTo>
                        <a:lnTo>
                          <a:pt x="1164074" y="3280828"/>
                        </a:lnTo>
                        <a:lnTo>
                          <a:pt x="730012" y="2939216"/>
                        </a:lnTo>
                        <a:lnTo>
                          <a:pt x="295951" y="2597041"/>
                        </a:lnTo>
                        <a:lnTo>
                          <a:pt x="292005" y="2523194"/>
                        </a:lnTo>
                        <a:cubicBezTo>
                          <a:pt x="289750" y="2482606"/>
                          <a:pt x="282422" y="2192856"/>
                          <a:pt x="276221" y="1879993"/>
                        </a:cubicBezTo>
                        <a:lnTo>
                          <a:pt x="264383" y="1310640"/>
                        </a:lnTo>
                        <a:lnTo>
                          <a:pt x="379945" y="963955"/>
                        </a:lnTo>
                        <a:cubicBezTo>
                          <a:pt x="443081" y="773419"/>
                          <a:pt x="522001" y="538913"/>
                          <a:pt x="555260" y="443645"/>
                        </a:cubicBezTo>
                        <a:lnTo>
                          <a:pt x="615578" y="270020"/>
                        </a:lnTo>
                        <a:lnTo>
                          <a:pt x="584010" y="178134"/>
                        </a:lnTo>
                        <a:cubicBezTo>
                          <a:pt x="556952" y="99214"/>
                          <a:pt x="547932" y="67646"/>
                          <a:pt x="554133" y="67646"/>
                        </a:cubicBezTo>
                        <a:cubicBezTo>
                          <a:pt x="554697" y="67646"/>
                          <a:pt x="989322" y="81739"/>
                          <a:pt x="1519215" y="99214"/>
                        </a:cubicBezTo>
                        <a:close/>
                      </a:path>
                    </a:pathLst>
                  </a:custGeom>
                  <a:solidFill>
                    <a:srgbClr val="FFC000"/>
                  </a:solidFill>
                  <a:ln w="19050" cap="flat">
                    <a:solidFill>
                      <a:schemeClr val="tx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31" name="Freihandform: Form 30">
                    <a:extLst>
                      <a:ext uri="{FF2B5EF4-FFF2-40B4-BE49-F238E27FC236}">
                        <a16:creationId xmlns:a16="http://schemas.microsoft.com/office/drawing/2014/main" id="{EA0424AA-DF68-AD02-C1E0-3744B05081AC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3694133" y="5551094"/>
                    <a:ext cx="7323" cy="19320"/>
                  </a:xfrm>
                  <a:custGeom>
                    <a:avLst/>
                    <a:gdLst>
                      <a:gd name="connsiteX0" fmla="*/ 1435 w 7323"/>
                      <a:gd name="connsiteY0" fmla="*/ 8217 h 19320"/>
                      <a:gd name="connsiteX1" fmla="*/ 1999 w 7323"/>
                      <a:gd name="connsiteY1" fmla="*/ 18928 h 19320"/>
                      <a:gd name="connsiteX2" fmla="*/ 7073 w 7323"/>
                      <a:gd name="connsiteY2" fmla="*/ 10472 h 19320"/>
                      <a:gd name="connsiteX3" fmla="*/ 1435 w 7323"/>
                      <a:gd name="connsiteY3" fmla="*/ 8217 h 193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323" h="19320">
                        <a:moveTo>
                          <a:pt x="1435" y="8217"/>
                        </a:moveTo>
                        <a:cubicBezTo>
                          <a:pt x="-819" y="12727"/>
                          <a:pt x="-256" y="17237"/>
                          <a:pt x="1999" y="18928"/>
                        </a:cubicBezTo>
                        <a:cubicBezTo>
                          <a:pt x="4254" y="20619"/>
                          <a:pt x="7073" y="16673"/>
                          <a:pt x="7073" y="10472"/>
                        </a:cubicBezTo>
                        <a:cubicBezTo>
                          <a:pt x="8200" y="-2494"/>
                          <a:pt x="5381" y="-3621"/>
                          <a:pt x="1435" y="821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8288" name="Freihandform: Form 8287">
                    <a:extLst>
                      <a:ext uri="{FF2B5EF4-FFF2-40B4-BE49-F238E27FC236}">
                        <a16:creationId xmlns:a16="http://schemas.microsoft.com/office/drawing/2014/main" id="{2F35FB54-D671-2FD5-4DA1-DEF86D9CACFF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5053292" y="4798362"/>
                    <a:ext cx="16876" cy="22548"/>
                  </a:xfrm>
                  <a:custGeom>
                    <a:avLst/>
                    <a:gdLst>
                      <a:gd name="connsiteX0" fmla="*/ 5954 w 16876"/>
                      <a:gd name="connsiteY0" fmla="*/ 11274 h 22548"/>
                      <a:gd name="connsiteX1" fmla="*/ 4263 w 16876"/>
                      <a:gd name="connsiteY1" fmla="*/ 22549 h 22548"/>
                      <a:gd name="connsiteX2" fmla="*/ 14974 w 16876"/>
                      <a:gd name="connsiteY2" fmla="*/ 11274 h 22548"/>
                      <a:gd name="connsiteX3" fmla="*/ 16665 w 16876"/>
                      <a:gd name="connsiteY3" fmla="*/ 0 h 22548"/>
                      <a:gd name="connsiteX4" fmla="*/ 5954 w 16876"/>
                      <a:gd name="connsiteY4" fmla="*/ 11274 h 22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876" h="22548">
                        <a:moveTo>
                          <a:pt x="5954" y="11274"/>
                        </a:moveTo>
                        <a:cubicBezTo>
                          <a:pt x="-1374" y="19730"/>
                          <a:pt x="-1938" y="22549"/>
                          <a:pt x="4263" y="22549"/>
                        </a:cubicBezTo>
                        <a:cubicBezTo>
                          <a:pt x="8209" y="22549"/>
                          <a:pt x="13283" y="17475"/>
                          <a:pt x="14974" y="11274"/>
                        </a:cubicBezTo>
                        <a:cubicBezTo>
                          <a:pt x="16665" y="5073"/>
                          <a:pt x="17229" y="0"/>
                          <a:pt x="16665" y="0"/>
                        </a:cubicBezTo>
                        <a:cubicBezTo>
                          <a:pt x="16101" y="0"/>
                          <a:pt x="11591" y="5073"/>
                          <a:pt x="5954" y="1127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8290" name="Freihandform: Form 8289">
                    <a:extLst>
                      <a:ext uri="{FF2B5EF4-FFF2-40B4-BE49-F238E27FC236}">
                        <a16:creationId xmlns:a16="http://schemas.microsoft.com/office/drawing/2014/main" id="{AFF7160B-AECE-3447-171D-F433DC09F8EB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4314114" y="3767607"/>
                    <a:ext cx="34984" cy="3100"/>
                  </a:xfrm>
                  <a:custGeom>
                    <a:avLst/>
                    <a:gdLst>
                      <a:gd name="connsiteX0" fmla="*/ 4187 w 34984"/>
                      <a:gd name="connsiteY0" fmla="*/ 2255 h 3100"/>
                      <a:gd name="connsiteX1" fmla="*/ 32372 w 34984"/>
                      <a:gd name="connsiteY1" fmla="*/ 2255 h 3100"/>
                      <a:gd name="connsiteX2" fmla="*/ 16588 w 34984"/>
                      <a:gd name="connsiteY2" fmla="*/ 0 h 3100"/>
                      <a:gd name="connsiteX3" fmla="*/ 4187 w 34984"/>
                      <a:gd name="connsiteY3" fmla="*/ 2255 h 3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984" h="3100">
                        <a:moveTo>
                          <a:pt x="4187" y="2255"/>
                        </a:moveTo>
                        <a:cubicBezTo>
                          <a:pt x="12642" y="3382"/>
                          <a:pt x="25044" y="3382"/>
                          <a:pt x="32372" y="2255"/>
                        </a:cubicBezTo>
                        <a:cubicBezTo>
                          <a:pt x="39137" y="1127"/>
                          <a:pt x="32372" y="0"/>
                          <a:pt x="16588" y="0"/>
                        </a:cubicBezTo>
                        <a:cubicBezTo>
                          <a:pt x="1368" y="0"/>
                          <a:pt x="-4833" y="1127"/>
                          <a:pt x="4187" y="225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cxnSp>
                <p:nvCxnSpPr>
                  <p:cNvPr id="8291" name="Gerader Verbinder 8290">
                    <a:extLst>
                      <a:ext uri="{FF2B5EF4-FFF2-40B4-BE49-F238E27FC236}">
                        <a16:creationId xmlns:a16="http://schemas.microsoft.com/office/drawing/2014/main" id="{CD9F9E41-1251-834C-9576-E163586424A3}"/>
                      </a:ext>
                    </a:extLst>
                  </p:cNvPr>
                  <p:cNvCxnSpPr>
                    <a:cxnSpLocks/>
                    <a:stCxn id="30" idx="42"/>
                  </p:cNvCxnSpPr>
                  <p:nvPr/>
                </p:nvCxnSpPr>
                <p:spPr bwMode="auto">
                  <a:xfrm flipH="1" flipV="1">
                    <a:off x="3934292" y="4248912"/>
                    <a:ext cx="4063" cy="1502693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8293" name="Freihandform: Form 8292">
                    <a:extLst>
                      <a:ext uri="{FF2B5EF4-FFF2-40B4-BE49-F238E27FC236}">
                        <a16:creationId xmlns:a16="http://schemas.microsoft.com/office/drawing/2014/main" id="{E35072B6-5D49-0A07-2F52-73547047874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22234" y="2541761"/>
                    <a:ext cx="3956992" cy="1882754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rgbClr val="FFCC99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  <p:cxnSp>
              <p:nvCxnSpPr>
                <p:cNvPr id="8313" name="Gerader Verbinder 8312">
                  <a:extLst>
                    <a:ext uri="{FF2B5EF4-FFF2-40B4-BE49-F238E27FC236}">
                      <a16:creationId xmlns:a16="http://schemas.microsoft.com/office/drawing/2014/main" id="{39287439-6638-0BAE-0DA2-4B21DD5EE6BE}"/>
                    </a:ext>
                  </a:extLst>
                </p:cNvPr>
                <p:cNvCxnSpPr/>
                <p:nvPr/>
              </p:nvCxnSpPr>
              <p:spPr bwMode="auto">
                <a:xfrm>
                  <a:off x="5262113" y="2300026"/>
                  <a:ext cx="1731618" cy="0"/>
                </a:xfrm>
                <a:prstGeom prst="lin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ABEF33AE-FA92-F9F9-29D9-DCA8460CE6C3}"/>
                  </a:ext>
                </a:extLst>
              </p:cNvPr>
              <p:cNvSpPr txBox="1"/>
              <p:nvPr/>
            </p:nvSpPr>
            <p:spPr>
              <a:xfrm>
                <a:off x="7473293" y="2948540"/>
                <a:ext cx="128401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400" u="sng" dirty="0"/>
                  <a:t>Verbraucher</a:t>
                </a:r>
              </a:p>
            </p:txBody>
          </p:sp>
        </p:grpSp>
        <p:grpSp>
          <p:nvGrpSpPr>
            <p:cNvPr id="8339" name="Gruppieren 8338">
              <a:extLst>
                <a:ext uri="{FF2B5EF4-FFF2-40B4-BE49-F238E27FC236}">
                  <a16:creationId xmlns:a16="http://schemas.microsoft.com/office/drawing/2014/main" id="{161ED799-6202-0A2E-5E5F-3BCE2023F7E7}"/>
                </a:ext>
              </a:extLst>
            </p:cNvPr>
            <p:cNvGrpSpPr/>
            <p:nvPr/>
          </p:nvGrpSpPr>
          <p:grpSpPr>
            <a:xfrm>
              <a:off x="5788325" y="1453530"/>
              <a:ext cx="595807" cy="1445828"/>
              <a:chOff x="5788325" y="1453530"/>
              <a:chExt cx="595807" cy="1445828"/>
            </a:xfrm>
          </p:grpSpPr>
          <p:cxnSp>
            <p:nvCxnSpPr>
              <p:cNvPr id="8308" name="Gerader Verbinder 8307">
                <a:extLst>
                  <a:ext uri="{FF2B5EF4-FFF2-40B4-BE49-F238E27FC236}">
                    <a16:creationId xmlns:a16="http://schemas.microsoft.com/office/drawing/2014/main" id="{75B11FC1-896C-B194-9A3C-C6F335C20A1A}"/>
                  </a:ext>
                </a:extLst>
              </p:cNvPr>
              <p:cNvCxnSpPr/>
              <p:nvPr/>
            </p:nvCxnSpPr>
            <p:spPr bwMode="auto">
              <a:xfrm>
                <a:off x="5788325" y="1453530"/>
                <a:ext cx="0" cy="1445828"/>
              </a:xfrm>
              <a:prstGeom prst="line">
                <a:avLst/>
              </a:prstGeom>
              <a:solidFill>
                <a:srgbClr val="FF0000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319" name="Gerader Verbinder 8318">
                <a:extLst>
                  <a:ext uri="{FF2B5EF4-FFF2-40B4-BE49-F238E27FC236}">
                    <a16:creationId xmlns:a16="http://schemas.microsoft.com/office/drawing/2014/main" id="{CF3A90A5-99E3-2D28-73BB-F6115749F31B}"/>
                  </a:ext>
                </a:extLst>
              </p:cNvPr>
              <p:cNvCxnSpPr/>
              <p:nvPr/>
            </p:nvCxnSpPr>
            <p:spPr bwMode="auto">
              <a:xfrm>
                <a:off x="5788325" y="1456955"/>
                <a:ext cx="505319" cy="0"/>
              </a:xfrm>
              <a:prstGeom prst="line">
                <a:avLst/>
              </a:prstGeom>
              <a:solidFill>
                <a:srgbClr val="FF0000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330" name="Gerader Verbinder 8329">
                <a:extLst>
                  <a:ext uri="{FF2B5EF4-FFF2-40B4-BE49-F238E27FC236}">
                    <a16:creationId xmlns:a16="http://schemas.microsoft.com/office/drawing/2014/main" id="{7FE9D3FE-247A-4F0A-E3B9-AFB1DD150A54}"/>
                  </a:ext>
                </a:extLst>
              </p:cNvPr>
              <p:cNvCxnSpPr/>
              <p:nvPr/>
            </p:nvCxnSpPr>
            <p:spPr bwMode="auto">
              <a:xfrm>
                <a:off x="5788325" y="2899358"/>
                <a:ext cx="505319" cy="0"/>
              </a:xfrm>
              <a:prstGeom prst="line">
                <a:avLst/>
              </a:prstGeom>
              <a:solidFill>
                <a:srgbClr val="FF0000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8331" name="Gerader Verbinder 8330">
                <a:extLst>
                  <a:ext uri="{FF2B5EF4-FFF2-40B4-BE49-F238E27FC236}">
                    <a16:creationId xmlns:a16="http://schemas.microsoft.com/office/drawing/2014/main" id="{F14B831B-0552-7CD7-D54E-66AFC404BA0C}"/>
                  </a:ext>
                </a:extLst>
              </p:cNvPr>
              <p:cNvCxnSpPr/>
              <p:nvPr/>
            </p:nvCxnSpPr>
            <p:spPr bwMode="auto">
              <a:xfrm>
                <a:off x="5878813" y="2201769"/>
                <a:ext cx="505319" cy="0"/>
              </a:xfrm>
              <a:prstGeom prst="line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D29B3847-0587-8494-3633-25DEB97AFF3E}"/>
              </a:ext>
            </a:extLst>
          </p:cNvPr>
          <p:cNvGrpSpPr/>
          <p:nvPr/>
        </p:nvGrpSpPr>
        <p:grpSpPr>
          <a:xfrm>
            <a:off x="-25498" y="3316350"/>
            <a:ext cx="8857193" cy="2100938"/>
            <a:chOff x="-25498" y="3316350"/>
            <a:chExt cx="8857193" cy="2100938"/>
          </a:xfrm>
        </p:grpSpPr>
        <p:grpSp>
          <p:nvGrpSpPr>
            <p:cNvPr id="8329" name="Gruppieren 8328">
              <a:extLst>
                <a:ext uri="{FF2B5EF4-FFF2-40B4-BE49-F238E27FC236}">
                  <a16:creationId xmlns:a16="http://schemas.microsoft.com/office/drawing/2014/main" id="{85E0CD58-5D8D-338D-2EF6-404F4FA9B0E1}"/>
                </a:ext>
              </a:extLst>
            </p:cNvPr>
            <p:cNvGrpSpPr/>
            <p:nvPr/>
          </p:nvGrpSpPr>
          <p:grpSpPr>
            <a:xfrm>
              <a:off x="-25498" y="3316350"/>
              <a:ext cx="8857193" cy="2100938"/>
              <a:chOff x="-25498" y="3316350"/>
              <a:chExt cx="8857193" cy="2100938"/>
            </a:xfrm>
          </p:grpSpPr>
          <p:sp>
            <p:nvSpPr>
              <p:cNvPr id="6" name="Textfeld 5">
                <a:extLst>
                  <a:ext uri="{FF2B5EF4-FFF2-40B4-BE49-F238E27FC236}">
                    <a16:creationId xmlns:a16="http://schemas.microsoft.com/office/drawing/2014/main" id="{22A769CB-BB15-40D0-B267-DC0FA81F353D}"/>
                  </a:ext>
                </a:extLst>
              </p:cNvPr>
              <p:cNvSpPr txBox="1"/>
              <p:nvPr/>
            </p:nvSpPr>
            <p:spPr>
              <a:xfrm>
                <a:off x="-25498" y="3316350"/>
                <a:ext cx="306920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/>
                  <a:t>zukünftig </a:t>
                </a:r>
                <a:r>
                  <a:rPr lang="de-DE" sz="1200" b="1" dirty="0"/>
                  <a:t>(z.T. schon Gegenwart) </a:t>
                </a:r>
              </a:p>
            </p:txBody>
          </p:sp>
          <p:grpSp>
            <p:nvGrpSpPr>
              <p:cNvPr id="8247" name="Gruppieren 8246">
                <a:extLst>
                  <a:ext uri="{FF2B5EF4-FFF2-40B4-BE49-F238E27FC236}">
                    <a16:creationId xmlns:a16="http://schemas.microsoft.com/office/drawing/2014/main" id="{33459BDB-076D-A463-0894-E800272F5EEC}"/>
                  </a:ext>
                </a:extLst>
              </p:cNvPr>
              <p:cNvGrpSpPr/>
              <p:nvPr/>
            </p:nvGrpSpPr>
            <p:grpSpPr>
              <a:xfrm>
                <a:off x="6903165" y="3912424"/>
                <a:ext cx="1928530" cy="1504864"/>
                <a:chOff x="2379234" y="2470777"/>
                <a:chExt cx="4832140" cy="3347911"/>
              </a:xfrm>
            </p:grpSpPr>
            <p:sp>
              <p:nvSpPr>
                <p:cNvPr id="8252" name="Freihandform: Form 8251">
                  <a:extLst>
                    <a:ext uri="{FF2B5EF4-FFF2-40B4-BE49-F238E27FC236}">
                      <a16:creationId xmlns:a16="http://schemas.microsoft.com/office/drawing/2014/main" id="{BC39E60F-43CF-4EB0-182C-7CA28E6F5701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2379234" y="2470777"/>
                  <a:ext cx="4832140" cy="3347911"/>
                </a:xfrm>
                <a:custGeom>
                  <a:avLst/>
                  <a:gdLst>
                    <a:gd name="connsiteX0" fmla="*/ 497198 w 3607783"/>
                    <a:gd name="connsiteY0" fmla="*/ 32132 h 3347910"/>
                    <a:gd name="connsiteX1" fmla="*/ 242962 w 3607783"/>
                    <a:gd name="connsiteY1" fmla="*/ 742414 h 3347910"/>
                    <a:gd name="connsiteX2" fmla="*/ 0 w 3607783"/>
                    <a:gd name="connsiteY2" fmla="*/ 1446496 h 3347910"/>
                    <a:gd name="connsiteX3" fmla="*/ 10147 w 3607783"/>
                    <a:gd name="connsiteY3" fmla="*/ 1468481 h 3347910"/>
                    <a:gd name="connsiteX4" fmla="*/ 197301 w 3607783"/>
                    <a:gd name="connsiteY4" fmla="*/ 1403653 h 3347910"/>
                    <a:gd name="connsiteX5" fmla="*/ 202938 w 3607783"/>
                    <a:gd name="connsiteY5" fmla="*/ 1478064 h 3347910"/>
                    <a:gd name="connsiteX6" fmla="*/ 214212 w 3607783"/>
                    <a:gd name="connsiteY6" fmla="*/ 2043471 h 3347910"/>
                    <a:gd name="connsiteX7" fmla="*/ 225486 w 3607783"/>
                    <a:gd name="connsiteY7" fmla="*/ 2580129 h 3347910"/>
                    <a:gd name="connsiteX8" fmla="*/ 225486 w 3607783"/>
                    <a:gd name="connsiteY8" fmla="*/ 2626354 h 3347910"/>
                    <a:gd name="connsiteX9" fmla="*/ 421660 w 3607783"/>
                    <a:gd name="connsiteY9" fmla="*/ 2780812 h 3347910"/>
                    <a:gd name="connsiteX10" fmla="*/ 879961 w 3607783"/>
                    <a:gd name="connsiteY10" fmla="*/ 3141590 h 3347910"/>
                    <a:gd name="connsiteX11" fmla="*/ 1142653 w 3607783"/>
                    <a:gd name="connsiteY11" fmla="*/ 3347910 h 3347910"/>
                    <a:gd name="connsiteX12" fmla="*/ 2246973 w 3607783"/>
                    <a:gd name="connsiteY12" fmla="*/ 3325362 h 3347910"/>
                    <a:gd name="connsiteX13" fmla="*/ 3351856 w 3607783"/>
                    <a:gd name="connsiteY13" fmla="*/ 3301686 h 3347910"/>
                    <a:gd name="connsiteX14" fmla="*/ 3359748 w 3607783"/>
                    <a:gd name="connsiteY14" fmla="*/ 2686108 h 3347910"/>
                    <a:gd name="connsiteX15" fmla="*/ 3368768 w 3607783"/>
                    <a:gd name="connsiteY15" fmla="*/ 2047417 h 3347910"/>
                    <a:gd name="connsiteX16" fmla="*/ 3371586 w 3607783"/>
                    <a:gd name="connsiteY16" fmla="*/ 2023741 h 3347910"/>
                    <a:gd name="connsiteX17" fmla="*/ 3421193 w 3607783"/>
                    <a:gd name="connsiteY17" fmla="*/ 2023741 h 3347910"/>
                    <a:gd name="connsiteX18" fmla="*/ 3539010 w 3607783"/>
                    <a:gd name="connsiteY18" fmla="*/ 2019795 h 3347910"/>
                    <a:gd name="connsiteX19" fmla="*/ 3607783 w 3607783"/>
                    <a:gd name="connsiteY19" fmla="*/ 2016413 h 3347910"/>
                    <a:gd name="connsiteX20" fmla="*/ 3607783 w 3607783"/>
                    <a:gd name="connsiteY20" fmla="*/ 1997810 h 3347910"/>
                    <a:gd name="connsiteX21" fmla="*/ 3484329 w 3607783"/>
                    <a:gd name="connsiteY21" fmla="*/ 1712570 h 3347910"/>
                    <a:gd name="connsiteX22" fmla="*/ 2955564 w 3607783"/>
                    <a:gd name="connsiteY22" fmla="*/ 569353 h 3347910"/>
                    <a:gd name="connsiteX23" fmla="*/ 2761082 w 3607783"/>
                    <a:gd name="connsiteY23" fmla="*/ 148257 h 3347910"/>
                    <a:gd name="connsiteX24" fmla="*/ 2727259 w 3607783"/>
                    <a:gd name="connsiteY24" fmla="*/ 73847 h 3347910"/>
                    <a:gd name="connsiteX25" fmla="*/ 2692308 w 3607783"/>
                    <a:gd name="connsiteY25" fmla="*/ 71028 h 3347910"/>
                    <a:gd name="connsiteX26" fmla="*/ 2367608 w 3607783"/>
                    <a:gd name="connsiteY26" fmla="*/ 59190 h 3347910"/>
                    <a:gd name="connsiteX27" fmla="*/ 1296547 w 3607783"/>
                    <a:gd name="connsiteY27" fmla="*/ 25367 h 3347910"/>
                    <a:gd name="connsiteX28" fmla="*/ 511854 w 3607783"/>
                    <a:gd name="connsiteY28" fmla="*/ 0 h 3347910"/>
                    <a:gd name="connsiteX29" fmla="*/ 497198 w 3607783"/>
                    <a:gd name="connsiteY29" fmla="*/ 32132 h 3347910"/>
                    <a:gd name="connsiteX30" fmla="*/ 1519215 w 3607783"/>
                    <a:gd name="connsiteY30" fmla="*/ 99214 h 3347910"/>
                    <a:gd name="connsiteX31" fmla="*/ 2581820 w 3607783"/>
                    <a:gd name="connsiteY31" fmla="*/ 133601 h 3347910"/>
                    <a:gd name="connsiteX32" fmla="*/ 2681034 w 3607783"/>
                    <a:gd name="connsiteY32" fmla="*/ 136983 h 3347910"/>
                    <a:gd name="connsiteX33" fmla="*/ 2709783 w 3607783"/>
                    <a:gd name="connsiteY33" fmla="*/ 199556 h 3347910"/>
                    <a:gd name="connsiteX34" fmla="*/ 3062670 w 3607783"/>
                    <a:gd name="connsiteY34" fmla="*/ 961136 h 3347910"/>
                    <a:gd name="connsiteX35" fmla="*/ 3454452 w 3607783"/>
                    <a:gd name="connsiteY35" fmla="*/ 1806710 h 3347910"/>
                    <a:gd name="connsiteX36" fmla="*/ 3522098 w 3607783"/>
                    <a:gd name="connsiteY36" fmla="*/ 1953277 h 3347910"/>
                    <a:gd name="connsiteX37" fmla="*/ 3414429 w 3607783"/>
                    <a:gd name="connsiteY37" fmla="*/ 1957786 h 3347910"/>
                    <a:gd name="connsiteX38" fmla="*/ 3305631 w 3607783"/>
                    <a:gd name="connsiteY38" fmla="*/ 1963423 h 3347910"/>
                    <a:gd name="connsiteX39" fmla="*/ 3295485 w 3607783"/>
                    <a:gd name="connsiteY39" fmla="*/ 2598168 h 3347910"/>
                    <a:gd name="connsiteX40" fmla="*/ 3283646 w 3607783"/>
                    <a:gd name="connsiteY40" fmla="*/ 3234603 h 3347910"/>
                    <a:gd name="connsiteX41" fmla="*/ 1211990 w 3607783"/>
                    <a:gd name="connsiteY41" fmla="*/ 3280264 h 3347910"/>
                    <a:gd name="connsiteX42" fmla="*/ 1164074 w 3607783"/>
                    <a:gd name="connsiteY42" fmla="*/ 3280828 h 3347910"/>
                    <a:gd name="connsiteX43" fmla="*/ 730012 w 3607783"/>
                    <a:gd name="connsiteY43" fmla="*/ 2939216 h 3347910"/>
                    <a:gd name="connsiteX44" fmla="*/ 295951 w 3607783"/>
                    <a:gd name="connsiteY44" fmla="*/ 2597041 h 3347910"/>
                    <a:gd name="connsiteX45" fmla="*/ 292005 w 3607783"/>
                    <a:gd name="connsiteY45" fmla="*/ 2523194 h 3347910"/>
                    <a:gd name="connsiteX46" fmla="*/ 276221 w 3607783"/>
                    <a:gd name="connsiteY46" fmla="*/ 1879993 h 3347910"/>
                    <a:gd name="connsiteX47" fmla="*/ 264383 w 3607783"/>
                    <a:gd name="connsiteY47" fmla="*/ 1310640 h 3347910"/>
                    <a:gd name="connsiteX48" fmla="*/ 379945 w 3607783"/>
                    <a:gd name="connsiteY48" fmla="*/ 963955 h 3347910"/>
                    <a:gd name="connsiteX49" fmla="*/ 555260 w 3607783"/>
                    <a:gd name="connsiteY49" fmla="*/ 443645 h 3347910"/>
                    <a:gd name="connsiteX50" fmla="*/ 615578 w 3607783"/>
                    <a:gd name="connsiteY50" fmla="*/ 270020 h 3347910"/>
                    <a:gd name="connsiteX51" fmla="*/ 584010 w 3607783"/>
                    <a:gd name="connsiteY51" fmla="*/ 178134 h 3347910"/>
                    <a:gd name="connsiteX52" fmla="*/ 554133 w 3607783"/>
                    <a:gd name="connsiteY52" fmla="*/ 67646 h 3347910"/>
                    <a:gd name="connsiteX53" fmla="*/ 1519215 w 3607783"/>
                    <a:gd name="connsiteY53" fmla="*/ 99214 h 3347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3607783" h="3347910">
                      <a:moveTo>
                        <a:pt x="497198" y="32132"/>
                      </a:moveTo>
                      <a:cubicBezTo>
                        <a:pt x="490997" y="50171"/>
                        <a:pt x="376562" y="369798"/>
                        <a:pt x="242962" y="742414"/>
                      </a:cubicBezTo>
                      <a:cubicBezTo>
                        <a:pt x="55244" y="1265543"/>
                        <a:pt x="0" y="1426202"/>
                        <a:pt x="0" y="1446496"/>
                      </a:cubicBezTo>
                      <a:cubicBezTo>
                        <a:pt x="0" y="1469044"/>
                        <a:pt x="1127" y="1471863"/>
                        <a:pt x="10147" y="1468481"/>
                      </a:cubicBezTo>
                      <a:cubicBezTo>
                        <a:pt x="47352" y="1453824"/>
                        <a:pt x="192227" y="1403653"/>
                        <a:pt x="197301" y="1403653"/>
                      </a:cubicBezTo>
                      <a:cubicBezTo>
                        <a:pt x="200683" y="1403653"/>
                        <a:pt x="202938" y="1430712"/>
                        <a:pt x="202938" y="1478064"/>
                      </a:cubicBezTo>
                      <a:cubicBezTo>
                        <a:pt x="202938" y="1519215"/>
                        <a:pt x="208011" y="1773451"/>
                        <a:pt x="214212" y="2043471"/>
                      </a:cubicBezTo>
                      <a:cubicBezTo>
                        <a:pt x="220413" y="2312928"/>
                        <a:pt x="225486" y="2554762"/>
                        <a:pt x="225486" y="2580129"/>
                      </a:cubicBezTo>
                      <a:lnTo>
                        <a:pt x="225486" y="2626354"/>
                      </a:lnTo>
                      <a:lnTo>
                        <a:pt x="421660" y="2780812"/>
                      </a:lnTo>
                      <a:cubicBezTo>
                        <a:pt x="529329" y="2865369"/>
                        <a:pt x="735650" y="3027720"/>
                        <a:pt x="879961" y="3141590"/>
                      </a:cubicBezTo>
                      <a:lnTo>
                        <a:pt x="1142653" y="3347910"/>
                      </a:lnTo>
                      <a:lnTo>
                        <a:pt x="2246973" y="3325362"/>
                      </a:lnTo>
                      <a:cubicBezTo>
                        <a:pt x="2854095" y="3312960"/>
                        <a:pt x="3351856" y="3302249"/>
                        <a:pt x="3351856" y="3301686"/>
                      </a:cubicBezTo>
                      <a:cubicBezTo>
                        <a:pt x="3352420" y="3301122"/>
                        <a:pt x="3355802" y="3024337"/>
                        <a:pt x="3359748" y="2686108"/>
                      </a:cubicBezTo>
                      <a:cubicBezTo>
                        <a:pt x="3363130" y="2347878"/>
                        <a:pt x="3367076" y="2060946"/>
                        <a:pt x="3368768" y="2047417"/>
                      </a:cubicBezTo>
                      <a:lnTo>
                        <a:pt x="3371586" y="2023741"/>
                      </a:lnTo>
                      <a:lnTo>
                        <a:pt x="3421193" y="2023741"/>
                      </a:lnTo>
                      <a:cubicBezTo>
                        <a:pt x="3448252" y="2023741"/>
                        <a:pt x="3501805" y="2022050"/>
                        <a:pt x="3539010" y="2019795"/>
                      </a:cubicBezTo>
                      <a:lnTo>
                        <a:pt x="3607783" y="2016413"/>
                      </a:lnTo>
                      <a:lnTo>
                        <a:pt x="3607783" y="1997810"/>
                      </a:lnTo>
                      <a:cubicBezTo>
                        <a:pt x="3607783" y="1985972"/>
                        <a:pt x="3565505" y="1887886"/>
                        <a:pt x="3484329" y="1712570"/>
                      </a:cubicBezTo>
                      <a:cubicBezTo>
                        <a:pt x="3347910" y="1417183"/>
                        <a:pt x="3196834" y="1090791"/>
                        <a:pt x="2955564" y="569353"/>
                      </a:cubicBezTo>
                      <a:cubicBezTo>
                        <a:pt x="2867060" y="378817"/>
                        <a:pt x="2779684" y="189409"/>
                        <a:pt x="2761082" y="148257"/>
                      </a:cubicBezTo>
                      <a:lnTo>
                        <a:pt x="2727259" y="73847"/>
                      </a:lnTo>
                      <a:lnTo>
                        <a:pt x="2692308" y="71028"/>
                      </a:lnTo>
                      <a:cubicBezTo>
                        <a:pt x="2673706" y="69337"/>
                        <a:pt x="2527139" y="64264"/>
                        <a:pt x="2367608" y="59190"/>
                      </a:cubicBezTo>
                      <a:cubicBezTo>
                        <a:pt x="2208076" y="54117"/>
                        <a:pt x="1726099" y="38896"/>
                        <a:pt x="1296547" y="25367"/>
                      </a:cubicBezTo>
                      <a:cubicBezTo>
                        <a:pt x="866995" y="11274"/>
                        <a:pt x="514109" y="0"/>
                        <a:pt x="511854" y="0"/>
                      </a:cubicBezTo>
                      <a:cubicBezTo>
                        <a:pt x="510163" y="0"/>
                        <a:pt x="503399" y="14657"/>
                        <a:pt x="497198" y="32132"/>
                      </a:cubicBezTo>
                      <a:close/>
                      <a:moveTo>
                        <a:pt x="1519215" y="99214"/>
                      </a:moveTo>
                      <a:cubicBezTo>
                        <a:pt x="2049672" y="116126"/>
                        <a:pt x="2527703" y="131910"/>
                        <a:pt x="2581820" y="133601"/>
                      </a:cubicBezTo>
                      <a:lnTo>
                        <a:pt x="2681034" y="136983"/>
                      </a:lnTo>
                      <a:lnTo>
                        <a:pt x="2709783" y="199556"/>
                      </a:lnTo>
                      <a:cubicBezTo>
                        <a:pt x="2725568" y="233942"/>
                        <a:pt x="2883972" y="576682"/>
                        <a:pt x="3062670" y="961136"/>
                      </a:cubicBezTo>
                      <a:cubicBezTo>
                        <a:pt x="3240804" y="1345591"/>
                        <a:pt x="3417247" y="1726099"/>
                        <a:pt x="3454452" y="1806710"/>
                      </a:cubicBezTo>
                      <a:lnTo>
                        <a:pt x="3522098" y="1953277"/>
                      </a:lnTo>
                      <a:lnTo>
                        <a:pt x="3414429" y="1957786"/>
                      </a:lnTo>
                      <a:cubicBezTo>
                        <a:pt x="3355238" y="1960041"/>
                        <a:pt x="3306195" y="1962860"/>
                        <a:pt x="3305631" y="1963423"/>
                      </a:cubicBezTo>
                      <a:cubicBezTo>
                        <a:pt x="3304504" y="1963987"/>
                        <a:pt x="3299994" y="2249791"/>
                        <a:pt x="3295485" y="2598168"/>
                      </a:cubicBezTo>
                      <a:cubicBezTo>
                        <a:pt x="3290975" y="2945981"/>
                        <a:pt x="3285901" y="3232349"/>
                        <a:pt x="3283646" y="3234603"/>
                      </a:cubicBezTo>
                      <a:cubicBezTo>
                        <a:pt x="3280828" y="3237986"/>
                        <a:pt x="1391815" y="3279137"/>
                        <a:pt x="1211990" y="3280264"/>
                      </a:cubicBezTo>
                      <a:lnTo>
                        <a:pt x="1164074" y="3280828"/>
                      </a:lnTo>
                      <a:lnTo>
                        <a:pt x="730012" y="2939216"/>
                      </a:lnTo>
                      <a:lnTo>
                        <a:pt x="295951" y="2597041"/>
                      </a:lnTo>
                      <a:lnTo>
                        <a:pt x="292005" y="2523194"/>
                      </a:lnTo>
                      <a:cubicBezTo>
                        <a:pt x="289750" y="2482606"/>
                        <a:pt x="282422" y="2192856"/>
                        <a:pt x="276221" y="1879993"/>
                      </a:cubicBezTo>
                      <a:lnTo>
                        <a:pt x="264383" y="1310640"/>
                      </a:lnTo>
                      <a:lnTo>
                        <a:pt x="379945" y="963955"/>
                      </a:lnTo>
                      <a:cubicBezTo>
                        <a:pt x="443081" y="773419"/>
                        <a:pt x="522001" y="538913"/>
                        <a:pt x="555260" y="443645"/>
                      </a:cubicBezTo>
                      <a:lnTo>
                        <a:pt x="615578" y="270020"/>
                      </a:lnTo>
                      <a:lnTo>
                        <a:pt x="584010" y="178134"/>
                      </a:lnTo>
                      <a:cubicBezTo>
                        <a:pt x="556952" y="99214"/>
                        <a:pt x="547932" y="67646"/>
                        <a:pt x="554133" y="67646"/>
                      </a:cubicBezTo>
                      <a:cubicBezTo>
                        <a:pt x="554697" y="67646"/>
                        <a:pt x="989322" y="81739"/>
                        <a:pt x="1519215" y="99214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 w="19050" cap="flat">
                  <a:solidFill>
                    <a:schemeClr val="tx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8253" name="Freihandform: Form 8252">
                  <a:extLst>
                    <a:ext uri="{FF2B5EF4-FFF2-40B4-BE49-F238E27FC236}">
                      <a16:creationId xmlns:a16="http://schemas.microsoft.com/office/drawing/2014/main" id="{1B8BA479-027A-07F1-F187-3615E23FA7B3}"/>
                    </a:ext>
                  </a:extLst>
                </p:cNvPr>
                <p:cNvSpPr/>
                <p:nvPr/>
              </p:nvSpPr>
              <p:spPr>
                <a:xfrm rot="10800000" flipV="1">
                  <a:off x="3694133" y="5551094"/>
                  <a:ext cx="7323" cy="19320"/>
                </a:xfrm>
                <a:custGeom>
                  <a:avLst/>
                  <a:gdLst>
                    <a:gd name="connsiteX0" fmla="*/ 1435 w 7323"/>
                    <a:gd name="connsiteY0" fmla="*/ 8217 h 19320"/>
                    <a:gd name="connsiteX1" fmla="*/ 1999 w 7323"/>
                    <a:gd name="connsiteY1" fmla="*/ 18928 h 19320"/>
                    <a:gd name="connsiteX2" fmla="*/ 7073 w 7323"/>
                    <a:gd name="connsiteY2" fmla="*/ 10472 h 19320"/>
                    <a:gd name="connsiteX3" fmla="*/ 1435 w 7323"/>
                    <a:gd name="connsiteY3" fmla="*/ 8217 h 19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323" h="19320">
                      <a:moveTo>
                        <a:pt x="1435" y="8217"/>
                      </a:moveTo>
                      <a:cubicBezTo>
                        <a:pt x="-819" y="12727"/>
                        <a:pt x="-256" y="17237"/>
                        <a:pt x="1999" y="18928"/>
                      </a:cubicBezTo>
                      <a:cubicBezTo>
                        <a:pt x="4254" y="20619"/>
                        <a:pt x="7073" y="16673"/>
                        <a:pt x="7073" y="10472"/>
                      </a:cubicBezTo>
                      <a:cubicBezTo>
                        <a:pt x="8200" y="-2494"/>
                        <a:pt x="5381" y="-3621"/>
                        <a:pt x="1435" y="821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8254" name="Freihandform: Form 8253">
                  <a:extLst>
                    <a:ext uri="{FF2B5EF4-FFF2-40B4-BE49-F238E27FC236}">
                      <a16:creationId xmlns:a16="http://schemas.microsoft.com/office/drawing/2014/main" id="{EC8AF398-3029-C2B1-0B2F-11D25DC07CCC}"/>
                    </a:ext>
                  </a:extLst>
                </p:cNvPr>
                <p:cNvSpPr/>
                <p:nvPr/>
              </p:nvSpPr>
              <p:spPr>
                <a:xfrm rot="10800000" flipV="1">
                  <a:off x="5053292" y="4798362"/>
                  <a:ext cx="16876" cy="22548"/>
                </a:xfrm>
                <a:custGeom>
                  <a:avLst/>
                  <a:gdLst>
                    <a:gd name="connsiteX0" fmla="*/ 5954 w 16876"/>
                    <a:gd name="connsiteY0" fmla="*/ 11274 h 22548"/>
                    <a:gd name="connsiteX1" fmla="*/ 4263 w 16876"/>
                    <a:gd name="connsiteY1" fmla="*/ 22549 h 22548"/>
                    <a:gd name="connsiteX2" fmla="*/ 14974 w 16876"/>
                    <a:gd name="connsiteY2" fmla="*/ 11274 h 22548"/>
                    <a:gd name="connsiteX3" fmla="*/ 16665 w 16876"/>
                    <a:gd name="connsiteY3" fmla="*/ 0 h 22548"/>
                    <a:gd name="connsiteX4" fmla="*/ 5954 w 16876"/>
                    <a:gd name="connsiteY4" fmla="*/ 11274 h 225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876" h="22548">
                      <a:moveTo>
                        <a:pt x="5954" y="11274"/>
                      </a:moveTo>
                      <a:cubicBezTo>
                        <a:pt x="-1374" y="19730"/>
                        <a:pt x="-1938" y="22549"/>
                        <a:pt x="4263" y="22549"/>
                      </a:cubicBezTo>
                      <a:cubicBezTo>
                        <a:pt x="8209" y="22549"/>
                        <a:pt x="13283" y="17475"/>
                        <a:pt x="14974" y="11274"/>
                      </a:cubicBezTo>
                      <a:cubicBezTo>
                        <a:pt x="16665" y="5073"/>
                        <a:pt x="17229" y="0"/>
                        <a:pt x="16665" y="0"/>
                      </a:cubicBezTo>
                      <a:cubicBezTo>
                        <a:pt x="16101" y="0"/>
                        <a:pt x="11591" y="5073"/>
                        <a:pt x="5954" y="1127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8255" name="Freihandform: Form 8254">
                  <a:extLst>
                    <a:ext uri="{FF2B5EF4-FFF2-40B4-BE49-F238E27FC236}">
                      <a16:creationId xmlns:a16="http://schemas.microsoft.com/office/drawing/2014/main" id="{4C990422-8171-764F-134D-6DD500ED48C2}"/>
                    </a:ext>
                  </a:extLst>
                </p:cNvPr>
                <p:cNvSpPr/>
                <p:nvPr/>
              </p:nvSpPr>
              <p:spPr>
                <a:xfrm rot="10800000" flipV="1">
                  <a:off x="4314114" y="3767607"/>
                  <a:ext cx="34984" cy="3100"/>
                </a:xfrm>
                <a:custGeom>
                  <a:avLst/>
                  <a:gdLst>
                    <a:gd name="connsiteX0" fmla="*/ 4187 w 34984"/>
                    <a:gd name="connsiteY0" fmla="*/ 2255 h 3100"/>
                    <a:gd name="connsiteX1" fmla="*/ 32372 w 34984"/>
                    <a:gd name="connsiteY1" fmla="*/ 2255 h 3100"/>
                    <a:gd name="connsiteX2" fmla="*/ 16588 w 34984"/>
                    <a:gd name="connsiteY2" fmla="*/ 0 h 3100"/>
                    <a:gd name="connsiteX3" fmla="*/ 4187 w 34984"/>
                    <a:gd name="connsiteY3" fmla="*/ 2255 h 3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984" h="3100">
                      <a:moveTo>
                        <a:pt x="4187" y="2255"/>
                      </a:moveTo>
                      <a:cubicBezTo>
                        <a:pt x="12642" y="3382"/>
                        <a:pt x="25044" y="3382"/>
                        <a:pt x="32372" y="2255"/>
                      </a:cubicBezTo>
                      <a:cubicBezTo>
                        <a:pt x="39137" y="1127"/>
                        <a:pt x="32372" y="0"/>
                        <a:pt x="16588" y="0"/>
                      </a:cubicBezTo>
                      <a:cubicBezTo>
                        <a:pt x="1368" y="0"/>
                        <a:pt x="-4833" y="1127"/>
                        <a:pt x="4187" y="225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cxnSp>
              <p:nvCxnSpPr>
                <p:cNvPr id="8256" name="Gerader Verbinder 8255">
                  <a:extLst>
                    <a:ext uri="{FF2B5EF4-FFF2-40B4-BE49-F238E27FC236}">
                      <a16:creationId xmlns:a16="http://schemas.microsoft.com/office/drawing/2014/main" id="{876B8076-1DE9-AC51-9FE5-0F1011C5C71D}"/>
                    </a:ext>
                  </a:extLst>
                </p:cNvPr>
                <p:cNvCxnSpPr>
                  <a:cxnSpLocks/>
                  <a:stCxn id="8252" idx="42"/>
                </p:cNvCxnSpPr>
                <p:nvPr/>
              </p:nvCxnSpPr>
              <p:spPr bwMode="auto">
                <a:xfrm flipH="1" flipV="1">
                  <a:off x="3934292" y="4248911"/>
                  <a:ext cx="4064" cy="1502694"/>
                </a:xfrm>
                <a:prstGeom prst="line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8257" name="Rechteck 23562">
                  <a:extLst>
                    <a:ext uri="{FF2B5EF4-FFF2-40B4-BE49-F238E27FC236}">
                      <a16:creationId xmlns:a16="http://schemas.microsoft.com/office/drawing/2014/main" id="{AE94AECA-FFD6-E018-A010-F7D43F9C9855}"/>
                    </a:ext>
                  </a:extLst>
                </p:cNvPr>
                <p:cNvSpPr/>
                <p:nvPr/>
              </p:nvSpPr>
              <p:spPr bwMode="auto">
                <a:xfrm>
                  <a:off x="3934292" y="4188058"/>
                  <a:ext cx="2877352" cy="1565894"/>
                </a:xfrm>
                <a:custGeom>
                  <a:avLst/>
                  <a:gdLst>
                    <a:gd name="connsiteX0" fmla="*/ 0 w 2852968"/>
                    <a:gd name="connsiteY0" fmla="*/ 0 h 1529318"/>
                    <a:gd name="connsiteX1" fmla="*/ 2852968 w 2852968"/>
                    <a:gd name="connsiteY1" fmla="*/ 0 h 1529318"/>
                    <a:gd name="connsiteX2" fmla="*/ 2852968 w 2852968"/>
                    <a:gd name="connsiteY2" fmla="*/ 1529318 h 1529318"/>
                    <a:gd name="connsiteX3" fmla="*/ 0 w 2852968"/>
                    <a:gd name="connsiteY3" fmla="*/ 1529318 h 1529318"/>
                    <a:gd name="connsiteX4" fmla="*/ 0 w 2852968"/>
                    <a:gd name="connsiteY4" fmla="*/ 0 h 1529318"/>
                    <a:gd name="connsiteX0" fmla="*/ 0 w 2877352"/>
                    <a:gd name="connsiteY0" fmla="*/ 0 h 1529318"/>
                    <a:gd name="connsiteX1" fmla="*/ 2877352 w 2877352"/>
                    <a:gd name="connsiteY1" fmla="*/ 0 h 1529318"/>
                    <a:gd name="connsiteX2" fmla="*/ 2852968 w 2877352"/>
                    <a:gd name="connsiteY2" fmla="*/ 1529318 h 1529318"/>
                    <a:gd name="connsiteX3" fmla="*/ 0 w 2877352"/>
                    <a:gd name="connsiteY3" fmla="*/ 1529318 h 1529318"/>
                    <a:gd name="connsiteX4" fmla="*/ 0 w 2877352"/>
                    <a:gd name="connsiteY4" fmla="*/ 0 h 1529318"/>
                    <a:gd name="connsiteX0" fmla="*/ 0 w 2877352"/>
                    <a:gd name="connsiteY0" fmla="*/ 0 h 1565894"/>
                    <a:gd name="connsiteX1" fmla="*/ 2877352 w 2877352"/>
                    <a:gd name="connsiteY1" fmla="*/ 0 h 1565894"/>
                    <a:gd name="connsiteX2" fmla="*/ 2852968 w 2877352"/>
                    <a:gd name="connsiteY2" fmla="*/ 1529318 h 1565894"/>
                    <a:gd name="connsiteX3" fmla="*/ 12192 w 2877352"/>
                    <a:gd name="connsiteY3" fmla="*/ 1565894 h 1565894"/>
                    <a:gd name="connsiteX4" fmla="*/ 0 w 2877352"/>
                    <a:gd name="connsiteY4" fmla="*/ 0 h 1565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77352" h="1565894">
                      <a:moveTo>
                        <a:pt x="0" y="0"/>
                      </a:moveTo>
                      <a:lnTo>
                        <a:pt x="2877352" y="0"/>
                      </a:lnTo>
                      <a:lnTo>
                        <a:pt x="2852968" y="1529318"/>
                      </a:lnTo>
                      <a:lnTo>
                        <a:pt x="12192" y="156589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8258" name="Freihandform: Form 8257">
                  <a:extLst>
                    <a:ext uri="{FF2B5EF4-FFF2-40B4-BE49-F238E27FC236}">
                      <a16:creationId xmlns:a16="http://schemas.microsoft.com/office/drawing/2014/main" id="{277F3FC1-063E-9E90-09AE-A9C04931E94B}"/>
                    </a:ext>
                  </a:extLst>
                </p:cNvPr>
                <p:cNvSpPr/>
                <p:nvPr/>
              </p:nvSpPr>
              <p:spPr bwMode="auto">
                <a:xfrm>
                  <a:off x="3122234" y="2541761"/>
                  <a:ext cx="3956992" cy="1882754"/>
                </a:xfrm>
                <a:custGeom>
                  <a:avLst/>
                  <a:gdLst>
                    <a:gd name="connsiteX0" fmla="*/ 0 w 3972232"/>
                    <a:gd name="connsiteY0" fmla="*/ 9833 h 1897626"/>
                    <a:gd name="connsiteX1" fmla="*/ 2871019 w 3972232"/>
                    <a:gd name="connsiteY1" fmla="*/ 39329 h 1897626"/>
                    <a:gd name="connsiteX2" fmla="*/ 3972232 w 3972232"/>
                    <a:gd name="connsiteY2" fmla="*/ 1858297 h 1897626"/>
                    <a:gd name="connsiteX3" fmla="*/ 894735 w 3972232"/>
                    <a:gd name="connsiteY3" fmla="*/ 1897626 h 1897626"/>
                    <a:gd name="connsiteX4" fmla="*/ 49161 w 3972232"/>
                    <a:gd name="connsiteY4" fmla="*/ 0 h 1897626"/>
                    <a:gd name="connsiteX5" fmla="*/ 78658 w 3972232"/>
                    <a:gd name="connsiteY5" fmla="*/ 68826 h 1897626"/>
                    <a:gd name="connsiteX0" fmla="*/ 0 w 3972232"/>
                    <a:gd name="connsiteY0" fmla="*/ 9833 h 1897626"/>
                    <a:gd name="connsiteX1" fmla="*/ 2874829 w 3972232"/>
                    <a:gd name="connsiteY1" fmla="*/ 54569 h 1897626"/>
                    <a:gd name="connsiteX2" fmla="*/ 3972232 w 3972232"/>
                    <a:gd name="connsiteY2" fmla="*/ 1858297 h 1897626"/>
                    <a:gd name="connsiteX3" fmla="*/ 894735 w 3972232"/>
                    <a:gd name="connsiteY3" fmla="*/ 1897626 h 1897626"/>
                    <a:gd name="connsiteX4" fmla="*/ 49161 w 3972232"/>
                    <a:gd name="connsiteY4" fmla="*/ 0 h 1897626"/>
                    <a:gd name="connsiteX5" fmla="*/ 78658 w 3972232"/>
                    <a:gd name="connsiteY5" fmla="*/ 68826 h 1897626"/>
                    <a:gd name="connsiteX0" fmla="*/ 0 w 3972232"/>
                    <a:gd name="connsiteY0" fmla="*/ 17453 h 1905246"/>
                    <a:gd name="connsiteX1" fmla="*/ 2874829 w 3972232"/>
                    <a:gd name="connsiteY1" fmla="*/ 62189 h 1905246"/>
                    <a:gd name="connsiteX2" fmla="*/ 3972232 w 3972232"/>
                    <a:gd name="connsiteY2" fmla="*/ 1865917 h 1905246"/>
                    <a:gd name="connsiteX3" fmla="*/ 894735 w 3972232"/>
                    <a:gd name="connsiteY3" fmla="*/ 1905246 h 1905246"/>
                    <a:gd name="connsiteX4" fmla="*/ 178701 w 3972232"/>
                    <a:gd name="connsiteY4" fmla="*/ 0 h 1905246"/>
                    <a:gd name="connsiteX5" fmla="*/ 78658 w 3972232"/>
                    <a:gd name="connsiteY5" fmla="*/ 76446 h 1905246"/>
                    <a:gd name="connsiteX0" fmla="*/ 0 w 3972232"/>
                    <a:gd name="connsiteY0" fmla="*/ 17453 h 1905246"/>
                    <a:gd name="connsiteX1" fmla="*/ 2874829 w 3972232"/>
                    <a:gd name="connsiteY1" fmla="*/ 62189 h 1905246"/>
                    <a:gd name="connsiteX2" fmla="*/ 3972232 w 3972232"/>
                    <a:gd name="connsiteY2" fmla="*/ 1865917 h 1905246"/>
                    <a:gd name="connsiteX3" fmla="*/ 894735 w 3972232"/>
                    <a:gd name="connsiteY3" fmla="*/ 1905246 h 1905246"/>
                    <a:gd name="connsiteX4" fmla="*/ 178701 w 3972232"/>
                    <a:gd name="connsiteY4" fmla="*/ 0 h 1905246"/>
                    <a:gd name="connsiteX5" fmla="*/ 78658 w 3972232"/>
                    <a:gd name="connsiteY5" fmla="*/ 76446 h 1905246"/>
                    <a:gd name="connsiteX0" fmla="*/ 0 w 3972232"/>
                    <a:gd name="connsiteY0" fmla="*/ 0 h 1887793"/>
                    <a:gd name="connsiteX1" fmla="*/ 2874829 w 3972232"/>
                    <a:gd name="connsiteY1" fmla="*/ 44736 h 1887793"/>
                    <a:gd name="connsiteX2" fmla="*/ 3972232 w 3972232"/>
                    <a:gd name="connsiteY2" fmla="*/ 1848464 h 1887793"/>
                    <a:gd name="connsiteX3" fmla="*/ 894735 w 3972232"/>
                    <a:gd name="connsiteY3" fmla="*/ 1887793 h 1887793"/>
                    <a:gd name="connsiteX4" fmla="*/ 78658 w 3972232"/>
                    <a:gd name="connsiteY4" fmla="*/ 58993 h 1887793"/>
                    <a:gd name="connsiteX0" fmla="*/ 0 w 3972232"/>
                    <a:gd name="connsiteY0" fmla="*/ 24827 h 1912620"/>
                    <a:gd name="connsiteX1" fmla="*/ 2874829 w 3972232"/>
                    <a:gd name="connsiteY1" fmla="*/ 69563 h 1912620"/>
                    <a:gd name="connsiteX2" fmla="*/ 3972232 w 3972232"/>
                    <a:gd name="connsiteY2" fmla="*/ 1873291 h 1912620"/>
                    <a:gd name="connsiteX3" fmla="*/ 894735 w 3972232"/>
                    <a:gd name="connsiteY3" fmla="*/ 1912620 h 1912620"/>
                    <a:gd name="connsiteX4" fmla="*/ 21508 w 3972232"/>
                    <a:gd name="connsiteY4" fmla="*/ 0 h 1912620"/>
                    <a:gd name="connsiteX0" fmla="*/ 0 w 3956992"/>
                    <a:gd name="connsiteY0" fmla="*/ 0 h 1922083"/>
                    <a:gd name="connsiteX1" fmla="*/ 2859589 w 3956992"/>
                    <a:gd name="connsiteY1" fmla="*/ 79026 h 1922083"/>
                    <a:gd name="connsiteX2" fmla="*/ 3956992 w 3956992"/>
                    <a:gd name="connsiteY2" fmla="*/ 1882754 h 1922083"/>
                    <a:gd name="connsiteX3" fmla="*/ 879495 w 3956992"/>
                    <a:gd name="connsiteY3" fmla="*/ 1922083 h 1922083"/>
                    <a:gd name="connsiteX4" fmla="*/ 6268 w 3956992"/>
                    <a:gd name="connsiteY4" fmla="*/ 9463 h 1922083"/>
                    <a:gd name="connsiteX0" fmla="*/ 0 w 3956992"/>
                    <a:gd name="connsiteY0" fmla="*/ 0 h 1882754"/>
                    <a:gd name="connsiteX1" fmla="*/ 2859589 w 3956992"/>
                    <a:gd name="connsiteY1" fmla="*/ 79026 h 1882754"/>
                    <a:gd name="connsiteX2" fmla="*/ 3956992 w 3956992"/>
                    <a:gd name="connsiteY2" fmla="*/ 1882754 h 1882754"/>
                    <a:gd name="connsiteX3" fmla="*/ 879495 w 3956992"/>
                    <a:gd name="connsiteY3" fmla="*/ 1867219 h 1882754"/>
                    <a:gd name="connsiteX4" fmla="*/ 6268 w 3956992"/>
                    <a:gd name="connsiteY4" fmla="*/ 9463 h 18827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56992" h="1882754">
                      <a:moveTo>
                        <a:pt x="0" y="0"/>
                      </a:moveTo>
                      <a:lnTo>
                        <a:pt x="2859589" y="79026"/>
                      </a:lnTo>
                      <a:lnTo>
                        <a:pt x="3956992" y="1882754"/>
                      </a:lnTo>
                      <a:lnTo>
                        <a:pt x="879495" y="1867219"/>
                      </a:lnTo>
                      <a:lnTo>
                        <a:pt x="6268" y="9463"/>
                      </a:lnTo>
                    </a:path>
                  </a:pathLst>
                </a:custGeom>
                <a:solidFill>
                  <a:srgbClr val="FFCC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8259" name="Rechteck 23562">
                  <a:extLst>
                    <a:ext uri="{FF2B5EF4-FFF2-40B4-BE49-F238E27FC236}">
                      <a16:creationId xmlns:a16="http://schemas.microsoft.com/office/drawing/2014/main" id="{93EA739C-63B4-46A6-5FB0-FD414617EE34}"/>
                    </a:ext>
                  </a:extLst>
                </p:cNvPr>
                <p:cNvSpPr/>
                <p:nvPr/>
              </p:nvSpPr>
              <p:spPr bwMode="auto">
                <a:xfrm>
                  <a:off x="3934292" y="4772010"/>
                  <a:ext cx="2877351" cy="946827"/>
                </a:xfrm>
                <a:custGeom>
                  <a:avLst/>
                  <a:gdLst>
                    <a:gd name="connsiteX0" fmla="*/ 0 w 2852968"/>
                    <a:gd name="connsiteY0" fmla="*/ 0 h 1529318"/>
                    <a:gd name="connsiteX1" fmla="*/ 2852968 w 2852968"/>
                    <a:gd name="connsiteY1" fmla="*/ 0 h 1529318"/>
                    <a:gd name="connsiteX2" fmla="*/ 2852968 w 2852968"/>
                    <a:gd name="connsiteY2" fmla="*/ 1529318 h 1529318"/>
                    <a:gd name="connsiteX3" fmla="*/ 0 w 2852968"/>
                    <a:gd name="connsiteY3" fmla="*/ 1529318 h 1529318"/>
                    <a:gd name="connsiteX4" fmla="*/ 0 w 2852968"/>
                    <a:gd name="connsiteY4" fmla="*/ 0 h 1529318"/>
                    <a:gd name="connsiteX0" fmla="*/ 0 w 2877352"/>
                    <a:gd name="connsiteY0" fmla="*/ 0 h 1529318"/>
                    <a:gd name="connsiteX1" fmla="*/ 2877352 w 2877352"/>
                    <a:gd name="connsiteY1" fmla="*/ 0 h 1529318"/>
                    <a:gd name="connsiteX2" fmla="*/ 2852968 w 2877352"/>
                    <a:gd name="connsiteY2" fmla="*/ 1529318 h 1529318"/>
                    <a:gd name="connsiteX3" fmla="*/ 0 w 2877352"/>
                    <a:gd name="connsiteY3" fmla="*/ 1529318 h 1529318"/>
                    <a:gd name="connsiteX4" fmla="*/ 0 w 2877352"/>
                    <a:gd name="connsiteY4" fmla="*/ 0 h 1529318"/>
                    <a:gd name="connsiteX0" fmla="*/ 0 w 2877352"/>
                    <a:gd name="connsiteY0" fmla="*/ 0 h 1565894"/>
                    <a:gd name="connsiteX1" fmla="*/ 2877352 w 2877352"/>
                    <a:gd name="connsiteY1" fmla="*/ 0 h 1565894"/>
                    <a:gd name="connsiteX2" fmla="*/ 2852968 w 2877352"/>
                    <a:gd name="connsiteY2" fmla="*/ 1529318 h 1565894"/>
                    <a:gd name="connsiteX3" fmla="*/ 12192 w 2877352"/>
                    <a:gd name="connsiteY3" fmla="*/ 1565894 h 1565894"/>
                    <a:gd name="connsiteX4" fmla="*/ 0 w 2877352"/>
                    <a:gd name="connsiteY4" fmla="*/ 0 h 15658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877352" h="1565894">
                      <a:moveTo>
                        <a:pt x="0" y="0"/>
                      </a:moveTo>
                      <a:lnTo>
                        <a:pt x="2877352" y="0"/>
                      </a:lnTo>
                      <a:lnTo>
                        <a:pt x="2852968" y="1529318"/>
                      </a:lnTo>
                      <a:lnTo>
                        <a:pt x="12192" y="156589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</p:grpSp>
        <p:pic>
          <p:nvPicPr>
            <p:cNvPr id="8265" name="Grafik 8264" descr="Ein Bild, das Kreis, Entwurf, Design enthält.&#10;&#10;Automatisch generierte Beschreibung">
              <a:extLst>
                <a:ext uri="{FF2B5EF4-FFF2-40B4-BE49-F238E27FC236}">
                  <a16:creationId xmlns:a16="http://schemas.microsoft.com/office/drawing/2014/main" id="{F070ECFE-B9E7-4651-9A8D-5A891EDEAA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256"/>
            <a:stretch/>
          </p:blipFill>
          <p:spPr>
            <a:xfrm>
              <a:off x="7600121" y="5138363"/>
              <a:ext cx="178452" cy="171461"/>
            </a:xfrm>
            <a:prstGeom prst="rect">
              <a:avLst/>
            </a:prstGeom>
          </p:spPr>
        </p:pic>
      </p:grpSp>
      <p:pic>
        <p:nvPicPr>
          <p:cNvPr id="8233" name="Grafik 8232">
            <a:extLst>
              <a:ext uri="{FF2B5EF4-FFF2-40B4-BE49-F238E27FC236}">
                <a16:creationId xmlns:a16="http://schemas.microsoft.com/office/drawing/2014/main" id="{1BAAFC58-370E-7F8C-3EA7-B2DCA080E5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7960" y="4956896"/>
            <a:ext cx="348796" cy="348796"/>
          </a:xfrm>
          <a:prstGeom prst="rect">
            <a:avLst/>
          </a:prstGeom>
        </p:spPr>
      </p:pic>
      <p:grpSp>
        <p:nvGrpSpPr>
          <p:cNvPr id="8300" name="Gruppieren 8299">
            <a:extLst>
              <a:ext uri="{FF2B5EF4-FFF2-40B4-BE49-F238E27FC236}">
                <a16:creationId xmlns:a16="http://schemas.microsoft.com/office/drawing/2014/main" id="{EA8D9BF9-4D98-9FD6-F3BD-1F3FA43E80C6}"/>
              </a:ext>
            </a:extLst>
          </p:cNvPr>
          <p:cNvGrpSpPr/>
          <p:nvPr/>
        </p:nvGrpSpPr>
        <p:grpSpPr>
          <a:xfrm>
            <a:off x="7461667" y="4077433"/>
            <a:ext cx="1055320" cy="1242195"/>
            <a:chOff x="7469555" y="4209304"/>
            <a:chExt cx="1055320" cy="1242195"/>
          </a:xfrm>
        </p:grpSpPr>
        <p:grpSp>
          <p:nvGrpSpPr>
            <p:cNvPr id="8242" name="Gruppieren 8241">
              <a:extLst>
                <a:ext uri="{FF2B5EF4-FFF2-40B4-BE49-F238E27FC236}">
                  <a16:creationId xmlns:a16="http://schemas.microsoft.com/office/drawing/2014/main" id="{6F1C32BF-BCD7-92CF-8719-FCCAD4283093}"/>
                </a:ext>
              </a:extLst>
            </p:cNvPr>
            <p:cNvGrpSpPr/>
            <p:nvPr/>
          </p:nvGrpSpPr>
          <p:grpSpPr>
            <a:xfrm>
              <a:off x="7469555" y="4209304"/>
              <a:ext cx="1055320" cy="566577"/>
              <a:chOff x="6408745" y="2599455"/>
              <a:chExt cx="897300" cy="528571"/>
            </a:xfrm>
          </p:grpSpPr>
          <p:sp>
            <p:nvSpPr>
              <p:cNvPr id="8243" name="Freihandform: Form 8242">
                <a:extLst>
                  <a:ext uri="{FF2B5EF4-FFF2-40B4-BE49-F238E27FC236}">
                    <a16:creationId xmlns:a16="http://schemas.microsoft.com/office/drawing/2014/main" id="{0DB36FD9-F887-670D-20A7-DF0894843568}"/>
                  </a:ext>
                </a:extLst>
              </p:cNvPr>
              <p:cNvSpPr/>
              <p:nvPr/>
            </p:nvSpPr>
            <p:spPr bwMode="auto">
              <a:xfrm>
                <a:off x="6408745" y="2599455"/>
                <a:ext cx="350547" cy="225980"/>
              </a:xfrm>
              <a:custGeom>
                <a:avLst/>
                <a:gdLst>
                  <a:gd name="connsiteX0" fmla="*/ 0 w 3972232"/>
                  <a:gd name="connsiteY0" fmla="*/ 9833 h 1897626"/>
                  <a:gd name="connsiteX1" fmla="*/ 2871019 w 3972232"/>
                  <a:gd name="connsiteY1" fmla="*/ 39329 h 1897626"/>
                  <a:gd name="connsiteX2" fmla="*/ 3972232 w 3972232"/>
                  <a:gd name="connsiteY2" fmla="*/ 1858297 h 1897626"/>
                  <a:gd name="connsiteX3" fmla="*/ 894735 w 3972232"/>
                  <a:gd name="connsiteY3" fmla="*/ 1897626 h 1897626"/>
                  <a:gd name="connsiteX4" fmla="*/ 49161 w 3972232"/>
                  <a:gd name="connsiteY4" fmla="*/ 0 h 1897626"/>
                  <a:gd name="connsiteX5" fmla="*/ 78658 w 3972232"/>
                  <a:gd name="connsiteY5" fmla="*/ 68826 h 1897626"/>
                  <a:gd name="connsiteX0" fmla="*/ 0 w 3972232"/>
                  <a:gd name="connsiteY0" fmla="*/ 9833 h 1897626"/>
                  <a:gd name="connsiteX1" fmla="*/ 2874829 w 3972232"/>
                  <a:gd name="connsiteY1" fmla="*/ 54569 h 1897626"/>
                  <a:gd name="connsiteX2" fmla="*/ 3972232 w 3972232"/>
                  <a:gd name="connsiteY2" fmla="*/ 1858297 h 1897626"/>
                  <a:gd name="connsiteX3" fmla="*/ 894735 w 3972232"/>
                  <a:gd name="connsiteY3" fmla="*/ 1897626 h 1897626"/>
                  <a:gd name="connsiteX4" fmla="*/ 49161 w 3972232"/>
                  <a:gd name="connsiteY4" fmla="*/ 0 h 1897626"/>
                  <a:gd name="connsiteX5" fmla="*/ 78658 w 3972232"/>
                  <a:gd name="connsiteY5" fmla="*/ 68826 h 1897626"/>
                  <a:gd name="connsiteX0" fmla="*/ 0 w 3972232"/>
                  <a:gd name="connsiteY0" fmla="*/ 17453 h 1905246"/>
                  <a:gd name="connsiteX1" fmla="*/ 2874829 w 3972232"/>
                  <a:gd name="connsiteY1" fmla="*/ 62189 h 1905246"/>
                  <a:gd name="connsiteX2" fmla="*/ 3972232 w 3972232"/>
                  <a:gd name="connsiteY2" fmla="*/ 1865917 h 1905246"/>
                  <a:gd name="connsiteX3" fmla="*/ 894735 w 3972232"/>
                  <a:gd name="connsiteY3" fmla="*/ 1905246 h 1905246"/>
                  <a:gd name="connsiteX4" fmla="*/ 178701 w 3972232"/>
                  <a:gd name="connsiteY4" fmla="*/ 0 h 1905246"/>
                  <a:gd name="connsiteX5" fmla="*/ 78658 w 3972232"/>
                  <a:gd name="connsiteY5" fmla="*/ 76446 h 1905246"/>
                  <a:gd name="connsiteX0" fmla="*/ 0 w 3972232"/>
                  <a:gd name="connsiteY0" fmla="*/ 17453 h 1905246"/>
                  <a:gd name="connsiteX1" fmla="*/ 2874829 w 3972232"/>
                  <a:gd name="connsiteY1" fmla="*/ 62189 h 1905246"/>
                  <a:gd name="connsiteX2" fmla="*/ 3972232 w 3972232"/>
                  <a:gd name="connsiteY2" fmla="*/ 1865917 h 1905246"/>
                  <a:gd name="connsiteX3" fmla="*/ 894735 w 3972232"/>
                  <a:gd name="connsiteY3" fmla="*/ 1905246 h 1905246"/>
                  <a:gd name="connsiteX4" fmla="*/ 178701 w 3972232"/>
                  <a:gd name="connsiteY4" fmla="*/ 0 h 1905246"/>
                  <a:gd name="connsiteX5" fmla="*/ 78658 w 3972232"/>
                  <a:gd name="connsiteY5" fmla="*/ 76446 h 1905246"/>
                  <a:gd name="connsiteX0" fmla="*/ 0 w 3972232"/>
                  <a:gd name="connsiteY0" fmla="*/ 0 h 1887793"/>
                  <a:gd name="connsiteX1" fmla="*/ 2874829 w 3972232"/>
                  <a:gd name="connsiteY1" fmla="*/ 44736 h 1887793"/>
                  <a:gd name="connsiteX2" fmla="*/ 3972232 w 3972232"/>
                  <a:gd name="connsiteY2" fmla="*/ 1848464 h 1887793"/>
                  <a:gd name="connsiteX3" fmla="*/ 894735 w 3972232"/>
                  <a:gd name="connsiteY3" fmla="*/ 1887793 h 1887793"/>
                  <a:gd name="connsiteX4" fmla="*/ 78658 w 3972232"/>
                  <a:gd name="connsiteY4" fmla="*/ 58993 h 1887793"/>
                  <a:gd name="connsiteX0" fmla="*/ 0 w 3972232"/>
                  <a:gd name="connsiteY0" fmla="*/ 24827 h 1912620"/>
                  <a:gd name="connsiteX1" fmla="*/ 2874829 w 3972232"/>
                  <a:gd name="connsiteY1" fmla="*/ 69563 h 1912620"/>
                  <a:gd name="connsiteX2" fmla="*/ 3972232 w 3972232"/>
                  <a:gd name="connsiteY2" fmla="*/ 1873291 h 1912620"/>
                  <a:gd name="connsiteX3" fmla="*/ 894735 w 3972232"/>
                  <a:gd name="connsiteY3" fmla="*/ 1912620 h 1912620"/>
                  <a:gd name="connsiteX4" fmla="*/ 21508 w 3972232"/>
                  <a:gd name="connsiteY4" fmla="*/ 0 h 1912620"/>
                  <a:gd name="connsiteX0" fmla="*/ 0 w 3956992"/>
                  <a:gd name="connsiteY0" fmla="*/ 0 h 1922083"/>
                  <a:gd name="connsiteX1" fmla="*/ 2859589 w 3956992"/>
                  <a:gd name="connsiteY1" fmla="*/ 79026 h 1922083"/>
                  <a:gd name="connsiteX2" fmla="*/ 3956992 w 3956992"/>
                  <a:gd name="connsiteY2" fmla="*/ 1882754 h 1922083"/>
                  <a:gd name="connsiteX3" fmla="*/ 879495 w 3956992"/>
                  <a:gd name="connsiteY3" fmla="*/ 1922083 h 1922083"/>
                  <a:gd name="connsiteX4" fmla="*/ 6268 w 3956992"/>
                  <a:gd name="connsiteY4" fmla="*/ 9463 h 1922083"/>
                  <a:gd name="connsiteX0" fmla="*/ 0 w 3956992"/>
                  <a:gd name="connsiteY0" fmla="*/ 0 h 1882754"/>
                  <a:gd name="connsiteX1" fmla="*/ 2859589 w 3956992"/>
                  <a:gd name="connsiteY1" fmla="*/ 79026 h 1882754"/>
                  <a:gd name="connsiteX2" fmla="*/ 3956992 w 3956992"/>
                  <a:gd name="connsiteY2" fmla="*/ 1882754 h 1882754"/>
                  <a:gd name="connsiteX3" fmla="*/ 879495 w 3956992"/>
                  <a:gd name="connsiteY3" fmla="*/ 1867219 h 1882754"/>
                  <a:gd name="connsiteX4" fmla="*/ 6268 w 3956992"/>
                  <a:gd name="connsiteY4" fmla="*/ 9463 h 1882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56992" h="1882754">
                    <a:moveTo>
                      <a:pt x="0" y="0"/>
                    </a:moveTo>
                    <a:lnTo>
                      <a:pt x="2859589" y="79026"/>
                    </a:lnTo>
                    <a:lnTo>
                      <a:pt x="3956992" y="1882754"/>
                    </a:lnTo>
                    <a:lnTo>
                      <a:pt x="879495" y="1867219"/>
                    </a:lnTo>
                    <a:lnTo>
                      <a:pt x="6268" y="9463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244" name="Freihandform: Form 8243">
                <a:extLst>
                  <a:ext uri="{FF2B5EF4-FFF2-40B4-BE49-F238E27FC236}">
                    <a16:creationId xmlns:a16="http://schemas.microsoft.com/office/drawing/2014/main" id="{C8A21914-EB8D-775F-9532-FA5B09028FC3}"/>
                  </a:ext>
                </a:extLst>
              </p:cNvPr>
              <p:cNvSpPr/>
              <p:nvPr/>
            </p:nvSpPr>
            <p:spPr bwMode="auto">
              <a:xfrm>
                <a:off x="6807879" y="2599455"/>
                <a:ext cx="350547" cy="225980"/>
              </a:xfrm>
              <a:custGeom>
                <a:avLst/>
                <a:gdLst>
                  <a:gd name="connsiteX0" fmla="*/ 0 w 3972232"/>
                  <a:gd name="connsiteY0" fmla="*/ 9833 h 1897626"/>
                  <a:gd name="connsiteX1" fmla="*/ 2871019 w 3972232"/>
                  <a:gd name="connsiteY1" fmla="*/ 39329 h 1897626"/>
                  <a:gd name="connsiteX2" fmla="*/ 3972232 w 3972232"/>
                  <a:gd name="connsiteY2" fmla="*/ 1858297 h 1897626"/>
                  <a:gd name="connsiteX3" fmla="*/ 894735 w 3972232"/>
                  <a:gd name="connsiteY3" fmla="*/ 1897626 h 1897626"/>
                  <a:gd name="connsiteX4" fmla="*/ 49161 w 3972232"/>
                  <a:gd name="connsiteY4" fmla="*/ 0 h 1897626"/>
                  <a:gd name="connsiteX5" fmla="*/ 78658 w 3972232"/>
                  <a:gd name="connsiteY5" fmla="*/ 68826 h 1897626"/>
                  <a:gd name="connsiteX0" fmla="*/ 0 w 3972232"/>
                  <a:gd name="connsiteY0" fmla="*/ 9833 h 1897626"/>
                  <a:gd name="connsiteX1" fmla="*/ 2874829 w 3972232"/>
                  <a:gd name="connsiteY1" fmla="*/ 54569 h 1897626"/>
                  <a:gd name="connsiteX2" fmla="*/ 3972232 w 3972232"/>
                  <a:gd name="connsiteY2" fmla="*/ 1858297 h 1897626"/>
                  <a:gd name="connsiteX3" fmla="*/ 894735 w 3972232"/>
                  <a:gd name="connsiteY3" fmla="*/ 1897626 h 1897626"/>
                  <a:gd name="connsiteX4" fmla="*/ 49161 w 3972232"/>
                  <a:gd name="connsiteY4" fmla="*/ 0 h 1897626"/>
                  <a:gd name="connsiteX5" fmla="*/ 78658 w 3972232"/>
                  <a:gd name="connsiteY5" fmla="*/ 68826 h 1897626"/>
                  <a:gd name="connsiteX0" fmla="*/ 0 w 3972232"/>
                  <a:gd name="connsiteY0" fmla="*/ 17453 h 1905246"/>
                  <a:gd name="connsiteX1" fmla="*/ 2874829 w 3972232"/>
                  <a:gd name="connsiteY1" fmla="*/ 62189 h 1905246"/>
                  <a:gd name="connsiteX2" fmla="*/ 3972232 w 3972232"/>
                  <a:gd name="connsiteY2" fmla="*/ 1865917 h 1905246"/>
                  <a:gd name="connsiteX3" fmla="*/ 894735 w 3972232"/>
                  <a:gd name="connsiteY3" fmla="*/ 1905246 h 1905246"/>
                  <a:gd name="connsiteX4" fmla="*/ 178701 w 3972232"/>
                  <a:gd name="connsiteY4" fmla="*/ 0 h 1905246"/>
                  <a:gd name="connsiteX5" fmla="*/ 78658 w 3972232"/>
                  <a:gd name="connsiteY5" fmla="*/ 76446 h 1905246"/>
                  <a:gd name="connsiteX0" fmla="*/ 0 w 3972232"/>
                  <a:gd name="connsiteY0" fmla="*/ 17453 h 1905246"/>
                  <a:gd name="connsiteX1" fmla="*/ 2874829 w 3972232"/>
                  <a:gd name="connsiteY1" fmla="*/ 62189 h 1905246"/>
                  <a:gd name="connsiteX2" fmla="*/ 3972232 w 3972232"/>
                  <a:gd name="connsiteY2" fmla="*/ 1865917 h 1905246"/>
                  <a:gd name="connsiteX3" fmla="*/ 894735 w 3972232"/>
                  <a:gd name="connsiteY3" fmla="*/ 1905246 h 1905246"/>
                  <a:gd name="connsiteX4" fmla="*/ 178701 w 3972232"/>
                  <a:gd name="connsiteY4" fmla="*/ 0 h 1905246"/>
                  <a:gd name="connsiteX5" fmla="*/ 78658 w 3972232"/>
                  <a:gd name="connsiteY5" fmla="*/ 76446 h 1905246"/>
                  <a:gd name="connsiteX0" fmla="*/ 0 w 3972232"/>
                  <a:gd name="connsiteY0" fmla="*/ 0 h 1887793"/>
                  <a:gd name="connsiteX1" fmla="*/ 2874829 w 3972232"/>
                  <a:gd name="connsiteY1" fmla="*/ 44736 h 1887793"/>
                  <a:gd name="connsiteX2" fmla="*/ 3972232 w 3972232"/>
                  <a:gd name="connsiteY2" fmla="*/ 1848464 h 1887793"/>
                  <a:gd name="connsiteX3" fmla="*/ 894735 w 3972232"/>
                  <a:gd name="connsiteY3" fmla="*/ 1887793 h 1887793"/>
                  <a:gd name="connsiteX4" fmla="*/ 78658 w 3972232"/>
                  <a:gd name="connsiteY4" fmla="*/ 58993 h 1887793"/>
                  <a:gd name="connsiteX0" fmla="*/ 0 w 3972232"/>
                  <a:gd name="connsiteY0" fmla="*/ 24827 h 1912620"/>
                  <a:gd name="connsiteX1" fmla="*/ 2874829 w 3972232"/>
                  <a:gd name="connsiteY1" fmla="*/ 69563 h 1912620"/>
                  <a:gd name="connsiteX2" fmla="*/ 3972232 w 3972232"/>
                  <a:gd name="connsiteY2" fmla="*/ 1873291 h 1912620"/>
                  <a:gd name="connsiteX3" fmla="*/ 894735 w 3972232"/>
                  <a:gd name="connsiteY3" fmla="*/ 1912620 h 1912620"/>
                  <a:gd name="connsiteX4" fmla="*/ 21508 w 3972232"/>
                  <a:gd name="connsiteY4" fmla="*/ 0 h 1912620"/>
                  <a:gd name="connsiteX0" fmla="*/ 0 w 3956992"/>
                  <a:gd name="connsiteY0" fmla="*/ 0 h 1922083"/>
                  <a:gd name="connsiteX1" fmla="*/ 2859589 w 3956992"/>
                  <a:gd name="connsiteY1" fmla="*/ 79026 h 1922083"/>
                  <a:gd name="connsiteX2" fmla="*/ 3956992 w 3956992"/>
                  <a:gd name="connsiteY2" fmla="*/ 1882754 h 1922083"/>
                  <a:gd name="connsiteX3" fmla="*/ 879495 w 3956992"/>
                  <a:gd name="connsiteY3" fmla="*/ 1922083 h 1922083"/>
                  <a:gd name="connsiteX4" fmla="*/ 6268 w 3956992"/>
                  <a:gd name="connsiteY4" fmla="*/ 9463 h 1922083"/>
                  <a:gd name="connsiteX0" fmla="*/ 0 w 3956992"/>
                  <a:gd name="connsiteY0" fmla="*/ 0 h 1882754"/>
                  <a:gd name="connsiteX1" fmla="*/ 2859589 w 3956992"/>
                  <a:gd name="connsiteY1" fmla="*/ 79026 h 1882754"/>
                  <a:gd name="connsiteX2" fmla="*/ 3956992 w 3956992"/>
                  <a:gd name="connsiteY2" fmla="*/ 1882754 h 1882754"/>
                  <a:gd name="connsiteX3" fmla="*/ 879495 w 3956992"/>
                  <a:gd name="connsiteY3" fmla="*/ 1867219 h 1882754"/>
                  <a:gd name="connsiteX4" fmla="*/ 6268 w 3956992"/>
                  <a:gd name="connsiteY4" fmla="*/ 9463 h 1882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56992" h="1882754">
                    <a:moveTo>
                      <a:pt x="0" y="0"/>
                    </a:moveTo>
                    <a:lnTo>
                      <a:pt x="2859589" y="79026"/>
                    </a:lnTo>
                    <a:lnTo>
                      <a:pt x="3956992" y="1882754"/>
                    </a:lnTo>
                    <a:lnTo>
                      <a:pt x="879495" y="1867219"/>
                    </a:lnTo>
                    <a:lnTo>
                      <a:pt x="6268" y="9463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245" name="Freihandform: Form 8244">
                <a:extLst>
                  <a:ext uri="{FF2B5EF4-FFF2-40B4-BE49-F238E27FC236}">
                    <a16:creationId xmlns:a16="http://schemas.microsoft.com/office/drawing/2014/main" id="{1444D319-0860-CC76-0F48-28DD22C23089}"/>
                  </a:ext>
                </a:extLst>
              </p:cNvPr>
              <p:cNvSpPr/>
              <p:nvPr/>
            </p:nvSpPr>
            <p:spPr bwMode="auto">
              <a:xfrm>
                <a:off x="6556365" y="2902046"/>
                <a:ext cx="350547" cy="225980"/>
              </a:xfrm>
              <a:custGeom>
                <a:avLst/>
                <a:gdLst>
                  <a:gd name="connsiteX0" fmla="*/ 0 w 3972232"/>
                  <a:gd name="connsiteY0" fmla="*/ 9833 h 1897626"/>
                  <a:gd name="connsiteX1" fmla="*/ 2871019 w 3972232"/>
                  <a:gd name="connsiteY1" fmla="*/ 39329 h 1897626"/>
                  <a:gd name="connsiteX2" fmla="*/ 3972232 w 3972232"/>
                  <a:gd name="connsiteY2" fmla="*/ 1858297 h 1897626"/>
                  <a:gd name="connsiteX3" fmla="*/ 894735 w 3972232"/>
                  <a:gd name="connsiteY3" fmla="*/ 1897626 h 1897626"/>
                  <a:gd name="connsiteX4" fmla="*/ 49161 w 3972232"/>
                  <a:gd name="connsiteY4" fmla="*/ 0 h 1897626"/>
                  <a:gd name="connsiteX5" fmla="*/ 78658 w 3972232"/>
                  <a:gd name="connsiteY5" fmla="*/ 68826 h 1897626"/>
                  <a:gd name="connsiteX0" fmla="*/ 0 w 3972232"/>
                  <a:gd name="connsiteY0" fmla="*/ 9833 h 1897626"/>
                  <a:gd name="connsiteX1" fmla="*/ 2874829 w 3972232"/>
                  <a:gd name="connsiteY1" fmla="*/ 54569 h 1897626"/>
                  <a:gd name="connsiteX2" fmla="*/ 3972232 w 3972232"/>
                  <a:gd name="connsiteY2" fmla="*/ 1858297 h 1897626"/>
                  <a:gd name="connsiteX3" fmla="*/ 894735 w 3972232"/>
                  <a:gd name="connsiteY3" fmla="*/ 1897626 h 1897626"/>
                  <a:gd name="connsiteX4" fmla="*/ 49161 w 3972232"/>
                  <a:gd name="connsiteY4" fmla="*/ 0 h 1897626"/>
                  <a:gd name="connsiteX5" fmla="*/ 78658 w 3972232"/>
                  <a:gd name="connsiteY5" fmla="*/ 68826 h 1897626"/>
                  <a:gd name="connsiteX0" fmla="*/ 0 w 3972232"/>
                  <a:gd name="connsiteY0" fmla="*/ 17453 h 1905246"/>
                  <a:gd name="connsiteX1" fmla="*/ 2874829 w 3972232"/>
                  <a:gd name="connsiteY1" fmla="*/ 62189 h 1905246"/>
                  <a:gd name="connsiteX2" fmla="*/ 3972232 w 3972232"/>
                  <a:gd name="connsiteY2" fmla="*/ 1865917 h 1905246"/>
                  <a:gd name="connsiteX3" fmla="*/ 894735 w 3972232"/>
                  <a:gd name="connsiteY3" fmla="*/ 1905246 h 1905246"/>
                  <a:gd name="connsiteX4" fmla="*/ 178701 w 3972232"/>
                  <a:gd name="connsiteY4" fmla="*/ 0 h 1905246"/>
                  <a:gd name="connsiteX5" fmla="*/ 78658 w 3972232"/>
                  <a:gd name="connsiteY5" fmla="*/ 76446 h 1905246"/>
                  <a:gd name="connsiteX0" fmla="*/ 0 w 3972232"/>
                  <a:gd name="connsiteY0" fmla="*/ 17453 h 1905246"/>
                  <a:gd name="connsiteX1" fmla="*/ 2874829 w 3972232"/>
                  <a:gd name="connsiteY1" fmla="*/ 62189 h 1905246"/>
                  <a:gd name="connsiteX2" fmla="*/ 3972232 w 3972232"/>
                  <a:gd name="connsiteY2" fmla="*/ 1865917 h 1905246"/>
                  <a:gd name="connsiteX3" fmla="*/ 894735 w 3972232"/>
                  <a:gd name="connsiteY3" fmla="*/ 1905246 h 1905246"/>
                  <a:gd name="connsiteX4" fmla="*/ 178701 w 3972232"/>
                  <a:gd name="connsiteY4" fmla="*/ 0 h 1905246"/>
                  <a:gd name="connsiteX5" fmla="*/ 78658 w 3972232"/>
                  <a:gd name="connsiteY5" fmla="*/ 76446 h 1905246"/>
                  <a:gd name="connsiteX0" fmla="*/ 0 w 3972232"/>
                  <a:gd name="connsiteY0" fmla="*/ 0 h 1887793"/>
                  <a:gd name="connsiteX1" fmla="*/ 2874829 w 3972232"/>
                  <a:gd name="connsiteY1" fmla="*/ 44736 h 1887793"/>
                  <a:gd name="connsiteX2" fmla="*/ 3972232 w 3972232"/>
                  <a:gd name="connsiteY2" fmla="*/ 1848464 h 1887793"/>
                  <a:gd name="connsiteX3" fmla="*/ 894735 w 3972232"/>
                  <a:gd name="connsiteY3" fmla="*/ 1887793 h 1887793"/>
                  <a:gd name="connsiteX4" fmla="*/ 78658 w 3972232"/>
                  <a:gd name="connsiteY4" fmla="*/ 58993 h 1887793"/>
                  <a:gd name="connsiteX0" fmla="*/ 0 w 3972232"/>
                  <a:gd name="connsiteY0" fmla="*/ 24827 h 1912620"/>
                  <a:gd name="connsiteX1" fmla="*/ 2874829 w 3972232"/>
                  <a:gd name="connsiteY1" fmla="*/ 69563 h 1912620"/>
                  <a:gd name="connsiteX2" fmla="*/ 3972232 w 3972232"/>
                  <a:gd name="connsiteY2" fmla="*/ 1873291 h 1912620"/>
                  <a:gd name="connsiteX3" fmla="*/ 894735 w 3972232"/>
                  <a:gd name="connsiteY3" fmla="*/ 1912620 h 1912620"/>
                  <a:gd name="connsiteX4" fmla="*/ 21508 w 3972232"/>
                  <a:gd name="connsiteY4" fmla="*/ 0 h 1912620"/>
                  <a:gd name="connsiteX0" fmla="*/ 0 w 3956992"/>
                  <a:gd name="connsiteY0" fmla="*/ 0 h 1922083"/>
                  <a:gd name="connsiteX1" fmla="*/ 2859589 w 3956992"/>
                  <a:gd name="connsiteY1" fmla="*/ 79026 h 1922083"/>
                  <a:gd name="connsiteX2" fmla="*/ 3956992 w 3956992"/>
                  <a:gd name="connsiteY2" fmla="*/ 1882754 h 1922083"/>
                  <a:gd name="connsiteX3" fmla="*/ 879495 w 3956992"/>
                  <a:gd name="connsiteY3" fmla="*/ 1922083 h 1922083"/>
                  <a:gd name="connsiteX4" fmla="*/ 6268 w 3956992"/>
                  <a:gd name="connsiteY4" fmla="*/ 9463 h 1922083"/>
                  <a:gd name="connsiteX0" fmla="*/ 0 w 3956992"/>
                  <a:gd name="connsiteY0" fmla="*/ 0 h 1882754"/>
                  <a:gd name="connsiteX1" fmla="*/ 2859589 w 3956992"/>
                  <a:gd name="connsiteY1" fmla="*/ 79026 h 1882754"/>
                  <a:gd name="connsiteX2" fmla="*/ 3956992 w 3956992"/>
                  <a:gd name="connsiteY2" fmla="*/ 1882754 h 1882754"/>
                  <a:gd name="connsiteX3" fmla="*/ 879495 w 3956992"/>
                  <a:gd name="connsiteY3" fmla="*/ 1867219 h 1882754"/>
                  <a:gd name="connsiteX4" fmla="*/ 6268 w 3956992"/>
                  <a:gd name="connsiteY4" fmla="*/ 9463 h 1882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56992" h="1882754">
                    <a:moveTo>
                      <a:pt x="0" y="0"/>
                    </a:moveTo>
                    <a:lnTo>
                      <a:pt x="2859589" y="79026"/>
                    </a:lnTo>
                    <a:lnTo>
                      <a:pt x="3956992" y="1882754"/>
                    </a:lnTo>
                    <a:lnTo>
                      <a:pt x="879495" y="1867219"/>
                    </a:lnTo>
                    <a:lnTo>
                      <a:pt x="6268" y="9463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246" name="Freihandform: Form 8245">
                <a:extLst>
                  <a:ext uri="{FF2B5EF4-FFF2-40B4-BE49-F238E27FC236}">
                    <a16:creationId xmlns:a16="http://schemas.microsoft.com/office/drawing/2014/main" id="{CE9C5A97-3CF6-AB73-DDCC-B8A576BEA527}"/>
                  </a:ext>
                </a:extLst>
              </p:cNvPr>
              <p:cNvSpPr/>
              <p:nvPr/>
            </p:nvSpPr>
            <p:spPr bwMode="auto">
              <a:xfrm>
                <a:off x="6955498" y="2902046"/>
                <a:ext cx="350547" cy="225980"/>
              </a:xfrm>
              <a:custGeom>
                <a:avLst/>
                <a:gdLst>
                  <a:gd name="connsiteX0" fmla="*/ 0 w 3972232"/>
                  <a:gd name="connsiteY0" fmla="*/ 9833 h 1897626"/>
                  <a:gd name="connsiteX1" fmla="*/ 2871019 w 3972232"/>
                  <a:gd name="connsiteY1" fmla="*/ 39329 h 1897626"/>
                  <a:gd name="connsiteX2" fmla="*/ 3972232 w 3972232"/>
                  <a:gd name="connsiteY2" fmla="*/ 1858297 h 1897626"/>
                  <a:gd name="connsiteX3" fmla="*/ 894735 w 3972232"/>
                  <a:gd name="connsiteY3" fmla="*/ 1897626 h 1897626"/>
                  <a:gd name="connsiteX4" fmla="*/ 49161 w 3972232"/>
                  <a:gd name="connsiteY4" fmla="*/ 0 h 1897626"/>
                  <a:gd name="connsiteX5" fmla="*/ 78658 w 3972232"/>
                  <a:gd name="connsiteY5" fmla="*/ 68826 h 1897626"/>
                  <a:gd name="connsiteX0" fmla="*/ 0 w 3972232"/>
                  <a:gd name="connsiteY0" fmla="*/ 9833 h 1897626"/>
                  <a:gd name="connsiteX1" fmla="*/ 2874829 w 3972232"/>
                  <a:gd name="connsiteY1" fmla="*/ 54569 h 1897626"/>
                  <a:gd name="connsiteX2" fmla="*/ 3972232 w 3972232"/>
                  <a:gd name="connsiteY2" fmla="*/ 1858297 h 1897626"/>
                  <a:gd name="connsiteX3" fmla="*/ 894735 w 3972232"/>
                  <a:gd name="connsiteY3" fmla="*/ 1897626 h 1897626"/>
                  <a:gd name="connsiteX4" fmla="*/ 49161 w 3972232"/>
                  <a:gd name="connsiteY4" fmla="*/ 0 h 1897626"/>
                  <a:gd name="connsiteX5" fmla="*/ 78658 w 3972232"/>
                  <a:gd name="connsiteY5" fmla="*/ 68826 h 1897626"/>
                  <a:gd name="connsiteX0" fmla="*/ 0 w 3972232"/>
                  <a:gd name="connsiteY0" fmla="*/ 17453 h 1905246"/>
                  <a:gd name="connsiteX1" fmla="*/ 2874829 w 3972232"/>
                  <a:gd name="connsiteY1" fmla="*/ 62189 h 1905246"/>
                  <a:gd name="connsiteX2" fmla="*/ 3972232 w 3972232"/>
                  <a:gd name="connsiteY2" fmla="*/ 1865917 h 1905246"/>
                  <a:gd name="connsiteX3" fmla="*/ 894735 w 3972232"/>
                  <a:gd name="connsiteY3" fmla="*/ 1905246 h 1905246"/>
                  <a:gd name="connsiteX4" fmla="*/ 178701 w 3972232"/>
                  <a:gd name="connsiteY4" fmla="*/ 0 h 1905246"/>
                  <a:gd name="connsiteX5" fmla="*/ 78658 w 3972232"/>
                  <a:gd name="connsiteY5" fmla="*/ 76446 h 1905246"/>
                  <a:gd name="connsiteX0" fmla="*/ 0 w 3972232"/>
                  <a:gd name="connsiteY0" fmla="*/ 17453 h 1905246"/>
                  <a:gd name="connsiteX1" fmla="*/ 2874829 w 3972232"/>
                  <a:gd name="connsiteY1" fmla="*/ 62189 h 1905246"/>
                  <a:gd name="connsiteX2" fmla="*/ 3972232 w 3972232"/>
                  <a:gd name="connsiteY2" fmla="*/ 1865917 h 1905246"/>
                  <a:gd name="connsiteX3" fmla="*/ 894735 w 3972232"/>
                  <a:gd name="connsiteY3" fmla="*/ 1905246 h 1905246"/>
                  <a:gd name="connsiteX4" fmla="*/ 178701 w 3972232"/>
                  <a:gd name="connsiteY4" fmla="*/ 0 h 1905246"/>
                  <a:gd name="connsiteX5" fmla="*/ 78658 w 3972232"/>
                  <a:gd name="connsiteY5" fmla="*/ 76446 h 1905246"/>
                  <a:gd name="connsiteX0" fmla="*/ 0 w 3972232"/>
                  <a:gd name="connsiteY0" fmla="*/ 0 h 1887793"/>
                  <a:gd name="connsiteX1" fmla="*/ 2874829 w 3972232"/>
                  <a:gd name="connsiteY1" fmla="*/ 44736 h 1887793"/>
                  <a:gd name="connsiteX2" fmla="*/ 3972232 w 3972232"/>
                  <a:gd name="connsiteY2" fmla="*/ 1848464 h 1887793"/>
                  <a:gd name="connsiteX3" fmla="*/ 894735 w 3972232"/>
                  <a:gd name="connsiteY3" fmla="*/ 1887793 h 1887793"/>
                  <a:gd name="connsiteX4" fmla="*/ 78658 w 3972232"/>
                  <a:gd name="connsiteY4" fmla="*/ 58993 h 1887793"/>
                  <a:gd name="connsiteX0" fmla="*/ 0 w 3972232"/>
                  <a:gd name="connsiteY0" fmla="*/ 24827 h 1912620"/>
                  <a:gd name="connsiteX1" fmla="*/ 2874829 w 3972232"/>
                  <a:gd name="connsiteY1" fmla="*/ 69563 h 1912620"/>
                  <a:gd name="connsiteX2" fmla="*/ 3972232 w 3972232"/>
                  <a:gd name="connsiteY2" fmla="*/ 1873291 h 1912620"/>
                  <a:gd name="connsiteX3" fmla="*/ 894735 w 3972232"/>
                  <a:gd name="connsiteY3" fmla="*/ 1912620 h 1912620"/>
                  <a:gd name="connsiteX4" fmla="*/ 21508 w 3972232"/>
                  <a:gd name="connsiteY4" fmla="*/ 0 h 1912620"/>
                  <a:gd name="connsiteX0" fmla="*/ 0 w 3956992"/>
                  <a:gd name="connsiteY0" fmla="*/ 0 h 1922083"/>
                  <a:gd name="connsiteX1" fmla="*/ 2859589 w 3956992"/>
                  <a:gd name="connsiteY1" fmla="*/ 79026 h 1922083"/>
                  <a:gd name="connsiteX2" fmla="*/ 3956992 w 3956992"/>
                  <a:gd name="connsiteY2" fmla="*/ 1882754 h 1922083"/>
                  <a:gd name="connsiteX3" fmla="*/ 879495 w 3956992"/>
                  <a:gd name="connsiteY3" fmla="*/ 1922083 h 1922083"/>
                  <a:gd name="connsiteX4" fmla="*/ 6268 w 3956992"/>
                  <a:gd name="connsiteY4" fmla="*/ 9463 h 1922083"/>
                  <a:gd name="connsiteX0" fmla="*/ 0 w 3956992"/>
                  <a:gd name="connsiteY0" fmla="*/ 0 h 1882754"/>
                  <a:gd name="connsiteX1" fmla="*/ 2859589 w 3956992"/>
                  <a:gd name="connsiteY1" fmla="*/ 79026 h 1882754"/>
                  <a:gd name="connsiteX2" fmla="*/ 3956992 w 3956992"/>
                  <a:gd name="connsiteY2" fmla="*/ 1882754 h 1882754"/>
                  <a:gd name="connsiteX3" fmla="*/ 879495 w 3956992"/>
                  <a:gd name="connsiteY3" fmla="*/ 1867219 h 1882754"/>
                  <a:gd name="connsiteX4" fmla="*/ 6268 w 3956992"/>
                  <a:gd name="connsiteY4" fmla="*/ 9463 h 1882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56992" h="1882754">
                    <a:moveTo>
                      <a:pt x="0" y="0"/>
                    </a:moveTo>
                    <a:lnTo>
                      <a:pt x="2859589" y="79026"/>
                    </a:lnTo>
                    <a:lnTo>
                      <a:pt x="3956992" y="1882754"/>
                    </a:lnTo>
                    <a:lnTo>
                      <a:pt x="879495" y="1867219"/>
                    </a:lnTo>
                    <a:lnTo>
                      <a:pt x="6268" y="9463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pic>
          <p:nvPicPr>
            <p:cNvPr id="8266" name="Grafik 8265">
              <a:extLst>
                <a:ext uri="{FF2B5EF4-FFF2-40B4-BE49-F238E27FC236}">
                  <a16:creationId xmlns:a16="http://schemas.microsoft.com/office/drawing/2014/main" id="{8ED1D98D-8519-6AFD-0FC5-32AE8FC71F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87" t="56358" r="73126" b="14625"/>
            <a:stretch/>
          </p:blipFill>
          <p:spPr>
            <a:xfrm>
              <a:off x="7916612" y="5102703"/>
              <a:ext cx="203309" cy="348796"/>
            </a:xfrm>
            <a:prstGeom prst="rect">
              <a:avLst/>
            </a:prstGeom>
          </p:spPr>
        </p:pic>
      </p:grpSp>
      <p:sp>
        <p:nvSpPr>
          <p:cNvPr id="9" name="Text Box 14">
            <a:extLst>
              <a:ext uri="{FF2B5EF4-FFF2-40B4-BE49-F238E27FC236}">
                <a16:creationId xmlns:a16="http://schemas.microsoft.com/office/drawing/2014/main" id="{756CB92D-6B5F-3639-4535-C68278760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0604" y="3349834"/>
            <a:ext cx="1080745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u="sng" dirty="0">
                <a:solidFill>
                  <a:srgbClr val="000000"/>
                </a:solidFill>
                <a:ea typeface="Microsoft YaHei" panose="020B0503020204020204" pitchFamily="34" charset="-122"/>
              </a:rPr>
              <a:t>Quelle:</a:t>
            </a:r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  <a:t> ISE e.V.</a:t>
            </a:r>
          </a:p>
        </p:txBody>
      </p:sp>
      <p:grpSp>
        <p:nvGrpSpPr>
          <p:cNvPr id="8334" name="Gruppieren 8333">
            <a:extLst>
              <a:ext uri="{FF2B5EF4-FFF2-40B4-BE49-F238E27FC236}">
                <a16:creationId xmlns:a16="http://schemas.microsoft.com/office/drawing/2014/main" id="{D6DB49B9-9DEC-B6D6-B3F6-4BDF7E48040D}"/>
              </a:ext>
            </a:extLst>
          </p:cNvPr>
          <p:cNvGrpSpPr/>
          <p:nvPr/>
        </p:nvGrpSpPr>
        <p:grpSpPr>
          <a:xfrm>
            <a:off x="3236756" y="3708318"/>
            <a:ext cx="3779190" cy="1919087"/>
            <a:chOff x="3236756" y="3708318"/>
            <a:chExt cx="3779190" cy="1919087"/>
          </a:xfrm>
        </p:grpSpPr>
        <p:grpSp>
          <p:nvGrpSpPr>
            <p:cNvPr id="8349" name="Gruppieren 8348">
              <a:extLst>
                <a:ext uri="{FF2B5EF4-FFF2-40B4-BE49-F238E27FC236}">
                  <a16:creationId xmlns:a16="http://schemas.microsoft.com/office/drawing/2014/main" id="{DBCF49E6-215A-E69E-B5B2-D1A12580DA16}"/>
                </a:ext>
              </a:extLst>
            </p:cNvPr>
            <p:cNvGrpSpPr/>
            <p:nvPr/>
          </p:nvGrpSpPr>
          <p:grpSpPr>
            <a:xfrm>
              <a:off x="3236756" y="3708318"/>
              <a:ext cx="3779190" cy="1919087"/>
              <a:chOff x="3236756" y="3708318"/>
              <a:chExt cx="3779190" cy="1919087"/>
            </a:xfrm>
          </p:grpSpPr>
          <p:grpSp>
            <p:nvGrpSpPr>
              <p:cNvPr id="8328" name="Gruppieren 8327">
                <a:extLst>
                  <a:ext uri="{FF2B5EF4-FFF2-40B4-BE49-F238E27FC236}">
                    <a16:creationId xmlns:a16="http://schemas.microsoft.com/office/drawing/2014/main" id="{62A5EC99-4569-1DD7-0D8D-3A02F6EBC3F6}"/>
                  </a:ext>
                </a:extLst>
              </p:cNvPr>
              <p:cNvGrpSpPr/>
              <p:nvPr/>
            </p:nvGrpSpPr>
            <p:grpSpPr>
              <a:xfrm>
                <a:off x="3236756" y="3708318"/>
                <a:ext cx="3779190" cy="1919087"/>
                <a:chOff x="3693954" y="3708318"/>
                <a:chExt cx="3779190" cy="1919087"/>
              </a:xfrm>
            </p:grpSpPr>
            <p:grpSp>
              <p:nvGrpSpPr>
                <p:cNvPr id="21" name="Gruppieren 20">
                  <a:extLst>
                    <a:ext uri="{FF2B5EF4-FFF2-40B4-BE49-F238E27FC236}">
                      <a16:creationId xmlns:a16="http://schemas.microsoft.com/office/drawing/2014/main" id="{1AFDF12A-1D75-1C37-660E-A2333F368981}"/>
                    </a:ext>
                  </a:extLst>
                </p:cNvPr>
                <p:cNvGrpSpPr/>
                <p:nvPr/>
              </p:nvGrpSpPr>
              <p:grpSpPr>
                <a:xfrm>
                  <a:off x="4205619" y="3708318"/>
                  <a:ext cx="3267525" cy="1775658"/>
                  <a:chOff x="4205619" y="3708318"/>
                  <a:chExt cx="3267525" cy="1775658"/>
                </a:xfrm>
              </p:grpSpPr>
              <p:cxnSp>
                <p:nvCxnSpPr>
                  <p:cNvPr id="8270" name="Gerader Verbinder 8269">
                    <a:extLst>
                      <a:ext uri="{FF2B5EF4-FFF2-40B4-BE49-F238E27FC236}">
                        <a16:creationId xmlns:a16="http://schemas.microsoft.com/office/drawing/2014/main" id="{6F1F27DF-6148-0FB7-404F-15E982D9AA3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5636440" y="4639403"/>
                    <a:ext cx="1836704" cy="33889"/>
                  </a:xfrm>
                  <a:prstGeom prst="line">
                    <a:avLst/>
                  </a:prstGeom>
                  <a:solidFill>
                    <a:srgbClr val="FF0000"/>
                  </a:solidFill>
                  <a:ln w="19050" cap="flat" cmpd="sng" algn="ctr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pic>
                <p:nvPicPr>
                  <p:cNvPr id="20" name="Grafik 19">
                    <a:extLst>
                      <a:ext uri="{FF2B5EF4-FFF2-40B4-BE49-F238E27FC236}">
                        <a16:creationId xmlns:a16="http://schemas.microsoft.com/office/drawing/2014/main" id="{65150C66-9E42-BA7D-880B-8DBCD6B14F7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205619" y="3708318"/>
                    <a:ext cx="1775658" cy="1775658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8323" name="Textfeld 8322">
                  <a:extLst>
                    <a:ext uri="{FF2B5EF4-FFF2-40B4-BE49-F238E27FC236}">
                      <a16:creationId xmlns:a16="http://schemas.microsoft.com/office/drawing/2014/main" id="{10A9C6E7-69B6-B9AD-C8D0-9568BD8AE285}"/>
                    </a:ext>
                  </a:extLst>
                </p:cNvPr>
                <p:cNvSpPr txBox="1"/>
                <p:nvPr/>
              </p:nvSpPr>
              <p:spPr>
                <a:xfrm>
                  <a:off x="3693954" y="5319628"/>
                  <a:ext cx="288572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400" u="sng" dirty="0"/>
                    <a:t>Übertragungs- und Verteilernetze</a:t>
                  </a:r>
                </a:p>
              </p:txBody>
            </p:sp>
          </p:grpSp>
          <p:grpSp>
            <p:nvGrpSpPr>
              <p:cNvPr id="8343" name="Gruppieren 8342">
                <a:extLst>
                  <a:ext uri="{FF2B5EF4-FFF2-40B4-BE49-F238E27FC236}">
                    <a16:creationId xmlns:a16="http://schemas.microsoft.com/office/drawing/2014/main" id="{DC340CFB-F1DF-604B-B7AB-C3C35F69CB39}"/>
                  </a:ext>
                </a:extLst>
              </p:cNvPr>
              <p:cNvGrpSpPr/>
              <p:nvPr/>
            </p:nvGrpSpPr>
            <p:grpSpPr>
              <a:xfrm>
                <a:off x="5788325" y="3780051"/>
                <a:ext cx="595807" cy="1445828"/>
                <a:chOff x="5788325" y="1453530"/>
                <a:chExt cx="595807" cy="1445828"/>
              </a:xfrm>
            </p:grpSpPr>
            <p:cxnSp>
              <p:nvCxnSpPr>
                <p:cNvPr id="8344" name="Gerader Verbinder 8343">
                  <a:extLst>
                    <a:ext uri="{FF2B5EF4-FFF2-40B4-BE49-F238E27FC236}">
                      <a16:creationId xmlns:a16="http://schemas.microsoft.com/office/drawing/2014/main" id="{D9CFF848-1820-8B9C-A4C1-FAE9666BC1C1}"/>
                    </a:ext>
                  </a:extLst>
                </p:cNvPr>
                <p:cNvCxnSpPr/>
                <p:nvPr/>
              </p:nvCxnSpPr>
              <p:spPr bwMode="auto">
                <a:xfrm>
                  <a:off x="5788325" y="1453530"/>
                  <a:ext cx="0" cy="1445828"/>
                </a:xfrm>
                <a:prstGeom prst="lin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345" name="Gerader Verbinder 8344">
                  <a:extLst>
                    <a:ext uri="{FF2B5EF4-FFF2-40B4-BE49-F238E27FC236}">
                      <a16:creationId xmlns:a16="http://schemas.microsoft.com/office/drawing/2014/main" id="{CECAE57A-C4A1-D7E3-E51E-BEFF4382129B}"/>
                    </a:ext>
                  </a:extLst>
                </p:cNvPr>
                <p:cNvCxnSpPr/>
                <p:nvPr/>
              </p:nvCxnSpPr>
              <p:spPr bwMode="auto">
                <a:xfrm>
                  <a:off x="5788325" y="1456955"/>
                  <a:ext cx="505319" cy="0"/>
                </a:xfrm>
                <a:prstGeom prst="lin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346" name="Gerader Verbinder 8345">
                  <a:extLst>
                    <a:ext uri="{FF2B5EF4-FFF2-40B4-BE49-F238E27FC236}">
                      <a16:creationId xmlns:a16="http://schemas.microsoft.com/office/drawing/2014/main" id="{ECDA6175-887E-7588-6B1A-630B44FB586E}"/>
                    </a:ext>
                  </a:extLst>
                </p:cNvPr>
                <p:cNvCxnSpPr/>
                <p:nvPr/>
              </p:nvCxnSpPr>
              <p:spPr bwMode="auto">
                <a:xfrm>
                  <a:off x="5788325" y="2899358"/>
                  <a:ext cx="505319" cy="0"/>
                </a:xfrm>
                <a:prstGeom prst="lin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347" name="Gerader Verbinder 8346">
                  <a:extLst>
                    <a:ext uri="{FF2B5EF4-FFF2-40B4-BE49-F238E27FC236}">
                      <a16:creationId xmlns:a16="http://schemas.microsoft.com/office/drawing/2014/main" id="{B49A6D09-818B-E080-5D3C-6AB1BF466A43}"/>
                    </a:ext>
                  </a:extLst>
                </p:cNvPr>
                <p:cNvCxnSpPr/>
                <p:nvPr/>
              </p:nvCxnSpPr>
              <p:spPr bwMode="auto">
                <a:xfrm>
                  <a:off x="5878813" y="2201769"/>
                  <a:ext cx="505319" cy="0"/>
                </a:xfrm>
                <a:prstGeom prst="line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arrow" w="med" len="med"/>
                  <a:tailEnd type="arrow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3096A0FB-EE96-2337-9557-7FFF9B8F2FDE}"/>
                </a:ext>
              </a:extLst>
            </p:cNvPr>
            <p:cNvSpPr txBox="1"/>
            <p:nvPr/>
          </p:nvSpPr>
          <p:spPr>
            <a:xfrm>
              <a:off x="5744956" y="3776291"/>
              <a:ext cx="8911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Nachbar</a:t>
              </a:r>
            </a:p>
          </p:txBody>
        </p:sp>
        <p:sp>
          <p:nvSpPr>
            <p:cNvPr id="8327" name="Textfeld 8326">
              <a:extLst>
                <a:ext uri="{FF2B5EF4-FFF2-40B4-BE49-F238E27FC236}">
                  <a16:creationId xmlns:a16="http://schemas.microsoft.com/office/drawing/2014/main" id="{B857AC0E-A739-38C3-6ECB-7F9B3AA3831C}"/>
                </a:ext>
              </a:extLst>
            </p:cNvPr>
            <p:cNvSpPr txBox="1"/>
            <p:nvPr/>
          </p:nvSpPr>
          <p:spPr>
            <a:xfrm>
              <a:off x="5744956" y="4886070"/>
              <a:ext cx="89113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dirty="0"/>
                <a:t>Nachbar</a:t>
              </a:r>
            </a:p>
          </p:txBody>
        </p:sp>
      </p:grpSp>
      <p:sp>
        <p:nvSpPr>
          <p:cNvPr id="11" name="Rectangle 4">
            <a:extLst>
              <a:ext uri="{FF2B5EF4-FFF2-40B4-BE49-F238E27FC236}">
                <a16:creationId xmlns:a16="http://schemas.microsoft.com/office/drawing/2014/main" id="{AD23E884-B4CF-BBDF-538D-6D0DB3130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06" y="5889043"/>
            <a:ext cx="9906000" cy="4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Das</a:t>
            </a:r>
            <a:r>
              <a:rPr kumimoji="0" lang="de-DE" altLang="de-DE" sz="1800" b="0" i="0" u="none" strike="noStrike" kern="1200" cap="none" spc="0" normalizeH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Energiesystem</a:t>
            </a:r>
            <a:r>
              <a:rPr kumimoji="0" lang="de-DE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wir</a:t>
            </a:r>
            <a:r>
              <a:rPr lang="de-DE" altLang="de-DE" sz="1800" dirty="0">
                <a:solidFill>
                  <a:srgbClr val="00B050"/>
                </a:solidFill>
              </a:rPr>
              <a:t>d sich zukünftig </a:t>
            </a:r>
            <a:r>
              <a:rPr lang="de-DE" altLang="de-DE" sz="1800" b="1" dirty="0">
                <a:solidFill>
                  <a:srgbClr val="00B050"/>
                </a:solidFill>
              </a:rPr>
              <a:t>hauptsächlich</a:t>
            </a:r>
            <a:r>
              <a:rPr lang="de-DE" altLang="de-DE" sz="1800" dirty="0">
                <a:solidFill>
                  <a:srgbClr val="00B050"/>
                </a:solidFill>
              </a:rPr>
              <a:t> zum </a:t>
            </a:r>
            <a:r>
              <a:rPr lang="de-DE" altLang="de-DE" sz="1800" b="1" dirty="0">
                <a:solidFill>
                  <a:srgbClr val="00B050"/>
                </a:solidFill>
              </a:rPr>
              <a:t>Stromsystem</a:t>
            </a:r>
            <a:r>
              <a:rPr lang="de-DE" altLang="de-DE" sz="1800" dirty="0">
                <a:solidFill>
                  <a:srgbClr val="00B050"/>
                </a:solidFill>
              </a:rPr>
              <a:t> entwickeln</a:t>
            </a:r>
            <a:r>
              <a:rPr kumimoji="0" lang="de-DE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!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F500B3D-827F-8553-64F7-C50ED8596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06" y="6182224"/>
            <a:ext cx="9906000" cy="4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altLang="de-DE" sz="1800" dirty="0">
                <a:solidFill>
                  <a:srgbClr val="00B050"/>
                </a:solidFill>
              </a:rPr>
              <a:t>Der </a:t>
            </a:r>
            <a:r>
              <a:rPr kumimoji="0" lang="de-DE" altLang="de-DE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ProSumer</a:t>
            </a:r>
            <a:r>
              <a:rPr kumimoji="0" lang="de-DE" alt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 </a:t>
            </a:r>
            <a:r>
              <a:rPr lang="de-DE" altLang="de-DE" sz="1800" b="1" noProof="0" dirty="0">
                <a:solidFill>
                  <a:srgbClr val="00B050"/>
                </a:solidFill>
              </a:rPr>
              <a:t>wird dabei zur </a:t>
            </a:r>
            <a:r>
              <a:rPr kumimoji="0" lang="de-DE" altLang="de-DE" sz="1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Schlüsselkomponente</a:t>
            </a:r>
            <a:r>
              <a:rPr kumimoji="0" lang="de-DE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!</a:t>
            </a:r>
          </a:p>
        </p:txBody>
      </p:sp>
      <p:sp>
        <p:nvSpPr>
          <p:cNvPr id="8303" name="Rectangle 4">
            <a:extLst>
              <a:ext uri="{FF2B5EF4-FFF2-40B4-BE49-F238E27FC236}">
                <a16:creationId xmlns:a16="http://schemas.microsoft.com/office/drawing/2014/main" id="{3D0B9EE1-3D1D-48E4-4023-A0ECA745C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5760" y="71618"/>
            <a:ext cx="8182017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Gleichgewicht: Stromerzeugung und –verbrauch (1), Infrastruktur (2)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Stromsystem: von den Fossilen zu den Erneuerbaren</a:t>
            </a:r>
          </a:p>
        </p:txBody>
      </p:sp>
      <p:pic>
        <p:nvPicPr>
          <p:cNvPr id="8315" name="Grafik 8314">
            <a:extLst>
              <a:ext uri="{FF2B5EF4-FFF2-40B4-BE49-F238E27FC236}">
                <a16:creationId xmlns:a16="http://schemas.microsoft.com/office/drawing/2014/main" id="{B68D9B43-CC68-E143-4606-D53426EF51D0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3" t="27472" r="5623" b="25256"/>
          <a:stretch>
            <a:fillRect/>
          </a:stretch>
        </p:blipFill>
        <p:spPr>
          <a:xfrm flipH="1">
            <a:off x="8626674" y="2401373"/>
            <a:ext cx="1078117" cy="574931"/>
          </a:xfrm>
          <a:prstGeom prst="rect">
            <a:avLst/>
          </a:prstGeom>
        </p:spPr>
      </p:pic>
      <p:pic>
        <p:nvPicPr>
          <p:cNvPr id="8322" name="Grafik 8321" descr="Electric Car - Free transport icons">
            <a:extLst>
              <a:ext uri="{FF2B5EF4-FFF2-40B4-BE49-F238E27FC236}">
                <a16:creationId xmlns:a16="http://schemas.microsoft.com/office/drawing/2014/main" id="{4817CE2D-37ED-7CC0-9233-96B879A0D15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14969" y="4765553"/>
            <a:ext cx="652767" cy="652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84014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8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8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8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8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8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8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8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8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8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8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8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8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8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E4DE3AB5-3337-6A36-5621-6C36604EFC28}"/>
              </a:ext>
            </a:extLst>
          </p:cNvPr>
          <p:cNvGrpSpPr/>
          <p:nvPr/>
        </p:nvGrpSpPr>
        <p:grpSpPr>
          <a:xfrm>
            <a:off x="-24767" y="816965"/>
            <a:ext cx="9930766" cy="2396115"/>
            <a:chOff x="-24767" y="816965"/>
            <a:chExt cx="9930766" cy="2396115"/>
          </a:xfrm>
        </p:grpSpPr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0FC2D466-EC05-8937-F288-66A9B9FBA638}"/>
                </a:ext>
              </a:extLst>
            </p:cNvPr>
            <p:cNvSpPr/>
            <p:nvPr/>
          </p:nvSpPr>
          <p:spPr bwMode="auto">
            <a:xfrm>
              <a:off x="-24767" y="858359"/>
              <a:ext cx="9930766" cy="235472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74CDA0BE-8243-191E-417F-3869EAD84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82"/>
            <a:stretch>
              <a:fillRect/>
            </a:stretch>
          </p:blipFill>
          <p:spPr>
            <a:xfrm>
              <a:off x="5879884" y="924488"/>
              <a:ext cx="3796710" cy="2040887"/>
            </a:xfrm>
            <a:prstGeom prst="rect">
              <a:avLst/>
            </a:prstGeom>
          </p:spPr>
        </p:pic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794C1C6C-BB8F-1E9C-0198-B8BC8B345B20}"/>
                </a:ext>
              </a:extLst>
            </p:cNvPr>
            <p:cNvSpPr txBox="1"/>
            <p:nvPr/>
          </p:nvSpPr>
          <p:spPr>
            <a:xfrm>
              <a:off x="172506" y="816965"/>
              <a:ext cx="8691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b="1" dirty="0"/>
                <a:t>bisher:</a:t>
              </a:r>
            </a:p>
          </p:txBody>
        </p:sp>
        <p:sp>
          <p:nvSpPr>
            <p:cNvPr id="2" name="Text Box 5">
              <a:extLst>
                <a:ext uri="{FF2B5EF4-FFF2-40B4-BE49-F238E27FC236}">
                  <a16:creationId xmlns:a16="http://schemas.microsoft.com/office/drawing/2014/main" id="{16E87593-D66C-67CC-8B0D-3B857463C8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15032" y="2974060"/>
              <a:ext cx="2661562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0000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lang="de-DE" altLang="de-DE" sz="1200" dirty="0"/>
                <a:t>Tageslastgang in D, </a:t>
              </a:r>
              <a:r>
                <a:rPr lang="de-DE" altLang="de-DE" sz="1000" u="sng" dirty="0"/>
                <a:t>Quelle:</a:t>
              </a:r>
              <a:r>
                <a:rPr lang="de-DE" altLang="de-DE" sz="1000" b="1" dirty="0"/>
                <a:t> </a:t>
              </a:r>
              <a:r>
                <a:rPr lang="de-DE" altLang="de-DE" sz="1000" dirty="0"/>
                <a:t>billig-strom.de </a:t>
              </a:r>
              <a:endParaRPr lang="en-US" altLang="de-DE" sz="1000" dirty="0"/>
            </a:p>
          </p:txBody>
        </p:sp>
      </p:grp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8523D534-C6EC-E5C8-DFA5-528D352966A4}"/>
              </a:ext>
            </a:extLst>
          </p:cNvPr>
          <p:cNvGrpSpPr/>
          <p:nvPr/>
        </p:nvGrpSpPr>
        <p:grpSpPr>
          <a:xfrm>
            <a:off x="-24767" y="3296656"/>
            <a:ext cx="9930766" cy="2976449"/>
            <a:chOff x="-24767" y="3296656"/>
            <a:chExt cx="9930766" cy="2976449"/>
          </a:xfrm>
        </p:grpSpPr>
        <p:sp>
          <p:nvSpPr>
            <p:cNvPr id="35" name="Rechteck 34">
              <a:extLst>
                <a:ext uri="{FF2B5EF4-FFF2-40B4-BE49-F238E27FC236}">
                  <a16:creationId xmlns:a16="http://schemas.microsoft.com/office/drawing/2014/main" id="{FD27F764-7F3A-95FC-DC81-532C1030C3FD}"/>
                </a:ext>
              </a:extLst>
            </p:cNvPr>
            <p:cNvSpPr/>
            <p:nvPr/>
          </p:nvSpPr>
          <p:spPr bwMode="auto">
            <a:xfrm>
              <a:off x="-24767" y="3320837"/>
              <a:ext cx="9930766" cy="295226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37" name="Grafik 36">
              <a:extLst>
                <a:ext uri="{FF2B5EF4-FFF2-40B4-BE49-F238E27FC236}">
                  <a16:creationId xmlns:a16="http://schemas.microsoft.com/office/drawing/2014/main" id="{F6F6B98E-1BBD-F03A-C4BD-0E6860B3B9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51" r="7514" b="21507"/>
            <a:stretch/>
          </p:blipFill>
          <p:spPr>
            <a:xfrm>
              <a:off x="4897341" y="3805625"/>
              <a:ext cx="4983480" cy="2076552"/>
            </a:xfrm>
            <a:prstGeom prst="rect">
              <a:avLst/>
            </a:prstGeom>
          </p:spPr>
        </p:pic>
        <p:grpSp>
          <p:nvGrpSpPr>
            <p:cNvPr id="34" name="Gruppieren 33">
              <a:extLst>
                <a:ext uri="{FF2B5EF4-FFF2-40B4-BE49-F238E27FC236}">
                  <a16:creationId xmlns:a16="http://schemas.microsoft.com/office/drawing/2014/main" id="{74F99515-F394-DF77-D8C9-DB9EEDEAE994}"/>
                </a:ext>
              </a:extLst>
            </p:cNvPr>
            <p:cNvGrpSpPr/>
            <p:nvPr/>
          </p:nvGrpSpPr>
          <p:grpSpPr>
            <a:xfrm>
              <a:off x="197131" y="3296656"/>
              <a:ext cx="9616526" cy="2723012"/>
              <a:chOff x="197131" y="3296656"/>
              <a:chExt cx="9616526" cy="2723012"/>
            </a:xfrm>
          </p:grpSpPr>
          <p:sp>
            <p:nvSpPr>
              <p:cNvPr id="23" name="Textfeld 22">
                <a:extLst>
                  <a:ext uri="{FF2B5EF4-FFF2-40B4-BE49-F238E27FC236}">
                    <a16:creationId xmlns:a16="http://schemas.microsoft.com/office/drawing/2014/main" id="{39CCBA13-5F72-6A8D-2C34-42AC311B6556}"/>
                  </a:ext>
                </a:extLst>
              </p:cNvPr>
              <p:cNvSpPr txBox="1"/>
              <p:nvPr/>
            </p:nvSpPr>
            <p:spPr>
              <a:xfrm>
                <a:off x="197131" y="3296656"/>
                <a:ext cx="12031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600" b="1" dirty="0"/>
                  <a:t>zukünftig:</a:t>
                </a:r>
              </a:p>
            </p:txBody>
          </p:sp>
          <p:sp>
            <p:nvSpPr>
              <p:cNvPr id="3" name="Text Box 5">
                <a:extLst>
                  <a:ext uri="{FF2B5EF4-FFF2-40B4-BE49-F238E27FC236}">
                    <a16:creationId xmlns:a16="http://schemas.microsoft.com/office/drawing/2014/main" id="{CCA8CCD4-3311-8C23-04C6-CDAC6A4B505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08703" y="5835002"/>
                <a:ext cx="2404954" cy="1846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0000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de-DE" altLang="de-DE" sz="1200" dirty="0"/>
                  <a:t>Wochenlastgang in D, </a:t>
                </a:r>
                <a:r>
                  <a:rPr lang="de-DE" altLang="de-DE" sz="1000" u="sng" dirty="0"/>
                  <a:t>Quelle:</a:t>
                </a:r>
                <a:r>
                  <a:rPr lang="de-DE" altLang="de-DE" sz="1000" b="1" dirty="0"/>
                  <a:t> </a:t>
                </a:r>
                <a:r>
                  <a:rPr lang="de-DE" altLang="de-DE" sz="1000" dirty="0" err="1"/>
                  <a:t>ee</a:t>
                </a:r>
                <a:r>
                  <a:rPr lang="de-DE" altLang="de-DE" sz="1000" dirty="0"/>
                  <a:t> mag</a:t>
                </a:r>
                <a:endParaRPr lang="en-US" altLang="de-DE" sz="1000" dirty="0"/>
              </a:p>
            </p:txBody>
          </p:sp>
        </p:grpSp>
      </p:grpSp>
      <p:sp>
        <p:nvSpPr>
          <p:cNvPr id="20" name="Textfeld 19">
            <a:extLst>
              <a:ext uri="{FF2B5EF4-FFF2-40B4-BE49-F238E27FC236}">
                <a16:creationId xmlns:a16="http://schemas.microsoft.com/office/drawing/2014/main" id="{F7E18916-6602-5D12-EC54-18ECD967D3C2}"/>
              </a:ext>
            </a:extLst>
          </p:cNvPr>
          <p:cNvSpPr txBox="1"/>
          <p:nvPr/>
        </p:nvSpPr>
        <p:spPr>
          <a:xfrm>
            <a:off x="186874" y="1513903"/>
            <a:ext cx="24604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u="sng" dirty="0">
                <a:solidFill>
                  <a:srgbClr val="3333FF"/>
                </a:solidFill>
              </a:rPr>
              <a:t>Mittellast-KW</a:t>
            </a:r>
            <a:r>
              <a:rPr lang="de-DE" sz="1600" dirty="0">
                <a:solidFill>
                  <a:srgbClr val="3333FF"/>
                </a:solidFill>
              </a:rPr>
              <a:t>: Steinkohle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83278D71-50A7-83BD-26FC-4AD90CB99DFA}"/>
              </a:ext>
            </a:extLst>
          </p:cNvPr>
          <p:cNvSpPr txBox="1"/>
          <p:nvPr/>
        </p:nvSpPr>
        <p:spPr>
          <a:xfrm>
            <a:off x="161421" y="1076599"/>
            <a:ext cx="58634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u="sng" dirty="0">
                <a:solidFill>
                  <a:srgbClr val="3333FF"/>
                </a:solidFill>
              </a:rPr>
              <a:t>Spitzenlast-KW</a:t>
            </a:r>
            <a:r>
              <a:rPr lang="de-DE" sz="1600" dirty="0">
                <a:solidFill>
                  <a:srgbClr val="3333FF"/>
                </a:solidFill>
              </a:rPr>
              <a:t>: Pumpspeicher, Gas/Dampf mit Erdgas (</a:t>
            </a:r>
            <a:r>
              <a:rPr lang="de-DE" sz="1600" dirty="0" err="1">
                <a:solidFill>
                  <a:srgbClr val="3333FF"/>
                </a:solidFill>
              </a:rPr>
              <a:t>GuD</a:t>
            </a:r>
            <a:r>
              <a:rPr lang="de-DE" sz="1600" dirty="0">
                <a:solidFill>
                  <a:srgbClr val="3333FF"/>
                </a:solidFill>
              </a:rPr>
              <a:t>) 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6DD59CD7-2841-043A-B84A-4F784F03F40F}"/>
              </a:ext>
            </a:extLst>
          </p:cNvPr>
          <p:cNvSpPr txBox="1"/>
          <p:nvPr/>
        </p:nvSpPr>
        <p:spPr>
          <a:xfrm>
            <a:off x="161420" y="2099552"/>
            <a:ext cx="55856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u="sng" dirty="0">
                <a:solidFill>
                  <a:srgbClr val="3333FF"/>
                </a:solidFill>
              </a:rPr>
              <a:t>Grundlast-KW</a:t>
            </a:r>
            <a:r>
              <a:rPr lang="de-DE" sz="1600" dirty="0">
                <a:solidFill>
                  <a:srgbClr val="3333FF"/>
                </a:solidFill>
              </a:rPr>
              <a:t>: Atom, Braunkohle, Biomasse, (Laufwasser)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B24B153-7319-712F-A475-0BE5D555C641}"/>
              </a:ext>
            </a:extLst>
          </p:cNvPr>
          <p:cNvSpPr txBox="1"/>
          <p:nvPr/>
        </p:nvSpPr>
        <p:spPr>
          <a:xfrm>
            <a:off x="186874" y="4711753"/>
            <a:ext cx="4756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u="sng" dirty="0">
                <a:solidFill>
                  <a:srgbClr val="3333FF"/>
                </a:solidFill>
              </a:rPr>
              <a:t>Lastverschiebung (schaltbare Verbraucher)</a:t>
            </a:r>
            <a:r>
              <a:rPr lang="de-DE" sz="1600" dirty="0">
                <a:solidFill>
                  <a:srgbClr val="3333FF"/>
                </a:solidFill>
              </a:rPr>
              <a:t>: Industrie, Haushalt, GHD, Verkehr (E-Autos)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D9FE4425-03E3-9807-B4C0-505161645282}"/>
              </a:ext>
            </a:extLst>
          </p:cNvPr>
          <p:cNvSpPr txBox="1"/>
          <p:nvPr/>
        </p:nvSpPr>
        <p:spPr>
          <a:xfrm>
            <a:off x="186874" y="5320709"/>
            <a:ext cx="4417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u="sng" dirty="0">
                <a:solidFill>
                  <a:srgbClr val="3333FF"/>
                </a:solidFill>
              </a:rPr>
              <a:t>EE-KW (volatil)</a:t>
            </a:r>
            <a:r>
              <a:rPr lang="de-DE" sz="1600" dirty="0">
                <a:solidFill>
                  <a:srgbClr val="3333FF"/>
                </a:solidFill>
              </a:rPr>
              <a:t>: Wind, PV, (Laufwasser)</a:t>
            </a: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933EF54A-2E3B-6CA4-4166-812518F1A6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6494" y="6042823"/>
            <a:ext cx="1080745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de-DE" altLang="de-DE" sz="1200" u="sng" dirty="0"/>
              <a:t>Quelle</a:t>
            </a:r>
            <a:r>
              <a:rPr lang="de-DE" altLang="de-DE" sz="1200" dirty="0"/>
              <a:t>: ISE e.V.</a:t>
            </a:r>
            <a:endParaRPr lang="en-US" altLang="de-DE" sz="1200" dirty="0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0F0768E7-2F42-80EE-0C48-7E6F08A17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196" y="13730"/>
            <a:ext cx="873403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de-DE" altLang="de-DE" sz="2000" dirty="0">
                <a:solidFill>
                  <a:schemeClr val="bg1"/>
                </a:solidFill>
              </a:rPr>
              <a:t>Gleichgewicht: Stromerzeugung und –verbrauch (1), Infrastruktur (2)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von Lastbereichskraftwerke </a:t>
            </a:r>
            <a:r>
              <a:rPr lang="de-DE" altLang="de-DE" sz="2000" dirty="0">
                <a:solidFill>
                  <a:schemeClr val="bg1"/>
                </a:solidFill>
                <a:sym typeface="Wingdings" panose="05000000000000000000" pitchFamily="2" charset="2"/>
              </a:rPr>
              <a:t> </a:t>
            </a:r>
            <a:r>
              <a:rPr lang="de-DE" altLang="de-DE" sz="2000" dirty="0">
                <a:solidFill>
                  <a:schemeClr val="bg1"/>
                </a:solidFill>
              </a:rPr>
              <a:t>volatile EE- und Residuallastkraftwerke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52A2E02A-4FCA-52C5-7631-1AD3CA2AB814}"/>
              </a:ext>
            </a:extLst>
          </p:cNvPr>
          <p:cNvSpPr txBox="1"/>
          <p:nvPr/>
        </p:nvSpPr>
        <p:spPr>
          <a:xfrm>
            <a:off x="186874" y="3634535"/>
            <a:ext cx="458667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u="sng" dirty="0">
                <a:solidFill>
                  <a:srgbClr val="3333FF"/>
                </a:solidFill>
              </a:rPr>
              <a:t>Residuallast-KW</a:t>
            </a:r>
            <a:r>
              <a:rPr lang="de-DE" sz="1600" dirty="0">
                <a:solidFill>
                  <a:srgbClr val="3333FF"/>
                </a:solidFill>
              </a:rPr>
              <a:t>: Batterieparks, Pumpspeicher, </a:t>
            </a:r>
            <a:br>
              <a:rPr lang="de-DE" sz="1600" dirty="0">
                <a:solidFill>
                  <a:srgbClr val="3333FF"/>
                </a:solidFill>
              </a:rPr>
            </a:br>
            <a:r>
              <a:rPr lang="de-DE" sz="1600" dirty="0">
                <a:solidFill>
                  <a:srgbClr val="3333FF"/>
                </a:solidFill>
              </a:rPr>
              <a:t>E-Auto-Schwarmspeicher (V2G), G(</a:t>
            </a:r>
            <a:r>
              <a:rPr lang="de-DE" sz="1600" dirty="0" err="1">
                <a:solidFill>
                  <a:srgbClr val="3333FF"/>
                </a:solidFill>
              </a:rPr>
              <a:t>uD</a:t>
            </a:r>
            <a:r>
              <a:rPr lang="de-DE" sz="1600" dirty="0">
                <a:solidFill>
                  <a:srgbClr val="3333FF"/>
                </a:solidFill>
              </a:rPr>
              <a:t>) mit Gas-speicher (Bio-CH</a:t>
            </a:r>
            <a:r>
              <a:rPr lang="de-DE" sz="1600" baseline="-25000" dirty="0">
                <a:solidFill>
                  <a:srgbClr val="3333FF"/>
                </a:solidFill>
              </a:rPr>
              <a:t>4</a:t>
            </a:r>
            <a:r>
              <a:rPr lang="de-DE" sz="1600" dirty="0">
                <a:solidFill>
                  <a:srgbClr val="3333FF"/>
                </a:solidFill>
              </a:rPr>
              <a:t> und H</a:t>
            </a:r>
            <a:r>
              <a:rPr lang="de-DE" sz="1600" baseline="-25000" dirty="0">
                <a:solidFill>
                  <a:srgbClr val="3333FF"/>
                </a:solidFill>
              </a:rPr>
              <a:t>2</a:t>
            </a:r>
            <a:r>
              <a:rPr lang="de-DE" sz="1600" dirty="0">
                <a:solidFill>
                  <a:srgbClr val="3333FF"/>
                </a:solidFill>
              </a:rPr>
              <a:t> von Elektrolyseuren), </a:t>
            </a:r>
            <a:br>
              <a:rPr lang="de-DE" sz="1600" dirty="0">
                <a:solidFill>
                  <a:srgbClr val="3333FF"/>
                </a:solidFill>
              </a:rPr>
            </a:br>
            <a:r>
              <a:rPr lang="de-DE" sz="1600" dirty="0">
                <a:solidFill>
                  <a:srgbClr val="3333FF"/>
                </a:solidFill>
              </a:rPr>
              <a:t>EU-Overlay-Netzwerk</a:t>
            </a:r>
          </a:p>
        </p:txBody>
      </p:sp>
      <p:sp>
        <p:nvSpPr>
          <p:cNvPr id="27" name="Rectangle 4">
            <a:extLst>
              <a:ext uri="{FF2B5EF4-FFF2-40B4-BE49-F238E27FC236}">
                <a16:creationId xmlns:a16="http://schemas.microsoft.com/office/drawing/2014/main" id="{5100E341-DA9C-B9C7-0635-69F5B99E4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2833240"/>
            <a:ext cx="4908014" cy="373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sz="1600" u="sng" dirty="0"/>
              <a:t>Lastregelung</a:t>
            </a:r>
            <a:r>
              <a:rPr lang="de-DE" sz="1600" dirty="0"/>
              <a:t>: die Erzeugung folgt dem Verbrauch!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DE5BB80-B5EA-792A-72D0-D4F59AD39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4767" y="5899403"/>
            <a:ext cx="6659483" cy="3737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sz="1600" u="sng" dirty="0"/>
              <a:t>Lastregelung</a:t>
            </a:r>
            <a:r>
              <a:rPr lang="de-DE" sz="1600" dirty="0"/>
              <a:t>: der Verbrauch folgt der Erzeugung!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9B160707-4DF8-EA93-15A7-550C3DC64EC7}"/>
              </a:ext>
            </a:extLst>
          </p:cNvPr>
          <p:cNvGrpSpPr/>
          <p:nvPr/>
        </p:nvGrpSpPr>
        <p:grpSpPr>
          <a:xfrm>
            <a:off x="1264613" y="3362075"/>
            <a:ext cx="4074150" cy="2339945"/>
            <a:chOff x="1264613" y="3362075"/>
            <a:chExt cx="4074150" cy="2339945"/>
          </a:xfrm>
        </p:grpSpPr>
        <p:cxnSp>
          <p:nvCxnSpPr>
            <p:cNvPr id="8" name="Gerade Verbindung mit Pfeil 7">
              <a:extLst>
                <a:ext uri="{FF2B5EF4-FFF2-40B4-BE49-F238E27FC236}">
                  <a16:creationId xmlns:a16="http://schemas.microsoft.com/office/drawing/2014/main" id="{280729C0-8F0A-917A-BFDD-A89CB8BFCD96}"/>
                </a:ext>
              </a:extLst>
            </p:cNvPr>
            <p:cNvCxnSpPr/>
            <p:nvPr/>
          </p:nvCxnSpPr>
          <p:spPr bwMode="auto">
            <a:xfrm flipV="1">
              <a:off x="5067300" y="3625468"/>
              <a:ext cx="63500" cy="2076552"/>
            </a:xfrm>
            <a:prstGeom prst="straightConnector1">
              <a:avLst/>
            </a:prstGeom>
            <a:solidFill>
              <a:srgbClr val="FF000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" name="Rechteck: abgerundete Ecken 14">
              <a:extLst>
                <a:ext uri="{FF2B5EF4-FFF2-40B4-BE49-F238E27FC236}">
                  <a16:creationId xmlns:a16="http://schemas.microsoft.com/office/drawing/2014/main" id="{BA8C6F4D-A2E6-725C-0BA4-0F21B8921283}"/>
                </a:ext>
              </a:extLst>
            </p:cNvPr>
            <p:cNvSpPr/>
            <p:nvPr/>
          </p:nvSpPr>
          <p:spPr bwMode="auto">
            <a:xfrm>
              <a:off x="1264613" y="3362075"/>
              <a:ext cx="4074150" cy="267795"/>
            </a:xfrm>
            <a:prstGeom prst="roundRect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</a:rPr>
                <a:t>Biomasse muss zukünftig der Residuallast dienen! 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6400B436-0B9E-9DE9-8D13-2F93D5380586}"/>
              </a:ext>
            </a:extLst>
          </p:cNvPr>
          <p:cNvGrpSpPr/>
          <p:nvPr/>
        </p:nvGrpSpPr>
        <p:grpSpPr>
          <a:xfrm>
            <a:off x="5514596" y="3314995"/>
            <a:ext cx="4114402" cy="1232698"/>
            <a:chOff x="5514596" y="3319758"/>
            <a:chExt cx="4114402" cy="1232698"/>
          </a:xfrm>
        </p:grpSpPr>
        <p:cxnSp>
          <p:nvCxnSpPr>
            <p:cNvPr id="29" name="Gerade Verbindung mit Pfeil 28">
              <a:extLst>
                <a:ext uri="{FF2B5EF4-FFF2-40B4-BE49-F238E27FC236}">
                  <a16:creationId xmlns:a16="http://schemas.microsoft.com/office/drawing/2014/main" id="{8B2F0683-738E-08C6-73F8-04B2B90E8071}"/>
                </a:ext>
              </a:extLst>
            </p:cNvPr>
            <p:cNvCxnSpPr/>
            <p:nvPr/>
          </p:nvCxnSpPr>
          <p:spPr bwMode="auto">
            <a:xfrm flipH="1" flipV="1">
              <a:off x="5789613" y="3817310"/>
              <a:ext cx="292100" cy="735146"/>
            </a:xfrm>
            <a:prstGeom prst="straightConnector1">
              <a:avLst/>
            </a:prstGeom>
            <a:solidFill>
              <a:srgbClr val="FF000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8" name="Rechteck: abgerundete Ecken 27">
              <a:extLst>
                <a:ext uri="{FF2B5EF4-FFF2-40B4-BE49-F238E27FC236}">
                  <a16:creationId xmlns:a16="http://schemas.microsoft.com/office/drawing/2014/main" id="{F741DD5F-5C33-CFA1-AF1F-4E6AE28FCA91}"/>
                </a:ext>
              </a:extLst>
            </p:cNvPr>
            <p:cNvSpPr/>
            <p:nvPr/>
          </p:nvSpPr>
          <p:spPr bwMode="auto">
            <a:xfrm>
              <a:off x="5514596" y="3319758"/>
              <a:ext cx="4114402" cy="497552"/>
            </a:xfrm>
            <a:prstGeom prst="roundRect">
              <a:avLst/>
            </a:prstGeom>
            <a:solidFill>
              <a:srgbClr val="FF000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de-DE" sz="1400" dirty="0">
                  <a:solidFill>
                    <a:schemeClr val="bg1"/>
                  </a:solidFill>
                </a:rPr>
                <a:t>Bis 2035 wird die Residuallast abnehmend durch Kohle- und G(</a:t>
              </a:r>
              <a:r>
                <a:rPr lang="de-DE" sz="1400" dirty="0" err="1">
                  <a:solidFill>
                    <a:schemeClr val="bg1"/>
                  </a:solidFill>
                </a:rPr>
                <a:t>uD</a:t>
              </a:r>
              <a:r>
                <a:rPr lang="de-DE" sz="1400" dirty="0">
                  <a:solidFill>
                    <a:schemeClr val="bg1"/>
                  </a:solidFill>
                </a:rPr>
                <a:t>)-KW (Erdgas) bereitgestellt! </a:t>
              </a:r>
            </a:p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1" name="Rectangle 4">
            <a:extLst>
              <a:ext uri="{FF2B5EF4-FFF2-40B4-BE49-F238E27FC236}">
                <a16:creationId xmlns:a16="http://schemas.microsoft.com/office/drawing/2014/main" id="{A0C2FD77-0A00-4A3F-945B-EC721EA85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4767" y="6225175"/>
            <a:ext cx="9906000" cy="4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sz="1800" dirty="0">
                <a:solidFill>
                  <a:srgbClr val="00B050"/>
                </a:solidFill>
              </a:rPr>
              <a:t>Paradigmenwechsel: </a:t>
            </a:r>
            <a:r>
              <a:rPr lang="de-DE" sz="1800" b="1" dirty="0">
                <a:solidFill>
                  <a:srgbClr val="00B050"/>
                </a:solidFill>
              </a:rPr>
              <a:t>Grundlastkraftwerke sind obsolet</a:t>
            </a:r>
            <a:r>
              <a:rPr lang="de-DE" sz="1800" dirty="0">
                <a:solidFill>
                  <a:srgbClr val="00B050"/>
                </a:solidFill>
              </a:rPr>
              <a:t>! </a:t>
            </a:r>
            <a:r>
              <a:rPr lang="de-DE" sz="1800" b="1" dirty="0">
                <a:solidFill>
                  <a:srgbClr val="00B050"/>
                </a:solidFill>
              </a:rPr>
              <a:t>Verbrauch folgt der Erzeugung</a:t>
            </a:r>
            <a:r>
              <a:rPr lang="de-DE" sz="1800" dirty="0">
                <a:solidFill>
                  <a:srgbClr val="00B05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310818409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19" grpId="0"/>
      <p:bldP spid="5" grpId="0"/>
      <p:bldP spid="25" grpId="0"/>
      <p:bldP spid="24" grpId="0"/>
      <p:bldP spid="27" grpId="0" autoUpdateAnimBg="0"/>
      <p:bldP spid="7" grpId="0" autoUpdateAnimBg="0"/>
      <p:bldP spid="11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Karte enthält.&#10;&#10;Automatisch generierte Beschreibung">
            <a:extLst>
              <a:ext uri="{FF2B5EF4-FFF2-40B4-BE49-F238E27FC236}">
                <a16:creationId xmlns:a16="http://schemas.microsoft.com/office/drawing/2014/main" id="{4E574084-0592-4455-85D0-C5E6249C7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73" y="896293"/>
            <a:ext cx="4767448" cy="5065414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D1E760DD-1044-49D6-957A-1626DCCE7F6B}"/>
              </a:ext>
            </a:extLst>
          </p:cNvPr>
          <p:cNvSpPr txBox="1"/>
          <p:nvPr/>
        </p:nvSpPr>
        <p:spPr>
          <a:xfrm>
            <a:off x="5403528" y="820987"/>
            <a:ext cx="41495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3333FF"/>
                </a:solidFill>
                <a:hlinkClick r:id="rId4"/>
              </a:rPr>
              <a:t>ENTSO-E</a:t>
            </a:r>
            <a:r>
              <a:rPr lang="de-DE" sz="1600" dirty="0">
                <a:solidFill>
                  <a:srgbClr val="3333FF"/>
                </a:solidFill>
              </a:rPr>
              <a:t> (European Network </a:t>
            </a:r>
            <a:r>
              <a:rPr lang="de-DE" sz="1600" dirty="0" err="1">
                <a:solidFill>
                  <a:srgbClr val="3333FF"/>
                </a:solidFill>
              </a:rPr>
              <a:t>of</a:t>
            </a:r>
            <a:r>
              <a:rPr lang="de-DE" sz="1600" dirty="0">
                <a:solidFill>
                  <a:srgbClr val="3333FF"/>
                </a:solidFill>
              </a:rPr>
              <a:t> Transmission System Operators </a:t>
            </a:r>
            <a:r>
              <a:rPr lang="de-DE" sz="1600" dirty="0" err="1">
                <a:solidFill>
                  <a:srgbClr val="3333FF"/>
                </a:solidFill>
              </a:rPr>
              <a:t>for</a:t>
            </a:r>
            <a:r>
              <a:rPr lang="de-DE" sz="1600" dirty="0">
                <a:solidFill>
                  <a:srgbClr val="3333FF"/>
                </a:solidFill>
              </a:rPr>
              <a:t> </a:t>
            </a:r>
            <a:r>
              <a:rPr lang="de-DE" sz="1600" dirty="0" err="1">
                <a:solidFill>
                  <a:srgbClr val="3333FF"/>
                </a:solidFill>
              </a:rPr>
              <a:t>Electricity</a:t>
            </a:r>
            <a:r>
              <a:rPr lang="de-DE" sz="1600" dirty="0">
                <a:solidFill>
                  <a:srgbClr val="3333FF"/>
                </a:solidFill>
              </a:rPr>
              <a:t>) ist ein europäischer Verband, in dem </a:t>
            </a:r>
            <a:r>
              <a:rPr lang="de-DE" sz="1600" b="1" dirty="0">
                <a:solidFill>
                  <a:srgbClr val="3333FF"/>
                </a:solidFill>
              </a:rPr>
              <a:t>43 Übertragungsnetzbetreiber Pflichtmitglieder sind</a:t>
            </a:r>
            <a:r>
              <a:rPr lang="de-DE" sz="1600" dirty="0">
                <a:solidFill>
                  <a:srgbClr val="3333FF"/>
                </a:solidFill>
              </a:rPr>
              <a:t>. Er besteht seit 1999.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A0C2FD77-0A00-4A3F-945B-EC721EA85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0814"/>
            <a:ext cx="9906000" cy="4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sz="1800" dirty="0">
                <a:solidFill>
                  <a:srgbClr val="00B050"/>
                </a:solidFill>
              </a:rPr>
              <a:t>Europäische Verbundnetze sorgen für eine hohe Netzstabilität!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88070F6-2ECB-E885-E37C-FACFD7929495}"/>
              </a:ext>
            </a:extLst>
          </p:cNvPr>
          <p:cNvSpPr txBox="1"/>
          <p:nvPr/>
        </p:nvSpPr>
        <p:spPr>
          <a:xfrm>
            <a:off x="5403529" y="2358904"/>
            <a:ext cx="45691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u="sng" dirty="0">
                <a:solidFill>
                  <a:srgbClr val="3333FF"/>
                </a:solidFill>
              </a:rPr>
              <a:t>Aufgaben</a:t>
            </a:r>
            <a:r>
              <a:rPr lang="de-DE" sz="1600" dirty="0">
                <a:solidFill>
                  <a:srgbClr val="3333FF"/>
                </a:solidFill>
              </a:rPr>
              <a:t>:  </a:t>
            </a:r>
            <a:r>
              <a:rPr lang="de-DE" sz="1600" b="1" dirty="0">
                <a:solidFill>
                  <a:srgbClr val="3333FF"/>
                </a:solidFill>
              </a:rPr>
              <a:t>Förderung des </a:t>
            </a:r>
            <a:r>
              <a:rPr lang="de-DE" sz="1600" b="1" dirty="0">
                <a:solidFill>
                  <a:srgbClr val="3333FF"/>
                </a:solidFill>
                <a:hlinkClick r:id="rId5"/>
              </a:rPr>
              <a:t>E-Binnenmarktes </a:t>
            </a:r>
            <a:r>
              <a:rPr lang="de-DE" sz="1600" dirty="0">
                <a:solidFill>
                  <a:srgbClr val="3333FF"/>
                </a:solidFill>
              </a:rPr>
              <a:t>durch </a:t>
            </a:r>
            <a:br>
              <a:rPr lang="de-DE" sz="1600" dirty="0">
                <a:solidFill>
                  <a:srgbClr val="3333FF"/>
                </a:solidFill>
              </a:rPr>
            </a:br>
            <a:r>
              <a:rPr lang="de-DE" sz="1600" b="1" dirty="0">
                <a:solidFill>
                  <a:srgbClr val="3333FF"/>
                </a:solidFill>
              </a:rPr>
              <a:t>- Stromhandel</a:t>
            </a:r>
            <a:br>
              <a:rPr lang="de-DE" sz="1600" dirty="0">
                <a:solidFill>
                  <a:srgbClr val="3333FF"/>
                </a:solidFill>
              </a:rPr>
            </a:br>
            <a:r>
              <a:rPr lang="de-DE" sz="1600" dirty="0">
                <a:solidFill>
                  <a:srgbClr val="3333FF"/>
                </a:solidFill>
              </a:rPr>
              <a:t>- </a:t>
            </a:r>
            <a:r>
              <a:rPr lang="de-DE" sz="1600" b="1" dirty="0">
                <a:solidFill>
                  <a:srgbClr val="3333FF"/>
                </a:solidFill>
              </a:rPr>
              <a:t>Netzengpass-Management</a:t>
            </a:r>
            <a:br>
              <a:rPr lang="de-DE" sz="1600" b="1" dirty="0">
                <a:solidFill>
                  <a:srgbClr val="3333FF"/>
                </a:solidFill>
              </a:rPr>
            </a:br>
            <a:r>
              <a:rPr lang="de-DE" sz="1600" dirty="0">
                <a:solidFill>
                  <a:srgbClr val="3333FF"/>
                </a:solidFill>
              </a:rPr>
              <a:t>  (Erlöse dienen u. a. den Grenzkuppelstellen)</a:t>
            </a:r>
          </a:p>
        </p:txBody>
      </p:sp>
      <p:sp>
        <p:nvSpPr>
          <p:cNvPr id="2" name="Text Box 14">
            <a:extLst>
              <a:ext uri="{FF2B5EF4-FFF2-40B4-BE49-F238E27FC236}">
                <a16:creationId xmlns:a16="http://schemas.microsoft.com/office/drawing/2014/main" id="{E1731999-0FC1-463D-4B1C-958CF633A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610" y="6026780"/>
            <a:ext cx="203773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u="sng" dirty="0">
                <a:solidFill>
                  <a:srgbClr val="000000"/>
                </a:solidFill>
                <a:ea typeface="Microsoft YaHei" panose="020B0503020204020204" pitchFamily="34" charset="-122"/>
              </a:rPr>
              <a:t>Quelle:</a:t>
            </a:r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  <a:t> ISE e.V., Meta-Studie </a:t>
            </a:r>
          </a:p>
        </p:txBody>
      </p: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B38AD205-3047-AF0C-8925-2346EF1D8494}"/>
              </a:ext>
            </a:extLst>
          </p:cNvPr>
          <p:cNvGrpSpPr/>
          <p:nvPr/>
        </p:nvGrpSpPr>
        <p:grpSpPr>
          <a:xfrm>
            <a:off x="2085549" y="2570739"/>
            <a:ext cx="7610901" cy="3066930"/>
            <a:chOff x="2085549" y="2570739"/>
            <a:chExt cx="7610901" cy="3066930"/>
          </a:xfrm>
        </p:grpSpPr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68127AA9-BA77-0A48-6ED2-E45F4FB66913}"/>
                </a:ext>
              </a:extLst>
            </p:cNvPr>
            <p:cNvSpPr txBox="1"/>
            <p:nvPr/>
          </p:nvSpPr>
          <p:spPr>
            <a:xfrm>
              <a:off x="5403529" y="4622006"/>
              <a:ext cx="429292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600" dirty="0">
                  <a:solidFill>
                    <a:srgbClr val="FF0000"/>
                  </a:solidFill>
                </a:rPr>
                <a:t>Grenzkuppelstellen (</a:t>
              </a:r>
              <a:r>
                <a:rPr lang="de-DE" sz="1600" dirty="0">
                  <a:solidFill>
                    <a:srgbClr val="FF0000"/>
                  </a:solidFill>
                  <a:hlinkClick r:id="rId6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Interkonnektoren</a:t>
              </a:r>
              <a:r>
                <a:rPr lang="de-DE" sz="1600" dirty="0">
                  <a:solidFill>
                    <a:srgbClr val="FF0000"/>
                  </a:solidFill>
                </a:rPr>
                <a:t>, IK),</a:t>
              </a:r>
              <a:br>
                <a:rPr lang="de-DE" sz="1600" dirty="0">
                  <a:solidFill>
                    <a:srgbClr val="FF0000"/>
                  </a:solidFill>
                </a:rPr>
              </a:br>
              <a:r>
                <a:rPr lang="de-DE" sz="1600" dirty="0">
                  <a:solidFill>
                    <a:srgbClr val="FF0000"/>
                  </a:solidFill>
                </a:rPr>
                <a:t>Auswahl:</a:t>
              </a:r>
              <a:br>
                <a:rPr lang="de-DE" sz="1400" dirty="0">
                  <a:solidFill>
                    <a:srgbClr val="FF0000"/>
                  </a:solidFill>
                </a:rPr>
              </a:br>
              <a:r>
                <a:rPr lang="de-DE" sz="1400" dirty="0">
                  <a:solidFill>
                    <a:srgbClr val="FF0000"/>
                  </a:solidFill>
                </a:rPr>
                <a:t>- D: 20 IK zu 11 Nachbarländern, mit ca. 20 GW</a:t>
              </a:r>
              <a:br>
                <a:rPr lang="de-DE" sz="1400" dirty="0">
                  <a:solidFill>
                    <a:srgbClr val="FF0000"/>
                  </a:solidFill>
                </a:rPr>
              </a:br>
              <a:r>
                <a:rPr lang="de-DE" sz="1400" dirty="0">
                  <a:solidFill>
                    <a:srgbClr val="FF0000"/>
                  </a:solidFill>
                </a:rPr>
                <a:t>- E/P : 3 IK mit Frankreich, ca. 4 GW </a:t>
              </a:r>
              <a:endParaRPr lang="de-DE" sz="14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44" name="Gruppieren 43">
              <a:extLst>
                <a:ext uri="{FF2B5EF4-FFF2-40B4-BE49-F238E27FC236}">
                  <a16:creationId xmlns:a16="http://schemas.microsoft.com/office/drawing/2014/main" id="{AC94AC16-9EAD-C82E-809B-D292DDE7DFCA}"/>
                </a:ext>
              </a:extLst>
            </p:cNvPr>
            <p:cNvGrpSpPr/>
            <p:nvPr/>
          </p:nvGrpSpPr>
          <p:grpSpPr>
            <a:xfrm>
              <a:off x="2085549" y="2570739"/>
              <a:ext cx="2862852" cy="2497668"/>
              <a:chOff x="2085549" y="2570739"/>
              <a:chExt cx="2862852" cy="2497668"/>
            </a:xfrm>
          </p:grpSpPr>
          <p:cxnSp>
            <p:nvCxnSpPr>
              <p:cNvPr id="27" name="Gerader Verbinder 26">
                <a:extLst>
                  <a:ext uri="{FF2B5EF4-FFF2-40B4-BE49-F238E27FC236}">
                    <a16:creationId xmlns:a16="http://schemas.microsoft.com/office/drawing/2014/main" id="{669053CC-9C2A-7BBF-1E43-809FF5B3AEA3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4439616" y="4875534"/>
                <a:ext cx="127765" cy="192873"/>
              </a:xfrm>
              <a:prstGeom prst="line">
                <a:avLst/>
              </a:prstGeom>
              <a:solidFill>
                <a:srgbClr val="FF0000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DC649B28-9397-C3F7-B1F8-C06C8AD9D3EF}"/>
                  </a:ext>
                </a:extLst>
              </p:cNvPr>
              <p:cNvSpPr/>
              <p:nvPr/>
            </p:nvSpPr>
            <p:spPr bwMode="auto">
              <a:xfrm rot="1820722">
                <a:off x="4463241" y="4938129"/>
                <a:ext cx="65433" cy="65433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grpSp>
            <p:nvGrpSpPr>
              <p:cNvPr id="15" name="Gruppieren 14">
                <a:extLst>
                  <a:ext uri="{FF2B5EF4-FFF2-40B4-BE49-F238E27FC236}">
                    <a16:creationId xmlns:a16="http://schemas.microsoft.com/office/drawing/2014/main" id="{5981B188-41B5-0C32-1202-0DFE6C93A45B}"/>
                  </a:ext>
                </a:extLst>
              </p:cNvPr>
              <p:cNvGrpSpPr/>
              <p:nvPr/>
            </p:nvGrpSpPr>
            <p:grpSpPr>
              <a:xfrm rot="18595523">
                <a:off x="2667144" y="4027849"/>
                <a:ext cx="297656" cy="65433"/>
                <a:chOff x="292894" y="3436143"/>
                <a:chExt cx="297656" cy="65433"/>
              </a:xfrm>
            </p:grpSpPr>
            <p:cxnSp>
              <p:nvCxnSpPr>
                <p:cNvPr id="14" name="Gerader Verbinder 13">
                  <a:extLst>
                    <a:ext uri="{FF2B5EF4-FFF2-40B4-BE49-F238E27FC236}">
                      <a16:creationId xmlns:a16="http://schemas.microsoft.com/office/drawing/2014/main" id="{0473A1C4-214F-3B31-592C-D756D5BC1938}"/>
                    </a:ext>
                  </a:extLst>
                </p:cNvPr>
                <p:cNvCxnSpPr/>
                <p:nvPr/>
              </p:nvCxnSpPr>
              <p:spPr bwMode="auto">
                <a:xfrm>
                  <a:off x="292894" y="3467099"/>
                  <a:ext cx="297656" cy="0"/>
                </a:xfrm>
                <a:prstGeom prst="lin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9" name="Ellipse 8">
                  <a:extLst>
                    <a:ext uri="{FF2B5EF4-FFF2-40B4-BE49-F238E27FC236}">
                      <a16:creationId xmlns:a16="http://schemas.microsoft.com/office/drawing/2014/main" id="{1151AA2B-7185-A7D3-08F7-F3C49C0972AF}"/>
                    </a:ext>
                  </a:extLst>
                </p:cNvPr>
                <p:cNvSpPr/>
                <p:nvPr/>
              </p:nvSpPr>
              <p:spPr bwMode="auto">
                <a:xfrm>
                  <a:off x="403673" y="3436143"/>
                  <a:ext cx="65433" cy="65433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16" name="Gruppieren 15">
                <a:extLst>
                  <a:ext uri="{FF2B5EF4-FFF2-40B4-BE49-F238E27FC236}">
                    <a16:creationId xmlns:a16="http://schemas.microsoft.com/office/drawing/2014/main" id="{A30442EC-8198-7BAE-5933-E1DC4951AA0F}"/>
                  </a:ext>
                </a:extLst>
              </p:cNvPr>
              <p:cNvGrpSpPr/>
              <p:nvPr/>
            </p:nvGrpSpPr>
            <p:grpSpPr>
              <a:xfrm rot="18320824">
                <a:off x="1969438" y="4843836"/>
                <a:ext cx="297656" cy="65433"/>
                <a:chOff x="292894" y="3436143"/>
                <a:chExt cx="297656" cy="65433"/>
              </a:xfrm>
            </p:grpSpPr>
            <p:cxnSp>
              <p:nvCxnSpPr>
                <p:cNvPr id="17" name="Gerader Verbinder 16">
                  <a:extLst>
                    <a:ext uri="{FF2B5EF4-FFF2-40B4-BE49-F238E27FC236}">
                      <a16:creationId xmlns:a16="http://schemas.microsoft.com/office/drawing/2014/main" id="{3862091E-6BA5-C4BD-FBEE-1B95E2CFAE54}"/>
                    </a:ext>
                  </a:extLst>
                </p:cNvPr>
                <p:cNvCxnSpPr/>
                <p:nvPr/>
              </p:nvCxnSpPr>
              <p:spPr bwMode="auto">
                <a:xfrm>
                  <a:off x="292894" y="3467099"/>
                  <a:ext cx="297656" cy="0"/>
                </a:xfrm>
                <a:prstGeom prst="lin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8" name="Ellipse 17">
                  <a:extLst>
                    <a:ext uri="{FF2B5EF4-FFF2-40B4-BE49-F238E27FC236}">
                      <a16:creationId xmlns:a16="http://schemas.microsoft.com/office/drawing/2014/main" id="{BA91F85F-905E-CFAF-84A0-AD4497C3C9C5}"/>
                    </a:ext>
                  </a:extLst>
                </p:cNvPr>
                <p:cNvSpPr/>
                <p:nvPr/>
              </p:nvSpPr>
              <p:spPr bwMode="auto">
                <a:xfrm>
                  <a:off x="403673" y="3436143"/>
                  <a:ext cx="65433" cy="65433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19" name="Gruppieren 18">
                <a:extLst>
                  <a:ext uri="{FF2B5EF4-FFF2-40B4-BE49-F238E27FC236}">
                    <a16:creationId xmlns:a16="http://schemas.microsoft.com/office/drawing/2014/main" id="{CA610FF6-EB01-1DDC-F9FB-56ECA49BE528}"/>
                  </a:ext>
                </a:extLst>
              </p:cNvPr>
              <p:cNvGrpSpPr/>
              <p:nvPr/>
            </p:nvGrpSpPr>
            <p:grpSpPr>
              <a:xfrm>
                <a:off x="3299134" y="3582291"/>
                <a:ext cx="297656" cy="65433"/>
                <a:chOff x="292894" y="3436143"/>
                <a:chExt cx="297656" cy="65433"/>
              </a:xfrm>
            </p:grpSpPr>
            <p:cxnSp>
              <p:nvCxnSpPr>
                <p:cNvPr id="20" name="Gerader Verbinder 19">
                  <a:extLst>
                    <a:ext uri="{FF2B5EF4-FFF2-40B4-BE49-F238E27FC236}">
                      <a16:creationId xmlns:a16="http://schemas.microsoft.com/office/drawing/2014/main" id="{18680A10-6261-B97C-1DB9-6613674D37E4}"/>
                    </a:ext>
                  </a:extLst>
                </p:cNvPr>
                <p:cNvCxnSpPr/>
                <p:nvPr/>
              </p:nvCxnSpPr>
              <p:spPr bwMode="auto">
                <a:xfrm>
                  <a:off x="292894" y="3467099"/>
                  <a:ext cx="297656" cy="0"/>
                </a:xfrm>
                <a:prstGeom prst="lin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21" name="Ellipse 20">
                  <a:extLst>
                    <a:ext uri="{FF2B5EF4-FFF2-40B4-BE49-F238E27FC236}">
                      <a16:creationId xmlns:a16="http://schemas.microsoft.com/office/drawing/2014/main" id="{4719706F-78B9-DE4D-929A-0E2A6E8EC897}"/>
                    </a:ext>
                  </a:extLst>
                </p:cNvPr>
                <p:cNvSpPr/>
                <p:nvPr/>
              </p:nvSpPr>
              <p:spPr bwMode="auto">
                <a:xfrm>
                  <a:off x="403673" y="3436143"/>
                  <a:ext cx="65433" cy="65433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30" name="Gruppieren 29">
                <a:extLst>
                  <a:ext uri="{FF2B5EF4-FFF2-40B4-BE49-F238E27FC236}">
                    <a16:creationId xmlns:a16="http://schemas.microsoft.com/office/drawing/2014/main" id="{B189087F-EB02-4011-4EE3-5D9E2FAA52A7}"/>
                  </a:ext>
                </a:extLst>
              </p:cNvPr>
              <p:cNvGrpSpPr/>
              <p:nvPr/>
            </p:nvGrpSpPr>
            <p:grpSpPr>
              <a:xfrm rot="17805118">
                <a:off x="3965644" y="3244154"/>
                <a:ext cx="297656" cy="65433"/>
                <a:chOff x="292894" y="3436143"/>
                <a:chExt cx="297656" cy="65433"/>
              </a:xfrm>
            </p:grpSpPr>
            <p:cxnSp>
              <p:nvCxnSpPr>
                <p:cNvPr id="31" name="Gerader Verbinder 30">
                  <a:extLst>
                    <a:ext uri="{FF2B5EF4-FFF2-40B4-BE49-F238E27FC236}">
                      <a16:creationId xmlns:a16="http://schemas.microsoft.com/office/drawing/2014/main" id="{3E4A00D2-295C-2F3C-EAE7-3A29E351B154}"/>
                    </a:ext>
                  </a:extLst>
                </p:cNvPr>
                <p:cNvCxnSpPr/>
                <p:nvPr/>
              </p:nvCxnSpPr>
              <p:spPr bwMode="auto">
                <a:xfrm>
                  <a:off x="292894" y="3467099"/>
                  <a:ext cx="297656" cy="0"/>
                </a:xfrm>
                <a:prstGeom prst="lin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32" name="Ellipse 31">
                  <a:extLst>
                    <a:ext uri="{FF2B5EF4-FFF2-40B4-BE49-F238E27FC236}">
                      <a16:creationId xmlns:a16="http://schemas.microsoft.com/office/drawing/2014/main" id="{329978F2-EB34-A2D5-4F6E-6D2B9E949335}"/>
                    </a:ext>
                  </a:extLst>
                </p:cNvPr>
                <p:cNvSpPr/>
                <p:nvPr/>
              </p:nvSpPr>
              <p:spPr bwMode="auto">
                <a:xfrm>
                  <a:off x="403673" y="3436143"/>
                  <a:ext cx="65433" cy="65433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41" name="Gruppieren 40">
                <a:extLst>
                  <a:ext uri="{FF2B5EF4-FFF2-40B4-BE49-F238E27FC236}">
                    <a16:creationId xmlns:a16="http://schemas.microsoft.com/office/drawing/2014/main" id="{D3773530-9D11-B97F-E73D-CB06699EB3A9}"/>
                  </a:ext>
                </a:extLst>
              </p:cNvPr>
              <p:cNvGrpSpPr/>
              <p:nvPr/>
            </p:nvGrpSpPr>
            <p:grpSpPr>
              <a:xfrm rot="2306098">
                <a:off x="3202879" y="4134002"/>
                <a:ext cx="297656" cy="65433"/>
                <a:chOff x="292894" y="3436143"/>
                <a:chExt cx="297656" cy="65433"/>
              </a:xfrm>
            </p:grpSpPr>
            <p:cxnSp>
              <p:nvCxnSpPr>
                <p:cNvPr id="42" name="Gerader Verbinder 41">
                  <a:extLst>
                    <a:ext uri="{FF2B5EF4-FFF2-40B4-BE49-F238E27FC236}">
                      <a16:creationId xmlns:a16="http://schemas.microsoft.com/office/drawing/2014/main" id="{F659E143-4828-F389-BB65-814B007BB7FA}"/>
                    </a:ext>
                  </a:extLst>
                </p:cNvPr>
                <p:cNvCxnSpPr/>
                <p:nvPr/>
              </p:nvCxnSpPr>
              <p:spPr bwMode="auto">
                <a:xfrm>
                  <a:off x="292894" y="3467099"/>
                  <a:ext cx="297656" cy="0"/>
                </a:xfrm>
                <a:prstGeom prst="lin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43" name="Ellipse 42">
                  <a:extLst>
                    <a:ext uri="{FF2B5EF4-FFF2-40B4-BE49-F238E27FC236}">
                      <a16:creationId xmlns:a16="http://schemas.microsoft.com/office/drawing/2014/main" id="{81061ACF-CB28-65DA-757E-8895CED3E8E2}"/>
                    </a:ext>
                  </a:extLst>
                </p:cNvPr>
                <p:cNvSpPr/>
                <p:nvPr/>
              </p:nvSpPr>
              <p:spPr bwMode="auto">
                <a:xfrm>
                  <a:off x="403673" y="3436143"/>
                  <a:ext cx="65433" cy="65433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56" name="Gruppieren 55">
                <a:extLst>
                  <a:ext uri="{FF2B5EF4-FFF2-40B4-BE49-F238E27FC236}">
                    <a16:creationId xmlns:a16="http://schemas.microsoft.com/office/drawing/2014/main" id="{BCB4B081-BF12-D926-B1DA-4D598530C203}"/>
                  </a:ext>
                </a:extLst>
              </p:cNvPr>
              <p:cNvGrpSpPr/>
              <p:nvPr/>
            </p:nvGrpSpPr>
            <p:grpSpPr>
              <a:xfrm rot="18639244">
                <a:off x="3155639" y="4353970"/>
                <a:ext cx="297656" cy="65433"/>
                <a:chOff x="292894" y="3436143"/>
                <a:chExt cx="297656" cy="65433"/>
              </a:xfrm>
            </p:grpSpPr>
            <p:cxnSp>
              <p:nvCxnSpPr>
                <p:cNvPr id="57" name="Gerader Verbinder 56">
                  <a:extLst>
                    <a:ext uri="{FF2B5EF4-FFF2-40B4-BE49-F238E27FC236}">
                      <a16:creationId xmlns:a16="http://schemas.microsoft.com/office/drawing/2014/main" id="{299283B2-B997-103F-0AFB-AB979C62C6A9}"/>
                    </a:ext>
                  </a:extLst>
                </p:cNvPr>
                <p:cNvCxnSpPr/>
                <p:nvPr/>
              </p:nvCxnSpPr>
              <p:spPr bwMode="auto">
                <a:xfrm>
                  <a:off x="292894" y="3467099"/>
                  <a:ext cx="297656" cy="0"/>
                </a:xfrm>
                <a:prstGeom prst="lin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58" name="Ellipse 57">
                  <a:extLst>
                    <a:ext uri="{FF2B5EF4-FFF2-40B4-BE49-F238E27FC236}">
                      <a16:creationId xmlns:a16="http://schemas.microsoft.com/office/drawing/2014/main" id="{36B1DB8E-5EFA-9CEA-6A59-F06EA41A2EAF}"/>
                    </a:ext>
                  </a:extLst>
                </p:cNvPr>
                <p:cNvSpPr/>
                <p:nvPr/>
              </p:nvSpPr>
              <p:spPr bwMode="auto">
                <a:xfrm>
                  <a:off x="403673" y="3436143"/>
                  <a:ext cx="65433" cy="65433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59" name="Gruppieren 58">
                <a:extLst>
                  <a:ext uri="{FF2B5EF4-FFF2-40B4-BE49-F238E27FC236}">
                    <a16:creationId xmlns:a16="http://schemas.microsoft.com/office/drawing/2014/main" id="{8385DF06-EF52-65CA-3DB7-D2D277C0552F}"/>
                  </a:ext>
                </a:extLst>
              </p:cNvPr>
              <p:cNvGrpSpPr/>
              <p:nvPr/>
            </p:nvGrpSpPr>
            <p:grpSpPr>
              <a:xfrm rot="1820722">
                <a:off x="4650745" y="4802572"/>
                <a:ext cx="297656" cy="65433"/>
                <a:chOff x="292894" y="3436143"/>
                <a:chExt cx="297656" cy="65433"/>
              </a:xfrm>
            </p:grpSpPr>
            <p:cxnSp>
              <p:nvCxnSpPr>
                <p:cNvPr id="60" name="Gerader Verbinder 59">
                  <a:extLst>
                    <a:ext uri="{FF2B5EF4-FFF2-40B4-BE49-F238E27FC236}">
                      <a16:creationId xmlns:a16="http://schemas.microsoft.com/office/drawing/2014/main" id="{A0834125-D1C7-4FF7-E0C3-39BB3F3DC07C}"/>
                    </a:ext>
                  </a:extLst>
                </p:cNvPr>
                <p:cNvCxnSpPr/>
                <p:nvPr/>
              </p:nvCxnSpPr>
              <p:spPr bwMode="auto">
                <a:xfrm>
                  <a:off x="292894" y="3467099"/>
                  <a:ext cx="297656" cy="0"/>
                </a:xfrm>
                <a:prstGeom prst="lin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61" name="Ellipse 60">
                  <a:extLst>
                    <a:ext uri="{FF2B5EF4-FFF2-40B4-BE49-F238E27FC236}">
                      <a16:creationId xmlns:a16="http://schemas.microsoft.com/office/drawing/2014/main" id="{C9C89AD3-0842-5F66-1250-A5463F2E0B13}"/>
                    </a:ext>
                  </a:extLst>
                </p:cNvPr>
                <p:cNvSpPr/>
                <p:nvPr/>
              </p:nvSpPr>
              <p:spPr bwMode="auto">
                <a:xfrm>
                  <a:off x="403673" y="3436143"/>
                  <a:ext cx="65433" cy="65433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69" name="Gruppieren 68">
                <a:extLst>
                  <a:ext uri="{FF2B5EF4-FFF2-40B4-BE49-F238E27FC236}">
                    <a16:creationId xmlns:a16="http://schemas.microsoft.com/office/drawing/2014/main" id="{E8EC84C9-C526-B593-A545-85E7F439107E}"/>
                  </a:ext>
                </a:extLst>
              </p:cNvPr>
              <p:cNvGrpSpPr/>
              <p:nvPr/>
            </p:nvGrpSpPr>
            <p:grpSpPr>
              <a:xfrm rot="1750244">
                <a:off x="3497807" y="4225138"/>
                <a:ext cx="297656" cy="65433"/>
                <a:chOff x="292894" y="3436143"/>
                <a:chExt cx="297656" cy="65433"/>
              </a:xfrm>
            </p:grpSpPr>
            <p:cxnSp>
              <p:nvCxnSpPr>
                <p:cNvPr id="70" name="Gerader Verbinder 69">
                  <a:extLst>
                    <a:ext uri="{FF2B5EF4-FFF2-40B4-BE49-F238E27FC236}">
                      <a16:creationId xmlns:a16="http://schemas.microsoft.com/office/drawing/2014/main" id="{D5D94448-9ED6-BA36-D892-2210AEAF9568}"/>
                    </a:ext>
                  </a:extLst>
                </p:cNvPr>
                <p:cNvCxnSpPr/>
                <p:nvPr/>
              </p:nvCxnSpPr>
              <p:spPr bwMode="auto">
                <a:xfrm>
                  <a:off x="292894" y="3467099"/>
                  <a:ext cx="297656" cy="0"/>
                </a:xfrm>
                <a:prstGeom prst="lin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71" name="Ellipse 70">
                  <a:extLst>
                    <a:ext uri="{FF2B5EF4-FFF2-40B4-BE49-F238E27FC236}">
                      <a16:creationId xmlns:a16="http://schemas.microsoft.com/office/drawing/2014/main" id="{FFBF9626-333D-BF3A-65DE-9FC6534F143C}"/>
                    </a:ext>
                  </a:extLst>
                </p:cNvPr>
                <p:cNvSpPr/>
                <p:nvPr/>
              </p:nvSpPr>
              <p:spPr bwMode="auto">
                <a:xfrm>
                  <a:off x="403673" y="3436143"/>
                  <a:ext cx="65433" cy="65433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72" name="Gruppieren 71">
                <a:extLst>
                  <a:ext uri="{FF2B5EF4-FFF2-40B4-BE49-F238E27FC236}">
                    <a16:creationId xmlns:a16="http://schemas.microsoft.com/office/drawing/2014/main" id="{BEE8813F-06B2-D6A2-81F6-A9A78372BEA1}"/>
                  </a:ext>
                </a:extLst>
              </p:cNvPr>
              <p:cNvGrpSpPr/>
              <p:nvPr/>
            </p:nvGrpSpPr>
            <p:grpSpPr>
              <a:xfrm rot="2246647">
                <a:off x="3958069" y="4333762"/>
                <a:ext cx="297656" cy="65433"/>
                <a:chOff x="292894" y="3436143"/>
                <a:chExt cx="297656" cy="65433"/>
              </a:xfrm>
            </p:grpSpPr>
            <p:cxnSp>
              <p:nvCxnSpPr>
                <p:cNvPr id="73" name="Gerader Verbinder 72">
                  <a:extLst>
                    <a:ext uri="{FF2B5EF4-FFF2-40B4-BE49-F238E27FC236}">
                      <a16:creationId xmlns:a16="http://schemas.microsoft.com/office/drawing/2014/main" id="{2940749E-A398-5010-6615-1C780F097A8C}"/>
                    </a:ext>
                  </a:extLst>
                </p:cNvPr>
                <p:cNvCxnSpPr/>
                <p:nvPr/>
              </p:nvCxnSpPr>
              <p:spPr bwMode="auto">
                <a:xfrm>
                  <a:off x="292894" y="3467099"/>
                  <a:ext cx="297656" cy="0"/>
                </a:xfrm>
                <a:prstGeom prst="lin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74" name="Ellipse 73">
                  <a:extLst>
                    <a:ext uri="{FF2B5EF4-FFF2-40B4-BE49-F238E27FC236}">
                      <a16:creationId xmlns:a16="http://schemas.microsoft.com/office/drawing/2014/main" id="{3D892127-77D5-786E-CFE9-BE3FD62607C0}"/>
                    </a:ext>
                  </a:extLst>
                </p:cNvPr>
                <p:cNvSpPr/>
                <p:nvPr/>
              </p:nvSpPr>
              <p:spPr bwMode="auto">
                <a:xfrm>
                  <a:off x="403673" y="3436143"/>
                  <a:ext cx="65433" cy="65433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79" name="Gruppieren 78">
                <a:extLst>
                  <a:ext uri="{FF2B5EF4-FFF2-40B4-BE49-F238E27FC236}">
                    <a16:creationId xmlns:a16="http://schemas.microsoft.com/office/drawing/2014/main" id="{5A540994-0155-8A38-5042-DD12D6B85E7D}"/>
                  </a:ext>
                </a:extLst>
              </p:cNvPr>
              <p:cNvGrpSpPr/>
              <p:nvPr/>
            </p:nvGrpSpPr>
            <p:grpSpPr>
              <a:xfrm>
                <a:off x="4391169" y="4622291"/>
                <a:ext cx="297656" cy="65433"/>
                <a:chOff x="292894" y="3436143"/>
                <a:chExt cx="297656" cy="65433"/>
              </a:xfrm>
            </p:grpSpPr>
            <p:cxnSp>
              <p:nvCxnSpPr>
                <p:cNvPr id="80" name="Gerader Verbinder 79">
                  <a:extLst>
                    <a:ext uri="{FF2B5EF4-FFF2-40B4-BE49-F238E27FC236}">
                      <a16:creationId xmlns:a16="http://schemas.microsoft.com/office/drawing/2014/main" id="{2163E816-0E73-E35B-DE2D-9EF3B843B059}"/>
                    </a:ext>
                  </a:extLst>
                </p:cNvPr>
                <p:cNvCxnSpPr/>
                <p:nvPr/>
              </p:nvCxnSpPr>
              <p:spPr bwMode="auto">
                <a:xfrm>
                  <a:off x="292894" y="3467099"/>
                  <a:ext cx="297656" cy="0"/>
                </a:xfrm>
                <a:prstGeom prst="line">
                  <a:avLst/>
                </a:prstGeom>
                <a:solidFill>
                  <a:srgbClr val="FF0000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81" name="Ellipse 80">
                  <a:extLst>
                    <a:ext uri="{FF2B5EF4-FFF2-40B4-BE49-F238E27FC236}">
                      <a16:creationId xmlns:a16="http://schemas.microsoft.com/office/drawing/2014/main" id="{CDA9D5C0-9832-5AFC-9C13-A16928374DCA}"/>
                    </a:ext>
                  </a:extLst>
                </p:cNvPr>
                <p:cNvSpPr/>
                <p:nvPr/>
              </p:nvSpPr>
              <p:spPr bwMode="auto">
                <a:xfrm>
                  <a:off x="403673" y="3436143"/>
                  <a:ext cx="65433" cy="65433"/>
                </a:xfrm>
                <a:prstGeom prst="ellipse">
                  <a:avLst/>
                </a:prstGeom>
                <a:solidFill>
                  <a:schemeClr val="bg1"/>
                </a:solidFill>
                <a:ln w="1905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cxnSp>
            <p:nvCxnSpPr>
              <p:cNvPr id="83" name="Gerader Verbinder 82">
                <a:extLst>
                  <a:ext uri="{FF2B5EF4-FFF2-40B4-BE49-F238E27FC236}">
                    <a16:creationId xmlns:a16="http://schemas.microsoft.com/office/drawing/2014/main" id="{CBC226E9-253F-2E29-1647-7865EF601A3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rot="15883361">
                <a:off x="2846730" y="3262232"/>
                <a:ext cx="297656" cy="0"/>
              </a:xfrm>
              <a:prstGeom prst="line">
                <a:avLst/>
              </a:prstGeom>
              <a:solidFill>
                <a:srgbClr val="FF0000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84" name="Ellipse 83">
                <a:extLst>
                  <a:ext uri="{FF2B5EF4-FFF2-40B4-BE49-F238E27FC236}">
                    <a16:creationId xmlns:a16="http://schemas.microsoft.com/office/drawing/2014/main" id="{CF242A6B-1767-0C1D-26B7-7DBCE751386C}"/>
                  </a:ext>
                </a:extLst>
              </p:cNvPr>
              <p:cNvSpPr/>
              <p:nvPr/>
            </p:nvSpPr>
            <p:spPr bwMode="auto">
              <a:xfrm rot="15883361">
                <a:off x="2957509" y="3231276"/>
                <a:ext cx="65433" cy="65433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8" name="Gerader Verbinder 7">
                <a:extLst>
                  <a:ext uri="{FF2B5EF4-FFF2-40B4-BE49-F238E27FC236}">
                    <a16:creationId xmlns:a16="http://schemas.microsoft.com/office/drawing/2014/main" id="{1D6E9BC1-9BEE-B91D-7617-3C398D0A6CAC}"/>
                  </a:ext>
                </a:extLst>
              </p:cNvPr>
              <p:cNvCxnSpPr/>
              <p:nvPr/>
            </p:nvCxnSpPr>
            <p:spPr bwMode="auto">
              <a:xfrm rot="17805118">
                <a:off x="3964074" y="2963818"/>
                <a:ext cx="297656" cy="0"/>
              </a:xfrm>
              <a:prstGeom prst="line">
                <a:avLst/>
              </a:prstGeom>
              <a:solidFill>
                <a:srgbClr val="FF0000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56A63F00-164C-EB87-A53C-2A35724F4439}"/>
                  </a:ext>
                </a:extLst>
              </p:cNvPr>
              <p:cNvSpPr/>
              <p:nvPr/>
            </p:nvSpPr>
            <p:spPr bwMode="auto">
              <a:xfrm rot="17805118">
                <a:off x="4079357" y="2936656"/>
                <a:ext cx="65433" cy="65433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22" name="Gerader Verbinder 21">
                <a:extLst>
                  <a:ext uri="{FF2B5EF4-FFF2-40B4-BE49-F238E27FC236}">
                    <a16:creationId xmlns:a16="http://schemas.microsoft.com/office/drawing/2014/main" id="{62899EC3-BE66-4218-AC52-180C4133113B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 flipV="1">
                <a:off x="4179892" y="2570739"/>
                <a:ext cx="134933" cy="302636"/>
              </a:xfrm>
              <a:prstGeom prst="line">
                <a:avLst/>
              </a:prstGeom>
              <a:solidFill>
                <a:srgbClr val="FF0000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3" name="Ellipse 22">
                <a:extLst>
                  <a:ext uri="{FF2B5EF4-FFF2-40B4-BE49-F238E27FC236}">
                    <a16:creationId xmlns:a16="http://schemas.microsoft.com/office/drawing/2014/main" id="{753C1D10-C985-91D2-524C-8B7D05894CB6}"/>
                  </a:ext>
                </a:extLst>
              </p:cNvPr>
              <p:cNvSpPr/>
              <p:nvPr/>
            </p:nvSpPr>
            <p:spPr bwMode="auto">
              <a:xfrm rot="17805118">
                <a:off x="4213339" y="2699204"/>
                <a:ext cx="65433" cy="65433"/>
              </a:xfrm>
              <a:prstGeom prst="ellipse">
                <a:avLst/>
              </a:prstGeom>
              <a:solidFill>
                <a:schemeClr val="bg1"/>
              </a:solidFill>
              <a:ln w="1905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</p:grp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7866268D-CF31-FB07-8E46-6D533D0D2A8F}"/>
              </a:ext>
            </a:extLst>
          </p:cNvPr>
          <p:cNvGrpSpPr/>
          <p:nvPr/>
        </p:nvGrpSpPr>
        <p:grpSpPr>
          <a:xfrm>
            <a:off x="1337446" y="2570739"/>
            <a:ext cx="2888683" cy="3025199"/>
            <a:chOff x="1337446" y="2570739"/>
            <a:chExt cx="2888683" cy="3025199"/>
          </a:xfrm>
        </p:grpSpPr>
        <p:cxnSp>
          <p:nvCxnSpPr>
            <p:cNvPr id="24" name="Gerade Verbindung mit Pfeil 23">
              <a:extLst>
                <a:ext uri="{FF2B5EF4-FFF2-40B4-BE49-F238E27FC236}">
                  <a16:creationId xmlns:a16="http://schemas.microsoft.com/office/drawing/2014/main" id="{A992F555-CF5D-E139-00CA-35ECCC4B2FAC}"/>
                </a:ext>
              </a:extLst>
            </p:cNvPr>
            <p:cNvCxnSpPr/>
            <p:nvPr/>
          </p:nvCxnSpPr>
          <p:spPr bwMode="auto">
            <a:xfrm flipH="1">
              <a:off x="1337446" y="2570739"/>
              <a:ext cx="2888683" cy="3025199"/>
            </a:xfrm>
            <a:prstGeom prst="straightConnector1">
              <a:avLst/>
            </a:prstGeom>
            <a:solidFill>
              <a:srgbClr val="FF0000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42C5393C-53F3-4A5C-A232-86FF436EFAE4}"/>
                </a:ext>
              </a:extLst>
            </p:cNvPr>
            <p:cNvSpPr txBox="1"/>
            <p:nvPr/>
          </p:nvSpPr>
          <p:spPr>
            <a:xfrm rot="18924385">
              <a:off x="2069822" y="4310606"/>
              <a:ext cx="70884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4.500 km</a:t>
              </a:r>
            </a:p>
          </p:txBody>
        </p:sp>
      </p:grp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46446F46-E2BD-9A6F-E9F3-E7C9AA09F1F5}"/>
              </a:ext>
            </a:extLst>
          </p:cNvPr>
          <p:cNvGrpSpPr/>
          <p:nvPr/>
        </p:nvGrpSpPr>
        <p:grpSpPr>
          <a:xfrm flipV="1">
            <a:off x="3009246" y="3036042"/>
            <a:ext cx="2121554" cy="1890039"/>
            <a:chOff x="1337446" y="2570739"/>
            <a:chExt cx="2888683" cy="3025199"/>
          </a:xfrm>
        </p:grpSpPr>
        <p:cxnSp>
          <p:nvCxnSpPr>
            <p:cNvPr id="33" name="Gerade Verbindung mit Pfeil 32">
              <a:extLst>
                <a:ext uri="{FF2B5EF4-FFF2-40B4-BE49-F238E27FC236}">
                  <a16:creationId xmlns:a16="http://schemas.microsoft.com/office/drawing/2014/main" id="{12C4D263-BEA1-E11F-49BD-D7335CDB092A}"/>
                </a:ext>
              </a:extLst>
            </p:cNvPr>
            <p:cNvCxnSpPr/>
            <p:nvPr/>
          </p:nvCxnSpPr>
          <p:spPr bwMode="auto">
            <a:xfrm flipH="1">
              <a:off x="1337446" y="2570739"/>
              <a:ext cx="2888683" cy="3025199"/>
            </a:xfrm>
            <a:prstGeom prst="straightConnector1">
              <a:avLst/>
            </a:prstGeom>
            <a:solidFill>
              <a:srgbClr val="FF0000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624E9467-48F6-4CC2-3ABD-FDED9AC0863C}"/>
                </a:ext>
              </a:extLst>
            </p:cNvPr>
            <p:cNvSpPr txBox="1"/>
            <p:nvPr/>
          </p:nvSpPr>
          <p:spPr>
            <a:xfrm rot="8195024">
              <a:off x="2630509" y="3605135"/>
              <a:ext cx="1010723" cy="35776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1000" dirty="0"/>
                <a:t>2.600 km</a:t>
              </a:r>
            </a:p>
          </p:txBody>
        </p:sp>
      </p:grpSp>
      <p:sp>
        <p:nvSpPr>
          <p:cNvPr id="7" name="Rectangle 4">
            <a:extLst>
              <a:ext uri="{FF2B5EF4-FFF2-40B4-BE49-F238E27FC236}">
                <a16:creationId xmlns:a16="http://schemas.microsoft.com/office/drawing/2014/main" id="{75B2BA4C-1C89-51AA-8181-93E76F237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7446" y="34492"/>
            <a:ext cx="7967919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Gleichgewicht: Stromerzeugung und –verbrauch (2), Netzstabilität (1)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Europäische Verbundnetze ENTSO-E</a:t>
            </a:r>
          </a:p>
        </p:txBody>
      </p:sp>
      <p:sp>
        <p:nvSpPr>
          <p:cNvPr id="35" name="Text Box 14">
            <a:extLst>
              <a:ext uri="{FF2B5EF4-FFF2-40B4-BE49-F238E27FC236}">
                <a16:creationId xmlns:a16="http://schemas.microsoft.com/office/drawing/2014/main" id="{6DF4C83A-271E-2C79-CAC6-2AD88D39C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6524" y="5657448"/>
            <a:ext cx="367626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u="sng" dirty="0">
                <a:solidFill>
                  <a:srgbClr val="000000"/>
                </a:solidFill>
                <a:ea typeface="Microsoft YaHei" panose="020B0503020204020204" pitchFamily="34" charset="-122"/>
              </a:rPr>
              <a:t>Video</a:t>
            </a:r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  <a:t>: </a:t>
            </a:r>
            <a:r>
              <a:rPr lang="de-DE" altLang="de-DE" sz="1200" b="1" dirty="0">
                <a:solidFill>
                  <a:srgbClr val="000000"/>
                </a:solidFill>
                <a:ea typeface="Microsoft YaHei" panose="020B0503020204020204" pitchFamily="34" charset="-122"/>
              </a:rPr>
              <a:t>Akkudoktor, Andreas Schmitz</a:t>
            </a:r>
            <a:b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</a:br>
            <a:r>
              <a:rPr lang="de-DE" sz="1200" dirty="0">
                <a:solidFill>
                  <a:srgbClr val="3333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Was unser Stromnetz wirklich stabil macht – </a:t>
            </a:r>
            <a:br>
              <a:rPr lang="de-DE" sz="1200" dirty="0">
                <a:solidFill>
                  <a:srgbClr val="3333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lang="de-DE" sz="1200" dirty="0">
                <a:solidFill>
                  <a:srgbClr val="3333FF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erklärt von Tim Meyer</a:t>
            </a:r>
            <a:endParaRPr lang="de-DE" altLang="de-DE" sz="1200" dirty="0">
              <a:solidFill>
                <a:srgbClr val="3333FF"/>
              </a:solidFill>
              <a:ea typeface="Microsoft YaHei" panose="020B0503020204020204" pitchFamily="34" charset="-122"/>
            </a:endParaRP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0FFE0CAE-CC89-788A-2F95-B7F1CBE04130}"/>
              </a:ext>
            </a:extLst>
          </p:cNvPr>
          <p:cNvSpPr txBox="1"/>
          <p:nvPr/>
        </p:nvSpPr>
        <p:spPr>
          <a:xfrm>
            <a:off x="5384608" y="3784416"/>
            <a:ext cx="4292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u="sng" dirty="0">
                <a:solidFill>
                  <a:srgbClr val="0000FF"/>
                </a:solidFill>
              </a:rPr>
              <a:t>Historie</a:t>
            </a:r>
            <a:r>
              <a:rPr lang="de-DE" sz="1600" dirty="0">
                <a:solidFill>
                  <a:srgbClr val="0000FF"/>
                </a:solidFill>
              </a:rPr>
              <a:t>: Die Wurzeln des Europäischen Verbundnetzes entstanden 1958 mit dem „</a:t>
            </a:r>
            <a:r>
              <a:rPr lang="de-DE" sz="1600" b="1" u="sng" dirty="0">
                <a:solidFill>
                  <a:srgbClr val="0000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Laufenburger Stern</a:t>
            </a:r>
            <a:r>
              <a:rPr lang="de-DE" sz="1600" dirty="0">
                <a:solidFill>
                  <a:srgbClr val="0000FF"/>
                </a:solidFill>
              </a:rPr>
              <a:t>“ (CH, D, F). </a:t>
            </a:r>
            <a:endParaRPr lang="de-DE" sz="16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580603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6" grpId="0"/>
      <p:bldP spid="3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2" name="Gruppieren 271">
            <a:extLst>
              <a:ext uri="{FF2B5EF4-FFF2-40B4-BE49-F238E27FC236}">
                <a16:creationId xmlns:a16="http://schemas.microsoft.com/office/drawing/2014/main" id="{372169D6-2E3D-B2C2-2C0B-3AB9C9E86456}"/>
              </a:ext>
            </a:extLst>
          </p:cNvPr>
          <p:cNvGrpSpPr/>
          <p:nvPr/>
        </p:nvGrpSpPr>
        <p:grpSpPr>
          <a:xfrm>
            <a:off x="5617057" y="1758571"/>
            <a:ext cx="4236119" cy="4429975"/>
            <a:chOff x="5617057" y="1758571"/>
            <a:chExt cx="4236119" cy="4429975"/>
          </a:xfrm>
        </p:grpSpPr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68266ABC-E1B5-1409-78C7-776B49B72C6F}"/>
                </a:ext>
              </a:extLst>
            </p:cNvPr>
            <p:cNvGrpSpPr/>
            <p:nvPr/>
          </p:nvGrpSpPr>
          <p:grpSpPr>
            <a:xfrm>
              <a:off x="5617057" y="1758571"/>
              <a:ext cx="4236119" cy="4429975"/>
              <a:chOff x="5617057" y="1758571"/>
              <a:chExt cx="4236119" cy="4429975"/>
            </a:xfrm>
          </p:grpSpPr>
          <p:grpSp>
            <p:nvGrpSpPr>
              <p:cNvPr id="265" name="Gruppieren 264">
                <a:extLst>
                  <a:ext uri="{FF2B5EF4-FFF2-40B4-BE49-F238E27FC236}">
                    <a16:creationId xmlns:a16="http://schemas.microsoft.com/office/drawing/2014/main" id="{641E9169-A5B4-E104-9EA9-51119A3D7B3E}"/>
                  </a:ext>
                </a:extLst>
              </p:cNvPr>
              <p:cNvGrpSpPr/>
              <p:nvPr/>
            </p:nvGrpSpPr>
            <p:grpSpPr>
              <a:xfrm>
                <a:off x="5617057" y="1758571"/>
                <a:ext cx="4202058" cy="4410655"/>
                <a:chOff x="7675828" y="1948687"/>
                <a:chExt cx="4202058" cy="4410655"/>
              </a:xfrm>
            </p:grpSpPr>
            <p:grpSp>
              <p:nvGrpSpPr>
                <p:cNvPr id="263" name="Gruppieren 262">
                  <a:extLst>
                    <a:ext uri="{FF2B5EF4-FFF2-40B4-BE49-F238E27FC236}">
                      <a16:creationId xmlns:a16="http://schemas.microsoft.com/office/drawing/2014/main" id="{98E5F78D-79D9-4A4D-2260-EBCC151FDE1F}"/>
                    </a:ext>
                  </a:extLst>
                </p:cNvPr>
                <p:cNvGrpSpPr/>
                <p:nvPr/>
              </p:nvGrpSpPr>
              <p:grpSpPr>
                <a:xfrm>
                  <a:off x="7711545" y="1948687"/>
                  <a:ext cx="4166341" cy="4410655"/>
                  <a:chOff x="5650317" y="1725186"/>
                  <a:chExt cx="4166341" cy="4410655"/>
                </a:xfrm>
              </p:grpSpPr>
              <p:sp>
                <p:nvSpPr>
                  <p:cNvPr id="65" name="Rechteck 64">
                    <a:extLst>
                      <a:ext uri="{FF2B5EF4-FFF2-40B4-BE49-F238E27FC236}">
                        <a16:creationId xmlns:a16="http://schemas.microsoft.com/office/drawing/2014/main" id="{A5E23DB5-A475-4C9F-B85E-547D2409F6F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76540" y="1725186"/>
                    <a:ext cx="4140118" cy="4410655"/>
                  </a:xfrm>
                  <a:prstGeom prst="rect">
                    <a:avLst/>
                  </a:prstGeom>
                  <a:solidFill>
                    <a:schemeClr val="bg1">
                      <a:lumMod val="85000"/>
                    </a:schemeClr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92" name="Textfeld 191">
                    <a:extLst>
                      <a:ext uri="{FF2B5EF4-FFF2-40B4-BE49-F238E27FC236}">
                        <a16:creationId xmlns:a16="http://schemas.microsoft.com/office/drawing/2014/main" id="{C9C69B97-DB0D-4734-B912-BEFD81934BA7}"/>
                      </a:ext>
                    </a:extLst>
                  </p:cNvPr>
                  <p:cNvSpPr txBox="1"/>
                  <p:nvPr/>
                </p:nvSpPr>
                <p:spPr>
                  <a:xfrm>
                    <a:off x="5650317" y="1725187"/>
                    <a:ext cx="1231171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1400" b="1" dirty="0"/>
                      <a:t>Verbraucher</a:t>
                    </a:r>
                  </a:p>
                </p:txBody>
              </p:sp>
              <p:grpSp>
                <p:nvGrpSpPr>
                  <p:cNvPr id="262" name="Gruppieren 261">
                    <a:extLst>
                      <a:ext uri="{FF2B5EF4-FFF2-40B4-BE49-F238E27FC236}">
                        <a16:creationId xmlns:a16="http://schemas.microsoft.com/office/drawing/2014/main" id="{80580344-5626-5DD1-CA74-E69DC5543DAC}"/>
                      </a:ext>
                    </a:extLst>
                  </p:cNvPr>
                  <p:cNvGrpSpPr/>
                  <p:nvPr/>
                </p:nvGrpSpPr>
                <p:grpSpPr>
                  <a:xfrm>
                    <a:off x="5675315" y="1768215"/>
                    <a:ext cx="3861596" cy="4088544"/>
                    <a:chOff x="5675315" y="1768215"/>
                    <a:chExt cx="3861596" cy="4088544"/>
                  </a:xfrm>
                </p:grpSpPr>
                <p:sp>
                  <p:nvSpPr>
                    <p:cNvPr id="64" name="Rechteck: abgerundete Ecken 63">
                      <a:extLst>
                        <a:ext uri="{FF2B5EF4-FFF2-40B4-BE49-F238E27FC236}">
                          <a16:creationId xmlns:a16="http://schemas.microsoft.com/office/drawing/2014/main" id="{6269AE88-27A5-40EA-91E1-271B73BD681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6797498" y="1974386"/>
                      <a:ext cx="1931106" cy="677818"/>
                    </a:xfrm>
                    <a:prstGeom prst="roundRect">
                      <a:avLst/>
                    </a:prstGeom>
                    <a:solidFill>
                      <a:schemeClr val="bg1">
                        <a:lumMod val="65000"/>
                      </a:schemeClr>
                    </a:solidFill>
                    <a:ln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0" tIns="0" rIns="0" bIns="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de-DE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p:txBody>
                </p:sp>
                <p:grpSp>
                  <p:nvGrpSpPr>
                    <p:cNvPr id="260" name="Gruppieren 259">
                      <a:extLst>
                        <a:ext uri="{FF2B5EF4-FFF2-40B4-BE49-F238E27FC236}">
                          <a16:creationId xmlns:a16="http://schemas.microsoft.com/office/drawing/2014/main" id="{5F90CCC5-6A3E-5027-0C7B-9395F267116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850242" y="2106212"/>
                      <a:ext cx="1646263" cy="411540"/>
                      <a:chOff x="6850242" y="2106212"/>
                      <a:chExt cx="1646263" cy="411540"/>
                    </a:xfrm>
                  </p:grpSpPr>
                  <p:grpSp>
                    <p:nvGrpSpPr>
                      <p:cNvPr id="26" name="Gruppieren 25">
                        <a:extLst>
                          <a:ext uri="{FF2B5EF4-FFF2-40B4-BE49-F238E27FC236}">
                            <a16:creationId xmlns:a16="http://schemas.microsoft.com/office/drawing/2014/main" id="{0CC7B673-3609-4794-831A-64BABEB1CB1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808496" y="2106212"/>
                        <a:ext cx="688009" cy="400110"/>
                        <a:chOff x="7598036" y="2137410"/>
                        <a:chExt cx="688009" cy="400110"/>
                      </a:xfrm>
                    </p:grpSpPr>
                    <p:sp>
                      <p:nvSpPr>
                        <p:cNvPr id="131" name="Rechteck: abgerundete Ecken 130">
                          <a:extLst>
                            <a:ext uri="{FF2B5EF4-FFF2-40B4-BE49-F238E27FC236}">
                              <a16:creationId xmlns:a16="http://schemas.microsoft.com/office/drawing/2014/main" id="{80AE3FD6-9F6D-4C66-B309-9A3E45CB4B57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7648987" y="2148840"/>
                          <a:ext cx="582556" cy="369332"/>
                        </a:xfrm>
                        <a:prstGeom prst="roundRect">
                          <a:avLst/>
                        </a:prstGeom>
                        <a:solidFill>
                          <a:srgbClr val="00B0F0"/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0" tIns="0" rIns="0" bIns="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Char char="•"/>
                            <a:tabLst/>
                          </a:pPr>
                          <a:endParaRPr kumimoji="0" lang="de-DE" sz="24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32" name="Textfeld 131">
                          <a:extLst>
                            <a:ext uri="{FF2B5EF4-FFF2-40B4-BE49-F238E27FC236}">
                              <a16:creationId xmlns:a16="http://schemas.microsoft.com/office/drawing/2014/main" id="{3DDBE4B6-E5F2-40D2-B2BE-6F83E5D10D9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7598036" y="2137410"/>
                          <a:ext cx="688009" cy="40011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none" rtlCol="0">
                          <a:spAutoFit/>
                        </a:bodyPr>
                        <a:lstStyle/>
                        <a:p>
                          <a:pPr algn="ctr"/>
                          <a:r>
                            <a:rPr lang="de-DE" sz="1000" dirty="0"/>
                            <a:t>Home-</a:t>
                          </a:r>
                        </a:p>
                        <a:p>
                          <a:pPr algn="ctr"/>
                          <a:r>
                            <a:rPr lang="de-DE" sz="1000" dirty="0"/>
                            <a:t>Manager</a:t>
                          </a:r>
                        </a:p>
                      </p:txBody>
                    </p:sp>
                  </p:grpSp>
                  <p:grpSp>
                    <p:nvGrpSpPr>
                      <p:cNvPr id="25" name="Gruppieren 24">
                        <a:extLst>
                          <a:ext uri="{FF2B5EF4-FFF2-40B4-BE49-F238E27FC236}">
                            <a16:creationId xmlns:a16="http://schemas.microsoft.com/office/drawing/2014/main" id="{9D0EDA9F-0977-4473-A9D6-5AEF9A3C97F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6850242" y="2117642"/>
                        <a:ext cx="850610" cy="400110"/>
                        <a:chOff x="6771862" y="2148840"/>
                        <a:chExt cx="850610" cy="400110"/>
                      </a:xfrm>
                    </p:grpSpPr>
                    <p:sp>
                      <p:nvSpPr>
                        <p:cNvPr id="17" name="Rechteck: abgerundete Ecken 16">
                          <a:extLst>
                            <a:ext uri="{FF2B5EF4-FFF2-40B4-BE49-F238E27FC236}">
                              <a16:creationId xmlns:a16="http://schemas.microsoft.com/office/drawing/2014/main" id="{FEA48786-B24A-44EA-8146-993FFDA3EA0E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6835877" y="2148840"/>
                          <a:ext cx="723437" cy="369332"/>
                        </a:xfrm>
                        <a:prstGeom prst="roundRect">
                          <a:avLst/>
                        </a:prstGeom>
                        <a:solidFill>
                          <a:schemeClr val="bg1">
                            <a:lumMod val="85000"/>
                          </a:schemeClr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0" tIns="0" rIns="0" bIns="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Char char="•"/>
                            <a:tabLst/>
                          </a:pPr>
                          <a:endParaRPr kumimoji="0" lang="de-DE" sz="2400" b="0" i="0" u="none" strike="noStrike" cap="none" normalizeH="0" baseline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8" name="Textfeld 17">
                          <a:extLst>
                            <a:ext uri="{FF2B5EF4-FFF2-40B4-BE49-F238E27FC236}">
                              <a16:creationId xmlns:a16="http://schemas.microsoft.com/office/drawing/2014/main" id="{F6D2DCAB-28D9-4CEE-A0F7-83781B39CED4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771862" y="2148840"/>
                          <a:ext cx="850610" cy="40011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de-DE" sz="1000" dirty="0"/>
                            <a:t>Smartmeter</a:t>
                          </a:r>
                        </a:p>
                        <a:p>
                          <a:pPr algn="ctr"/>
                          <a:r>
                            <a:rPr lang="de-DE" sz="1000" dirty="0"/>
                            <a:t>Gateway</a:t>
                          </a:r>
                        </a:p>
                      </p:txBody>
                    </p:sp>
                  </p:grpSp>
                  <p:cxnSp>
                    <p:nvCxnSpPr>
                      <p:cNvPr id="31" name="Gerade Verbindung mit Pfeil 30">
                        <a:extLst>
                          <a:ext uri="{FF2B5EF4-FFF2-40B4-BE49-F238E27FC236}">
                            <a16:creationId xmlns:a16="http://schemas.microsoft.com/office/drawing/2014/main" id="{0398BD51-F6DC-10C5-8CB0-D36183E09508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>
                        <a:off x="7622599" y="2295786"/>
                        <a:ext cx="234581" cy="0"/>
                      </a:xfrm>
                      <a:prstGeom prst="straightConnector1">
                        <a:avLst/>
                      </a:prstGeom>
                      <a:solidFill>
                        <a:srgbClr val="FF0000"/>
                      </a:solidFill>
                      <a:ln w="28575" cap="flat" cmpd="sng" algn="ctr">
                        <a:solidFill>
                          <a:srgbClr val="00B0F0"/>
                        </a:solidFill>
                        <a:prstDash val="solid"/>
                        <a:round/>
                        <a:headEnd type="triangle" w="med" len="med"/>
                        <a:tailEnd type="triangl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</p:grpSp>
                <p:cxnSp>
                  <p:nvCxnSpPr>
                    <p:cNvPr id="149" name="Gerader Verbinder 148">
                      <a:extLst>
                        <a:ext uri="{FF2B5EF4-FFF2-40B4-BE49-F238E27FC236}">
                          <a16:creationId xmlns:a16="http://schemas.microsoft.com/office/drawing/2014/main" id="{B8C2D932-DBCE-4ECE-97AB-37329B00C27C}"/>
                        </a:ext>
                      </a:extLst>
                    </p:cNvPr>
                    <p:cNvCxnSpPr>
                      <a:stCxn id="132" idx="2"/>
                    </p:cNvCxnSpPr>
                    <p:nvPr/>
                  </p:nvCxnSpPr>
                  <p:spPr bwMode="auto">
                    <a:xfrm flipH="1">
                      <a:off x="8150725" y="2506322"/>
                      <a:ext cx="1776" cy="677909"/>
                    </a:xfrm>
                    <a:prstGeom prst="line">
                      <a:avLst/>
                    </a:prstGeom>
                    <a:solidFill>
                      <a:srgbClr val="FF0000"/>
                    </a:solidFill>
                    <a:ln w="12700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pic>
                  <p:nvPicPr>
                    <p:cNvPr id="76" name="Grafik 75">
                      <a:extLst>
                        <a:ext uri="{FF2B5EF4-FFF2-40B4-BE49-F238E27FC236}">
                          <a16:creationId xmlns:a16="http://schemas.microsoft.com/office/drawing/2014/main" id="{A74357A6-7905-442B-8779-977962B9D3F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6529834" y="4685634"/>
                      <a:ext cx="860309" cy="860309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77" name="Grafik 76">
                      <a:extLst>
                        <a:ext uri="{FF2B5EF4-FFF2-40B4-BE49-F238E27FC236}">
                          <a16:creationId xmlns:a16="http://schemas.microsoft.com/office/drawing/2014/main" id="{6C26690D-1889-48ED-BBA1-EFFFD808318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4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1087" t="56358" r="73126" b="14625"/>
                    <a:stretch/>
                  </p:blipFill>
                  <p:spPr>
                    <a:xfrm>
                      <a:off x="5960798" y="3943698"/>
                      <a:ext cx="340430" cy="58404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89" name="Grafik 88">
                      <a:extLst>
                        <a:ext uri="{FF2B5EF4-FFF2-40B4-BE49-F238E27FC236}">
                          <a16:creationId xmlns:a16="http://schemas.microsoft.com/office/drawing/2014/main" id="{20FD1140-ABA1-4C37-B756-B52361B759BB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5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t="29361" b="26935"/>
                    <a:stretch/>
                  </p:blipFill>
                  <p:spPr>
                    <a:xfrm>
                      <a:off x="5776490" y="3003380"/>
                      <a:ext cx="860309" cy="375518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7" name="Gruppieren 6">
                      <a:extLst>
                        <a:ext uri="{FF2B5EF4-FFF2-40B4-BE49-F238E27FC236}">
                          <a16:creationId xmlns:a16="http://schemas.microsoft.com/office/drawing/2014/main" id="{3BA57A3C-BA4A-4D68-A21B-8753AB904E7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676602" y="2916212"/>
                      <a:ext cx="860309" cy="462686"/>
                      <a:chOff x="10837564" y="1643045"/>
                      <a:chExt cx="3320770" cy="1785955"/>
                    </a:xfrm>
                  </p:grpSpPr>
                  <p:sp>
                    <p:nvSpPr>
                      <p:cNvPr id="106" name="Freihandform: Form 105">
                        <a:extLst>
                          <a:ext uri="{FF2B5EF4-FFF2-40B4-BE49-F238E27FC236}">
                            <a16:creationId xmlns:a16="http://schemas.microsoft.com/office/drawing/2014/main" id="{36712021-5037-4DD5-A939-13F002D9AF57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10837564" y="1643045"/>
                        <a:ext cx="3320770" cy="1785955"/>
                      </a:xfrm>
                      <a:custGeom>
                        <a:avLst/>
                        <a:gdLst>
                          <a:gd name="connsiteX0" fmla="*/ 0 w 3972232"/>
                          <a:gd name="connsiteY0" fmla="*/ 9833 h 1897626"/>
                          <a:gd name="connsiteX1" fmla="*/ 2871019 w 3972232"/>
                          <a:gd name="connsiteY1" fmla="*/ 39329 h 1897626"/>
                          <a:gd name="connsiteX2" fmla="*/ 3972232 w 3972232"/>
                          <a:gd name="connsiteY2" fmla="*/ 1858297 h 1897626"/>
                          <a:gd name="connsiteX3" fmla="*/ 894735 w 3972232"/>
                          <a:gd name="connsiteY3" fmla="*/ 1897626 h 1897626"/>
                          <a:gd name="connsiteX4" fmla="*/ 49161 w 3972232"/>
                          <a:gd name="connsiteY4" fmla="*/ 0 h 1897626"/>
                          <a:gd name="connsiteX5" fmla="*/ 78658 w 3972232"/>
                          <a:gd name="connsiteY5" fmla="*/ 68826 h 1897626"/>
                          <a:gd name="connsiteX0" fmla="*/ 0 w 3972232"/>
                          <a:gd name="connsiteY0" fmla="*/ 9833 h 1897626"/>
                          <a:gd name="connsiteX1" fmla="*/ 2874829 w 3972232"/>
                          <a:gd name="connsiteY1" fmla="*/ 54569 h 1897626"/>
                          <a:gd name="connsiteX2" fmla="*/ 3972232 w 3972232"/>
                          <a:gd name="connsiteY2" fmla="*/ 1858297 h 1897626"/>
                          <a:gd name="connsiteX3" fmla="*/ 894735 w 3972232"/>
                          <a:gd name="connsiteY3" fmla="*/ 1897626 h 1897626"/>
                          <a:gd name="connsiteX4" fmla="*/ 49161 w 3972232"/>
                          <a:gd name="connsiteY4" fmla="*/ 0 h 1897626"/>
                          <a:gd name="connsiteX5" fmla="*/ 78658 w 3972232"/>
                          <a:gd name="connsiteY5" fmla="*/ 68826 h 1897626"/>
                          <a:gd name="connsiteX0" fmla="*/ 0 w 3972232"/>
                          <a:gd name="connsiteY0" fmla="*/ 17453 h 1905246"/>
                          <a:gd name="connsiteX1" fmla="*/ 2874829 w 3972232"/>
                          <a:gd name="connsiteY1" fmla="*/ 62189 h 1905246"/>
                          <a:gd name="connsiteX2" fmla="*/ 3972232 w 3972232"/>
                          <a:gd name="connsiteY2" fmla="*/ 1865917 h 1905246"/>
                          <a:gd name="connsiteX3" fmla="*/ 894735 w 3972232"/>
                          <a:gd name="connsiteY3" fmla="*/ 1905246 h 1905246"/>
                          <a:gd name="connsiteX4" fmla="*/ 178701 w 3972232"/>
                          <a:gd name="connsiteY4" fmla="*/ 0 h 1905246"/>
                          <a:gd name="connsiteX5" fmla="*/ 78658 w 3972232"/>
                          <a:gd name="connsiteY5" fmla="*/ 76446 h 1905246"/>
                          <a:gd name="connsiteX0" fmla="*/ 0 w 3972232"/>
                          <a:gd name="connsiteY0" fmla="*/ 17453 h 1905246"/>
                          <a:gd name="connsiteX1" fmla="*/ 2874829 w 3972232"/>
                          <a:gd name="connsiteY1" fmla="*/ 62189 h 1905246"/>
                          <a:gd name="connsiteX2" fmla="*/ 3972232 w 3972232"/>
                          <a:gd name="connsiteY2" fmla="*/ 1865917 h 1905246"/>
                          <a:gd name="connsiteX3" fmla="*/ 894735 w 3972232"/>
                          <a:gd name="connsiteY3" fmla="*/ 1905246 h 1905246"/>
                          <a:gd name="connsiteX4" fmla="*/ 178701 w 3972232"/>
                          <a:gd name="connsiteY4" fmla="*/ 0 h 1905246"/>
                          <a:gd name="connsiteX5" fmla="*/ 78658 w 3972232"/>
                          <a:gd name="connsiteY5" fmla="*/ 76446 h 1905246"/>
                          <a:gd name="connsiteX0" fmla="*/ 0 w 3972232"/>
                          <a:gd name="connsiteY0" fmla="*/ 0 h 1887793"/>
                          <a:gd name="connsiteX1" fmla="*/ 2874829 w 3972232"/>
                          <a:gd name="connsiteY1" fmla="*/ 44736 h 1887793"/>
                          <a:gd name="connsiteX2" fmla="*/ 3972232 w 3972232"/>
                          <a:gd name="connsiteY2" fmla="*/ 1848464 h 1887793"/>
                          <a:gd name="connsiteX3" fmla="*/ 894735 w 3972232"/>
                          <a:gd name="connsiteY3" fmla="*/ 1887793 h 1887793"/>
                          <a:gd name="connsiteX4" fmla="*/ 78658 w 3972232"/>
                          <a:gd name="connsiteY4" fmla="*/ 58993 h 1887793"/>
                          <a:gd name="connsiteX0" fmla="*/ 0 w 3972232"/>
                          <a:gd name="connsiteY0" fmla="*/ 24827 h 1912620"/>
                          <a:gd name="connsiteX1" fmla="*/ 2874829 w 3972232"/>
                          <a:gd name="connsiteY1" fmla="*/ 69563 h 1912620"/>
                          <a:gd name="connsiteX2" fmla="*/ 3972232 w 3972232"/>
                          <a:gd name="connsiteY2" fmla="*/ 1873291 h 1912620"/>
                          <a:gd name="connsiteX3" fmla="*/ 894735 w 3972232"/>
                          <a:gd name="connsiteY3" fmla="*/ 1912620 h 1912620"/>
                          <a:gd name="connsiteX4" fmla="*/ 21508 w 3972232"/>
                          <a:gd name="connsiteY4" fmla="*/ 0 h 1912620"/>
                          <a:gd name="connsiteX0" fmla="*/ 0 w 3956992"/>
                          <a:gd name="connsiteY0" fmla="*/ 0 h 1922083"/>
                          <a:gd name="connsiteX1" fmla="*/ 2859589 w 3956992"/>
                          <a:gd name="connsiteY1" fmla="*/ 79026 h 1922083"/>
                          <a:gd name="connsiteX2" fmla="*/ 3956992 w 3956992"/>
                          <a:gd name="connsiteY2" fmla="*/ 1882754 h 1922083"/>
                          <a:gd name="connsiteX3" fmla="*/ 879495 w 3956992"/>
                          <a:gd name="connsiteY3" fmla="*/ 1922083 h 1922083"/>
                          <a:gd name="connsiteX4" fmla="*/ 6268 w 3956992"/>
                          <a:gd name="connsiteY4" fmla="*/ 9463 h 1922083"/>
                          <a:gd name="connsiteX0" fmla="*/ 0 w 3956992"/>
                          <a:gd name="connsiteY0" fmla="*/ 0 h 1882754"/>
                          <a:gd name="connsiteX1" fmla="*/ 2859589 w 3956992"/>
                          <a:gd name="connsiteY1" fmla="*/ 79026 h 1882754"/>
                          <a:gd name="connsiteX2" fmla="*/ 3956992 w 3956992"/>
                          <a:gd name="connsiteY2" fmla="*/ 1882754 h 1882754"/>
                          <a:gd name="connsiteX3" fmla="*/ 879495 w 3956992"/>
                          <a:gd name="connsiteY3" fmla="*/ 1867219 h 1882754"/>
                          <a:gd name="connsiteX4" fmla="*/ 6268 w 3956992"/>
                          <a:gd name="connsiteY4" fmla="*/ 9463 h 18827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956992" h="1882754">
                            <a:moveTo>
                              <a:pt x="0" y="0"/>
                            </a:moveTo>
                            <a:lnTo>
                              <a:pt x="2859589" y="79026"/>
                            </a:lnTo>
                            <a:lnTo>
                              <a:pt x="3956992" y="1882754"/>
                            </a:lnTo>
                            <a:lnTo>
                              <a:pt x="879495" y="1867219"/>
                            </a:lnTo>
                            <a:lnTo>
                              <a:pt x="6268" y="9463"/>
                            </a:lnTo>
                          </a:path>
                        </a:pathLst>
                      </a:custGeom>
                      <a:solidFill>
                        <a:srgbClr val="FFCC99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0" tIns="0" rIns="0" bIns="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Char char="•"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endParaRPr>
                      </a:p>
                    </p:txBody>
                  </p:sp>
                  <p:grpSp>
                    <p:nvGrpSpPr>
                      <p:cNvPr id="110" name="Gruppieren 109">
                        <a:extLst>
                          <a:ext uri="{FF2B5EF4-FFF2-40B4-BE49-F238E27FC236}">
                            <a16:creationId xmlns:a16="http://schemas.microsoft.com/office/drawing/2014/main" id="{B3D94DE7-8638-41A3-B910-7DD437A691E8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1264559" y="1884626"/>
                        <a:ext cx="2344763" cy="1302791"/>
                        <a:chOff x="8364915" y="3815016"/>
                        <a:chExt cx="897300" cy="528571"/>
                      </a:xfrm>
                    </p:grpSpPr>
                    <p:sp>
                      <p:nvSpPr>
                        <p:cNvPr id="113" name="Freihandform: Form 112">
                          <a:extLst>
                            <a:ext uri="{FF2B5EF4-FFF2-40B4-BE49-F238E27FC236}">
                              <a16:creationId xmlns:a16="http://schemas.microsoft.com/office/drawing/2014/main" id="{3E24B34B-28BA-43A1-BEAA-3FBD2D6770F8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364915" y="3815016"/>
                          <a:ext cx="350547" cy="225980"/>
                        </a:xfrm>
                        <a:custGeom>
                          <a:avLst/>
                          <a:gdLst>
                            <a:gd name="connsiteX0" fmla="*/ 0 w 3972232"/>
                            <a:gd name="connsiteY0" fmla="*/ 9833 h 1897626"/>
                            <a:gd name="connsiteX1" fmla="*/ 2871019 w 3972232"/>
                            <a:gd name="connsiteY1" fmla="*/ 39329 h 1897626"/>
                            <a:gd name="connsiteX2" fmla="*/ 3972232 w 3972232"/>
                            <a:gd name="connsiteY2" fmla="*/ 1858297 h 1897626"/>
                            <a:gd name="connsiteX3" fmla="*/ 894735 w 3972232"/>
                            <a:gd name="connsiteY3" fmla="*/ 1897626 h 1897626"/>
                            <a:gd name="connsiteX4" fmla="*/ 49161 w 3972232"/>
                            <a:gd name="connsiteY4" fmla="*/ 0 h 1897626"/>
                            <a:gd name="connsiteX5" fmla="*/ 78658 w 3972232"/>
                            <a:gd name="connsiteY5" fmla="*/ 68826 h 1897626"/>
                            <a:gd name="connsiteX0" fmla="*/ 0 w 3972232"/>
                            <a:gd name="connsiteY0" fmla="*/ 9833 h 1897626"/>
                            <a:gd name="connsiteX1" fmla="*/ 2874829 w 3972232"/>
                            <a:gd name="connsiteY1" fmla="*/ 54569 h 1897626"/>
                            <a:gd name="connsiteX2" fmla="*/ 3972232 w 3972232"/>
                            <a:gd name="connsiteY2" fmla="*/ 1858297 h 1897626"/>
                            <a:gd name="connsiteX3" fmla="*/ 894735 w 3972232"/>
                            <a:gd name="connsiteY3" fmla="*/ 1897626 h 1897626"/>
                            <a:gd name="connsiteX4" fmla="*/ 49161 w 3972232"/>
                            <a:gd name="connsiteY4" fmla="*/ 0 h 1897626"/>
                            <a:gd name="connsiteX5" fmla="*/ 78658 w 3972232"/>
                            <a:gd name="connsiteY5" fmla="*/ 68826 h 1897626"/>
                            <a:gd name="connsiteX0" fmla="*/ 0 w 3972232"/>
                            <a:gd name="connsiteY0" fmla="*/ 17453 h 1905246"/>
                            <a:gd name="connsiteX1" fmla="*/ 2874829 w 3972232"/>
                            <a:gd name="connsiteY1" fmla="*/ 62189 h 1905246"/>
                            <a:gd name="connsiteX2" fmla="*/ 3972232 w 3972232"/>
                            <a:gd name="connsiteY2" fmla="*/ 1865917 h 1905246"/>
                            <a:gd name="connsiteX3" fmla="*/ 894735 w 3972232"/>
                            <a:gd name="connsiteY3" fmla="*/ 1905246 h 1905246"/>
                            <a:gd name="connsiteX4" fmla="*/ 178701 w 3972232"/>
                            <a:gd name="connsiteY4" fmla="*/ 0 h 1905246"/>
                            <a:gd name="connsiteX5" fmla="*/ 78658 w 3972232"/>
                            <a:gd name="connsiteY5" fmla="*/ 76446 h 1905246"/>
                            <a:gd name="connsiteX0" fmla="*/ 0 w 3972232"/>
                            <a:gd name="connsiteY0" fmla="*/ 17453 h 1905246"/>
                            <a:gd name="connsiteX1" fmla="*/ 2874829 w 3972232"/>
                            <a:gd name="connsiteY1" fmla="*/ 62189 h 1905246"/>
                            <a:gd name="connsiteX2" fmla="*/ 3972232 w 3972232"/>
                            <a:gd name="connsiteY2" fmla="*/ 1865917 h 1905246"/>
                            <a:gd name="connsiteX3" fmla="*/ 894735 w 3972232"/>
                            <a:gd name="connsiteY3" fmla="*/ 1905246 h 1905246"/>
                            <a:gd name="connsiteX4" fmla="*/ 178701 w 3972232"/>
                            <a:gd name="connsiteY4" fmla="*/ 0 h 1905246"/>
                            <a:gd name="connsiteX5" fmla="*/ 78658 w 3972232"/>
                            <a:gd name="connsiteY5" fmla="*/ 76446 h 1905246"/>
                            <a:gd name="connsiteX0" fmla="*/ 0 w 3972232"/>
                            <a:gd name="connsiteY0" fmla="*/ 0 h 1887793"/>
                            <a:gd name="connsiteX1" fmla="*/ 2874829 w 3972232"/>
                            <a:gd name="connsiteY1" fmla="*/ 44736 h 1887793"/>
                            <a:gd name="connsiteX2" fmla="*/ 3972232 w 3972232"/>
                            <a:gd name="connsiteY2" fmla="*/ 1848464 h 1887793"/>
                            <a:gd name="connsiteX3" fmla="*/ 894735 w 3972232"/>
                            <a:gd name="connsiteY3" fmla="*/ 1887793 h 1887793"/>
                            <a:gd name="connsiteX4" fmla="*/ 78658 w 3972232"/>
                            <a:gd name="connsiteY4" fmla="*/ 58993 h 1887793"/>
                            <a:gd name="connsiteX0" fmla="*/ 0 w 3972232"/>
                            <a:gd name="connsiteY0" fmla="*/ 24827 h 1912620"/>
                            <a:gd name="connsiteX1" fmla="*/ 2874829 w 3972232"/>
                            <a:gd name="connsiteY1" fmla="*/ 69563 h 1912620"/>
                            <a:gd name="connsiteX2" fmla="*/ 3972232 w 3972232"/>
                            <a:gd name="connsiteY2" fmla="*/ 1873291 h 1912620"/>
                            <a:gd name="connsiteX3" fmla="*/ 894735 w 3972232"/>
                            <a:gd name="connsiteY3" fmla="*/ 1912620 h 1912620"/>
                            <a:gd name="connsiteX4" fmla="*/ 21508 w 3972232"/>
                            <a:gd name="connsiteY4" fmla="*/ 0 h 1912620"/>
                            <a:gd name="connsiteX0" fmla="*/ 0 w 3956992"/>
                            <a:gd name="connsiteY0" fmla="*/ 0 h 1922083"/>
                            <a:gd name="connsiteX1" fmla="*/ 2859589 w 3956992"/>
                            <a:gd name="connsiteY1" fmla="*/ 79026 h 1922083"/>
                            <a:gd name="connsiteX2" fmla="*/ 3956992 w 3956992"/>
                            <a:gd name="connsiteY2" fmla="*/ 1882754 h 1922083"/>
                            <a:gd name="connsiteX3" fmla="*/ 879495 w 3956992"/>
                            <a:gd name="connsiteY3" fmla="*/ 1922083 h 1922083"/>
                            <a:gd name="connsiteX4" fmla="*/ 6268 w 3956992"/>
                            <a:gd name="connsiteY4" fmla="*/ 9463 h 1922083"/>
                            <a:gd name="connsiteX0" fmla="*/ 0 w 3956992"/>
                            <a:gd name="connsiteY0" fmla="*/ 0 h 1882754"/>
                            <a:gd name="connsiteX1" fmla="*/ 2859589 w 3956992"/>
                            <a:gd name="connsiteY1" fmla="*/ 79026 h 1882754"/>
                            <a:gd name="connsiteX2" fmla="*/ 3956992 w 3956992"/>
                            <a:gd name="connsiteY2" fmla="*/ 1882754 h 1882754"/>
                            <a:gd name="connsiteX3" fmla="*/ 879495 w 3956992"/>
                            <a:gd name="connsiteY3" fmla="*/ 1867219 h 1882754"/>
                            <a:gd name="connsiteX4" fmla="*/ 6268 w 3956992"/>
                            <a:gd name="connsiteY4" fmla="*/ 9463 h 18827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3956992" h="1882754">
                              <a:moveTo>
                                <a:pt x="0" y="0"/>
                              </a:moveTo>
                              <a:lnTo>
                                <a:pt x="2859589" y="79026"/>
                              </a:lnTo>
                              <a:lnTo>
                                <a:pt x="3956992" y="1882754"/>
                              </a:lnTo>
                              <a:lnTo>
                                <a:pt x="879495" y="1867219"/>
                              </a:lnTo>
                              <a:lnTo>
                                <a:pt x="6268" y="9463"/>
                              </a:lnTo>
                            </a:path>
                          </a:pathLst>
                        </a:cu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0" tIns="0" rIns="0" bIns="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Char char="•"/>
                            <a:tabLst/>
                          </a:pPr>
                          <a:endParaRPr kumimoji="0" lang="de-DE" sz="24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14" name="Freihandform: Form 113">
                          <a:extLst>
                            <a:ext uri="{FF2B5EF4-FFF2-40B4-BE49-F238E27FC236}">
                              <a16:creationId xmlns:a16="http://schemas.microsoft.com/office/drawing/2014/main" id="{EDEBD1C3-6822-413B-B705-3F6390DC1D76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764049" y="3815016"/>
                          <a:ext cx="350547" cy="225980"/>
                        </a:xfrm>
                        <a:custGeom>
                          <a:avLst/>
                          <a:gdLst>
                            <a:gd name="connsiteX0" fmla="*/ 0 w 3972232"/>
                            <a:gd name="connsiteY0" fmla="*/ 9833 h 1897626"/>
                            <a:gd name="connsiteX1" fmla="*/ 2871019 w 3972232"/>
                            <a:gd name="connsiteY1" fmla="*/ 39329 h 1897626"/>
                            <a:gd name="connsiteX2" fmla="*/ 3972232 w 3972232"/>
                            <a:gd name="connsiteY2" fmla="*/ 1858297 h 1897626"/>
                            <a:gd name="connsiteX3" fmla="*/ 894735 w 3972232"/>
                            <a:gd name="connsiteY3" fmla="*/ 1897626 h 1897626"/>
                            <a:gd name="connsiteX4" fmla="*/ 49161 w 3972232"/>
                            <a:gd name="connsiteY4" fmla="*/ 0 h 1897626"/>
                            <a:gd name="connsiteX5" fmla="*/ 78658 w 3972232"/>
                            <a:gd name="connsiteY5" fmla="*/ 68826 h 1897626"/>
                            <a:gd name="connsiteX0" fmla="*/ 0 w 3972232"/>
                            <a:gd name="connsiteY0" fmla="*/ 9833 h 1897626"/>
                            <a:gd name="connsiteX1" fmla="*/ 2874829 w 3972232"/>
                            <a:gd name="connsiteY1" fmla="*/ 54569 h 1897626"/>
                            <a:gd name="connsiteX2" fmla="*/ 3972232 w 3972232"/>
                            <a:gd name="connsiteY2" fmla="*/ 1858297 h 1897626"/>
                            <a:gd name="connsiteX3" fmla="*/ 894735 w 3972232"/>
                            <a:gd name="connsiteY3" fmla="*/ 1897626 h 1897626"/>
                            <a:gd name="connsiteX4" fmla="*/ 49161 w 3972232"/>
                            <a:gd name="connsiteY4" fmla="*/ 0 h 1897626"/>
                            <a:gd name="connsiteX5" fmla="*/ 78658 w 3972232"/>
                            <a:gd name="connsiteY5" fmla="*/ 68826 h 1897626"/>
                            <a:gd name="connsiteX0" fmla="*/ 0 w 3972232"/>
                            <a:gd name="connsiteY0" fmla="*/ 17453 h 1905246"/>
                            <a:gd name="connsiteX1" fmla="*/ 2874829 w 3972232"/>
                            <a:gd name="connsiteY1" fmla="*/ 62189 h 1905246"/>
                            <a:gd name="connsiteX2" fmla="*/ 3972232 w 3972232"/>
                            <a:gd name="connsiteY2" fmla="*/ 1865917 h 1905246"/>
                            <a:gd name="connsiteX3" fmla="*/ 894735 w 3972232"/>
                            <a:gd name="connsiteY3" fmla="*/ 1905246 h 1905246"/>
                            <a:gd name="connsiteX4" fmla="*/ 178701 w 3972232"/>
                            <a:gd name="connsiteY4" fmla="*/ 0 h 1905246"/>
                            <a:gd name="connsiteX5" fmla="*/ 78658 w 3972232"/>
                            <a:gd name="connsiteY5" fmla="*/ 76446 h 1905246"/>
                            <a:gd name="connsiteX0" fmla="*/ 0 w 3972232"/>
                            <a:gd name="connsiteY0" fmla="*/ 17453 h 1905246"/>
                            <a:gd name="connsiteX1" fmla="*/ 2874829 w 3972232"/>
                            <a:gd name="connsiteY1" fmla="*/ 62189 h 1905246"/>
                            <a:gd name="connsiteX2" fmla="*/ 3972232 w 3972232"/>
                            <a:gd name="connsiteY2" fmla="*/ 1865917 h 1905246"/>
                            <a:gd name="connsiteX3" fmla="*/ 894735 w 3972232"/>
                            <a:gd name="connsiteY3" fmla="*/ 1905246 h 1905246"/>
                            <a:gd name="connsiteX4" fmla="*/ 178701 w 3972232"/>
                            <a:gd name="connsiteY4" fmla="*/ 0 h 1905246"/>
                            <a:gd name="connsiteX5" fmla="*/ 78658 w 3972232"/>
                            <a:gd name="connsiteY5" fmla="*/ 76446 h 1905246"/>
                            <a:gd name="connsiteX0" fmla="*/ 0 w 3972232"/>
                            <a:gd name="connsiteY0" fmla="*/ 0 h 1887793"/>
                            <a:gd name="connsiteX1" fmla="*/ 2874829 w 3972232"/>
                            <a:gd name="connsiteY1" fmla="*/ 44736 h 1887793"/>
                            <a:gd name="connsiteX2" fmla="*/ 3972232 w 3972232"/>
                            <a:gd name="connsiteY2" fmla="*/ 1848464 h 1887793"/>
                            <a:gd name="connsiteX3" fmla="*/ 894735 w 3972232"/>
                            <a:gd name="connsiteY3" fmla="*/ 1887793 h 1887793"/>
                            <a:gd name="connsiteX4" fmla="*/ 78658 w 3972232"/>
                            <a:gd name="connsiteY4" fmla="*/ 58993 h 1887793"/>
                            <a:gd name="connsiteX0" fmla="*/ 0 w 3972232"/>
                            <a:gd name="connsiteY0" fmla="*/ 24827 h 1912620"/>
                            <a:gd name="connsiteX1" fmla="*/ 2874829 w 3972232"/>
                            <a:gd name="connsiteY1" fmla="*/ 69563 h 1912620"/>
                            <a:gd name="connsiteX2" fmla="*/ 3972232 w 3972232"/>
                            <a:gd name="connsiteY2" fmla="*/ 1873291 h 1912620"/>
                            <a:gd name="connsiteX3" fmla="*/ 894735 w 3972232"/>
                            <a:gd name="connsiteY3" fmla="*/ 1912620 h 1912620"/>
                            <a:gd name="connsiteX4" fmla="*/ 21508 w 3972232"/>
                            <a:gd name="connsiteY4" fmla="*/ 0 h 1912620"/>
                            <a:gd name="connsiteX0" fmla="*/ 0 w 3956992"/>
                            <a:gd name="connsiteY0" fmla="*/ 0 h 1922083"/>
                            <a:gd name="connsiteX1" fmla="*/ 2859589 w 3956992"/>
                            <a:gd name="connsiteY1" fmla="*/ 79026 h 1922083"/>
                            <a:gd name="connsiteX2" fmla="*/ 3956992 w 3956992"/>
                            <a:gd name="connsiteY2" fmla="*/ 1882754 h 1922083"/>
                            <a:gd name="connsiteX3" fmla="*/ 879495 w 3956992"/>
                            <a:gd name="connsiteY3" fmla="*/ 1922083 h 1922083"/>
                            <a:gd name="connsiteX4" fmla="*/ 6268 w 3956992"/>
                            <a:gd name="connsiteY4" fmla="*/ 9463 h 1922083"/>
                            <a:gd name="connsiteX0" fmla="*/ 0 w 3956992"/>
                            <a:gd name="connsiteY0" fmla="*/ 0 h 1882754"/>
                            <a:gd name="connsiteX1" fmla="*/ 2859589 w 3956992"/>
                            <a:gd name="connsiteY1" fmla="*/ 79026 h 1882754"/>
                            <a:gd name="connsiteX2" fmla="*/ 3956992 w 3956992"/>
                            <a:gd name="connsiteY2" fmla="*/ 1882754 h 1882754"/>
                            <a:gd name="connsiteX3" fmla="*/ 879495 w 3956992"/>
                            <a:gd name="connsiteY3" fmla="*/ 1867219 h 1882754"/>
                            <a:gd name="connsiteX4" fmla="*/ 6268 w 3956992"/>
                            <a:gd name="connsiteY4" fmla="*/ 9463 h 18827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3956992" h="1882754">
                              <a:moveTo>
                                <a:pt x="0" y="0"/>
                              </a:moveTo>
                              <a:lnTo>
                                <a:pt x="2859589" y="79026"/>
                              </a:lnTo>
                              <a:lnTo>
                                <a:pt x="3956992" y="1882754"/>
                              </a:lnTo>
                              <a:lnTo>
                                <a:pt x="879495" y="1867219"/>
                              </a:lnTo>
                              <a:lnTo>
                                <a:pt x="6268" y="9463"/>
                              </a:lnTo>
                            </a:path>
                          </a:pathLst>
                        </a:cu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0" tIns="0" rIns="0" bIns="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Char char="•"/>
                            <a:tabLst/>
                          </a:pPr>
                          <a:endParaRPr kumimoji="0" lang="de-DE" sz="24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15" name="Freihandform: Form 114">
                          <a:extLst>
                            <a:ext uri="{FF2B5EF4-FFF2-40B4-BE49-F238E27FC236}">
                              <a16:creationId xmlns:a16="http://schemas.microsoft.com/office/drawing/2014/main" id="{27377B7A-07F0-4FBD-ACEB-566E06226713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512535" y="4117607"/>
                          <a:ext cx="350547" cy="225980"/>
                        </a:xfrm>
                        <a:custGeom>
                          <a:avLst/>
                          <a:gdLst>
                            <a:gd name="connsiteX0" fmla="*/ 0 w 3972232"/>
                            <a:gd name="connsiteY0" fmla="*/ 9833 h 1897626"/>
                            <a:gd name="connsiteX1" fmla="*/ 2871019 w 3972232"/>
                            <a:gd name="connsiteY1" fmla="*/ 39329 h 1897626"/>
                            <a:gd name="connsiteX2" fmla="*/ 3972232 w 3972232"/>
                            <a:gd name="connsiteY2" fmla="*/ 1858297 h 1897626"/>
                            <a:gd name="connsiteX3" fmla="*/ 894735 w 3972232"/>
                            <a:gd name="connsiteY3" fmla="*/ 1897626 h 1897626"/>
                            <a:gd name="connsiteX4" fmla="*/ 49161 w 3972232"/>
                            <a:gd name="connsiteY4" fmla="*/ 0 h 1897626"/>
                            <a:gd name="connsiteX5" fmla="*/ 78658 w 3972232"/>
                            <a:gd name="connsiteY5" fmla="*/ 68826 h 1897626"/>
                            <a:gd name="connsiteX0" fmla="*/ 0 w 3972232"/>
                            <a:gd name="connsiteY0" fmla="*/ 9833 h 1897626"/>
                            <a:gd name="connsiteX1" fmla="*/ 2874829 w 3972232"/>
                            <a:gd name="connsiteY1" fmla="*/ 54569 h 1897626"/>
                            <a:gd name="connsiteX2" fmla="*/ 3972232 w 3972232"/>
                            <a:gd name="connsiteY2" fmla="*/ 1858297 h 1897626"/>
                            <a:gd name="connsiteX3" fmla="*/ 894735 w 3972232"/>
                            <a:gd name="connsiteY3" fmla="*/ 1897626 h 1897626"/>
                            <a:gd name="connsiteX4" fmla="*/ 49161 w 3972232"/>
                            <a:gd name="connsiteY4" fmla="*/ 0 h 1897626"/>
                            <a:gd name="connsiteX5" fmla="*/ 78658 w 3972232"/>
                            <a:gd name="connsiteY5" fmla="*/ 68826 h 1897626"/>
                            <a:gd name="connsiteX0" fmla="*/ 0 w 3972232"/>
                            <a:gd name="connsiteY0" fmla="*/ 17453 h 1905246"/>
                            <a:gd name="connsiteX1" fmla="*/ 2874829 w 3972232"/>
                            <a:gd name="connsiteY1" fmla="*/ 62189 h 1905246"/>
                            <a:gd name="connsiteX2" fmla="*/ 3972232 w 3972232"/>
                            <a:gd name="connsiteY2" fmla="*/ 1865917 h 1905246"/>
                            <a:gd name="connsiteX3" fmla="*/ 894735 w 3972232"/>
                            <a:gd name="connsiteY3" fmla="*/ 1905246 h 1905246"/>
                            <a:gd name="connsiteX4" fmla="*/ 178701 w 3972232"/>
                            <a:gd name="connsiteY4" fmla="*/ 0 h 1905246"/>
                            <a:gd name="connsiteX5" fmla="*/ 78658 w 3972232"/>
                            <a:gd name="connsiteY5" fmla="*/ 76446 h 1905246"/>
                            <a:gd name="connsiteX0" fmla="*/ 0 w 3972232"/>
                            <a:gd name="connsiteY0" fmla="*/ 17453 h 1905246"/>
                            <a:gd name="connsiteX1" fmla="*/ 2874829 w 3972232"/>
                            <a:gd name="connsiteY1" fmla="*/ 62189 h 1905246"/>
                            <a:gd name="connsiteX2" fmla="*/ 3972232 w 3972232"/>
                            <a:gd name="connsiteY2" fmla="*/ 1865917 h 1905246"/>
                            <a:gd name="connsiteX3" fmla="*/ 894735 w 3972232"/>
                            <a:gd name="connsiteY3" fmla="*/ 1905246 h 1905246"/>
                            <a:gd name="connsiteX4" fmla="*/ 178701 w 3972232"/>
                            <a:gd name="connsiteY4" fmla="*/ 0 h 1905246"/>
                            <a:gd name="connsiteX5" fmla="*/ 78658 w 3972232"/>
                            <a:gd name="connsiteY5" fmla="*/ 76446 h 1905246"/>
                            <a:gd name="connsiteX0" fmla="*/ 0 w 3972232"/>
                            <a:gd name="connsiteY0" fmla="*/ 0 h 1887793"/>
                            <a:gd name="connsiteX1" fmla="*/ 2874829 w 3972232"/>
                            <a:gd name="connsiteY1" fmla="*/ 44736 h 1887793"/>
                            <a:gd name="connsiteX2" fmla="*/ 3972232 w 3972232"/>
                            <a:gd name="connsiteY2" fmla="*/ 1848464 h 1887793"/>
                            <a:gd name="connsiteX3" fmla="*/ 894735 w 3972232"/>
                            <a:gd name="connsiteY3" fmla="*/ 1887793 h 1887793"/>
                            <a:gd name="connsiteX4" fmla="*/ 78658 w 3972232"/>
                            <a:gd name="connsiteY4" fmla="*/ 58993 h 1887793"/>
                            <a:gd name="connsiteX0" fmla="*/ 0 w 3972232"/>
                            <a:gd name="connsiteY0" fmla="*/ 24827 h 1912620"/>
                            <a:gd name="connsiteX1" fmla="*/ 2874829 w 3972232"/>
                            <a:gd name="connsiteY1" fmla="*/ 69563 h 1912620"/>
                            <a:gd name="connsiteX2" fmla="*/ 3972232 w 3972232"/>
                            <a:gd name="connsiteY2" fmla="*/ 1873291 h 1912620"/>
                            <a:gd name="connsiteX3" fmla="*/ 894735 w 3972232"/>
                            <a:gd name="connsiteY3" fmla="*/ 1912620 h 1912620"/>
                            <a:gd name="connsiteX4" fmla="*/ 21508 w 3972232"/>
                            <a:gd name="connsiteY4" fmla="*/ 0 h 1912620"/>
                            <a:gd name="connsiteX0" fmla="*/ 0 w 3956992"/>
                            <a:gd name="connsiteY0" fmla="*/ 0 h 1922083"/>
                            <a:gd name="connsiteX1" fmla="*/ 2859589 w 3956992"/>
                            <a:gd name="connsiteY1" fmla="*/ 79026 h 1922083"/>
                            <a:gd name="connsiteX2" fmla="*/ 3956992 w 3956992"/>
                            <a:gd name="connsiteY2" fmla="*/ 1882754 h 1922083"/>
                            <a:gd name="connsiteX3" fmla="*/ 879495 w 3956992"/>
                            <a:gd name="connsiteY3" fmla="*/ 1922083 h 1922083"/>
                            <a:gd name="connsiteX4" fmla="*/ 6268 w 3956992"/>
                            <a:gd name="connsiteY4" fmla="*/ 9463 h 1922083"/>
                            <a:gd name="connsiteX0" fmla="*/ 0 w 3956992"/>
                            <a:gd name="connsiteY0" fmla="*/ 0 h 1882754"/>
                            <a:gd name="connsiteX1" fmla="*/ 2859589 w 3956992"/>
                            <a:gd name="connsiteY1" fmla="*/ 79026 h 1882754"/>
                            <a:gd name="connsiteX2" fmla="*/ 3956992 w 3956992"/>
                            <a:gd name="connsiteY2" fmla="*/ 1882754 h 1882754"/>
                            <a:gd name="connsiteX3" fmla="*/ 879495 w 3956992"/>
                            <a:gd name="connsiteY3" fmla="*/ 1867219 h 1882754"/>
                            <a:gd name="connsiteX4" fmla="*/ 6268 w 3956992"/>
                            <a:gd name="connsiteY4" fmla="*/ 9463 h 18827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3956992" h="1882754">
                              <a:moveTo>
                                <a:pt x="0" y="0"/>
                              </a:moveTo>
                              <a:lnTo>
                                <a:pt x="2859589" y="79026"/>
                              </a:lnTo>
                              <a:lnTo>
                                <a:pt x="3956992" y="1882754"/>
                              </a:lnTo>
                              <a:lnTo>
                                <a:pt x="879495" y="1867219"/>
                              </a:lnTo>
                              <a:lnTo>
                                <a:pt x="6268" y="9463"/>
                              </a:lnTo>
                            </a:path>
                          </a:pathLst>
                        </a:cu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0" tIns="0" rIns="0" bIns="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Char char="•"/>
                            <a:tabLst/>
                          </a:pPr>
                          <a:endParaRPr kumimoji="0" lang="de-DE" sz="24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116" name="Freihandform: Form 115">
                          <a:extLst>
                            <a:ext uri="{FF2B5EF4-FFF2-40B4-BE49-F238E27FC236}">
                              <a16:creationId xmlns:a16="http://schemas.microsoft.com/office/drawing/2014/main" id="{48D703C3-85F0-403A-9AA0-72443052FF75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911668" y="4117607"/>
                          <a:ext cx="350547" cy="225980"/>
                        </a:xfrm>
                        <a:custGeom>
                          <a:avLst/>
                          <a:gdLst>
                            <a:gd name="connsiteX0" fmla="*/ 0 w 3972232"/>
                            <a:gd name="connsiteY0" fmla="*/ 9833 h 1897626"/>
                            <a:gd name="connsiteX1" fmla="*/ 2871019 w 3972232"/>
                            <a:gd name="connsiteY1" fmla="*/ 39329 h 1897626"/>
                            <a:gd name="connsiteX2" fmla="*/ 3972232 w 3972232"/>
                            <a:gd name="connsiteY2" fmla="*/ 1858297 h 1897626"/>
                            <a:gd name="connsiteX3" fmla="*/ 894735 w 3972232"/>
                            <a:gd name="connsiteY3" fmla="*/ 1897626 h 1897626"/>
                            <a:gd name="connsiteX4" fmla="*/ 49161 w 3972232"/>
                            <a:gd name="connsiteY4" fmla="*/ 0 h 1897626"/>
                            <a:gd name="connsiteX5" fmla="*/ 78658 w 3972232"/>
                            <a:gd name="connsiteY5" fmla="*/ 68826 h 1897626"/>
                            <a:gd name="connsiteX0" fmla="*/ 0 w 3972232"/>
                            <a:gd name="connsiteY0" fmla="*/ 9833 h 1897626"/>
                            <a:gd name="connsiteX1" fmla="*/ 2874829 w 3972232"/>
                            <a:gd name="connsiteY1" fmla="*/ 54569 h 1897626"/>
                            <a:gd name="connsiteX2" fmla="*/ 3972232 w 3972232"/>
                            <a:gd name="connsiteY2" fmla="*/ 1858297 h 1897626"/>
                            <a:gd name="connsiteX3" fmla="*/ 894735 w 3972232"/>
                            <a:gd name="connsiteY3" fmla="*/ 1897626 h 1897626"/>
                            <a:gd name="connsiteX4" fmla="*/ 49161 w 3972232"/>
                            <a:gd name="connsiteY4" fmla="*/ 0 h 1897626"/>
                            <a:gd name="connsiteX5" fmla="*/ 78658 w 3972232"/>
                            <a:gd name="connsiteY5" fmla="*/ 68826 h 1897626"/>
                            <a:gd name="connsiteX0" fmla="*/ 0 w 3972232"/>
                            <a:gd name="connsiteY0" fmla="*/ 17453 h 1905246"/>
                            <a:gd name="connsiteX1" fmla="*/ 2874829 w 3972232"/>
                            <a:gd name="connsiteY1" fmla="*/ 62189 h 1905246"/>
                            <a:gd name="connsiteX2" fmla="*/ 3972232 w 3972232"/>
                            <a:gd name="connsiteY2" fmla="*/ 1865917 h 1905246"/>
                            <a:gd name="connsiteX3" fmla="*/ 894735 w 3972232"/>
                            <a:gd name="connsiteY3" fmla="*/ 1905246 h 1905246"/>
                            <a:gd name="connsiteX4" fmla="*/ 178701 w 3972232"/>
                            <a:gd name="connsiteY4" fmla="*/ 0 h 1905246"/>
                            <a:gd name="connsiteX5" fmla="*/ 78658 w 3972232"/>
                            <a:gd name="connsiteY5" fmla="*/ 76446 h 1905246"/>
                            <a:gd name="connsiteX0" fmla="*/ 0 w 3972232"/>
                            <a:gd name="connsiteY0" fmla="*/ 17453 h 1905246"/>
                            <a:gd name="connsiteX1" fmla="*/ 2874829 w 3972232"/>
                            <a:gd name="connsiteY1" fmla="*/ 62189 h 1905246"/>
                            <a:gd name="connsiteX2" fmla="*/ 3972232 w 3972232"/>
                            <a:gd name="connsiteY2" fmla="*/ 1865917 h 1905246"/>
                            <a:gd name="connsiteX3" fmla="*/ 894735 w 3972232"/>
                            <a:gd name="connsiteY3" fmla="*/ 1905246 h 1905246"/>
                            <a:gd name="connsiteX4" fmla="*/ 178701 w 3972232"/>
                            <a:gd name="connsiteY4" fmla="*/ 0 h 1905246"/>
                            <a:gd name="connsiteX5" fmla="*/ 78658 w 3972232"/>
                            <a:gd name="connsiteY5" fmla="*/ 76446 h 1905246"/>
                            <a:gd name="connsiteX0" fmla="*/ 0 w 3972232"/>
                            <a:gd name="connsiteY0" fmla="*/ 0 h 1887793"/>
                            <a:gd name="connsiteX1" fmla="*/ 2874829 w 3972232"/>
                            <a:gd name="connsiteY1" fmla="*/ 44736 h 1887793"/>
                            <a:gd name="connsiteX2" fmla="*/ 3972232 w 3972232"/>
                            <a:gd name="connsiteY2" fmla="*/ 1848464 h 1887793"/>
                            <a:gd name="connsiteX3" fmla="*/ 894735 w 3972232"/>
                            <a:gd name="connsiteY3" fmla="*/ 1887793 h 1887793"/>
                            <a:gd name="connsiteX4" fmla="*/ 78658 w 3972232"/>
                            <a:gd name="connsiteY4" fmla="*/ 58993 h 1887793"/>
                            <a:gd name="connsiteX0" fmla="*/ 0 w 3972232"/>
                            <a:gd name="connsiteY0" fmla="*/ 24827 h 1912620"/>
                            <a:gd name="connsiteX1" fmla="*/ 2874829 w 3972232"/>
                            <a:gd name="connsiteY1" fmla="*/ 69563 h 1912620"/>
                            <a:gd name="connsiteX2" fmla="*/ 3972232 w 3972232"/>
                            <a:gd name="connsiteY2" fmla="*/ 1873291 h 1912620"/>
                            <a:gd name="connsiteX3" fmla="*/ 894735 w 3972232"/>
                            <a:gd name="connsiteY3" fmla="*/ 1912620 h 1912620"/>
                            <a:gd name="connsiteX4" fmla="*/ 21508 w 3972232"/>
                            <a:gd name="connsiteY4" fmla="*/ 0 h 1912620"/>
                            <a:gd name="connsiteX0" fmla="*/ 0 w 3956992"/>
                            <a:gd name="connsiteY0" fmla="*/ 0 h 1922083"/>
                            <a:gd name="connsiteX1" fmla="*/ 2859589 w 3956992"/>
                            <a:gd name="connsiteY1" fmla="*/ 79026 h 1922083"/>
                            <a:gd name="connsiteX2" fmla="*/ 3956992 w 3956992"/>
                            <a:gd name="connsiteY2" fmla="*/ 1882754 h 1922083"/>
                            <a:gd name="connsiteX3" fmla="*/ 879495 w 3956992"/>
                            <a:gd name="connsiteY3" fmla="*/ 1922083 h 1922083"/>
                            <a:gd name="connsiteX4" fmla="*/ 6268 w 3956992"/>
                            <a:gd name="connsiteY4" fmla="*/ 9463 h 1922083"/>
                            <a:gd name="connsiteX0" fmla="*/ 0 w 3956992"/>
                            <a:gd name="connsiteY0" fmla="*/ 0 h 1882754"/>
                            <a:gd name="connsiteX1" fmla="*/ 2859589 w 3956992"/>
                            <a:gd name="connsiteY1" fmla="*/ 79026 h 1882754"/>
                            <a:gd name="connsiteX2" fmla="*/ 3956992 w 3956992"/>
                            <a:gd name="connsiteY2" fmla="*/ 1882754 h 1882754"/>
                            <a:gd name="connsiteX3" fmla="*/ 879495 w 3956992"/>
                            <a:gd name="connsiteY3" fmla="*/ 1867219 h 1882754"/>
                            <a:gd name="connsiteX4" fmla="*/ 6268 w 3956992"/>
                            <a:gd name="connsiteY4" fmla="*/ 9463 h 18827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3956992" h="1882754">
                              <a:moveTo>
                                <a:pt x="0" y="0"/>
                              </a:moveTo>
                              <a:lnTo>
                                <a:pt x="2859589" y="79026"/>
                              </a:lnTo>
                              <a:lnTo>
                                <a:pt x="3956992" y="1882754"/>
                              </a:lnTo>
                              <a:lnTo>
                                <a:pt x="879495" y="1867219"/>
                              </a:lnTo>
                              <a:lnTo>
                                <a:pt x="6268" y="9463"/>
                              </a:lnTo>
                            </a:path>
                          </a:pathLst>
                        </a:cu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0" tIns="0" rIns="0" bIns="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Char char="•"/>
                            <a:tabLst/>
                          </a:pPr>
                          <a:endParaRPr kumimoji="0" lang="de-DE" sz="24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p:txBody>
                    </p:sp>
                  </p:grpSp>
                </p:grpSp>
                <p:pic>
                  <p:nvPicPr>
                    <p:cNvPr id="14" name="Grafik 13">
                      <a:extLst>
                        <a:ext uri="{FF2B5EF4-FFF2-40B4-BE49-F238E27FC236}">
                          <a16:creationId xmlns:a16="http://schemas.microsoft.com/office/drawing/2014/main" id="{1F8C40BC-9A6B-4E54-BE77-A653F8B0B03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6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31639" t="24627" r="31391" b="25716"/>
                    <a:stretch/>
                  </p:blipFill>
                  <p:spPr>
                    <a:xfrm>
                      <a:off x="8496505" y="4810622"/>
                      <a:ext cx="423723" cy="569127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22" name="Grafik 121">
                      <a:extLst>
                        <a:ext uri="{FF2B5EF4-FFF2-40B4-BE49-F238E27FC236}">
                          <a16:creationId xmlns:a16="http://schemas.microsoft.com/office/drawing/2014/main" id="{410DE8D2-494B-410F-BE7F-C75E8D1E02E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6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6186" t="29360" r="81092" b="53879"/>
                    <a:stretch/>
                  </p:blipFill>
                  <p:spPr>
                    <a:xfrm>
                      <a:off x="9005816" y="3817189"/>
                      <a:ext cx="397075" cy="523141"/>
                    </a:xfrm>
                    <a:prstGeom prst="rect">
                      <a:avLst/>
                    </a:prstGeom>
                  </p:spPr>
                </p:pic>
                <p:grpSp>
                  <p:nvGrpSpPr>
                    <p:cNvPr id="16" name="Gruppieren 15">
                      <a:extLst>
                        <a:ext uri="{FF2B5EF4-FFF2-40B4-BE49-F238E27FC236}">
                          <a16:creationId xmlns:a16="http://schemas.microsoft.com/office/drawing/2014/main" id="{0E1A845E-9B7A-44CC-819B-9BF3623962B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800324" y="2881918"/>
                      <a:ext cx="1876279" cy="1876279"/>
                      <a:chOff x="6691464" y="2913116"/>
                      <a:chExt cx="1876279" cy="1876279"/>
                    </a:xfrm>
                  </p:grpSpPr>
                  <p:sp>
                    <p:nvSpPr>
                      <p:cNvPr id="15" name="Ellipse 14">
                        <a:extLst>
                          <a:ext uri="{FF2B5EF4-FFF2-40B4-BE49-F238E27FC236}">
                            <a16:creationId xmlns:a16="http://schemas.microsoft.com/office/drawing/2014/main" id="{387071D2-9CB2-487F-978B-5D6CCEF7832A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6691464" y="2913116"/>
                        <a:ext cx="1876279" cy="1876279"/>
                      </a:xfrm>
                      <a:prstGeom prst="ellipse">
                        <a:avLst/>
                      </a:prstGeom>
                      <a:noFill/>
                      <a:ln w="28575" cap="flat" cmpd="sng" algn="ctr">
                        <a:solidFill>
                          <a:srgbClr val="FF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0" tIns="0" rIns="0" bIns="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Char char="•"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endParaRPr>
                      </a:p>
                    </p:txBody>
                  </p:sp>
                  <p:sp>
                    <p:nvSpPr>
                      <p:cNvPr id="127" name="Ellipse 126">
                        <a:extLst>
                          <a:ext uri="{FF2B5EF4-FFF2-40B4-BE49-F238E27FC236}">
                            <a16:creationId xmlns:a16="http://schemas.microsoft.com/office/drawing/2014/main" id="{7FE2D2F2-674C-43F6-AC34-C5D1964AD49C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6868605" y="3090257"/>
                        <a:ext cx="1521996" cy="1521996"/>
                      </a:xfrm>
                      <a:prstGeom prst="ellipse">
                        <a:avLst/>
                      </a:prstGeom>
                      <a:noFill/>
                      <a:ln w="12700" cap="flat" cmpd="sng" algn="ctr">
                        <a:solidFill>
                          <a:srgbClr val="0099FF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0" tIns="0" rIns="0" bIns="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Char char="•"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endParaRPr>
                      </a:p>
                    </p:txBody>
                  </p:sp>
                </p:grpSp>
                <p:cxnSp>
                  <p:nvCxnSpPr>
                    <p:cNvPr id="40" name="Gerader Verbinder 39">
                      <a:extLst>
                        <a:ext uri="{FF2B5EF4-FFF2-40B4-BE49-F238E27FC236}">
                          <a16:creationId xmlns:a16="http://schemas.microsoft.com/office/drawing/2014/main" id="{FC877601-BCBB-4C3E-A37A-0BADD1F632DE}"/>
                        </a:ext>
                      </a:extLst>
                    </p:cNvPr>
                    <p:cNvCxnSpPr>
                      <a:stCxn id="89" idx="3"/>
                    </p:cNvCxnSpPr>
                    <p:nvPr/>
                  </p:nvCxnSpPr>
                  <p:spPr bwMode="auto">
                    <a:xfrm>
                      <a:off x="6636799" y="3191139"/>
                      <a:ext cx="396101" cy="0"/>
                    </a:xfrm>
                    <a:prstGeom prst="line">
                      <a:avLst/>
                    </a:prstGeom>
                    <a:solidFill>
                      <a:srgbClr val="FF0000"/>
                    </a:solidFill>
                    <a:ln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157" name="Gerader Verbinder 156">
                      <a:extLst>
                        <a:ext uri="{FF2B5EF4-FFF2-40B4-BE49-F238E27FC236}">
                          <a16:creationId xmlns:a16="http://schemas.microsoft.com/office/drawing/2014/main" id="{493284F1-C594-40C5-B70B-11CEFE519612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8408910" y="3184231"/>
                      <a:ext cx="388803" cy="0"/>
                    </a:xfrm>
                    <a:prstGeom prst="line">
                      <a:avLst/>
                    </a:prstGeom>
                    <a:solidFill>
                      <a:srgbClr val="FF0000"/>
                    </a:solidFill>
                    <a:ln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159" name="Gerader Verbinder 158">
                      <a:extLst>
                        <a:ext uri="{FF2B5EF4-FFF2-40B4-BE49-F238E27FC236}">
                          <a16:creationId xmlns:a16="http://schemas.microsoft.com/office/drawing/2014/main" id="{16F17580-2535-470F-865D-EE81811017C5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8556900" y="4263731"/>
                      <a:ext cx="619126" cy="0"/>
                    </a:xfrm>
                    <a:prstGeom prst="line">
                      <a:avLst/>
                    </a:prstGeom>
                    <a:solidFill>
                      <a:srgbClr val="FF0000"/>
                    </a:solidFill>
                    <a:ln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161" name="Gerader Verbinder 160">
                      <a:extLst>
                        <a:ext uri="{FF2B5EF4-FFF2-40B4-BE49-F238E27FC236}">
                          <a16:creationId xmlns:a16="http://schemas.microsoft.com/office/drawing/2014/main" id="{5243B823-B883-4CE5-84DF-DFC7A94E61D2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6301228" y="4114996"/>
                      <a:ext cx="542559" cy="0"/>
                    </a:xfrm>
                    <a:prstGeom prst="line">
                      <a:avLst/>
                    </a:prstGeom>
                    <a:solidFill>
                      <a:srgbClr val="FF0000"/>
                    </a:solidFill>
                    <a:ln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162" name="Gerader Verbinder 161">
                      <a:extLst>
                        <a:ext uri="{FF2B5EF4-FFF2-40B4-BE49-F238E27FC236}">
                          <a16:creationId xmlns:a16="http://schemas.microsoft.com/office/drawing/2014/main" id="{01697C23-5E16-4702-A196-18D6E4A43C41}"/>
                        </a:ext>
                      </a:extLst>
                    </p:cNvPr>
                    <p:cNvCxnSpPr/>
                    <p:nvPr/>
                  </p:nvCxnSpPr>
                  <p:spPr bwMode="auto">
                    <a:xfrm flipH="1" flipV="1">
                      <a:off x="8364660" y="4527740"/>
                      <a:ext cx="236993" cy="311460"/>
                    </a:xfrm>
                    <a:prstGeom prst="line">
                      <a:avLst/>
                    </a:prstGeom>
                    <a:solidFill>
                      <a:srgbClr val="FF0000"/>
                    </a:solidFill>
                    <a:ln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169" name="Gerader Verbinder 168">
                      <a:extLst>
                        <a:ext uri="{FF2B5EF4-FFF2-40B4-BE49-F238E27FC236}">
                          <a16:creationId xmlns:a16="http://schemas.microsoft.com/office/drawing/2014/main" id="{4D424167-66BA-49EC-B470-A097343243F5}"/>
                        </a:ext>
                      </a:extLst>
                    </p:cNvPr>
                    <p:cNvCxnSpPr/>
                    <p:nvPr/>
                  </p:nvCxnSpPr>
                  <p:spPr bwMode="auto">
                    <a:xfrm flipV="1">
                      <a:off x="6797498" y="4361099"/>
                      <a:ext cx="179967" cy="473169"/>
                    </a:xfrm>
                    <a:prstGeom prst="line">
                      <a:avLst/>
                    </a:prstGeom>
                    <a:solidFill>
                      <a:srgbClr val="FF0000"/>
                    </a:solidFill>
                    <a:ln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172" name="Gerader Verbinder 171">
                      <a:extLst>
                        <a:ext uri="{FF2B5EF4-FFF2-40B4-BE49-F238E27FC236}">
                          <a16:creationId xmlns:a16="http://schemas.microsoft.com/office/drawing/2014/main" id="{293115B1-2EA7-4467-92AA-7DDCD7F9A8A1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8364660" y="4255935"/>
                      <a:ext cx="458940" cy="578333"/>
                    </a:xfrm>
                    <a:prstGeom prst="line">
                      <a:avLst/>
                    </a:prstGeom>
                    <a:solidFill>
                      <a:srgbClr val="FF0000"/>
                    </a:solidFill>
                    <a:ln w="12700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174" name="Gerader Verbinder 173">
                      <a:extLst>
                        <a:ext uri="{FF2B5EF4-FFF2-40B4-BE49-F238E27FC236}">
                          <a16:creationId xmlns:a16="http://schemas.microsoft.com/office/drawing/2014/main" id="{23020CB2-93D8-422F-9DC3-AE508C87E98B}"/>
                        </a:ext>
                      </a:extLst>
                    </p:cNvPr>
                    <p:cNvCxnSpPr/>
                    <p:nvPr/>
                  </p:nvCxnSpPr>
                  <p:spPr bwMode="auto">
                    <a:xfrm flipH="1">
                      <a:off x="7069565" y="4400934"/>
                      <a:ext cx="182216" cy="461842"/>
                    </a:xfrm>
                    <a:prstGeom prst="line">
                      <a:avLst/>
                    </a:prstGeom>
                    <a:solidFill>
                      <a:srgbClr val="FF0000"/>
                    </a:solidFill>
                    <a:ln w="12700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176" name="Gerader Verbinder 175">
                      <a:extLst>
                        <a:ext uri="{FF2B5EF4-FFF2-40B4-BE49-F238E27FC236}">
                          <a16:creationId xmlns:a16="http://schemas.microsoft.com/office/drawing/2014/main" id="{5F6A7F58-FA72-448A-93DB-7780D9CBC75C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6583320" y="3293561"/>
                      <a:ext cx="510540" cy="134482"/>
                    </a:xfrm>
                    <a:prstGeom prst="line">
                      <a:avLst/>
                    </a:prstGeom>
                    <a:solidFill>
                      <a:srgbClr val="FF0000"/>
                    </a:solidFill>
                    <a:ln w="12700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182" name="Gerader Verbinder 181">
                      <a:extLst>
                        <a:ext uri="{FF2B5EF4-FFF2-40B4-BE49-F238E27FC236}">
                          <a16:creationId xmlns:a16="http://schemas.microsoft.com/office/drawing/2014/main" id="{57B63DEB-B473-475C-8B2F-E2F997736566}"/>
                        </a:ext>
                      </a:extLst>
                    </p:cNvPr>
                    <p:cNvCxnSpPr/>
                    <p:nvPr/>
                  </p:nvCxnSpPr>
                  <p:spPr bwMode="auto">
                    <a:xfrm flipV="1">
                      <a:off x="8442003" y="3250825"/>
                      <a:ext cx="381597" cy="297573"/>
                    </a:xfrm>
                    <a:prstGeom prst="line">
                      <a:avLst/>
                    </a:prstGeom>
                    <a:solidFill>
                      <a:srgbClr val="FF0000"/>
                    </a:solidFill>
                    <a:ln w="12700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319" name="Gerader Verbinder 318">
                      <a:extLst>
                        <a:ext uri="{FF2B5EF4-FFF2-40B4-BE49-F238E27FC236}">
                          <a16:creationId xmlns:a16="http://schemas.microsoft.com/office/drawing/2014/main" id="{E60C30BD-36E1-44B7-80EC-E8A0D8CF2418}"/>
                        </a:ext>
                      </a:extLst>
                    </p:cNvPr>
                    <p:cNvCxnSpPr>
                      <a:stCxn id="77" idx="3"/>
                    </p:cNvCxnSpPr>
                    <p:nvPr/>
                  </p:nvCxnSpPr>
                  <p:spPr bwMode="auto">
                    <a:xfrm flipV="1">
                      <a:off x="6301228" y="4216842"/>
                      <a:ext cx="792632" cy="18877"/>
                    </a:xfrm>
                    <a:prstGeom prst="line">
                      <a:avLst/>
                    </a:prstGeom>
                    <a:solidFill>
                      <a:srgbClr val="FF0000"/>
                    </a:solidFill>
                    <a:ln w="12700" cap="flat" cmpd="sng" algn="ctr">
                      <a:solidFill>
                        <a:srgbClr val="00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24" name="Gerader Verbinder 23">
                      <a:extLst>
                        <a:ext uri="{FF2B5EF4-FFF2-40B4-BE49-F238E27FC236}">
                          <a16:creationId xmlns:a16="http://schemas.microsoft.com/office/drawing/2014/main" id="{382312F7-7D95-4F2A-917D-BA7D4E50787D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7220860" y="2506322"/>
                      <a:ext cx="0" cy="533612"/>
                    </a:xfrm>
                    <a:prstGeom prst="line">
                      <a:avLst/>
                    </a:prstGeom>
                    <a:solidFill>
                      <a:srgbClr val="FF0000"/>
                    </a:solidFill>
                    <a:ln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grpSp>
                  <p:nvGrpSpPr>
                    <p:cNvPr id="121" name="Gruppieren 120">
                      <a:extLst>
                        <a:ext uri="{FF2B5EF4-FFF2-40B4-BE49-F238E27FC236}">
                          <a16:creationId xmlns:a16="http://schemas.microsoft.com/office/drawing/2014/main" id="{A1A4C497-F28D-43C8-B646-ED2927B5B37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442003" y="1768215"/>
                      <a:ext cx="1016234" cy="866395"/>
                      <a:chOff x="8333143" y="1799413"/>
                      <a:chExt cx="1016234" cy="866395"/>
                    </a:xfrm>
                  </p:grpSpPr>
                  <p:pic>
                    <p:nvPicPr>
                      <p:cNvPr id="202" name="Grafik 201">
                        <a:extLst>
                          <a:ext uri="{FF2B5EF4-FFF2-40B4-BE49-F238E27FC236}">
                            <a16:creationId xmlns:a16="http://schemas.microsoft.com/office/drawing/2014/main" id="{1A5BB1E7-F893-4180-8986-D4A4AE709B15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0520" b="9928"/>
                      <a:stretch/>
                    </p:blipFill>
                    <p:spPr>
                      <a:xfrm>
                        <a:off x="8950043" y="2080156"/>
                        <a:ext cx="326987" cy="183153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207" name="Grafik 206">
                        <a:extLst>
                          <a:ext uri="{FF2B5EF4-FFF2-40B4-BE49-F238E27FC236}">
                            <a16:creationId xmlns:a16="http://schemas.microsoft.com/office/drawing/2014/main" id="{E760D723-4B29-48B8-BD9F-5F5C32B91F1D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8927436" y="1799413"/>
                        <a:ext cx="366050" cy="219630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213" name="Grafik 212" descr="Ein Bild, das Text, ClipArt enthält.&#10;&#10;Automatisch generierte Beschreibung">
                        <a:extLst>
                          <a:ext uri="{FF2B5EF4-FFF2-40B4-BE49-F238E27FC236}">
                            <a16:creationId xmlns:a16="http://schemas.microsoft.com/office/drawing/2014/main" id="{D80A2792-B011-407D-A6A9-CC46FE347DF3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6120" t="25822" r="22201" b="37321"/>
                      <a:stretch/>
                    </p:blipFill>
                    <p:spPr>
                      <a:xfrm>
                        <a:off x="8875761" y="2304828"/>
                        <a:ext cx="473616" cy="149381"/>
                      </a:xfrm>
                      <a:prstGeom prst="rect">
                        <a:avLst/>
                      </a:prstGeom>
                    </p:spPr>
                  </p:pic>
                  <p:cxnSp>
                    <p:nvCxnSpPr>
                      <p:cNvPr id="71" name="Gerade Verbindung mit Pfeil 70">
                        <a:extLst>
                          <a:ext uri="{FF2B5EF4-FFF2-40B4-BE49-F238E27FC236}">
                            <a16:creationId xmlns:a16="http://schemas.microsoft.com/office/drawing/2014/main" id="{B8D4BB47-8FE7-4EE6-9406-41E8489683F7}"/>
                          </a:ext>
                        </a:extLst>
                      </p:cNvPr>
                      <p:cNvCxnSpPr>
                        <a:stCxn id="207" idx="1"/>
                      </p:cNvCxnSpPr>
                      <p:nvPr/>
                    </p:nvCxnSpPr>
                    <p:spPr bwMode="auto">
                      <a:xfrm flipH="1">
                        <a:off x="8352069" y="1909228"/>
                        <a:ext cx="575367" cy="256388"/>
                      </a:xfrm>
                      <a:prstGeom prst="straightConnector1">
                        <a:avLst/>
                      </a:prstGeom>
                      <a:solidFill>
                        <a:srgbClr val="FF0000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triangle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216" name="Gerade Verbindung mit Pfeil 215">
                        <a:extLst>
                          <a:ext uri="{FF2B5EF4-FFF2-40B4-BE49-F238E27FC236}">
                            <a16:creationId xmlns:a16="http://schemas.microsoft.com/office/drawing/2014/main" id="{19112872-1DF3-4B64-AD9F-E5B2C7F8D0C7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 flipH="1">
                        <a:off x="8387645" y="2200857"/>
                        <a:ext cx="547610" cy="89401"/>
                      </a:xfrm>
                      <a:prstGeom prst="straightConnector1">
                        <a:avLst/>
                      </a:prstGeom>
                      <a:solidFill>
                        <a:srgbClr val="FF0000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triangle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223" name="Gerade Verbindung mit Pfeil 222">
                        <a:extLst>
                          <a:ext uri="{FF2B5EF4-FFF2-40B4-BE49-F238E27FC236}">
                            <a16:creationId xmlns:a16="http://schemas.microsoft.com/office/drawing/2014/main" id="{F1E44E13-DB7D-483E-9720-C1BF900583CE}"/>
                          </a:ext>
                        </a:extLst>
                      </p:cNvPr>
                      <p:cNvCxnSpPr>
                        <a:stCxn id="256" idx="1"/>
                      </p:cNvCxnSpPr>
                      <p:nvPr/>
                    </p:nvCxnSpPr>
                    <p:spPr bwMode="auto">
                      <a:xfrm flipH="1" flipV="1">
                        <a:off x="8333143" y="2507892"/>
                        <a:ext cx="632110" cy="157916"/>
                      </a:xfrm>
                      <a:prstGeom prst="straightConnector1">
                        <a:avLst/>
                      </a:prstGeom>
                      <a:solidFill>
                        <a:srgbClr val="FF0000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triangle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261" name="Gerade Verbindung mit Pfeil 260">
                        <a:extLst>
                          <a:ext uri="{FF2B5EF4-FFF2-40B4-BE49-F238E27FC236}">
                            <a16:creationId xmlns:a16="http://schemas.microsoft.com/office/drawing/2014/main" id="{EE320FF4-C5B4-AB2F-E9C7-56B6C1990A96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 flipH="1">
                        <a:off x="8387645" y="2398574"/>
                        <a:ext cx="459046" cy="31050"/>
                      </a:xfrm>
                      <a:prstGeom prst="straightConnector1">
                        <a:avLst/>
                      </a:prstGeom>
                      <a:solidFill>
                        <a:srgbClr val="FF0000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triangle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</p:grpSp>
                <p:sp>
                  <p:nvSpPr>
                    <p:cNvPr id="105" name="Textfeld 104">
                      <a:extLst>
                        <a:ext uri="{FF2B5EF4-FFF2-40B4-BE49-F238E27FC236}">
                          <a16:creationId xmlns:a16="http://schemas.microsoft.com/office/drawing/2014/main" id="{4B882C8F-1E9D-4BC7-9758-B82AF2B08ED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299140" y="5456649"/>
                      <a:ext cx="886781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de-DE" sz="1000" dirty="0"/>
                        <a:t>schaltbare</a:t>
                      </a:r>
                      <a:br>
                        <a:rPr lang="de-DE" sz="1000" dirty="0"/>
                      </a:br>
                      <a:r>
                        <a:rPr lang="de-DE" sz="1000" dirty="0"/>
                        <a:t>Verbraucher</a:t>
                      </a:r>
                    </a:p>
                  </p:txBody>
                </p:sp>
                <p:sp>
                  <p:nvSpPr>
                    <p:cNvPr id="107" name="Textfeld 106">
                      <a:extLst>
                        <a:ext uri="{FF2B5EF4-FFF2-40B4-BE49-F238E27FC236}">
                          <a16:creationId xmlns:a16="http://schemas.microsoft.com/office/drawing/2014/main" id="{4895D7E9-A6D0-4D0E-8BEF-1B9B4F2F838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197880" y="5456649"/>
                      <a:ext cx="1519968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/>
                      <a:r>
                        <a:rPr lang="de-DE" sz="1000" dirty="0"/>
                        <a:t>WPPE mit</a:t>
                      </a:r>
                      <a:br>
                        <a:rPr lang="de-DE" sz="1000" dirty="0"/>
                      </a:br>
                      <a:r>
                        <a:rPr lang="de-DE" sz="1000" dirty="0"/>
                        <a:t>Wasser-/Pufferspeicher</a:t>
                      </a:r>
                    </a:p>
                  </p:txBody>
                </p:sp>
                <p:cxnSp>
                  <p:nvCxnSpPr>
                    <p:cNvPr id="21" name="Gerade Verbindung mit Pfeil 20">
                      <a:extLst>
                        <a:ext uri="{FF2B5EF4-FFF2-40B4-BE49-F238E27FC236}">
                          <a16:creationId xmlns:a16="http://schemas.microsoft.com/office/drawing/2014/main" id="{2257E19A-6928-4D52-8B7F-F4943504C0A8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6703314" y="3080728"/>
                      <a:ext cx="366251" cy="0"/>
                    </a:xfrm>
                    <a:prstGeom prst="straightConnector1">
                      <a:avLst/>
                    </a:prstGeom>
                    <a:solidFill>
                      <a:srgbClr val="FF0000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triangle" w="med" len="med"/>
                      <a:tailEnd type="triangl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119" name="Gerade Verbindung mit Pfeil 118">
                      <a:extLst>
                        <a:ext uri="{FF2B5EF4-FFF2-40B4-BE49-F238E27FC236}">
                          <a16:creationId xmlns:a16="http://schemas.microsoft.com/office/drawing/2014/main" id="{5B9FD8C7-1F3D-42FC-A323-03F8D224EC08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6364488" y="4024745"/>
                      <a:ext cx="366251" cy="0"/>
                    </a:xfrm>
                    <a:prstGeom prst="straightConnector1">
                      <a:avLst/>
                    </a:prstGeom>
                    <a:solidFill>
                      <a:srgbClr val="FF0000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triangle" w="med" len="med"/>
                      <a:tailEnd type="triangl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180" name="Gerade Verbindung mit Pfeil 179">
                      <a:extLst>
                        <a:ext uri="{FF2B5EF4-FFF2-40B4-BE49-F238E27FC236}">
                          <a16:creationId xmlns:a16="http://schemas.microsoft.com/office/drawing/2014/main" id="{A6A924AA-D5D0-4903-A6E6-6A2F10A67638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7337420" y="2666631"/>
                      <a:ext cx="0" cy="249581"/>
                    </a:xfrm>
                    <a:prstGeom prst="straightConnector1">
                      <a:avLst/>
                    </a:prstGeom>
                    <a:solidFill>
                      <a:srgbClr val="FF0000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triangle" w="med" len="med"/>
                      <a:tailEnd type="triangl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sp>
                  <p:nvSpPr>
                    <p:cNvPr id="196" name="Textfeld 195">
                      <a:extLst>
                        <a:ext uri="{FF2B5EF4-FFF2-40B4-BE49-F238E27FC236}">
                          <a16:creationId xmlns:a16="http://schemas.microsoft.com/office/drawing/2014/main" id="{8AF42D9D-3C37-48FA-B68A-96CBA8C29BE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75315" y="3340311"/>
                      <a:ext cx="1172116" cy="55399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de-DE" sz="1000" dirty="0" err="1"/>
                        <a:t>PkW</a:t>
                      </a:r>
                      <a:r>
                        <a:rPr lang="de-DE" sz="1000" dirty="0"/>
                        <a:t>-Schwarm-</a:t>
                      </a:r>
                      <a:br>
                        <a:rPr lang="de-DE" sz="1000" dirty="0"/>
                      </a:br>
                      <a:r>
                        <a:rPr lang="de-DE" sz="1000" dirty="0" err="1"/>
                        <a:t>speicher</a:t>
                      </a:r>
                      <a:r>
                        <a:rPr lang="de-DE" sz="1000" dirty="0"/>
                        <a:t> (V2H/G)</a:t>
                      </a:r>
                      <a:br>
                        <a:rPr lang="de-DE" sz="1000" dirty="0"/>
                      </a:br>
                      <a:r>
                        <a:rPr lang="de-DE" sz="1000" dirty="0"/>
                        <a:t>*)</a:t>
                      </a:r>
                    </a:p>
                  </p:txBody>
                </p:sp>
              </p:grpSp>
            </p:grpSp>
            <p:sp>
              <p:nvSpPr>
                <p:cNvPr id="118" name="Textfeld 117">
                  <a:extLst>
                    <a:ext uri="{FF2B5EF4-FFF2-40B4-BE49-F238E27FC236}">
                      <a16:creationId xmlns:a16="http://schemas.microsoft.com/office/drawing/2014/main" id="{0526651A-8ED0-400C-8431-FD22DD362D1E}"/>
                    </a:ext>
                  </a:extLst>
                </p:cNvPr>
                <p:cNvSpPr txBox="1"/>
                <p:nvPr/>
              </p:nvSpPr>
              <p:spPr>
                <a:xfrm>
                  <a:off x="7675828" y="2152050"/>
                  <a:ext cx="121860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de-DE" sz="1400" b="1" dirty="0"/>
                    <a:t>„</a:t>
                  </a:r>
                  <a:r>
                    <a:rPr lang="de-DE" sz="1400" b="1" dirty="0" err="1"/>
                    <a:t>ProSumer</a:t>
                  </a:r>
                  <a:r>
                    <a:rPr lang="de-DE" sz="1400" b="1" dirty="0"/>
                    <a:t>“</a:t>
                  </a:r>
                </a:p>
              </p:txBody>
            </p:sp>
          </p:grpSp>
          <p:sp>
            <p:nvSpPr>
              <p:cNvPr id="8" name="Textfeld 7">
                <a:extLst>
                  <a:ext uri="{FF2B5EF4-FFF2-40B4-BE49-F238E27FC236}">
                    <a16:creationId xmlns:a16="http://schemas.microsoft.com/office/drawing/2014/main" id="{43F60FC5-B1A0-9363-BF09-64AC26BE3BA1}"/>
                  </a:ext>
                </a:extLst>
              </p:cNvPr>
              <p:cNvSpPr txBox="1"/>
              <p:nvPr/>
            </p:nvSpPr>
            <p:spPr>
              <a:xfrm>
                <a:off x="7859637" y="5942325"/>
                <a:ext cx="1993539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de-DE" sz="1000" dirty="0"/>
                  <a:t>*) V2H/G: Vehicle </a:t>
                </a:r>
                <a:r>
                  <a:rPr lang="de-DE" sz="1000" dirty="0" err="1"/>
                  <a:t>to</a:t>
                </a:r>
                <a:r>
                  <a:rPr lang="de-DE" sz="1000" dirty="0"/>
                  <a:t> Home/</a:t>
                </a:r>
                <a:r>
                  <a:rPr lang="de-DE" sz="1000" dirty="0" err="1"/>
                  <a:t>Grid</a:t>
                </a:r>
                <a:endParaRPr lang="de-DE" sz="1000" dirty="0"/>
              </a:p>
            </p:txBody>
          </p:sp>
        </p:grpSp>
        <p:grpSp>
          <p:nvGrpSpPr>
            <p:cNvPr id="258" name="Gruppieren 257">
              <a:extLst>
                <a:ext uri="{FF2B5EF4-FFF2-40B4-BE49-F238E27FC236}">
                  <a16:creationId xmlns:a16="http://schemas.microsoft.com/office/drawing/2014/main" id="{CE70F33C-DF6A-4D8C-BDFE-7B7200BAEEEE}"/>
                </a:ext>
              </a:extLst>
            </p:cNvPr>
            <p:cNvGrpSpPr/>
            <p:nvPr/>
          </p:nvGrpSpPr>
          <p:grpSpPr>
            <a:xfrm>
              <a:off x="9076565" y="2511306"/>
              <a:ext cx="328036" cy="313378"/>
              <a:chOff x="10347867" y="2424224"/>
              <a:chExt cx="401106" cy="377433"/>
            </a:xfrm>
          </p:grpSpPr>
          <p:sp>
            <p:nvSpPr>
              <p:cNvPr id="256" name="Rechteck 255">
                <a:extLst>
                  <a:ext uri="{FF2B5EF4-FFF2-40B4-BE49-F238E27FC236}">
                    <a16:creationId xmlns:a16="http://schemas.microsoft.com/office/drawing/2014/main" id="{BBE2217C-22C2-54CE-3D7B-FB3CB359F141}"/>
                  </a:ext>
                </a:extLst>
              </p:cNvPr>
              <p:cNvSpPr/>
              <p:nvPr/>
            </p:nvSpPr>
            <p:spPr bwMode="auto">
              <a:xfrm>
                <a:off x="10347867" y="2424224"/>
                <a:ext cx="401106" cy="377433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pic>
            <p:nvPicPr>
              <p:cNvPr id="257" name="Grafik 256" descr="Ein Bild, das Schwarz, Dunkelheit enthält.&#10;&#10;Automatisch generierte Beschreibung">
                <a:extLst>
                  <a:ext uri="{FF2B5EF4-FFF2-40B4-BE49-F238E27FC236}">
                    <a16:creationId xmlns:a16="http://schemas.microsoft.com/office/drawing/2014/main" id="{F57649E0-0D34-46B5-A516-AD5BCD46CF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12070" y="2485605"/>
                <a:ext cx="272712" cy="254671"/>
              </a:xfrm>
              <a:prstGeom prst="rect">
                <a:avLst/>
              </a:prstGeom>
            </p:spPr>
          </p:pic>
        </p:grpSp>
      </p:grpSp>
      <p:sp>
        <p:nvSpPr>
          <p:cNvPr id="99" name="Rechteck 98">
            <a:extLst>
              <a:ext uri="{FF2B5EF4-FFF2-40B4-BE49-F238E27FC236}">
                <a16:creationId xmlns:a16="http://schemas.microsoft.com/office/drawing/2014/main" id="{FFAA6369-F1F3-4C47-8DCA-6EEDBF91B314}"/>
              </a:ext>
            </a:extLst>
          </p:cNvPr>
          <p:cNvSpPr/>
          <p:nvPr/>
        </p:nvSpPr>
        <p:spPr bwMode="auto">
          <a:xfrm>
            <a:off x="32128" y="1746540"/>
            <a:ext cx="4394961" cy="438930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2707" name="Rectangle 4">
            <a:extLst>
              <a:ext uri="{FF2B5EF4-FFF2-40B4-BE49-F238E27FC236}">
                <a16:creationId xmlns:a16="http://schemas.microsoft.com/office/drawing/2014/main" id="{EA0FBD13-4D0C-46B5-BB93-EEDE4E1840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9524"/>
            <a:ext cx="8510399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Gleichgewicht: Stromerzeugung und –verbrauch (2) Netzstabilität (2)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Die Energie-Management-Systeme (EMS)</a:t>
            </a:r>
          </a:p>
        </p:txBody>
      </p:sp>
      <p:sp>
        <p:nvSpPr>
          <p:cNvPr id="75" name="Text Box 14">
            <a:extLst>
              <a:ext uri="{FF2B5EF4-FFF2-40B4-BE49-F238E27FC236}">
                <a16:creationId xmlns:a16="http://schemas.microsoft.com/office/drawing/2014/main" id="{551E4FFB-27E2-447A-BE1B-300B98FA4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4562" y="5945408"/>
            <a:ext cx="1085600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200" u="sng" dirty="0">
                <a:solidFill>
                  <a:srgbClr val="000000"/>
                </a:solidFill>
                <a:ea typeface="Microsoft YaHei" panose="020B0503020204020204" pitchFamily="34" charset="-122"/>
              </a:rPr>
              <a:t>Quelle:</a:t>
            </a:r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  <a:t> ISE e.V.</a:t>
            </a:r>
          </a:p>
        </p:txBody>
      </p:sp>
      <p:sp>
        <p:nvSpPr>
          <p:cNvPr id="197" name="Ellipse 196">
            <a:extLst>
              <a:ext uri="{FF2B5EF4-FFF2-40B4-BE49-F238E27FC236}">
                <a16:creationId xmlns:a16="http://schemas.microsoft.com/office/drawing/2014/main" id="{9BF8F3AF-9E8F-401D-A724-C1313895C5DE}"/>
              </a:ext>
            </a:extLst>
          </p:cNvPr>
          <p:cNvSpPr/>
          <p:nvPr/>
        </p:nvSpPr>
        <p:spPr bwMode="auto">
          <a:xfrm>
            <a:off x="1319084" y="2801657"/>
            <a:ext cx="1876279" cy="1876279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8" name="Ellipse 197">
            <a:extLst>
              <a:ext uri="{FF2B5EF4-FFF2-40B4-BE49-F238E27FC236}">
                <a16:creationId xmlns:a16="http://schemas.microsoft.com/office/drawing/2014/main" id="{C5A917D8-68DD-4CF1-9964-D2C5AB667658}"/>
              </a:ext>
            </a:extLst>
          </p:cNvPr>
          <p:cNvSpPr/>
          <p:nvPr/>
        </p:nvSpPr>
        <p:spPr bwMode="auto">
          <a:xfrm>
            <a:off x="1496225" y="2978798"/>
            <a:ext cx="1521996" cy="1521996"/>
          </a:xfrm>
          <a:prstGeom prst="ellipse">
            <a:avLst/>
          </a:prstGeom>
          <a:noFill/>
          <a:ln w="12700" cap="flat" cmpd="sng" algn="ctr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87" name="Grafik 286">
            <a:extLst>
              <a:ext uri="{FF2B5EF4-FFF2-40B4-BE49-F238E27FC236}">
                <a16:creationId xmlns:a16="http://schemas.microsoft.com/office/drawing/2014/main" id="{EDBE85F0-46AF-49D7-BE59-80DA6B39018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1" b="30514"/>
          <a:stretch/>
        </p:blipFill>
        <p:spPr>
          <a:xfrm>
            <a:off x="3330288" y="2824684"/>
            <a:ext cx="870204" cy="522605"/>
          </a:xfrm>
          <a:prstGeom prst="rect">
            <a:avLst/>
          </a:prstGeom>
        </p:spPr>
      </p:pic>
      <p:pic>
        <p:nvPicPr>
          <p:cNvPr id="288" name="Grafik 287">
            <a:extLst>
              <a:ext uri="{FF2B5EF4-FFF2-40B4-BE49-F238E27FC236}">
                <a16:creationId xmlns:a16="http://schemas.microsoft.com/office/drawing/2014/main" id="{42445D65-2227-4747-83DE-5926BAB537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913" y="5207907"/>
            <a:ext cx="517970" cy="517970"/>
          </a:xfrm>
          <a:prstGeom prst="rect">
            <a:avLst/>
          </a:prstGeom>
        </p:spPr>
      </p:pic>
      <p:pic>
        <p:nvPicPr>
          <p:cNvPr id="129" name="Grafik 128" descr="Ein Bild, das Outdoorobjekt enthält.&#10;&#10;Automatisch generierte Beschreibung">
            <a:extLst>
              <a:ext uri="{FF2B5EF4-FFF2-40B4-BE49-F238E27FC236}">
                <a16:creationId xmlns:a16="http://schemas.microsoft.com/office/drawing/2014/main" id="{56050542-5BA5-4B9B-886E-E5A0B658C98F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131" y="3610184"/>
            <a:ext cx="1164489" cy="1164489"/>
          </a:xfrm>
          <a:prstGeom prst="rect">
            <a:avLst/>
          </a:prstGeom>
        </p:spPr>
      </p:pic>
      <p:pic>
        <p:nvPicPr>
          <p:cNvPr id="133" name="Grafik 132">
            <a:extLst>
              <a:ext uri="{FF2B5EF4-FFF2-40B4-BE49-F238E27FC236}">
                <a16:creationId xmlns:a16="http://schemas.microsoft.com/office/drawing/2014/main" id="{373E39CC-C46F-4C36-AB5E-65267AA6D3F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46" y="3008336"/>
            <a:ext cx="956333" cy="609006"/>
          </a:xfrm>
          <a:prstGeom prst="rect">
            <a:avLst/>
          </a:prstGeom>
        </p:spPr>
      </p:pic>
      <p:pic>
        <p:nvPicPr>
          <p:cNvPr id="136" name="Grafik 135">
            <a:extLst>
              <a:ext uri="{FF2B5EF4-FFF2-40B4-BE49-F238E27FC236}">
                <a16:creationId xmlns:a16="http://schemas.microsoft.com/office/drawing/2014/main" id="{CB59B381-2527-4551-B6DB-7ED46C7FD8F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046" y="4221769"/>
            <a:ext cx="959440" cy="646663"/>
          </a:xfrm>
          <a:prstGeom prst="rect">
            <a:avLst/>
          </a:prstGeom>
        </p:spPr>
      </p:pic>
      <p:cxnSp>
        <p:nvCxnSpPr>
          <p:cNvPr id="138" name="Gerader Verbinder 137">
            <a:extLst>
              <a:ext uri="{FF2B5EF4-FFF2-40B4-BE49-F238E27FC236}">
                <a16:creationId xmlns:a16="http://schemas.microsoft.com/office/drawing/2014/main" id="{8C696EB2-9F5A-40E2-A34E-E350F58C0C06}"/>
              </a:ext>
            </a:extLst>
          </p:cNvPr>
          <p:cNvCxnSpPr/>
          <p:nvPr/>
        </p:nvCxnSpPr>
        <p:spPr bwMode="auto">
          <a:xfrm>
            <a:off x="337020" y="5095185"/>
            <a:ext cx="1952649" cy="0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6" name="Gruppieren 145">
            <a:extLst>
              <a:ext uri="{FF2B5EF4-FFF2-40B4-BE49-F238E27FC236}">
                <a16:creationId xmlns:a16="http://schemas.microsoft.com/office/drawing/2014/main" id="{881C8485-B798-488A-B75D-024C3F60E384}"/>
              </a:ext>
            </a:extLst>
          </p:cNvPr>
          <p:cNvGrpSpPr/>
          <p:nvPr/>
        </p:nvGrpSpPr>
        <p:grpSpPr>
          <a:xfrm>
            <a:off x="2189584" y="5379749"/>
            <a:ext cx="589791" cy="490862"/>
            <a:chOff x="3309447" y="5146986"/>
            <a:chExt cx="951326" cy="791755"/>
          </a:xfrm>
        </p:grpSpPr>
        <p:sp>
          <p:nvSpPr>
            <p:cNvPr id="142" name="Rechteck 141">
              <a:extLst>
                <a:ext uri="{FF2B5EF4-FFF2-40B4-BE49-F238E27FC236}">
                  <a16:creationId xmlns:a16="http://schemas.microsoft.com/office/drawing/2014/main" id="{5F2A0F3D-0BCC-4B01-B7FB-737B4734A52C}"/>
                </a:ext>
              </a:extLst>
            </p:cNvPr>
            <p:cNvSpPr/>
            <p:nvPr/>
          </p:nvSpPr>
          <p:spPr bwMode="auto">
            <a:xfrm>
              <a:off x="3309447" y="5146986"/>
              <a:ext cx="951326" cy="79175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40" name="Grafik 139">
              <a:extLst>
                <a:ext uri="{FF2B5EF4-FFF2-40B4-BE49-F238E27FC236}">
                  <a16:creationId xmlns:a16="http://schemas.microsoft.com/office/drawing/2014/main" id="{DAD412FD-90B1-4F9F-A835-44E850AC49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477" r="22471"/>
            <a:stretch/>
          </p:blipFill>
          <p:spPr>
            <a:xfrm>
              <a:off x="3482215" y="5253176"/>
              <a:ext cx="605790" cy="567392"/>
            </a:xfrm>
            <a:prstGeom prst="rect">
              <a:avLst/>
            </a:prstGeom>
          </p:spPr>
        </p:pic>
      </p:grpSp>
      <p:cxnSp>
        <p:nvCxnSpPr>
          <p:cNvPr id="302" name="Gerader Verbinder 301">
            <a:extLst>
              <a:ext uri="{FF2B5EF4-FFF2-40B4-BE49-F238E27FC236}">
                <a16:creationId xmlns:a16="http://schemas.microsoft.com/office/drawing/2014/main" id="{6FF0D879-8EDE-44E6-AFC6-59E68A8E3A38}"/>
              </a:ext>
            </a:extLst>
          </p:cNvPr>
          <p:cNvCxnSpPr/>
          <p:nvPr/>
        </p:nvCxnSpPr>
        <p:spPr bwMode="auto">
          <a:xfrm flipV="1">
            <a:off x="458776" y="3864725"/>
            <a:ext cx="869950" cy="344788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3" name="Gerader Verbinder 302">
            <a:extLst>
              <a:ext uri="{FF2B5EF4-FFF2-40B4-BE49-F238E27FC236}">
                <a16:creationId xmlns:a16="http://schemas.microsoft.com/office/drawing/2014/main" id="{42B2CEB8-14AF-4C49-8BF9-0F121ABEA1CB}"/>
              </a:ext>
            </a:extLst>
          </p:cNvPr>
          <p:cNvCxnSpPr/>
          <p:nvPr/>
        </p:nvCxnSpPr>
        <p:spPr bwMode="auto">
          <a:xfrm>
            <a:off x="2854553" y="3034268"/>
            <a:ext cx="475735" cy="0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5" name="Gerader Verbinder 304">
            <a:extLst>
              <a:ext uri="{FF2B5EF4-FFF2-40B4-BE49-F238E27FC236}">
                <a16:creationId xmlns:a16="http://schemas.microsoft.com/office/drawing/2014/main" id="{C581BAE1-8C2D-40D6-B429-FAB692FE90FE}"/>
              </a:ext>
            </a:extLst>
          </p:cNvPr>
          <p:cNvCxnSpPr>
            <a:stCxn id="197" idx="5"/>
          </p:cNvCxnSpPr>
          <p:nvPr/>
        </p:nvCxnSpPr>
        <p:spPr bwMode="auto">
          <a:xfrm>
            <a:off x="2920588" y="4403161"/>
            <a:ext cx="534987" cy="246160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9" name="Gerader Verbinder 308">
            <a:extLst>
              <a:ext uri="{FF2B5EF4-FFF2-40B4-BE49-F238E27FC236}">
                <a16:creationId xmlns:a16="http://schemas.microsoft.com/office/drawing/2014/main" id="{06DFD8D7-FD00-4434-8314-8FA4971051BD}"/>
              </a:ext>
            </a:extLst>
          </p:cNvPr>
          <p:cNvCxnSpPr/>
          <p:nvPr/>
        </p:nvCxnSpPr>
        <p:spPr bwMode="auto">
          <a:xfrm>
            <a:off x="2564332" y="4631855"/>
            <a:ext cx="174040" cy="744464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1" name="Gerader Verbinder 310">
            <a:extLst>
              <a:ext uri="{FF2B5EF4-FFF2-40B4-BE49-F238E27FC236}">
                <a16:creationId xmlns:a16="http://schemas.microsoft.com/office/drawing/2014/main" id="{DC24183A-24A5-4B65-A248-5232E2FFAD7A}"/>
              </a:ext>
            </a:extLst>
          </p:cNvPr>
          <p:cNvCxnSpPr/>
          <p:nvPr/>
        </p:nvCxnSpPr>
        <p:spPr bwMode="auto">
          <a:xfrm flipH="1" flipV="1">
            <a:off x="2030085" y="5095185"/>
            <a:ext cx="155610" cy="370608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4" name="Gerader Verbinder 313">
            <a:extLst>
              <a:ext uri="{FF2B5EF4-FFF2-40B4-BE49-F238E27FC236}">
                <a16:creationId xmlns:a16="http://schemas.microsoft.com/office/drawing/2014/main" id="{339FD985-4D6C-4082-8CDB-C89ECAA633CE}"/>
              </a:ext>
            </a:extLst>
          </p:cNvPr>
          <p:cNvCxnSpPr>
            <a:stCxn id="288" idx="1"/>
          </p:cNvCxnSpPr>
          <p:nvPr/>
        </p:nvCxnSpPr>
        <p:spPr bwMode="auto">
          <a:xfrm flipH="1" flipV="1">
            <a:off x="1197517" y="5084517"/>
            <a:ext cx="135396" cy="382375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6" name="Gerader Verbinder 315">
            <a:extLst>
              <a:ext uri="{FF2B5EF4-FFF2-40B4-BE49-F238E27FC236}">
                <a16:creationId xmlns:a16="http://schemas.microsoft.com/office/drawing/2014/main" id="{62863488-9B91-4DB9-8D8F-BD3520D25C1B}"/>
              </a:ext>
            </a:extLst>
          </p:cNvPr>
          <p:cNvCxnSpPr/>
          <p:nvPr/>
        </p:nvCxnSpPr>
        <p:spPr bwMode="auto">
          <a:xfrm flipH="1" flipV="1">
            <a:off x="600648" y="4873728"/>
            <a:ext cx="9270" cy="219028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0" name="Gerader Verbinder 319">
            <a:extLst>
              <a:ext uri="{FF2B5EF4-FFF2-40B4-BE49-F238E27FC236}">
                <a16:creationId xmlns:a16="http://schemas.microsoft.com/office/drawing/2014/main" id="{D99A0D85-303A-416A-B250-F9D65C33490F}"/>
              </a:ext>
            </a:extLst>
          </p:cNvPr>
          <p:cNvCxnSpPr/>
          <p:nvPr/>
        </p:nvCxnSpPr>
        <p:spPr bwMode="auto">
          <a:xfrm>
            <a:off x="2872522" y="4191270"/>
            <a:ext cx="583997" cy="282767"/>
          </a:xfrm>
          <a:prstGeom prst="line">
            <a:avLst/>
          </a:prstGeom>
          <a:solidFill>
            <a:srgbClr val="FF0000"/>
          </a:solidFill>
          <a:ln w="12700" cap="flat" cmpd="sng" algn="ctr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2" name="Gerader Verbinder 321">
            <a:extLst>
              <a:ext uri="{FF2B5EF4-FFF2-40B4-BE49-F238E27FC236}">
                <a16:creationId xmlns:a16="http://schemas.microsoft.com/office/drawing/2014/main" id="{CA30BC6B-F63B-48C9-8C11-0580617F362A}"/>
              </a:ext>
            </a:extLst>
          </p:cNvPr>
          <p:cNvCxnSpPr/>
          <p:nvPr/>
        </p:nvCxnSpPr>
        <p:spPr bwMode="auto">
          <a:xfrm flipV="1">
            <a:off x="2935068" y="3249971"/>
            <a:ext cx="423789" cy="155056"/>
          </a:xfrm>
          <a:prstGeom prst="line">
            <a:avLst/>
          </a:prstGeom>
          <a:solidFill>
            <a:srgbClr val="FF0000"/>
          </a:solidFill>
          <a:ln w="12700" cap="flat" cmpd="sng" algn="ctr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4" name="Gerader Verbinder 323">
            <a:extLst>
              <a:ext uri="{FF2B5EF4-FFF2-40B4-BE49-F238E27FC236}">
                <a16:creationId xmlns:a16="http://schemas.microsoft.com/office/drawing/2014/main" id="{A1C45C19-8AD1-4B2E-A469-1DC156253BD5}"/>
              </a:ext>
            </a:extLst>
          </p:cNvPr>
          <p:cNvCxnSpPr/>
          <p:nvPr/>
        </p:nvCxnSpPr>
        <p:spPr bwMode="auto">
          <a:xfrm flipV="1">
            <a:off x="1258226" y="3255791"/>
            <a:ext cx="196712" cy="776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7" name="Gerader Verbinder 326">
            <a:extLst>
              <a:ext uri="{FF2B5EF4-FFF2-40B4-BE49-F238E27FC236}">
                <a16:creationId xmlns:a16="http://schemas.microsoft.com/office/drawing/2014/main" id="{E3C84DB7-E2E8-445A-8951-3E316C936E8C}"/>
              </a:ext>
            </a:extLst>
          </p:cNvPr>
          <p:cNvCxnSpPr/>
          <p:nvPr/>
        </p:nvCxnSpPr>
        <p:spPr bwMode="auto">
          <a:xfrm flipV="1">
            <a:off x="1235840" y="4419198"/>
            <a:ext cx="670486" cy="325903"/>
          </a:xfrm>
          <a:prstGeom prst="line">
            <a:avLst/>
          </a:prstGeom>
          <a:solidFill>
            <a:srgbClr val="FF0000"/>
          </a:solidFill>
          <a:ln w="12700" cap="flat" cmpd="sng" algn="ctr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29" name="Gerader Verbinder 328">
            <a:extLst>
              <a:ext uri="{FF2B5EF4-FFF2-40B4-BE49-F238E27FC236}">
                <a16:creationId xmlns:a16="http://schemas.microsoft.com/office/drawing/2014/main" id="{4BE3CE64-DE4C-4EE4-BAF7-D22042451C0A}"/>
              </a:ext>
            </a:extLst>
          </p:cNvPr>
          <p:cNvCxnSpPr/>
          <p:nvPr/>
        </p:nvCxnSpPr>
        <p:spPr bwMode="auto">
          <a:xfrm flipH="1" flipV="1">
            <a:off x="2371586" y="4500794"/>
            <a:ext cx="85582" cy="867353"/>
          </a:xfrm>
          <a:prstGeom prst="line">
            <a:avLst/>
          </a:prstGeom>
          <a:solidFill>
            <a:srgbClr val="FF0000"/>
          </a:solidFill>
          <a:ln w="12700" cap="flat" cmpd="sng" algn="ctr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92" name="Gerader Verbinder 91">
            <a:extLst>
              <a:ext uri="{FF2B5EF4-FFF2-40B4-BE49-F238E27FC236}">
                <a16:creationId xmlns:a16="http://schemas.microsoft.com/office/drawing/2014/main" id="{5E1D39C2-3FA2-402B-87F6-81F0F827B1D5}"/>
              </a:ext>
            </a:extLst>
          </p:cNvPr>
          <p:cNvCxnSpPr>
            <a:cxnSpLocks/>
          </p:cNvCxnSpPr>
          <p:nvPr/>
        </p:nvCxnSpPr>
        <p:spPr bwMode="auto">
          <a:xfrm flipH="1">
            <a:off x="2608339" y="2620920"/>
            <a:ext cx="8677" cy="234115"/>
          </a:xfrm>
          <a:prstGeom prst="line">
            <a:avLst/>
          </a:prstGeom>
          <a:solidFill>
            <a:srgbClr val="FF0000"/>
          </a:solidFill>
          <a:ln w="12700" cap="flat" cmpd="sng" algn="ctr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2" name="Gerader Verbinder 331">
            <a:extLst>
              <a:ext uri="{FF2B5EF4-FFF2-40B4-BE49-F238E27FC236}">
                <a16:creationId xmlns:a16="http://schemas.microsoft.com/office/drawing/2014/main" id="{519C341E-457B-4727-BD57-1F960400F696}"/>
              </a:ext>
            </a:extLst>
          </p:cNvPr>
          <p:cNvCxnSpPr/>
          <p:nvPr/>
        </p:nvCxnSpPr>
        <p:spPr bwMode="auto">
          <a:xfrm>
            <a:off x="1258226" y="3447476"/>
            <a:ext cx="277894" cy="50394"/>
          </a:xfrm>
          <a:prstGeom prst="line">
            <a:avLst/>
          </a:prstGeom>
          <a:solidFill>
            <a:srgbClr val="FF0000"/>
          </a:solidFill>
          <a:ln w="12700" cap="flat" cmpd="sng" algn="ctr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EFE3276A-888B-43F3-89AB-2B941CD7F38A}"/>
              </a:ext>
            </a:extLst>
          </p:cNvPr>
          <p:cNvSpPr/>
          <p:nvPr/>
        </p:nvSpPr>
        <p:spPr bwMode="auto">
          <a:xfrm>
            <a:off x="2300654" y="1893477"/>
            <a:ext cx="647373" cy="720721"/>
          </a:xfrm>
          <a:prstGeom prst="roundRect">
            <a:avLst/>
          </a:prstGeom>
          <a:solidFill>
            <a:srgbClr val="00B0F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00" name="Textfeld 199">
            <a:extLst>
              <a:ext uri="{FF2B5EF4-FFF2-40B4-BE49-F238E27FC236}">
                <a16:creationId xmlns:a16="http://schemas.microsoft.com/office/drawing/2014/main" id="{514716E8-6B6C-4C3D-AA3E-14CEEB784230}"/>
              </a:ext>
            </a:extLst>
          </p:cNvPr>
          <p:cNvSpPr txBox="1"/>
          <p:nvPr/>
        </p:nvSpPr>
        <p:spPr>
          <a:xfrm>
            <a:off x="2222516" y="1911415"/>
            <a:ext cx="788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000" dirty="0"/>
              <a:t>Versorger-</a:t>
            </a:r>
          </a:p>
          <a:p>
            <a:pPr algn="ctr"/>
            <a:r>
              <a:rPr lang="de-DE" sz="1000" dirty="0"/>
              <a:t>Manager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5451F326-A320-39AA-4594-DC74B7593784}"/>
              </a:ext>
            </a:extLst>
          </p:cNvPr>
          <p:cNvSpPr txBox="1"/>
          <p:nvPr/>
        </p:nvSpPr>
        <p:spPr>
          <a:xfrm>
            <a:off x="2275419" y="2218807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000" dirty="0">
                <a:solidFill>
                  <a:srgbClr val="FF0000"/>
                </a:solidFill>
              </a:rPr>
              <a:t>(Last-</a:t>
            </a:r>
            <a:br>
              <a:rPr lang="de-DE" sz="1000" dirty="0">
                <a:solidFill>
                  <a:srgbClr val="FF0000"/>
                </a:solidFill>
              </a:rPr>
            </a:br>
            <a:r>
              <a:rPr lang="de-DE" sz="1000" dirty="0" err="1">
                <a:solidFill>
                  <a:srgbClr val="FF0000"/>
                </a:solidFill>
              </a:rPr>
              <a:t>verteiler</a:t>
            </a:r>
            <a:r>
              <a:rPr lang="de-DE" sz="10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EAA45AE4-A6BC-4338-AB14-FC15FE008A10}"/>
              </a:ext>
            </a:extLst>
          </p:cNvPr>
          <p:cNvSpPr txBox="1"/>
          <p:nvPr/>
        </p:nvSpPr>
        <p:spPr>
          <a:xfrm>
            <a:off x="110884" y="1740023"/>
            <a:ext cx="16690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400" b="1" dirty="0"/>
              <a:t>Energieversorger</a:t>
            </a:r>
          </a:p>
        </p:txBody>
      </p:sp>
      <p:pic>
        <p:nvPicPr>
          <p:cNvPr id="103" name="Grafik 102">
            <a:extLst>
              <a:ext uri="{FF2B5EF4-FFF2-40B4-BE49-F238E27FC236}">
                <a16:creationId xmlns:a16="http://schemas.microsoft.com/office/drawing/2014/main" id="{E1A2B33F-41A3-4071-A850-132771FC1D27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5" t="4324" r="5339" b="5596"/>
          <a:stretch/>
        </p:blipFill>
        <p:spPr>
          <a:xfrm>
            <a:off x="232003" y="5249536"/>
            <a:ext cx="911355" cy="612066"/>
          </a:xfrm>
          <a:prstGeom prst="rect">
            <a:avLst/>
          </a:prstGeom>
        </p:spPr>
      </p:pic>
      <p:cxnSp>
        <p:nvCxnSpPr>
          <p:cNvPr id="104" name="Gerader Verbinder 103">
            <a:extLst>
              <a:ext uri="{FF2B5EF4-FFF2-40B4-BE49-F238E27FC236}">
                <a16:creationId xmlns:a16="http://schemas.microsoft.com/office/drawing/2014/main" id="{95C6BADA-FBB6-4DB4-BE2B-8B61EC114C2E}"/>
              </a:ext>
            </a:extLst>
          </p:cNvPr>
          <p:cNvCxnSpPr>
            <a:cxnSpLocks/>
            <a:stCxn id="103" idx="0"/>
          </p:cNvCxnSpPr>
          <p:nvPr/>
        </p:nvCxnSpPr>
        <p:spPr bwMode="auto">
          <a:xfrm flipH="1" flipV="1">
            <a:off x="682402" y="5092098"/>
            <a:ext cx="5279" cy="157438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C3D6F9D3-2945-4938-8C94-425FB65FB7EB}"/>
              </a:ext>
            </a:extLst>
          </p:cNvPr>
          <p:cNvSpPr txBox="1"/>
          <p:nvPr/>
        </p:nvSpPr>
        <p:spPr>
          <a:xfrm>
            <a:off x="2040438" y="5866611"/>
            <a:ext cx="9236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000" dirty="0"/>
              <a:t>Elektrolyseur</a:t>
            </a:r>
          </a:p>
        </p:txBody>
      </p:sp>
      <p:sp>
        <p:nvSpPr>
          <p:cNvPr id="112" name="Textfeld 111">
            <a:extLst>
              <a:ext uri="{FF2B5EF4-FFF2-40B4-BE49-F238E27FC236}">
                <a16:creationId xmlns:a16="http://schemas.microsoft.com/office/drawing/2014/main" id="{18198A98-6E88-4EA8-90C3-017D161A9B4E}"/>
              </a:ext>
            </a:extLst>
          </p:cNvPr>
          <p:cNvSpPr txBox="1"/>
          <p:nvPr/>
        </p:nvSpPr>
        <p:spPr>
          <a:xfrm>
            <a:off x="1162358" y="5740147"/>
            <a:ext cx="9557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000" dirty="0"/>
              <a:t>Biogasanlage</a:t>
            </a:r>
            <a:br>
              <a:rPr lang="de-DE" sz="1000" dirty="0"/>
            </a:br>
            <a:r>
              <a:rPr lang="de-DE" sz="1000" dirty="0"/>
              <a:t>(Bioabfälle)</a:t>
            </a:r>
          </a:p>
        </p:txBody>
      </p:sp>
      <p:sp>
        <p:nvSpPr>
          <p:cNvPr id="117" name="Textfeld 116">
            <a:extLst>
              <a:ext uri="{FF2B5EF4-FFF2-40B4-BE49-F238E27FC236}">
                <a16:creationId xmlns:a16="http://schemas.microsoft.com/office/drawing/2014/main" id="{D00460C1-30C5-4335-9442-9091B308C832}"/>
              </a:ext>
            </a:extLst>
          </p:cNvPr>
          <p:cNvSpPr txBox="1"/>
          <p:nvPr/>
        </p:nvSpPr>
        <p:spPr>
          <a:xfrm>
            <a:off x="233898" y="5866611"/>
            <a:ext cx="9012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000" dirty="0"/>
              <a:t>Gasspeicher</a:t>
            </a:r>
          </a:p>
        </p:txBody>
      </p:sp>
      <p:sp>
        <p:nvSpPr>
          <p:cNvPr id="178" name="Textfeld 177">
            <a:extLst>
              <a:ext uri="{FF2B5EF4-FFF2-40B4-BE49-F238E27FC236}">
                <a16:creationId xmlns:a16="http://schemas.microsoft.com/office/drawing/2014/main" id="{FA72F6CD-AFA4-476F-A095-5066C454C488}"/>
              </a:ext>
            </a:extLst>
          </p:cNvPr>
          <p:cNvSpPr txBox="1"/>
          <p:nvPr/>
        </p:nvSpPr>
        <p:spPr>
          <a:xfrm>
            <a:off x="634854" y="482262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000" dirty="0" err="1"/>
              <a:t>GuD</a:t>
            </a:r>
            <a:r>
              <a:rPr lang="de-DE" sz="1000" dirty="0"/>
              <a:t>-KW</a:t>
            </a:r>
          </a:p>
        </p:txBody>
      </p:sp>
      <p:sp>
        <p:nvSpPr>
          <p:cNvPr id="179" name="Textfeld 178">
            <a:extLst>
              <a:ext uri="{FF2B5EF4-FFF2-40B4-BE49-F238E27FC236}">
                <a16:creationId xmlns:a16="http://schemas.microsoft.com/office/drawing/2014/main" id="{FCC0D49A-4260-4E8A-A03D-F6D513FADB39}"/>
              </a:ext>
            </a:extLst>
          </p:cNvPr>
          <p:cNvSpPr txBox="1"/>
          <p:nvPr/>
        </p:nvSpPr>
        <p:spPr>
          <a:xfrm>
            <a:off x="233130" y="3617770"/>
            <a:ext cx="6896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000" dirty="0"/>
              <a:t>PSP-KW</a:t>
            </a:r>
          </a:p>
        </p:txBody>
      </p:sp>
      <p:cxnSp>
        <p:nvCxnSpPr>
          <p:cNvPr id="187" name="Gerader Verbinder 186">
            <a:extLst>
              <a:ext uri="{FF2B5EF4-FFF2-40B4-BE49-F238E27FC236}">
                <a16:creationId xmlns:a16="http://schemas.microsoft.com/office/drawing/2014/main" id="{B79A1A67-7E34-406B-853F-4FA379810905}"/>
              </a:ext>
            </a:extLst>
          </p:cNvPr>
          <p:cNvCxnSpPr/>
          <p:nvPr/>
        </p:nvCxnSpPr>
        <p:spPr bwMode="auto">
          <a:xfrm>
            <a:off x="4628348" y="5193728"/>
            <a:ext cx="183513" cy="0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9" name="Text Box 14">
            <a:extLst>
              <a:ext uri="{FF2B5EF4-FFF2-40B4-BE49-F238E27FC236}">
                <a16:creationId xmlns:a16="http://schemas.microsoft.com/office/drawing/2014/main" id="{4A289F88-95E6-4075-8519-629915902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7379" y="5078885"/>
            <a:ext cx="76278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  <a:t>Gasnetz</a:t>
            </a:r>
          </a:p>
        </p:txBody>
      </p:sp>
      <p:sp>
        <p:nvSpPr>
          <p:cNvPr id="190" name="Text Box 14">
            <a:extLst>
              <a:ext uri="{FF2B5EF4-FFF2-40B4-BE49-F238E27FC236}">
                <a16:creationId xmlns:a16="http://schemas.microsoft.com/office/drawing/2014/main" id="{AF386221-E25B-44CA-8A0E-99F2D741C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7379" y="5315125"/>
            <a:ext cx="76278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  <a:t>Datennetz</a:t>
            </a:r>
            <a:b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</a:br>
            <a:r>
              <a:rPr lang="de-DE" altLang="de-DE" sz="1200" b="1" dirty="0">
                <a:solidFill>
                  <a:srgbClr val="FF0000"/>
                </a:solidFill>
                <a:ea typeface="Microsoft YaHei" panose="020B0503020204020204" pitchFamily="34" charset="-122"/>
              </a:rPr>
              <a:t>(</a:t>
            </a:r>
            <a:r>
              <a:rPr lang="de-DE" sz="1200" b="1" dirty="0" err="1">
                <a:solidFill>
                  <a:srgbClr val="FF0000"/>
                </a:solidFill>
              </a:rPr>
              <a:t>iMSys</a:t>
            </a:r>
            <a:r>
              <a:rPr lang="de-DE" sz="1200" b="1" dirty="0">
                <a:solidFill>
                  <a:srgbClr val="FF0000"/>
                </a:solidFill>
              </a:rPr>
              <a:t>)</a:t>
            </a:r>
            <a:endParaRPr lang="de-DE" altLang="de-DE" sz="1200" b="1" dirty="0">
              <a:solidFill>
                <a:srgbClr val="FF0000"/>
              </a:solidFill>
              <a:ea typeface="Microsoft YaHei" panose="020B0503020204020204" pitchFamily="34" charset="-122"/>
            </a:endParaRPr>
          </a:p>
        </p:txBody>
      </p:sp>
      <p:cxnSp>
        <p:nvCxnSpPr>
          <p:cNvPr id="191" name="Gerader Verbinder 190">
            <a:extLst>
              <a:ext uri="{FF2B5EF4-FFF2-40B4-BE49-F238E27FC236}">
                <a16:creationId xmlns:a16="http://schemas.microsoft.com/office/drawing/2014/main" id="{EB83B0CF-17A8-4984-8AAC-AF5B8094A5C2}"/>
              </a:ext>
            </a:extLst>
          </p:cNvPr>
          <p:cNvCxnSpPr/>
          <p:nvPr/>
        </p:nvCxnSpPr>
        <p:spPr bwMode="auto">
          <a:xfrm>
            <a:off x="4618081" y="5407278"/>
            <a:ext cx="191299" cy="0"/>
          </a:xfrm>
          <a:prstGeom prst="line">
            <a:avLst/>
          </a:prstGeom>
          <a:solidFill>
            <a:srgbClr val="FF0000"/>
          </a:solidFill>
          <a:ln w="12700" cap="flat" cmpd="sng" algn="ctr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9" name="Gerader Verbinder 198">
            <a:extLst>
              <a:ext uri="{FF2B5EF4-FFF2-40B4-BE49-F238E27FC236}">
                <a16:creationId xmlns:a16="http://schemas.microsoft.com/office/drawing/2014/main" id="{F5532C4E-5117-4111-9109-FEB8B3C3124B}"/>
              </a:ext>
            </a:extLst>
          </p:cNvPr>
          <p:cNvCxnSpPr/>
          <p:nvPr/>
        </p:nvCxnSpPr>
        <p:spPr bwMode="auto">
          <a:xfrm>
            <a:off x="4628348" y="4954400"/>
            <a:ext cx="183513" cy="0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1" name="Text Box 14">
            <a:extLst>
              <a:ext uri="{FF2B5EF4-FFF2-40B4-BE49-F238E27FC236}">
                <a16:creationId xmlns:a16="http://schemas.microsoft.com/office/drawing/2014/main" id="{515ED8C7-0956-432E-A698-9D74920C2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7379" y="4868432"/>
            <a:ext cx="762783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  <a:t>Stromnetz</a:t>
            </a:r>
          </a:p>
        </p:txBody>
      </p:sp>
      <p:sp>
        <p:nvSpPr>
          <p:cNvPr id="208" name="Textfeld 207">
            <a:extLst>
              <a:ext uri="{FF2B5EF4-FFF2-40B4-BE49-F238E27FC236}">
                <a16:creationId xmlns:a16="http://schemas.microsoft.com/office/drawing/2014/main" id="{DDAB265E-91AA-4DC9-82B5-8FD1ABC421EB}"/>
              </a:ext>
            </a:extLst>
          </p:cNvPr>
          <p:cNvSpPr txBox="1"/>
          <p:nvPr/>
        </p:nvSpPr>
        <p:spPr>
          <a:xfrm>
            <a:off x="2647419" y="5001905"/>
            <a:ext cx="11801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000" dirty="0"/>
              <a:t>Überschussstrom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3A44E8D-FC99-72CB-1B92-F6AF51793DFD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74" b="17484"/>
          <a:stretch/>
        </p:blipFill>
        <p:spPr>
          <a:xfrm>
            <a:off x="286625" y="2091275"/>
            <a:ext cx="943013" cy="602986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5B3FD0FA-47CD-4FC2-AC85-67CDA50F1DD0}"/>
              </a:ext>
            </a:extLst>
          </p:cNvPr>
          <p:cNvSpPr txBox="1"/>
          <p:nvPr/>
        </p:nvSpPr>
        <p:spPr>
          <a:xfrm>
            <a:off x="114792" y="2649534"/>
            <a:ext cx="87235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Batteriepark</a:t>
            </a:r>
          </a:p>
        </p:txBody>
      </p: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D898BAE1-4CBC-8BF5-999E-C8DAAD413313}"/>
              </a:ext>
            </a:extLst>
          </p:cNvPr>
          <p:cNvCxnSpPr>
            <a:endCxn id="197" idx="1"/>
          </p:cNvCxnSpPr>
          <p:nvPr/>
        </p:nvCxnSpPr>
        <p:spPr bwMode="auto">
          <a:xfrm>
            <a:off x="873694" y="2614568"/>
            <a:ext cx="720165" cy="461864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DE95A1BD-61A5-38A3-5AC9-F176373FD5C8}"/>
              </a:ext>
            </a:extLst>
          </p:cNvPr>
          <p:cNvCxnSpPr/>
          <p:nvPr/>
        </p:nvCxnSpPr>
        <p:spPr bwMode="auto">
          <a:xfrm>
            <a:off x="1194482" y="2590257"/>
            <a:ext cx="649530" cy="512518"/>
          </a:xfrm>
          <a:prstGeom prst="line">
            <a:avLst/>
          </a:prstGeom>
          <a:solidFill>
            <a:srgbClr val="FF0000"/>
          </a:solidFill>
          <a:ln w="12700" cap="flat" cmpd="sng" algn="ctr">
            <a:solidFill>
              <a:srgbClr val="0099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70" name="Gruppieren 269">
            <a:extLst>
              <a:ext uri="{FF2B5EF4-FFF2-40B4-BE49-F238E27FC236}">
                <a16:creationId xmlns:a16="http://schemas.microsoft.com/office/drawing/2014/main" id="{33589644-48DB-4A1B-8762-4179A5EC8A87}"/>
              </a:ext>
            </a:extLst>
          </p:cNvPr>
          <p:cNvGrpSpPr/>
          <p:nvPr/>
        </p:nvGrpSpPr>
        <p:grpSpPr>
          <a:xfrm>
            <a:off x="32128" y="814520"/>
            <a:ext cx="9784531" cy="2026892"/>
            <a:chOff x="32128" y="814520"/>
            <a:chExt cx="9784531" cy="2026892"/>
          </a:xfrm>
        </p:grpSpPr>
        <p:sp>
          <p:nvSpPr>
            <p:cNvPr id="46" name="Rechteck 45">
              <a:extLst>
                <a:ext uri="{FF2B5EF4-FFF2-40B4-BE49-F238E27FC236}">
                  <a16:creationId xmlns:a16="http://schemas.microsoft.com/office/drawing/2014/main" id="{ABCB75F1-727D-48DD-A44F-7831E8FBA658}"/>
                </a:ext>
              </a:extLst>
            </p:cNvPr>
            <p:cNvSpPr/>
            <p:nvPr/>
          </p:nvSpPr>
          <p:spPr bwMode="auto">
            <a:xfrm>
              <a:off x="32128" y="826882"/>
              <a:ext cx="9784531" cy="70997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20" name="Gerader Verbinder 19">
              <a:extLst>
                <a:ext uri="{FF2B5EF4-FFF2-40B4-BE49-F238E27FC236}">
                  <a16:creationId xmlns:a16="http://schemas.microsoft.com/office/drawing/2014/main" id="{C785A221-F41B-41D0-A18D-1EB391EE98CF}"/>
                </a:ext>
              </a:extLst>
            </p:cNvPr>
            <p:cNvCxnSpPr/>
            <p:nvPr/>
          </p:nvCxnSpPr>
          <p:spPr bwMode="auto">
            <a:xfrm>
              <a:off x="609600" y="1102501"/>
              <a:ext cx="7799310" cy="0"/>
            </a:xfrm>
            <a:prstGeom prst="line">
              <a:avLst/>
            </a:prstGeom>
            <a:solidFill>
              <a:srgbClr val="FF000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5" name="Gerader Verbinder 134">
              <a:extLst>
                <a:ext uri="{FF2B5EF4-FFF2-40B4-BE49-F238E27FC236}">
                  <a16:creationId xmlns:a16="http://schemas.microsoft.com/office/drawing/2014/main" id="{663398CD-C698-45B7-97AC-989FF60A3B34}"/>
                </a:ext>
              </a:extLst>
            </p:cNvPr>
            <p:cNvCxnSpPr/>
            <p:nvPr/>
          </p:nvCxnSpPr>
          <p:spPr bwMode="auto">
            <a:xfrm>
              <a:off x="609600" y="1356501"/>
              <a:ext cx="7799310" cy="0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274D6C98-C3BC-4F1D-BD67-87A86BF4F91D}"/>
                </a:ext>
              </a:extLst>
            </p:cNvPr>
            <p:cNvSpPr txBox="1"/>
            <p:nvPr/>
          </p:nvSpPr>
          <p:spPr>
            <a:xfrm>
              <a:off x="8432906" y="913638"/>
              <a:ext cx="10005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Stromnetz</a:t>
              </a:r>
            </a:p>
          </p:txBody>
        </p:sp>
        <p:sp>
          <p:nvSpPr>
            <p:cNvPr id="152" name="Textfeld 151">
              <a:extLst>
                <a:ext uri="{FF2B5EF4-FFF2-40B4-BE49-F238E27FC236}">
                  <a16:creationId xmlns:a16="http://schemas.microsoft.com/office/drawing/2014/main" id="{1F232847-AFFC-401C-A6E2-A85DE839F7CD}"/>
                </a:ext>
              </a:extLst>
            </p:cNvPr>
            <p:cNvSpPr txBox="1"/>
            <p:nvPr/>
          </p:nvSpPr>
          <p:spPr>
            <a:xfrm>
              <a:off x="8432906" y="1189669"/>
              <a:ext cx="10005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Datennetz</a:t>
              </a:r>
            </a:p>
          </p:txBody>
        </p:sp>
        <p:sp>
          <p:nvSpPr>
            <p:cNvPr id="120" name="Textfeld 119">
              <a:extLst>
                <a:ext uri="{FF2B5EF4-FFF2-40B4-BE49-F238E27FC236}">
                  <a16:creationId xmlns:a16="http://schemas.microsoft.com/office/drawing/2014/main" id="{4BB29644-986F-483E-9288-4B8E13219C62}"/>
                </a:ext>
              </a:extLst>
            </p:cNvPr>
            <p:cNvSpPr txBox="1"/>
            <p:nvPr/>
          </p:nvSpPr>
          <p:spPr>
            <a:xfrm>
              <a:off x="144162" y="814520"/>
              <a:ext cx="23663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b="1" dirty="0"/>
                <a:t>Netzbetreiber </a:t>
              </a:r>
              <a:r>
                <a:rPr lang="de-DE" sz="1400" dirty="0"/>
                <a:t>(ÜNB, VNB</a:t>
              </a:r>
              <a:r>
                <a:rPr lang="de-DE" sz="1400" b="1" dirty="0"/>
                <a:t>)</a:t>
              </a:r>
              <a:endParaRPr lang="de-DE" sz="1400" dirty="0"/>
            </a:p>
          </p:txBody>
        </p:sp>
        <p:cxnSp>
          <p:nvCxnSpPr>
            <p:cNvPr id="145" name="Gerader Verbinder 144">
              <a:extLst>
                <a:ext uri="{FF2B5EF4-FFF2-40B4-BE49-F238E27FC236}">
                  <a16:creationId xmlns:a16="http://schemas.microsoft.com/office/drawing/2014/main" id="{D4220D75-3BEF-4F3F-A602-D49363ED4B9D}"/>
                </a:ext>
              </a:extLst>
            </p:cNvPr>
            <p:cNvCxnSpPr>
              <a:cxnSpLocks/>
              <a:endCxn id="200" idx="0"/>
            </p:cNvCxnSpPr>
            <p:nvPr/>
          </p:nvCxnSpPr>
          <p:spPr bwMode="auto">
            <a:xfrm>
              <a:off x="2608339" y="1174417"/>
              <a:ext cx="8677" cy="736997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8" name="Gerader Verbinder 97">
              <a:extLst>
                <a:ext uri="{FF2B5EF4-FFF2-40B4-BE49-F238E27FC236}">
                  <a16:creationId xmlns:a16="http://schemas.microsoft.com/office/drawing/2014/main" id="{F31A4547-82B6-489F-9097-F1FC06059D00}"/>
                </a:ext>
              </a:extLst>
            </p:cNvPr>
            <p:cNvCxnSpPr/>
            <p:nvPr/>
          </p:nvCxnSpPr>
          <p:spPr bwMode="auto">
            <a:xfrm>
              <a:off x="2030085" y="1087846"/>
              <a:ext cx="0" cy="1753566"/>
            </a:xfrm>
            <a:prstGeom prst="line">
              <a:avLst/>
            </a:prstGeom>
            <a:solidFill>
              <a:srgbClr val="FF000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00B83BDC-76EE-48C7-B93D-FD63AB16E84B}"/>
                </a:ext>
              </a:extLst>
            </p:cNvPr>
            <p:cNvSpPr/>
            <p:nvPr/>
          </p:nvSpPr>
          <p:spPr bwMode="auto">
            <a:xfrm>
              <a:off x="1983768" y="1050965"/>
              <a:ext cx="83820" cy="83820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54" name="Gerader Verbinder 153">
              <a:extLst>
                <a:ext uri="{FF2B5EF4-FFF2-40B4-BE49-F238E27FC236}">
                  <a16:creationId xmlns:a16="http://schemas.microsoft.com/office/drawing/2014/main" id="{FC00F485-46D9-4C30-96E2-7745079133EF}"/>
                </a:ext>
              </a:extLst>
            </p:cNvPr>
            <p:cNvCxnSpPr/>
            <p:nvPr/>
          </p:nvCxnSpPr>
          <p:spPr bwMode="auto">
            <a:xfrm>
              <a:off x="7220860" y="1087846"/>
              <a:ext cx="0" cy="1029796"/>
            </a:xfrm>
            <a:prstGeom prst="line">
              <a:avLst/>
            </a:prstGeom>
            <a:solidFill>
              <a:srgbClr val="FF000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7" name="Gerader Verbinder 146">
              <a:extLst>
                <a:ext uri="{FF2B5EF4-FFF2-40B4-BE49-F238E27FC236}">
                  <a16:creationId xmlns:a16="http://schemas.microsoft.com/office/drawing/2014/main" id="{B5484606-EB3C-44B2-B85B-C8F585B005F1}"/>
                </a:ext>
              </a:extLst>
            </p:cNvPr>
            <p:cNvCxnSpPr>
              <a:endCxn id="132" idx="0"/>
            </p:cNvCxnSpPr>
            <p:nvPr/>
          </p:nvCxnSpPr>
          <p:spPr bwMode="auto">
            <a:xfrm>
              <a:off x="8154958" y="1380685"/>
              <a:ext cx="0" cy="758912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B69F77A9-9099-40E7-AA56-33446639783E}"/>
                </a:ext>
              </a:extLst>
            </p:cNvPr>
            <p:cNvSpPr/>
            <p:nvPr/>
          </p:nvSpPr>
          <p:spPr bwMode="auto">
            <a:xfrm>
              <a:off x="7178950" y="1050965"/>
              <a:ext cx="83820" cy="83820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33" name="Gerader Verbinder 32">
              <a:extLst>
                <a:ext uri="{FF2B5EF4-FFF2-40B4-BE49-F238E27FC236}">
                  <a16:creationId xmlns:a16="http://schemas.microsoft.com/office/drawing/2014/main" id="{E39A55AB-F54C-40A4-8D3E-85E2CAF4C8F3}"/>
                </a:ext>
              </a:extLst>
            </p:cNvPr>
            <p:cNvCxnSpPr/>
            <p:nvPr/>
          </p:nvCxnSpPr>
          <p:spPr bwMode="auto">
            <a:xfrm>
              <a:off x="7459620" y="1349866"/>
              <a:ext cx="0" cy="767776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rgbClr val="0099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C71ABAD8-64FD-5AAC-92C2-E65A3E3F0FB5}"/>
              </a:ext>
            </a:extLst>
          </p:cNvPr>
          <p:cNvGrpSpPr/>
          <p:nvPr/>
        </p:nvGrpSpPr>
        <p:grpSpPr>
          <a:xfrm>
            <a:off x="2989698" y="1362345"/>
            <a:ext cx="3772741" cy="2643296"/>
            <a:chOff x="2989698" y="1362345"/>
            <a:chExt cx="3772741" cy="2643296"/>
          </a:xfrm>
        </p:grpSpPr>
        <p:grpSp>
          <p:nvGrpSpPr>
            <p:cNvPr id="62" name="Gruppieren 61">
              <a:extLst>
                <a:ext uri="{FF2B5EF4-FFF2-40B4-BE49-F238E27FC236}">
                  <a16:creationId xmlns:a16="http://schemas.microsoft.com/office/drawing/2014/main" id="{83A412D2-E679-4F94-BAA5-06ADBD340D6C}"/>
                </a:ext>
              </a:extLst>
            </p:cNvPr>
            <p:cNvGrpSpPr/>
            <p:nvPr/>
          </p:nvGrpSpPr>
          <p:grpSpPr>
            <a:xfrm>
              <a:off x="2989698" y="1362345"/>
              <a:ext cx="3772741" cy="2643296"/>
              <a:chOff x="2989698" y="1362345"/>
              <a:chExt cx="3772741" cy="2643296"/>
            </a:xfrm>
          </p:grpSpPr>
          <p:grpSp>
            <p:nvGrpSpPr>
              <p:cNvPr id="61" name="Gruppieren 60">
                <a:extLst>
                  <a:ext uri="{FF2B5EF4-FFF2-40B4-BE49-F238E27FC236}">
                    <a16:creationId xmlns:a16="http://schemas.microsoft.com/office/drawing/2014/main" id="{4E2CB56A-5A6E-4583-B24F-EE8FC97C07E3}"/>
                  </a:ext>
                </a:extLst>
              </p:cNvPr>
              <p:cNvGrpSpPr/>
              <p:nvPr/>
            </p:nvGrpSpPr>
            <p:grpSpPr>
              <a:xfrm>
                <a:off x="2989698" y="2207254"/>
                <a:ext cx="3772741" cy="188571"/>
                <a:chOff x="2989698" y="2207254"/>
                <a:chExt cx="3772741" cy="188571"/>
              </a:xfrm>
            </p:grpSpPr>
            <p:sp>
              <p:nvSpPr>
                <p:cNvPr id="10" name="Pfeil: nach links und rechts 9">
                  <a:extLst>
                    <a:ext uri="{FF2B5EF4-FFF2-40B4-BE49-F238E27FC236}">
                      <a16:creationId xmlns:a16="http://schemas.microsoft.com/office/drawing/2014/main" id="{9C79C629-1732-4C2A-87D1-435EBCA50362}"/>
                    </a:ext>
                  </a:extLst>
                </p:cNvPr>
                <p:cNvSpPr/>
                <p:nvPr/>
              </p:nvSpPr>
              <p:spPr bwMode="auto">
                <a:xfrm>
                  <a:off x="2989698" y="2207254"/>
                  <a:ext cx="1669048" cy="188571"/>
                </a:xfrm>
                <a:prstGeom prst="leftRightArrow">
                  <a:avLst>
                    <a:gd name="adj1" fmla="val 50000"/>
                    <a:gd name="adj2" fmla="val 102532"/>
                  </a:avLst>
                </a:prstGeom>
                <a:solidFill>
                  <a:srgbClr val="00B0F0"/>
                </a:solidFill>
                <a:ln w="1270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60" name="Pfeil: nach links und rechts 159">
                  <a:extLst>
                    <a:ext uri="{FF2B5EF4-FFF2-40B4-BE49-F238E27FC236}">
                      <a16:creationId xmlns:a16="http://schemas.microsoft.com/office/drawing/2014/main" id="{EFA745E2-9738-4D46-9E53-C20702C417EE}"/>
                    </a:ext>
                  </a:extLst>
                </p:cNvPr>
                <p:cNvSpPr/>
                <p:nvPr/>
              </p:nvSpPr>
              <p:spPr bwMode="auto">
                <a:xfrm>
                  <a:off x="5543681" y="2207254"/>
                  <a:ext cx="1218758" cy="188571"/>
                </a:xfrm>
                <a:prstGeom prst="leftRightArrow">
                  <a:avLst>
                    <a:gd name="adj1" fmla="val 50000"/>
                    <a:gd name="adj2" fmla="val 102532"/>
                  </a:avLst>
                </a:prstGeom>
                <a:solidFill>
                  <a:srgbClr val="00B0F0"/>
                </a:solidFill>
                <a:ln w="1270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grpSp>
            <p:nvGrpSpPr>
              <p:cNvPr id="60" name="Gruppieren 59">
                <a:extLst>
                  <a:ext uri="{FF2B5EF4-FFF2-40B4-BE49-F238E27FC236}">
                    <a16:creationId xmlns:a16="http://schemas.microsoft.com/office/drawing/2014/main" id="{19A522D8-1AD0-4E09-84BF-09CAA23ACE95}"/>
                  </a:ext>
                </a:extLst>
              </p:cNvPr>
              <p:cNvGrpSpPr/>
              <p:nvPr/>
            </p:nvGrpSpPr>
            <p:grpSpPr>
              <a:xfrm>
                <a:off x="4610001" y="1362345"/>
                <a:ext cx="986360" cy="2643296"/>
                <a:chOff x="4610001" y="1362345"/>
                <a:chExt cx="986360" cy="2643296"/>
              </a:xfrm>
            </p:grpSpPr>
            <p:sp>
              <p:nvSpPr>
                <p:cNvPr id="47" name="Rechteck 46">
                  <a:extLst>
                    <a:ext uri="{FF2B5EF4-FFF2-40B4-BE49-F238E27FC236}">
                      <a16:creationId xmlns:a16="http://schemas.microsoft.com/office/drawing/2014/main" id="{3C3D4D37-A45F-42CF-8AFF-4EE78621C670}"/>
                    </a:ext>
                  </a:extLst>
                </p:cNvPr>
                <p:cNvSpPr/>
                <p:nvPr/>
              </p:nvSpPr>
              <p:spPr bwMode="auto">
                <a:xfrm>
                  <a:off x="4610001" y="1740023"/>
                  <a:ext cx="986360" cy="2265618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pic>
              <p:nvPicPr>
                <p:cNvPr id="274" name="Grafik 273">
                  <a:extLst>
                    <a:ext uri="{FF2B5EF4-FFF2-40B4-BE49-F238E27FC236}">
                      <a16:creationId xmlns:a16="http://schemas.microsoft.com/office/drawing/2014/main" id="{BC84CC21-5644-4A02-9D03-CA5FE29A76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0520" b="9928"/>
                <a:stretch/>
              </p:blipFill>
              <p:spPr>
                <a:xfrm>
                  <a:off x="4807263" y="3110607"/>
                  <a:ext cx="326987" cy="183153"/>
                </a:xfrm>
                <a:prstGeom prst="rect">
                  <a:avLst/>
                </a:prstGeom>
              </p:spPr>
            </p:pic>
            <p:pic>
              <p:nvPicPr>
                <p:cNvPr id="275" name="Grafik 274">
                  <a:extLst>
                    <a:ext uri="{FF2B5EF4-FFF2-40B4-BE49-F238E27FC236}">
                      <a16:creationId xmlns:a16="http://schemas.microsoft.com/office/drawing/2014/main" id="{376940AE-AB74-4BCC-9863-0C066A854C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643101" y="2901654"/>
                  <a:ext cx="309899" cy="185939"/>
                </a:xfrm>
                <a:prstGeom prst="rect">
                  <a:avLst/>
                </a:prstGeom>
              </p:spPr>
            </p:pic>
            <p:pic>
              <p:nvPicPr>
                <p:cNvPr id="276" name="Grafik 275" descr="Ein Bild, das Text, ClipArt enthält.&#10;&#10;Automatisch generierte Beschreibung">
                  <a:extLst>
                    <a:ext uri="{FF2B5EF4-FFF2-40B4-BE49-F238E27FC236}">
                      <a16:creationId xmlns:a16="http://schemas.microsoft.com/office/drawing/2014/main" id="{B1651623-79A1-4C6A-A733-C3F26A3DAE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6120" t="25822" r="22201" b="37321"/>
                <a:stretch/>
              </p:blipFill>
              <p:spPr>
                <a:xfrm>
                  <a:off x="4884477" y="3350519"/>
                  <a:ext cx="473616" cy="149381"/>
                </a:xfrm>
                <a:prstGeom prst="rect">
                  <a:avLst/>
                </a:prstGeom>
              </p:spPr>
            </p:pic>
            <p:sp>
              <p:nvSpPr>
                <p:cNvPr id="151" name="Rechteck: abgerundete Ecken 150">
                  <a:extLst>
                    <a:ext uri="{FF2B5EF4-FFF2-40B4-BE49-F238E27FC236}">
                      <a16:creationId xmlns:a16="http://schemas.microsoft.com/office/drawing/2014/main" id="{04FEC80A-D11A-4B51-BEE1-01D1A0A0C122}"/>
                    </a:ext>
                  </a:extLst>
                </p:cNvPr>
                <p:cNvSpPr/>
                <p:nvPr/>
              </p:nvSpPr>
              <p:spPr bwMode="auto">
                <a:xfrm>
                  <a:off x="4685002" y="1970352"/>
                  <a:ext cx="832423" cy="657536"/>
                </a:xfrm>
                <a:prstGeom prst="roundRect">
                  <a:avLst/>
                </a:prstGeom>
                <a:solidFill>
                  <a:srgbClr val="00B0F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153" name="Textfeld 152">
                  <a:extLst>
                    <a:ext uri="{FF2B5EF4-FFF2-40B4-BE49-F238E27FC236}">
                      <a16:creationId xmlns:a16="http://schemas.microsoft.com/office/drawing/2014/main" id="{D30DDE69-5024-4997-9EF3-9A6E9BC5C683}"/>
                    </a:ext>
                  </a:extLst>
                </p:cNvPr>
                <p:cNvSpPr txBox="1"/>
                <p:nvPr/>
              </p:nvSpPr>
              <p:spPr>
                <a:xfrm>
                  <a:off x="4613811" y="2025309"/>
                  <a:ext cx="971741" cy="55399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de-DE" sz="1000" dirty="0"/>
                    <a:t>Energie-</a:t>
                  </a:r>
                </a:p>
                <a:p>
                  <a:pPr algn="ctr"/>
                  <a:r>
                    <a:rPr lang="de-DE" sz="1000" dirty="0"/>
                    <a:t>Management-</a:t>
                  </a:r>
                  <a:br>
                    <a:rPr lang="de-DE" sz="1000" dirty="0"/>
                  </a:br>
                  <a:r>
                    <a:rPr lang="de-DE" sz="1000" dirty="0"/>
                    <a:t>Systeme</a:t>
                  </a:r>
                </a:p>
              </p:txBody>
            </p:sp>
            <p:sp>
              <p:nvSpPr>
                <p:cNvPr id="163" name="Pfeil: nach links und rechts 162">
                  <a:extLst>
                    <a:ext uri="{FF2B5EF4-FFF2-40B4-BE49-F238E27FC236}">
                      <a16:creationId xmlns:a16="http://schemas.microsoft.com/office/drawing/2014/main" id="{BAB52944-8D20-4986-99D6-FD5A22ADC286}"/>
                    </a:ext>
                  </a:extLst>
                </p:cNvPr>
                <p:cNvSpPr/>
                <p:nvPr/>
              </p:nvSpPr>
              <p:spPr bwMode="auto">
                <a:xfrm rot="5400000">
                  <a:off x="4946029" y="1653880"/>
                  <a:ext cx="444375" cy="188571"/>
                </a:xfrm>
                <a:prstGeom prst="leftRightArrow">
                  <a:avLst>
                    <a:gd name="adj1" fmla="val 50000"/>
                    <a:gd name="adj2" fmla="val 102532"/>
                  </a:avLst>
                </a:prstGeom>
                <a:solidFill>
                  <a:srgbClr val="00B0F0"/>
                </a:solidFill>
                <a:ln w="12700" cap="flat" cmpd="sng" algn="ctr">
                  <a:solidFill>
                    <a:srgbClr val="00B0F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cxnSp>
              <p:nvCxnSpPr>
                <p:cNvPr id="164" name="Gerade Verbindung mit Pfeil 163">
                  <a:extLst>
                    <a:ext uri="{FF2B5EF4-FFF2-40B4-BE49-F238E27FC236}">
                      <a16:creationId xmlns:a16="http://schemas.microsoft.com/office/drawing/2014/main" id="{EFB01558-8DD8-422F-9368-B9DE6BFF1452}"/>
                    </a:ext>
                  </a:extLst>
                </p:cNvPr>
                <p:cNvCxnSpPr/>
                <p:nvPr/>
              </p:nvCxnSpPr>
              <p:spPr bwMode="auto">
                <a:xfrm flipV="1">
                  <a:off x="4832759" y="2621131"/>
                  <a:ext cx="0" cy="246833"/>
                </a:xfrm>
                <a:prstGeom prst="straightConnector1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65" name="Gerade Verbindung mit Pfeil 164">
                  <a:extLst>
                    <a:ext uri="{FF2B5EF4-FFF2-40B4-BE49-F238E27FC236}">
                      <a16:creationId xmlns:a16="http://schemas.microsoft.com/office/drawing/2014/main" id="{2FAC29B1-14E1-4EED-A7CF-C0911CB0D184}"/>
                    </a:ext>
                  </a:extLst>
                </p:cNvPr>
                <p:cNvCxnSpPr/>
                <p:nvPr/>
              </p:nvCxnSpPr>
              <p:spPr bwMode="auto">
                <a:xfrm flipV="1">
                  <a:off x="5047098" y="2621131"/>
                  <a:ext cx="0" cy="474017"/>
                </a:xfrm>
                <a:prstGeom prst="straightConnector1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67" name="Gerade Verbindung mit Pfeil 166">
                  <a:extLst>
                    <a:ext uri="{FF2B5EF4-FFF2-40B4-BE49-F238E27FC236}">
                      <a16:creationId xmlns:a16="http://schemas.microsoft.com/office/drawing/2014/main" id="{2BEE85F2-631A-41BF-AFA4-C4327A49DE01}"/>
                    </a:ext>
                  </a:extLst>
                </p:cNvPr>
                <p:cNvCxnSpPr/>
                <p:nvPr/>
              </p:nvCxnSpPr>
              <p:spPr bwMode="auto">
                <a:xfrm flipV="1">
                  <a:off x="5224898" y="2621131"/>
                  <a:ext cx="0" cy="695180"/>
                </a:xfrm>
                <a:prstGeom prst="straightConnector1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8" name="Gerader Verbinder 157">
                  <a:extLst>
                    <a:ext uri="{FF2B5EF4-FFF2-40B4-BE49-F238E27FC236}">
                      <a16:creationId xmlns:a16="http://schemas.microsoft.com/office/drawing/2014/main" id="{1021C1D7-8779-4829-9BB4-89AAFF3A6B8B}"/>
                    </a:ext>
                  </a:extLst>
                </p:cNvPr>
                <p:cNvCxnSpPr/>
                <p:nvPr/>
              </p:nvCxnSpPr>
              <p:spPr bwMode="auto">
                <a:xfrm>
                  <a:off x="4899418" y="1362345"/>
                  <a:ext cx="0" cy="608007"/>
                </a:xfrm>
                <a:prstGeom prst="line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rgbClr val="0099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" name="Gerade Verbindung mit Pfeil 3">
                  <a:extLst>
                    <a:ext uri="{FF2B5EF4-FFF2-40B4-BE49-F238E27FC236}">
                      <a16:creationId xmlns:a16="http://schemas.microsoft.com/office/drawing/2014/main" id="{1D3736BA-4259-411D-D105-EBED3F85B0D6}"/>
                    </a:ext>
                  </a:extLst>
                </p:cNvPr>
                <p:cNvCxnSpPr>
                  <a:stCxn id="12" idx="0"/>
                </p:cNvCxnSpPr>
                <p:nvPr/>
              </p:nvCxnSpPr>
              <p:spPr bwMode="auto">
                <a:xfrm flipH="1" flipV="1">
                  <a:off x="5402698" y="2621131"/>
                  <a:ext cx="10374" cy="975922"/>
                </a:xfrm>
                <a:prstGeom prst="straightConnector1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  <p:grpSp>
          <p:nvGrpSpPr>
            <p:cNvPr id="27" name="Gruppieren 26">
              <a:extLst>
                <a:ext uri="{FF2B5EF4-FFF2-40B4-BE49-F238E27FC236}">
                  <a16:creationId xmlns:a16="http://schemas.microsoft.com/office/drawing/2014/main" id="{3ACCCAD1-695A-7C5C-C76A-9B12D73EB86E}"/>
                </a:ext>
              </a:extLst>
            </p:cNvPr>
            <p:cNvGrpSpPr/>
            <p:nvPr/>
          </p:nvGrpSpPr>
          <p:grpSpPr>
            <a:xfrm>
              <a:off x="5262998" y="3597053"/>
              <a:ext cx="300148" cy="286736"/>
              <a:chOff x="5197010" y="3735511"/>
              <a:chExt cx="328036" cy="313378"/>
            </a:xfrm>
          </p:grpSpPr>
          <p:sp>
            <p:nvSpPr>
              <p:cNvPr id="12" name="Rechteck 11">
                <a:extLst>
                  <a:ext uri="{FF2B5EF4-FFF2-40B4-BE49-F238E27FC236}">
                    <a16:creationId xmlns:a16="http://schemas.microsoft.com/office/drawing/2014/main" id="{44195131-9088-E827-39CA-085C766F2E4E}"/>
                  </a:ext>
                </a:extLst>
              </p:cNvPr>
              <p:cNvSpPr/>
              <p:nvPr/>
            </p:nvSpPr>
            <p:spPr bwMode="auto">
              <a:xfrm>
                <a:off x="5197010" y="3735511"/>
                <a:ext cx="328036" cy="3133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pic>
            <p:nvPicPr>
              <p:cNvPr id="22" name="Grafik 21" descr="Ein Bild, das Schwarz, Dunkelheit enthält.&#10;&#10;Automatisch generierte Beschreibung">
                <a:extLst>
                  <a:ext uri="{FF2B5EF4-FFF2-40B4-BE49-F238E27FC236}">
                    <a16:creationId xmlns:a16="http://schemas.microsoft.com/office/drawing/2014/main" id="{EFA5F5B1-A010-2DF2-2A77-C229674D15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49517" y="3786475"/>
                <a:ext cx="223032" cy="211450"/>
              </a:xfrm>
              <a:prstGeom prst="rect">
                <a:avLst/>
              </a:prstGeom>
            </p:spPr>
          </p:pic>
        </p:grp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76C347FC-FCB1-5734-F47D-9DE4A2FCB757}"/>
              </a:ext>
            </a:extLst>
          </p:cNvPr>
          <p:cNvGrpSpPr/>
          <p:nvPr/>
        </p:nvGrpSpPr>
        <p:grpSpPr>
          <a:xfrm>
            <a:off x="2970634" y="1817108"/>
            <a:ext cx="621038" cy="335324"/>
            <a:chOff x="2824974" y="1817108"/>
            <a:chExt cx="621038" cy="335324"/>
          </a:xfrm>
        </p:grpSpPr>
        <p:grpSp>
          <p:nvGrpSpPr>
            <p:cNvPr id="268" name="Gruppieren 267">
              <a:extLst>
                <a:ext uri="{FF2B5EF4-FFF2-40B4-BE49-F238E27FC236}">
                  <a16:creationId xmlns:a16="http://schemas.microsoft.com/office/drawing/2014/main" id="{7F19219A-6656-68CC-FBD0-E0666850FB34}"/>
                </a:ext>
              </a:extLst>
            </p:cNvPr>
            <p:cNvGrpSpPr/>
            <p:nvPr/>
          </p:nvGrpSpPr>
          <p:grpSpPr>
            <a:xfrm>
              <a:off x="3117976" y="1817108"/>
              <a:ext cx="328036" cy="313378"/>
              <a:chOff x="3117976" y="1817108"/>
              <a:chExt cx="328036" cy="313378"/>
            </a:xfrm>
          </p:grpSpPr>
          <p:sp>
            <p:nvSpPr>
              <p:cNvPr id="266" name="Rechteck 265">
                <a:extLst>
                  <a:ext uri="{FF2B5EF4-FFF2-40B4-BE49-F238E27FC236}">
                    <a16:creationId xmlns:a16="http://schemas.microsoft.com/office/drawing/2014/main" id="{4F773A29-DE63-1FA6-AAC7-768F5246B000}"/>
                  </a:ext>
                </a:extLst>
              </p:cNvPr>
              <p:cNvSpPr/>
              <p:nvPr/>
            </p:nvSpPr>
            <p:spPr bwMode="auto">
              <a:xfrm>
                <a:off x="3117976" y="1817108"/>
                <a:ext cx="328036" cy="3133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pic>
            <p:nvPicPr>
              <p:cNvPr id="267" name="Grafik 266" descr="Ein Bild, das Schwarz, Dunkelheit enthält.&#10;&#10;Automatisch generierte Beschreibung">
                <a:extLst>
                  <a:ext uri="{FF2B5EF4-FFF2-40B4-BE49-F238E27FC236}">
                    <a16:creationId xmlns:a16="http://schemas.microsoft.com/office/drawing/2014/main" id="{711FD5FE-B0A0-D887-27CA-2414CAC10A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70483" y="1868072"/>
                <a:ext cx="223032" cy="211450"/>
              </a:xfrm>
              <a:prstGeom prst="rect">
                <a:avLst/>
              </a:prstGeom>
            </p:spPr>
          </p:pic>
        </p:grpSp>
        <p:cxnSp>
          <p:nvCxnSpPr>
            <p:cNvPr id="269" name="Gerade Verbindung mit Pfeil 268">
              <a:extLst>
                <a:ext uri="{FF2B5EF4-FFF2-40B4-BE49-F238E27FC236}">
                  <a16:creationId xmlns:a16="http://schemas.microsoft.com/office/drawing/2014/main" id="{9C1F119C-CC37-F2B0-D1DE-0BE6052BF463}"/>
                </a:ext>
              </a:extLst>
            </p:cNvPr>
            <p:cNvCxnSpPr/>
            <p:nvPr/>
          </p:nvCxnSpPr>
          <p:spPr bwMode="auto">
            <a:xfrm flipH="1">
              <a:off x="2824974" y="1967691"/>
              <a:ext cx="287683" cy="184741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64" name="Gruppieren 263">
            <a:extLst>
              <a:ext uri="{FF2B5EF4-FFF2-40B4-BE49-F238E27FC236}">
                <a16:creationId xmlns:a16="http://schemas.microsoft.com/office/drawing/2014/main" id="{0B0DA46B-EC1B-B339-A80B-0D5CDDAB4B02}"/>
              </a:ext>
            </a:extLst>
          </p:cNvPr>
          <p:cNvGrpSpPr/>
          <p:nvPr/>
        </p:nvGrpSpPr>
        <p:grpSpPr>
          <a:xfrm>
            <a:off x="6474925" y="2670022"/>
            <a:ext cx="2549143" cy="2554990"/>
            <a:chOff x="6474925" y="2670022"/>
            <a:chExt cx="2549143" cy="2554990"/>
          </a:xfrm>
        </p:grpSpPr>
        <p:sp>
          <p:nvSpPr>
            <p:cNvPr id="3" name="Ellipse 2">
              <a:extLst>
                <a:ext uri="{FF2B5EF4-FFF2-40B4-BE49-F238E27FC236}">
                  <a16:creationId xmlns:a16="http://schemas.microsoft.com/office/drawing/2014/main" id="{991BC72F-063B-8170-BAB0-D4BE6DFA9585}"/>
                </a:ext>
              </a:extLst>
            </p:cNvPr>
            <p:cNvSpPr/>
            <p:nvPr/>
          </p:nvSpPr>
          <p:spPr bwMode="auto">
            <a:xfrm>
              <a:off x="6474925" y="2670022"/>
              <a:ext cx="2549143" cy="2554990"/>
            </a:xfrm>
            <a:prstGeom prst="ellipse">
              <a:avLst/>
            </a:prstGeom>
            <a:solidFill>
              <a:srgbClr val="00B05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</a:bodyPr>
            <a:lstStyle/>
            <a:p>
              <a:pPr marL="180975" indent="-180975"/>
              <a:r>
                <a:rPr lang="de-DE" sz="1800" b="1" dirty="0"/>
                <a:t>Flexibilisierung:</a:t>
              </a:r>
              <a:br>
                <a:rPr lang="de-DE" sz="1600" b="1" dirty="0"/>
              </a:br>
              <a:r>
                <a:rPr lang="de-DE" sz="1400" dirty="0"/>
                <a:t>- Lastverschiebung</a:t>
              </a:r>
              <a:br>
                <a:rPr lang="de-DE" sz="1400" dirty="0"/>
              </a:br>
              <a:r>
                <a:rPr lang="de-DE" sz="1400" dirty="0"/>
                <a:t>- Speicherung (P2X)</a:t>
              </a:r>
              <a:br>
                <a:rPr lang="de-DE" sz="1400" dirty="0"/>
              </a:br>
              <a:r>
                <a:rPr lang="de-DE" sz="1400" dirty="0"/>
                <a:t>- Strompreise</a:t>
              </a:r>
              <a:br>
                <a:rPr lang="de-DE" sz="1400" dirty="0"/>
              </a:br>
              <a:r>
                <a:rPr lang="de-DE" sz="1400" dirty="0"/>
                <a:t>- Netzentgelte</a:t>
              </a:r>
              <a:br>
                <a:rPr lang="de-DE" sz="1400" dirty="0"/>
              </a:br>
              <a:r>
                <a:rPr lang="de-DE" sz="1400" dirty="0"/>
                <a:t>- Direktvermarktung</a:t>
              </a:r>
              <a:br>
                <a:rPr lang="de-DE" sz="1400" dirty="0"/>
              </a:br>
              <a:r>
                <a:rPr lang="de-DE" sz="1400" dirty="0"/>
                <a:t>- Energy Sharing</a:t>
              </a:r>
            </a:p>
          </p:txBody>
        </p:sp>
        <p:sp>
          <p:nvSpPr>
            <p:cNvPr id="259" name="Textfeld 258">
              <a:extLst>
                <a:ext uri="{FF2B5EF4-FFF2-40B4-BE49-F238E27FC236}">
                  <a16:creationId xmlns:a16="http://schemas.microsoft.com/office/drawing/2014/main" id="{9801F8C4-82D5-0407-06C8-9163D611961F}"/>
                </a:ext>
              </a:extLst>
            </p:cNvPr>
            <p:cNvSpPr txBox="1"/>
            <p:nvPr/>
          </p:nvSpPr>
          <p:spPr>
            <a:xfrm>
              <a:off x="7131377" y="2833311"/>
              <a:ext cx="12362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800" b="1" dirty="0">
                  <a:solidFill>
                    <a:srgbClr val="FF0000"/>
                  </a:solidFill>
                </a:rPr>
                <a:t>Zukünftig</a:t>
              </a:r>
            </a:p>
          </p:txBody>
        </p:sp>
      </p:grpSp>
      <p:sp>
        <p:nvSpPr>
          <p:cNvPr id="5" name="Text Box 5">
            <a:extLst>
              <a:ext uri="{FF2B5EF4-FFF2-40B4-BE49-F238E27FC236}">
                <a16:creationId xmlns:a16="http://schemas.microsoft.com/office/drawing/2014/main" id="{ACB449E3-B681-4B0B-8980-3EE63E6BA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96503"/>
            <a:ext cx="9906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4A300"/>
                    </a:gs>
                    <a:gs pos="100000">
                      <a:schemeClr val="accent2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265113" algn="l"/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65113" algn="l"/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65113" algn="l"/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65113" algn="l"/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65113" algn="l"/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rgbClr val="00B050"/>
                </a:solidFill>
              </a:rPr>
              <a:t>Die EMS sind notwendige Basis für die Energiewende! Voraussetzung ist die Digitalisierung!</a:t>
            </a:r>
            <a:endParaRPr lang="de-DE" altLang="de-DE" sz="1800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64065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>
            <a:extLst>
              <a:ext uri="{FF2B5EF4-FFF2-40B4-BE49-F238E27FC236}">
                <a16:creationId xmlns:a16="http://schemas.microsoft.com/office/drawing/2014/main" id="{7F54C994-432C-4900-AA4F-77AA98357F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970" y="36799"/>
            <a:ext cx="8500604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de-DE" altLang="de-DE" sz="2000" dirty="0">
                <a:solidFill>
                  <a:schemeClr val="bg1"/>
                </a:solidFill>
              </a:rPr>
              <a:t>Gleichgewicht: Stromerzeugung und –verbrauch (2), Netzstabilität (3)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Netzfrequenz: Regelgröße zur Netzstabilität </a:t>
            </a:r>
          </a:p>
        </p:txBody>
      </p:sp>
      <p:sp>
        <p:nvSpPr>
          <p:cNvPr id="19459" name="Rechteck 15">
            <a:extLst>
              <a:ext uri="{FF2B5EF4-FFF2-40B4-BE49-F238E27FC236}">
                <a16:creationId xmlns:a16="http://schemas.microsoft.com/office/drawing/2014/main" id="{C9516488-1AE3-4FDB-A8C8-91D8375252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25" y="5864312"/>
            <a:ext cx="26003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de-DE" altLang="de-DE" sz="1400" b="1"/>
              <a:t>Anonymer Verbraucher</a:t>
            </a:r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CAFAA2DA-DFE5-4EC6-8021-22AB9AED9EC9}"/>
              </a:ext>
            </a:extLst>
          </p:cNvPr>
          <p:cNvSpPr/>
          <p:nvPr/>
        </p:nvSpPr>
        <p:spPr bwMode="auto">
          <a:xfrm>
            <a:off x="298450" y="1392323"/>
            <a:ext cx="9271000" cy="48387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>
              <a:buFontTx/>
              <a:buNone/>
              <a:defRPr/>
            </a:pPr>
            <a:endParaRPr lang="de-DE" dirty="0">
              <a:solidFill>
                <a:srgbClr val="3333FF"/>
              </a:solidFill>
              <a:latin typeface="Arial" charset="0"/>
            </a:endParaRPr>
          </a:p>
        </p:txBody>
      </p:sp>
      <p:cxnSp>
        <p:nvCxnSpPr>
          <p:cNvPr id="19462" name="Gerade Verbindung 3">
            <a:extLst>
              <a:ext uri="{FF2B5EF4-FFF2-40B4-BE49-F238E27FC236}">
                <a16:creationId xmlns:a16="http://schemas.microsoft.com/office/drawing/2014/main" id="{BD7ACA6D-D5AD-43BE-A9FA-86F8C5FDFAB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95300" y="5511887"/>
            <a:ext cx="7172325" cy="0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63" name="Gerade Verbindung 5">
            <a:extLst>
              <a:ext uri="{FF2B5EF4-FFF2-40B4-BE49-F238E27FC236}">
                <a16:creationId xmlns:a16="http://schemas.microsoft.com/office/drawing/2014/main" id="{2F4CE9CC-1B69-4570-B4DD-0009B24950E4}"/>
              </a:ext>
            </a:extLst>
          </p:cNvPr>
          <p:cNvCxnSpPr>
            <a:cxnSpLocks noChangeShapeType="1"/>
            <a:stCxn id="19466" idx="0"/>
          </p:cNvCxnSpPr>
          <p:nvPr/>
        </p:nvCxnSpPr>
        <p:spPr bwMode="auto">
          <a:xfrm flipV="1">
            <a:off x="4910138" y="5491249"/>
            <a:ext cx="3175" cy="44450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9464" name="Gruppieren 18">
            <a:extLst>
              <a:ext uri="{FF2B5EF4-FFF2-40B4-BE49-F238E27FC236}">
                <a16:creationId xmlns:a16="http://schemas.microsoft.com/office/drawing/2014/main" id="{1957D6DC-20AB-41EF-B338-351124361ECD}"/>
              </a:ext>
            </a:extLst>
          </p:cNvPr>
          <p:cNvGrpSpPr>
            <a:grpSpLocks/>
          </p:cNvGrpSpPr>
          <p:nvPr/>
        </p:nvGrpSpPr>
        <p:grpSpPr bwMode="auto">
          <a:xfrm>
            <a:off x="4646613" y="1814599"/>
            <a:ext cx="1049337" cy="1374775"/>
            <a:chOff x="3995551" y="2052084"/>
            <a:chExt cx="1380405" cy="1605517"/>
          </a:xfrm>
        </p:grpSpPr>
        <p:pic>
          <p:nvPicPr>
            <p:cNvPr id="19511" name="Grafik 16">
              <a:extLst>
                <a:ext uri="{FF2B5EF4-FFF2-40B4-BE49-F238E27FC236}">
                  <a16:creationId xmlns:a16="http://schemas.microsoft.com/office/drawing/2014/main" id="{181D891E-E0E3-4772-BC6D-6E492EDDF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096" t="33966" b="10941"/>
            <a:stretch>
              <a:fillRect/>
            </a:stretch>
          </p:blipFill>
          <p:spPr bwMode="auto">
            <a:xfrm>
              <a:off x="3995551" y="2052085"/>
              <a:ext cx="1380405" cy="1605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48748370-371D-4C87-BCF9-8E9DF763CCCE}"/>
                </a:ext>
              </a:extLst>
            </p:cNvPr>
            <p:cNvSpPr/>
            <p:nvPr/>
          </p:nvSpPr>
          <p:spPr bwMode="auto">
            <a:xfrm>
              <a:off x="4805835" y="2052084"/>
              <a:ext cx="403053" cy="30775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0" tIns="0" rIns="0" bIns="0"/>
            <a:lstStyle/>
            <a:p>
              <a:pPr>
                <a:defRPr/>
              </a:pPr>
              <a:endParaRPr lang="de-DE">
                <a:latin typeface="Arial" charset="0"/>
              </a:endParaRPr>
            </a:p>
          </p:txBody>
        </p:sp>
      </p:grpSp>
      <p:grpSp>
        <p:nvGrpSpPr>
          <p:cNvPr id="19465" name="Gruppieren 14">
            <a:extLst>
              <a:ext uri="{FF2B5EF4-FFF2-40B4-BE49-F238E27FC236}">
                <a16:creationId xmlns:a16="http://schemas.microsoft.com/office/drawing/2014/main" id="{08B6BF8D-FA5B-436D-9675-3175372E7B52}"/>
              </a:ext>
            </a:extLst>
          </p:cNvPr>
          <p:cNvGrpSpPr>
            <a:grpSpLocks/>
          </p:cNvGrpSpPr>
          <p:nvPr/>
        </p:nvGrpSpPr>
        <p:grpSpPr bwMode="auto">
          <a:xfrm>
            <a:off x="2749550" y="3067137"/>
            <a:ext cx="4541838" cy="2424112"/>
            <a:chOff x="3306727" y="2040648"/>
            <a:chExt cx="2838970" cy="1702012"/>
          </a:xfrm>
        </p:grpSpPr>
        <p:sp>
          <p:nvSpPr>
            <p:cNvPr id="19508" name="Freihandform 8">
              <a:extLst>
                <a:ext uri="{FF2B5EF4-FFF2-40B4-BE49-F238E27FC236}">
                  <a16:creationId xmlns:a16="http://schemas.microsoft.com/office/drawing/2014/main" id="{30F784C6-F73D-4039-9D64-22881A0BC2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6727" y="2040648"/>
              <a:ext cx="2828336" cy="989631"/>
            </a:xfrm>
            <a:custGeom>
              <a:avLst/>
              <a:gdLst>
                <a:gd name="T0" fmla="*/ 0 w 2828336"/>
                <a:gd name="T1" fmla="*/ 978999 h 989631"/>
                <a:gd name="T2" fmla="*/ 0 w 2828336"/>
                <a:gd name="T3" fmla="*/ 978999 h 989631"/>
                <a:gd name="T4" fmla="*/ 53163 w 2828336"/>
                <a:gd name="T5" fmla="*/ 904571 h 989631"/>
                <a:gd name="T6" fmla="*/ 95693 w 2828336"/>
                <a:gd name="T7" fmla="*/ 893938 h 989631"/>
                <a:gd name="T8" fmla="*/ 159489 w 2828336"/>
                <a:gd name="T9" fmla="*/ 840775 h 989631"/>
                <a:gd name="T10" fmla="*/ 202019 w 2828336"/>
                <a:gd name="T11" fmla="*/ 745082 h 989631"/>
                <a:gd name="T12" fmla="*/ 233917 w 2828336"/>
                <a:gd name="T13" fmla="*/ 723817 h 989631"/>
                <a:gd name="T14" fmla="*/ 276447 w 2828336"/>
                <a:gd name="T15" fmla="*/ 660022 h 989631"/>
                <a:gd name="T16" fmla="*/ 340242 w 2828336"/>
                <a:gd name="T17" fmla="*/ 617492 h 989631"/>
                <a:gd name="T18" fmla="*/ 361507 w 2828336"/>
                <a:gd name="T19" fmla="*/ 596226 h 989631"/>
                <a:gd name="T20" fmla="*/ 393405 w 2828336"/>
                <a:gd name="T21" fmla="*/ 574961 h 989631"/>
                <a:gd name="T22" fmla="*/ 457200 w 2828336"/>
                <a:gd name="T23" fmla="*/ 553696 h 989631"/>
                <a:gd name="T24" fmla="*/ 478465 w 2828336"/>
                <a:gd name="T25" fmla="*/ 521799 h 989631"/>
                <a:gd name="T26" fmla="*/ 499731 w 2828336"/>
                <a:gd name="T27" fmla="*/ 500533 h 989631"/>
                <a:gd name="T28" fmla="*/ 510363 w 2828336"/>
                <a:gd name="T29" fmla="*/ 468636 h 989631"/>
                <a:gd name="T30" fmla="*/ 542261 w 2828336"/>
                <a:gd name="T31" fmla="*/ 447371 h 989631"/>
                <a:gd name="T32" fmla="*/ 627321 w 2828336"/>
                <a:gd name="T33" fmla="*/ 426105 h 989631"/>
                <a:gd name="T34" fmla="*/ 659219 w 2828336"/>
                <a:gd name="T35" fmla="*/ 415473 h 989631"/>
                <a:gd name="T36" fmla="*/ 669852 w 2828336"/>
                <a:gd name="T37" fmla="*/ 277250 h 989631"/>
                <a:gd name="T38" fmla="*/ 723014 w 2828336"/>
                <a:gd name="T39" fmla="*/ 234719 h 989631"/>
                <a:gd name="T40" fmla="*/ 871870 w 2828336"/>
                <a:gd name="T41" fmla="*/ 202822 h 989631"/>
                <a:gd name="T42" fmla="*/ 903768 w 2828336"/>
                <a:gd name="T43" fmla="*/ 181557 h 989631"/>
                <a:gd name="T44" fmla="*/ 978196 w 2828336"/>
                <a:gd name="T45" fmla="*/ 149659 h 989631"/>
                <a:gd name="T46" fmla="*/ 999461 w 2828336"/>
                <a:gd name="T47" fmla="*/ 117761 h 989631"/>
                <a:gd name="T48" fmla="*/ 1031358 w 2828336"/>
                <a:gd name="T49" fmla="*/ 107129 h 989631"/>
                <a:gd name="T50" fmla="*/ 1127052 w 2828336"/>
                <a:gd name="T51" fmla="*/ 96496 h 989631"/>
                <a:gd name="T52" fmla="*/ 1190847 w 2828336"/>
                <a:gd name="T53" fmla="*/ 53966 h 989631"/>
                <a:gd name="T54" fmla="*/ 1297172 w 2828336"/>
                <a:gd name="T55" fmla="*/ 22068 h 989631"/>
                <a:gd name="T56" fmla="*/ 1318438 w 2828336"/>
                <a:gd name="T57" fmla="*/ 803 h 989631"/>
                <a:gd name="T58" fmla="*/ 1424763 w 2828336"/>
                <a:gd name="T59" fmla="*/ 11436 h 989631"/>
                <a:gd name="T60" fmla="*/ 1456661 w 2828336"/>
                <a:gd name="T61" fmla="*/ 32701 h 989631"/>
                <a:gd name="T62" fmla="*/ 1488558 w 2828336"/>
                <a:gd name="T63" fmla="*/ 43333 h 989631"/>
                <a:gd name="T64" fmla="*/ 1509824 w 2828336"/>
                <a:gd name="T65" fmla="*/ 64599 h 989631"/>
                <a:gd name="T66" fmla="*/ 1531089 w 2828336"/>
                <a:gd name="T67" fmla="*/ 96496 h 989631"/>
                <a:gd name="T68" fmla="*/ 1637414 w 2828336"/>
                <a:gd name="T69" fmla="*/ 107129 h 989631"/>
                <a:gd name="T70" fmla="*/ 1669312 w 2828336"/>
                <a:gd name="T71" fmla="*/ 128394 h 989631"/>
                <a:gd name="T72" fmla="*/ 1690577 w 2828336"/>
                <a:gd name="T73" fmla="*/ 160292 h 989631"/>
                <a:gd name="T74" fmla="*/ 1733107 w 2828336"/>
                <a:gd name="T75" fmla="*/ 170924 h 989631"/>
                <a:gd name="T76" fmla="*/ 1796903 w 2828336"/>
                <a:gd name="T77" fmla="*/ 192189 h 989631"/>
                <a:gd name="T78" fmla="*/ 1828800 w 2828336"/>
                <a:gd name="T79" fmla="*/ 213454 h 989631"/>
                <a:gd name="T80" fmla="*/ 1839433 w 2828336"/>
                <a:gd name="T81" fmla="*/ 255985 h 989631"/>
                <a:gd name="T82" fmla="*/ 1903228 w 2828336"/>
                <a:gd name="T83" fmla="*/ 277250 h 989631"/>
                <a:gd name="T84" fmla="*/ 1924493 w 2828336"/>
                <a:gd name="T85" fmla="*/ 298515 h 989631"/>
                <a:gd name="T86" fmla="*/ 1956391 w 2828336"/>
                <a:gd name="T87" fmla="*/ 330412 h 989631"/>
                <a:gd name="T88" fmla="*/ 2041452 w 2828336"/>
                <a:gd name="T89" fmla="*/ 362310 h 989631"/>
                <a:gd name="T90" fmla="*/ 2105247 w 2828336"/>
                <a:gd name="T91" fmla="*/ 383575 h 989631"/>
                <a:gd name="T92" fmla="*/ 2115879 w 2828336"/>
                <a:gd name="T93" fmla="*/ 436738 h 989631"/>
                <a:gd name="T94" fmla="*/ 2222205 w 2828336"/>
                <a:gd name="T95" fmla="*/ 468636 h 989631"/>
                <a:gd name="T96" fmla="*/ 2264735 w 2828336"/>
                <a:gd name="T97" fmla="*/ 521799 h 989631"/>
                <a:gd name="T98" fmla="*/ 2296633 w 2828336"/>
                <a:gd name="T99" fmla="*/ 532431 h 989631"/>
                <a:gd name="T100" fmla="*/ 2317898 w 2828336"/>
                <a:gd name="T101" fmla="*/ 596226 h 989631"/>
                <a:gd name="T102" fmla="*/ 2413591 w 2828336"/>
                <a:gd name="T103" fmla="*/ 638757 h 989631"/>
                <a:gd name="T104" fmla="*/ 2434856 w 2828336"/>
                <a:gd name="T105" fmla="*/ 670654 h 989631"/>
                <a:gd name="T106" fmla="*/ 2466754 w 2828336"/>
                <a:gd name="T107" fmla="*/ 681287 h 989631"/>
                <a:gd name="T108" fmla="*/ 2498652 w 2828336"/>
                <a:gd name="T109" fmla="*/ 702552 h 989631"/>
                <a:gd name="T110" fmla="*/ 2562447 w 2828336"/>
                <a:gd name="T111" fmla="*/ 713185 h 989631"/>
                <a:gd name="T112" fmla="*/ 2594345 w 2828336"/>
                <a:gd name="T113" fmla="*/ 723817 h 989631"/>
                <a:gd name="T114" fmla="*/ 2626242 w 2828336"/>
                <a:gd name="T115" fmla="*/ 745082 h 989631"/>
                <a:gd name="T116" fmla="*/ 2668772 w 2828336"/>
                <a:gd name="T117" fmla="*/ 808878 h 989631"/>
                <a:gd name="T118" fmla="*/ 2700670 w 2828336"/>
                <a:gd name="T119" fmla="*/ 883305 h 989631"/>
                <a:gd name="T120" fmla="*/ 2764465 w 2828336"/>
                <a:gd name="T121" fmla="*/ 904571 h 989631"/>
                <a:gd name="T122" fmla="*/ 2806996 w 2828336"/>
                <a:gd name="T123" fmla="*/ 957733 h 989631"/>
                <a:gd name="T124" fmla="*/ 2828261 w 2828336"/>
                <a:gd name="T125" fmla="*/ 989631 h 98963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828336" h="989631">
                  <a:moveTo>
                    <a:pt x="0" y="978999"/>
                  </a:moveTo>
                  <a:lnTo>
                    <a:pt x="0" y="978999"/>
                  </a:lnTo>
                  <a:cubicBezTo>
                    <a:pt x="17721" y="954190"/>
                    <a:pt x="30376" y="924826"/>
                    <a:pt x="53163" y="904571"/>
                  </a:cubicBezTo>
                  <a:cubicBezTo>
                    <a:pt x="64085" y="894863"/>
                    <a:pt x="82262" y="899694"/>
                    <a:pt x="95693" y="893938"/>
                  </a:cubicBezTo>
                  <a:cubicBezTo>
                    <a:pt x="121600" y="882835"/>
                    <a:pt x="140328" y="859936"/>
                    <a:pt x="159489" y="840775"/>
                  </a:cubicBezTo>
                  <a:cubicBezTo>
                    <a:pt x="170017" y="809192"/>
                    <a:pt x="176745" y="770356"/>
                    <a:pt x="202019" y="745082"/>
                  </a:cubicBezTo>
                  <a:cubicBezTo>
                    <a:pt x="211055" y="736046"/>
                    <a:pt x="223284" y="730905"/>
                    <a:pt x="233917" y="723817"/>
                  </a:cubicBezTo>
                  <a:cubicBezTo>
                    <a:pt x="248094" y="702552"/>
                    <a:pt x="255182" y="674199"/>
                    <a:pt x="276447" y="660022"/>
                  </a:cubicBezTo>
                  <a:cubicBezTo>
                    <a:pt x="297712" y="645845"/>
                    <a:pt x="322171" y="635564"/>
                    <a:pt x="340242" y="617492"/>
                  </a:cubicBezTo>
                  <a:cubicBezTo>
                    <a:pt x="347330" y="610403"/>
                    <a:pt x="353679" y="602488"/>
                    <a:pt x="361507" y="596226"/>
                  </a:cubicBezTo>
                  <a:cubicBezTo>
                    <a:pt x="371486" y="588243"/>
                    <a:pt x="381728" y="580151"/>
                    <a:pt x="393405" y="574961"/>
                  </a:cubicBezTo>
                  <a:cubicBezTo>
                    <a:pt x="413888" y="565857"/>
                    <a:pt x="457200" y="553696"/>
                    <a:pt x="457200" y="553696"/>
                  </a:cubicBezTo>
                  <a:cubicBezTo>
                    <a:pt x="464288" y="543064"/>
                    <a:pt x="470482" y="531777"/>
                    <a:pt x="478465" y="521799"/>
                  </a:cubicBezTo>
                  <a:cubicBezTo>
                    <a:pt x="484728" y="513971"/>
                    <a:pt x="494573" y="509129"/>
                    <a:pt x="499731" y="500533"/>
                  </a:cubicBezTo>
                  <a:cubicBezTo>
                    <a:pt x="505497" y="490923"/>
                    <a:pt x="503362" y="477387"/>
                    <a:pt x="510363" y="468636"/>
                  </a:cubicBezTo>
                  <a:cubicBezTo>
                    <a:pt x="518346" y="458657"/>
                    <a:pt x="530252" y="451738"/>
                    <a:pt x="542261" y="447371"/>
                  </a:cubicBezTo>
                  <a:cubicBezTo>
                    <a:pt x="569727" y="437383"/>
                    <a:pt x="599125" y="433795"/>
                    <a:pt x="627321" y="426105"/>
                  </a:cubicBezTo>
                  <a:cubicBezTo>
                    <a:pt x="638134" y="423156"/>
                    <a:pt x="648586" y="419017"/>
                    <a:pt x="659219" y="415473"/>
                  </a:cubicBezTo>
                  <a:cubicBezTo>
                    <a:pt x="662763" y="369399"/>
                    <a:pt x="661336" y="322669"/>
                    <a:pt x="669852" y="277250"/>
                  </a:cubicBezTo>
                  <a:cubicBezTo>
                    <a:pt x="677269" y="237695"/>
                    <a:pt x="696592" y="247930"/>
                    <a:pt x="723014" y="234719"/>
                  </a:cubicBezTo>
                  <a:cubicBezTo>
                    <a:pt x="813746" y="189352"/>
                    <a:pt x="661734" y="221924"/>
                    <a:pt x="871870" y="202822"/>
                  </a:cubicBezTo>
                  <a:cubicBezTo>
                    <a:pt x="882503" y="195734"/>
                    <a:pt x="892022" y="186591"/>
                    <a:pt x="903768" y="181557"/>
                  </a:cubicBezTo>
                  <a:cubicBezTo>
                    <a:pt x="999891" y="140361"/>
                    <a:pt x="898114" y="203046"/>
                    <a:pt x="978196" y="149659"/>
                  </a:cubicBezTo>
                  <a:cubicBezTo>
                    <a:pt x="985284" y="139026"/>
                    <a:pt x="989482" y="125744"/>
                    <a:pt x="999461" y="117761"/>
                  </a:cubicBezTo>
                  <a:cubicBezTo>
                    <a:pt x="1008212" y="110760"/>
                    <a:pt x="1020303" y="108971"/>
                    <a:pt x="1031358" y="107129"/>
                  </a:cubicBezTo>
                  <a:cubicBezTo>
                    <a:pt x="1063016" y="101853"/>
                    <a:pt x="1095154" y="100040"/>
                    <a:pt x="1127052" y="96496"/>
                  </a:cubicBezTo>
                  <a:cubicBezTo>
                    <a:pt x="1148317" y="82319"/>
                    <a:pt x="1166601" y="62048"/>
                    <a:pt x="1190847" y="53966"/>
                  </a:cubicBezTo>
                  <a:cubicBezTo>
                    <a:pt x="1268505" y="28080"/>
                    <a:pt x="1232896" y="38138"/>
                    <a:pt x="1297172" y="22068"/>
                  </a:cubicBezTo>
                  <a:cubicBezTo>
                    <a:pt x="1304261" y="14980"/>
                    <a:pt x="1308448" y="1635"/>
                    <a:pt x="1318438" y="803"/>
                  </a:cubicBezTo>
                  <a:cubicBezTo>
                    <a:pt x="1353933" y="-2155"/>
                    <a:pt x="1390057" y="3427"/>
                    <a:pt x="1424763" y="11436"/>
                  </a:cubicBezTo>
                  <a:cubicBezTo>
                    <a:pt x="1437215" y="14309"/>
                    <a:pt x="1445231" y="26986"/>
                    <a:pt x="1456661" y="32701"/>
                  </a:cubicBezTo>
                  <a:cubicBezTo>
                    <a:pt x="1466685" y="37713"/>
                    <a:pt x="1477926" y="39789"/>
                    <a:pt x="1488558" y="43333"/>
                  </a:cubicBezTo>
                  <a:cubicBezTo>
                    <a:pt x="1495647" y="50422"/>
                    <a:pt x="1503561" y="56771"/>
                    <a:pt x="1509824" y="64599"/>
                  </a:cubicBezTo>
                  <a:cubicBezTo>
                    <a:pt x="1517807" y="74577"/>
                    <a:pt x="1518966" y="92455"/>
                    <a:pt x="1531089" y="96496"/>
                  </a:cubicBezTo>
                  <a:cubicBezTo>
                    <a:pt x="1564880" y="107760"/>
                    <a:pt x="1601972" y="103585"/>
                    <a:pt x="1637414" y="107129"/>
                  </a:cubicBezTo>
                  <a:cubicBezTo>
                    <a:pt x="1648047" y="114217"/>
                    <a:pt x="1660276" y="119358"/>
                    <a:pt x="1669312" y="128394"/>
                  </a:cubicBezTo>
                  <a:cubicBezTo>
                    <a:pt x="1678348" y="137430"/>
                    <a:pt x="1679944" y="153204"/>
                    <a:pt x="1690577" y="160292"/>
                  </a:cubicBezTo>
                  <a:cubicBezTo>
                    <a:pt x="1702736" y="168398"/>
                    <a:pt x="1719110" y="166725"/>
                    <a:pt x="1733107" y="170924"/>
                  </a:cubicBezTo>
                  <a:cubicBezTo>
                    <a:pt x="1754577" y="177365"/>
                    <a:pt x="1796903" y="192189"/>
                    <a:pt x="1796903" y="192189"/>
                  </a:cubicBezTo>
                  <a:cubicBezTo>
                    <a:pt x="1807535" y="199277"/>
                    <a:pt x="1821712" y="202822"/>
                    <a:pt x="1828800" y="213454"/>
                  </a:cubicBezTo>
                  <a:cubicBezTo>
                    <a:pt x="1836906" y="225613"/>
                    <a:pt x="1828338" y="246475"/>
                    <a:pt x="1839433" y="255985"/>
                  </a:cubicBezTo>
                  <a:cubicBezTo>
                    <a:pt x="1856452" y="270573"/>
                    <a:pt x="1887378" y="261400"/>
                    <a:pt x="1903228" y="277250"/>
                  </a:cubicBezTo>
                  <a:lnTo>
                    <a:pt x="1924493" y="298515"/>
                  </a:lnTo>
                  <a:lnTo>
                    <a:pt x="1956391" y="330412"/>
                  </a:lnTo>
                  <a:lnTo>
                    <a:pt x="2041452" y="362310"/>
                  </a:lnTo>
                  <a:cubicBezTo>
                    <a:pt x="2062561" y="369849"/>
                    <a:pt x="2105247" y="383575"/>
                    <a:pt x="2105247" y="383575"/>
                  </a:cubicBezTo>
                  <a:cubicBezTo>
                    <a:pt x="2108791" y="401296"/>
                    <a:pt x="2103100" y="423959"/>
                    <a:pt x="2115879" y="436738"/>
                  </a:cubicBezTo>
                  <a:cubicBezTo>
                    <a:pt x="2124506" y="445365"/>
                    <a:pt x="2202932" y="463817"/>
                    <a:pt x="2222205" y="468636"/>
                  </a:cubicBezTo>
                  <a:cubicBezTo>
                    <a:pt x="2231862" y="483121"/>
                    <a:pt x="2247903" y="511700"/>
                    <a:pt x="2264735" y="521799"/>
                  </a:cubicBezTo>
                  <a:cubicBezTo>
                    <a:pt x="2274346" y="527565"/>
                    <a:pt x="2286000" y="528887"/>
                    <a:pt x="2296633" y="532431"/>
                  </a:cubicBezTo>
                  <a:cubicBezTo>
                    <a:pt x="2303721" y="553696"/>
                    <a:pt x="2296633" y="589137"/>
                    <a:pt x="2317898" y="596226"/>
                  </a:cubicBezTo>
                  <a:cubicBezTo>
                    <a:pt x="2393816" y="621533"/>
                    <a:pt x="2363042" y="605058"/>
                    <a:pt x="2413591" y="638757"/>
                  </a:cubicBezTo>
                  <a:cubicBezTo>
                    <a:pt x="2420679" y="649389"/>
                    <a:pt x="2424878" y="662671"/>
                    <a:pt x="2434856" y="670654"/>
                  </a:cubicBezTo>
                  <a:cubicBezTo>
                    <a:pt x="2443608" y="677655"/>
                    <a:pt x="2456729" y="676275"/>
                    <a:pt x="2466754" y="681287"/>
                  </a:cubicBezTo>
                  <a:cubicBezTo>
                    <a:pt x="2478184" y="687002"/>
                    <a:pt x="2486529" y="698511"/>
                    <a:pt x="2498652" y="702552"/>
                  </a:cubicBezTo>
                  <a:cubicBezTo>
                    <a:pt x="2519104" y="709369"/>
                    <a:pt x="2541402" y="708508"/>
                    <a:pt x="2562447" y="713185"/>
                  </a:cubicBezTo>
                  <a:cubicBezTo>
                    <a:pt x="2573388" y="715616"/>
                    <a:pt x="2583712" y="720273"/>
                    <a:pt x="2594345" y="723817"/>
                  </a:cubicBezTo>
                  <a:cubicBezTo>
                    <a:pt x="2604977" y="730905"/>
                    <a:pt x="2617827" y="735465"/>
                    <a:pt x="2626242" y="745082"/>
                  </a:cubicBezTo>
                  <a:cubicBezTo>
                    <a:pt x="2643072" y="764316"/>
                    <a:pt x="2668772" y="808878"/>
                    <a:pt x="2668772" y="808878"/>
                  </a:cubicBezTo>
                  <a:cubicBezTo>
                    <a:pt x="2673796" y="828974"/>
                    <a:pt x="2678914" y="869707"/>
                    <a:pt x="2700670" y="883305"/>
                  </a:cubicBezTo>
                  <a:cubicBezTo>
                    <a:pt x="2719678" y="895185"/>
                    <a:pt x="2764465" y="904571"/>
                    <a:pt x="2764465" y="904571"/>
                  </a:cubicBezTo>
                  <a:cubicBezTo>
                    <a:pt x="2815804" y="955907"/>
                    <a:pt x="2753355" y="890681"/>
                    <a:pt x="2806996" y="957733"/>
                  </a:cubicBezTo>
                  <a:cubicBezTo>
                    <a:pt x="2830767" y="987447"/>
                    <a:pt x="2828261" y="966874"/>
                    <a:pt x="2828261" y="989631"/>
                  </a:cubicBezTo>
                </a:path>
              </a:pathLst>
            </a:cu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de-DE"/>
            </a:p>
          </p:txBody>
        </p:sp>
        <p:cxnSp>
          <p:nvCxnSpPr>
            <p:cNvPr id="19509" name="Gerade Verbindung 12">
              <a:extLst>
                <a:ext uri="{FF2B5EF4-FFF2-40B4-BE49-F238E27FC236}">
                  <a16:creationId xmlns:a16="http://schemas.microsoft.com/office/drawing/2014/main" id="{24AB5C9E-5100-48EF-A3BC-D3D1C3C486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306727" y="3030279"/>
              <a:ext cx="0" cy="712381"/>
            </a:xfrm>
            <a:prstGeom prst="line">
              <a:avLst/>
            </a:prstGeom>
            <a:noFill/>
            <a:ln w="571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510" name="Gerade Verbindung 60">
              <a:extLst>
                <a:ext uri="{FF2B5EF4-FFF2-40B4-BE49-F238E27FC236}">
                  <a16:creationId xmlns:a16="http://schemas.microsoft.com/office/drawing/2014/main" id="{0FF62E1E-E25B-462B-ACAE-86E38337B80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145697" y="3030279"/>
              <a:ext cx="0" cy="712381"/>
            </a:xfrm>
            <a:prstGeom prst="line">
              <a:avLst/>
            </a:prstGeom>
            <a:noFill/>
            <a:ln w="57150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9466" name="Rechteck 15">
            <a:extLst>
              <a:ext uri="{FF2B5EF4-FFF2-40B4-BE49-F238E27FC236}">
                <a16:creationId xmlns:a16="http://schemas.microsoft.com/office/drawing/2014/main" id="{F3A8EFE1-9443-48FE-AB3D-904504A0B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700" y="5935749"/>
            <a:ext cx="9064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de-DE" altLang="de-DE" sz="1400" b="1"/>
              <a:t>50,0</a:t>
            </a:r>
          </a:p>
        </p:txBody>
      </p:sp>
      <p:cxnSp>
        <p:nvCxnSpPr>
          <p:cNvPr id="19467" name="Gerade Verbindung 69">
            <a:extLst>
              <a:ext uri="{FF2B5EF4-FFF2-40B4-BE49-F238E27FC236}">
                <a16:creationId xmlns:a16="http://schemas.microsoft.com/office/drawing/2014/main" id="{8DAE8446-2221-41DC-97BE-C7C6619CB42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246688" y="5491249"/>
            <a:ext cx="0" cy="23336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68" name="Rechteck 15">
            <a:extLst>
              <a:ext uri="{FF2B5EF4-FFF2-40B4-BE49-F238E27FC236}">
                <a16:creationId xmlns:a16="http://schemas.microsoft.com/office/drawing/2014/main" id="{B65993CD-84AE-47EE-98C4-EB85FD08B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5751599"/>
            <a:ext cx="9064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de-DE" altLang="de-DE" sz="1200"/>
              <a:t>50,2</a:t>
            </a:r>
          </a:p>
        </p:txBody>
      </p:sp>
      <p:cxnSp>
        <p:nvCxnSpPr>
          <p:cNvPr id="19469" name="Gerade Verbindung 71">
            <a:extLst>
              <a:ext uri="{FF2B5EF4-FFF2-40B4-BE49-F238E27FC236}">
                <a16:creationId xmlns:a16="http://schemas.microsoft.com/office/drawing/2014/main" id="{F31D5DA8-8919-491C-AD57-24F7AB03B612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598988" y="5491249"/>
            <a:ext cx="0" cy="23336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70" name="Rechteck 15">
            <a:extLst>
              <a:ext uri="{FF2B5EF4-FFF2-40B4-BE49-F238E27FC236}">
                <a16:creationId xmlns:a16="http://schemas.microsoft.com/office/drawing/2014/main" id="{8A4B2A67-5F57-4F4E-9F12-8DE49F00E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1313" y="5751599"/>
            <a:ext cx="908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de-DE" altLang="de-DE" sz="1200"/>
              <a:t>49,8</a:t>
            </a:r>
          </a:p>
        </p:txBody>
      </p:sp>
      <p:sp>
        <p:nvSpPr>
          <p:cNvPr id="19471" name="Rechteck 15">
            <a:extLst>
              <a:ext uri="{FF2B5EF4-FFF2-40B4-BE49-F238E27FC236}">
                <a16:creationId xmlns:a16="http://schemas.microsoft.com/office/drawing/2014/main" id="{4DAA15DD-EC30-4CC9-9171-70E1D49DC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8225" y="2779799"/>
            <a:ext cx="20050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de-DE" altLang="de-DE" sz="1400" b="1" dirty="0"/>
              <a:t>„Stabilitäts-Berg“</a:t>
            </a:r>
          </a:p>
        </p:txBody>
      </p:sp>
      <p:cxnSp>
        <p:nvCxnSpPr>
          <p:cNvPr id="19472" name="Gerade Verbindung 77">
            <a:extLst>
              <a:ext uri="{FF2B5EF4-FFF2-40B4-BE49-F238E27FC236}">
                <a16:creationId xmlns:a16="http://schemas.microsoft.com/office/drawing/2014/main" id="{9B91CCBE-3E3F-4233-A1F5-3CADA2C1136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16488" y="3089362"/>
            <a:ext cx="17462" cy="2428875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73" name="Gerade Verbindung 86">
            <a:extLst>
              <a:ext uri="{FF2B5EF4-FFF2-40B4-BE49-F238E27FC236}">
                <a16:creationId xmlns:a16="http://schemas.microsoft.com/office/drawing/2014/main" id="{4C478C3E-2DF2-4EC5-9905-22617619855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786188" y="5491249"/>
            <a:ext cx="0" cy="23336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74" name="Gerade Verbindung 111">
            <a:extLst>
              <a:ext uri="{FF2B5EF4-FFF2-40B4-BE49-F238E27FC236}">
                <a16:creationId xmlns:a16="http://schemas.microsoft.com/office/drawing/2014/main" id="{2C6026F6-8B34-44D8-8FA7-7A2B1639064B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5254625" y="3236999"/>
            <a:ext cx="0" cy="2281238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475" name="Gerade Verbindung 114">
            <a:extLst>
              <a:ext uri="{FF2B5EF4-FFF2-40B4-BE49-F238E27FC236}">
                <a16:creationId xmlns:a16="http://schemas.microsoft.com/office/drawing/2014/main" id="{570B9137-C4DB-4B12-A9AC-3DDF10BABBD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606925" y="3236999"/>
            <a:ext cx="0" cy="2281238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77" name="Rechteck 122">
            <a:extLst>
              <a:ext uri="{FF2B5EF4-FFF2-40B4-BE49-F238E27FC236}">
                <a16:creationId xmlns:a16="http://schemas.microsoft.com/office/drawing/2014/main" id="{1C785861-52C5-4EEC-9966-9517C1CF8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6925" y="3419562"/>
            <a:ext cx="647700" cy="352425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de-DE" altLang="de-DE" sz="1000" b="1" dirty="0"/>
              <a:t>Normal-</a:t>
            </a:r>
            <a:br>
              <a:rPr lang="de-DE" altLang="de-DE" sz="1000" b="1" dirty="0"/>
            </a:br>
            <a:r>
              <a:rPr lang="de-DE" altLang="de-DE" sz="1000" b="1" dirty="0"/>
              <a:t>Betrieb</a:t>
            </a:r>
          </a:p>
        </p:txBody>
      </p:sp>
      <p:sp>
        <p:nvSpPr>
          <p:cNvPr id="19478" name="Ellipse 36">
            <a:extLst>
              <a:ext uri="{FF2B5EF4-FFF2-40B4-BE49-F238E27FC236}">
                <a16:creationId xmlns:a16="http://schemas.microsoft.com/office/drawing/2014/main" id="{9CAD7815-F431-453B-8B7E-9C2AFB8D2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5013" y="3122699"/>
            <a:ext cx="103187" cy="103188"/>
          </a:xfrm>
          <a:prstGeom prst="ellipse">
            <a:avLst/>
          </a:prstGeom>
          <a:solidFill>
            <a:srgbClr val="00B05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de-DE" altLang="de-DE"/>
          </a:p>
        </p:txBody>
      </p:sp>
      <p:sp>
        <p:nvSpPr>
          <p:cNvPr id="19479" name="Ellipse 124">
            <a:extLst>
              <a:ext uri="{FF2B5EF4-FFF2-40B4-BE49-F238E27FC236}">
                <a16:creationId xmlns:a16="http://schemas.microsoft.com/office/drawing/2014/main" id="{94002385-068E-4968-9944-A6DC54FDF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2238" y="3165562"/>
            <a:ext cx="103187" cy="104775"/>
          </a:xfrm>
          <a:prstGeom prst="ellipse">
            <a:avLst/>
          </a:prstGeom>
          <a:solidFill>
            <a:srgbClr val="00B05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de-DE" altLang="de-DE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1DA0E661-46A2-4231-BCD8-58F0718005A6}"/>
              </a:ext>
            </a:extLst>
          </p:cNvPr>
          <p:cNvGrpSpPr>
            <a:grpSpLocks/>
          </p:cNvGrpSpPr>
          <p:nvPr/>
        </p:nvGrpSpPr>
        <p:grpSpPr bwMode="auto">
          <a:xfrm>
            <a:off x="786608" y="3861917"/>
            <a:ext cx="2416967" cy="2165907"/>
            <a:chOff x="786607" y="3761818"/>
            <a:chExt cx="2416968" cy="2165907"/>
          </a:xfrm>
        </p:grpSpPr>
        <p:sp>
          <p:nvSpPr>
            <p:cNvPr id="19502" name="Ellipse 126">
              <a:extLst>
                <a:ext uri="{FF2B5EF4-FFF2-40B4-BE49-F238E27FC236}">
                  <a16:creationId xmlns:a16="http://schemas.microsoft.com/office/drawing/2014/main" id="{FD298992-6CE9-4A44-B0C7-1CF4982B5F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7163" y="4313238"/>
              <a:ext cx="104775" cy="104775"/>
            </a:xfrm>
            <a:prstGeom prst="ellipse">
              <a:avLst/>
            </a:prstGeom>
            <a:solidFill>
              <a:srgbClr val="FF0000"/>
            </a:solidFill>
            <a:ln w="12700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de-DE" altLang="de-DE"/>
            </a:p>
          </p:txBody>
        </p:sp>
        <p:grpSp>
          <p:nvGrpSpPr>
            <p:cNvPr id="19503" name="Gruppieren 11">
              <a:extLst>
                <a:ext uri="{FF2B5EF4-FFF2-40B4-BE49-F238E27FC236}">
                  <a16:creationId xmlns:a16="http://schemas.microsoft.com/office/drawing/2014/main" id="{24BDD15D-1174-46D9-8099-9012579695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6607" y="3761818"/>
              <a:ext cx="2416968" cy="2165907"/>
              <a:chOff x="786607" y="3761818"/>
              <a:chExt cx="2416968" cy="2165907"/>
            </a:xfrm>
          </p:grpSpPr>
          <p:sp>
            <p:nvSpPr>
              <p:cNvPr id="19504" name="Rechteck 15">
                <a:extLst>
                  <a:ext uri="{FF2B5EF4-FFF2-40B4-BE49-F238E27FC236}">
                    <a16:creationId xmlns:a16="http://schemas.microsoft.com/office/drawing/2014/main" id="{31FF8F92-012B-4EBA-9B15-B1D8CDCBAF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6607" y="3761818"/>
                <a:ext cx="1854201" cy="1600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buFontTx/>
                  <a:buNone/>
                </a:pPr>
                <a:r>
                  <a:rPr lang="de-DE" altLang="de-DE" sz="1400" b="1" dirty="0">
                    <a:solidFill>
                      <a:srgbClr val="FF0000"/>
                    </a:solidFill>
                  </a:rPr>
                  <a:t>Sehr kritische Situation fürs Netz:</a:t>
                </a:r>
              </a:p>
              <a:p>
                <a:pPr>
                  <a:buFontTx/>
                  <a:buNone/>
                </a:pPr>
                <a:r>
                  <a:rPr lang="de-DE" altLang="de-DE" sz="1400" dirty="0">
                    <a:solidFill>
                      <a:srgbClr val="FF0000"/>
                    </a:solidFill>
                  </a:rPr>
                  <a:t>Erzeuger gehen vom Netz (Inselbetrieb)</a:t>
                </a:r>
              </a:p>
              <a:p>
                <a:pPr>
                  <a:buFontTx/>
                  <a:buNone/>
                </a:pPr>
                <a:r>
                  <a:rPr lang="de-DE" altLang="de-DE" sz="1400" dirty="0">
                    <a:solidFill>
                      <a:srgbClr val="FF0000"/>
                    </a:solidFill>
                    <a:sym typeface="Symbol" panose="05050102010706020507" pitchFamily="18" charset="2"/>
                  </a:rPr>
                  <a:t> </a:t>
                </a:r>
                <a:r>
                  <a:rPr lang="de-DE" altLang="de-DE" sz="14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es droht </a:t>
                </a:r>
                <a:r>
                  <a:rPr lang="de-DE" altLang="de-DE" sz="1400" dirty="0">
                    <a:solidFill>
                      <a:srgbClr val="FF0000"/>
                    </a:solidFill>
                  </a:rPr>
                  <a:t>Netz-zusammenbruch, </a:t>
                </a:r>
                <a:br>
                  <a:rPr lang="de-DE" altLang="de-DE" sz="1400" dirty="0">
                    <a:solidFill>
                      <a:srgbClr val="FF0000"/>
                    </a:solidFill>
                  </a:rPr>
                </a:br>
                <a:r>
                  <a:rPr lang="de-DE" altLang="de-DE" sz="1400" b="1" dirty="0">
                    <a:sym typeface="Wingdings" panose="05000000000000000000" pitchFamily="2" charset="2"/>
                  </a:rPr>
                  <a:t> </a:t>
                </a:r>
                <a:r>
                  <a:rPr lang="de-DE" altLang="de-DE" sz="1400" dirty="0">
                    <a:sym typeface="Symbol" panose="05050102010706020507" pitchFamily="18" charset="2"/>
                  </a:rPr>
                  <a:t>  </a:t>
                </a:r>
                <a:r>
                  <a:rPr lang="de-DE" altLang="de-DE" sz="1400" b="1" dirty="0"/>
                  <a:t>„Blackout“</a:t>
                </a:r>
              </a:p>
            </p:txBody>
          </p:sp>
          <p:cxnSp>
            <p:nvCxnSpPr>
              <p:cNvPr id="19505" name="Gerade Verbindung 119">
                <a:extLst>
                  <a:ext uri="{FF2B5EF4-FFF2-40B4-BE49-F238E27FC236}">
                    <a16:creationId xmlns:a16="http://schemas.microsoft.com/office/drawing/2014/main" id="{A86E797C-74BC-4FCC-A8A6-896E9F131B4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2743200" y="5391150"/>
                <a:ext cx="0" cy="233363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9506" name="Rechteck 15">
                <a:extLst>
                  <a:ext uri="{FF2B5EF4-FFF2-40B4-BE49-F238E27FC236}">
                    <a16:creationId xmlns:a16="http://schemas.microsoft.com/office/drawing/2014/main" id="{8ED66F48-D474-4C8C-86C4-E12171D576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7113" y="5651500"/>
                <a:ext cx="906462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buFontTx/>
                  <a:buNone/>
                </a:pPr>
                <a:r>
                  <a:rPr lang="de-DE" altLang="de-DE" sz="1200"/>
                  <a:t>47,5</a:t>
                </a:r>
              </a:p>
            </p:txBody>
          </p:sp>
          <p:sp>
            <p:nvSpPr>
              <p:cNvPr id="19507" name="Freihandform 38">
                <a:extLst>
                  <a:ext uri="{FF2B5EF4-FFF2-40B4-BE49-F238E27FC236}">
                    <a16:creationId xmlns:a16="http://schemas.microsoft.com/office/drawing/2014/main" id="{47EE15E8-569D-457C-82BA-5187085753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6663" y="3798888"/>
                <a:ext cx="236537" cy="514350"/>
              </a:xfrm>
              <a:custGeom>
                <a:avLst/>
                <a:gdLst>
                  <a:gd name="T0" fmla="*/ 0 w 1090246"/>
                  <a:gd name="T1" fmla="*/ 0 h 2376435"/>
                  <a:gd name="T2" fmla="*/ 0 w 1090246"/>
                  <a:gd name="T3" fmla="*/ 0 h 2376435"/>
                  <a:gd name="T4" fmla="*/ 0 w 1090246"/>
                  <a:gd name="T5" fmla="*/ 0 h 2376435"/>
                  <a:gd name="T6" fmla="*/ 0 w 1090246"/>
                  <a:gd name="T7" fmla="*/ 0 h 2376435"/>
                  <a:gd name="T8" fmla="*/ 0 w 1090246"/>
                  <a:gd name="T9" fmla="*/ 0 h 2376435"/>
                  <a:gd name="T10" fmla="*/ 0 w 1090246"/>
                  <a:gd name="T11" fmla="*/ 0 h 2376435"/>
                  <a:gd name="T12" fmla="*/ 0 w 1090246"/>
                  <a:gd name="T13" fmla="*/ 0 h 2376435"/>
                  <a:gd name="T14" fmla="*/ 0 w 1090246"/>
                  <a:gd name="T15" fmla="*/ 0 h 2376435"/>
                  <a:gd name="T16" fmla="*/ 0 w 1090246"/>
                  <a:gd name="T17" fmla="*/ 0 h 2376435"/>
                  <a:gd name="T18" fmla="*/ 0 w 1090246"/>
                  <a:gd name="T19" fmla="*/ 0 h 2376435"/>
                  <a:gd name="T20" fmla="*/ 0 w 1090246"/>
                  <a:gd name="T21" fmla="*/ 0 h 2376435"/>
                  <a:gd name="T22" fmla="*/ 0 w 1090246"/>
                  <a:gd name="T23" fmla="*/ 0 h 237643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90246" h="2376435">
                    <a:moveTo>
                      <a:pt x="0" y="0"/>
                    </a:moveTo>
                    <a:lnTo>
                      <a:pt x="828989" y="1085222"/>
                    </a:lnTo>
                    <a:lnTo>
                      <a:pt x="85411" y="783771"/>
                    </a:lnTo>
                    <a:lnTo>
                      <a:pt x="803868" y="2044839"/>
                    </a:lnTo>
                    <a:lnTo>
                      <a:pt x="532563" y="2004646"/>
                    </a:lnTo>
                    <a:lnTo>
                      <a:pt x="1009860" y="2376435"/>
                    </a:lnTo>
                    <a:lnTo>
                      <a:pt x="1009860" y="1778558"/>
                    </a:lnTo>
                    <a:lnTo>
                      <a:pt x="874207" y="2019718"/>
                    </a:lnTo>
                    <a:lnTo>
                      <a:pt x="537587" y="1170633"/>
                    </a:lnTo>
                    <a:lnTo>
                      <a:pt x="1090246" y="1341455"/>
                    </a:lnTo>
                    <a:lnTo>
                      <a:pt x="552660" y="1004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0000"/>
              </a:solidFill>
              <a:ln w="31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endParaRPr lang="de-DE"/>
              </a:p>
            </p:txBody>
          </p:sp>
        </p:grpSp>
      </p:grpSp>
      <p:sp>
        <p:nvSpPr>
          <p:cNvPr id="19482" name="Rechteck 15">
            <a:extLst>
              <a:ext uri="{FF2B5EF4-FFF2-40B4-BE49-F238E27FC236}">
                <a16:creationId xmlns:a16="http://schemas.microsoft.com/office/drawing/2014/main" id="{C53ACDA6-4186-425E-8DD9-97BE3B988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5100" y="5357899"/>
            <a:ext cx="14636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de-DE" altLang="de-DE" sz="1400" b="1"/>
              <a:t>Frequenz (Hz)</a:t>
            </a:r>
          </a:p>
        </p:txBody>
      </p:sp>
      <p:cxnSp>
        <p:nvCxnSpPr>
          <p:cNvPr id="19483" name="Gerade Verbindung mit Pfeil 41">
            <a:extLst>
              <a:ext uri="{FF2B5EF4-FFF2-40B4-BE49-F238E27FC236}">
                <a16:creationId xmlns:a16="http://schemas.microsoft.com/office/drawing/2014/main" id="{7F3B8F3F-6950-48CB-8328-B03A060699C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47700" y="2509924"/>
            <a:ext cx="0" cy="3203575"/>
          </a:xfrm>
          <a:prstGeom prst="straightConnector1">
            <a:avLst/>
          </a:prstGeom>
          <a:noFill/>
          <a:ln w="381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84" name="Rechteck 15">
            <a:extLst>
              <a:ext uri="{FF2B5EF4-FFF2-40B4-BE49-F238E27FC236}">
                <a16:creationId xmlns:a16="http://schemas.microsoft.com/office/drawing/2014/main" id="{4364AABE-3D40-4A82-A646-E53071D9D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50" y="1957360"/>
            <a:ext cx="1381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de-DE" altLang="de-DE" sz="1400" b="1" dirty="0"/>
              <a:t>Netz-</a:t>
            </a:r>
            <a:br>
              <a:rPr lang="de-DE" altLang="de-DE" sz="1400" b="1" dirty="0"/>
            </a:br>
            <a:r>
              <a:rPr lang="de-DE" altLang="de-DE" sz="1400" b="1" dirty="0" err="1"/>
              <a:t>stabilität</a:t>
            </a:r>
            <a:endParaRPr lang="de-DE" altLang="de-DE" sz="1400" b="1" dirty="0"/>
          </a:p>
        </p:txBody>
      </p:sp>
      <p:cxnSp>
        <p:nvCxnSpPr>
          <p:cNvPr id="19485" name="Gerade Verbindung 86">
            <a:extLst>
              <a:ext uri="{FF2B5EF4-FFF2-40B4-BE49-F238E27FC236}">
                <a16:creationId xmlns:a16="http://schemas.microsoft.com/office/drawing/2014/main" id="{ED0F51D5-4745-4D4C-9BEC-ABE6EF9DCE98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048375" y="5491249"/>
            <a:ext cx="0" cy="23336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486" name="Rechteck 15">
            <a:extLst>
              <a:ext uri="{FF2B5EF4-FFF2-40B4-BE49-F238E27FC236}">
                <a16:creationId xmlns:a16="http://schemas.microsoft.com/office/drawing/2014/main" id="{608CD35F-2215-46E1-A5DD-19969C8288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2299" y="1635888"/>
            <a:ext cx="398505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de-DE" altLang="de-DE" sz="1400" b="1" dirty="0">
                <a:solidFill>
                  <a:srgbClr val="3333FF"/>
                </a:solidFill>
              </a:rPr>
              <a:t>Die Netzfrequenz ist ein schneller Indikator für das Gleichgewicht zwischen Erzeugung und Verbrauch:</a:t>
            </a:r>
            <a:br>
              <a:rPr lang="de-DE" altLang="de-DE" sz="1400" b="1" dirty="0">
                <a:solidFill>
                  <a:srgbClr val="3333FF"/>
                </a:solidFill>
              </a:rPr>
            </a:br>
            <a:r>
              <a:rPr lang="de-DE" altLang="de-DE" sz="1400" dirty="0">
                <a:solidFill>
                  <a:srgbClr val="3333FF"/>
                </a:solidFill>
              </a:rPr>
              <a:t>A: Erzeugung  =  Verbrauch: f=50 Hz; ± 0,2 Hz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E5AE615D-CF72-4643-B2B7-18BBAA4F5AF9}"/>
              </a:ext>
            </a:extLst>
          </p:cNvPr>
          <p:cNvGrpSpPr/>
          <p:nvPr/>
        </p:nvGrpSpPr>
        <p:grpSpPr>
          <a:xfrm>
            <a:off x="4777410" y="3096912"/>
            <a:ext cx="287258" cy="276999"/>
            <a:chOff x="10206612" y="3051757"/>
            <a:chExt cx="287258" cy="276999"/>
          </a:xfrm>
        </p:grpSpPr>
        <p:sp>
          <p:nvSpPr>
            <p:cNvPr id="2" name="Ellipse 1">
              <a:extLst>
                <a:ext uri="{FF2B5EF4-FFF2-40B4-BE49-F238E27FC236}">
                  <a16:creationId xmlns:a16="http://schemas.microsoft.com/office/drawing/2014/main" id="{F559FBA5-375A-473C-B3D8-63B396D79457}"/>
                </a:ext>
              </a:extLst>
            </p:cNvPr>
            <p:cNvSpPr/>
            <p:nvPr/>
          </p:nvSpPr>
          <p:spPr bwMode="auto">
            <a:xfrm>
              <a:off x="10223241" y="3063256"/>
              <a:ext cx="254000" cy="254000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321A164F-87AF-494B-A6FA-D730BDC59C5E}"/>
                </a:ext>
              </a:extLst>
            </p:cNvPr>
            <p:cNvSpPr txBox="1"/>
            <p:nvPr/>
          </p:nvSpPr>
          <p:spPr>
            <a:xfrm>
              <a:off x="10206612" y="3051757"/>
              <a:ext cx="2872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dirty="0"/>
                <a:t>A</a:t>
              </a:r>
            </a:p>
          </p:txBody>
        </p:sp>
      </p:grpSp>
      <p:sp>
        <p:nvSpPr>
          <p:cNvPr id="67" name="Text Box 5">
            <a:extLst>
              <a:ext uri="{FF2B5EF4-FFF2-40B4-BE49-F238E27FC236}">
                <a16:creationId xmlns:a16="http://schemas.microsoft.com/office/drawing/2014/main" id="{2C6B7FD9-D468-4E12-9361-B8AEED18C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376" y="5898704"/>
            <a:ext cx="1080745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de-DE" altLang="de-DE" sz="1200" u="sng" dirty="0"/>
              <a:t>Quelle</a:t>
            </a:r>
            <a:r>
              <a:rPr lang="de-DE" altLang="de-DE" sz="1200" dirty="0"/>
              <a:t>: ISE e.V.</a:t>
            </a:r>
            <a:endParaRPr lang="en-US" altLang="de-DE" sz="1200" dirty="0"/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7DBA7E3D-64A9-3B99-2ABD-AAF8538AC125}"/>
              </a:ext>
            </a:extLst>
          </p:cNvPr>
          <p:cNvGrpSpPr/>
          <p:nvPr/>
        </p:nvGrpSpPr>
        <p:grpSpPr>
          <a:xfrm>
            <a:off x="5264150" y="2532149"/>
            <a:ext cx="4212940" cy="3495675"/>
            <a:chOff x="5264150" y="2432050"/>
            <a:chExt cx="4212940" cy="3495675"/>
          </a:xfrm>
        </p:grpSpPr>
        <p:grpSp>
          <p:nvGrpSpPr>
            <p:cNvPr id="19495" name="Gruppieren 7">
              <a:extLst>
                <a:ext uri="{FF2B5EF4-FFF2-40B4-BE49-F238E27FC236}">
                  <a16:creationId xmlns:a16="http://schemas.microsoft.com/office/drawing/2014/main" id="{AD6711AA-0808-4093-A6B4-E268B360AF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64150" y="3425513"/>
              <a:ext cx="4079875" cy="2502212"/>
              <a:chOff x="5264150" y="3425031"/>
              <a:chExt cx="4079875" cy="2502694"/>
            </a:xfrm>
          </p:grpSpPr>
          <p:sp>
            <p:nvSpPr>
              <p:cNvPr id="19497" name="Rechteck 25">
                <a:extLst>
                  <a:ext uri="{FF2B5EF4-FFF2-40B4-BE49-F238E27FC236}">
                    <a16:creationId xmlns:a16="http://schemas.microsoft.com/office/drawing/2014/main" id="{32FA6BB2-8237-4603-BB2C-AA9B42BDCE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64150" y="3860800"/>
                <a:ext cx="792162" cy="603750"/>
              </a:xfrm>
              <a:prstGeom prst="rect">
                <a:avLst/>
              </a:prstGeom>
              <a:solidFill>
                <a:srgbClr val="CCFF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buFontTx/>
                  <a:buNone/>
                </a:pPr>
                <a:endParaRPr lang="de-DE" altLang="de-DE" sz="1200" b="1" dirty="0"/>
              </a:p>
              <a:p>
                <a:pPr algn="ctr">
                  <a:buFontTx/>
                  <a:buNone/>
                </a:pPr>
                <a:r>
                  <a:rPr lang="de-DE" altLang="de-DE" sz="1200" b="1" dirty="0"/>
                  <a:t>Störung</a:t>
                </a:r>
              </a:p>
            </p:txBody>
          </p:sp>
          <p:sp>
            <p:nvSpPr>
              <p:cNvPr id="19498" name="Rechteck 15">
                <a:extLst>
                  <a:ext uri="{FF2B5EF4-FFF2-40B4-BE49-F238E27FC236}">
                    <a16:creationId xmlns:a16="http://schemas.microsoft.com/office/drawing/2014/main" id="{7B4807B3-697B-4E63-9E5A-786907419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92988" y="4000500"/>
                <a:ext cx="1951037" cy="292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buFontTx/>
                  <a:buNone/>
                </a:pPr>
                <a:endParaRPr lang="de-DE" altLang="de-DE" sz="13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9499" name="Rechteck 15">
                <a:extLst>
                  <a:ext uri="{FF2B5EF4-FFF2-40B4-BE49-F238E27FC236}">
                    <a16:creationId xmlns:a16="http://schemas.microsoft.com/office/drawing/2014/main" id="{339E4D61-0025-472B-BE80-1001052D06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0700" y="5651500"/>
                <a:ext cx="906462" cy="2762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>
                  <a:buFontTx/>
                  <a:buNone/>
                </a:pPr>
                <a:r>
                  <a:rPr lang="de-DE" altLang="de-DE" sz="1200"/>
                  <a:t>51,0</a:t>
                </a:r>
              </a:p>
            </p:txBody>
          </p:sp>
          <p:cxnSp>
            <p:nvCxnSpPr>
              <p:cNvPr id="19500" name="Gerade Verbindung 116">
                <a:extLst>
                  <a:ext uri="{FF2B5EF4-FFF2-40B4-BE49-F238E27FC236}">
                    <a16:creationId xmlns:a16="http://schemas.microsoft.com/office/drawing/2014/main" id="{FE8BB127-87C9-4DE8-970C-E6259F0A988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 flipV="1">
                <a:off x="6022975" y="3513349"/>
                <a:ext cx="23812" cy="1904790"/>
              </a:xfrm>
              <a:prstGeom prst="line">
                <a:avLst/>
              </a:prstGeom>
              <a:noFill/>
              <a:ln w="12700" algn="ctr">
                <a:solidFill>
                  <a:schemeClr val="tx1"/>
                </a:solidFill>
                <a:prstDash val="sys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9501" name="Ellipse 125">
                <a:extLst>
                  <a:ext uri="{FF2B5EF4-FFF2-40B4-BE49-F238E27FC236}">
                    <a16:creationId xmlns:a16="http://schemas.microsoft.com/office/drawing/2014/main" id="{DBF45686-1CEA-47D7-BDCB-56DA0175D2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63443" y="3425031"/>
                <a:ext cx="104775" cy="103187"/>
              </a:xfrm>
              <a:prstGeom prst="ellipse">
                <a:avLst/>
              </a:prstGeom>
              <a:solidFill>
                <a:srgbClr val="CCFF33"/>
              </a:solidFill>
              <a:ln w="1270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de-DE" altLang="de-DE"/>
              </a:p>
            </p:txBody>
          </p:sp>
        </p:grpSp>
        <p:sp>
          <p:nvSpPr>
            <p:cNvPr id="19496" name="Rechteck 15">
              <a:extLst>
                <a:ext uri="{FF2B5EF4-FFF2-40B4-BE49-F238E27FC236}">
                  <a16:creationId xmlns:a16="http://schemas.microsoft.com/office/drawing/2014/main" id="{4E631989-9C95-4DBE-AB9E-7ECE06375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6418" y="2432050"/>
              <a:ext cx="3870672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2857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indent="0"/>
              <a:r>
                <a:rPr lang="de-DE" altLang="de-DE" sz="1400" dirty="0">
                  <a:solidFill>
                    <a:srgbClr val="3333FF"/>
                  </a:solidFill>
                </a:rPr>
                <a:t>B: Erzeugung  &gt;  Verbrauch: f &gt; 50 Hz, einfach</a:t>
              </a:r>
            </a:p>
          </p:txBody>
        </p: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14525F25-C874-8F47-4658-6CCA89E5E4B4}"/>
                </a:ext>
              </a:extLst>
            </p:cNvPr>
            <p:cNvGrpSpPr/>
            <p:nvPr/>
          </p:nvGrpSpPr>
          <p:grpSpPr>
            <a:xfrm>
              <a:off x="5491604" y="3429000"/>
              <a:ext cx="287259" cy="276999"/>
              <a:chOff x="5491604" y="3429000"/>
              <a:chExt cx="287259" cy="276999"/>
            </a:xfrm>
          </p:grpSpPr>
          <p:sp>
            <p:nvSpPr>
              <p:cNvPr id="62" name="Ellipse 61">
                <a:extLst>
                  <a:ext uri="{FF2B5EF4-FFF2-40B4-BE49-F238E27FC236}">
                    <a16:creationId xmlns:a16="http://schemas.microsoft.com/office/drawing/2014/main" id="{9D0A288F-C283-41B0-A7AF-7E4B872BD62B}"/>
                  </a:ext>
                </a:extLst>
              </p:cNvPr>
              <p:cNvSpPr/>
              <p:nvPr/>
            </p:nvSpPr>
            <p:spPr bwMode="auto">
              <a:xfrm>
                <a:off x="5508234" y="3440499"/>
                <a:ext cx="254000" cy="2540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3" name="Textfeld 62">
                <a:extLst>
                  <a:ext uri="{FF2B5EF4-FFF2-40B4-BE49-F238E27FC236}">
                    <a16:creationId xmlns:a16="http://schemas.microsoft.com/office/drawing/2014/main" id="{233E9820-CB6B-4EC2-972D-76C224C89291}"/>
                  </a:ext>
                </a:extLst>
              </p:cNvPr>
              <p:cNvSpPr txBox="1"/>
              <p:nvPr/>
            </p:nvSpPr>
            <p:spPr>
              <a:xfrm>
                <a:off x="5491604" y="3429000"/>
                <a:ext cx="28725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200" dirty="0"/>
                  <a:t>B</a:t>
                </a:r>
              </a:p>
            </p:txBody>
          </p:sp>
        </p:grpSp>
        <p:cxnSp>
          <p:nvCxnSpPr>
            <p:cNvPr id="8" name="Gerade Verbindung mit Pfeil 7">
              <a:extLst>
                <a:ext uri="{FF2B5EF4-FFF2-40B4-BE49-F238E27FC236}">
                  <a16:creationId xmlns:a16="http://schemas.microsoft.com/office/drawing/2014/main" id="{09D6E1C1-C50F-B4E5-234C-9D0BCFDC56F0}"/>
                </a:ext>
              </a:extLst>
            </p:cNvPr>
            <p:cNvCxnSpPr/>
            <p:nvPr/>
          </p:nvCxnSpPr>
          <p:spPr bwMode="auto">
            <a:xfrm flipH="1">
              <a:off x="5364163" y="4376532"/>
              <a:ext cx="569912" cy="0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58347C87-97C6-379B-53FD-BCAC55426A3D}"/>
              </a:ext>
            </a:extLst>
          </p:cNvPr>
          <p:cNvGrpSpPr/>
          <p:nvPr/>
        </p:nvGrpSpPr>
        <p:grpSpPr>
          <a:xfrm>
            <a:off x="3338513" y="2778212"/>
            <a:ext cx="6309061" cy="3249612"/>
            <a:chOff x="3338513" y="2678113"/>
            <a:chExt cx="6309061" cy="3249612"/>
          </a:xfrm>
        </p:grpSpPr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DCC38A8A-585D-4A6E-8592-D4879FFE7F15}"/>
                </a:ext>
              </a:extLst>
            </p:cNvPr>
            <p:cNvGrpSpPr/>
            <p:nvPr/>
          </p:nvGrpSpPr>
          <p:grpSpPr>
            <a:xfrm>
              <a:off x="3338513" y="2678113"/>
              <a:ext cx="6309061" cy="3249612"/>
              <a:chOff x="3338513" y="2678113"/>
              <a:chExt cx="6309061" cy="3249612"/>
            </a:xfrm>
          </p:grpSpPr>
          <p:grpSp>
            <p:nvGrpSpPr>
              <p:cNvPr id="10" name="Gruppieren 9">
                <a:extLst>
                  <a:ext uri="{FF2B5EF4-FFF2-40B4-BE49-F238E27FC236}">
                    <a16:creationId xmlns:a16="http://schemas.microsoft.com/office/drawing/2014/main" id="{E3D582F4-830E-434A-AF77-18F13687DA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38513" y="2678113"/>
                <a:ext cx="6309061" cy="3249612"/>
                <a:chOff x="3338513" y="2678311"/>
                <a:chExt cx="6309061" cy="3249414"/>
              </a:xfrm>
            </p:grpSpPr>
            <p:sp>
              <p:nvSpPr>
                <p:cNvPr id="19490" name="Rechteck 25">
                  <a:extLst>
                    <a:ext uri="{FF2B5EF4-FFF2-40B4-BE49-F238E27FC236}">
                      <a16:creationId xmlns:a16="http://schemas.microsoft.com/office/drawing/2014/main" id="{B319E330-59B5-43A2-901F-F63C7358BC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14763" y="3860799"/>
                  <a:ext cx="792162" cy="604118"/>
                </a:xfrm>
                <a:prstGeom prst="rect">
                  <a:avLst/>
                </a:prstGeom>
                <a:solidFill>
                  <a:srgbClr val="CCFF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algn="ctr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buFontTx/>
                    <a:buNone/>
                  </a:pPr>
                  <a:endParaRPr lang="de-DE" altLang="de-DE" sz="1200" b="1" dirty="0"/>
                </a:p>
                <a:p>
                  <a:pPr algn="ctr">
                    <a:buFontTx/>
                    <a:buNone/>
                  </a:pPr>
                  <a:r>
                    <a:rPr lang="de-DE" altLang="de-DE" sz="1200" b="1" dirty="0"/>
                    <a:t>Störung</a:t>
                  </a:r>
                </a:p>
              </p:txBody>
            </p:sp>
            <p:sp>
              <p:nvSpPr>
                <p:cNvPr id="19491" name="Rechteck 15">
                  <a:extLst>
                    <a:ext uri="{FF2B5EF4-FFF2-40B4-BE49-F238E27FC236}">
                      <a16:creationId xmlns:a16="http://schemas.microsoft.com/office/drawing/2014/main" id="{FE5289EE-E8A2-4651-A5AE-4A978484F7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38513" y="5651500"/>
                  <a:ext cx="906462" cy="2762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>
                    <a:buFontTx/>
                    <a:buNone/>
                  </a:pPr>
                  <a:r>
                    <a:rPr lang="de-DE" altLang="de-DE" sz="1200"/>
                    <a:t>49,0</a:t>
                  </a:r>
                </a:p>
              </p:txBody>
            </p:sp>
            <p:cxnSp>
              <p:nvCxnSpPr>
                <p:cNvPr id="19492" name="Gerade Verbindung 116">
                  <a:extLst>
                    <a:ext uri="{FF2B5EF4-FFF2-40B4-BE49-F238E27FC236}">
                      <a16:creationId xmlns:a16="http://schemas.microsoft.com/office/drawing/2014/main" id="{7A83EDFB-F48D-474D-949B-00243DE56E81}"/>
                    </a:ext>
                  </a:extLst>
                </p:cNvPr>
                <p:cNvCxnSpPr>
                  <a:cxnSpLocks noChangeShapeType="1"/>
                  <a:endCxn id="19508" idx="17"/>
                </p:cNvCxnSpPr>
                <p:nvPr/>
              </p:nvCxnSpPr>
              <p:spPr bwMode="auto">
                <a:xfrm flipV="1">
                  <a:off x="3784600" y="3657681"/>
                  <a:ext cx="19050" cy="1860550"/>
                </a:xfrm>
                <a:prstGeom prst="line">
                  <a:avLst/>
                </a:prstGeom>
                <a:noFill/>
                <a:ln w="12700" algn="ctr">
                  <a:solidFill>
                    <a:schemeClr val="tx1"/>
                  </a:solidFill>
                  <a:prstDash val="sys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19493" name="Ellipse 125">
                  <a:extLst>
                    <a:ext uri="{FF2B5EF4-FFF2-40B4-BE49-F238E27FC236}">
                      <a16:creationId xmlns:a16="http://schemas.microsoft.com/office/drawing/2014/main" id="{6A872311-3CDA-49B5-9013-84B861C119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41738" y="3506788"/>
                  <a:ext cx="104775" cy="103187"/>
                </a:xfrm>
                <a:prstGeom prst="ellipse">
                  <a:avLst/>
                </a:prstGeom>
                <a:solidFill>
                  <a:srgbClr val="CCFF33"/>
                </a:solidFill>
                <a:ln w="12700" algn="ctr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/>
                <a:lstStyle>
                  <a:lvl1pPr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endParaRPr lang="de-DE" altLang="de-DE"/>
                </a:p>
              </p:txBody>
            </p:sp>
            <p:sp>
              <p:nvSpPr>
                <p:cNvPr id="19494" name="Rechteck 15">
                  <a:extLst>
                    <a:ext uri="{FF2B5EF4-FFF2-40B4-BE49-F238E27FC236}">
                      <a16:creationId xmlns:a16="http://schemas.microsoft.com/office/drawing/2014/main" id="{3CC778C5-FB60-405B-AF14-A8F11DBC1B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06418" y="2678311"/>
                  <a:ext cx="4041156" cy="3077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marL="2857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indent="0"/>
                  <a:r>
                    <a:rPr lang="de-DE" altLang="de-DE" sz="1400" dirty="0">
                      <a:solidFill>
                        <a:srgbClr val="3333FF"/>
                      </a:solidFill>
                    </a:rPr>
                    <a:t>C: Erzeugung  &lt;  Verbrauch: f &lt; 50 Hz, komplex</a:t>
                  </a:r>
                  <a:endParaRPr lang="de-DE" altLang="de-DE" sz="1400" b="1" dirty="0">
                    <a:solidFill>
                      <a:srgbClr val="3333FF"/>
                    </a:solidFill>
                  </a:endParaRPr>
                </a:p>
              </p:txBody>
            </p:sp>
          </p:grpSp>
          <p:grpSp>
            <p:nvGrpSpPr>
              <p:cNvPr id="64" name="Gruppieren 63">
                <a:extLst>
                  <a:ext uri="{FF2B5EF4-FFF2-40B4-BE49-F238E27FC236}">
                    <a16:creationId xmlns:a16="http://schemas.microsoft.com/office/drawing/2014/main" id="{AD22492C-EB77-4D06-9152-E0E304249581}"/>
                  </a:ext>
                </a:extLst>
              </p:cNvPr>
              <p:cNvGrpSpPr/>
              <p:nvPr/>
            </p:nvGrpSpPr>
            <p:grpSpPr>
              <a:xfrm>
                <a:off x="4068567" y="3429000"/>
                <a:ext cx="295274" cy="276999"/>
                <a:chOff x="10202604" y="3051757"/>
                <a:chExt cx="295274" cy="276999"/>
              </a:xfrm>
            </p:grpSpPr>
            <p:sp>
              <p:nvSpPr>
                <p:cNvPr id="65" name="Ellipse 64">
                  <a:extLst>
                    <a:ext uri="{FF2B5EF4-FFF2-40B4-BE49-F238E27FC236}">
                      <a16:creationId xmlns:a16="http://schemas.microsoft.com/office/drawing/2014/main" id="{334091CC-5633-48AC-83DA-29F0C13A8162}"/>
                    </a:ext>
                  </a:extLst>
                </p:cNvPr>
                <p:cNvSpPr/>
                <p:nvPr/>
              </p:nvSpPr>
              <p:spPr bwMode="auto">
                <a:xfrm>
                  <a:off x="10223241" y="3063256"/>
                  <a:ext cx="254000" cy="254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66" name="Textfeld 65">
                  <a:extLst>
                    <a:ext uri="{FF2B5EF4-FFF2-40B4-BE49-F238E27FC236}">
                      <a16:creationId xmlns:a16="http://schemas.microsoft.com/office/drawing/2014/main" id="{7290E70C-2D65-4439-A266-43607AEF7AAE}"/>
                    </a:ext>
                  </a:extLst>
                </p:cNvPr>
                <p:cNvSpPr txBox="1"/>
                <p:nvPr/>
              </p:nvSpPr>
              <p:spPr>
                <a:xfrm>
                  <a:off x="10202604" y="3051757"/>
                  <a:ext cx="29527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de-DE" sz="1200" dirty="0"/>
                    <a:t>C</a:t>
                  </a:r>
                </a:p>
              </p:txBody>
            </p:sp>
          </p:grpSp>
        </p:grpSp>
        <p:cxnSp>
          <p:nvCxnSpPr>
            <p:cNvPr id="12" name="Gerade Verbindung mit Pfeil 11">
              <a:extLst>
                <a:ext uri="{FF2B5EF4-FFF2-40B4-BE49-F238E27FC236}">
                  <a16:creationId xmlns:a16="http://schemas.microsoft.com/office/drawing/2014/main" id="{AAED4F87-BB31-0C84-8915-7EFE71A5A44D}"/>
                </a:ext>
              </a:extLst>
            </p:cNvPr>
            <p:cNvCxnSpPr/>
            <p:nvPr/>
          </p:nvCxnSpPr>
          <p:spPr bwMode="auto">
            <a:xfrm>
              <a:off x="3887788" y="4376532"/>
              <a:ext cx="569912" cy="0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F8257504-7DA7-C965-A443-B8E5FA947D32}"/>
              </a:ext>
            </a:extLst>
          </p:cNvPr>
          <p:cNvGrpSpPr/>
          <p:nvPr/>
        </p:nvGrpSpPr>
        <p:grpSpPr>
          <a:xfrm>
            <a:off x="2785270" y="4476837"/>
            <a:ext cx="999330" cy="801674"/>
            <a:chOff x="2785270" y="4376738"/>
            <a:chExt cx="999330" cy="801674"/>
          </a:xfrm>
        </p:grpSpPr>
        <p:sp>
          <p:nvSpPr>
            <p:cNvPr id="18459" name="Rechteck 121">
              <a:extLst>
                <a:ext uri="{FF2B5EF4-FFF2-40B4-BE49-F238E27FC236}">
                  <a16:creationId xmlns:a16="http://schemas.microsoft.com/office/drawing/2014/main" id="{2BCC3A75-AC60-41AB-8BE3-07448E712C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5270" y="4376738"/>
              <a:ext cx="999330" cy="801674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lIns="0" tIns="0" rIns="0" bIns="0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buFontTx/>
                <a:buNone/>
              </a:pPr>
              <a:r>
                <a:rPr lang="de-DE" altLang="de-DE" sz="1400" dirty="0"/>
                <a:t>Last-</a:t>
              </a:r>
            </a:p>
            <a:p>
              <a:pPr algn="ctr">
                <a:buFontTx/>
                <a:buNone/>
              </a:pPr>
              <a:r>
                <a:rPr lang="de-DE" altLang="de-DE" sz="1400" dirty="0"/>
                <a:t>Abwurf</a:t>
              </a:r>
            </a:p>
            <a:p>
              <a:pPr algn="ctr">
                <a:buFontTx/>
                <a:buNone/>
              </a:pPr>
              <a:r>
                <a:rPr lang="de-DE" altLang="de-DE" sz="1200" b="1" dirty="0">
                  <a:solidFill>
                    <a:srgbClr val="CC6600"/>
                  </a:solidFill>
                </a:rPr>
                <a:t>„</a:t>
              </a:r>
              <a:r>
                <a:rPr lang="de-DE" altLang="de-DE" sz="1200" b="1" dirty="0" err="1">
                  <a:solidFill>
                    <a:srgbClr val="CC6600"/>
                  </a:solidFill>
                </a:rPr>
                <a:t>Brownout</a:t>
              </a:r>
              <a:r>
                <a:rPr lang="de-DE" altLang="de-DE" sz="1200" b="1" dirty="0">
                  <a:solidFill>
                    <a:srgbClr val="CC6600"/>
                  </a:solidFill>
                </a:rPr>
                <a:t>“</a:t>
              </a:r>
            </a:p>
          </p:txBody>
        </p:sp>
        <p:cxnSp>
          <p:nvCxnSpPr>
            <p:cNvPr id="14" name="Gerade Verbindung mit Pfeil 13">
              <a:extLst>
                <a:ext uri="{FF2B5EF4-FFF2-40B4-BE49-F238E27FC236}">
                  <a16:creationId xmlns:a16="http://schemas.microsoft.com/office/drawing/2014/main" id="{CE0761E1-9F6D-A7DB-EA15-9FB7791D1973}"/>
                </a:ext>
              </a:extLst>
            </p:cNvPr>
            <p:cNvCxnSpPr/>
            <p:nvPr/>
          </p:nvCxnSpPr>
          <p:spPr bwMode="auto">
            <a:xfrm>
              <a:off x="2986088" y="5084557"/>
              <a:ext cx="569912" cy="0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4" name="Text Box 14">
            <a:extLst>
              <a:ext uri="{FF2B5EF4-FFF2-40B4-BE49-F238E27FC236}">
                <a16:creationId xmlns:a16="http://schemas.microsoft.com/office/drawing/2014/main" id="{DA771D1D-8C77-C30B-943F-08A4BE962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3943" y="4927828"/>
            <a:ext cx="1543692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  <a:t>Aktuelle </a:t>
            </a:r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  <a:hlinkClick r:id="rId4"/>
              </a:rPr>
              <a:t>Netzfrequenz</a:t>
            </a:r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  <a:t> </a:t>
            </a:r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8D4F7A7F-A74F-7CE2-45E9-28DDBC39EB48}"/>
              </a:ext>
            </a:extLst>
          </p:cNvPr>
          <p:cNvGrpSpPr/>
          <p:nvPr/>
        </p:nvGrpSpPr>
        <p:grpSpPr>
          <a:xfrm>
            <a:off x="495300" y="841463"/>
            <a:ext cx="8647303" cy="1562044"/>
            <a:chOff x="495300" y="841463"/>
            <a:chExt cx="8647303" cy="1562044"/>
          </a:xfrm>
        </p:grpSpPr>
        <p:grpSp>
          <p:nvGrpSpPr>
            <p:cNvPr id="22" name="Gruppieren 21">
              <a:extLst>
                <a:ext uri="{FF2B5EF4-FFF2-40B4-BE49-F238E27FC236}">
                  <a16:creationId xmlns:a16="http://schemas.microsoft.com/office/drawing/2014/main" id="{6D5451B1-3207-98C5-3FF9-8958CBB239B5}"/>
                </a:ext>
              </a:extLst>
            </p:cNvPr>
            <p:cNvGrpSpPr/>
            <p:nvPr/>
          </p:nvGrpSpPr>
          <p:grpSpPr>
            <a:xfrm>
              <a:off x="495300" y="841463"/>
              <a:ext cx="4524826" cy="1562044"/>
              <a:chOff x="495300" y="841463"/>
              <a:chExt cx="4524826" cy="1562044"/>
            </a:xfrm>
          </p:grpSpPr>
          <p:sp>
            <p:nvSpPr>
              <p:cNvPr id="4" name="Ellipse 3">
                <a:extLst>
                  <a:ext uri="{FF2B5EF4-FFF2-40B4-BE49-F238E27FC236}">
                    <a16:creationId xmlns:a16="http://schemas.microsoft.com/office/drawing/2014/main" id="{738F09AB-96F6-4598-C4DC-A23D765B0821}"/>
                  </a:ext>
                </a:extLst>
              </p:cNvPr>
              <p:cNvSpPr/>
              <p:nvPr/>
            </p:nvSpPr>
            <p:spPr bwMode="auto">
              <a:xfrm>
                <a:off x="495300" y="841463"/>
                <a:ext cx="4524826" cy="1562044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" name="Textfeld 5">
                <a:extLst>
                  <a:ext uri="{FF2B5EF4-FFF2-40B4-BE49-F238E27FC236}">
                    <a16:creationId xmlns:a16="http://schemas.microsoft.com/office/drawing/2014/main" id="{EAE83532-70D3-3541-273F-8E45A08B8A21}"/>
                  </a:ext>
                </a:extLst>
              </p:cNvPr>
              <p:cNvSpPr txBox="1"/>
              <p:nvPr/>
            </p:nvSpPr>
            <p:spPr>
              <a:xfrm>
                <a:off x="1382563" y="928215"/>
                <a:ext cx="3452751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de-DE" sz="1400" b="1" dirty="0">
                    <a:solidFill>
                      <a:schemeClr val="bg1"/>
                    </a:solidFill>
                    <a:hlinkClick r:id="rId5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SAIDI-Wert 2024 </a:t>
                </a:r>
                <a:br>
                  <a:rPr lang="de-DE" sz="1400" b="1" dirty="0">
                    <a:solidFill>
                      <a:schemeClr val="bg1"/>
                    </a:solidFill>
                  </a:rPr>
                </a:br>
                <a:r>
                  <a:rPr lang="de-DE" sz="1400" dirty="0">
                    <a:solidFill>
                      <a:schemeClr val="bg1"/>
                    </a:solidFill>
                  </a:rPr>
                  <a:t>Indikator für die Versorgungssicherheit pro Verbraucher im Jahr</a:t>
                </a:r>
              </a:p>
            </p:txBody>
          </p:sp>
        </p:grpSp>
        <p:sp>
          <p:nvSpPr>
            <p:cNvPr id="23" name="Text Box 14">
              <a:extLst>
                <a:ext uri="{FF2B5EF4-FFF2-40B4-BE49-F238E27FC236}">
                  <a16:creationId xmlns:a16="http://schemas.microsoft.com/office/drawing/2014/main" id="{5A7EFE07-E35C-9362-0CB5-FE9F5F7EF4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5233" y="957084"/>
              <a:ext cx="3507370" cy="184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de-DE" altLang="de-DE" sz="1200" dirty="0">
                  <a:solidFill>
                    <a:srgbClr val="000000"/>
                  </a:solidFill>
                  <a:ea typeface="Microsoft YaHei" panose="020B0503020204020204" pitchFamily="34" charset="-122"/>
                </a:rPr>
                <a:t>SAIDI: </a:t>
              </a:r>
              <a:r>
                <a:rPr lang="de-DE" sz="1200" dirty="0"/>
                <a:t>System Average Interruption Duration Index</a:t>
              </a:r>
              <a:r>
                <a:rPr lang="de-DE" altLang="de-DE" sz="1200" dirty="0">
                  <a:solidFill>
                    <a:srgbClr val="000000"/>
                  </a:solidFill>
                  <a:ea typeface="Microsoft YaHei" panose="020B0503020204020204" pitchFamily="34" charset="-122"/>
                </a:rPr>
                <a:t> </a:t>
              </a:r>
            </a:p>
          </p:txBody>
        </p:sp>
      </p:grpSp>
      <p:sp>
        <p:nvSpPr>
          <p:cNvPr id="15" name="Textfeld 14">
            <a:extLst>
              <a:ext uri="{FF2B5EF4-FFF2-40B4-BE49-F238E27FC236}">
                <a16:creationId xmlns:a16="http://schemas.microsoft.com/office/drawing/2014/main" id="{754DCEFA-F1F8-B237-12CB-19AC33983E59}"/>
              </a:ext>
            </a:extLst>
          </p:cNvPr>
          <p:cNvSpPr txBox="1"/>
          <p:nvPr/>
        </p:nvSpPr>
        <p:spPr>
          <a:xfrm>
            <a:off x="1878811" y="1635807"/>
            <a:ext cx="1802602" cy="30777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sz="1400" dirty="0"/>
              <a:t>- D: 11,7 min/a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AED7DD7F-6D66-E901-46CA-CE9A9AE55025}"/>
              </a:ext>
            </a:extLst>
          </p:cNvPr>
          <p:cNvSpPr txBox="1"/>
          <p:nvPr/>
        </p:nvSpPr>
        <p:spPr>
          <a:xfrm>
            <a:off x="1889127" y="1973310"/>
            <a:ext cx="1792286" cy="30777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sz="1400" dirty="0">
                <a:solidFill>
                  <a:schemeClr val="bg1"/>
                </a:solidFill>
              </a:rPr>
              <a:t>- USA: 70-80 min/a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ECF5814F-1616-49CC-B848-74ABC1768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231024"/>
            <a:ext cx="9906000" cy="4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FontTx/>
              <a:buNone/>
            </a:pPr>
            <a:r>
              <a:rPr lang="de-DE" altLang="de-DE" sz="1800" dirty="0">
                <a:solidFill>
                  <a:srgbClr val="00B050"/>
                </a:solidFill>
              </a:rPr>
              <a:t>Ein Balanceakt, der vom Energie-Management-System erbracht werden muss!</a:t>
            </a:r>
          </a:p>
        </p:txBody>
      </p: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>
            <a:extLst>
              <a:ext uri="{FF2B5EF4-FFF2-40B4-BE49-F238E27FC236}">
                <a16:creationId xmlns:a16="http://schemas.microsoft.com/office/drawing/2014/main" id="{F9CE82BC-449F-429D-95DD-730E8A1BE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8831" y="43545"/>
            <a:ext cx="8714387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Entwicklung des Energiesystems in D/EU (1), </a:t>
            </a:r>
            <a:r>
              <a:rPr lang="de-DE" alt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Energiewabensystem (1)</a:t>
            </a:r>
            <a:br>
              <a:rPr lang="de-DE" alt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alt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Prinzipien</a:t>
            </a:r>
          </a:p>
        </p:txBody>
      </p:sp>
      <p:sp>
        <p:nvSpPr>
          <p:cNvPr id="59" name="Text Box 5">
            <a:extLst>
              <a:ext uri="{FF2B5EF4-FFF2-40B4-BE49-F238E27FC236}">
                <a16:creationId xmlns:a16="http://schemas.microsoft.com/office/drawing/2014/main" id="{4BCE22D3-E7E9-43AE-85CB-4490782BB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2715" y="1292535"/>
            <a:ext cx="526228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4A300"/>
                    </a:gs>
                    <a:gs pos="100000">
                      <a:schemeClr val="accent2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57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defRPr/>
            </a:pPr>
            <a:r>
              <a:rPr lang="de-DE" altLang="de-DE" sz="1600" dirty="0">
                <a:solidFill>
                  <a:srgbClr val="563BFB"/>
                </a:solidFill>
              </a:rPr>
              <a:t>Das </a:t>
            </a:r>
            <a:r>
              <a:rPr lang="de-DE" altLang="de-DE" sz="1600" b="1" dirty="0">
                <a:solidFill>
                  <a:srgbClr val="563BFB"/>
                </a:solidFill>
              </a:rPr>
              <a:t>Energiewabensystem</a:t>
            </a:r>
            <a:r>
              <a:rPr lang="de-DE" altLang="de-DE" sz="1600" dirty="0">
                <a:solidFill>
                  <a:srgbClr val="563BFB"/>
                </a:solidFill>
              </a:rPr>
              <a:t> (zellulares Energiesystem)</a:t>
            </a:r>
            <a:br>
              <a:rPr lang="de-DE" altLang="de-DE" sz="1600" dirty="0">
                <a:solidFill>
                  <a:srgbClr val="563BFB"/>
                </a:solidFill>
              </a:rPr>
            </a:br>
            <a:r>
              <a:rPr lang="de-DE" altLang="de-DE" sz="1600" dirty="0">
                <a:solidFill>
                  <a:srgbClr val="563BFB"/>
                </a:solidFill>
              </a:rPr>
              <a:t>erfüllt </a:t>
            </a:r>
            <a:r>
              <a:rPr lang="de-DE" altLang="de-DE" sz="1600" b="1" dirty="0">
                <a:solidFill>
                  <a:srgbClr val="563BFB"/>
                </a:solidFill>
              </a:rPr>
              <a:t>3 Aufgaben</a:t>
            </a:r>
            <a:r>
              <a:rPr lang="de-DE" altLang="de-DE" sz="1600" dirty="0">
                <a:solidFill>
                  <a:srgbClr val="563BFB"/>
                </a:solidFill>
              </a:rPr>
              <a:t>: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974061E0-8FD7-4CAF-956A-00056E65DEFB}"/>
              </a:ext>
            </a:extLst>
          </p:cNvPr>
          <p:cNvGrpSpPr/>
          <p:nvPr/>
        </p:nvGrpSpPr>
        <p:grpSpPr>
          <a:xfrm>
            <a:off x="518296" y="1658166"/>
            <a:ext cx="3574067" cy="3541668"/>
            <a:chOff x="518296" y="1658166"/>
            <a:chExt cx="3574067" cy="3541668"/>
          </a:xfrm>
        </p:grpSpPr>
        <p:grpSp>
          <p:nvGrpSpPr>
            <p:cNvPr id="2" name="Gruppieren 1">
              <a:extLst>
                <a:ext uri="{FF2B5EF4-FFF2-40B4-BE49-F238E27FC236}">
                  <a16:creationId xmlns:a16="http://schemas.microsoft.com/office/drawing/2014/main" id="{B272DC25-E83E-4A95-84C6-6789CECFCA35}"/>
                </a:ext>
              </a:extLst>
            </p:cNvPr>
            <p:cNvGrpSpPr/>
            <p:nvPr/>
          </p:nvGrpSpPr>
          <p:grpSpPr>
            <a:xfrm>
              <a:off x="518296" y="1658166"/>
              <a:ext cx="3574067" cy="3541668"/>
              <a:chOff x="2369533" y="887240"/>
              <a:chExt cx="5116092" cy="5069714"/>
            </a:xfrm>
          </p:grpSpPr>
          <p:sp>
            <p:nvSpPr>
              <p:cNvPr id="5" name="Sechseck 4">
                <a:extLst>
                  <a:ext uri="{FF2B5EF4-FFF2-40B4-BE49-F238E27FC236}">
                    <a16:creationId xmlns:a16="http://schemas.microsoft.com/office/drawing/2014/main" id="{DA26CD3F-05D2-418F-BF59-49704CAD27EB}"/>
                  </a:ext>
                </a:extLst>
              </p:cNvPr>
              <p:cNvSpPr/>
              <p:nvPr/>
            </p:nvSpPr>
            <p:spPr bwMode="auto">
              <a:xfrm>
                <a:off x="3932813" y="2577146"/>
                <a:ext cx="1989532" cy="1689905"/>
              </a:xfrm>
              <a:prstGeom prst="hexagon">
                <a:avLst/>
              </a:prstGeom>
              <a:solidFill>
                <a:srgbClr val="FFFF00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0" name="Sechseck 49">
                <a:extLst>
                  <a:ext uri="{FF2B5EF4-FFF2-40B4-BE49-F238E27FC236}">
                    <a16:creationId xmlns:a16="http://schemas.microsoft.com/office/drawing/2014/main" id="{743E4493-39AA-4D6F-B9FB-983507FFE509}"/>
                  </a:ext>
                </a:extLst>
              </p:cNvPr>
              <p:cNvSpPr/>
              <p:nvPr/>
            </p:nvSpPr>
            <p:spPr bwMode="auto">
              <a:xfrm>
                <a:off x="5496093" y="1732193"/>
                <a:ext cx="1989532" cy="168990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1" name="Sechseck 50">
                <a:extLst>
                  <a:ext uri="{FF2B5EF4-FFF2-40B4-BE49-F238E27FC236}">
                    <a16:creationId xmlns:a16="http://schemas.microsoft.com/office/drawing/2014/main" id="{FD4AA945-2846-431C-9354-D469BEF391A1}"/>
                  </a:ext>
                </a:extLst>
              </p:cNvPr>
              <p:cNvSpPr/>
              <p:nvPr/>
            </p:nvSpPr>
            <p:spPr bwMode="auto">
              <a:xfrm>
                <a:off x="5496093" y="3422097"/>
                <a:ext cx="1989532" cy="168990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2" name="Sechseck 51">
                <a:extLst>
                  <a:ext uri="{FF2B5EF4-FFF2-40B4-BE49-F238E27FC236}">
                    <a16:creationId xmlns:a16="http://schemas.microsoft.com/office/drawing/2014/main" id="{A9F638E1-D0FB-4CD9-A9BB-B28D72725F0C}"/>
                  </a:ext>
                </a:extLst>
              </p:cNvPr>
              <p:cNvSpPr/>
              <p:nvPr/>
            </p:nvSpPr>
            <p:spPr bwMode="auto">
              <a:xfrm>
                <a:off x="2369533" y="3422097"/>
                <a:ext cx="1989532" cy="168990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6" name="Sechseck 55">
                <a:extLst>
                  <a:ext uri="{FF2B5EF4-FFF2-40B4-BE49-F238E27FC236}">
                    <a16:creationId xmlns:a16="http://schemas.microsoft.com/office/drawing/2014/main" id="{3C01017B-D6E4-4EA4-A5CE-7D80B7FD5A23}"/>
                  </a:ext>
                </a:extLst>
              </p:cNvPr>
              <p:cNvSpPr/>
              <p:nvPr/>
            </p:nvSpPr>
            <p:spPr bwMode="auto">
              <a:xfrm>
                <a:off x="2369533" y="1732193"/>
                <a:ext cx="1989532" cy="168990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57" name="Sechseck 56">
                <a:extLst>
                  <a:ext uri="{FF2B5EF4-FFF2-40B4-BE49-F238E27FC236}">
                    <a16:creationId xmlns:a16="http://schemas.microsoft.com/office/drawing/2014/main" id="{8BB5A0EF-46D3-417E-BC7E-13D0351D7F67}"/>
                  </a:ext>
                </a:extLst>
              </p:cNvPr>
              <p:cNvSpPr/>
              <p:nvPr/>
            </p:nvSpPr>
            <p:spPr bwMode="auto">
              <a:xfrm>
                <a:off x="3932813" y="887240"/>
                <a:ext cx="1989532" cy="168990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60" name="Sechseck 59">
                <a:extLst>
                  <a:ext uri="{FF2B5EF4-FFF2-40B4-BE49-F238E27FC236}">
                    <a16:creationId xmlns:a16="http://schemas.microsoft.com/office/drawing/2014/main" id="{2401D3CC-EB56-4895-A069-4BB69B0139C3}"/>
                  </a:ext>
                </a:extLst>
              </p:cNvPr>
              <p:cNvSpPr/>
              <p:nvPr/>
            </p:nvSpPr>
            <p:spPr bwMode="auto">
              <a:xfrm>
                <a:off x="3932813" y="4267049"/>
                <a:ext cx="1989532" cy="168990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cxnSp>
          <p:nvCxnSpPr>
            <p:cNvPr id="4" name="Gerade Verbindung mit Pfeil 3">
              <a:extLst>
                <a:ext uri="{FF2B5EF4-FFF2-40B4-BE49-F238E27FC236}">
                  <a16:creationId xmlns:a16="http://schemas.microsoft.com/office/drawing/2014/main" id="{B4456730-2F17-4C77-A2F6-39BA5D3BDE4B}"/>
                </a:ext>
              </a:extLst>
            </p:cNvPr>
            <p:cNvCxnSpPr/>
            <p:nvPr/>
          </p:nvCxnSpPr>
          <p:spPr bwMode="auto">
            <a:xfrm>
              <a:off x="2305329" y="2615292"/>
              <a:ext cx="0" cy="446859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1" name="Gerade Verbindung mit Pfeil 70">
              <a:extLst>
                <a:ext uri="{FF2B5EF4-FFF2-40B4-BE49-F238E27FC236}">
                  <a16:creationId xmlns:a16="http://schemas.microsoft.com/office/drawing/2014/main" id="{A452A914-A2DD-4FCD-9C47-C0BAAD17B96A}"/>
                </a:ext>
              </a:extLst>
            </p:cNvPr>
            <p:cNvCxnSpPr/>
            <p:nvPr/>
          </p:nvCxnSpPr>
          <p:spPr bwMode="auto">
            <a:xfrm flipH="1">
              <a:off x="1519575" y="2428532"/>
              <a:ext cx="473770" cy="280760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5" name="Gerade Verbindung mit Pfeil 74">
              <a:extLst>
                <a:ext uri="{FF2B5EF4-FFF2-40B4-BE49-F238E27FC236}">
                  <a16:creationId xmlns:a16="http://schemas.microsoft.com/office/drawing/2014/main" id="{06162149-F51E-416C-9FA2-0D877EC46C1D}"/>
                </a:ext>
              </a:extLst>
            </p:cNvPr>
            <p:cNvCxnSpPr/>
            <p:nvPr/>
          </p:nvCxnSpPr>
          <p:spPr bwMode="auto">
            <a:xfrm flipH="1">
              <a:off x="1475810" y="3558430"/>
              <a:ext cx="473770" cy="280760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Gerade Verbindung mit Pfeil 75">
              <a:extLst>
                <a:ext uri="{FF2B5EF4-FFF2-40B4-BE49-F238E27FC236}">
                  <a16:creationId xmlns:a16="http://schemas.microsoft.com/office/drawing/2014/main" id="{B287D2E0-E9EA-4E96-94D7-1D8137547619}"/>
                </a:ext>
              </a:extLst>
            </p:cNvPr>
            <p:cNvCxnSpPr/>
            <p:nvPr/>
          </p:nvCxnSpPr>
          <p:spPr bwMode="auto">
            <a:xfrm flipH="1">
              <a:off x="2625881" y="3007859"/>
              <a:ext cx="473770" cy="280760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Gerade Verbindung mit Pfeil 76">
              <a:extLst>
                <a:ext uri="{FF2B5EF4-FFF2-40B4-BE49-F238E27FC236}">
                  <a16:creationId xmlns:a16="http://schemas.microsoft.com/office/drawing/2014/main" id="{D27DF1C6-DF0A-4E9F-BA34-BF97DCA7D1F5}"/>
                </a:ext>
              </a:extLst>
            </p:cNvPr>
            <p:cNvCxnSpPr/>
            <p:nvPr/>
          </p:nvCxnSpPr>
          <p:spPr bwMode="auto">
            <a:xfrm flipH="1">
              <a:off x="2602572" y="4155124"/>
              <a:ext cx="473770" cy="280760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8" name="Gerade Verbindung mit Pfeil 77">
              <a:extLst>
                <a:ext uri="{FF2B5EF4-FFF2-40B4-BE49-F238E27FC236}">
                  <a16:creationId xmlns:a16="http://schemas.microsoft.com/office/drawing/2014/main" id="{7195FAEB-6561-4786-9437-7D591A511EE2}"/>
                </a:ext>
              </a:extLst>
            </p:cNvPr>
            <p:cNvCxnSpPr/>
            <p:nvPr/>
          </p:nvCxnSpPr>
          <p:spPr bwMode="auto">
            <a:xfrm>
              <a:off x="2305329" y="3795848"/>
              <a:ext cx="0" cy="446859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9" name="Gerade Verbindung mit Pfeil 78">
              <a:extLst>
                <a:ext uri="{FF2B5EF4-FFF2-40B4-BE49-F238E27FC236}">
                  <a16:creationId xmlns:a16="http://schemas.microsoft.com/office/drawing/2014/main" id="{929221A6-33D0-4552-B361-C9F93CAC9EA9}"/>
                </a:ext>
              </a:extLst>
            </p:cNvPr>
            <p:cNvCxnSpPr/>
            <p:nvPr/>
          </p:nvCxnSpPr>
          <p:spPr bwMode="auto">
            <a:xfrm flipH="1" flipV="1">
              <a:off x="1511008" y="2974671"/>
              <a:ext cx="473770" cy="280760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0" name="Gerade Verbindung mit Pfeil 79">
              <a:extLst>
                <a:ext uri="{FF2B5EF4-FFF2-40B4-BE49-F238E27FC236}">
                  <a16:creationId xmlns:a16="http://schemas.microsoft.com/office/drawing/2014/main" id="{1488D6E5-1066-4B9E-840D-65515116873B}"/>
                </a:ext>
              </a:extLst>
            </p:cNvPr>
            <p:cNvCxnSpPr/>
            <p:nvPr/>
          </p:nvCxnSpPr>
          <p:spPr bwMode="auto">
            <a:xfrm flipH="1" flipV="1">
              <a:off x="2661079" y="3583758"/>
              <a:ext cx="473770" cy="280760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1" name="Gerade Verbindung mit Pfeil 80">
              <a:extLst>
                <a:ext uri="{FF2B5EF4-FFF2-40B4-BE49-F238E27FC236}">
                  <a16:creationId xmlns:a16="http://schemas.microsoft.com/office/drawing/2014/main" id="{4ED98B08-7BA8-44EE-B6DA-D65B0B800FCC}"/>
                </a:ext>
              </a:extLst>
            </p:cNvPr>
            <p:cNvCxnSpPr/>
            <p:nvPr/>
          </p:nvCxnSpPr>
          <p:spPr bwMode="auto">
            <a:xfrm flipH="1" flipV="1">
              <a:off x="2626888" y="2403202"/>
              <a:ext cx="473770" cy="280760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5" name="Gerade Verbindung mit Pfeil 84">
              <a:extLst>
                <a:ext uri="{FF2B5EF4-FFF2-40B4-BE49-F238E27FC236}">
                  <a16:creationId xmlns:a16="http://schemas.microsoft.com/office/drawing/2014/main" id="{DC8DC816-0CD6-4255-8894-C22352292DC1}"/>
                </a:ext>
              </a:extLst>
            </p:cNvPr>
            <p:cNvCxnSpPr/>
            <p:nvPr/>
          </p:nvCxnSpPr>
          <p:spPr bwMode="auto">
            <a:xfrm flipH="1" flipV="1">
              <a:off x="1538892" y="4120442"/>
              <a:ext cx="473770" cy="280760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" name="Gerade Verbindung mit Pfeil 87">
              <a:extLst>
                <a:ext uri="{FF2B5EF4-FFF2-40B4-BE49-F238E27FC236}">
                  <a16:creationId xmlns:a16="http://schemas.microsoft.com/office/drawing/2014/main" id="{3C549EE1-E3B0-4DAC-B253-3E1E3369E8AE}"/>
                </a:ext>
              </a:extLst>
            </p:cNvPr>
            <p:cNvCxnSpPr/>
            <p:nvPr/>
          </p:nvCxnSpPr>
          <p:spPr bwMode="auto">
            <a:xfrm>
              <a:off x="3397426" y="3205570"/>
              <a:ext cx="0" cy="446859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1" name="Gerade Verbindung mit Pfeil 90">
              <a:extLst>
                <a:ext uri="{FF2B5EF4-FFF2-40B4-BE49-F238E27FC236}">
                  <a16:creationId xmlns:a16="http://schemas.microsoft.com/office/drawing/2014/main" id="{A318A8AA-22EB-4F3D-A816-63F4819563B6}"/>
                </a:ext>
              </a:extLst>
            </p:cNvPr>
            <p:cNvCxnSpPr/>
            <p:nvPr/>
          </p:nvCxnSpPr>
          <p:spPr bwMode="auto">
            <a:xfrm>
              <a:off x="1213232" y="3205569"/>
              <a:ext cx="0" cy="446859"/>
            </a:xfrm>
            <a:prstGeom prst="straightConnector1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" name="Bogen 8">
              <a:extLst>
                <a:ext uri="{FF2B5EF4-FFF2-40B4-BE49-F238E27FC236}">
                  <a16:creationId xmlns:a16="http://schemas.microsoft.com/office/drawing/2014/main" id="{57480915-DE10-4774-8F46-3E15F5FBF82B}"/>
                </a:ext>
              </a:extLst>
            </p:cNvPr>
            <p:cNvSpPr/>
            <p:nvPr/>
          </p:nvSpPr>
          <p:spPr bwMode="auto">
            <a:xfrm>
              <a:off x="2160473" y="2050888"/>
              <a:ext cx="289711" cy="280658"/>
            </a:xfrm>
            <a:prstGeom prst="arc">
              <a:avLst>
                <a:gd name="adj1" fmla="val 1138212"/>
                <a:gd name="adj2" fmla="val 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2" name="Bogen 111">
              <a:extLst>
                <a:ext uri="{FF2B5EF4-FFF2-40B4-BE49-F238E27FC236}">
                  <a16:creationId xmlns:a16="http://schemas.microsoft.com/office/drawing/2014/main" id="{91AF271A-A233-484E-974B-613D26D7BF25}"/>
                </a:ext>
              </a:extLst>
            </p:cNvPr>
            <p:cNvSpPr/>
            <p:nvPr/>
          </p:nvSpPr>
          <p:spPr bwMode="auto">
            <a:xfrm>
              <a:off x="1038141" y="2701483"/>
              <a:ext cx="289711" cy="280658"/>
            </a:xfrm>
            <a:prstGeom prst="arc">
              <a:avLst>
                <a:gd name="adj1" fmla="val 1138212"/>
                <a:gd name="adj2" fmla="val 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7" name="Bogen 136">
              <a:extLst>
                <a:ext uri="{FF2B5EF4-FFF2-40B4-BE49-F238E27FC236}">
                  <a16:creationId xmlns:a16="http://schemas.microsoft.com/office/drawing/2014/main" id="{A8E30FFF-81B7-4DB3-9784-3AF3C839E483}"/>
                </a:ext>
              </a:extLst>
            </p:cNvPr>
            <p:cNvSpPr/>
            <p:nvPr/>
          </p:nvSpPr>
          <p:spPr bwMode="auto">
            <a:xfrm>
              <a:off x="1047520" y="3839190"/>
              <a:ext cx="289711" cy="280658"/>
            </a:xfrm>
            <a:prstGeom prst="arc">
              <a:avLst>
                <a:gd name="adj1" fmla="val 1138212"/>
                <a:gd name="adj2" fmla="val 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53" name="Bogen 152">
              <a:extLst>
                <a:ext uri="{FF2B5EF4-FFF2-40B4-BE49-F238E27FC236}">
                  <a16:creationId xmlns:a16="http://schemas.microsoft.com/office/drawing/2014/main" id="{A6EB0B9E-6849-4812-94F0-C7BF5D61E34C}"/>
                </a:ext>
              </a:extLst>
            </p:cNvPr>
            <p:cNvSpPr/>
            <p:nvPr/>
          </p:nvSpPr>
          <p:spPr bwMode="auto">
            <a:xfrm>
              <a:off x="2178960" y="3277772"/>
              <a:ext cx="289711" cy="280658"/>
            </a:xfrm>
            <a:prstGeom prst="arc">
              <a:avLst>
                <a:gd name="adj1" fmla="val 1138212"/>
                <a:gd name="adj2" fmla="val 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3" name="Bogen 162">
              <a:extLst>
                <a:ext uri="{FF2B5EF4-FFF2-40B4-BE49-F238E27FC236}">
                  <a16:creationId xmlns:a16="http://schemas.microsoft.com/office/drawing/2014/main" id="{707F6D90-8477-44CB-AD46-47FF9B2846BE}"/>
                </a:ext>
              </a:extLst>
            </p:cNvPr>
            <p:cNvSpPr/>
            <p:nvPr/>
          </p:nvSpPr>
          <p:spPr bwMode="auto">
            <a:xfrm>
              <a:off x="2131343" y="4456395"/>
              <a:ext cx="289711" cy="280658"/>
            </a:xfrm>
            <a:prstGeom prst="arc">
              <a:avLst>
                <a:gd name="adj1" fmla="val 1138212"/>
                <a:gd name="adj2" fmla="val 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4" name="Bogen 163">
              <a:extLst>
                <a:ext uri="{FF2B5EF4-FFF2-40B4-BE49-F238E27FC236}">
                  <a16:creationId xmlns:a16="http://schemas.microsoft.com/office/drawing/2014/main" id="{B87D91F3-4C6E-49D3-AA46-6A43EF9174E0}"/>
                </a:ext>
              </a:extLst>
            </p:cNvPr>
            <p:cNvSpPr/>
            <p:nvPr/>
          </p:nvSpPr>
          <p:spPr bwMode="auto">
            <a:xfrm>
              <a:off x="3223812" y="3839190"/>
              <a:ext cx="289711" cy="280658"/>
            </a:xfrm>
            <a:prstGeom prst="arc">
              <a:avLst>
                <a:gd name="adj1" fmla="val 1138212"/>
                <a:gd name="adj2" fmla="val 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65" name="Bogen 164">
              <a:extLst>
                <a:ext uri="{FF2B5EF4-FFF2-40B4-BE49-F238E27FC236}">
                  <a16:creationId xmlns:a16="http://schemas.microsoft.com/office/drawing/2014/main" id="{316D980A-EC9C-4929-AB01-83DC79162D98}"/>
                </a:ext>
              </a:extLst>
            </p:cNvPr>
            <p:cNvSpPr/>
            <p:nvPr/>
          </p:nvSpPr>
          <p:spPr bwMode="auto">
            <a:xfrm>
              <a:off x="3237339" y="2690043"/>
              <a:ext cx="289711" cy="280658"/>
            </a:xfrm>
            <a:prstGeom prst="arc">
              <a:avLst>
                <a:gd name="adj1" fmla="val 1138212"/>
                <a:gd name="adj2" fmla="val 0"/>
              </a:avLst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1" name="Rectangle 4">
            <a:extLst>
              <a:ext uri="{FF2B5EF4-FFF2-40B4-BE49-F238E27FC236}">
                <a16:creationId xmlns:a16="http://schemas.microsoft.com/office/drawing/2014/main" id="{A0C2FD77-0A00-4A3F-945B-EC721EA85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966007"/>
            <a:ext cx="99060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rgbClr val="00B050"/>
                </a:solidFill>
              </a:rPr>
              <a:t>Autarkie und Solidarität ergänzen sich zu einem idealen Energiesystem! 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5B80EF12-2E4E-81AF-556A-BB7AE5AEE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2715" y="2062860"/>
            <a:ext cx="564328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4A300"/>
                    </a:gs>
                    <a:gs pos="100000">
                      <a:schemeClr val="accent2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57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defRPr/>
            </a:pPr>
            <a:r>
              <a:rPr lang="de-DE" altLang="de-DE" sz="1600" dirty="0">
                <a:solidFill>
                  <a:srgbClr val="563BFB"/>
                </a:solidFill>
              </a:rPr>
              <a:t>1. Möglichst </a:t>
            </a:r>
            <a:r>
              <a:rPr lang="de-DE" altLang="de-DE" sz="1600" b="1" dirty="0">
                <a:solidFill>
                  <a:srgbClr val="563BFB"/>
                </a:solidFill>
              </a:rPr>
              <a:t>bilanzielle Autarkie </a:t>
            </a:r>
            <a:r>
              <a:rPr lang="de-DE" altLang="de-DE" sz="1600" dirty="0">
                <a:solidFill>
                  <a:srgbClr val="563BFB"/>
                </a:solidFill>
              </a:rPr>
              <a:t>(Bilanzkreis) der</a:t>
            </a:r>
            <a:br>
              <a:rPr lang="de-DE" altLang="de-DE" sz="1600" dirty="0">
                <a:solidFill>
                  <a:srgbClr val="563BFB"/>
                </a:solidFill>
              </a:rPr>
            </a:br>
            <a:r>
              <a:rPr lang="de-DE" altLang="de-DE" sz="1600" dirty="0">
                <a:solidFill>
                  <a:srgbClr val="563BFB"/>
                </a:solidFill>
              </a:rPr>
              <a:t>    einzelnen Wabenzellen mit dem Energiemanagement-</a:t>
            </a:r>
            <a:br>
              <a:rPr lang="de-DE" altLang="de-DE" sz="1600" dirty="0">
                <a:solidFill>
                  <a:srgbClr val="563BFB"/>
                </a:solidFill>
              </a:rPr>
            </a:br>
            <a:r>
              <a:rPr lang="de-DE" altLang="de-DE" sz="1600" dirty="0">
                <a:solidFill>
                  <a:srgbClr val="563BFB"/>
                </a:solidFill>
              </a:rPr>
              <a:t>    </a:t>
            </a:r>
            <a:r>
              <a:rPr lang="de-DE" altLang="de-DE" sz="1600" dirty="0" err="1">
                <a:solidFill>
                  <a:srgbClr val="563BFB"/>
                </a:solidFill>
              </a:rPr>
              <a:t>system</a:t>
            </a:r>
            <a:endParaRPr lang="de-DE" altLang="de-DE" sz="1600" dirty="0">
              <a:solidFill>
                <a:srgbClr val="563BFB"/>
              </a:solidFill>
            </a:endParaRP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0E3B402B-1043-482F-7F0D-724BAC9F72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2714" y="3049546"/>
            <a:ext cx="564328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4A300"/>
                    </a:gs>
                    <a:gs pos="100000">
                      <a:schemeClr val="accent2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57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defRPr/>
            </a:pPr>
            <a:r>
              <a:rPr lang="de-DE" altLang="de-DE" sz="1600" dirty="0">
                <a:solidFill>
                  <a:srgbClr val="563BFB"/>
                </a:solidFill>
              </a:rPr>
              <a:t>2. Wabenzellen mit mehr </a:t>
            </a:r>
            <a:r>
              <a:rPr lang="de-DE" altLang="de-DE" sz="1600" b="1" dirty="0">
                <a:solidFill>
                  <a:srgbClr val="563BFB"/>
                </a:solidFill>
              </a:rPr>
              <a:t>EE-Potenzial </a:t>
            </a:r>
            <a:r>
              <a:rPr lang="de-DE" altLang="de-DE" sz="1600" dirty="0">
                <a:solidFill>
                  <a:srgbClr val="563BFB"/>
                </a:solidFill>
              </a:rPr>
              <a:t>als ihr Bedarf</a:t>
            </a:r>
            <a:br>
              <a:rPr lang="de-DE" altLang="de-DE" sz="1600" dirty="0">
                <a:solidFill>
                  <a:srgbClr val="563BFB"/>
                </a:solidFill>
              </a:rPr>
            </a:br>
            <a:r>
              <a:rPr lang="de-DE" altLang="de-DE" sz="1600" b="1" dirty="0">
                <a:solidFill>
                  <a:srgbClr val="563BFB"/>
                </a:solidFill>
              </a:rPr>
              <a:t>    kompensieren Wabenzellen</a:t>
            </a:r>
            <a:r>
              <a:rPr lang="de-DE" altLang="de-DE" sz="1600" dirty="0">
                <a:solidFill>
                  <a:srgbClr val="563BFB"/>
                </a:solidFill>
              </a:rPr>
              <a:t> mit niedrigem EE-Potenzial.</a:t>
            </a:r>
          </a:p>
        </p:txBody>
      </p:sp>
      <p:sp>
        <p:nvSpPr>
          <p:cNvPr id="8" name="Text Box 5">
            <a:extLst>
              <a:ext uri="{FF2B5EF4-FFF2-40B4-BE49-F238E27FC236}">
                <a16:creationId xmlns:a16="http://schemas.microsoft.com/office/drawing/2014/main" id="{F999F017-13BB-DA2D-B8E1-86AD079F4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2714" y="3790010"/>
            <a:ext cx="564328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4A300"/>
                    </a:gs>
                    <a:gs pos="100000">
                      <a:schemeClr val="accent2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57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defRPr/>
            </a:pPr>
            <a:r>
              <a:rPr lang="de-DE" altLang="de-DE" sz="1600" dirty="0">
                <a:solidFill>
                  <a:srgbClr val="563BFB"/>
                </a:solidFill>
              </a:rPr>
              <a:t>3. </a:t>
            </a:r>
            <a:r>
              <a:rPr lang="de-DE" altLang="de-DE" sz="1600" b="1" dirty="0">
                <a:solidFill>
                  <a:srgbClr val="563BFB"/>
                </a:solidFill>
              </a:rPr>
              <a:t>Dynamischen Ausgleich </a:t>
            </a:r>
            <a:r>
              <a:rPr lang="de-DE" altLang="de-DE" sz="1600" dirty="0">
                <a:solidFill>
                  <a:srgbClr val="563BFB"/>
                </a:solidFill>
              </a:rPr>
              <a:t>zwischen den Wabenzellen.</a:t>
            </a:r>
            <a:br>
              <a:rPr lang="de-DE" altLang="de-DE" sz="1600" dirty="0">
                <a:solidFill>
                  <a:srgbClr val="563BFB"/>
                </a:solidFill>
              </a:rPr>
            </a:br>
            <a:r>
              <a:rPr lang="de-DE" altLang="de-DE" sz="1600" dirty="0">
                <a:solidFill>
                  <a:srgbClr val="563BFB"/>
                </a:solidFill>
              </a:rPr>
              <a:t>    </a:t>
            </a:r>
            <a:r>
              <a:rPr lang="de-DE" altLang="de-DE" sz="1600" dirty="0">
                <a:solidFill>
                  <a:srgbClr val="563BFB"/>
                </a:solidFill>
                <a:sym typeface="Wingdings" panose="05000000000000000000" pitchFamily="2" charset="2"/>
              </a:rPr>
              <a:t> </a:t>
            </a:r>
            <a:r>
              <a:rPr lang="de-DE" altLang="de-DE" sz="1600" b="1" dirty="0">
                <a:solidFill>
                  <a:srgbClr val="563BFB"/>
                </a:solidFill>
                <a:sym typeface="Wingdings" panose="05000000000000000000" pitchFamily="2" charset="2"/>
              </a:rPr>
              <a:t>Kompensation</a:t>
            </a:r>
            <a:r>
              <a:rPr lang="de-DE" altLang="de-DE" sz="1600" dirty="0">
                <a:solidFill>
                  <a:srgbClr val="563BFB"/>
                </a:solidFill>
                <a:sym typeface="Wingdings" panose="05000000000000000000" pitchFamily="2" charset="2"/>
              </a:rPr>
              <a:t> der „</a:t>
            </a:r>
            <a:r>
              <a:rPr lang="de-DE" altLang="de-DE" sz="1600" b="1" dirty="0">
                <a:solidFill>
                  <a:srgbClr val="563BFB"/>
                </a:solidFill>
                <a:sym typeface="Wingdings" panose="05000000000000000000" pitchFamily="2" charset="2"/>
              </a:rPr>
              <a:t>Dunkelflauten</a:t>
            </a:r>
            <a:r>
              <a:rPr lang="de-DE" altLang="de-DE" sz="1600" dirty="0">
                <a:solidFill>
                  <a:srgbClr val="563BFB"/>
                </a:solidFill>
                <a:sym typeface="Wingdings" panose="05000000000000000000" pitchFamily="2" charset="2"/>
              </a:rPr>
              <a:t>“ und „</a:t>
            </a:r>
            <a:r>
              <a:rPr lang="de-DE" altLang="de-DE" sz="1600" b="1" dirty="0">
                <a:solidFill>
                  <a:srgbClr val="563BFB"/>
                </a:solidFill>
                <a:sym typeface="Wingdings" panose="05000000000000000000" pitchFamily="2" charset="2"/>
              </a:rPr>
              <a:t>Hellbrisen</a:t>
            </a:r>
            <a:r>
              <a:rPr lang="de-DE" altLang="de-DE" sz="1600" dirty="0">
                <a:solidFill>
                  <a:srgbClr val="563BFB"/>
                </a:solidFill>
                <a:sym typeface="Wingdings" panose="05000000000000000000" pitchFamily="2" charset="2"/>
              </a:rPr>
              <a:t>“</a:t>
            </a:r>
            <a:endParaRPr lang="de-DE" altLang="de-DE" sz="1600" dirty="0">
              <a:solidFill>
                <a:srgbClr val="563BFB"/>
              </a:solidFill>
            </a:endParaRPr>
          </a:p>
        </p:txBody>
      </p:sp>
      <p:sp>
        <p:nvSpPr>
          <p:cNvPr id="10" name="Text Box 5">
            <a:extLst>
              <a:ext uri="{FF2B5EF4-FFF2-40B4-BE49-F238E27FC236}">
                <a16:creationId xmlns:a16="http://schemas.microsoft.com/office/drawing/2014/main" id="{7F1B89AB-F1CF-48EC-4901-855A7E0C9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2714" y="4784335"/>
            <a:ext cx="564328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4A300"/>
                    </a:gs>
                    <a:gs pos="100000">
                      <a:schemeClr val="accent2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2857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defRPr/>
            </a:pPr>
            <a:r>
              <a:rPr lang="de-DE" altLang="de-DE" sz="1600" dirty="0">
                <a:solidFill>
                  <a:srgbClr val="563BFB"/>
                </a:solidFill>
              </a:rPr>
              <a:t>Hierdurch wird ein </a:t>
            </a:r>
            <a:r>
              <a:rPr lang="de-DE" altLang="de-DE" sz="1600" b="1" dirty="0">
                <a:solidFill>
                  <a:srgbClr val="563BFB"/>
                </a:solidFill>
              </a:rPr>
              <a:t>optimales wirtschaftliches Energie-System</a:t>
            </a:r>
            <a:r>
              <a:rPr lang="de-DE" altLang="de-DE" sz="1600" dirty="0">
                <a:solidFill>
                  <a:srgbClr val="563BFB"/>
                </a:solidFill>
              </a:rPr>
              <a:t> geschaffen, dass auch eine </a:t>
            </a:r>
            <a:r>
              <a:rPr lang="de-DE" altLang="de-DE" sz="1600" b="1" dirty="0">
                <a:solidFill>
                  <a:srgbClr val="563BFB"/>
                </a:solidFill>
              </a:rPr>
              <a:t>ausgeglichene</a:t>
            </a:r>
            <a:br>
              <a:rPr lang="de-DE" altLang="de-DE" sz="1600" b="1" dirty="0">
                <a:solidFill>
                  <a:srgbClr val="563BFB"/>
                </a:solidFill>
              </a:rPr>
            </a:br>
            <a:r>
              <a:rPr lang="de-DE" altLang="de-DE" sz="1600" b="1" dirty="0">
                <a:solidFill>
                  <a:srgbClr val="563BFB"/>
                </a:solidFill>
              </a:rPr>
              <a:t>Energie-Handelsbilanz </a:t>
            </a:r>
            <a:r>
              <a:rPr lang="de-DE" altLang="de-DE" sz="1600" dirty="0">
                <a:solidFill>
                  <a:srgbClr val="563BFB"/>
                </a:solidFill>
              </a:rPr>
              <a:t>ermöglicht!</a:t>
            </a:r>
          </a:p>
        </p:txBody>
      </p:sp>
    </p:spTree>
    <p:extLst>
      <p:ext uri="{BB962C8B-B14F-4D97-AF65-F5344CB8AC3E}">
        <p14:creationId xmlns:p14="http://schemas.microsoft.com/office/powerpoint/2010/main" val="3239475708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6" grpId="0"/>
      <p:bldP spid="7" grpId="0"/>
      <p:bldP spid="8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805300EF-0C28-A25C-09E4-44B868834DCA}"/>
              </a:ext>
            </a:extLst>
          </p:cNvPr>
          <p:cNvGrpSpPr/>
          <p:nvPr/>
        </p:nvGrpSpPr>
        <p:grpSpPr>
          <a:xfrm>
            <a:off x="141066" y="3047286"/>
            <a:ext cx="9634304" cy="3107930"/>
            <a:chOff x="141066" y="3047286"/>
            <a:chExt cx="9634304" cy="3107930"/>
          </a:xfrm>
        </p:grpSpPr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5AC1D44E-8005-64BD-656B-D3FD21B42266}"/>
                </a:ext>
              </a:extLst>
            </p:cNvPr>
            <p:cNvSpPr/>
            <p:nvPr/>
          </p:nvSpPr>
          <p:spPr bwMode="auto">
            <a:xfrm>
              <a:off x="141066" y="3109278"/>
              <a:ext cx="9634304" cy="304593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Textfeld 8">
              <a:extLst>
                <a:ext uri="{FF2B5EF4-FFF2-40B4-BE49-F238E27FC236}">
                  <a16:creationId xmlns:a16="http://schemas.microsoft.com/office/drawing/2014/main" id="{81EDB95A-DC5F-965E-D92C-32F61A4220B8}"/>
                </a:ext>
              </a:extLst>
            </p:cNvPr>
            <p:cNvSpPr txBox="1"/>
            <p:nvPr/>
          </p:nvSpPr>
          <p:spPr>
            <a:xfrm>
              <a:off x="7714138" y="3047286"/>
              <a:ext cx="2005741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1800" b="1" dirty="0"/>
                <a:t>Verteilnetze </a:t>
              </a:r>
              <a:r>
                <a:rPr lang="de-DE" sz="1800" dirty="0"/>
                <a:t>(VN)</a:t>
              </a:r>
              <a:br>
                <a:rPr lang="de-DE" sz="1800" dirty="0"/>
              </a:br>
              <a:r>
                <a:rPr lang="de-DE" sz="1600" dirty="0"/>
                <a:t>z.B. Pfalzwerke</a:t>
              </a:r>
            </a:p>
          </p:txBody>
        </p:sp>
      </p:grp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3810A7AC-8C1F-83B9-644C-262704EB796D}"/>
              </a:ext>
            </a:extLst>
          </p:cNvPr>
          <p:cNvGrpSpPr/>
          <p:nvPr/>
        </p:nvGrpSpPr>
        <p:grpSpPr>
          <a:xfrm>
            <a:off x="141065" y="817787"/>
            <a:ext cx="9634305" cy="2202899"/>
            <a:chOff x="141065" y="817787"/>
            <a:chExt cx="9634305" cy="2202899"/>
          </a:xfrm>
        </p:grpSpPr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33CCE0E9-AABA-8319-3A20-C47A8C494D95}"/>
                </a:ext>
              </a:extLst>
            </p:cNvPr>
            <p:cNvSpPr/>
            <p:nvPr/>
          </p:nvSpPr>
          <p:spPr bwMode="auto">
            <a:xfrm>
              <a:off x="141065" y="869951"/>
              <a:ext cx="9634305" cy="215073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C4ACC067-67B4-D608-9450-6D1F9E1CC131}"/>
                </a:ext>
              </a:extLst>
            </p:cNvPr>
            <p:cNvSpPr txBox="1"/>
            <p:nvPr/>
          </p:nvSpPr>
          <p:spPr>
            <a:xfrm>
              <a:off x="6925696" y="817787"/>
              <a:ext cx="2839239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de-DE" sz="1800" b="1" dirty="0"/>
                <a:t>Übertragungsnetze </a:t>
              </a:r>
              <a:r>
                <a:rPr lang="de-DE" sz="1800" dirty="0"/>
                <a:t>(</a:t>
              </a:r>
              <a:r>
                <a:rPr lang="de-DE" sz="1800" dirty="0" err="1"/>
                <a:t>ÜN</a:t>
              </a:r>
              <a:r>
                <a:rPr lang="de-DE" sz="1800" dirty="0"/>
                <a:t>)</a:t>
              </a:r>
              <a:br>
                <a:rPr lang="de-DE" sz="1800" dirty="0"/>
              </a:br>
              <a:r>
                <a:rPr lang="de-DE" sz="1600" dirty="0"/>
                <a:t>z.B. Amprion</a:t>
              </a:r>
            </a:p>
          </p:txBody>
        </p:sp>
      </p:grpSp>
      <p:sp>
        <p:nvSpPr>
          <p:cNvPr id="12" name="Rectangle 4">
            <a:extLst>
              <a:ext uri="{FF2B5EF4-FFF2-40B4-BE49-F238E27FC236}">
                <a16:creationId xmlns:a16="http://schemas.microsoft.com/office/drawing/2014/main" id="{F9CE82BC-449F-429D-95DD-730E8A1BE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3320" y="43545"/>
            <a:ext cx="8845747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Entwicklung des Energiesystems in D/EU (1), </a:t>
            </a:r>
            <a:r>
              <a:rPr lang="de-DE" alt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Energiewabensystem (2)</a:t>
            </a:r>
            <a:br>
              <a:rPr lang="de-DE" alt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alt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zukünftige zellulare Stromsystem</a:t>
            </a:r>
          </a:p>
        </p:txBody>
      </p:sp>
      <p:sp>
        <p:nvSpPr>
          <p:cNvPr id="21" name="Text Box 14">
            <a:extLst>
              <a:ext uri="{FF2B5EF4-FFF2-40B4-BE49-F238E27FC236}">
                <a16:creationId xmlns:a16="http://schemas.microsoft.com/office/drawing/2014/main" id="{4977D224-6677-FFC6-D270-39ED22CD1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8104" y="5147643"/>
            <a:ext cx="245141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de-DE" altLang="de-DE" sz="1200" u="sng" dirty="0">
                <a:solidFill>
                  <a:srgbClr val="000000"/>
                </a:solidFill>
                <a:ea typeface="Microsoft YaHei" panose="020B0503020204020204" pitchFamily="34" charset="-122"/>
              </a:rPr>
              <a:t>Quelle:</a:t>
            </a:r>
            <a:br>
              <a:rPr lang="de-DE" altLang="de-DE" sz="1200" u="sng" dirty="0">
                <a:solidFill>
                  <a:srgbClr val="000000"/>
                </a:solidFill>
                <a:ea typeface="Microsoft YaHei" panose="020B0503020204020204" pitchFamily="34" charset="-122"/>
              </a:rPr>
            </a:br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  <a:t>- ISE e.V.</a:t>
            </a:r>
            <a:br>
              <a:rPr lang="de-DE" altLang="de-DE" sz="1200" u="sng" dirty="0">
                <a:solidFill>
                  <a:srgbClr val="000000"/>
                </a:solidFill>
                <a:ea typeface="Microsoft YaHei" panose="020B0503020204020204" pitchFamily="34" charset="-122"/>
              </a:rPr>
            </a:br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  <a:t>- VDE: </a:t>
            </a:r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  <a:hlinkClick r:id="rId3"/>
              </a:rPr>
              <a:t>Das zellulare Verteilnetz</a:t>
            </a:r>
            <a:b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</a:br>
            <a:endParaRPr lang="de-DE" altLang="de-DE" sz="1200" dirty="0">
              <a:solidFill>
                <a:srgbClr val="000000"/>
              </a:solidFill>
              <a:ea typeface="Microsoft YaHei" panose="020B0503020204020204" pitchFamily="34" charset="-122"/>
            </a:endParaRPr>
          </a:p>
        </p:txBody>
      </p: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4141223D-25AA-E578-59CD-328647F07113}"/>
              </a:ext>
            </a:extLst>
          </p:cNvPr>
          <p:cNvGrpSpPr/>
          <p:nvPr/>
        </p:nvGrpSpPr>
        <p:grpSpPr>
          <a:xfrm>
            <a:off x="64864" y="4044191"/>
            <a:ext cx="5275576" cy="1126801"/>
            <a:chOff x="64864" y="4044191"/>
            <a:chExt cx="5275576" cy="1126801"/>
          </a:xfrm>
        </p:grpSpPr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9F38B019-4825-46B6-D385-481EA9546508}"/>
                </a:ext>
              </a:extLst>
            </p:cNvPr>
            <p:cNvSpPr txBox="1"/>
            <p:nvPr/>
          </p:nvSpPr>
          <p:spPr>
            <a:xfrm>
              <a:off x="3094312" y="4370023"/>
              <a:ext cx="22461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Mittelspannungsebene</a:t>
              </a:r>
              <a:br>
                <a:rPr lang="de-DE" sz="1600" dirty="0"/>
              </a:br>
              <a:r>
                <a:rPr lang="de-DE" sz="1600" dirty="0"/>
                <a:t>(20 kV)</a:t>
              </a:r>
            </a:p>
          </p:txBody>
        </p:sp>
        <p:pic>
          <p:nvPicPr>
            <p:cNvPr id="23" name="Grafik 22">
              <a:extLst>
                <a:ext uri="{FF2B5EF4-FFF2-40B4-BE49-F238E27FC236}">
                  <a16:creationId xmlns:a16="http://schemas.microsoft.com/office/drawing/2014/main" id="{DAE2AC33-486B-1228-9F6A-B9A862F0E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733" t="38538" r="77629" b="34523"/>
            <a:stretch>
              <a:fillRect/>
            </a:stretch>
          </p:blipFill>
          <p:spPr>
            <a:xfrm>
              <a:off x="64864" y="4044191"/>
              <a:ext cx="3488455" cy="1126801"/>
            </a:xfrm>
            <a:prstGeom prst="rect">
              <a:avLst/>
            </a:prstGeom>
          </p:spPr>
        </p:pic>
      </p:grpSp>
      <p:sp>
        <p:nvSpPr>
          <p:cNvPr id="11" name="Rectangle 4">
            <a:extLst>
              <a:ext uri="{FF2B5EF4-FFF2-40B4-BE49-F238E27FC236}">
                <a16:creationId xmlns:a16="http://schemas.microsoft.com/office/drawing/2014/main" id="{A0C2FD77-0A00-4A3F-945B-EC721EA85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55216"/>
            <a:ext cx="9906000" cy="4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rgbClr val="00B050"/>
                </a:solidFill>
              </a:rPr>
              <a:t>Das hierarchisch organisierte Wabensystem bringt Ordnung in das Stromsystem! </a:t>
            </a:r>
          </a:p>
        </p:txBody>
      </p:sp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3B42243F-C67E-0B1A-540E-AD9D7F5D67DA}"/>
              </a:ext>
            </a:extLst>
          </p:cNvPr>
          <p:cNvGrpSpPr/>
          <p:nvPr/>
        </p:nvGrpSpPr>
        <p:grpSpPr>
          <a:xfrm>
            <a:off x="97517" y="869951"/>
            <a:ext cx="5797562" cy="1111521"/>
            <a:chOff x="97517" y="869951"/>
            <a:chExt cx="5797562" cy="1111521"/>
          </a:xfrm>
        </p:grpSpPr>
        <p:pic>
          <p:nvPicPr>
            <p:cNvPr id="2" name="Grafik 1">
              <a:extLst>
                <a:ext uri="{FF2B5EF4-FFF2-40B4-BE49-F238E27FC236}">
                  <a16:creationId xmlns:a16="http://schemas.microsoft.com/office/drawing/2014/main" id="{B61B10AA-1B8C-2606-BF15-F775B7998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445" t="14190" r="77629" b="61963"/>
            <a:stretch>
              <a:fillRect/>
            </a:stretch>
          </p:blipFill>
          <p:spPr>
            <a:xfrm>
              <a:off x="97517" y="869951"/>
              <a:ext cx="3269095" cy="979226"/>
            </a:xfrm>
            <a:prstGeom prst="rect">
              <a:avLst/>
            </a:prstGeom>
            <a:noFill/>
          </p:spPr>
        </p:pic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EAA95DE7-63C6-67AC-5774-7DAFB54883A6}"/>
                </a:ext>
              </a:extLst>
            </p:cNvPr>
            <p:cNvSpPr txBox="1"/>
            <p:nvPr/>
          </p:nvSpPr>
          <p:spPr>
            <a:xfrm>
              <a:off x="3094312" y="996587"/>
              <a:ext cx="2800767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>
                  <a:solidFill>
                    <a:srgbClr val="3333FF"/>
                  </a:solidFill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Overlay-Netzwerk-Ebene</a:t>
              </a:r>
              <a:br>
                <a:rPr lang="de-DE" sz="1600" dirty="0">
                  <a:solidFill>
                    <a:srgbClr val="3333FF"/>
                  </a:solidFill>
                </a:rPr>
              </a:br>
              <a:r>
                <a:rPr lang="de-DE" sz="1600" dirty="0">
                  <a:solidFill>
                    <a:srgbClr val="3333FF"/>
                  </a:solidFill>
                </a:rPr>
                <a:t>Punkt zu Punkt: HGÜ</a:t>
              </a:r>
              <a:br>
                <a:rPr lang="de-DE" sz="1600" dirty="0">
                  <a:solidFill>
                    <a:srgbClr val="3333FF"/>
                  </a:solidFill>
                </a:rPr>
              </a:br>
              <a:r>
                <a:rPr lang="de-DE" sz="1600" dirty="0">
                  <a:solidFill>
                    <a:srgbClr val="3333FF"/>
                  </a:solidFill>
                </a:rPr>
                <a:t>(800 kV)</a:t>
              </a:r>
              <a:br>
                <a:rPr lang="de-DE" sz="1600" dirty="0">
                  <a:solidFill>
                    <a:srgbClr val="3333FF"/>
                  </a:solidFill>
                </a:rPr>
              </a:br>
              <a:r>
                <a:rPr lang="de-DE" sz="1000" dirty="0">
                  <a:solidFill>
                    <a:srgbClr val="3333FF"/>
                  </a:solidFill>
                </a:rPr>
                <a:t>HGÜ: Hochspannungsgleichstromübertragung</a:t>
              </a:r>
            </a:p>
          </p:txBody>
        </p:sp>
      </p:grpSp>
      <p:sp>
        <p:nvSpPr>
          <p:cNvPr id="42" name="Textfeld 41">
            <a:extLst>
              <a:ext uri="{FF2B5EF4-FFF2-40B4-BE49-F238E27FC236}">
                <a16:creationId xmlns:a16="http://schemas.microsoft.com/office/drawing/2014/main" id="{6DB08C9D-0DC3-1CDF-63F0-A9012FCF58B0}"/>
              </a:ext>
            </a:extLst>
          </p:cNvPr>
          <p:cNvSpPr txBox="1"/>
          <p:nvPr/>
        </p:nvSpPr>
        <p:spPr>
          <a:xfrm>
            <a:off x="5647286" y="1958051"/>
            <a:ext cx="40725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u="sng" dirty="0">
                <a:solidFill>
                  <a:srgbClr val="FF0000"/>
                </a:solidFill>
                <a:latin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genügend </a:t>
            </a:r>
            <a:r>
              <a:rPr lang="de-DE" sz="1600" dirty="0">
                <a:solidFill>
                  <a:srgbClr val="FF0000"/>
                </a:solidFill>
                <a:latin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Batterieparks</a:t>
            </a:r>
            <a:r>
              <a:rPr lang="de-DE" sz="1600" dirty="0">
                <a:solidFill>
                  <a:srgbClr val="FF0000"/>
                </a:solidFill>
                <a:latin typeface="+mn-lt"/>
              </a:rPr>
              <a:t> für Tag-/</a:t>
            </a:r>
            <a:br>
              <a:rPr lang="de-DE" sz="1600" dirty="0">
                <a:solidFill>
                  <a:srgbClr val="FF0000"/>
                </a:solidFill>
                <a:latin typeface="+mn-lt"/>
              </a:rPr>
            </a:br>
            <a:r>
              <a:rPr lang="de-DE" sz="1600" dirty="0">
                <a:solidFill>
                  <a:srgbClr val="FF0000"/>
                </a:solidFill>
                <a:latin typeface="+mn-lt"/>
              </a:rPr>
              <a:t>Nachtausgleich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32C26404-2E8E-5F95-2736-FFB55302D354}"/>
              </a:ext>
            </a:extLst>
          </p:cNvPr>
          <p:cNvSpPr txBox="1"/>
          <p:nvPr/>
        </p:nvSpPr>
        <p:spPr>
          <a:xfrm>
            <a:off x="5671234" y="3571291"/>
            <a:ext cx="39482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FF0000"/>
                </a:solidFill>
                <a:latin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genügend Batterieparks</a:t>
            </a:r>
            <a:r>
              <a:rPr lang="de-DE" sz="1600" dirty="0">
                <a:solidFill>
                  <a:srgbClr val="FF0000"/>
                </a:solidFill>
                <a:latin typeface="+mn-lt"/>
              </a:rPr>
              <a:t> für Tag-/</a:t>
            </a:r>
            <a:br>
              <a:rPr lang="de-DE" sz="1600" dirty="0">
                <a:solidFill>
                  <a:srgbClr val="FF0000"/>
                </a:solidFill>
                <a:latin typeface="+mn-lt"/>
              </a:rPr>
            </a:br>
            <a:r>
              <a:rPr lang="de-DE" sz="1600" dirty="0">
                <a:solidFill>
                  <a:srgbClr val="FF0000"/>
                </a:solidFill>
                <a:latin typeface="+mn-lt"/>
              </a:rPr>
              <a:t>Nachtausgleich auf allen VN- Ebenen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ACE31A37-C103-4C0C-801F-28F510DB68A0}"/>
              </a:ext>
            </a:extLst>
          </p:cNvPr>
          <p:cNvSpPr txBox="1"/>
          <p:nvPr/>
        </p:nvSpPr>
        <p:spPr>
          <a:xfrm>
            <a:off x="5647286" y="2469175"/>
            <a:ext cx="41716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u="sng" dirty="0">
                <a:solidFill>
                  <a:srgbClr val="FF0000"/>
                </a:solidFill>
                <a:latin typeface="+mn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notwendige Gaskraftwerke</a:t>
            </a:r>
            <a:r>
              <a:rPr lang="de-DE" sz="1600" dirty="0">
                <a:solidFill>
                  <a:srgbClr val="FF0000"/>
                </a:solidFill>
                <a:latin typeface="+mn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de-DE" sz="1600" dirty="0">
                <a:solidFill>
                  <a:srgbClr val="FF0000"/>
                </a:solidFill>
                <a:latin typeface="+mn-lt"/>
              </a:rPr>
              <a:t>(Bio-Methan/ H</a:t>
            </a:r>
            <a:r>
              <a:rPr lang="de-DE" sz="1600" baseline="-25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de-DE" sz="1600" dirty="0">
                <a:solidFill>
                  <a:srgbClr val="FF0000"/>
                </a:solidFill>
                <a:latin typeface="+mn-lt"/>
              </a:rPr>
              <a:t>)</a:t>
            </a:r>
            <a:br>
              <a:rPr lang="de-DE" sz="1600" dirty="0">
                <a:solidFill>
                  <a:srgbClr val="FF0000"/>
                </a:solidFill>
                <a:latin typeface="+mn-lt"/>
              </a:rPr>
            </a:br>
            <a:r>
              <a:rPr lang="de-DE" sz="1600" dirty="0">
                <a:solidFill>
                  <a:srgbClr val="FF0000"/>
                </a:solidFill>
                <a:latin typeface="+mn-lt"/>
              </a:rPr>
              <a:t>für „Dunkelflauten“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AEF42B94-48DE-739A-F988-9917C0B07E1F}"/>
              </a:ext>
            </a:extLst>
          </p:cNvPr>
          <p:cNvSpPr txBox="1"/>
          <p:nvPr/>
        </p:nvSpPr>
        <p:spPr>
          <a:xfrm>
            <a:off x="5667136" y="1312243"/>
            <a:ext cx="41517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FF0000"/>
                </a:solidFill>
                <a:latin typeface="+mn-l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Netzentkopplung durch Konverter</a:t>
            </a:r>
            <a:r>
              <a:rPr lang="de-DE" sz="1600" dirty="0">
                <a:solidFill>
                  <a:srgbClr val="FF0000"/>
                </a:solidFill>
                <a:latin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,</a:t>
            </a:r>
            <a:br>
              <a:rPr lang="de-DE" sz="1600" dirty="0">
                <a:solidFill>
                  <a:srgbClr val="FF0000"/>
                </a:solidFill>
                <a:latin typeface="+mn-lt"/>
              </a:rPr>
            </a:br>
            <a:r>
              <a:rPr lang="de-DE" sz="1600" dirty="0">
                <a:solidFill>
                  <a:srgbClr val="FF0000"/>
                </a:solidFill>
                <a:latin typeface="+mn-lt"/>
              </a:rPr>
              <a:t>dadurch kein </a:t>
            </a:r>
            <a:r>
              <a:rPr lang="de-DE" sz="1600" dirty="0" err="1">
                <a:solidFill>
                  <a:srgbClr val="FF0000"/>
                </a:solidFill>
                <a:latin typeface="+mn-lt"/>
              </a:rPr>
              <a:t>europ</a:t>
            </a:r>
            <a:r>
              <a:rPr lang="de-DE" sz="1600" dirty="0">
                <a:solidFill>
                  <a:srgbClr val="FF0000"/>
                </a:solidFill>
                <a:latin typeface="+mn-lt"/>
              </a:rPr>
              <a:t>. Blackout möglich! 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0C96D9AD-BD9B-0AC3-5164-96CA3F00FC00}"/>
              </a:ext>
            </a:extLst>
          </p:cNvPr>
          <p:cNvSpPr txBox="1"/>
          <p:nvPr/>
        </p:nvSpPr>
        <p:spPr>
          <a:xfrm>
            <a:off x="5647286" y="4424414"/>
            <a:ext cx="34895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FF0000"/>
                </a:solidFill>
                <a:latin typeface="+mn-lt"/>
              </a:rPr>
              <a:t>intelligentes Messsystem (</a:t>
            </a:r>
            <a:r>
              <a:rPr lang="de-DE" sz="1600" dirty="0" err="1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  <a:t>iMSys</a:t>
            </a:r>
            <a:r>
              <a:rPr lang="de-DE" sz="1600" dirty="0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  <a:t>)</a:t>
            </a:r>
            <a:br>
              <a:rPr lang="de-DE" sz="1600" dirty="0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</a:br>
            <a:r>
              <a:rPr lang="de-DE" sz="1600" dirty="0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  <a:t>für alle </a:t>
            </a:r>
            <a:r>
              <a:rPr lang="de-DE" sz="1600" dirty="0" err="1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  <a:t>Umspannnstationen</a:t>
            </a:r>
            <a:r>
              <a:rPr lang="de-DE" sz="1600" dirty="0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  <a:t>!</a:t>
            </a:r>
            <a:endParaRPr lang="de-DE" sz="1600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06956A4C-C613-51B1-2705-EDDC9103CCB5}"/>
              </a:ext>
            </a:extLst>
          </p:cNvPr>
          <p:cNvGrpSpPr/>
          <p:nvPr/>
        </p:nvGrpSpPr>
        <p:grpSpPr>
          <a:xfrm>
            <a:off x="304053" y="5150244"/>
            <a:ext cx="6121620" cy="889552"/>
            <a:chOff x="304053" y="5150244"/>
            <a:chExt cx="6121620" cy="889552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C84337A8-EF0B-8258-E0F9-C76036F0F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8347" t="66767" r="77629" b="13806"/>
            <a:stretch>
              <a:fillRect/>
            </a:stretch>
          </p:blipFill>
          <p:spPr>
            <a:xfrm>
              <a:off x="304053" y="5150244"/>
              <a:ext cx="3424854" cy="889552"/>
            </a:xfrm>
            <a:prstGeom prst="rect">
              <a:avLst/>
            </a:prstGeom>
          </p:spPr>
        </p:pic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BCAB132D-7776-750B-C83A-4052F3551CD5}"/>
                </a:ext>
              </a:extLst>
            </p:cNvPr>
            <p:cNvSpPr/>
            <p:nvPr/>
          </p:nvSpPr>
          <p:spPr bwMode="auto">
            <a:xfrm>
              <a:off x="2766493" y="5359586"/>
              <a:ext cx="641739" cy="6284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FEE22D00-0065-67BE-E0D0-9E8F434C0D61}"/>
                </a:ext>
              </a:extLst>
            </p:cNvPr>
            <p:cNvSpPr txBox="1"/>
            <p:nvPr/>
          </p:nvSpPr>
          <p:spPr>
            <a:xfrm>
              <a:off x="3094312" y="5255708"/>
              <a:ext cx="33313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Niederspannungsebene (Ortsnetz)</a:t>
              </a:r>
              <a:br>
                <a:rPr lang="de-DE" sz="1600" dirty="0"/>
              </a:br>
              <a:r>
                <a:rPr lang="de-DE" sz="1600" dirty="0"/>
                <a:t>(230/400 V)</a:t>
              </a:r>
            </a:p>
          </p:txBody>
        </p:sp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E12CFEFF-BC8D-8DFB-CFEC-17E1729D7D0A}"/>
              </a:ext>
            </a:extLst>
          </p:cNvPr>
          <p:cNvGrpSpPr/>
          <p:nvPr/>
        </p:nvGrpSpPr>
        <p:grpSpPr>
          <a:xfrm>
            <a:off x="107005" y="3122115"/>
            <a:ext cx="5220611" cy="979226"/>
            <a:chOff x="107005" y="3122115"/>
            <a:chExt cx="5220611" cy="979226"/>
          </a:xfrm>
        </p:grpSpPr>
        <p:pic>
          <p:nvPicPr>
            <p:cNvPr id="22" name="Grafik 21">
              <a:extLst>
                <a:ext uri="{FF2B5EF4-FFF2-40B4-BE49-F238E27FC236}">
                  <a16:creationId xmlns:a16="http://schemas.microsoft.com/office/drawing/2014/main" id="{636A8FB2-6157-4D46-84F0-D539638640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733" t="14190" r="77629" b="61963"/>
            <a:stretch>
              <a:fillRect/>
            </a:stretch>
          </p:blipFill>
          <p:spPr>
            <a:xfrm>
              <a:off x="107005" y="3122115"/>
              <a:ext cx="3424853" cy="979226"/>
            </a:xfrm>
            <a:prstGeom prst="rect">
              <a:avLst/>
            </a:prstGeom>
          </p:spPr>
        </p:pic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455914A7-7210-FC0B-170C-B53ED69D984A}"/>
                </a:ext>
              </a:extLst>
            </p:cNvPr>
            <p:cNvSpPr txBox="1"/>
            <p:nvPr/>
          </p:nvSpPr>
          <p:spPr>
            <a:xfrm>
              <a:off x="3094312" y="3337338"/>
              <a:ext cx="223330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Hochspannungsebene</a:t>
              </a:r>
              <a:br>
                <a:rPr lang="de-DE" sz="1600" dirty="0"/>
              </a:br>
              <a:r>
                <a:rPr lang="de-DE" sz="1600" dirty="0"/>
                <a:t>(110 kV)</a:t>
              </a:r>
            </a:p>
          </p:txBody>
        </p:sp>
      </p:grp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7778AC6E-039A-0652-6A68-11FFD78A10DA}"/>
              </a:ext>
            </a:extLst>
          </p:cNvPr>
          <p:cNvGrpSpPr/>
          <p:nvPr/>
        </p:nvGrpSpPr>
        <p:grpSpPr>
          <a:xfrm>
            <a:off x="-58241" y="1840951"/>
            <a:ext cx="5546157" cy="1895110"/>
            <a:chOff x="-58241" y="1840951"/>
            <a:chExt cx="5546157" cy="1895110"/>
          </a:xfrm>
        </p:grpSpPr>
        <p:grpSp>
          <p:nvGrpSpPr>
            <p:cNvPr id="46" name="Gruppieren 45">
              <a:extLst>
                <a:ext uri="{FF2B5EF4-FFF2-40B4-BE49-F238E27FC236}">
                  <a16:creationId xmlns:a16="http://schemas.microsoft.com/office/drawing/2014/main" id="{CEA50565-56C7-75D8-85C9-4177DF21793C}"/>
                </a:ext>
              </a:extLst>
            </p:cNvPr>
            <p:cNvGrpSpPr/>
            <p:nvPr/>
          </p:nvGrpSpPr>
          <p:grpSpPr>
            <a:xfrm>
              <a:off x="-58241" y="1840951"/>
              <a:ext cx="5546157" cy="1116529"/>
              <a:chOff x="-58241" y="1840951"/>
              <a:chExt cx="5546157" cy="1116529"/>
            </a:xfrm>
          </p:grpSpPr>
          <p:pic>
            <p:nvPicPr>
              <p:cNvPr id="3" name="Grafik 2">
                <a:extLst>
                  <a:ext uri="{FF2B5EF4-FFF2-40B4-BE49-F238E27FC236}">
                    <a16:creationId xmlns:a16="http://schemas.microsoft.com/office/drawing/2014/main" id="{1FF1502C-5AB0-0086-B477-C83A2B10C7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6733" t="38538" r="77629" b="34523"/>
              <a:stretch>
                <a:fillRect/>
              </a:stretch>
            </p:blipFill>
            <p:spPr>
              <a:xfrm>
                <a:off x="-58241" y="1840951"/>
                <a:ext cx="3456655" cy="1116529"/>
              </a:xfrm>
              <a:prstGeom prst="rect">
                <a:avLst/>
              </a:prstGeom>
            </p:spPr>
          </p:pic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D0714C44-171C-9C5E-8681-E72A26767160}"/>
                  </a:ext>
                </a:extLst>
              </p:cNvPr>
              <p:cNvSpPr txBox="1"/>
              <p:nvPr/>
            </p:nvSpPr>
            <p:spPr>
              <a:xfrm>
                <a:off x="3094312" y="2149926"/>
                <a:ext cx="239360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dirty="0"/>
                  <a:t>Höchstspannungsebene</a:t>
                </a:r>
                <a:br>
                  <a:rPr lang="de-DE" sz="1600" dirty="0"/>
                </a:br>
                <a:r>
                  <a:rPr lang="de-DE" sz="1600" dirty="0"/>
                  <a:t>(220/380/kV)</a:t>
                </a:r>
              </a:p>
            </p:txBody>
          </p:sp>
        </p:grpSp>
        <p:grpSp>
          <p:nvGrpSpPr>
            <p:cNvPr id="50" name="Gruppieren 49">
              <a:extLst>
                <a:ext uri="{FF2B5EF4-FFF2-40B4-BE49-F238E27FC236}">
                  <a16:creationId xmlns:a16="http://schemas.microsoft.com/office/drawing/2014/main" id="{79F4A19B-B87B-F364-42C9-B60D8473138F}"/>
                </a:ext>
              </a:extLst>
            </p:cNvPr>
            <p:cNvGrpSpPr/>
            <p:nvPr/>
          </p:nvGrpSpPr>
          <p:grpSpPr>
            <a:xfrm>
              <a:off x="1185130" y="2644775"/>
              <a:ext cx="1147484" cy="1091286"/>
              <a:chOff x="1185130" y="2644775"/>
              <a:chExt cx="1147484" cy="1091286"/>
            </a:xfrm>
          </p:grpSpPr>
          <p:sp>
            <p:nvSpPr>
              <p:cNvPr id="10" name="Rechteck 9">
                <a:extLst>
                  <a:ext uri="{FF2B5EF4-FFF2-40B4-BE49-F238E27FC236}">
                    <a16:creationId xmlns:a16="http://schemas.microsoft.com/office/drawing/2014/main" id="{003BA8D4-602F-D5D0-8A47-EA9EE8BFB925}"/>
                  </a:ext>
                </a:extLst>
              </p:cNvPr>
              <p:cNvSpPr/>
              <p:nvPr/>
            </p:nvSpPr>
            <p:spPr bwMode="auto">
              <a:xfrm>
                <a:off x="1426430" y="2698750"/>
                <a:ext cx="457200" cy="25873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6" name="Gerader Verbinder 15">
                <a:extLst>
                  <a:ext uri="{FF2B5EF4-FFF2-40B4-BE49-F238E27FC236}">
                    <a16:creationId xmlns:a16="http://schemas.microsoft.com/office/drawing/2014/main" id="{94CA93E4-3F17-0A3C-C910-F4DE168C2039}"/>
                  </a:ext>
                </a:extLst>
              </p:cNvPr>
              <p:cNvCxnSpPr/>
              <p:nvPr/>
            </p:nvCxnSpPr>
            <p:spPr bwMode="auto">
              <a:xfrm flipH="1">
                <a:off x="1185130" y="2644775"/>
                <a:ext cx="307975" cy="965200"/>
              </a:xfrm>
              <a:prstGeom prst="line">
                <a:avLst/>
              </a:prstGeom>
              <a:solidFill>
                <a:srgbClr val="FF0000"/>
              </a:solidFill>
              <a:ln w="317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" name="Gerader Verbinder 19">
                <a:extLst>
                  <a:ext uri="{FF2B5EF4-FFF2-40B4-BE49-F238E27FC236}">
                    <a16:creationId xmlns:a16="http://schemas.microsoft.com/office/drawing/2014/main" id="{1454CE63-94EA-5A52-5F01-0C0EEB43F725}"/>
                  </a:ext>
                </a:extLst>
              </p:cNvPr>
              <p:cNvCxnSpPr/>
              <p:nvPr/>
            </p:nvCxnSpPr>
            <p:spPr bwMode="auto">
              <a:xfrm flipH="1">
                <a:off x="1501066" y="2699977"/>
                <a:ext cx="76995" cy="1036084"/>
              </a:xfrm>
              <a:prstGeom prst="line">
                <a:avLst/>
              </a:prstGeom>
              <a:solidFill>
                <a:srgbClr val="FF0000"/>
              </a:solidFill>
              <a:ln w="317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" name="Gerader Verbinder 26">
                <a:extLst>
                  <a:ext uri="{FF2B5EF4-FFF2-40B4-BE49-F238E27FC236}">
                    <a16:creationId xmlns:a16="http://schemas.microsoft.com/office/drawing/2014/main" id="{521DE8AA-2912-15FD-0D6B-43C74B54852B}"/>
                  </a:ext>
                </a:extLst>
              </p:cNvPr>
              <p:cNvCxnSpPr/>
              <p:nvPr/>
            </p:nvCxnSpPr>
            <p:spPr bwMode="auto">
              <a:xfrm>
                <a:off x="1729210" y="2683608"/>
                <a:ext cx="324333" cy="1052453"/>
              </a:xfrm>
              <a:prstGeom prst="line">
                <a:avLst/>
              </a:prstGeom>
              <a:solidFill>
                <a:srgbClr val="FF0000"/>
              </a:solidFill>
              <a:ln w="317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8" name="Gerader Verbinder 27">
                <a:extLst>
                  <a:ext uri="{FF2B5EF4-FFF2-40B4-BE49-F238E27FC236}">
                    <a16:creationId xmlns:a16="http://schemas.microsoft.com/office/drawing/2014/main" id="{6F732921-030C-F1CF-EB66-137109FE6993}"/>
                  </a:ext>
                </a:extLst>
              </p:cNvPr>
              <p:cNvCxnSpPr/>
              <p:nvPr/>
            </p:nvCxnSpPr>
            <p:spPr bwMode="auto">
              <a:xfrm>
                <a:off x="1817003" y="2644775"/>
                <a:ext cx="515611" cy="965200"/>
              </a:xfrm>
              <a:prstGeom prst="line">
                <a:avLst/>
              </a:prstGeom>
              <a:solidFill>
                <a:srgbClr val="FF0000"/>
              </a:solidFill>
              <a:ln w="317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45" name="Textfeld 44">
            <a:extLst>
              <a:ext uri="{FF2B5EF4-FFF2-40B4-BE49-F238E27FC236}">
                <a16:creationId xmlns:a16="http://schemas.microsoft.com/office/drawing/2014/main" id="{0067221E-36A5-B6BE-C0C5-21BAFFEB624C}"/>
              </a:ext>
            </a:extLst>
          </p:cNvPr>
          <p:cNvSpPr txBox="1"/>
          <p:nvPr/>
        </p:nvSpPr>
        <p:spPr>
          <a:xfrm>
            <a:off x="4303980" y="5493827"/>
            <a:ext cx="34895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FF0000"/>
                </a:solidFill>
                <a:latin typeface="+mn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regelbare </a:t>
            </a:r>
            <a:r>
              <a:rPr lang="de-DE" sz="1600" dirty="0" err="1">
                <a:solidFill>
                  <a:srgbClr val="FF0000"/>
                </a:solidFill>
                <a:latin typeface="+mn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Ortsnetztrafos</a:t>
            </a:r>
            <a:r>
              <a:rPr lang="de-DE" sz="1600" dirty="0">
                <a:solidFill>
                  <a:srgbClr val="FF0000"/>
                </a:solidFill>
                <a:latin typeface="+mn-lt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de-DE" sz="1600" dirty="0">
                <a:solidFill>
                  <a:srgbClr val="FF0000"/>
                </a:solidFill>
                <a:latin typeface="+mn-lt"/>
              </a:rPr>
              <a:t>(</a:t>
            </a:r>
            <a:r>
              <a:rPr lang="de-DE" sz="1600" dirty="0" err="1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  <a:t>rONT</a:t>
            </a:r>
            <a:r>
              <a:rPr lang="de-DE" sz="1600" dirty="0">
                <a:solidFill>
                  <a:srgbClr val="FF0000"/>
                </a:solidFill>
                <a:latin typeface="+mn-lt"/>
              </a:rPr>
              <a:t>)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2178C995-C019-4A23-9EB1-F1B1EC8E831A}"/>
              </a:ext>
            </a:extLst>
          </p:cNvPr>
          <p:cNvSpPr txBox="1"/>
          <p:nvPr/>
        </p:nvSpPr>
        <p:spPr>
          <a:xfrm>
            <a:off x="4311399" y="5809720"/>
            <a:ext cx="498187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dirty="0">
                <a:solidFill>
                  <a:srgbClr val="FF0000"/>
                </a:solidFill>
                <a:latin typeface="+mn-lt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intelligentes Messsystem </a:t>
            </a:r>
            <a:r>
              <a:rPr lang="de-DE" sz="1600" dirty="0">
                <a:solidFill>
                  <a:srgbClr val="FF0000"/>
                </a:solidFill>
                <a:latin typeface="+mn-lt"/>
              </a:rPr>
              <a:t>(</a:t>
            </a:r>
            <a:r>
              <a:rPr lang="de-DE" sz="1600" dirty="0" err="1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  <a:t>iMSys</a:t>
            </a:r>
            <a:r>
              <a:rPr lang="de-DE" sz="1600" dirty="0">
                <a:solidFill>
                  <a:srgbClr val="FF0000"/>
                </a:solidFill>
                <a:latin typeface="+mn-lt"/>
                <a:sym typeface="Wingdings" panose="05000000000000000000" pitchFamily="2" charset="2"/>
              </a:rPr>
              <a:t>) für alle Haushalte!</a:t>
            </a:r>
            <a:endParaRPr lang="de-DE" sz="16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33568758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42" grpId="0"/>
      <p:bldP spid="43" grpId="0"/>
      <p:bldP spid="13" grpId="0"/>
      <p:bldP spid="26" grpId="0"/>
      <p:bldP spid="30" grpId="0"/>
      <p:bldP spid="45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4BA0F001-34B4-E65E-ADC6-108DFAAA9C2D}"/>
              </a:ext>
            </a:extLst>
          </p:cNvPr>
          <p:cNvGrpSpPr/>
          <p:nvPr/>
        </p:nvGrpSpPr>
        <p:grpSpPr>
          <a:xfrm>
            <a:off x="4768652" y="1316850"/>
            <a:ext cx="4036896" cy="3428934"/>
            <a:chOff x="4768652" y="1316850"/>
            <a:chExt cx="4036896" cy="3428934"/>
          </a:xfrm>
        </p:grpSpPr>
        <p:sp>
          <p:nvSpPr>
            <p:cNvPr id="18" name="Sechseck 17">
              <a:extLst>
                <a:ext uri="{FF2B5EF4-FFF2-40B4-BE49-F238E27FC236}">
                  <a16:creationId xmlns:a16="http://schemas.microsoft.com/office/drawing/2014/main" id="{D7C9C171-174D-9616-0EBB-C5B0D3F1C166}"/>
                </a:ext>
              </a:extLst>
            </p:cNvPr>
            <p:cNvSpPr/>
            <p:nvPr/>
          </p:nvSpPr>
          <p:spPr bwMode="auto">
            <a:xfrm>
              <a:off x="4768652" y="1316850"/>
              <a:ext cx="4036896" cy="3428934"/>
            </a:xfrm>
            <a:prstGeom prst="hexagon">
              <a:avLst/>
            </a:prstGeom>
            <a:solidFill>
              <a:srgbClr val="FFFF0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0CD825D7-8E0B-D86A-B5C1-A608F7B09A0D}"/>
                </a:ext>
              </a:extLst>
            </p:cNvPr>
            <p:cNvSpPr txBox="1"/>
            <p:nvPr/>
          </p:nvSpPr>
          <p:spPr>
            <a:xfrm>
              <a:off x="6617020" y="1379805"/>
              <a:ext cx="141096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000" b="1" dirty="0" err="1"/>
                <a:t>ProSumer</a:t>
              </a:r>
              <a:endParaRPr lang="de-DE" sz="2000" b="1" dirty="0"/>
            </a:p>
          </p:txBody>
        </p:sp>
      </p:grpSp>
      <p:sp>
        <p:nvSpPr>
          <p:cNvPr id="17410" name="Rectangle 4">
            <a:extLst>
              <a:ext uri="{FF2B5EF4-FFF2-40B4-BE49-F238E27FC236}">
                <a16:creationId xmlns:a16="http://schemas.microsoft.com/office/drawing/2014/main" id="{C94828E4-059F-45D8-AFE8-8CB97CD26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461" y="13730"/>
            <a:ext cx="8619347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de-DE" altLang="de-DE" sz="2000" dirty="0">
                <a:solidFill>
                  <a:schemeClr val="bg1"/>
                </a:solidFill>
              </a:rPr>
              <a:t>Entwicklung des Energiesystems in D/EU (1), </a:t>
            </a:r>
            <a:r>
              <a:rPr lang="de-DE" alt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Energiewabensystem (3) </a:t>
            </a:r>
            <a:br>
              <a:rPr lang="de-DE" alt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alt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</a:t>
            </a:r>
            <a:r>
              <a:rPr lang="de-DE" altLang="de-DE" sz="2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ProSumer</a:t>
            </a:r>
            <a:r>
              <a:rPr lang="de-DE" alt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(1), Komponenten und Skalierung</a:t>
            </a:r>
            <a:endParaRPr lang="de-DE" altLang="de-DE" sz="2000" dirty="0">
              <a:solidFill>
                <a:schemeClr val="bg1"/>
              </a:solidFill>
            </a:endParaRPr>
          </a:p>
        </p:txBody>
      </p:sp>
      <p:sp>
        <p:nvSpPr>
          <p:cNvPr id="60" name="Text Box 5">
            <a:extLst>
              <a:ext uri="{FF2B5EF4-FFF2-40B4-BE49-F238E27FC236}">
                <a16:creationId xmlns:a16="http://schemas.microsoft.com/office/drawing/2014/main" id="{155084DD-DB73-DA44-7E01-A7ABD9ABF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694" y="5442030"/>
            <a:ext cx="111761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de-DE" altLang="de-DE" sz="1200" u="sng" dirty="0"/>
              <a:t>Quelle:</a:t>
            </a:r>
            <a:r>
              <a:rPr lang="de-DE" altLang="de-DE" sz="1200" dirty="0"/>
              <a:t> ISE e.V.</a:t>
            </a:r>
            <a:endParaRPr lang="en-US" altLang="de-DE" sz="1200" dirty="0"/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B30F7728-4063-DECF-90E5-F680B950A04A}"/>
              </a:ext>
            </a:extLst>
          </p:cNvPr>
          <p:cNvSpPr txBox="1"/>
          <p:nvPr/>
        </p:nvSpPr>
        <p:spPr>
          <a:xfrm>
            <a:off x="743426" y="2104659"/>
            <a:ext cx="361763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3333FF"/>
                </a:solidFill>
              </a:rPr>
              <a:t>Die </a:t>
            </a:r>
            <a:r>
              <a:rPr lang="de-DE" sz="1600" b="1" dirty="0">
                <a:solidFill>
                  <a:srgbClr val="3333FF"/>
                </a:solidFill>
              </a:rPr>
              <a:t>kleinste Wabenzelle, das Einfamilienhaus, kann</a:t>
            </a:r>
            <a:r>
              <a:rPr lang="de-DE" sz="1600" dirty="0">
                <a:solidFill>
                  <a:srgbClr val="3333FF"/>
                </a:solidFill>
              </a:rPr>
              <a:t> </a:t>
            </a:r>
            <a:r>
              <a:rPr lang="de-DE" sz="1600" b="1" dirty="0">
                <a:solidFill>
                  <a:srgbClr val="3333FF"/>
                </a:solidFill>
              </a:rPr>
              <a:t>hochskaliert werden </a:t>
            </a:r>
            <a:r>
              <a:rPr lang="de-DE" sz="1600" dirty="0">
                <a:solidFill>
                  <a:srgbClr val="3333FF"/>
                </a:solidFill>
              </a:rPr>
              <a:t>über:</a:t>
            </a:r>
            <a:br>
              <a:rPr lang="de-DE" sz="1600" dirty="0">
                <a:solidFill>
                  <a:srgbClr val="3333FF"/>
                </a:solidFill>
              </a:rPr>
            </a:br>
            <a:r>
              <a:rPr lang="de-DE" sz="1600" dirty="0">
                <a:solidFill>
                  <a:srgbClr val="3333FF"/>
                </a:solidFill>
              </a:rPr>
              <a:t> </a:t>
            </a:r>
          </a:p>
          <a:p>
            <a:r>
              <a:rPr lang="de-DE" sz="1600" dirty="0">
                <a:solidFill>
                  <a:srgbClr val="3333FF"/>
                </a:solidFill>
              </a:rPr>
              <a:t>- einen/e Betrieb/Firma</a:t>
            </a:r>
            <a:br>
              <a:rPr lang="de-DE" sz="1600" dirty="0">
                <a:solidFill>
                  <a:srgbClr val="3333FF"/>
                </a:solidFill>
              </a:rPr>
            </a:br>
            <a:r>
              <a:rPr lang="de-DE" sz="1600" dirty="0">
                <a:solidFill>
                  <a:srgbClr val="3333FF"/>
                </a:solidFill>
              </a:rPr>
              <a:t>- ein Dorf/Quartier</a:t>
            </a:r>
            <a:br>
              <a:rPr lang="de-DE" sz="1600" dirty="0">
                <a:solidFill>
                  <a:srgbClr val="3333FF"/>
                </a:solidFill>
              </a:rPr>
            </a:br>
            <a:r>
              <a:rPr lang="de-DE" sz="1600" dirty="0">
                <a:solidFill>
                  <a:srgbClr val="3333FF"/>
                </a:solidFill>
              </a:rPr>
              <a:t>- eine Stadt</a:t>
            </a:r>
            <a:br>
              <a:rPr lang="de-DE" sz="1600" dirty="0">
                <a:solidFill>
                  <a:srgbClr val="3333FF"/>
                </a:solidFill>
              </a:rPr>
            </a:br>
            <a:r>
              <a:rPr lang="de-DE" sz="1600" dirty="0">
                <a:solidFill>
                  <a:srgbClr val="3333FF"/>
                </a:solidFill>
              </a:rPr>
              <a:t>- einen Landkreis</a:t>
            </a:r>
          </a:p>
          <a:p>
            <a:r>
              <a:rPr lang="de-DE" sz="1600" dirty="0">
                <a:solidFill>
                  <a:srgbClr val="3333FF"/>
                </a:solidFill>
              </a:rPr>
              <a:t>- ein Bundesland </a:t>
            </a:r>
            <a:br>
              <a:rPr lang="de-DE" sz="1600" dirty="0">
                <a:solidFill>
                  <a:srgbClr val="3333FF"/>
                </a:solidFill>
              </a:rPr>
            </a:br>
            <a:r>
              <a:rPr lang="de-DE" sz="1600" dirty="0">
                <a:solidFill>
                  <a:srgbClr val="3333FF"/>
                </a:solidFill>
              </a:rPr>
              <a:t>- bis zum Bund bzw. der EU 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07278E3-8541-41D2-08E1-33274265F5D8}"/>
              </a:ext>
            </a:extLst>
          </p:cNvPr>
          <p:cNvSpPr txBox="1"/>
          <p:nvPr/>
        </p:nvSpPr>
        <p:spPr>
          <a:xfrm>
            <a:off x="705269" y="1231304"/>
            <a:ext cx="4589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u="sng" dirty="0" err="1">
                <a:solidFill>
                  <a:srgbClr val="3333FF"/>
                </a:solidFill>
              </a:rPr>
              <a:t>ProSumer</a:t>
            </a:r>
            <a:r>
              <a:rPr lang="de-DE" sz="1600" b="1" dirty="0">
                <a:solidFill>
                  <a:srgbClr val="3333FF"/>
                </a:solidFill>
              </a:rPr>
              <a:t>: Sektorkopplung</a:t>
            </a:r>
            <a:r>
              <a:rPr lang="de-DE" sz="1600" dirty="0">
                <a:solidFill>
                  <a:srgbClr val="3333FF"/>
                </a:solidFill>
              </a:rPr>
              <a:t> zwischen </a:t>
            </a:r>
            <a:r>
              <a:rPr lang="de-DE" sz="1600" b="1" dirty="0">
                <a:solidFill>
                  <a:srgbClr val="3333FF"/>
                </a:solidFill>
              </a:rPr>
              <a:t>Strom</a:t>
            </a:r>
            <a:r>
              <a:rPr lang="de-DE" sz="1600" b="1" u="sng" dirty="0">
                <a:solidFill>
                  <a:srgbClr val="3333FF"/>
                </a:solidFill>
              </a:rPr>
              <a:t>pro</a:t>
            </a:r>
            <a:r>
              <a:rPr lang="de-DE" sz="1600" b="1" dirty="0">
                <a:solidFill>
                  <a:srgbClr val="3333FF"/>
                </a:solidFill>
              </a:rPr>
              <a:t>duktion </a:t>
            </a:r>
            <a:r>
              <a:rPr lang="de-DE" sz="1600" dirty="0">
                <a:solidFill>
                  <a:srgbClr val="3333FF"/>
                </a:solidFill>
              </a:rPr>
              <a:t>und </a:t>
            </a:r>
            <a:r>
              <a:rPr lang="de-DE" sz="1600" b="1" dirty="0">
                <a:solidFill>
                  <a:srgbClr val="3333FF"/>
                </a:solidFill>
              </a:rPr>
              <a:t>Stromkon</a:t>
            </a:r>
            <a:r>
              <a:rPr lang="de-DE" sz="1600" b="1" u="sng" dirty="0">
                <a:solidFill>
                  <a:srgbClr val="3333FF"/>
                </a:solidFill>
              </a:rPr>
              <a:t>sum</a:t>
            </a:r>
            <a:r>
              <a:rPr lang="de-DE" sz="1600" dirty="0">
                <a:solidFill>
                  <a:srgbClr val="3333FF"/>
                </a:solidFill>
              </a:rPr>
              <a:t>:</a:t>
            </a:r>
            <a:endParaRPr lang="de-DE" sz="1600" b="1" dirty="0">
              <a:solidFill>
                <a:srgbClr val="3333FF"/>
              </a:solidFill>
            </a:endParaRP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2CB2F1E8-0857-F26A-225E-07B7243BF328}"/>
              </a:ext>
            </a:extLst>
          </p:cNvPr>
          <p:cNvGrpSpPr/>
          <p:nvPr/>
        </p:nvGrpSpPr>
        <p:grpSpPr>
          <a:xfrm>
            <a:off x="5534948" y="2512993"/>
            <a:ext cx="2630848" cy="2795910"/>
            <a:chOff x="5534948" y="2512993"/>
            <a:chExt cx="2630848" cy="2795910"/>
          </a:xfrm>
        </p:grpSpPr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9B01C850-4E67-870C-2A00-25B000E70196}"/>
                </a:ext>
              </a:extLst>
            </p:cNvPr>
            <p:cNvSpPr txBox="1"/>
            <p:nvPr/>
          </p:nvSpPr>
          <p:spPr>
            <a:xfrm>
              <a:off x="5534948" y="4847238"/>
              <a:ext cx="26308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/>
                <a:t>HEMS:</a:t>
              </a:r>
              <a:br>
                <a:rPr lang="de-DE" sz="1200" dirty="0"/>
              </a:br>
              <a:r>
                <a:rPr lang="de-DE" sz="1200" dirty="0"/>
                <a:t>Heim-Energie-Management-System</a:t>
              </a:r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4B432E64-4728-0215-0189-35F506FFDC30}"/>
                </a:ext>
              </a:extLst>
            </p:cNvPr>
            <p:cNvSpPr/>
            <p:nvPr/>
          </p:nvSpPr>
          <p:spPr>
            <a:xfrm>
              <a:off x="6134542" y="2512993"/>
              <a:ext cx="1599808" cy="159980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600" b="1" dirty="0">
                  <a:solidFill>
                    <a:srgbClr val="0070C0"/>
                  </a:solidFill>
                </a:rPr>
                <a:t>HEMS</a:t>
              </a:r>
            </a:p>
          </p:txBody>
        </p:sp>
      </p:grpSp>
      <p:sp>
        <p:nvSpPr>
          <p:cNvPr id="32" name="Ellipse 31">
            <a:extLst>
              <a:ext uri="{FF2B5EF4-FFF2-40B4-BE49-F238E27FC236}">
                <a16:creationId xmlns:a16="http://schemas.microsoft.com/office/drawing/2014/main" id="{24212D35-6310-A039-DAA5-A5B9C3E472A7}"/>
              </a:ext>
            </a:extLst>
          </p:cNvPr>
          <p:cNvSpPr/>
          <p:nvPr/>
        </p:nvSpPr>
        <p:spPr>
          <a:xfrm>
            <a:off x="5956994" y="2335445"/>
            <a:ext cx="1954903" cy="1954903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17BDC897-EB96-F326-B4C1-F45172A60F75}"/>
              </a:ext>
            </a:extLst>
          </p:cNvPr>
          <p:cNvGrpSpPr/>
          <p:nvPr/>
        </p:nvGrpSpPr>
        <p:grpSpPr>
          <a:xfrm>
            <a:off x="5764955" y="3308376"/>
            <a:ext cx="526034" cy="535826"/>
            <a:chOff x="5373370" y="4258533"/>
            <a:chExt cx="526034" cy="535826"/>
          </a:xfrm>
        </p:grpSpPr>
        <p:sp>
          <p:nvSpPr>
            <p:cNvPr id="4" name="Rechteck: abgerundete Ecken 3">
              <a:extLst>
                <a:ext uri="{FF2B5EF4-FFF2-40B4-BE49-F238E27FC236}">
                  <a16:creationId xmlns:a16="http://schemas.microsoft.com/office/drawing/2014/main" id="{F0A7C1A6-F643-A8FA-EFD8-203599497690}"/>
                </a:ext>
              </a:extLst>
            </p:cNvPr>
            <p:cNvSpPr/>
            <p:nvPr/>
          </p:nvSpPr>
          <p:spPr bwMode="auto">
            <a:xfrm>
              <a:off x="5397500" y="4287218"/>
              <a:ext cx="477774" cy="478457"/>
            </a:xfrm>
            <a:prstGeom prst="roundRect">
              <a:avLst>
                <a:gd name="adj" fmla="val 10686"/>
              </a:avLst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31" name="Grafik 30" descr="Steckdosensymbol, Vektorvorlage, Illustration, Logo-Design | Premium Vektor">
              <a:extLst>
                <a:ext uri="{FF2B5EF4-FFF2-40B4-BE49-F238E27FC236}">
                  <a16:creationId xmlns:a16="http://schemas.microsoft.com/office/drawing/2014/main" id="{61302AD6-4E57-2458-5396-5D09132AF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7943" t="17244" r="17871" b="17376"/>
            <a:stretch>
              <a:fillRect/>
            </a:stretch>
          </p:blipFill>
          <p:spPr>
            <a:xfrm>
              <a:off x="5373370" y="4258533"/>
              <a:ext cx="526034" cy="535826"/>
            </a:xfrm>
            <a:prstGeom prst="rect">
              <a:avLst/>
            </a:prstGeom>
            <a:noFill/>
          </p:spPr>
        </p:pic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3E3DDF27-AB63-6785-5C42-CA4D051E6982}"/>
              </a:ext>
            </a:extLst>
          </p:cNvPr>
          <p:cNvGrpSpPr/>
          <p:nvPr/>
        </p:nvGrpSpPr>
        <p:grpSpPr>
          <a:xfrm>
            <a:off x="6464733" y="3711564"/>
            <a:ext cx="964249" cy="964249"/>
            <a:chOff x="7029368" y="4267662"/>
            <a:chExt cx="964249" cy="964249"/>
          </a:xfrm>
        </p:grpSpPr>
        <p:sp>
          <p:nvSpPr>
            <p:cNvPr id="6" name="Rechteck: abgerundete Ecken 5">
              <a:extLst>
                <a:ext uri="{FF2B5EF4-FFF2-40B4-BE49-F238E27FC236}">
                  <a16:creationId xmlns:a16="http://schemas.microsoft.com/office/drawing/2014/main" id="{E3F6A5ED-F021-E2E1-7DD3-F2E015B67F67}"/>
                </a:ext>
              </a:extLst>
            </p:cNvPr>
            <p:cNvSpPr/>
            <p:nvPr/>
          </p:nvSpPr>
          <p:spPr bwMode="auto">
            <a:xfrm>
              <a:off x="7058025" y="4441031"/>
              <a:ext cx="912019" cy="616744"/>
            </a:xfrm>
            <a:prstGeom prst="roundRect">
              <a:avLst>
                <a:gd name="adj" fmla="val 10103"/>
              </a:avLst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29" name="Grafik 28">
              <a:extLst>
                <a:ext uri="{FF2B5EF4-FFF2-40B4-BE49-F238E27FC236}">
                  <a16:creationId xmlns:a16="http://schemas.microsoft.com/office/drawing/2014/main" id="{C12AE3B4-763B-374D-2694-9444CAE19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9368" y="4267662"/>
              <a:ext cx="964249" cy="964249"/>
            </a:xfrm>
            <a:prstGeom prst="rect">
              <a:avLst/>
            </a:prstGeom>
          </p:spPr>
        </p:pic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E90EC5D7-28A3-C22A-2A11-E51416D1607A}"/>
              </a:ext>
            </a:extLst>
          </p:cNvPr>
          <p:cNvGrpSpPr/>
          <p:nvPr/>
        </p:nvGrpSpPr>
        <p:grpSpPr>
          <a:xfrm>
            <a:off x="5234798" y="1811209"/>
            <a:ext cx="1662372" cy="1272981"/>
            <a:chOff x="1328738" y="4418815"/>
            <a:chExt cx="1662372" cy="1272981"/>
          </a:xfrm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CB4DEDBE-CD62-6304-531A-383EDAA479EC}"/>
                </a:ext>
              </a:extLst>
            </p:cNvPr>
            <p:cNvSpPr/>
            <p:nvPr/>
          </p:nvSpPr>
          <p:spPr bwMode="auto">
            <a:xfrm>
              <a:off x="1388268" y="5018932"/>
              <a:ext cx="1042987" cy="405555"/>
            </a:xfrm>
            <a:custGeom>
              <a:avLst/>
              <a:gdLst>
                <a:gd name="csX0" fmla="*/ 0 w 816768"/>
                <a:gd name="csY0" fmla="*/ 0 h 396030"/>
                <a:gd name="csX1" fmla="*/ 816768 w 816768"/>
                <a:gd name="csY1" fmla="*/ 0 h 396030"/>
                <a:gd name="csX2" fmla="*/ 816768 w 816768"/>
                <a:gd name="csY2" fmla="*/ 396030 h 396030"/>
                <a:gd name="csX3" fmla="*/ 0 w 816768"/>
                <a:gd name="csY3" fmla="*/ 396030 h 396030"/>
                <a:gd name="csX4" fmla="*/ 0 w 816768"/>
                <a:gd name="csY4" fmla="*/ 0 h 396030"/>
                <a:gd name="csX0" fmla="*/ 207169 w 1023937"/>
                <a:gd name="csY0" fmla="*/ 0 h 403174"/>
                <a:gd name="csX1" fmla="*/ 1023937 w 1023937"/>
                <a:gd name="csY1" fmla="*/ 0 h 403174"/>
                <a:gd name="csX2" fmla="*/ 1023937 w 1023937"/>
                <a:gd name="csY2" fmla="*/ 396030 h 403174"/>
                <a:gd name="csX3" fmla="*/ 0 w 1023937"/>
                <a:gd name="csY3" fmla="*/ 403174 h 403174"/>
                <a:gd name="csX4" fmla="*/ 207169 w 1023937"/>
                <a:gd name="csY4" fmla="*/ 0 h 403174"/>
                <a:gd name="csX0" fmla="*/ 207169 w 1023937"/>
                <a:gd name="csY0" fmla="*/ 0 h 403174"/>
                <a:gd name="csX1" fmla="*/ 1023937 w 1023937"/>
                <a:gd name="csY1" fmla="*/ 0 h 403174"/>
                <a:gd name="csX2" fmla="*/ 835818 w 1023937"/>
                <a:gd name="csY2" fmla="*/ 398412 h 403174"/>
                <a:gd name="csX3" fmla="*/ 0 w 1023937"/>
                <a:gd name="csY3" fmla="*/ 403174 h 403174"/>
                <a:gd name="csX4" fmla="*/ 207169 w 1023937"/>
                <a:gd name="csY4" fmla="*/ 0 h 403174"/>
                <a:gd name="csX0" fmla="*/ 207169 w 1042987"/>
                <a:gd name="csY0" fmla="*/ 2381 h 405555"/>
                <a:gd name="csX1" fmla="*/ 1042987 w 1042987"/>
                <a:gd name="csY1" fmla="*/ 0 h 405555"/>
                <a:gd name="csX2" fmla="*/ 835818 w 1042987"/>
                <a:gd name="csY2" fmla="*/ 400793 h 405555"/>
                <a:gd name="csX3" fmla="*/ 0 w 1042987"/>
                <a:gd name="csY3" fmla="*/ 405555 h 405555"/>
                <a:gd name="csX4" fmla="*/ 207169 w 1042987"/>
                <a:gd name="csY4" fmla="*/ 2381 h 4055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042987" h="405555">
                  <a:moveTo>
                    <a:pt x="207169" y="2381"/>
                  </a:moveTo>
                  <a:lnTo>
                    <a:pt x="1042987" y="0"/>
                  </a:lnTo>
                  <a:lnTo>
                    <a:pt x="835818" y="400793"/>
                  </a:lnTo>
                  <a:lnTo>
                    <a:pt x="0" y="405555"/>
                  </a:lnTo>
                  <a:lnTo>
                    <a:pt x="207169" y="238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Rechteck: abgerundete Ecken 8">
              <a:extLst>
                <a:ext uri="{FF2B5EF4-FFF2-40B4-BE49-F238E27FC236}">
                  <a16:creationId xmlns:a16="http://schemas.microsoft.com/office/drawing/2014/main" id="{17BF7F68-8EA2-9630-1391-0360D3C2D847}"/>
                </a:ext>
              </a:extLst>
            </p:cNvPr>
            <p:cNvSpPr/>
            <p:nvPr/>
          </p:nvSpPr>
          <p:spPr bwMode="auto">
            <a:xfrm>
              <a:off x="2528887" y="4895849"/>
              <a:ext cx="326231" cy="453096"/>
            </a:xfrm>
            <a:prstGeom prst="roundRect">
              <a:avLst>
                <a:gd name="adj" fmla="val 15207"/>
              </a:avLst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D67E2F61-4931-DF03-B1D6-05B497423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7522" t="21406" r="10664" b="15944"/>
            <a:stretch>
              <a:fillRect/>
            </a:stretch>
          </p:blipFill>
          <p:spPr>
            <a:xfrm flipH="1">
              <a:off x="1328738" y="4418815"/>
              <a:ext cx="1662372" cy="1272981"/>
            </a:xfrm>
            <a:prstGeom prst="rect">
              <a:avLst/>
            </a:prstGeom>
          </p:spPr>
        </p:pic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E130BE66-43A5-166E-086A-18E044A03CC3}"/>
              </a:ext>
            </a:extLst>
          </p:cNvPr>
          <p:cNvGrpSpPr/>
          <p:nvPr/>
        </p:nvGrpSpPr>
        <p:grpSpPr>
          <a:xfrm>
            <a:off x="7341856" y="2453355"/>
            <a:ext cx="1161772" cy="691975"/>
            <a:chOff x="1480115" y="4590949"/>
            <a:chExt cx="1161772" cy="691975"/>
          </a:xfrm>
        </p:grpSpPr>
        <p:sp>
          <p:nvSpPr>
            <p:cNvPr id="14" name="Rechteck: abgerundete Ecken 13">
              <a:extLst>
                <a:ext uri="{FF2B5EF4-FFF2-40B4-BE49-F238E27FC236}">
                  <a16:creationId xmlns:a16="http://schemas.microsoft.com/office/drawing/2014/main" id="{5EEDD466-DF0C-61A4-8C32-1C49F8BA64F2}"/>
                </a:ext>
              </a:extLst>
            </p:cNvPr>
            <p:cNvSpPr/>
            <p:nvPr/>
          </p:nvSpPr>
          <p:spPr bwMode="auto">
            <a:xfrm>
              <a:off x="1557337" y="4705080"/>
              <a:ext cx="1028751" cy="507949"/>
            </a:xfrm>
            <a:custGeom>
              <a:avLst/>
              <a:gdLst>
                <a:gd name="csX0" fmla="*/ 0 w 1002505"/>
                <a:gd name="csY0" fmla="*/ 88504 h 531013"/>
                <a:gd name="csX1" fmla="*/ 88504 w 1002505"/>
                <a:gd name="csY1" fmla="*/ 0 h 531013"/>
                <a:gd name="csX2" fmla="*/ 914001 w 1002505"/>
                <a:gd name="csY2" fmla="*/ 0 h 531013"/>
                <a:gd name="csX3" fmla="*/ 1002505 w 1002505"/>
                <a:gd name="csY3" fmla="*/ 88504 h 531013"/>
                <a:gd name="csX4" fmla="*/ 1002505 w 1002505"/>
                <a:gd name="csY4" fmla="*/ 442509 h 531013"/>
                <a:gd name="csX5" fmla="*/ 914001 w 1002505"/>
                <a:gd name="csY5" fmla="*/ 531013 h 531013"/>
                <a:gd name="csX6" fmla="*/ 88504 w 1002505"/>
                <a:gd name="csY6" fmla="*/ 531013 h 531013"/>
                <a:gd name="csX7" fmla="*/ 0 w 1002505"/>
                <a:gd name="csY7" fmla="*/ 442509 h 531013"/>
                <a:gd name="csX8" fmla="*/ 0 w 1002505"/>
                <a:gd name="csY8" fmla="*/ 88504 h 531013"/>
                <a:gd name="csX0" fmla="*/ 0 w 1002505"/>
                <a:gd name="csY0" fmla="*/ 88504 h 531013"/>
                <a:gd name="csX1" fmla="*/ 236142 w 1002505"/>
                <a:gd name="csY1" fmla="*/ 16669 h 531013"/>
                <a:gd name="csX2" fmla="*/ 914001 w 1002505"/>
                <a:gd name="csY2" fmla="*/ 0 h 531013"/>
                <a:gd name="csX3" fmla="*/ 1002505 w 1002505"/>
                <a:gd name="csY3" fmla="*/ 88504 h 531013"/>
                <a:gd name="csX4" fmla="*/ 1002505 w 1002505"/>
                <a:gd name="csY4" fmla="*/ 442509 h 531013"/>
                <a:gd name="csX5" fmla="*/ 914001 w 1002505"/>
                <a:gd name="csY5" fmla="*/ 531013 h 531013"/>
                <a:gd name="csX6" fmla="*/ 88504 w 1002505"/>
                <a:gd name="csY6" fmla="*/ 531013 h 531013"/>
                <a:gd name="csX7" fmla="*/ 0 w 1002505"/>
                <a:gd name="csY7" fmla="*/ 442509 h 531013"/>
                <a:gd name="csX8" fmla="*/ 0 w 1002505"/>
                <a:gd name="csY8" fmla="*/ 88504 h 531013"/>
                <a:gd name="csX0" fmla="*/ 0 w 1002505"/>
                <a:gd name="csY0" fmla="*/ 71835 h 514344"/>
                <a:gd name="csX1" fmla="*/ 236142 w 1002505"/>
                <a:gd name="csY1" fmla="*/ 0 h 514344"/>
                <a:gd name="csX2" fmla="*/ 606820 w 1002505"/>
                <a:gd name="csY2" fmla="*/ 4762 h 514344"/>
                <a:gd name="csX3" fmla="*/ 1002505 w 1002505"/>
                <a:gd name="csY3" fmla="*/ 71835 h 514344"/>
                <a:gd name="csX4" fmla="*/ 1002505 w 1002505"/>
                <a:gd name="csY4" fmla="*/ 425840 h 514344"/>
                <a:gd name="csX5" fmla="*/ 914001 w 1002505"/>
                <a:gd name="csY5" fmla="*/ 514344 h 514344"/>
                <a:gd name="csX6" fmla="*/ 88504 w 1002505"/>
                <a:gd name="csY6" fmla="*/ 514344 h 514344"/>
                <a:gd name="csX7" fmla="*/ 0 w 1002505"/>
                <a:gd name="csY7" fmla="*/ 425840 h 514344"/>
                <a:gd name="csX8" fmla="*/ 0 w 1002505"/>
                <a:gd name="csY8" fmla="*/ 71835 h 514344"/>
                <a:gd name="csX0" fmla="*/ 0 w 1002505"/>
                <a:gd name="csY0" fmla="*/ 71835 h 514344"/>
                <a:gd name="csX1" fmla="*/ 236142 w 1002505"/>
                <a:gd name="csY1" fmla="*/ 0 h 514344"/>
                <a:gd name="csX2" fmla="*/ 606820 w 1002505"/>
                <a:gd name="csY2" fmla="*/ 4762 h 514344"/>
                <a:gd name="csX3" fmla="*/ 738186 w 1002505"/>
                <a:gd name="csY3" fmla="*/ 150416 h 514344"/>
                <a:gd name="csX4" fmla="*/ 1002505 w 1002505"/>
                <a:gd name="csY4" fmla="*/ 425840 h 514344"/>
                <a:gd name="csX5" fmla="*/ 914001 w 1002505"/>
                <a:gd name="csY5" fmla="*/ 514344 h 514344"/>
                <a:gd name="csX6" fmla="*/ 88504 w 1002505"/>
                <a:gd name="csY6" fmla="*/ 514344 h 514344"/>
                <a:gd name="csX7" fmla="*/ 0 w 1002505"/>
                <a:gd name="csY7" fmla="*/ 425840 h 514344"/>
                <a:gd name="csX8" fmla="*/ 0 w 1002505"/>
                <a:gd name="csY8" fmla="*/ 71835 h 514344"/>
                <a:gd name="csX0" fmla="*/ 0 w 1002505"/>
                <a:gd name="csY0" fmla="*/ 71835 h 514344"/>
                <a:gd name="csX1" fmla="*/ 236142 w 1002505"/>
                <a:gd name="csY1" fmla="*/ 0 h 514344"/>
                <a:gd name="csX2" fmla="*/ 606820 w 1002505"/>
                <a:gd name="csY2" fmla="*/ 4762 h 514344"/>
                <a:gd name="csX3" fmla="*/ 738186 w 1002505"/>
                <a:gd name="csY3" fmla="*/ 150416 h 514344"/>
                <a:gd name="csX4" fmla="*/ 795338 w 1002505"/>
                <a:gd name="csY4" fmla="*/ 214538 h 514344"/>
                <a:gd name="csX5" fmla="*/ 1002505 w 1002505"/>
                <a:gd name="csY5" fmla="*/ 425840 h 514344"/>
                <a:gd name="csX6" fmla="*/ 914001 w 1002505"/>
                <a:gd name="csY6" fmla="*/ 514344 h 514344"/>
                <a:gd name="csX7" fmla="*/ 88504 w 1002505"/>
                <a:gd name="csY7" fmla="*/ 514344 h 514344"/>
                <a:gd name="csX8" fmla="*/ 0 w 1002505"/>
                <a:gd name="csY8" fmla="*/ 425840 h 514344"/>
                <a:gd name="csX9" fmla="*/ 0 w 1002505"/>
                <a:gd name="csY9" fmla="*/ 71835 h 514344"/>
                <a:gd name="csX0" fmla="*/ 0 w 1016794"/>
                <a:gd name="csY0" fmla="*/ 71835 h 514344"/>
                <a:gd name="csX1" fmla="*/ 236142 w 1016794"/>
                <a:gd name="csY1" fmla="*/ 0 h 514344"/>
                <a:gd name="csX2" fmla="*/ 606820 w 1016794"/>
                <a:gd name="csY2" fmla="*/ 4762 h 514344"/>
                <a:gd name="csX3" fmla="*/ 738186 w 1016794"/>
                <a:gd name="csY3" fmla="*/ 150416 h 514344"/>
                <a:gd name="csX4" fmla="*/ 1016794 w 1016794"/>
                <a:gd name="csY4" fmla="*/ 219300 h 514344"/>
                <a:gd name="csX5" fmla="*/ 1002505 w 1016794"/>
                <a:gd name="csY5" fmla="*/ 425840 h 514344"/>
                <a:gd name="csX6" fmla="*/ 914001 w 1016794"/>
                <a:gd name="csY6" fmla="*/ 514344 h 514344"/>
                <a:gd name="csX7" fmla="*/ 88504 w 1016794"/>
                <a:gd name="csY7" fmla="*/ 514344 h 514344"/>
                <a:gd name="csX8" fmla="*/ 0 w 1016794"/>
                <a:gd name="csY8" fmla="*/ 425840 h 514344"/>
                <a:gd name="csX9" fmla="*/ 0 w 1016794"/>
                <a:gd name="csY9" fmla="*/ 71835 h 514344"/>
                <a:gd name="csX0" fmla="*/ 0 w 1016794"/>
                <a:gd name="csY0" fmla="*/ 71835 h 514344"/>
                <a:gd name="csX1" fmla="*/ 236142 w 1016794"/>
                <a:gd name="csY1" fmla="*/ 0 h 514344"/>
                <a:gd name="csX2" fmla="*/ 606820 w 1016794"/>
                <a:gd name="csY2" fmla="*/ 4762 h 514344"/>
                <a:gd name="csX3" fmla="*/ 738186 w 1016794"/>
                <a:gd name="csY3" fmla="*/ 150416 h 514344"/>
                <a:gd name="csX4" fmla="*/ 1016794 w 1016794"/>
                <a:gd name="csY4" fmla="*/ 219300 h 514344"/>
                <a:gd name="csX5" fmla="*/ 1014411 w 1016794"/>
                <a:gd name="csY5" fmla="*/ 361546 h 514344"/>
                <a:gd name="csX6" fmla="*/ 914001 w 1016794"/>
                <a:gd name="csY6" fmla="*/ 514344 h 514344"/>
                <a:gd name="csX7" fmla="*/ 88504 w 1016794"/>
                <a:gd name="csY7" fmla="*/ 514344 h 514344"/>
                <a:gd name="csX8" fmla="*/ 0 w 1016794"/>
                <a:gd name="csY8" fmla="*/ 425840 h 514344"/>
                <a:gd name="csX9" fmla="*/ 0 w 1016794"/>
                <a:gd name="csY9" fmla="*/ 71835 h 514344"/>
                <a:gd name="csX0" fmla="*/ 0 w 1016794"/>
                <a:gd name="csY0" fmla="*/ 71835 h 514344"/>
                <a:gd name="csX1" fmla="*/ 236142 w 1016794"/>
                <a:gd name="csY1" fmla="*/ 0 h 514344"/>
                <a:gd name="csX2" fmla="*/ 606820 w 1016794"/>
                <a:gd name="csY2" fmla="*/ 4762 h 514344"/>
                <a:gd name="csX3" fmla="*/ 738186 w 1016794"/>
                <a:gd name="csY3" fmla="*/ 150416 h 514344"/>
                <a:gd name="csX4" fmla="*/ 1016794 w 1016794"/>
                <a:gd name="csY4" fmla="*/ 219300 h 514344"/>
                <a:gd name="csX5" fmla="*/ 1014411 w 1016794"/>
                <a:gd name="csY5" fmla="*/ 361546 h 514344"/>
                <a:gd name="csX6" fmla="*/ 976312 w 1016794"/>
                <a:gd name="csY6" fmla="*/ 474095 h 514344"/>
                <a:gd name="csX7" fmla="*/ 914001 w 1016794"/>
                <a:gd name="csY7" fmla="*/ 514344 h 514344"/>
                <a:gd name="csX8" fmla="*/ 88504 w 1016794"/>
                <a:gd name="csY8" fmla="*/ 514344 h 514344"/>
                <a:gd name="csX9" fmla="*/ 0 w 1016794"/>
                <a:gd name="csY9" fmla="*/ 425840 h 514344"/>
                <a:gd name="csX10" fmla="*/ 0 w 1016794"/>
                <a:gd name="csY10" fmla="*/ 71835 h 514344"/>
                <a:gd name="csX0" fmla="*/ 0 w 1016794"/>
                <a:gd name="csY0" fmla="*/ 71835 h 514344"/>
                <a:gd name="csX1" fmla="*/ 236142 w 1016794"/>
                <a:gd name="csY1" fmla="*/ 0 h 514344"/>
                <a:gd name="csX2" fmla="*/ 606820 w 1016794"/>
                <a:gd name="csY2" fmla="*/ 4762 h 514344"/>
                <a:gd name="csX3" fmla="*/ 738186 w 1016794"/>
                <a:gd name="csY3" fmla="*/ 150416 h 514344"/>
                <a:gd name="csX4" fmla="*/ 1016794 w 1016794"/>
                <a:gd name="csY4" fmla="*/ 219300 h 514344"/>
                <a:gd name="csX5" fmla="*/ 1014411 w 1016794"/>
                <a:gd name="csY5" fmla="*/ 361546 h 514344"/>
                <a:gd name="csX6" fmla="*/ 954880 w 1016794"/>
                <a:gd name="csY6" fmla="*/ 397895 h 514344"/>
                <a:gd name="csX7" fmla="*/ 914001 w 1016794"/>
                <a:gd name="csY7" fmla="*/ 514344 h 514344"/>
                <a:gd name="csX8" fmla="*/ 88504 w 1016794"/>
                <a:gd name="csY8" fmla="*/ 514344 h 514344"/>
                <a:gd name="csX9" fmla="*/ 0 w 1016794"/>
                <a:gd name="csY9" fmla="*/ 425840 h 514344"/>
                <a:gd name="csX10" fmla="*/ 0 w 1016794"/>
                <a:gd name="csY10" fmla="*/ 71835 h 514344"/>
                <a:gd name="csX0" fmla="*/ 0 w 1016794"/>
                <a:gd name="csY0" fmla="*/ 71835 h 514344"/>
                <a:gd name="csX1" fmla="*/ 236142 w 1016794"/>
                <a:gd name="csY1" fmla="*/ 0 h 514344"/>
                <a:gd name="csX2" fmla="*/ 606820 w 1016794"/>
                <a:gd name="csY2" fmla="*/ 4762 h 514344"/>
                <a:gd name="csX3" fmla="*/ 738186 w 1016794"/>
                <a:gd name="csY3" fmla="*/ 150416 h 514344"/>
                <a:gd name="csX4" fmla="*/ 1016794 w 1016794"/>
                <a:gd name="csY4" fmla="*/ 219300 h 514344"/>
                <a:gd name="csX5" fmla="*/ 1014411 w 1016794"/>
                <a:gd name="csY5" fmla="*/ 361546 h 514344"/>
                <a:gd name="csX6" fmla="*/ 950118 w 1016794"/>
                <a:gd name="csY6" fmla="*/ 395514 h 514344"/>
                <a:gd name="csX7" fmla="*/ 914001 w 1016794"/>
                <a:gd name="csY7" fmla="*/ 514344 h 514344"/>
                <a:gd name="csX8" fmla="*/ 88504 w 1016794"/>
                <a:gd name="csY8" fmla="*/ 514344 h 514344"/>
                <a:gd name="csX9" fmla="*/ 0 w 1016794"/>
                <a:gd name="csY9" fmla="*/ 425840 h 514344"/>
                <a:gd name="csX10" fmla="*/ 0 w 1016794"/>
                <a:gd name="csY10" fmla="*/ 71835 h 514344"/>
                <a:gd name="csX0" fmla="*/ 0 w 1016794"/>
                <a:gd name="csY0" fmla="*/ 78979 h 521488"/>
                <a:gd name="csX1" fmla="*/ 236142 w 1016794"/>
                <a:gd name="csY1" fmla="*/ 7144 h 521488"/>
                <a:gd name="csX2" fmla="*/ 575863 w 1016794"/>
                <a:gd name="csY2" fmla="*/ 0 h 521488"/>
                <a:gd name="csX3" fmla="*/ 738186 w 1016794"/>
                <a:gd name="csY3" fmla="*/ 157560 h 521488"/>
                <a:gd name="csX4" fmla="*/ 1016794 w 1016794"/>
                <a:gd name="csY4" fmla="*/ 226444 h 521488"/>
                <a:gd name="csX5" fmla="*/ 1014411 w 1016794"/>
                <a:gd name="csY5" fmla="*/ 368690 h 521488"/>
                <a:gd name="csX6" fmla="*/ 950118 w 1016794"/>
                <a:gd name="csY6" fmla="*/ 402658 h 521488"/>
                <a:gd name="csX7" fmla="*/ 914001 w 1016794"/>
                <a:gd name="csY7" fmla="*/ 521488 h 521488"/>
                <a:gd name="csX8" fmla="*/ 88504 w 1016794"/>
                <a:gd name="csY8" fmla="*/ 521488 h 521488"/>
                <a:gd name="csX9" fmla="*/ 0 w 1016794"/>
                <a:gd name="csY9" fmla="*/ 432984 h 521488"/>
                <a:gd name="csX10" fmla="*/ 0 w 1016794"/>
                <a:gd name="csY10" fmla="*/ 78979 h 521488"/>
                <a:gd name="csX0" fmla="*/ 0 w 1014462"/>
                <a:gd name="csY0" fmla="*/ 78979 h 521488"/>
                <a:gd name="csX1" fmla="*/ 236142 w 1014462"/>
                <a:gd name="csY1" fmla="*/ 7144 h 521488"/>
                <a:gd name="csX2" fmla="*/ 575863 w 1014462"/>
                <a:gd name="csY2" fmla="*/ 0 h 521488"/>
                <a:gd name="csX3" fmla="*/ 738186 w 1014462"/>
                <a:gd name="csY3" fmla="*/ 157560 h 521488"/>
                <a:gd name="csX4" fmla="*/ 1007269 w 1014462"/>
                <a:gd name="csY4" fmla="*/ 226444 h 521488"/>
                <a:gd name="csX5" fmla="*/ 1014411 w 1014462"/>
                <a:gd name="csY5" fmla="*/ 368690 h 521488"/>
                <a:gd name="csX6" fmla="*/ 950118 w 1014462"/>
                <a:gd name="csY6" fmla="*/ 402658 h 521488"/>
                <a:gd name="csX7" fmla="*/ 914001 w 1014462"/>
                <a:gd name="csY7" fmla="*/ 521488 h 521488"/>
                <a:gd name="csX8" fmla="*/ 88504 w 1014462"/>
                <a:gd name="csY8" fmla="*/ 521488 h 521488"/>
                <a:gd name="csX9" fmla="*/ 0 w 1014462"/>
                <a:gd name="csY9" fmla="*/ 432984 h 521488"/>
                <a:gd name="csX10" fmla="*/ 0 w 1014462"/>
                <a:gd name="csY10" fmla="*/ 78979 h 521488"/>
                <a:gd name="csX0" fmla="*/ 0 w 1014462"/>
                <a:gd name="csY0" fmla="*/ 78979 h 521488"/>
                <a:gd name="csX1" fmla="*/ 236142 w 1014462"/>
                <a:gd name="csY1" fmla="*/ 7144 h 521488"/>
                <a:gd name="csX2" fmla="*/ 575863 w 1014462"/>
                <a:gd name="csY2" fmla="*/ 0 h 521488"/>
                <a:gd name="csX3" fmla="*/ 738186 w 1014462"/>
                <a:gd name="csY3" fmla="*/ 157560 h 521488"/>
                <a:gd name="csX4" fmla="*/ 1007269 w 1014462"/>
                <a:gd name="csY4" fmla="*/ 226444 h 521488"/>
                <a:gd name="csX5" fmla="*/ 1014411 w 1014462"/>
                <a:gd name="csY5" fmla="*/ 368690 h 521488"/>
                <a:gd name="csX6" fmla="*/ 959643 w 1014462"/>
                <a:gd name="csY6" fmla="*/ 409802 h 521488"/>
                <a:gd name="csX7" fmla="*/ 914001 w 1014462"/>
                <a:gd name="csY7" fmla="*/ 521488 h 521488"/>
                <a:gd name="csX8" fmla="*/ 88504 w 1014462"/>
                <a:gd name="csY8" fmla="*/ 521488 h 521488"/>
                <a:gd name="csX9" fmla="*/ 0 w 1014462"/>
                <a:gd name="csY9" fmla="*/ 432984 h 521488"/>
                <a:gd name="csX10" fmla="*/ 0 w 1014462"/>
                <a:gd name="csY10" fmla="*/ 78979 h 521488"/>
                <a:gd name="csX0" fmla="*/ 0 w 1014462"/>
                <a:gd name="csY0" fmla="*/ 78979 h 521488"/>
                <a:gd name="csX1" fmla="*/ 236142 w 1014462"/>
                <a:gd name="csY1" fmla="*/ 7144 h 521488"/>
                <a:gd name="csX2" fmla="*/ 575863 w 1014462"/>
                <a:gd name="csY2" fmla="*/ 0 h 521488"/>
                <a:gd name="csX3" fmla="*/ 738186 w 1014462"/>
                <a:gd name="csY3" fmla="*/ 157560 h 521488"/>
                <a:gd name="csX4" fmla="*/ 1007269 w 1014462"/>
                <a:gd name="csY4" fmla="*/ 226444 h 521488"/>
                <a:gd name="csX5" fmla="*/ 1014411 w 1014462"/>
                <a:gd name="csY5" fmla="*/ 368690 h 521488"/>
                <a:gd name="csX6" fmla="*/ 959643 w 1014462"/>
                <a:gd name="csY6" fmla="*/ 409802 h 521488"/>
                <a:gd name="csX7" fmla="*/ 787795 w 1014462"/>
                <a:gd name="csY7" fmla="*/ 500056 h 521488"/>
                <a:gd name="csX8" fmla="*/ 88504 w 1014462"/>
                <a:gd name="csY8" fmla="*/ 521488 h 521488"/>
                <a:gd name="csX9" fmla="*/ 0 w 1014462"/>
                <a:gd name="csY9" fmla="*/ 432984 h 521488"/>
                <a:gd name="csX10" fmla="*/ 0 w 1014462"/>
                <a:gd name="csY10" fmla="*/ 78979 h 521488"/>
                <a:gd name="csX0" fmla="*/ 0 w 1014462"/>
                <a:gd name="csY0" fmla="*/ 78979 h 521488"/>
                <a:gd name="csX1" fmla="*/ 236142 w 1014462"/>
                <a:gd name="csY1" fmla="*/ 7144 h 521488"/>
                <a:gd name="csX2" fmla="*/ 575863 w 1014462"/>
                <a:gd name="csY2" fmla="*/ 0 h 521488"/>
                <a:gd name="csX3" fmla="*/ 738186 w 1014462"/>
                <a:gd name="csY3" fmla="*/ 157560 h 521488"/>
                <a:gd name="csX4" fmla="*/ 1007269 w 1014462"/>
                <a:gd name="csY4" fmla="*/ 226444 h 521488"/>
                <a:gd name="csX5" fmla="*/ 1014411 w 1014462"/>
                <a:gd name="csY5" fmla="*/ 368690 h 521488"/>
                <a:gd name="csX6" fmla="*/ 959643 w 1014462"/>
                <a:gd name="csY6" fmla="*/ 409802 h 521488"/>
                <a:gd name="csX7" fmla="*/ 787795 w 1014462"/>
                <a:gd name="csY7" fmla="*/ 500056 h 521488"/>
                <a:gd name="csX8" fmla="*/ 740568 w 1014462"/>
                <a:gd name="csY8" fmla="*/ 471714 h 521488"/>
                <a:gd name="csX9" fmla="*/ 88504 w 1014462"/>
                <a:gd name="csY9" fmla="*/ 521488 h 521488"/>
                <a:gd name="csX10" fmla="*/ 0 w 1014462"/>
                <a:gd name="csY10" fmla="*/ 432984 h 521488"/>
                <a:gd name="csX11" fmla="*/ 0 w 1014462"/>
                <a:gd name="csY11" fmla="*/ 78979 h 521488"/>
                <a:gd name="csX0" fmla="*/ 0 w 1014462"/>
                <a:gd name="csY0" fmla="*/ 78979 h 521488"/>
                <a:gd name="csX1" fmla="*/ 236142 w 1014462"/>
                <a:gd name="csY1" fmla="*/ 7144 h 521488"/>
                <a:gd name="csX2" fmla="*/ 575863 w 1014462"/>
                <a:gd name="csY2" fmla="*/ 0 h 521488"/>
                <a:gd name="csX3" fmla="*/ 738186 w 1014462"/>
                <a:gd name="csY3" fmla="*/ 157560 h 521488"/>
                <a:gd name="csX4" fmla="*/ 1007269 w 1014462"/>
                <a:gd name="csY4" fmla="*/ 226444 h 521488"/>
                <a:gd name="csX5" fmla="*/ 1014411 w 1014462"/>
                <a:gd name="csY5" fmla="*/ 368690 h 521488"/>
                <a:gd name="csX6" fmla="*/ 959643 w 1014462"/>
                <a:gd name="csY6" fmla="*/ 409802 h 521488"/>
                <a:gd name="csX7" fmla="*/ 787795 w 1014462"/>
                <a:gd name="csY7" fmla="*/ 500056 h 521488"/>
                <a:gd name="csX8" fmla="*/ 735806 w 1014462"/>
                <a:gd name="csY8" fmla="*/ 443139 h 521488"/>
                <a:gd name="csX9" fmla="*/ 88504 w 1014462"/>
                <a:gd name="csY9" fmla="*/ 521488 h 521488"/>
                <a:gd name="csX10" fmla="*/ 0 w 1014462"/>
                <a:gd name="csY10" fmla="*/ 432984 h 521488"/>
                <a:gd name="csX11" fmla="*/ 0 w 1014462"/>
                <a:gd name="csY11" fmla="*/ 78979 h 521488"/>
                <a:gd name="csX0" fmla="*/ 0 w 1014462"/>
                <a:gd name="csY0" fmla="*/ 78979 h 521488"/>
                <a:gd name="csX1" fmla="*/ 236142 w 1014462"/>
                <a:gd name="csY1" fmla="*/ 7144 h 521488"/>
                <a:gd name="csX2" fmla="*/ 575863 w 1014462"/>
                <a:gd name="csY2" fmla="*/ 0 h 521488"/>
                <a:gd name="csX3" fmla="*/ 738186 w 1014462"/>
                <a:gd name="csY3" fmla="*/ 157560 h 521488"/>
                <a:gd name="csX4" fmla="*/ 1007269 w 1014462"/>
                <a:gd name="csY4" fmla="*/ 226444 h 521488"/>
                <a:gd name="csX5" fmla="*/ 1014411 w 1014462"/>
                <a:gd name="csY5" fmla="*/ 368690 h 521488"/>
                <a:gd name="csX6" fmla="*/ 959643 w 1014462"/>
                <a:gd name="csY6" fmla="*/ 409802 h 521488"/>
                <a:gd name="csX7" fmla="*/ 787795 w 1014462"/>
                <a:gd name="csY7" fmla="*/ 500056 h 521488"/>
                <a:gd name="csX8" fmla="*/ 716756 w 1014462"/>
                <a:gd name="csY8" fmla="*/ 412183 h 521488"/>
                <a:gd name="csX9" fmla="*/ 88504 w 1014462"/>
                <a:gd name="csY9" fmla="*/ 521488 h 521488"/>
                <a:gd name="csX10" fmla="*/ 0 w 1014462"/>
                <a:gd name="csY10" fmla="*/ 432984 h 521488"/>
                <a:gd name="csX11" fmla="*/ 0 w 1014462"/>
                <a:gd name="csY11" fmla="*/ 78979 h 521488"/>
                <a:gd name="csX0" fmla="*/ 0 w 1014462"/>
                <a:gd name="csY0" fmla="*/ 78979 h 521488"/>
                <a:gd name="csX1" fmla="*/ 236142 w 1014462"/>
                <a:gd name="csY1" fmla="*/ 7144 h 521488"/>
                <a:gd name="csX2" fmla="*/ 575863 w 1014462"/>
                <a:gd name="csY2" fmla="*/ 0 h 521488"/>
                <a:gd name="csX3" fmla="*/ 738186 w 1014462"/>
                <a:gd name="csY3" fmla="*/ 157560 h 521488"/>
                <a:gd name="csX4" fmla="*/ 1007269 w 1014462"/>
                <a:gd name="csY4" fmla="*/ 226444 h 521488"/>
                <a:gd name="csX5" fmla="*/ 1014411 w 1014462"/>
                <a:gd name="csY5" fmla="*/ 368690 h 521488"/>
                <a:gd name="csX6" fmla="*/ 959643 w 1014462"/>
                <a:gd name="csY6" fmla="*/ 409802 h 521488"/>
                <a:gd name="csX7" fmla="*/ 787795 w 1014462"/>
                <a:gd name="csY7" fmla="*/ 500056 h 521488"/>
                <a:gd name="csX8" fmla="*/ 714375 w 1014462"/>
                <a:gd name="csY8" fmla="*/ 378846 h 521488"/>
                <a:gd name="csX9" fmla="*/ 88504 w 1014462"/>
                <a:gd name="csY9" fmla="*/ 521488 h 521488"/>
                <a:gd name="csX10" fmla="*/ 0 w 1014462"/>
                <a:gd name="csY10" fmla="*/ 432984 h 521488"/>
                <a:gd name="csX11" fmla="*/ 0 w 1014462"/>
                <a:gd name="csY11" fmla="*/ 78979 h 521488"/>
                <a:gd name="csX0" fmla="*/ 0 w 1014462"/>
                <a:gd name="csY0" fmla="*/ 78979 h 521488"/>
                <a:gd name="csX1" fmla="*/ 236142 w 1014462"/>
                <a:gd name="csY1" fmla="*/ 7144 h 521488"/>
                <a:gd name="csX2" fmla="*/ 575863 w 1014462"/>
                <a:gd name="csY2" fmla="*/ 0 h 521488"/>
                <a:gd name="csX3" fmla="*/ 738186 w 1014462"/>
                <a:gd name="csY3" fmla="*/ 157560 h 521488"/>
                <a:gd name="csX4" fmla="*/ 1007269 w 1014462"/>
                <a:gd name="csY4" fmla="*/ 226444 h 521488"/>
                <a:gd name="csX5" fmla="*/ 1014411 w 1014462"/>
                <a:gd name="csY5" fmla="*/ 368690 h 521488"/>
                <a:gd name="csX6" fmla="*/ 959643 w 1014462"/>
                <a:gd name="csY6" fmla="*/ 409802 h 521488"/>
                <a:gd name="csX7" fmla="*/ 787795 w 1014462"/>
                <a:gd name="csY7" fmla="*/ 500056 h 521488"/>
                <a:gd name="csX8" fmla="*/ 690562 w 1014462"/>
                <a:gd name="csY8" fmla="*/ 414565 h 521488"/>
                <a:gd name="csX9" fmla="*/ 88504 w 1014462"/>
                <a:gd name="csY9" fmla="*/ 521488 h 521488"/>
                <a:gd name="csX10" fmla="*/ 0 w 1014462"/>
                <a:gd name="csY10" fmla="*/ 432984 h 521488"/>
                <a:gd name="csX11" fmla="*/ 0 w 1014462"/>
                <a:gd name="csY11" fmla="*/ 78979 h 521488"/>
                <a:gd name="csX0" fmla="*/ 0 w 1014462"/>
                <a:gd name="csY0" fmla="*/ 78979 h 500056"/>
                <a:gd name="csX1" fmla="*/ 236142 w 1014462"/>
                <a:gd name="csY1" fmla="*/ 7144 h 500056"/>
                <a:gd name="csX2" fmla="*/ 575863 w 1014462"/>
                <a:gd name="csY2" fmla="*/ 0 h 500056"/>
                <a:gd name="csX3" fmla="*/ 738186 w 1014462"/>
                <a:gd name="csY3" fmla="*/ 157560 h 500056"/>
                <a:gd name="csX4" fmla="*/ 1007269 w 1014462"/>
                <a:gd name="csY4" fmla="*/ 226444 h 500056"/>
                <a:gd name="csX5" fmla="*/ 1014411 w 1014462"/>
                <a:gd name="csY5" fmla="*/ 368690 h 500056"/>
                <a:gd name="csX6" fmla="*/ 959643 w 1014462"/>
                <a:gd name="csY6" fmla="*/ 409802 h 500056"/>
                <a:gd name="csX7" fmla="*/ 787795 w 1014462"/>
                <a:gd name="csY7" fmla="*/ 500056 h 500056"/>
                <a:gd name="csX8" fmla="*/ 690562 w 1014462"/>
                <a:gd name="csY8" fmla="*/ 414565 h 500056"/>
                <a:gd name="csX9" fmla="*/ 324248 w 1014462"/>
                <a:gd name="csY9" fmla="*/ 428620 h 500056"/>
                <a:gd name="csX10" fmla="*/ 0 w 1014462"/>
                <a:gd name="csY10" fmla="*/ 432984 h 500056"/>
                <a:gd name="csX11" fmla="*/ 0 w 1014462"/>
                <a:gd name="csY11" fmla="*/ 78979 h 500056"/>
                <a:gd name="csX0" fmla="*/ 0 w 1014462"/>
                <a:gd name="csY0" fmla="*/ 78979 h 500056"/>
                <a:gd name="csX1" fmla="*/ 236142 w 1014462"/>
                <a:gd name="csY1" fmla="*/ 7144 h 500056"/>
                <a:gd name="csX2" fmla="*/ 575863 w 1014462"/>
                <a:gd name="csY2" fmla="*/ 0 h 500056"/>
                <a:gd name="csX3" fmla="*/ 738186 w 1014462"/>
                <a:gd name="csY3" fmla="*/ 157560 h 500056"/>
                <a:gd name="csX4" fmla="*/ 1007269 w 1014462"/>
                <a:gd name="csY4" fmla="*/ 226444 h 500056"/>
                <a:gd name="csX5" fmla="*/ 1014411 w 1014462"/>
                <a:gd name="csY5" fmla="*/ 368690 h 500056"/>
                <a:gd name="csX6" fmla="*/ 959643 w 1014462"/>
                <a:gd name="csY6" fmla="*/ 409802 h 500056"/>
                <a:gd name="csX7" fmla="*/ 787795 w 1014462"/>
                <a:gd name="csY7" fmla="*/ 500056 h 500056"/>
                <a:gd name="csX8" fmla="*/ 690562 w 1014462"/>
                <a:gd name="csY8" fmla="*/ 414565 h 500056"/>
                <a:gd name="csX9" fmla="*/ 324248 w 1014462"/>
                <a:gd name="csY9" fmla="*/ 428620 h 500056"/>
                <a:gd name="csX10" fmla="*/ 0 w 1014462"/>
                <a:gd name="csY10" fmla="*/ 432984 h 500056"/>
                <a:gd name="csX11" fmla="*/ 0 w 1014462"/>
                <a:gd name="csY11" fmla="*/ 78979 h 500056"/>
                <a:gd name="csX0" fmla="*/ 0 w 1014462"/>
                <a:gd name="csY0" fmla="*/ 78979 h 500056"/>
                <a:gd name="csX1" fmla="*/ 236142 w 1014462"/>
                <a:gd name="csY1" fmla="*/ 7144 h 500056"/>
                <a:gd name="csX2" fmla="*/ 575863 w 1014462"/>
                <a:gd name="csY2" fmla="*/ 0 h 500056"/>
                <a:gd name="csX3" fmla="*/ 738186 w 1014462"/>
                <a:gd name="csY3" fmla="*/ 157560 h 500056"/>
                <a:gd name="csX4" fmla="*/ 1007269 w 1014462"/>
                <a:gd name="csY4" fmla="*/ 226444 h 500056"/>
                <a:gd name="csX5" fmla="*/ 1014411 w 1014462"/>
                <a:gd name="csY5" fmla="*/ 368690 h 500056"/>
                <a:gd name="csX6" fmla="*/ 959643 w 1014462"/>
                <a:gd name="csY6" fmla="*/ 409802 h 500056"/>
                <a:gd name="csX7" fmla="*/ 787795 w 1014462"/>
                <a:gd name="csY7" fmla="*/ 500056 h 500056"/>
                <a:gd name="csX8" fmla="*/ 690562 w 1014462"/>
                <a:gd name="csY8" fmla="*/ 414565 h 500056"/>
                <a:gd name="csX9" fmla="*/ 369492 w 1014462"/>
                <a:gd name="csY9" fmla="*/ 383376 h 500056"/>
                <a:gd name="csX10" fmla="*/ 0 w 1014462"/>
                <a:gd name="csY10" fmla="*/ 432984 h 500056"/>
                <a:gd name="csX11" fmla="*/ 0 w 1014462"/>
                <a:gd name="csY11" fmla="*/ 78979 h 500056"/>
                <a:gd name="csX0" fmla="*/ 0 w 1014462"/>
                <a:gd name="csY0" fmla="*/ 78979 h 500056"/>
                <a:gd name="csX1" fmla="*/ 236142 w 1014462"/>
                <a:gd name="csY1" fmla="*/ 7144 h 500056"/>
                <a:gd name="csX2" fmla="*/ 575863 w 1014462"/>
                <a:gd name="csY2" fmla="*/ 0 h 500056"/>
                <a:gd name="csX3" fmla="*/ 738186 w 1014462"/>
                <a:gd name="csY3" fmla="*/ 157560 h 500056"/>
                <a:gd name="csX4" fmla="*/ 1007269 w 1014462"/>
                <a:gd name="csY4" fmla="*/ 226444 h 500056"/>
                <a:gd name="csX5" fmla="*/ 1014411 w 1014462"/>
                <a:gd name="csY5" fmla="*/ 368690 h 500056"/>
                <a:gd name="csX6" fmla="*/ 959643 w 1014462"/>
                <a:gd name="csY6" fmla="*/ 409802 h 500056"/>
                <a:gd name="csX7" fmla="*/ 787795 w 1014462"/>
                <a:gd name="csY7" fmla="*/ 500056 h 500056"/>
                <a:gd name="csX8" fmla="*/ 690562 w 1014462"/>
                <a:gd name="csY8" fmla="*/ 414565 h 500056"/>
                <a:gd name="csX9" fmla="*/ 302817 w 1014462"/>
                <a:gd name="csY9" fmla="*/ 397663 h 500056"/>
                <a:gd name="csX10" fmla="*/ 0 w 1014462"/>
                <a:gd name="csY10" fmla="*/ 432984 h 500056"/>
                <a:gd name="csX11" fmla="*/ 0 w 1014462"/>
                <a:gd name="csY11" fmla="*/ 78979 h 500056"/>
                <a:gd name="csX0" fmla="*/ 0 w 1014462"/>
                <a:gd name="csY0" fmla="*/ 78979 h 500056"/>
                <a:gd name="csX1" fmla="*/ 236142 w 1014462"/>
                <a:gd name="csY1" fmla="*/ 7144 h 500056"/>
                <a:gd name="csX2" fmla="*/ 575863 w 1014462"/>
                <a:gd name="csY2" fmla="*/ 0 h 500056"/>
                <a:gd name="csX3" fmla="*/ 738186 w 1014462"/>
                <a:gd name="csY3" fmla="*/ 157560 h 500056"/>
                <a:gd name="csX4" fmla="*/ 1007269 w 1014462"/>
                <a:gd name="csY4" fmla="*/ 226444 h 500056"/>
                <a:gd name="csX5" fmla="*/ 1014411 w 1014462"/>
                <a:gd name="csY5" fmla="*/ 368690 h 500056"/>
                <a:gd name="csX6" fmla="*/ 959643 w 1014462"/>
                <a:gd name="csY6" fmla="*/ 409802 h 500056"/>
                <a:gd name="csX7" fmla="*/ 787795 w 1014462"/>
                <a:gd name="csY7" fmla="*/ 500056 h 500056"/>
                <a:gd name="csX8" fmla="*/ 688181 w 1014462"/>
                <a:gd name="csY8" fmla="*/ 397896 h 500056"/>
                <a:gd name="csX9" fmla="*/ 302817 w 1014462"/>
                <a:gd name="csY9" fmla="*/ 397663 h 500056"/>
                <a:gd name="csX10" fmla="*/ 0 w 1014462"/>
                <a:gd name="csY10" fmla="*/ 432984 h 500056"/>
                <a:gd name="csX11" fmla="*/ 0 w 1014462"/>
                <a:gd name="csY11" fmla="*/ 78979 h 500056"/>
                <a:gd name="csX0" fmla="*/ 0 w 1014462"/>
                <a:gd name="csY0" fmla="*/ 78979 h 500056"/>
                <a:gd name="csX1" fmla="*/ 236142 w 1014462"/>
                <a:gd name="csY1" fmla="*/ 7144 h 500056"/>
                <a:gd name="csX2" fmla="*/ 575863 w 1014462"/>
                <a:gd name="csY2" fmla="*/ 0 h 500056"/>
                <a:gd name="csX3" fmla="*/ 738186 w 1014462"/>
                <a:gd name="csY3" fmla="*/ 157560 h 500056"/>
                <a:gd name="csX4" fmla="*/ 1007269 w 1014462"/>
                <a:gd name="csY4" fmla="*/ 226444 h 500056"/>
                <a:gd name="csX5" fmla="*/ 1014411 w 1014462"/>
                <a:gd name="csY5" fmla="*/ 368690 h 500056"/>
                <a:gd name="csX6" fmla="*/ 959643 w 1014462"/>
                <a:gd name="csY6" fmla="*/ 409802 h 500056"/>
                <a:gd name="csX7" fmla="*/ 787795 w 1014462"/>
                <a:gd name="csY7" fmla="*/ 500056 h 500056"/>
                <a:gd name="csX8" fmla="*/ 704850 w 1014462"/>
                <a:gd name="csY8" fmla="*/ 355033 h 500056"/>
                <a:gd name="csX9" fmla="*/ 302817 w 1014462"/>
                <a:gd name="csY9" fmla="*/ 397663 h 500056"/>
                <a:gd name="csX10" fmla="*/ 0 w 1014462"/>
                <a:gd name="csY10" fmla="*/ 432984 h 500056"/>
                <a:gd name="csX11" fmla="*/ 0 w 1014462"/>
                <a:gd name="csY11" fmla="*/ 78979 h 500056"/>
                <a:gd name="csX0" fmla="*/ 0 w 1014462"/>
                <a:gd name="csY0" fmla="*/ 78979 h 500056"/>
                <a:gd name="csX1" fmla="*/ 236142 w 1014462"/>
                <a:gd name="csY1" fmla="*/ 7144 h 500056"/>
                <a:gd name="csX2" fmla="*/ 575863 w 1014462"/>
                <a:gd name="csY2" fmla="*/ 0 h 500056"/>
                <a:gd name="csX3" fmla="*/ 738186 w 1014462"/>
                <a:gd name="csY3" fmla="*/ 157560 h 500056"/>
                <a:gd name="csX4" fmla="*/ 1007269 w 1014462"/>
                <a:gd name="csY4" fmla="*/ 226444 h 500056"/>
                <a:gd name="csX5" fmla="*/ 1014411 w 1014462"/>
                <a:gd name="csY5" fmla="*/ 368690 h 500056"/>
                <a:gd name="csX6" fmla="*/ 959643 w 1014462"/>
                <a:gd name="csY6" fmla="*/ 409802 h 500056"/>
                <a:gd name="csX7" fmla="*/ 787795 w 1014462"/>
                <a:gd name="csY7" fmla="*/ 500056 h 500056"/>
                <a:gd name="csX8" fmla="*/ 740568 w 1014462"/>
                <a:gd name="csY8" fmla="*/ 357415 h 500056"/>
                <a:gd name="csX9" fmla="*/ 302817 w 1014462"/>
                <a:gd name="csY9" fmla="*/ 397663 h 500056"/>
                <a:gd name="csX10" fmla="*/ 0 w 1014462"/>
                <a:gd name="csY10" fmla="*/ 432984 h 500056"/>
                <a:gd name="csX11" fmla="*/ 0 w 1014462"/>
                <a:gd name="csY11" fmla="*/ 78979 h 500056"/>
                <a:gd name="csX0" fmla="*/ 0 w 1014462"/>
                <a:gd name="csY0" fmla="*/ 78979 h 500056"/>
                <a:gd name="csX1" fmla="*/ 236142 w 1014462"/>
                <a:gd name="csY1" fmla="*/ 7144 h 500056"/>
                <a:gd name="csX2" fmla="*/ 575863 w 1014462"/>
                <a:gd name="csY2" fmla="*/ 0 h 500056"/>
                <a:gd name="csX3" fmla="*/ 738186 w 1014462"/>
                <a:gd name="csY3" fmla="*/ 157560 h 500056"/>
                <a:gd name="csX4" fmla="*/ 1007269 w 1014462"/>
                <a:gd name="csY4" fmla="*/ 226444 h 500056"/>
                <a:gd name="csX5" fmla="*/ 1014411 w 1014462"/>
                <a:gd name="csY5" fmla="*/ 368690 h 500056"/>
                <a:gd name="csX6" fmla="*/ 959643 w 1014462"/>
                <a:gd name="csY6" fmla="*/ 409802 h 500056"/>
                <a:gd name="csX7" fmla="*/ 787795 w 1014462"/>
                <a:gd name="csY7" fmla="*/ 500056 h 500056"/>
                <a:gd name="csX8" fmla="*/ 716755 w 1014462"/>
                <a:gd name="csY8" fmla="*/ 397896 h 500056"/>
                <a:gd name="csX9" fmla="*/ 302817 w 1014462"/>
                <a:gd name="csY9" fmla="*/ 397663 h 500056"/>
                <a:gd name="csX10" fmla="*/ 0 w 1014462"/>
                <a:gd name="csY10" fmla="*/ 432984 h 500056"/>
                <a:gd name="csX11" fmla="*/ 0 w 1014462"/>
                <a:gd name="csY11" fmla="*/ 78979 h 500056"/>
                <a:gd name="csX0" fmla="*/ 0 w 1014462"/>
                <a:gd name="csY0" fmla="*/ 78979 h 500056"/>
                <a:gd name="csX1" fmla="*/ 236142 w 1014462"/>
                <a:gd name="csY1" fmla="*/ 7144 h 500056"/>
                <a:gd name="csX2" fmla="*/ 575863 w 1014462"/>
                <a:gd name="csY2" fmla="*/ 0 h 500056"/>
                <a:gd name="csX3" fmla="*/ 738186 w 1014462"/>
                <a:gd name="csY3" fmla="*/ 157560 h 500056"/>
                <a:gd name="csX4" fmla="*/ 1007269 w 1014462"/>
                <a:gd name="csY4" fmla="*/ 226444 h 500056"/>
                <a:gd name="csX5" fmla="*/ 1014411 w 1014462"/>
                <a:gd name="csY5" fmla="*/ 368690 h 500056"/>
                <a:gd name="csX6" fmla="*/ 959643 w 1014462"/>
                <a:gd name="csY6" fmla="*/ 409802 h 500056"/>
                <a:gd name="csX7" fmla="*/ 787795 w 1014462"/>
                <a:gd name="csY7" fmla="*/ 500056 h 500056"/>
                <a:gd name="csX8" fmla="*/ 716755 w 1014462"/>
                <a:gd name="csY8" fmla="*/ 397896 h 500056"/>
                <a:gd name="csX9" fmla="*/ 305198 w 1014462"/>
                <a:gd name="csY9" fmla="*/ 347657 h 500056"/>
                <a:gd name="csX10" fmla="*/ 0 w 1014462"/>
                <a:gd name="csY10" fmla="*/ 432984 h 500056"/>
                <a:gd name="csX11" fmla="*/ 0 w 1014462"/>
                <a:gd name="csY11" fmla="*/ 78979 h 500056"/>
                <a:gd name="csX0" fmla="*/ 0 w 1014462"/>
                <a:gd name="csY0" fmla="*/ 78979 h 500056"/>
                <a:gd name="csX1" fmla="*/ 236142 w 1014462"/>
                <a:gd name="csY1" fmla="*/ 7144 h 500056"/>
                <a:gd name="csX2" fmla="*/ 575863 w 1014462"/>
                <a:gd name="csY2" fmla="*/ 0 h 500056"/>
                <a:gd name="csX3" fmla="*/ 738186 w 1014462"/>
                <a:gd name="csY3" fmla="*/ 157560 h 500056"/>
                <a:gd name="csX4" fmla="*/ 1007269 w 1014462"/>
                <a:gd name="csY4" fmla="*/ 226444 h 500056"/>
                <a:gd name="csX5" fmla="*/ 1014411 w 1014462"/>
                <a:gd name="csY5" fmla="*/ 368690 h 500056"/>
                <a:gd name="csX6" fmla="*/ 959643 w 1014462"/>
                <a:gd name="csY6" fmla="*/ 409802 h 500056"/>
                <a:gd name="csX7" fmla="*/ 787795 w 1014462"/>
                <a:gd name="csY7" fmla="*/ 500056 h 500056"/>
                <a:gd name="csX8" fmla="*/ 716755 w 1014462"/>
                <a:gd name="csY8" fmla="*/ 397896 h 500056"/>
                <a:gd name="csX9" fmla="*/ 307579 w 1014462"/>
                <a:gd name="csY9" fmla="*/ 404807 h 500056"/>
                <a:gd name="csX10" fmla="*/ 0 w 1014462"/>
                <a:gd name="csY10" fmla="*/ 432984 h 500056"/>
                <a:gd name="csX11" fmla="*/ 0 w 1014462"/>
                <a:gd name="csY11" fmla="*/ 78979 h 500056"/>
                <a:gd name="csX0" fmla="*/ 0 w 1014462"/>
                <a:gd name="csY0" fmla="*/ 78979 h 502959"/>
                <a:gd name="csX1" fmla="*/ 236142 w 1014462"/>
                <a:gd name="csY1" fmla="*/ 7144 h 502959"/>
                <a:gd name="csX2" fmla="*/ 575863 w 1014462"/>
                <a:gd name="csY2" fmla="*/ 0 h 502959"/>
                <a:gd name="csX3" fmla="*/ 738186 w 1014462"/>
                <a:gd name="csY3" fmla="*/ 157560 h 502959"/>
                <a:gd name="csX4" fmla="*/ 1007269 w 1014462"/>
                <a:gd name="csY4" fmla="*/ 226444 h 502959"/>
                <a:gd name="csX5" fmla="*/ 1014411 w 1014462"/>
                <a:gd name="csY5" fmla="*/ 368690 h 502959"/>
                <a:gd name="csX6" fmla="*/ 959643 w 1014462"/>
                <a:gd name="csY6" fmla="*/ 409802 h 502959"/>
                <a:gd name="csX7" fmla="*/ 854868 w 1014462"/>
                <a:gd name="csY7" fmla="*/ 469332 h 502959"/>
                <a:gd name="csX8" fmla="*/ 787795 w 1014462"/>
                <a:gd name="csY8" fmla="*/ 500056 h 502959"/>
                <a:gd name="csX9" fmla="*/ 716755 w 1014462"/>
                <a:gd name="csY9" fmla="*/ 397896 h 502959"/>
                <a:gd name="csX10" fmla="*/ 307579 w 1014462"/>
                <a:gd name="csY10" fmla="*/ 404807 h 502959"/>
                <a:gd name="csX11" fmla="*/ 0 w 1014462"/>
                <a:gd name="csY11" fmla="*/ 432984 h 502959"/>
                <a:gd name="csX12" fmla="*/ 0 w 1014462"/>
                <a:gd name="csY12" fmla="*/ 78979 h 502959"/>
                <a:gd name="csX0" fmla="*/ 0 w 1014462"/>
                <a:gd name="csY0" fmla="*/ 78979 h 502372"/>
                <a:gd name="csX1" fmla="*/ 236142 w 1014462"/>
                <a:gd name="csY1" fmla="*/ 7144 h 502372"/>
                <a:gd name="csX2" fmla="*/ 575863 w 1014462"/>
                <a:gd name="csY2" fmla="*/ 0 h 502372"/>
                <a:gd name="csX3" fmla="*/ 738186 w 1014462"/>
                <a:gd name="csY3" fmla="*/ 157560 h 502372"/>
                <a:gd name="csX4" fmla="*/ 1007269 w 1014462"/>
                <a:gd name="csY4" fmla="*/ 226444 h 502372"/>
                <a:gd name="csX5" fmla="*/ 1014411 w 1014462"/>
                <a:gd name="csY5" fmla="*/ 368690 h 502372"/>
                <a:gd name="csX6" fmla="*/ 959643 w 1014462"/>
                <a:gd name="csY6" fmla="*/ 409802 h 502372"/>
                <a:gd name="csX7" fmla="*/ 931068 w 1014462"/>
                <a:gd name="csY7" fmla="*/ 459807 h 502372"/>
                <a:gd name="csX8" fmla="*/ 787795 w 1014462"/>
                <a:gd name="csY8" fmla="*/ 500056 h 502372"/>
                <a:gd name="csX9" fmla="*/ 716755 w 1014462"/>
                <a:gd name="csY9" fmla="*/ 397896 h 502372"/>
                <a:gd name="csX10" fmla="*/ 307579 w 1014462"/>
                <a:gd name="csY10" fmla="*/ 404807 h 502372"/>
                <a:gd name="csX11" fmla="*/ 0 w 1014462"/>
                <a:gd name="csY11" fmla="*/ 432984 h 502372"/>
                <a:gd name="csX12" fmla="*/ 0 w 1014462"/>
                <a:gd name="csY12" fmla="*/ 78979 h 502372"/>
                <a:gd name="csX0" fmla="*/ 0 w 1014462"/>
                <a:gd name="csY0" fmla="*/ 78979 h 504079"/>
                <a:gd name="csX1" fmla="*/ 236142 w 1014462"/>
                <a:gd name="csY1" fmla="*/ 7144 h 504079"/>
                <a:gd name="csX2" fmla="*/ 575863 w 1014462"/>
                <a:gd name="csY2" fmla="*/ 0 h 504079"/>
                <a:gd name="csX3" fmla="*/ 738186 w 1014462"/>
                <a:gd name="csY3" fmla="*/ 157560 h 504079"/>
                <a:gd name="csX4" fmla="*/ 1007269 w 1014462"/>
                <a:gd name="csY4" fmla="*/ 226444 h 504079"/>
                <a:gd name="csX5" fmla="*/ 1014411 w 1014462"/>
                <a:gd name="csY5" fmla="*/ 368690 h 504079"/>
                <a:gd name="csX6" fmla="*/ 959643 w 1014462"/>
                <a:gd name="csY6" fmla="*/ 409802 h 504079"/>
                <a:gd name="csX7" fmla="*/ 931068 w 1014462"/>
                <a:gd name="csY7" fmla="*/ 459807 h 504079"/>
                <a:gd name="csX8" fmla="*/ 862012 w 1014462"/>
                <a:gd name="csY8" fmla="*/ 481239 h 504079"/>
                <a:gd name="csX9" fmla="*/ 787795 w 1014462"/>
                <a:gd name="csY9" fmla="*/ 500056 h 504079"/>
                <a:gd name="csX10" fmla="*/ 716755 w 1014462"/>
                <a:gd name="csY10" fmla="*/ 397896 h 504079"/>
                <a:gd name="csX11" fmla="*/ 307579 w 1014462"/>
                <a:gd name="csY11" fmla="*/ 404807 h 504079"/>
                <a:gd name="csX12" fmla="*/ 0 w 1014462"/>
                <a:gd name="csY12" fmla="*/ 432984 h 504079"/>
                <a:gd name="csX13" fmla="*/ 0 w 1014462"/>
                <a:gd name="csY13" fmla="*/ 78979 h 504079"/>
                <a:gd name="csX0" fmla="*/ 0 w 1014462"/>
                <a:gd name="csY0" fmla="*/ 78979 h 509104"/>
                <a:gd name="csX1" fmla="*/ 236142 w 1014462"/>
                <a:gd name="csY1" fmla="*/ 7144 h 509104"/>
                <a:gd name="csX2" fmla="*/ 575863 w 1014462"/>
                <a:gd name="csY2" fmla="*/ 0 h 509104"/>
                <a:gd name="csX3" fmla="*/ 738186 w 1014462"/>
                <a:gd name="csY3" fmla="*/ 157560 h 509104"/>
                <a:gd name="csX4" fmla="*/ 1007269 w 1014462"/>
                <a:gd name="csY4" fmla="*/ 226444 h 509104"/>
                <a:gd name="csX5" fmla="*/ 1014411 w 1014462"/>
                <a:gd name="csY5" fmla="*/ 368690 h 509104"/>
                <a:gd name="csX6" fmla="*/ 959643 w 1014462"/>
                <a:gd name="csY6" fmla="*/ 409802 h 509104"/>
                <a:gd name="csX7" fmla="*/ 931068 w 1014462"/>
                <a:gd name="csY7" fmla="*/ 459807 h 509104"/>
                <a:gd name="csX8" fmla="*/ 878680 w 1014462"/>
                <a:gd name="csY8" fmla="*/ 502670 h 509104"/>
                <a:gd name="csX9" fmla="*/ 787795 w 1014462"/>
                <a:gd name="csY9" fmla="*/ 500056 h 509104"/>
                <a:gd name="csX10" fmla="*/ 716755 w 1014462"/>
                <a:gd name="csY10" fmla="*/ 397896 h 509104"/>
                <a:gd name="csX11" fmla="*/ 307579 w 1014462"/>
                <a:gd name="csY11" fmla="*/ 404807 h 509104"/>
                <a:gd name="csX12" fmla="*/ 0 w 1014462"/>
                <a:gd name="csY12" fmla="*/ 432984 h 509104"/>
                <a:gd name="csX13" fmla="*/ 0 w 1014462"/>
                <a:gd name="csY13" fmla="*/ 78979 h 509104"/>
                <a:gd name="csX0" fmla="*/ 0 w 1014462"/>
                <a:gd name="csY0" fmla="*/ 78979 h 507905"/>
                <a:gd name="csX1" fmla="*/ 236142 w 1014462"/>
                <a:gd name="csY1" fmla="*/ 7144 h 507905"/>
                <a:gd name="csX2" fmla="*/ 575863 w 1014462"/>
                <a:gd name="csY2" fmla="*/ 0 h 507905"/>
                <a:gd name="csX3" fmla="*/ 738186 w 1014462"/>
                <a:gd name="csY3" fmla="*/ 157560 h 507905"/>
                <a:gd name="csX4" fmla="*/ 1007269 w 1014462"/>
                <a:gd name="csY4" fmla="*/ 226444 h 507905"/>
                <a:gd name="csX5" fmla="*/ 1014411 w 1014462"/>
                <a:gd name="csY5" fmla="*/ 368690 h 507905"/>
                <a:gd name="csX6" fmla="*/ 959643 w 1014462"/>
                <a:gd name="csY6" fmla="*/ 409802 h 507905"/>
                <a:gd name="csX7" fmla="*/ 931068 w 1014462"/>
                <a:gd name="csY7" fmla="*/ 459807 h 507905"/>
                <a:gd name="csX8" fmla="*/ 878680 w 1014462"/>
                <a:gd name="csY8" fmla="*/ 502670 h 507905"/>
                <a:gd name="csX9" fmla="*/ 787795 w 1014462"/>
                <a:gd name="csY9" fmla="*/ 500056 h 507905"/>
                <a:gd name="csX10" fmla="*/ 745330 w 1014462"/>
                <a:gd name="csY10" fmla="*/ 438375 h 507905"/>
                <a:gd name="csX11" fmla="*/ 716755 w 1014462"/>
                <a:gd name="csY11" fmla="*/ 397896 h 507905"/>
                <a:gd name="csX12" fmla="*/ 307579 w 1014462"/>
                <a:gd name="csY12" fmla="*/ 404807 h 507905"/>
                <a:gd name="csX13" fmla="*/ 0 w 1014462"/>
                <a:gd name="csY13" fmla="*/ 432984 h 507905"/>
                <a:gd name="csX14" fmla="*/ 0 w 1014462"/>
                <a:gd name="csY14" fmla="*/ 78979 h 507905"/>
                <a:gd name="csX0" fmla="*/ 0 w 1014462"/>
                <a:gd name="csY0" fmla="*/ 78979 h 507905"/>
                <a:gd name="csX1" fmla="*/ 236142 w 1014462"/>
                <a:gd name="csY1" fmla="*/ 7144 h 507905"/>
                <a:gd name="csX2" fmla="*/ 575863 w 1014462"/>
                <a:gd name="csY2" fmla="*/ 0 h 507905"/>
                <a:gd name="csX3" fmla="*/ 738186 w 1014462"/>
                <a:gd name="csY3" fmla="*/ 157560 h 507905"/>
                <a:gd name="csX4" fmla="*/ 1007269 w 1014462"/>
                <a:gd name="csY4" fmla="*/ 226444 h 507905"/>
                <a:gd name="csX5" fmla="*/ 1014411 w 1014462"/>
                <a:gd name="csY5" fmla="*/ 368690 h 507905"/>
                <a:gd name="csX6" fmla="*/ 959643 w 1014462"/>
                <a:gd name="csY6" fmla="*/ 409802 h 507905"/>
                <a:gd name="csX7" fmla="*/ 931068 w 1014462"/>
                <a:gd name="csY7" fmla="*/ 459807 h 507905"/>
                <a:gd name="csX8" fmla="*/ 878680 w 1014462"/>
                <a:gd name="csY8" fmla="*/ 502670 h 507905"/>
                <a:gd name="csX9" fmla="*/ 787795 w 1014462"/>
                <a:gd name="csY9" fmla="*/ 500056 h 507905"/>
                <a:gd name="csX10" fmla="*/ 742949 w 1014462"/>
                <a:gd name="csY10" fmla="*/ 462188 h 507905"/>
                <a:gd name="csX11" fmla="*/ 716755 w 1014462"/>
                <a:gd name="csY11" fmla="*/ 397896 h 507905"/>
                <a:gd name="csX12" fmla="*/ 307579 w 1014462"/>
                <a:gd name="csY12" fmla="*/ 404807 h 507905"/>
                <a:gd name="csX13" fmla="*/ 0 w 1014462"/>
                <a:gd name="csY13" fmla="*/ 432984 h 507905"/>
                <a:gd name="csX14" fmla="*/ 0 w 1014462"/>
                <a:gd name="csY14" fmla="*/ 78979 h 507905"/>
                <a:gd name="csX0" fmla="*/ 0 w 1014462"/>
                <a:gd name="csY0" fmla="*/ 78979 h 507905"/>
                <a:gd name="csX1" fmla="*/ 248049 w 1014462"/>
                <a:gd name="csY1" fmla="*/ 0 h 507905"/>
                <a:gd name="csX2" fmla="*/ 575863 w 1014462"/>
                <a:gd name="csY2" fmla="*/ 0 h 507905"/>
                <a:gd name="csX3" fmla="*/ 738186 w 1014462"/>
                <a:gd name="csY3" fmla="*/ 157560 h 507905"/>
                <a:gd name="csX4" fmla="*/ 1007269 w 1014462"/>
                <a:gd name="csY4" fmla="*/ 226444 h 507905"/>
                <a:gd name="csX5" fmla="*/ 1014411 w 1014462"/>
                <a:gd name="csY5" fmla="*/ 368690 h 507905"/>
                <a:gd name="csX6" fmla="*/ 959643 w 1014462"/>
                <a:gd name="csY6" fmla="*/ 409802 h 507905"/>
                <a:gd name="csX7" fmla="*/ 931068 w 1014462"/>
                <a:gd name="csY7" fmla="*/ 459807 h 507905"/>
                <a:gd name="csX8" fmla="*/ 878680 w 1014462"/>
                <a:gd name="csY8" fmla="*/ 502670 h 507905"/>
                <a:gd name="csX9" fmla="*/ 787795 w 1014462"/>
                <a:gd name="csY9" fmla="*/ 500056 h 507905"/>
                <a:gd name="csX10" fmla="*/ 742949 w 1014462"/>
                <a:gd name="csY10" fmla="*/ 462188 h 507905"/>
                <a:gd name="csX11" fmla="*/ 716755 w 1014462"/>
                <a:gd name="csY11" fmla="*/ 397896 h 507905"/>
                <a:gd name="csX12" fmla="*/ 307579 w 1014462"/>
                <a:gd name="csY12" fmla="*/ 404807 h 507905"/>
                <a:gd name="csX13" fmla="*/ 0 w 1014462"/>
                <a:gd name="csY13" fmla="*/ 432984 h 507905"/>
                <a:gd name="csX14" fmla="*/ 0 w 1014462"/>
                <a:gd name="csY14" fmla="*/ 78979 h 507905"/>
                <a:gd name="csX0" fmla="*/ 0 w 1014462"/>
                <a:gd name="csY0" fmla="*/ 78979 h 507905"/>
                <a:gd name="csX1" fmla="*/ 248049 w 1014462"/>
                <a:gd name="csY1" fmla="*/ 0 h 507905"/>
                <a:gd name="csX2" fmla="*/ 575863 w 1014462"/>
                <a:gd name="csY2" fmla="*/ 0 h 507905"/>
                <a:gd name="csX3" fmla="*/ 738186 w 1014462"/>
                <a:gd name="csY3" fmla="*/ 157560 h 507905"/>
                <a:gd name="csX4" fmla="*/ 1007269 w 1014462"/>
                <a:gd name="csY4" fmla="*/ 226444 h 507905"/>
                <a:gd name="csX5" fmla="*/ 1014411 w 1014462"/>
                <a:gd name="csY5" fmla="*/ 368690 h 507905"/>
                <a:gd name="csX6" fmla="*/ 959643 w 1014462"/>
                <a:gd name="csY6" fmla="*/ 409802 h 507905"/>
                <a:gd name="csX7" fmla="*/ 931068 w 1014462"/>
                <a:gd name="csY7" fmla="*/ 459807 h 507905"/>
                <a:gd name="csX8" fmla="*/ 878680 w 1014462"/>
                <a:gd name="csY8" fmla="*/ 502670 h 507905"/>
                <a:gd name="csX9" fmla="*/ 787795 w 1014462"/>
                <a:gd name="csY9" fmla="*/ 500056 h 507905"/>
                <a:gd name="csX10" fmla="*/ 742949 w 1014462"/>
                <a:gd name="csY10" fmla="*/ 462188 h 507905"/>
                <a:gd name="csX11" fmla="*/ 731043 w 1014462"/>
                <a:gd name="csY11" fmla="*/ 438376 h 507905"/>
                <a:gd name="csX12" fmla="*/ 716755 w 1014462"/>
                <a:gd name="csY12" fmla="*/ 397896 h 507905"/>
                <a:gd name="csX13" fmla="*/ 307579 w 1014462"/>
                <a:gd name="csY13" fmla="*/ 404807 h 507905"/>
                <a:gd name="csX14" fmla="*/ 0 w 1014462"/>
                <a:gd name="csY14" fmla="*/ 432984 h 507905"/>
                <a:gd name="csX15" fmla="*/ 0 w 1014462"/>
                <a:gd name="csY15" fmla="*/ 78979 h 507905"/>
                <a:gd name="csX0" fmla="*/ 0 w 1014462"/>
                <a:gd name="csY0" fmla="*/ 78979 h 507905"/>
                <a:gd name="csX1" fmla="*/ 248049 w 1014462"/>
                <a:gd name="csY1" fmla="*/ 0 h 507905"/>
                <a:gd name="csX2" fmla="*/ 575863 w 1014462"/>
                <a:gd name="csY2" fmla="*/ 0 h 507905"/>
                <a:gd name="csX3" fmla="*/ 738186 w 1014462"/>
                <a:gd name="csY3" fmla="*/ 157560 h 507905"/>
                <a:gd name="csX4" fmla="*/ 1007269 w 1014462"/>
                <a:gd name="csY4" fmla="*/ 226444 h 507905"/>
                <a:gd name="csX5" fmla="*/ 1014411 w 1014462"/>
                <a:gd name="csY5" fmla="*/ 368690 h 507905"/>
                <a:gd name="csX6" fmla="*/ 959643 w 1014462"/>
                <a:gd name="csY6" fmla="*/ 409802 h 507905"/>
                <a:gd name="csX7" fmla="*/ 931068 w 1014462"/>
                <a:gd name="csY7" fmla="*/ 459807 h 507905"/>
                <a:gd name="csX8" fmla="*/ 878680 w 1014462"/>
                <a:gd name="csY8" fmla="*/ 502670 h 507905"/>
                <a:gd name="csX9" fmla="*/ 787795 w 1014462"/>
                <a:gd name="csY9" fmla="*/ 500056 h 507905"/>
                <a:gd name="csX10" fmla="*/ 742949 w 1014462"/>
                <a:gd name="csY10" fmla="*/ 462188 h 507905"/>
                <a:gd name="csX11" fmla="*/ 731043 w 1014462"/>
                <a:gd name="csY11" fmla="*/ 438376 h 507905"/>
                <a:gd name="csX12" fmla="*/ 709611 w 1014462"/>
                <a:gd name="csY12" fmla="*/ 397896 h 507905"/>
                <a:gd name="csX13" fmla="*/ 307579 w 1014462"/>
                <a:gd name="csY13" fmla="*/ 404807 h 507905"/>
                <a:gd name="csX14" fmla="*/ 0 w 1014462"/>
                <a:gd name="csY14" fmla="*/ 432984 h 507905"/>
                <a:gd name="csX15" fmla="*/ 0 w 1014462"/>
                <a:gd name="csY15" fmla="*/ 78979 h 507905"/>
                <a:gd name="csX0" fmla="*/ 152400 w 1014462"/>
                <a:gd name="csY0" fmla="*/ 64692 h 507905"/>
                <a:gd name="csX1" fmla="*/ 248049 w 1014462"/>
                <a:gd name="csY1" fmla="*/ 0 h 507905"/>
                <a:gd name="csX2" fmla="*/ 575863 w 1014462"/>
                <a:gd name="csY2" fmla="*/ 0 h 507905"/>
                <a:gd name="csX3" fmla="*/ 738186 w 1014462"/>
                <a:gd name="csY3" fmla="*/ 157560 h 507905"/>
                <a:gd name="csX4" fmla="*/ 1007269 w 1014462"/>
                <a:gd name="csY4" fmla="*/ 226444 h 507905"/>
                <a:gd name="csX5" fmla="*/ 1014411 w 1014462"/>
                <a:gd name="csY5" fmla="*/ 368690 h 507905"/>
                <a:gd name="csX6" fmla="*/ 959643 w 1014462"/>
                <a:gd name="csY6" fmla="*/ 409802 h 507905"/>
                <a:gd name="csX7" fmla="*/ 931068 w 1014462"/>
                <a:gd name="csY7" fmla="*/ 459807 h 507905"/>
                <a:gd name="csX8" fmla="*/ 878680 w 1014462"/>
                <a:gd name="csY8" fmla="*/ 502670 h 507905"/>
                <a:gd name="csX9" fmla="*/ 787795 w 1014462"/>
                <a:gd name="csY9" fmla="*/ 500056 h 507905"/>
                <a:gd name="csX10" fmla="*/ 742949 w 1014462"/>
                <a:gd name="csY10" fmla="*/ 462188 h 507905"/>
                <a:gd name="csX11" fmla="*/ 731043 w 1014462"/>
                <a:gd name="csY11" fmla="*/ 438376 h 507905"/>
                <a:gd name="csX12" fmla="*/ 709611 w 1014462"/>
                <a:gd name="csY12" fmla="*/ 397896 h 507905"/>
                <a:gd name="csX13" fmla="*/ 307579 w 1014462"/>
                <a:gd name="csY13" fmla="*/ 404807 h 507905"/>
                <a:gd name="csX14" fmla="*/ 0 w 1014462"/>
                <a:gd name="csY14" fmla="*/ 432984 h 507905"/>
                <a:gd name="csX15" fmla="*/ 152400 w 1014462"/>
                <a:gd name="csY15" fmla="*/ 64692 h 507905"/>
                <a:gd name="csX0" fmla="*/ 130968 w 1014462"/>
                <a:gd name="csY0" fmla="*/ 45686 h 507949"/>
                <a:gd name="csX1" fmla="*/ 248049 w 1014462"/>
                <a:gd name="csY1" fmla="*/ 44 h 507949"/>
                <a:gd name="csX2" fmla="*/ 575863 w 1014462"/>
                <a:gd name="csY2" fmla="*/ 44 h 507949"/>
                <a:gd name="csX3" fmla="*/ 738186 w 1014462"/>
                <a:gd name="csY3" fmla="*/ 157604 h 507949"/>
                <a:gd name="csX4" fmla="*/ 1007269 w 1014462"/>
                <a:gd name="csY4" fmla="*/ 226488 h 507949"/>
                <a:gd name="csX5" fmla="*/ 1014411 w 1014462"/>
                <a:gd name="csY5" fmla="*/ 368734 h 507949"/>
                <a:gd name="csX6" fmla="*/ 959643 w 1014462"/>
                <a:gd name="csY6" fmla="*/ 409846 h 507949"/>
                <a:gd name="csX7" fmla="*/ 931068 w 1014462"/>
                <a:gd name="csY7" fmla="*/ 459851 h 507949"/>
                <a:gd name="csX8" fmla="*/ 878680 w 1014462"/>
                <a:gd name="csY8" fmla="*/ 502714 h 507949"/>
                <a:gd name="csX9" fmla="*/ 787795 w 1014462"/>
                <a:gd name="csY9" fmla="*/ 500100 h 507949"/>
                <a:gd name="csX10" fmla="*/ 742949 w 1014462"/>
                <a:gd name="csY10" fmla="*/ 462232 h 507949"/>
                <a:gd name="csX11" fmla="*/ 731043 w 1014462"/>
                <a:gd name="csY11" fmla="*/ 438420 h 507949"/>
                <a:gd name="csX12" fmla="*/ 709611 w 1014462"/>
                <a:gd name="csY12" fmla="*/ 397940 h 507949"/>
                <a:gd name="csX13" fmla="*/ 307579 w 1014462"/>
                <a:gd name="csY13" fmla="*/ 404851 h 507949"/>
                <a:gd name="csX14" fmla="*/ 0 w 1014462"/>
                <a:gd name="csY14" fmla="*/ 433028 h 507949"/>
                <a:gd name="csX15" fmla="*/ 130968 w 1014462"/>
                <a:gd name="csY15" fmla="*/ 45686 h 507949"/>
                <a:gd name="csX0" fmla="*/ 130968 w 1014462"/>
                <a:gd name="csY0" fmla="*/ 45686 h 507949"/>
                <a:gd name="csX1" fmla="*/ 248049 w 1014462"/>
                <a:gd name="csY1" fmla="*/ 44 h 507949"/>
                <a:gd name="csX2" fmla="*/ 575863 w 1014462"/>
                <a:gd name="csY2" fmla="*/ 44 h 507949"/>
                <a:gd name="csX3" fmla="*/ 738186 w 1014462"/>
                <a:gd name="csY3" fmla="*/ 157604 h 507949"/>
                <a:gd name="csX4" fmla="*/ 1007269 w 1014462"/>
                <a:gd name="csY4" fmla="*/ 226488 h 507949"/>
                <a:gd name="csX5" fmla="*/ 1014411 w 1014462"/>
                <a:gd name="csY5" fmla="*/ 368734 h 507949"/>
                <a:gd name="csX6" fmla="*/ 959643 w 1014462"/>
                <a:gd name="csY6" fmla="*/ 409846 h 507949"/>
                <a:gd name="csX7" fmla="*/ 931068 w 1014462"/>
                <a:gd name="csY7" fmla="*/ 459851 h 507949"/>
                <a:gd name="csX8" fmla="*/ 878680 w 1014462"/>
                <a:gd name="csY8" fmla="*/ 502714 h 507949"/>
                <a:gd name="csX9" fmla="*/ 787795 w 1014462"/>
                <a:gd name="csY9" fmla="*/ 500100 h 507949"/>
                <a:gd name="csX10" fmla="*/ 742949 w 1014462"/>
                <a:gd name="csY10" fmla="*/ 462232 h 507949"/>
                <a:gd name="csX11" fmla="*/ 731043 w 1014462"/>
                <a:gd name="csY11" fmla="*/ 438420 h 507949"/>
                <a:gd name="csX12" fmla="*/ 709611 w 1014462"/>
                <a:gd name="csY12" fmla="*/ 397940 h 507949"/>
                <a:gd name="csX13" fmla="*/ 307579 w 1014462"/>
                <a:gd name="csY13" fmla="*/ 404851 h 507949"/>
                <a:gd name="csX14" fmla="*/ 0 w 1014462"/>
                <a:gd name="csY14" fmla="*/ 433028 h 507949"/>
                <a:gd name="csX15" fmla="*/ 57149 w 1014462"/>
                <a:gd name="csY15" fmla="*/ 250301 h 507949"/>
                <a:gd name="csX16" fmla="*/ 130968 w 1014462"/>
                <a:gd name="csY16" fmla="*/ 45686 h 507949"/>
                <a:gd name="csX0" fmla="*/ 130968 w 1014462"/>
                <a:gd name="csY0" fmla="*/ 45686 h 507949"/>
                <a:gd name="csX1" fmla="*/ 248049 w 1014462"/>
                <a:gd name="csY1" fmla="*/ 44 h 507949"/>
                <a:gd name="csX2" fmla="*/ 575863 w 1014462"/>
                <a:gd name="csY2" fmla="*/ 44 h 507949"/>
                <a:gd name="csX3" fmla="*/ 738186 w 1014462"/>
                <a:gd name="csY3" fmla="*/ 157604 h 507949"/>
                <a:gd name="csX4" fmla="*/ 1007269 w 1014462"/>
                <a:gd name="csY4" fmla="*/ 226488 h 507949"/>
                <a:gd name="csX5" fmla="*/ 1014411 w 1014462"/>
                <a:gd name="csY5" fmla="*/ 368734 h 507949"/>
                <a:gd name="csX6" fmla="*/ 959643 w 1014462"/>
                <a:gd name="csY6" fmla="*/ 409846 h 507949"/>
                <a:gd name="csX7" fmla="*/ 931068 w 1014462"/>
                <a:gd name="csY7" fmla="*/ 459851 h 507949"/>
                <a:gd name="csX8" fmla="*/ 878680 w 1014462"/>
                <a:gd name="csY8" fmla="*/ 502714 h 507949"/>
                <a:gd name="csX9" fmla="*/ 787795 w 1014462"/>
                <a:gd name="csY9" fmla="*/ 500100 h 507949"/>
                <a:gd name="csX10" fmla="*/ 742949 w 1014462"/>
                <a:gd name="csY10" fmla="*/ 462232 h 507949"/>
                <a:gd name="csX11" fmla="*/ 731043 w 1014462"/>
                <a:gd name="csY11" fmla="*/ 438420 h 507949"/>
                <a:gd name="csX12" fmla="*/ 709611 w 1014462"/>
                <a:gd name="csY12" fmla="*/ 397940 h 507949"/>
                <a:gd name="csX13" fmla="*/ 307579 w 1014462"/>
                <a:gd name="csY13" fmla="*/ 404851 h 507949"/>
                <a:gd name="csX14" fmla="*/ 0 w 1014462"/>
                <a:gd name="csY14" fmla="*/ 433028 h 507949"/>
                <a:gd name="csX15" fmla="*/ 30955 w 1014462"/>
                <a:gd name="csY15" fmla="*/ 136001 h 507949"/>
                <a:gd name="csX16" fmla="*/ 130968 w 1014462"/>
                <a:gd name="csY16" fmla="*/ 45686 h 507949"/>
                <a:gd name="csX0" fmla="*/ 130968 w 1014462"/>
                <a:gd name="csY0" fmla="*/ 45686 h 507949"/>
                <a:gd name="csX1" fmla="*/ 248049 w 1014462"/>
                <a:gd name="csY1" fmla="*/ 44 h 507949"/>
                <a:gd name="csX2" fmla="*/ 575863 w 1014462"/>
                <a:gd name="csY2" fmla="*/ 44 h 507949"/>
                <a:gd name="csX3" fmla="*/ 738186 w 1014462"/>
                <a:gd name="csY3" fmla="*/ 157604 h 507949"/>
                <a:gd name="csX4" fmla="*/ 1007269 w 1014462"/>
                <a:gd name="csY4" fmla="*/ 226488 h 507949"/>
                <a:gd name="csX5" fmla="*/ 1014411 w 1014462"/>
                <a:gd name="csY5" fmla="*/ 368734 h 507949"/>
                <a:gd name="csX6" fmla="*/ 959643 w 1014462"/>
                <a:gd name="csY6" fmla="*/ 409846 h 507949"/>
                <a:gd name="csX7" fmla="*/ 931068 w 1014462"/>
                <a:gd name="csY7" fmla="*/ 459851 h 507949"/>
                <a:gd name="csX8" fmla="*/ 878680 w 1014462"/>
                <a:gd name="csY8" fmla="*/ 502714 h 507949"/>
                <a:gd name="csX9" fmla="*/ 787795 w 1014462"/>
                <a:gd name="csY9" fmla="*/ 500100 h 507949"/>
                <a:gd name="csX10" fmla="*/ 742949 w 1014462"/>
                <a:gd name="csY10" fmla="*/ 462232 h 507949"/>
                <a:gd name="csX11" fmla="*/ 731043 w 1014462"/>
                <a:gd name="csY11" fmla="*/ 438420 h 507949"/>
                <a:gd name="csX12" fmla="*/ 709611 w 1014462"/>
                <a:gd name="csY12" fmla="*/ 397940 h 507949"/>
                <a:gd name="csX13" fmla="*/ 307579 w 1014462"/>
                <a:gd name="csY13" fmla="*/ 404851 h 507949"/>
                <a:gd name="csX14" fmla="*/ 0 w 1014462"/>
                <a:gd name="csY14" fmla="*/ 433028 h 507949"/>
                <a:gd name="csX15" fmla="*/ 23812 w 1014462"/>
                <a:gd name="csY15" fmla="*/ 214583 h 507949"/>
                <a:gd name="csX16" fmla="*/ 30955 w 1014462"/>
                <a:gd name="csY16" fmla="*/ 136001 h 507949"/>
                <a:gd name="csX17" fmla="*/ 130968 w 1014462"/>
                <a:gd name="csY17" fmla="*/ 45686 h 507949"/>
                <a:gd name="csX0" fmla="*/ 130968 w 1014462"/>
                <a:gd name="csY0" fmla="*/ 45686 h 507949"/>
                <a:gd name="csX1" fmla="*/ 248049 w 1014462"/>
                <a:gd name="csY1" fmla="*/ 44 h 507949"/>
                <a:gd name="csX2" fmla="*/ 575863 w 1014462"/>
                <a:gd name="csY2" fmla="*/ 44 h 507949"/>
                <a:gd name="csX3" fmla="*/ 738186 w 1014462"/>
                <a:gd name="csY3" fmla="*/ 157604 h 507949"/>
                <a:gd name="csX4" fmla="*/ 1007269 w 1014462"/>
                <a:gd name="csY4" fmla="*/ 226488 h 507949"/>
                <a:gd name="csX5" fmla="*/ 1014411 w 1014462"/>
                <a:gd name="csY5" fmla="*/ 368734 h 507949"/>
                <a:gd name="csX6" fmla="*/ 959643 w 1014462"/>
                <a:gd name="csY6" fmla="*/ 409846 h 507949"/>
                <a:gd name="csX7" fmla="*/ 931068 w 1014462"/>
                <a:gd name="csY7" fmla="*/ 459851 h 507949"/>
                <a:gd name="csX8" fmla="*/ 878680 w 1014462"/>
                <a:gd name="csY8" fmla="*/ 502714 h 507949"/>
                <a:gd name="csX9" fmla="*/ 787795 w 1014462"/>
                <a:gd name="csY9" fmla="*/ 500100 h 507949"/>
                <a:gd name="csX10" fmla="*/ 742949 w 1014462"/>
                <a:gd name="csY10" fmla="*/ 462232 h 507949"/>
                <a:gd name="csX11" fmla="*/ 731043 w 1014462"/>
                <a:gd name="csY11" fmla="*/ 438420 h 507949"/>
                <a:gd name="csX12" fmla="*/ 709611 w 1014462"/>
                <a:gd name="csY12" fmla="*/ 397940 h 507949"/>
                <a:gd name="csX13" fmla="*/ 307579 w 1014462"/>
                <a:gd name="csY13" fmla="*/ 404851 h 507949"/>
                <a:gd name="csX14" fmla="*/ 0 w 1014462"/>
                <a:gd name="csY14" fmla="*/ 433028 h 507949"/>
                <a:gd name="csX15" fmla="*/ 14287 w 1014462"/>
                <a:gd name="csY15" fmla="*/ 312214 h 507949"/>
                <a:gd name="csX16" fmla="*/ 23812 w 1014462"/>
                <a:gd name="csY16" fmla="*/ 214583 h 507949"/>
                <a:gd name="csX17" fmla="*/ 30955 w 1014462"/>
                <a:gd name="csY17" fmla="*/ 136001 h 507949"/>
                <a:gd name="csX18" fmla="*/ 130968 w 1014462"/>
                <a:gd name="csY18" fmla="*/ 45686 h 507949"/>
                <a:gd name="csX0" fmla="*/ 130968 w 1014462"/>
                <a:gd name="csY0" fmla="*/ 45686 h 507949"/>
                <a:gd name="csX1" fmla="*/ 248049 w 1014462"/>
                <a:gd name="csY1" fmla="*/ 44 h 507949"/>
                <a:gd name="csX2" fmla="*/ 575863 w 1014462"/>
                <a:gd name="csY2" fmla="*/ 44 h 507949"/>
                <a:gd name="csX3" fmla="*/ 738186 w 1014462"/>
                <a:gd name="csY3" fmla="*/ 157604 h 507949"/>
                <a:gd name="csX4" fmla="*/ 1007269 w 1014462"/>
                <a:gd name="csY4" fmla="*/ 226488 h 507949"/>
                <a:gd name="csX5" fmla="*/ 1014411 w 1014462"/>
                <a:gd name="csY5" fmla="*/ 368734 h 507949"/>
                <a:gd name="csX6" fmla="*/ 959643 w 1014462"/>
                <a:gd name="csY6" fmla="*/ 409846 h 507949"/>
                <a:gd name="csX7" fmla="*/ 931068 w 1014462"/>
                <a:gd name="csY7" fmla="*/ 459851 h 507949"/>
                <a:gd name="csX8" fmla="*/ 878680 w 1014462"/>
                <a:gd name="csY8" fmla="*/ 502714 h 507949"/>
                <a:gd name="csX9" fmla="*/ 787795 w 1014462"/>
                <a:gd name="csY9" fmla="*/ 500100 h 507949"/>
                <a:gd name="csX10" fmla="*/ 742949 w 1014462"/>
                <a:gd name="csY10" fmla="*/ 462232 h 507949"/>
                <a:gd name="csX11" fmla="*/ 731043 w 1014462"/>
                <a:gd name="csY11" fmla="*/ 438420 h 507949"/>
                <a:gd name="csX12" fmla="*/ 709611 w 1014462"/>
                <a:gd name="csY12" fmla="*/ 397940 h 507949"/>
                <a:gd name="csX13" fmla="*/ 307579 w 1014462"/>
                <a:gd name="csY13" fmla="*/ 404851 h 507949"/>
                <a:gd name="csX14" fmla="*/ 188118 w 1014462"/>
                <a:gd name="csY14" fmla="*/ 409845 h 507949"/>
                <a:gd name="csX15" fmla="*/ 0 w 1014462"/>
                <a:gd name="csY15" fmla="*/ 433028 h 507949"/>
                <a:gd name="csX16" fmla="*/ 14287 w 1014462"/>
                <a:gd name="csY16" fmla="*/ 312214 h 507949"/>
                <a:gd name="csX17" fmla="*/ 23812 w 1014462"/>
                <a:gd name="csY17" fmla="*/ 214583 h 507949"/>
                <a:gd name="csX18" fmla="*/ 30955 w 1014462"/>
                <a:gd name="csY18" fmla="*/ 136001 h 507949"/>
                <a:gd name="csX19" fmla="*/ 130968 w 1014462"/>
                <a:gd name="csY19" fmla="*/ 45686 h 507949"/>
                <a:gd name="csX0" fmla="*/ 130968 w 1014462"/>
                <a:gd name="csY0" fmla="*/ 45686 h 507949"/>
                <a:gd name="csX1" fmla="*/ 248049 w 1014462"/>
                <a:gd name="csY1" fmla="*/ 44 h 507949"/>
                <a:gd name="csX2" fmla="*/ 575863 w 1014462"/>
                <a:gd name="csY2" fmla="*/ 44 h 507949"/>
                <a:gd name="csX3" fmla="*/ 738186 w 1014462"/>
                <a:gd name="csY3" fmla="*/ 157604 h 507949"/>
                <a:gd name="csX4" fmla="*/ 1007269 w 1014462"/>
                <a:gd name="csY4" fmla="*/ 226488 h 507949"/>
                <a:gd name="csX5" fmla="*/ 1014411 w 1014462"/>
                <a:gd name="csY5" fmla="*/ 368734 h 507949"/>
                <a:gd name="csX6" fmla="*/ 959643 w 1014462"/>
                <a:gd name="csY6" fmla="*/ 409846 h 507949"/>
                <a:gd name="csX7" fmla="*/ 931068 w 1014462"/>
                <a:gd name="csY7" fmla="*/ 459851 h 507949"/>
                <a:gd name="csX8" fmla="*/ 878680 w 1014462"/>
                <a:gd name="csY8" fmla="*/ 502714 h 507949"/>
                <a:gd name="csX9" fmla="*/ 787795 w 1014462"/>
                <a:gd name="csY9" fmla="*/ 500100 h 507949"/>
                <a:gd name="csX10" fmla="*/ 742949 w 1014462"/>
                <a:gd name="csY10" fmla="*/ 462232 h 507949"/>
                <a:gd name="csX11" fmla="*/ 731043 w 1014462"/>
                <a:gd name="csY11" fmla="*/ 438420 h 507949"/>
                <a:gd name="csX12" fmla="*/ 709611 w 1014462"/>
                <a:gd name="csY12" fmla="*/ 397940 h 507949"/>
                <a:gd name="csX13" fmla="*/ 307579 w 1014462"/>
                <a:gd name="csY13" fmla="*/ 404851 h 507949"/>
                <a:gd name="csX14" fmla="*/ 188118 w 1014462"/>
                <a:gd name="csY14" fmla="*/ 409845 h 507949"/>
                <a:gd name="csX15" fmla="*/ 71437 w 1014462"/>
                <a:gd name="csY15" fmla="*/ 424133 h 507949"/>
                <a:gd name="csX16" fmla="*/ 0 w 1014462"/>
                <a:gd name="csY16" fmla="*/ 433028 h 507949"/>
                <a:gd name="csX17" fmla="*/ 14287 w 1014462"/>
                <a:gd name="csY17" fmla="*/ 312214 h 507949"/>
                <a:gd name="csX18" fmla="*/ 23812 w 1014462"/>
                <a:gd name="csY18" fmla="*/ 214583 h 507949"/>
                <a:gd name="csX19" fmla="*/ 30955 w 1014462"/>
                <a:gd name="csY19" fmla="*/ 136001 h 507949"/>
                <a:gd name="csX20" fmla="*/ 130968 w 1014462"/>
                <a:gd name="csY20" fmla="*/ 45686 h 507949"/>
                <a:gd name="csX0" fmla="*/ 130968 w 1014462"/>
                <a:gd name="csY0" fmla="*/ 45686 h 507949"/>
                <a:gd name="csX1" fmla="*/ 248049 w 1014462"/>
                <a:gd name="csY1" fmla="*/ 44 h 507949"/>
                <a:gd name="csX2" fmla="*/ 575863 w 1014462"/>
                <a:gd name="csY2" fmla="*/ 44 h 507949"/>
                <a:gd name="csX3" fmla="*/ 738186 w 1014462"/>
                <a:gd name="csY3" fmla="*/ 157604 h 507949"/>
                <a:gd name="csX4" fmla="*/ 1007269 w 1014462"/>
                <a:gd name="csY4" fmla="*/ 226488 h 507949"/>
                <a:gd name="csX5" fmla="*/ 1014411 w 1014462"/>
                <a:gd name="csY5" fmla="*/ 368734 h 507949"/>
                <a:gd name="csX6" fmla="*/ 959643 w 1014462"/>
                <a:gd name="csY6" fmla="*/ 409846 h 507949"/>
                <a:gd name="csX7" fmla="*/ 931068 w 1014462"/>
                <a:gd name="csY7" fmla="*/ 459851 h 507949"/>
                <a:gd name="csX8" fmla="*/ 878680 w 1014462"/>
                <a:gd name="csY8" fmla="*/ 502714 h 507949"/>
                <a:gd name="csX9" fmla="*/ 787795 w 1014462"/>
                <a:gd name="csY9" fmla="*/ 500100 h 507949"/>
                <a:gd name="csX10" fmla="*/ 742949 w 1014462"/>
                <a:gd name="csY10" fmla="*/ 462232 h 507949"/>
                <a:gd name="csX11" fmla="*/ 731043 w 1014462"/>
                <a:gd name="csY11" fmla="*/ 438420 h 507949"/>
                <a:gd name="csX12" fmla="*/ 709611 w 1014462"/>
                <a:gd name="csY12" fmla="*/ 397940 h 507949"/>
                <a:gd name="csX13" fmla="*/ 307579 w 1014462"/>
                <a:gd name="csY13" fmla="*/ 404851 h 507949"/>
                <a:gd name="csX14" fmla="*/ 278606 w 1014462"/>
                <a:gd name="csY14" fmla="*/ 459852 h 507949"/>
                <a:gd name="csX15" fmla="*/ 71437 w 1014462"/>
                <a:gd name="csY15" fmla="*/ 424133 h 507949"/>
                <a:gd name="csX16" fmla="*/ 0 w 1014462"/>
                <a:gd name="csY16" fmla="*/ 433028 h 507949"/>
                <a:gd name="csX17" fmla="*/ 14287 w 1014462"/>
                <a:gd name="csY17" fmla="*/ 312214 h 507949"/>
                <a:gd name="csX18" fmla="*/ 23812 w 1014462"/>
                <a:gd name="csY18" fmla="*/ 214583 h 507949"/>
                <a:gd name="csX19" fmla="*/ 30955 w 1014462"/>
                <a:gd name="csY19" fmla="*/ 136001 h 507949"/>
                <a:gd name="csX20" fmla="*/ 130968 w 1014462"/>
                <a:gd name="csY20" fmla="*/ 45686 h 507949"/>
                <a:gd name="csX0" fmla="*/ 130968 w 1014462"/>
                <a:gd name="csY0" fmla="*/ 45686 h 507949"/>
                <a:gd name="csX1" fmla="*/ 248049 w 1014462"/>
                <a:gd name="csY1" fmla="*/ 44 h 507949"/>
                <a:gd name="csX2" fmla="*/ 575863 w 1014462"/>
                <a:gd name="csY2" fmla="*/ 44 h 507949"/>
                <a:gd name="csX3" fmla="*/ 738186 w 1014462"/>
                <a:gd name="csY3" fmla="*/ 157604 h 507949"/>
                <a:gd name="csX4" fmla="*/ 1007269 w 1014462"/>
                <a:gd name="csY4" fmla="*/ 226488 h 507949"/>
                <a:gd name="csX5" fmla="*/ 1014411 w 1014462"/>
                <a:gd name="csY5" fmla="*/ 368734 h 507949"/>
                <a:gd name="csX6" fmla="*/ 959643 w 1014462"/>
                <a:gd name="csY6" fmla="*/ 409846 h 507949"/>
                <a:gd name="csX7" fmla="*/ 931068 w 1014462"/>
                <a:gd name="csY7" fmla="*/ 459851 h 507949"/>
                <a:gd name="csX8" fmla="*/ 878680 w 1014462"/>
                <a:gd name="csY8" fmla="*/ 502714 h 507949"/>
                <a:gd name="csX9" fmla="*/ 787795 w 1014462"/>
                <a:gd name="csY9" fmla="*/ 500100 h 507949"/>
                <a:gd name="csX10" fmla="*/ 742949 w 1014462"/>
                <a:gd name="csY10" fmla="*/ 462232 h 507949"/>
                <a:gd name="csX11" fmla="*/ 731043 w 1014462"/>
                <a:gd name="csY11" fmla="*/ 438420 h 507949"/>
                <a:gd name="csX12" fmla="*/ 709611 w 1014462"/>
                <a:gd name="csY12" fmla="*/ 397940 h 507949"/>
                <a:gd name="csX13" fmla="*/ 307579 w 1014462"/>
                <a:gd name="csY13" fmla="*/ 404851 h 507949"/>
                <a:gd name="csX14" fmla="*/ 278606 w 1014462"/>
                <a:gd name="csY14" fmla="*/ 459852 h 507949"/>
                <a:gd name="csX15" fmla="*/ 204787 w 1014462"/>
                <a:gd name="csY15" fmla="*/ 502714 h 507949"/>
                <a:gd name="csX16" fmla="*/ 0 w 1014462"/>
                <a:gd name="csY16" fmla="*/ 433028 h 507949"/>
                <a:gd name="csX17" fmla="*/ 14287 w 1014462"/>
                <a:gd name="csY17" fmla="*/ 312214 h 507949"/>
                <a:gd name="csX18" fmla="*/ 23812 w 1014462"/>
                <a:gd name="csY18" fmla="*/ 214583 h 507949"/>
                <a:gd name="csX19" fmla="*/ 30955 w 1014462"/>
                <a:gd name="csY19" fmla="*/ 136001 h 507949"/>
                <a:gd name="csX20" fmla="*/ 130968 w 1014462"/>
                <a:gd name="csY20" fmla="*/ 45686 h 507949"/>
                <a:gd name="csX0" fmla="*/ 116681 w 1000175"/>
                <a:gd name="csY0" fmla="*/ 45686 h 507949"/>
                <a:gd name="csX1" fmla="*/ 233762 w 1000175"/>
                <a:gd name="csY1" fmla="*/ 44 h 507949"/>
                <a:gd name="csX2" fmla="*/ 561576 w 1000175"/>
                <a:gd name="csY2" fmla="*/ 44 h 507949"/>
                <a:gd name="csX3" fmla="*/ 723899 w 1000175"/>
                <a:gd name="csY3" fmla="*/ 157604 h 507949"/>
                <a:gd name="csX4" fmla="*/ 992982 w 1000175"/>
                <a:gd name="csY4" fmla="*/ 226488 h 507949"/>
                <a:gd name="csX5" fmla="*/ 1000124 w 1000175"/>
                <a:gd name="csY5" fmla="*/ 368734 h 507949"/>
                <a:gd name="csX6" fmla="*/ 945356 w 1000175"/>
                <a:gd name="csY6" fmla="*/ 409846 h 507949"/>
                <a:gd name="csX7" fmla="*/ 916781 w 1000175"/>
                <a:gd name="csY7" fmla="*/ 459851 h 507949"/>
                <a:gd name="csX8" fmla="*/ 864393 w 1000175"/>
                <a:gd name="csY8" fmla="*/ 502714 h 507949"/>
                <a:gd name="csX9" fmla="*/ 773508 w 1000175"/>
                <a:gd name="csY9" fmla="*/ 500100 h 507949"/>
                <a:gd name="csX10" fmla="*/ 728662 w 1000175"/>
                <a:gd name="csY10" fmla="*/ 462232 h 507949"/>
                <a:gd name="csX11" fmla="*/ 716756 w 1000175"/>
                <a:gd name="csY11" fmla="*/ 438420 h 507949"/>
                <a:gd name="csX12" fmla="*/ 695324 w 1000175"/>
                <a:gd name="csY12" fmla="*/ 397940 h 507949"/>
                <a:gd name="csX13" fmla="*/ 293292 w 1000175"/>
                <a:gd name="csY13" fmla="*/ 404851 h 507949"/>
                <a:gd name="csX14" fmla="*/ 264319 w 1000175"/>
                <a:gd name="csY14" fmla="*/ 459852 h 507949"/>
                <a:gd name="csX15" fmla="*/ 190500 w 1000175"/>
                <a:gd name="csY15" fmla="*/ 502714 h 507949"/>
                <a:gd name="csX16" fmla="*/ 69057 w 1000175"/>
                <a:gd name="csY16" fmla="*/ 473509 h 507949"/>
                <a:gd name="csX17" fmla="*/ 0 w 1000175"/>
                <a:gd name="csY17" fmla="*/ 312214 h 507949"/>
                <a:gd name="csX18" fmla="*/ 9525 w 1000175"/>
                <a:gd name="csY18" fmla="*/ 214583 h 507949"/>
                <a:gd name="csX19" fmla="*/ 16668 w 1000175"/>
                <a:gd name="csY19" fmla="*/ 136001 h 507949"/>
                <a:gd name="csX20" fmla="*/ 116681 w 1000175"/>
                <a:gd name="csY20" fmla="*/ 45686 h 507949"/>
                <a:gd name="csX0" fmla="*/ 116681 w 1000175"/>
                <a:gd name="csY0" fmla="*/ 45686 h 507949"/>
                <a:gd name="csX1" fmla="*/ 233762 w 1000175"/>
                <a:gd name="csY1" fmla="*/ 44 h 507949"/>
                <a:gd name="csX2" fmla="*/ 561576 w 1000175"/>
                <a:gd name="csY2" fmla="*/ 44 h 507949"/>
                <a:gd name="csX3" fmla="*/ 723899 w 1000175"/>
                <a:gd name="csY3" fmla="*/ 157604 h 507949"/>
                <a:gd name="csX4" fmla="*/ 992982 w 1000175"/>
                <a:gd name="csY4" fmla="*/ 226488 h 507949"/>
                <a:gd name="csX5" fmla="*/ 1000124 w 1000175"/>
                <a:gd name="csY5" fmla="*/ 368734 h 507949"/>
                <a:gd name="csX6" fmla="*/ 945356 w 1000175"/>
                <a:gd name="csY6" fmla="*/ 409846 h 507949"/>
                <a:gd name="csX7" fmla="*/ 916781 w 1000175"/>
                <a:gd name="csY7" fmla="*/ 459851 h 507949"/>
                <a:gd name="csX8" fmla="*/ 864393 w 1000175"/>
                <a:gd name="csY8" fmla="*/ 502714 h 507949"/>
                <a:gd name="csX9" fmla="*/ 773508 w 1000175"/>
                <a:gd name="csY9" fmla="*/ 500100 h 507949"/>
                <a:gd name="csX10" fmla="*/ 728662 w 1000175"/>
                <a:gd name="csY10" fmla="*/ 462232 h 507949"/>
                <a:gd name="csX11" fmla="*/ 716756 w 1000175"/>
                <a:gd name="csY11" fmla="*/ 438420 h 507949"/>
                <a:gd name="csX12" fmla="*/ 695324 w 1000175"/>
                <a:gd name="csY12" fmla="*/ 397940 h 507949"/>
                <a:gd name="csX13" fmla="*/ 293292 w 1000175"/>
                <a:gd name="csY13" fmla="*/ 404851 h 507949"/>
                <a:gd name="csX14" fmla="*/ 264319 w 1000175"/>
                <a:gd name="csY14" fmla="*/ 459852 h 507949"/>
                <a:gd name="csX15" fmla="*/ 190500 w 1000175"/>
                <a:gd name="csY15" fmla="*/ 502714 h 507949"/>
                <a:gd name="csX16" fmla="*/ 69057 w 1000175"/>
                <a:gd name="csY16" fmla="*/ 473509 h 507949"/>
                <a:gd name="csX17" fmla="*/ 26193 w 1000175"/>
                <a:gd name="csY17" fmla="*/ 378889 h 507949"/>
                <a:gd name="csX18" fmla="*/ 0 w 1000175"/>
                <a:gd name="csY18" fmla="*/ 312214 h 507949"/>
                <a:gd name="csX19" fmla="*/ 9525 w 1000175"/>
                <a:gd name="csY19" fmla="*/ 214583 h 507949"/>
                <a:gd name="csX20" fmla="*/ 16668 w 1000175"/>
                <a:gd name="csY20" fmla="*/ 136001 h 507949"/>
                <a:gd name="csX21" fmla="*/ 116681 w 1000175"/>
                <a:gd name="csY21" fmla="*/ 45686 h 507949"/>
                <a:gd name="csX0" fmla="*/ 116681 w 1000175"/>
                <a:gd name="csY0" fmla="*/ 45686 h 507949"/>
                <a:gd name="csX1" fmla="*/ 233762 w 1000175"/>
                <a:gd name="csY1" fmla="*/ 44 h 507949"/>
                <a:gd name="csX2" fmla="*/ 561576 w 1000175"/>
                <a:gd name="csY2" fmla="*/ 44 h 507949"/>
                <a:gd name="csX3" fmla="*/ 723899 w 1000175"/>
                <a:gd name="csY3" fmla="*/ 157604 h 507949"/>
                <a:gd name="csX4" fmla="*/ 992982 w 1000175"/>
                <a:gd name="csY4" fmla="*/ 226488 h 507949"/>
                <a:gd name="csX5" fmla="*/ 1000124 w 1000175"/>
                <a:gd name="csY5" fmla="*/ 368734 h 507949"/>
                <a:gd name="csX6" fmla="*/ 945356 w 1000175"/>
                <a:gd name="csY6" fmla="*/ 409846 h 507949"/>
                <a:gd name="csX7" fmla="*/ 916781 w 1000175"/>
                <a:gd name="csY7" fmla="*/ 459851 h 507949"/>
                <a:gd name="csX8" fmla="*/ 864393 w 1000175"/>
                <a:gd name="csY8" fmla="*/ 502714 h 507949"/>
                <a:gd name="csX9" fmla="*/ 773508 w 1000175"/>
                <a:gd name="csY9" fmla="*/ 500100 h 507949"/>
                <a:gd name="csX10" fmla="*/ 728662 w 1000175"/>
                <a:gd name="csY10" fmla="*/ 462232 h 507949"/>
                <a:gd name="csX11" fmla="*/ 716756 w 1000175"/>
                <a:gd name="csY11" fmla="*/ 438420 h 507949"/>
                <a:gd name="csX12" fmla="*/ 695324 w 1000175"/>
                <a:gd name="csY12" fmla="*/ 397940 h 507949"/>
                <a:gd name="csX13" fmla="*/ 293292 w 1000175"/>
                <a:gd name="csY13" fmla="*/ 404851 h 507949"/>
                <a:gd name="csX14" fmla="*/ 264319 w 1000175"/>
                <a:gd name="csY14" fmla="*/ 459852 h 507949"/>
                <a:gd name="csX15" fmla="*/ 190500 w 1000175"/>
                <a:gd name="csY15" fmla="*/ 502714 h 507949"/>
                <a:gd name="csX16" fmla="*/ 69057 w 1000175"/>
                <a:gd name="csY16" fmla="*/ 473509 h 507949"/>
                <a:gd name="csX17" fmla="*/ 142874 w 1000175"/>
                <a:gd name="csY17" fmla="*/ 364602 h 507949"/>
                <a:gd name="csX18" fmla="*/ 0 w 1000175"/>
                <a:gd name="csY18" fmla="*/ 312214 h 507949"/>
                <a:gd name="csX19" fmla="*/ 9525 w 1000175"/>
                <a:gd name="csY19" fmla="*/ 214583 h 507949"/>
                <a:gd name="csX20" fmla="*/ 16668 w 1000175"/>
                <a:gd name="csY20" fmla="*/ 136001 h 507949"/>
                <a:gd name="csX21" fmla="*/ 116681 w 1000175"/>
                <a:gd name="csY21" fmla="*/ 45686 h 507949"/>
                <a:gd name="csX0" fmla="*/ 116681 w 1000175"/>
                <a:gd name="csY0" fmla="*/ 45686 h 507949"/>
                <a:gd name="csX1" fmla="*/ 233762 w 1000175"/>
                <a:gd name="csY1" fmla="*/ 44 h 507949"/>
                <a:gd name="csX2" fmla="*/ 561576 w 1000175"/>
                <a:gd name="csY2" fmla="*/ 44 h 507949"/>
                <a:gd name="csX3" fmla="*/ 723899 w 1000175"/>
                <a:gd name="csY3" fmla="*/ 157604 h 507949"/>
                <a:gd name="csX4" fmla="*/ 992982 w 1000175"/>
                <a:gd name="csY4" fmla="*/ 226488 h 507949"/>
                <a:gd name="csX5" fmla="*/ 1000124 w 1000175"/>
                <a:gd name="csY5" fmla="*/ 368734 h 507949"/>
                <a:gd name="csX6" fmla="*/ 945356 w 1000175"/>
                <a:gd name="csY6" fmla="*/ 409846 h 507949"/>
                <a:gd name="csX7" fmla="*/ 916781 w 1000175"/>
                <a:gd name="csY7" fmla="*/ 459851 h 507949"/>
                <a:gd name="csX8" fmla="*/ 864393 w 1000175"/>
                <a:gd name="csY8" fmla="*/ 502714 h 507949"/>
                <a:gd name="csX9" fmla="*/ 773508 w 1000175"/>
                <a:gd name="csY9" fmla="*/ 500100 h 507949"/>
                <a:gd name="csX10" fmla="*/ 728662 w 1000175"/>
                <a:gd name="csY10" fmla="*/ 462232 h 507949"/>
                <a:gd name="csX11" fmla="*/ 716756 w 1000175"/>
                <a:gd name="csY11" fmla="*/ 438420 h 507949"/>
                <a:gd name="csX12" fmla="*/ 695324 w 1000175"/>
                <a:gd name="csY12" fmla="*/ 397940 h 507949"/>
                <a:gd name="csX13" fmla="*/ 293292 w 1000175"/>
                <a:gd name="csY13" fmla="*/ 404851 h 507949"/>
                <a:gd name="csX14" fmla="*/ 264319 w 1000175"/>
                <a:gd name="csY14" fmla="*/ 459852 h 507949"/>
                <a:gd name="csX15" fmla="*/ 190500 w 1000175"/>
                <a:gd name="csY15" fmla="*/ 502714 h 507949"/>
                <a:gd name="csX16" fmla="*/ 69057 w 1000175"/>
                <a:gd name="csY16" fmla="*/ 473509 h 507949"/>
                <a:gd name="csX17" fmla="*/ 59530 w 1000175"/>
                <a:gd name="csY17" fmla="*/ 405083 h 507949"/>
                <a:gd name="csX18" fmla="*/ 0 w 1000175"/>
                <a:gd name="csY18" fmla="*/ 312214 h 507949"/>
                <a:gd name="csX19" fmla="*/ 9525 w 1000175"/>
                <a:gd name="csY19" fmla="*/ 214583 h 507949"/>
                <a:gd name="csX20" fmla="*/ 16668 w 1000175"/>
                <a:gd name="csY20" fmla="*/ 136001 h 507949"/>
                <a:gd name="csX21" fmla="*/ 116681 w 1000175"/>
                <a:gd name="csY21" fmla="*/ 45686 h 507949"/>
                <a:gd name="csX0" fmla="*/ 116681 w 1000175"/>
                <a:gd name="csY0" fmla="*/ 45686 h 507949"/>
                <a:gd name="csX1" fmla="*/ 233762 w 1000175"/>
                <a:gd name="csY1" fmla="*/ 44 h 507949"/>
                <a:gd name="csX2" fmla="*/ 561576 w 1000175"/>
                <a:gd name="csY2" fmla="*/ 44 h 507949"/>
                <a:gd name="csX3" fmla="*/ 723899 w 1000175"/>
                <a:gd name="csY3" fmla="*/ 157604 h 507949"/>
                <a:gd name="csX4" fmla="*/ 992982 w 1000175"/>
                <a:gd name="csY4" fmla="*/ 226488 h 507949"/>
                <a:gd name="csX5" fmla="*/ 1000124 w 1000175"/>
                <a:gd name="csY5" fmla="*/ 368734 h 507949"/>
                <a:gd name="csX6" fmla="*/ 945356 w 1000175"/>
                <a:gd name="csY6" fmla="*/ 409846 h 507949"/>
                <a:gd name="csX7" fmla="*/ 916781 w 1000175"/>
                <a:gd name="csY7" fmla="*/ 459851 h 507949"/>
                <a:gd name="csX8" fmla="*/ 864393 w 1000175"/>
                <a:gd name="csY8" fmla="*/ 502714 h 507949"/>
                <a:gd name="csX9" fmla="*/ 773508 w 1000175"/>
                <a:gd name="csY9" fmla="*/ 500100 h 507949"/>
                <a:gd name="csX10" fmla="*/ 728662 w 1000175"/>
                <a:gd name="csY10" fmla="*/ 462232 h 507949"/>
                <a:gd name="csX11" fmla="*/ 716756 w 1000175"/>
                <a:gd name="csY11" fmla="*/ 438420 h 507949"/>
                <a:gd name="csX12" fmla="*/ 695324 w 1000175"/>
                <a:gd name="csY12" fmla="*/ 397940 h 507949"/>
                <a:gd name="csX13" fmla="*/ 293292 w 1000175"/>
                <a:gd name="csY13" fmla="*/ 404851 h 507949"/>
                <a:gd name="csX14" fmla="*/ 264319 w 1000175"/>
                <a:gd name="csY14" fmla="*/ 459852 h 507949"/>
                <a:gd name="csX15" fmla="*/ 190500 w 1000175"/>
                <a:gd name="csY15" fmla="*/ 502714 h 507949"/>
                <a:gd name="csX16" fmla="*/ 69057 w 1000175"/>
                <a:gd name="csY16" fmla="*/ 473509 h 507949"/>
                <a:gd name="csX17" fmla="*/ 59530 w 1000175"/>
                <a:gd name="csY17" fmla="*/ 405083 h 507949"/>
                <a:gd name="csX18" fmla="*/ 0 w 1000175"/>
                <a:gd name="csY18" fmla="*/ 362220 h 507949"/>
                <a:gd name="csX19" fmla="*/ 9525 w 1000175"/>
                <a:gd name="csY19" fmla="*/ 214583 h 507949"/>
                <a:gd name="csX20" fmla="*/ 16668 w 1000175"/>
                <a:gd name="csY20" fmla="*/ 136001 h 507949"/>
                <a:gd name="csX21" fmla="*/ 116681 w 1000175"/>
                <a:gd name="csY21" fmla="*/ 45686 h 507949"/>
                <a:gd name="csX0" fmla="*/ 119063 w 1002557"/>
                <a:gd name="csY0" fmla="*/ 45686 h 507949"/>
                <a:gd name="csX1" fmla="*/ 236144 w 1002557"/>
                <a:gd name="csY1" fmla="*/ 44 h 507949"/>
                <a:gd name="csX2" fmla="*/ 563958 w 1002557"/>
                <a:gd name="csY2" fmla="*/ 44 h 507949"/>
                <a:gd name="csX3" fmla="*/ 726281 w 1002557"/>
                <a:gd name="csY3" fmla="*/ 157604 h 507949"/>
                <a:gd name="csX4" fmla="*/ 995364 w 1002557"/>
                <a:gd name="csY4" fmla="*/ 226488 h 507949"/>
                <a:gd name="csX5" fmla="*/ 1002506 w 1002557"/>
                <a:gd name="csY5" fmla="*/ 368734 h 507949"/>
                <a:gd name="csX6" fmla="*/ 947738 w 1002557"/>
                <a:gd name="csY6" fmla="*/ 409846 h 507949"/>
                <a:gd name="csX7" fmla="*/ 919163 w 1002557"/>
                <a:gd name="csY7" fmla="*/ 459851 h 507949"/>
                <a:gd name="csX8" fmla="*/ 866775 w 1002557"/>
                <a:gd name="csY8" fmla="*/ 502714 h 507949"/>
                <a:gd name="csX9" fmla="*/ 775890 w 1002557"/>
                <a:gd name="csY9" fmla="*/ 500100 h 507949"/>
                <a:gd name="csX10" fmla="*/ 731044 w 1002557"/>
                <a:gd name="csY10" fmla="*/ 462232 h 507949"/>
                <a:gd name="csX11" fmla="*/ 719138 w 1002557"/>
                <a:gd name="csY11" fmla="*/ 438420 h 507949"/>
                <a:gd name="csX12" fmla="*/ 697706 w 1002557"/>
                <a:gd name="csY12" fmla="*/ 397940 h 507949"/>
                <a:gd name="csX13" fmla="*/ 295674 w 1002557"/>
                <a:gd name="csY13" fmla="*/ 404851 h 507949"/>
                <a:gd name="csX14" fmla="*/ 266701 w 1002557"/>
                <a:gd name="csY14" fmla="*/ 459852 h 507949"/>
                <a:gd name="csX15" fmla="*/ 192882 w 1002557"/>
                <a:gd name="csY15" fmla="*/ 502714 h 507949"/>
                <a:gd name="csX16" fmla="*/ 71439 w 1002557"/>
                <a:gd name="csY16" fmla="*/ 473509 h 507949"/>
                <a:gd name="csX17" fmla="*/ 61912 w 1002557"/>
                <a:gd name="csY17" fmla="*/ 405083 h 507949"/>
                <a:gd name="csX18" fmla="*/ 2382 w 1002557"/>
                <a:gd name="csY18" fmla="*/ 362220 h 507949"/>
                <a:gd name="csX19" fmla="*/ 0 w 1002557"/>
                <a:gd name="csY19" fmla="*/ 293164 h 507949"/>
                <a:gd name="csX20" fmla="*/ 11907 w 1002557"/>
                <a:gd name="csY20" fmla="*/ 214583 h 507949"/>
                <a:gd name="csX21" fmla="*/ 19050 w 1002557"/>
                <a:gd name="csY21" fmla="*/ 136001 h 507949"/>
                <a:gd name="csX22" fmla="*/ 119063 w 1002557"/>
                <a:gd name="csY22" fmla="*/ 45686 h 507949"/>
                <a:gd name="csX0" fmla="*/ 145257 w 1028751"/>
                <a:gd name="csY0" fmla="*/ 45686 h 507949"/>
                <a:gd name="csX1" fmla="*/ 262338 w 1028751"/>
                <a:gd name="csY1" fmla="*/ 44 h 507949"/>
                <a:gd name="csX2" fmla="*/ 590152 w 1028751"/>
                <a:gd name="csY2" fmla="*/ 44 h 507949"/>
                <a:gd name="csX3" fmla="*/ 752475 w 1028751"/>
                <a:gd name="csY3" fmla="*/ 157604 h 507949"/>
                <a:gd name="csX4" fmla="*/ 1021558 w 1028751"/>
                <a:gd name="csY4" fmla="*/ 226488 h 507949"/>
                <a:gd name="csX5" fmla="*/ 1028700 w 1028751"/>
                <a:gd name="csY5" fmla="*/ 368734 h 507949"/>
                <a:gd name="csX6" fmla="*/ 973932 w 1028751"/>
                <a:gd name="csY6" fmla="*/ 409846 h 507949"/>
                <a:gd name="csX7" fmla="*/ 945357 w 1028751"/>
                <a:gd name="csY7" fmla="*/ 459851 h 507949"/>
                <a:gd name="csX8" fmla="*/ 892969 w 1028751"/>
                <a:gd name="csY8" fmla="*/ 502714 h 507949"/>
                <a:gd name="csX9" fmla="*/ 802084 w 1028751"/>
                <a:gd name="csY9" fmla="*/ 500100 h 507949"/>
                <a:gd name="csX10" fmla="*/ 757238 w 1028751"/>
                <a:gd name="csY10" fmla="*/ 462232 h 507949"/>
                <a:gd name="csX11" fmla="*/ 745332 w 1028751"/>
                <a:gd name="csY11" fmla="*/ 438420 h 507949"/>
                <a:gd name="csX12" fmla="*/ 723900 w 1028751"/>
                <a:gd name="csY12" fmla="*/ 397940 h 507949"/>
                <a:gd name="csX13" fmla="*/ 321868 w 1028751"/>
                <a:gd name="csY13" fmla="*/ 404851 h 507949"/>
                <a:gd name="csX14" fmla="*/ 292895 w 1028751"/>
                <a:gd name="csY14" fmla="*/ 459852 h 507949"/>
                <a:gd name="csX15" fmla="*/ 219076 w 1028751"/>
                <a:gd name="csY15" fmla="*/ 502714 h 507949"/>
                <a:gd name="csX16" fmla="*/ 97633 w 1028751"/>
                <a:gd name="csY16" fmla="*/ 473509 h 507949"/>
                <a:gd name="csX17" fmla="*/ 88106 w 1028751"/>
                <a:gd name="csY17" fmla="*/ 405083 h 507949"/>
                <a:gd name="csX18" fmla="*/ 28576 w 1028751"/>
                <a:gd name="csY18" fmla="*/ 362220 h 507949"/>
                <a:gd name="csX19" fmla="*/ 0 w 1028751"/>
                <a:gd name="csY19" fmla="*/ 293164 h 507949"/>
                <a:gd name="csX20" fmla="*/ 38101 w 1028751"/>
                <a:gd name="csY20" fmla="*/ 214583 h 507949"/>
                <a:gd name="csX21" fmla="*/ 45244 w 1028751"/>
                <a:gd name="csY21" fmla="*/ 136001 h 507949"/>
                <a:gd name="csX22" fmla="*/ 145257 w 1028751"/>
                <a:gd name="csY22" fmla="*/ 45686 h 507949"/>
                <a:gd name="csX0" fmla="*/ 145257 w 1028751"/>
                <a:gd name="csY0" fmla="*/ 45686 h 507949"/>
                <a:gd name="csX1" fmla="*/ 262338 w 1028751"/>
                <a:gd name="csY1" fmla="*/ 44 h 507949"/>
                <a:gd name="csX2" fmla="*/ 590152 w 1028751"/>
                <a:gd name="csY2" fmla="*/ 44 h 507949"/>
                <a:gd name="csX3" fmla="*/ 752475 w 1028751"/>
                <a:gd name="csY3" fmla="*/ 157604 h 507949"/>
                <a:gd name="csX4" fmla="*/ 1021558 w 1028751"/>
                <a:gd name="csY4" fmla="*/ 226488 h 507949"/>
                <a:gd name="csX5" fmla="*/ 1028700 w 1028751"/>
                <a:gd name="csY5" fmla="*/ 368734 h 507949"/>
                <a:gd name="csX6" fmla="*/ 973932 w 1028751"/>
                <a:gd name="csY6" fmla="*/ 409846 h 507949"/>
                <a:gd name="csX7" fmla="*/ 945357 w 1028751"/>
                <a:gd name="csY7" fmla="*/ 459851 h 507949"/>
                <a:gd name="csX8" fmla="*/ 892969 w 1028751"/>
                <a:gd name="csY8" fmla="*/ 502714 h 507949"/>
                <a:gd name="csX9" fmla="*/ 802084 w 1028751"/>
                <a:gd name="csY9" fmla="*/ 500100 h 507949"/>
                <a:gd name="csX10" fmla="*/ 757238 w 1028751"/>
                <a:gd name="csY10" fmla="*/ 462232 h 507949"/>
                <a:gd name="csX11" fmla="*/ 745332 w 1028751"/>
                <a:gd name="csY11" fmla="*/ 438420 h 507949"/>
                <a:gd name="csX12" fmla="*/ 723900 w 1028751"/>
                <a:gd name="csY12" fmla="*/ 397940 h 507949"/>
                <a:gd name="csX13" fmla="*/ 321868 w 1028751"/>
                <a:gd name="csY13" fmla="*/ 404851 h 507949"/>
                <a:gd name="csX14" fmla="*/ 292895 w 1028751"/>
                <a:gd name="csY14" fmla="*/ 459852 h 507949"/>
                <a:gd name="csX15" fmla="*/ 219076 w 1028751"/>
                <a:gd name="csY15" fmla="*/ 502714 h 507949"/>
                <a:gd name="csX16" fmla="*/ 97633 w 1028751"/>
                <a:gd name="csY16" fmla="*/ 473509 h 507949"/>
                <a:gd name="csX17" fmla="*/ 88106 w 1028751"/>
                <a:gd name="csY17" fmla="*/ 405083 h 507949"/>
                <a:gd name="csX18" fmla="*/ 28576 w 1028751"/>
                <a:gd name="csY18" fmla="*/ 362220 h 507949"/>
                <a:gd name="csX19" fmla="*/ 0 w 1028751"/>
                <a:gd name="csY19" fmla="*/ 293164 h 507949"/>
                <a:gd name="csX20" fmla="*/ 19051 w 1028751"/>
                <a:gd name="csY20" fmla="*/ 200295 h 507949"/>
                <a:gd name="csX21" fmla="*/ 45244 w 1028751"/>
                <a:gd name="csY21" fmla="*/ 136001 h 507949"/>
                <a:gd name="csX22" fmla="*/ 145257 w 1028751"/>
                <a:gd name="csY22" fmla="*/ 45686 h 507949"/>
                <a:gd name="csX0" fmla="*/ 145257 w 1028751"/>
                <a:gd name="csY0" fmla="*/ 45686 h 507949"/>
                <a:gd name="csX1" fmla="*/ 262338 w 1028751"/>
                <a:gd name="csY1" fmla="*/ 44 h 507949"/>
                <a:gd name="csX2" fmla="*/ 590152 w 1028751"/>
                <a:gd name="csY2" fmla="*/ 44 h 507949"/>
                <a:gd name="csX3" fmla="*/ 752475 w 1028751"/>
                <a:gd name="csY3" fmla="*/ 157604 h 507949"/>
                <a:gd name="csX4" fmla="*/ 1021558 w 1028751"/>
                <a:gd name="csY4" fmla="*/ 226488 h 507949"/>
                <a:gd name="csX5" fmla="*/ 1028700 w 1028751"/>
                <a:gd name="csY5" fmla="*/ 368734 h 507949"/>
                <a:gd name="csX6" fmla="*/ 973932 w 1028751"/>
                <a:gd name="csY6" fmla="*/ 409846 h 507949"/>
                <a:gd name="csX7" fmla="*/ 945357 w 1028751"/>
                <a:gd name="csY7" fmla="*/ 459851 h 507949"/>
                <a:gd name="csX8" fmla="*/ 892969 w 1028751"/>
                <a:gd name="csY8" fmla="*/ 502714 h 507949"/>
                <a:gd name="csX9" fmla="*/ 802084 w 1028751"/>
                <a:gd name="csY9" fmla="*/ 500100 h 507949"/>
                <a:gd name="csX10" fmla="*/ 757238 w 1028751"/>
                <a:gd name="csY10" fmla="*/ 462232 h 507949"/>
                <a:gd name="csX11" fmla="*/ 745332 w 1028751"/>
                <a:gd name="csY11" fmla="*/ 438420 h 507949"/>
                <a:gd name="csX12" fmla="*/ 723900 w 1028751"/>
                <a:gd name="csY12" fmla="*/ 397940 h 507949"/>
                <a:gd name="csX13" fmla="*/ 321868 w 1028751"/>
                <a:gd name="csY13" fmla="*/ 404851 h 507949"/>
                <a:gd name="csX14" fmla="*/ 292895 w 1028751"/>
                <a:gd name="csY14" fmla="*/ 459852 h 507949"/>
                <a:gd name="csX15" fmla="*/ 219076 w 1028751"/>
                <a:gd name="csY15" fmla="*/ 502714 h 507949"/>
                <a:gd name="csX16" fmla="*/ 97633 w 1028751"/>
                <a:gd name="csY16" fmla="*/ 473509 h 507949"/>
                <a:gd name="csX17" fmla="*/ 88106 w 1028751"/>
                <a:gd name="csY17" fmla="*/ 405083 h 507949"/>
                <a:gd name="csX18" fmla="*/ 28576 w 1028751"/>
                <a:gd name="csY18" fmla="*/ 362220 h 507949"/>
                <a:gd name="csX19" fmla="*/ 0 w 1028751"/>
                <a:gd name="csY19" fmla="*/ 293164 h 507949"/>
                <a:gd name="csX20" fmla="*/ 19051 w 1028751"/>
                <a:gd name="csY20" fmla="*/ 200295 h 507949"/>
                <a:gd name="csX21" fmla="*/ 45244 w 1028751"/>
                <a:gd name="csY21" fmla="*/ 136001 h 507949"/>
                <a:gd name="csX22" fmla="*/ 145257 w 1028751"/>
                <a:gd name="csY22" fmla="*/ 45686 h 507949"/>
                <a:gd name="csX0" fmla="*/ 145257 w 1028751"/>
                <a:gd name="csY0" fmla="*/ 45686 h 507949"/>
                <a:gd name="csX1" fmla="*/ 262338 w 1028751"/>
                <a:gd name="csY1" fmla="*/ 44 h 507949"/>
                <a:gd name="csX2" fmla="*/ 590152 w 1028751"/>
                <a:gd name="csY2" fmla="*/ 44 h 507949"/>
                <a:gd name="csX3" fmla="*/ 752475 w 1028751"/>
                <a:gd name="csY3" fmla="*/ 157604 h 507949"/>
                <a:gd name="csX4" fmla="*/ 1021558 w 1028751"/>
                <a:gd name="csY4" fmla="*/ 226488 h 507949"/>
                <a:gd name="csX5" fmla="*/ 1028700 w 1028751"/>
                <a:gd name="csY5" fmla="*/ 368734 h 507949"/>
                <a:gd name="csX6" fmla="*/ 973932 w 1028751"/>
                <a:gd name="csY6" fmla="*/ 409846 h 507949"/>
                <a:gd name="csX7" fmla="*/ 945357 w 1028751"/>
                <a:gd name="csY7" fmla="*/ 459851 h 507949"/>
                <a:gd name="csX8" fmla="*/ 892969 w 1028751"/>
                <a:gd name="csY8" fmla="*/ 502714 h 507949"/>
                <a:gd name="csX9" fmla="*/ 802084 w 1028751"/>
                <a:gd name="csY9" fmla="*/ 500100 h 507949"/>
                <a:gd name="csX10" fmla="*/ 757238 w 1028751"/>
                <a:gd name="csY10" fmla="*/ 462232 h 507949"/>
                <a:gd name="csX11" fmla="*/ 745332 w 1028751"/>
                <a:gd name="csY11" fmla="*/ 438420 h 507949"/>
                <a:gd name="csX12" fmla="*/ 723900 w 1028751"/>
                <a:gd name="csY12" fmla="*/ 397940 h 507949"/>
                <a:gd name="csX13" fmla="*/ 321868 w 1028751"/>
                <a:gd name="csY13" fmla="*/ 404851 h 507949"/>
                <a:gd name="csX14" fmla="*/ 292895 w 1028751"/>
                <a:gd name="csY14" fmla="*/ 459852 h 507949"/>
                <a:gd name="csX15" fmla="*/ 219076 w 1028751"/>
                <a:gd name="csY15" fmla="*/ 502714 h 507949"/>
                <a:gd name="csX16" fmla="*/ 97633 w 1028751"/>
                <a:gd name="csY16" fmla="*/ 473509 h 507949"/>
                <a:gd name="csX17" fmla="*/ 88106 w 1028751"/>
                <a:gd name="csY17" fmla="*/ 405083 h 507949"/>
                <a:gd name="csX18" fmla="*/ 28576 w 1028751"/>
                <a:gd name="csY18" fmla="*/ 362220 h 507949"/>
                <a:gd name="csX19" fmla="*/ 0 w 1028751"/>
                <a:gd name="csY19" fmla="*/ 293164 h 507949"/>
                <a:gd name="csX20" fmla="*/ 19051 w 1028751"/>
                <a:gd name="csY20" fmla="*/ 200295 h 507949"/>
                <a:gd name="csX21" fmla="*/ 45244 w 1028751"/>
                <a:gd name="csY21" fmla="*/ 136001 h 507949"/>
                <a:gd name="csX22" fmla="*/ 145257 w 1028751"/>
                <a:gd name="csY22" fmla="*/ 45686 h 507949"/>
                <a:gd name="csX0" fmla="*/ 145257 w 1028751"/>
                <a:gd name="csY0" fmla="*/ 45686 h 507949"/>
                <a:gd name="csX1" fmla="*/ 262338 w 1028751"/>
                <a:gd name="csY1" fmla="*/ 44 h 507949"/>
                <a:gd name="csX2" fmla="*/ 590152 w 1028751"/>
                <a:gd name="csY2" fmla="*/ 44 h 507949"/>
                <a:gd name="csX3" fmla="*/ 752475 w 1028751"/>
                <a:gd name="csY3" fmla="*/ 157604 h 507949"/>
                <a:gd name="csX4" fmla="*/ 1021558 w 1028751"/>
                <a:gd name="csY4" fmla="*/ 226488 h 507949"/>
                <a:gd name="csX5" fmla="*/ 1028700 w 1028751"/>
                <a:gd name="csY5" fmla="*/ 368734 h 507949"/>
                <a:gd name="csX6" fmla="*/ 973932 w 1028751"/>
                <a:gd name="csY6" fmla="*/ 409846 h 507949"/>
                <a:gd name="csX7" fmla="*/ 945357 w 1028751"/>
                <a:gd name="csY7" fmla="*/ 459851 h 507949"/>
                <a:gd name="csX8" fmla="*/ 892969 w 1028751"/>
                <a:gd name="csY8" fmla="*/ 502714 h 507949"/>
                <a:gd name="csX9" fmla="*/ 802084 w 1028751"/>
                <a:gd name="csY9" fmla="*/ 500100 h 507949"/>
                <a:gd name="csX10" fmla="*/ 757238 w 1028751"/>
                <a:gd name="csY10" fmla="*/ 462232 h 507949"/>
                <a:gd name="csX11" fmla="*/ 745332 w 1028751"/>
                <a:gd name="csY11" fmla="*/ 438420 h 507949"/>
                <a:gd name="csX12" fmla="*/ 723900 w 1028751"/>
                <a:gd name="csY12" fmla="*/ 397940 h 507949"/>
                <a:gd name="csX13" fmla="*/ 321868 w 1028751"/>
                <a:gd name="csY13" fmla="*/ 404851 h 507949"/>
                <a:gd name="csX14" fmla="*/ 292895 w 1028751"/>
                <a:gd name="csY14" fmla="*/ 459852 h 507949"/>
                <a:gd name="csX15" fmla="*/ 219076 w 1028751"/>
                <a:gd name="csY15" fmla="*/ 502714 h 507949"/>
                <a:gd name="csX16" fmla="*/ 97633 w 1028751"/>
                <a:gd name="csY16" fmla="*/ 473509 h 507949"/>
                <a:gd name="csX17" fmla="*/ 88106 w 1028751"/>
                <a:gd name="csY17" fmla="*/ 405083 h 507949"/>
                <a:gd name="csX18" fmla="*/ 28576 w 1028751"/>
                <a:gd name="csY18" fmla="*/ 362220 h 507949"/>
                <a:gd name="csX19" fmla="*/ 0 w 1028751"/>
                <a:gd name="csY19" fmla="*/ 293164 h 507949"/>
                <a:gd name="csX20" fmla="*/ 19051 w 1028751"/>
                <a:gd name="csY20" fmla="*/ 200295 h 507949"/>
                <a:gd name="csX21" fmla="*/ 45244 w 1028751"/>
                <a:gd name="csY21" fmla="*/ 136001 h 507949"/>
                <a:gd name="csX22" fmla="*/ 145257 w 1028751"/>
                <a:gd name="csY22" fmla="*/ 45686 h 5079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028751" h="507949">
                  <a:moveTo>
                    <a:pt x="145257" y="45686"/>
                  </a:moveTo>
                  <a:cubicBezTo>
                    <a:pt x="145257" y="-3193"/>
                    <a:pt x="213459" y="44"/>
                    <a:pt x="262338" y="44"/>
                  </a:cubicBezTo>
                  <a:lnTo>
                    <a:pt x="590152" y="44"/>
                  </a:lnTo>
                  <a:cubicBezTo>
                    <a:pt x="639031" y="44"/>
                    <a:pt x="752475" y="108725"/>
                    <a:pt x="752475" y="157604"/>
                  </a:cubicBezTo>
                  <a:lnTo>
                    <a:pt x="1021558" y="226488"/>
                  </a:lnTo>
                  <a:cubicBezTo>
                    <a:pt x="1020764" y="273903"/>
                    <a:pt x="1029494" y="321319"/>
                    <a:pt x="1028700" y="368734"/>
                  </a:cubicBezTo>
                  <a:cubicBezTo>
                    <a:pt x="1021953" y="411200"/>
                    <a:pt x="990667" y="384380"/>
                    <a:pt x="973932" y="409846"/>
                  </a:cubicBezTo>
                  <a:cubicBezTo>
                    <a:pt x="947342" y="426620"/>
                    <a:pt x="973998" y="444809"/>
                    <a:pt x="945357" y="459851"/>
                  </a:cubicBezTo>
                  <a:cubicBezTo>
                    <a:pt x="929085" y="471757"/>
                    <a:pt x="916848" y="496006"/>
                    <a:pt x="892969" y="502714"/>
                  </a:cubicBezTo>
                  <a:cubicBezTo>
                    <a:pt x="869090" y="509422"/>
                    <a:pt x="824309" y="510816"/>
                    <a:pt x="802084" y="500100"/>
                  </a:cubicBezTo>
                  <a:cubicBezTo>
                    <a:pt x="779859" y="489384"/>
                    <a:pt x="763522" y="475687"/>
                    <a:pt x="757238" y="462232"/>
                  </a:cubicBezTo>
                  <a:cubicBezTo>
                    <a:pt x="750954" y="448777"/>
                    <a:pt x="749698" y="449135"/>
                    <a:pt x="745332" y="438420"/>
                  </a:cubicBezTo>
                  <a:cubicBezTo>
                    <a:pt x="740966" y="427705"/>
                    <a:pt x="797652" y="400360"/>
                    <a:pt x="723900" y="397940"/>
                  </a:cubicBezTo>
                  <a:lnTo>
                    <a:pt x="321868" y="404851"/>
                  </a:lnTo>
                  <a:cubicBezTo>
                    <a:pt x="273053" y="447317"/>
                    <a:pt x="341777" y="433724"/>
                    <a:pt x="292895" y="459852"/>
                  </a:cubicBezTo>
                  <a:cubicBezTo>
                    <a:pt x="253538" y="486878"/>
                    <a:pt x="250429" y="498850"/>
                    <a:pt x="219076" y="502714"/>
                  </a:cubicBezTo>
                  <a:cubicBezTo>
                    <a:pt x="187723" y="506578"/>
                    <a:pt x="125017" y="494146"/>
                    <a:pt x="97633" y="473509"/>
                  </a:cubicBezTo>
                  <a:lnTo>
                    <a:pt x="88106" y="405083"/>
                  </a:lnTo>
                  <a:lnTo>
                    <a:pt x="28576" y="362220"/>
                  </a:lnTo>
                  <a:lnTo>
                    <a:pt x="0" y="293164"/>
                  </a:lnTo>
                  <a:lnTo>
                    <a:pt x="19051" y="200295"/>
                  </a:lnTo>
                  <a:lnTo>
                    <a:pt x="45244" y="136001"/>
                  </a:lnTo>
                  <a:lnTo>
                    <a:pt x="145257" y="4568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5EB08AFD-878F-4753-78DC-857FBEC5B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4173" t="15448" r="15745" b="26827"/>
            <a:stretch>
              <a:fillRect/>
            </a:stretch>
          </p:blipFill>
          <p:spPr>
            <a:xfrm>
              <a:off x="1480115" y="4590949"/>
              <a:ext cx="1161772" cy="691975"/>
            </a:xfrm>
            <a:prstGeom prst="rect">
              <a:avLst/>
            </a:prstGeom>
          </p:spPr>
        </p:pic>
      </p:grp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B2B795DE-DEB8-0B71-374B-5972A839A60E}"/>
              </a:ext>
            </a:extLst>
          </p:cNvPr>
          <p:cNvGrpSpPr/>
          <p:nvPr/>
        </p:nvGrpSpPr>
        <p:grpSpPr>
          <a:xfrm>
            <a:off x="7264055" y="1370596"/>
            <a:ext cx="2204159" cy="986025"/>
            <a:chOff x="7625608" y="1635708"/>
            <a:chExt cx="2204159" cy="986025"/>
          </a:xfrm>
        </p:grpSpPr>
        <p:pic>
          <p:nvPicPr>
            <p:cNvPr id="34" name="Grafik 33" descr="High Voltage Connected Power lines Icon illustration vector Stock ...">
              <a:extLst>
                <a:ext uri="{FF2B5EF4-FFF2-40B4-BE49-F238E27FC236}">
                  <a16:creationId xmlns:a16="http://schemas.microsoft.com/office/drawing/2014/main" id="{DE78B4CF-0CA0-F97D-39DF-DA72A86B6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9F9F9"/>
                </a:clrFrom>
                <a:clrTo>
                  <a:srgbClr val="F9F9F9">
                    <a:alpha val="0"/>
                  </a:srgbClr>
                </a:clrTo>
              </a:clrChange>
            </a:blip>
            <a:srcRect l="14198" t="12646" r="8393" b="16031"/>
            <a:stretch>
              <a:fillRect/>
            </a:stretch>
          </p:blipFill>
          <p:spPr>
            <a:xfrm>
              <a:off x="8805548" y="1635708"/>
              <a:ext cx="1024219" cy="943695"/>
            </a:xfrm>
            <a:prstGeom prst="rect">
              <a:avLst/>
            </a:prstGeom>
          </p:spPr>
        </p:pic>
        <p:cxnSp>
          <p:nvCxnSpPr>
            <p:cNvPr id="35" name="Gerader Verbinder 34">
              <a:extLst>
                <a:ext uri="{FF2B5EF4-FFF2-40B4-BE49-F238E27FC236}">
                  <a16:creationId xmlns:a16="http://schemas.microsoft.com/office/drawing/2014/main" id="{6B599614-A82F-5E4A-DF39-8912B2D654B8}"/>
                </a:ext>
              </a:extLst>
            </p:cNvPr>
            <p:cNvCxnSpPr>
              <a:endCxn id="32" idx="7"/>
            </p:cNvCxnSpPr>
            <p:nvPr/>
          </p:nvCxnSpPr>
          <p:spPr bwMode="auto">
            <a:xfrm flipH="1">
              <a:off x="7625608" y="1984987"/>
              <a:ext cx="1239573" cy="636746"/>
            </a:xfrm>
            <a:prstGeom prst="line">
              <a:avLst/>
            </a:prstGeom>
            <a:solidFill>
              <a:srgbClr val="FF0000"/>
            </a:solidFill>
            <a:ln w="28575" cap="flat" cmpd="sng" algn="ctr">
              <a:solidFill>
                <a:srgbClr val="FF0000"/>
              </a:solidFill>
              <a:prstDash val="dash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1" name="Rectangle 4">
            <a:extLst>
              <a:ext uri="{FF2B5EF4-FFF2-40B4-BE49-F238E27FC236}">
                <a16:creationId xmlns:a16="http://schemas.microsoft.com/office/drawing/2014/main" id="{B7363D69-ABA2-4FBD-A970-14276FE7CA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936277"/>
            <a:ext cx="9906000" cy="4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sz="1800" dirty="0">
                <a:solidFill>
                  <a:srgbClr val="00B050"/>
                </a:solidFill>
              </a:rPr>
              <a:t>Das </a:t>
            </a:r>
            <a:r>
              <a:rPr lang="de-DE" sz="1800" b="1" dirty="0" err="1">
                <a:solidFill>
                  <a:srgbClr val="00B050"/>
                </a:solidFill>
              </a:rPr>
              <a:t>ProSumer</a:t>
            </a:r>
            <a:r>
              <a:rPr lang="de-DE" sz="1800" b="1" dirty="0">
                <a:solidFill>
                  <a:srgbClr val="00B050"/>
                </a:solidFill>
              </a:rPr>
              <a:t>-Prinzip</a:t>
            </a:r>
            <a:r>
              <a:rPr lang="de-DE" sz="1800" dirty="0">
                <a:solidFill>
                  <a:srgbClr val="00B050"/>
                </a:solidFill>
              </a:rPr>
              <a:t> wird die </a:t>
            </a:r>
            <a:r>
              <a:rPr lang="de-DE" sz="1800" b="1" dirty="0">
                <a:solidFill>
                  <a:srgbClr val="00B050"/>
                </a:solidFill>
              </a:rPr>
              <a:t>Energiewirtschaft revolutionieren</a:t>
            </a:r>
            <a:r>
              <a:rPr lang="de-DE" sz="1800" dirty="0">
                <a:solidFill>
                  <a:srgbClr val="00B050"/>
                </a:solidFill>
              </a:rPr>
              <a:t>! </a:t>
            </a:r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5A3DF36A-BFA6-7F9B-6C00-FEA05CF2C6BC}"/>
              </a:ext>
            </a:extLst>
          </p:cNvPr>
          <p:cNvGrpSpPr/>
          <p:nvPr/>
        </p:nvGrpSpPr>
        <p:grpSpPr>
          <a:xfrm>
            <a:off x="7480481" y="3400665"/>
            <a:ext cx="934522" cy="600544"/>
            <a:chOff x="9167282" y="3429000"/>
            <a:chExt cx="934522" cy="600544"/>
          </a:xfrm>
        </p:grpSpPr>
        <p:sp>
          <p:nvSpPr>
            <p:cNvPr id="23" name="Rechteck: abgerundete Ecken 22">
              <a:extLst>
                <a:ext uri="{FF2B5EF4-FFF2-40B4-BE49-F238E27FC236}">
                  <a16:creationId xmlns:a16="http://schemas.microsoft.com/office/drawing/2014/main" id="{32628882-EA98-5456-B759-F9B9134AE098}"/>
                </a:ext>
              </a:extLst>
            </p:cNvPr>
            <p:cNvSpPr/>
            <p:nvPr/>
          </p:nvSpPr>
          <p:spPr bwMode="auto">
            <a:xfrm>
              <a:off x="9229725" y="3462338"/>
              <a:ext cx="721519" cy="290511"/>
            </a:xfrm>
            <a:prstGeom prst="roundRect">
              <a:avLst>
                <a:gd name="adj" fmla="val 14124"/>
              </a:avLst>
            </a:prstGeom>
            <a:solidFill>
              <a:schemeClr val="bg1">
                <a:lumMod val="7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22" name="Grafik 21" descr="Symbol für Klimaanlage, Symbol für Klimatisierung im Haus, Zeichen für ...">
              <a:extLst>
                <a:ext uri="{FF2B5EF4-FFF2-40B4-BE49-F238E27FC236}">
                  <a16:creationId xmlns:a16="http://schemas.microsoft.com/office/drawing/2014/main" id="{DC59C340-E7D4-D119-F0B6-C756A2C5E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4679" t="21423" r="38118" b="21728"/>
            <a:stretch>
              <a:fillRect/>
            </a:stretch>
          </p:blipFill>
          <p:spPr>
            <a:xfrm>
              <a:off x="9167282" y="3429000"/>
              <a:ext cx="934522" cy="6005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6669119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3" grpId="0"/>
      <p:bldP spid="32" grpId="0" animBg="1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2CC6EA6D-A1A5-3D3F-5F96-DEFC55F17EEB}"/>
              </a:ext>
            </a:extLst>
          </p:cNvPr>
          <p:cNvCxnSpPr/>
          <p:nvPr/>
        </p:nvCxnSpPr>
        <p:spPr bwMode="auto">
          <a:xfrm>
            <a:off x="7129111" y="2404151"/>
            <a:ext cx="0" cy="2287988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3B7583B8-6D91-4F96-A611-6643F3F275EF}"/>
              </a:ext>
            </a:extLst>
          </p:cNvPr>
          <p:cNvGrpSpPr/>
          <p:nvPr/>
        </p:nvGrpSpPr>
        <p:grpSpPr>
          <a:xfrm>
            <a:off x="2708143" y="1108621"/>
            <a:ext cx="4055208" cy="3175782"/>
            <a:chOff x="2379234" y="2470777"/>
            <a:chExt cx="4832140" cy="3347910"/>
          </a:xfrm>
        </p:grpSpPr>
        <p:sp>
          <p:nvSpPr>
            <p:cNvPr id="30" name="Rechteck 23562">
              <a:extLst>
                <a:ext uri="{FF2B5EF4-FFF2-40B4-BE49-F238E27FC236}">
                  <a16:creationId xmlns:a16="http://schemas.microsoft.com/office/drawing/2014/main" id="{5064674D-2E6E-49BC-B4A6-DFC8528BF03B}"/>
                </a:ext>
              </a:extLst>
            </p:cNvPr>
            <p:cNvSpPr/>
            <p:nvPr/>
          </p:nvSpPr>
          <p:spPr bwMode="auto">
            <a:xfrm>
              <a:off x="3934292" y="4188058"/>
              <a:ext cx="2877352" cy="1565894"/>
            </a:xfrm>
            <a:custGeom>
              <a:avLst/>
              <a:gdLst>
                <a:gd name="connsiteX0" fmla="*/ 0 w 2852968"/>
                <a:gd name="connsiteY0" fmla="*/ 0 h 1529318"/>
                <a:gd name="connsiteX1" fmla="*/ 2852968 w 2852968"/>
                <a:gd name="connsiteY1" fmla="*/ 0 h 1529318"/>
                <a:gd name="connsiteX2" fmla="*/ 2852968 w 2852968"/>
                <a:gd name="connsiteY2" fmla="*/ 1529318 h 1529318"/>
                <a:gd name="connsiteX3" fmla="*/ 0 w 2852968"/>
                <a:gd name="connsiteY3" fmla="*/ 1529318 h 1529318"/>
                <a:gd name="connsiteX4" fmla="*/ 0 w 2852968"/>
                <a:gd name="connsiteY4" fmla="*/ 0 h 1529318"/>
                <a:gd name="connsiteX0" fmla="*/ 0 w 2877352"/>
                <a:gd name="connsiteY0" fmla="*/ 0 h 1529318"/>
                <a:gd name="connsiteX1" fmla="*/ 2877352 w 2877352"/>
                <a:gd name="connsiteY1" fmla="*/ 0 h 1529318"/>
                <a:gd name="connsiteX2" fmla="*/ 2852968 w 2877352"/>
                <a:gd name="connsiteY2" fmla="*/ 1529318 h 1529318"/>
                <a:gd name="connsiteX3" fmla="*/ 0 w 2877352"/>
                <a:gd name="connsiteY3" fmla="*/ 1529318 h 1529318"/>
                <a:gd name="connsiteX4" fmla="*/ 0 w 2877352"/>
                <a:gd name="connsiteY4" fmla="*/ 0 h 1529318"/>
                <a:gd name="connsiteX0" fmla="*/ 0 w 2877352"/>
                <a:gd name="connsiteY0" fmla="*/ 0 h 1565894"/>
                <a:gd name="connsiteX1" fmla="*/ 2877352 w 2877352"/>
                <a:gd name="connsiteY1" fmla="*/ 0 h 1565894"/>
                <a:gd name="connsiteX2" fmla="*/ 2852968 w 2877352"/>
                <a:gd name="connsiteY2" fmla="*/ 1529318 h 1565894"/>
                <a:gd name="connsiteX3" fmla="*/ 12192 w 2877352"/>
                <a:gd name="connsiteY3" fmla="*/ 1565894 h 1565894"/>
                <a:gd name="connsiteX4" fmla="*/ 0 w 2877352"/>
                <a:gd name="connsiteY4" fmla="*/ 0 h 1565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77352" h="1565894">
                  <a:moveTo>
                    <a:pt x="0" y="0"/>
                  </a:moveTo>
                  <a:lnTo>
                    <a:pt x="2877352" y="0"/>
                  </a:lnTo>
                  <a:lnTo>
                    <a:pt x="2852968" y="1529318"/>
                  </a:lnTo>
                  <a:lnTo>
                    <a:pt x="12192" y="15658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F64888F2-EA3B-4C3C-8BFC-E4A8F8F015D3}"/>
                </a:ext>
              </a:extLst>
            </p:cNvPr>
            <p:cNvSpPr/>
            <p:nvPr/>
          </p:nvSpPr>
          <p:spPr>
            <a:xfrm rot="10800000" flipH="1" flipV="1">
              <a:off x="2379234" y="2470777"/>
              <a:ext cx="4832140" cy="3347910"/>
            </a:xfrm>
            <a:custGeom>
              <a:avLst/>
              <a:gdLst>
                <a:gd name="connsiteX0" fmla="*/ 497198 w 3607783"/>
                <a:gd name="connsiteY0" fmla="*/ 32132 h 3347910"/>
                <a:gd name="connsiteX1" fmla="*/ 242962 w 3607783"/>
                <a:gd name="connsiteY1" fmla="*/ 742414 h 3347910"/>
                <a:gd name="connsiteX2" fmla="*/ 0 w 3607783"/>
                <a:gd name="connsiteY2" fmla="*/ 1446496 h 3347910"/>
                <a:gd name="connsiteX3" fmla="*/ 10147 w 3607783"/>
                <a:gd name="connsiteY3" fmla="*/ 1468481 h 3347910"/>
                <a:gd name="connsiteX4" fmla="*/ 197301 w 3607783"/>
                <a:gd name="connsiteY4" fmla="*/ 1403653 h 3347910"/>
                <a:gd name="connsiteX5" fmla="*/ 202938 w 3607783"/>
                <a:gd name="connsiteY5" fmla="*/ 1478064 h 3347910"/>
                <a:gd name="connsiteX6" fmla="*/ 214212 w 3607783"/>
                <a:gd name="connsiteY6" fmla="*/ 2043471 h 3347910"/>
                <a:gd name="connsiteX7" fmla="*/ 225486 w 3607783"/>
                <a:gd name="connsiteY7" fmla="*/ 2580129 h 3347910"/>
                <a:gd name="connsiteX8" fmla="*/ 225486 w 3607783"/>
                <a:gd name="connsiteY8" fmla="*/ 2626354 h 3347910"/>
                <a:gd name="connsiteX9" fmla="*/ 421660 w 3607783"/>
                <a:gd name="connsiteY9" fmla="*/ 2780812 h 3347910"/>
                <a:gd name="connsiteX10" fmla="*/ 879961 w 3607783"/>
                <a:gd name="connsiteY10" fmla="*/ 3141590 h 3347910"/>
                <a:gd name="connsiteX11" fmla="*/ 1142653 w 3607783"/>
                <a:gd name="connsiteY11" fmla="*/ 3347910 h 3347910"/>
                <a:gd name="connsiteX12" fmla="*/ 2246973 w 3607783"/>
                <a:gd name="connsiteY12" fmla="*/ 3325362 h 3347910"/>
                <a:gd name="connsiteX13" fmla="*/ 3351856 w 3607783"/>
                <a:gd name="connsiteY13" fmla="*/ 3301686 h 3347910"/>
                <a:gd name="connsiteX14" fmla="*/ 3359748 w 3607783"/>
                <a:gd name="connsiteY14" fmla="*/ 2686108 h 3347910"/>
                <a:gd name="connsiteX15" fmla="*/ 3368768 w 3607783"/>
                <a:gd name="connsiteY15" fmla="*/ 2047417 h 3347910"/>
                <a:gd name="connsiteX16" fmla="*/ 3371586 w 3607783"/>
                <a:gd name="connsiteY16" fmla="*/ 2023741 h 3347910"/>
                <a:gd name="connsiteX17" fmla="*/ 3421193 w 3607783"/>
                <a:gd name="connsiteY17" fmla="*/ 2023741 h 3347910"/>
                <a:gd name="connsiteX18" fmla="*/ 3539010 w 3607783"/>
                <a:gd name="connsiteY18" fmla="*/ 2019795 h 3347910"/>
                <a:gd name="connsiteX19" fmla="*/ 3607783 w 3607783"/>
                <a:gd name="connsiteY19" fmla="*/ 2016413 h 3347910"/>
                <a:gd name="connsiteX20" fmla="*/ 3607783 w 3607783"/>
                <a:gd name="connsiteY20" fmla="*/ 1997810 h 3347910"/>
                <a:gd name="connsiteX21" fmla="*/ 3484329 w 3607783"/>
                <a:gd name="connsiteY21" fmla="*/ 1712570 h 3347910"/>
                <a:gd name="connsiteX22" fmla="*/ 2955564 w 3607783"/>
                <a:gd name="connsiteY22" fmla="*/ 569353 h 3347910"/>
                <a:gd name="connsiteX23" fmla="*/ 2761082 w 3607783"/>
                <a:gd name="connsiteY23" fmla="*/ 148257 h 3347910"/>
                <a:gd name="connsiteX24" fmla="*/ 2727259 w 3607783"/>
                <a:gd name="connsiteY24" fmla="*/ 73847 h 3347910"/>
                <a:gd name="connsiteX25" fmla="*/ 2692308 w 3607783"/>
                <a:gd name="connsiteY25" fmla="*/ 71028 h 3347910"/>
                <a:gd name="connsiteX26" fmla="*/ 2367608 w 3607783"/>
                <a:gd name="connsiteY26" fmla="*/ 59190 h 3347910"/>
                <a:gd name="connsiteX27" fmla="*/ 1296547 w 3607783"/>
                <a:gd name="connsiteY27" fmla="*/ 25367 h 3347910"/>
                <a:gd name="connsiteX28" fmla="*/ 511854 w 3607783"/>
                <a:gd name="connsiteY28" fmla="*/ 0 h 3347910"/>
                <a:gd name="connsiteX29" fmla="*/ 497198 w 3607783"/>
                <a:gd name="connsiteY29" fmla="*/ 32132 h 3347910"/>
                <a:gd name="connsiteX30" fmla="*/ 1519215 w 3607783"/>
                <a:gd name="connsiteY30" fmla="*/ 99214 h 3347910"/>
                <a:gd name="connsiteX31" fmla="*/ 2581820 w 3607783"/>
                <a:gd name="connsiteY31" fmla="*/ 133601 h 3347910"/>
                <a:gd name="connsiteX32" fmla="*/ 2681034 w 3607783"/>
                <a:gd name="connsiteY32" fmla="*/ 136983 h 3347910"/>
                <a:gd name="connsiteX33" fmla="*/ 2709783 w 3607783"/>
                <a:gd name="connsiteY33" fmla="*/ 199556 h 3347910"/>
                <a:gd name="connsiteX34" fmla="*/ 3062670 w 3607783"/>
                <a:gd name="connsiteY34" fmla="*/ 961136 h 3347910"/>
                <a:gd name="connsiteX35" fmla="*/ 3454452 w 3607783"/>
                <a:gd name="connsiteY35" fmla="*/ 1806710 h 3347910"/>
                <a:gd name="connsiteX36" fmla="*/ 3522098 w 3607783"/>
                <a:gd name="connsiteY36" fmla="*/ 1953277 h 3347910"/>
                <a:gd name="connsiteX37" fmla="*/ 3414429 w 3607783"/>
                <a:gd name="connsiteY37" fmla="*/ 1957786 h 3347910"/>
                <a:gd name="connsiteX38" fmla="*/ 3305631 w 3607783"/>
                <a:gd name="connsiteY38" fmla="*/ 1963423 h 3347910"/>
                <a:gd name="connsiteX39" fmla="*/ 3295485 w 3607783"/>
                <a:gd name="connsiteY39" fmla="*/ 2598168 h 3347910"/>
                <a:gd name="connsiteX40" fmla="*/ 3283646 w 3607783"/>
                <a:gd name="connsiteY40" fmla="*/ 3234603 h 3347910"/>
                <a:gd name="connsiteX41" fmla="*/ 1211990 w 3607783"/>
                <a:gd name="connsiteY41" fmla="*/ 3280264 h 3347910"/>
                <a:gd name="connsiteX42" fmla="*/ 1164074 w 3607783"/>
                <a:gd name="connsiteY42" fmla="*/ 3280828 h 3347910"/>
                <a:gd name="connsiteX43" fmla="*/ 730012 w 3607783"/>
                <a:gd name="connsiteY43" fmla="*/ 2939216 h 3347910"/>
                <a:gd name="connsiteX44" fmla="*/ 295951 w 3607783"/>
                <a:gd name="connsiteY44" fmla="*/ 2597041 h 3347910"/>
                <a:gd name="connsiteX45" fmla="*/ 292005 w 3607783"/>
                <a:gd name="connsiteY45" fmla="*/ 2523194 h 3347910"/>
                <a:gd name="connsiteX46" fmla="*/ 276221 w 3607783"/>
                <a:gd name="connsiteY46" fmla="*/ 1879993 h 3347910"/>
                <a:gd name="connsiteX47" fmla="*/ 264383 w 3607783"/>
                <a:gd name="connsiteY47" fmla="*/ 1310640 h 3347910"/>
                <a:gd name="connsiteX48" fmla="*/ 379945 w 3607783"/>
                <a:gd name="connsiteY48" fmla="*/ 963955 h 3347910"/>
                <a:gd name="connsiteX49" fmla="*/ 555260 w 3607783"/>
                <a:gd name="connsiteY49" fmla="*/ 443645 h 3347910"/>
                <a:gd name="connsiteX50" fmla="*/ 615578 w 3607783"/>
                <a:gd name="connsiteY50" fmla="*/ 270020 h 3347910"/>
                <a:gd name="connsiteX51" fmla="*/ 584010 w 3607783"/>
                <a:gd name="connsiteY51" fmla="*/ 178134 h 3347910"/>
                <a:gd name="connsiteX52" fmla="*/ 554133 w 3607783"/>
                <a:gd name="connsiteY52" fmla="*/ 67646 h 3347910"/>
                <a:gd name="connsiteX53" fmla="*/ 1519215 w 3607783"/>
                <a:gd name="connsiteY53" fmla="*/ 99214 h 3347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3607783" h="3347910">
                  <a:moveTo>
                    <a:pt x="497198" y="32132"/>
                  </a:moveTo>
                  <a:cubicBezTo>
                    <a:pt x="490997" y="50171"/>
                    <a:pt x="376562" y="369798"/>
                    <a:pt x="242962" y="742414"/>
                  </a:cubicBezTo>
                  <a:cubicBezTo>
                    <a:pt x="55244" y="1265543"/>
                    <a:pt x="0" y="1426202"/>
                    <a:pt x="0" y="1446496"/>
                  </a:cubicBezTo>
                  <a:cubicBezTo>
                    <a:pt x="0" y="1469044"/>
                    <a:pt x="1127" y="1471863"/>
                    <a:pt x="10147" y="1468481"/>
                  </a:cubicBezTo>
                  <a:cubicBezTo>
                    <a:pt x="47352" y="1453824"/>
                    <a:pt x="192227" y="1403653"/>
                    <a:pt x="197301" y="1403653"/>
                  </a:cubicBezTo>
                  <a:cubicBezTo>
                    <a:pt x="200683" y="1403653"/>
                    <a:pt x="202938" y="1430712"/>
                    <a:pt x="202938" y="1478064"/>
                  </a:cubicBezTo>
                  <a:cubicBezTo>
                    <a:pt x="202938" y="1519215"/>
                    <a:pt x="208011" y="1773451"/>
                    <a:pt x="214212" y="2043471"/>
                  </a:cubicBezTo>
                  <a:cubicBezTo>
                    <a:pt x="220413" y="2312928"/>
                    <a:pt x="225486" y="2554762"/>
                    <a:pt x="225486" y="2580129"/>
                  </a:cubicBezTo>
                  <a:lnTo>
                    <a:pt x="225486" y="2626354"/>
                  </a:lnTo>
                  <a:lnTo>
                    <a:pt x="421660" y="2780812"/>
                  </a:lnTo>
                  <a:cubicBezTo>
                    <a:pt x="529329" y="2865369"/>
                    <a:pt x="735650" y="3027720"/>
                    <a:pt x="879961" y="3141590"/>
                  </a:cubicBezTo>
                  <a:lnTo>
                    <a:pt x="1142653" y="3347910"/>
                  </a:lnTo>
                  <a:lnTo>
                    <a:pt x="2246973" y="3325362"/>
                  </a:lnTo>
                  <a:cubicBezTo>
                    <a:pt x="2854095" y="3312960"/>
                    <a:pt x="3351856" y="3302249"/>
                    <a:pt x="3351856" y="3301686"/>
                  </a:cubicBezTo>
                  <a:cubicBezTo>
                    <a:pt x="3352420" y="3301122"/>
                    <a:pt x="3355802" y="3024337"/>
                    <a:pt x="3359748" y="2686108"/>
                  </a:cubicBezTo>
                  <a:cubicBezTo>
                    <a:pt x="3363130" y="2347878"/>
                    <a:pt x="3367076" y="2060946"/>
                    <a:pt x="3368768" y="2047417"/>
                  </a:cubicBezTo>
                  <a:lnTo>
                    <a:pt x="3371586" y="2023741"/>
                  </a:lnTo>
                  <a:lnTo>
                    <a:pt x="3421193" y="2023741"/>
                  </a:lnTo>
                  <a:cubicBezTo>
                    <a:pt x="3448252" y="2023741"/>
                    <a:pt x="3501805" y="2022050"/>
                    <a:pt x="3539010" y="2019795"/>
                  </a:cubicBezTo>
                  <a:lnTo>
                    <a:pt x="3607783" y="2016413"/>
                  </a:lnTo>
                  <a:lnTo>
                    <a:pt x="3607783" y="1997810"/>
                  </a:lnTo>
                  <a:cubicBezTo>
                    <a:pt x="3607783" y="1985972"/>
                    <a:pt x="3565505" y="1887886"/>
                    <a:pt x="3484329" y="1712570"/>
                  </a:cubicBezTo>
                  <a:cubicBezTo>
                    <a:pt x="3347910" y="1417183"/>
                    <a:pt x="3196834" y="1090791"/>
                    <a:pt x="2955564" y="569353"/>
                  </a:cubicBezTo>
                  <a:cubicBezTo>
                    <a:pt x="2867060" y="378817"/>
                    <a:pt x="2779684" y="189409"/>
                    <a:pt x="2761082" y="148257"/>
                  </a:cubicBezTo>
                  <a:lnTo>
                    <a:pt x="2727259" y="73847"/>
                  </a:lnTo>
                  <a:lnTo>
                    <a:pt x="2692308" y="71028"/>
                  </a:lnTo>
                  <a:cubicBezTo>
                    <a:pt x="2673706" y="69337"/>
                    <a:pt x="2527139" y="64264"/>
                    <a:pt x="2367608" y="59190"/>
                  </a:cubicBezTo>
                  <a:cubicBezTo>
                    <a:pt x="2208076" y="54117"/>
                    <a:pt x="1726099" y="38896"/>
                    <a:pt x="1296547" y="25367"/>
                  </a:cubicBezTo>
                  <a:cubicBezTo>
                    <a:pt x="866995" y="11274"/>
                    <a:pt x="514109" y="0"/>
                    <a:pt x="511854" y="0"/>
                  </a:cubicBezTo>
                  <a:cubicBezTo>
                    <a:pt x="510163" y="0"/>
                    <a:pt x="503399" y="14657"/>
                    <a:pt x="497198" y="32132"/>
                  </a:cubicBezTo>
                  <a:close/>
                  <a:moveTo>
                    <a:pt x="1519215" y="99214"/>
                  </a:moveTo>
                  <a:cubicBezTo>
                    <a:pt x="2049672" y="116126"/>
                    <a:pt x="2527703" y="131910"/>
                    <a:pt x="2581820" y="133601"/>
                  </a:cubicBezTo>
                  <a:lnTo>
                    <a:pt x="2681034" y="136983"/>
                  </a:lnTo>
                  <a:lnTo>
                    <a:pt x="2709783" y="199556"/>
                  </a:lnTo>
                  <a:cubicBezTo>
                    <a:pt x="2725568" y="233942"/>
                    <a:pt x="2883972" y="576682"/>
                    <a:pt x="3062670" y="961136"/>
                  </a:cubicBezTo>
                  <a:cubicBezTo>
                    <a:pt x="3240804" y="1345591"/>
                    <a:pt x="3417247" y="1726099"/>
                    <a:pt x="3454452" y="1806710"/>
                  </a:cubicBezTo>
                  <a:lnTo>
                    <a:pt x="3522098" y="1953277"/>
                  </a:lnTo>
                  <a:lnTo>
                    <a:pt x="3414429" y="1957786"/>
                  </a:lnTo>
                  <a:cubicBezTo>
                    <a:pt x="3355238" y="1960041"/>
                    <a:pt x="3306195" y="1962860"/>
                    <a:pt x="3305631" y="1963423"/>
                  </a:cubicBezTo>
                  <a:cubicBezTo>
                    <a:pt x="3304504" y="1963987"/>
                    <a:pt x="3299994" y="2249791"/>
                    <a:pt x="3295485" y="2598168"/>
                  </a:cubicBezTo>
                  <a:cubicBezTo>
                    <a:pt x="3290975" y="2945981"/>
                    <a:pt x="3285901" y="3232349"/>
                    <a:pt x="3283646" y="3234603"/>
                  </a:cubicBezTo>
                  <a:cubicBezTo>
                    <a:pt x="3280828" y="3237986"/>
                    <a:pt x="1391815" y="3279137"/>
                    <a:pt x="1211990" y="3280264"/>
                  </a:cubicBezTo>
                  <a:lnTo>
                    <a:pt x="1164074" y="3280828"/>
                  </a:lnTo>
                  <a:lnTo>
                    <a:pt x="730012" y="2939216"/>
                  </a:lnTo>
                  <a:lnTo>
                    <a:pt x="295951" y="2597041"/>
                  </a:lnTo>
                  <a:lnTo>
                    <a:pt x="292005" y="2523194"/>
                  </a:lnTo>
                  <a:cubicBezTo>
                    <a:pt x="289750" y="2482606"/>
                    <a:pt x="282422" y="2192856"/>
                    <a:pt x="276221" y="1879993"/>
                  </a:cubicBezTo>
                  <a:lnTo>
                    <a:pt x="264383" y="1310640"/>
                  </a:lnTo>
                  <a:lnTo>
                    <a:pt x="379945" y="963955"/>
                  </a:lnTo>
                  <a:cubicBezTo>
                    <a:pt x="443081" y="773419"/>
                    <a:pt x="522001" y="538913"/>
                    <a:pt x="555260" y="443645"/>
                  </a:cubicBezTo>
                  <a:lnTo>
                    <a:pt x="615578" y="270020"/>
                  </a:lnTo>
                  <a:lnTo>
                    <a:pt x="584010" y="178134"/>
                  </a:lnTo>
                  <a:cubicBezTo>
                    <a:pt x="556952" y="99214"/>
                    <a:pt x="547932" y="67646"/>
                    <a:pt x="554133" y="67646"/>
                  </a:cubicBezTo>
                  <a:cubicBezTo>
                    <a:pt x="554697" y="67646"/>
                    <a:pt x="989322" y="81739"/>
                    <a:pt x="1519215" y="99214"/>
                  </a:cubicBezTo>
                  <a:close/>
                </a:path>
              </a:pathLst>
            </a:custGeom>
            <a:solidFill>
              <a:srgbClr val="FFC000"/>
            </a:solidFill>
            <a:ln w="19050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62274F68-4B89-4807-9591-2C0833F4EF78}"/>
                </a:ext>
              </a:extLst>
            </p:cNvPr>
            <p:cNvSpPr/>
            <p:nvPr/>
          </p:nvSpPr>
          <p:spPr>
            <a:xfrm rot="10800000" flipV="1">
              <a:off x="3694133" y="5551094"/>
              <a:ext cx="7323" cy="19320"/>
            </a:xfrm>
            <a:custGeom>
              <a:avLst/>
              <a:gdLst>
                <a:gd name="connsiteX0" fmla="*/ 1435 w 7323"/>
                <a:gd name="connsiteY0" fmla="*/ 8217 h 19320"/>
                <a:gd name="connsiteX1" fmla="*/ 1999 w 7323"/>
                <a:gd name="connsiteY1" fmla="*/ 18928 h 19320"/>
                <a:gd name="connsiteX2" fmla="*/ 7073 w 7323"/>
                <a:gd name="connsiteY2" fmla="*/ 10472 h 19320"/>
                <a:gd name="connsiteX3" fmla="*/ 1435 w 7323"/>
                <a:gd name="connsiteY3" fmla="*/ 8217 h 19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23" h="19320">
                  <a:moveTo>
                    <a:pt x="1435" y="8217"/>
                  </a:moveTo>
                  <a:cubicBezTo>
                    <a:pt x="-819" y="12727"/>
                    <a:pt x="-256" y="17237"/>
                    <a:pt x="1999" y="18928"/>
                  </a:cubicBezTo>
                  <a:cubicBezTo>
                    <a:pt x="4254" y="20619"/>
                    <a:pt x="7073" y="16673"/>
                    <a:pt x="7073" y="10472"/>
                  </a:cubicBezTo>
                  <a:cubicBezTo>
                    <a:pt x="8200" y="-2494"/>
                    <a:pt x="5381" y="-3621"/>
                    <a:pt x="1435" y="8217"/>
                  </a:cubicBezTo>
                  <a:close/>
                </a:path>
              </a:pathLst>
            </a:custGeom>
            <a:solidFill>
              <a:srgbClr val="000000"/>
            </a:solidFill>
            <a:ln w="5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E435D46E-45B3-4BCF-9463-2DBDB107C0C8}"/>
                </a:ext>
              </a:extLst>
            </p:cNvPr>
            <p:cNvSpPr/>
            <p:nvPr/>
          </p:nvSpPr>
          <p:spPr>
            <a:xfrm rot="10800000" flipV="1">
              <a:off x="5053292" y="4798362"/>
              <a:ext cx="16876" cy="22548"/>
            </a:xfrm>
            <a:custGeom>
              <a:avLst/>
              <a:gdLst>
                <a:gd name="connsiteX0" fmla="*/ 5954 w 16876"/>
                <a:gd name="connsiteY0" fmla="*/ 11274 h 22548"/>
                <a:gd name="connsiteX1" fmla="*/ 4263 w 16876"/>
                <a:gd name="connsiteY1" fmla="*/ 22549 h 22548"/>
                <a:gd name="connsiteX2" fmla="*/ 14974 w 16876"/>
                <a:gd name="connsiteY2" fmla="*/ 11274 h 22548"/>
                <a:gd name="connsiteX3" fmla="*/ 16665 w 16876"/>
                <a:gd name="connsiteY3" fmla="*/ 0 h 22548"/>
                <a:gd name="connsiteX4" fmla="*/ 5954 w 16876"/>
                <a:gd name="connsiteY4" fmla="*/ 11274 h 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76" h="22548">
                  <a:moveTo>
                    <a:pt x="5954" y="11274"/>
                  </a:moveTo>
                  <a:cubicBezTo>
                    <a:pt x="-1374" y="19730"/>
                    <a:pt x="-1938" y="22549"/>
                    <a:pt x="4263" y="22549"/>
                  </a:cubicBezTo>
                  <a:cubicBezTo>
                    <a:pt x="8209" y="22549"/>
                    <a:pt x="13283" y="17475"/>
                    <a:pt x="14974" y="11274"/>
                  </a:cubicBezTo>
                  <a:cubicBezTo>
                    <a:pt x="16665" y="5073"/>
                    <a:pt x="17229" y="0"/>
                    <a:pt x="16665" y="0"/>
                  </a:cubicBezTo>
                  <a:cubicBezTo>
                    <a:pt x="16101" y="0"/>
                    <a:pt x="11591" y="5073"/>
                    <a:pt x="5954" y="11274"/>
                  </a:cubicBezTo>
                  <a:close/>
                </a:path>
              </a:pathLst>
            </a:custGeom>
            <a:solidFill>
              <a:srgbClr val="000000"/>
            </a:solidFill>
            <a:ln w="5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939745F6-F798-4ACA-9054-A8F9851499A4}"/>
                </a:ext>
              </a:extLst>
            </p:cNvPr>
            <p:cNvSpPr/>
            <p:nvPr/>
          </p:nvSpPr>
          <p:spPr>
            <a:xfrm rot="10800000" flipV="1">
              <a:off x="4314114" y="3767607"/>
              <a:ext cx="34984" cy="3100"/>
            </a:xfrm>
            <a:custGeom>
              <a:avLst/>
              <a:gdLst>
                <a:gd name="connsiteX0" fmla="*/ 4187 w 34984"/>
                <a:gd name="connsiteY0" fmla="*/ 2255 h 3100"/>
                <a:gd name="connsiteX1" fmla="*/ 32372 w 34984"/>
                <a:gd name="connsiteY1" fmla="*/ 2255 h 3100"/>
                <a:gd name="connsiteX2" fmla="*/ 16588 w 34984"/>
                <a:gd name="connsiteY2" fmla="*/ 0 h 3100"/>
                <a:gd name="connsiteX3" fmla="*/ 4187 w 34984"/>
                <a:gd name="connsiteY3" fmla="*/ 2255 h 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984" h="3100">
                  <a:moveTo>
                    <a:pt x="4187" y="2255"/>
                  </a:moveTo>
                  <a:cubicBezTo>
                    <a:pt x="12642" y="3382"/>
                    <a:pt x="25044" y="3382"/>
                    <a:pt x="32372" y="2255"/>
                  </a:cubicBezTo>
                  <a:cubicBezTo>
                    <a:pt x="39137" y="1127"/>
                    <a:pt x="32372" y="0"/>
                    <a:pt x="16588" y="0"/>
                  </a:cubicBezTo>
                  <a:cubicBezTo>
                    <a:pt x="1368" y="0"/>
                    <a:pt x="-4833" y="1127"/>
                    <a:pt x="4187" y="2255"/>
                  </a:cubicBezTo>
                  <a:close/>
                </a:path>
              </a:pathLst>
            </a:custGeom>
            <a:solidFill>
              <a:srgbClr val="000000"/>
            </a:solidFill>
            <a:ln w="5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cxnSp>
          <p:nvCxnSpPr>
            <p:cNvPr id="29" name="Gerader Verbinder 28">
              <a:extLst>
                <a:ext uri="{FF2B5EF4-FFF2-40B4-BE49-F238E27FC236}">
                  <a16:creationId xmlns:a16="http://schemas.microsoft.com/office/drawing/2014/main" id="{F021DE71-A20E-4D61-8D9D-8798BE6F8F77}"/>
                </a:ext>
              </a:extLst>
            </p:cNvPr>
            <p:cNvCxnSpPr>
              <a:stCxn id="25" idx="42"/>
            </p:cNvCxnSpPr>
            <p:nvPr/>
          </p:nvCxnSpPr>
          <p:spPr bwMode="auto">
            <a:xfrm flipH="1" flipV="1">
              <a:off x="3934292" y="4248912"/>
              <a:ext cx="4063" cy="1502693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" name="Freihandform: Form 30">
              <a:extLst>
                <a:ext uri="{FF2B5EF4-FFF2-40B4-BE49-F238E27FC236}">
                  <a16:creationId xmlns:a16="http://schemas.microsoft.com/office/drawing/2014/main" id="{1F2C0BD5-5C69-414A-91FB-7656E72F99E5}"/>
                </a:ext>
              </a:extLst>
            </p:cNvPr>
            <p:cNvSpPr/>
            <p:nvPr/>
          </p:nvSpPr>
          <p:spPr bwMode="auto">
            <a:xfrm>
              <a:off x="3122234" y="2541761"/>
              <a:ext cx="3956992" cy="1882754"/>
            </a:xfrm>
            <a:custGeom>
              <a:avLst/>
              <a:gdLst>
                <a:gd name="connsiteX0" fmla="*/ 0 w 3972232"/>
                <a:gd name="connsiteY0" fmla="*/ 9833 h 1897626"/>
                <a:gd name="connsiteX1" fmla="*/ 2871019 w 3972232"/>
                <a:gd name="connsiteY1" fmla="*/ 39329 h 1897626"/>
                <a:gd name="connsiteX2" fmla="*/ 3972232 w 3972232"/>
                <a:gd name="connsiteY2" fmla="*/ 1858297 h 1897626"/>
                <a:gd name="connsiteX3" fmla="*/ 894735 w 3972232"/>
                <a:gd name="connsiteY3" fmla="*/ 1897626 h 1897626"/>
                <a:gd name="connsiteX4" fmla="*/ 49161 w 3972232"/>
                <a:gd name="connsiteY4" fmla="*/ 0 h 1897626"/>
                <a:gd name="connsiteX5" fmla="*/ 78658 w 3972232"/>
                <a:gd name="connsiteY5" fmla="*/ 68826 h 1897626"/>
                <a:gd name="connsiteX0" fmla="*/ 0 w 3972232"/>
                <a:gd name="connsiteY0" fmla="*/ 9833 h 1897626"/>
                <a:gd name="connsiteX1" fmla="*/ 2874829 w 3972232"/>
                <a:gd name="connsiteY1" fmla="*/ 54569 h 1897626"/>
                <a:gd name="connsiteX2" fmla="*/ 3972232 w 3972232"/>
                <a:gd name="connsiteY2" fmla="*/ 1858297 h 1897626"/>
                <a:gd name="connsiteX3" fmla="*/ 894735 w 3972232"/>
                <a:gd name="connsiteY3" fmla="*/ 1897626 h 1897626"/>
                <a:gd name="connsiteX4" fmla="*/ 49161 w 3972232"/>
                <a:gd name="connsiteY4" fmla="*/ 0 h 1897626"/>
                <a:gd name="connsiteX5" fmla="*/ 78658 w 3972232"/>
                <a:gd name="connsiteY5" fmla="*/ 68826 h 1897626"/>
                <a:gd name="connsiteX0" fmla="*/ 0 w 3972232"/>
                <a:gd name="connsiteY0" fmla="*/ 17453 h 1905246"/>
                <a:gd name="connsiteX1" fmla="*/ 2874829 w 3972232"/>
                <a:gd name="connsiteY1" fmla="*/ 62189 h 1905246"/>
                <a:gd name="connsiteX2" fmla="*/ 3972232 w 3972232"/>
                <a:gd name="connsiteY2" fmla="*/ 1865917 h 1905246"/>
                <a:gd name="connsiteX3" fmla="*/ 894735 w 3972232"/>
                <a:gd name="connsiteY3" fmla="*/ 1905246 h 1905246"/>
                <a:gd name="connsiteX4" fmla="*/ 178701 w 3972232"/>
                <a:gd name="connsiteY4" fmla="*/ 0 h 1905246"/>
                <a:gd name="connsiteX5" fmla="*/ 78658 w 3972232"/>
                <a:gd name="connsiteY5" fmla="*/ 76446 h 1905246"/>
                <a:gd name="connsiteX0" fmla="*/ 0 w 3972232"/>
                <a:gd name="connsiteY0" fmla="*/ 17453 h 1905246"/>
                <a:gd name="connsiteX1" fmla="*/ 2874829 w 3972232"/>
                <a:gd name="connsiteY1" fmla="*/ 62189 h 1905246"/>
                <a:gd name="connsiteX2" fmla="*/ 3972232 w 3972232"/>
                <a:gd name="connsiteY2" fmla="*/ 1865917 h 1905246"/>
                <a:gd name="connsiteX3" fmla="*/ 894735 w 3972232"/>
                <a:gd name="connsiteY3" fmla="*/ 1905246 h 1905246"/>
                <a:gd name="connsiteX4" fmla="*/ 178701 w 3972232"/>
                <a:gd name="connsiteY4" fmla="*/ 0 h 1905246"/>
                <a:gd name="connsiteX5" fmla="*/ 78658 w 3972232"/>
                <a:gd name="connsiteY5" fmla="*/ 76446 h 1905246"/>
                <a:gd name="connsiteX0" fmla="*/ 0 w 3972232"/>
                <a:gd name="connsiteY0" fmla="*/ 0 h 1887793"/>
                <a:gd name="connsiteX1" fmla="*/ 2874829 w 3972232"/>
                <a:gd name="connsiteY1" fmla="*/ 44736 h 1887793"/>
                <a:gd name="connsiteX2" fmla="*/ 3972232 w 3972232"/>
                <a:gd name="connsiteY2" fmla="*/ 1848464 h 1887793"/>
                <a:gd name="connsiteX3" fmla="*/ 894735 w 3972232"/>
                <a:gd name="connsiteY3" fmla="*/ 1887793 h 1887793"/>
                <a:gd name="connsiteX4" fmla="*/ 78658 w 3972232"/>
                <a:gd name="connsiteY4" fmla="*/ 58993 h 1887793"/>
                <a:gd name="connsiteX0" fmla="*/ 0 w 3972232"/>
                <a:gd name="connsiteY0" fmla="*/ 24827 h 1912620"/>
                <a:gd name="connsiteX1" fmla="*/ 2874829 w 3972232"/>
                <a:gd name="connsiteY1" fmla="*/ 69563 h 1912620"/>
                <a:gd name="connsiteX2" fmla="*/ 3972232 w 3972232"/>
                <a:gd name="connsiteY2" fmla="*/ 1873291 h 1912620"/>
                <a:gd name="connsiteX3" fmla="*/ 894735 w 3972232"/>
                <a:gd name="connsiteY3" fmla="*/ 1912620 h 1912620"/>
                <a:gd name="connsiteX4" fmla="*/ 21508 w 3972232"/>
                <a:gd name="connsiteY4" fmla="*/ 0 h 1912620"/>
                <a:gd name="connsiteX0" fmla="*/ 0 w 3956992"/>
                <a:gd name="connsiteY0" fmla="*/ 0 h 1922083"/>
                <a:gd name="connsiteX1" fmla="*/ 2859589 w 3956992"/>
                <a:gd name="connsiteY1" fmla="*/ 79026 h 1922083"/>
                <a:gd name="connsiteX2" fmla="*/ 3956992 w 3956992"/>
                <a:gd name="connsiteY2" fmla="*/ 1882754 h 1922083"/>
                <a:gd name="connsiteX3" fmla="*/ 879495 w 3956992"/>
                <a:gd name="connsiteY3" fmla="*/ 1922083 h 1922083"/>
                <a:gd name="connsiteX4" fmla="*/ 6268 w 3956992"/>
                <a:gd name="connsiteY4" fmla="*/ 9463 h 1922083"/>
                <a:gd name="connsiteX0" fmla="*/ 0 w 3956992"/>
                <a:gd name="connsiteY0" fmla="*/ 0 h 1882754"/>
                <a:gd name="connsiteX1" fmla="*/ 2859589 w 3956992"/>
                <a:gd name="connsiteY1" fmla="*/ 79026 h 1882754"/>
                <a:gd name="connsiteX2" fmla="*/ 3956992 w 3956992"/>
                <a:gd name="connsiteY2" fmla="*/ 1882754 h 1882754"/>
                <a:gd name="connsiteX3" fmla="*/ 879495 w 3956992"/>
                <a:gd name="connsiteY3" fmla="*/ 1867219 h 1882754"/>
                <a:gd name="connsiteX4" fmla="*/ 6268 w 3956992"/>
                <a:gd name="connsiteY4" fmla="*/ 9463 h 1882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56992" h="1882754">
                  <a:moveTo>
                    <a:pt x="0" y="0"/>
                  </a:moveTo>
                  <a:lnTo>
                    <a:pt x="2859589" y="79026"/>
                  </a:lnTo>
                  <a:lnTo>
                    <a:pt x="3956992" y="1882754"/>
                  </a:lnTo>
                  <a:lnTo>
                    <a:pt x="879495" y="1867219"/>
                  </a:lnTo>
                  <a:lnTo>
                    <a:pt x="6268" y="9463"/>
                  </a:lnTo>
                </a:path>
              </a:pathLst>
            </a:custGeom>
            <a:solidFill>
              <a:srgbClr val="FFCC99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" name="Textfeld 1">
            <a:extLst>
              <a:ext uri="{FF2B5EF4-FFF2-40B4-BE49-F238E27FC236}">
                <a16:creationId xmlns:a16="http://schemas.microsoft.com/office/drawing/2014/main" id="{44D4D066-77A7-4AAF-9C02-036A180B4637}"/>
              </a:ext>
            </a:extLst>
          </p:cNvPr>
          <p:cNvSpPr txBox="1"/>
          <p:nvPr/>
        </p:nvSpPr>
        <p:spPr>
          <a:xfrm>
            <a:off x="7206556" y="3532806"/>
            <a:ext cx="2639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200" noProof="0" dirty="0">
              <a:solidFill>
                <a:srgbClr val="FF0000"/>
              </a:solidFill>
            </a:endParaRPr>
          </a:p>
        </p:txBody>
      </p:sp>
      <p:cxnSp>
        <p:nvCxnSpPr>
          <p:cNvPr id="66" name="Gerader Verbinder 65">
            <a:extLst>
              <a:ext uri="{FF2B5EF4-FFF2-40B4-BE49-F238E27FC236}">
                <a16:creationId xmlns:a16="http://schemas.microsoft.com/office/drawing/2014/main" id="{46B4042A-0837-4262-A1B8-8D5BB62C91F0}"/>
              </a:ext>
            </a:extLst>
          </p:cNvPr>
          <p:cNvCxnSpPr/>
          <p:nvPr/>
        </p:nvCxnSpPr>
        <p:spPr bwMode="auto">
          <a:xfrm>
            <a:off x="6230765" y="4696829"/>
            <a:ext cx="915013" cy="0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" name="Grafik 9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98DEB7BC-5B17-4881-A4E2-C8A4092187D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3199" y="3005036"/>
            <a:ext cx="630070" cy="630070"/>
          </a:xfrm>
          <a:prstGeom prst="rect">
            <a:avLst/>
          </a:prstGeom>
        </p:spPr>
      </p:pic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2B888467-A1DF-46ED-A7D8-42EC4FA2AB7F}"/>
              </a:ext>
            </a:extLst>
          </p:cNvPr>
          <p:cNvCxnSpPr/>
          <p:nvPr/>
        </p:nvCxnSpPr>
        <p:spPr bwMode="auto">
          <a:xfrm>
            <a:off x="4854195" y="3320071"/>
            <a:ext cx="0" cy="812900"/>
          </a:xfrm>
          <a:prstGeom prst="line">
            <a:avLst/>
          </a:prstGeom>
          <a:solidFill>
            <a:srgbClr val="FF0000"/>
          </a:solidFill>
          <a:ln w="952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1D0B9E75-D77B-45DC-A077-C13619293D5A}"/>
              </a:ext>
            </a:extLst>
          </p:cNvPr>
          <p:cNvCxnSpPr/>
          <p:nvPr/>
        </p:nvCxnSpPr>
        <p:spPr bwMode="auto">
          <a:xfrm>
            <a:off x="4857291" y="4134496"/>
            <a:ext cx="89359" cy="0"/>
          </a:xfrm>
          <a:prstGeom prst="line">
            <a:avLst/>
          </a:prstGeom>
          <a:solidFill>
            <a:srgbClr val="FF0000"/>
          </a:solidFill>
          <a:ln w="952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62A53B7F-40B6-484A-ADB2-AFF3C59C84E7}"/>
              </a:ext>
            </a:extLst>
          </p:cNvPr>
          <p:cNvCxnSpPr/>
          <p:nvPr/>
        </p:nvCxnSpPr>
        <p:spPr bwMode="auto">
          <a:xfrm>
            <a:off x="4793822" y="3524312"/>
            <a:ext cx="60793" cy="0"/>
          </a:xfrm>
          <a:prstGeom prst="line">
            <a:avLst/>
          </a:prstGeom>
          <a:solidFill>
            <a:srgbClr val="FF0000"/>
          </a:solidFill>
          <a:ln w="952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2" name="Grafik 13">
            <a:extLst>
              <a:ext uri="{FF2B5EF4-FFF2-40B4-BE49-F238E27FC236}">
                <a16:creationId xmlns:a16="http://schemas.microsoft.com/office/drawing/2014/main" id="{A5FD9CAF-DE25-4D64-9434-9B69A54854C0}"/>
              </a:ext>
            </a:extLst>
          </p:cNvPr>
          <p:cNvGrpSpPr/>
          <p:nvPr/>
        </p:nvGrpSpPr>
        <p:grpSpPr>
          <a:xfrm>
            <a:off x="4923753" y="3713326"/>
            <a:ext cx="477360" cy="428688"/>
            <a:chOff x="4923753" y="3885412"/>
            <a:chExt cx="477360" cy="428688"/>
          </a:xfrm>
          <a:solidFill>
            <a:srgbClr val="000000"/>
          </a:solidFill>
        </p:grpSpPr>
        <p:sp>
          <p:nvSpPr>
            <p:cNvPr id="43" name="Freihandform: Form 42">
              <a:extLst>
                <a:ext uri="{FF2B5EF4-FFF2-40B4-BE49-F238E27FC236}">
                  <a16:creationId xmlns:a16="http://schemas.microsoft.com/office/drawing/2014/main" id="{5FE4C2E9-1E95-4174-A7E2-7C347C197D09}"/>
                </a:ext>
              </a:extLst>
            </p:cNvPr>
            <p:cNvSpPr/>
            <p:nvPr/>
          </p:nvSpPr>
          <p:spPr>
            <a:xfrm flipV="1">
              <a:off x="4923753" y="3885412"/>
              <a:ext cx="221671" cy="218830"/>
            </a:xfrm>
            <a:custGeom>
              <a:avLst/>
              <a:gdLst>
                <a:gd name="connsiteX0" fmla="*/ -3226 w 221671"/>
                <a:gd name="connsiteY0" fmla="*/ 210741 h 218830"/>
                <a:gd name="connsiteX1" fmla="*/ -4065 w 221671"/>
                <a:gd name="connsiteY1" fmla="*/ 103198 h 218830"/>
                <a:gd name="connsiteX2" fmla="*/ -4065 w 221671"/>
                <a:gd name="connsiteY2" fmla="*/ -4023 h 218830"/>
                <a:gd name="connsiteX3" fmla="*/ -2322 w 221671"/>
                <a:gd name="connsiteY3" fmla="*/ -5830 h 218830"/>
                <a:gd name="connsiteX4" fmla="*/ -63 w 221671"/>
                <a:gd name="connsiteY4" fmla="*/ -7638 h 218830"/>
                <a:gd name="connsiteX5" fmla="*/ 453 w 221671"/>
                <a:gd name="connsiteY5" fmla="*/ 99196 h 218830"/>
                <a:gd name="connsiteX6" fmla="*/ 453 w 221671"/>
                <a:gd name="connsiteY6" fmla="*/ 206029 h 218830"/>
                <a:gd name="connsiteX7" fmla="*/ 12847 w 221671"/>
                <a:gd name="connsiteY7" fmla="*/ 206029 h 218830"/>
                <a:gd name="connsiteX8" fmla="*/ 25241 w 221671"/>
                <a:gd name="connsiteY8" fmla="*/ 206029 h 218830"/>
                <a:gd name="connsiteX9" fmla="*/ 22982 w 221671"/>
                <a:gd name="connsiteY9" fmla="*/ 208482 h 218830"/>
                <a:gd name="connsiteX10" fmla="*/ 20787 w 221671"/>
                <a:gd name="connsiteY10" fmla="*/ 210871 h 218830"/>
                <a:gd name="connsiteX11" fmla="*/ 23369 w 221671"/>
                <a:gd name="connsiteY11" fmla="*/ 208482 h 218830"/>
                <a:gd name="connsiteX12" fmla="*/ 26016 w 221671"/>
                <a:gd name="connsiteY12" fmla="*/ 206029 h 218830"/>
                <a:gd name="connsiteX13" fmla="*/ 119293 w 221671"/>
                <a:gd name="connsiteY13" fmla="*/ 206029 h 218830"/>
                <a:gd name="connsiteX14" fmla="*/ 212571 w 221671"/>
                <a:gd name="connsiteY14" fmla="*/ 206029 h 218830"/>
                <a:gd name="connsiteX15" fmla="*/ 215088 w 221671"/>
                <a:gd name="connsiteY15" fmla="*/ 208611 h 218830"/>
                <a:gd name="connsiteX16" fmla="*/ 217606 w 221671"/>
                <a:gd name="connsiteY16" fmla="*/ 211193 h 218830"/>
                <a:gd name="connsiteX17" fmla="*/ 107609 w 221671"/>
                <a:gd name="connsiteY17" fmla="*/ 211129 h 218830"/>
                <a:gd name="connsiteX18" fmla="*/ -3226 w 221671"/>
                <a:gd name="connsiteY18" fmla="*/ 210741 h 218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21671" h="218830">
                  <a:moveTo>
                    <a:pt x="-3226" y="210741"/>
                  </a:moveTo>
                  <a:cubicBezTo>
                    <a:pt x="-3872" y="210483"/>
                    <a:pt x="-4065" y="188406"/>
                    <a:pt x="-4065" y="103198"/>
                  </a:cubicBezTo>
                  <a:lnTo>
                    <a:pt x="-4065" y="-4023"/>
                  </a:lnTo>
                  <a:lnTo>
                    <a:pt x="-2322" y="-5830"/>
                  </a:lnTo>
                  <a:cubicBezTo>
                    <a:pt x="-1354" y="-6798"/>
                    <a:pt x="-386" y="-7638"/>
                    <a:pt x="-63" y="-7638"/>
                  </a:cubicBezTo>
                  <a:cubicBezTo>
                    <a:pt x="195" y="-7638"/>
                    <a:pt x="453" y="40454"/>
                    <a:pt x="453" y="99196"/>
                  </a:cubicBezTo>
                  <a:lnTo>
                    <a:pt x="453" y="206029"/>
                  </a:lnTo>
                  <a:lnTo>
                    <a:pt x="12847" y="206029"/>
                  </a:lnTo>
                  <a:lnTo>
                    <a:pt x="25241" y="206029"/>
                  </a:lnTo>
                  <a:lnTo>
                    <a:pt x="22982" y="208482"/>
                  </a:lnTo>
                  <a:lnTo>
                    <a:pt x="20787" y="210871"/>
                  </a:lnTo>
                  <a:lnTo>
                    <a:pt x="23369" y="208482"/>
                  </a:lnTo>
                  <a:lnTo>
                    <a:pt x="26016" y="206029"/>
                  </a:lnTo>
                  <a:lnTo>
                    <a:pt x="119293" y="206029"/>
                  </a:lnTo>
                  <a:lnTo>
                    <a:pt x="212571" y="206029"/>
                  </a:lnTo>
                  <a:lnTo>
                    <a:pt x="215088" y="208611"/>
                  </a:lnTo>
                  <a:lnTo>
                    <a:pt x="217606" y="211193"/>
                  </a:lnTo>
                  <a:lnTo>
                    <a:pt x="107609" y="211129"/>
                  </a:lnTo>
                  <a:cubicBezTo>
                    <a:pt x="47060" y="211129"/>
                    <a:pt x="-2839" y="210935"/>
                    <a:pt x="-3226" y="210741"/>
                  </a:cubicBez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6680697D-2CCC-4608-907C-C8EE77483A8D}"/>
                </a:ext>
              </a:extLst>
            </p:cNvPr>
            <p:cNvSpPr/>
            <p:nvPr/>
          </p:nvSpPr>
          <p:spPr>
            <a:xfrm flipV="1">
              <a:off x="5141938" y="3885412"/>
              <a:ext cx="42797" cy="5164"/>
            </a:xfrm>
            <a:custGeom>
              <a:avLst/>
              <a:gdLst>
                <a:gd name="connsiteX0" fmla="*/ -3795 w 42797"/>
                <a:gd name="connsiteY0" fmla="*/ -6424 h 5164"/>
                <a:gd name="connsiteX1" fmla="*/ -5860 w 42797"/>
                <a:gd name="connsiteY1" fmla="*/ -9006 h 5164"/>
                <a:gd name="connsiteX2" fmla="*/ 15571 w 42797"/>
                <a:gd name="connsiteY2" fmla="*/ -9458 h 5164"/>
                <a:gd name="connsiteX3" fmla="*/ 36938 w 42797"/>
                <a:gd name="connsiteY3" fmla="*/ -9393 h 5164"/>
                <a:gd name="connsiteX4" fmla="*/ 34485 w 42797"/>
                <a:gd name="connsiteY4" fmla="*/ -6811 h 5164"/>
                <a:gd name="connsiteX5" fmla="*/ 31967 w 42797"/>
                <a:gd name="connsiteY5" fmla="*/ -4294 h 5164"/>
                <a:gd name="connsiteX6" fmla="*/ 15119 w 42797"/>
                <a:gd name="connsiteY6" fmla="*/ -4294 h 5164"/>
                <a:gd name="connsiteX7" fmla="*/ -1729 w 42797"/>
                <a:gd name="connsiteY7" fmla="*/ -4294 h 5164"/>
                <a:gd name="connsiteX8" fmla="*/ -3795 w 42797"/>
                <a:gd name="connsiteY8" fmla="*/ -6424 h 5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797" h="5164">
                  <a:moveTo>
                    <a:pt x="-3795" y="-6424"/>
                  </a:moveTo>
                  <a:cubicBezTo>
                    <a:pt x="-4957" y="-7586"/>
                    <a:pt x="-5860" y="-8748"/>
                    <a:pt x="-5860" y="-9006"/>
                  </a:cubicBezTo>
                  <a:cubicBezTo>
                    <a:pt x="-5860" y="-9264"/>
                    <a:pt x="3758" y="-9458"/>
                    <a:pt x="15571" y="-9458"/>
                  </a:cubicBezTo>
                  <a:lnTo>
                    <a:pt x="36938" y="-9393"/>
                  </a:lnTo>
                  <a:lnTo>
                    <a:pt x="34485" y="-6811"/>
                  </a:lnTo>
                  <a:lnTo>
                    <a:pt x="31967" y="-4294"/>
                  </a:lnTo>
                  <a:lnTo>
                    <a:pt x="15119" y="-4294"/>
                  </a:lnTo>
                  <a:lnTo>
                    <a:pt x="-1729" y="-4294"/>
                  </a:lnTo>
                  <a:lnTo>
                    <a:pt x="-3795" y="-6424"/>
                  </a:ln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74BA4D35-E4D2-44A7-B137-EBF11016BC9E}"/>
                </a:ext>
              </a:extLst>
            </p:cNvPr>
            <p:cNvSpPr/>
            <p:nvPr/>
          </p:nvSpPr>
          <p:spPr>
            <a:xfrm flipV="1">
              <a:off x="5180411" y="3885412"/>
              <a:ext cx="171320" cy="31243"/>
            </a:xfrm>
            <a:custGeom>
              <a:avLst/>
              <a:gdLst>
                <a:gd name="connsiteX0" fmla="*/ -4775 w 171320"/>
                <a:gd name="connsiteY0" fmla="*/ 19425 h 31243"/>
                <a:gd name="connsiteX1" fmla="*/ -2258 w 171320"/>
                <a:gd name="connsiteY1" fmla="*/ 16843 h 31243"/>
                <a:gd name="connsiteX2" fmla="*/ 78626 w 171320"/>
                <a:gd name="connsiteY2" fmla="*/ 16843 h 31243"/>
                <a:gd name="connsiteX3" fmla="*/ 159509 w 171320"/>
                <a:gd name="connsiteY3" fmla="*/ 16843 h 31243"/>
                <a:gd name="connsiteX4" fmla="*/ 159509 w 171320"/>
                <a:gd name="connsiteY4" fmla="*/ 3804 h 31243"/>
                <a:gd name="connsiteX5" fmla="*/ 159509 w 171320"/>
                <a:gd name="connsiteY5" fmla="*/ -9236 h 31243"/>
                <a:gd name="connsiteX6" fmla="*/ 161769 w 171320"/>
                <a:gd name="connsiteY6" fmla="*/ -7041 h 31243"/>
                <a:gd name="connsiteX7" fmla="*/ 164028 w 171320"/>
                <a:gd name="connsiteY7" fmla="*/ -4846 h 31243"/>
                <a:gd name="connsiteX8" fmla="*/ 164028 w 171320"/>
                <a:gd name="connsiteY8" fmla="*/ 7806 h 31243"/>
                <a:gd name="connsiteX9" fmla="*/ 163253 w 171320"/>
                <a:gd name="connsiteY9" fmla="*/ 21233 h 31243"/>
                <a:gd name="connsiteX10" fmla="*/ 77593 w 171320"/>
                <a:gd name="connsiteY10" fmla="*/ 22007 h 31243"/>
                <a:gd name="connsiteX11" fmla="*/ -7293 w 171320"/>
                <a:gd name="connsiteY11" fmla="*/ 22007 h 31243"/>
                <a:gd name="connsiteX12" fmla="*/ -4775 w 171320"/>
                <a:gd name="connsiteY12" fmla="*/ 19425 h 31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1320" h="31243">
                  <a:moveTo>
                    <a:pt x="-4775" y="19425"/>
                  </a:moveTo>
                  <a:lnTo>
                    <a:pt x="-2258" y="16843"/>
                  </a:lnTo>
                  <a:lnTo>
                    <a:pt x="78626" y="16843"/>
                  </a:lnTo>
                  <a:lnTo>
                    <a:pt x="159509" y="16843"/>
                  </a:lnTo>
                  <a:lnTo>
                    <a:pt x="159509" y="3804"/>
                  </a:lnTo>
                  <a:lnTo>
                    <a:pt x="159509" y="-9236"/>
                  </a:lnTo>
                  <a:lnTo>
                    <a:pt x="161769" y="-7041"/>
                  </a:lnTo>
                  <a:lnTo>
                    <a:pt x="164028" y="-4846"/>
                  </a:lnTo>
                  <a:lnTo>
                    <a:pt x="164028" y="7806"/>
                  </a:lnTo>
                  <a:cubicBezTo>
                    <a:pt x="164028" y="16779"/>
                    <a:pt x="163834" y="20652"/>
                    <a:pt x="163253" y="21233"/>
                  </a:cubicBezTo>
                  <a:cubicBezTo>
                    <a:pt x="162672" y="21814"/>
                    <a:pt x="142726" y="22007"/>
                    <a:pt x="77593" y="22007"/>
                  </a:cubicBezTo>
                  <a:lnTo>
                    <a:pt x="-7293" y="22007"/>
                  </a:lnTo>
                  <a:lnTo>
                    <a:pt x="-4775" y="19425"/>
                  </a:ln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61FDB5B6-8866-4C4C-938B-CCF077BBD360}"/>
                </a:ext>
              </a:extLst>
            </p:cNvPr>
            <p:cNvSpPr/>
            <p:nvPr/>
          </p:nvSpPr>
          <p:spPr>
            <a:xfrm flipV="1">
              <a:off x="4948282" y="3910588"/>
              <a:ext cx="29306" cy="219734"/>
            </a:xfrm>
            <a:custGeom>
              <a:avLst/>
              <a:gdLst>
                <a:gd name="connsiteX0" fmla="*/ -2292 w 29306"/>
                <a:gd name="connsiteY0" fmla="*/ 211759 h 219734"/>
                <a:gd name="connsiteX1" fmla="*/ -3066 w 29306"/>
                <a:gd name="connsiteY1" fmla="*/ 104409 h 219734"/>
                <a:gd name="connsiteX2" fmla="*/ -3066 w 29306"/>
                <a:gd name="connsiteY2" fmla="*/ -2166 h 219734"/>
                <a:gd name="connsiteX3" fmla="*/ -484 w 29306"/>
                <a:gd name="connsiteY3" fmla="*/ -4683 h 219734"/>
                <a:gd name="connsiteX4" fmla="*/ 2098 w 29306"/>
                <a:gd name="connsiteY4" fmla="*/ -7201 h 219734"/>
                <a:gd name="connsiteX5" fmla="*/ 2098 w 29306"/>
                <a:gd name="connsiteY5" fmla="*/ 18233 h 219734"/>
                <a:gd name="connsiteX6" fmla="*/ 2098 w 29306"/>
                <a:gd name="connsiteY6" fmla="*/ 43666 h 219734"/>
                <a:gd name="connsiteX7" fmla="*/ -291 w 29306"/>
                <a:gd name="connsiteY7" fmla="*/ 41407 h 219734"/>
                <a:gd name="connsiteX8" fmla="*/ -2744 w 29306"/>
                <a:gd name="connsiteY8" fmla="*/ 39212 h 219734"/>
                <a:gd name="connsiteX9" fmla="*/ -291 w 29306"/>
                <a:gd name="connsiteY9" fmla="*/ 41794 h 219734"/>
                <a:gd name="connsiteX10" fmla="*/ 2098 w 29306"/>
                <a:gd name="connsiteY10" fmla="*/ 44441 h 219734"/>
                <a:gd name="connsiteX11" fmla="*/ 2098 w 29306"/>
                <a:gd name="connsiteY11" fmla="*/ 126228 h 219734"/>
                <a:gd name="connsiteX12" fmla="*/ 2098 w 29306"/>
                <a:gd name="connsiteY12" fmla="*/ 208015 h 219734"/>
                <a:gd name="connsiteX13" fmla="*/ 14169 w 29306"/>
                <a:gd name="connsiteY13" fmla="*/ 208015 h 219734"/>
                <a:gd name="connsiteX14" fmla="*/ 26240 w 29306"/>
                <a:gd name="connsiteY14" fmla="*/ 208015 h 219734"/>
                <a:gd name="connsiteX15" fmla="*/ 24045 w 29306"/>
                <a:gd name="connsiteY15" fmla="*/ 210274 h 219734"/>
                <a:gd name="connsiteX16" fmla="*/ 21851 w 29306"/>
                <a:gd name="connsiteY16" fmla="*/ 212534 h 219734"/>
                <a:gd name="connsiteX17" fmla="*/ 10167 w 29306"/>
                <a:gd name="connsiteY17" fmla="*/ 212534 h 219734"/>
                <a:gd name="connsiteX18" fmla="*/ -2292 w 29306"/>
                <a:gd name="connsiteY18" fmla="*/ 211759 h 219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306" h="219734">
                  <a:moveTo>
                    <a:pt x="-2292" y="211759"/>
                  </a:moveTo>
                  <a:cubicBezTo>
                    <a:pt x="-2873" y="211178"/>
                    <a:pt x="-3066" y="186455"/>
                    <a:pt x="-3066" y="104409"/>
                  </a:cubicBezTo>
                  <a:lnTo>
                    <a:pt x="-3066" y="-2166"/>
                  </a:lnTo>
                  <a:lnTo>
                    <a:pt x="-484" y="-4683"/>
                  </a:lnTo>
                  <a:lnTo>
                    <a:pt x="2098" y="-7201"/>
                  </a:lnTo>
                  <a:lnTo>
                    <a:pt x="2098" y="18233"/>
                  </a:lnTo>
                  <a:lnTo>
                    <a:pt x="2098" y="43666"/>
                  </a:lnTo>
                  <a:lnTo>
                    <a:pt x="-291" y="41407"/>
                  </a:lnTo>
                  <a:lnTo>
                    <a:pt x="-2744" y="39212"/>
                  </a:lnTo>
                  <a:lnTo>
                    <a:pt x="-291" y="41794"/>
                  </a:lnTo>
                  <a:lnTo>
                    <a:pt x="2098" y="44441"/>
                  </a:lnTo>
                  <a:lnTo>
                    <a:pt x="2098" y="126228"/>
                  </a:lnTo>
                  <a:lnTo>
                    <a:pt x="2098" y="208015"/>
                  </a:lnTo>
                  <a:lnTo>
                    <a:pt x="14169" y="208015"/>
                  </a:lnTo>
                  <a:lnTo>
                    <a:pt x="26240" y="208015"/>
                  </a:lnTo>
                  <a:lnTo>
                    <a:pt x="24045" y="210274"/>
                  </a:lnTo>
                  <a:lnTo>
                    <a:pt x="21851" y="212534"/>
                  </a:lnTo>
                  <a:lnTo>
                    <a:pt x="10167" y="212534"/>
                  </a:lnTo>
                  <a:cubicBezTo>
                    <a:pt x="1969" y="212534"/>
                    <a:pt x="-1775" y="212275"/>
                    <a:pt x="-2292" y="211759"/>
                  </a:cubicBez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B595CB47-53B7-4FAD-ABBB-97D165F42243}"/>
                </a:ext>
              </a:extLst>
            </p:cNvPr>
            <p:cNvSpPr/>
            <p:nvPr/>
          </p:nvSpPr>
          <p:spPr>
            <a:xfrm flipV="1">
              <a:off x="4973845" y="3910588"/>
              <a:ext cx="146403" cy="4518"/>
            </a:xfrm>
            <a:custGeom>
              <a:avLst/>
              <a:gdLst>
                <a:gd name="connsiteX0" fmla="*/ -2044 w 146403"/>
                <a:gd name="connsiteY0" fmla="*/ -6775 h 4518"/>
                <a:gd name="connsiteX1" fmla="*/ 151 w 146403"/>
                <a:gd name="connsiteY1" fmla="*/ -9035 h 4518"/>
                <a:gd name="connsiteX2" fmla="*/ 68963 w 146403"/>
                <a:gd name="connsiteY2" fmla="*/ -9035 h 4518"/>
                <a:gd name="connsiteX3" fmla="*/ 137775 w 146403"/>
                <a:gd name="connsiteY3" fmla="*/ -9035 h 4518"/>
                <a:gd name="connsiteX4" fmla="*/ 139970 w 146403"/>
                <a:gd name="connsiteY4" fmla="*/ -6775 h 4518"/>
                <a:gd name="connsiteX5" fmla="*/ 142165 w 146403"/>
                <a:gd name="connsiteY5" fmla="*/ -4516 h 4518"/>
                <a:gd name="connsiteX6" fmla="*/ 68963 w 146403"/>
                <a:gd name="connsiteY6" fmla="*/ -4516 h 4518"/>
                <a:gd name="connsiteX7" fmla="*/ -4239 w 146403"/>
                <a:gd name="connsiteY7" fmla="*/ -4516 h 4518"/>
                <a:gd name="connsiteX8" fmla="*/ -2044 w 146403"/>
                <a:gd name="connsiteY8" fmla="*/ -6775 h 4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403" h="4518">
                  <a:moveTo>
                    <a:pt x="-2044" y="-6775"/>
                  </a:moveTo>
                  <a:lnTo>
                    <a:pt x="151" y="-9035"/>
                  </a:lnTo>
                  <a:lnTo>
                    <a:pt x="68963" y="-9035"/>
                  </a:lnTo>
                  <a:lnTo>
                    <a:pt x="137775" y="-9035"/>
                  </a:lnTo>
                  <a:lnTo>
                    <a:pt x="139970" y="-6775"/>
                  </a:lnTo>
                  <a:lnTo>
                    <a:pt x="142165" y="-4516"/>
                  </a:lnTo>
                  <a:lnTo>
                    <a:pt x="68963" y="-4516"/>
                  </a:lnTo>
                  <a:lnTo>
                    <a:pt x="-4239" y="-4516"/>
                  </a:lnTo>
                  <a:lnTo>
                    <a:pt x="-2044" y="-6775"/>
                  </a:ln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2F288D69-A148-4412-935B-A6B167FE0181}"/>
                </a:ext>
              </a:extLst>
            </p:cNvPr>
            <p:cNvSpPr/>
            <p:nvPr/>
          </p:nvSpPr>
          <p:spPr>
            <a:xfrm flipV="1">
              <a:off x="5116504" y="3910588"/>
              <a:ext cx="92825" cy="4518"/>
            </a:xfrm>
            <a:custGeom>
              <a:avLst/>
              <a:gdLst>
                <a:gd name="connsiteX0" fmla="*/ -3660 w 92825"/>
                <a:gd name="connsiteY0" fmla="*/ -6775 h 4518"/>
                <a:gd name="connsiteX1" fmla="*/ -5855 w 92825"/>
                <a:gd name="connsiteY1" fmla="*/ -9035 h 4518"/>
                <a:gd name="connsiteX2" fmla="*/ 40558 w 92825"/>
                <a:gd name="connsiteY2" fmla="*/ -9035 h 4518"/>
                <a:gd name="connsiteX3" fmla="*/ 86971 w 92825"/>
                <a:gd name="connsiteY3" fmla="*/ -9035 h 4518"/>
                <a:gd name="connsiteX4" fmla="*/ 84776 w 92825"/>
                <a:gd name="connsiteY4" fmla="*/ -6775 h 4518"/>
                <a:gd name="connsiteX5" fmla="*/ 82582 w 92825"/>
                <a:gd name="connsiteY5" fmla="*/ -4516 h 4518"/>
                <a:gd name="connsiteX6" fmla="*/ 40558 w 92825"/>
                <a:gd name="connsiteY6" fmla="*/ -4516 h 4518"/>
                <a:gd name="connsiteX7" fmla="*/ -1465 w 92825"/>
                <a:gd name="connsiteY7" fmla="*/ -4516 h 4518"/>
                <a:gd name="connsiteX8" fmla="*/ -3660 w 92825"/>
                <a:gd name="connsiteY8" fmla="*/ -6775 h 4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825" h="4518">
                  <a:moveTo>
                    <a:pt x="-3660" y="-6775"/>
                  </a:moveTo>
                  <a:lnTo>
                    <a:pt x="-5855" y="-9035"/>
                  </a:lnTo>
                  <a:lnTo>
                    <a:pt x="40558" y="-9035"/>
                  </a:lnTo>
                  <a:lnTo>
                    <a:pt x="86971" y="-9035"/>
                  </a:lnTo>
                  <a:lnTo>
                    <a:pt x="84776" y="-6775"/>
                  </a:lnTo>
                  <a:lnTo>
                    <a:pt x="82582" y="-4516"/>
                  </a:lnTo>
                  <a:lnTo>
                    <a:pt x="40558" y="-4516"/>
                  </a:lnTo>
                  <a:lnTo>
                    <a:pt x="-1465" y="-4516"/>
                  </a:lnTo>
                  <a:lnTo>
                    <a:pt x="-3660" y="-6775"/>
                  </a:ln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60" name="Freihandform: Form 59">
              <a:extLst>
                <a:ext uri="{FF2B5EF4-FFF2-40B4-BE49-F238E27FC236}">
                  <a16:creationId xmlns:a16="http://schemas.microsoft.com/office/drawing/2014/main" id="{D9DAA352-2BBA-4D68-8AC9-A2D4A9EE7049}"/>
                </a:ext>
              </a:extLst>
            </p:cNvPr>
            <p:cNvSpPr/>
            <p:nvPr/>
          </p:nvSpPr>
          <p:spPr>
            <a:xfrm flipV="1">
              <a:off x="4955189" y="3910588"/>
              <a:ext cx="445924" cy="403513"/>
            </a:xfrm>
            <a:custGeom>
              <a:avLst/>
              <a:gdLst>
                <a:gd name="connsiteX0" fmla="*/ 246524 w 445924"/>
                <a:gd name="connsiteY0" fmla="*/ 395619 h 403513"/>
                <a:gd name="connsiteX1" fmla="*/ 248719 w 445924"/>
                <a:gd name="connsiteY1" fmla="*/ 393360 h 403513"/>
                <a:gd name="connsiteX2" fmla="*/ 272668 w 445924"/>
                <a:gd name="connsiteY2" fmla="*/ 393360 h 403513"/>
                <a:gd name="connsiteX3" fmla="*/ 300425 w 445924"/>
                <a:gd name="connsiteY3" fmla="*/ 392650 h 403513"/>
                <a:gd name="connsiteX4" fmla="*/ 322696 w 445924"/>
                <a:gd name="connsiteY4" fmla="*/ 371477 h 403513"/>
                <a:gd name="connsiteX5" fmla="*/ 321986 w 445924"/>
                <a:gd name="connsiteY5" fmla="*/ 354629 h 403513"/>
                <a:gd name="connsiteX6" fmla="*/ 320114 w 445924"/>
                <a:gd name="connsiteY6" fmla="*/ 351466 h 403513"/>
                <a:gd name="connsiteX7" fmla="*/ 310108 w 445924"/>
                <a:gd name="connsiteY7" fmla="*/ 340686 h 403513"/>
                <a:gd name="connsiteX8" fmla="*/ 303653 w 445924"/>
                <a:gd name="connsiteY8" fmla="*/ 337845 h 403513"/>
                <a:gd name="connsiteX9" fmla="*/ 177196 w 445924"/>
                <a:gd name="connsiteY9" fmla="*/ 336554 h 403513"/>
                <a:gd name="connsiteX10" fmla="*/ 49964 w 445924"/>
                <a:gd name="connsiteY10" fmla="*/ 335909 h 403513"/>
                <a:gd name="connsiteX11" fmla="*/ 8005 w 445924"/>
                <a:gd name="connsiteY11" fmla="*/ 274714 h 403513"/>
                <a:gd name="connsiteX12" fmla="*/ 18463 w 445924"/>
                <a:gd name="connsiteY12" fmla="*/ 253218 h 403513"/>
                <a:gd name="connsiteX13" fmla="*/ 44477 w 445924"/>
                <a:gd name="connsiteY13" fmla="*/ 236370 h 403513"/>
                <a:gd name="connsiteX14" fmla="*/ 49319 w 445924"/>
                <a:gd name="connsiteY14" fmla="*/ 234950 h 403513"/>
                <a:gd name="connsiteX15" fmla="*/ 112902 w 445924"/>
                <a:gd name="connsiteY15" fmla="*/ 234692 h 403513"/>
                <a:gd name="connsiteX16" fmla="*/ 176486 w 445924"/>
                <a:gd name="connsiteY16" fmla="*/ 234498 h 403513"/>
                <a:gd name="connsiteX17" fmla="*/ 173904 w 445924"/>
                <a:gd name="connsiteY17" fmla="*/ 237145 h 403513"/>
                <a:gd name="connsiteX18" fmla="*/ 171386 w 445924"/>
                <a:gd name="connsiteY18" fmla="*/ 239727 h 403513"/>
                <a:gd name="connsiteX19" fmla="*/ 112128 w 445924"/>
                <a:gd name="connsiteY19" fmla="*/ 239727 h 403513"/>
                <a:gd name="connsiteX20" fmla="*/ 37699 w 445924"/>
                <a:gd name="connsiteY20" fmla="*/ 244245 h 403513"/>
                <a:gd name="connsiteX21" fmla="*/ 25564 w 445924"/>
                <a:gd name="connsiteY21" fmla="*/ 318544 h 403513"/>
                <a:gd name="connsiteX22" fmla="*/ 47963 w 445924"/>
                <a:gd name="connsiteY22" fmla="*/ 330745 h 403513"/>
                <a:gd name="connsiteX23" fmla="*/ 176421 w 445924"/>
                <a:gd name="connsiteY23" fmla="*/ 331584 h 403513"/>
                <a:gd name="connsiteX24" fmla="*/ 301071 w 445924"/>
                <a:gd name="connsiteY24" fmla="*/ 331713 h 403513"/>
                <a:gd name="connsiteX25" fmla="*/ 305848 w 445924"/>
                <a:gd name="connsiteY25" fmla="*/ 333456 h 403513"/>
                <a:gd name="connsiteX26" fmla="*/ 323599 w 445924"/>
                <a:gd name="connsiteY26" fmla="*/ 347786 h 403513"/>
                <a:gd name="connsiteX27" fmla="*/ 325149 w 445924"/>
                <a:gd name="connsiteY27" fmla="*/ 352370 h 403513"/>
                <a:gd name="connsiteX28" fmla="*/ 325407 w 445924"/>
                <a:gd name="connsiteY28" fmla="*/ 352821 h 403513"/>
                <a:gd name="connsiteX29" fmla="*/ 327924 w 445924"/>
                <a:gd name="connsiteY29" fmla="*/ 365215 h 403513"/>
                <a:gd name="connsiteX30" fmla="*/ 323599 w 445924"/>
                <a:gd name="connsiteY30" fmla="*/ 381805 h 403513"/>
                <a:gd name="connsiteX31" fmla="*/ 314175 w 445924"/>
                <a:gd name="connsiteY31" fmla="*/ 392069 h 403513"/>
                <a:gd name="connsiteX32" fmla="*/ 313658 w 445924"/>
                <a:gd name="connsiteY32" fmla="*/ 392715 h 403513"/>
                <a:gd name="connsiteX33" fmla="*/ 322567 w 445924"/>
                <a:gd name="connsiteY33" fmla="*/ 393360 h 403513"/>
                <a:gd name="connsiteX34" fmla="*/ 331475 w 445924"/>
                <a:gd name="connsiteY34" fmla="*/ 393360 h 403513"/>
                <a:gd name="connsiteX35" fmla="*/ 332830 w 445924"/>
                <a:gd name="connsiteY35" fmla="*/ 391553 h 403513"/>
                <a:gd name="connsiteX36" fmla="*/ 337736 w 445924"/>
                <a:gd name="connsiteY36" fmla="*/ 347205 h 403513"/>
                <a:gd name="connsiteX37" fmla="*/ 323664 w 445924"/>
                <a:gd name="connsiteY37" fmla="*/ 328292 h 403513"/>
                <a:gd name="connsiteX38" fmla="*/ 323212 w 445924"/>
                <a:gd name="connsiteY38" fmla="*/ 327130 h 403513"/>
                <a:gd name="connsiteX39" fmla="*/ 325278 w 445924"/>
                <a:gd name="connsiteY39" fmla="*/ 327904 h 403513"/>
                <a:gd name="connsiteX40" fmla="*/ 321146 w 445924"/>
                <a:gd name="connsiteY40" fmla="*/ 326097 h 403513"/>
                <a:gd name="connsiteX41" fmla="*/ 320243 w 445924"/>
                <a:gd name="connsiteY41" fmla="*/ 325903 h 403513"/>
                <a:gd name="connsiteX42" fmla="*/ 316434 w 445924"/>
                <a:gd name="connsiteY42" fmla="*/ 323644 h 403513"/>
                <a:gd name="connsiteX43" fmla="*/ 313013 w 445924"/>
                <a:gd name="connsiteY43" fmla="*/ 321514 h 403513"/>
                <a:gd name="connsiteX44" fmla="*/ 312496 w 445924"/>
                <a:gd name="connsiteY44" fmla="*/ 321320 h 403513"/>
                <a:gd name="connsiteX45" fmla="*/ 307139 w 445924"/>
                <a:gd name="connsiteY45" fmla="*/ 320223 h 403513"/>
                <a:gd name="connsiteX46" fmla="*/ 302362 w 445924"/>
                <a:gd name="connsiteY46" fmla="*/ 318867 h 403513"/>
                <a:gd name="connsiteX47" fmla="*/ 175840 w 445924"/>
                <a:gd name="connsiteY47" fmla="*/ 318480 h 403513"/>
                <a:gd name="connsiteX48" fmla="*/ 49319 w 445924"/>
                <a:gd name="connsiteY48" fmla="*/ 318157 h 403513"/>
                <a:gd name="connsiteX49" fmla="*/ 45897 w 445924"/>
                <a:gd name="connsiteY49" fmla="*/ 316737 h 403513"/>
                <a:gd name="connsiteX50" fmla="*/ 27952 w 445924"/>
                <a:gd name="connsiteY50" fmla="*/ 300083 h 403513"/>
                <a:gd name="connsiteX51" fmla="*/ 49383 w 445924"/>
                <a:gd name="connsiteY51" fmla="*/ 253670 h 403513"/>
                <a:gd name="connsiteX52" fmla="*/ 105866 w 445924"/>
                <a:gd name="connsiteY52" fmla="*/ 252637 h 403513"/>
                <a:gd name="connsiteX53" fmla="*/ 158347 w 445924"/>
                <a:gd name="connsiteY53" fmla="*/ 252637 h 403513"/>
                <a:gd name="connsiteX54" fmla="*/ 156152 w 445924"/>
                <a:gd name="connsiteY54" fmla="*/ 254896 h 403513"/>
                <a:gd name="connsiteX55" fmla="*/ 154022 w 445924"/>
                <a:gd name="connsiteY55" fmla="*/ 257091 h 403513"/>
                <a:gd name="connsiteX56" fmla="*/ 102961 w 445924"/>
                <a:gd name="connsiteY56" fmla="*/ 257285 h 403513"/>
                <a:gd name="connsiteX57" fmla="*/ 48221 w 445924"/>
                <a:gd name="connsiteY57" fmla="*/ 258899 h 403513"/>
                <a:gd name="connsiteX58" fmla="*/ 32019 w 445924"/>
                <a:gd name="connsiteY58" fmla="*/ 273875 h 403513"/>
                <a:gd name="connsiteX59" fmla="*/ 32600 w 445924"/>
                <a:gd name="connsiteY59" fmla="*/ 298792 h 403513"/>
                <a:gd name="connsiteX60" fmla="*/ 46026 w 445924"/>
                <a:gd name="connsiteY60" fmla="*/ 311508 h 403513"/>
                <a:gd name="connsiteX61" fmla="*/ 50610 w 445924"/>
                <a:gd name="connsiteY61" fmla="*/ 313638 h 403513"/>
                <a:gd name="connsiteX62" fmla="*/ 177454 w 445924"/>
                <a:gd name="connsiteY62" fmla="*/ 313961 h 403513"/>
                <a:gd name="connsiteX63" fmla="*/ 307849 w 445924"/>
                <a:gd name="connsiteY63" fmla="*/ 315381 h 403513"/>
                <a:gd name="connsiteX64" fmla="*/ 320114 w 445924"/>
                <a:gd name="connsiteY64" fmla="*/ 320739 h 403513"/>
                <a:gd name="connsiteX65" fmla="*/ 319339 w 445924"/>
                <a:gd name="connsiteY65" fmla="*/ 320675 h 403513"/>
                <a:gd name="connsiteX66" fmla="*/ 319081 w 445924"/>
                <a:gd name="connsiteY66" fmla="*/ 320997 h 403513"/>
                <a:gd name="connsiteX67" fmla="*/ 320178 w 445924"/>
                <a:gd name="connsiteY67" fmla="*/ 321320 h 403513"/>
                <a:gd name="connsiteX68" fmla="*/ 324890 w 445924"/>
                <a:gd name="connsiteY68" fmla="*/ 324419 h 403513"/>
                <a:gd name="connsiteX69" fmla="*/ 325084 w 445924"/>
                <a:gd name="connsiteY69" fmla="*/ 324741 h 403513"/>
                <a:gd name="connsiteX70" fmla="*/ 329345 w 445924"/>
                <a:gd name="connsiteY70" fmla="*/ 328421 h 403513"/>
                <a:gd name="connsiteX71" fmla="*/ 329474 w 445924"/>
                <a:gd name="connsiteY71" fmla="*/ 328679 h 403513"/>
                <a:gd name="connsiteX72" fmla="*/ 331281 w 445924"/>
                <a:gd name="connsiteY72" fmla="*/ 330616 h 403513"/>
                <a:gd name="connsiteX73" fmla="*/ 331604 w 445924"/>
                <a:gd name="connsiteY73" fmla="*/ 330745 h 403513"/>
                <a:gd name="connsiteX74" fmla="*/ 333669 w 445924"/>
                <a:gd name="connsiteY74" fmla="*/ 331390 h 403513"/>
                <a:gd name="connsiteX75" fmla="*/ 340447 w 445924"/>
                <a:gd name="connsiteY75" fmla="*/ 388196 h 403513"/>
                <a:gd name="connsiteX76" fmla="*/ 338188 w 445924"/>
                <a:gd name="connsiteY76" fmla="*/ 393037 h 403513"/>
                <a:gd name="connsiteX77" fmla="*/ 349485 w 445924"/>
                <a:gd name="connsiteY77" fmla="*/ 393360 h 403513"/>
                <a:gd name="connsiteX78" fmla="*/ 360781 w 445924"/>
                <a:gd name="connsiteY78" fmla="*/ 393360 h 403513"/>
                <a:gd name="connsiteX79" fmla="*/ 360781 w 445924"/>
                <a:gd name="connsiteY79" fmla="*/ 246182 h 403513"/>
                <a:gd name="connsiteX80" fmla="*/ 360781 w 445924"/>
                <a:gd name="connsiteY80" fmla="*/ 99004 h 403513"/>
                <a:gd name="connsiteX81" fmla="*/ 223802 w 445924"/>
                <a:gd name="connsiteY81" fmla="*/ 99004 h 403513"/>
                <a:gd name="connsiteX82" fmla="*/ 50545 w 445924"/>
                <a:gd name="connsiteY82" fmla="*/ 100036 h 403513"/>
                <a:gd name="connsiteX83" fmla="*/ 32019 w 445924"/>
                <a:gd name="connsiteY83" fmla="*/ 115593 h 403513"/>
                <a:gd name="connsiteX84" fmla="*/ 29953 w 445924"/>
                <a:gd name="connsiteY84" fmla="*/ 127406 h 403513"/>
                <a:gd name="connsiteX85" fmla="*/ 32148 w 445924"/>
                <a:gd name="connsiteY85" fmla="*/ 139478 h 403513"/>
                <a:gd name="connsiteX86" fmla="*/ 52159 w 445924"/>
                <a:gd name="connsiteY86" fmla="*/ 155164 h 403513"/>
                <a:gd name="connsiteX87" fmla="*/ 102187 w 445924"/>
                <a:gd name="connsiteY87" fmla="*/ 155809 h 403513"/>
                <a:gd name="connsiteX88" fmla="*/ 148793 w 445924"/>
                <a:gd name="connsiteY88" fmla="*/ 155809 h 403513"/>
                <a:gd name="connsiteX89" fmla="*/ 150988 w 445924"/>
                <a:gd name="connsiteY89" fmla="*/ 158069 h 403513"/>
                <a:gd name="connsiteX90" fmla="*/ 153183 w 445924"/>
                <a:gd name="connsiteY90" fmla="*/ 160392 h 403513"/>
                <a:gd name="connsiteX91" fmla="*/ 101606 w 445924"/>
                <a:gd name="connsiteY91" fmla="*/ 160199 h 403513"/>
                <a:gd name="connsiteX92" fmla="*/ 46349 w 445924"/>
                <a:gd name="connsiteY92" fmla="*/ 158650 h 403513"/>
                <a:gd name="connsiteX93" fmla="*/ 32148 w 445924"/>
                <a:gd name="connsiteY93" fmla="*/ 148515 h 403513"/>
                <a:gd name="connsiteX94" fmla="*/ 29049 w 445924"/>
                <a:gd name="connsiteY94" fmla="*/ 141156 h 403513"/>
                <a:gd name="connsiteX95" fmla="*/ 28856 w 445924"/>
                <a:gd name="connsiteY95" fmla="*/ 140898 h 403513"/>
                <a:gd name="connsiteX96" fmla="*/ 26725 w 445924"/>
                <a:gd name="connsiteY96" fmla="*/ 139413 h 403513"/>
                <a:gd name="connsiteX97" fmla="*/ 24983 w 445924"/>
                <a:gd name="connsiteY97" fmla="*/ 132248 h 403513"/>
                <a:gd name="connsiteX98" fmla="*/ 34730 w 445924"/>
                <a:gd name="connsiteY98" fmla="*/ 103522 h 403513"/>
                <a:gd name="connsiteX99" fmla="*/ 39248 w 445924"/>
                <a:gd name="connsiteY99" fmla="*/ 99004 h 403513"/>
                <a:gd name="connsiteX100" fmla="*/ 30276 w 445924"/>
                <a:gd name="connsiteY100" fmla="*/ 99004 h 403513"/>
                <a:gd name="connsiteX101" fmla="*/ 21239 w 445924"/>
                <a:gd name="connsiteY101" fmla="*/ 99004 h 403513"/>
                <a:gd name="connsiteX102" fmla="*/ 18979 w 445924"/>
                <a:gd name="connsiteY102" fmla="*/ 102425 h 403513"/>
                <a:gd name="connsiteX103" fmla="*/ 11556 w 445924"/>
                <a:gd name="connsiteY103" fmla="*/ 127406 h 403513"/>
                <a:gd name="connsiteX104" fmla="*/ 15752 w 445924"/>
                <a:gd name="connsiteY104" fmla="*/ 146256 h 403513"/>
                <a:gd name="connsiteX105" fmla="*/ 18011 w 445924"/>
                <a:gd name="connsiteY105" fmla="*/ 151549 h 403513"/>
                <a:gd name="connsiteX106" fmla="*/ 16397 w 445924"/>
                <a:gd name="connsiteY106" fmla="*/ 153163 h 403513"/>
                <a:gd name="connsiteX107" fmla="*/ 13880 w 445924"/>
                <a:gd name="connsiteY107" fmla="*/ 153550 h 403513"/>
                <a:gd name="connsiteX108" fmla="*/ 7941 w 445924"/>
                <a:gd name="connsiteY108" fmla="*/ 137735 h 403513"/>
                <a:gd name="connsiteX109" fmla="*/ 7231 w 445924"/>
                <a:gd name="connsiteY109" fmla="*/ 124889 h 403513"/>
                <a:gd name="connsiteX110" fmla="*/ 12072 w 445924"/>
                <a:gd name="connsiteY110" fmla="*/ 104813 h 403513"/>
                <a:gd name="connsiteX111" fmla="*/ 14654 w 445924"/>
                <a:gd name="connsiteY111" fmla="*/ 99585 h 403513"/>
                <a:gd name="connsiteX112" fmla="*/ 13492 w 445924"/>
                <a:gd name="connsiteY112" fmla="*/ 98810 h 403513"/>
                <a:gd name="connsiteX113" fmla="*/ 12201 w 445924"/>
                <a:gd name="connsiteY113" fmla="*/ 94550 h 403513"/>
                <a:gd name="connsiteX114" fmla="*/ 15945 w 445924"/>
                <a:gd name="connsiteY114" fmla="*/ 78993 h 403513"/>
                <a:gd name="connsiteX115" fmla="*/ 30469 w 445924"/>
                <a:gd name="connsiteY115" fmla="*/ 62274 h 403513"/>
                <a:gd name="connsiteX116" fmla="*/ 34859 w 445924"/>
                <a:gd name="connsiteY116" fmla="*/ 55818 h 403513"/>
                <a:gd name="connsiteX117" fmla="*/ 23562 w 445924"/>
                <a:gd name="connsiteY117" fmla="*/ 26383 h 403513"/>
                <a:gd name="connsiteX118" fmla="*/ 16720 w 445924"/>
                <a:gd name="connsiteY118" fmla="*/ 21864 h 403513"/>
                <a:gd name="connsiteX119" fmla="*/ 14525 w 445924"/>
                <a:gd name="connsiteY119" fmla="*/ 19605 h 403513"/>
                <a:gd name="connsiteX120" fmla="*/ 16655 w 445924"/>
                <a:gd name="connsiteY120" fmla="*/ 19605 h 403513"/>
                <a:gd name="connsiteX121" fmla="*/ 35246 w 445924"/>
                <a:gd name="connsiteY121" fmla="*/ 28900 h 403513"/>
                <a:gd name="connsiteX122" fmla="*/ 41443 w 445924"/>
                <a:gd name="connsiteY122" fmla="*/ 50848 h 403513"/>
                <a:gd name="connsiteX123" fmla="*/ 26790 w 445924"/>
                <a:gd name="connsiteY123" fmla="*/ 72537 h 403513"/>
                <a:gd name="connsiteX124" fmla="*/ 17043 w 445924"/>
                <a:gd name="connsiteY124" fmla="*/ 90870 h 403513"/>
                <a:gd name="connsiteX125" fmla="*/ 16591 w 445924"/>
                <a:gd name="connsiteY125" fmla="*/ 94033 h 403513"/>
                <a:gd name="connsiteX126" fmla="*/ 20399 w 445924"/>
                <a:gd name="connsiteY126" fmla="*/ 93646 h 403513"/>
                <a:gd name="connsiteX127" fmla="*/ 38603 w 445924"/>
                <a:gd name="connsiteY127" fmla="*/ 87578 h 403513"/>
                <a:gd name="connsiteX128" fmla="*/ 55064 w 445924"/>
                <a:gd name="connsiteY128" fmla="*/ 71246 h 403513"/>
                <a:gd name="connsiteX129" fmla="*/ 60615 w 445924"/>
                <a:gd name="connsiteY129" fmla="*/ 36711 h 403513"/>
                <a:gd name="connsiteX130" fmla="*/ 28016 w 445924"/>
                <a:gd name="connsiteY130" fmla="*/ 1401 h 403513"/>
                <a:gd name="connsiteX131" fmla="*/ 14138 w 445924"/>
                <a:gd name="connsiteY131" fmla="*/ -83 h 403513"/>
                <a:gd name="connsiteX132" fmla="*/ 1098 w 445924"/>
                <a:gd name="connsiteY132" fmla="*/ 1272 h 403513"/>
                <a:gd name="connsiteX133" fmla="*/ -2581 w 445924"/>
                <a:gd name="connsiteY133" fmla="*/ 2628 h 403513"/>
                <a:gd name="connsiteX134" fmla="*/ -4324 w 445924"/>
                <a:gd name="connsiteY134" fmla="*/ 820 h 403513"/>
                <a:gd name="connsiteX135" fmla="*/ -6067 w 445924"/>
                <a:gd name="connsiteY135" fmla="*/ -1052 h 403513"/>
                <a:gd name="connsiteX136" fmla="*/ -3743 w 445924"/>
                <a:gd name="connsiteY136" fmla="*/ -2020 h 403513"/>
                <a:gd name="connsiteX137" fmla="*/ 91277 w 445924"/>
                <a:gd name="connsiteY137" fmla="*/ -5441 h 403513"/>
                <a:gd name="connsiteX138" fmla="*/ 176486 w 445924"/>
                <a:gd name="connsiteY138" fmla="*/ -5635 h 403513"/>
                <a:gd name="connsiteX139" fmla="*/ 174033 w 445924"/>
                <a:gd name="connsiteY139" fmla="*/ -3117 h 403513"/>
                <a:gd name="connsiteX140" fmla="*/ 170482 w 445924"/>
                <a:gd name="connsiteY140" fmla="*/ -600 h 403513"/>
                <a:gd name="connsiteX141" fmla="*/ 103219 w 445924"/>
                <a:gd name="connsiteY141" fmla="*/ -471 h 403513"/>
                <a:gd name="connsiteX142" fmla="*/ 38926 w 445924"/>
                <a:gd name="connsiteY142" fmla="*/ 562 h 403513"/>
                <a:gd name="connsiteX143" fmla="*/ 60809 w 445924"/>
                <a:gd name="connsiteY143" fmla="*/ 22962 h 403513"/>
                <a:gd name="connsiteX144" fmla="*/ 66296 w 445924"/>
                <a:gd name="connsiteY144" fmla="*/ 48589 h 403513"/>
                <a:gd name="connsiteX145" fmla="*/ 64230 w 445924"/>
                <a:gd name="connsiteY145" fmla="*/ 62532 h 403513"/>
                <a:gd name="connsiteX146" fmla="*/ 61713 w 445924"/>
                <a:gd name="connsiteY146" fmla="*/ 68148 h 403513"/>
                <a:gd name="connsiteX147" fmla="*/ 61454 w 445924"/>
                <a:gd name="connsiteY147" fmla="*/ 68664 h 403513"/>
                <a:gd name="connsiteX148" fmla="*/ 58937 w 445924"/>
                <a:gd name="connsiteY148" fmla="*/ 73828 h 403513"/>
                <a:gd name="connsiteX149" fmla="*/ 59066 w 445924"/>
                <a:gd name="connsiteY149" fmla="*/ 73054 h 403513"/>
                <a:gd name="connsiteX150" fmla="*/ 58808 w 445924"/>
                <a:gd name="connsiteY150" fmla="*/ 72796 h 403513"/>
                <a:gd name="connsiteX151" fmla="*/ 58420 w 445924"/>
                <a:gd name="connsiteY151" fmla="*/ 74022 h 403513"/>
                <a:gd name="connsiteX152" fmla="*/ 48673 w 445924"/>
                <a:gd name="connsiteY152" fmla="*/ 86351 h 403513"/>
                <a:gd name="connsiteX153" fmla="*/ 41121 w 445924"/>
                <a:gd name="connsiteY153" fmla="*/ 91709 h 403513"/>
                <a:gd name="connsiteX154" fmla="*/ 37118 w 445924"/>
                <a:gd name="connsiteY154" fmla="*/ 94162 h 403513"/>
                <a:gd name="connsiteX155" fmla="*/ 64553 w 445924"/>
                <a:gd name="connsiteY155" fmla="*/ 94356 h 403513"/>
                <a:gd name="connsiteX156" fmla="*/ 243620 w 445924"/>
                <a:gd name="connsiteY156" fmla="*/ 94291 h 403513"/>
                <a:gd name="connsiteX157" fmla="*/ 398867 w 445924"/>
                <a:gd name="connsiteY157" fmla="*/ 93065 h 403513"/>
                <a:gd name="connsiteX158" fmla="*/ 412423 w 445924"/>
                <a:gd name="connsiteY158" fmla="*/ 87384 h 403513"/>
                <a:gd name="connsiteX159" fmla="*/ 424042 w 445924"/>
                <a:gd name="connsiteY159" fmla="*/ 77637 h 403513"/>
                <a:gd name="connsiteX160" fmla="*/ 259951 w 445924"/>
                <a:gd name="connsiteY160" fmla="*/ 76927 h 403513"/>
                <a:gd name="connsiteX161" fmla="*/ 95602 w 445924"/>
                <a:gd name="connsiteY161" fmla="*/ 75571 h 403513"/>
                <a:gd name="connsiteX162" fmla="*/ 262404 w 445924"/>
                <a:gd name="connsiteY162" fmla="*/ 72537 h 403513"/>
                <a:gd name="connsiteX163" fmla="*/ 427915 w 445924"/>
                <a:gd name="connsiteY163" fmla="*/ 72537 h 403513"/>
                <a:gd name="connsiteX164" fmla="*/ 429852 w 445924"/>
                <a:gd name="connsiteY164" fmla="*/ 69181 h 403513"/>
                <a:gd name="connsiteX165" fmla="*/ 435274 w 445924"/>
                <a:gd name="connsiteY165" fmla="*/ 52720 h 403513"/>
                <a:gd name="connsiteX166" fmla="*/ 435726 w 445924"/>
                <a:gd name="connsiteY166" fmla="*/ 49299 h 403513"/>
                <a:gd name="connsiteX167" fmla="*/ 270796 w 445924"/>
                <a:gd name="connsiteY167" fmla="*/ 49299 h 403513"/>
                <a:gd name="connsiteX168" fmla="*/ 105156 w 445924"/>
                <a:gd name="connsiteY168" fmla="*/ 48072 h 403513"/>
                <a:gd name="connsiteX169" fmla="*/ 104898 w 445924"/>
                <a:gd name="connsiteY169" fmla="*/ 45813 h 403513"/>
                <a:gd name="connsiteX170" fmla="*/ 196755 w 445924"/>
                <a:gd name="connsiteY170" fmla="*/ 44780 h 403513"/>
                <a:gd name="connsiteX171" fmla="*/ 361750 w 445924"/>
                <a:gd name="connsiteY171" fmla="*/ 44586 h 403513"/>
                <a:gd name="connsiteX172" fmla="*/ 435339 w 445924"/>
                <a:gd name="connsiteY172" fmla="*/ 44457 h 403513"/>
                <a:gd name="connsiteX173" fmla="*/ 435145 w 445924"/>
                <a:gd name="connsiteY173" fmla="*/ 41230 h 403513"/>
                <a:gd name="connsiteX174" fmla="*/ 429594 w 445924"/>
                <a:gd name="connsiteY174" fmla="*/ 23865 h 403513"/>
                <a:gd name="connsiteX175" fmla="*/ 427205 w 445924"/>
                <a:gd name="connsiteY175" fmla="*/ 19605 h 403513"/>
                <a:gd name="connsiteX176" fmla="*/ 409001 w 445924"/>
                <a:gd name="connsiteY176" fmla="*/ 19605 h 403513"/>
                <a:gd name="connsiteX177" fmla="*/ 390862 w 445924"/>
                <a:gd name="connsiteY177" fmla="*/ 19605 h 403513"/>
                <a:gd name="connsiteX178" fmla="*/ 393380 w 445924"/>
                <a:gd name="connsiteY178" fmla="*/ 17023 h 403513"/>
                <a:gd name="connsiteX179" fmla="*/ 395897 w 445924"/>
                <a:gd name="connsiteY179" fmla="*/ 14441 h 403513"/>
                <a:gd name="connsiteX180" fmla="*/ 409518 w 445924"/>
                <a:gd name="connsiteY180" fmla="*/ 14441 h 403513"/>
                <a:gd name="connsiteX181" fmla="*/ 423074 w 445924"/>
                <a:gd name="connsiteY181" fmla="*/ 14376 h 403513"/>
                <a:gd name="connsiteX182" fmla="*/ 420169 w 445924"/>
                <a:gd name="connsiteY182" fmla="*/ 11859 h 403513"/>
                <a:gd name="connsiteX183" fmla="*/ 412294 w 445924"/>
                <a:gd name="connsiteY183" fmla="*/ 6178 h 403513"/>
                <a:gd name="connsiteX184" fmla="*/ 407259 w 445924"/>
                <a:gd name="connsiteY184" fmla="*/ 3015 h 403513"/>
                <a:gd name="connsiteX185" fmla="*/ 409066 w 445924"/>
                <a:gd name="connsiteY185" fmla="*/ 1337 h 403513"/>
                <a:gd name="connsiteX186" fmla="*/ 410873 w 445924"/>
                <a:gd name="connsiteY186" fmla="*/ -342 h 403513"/>
                <a:gd name="connsiteX187" fmla="*/ 415328 w 445924"/>
                <a:gd name="connsiteY187" fmla="*/ 2305 h 403513"/>
                <a:gd name="connsiteX188" fmla="*/ 433015 w 445924"/>
                <a:gd name="connsiteY188" fmla="*/ 20057 h 403513"/>
                <a:gd name="connsiteX189" fmla="*/ 437792 w 445924"/>
                <a:gd name="connsiteY189" fmla="*/ 30708 h 403513"/>
                <a:gd name="connsiteX190" fmla="*/ 439857 w 445924"/>
                <a:gd name="connsiteY190" fmla="*/ 46717 h 403513"/>
                <a:gd name="connsiteX191" fmla="*/ 438695 w 445924"/>
                <a:gd name="connsiteY191" fmla="*/ 60595 h 403513"/>
                <a:gd name="connsiteX192" fmla="*/ 414295 w 445924"/>
                <a:gd name="connsiteY192" fmla="*/ 91967 h 403513"/>
                <a:gd name="connsiteX193" fmla="*/ 394542 w 445924"/>
                <a:gd name="connsiteY193" fmla="*/ 98681 h 403513"/>
                <a:gd name="connsiteX194" fmla="*/ 390475 w 445924"/>
                <a:gd name="connsiteY194" fmla="*/ 99133 h 403513"/>
                <a:gd name="connsiteX195" fmla="*/ 390475 w 445924"/>
                <a:gd name="connsiteY195" fmla="*/ 127923 h 403513"/>
                <a:gd name="connsiteX196" fmla="*/ 390475 w 445924"/>
                <a:gd name="connsiteY196" fmla="*/ 156713 h 403513"/>
                <a:gd name="connsiteX197" fmla="*/ 388216 w 445924"/>
                <a:gd name="connsiteY197" fmla="*/ 154518 h 403513"/>
                <a:gd name="connsiteX198" fmla="*/ 385956 w 445924"/>
                <a:gd name="connsiteY198" fmla="*/ 152323 h 403513"/>
                <a:gd name="connsiteX199" fmla="*/ 385956 w 445924"/>
                <a:gd name="connsiteY199" fmla="*/ 125664 h 403513"/>
                <a:gd name="connsiteX200" fmla="*/ 385956 w 445924"/>
                <a:gd name="connsiteY200" fmla="*/ 99004 h 403513"/>
                <a:gd name="connsiteX201" fmla="*/ 376015 w 445924"/>
                <a:gd name="connsiteY201" fmla="*/ 99004 h 403513"/>
                <a:gd name="connsiteX202" fmla="*/ 365687 w 445924"/>
                <a:gd name="connsiteY202" fmla="*/ 100036 h 403513"/>
                <a:gd name="connsiteX203" fmla="*/ 365300 w 445924"/>
                <a:gd name="connsiteY203" fmla="*/ 248893 h 403513"/>
                <a:gd name="connsiteX204" fmla="*/ 364913 w 445924"/>
                <a:gd name="connsiteY204" fmla="*/ 397298 h 403513"/>
                <a:gd name="connsiteX205" fmla="*/ 304427 w 445924"/>
                <a:gd name="connsiteY205" fmla="*/ 397879 h 403513"/>
                <a:gd name="connsiteX206" fmla="*/ 244330 w 445924"/>
                <a:gd name="connsiteY206" fmla="*/ 397879 h 403513"/>
                <a:gd name="connsiteX207" fmla="*/ 246524 w 445924"/>
                <a:gd name="connsiteY207" fmla="*/ 395619 h 403513"/>
                <a:gd name="connsiteX208" fmla="*/ 20593 w 445924"/>
                <a:gd name="connsiteY208" fmla="*/ 257607 h 403513"/>
                <a:gd name="connsiteX209" fmla="*/ 18850 w 445924"/>
                <a:gd name="connsiteY209" fmla="*/ 255800 h 403513"/>
                <a:gd name="connsiteX210" fmla="*/ 17043 w 445924"/>
                <a:gd name="connsiteY210" fmla="*/ 254251 h 403513"/>
                <a:gd name="connsiteX211" fmla="*/ 18592 w 445924"/>
                <a:gd name="connsiteY211" fmla="*/ 256058 h 403513"/>
                <a:gd name="connsiteX212" fmla="*/ 20593 w 445924"/>
                <a:gd name="connsiteY212" fmla="*/ 257607 h 403513"/>
                <a:gd name="connsiteX213" fmla="*/ 59970 w 445924"/>
                <a:gd name="connsiteY213" fmla="*/ 71505 h 403513"/>
                <a:gd name="connsiteX214" fmla="*/ 58420 w 445924"/>
                <a:gd name="connsiteY214" fmla="*/ 71117 h 403513"/>
                <a:gd name="connsiteX215" fmla="*/ 59001 w 445924"/>
                <a:gd name="connsiteY215" fmla="*/ 71698 h 403513"/>
                <a:gd name="connsiteX216" fmla="*/ 59970 w 445924"/>
                <a:gd name="connsiteY216" fmla="*/ 71505 h 403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</a:cxnLst>
              <a:rect l="l" t="t" r="r" b="b"/>
              <a:pathLst>
                <a:path w="445924" h="403513">
                  <a:moveTo>
                    <a:pt x="246524" y="395619"/>
                  </a:moveTo>
                  <a:lnTo>
                    <a:pt x="248719" y="393360"/>
                  </a:lnTo>
                  <a:lnTo>
                    <a:pt x="272668" y="393360"/>
                  </a:lnTo>
                  <a:cubicBezTo>
                    <a:pt x="287192" y="393360"/>
                    <a:pt x="298166" y="393102"/>
                    <a:pt x="300425" y="392650"/>
                  </a:cubicBezTo>
                  <a:cubicBezTo>
                    <a:pt x="311205" y="390649"/>
                    <a:pt x="320178" y="382128"/>
                    <a:pt x="322696" y="371477"/>
                  </a:cubicBezTo>
                  <a:cubicBezTo>
                    <a:pt x="323599" y="367539"/>
                    <a:pt x="323083" y="355533"/>
                    <a:pt x="321986" y="354629"/>
                  </a:cubicBezTo>
                  <a:cubicBezTo>
                    <a:pt x="321727" y="354435"/>
                    <a:pt x="320953" y="353015"/>
                    <a:pt x="320114" y="351466"/>
                  </a:cubicBezTo>
                  <a:cubicBezTo>
                    <a:pt x="318306" y="347851"/>
                    <a:pt x="313465" y="342687"/>
                    <a:pt x="310108" y="340686"/>
                  </a:cubicBezTo>
                  <a:cubicBezTo>
                    <a:pt x="308623" y="339847"/>
                    <a:pt x="305719" y="338556"/>
                    <a:pt x="303653" y="337845"/>
                  </a:cubicBezTo>
                  <a:cubicBezTo>
                    <a:pt x="299973" y="336554"/>
                    <a:pt x="298295" y="336554"/>
                    <a:pt x="177196" y="336554"/>
                  </a:cubicBezTo>
                  <a:cubicBezTo>
                    <a:pt x="99088" y="336554"/>
                    <a:pt x="52869" y="336296"/>
                    <a:pt x="49964" y="335909"/>
                  </a:cubicBezTo>
                  <a:cubicBezTo>
                    <a:pt x="21109" y="331778"/>
                    <a:pt x="2196" y="304214"/>
                    <a:pt x="8005" y="274714"/>
                  </a:cubicBezTo>
                  <a:cubicBezTo>
                    <a:pt x="9296" y="268388"/>
                    <a:pt x="14267" y="258059"/>
                    <a:pt x="18463" y="253218"/>
                  </a:cubicBezTo>
                  <a:cubicBezTo>
                    <a:pt x="25176" y="245343"/>
                    <a:pt x="34278" y="239468"/>
                    <a:pt x="44477" y="236370"/>
                  </a:cubicBezTo>
                  <a:lnTo>
                    <a:pt x="49319" y="234950"/>
                  </a:lnTo>
                  <a:lnTo>
                    <a:pt x="112902" y="234692"/>
                  </a:lnTo>
                  <a:lnTo>
                    <a:pt x="176486" y="234498"/>
                  </a:lnTo>
                  <a:lnTo>
                    <a:pt x="173904" y="237145"/>
                  </a:lnTo>
                  <a:lnTo>
                    <a:pt x="171386" y="239727"/>
                  </a:lnTo>
                  <a:lnTo>
                    <a:pt x="112128" y="239727"/>
                  </a:lnTo>
                  <a:cubicBezTo>
                    <a:pt x="45768" y="239727"/>
                    <a:pt x="47253" y="239662"/>
                    <a:pt x="37699" y="244245"/>
                  </a:cubicBezTo>
                  <a:cubicBezTo>
                    <a:pt x="8974" y="258124"/>
                    <a:pt x="2648" y="296532"/>
                    <a:pt x="25564" y="318544"/>
                  </a:cubicBezTo>
                  <a:cubicBezTo>
                    <a:pt x="32019" y="324806"/>
                    <a:pt x="39959" y="329131"/>
                    <a:pt x="47963" y="330745"/>
                  </a:cubicBezTo>
                  <a:cubicBezTo>
                    <a:pt x="50803" y="331326"/>
                    <a:pt x="82692" y="331519"/>
                    <a:pt x="176421" y="331584"/>
                  </a:cubicBezTo>
                  <a:lnTo>
                    <a:pt x="301071" y="331713"/>
                  </a:lnTo>
                  <a:lnTo>
                    <a:pt x="305848" y="333456"/>
                  </a:lnTo>
                  <a:cubicBezTo>
                    <a:pt x="313981" y="336425"/>
                    <a:pt x="319404" y="340815"/>
                    <a:pt x="323599" y="347786"/>
                  </a:cubicBezTo>
                  <a:cubicBezTo>
                    <a:pt x="326052" y="351853"/>
                    <a:pt x="326440" y="353015"/>
                    <a:pt x="325149" y="352370"/>
                  </a:cubicBezTo>
                  <a:cubicBezTo>
                    <a:pt x="324697" y="352111"/>
                    <a:pt x="324761" y="352370"/>
                    <a:pt x="325407" y="352821"/>
                  </a:cubicBezTo>
                  <a:cubicBezTo>
                    <a:pt x="327021" y="354177"/>
                    <a:pt x="327989" y="358889"/>
                    <a:pt x="327924" y="365215"/>
                  </a:cubicBezTo>
                  <a:cubicBezTo>
                    <a:pt x="327860" y="371993"/>
                    <a:pt x="326633" y="376835"/>
                    <a:pt x="323599" y="381805"/>
                  </a:cubicBezTo>
                  <a:cubicBezTo>
                    <a:pt x="321469" y="385356"/>
                    <a:pt x="315272" y="392069"/>
                    <a:pt x="314175" y="392069"/>
                  </a:cubicBezTo>
                  <a:cubicBezTo>
                    <a:pt x="313917" y="392069"/>
                    <a:pt x="313658" y="392392"/>
                    <a:pt x="313658" y="392715"/>
                  </a:cubicBezTo>
                  <a:cubicBezTo>
                    <a:pt x="313658" y="393102"/>
                    <a:pt x="317080" y="393360"/>
                    <a:pt x="322567" y="393360"/>
                  </a:cubicBezTo>
                  <a:lnTo>
                    <a:pt x="331475" y="393360"/>
                  </a:lnTo>
                  <a:lnTo>
                    <a:pt x="332830" y="391553"/>
                  </a:lnTo>
                  <a:cubicBezTo>
                    <a:pt x="341416" y="379933"/>
                    <a:pt x="343546" y="360632"/>
                    <a:pt x="337736" y="347205"/>
                  </a:cubicBezTo>
                  <a:cubicBezTo>
                    <a:pt x="334638" y="340040"/>
                    <a:pt x="329538" y="333198"/>
                    <a:pt x="323664" y="328292"/>
                  </a:cubicBezTo>
                  <a:cubicBezTo>
                    <a:pt x="321211" y="326226"/>
                    <a:pt x="321146" y="326162"/>
                    <a:pt x="323212" y="327130"/>
                  </a:cubicBezTo>
                  <a:cubicBezTo>
                    <a:pt x="324309" y="327711"/>
                    <a:pt x="325278" y="328034"/>
                    <a:pt x="325278" y="327904"/>
                  </a:cubicBezTo>
                  <a:cubicBezTo>
                    <a:pt x="325278" y="327259"/>
                    <a:pt x="321534" y="325645"/>
                    <a:pt x="321146" y="326097"/>
                  </a:cubicBezTo>
                  <a:cubicBezTo>
                    <a:pt x="320888" y="326291"/>
                    <a:pt x="320501" y="326226"/>
                    <a:pt x="320243" y="325903"/>
                  </a:cubicBezTo>
                  <a:cubicBezTo>
                    <a:pt x="319984" y="325516"/>
                    <a:pt x="318242" y="324548"/>
                    <a:pt x="316434" y="323644"/>
                  </a:cubicBezTo>
                  <a:cubicBezTo>
                    <a:pt x="314562" y="322740"/>
                    <a:pt x="313013" y="321772"/>
                    <a:pt x="313013" y="321514"/>
                  </a:cubicBezTo>
                  <a:cubicBezTo>
                    <a:pt x="313013" y="321191"/>
                    <a:pt x="312755" y="321127"/>
                    <a:pt x="312496" y="321320"/>
                  </a:cubicBezTo>
                  <a:cubicBezTo>
                    <a:pt x="312174" y="321514"/>
                    <a:pt x="309785" y="320997"/>
                    <a:pt x="307139" y="320223"/>
                  </a:cubicBezTo>
                  <a:lnTo>
                    <a:pt x="302362" y="318867"/>
                  </a:lnTo>
                  <a:lnTo>
                    <a:pt x="175840" y="318480"/>
                  </a:lnTo>
                  <a:lnTo>
                    <a:pt x="49319" y="318157"/>
                  </a:lnTo>
                  <a:lnTo>
                    <a:pt x="45897" y="316737"/>
                  </a:lnTo>
                  <a:cubicBezTo>
                    <a:pt x="37699" y="313380"/>
                    <a:pt x="31567" y="307700"/>
                    <a:pt x="27952" y="300083"/>
                  </a:cubicBezTo>
                  <a:cubicBezTo>
                    <a:pt x="18915" y="281104"/>
                    <a:pt x="29178" y="258899"/>
                    <a:pt x="49383" y="253670"/>
                  </a:cubicBezTo>
                  <a:cubicBezTo>
                    <a:pt x="52869" y="252766"/>
                    <a:pt x="60099" y="252637"/>
                    <a:pt x="105866" y="252637"/>
                  </a:cubicBezTo>
                  <a:lnTo>
                    <a:pt x="158347" y="252637"/>
                  </a:lnTo>
                  <a:lnTo>
                    <a:pt x="156152" y="254896"/>
                  </a:lnTo>
                  <a:lnTo>
                    <a:pt x="154022" y="257091"/>
                  </a:lnTo>
                  <a:lnTo>
                    <a:pt x="102961" y="257285"/>
                  </a:lnTo>
                  <a:cubicBezTo>
                    <a:pt x="52353" y="257478"/>
                    <a:pt x="51901" y="257478"/>
                    <a:pt x="48221" y="258899"/>
                  </a:cubicBezTo>
                  <a:cubicBezTo>
                    <a:pt x="40733" y="261739"/>
                    <a:pt x="35311" y="266709"/>
                    <a:pt x="32019" y="273875"/>
                  </a:cubicBezTo>
                  <a:cubicBezTo>
                    <a:pt x="28533" y="281233"/>
                    <a:pt x="28791" y="291110"/>
                    <a:pt x="32600" y="298792"/>
                  </a:cubicBezTo>
                  <a:cubicBezTo>
                    <a:pt x="35053" y="303698"/>
                    <a:pt x="40604" y="308926"/>
                    <a:pt x="46026" y="311508"/>
                  </a:cubicBezTo>
                  <a:lnTo>
                    <a:pt x="50610" y="313638"/>
                  </a:lnTo>
                  <a:lnTo>
                    <a:pt x="177454" y="313961"/>
                  </a:lnTo>
                  <a:cubicBezTo>
                    <a:pt x="293325" y="314284"/>
                    <a:pt x="304621" y="314413"/>
                    <a:pt x="307849" y="315381"/>
                  </a:cubicBezTo>
                  <a:cubicBezTo>
                    <a:pt x="311980" y="316608"/>
                    <a:pt x="320114" y="320158"/>
                    <a:pt x="320114" y="320739"/>
                  </a:cubicBezTo>
                  <a:cubicBezTo>
                    <a:pt x="320114" y="320933"/>
                    <a:pt x="319791" y="320933"/>
                    <a:pt x="319339" y="320675"/>
                  </a:cubicBezTo>
                  <a:cubicBezTo>
                    <a:pt x="318887" y="320416"/>
                    <a:pt x="318823" y="320481"/>
                    <a:pt x="319081" y="320997"/>
                  </a:cubicBezTo>
                  <a:cubicBezTo>
                    <a:pt x="319339" y="321385"/>
                    <a:pt x="319855" y="321578"/>
                    <a:pt x="320178" y="321320"/>
                  </a:cubicBezTo>
                  <a:cubicBezTo>
                    <a:pt x="321082" y="320804"/>
                    <a:pt x="325342" y="323644"/>
                    <a:pt x="324890" y="324419"/>
                  </a:cubicBezTo>
                  <a:cubicBezTo>
                    <a:pt x="324632" y="324806"/>
                    <a:pt x="324697" y="324935"/>
                    <a:pt x="325084" y="324741"/>
                  </a:cubicBezTo>
                  <a:cubicBezTo>
                    <a:pt x="325988" y="324160"/>
                    <a:pt x="329861" y="327517"/>
                    <a:pt x="329345" y="328421"/>
                  </a:cubicBezTo>
                  <a:cubicBezTo>
                    <a:pt x="329151" y="328808"/>
                    <a:pt x="329151" y="328937"/>
                    <a:pt x="329474" y="328679"/>
                  </a:cubicBezTo>
                  <a:cubicBezTo>
                    <a:pt x="330313" y="327904"/>
                    <a:pt x="331668" y="329389"/>
                    <a:pt x="331281" y="330616"/>
                  </a:cubicBezTo>
                  <a:cubicBezTo>
                    <a:pt x="331023" y="331519"/>
                    <a:pt x="331087" y="331584"/>
                    <a:pt x="331604" y="330745"/>
                  </a:cubicBezTo>
                  <a:cubicBezTo>
                    <a:pt x="332185" y="329970"/>
                    <a:pt x="332508" y="330035"/>
                    <a:pt x="333669" y="331390"/>
                  </a:cubicBezTo>
                  <a:cubicBezTo>
                    <a:pt x="346838" y="346431"/>
                    <a:pt x="349614" y="369928"/>
                    <a:pt x="340447" y="388196"/>
                  </a:cubicBezTo>
                  <a:cubicBezTo>
                    <a:pt x="339221" y="390649"/>
                    <a:pt x="338188" y="392844"/>
                    <a:pt x="338188" y="393037"/>
                  </a:cubicBezTo>
                  <a:cubicBezTo>
                    <a:pt x="338188" y="393231"/>
                    <a:pt x="343288" y="393360"/>
                    <a:pt x="349485" y="393360"/>
                  </a:cubicBezTo>
                  <a:lnTo>
                    <a:pt x="360781" y="393360"/>
                  </a:lnTo>
                  <a:lnTo>
                    <a:pt x="360781" y="246182"/>
                  </a:lnTo>
                  <a:lnTo>
                    <a:pt x="360781" y="99004"/>
                  </a:lnTo>
                  <a:lnTo>
                    <a:pt x="223802" y="99004"/>
                  </a:lnTo>
                  <a:cubicBezTo>
                    <a:pt x="40669" y="98939"/>
                    <a:pt x="54935" y="98874"/>
                    <a:pt x="50545" y="100036"/>
                  </a:cubicBezTo>
                  <a:cubicBezTo>
                    <a:pt x="42412" y="102167"/>
                    <a:pt x="35763" y="107718"/>
                    <a:pt x="32019" y="115593"/>
                  </a:cubicBezTo>
                  <a:cubicBezTo>
                    <a:pt x="30082" y="119725"/>
                    <a:pt x="29953" y="120370"/>
                    <a:pt x="29953" y="127406"/>
                  </a:cubicBezTo>
                  <a:cubicBezTo>
                    <a:pt x="29953" y="134507"/>
                    <a:pt x="30082" y="135024"/>
                    <a:pt x="32148" y="139478"/>
                  </a:cubicBezTo>
                  <a:cubicBezTo>
                    <a:pt x="35892" y="147482"/>
                    <a:pt x="43703" y="153550"/>
                    <a:pt x="52159" y="155164"/>
                  </a:cubicBezTo>
                  <a:cubicBezTo>
                    <a:pt x="54289" y="155551"/>
                    <a:pt x="73461" y="155809"/>
                    <a:pt x="102187" y="155809"/>
                  </a:cubicBezTo>
                  <a:lnTo>
                    <a:pt x="148793" y="155809"/>
                  </a:lnTo>
                  <a:lnTo>
                    <a:pt x="150988" y="158069"/>
                  </a:lnTo>
                  <a:lnTo>
                    <a:pt x="153183" y="160392"/>
                  </a:lnTo>
                  <a:lnTo>
                    <a:pt x="101606" y="160199"/>
                  </a:lnTo>
                  <a:cubicBezTo>
                    <a:pt x="50674" y="160005"/>
                    <a:pt x="49900" y="160005"/>
                    <a:pt x="46349" y="158650"/>
                  </a:cubicBezTo>
                  <a:cubicBezTo>
                    <a:pt x="41185" y="156648"/>
                    <a:pt x="35246" y="152453"/>
                    <a:pt x="32148" y="148515"/>
                  </a:cubicBezTo>
                  <a:cubicBezTo>
                    <a:pt x="28468" y="143932"/>
                    <a:pt x="27952" y="142576"/>
                    <a:pt x="29049" y="141156"/>
                  </a:cubicBezTo>
                  <a:cubicBezTo>
                    <a:pt x="29888" y="140123"/>
                    <a:pt x="29824" y="140059"/>
                    <a:pt x="28856" y="140898"/>
                  </a:cubicBezTo>
                  <a:cubicBezTo>
                    <a:pt x="27823" y="141672"/>
                    <a:pt x="27565" y="141543"/>
                    <a:pt x="26725" y="139413"/>
                  </a:cubicBezTo>
                  <a:cubicBezTo>
                    <a:pt x="26209" y="138122"/>
                    <a:pt x="25370" y="134894"/>
                    <a:pt x="24983" y="132248"/>
                  </a:cubicBezTo>
                  <a:cubicBezTo>
                    <a:pt x="23369" y="121661"/>
                    <a:pt x="26790" y="111462"/>
                    <a:pt x="34730" y="103522"/>
                  </a:cubicBezTo>
                  <a:lnTo>
                    <a:pt x="39248" y="99004"/>
                  </a:lnTo>
                  <a:lnTo>
                    <a:pt x="30276" y="99004"/>
                  </a:lnTo>
                  <a:lnTo>
                    <a:pt x="21239" y="99004"/>
                  </a:lnTo>
                  <a:lnTo>
                    <a:pt x="18979" y="102425"/>
                  </a:lnTo>
                  <a:cubicBezTo>
                    <a:pt x="14525" y="109138"/>
                    <a:pt x="11556" y="119144"/>
                    <a:pt x="11556" y="127406"/>
                  </a:cubicBezTo>
                  <a:cubicBezTo>
                    <a:pt x="11556" y="133087"/>
                    <a:pt x="13170" y="140317"/>
                    <a:pt x="15752" y="146256"/>
                  </a:cubicBezTo>
                  <a:lnTo>
                    <a:pt x="18011" y="151549"/>
                  </a:lnTo>
                  <a:lnTo>
                    <a:pt x="16397" y="153163"/>
                  </a:lnTo>
                  <a:cubicBezTo>
                    <a:pt x="14848" y="154712"/>
                    <a:pt x="14783" y="154776"/>
                    <a:pt x="13880" y="153550"/>
                  </a:cubicBezTo>
                  <a:cubicBezTo>
                    <a:pt x="12072" y="151032"/>
                    <a:pt x="9038" y="142963"/>
                    <a:pt x="7941" y="137735"/>
                  </a:cubicBezTo>
                  <a:cubicBezTo>
                    <a:pt x="7166" y="133668"/>
                    <a:pt x="6973" y="130505"/>
                    <a:pt x="7231" y="124889"/>
                  </a:cubicBezTo>
                  <a:cubicBezTo>
                    <a:pt x="7683" y="116303"/>
                    <a:pt x="8780" y="111656"/>
                    <a:pt x="12072" y="104813"/>
                  </a:cubicBezTo>
                  <a:cubicBezTo>
                    <a:pt x="13428" y="102167"/>
                    <a:pt x="14525" y="99778"/>
                    <a:pt x="14654" y="99585"/>
                  </a:cubicBezTo>
                  <a:cubicBezTo>
                    <a:pt x="14783" y="99326"/>
                    <a:pt x="14267" y="99004"/>
                    <a:pt x="13492" y="98810"/>
                  </a:cubicBezTo>
                  <a:cubicBezTo>
                    <a:pt x="12395" y="98552"/>
                    <a:pt x="12201" y="97971"/>
                    <a:pt x="12201" y="94550"/>
                  </a:cubicBezTo>
                  <a:cubicBezTo>
                    <a:pt x="12201" y="88998"/>
                    <a:pt x="13299" y="84544"/>
                    <a:pt x="15945" y="78993"/>
                  </a:cubicBezTo>
                  <a:cubicBezTo>
                    <a:pt x="18205" y="74409"/>
                    <a:pt x="21045" y="71117"/>
                    <a:pt x="30469" y="62274"/>
                  </a:cubicBezTo>
                  <a:cubicBezTo>
                    <a:pt x="31825" y="60983"/>
                    <a:pt x="33826" y="58078"/>
                    <a:pt x="34859" y="55818"/>
                  </a:cubicBezTo>
                  <a:cubicBezTo>
                    <a:pt x="40152" y="44909"/>
                    <a:pt x="35182" y="31999"/>
                    <a:pt x="23562" y="26383"/>
                  </a:cubicBezTo>
                  <a:cubicBezTo>
                    <a:pt x="21045" y="25156"/>
                    <a:pt x="17946" y="23155"/>
                    <a:pt x="16720" y="21864"/>
                  </a:cubicBezTo>
                  <a:lnTo>
                    <a:pt x="14525" y="19605"/>
                  </a:lnTo>
                  <a:lnTo>
                    <a:pt x="16655" y="19605"/>
                  </a:lnTo>
                  <a:cubicBezTo>
                    <a:pt x="22271" y="19605"/>
                    <a:pt x="31309" y="24123"/>
                    <a:pt x="35246" y="28900"/>
                  </a:cubicBezTo>
                  <a:cubicBezTo>
                    <a:pt x="40281" y="35033"/>
                    <a:pt x="42670" y="43554"/>
                    <a:pt x="41443" y="50848"/>
                  </a:cubicBezTo>
                  <a:cubicBezTo>
                    <a:pt x="40023" y="59046"/>
                    <a:pt x="38280" y="61693"/>
                    <a:pt x="26790" y="72537"/>
                  </a:cubicBezTo>
                  <a:cubicBezTo>
                    <a:pt x="21303" y="77701"/>
                    <a:pt x="18075" y="83834"/>
                    <a:pt x="17043" y="90870"/>
                  </a:cubicBezTo>
                  <a:lnTo>
                    <a:pt x="16591" y="94033"/>
                  </a:lnTo>
                  <a:lnTo>
                    <a:pt x="20399" y="93646"/>
                  </a:lnTo>
                  <a:cubicBezTo>
                    <a:pt x="25564" y="93194"/>
                    <a:pt x="33697" y="90483"/>
                    <a:pt x="38603" y="87578"/>
                  </a:cubicBezTo>
                  <a:cubicBezTo>
                    <a:pt x="44025" y="84415"/>
                    <a:pt x="51901" y="76540"/>
                    <a:pt x="55064" y="71246"/>
                  </a:cubicBezTo>
                  <a:cubicBezTo>
                    <a:pt x="61325" y="60660"/>
                    <a:pt x="63326" y="48201"/>
                    <a:pt x="60615" y="36711"/>
                  </a:cubicBezTo>
                  <a:cubicBezTo>
                    <a:pt x="56677" y="19476"/>
                    <a:pt x="45316" y="7211"/>
                    <a:pt x="28016" y="1401"/>
                  </a:cubicBezTo>
                  <a:cubicBezTo>
                    <a:pt x="24079" y="110"/>
                    <a:pt x="22271" y="-83"/>
                    <a:pt x="14138" y="-83"/>
                  </a:cubicBezTo>
                  <a:cubicBezTo>
                    <a:pt x="6392" y="-19"/>
                    <a:pt x="4132" y="175"/>
                    <a:pt x="1098" y="1272"/>
                  </a:cubicBezTo>
                  <a:lnTo>
                    <a:pt x="-2581" y="2628"/>
                  </a:lnTo>
                  <a:lnTo>
                    <a:pt x="-4324" y="820"/>
                  </a:lnTo>
                  <a:lnTo>
                    <a:pt x="-6067" y="-1052"/>
                  </a:lnTo>
                  <a:lnTo>
                    <a:pt x="-3743" y="-2020"/>
                  </a:lnTo>
                  <a:cubicBezTo>
                    <a:pt x="4326" y="-5377"/>
                    <a:pt x="-645" y="-5183"/>
                    <a:pt x="91277" y="-5441"/>
                  </a:cubicBezTo>
                  <a:lnTo>
                    <a:pt x="176486" y="-5635"/>
                  </a:lnTo>
                  <a:lnTo>
                    <a:pt x="174033" y="-3117"/>
                  </a:lnTo>
                  <a:cubicBezTo>
                    <a:pt x="172677" y="-1697"/>
                    <a:pt x="171063" y="-600"/>
                    <a:pt x="170482" y="-600"/>
                  </a:cubicBezTo>
                  <a:cubicBezTo>
                    <a:pt x="169901" y="-600"/>
                    <a:pt x="139627" y="-535"/>
                    <a:pt x="103219" y="-471"/>
                  </a:cubicBezTo>
                  <a:cubicBezTo>
                    <a:pt x="43767" y="-406"/>
                    <a:pt x="37247" y="-277"/>
                    <a:pt x="38926" y="562"/>
                  </a:cubicBezTo>
                  <a:cubicBezTo>
                    <a:pt x="47317" y="4952"/>
                    <a:pt x="56355" y="14182"/>
                    <a:pt x="60809" y="22962"/>
                  </a:cubicBezTo>
                  <a:cubicBezTo>
                    <a:pt x="65392" y="31934"/>
                    <a:pt x="66618" y="37808"/>
                    <a:pt x="66296" y="48589"/>
                  </a:cubicBezTo>
                  <a:cubicBezTo>
                    <a:pt x="66038" y="56012"/>
                    <a:pt x="65715" y="58142"/>
                    <a:pt x="64230" y="62532"/>
                  </a:cubicBezTo>
                  <a:cubicBezTo>
                    <a:pt x="63262" y="65372"/>
                    <a:pt x="62100" y="67890"/>
                    <a:pt x="61713" y="68148"/>
                  </a:cubicBezTo>
                  <a:cubicBezTo>
                    <a:pt x="61261" y="68406"/>
                    <a:pt x="61132" y="68664"/>
                    <a:pt x="61454" y="68664"/>
                  </a:cubicBezTo>
                  <a:cubicBezTo>
                    <a:pt x="61971" y="68664"/>
                    <a:pt x="59518" y="73828"/>
                    <a:pt x="58937" y="73828"/>
                  </a:cubicBezTo>
                  <a:cubicBezTo>
                    <a:pt x="58743" y="73828"/>
                    <a:pt x="58808" y="73506"/>
                    <a:pt x="59066" y="73054"/>
                  </a:cubicBezTo>
                  <a:cubicBezTo>
                    <a:pt x="59324" y="72602"/>
                    <a:pt x="59260" y="72537"/>
                    <a:pt x="58808" y="72796"/>
                  </a:cubicBezTo>
                  <a:cubicBezTo>
                    <a:pt x="58420" y="73054"/>
                    <a:pt x="58227" y="73570"/>
                    <a:pt x="58420" y="74022"/>
                  </a:cubicBezTo>
                  <a:cubicBezTo>
                    <a:pt x="58872" y="75313"/>
                    <a:pt x="52740" y="82995"/>
                    <a:pt x="48673" y="86351"/>
                  </a:cubicBezTo>
                  <a:cubicBezTo>
                    <a:pt x="46672" y="87965"/>
                    <a:pt x="43251" y="90418"/>
                    <a:pt x="41121" y="91709"/>
                  </a:cubicBezTo>
                  <a:lnTo>
                    <a:pt x="37118" y="94162"/>
                  </a:lnTo>
                  <a:lnTo>
                    <a:pt x="64553" y="94356"/>
                  </a:lnTo>
                  <a:cubicBezTo>
                    <a:pt x="79593" y="94420"/>
                    <a:pt x="160219" y="94420"/>
                    <a:pt x="243620" y="94291"/>
                  </a:cubicBezTo>
                  <a:cubicBezTo>
                    <a:pt x="380728" y="94098"/>
                    <a:pt x="395639" y="94033"/>
                    <a:pt x="398867" y="93065"/>
                  </a:cubicBezTo>
                  <a:cubicBezTo>
                    <a:pt x="405064" y="91257"/>
                    <a:pt x="408098" y="89966"/>
                    <a:pt x="412423" y="87384"/>
                  </a:cubicBezTo>
                  <a:cubicBezTo>
                    <a:pt x="416748" y="84802"/>
                    <a:pt x="424042" y="78670"/>
                    <a:pt x="424042" y="77637"/>
                  </a:cubicBezTo>
                  <a:cubicBezTo>
                    <a:pt x="424042" y="77314"/>
                    <a:pt x="359038" y="76991"/>
                    <a:pt x="259951" y="76927"/>
                  </a:cubicBezTo>
                  <a:cubicBezTo>
                    <a:pt x="102574" y="76733"/>
                    <a:pt x="95796" y="76669"/>
                    <a:pt x="95602" y="75571"/>
                  </a:cubicBezTo>
                  <a:cubicBezTo>
                    <a:pt x="94957" y="72344"/>
                    <a:pt x="84628" y="72537"/>
                    <a:pt x="262404" y="72537"/>
                  </a:cubicBezTo>
                  <a:lnTo>
                    <a:pt x="427915" y="72537"/>
                  </a:lnTo>
                  <a:lnTo>
                    <a:pt x="429852" y="69181"/>
                  </a:lnTo>
                  <a:cubicBezTo>
                    <a:pt x="432111" y="65178"/>
                    <a:pt x="434693" y="57497"/>
                    <a:pt x="435274" y="52720"/>
                  </a:cubicBezTo>
                  <a:lnTo>
                    <a:pt x="435726" y="49299"/>
                  </a:lnTo>
                  <a:lnTo>
                    <a:pt x="270796" y="49299"/>
                  </a:lnTo>
                  <a:cubicBezTo>
                    <a:pt x="108577" y="49299"/>
                    <a:pt x="105866" y="49299"/>
                    <a:pt x="105156" y="48072"/>
                  </a:cubicBezTo>
                  <a:cubicBezTo>
                    <a:pt x="104833" y="47362"/>
                    <a:pt x="104704" y="46329"/>
                    <a:pt x="104898" y="45813"/>
                  </a:cubicBezTo>
                  <a:cubicBezTo>
                    <a:pt x="105285" y="44909"/>
                    <a:pt x="114193" y="44780"/>
                    <a:pt x="196755" y="44780"/>
                  </a:cubicBezTo>
                  <a:cubicBezTo>
                    <a:pt x="247041" y="44780"/>
                    <a:pt x="321276" y="44715"/>
                    <a:pt x="361750" y="44586"/>
                  </a:cubicBezTo>
                  <a:lnTo>
                    <a:pt x="435339" y="44457"/>
                  </a:lnTo>
                  <a:lnTo>
                    <a:pt x="435145" y="41230"/>
                  </a:lnTo>
                  <a:cubicBezTo>
                    <a:pt x="434951" y="36776"/>
                    <a:pt x="432434" y="28965"/>
                    <a:pt x="429594" y="23865"/>
                  </a:cubicBezTo>
                  <a:lnTo>
                    <a:pt x="427205" y="19605"/>
                  </a:lnTo>
                  <a:lnTo>
                    <a:pt x="409001" y="19605"/>
                  </a:lnTo>
                  <a:lnTo>
                    <a:pt x="390862" y="19605"/>
                  </a:lnTo>
                  <a:lnTo>
                    <a:pt x="393380" y="17023"/>
                  </a:lnTo>
                  <a:lnTo>
                    <a:pt x="395897" y="14441"/>
                  </a:lnTo>
                  <a:lnTo>
                    <a:pt x="409518" y="14441"/>
                  </a:lnTo>
                  <a:lnTo>
                    <a:pt x="423074" y="14376"/>
                  </a:lnTo>
                  <a:lnTo>
                    <a:pt x="420169" y="11859"/>
                  </a:lnTo>
                  <a:cubicBezTo>
                    <a:pt x="418555" y="10438"/>
                    <a:pt x="415005" y="7856"/>
                    <a:pt x="412294" y="6178"/>
                  </a:cubicBezTo>
                  <a:lnTo>
                    <a:pt x="407259" y="3015"/>
                  </a:lnTo>
                  <a:lnTo>
                    <a:pt x="409066" y="1337"/>
                  </a:lnTo>
                  <a:lnTo>
                    <a:pt x="410873" y="-342"/>
                  </a:lnTo>
                  <a:lnTo>
                    <a:pt x="415328" y="2305"/>
                  </a:lnTo>
                  <a:cubicBezTo>
                    <a:pt x="421073" y="5726"/>
                    <a:pt x="429400" y="14053"/>
                    <a:pt x="433015" y="20057"/>
                  </a:cubicBezTo>
                  <a:cubicBezTo>
                    <a:pt x="434499" y="22639"/>
                    <a:pt x="436694" y="27416"/>
                    <a:pt x="437792" y="30708"/>
                  </a:cubicBezTo>
                  <a:cubicBezTo>
                    <a:pt x="439664" y="36388"/>
                    <a:pt x="439793" y="37292"/>
                    <a:pt x="439857" y="46717"/>
                  </a:cubicBezTo>
                  <a:cubicBezTo>
                    <a:pt x="439857" y="54656"/>
                    <a:pt x="439599" y="57497"/>
                    <a:pt x="438695" y="60595"/>
                  </a:cubicBezTo>
                  <a:cubicBezTo>
                    <a:pt x="434499" y="74087"/>
                    <a:pt x="425979" y="85060"/>
                    <a:pt x="414295" y="91967"/>
                  </a:cubicBezTo>
                  <a:cubicBezTo>
                    <a:pt x="409066" y="95001"/>
                    <a:pt x="400029" y="98100"/>
                    <a:pt x="394542" y="98681"/>
                  </a:cubicBezTo>
                  <a:lnTo>
                    <a:pt x="390475" y="99133"/>
                  </a:lnTo>
                  <a:lnTo>
                    <a:pt x="390475" y="127923"/>
                  </a:lnTo>
                  <a:lnTo>
                    <a:pt x="390475" y="156713"/>
                  </a:lnTo>
                  <a:lnTo>
                    <a:pt x="388216" y="154518"/>
                  </a:lnTo>
                  <a:lnTo>
                    <a:pt x="385956" y="152323"/>
                  </a:lnTo>
                  <a:lnTo>
                    <a:pt x="385956" y="125664"/>
                  </a:lnTo>
                  <a:lnTo>
                    <a:pt x="385956" y="99004"/>
                  </a:lnTo>
                  <a:lnTo>
                    <a:pt x="376015" y="99004"/>
                  </a:lnTo>
                  <a:cubicBezTo>
                    <a:pt x="367624" y="99004"/>
                    <a:pt x="366010" y="99133"/>
                    <a:pt x="365687" y="100036"/>
                  </a:cubicBezTo>
                  <a:cubicBezTo>
                    <a:pt x="365494" y="100553"/>
                    <a:pt x="365300" y="167558"/>
                    <a:pt x="365300" y="248893"/>
                  </a:cubicBezTo>
                  <a:cubicBezTo>
                    <a:pt x="365300" y="330164"/>
                    <a:pt x="365106" y="396975"/>
                    <a:pt x="364913" y="397298"/>
                  </a:cubicBezTo>
                  <a:cubicBezTo>
                    <a:pt x="364719" y="397620"/>
                    <a:pt x="339285" y="397879"/>
                    <a:pt x="304427" y="397879"/>
                  </a:cubicBezTo>
                  <a:lnTo>
                    <a:pt x="244330" y="397879"/>
                  </a:lnTo>
                  <a:lnTo>
                    <a:pt x="246524" y="395619"/>
                  </a:lnTo>
                  <a:close/>
                  <a:moveTo>
                    <a:pt x="20593" y="257607"/>
                  </a:moveTo>
                  <a:cubicBezTo>
                    <a:pt x="20593" y="257478"/>
                    <a:pt x="19818" y="256704"/>
                    <a:pt x="18850" y="255800"/>
                  </a:cubicBezTo>
                  <a:lnTo>
                    <a:pt x="17043" y="254251"/>
                  </a:lnTo>
                  <a:lnTo>
                    <a:pt x="18592" y="256058"/>
                  </a:lnTo>
                  <a:cubicBezTo>
                    <a:pt x="20077" y="257672"/>
                    <a:pt x="20593" y="258124"/>
                    <a:pt x="20593" y="257607"/>
                  </a:cubicBezTo>
                  <a:close/>
                  <a:moveTo>
                    <a:pt x="59970" y="71505"/>
                  </a:moveTo>
                  <a:cubicBezTo>
                    <a:pt x="59970" y="70988"/>
                    <a:pt x="58743" y="70665"/>
                    <a:pt x="58420" y="71117"/>
                  </a:cubicBezTo>
                  <a:cubicBezTo>
                    <a:pt x="58227" y="71440"/>
                    <a:pt x="58485" y="71698"/>
                    <a:pt x="59001" y="71698"/>
                  </a:cubicBezTo>
                  <a:cubicBezTo>
                    <a:pt x="59518" y="71698"/>
                    <a:pt x="59970" y="71569"/>
                    <a:pt x="59970" y="71505"/>
                  </a:cubicBez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68" name="Freihandform: Form 67">
              <a:extLst>
                <a:ext uri="{FF2B5EF4-FFF2-40B4-BE49-F238E27FC236}">
                  <a16:creationId xmlns:a16="http://schemas.microsoft.com/office/drawing/2014/main" id="{A01310F2-2FF8-4B3A-A43B-C25A6089CD49}"/>
                </a:ext>
              </a:extLst>
            </p:cNvPr>
            <p:cNvSpPr/>
            <p:nvPr/>
          </p:nvSpPr>
          <p:spPr>
            <a:xfrm flipV="1">
              <a:off x="5347213" y="3913170"/>
              <a:ext cx="4518" cy="142272"/>
            </a:xfrm>
            <a:custGeom>
              <a:avLst/>
              <a:gdLst>
                <a:gd name="connsiteX0" fmla="*/ -6390 w 4518"/>
                <a:gd name="connsiteY0" fmla="*/ 132325 h 142272"/>
                <a:gd name="connsiteX1" fmla="*/ -8456 w 4518"/>
                <a:gd name="connsiteY1" fmla="*/ 130195 h 142272"/>
                <a:gd name="connsiteX2" fmla="*/ -8456 w 4518"/>
                <a:gd name="connsiteY2" fmla="*/ 63384 h 142272"/>
                <a:gd name="connsiteX3" fmla="*/ -8456 w 4518"/>
                <a:gd name="connsiteY3" fmla="*/ -3427 h 142272"/>
                <a:gd name="connsiteX4" fmla="*/ -6196 w 4518"/>
                <a:gd name="connsiteY4" fmla="*/ -5622 h 142272"/>
                <a:gd name="connsiteX5" fmla="*/ -3937 w 4518"/>
                <a:gd name="connsiteY5" fmla="*/ -7817 h 142272"/>
                <a:gd name="connsiteX6" fmla="*/ -3937 w 4518"/>
                <a:gd name="connsiteY6" fmla="*/ 63319 h 142272"/>
                <a:gd name="connsiteX7" fmla="*/ -4131 w 4518"/>
                <a:gd name="connsiteY7" fmla="*/ 134455 h 142272"/>
                <a:gd name="connsiteX8" fmla="*/ -6390 w 4518"/>
                <a:gd name="connsiteY8" fmla="*/ 132325 h 142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18" h="142272">
                  <a:moveTo>
                    <a:pt x="-6390" y="132325"/>
                  </a:moveTo>
                  <a:lnTo>
                    <a:pt x="-8456" y="130195"/>
                  </a:lnTo>
                  <a:lnTo>
                    <a:pt x="-8456" y="63384"/>
                  </a:lnTo>
                  <a:lnTo>
                    <a:pt x="-8456" y="-3427"/>
                  </a:lnTo>
                  <a:lnTo>
                    <a:pt x="-6196" y="-5622"/>
                  </a:lnTo>
                  <a:lnTo>
                    <a:pt x="-3937" y="-7817"/>
                  </a:lnTo>
                  <a:lnTo>
                    <a:pt x="-3937" y="63319"/>
                  </a:lnTo>
                  <a:cubicBezTo>
                    <a:pt x="-3937" y="102438"/>
                    <a:pt x="-4001" y="134455"/>
                    <a:pt x="-4131" y="134455"/>
                  </a:cubicBezTo>
                  <a:cubicBezTo>
                    <a:pt x="-4260" y="134455"/>
                    <a:pt x="-5228" y="133487"/>
                    <a:pt x="-6390" y="132325"/>
                  </a:cubicBez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69" name="Freihandform: Form 68">
              <a:extLst>
                <a:ext uri="{FF2B5EF4-FFF2-40B4-BE49-F238E27FC236}">
                  <a16:creationId xmlns:a16="http://schemas.microsoft.com/office/drawing/2014/main" id="{89CCAA77-C0BE-432E-9B6F-680E534881C0}"/>
                </a:ext>
              </a:extLst>
            </p:cNvPr>
            <p:cNvSpPr/>
            <p:nvPr/>
          </p:nvSpPr>
          <p:spPr>
            <a:xfrm flipV="1">
              <a:off x="5116117" y="4051094"/>
              <a:ext cx="94609" cy="4735"/>
            </a:xfrm>
            <a:custGeom>
              <a:avLst/>
              <a:gdLst>
                <a:gd name="connsiteX0" fmla="*/ -5862 w 94609"/>
                <a:gd name="connsiteY0" fmla="*/ -2184 h 4735"/>
                <a:gd name="connsiteX1" fmla="*/ -3731 w 94609"/>
                <a:gd name="connsiteY1" fmla="*/ -4573 h 4735"/>
                <a:gd name="connsiteX2" fmla="*/ -1601 w 94609"/>
                <a:gd name="connsiteY2" fmla="*/ -6638 h 4735"/>
                <a:gd name="connsiteX3" fmla="*/ 41649 w 94609"/>
                <a:gd name="connsiteY3" fmla="*/ -6638 h 4735"/>
                <a:gd name="connsiteX4" fmla="*/ 84898 w 94609"/>
                <a:gd name="connsiteY4" fmla="*/ -6638 h 4735"/>
                <a:gd name="connsiteX5" fmla="*/ 87093 w 94609"/>
                <a:gd name="connsiteY5" fmla="*/ -4379 h 4735"/>
                <a:gd name="connsiteX6" fmla="*/ 88642 w 94609"/>
                <a:gd name="connsiteY6" fmla="*/ -2120 h 4735"/>
                <a:gd name="connsiteX7" fmla="*/ 41068 w 94609"/>
                <a:gd name="connsiteY7" fmla="*/ -1926 h 4735"/>
                <a:gd name="connsiteX8" fmla="*/ -5862 w 94609"/>
                <a:gd name="connsiteY8" fmla="*/ -2184 h 4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609" h="4735">
                  <a:moveTo>
                    <a:pt x="-5862" y="-2184"/>
                  </a:moveTo>
                  <a:cubicBezTo>
                    <a:pt x="-5862" y="-2378"/>
                    <a:pt x="-4893" y="-3411"/>
                    <a:pt x="-3731" y="-4573"/>
                  </a:cubicBezTo>
                  <a:lnTo>
                    <a:pt x="-1601" y="-6638"/>
                  </a:lnTo>
                  <a:lnTo>
                    <a:pt x="41649" y="-6638"/>
                  </a:lnTo>
                  <a:lnTo>
                    <a:pt x="84898" y="-6638"/>
                  </a:lnTo>
                  <a:lnTo>
                    <a:pt x="87093" y="-4379"/>
                  </a:lnTo>
                  <a:cubicBezTo>
                    <a:pt x="88320" y="-3153"/>
                    <a:pt x="89030" y="-2120"/>
                    <a:pt x="88642" y="-2120"/>
                  </a:cubicBezTo>
                  <a:cubicBezTo>
                    <a:pt x="88320" y="-2120"/>
                    <a:pt x="66953" y="-2055"/>
                    <a:pt x="41068" y="-1926"/>
                  </a:cubicBezTo>
                  <a:cubicBezTo>
                    <a:pt x="15247" y="-1862"/>
                    <a:pt x="-5862" y="-1926"/>
                    <a:pt x="-5862" y="-2184"/>
                  </a:cubicBez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70" name="Freihandform: Form 69">
              <a:extLst>
                <a:ext uri="{FF2B5EF4-FFF2-40B4-BE49-F238E27FC236}">
                  <a16:creationId xmlns:a16="http://schemas.microsoft.com/office/drawing/2014/main" id="{A9B71296-E450-4F45-81DC-176AF0860438}"/>
                </a:ext>
              </a:extLst>
            </p:cNvPr>
            <p:cNvSpPr/>
            <p:nvPr/>
          </p:nvSpPr>
          <p:spPr>
            <a:xfrm flipV="1">
              <a:off x="5207587" y="4051311"/>
              <a:ext cx="99498" cy="101410"/>
            </a:xfrm>
            <a:custGeom>
              <a:avLst/>
              <a:gdLst>
                <a:gd name="connsiteX0" fmla="*/ -4976 w 99498"/>
                <a:gd name="connsiteY0" fmla="*/ 93405 h 101410"/>
                <a:gd name="connsiteX1" fmla="*/ -7171 w 99498"/>
                <a:gd name="connsiteY1" fmla="*/ 91146 h 101410"/>
                <a:gd name="connsiteX2" fmla="*/ 21490 w 99498"/>
                <a:gd name="connsiteY2" fmla="*/ 90888 h 101410"/>
                <a:gd name="connsiteX3" fmla="*/ 62029 w 99498"/>
                <a:gd name="connsiteY3" fmla="*/ 86240 h 101410"/>
                <a:gd name="connsiteX4" fmla="*/ 85655 w 99498"/>
                <a:gd name="connsiteY4" fmla="*/ 58612 h 101410"/>
                <a:gd name="connsiteX5" fmla="*/ 84622 w 99498"/>
                <a:gd name="connsiteY5" fmla="*/ 28466 h 101410"/>
                <a:gd name="connsiteX6" fmla="*/ 73713 w 99498"/>
                <a:gd name="connsiteY6" fmla="*/ 12264 h 101410"/>
                <a:gd name="connsiteX7" fmla="*/ 54670 w 99498"/>
                <a:gd name="connsiteY7" fmla="*/ 773 h 101410"/>
                <a:gd name="connsiteX8" fmla="*/ 23749 w 99498"/>
                <a:gd name="connsiteY8" fmla="*/ -1099 h 101410"/>
                <a:gd name="connsiteX9" fmla="*/ -2007 w 99498"/>
                <a:gd name="connsiteY9" fmla="*/ -1292 h 101410"/>
                <a:gd name="connsiteX10" fmla="*/ 188 w 99498"/>
                <a:gd name="connsiteY10" fmla="*/ -3552 h 101410"/>
                <a:gd name="connsiteX11" fmla="*/ 2383 w 99498"/>
                <a:gd name="connsiteY11" fmla="*/ -5811 h 101410"/>
                <a:gd name="connsiteX12" fmla="*/ 26912 w 99498"/>
                <a:gd name="connsiteY12" fmla="*/ -5553 h 101410"/>
                <a:gd name="connsiteX13" fmla="*/ 64353 w 99498"/>
                <a:gd name="connsiteY13" fmla="*/ -518 h 101410"/>
                <a:gd name="connsiteX14" fmla="*/ 86881 w 99498"/>
                <a:gd name="connsiteY14" fmla="*/ 22011 h 101410"/>
                <a:gd name="connsiteX15" fmla="*/ 92239 w 99498"/>
                <a:gd name="connsiteY15" fmla="*/ 42345 h 101410"/>
                <a:gd name="connsiteX16" fmla="*/ 54089 w 99498"/>
                <a:gd name="connsiteY16" fmla="*/ 94309 h 101410"/>
                <a:gd name="connsiteX17" fmla="*/ 23039 w 99498"/>
                <a:gd name="connsiteY17" fmla="*/ 95600 h 101410"/>
                <a:gd name="connsiteX18" fmla="*/ -2846 w 99498"/>
                <a:gd name="connsiteY18" fmla="*/ 95600 h 101410"/>
                <a:gd name="connsiteX19" fmla="*/ -4976 w 99498"/>
                <a:gd name="connsiteY19" fmla="*/ 93405 h 101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9498" h="101410">
                  <a:moveTo>
                    <a:pt x="-4976" y="93405"/>
                  </a:moveTo>
                  <a:lnTo>
                    <a:pt x="-7171" y="91146"/>
                  </a:lnTo>
                  <a:lnTo>
                    <a:pt x="21490" y="90888"/>
                  </a:lnTo>
                  <a:cubicBezTo>
                    <a:pt x="53121" y="90630"/>
                    <a:pt x="53443" y="90565"/>
                    <a:pt x="62029" y="86240"/>
                  </a:cubicBezTo>
                  <a:cubicBezTo>
                    <a:pt x="73325" y="80559"/>
                    <a:pt x="82169" y="70231"/>
                    <a:pt x="85655" y="58612"/>
                  </a:cubicBezTo>
                  <a:cubicBezTo>
                    <a:pt x="88495" y="49187"/>
                    <a:pt x="88108" y="37503"/>
                    <a:pt x="84622" y="28466"/>
                  </a:cubicBezTo>
                  <a:cubicBezTo>
                    <a:pt x="82104" y="21882"/>
                    <a:pt x="79587" y="18202"/>
                    <a:pt x="73713" y="12264"/>
                  </a:cubicBezTo>
                  <a:cubicBezTo>
                    <a:pt x="68161" y="6648"/>
                    <a:pt x="62287" y="3097"/>
                    <a:pt x="54670" y="773"/>
                  </a:cubicBezTo>
                  <a:cubicBezTo>
                    <a:pt x="49635" y="-840"/>
                    <a:pt x="48989" y="-840"/>
                    <a:pt x="23749" y="-1099"/>
                  </a:cubicBezTo>
                  <a:lnTo>
                    <a:pt x="-2007" y="-1292"/>
                  </a:lnTo>
                  <a:lnTo>
                    <a:pt x="188" y="-3552"/>
                  </a:lnTo>
                  <a:lnTo>
                    <a:pt x="2383" y="-5811"/>
                  </a:lnTo>
                  <a:lnTo>
                    <a:pt x="26912" y="-5553"/>
                  </a:lnTo>
                  <a:cubicBezTo>
                    <a:pt x="54347" y="-5295"/>
                    <a:pt x="54928" y="-5230"/>
                    <a:pt x="64353" y="-518"/>
                  </a:cubicBezTo>
                  <a:cubicBezTo>
                    <a:pt x="74358" y="4453"/>
                    <a:pt x="81846" y="11941"/>
                    <a:pt x="86881" y="22011"/>
                  </a:cubicBezTo>
                  <a:cubicBezTo>
                    <a:pt x="90367" y="28853"/>
                    <a:pt x="91723" y="34082"/>
                    <a:pt x="92239" y="42345"/>
                  </a:cubicBezTo>
                  <a:cubicBezTo>
                    <a:pt x="93659" y="66810"/>
                    <a:pt x="77973" y="88177"/>
                    <a:pt x="54089" y="94309"/>
                  </a:cubicBezTo>
                  <a:cubicBezTo>
                    <a:pt x="49376" y="95471"/>
                    <a:pt x="46988" y="95600"/>
                    <a:pt x="23039" y="95600"/>
                  </a:cubicBezTo>
                  <a:lnTo>
                    <a:pt x="-2846" y="95600"/>
                  </a:lnTo>
                  <a:lnTo>
                    <a:pt x="-4976" y="93405"/>
                  </a:ln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76" name="Freihandform: Form 75">
              <a:extLst>
                <a:ext uri="{FF2B5EF4-FFF2-40B4-BE49-F238E27FC236}">
                  <a16:creationId xmlns:a16="http://schemas.microsoft.com/office/drawing/2014/main" id="{8596D3F3-7EB6-4463-8357-14695F9679BF}"/>
                </a:ext>
              </a:extLst>
            </p:cNvPr>
            <p:cNvSpPr/>
            <p:nvPr/>
          </p:nvSpPr>
          <p:spPr>
            <a:xfrm flipV="1">
              <a:off x="5347213" y="4051698"/>
              <a:ext cx="4518" cy="103799"/>
            </a:xfrm>
            <a:custGeom>
              <a:avLst/>
              <a:gdLst>
                <a:gd name="connsiteX0" fmla="*/ -8456 w 4518"/>
                <a:gd name="connsiteY0" fmla="*/ 46116 h 103799"/>
                <a:gd name="connsiteX1" fmla="*/ -8456 w 4518"/>
                <a:gd name="connsiteY1" fmla="*/ -5784 h 103799"/>
                <a:gd name="connsiteX2" fmla="*/ -6196 w 4518"/>
                <a:gd name="connsiteY2" fmla="*/ -3589 h 103799"/>
                <a:gd name="connsiteX3" fmla="*/ -3937 w 4518"/>
                <a:gd name="connsiteY3" fmla="*/ -1394 h 103799"/>
                <a:gd name="connsiteX4" fmla="*/ -3937 w 4518"/>
                <a:gd name="connsiteY4" fmla="*/ 46116 h 103799"/>
                <a:gd name="connsiteX5" fmla="*/ -3937 w 4518"/>
                <a:gd name="connsiteY5" fmla="*/ 93626 h 103799"/>
                <a:gd name="connsiteX6" fmla="*/ -6196 w 4518"/>
                <a:gd name="connsiteY6" fmla="*/ 95821 h 103799"/>
                <a:gd name="connsiteX7" fmla="*/ -8456 w 4518"/>
                <a:gd name="connsiteY7" fmla="*/ 98015 h 103799"/>
                <a:gd name="connsiteX8" fmla="*/ -8456 w 4518"/>
                <a:gd name="connsiteY8" fmla="*/ 46116 h 103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18" h="103799">
                  <a:moveTo>
                    <a:pt x="-8456" y="46116"/>
                  </a:moveTo>
                  <a:lnTo>
                    <a:pt x="-8456" y="-5784"/>
                  </a:lnTo>
                  <a:lnTo>
                    <a:pt x="-6196" y="-3589"/>
                  </a:lnTo>
                  <a:lnTo>
                    <a:pt x="-3937" y="-1394"/>
                  </a:lnTo>
                  <a:lnTo>
                    <a:pt x="-3937" y="46116"/>
                  </a:lnTo>
                  <a:lnTo>
                    <a:pt x="-3937" y="93626"/>
                  </a:lnTo>
                  <a:lnTo>
                    <a:pt x="-6196" y="95821"/>
                  </a:lnTo>
                  <a:lnTo>
                    <a:pt x="-8456" y="98015"/>
                  </a:lnTo>
                  <a:lnTo>
                    <a:pt x="-8456" y="46116"/>
                  </a:ln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77" name="Freihandform: Form 76">
              <a:extLst>
                <a:ext uri="{FF2B5EF4-FFF2-40B4-BE49-F238E27FC236}">
                  <a16:creationId xmlns:a16="http://schemas.microsoft.com/office/drawing/2014/main" id="{837A7EAD-6CF7-4ABD-90AB-2653DA547A74}"/>
                </a:ext>
              </a:extLst>
            </p:cNvPr>
            <p:cNvSpPr/>
            <p:nvPr/>
          </p:nvSpPr>
          <p:spPr>
            <a:xfrm flipV="1">
              <a:off x="5133288" y="4068740"/>
              <a:ext cx="60549" cy="5228"/>
            </a:xfrm>
            <a:custGeom>
              <a:avLst/>
              <a:gdLst>
                <a:gd name="connsiteX0" fmla="*/ -3411 w 60549"/>
                <a:gd name="connsiteY0" fmla="*/ -3622 h 5228"/>
                <a:gd name="connsiteX1" fmla="*/ -893 w 60549"/>
                <a:gd name="connsiteY1" fmla="*/ -6140 h 5228"/>
                <a:gd name="connsiteX2" fmla="*/ 24347 w 60549"/>
                <a:gd name="connsiteY2" fmla="*/ -6269 h 5228"/>
                <a:gd name="connsiteX3" fmla="*/ 49587 w 60549"/>
                <a:gd name="connsiteY3" fmla="*/ -6333 h 5228"/>
                <a:gd name="connsiteX4" fmla="*/ 52169 w 60549"/>
                <a:gd name="connsiteY4" fmla="*/ -3687 h 5228"/>
                <a:gd name="connsiteX5" fmla="*/ 54686 w 60549"/>
                <a:gd name="connsiteY5" fmla="*/ -1105 h 5228"/>
                <a:gd name="connsiteX6" fmla="*/ 24411 w 60549"/>
                <a:gd name="connsiteY6" fmla="*/ -1105 h 5228"/>
                <a:gd name="connsiteX7" fmla="*/ -5864 w 60549"/>
                <a:gd name="connsiteY7" fmla="*/ -1105 h 5228"/>
                <a:gd name="connsiteX8" fmla="*/ -3411 w 60549"/>
                <a:gd name="connsiteY8" fmla="*/ -3622 h 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0549" h="5228">
                  <a:moveTo>
                    <a:pt x="-3411" y="-3622"/>
                  </a:moveTo>
                  <a:lnTo>
                    <a:pt x="-893" y="-6140"/>
                  </a:lnTo>
                  <a:lnTo>
                    <a:pt x="24347" y="-6269"/>
                  </a:lnTo>
                  <a:lnTo>
                    <a:pt x="49587" y="-6333"/>
                  </a:lnTo>
                  <a:lnTo>
                    <a:pt x="52169" y="-3687"/>
                  </a:lnTo>
                  <a:lnTo>
                    <a:pt x="54686" y="-1105"/>
                  </a:lnTo>
                  <a:lnTo>
                    <a:pt x="24411" y="-1105"/>
                  </a:lnTo>
                  <a:lnTo>
                    <a:pt x="-5864" y="-1105"/>
                  </a:lnTo>
                  <a:lnTo>
                    <a:pt x="-3411" y="-3622"/>
                  </a:ln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78" name="Freihandform: Form 77">
              <a:extLst>
                <a:ext uri="{FF2B5EF4-FFF2-40B4-BE49-F238E27FC236}">
                  <a16:creationId xmlns:a16="http://schemas.microsoft.com/office/drawing/2014/main" id="{5C395125-FB67-42C3-B369-A91EDDAD34A9}"/>
                </a:ext>
              </a:extLst>
            </p:cNvPr>
            <p:cNvSpPr/>
            <p:nvPr/>
          </p:nvSpPr>
          <p:spPr>
            <a:xfrm flipV="1">
              <a:off x="5189448" y="4068740"/>
              <a:ext cx="99918" cy="66552"/>
            </a:xfrm>
            <a:custGeom>
              <a:avLst/>
              <a:gdLst>
                <a:gd name="connsiteX0" fmla="*/ -4403 w 99918"/>
                <a:gd name="connsiteY0" fmla="*/ 58160 h 66552"/>
                <a:gd name="connsiteX1" fmla="*/ -6921 w 99918"/>
                <a:gd name="connsiteY1" fmla="*/ 55578 h 66552"/>
                <a:gd name="connsiteX2" fmla="*/ 29099 w 99918"/>
                <a:gd name="connsiteY2" fmla="*/ 55578 h 66552"/>
                <a:gd name="connsiteX3" fmla="*/ 76157 w 99918"/>
                <a:gd name="connsiteY3" fmla="*/ 50866 h 66552"/>
                <a:gd name="connsiteX4" fmla="*/ 86421 w 99918"/>
                <a:gd name="connsiteY4" fmla="*/ 38149 h 66552"/>
                <a:gd name="connsiteX5" fmla="*/ 87906 w 99918"/>
                <a:gd name="connsiteY5" fmla="*/ 27498 h 66552"/>
                <a:gd name="connsiteX6" fmla="*/ 85776 w 99918"/>
                <a:gd name="connsiteY6" fmla="*/ 15943 h 66552"/>
                <a:gd name="connsiteX7" fmla="*/ 69057 w 99918"/>
                <a:gd name="connsiteY7" fmla="*/ 773 h 66552"/>
                <a:gd name="connsiteX8" fmla="*/ 31617 w 99918"/>
                <a:gd name="connsiteY8" fmla="*/ -582 h 66552"/>
                <a:gd name="connsiteX9" fmla="*/ -1821 w 99918"/>
                <a:gd name="connsiteY9" fmla="*/ -647 h 66552"/>
                <a:gd name="connsiteX10" fmla="*/ 954 w 99918"/>
                <a:gd name="connsiteY10" fmla="*/ -3229 h 66552"/>
                <a:gd name="connsiteX11" fmla="*/ 3730 w 99918"/>
                <a:gd name="connsiteY11" fmla="*/ -5811 h 66552"/>
                <a:gd name="connsiteX12" fmla="*/ 35167 w 99918"/>
                <a:gd name="connsiteY12" fmla="*/ -5617 h 66552"/>
                <a:gd name="connsiteX13" fmla="*/ 70541 w 99918"/>
                <a:gd name="connsiteY13" fmla="*/ -4068 h 66552"/>
                <a:gd name="connsiteX14" fmla="*/ 92683 w 99918"/>
                <a:gd name="connsiteY14" fmla="*/ 22850 h 66552"/>
                <a:gd name="connsiteX15" fmla="*/ 91392 w 99918"/>
                <a:gd name="connsiteY15" fmla="*/ 38794 h 66552"/>
                <a:gd name="connsiteX16" fmla="*/ 66281 w 99918"/>
                <a:gd name="connsiteY16" fmla="*/ 60032 h 66552"/>
                <a:gd name="connsiteX17" fmla="*/ 30132 w 99918"/>
                <a:gd name="connsiteY17" fmla="*/ 60742 h 66552"/>
                <a:gd name="connsiteX18" fmla="*/ -1886 w 99918"/>
                <a:gd name="connsiteY18" fmla="*/ 60742 h 66552"/>
                <a:gd name="connsiteX19" fmla="*/ -4403 w 99918"/>
                <a:gd name="connsiteY19" fmla="*/ 58160 h 6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9918" h="66552">
                  <a:moveTo>
                    <a:pt x="-4403" y="58160"/>
                  </a:moveTo>
                  <a:lnTo>
                    <a:pt x="-6921" y="55578"/>
                  </a:lnTo>
                  <a:lnTo>
                    <a:pt x="29099" y="55578"/>
                  </a:lnTo>
                  <a:cubicBezTo>
                    <a:pt x="69638" y="55578"/>
                    <a:pt x="68992" y="55642"/>
                    <a:pt x="76157" y="50866"/>
                  </a:cubicBezTo>
                  <a:cubicBezTo>
                    <a:pt x="80740" y="47767"/>
                    <a:pt x="84355" y="43248"/>
                    <a:pt x="86421" y="38149"/>
                  </a:cubicBezTo>
                  <a:cubicBezTo>
                    <a:pt x="87583" y="35244"/>
                    <a:pt x="87841" y="33307"/>
                    <a:pt x="87906" y="27498"/>
                  </a:cubicBezTo>
                  <a:cubicBezTo>
                    <a:pt x="87906" y="20784"/>
                    <a:pt x="87777" y="20139"/>
                    <a:pt x="85776" y="15943"/>
                  </a:cubicBezTo>
                  <a:cubicBezTo>
                    <a:pt x="82161" y="8326"/>
                    <a:pt x="76674" y="3355"/>
                    <a:pt x="69057" y="773"/>
                  </a:cubicBezTo>
                  <a:cubicBezTo>
                    <a:pt x="65183" y="-518"/>
                    <a:pt x="63763" y="-582"/>
                    <a:pt x="31617" y="-582"/>
                  </a:cubicBezTo>
                  <a:lnTo>
                    <a:pt x="-1821" y="-647"/>
                  </a:lnTo>
                  <a:lnTo>
                    <a:pt x="954" y="-3229"/>
                  </a:lnTo>
                  <a:lnTo>
                    <a:pt x="3730" y="-5811"/>
                  </a:lnTo>
                  <a:lnTo>
                    <a:pt x="35167" y="-5617"/>
                  </a:lnTo>
                  <a:cubicBezTo>
                    <a:pt x="64861" y="-5359"/>
                    <a:pt x="66797" y="-5295"/>
                    <a:pt x="70541" y="-4068"/>
                  </a:cubicBezTo>
                  <a:cubicBezTo>
                    <a:pt x="82290" y="-66"/>
                    <a:pt x="91069" y="10585"/>
                    <a:pt x="92683" y="22850"/>
                  </a:cubicBezTo>
                  <a:cubicBezTo>
                    <a:pt x="93393" y="28079"/>
                    <a:pt x="92876" y="34469"/>
                    <a:pt x="91392" y="38794"/>
                  </a:cubicBezTo>
                  <a:cubicBezTo>
                    <a:pt x="87712" y="49187"/>
                    <a:pt x="76996" y="58289"/>
                    <a:pt x="66281" y="60032"/>
                  </a:cubicBezTo>
                  <a:cubicBezTo>
                    <a:pt x="63763" y="60484"/>
                    <a:pt x="49433" y="60742"/>
                    <a:pt x="30132" y="60742"/>
                  </a:cubicBezTo>
                  <a:lnTo>
                    <a:pt x="-1886" y="60742"/>
                  </a:lnTo>
                  <a:lnTo>
                    <a:pt x="-4403" y="58160"/>
                  </a:ln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79" name="Freihandform: Form 78">
              <a:extLst>
                <a:ext uri="{FF2B5EF4-FFF2-40B4-BE49-F238E27FC236}">
                  <a16:creationId xmlns:a16="http://schemas.microsoft.com/office/drawing/2014/main" id="{D4121776-E2AF-4279-822C-5CF6CE74F214}"/>
                </a:ext>
              </a:extLst>
            </p:cNvPr>
            <p:cNvSpPr/>
            <p:nvPr/>
          </p:nvSpPr>
          <p:spPr>
            <a:xfrm flipV="1">
              <a:off x="4923753" y="4101338"/>
              <a:ext cx="3550" cy="7100"/>
            </a:xfrm>
            <a:custGeom>
              <a:avLst/>
              <a:gdLst>
                <a:gd name="connsiteX0" fmla="*/ -2545 w 3550"/>
                <a:gd name="connsiteY0" fmla="*/ -2212 h 7100"/>
                <a:gd name="connsiteX1" fmla="*/ -2545 w 3550"/>
                <a:gd name="connsiteY1" fmla="*/ -5762 h 7100"/>
                <a:gd name="connsiteX2" fmla="*/ -802 w 3550"/>
                <a:gd name="connsiteY2" fmla="*/ -3955 h 7100"/>
                <a:gd name="connsiteX3" fmla="*/ 1006 w 3550"/>
                <a:gd name="connsiteY3" fmla="*/ -2212 h 7100"/>
                <a:gd name="connsiteX4" fmla="*/ -802 w 3550"/>
                <a:gd name="connsiteY4" fmla="*/ -469 h 7100"/>
                <a:gd name="connsiteX5" fmla="*/ -2545 w 3550"/>
                <a:gd name="connsiteY5" fmla="*/ 1339 h 7100"/>
                <a:gd name="connsiteX6" fmla="*/ -2545 w 3550"/>
                <a:gd name="connsiteY6" fmla="*/ -2212 h 7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50" h="7100">
                  <a:moveTo>
                    <a:pt x="-2545" y="-2212"/>
                  </a:moveTo>
                  <a:lnTo>
                    <a:pt x="-2545" y="-5762"/>
                  </a:lnTo>
                  <a:lnTo>
                    <a:pt x="-802" y="-3955"/>
                  </a:lnTo>
                  <a:lnTo>
                    <a:pt x="1006" y="-2212"/>
                  </a:lnTo>
                  <a:lnTo>
                    <a:pt x="-802" y="-469"/>
                  </a:lnTo>
                  <a:lnTo>
                    <a:pt x="-2545" y="1339"/>
                  </a:lnTo>
                  <a:lnTo>
                    <a:pt x="-2545" y="-2212"/>
                  </a:ln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81" name="Freihandform: Form 80">
              <a:extLst>
                <a:ext uri="{FF2B5EF4-FFF2-40B4-BE49-F238E27FC236}">
                  <a16:creationId xmlns:a16="http://schemas.microsoft.com/office/drawing/2014/main" id="{444C16B9-8FF7-4665-93B7-A8B260C0EA35}"/>
                </a:ext>
              </a:extLst>
            </p:cNvPr>
            <p:cNvSpPr/>
            <p:nvPr/>
          </p:nvSpPr>
          <p:spPr>
            <a:xfrm flipV="1">
              <a:off x="4923753" y="4105534"/>
              <a:ext cx="34341" cy="203919"/>
            </a:xfrm>
            <a:custGeom>
              <a:avLst/>
              <a:gdLst>
                <a:gd name="connsiteX0" fmla="*/ -1017 w 34341"/>
                <a:gd name="connsiteY0" fmla="*/ 198098 h 203919"/>
                <a:gd name="connsiteX1" fmla="*/ -2759 w 34341"/>
                <a:gd name="connsiteY1" fmla="*/ 196291 h 203919"/>
                <a:gd name="connsiteX2" fmla="*/ -2759 w 34341"/>
                <a:gd name="connsiteY2" fmla="*/ 116763 h 203919"/>
                <a:gd name="connsiteX3" fmla="*/ -2049 w 34341"/>
                <a:gd name="connsiteY3" fmla="*/ 33878 h 203919"/>
                <a:gd name="connsiteX4" fmla="*/ 4406 w 34341"/>
                <a:gd name="connsiteY4" fmla="*/ 17030 h 203919"/>
                <a:gd name="connsiteX5" fmla="*/ 25385 w 34341"/>
                <a:gd name="connsiteY5" fmla="*/ -2658 h 203919"/>
                <a:gd name="connsiteX6" fmla="*/ 28032 w 34341"/>
                <a:gd name="connsiteY6" fmla="*/ -4014 h 203919"/>
                <a:gd name="connsiteX7" fmla="*/ 29839 w 34341"/>
                <a:gd name="connsiteY7" fmla="*/ -2142 h 203919"/>
                <a:gd name="connsiteX8" fmla="*/ 31582 w 34341"/>
                <a:gd name="connsiteY8" fmla="*/ -334 h 203919"/>
                <a:gd name="connsiteX9" fmla="*/ 28290 w 34341"/>
                <a:gd name="connsiteY9" fmla="*/ 1344 h 203919"/>
                <a:gd name="connsiteX10" fmla="*/ 3760 w 34341"/>
                <a:gd name="connsiteY10" fmla="*/ 30005 h 203919"/>
                <a:gd name="connsiteX11" fmla="*/ 2082 w 34341"/>
                <a:gd name="connsiteY11" fmla="*/ 34976 h 203919"/>
                <a:gd name="connsiteX12" fmla="*/ 1888 w 34341"/>
                <a:gd name="connsiteY12" fmla="*/ 117473 h 203919"/>
                <a:gd name="connsiteX13" fmla="*/ 1243 w 34341"/>
                <a:gd name="connsiteY13" fmla="*/ 199906 h 203919"/>
                <a:gd name="connsiteX14" fmla="*/ -1017 w 34341"/>
                <a:gd name="connsiteY14" fmla="*/ 198098 h 203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4341" h="203919">
                  <a:moveTo>
                    <a:pt x="-1017" y="198098"/>
                  </a:moveTo>
                  <a:lnTo>
                    <a:pt x="-2759" y="196291"/>
                  </a:lnTo>
                  <a:lnTo>
                    <a:pt x="-2759" y="116763"/>
                  </a:lnTo>
                  <a:cubicBezTo>
                    <a:pt x="-2759" y="61829"/>
                    <a:pt x="-2566" y="36267"/>
                    <a:pt x="-2049" y="33878"/>
                  </a:cubicBezTo>
                  <a:cubicBezTo>
                    <a:pt x="-952" y="28391"/>
                    <a:pt x="1630" y="21743"/>
                    <a:pt x="4406" y="17030"/>
                  </a:cubicBezTo>
                  <a:cubicBezTo>
                    <a:pt x="8924" y="9349"/>
                    <a:pt x="17574" y="1280"/>
                    <a:pt x="25385" y="-2658"/>
                  </a:cubicBezTo>
                  <a:lnTo>
                    <a:pt x="28032" y="-4014"/>
                  </a:lnTo>
                  <a:lnTo>
                    <a:pt x="29839" y="-2142"/>
                  </a:lnTo>
                  <a:lnTo>
                    <a:pt x="31582" y="-334"/>
                  </a:lnTo>
                  <a:lnTo>
                    <a:pt x="28290" y="1344"/>
                  </a:lnTo>
                  <a:cubicBezTo>
                    <a:pt x="16606" y="7218"/>
                    <a:pt x="8214" y="17030"/>
                    <a:pt x="3760" y="30005"/>
                  </a:cubicBezTo>
                  <a:lnTo>
                    <a:pt x="2082" y="34976"/>
                  </a:lnTo>
                  <a:lnTo>
                    <a:pt x="1888" y="117473"/>
                  </a:lnTo>
                  <a:cubicBezTo>
                    <a:pt x="1824" y="162788"/>
                    <a:pt x="1501" y="199906"/>
                    <a:pt x="1243" y="199906"/>
                  </a:cubicBezTo>
                  <a:cubicBezTo>
                    <a:pt x="920" y="199906"/>
                    <a:pt x="-48" y="199067"/>
                    <a:pt x="-1017" y="198098"/>
                  </a:cubicBez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82" name="Freihandform: Form 81">
              <a:extLst>
                <a:ext uri="{FF2B5EF4-FFF2-40B4-BE49-F238E27FC236}">
                  <a16:creationId xmlns:a16="http://schemas.microsoft.com/office/drawing/2014/main" id="{2C0262CF-C904-406A-88F2-3CCD4787C055}"/>
                </a:ext>
              </a:extLst>
            </p:cNvPr>
            <p:cNvSpPr/>
            <p:nvPr/>
          </p:nvSpPr>
          <p:spPr>
            <a:xfrm flipV="1">
              <a:off x="4948282" y="4125933"/>
              <a:ext cx="31565" cy="162878"/>
            </a:xfrm>
            <a:custGeom>
              <a:avLst/>
              <a:gdLst>
                <a:gd name="connsiteX0" fmla="*/ -3082 w 31565"/>
                <a:gd name="connsiteY0" fmla="*/ 90374 h 162878"/>
                <a:gd name="connsiteX1" fmla="*/ -2372 w 31565"/>
                <a:gd name="connsiteY1" fmla="*/ 18398 h 162878"/>
                <a:gd name="connsiteX2" fmla="*/ 17123 w 31565"/>
                <a:gd name="connsiteY2" fmla="*/ -3097 h 162878"/>
                <a:gd name="connsiteX3" fmla="*/ 26160 w 31565"/>
                <a:gd name="connsiteY3" fmla="*/ -1613 h 162878"/>
                <a:gd name="connsiteX4" fmla="*/ 28484 w 31565"/>
                <a:gd name="connsiteY4" fmla="*/ 776 h 162878"/>
                <a:gd name="connsiteX5" fmla="*/ 23772 w 31565"/>
                <a:gd name="connsiteY5" fmla="*/ 840 h 162878"/>
                <a:gd name="connsiteX6" fmla="*/ 15251 w 31565"/>
                <a:gd name="connsiteY6" fmla="*/ 2712 h 162878"/>
                <a:gd name="connsiteX7" fmla="*/ 4212 w 31565"/>
                <a:gd name="connsiteY7" fmla="*/ 13880 h 162878"/>
                <a:gd name="connsiteX8" fmla="*/ 2405 w 31565"/>
                <a:gd name="connsiteY8" fmla="*/ 17559 h 162878"/>
                <a:gd name="connsiteX9" fmla="*/ 2211 w 31565"/>
                <a:gd name="connsiteY9" fmla="*/ 85726 h 162878"/>
                <a:gd name="connsiteX10" fmla="*/ 2082 w 31565"/>
                <a:gd name="connsiteY10" fmla="*/ 153828 h 162878"/>
                <a:gd name="connsiteX11" fmla="*/ -500 w 31565"/>
                <a:gd name="connsiteY11" fmla="*/ 156346 h 162878"/>
                <a:gd name="connsiteX12" fmla="*/ -3082 w 31565"/>
                <a:gd name="connsiteY12" fmla="*/ 158863 h 162878"/>
                <a:gd name="connsiteX13" fmla="*/ -3082 w 31565"/>
                <a:gd name="connsiteY13" fmla="*/ 90374 h 162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1565" h="162878">
                  <a:moveTo>
                    <a:pt x="-3082" y="90374"/>
                  </a:moveTo>
                  <a:cubicBezTo>
                    <a:pt x="-3082" y="42412"/>
                    <a:pt x="-2888" y="20787"/>
                    <a:pt x="-2372" y="18398"/>
                  </a:cubicBezTo>
                  <a:cubicBezTo>
                    <a:pt x="-177" y="8135"/>
                    <a:pt x="7311" y="-193"/>
                    <a:pt x="17123" y="-3097"/>
                  </a:cubicBezTo>
                  <a:cubicBezTo>
                    <a:pt x="22158" y="-4582"/>
                    <a:pt x="23449" y="-4388"/>
                    <a:pt x="26160" y="-1613"/>
                  </a:cubicBezTo>
                  <a:lnTo>
                    <a:pt x="28484" y="776"/>
                  </a:lnTo>
                  <a:lnTo>
                    <a:pt x="23772" y="840"/>
                  </a:lnTo>
                  <a:cubicBezTo>
                    <a:pt x="19963" y="840"/>
                    <a:pt x="18349" y="1228"/>
                    <a:pt x="15251" y="2712"/>
                  </a:cubicBezTo>
                  <a:cubicBezTo>
                    <a:pt x="10603" y="4972"/>
                    <a:pt x="6601" y="9038"/>
                    <a:pt x="4212" y="13880"/>
                  </a:cubicBezTo>
                  <a:lnTo>
                    <a:pt x="2405" y="17559"/>
                  </a:lnTo>
                  <a:lnTo>
                    <a:pt x="2211" y="85726"/>
                  </a:lnTo>
                  <a:lnTo>
                    <a:pt x="2082" y="153828"/>
                  </a:lnTo>
                  <a:lnTo>
                    <a:pt x="-500" y="156346"/>
                  </a:lnTo>
                  <a:lnTo>
                    <a:pt x="-3082" y="158863"/>
                  </a:lnTo>
                  <a:lnTo>
                    <a:pt x="-3082" y="90374"/>
                  </a:ln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83" name="Freihandform: Form 82">
              <a:extLst>
                <a:ext uri="{FF2B5EF4-FFF2-40B4-BE49-F238E27FC236}">
                  <a16:creationId xmlns:a16="http://schemas.microsoft.com/office/drawing/2014/main" id="{794E004F-CF37-45D9-A1B9-456871892EAD}"/>
                </a:ext>
              </a:extLst>
            </p:cNvPr>
            <p:cNvSpPr/>
            <p:nvPr/>
          </p:nvSpPr>
          <p:spPr>
            <a:xfrm flipV="1">
              <a:off x="4976685" y="4130064"/>
              <a:ext cx="155828" cy="26466"/>
            </a:xfrm>
            <a:custGeom>
              <a:avLst/>
              <a:gdLst>
                <a:gd name="connsiteX0" fmla="*/ 31159 w 155828"/>
                <a:gd name="connsiteY0" fmla="*/ 20907 h 26466"/>
                <a:gd name="connsiteX1" fmla="*/ 6242 w 155828"/>
                <a:gd name="connsiteY1" fmla="*/ 10256 h 26466"/>
                <a:gd name="connsiteX2" fmla="*/ -4344 w 155828"/>
                <a:gd name="connsiteY2" fmla="*/ -1557 h 26466"/>
                <a:gd name="connsiteX3" fmla="*/ -2860 w 155828"/>
                <a:gd name="connsiteY3" fmla="*/ -3687 h 26466"/>
                <a:gd name="connsiteX4" fmla="*/ -1310 w 155828"/>
                <a:gd name="connsiteY4" fmla="*/ -5108 h 26466"/>
                <a:gd name="connsiteX5" fmla="*/ 1594 w 155828"/>
                <a:gd name="connsiteY5" fmla="*/ -1299 h 26466"/>
                <a:gd name="connsiteX6" fmla="*/ 24381 w 155828"/>
                <a:gd name="connsiteY6" fmla="*/ 14516 h 26466"/>
                <a:gd name="connsiteX7" fmla="*/ 87384 w 155828"/>
                <a:gd name="connsiteY7" fmla="*/ 16066 h 26466"/>
                <a:gd name="connsiteX8" fmla="*/ 146513 w 155828"/>
                <a:gd name="connsiteY8" fmla="*/ 16259 h 26466"/>
                <a:gd name="connsiteX9" fmla="*/ 148966 w 155828"/>
                <a:gd name="connsiteY9" fmla="*/ 18777 h 26466"/>
                <a:gd name="connsiteX10" fmla="*/ 151484 w 155828"/>
                <a:gd name="connsiteY10" fmla="*/ 21359 h 26466"/>
                <a:gd name="connsiteX11" fmla="*/ 92483 w 155828"/>
                <a:gd name="connsiteY11" fmla="*/ 21230 h 26466"/>
                <a:gd name="connsiteX12" fmla="*/ 31159 w 155828"/>
                <a:gd name="connsiteY12" fmla="*/ 20907 h 26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5828" h="26466">
                  <a:moveTo>
                    <a:pt x="31159" y="20907"/>
                  </a:moveTo>
                  <a:cubicBezTo>
                    <a:pt x="23865" y="20068"/>
                    <a:pt x="13214" y="15549"/>
                    <a:pt x="6242" y="10256"/>
                  </a:cubicBezTo>
                  <a:cubicBezTo>
                    <a:pt x="2627" y="7545"/>
                    <a:pt x="-4344" y="-266"/>
                    <a:pt x="-4344" y="-1557"/>
                  </a:cubicBezTo>
                  <a:cubicBezTo>
                    <a:pt x="-4344" y="-2009"/>
                    <a:pt x="-3699" y="-2913"/>
                    <a:pt x="-2860" y="-3687"/>
                  </a:cubicBezTo>
                  <a:lnTo>
                    <a:pt x="-1310" y="-5108"/>
                  </a:lnTo>
                  <a:lnTo>
                    <a:pt x="1594" y="-1299"/>
                  </a:lnTo>
                  <a:cubicBezTo>
                    <a:pt x="7146" y="5802"/>
                    <a:pt x="15021" y="11289"/>
                    <a:pt x="24381" y="14516"/>
                  </a:cubicBezTo>
                  <a:cubicBezTo>
                    <a:pt x="28190" y="15807"/>
                    <a:pt x="29545" y="15807"/>
                    <a:pt x="87384" y="16066"/>
                  </a:cubicBezTo>
                  <a:lnTo>
                    <a:pt x="146513" y="16259"/>
                  </a:lnTo>
                  <a:lnTo>
                    <a:pt x="148966" y="18777"/>
                  </a:lnTo>
                  <a:lnTo>
                    <a:pt x="151484" y="21359"/>
                  </a:lnTo>
                  <a:lnTo>
                    <a:pt x="92483" y="21230"/>
                  </a:lnTo>
                  <a:cubicBezTo>
                    <a:pt x="60014" y="21230"/>
                    <a:pt x="32386" y="21036"/>
                    <a:pt x="31159" y="20907"/>
                  </a:cubicBez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84" name="Freihandform: Form 83">
              <a:extLst>
                <a:ext uri="{FF2B5EF4-FFF2-40B4-BE49-F238E27FC236}">
                  <a16:creationId xmlns:a16="http://schemas.microsoft.com/office/drawing/2014/main" id="{61FBD51F-2CFD-4BF4-924B-B295CDA68A8E}"/>
                </a:ext>
              </a:extLst>
            </p:cNvPr>
            <p:cNvSpPr/>
            <p:nvPr/>
          </p:nvSpPr>
          <p:spPr>
            <a:xfrm flipV="1">
              <a:off x="5128124" y="4130064"/>
              <a:ext cx="69974" cy="5164"/>
            </a:xfrm>
            <a:custGeom>
              <a:avLst/>
              <a:gdLst>
                <a:gd name="connsiteX0" fmla="*/ -3340 w 69974"/>
                <a:gd name="connsiteY0" fmla="*/ -2707 h 5164"/>
                <a:gd name="connsiteX1" fmla="*/ -5857 w 69974"/>
                <a:gd name="connsiteY1" fmla="*/ -5289 h 5164"/>
                <a:gd name="connsiteX2" fmla="*/ 29130 w 69974"/>
                <a:gd name="connsiteY2" fmla="*/ -5289 h 5164"/>
                <a:gd name="connsiteX3" fmla="*/ 64117 w 69974"/>
                <a:gd name="connsiteY3" fmla="*/ -4773 h 5164"/>
                <a:gd name="connsiteX4" fmla="*/ 61987 w 69974"/>
                <a:gd name="connsiteY4" fmla="*/ -2191 h 5164"/>
                <a:gd name="connsiteX5" fmla="*/ 59857 w 69974"/>
                <a:gd name="connsiteY5" fmla="*/ -125 h 5164"/>
                <a:gd name="connsiteX6" fmla="*/ 29517 w 69974"/>
                <a:gd name="connsiteY6" fmla="*/ -125 h 5164"/>
                <a:gd name="connsiteX7" fmla="*/ -822 w 69974"/>
                <a:gd name="connsiteY7" fmla="*/ -125 h 5164"/>
                <a:gd name="connsiteX8" fmla="*/ -3340 w 69974"/>
                <a:gd name="connsiteY8" fmla="*/ -2707 h 5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974" h="5164">
                  <a:moveTo>
                    <a:pt x="-3340" y="-2707"/>
                  </a:moveTo>
                  <a:lnTo>
                    <a:pt x="-5857" y="-5289"/>
                  </a:lnTo>
                  <a:lnTo>
                    <a:pt x="29130" y="-5289"/>
                  </a:lnTo>
                  <a:cubicBezTo>
                    <a:pt x="48366" y="-5289"/>
                    <a:pt x="64117" y="-5031"/>
                    <a:pt x="64117" y="-4773"/>
                  </a:cubicBezTo>
                  <a:cubicBezTo>
                    <a:pt x="64117" y="-4514"/>
                    <a:pt x="63149" y="-3352"/>
                    <a:pt x="61987" y="-2191"/>
                  </a:cubicBezTo>
                  <a:lnTo>
                    <a:pt x="59857" y="-125"/>
                  </a:lnTo>
                  <a:lnTo>
                    <a:pt x="29517" y="-125"/>
                  </a:lnTo>
                  <a:lnTo>
                    <a:pt x="-822" y="-125"/>
                  </a:lnTo>
                  <a:lnTo>
                    <a:pt x="-3340" y="-2707"/>
                  </a:ln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85" name="Freihandform: Form 84">
              <a:extLst>
                <a:ext uri="{FF2B5EF4-FFF2-40B4-BE49-F238E27FC236}">
                  <a16:creationId xmlns:a16="http://schemas.microsoft.com/office/drawing/2014/main" id="{71E19B0A-D017-4A5D-8B12-DD01091DA63D}"/>
                </a:ext>
              </a:extLst>
            </p:cNvPr>
            <p:cNvSpPr/>
            <p:nvPr/>
          </p:nvSpPr>
          <p:spPr>
            <a:xfrm flipV="1">
              <a:off x="5110695" y="4148138"/>
              <a:ext cx="105735" cy="4518"/>
            </a:xfrm>
            <a:custGeom>
              <a:avLst/>
              <a:gdLst>
                <a:gd name="connsiteX0" fmla="*/ -3669 w 105735"/>
                <a:gd name="connsiteY0" fmla="*/ -2727 h 4518"/>
                <a:gd name="connsiteX1" fmla="*/ -5864 w 105735"/>
                <a:gd name="connsiteY1" fmla="*/ -4987 h 4518"/>
                <a:gd name="connsiteX2" fmla="*/ 47004 w 105735"/>
                <a:gd name="connsiteY2" fmla="*/ -4987 h 4518"/>
                <a:gd name="connsiteX3" fmla="*/ 99872 w 105735"/>
                <a:gd name="connsiteY3" fmla="*/ -4987 h 4518"/>
                <a:gd name="connsiteX4" fmla="*/ 97678 w 105735"/>
                <a:gd name="connsiteY4" fmla="*/ -2727 h 4518"/>
                <a:gd name="connsiteX5" fmla="*/ 95483 w 105735"/>
                <a:gd name="connsiteY5" fmla="*/ -468 h 4518"/>
                <a:gd name="connsiteX6" fmla="*/ 47004 w 105735"/>
                <a:gd name="connsiteY6" fmla="*/ -468 h 4518"/>
                <a:gd name="connsiteX7" fmla="*/ -1474 w 105735"/>
                <a:gd name="connsiteY7" fmla="*/ -468 h 4518"/>
                <a:gd name="connsiteX8" fmla="*/ -3669 w 105735"/>
                <a:gd name="connsiteY8" fmla="*/ -2727 h 4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735" h="4518">
                  <a:moveTo>
                    <a:pt x="-3669" y="-2727"/>
                  </a:moveTo>
                  <a:lnTo>
                    <a:pt x="-5864" y="-4987"/>
                  </a:lnTo>
                  <a:lnTo>
                    <a:pt x="47004" y="-4987"/>
                  </a:lnTo>
                  <a:lnTo>
                    <a:pt x="99872" y="-4987"/>
                  </a:lnTo>
                  <a:lnTo>
                    <a:pt x="97678" y="-2727"/>
                  </a:lnTo>
                  <a:lnTo>
                    <a:pt x="95483" y="-468"/>
                  </a:lnTo>
                  <a:lnTo>
                    <a:pt x="47004" y="-468"/>
                  </a:lnTo>
                  <a:lnTo>
                    <a:pt x="-1474" y="-468"/>
                  </a:lnTo>
                  <a:lnTo>
                    <a:pt x="-3669" y="-2727"/>
                  </a:ln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86" name="Freihandform: Form 85">
              <a:extLst>
                <a:ext uri="{FF2B5EF4-FFF2-40B4-BE49-F238E27FC236}">
                  <a16:creationId xmlns:a16="http://schemas.microsoft.com/office/drawing/2014/main" id="{7114F1EB-D3DA-41C9-94CA-B60801C58D6C}"/>
                </a:ext>
              </a:extLst>
            </p:cNvPr>
            <p:cNvSpPr/>
            <p:nvPr/>
          </p:nvSpPr>
          <p:spPr>
            <a:xfrm flipV="1">
              <a:off x="5056777" y="4288861"/>
              <a:ext cx="60824" cy="5164"/>
            </a:xfrm>
            <a:custGeom>
              <a:avLst/>
              <a:gdLst>
                <a:gd name="connsiteX0" fmla="*/ -4007 w 60824"/>
                <a:gd name="connsiteY0" fmla="*/ 2129 h 5164"/>
                <a:gd name="connsiteX1" fmla="*/ -3943 w 60824"/>
                <a:gd name="connsiteY1" fmla="*/ -1873 h 5164"/>
                <a:gd name="connsiteX2" fmla="*/ 26461 w 60824"/>
                <a:gd name="connsiteY2" fmla="*/ -2583 h 5164"/>
                <a:gd name="connsiteX3" fmla="*/ 56026 w 60824"/>
                <a:gd name="connsiteY3" fmla="*/ -2518 h 5164"/>
                <a:gd name="connsiteX4" fmla="*/ 53573 w 60824"/>
                <a:gd name="connsiteY4" fmla="*/ -1 h 5164"/>
                <a:gd name="connsiteX5" fmla="*/ 51056 w 60824"/>
                <a:gd name="connsiteY5" fmla="*/ 2581 h 5164"/>
                <a:gd name="connsiteX6" fmla="*/ 23879 w 60824"/>
                <a:gd name="connsiteY6" fmla="*/ 2517 h 5164"/>
                <a:gd name="connsiteX7" fmla="*/ -4007 w 60824"/>
                <a:gd name="connsiteY7" fmla="*/ 2129 h 5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0824" h="5164">
                  <a:moveTo>
                    <a:pt x="-4007" y="2129"/>
                  </a:moveTo>
                  <a:cubicBezTo>
                    <a:pt x="-5105" y="1742"/>
                    <a:pt x="-5040" y="-969"/>
                    <a:pt x="-3943" y="-1873"/>
                  </a:cubicBezTo>
                  <a:cubicBezTo>
                    <a:pt x="-3362" y="-2389"/>
                    <a:pt x="5353" y="-2583"/>
                    <a:pt x="26461" y="-2583"/>
                  </a:cubicBezTo>
                  <a:lnTo>
                    <a:pt x="56026" y="-2518"/>
                  </a:lnTo>
                  <a:lnTo>
                    <a:pt x="53573" y="-1"/>
                  </a:lnTo>
                  <a:lnTo>
                    <a:pt x="51056" y="2581"/>
                  </a:lnTo>
                  <a:lnTo>
                    <a:pt x="23879" y="2517"/>
                  </a:lnTo>
                  <a:cubicBezTo>
                    <a:pt x="8968" y="2517"/>
                    <a:pt x="-3620" y="2323"/>
                    <a:pt x="-4007" y="2129"/>
                  </a:cubicBez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87" name="Freihandform: Form 86">
              <a:extLst>
                <a:ext uri="{FF2B5EF4-FFF2-40B4-BE49-F238E27FC236}">
                  <a16:creationId xmlns:a16="http://schemas.microsoft.com/office/drawing/2014/main" id="{8E4EACA6-504D-4DC7-88F8-94ED1058DB9E}"/>
                </a:ext>
              </a:extLst>
            </p:cNvPr>
            <p:cNvSpPr/>
            <p:nvPr/>
          </p:nvSpPr>
          <p:spPr>
            <a:xfrm flipV="1">
              <a:off x="5113277" y="4288861"/>
              <a:ext cx="101862" cy="5164"/>
            </a:xfrm>
            <a:custGeom>
              <a:avLst/>
              <a:gdLst>
                <a:gd name="connsiteX0" fmla="*/ -3355 w 101862"/>
                <a:gd name="connsiteY0" fmla="*/ -1 h 5164"/>
                <a:gd name="connsiteX1" fmla="*/ -837 w 101862"/>
                <a:gd name="connsiteY1" fmla="*/ -2518 h 5164"/>
                <a:gd name="connsiteX2" fmla="*/ 45059 w 101862"/>
                <a:gd name="connsiteY2" fmla="*/ -2583 h 5164"/>
                <a:gd name="connsiteX3" fmla="*/ 90955 w 101862"/>
                <a:gd name="connsiteY3" fmla="*/ -2583 h 5164"/>
                <a:gd name="connsiteX4" fmla="*/ 93473 w 101862"/>
                <a:gd name="connsiteY4" fmla="*/ -1 h 5164"/>
                <a:gd name="connsiteX5" fmla="*/ 95990 w 101862"/>
                <a:gd name="connsiteY5" fmla="*/ 2581 h 5164"/>
                <a:gd name="connsiteX6" fmla="*/ 45059 w 101862"/>
                <a:gd name="connsiteY6" fmla="*/ 2581 h 5164"/>
                <a:gd name="connsiteX7" fmla="*/ -5873 w 101862"/>
                <a:gd name="connsiteY7" fmla="*/ 2581 h 5164"/>
                <a:gd name="connsiteX8" fmla="*/ -3355 w 101862"/>
                <a:gd name="connsiteY8" fmla="*/ -1 h 5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862" h="5164">
                  <a:moveTo>
                    <a:pt x="-3355" y="-1"/>
                  </a:moveTo>
                  <a:lnTo>
                    <a:pt x="-837" y="-2518"/>
                  </a:lnTo>
                  <a:lnTo>
                    <a:pt x="45059" y="-2583"/>
                  </a:lnTo>
                  <a:lnTo>
                    <a:pt x="90955" y="-2583"/>
                  </a:lnTo>
                  <a:lnTo>
                    <a:pt x="93473" y="-1"/>
                  </a:lnTo>
                  <a:lnTo>
                    <a:pt x="95990" y="2581"/>
                  </a:lnTo>
                  <a:lnTo>
                    <a:pt x="45059" y="2581"/>
                  </a:lnTo>
                  <a:lnTo>
                    <a:pt x="-5873" y="2581"/>
                  </a:lnTo>
                  <a:lnTo>
                    <a:pt x="-3355" y="-1"/>
                  </a:ln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88" name="Freihandform: Form 87">
              <a:extLst>
                <a:ext uri="{FF2B5EF4-FFF2-40B4-BE49-F238E27FC236}">
                  <a16:creationId xmlns:a16="http://schemas.microsoft.com/office/drawing/2014/main" id="{7FB408BA-F42E-4314-9F16-7B59208CB5F6}"/>
                </a:ext>
              </a:extLst>
            </p:cNvPr>
            <p:cNvSpPr/>
            <p:nvPr/>
          </p:nvSpPr>
          <p:spPr>
            <a:xfrm flipV="1">
              <a:off x="5210815" y="4288861"/>
              <a:ext cx="145693" cy="5164"/>
            </a:xfrm>
            <a:custGeom>
              <a:avLst/>
              <a:gdLst>
                <a:gd name="connsiteX0" fmla="*/ -5085 w 145693"/>
                <a:gd name="connsiteY0" fmla="*/ -1 h 5164"/>
                <a:gd name="connsiteX1" fmla="*/ -7538 w 145693"/>
                <a:gd name="connsiteY1" fmla="*/ -2518 h 5164"/>
                <a:gd name="connsiteX2" fmla="*/ 65341 w 145693"/>
                <a:gd name="connsiteY2" fmla="*/ -2583 h 5164"/>
                <a:gd name="connsiteX3" fmla="*/ 138156 w 145693"/>
                <a:gd name="connsiteY3" fmla="*/ -2583 h 5164"/>
                <a:gd name="connsiteX4" fmla="*/ 135638 w 145693"/>
                <a:gd name="connsiteY4" fmla="*/ -1 h 5164"/>
                <a:gd name="connsiteX5" fmla="*/ 133121 w 145693"/>
                <a:gd name="connsiteY5" fmla="*/ 2581 h 5164"/>
                <a:gd name="connsiteX6" fmla="*/ 65277 w 145693"/>
                <a:gd name="connsiteY6" fmla="*/ 2581 h 5164"/>
                <a:gd name="connsiteX7" fmla="*/ -2567 w 145693"/>
                <a:gd name="connsiteY7" fmla="*/ 2581 h 5164"/>
                <a:gd name="connsiteX8" fmla="*/ -5085 w 145693"/>
                <a:gd name="connsiteY8" fmla="*/ -1 h 5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693" h="5164">
                  <a:moveTo>
                    <a:pt x="-5085" y="-1"/>
                  </a:moveTo>
                  <a:lnTo>
                    <a:pt x="-7538" y="-2518"/>
                  </a:lnTo>
                  <a:lnTo>
                    <a:pt x="65341" y="-2583"/>
                  </a:lnTo>
                  <a:lnTo>
                    <a:pt x="138156" y="-2583"/>
                  </a:lnTo>
                  <a:lnTo>
                    <a:pt x="135638" y="-1"/>
                  </a:lnTo>
                  <a:lnTo>
                    <a:pt x="133121" y="2581"/>
                  </a:lnTo>
                  <a:lnTo>
                    <a:pt x="65277" y="2581"/>
                  </a:lnTo>
                  <a:lnTo>
                    <a:pt x="-2567" y="2581"/>
                  </a:lnTo>
                  <a:lnTo>
                    <a:pt x="-5085" y="-1"/>
                  </a:ln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89" name="Freihandform: Form 88">
              <a:extLst>
                <a:ext uri="{FF2B5EF4-FFF2-40B4-BE49-F238E27FC236}">
                  <a16:creationId xmlns:a16="http://schemas.microsoft.com/office/drawing/2014/main" id="{2809E717-F921-4D2A-8FC5-D9B9A372BAF1}"/>
                </a:ext>
              </a:extLst>
            </p:cNvPr>
            <p:cNvSpPr/>
            <p:nvPr/>
          </p:nvSpPr>
          <p:spPr>
            <a:xfrm flipV="1">
              <a:off x="5190739" y="4305708"/>
              <a:ext cx="180347" cy="8328"/>
            </a:xfrm>
            <a:custGeom>
              <a:avLst/>
              <a:gdLst>
                <a:gd name="connsiteX0" fmla="*/ 164466 w 180347"/>
                <a:gd name="connsiteY0" fmla="*/ 4638 h 8328"/>
                <a:gd name="connsiteX1" fmla="*/ 160916 w 180347"/>
                <a:gd name="connsiteY1" fmla="*/ 3218 h 8328"/>
                <a:gd name="connsiteX2" fmla="*/ 79194 w 180347"/>
                <a:gd name="connsiteY2" fmla="*/ 3024 h 8328"/>
                <a:gd name="connsiteX3" fmla="*/ -2465 w 180347"/>
                <a:gd name="connsiteY3" fmla="*/ 2895 h 8328"/>
                <a:gd name="connsiteX4" fmla="*/ -4982 w 180347"/>
                <a:gd name="connsiteY4" fmla="*/ 313 h 8328"/>
                <a:gd name="connsiteX5" fmla="*/ -7500 w 180347"/>
                <a:gd name="connsiteY5" fmla="*/ -2269 h 8328"/>
                <a:gd name="connsiteX6" fmla="*/ 72932 w 180347"/>
                <a:gd name="connsiteY6" fmla="*/ -2269 h 8328"/>
                <a:gd name="connsiteX7" fmla="*/ 158399 w 180347"/>
                <a:gd name="connsiteY7" fmla="*/ -1559 h 8328"/>
                <a:gd name="connsiteX8" fmla="*/ 172794 w 180347"/>
                <a:gd name="connsiteY8" fmla="*/ 2637 h 8328"/>
                <a:gd name="connsiteX9" fmla="*/ 169050 w 180347"/>
                <a:gd name="connsiteY9" fmla="*/ 6058 h 8328"/>
                <a:gd name="connsiteX10" fmla="*/ 164466 w 180347"/>
                <a:gd name="connsiteY10" fmla="*/ 4638 h 8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0347" h="8328">
                  <a:moveTo>
                    <a:pt x="164466" y="4638"/>
                  </a:moveTo>
                  <a:lnTo>
                    <a:pt x="160916" y="3218"/>
                  </a:lnTo>
                  <a:lnTo>
                    <a:pt x="79194" y="3024"/>
                  </a:lnTo>
                  <a:lnTo>
                    <a:pt x="-2465" y="2895"/>
                  </a:lnTo>
                  <a:lnTo>
                    <a:pt x="-4982" y="313"/>
                  </a:lnTo>
                  <a:lnTo>
                    <a:pt x="-7500" y="-2269"/>
                  </a:lnTo>
                  <a:lnTo>
                    <a:pt x="72932" y="-2269"/>
                  </a:lnTo>
                  <a:cubicBezTo>
                    <a:pt x="126704" y="-2269"/>
                    <a:pt x="155042" y="-2011"/>
                    <a:pt x="158399" y="-1559"/>
                  </a:cubicBezTo>
                  <a:cubicBezTo>
                    <a:pt x="162530" y="-978"/>
                    <a:pt x="171825" y="1733"/>
                    <a:pt x="172794" y="2637"/>
                  </a:cubicBezTo>
                  <a:cubicBezTo>
                    <a:pt x="173310" y="3153"/>
                    <a:pt x="170018" y="6123"/>
                    <a:pt x="169050" y="6058"/>
                  </a:cubicBezTo>
                  <a:cubicBezTo>
                    <a:pt x="168469" y="6058"/>
                    <a:pt x="166403" y="5413"/>
                    <a:pt x="164466" y="4638"/>
                  </a:cubicBez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  <p:sp>
          <p:nvSpPr>
            <p:cNvPr id="90" name="Freihandform: Form 89">
              <a:extLst>
                <a:ext uri="{FF2B5EF4-FFF2-40B4-BE49-F238E27FC236}">
                  <a16:creationId xmlns:a16="http://schemas.microsoft.com/office/drawing/2014/main" id="{51874CC3-463C-4184-9C3A-15C952F94C25}"/>
                </a:ext>
              </a:extLst>
            </p:cNvPr>
            <p:cNvSpPr/>
            <p:nvPr/>
          </p:nvSpPr>
          <p:spPr>
            <a:xfrm flipV="1">
              <a:off x="5133288" y="4308872"/>
              <a:ext cx="61840" cy="5164"/>
            </a:xfrm>
            <a:custGeom>
              <a:avLst/>
              <a:gdLst>
                <a:gd name="connsiteX0" fmla="*/ -3355 w 61840"/>
                <a:gd name="connsiteY0" fmla="*/ 340 h 5164"/>
                <a:gd name="connsiteX1" fmla="*/ -837 w 61840"/>
                <a:gd name="connsiteY1" fmla="*/ -2242 h 5164"/>
                <a:gd name="connsiteX2" fmla="*/ 25048 w 61840"/>
                <a:gd name="connsiteY2" fmla="*/ -2242 h 5164"/>
                <a:gd name="connsiteX3" fmla="*/ 50933 w 61840"/>
                <a:gd name="connsiteY3" fmla="*/ -2242 h 5164"/>
                <a:gd name="connsiteX4" fmla="*/ 53451 w 61840"/>
                <a:gd name="connsiteY4" fmla="*/ 340 h 5164"/>
                <a:gd name="connsiteX5" fmla="*/ 55968 w 61840"/>
                <a:gd name="connsiteY5" fmla="*/ 2922 h 5164"/>
                <a:gd name="connsiteX6" fmla="*/ 25048 w 61840"/>
                <a:gd name="connsiteY6" fmla="*/ 2922 h 5164"/>
                <a:gd name="connsiteX7" fmla="*/ -5873 w 61840"/>
                <a:gd name="connsiteY7" fmla="*/ 2922 h 5164"/>
                <a:gd name="connsiteX8" fmla="*/ -3355 w 61840"/>
                <a:gd name="connsiteY8" fmla="*/ 340 h 5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840" h="5164">
                  <a:moveTo>
                    <a:pt x="-3355" y="340"/>
                  </a:moveTo>
                  <a:lnTo>
                    <a:pt x="-837" y="-2242"/>
                  </a:lnTo>
                  <a:lnTo>
                    <a:pt x="25048" y="-2242"/>
                  </a:lnTo>
                  <a:lnTo>
                    <a:pt x="50933" y="-2242"/>
                  </a:lnTo>
                  <a:lnTo>
                    <a:pt x="53451" y="340"/>
                  </a:lnTo>
                  <a:lnTo>
                    <a:pt x="55968" y="2922"/>
                  </a:lnTo>
                  <a:lnTo>
                    <a:pt x="25048" y="2922"/>
                  </a:lnTo>
                  <a:lnTo>
                    <a:pt x="-5873" y="2922"/>
                  </a:lnTo>
                  <a:lnTo>
                    <a:pt x="-3355" y="340"/>
                  </a:lnTo>
                  <a:close/>
                </a:path>
              </a:pathLst>
            </a:custGeom>
            <a:solidFill>
              <a:srgbClr val="000000"/>
            </a:solidFill>
            <a:ln w="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noProof="0" dirty="0"/>
            </a:p>
          </p:txBody>
        </p:sp>
      </p:grp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FDE44A29-3843-4AAE-9493-4E11AB0AFE26}"/>
              </a:ext>
            </a:extLst>
          </p:cNvPr>
          <p:cNvCxnSpPr/>
          <p:nvPr/>
        </p:nvCxnSpPr>
        <p:spPr bwMode="auto">
          <a:xfrm>
            <a:off x="4857291" y="3329583"/>
            <a:ext cx="89359" cy="0"/>
          </a:xfrm>
          <a:prstGeom prst="line">
            <a:avLst/>
          </a:prstGeom>
          <a:solidFill>
            <a:srgbClr val="FF0000"/>
          </a:solidFill>
          <a:ln w="9525" cap="flat" cmpd="sng" algn="ctr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CFC4F4D7-C19B-4C5E-8896-88A420DA14C1}"/>
              </a:ext>
            </a:extLst>
          </p:cNvPr>
          <p:cNvCxnSpPr>
            <a:endCxn id="71" idx="0"/>
          </p:cNvCxnSpPr>
          <p:nvPr/>
        </p:nvCxnSpPr>
        <p:spPr bwMode="auto">
          <a:xfrm flipH="1">
            <a:off x="7126348" y="732789"/>
            <a:ext cx="2763" cy="1305325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" name="Textfeld 48">
            <a:extLst>
              <a:ext uri="{FF2B5EF4-FFF2-40B4-BE49-F238E27FC236}">
                <a16:creationId xmlns:a16="http://schemas.microsoft.com/office/drawing/2014/main" id="{27C07F9B-316A-4C62-A7E2-904800AE2144}"/>
              </a:ext>
            </a:extLst>
          </p:cNvPr>
          <p:cNvSpPr txBox="1"/>
          <p:nvPr/>
        </p:nvSpPr>
        <p:spPr>
          <a:xfrm>
            <a:off x="6212042" y="4351983"/>
            <a:ext cx="936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noProof="0" dirty="0">
                <a:solidFill>
                  <a:srgbClr val="3333FF"/>
                </a:solidFill>
              </a:rPr>
              <a:t>Hausnetz</a:t>
            </a:r>
          </a:p>
        </p:txBody>
      </p:sp>
      <p:cxnSp>
        <p:nvCxnSpPr>
          <p:cNvPr id="52" name="Gerader Verbinder 51">
            <a:extLst>
              <a:ext uri="{FF2B5EF4-FFF2-40B4-BE49-F238E27FC236}">
                <a16:creationId xmlns:a16="http://schemas.microsoft.com/office/drawing/2014/main" id="{088E5D81-85FD-452A-BAA7-B605E553BBDC}"/>
              </a:ext>
            </a:extLst>
          </p:cNvPr>
          <p:cNvCxnSpPr/>
          <p:nvPr/>
        </p:nvCxnSpPr>
        <p:spPr bwMode="auto">
          <a:xfrm>
            <a:off x="6246547" y="3723669"/>
            <a:ext cx="0" cy="989754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1" name="Grafik 50" descr="Ein Bild, das Buchse, Elektronik, drinnen, Stecker enthält.&#10;&#10;Automatisch generierte Beschreibung">
            <a:extLst>
              <a:ext uri="{FF2B5EF4-FFF2-40B4-BE49-F238E27FC236}">
                <a16:creationId xmlns:a16="http://schemas.microsoft.com/office/drawing/2014/main" id="{9FB441D2-D519-4379-A910-DBDC6A1CD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201" y="3498647"/>
            <a:ext cx="248835" cy="248835"/>
          </a:xfrm>
          <a:prstGeom prst="rect">
            <a:avLst/>
          </a:prstGeom>
        </p:spPr>
      </p:pic>
      <p:grpSp>
        <p:nvGrpSpPr>
          <p:cNvPr id="75" name="Gruppieren 74">
            <a:extLst>
              <a:ext uri="{FF2B5EF4-FFF2-40B4-BE49-F238E27FC236}">
                <a16:creationId xmlns:a16="http://schemas.microsoft.com/office/drawing/2014/main" id="{B71D392F-2EF8-4B26-90C2-9F0FEB9FCBA7}"/>
              </a:ext>
            </a:extLst>
          </p:cNvPr>
          <p:cNvGrpSpPr/>
          <p:nvPr/>
        </p:nvGrpSpPr>
        <p:grpSpPr>
          <a:xfrm>
            <a:off x="324323" y="1146861"/>
            <a:ext cx="3647730" cy="2986111"/>
            <a:chOff x="1478424" y="1318947"/>
            <a:chExt cx="3647730" cy="2986111"/>
          </a:xfrm>
        </p:grpSpPr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530B6974-FD95-46EC-A875-E3D54EDAECD5}"/>
                </a:ext>
              </a:extLst>
            </p:cNvPr>
            <p:cNvSpPr/>
            <p:nvPr/>
          </p:nvSpPr>
          <p:spPr bwMode="auto">
            <a:xfrm>
              <a:off x="4199565" y="1601287"/>
              <a:ext cx="926589" cy="2703771"/>
            </a:xfrm>
            <a:custGeom>
              <a:avLst/>
              <a:gdLst>
                <a:gd name="connsiteX0" fmla="*/ 0 w 381000"/>
                <a:gd name="connsiteY0" fmla="*/ 369094 h 1066800"/>
                <a:gd name="connsiteX1" fmla="*/ 150019 w 381000"/>
                <a:gd name="connsiteY1" fmla="*/ 0 h 1066800"/>
                <a:gd name="connsiteX2" fmla="*/ 381000 w 381000"/>
                <a:gd name="connsiteY2" fmla="*/ 550069 h 1066800"/>
                <a:gd name="connsiteX3" fmla="*/ 381000 w 381000"/>
                <a:gd name="connsiteY3" fmla="*/ 1066800 h 1066800"/>
                <a:gd name="connsiteX4" fmla="*/ 16669 w 381000"/>
                <a:gd name="connsiteY4" fmla="*/ 833437 h 1066800"/>
                <a:gd name="connsiteX5" fmla="*/ 0 w 381000"/>
                <a:gd name="connsiteY5" fmla="*/ 369094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0" h="1066800">
                  <a:moveTo>
                    <a:pt x="0" y="369094"/>
                  </a:moveTo>
                  <a:lnTo>
                    <a:pt x="150019" y="0"/>
                  </a:lnTo>
                  <a:lnTo>
                    <a:pt x="381000" y="550069"/>
                  </a:lnTo>
                  <a:lnTo>
                    <a:pt x="381000" y="1066800"/>
                  </a:lnTo>
                  <a:lnTo>
                    <a:pt x="16669" y="833437"/>
                  </a:lnTo>
                  <a:lnTo>
                    <a:pt x="0" y="369094"/>
                  </a:lnTo>
                  <a:close/>
                </a:path>
              </a:pathLst>
            </a:custGeom>
            <a:solidFill>
              <a:srgbClr val="FF000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6" name="Textfeld 55">
              <a:extLst>
                <a:ext uri="{FF2B5EF4-FFF2-40B4-BE49-F238E27FC236}">
                  <a16:creationId xmlns:a16="http://schemas.microsoft.com/office/drawing/2014/main" id="{E80E13DF-B14D-48D3-BAFA-1282840F2456}"/>
                </a:ext>
              </a:extLst>
            </p:cNvPr>
            <p:cNvSpPr txBox="1"/>
            <p:nvPr/>
          </p:nvSpPr>
          <p:spPr>
            <a:xfrm>
              <a:off x="1478424" y="1318947"/>
              <a:ext cx="2313454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u="sng" noProof="0" dirty="0">
                  <a:solidFill>
                    <a:srgbClr val="3333FF"/>
                  </a:solidFill>
                </a:rPr>
                <a:t>Notwendige energetische</a:t>
              </a:r>
              <a:br>
                <a:rPr lang="de-DE" sz="1400" u="sng" noProof="0" dirty="0">
                  <a:solidFill>
                    <a:srgbClr val="3333FF"/>
                  </a:solidFill>
                </a:rPr>
              </a:br>
              <a:r>
                <a:rPr lang="de-DE" sz="1400" u="sng" noProof="0" dirty="0">
                  <a:solidFill>
                    <a:srgbClr val="3333FF"/>
                  </a:solidFill>
                </a:rPr>
                <a:t>Minimal-Sanierung!</a:t>
              </a:r>
              <a:br>
                <a:rPr lang="de-DE" sz="1400" noProof="0" dirty="0">
                  <a:solidFill>
                    <a:srgbClr val="3333FF"/>
                  </a:solidFill>
                </a:rPr>
              </a:br>
              <a:r>
                <a:rPr lang="de-DE" sz="1400" noProof="0" dirty="0">
                  <a:solidFill>
                    <a:srgbClr val="3333FF"/>
                  </a:solidFill>
                </a:rPr>
                <a:t>- doppelverglaste Fenster</a:t>
              </a:r>
              <a:br>
                <a:rPr lang="de-DE" sz="1400" noProof="0" dirty="0">
                  <a:solidFill>
                    <a:srgbClr val="3333FF"/>
                  </a:solidFill>
                </a:rPr>
              </a:br>
              <a:r>
                <a:rPr lang="de-DE" sz="1400" noProof="0" dirty="0">
                  <a:solidFill>
                    <a:srgbClr val="3333FF"/>
                  </a:solidFill>
                </a:rPr>
                <a:t>- Dämmung der </a:t>
              </a:r>
              <a:br>
                <a:rPr lang="de-DE" sz="1400" noProof="0" dirty="0">
                  <a:solidFill>
                    <a:srgbClr val="3333FF"/>
                  </a:solidFill>
                </a:rPr>
              </a:br>
              <a:r>
                <a:rPr lang="de-DE" sz="1400" noProof="0" dirty="0">
                  <a:solidFill>
                    <a:srgbClr val="3333FF"/>
                  </a:solidFill>
                </a:rPr>
                <a:t>  Obergeschossdecke und </a:t>
              </a:r>
              <a:br>
                <a:rPr lang="de-DE" sz="1400" noProof="0" dirty="0">
                  <a:solidFill>
                    <a:srgbClr val="3333FF"/>
                  </a:solidFill>
                </a:rPr>
              </a:br>
              <a:r>
                <a:rPr lang="de-DE" sz="1400" noProof="0" dirty="0">
                  <a:solidFill>
                    <a:srgbClr val="3333FF"/>
                  </a:solidFill>
                </a:rPr>
                <a:t>  Kellerdecke</a:t>
              </a:r>
            </a:p>
          </p:txBody>
        </p:sp>
        <p:cxnSp>
          <p:nvCxnSpPr>
            <p:cNvPr id="55" name="Gerader Verbinder 54">
              <a:extLst>
                <a:ext uri="{FF2B5EF4-FFF2-40B4-BE49-F238E27FC236}">
                  <a16:creationId xmlns:a16="http://schemas.microsoft.com/office/drawing/2014/main" id="{404A8B09-44EA-4406-B042-BDFD27675913}"/>
                </a:ext>
              </a:extLst>
            </p:cNvPr>
            <p:cNvCxnSpPr/>
            <p:nvPr/>
          </p:nvCxnSpPr>
          <p:spPr bwMode="auto">
            <a:xfrm flipH="1" flipV="1">
              <a:off x="3688074" y="2014297"/>
              <a:ext cx="953094" cy="299395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59" name="Grafik 58" descr="Ein Bild, das drinnen, Zähler, weiß, sitzend enthält.&#10;&#10;Automatisch generierte Beschreibung">
            <a:extLst>
              <a:ext uri="{FF2B5EF4-FFF2-40B4-BE49-F238E27FC236}">
                <a16:creationId xmlns:a16="http://schemas.microsoft.com/office/drawing/2014/main" id="{50FE87EA-8D41-471E-B553-72674FF44C9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" t="20588" r="12982" b="4299"/>
          <a:stretch/>
        </p:blipFill>
        <p:spPr>
          <a:xfrm rot="5400000">
            <a:off x="6743408" y="1264883"/>
            <a:ext cx="803523" cy="537681"/>
          </a:xfrm>
          <a:prstGeom prst="rect">
            <a:avLst/>
          </a:prstGeom>
        </p:spPr>
      </p:pic>
      <p:cxnSp>
        <p:nvCxnSpPr>
          <p:cNvPr id="61" name="Gerader Verbinder 60">
            <a:extLst>
              <a:ext uri="{FF2B5EF4-FFF2-40B4-BE49-F238E27FC236}">
                <a16:creationId xmlns:a16="http://schemas.microsoft.com/office/drawing/2014/main" id="{F70F2D80-A629-4BEE-881B-4D85AB7B75D1}"/>
              </a:ext>
            </a:extLst>
          </p:cNvPr>
          <p:cNvCxnSpPr/>
          <p:nvPr/>
        </p:nvCxnSpPr>
        <p:spPr bwMode="auto">
          <a:xfrm>
            <a:off x="6275486" y="929501"/>
            <a:ext cx="1102767" cy="0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3" name="Ellipse 62">
            <a:extLst>
              <a:ext uri="{FF2B5EF4-FFF2-40B4-BE49-F238E27FC236}">
                <a16:creationId xmlns:a16="http://schemas.microsoft.com/office/drawing/2014/main" id="{10FBD842-446F-40C1-8C72-0BBFA467B01B}"/>
              </a:ext>
            </a:extLst>
          </p:cNvPr>
          <p:cNvSpPr/>
          <p:nvPr/>
        </p:nvSpPr>
        <p:spPr bwMode="auto">
          <a:xfrm>
            <a:off x="7093354" y="884310"/>
            <a:ext cx="69669" cy="69669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F25F223B-193E-42B6-9B54-F83E04774338}"/>
              </a:ext>
            </a:extLst>
          </p:cNvPr>
          <p:cNvSpPr txBox="1"/>
          <p:nvPr/>
        </p:nvSpPr>
        <p:spPr>
          <a:xfrm>
            <a:off x="7414010" y="765255"/>
            <a:ext cx="1428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>
                <a:solidFill>
                  <a:srgbClr val="3333FF"/>
                </a:solidFill>
              </a:rPr>
              <a:t>Ortsn</a:t>
            </a:r>
            <a:r>
              <a:rPr lang="de-DE" sz="1400" noProof="0" dirty="0">
                <a:solidFill>
                  <a:srgbClr val="3333FF"/>
                </a:solidFill>
              </a:rPr>
              <a:t>etz 400 V</a:t>
            </a:r>
          </a:p>
        </p:txBody>
      </p:sp>
      <p:sp>
        <p:nvSpPr>
          <p:cNvPr id="57" name="Text Box 14">
            <a:extLst>
              <a:ext uri="{FF2B5EF4-FFF2-40B4-BE49-F238E27FC236}">
                <a16:creationId xmlns:a16="http://schemas.microsoft.com/office/drawing/2014/main" id="{785F2561-178D-4F04-99A7-F00206D44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8899" y="4334694"/>
            <a:ext cx="112402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sz="1200" u="sng" noProof="0" dirty="0">
                <a:solidFill>
                  <a:srgbClr val="000000"/>
                </a:solidFill>
                <a:ea typeface="Microsoft YaHei" panose="020B0503020204020204" pitchFamily="34" charset="-122"/>
              </a:rPr>
              <a:t>Quelle:</a:t>
            </a:r>
            <a:r>
              <a:rPr lang="de-DE" sz="1200" noProof="0" dirty="0">
                <a:solidFill>
                  <a:srgbClr val="000000"/>
                </a:solidFill>
                <a:ea typeface="Microsoft YaHei" panose="020B0503020204020204" pitchFamily="34" charset="-122"/>
              </a:rPr>
              <a:t> ISE e.V. </a:t>
            </a:r>
          </a:p>
        </p:txBody>
      </p:sp>
      <p:sp>
        <p:nvSpPr>
          <p:cNvPr id="110" name="Textfeld 109">
            <a:extLst>
              <a:ext uri="{FF2B5EF4-FFF2-40B4-BE49-F238E27FC236}">
                <a16:creationId xmlns:a16="http://schemas.microsoft.com/office/drawing/2014/main" id="{0F0B59B9-F2B9-3AE5-6EA7-CFCF863B1BAB}"/>
              </a:ext>
            </a:extLst>
          </p:cNvPr>
          <p:cNvSpPr txBox="1"/>
          <p:nvPr/>
        </p:nvSpPr>
        <p:spPr>
          <a:xfrm>
            <a:off x="220876" y="5840432"/>
            <a:ext cx="9667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noProof="0" dirty="0">
                <a:solidFill>
                  <a:srgbClr val="3333FF"/>
                </a:solidFill>
              </a:rPr>
              <a:t>EE-Maßnahmen sollten mit dem Energieberater bei notwendigen Ersatzinvestitionen geplant werden</a:t>
            </a:r>
          </a:p>
        </p:txBody>
      </p:sp>
      <p:grpSp>
        <p:nvGrpSpPr>
          <p:cNvPr id="122" name="Gruppieren 121">
            <a:extLst>
              <a:ext uri="{FF2B5EF4-FFF2-40B4-BE49-F238E27FC236}">
                <a16:creationId xmlns:a16="http://schemas.microsoft.com/office/drawing/2014/main" id="{C1742AD9-2607-5271-49AC-CF2699E39934}"/>
              </a:ext>
            </a:extLst>
          </p:cNvPr>
          <p:cNvGrpSpPr/>
          <p:nvPr/>
        </p:nvGrpSpPr>
        <p:grpSpPr>
          <a:xfrm>
            <a:off x="224042" y="1146861"/>
            <a:ext cx="9681958" cy="3914171"/>
            <a:chOff x="224042" y="1146861"/>
            <a:chExt cx="9681958" cy="3914171"/>
          </a:xfrm>
        </p:grpSpPr>
        <p:cxnSp>
          <p:nvCxnSpPr>
            <p:cNvPr id="121" name="Gerader Verbinder 120">
              <a:extLst>
                <a:ext uri="{FF2B5EF4-FFF2-40B4-BE49-F238E27FC236}">
                  <a16:creationId xmlns:a16="http://schemas.microsoft.com/office/drawing/2014/main" id="{4B65DD55-27CC-B198-B621-9EF9E90BD60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804364" y="4692139"/>
              <a:ext cx="446570" cy="0"/>
            </a:xfrm>
            <a:prstGeom prst="line">
              <a:avLst/>
            </a:prstGeom>
            <a:solidFill>
              <a:srgbClr val="FF000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15" name="Gruppieren 114">
              <a:extLst>
                <a:ext uri="{FF2B5EF4-FFF2-40B4-BE49-F238E27FC236}">
                  <a16:creationId xmlns:a16="http://schemas.microsoft.com/office/drawing/2014/main" id="{D587411E-2867-4BEF-97EF-56AA9D38709A}"/>
                </a:ext>
              </a:extLst>
            </p:cNvPr>
            <p:cNvGrpSpPr/>
            <p:nvPr/>
          </p:nvGrpSpPr>
          <p:grpSpPr>
            <a:xfrm>
              <a:off x="224042" y="1146861"/>
              <a:ext cx="9681958" cy="3914171"/>
              <a:chOff x="224042" y="1210361"/>
              <a:chExt cx="9681958" cy="3914171"/>
            </a:xfrm>
          </p:grpSpPr>
          <p:sp>
            <p:nvSpPr>
              <p:cNvPr id="101" name="Textfeld 100">
                <a:extLst>
                  <a:ext uri="{FF2B5EF4-FFF2-40B4-BE49-F238E27FC236}">
                    <a16:creationId xmlns:a16="http://schemas.microsoft.com/office/drawing/2014/main" id="{15DBD730-6C2E-4363-9083-F3AD10D0F8FC}"/>
                  </a:ext>
                </a:extLst>
              </p:cNvPr>
              <p:cNvSpPr txBox="1"/>
              <p:nvPr/>
            </p:nvSpPr>
            <p:spPr>
              <a:xfrm>
                <a:off x="224042" y="4785978"/>
                <a:ext cx="968195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de-DE" sz="1600" noProof="0" dirty="0">
                    <a:solidFill>
                      <a:srgbClr val="3333FF"/>
                    </a:solidFill>
                  </a:rPr>
                  <a:t>Hauskraftwerk: PV auf Dach/Balkon mit Batterie, Überschussstrom ins </a:t>
                </a:r>
                <a:r>
                  <a:rPr lang="de-DE" sz="1600" dirty="0" err="1">
                    <a:solidFill>
                      <a:srgbClr val="3333FF"/>
                    </a:solidFill>
                  </a:rPr>
                  <a:t>Ortsn</a:t>
                </a:r>
                <a:r>
                  <a:rPr lang="de-DE" sz="1600" noProof="0" dirty="0">
                    <a:solidFill>
                      <a:srgbClr val="3333FF"/>
                    </a:solidFill>
                  </a:rPr>
                  <a:t>etz</a:t>
                </a:r>
              </a:p>
            </p:txBody>
          </p:sp>
          <p:grpSp>
            <p:nvGrpSpPr>
              <p:cNvPr id="117" name="Gruppieren 116">
                <a:extLst>
                  <a:ext uri="{FF2B5EF4-FFF2-40B4-BE49-F238E27FC236}">
                    <a16:creationId xmlns:a16="http://schemas.microsoft.com/office/drawing/2014/main" id="{0CCC28C9-F7D6-C67D-22FD-B20244D2B609}"/>
                  </a:ext>
                </a:extLst>
              </p:cNvPr>
              <p:cNvGrpSpPr/>
              <p:nvPr/>
            </p:nvGrpSpPr>
            <p:grpSpPr>
              <a:xfrm>
                <a:off x="3811625" y="1210361"/>
                <a:ext cx="3351398" cy="3582519"/>
                <a:chOff x="3811625" y="1210361"/>
                <a:chExt cx="3351398" cy="3582519"/>
              </a:xfrm>
            </p:grpSpPr>
            <p:grpSp>
              <p:nvGrpSpPr>
                <p:cNvPr id="109" name="Gruppieren 108">
                  <a:extLst>
                    <a:ext uri="{FF2B5EF4-FFF2-40B4-BE49-F238E27FC236}">
                      <a16:creationId xmlns:a16="http://schemas.microsoft.com/office/drawing/2014/main" id="{C18E14C0-804C-DCC1-4C4D-668DD92D2679}"/>
                    </a:ext>
                  </a:extLst>
                </p:cNvPr>
                <p:cNvGrpSpPr/>
                <p:nvPr/>
              </p:nvGrpSpPr>
              <p:grpSpPr>
                <a:xfrm>
                  <a:off x="5598798" y="3495999"/>
                  <a:ext cx="691598" cy="1296881"/>
                  <a:chOff x="5598798" y="3495999"/>
                  <a:chExt cx="691598" cy="1296881"/>
                </a:xfrm>
              </p:grpSpPr>
              <p:pic>
                <p:nvPicPr>
                  <p:cNvPr id="8" name="Grafik 7">
                    <a:extLst>
                      <a:ext uri="{FF2B5EF4-FFF2-40B4-BE49-F238E27FC236}">
                        <a16:creationId xmlns:a16="http://schemas.microsoft.com/office/drawing/2014/main" id="{4F64958E-6CC0-4B37-9759-F3B8D732A9C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21087" t="56358" r="73126" b="14625"/>
                  <a:stretch/>
                </p:blipFill>
                <p:spPr>
                  <a:xfrm>
                    <a:off x="5598798" y="3495999"/>
                    <a:ext cx="418875" cy="718622"/>
                  </a:xfrm>
                  <a:prstGeom prst="rect">
                    <a:avLst/>
                  </a:prstGeom>
                </p:spPr>
              </p:pic>
              <p:cxnSp>
                <p:nvCxnSpPr>
                  <p:cNvPr id="65" name="Gerader Verbinder 64">
                    <a:extLst>
                      <a:ext uri="{FF2B5EF4-FFF2-40B4-BE49-F238E27FC236}">
                        <a16:creationId xmlns:a16="http://schemas.microsoft.com/office/drawing/2014/main" id="{9A587941-AE49-4A00-A415-1E1A1B38C9FB}"/>
                      </a:ext>
                    </a:extLst>
                  </p:cNvPr>
                  <p:cNvCxnSpPr>
                    <a:cxnSpLocks/>
                    <a:stCxn id="8" idx="2"/>
                  </p:cNvCxnSpPr>
                  <p:nvPr/>
                </p:nvCxnSpPr>
                <p:spPr bwMode="auto">
                  <a:xfrm>
                    <a:off x="5808236" y="4214621"/>
                    <a:ext cx="0" cy="554258"/>
                  </a:xfrm>
                  <a:prstGeom prst="line">
                    <a:avLst/>
                  </a:prstGeom>
                  <a:solidFill>
                    <a:srgbClr val="FF0000"/>
                  </a:solidFill>
                  <a:ln w="28575" cap="flat" cmpd="sng" algn="ctr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06" name="Ellipse 105">
                    <a:extLst>
                      <a:ext uri="{FF2B5EF4-FFF2-40B4-BE49-F238E27FC236}">
                        <a16:creationId xmlns:a16="http://schemas.microsoft.com/office/drawing/2014/main" id="{8B34A4E2-020B-448C-8628-C4395F2F53F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220727" y="4723211"/>
                    <a:ext cx="69669" cy="69669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noProof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  <p:grpSp>
              <p:nvGrpSpPr>
                <p:cNvPr id="67" name="Gruppieren 66">
                  <a:extLst>
                    <a:ext uri="{FF2B5EF4-FFF2-40B4-BE49-F238E27FC236}">
                      <a16:creationId xmlns:a16="http://schemas.microsoft.com/office/drawing/2014/main" id="{3D9D3587-3394-4C57-B455-3395A0794555}"/>
                    </a:ext>
                  </a:extLst>
                </p:cNvPr>
                <p:cNvGrpSpPr/>
                <p:nvPr/>
              </p:nvGrpSpPr>
              <p:grpSpPr>
                <a:xfrm>
                  <a:off x="3811625" y="1210361"/>
                  <a:ext cx="3351398" cy="1585429"/>
                  <a:chOff x="3811625" y="1318649"/>
                  <a:chExt cx="3351398" cy="1585429"/>
                </a:xfrm>
              </p:grpSpPr>
              <p:grpSp>
                <p:nvGrpSpPr>
                  <p:cNvPr id="73" name="Gruppieren 72">
                    <a:extLst>
                      <a:ext uri="{FF2B5EF4-FFF2-40B4-BE49-F238E27FC236}">
                        <a16:creationId xmlns:a16="http://schemas.microsoft.com/office/drawing/2014/main" id="{0D43477C-9A5B-40FB-9F52-C8B7BAE756B5}"/>
                      </a:ext>
                    </a:extLst>
                  </p:cNvPr>
                  <p:cNvGrpSpPr/>
                  <p:nvPr/>
                </p:nvGrpSpPr>
                <p:grpSpPr>
                  <a:xfrm>
                    <a:off x="3811625" y="1601287"/>
                    <a:ext cx="3351398" cy="1302791"/>
                    <a:chOff x="4965726" y="1601287"/>
                    <a:chExt cx="3351398" cy="1302791"/>
                  </a:xfrm>
                </p:grpSpPr>
                <p:grpSp>
                  <p:nvGrpSpPr>
                    <p:cNvPr id="17" name="Gruppieren 16">
                      <a:extLst>
                        <a:ext uri="{FF2B5EF4-FFF2-40B4-BE49-F238E27FC236}">
                          <a16:creationId xmlns:a16="http://schemas.microsoft.com/office/drawing/2014/main" id="{C5578023-2269-452E-BE95-39A0DB118D4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965726" y="1601287"/>
                      <a:ext cx="2344763" cy="1302791"/>
                      <a:chOff x="8364915" y="3815016"/>
                      <a:chExt cx="897300" cy="528571"/>
                    </a:xfrm>
                  </p:grpSpPr>
                  <p:sp>
                    <p:nvSpPr>
                      <p:cNvPr id="19" name="Freihandform: Form 18">
                        <a:extLst>
                          <a:ext uri="{FF2B5EF4-FFF2-40B4-BE49-F238E27FC236}">
                            <a16:creationId xmlns:a16="http://schemas.microsoft.com/office/drawing/2014/main" id="{765E8201-2ED6-4455-A791-85E3C90DDD39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364915" y="3815016"/>
                        <a:ext cx="350547" cy="225980"/>
                      </a:xfrm>
                      <a:custGeom>
                        <a:avLst/>
                        <a:gdLst>
                          <a:gd name="connsiteX0" fmla="*/ 0 w 3972232"/>
                          <a:gd name="connsiteY0" fmla="*/ 9833 h 1897626"/>
                          <a:gd name="connsiteX1" fmla="*/ 2871019 w 3972232"/>
                          <a:gd name="connsiteY1" fmla="*/ 39329 h 1897626"/>
                          <a:gd name="connsiteX2" fmla="*/ 3972232 w 3972232"/>
                          <a:gd name="connsiteY2" fmla="*/ 1858297 h 1897626"/>
                          <a:gd name="connsiteX3" fmla="*/ 894735 w 3972232"/>
                          <a:gd name="connsiteY3" fmla="*/ 1897626 h 1897626"/>
                          <a:gd name="connsiteX4" fmla="*/ 49161 w 3972232"/>
                          <a:gd name="connsiteY4" fmla="*/ 0 h 1897626"/>
                          <a:gd name="connsiteX5" fmla="*/ 78658 w 3972232"/>
                          <a:gd name="connsiteY5" fmla="*/ 68826 h 1897626"/>
                          <a:gd name="connsiteX0" fmla="*/ 0 w 3972232"/>
                          <a:gd name="connsiteY0" fmla="*/ 9833 h 1897626"/>
                          <a:gd name="connsiteX1" fmla="*/ 2874829 w 3972232"/>
                          <a:gd name="connsiteY1" fmla="*/ 54569 h 1897626"/>
                          <a:gd name="connsiteX2" fmla="*/ 3972232 w 3972232"/>
                          <a:gd name="connsiteY2" fmla="*/ 1858297 h 1897626"/>
                          <a:gd name="connsiteX3" fmla="*/ 894735 w 3972232"/>
                          <a:gd name="connsiteY3" fmla="*/ 1897626 h 1897626"/>
                          <a:gd name="connsiteX4" fmla="*/ 49161 w 3972232"/>
                          <a:gd name="connsiteY4" fmla="*/ 0 h 1897626"/>
                          <a:gd name="connsiteX5" fmla="*/ 78658 w 3972232"/>
                          <a:gd name="connsiteY5" fmla="*/ 68826 h 1897626"/>
                          <a:gd name="connsiteX0" fmla="*/ 0 w 3972232"/>
                          <a:gd name="connsiteY0" fmla="*/ 17453 h 1905246"/>
                          <a:gd name="connsiteX1" fmla="*/ 2874829 w 3972232"/>
                          <a:gd name="connsiteY1" fmla="*/ 62189 h 1905246"/>
                          <a:gd name="connsiteX2" fmla="*/ 3972232 w 3972232"/>
                          <a:gd name="connsiteY2" fmla="*/ 1865917 h 1905246"/>
                          <a:gd name="connsiteX3" fmla="*/ 894735 w 3972232"/>
                          <a:gd name="connsiteY3" fmla="*/ 1905246 h 1905246"/>
                          <a:gd name="connsiteX4" fmla="*/ 178701 w 3972232"/>
                          <a:gd name="connsiteY4" fmla="*/ 0 h 1905246"/>
                          <a:gd name="connsiteX5" fmla="*/ 78658 w 3972232"/>
                          <a:gd name="connsiteY5" fmla="*/ 76446 h 1905246"/>
                          <a:gd name="connsiteX0" fmla="*/ 0 w 3972232"/>
                          <a:gd name="connsiteY0" fmla="*/ 17453 h 1905246"/>
                          <a:gd name="connsiteX1" fmla="*/ 2874829 w 3972232"/>
                          <a:gd name="connsiteY1" fmla="*/ 62189 h 1905246"/>
                          <a:gd name="connsiteX2" fmla="*/ 3972232 w 3972232"/>
                          <a:gd name="connsiteY2" fmla="*/ 1865917 h 1905246"/>
                          <a:gd name="connsiteX3" fmla="*/ 894735 w 3972232"/>
                          <a:gd name="connsiteY3" fmla="*/ 1905246 h 1905246"/>
                          <a:gd name="connsiteX4" fmla="*/ 178701 w 3972232"/>
                          <a:gd name="connsiteY4" fmla="*/ 0 h 1905246"/>
                          <a:gd name="connsiteX5" fmla="*/ 78658 w 3972232"/>
                          <a:gd name="connsiteY5" fmla="*/ 76446 h 1905246"/>
                          <a:gd name="connsiteX0" fmla="*/ 0 w 3972232"/>
                          <a:gd name="connsiteY0" fmla="*/ 0 h 1887793"/>
                          <a:gd name="connsiteX1" fmla="*/ 2874829 w 3972232"/>
                          <a:gd name="connsiteY1" fmla="*/ 44736 h 1887793"/>
                          <a:gd name="connsiteX2" fmla="*/ 3972232 w 3972232"/>
                          <a:gd name="connsiteY2" fmla="*/ 1848464 h 1887793"/>
                          <a:gd name="connsiteX3" fmla="*/ 894735 w 3972232"/>
                          <a:gd name="connsiteY3" fmla="*/ 1887793 h 1887793"/>
                          <a:gd name="connsiteX4" fmla="*/ 78658 w 3972232"/>
                          <a:gd name="connsiteY4" fmla="*/ 58993 h 1887793"/>
                          <a:gd name="connsiteX0" fmla="*/ 0 w 3972232"/>
                          <a:gd name="connsiteY0" fmla="*/ 24827 h 1912620"/>
                          <a:gd name="connsiteX1" fmla="*/ 2874829 w 3972232"/>
                          <a:gd name="connsiteY1" fmla="*/ 69563 h 1912620"/>
                          <a:gd name="connsiteX2" fmla="*/ 3972232 w 3972232"/>
                          <a:gd name="connsiteY2" fmla="*/ 1873291 h 1912620"/>
                          <a:gd name="connsiteX3" fmla="*/ 894735 w 3972232"/>
                          <a:gd name="connsiteY3" fmla="*/ 1912620 h 1912620"/>
                          <a:gd name="connsiteX4" fmla="*/ 21508 w 3972232"/>
                          <a:gd name="connsiteY4" fmla="*/ 0 h 1912620"/>
                          <a:gd name="connsiteX0" fmla="*/ 0 w 3956992"/>
                          <a:gd name="connsiteY0" fmla="*/ 0 h 1922083"/>
                          <a:gd name="connsiteX1" fmla="*/ 2859589 w 3956992"/>
                          <a:gd name="connsiteY1" fmla="*/ 79026 h 1922083"/>
                          <a:gd name="connsiteX2" fmla="*/ 3956992 w 3956992"/>
                          <a:gd name="connsiteY2" fmla="*/ 1882754 h 1922083"/>
                          <a:gd name="connsiteX3" fmla="*/ 879495 w 3956992"/>
                          <a:gd name="connsiteY3" fmla="*/ 1922083 h 1922083"/>
                          <a:gd name="connsiteX4" fmla="*/ 6268 w 3956992"/>
                          <a:gd name="connsiteY4" fmla="*/ 9463 h 1922083"/>
                          <a:gd name="connsiteX0" fmla="*/ 0 w 3956992"/>
                          <a:gd name="connsiteY0" fmla="*/ 0 h 1882754"/>
                          <a:gd name="connsiteX1" fmla="*/ 2859589 w 3956992"/>
                          <a:gd name="connsiteY1" fmla="*/ 79026 h 1882754"/>
                          <a:gd name="connsiteX2" fmla="*/ 3956992 w 3956992"/>
                          <a:gd name="connsiteY2" fmla="*/ 1882754 h 1882754"/>
                          <a:gd name="connsiteX3" fmla="*/ 879495 w 3956992"/>
                          <a:gd name="connsiteY3" fmla="*/ 1867219 h 1882754"/>
                          <a:gd name="connsiteX4" fmla="*/ 6268 w 3956992"/>
                          <a:gd name="connsiteY4" fmla="*/ 9463 h 18827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956992" h="1882754">
                            <a:moveTo>
                              <a:pt x="0" y="0"/>
                            </a:moveTo>
                            <a:lnTo>
                              <a:pt x="2859589" y="79026"/>
                            </a:lnTo>
                            <a:lnTo>
                              <a:pt x="3956992" y="1882754"/>
                            </a:lnTo>
                            <a:lnTo>
                              <a:pt x="879495" y="1867219"/>
                            </a:lnTo>
                            <a:lnTo>
                              <a:pt x="6268" y="9463"/>
                            </a:lnTo>
                          </a:path>
                        </a:pathLst>
                      </a:cu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0" tIns="0" rIns="0" bIns="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Char char="•"/>
                          <a:tabLst/>
                        </a:pPr>
                        <a:endParaRPr kumimoji="0" lang="de-DE" sz="2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endParaRPr>
                      </a:p>
                    </p:txBody>
                  </p:sp>
                  <p:sp>
                    <p:nvSpPr>
                      <p:cNvPr id="20" name="Freihandform: Form 19">
                        <a:extLst>
                          <a:ext uri="{FF2B5EF4-FFF2-40B4-BE49-F238E27FC236}">
                            <a16:creationId xmlns:a16="http://schemas.microsoft.com/office/drawing/2014/main" id="{50079D3C-241D-4B12-85B6-C6C0EA71576D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764049" y="3815016"/>
                        <a:ext cx="350547" cy="225980"/>
                      </a:xfrm>
                      <a:custGeom>
                        <a:avLst/>
                        <a:gdLst>
                          <a:gd name="connsiteX0" fmla="*/ 0 w 3972232"/>
                          <a:gd name="connsiteY0" fmla="*/ 9833 h 1897626"/>
                          <a:gd name="connsiteX1" fmla="*/ 2871019 w 3972232"/>
                          <a:gd name="connsiteY1" fmla="*/ 39329 h 1897626"/>
                          <a:gd name="connsiteX2" fmla="*/ 3972232 w 3972232"/>
                          <a:gd name="connsiteY2" fmla="*/ 1858297 h 1897626"/>
                          <a:gd name="connsiteX3" fmla="*/ 894735 w 3972232"/>
                          <a:gd name="connsiteY3" fmla="*/ 1897626 h 1897626"/>
                          <a:gd name="connsiteX4" fmla="*/ 49161 w 3972232"/>
                          <a:gd name="connsiteY4" fmla="*/ 0 h 1897626"/>
                          <a:gd name="connsiteX5" fmla="*/ 78658 w 3972232"/>
                          <a:gd name="connsiteY5" fmla="*/ 68826 h 1897626"/>
                          <a:gd name="connsiteX0" fmla="*/ 0 w 3972232"/>
                          <a:gd name="connsiteY0" fmla="*/ 9833 h 1897626"/>
                          <a:gd name="connsiteX1" fmla="*/ 2874829 w 3972232"/>
                          <a:gd name="connsiteY1" fmla="*/ 54569 h 1897626"/>
                          <a:gd name="connsiteX2" fmla="*/ 3972232 w 3972232"/>
                          <a:gd name="connsiteY2" fmla="*/ 1858297 h 1897626"/>
                          <a:gd name="connsiteX3" fmla="*/ 894735 w 3972232"/>
                          <a:gd name="connsiteY3" fmla="*/ 1897626 h 1897626"/>
                          <a:gd name="connsiteX4" fmla="*/ 49161 w 3972232"/>
                          <a:gd name="connsiteY4" fmla="*/ 0 h 1897626"/>
                          <a:gd name="connsiteX5" fmla="*/ 78658 w 3972232"/>
                          <a:gd name="connsiteY5" fmla="*/ 68826 h 1897626"/>
                          <a:gd name="connsiteX0" fmla="*/ 0 w 3972232"/>
                          <a:gd name="connsiteY0" fmla="*/ 17453 h 1905246"/>
                          <a:gd name="connsiteX1" fmla="*/ 2874829 w 3972232"/>
                          <a:gd name="connsiteY1" fmla="*/ 62189 h 1905246"/>
                          <a:gd name="connsiteX2" fmla="*/ 3972232 w 3972232"/>
                          <a:gd name="connsiteY2" fmla="*/ 1865917 h 1905246"/>
                          <a:gd name="connsiteX3" fmla="*/ 894735 w 3972232"/>
                          <a:gd name="connsiteY3" fmla="*/ 1905246 h 1905246"/>
                          <a:gd name="connsiteX4" fmla="*/ 178701 w 3972232"/>
                          <a:gd name="connsiteY4" fmla="*/ 0 h 1905246"/>
                          <a:gd name="connsiteX5" fmla="*/ 78658 w 3972232"/>
                          <a:gd name="connsiteY5" fmla="*/ 76446 h 1905246"/>
                          <a:gd name="connsiteX0" fmla="*/ 0 w 3972232"/>
                          <a:gd name="connsiteY0" fmla="*/ 17453 h 1905246"/>
                          <a:gd name="connsiteX1" fmla="*/ 2874829 w 3972232"/>
                          <a:gd name="connsiteY1" fmla="*/ 62189 h 1905246"/>
                          <a:gd name="connsiteX2" fmla="*/ 3972232 w 3972232"/>
                          <a:gd name="connsiteY2" fmla="*/ 1865917 h 1905246"/>
                          <a:gd name="connsiteX3" fmla="*/ 894735 w 3972232"/>
                          <a:gd name="connsiteY3" fmla="*/ 1905246 h 1905246"/>
                          <a:gd name="connsiteX4" fmla="*/ 178701 w 3972232"/>
                          <a:gd name="connsiteY4" fmla="*/ 0 h 1905246"/>
                          <a:gd name="connsiteX5" fmla="*/ 78658 w 3972232"/>
                          <a:gd name="connsiteY5" fmla="*/ 76446 h 1905246"/>
                          <a:gd name="connsiteX0" fmla="*/ 0 w 3972232"/>
                          <a:gd name="connsiteY0" fmla="*/ 0 h 1887793"/>
                          <a:gd name="connsiteX1" fmla="*/ 2874829 w 3972232"/>
                          <a:gd name="connsiteY1" fmla="*/ 44736 h 1887793"/>
                          <a:gd name="connsiteX2" fmla="*/ 3972232 w 3972232"/>
                          <a:gd name="connsiteY2" fmla="*/ 1848464 h 1887793"/>
                          <a:gd name="connsiteX3" fmla="*/ 894735 w 3972232"/>
                          <a:gd name="connsiteY3" fmla="*/ 1887793 h 1887793"/>
                          <a:gd name="connsiteX4" fmla="*/ 78658 w 3972232"/>
                          <a:gd name="connsiteY4" fmla="*/ 58993 h 1887793"/>
                          <a:gd name="connsiteX0" fmla="*/ 0 w 3972232"/>
                          <a:gd name="connsiteY0" fmla="*/ 24827 h 1912620"/>
                          <a:gd name="connsiteX1" fmla="*/ 2874829 w 3972232"/>
                          <a:gd name="connsiteY1" fmla="*/ 69563 h 1912620"/>
                          <a:gd name="connsiteX2" fmla="*/ 3972232 w 3972232"/>
                          <a:gd name="connsiteY2" fmla="*/ 1873291 h 1912620"/>
                          <a:gd name="connsiteX3" fmla="*/ 894735 w 3972232"/>
                          <a:gd name="connsiteY3" fmla="*/ 1912620 h 1912620"/>
                          <a:gd name="connsiteX4" fmla="*/ 21508 w 3972232"/>
                          <a:gd name="connsiteY4" fmla="*/ 0 h 1912620"/>
                          <a:gd name="connsiteX0" fmla="*/ 0 w 3956992"/>
                          <a:gd name="connsiteY0" fmla="*/ 0 h 1922083"/>
                          <a:gd name="connsiteX1" fmla="*/ 2859589 w 3956992"/>
                          <a:gd name="connsiteY1" fmla="*/ 79026 h 1922083"/>
                          <a:gd name="connsiteX2" fmla="*/ 3956992 w 3956992"/>
                          <a:gd name="connsiteY2" fmla="*/ 1882754 h 1922083"/>
                          <a:gd name="connsiteX3" fmla="*/ 879495 w 3956992"/>
                          <a:gd name="connsiteY3" fmla="*/ 1922083 h 1922083"/>
                          <a:gd name="connsiteX4" fmla="*/ 6268 w 3956992"/>
                          <a:gd name="connsiteY4" fmla="*/ 9463 h 1922083"/>
                          <a:gd name="connsiteX0" fmla="*/ 0 w 3956992"/>
                          <a:gd name="connsiteY0" fmla="*/ 0 h 1882754"/>
                          <a:gd name="connsiteX1" fmla="*/ 2859589 w 3956992"/>
                          <a:gd name="connsiteY1" fmla="*/ 79026 h 1882754"/>
                          <a:gd name="connsiteX2" fmla="*/ 3956992 w 3956992"/>
                          <a:gd name="connsiteY2" fmla="*/ 1882754 h 1882754"/>
                          <a:gd name="connsiteX3" fmla="*/ 879495 w 3956992"/>
                          <a:gd name="connsiteY3" fmla="*/ 1867219 h 1882754"/>
                          <a:gd name="connsiteX4" fmla="*/ 6268 w 3956992"/>
                          <a:gd name="connsiteY4" fmla="*/ 9463 h 18827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956992" h="1882754">
                            <a:moveTo>
                              <a:pt x="0" y="0"/>
                            </a:moveTo>
                            <a:lnTo>
                              <a:pt x="2859589" y="79026"/>
                            </a:lnTo>
                            <a:lnTo>
                              <a:pt x="3956992" y="1882754"/>
                            </a:lnTo>
                            <a:lnTo>
                              <a:pt x="879495" y="1867219"/>
                            </a:lnTo>
                            <a:lnTo>
                              <a:pt x="6268" y="9463"/>
                            </a:lnTo>
                          </a:path>
                        </a:pathLst>
                      </a:cu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0" tIns="0" rIns="0" bIns="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Char char="•"/>
                          <a:tabLst/>
                        </a:pPr>
                        <a:endParaRPr kumimoji="0" lang="de-DE" sz="2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endParaRPr>
                      </a:p>
                    </p:txBody>
                  </p:sp>
                  <p:sp>
                    <p:nvSpPr>
                      <p:cNvPr id="21" name="Freihandform: Form 20">
                        <a:extLst>
                          <a:ext uri="{FF2B5EF4-FFF2-40B4-BE49-F238E27FC236}">
                            <a16:creationId xmlns:a16="http://schemas.microsoft.com/office/drawing/2014/main" id="{F05163AF-20A9-41AF-AE41-E61103D4695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512535" y="4117607"/>
                        <a:ext cx="350547" cy="225980"/>
                      </a:xfrm>
                      <a:custGeom>
                        <a:avLst/>
                        <a:gdLst>
                          <a:gd name="connsiteX0" fmla="*/ 0 w 3972232"/>
                          <a:gd name="connsiteY0" fmla="*/ 9833 h 1897626"/>
                          <a:gd name="connsiteX1" fmla="*/ 2871019 w 3972232"/>
                          <a:gd name="connsiteY1" fmla="*/ 39329 h 1897626"/>
                          <a:gd name="connsiteX2" fmla="*/ 3972232 w 3972232"/>
                          <a:gd name="connsiteY2" fmla="*/ 1858297 h 1897626"/>
                          <a:gd name="connsiteX3" fmla="*/ 894735 w 3972232"/>
                          <a:gd name="connsiteY3" fmla="*/ 1897626 h 1897626"/>
                          <a:gd name="connsiteX4" fmla="*/ 49161 w 3972232"/>
                          <a:gd name="connsiteY4" fmla="*/ 0 h 1897626"/>
                          <a:gd name="connsiteX5" fmla="*/ 78658 w 3972232"/>
                          <a:gd name="connsiteY5" fmla="*/ 68826 h 1897626"/>
                          <a:gd name="connsiteX0" fmla="*/ 0 w 3972232"/>
                          <a:gd name="connsiteY0" fmla="*/ 9833 h 1897626"/>
                          <a:gd name="connsiteX1" fmla="*/ 2874829 w 3972232"/>
                          <a:gd name="connsiteY1" fmla="*/ 54569 h 1897626"/>
                          <a:gd name="connsiteX2" fmla="*/ 3972232 w 3972232"/>
                          <a:gd name="connsiteY2" fmla="*/ 1858297 h 1897626"/>
                          <a:gd name="connsiteX3" fmla="*/ 894735 w 3972232"/>
                          <a:gd name="connsiteY3" fmla="*/ 1897626 h 1897626"/>
                          <a:gd name="connsiteX4" fmla="*/ 49161 w 3972232"/>
                          <a:gd name="connsiteY4" fmla="*/ 0 h 1897626"/>
                          <a:gd name="connsiteX5" fmla="*/ 78658 w 3972232"/>
                          <a:gd name="connsiteY5" fmla="*/ 68826 h 1897626"/>
                          <a:gd name="connsiteX0" fmla="*/ 0 w 3972232"/>
                          <a:gd name="connsiteY0" fmla="*/ 17453 h 1905246"/>
                          <a:gd name="connsiteX1" fmla="*/ 2874829 w 3972232"/>
                          <a:gd name="connsiteY1" fmla="*/ 62189 h 1905246"/>
                          <a:gd name="connsiteX2" fmla="*/ 3972232 w 3972232"/>
                          <a:gd name="connsiteY2" fmla="*/ 1865917 h 1905246"/>
                          <a:gd name="connsiteX3" fmla="*/ 894735 w 3972232"/>
                          <a:gd name="connsiteY3" fmla="*/ 1905246 h 1905246"/>
                          <a:gd name="connsiteX4" fmla="*/ 178701 w 3972232"/>
                          <a:gd name="connsiteY4" fmla="*/ 0 h 1905246"/>
                          <a:gd name="connsiteX5" fmla="*/ 78658 w 3972232"/>
                          <a:gd name="connsiteY5" fmla="*/ 76446 h 1905246"/>
                          <a:gd name="connsiteX0" fmla="*/ 0 w 3972232"/>
                          <a:gd name="connsiteY0" fmla="*/ 17453 h 1905246"/>
                          <a:gd name="connsiteX1" fmla="*/ 2874829 w 3972232"/>
                          <a:gd name="connsiteY1" fmla="*/ 62189 h 1905246"/>
                          <a:gd name="connsiteX2" fmla="*/ 3972232 w 3972232"/>
                          <a:gd name="connsiteY2" fmla="*/ 1865917 h 1905246"/>
                          <a:gd name="connsiteX3" fmla="*/ 894735 w 3972232"/>
                          <a:gd name="connsiteY3" fmla="*/ 1905246 h 1905246"/>
                          <a:gd name="connsiteX4" fmla="*/ 178701 w 3972232"/>
                          <a:gd name="connsiteY4" fmla="*/ 0 h 1905246"/>
                          <a:gd name="connsiteX5" fmla="*/ 78658 w 3972232"/>
                          <a:gd name="connsiteY5" fmla="*/ 76446 h 1905246"/>
                          <a:gd name="connsiteX0" fmla="*/ 0 w 3972232"/>
                          <a:gd name="connsiteY0" fmla="*/ 0 h 1887793"/>
                          <a:gd name="connsiteX1" fmla="*/ 2874829 w 3972232"/>
                          <a:gd name="connsiteY1" fmla="*/ 44736 h 1887793"/>
                          <a:gd name="connsiteX2" fmla="*/ 3972232 w 3972232"/>
                          <a:gd name="connsiteY2" fmla="*/ 1848464 h 1887793"/>
                          <a:gd name="connsiteX3" fmla="*/ 894735 w 3972232"/>
                          <a:gd name="connsiteY3" fmla="*/ 1887793 h 1887793"/>
                          <a:gd name="connsiteX4" fmla="*/ 78658 w 3972232"/>
                          <a:gd name="connsiteY4" fmla="*/ 58993 h 1887793"/>
                          <a:gd name="connsiteX0" fmla="*/ 0 w 3972232"/>
                          <a:gd name="connsiteY0" fmla="*/ 24827 h 1912620"/>
                          <a:gd name="connsiteX1" fmla="*/ 2874829 w 3972232"/>
                          <a:gd name="connsiteY1" fmla="*/ 69563 h 1912620"/>
                          <a:gd name="connsiteX2" fmla="*/ 3972232 w 3972232"/>
                          <a:gd name="connsiteY2" fmla="*/ 1873291 h 1912620"/>
                          <a:gd name="connsiteX3" fmla="*/ 894735 w 3972232"/>
                          <a:gd name="connsiteY3" fmla="*/ 1912620 h 1912620"/>
                          <a:gd name="connsiteX4" fmla="*/ 21508 w 3972232"/>
                          <a:gd name="connsiteY4" fmla="*/ 0 h 1912620"/>
                          <a:gd name="connsiteX0" fmla="*/ 0 w 3956992"/>
                          <a:gd name="connsiteY0" fmla="*/ 0 h 1922083"/>
                          <a:gd name="connsiteX1" fmla="*/ 2859589 w 3956992"/>
                          <a:gd name="connsiteY1" fmla="*/ 79026 h 1922083"/>
                          <a:gd name="connsiteX2" fmla="*/ 3956992 w 3956992"/>
                          <a:gd name="connsiteY2" fmla="*/ 1882754 h 1922083"/>
                          <a:gd name="connsiteX3" fmla="*/ 879495 w 3956992"/>
                          <a:gd name="connsiteY3" fmla="*/ 1922083 h 1922083"/>
                          <a:gd name="connsiteX4" fmla="*/ 6268 w 3956992"/>
                          <a:gd name="connsiteY4" fmla="*/ 9463 h 1922083"/>
                          <a:gd name="connsiteX0" fmla="*/ 0 w 3956992"/>
                          <a:gd name="connsiteY0" fmla="*/ 0 h 1882754"/>
                          <a:gd name="connsiteX1" fmla="*/ 2859589 w 3956992"/>
                          <a:gd name="connsiteY1" fmla="*/ 79026 h 1882754"/>
                          <a:gd name="connsiteX2" fmla="*/ 3956992 w 3956992"/>
                          <a:gd name="connsiteY2" fmla="*/ 1882754 h 1882754"/>
                          <a:gd name="connsiteX3" fmla="*/ 879495 w 3956992"/>
                          <a:gd name="connsiteY3" fmla="*/ 1867219 h 1882754"/>
                          <a:gd name="connsiteX4" fmla="*/ 6268 w 3956992"/>
                          <a:gd name="connsiteY4" fmla="*/ 9463 h 18827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956992" h="1882754">
                            <a:moveTo>
                              <a:pt x="0" y="0"/>
                            </a:moveTo>
                            <a:lnTo>
                              <a:pt x="2859589" y="79026"/>
                            </a:lnTo>
                            <a:lnTo>
                              <a:pt x="3956992" y="1882754"/>
                            </a:lnTo>
                            <a:lnTo>
                              <a:pt x="879495" y="1867219"/>
                            </a:lnTo>
                            <a:lnTo>
                              <a:pt x="6268" y="9463"/>
                            </a:lnTo>
                          </a:path>
                        </a:pathLst>
                      </a:cu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0" tIns="0" rIns="0" bIns="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Char char="•"/>
                          <a:tabLst/>
                        </a:pPr>
                        <a:endParaRPr kumimoji="0" lang="de-DE" sz="2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endParaRPr>
                      </a:p>
                    </p:txBody>
                  </p:sp>
                  <p:sp>
                    <p:nvSpPr>
                      <p:cNvPr id="22" name="Freihandform: Form 21">
                        <a:extLst>
                          <a:ext uri="{FF2B5EF4-FFF2-40B4-BE49-F238E27FC236}">
                            <a16:creationId xmlns:a16="http://schemas.microsoft.com/office/drawing/2014/main" id="{DF5FF9D8-2AB6-4269-9454-2049E1F8C82F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8911668" y="4117607"/>
                        <a:ext cx="350547" cy="225980"/>
                      </a:xfrm>
                      <a:custGeom>
                        <a:avLst/>
                        <a:gdLst>
                          <a:gd name="connsiteX0" fmla="*/ 0 w 3972232"/>
                          <a:gd name="connsiteY0" fmla="*/ 9833 h 1897626"/>
                          <a:gd name="connsiteX1" fmla="*/ 2871019 w 3972232"/>
                          <a:gd name="connsiteY1" fmla="*/ 39329 h 1897626"/>
                          <a:gd name="connsiteX2" fmla="*/ 3972232 w 3972232"/>
                          <a:gd name="connsiteY2" fmla="*/ 1858297 h 1897626"/>
                          <a:gd name="connsiteX3" fmla="*/ 894735 w 3972232"/>
                          <a:gd name="connsiteY3" fmla="*/ 1897626 h 1897626"/>
                          <a:gd name="connsiteX4" fmla="*/ 49161 w 3972232"/>
                          <a:gd name="connsiteY4" fmla="*/ 0 h 1897626"/>
                          <a:gd name="connsiteX5" fmla="*/ 78658 w 3972232"/>
                          <a:gd name="connsiteY5" fmla="*/ 68826 h 1897626"/>
                          <a:gd name="connsiteX0" fmla="*/ 0 w 3972232"/>
                          <a:gd name="connsiteY0" fmla="*/ 9833 h 1897626"/>
                          <a:gd name="connsiteX1" fmla="*/ 2874829 w 3972232"/>
                          <a:gd name="connsiteY1" fmla="*/ 54569 h 1897626"/>
                          <a:gd name="connsiteX2" fmla="*/ 3972232 w 3972232"/>
                          <a:gd name="connsiteY2" fmla="*/ 1858297 h 1897626"/>
                          <a:gd name="connsiteX3" fmla="*/ 894735 w 3972232"/>
                          <a:gd name="connsiteY3" fmla="*/ 1897626 h 1897626"/>
                          <a:gd name="connsiteX4" fmla="*/ 49161 w 3972232"/>
                          <a:gd name="connsiteY4" fmla="*/ 0 h 1897626"/>
                          <a:gd name="connsiteX5" fmla="*/ 78658 w 3972232"/>
                          <a:gd name="connsiteY5" fmla="*/ 68826 h 1897626"/>
                          <a:gd name="connsiteX0" fmla="*/ 0 w 3972232"/>
                          <a:gd name="connsiteY0" fmla="*/ 17453 h 1905246"/>
                          <a:gd name="connsiteX1" fmla="*/ 2874829 w 3972232"/>
                          <a:gd name="connsiteY1" fmla="*/ 62189 h 1905246"/>
                          <a:gd name="connsiteX2" fmla="*/ 3972232 w 3972232"/>
                          <a:gd name="connsiteY2" fmla="*/ 1865917 h 1905246"/>
                          <a:gd name="connsiteX3" fmla="*/ 894735 w 3972232"/>
                          <a:gd name="connsiteY3" fmla="*/ 1905246 h 1905246"/>
                          <a:gd name="connsiteX4" fmla="*/ 178701 w 3972232"/>
                          <a:gd name="connsiteY4" fmla="*/ 0 h 1905246"/>
                          <a:gd name="connsiteX5" fmla="*/ 78658 w 3972232"/>
                          <a:gd name="connsiteY5" fmla="*/ 76446 h 1905246"/>
                          <a:gd name="connsiteX0" fmla="*/ 0 w 3972232"/>
                          <a:gd name="connsiteY0" fmla="*/ 17453 h 1905246"/>
                          <a:gd name="connsiteX1" fmla="*/ 2874829 w 3972232"/>
                          <a:gd name="connsiteY1" fmla="*/ 62189 h 1905246"/>
                          <a:gd name="connsiteX2" fmla="*/ 3972232 w 3972232"/>
                          <a:gd name="connsiteY2" fmla="*/ 1865917 h 1905246"/>
                          <a:gd name="connsiteX3" fmla="*/ 894735 w 3972232"/>
                          <a:gd name="connsiteY3" fmla="*/ 1905246 h 1905246"/>
                          <a:gd name="connsiteX4" fmla="*/ 178701 w 3972232"/>
                          <a:gd name="connsiteY4" fmla="*/ 0 h 1905246"/>
                          <a:gd name="connsiteX5" fmla="*/ 78658 w 3972232"/>
                          <a:gd name="connsiteY5" fmla="*/ 76446 h 1905246"/>
                          <a:gd name="connsiteX0" fmla="*/ 0 w 3972232"/>
                          <a:gd name="connsiteY0" fmla="*/ 0 h 1887793"/>
                          <a:gd name="connsiteX1" fmla="*/ 2874829 w 3972232"/>
                          <a:gd name="connsiteY1" fmla="*/ 44736 h 1887793"/>
                          <a:gd name="connsiteX2" fmla="*/ 3972232 w 3972232"/>
                          <a:gd name="connsiteY2" fmla="*/ 1848464 h 1887793"/>
                          <a:gd name="connsiteX3" fmla="*/ 894735 w 3972232"/>
                          <a:gd name="connsiteY3" fmla="*/ 1887793 h 1887793"/>
                          <a:gd name="connsiteX4" fmla="*/ 78658 w 3972232"/>
                          <a:gd name="connsiteY4" fmla="*/ 58993 h 1887793"/>
                          <a:gd name="connsiteX0" fmla="*/ 0 w 3972232"/>
                          <a:gd name="connsiteY0" fmla="*/ 24827 h 1912620"/>
                          <a:gd name="connsiteX1" fmla="*/ 2874829 w 3972232"/>
                          <a:gd name="connsiteY1" fmla="*/ 69563 h 1912620"/>
                          <a:gd name="connsiteX2" fmla="*/ 3972232 w 3972232"/>
                          <a:gd name="connsiteY2" fmla="*/ 1873291 h 1912620"/>
                          <a:gd name="connsiteX3" fmla="*/ 894735 w 3972232"/>
                          <a:gd name="connsiteY3" fmla="*/ 1912620 h 1912620"/>
                          <a:gd name="connsiteX4" fmla="*/ 21508 w 3972232"/>
                          <a:gd name="connsiteY4" fmla="*/ 0 h 1912620"/>
                          <a:gd name="connsiteX0" fmla="*/ 0 w 3956992"/>
                          <a:gd name="connsiteY0" fmla="*/ 0 h 1922083"/>
                          <a:gd name="connsiteX1" fmla="*/ 2859589 w 3956992"/>
                          <a:gd name="connsiteY1" fmla="*/ 79026 h 1922083"/>
                          <a:gd name="connsiteX2" fmla="*/ 3956992 w 3956992"/>
                          <a:gd name="connsiteY2" fmla="*/ 1882754 h 1922083"/>
                          <a:gd name="connsiteX3" fmla="*/ 879495 w 3956992"/>
                          <a:gd name="connsiteY3" fmla="*/ 1922083 h 1922083"/>
                          <a:gd name="connsiteX4" fmla="*/ 6268 w 3956992"/>
                          <a:gd name="connsiteY4" fmla="*/ 9463 h 1922083"/>
                          <a:gd name="connsiteX0" fmla="*/ 0 w 3956992"/>
                          <a:gd name="connsiteY0" fmla="*/ 0 h 1882754"/>
                          <a:gd name="connsiteX1" fmla="*/ 2859589 w 3956992"/>
                          <a:gd name="connsiteY1" fmla="*/ 79026 h 1882754"/>
                          <a:gd name="connsiteX2" fmla="*/ 3956992 w 3956992"/>
                          <a:gd name="connsiteY2" fmla="*/ 1882754 h 1882754"/>
                          <a:gd name="connsiteX3" fmla="*/ 879495 w 3956992"/>
                          <a:gd name="connsiteY3" fmla="*/ 1867219 h 1882754"/>
                          <a:gd name="connsiteX4" fmla="*/ 6268 w 3956992"/>
                          <a:gd name="connsiteY4" fmla="*/ 9463 h 18827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956992" h="1882754">
                            <a:moveTo>
                              <a:pt x="0" y="0"/>
                            </a:moveTo>
                            <a:lnTo>
                              <a:pt x="2859589" y="79026"/>
                            </a:lnTo>
                            <a:lnTo>
                              <a:pt x="3956992" y="1882754"/>
                            </a:lnTo>
                            <a:lnTo>
                              <a:pt x="879495" y="1867219"/>
                            </a:lnTo>
                            <a:lnTo>
                              <a:pt x="6268" y="9463"/>
                            </a:lnTo>
                          </a:path>
                        </a:pathLst>
                      </a:cu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0" tIns="0" rIns="0" bIns="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Char char="•"/>
                          <a:tabLst/>
                        </a:pPr>
                        <a:endParaRPr kumimoji="0" lang="de-DE" sz="2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endParaRPr>
                      </a:p>
                    </p:txBody>
                  </p:sp>
                </p:grpSp>
                <p:cxnSp>
                  <p:nvCxnSpPr>
                    <p:cNvPr id="37" name="Gerader Verbinder 36">
                      <a:extLst>
                        <a:ext uri="{FF2B5EF4-FFF2-40B4-BE49-F238E27FC236}">
                          <a16:creationId xmlns:a16="http://schemas.microsoft.com/office/drawing/2014/main" id="{7D14DC26-2A0F-4E68-BC11-2766490D97A0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7263302" y="2828787"/>
                      <a:ext cx="1019910" cy="0"/>
                    </a:xfrm>
                    <a:prstGeom prst="line">
                      <a:avLst/>
                    </a:prstGeom>
                    <a:solidFill>
                      <a:srgbClr val="FF0000"/>
                    </a:solidFill>
                    <a:ln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sp>
                  <p:nvSpPr>
                    <p:cNvPr id="62" name="Ellipse 61">
                      <a:extLst>
                        <a:ext uri="{FF2B5EF4-FFF2-40B4-BE49-F238E27FC236}">
                          <a16:creationId xmlns:a16="http://schemas.microsoft.com/office/drawing/2014/main" id="{22870BAA-3707-4FD2-BD2B-1F940EDDBD4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8247455" y="2781252"/>
                      <a:ext cx="69669" cy="6966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0" tIns="0" rIns="0" bIns="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de-DE" sz="24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p:txBody>
                </p:sp>
              </p:grpSp>
              <p:cxnSp>
                <p:nvCxnSpPr>
                  <p:cNvPr id="38" name="Gerade Verbindung mit Pfeil 37">
                    <a:extLst>
                      <a:ext uri="{FF2B5EF4-FFF2-40B4-BE49-F238E27FC236}">
                        <a16:creationId xmlns:a16="http://schemas.microsoft.com/office/drawing/2014/main" id="{87FFDE7C-70A4-4E6E-847B-8FEBBFD837C1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6763351" y="1318649"/>
                    <a:ext cx="0" cy="793315"/>
                  </a:xfrm>
                  <a:prstGeom prst="straightConnector1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</p:grpSp>
      </p:grpSp>
      <p:sp>
        <p:nvSpPr>
          <p:cNvPr id="32" name="Rectangle 4">
            <a:extLst>
              <a:ext uri="{FF2B5EF4-FFF2-40B4-BE49-F238E27FC236}">
                <a16:creationId xmlns:a16="http://schemas.microsoft.com/office/drawing/2014/main" id="{E71F2F2D-85F2-4B08-B535-A1306EC24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514" y="6111042"/>
            <a:ext cx="9906000" cy="4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sz="1800" noProof="0" dirty="0" err="1">
                <a:solidFill>
                  <a:srgbClr val="00B050"/>
                </a:solidFill>
              </a:rPr>
              <a:t>Sektorkopplung</a:t>
            </a:r>
            <a:r>
              <a:rPr lang="de-DE" sz="1800" noProof="0" dirty="0">
                <a:solidFill>
                  <a:srgbClr val="00B050"/>
                </a:solidFill>
              </a:rPr>
              <a:t> (Produzent und Konsument): wirtschaftliche Autarkie </a:t>
            </a:r>
            <a:r>
              <a:rPr lang="de-DE" sz="1800" dirty="0">
                <a:solidFill>
                  <a:srgbClr val="00B050"/>
                </a:solidFill>
              </a:rPr>
              <a:t>im ø</a:t>
            </a:r>
            <a:r>
              <a:rPr lang="de-DE" sz="1800" noProof="0" dirty="0">
                <a:solidFill>
                  <a:srgbClr val="00B050"/>
                </a:solidFill>
              </a:rPr>
              <a:t> zu 60% erreichbar!</a:t>
            </a:r>
          </a:p>
        </p:txBody>
      </p:sp>
      <p:grpSp>
        <p:nvGrpSpPr>
          <p:cNvPr id="126" name="Gruppieren 125">
            <a:extLst>
              <a:ext uri="{FF2B5EF4-FFF2-40B4-BE49-F238E27FC236}">
                <a16:creationId xmlns:a16="http://schemas.microsoft.com/office/drawing/2014/main" id="{D68080EC-C16F-D555-A3D8-17B76A3F23EB}"/>
              </a:ext>
            </a:extLst>
          </p:cNvPr>
          <p:cNvGrpSpPr/>
          <p:nvPr/>
        </p:nvGrpSpPr>
        <p:grpSpPr>
          <a:xfrm>
            <a:off x="224041" y="3142846"/>
            <a:ext cx="9667446" cy="2164413"/>
            <a:chOff x="224041" y="3142846"/>
            <a:chExt cx="9667446" cy="2164413"/>
          </a:xfrm>
        </p:grpSpPr>
        <p:grpSp>
          <p:nvGrpSpPr>
            <p:cNvPr id="113" name="Gruppieren 112">
              <a:extLst>
                <a:ext uri="{FF2B5EF4-FFF2-40B4-BE49-F238E27FC236}">
                  <a16:creationId xmlns:a16="http://schemas.microsoft.com/office/drawing/2014/main" id="{5CC8F906-1BA6-6675-9F01-435ED59D3A15}"/>
                </a:ext>
              </a:extLst>
            </p:cNvPr>
            <p:cNvGrpSpPr/>
            <p:nvPr/>
          </p:nvGrpSpPr>
          <p:grpSpPr>
            <a:xfrm>
              <a:off x="224041" y="3142846"/>
              <a:ext cx="9667446" cy="2164413"/>
              <a:chOff x="224041" y="3212994"/>
              <a:chExt cx="9667446" cy="2164413"/>
            </a:xfrm>
          </p:grpSpPr>
          <p:grpSp>
            <p:nvGrpSpPr>
              <p:cNvPr id="112" name="Gruppieren 111">
                <a:extLst>
                  <a:ext uri="{FF2B5EF4-FFF2-40B4-BE49-F238E27FC236}">
                    <a16:creationId xmlns:a16="http://schemas.microsoft.com/office/drawing/2014/main" id="{CDA5EB74-6F08-0FBD-5BEC-259F0DBDF25C}"/>
                  </a:ext>
                </a:extLst>
              </p:cNvPr>
              <p:cNvGrpSpPr/>
              <p:nvPr/>
            </p:nvGrpSpPr>
            <p:grpSpPr>
              <a:xfrm>
                <a:off x="4084068" y="3212994"/>
                <a:ext cx="1747241" cy="1571439"/>
                <a:chOff x="4084068" y="3212994"/>
                <a:chExt cx="1747241" cy="1571439"/>
              </a:xfrm>
            </p:grpSpPr>
            <p:cxnSp>
              <p:nvCxnSpPr>
                <p:cNvPr id="40" name="Gerader Verbinder 39">
                  <a:extLst>
                    <a:ext uri="{FF2B5EF4-FFF2-40B4-BE49-F238E27FC236}">
                      <a16:creationId xmlns:a16="http://schemas.microsoft.com/office/drawing/2014/main" id="{38F9CED0-963F-4777-994E-CD96380A003C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V="1">
                  <a:off x="4424705" y="4765178"/>
                  <a:ext cx="1406604" cy="19255"/>
                </a:xfrm>
                <a:prstGeom prst="line">
                  <a:avLst/>
                </a:prstGeom>
                <a:solidFill>
                  <a:srgbClr val="FF0000"/>
                </a:solidFill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8" name="Gerader Verbinder 47">
                  <a:extLst>
                    <a:ext uri="{FF2B5EF4-FFF2-40B4-BE49-F238E27FC236}">
                      <a16:creationId xmlns:a16="http://schemas.microsoft.com/office/drawing/2014/main" id="{FA436010-E268-40C8-B188-8A5132BB6749}"/>
                    </a:ext>
                  </a:extLst>
                </p:cNvPr>
                <p:cNvCxnSpPr/>
                <p:nvPr/>
              </p:nvCxnSpPr>
              <p:spPr bwMode="auto">
                <a:xfrm>
                  <a:off x="4447389" y="3787467"/>
                  <a:ext cx="0" cy="989754"/>
                </a:xfrm>
                <a:prstGeom prst="line">
                  <a:avLst/>
                </a:prstGeom>
                <a:solidFill>
                  <a:srgbClr val="FF0000"/>
                </a:solidFill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pic>
              <p:nvPicPr>
                <p:cNvPr id="91" name="Grafik 90">
                  <a:extLst>
                    <a:ext uri="{FF2B5EF4-FFF2-40B4-BE49-F238E27FC236}">
                      <a16:creationId xmlns:a16="http://schemas.microsoft.com/office/drawing/2014/main" id="{E624AB83-94CC-43A7-829C-280F72EB5F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84068" y="3212994"/>
                  <a:ext cx="705102" cy="705102"/>
                </a:xfrm>
                <a:prstGeom prst="rect">
                  <a:avLst/>
                </a:prstGeom>
              </p:spPr>
            </p:pic>
          </p:grpSp>
          <p:sp>
            <p:nvSpPr>
              <p:cNvPr id="23" name="Textfeld 22">
                <a:extLst>
                  <a:ext uri="{FF2B5EF4-FFF2-40B4-BE49-F238E27FC236}">
                    <a16:creationId xmlns:a16="http://schemas.microsoft.com/office/drawing/2014/main" id="{B331854A-963A-A1BC-B6F9-DC509AA1BE9A}"/>
                  </a:ext>
                </a:extLst>
              </p:cNvPr>
              <p:cNvSpPr txBox="1"/>
              <p:nvPr/>
            </p:nvSpPr>
            <p:spPr>
              <a:xfrm>
                <a:off x="224041" y="5038853"/>
                <a:ext cx="966744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de-DE" sz="1600" noProof="0" dirty="0">
                    <a:solidFill>
                      <a:srgbClr val="3333FF"/>
                    </a:solidFill>
                  </a:rPr>
                  <a:t>Wärmeerzeuger: Wärmepumpe (Luft/Sole/PV:T-Wasser, Luft-Luft) oder Wärmenetz</a:t>
                </a:r>
              </a:p>
            </p:txBody>
          </p:sp>
        </p:grp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C82BDF04-C99C-5B07-A0FE-7072BD80AB0E}"/>
                </a:ext>
              </a:extLst>
            </p:cNvPr>
            <p:cNvSpPr/>
            <p:nvPr/>
          </p:nvSpPr>
          <p:spPr bwMode="auto">
            <a:xfrm>
              <a:off x="5782571" y="4659695"/>
              <a:ext cx="69669" cy="6966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28" name="Gruppieren 127">
            <a:extLst>
              <a:ext uri="{FF2B5EF4-FFF2-40B4-BE49-F238E27FC236}">
                <a16:creationId xmlns:a16="http://schemas.microsoft.com/office/drawing/2014/main" id="{54E38402-D65B-84E0-DAB6-7389A979435F}"/>
              </a:ext>
            </a:extLst>
          </p:cNvPr>
          <p:cNvGrpSpPr/>
          <p:nvPr/>
        </p:nvGrpSpPr>
        <p:grpSpPr>
          <a:xfrm>
            <a:off x="224040" y="2750541"/>
            <a:ext cx="9457919" cy="2786342"/>
            <a:chOff x="224040" y="2750541"/>
            <a:chExt cx="9457919" cy="2786342"/>
          </a:xfrm>
        </p:grpSpPr>
        <p:grpSp>
          <p:nvGrpSpPr>
            <p:cNvPr id="118" name="Gruppieren 117">
              <a:extLst>
                <a:ext uri="{FF2B5EF4-FFF2-40B4-BE49-F238E27FC236}">
                  <a16:creationId xmlns:a16="http://schemas.microsoft.com/office/drawing/2014/main" id="{C51C1E70-9344-969F-0689-64156BE07A67}"/>
                </a:ext>
              </a:extLst>
            </p:cNvPr>
            <p:cNvGrpSpPr/>
            <p:nvPr/>
          </p:nvGrpSpPr>
          <p:grpSpPr>
            <a:xfrm>
              <a:off x="224040" y="2750541"/>
              <a:ext cx="9457919" cy="2786342"/>
              <a:chOff x="224040" y="2807691"/>
              <a:chExt cx="9457919" cy="2786342"/>
            </a:xfrm>
          </p:grpSpPr>
          <p:sp>
            <p:nvSpPr>
              <p:cNvPr id="100" name="Textfeld 99">
                <a:extLst>
                  <a:ext uri="{FF2B5EF4-FFF2-40B4-BE49-F238E27FC236}">
                    <a16:creationId xmlns:a16="http://schemas.microsoft.com/office/drawing/2014/main" id="{15295552-68A0-4E2B-8EAB-320E63A8F4EC}"/>
                  </a:ext>
                </a:extLst>
              </p:cNvPr>
              <p:cNvSpPr txBox="1"/>
              <p:nvPr/>
            </p:nvSpPr>
            <p:spPr>
              <a:xfrm>
                <a:off x="224040" y="5255479"/>
                <a:ext cx="945791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de-DE" sz="1600" noProof="0" dirty="0">
                    <a:solidFill>
                      <a:srgbClr val="3333FF"/>
                    </a:solidFill>
                  </a:rPr>
                  <a:t>E-Auto: zukünftig mit bidirektionalem Laden, V2H/G fürs Hausnetz (H) und das </a:t>
                </a:r>
                <a:r>
                  <a:rPr lang="de-DE" sz="1600" dirty="0" err="1">
                    <a:solidFill>
                      <a:srgbClr val="3333FF"/>
                    </a:solidFill>
                  </a:rPr>
                  <a:t>Ortsn</a:t>
                </a:r>
                <a:r>
                  <a:rPr lang="de-DE" sz="1600" noProof="0" dirty="0">
                    <a:solidFill>
                      <a:srgbClr val="3333FF"/>
                    </a:solidFill>
                  </a:rPr>
                  <a:t>etz (G)</a:t>
                </a:r>
              </a:p>
            </p:txBody>
          </p:sp>
          <p:grpSp>
            <p:nvGrpSpPr>
              <p:cNvPr id="33" name="Gruppieren 32">
                <a:extLst>
                  <a:ext uri="{FF2B5EF4-FFF2-40B4-BE49-F238E27FC236}">
                    <a16:creationId xmlns:a16="http://schemas.microsoft.com/office/drawing/2014/main" id="{7901D871-F900-4AD4-8BE4-16435CDC68C0}"/>
                  </a:ext>
                </a:extLst>
              </p:cNvPr>
              <p:cNvGrpSpPr/>
              <p:nvPr/>
            </p:nvGrpSpPr>
            <p:grpSpPr>
              <a:xfrm>
                <a:off x="372616" y="2807691"/>
                <a:ext cx="4050910" cy="1969530"/>
                <a:chOff x="372616" y="2807691"/>
                <a:chExt cx="4050910" cy="1969530"/>
              </a:xfrm>
            </p:grpSpPr>
            <p:grpSp>
              <p:nvGrpSpPr>
                <p:cNvPr id="14" name="Gruppieren 13">
                  <a:extLst>
                    <a:ext uri="{FF2B5EF4-FFF2-40B4-BE49-F238E27FC236}">
                      <a16:creationId xmlns:a16="http://schemas.microsoft.com/office/drawing/2014/main" id="{0A1A9296-459C-4C4D-85C8-779560A77BAB}"/>
                    </a:ext>
                  </a:extLst>
                </p:cNvPr>
                <p:cNvGrpSpPr/>
                <p:nvPr/>
              </p:nvGrpSpPr>
              <p:grpSpPr>
                <a:xfrm>
                  <a:off x="372616" y="2807691"/>
                  <a:ext cx="4050910" cy="1969530"/>
                  <a:chOff x="372616" y="2915979"/>
                  <a:chExt cx="4050910" cy="1969530"/>
                </a:xfrm>
              </p:grpSpPr>
              <p:grpSp>
                <p:nvGrpSpPr>
                  <p:cNvPr id="114" name="Gruppieren 113">
                    <a:extLst>
                      <a:ext uri="{FF2B5EF4-FFF2-40B4-BE49-F238E27FC236}">
                        <a16:creationId xmlns:a16="http://schemas.microsoft.com/office/drawing/2014/main" id="{E1DE7B69-C9B2-4A9A-AF26-87143F35943C}"/>
                      </a:ext>
                    </a:extLst>
                  </p:cNvPr>
                  <p:cNvGrpSpPr/>
                  <p:nvPr/>
                </p:nvGrpSpPr>
                <p:grpSpPr>
                  <a:xfrm>
                    <a:off x="372616" y="2915979"/>
                    <a:ext cx="4050910" cy="1969530"/>
                    <a:chOff x="372616" y="2915979"/>
                    <a:chExt cx="4050910" cy="1969530"/>
                  </a:xfrm>
                </p:grpSpPr>
                <p:pic>
                  <p:nvPicPr>
                    <p:cNvPr id="4" name="Grafik 3" descr="Ein Bild, das Text, schwarz, dunkel, Küchengerät enthält.&#10;&#10;Automatisch generierte Beschreibung">
                      <a:extLst>
                        <a:ext uri="{FF2B5EF4-FFF2-40B4-BE49-F238E27FC236}">
                          <a16:creationId xmlns:a16="http://schemas.microsoft.com/office/drawing/2014/main" id="{0F95E97A-8F83-4CCC-A152-55BFF3AF7CE4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8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29688" r="29626"/>
                    <a:stretch/>
                  </p:blipFill>
                  <p:spPr>
                    <a:xfrm>
                      <a:off x="3173373" y="2915979"/>
                      <a:ext cx="620846" cy="858348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34" name="Grafik 33">
                      <a:extLst>
                        <a:ext uri="{FF2B5EF4-FFF2-40B4-BE49-F238E27FC236}">
                          <a16:creationId xmlns:a16="http://schemas.microsoft.com/office/drawing/2014/main" id="{28DAA4B1-75B7-40CD-ABB1-DDBC35BDC99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9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31837" t="27045" b="13630"/>
                    <a:stretch/>
                  </p:blipFill>
                  <p:spPr>
                    <a:xfrm flipH="1">
                      <a:off x="372616" y="3262953"/>
                      <a:ext cx="2269469" cy="1328182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35" name="Freihandform: Form 34">
                      <a:extLst>
                        <a:ext uri="{FF2B5EF4-FFF2-40B4-BE49-F238E27FC236}">
                          <a16:creationId xmlns:a16="http://schemas.microsoft.com/office/drawing/2014/main" id="{09DF102F-6310-49DE-8EA5-C00FF141C416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2635488" y="3727269"/>
                      <a:ext cx="775944" cy="357051"/>
                    </a:xfrm>
                    <a:custGeom>
                      <a:avLst/>
                      <a:gdLst>
                        <a:gd name="connsiteX0" fmla="*/ 0 w 775944"/>
                        <a:gd name="connsiteY0" fmla="*/ 87085 h 357051"/>
                        <a:gd name="connsiteX1" fmla="*/ 43543 w 775944"/>
                        <a:gd name="connsiteY1" fmla="*/ 121920 h 357051"/>
                        <a:gd name="connsiteX2" fmla="*/ 78377 w 775944"/>
                        <a:gd name="connsiteY2" fmla="*/ 139337 h 357051"/>
                        <a:gd name="connsiteX3" fmla="*/ 121920 w 775944"/>
                        <a:gd name="connsiteY3" fmla="*/ 174171 h 357051"/>
                        <a:gd name="connsiteX4" fmla="*/ 200297 w 775944"/>
                        <a:gd name="connsiteY4" fmla="*/ 226422 h 357051"/>
                        <a:gd name="connsiteX5" fmla="*/ 243840 w 775944"/>
                        <a:gd name="connsiteY5" fmla="*/ 261257 h 357051"/>
                        <a:gd name="connsiteX6" fmla="*/ 330926 w 775944"/>
                        <a:gd name="connsiteY6" fmla="*/ 296091 h 357051"/>
                        <a:gd name="connsiteX7" fmla="*/ 470263 w 775944"/>
                        <a:gd name="connsiteY7" fmla="*/ 339634 h 357051"/>
                        <a:gd name="connsiteX8" fmla="*/ 531223 w 775944"/>
                        <a:gd name="connsiteY8" fmla="*/ 357051 h 357051"/>
                        <a:gd name="connsiteX9" fmla="*/ 635726 w 775944"/>
                        <a:gd name="connsiteY9" fmla="*/ 339634 h 357051"/>
                        <a:gd name="connsiteX10" fmla="*/ 705395 w 775944"/>
                        <a:gd name="connsiteY10" fmla="*/ 278674 h 357051"/>
                        <a:gd name="connsiteX11" fmla="*/ 722812 w 775944"/>
                        <a:gd name="connsiteY11" fmla="*/ 252548 h 357051"/>
                        <a:gd name="connsiteX12" fmla="*/ 748937 w 775944"/>
                        <a:gd name="connsiteY12" fmla="*/ 217714 h 357051"/>
                        <a:gd name="connsiteX13" fmla="*/ 775063 w 775944"/>
                        <a:gd name="connsiteY13" fmla="*/ 113211 h 357051"/>
                        <a:gd name="connsiteX14" fmla="*/ 775063 w 775944"/>
                        <a:gd name="connsiteY14" fmla="*/ 0 h 3570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</a:cxnLst>
                      <a:rect l="l" t="t" r="r" b="b"/>
                      <a:pathLst>
                        <a:path w="775944" h="357051">
                          <a:moveTo>
                            <a:pt x="0" y="87085"/>
                          </a:moveTo>
                          <a:cubicBezTo>
                            <a:pt x="14514" y="98697"/>
                            <a:pt x="28077" y="111609"/>
                            <a:pt x="43543" y="121920"/>
                          </a:cubicBezTo>
                          <a:cubicBezTo>
                            <a:pt x="54345" y="129121"/>
                            <a:pt x="68404" y="131026"/>
                            <a:pt x="78377" y="139337"/>
                          </a:cubicBezTo>
                          <a:cubicBezTo>
                            <a:pt x="130900" y="183105"/>
                            <a:pt x="59543" y="153377"/>
                            <a:pt x="121920" y="174171"/>
                          </a:cubicBezTo>
                          <a:cubicBezTo>
                            <a:pt x="267715" y="290806"/>
                            <a:pt x="84502" y="149225"/>
                            <a:pt x="200297" y="226422"/>
                          </a:cubicBezTo>
                          <a:cubicBezTo>
                            <a:pt x="215763" y="236733"/>
                            <a:pt x="227439" y="252510"/>
                            <a:pt x="243840" y="261257"/>
                          </a:cubicBezTo>
                          <a:cubicBezTo>
                            <a:pt x="271427" y="275970"/>
                            <a:pt x="302962" y="282109"/>
                            <a:pt x="330926" y="296091"/>
                          </a:cubicBezTo>
                          <a:cubicBezTo>
                            <a:pt x="419033" y="340145"/>
                            <a:pt x="294646" y="281099"/>
                            <a:pt x="470263" y="339634"/>
                          </a:cubicBezTo>
                          <a:cubicBezTo>
                            <a:pt x="507744" y="352127"/>
                            <a:pt x="487483" y="346115"/>
                            <a:pt x="531223" y="357051"/>
                          </a:cubicBezTo>
                          <a:cubicBezTo>
                            <a:pt x="556050" y="354292"/>
                            <a:pt x="606549" y="354222"/>
                            <a:pt x="635726" y="339634"/>
                          </a:cubicBezTo>
                          <a:cubicBezTo>
                            <a:pt x="658742" y="328126"/>
                            <a:pt x="694045" y="295699"/>
                            <a:pt x="705395" y="278674"/>
                          </a:cubicBezTo>
                          <a:cubicBezTo>
                            <a:pt x="711201" y="269965"/>
                            <a:pt x="716729" y="261065"/>
                            <a:pt x="722812" y="252548"/>
                          </a:cubicBezTo>
                          <a:cubicBezTo>
                            <a:pt x="731248" y="240737"/>
                            <a:pt x="740229" y="229325"/>
                            <a:pt x="748937" y="217714"/>
                          </a:cubicBezTo>
                          <a:cubicBezTo>
                            <a:pt x="762033" y="178429"/>
                            <a:pt x="772864" y="154991"/>
                            <a:pt x="775063" y="113211"/>
                          </a:cubicBezTo>
                          <a:cubicBezTo>
                            <a:pt x="777046" y="75526"/>
                            <a:pt x="775063" y="37737"/>
                            <a:pt x="775063" y="0"/>
                          </a:cubicBezTo>
                        </a:path>
                      </a:pathLst>
                    </a:custGeom>
                    <a:noFill/>
                    <a:ln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square" lIns="0" tIns="0" rIns="0" bIns="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de-DE" sz="2400" b="0" i="0" u="none" strike="noStrike" cap="none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p:txBody>
                </p:sp>
                <p:cxnSp>
                  <p:nvCxnSpPr>
                    <p:cNvPr id="44" name="Gerader Verbinder 43">
                      <a:extLst>
                        <a:ext uri="{FF2B5EF4-FFF2-40B4-BE49-F238E27FC236}">
                          <a16:creationId xmlns:a16="http://schemas.microsoft.com/office/drawing/2014/main" id="{501C4E79-D89B-4D87-9DE8-3CE34C2FEE6F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3637596" y="3727269"/>
                      <a:ext cx="0" cy="1158240"/>
                    </a:xfrm>
                    <a:prstGeom prst="line">
                      <a:avLst/>
                    </a:prstGeom>
                    <a:solidFill>
                      <a:srgbClr val="FF0000"/>
                    </a:solidFill>
                    <a:ln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72" name="Gerader Verbinder 71">
                      <a:extLst>
                        <a:ext uri="{FF2B5EF4-FFF2-40B4-BE49-F238E27FC236}">
                          <a16:creationId xmlns:a16="http://schemas.microsoft.com/office/drawing/2014/main" id="{23F6BEB4-1267-49D5-A115-97AE002BA09B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3637596" y="4883196"/>
                      <a:ext cx="785930" cy="0"/>
                    </a:xfrm>
                    <a:prstGeom prst="line">
                      <a:avLst/>
                    </a:prstGeom>
                    <a:solidFill>
                      <a:srgbClr val="FF0000"/>
                    </a:solidFill>
                    <a:ln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</p:grpSp>
              <p:cxnSp>
                <p:nvCxnSpPr>
                  <p:cNvPr id="7" name="Gerade Verbindung mit Pfeil 6">
                    <a:extLst>
                      <a:ext uri="{FF2B5EF4-FFF2-40B4-BE49-F238E27FC236}">
                        <a16:creationId xmlns:a16="http://schemas.microsoft.com/office/drawing/2014/main" id="{1BEA3553-21A4-4386-9DFA-C59F6FC2D31F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2875547" y="4220982"/>
                    <a:ext cx="456133" cy="0"/>
                  </a:xfrm>
                  <a:prstGeom prst="straightConnector1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triangle" w="med" len="med"/>
                    <a:tailEnd type="triangl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sp>
              <p:nvSpPr>
                <p:cNvPr id="3" name="Textfeld 2">
                  <a:extLst>
                    <a:ext uri="{FF2B5EF4-FFF2-40B4-BE49-F238E27FC236}">
                      <a16:creationId xmlns:a16="http://schemas.microsoft.com/office/drawing/2014/main" id="{F0A20E36-7D6F-6711-670F-C5C16550D1B5}"/>
                    </a:ext>
                  </a:extLst>
                </p:cNvPr>
                <p:cNvSpPr txBox="1"/>
                <p:nvPr/>
              </p:nvSpPr>
              <p:spPr>
                <a:xfrm>
                  <a:off x="2757738" y="4097390"/>
                  <a:ext cx="72327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noProof="0" dirty="0">
                      <a:solidFill>
                        <a:srgbClr val="3333FF"/>
                      </a:solidFill>
                    </a:rPr>
                    <a:t>V2H/G</a:t>
                  </a:r>
                </a:p>
              </p:txBody>
            </p:sp>
          </p:grpSp>
        </p:grp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9F336B30-4B31-BB9E-EA52-4DFF240871DF}"/>
                </a:ext>
              </a:extLst>
            </p:cNvPr>
            <p:cNvSpPr/>
            <p:nvPr/>
          </p:nvSpPr>
          <p:spPr bwMode="auto">
            <a:xfrm>
              <a:off x="4412997" y="4678093"/>
              <a:ext cx="69669" cy="6966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120" name="Gruppieren 119">
            <a:extLst>
              <a:ext uri="{FF2B5EF4-FFF2-40B4-BE49-F238E27FC236}">
                <a16:creationId xmlns:a16="http://schemas.microsoft.com/office/drawing/2014/main" id="{500BCF8E-25F8-578F-E175-92B4265891C0}"/>
              </a:ext>
            </a:extLst>
          </p:cNvPr>
          <p:cNvGrpSpPr/>
          <p:nvPr/>
        </p:nvGrpSpPr>
        <p:grpSpPr>
          <a:xfrm>
            <a:off x="224038" y="1114597"/>
            <a:ext cx="9622002" cy="4686150"/>
            <a:chOff x="224038" y="1114597"/>
            <a:chExt cx="9622002" cy="4686150"/>
          </a:xfrm>
        </p:grpSpPr>
        <p:sp>
          <p:nvSpPr>
            <p:cNvPr id="98" name="Textfeld 97">
              <a:extLst>
                <a:ext uri="{FF2B5EF4-FFF2-40B4-BE49-F238E27FC236}">
                  <a16:creationId xmlns:a16="http://schemas.microsoft.com/office/drawing/2014/main" id="{EB481B56-AC83-4558-A5D7-9174941A9892}"/>
                </a:ext>
              </a:extLst>
            </p:cNvPr>
            <p:cNvSpPr txBox="1"/>
            <p:nvPr/>
          </p:nvSpPr>
          <p:spPr>
            <a:xfrm>
              <a:off x="224038" y="5462193"/>
              <a:ext cx="613399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de-DE" sz="1600" noProof="0" dirty="0">
                  <a:solidFill>
                    <a:srgbClr val="3333FF"/>
                  </a:solidFill>
                </a:rPr>
                <a:t>Energiemanagement-System mit Flexibilisierung</a:t>
              </a:r>
            </a:p>
          </p:txBody>
        </p:sp>
        <p:grpSp>
          <p:nvGrpSpPr>
            <p:cNvPr id="41" name="Gruppieren 40">
              <a:extLst>
                <a:ext uri="{FF2B5EF4-FFF2-40B4-BE49-F238E27FC236}">
                  <a16:creationId xmlns:a16="http://schemas.microsoft.com/office/drawing/2014/main" id="{483945BA-3F14-4665-9BF1-FADDD7CDE29F}"/>
                </a:ext>
              </a:extLst>
            </p:cNvPr>
            <p:cNvGrpSpPr/>
            <p:nvPr/>
          </p:nvGrpSpPr>
          <p:grpSpPr>
            <a:xfrm>
              <a:off x="5813734" y="1114597"/>
              <a:ext cx="4032306" cy="2245431"/>
              <a:chOff x="5813734" y="1286683"/>
              <a:chExt cx="4032306" cy="2245431"/>
            </a:xfrm>
          </p:grpSpPr>
          <p:cxnSp>
            <p:nvCxnSpPr>
              <p:cNvPr id="92" name="Gerader Verbinder 91">
                <a:extLst>
                  <a:ext uri="{FF2B5EF4-FFF2-40B4-BE49-F238E27FC236}">
                    <a16:creationId xmlns:a16="http://schemas.microsoft.com/office/drawing/2014/main" id="{22624939-A364-472D-885E-7AFF5FFA3F85}"/>
                  </a:ext>
                </a:extLst>
              </p:cNvPr>
              <p:cNvCxnSpPr/>
              <p:nvPr/>
            </p:nvCxnSpPr>
            <p:spPr bwMode="auto">
              <a:xfrm>
                <a:off x="7744041" y="1450929"/>
                <a:ext cx="0" cy="1978071"/>
              </a:xfrm>
              <a:prstGeom prst="lin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4" name="Gerader Verbinder 93">
                <a:extLst>
                  <a:ext uri="{FF2B5EF4-FFF2-40B4-BE49-F238E27FC236}">
                    <a16:creationId xmlns:a16="http://schemas.microsoft.com/office/drawing/2014/main" id="{315B8E1D-63E0-4A84-82DB-4AA48137FAD3}"/>
                  </a:ext>
                </a:extLst>
              </p:cNvPr>
              <p:cNvCxnSpPr/>
              <p:nvPr/>
            </p:nvCxnSpPr>
            <p:spPr bwMode="auto">
              <a:xfrm>
                <a:off x="7480300" y="1450929"/>
                <a:ext cx="468745" cy="0"/>
              </a:xfrm>
              <a:prstGeom prst="lin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96" name="Textfeld 95">
                <a:extLst>
                  <a:ext uri="{FF2B5EF4-FFF2-40B4-BE49-F238E27FC236}">
                    <a16:creationId xmlns:a16="http://schemas.microsoft.com/office/drawing/2014/main" id="{A8B5E3B7-9803-44C3-9794-D8DA9F57EE11}"/>
                  </a:ext>
                </a:extLst>
              </p:cNvPr>
              <p:cNvSpPr txBox="1"/>
              <p:nvPr/>
            </p:nvSpPr>
            <p:spPr>
              <a:xfrm>
                <a:off x="7974456" y="1286683"/>
                <a:ext cx="18715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noProof="0" dirty="0">
                    <a:solidFill>
                      <a:srgbClr val="3333FF"/>
                    </a:solidFill>
                  </a:rPr>
                  <a:t>Datennetz (Internet)</a:t>
                </a:r>
              </a:p>
            </p:txBody>
          </p:sp>
          <p:cxnSp>
            <p:nvCxnSpPr>
              <p:cNvPr id="99" name="Gerader Verbinder 98">
                <a:extLst>
                  <a:ext uri="{FF2B5EF4-FFF2-40B4-BE49-F238E27FC236}">
                    <a16:creationId xmlns:a16="http://schemas.microsoft.com/office/drawing/2014/main" id="{15623FAA-0125-46C7-BDFC-2B1C73F54180}"/>
                  </a:ext>
                </a:extLst>
              </p:cNvPr>
              <p:cNvCxnSpPr/>
              <p:nvPr/>
            </p:nvCxnSpPr>
            <p:spPr bwMode="auto">
              <a:xfrm>
                <a:off x="6275486" y="3429000"/>
                <a:ext cx="1468555" cy="0"/>
              </a:xfrm>
              <a:prstGeom prst="lin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24" name="Grafik 23">
                <a:extLst>
                  <a:ext uri="{FF2B5EF4-FFF2-40B4-BE49-F238E27FC236}">
                    <a16:creationId xmlns:a16="http://schemas.microsoft.com/office/drawing/2014/main" id="{7A7604D9-CC65-454F-AC50-4C076115B22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809" t="17276" r="16816" b="18891"/>
              <a:stretch/>
            </p:blipFill>
            <p:spPr>
              <a:xfrm>
                <a:off x="5813734" y="3221834"/>
                <a:ext cx="476662" cy="310280"/>
              </a:xfrm>
              <a:prstGeom prst="rect">
                <a:avLst/>
              </a:prstGeom>
            </p:spPr>
          </p:pic>
        </p:grpSp>
      </p:grpSp>
      <p:sp>
        <p:nvSpPr>
          <p:cNvPr id="71" name="Ellipse 70">
            <a:extLst>
              <a:ext uri="{FF2B5EF4-FFF2-40B4-BE49-F238E27FC236}">
                <a16:creationId xmlns:a16="http://schemas.microsoft.com/office/drawing/2014/main" id="{09610578-76BD-1C30-1BC0-91F01A3C6E50}"/>
              </a:ext>
            </a:extLst>
          </p:cNvPr>
          <p:cNvSpPr/>
          <p:nvPr/>
        </p:nvSpPr>
        <p:spPr bwMode="auto">
          <a:xfrm>
            <a:off x="7092631" y="2038114"/>
            <a:ext cx="67433" cy="67433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4" name="Gerader Verbinder 73">
            <a:extLst>
              <a:ext uri="{FF2B5EF4-FFF2-40B4-BE49-F238E27FC236}">
                <a16:creationId xmlns:a16="http://schemas.microsoft.com/office/drawing/2014/main" id="{CCAD3B8E-1ED9-E930-1DD3-86E2FC1757C2}"/>
              </a:ext>
            </a:extLst>
          </p:cNvPr>
          <p:cNvCxnSpPr/>
          <p:nvPr/>
        </p:nvCxnSpPr>
        <p:spPr bwMode="auto">
          <a:xfrm>
            <a:off x="7129093" y="2098401"/>
            <a:ext cx="0" cy="243895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0" name="Ellipse 79">
            <a:extLst>
              <a:ext uri="{FF2B5EF4-FFF2-40B4-BE49-F238E27FC236}">
                <a16:creationId xmlns:a16="http://schemas.microsoft.com/office/drawing/2014/main" id="{28EBDE2C-2996-A23D-C662-9743AD15ABEF}"/>
              </a:ext>
            </a:extLst>
          </p:cNvPr>
          <p:cNvSpPr/>
          <p:nvPr/>
        </p:nvSpPr>
        <p:spPr bwMode="auto">
          <a:xfrm>
            <a:off x="7092631" y="2330368"/>
            <a:ext cx="67433" cy="67433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Gerader Verbinder 5">
            <a:extLst>
              <a:ext uri="{FF2B5EF4-FFF2-40B4-BE49-F238E27FC236}">
                <a16:creationId xmlns:a16="http://schemas.microsoft.com/office/drawing/2014/main" id="{225E4207-7EB3-4092-02F8-4F3CA061BBEE}"/>
              </a:ext>
            </a:extLst>
          </p:cNvPr>
          <p:cNvCxnSpPr/>
          <p:nvPr/>
        </p:nvCxnSpPr>
        <p:spPr bwMode="auto">
          <a:xfrm flipH="1">
            <a:off x="7127602" y="2111683"/>
            <a:ext cx="139777" cy="223470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5" name="Textfeld 94">
            <a:extLst>
              <a:ext uri="{FF2B5EF4-FFF2-40B4-BE49-F238E27FC236}">
                <a16:creationId xmlns:a16="http://schemas.microsoft.com/office/drawing/2014/main" id="{C914AED1-FC6F-E7CC-8FB5-F2D9F4EC45C9}"/>
              </a:ext>
            </a:extLst>
          </p:cNvPr>
          <p:cNvSpPr txBox="1"/>
          <p:nvPr/>
        </p:nvSpPr>
        <p:spPr>
          <a:xfrm>
            <a:off x="5071064" y="5463806"/>
            <a:ext cx="4392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noProof="0" dirty="0">
                <a:solidFill>
                  <a:srgbClr val="3333FF"/>
                </a:solidFill>
              </a:rPr>
              <a:t>und Ersatzstrom-Umschaltung für Inselbetrieb </a:t>
            </a:r>
          </a:p>
        </p:txBody>
      </p:sp>
      <p:sp>
        <p:nvSpPr>
          <p:cNvPr id="97" name="Textfeld 96">
            <a:extLst>
              <a:ext uri="{FF2B5EF4-FFF2-40B4-BE49-F238E27FC236}">
                <a16:creationId xmlns:a16="http://schemas.microsoft.com/office/drawing/2014/main" id="{68324F83-B059-FDCA-DA4A-4E1FA0F0D388}"/>
              </a:ext>
            </a:extLst>
          </p:cNvPr>
          <p:cNvSpPr txBox="1"/>
          <p:nvPr/>
        </p:nvSpPr>
        <p:spPr>
          <a:xfrm>
            <a:off x="198172" y="2469804"/>
            <a:ext cx="18549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noProof="0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de-DE" sz="1400" noProof="0" dirty="0">
                <a:solidFill>
                  <a:srgbClr val="FF0000"/>
                </a:solidFill>
              </a:rPr>
              <a:t>Wirtschaftlichkeit!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838BCAE-D671-30E1-7CB9-915A5D555B76}"/>
              </a:ext>
            </a:extLst>
          </p:cNvPr>
          <p:cNvSpPr txBox="1"/>
          <p:nvPr/>
        </p:nvSpPr>
        <p:spPr>
          <a:xfrm>
            <a:off x="8040738" y="5000881"/>
            <a:ext cx="18053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noProof="0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de-DE" sz="1400" noProof="0" dirty="0">
                <a:solidFill>
                  <a:srgbClr val="FF0000"/>
                </a:solidFill>
              </a:rPr>
              <a:t>Wirtschaftlichkeit!</a:t>
            </a:r>
          </a:p>
        </p:txBody>
      </p:sp>
      <p:sp>
        <p:nvSpPr>
          <p:cNvPr id="53" name="Rectangle 4">
            <a:extLst>
              <a:ext uri="{FF2B5EF4-FFF2-40B4-BE49-F238E27FC236}">
                <a16:creationId xmlns:a16="http://schemas.microsoft.com/office/drawing/2014/main" id="{F90C486D-78E5-060B-EC74-9CA9B6A75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8166" y="23175"/>
            <a:ext cx="880847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Energiewabensystem (3), </a:t>
            </a:r>
            <a:r>
              <a:rPr lang="de-DE" altLang="de-DE" sz="2000" dirty="0" err="1">
                <a:solidFill>
                  <a:schemeClr val="bg1"/>
                </a:solidFill>
              </a:rPr>
              <a:t>ProSumer</a:t>
            </a:r>
            <a:r>
              <a:rPr lang="de-DE" altLang="de-DE" sz="2000" dirty="0">
                <a:solidFill>
                  <a:schemeClr val="bg1"/>
                </a:solidFill>
              </a:rPr>
              <a:t> (2) im Ein- und Mehrfamilienhaus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Funktionsprinzip und Komponenten: </a:t>
            </a:r>
            <a:r>
              <a:rPr lang="de-DE" alt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Bausteinkasten</a:t>
            </a:r>
            <a:r>
              <a:rPr lang="de-DE" altLang="de-DE" sz="20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5564858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32" grpId="0"/>
      <p:bldP spid="95" grpId="0"/>
      <p:bldP spid="97" grpId="0"/>
      <p:bldP spid="1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4" name="Gerader Verbinder 223">
            <a:extLst>
              <a:ext uri="{FF2B5EF4-FFF2-40B4-BE49-F238E27FC236}">
                <a16:creationId xmlns:a16="http://schemas.microsoft.com/office/drawing/2014/main" id="{C8A06377-214C-721E-9894-869E5D352660}"/>
              </a:ext>
            </a:extLst>
          </p:cNvPr>
          <p:cNvCxnSpPr>
            <a:cxnSpLocks/>
            <a:stCxn id="7" idx="4"/>
          </p:cNvCxnSpPr>
          <p:nvPr/>
        </p:nvCxnSpPr>
        <p:spPr bwMode="auto">
          <a:xfrm>
            <a:off x="6223294" y="2236699"/>
            <a:ext cx="26573" cy="1637974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AAA64212-7B5F-68F9-F680-645736C7213B}"/>
              </a:ext>
            </a:extLst>
          </p:cNvPr>
          <p:cNvCxnSpPr>
            <a:cxnSpLocks/>
          </p:cNvCxnSpPr>
          <p:nvPr/>
        </p:nvCxnSpPr>
        <p:spPr bwMode="auto">
          <a:xfrm>
            <a:off x="4989170" y="3871275"/>
            <a:ext cx="1260697" cy="3398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Gerader Verbinder 14">
            <a:extLst>
              <a:ext uri="{FF2B5EF4-FFF2-40B4-BE49-F238E27FC236}">
                <a16:creationId xmlns:a16="http://schemas.microsoft.com/office/drawing/2014/main" id="{FD6E7476-DD7E-C5FB-300C-290E8E119CB6}"/>
              </a:ext>
            </a:extLst>
          </p:cNvPr>
          <p:cNvCxnSpPr>
            <a:cxnSpLocks/>
          </p:cNvCxnSpPr>
          <p:nvPr/>
        </p:nvCxnSpPr>
        <p:spPr bwMode="auto">
          <a:xfrm>
            <a:off x="5003542" y="3384875"/>
            <a:ext cx="0" cy="475772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3" name="Grafik 2" descr="Ein Bild, das Handkarren, Projektor enthält.&#10;&#10;Automatisch generierte Beschreibung">
            <a:extLst>
              <a:ext uri="{FF2B5EF4-FFF2-40B4-BE49-F238E27FC236}">
                <a16:creationId xmlns:a16="http://schemas.microsoft.com/office/drawing/2014/main" id="{0C3BCD29-DB8B-4504-9810-D5D172E84D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27" b="33870"/>
          <a:stretch/>
        </p:blipFill>
        <p:spPr>
          <a:xfrm flipH="1">
            <a:off x="7745603" y="1800870"/>
            <a:ext cx="1191845" cy="376663"/>
          </a:xfrm>
          <a:prstGeom prst="rect">
            <a:avLst/>
          </a:prstGeom>
        </p:spPr>
      </p:pic>
      <p:sp>
        <p:nvSpPr>
          <p:cNvPr id="8194" name="Rectangle 4">
            <a:extLst>
              <a:ext uri="{FF2B5EF4-FFF2-40B4-BE49-F238E27FC236}">
                <a16:creationId xmlns:a16="http://schemas.microsoft.com/office/drawing/2014/main" id="{908A944D-CA6C-4B5D-A57F-A802C76C6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167" y="43750"/>
            <a:ext cx="8577262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Energiewabensystem (3) </a:t>
            </a:r>
            <a:r>
              <a:rPr lang="de-DE" altLang="de-DE" sz="2000" dirty="0" err="1">
                <a:solidFill>
                  <a:schemeClr val="bg1"/>
                </a:solidFill>
              </a:rPr>
              <a:t>ProSumer</a:t>
            </a:r>
            <a:r>
              <a:rPr lang="de-DE" altLang="de-DE" sz="2000" dirty="0">
                <a:solidFill>
                  <a:schemeClr val="bg1"/>
                </a:solidFill>
              </a:rPr>
              <a:t> (3) bei GHD und Industrie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Funktionsprinzip und Komponenten: </a:t>
            </a:r>
            <a:r>
              <a:rPr lang="de-DE" alt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Bausteinkasten </a:t>
            </a:r>
            <a:endParaRPr lang="de-DE" altLang="de-DE" sz="2000" dirty="0">
              <a:solidFill>
                <a:schemeClr val="bg1"/>
              </a:solidFill>
            </a:endParaRPr>
          </a:p>
        </p:txBody>
      </p:sp>
      <p:sp>
        <p:nvSpPr>
          <p:cNvPr id="57" name="Text Box 14">
            <a:extLst>
              <a:ext uri="{FF2B5EF4-FFF2-40B4-BE49-F238E27FC236}">
                <a16:creationId xmlns:a16="http://schemas.microsoft.com/office/drawing/2014/main" id="{785F2561-178D-4F04-99A7-F00206D44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68964" y="3826112"/>
            <a:ext cx="112402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u="sng" dirty="0">
                <a:solidFill>
                  <a:srgbClr val="000000"/>
                </a:solidFill>
                <a:ea typeface="Microsoft YaHei" panose="020B0503020204020204" pitchFamily="34" charset="-122"/>
              </a:rPr>
              <a:t>Quelle:</a:t>
            </a:r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  <a:t> ISE e.V. </a:t>
            </a:r>
          </a:p>
        </p:txBody>
      </p:sp>
      <p:sp>
        <p:nvSpPr>
          <p:cNvPr id="27" name="Freihandform: Form 26">
            <a:extLst>
              <a:ext uri="{FF2B5EF4-FFF2-40B4-BE49-F238E27FC236}">
                <a16:creationId xmlns:a16="http://schemas.microsoft.com/office/drawing/2014/main" id="{E435D46E-45B3-4BCF-9463-2DBDB107C0C8}"/>
              </a:ext>
            </a:extLst>
          </p:cNvPr>
          <p:cNvSpPr/>
          <p:nvPr/>
        </p:nvSpPr>
        <p:spPr>
          <a:xfrm rot="10800000" flipV="1">
            <a:off x="3587998" y="3591115"/>
            <a:ext cx="20901" cy="19171"/>
          </a:xfrm>
          <a:custGeom>
            <a:avLst/>
            <a:gdLst>
              <a:gd name="connsiteX0" fmla="*/ 5954 w 16876"/>
              <a:gd name="connsiteY0" fmla="*/ 11274 h 22548"/>
              <a:gd name="connsiteX1" fmla="*/ 4263 w 16876"/>
              <a:gd name="connsiteY1" fmla="*/ 22549 h 22548"/>
              <a:gd name="connsiteX2" fmla="*/ 14974 w 16876"/>
              <a:gd name="connsiteY2" fmla="*/ 11274 h 22548"/>
              <a:gd name="connsiteX3" fmla="*/ 16665 w 16876"/>
              <a:gd name="connsiteY3" fmla="*/ 0 h 22548"/>
              <a:gd name="connsiteX4" fmla="*/ 5954 w 16876"/>
              <a:gd name="connsiteY4" fmla="*/ 11274 h 22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76" h="22548">
                <a:moveTo>
                  <a:pt x="5954" y="11274"/>
                </a:moveTo>
                <a:cubicBezTo>
                  <a:pt x="-1374" y="19730"/>
                  <a:pt x="-1938" y="22549"/>
                  <a:pt x="4263" y="22549"/>
                </a:cubicBezTo>
                <a:cubicBezTo>
                  <a:pt x="8209" y="22549"/>
                  <a:pt x="13283" y="17475"/>
                  <a:pt x="14974" y="11274"/>
                </a:cubicBezTo>
                <a:cubicBezTo>
                  <a:pt x="16665" y="5073"/>
                  <a:pt x="17229" y="0"/>
                  <a:pt x="16665" y="0"/>
                </a:cubicBezTo>
                <a:cubicBezTo>
                  <a:pt x="16101" y="0"/>
                  <a:pt x="11591" y="5073"/>
                  <a:pt x="5954" y="11274"/>
                </a:cubicBezTo>
                <a:close/>
              </a:path>
            </a:pathLst>
          </a:custGeom>
          <a:solidFill>
            <a:srgbClr val="000000"/>
          </a:solidFill>
          <a:ln w="563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8" name="Freihandform: Form 27">
            <a:extLst>
              <a:ext uri="{FF2B5EF4-FFF2-40B4-BE49-F238E27FC236}">
                <a16:creationId xmlns:a16="http://schemas.microsoft.com/office/drawing/2014/main" id="{939745F6-F798-4ACA-9054-A8F9851499A4}"/>
              </a:ext>
            </a:extLst>
          </p:cNvPr>
          <p:cNvSpPr/>
          <p:nvPr/>
        </p:nvSpPr>
        <p:spPr>
          <a:xfrm rot="10800000" flipV="1">
            <a:off x="2672517" y="2714757"/>
            <a:ext cx="43328" cy="2636"/>
          </a:xfrm>
          <a:custGeom>
            <a:avLst/>
            <a:gdLst>
              <a:gd name="connsiteX0" fmla="*/ 4187 w 34984"/>
              <a:gd name="connsiteY0" fmla="*/ 2255 h 3100"/>
              <a:gd name="connsiteX1" fmla="*/ 32372 w 34984"/>
              <a:gd name="connsiteY1" fmla="*/ 2255 h 3100"/>
              <a:gd name="connsiteX2" fmla="*/ 16588 w 34984"/>
              <a:gd name="connsiteY2" fmla="*/ 0 h 3100"/>
              <a:gd name="connsiteX3" fmla="*/ 4187 w 34984"/>
              <a:gd name="connsiteY3" fmla="*/ 2255 h 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84" h="3100">
                <a:moveTo>
                  <a:pt x="4187" y="2255"/>
                </a:moveTo>
                <a:cubicBezTo>
                  <a:pt x="12642" y="3382"/>
                  <a:pt x="25044" y="3382"/>
                  <a:pt x="32372" y="2255"/>
                </a:cubicBezTo>
                <a:cubicBezTo>
                  <a:pt x="39137" y="1127"/>
                  <a:pt x="32372" y="0"/>
                  <a:pt x="16588" y="0"/>
                </a:cubicBezTo>
                <a:cubicBezTo>
                  <a:pt x="1368" y="0"/>
                  <a:pt x="-4833" y="1127"/>
                  <a:pt x="4187" y="2255"/>
                </a:cubicBezTo>
                <a:close/>
              </a:path>
            </a:pathLst>
          </a:custGeom>
          <a:solidFill>
            <a:srgbClr val="000000"/>
          </a:solidFill>
          <a:ln w="563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F021DE71-A20E-4D61-8D9D-8798BE6F8F77}"/>
              </a:ext>
            </a:extLst>
          </p:cNvPr>
          <p:cNvCxnSpPr>
            <a:stCxn id="25" idx="42"/>
          </p:cNvCxnSpPr>
          <p:nvPr/>
        </p:nvCxnSpPr>
        <p:spPr bwMode="auto">
          <a:xfrm flipH="1" flipV="1">
            <a:off x="2055304" y="2171186"/>
            <a:ext cx="5032" cy="1358161"/>
          </a:xfrm>
          <a:prstGeom prst="lin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CFC4F4D7-C19B-4C5E-8896-88A420DA14C1}"/>
              </a:ext>
            </a:extLst>
          </p:cNvPr>
          <p:cNvCxnSpPr>
            <a:cxnSpLocks/>
            <a:endCxn id="6" idx="0"/>
          </p:cNvCxnSpPr>
          <p:nvPr/>
        </p:nvCxnSpPr>
        <p:spPr bwMode="auto">
          <a:xfrm>
            <a:off x="6213587" y="1175645"/>
            <a:ext cx="7326" cy="691329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9" name="Textfeld 48">
            <a:extLst>
              <a:ext uri="{FF2B5EF4-FFF2-40B4-BE49-F238E27FC236}">
                <a16:creationId xmlns:a16="http://schemas.microsoft.com/office/drawing/2014/main" id="{27C07F9B-316A-4C62-A7E2-904800AE2144}"/>
              </a:ext>
            </a:extLst>
          </p:cNvPr>
          <p:cNvSpPr txBox="1"/>
          <p:nvPr/>
        </p:nvSpPr>
        <p:spPr>
          <a:xfrm>
            <a:off x="5051523" y="3572762"/>
            <a:ext cx="11691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>
                <a:solidFill>
                  <a:srgbClr val="3333FF"/>
                </a:solidFill>
              </a:rPr>
              <a:t>Betriebsnetz</a:t>
            </a:r>
          </a:p>
        </p:txBody>
      </p:sp>
      <p:cxnSp>
        <p:nvCxnSpPr>
          <p:cNvPr id="61" name="Gerader Verbinder 60">
            <a:extLst>
              <a:ext uri="{FF2B5EF4-FFF2-40B4-BE49-F238E27FC236}">
                <a16:creationId xmlns:a16="http://schemas.microsoft.com/office/drawing/2014/main" id="{F70F2D80-A629-4BEE-881B-4D85AB7B75D1}"/>
              </a:ext>
            </a:extLst>
          </p:cNvPr>
          <p:cNvCxnSpPr/>
          <p:nvPr/>
        </p:nvCxnSpPr>
        <p:spPr bwMode="auto">
          <a:xfrm>
            <a:off x="5107648" y="1174752"/>
            <a:ext cx="1627461" cy="0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4" name="Textfeld 63">
            <a:extLst>
              <a:ext uri="{FF2B5EF4-FFF2-40B4-BE49-F238E27FC236}">
                <a16:creationId xmlns:a16="http://schemas.microsoft.com/office/drawing/2014/main" id="{F25F223B-193E-42B6-9B54-F83E04774338}"/>
              </a:ext>
            </a:extLst>
          </p:cNvPr>
          <p:cNvSpPr txBox="1"/>
          <p:nvPr/>
        </p:nvSpPr>
        <p:spPr>
          <a:xfrm>
            <a:off x="4433139" y="798209"/>
            <a:ext cx="23484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rgbClr val="3333FF"/>
                </a:solidFill>
              </a:rPr>
              <a:t>EVU-Netz 400 V / 20kV AC</a:t>
            </a:r>
          </a:p>
        </p:txBody>
      </p:sp>
      <p:pic>
        <p:nvPicPr>
          <p:cNvPr id="176" name="Grafik 175" descr="Ein Bild, das drinnen, Zähler, weiß, sitzend enthält.&#10;&#10;Automatisch generierte Beschreibung">
            <a:extLst>
              <a:ext uri="{FF2B5EF4-FFF2-40B4-BE49-F238E27FC236}">
                <a16:creationId xmlns:a16="http://schemas.microsoft.com/office/drawing/2014/main" id="{63CF7B2E-1DEC-4402-9D85-1E01C1DD05B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" t="20588" r="12982" b="4299"/>
          <a:stretch/>
        </p:blipFill>
        <p:spPr>
          <a:xfrm rot="5400000">
            <a:off x="6033694" y="1344669"/>
            <a:ext cx="394770" cy="311890"/>
          </a:xfrm>
          <a:prstGeom prst="rect">
            <a:avLst/>
          </a:prstGeom>
        </p:spPr>
      </p:pic>
      <p:sp>
        <p:nvSpPr>
          <p:cNvPr id="186" name="Ellipse 185">
            <a:extLst>
              <a:ext uri="{FF2B5EF4-FFF2-40B4-BE49-F238E27FC236}">
                <a16:creationId xmlns:a16="http://schemas.microsoft.com/office/drawing/2014/main" id="{46CA1444-1A8F-43CB-9F46-73A2AE08D0A5}"/>
              </a:ext>
            </a:extLst>
          </p:cNvPr>
          <p:cNvSpPr/>
          <p:nvPr/>
        </p:nvSpPr>
        <p:spPr bwMode="auto">
          <a:xfrm>
            <a:off x="6172761" y="1141057"/>
            <a:ext cx="69669" cy="69669"/>
          </a:xfrm>
          <a:prstGeom prst="ellipse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94" name="Grafik 193">
            <a:extLst>
              <a:ext uri="{FF2B5EF4-FFF2-40B4-BE49-F238E27FC236}">
                <a16:creationId xmlns:a16="http://schemas.microsoft.com/office/drawing/2014/main" id="{9136E81F-BC59-4907-B6BD-D4969F272C0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9" t="28194" r="13089" b="37778"/>
          <a:stretch/>
        </p:blipFill>
        <p:spPr>
          <a:xfrm>
            <a:off x="7247765" y="3151181"/>
            <a:ext cx="697519" cy="282934"/>
          </a:xfrm>
          <a:prstGeom prst="rect">
            <a:avLst/>
          </a:prstGeom>
        </p:spPr>
      </p:pic>
      <p:pic>
        <p:nvPicPr>
          <p:cNvPr id="195" name="Grafik 194">
            <a:extLst>
              <a:ext uri="{FF2B5EF4-FFF2-40B4-BE49-F238E27FC236}">
                <a16:creationId xmlns:a16="http://schemas.microsoft.com/office/drawing/2014/main" id="{3FF63AD1-79C5-49FF-B048-F44439ECAF7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9" t="28194" r="13089" b="37778"/>
          <a:stretch/>
        </p:blipFill>
        <p:spPr>
          <a:xfrm>
            <a:off x="7394157" y="2835033"/>
            <a:ext cx="697519" cy="282934"/>
          </a:xfrm>
          <a:prstGeom prst="rect">
            <a:avLst/>
          </a:prstGeom>
        </p:spPr>
      </p:pic>
      <p:pic>
        <p:nvPicPr>
          <p:cNvPr id="196" name="Grafik 195">
            <a:extLst>
              <a:ext uri="{FF2B5EF4-FFF2-40B4-BE49-F238E27FC236}">
                <a16:creationId xmlns:a16="http://schemas.microsoft.com/office/drawing/2014/main" id="{9FD93CEF-E604-481D-A66B-7D8118D9DBA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9" t="28194" r="13089" b="37778"/>
          <a:stretch/>
        </p:blipFill>
        <p:spPr>
          <a:xfrm>
            <a:off x="7583607" y="2541605"/>
            <a:ext cx="697519" cy="282934"/>
          </a:xfrm>
          <a:prstGeom prst="rect">
            <a:avLst/>
          </a:prstGeom>
        </p:spPr>
      </p:pic>
      <p:pic>
        <p:nvPicPr>
          <p:cNvPr id="198" name="Grafik 197">
            <a:extLst>
              <a:ext uri="{FF2B5EF4-FFF2-40B4-BE49-F238E27FC236}">
                <a16:creationId xmlns:a16="http://schemas.microsoft.com/office/drawing/2014/main" id="{C2CC91EC-8600-4131-AA80-BC3AB05417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9" t="28194" r="13089" b="37778"/>
          <a:stretch/>
        </p:blipFill>
        <p:spPr>
          <a:xfrm>
            <a:off x="8014173" y="3151181"/>
            <a:ext cx="697519" cy="282934"/>
          </a:xfrm>
          <a:prstGeom prst="rect">
            <a:avLst/>
          </a:prstGeom>
        </p:spPr>
      </p:pic>
      <p:pic>
        <p:nvPicPr>
          <p:cNvPr id="199" name="Grafik 198">
            <a:extLst>
              <a:ext uri="{FF2B5EF4-FFF2-40B4-BE49-F238E27FC236}">
                <a16:creationId xmlns:a16="http://schemas.microsoft.com/office/drawing/2014/main" id="{2B3F9854-7F93-45A7-8ECD-F910669ABDA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9" t="28194" r="13089" b="37778"/>
          <a:stretch/>
        </p:blipFill>
        <p:spPr>
          <a:xfrm>
            <a:off x="8160566" y="2835033"/>
            <a:ext cx="697519" cy="282934"/>
          </a:xfrm>
          <a:prstGeom prst="rect">
            <a:avLst/>
          </a:prstGeom>
        </p:spPr>
      </p:pic>
      <p:pic>
        <p:nvPicPr>
          <p:cNvPr id="200" name="Grafik 199">
            <a:extLst>
              <a:ext uri="{FF2B5EF4-FFF2-40B4-BE49-F238E27FC236}">
                <a16:creationId xmlns:a16="http://schemas.microsoft.com/office/drawing/2014/main" id="{B12939B9-6A6A-45E4-9219-B31475EB00A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9" t="28194" r="13089" b="37778"/>
          <a:stretch/>
        </p:blipFill>
        <p:spPr>
          <a:xfrm>
            <a:off x="8350015" y="2541605"/>
            <a:ext cx="697519" cy="282934"/>
          </a:xfrm>
          <a:prstGeom prst="rect">
            <a:avLst/>
          </a:prstGeom>
        </p:spPr>
      </p:pic>
      <p:sp>
        <p:nvSpPr>
          <p:cNvPr id="25" name="Freihandform: Form 24">
            <a:extLst>
              <a:ext uri="{FF2B5EF4-FFF2-40B4-BE49-F238E27FC236}">
                <a16:creationId xmlns:a16="http://schemas.microsoft.com/office/drawing/2014/main" id="{F64888F2-EA3B-4C3C-8BFC-E4A8F8F015D3}"/>
              </a:ext>
            </a:extLst>
          </p:cNvPr>
          <p:cNvSpPr/>
          <p:nvPr/>
        </p:nvSpPr>
        <p:spPr>
          <a:xfrm rot="10800000" flipH="1" flipV="1">
            <a:off x="129347" y="1616999"/>
            <a:ext cx="5984663" cy="1951449"/>
          </a:xfrm>
          <a:custGeom>
            <a:avLst/>
            <a:gdLst>
              <a:gd name="connsiteX0" fmla="*/ 497198 w 3607783"/>
              <a:gd name="connsiteY0" fmla="*/ 32132 h 3347910"/>
              <a:gd name="connsiteX1" fmla="*/ 242962 w 3607783"/>
              <a:gd name="connsiteY1" fmla="*/ 742414 h 3347910"/>
              <a:gd name="connsiteX2" fmla="*/ 0 w 3607783"/>
              <a:gd name="connsiteY2" fmla="*/ 1446496 h 3347910"/>
              <a:gd name="connsiteX3" fmla="*/ 10147 w 3607783"/>
              <a:gd name="connsiteY3" fmla="*/ 1468481 h 3347910"/>
              <a:gd name="connsiteX4" fmla="*/ 197301 w 3607783"/>
              <a:gd name="connsiteY4" fmla="*/ 1403653 h 3347910"/>
              <a:gd name="connsiteX5" fmla="*/ 202938 w 3607783"/>
              <a:gd name="connsiteY5" fmla="*/ 1478064 h 3347910"/>
              <a:gd name="connsiteX6" fmla="*/ 214212 w 3607783"/>
              <a:gd name="connsiteY6" fmla="*/ 2043471 h 3347910"/>
              <a:gd name="connsiteX7" fmla="*/ 225486 w 3607783"/>
              <a:gd name="connsiteY7" fmla="*/ 2580129 h 3347910"/>
              <a:gd name="connsiteX8" fmla="*/ 225486 w 3607783"/>
              <a:gd name="connsiteY8" fmla="*/ 2626354 h 3347910"/>
              <a:gd name="connsiteX9" fmla="*/ 421660 w 3607783"/>
              <a:gd name="connsiteY9" fmla="*/ 2780812 h 3347910"/>
              <a:gd name="connsiteX10" fmla="*/ 879961 w 3607783"/>
              <a:gd name="connsiteY10" fmla="*/ 3141590 h 3347910"/>
              <a:gd name="connsiteX11" fmla="*/ 1142653 w 3607783"/>
              <a:gd name="connsiteY11" fmla="*/ 3347910 h 3347910"/>
              <a:gd name="connsiteX12" fmla="*/ 2246973 w 3607783"/>
              <a:gd name="connsiteY12" fmla="*/ 3325362 h 3347910"/>
              <a:gd name="connsiteX13" fmla="*/ 3351856 w 3607783"/>
              <a:gd name="connsiteY13" fmla="*/ 3301686 h 3347910"/>
              <a:gd name="connsiteX14" fmla="*/ 3359748 w 3607783"/>
              <a:gd name="connsiteY14" fmla="*/ 2686108 h 3347910"/>
              <a:gd name="connsiteX15" fmla="*/ 3368768 w 3607783"/>
              <a:gd name="connsiteY15" fmla="*/ 2047417 h 3347910"/>
              <a:gd name="connsiteX16" fmla="*/ 3371586 w 3607783"/>
              <a:gd name="connsiteY16" fmla="*/ 2023741 h 3347910"/>
              <a:gd name="connsiteX17" fmla="*/ 3421193 w 3607783"/>
              <a:gd name="connsiteY17" fmla="*/ 2023741 h 3347910"/>
              <a:gd name="connsiteX18" fmla="*/ 3539010 w 3607783"/>
              <a:gd name="connsiteY18" fmla="*/ 2019795 h 3347910"/>
              <a:gd name="connsiteX19" fmla="*/ 3607783 w 3607783"/>
              <a:gd name="connsiteY19" fmla="*/ 2016413 h 3347910"/>
              <a:gd name="connsiteX20" fmla="*/ 3607783 w 3607783"/>
              <a:gd name="connsiteY20" fmla="*/ 1997810 h 3347910"/>
              <a:gd name="connsiteX21" fmla="*/ 3484329 w 3607783"/>
              <a:gd name="connsiteY21" fmla="*/ 1712570 h 3347910"/>
              <a:gd name="connsiteX22" fmla="*/ 2955564 w 3607783"/>
              <a:gd name="connsiteY22" fmla="*/ 569353 h 3347910"/>
              <a:gd name="connsiteX23" fmla="*/ 2761082 w 3607783"/>
              <a:gd name="connsiteY23" fmla="*/ 148257 h 3347910"/>
              <a:gd name="connsiteX24" fmla="*/ 2727259 w 3607783"/>
              <a:gd name="connsiteY24" fmla="*/ 73847 h 3347910"/>
              <a:gd name="connsiteX25" fmla="*/ 2692308 w 3607783"/>
              <a:gd name="connsiteY25" fmla="*/ 71028 h 3347910"/>
              <a:gd name="connsiteX26" fmla="*/ 2367608 w 3607783"/>
              <a:gd name="connsiteY26" fmla="*/ 59190 h 3347910"/>
              <a:gd name="connsiteX27" fmla="*/ 1296547 w 3607783"/>
              <a:gd name="connsiteY27" fmla="*/ 25367 h 3347910"/>
              <a:gd name="connsiteX28" fmla="*/ 511854 w 3607783"/>
              <a:gd name="connsiteY28" fmla="*/ 0 h 3347910"/>
              <a:gd name="connsiteX29" fmla="*/ 497198 w 3607783"/>
              <a:gd name="connsiteY29" fmla="*/ 32132 h 3347910"/>
              <a:gd name="connsiteX30" fmla="*/ 1519215 w 3607783"/>
              <a:gd name="connsiteY30" fmla="*/ 99214 h 3347910"/>
              <a:gd name="connsiteX31" fmla="*/ 2581820 w 3607783"/>
              <a:gd name="connsiteY31" fmla="*/ 133601 h 3347910"/>
              <a:gd name="connsiteX32" fmla="*/ 2681034 w 3607783"/>
              <a:gd name="connsiteY32" fmla="*/ 136983 h 3347910"/>
              <a:gd name="connsiteX33" fmla="*/ 2709783 w 3607783"/>
              <a:gd name="connsiteY33" fmla="*/ 199556 h 3347910"/>
              <a:gd name="connsiteX34" fmla="*/ 3062670 w 3607783"/>
              <a:gd name="connsiteY34" fmla="*/ 961136 h 3347910"/>
              <a:gd name="connsiteX35" fmla="*/ 3454452 w 3607783"/>
              <a:gd name="connsiteY35" fmla="*/ 1806710 h 3347910"/>
              <a:gd name="connsiteX36" fmla="*/ 3522098 w 3607783"/>
              <a:gd name="connsiteY36" fmla="*/ 1953277 h 3347910"/>
              <a:gd name="connsiteX37" fmla="*/ 3414429 w 3607783"/>
              <a:gd name="connsiteY37" fmla="*/ 1957786 h 3347910"/>
              <a:gd name="connsiteX38" fmla="*/ 3305631 w 3607783"/>
              <a:gd name="connsiteY38" fmla="*/ 1963423 h 3347910"/>
              <a:gd name="connsiteX39" fmla="*/ 3295485 w 3607783"/>
              <a:gd name="connsiteY39" fmla="*/ 2598168 h 3347910"/>
              <a:gd name="connsiteX40" fmla="*/ 3283646 w 3607783"/>
              <a:gd name="connsiteY40" fmla="*/ 3234603 h 3347910"/>
              <a:gd name="connsiteX41" fmla="*/ 1211990 w 3607783"/>
              <a:gd name="connsiteY41" fmla="*/ 3280264 h 3347910"/>
              <a:gd name="connsiteX42" fmla="*/ 1164074 w 3607783"/>
              <a:gd name="connsiteY42" fmla="*/ 3280828 h 3347910"/>
              <a:gd name="connsiteX43" fmla="*/ 730012 w 3607783"/>
              <a:gd name="connsiteY43" fmla="*/ 2939216 h 3347910"/>
              <a:gd name="connsiteX44" fmla="*/ 295951 w 3607783"/>
              <a:gd name="connsiteY44" fmla="*/ 2597041 h 3347910"/>
              <a:gd name="connsiteX45" fmla="*/ 292005 w 3607783"/>
              <a:gd name="connsiteY45" fmla="*/ 2523194 h 3347910"/>
              <a:gd name="connsiteX46" fmla="*/ 276221 w 3607783"/>
              <a:gd name="connsiteY46" fmla="*/ 1879993 h 3347910"/>
              <a:gd name="connsiteX47" fmla="*/ 264383 w 3607783"/>
              <a:gd name="connsiteY47" fmla="*/ 1310640 h 3347910"/>
              <a:gd name="connsiteX48" fmla="*/ 379945 w 3607783"/>
              <a:gd name="connsiteY48" fmla="*/ 963955 h 3347910"/>
              <a:gd name="connsiteX49" fmla="*/ 555260 w 3607783"/>
              <a:gd name="connsiteY49" fmla="*/ 443645 h 3347910"/>
              <a:gd name="connsiteX50" fmla="*/ 615578 w 3607783"/>
              <a:gd name="connsiteY50" fmla="*/ 270020 h 3347910"/>
              <a:gd name="connsiteX51" fmla="*/ 584010 w 3607783"/>
              <a:gd name="connsiteY51" fmla="*/ 178134 h 3347910"/>
              <a:gd name="connsiteX52" fmla="*/ 554133 w 3607783"/>
              <a:gd name="connsiteY52" fmla="*/ 67646 h 3347910"/>
              <a:gd name="connsiteX53" fmla="*/ 1519215 w 3607783"/>
              <a:gd name="connsiteY53" fmla="*/ 99214 h 334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3607783" h="3347910">
                <a:moveTo>
                  <a:pt x="497198" y="32132"/>
                </a:moveTo>
                <a:cubicBezTo>
                  <a:pt x="490997" y="50171"/>
                  <a:pt x="376562" y="369798"/>
                  <a:pt x="242962" y="742414"/>
                </a:cubicBezTo>
                <a:cubicBezTo>
                  <a:pt x="55244" y="1265543"/>
                  <a:pt x="0" y="1426202"/>
                  <a:pt x="0" y="1446496"/>
                </a:cubicBezTo>
                <a:cubicBezTo>
                  <a:pt x="0" y="1469044"/>
                  <a:pt x="1127" y="1471863"/>
                  <a:pt x="10147" y="1468481"/>
                </a:cubicBezTo>
                <a:cubicBezTo>
                  <a:pt x="47352" y="1453824"/>
                  <a:pt x="192227" y="1403653"/>
                  <a:pt x="197301" y="1403653"/>
                </a:cubicBezTo>
                <a:cubicBezTo>
                  <a:pt x="200683" y="1403653"/>
                  <a:pt x="202938" y="1430712"/>
                  <a:pt x="202938" y="1478064"/>
                </a:cubicBezTo>
                <a:cubicBezTo>
                  <a:pt x="202938" y="1519215"/>
                  <a:pt x="208011" y="1773451"/>
                  <a:pt x="214212" y="2043471"/>
                </a:cubicBezTo>
                <a:cubicBezTo>
                  <a:pt x="220413" y="2312928"/>
                  <a:pt x="225486" y="2554762"/>
                  <a:pt x="225486" y="2580129"/>
                </a:cubicBezTo>
                <a:lnTo>
                  <a:pt x="225486" y="2626354"/>
                </a:lnTo>
                <a:lnTo>
                  <a:pt x="421660" y="2780812"/>
                </a:lnTo>
                <a:cubicBezTo>
                  <a:pt x="529329" y="2865369"/>
                  <a:pt x="735650" y="3027720"/>
                  <a:pt x="879961" y="3141590"/>
                </a:cubicBezTo>
                <a:lnTo>
                  <a:pt x="1142653" y="3347910"/>
                </a:lnTo>
                <a:lnTo>
                  <a:pt x="2246973" y="3325362"/>
                </a:lnTo>
                <a:cubicBezTo>
                  <a:pt x="2854095" y="3312960"/>
                  <a:pt x="3351856" y="3302249"/>
                  <a:pt x="3351856" y="3301686"/>
                </a:cubicBezTo>
                <a:cubicBezTo>
                  <a:pt x="3352420" y="3301122"/>
                  <a:pt x="3355802" y="3024337"/>
                  <a:pt x="3359748" y="2686108"/>
                </a:cubicBezTo>
                <a:cubicBezTo>
                  <a:pt x="3363130" y="2347878"/>
                  <a:pt x="3367076" y="2060946"/>
                  <a:pt x="3368768" y="2047417"/>
                </a:cubicBezTo>
                <a:lnTo>
                  <a:pt x="3371586" y="2023741"/>
                </a:lnTo>
                <a:lnTo>
                  <a:pt x="3421193" y="2023741"/>
                </a:lnTo>
                <a:cubicBezTo>
                  <a:pt x="3448252" y="2023741"/>
                  <a:pt x="3501805" y="2022050"/>
                  <a:pt x="3539010" y="2019795"/>
                </a:cubicBezTo>
                <a:lnTo>
                  <a:pt x="3607783" y="2016413"/>
                </a:lnTo>
                <a:lnTo>
                  <a:pt x="3607783" y="1997810"/>
                </a:lnTo>
                <a:cubicBezTo>
                  <a:pt x="3607783" y="1985972"/>
                  <a:pt x="3565505" y="1887886"/>
                  <a:pt x="3484329" y="1712570"/>
                </a:cubicBezTo>
                <a:cubicBezTo>
                  <a:pt x="3347910" y="1417183"/>
                  <a:pt x="3196834" y="1090791"/>
                  <a:pt x="2955564" y="569353"/>
                </a:cubicBezTo>
                <a:cubicBezTo>
                  <a:pt x="2867060" y="378817"/>
                  <a:pt x="2779684" y="189409"/>
                  <a:pt x="2761082" y="148257"/>
                </a:cubicBezTo>
                <a:lnTo>
                  <a:pt x="2727259" y="73847"/>
                </a:lnTo>
                <a:lnTo>
                  <a:pt x="2692308" y="71028"/>
                </a:lnTo>
                <a:cubicBezTo>
                  <a:pt x="2673706" y="69337"/>
                  <a:pt x="2527139" y="64264"/>
                  <a:pt x="2367608" y="59190"/>
                </a:cubicBezTo>
                <a:cubicBezTo>
                  <a:pt x="2208076" y="54117"/>
                  <a:pt x="1726099" y="38896"/>
                  <a:pt x="1296547" y="25367"/>
                </a:cubicBezTo>
                <a:cubicBezTo>
                  <a:pt x="866995" y="11274"/>
                  <a:pt x="514109" y="0"/>
                  <a:pt x="511854" y="0"/>
                </a:cubicBezTo>
                <a:cubicBezTo>
                  <a:pt x="510163" y="0"/>
                  <a:pt x="503399" y="14657"/>
                  <a:pt x="497198" y="32132"/>
                </a:cubicBezTo>
                <a:close/>
                <a:moveTo>
                  <a:pt x="1519215" y="99214"/>
                </a:moveTo>
                <a:cubicBezTo>
                  <a:pt x="2049672" y="116126"/>
                  <a:pt x="2527703" y="131910"/>
                  <a:pt x="2581820" y="133601"/>
                </a:cubicBezTo>
                <a:lnTo>
                  <a:pt x="2681034" y="136983"/>
                </a:lnTo>
                <a:lnTo>
                  <a:pt x="2709783" y="199556"/>
                </a:lnTo>
                <a:cubicBezTo>
                  <a:pt x="2725568" y="233942"/>
                  <a:pt x="2883972" y="576682"/>
                  <a:pt x="3062670" y="961136"/>
                </a:cubicBezTo>
                <a:cubicBezTo>
                  <a:pt x="3240804" y="1345591"/>
                  <a:pt x="3417247" y="1726099"/>
                  <a:pt x="3454452" y="1806710"/>
                </a:cubicBezTo>
                <a:lnTo>
                  <a:pt x="3522098" y="1953277"/>
                </a:lnTo>
                <a:lnTo>
                  <a:pt x="3414429" y="1957786"/>
                </a:lnTo>
                <a:cubicBezTo>
                  <a:pt x="3355238" y="1960041"/>
                  <a:pt x="3306195" y="1962860"/>
                  <a:pt x="3305631" y="1963423"/>
                </a:cubicBezTo>
                <a:cubicBezTo>
                  <a:pt x="3304504" y="1963987"/>
                  <a:pt x="3299994" y="2249791"/>
                  <a:pt x="3295485" y="2598168"/>
                </a:cubicBezTo>
                <a:cubicBezTo>
                  <a:pt x="3290975" y="2945981"/>
                  <a:pt x="3285901" y="3232349"/>
                  <a:pt x="3283646" y="3234603"/>
                </a:cubicBezTo>
                <a:cubicBezTo>
                  <a:pt x="3280828" y="3237986"/>
                  <a:pt x="1391815" y="3279137"/>
                  <a:pt x="1211990" y="3280264"/>
                </a:cubicBezTo>
                <a:lnTo>
                  <a:pt x="1164074" y="3280828"/>
                </a:lnTo>
                <a:lnTo>
                  <a:pt x="730012" y="2939216"/>
                </a:lnTo>
                <a:lnTo>
                  <a:pt x="295951" y="2597041"/>
                </a:lnTo>
                <a:lnTo>
                  <a:pt x="292005" y="2523194"/>
                </a:lnTo>
                <a:cubicBezTo>
                  <a:pt x="289750" y="2482606"/>
                  <a:pt x="282422" y="2192856"/>
                  <a:pt x="276221" y="1879993"/>
                </a:cubicBezTo>
                <a:lnTo>
                  <a:pt x="264383" y="1310640"/>
                </a:lnTo>
                <a:lnTo>
                  <a:pt x="379945" y="963955"/>
                </a:lnTo>
                <a:cubicBezTo>
                  <a:pt x="443081" y="773419"/>
                  <a:pt x="522001" y="538913"/>
                  <a:pt x="555260" y="443645"/>
                </a:cubicBezTo>
                <a:lnTo>
                  <a:pt x="615578" y="270020"/>
                </a:lnTo>
                <a:lnTo>
                  <a:pt x="584010" y="178134"/>
                </a:lnTo>
                <a:cubicBezTo>
                  <a:pt x="556952" y="99214"/>
                  <a:pt x="547932" y="67646"/>
                  <a:pt x="554133" y="67646"/>
                </a:cubicBezTo>
                <a:cubicBezTo>
                  <a:pt x="554697" y="67646"/>
                  <a:pt x="989322" y="81739"/>
                  <a:pt x="1519215" y="99214"/>
                </a:cubicBezTo>
                <a:close/>
              </a:path>
            </a:pathLst>
          </a:custGeom>
          <a:solidFill>
            <a:srgbClr val="FFC000"/>
          </a:solidFill>
          <a:ln w="19050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grpSp>
        <p:nvGrpSpPr>
          <p:cNvPr id="1036" name="Gruppieren 1035">
            <a:extLst>
              <a:ext uri="{FF2B5EF4-FFF2-40B4-BE49-F238E27FC236}">
                <a16:creationId xmlns:a16="http://schemas.microsoft.com/office/drawing/2014/main" id="{0D1B97DB-8274-4CF7-AEFD-76C632FEA474}"/>
              </a:ext>
            </a:extLst>
          </p:cNvPr>
          <p:cNvGrpSpPr/>
          <p:nvPr/>
        </p:nvGrpSpPr>
        <p:grpSpPr>
          <a:xfrm>
            <a:off x="76200" y="1813989"/>
            <a:ext cx="2074607" cy="2225106"/>
            <a:chOff x="76200" y="1813989"/>
            <a:chExt cx="2074607" cy="2225106"/>
          </a:xfrm>
        </p:grpSpPr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530B6974-FD95-46EC-A875-E3D54EDAECD5}"/>
                </a:ext>
              </a:extLst>
            </p:cNvPr>
            <p:cNvSpPr/>
            <p:nvPr/>
          </p:nvSpPr>
          <p:spPr bwMode="auto">
            <a:xfrm>
              <a:off x="627167" y="1813989"/>
              <a:ext cx="1367457" cy="1661408"/>
            </a:xfrm>
            <a:custGeom>
              <a:avLst/>
              <a:gdLst>
                <a:gd name="connsiteX0" fmla="*/ 0 w 381000"/>
                <a:gd name="connsiteY0" fmla="*/ 369094 h 1066800"/>
                <a:gd name="connsiteX1" fmla="*/ 150019 w 381000"/>
                <a:gd name="connsiteY1" fmla="*/ 0 h 1066800"/>
                <a:gd name="connsiteX2" fmla="*/ 381000 w 381000"/>
                <a:gd name="connsiteY2" fmla="*/ 550069 h 1066800"/>
                <a:gd name="connsiteX3" fmla="*/ 381000 w 381000"/>
                <a:gd name="connsiteY3" fmla="*/ 1066800 h 1066800"/>
                <a:gd name="connsiteX4" fmla="*/ 16669 w 381000"/>
                <a:gd name="connsiteY4" fmla="*/ 833437 h 1066800"/>
                <a:gd name="connsiteX5" fmla="*/ 0 w 381000"/>
                <a:gd name="connsiteY5" fmla="*/ 369094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1000" h="1066800">
                  <a:moveTo>
                    <a:pt x="0" y="369094"/>
                  </a:moveTo>
                  <a:lnTo>
                    <a:pt x="150019" y="0"/>
                  </a:lnTo>
                  <a:lnTo>
                    <a:pt x="381000" y="550069"/>
                  </a:lnTo>
                  <a:lnTo>
                    <a:pt x="381000" y="1066800"/>
                  </a:lnTo>
                  <a:lnTo>
                    <a:pt x="16669" y="833437"/>
                  </a:lnTo>
                  <a:lnTo>
                    <a:pt x="0" y="369094"/>
                  </a:lnTo>
                  <a:close/>
                </a:path>
              </a:pathLst>
            </a:custGeom>
            <a:solidFill>
              <a:srgbClr val="FF000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56" name="Textfeld 55">
              <a:extLst>
                <a:ext uri="{FF2B5EF4-FFF2-40B4-BE49-F238E27FC236}">
                  <a16:creationId xmlns:a16="http://schemas.microsoft.com/office/drawing/2014/main" id="{E80E13DF-B14D-48D3-BAFA-1282840F2456}"/>
                </a:ext>
              </a:extLst>
            </p:cNvPr>
            <p:cNvSpPr txBox="1"/>
            <p:nvPr/>
          </p:nvSpPr>
          <p:spPr>
            <a:xfrm>
              <a:off x="76200" y="3515875"/>
              <a:ext cx="207460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solidFill>
                    <a:srgbClr val="3333FF"/>
                  </a:solidFill>
                </a:rPr>
                <a:t>notwendige</a:t>
              </a:r>
            </a:p>
            <a:p>
              <a:r>
                <a:rPr lang="de-DE" sz="1400" dirty="0">
                  <a:solidFill>
                    <a:srgbClr val="3333FF"/>
                  </a:solidFill>
                </a:rPr>
                <a:t>energetische Sanierung</a:t>
              </a:r>
            </a:p>
          </p:txBody>
        </p:sp>
        <p:cxnSp>
          <p:nvCxnSpPr>
            <p:cNvPr id="55" name="Gerader Verbinder 54">
              <a:extLst>
                <a:ext uri="{FF2B5EF4-FFF2-40B4-BE49-F238E27FC236}">
                  <a16:creationId xmlns:a16="http://schemas.microsoft.com/office/drawing/2014/main" id="{404A8B09-44EA-4406-B042-BDFD27675913}"/>
                </a:ext>
              </a:extLst>
            </p:cNvPr>
            <p:cNvCxnSpPr/>
            <p:nvPr/>
          </p:nvCxnSpPr>
          <p:spPr bwMode="auto">
            <a:xfrm flipV="1">
              <a:off x="1027167" y="3101388"/>
              <a:ext cx="565521" cy="498231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6" name="Freihandform: Form 25">
            <a:extLst>
              <a:ext uri="{FF2B5EF4-FFF2-40B4-BE49-F238E27FC236}">
                <a16:creationId xmlns:a16="http://schemas.microsoft.com/office/drawing/2014/main" id="{62274F68-4B89-4807-9591-2C0833F4EF78}"/>
              </a:ext>
            </a:extLst>
          </p:cNvPr>
          <p:cNvSpPr/>
          <p:nvPr/>
        </p:nvSpPr>
        <p:spPr>
          <a:xfrm rot="10800000" flipV="1">
            <a:off x="1904663" y="4021021"/>
            <a:ext cx="9069" cy="16426"/>
          </a:xfrm>
          <a:custGeom>
            <a:avLst/>
            <a:gdLst>
              <a:gd name="connsiteX0" fmla="*/ 1435 w 7323"/>
              <a:gd name="connsiteY0" fmla="*/ 8217 h 19320"/>
              <a:gd name="connsiteX1" fmla="*/ 1999 w 7323"/>
              <a:gd name="connsiteY1" fmla="*/ 18928 h 19320"/>
              <a:gd name="connsiteX2" fmla="*/ 7073 w 7323"/>
              <a:gd name="connsiteY2" fmla="*/ 10472 h 19320"/>
              <a:gd name="connsiteX3" fmla="*/ 1435 w 7323"/>
              <a:gd name="connsiteY3" fmla="*/ 8217 h 19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" h="19320">
                <a:moveTo>
                  <a:pt x="1435" y="8217"/>
                </a:moveTo>
                <a:cubicBezTo>
                  <a:pt x="-819" y="12727"/>
                  <a:pt x="-256" y="17237"/>
                  <a:pt x="1999" y="18928"/>
                </a:cubicBezTo>
                <a:cubicBezTo>
                  <a:pt x="4254" y="20619"/>
                  <a:pt x="7073" y="16673"/>
                  <a:pt x="7073" y="10472"/>
                </a:cubicBezTo>
                <a:cubicBezTo>
                  <a:pt x="8200" y="-2494"/>
                  <a:pt x="5381" y="-3621"/>
                  <a:pt x="1435" y="8217"/>
                </a:cubicBezTo>
                <a:close/>
              </a:path>
            </a:pathLst>
          </a:custGeom>
          <a:solidFill>
            <a:srgbClr val="000000"/>
          </a:solidFill>
          <a:ln w="563" cap="flat">
            <a:noFill/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pic>
        <p:nvPicPr>
          <p:cNvPr id="85" name="Grafik 84" descr="Ein Bild, das Handkarren, Projektor enthält.&#10;&#10;Automatisch generierte Beschreibung">
            <a:extLst>
              <a:ext uri="{FF2B5EF4-FFF2-40B4-BE49-F238E27FC236}">
                <a16:creationId xmlns:a16="http://schemas.microsoft.com/office/drawing/2014/main" id="{FDD86B6E-EAAF-43C6-81BF-507E03947A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27" b="33870"/>
          <a:stretch/>
        </p:blipFill>
        <p:spPr>
          <a:xfrm flipH="1">
            <a:off x="7745603" y="2171319"/>
            <a:ext cx="1191845" cy="376663"/>
          </a:xfrm>
          <a:prstGeom prst="rect">
            <a:avLst/>
          </a:prstGeom>
        </p:spPr>
      </p:pic>
      <p:grpSp>
        <p:nvGrpSpPr>
          <p:cNvPr id="238" name="Gruppieren 237">
            <a:extLst>
              <a:ext uri="{FF2B5EF4-FFF2-40B4-BE49-F238E27FC236}">
                <a16:creationId xmlns:a16="http://schemas.microsoft.com/office/drawing/2014/main" id="{7AA534E6-A2BC-FA20-76AA-0C7F21FD8F2C}"/>
              </a:ext>
            </a:extLst>
          </p:cNvPr>
          <p:cNvGrpSpPr/>
          <p:nvPr/>
        </p:nvGrpSpPr>
        <p:grpSpPr>
          <a:xfrm>
            <a:off x="301450" y="3297193"/>
            <a:ext cx="9604549" cy="2283649"/>
            <a:chOff x="301450" y="3297193"/>
            <a:chExt cx="9604549" cy="2283649"/>
          </a:xfrm>
        </p:grpSpPr>
        <p:grpSp>
          <p:nvGrpSpPr>
            <p:cNvPr id="1034" name="Gruppieren 1033">
              <a:extLst>
                <a:ext uri="{FF2B5EF4-FFF2-40B4-BE49-F238E27FC236}">
                  <a16:creationId xmlns:a16="http://schemas.microsoft.com/office/drawing/2014/main" id="{B8D2E974-DCCE-4979-8F0B-BE533AB4421A}"/>
                </a:ext>
              </a:extLst>
            </p:cNvPr>
            <p:cNvGrpSpPr/>
            <p:nvPr/>
          </p:nvGrpSpPr>
          <p:grpSpPr>
            <a:xfrm>
              <a:off x="6209072" y="3297193"/>
              <a:ext cx="1081450" cy="173307"/>
              <a:chOff x="6209072" y="3297193"/>
              <a:chExt cx="1081450" cy="173307"/>
            </a:xfrm>
          </p:grpSpPr>
          <p:cxnSp>
            <p:nvCxnSpPr>
              <p:cNvPr id="229" name="Gerader Verbinder 228">
                <a:extLst>
                  <a:ext uri="{FF2B5EF4-FFF2-40B4-BE49-F238E27FC236}">
                    <a16:creationId xmlns:a16="http://schemas.microsoft.com/office/drawing/2014/main" id="{AAAD8FD0-2FEF-458A-B8E2-CAA845B55B30}"/>
                  </a:ext>
                </a:extLst>
              </p:cNvPr>
              <p:cNvCxnSpPr/>
              <p:nvPr/>
            </p:nvCxnSpPr>
            <p:spPr bwMode="auto">
              <a:xfrm>
                <a:off x="6242430" y="3334599"/>
                <a:ext cx="1048092" cy="0"/>
              </a:xfrm>
              <a:prstGeom prst="line">
                <a:avLst/>
              </a:prstGeom>
              <a:solidFill>
                <a:srgbClr val="FF0000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31" name="Ellipse 230">
                <a:extLst>
                  <a:ext uri="{FF2B5EF4-FFF2-40B4-BE49-F238E27FC236}">
                    <a16:creationId xmlns:a16="http://schemas.microsoft.com/office/drawing/2014/main" id="{7F68F80E-55CC-4886-8C02-810757CEFA91}"/>
                  </a:ext>
                </a:extLst>
              </p:cNvPr>
              <p:cNvSpPr/>
              <p:nvPr/>
            </p:nvSpPr>
            <p:spPr bwMode="auto">
              <a:xfrm>
                <a:off x="6209072" y="3297193"/>
                <a:ext cx="69669" cy="6966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cxnSp>
            <p:nvCxnSpPr>
              <p:cNvPr id="1033" name="Gerade Verbindung mit Pfeil 1032">
                <a:extLst>
                  <a:ext uri="{FF2B5EF4-FFF2-40B4-BE49-F238E27FC236}">
                    <a16:creationId xmlns:a16="http://schemas.microsoft.com/office/drawing/2014/main" id="{951DD3BD-7A8D-4BD7-8CE2-65F811631F05}"/>
                  </a:ext>
                </a:extLst>
              </p:cNvPr>
              <p:cNvCxnSpPr/>
              <p:nvPr/>
            </p:nvCxnSpPr>
            <p:spPr bwMode="auto">
              <a:xfrm>
                <a:off x="6449923" y="3463317"/>
                <a:ext cx="394253" cy="7183"/>
              </a:xfrm>
              <a:prstGeom prst="straightConnector1">
                <a:avLst/>
              </a:prstGeom>
              <a:solidFill>
                <a:srgbClr val="FF00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101" name="Textfeld 100">
              <a:extLst>
                <a:ext uri="{FF2B5EF4-FFF2-40B4-BE49-F238E27FC236}">
                  <a16:creationId xmlns:a16="http://schemas.microsoft.com/office/drawing/2014/main" id="{15DBD730-6C2E-4363-9083-F3AD10D0F8FC}"/>
                </a:ext>
              </a:extLst>
            </p:cNvPr>
            <p:cNvSpPr txBox="1"/>
            <p:nvPr/>
          </p:nvSpPr>
          <p:spPr>
            <a:xfrm>
              <a:off x="301450" y="5242288"/>
              <a:ext cx="96045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de-DE" sz="1600" dirty="0">
                  <a:solidFill>
                    <a:srgbClr val="3333FF"/>
                  </a:solidFill>
                </a:rPr>
                <a:t>E-Autos, zukünftig mit bidirektionalem Laden, V2H/G fürs Betriebsnetz und das EVU-Netz</a:t>
              </a:r>
            </a:p>
          </p:txBody>
        </p:sp>
      </p:grpSp>
      <p:sp>
        <p:nvSpPr>
          <p:cNvPr id="31" name="Freihandform: Form 30">
            <a:extLst>
              <a:ext uri="{FF2B5EF4-FFF2-40B4-BE49-F238E27FC236}">
                <a16:creationId xmlns:a16="http://schemas.microsoft.com/office/drawing/2014/main" id="{1F2C0BD5-5C69-414A-91FB-7656E72F99E5}"/>
              </a:ext>
            </a:extLst>
          </p:cNvPr>
          <p:cNvSpPr/>
          <p:nvPr/>
        </p:nvSpPr>
        <p:spPr bwMode="auto">
          <a:xfrm>
            <a:off x="1049561" y="1658374"/>
            <a:ext cx="4900782" cy="1097430"/>
          </a:xfrm>
          <a:custGeom>
            <a:avLst/>
            <a:gdLst>
              <a:gd name="connsiteX0" fmla="*/ 0 w 3972232"/>
              <a:gd name="connsiteY0" fmla="*/ 9833 h 1897626"/>
              <a:gd name="connsiteX1" fmla="*/ 2871019 w 3972232"/>
              <a:gd name="connsiteY1" fmla="*/ 39329 h 1897626"/>
              <a:gd name="connsiteX2" fmla="*/ 3972232 w 3972232"/>
              <a:gd name="connsiteY2" fmla="*/ 1858297 h 1897626"/>
              <a:gd name="connsiteX3" fmla="*/ 894735 w 3972232"/>
              <a:gd name="connsiteY3" fmla="*/ 1897626 h 1897626"/>
              <a:gd name="connsiteX4" fmla="*/ 49161 w 3972232"/>
              <a:gd name="connsiteY4" fmla="*/ 0 h 1897626"/>
              <a:gd name="connsiteX5" fmla="*/ 78658 w 3972232"/>
              <a:gd name="connsiteY5" fmla="*/ 68826 h 1897626"/>
              <a:gd name="connsiteX0" fmla="*/ 0 w 3972232"/>
              <a:gd name="connsiteY0" fmla="*/ 9833 h 1897626"/>
              <a:gd name="connsiteX1" fmla="*/ 2874829 w 3972232"/>
              <a:gd name="connsiteY1" fmla="*/ 54569 h 1897626"/>
              <a:gd name="connsiteX2" fmla="*/ 3972232 w 3972232"/>
              <a:gd name="connsiteY2" fmla="*/ 1858297 h 1897626"/>
              <a:gd name="connsiteX3" fmla="*/ 894735 w 3972232"/>
              <a:gd name="connsiteY3" fmla="*/ 1897626 h 1897626"/>
              <a:gd name="connsiteX4" fmla="*/ 49161 w 3972232"/>
              <a:gd name="connsiteY4" fmla="*/ 0 h 1897626"/>
              <a:gd name="connsiteX5" fmla="*/ 78658 w 3972232"/>
              <a:gd name="connsiteY5" fmla="*/ 68826 h 1897626"/>
              <a:gd name="connsiteX0" fmla="*/ 0 w 3972232"/>
              <a:gd name="connsiteY0" fmla="*/ 17453 h 1905246"/>
              <a:gd name="connsiteX1" fmla="*/ 2874829 w 3972232"/>
              <a:gd name="connsiteY1" fmla="*/ 62189 h 1905246"/>
              <a:gd name="connsiteX2" fmla="*/ 3972232 w 3972232"/>
              <a:gd name="connsiteY2" fmla="*/ 1865917 h 1905246"/>
              <a:gd name="connsiteX3" fmla="*/ 894735 w 3972232"/>
              <a:gd name="connsiteY3" fmla="*/ 1905246 h 1905246"/>
              <a:gd name="connsiteX4" fmla="*/ 178701 w 3972232"/>
              <a:gd name="connsiteY4" fmla="*/ 0 h 1905246"/>
              <a:gd name="connsiteX5" fmla="*/ 78658 w 3972232"/>
              <a:gd name="connsiteY5" fmla="*/ 76446 h 1905246"/>
              <a:gd name="connsiteX0" fmla="*/ 0 w 3972232"/>
              <a:gd name="connsiteY0" fmla="*/ 17453 h 1905246"/>
              <a:gd name="connsiteX1" fmla="*/ 2874829 w 3972232"/>
              <a:gd name="connsiteY1" fmla="*/ 62189 h 1905246"/>
              <a:gd name="connsiteX2" fmla="*/ 3972232 w 3972232"/>
              <a:gd name="connsiteY2" fmla="*/ 1865917 h 1905246"/>
              <a:gd name="connsiteX3" fmla="*/ 894735 w 3972232"/>
              <a:gd name="connsiteY3" fmla="*/ 1905246 h 1905246"/>
              <a:gd name="connsiteX4" fmla="*/ 178701 w 3972232"/>
              <a:gd name="connsiteY4" fmla="*/ 0 h 1905246"/>
              <a:gd name="connsiteX5" fmla="*/ 78658 w 3972232"/>
              <a:gd name="connsiteY5" fmla="*/ 76446 h 1905246"/>
              <a:gd name="connsiteX0" fmla="*/ 0 w 3972232"/>
              <a:gd name="connsiteY0" fmla="*/ 0 h 1887793"/>
              <a:gd name="connsiteX1" fmla="*/ 2874829 w 3972232"/>
              <a:gd name="connsiteY1" fmla="*/ 44736 h 1887793"/>
              <a:gd name="connsiteX2" fmla="*/ 3972232 w 3972232"/>
              <a:gd name="connsiteY2" fmla="*/ 1848464 h 1887793"/>
              <a:gd name="connsiteX3" fmla="*/ 894735 w 3972232"/>
              <a:gd name="connsiteY3" fmla="*/ 1887793 h 1887793"/>
              <a:gd name="connsiteX4" fmla="*/ 78658 w 3972232"/>
              <a:gd name="connsiteY4" fmla="*/ 58993 h 1887793"/>
              <a:gd name="connsiteX0" fmla="*/ 0 w 3972232"/>
              <a:gd name="connsiteY0" fmla="*/ 24827 h 1912620"/>
              <a:gd name="connsiteX1" fmla="*/ 2874829 w 3972232"/>
              <a:gd name="connsiteY1" fmla="*/ 69563 h 1912620"/>
              <a:gd name="connsiteX2" fmla="*/ 3972232 w 3972232"/>
              <a:gd name="connsiteY2" fmla="*/ 1873291 h 1912620"/>
              <a:gd name="connsiteX3" fmla="*/ 894735 w 3972232"/>
              <a:gd name="connsiteY3" fmla="*/ 1912620 h 1912620"/>
              <a:gd name="connsiteX4" fmla="*/ 21508 w 3972232"/>
              <a:gd name="connsiteY4" fmla="*/ 0 h 1912620"/>
              <a:gd name="connsiteX0" fmla="*/ 0 w 3956992"/>
              <a:gd name="connsiteY0" fmla="*/ 0 h 1922083"/>
              <a:gd name="connsiteX1" fmla="*/ 2859589 w 3956992"/>
              <a:gd name="connsiteY1" fmla="*/ 79026 h 1922083"/>
              <a:gd name="connsiteX2" fmla="*/ 3956992 w 3956992"/>
              <a:gd name="connsiteY2" fmla="*/ 1882754 h 1922083"/>
              <a:gd name="connsiteX3" fmla="*/ 879495 w 3956992"/>
              <a:gd name="connsiteY3" fmla="*/ 1922083 h 1922083"/>
              <a:gd name="connsiteX4" fmla="*/ 6268 w 3956992"/>
              <a:gd name="connsiteY4" fmla="*/ 9463 h 1922083"/>
              <a:gd name="connsiteX0" fmla="*/ 0 w 3956992"/>
              <a:gd name="connsiteY0" fmla="*/ 0 h 1882754"/>
              <a:gd name="connsiteX1" fmla="*/ 2859589 w 3956992"/>
              <a:gd name="connsiteY1" fmla="*/ 79026 h 1882754"/>
              <a:gd name="connsiteX2" fmla="*/ 3956992 w 3956992"/>
              <a:gd name="connsiteY2" fmla="*/ 1882754 h 1882754"/>
              <a:gd name="connsiteX3" fmla="*/ 879495 w 3956992"/>
              <a:gd name="connsiteY3" fmla="*/ 1867219 h 1882754"/>
              <a:gd name="connsiteX4" fmla="*/ 6268 w 3956992"/>
              <a:gd name="connsiteY4" fmla="*/ 9463 h 188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56992" h="1882754">
                <a:moveTo>
                  <a:pt x="0" y="0"/>
                </a:moveTo>
                <a:lnTo>
                  <a:pt x="2859589" y="79026"/>
                </a:lnTo>
                <a:lnTo>
                  <a:pt x="3956992" y="1882754"/>
                </a:lnTo>
                <a:lnTo>
                  <a:pt x="879495" y="1867219"/>
                </a:lnTo>
                <a:lnTo>
                  <a:pt x="6268" y="9463"/>
                </a:lnTo>
              </a:path>
            </a:pathLst>
          </a:custGeom>
          <a:solidFill>
            <a:srgbClr val="FFCC9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36" name="Textfeld 235">
            <a:extLst>
              <a:ext uri="{FF2B5EF4-FFF2-40B4-BE49-F238E27FC236}">
                <a16:creationId xmlns:a16="http://schemas.microsoft.com/office/drawing/2014/main" id="{06486681-7E0F-2082-DB2B-8102D8169A62}"/>
              </a:ext>
            </a:extLst>
          </p:cNvPr>
          <p:cNvSpPr txBox="1"/>
          <p:nvPr/>
        </p:nvSpPr>
        <p:spPr>
          <a:xfrm>
            <a:off x="301451" y="5828987"/>
            <a:ext cx="9380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dirty="0">
                <a:solidFill>
                  <a:srgbClr val="3333FF"/>
                </a:solidFill>
              </a:rPr>
              <a:t>EE-Maßnahmen sollten mit dem Energieberater bei notwendigen Instandhaltungen geplant werden</a:t>
            </a:r>
          </a:p>
        </p:txBody>
      </p:sp>
      <p:pic>
        <p:nvPicPr>
          <p:cNvPr id="16" name="Grafik 15" descr="Ein Bild, das Buchse, Elektronik, drinnen, Stecker enthält.&#10;&#10;Automatisch generierte Beschreibung">
            <a:extLst>
              <a:ext uri="{FF2B5EF4-FFF2-40B4-BE49-F238E27FC236}">
                <a16:creationId xmlns:a16="http://schemas.microsoft.com/office/drawing/2014/main" id="{FEA833E5-D38C-2551-906C-EFAA0C8389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196" y="3159853"/>
            <a:ext cx="248835" cy="248835"/>
          </a:xfrm>
          <a:prstGeom prst="rect">
            <a:avLst/>
          </a:prstGeom>
        </p:spPr>
      </p:pic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7BEA66B2-F919-AC6B-0688-970852F766B2}"/>
              </a:ext>
            </a:extLst>
          </p:cNvPr>
          <p:cNvGrpSpPr/>
          <p:nvPr/>
        </p:nvGrpSpPr>
        <p:grpSpPr>
          <a:xfrm>
            <a:off x="301450" y="1256876"/>
            <a:ext cx="9574421" cy="3192786"/>
            <a:chOff x="301450" y="1256876"/>
            <a:chExt cx="9574421" cy="3192786"/>
          </a:xfrm>
        </p:grpSpPr>
        <p:grpSp>
          <p:nvGrpSpPr>
            <p:cNvPr id="45" name="Gruppieren 44">
              <a:extLst>
                <a:ext uri="{FF2B5EF4-FFF2-40B4-BE49-F238E27FC236}">
                  <a16:creationId xmlns:a16="http://schemas.microsoft.com/office/drawing/2014/main" id="{BDE02725-0BA4-93E5-EBBA-E898FA7A661F}"/>
                </a:ext>
              </a:extLst>
            </p:cNvPr>
            <p:cNvGrpSpPr/>
            <p:nvPr/>
          </p:nvGrpSpPr>
          <p:grpSpPr>
            <a:xfrm>
              <a:off x="1757909" y="1256876"/>
              <a:ext cx="8117962" cy="2644471"/>
              <a:chOff x="1757909" y="1256876"/>
              <a:chExt cx="8117962" cy="2644471"/>
            </a:xfrm>
          </p:grpSpPr>
          <p:grpSp>
            <p:nvGrpSpPr>
              <p:cNvPr id="8217" name="Gruppieren 8216">
                <a:extLst>
                  <a:ext uri="{FF2B5EF4-FFF2-40B4-BE49-F238E27FC236}">
                    <a16:creationId xmlns:a16="http://schemas.microsoft.com/office/drawing/2014/main" id="{B8AF2C6E-8C6C-43BD-8AAF-6243DFBC4FF0}"/>
                  </a:ext>
                </a:extLst>
              </p:cNvPr>
              <p:cNvGrpSpPr/>
              <p:nvPr/>
            </p:nvGrpSpPr>
            <p:grpSpPr>
              <a:xfrm>
                <a:off x="6207595" y="1697930"/>
                <a:ext cx="3668276" cy="1984036"/>
                <a:chOff x="6231726" y="1697930"/>
                <a:chExt cx="3668276" cy="1984036"/>
              </a:xfrm>
            </p:grpSpPr>
            <p:cxnSp>
              <p:nvCxnSpPr>
                <p:cNvPr id="208" name="Gerader Verbinder 207">
                  <a:extLst>
                    <a:ext uri="{FF2B5EF4-FFF2-40B4-BE49-F238E27FC236}">
                      <a16:creationId xmlns:a16="http://schemas.microsoft.com/office/drawing/2014/main" id="{F85AAAD4-E3D5-4585-A814-031F9FB8066B}"/>
                    </a:ext>
                  </a:extLst>
                </p:cNvPr>
                <p:cNvCxnSpPr/>
                <p:nvPr/>
              </p:nvCxnSpPr>
              <p:spPr bwMode="auto">
                <a:xfrm>
                  <a:off x="6231726" y="2580860"/>
                  <a:ext cx="1082927" cy="0"/>
                </a:xfrm>
                <a:prstGeom prst="line">
                  <a:avLst/>
                </a:prstGeom>
                <a:solidFill>
                  <a:srgbClr val="FF0000"/>
                </a:solidFill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8213" name="Gruppieren 8212">
                  <a:extLst>
                    <a:ext uri="{FF2B5EF4-FFF2-40B4-BE49-F238E27FC236}">
                      <a16:creationId xmlns:a16="http://schemas.microsoft.com/office/drawing/2014/main" id="{F8645987-B6B6-4E01-9982-106379968C38}"/>
                    </a:ext>
                  </a:extLst>
                </p:cNvPr>
                <p:cNvGrpSpPr/>
                <p:nvPr/>
              </p:nvGrpSpPr>
              <p:grpSpPr>
                <a:xfrm>
                  <a:off x="6888299" y="1697930"/>
                  <a:ext cx="3011703" cy="1984036"/>
                  <a:chOff x="9906000" y="1688388"/>
                  <a:chExt cx="3011703" cy="1984036"/>
                </a:xfrm>
              </p:grpSpPr>
              <p:pic>
                <p:nvPicPr>
                  <p:cNvPr id="202" name="Grafik 201">
                    <a:extLst>
                      <a:ext uri="{FF2B5EF4-FFF2-40B4-BE49-F238E27FC236}">
                        <a16:creationId xmlns:a16="http://schemas.microsoft.com/office/drawing/2014/main" id="{4E04B82B-DA24-48CE-99AF-C7D7652570B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7"/>
                      </a:ext>
                    </a:extLst>
                  </a:blip>
                  <a:srcRect l="-1" t="16508" r="49149" b="27515"/>
                  <a:stretch/>
                </p:blipFill>
                <p:spPr>
                  <a:xfrm>
                    <a:off x="9906000" y="1688388"/>
                    <a:ext cx="2828822" cy="1968695"/>
                  </a:xfrm>
                  <a:prstGeom prst="rect">
                    <a:avLst/>
                  </a:prstGeom>
                </p:spPr>
              </p:pic>
              <p:sp>
                <p:nvSpPr>
                  <p:cNvPr id="203" name="Rechteck 202">
                    <a:extLst>
                      <a:ext uri="{FF2B5EF4-FFF2-40B4-BE49-F238E27FC236}">
                        <a16:creationId xmlns:a16="http://schemas.microsoft.com/office/drawing/2014/main" id="{8A523DDC-B902-47C2-8373-F6CCE9373A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409634" y="2705215"/>
                    <a:ext cx="508069" cy="967209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</p:grpSp>
          <p:grpSp>
            <p:nvGrpSpPr>
              <p:cNvPr id="255" name="Gruppieren 254">
                <a:extLst>
                  <a:ext uri="{FF2B5EF4-FFF2-40B4-BE49-F238E27FC236}">
                    <a16:creationId xmlns:a16="http://schemas.microsoft.com/office/drawing/2014/main" id="{A7614F51-14BB-3361-CE05-73C1975E9D5C}"/>
                  </a:ext>
                </a:extLst>
              </p:cNvPr>
              <p:cNvGrpSpPr/>
              <p:nvPr/>
            </p:nvGrpSpPr>
            <p:grpSpPr>
              <a:xfrm>
                <a:off x="1757909" y="1256876"/>
                <a:ext cx="4508652" cy="2644471"/>
                <a:chOff x="1757909" y="1256876"/>
                <a:chExt cx="4508652" cy="2644471"/>
              </a:xfrm>
            </p:grpSpPr>
            <p:cxnSp>
              <p:nvCxnSpPr>
                <p:cNvPr id="252" name="Gerader Verbinder 251">
                  <a:extLst>
                    <a:ext uri="{FF2B5EF4-FFF2-40B4-BE49-F238E27FC236}">
                      <a16:creationId xmlns:a16="http://schemas.microsoft.com/office/drawing/2014/main" id="{32D1901B-732E-156B-FA9A-6EE92B1AB5A8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4433139" y="3874673"/>
                  <a:ext cx="580887" cy="0"/>
                </a:xfrm>
                <a:prstGeom prst="line">
                  <a:avLst/>
                </a:prstGeom>
                <a:solidFill>
                  <a:srgbClr val="FF0000"/>
                </a:solidFill>
                <a:ln w="2857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227" name="Gruppieren 226">
                  <a:extLst>
                    <a:ext uri="{FF2B5EF4-FFF2-40B4-BE49-F238E27FC236}">
                      <a16:creationId xmlns:a16="http://schemas.microsoft.com/office/drawing/2014/main" id="{05F77CA8-8875-EFA9-7217-2DA8ACBA2D15}"/>
                    </a:ext>
                  </a:extLst>
                </p:cNvPr>
                <p:cNvGrpSpPr/>
                <p:nvPr/>
              </p:nvGrpSpPr>
              <p:grpSpPr>
                <a:xfrm>
                  <a:off x="1757909" y="1256876"/>
                  <a:ext cx="4508652" cy="2644471"/>
                  <a:chOff x="1757909" y="1256876"/>
                  <a:chExt cx="4508652" cy="2644471"/>
                </a:xfrm>
              </p:grpSpPr>
              <p:grpSp>
                <p:nvGrpSpPr>
                  <p:cNvPr id="1037" name="Gruppieren 1036">
                    <a:extLst>
                      <a:ext uri="{FF2B5EF4-FFF2-40B4-BE49-F238E27FC236}">
                        <a16:creationId xmlns:a16="http://schemas.microsoft.com/office/drawing/2014/main" id="{1BF39569-09F1-4B33-9E72-1165CC965E3C}"/>
                      </a:ext>
                    </a:extLst>
                  </p:cNvPr>
                  <p:cNvGrpSpPr/>
                  <p:nvPr/>
                </p:nvGrpSpPr>
                <p:grpSpPr>
                  <a:xfrm>
                    <a:off x="1757909" y="1256876"/>
                    <a:ext cx="4508652" cy="1367191"/>
                    <a:chOff x="1757909" y="1256876"/>
                    <a:chExt cx="4508652" cy="1367191"/>
                  </a:xfrm>
                </p:grpSpPr>
                <p:grpSp>
                  <p:nvGrpSpPr>
                    <p:cNvPr id="67" name="Gruppieren 66">
                      <a:extLst>
                        <a:ext uri="{FF2B5EF4-FFF2-40B4-BE49-F238E27FC236}">
                          <a16:creationId xmlns:a16="http://schemas.microsoft.com/office/drawing/2014/main" id="{3D9D3587-3394-4C57-B455-3395A079455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757909" y="1256876"/>
                      <a:ext cx="4493391" cy="1367191"/>
                      <a:chOff x="3811625" y="679118"/>
                      <a:chExt cx="3044707" cy="2224960"/>
                    </a:xfrm>
                  </p:grpSpPr>
                  <p:grpSp>
                    <p:nvGrpSpPr>
                      <p:cNvPr id="73" name="Gruppieren 72">
                        <a:extLst>
                          <a:ext uri="{FF2B5EF4-FFF2-40B4-BE49-F238E27FC236}">
                            <a16:creationId xmlns:a16="http://schemas.microsoft.com/office/drawing/2014/main" id="{0D43477C-9A5B-40FB-9F52-C8B7BAE756B5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3811625" y="1601287"/>
                        <a:ext cx="3044707" cy="1302791"/>
                        <a:chOff x="4965726" y="1601287"/>
                        <a:chExt cx="3044707" cy="1302791"/>
                      </a:xfrm>
                    </p:grpSpPr>
                    <p:grpSp>
                      <p:nvGrpSpPr>
                        <p:cNvPr id="17" name="Gruppieren 16">
                          <a:extLst>
                            <a:ext uri="{FF2B5EF4-FFF2-40B4-BE49-F238E27FC236}">
                              <a16:creationId xmlns:a16="http://schemas.microsoft.com/office/drawing/2014/main" id="{C5578023-2269-452E-BE95-39A0DB118D4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965726" y="1601287"/>
                          <a:ext cx="2344763" cy="1302791"/>
                          <a:chOff x="8364915" y="3815016"/>
                          <a:chExt cx="897300" cy="528571"/>
                        </a:xfrm>
                      </p:grpSpPr>
                      <p:sp>
                        <p:nvSpPr>
                          <p:cNvPr id="19" name="Freihandform: Form 18">
                            <a:extLst>
                              <a:ext uri="{FF2B5EF4-FFF2-40B4-BE49-F238E27FC236}">
                                <a16:creationId xmlns:a16="http://schemas.microsoft.com/office/drawing/2014/main" id="{765E8201-2ED6-4455-A791-85E3C90DDD39}"/>
                              </a:ext>
                            </a:extLst>
                          </p:cNvPr>
                          <p:cNvSpPr/>
                          <p:nvPr/>
                        </p:nvSpPr>
                        <p:spPr bwMode="auto">
                          <a:xfrm>
                            <a:off x="8364915" y="3815016"/>
                            <a:ext cx="350547" cy="225980"/>
                          </a:xfrm>
                          <a:custGeom>
                            <a:avLst/>
                            <a:gdLst>
                              <a:gd name="connsiteX0" fmla="*/ 0 w 3972232"/>
                              <a:gd name="connsiteY0" fmla="*/ 9833 h 1897626"/>
                              <a:gd name="connsiteX1" fmla="*/ 2871019 w 3972232"/>
                              <a:gd name="connsiteY1" fmla="*/ 39329 h 1897626"/>
                              <a:gd name="connsiteX2" fmla="*/ 3972232 w 3972232"/>
                              <a:gd name="connsiteY2" fmla="*/ 1858297 h 1897626"/>
                              <a:gd name="connsiteX3" fmla="*/ 894735 w 3972232"/>
                              <a:gd name="connsiteY3" fmla="*/ 1897626 h 1897626"/>
                              <a:gd name="connsiteX4" fmla="*/ 49161 w 3972232"/>
                              <a:gd name="connsiteY4" fmla="*/ 0 h 1897626"/>
                              <a:gd name="connsiteX5" fmla="*/ 78658 w 3972232"/>
                              <a:gd name="connsiteY5" fmla="*/ 68826 h 1897626"/>
                              <a:gd name="connsiteX0" fmla="*/ 0 w 3972232"/>
                              <a:gd name="connsiteY0" fmla="*/ 9833 h 1897626"/>
                              <a:gd name="connsiteX1" fmla="*/ 2874829 w 3972232"/>
                              <a:gd name="connsiteY1" fmla="*/ 54569 h 1897626"/>
                              <a:gd name="connsiteX2" fmla="*/ 3972232 w 3972232"/>
                              <a:gd name="connsiteY2" fmla="*/ 1858297 h 1897626"/>
                              <a:gd name="connsiteX3" fmla="*/ 894735 w 3972232"/>
                              <a:gd name="connsiteY3" fmla="*/ 1897626 h 1897626"/>
                              <a:gd name="connsiteX4" fmla="*/ 49161 w 3972232"/>
                              <a:gd name="connsiteY4" fmla="*/ 0 h 1897626"/>
                              <a:gd name="connsiteX5" fmla="*/ 78658 w 3972232"/>
                              <a:gd name="connsiteY5" fmla="*/ 68826 h 1897626"/>
                              <a:gd name="connsiteX0" fmla="*/ 0 w 3972232"/>
                              <a:gd name="connsiteY0" fmla="*/ 17453 h 1905246"/>
                              <a:gd name="connsiteX1" fmla="*/ 2874829 w 3972232"/>
                              <a:gd name="connsiteY1" fmla="*/ 62189 h 1905246"/>
                              <a:gd name="connsiteX2" fmla="*/ 3972232 w 3972232"/>
                              <a:gd name="connsiteY2" fmla="*/ 1865917 h 1905246"/>
                              <a:gd name="connsiteX3" fmla="*/ 894735 w 3972232"/>
                              <a:gd name="connsiteY3" fmla="*/ 1905246 h 1905246"/>
                              <a:gd name="connsiteX4" fmla="*/ 178701 w 3972232"/>
                              <a:gd name="connsiteY4" fmla="*/ 0 h 1905246"/>
                              <a:gd name="connsiteX5" fmla="*/ 78658 w 3972232"/>
                              <a:gd name="connsiteY5" fmla="*/ 76446 h 1905246"/>
                              <a:gd name="connsiteX0" fmla="*/ 0 w 3972232"/>
                              <a:gd name="connsiteY0" fmla="*/ 17453 h 1905246"/>
                              <a:gd name="connsiteX1" fmla="*/ 2874829 w 3972232"/>
                              <a:gd name="connsiteY1" fmla="*/ 62189 h 1905246"/>
                              <a:gd name="connsiteX2" fmla="*/ 3972232 w 3972232"/>
                              <a:gd name="connsiteY2" fmla="*/ 1865917 h 1905246"/>
                              <a:gd name="connsiteX3" fmla="*/ 894735 w 3972232"/>
                              <a:gd name="connsiteY3" fmla="*/ 1905246 h 1905246"/>
                              <a:gd name="connsiteX4" fmla="*/ 178701 w 3972232"/>
                              <a:gd name="connsiteY4" fmla="*/ 0 h 1905246"/>
                              <a:gd name="connsiteX5" fmla="*/ 78658 w 3972232"/>
                              <a:gd name="connsiteY5" fmla="*/ 76446 h 1905246"/>
                              <a:gd name="connsiteX0" fmla="*/ 0 w 3972232"/>
                              <a:gd name="connsiteY0" fmla="*/ 0 h 1887793"/>
                              <a:gd name="connsiteX1" fmla="*/ 2874829 w 3972232"/>
                              <a:gd name="connsiteY1" fmla="*/ 44736 h 1887793"/>
                              <a:gd name="connsiteX2" fmla="*/ 3972232 w 3972232"/>
                              <a:gd name="connsiteY2" fmla="*/ 1848464 h 1887793"/>
                              <a:gd name="connsiteX3" fmla="*/ 894735 w 3972232"/>
                              <a:gd name="connsiteY3" fmla="*/ 1887793 h 1887793"/>
                              <a:gd name="connsiteX4" fmla="*/ 78658 w 3972232"/>
                              <a:gd name="connsiteY4" fmla="*/ 58993 h 1887793"/>
                              <a:gd name="connsiteX0" fmla="*/ 0 w 3972232"/>
                              <a:gd name="connsiteY0" fmla="*/ 24827 h 1912620"/>
                              <a:gd name="connsiteX1" fmla="*/ 2874829 w 3972232"/>
                              <a:gd name="connsiteY1" fmla="*/ 69563 h 1912620"/>
                              <a:gd name="connsiteX2" fmla="*/ 3972232 w 3972232"/>
                              <a:gd name="connsiteY2" fmla="*/ 1873291 h 1912620"/>
                              <a:gd name="connsiteX3" fmla="*/ 894735 w 3972232"/>
                              <a:gd name="connsiteY3" fmla="*/ 1912620 h 1912620"/>
                              <a:gd name="connsiteX4" fmla="*/ 21508 w 3972232"/>
                              <a:gd name="connsiteY4" fmla="*/ 0 h 1912620"/>
                              <a:gd name="connsiteX0" fmla="*/ 0 w 3956992"/>
                              <a:gd name="connsiteY0" fmla="*/ 0 h 1922083"/>
                              <a:gd name="connsiteX1" fmla="*/ 2859589 w 3956992"/>
                              <a:gd name="connsiteY1" fmla="*/ 79026 h 1922083"/>
                              <a:gd name="connsiteX2" fmla="*/ 3956992 w 3956992"/>
                              <a:gd name="connsiteY2" fmla="*/ 1882754 h 1922083"/>
                              <a:gd name="connsiteX3" fmla="*/ 879495 w 3956992"/>
                              <a:gd name="connsiteY3" fmla="*/ 1922083 h 1922083"/>
                              <a:gd name="connsiteX4" fmla="*/ 6268 w 3956992"/>
                              <a:gd name="connsiteY4" fmla="*/ 9463 h 1922083"/>
                              <a:gd name="connsiteX0" fmla="*/ 0 w 3956992"/>
                              <a:gd name="connsiteY0" fmla="*/ 0 h 1882754"/>
                              <a:gd name="connsiteX1" fmla="*/ 2859589 w 3956992"/>
                              <a:gd name="connsiteY1" fmla="*/ 79026 h 1882754"/>
                              <a:gd name="connsiteX2" fmla="*/ 3956992 w 3956992"/>
                              <a:gd name="connsiteY2" fmla="*/ 1882754 h 1882754"/>
                              <a:gd name="connsiteX3" fmla="*/ 879495 w 3956992"/>
                              <a:gd name="connsiteY3" fmla="*/ 1867219 h 1882754"/>
                              <a:gd name="connsiteX4" fmla="*/ 6268 w 3956992"/>
                              <a:gd name="connsiteY4" fmla="*/ 9463 h 188275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3956992" h="1882754">
                                <a:moveTo>
                                  <a:pt x="0" y="0"/>
                                </a:moveTo>
                                <a:lnTo>
                                  <a:pt x="2859589" y="79026"/>
                                </a:lnTo>
                                <a:lnTo>
                                  <a:pt x="3956992" y="1882754"/>
                                </a:lnTo>
                                <a:lnTo>
                                  <a:pt x="879495" y="1867219"/>
                                </a:lnTo>
                                <a:lnTo>
                                  <a:pt x="6268" y="9463"/>
                                </a:lnTo>
                              </a:path>
                            </a:pathLst>
                          </a:custGeom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n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  <a:effectLst/>
                        </p:spPr>
                        <p:txBody>
                          <a:bodyPr vert="horz" wrap="square" lIns="0" tIns="0" rIns="0" bIns="0" numCol="1" rtlCol="0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pPr marL="0" marR="0" indent="0" algn="l" defTabSz="914400" rtl="0" eaLnBrk="0" fontAlgn="base" latinLnBrk="0" hangingPunct="0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Char char="•"/>
                              <a:tabLst/>
                            </a:pPr>
                            <a:endParaRPr kumimoji="0" lang="de-DE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20" name="Freihandform: Form 19">
                            <a:extLst>
                              <a:ext uri="{FF2B5EF4-FFF2-40B4-BE49-F238E27FC236}">
                                <a16:creationId xmlns:a16="http://schemas.microsoft.com/office/drawing/2014/main" id="{50079D3C-241D-4B12-85B6-C6C0EA71576D}"/>
                              </a:ext>
                            </a:extLst>
                          </p:cNvPr>
                          <p:cNvSpPr/>
                          <p:nvPr/>
                        </p:nvSpPr>
                        <p:spPr bwMode="auto">
                          <a:xfrm>
                            <a:off x="8764049" y="3815016"/>
                            <a:ext cx="350547" cy="225980"/>
                          </a:xfrm>
                          <a:custGeom>
                            <a:avLst/>
                            <a:gdLst>
                              <a:gd name="connsiteX0" fmla="*/ 0 w 3972232"/>
                              <a:gd name="connsiteY0" fmla="*/ 9833 h 1897626"/>
                              <a:gd name="connsiteX1" fmla="*/ 2871019 w 3972232"/>
                              <a:gd name="connsiteY1" fmla="*/ 39329 h 1897626"/>
                              <a:gd name="connsiteX2" fmla="*/ 3972232 w 3972232"/>
                              <a:gd name="connsiteY2" fmla="*/ 1858297 h 1897626"/>
                              <a:gd name="connsiteX3" fmla="*/ 894735 w 3972232"/>
                              <a:gd name="connsiteY3" fmla="*/ 1897626 h 1897626"/>
                              <a:gd name="connsiteX4" fmla="*/ 49161 w 3972232"/>
                              <a:gd name="connsiteY4" fmla="*/ 0 h 1897626"/>
                              <a:gd name="connsiteX5" fmla="*/ 78658 w 3972232"/>
                              <a:gd name="connsiteY5" fmla="*/ 68826 h 1897626"/>
                              <a:gd name="connsiteX0" fmla="*/ 0 w 3972232"/>
                              <a:gd name="connsiteY0" fmla="*/ 9833 h 1897626"/>
                              <a:gd name="connsiteX1" fmla="*/ 2874829 w 3972232"/>
                              <a:gd name="connsiteY1" fmla="*/ 54569 h 1897626"/>
                              <a:gd name="connsiteX2" fmla="*/ 3972232 w 3972232"/>
                              <a:gd name="connsiteY2" fmla="*/ 1858297 h 1897626"/>
                              <a:gd name="connsiteX3" fmla="*/ 894735 w 3972232"/>
                              <a:gd name="connsiteY3" fmla="*/ 1897626 h 1897626"/>
                              <a:gd name="connsiteX4" fmla="*/ 49161 w 3972232"/>
                              <a:gd name="connsiteY4" fmla="*/ 0 h 1897626"/>
                              <a:gd name="connsiteX5" fmla="*/ 78658 w 3972232"/>
                              <a:gd name="connsiteY5" fmla="*/ 68826 h 1897626"/>
                              <a:gd name="connsiteX0" fmla="*/ 0 w 3972232"/>
                              <a:gd name="connsiteY0" fmla="*/ 17453 h 1905246"/>
                              <a:gd name="connsiteX1" fmla="*/ 2874829 w 3972232"/>
                              <a:gd name="connsiteY1" fmla="*/ 62189 h 1905246"/>
                              <a:gd name="connsiteX2" fmla="*/ 3972232 w 3972232"/>
                              <a:gd name="connsiteY2" fmla="*/ 1865917 h 1905246"/>
                              <a:gd name="connsiteX3" fmla="*/ 894735 w 3972232"/>
                              <a:gd name="connsiteY3" fmla="*/ 1905246 h 1905246"/>
                              <a:gd name="connsiteX4" fmla="*/ 178701 w 3972232"/>
                              <a:gd name="connsiteY4" fmla="*/ 0 h 1905246"/>
                              <a:gd name="connsiteX5" fmla="*/ 78658 w 3972232"/>
                              <a:gd name="connsiteY5" fmla="*/ 76446 h 1905246"/>
                              <a:gd name="connsiteX0" fmla="*/ 0 w 3972232"/>
                              <a:gd name="connsiteY0" fmla="*/ 17453 h 1905246"/>
                              <a:gd name="connsiteX1" fmla="*/ 2874829 w 3972232"/>
                              <a:gd name="connsiteY1" fmla="*/ 62189 h 1905246"/>
                              <a:gd name="connsiteX2" fmla="*/ 3972232 w 3972232"/>
                              <a:gd name="connsiteY2" fmla="*/ 1865917 h 1905246"/>
                              <a:gd name="connsiteX3" fmla="*/ 894735 w 3972232"/>
                              <a:gd name="connsiteY3" fmla="*/ 1905246 h 1905246"/>
                              <a:gd name="connsiteX4" fmla="*/ 178701 w 3972232"/>
                              <a:gd name="connsiteY4" fmla="*/ 0 h 1905246"/>
                              <a:gd name="connsiteX5" fmla="*/ 78658 w 3972232"/>
                              <a:gd name="connsiteY5" fmla="*/ 76446 h 1905246"/>
                              <a:gd name="connsiteX0" fmla="*/ 0 w 3972232"/>
                              <a:gd name="connsiteY0" fmla="*/ 0 h 1887793"/>
                              <a:gd name="connsiteX1" fmla="*/ 2874829 w 3972232"/>
                              <a:gd name="connsiteY1" fmla="*/ 44736 h 1887793"/>
                              <a:gd name="connsiteX2" fmla="*/ 3972232 w 3972232"/>
                              <a:gd name="connsiteY2" fmla="*/ 1848464 h 1887793"/>
                              <a:gd name="connsiteX3" fmla="*/ 894735 w 3972232"/>
                              <a:gd name="connsiteY3" fmla="*/ 1887793 h 1887793"/>
                              <a:gd name="connsiteX4" fmla="*/ 78658 w 3972232"/>
                              <a:gd name="connsiteY4" fmla="*/ 58993 h 1887793"/>
                              <a:gd name="connsiteX0" fmla="*/ 0 w 3972232"/>
                              <a:gd name="connsiteY0" fmla="*/ 24827 h 1912620"/>
                              <a:gd name="connsiteX1" fmla="*/ 2874829 w 3972232"/>
                              <a:gd name="connsiteY1" fmla="*/ 69563 h 1912620"/>
                              <a:gd name="connsiteX2" fmla="*/ 3972232 w 3972232"/>
                              <a:gd name="connsiteY2" fmla="*/ 1873291 h 1912620"/>
                              <a:gd name="connsiteX3" fmla="*/ 894735 w 3972232"/>
                              <a:gd name="connsiteY3" fmla="*/ 1912620 h 1912620"/>
                              <a:gd name="connsiteX4" fmla="*/ 21508 w 3972232"/>
                              <a:gd name="connsiteY4" fmla="*/ 0 h 1912620"/>
                              <a:gd name="connsiteX0" fmla="*/ 0 w 3956992"/>
                              <a:gd name="connsiteY0" fmla="*/ 0 h 1922083"/>
                              <a:gd name="connsiteX1" fmla="*/ 2859589 w 3956992"/>
                              <a:gd name="connsiteY1" fmla="*/ 79026 h 1922083"/>
                              <a:gd name="connsiteX2" fmla="*/ 3956992 w 3956992"/>
                              <a:gd name="connsiteY2" fmla="*/ 1882754 h 1922083"/>
                              <a:gd name="connsiteX3" fmla="*/ 879495 w 3956992"/>
                              <a:gd name="connsiteY3" fmla="*/ 1922083 h 1922083"/>
                              <a:gd name="connsiteX4" fmla="*/ 6268 w 3956992"/>
                              <a:gd name="connsiteY4" fmla="*/ 9463 h 1922083"/>
                              <a:gd name="connsiteX0" fmla="*/ 0 w 3956992"/>
                              <a:gd name="connsiteY0" fmla="*/ 0 h 1882754"/>
                              <a:gd name="connsiteX1" fmla="*/ 2859589 w 3956992"/>
                              <a:gd name="connsiteY1" fmla="*/ 79026 h 1882754"/>
                              <a:gd name="connsiteX2" fmla="*/ 3956992 w 3956992"/>
                              <a:gd name="connsiteY2" fmla="*/ 1882754 h 1882754"/>
                              <a:gd name="connsiteX3" fmla="*/ 879495 w 3956992"/>
                              <a:gd name="connsiteY3" fmla="*/ 1867219 h 1882754"/>
                              <a:gd name="connsiteX4" fmla="*/ 6268 w 3956992"/>
                              <a:gd name="connsiteY4" fmla="*/ 9463 h 188275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3956992" h="1882754">
                                <a:moveTo>
                                  <a:pt x="0" y="0"/>
                                </a:moveTo>
                                <a:lnTo>
                                  <a:pt x="2859589" y="79026"/>
                                </a:lnTo>
                                <a:lnTo>
                                  <a:pt x="3956992" y="1882754"/>
                                </a:lnTo>
                                <a:lnTo>
                                  <a:pt x="879495" y="1867219"/>
                                </a:lnTo>
                                <a:lnTo>
                                  <a:pt x="6268" y="9463"/>
                                </a:lnTo>
                              </a:path>
                            </a:pathLst>
                          </a:custGeom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n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  <a:effectLst/>
                        </p:spPr>
                        <p:txBody>
                          <a:bodyPr vert="horz" wrap="square" lIns="0" tIns="0" rIns="0" bIns="0" numCol="1" rtlCol="0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pPr marL="0" marR="0" indent="0" algn="l" defTabSz="914400" rtl="0" eaLnBrk="0" fontAlgn="base" latinLnBrk="0" hangingPunct="0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Char char="•"/>
                              <a:tabLst/>
                            </a:pPr>
                            <a:endParaRPr kumimoji="0" lang="de-DE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21" name="Freihandform: Form 20">
                            <a:extLst>
                              <a:ext uri="{FF2B5EF4-FFF2-40B4-BE49-F238E27FC236}">
                                <a16:creationId xmlns:a16="http://schemas.microsoft.com/office/drawing/2014/main" id="{F05163AF-20A9-41AF-AE41-E61103D46950}"/>
                              </a:ext>
                            </a:extLst>
                          </p:cNvPr>
                          <p:cNvSpPr/>
                          <p:nvPr/>
                        </p:nvSpPr>
                        <p:spPr bwMode="auto">
                          <a:xfrm>
                            <a:off x="8512535" y="4117607"/>
                            <a:ext cx="350547" cy="225980"/>
                          </a:xfrm>
                          <a:custGeom>
                            <a:avLst/>
                            <a:gdLst>
                              <a:gd name="connsiteX0" fmla="*/ 0 w 3972232"/>
                              <a:gd name="connsiteY0" fmla="*/ 9833 h 1897626"/>
                              <a:gd name="connsiteX1" fmla="*/ 2871019 w 3972232"/>
                              <a:gd name="connsiteY1" fmla="*/ 39329 h 1897626"/>
                              <a:gd name="connsiteX2" fmla="*/ 3972232 w 3972232"/>
                              <a:gd name="connsiteY2" fmla="*/ 1858297 h 1897626"/>
                              <a:gd name="connsiteX3" fmla="*/ 894735 w 3972232"/>
                              <a:gd name="connsiteY3" fmla="*/ 1897626 h 1897626"/>
                              <a:gd name="connsiteX4" fmla="*/ 49161 w 3972232"/>
                              <a:gd name="connsiteY4" fmla="*/ 0 h 1897626"/>
                              <a:gd name="connsiteX5" fmla="*/ 78658 w 3972232"/>
                              <a:gd name="connsiteY5" fmla="*/ 68826 h 1897626"/>
                              <a:gd name="connsiteX0" fmla="*/ 0 w 3972232"/>
                              <a:gd name="connsiteY0" fmla="*/ 9833 h 1897626"/>
                              <a:gd name="connsiteX1" fmla="*/ 2874829 w 3972232"/>
                              <a:gd name="connsiteY1" fmla="*/ 54569 h 1897626"/>
                              <a:gd name="connsiteX2" fmla="*/ 3972232 w 3972232"/>
                              <a:gd name="connsiteY2" fmla="*/ 1858297 h 1897626"/>
                              <a:gd name="connsiteX3" fmla="*/ 894735 w 3972232"/>
                              <a:gd name="connsiteY3" fmla="*/ 1897626 h 1897626"/>
                              <a:gd name="connsiteX4" fmla="*/ 49161 w 3972232"/>
                              <a:gd name="connsiteY4" fmla="*/ 0 h 1897626"/>
                              <a:gd name="connsiteX5" fmla="*/ 78658 w 3972232"/>
                              <a:gd name="connsiteY5" fmla="*/ 68826 h 1897626"/>
                              <a:gd name="connsiteX0" fmla="*/ 0 w 3972232"/>
                              <a:gd name="connsiteY0" fmla="*/ 17453 h 1905246"/>
                              <a:gd name="connsiteX1" fmla="*/ 2874829 w 3972232"/>
                              <a:gd name="connsiteY1" fmla="*/ 62189 h 1905246"/>
                              <a:gd name="connsiteX2" fmla="*/ 3972232 w 3972232"/>
                              <a:gd name="connsiteY2" fmla="*/ 1865917 h 1905246"/>
                              <a:gd name="connsiteX3" fmla="*/ 894735 w 3972232"/>
                              <a:gd name="connsiteY3" fmla="*/ 1905246 h 1905246"/>
                              <a:gd name="connsiteX4" fmla="*/ 178701 w 3972232"/>
                              <a:gd name="connsiteY4" fmla="*/ 0 h 1905246"/>
                              <a:gd name="connsiteX5" fmla="*/ 78658 w 3972232"/>
                              <a:gd name="connsiteY5" fmla="*/ 76446 h 1905246"/>
                              <a:gd name="connsiteX0" fmla="*/ 0 w 3972232"/>
                              <a:gd name="connsiteY0" fmla="*/ 17453 h 1905246"/>
                              <a:gd name="connsiteX1" fmla="*/ 2874829 w 3972232"/>
                              <a:gd name="connsiteY1" fmla="*/ 62189 h 1905246"/>
                              <a:gd name="connsiteX2" fmla="*/ 3972232 w 3972232"/>
                              <a:gd name="connsiteY2" fmla="*/ 1865917 h 1905246"/>
                              <a:gd name="connsiteX3" fmla="*/ 894735 w 3972232"/>
                              <a:gd name="connsiteY3" fmla="*/ 1905246 h 1905246"/>
                              <a:gd name="connsiteX4" fmla="*/ 178701 w 3972232"/>
                              <a:gd name="connsiteY4" fmla="*/ 0 h 1905246"/>
                              <a:gd name="connsiteX5" fmla="*/ 78658 w 3972232"/>
                              <a:gd name="connsiteY5" fmla="*/ 76446 h 1905246"/>
                              <a:gd name="connsiteX0" fmla="*/ 0 w 3972232"/>
                              <a:gd name="connsiteY0" fmla="*/ 0 h 1887793"/>
                              <a:gd name="connsiteX1" fmla="*/ 2874829 w 3972232"/>
                              <a:gd name="connsiteY1" fmla="*/ 44736 h 1887793"/>
                              <a:gd name="connsiteX2" fmla="*/ 3972232 w 3972232"/>
                              <a:gd name="connsiteY2" fmla="*/ 1848464 h 1887793"/>
                              <a:gd name="connsiteX3" fmla="*/ 894735 w 3972232"/>
                              <a:gd name="connsiteY3" fmla="*/ 1887793 h 1887793"/>
                              <a:gd name="connsiteX4" fmla="*/ 78658 w 3972232"/>
                              <a:gd name="connsiteY4" fmla="*/ 58993 h 1887793"/>
                              <a:gd name="connsiteX0" fmla="*/ 0 w 3972232"/>
                              <a:gd name="connsiteY0" fmla="*/ 24827 h 1912620"/>
                              <a:gd name="connsiteX1" fmla="*/ 2874829 w 3972232"/>
                              <a:gd name="connsiteY1" fmla="*/ 69563 h 1912620"/>
                              <a:gd name="connsiteX2" fmla="*/ 3972232 w 3972232"/>
                              <a:gd name="connsiteY2" fmla="*/ 1873291 h 1912620"/>
                              <a:gd name="connsiteX3" fmla="*/ 894735 w 3972232"/>
                              <a:gd name="connsiteY3" fmla="*/ 1912620 h 1912620"/>
                              <a:gd name="connsiteX4" fmla="*/ 21508 w 3972232"/>
                              <a:gd name="connsiteY4" fmla="*/ 0 h 1912620"/>
                              <a:gd name="connsiteX0" fmla="*/ 0 w 3956992"/>
                              <a:gd name="connsiteY0" fmla="*/ 0 h 1922083"/>
                              <a:gd name="connsiteX1" fmla="*/ 2859589 w 3956992"/>
                              <a:gd name="connsiteY1" fmla="*/ 79026 h 1922083"/>
                              <a:gd name="connsiteX2" fmla="*/ 3956992 w 3956992"/>
                              <a:gd name="connsiteY2" fmla="*/ 1882754 h 1922083"/>
                              <a:gd name="connsiteX3" fmla="*/ 879495 w 3956992"/>
                              <a:gd name="connsiteY3" fmla="*/ 1922083 h 1922083"/>
                              <a:gd name="connsiteX4" fmla="*/ 6268 w 3956992"/>
                              <a:gd name="connsiteY4" fmla="*/ 9463 h 1922083"/>
                              <a:gd name="connsiteX0" fmla="*/ 0 w 3956992"/>
                              <a:gd name="connsiteY0" fmla="*/ 0 h 1882754"/>
                              <a:gd name="connsiteX1" fmla="*/ 2859589 w 3956992"/>
                              <a:gd name="connsiteY1" fmla="*/ 79026 h 1882754"/>
                              <a:gd name="connsiteX2" fmla="*/ 3956992 w 3956992"/>
                              <a:gd name="connsiteY2" fmla="*/ 1882754 h 1882754"/>
                              <a:gd name="connsiteX3" fmla="*/ 879495 w 3956992"/>
                              <a:gd name="connsiteY3" fmla="*/ 1867219 h 1882754"/>
                              <a:gd name="connsiteX4" fmla="*/ 6268 w 3956992"/>
                              <a:gd name="connsiteY4" fmla="*/ 9463 h 188275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3956992" h="1882754">
                                <a:moveTo>
                                  <a:pt x="0" y="0"/>
                                </a:moveTo>
                                <a:lnTo>
                                  <a:pt x="2859589" y="79026"/>
                                </a:lnTo>
                                <a:lnTo>
                                  <a:pt x="3956992" y="1882754"/>
                                </a:lnTo>
                                <a:lnTo>
                                  <a:pt x="879495" y="1867219"/>
                                </a:lnTo>
                                <a:lnTo>
                                  <a:pt x="6268" y="9463"/>
                                </a:lnTo>
                              </a:path>
                            </a:pathLst>
                          </a:custGeom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n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  <a:effectLst/>
                        </p:spPr>
                        <p:txBody>
                          <a:bodyPr vert="horz" wrap="square" lIns="0" tIns="0" rIns="0" bIns="0" numCol="1" rtlCol="0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pPr marL="0" marR="0" indent="0" algn="l" defTabSz="914400" rtl="0" eaLnBrk="0" fontAlgn="base" latinLnBrk="0" hangingPunct="0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Char char="•"/>
                              <a:tabLst/>
                            </a:pPr>
                            <a:endParaRPr kumimoji="0" lang="de-DE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endParaRPr>
                          </a:p>
                        </p:txBody>
                      </p:sp>
                      <p:sp>
                        <p:nvSpPr>
                          <p:cNvPr id="22" name="Freihandform: Form 21">
                            <a:extLst>
                              <a:ext uri="{FF2B5EF4-FFF2-40B4-BE49-F238E27FC236}">
                                <a16:creationId xmlns:a16="http://schemas.microsoft.com/office/drawing/2014/main" id="{DF5FF9D8-2AB6-4269-9454-2049E1F8C82F}"/>
                              </a:ext>
                            </a:extLst>
                          </p:cNvPr>
                          <p:cNvSpPr/>
                          <p:nvPr/>
                        </p:nvSpPr>
                        <p:spPr bwMode="auto">
                          <a:xfrm>
                            <a:off x="8911668" y="4117607"/>
                            <a:ext cx="350547" cy="225980"/>
                          </a:xfrm>
                          <a:custGeom>
                            <a:avLst/>
                            <a:gdLst>
                              <a:gd name="connsiteX0" fmla="*/ 0 w 3972232"/>
                              <a:gd name="connsiteY0" fmla="*/ 9833 h 1897626"/>
                              <a:gd name="connsiteX1" fmla="*/ 2871019 w 3972232"/>
                              <a:gd name="connsiteY1" fmla="*/ 39329 h 1897626"/>
                              <a:gd name="connsiteX2" fmla="*/ 3972232 w 3972232"/>
                              <a:gd name="connsiteY2" fmla="*/ 1858297 h 1897626"/>
                              <a:gd name="connsiteX3" fmla="*/ 894735 w 3972232"/>
                              <a:gd name="connsiteY3" fmla="*/ 1897626 h 1897626"/>
                              <a:gd name="connsiteX4" fmla="*/ 49161 w 3972232"/>
                              <a:gd name="connsiteY4" fmla="*/ 0 h 1897626"/>
                              <a:gd name="connsiteX5" fmla="*/ 78658 w 3972232"/>
                              <a:gd name="connsiteY5" fmla="*/ 68826 h 1897626"/>
                              <a:gd name="connsiteX0" fmla="*/ 0 w 3972232"/>
                              <a:gd name="connsiteY0" fmla="*/ 9833 h 1897626"/>
                              <a:gd name="connsiteX1" fmla="*/ 2874829 w 3972232"/>
                              <a:gd name="connsiteY1" fmla="*/ 54569 h 1897626"/>
                              <a:gd name="connsiteX2" fmla="*/ 3972232 w 3972232"/>
                              <a:gd name="connsiteY2" fmla="*/ 1858297 h 1897626"/>
                              <a:gd name="connsiteX3" fmla="*/ 894735 w 3972232"/>
                              <a:gd name="connsiteY3" fmla="*/ 1897626 h 1897626"/>
                              <a:gd name="connsiteX4" fmla="*/ 49161 w 3972232"/>
                              <a:gd name="connsiteY4" fmla="*/ 0 h 1897626"/>
                              <a:gd name="connsiteX5" fmla="*/ 78658 w 3972232"/>
                              <a:gd name="connsiteY5" fmla="*/ 68826 h 1897626"/>
                              <a:gd name="connsiteX0" fmla="*/ 0 w 3972232"/>
                              <a:gd name="connsiteY0" fmla="*/ 17453 h 1905246"/>
                              <a:gd name="connsiteX1" fmla="*/ 2874829 w 3972232"/>
                              <a:gd name="connsiteY1" fmla="*/ 62189 h 1905246"/>
                              <a:gd name="connsiteX2" fmla="*/ 3972232 w 3972232"/>
                              <a:gd name="connsiteY2" fmla="*/ 1865917 h 1905246"/>
                              <a:gd name="connsiteX3" fmla="*/ 894735 w 3972232"/>
                              <a:gd name="connsiteY3" fmla="*/ 1905246 h 1905246"/>
                              <a:gd name="connsiteX4" fmla="*/ 178701 w 3972232"/>
                              <a:gd name="connsiteY4" fmla="*/ 0 h 1905246"/>
                              <a:gd name="connsiteX5" fmla="*/ 78658 w 3972232"/>
                              <a:gd name="connsiteY5" fmla="*/ 76446 h 1905246"/>
                              <a:gd name="connsiteX0" fmla="*/ 0 w 3972232"/>
                              <a:gd name="connsiteY0" fmla="*/ 17453 h 1905246"/>
                              <a:gd name="connsiteX1" fmla="*/ 2874829 w 3972232"/>
                              <a:gd name="connsiteY1" fmla="*/ 62189 h 1905246"/>
                              <a:gd name="connsiteX2" fmla="*/ 3972232 w 3972232"/>
                              <a:gd name="connsiteY2" fmla="*/ 1865917 h 1905246"/>
                              <a:gd name="connsiteX3" fmla="*/ 894735 w 3972232"/>
                              <a:gd name="connsiteY3" fmla="*/ 1905246 h 1905246"/>
                              <a:gd name="connsiteX4" fmla="*/ 178701 w 3972232"/>
                              <a:gd name="connsiteY4" fmla="*/ 0 h 1905246"/>
                              <a:gd name="connsiteX5" fmla="*/ 78658 w 3972232"/>
                              <a:gd name="connsiteY5" fmla="*/ 76446 h 1905246"/>
                              <a:gd name="connsiteX0" fmla="*/ 0 w 3972232"/>
                              <a:gd name="connsiteY0" fmla="*/ 0 h 1887793"/>
                              <a:gd name="connsiteX1" fmla="*/ 2874829 w 3972232"/>
                              <a:gd name="connsiteY1" fmla="*/ 44736 h 1887793"/>
                              <a:gd name="connsiteX2" fmla="*/ 3972232 w 3972232"/>
                              <a:gd name="connsiteY2" fmla="*/ 1848464 h 1887793"/>
                              <a:gd name="connsiteX3" fmla="*/ 894735 w 3972232"/>
                              <a:gd name="connsiteY3" fmla="*/ 1887793 h 1887793"/>
                              <a:gd name="connsiteX4" fmla="*/ 78658 w 3972232"/>
                              <a:gd name="connsiteY4" fmla="*/ 58993 h 1887793"/>
                              <a:gd name="connsiteX0" fmla="*/ 0 w 3972232"/>
                              <a:gd name="connsiteY0" fmla="*/ 24827 h 1912620"/>
                              <a:gd name="connsiteX1" fmla="*/ 2874829 w 3972232"/>
                              <a:gd name="connsiteY1" fmla="*/ 69563 h 1912620"/>
                              <a:gd name="connsiteX2" fmla="*/ 3972232 w 3972232"/>
                              <a:gd name="connsiteY2" fmla="*/ 1873291 h 1912620"/>
                              <a:gd name="connsiteX3" fmla="*/ 894735 w 3972232"/>
                              <a:gd name="connsiteY3" fmla="*/ 1912620 h 1912620"/>
                              <a:gd name="connsiteX4" fmla="*/ 21508 w 3972232"/>
                              <a:gd name="connsiteY4" fmla="*/ 0 h 1912620"/>
                              <a:gd name="connsiteX0" fmla="*/ 0 w 3956992"/>
                              <a:gd name="connsiteY0" fmla="*/ 0 h 1922083"/>
                              <a:gd name="connsiteX1" fmla="*/ 2859589 w 3956992"/>
                              <a:gd name="connsiteY1" fmla="*/ 79026 h 1922083"/>
                              <a:gd name="connsiteX2" fmla="*/ 3956992 w 3956992"/>
                              <a:gd name="connsiteY2" fmla="*/ 1882754 h 1922083"/>
                              <a:gd name="connsiteX3" fmla="*/ 879495 w 3956992"/>
                              <a:gd name="connsiteY3" fmla="*/ 1922083 h 1922083"/>
                              <a:gd name="connsiteX4" fmla="*/ 6268 w 3956992"/>
                              <a:gd name="connsiteY4" fmla="*/ 9463 h 1922083"/>
                              <a:gd name="connsiteX0" fmla="*/ 0 w 3956992"/>
                              <a:gd name="connsiteY0" fmla="*/ 0 h 1882754"/>
                              <a:gd name="connsiteX1" fmla="*/ 2859589 w 3956992"/>
                              <a:gd name="connsiteY1" fmla="*/ 79026 h 1882754"/>
                              <a:gd name="connsiteX2" fmla="*/ 3956992 w 3956992"/>
                              <a:gd name="connsiteY2" fmla="*/ 1882754 h 1882754"/>
                              <a:gd name="connsiteX3" fmla="*/ 879495 w 3956992"/>
                              <a:gd name="connsiteY3" fmla="*/ 1867219 h 1882754"/>
                              <a:gd name="connsiteX4" fmla="*/ 6268 w 3956992"/>
                              <a:gd name="connsiteY4" fmla="*/ 9463 h 188275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3956992" h="1882754">
                                <a:moveTo>
                                  <a:pt x="0" y="0"/>
                                </a:moveTo>
                                <a:lnTo>
                                  <a:pt x="2859589" y="79026"/>
                                </a:lnTo>
                                <a:lnTo>
                                  <a:pt x="3956992" y="1882754"/>
                                </a:lnTo>
                                <a:lnTo>
                                  <a:pt x="879495" y="1867219"/>
                                </a:lnTo>
                                <a:lnTo>
                                  <a:pt x="6268" y="9463"/>
                                </a:lnTo>
                              </a:path>
                            </a:pathLst>
                          </a:custGeom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n w="1270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  <a:effectLst/>
                        </p:spPr>
                        <p:txBody>
                          <a:bodyPr vert="horz" wrap="square" lIns="0" tIns="0" rIns="0" bIns="0" numCol="1" rtlCol="0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pPr marL="0" marR="0" indent="0" algn="l" defTabSz="914400" rtl="0" eaLnBrk="0" fontAlgn="base" latinLnBrk="0" hangingPunct="0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Char char="•"/>
                              <a:tabLst/>
                            </a:pPr>
                            <a:endParaRPr kumimoji="0" lang="de-DE" sz="2400" b="0" i="0" u="none" strike="noStrike" cap="none" normalizeH="0" baseline="0" dirty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endParaRPr>
                          </a:p>
                        </p:txBody>
                      </p:sp>
                    </p:grpSp>
                    <p:cxnSp>
                      <p:nvCxnSpPr>
                        <p:cNvPr id="37" name="Gerader Verbinder 36">
                          <a:extLst>
                            <a:ext uri="{FF2B5EF4-FFF2-40B4-BE49-F238E27FC236}">
                              <a16:creationId xmlns:a16="http://schemas.microsoft.com/office/drawing/2014/main" id="{7D14DC26-2A0F-4E68-BC11-2766490D97A0}"/>
                            </a:ext>
                          </a:extLst>
                        </p:cNvPr>
                        <p:cNvCxnSpPr/>
                        <p:nvPr/>
                      </p:nvCxnSpPr>
                      <p:spPr bwMode="auto">
                        <a:xfrm>
                          <a:off x="7287759" y="2833763"/>
                          <a:ext cx="722674" cy="0"/>
                        </a:xfrm>
                        <a:prstGeom prst="line">
                          <a:avLst/>
                        </a:prstGeom>
                        <a:solidFill>
                          <a:srgbClr val="FF0000"/>
                        </a:solidFill>
                        <a:ln w="28575" cap="flat" cmpd="sng" algn="ctr">
                          <a:solidFill>
                            <a:srgbClr val="FF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cxnSp>
                  </p:grpSp>
                  <p:cxnSp>
                    <p:nvCxnSpPr>
                      <p:cNvPr id="38" name="Gerade Verbindung mit Pfeil 37">
                        <a:extLst>
                          <a:ext uri="{FF2B5EF4-FFF2-40B4-BE49-F238E27FC236}">
                            <a16:creationId xmlns:a16="http://schemas.microsoft.com/office/drawing/2014/main" id="{87FFDE7C-70A4-4E6E-847B-8FEBBFD837C1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>
                        <a:off x="6687746" y="679118"/>
                        <a:ext cx="0" cy="793314"/>
                      </a:xfrm>
                      <a:prstGeom prst="straightConnector1">
                        <a:avLst/>
                      </a:prstGeom>
                      <a:solidFill>
                        <a:srgbClr val="FF0000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triangle" w="med" len="med"/>
                        <a:tailEnd type="triangl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</p:grpSp>
                <p:sp>
                  <p:nvSpPr>
                    <p:cNvPr id="185" name="Ellipse 184">
                      <a:extLst>
                        <a:ext uri="{FF2B5EF4-FFF2-40B4-BE49-F238E27FC236}">
                          <a16:creationId xmlns:a16="http://schemas.microsoft.com/office/drawing/2014/main" id="{5FCBCA8A-F2A7-40C5-BFF8-304AE5A30E03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6196892" y="2538992"/>
                      <a:ext cx="69669" cy="6966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0" tIns="0" rIns="0" bIns="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de-DE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p:txBody>
                </p:sp>
              </p:grpSp>
              <p:grpSp>
                <p:nvGrpSpPr>
                  <p:cNvPr id="226" name="Gruppieren 225">
                    <a:extLst>
                      <a:ext uri="{FF2B5EF4-FFF2-40B4-BE49-F238E27FC236}">
                        <a16:creationId xmlns:a16="http://schemas.microsoft.com/office/drawing/2014/main" id="{0FB5ADF0-9733-62F5-EF3F-6B8F112F4FCF}"/>
                      </a:ext>
                    </a:extLst>
                  </p:cNvPr>
                  <p:cNvGrpSpPr/>
                  <p:nvPr/>
                </p:nvGrpSpPr>
                <p:grpSpPr>
                  <a:xfrm>
                    <a:off x="4323882" y="2960786"/>
                    <a:ext cx="711147" cy="940561"/>
                    <a:chOff x="4323882" y="2960786"/>
                    <a:chExt cx="711147" cy="940561"/>
                  </a:xfrm>
                </p:grpSpPr>
                <p:grpSp>
                  <p:nvGrpSpPr>
                    <p:cNvPr id="170" name="Gruppieren 169">
                      <a:extLst>
                        <a:ext uri="{FF2B5EF4-FFF2-40B4-BE49-F238E27FC236}">
                          <a16:creationId xmlns:a16="http://schemas.microsoft.com/office/drawing/2014/main" id="{C8C35C5A-814D-461D-9A76-8826DA5E270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323882" y="2960786"/>
                      <a:ext cx="228565" cy="915528"/>
                      <a:chOff x="4888349" y="3927604"/>
                      <a:chExt cx="228565" cy="915528"/>
                    </a:xfrm>
                  </p:grpSpPr>
                  <p:pic>
                    <p:nvPicPr>
                      <p:cNvPr id="172" name="Grafik 171">
                        <a:extLst>
                          <a:ext uri="{FF2B5EF4-FFF2-40B4-BE49-F238E27FC236}">
                            <a16:creationId xmlns:a16="http://schemas.microsoft.com/office/drawing/2014/main" id="{82AC950C-88EA-4BEF-908C-1A30D70496F1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1087" t="56358" r="73126" b="14625"/>
                      <a:stretch/>
                    </p:blipFill>
                    <p:spPr>
                      <a:xfrm>
                        <a:off x="4888349" y="3927604"/>
                        <a:ext cx="228565" cy="392125"/>
                      </a:xfrm>
                      <a:prstGeom prst="rect">
                        <a:avLst/>
                      </a:prstGeom>
                    </p:spPr>
                  </p:pic>
                  <p:cxnSp>
                    <p:nvCxnSpPr>
                      <p:cNvPr id="171" name="Gerader Verbinder 170">
                        <a:extLst>
                          <a:ext uri="{FF2B5EF4-FFF2-40B4-BE49-F238E27FC236}">
                            <a16:creationId xmlns:a16="http://schemas.microsoft.com/office/drawing/2014/main" id="{F20CA299-4EA4-4BAB-AED7-C41DE740521C}"/>
                          </a:ext>
                        </a:extLst>
                      </p:cNvPr>
                      <p:cNvCxnSpPr>
                        <a:stCxn id="172" idx="2"/>
                      </p:cNvCxnSpPr>
                      <p:nvPr/>
                    </p:nvCxnSpPr>
                    <p:spPr bwMode="auto">
                      <a:xfrm flipH="1">
                        <a:off x="5002283" y="4319729"/>
                        <a:ext cx="349" cy="523403"/>
                      </a:xfrm>
                      <a:prstGeom prst="line">
                        <a:avLst/>
                      </a:prstGeom>
                      <a:solidFill>
                        <a:srgbClr val="FF0000"/>
                      </a:solidFill>
                      <a:ln w="28575" cap="flat" cmpd="sng" algn="ctr">
                        <a:solidFill>
                          <a:srgbClr val="FF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</p:grpSp>
                <p:sp>
                  <p:nvSpPr>
                    <p:cNvPr id="10" name="Ellipse 9">
                      <a:extLst>
                        <a:ext uri="{FF2B5EF4-FFF2-40B4-BE49-F238E27FC236}">
                          <a16:creationId xmlns:a16="http://schemas.microsoft.com/office/drawing/2014/main" id="{CE4722A7-DC51-A835-912A-1E9F7E1BB7C4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965360" y="3831678"/>
                      <a:ext cx="69669" cy="69669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0" tIns="0" rIns="0" bIns="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de-DE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p:txBody>
                </p:sp>
              </p:grpSp>
            </p:grpSp>
          </p:grpSp>
        </p:grpSp>
        <p:sp>
          <p:nvSpPr>
            <p:cNvPr id="51" name="Textfeld 50">
              <a:extLst>
                <a:ext uri="{FF2B5EF4-FFF2-40B4-BE49-F238E27FC236}">
                  <a16:creationId xmlns:a16="http://schemas.microsoft.com/office/drawing/2014/main" id="{172030BB-950B-B309-4301-95EF485F1500}"/>
                </a:ext>
              </a:extLst>
            </p:cNvPr>
            <p:cNvSpPr txBox="1"/>
            <p:nvPr/>
          </p:nvSpPr>
          <p:spPr>
            <a:xfrm>
              <a:off x="301450" y="4111108"/>
              <a:ext cx="9574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de-DE" sz="1600" dirty="0">
                  <a:solidFill>
                    <a:srgbClr val="3333FF"/>
                  </a:solidFill>
                </a:rPr>
                <a:t>Betriebsraftwerk: PV auf Dächern/Parkplätzen mit Batterie, Überschussstrom ins EVU-Netz</a:t>
              </a:r>
            </a:p>
          </p:txBody>
        </p:sp>
      </p:grpSp>
      <p:grpSp>
        <p:nvGrpSpPr>
          <p:cNvPr id="66" name="Gruppieren 65">
            <a:extLst>
              <a:ext uri="{FF2B5EF4-FFF2-40B4-BE49-F238E27FC236}">
                <a16:creationId xmlns:a16="http://schemas.microsoft.com/office/drawing/2014/main" id="{8279BB76-75E6-AB44-B8EF-920718BD6D0B}"/>
              </a:ext>
            </a:extLst>
          </p:cNvPr>
          <p:cNvGrpSpPr/>
          <p:nvPr/>
        </p:nvGrpSpPr>
        <p:grpSpPr>
          <a:xfrm>
            <a:off x="301450" y="2876881"/>
            <a:ext cx="11819665" cy="2123080"/>
            <a:chOff x="301450" y="2876881"/>
            <a:chExt cx="11819665" cy="2123080"/>
          </a:xfrm>
        </p:grpSpPr>
        <p:grpSp>
          <p:nvGrpSpPr>
            <p:cNvPr id="233" name="Gruppieren 232">
              <a:extLst>
                <a:ext uri="{FF2B5EF4-FFF2-40B4-BE49-F238E27FC236}">
                  <a16:creationId xmlns:a16="http://schemas.microsoft.com/office/drawing/2014/main" id="{A18275D0-9980-4CFA-0451-90427DD04FDC}"/>
                </a:ext>
              </a:extLst>
            </p:cNvPr>
            <p:cNvGrpSpPr/>
            <p:nvPr/>
          </p:nvGrpSpPr>
          <p:grpSpPr>
            <a:xfrm>
              <a:off x="301450" y="2876881"/>
              <a:ext cx="11819665" cy="2123080"/>
              <a:chOff x="301450" y="2876881"/>
              <a:chExt cx="11819665" cy="2123080"/>
            </a:xfrm>
          </p:grpSpPr>
          <p:sp>
            <p:nvSpPr>
              <p:cNvPr id="100" name="Textfeld 99">
                <a:extLst>
                  <a:ext uri="{FF2B5EF4-FFF2-40B4-BE49-F238E27FC236}">
                    <a16:creationId xmlns:a16="http://schemas.microsoft.com/office/drawing/2014/main" id="{15295552-68A0-4E2B-8EAB-320E63A8F4EC}"/>
                  </a:ext>
                </a:extLst>
              </p:cNvPr>
              <p:cNvSpPr txBox="1"/>
              <p:nvPr/>
            </p:nvSpPr>
            <p:spPr>
              <a:xfrm>
                <a:off x="301450" y="4415186"/>
                <a:ext cx="118196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de-DE" sz="1600" dirty="0">
                    <a:solidFill>
                      <a:srgbClr val="3333FF"/>
                    </a:solidFill>
                  </a:rPr>
                  <a:t>Wärmeerzeuger: Wärmepumpe (Luft/Sole/PV:T-Wasser, Luft-Luft) oder Wärmenetz, </a:t>
                </a:r>
                <a:br>
                  <a:rPr lang="de-DE" sz="1600" dirty="0">
                    <a:solidFill>
                      <a:srgbClr val="3333FF"/>
                    </a:solidFill>
                  </a:rPr>
                </a:br>
                <a:r>
                  <a:rPr lang="de-DE" sz="1600" dirty="0">
                    <a:solidFill>
                      <a:srgbClr val="3333FF"/>
                    </a:solidFill>
                  </a:rPr>
                  <a:t>Wärmequellen koppeln</a:t>
                </a:r>
              </a:p>
            </p:txBody>
          </p:sp>
          <p:grpSp>
            <p:nvGrpSpPr>
              <p:cNvPr id="9" name="Gruppieren 8">
                <a:extLst>
                  <a:ext uri="{FF2B5EF4-FFF2-40B4-BE49-F238E27FC236}">
                    <a16:creationId xmlns:a16="http://schemas.microsoft.com/office/drawing/2014/main" id="{F5ED3660-DC12-4A58-AE44-328B7D84DF0E}"/>
                  </a:ext>
                </a:extLst>
              </p:cNvPr>
              <p:cNvGrpSpPr/>
              <p:nvPr/>
            </p:nvGrpSpPr>
            <p:grpSpPr>
              <a:xfrm>
                <a:off x="2756438" y="2876881"/>
                <a:ext cx="1708853" cy="990296"/>
                <a:chOff x="2801766" y="2876881"/>
                <a:chExt cx="1708853" cy="990296"/>
              </a:xfrm>
            </p:grpSpPr>
            <p:grpSp>
              <p:nvGrpSpPr>
                <p:cNvPr id="1028" name="Gruppieren 1027">
                  <a:extLst>
                    <a:ext uri="{FF2B5EF4-FFF2-40B4-BE49-F238E27FC236}">
                      <a16:creationId xmlns:a16="http://schemas.microsoft.com/office/drawing/2014/main" id="{ED332E57-71BA-4C33-93B7-A5CCA8131C89}"/>
                    </a:ext>
                  </a:extLst>
                </p:cNvPr>
                <p:cNvGrpSpPr/>
                <p:nvPr/>
              </p:nvGrpSpPr>
              <p:grpSpPr>
                <a:xfrm>
                  <a:off x="2801766" y="2876881"/>
                  <a:ext cx="1708853" cy="990296"/>
                  <a:chOff x="2801766" y="2876881"/>
                  <a:chExt cx="1708853" cy="990296"/>
                </a:xfrm>
              </p:grpSpPr>
              <p:cxnSp>
                <p:nvCxnSpPr>
                  <p:cNvPr id="214" name="Gerader Verbinder 213">
                    <a:extLst>
                      <a:ext uri="{FF2B5EF4-FFF2-40B4-BE49-F238E27FC236}">
                        <a16:creationId xmlns:a16="http://schemas.microsoft.com/office/drawing/2014/main" id="{AA8BAC44-FF92-4966-8641-DCF745A8F583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947439" y="3315202"/>
                    <a:ext cx="1" cy="550837"/>
                  </a:xfrm>
                  <a:prstGeom prst="line">
                    <a:avLst/>
                  </a:prstGeom>
                  <a:solidFill>
                    <a:srgbClr val="FF0000"/>
                  </a:solidFill>
                  <a:ln w="28575" cap="flat" cmpd="sng" algn="ctr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grpSp>
                <p:nvGrpSpPr>
                  <p:cNvPr id="1027" name="Gruppieren 1026">
                    <a:extLst>
                      <a:ext uri="{FF2B5EF4-FFF2-40B4-BE49-F238E27FC236}">
                        <a16:creationId xmlns:a16="http://schemas.microsoft.com/office/drawing/2014/main" id="{F1FE18CE-7759-42EE-8B42-479B49C9B60D}"/>
                      </a:ext>
                    </a:extLst>
                  </p:cNvPr>
                  <p:cNvGrpSpPr/>
                  <p:nvPr/>
                </p:nvGrpSpPr>
                <p:grpSpPr>
                  <a:xfrm>
                    <a:off x="2801766" y="2876881"/>
                    <a:ext cx="1708853" cy="990296"/>
                    <a:chOff x="2801766" y="2876881"/>
                    <a:chExt cx="1708853" cy="990296"/>
                  </a:xfrm>
                </p:grpSpPr>
                <p:pic>
                  <p:nvPicPr>
                    <p:cNvPr id="191" name="Grafik 190">
                      <a:extLst>
                        <a:ext uri="{FF2B5EF4-FFF2-40B4-BE49-F238E27FC236}">
                          <a16:creationId xmlns:a16="http://schemas.microsoft.com/office/drawing/2014/main" id="{C5B422FF-EEE7-4DDB-8417-A5A7D0350AD9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9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801766" y="2876881"/>
                      <a:ext cx="492820" cy="4928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92" name="Grafik 191">
                      <a:extLst>
                        <a:ext uri="{FF2B5EF4-FFF2-40B4-BE49-F238E27FC236}">
                          <a16:creationId xmlns:a16="http://schemas.microsoft.com/office/drawing/2014/main" id="{F9E02ED5-E0B7-4FCE-A916-50F5C5E9732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10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696418" y="2942810"/>
                      <a:ext cx="595663" cy="397108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216" name="Gerader Verbinder 215">
                      <a:extLst>
                        <a:ext uri="{FF2B5EF4-FFF2-40B4-BE49-F238E27FC236}">
                          <a16:creationId xmlns:a16="http://schemas.microsoft.com/office/drawing/2014/main" id="{CFBCC7A3-0069-43E6-923B-80C5D130FE21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3039778" y="3275621"/>
                      <a:ext cx="0" cy="590418"/>
                    </a:xfrm>
                    <a:prstGeom prst="line">
                      <a:avLst/>
                    </a:prstGeom>
                    <a:solidFill>
                      <a:srgbClr val="FF0000"/>
                    </a:solidFill>
                    <a:ln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59" name="Gerader Verbinder 58">
                      <a:extLst>
                        <a:ext uri="{FF2B5EF4-FFF2-40B4-BE49-F238E27FC236}">
                          <a16:creationId xmlns:a16="http://schemas.microsoft.com/office/drawing/2014/main" id="{7B0EB56E-2077-C5FB-7CDE-6803717D0D9D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 bwMode="auto">
                    <a:xfrm>
                      <a:off x="3039778" y="3867177"/>
                      <a:ext cx="1470841" cy="0"/>
                    </a:xfrm>
                    <a:prstGeom prst="line">
                      <a:avLst/>
                    </a:prstGeom>
                    <a:solidFill>
                      <a:srgbClr val="FF0000"/>
                    </a:solidFill>
                    <a:ln w="2857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</p:grpSp>
            </p:grpSp>
            <p:cxnSp>
              <p:nvCxnSpPr>
                <p:cNvPr id="80" name="Gerader Verbinder 79">
                  <a:extLst>
                    <a:ext uri="{FF2B5EF4-FFF2-40B4-BE49-F238E27FC236}">
                      <a16:creationId xmlns:a16="http://schemas.microsoft.com/office/drawing/2014/main" id="{12DABDA8-2031-4038-9716-1AB93E3047FF}"/>
                    </a:ext>
                  </a:extLst>
                </p:cNvPr>
                <p:cNvCxnSpPr/>
                <p:nvPr/>
              </p:nvCxnSpPr>
              <p:spPr bwMode="auto">
                <a:xfrm flipH="1" flipV="1">
                  <a:off x="3278508" y="3123291"/>
                  <a:ext cx="520440" cy="7159"/>
                </a:xfrm>
                <a:prstGeom prst="line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rgbClr val="FF33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88" name="Gerade Verbindung mit Pfeil 87">
                  <a:extLst>
                    <a:ext uri="{FF2B5EF4-FFF2-40B4-BE49-F238E27FC236}">
                      <a16:creationId xmlns:a16="http://schemas.microsoft.com/office/drawing/2014/main" id="{E643D382-6B1C-4AD6-A535-6C031BBD7051}"/>
                    </a:ext>
                  </a:extLst>
                </p:cNvPr>
                <p:cNvCxnSpPr/>
                <p:nvPr/>
              </p:nvCxnSpPr>
              <p:spPr bwMode="auto">
                <a:xfrm>
                  <a:off x="3343099" y="3063669"/>
                  <a:ext cx="394253" cy="7183"/>
                </a:xfrm>
                <a:prstGeom prst="straightConnector1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triangle" w="med" len="med"/>
                  <a:tailEnd type="triangl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FE6B3555-1E0A-49EF-7D17-82D040FF0546}"/>
                </a:ext>
              </a:extLst>
            </p:cNvPr>
            <p:cNvSpPr/>
            <p:nvPr/>
          </p:nvSpPr>
          <p:spPr bwMode="auto">
            <a:xfrm>
              <a:off x="4403966" y="3830483"/>
              <a:ext cx="69669" cy="6966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B817D8EE-8D52-E0D5-E023-0E820AF45E82}"/>
                </a:ext>
              </a:extLst>
            </p:cNvPr>
            <p:cNvSpPr/>
            <p:nvPr/>
          </p:nvSpPr>
          <p:spPr bwMode="auto">
            <a:xfrm>
              <a:off x="3867276" y="3830483"/>
              <a:ext cx="69669" cy="69669"/>
            </a:xfrm>
            <a:prstGeom prst="ellipse">
              <a:avLst/>
            </a:prstGeom>
            <a:solidFill>
              <a:schemeClr val="tx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0C76D4CF-83F2-631D-CE10-2E1679746A94}"/>
              </a:ext>
            </a:extLst>
          </p:cNvPr>
          <p:cNvGrpSpPr/>
          <p:nvPr/>
        </p:nvGrpSpPr>
        <p:grpSpPr>
          <a:xfrm>
            <a:off x="304167" y="2860474"/>
            <a:ext cx="9574419" cy="2412136"/>
            <a:chOff x="304167" y="2860474"/>
            <a:chExt cx="9574419" cy="2412136"/>
          </a:xfrm>
        </p:grpSpPr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4A9FF17A-BD41-0DEA-4093-F4F2B547695F}"/>
                </a:ext>
              </a:extLst>
            </p:cNvPr>
            <p:cNvSpPr txBox="1"/>
            <p:nvPr/>
          </p:nvSpPr>
          <p:spPr>
            <a:xfrm>
              <a:off x="304167" y="4934056"/>
              <a:ext cx="95744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de-DE" sz="1600" dirty="0">
                  <a:solidFill>
                    <a:srgbClr val="3333FF"/>
                  </a:solidFill>
                </a:rPr>
                <a:t>Produktionsmaschinen bzw. verfahrenstechnische Prozesse möglichst energieautark einbinden! </a:t>
              </a:r>
            </a:p>
          </p:txBody>
        </p:sp>
        <p:grpSp>
          <p:nvGrpSpPr>
            <p:cNvPr id="72" name="Gruppieren 71">
              <a:extLst>
                <a:ext uri="{FF2B5EF4-FFF2-40B4-BE49-F238E27FC236}">
                  <a16:creationId xmlns:a16="http://schemas.microsoft.com/office/drawing/2014/main" id="{D527FD38-2472-4ADD-2A29-FFA74F87B2D6}"/>
                </a:ext>
              </a:extLst>
            </p:cNvPr>
            <p:cNvGrpSpPr/>
            <p:nvPr/>
          </p:nvGrpSpPr>
          <p:grpSpPr>
            <a:xfrm>
              <a:off x="2145653" y="2860474"/>
              <a:ext cx="883080" cy="1039291"/>
              <a:chOff x="2145653" y="2860474"/>
              <a:chExt cx="883080" cy="1039291"/>
            </a:xfrm>
          </p:grpSpPr>
          <p:pic>
            <p:nvPicPr>
              <p:cNvPr id="46" name="Grafik 45" descr="Ein Bild, das Entwurf, Symbol, Clipart, Diagramm enthält.&#10;&#10;Automatisch generierte Beschreibung">
                <a:extLst>
                  <a:ext uri="{FF2B5EF4-FFF2-40B4-BE49-F238E27FC236}">
                    <a16:creationId xmlns:a16="http://schemas.microsoft.com/office/drawing/2014/main" id="{C24D224C-27FB-BBE3-764F-54C4BD4927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45653" y="2860474"/>
                <a:ext cx="528206" cy="528206"/>
              </a:xfrm>
              <a:prstGeom prst="rect">
                <a:avLst/>
              </a:prstGeom>
            </p:spPr>
          </p:pic>
          <p:cxnSp>
            <p:nvCxnSpPr>
              <p:cNvPr id="47" name="Gerader Verbinder 46">
                <a:extLst>
                  <a:ext uri="{FF2B5EF4-FFF2-40B4-BE49-F238E27FC236}">
                    <a16:creationId xmlns:a16="http://schemas.microsoft.com/office/drawing/2014/main" id="{8E80D10F-11CA-E8E9-9006-F12AC3FB1E3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388876" y="3283333"/>
                <a:ext cx="0" cy="597206"/>
              </a:xfrm>
              <a:prstGeom prst="line">
                <a:avLst/>
              </a:prstGeom>
              <a:solidFill>
                <a:srgbClr val="FF0000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8" name="Gerader Verbinder 67">
                <a:extLst>
                  <a:ext uri="{FF2B5EF4-FFF2-40B4-BE49-F238E27FC236}">
                    <a16:creationId xmlns:a16="http://schemas.microsoft.com/office/drawing/2014/main" id="{3FCF31C2-0ADE-5A23-0710-64099E7344D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379798" y="3869911"/>
                <a:ext cx="614652" cy="0"/>
              </a:xfrm>
              <a:prstGeom prst="line">
                <a:avLst/>
              </a:prstGeom>
              <a:solidFill>
                <a:srgbClr val="FF0000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71" name="Ellipse 70">
                <a:extLst>
                  <a:ext uri="{FF2B5EF4-FFF2-40B4-BE49-F238E27FC236}">
                    <a16:creationId xmlns:a16="http://schemas.microsoft.com/office/drawing/2014/main" id="{7AEE3ABC-4CE7-2615-3932-A9DC48D6FA63}"/>
                  </a:ext>
                </a:extLst>
              </p:cNvPr>
              <p:cNvSpPr/>
              <p:nvPr/>
            </p:nvSpPr>
            <p:spPr bwMode="auto">
              <a:xfrm>
                <a:off x="2959064" y="3830096"/>
                <a:ext cx="69669" cy="69669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</p:grpSp>
      <p:sp>
        <p:nvSpPr>
          <p:cNvPr id="32" name="Rectangle 4">
            <a:extLst>
              <a:ext uri="{FF2B5EF4-FFF2-40B4-BE49-F238E27FC236}">
                <a16:creationId xmlns:a16="http://schemas.microsoft.com/office/drawing/2014/main" id="{E71F2F2D-85F2-4B08-B535-A1306EC24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514" y="6137594"/>
            <a:ext cx="9906000" cy="4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800" dirty="0" err="1">
                <a:solidFill>
                  <a:srgbClr val="00B050"/>
                </a:solidFill>
              </a:rPr>
              <a:t>ProSumer</a:t>
            </a:r>
            <a:r>
              <a:rPr lang="de-DE" altLang="de-DE" sz="1800" dirty="0">
                <a:solidFill>
                  <a:srgbClr val="00B050"/>
                </a:solidFill>
              </a:rPr>
              <a:t> bei GHD/Industrie: </a:t>
            </a:r>
            <a:r>
              <a:rPr lang="de-DE" altLang="de-DE" sz="1800" dirty="0">
                <a:solidFill>
                  <a:srgbClr val="00B050"/>
                </a:solidFill>
                <a:sym typeface="Wingdings" panose="05000000000000000000" pitchFamily="2" charset="2"/>
              </a:rPr>
              <a:t></a:t>
            </a:r>
            <a:r>
              <a:rPr lang="de-DE" altLang="de-DE" sz="1800" dirty="0">
                <a:solidFill>
                  <a:srgbClr val="00B050"/>
                </a:solidFill>
              </a:rPr>
              <a:t> wirtschaftlich, optimale Eigenversorgung!</a:t>
            </a:r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EBBBC0E8-F2C1-6386-EF11-A25E3B84471A}"/>
              </a:ext>
            </a:extLst>
          </p:cNvPr>
          <p:cNvGrpSpPr/>
          <p:nvPr/>
        </p:nvGrpSpPr>
        <p:grpSpPr>
          <a:xfrm>
            <a:off x="301451" y="1185146"/>
            <a:ext cx="8929695" cy="4704394"/>
            <a:chOff x="301451" y="1185146"/>
            <a:chExt cx="8929695" cy="4704394"/>
          </a:xfrm>
        </p:grpSpPr>
        <p:grpSp>
          <p:nvGrpSpPr>
            <p:cNvPr id="1030" name="Gruppieren 1029">
              <a:extLst>
                <a:ext uri="{FF2B5EF4-FFF2-40B4-BE49-F238E27FC236}">
                  <a16:creationId xmlns:a16="http://schemas.microsoft.com/office/drawing/2014/main" id="{F12DB0D4-AD28-4ABE-A459-6E37E3C0A2CD}"/>
                </a:ext>
              </a:extLst>
            </p:cNvPr>
            <p:cNvGrpSpPr/>
            <p:nvPr/>
          </p:nvGrpSpPr>
          <p:grpSpPr>
            <a:xfrm>
              <a:off x="5003497" y="1185146"/>
              <a:ext cx="4227649" cy="1915939"/>
              <a:chOff x="5003497" y="1185146"/>
              <a:chExt cx="4227649" cy="1915939"/>
            </a:xfrm>
          </p:grpSpPr>
          <p:cxnSp>
            <p:nvCxnSpPr>
              <p:cNvPr id="94" name="Gerader Verbinder 93">
                <a:extLst>
                  <a:ext uri="{FF2B5EF4-FFF2-40B4-BE49-F238E27FC236}">
                    <a16:creationId xmlns:a16="http://schemas.microsoft.com/office/drawing/2014/main" id="{315B8E1D-63E0-4A84-82DB-4AA48137FAD3}"/>
                  </a:ext>
                </a:extLst>
              </p:cNvPr>
              <p:cNvCxnSpPr/>
              <p:nvPr/>
            </p:nvCxnSpPr>
            <p:spPr bwMode="auto">
              <a:xfrm>
                <a:off x="6584950" y="1339034"/>
                <a:ext cx="1011574" cy="0"/>
              </a:xfrm>
              <a:prstGeom prst="lin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3333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1029" name="Gruppieren 1028">
                <a:extLst>
                  <a:ext uri="{FF2B5EF4-FFF2-40B4-BE49-F238E27FC236}">
                    <a16:creationId xmlns:a16="http://schemas.microsoft.com/office/drawing/2014/main" id="{1CFD0AF7-9047-4698-B873-CEA041E901CB}"/>
                  </a:ext>
                </a:extLst>
              </p:cNvPr>
              <p:cNvGrpSpPr/>
              <p:nvPr/>
            </p:nvGrpSpPr>
            <p:grpSpPr>
              <a:xfrm>
                <a:off x="5003497" y="1185146"/>
                <a:ext cx="4227649" cy="1915939"/>
                <a:chOff x="5003497" y="1185146"/>
                <a:chExt cx="4227649" cy="1915939"/>
              </a:xfrm>
            </p:grpSpPr>
            <p:cxnSp>
              <p:nvCxnSpPr>
                <p:cNvPr id="92" name="Gerader Verbinder 91">
                  <a:extLst>
                    <a:ext uri="{FF2B5EF4-FFF2-40B4-BE49-F238E27FC236}">
                      <a16:creationId xmlns:a16="http://schemas.microsoft.com/office/drawing/2014/main" id="{22624939-A364-472D-885E-7AFF5FFA3F8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6735109" y="1328641"/>
                  <a:ext cx="0" cy="1656551"/>
                </a:xfrm>
                <a:prstGeom prst="line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rgbClr val="3333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96" name="Textfeld 95">
                  <a:extLst>
                    <a:ext uri="{FF2B5EF4-FFF2-40B4-BE49-F238E27FC236}">
                      <a16:creationId xmlns:a16="http://schemas.microsoft.com/office/drawing/2014/main" id="{A8B5E3B7-9803-44C3-9794-D8DA9F57EE11}"/>
                    </a:ext>
                  </a:extLst>
                </p:cNvPr>
                <p:cNvSpPr txBox="1"/>
                <p:nvPr/>
              </p:nvSpPr>
              <p:spPr>
                <a:xfrm>
                  <a:off x="7583607" y="1185146"/>
                  <a:ext cx="1647539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dirty="0">
                      <a:solidFill>
                        <a:srgbClr val="3333FF"/>
                      </a:solidFill>
                    </a:rPr>
                    <a:t>Datennetz</a:t>
                  </a:r>
                </a:p>
              </p:txBody>
            </p:sp>
            <p:pic>
              <p:nvPicPr>
                <p:cNvPr id="177" name="Grafik 176">
                  <a:extLst>
                    <a:ext uri="{FF2B5EF4-FFF2-40B4-BE49-F238E27FC236}">
                      <a16:creationId xmlns:a16="http://schemas.microsoft.com/office/drawing/2014/main" id="{A0206F2A-AC7B-4FD1-BC2C-3BEB3139B9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7809" t="17276" r="16816" b="18891"/>
                <a:stretch/>
              </p:blipFill>
              <p:spPr>
                <a:xfrm>
                  <a:off x="5003497" y="2790805"/>
                  <a:ext cx="476662" cy="310280"/>
                </a:xfrm>
                <a:prstGeom prst="rect">
                  <a:avLst/>
                </a:prstGeom>
              </p:spPr>
            </p:pic>
            <p:cxnSp>
              <p:nvCxnSpPr>
                <p:cNvPr id="99" name="Gerader Verbinder 98">
                  <a:extLst>
                    <a:ext uri="{FF2B5EF4-FFF2-40B4-BE49-F238E27FC236}">
                      <a16:creationId xmlns:a16="http://schemas.microsoft.com/office/drawing/2014/main" id="{15623FAA-0125-46C7-BDFC-2B1C73F54180}"/>
                    </a:ext>
                  </a:extLst>
                </p:cNvPr>
                <p:cNvCxnSpPr/>
                <p:nvPr/>
              </p:nvCxnSpPr>
              <p:spPr bwMode="auto">
                <a:xfrm>
                  <a:off x="5470525" y="2985192"/>
                  <a:ext cx="1264584" cy="0"/>
                </a:xfrm>
                <a:prstGeom prst="line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rgbClr val="3333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  <p:sp>
          <p:nvSpPr>
            <p:cNvPr id="235" name="Textfeld 234">
              <a:extLst>
                <a:ext uri="{FF2B5EF4-FFF2-40B4-BE49-F238E27FC236}">
                  <a16:creationId xmlns:a16="http://schemas.microsoft.com/office/drawing/2014/main" id="{39A5DFCA-0B19-B6C1-4EFA-6423F4BB5571}"/>
                </a:ext>
              </a:extLst>
            </p:cNvPr>
            <p:cNvSpPr txBox="1"/>
            <p:nvPr/>
          </p:nvSpPr>
          <p:spPr>
            <a:xfrm>
              <a:off x="301451" y="5550986"/>
              <a:ext cx="31973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de-DE" sz="1600" dirty="0">
                  <a:solidFill>
                    <a:srgbClr val="3333FF"/>
                  </a:solidFill>
                </a:rPr>
                <a:t>Energie-Management-System</a:t>
              </a:r>
            </a:p>
          </p:txBody>
        </p:sp>
      </p:grpSp>
      <p:sp>
        <p:nvSpPr>
          <p:cNvPr id="2" name="Textfeld 1">
            <a:extLst>
              <a:ext uri="{FF2B5EF4-FFF2-40B4-BE49-F238E27FC236}">
                <a16:creationId xmlns:a16="http://schemas.microsoft.com/office/drawing/2014/main" id="{4A8450C9-7E6F-6D2B-92DF-DF968C552943}"/>
              </a:ext>
            </a:extLst>
          </p:cNvPr>
          <p:cNvSpPr txBox="1"/>
          <p:nvPr/>
        </p:nvSpPr>
        <p:spPr>
          <a:xfrm>
            <a:off x="3445727" y="5526586"/>
            <a:ext cx="4347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rgbClr val="3333FF"/>
                </a:solidFill>
              </a:rPr>
              <a:t>mit Ersatzstrom-Umschaltung für Inselbetrieb</a:t>
            </a:r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270D0B37-6BD5-FF86-652D-5904CED76C31}"/>
              </a:ext>
            </a:extLst>
          </p:cNvPr>
          <p:cNvCxnSpPr/>
          <p:nvPr/>
        </p:nvCxnSpPr>
        <p:spPr bwMode="auto">
          <a:xfrm>
            <a:off x="6227682" y="1921888"/>
            <a:ext cx="0" cy="243895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" name="Ellipse 5">
            <a:extLst>
              <a:ext uri="{FF2B5EF4-FFF2-40B4-BE49-F238E27FC236}">
                <a16:creationId xmlns:a16="http://schemas.microsoft.com/office/drawing/2014/main" id="{C1361BE0-9DB9-5CCC-FD7B-5D2A96AD7FBE}"/>
              </a:ext>
            </a:extLst>
          </p:cNvPr>
          <p:cNvSpPr/>
          <p:nvPr/>
        </p:nvSpPr>
        <p:spPr bwMode="auto">
          <a:xfrm>
            <a:off x="6187196" y="1866974"/>
            <a:ext cx="67433" cy="67433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9C866BF8-7F49-F369-43E5-5834E9154ABD}"/>
              </a:ext>
            </a:extLst>
          </p:cNvPr>
          <p:cNvSpPr/>
          <p:nvPr/>
        </p:nvSpPr>
        <p:spPr bwMode="auto">
          <a:xfrm>
            <a:off x="6189577" y="2169266"/>
            <a:ext cx="67433" cy="67433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2FC747A0-0ABE-B095-D2D5-AD0E49377D4F}"/>
              </a:ext>
            </a:extLst>
          </p:cNvPr>
          <p:cNvCxnSpPr>
            <a:endCxn id="7" idx="0"/>
          </p:cNvCxnSpPr>
          <p:nvPr/>
        </p:nvCxnSpPr>
        <p:spPr bwMode="auto">
          <a:xfrm flipH="1">
            <a:off x="6223294" y="1921888"/>
            <a:ext cx="120115" cy="247378"/>
          </a:xfrm>
          <a:prstGeom prst="line">
            <a:avLst/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393789371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" grpId="0"/>
      <p:bldP spid="32" grpId="0"/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AE1376A5-D7CF-AB15-61B6-6689E5D8E41E}"/>
              </a:ext>
            </a:extLst>
          </p:cNvPr>
          <p:cNvSpPr/>
          <p:nvPr/>
        </p:nvSpPr>
        <p:spPr bwMode="auto">
          <a:xfrm>
            <a:off x="727739" y="830043"/>
            <a:ext cx="8495060" cy="5429530"/>
          </a:xfrm>
          <a:prstGeom prst="roundRect">
            <a:avLst>
              <a:gd name="adj" fmla="val 5876"/>
            </a:avLst>
          </a:prstGeom>
          <a:solidFill>
            <a:schemeClr val="bg1">
              <a:lumMod val="9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0" name="Textfeld 69">
            <a:extLst>
              <a:ext uri="{FF2B5EF4-FFF2-40B4-BE49-F238E27FC236}">
                <a16:creationId xmlns:a16="http://schemas.microsoft.com/office/drawing/2014/main" id="{726E9A9E-231C-4DA9-BE9B-F0D6637598B9}"/>
              </a:ext>
            </a:extLst>
          </p:cNvPr>
          <p:cNvSpPr txBox="1"/>
          <p:nvPr/>
        </p:nvSpPr>
        <p:spPr>
          <a:xfrm>
            <a:off x="781592" y="876160"/>
            <a:ext cx="2864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>
                <a:solidFill>
                  <a:srgbClr val="3333FF"/>
                </a:solidFill>
              </a:rPr>
              <a:t>Dorf/Quartier/Stadt/VG/LK</a:t>
            </a:r>
          </a:p>
        </p:txBody>
      </p:sp>
      <p:sp>
        <p:nvSpPr>
          <p:cNvPr id="76" name="Text Box 14">
            <a:extLst>
              <a:ext uri="{FF2B5EF4-FFF2-40B4-BE49-F238E27FC236}">
                <a16:creationId xmlns:a16="http://schemas.microsoft.com/office/drawing/2014/main" id="{2E1969AE-027F-48A7-872A-CB80DA63A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7874" y="957152"/>
            <a:ext cx="1080745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u="sng" dirty="0">
                <a:solidFill>
                  <a:srgbClr val="000000"/>
                </a:solidFill>
                <a:ea typeface="Microsoft YaHei" panose="020B0503020204020204" pitchFamily="34" charset="-122"/>
              </a:rPr>
              <a:t>Quelle:</a:t>
            </a:r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  <a:t> ISE e.V.</a:t>
            </a:r>
          </a:p>
        </p:txBody>
      </p:sp>
      <p:grpSp>
        <p:nvGrpSpPr>
          <p:cNvPr id="179" name="Gruppieren 178">
            <a:extLst>
              <a:ext uri="{FF2B5EF4-FFF2-40B4-BE49-F238E27FC236}">
                <a16:creationId xmlns:a16="http://schemas.microsoft.com/office/drawing/2014/main" id="{A9FD0EB9-9686-2716-9604-845ED64910CC}"/>
              </a:ext>
            </a:extLst>
          </p:cNvPr>
          <p:cNvGrpSpPr/>
          <p:nvPr/>
        </p:nvGrpSpPr>
        <p:grpSpPr>
          <a:xfrm>
            <a:off x="3141423" y="1738071"/>
            <a:ext cx="833883" cy="2183531"/>
            <a:chOff x="3196048" y="1819203"/>
            <a:chExt cx="833883" cy="2183531"/>
          </a:xfrm>
        </p:grpSpPr>
        <p:grpSp>
          <p:nvGrpSpPr>
            <p:cNvPr id="10" name="Gruppieren 9">
              <a:extLst>
                <a:ext uri="{FF2B5EF4-FFF2-40B4-BE49-F238E27FC236}">
                  <a16:creationId xmlns:a16="http://schemas.microsoft.com/office/drawing/2014/main" id="{FB9C62D9-487E-468C-8E43-60145E1ECE8B}"/>
                </a:ext>
              </a:extLst>
            </p:cNvPr>
            <p:cNvGrpSpPr/>
            <p:nvPr/>
          </p:nvGrpSpPr>
          <p:grpSpPr>
            <a:xfrm>
              <a:off x="3196048" y="1819203"/>
              <a:ext cx="833883" cy="972713"/>
              <a:chOff x="2844410" y="1419476"/>
              <a:chExt cx="833883" cy="972713"/>
            </a:xfrm>
          </p:grpSpPr>
          <p:pic>
            <p:nvPicPr>
              <p:cNvPr id="7" name="Grafik 6" descr="Ein Bild, das Essen enthält.&#10;&#10;Automatisch generierte Beschreibung">
                <a:extLst>
                  <a:ext uri="{FF2B5EF4-FFF2-40B4-BE49-F238E27FC236}">
                    <a16:creationId xmlns:a16="http://schemas.microsoft.com/office/drawing/2014/main" id="{A816F608-0985-4147-BFBD-8D165CFBB7D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4668"/>
              <a:stretch/>
            </p:blipFill>
            <p:spPr>
              <a:xfrm>
                <a:off x="2876257" y="2010027"/>
                <a:ext cx="770191" cy="382162"/>
              </a:xfrm>
              <a:prstGeom prst="rect">
                <a:avLst/>
              </a:prstGeom>
            </p:spPr>
          </p:pic>
          <p:sp>
            <p:nvSpPr>
              <p:cNvPr id="74" name="Textfeld 73">
                <a:extLst>
                  <a:ext uri="{FF2B5EF4-FFF2-40B4-BE49-F238E27FC236}">
                    <a16:creationId xmlns:a16="http://schemas.microsoft.com/office/drawing/2014/main" id="{3FAD0203-5281-44C8-9DC5-378B872B3AD6}"/>
                  </a:ext>
                </a:extLst>
              </p:cNvPr>
              <p:cNvSpPr txBox="1"/>
              <p:nvPr/>
            </p:nvSpPr>
            <p:spPr>
              <a:xfrm>
                <a:off x="2844410" y="1419476"/>
                <a:ext cx="83388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dirty="0"/>
                  <a:t>Biotop-</a:t>
                </a:r>
                <a:br>
                  <a:rPr lang="de-DE" sz="1600" dirty="0"/>
                </a:br>
                <a:r>
                  <a:rPr lang="de-DE" sz="1600" dirty="0"/>
                  <a:t>Inseln</a:t>
                </a:r>
              </a:p>
            </p:txBody>
          </p:sp>
        </p:grpSp>
        <p:pic>
          <p:nvPicPr>
            <p:cNvPr id="73" name="Grafik 72" descr="Ein Bild, das Essen enthält.&#10;&#10;Automatisch generierte Beschreibung">
              <a:extLst>
                <a:ext uri="{FF2B5EF4-FFF2-40B4-BE49-F238E27FC236}">
                  <a16:creationId xmlns:a16="http://schemas.microsoft.com/office/drawing/2014/main" id="{F2E0CFBC-51DE-47C2-98FA-6583A8E491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668"/>
            <a:stretch/>
          </p:blipFill>
          <p:spPr>
            <a:xfrm>
              <a:off x="3232688" y="3625248"/>
              <a:ext cx="760766" cy="377486"/>
            </a:xfrm>
            <a:prstGeom prst="rect">
              <a:avLst/>
            </a:prstGeom>
          </p:spPr>
        </p:pic>
        <p:pic>
          <p:nvPicPr>
            <p:cNvPr id="79" name="Grafik 78" descr="Ein Bild, das Gras, draußen, Himmel, Feld enthält.&#10;&#10;Automatisch generierte Beschreibung">
              <a:extLst>
                <a:ext uri="{FF2B5EF4-FFF2-40B4-BE49-F238E27FC236}">
                  <a16:creationId xmlns:a16="http://schemas.microsoft.com/office/drawing/2014/main" id="{FBCC5CC0-55ED-454E-8349-930A55B89B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029" t="23013" r="56233"/>
            <a:stretch/>
          </p:blipFill>
          <p:spPr>
            <a:xfrm>
              <a:off x="3517210" y="2874742"/>
              <a:ext cx="245537" cy="667680"/>
            </a:xfrm>
            <a:prstGeom prst="rect">
              <a:avLst/>
            </a:prstGeom>
          </p:spPr>
        </p:pic>
      </p:grpSp>
      <p:sp>
        <p:nvSpPr>
          <p:cNvPr id="5" name="Text Box 5">
            <a:extLst>
              <a:ext uri="{FF2B5EF4-FFF2-40B4-BE49-F238E27FC236}">
                <a16:creationId xmlns:a16="http://schemas.microsoft.com/office/drawing/2014/main" id="{ACB449E3-B681-4B0B-8980-3EE63E6BA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227260"/>
            <a:ext cx="990599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4A300"/>
                    </a:gs>
                    <a:gs pos="100000">
                      <a:schemeClr val="accent2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tabLst>
                <a:tab pos="265113" algn="l"/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265113" algn="l"/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265113" algn="l"/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265113" algn="l"/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265113" algn="l"/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5113" algn="l"/>
                <a:tab pos="446088" algn="l"/>
                <a:tab pos="40005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800" dirty="0" err="1">
                <a:solidFill>
                  <a:srgbClr val="00B050"/>
                </a:solidFill>
              </a:rPr>
              <a:t>Sektorkopplung</a:t>
            </a:r>
            <a:r>
              <a:rPr lang="de-DE" altLang="de-DE" sz="1800" dirty="0">
                <a:solidFill>
                  <a:srgbClr val="00B050"/>
                </a:solidFill>
              </a:rPr>
              <a:t> beim Erzeuger/Verbraucher (</a:t>
            </a:r>
            <a:r>
              <a:rPr lang="de-DE" altLang="de-DE" sz="1800" dirty="0" err="1">
                <a:solidFill>
                  <a:srgbClr val="00B050"/>
                </a:solidFill>
              </a:rPr>
              <a:t>ProSumer</a:t>
            </a:r>
            <a:r>
              <a:rPr lang="de-DE" altLang="de-DE" sz="1800" dirty="0">
                <a:solidFill>
                  <a:srgbClr val="00B050"/>
                </a:solidFill>
              </a:rPr>
              <a:t>) garantieren wirtschaftliche Autarkie!</a:t>
            </a:r>
            <a:endParaRPr lang="de-DE" altLang="de-DE" sz="1800" i="1" dirty="0">
              <a:solidFill>
                <a:srgbClr val="00B050"/>
              </a:solidFill>
            </a:endParaRPr>
          </a:p>
        </p:txBody>
      </p:sp>
      <p:grpSp>
        <p:nvGrpSpPr>
          <p:cNvPr id="184" name="Gruppieren 183">
            <a:extLst>
              <a:ext uri="{FF2B5EF4-FFF2-40B4-BE49-F238E27FC236}">
                <a16:creationId xmlns:a16="http://schemas.microsoft.com/office/drawing/2014/main" id="{5A3F4C31-9126-EC6C-7C14-B1BE5D2D5406}"/>
              </a:ext>
            </a:extLst>
          </p:cNvPr>
          <p:cNvGrpSpPr/>
          <p:nvPr/>
        </p:nvGrpSpPr>
        <p:grpSpPr>
          <a:xfrm>
            <a:off x="5483558" y="2765420"/>
            <a:ext cx="2774653" cy="1050399"/>
            <a:chOff x="5483558" y="2822570"/>
            <a:chExt cx="2774653" cy="1050399"/>
          </a:xfrm>
        </p:grpSpPr>
        <p:sp>
          <p:nvSpPr>
            <p:cNvPr id="60" name="Textfeld 59">
              <a:extLst>
                <a:ext uri="{FF2B5EF4-FFF2-40B4-BE49-F238E27FC236}">
                  <a16:creationId xmlns:a16="http://schemas.microsoft.com/office/drawing/2014/main" id="{0C8C10FF-1511-480B-9C78-3AA78453385D}"/>
                </a:ext>
              </a:extLst>
            </p:cNvPr>
            <p:cNvSpPr txBox="1"/>
            <p:nvPr/>
          </p:nvSpPr>
          <p:spPr>
            <a:xfrm>
              <a:off x="6502838" y="2887678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solidFill>
                    <a:schemeClr val="accent2"/>
                  </a:solidFill>
                </a:rPr>
                <a:t>CH</a:t>
              </a:r>
              <a:r>
                <a:rPr lang="de-DE" sz="1400" baseline="-25000" dirty="0">
                  <a:solidFill>
                    <a:schemeClr val="accent2"/>
                  </a:solidFill>
                </a:rPr>
                <a:t>4</a:t>
              </a:r>
            </a:p>
          </p:txBody>
        </p:sp>
        <p:cxnSp>
          <p:nvCxnSpPr>
            <p:cNvPr id="123" name="Gerade Verbindung mit Pfeil 122">
              <a:extLst>
                <a:ext uri="{FF2B5EF4-FFF2-40B4-BE49-F238E27FC236}">
                  <a16:creationId xmlns:a16="http://schemas.microsoft.com/office/drawing/2014/main" id="{D2ECBE46-5652-4AB7-82A4-BED063E789D5}"/>
                </a:ext>
              </a:extLst>
            </p:cNvPr>
            <p:cNvCxnSpPr/>
            <p:nvPr/>
          </p:nvCxnSpPr>
          <p:spPr bwMode="auto">
            <a:xfrm>
              <a:off x="6469812" y="3198383"/>
              <a:ext cx="1788399" cy="31024"/>
            </a:xfrm>
            <a:prstGeom prst="straightConnector1">
              <a:avLst/>
            </a:prstGeom>
            <a:solidFill>
              <a:srgbClr val="FF0000"/>
            </a:solidFill>
            <a:ln w="28575" cap="flat" cmpd="sng" algn="ctr">
              <a:solidFill>
                <a:srgbClr val="FFCC66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" name="Zylinder 19">
              <a:extLst>
                <a:ext uri="{FF2B5EF4-FFF2-40B4-BE49-F238E27FC236}">
                  <a16:creationId xmlns:a16="http://schemas.microsoft.com/office/drawing/2014/main" id="{042A74E8-02D9-483D-88DF-92E115E73F6A}"/>
                </a:ext>
              </a:extLst>
            </p:cNvPr>
            <p:cNvSpPr/>
            <p:nvPr/>
          </p:nvSpPr>
          <p:spPr bwMode="auto">
            <a:xfrm>
              <a:off x="5901367" y="2822570"/>
              <a:ext cx="539340" cy="737772"/>
            </a:xfrm>
            <a:prstGeom prst="can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3" name="Textfeld 142">
              <a:extLst>
                <a:ext uri="{FF2B5EF4-FFF2-40B4-BE49-F238E27FC236}">
                  <a16:creationId xmlns:a16="http://schemas.microsoft.com/office/drawing/2014/main" id="{BA045AC4-2A38-4C45-A1D2-596F069C1AFD}"/>
                </a:ext>
              </a:extLst>
            </p:cNvPr>
            <p:cNvSpPr txBox="1"/>
            <p:nvPr/>
          </p:nvSpPr>
          <p:spPr>
            <a:xfrm>
              <a:off x="5483558" y="3565192"/>
              <a:ext cx="14077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Methanisierung</a:t>
              </a:r>
            </a:p>
          </p:txBody>
        </p:sp>
      </p:grpSp>
      <p:grpSp>
        <p:nvGrpSpPr>
          <p:cNvPr id="115" name="Gruppieren 114">
            <a:extLst>
              <a:ext uri="{FF2B5EF4-FFF2-40B4-BE49-F238E27FC236}">
                <a16:creationId xmlns:a16="http://schemas.microsoft.com/office/drawing/2014/main" id="{7076963A-02E4-382E-F400-534AAA71EEFA}"/>
              </a:ext>
            </a:extLst>
          </p:cNvPr>
          <p:cNvGrpSpPr/>
          <p:nvPr/>
        </p:nvGrpSpPr>
        <p:grpSpPr>
          <a:xfrm>
            <a:off x="6067" y="1414966"/>
            <a:ext cx="1517933" cy="4702016"/>
            <a:chOff x="6067" y="1414966"/>
            <a:chExt cx="1517933" cy="4702016"/>
          </a:xfrm>
        </p:grpSpPr>
        <p:cxnSp>
          <p:nvCxnSpPr>
            <p:cNvPr id="17" name="Gerader Verbinder 16">
              <a:extLst>
                <a:ext uri="{FF2B5EF4-FFF2-40B4-BE49-F238E27FC236}">
                  <a16:creationId xmlns:a16="http://schemas.microsoft.com/office/drawing/2014/main" id="{123095A2-01B2-47C2-9D7B-E74106CF973D}"/>
                </a:ext>
              </a:extLst>
            </p:cNvPr>
            <p:cNvCxnSpPr/>
            <p:nvPr/>
          </p:nvCxnSpPr>
          <p:spPr bwMode="auto">
            <a:xfrm>
              <a:off x="370309" y="1414966"/>
              <a:ext cx="0" cy="4184534"/>
            </a:xfrm>
            <a:prstGeom prst="line">
              <a:avLst/>
            </a:prstGeom>
            <a:solidFill>
              <a:srgbClr val="FF0000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D064E636-D4CB-4A05-A3E3-1E4A3DF2C8F0}"/>
                </a:ext>
              </a:extLst>
            </p:cNvPr>
            <p:cNvSpPr txBox="1"/>
            <p:nvPr/>
          </p:nvSpPr>
          <p:spPr>
            <a:xfrm>
              <a:off x="6067" y="5593762"/>
              <a:ext cx="72167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/>
                <a:t>Strom-</a:t>
              </a:r>
              <a:br>
                <a:rPr lang="de-DE" sz="1400" dirty="0"/>
              </a:br>
              <a:r>
                <a:rPr lang="de-DE" sz="1400" dirty="0"/>
                <a:t>netz</a:t>
              </a:r>
            </a:p>
          </p:txBody>
        </p:sp>
        <p:cxnSp>
          <p:nvCxnSpPr>
            <p:cNvPr id="106" name="Gerade Verbindung mit Pfeil 105">
              <a:extLst>
                <a:ext uri="{FF2B5EF4-FFF2-40B4-BE49-F238E27FC236}">
                  <a16:creationId xmlns:a16="http://schemas.microsoft.com/office/drawing/2014/main" id="{A489810B-A49C-4FE0-9088-9C804881A931}"/>
                </a:ext>
              </a:extLst>
            </p:cNvPr>
            <p:cNvCxnSpPr/>
            <p:nvPr/>
          </p:nvCxnSpPr>
          <p:spPr bwMode="auto">
            <a:xfrm>
              <a:off x="366903" y="3239405"/>
              <a:ext cx="1146954" cy="0"/>
            </a:xfrm>
            <a:prstGeom prst="straightConnector1">
              <a:avLst/>
            </a:prstGeom>
            <a:solidFill>
              <a:srgbClr val="FF0000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" name="Gerader Verbinder 34">
              <a:extLst>
                <a:ext uri="{FF2B5EF4-FFF2-40B4-BE49-F238E27FC236}">
                  <a16:creationId xmlns:a16="http://schemas.microsoft.com/office/drawing/2014/main" id="{AD644DF6-67C9-539C-A032-1821221D4EEC}"/>
                </a:ext>
              </a:extLst>
            </p:cNvPr>
            <p:cNvCxnSpPr/>
            <p:nvPr/>
          </p:nvCxnSpPr>
          <p:spPr bwMode="auto">
            <a:xfrm>
              <a:off x="1524000" y="1481880"/>
              <a:ext cx="0" cy="2973143"/>
            </a:xfrm>
            <a:prstGeom prst="line">
              <a:avLst/>
            </a:prstGeom>
            <a:solidFill>
              <a:srgbClr val="FF0000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95" name="Gruppieren 94">
            <a:extLst>
              <a:ext uri="{FF2B5EF4-FFF2-40B4-BE49-F238E27FC236}">
                <a16:creationId xmlns:a16="http://schemas.microsoft.com/office/drawing/2014/main" id="{F6E2BC9D-2B57-3C3F-FECD-3BA442682AB7}"/>
              </a:ext>
            </a:extLst>
          </p:cNvPr>
          <p:cNvGrpSpPr/>
          <p:nvPr/>
        </p:nvGrpSpPr>
        <p:grpSpPr>
          <a:xfrm>
            <a:off x="1513857" y="1775813"/>
            <a:ext cx="1551482" cy="820814"/>
            <a:chOff x="1513857" y="1832963"/>
            <a:chExt cx="1551482" cy="820814"/>
          </a:xfrm>
        </p:grpSpPr>
        <p:pic>
          <p:nvPicPr>
            <p:cNvPr id="33" name="Grafik 32" descr="Ein Bild, das Gras, Himmel, draußen, Windmühle enthält.&#10;&#10;Automatisch generierte Beschreibung">
              <a:extLst>
                <a:ext uri="{FF2B5EF4-FFF2-40B4-BE49-F238E27FC236}">
                  <a16:creationId xmlns:a16="http://schemas.microsoft.com/office/drawing/2014/main" id="{6BB4C49F-6D1C-C19F-970A-AB687F4254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3977" y="1832963"/>
              <a:ext cx="971362" cy="546391"/>
            </a:xfrm>
            <a:prstGeom prst="rect">
              <a:avLst/>
            </a:prstGeom>
          </p:spPr>
        </p:pic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84A344AC-1C0D-0BC3-7699-6B593F5BF50B}"/>
                </a:ext>
              </a:extLst>
            </p:cNvPr>
            <p:cNvSpPr txBox="1"/>
            <p:nvPr/>
          </p:nvSpPr>
          <p:spPr>
            <a:xfrm>
              <a:off x="2121707" y="2346000"/>
              <a:ext cx="9412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Windpark</a:t>
              </a:r>
            </a:p>
          </p:txBody>
        </p:sp>
        <p:cxnSp>
          <p:nvCxnSpPr>
            <p:cNvPr id="37" name="Gerade Verbindung mit Pfeil 36">
              <a:extLst>
                <a:ext uri="{FF2B5EF4-FFF2-40B4-BE49-F238E27FC236}">
                  <a16:creationId xmlns:a16="http://schemas.microsoft.com/office/drawing/2014/main" id="{355B2642-17FD-D6DB-9402-CB4F0D049DEA}"/>
                </a:ext>
              </a:extLst>
            </p:cNvPr>
            <p:cNvCxnSpPr/>
            <p:nvPr/>
          </p:nvCxnSpPr>
          <p:spPr bwMode="auto">
            <a:xfrm>
              <a:off x="1513857" y="1991858"/>
              <a:ext cx="580120" cy="0"/>
            </a:xfrm>
            <a:prstGeom prst="straightConnector1">
              <a:avLst/>
            </a:prstGeom>
            <a:solidFill>
              <a:srgbClr val="FF0000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52855908-362E-FD7C-28A8-E3E032C8A4D8}"/>
              </a:ext>
            </a:extLst>
          </p:cNvPr>
          <p:cNvGrpSpPr/>
          <p:nvPr/>
        </p:nvGrpSpPr>
        <p:grpSpPr>
          <a:xfrm>
            <a:off x="1513857" y="2590409"/>
            <a:ext cx="2316594" cy="1657382"/>
            <a:chOff x="1513857" y="2590409"/>
            <a:chExt cx="2316594" cy="1657382"/>
          </a:xfrm>
        </p:grpSpPr>
        <p:grpSp>
          <p:nvGrpSpPr>
            <p:cNvPr id="180" name="Gruppieren 179">
              <a:extLst>
                <a:ext uri="{FF2B5EF4-FFF2-40B4-BE49-F238E27FC236}">
                  <a16:creationId xmlns:a16="http://schemas.microsoft.com/office/drawing/2014/main" id="{67E41334-4B1E-7ACE-BEC4-BDC914034D7F}"/>
                </a:ext>
              </a:extLst>
            </p:cNvPr>
            <p:cNvGrpSpPr/>
            <p:nvPr/>
          </p:nvGrpSpPr>
          <p:grpSpPr>
            <a:xfrm>
              <a:off x="1513857" y="2590409"/>
              <a:ext cx="1567032" cy="825563"/>
              <a:chOff x="1513857" y="2647559"/>
              <a:chExt cx="1567032" cy="825563"/>
            </a:xfrm>
          </p:grpSpPr>
          <p:pic>
            <p:nvPicPr>
              <p:cNvPr id="23" name="Grafik 22" descr="Ein Bild, das Text, Himmel, draußen, LKW enthält.&#10;&#10;Automatisch generierte Beschreibung">
                <a:extLst>
                  <a:ext uri="{FF2B5EF4-FFF2-40B4-BE49-F238E27FC236}">
                    <a16:creationId xmlns:a16="http://schemas.microsoft.com/office/drawing/2014/main" id="{E72BDC8C-9615-7200-2C11-7616F06173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07184" y="2647559"/>
                <a:ext cx="961571" cy="571744"/>
              </a:xfrm>
              <a:prstGeom prst="rect">
                <a:avLst/>
              </a:prstGeom>
            </p:spPr>
          </p:pic>
          <p:sp>
            <p:nvSpPr>
              <p:cNvPr id="42" name="Textfeld 41">
                <a:extLst>
                  <a:ext uri="{FF2B5EF4-FFF2-40B4-BE49-F238E27FC236}">
                    <a16:creationId xmlns:a16="http://schemas.microsoft.com/office/drawing/2014/main" id="{FC1EBE0C-1253-EDF9-B3BA-90DB49E7AF25}"/>
                  </a:ext>
                </a:extLst>
              </p:cNvPr>
              <p:cNvSpPr txBox="1"/>
              <p:nvPr/>
            </p:nvSpPr>
            <p:spPr>
              <a:xfrm>
                <a:off x="2030601" y="3165345"/>
                <a:ext cx="105028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/>
                  <a:t>Groß-Akku</a:t>
                </a:r>
              </a:p>
            </p:txBody>
          </p:sp>
          <p:cxnSp>
            <p:nvCxnSpPr>
              <p:cNvPr id="39" name="Gerade Verbindung mit Pfeil 38">
                <a:extLst>
                  <a:ext uri="{FF2B5EF4-FFF2-40B4-BE49-F238E27FC236}">
                    <a16:creationId xmlns:a16="http://schemas.microsoft.com/office/drawing/2014/main" id="{14913F3A-2C50-D104-5AAD-C4C743BC3FF1}"/>
                  </a:ext>
                </a:extLst>
              </p:cNvPr>
              <p:cNvCxnSpPr/>
              <p:nvPr/>
            </p:nvCxnSpPr>
            <p:spPr bwMode="auto">
              <a:xfrm>
                <a:off x="1513857" y="2845664"/>
                <a:ext cx="580120" cy="0"/>
              </a:xfrm>
              <a:prstGeom prst="straightConnector1">
                <a:avLst/>
              </a:prstGeom>
              <a:solidFill>
                <a:srgbClr val="FF0000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arrow" w="med" len="med"/>
                <a:tailEnd type="arrow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48" name="Gruppieren 47">
              <a:extLst>
                <a:ext uri="{FF2B5EF4-FFF2-40B4-BE49-F238E27FC236}">
                  <a16:creationId xmlns:a16="http://schemas.microsoft.com/office/drawing/2014/main" id="{BD72DF96-D17A-D0F6-164F-1DD11A5399A2}"/>
                </a:ext>
              </a:extLst>
            </p:cNvPr>
            <p:cNvGrpSpPr/>
            <p:nvPr/>
          </p:nvGrpSpPr>
          <p:grpSpPr>
            <a:xfrm>
              <a:off x="1513857" y="3409753"/>
              <a:ext cx="2316594" cy="838038"/>
              <a:chOff x="1513857" y="3409753"/>
              <a:chExt cx="2316594" cy="838038"/>
            </a:xfrm>
          </p:grpSpPr>
          <p:pic>
            <p:nvPicPr>
              <p:cNvPr id="34" name="Grafik 33" descr="Ein Bild, das Gras, Baum, draußen, Feld enthält.&#10;&#10;Automatisch generierte Beschreibung">
                <a:extLst>
                  <a:ext uri="{FF2B5EF4-FFF2-40B4-BE49-F238E27FC236}">
                    <a16:creationId xmlns:a16="http://schemas.microsoft.com/office/drawing/2014/main" id="{B33C2787-C27C-9AFE-75A6-8A2E125F2D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13931" y="3409753"/>
                <a:ext cx="951408" cy="549253"/>
              </a:xfrm>
              <a:prstGeom prst="rect">
                <a:avLst/>
              </a:prstGeom>
            </p:spPr>
          </p:pic>
          <p:sp>
            <p:nvSpPr>
              <p:cNvPr id="29" name="Textfeld 28">
                <a:extLst>
                  <a:ext uri="{FF2B5EF4-FFF2-40B4-BE49-F238E27FC236}">
                    <a16:creationId xmlns:a16="http://schemas.microsoft.com/office/drawing/2014/main" id="{7F79812A-1A9C-AEA6-B307-F24E902C0CF0}"/>
                  </a:ext>
                </a:extLst>
              </p:cNvPr>
              <p:cNvSpPr txBox="1"/>
              <p:nvPr/>
            </p:nvSpPr>
            <p:spPr>
              <a:xfrm>
                <a:off x="1802845" y="3940014"/>
                <a:ext cx="20276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/>
                  <a:t>PV-FF-/Agri-PV-Anlage</a:t>
                </a:r>
              </a:p>
            </p:txBody>
          </p:sp>
          <p:cxnSp>
            <p:nvCxnSpPr>
              <p:cNvPr id="40" name="Gerade Verbindung mit Pfeil 39">
                <a:extLst>
                  <a:ext uri="{FF2B5EF4-FFF2-40B4-BE49-F238E27FC236}">
                    <a16:creationId xmlns:a16="http://schemas.microsoft.com/office/drawing/2014/main" id="{19C5A5BD-C654-4B56-E0AC-C19E0DC24CE1}"/>
                  </a:ext>
                </a:extLst>
              </p:cNvPr>
              <p:cNvCxnSpPr/>
              <p:nvPr/>
            </p:nvCxnSpPr>
            <p:spPr bwMode="auto">
              <a:xfrm>
                <a:off x="1513857" y="3579410"/>
                <a:ext cx="580120" cy="0"/>
              </a:xfrm>
              <a:prstGeom prst="straightConnector1">
                <a:avLst/>
              </a:prstGeom>
              <a:solidFill>
                <a:srgbClr val="FF0000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192" name="Gruppieren 191">
            <a:extLst>
              <a:ext uri="{FF2B5EF4-FFF2-40B4-BE49-F238E27FC236}">
                <a16:creationId xmlns:a16="http://schemas.microsoft.com/office/drawing/2014/main" id="{4E3D15A7-B519-14F0-2D52-85EE4A185BC8}"/>
              </a:ext>
            </a:extLst>
          </p:cNvPr>
          <p:cNvGrpSpPr/>
          <p:nvPr/>
        </p:nvGrpSpPr>
        <p:grpSpPr>
          <a:xfrm>
            <a:off x="5918064" y="4382833"/>
            <a:ext cx="1405573" cy="1544252"/>
            <a:chOff x="7295890" y="4439983"/>
            <a:chExt cx="1405573" cy="1544252"/>
          </a:xfrm>
        </p:grpSpPr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0ED3E1EC-0AE4-990B-ABC8-2CAEF4840313}"/>
                </a:ext>
              </a:extLst>
            </p:cNvPr>
            <p:cNvSpPr txBox="1"/>
            <p:nvPr/>
          </p:nvSpPr>
          <p:spPr>
            <a:xfrm>
              <a:off x="7295890" y="4592458"/>
              <a:ext cx="140557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/>
                <a:t>Tiefe-</a:t>
              </a:r>
              <a:br>
                <a:rPr lang="de-DE" sz="1400" dirty="0"/>
              </a:br>
              <a:r>
                <a:rPr lang="de-DE" sz="1400" dirty="0"/>
                <a:t>Geo-    </a:t>
              </a:r>
              <a:r>
                <a:rPr lang="de-DE" sz="1400" dirty="0" err="1"/>
                <a:t>thermie</a:t>
              </a:r>
              <a:endParaRPr lang="de-DE" sz="1400" dirty="0"/>
            </a:p>
          </p:txBody>
        </p:sp>
        <p:grpSp>
          <p:nvGrpSpPr>
            <p:cNvPr id="191" name="Gruppieren 190">
              <a:extLst>
                <a:ext uri="{FF2B5EF4-FFF2-40B4-BE49-F238E27FC236}">
                  <a16:creationId xmlns:a16="http://schemas.microsoft.com/office/drawing/2014/main" id="{23E208E6-6665-9DBD-4788-B81EE8E6DA7B}"/>
                </a:ext>
              </a:extLst>
            </p:cNvPr>
            <p:cNvGrpSpPr/>
            <p:nvPr/>
          </p:nvGrpSpPr>
          <p:grpSpPr>
            <a:xfrm>
              <a:off x="7351936" y="4439983"/>
              <a:ext cx="959270" cy="1544252"/>
              <a:chOff x="7351936" y="4439983"/>
              <a:chExt cx="959270" cy="1544252"/>
            </a:xfrm>
          </p:grpSpPr>
          <p:pic>
            <p:nvPicPr>
              <p:cNvPr id="47" name="Grafik 46" descr="Ein Bild, das draußen, Gras, Straße enthält.&#10;&#10;Automatisch generierte Beschreibung">
                <a:extLst>
                  <a:ext uri="{FF2B5EF4-FFF2-40B4-BE49-F238E27FC236}">
                    <a16:creationId xmlns:a16="http://schemas.microsoft.com/office/drawing/2014/main" id="{A5BED60C-98A5-9D70-F30E-68051288CB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740" b="-9282"/>
              <a:stretch/>
            </p:blipFill>
            <p:spPr>
              <a:xfrm>
                <a:off x="7351936" y="5098540"/>
                <a:ext cx="959270" cy="688160"/>
              </a:xfrm>
              <a:prstGeom prst="rect">
                <a:avLst/>
              </a:prstGeom>
            </p:spPr>
          </p:pic>
          <p:cxnSp>
            <p:nvCxnSpPr>
              <p:cNvPr id="146" name="Gerader Verbinder 145">
                <a:extLst>
                  <a:ext uri="{FF2B5EF4-FFF2-40B4-BE49-F238E27FC236}">
                    <a16:creationId xmlns:a16="http://schemas.microsoft.com/office/drawing/2014/main" id="{17862D84-5D8D-A05C-CF37-99DED7941FBE}"/>
                  </a:ext>
                </a:extLst>
              </p:cNvPr>
              <p:cNvCxnSpPr/>
              <p:nvPr/>
            </p:nvCxnSpPr>
            <p:spPr bwMode="auto">
              <a:xfrm>
                <a:off x="7856971" y="4439983"/>
                <a:ext cx="0" cy="668743"/>
              </a:xfrm>
              <a:prstGeom prst="line">
                <a:avLst/>
              </a:prstGeom>
              <a:solidFill>
                <a:srgbClr val="FF0000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5" name="Gerader Verbinder 154">
                <a:extLst>
                  <a:ext uri="{FF2B5EF4-FFF2-40B4-BE49-F238E27FC236}">
                    <a16:creationId xmlns:a16="http://schemas.microsoft.com/office/drawing/2014/main" id="{9EFAF6EC-BEB6-421D-B4D2-0B6D9A7428BB}"/>
                  </a:ext>
                </a:extLst>
              </p:cNvPr>
              <p:cNvCxnSpPr/>
              <p:nvPr/>
            </p:nvCxnSpPr>
            <p:spPr bwMode="auto">
              <a:xfrm>
                <a:off x="7587703" y="5721466"/>
                <a:ext cx="0" cy="262769"/>
              </a:xfrm>
              <a:prstGeom prst="line">
                <a:avLst/>
              </a:prstGeom>
              <a:solidFill>
                <a:srgbClr val="FF0000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181" name="Gruppieren 180">
            <a:extLst>
              <a:ext uri="{FF2B5EF4-FFF2-40B4-BE49-F238E27FC236}">
                <a16:creationId xmlns:a16="http://schemas.microsoft.com/office/drawing/2014/main" id="{1DAC52C3-5ED6-D042-98F0-B65CBA912F15}"/>
              </a:ext>
            </a:extLst>
          </p:cNvPr>
          <p:cNvGrpSpPr/>
          <p:nvPr/>
        </p:nvGrpSpPr>
        <p:grpSpPr>
          <a:xfrm>
            <a:off x="4117650" y="2403634"/>
            <a:ext cx="4136006" cy="1308201"/>
            <a:chOff x="4113281" y="2451259"/>
            <a:chExt cx="4136006" cy="1308201"/>
          </a:xfrm>
        </p:grpSpPr>
        <p:cxnSp>
          <p:nvCxnSpPr>
            <p:cNvPr id="112" name="Gerade Verbindung mit Pfeil 111">
              <a:extLst>
                <a:ext uri="{FF2B5EF4-FFF2-40B4-BE49-F238E27FC236}">
                  <a16:creationId xmlns:a16="http://schemas.microsoft.com/office/drawing/2014/main" id="{92892277-696B-43B2-A5E8-3499987E1C1E}"/>
                </a:ext>
              </a:extLst>
            </p:cNvPr>
            <p:cNvCxnSpPr/>
            <p:nvPr/>
          </p:nvCxnSpPr>
          <p:spPr bwMode="auto">
            <a:xfrm>
              <a:off x="5279622" y="3132412"/>
              <a:ext cx="621745" cy="0"/>
            </a:xfrm>
            <a:prstGeom prst="straightConnector1">
              <a:avLst/>
            </a:prstGeom>
            <a:solidFill>
              <a:srgbClr val="FF0000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8" name="Textfeld 157">
              <a:extLst>
                <a:ext uri="{FF2B5EF4-FFF2-40B4-BE49-F238E27FC236}">
                  <a16:creationId xmlns:a16="http://schemas.microsoft.com/office/drawing/2014/main" id="{C3717A6C-DA1F-4151-80C7-E1928EA2907A}"/>
                </a:ext>
              </a:extLst>
            </p:cNvPr>
            <p:cNvSpPr txBox="1"/>
            <p:nvPr/>
          </p:nvSpPr>
          <p:spPr>
            <a:xfrm>
              <a:off x="5271307" y="3109512"/>
              <a:ext cx="52129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solidFill>
                    <a:schemeClr val="accent2"/>
                  </a:solidFill>
                </a:rPr>
                <a:t>CO</a:t>
              </a:r>
              <a:r>
                <a:rPr lang="de-DE" sz="1400" baseline="-25000" dirty="0">
                  <a:solidFill>
                    <a:schemeClr val="accent2"/>
                  </a:solidFill>
                </a:rPr>
                <a:t>2</a:t>
              </a:r>
            </a:p>
          </p:txBody>
        </p:sp>
        <p:pic>
          <p:nvPicPr>
            <p:cNvPr id="11" name="Grafik 10" descr="Ein Bild, das drinnen, Tisch, sitzend, klein enthält.&#10;&#10;Automatisch generierte Beschreibung">
              <a:extLst>
                <a:ext uri="{FF2B5EF4-FFF2-40B4-BE49-F238E27FC236}">
                  <a16:creationId xmlns:a16="http://schemas.microsoft.com/office/drawing/2014/main" id="{024426AC-CCC9-4642-875E-8CABDA553B5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9079" y="2451259"/>
              <a:ext cx="1150569" cy="805399"/>
            </a:xfrm>
            <a:prstGeom prst="rect">
              <a:avLst/>
            </a:prstGeom>
          </p:spPr>
        </p:pic>
        <p:cxnSp>
          <p:nvCxnSpPr>
            <p:cNvPr id="110" name="Gerade Verbindung mit Pfeil 109">
              <a:extLst>
                <a:ext uri="{FF2B5EF4-FFF2-40B4-BE49-F238E27FC236}">
                  <a16:creationId xmlns:a16="http://schemas.microsoft.com/office/drawing/2014/main" id="{5F79D8F5-DF01-4C12-8B76-BDCE737353DF}"/>
                </a:ext>
              </a:extLst>
            </p:cNvPr>
            <p:cNvCxnSpPr/>
            <p:nvPr/>
          </p:nvCxnSpPr>
          <p:spPr bwMode="auto">
            <a:xfrm>
              <a:off x="5279622" y="2629992"/>
              <a:ext cx="2969665" cy="30267"/>
            </a:xfrm>
            <a:prstGeom prst="straightConnector1">
              <a:avLst/>
            </a:prstGeom>
            <a:solidFill>
              <a:srgbClr val="FF0000"/>
            </a:solidFill>
            <a:ln w="28575" cap="flat" cmpd="sng" algn="ctr">
              <a:solidFill>
                <a:srgbClr val="FFCC66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2" name="Textfeld 141">
              <a:extLst>
                <a:ext uri="{FF2B5EF4-FFF2-40B4-BE49-F238E27FC236}">
                  <a16:creationId xmlns:a16="http://schemas.microsoft.com/office/drawing/2014/main" id="{996058C6-E14C-4238-B326-22AD3B1AAE6E}"/>
                </a:ext>
              </a:extLst>
            </p:cNvPr>
            <p:cNvSpPr txBox="1"/>
            <p:nvPr/>
          </p:nvSpPr>
          <p:spPr>
            <a:xfrm>
              <a:off x="4113281" y="3236240"/>
              <a:ext cx="12698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/>
                <a:t>Biogasanlage</a:t>
              </a:r>
              <a:br>
                <a:rPr lang="de-DE" sz="1400" dirty="0"/>
              </a:br>
              <a:r>
                <a:rPr lang="de-DE" sz="1400" dirty="0"/>
                <a:t>(Bio-Abfälle)</a:t>
              </a:r>
            </a:p>
          </p:txBody>
        </p:sp>
        <p:sp>
          <p:nvSpPr>
            <p:cNvPr id="56" name="Textfeld 55">
              <a:extLst>
                <a:ext uri="{FF2B5EF4-FFF2-40B4-BE49-F238E27FC236}">
                  <a16:creationId xmlns:a16="http://schemas.microsoft.com/office/drawing/2014/main" id="{08369F8B-124D-4F5D-8F65-DD7AF93F88B6}"/>
                </a:ext>
              </a:extLst>
            </p:cNvPr>
            <p:cNvSpPr txBox="1"/>
            <p:nvPr/>
          </p:nvSpPr>
          <p:spPr>
            <a:xfrm>
              <a:off x="5271307" y="2603851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solidFill>
                    <a:schemeClr val="accent2"/>
                  </a:solidFill>
                </a:rPr>
                <a:t>CH</a:t>
              </a:r>
              <a:r>
                <a:rPr lang="de-DE" sz="1400" baseline="-25000" dirty="0">
                  <a:solidFill>
                    <a:schemeClr val="accent2"/>
                  </a:solidFill>
                </a:rPr>
                <a:t>4</a:t>
              </a:r>
            </a:p>
          </p:txBody>
        </p:sp>
        <p:sp>
          <p:nvSpPr>
            <p:cNvPr id="97" name="Textfeld 96">
              <a:extLst>
                <a:ext uri="{FF2B5EF4-FFF2-40B4-BE49-F238E27FC236}">
                  <a16:creationId xmlns:a16="http://schemas.microsoft.com/office/drawing/2014/main" id="{1998728D-8AC4-F47F-B57E-C83BD6322CE3}"/>
                </a:ext>
              </a:extLst>
            </p:cNvPr>
            <p:cNvSpPr txBox="1"/>
            <p:nvPr/>
          </p:nvSpPr>
          <p:spPr>
            <a:xfrm>
              <a:off x="7278928" y="2781379"/>
              <a:ext cx="7809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solidFill>
                    <a:schemeClr val="accent2"/>
                  </a:solidFill>
                </a:rPr>
                <a:t>Methan</a:t>
              </a:r>
            </a:p>
          </p:txBody>
        </p: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56EB5FAE-33AB-1739-5FEF-77E34182B031}"/>
              </a:ext>
            </a:extLst>
          </p:cNvPr>
          <p:cNvGrpSpPr/>
          <p:nvPr/>
        </p:nvGrpSpPr>
        <p:grpSpPr>
          <a:xfrm>
            <a:off x="8243230" y="2330063"/>
            <a:ext cx="1657388" cy="2393483"/>
            <a:chOff x="8243230" y="2330063"/>
            <a:chExt cx="1657388" cy="2393483"/>
          </a:xfrm>
        </p:grpSpPr>
        <p:cxnSp>
          <p:nvCxnSpPr>
            <p:cNvPr id="96" name="Gerader Verbinder 95">
              <a:extLst>
                <a:ext uri="{FF2B5EF4-FFF2-40B4-BE49-F238E27FC236}">
                  <a16:creationId xmlns:a16="http://schemas.microsoft.com/office/drawing/2014/main" id="{F2350257-4240-4F51-BDBB-9F9D0DF6643C}"/>
                </a:ext>
              </a:extLst>
            </p:cNvPr>
            <p:cNvCxnSpPr/>
            <p:nvPr/>
          </p:nvCxnSpPr>
          <p:spPr bwMode="auto">
            <a:xfrm>
              <a:off x="9568560" y="3437919"/>
              <a:ext cx="0" cy="923232"/>
            </a:xfrm>
            <a:prstGeom prst="line">
              <a:avLst/>
            </a:prstGeom>
            <a:solidFill>
              <a:srgbClr val="FF0000"/>
            </a:solidFill>
            <a:ln w="38100" cap="flat" cmpd="sng" algn="ctr">
              <a:solidFill>
                <a:srgbClr val="FFCC6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99" name="Textfeld 98">
              <a:extLst>
                <a:ext uri="{FF2B5EF4-FFF2-40B4-BE49-F238E27FC236}">
                  <a16:creationId xmlns:a16="http://schemas.microsoft.com/office/drawing/2014/main" id="{8E724D96-44C5-4143-90DD-8F159F6C242A}"/>
                </a:ext>
              </a:extLst>
            </p:cNvPr>
            <p:cNvSpPr txBox="1"/>
            <p:nvPr/>
          </p:nvSpPr>
          <p:spPr>
            <a:xfrm>
              <a:off x="9238257" y="2483304"/>
              <a:ext cx="662361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/>
                <a:t>Gas-</a:t>
              </a:r>
              <a:br>
                <a:rPr lang="de-DE" sz="1400" dirty="0"/>
              </a:br>
              <a:r>
                <a:rPr lang="de-DE" sz="1400" dirty="0"/>
                <a:t>netz</a:t>
              </a:r>
              <a:br>
                <a:rPr lang="de-DE" sz="1400" dirty="0"/>
              </a:br>
              <a:r>
                <a:rPr lang="de-DE" sz="1400" dirty="0"/>
                <a:t>(Spei-</a:t>
              </a:r>
              <a:br>
                <a:rPr lang="de-DE" sz="1400" dirty="0"/>
              </a:br>
              <a:r>
                <a:rPr lang="de-DE" sz="1400" dirty="0" err="1"/>
                <a:t>cher</a:t>
              </a:r>
              <a:r>
                <a:rPr lang="de-DE" sz="1400" dirty="0"/>
                <a:t>)</a:t>
              </a:r>
            </a:p>
          </p:txBody>
        </p:sp>
        <p:cxnSp>
          <p:nvCxnSpPr>
            <p:cNvPr id="93" name="Gerader Verbinder 92">
              <a:extLst>
                <a:ext uri="{FF2B5EF4-FFF2-40B4-BE49-F238E27FC236}">
                  <a16:creationId xmlns:a16="http://schemas.microsoft.com/office/drawing/2014/main" id="{0ACD3EC4-4E21-E8C9-C1C7-D77341AE8952}"/>
                </a:ext>
              </a:extLst>
            </p:cNvPr>
            <p:cNvCxnSpPr/>
            <p:nvPr/>
          </p:nvCxnSpPr>
          <p:spPr bwMode="auto">
            <a:xfrm flipH="1">
              <a:off x="8243230" y="2330063"/>
              <a:ext cx="6166" cy="2393483"/>
            </a:xfrm>
            <a:prstGeom prst="line">
              <a:avLst/>
            </a:prstGeom>
            <a:solidFill>
              <a:srgbClr val="FF0000"/>
            </a:solidFill>
            <a:ln w="38100" cap="flat" cmpd="sng" algn="ctr">
              <a:solidFill>
                <a:srgbClr val="FFCC6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6" name="Gerade Verbindung mit Pfeil 155">
              <a:extLst>
                <a:ext uri="{FF2B5EF4-FFF2-40B4-BE49-F238E27FC236}">
                  <a16:creationId xmlns:a16="http://schemas.microsoft.com/office/drawing/2014/main" id="{BF1520CD-FE16-471A-CB66-FD4162240241}"/>
                </a:ext>
              </a:extLst>
            </p:cNvPr>
            <p:cNvCxnSpPr/>
            <p:nvPr/>
          </p:nvCxnSpPr>
          <p:spPr bwMode="auto">
            <a:xfrm>
              <a:off x="8249287" y="4065440"/>
              <a:ext cx="1319273" cy="0"/>
            </a:xfrm>
            <a:prstGeom prst="straightConnector1">
              <a:avLst/>
            </a:prstGeom>
            <a:solidFill>
              <a:srgbClr val="FF0000"/>
            </a:solidFill>
            <a:ln w="28575" cap="flat" cmpd="sng" algn="ctr">
              <a:solidFill>
                <a:srgbClr val="FFC000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5" name="Gruppieren 184">
            <a:extLst>
              <a:ext uri="{FF2B5EF4-FFF2-40B4-BE49-F238E27FC236}">
                <a16:creationId xmlns:a16="http://schemas.microsoft.com/office/drawing/2014/main" id="{298D9833-AD62-9FEF-1D39-1A345FA620FA}"/>
              </a:ext>
            </a:extLst>
          </p:cNvPr>
          <p:cNvGrpSpPr/>
          <p:nvPr/>
        </p:nvGrpSpPr>
        <p:grpSpPr>
          <a:xfrm>
            <a:off x="6149914" y="852196"/>
            <a:ext cx="2376235" cy="816866"/>
            <a:chOff x="6139586" y="932976"/>
            <a:chExt cx="2376235" cy="816866"/>
          </a:xfrm>
        </p:grpSpPr>
        <p:pic>
          <p:nvPicPr>
            <p:cNvPr id="31" name="Grafik 30" descr="Ein Bild, das Spiel, Tisch, Raum enthält.&#10;&#10;Automatisch generierte Beschreibung">
              <a:extLst>
                <a:ext uri="{FF2B5EF4-FFF2-40B4-BE49-F238E27FC236}">
                  <a16:creationId xmlns:a16="http://schemas.microsoft.com/office/drawing/2014/main" id="{50FFADD5-D56E-4A6D-8F9B-957C46829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7181" y="932976"/>
              <a:ext cx="727707" cy="544285"/>
            </a:xfrm>
            <a:prstGeom prst="rect">
              <a:avLst/>
            </a:prstGeom>
          </p:spPr>
        </p:pic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37D22265-9D35-4A2B-A7AA-BDA1FB1F8FC4}"/>
                </a:ext>
              </a:extLst>
            </p:cNvPr>
            <p:cNvSpPr txBox="1"/>
            <p:nvPr/>
          </p:nvSpPr>
          <p:spPr>
            <a:xfrm>
              <a:off x="7266761" y="1442065"/>
              <a:ext cx="12490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Klär-   </a:t>
              </a:r>
              <a:r>
                <a:rPr lang="de-DE" sz="1400" dirty="0" err="1"/>
                <a:t>anlage</a:t>
              </a:r>
              <a:endParaRPr lang="de-DE" sz="1400" dirty="0"/>
            </a:p>
          </p:txBody>
        </p:sp>
        <p:cxnSp>
          <p:nvCxnSpPr>
            <p:cNvPr id="174" name="Gerade Verbindung mit Pfeil 173">
              <a:extLst>
                <a:ext uri="{FF2B5EF4-FFF2-40B4-BE49-F238E27FC236}">
                  <a16:creationId xmlns:a16="http://schemas.microsoft.com/office/drawing/2014/main" id="{461FED88-5AE3-BEE4-5410-C1E82C77A90E}"/>
                </a:ext>
              </a:extLst>
            </p:cNvPr>
            <p:cNvCxnSpPr/>
            <p:nvPr/>
          </p:nvCxnSpPr>
          <p:spPr bwMode="auto">
            <a:xfrm>
              <a:off x="6139586" y="1202565"/>
              <a:ext cx="1451839" cy="0"/>
            </a:xfrm>
            <a:prstGeom prst="straightConnector1">
              <a:avLst/>
            </a:prstGeom>
            <a:solidFill>
              <a:srgbClr val="FF0000"/>
            </a:solidFill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6" name="Gerader Verbinder 175">
              <a:extLst>
                <a:ext uri="{FF2B5EF4-FFF2-40B4-BE49-F238E27FC236}">
                  <a16:creationId xmlns:a16="http://schemas.microsoft.com/office/drawing/2014/main" id="{C62E2A93-6DA8-1F69-B5D4-4FCE2E7DC9FF}"/>
                </a:ext>
              </a:extLst>
            </p:cNvPr>
            <p:cNvCxnSpPr/>
            <p:nvPr/>
          </p:nvCxnSpPr>
          <p:spPr bwMode="auto">
            <a:xfrm>
              <a:off x="6139938" y="1192190"/>
              <a:ext cx="0" cy="216887"/>
            </a:xfrm>
            <a:prstGeom prst="line">
              <a:avLst/>
            </a:prstGeom>
            <a:solidFill>
              <a:srgbClr val="FF0000"/>
            </a:solidFill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03" name="Gruppieren 102">
            <a:extLst>
              <a:ext uri="{FF2B5EF4-FFF2-40B4-BE49-F238E27FC236}">
                <a16:creationId xmlns:a16="http://schemas.microsoft.com/office/drawing/2014/main" id="{B38D38EF-CFF0-A80E-0361-0A6B1C25FBAC}"/>
              </a:ext>
            </a:extLst>
          </p:cNvPr>
          <p:cNvGrpSpPr/>
          <p:nvPr/>
        </p:nvGrpSpPr>
        <p:grpSpPr>
          <a:xfrm>
            <a:off x="1071281" y="1131930"/>
            <a:ext cx="3860352" cy="3141205"/>
            <a:chOff x="237879" y="1192720"/>
            <a:chExt cx="8554189" cy="2862950"/>
          </a:xfrm>
          <a:solidFill>
            <a:srgbClr val="FF0000">
              <a:alpha val="10196"/>
            </a:srgbClr>
          </a:solidFill>
        </p:grpSpPr>
        <p:sp>
          <p:nvSpPr>
            <p:cNvPr id="101" name="Rechteck: abgerundete Ecken 100">
              <a:extLst>
                <a:ext uri="{FF2B5EF4-FFF2-40B4-BE49-F238E27FC236}">
                  <a16:creationId xmlns:a16="http://schemas.microsoft.com/office/drawing/2014/main" id="{C42F5E47-FEE3-59C5-0588-3649B3B4D993}"/>
                </a:ext>
              </a:extLst>
            </p:cNvPr>
            <p:cNvSpPr/>
            <p:nvPr/>
          </p:nvSpPr>
          <p:spPr bwMode="auto">
            <a:xfrm>
              <a:off x="1872990" y="1415856"/>
              <a:ext cx="5197178" cy="2639814"/>
            </a:xfrm>
            <a:prstGeom prst="roundRect">
              <a:avLst>
                <a:gd name="adj" fmla="val 6490"/>
              </a:avLst>
            </a:prstGeom>
            <a:grp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2" name="Textfeld 101">
              <a:extLst>
                <a:ext uri="{FF2B5EF4-FFF2-40B4-BE49-F238E27FC236}">
                  <a16:creationId xmlns:a16="http://schemas.microsoft.com/office/drawing/2014/main" id="{41C369C4-9E81-4AE8-315F-136DC3044618}"/>
                </a:ext>
              </a:extLst>
            </p:cNvPr>
            <p:cNvSpPr txBox="1"/>
            <p:nvPr/>
          </p:nvSpPr>
          <p:spPr>
            <a:xfrm>
              <a:off x="237879" y="1192720"/>
              <a:ext cx="8554189" cy="2524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>
                  <a:solidFill>
                    <a:srgbClr val="FF0000"/>
                  </a:solidFill>
                </a:rPr>
                <a:t>Flächen-/Infrastruktur-Synergien nutzen (Co-Location)</a:t>
              </a:r>
            </a:p>
          </p:txBody>
        </p:sp>
      </p:grpSp>
      <p:grpSp>
        <p:nvGrpSpPr>
          <p:cNvPr id="98" name="Gruppieren 97">
            <a:extLst>
              <a:ext uri="{FF2B5EF4-FFF2-40B4-BE49-F238E27FC236}">
                <a16:creationId xmlns:a16="http://schemas.microsoft.com/office/drawing/2014/main" id="{D15A2117-29B4-DFB7-6B3F-92F00435CE87}"/>
              </a:ext>
            </a:extLst>
          </p:cNvPr>
          <p:cNvGrpSpPr/>
          <p:nvPr/>
        </p:nvGrpSpPr>
        <p:grpSpPr>
          <a:xfrm>
            <a:off x="9217526" y="959380"/>
            <a:ext cx="721672" cy="1287488"/>
            <a:chOff x="9217526" y="959380"/>
            <a:chExt cx="721672" cy="1287488"/>
          </a:xfrm>
        </p:grpSpPr>
        <p:cxnSp>
          <p:nvCxnSpPr>
            <p:cNvPr id="195" name="Gerader Verbinder 194">
              <a:extLst>
                <a:ext uri="{FF2B5EF4-FFF2-40B4-BE49-F238E27FC236}">
                  <a16:creationId xmlns:a16="http://schemas.microsoft.com/office/drawing/2014/main" id="{8CC483A1-7DE2-8847-EF46-004E02B4076B}"/>
                </a:ext>
              </a:extLst>
            </p:cNvPr>
            <p:cNvCxnSpPr>
              <a:stCxn id="198" idx="2"/>
            </p:cNvCxnSpPr>
            <p:nvPr/>
          </p:nvCxnSpPr>
          <p:spPr bwMode="auto">
            <a:xfrm>
              <a:off x="9578362" y="1482600"/>
              <a:ext cx="0" cy="764268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8" name="Textfeld 197">
              <a:extLst>
                <a:ext uri="{FF2B5EF4-FFF2-40B4-BE49-F238E27FC236}">
                  <a16:creationId xmlns:a16="http://schemas.microsoft.com/office/drawing/2014/main" id="{588EF2EE-1F72-9A80-A207-7EDDA112D863}"/>
                </a:ext>
              </a:extLst>
            </p:cNvPr>
            <p:cNvSpPr txBox="1"/>
            <p:nvPr/>
          </p:nvSpPr>
          <p:spPr>
            <a:xfrm>
              <a:off x="9217526" y="959380"/>
              <a:ext cx="72167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/>
                <a:t>Daten-</a:t>
              </a:r>
              <a:br>
                <a:rPr lang="de-DE" sz="1400" dirty="0"/>
              </a:br>
              <a:r>
                <a:rPr lang="de-DE" sz="1400" dirty="0"/>
                <a:t>netz</a:t>
              </a:r>
            </a:p>
          </p:txBody>
        </p:sp>
      </p:grp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194E6F6-620D-BA41-9253-0D91D587637E}"/>
              </a:ext>
            </a:extLst>
          </p:cNvPr>
          <p:cNvGrpSpPr/>
          <p:nvPr/>
        </p:nvGrpSpPr>
        <p:grpSpPr>
          <a:xfrm>
            <a:off x="916626" y="1414966"/>
            <a:ext cx="8668478" cy="4687544"/>
            <a:chOff x="916626" y="1414966"/>
            <a:chExt cx="8668478" cy="4687544"/>
          </a:xfrm>
        </p:grpSpPr>
        <p:grpSp>
          <p:nvGrpSpPr>
            <p:cNvPr id="201" name="Gruppieren 200">
              <a:extLst>
                <a:ext uri="{FF2B5EF4-FFF2-40B4-BE49-F238E27FC236}">
                  <a16:creationId xmlns:a16="http://schemas.microsoft.com/office/drawing/2014/main" id="{984475AC-E484-8232-93FD-74DF138426E9}"/>
                </a:ext>
              </a:extLst>
            </p:cNvPr>
            <p:cNvGrpSpPr/>
            <p:nvPr/>
          </p:nvGrpSpPr>
          <p:grpSpPr>
            <a:xfrm>
              <a:off x="916626" y="1414966"/>
              <a:ext cx="8668478" cy="4687544"/>
              <a:chOff x="916626" y="1414966"/>
              <a:chExt cx="8668478" cy="4687544"/>
            </a:xfrm>
          </p:grpSpPr>
          <p:cxnSp>
            <p:nvCxnSpPr>
              <p:cNvPr id="107" name="Gerader Verbinder 106">
                <a:extLst>
                  <a:ext uri="{FF2B5EF4-FFF2-40B4-BE49-F238E27FC236}">
                    <a16:creationId xmlns:a16="http://schemas.microsoft.com/office/drawing/2014/main" id="{7AC4085F-CDBB-AB25-B685-BC0625202747}"/>
                  </a:ext>
                </a:extLst>
              </p:cNvPr>
              <p:cNvCxnSpPr/>
              <p:nvPr/>
            </p:nvCxnSpPr>
            <p:spPr bwMode="auto">
              <a:xfrm>
                <a:off x="8864358" y="2112298"/>
                <a:ext cx="10419" cy="3990212"/>
              </a:xfrm>
              <a:prstGeom prst="lin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3333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113" name="Grafik 112">
                <a:extLst>
                  <a:ext uri="{FF2B5EF4-FFF2-40B4-BE49-F238E27FC236}">
                    <a16:creationId xmlns:a16="http://schemas.microsoft.com/office/drawing/2014/main" id="{82EF2141-40E7-889F-8FB5-75443A55869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809" t="17276" r="16816" b="18891"/>
              <a:stretch/>
            </p:blipFill>
            <p:spPr>
              <a:xfrm>
                <a:off x="8645961" y="1802018"/>
                <a:ext cx="476662" cy="310280"/>
              </a:xfrm>
              <a:prstGeom prst="rect">
                <a:avLst/>
              </a:prstGeom>
            </p:spPr>
          </p:pic>
          <p:cxnSp>
            <p:nvCxnSpPr>
              <p:cNvPr id="131" name="Gerade Verbindung mit Pfeil 130">
                <a:extLst>
                  <a:ext uri="{FF2B5EF4-FFF2-40B4-BE49-F238E27FC236}">
                    <a16:creationId xmlns:a16="http://schemas.microsoft.com/office/drawing/2014/main" id="{B33BE95C-CC5D-278E-66A6-EEBDD0B0D717}"/>
                  </a:ext>
                </a:extLst>
              </p:cNvPr>
              <p:cNvCxnSpPr/>
              <p:nvPr/>
            </p:nvCxnSpPr>
            <p:spPr bwMode="auto">
              <a:xfrm>
                <a:off x="916626" y="6102510"/>
                <a:ext cx="7967666" cy="0"/>
              </a:xfrm>
              <a:prstGeom prst="straightConnector1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3333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2" name="Gerader Verbinder 131">
                <a:extLst>
                  <a:ext uri="{FF2B5EF4-FFF2-40B4-BE49-F238E27FC236}">
                    <a16:creationId xmlns:a16="http://schemas.microsoft.com/office/drawing/2014/main" id="{C6620A89-37F6-FAF0-4DAD-9EB57CFD869E}"/>
                  </a:ext>
                </a:extLst>
              </p:cNvPr>
              <p:cNvCxnSpPr/>
              <p:nvPr/>
            </p:nvCxnSpPr>
            <p:spPr bwMode="auto">
              <a:xfrm>
                <a:off x="920215" y="1510455"/>
                <a:ext cx="0" cy="4592055"/>
              </a:xfrm>
              <a:prstGeom prst="lin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3333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38" name="Gerade Verbindung mit Pfeil 137">
                <a:extLst>
                  <a:ext uri="{FF2B5EF4-FFF2-40B4-BE49-F238E27FC236}">
                    <a16:creationId xmlns:a16="http://schemas.microsoft.com/office/drawing/2014/main" id="{33761A3C-EA11-A3D7-048B-BF1269A1B232}"/>
                  </a:ext>
                </a:extLst>
              </p:cNvPr>
              <p:cNvCxnSpPr/>
              <p:nvPr/>
            </p:nvCxnSpPr>
            <p:spPr bwMode="auto">
              <a:xfrm>
                <a:off x="4570962" y="2288850"/>
                <a:ext cx="4293396" cy="0"/>
              </a:xfrm>
              <a:prstGeom prst="straightConnector1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3333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41" name="Gerade Verbindung mit Pfeil 140">
                <a:extLst>
                  <a:ext uri="{FF2B5EF4-FFF2-40B4-BE49-F238E27FC236}">
                    <a16:creationId xmlns:a16="http://schemas.microsoft.com/office/drawing/2014/main" id="{B16069E7-CE45-4514-353D-0A567EF6BE22}"/>
                  </a:ext>
                </a:extLst>
              </p:cNvPr>
              <p:cNvCxnSpPr/>
              <p:nvPr/>
            </p:nvCxnSpPr>
            <p:spPr bwMode="auto">
              <a:xfrm>
                <a:off x="920215" y="2163308"/>
                <a:ext cx="1193716" cy="0"/>
              </a:xfrm>
              <a:prstGeom prst="straightConnector1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3333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0" name="Gerade Verbindung mit Pfeil 149">
                <a:extLst>
                  <a:ext uri="{FF2B5EF4-FFF2-40B4-BE49-F238E27FC236}">
                    <a16:creationId xmlns:a16="http://schemas.microsoft.com/office/drawing/2014/main" id="{43C88716-1296-AABB-138E-6A429E3360E8}"/>
                  </a:ext>
                </a:extLst>
              </p:cNvPr>
              <p:cNvCxnSpPr/>
              <p:nvPr/>
            </p:nvCxnSpPr>
            <p:spPr bwMode="auto">
              <a:xfrm>
                <a:off x="920215" y="3032006"/>
                <a:ext cx="1193716" cy="0"/>
              </a:xfrm>
              <a:prstGeom prst="straightConnector1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3333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2" name="Gerade Verbindung mit Pfeil 151">
                <a:extLst>
                  <a:ext uri="{FF2B5EF4-FFF2-40B4-BE49-F238E27FC236}">
                    <a16:creationId xmlns:a16="http://schemas.microsoft.com/office/drawing/2014/main" id="{6FCD42E3-8F1E-2CC0-F0EC-D3BC76C4652E}"/>
                  </a:ext>
                </a:extLst>
              </p:cNvPr>
              <p:cNvCxnSpPr/>
              <p:nvPr/>
            </p:nvCxnSpPr>
            <p:spPr bwMode="auto">
              <a:xfrm>
                <a:off x="920215" y="3815819"/>
                <a:ext cx="1193716" cy="0"/>
              </a:xfrm>
              <a:prstGeom prst="straightConnector1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3333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57" name="Gerader Verbinder 156">
                <a:extLst>
                  <a:ext uri="{FF2B5EF4-FFF2-40B4-BE49-F238E27FC236}">
                    <a16:creationId xmlns:a16="http://schemas.microsoft.com/office/drawing/2014/main" id="{71554F36-2FF9-F1F1-13C1-673959EF5B6A}"/>
                  </a:ext>
                </a:extLst>
              </p:cNvPr>
              <p:cNvCxnSpPr/>
              <p:nvPr/>
            </p:nvCxnSpPr>
            <p:spPr bwMode="auto">
              <a:xfrm>
                <a:off x="2500619" y="5636722"/>
                <a:ext cx="0" cy="465788"/>
              </a:xfrm>
              <a:prstGeom prst="lin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3333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3" name="Gerader Verbinder 162">
                <a:extLst>
                  <a:ext uri="{FF2B5EF4-FFF2-40B4-BE49-F238E27FC236}">
                    <a16:creationId xmlns:a16="http://schemas.microsoft.com/office/drawing/2014/main" id="{090BC23C-7338-BC2C-BAD2-519D56E6A738}"/>
                  </a:ext>
                </a:extLst>
              </p:cNvPr>
              <p:cNvCxnSpPr/>
              <p:nvPr/>
            </p:nvCxnSpPr>
            <p:spPr bwMode="auto">
              <a:xfrm>
                <a:off x="6356340" y="5670978"/>
                <a:ext cx="0" cy="431532"/>
              </a:xfrm>
              <a:prstGeom prst="lin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3333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6" name="Gerader Verbinder 165">
                <a:extLst>
                  <a:ext uri="{FF2B5EF4-FFF2-40B4-BE49-F238E27FC236}">
                    <a16:creationId xmlns:a16="http://schemas.microsoft.com/office/drawing/2014/main" id="{90F9841E-82DA-CD74-BBF6-648620F67752}"/>
                  </a:ext>
                </a:extLst>
              </p:cNvPr>
              <p:cNvCxnSpPr/>
              <p:nvPr/>
            </p:nvCxnSpPr>
            <p:spPr bwMode="auto">
              <a:xfrm>
                <a:off x="7968456" y="5670978"/>
                <a:ext cx="0" cy="431532"/>
              </a:xfrm>
              <a:prstGeom prst="lin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3333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68" name="Gerader Verbinder 167">
                <a:extLst>
                  <a:ext uri="{FF2B5EF4-FFF2-40B4-BE49-F238E27FC236}">
                    <a16:creationId xmlns:a16="http://schemas.microsoft.com/office/drawing/2014/main" id="{BE891CA7-6A40-B875-8991-8FFAA1DCD353}"/>
                  </a:ext>
                </a:extLst>
              </p:cNvPr>
              <p:cNvCxnSpPr/>
              <p:nvPr/>
            </p:nvCxnSpPr>
            <p:spPr bwMode="auto">
              <a:xfrm>
                <a:off x="6028923" y="2292697"/>
                <a:ext cx="0" cy="472723"/>
              </a:xfrm>
              <a:prstGeom prst="lin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3333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0" name="Gerader Verbinder 169">
                <a:extLst>
                  <a:ext uri="{FF2B5EF4-FFF2-40B4-BE49-F238E27FC236}">
                    <a16:creationId xmlns:a16="http://schemas.microsoft.com/office/drawing/2014/main" id="{4A4BED4C-CDE5-7212-A375-5719EE7494F6}"/>
                  </a:ext>
                </a:extLst>
              </p:cNvPr>
              <p:cNvCxnSpPr/>
              <p:nvPr/>
            </p:nvCxnSpPr>
            <p:spPr bwMode="auto">
              <a:xfrm>
                <a:off x="4805190" y="2292697"/>
                <a:ext cx="0" cy="101412"/>
              </a:xfrm>
              <a:prstGeom prst="lin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3333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2" name="Gerader Verbinder 171">
                <a:extLst>
                  <a:ext uri="{FF2B5EF4-FFF2-40B4-BE49-F238E27FC236}">
                    <a16:creationId xmlns:a16="http://schemas.microsoft.com/office/drawing/2014/main" id="{E6DF94EE-62F0-76C6-A6ED-E56C9AE71474}"/>
                  </a:ext>
                </a:extLst>
              </p:cNvPr>
              <p:cNvCxnSpPr/>
              <p:nvPr/>
            </p:nvCxnSpPr>
            <p:spPr bwMode="auto">
              <a:xfrm>
                <a:off x="6022881" y="1970015"/>
                <a:ext cx="0" cy="318835"/>
              </a:xfrm>
              <a:prstGeom prst="lin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3333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77" name="Gerader Verbinder 176">
                <a:extLst>
                  <a:ext uri="{FF2B5EF4-FFF2-40B4-BE49-F238E27FC236}">
                    <a16:creationId xmlns:a16="http://schemas.microsoft.com/office/drawing/2014/main" id="{2743E962-47DE-A43D-3285-838DA49D1925}"/>
                  </a:ext>
                </a:extLst>
              </p:cNvPr>
              <p:cNvCxnSpPr/>
              <p:nvPr/>
            </p:nvCxnSpPr>
            <p:spPr bwMode="auto">
              <a:xfrm>
                <a:off x="7773441" y="1414966"/>
                <a:ext cx="0" cy="873884"/>
              </a:xfrm>
              <a:prstGeom prst="lin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3333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86" name="Textfeld 185">
                <a:extLst>
                  <a:ext uri="{FF2B5EF4-FFF2-40B4-BE49-F238E27FC236}">
                    <a16:creationId xmlns:a16="http://schemas.microsoft.com/office/drawing/2014/main" id="{4DD306CC-EC80-28AB-4DE0-3F7717EE1350}"/>
                  </a:ext>
                </a:extLst>
              </p:cNvPr>
              <p:cNvSpPr txBox="1"/>
              <p:nvPr/>
            </p:nvSpPr>
            <p:spPr>
              <a:xfrm>
                <a:off x="8562325" y="1496396"/>
                <a:ext cx="57419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/>
                  <a:t>EMS</a:t>
                </a:r>
              </a:p>
            </p:txBody>
          </p:sp>
          <p:cxnSp>
            <p:nvCxnSpPr>
              <p:cNvPr id="199" name="Gerade Verbindung mit Pfeil 198">
                <a:extLst>
                  <a:ext uri="{FF2B5EF4-FFF2-40B4-BE49-F238E27FC236}">
                    <a16:creationId xmlns:a16="http://schemas.microsoft.com/office/drawing/2014/main" id="{D97DCEF7-B203-D49A-E675-EBD43F334922}"/>
                  </a:ext>
                </a:extLst>
              </p:cNvPr>
              <p:cNvCxnSpPr/>
              <p:nvPr/>
            </p:nvCxnSpPr>
            <p:spPr bwMode="auto">
              <a:xfrm>
                <a:off x="9122623" y="1989987"/>
                <a:ext cx="462481" cy="0"/>
              </a:xfrm>
              <a:prstGeom prst="straightConnector1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3333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127" name="Gerader Verbinder 126">
              <a:extLst>
                <a:ext uri="{FF2B5EF4-FFF2-40B4-BE49-F238E27FC236}">
                  <a16:creationId xmlns:a16="http://schemas.microsoft.com/office/drawing/2014/main" id="{BFB72193-BE0F-C121-B6F5-7FF6CE2440E6}"/>
                </a:ext>
              </a:extLst>
            </p:cNvPr>
            <p:cNvCxnSpPr/>
            <p:nvPr/>
          </p:nvCxnSpPr>
          <p:spPr bwMode="auto">
            <a:xfrm>
              <a:off x="5167269" y="5679273"/>
              <a:ext cx="0" cy="423237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rgbClr val="3333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59" name="Gruppieren 158">
            <a:extLst>
              <a:ext uri="{FF2B5EF4-FFF2-40B4-BE49-F238E27FC236}">
                <a16:creationId xmlns:a16="http://schemas.microsoft.com/office/drawing/2014/main" id="{BA5D4123-F162-5479-1AD2-B139D5273A5E}"/>
              </a:ext>
            </a:extLst>
          </p:cNvPr>
          <p:cNvGrpSpPr/>
          <p:nvPr/>
        </p:nvGrpSpPr>
        <p:grpSpPr>
          <a:xfrm>
            <a:off x="7227353" y="4382833"/>
            <a:ext cx="1417922" cy="1525491"/>
            <a:chOff x="7227353" y="4382833"/>
            <a:chExt cx="1417922" cy="1525491"/>
          </a:xfrm>
        </p:grpSpPr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24E3E7EE-1F12-C3F3-53B0-AE6341009F39}"/>
                </a:ext>
              </a:extLst>
            </p:cNvPr>
            <p:cNvSpPr txBox="1"/>
            <p:nvPr/>
          </p:nvSpPr>
          <p:spPr>
            <a:xfrm>
              <a:off x="7905345" y="4733841"/>
              <a:ext cx="7399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/>
                <a:t>G(</a:t>
              </a:r>
              <a:r>
                <a:rPr lang="de-DE" sz="1400" dirty="0" err="1"/>
                <a:t>uD</a:t>
              </a:r>
              <a:r>
                <a:rPr lang="de-DE" sz="1400" dirty="0"/>
                <a:t>)-</a:t>
              </a:r>
              <a:br>
                <a:rPr lang="de-DE" sz="1400" dirty="0"/>
              </a:br>
              <a:r>
                <a:rPr lang="de-DE" sz="1400" dirty="0"/>
                <a:t>    KW</a:t>
              </a:r>
            </a:p>
          </p:txBody>
        </p:sp>
        <p:pic>
          <p:nvPicPr>
            <p:cNvPr id="45" name="Grafik 44" descr="Ein Bild, das draußen, Gebäude, Turm enthält.&#10;&#10;Automatisch generierte Beschreibung">
              <a:extLst>
                <a:ext uri="{FF2B5EF4-FFF2-40B4-BE49-F238E27FC236}">
                  <a16:creationId xmlns:a16="http://schemas.microsoft.com/office/drawing/2014/main" id="{42D93202-1F8D-91C3-5702-4A699FDE68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7353" y="5041390"/>
              <a:ext cx="938809" cy="625872"/>
            </a:xfrm>
            <a:prstGeom prst="rect">
              <a:avLst/>
            </a:prstGeom>
          </p:spPr>
        </p:pic>
        <p:cxnSp>
          <p:nvCxnSpPr>
            <p:cNvPr id="133" name="Gerader Verbinder 132">
              <a:extLst>
                <a:ext uri="{FF2B5EF4-FFF2-40B4-BE49-F238E27FC236}">
                  <a16:creationId xmlns:a16="http://schemas.microsoft.com/office/drawing/2014/main" id="{FC1AB5D8-AEA9-78AA-742C-9FECFDC32904}"/>
                </a:ext>
              </a:extLst>
            </p:cNvPr>
            <p:cNvCxnSpPr/>
            <p:nvPr/>
          </p:nvCxnSpPr>
          <p:spPr bwMode="auto">
            <a:xfrm>
              <a:off x="7970987" y="4382833"/>
              <a:ext cx="0" cy="668743"/>
            </a:xfrm>
            <a:prstGeom prst="line">
              <a:avLst/>
            </a:prstGeom>
            <a:solidFill>
              <a:srgbClr val="FF0000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5" name="Gerader Verbinder 144">
              <a:extLst>
                <a:ext uri="{FF2B5EF4-FFF2-40B4-BE49-F238E27FC236}">
                  <a16:creationId xmlns:a16="http://schemas.microsoft.com/office/drawing/2014/main" id="{3F83B899-13CC-B0AB-CF53-863C3A495E4A}"/>
                </a:ext>
              </a:extLst>
            </p:cNvPr>
            <p:cNvCxnSpPr/>
            <p:nvPr/>
          </p:nvCxnSpPr>
          <p:spPr bwMode="auto">
            <a:xfrm>
              <a:off x="7393244" y="4529453"/>
              <a:ext cx="0" cy="501870"/>
            </a:xfrm>
            <a:prstGeom prst="line">
              <a:avLst/>
            </a:prstGeom>
            <a:solidFill>
              <a:srgbClr val="FF0000"/>
            </a:solidFill>
            <a:ln w="285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7" name="Gerader Verbinder 146">
              <a:extLst>
                <a:ext uri="{FF2B5EF4-FFF2-40B4-BE49-F238E27FC236}">
                  <a16:creationId xmlns:a16="http://schemas.microsoft.com/office/drawing/2014/main" id="{A2AD0720-4B62-34FD-384D-1AD0C97E00C2}"/>
                </a:ext>
              </a:extLst>
            </p:cNvPr>
            <p:cNvCxnSpPr/>
            <p:nvPr/>
          </p:nvCxnSpPr>
          <p:spPr bwMode="auto">
            <a:xfrm>
              <a:off x="7500252" y="5645555"/>
              <a:ext cx="0" cy="262769"/>
            </a:xfrm>
            <a:prstGeom prst="line">
              <a:avLst/>
            </a:prstGeom>
            <a:solidFill>
              <a:srgbClr val="FF000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21" name="Gruppieren 120">
            <a:extLst>
              <a:ext uri="{FF2B5EF4-FFF2-40B4-BE49-F238E27FC236}">
                <a16:creationId xmlns:a16="http://schemas.microsoft.com/office/drawing/2014/main" id="{21138745-6B1C-9E6D-EA19-F43182FA1C92}"/>
              </a:ext>
            </a:extLst>
          </p:cNvPr>
          <p:cNvGrpSpPr/>
          <p:nvPr/>
        </p:nvGrpSpPr>
        <p:grpSpPr>
          <a:xfrm>
            <a:off x="4161124" y="4492267"/>
            <a:ext cx="1054956" cy="1407535"/>
            <a:chOff x="4161124" y="4492267"/>
            <a:chExt cx="1054956" cy="1407535"/>
          </a:xfrm>
        </p:grpSpPr>
        <p:sp>
          <p:nvSpPr>
            <p:cNvPr id="81" name="Textfeld 80">
              <a:extLst>
                <a:ext uri="{FF2B5EF4-FFF2-40B4-BE49-F238E27FC236}">
                  <a16:creationId xmlns:a16="http://schemas.microsoft.com/office/drawing/2014/main" id="{AC3B4CFF-F9C4-4AF2-ABAB-E0E8D8F5C3F2}"/>
                </a:ext>
              </a:extLst>
            </p:cNvPr>
            <p:cNvSpPr txBox="1"/>
            <p:nvPr/>
          </p:nvSpPr>
          <p:spPr>
            <a:xfrm>
              <a:off x="4161124" y="4492267"/>
              <a:ext cx="60305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/>
                <a:t>Heiz-</a:t>
              </a:r>
              <a:br>
                <a:rPr lang="de-DE" sz="1400" dirty="0"/>
              </a:br>
              <a:r>
                <a:rPr lang="de-DE" sz="1400" dirty="0"/>
                <a:t>werk</a:t>
              </a:r>
            </a:p>
          </p:txBody>
        </p:sp>
        <p:pic>
          <p:nvPicPr>
            <p:cNvPr id="105" name="Grafik 104" descr="Ein Bild, das Himmel, draußen, Gebäude, Wolke enthält.&#10;&#10;Automatisch generierte Beschreibung">
              <a:extLst>
                <a:ext uri="{FF2B5EF4-FFF2-40B4-BE49-F238E27FC236}">
                  <a16:creationId xmlns:a16="http://schemas.microsoft.com/office/drawing/2014/main" id="{7AA80BAA-0F77-3460-EF1C-398AA647E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7288" y="4918228"/>
              <a:ext cx="548792" cy="768309"/>
            </a:xfrm>
            <a:prstGeom prst="rect">
              <a:avLst/>
            </a:prstGeom>
          </p:spPr>
        </p:pic>
        <p:cxnSp>
          <p:nvCxnSpPr>
            <p:cNvPr id="120" name="Gerader Verbinder 119">
              <a:extLst>
                <a:ext uri="{FF2B5EF4-FFF2-40B4-BE49-F238E27FC236}">
                  <a16:creationId xmlns:a16="http://schemas.microsoft.com/office/drawing/2014/main" id="{E3D046EA-C6CC-1979-FA38-3F6DA7751F2D}"/>
                </a:ext>
              </a:extLst>
            </p:cNvPr>
            <p:cNvCxnSpPr/>
            <p:nvPr/>
          </p:nvCxnSpPr>
          <p:spPr bwMode="auto">
            <a:xfrm>
              <a:off x="4804626" y="5684036"/>
              <a:ext cx="0" cy="215766"/>
            </a:xfrm>
            <a:prstGeom prst="line">
              <a:avLst/>
            </a:prstGeom>
            <a:solidFill>
              <a:srgbClr val="FF000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BD8199A6-0226-93B8-A840-A083E1572E40}"/>
              </a:ext>
            </a:extLst>
          </p:cNvPr>
          <p:cNvGrpSpPr/>
          <p:nvPr/>
        </p:nvGrpSpPr>
        <p:grpSpPr>
          <a:xfrm>
            <a:off x="6440091" y="3316784"/>
            <a:ext cx="1250316" cy="1714539"/>
            <a:chOff x="6440091" y="3316784"/>
            <a:chExt cx="1250316" cy="1714539"/>
          </a:xfrm>
        </p:grpSpPr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04B47731-D15E-BE31-BBBB-29C3376B13CC}"/>
                </a:ext>
              </a:extLst>
            </p:cNvPr>
            <p:cNvSpPr txBox="1"/>
            <p:nvPr/>
          </p:nvSpPr>
          <p:spPr>
            <a:xfrm>
              <a:off x="7050208" y="3316784"/>
              <a:ext cx="52129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solidFill>
                    <a:schemeClr val="accent2"/>
                  </a:solidFill>
                </a:rPr>
                <a:t>CO</a:t>
              </a:r>
              <a:r>
                <a:rPr lang="de-DE" sz="1400" baseline="-25000" dirty="0">
                  <a:solidFill>
                    <a:schemeClr val="accent2"/>
                  </a:solidFill>
                </a:rPr>
                <a:t>2</a:t>
              </a:r>
            </a:p>
          </p:txBody>
        </p:sp>
        <p:cxnSp>
          <p:nvCxnSpPr>
            <p:cNvPr id="6" name="Gerade Verbindung mit Pfeil 5">
              <a:extLst>
                <a:ext uri="{FF2B5EF4-FFF2-40B4-BE49-F238E27FC236}">
                  <a16:creationId xmlns:a16="http://schemas.microsoft.com/office/drawing/2014/main" id="{8714DC78-2721-B4D3-6C2E-C92DE49E5F51}"/>
                </a:ext>
              </a:extLst>
            </p:cNvPr>
            <p:cNvCxnSpPr/>
            <p:nvPr/>
          </p:nvCxnSpPr>
          <p:spPr bwMode="auto">
            <a:xfrm>
              <a:off x="6440091" y="3331504"/>
              <a:ext cx="1250316" cy="0"/>
            </a:xfrm>
            <a:prstGeom prst="straightConnector1">
              <a:avLst/>
            </a:prstGeom>
            <a:solidFill>
              <a:srgbClr val="FF0000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arrow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Gerader Verbinder 21">
              <a:extLst>
                <a:ext uri="{FF2B5EF4-FFF2-40B4-BE49-F238E27FC236}">
                  <a16:creationId xmlns:a16="http://schemas.microsoft.com/office/drawing/2014/main" id="{C758A6D4-8D08-C9AE-07A9-658CFA6A583F}"/>
                </a:ext>
              </a:extLst>
            </p:cNvPr>
            <p:cNvCxnSpPr/>
            <p:nvPr/>
          </p:nvCxnSpPr>
          <p:spPr bwMode="auto">
            <a:xfrm flipV="1">
              <a:off x="7690407" y="3331504"/>
              <a:ext cx="0" cy="1699819"/>
            </a:xfrm>
            <a:prstGeom prst="line">
              <a:avLst/>
            </a:prstGeom>
            <a:solidFill>
              <a:srgbClr val="FF0000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6" name="Textfeld 25">
            <a:extLst>
              <a:ext uri="{FF2B5EF4-FFF2-40B4-BE49-F238E27FC236}">
                <a16:creationId xmlns:a16="http://schemas.microsoft.com/office/drawing/2014/main" id="{1DACB011-E083-5EA9-5947-3090A6D81E65}"/>
              </a:ext>
            </a:extLst>
          </p:cNvPr>
          <p:cNvSpPr txBox="1"/>
          <p:nvPr/>
        </p:nvSpPr>
        <p:spPr>
          <a:xfrm>
            <a:off x="5160806" y="5362071"/>
            <a:ext cx="784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rgbClr val="3333FF"/>
                </a:solidFill>
              </a:rPr>
              <a:t>Ab-</a:t>
            </a:r>
            <a:br>
              <a:rPr lang="de-DE" sz="1400" dirty="0">
                <a:solidFill>
                  <a:srgbClr val="3333FF"/>
                </a:solidFill>
              </a:rPr>
            </a:br>
            <a:r>
              <a:rPr lang="de-DE" sz="1400" dirty="0">
                <a:solidFill>
                  <a:srgbClr val="3333FF"/>
                </a:solidFill>
              </a:rPr>
              <a:t>Wärme</a:t>
            </a:r>
          </a:p>
        </p:txBody>
      </p: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1D2D55A5-B7A2-DCDC-2DFC-7F6E8854E5ED}"/>
              </a:ext>
            </a:extLst>
          </p:cNvPr>
          <p:cNvGrpSpPr/>
          <p:nvPr/>
        </p:nvGrpSpPr>
        <p:grpSpPr>
          <a:xfrm>
            <a:off x="3993497" y="5009787"/>
            <a:ext cx="773832" cy="813027"/>
            <a:chOff x="4109932" y="5002828"/>
            <a:chExt cx="773832" cy="813027"/>
          </a:xfrm>
        </p:grpSpPr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3DE47BBD-C88E-DE75-A2E8-5555496560BF}"/>
                </a:ext>
              </a:extLst>
            </p:cNvPr>
            <p:cNvSpPr txBox="1"/>
            <p:nvPr/>
          </p:nvSpPr>
          <p:spPr>
            <a:xfrm>
              <a:off x="4109932" y="5002828"/>
              <a:ext cx="7093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400" dirty="0">
                  <a:solidFill>
                    <a:srgbClr val="3333FF"/>
                  </a:solidFill>
                </a:rPr>
                <a:t>Bio-</a:t>
              </a:r>
              <a:br>
                <a:rPr lang="de-DE" sz="1400" dirty="0">
                  <a:solidFill>
                    <a:srgbClr val="3333FF"/>
                  </a:solidFill>
                </a:rPr>
              </a:br>
              <a:r>
                <a:rPr lang="de-DE" sz="1400" dirty="0" err="1">
                  <a:solidFill>
                    <a:srgbClr val="3333FF"/>
                  </a:solidFill>
                </a:rPr>
                <a:t>masse</a:t>
              </a:r>
              <a:endParaRPr lang="de-DE" sz="1400" dirty="0">
                <a:solidFill>
                  <a:srgbClr val="3333FF"/>
                </a:solidFill>
              </a:endParaRPr>
            </a:p>
          </p:txBody>
        </p:sp>
        <p:cxnSp>
          <p:nvCxnSpPr>
            <p:cNvPr id="19" name="Gerade Verbindung mit Pfeil 18">
              <a:extLst>
                <a:ext uri="{FF2B5EF4-FFF2-40B4-BE49-F238E27FC236}">
                  <a16:creationId xmlns:a16="http://schemas.microsoft.com/office/drawing/2014/main" id="{9D5073E7-EF57-0FEC-DD2D-47E021E75C51}"/>
                </a:ext>
              </a:extLst>
            </p:cNvPr>
            <p:cNvCxnSpPr/>
            <p:nvPr/>
          </p:nvCxnSpPr>
          <p:spPr bwMode="auto">
            <a:xfrm>
              <a:off x="4259032" y="5539515"/>
              <a:ext cx="495830" cy="0"/>
            </a:xfrm>
            <a:prstGeom prst="straightConnector1">
              <a:avLst/>
            </a:prstGeom>
            <a:solidFill>
              <a:srgbClr val="FF0000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6" name="Textfeld 35">
              <a:extLst>
                <a:ext uri="{FF2B5EF4-FFF2-40B4-BE49-F238E27FC236}">
                  <a16:creationId xmlns:a16="http://schemas.microsoft.com/office/drawing/2014/main" id="{7E3D6D53-E77E-BCD8-B25D-15A82C27C7E0}"/>
                </a:ext>
              </a:extLst>
            </p:cNvPr>
            <p:cNvSpPr txBox="1"/>
            <p:nvPr/>
          </p:nvSpPr>
          <p:spPr>
            <a:xfrm>
              <a:off x="4131439" y="5538856"/>
              <a:ext cx="75232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de-DE" sz="1200" dirty="0">
                  <a:solidFill>
                    <a:srgbClr val="3333FF"/>
                  </a:solidFill>
                </a:rPr>
                <a:t>(Abfälle)</a:t>
              </a:r>
            </a:p>
          </p:txBody>
        </p:sp>
      </p:grpSp>
      <p:grpSp>
        <p:nvGrpSpPr>
          <p:cNvPr id="169" name="Gruppieren 168">
            <a:extLst>
              <a:ext uri="{FF2B5EF4-FFF2-40B4-BE49-F238E27FC236}">
                <a16:creationId xmlns:a16="http://schemas.microsoft.com/office/drawing/2014/main" id="{448D6052-0174-F9FC-D5D4-EAAC56907488}"/>
              </a:ext>
            </a:extLst>
          </p:cNvPr>
          <p:cNvGrpSpPr/>
          <p:nvPr/>
        </p:nvGrpSpPr>
        <p:grpSpPr>
          <a:xfrm>
            <a:off x="911576" y="4057413"/>
            <a:ext cx="7665557" cy="1907300"/>
            <a:chOff x="911576" y="4057413"/>
            <a:chExt cx="7665557" cy="1907300"/>
          </a:xfrm>
        </p:grpSpPr>
        <p:cxnSp>
          <p:nvCxnSpPr>
            <p:cNvPr id="109" name="Gerade Verbindung mit Pfeil 108">
              <a:extLst>
                <a:ext uri="{FF2B5EF4-FFF2-40B4-BE49-F238E27FC236}">
                  <a16:creationId xmlns:a16="http://schemas.microsoft.com/office/drawing/2014/main" id="{69A51F60-BE06-3D77-AF20-A6C64005735A}"/>
                </a:ext>
              </a:extLst>
            </p:cNvPr>
            <p:cNvCxnSpPr/>
            <p:nvPr/>
          </p:nvCxnSpPr>
          <p:spPr bwMode="auto">
            <a:xfrm>
              <a:off x="1524000" y="4382833"/>
              <a:ext cx="6570846" cy="0"/>
            </a:xfrm>
            <a:prstGeom prst="straightConnector1">
              <a:avLst/>
            </a:prstGeom>
            <a:solidFill>
              <a:srgbClr val="FF0000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67" name="Gruppieren 166">
              <a:extLst>
                <a:ext uri="{FF2B5EF4-FFF2-40B4-BE49-F238E27FC236}">
                  <a16:creationId xmlns:a16="http://schemas.microsoft.com/office/drawing/2014/main" id="{115EC9B4-E591-0E67-AA86-49295B894113}"/>
                </a:ext>
              </a:extLst>
            </p:cNvPr>
            <p:cNvGrpSpPr/>
            <p:nvPr/>
          </p:nvGrpSpPr>
          <p:grpSpPr>
            <a:xfrm>
              <a:off x="911576" y="4401527"/>
              <a:ext cx="7665557" cy="1563186"/>
              <a:chOff x="911576" y="4401527"/>
              <a:chExt cx="7665557" cy="1563186"/>
            </a:xfrm>
          </p:grpSpPr>
          <p:cxnSp>
            <p:nvCxnSpPr>
              <p:cNvPr id="160" name="Gerade Verbindung mit Pfeil 159">
                <a:extLst>
                  <a:ext uri="{FF2B5EF4-FFF2-40B4-BE49-F238E27FC236}">
                    <a16:creationId xmlns:a16="http://schemas.microsoft.com/office/drawing/2014/main" id="{7C3C54A1-F832-CE9E-807F-EF5CB4F4C7DF}"/>
                  </a:ext>
                </a:extLst>
              </p:cNvPr>
              <p:cNvCxnSpPr/>
              <p:nvPr/>
            </p:nvCxnSpPr>
            <p:spPr bwMode="auto">
              <a:xfrm>
                <a:off x="2500619" y="4532287"/>
                <a:ext cx="3704697" cy="0"/>
              </a:xfrm>
              <a:prstGeom prst="straightConnector1">
                <a:avLst/>
              </a:prstGeom>
              <a:solidFill>
                <a:srgbClr val="FF0000"/>
              </a:solidFill>
              <a:ln w="28575" cap="flat" cmpd="sng" algn="ctr">
                <a:solidFill>
                  <a:srgbClr val="FFC00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165" name="Gruppieren 164">
                <a:extLst>
                  <a:ext uri="{FF2B5EF4-FFF2-40B4-BE49-F238E27FC236}">
                    <a16:creationId xmlns:a16="http://schemas.microsoft.com/office/drawing/2014/main" id="{D2FFC5D8-99FF-5E02-867E-FD0B2AB3483A}"/>
                  </a:ext>
                </a:extLst>
              </p:cNvPr>
              <p:cNvGrpSpPr/>
              <p:nvPr/>
            </p:nvGrpSpPr>
            <p:grpSpPr>
              <a:xfrm>
                <a:off x="911576" y="4401527"/>
                <a:ext cx="7665557" cy="1563186"/>
                <a:chOff x="911576" y="4401527"/>
                <a:chExt cx="7665557" cy="1563186"/>
              </a:xfrm>
            </p:grpSpPr>
            <p:cxnSp>
              <p:nvCxnSpPr>
                <p:cNvPr id="128" name="Gerade Verbindung mit Pfeil 127">
                  <a:extLst>
                    <a:ext uri="{FF2B5EF4-FFF2-40B4-BE49-F238E27FC236}">
                      <a16:creationId xmlns:a16="http://schemas.microsoft.com/office/drawing/2014/main" id="{DDF3FB6A-02E0-CDE1-9E2F-AFD866729BD7}"/>
                    </a:ext>
                  </a:extLst>
                </p:cNvPr>
                <p:cNvCxnSpPr/>
                <p:nvPr/>
              </p:nvCxnSpPr>
              <p:spPr bwMode="auto">
                <a:xfrm>
                  <a:off x="6139586" y="4532287"/>
                  <a:ext cx="2103644" cy="0"/>
                </a:xfrm>
                <a:prstGeom prst="straightConnector1">
                  <a:avLst/>
                </a:prstGeom>
                <a:solidFill>
                  <a:srgbClr val="FF0000"/>
                </a:solidFill>
                <a:ln w="28575" cap="flat" cmpd="sng" algn="ctr">
                  <a:solidFill>
                    <a:srgbClr val="FFC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190" name="Gruppieren 189">
                  <a:extLst>
                    <a:ext uri="{FF2B5EF4-FFF2-40B4-BE49-F238E27FC236}">
                      <a16:creationId xmlns:a16="http://schemas.microsoft.com/office/drawing/2014/main" id="{3CE2B852-7629-DFBC-850C-3EE71A84FD72}"/>
                    </a:ext>
                  </a:extLst>
                </p:cNvPr>
                <p:cNvGrpSpPr/>
                <p:nvPr/>
              </p:nvGrpSpPr>
              <p:grpSpPr>
                <a:xfrm>
                  <a:off x="1994556" y="5623681"/>
                  <a:ext cx="6582577" cy="341032"/>
                  <a:chOff x="1994556" y="5680831"/>
                  <a:chExt cx="6582577" cy="341032"/>
                </a:xfrm>
              </p:grpSpPr>
              <p:sp>
                <p:nvSpPr>
                  <p:cNvPr id="136" name="Textfeld 135">
                    <a:extLst>
                      <a:ext uri="{FF2B5EF4-FFF2-40B4-BE49-F238E27FC236}">
                        <a16:creationId xmlns:a16="http://schemas.microsoft.com/office/drawing/2014/main" id="{56FEA781-4070-45DF-9DF9-4FE225FFE945}"/>
                      </a:ext>
                    </a:extLst>
                  </p:cNvPr>
                  <p:cNvSpPr txBox="1"/>
                  <p:nvPr/>
                </p:nvSpPr>
                <p:spPr>
                  <a:xfrm>
                    <a:off x="2877758" y="5714086"/>
                    <a:ext cx="1121566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de-DE" sz="1400" dirty="0"/>
                      <a:t>Wärmenetz</a:t>
                    </a:r>
                  </a:p>
                </p:txBody>
              </p:sp>
              <p:cxnSp>
                <p:nvCxnSpPr>
                  <p:cNvPr id="122" name="Gerade Verbindung mit Pfeil 121">
                    <a:extLst>
                      <a:ext uri="{FF2B5EF4-FFF2-40B4-BE49-F238E27FC236}">
                        <a16:creationId xmlns:a16="http://schemas.microsoft.com/office/drawing/2014/main" id="{7E2B383D-FEE0-81DF-5BAC-59DCC1DA63B1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994556" y="5978685"/>
                    <a:ext cx="6582577" cy="0"/>
                  </a:xfrm>
                  <a:prstGeom prst="straightConnector1">
                    <a:avLst/>
                  </a:prstGeom>
                  <a:solidFill>
                    <a:srgbClr val="FF0000"/>
                  </a:solidFill>
                  <a:ln w="28575" cap="flat" cmpd="sng" algn="ctr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49" name="Gerader Verbinder 148">
                    <a:extLst>
                      <a:ext uri="{FF2B5EF4-FFF2-40B4-BE49-F238E27FC236}">
                        <a16:creationId xmlns:a16="http://schemas.microsoft.com/office/drawing/2014/main" id="{1CCC28AE-F5C6-842C-F46F-9FAF2DAF0386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2264797" y="5680831"/>
                    <a:ext cx="0" cy="297854"/>
                  </a:xfrm>
                  <a:prstGeom prst="line">
                    <a:avLst/>
                  </a:prstGeom>
                  <a:solidFill>
                    <a:srgbClr val="FF0000"/>
                  </a:solidFill>
                  <a:ln w="28575" cap="flat" cmpd="sng" algn="ctr">
                    <a:solidFill>
                      <a:srgbClr val="FF0000"/>
                    </a:solidFill>
                    <a:prstDash val="sysDot"/>
                    <a:round/>
                    <a:headEnd type="arrow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164" name="Gruppieren 163">
                  <a:extLst>
                    <a:ext uri="{FF2B5EF4-FFF2-40B4-BE49-F238E27FC236}">
                      <a16:creationId xmlns:a16="http://schemas.microsoft.com/office/drawing/2014/main" id="{7E2A1C9C-B782-1BCF-6575-BBF288D0F66B}"/>
                    </a:ext>
                  </a:extLst>
                </p:cNvPr>
                <p:cNvGrpSpPr/>
                <p:nvPr/>
              </p:nvGrpSpPr>
              <p:grpSpPr>
                <a:xfrm>
                  <a:off x="911576" y="4401527"/>
                  <a:ext cx="3186338" cy="1516300"/>
                  <a:chOff x="911576" y="4401527"/>
                  <a:chExt cx="3186338" cy="1516300"/>
                </a:xfrm>
              </p:grpSpPr>
              <p:cxnSp>
                <p:nvCxnSpPr>
                  <p:cNvPr id="139" name="Gerader Verbinder 138">
                    <a:extLst>
                      <a:ext uri="{FF2B5EF4-FFF2-40B4-BE49-F238E27FC236}">
                        <a16:creationId xmlns:a16="http://schemas.microsoft.com/office/drawing/2014/main" id="{74C1F268-4548-AC3E-C5E1-97C977E0D192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2578293" y="4529453"/>
                    <a:ext cx="0" cy="501870"/>
                  </a:xfrm>
                  <a:prstGeom prst="line">
                    <a:avLst/>
                  </a:prstGeom>
                  <a:solidFill>
                    <a:srgbClr val="FF0000"/>
                  </a:solidFill>
                  <a:ln w="28575" cap="flat" cmpd="sng" algn="ctr">
                    <a:solidFill>
                      <a:srgbClr val="FFC000"/>
                    </a:solidFill>
                    <a:prstDash val="dash"/>
                    <a:round/>
                    <a:headEnd type="none" w="med" len="med"/>
                    <a:tailEnd type="arrow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grpSp>
                <p:nvGrpSpPr>
                  <p:cNvPr id="12" name="Gruppieren 11">
                    <a:extLst>
                      <a:ext uri="{FF2B5EF4-FFF2-40B4-BE49-F238E27FC236}">
                        <a16:creationId xmlns:a16="http://schemas.microsoft.com/office/drawing/2014/main" id="{2E010A73-87FD-2B16-D43A-F269F8FB48D4}"/>
                      </a:ext>
                    </a:extLst>
                  </p:cNvPr>
                  <p:cNvGrpSpPr/>
                  <p:nvPr/>
                </p:nvGrpSpPr>
                <p:grpSpPr>
                  <a:xfrm>
                    <a:off x="1886551" y="4401527"/>
                    <a:ext cx="2211363" cy="1311590"/>
                    <a:chOff x="2848745" y="4439983"/>
                    <a:chExt cx="2211363" cy="1311590"/>
                  </a:xfrm>
                </p:grpSpPr>
                <p:grpSp>
                  <p:nvGrpSpPr>
                    <p:cNvPr id="51" name="Gruppieren 50">
                      <a:extLst>
                        <a:ext uri="{FF2B5EF4-FFF2-40B4-BE49-F238E27FC236}">
                          <a16:creationId xmlns:a16="http://schemas.microsoft.com/office/drawing/2014/main" id="{B3C9AC2B-7A18-D286-C54F-297088B0B8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48745" y="5076190"/>
                      <a:ext cx="2211363" cy="675383"/>
                      <a:chOff x="4132702" y="3170663"/>
                      <a:chExt cx="4967832" cy="1517250"/>
                    </a:xfrm>
                  </p:grpSpPr>
                  <p:sp>
                    <p:nvSpPr>
                      <p:cNvPr id="52" name="Freihandform: Form 51">
                        <a:extLst>
                          <a:ext uri="{FF2B5EF4-FFF2-40B4-BE49-F238E27FC236}">
                            <a16:creationId xmlns:a16="http://schemas.microsoft.com/office/drawing/2014/main" id="{F701B97A-BDA0-1B1D-00FF-83F4C3386DC8}"/>
                          </a:ext>
                        </a:extLst>
                      </p:cNvPr>
                      <p:cNvSpPr/>
                      <p:nvPr/>
                    </p:nvSpPr>
                    <p:spPr>
                      <a:xfrm rot="10800000" flipV="1">
                        <a:off x="6078762" y="4621159"/>
                        <a:ext cx="11760" cy="14086"/>
                      </a:xfrm>
                      <a:custGeom>
                        <a:avLst/>
                        <a:gdLst>
                          <a:gd name="connsiteX0" fmla="*/ 5954 w 16876"/>
                          <a:gd name="connsiteY0" fmla="*/ 11274 h 22548"/>
                          <a:gd name="connsiteX1" fmla="*/ 4263 w 16876"/>
                          <a:gd name="connsiteY1" fmla="*/ 22549 h 22548"/>
                          <a:gd name="connsiteX2" fmla="*/ 14974 w 16876"/>
                          <a:gd name="connsiteY2" fmla="*/ 11274 h 22548"/>
                          <a:gd name="connsiteX3" fmla="*/ 16665 w 16876"/>
                          <a:gd name="connsiteY3" fmla="*/ 0 h 22548"/>
                          <a:gd name="connsiteX4" fmla="*/ 5954 w 16876"/>
                          <a:gd name="connsiteY4" fmla="*/ 11274 h 2254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6876" h="22548">
                            <a:moveTo>
                              <a:pt x="5954" y="11274"/>
                            </a:moveTo>
                            <a:cubicBezTo>
                              <a:pt x="-1374" y="19730"/>
                              <a:pt x="-1938" y="22549"/>
                              <a:pt x="4263" y="22549"/>
                            </a:cubicBezTo>
                            <a:cubicBezTo>
                              <a:pt x="8209" y="22549"/>
                              <a:pt x="13283" y="17475"/>
                              <a:pt x="14974" y="11274"/>
                            </a:cubicBezTo>
                            <a:cubicBezTo>
                              <a:pt x="16665" y="5073"/>
                              <a:pt x="17229" y="0"/>
                              <a:pt x="16665" y="0"/>
                            </a:cubicBezTo>
                            <a:cubicBezTo>
                              <a:pt x="16101" y="0"/>
                              <a:pt x="11591" y="5073"/>
                              <a:pt x="5954" y="11274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563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53" name="Freihandform: Form 52">
                        <a:extLst>
                          <a:ext uri="{FF2B5EF4-FFF2-40B4-BE49-F238E27FC236}">
                            <a16:creationId xmlns:a16="http://schemas.microsoft.com/office/drawing/2014/main" id="{B2BA3DD6-A190-4164-BDC1-722D069E6E75}"/>
                          </a:ext>
                        </a:extLst>
                      </p:cNvPr>
                      <p:cNvSpPr/>
                      <p:nvPr/>
                    </p:nvSpPr>
                    <p:spPr>
                      <a:xfrm rot="10800000" flipV="1">
                        <a:off x="5563654" y="3977249"/>
                        <a:ext cx="24379" cy="1937"/>
                      </a:xfrm>
                      <a:custGeom>
                        <a:avLst/>
                        <a:gdLst>
                          <a:gd name="connsiteX0" fmla="*/ 4187 w 34984"/>
                          <a:gd name="connsiteY0" fmla="*/ 2255 h 3100"/>
                          <a:gd name="connsiteX1" fmla="*/ 32372 w 34984"/>
                          <a:gd name="connsiteY1" fmla="*/ 2255 h 3100"/>
                          <a:gd name="connsiteX2" fmla="*/ 16588 w 34984"/>
                          <a:gd name="connsiteY2" fmla="*/ 0 h 3100"/>
                          <a:gd name="connsiteX3" fmla="*/ 4187 w 34984"/>
                          <a:gd name="connsiteY3" fmla="*/ 2255 h 31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4984" h="3100">
                            <a:moveTo>
                              <a:pt x="4187" y="2255"/>
                            </a:moveTo>
                            <a:cubicBezTo>
                              <a:pt x="12642" y="3382"/>
                              <a:pt x="25044" y="3382"/>
                              <a:pt x="32372" y="2255"/>
                            </a:cubicBezTo>
                            <a:cubicBezTo>
                              <a:pt x="39137" y="1127"/>
                              <a:pt x="32372" y="0"/>
                              <a:pt x="16588" y="0"/>
                            </a:cubicBezTo>
                            <a:cubicBezTo>
                              <a:pt x="1368" y="0"/>
                              <a:pt x="-4833" y="1127"/>
                              <a:pt x="4187" y="2255"/>
                            </a:cubicBezTo>
                            <a:close/>
                          </a:path>
                        </a:pathLst>
                      </a:custGeom>
                      <a:solidFill>
                        <a:srgbClr val="000000"/>
                      </a:solidFill>
                      <a:ln w="563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de-DE"/>
                      </a:p>
                    </p:txBody>
                  </p:sp>
                  <p:cxnSp>
                    <p:nvCxnSpPr>
                      <p:cNvPr id="54" name="Gerader Verbinder 53">
                        <a:extLst>
                          <a:ext uri="{FF2B5EF4-FFF2-40B4-BE49-F238E27FC236}">
                            <a16:creationId xmlns:a16="http://schemas.microsoft.com/office/drawing/2014/main" id="{900EF653-3CE2-C033-A376-AB25C0D8792D}"/>
                          </a:ext>
                        </a:extLst>
                      </p:cNvPr>
                      <p:cNvCxnSpPr>
                        <a:stCxn id="62" idx="42"/>
                      </p:cNvCxnSpPr>
                      <p:nvPr/>
                    </p:nvCxnSpPr>
                    <p:spPr bwMode="auto">
                      <a:xfrm flipH="1" flipV="1">
                        <a:off x="5216370" y="3577856"/>
                        <a:ext cx="2831" cy="997919"/>
                      </a:xfrm>
                      <a:prstGeom prst="line">
                        <a:avLst/>
                      </a:prstGeom>
                      <a:solidFill>
                        <a:srgbClr val="FF0000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pic>
                    <p:nvPicPr>
                      <p:cNvPr id="57" name="Grafik 56" descr="Ein Bild, das Buchse, Elektronik, drinnen, Stecker enthält.&#10;&#10;Automatisch generierte Beschreibung">
                        <a:extLst>
                          <a:ext uri="{FF2B5EF4-FFF2-40B4-BE49-F238E27FC236}">
                            <a16:creationId xmlns:a16="http://schemas.microsoft.com/office/drawing/2014/main" id="{9F30BB7E-E8E4-ADD9-F0A4-EA6A791DAA7F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6980668" y="4274410"/>
                        <a:ext cx="125490" cy="163872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59" name="Grafik 58">
                        <a:extLst>
                          <a:ext uri="{FF2B5EF4-FFF2-40B4-BE49-F238E27FC236}">
                            <a16:creationId xmlns:a16="http://schemas.microsoft.com/office/drawing/2014/main" id="{CE1D7546-79B5-46E8-5568-811B66992DF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1087" t="56358" r="73126" b="14625"/>
                      <a:stretch/>
                    </p:blipFill>
                    <p:spPr>
                      <a:xfrm>
                        <a:off x="6498362" y="4158020"/>
                        <a:ext cx="128606" cy="288117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61" name="Freihandform: Form 60">
                        <a:extLst>
                          <a:ext uri="{FF2B5EF4-FFF2-40B4-BE49-F238E27FC236}">
                            <a16:creationId xmlns:a16="http://schemas.microsoft.com/office/drawing/2014/main" id="{25F1D217-FCC1-81F1-DA6A-4CDA055DEBA1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4650474" y="3201063"/>
                        <a:ext cx="2757497" cy="806345"/>
                      </a:xfrm>
                      <a:custGeom>
                        <a:avLst/>
                        <a:gdLst>
                          <a:gd name="connsiteX0" fmla="*/ 0 w 3972232"/>
                          <a:gd name="connsiteY0" fmla="*/ 9833 h 1897626"/>
                          <a:gd name="connsiteX1" fmla="*/ 2871019 w 3972232"/>
                          <a:gd name="connsiteY1" fmla="*/ 39329 h 1897626"/>
                          <a:gd name="connsiteX2" fmla="*/ 3972232 w 3972232"/>
                          <a:gd name="connsiteY2" fmla="*/ 1858297 h 1897626"/>
                          <a:gd name="connsiteX3" fmla="*/ 894735 w 3972232"/>
                          <a:gd name="connsiteY3" fmla="*/ 1897626 h 1897626"/>
                          <a:gd name="connsiteX4" fmla="*/ 49161 w 3972232"/>
                          <a:gd name="connsiteY4" fmla="*/ 0 h 1897626"/>
                          <a:gd name="connsiteX5" fmla="*/ 78658 w 3972232"/>
                          <a:gd name="connsiteY5" fmla="*/ 68826 h 1897626"/>
                          <a:gd name="connsiteX0" fmla="*/ 0 w 3972232"/>
                          <a:gd name="connsiteY0" fmla="*/ 9833 h 1897626"/>
                          <a:gd name="connsiteX1" fmla="*/ 2874829 w 3972232"/>
                          <a:gd name="connsiteY1" fmla="*/ 54569 h 1897626"/>
                          <a:gd name="connsiteX2" fmla="*/ 3972232 w 3972232"/>
                          <a:gd name="connsiteY2" fmla="*/ 1858297 h 1897626"/>
                          <a:gd name="connsiteX3" fmla="*/ 894735 w 3972232"/>
                          <a:gd name="connsiteY3" fmla="*/ 1897626 h 1897626"/>
                          <a:gd name="connsiteX4" fmla="*/ 49161 w 3972232"/>
                          <a:gd name="connsiteY4" fmla="*/ 0 h 1897626"/>
                          <a:gd name="connsiteX5" fmla="*/ 78658 w 3972232"/>
                          <a:gd name="connsiteY5" fmla="*/ 68826 h 1897626"/>
                          <a:gd name="connsiteX0" fmla="*/ 0 w 3972232"/>
                          <a:gd name="connsiteY0" fmla="*/ 17453 h 1905246"/>
                          <a:gd name="connsiteX1" fmla="*/ 2874829 w 3972232"/>
                          <a:gd name="connsiteY1" fmla="*/ 62189 h 1905246"/>
                          <a:gd name="connsiteX2" fmla="*/ 3972232 w 3972232"/>
                          <a:gd name="connsiteY2" fmla="*/ 1865917 h 1905246"/>
                          <a:gd name="connsiteX3" fmla="*/ 894735 w 3972232"/>
                          <a:gd name="connsiteY3" fmla="*/ 1905246 h 1905246"/>
                          <a:gd name="connsiteX4" fmla="*/ 178701 w 3972232"/>
                          <a:gd name="connsiteY4" fmla="*/ 0 h 1905246"/>
                          <a:gd name="connsiteX5" fmla="*/ 78658 w 3972232"/>
                          <a:gd name="connsiteY5" fmla="*/ 76446 h 1905246"/>
                          <a:gd name="connsiteX0" fmla="*/ 0 w 3972232"/>
                          <a:gd name="connsiteY0" fmla="*/ 17453 h 1905246"/>
                          <a:gd name="connsiteX1" fmla="*/ 2874829 w 3972232"/>
                          <a:gd name="connsiteY1" fmla="*/ 62189 h 1905246"/>
                          <a:gd name="connsiteX2" fmla="*/ 3972232 w 3972232"/>
                          <a:gd name="connsiteY2" fmla="*/ 1865917 h 1905246"/>
                          <a:gd name="connsiteX3" fmla="*/ 894735 w 3972232"/>
                          <a:gd name="connsiteY3" fmla="*/ 1905246 h 1905246"/>
                          <a:gd name="connsiteX4" fmla="*/ 178701 w 3972232"/>
                          <a:gd name="connsiteY4" fmla="*/ 0 h 1905246"/>
                          <a:gd name="connsiteX5" fmla="*/ 78658 w 3972232"/>
                          <a:gd name="connsiteY5" fmla="*/ 76446 h 1905246"/>
                          <a:gd name="connsiteX0" fmla="*/ 0 w 3972232"/>
                          <a:gd name="connsiteY0" fmla="*/ 0 h 1887793"/>
                          <a:gd name="connsiteX1" fmla="*/ 2874829 w 3972232"/>
                          <a:gd name="connsiteY1" fmla="*/ 44736 h 1887793"/>
                          <a:gd name="connsiteX2" fmla="*/ 3972232 w 3972232"/>
                          <a:gd name="connsiteY2" fmla="*/ 1848464 h 1887793"/>
                          <a:gd name="connsiteX3" fmla="*/ 894735 w 3972232"/>
                          <a:gd name="connsiteY3" fmla="*/ 1887793 h 1887793"/>
                          <a:gd name="connsiteX4" fmla="*/ 78658 w 3972232"/>
                          <a:gd name="connsiteY4" fmla="*/ 58993 h 1887793"/>
                          <a:gd name="connsiteX0" fmla="*/ 0 w 3972232"/>
                          <a:gd name="connsiteY0" fmla="*/ 24827 h 1912620"/>
                          <a:gd name="connsiteX1" fmla="*/ 2874829 w 3972232"/>
                          <a:gd name="connsiteY1" fmla="*/ 69563 h 1912620"/>
                          <a:gd name="connsiteX2" fmla="*/ 3972232 w 3972232"/>
                          <a:gd name="connsiteY2" fmla="*/ 1873291 h 1912620"/>
                          <a:gd name="connsiteX3" fmla="*/ 894735 w 3972232"/>
                          <a:gd name="connsiteY3" fmla="*/ 1912620 h 1912620"/>
                          <a:gd name="connsiteX4" fmla="*/ 21508 w 3972232"/>
                          <a:gd name="connsiteY4" fmla="*/ 0 h 1912620"/>
                          <a:gd name="connsiteX0" fmla="*/ 0 w 3956992"/>
                          <a:gd name="connsiteY0" fmla="*/ 0 h 1922083"/>
                          <a:gd name="connsiteX1" fmla="*/ 2859589 w 3956992"/>
                          <a:gd name="connsiteY1" fmla="*/ 79026 h 1922083"/>
                          <a:gd name="connsiteX2" fmla="*/ 3956992 w 3956992"/>
                          <a:gd name="connsiteY2" fmla="*/ 1882754 h 1922083"/>
                          <a:gd name="connsiteX3" fmla="*/ 879495 w 3956992"/>
                          <a:gd name="connsiteY3" fmla="*/ 1922083 h 1922083"/>
                          <a:gd name="connsiteX4" fmla="*/ 6268 w 3956992"/>
                          <a:gd name="connsiteY4" fmla="*/ 9463 h 1922083"/>
                          <a:gd name="connsiteX0" fmla="*/ 0 w 3956992"/>
                          <a:gd name="connsiteY0" fmla="*/ 0 h 1882754"/>
                          <a:gd name="connsiteX1" fmla="*/ 2859589 w 3956992"/>
                          <a:gd name="connsiteY1" fmla="*/ 79026 h 1882754"/>
                          <a:gd name="connsiteX2" fmla="*/ 3956992 w 3956992"/>
                          <a:gd name="connsiteY2" fmla="*/ 1882754 h 1882754"/>
                          <a:gd name="connsiteX3" fmla="*/ 879495 w 3956992"/>
                          <a:gd name="connsiteY3" fmla="*/ 1867219 h 1882754"/>
                          <a:gd name="connsiteX4" fmla="*/ 6268 w 3956992"/>
                          <a:gd name="connsiteY4" fmla="*/ 9463 h 18827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956992" h="1882754">
                            <a:moveTo>
                              <a:pt x="0" y="0"/>
                            </a:moveTo>
                            <a:lnTo>
                              <a:pt x="2859589" y="79026"/>
                            </a:lnTo>
                            <a:lnTo>
                              <a:pt x="3956992" y="1882754"/>
                            </a:lnTo>
                            <a:lnTo>
                              <a:pt x="879495" y="1867219"/>
                            </a:lnTo>
                            <a:lnTo>
                              <a:pt x="6268" y="9463"/>
                            </a:lnTo>
                          </a:path>
                        </a:pathLst>
                      </a:custGeom>
                      <a:solidFill>
                        <a:srgbClr val="FFCC99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</p:spPr>
                    <p:txBody>
                      <a:bodyPr vert="horz" wrap="square" lIns="0" tIns="0" rIns="0" bIns="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Char char="•"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endParaRPr>
                      </a:p>
                    </p:txBody>
                  </p:sp>
                  <p:sp>
                    <p:nvSpPr>
                      <p:cNvPr id="62" name="Freihandform: Form 61">
                        <a:extLst>
                          <a:ext uri="{FF2B5EF4-FFF2-40B4-BE49-F238E27FC236}">
                            <a16:creationId xmlns:a16="http://schemas.microsoft.com/office/drawing/2014/main" id="{3D3351CD-42AA-B941-A738-3B6B69079C63}"/>
                          </a:ext>
                        </a:extLst>
                      </p:cNvPr>
                      <p:cNvSpPr/>
                      <p:nvPr/>
                    </p:nvSpPr>
                    <p:spPr>
                      <a:xfrm rot="10800000" flipH="1" flipV="1">
                        <a:off x="4132702" y="3170663"/>
                        <a:ext cx="3367359" cy="1433842"/>
                      </a:xfrm>
                      <a:custGeom>
                        <a:avLst/>
                        <a:gdLst>
                          <a:gd name="connsiteX0" fmla="*/ 497198 w 3607783"/>
                          <a:gd name="connsiteY0" fmla="*/ 32132 h 3347910"/>
                          <a:gd name="connsiteX1" fmla="*/ 242962 w 3607783"/>
                          <a:gd name="connsiteY1" fmla="*/ 742414 h 3347910"/>
                          <a:gd name="connsiteX2" fmla="*/ 0 w 3607783"/>
                          <a:gd name="connsiteY2" fmla="*/ 1446496 h 3347910"/>
                          <a:gd name="connsiteX3" fmla="*/ 10147 w 3607783"/>
                          <a:gd name="connsiteY3" fmla="*/ 1468481 h 3347910"/>
                          <a:gd name="connsiteX4" fmla="*/ 197301 w 3607783"/>
                          <a:gd name="connsiteY4" fmla="*/ 1403653 h 3347910"/>
                          <a:gd name="connsiteX5" fmla="*/ 202938 w 3607783"/>
                          <a:gd name="connsiteY5" fmla="*/ 1478064 h 3347910"/>
                          <a:gd name="connsiteX6" fmla="*/ 214212 w 3607783"/>
                          <a:gd name="connsiteY6" fmla="*/ 2043471 h 3347910"/>
                          <a:gd name="connsiteX7" fmla="*/ 225486 w 3607783"/>
                          <a:gd name="connsiteY7" fmla="*/ 2580129 h 3347910"/>
                          <a:gd name="connsiteX8" fmla="*/ 225486 w 3607783"/>
                          <a:gd name="connsiteY8" fmla="*/ 2626354 h 3347910"/>
                          <a:gd name="connsiteX9" fmla="*/ 421660 w 3607783"/>
                          <a:gd name="connsiteY9" fmla="*/ 2780812 h 3347910"/>
                          <a:gd name="connsiteX10" fmla="*/ 879961 w 3607783"/>
                          <a:gd name="connsiteY10" fmla="*/ 3141590 h 3347910"/>
                          <a:gd name="connsiteX11" fmla="*/ 1142653 w 3607783"/>
                          <a:gd name="connsiteY11" fmla="*/ 3347910 h 3347910"/>
                          <a:gd name="connsiteX12" fmla="*/ 2246973 w 3607783"/>
                          <a:gd name="connsiteY12" fmla="*/ 3325362 h 3347910"/>
                          <a:gd name="connsiteX13" fmla="*/ 3351856 w 3607783"/>
                          <a:gd name="connsiteY13" fmla="*/ 3301686 h 3347910"/>
                          <a:gd name="connsiteX14" fmla="*/ 3359748 w 3607783"/>
                          <a:gd name="connsiteY14" fmla="*/ 2686108 h 3347910"/>
                          <a:gd name="connsiteX15" fmla="*/ 3368768 w 3607783"/>
                          <a:gd name="connsiteY15" fmla="*/ 2047417 h 3347910"/>
                          <a:gd name="connsiteX16" fmla="*/ 3371586 w 3607783"/>
                          <a:gd name="connsiteY16" fmla="*/ 2023741 h 3347910"/>
                          <a:gd name="connsiteX17" fmla="*/ 3421193 w 3607783"/>
                          <a:gd name="connsiteY17" fmla="*/ 2023741 h 3347910"/>
                          <a:gd name="connsiteX18" fmla="*/ 3539010 w 3607783"/>
                          <a:gd name="connsiteY18" fmla="*/ 2019795 h 3347910"/>
                          <a:gd name="connsiteX19" fmla="*/ 3607783 w 3607783"/>
                          <a:gd name="connsiteY19" fmla="*/ 2016413 h 3347910"/>
                          <a:gd name="connsiteX20" fmla="*/ 3607783 w 3607783"/>
                          <a:gd name="connsiteY20" fmla="*/ 1997810 h 3347910"/>
                          <a:gd name="connsiteX21" fmla="*/ 3484329 w 3607783"/>
                          <a:gd name="connsiteY21" fmla="*/ 1712570 h 3347910"/>
                          <a:gd name="connsiteX22" fmla="*/ 2955564 w 3607783"/>
                          <a:gd name="connsiteY22" fmla="*/ 569353 h 3347910"/>
                          <a:gd name="connsiteX23" fmla="*/ 2761082 w 3607783"/>
                          <a:gd name="connsiteY23" fmla="*/ 148257 h 3347910"/>
                          <a:gd name="connsiteX24" fmla="*/ 2727259 w 3607783"/>
                          <a:gd name="connsiteY24" fmla="*/ 73847 h 3347910"/>
                          <a:gd name="connsiteX25" fmla="*/ 2692308 w 3607783"/>
                          <a:gd name="connsiteY25" fmla="*/ 71028 h 3347910"/>
                          <a:gd name="connsiteX26" fmla="*/ 2367608 w 3607783"/>
                          <a:gd name="connsiteY26" fmla="*/ 59190 h 3347910"/>
                          <a:gd name="connsiteX27" fmla="*/ 1296547 w 3607783"/>
                          <a:gd name="connsiteY27" fmla="*/ 25367 h 3347910"/>
                          <a:gd name="connsiteX28" fmla="*/ 511854 w 3607783"/>
                          <a:gd name="connsiteY28" fmla="*/ 0 h 3347910"/>
                          <a:gd name="connsiteX29" fmla="*/ 497198 w 3607783"/>
                          <a:gd name="connsiteY29" fmla="*/ 32132 h 3347910"/>
                          <a:gd name="connsiteX30" fmla="*/ 1519215 w 3607783"/>
                          <a:gd name="connsiteY30" fmla="*/ 99214 h 3347910"/>
                          <a:gd name="connsiteX31" fmla="*/ 2581820 w 3607783"/>
                          <a:gd name="connsiteY31" fmla="*/ 133601 h 3347910"/>
                          <a:gd name="connsiteX32" fmla="*/ 2681034 w 3607783"/>
                          <a:gd name="connsiteY32" fmla="*/ 136983 h 3347910"/>
                          <a:gd name="connsiteX33" fmla="*/ 2709783 w 3607783"/>
                          <a:gd name="connsiteY33" fmla="*/ 199556 h 3347910"/>
                          <a:gd name="connsiteX34" fmla="*/ 3062670 w 3607783"/>
                          <a:gd name="connsiteY34" fmla="*/ 961136 h 3347910"/>
                          <a:gd name="connsiteX35" fmla="*/ 3454452 w 3607783"/>
                          <a:gd name="connsiteY35" fmla="*/ 1806710 h 3347910"/>
                          <a:gd name="connsiteX36" fmla="*/ 3522098 w 3607783"/>
                          <a:gd name="connsiteY36" fmla="*/ 1953277 h 3347910"/>
                          <a:gd name="connsiteX37" fmla="*/ 3414429 w 3607783"/>
                          <a:gd name="connsiteY37" fmla="*/ 1957786 h 3347910"/>
                          <a:gd name="connsiteX38" fmla="*/ 3305631 w 3607783"/>
                          <a:gd name="connsiteY38" fmla="*/ 1963423 h 3347910"/>
                          <a:gd name="connsiteX39" fmla="*/ 3295485 w 3607783"/>
                          <a:gd name="connsiteY39" fmla="*/ 2598168 h 3347910"/>
                          <a:gd name="connsiteX40" fmla="*/ 3283646 w 3607783"/>
                          <a:gd name="connsiteY40" fmla="*/ 3234603 h 3347910"/>
                          <a:gd name="connsiteX41" fmla="*/ 1211990 w 3607783"/>
                          <a:gd name="connsiteY41" fmla="*/ 3280264 h 3347910"/>
                          <a:gd name="connsiteX42" fmla="*/ 1164074 w 3607783"/>
                          <a:gd name="connsiteY42" fmla="*/ 3280828 h 3347910"/>
                          <a:gd name="connsiteX43" fmla="*/ 730012 w 3607783"/>
                          <a:gd name="connsiteY43" fmla="*/ 2939216 h 3347910"/>
                          <a:gd name="connsiteX44" fmla="*/ 295951 w 3607783"/>
                          <a:gd name="connsiteY44" fmla="*/ 2597041 h 3347910"/>
                          <a:gd name="connsiteX45" fmla="*/ 292005 w 3607783"/>
                          <a:gd name="connsiteY45" fmla="*/ 2523194 h 3347910"/>
                          <a:gd name="connsiteX46" fmla="*/ 276221 w 3607783"/>
                          <a:gd name="connsiteY46" fmla="*/ 1879993 h 3347910"/>
                          <a:gd name="connsiteX47" fmla="*/ 264383 w 3607783"/>
                          <a:gd name="connsiteY47" fmla="*/ 1310640 h 3347910"/>
                          <a:gd name="connsiteX48" fmla="*/ 379945 w 3607783"/>
                          <a:gd name="connsiteY48" fmla="*/ 963955 h 3347910"/>
                          <a:gd name="connsiteX49" fmla="*/ 555260 w 3607783"/>
                          <a:gd name="connsiteY49" fmla="*/ 443645 h 3347910"/>
                          <a:gd name="connsiteX50" fmla="*/ 615578 w 3607783"/>
                          <a:gd name="connsiteY50" fmla="*/ 270020 h 3347910"/>
                          <a:gd name="connsiteX51" fmla="*/ 584010 w 3607783"/>
                          <a:gd name="connsiteY51" fmla="*/ 178134 h 3347910"/>
                          <a:gd name="connsiteX52" fmla="*/ 554133 w 3607783"/>
                          <a:gd name="connsiteY52" fmla="*/ 67646 h 3347910"/>
                          <a:gd name="connsiteX53" fmla="*/ 1519215 w 3607783"/>
                          <a:gd name="connsiteY53" fmla="*/ 99214 h 33479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  <a:cxn ang="0">
                            <a:pos x="connsiteX47" y="connsiteY47"/>
                          </a:cxn>
                          <a:cxn ang="0">
                            <a:pos x="connsiteX48" y="connsiteY48"/>
                          </a:cxn>
                          <a:cxn ang="0">
                            <a:pos x="connsiteX49" y="connsiteY49"/>
                          </a:cxn>
                          <a:cxn ang="0">
                            <a:pos x="connsiteX50" y="connsiteY50"/>
                          </a:cxn>
                          <a:cxn ang="0">
                            <a:pos x="connsiteX51" y="connsiteY51"/>
                          </a:cxn>
                          <a:cxn ang="0">
                            <a:pos x="connsiteX52" y="connsiteY52"/>
                          </a:cxn>
                          <a:cxn ang="0">
                            <a:pos x="connsiteX53" y="connsiteY53"/>
                          </a:cxn>
                        </a:cxnLst>
                        <a:rect l="l" t="t" r="r" b="b"/>
                        <a:pathLst>
                          <a:path w="3607783" h="3347910">
                            <a:moveTo>
                              <a:pt x="497198" y="32132"/>
                            </a:moveTo>
                            <a:cubicBezTo>
                              <a:pt x="490997" y="50171"/>
                              <a:pt x="376562" y="369798"/>
                              <a:pt x="242962" y="742414"/>
                            </a:cubicBezTo>
                            <a:cubicBezTo>
                              <a:pt x="55244" y="1265543"/>
                              <a:pt x="0" y="1426202"/>
                              <a:pt x="0" y="1446496"/>
                            </a:cubicBezTo>
                            <a:cubicBezTo>
                              <a:pt x="0" y="1469044"/>
                              <a:pt x="1127" y="1471863"/>
                              <a:pt x="10147" y="1468481"/>
                            </a:cubicBezTo>
                            <a:cubicBezTo>
                              <a:pt x="47352" y="1453824"/>
                              <a:pt x="192227" y="1403653"/>
                              <a:pt x="197301" y="1403653"/>
                            </a:cubicBezTo>
                            <a:cubicBezTo>
                              <a:pt x="200683" y="1403653"/>
                              <a:pt x="202938" y="1430712"/>
                              <a:pt x="202938" y="1478064"/>
                            </a:cubicBezTo>
                            <a:cubicBezTo>
                              <a:pt x="202938" y="1519215"/>
                              <a:pt x="208011" y="1773451"/>
                              <a:pt x="214212" y="2043471"/>
                            </a:cubicBezTo>
                            <a:cubicBezTo>
                              <a:pt x="220413" y="2312928"/>
                              <a:pt x="225486" y="2554762"/>
                              <a:pt x="225486" y="2580129"/>
                            </a:cubicBezTo>
                            <a:lnTo>
                              <a:pt x="225486" y="2626354"/>
                            </a:lnTo>
                            <a:lnTo>
                              <a:pt x="421660" y="2780812"/>
                            </a:lnTo>
                            <a:cubicBezTo>
                              <a:pt x="529329" y="2865369"/>
                              <a:pt x="735650" y="3027720"/>
                              <a:pt x="879961" y="3141590"/>
                            </a:cubicBezTo>
                            <a:lnTo>
                              <a:pt x="1142653" y="3347910"/>
                            </a:lnTo>
                            <a:lnTo>
                              <a:pt x="2246973" y="3325362"/>
                            </a:lnTo>
                            <a:cubicBezTo>
                              <a:pt x="2854095" y="3312960"/>
                              <a:pt x="3351856" y="3302249"/>
                              <a:pt x="3351856" y="3301686"/>
                            </a:cubicBezTo>
                            <a:cubicBezTo>
                              <a:pt x="3352420" y="3301122"/>
                              <a:pt x="3355802" y="3024337"/>
                              <a:pt x="3359748" y="2686108"/>
                            </a:cubicBezTo>
                            <a:cubicBezTo>
                              <a:pt x="3363130" y="2347878"/>
                              <a:pt x="3367076" y="2060946"/>
                              <a:pt x="3368768" y="2047417"/>
                            </a:cubicBezTo>
                            <a:lnTo>
                              <a:pt x="3371586" y="2023741"/>
                            </a:lnTo>
                            <a:lnTo>
                              <a:pt x="3421193" y="2023741"/>
                            </a:lnTo>
                            <a:cubicBezTo>
                              <a:pt x="3448252" y="2023741"/>
                              <a:pt x="3501805" y="2022050"/>
                              <a:pt x="3539010" y="2019795"/>
                            </a:cubicBezTo>
                            <a:lnTo>
                              <a:pt x="3607783" y="2016413"/>
                            </a:lnTo>
                            <a:lnTo>
                              <a:pt x="3607783" y="1997810"/>
                            </a:lnTo>
                            <a:cubicBezTo>
                              <a:pt x="3607783" y="1985972"/>
                              <a:pt x="3565505" y="1887886"/>
                              <a:pt x="3484329" y="1712570"/>
                            </a:cubicBezTo>
                            <a:cubicBezTo>
                              <a:pt x="3347910" y="1417183"/>
                              <a:pt x="3196834" y="1090791"/>
                              <a:pt x="2955564" y="569353"/>
                            </a:cubicBezTo>
                            <a:cubicBezTo>
                              <a:pt x="2867060" y="378817"/>
                              <a:pt x="2779684" y="189409"/>
                              <a:pt x="2761082" y="148257"/>
                            </a:cubicBezTo>
                            <a:lnTo>
                              <a:pt x="2727259" y="73847"/>
                            </a:lnTo>
                            <a:lnTo>
                              <a:pt x="2692308" y="71028"/>
                            </a:lnTo>
                            <a:cubicBezTo>
                              <a:pt x="2673706" y="69337"/>
                              <a:pt x="2527139" y="64264"/>
                              <a:pt x="2367608" y="59190"/>
                            </a:cubicBezTo>
                            <a:cubicBezTo>
                              <a:pt x="2208076" y="54117"/>
                              <a:pt x="1726099" y="38896"/>
                              <a:pt x="1296547" y="25367"/>
                            </a:cubicBezTo>
                            <a:cubicBezTo>
                              <a:pt x="866995" y="11274"/>
                              <a:pt x="514109" y="0"/>
                              <a:pt x="511854" y="0"/>
                            </a:cubicBezTo>
                            <a:cubicBezTo>
                              <a:pt x="510163" y="0"/>
                              <a:pt x="503399" y="14657"/>
                              <a:pt x="497198" y="32132"/>
                            </a:cubicBezTo>
                            <a:close/>
                            <a:moveTo>
                              <a:pt x="1519215" y="99214"/>
                            </a:moveTo>
                            <a:cubicBezTo>
                              <a:pt x="2049672" y="116126"/>
                              <a:pt x="2527703" y="131910"/>
                              <a:pt x="2581820" y="133601"/>
                            </a:cubicBezTo>
                            <a:lnTo>
                              <a:pt x="2681034" y="136983"/>
                            </a:lnTo>
                            <a:lnTo>
                              <a:pt x="2709783" y="199556"/>
                            </a:lnTo>
                            <a:cubicBezTo>
                              <a:pt x="2725568" y="233942"/>
                              <a:pt x="2883972" y="576682"/>
                              <a:pt x="3062670" y="961136"/>
                            </a:cubicBezTo>
                            <a:cubicBezTo>
                              <a:pt x="3240804" y="1345591"/>
                              <a:pt x="3417247" y="1726099"/>
                              <a:pt x="3454452" y="1806710"/>
                            </a:cubicBezTo>
                            <a:lnTo>
                              <a:pt x="3522098" y="1953277"/>
                            </a:lnTo>
                            <a:lnTo>
                              <a:pt x="3414429" y="1957786"/>
                            </a:lnTo>
                            <a:cubicBezTo>
                              <a:pt x="3355238" y="1960041"/>
                              <a:pt x="3306195" y="1962860"/>
                              <a:pt x="3305631" y="1963423"/>
                            </a:cubicBezTo>
                            <a:cubicBezTo>
                              <a:pt x="3304504" y="1963987"/>
                              <a:pt x="3299994" y="2249791"/>
                              <a:pt x="3295485" y="2598168"/>
                            </a:cubicBezTo>
                            <a:cubicBezTo>
                              <a:pt x="3290975" y="2945981"/>
                              <a:pt x="3285901" y="3232349"/>
                              <a:pt x="3283646" y="3234603"/>
                            </a:cubicBezTo>
                            <a:cubicBezTo>
                              <a:pt x="3280828" y="3237986"/>
                              <a:pt x="1391815" y="3279137"/>
                              <a:pt x="1211990" y="3280264"/>
                            </a:cubicBezTo>
                            <a:lnTo>
                              <a:pt x="1164074" y="3280828"/>
                            </a:lnTo>
                            <a:lnTo>
                              <a:pt x="730012" y="2939216"/>
                            </a:lnTo>
                            <a:lnTo>
                              <a:pt x="295951" y="2597041"/>
                            </a:lnTo>
                            <a:lnTo>
                              <a:pt x="292005" y="2523194"/>
                            </a:lnTo>
                            <a:cubicBezTo>
                              <a:pt x="289750" y="2482606"/>
                              <a:pt x="282422" y="2192856"/>
                              <a:pt x="276221" y="1879993"/>
                            </a:cubicBezTo>
                            <a:lnTo>
                              <a:pt x="264383" y="1310640"/>
                            </a:lnTo>
                            <a:lnTo>
                              <a:pt x="379945" y="963955"/>
                            </a:lnTo>
                            <a:cubicBezTo>
                              <a:pt x="443081" y="773419"/>
                              <a:pt x="522001" y="538913"/>
                              <a:pt x="555260" y="443645"/>
                            </a:cubicBezTo>
                            <a:lnTo>
                              <a:pt x="615578" y="270020"/>
                            </a:lnTo>
                            <a:lnTo>
                              <a:pt x="584010" y="178134"/>
                            </a:lnTo>
                            <a:cubicBezTo>
                              <a:pt x="556952" y="99214"/>
                              <a:pt x="547932" y="67646"/>
                              <a:pt x="554133" y="67646"/>
                            </a:cubicBezTo>
                            <a:cubicBezTo>
                              <a:pt x="554697" y="67646"/>
                              <a:pt x="989322" y="81739"/>
                              <a:pt x="1519215" y="99214"/>
                            </a:cubicBezTo>
                            <a:close/>
                          </a:path>
                        </a:pathLst>
                      </a:custGeom>
                      <a:solidFill>
                        <a:srgbClr val="FFC000"/>
                      </a:solidFill>
                      <a:ln w="19050" cap="flat">
                        <a:solidFill>
                          <a:schemeClr val="tx1"/>
                        </a:solidFill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de-DE"/>
                      </a:p>
                    </p:txBody>
                  </p:sp>
                  <p:sp>
                    <p:nvSpPr>
                      <p:cNvPr id="63" name="Freihandform: Form 62">
                        <a:extLst>
                          <a:ext uri="{FF2B5EF4-FFF2-40B4-BE49-F238E27FC236}">
                            <a16:creationId xmlns:a16="http://schemas.microsoft.com/office/drawing/2014/main" id="{B5B0064B-A1A4-BB67-7413-7B47C97F7560}"/>
                          </a:ext>
                        </a:extLst>
                      </p:cNvPr>
                      <p:cNvSpPr/>
                      <p:nvPr/>
                    </p:nvSpPr>
                    <p:spPr bwMode="auto">
                      <a:xfrm>
                        <a:off x="4412808" y="3315403"/>
                        <a:ext cx="769419" cy="1220732"/>
                      </a:xfrm>
                      <a:custGeom>
                        <a:avLst/>
                        <a:gdLst>
                          <a:gd name="connsiteX0" fmla="*/ 0 w 381000"/>
                          <a:gd name="connsiteY0" fmla="*/ 369094 h 1066800"/>
                          <a:gd name="connsiteX1" fmla="*/ 150019 w 381000"/>
                          <a:gd name="connsiteY1" fmla="*/ 0 h 1066800"/>
                          <a:gd name="connsiteX2" fmla="*/ 381000 w 381000"/>
                          <a:gd name="connsiteY2" fmla="*/ 550069 h 1066800"/>
                          <a:gd name="connsiteX3" fmla="*/ 381000 w 381000"/>
                          <a:gd name="connsiteY3" fmla="*/ 1066800 h 1066800"/>
                          <a:gd name="connsiteX4" fmla="*/ 16669 w 381000"/>
                          <a:gd name="connsiteY4" fmla="*/ 833437 h 1066800"/>
                          <a:gd name="connsiteX5" fmla="*/ 0 w 381000"/>
                          <a:gd name="connsiteY5" fmla="*/ 369094 h 10668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381000" h="1066800">
                            <a:moveTo>
                              <a:pt x="0" y="369094"/>
                            </a:moveTo>
                            <a:lnTo>
                              <a:pt x="150019" y="0"/>
                            </a:lnTo>
                            <a:lnTo>
                              <a:pt x="381000" y="550069"/>
                            </a:lnTo>
                            <a:lnTo>
                              <a:pt x="381000" y="1066800"/>
                            </a:lnTo>
                            <a:lnTo>
                              <a:pt x="16669" y="833437"/>
                            </a:lnTo>
                            <a:lnTo>
                              <a:pt x="0" y="369094"/>
                            </a:lnTo>
                            <a:close/>
                          </a:path>
                        </a:pathLst>
                      </a:custGeom>
                      <a:solidFill>
                        <a:srgbClr val="FF0000"/>
                      </a:solidFill>
                      <a:ln w="381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horz" wrap="square" lIns="0" tIns="0" rIns="0" bIns="0" numCol="1" rtlCol="0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pPr marL="0" marR="0" indent="0" algn="l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Char char="•"/>
                          <a:tabLst/>
                        </a:pPr>
                        <a:endParaRPr kumimoji="0" lang="de-DE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endParaRPr>
                      </a:p>
                    </p:txBody>
                  </p:sp>
                  <p:grpSp>
                    <p:nvGrpSpPr>
                      <p:cNvPr id="64" name="Gruppieren 63">
                        <a:extLst>
                          <a:ext uri="{FF2B5EF4-FFF2-40B4-BE49-F238E27FC236}">
                            <a16:creationId xmlns:a16="http://schemas.microsoft.com/office/drawing/2014/main" id="{1F394A1F-C067-F654-F30A-BE154D2AC17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049036" y="3322412"/>
                        <a:ext cx="1947051" cy="588201"/>
                        <a:chOff x="8364915" y="3815016"/>
                        <a:chExt cx="897300" cy="528571"/>
                      </a:xfrm>
                    </p:grpSpPr>
                    <p:sp>
                      <p:nvSpPr>
                        <p:cNvPr id="89" name="Freihandform: Form 88">
                          <a:extLst>
                            <a:ext uri="{FF2B5EF4-FFF2-40B4-BE49-F238E27FC236}">
                              <a16:creationId xmlns:a16="http://schemas.microsoft.com/office/drawing/2014/main" id="{9DB7E3AB-B62D-BC59-D0A9-6610AFAEBEB8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364915" y="3815016"/>
                          <a:ext cx="350547" cy="225980"/>
                        </a:xfrm>
                        <a:custGeom>
                          <a:avLst/>
                          <a:gdLst>
                            <a:gd name="connsiteX0" fmla="*/ 0 w 3972232"/>
                            <a:gd name="connsiteY0" fmla="*/ 9833 h 1897626"/>
                            <a:gd name="connsiteX1" fmla="*/ 2871019 w 3972232"/>
                            <a:gd name="connsiteY1" fmla="*/ 39329 h 1897626"/>
                            <a:gd name="connsiteX2" fmla="*/ 3972232 w 3972232"/>
                            <a:gd name="connsiteY2" fmla="*/ 1858297 h 1897626"/>
                            <a:gd name="connsiteX3" fmla="*/ 894735 w 3972232"/>
                            <a:gd name="connsiteY3" fmla="*/ 1897626 h 1897626"/>
                            <a:gd name="connsiteX4" fmla="*/ 49161 w 3972232"/>
                            <a:gd name="connsiteY4" fmla="*/ 0 h 1897626"/>
                            <a:gd name="connsiteX5" fmla="*/ 78658 w 3972232"/>
                            <a:gd name="connsiteY5" fmla="*/ 68826 h 1897626"/>
                            <a:gd name="connsiteX0" fmla="*/ 0 w 3972232"/>
                            <a:gd name="connsiteY0" fmla="*/ 9833 h 1897626"/>
                            <a:gd name="connsiteX1" fmla="*/ 2874829 w 3972232"/>
                            <a:gd name="connsiteY1" fmla="*/ 54569 h 1897626"/>
                            <a:gd name="connsiteX2" fmla="*/ 3972232 w 3972232"/>
                            <a:gd name="connsiteY2" fmla="*/ 1858297 h 1897626"/>
                            <a:gd name="connsiteX3" fmla="*/ 894735 w 3972232"/>
                            <a:gd name="connsiteY3" fmla="*/ 1897626 h 1897626"/>
                            <a:gd name="connsiteX4" fmla="*/ 49161 w 3972232"/>
                            <a:gd name="connsiteY4" fmla="*/ 0 h 1897626"/>
                            <a:gd name="connsiteX5" fmla="*/ 78658 w 3972232"/>
                            <a:gd name="connsiteY5" fmla="*/ 68826 h 1897626"/>
                            <a:gd name="connsiteX0" fmla="*/ 0 w 3972232"/>
                            <a:gd name="connsiteY0" fmla="*/ 17453 h 1905246"/>
                            <a:gd name="connsiteX1" fmla="*/ 2874829 w 3972232"/>
                            <a:gd name="connsiteY1" fmla="*/ 62189 h 1905246"/>
                            <a:gd name="connsiteX2" fmla="*/ 3972232 w 3972232"/>
                            <a:gd name="connsiteY2" fmla="*/ 1865917 h 1905246"/>
                            <a:gd name="connsiteX3" fmla="*/ 894735 w 3972232"/>
                            <a:gd name="connsiteY3" fmla="*/ 1905246 h 1905246"/>
                            <a:gd name="connsiteX4" fmla="*/ 178701 w 3972232"/>
                            <a:gd name="connsiteY4" fmla="*/ 0 h 1905246"/>
                            <a:gd name="connsiteX5" fmla="*/ 78658 w 3972232"/>
                            <a:gd name="connsiteY5" fmla="*/ 76446 h 1905246"/>
                            <a:gd name="connsiteX0" fmla="*/ 0 w 3972232"/>
                            <a:gd name="connsiteY0" fmla="*/ 17453 h 1905246"/>
                            <a:gd name="connsiteX1" fmla="*/ 2874829 w 3972232"/>
                            <a:gd name="connsiteY1" fmla="*/ 62189 h 1905246"/>
                            <a:gd name="connsiteX2" fmla="*/ 3972232 w 3972232"/>
                            <a:gd name="connsiteY2" fmla="*/ 1865917 h 1905246"/>
                            <a:gd name="connsiteX3" fmla="*/ 894735 w 3972232"/>
                            <a:gd name="connsiteY3" fmla="*/ 1905246 h 1905246"/>
                            <a:gd name="connsiteX4" fmla="*/ 178701 w 3972232"/>
                            <a:gd name="connsiteY4" fmla="*/ 0 h 1905246"/>
                            <a:gd name="connsiteX5" fmla="*/ 78658 w 3972232"/>
                            <a:gd name="connsiteY5" fmla="*/ 76446 h 1905246"/>
                            <a:gd name="connsiteX0" fmla="*/ 0 w 3972232"/>
                            <a:gd name="connsiteY0" fmla="*/ 0 h 1887793"/>
                            <a:gd name="connsiteX1" fmla="*/ 2874829 w 3972232"/>
                            <a:gd name="connsiteY1" fmla="*/ 44736 h 1887793"/>
                            <a:gd name="connsiteX2" fmla="*/ 3972232 w 3972232"/>
                            <a:gd name="connsiteY2" fmla="*/ 1848464 h 1887793"/>
                            <a:gd name="connsiteX3" fmla="*/ 894735 w 3972232"/>
                            <a:gd name="connsiteY3" fmla="*/ 1887793 h 1887793"/>
                            <a:gd name="connsiteX4" fmla="*/ 78658 w 3972232"/>
                            <a:gd name="connsiteY4" fmla="*/ 58993 h 1887793"/>
                            <a:gd name="connsiteX0" fmla="*/ 0 w 3972232"/>
                            <a:gd name="connsiteY0" fmla="*/ 24827 h 1912620"/>
                            <a:gd name="connsiteX1" fmla="*/ 2874829 w 3972232"/>
                            <a:gd name="connsiteY1" fmla="*/ 69563 h 1912620"/>
                            <a:gd name="connsiteX2" fmla="*/ 3972232 w 3972232"/>
                            <a:gd name="connsiteY2" fmla="*/ 1873291 h 1912620"/>
                            <a:gd name="connsiteX3" fmla="*/ 894735 w 3972232"/>
                            <a:gd name="connsiteY3" fmla="*/ 1912620 h 1912620"/>
                            <a:gd name="connsiteX4" fmla="*/ 21508 w 3972232"/>
                            <a:gd name="connsiteY4" fmla="*/ 0 h 1912620"/>
                            <a:gd name="connsiteX0" fmla="*/ 0 w 3956992"/>
                            <a:gd name="connsiteY0" fmla="*/ 0 h 1922083"/>
                            <a:gd name="connsiteX1" fmla="*/ 2859589 w 3956992"/>
                            <a:gd name="connsiteY1" fmla="*/ 79026 h 1922083"/>
                            <a:gd name="connsiteX2" fmla="*/ 3956992 w 3956992"/>
                            <a:gd name="connsiteY2" fmla="*/ 1882754 h 1922083"/>
                            <a:gd name="connsiteX3" fmla="*/ 879495 w 3956992"/>
                            <a:gd name="connsiteY3" fmla="*/ 1922083 h 1922083"/>
                            <a:gd name="connsiteX4" fmla="*/ 6268 w 3956992"/>
                            <a:gd name="connsiteY4" fmla="*/ 9463 h 1922083"/>
                            <a:gd name="connsiteX0" fmla="*/ 0 w 3956992"/>
                            <a:gd name="connsiteY0" fmla="*/ 0 h 1882754"/>
                            <a:gd name="connsiteX1" fmla="*/ 2859589 w 3956992"/>
                            <a:gd name="connsiteY1" fmla="*/ 79026 h 1882754"/>
                            <a:gd name="connsiteX2" fmla="*/ 3956992 w 3956992"/>
                            <a:gd name="connsiteY2" fmla="*/ 1882754 h 1882754"/>
                            <a:gd name="connsiteX3" fmla="*/ 879495 w 3956992"/>
                            <a:gd name="connsiteY3" fmla="*/ 1867219 h 1882754"/>
                            <a:gd name="connsiteX4" fmla="*/ 6268 w 3956992"/>
                            <a:gd name="connsiteY4" fmla="*/ 9463 h 18827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3956992" h="1882754">
                              <a:moveTo>
                                <a:pt x="0" y="0"/>
                              </a:moveTo>
                              <a:lnTo>
                                <a:pt x="2859589" y="79026"/>
                              </a:lnTo>
                              <a:lnTo>
                                <a:pt x="3956992" y="1882754"/>
                              </a:lnTo>
                              <a:lnTo>
                                <a:pt x="879495" y="1867219"/>
                              </a:lnTo>
                              <a:lnTo>
                                <a:pt x="6268" y="9463"/>
                              </a:lnTo>
                            </a:path>
                          </a:pathLst>
                        </a:cu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0" tIns="0" rIns="0" bIns="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Char char="•"/>
                            <a:tabLst/>
                          </a:pPr>
                          <a:endParaRPr kumimoji="0" lang="de-DE" sz="24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90" name="Freihandform: Form 89">
                          <a:extLst>
                            <a:ext uri="{FF2B5EF4-FFF2-40B4-BE49-F238E27FC236}">
                              <a16:creationId xmlns:a16="http://schemas.microsoft.com/office/drawing/2014/main" id="{FCD7A191-B4AE-6247-A244-5BB3E88A1C8F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764049" y="3815016"/>
                          <a:ext cx="350547" cy="225980"/>
                        </a:xfrm>
                        <a:custGeom>
                          <a:avLst/>
                          <a:gdLst>
                            <a:gd name="connsiteX0" fmla="*/ 0 w 3972232"/>
                            <a:gd name="connsiteY0" fmla="*/ 9833 h 1897626"/>
                            <a:gd name="connsiteX1" fmla="*/ 2871019 w 3972232"/>
                            <a:gd name="connsiteY1" fmla="*/ 39329 h 1897626"/>
                            <a:gd name="connsiteX2" fmla="*/ 3972232 w 3972232"/>
                            <a:gd name="connsiteY2" fmla="*/ 1858297 h 1897626"/>
                            <a:gd name="connsiteX3" fmla="*/ 894735 w 3972232"/>
                            <a:gd name="connsiteY3" fmla="*/ 1897626 h 1897626"/>
                            <a:gd name="connsiteX4" fmla="*/ 49161 w 3972232"/>
                            <a:gd name="connsiteY4" fmla="*/ 0 h 1897626"/>
                            <a:gd name="connsiteX5" fmla="*/ 78658 w 3972232"/>
                            <a:gd name="connsiteY5" fmla="*/ 68826 h 1897626"/>
                            <a:gd name="connsiteX0" fmla="*/ 0 w 3972232"/>
                            <a:gd name="connsiteY0" fmla="*/ 9833 h 1897626"/>
                            <a:gd name="connsiteX1" fmla="*/ 2874829 w 3972232"/>
                            <a:gd name="connsiteY1" fmla="*/ 54569 h 1897626"/>
                            <a:gd name="connsiteX2" fmla="*/ 3972232 w 3972232"/>
                            <a:gd name="connsiteY2" fmla="*/ 1858297 h 1897626"/>
                            <a:gd name="connsiteX3" fmla="*/ 894735 w 3972232"/>
                            <a:gd name="connsiteY3" fmla="*/ 1897626 h 1897626"/>
                            <a:gd name="connsiteX4" fmla="*/ 49161 w 3972232"/>
                            <a:gd name="connsiteY4" fmla="*/ 0 h 1897626"/>
                            <a:gd name="connsiteX5" fmla="*/ 78658 w 3972232"/>
                            <a:gd name="connsiteY5" fmla="*/ 68826 h 1897626"/>
                            <a:gd name="connsiteX0" fmla="*/ 0 w 3972232"/>
                            <a:gd name="connsiteY0" fmla="*/ 17453 h 1905246"/>
                            <a:gd name="connsiteX1" fmla="*/ 2874829 w 3972232"/>
                            <a:gd name="connsiteY1" fmla="*/ 62189 h 1905246"/>
                            <a:gd name="connsiteX2" fmla="*/ 3972232 w 3972232"/>
                            <a:gd name="connsiteY2" fmla="*/ 1865917 h 1905246"/>
                            <a:gd name="connsiteX3" fmla="*/ 894735 w 3972232"/>
                            <a:gd name="connsiteY3" fmla="*/ 1905246 h 1905246"/>
                            <a:gd name="connsiteX4" fmla="*/ 178701 w 3972232"/>
                            <a:gd name="connsiteY4" fmla="*/ 0 h 1905246"/>
                            <a:gd name="connsiteX5" fmla="*/ 78658 w 3972232"/>
                            <a:gd name="connsiteY5" fmla="*/ 76446 h 1905246"/>
                            <a:gd name="connsiteX0" fmla="*/ 0 w 3972232"/>
                            <a:gd name="connsiteY0" fmla="*/ 17453 h 1905246"/>
                            <a:gd name="connsiteX1" fmla="*/ 2874829 w 3972232"/>
                            <a:gd name="connsiteY1" fmla="*/ 62189 h 1905246"/>
                            <a:gd name="connsiteX2" fmla="*/ 3972232 w 3972232"/>
                            <a:gd name="connsiteY2" fmla="*/ 1865917 h 1905246"/>
                            <a:gd name="connsiteX3" fmla="*/ 894735 w 3972232"/>
                            <a:gd name="connsiteY3" fmla="*/ 1905246 h 1905246"/>
                            <a:gd name="connsiteX4" fmla="*/ 178701 w 3972232"/>
                            <a:gd name="connsiteY4" fmla="*/ 0 h 1905246"/>
                            <a:gd name="connsiteX5" fmla="*/ 78658 w 3972232"/>
                            <a:gd name="connsiteY5" fmla="*/ 76446 h 1905246"/>
                            <a:gd name="connsiteX0" fmla="*/ 0 w 3972232"/>
                            <a:gd name="connsiteY0" fmla="*/ 0 h 1887793"/>
                            <a:gd name="connsiteX1" fmla="*/ 2874829 w 3972232"/>
                            <a:gd name="connsiteY1" fmla="*/ 44736 h 1887793"/>
                            <a:gd name="connsiteX2" fmla="*/ 3972232 w 3972232"/>
                            <a:gd name="connsiteY2" fmla="*/ 1848464 h 1887793"/>
                            <a:gd name="connsiteX3" fmla="*/ 894735 w 3972232"/>
                            <a:gd name="connsiteY3" fmla="*/ 1887793 h 1887793"/>
                            <a:gd name="connsiteX4" fmla="*/ 78658 w 3972232"/>
                            <a:gd name="connsiteY4" fmla="*/ 58993 h 1887793"/>
                            <a:gd name="connsiteX0" fmla="*/ 0 w 3972232"/>
                            <a:gd name="connsiteY0" fmla="*/ 24827 h 1912620"/>
                            <a:gd name="connsiteX1" fmla="*/ 2874829 w 3972232"/>
                            <a:gd name="connsiteY1" fmla="*/ 69563 h 1912620"/>
                            <a:gd name="connsiteX2" fmla="*/ 3972232 w 3972232"/>
                            <a:gd name="connsiteY2" fmla="*/ 1873291 h 1912620"/>
                            <a:gd name="connsiteX3" fmla="*/ 894735 w 3972232"/>
                            <a:gd name="connsiteY3" fmla="*/ 1912620 h 1912620"/>
                            <a:gd name="connsiteX4" fmla="*/ 21508 w 3972232"/>
                            <a:gd name="connsiteY4" fmla="*/ 0 h 1912620"/>
                            <a:gd name="connsiteX0" fmla="*/ 0 w 3956992"/>
                            <a:gd name="connsiteY0" fmla="*/ 0 h 1922083"/>
                            <a:gd name="connsiteX1" fmla="*/ 2859589 w 3956992"/>
                            <a:gd name="connsiteY1" fmla="*/ 79026 h 1922083"/>
                            <a:gd name="connsiteX2" fmla="*/ 3956992 w 3956992"/>
                            <a:gd name="connsiteY2" fmla="*/ 1882754 h 1922083"/>
                            <a:gd name="connsiteX3" fmla="*/ 879495 w 3956992"/>
                            <a:gd name="connsiteY3" fmla="*/ 1922083 h 1922083"/>
                            <a:gd name="connsiteX4" fmla="*/ 6268 w 3956992"/>
                            <a:gd name="connsiteY4" fmla="*/ 9463 h 1922083"/>
                            <a:gd name="connsiteX0" fmla="*/ 0 w 3956992"/>
                            <a:gd name="connsiteY0" fmla="*/ 0 h 1882754"/>
                            <a:gd name="connsiteX1" fmla="*/ 2859589 w 3956992"/>
                            <a:gd name="connsiteY1" fmla="*/ 79026 h 1882754"/>
                            <a:gd name="connsiteX2" fmla="*/ 3956992 w 3956992"/>
                            <a:gd name="connsiteY2" fmla="*/ 1882754 h 1882754"/>
                            <a:gd name="connsiteX3" fmla="*/ 879495 w 3956992"/>
                            <a:gd name="connsiteY3" fmla="*/ 1867219 h 1882754"/>
                            <a:gd name="connsiteX4" fmla="*/ 6268 w 3956992"/>
                            <a:gd name="connsiteY4" fmla="*/ 9463 h 18827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3956992" h="1882754">
                              <a:moveTo>
                                <a:pt x="0" y="0"/>
                              </a:moveTo>
                              <a:lnTo>
                                <a:pt x="2859589" y="79026"/>
                              </a:lnTo>
                              <a:lnTo>
                                <a:pt x="3956992" y="1882754"/>
                              </a:lnTo>
                              <a:lnTo>
                                <a:pt x="879495" y="1867219"/>
                              </a:lnTo>
                              <a:lnTo>
                                <a:pt x="6268" y="9463"/>
                              </a:lnTo>
                            </a:path>
                          </a:pathLst>
                        </a:cu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0" tIns="0" rIns="0" bIns="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Char char="•"/>
                            <a:tabLst/>
                          </a:pPr>
                          <a:endParaRPr kumimoji="0" lang="de-DE" sz="24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91" name="Freihandform: Form 90">
                          <a:extLst>
                            <a:ext uri="{FF2B5EF4-FFF2-40B4-BE49-F238E27FC236}">
                              <a16:creationId xmlns:a16="http://schemas.microsoft.com/office/drawing/2014/main" id="{079980DD-277C-6EBC-66D2-F01C1DE35AAF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512535" y="4117607"/>
                          <a:ext cx="350547" cy="225980"/>
                        </a:xfrm>
                        <a:custGeom>
                          <a:avLst/>
                          <a:gdLst>
                            <a:gd name="connsiteX0" fmla="*/ 0 w 3972232"/>
                            <a:gd name="connsiteY0" fmla="*/ 9833 h 1897626"/>
                            <a:gd name="connsiteX1" fmla="*/ 2871019 w 3972232"/>
                            <a:gd name="connsiteY1" fmla="*/ 39329 h 1897626"/>
                            <a:gd name="connsiteX2" fmla="*/ 3972232 w 3972232"/>
                            <a:gd name="connsiteY2" fmla="*/ 1858297 h 1897626"/>
                            <a:gd name="connsiteX3" fmla="*/ 894735 w 3972232"/>
                            <a:gd name="connsiteY3" fmla="*/ 1897626 h 1897626"/>
                            <a:gd name="connsiteX4" fmla="*/ 49161 w 3972232"/>
                            <a:gd name="connsiteY4" fmla="*/ 0 h 1897626"/>
                            <a:gd name="connsiteX5" fmla="*/ 78658 w 3972232"/>
                            <a:gd name="connsiteY5" fmla="*/ 68826 h 1897626"/>
                            <a:gd name="connsiteX0" fmla="*/ 0 w 3972232"/>
                            <a:gd name="connsiteY0" fmla="*/ 9833 h 1897626"/>
                            <a:gd name="connsiteX1" fmla="*/ 2874829 w 3972232"/>
                            <a:gd name="connsiteY1" fmla="*/ 54569 h 1897626"/>
                            <a:gd name="connsiteX2" fmla="*/ 3972232 w 3972232"/>
                            <a:gd name="connsiteY2" fmla="*/ 1858297 h 1897626"/>
                            <a:gd name="connsiteX3" fmla="*/ 894735 w 3972232"/>
                            <a:gd name="connsiteY3" fmla="*/ 1897626 h 1897626"/>
                            <a:gd name="connsiteX4" fmla="*/ 49161 w 3972232"/>
                            <a:gd name="connsiteY4" fmla="*/ 0 h 1897626"/>
                            <a:gd name="connsiteX5" fmla="*/ 78658 w 3972232"/>
                            <a:gd name="connsiteY5" fmla="*/ 68826 h 1897626"/>
                            <a:gd name="connsiteX0" fmla="*/ 0 w 3972232"/>
                            <a:gd name="connsiteY0" fmla="*/ 17453 h 1905246"/>
                            <a:gd name="connsiteX1" fmla="*/ 2874829 w 3972232"/>
                            <a:gd name="connsiteY1" fmla="*/ 62189 h 1905246"/>
                            <a:gd name="connsiteX2" fmla="*/ 3972232 w 3972232"/>
                            <a:gd name="connsiteY2" fmla="*/ 1865917 h 1905246"/>
                            <a:gd name="connsiteX3" fmla="*/ 894735 w 3972232"/>
                            <a:gd name="connsiteY3" fmla="*/ 1905246 h 1905246"/>
                            <a:gd name="connsiteX4" fmla="*/ 178701 w 3972232"/>
                            <a:gd name="connsiteY4" fmla="*/ 0 h 1905246"/>
                            <a:gd name="connsiteX5" fmla="*/ 78658 w 3972232"/>
                            <a:gd name="connsiteY5" fmla="*/ 76446 h 1905246"/>
                            <a:gd name="connsiteX0" fmla="*/ 0 w 3972232"/>
                            <a:gd name="connsiteY0" fmla="*/ 17453 h 1905246"/>
                            <a:gd name="connsiteX1" fmla="*/ 2874829 w 3972232"/>
                            <a:gd name="connsiteY1" fmla="*/ 62189 h 1905246"/>
                            <a:gd name="connsiteX2" fmla="*/ 3972232 w 3972232"/>
                            <a:gd name="connsiteY2" fmla="*/ 1865917 h 1905246"/>
                            <a:gd name="connsiteX3" fmla="*/ 894735 w 3972232"/>
                            <a:gd name="connsiteY3" fmla="*/ 1905246 h 1905246"/>
                            <a:gd name="connsiteX4" fmla="*/ 178701 w 3972232"/>
                            <a:gd name="connsiteY4" fmla="*/ 0 h 1905246"/>
                            <a:gd name="connsiteX5" fmla="*/ 78658 w 3972232"/>
                            <a:gd name="connsiteY5" fmla="*/ 76446 h 1905246"/>
                            <a:gd name="connsiteX0" fmla="*/ 0 w 3972232"/>
                            <a:gd name="connsiteY0" fmla="*/ 0 h 1887793"/>
                            <a:gd name="connsiteX1" fmla="*/ 2874829 w 3972232"/>
                            <a:gd name="connsiteY1" fmla="*/ 44736 h 1887793"/>
                            <a:gd name="connsiteX2" fmla="*/ 3972232 w 3972232"/>
                            <a:gd name="connsiteY2" fmla="*/ 1848464 h 1887793"/>
                            <a:gd name="connsiteX3" fmla="*/ 894735 w 3972232"/>
                            <a:gd name="connsiteY3" fmla="*/ 1887793 h 1887793"/>
                            <a:gd name="connsiteX4" fmla="*/ 78658 w 3972232"/>
                            <a:gd name="connsiteY4" fmla="*/ 58993 h 1887793"/>
                            <a:gd name="connsiteX0" fmla="*/ 0 w 3972232"/>
                            <a:gd name="connsiteY0" fmla="*/ 24827 h 1912620"/>
                            <a:gd name="connsiteX1" fmla="*/ 2874829 w 3972232"/>
                            <a:gd name="connsiteY1" fmla="*/ 69563 h 1912620"/>
                            <a:gd name="connsiteX2" fmla="*/ 3972232 w 3972232"/>
                            <a:gd name="connsiteY2" fmla="*/ 1873291 h 1912620"/>
                            <a:gd name="connsiteX3" fmla="*/ 894735 w 3972232"/>
                            <a:gd name="connsiteY3" fmla="*/ 1912620 h 1912620"/>
                            <a:gd name="connsiteX4" fmla="*/ 21508 w 3972232"/>
                            <a:gd name="connsiteY4" fmla="*/ 0 h 1912620"/>
                            <a:gd name="connsiteX0" fmla="*/ 0 w 3956992"/>
                            <a:gd name="connsiteY0" fmla="*/ 0 h 1922083"/>
                            <a:gd name="connsiteX1" fmla="*/ 2859589 w 3956992"/>
                            <a:gd name="connsiteY1" fmla="*/ 79026 h 1922083"/>
                            <a:gd name="connsiteX2" fmla="*/ 3956992 w 3956992"/>
                            <a:gd name="connsiteY2" fmla="*/ 1882754 h 1922083"/>
                            <a:gd name="connsiteX3" fmla="*/ 879495 w 3956992"/>
                            <a:gd name="connsiteY3" fmla="*/ 1922083 h 1922083"/>
                            <a:gd name="connsiteX4" fmla="*/ 6268 w 3956992"/>
                            <a:gd name="connsiteY4" fmla="*/ 9463 h 1922083"/>
                            <a:gd name="connsiteX0" fmla="*/ 0 w 3956992"/>
                            <a:gd name="connsiteY0" fmla="*/ 0 h 1882754"/>
                            <a:gd name="connsiteX1" fmla="*/ 2859589 w 3956992"/>
                            <a:gd name="connsiteY1" fmla="*/ 79026 h 1882754"/>
                            <a:gd name="connsiteX2" fmla="*/ 3956992 w 3956992"/>
                            <a:gd name="connsiteY2" fmla="*/ 1882754 h 1882754"/>
                            <a:gd name="connsiteX3" fmla="*/ 879495 w 3956992"/>
                            <a:gd name="connsiteY3" fmla="*/ 1867219 h 1882754"/>
                            <a:gd name="connsiteX4" fmla="*/ 6268 w 3956992"/>
                            <a:gd name="connsiteY4" fmla="*/ 9463 h 18827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3956992" h="1882754">
                              <a:moveTo>
                                <a:pt x="0" y="0"/>
                              </a:moveTo>
                              <a:lnTo>
                                <a:pt x="2859589" y="79026"/>
                              </a:lnTo>
                              <a:lnTo>
                                <a:pt x="3956992" y="1882754"/>
                              </a:lnTo>
                              <a:lnTo>
                                <a:pt x="879495" y="1867219"/>
                              </a:lnTo>
                              <a:lnTo>
                                <a:pt x="6268" y="9463"/>
                              </a:lnTo>
                            </a:path>
                          </a:pathLst>
                        </a:cu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0" tIns="0" rIns="0" bIns="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Char char="•"/>
                            <a:tabLst/>
                          </a:pPr>
                          <a:endParaRPr kumimoji="0" lang="de-DE" sz="24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p:txBody>
                    </p:sp>
                    <p:sp>
                      <p:nvSpPr>
                        <p:cNvPr id="92" name="Freihandform: Form 91">
                          <a:extLst>
                            <a:ext uri="{FF2B5EF4-FFF2-40B4-BE49-F238E27FC236}">
                              <a16:creationId xmlns:a16="http://schemas.microsoft.com/office/drawing/2014/main" id="{F8D906E3-1A43-72F7-E1B1-3991651E2207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8911668" y="4117607"/>
                          <a:ext cx="350547" cy="225980"/>
                        </a:xfrm>
                        <a:custGeom>
                          <a:avLst/>
                          <a:gdLst>
                            <a:gd name="connsiteX0" fmla="*/ 0 w 3972232"/>
                            <a:gd name="connsiteY0" fmla="*/ 9833 h 1897626"/>
                            <a:gd name="connsiteX1" fmla="*/ 2871019 w 3972232"/>
                            <a:gd name="connsiteY1" fmla="*/ 39329 h 1897626"/>
                            <a:gd name="connsiteX2" fmla="*/ 3972232 w 3972232"/>
                            <a:gd name="connsiteY2" fmla="*/ 1858297 h 1897626"/>
                            <a:gd name="connsiteX3" fmla="*/ 894735 w 3972232"/>
                            <a:gd name="connsiteY3" fmla="*/ 1897626 h 1897626"/>
                            <a:gd name="connsiteX4" fmla="*/ 49161 w 3972232"/>
                            <a:gd name="connsiteY4" fmla="*/ 0 h 1897626"/>
                            <a:gd name="connsiteX5" fmla="*/ 78658 w 3972232"/>
                            <a:gd name="connsiteY5" fmla="*/ 68826 h 1897626"/>
                            <a:gd name="connsiteX0" fmla="*/ 0 w 3972232"/>
                            <a:gd name="connsiteY0" fmla="*/ 9833 h 1897626"/>
                            <a:gd name="connsiteX1" fmla="*/ 2874829 w 3972232"/>
                            <a:gd name="connsiteY1" fmla="*/ 54569 h 1897626"/>
                            <a:gd name="connsiteX2" fmla="*/ 3972232 w 3972232"/>
                            <a:gd name="connsiteY2" fmla="*/ 1858297 h 1897626"/>
                            <a:gd name="connsiteX3" fmla="*/ 894735 w 3972232"/>
                            <a:gd name="connsiteY3" fmla="*/ 1897626 h 1897626"/>
                            <a:gd name="connsiteX4" fmla="*/ 49161 w 3972232"/>
                            <a:gd name="connsiteY4" fmla="*/ 0 h 1897626"/>
                            <a:gd name="connsiteX5" fmla="*/ 78658 w 3972232"/>
                            <a:gd name="connsiteY5" fmla="*/ 68826 h 1897626"/>
                            <a:gd name="connsiteX0" fmla="*/ 0 w 3972232"/>
                            <a:gd name="connsiteY0" fmla="*/ 17453 h 1905246"/>
                            <a:gd name="connsiteX1" fmla="*/ 2874829 w 3972232"/>
                            <a:gd name="connsiteY1" fmla="*/ 62189 h 1905246"/>
                            <a:gd name="connsiteX2" fmla="*/ 3972232 w 3972232"/>
                            <a:gd name="connsiteY2" fmla="*/ 1865917 h 1905246"/>
                            <a:gd name="connsiteX3" fmla="*/ 894735 w 3972232"/>
                            <a:gd name="connsiteY3" fmla="*/ 1905246 h 1905246"/>
                            <a:gd name="connsiteX4" fmla="*/ 178701 w 3972232"/>
                            <a:gd name="connsiteY4" fmla="*/ 0 h 1905246"/>
                            <a:gd name="connsiteX5" fmla="*/ 78658 w 3972232"/>
                            <a:gd name="connsiteY5" fmla="*/ 76446 h 1905246"/>
                            <a:gd name="connsiteX0" fmla="*/ 0 w 3972232"/>
                            <a:gd name="connsiteY0" fmla="*/ 17453 h 1905246"/>
                            <a:gd name="connsiteX1" fmla="*/ 2874829 w 3972232"/>
                            <a:gd name="connsiteY1" fmla="*/ 62189 h 1905246"/>
                            <a:gd name="connsiteX2" fmla="*/ 3972232 w 3972232"/>
                            <a:gd name="connsiteY2" fmla="*/ 1865917 h 1905246"/>
                            <a:gd name="connsiteX3" fmla="*/ 894735 w 3972232"/>
                            <a:gd name="connsiteY3" fmla="*/ 1905246 h 1905246"/>
                            <a:gd name="connsiteX4" fmla="*/ 178701 w 3972232"/>
                            <a:gd name="connsiteY4" fmla="*/ 0 h 1905246"/>
                            <a:gd name="connsiteX5" fmla="*/ 78658 w 3972232"/>
                            <a:gd name="connsiteY5" fmla="*/ 76446 h 1905246"/>
                            <a:gd name="connsiteX0" fmla="*/ 0 w 3972232"/>
                            <a:gd name="connsiteY0" fmla="*/ 0 h 1887793"/>
                            <a:gd name="connsiteX1" fmla="*/ 2874829 w 3972232"/>
                            <a:gd name="connsiteY1" fmla="*/ 44736 h 1887793"/>
                            <a:gd name="connsiteX2" fmla="*/ 3972232 w 3972232"/>
                            <a:gd name="connsiteY2" fmla="*/ 1848464 h 1887793"/>
                            <a:gd name="connsiteX3" fmla="*/ 894735 w 3972232"/>
                            <a:gd name="connsiteY3" fmla="*/ 1887793 h 1887793"/>
                            <a:gd name="connsiteX4" fmla="*/ 78658 w 3972232"/>
                            <a:gd name="connsiteY4" fmla="*/ 58993 h 1887793"/>
                            <a:gd name="connsiteX0" fmla="*/ 0 w 3972232"/>
                            <a:gd name="connsiteY0" fmla="*/ 24827 h 1912620"/>
                            <a:gd name="connsiteX1" fmla="*/ 2874829 w 3972232"/>
                            <a:gd name="connsiteY1" fmla="*/ 69563 h 1912620"/>
                            <a:gd name="connsiteX2" fmla="*/ 3972232 w 3972232"/>
                            <a:gd name="connsiteY2" fmla="*/ 1873291 h 1912620"/>
                            <a:gd name="connsiteX3" fmla="*/ 894735 w 3972232"/>
                            <a:gd name="connsiteY3" fmla="*/ 1912620 h 1912620"/>
                            <a:gd name="connsiteX4" fmla="*/ 21508 w 3972232"/>
                            <a:gd name="connsiteY4" fmla="*/ 0 h 1912620"/>
                            <a:gd name="connsiteX0" fmla="*/ 0 w 3956992"/>
                            <a:gd name="connsiteY0" fmla="*/ 0 h 1922083"/>
                            <a:gd name="connsiteX1" fmla="*/ 2859589 w 3956992"/>
                            <a:gd name="connsiteY1" fmla="*/ 79026 h 1922083"/>
                            <a:gd name="connsiteX2" fmla="*/ 3956992 w 3956992"/>
                            <a:gd name="connsiteY2" fmla="*/ 1882754 h 1922083"/>
                            <a:gd name="connsiteX3" fmla="*/ 879495 w 3956992"/>
                            <a:gd name="connsiteY3" fmla="*/ 1922083 h 1922083"/>
                            <a:gd name="connsiteX4" fmla="*/ 6268 w 3956992"/>
                            <a:gd name="connsiteY4" fmla="*/ 9463 h 1922083"/>
                            <a:gd name="connsiteX0" fmla="*/ 0 w 3956992"/>
                            <a:gd name="connsiteY0" fmla="*/ 0 h 1882754"/>
                            <a:gd name="connsiteX1" fmla="*/ 2859589 w 3956992"/>
                            <a:gd name="connsiteY1" fmla="*/ 79026 h 1882754"/>
                            <a:gd name="connsiteX2" fmla="*/ 3956992 w 3956992"/>
                            <a:gd name="connsiteY2" fmla="*/ 1882754 h 1882754"/>
                            <a:gd name="connsiteX3" fmla="*/ 879495 w 3956992"/>
                            <a:gd name="connsiteY3" fmla="*/ 1867219 h 1882754"/>
                            <a:gd name="connsiteX4" fmla="*/ 6268 w 3956992"/>
                            <a:gd name="connsiteY4" fmla="*/ 9463 h 18827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3956992" h="1882754">
                              <a:moveTo>
                                <a:pt x="0" y="0"/>
                              </a:moveTo>
                              <a:lnTo>
                                <a:pt x="2859589" y="79026"/>
                              </a:lnTo>
                              <a:lnTo>
                                <a:pt x="3956992" y="1882754"/>
                              </a:lnTo>
                              <a:lnTo>
                                <a:pt x="879495" y="1867219"/>
                              </a:lnTo>
                              <a:lnTo>
                                <a:pt x="6268" y="9463"/>
                              </a:lnTo>
                            </a:path>
                          </a:pathLst>
                        </a:custGeom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n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>
                        <a:effectLst/>
                      </p:spPr>
                      <p:txBody>
                        <a:bodyPr vert="horz" wrap="square" lIns="0" tIns="0" rIns="0" bIns="0" numCol="1" rtlCol="0" anchor="t" anchorCtr="0" compatLnSpc="1">
                          <a:prstTxWarp prst="textNoShape">
                            <a:avLst/>
                          </a:prstTxWarp>
                        </a:bodyPr>
                        <a:lstStyle/>
                        <a:p>
                          <a:pPr marL="0" marR="0" indent="0" algn="l" defTabSz="914400" rtl="0" eaLnBrk="0" fontAlgn="base" latinLnBrk="0" hangingPunct="0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Tx/>
                            <a:buSzTx/>
                            <a:buFontTx/>
                            <a:buChar char="•"/>
                            <a:tabLst/>
                          </a:pPr>
                          <a:endParaRPr kumimoji="0" lang="de-DE" sz="24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Arial" charset="0"/>
                          </a:endParaRPr>
                        </a:p>
                      </p:txBody>
                    </p:sp>
                  </p:grpSp>
                  <p:pic>
                    <p:nvPicPr>
                      <p:cNvPr id="65" name="Grafik 64">
                        <a:extLst>
                          <a:ext uri="{FF2B5EF4-FFF2-40B4-BE49-F238E27FC236}">
                            <a16:creationId xmlns:a16="http://schemas.microsoft.com/office/drawing/2014/main" id="{CD7534BD-C143-9833-5CD1-99BCA50FAC0B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28018" y="4096371"/>
                        <a:ext cx="277293" cy="362103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66" name="Grafik 65">
                        <a:extLst>
                          <a:ext uri="{FF2B5EF4-FFF2-40B4-BE49-F238E27FC236}">
                            <a16:creationId xmlns:a16="http://schemas.microsoft.com/office/drawing/2014/main" id="{EA06F566-03F4-5DE0-7205-7435929F271C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936881" y="4144813"/>
                        <a:ext cx="335159" cy="291778"/>
                      </a:xfrm>
                      <a:prstGeom prst="rect">
                        <a:avLst/>
                      </a:prstGeom>
                    </p:spPr>
                  </p:pic>
                  <p:cxnSp>
                    <p:nvCxnSpPr>
                      <p:cNvPr id="67" name="Gerader Verbinder 66">
                        <a:extLst>
                          <a:ext uri="{FF2B5EF4-FFF2-40B4-BE49-F238E27FC236}">
                            <a16:creationId xmlns:a16="http://schemas.microsoft.com/office/drawing/2014/main" id="{CA64AE2D-B58E-AA4D-6C77-7869CC738F44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 flipH="1" flipV="1">
                        <a:off x="5701738" y="4277423"/>
                        <a:ext cx="292833" cy="5260"/>
                      </a:xfrm>
                      <a:prstGeom prst="line">
                        <a:avLst/>
                      </a:prstGeom>
                      <a:solidFill>
                        <a:srgbClr val="FF0000"/>
                      </a:solidFill>
                      <a:ln w="9525" cap="flat" cmpd="sng" algn="ctr">
                        <a:solidFill>
                          <a:srgbClr val="FF33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cxnSp>
                    <p:nvCxnSpPr>
                      <p:cNvPr id="68" name="Gerade Verbindung mit Pfeil 67">
                        <a:extLst>
                          <a:ext uri="{FF2B5EF4-FFF2-40B4-BE49-F238E27FC236}">
                            <a16:creationId xmlns:a16="http://schemas.microsoft.com/office/drawing/2014/main" id="{F6DA5F0D-1C61-04D7-CA59-A09CCE207AB8}"/>
                          </a:ext>
                        </a:extLst>
                      </p:cNvPr>
                      <p:cNvCxnSpPr/>
                      <p:nvPr/>
                    </p:nvCxnSpPr>
                    <p:spPr bwMode="auto">
                      <a:xfrm>
                        <a:off x="5738081" y="4233615"/>
                        <a:ext cx="221832" cy="5278"/>
                      </a:xfrm>
                      <a:prstGeom prst="straightConnector1">
                        <a:avLst/>
                      </a:prstGeom>
                      <a:solidFill>
                        <a:srgbClr val="FF0000"/>
                      </a:solidFill>
                      <a:ln w="12700" cap="flat" cmpd="sng" algn="ctr">
                        <a:solidFill>
                          <a:schemeClr val="tx1"/>
                        </a:solidFill>
                        <a:prstDash val="solid"/>
                        <a:round/>
                        <a:headEnd type="triangle" w="med" len="med"/>
                        <a:tailEnd type="triangle" w="med" len="med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cxnSp>
                  <p:grpSp>
                    <p:nvGrpSpPr>
                      <p:cNvPr id="69" name="Gruppieren 68">
                        <a:extLst>
                          <a:ext uri="{FF2B5EF4-FFF2-40B4-BE49-F238E27FC236}">
                            <a16:creationId xmlns:a16="http://schemas.microsoft.com/office/drawing/2014/main" id="{16DD5E3D-B209-4C2F-3927-CF130B0DA79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7405955" y="3230128"/>
                        <a:ext cx="1694579" cy="1457785"/>
                        <a:chOff x="7922148" y="3230128"/>
                        <a:chExt cx="1694579" cy="1457785"/>
                      </a:xfrm>
                    </p:grpSpPr>
                    <p:pic>
                      <p:nvPicPr>
                        <p:cNvPr id="71" name="Grafik 70" descr="Ein Bild, das Handkarren, Projektor enthält.&#10;&#10;Automatisch generierte Beschreibung">
                          <a:extLst>
                            <a:ext uri="{FF2B5EF4-FFF2-40B4-BE49-F238E27FC236}">
                              <a16:creationId xmlns:a16="http://schemas.microsoft.com/office/drawing/2014/main" id="{68BE34F8-0DB2-45E3-10F9-A187AF6DF425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34527" b="33870"/>
                        <a:stretch/>
                      </p:blipFill>
                      <p:spPr>
                        <a:xfrm flipH="1">
                          <a:off x="8418100" y="3305763"/>
                          <a:ext cx="670609" cy="276756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77" name="Grafik 76">
                          <a:extLst>
                            <a:ext uri="{FF2B5EF4-FFF2-40B4-BE49-F238E27FC236}">
                              <a16:creationId xmlns:a16="http://schemas.microsoft.com/office/drawing/2014/main" id="{6649F9E6-2501-5D0E-B6F3-4081B0F00361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13089" t="28194" r="13089" b="37778"/>
                        <a:stretch/>
                      </p:blipFill>
                      <p:spPr>
                        <a:xfrm>
                          <a:off x="8137984" y="4297915"/>
                          <a:ext cx="392469" cy="207888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78" name="Grafik 77">
                          <a:extLst>
                            <a:ext uri="{FF2B5EF4-FFF2-40B4-BE49-F238E27FC236}">
                              <a16:creationId xmlns:a16="http://schemas.microsoft.com/office/drawing/2014/main" id="{DF7B60C2-4BDA-A83D-04D6-80D332CF3664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13089" t="28194" r="13089" b="37778"/>
                        <a:stretch/>
                      </p:blipFill>
                      <p:spPr>
                        <a:xfrm>
                          <a:off x="8220354" y="4065622"/>
                          <a:ext cx="392469" cy="207888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80" name="Grafik 79">
                          <a:extLst>
                            <a:ext uri="{FF2B5EF4-FFF2-40B4-BE49-F238E27FC236}">
                              <a16:creationId xmlns:a16="http://schemas.microsoft.com/office/drawing/2014/main" id="{3E0C591C-88D8-4945-3947-414A74210F17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13089" t="28194" r="13089" b="37778"/>
                        <a:stretch/>
                      </p:blipFill>
                      <p:spPr>
                        <a:xfrm>
                          <a:off x="8326951" y="3850024"/>
                          <a:ext cx="392469" cy="207888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82" name="Grafik 81">
                          <a:extLst>
                            <a:ext uri="{FF2B5EF4-FFF2-40B4-BE49-F238E27FC236}">
                              <a16:creationId xmlns:a16="http://schemas.microsoft.com/office/drawing/2014/main" id="{5452A0FD-D566-17D2-DFF8-FB6894AC2455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13089" t="28194" r="13089" b="37778"/>
                        <a:stretch/>
                      </p:blipFill>
                      <p:spPr>
                        <a:xfrm>
                          <a:off x="8569215" y="4297915"/>
                          <a:ext cx="392469" cy="207888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83" name="Grafik 82">
                          <a:extLst>
                            <a:ext uri="{FF2B5EF4-FFF2-40B4-BE49-F238E27FC236}">
                              <a16:creationId xmlns:a16="http://schemas.microsoft.com/office/drawing/2014/main" id="{E9721EA4-5582-EDB8-A928-B7760BDB9700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13089" t="28194" r="13089" b="37778"/>
                        <a:stretch/>
                      </p:blipFill>
                      <p:spPr>
                        <a:xfrm>
                          <a:off x="8651585" y="4065622"/>
                          <a:ext cx="392469" cy="207888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84" name="Grafik 83">
                          <a:extLst>
                            <a:ext uri="{FF2B5EF4-FFF2-40B4-BE49-F238E27FC236}">
                              <a16:creationId xmlns:a16="http://schemas.microsoft.com/office/drawing/2014/main" id="{ECEA8C0C-8910-5793-036D-89704500EE77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13089" t="28194" r="13089" b="37778"/>
                        <a:stretch/>
                      </p:blipFill>
                      <p:spPr>
                        <a:xfrm>
                          <a:off x="8758182" y="3850024"/>
                          <a:ext cx="392469" cy="207888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85" name="Grafik 84" descr="Ein Bild, das Handkarren, Projektor enthält.&#10;&#10;Automatisch generierte Beschreibung">
                          <a:extLst>
                            <a:ext uri="{FF2B5EF4-FFF2-40B4-BE49-F238E27FC236}">
                              <a16:creationId xmlns:a16="http://schemas.microsoft.com/office/drawing/2014/main" id="{3A268024-DC3A-829B-3521-AF37DC365790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34527" b="33870"/>
                        <a:stretch/>
                      </p:blipFill>
                      <p:spPr>
                        <a:xfrm flipH="1">
                          <a:off x="8418100" y="3577954"/>
                          <a:ext cx="670609" cy="276756"/>
                        </a:xfrm>
                        <a:prstGeom prst="rect">
                          <a:avLst/>
                        </a:prstGeom>
                      </p:spPr>
                    </p:pic>
                    <p:grpSp>
                      <p:nvGrpSpPr>
                        <p:cNvPr id="86" name="Gruppieren 85">
                          <a:extLst>
                            <a:ext uri="{FF2B5EF4-FFF2-40B4-BE49-F238E27FC236}">
                              <a16:creationId xmlns:a16="http://schemas.microsoft.com/office/drawing/2014/main" id="{D5EA0BD1-EA82-7BEF-FB86-EB8A7ECD1681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7922148" y="3230128"/>
                          <a:ext cx="1694579" cy="1457785"/>
                          <a:chOff x="9906000" y="1688388"/>
                          <a:chExt cx="3011703" cy="1984036"/>
                        </a:xfrm>
                      </p:grpSpPr>
                      <p:pic>
                        <p:nvPicPr>
                          <p:cNvPr id="87" name="Grafik 86">
                            <a:extLst>
                              <a:ext uri="{FF2B5EF4-FFF2-40B4-BE49-F238E27FC236}">
                                <a16:creationId xmlns:a16="http://schemas.microsoft.com/office/drawing/2014/main" id="{85572A2F-C7CE-C196-55BA-1A0D879E4CFD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 rotWithShape="1">
                          <a:blip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  <a:ext uri="{96DAC541-7B7A-43D3-8B79-37D633B846F1}">
                                <asvg:svgBlip xmlns:asvg="http://schemas.microsoft.com/office/drawing/2016/SVG/main" r:embed="rId20"/>
                              </a:ext>
                            </a:extLst>
                          </a:blip>
                          <a:srcRect l="-1" t="16508" r="49149" b="27515"/>
                          <a:stretch/>
                        </p:blipFill>
                        <p:spPr>
                          <a:xfrm>
                            <a:off x="9906000" y="1688388"/>
                            <a:ext cx="2828822" cy="1968695"/>
                          </a:xfrm>
                          <a:prstGeom prst="rect">
                            <a:avLst/>
                          </a:prstGeom>
                        </p:spPr>
                      </p:pic>
                      <p:sp>
                        <p:nvSpPr>
                          <p:cNvPr id="88" name="Rechteck 87">
                            <a:extLst>
                              <a:ext uri="{FF2B5EF4-FFF2-40B4-BE49-F238E27FC236}">
                                <a16:creationId xmlns:a16="http://schemas.microsoft.com/office/drawing/2014/main" id="{18EDBA42-2DBF-04F0-C576-90E355058FC6}"/>
                              </a:ext>
                            </a:extLst>
                          </p:cNvPr>
                          <p:cNvSpPr/>
                          <p:nvPr/>
                        </p:nvSpPr>
                        <p:spPr bwMode="auto">
                          <a:xfrm>
                            <a:off x="12409634" y="2705215"/>
                            <a:ext cx="508069" cy="967209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95000"/>
                            </a:schemeClr>
                          </a:solidFill>
                          <a:ln w="12700" cap="flat" cmpd="sng" algn="ctr">
                            <a:noFill/>
                            <a:prstDash val="solid"/>
                            <a:round/>
                            <a:headEnd type="none" w="med" len="med"/>
                            <a:tailEnd type="none" w="med" len="med"/>
                          </a:ln>
                          <a:effectLst/>
                        </p:spPr>
                        <p:txBody>
                          <a:bodyPr vert="horz" wrap="square" lIns="0" tIns="0" rIns="0" bIns="0" numCol="1" rtlCol="0" anchor="t" anchorCtr="0" compatLnSpc="1">
                            <a:prstTxWarp prst="textNoShape">
                              <a:avLst/>
                            </a:prstTxWarp>
                          </a:bodyPr>
                          <a:lstStyle/>
                          <a:p>
                            <a:pPr marL="0" marR="0" indent="0" algn="l" defTabSz="914400" rtl="0" eaLnBrk="0" fontAlgn="base" latinLnBrk="0" hangingPunct="0">
                              <a:lnSpc>
                                <a:spcPct val="100000"/>
                              </a:lnSpc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buClrTx/>
                              <a:buSzTx/>
                              <a:buFontTx/>
                              <a:buChar char="•"/>
                              <a:tabLst/>
                            </a:pPr>
                            <a:endParaRPr kumimoji="0" lang="de-DE" sz="2400" b="0" i="0" u="none" strike="noStrike" cap="none" normalizeH="0" baseline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latin typeface="Arial" charset="0"/>
                            </a:endParaRPr>
                          </a:p>
                        </p:txBody>
                      </p:sp>
                    </p:grpSp>
                  </p:grpSp>
                </p:grpSp>
                <p:cxnSp>
                  <p:nvCxnSpPr>
                    <p:cNvPr id="125" name="Gerader Verbinder 124">
                      <a:extLst>
                        <a:ext uri="{FF2B5EF4-FFF2-40B4-BE49-F238E27FC236}">
                          <a16:creationId xmlns:a16="http://schemas.microsoft.com/office/drawing/2014/main" id="{93F5B9E1-4C40-4EF1-8006-6533E6B212DC}"/>
                        </a:ext>
                      </a:extLst>
                    </p:cNvPr>
                    <p:cNvCxnSpPr/>
                    <p:nvPr/>
                  </p:nvCxnSpPr>
                  <p:spPr bwMode="auto">
                    <a:xfrm>
                      <a:off x="3201142" y="4439983"/>
                      <a:ext cx="0" cy="668743"/>
                    </a:xfrm>
                    <a:prstGeom prst="line">
                      <a:avLst/>
                    </a:prstGeom>
                    <a:solidFill>
                      <a:srgbClr val="FF0000"/>
                    </a:solidFill>
                    <a:ln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arrow" w="med" len="med"/>
                      <a:tailEnd type="arrow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</p:cxnSp>
              </p:grpSp>
              <p:sp>
                <p:nvSpPr>
                  <p:cNvPr id="111" name="Textfeld 110">
                    <a:extLst>
                      <a:ext uri="{FF2B5EF4-FFF2-40B4-BE49-F238E27FC236}">
                        <a16:creationId xmlns:a16="http://schemas.microsoft.com/office/drawing/2014/main" id="{35484428-CE77-0C01-AF82-31966832694C}"/>
                      </a:ext>
                    </a:extLst>
                  </p:cNvPr>
                  <p:cNvSpPr txBox="1"/>
                  <p:nvPr/>
                </p:nvSpPr>
                <p:spPr>
                  <a:xfrm>
                    <a:off x="911576" y="4532832"/>
                    <a:ext cx="1314962" cy="138499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de-DE" sz="1400" dirty="0"/>
                      <a:t>„</a:t>
                    </a:r>
                    <a:r>
                      <a:rPr lang="de-DE" sz="1400" dirty="0" err="1"/>
                      <a:t>ProSumer</a:t>
                    </a:r>
                    <a:r>
                      <a:rPr lang="de-DE" sz="1400" dirty="0"/>
                      <a:t>“</a:t>
                    </a:r>
                    <a:br>
                      <a:rPr lang="de-DE" sz="1400" dirty="0"/>
                    </a:br>
                    <a:r>
                      <a:rPr lang="de-DE" sz="1400" dirty="0">
                        <a:solidFill>
                          <a:srgbClr val="3333FF"/>
                        </a:solidFill>
                      </a:rPr>
                      <a:t>Wohn-/</a:t>
                    </a:r>
                    <a:r>
                      <a:rPr lang="de-DE" sz="1400" dirty="0" err="1">
                        <a:solidFill>
                          <a:srgbClr val="3333FF"/>
                        </a:solidFill>
                      </a:rPr>
                      <a:t>öffentl</a:t>
                    </a:r>
                    <a:r>
                      <a:rPr lang="de-DE" sz="1400" dirty="0">
                        <a:solidFill>
                          <a:srgbClr val="3333FF"/>
                        </a:solidFill>
                      </a:rPr>
                      <a:t>.</a:t>
                    </a:r>
                    <a:br>
                      <a:rPr lang="de-DE" sz="1400" dirty="0">
                        <a:solidFill>
                          <a:srgbClr val="3333FF"/>
                        </a:solidFill>
                      </a:rPr>
                    </a:br>
                    <a:r>
                      <a:rPr lang="de-DE" sz="1400" dirty="0">
                        <a:solidFill>
                          <a:srgbClr val="3333FF"/>
                        </a:solidFill>
                      </a:rPr>
                      <a:t>Gebäude,</a:t>
                    </a:r>
                    <a:br>
                      <a:rPr lang="de-DE" sz="1400" dirty="0">
                        <a:solidFill>
                          <a:srgbClr val="3333FF"/>
                        </a:solidFill>
                      </a:rPr>
                    </a:br>
                    <a:r>
                      <a:rPr lang="de-DE" sz="1400" dirty="0">
                        <a:solidFill>
                          <a:srgbClr val="3333FF"/>
                        </a:solidFill>
                      </a:rPr>
                      <a:t>Betriebe/</a:t>
                    </a:r>
                    <a:br>
                      <a:rPr lang="de-DE" sz="1400" dirty="0">
                        <a:solidFill>
                          <a:srgbClr val="3333FF"/>
                        </a:solidFill>
                      </a:rPr>
                    </a:br>
                    <a:r>
                      <a:rPr lang="de-DE" sz="1400" dirty="0">
                        <a:solidFill>
                          <a:srgbClr val="3333FF"/>
                        </a:solidFill>
                      </a:rPr>
                      <a:t>Firmen</a:t>
                    </a:r>
                    <a:br>
                      <a:rPr lang="de-DE" sz="1400" dirty="0"/>
                    </a:br>
                    <a:endParaRPr lang="de-DE" sz="1400" dirty="0"/>
                  </a:p>
                </p:txBody>
              </p:sp>
            </p:grpSp>
          </p:grpSp>
        </p:grp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02BFEA14-CADF-2864-FB43-A2B381196C3B}"/>
                </a:ext>
              </a:extLst>
            </p:cNvPr>
            <p:cNvSpPr txBox="1"/>
            <p:nvPr/>
          </p:nvSpPr>
          <p:spPr>
            <a:xfrm>
              <a:off x="4552881" y="4057413"/>
              <a:ext cx="312585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dirty="0"/>
                <a:t>Verteilernetze </a:t>
              </a:r>
              <a:r>
                <a:rPr lang="de-DE" sz="1200" dirty="0"/>
                <a:t>(110 kV/20 kV/Ortsnetz)</a:t>
              </a:r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C5EAD59D-FE7E-3700-3C21-266C535CEF83}"/>
              </a:ext>
            </a:extLst>
          </p:cNvPr>
          <p:cNvGrpSpPr/>
          <p:nvPr/>
        </p:nvGrpSpPr>
        <p:grpSpPr>
          <a:xfrm>
            <a:off x="5151279" y="4839291"/>
            <a:ext cx="1009448" cy="536687"/>
            <a:chOff x="4096312" y="5002828"/>
            <a:chExt cx="1009448" cy="536687"/>
          </a:xfrm>
        </p:grpSpPr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6A8ED06D-065A-52D3-F17F-6D0713231AB7}"/>
                </a:ext>
              </a:extLst>
            </p:cNvPr>
            <p:cNvSpPr txBox="1"/>
            <p:nvPr/>
          </p:nvSpPr>
          <p:spPr>
            <a:xfrm>
              <a:off x="4096312" y="5002828"/>
              <a:ext cx="10094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400" dirty="0">
                  <a:solidFill>
                    <a:srgbClr val="3333FF"/>
                  </a:solidFill>
                </a:rPr>
                <a:t>Solar-</a:t>
              </a:r>
              <a:br>
                <a:rPr lang="de-DE" sz="1400" dirty="0">
                  <a:solidFill>
                    <a:srgbClr val="3333FF"/>
                  </a:solidFill>
                </a:rPr>
              </a:br>
              <a:r>
                <a:rPr lang="de-DE" sz="1400" dirty="0" err="1">
                  <a:solidFill>
                    <a:srgbClr val="3333FF"/>
                  </a:solidFill>
                </a:rPr>
                <a:t>Thermie</a:t>
              </a:r>
              <a:endParaRPr lang="de-DE" sz="1400" dirty="0">
                <a:solidFill>
                  <a:srgbClr val="3333FF"/>
                </a:solidFill>
              </a:endParaRPr>
            </a:p>
          </p:txBody>
        </p:sp>
        <p:cxnSp>
          <p:nvCxnSpPr>
            <p:cNvPr id="44" name="Gerade Verbindung mit Pfeil 43">
              <a:extLst>
                <a:ext uri="{FF2B5EF4-FFF2-40B4-BE49-F238E27FC236}">
                  <a16:creationId xmlns:a16="http://schemas.microsoft.com/office/drawing/2014/main" id="{FD3D1672-F488-2482-E2D1-1C20B18DEFAA}"/>
                </a:ext>
              </a:extLst>
            </p:cNvPr>
            <p:cNvCxnSpPr/>
            <p:nvPr/>
          </p:nvCxnSpPr>
          <p:spPr bwMode="auto">
            <a:xfrm>
              <a:off x="4165355" y="5539515"/>
              <a:ext cx="495830" cy="0"/>
            </a:xfrm>
            <a:prstGeom prst="straightConnector1">
              <a:avLst/>
            </a:prstGeom>
            <a:solidFill>
              <a:srgbClr val="FF0000"/>
            </a:solidFill>
            <a:ln w="28575" cap="flat" cmpd="sng" algn="ctr">
              <a:solidFill>
                <a:srgbClr val="FF6600"/>
              </a:solidFill>
              <a:prstDash val="solid"/>
              <a:round/>
              <a:headEnd type="arrow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6" name="Textfeld 45">
            <a:extLst>
              <a:ext uri="{FF2B5EF4-FFF2-40B4-BE49-F238E27FC236}">
                <a16:creationId xmlns:a16="http://schemas.microsoft.com/office/drawing/2014/main" id="{3DA4FB52-B70A-4E18-A3AD-600F3BB73DC8}"/>
              </a:ext>
            </a:extLst>
          </p:cNvPr>
          <p:cNvSpPr txBox="1"/>
          <p:nvPr/>
        </p:nvSpPr>
        <p:spPr>
          <a:xfrm>
            <a:off x="8107729" y="5262094"/>
            <a:ext cx="4905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MH</a:t>
            </a:r>
            <a:br>
              <a:rPr lang="de-DE" sz="1400" dirty="0"/>
            </a:br>
            <a:r>
              <a:rPr lang="de-DE" sz="1400" dirty="0"/>
              <a:t>KW</a:t>
            </a:r>
          </a:p>
        </p:txBody>
      </p:sp>
      <p:grpSp>
        <p:nvGrpSpPr>
          <p:cNvPr id="94" name="Gruppieren 93">
            <a:extLst>
              <a:ext uri="{FF2B5EF4-FFF2-40B4-BE49-F238E27FC236}">
                <a16:creationId xmlns:a16="http://schemas.microsoft.com/office/drawing/2014/main" id="{8F631E7B-EF25-89B3-1C33-B6F60B4945AC}"/>
              </a:ext>
            </a:extLst>
          </p:cNvPr>
          <p:cNvGrpSpPr/>
          <p:nvPr/>
        </p:nvGrpSpPr>
        <p:grpSpPr>
          <a:xfrm>
            <a:off x="8555433" y="1633259"/>
            <a:ext cx="1433459" cy="4552789"/>
            <a:chOff x="8555433" y="1633259"/>
            <a:chExt cx="1433459" cy="4552789"/>
          </a:xfrm>
        </p:grpSpPr>
        <p:cxnSp>
          <p:nvCxnSpPr>
            <p:cNvPr id="100" name="Gerader Verbinder 99">
              <a:extLst>
                <a:ext uri="{FF2B5EF4-FFF2-40B4-BE49-F238E27FC236}">
                  <a16:creationId xmlns:a16="http://schemas.microsoft.com/office/drawing/2014/main" id="{E9670FA1-B359-34E9-185C-8E5E34B5D3B7}"/>
                </a:ext>
              </a:extLst>
            </p:cNvPr>
            <p:cNvCxnSpPr/>
            <p:nvPr/>
          </p:nvCxnSpPr>
          <p:spPr bwMode="auto">
            <a:xfrm>
              <a:off x="9577484" y="5262816"/>
              <a:ext cx="0" cy="923232"/>
            </a:xfrm>
            <a:prstGeom prst="line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4" name="Textfeld 113">
              <a:extLst>
                <a:ext uri="{FF2B5EF4-FFF2-40B4-BE49-F238E27FC236}">
                  <a16:creationId xmlns:a16="http://schemas.microsoft.com/office/drawing/2014/main" id="{8957C1A5-BA1C-EB15-029D-5AE3DEAC29EA}"/>
                </a:ext>
              </a:extLst>
            </p:cNvPr>
            <p:cNvSpPr txBox="1"/>
            <p:nvPr/>
          </p:nvSpPr>
          <p:spPr>
            <a:xfrm>
              <a:off x="9167833" y="4787677"/>
              <a:ext cx="82105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/>
                <a:t>Wärme-</a:t>
              </a:r>
              <a:br>
                <a:rPr lang="de-DE" sz="1400" dirty="0"/>
              </a:br>
              <a:r>
                <a:rPr lang="de-DE" sz="1400" dirty="0"/>
                <a:t>netz</a:t>
              </a:r>
            </a:p>
          </p:txBody>
        </p:sp>
        <p:cxnSp>
          <p:nvCxnSpPr>
            <p:cNvPr id="130" name="Gerader Verbinder 129">
              <a:extLst>
                <a:ext uri="{FF2B5EF4-FFF2-40B4-BE49-F238E27FC236}">
                  <a16:creationId xmlns:a16="http://schemas.microsoft.com/office/drawing/2014/main" id="{651D8F47-845A-42FD-0CE7-9EF77B9F11EB}"/>
                </a:ext>
              </a:extLst>
            </p:cNvPr>
            <p:cNvCxnSpPr/>
            <p:nvPr/>
          </p:nvCxnSpPr>
          <p:spPr bwMode="auto">
            <a:xfrm>
              <a:off x="8555433" y="1633259"/>
              <a:ext cx="21700" cy="4372254"/>
            </a:xfrm>
            <a:prstGeom prst="line">
              <a:avLst/>
            </a:prstGeom>
            <a:solidFill>
              <a:srgbClr val="FF0000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4" name="Gerade Verbindung mit Pfeil 143">
              <a:extLst>
                <a:ext uri="{FF2B5EF4-FFF2-40B4-BE49-F238E27FC236}">
                  <a16:creationId xmlns:a16="http://schemas.microsoft.com/office/drawing/2014/main" id="{66CA0556-5FA5-EA81-9661-D4B89829B75B}"/>
                </a:ext>
              </a:extLst>
            </p:cNvPr>
            <p:cNvCxnSpPr/>
            <p:nvPr/>
          </p:nvCxnSpPr>
          <p:spPr bwMode="auto">
            <a:xfrm>
              <a:off x="8577133" y="5791919"/>
              <a:ext cx="1000351" cy="20476"/>
            </a:xfrm>
            <a:prstGeom prst="straightConnector1">
              <a:avLst/>
            </a:prstGeom>
            <a:solidFill>
              <a:srgbClr val="FF0000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arrow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26" name="Gruppieren 125">
            <a:extLst>
              <a:ext uri="{FF2B5EF4-FFF2-40B4-BE49-F238E27FC236}">
                <a16:creationId xmlns:a16="http://schemas.microsoft.com/office/drawing/2014/main" id="{EC1A6A11-7849-65C1-B041-365454FB58D6}"/>
              </a:ext>
            </a:extLst>
          </p:cNvPr>
          <p:cNvGrpSpPr/>
          <p:nvPr/>
        </p:nvGrpSpPr>
        <p:grpSpPr>
          <a:xfrm>
            <a:off x="5109476" y="4386915"/>
            <a:ext cx="715260" cy="510707"/>
            <a:chOff x="5109476" y="4386915"/>
            <a:chExt cx="715260" cy="510707"/>
          </a:xfrm>
        </p:grpSpPr>
        <p:cxnSp>
          <p:nvCxnSpPr>
            <p:cNvPr id="118" name="Gerader Verbinder 117">
              <a:extLst>
                <a:ext uri="{FF2B5EF4-FFF2-40B4-BE49-F238E27FC236}">
                  <a16:creationId xmlns:a16="http://schemas.microsoft.com/office/drawing/2014/main" id="{BC752EDE-BC14-B76F-28FA-7E69FE0DDBE9}"/>
                </a:ext>
              </a:extLst>
            </p:cNvPr>
            <p:cNvCxnSpPr/>
            <p:nvPr/>
          </p:nvCxnSpPr>
          <p:spPr bwMode="auto">
            <a:xfrm>
              <a:off x="5117202" y="4386915"/>
              <a:ext cx="0" cy="500637"/>
            </a:xfrm>
            <a:prstGeom prst="line">
              <a:avLst/>
            </a:prstGeom>
            <a:solidFill>
              <a:srgbClr val="FF0000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24" name="Textfeld 123">
              <a:extLst>
                <a:ext uri="{FF2B5EF4-FFF2-40B4-BE49-F238E27FC236}">
                  <a16:creationId xmlns:a16="http://schemas.microsoft.com/office/drawing/2014/main" id="{AE14A06B-E6FA-4FB0-B6A3-AF739A0EA702}"/>
                </a:ext>
              </a:extLst>
            </p:cNvPr>
            <p:cNvSpPr txBox="1"/>
            <p:nvPr/>
          </p:nvSpPr>
          <p:spPr>
            <a:xfrm>
              <a:off x="5109476" y="4589845"/>
              <a:ext cx="7152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>
                  <a:solidFill>
                    <a:srgbClr val="3333FF"/>
                  </a:solidFill>
                </a:rPr>
                <a:t>WPPE</a:t>
              </a:r>
            </a:p>
          </p:txBody>
        </p:sp>
      </p:grpSp>
      <p:grpSp>
        <p:nvGrpSpPr>
          <p:cNvPr id="117" name="Gruppieren 116">
            <a:extLst>
              <a:ext uri="{FF2B5EF4-FFF2-40B4-BE49-F238E27FC236}">
                <a16:creationId xmlns:a16="http://schemas.microsoft.com/office/drawing/2014/main" id="{92C124D1-84F1-CB67-EA28-F076B5A6F520}"/>
              </a:ext>
            </a:extLst>
          </p:cNvPr>
          <p:cNvGrpSpPr/>
          <p:nvPr/>
        </p:nvGrpSpPr>
        <p:grpSpPr>
          <a:xfrm>
            <a:off x="4689565" y="4373278"/>
            <a:ext cx="494046" cy="1038562"/>
            <a:chOff x="-621935" y="3108195"/>
            <a:chExt cx="494046" cy="1038562"/>
          </a:xfrm>
        </p:grpSpPr>
        <p:grpSp>
          <p:nvGrpSpPr>
            <p:cNvPr id="30" name="Gruppieren 29">
              <a:extLst>
                <a:ext uri="{FF2B5EF4-FFF2-40B4-BE49-F238E27FC236}">
                  <a16:creationId xmlns:a16="http://schemas.microsoft.com/office/drawing/2014/main" id="{8B048AF8-5955-11E6-C4AB-7E117044D813}"/>
                </a:ext>
              </a:extLst>
            </p:cNvPr>
            <p:cNvGrpSpPr/>
            <p:nvPr/>
          </p:nvGrpSpPr>
          <p:grpSpPr>
            <a:xfrm>
              <a:off x="-621935" y="3623537"/>
              <a:ext cx="494046" cy="523220"/>
              <a:chOff x="-621935" y="3609282"/>
              <a:chExt cx="494046" cy="523220"/>
            </a:xfrm>
          </p:grpSpPr>
          <p:sp>
            <p:nvSpPr>
              <p:cNvPr id="3" name="Rechteck 2">
                <a:extLst>
                  <a:ext uri="{FF2B5EF4-FFF2-40B4-BE49-F238E27FC236}">
                    <a16:creationId xmlns:a16="http://schemas.microsoft.com/office/drawing/2014/main" id="{6B6B93FD-4CA2-2795-DCB4-ED89E87E45B2}"/>
                  </a:ext>
                </a:extLst>
              </p:cNvPr>
              <p:cNvSpPr/>
              <p:nvPr/>
            </p:nvSpPr>
            <p:spPr bwMode="auto">
              <a:xfrm>
                <a:off x="-556847" y="3659001"/>
                <a:ext cx="354441" cy="414523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29" name="Textfeld 128">
                <a:extLst>
                  <a:ext uri="{FF2B5EF4-FFF2-40B4-BE49-F238E27FC236}">
                    <a16:creationId xmlns:a16="http://schemas.microsoft.com/office/drawing/2014/main" id="{E373FFFB-8B24-0F0A-D9CC-76B29ACE13E5}"/>
                  </a:ext>
                </a:extLst>
              </p:cNvPr>
              <p:cNvSpPr txBox="1"/>
              <p:nvPr/>
            </p:nvSpPr>
            <p:spPr>
              <a:xfrm>
                <a:off x="-621935" y="3609282"/>
                <a:ext cx="4940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400" dirty="0">
                    <a:solidFill>
                      <a:srgbClr val="3333FF"/>
                    </a:solidFill>
                  </a:rPr>
                  <a:t>BH-</a:t>
                </a:r>
                <a:br>
                  <a:rPr lang="de-DE" sz="1400" dirty="0">
                    <a:solidFill>
                      <a:srgbClr val="3333FF"/>
                    </a:solidFill>
                  </a:rPr>
                </a:br>
                <a:r>
                  <a:rPr lang="de-DE" sz="1400" dirty="0">
                    <a:solidFill>
                      <a:srgbClr val="3333FF"/>
                    </a:solidFill>
                  </a:rPr>
                  <a:t>KW</a:t>
                </a:r>
              </a:p>
            </p:txBody>
          </p:sp>
        </p:grpSp>
        <p:cxnSp>
          <p:nvCxnSpPr>
            <p:cNvPr id="32" name="Gerader Verbinder 31">
              <a:extLst>
                <a:ext uri="{FF2B5EF4-FFF2-40B4-BE49-F238E27FC236}">
                  <a16:creationId xmlns:a16="http://schemas.microsoft.com/office/drawing/2014/main" id="{1865C22A-4E2D-708E-1420-E8B54933F08B}"/>
                </a:ext>
              </a:extLst>
            </p:cNvPr>
            <p:cNvCxnSpPr/>
            <p:nvPr/>
          </p:nvCxnSpPr>
          <p:spPr bwMode="auto">
            <a:xfrm>
              <a:off x="-556846" y="3256727"/>
              <a:ext cx="0" cy="372711"/>
            </a:xfrm>
            <a:prstGeom prst="line">
              <a:avLst/>
            </a:prstGeom>
            <a:solidFill>
              <a:srgbClr val="FF0000"/>
            </a:solidFill>
            <a:ln w="28575" cap="flat" cmpd="sng" algn="ctr">
              <a:solidFill>
                <a:srgbClr val="FFC000"/>
              </a:solidFill>
              <a:prstDash val="dash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4" name="Gerader Verbinder 133">
              <a:extLst>
                <a:ext uri="{FF2B5EF4-FFF2-40B4-BE49-F238E27FC236}">
                  <a16:creationId xmlns:a16="http://schemas.microsoft.com/office/drawing/2014/main" id="{C16F48A9-5F95-092C-A5A7-3A03CA442341}"/>
                </a:ext>
              </a:extLst>
            </p:cNvPr>
            <p:cNvCxnSpPr/>
            <p:nvPr/>
          </p:nvCxnSpPr>
          <p:spPr bwMode="auto">
            <a:xfrm>
              <a:off x="-384037" y="3108195"/>
              <a:ext cx="0" cy="500637"/>
            </a:xfrm>
            <a:prstGeom prst="line">
              <a:avLst/>
            </a:prstGeom>
            <a:solidFill>
              <a:srgbClr val="FF0000"/>
            </a:solidFill>
            <a:ln w="28575" cap="flat" cmpd="sng" algn="ctr">
              <a:solidFill>
                <a:schemeClr val="tx1"/>
              </a:solidFill>
              <a:prstDash val="sysDash"/>
              <a:round/>
              <a:headEnd type="arrow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03" name="Gruppieren 202">
            <a:extLst>
              <a:ext uri="{FF2B5EF4-FFF2-40B4-BE49-F238E27FC236}">
                <a16:creationId xmlns:a16="http://schemas.microsoft.com/office/drawing/2014/main" id="{48992209-0CC0-53FF-45A5-9C1568AE4FF9}"/>
              </a:ext>
            </a:extLst>
          </p:cNvPr>
          <p:cNvGrpSpPr/>
          <p:nvPr/>
        </p:nvGrpSpPr>
        <p:grpSpPr>
          <a:xfrm>
            <a:off x="1524351" y="998296"/>
            <a:ext cx="7001798" cy="1795672"/>
            <a:chOff x="1524351" y="998296"/>
            <a:chExt cx="7001798" cy="1795672"/>
          </a:xfrm>
        </p:grpSpPr>
        <p:grpSp>
          <p:nvGrpSpPr>
            <p:cNvPr id="173" name="Gruppieren 172">
              <a:extLst>
                <a:ext uri="{FF2B5EF4-FFF2-40B4-BE49-F238E27FC236}">
                  <a16:creationId xmlns:a16="http://schemas.microsoft.com/office/drawing/2014/main" id="{0D38EB57-4943-DCCE-DDDC-7D108E0F3A02}"/>
                </a:ext>
              </a:extLst>
            </p:cNvPr>
            <p:cNvGrpSpPr/>
            <p:nvPr/>
          </p:nvGrpSpPr>
          <p:grpSpPr>
            <a:xfrm>
              <a:off x="1524351" y="1080582"/>
              <a:ext cx="7001798" cy="1713386"/>
              <a:chOff x="1524351" y="1080582"/>
              <a:chExt cx="7001798" cy="1713386"/>
            </a:xfrm>
          </p:grpSpPr>
          <p:grpSp>
            <p:nvGrpSpPr>
              <p:cNvPr id="104" name="Gruppieren 103">
                <a:extLst>
                  <a:ext uri="{FF2B5EF4-FFF2-40B4-BE49-F238E27FC236}">
                    <a16:creationId xmlns:a16="http://schemas.microsoft.com/office/drawing/2014/main" id="{A6BAFFF3-E12F-BCF2-1D08-66EEBFCF03A9}"/>
                  </a:ext>
                </a:extLst>
              </p:cNvPr>
              <p:cNvGrpSpPr/>
              <p:nvPr/>
            </p:nvGrpSpPr>
            <p:grpSpPr>
              <a:xfrm>
                <a:off x="1524351" y="1080582"/>
                <a:ext cx="6718879" cy="1713386"/>
                <a:chOff x="6536839" y="2292034"/>
                <a:chExt cx="6718879" cy="1713386"/>
              </a:xfrm>
            </p:grpSpPr>
            <p:grpSp>
              <p:nvGrpSpPr>
                <p:cNvPr id="183" name="Gruppieren 182">
                  <a:extLst>
                    <a:ext uri="{FF2B5EF4-FFF2-40B4-BE49-F238E27FC236}">
                      <a16:creationId xmlns:a16="http://schemas.microsoft.com/office/drawing/2014/main" id="{4C6186A9-8BF1-4E3E-007B-E6A990D447AA}"/>
                    </a:ext>
                  </a:extLst>
                </p:cNvPr>
                <p:cNvGrpSpPr/>
                <p:nvPr/>
              </p:nvGrpSpPr>
              <p:grpSpPr>
                <a:xfrm>
                  <a:off x="6536839" y="2292034"/>
                  <a:ext cx="6718879" cy="1713386"/>
                  <a:chOff x="1524000" y="1159750"/>
                  <a:chExt cx="6718879" cy="1713386"/>
                </a:xfrm>
              </p:grpSpPr>
              <p:pic>
                <p:nvPicPr>
                  <p:cNvPr id="13" name="Grafik 12" descr="Ein Bild, das Screenshot enthält.&#10;&#10;Automatisch generierte Beschreibung">
                    <a:extLst>
                      <a:ext uri="{FF2B5EF4-FFF2-40B4-BE49-F238E27FC236}">
                        <a16:creationId xmlns:a16="http://schemas.microsoft.com/office/drawing/2014/main" id="{24943BAA-FE82-4D0A-9177-A50CC32BAF6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1">
                    <a:clrChange>
                      <a:clrFrom>
                        <a:srgbClr val="FFFFFB"/>
                      </a:clrFrom>
                      <a:clrTo>
                        <a:srgbClr val="FFFFFB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1538" t="78245" r="47277" b="6287"/>
                  <a:stretch/>
                </p:blipFill>
                <p:spPr>
                  <a:xfrm>
                    <a:off x="5742118" y="1476815"/>
                    <a:ext cx="794937" cy="618410"/>
                  </a:xfrm>
                  <a:prstGeom prst="rect">
                    <a:avLst/>
                  </a:prstGeom>
                </p:spPr>
              </p:pic>
              <p:cxnSp>
                <p:nvCxnSpPr>
                  <p:cNvPr id="108" name="Gerade Verbindung mit Pfeil 107">
                    <a:extLst>
                      <a:ext uri="{FF2B5EF4-FFF2-40B4-BE49-F238E27FC236}">
                        <a16:creationId xmlns:a16="http://schemas.microsoft.com/office/drawing/2014/main" id="{D168971C-E753-4A90-9AEC-89D5715061CD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1524000" y="1712427"/>
                    <a:ext cx="4354027" cy="0"/>
                  </a:xfrm>
                  <a:prstGeom prst="straightConnector1">
                    <a:avLst/>
                  </a:prstGeom>
                  <a:solidFill>
                    <a:srgbClr val="FF0000"/>
                  </a:solidFill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51" name="Textfeld 150">
                    <a:extLst>
                      <a:ext uri="{FF2B5EF4-FFF2-40B4-BE49-F238E27FC236}">
                        <a16:creationId xmlns:a16="http://schemas.microsoft.com/office/drawing/2014/main" id="{937BB034-FC0A-44DC-BFD3-A0395A0D1A03}"/>
                      </a:ext>
                    </a:extLst>
                  </p:cNvPr>
                  <p:cNvSpPr txBox="1"/>
                  <p:nvPr/>
                </p:nvSpPr>
                <p:spPr>
                  <a:xfrm>
                    <a:off x="6187437" y="1159750"/>
                    <a:ext cx="1220206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1400" dirty="0"/>
                      <a:t>Elektrolyseur</a:t>
                    </a:r>
                  </a:p>
                </p:txBody>
              </p:sp>
              <p:cxnSp>
                <p:nvCxnSpPr>
                  <p:cNvPr id="58" name="Gerade Verbindung mit Pfeil 57">
                    <a:extLst>
                      <a:ext uri="{FF2B5EF4-FFF2-40B4-BE49-F238E27FC236}">
                        <a16:creationId xmlns:a16="http://schemas.microsoft.com/office/drawing/2014/main" id="{C528A357-3840-4FF6-9EF2-988C18E9F285}"/>
                      </a:ext>
                    </a:extLst>
                  </p:cNvPr>
                  <p:cNvCxnSpPr>
                    <a:cxnSpLocks/>
                    <a:stCxn id="13" idx="2"/>
                  </p:cNvCxnSpPr>
                  <p:nvPr/>
                </p:nvCxnSpPr>
                <p:spPr bwMode="auto">
                  <a:xfrm>
                    <a:off x="6139587" y="2095225"/>
                    <a:ext cx="27964" cy="777911"/>
                  </a:xfrm>
                  <a:prstGeom prst="straightConnector1">
                    <a:avLst/>
                  </a:prstGeom>
                  <a:solidFill>
                    <a:srgbClr val="FF0000"/>
                  </a:solidFill>
                  <a:ln w="28575" cap="flat" cmpd="sng" algn="ctr">
                    <a:solidFill>
                      <a:srgbClr val="FFFF00"/>
                    </a:solidFill>
                    <a:prstDash val="solid"/>
                    <a:round/>
                    <a:headEnd type="none" w="med" len="med"/>
                    <a:tailEnd type="triangle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61" name="Textfeld 160">
                    <a:extLst>
                      <a:ext uri="{FF2B5EF4-FFF2-40B4-BE49-F238E27FC236}">
                        <a16:creationId xmlns:a16="http://schemas.microsoft.com/office/drawing/2014/main" id="{56193955-26C9-44B3-B064-82033A23E485}"/>
                      </a:ext>
                    </a:extLst>
                  </p:cNvPr>
                  <p:cNvSpPr txBox="1"/>
                  <p:nvPr/>
                </p:nvSpPr>
                <p:spPr>
                  <a:xfrm>
                    <a:off x="6106942" y="2018259"/>
                    <a:ext cx="381836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1400" dirty="0">
                        <a:solidFill>
                          <a:schemeClr val="accent2"/>
                        </a:solidFill>
                      </a:rPr>
                      <a:t>H</a:t>
                    </a:r>
                    <a:r>
                      <a:rPr lang="de-DE" sz="1400" baseline="-25000" dirty="0">
                        <a:solidFill>
                          <a:schemeClr val="accent2"/>
                        </a:solidFill>
                      </a:rPr>
                      <a:t>2</a:t>
                    </a:r>
                  </a:p>
                </p:txBody>
              </p:sp>
              <p:cxnSp>
                <p:nvCxnSpPr>
                  <p:cNvPr id="72" name="Gerade Verbindung mit Pfeil 71">
                    <a:extLst>
                      <a:ext uri="{FF2B5EF4-FFF2-40B4-BE49-F238E27FC236}">
                        <a16:creationId xmlns:a16="http://schemas.microsoft.com/office/drawing/2014/main" id="{A27C109A-89EE-4C8F-A42B-7D3E073300F3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6164895" y="2488780"/>
                    <a:ext cx="2077984" cy="44044"/>
                  </a:xfrm>
                  <a:prstGeom prst="straightConnector1">
                    <a:avLst/>
                  </a:prstGeom>
                  <a:solidFill>
                    <a:srgbClr val="FF0000"/>
                  </a:solidFill>
                  <a:ln w="28575" cap="flat" cmpd="sng" algn="ctr">
                    <a:solidFill>
                      <a:srgbClr val="FFFF00"/>
                    </a:solidFill>
                    <a:prstDash val="dash"/>
                    <a:round/>
                    <a:headEnd type="none" w="med" len="med"/>
                    <a:tailEnd type="arrow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5" name="Textfeld 14">
                    <a:extLst>
                      <a:ext uri="{FF2B5EF4-FFF2-40B4-BE49-F238E27FC236}">
                        <a16:creationId xmlns:a16="http://schemas.microsoft.com/office/drawing/2014/main" id="{7A7358F3-1241-91CA-EF1D-86180EDA0FF9}"/>
                      </a:ext>
                    </a:extLst>
                  </p:cNvPr>
                  <p:cNvSpPr txBox="1"/>
                  <p:nvPr/>
                </p:nvSpPr>
                <p:spPr>
                  <a:xfrm>
                    <a:off x="4215983" y="1428472"/>
                    <a:ext cx="1577676" cy="3077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de-DE" sz="1400" dirty="0"/>
                      <a:t>Überschussstrom</a:t>
                    </a:r>
                  </a:p>
                </p:txBody>
              </p:sp>
            </p:grpSp>
            <p:sp>
              <p:nvSpPr>
                <p:cNvPr id="8" name="Textfeld 7">
                  <a:extLst>
                    <a:ext uri="{FF2B5EF4-FFF2-40B4-BE49-F238E27FC236}">
                      <a16:creationId xmlns:a16="http://schemas.microsoft.com/office/drawing/2014/main" id="{04416E36-1EBB-DC5A-FE22-5D161A8BD52B}"/>
                    </a:ext>
                  </a:extLst>
                </p:cNvPr>
                <p:cNvSpPr txBox="1"/>
                <p:nvPr/>
              </p:nvSpPr>
              <p:spPr>
                <a:xfrm>
                  <a:off x="10095929" y="2853388"/>
                  <a:ext cx="521297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de-DE" sz="1400" dirty="0">
                      <a:solidFill>
                        <a:srgbClr val="3333FF"/>
                      </a:solidFill>
                    </a:rPr>
                    <a:t>H</a:t>
                  </a:r>
                  <a:r>
                    <a:rPr lang="de-DE" sz="1400" baseline="-25000" dirty="0">
                      <a:solidFill>
                        <a:srgbClr val="3333FF"/>
                      </a:solidFill>
                    </a:rPr>
                    <a:t>2</a:t>
                  </a:r>
                  <a:r>
                    <a:rPr lang="de-DE" sz="1400" dirty="0">
                      <a:solidFill>
                        <a:srgbClr val="3333FF"/>
                      </a:solidFill>
                    </a:rPr>
                    <a:t>O</a:t>
                  </a:r>
                </a:p>
              </p:txBody>
            </p:sp>
            <p:cxnSp>
              <p:nvCxnSpPr>
                <p:cNvPr id="75" name="Gerade Verbindung mit Pfeil 74">
                  <a:extLst>
                    <a:ext uri="{FF2B5EF4-FFF2-40B4-BE49-F238E27FC236}">
                      <a16:creationId xmlns:a16="http://schemas.microsoft.com/office/drawing/2014/main" id="{8C279D14-37C1-435A-4884-0D4F65225983}"/>
                    </a:ext>
                  </a:extLst>
                </p:cNvPr>
                <p:cNvCxnSpPr/>
                <p:nvPr/>
              </p:nvCxnSpPr>
              <p:spPr bwMode="auto">
                <a:xfrm>
                  <a:off x="10617226" y="3011705"/>
                  <a:ext cx="284201" cy="0"/>
                </a:xfrm>
                <a:prstGeom prst="straightConnector1">
                  <a:avLst/>
                </a:prstGeom>
                <a:solidFill>
                  <a:srgbClr val="FF0000"/>
                </a:solidFill>
                <a:ln w="28575" cap="flat" cmpd="sng" algn="ctr">
                  <a:solidFill>
                    <a:srgbClr val="00B050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153" name="Gerade Verbindung mit Pfeil 152">
                <a:extLst>
                  <a:ext uri="{FF2B5EF4-FFF2-40B4-BE49-F238E27FC236}">
                    <a16:creationId xmlns:a16="http://schemas.microsoft.com/office/drawing/2014/main" id="{833FECBE-68BC-54F3-C238-CC1C4BE5B286}"/>
                  </a:ext>
                </a:extLst>
              </p:cNvPr>
              <p:cNvCxnSpPr/>
              <p:nvPr/>
            </p:nvCxnSpPr>
            <p:spPr bwMode="auto">
              <a:xfrm flipV="1">
                <a:off x="6448425" y="1800253"/>
                <a:ext cx="2077724" cy="3098"/>
              </a:xfrm>
              <a:prstGeom prst="straightConnector1">
                <a:avLst/>
              </a:prstGeom>
              <a:solidFill>
                <a:srgbClr val="FF0000"/>
              </a:solidFill>
              <a:ln w="285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202" name="Textfeld 201">
              <a:extLst>
                <a:ext uri="{FF2B5EF4-FFF2-40B4-BE49-F238E27FC236}">
                  <a16:creationId xmlns:a16="http://schemas.microsoft.com/office/drawing/2014/main" id="{1CF05FAC-CE9D-B461-2921-E22241F829F0}"/>
                </a:ext>
              </a:extLst>
            </p:cNvPr>
            <p:cNvSpPr txBox="1"/>
            <p:nvPr/>
          </p:nvSpPr>
          <p:spPr>
            <a:xfrm>
              <a:off x="5747594" y="998296"/>
              <a:ext cx="4203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>
                  <a:solidFill>
                    <a:schemeClr val="accent2"/>
                  </a:solidFill>
                </a:rPr>
                <a:t>O</a:t>
              </a:r>
              <a:r>
                <a:rPr lang="de-DE" sz="1600" baseline="-25000" dirty="0">
                  <a:solidFill>
                    <a:schemeClr val="accent2"/>
                  </a:solidFill>
                </a:rPr>
                <a:t>2</a:t>
              </a:r>
            </a:p>
          </p:txBody>
        </p:sp>
      </p:grpSp>
      <p:sp>
        <p:nvSpPr>
          <p:cNvPr id="119" name="Textfeld 118">
            <a:extLst>
              <a:ext uri="{FF2B5EF4-FFF2-40B4-BE49-F238E27FC236}">
                <a16:creationId xmlns:a16="http://schemas.microsoft.com/office/drawing/2014/main" id="{E3DB41E8-5494-57DC-485E-5C4B21377303}"/>
              </a:ext>
            </a:extLst>
          </p:cNvPr>
          <p:cNvSpPr txBox="1"/>
          <p:nvPr/>
        </p:nvSpPr>
        <p:spPr>
          <a:xfrm>
            <a:off x="840614" y="-28138"/>
            <a:ext cx="8883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alt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Energiewabensystem (3) </a:t>
            </a:r>
            <a:r>
              <a:rPr lang="de-DE" altLang="de-DE" sz="2000" dirty="0">
                <a:solidFill>
                  <a:schemeClr val="bg1"/>
                </a:solidFill>
              </a:rPr>
              <a:t> </a:t>
            </a:r>
            <a:r>
              <a:rPr lang="de-DE" altLang="de-DE" sz="2000" dirty="0" err="1">
                <a:solidFill>
                  <a:schemeClr val="bg1"/>
                </a:solidFill>
              </a:rPr>
              <a:t>ProSumer</a:t>
            </a:r>
            <a:r>
              <a:rPr lang="de-DE" altLang="de-DE" sz="2000" dirty="0">
                <a:solidFill>
                  <a:schemeClr val="bg1"/>
                </a:solidFill>
              </a:rPr>
              <a:t> (4) in der Gebietskörperschaft Funktionsprinzip und Komponenten: </a:t>
            </a:r>
            <a:r>
              <a:rPr lang="de-DE" alt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Bausteinkasten</a:t>
            </a:r>
            <a:endParaRPr lang="de-DE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927097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6" grpId="0"/>
      <p:bldP spid="4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>
            <a:extLst>
              <a:ext uri="{FF2B5EF4-FFF2-40B4-BE49-F238E27FC236}">
                <a16:creationId xmlns:a16="http://schemas.microsoft.com/office/drawing/2014/main" id="{F9CE82BC-449F-429D-95DD-730E8A1BE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353" y="-10489"/>
            <a:ext cx="8488910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Entwicklung des Energiesystems in D/EU (1), </a:t>
            </a:r>
            <a:r>
              <a:rPr lang="de-DE" alt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 Energiewabensystem (4)</a:t>
            </a:r>
            <a:br>
              <a:rPr lang="de-DE" alt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altLang="de-DE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Deutschland als Wabenzelle in Europa</a:t>
            </a:r>
          </a:p>
        </p:txBody>
      </p:sp>
      <p:sp>
        <p:nvSpPr>
          <p:cNvPr id="5" name="Sechseck 4">
            <a:extLst>
              <a:ext uri="{FF2B5EF4-FFF2-40B4-BE49-F238E27FC236}">
                <a16:creationId xmlns:a16="http://schemas.microsoft.com/office/drawing/2014/main" id="{DA26CD3F-05D2-418F-BF59-49704CAD27EB}"/>
              </a:ext>
            </a:extLst>
          </p:cNvPr>
          <p:cNvSpPr/>
          <p:nvPr/>
        </p:nvSpPr>
        <p:spPr bwMode="auto">
          <a:xfrm>
            <a:off x="2721864" y="2577146"/>
            <a:ext cx="1989532" cy="1689905"/>
          </a:xfrm>
          <a:prstGeom prst="hexagon">
            <a:avLst/>
          </a:prstGeom>
          <a:solidFill>
            <a:srgbClr val="FFFF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0" name="Sechseck 49">
            <a:extLst>
              <a:ext uri="{FF2B5EF4-FFF2-40B4-BE49-F238E27FC236}">
                <a16:creationId xmlns:a16="http://schemas.microsoft.com/office/drawing/2014/main" id="{743E4493-39AA-4D6F-B9FB-983507FFE509}"/>
              </a:ext>
            </a:extLst>
          </p:cNvPr>
          <p:cNvSpPr/>
          <p:nvPr/>
        </p:nvSpPr>
        <p:spPr bwMode="auto">
          <a:xfrm>
            <a:off x="4285144" y="1732193"/>
            <a:ext cx="1989532" cy="1689905"/>
          </a:xfrm>
          <a:prstGeom prst="hexagon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Sechseck 50">
            <a:extLst>
              <a:ext uri="{FF2B5EF4-FFF2-40B4-BE49-F238E27FC236}">
                <a16:creationId xmlns:a16="http://schemas.microsoft.com/office/drawing/2014/main" id="{FD4AA945-2846-431C-9354-D469BEF391A1}"/>
              </a:ext>
            </a:extLst>
          </p:cNvPr>
          <p:cNvSpPr/>
          <p:nvPr/>
        </p:nvSpPr>
        <p:spPr bwMode="auto">
          <a:xfrm>
            <a:off x="4285144" y="3422097"/>
            <a:ext cx="1989532" cy="1689905"/>
          </a:xfrm>
          <a:prstGeom prst="hexagon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Sechseck 51">
            <a:extLst>
              <a:ext uri="{FF2B5EF4-FFF2-40B4-BE49-F238E27FC236}">
                <a16:creationId xmlns:a16="http://schemas.microsoft.com/office/drawing/2014/main" id="{A9F638E1-D0FB-4CD9-A9BB-B28D72725F0C}"/>
              </a:ext>
            </a:extLst>
          </p:cNvPr>
          <p:cNvSpPr/>
          <p:nvPr/>
        </p:nvSpPr>
        <p:spPr bwMode="auto">
          <a:xfrm>
            <a:off x="1158584" y="3422097"/>
            <a:ext cx="1989532" cy="1689905"/>
          </a:xfrm>
          <a:prstGeom prst="hexagon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6" name="Sechseck 55">
            <a:extLst>
              <a:ext uri="{FF2B5EF4-FFF2-40B4-BE49-F238E27FC236}">
                <a16:creationId xmlns:a16="http://schemas.microsoft.com/office/drawing/2014/main" id="{3C01017B-D6E4-4EA4-A5CE-7D80B7FD5A23}"/>
              </a:ext>
            </a:extLst>
          </p:cNvPr>
          <p:cNvSpPr/>
          <p:nvPr/>
        </p:nvSpPr>
        <p:spPr bwMode="auto">
          <a:xfrm>
            <a:off x="1158584" y="1732193"/>
            <a:ext cx="1989532" cy="1689905"/>
          </a:xfrm>
          <a:prstGeom prst="hexagon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7" name="Sechseck 56">
            <a:extLst>
              <a:ext uri="{FF2B5EF4-FFF2-40B4-BE49-F238E27FC236}">
                <a16:creationId xmlns:a16="http://schemas.microsoft.com/office/drawing/2014/main" id="{8BB5A0EF-46D3-417E-BC7E-13D0351D7F67}"/>
              </a:ext>
            </a:extLst>
          </p:cNvPr>
          <p:cNvSpPr/>
          <p:nvPr/>
        </p:nvSpPr>
        <p:spPr bwMode="auto">
          <a:xfrm>
            <a:off x="2721864" y="887240"/>
            <a:ext cx="1989532" cy="1689905"/>
          </a:xfrm>
          <a:prstGeom prst="hexagon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0" name="Sechseck 59">
            <a:extLst>
              <a:ext uri="{FF2B5EF4-FFF2-40B4-BE49-F238E27FC236}">
                <a16:creationId xmlns:a16="http://schemas.microsoft.com/office/drawing/2014/main" id="{2401D3CC-EB56-4895-A069-4BB69B0139C3}"/>
              </a:ext>
            </a:extLst>
          </p:cNvPr>
          <p:cNvSpPr/>
          <p:nvPr/>
        </p:nvSpPr>
        <p:spPr bwMode="auto">
          <a:xfrm>
            <a:off x="2721864" y="4267049"/>
            <a:ext cx="1989532" cy="1689905"/>
          </a:xfrm>
          <a:prstGeom prst="hexagon">
            <a:avLst/>
          </a:prstGeom>
          <a:solidFill>
            <a:schemeClr val="bg1">
              <a:lumMod val="85000"/>
            </a:schemeClr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1221580-0DBA-4ADD-B920-AA98904E802B}"/>
              </a:ext>
            </a:extLst>
          </p:cNvPr>
          <p:cNvSpPr txBox="1"/>
          <p:nvPr/>
        </p:nvSpPr>
        <p:spPr>
          <a:xfrm>
            <a:off x="2563213" y="906604"/>
            <a:ext cx="5164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Nord</a:t>
            </a:r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2E6566CC-F89F-4D46-B498-E3E37C5B78E2}"/>
              </a:ext>
            </a:extLst>
          </p:cNvPr>
          <p:cNvSpPr txBox="1"/>
          <p:nvPr/>
        </p:nvSpPr>
        <p:spPr>
          <a:xfrm>
            <a:off x="4404290" y="5612536"/>
            <a:ext cx="4571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Süd</a:t>
            </a:r>
          </a:p>
        </p:txBody>
      </p:sp>
      <p:sp>
        <p:nvSpPr>
          <p:cNvPr id="62" name="Textfeld 61">
            <a:extLst>
              <a:ext uri="{FF2B5EF4-FFF2-40B4-BE49-F238E27FC236}">
                <a16:creationId xmlns:a16="http://schemas.microsoft.com/office/drawing/2014/main" id="{5E50E595-9EE0-4E40-A8A8-AB233ACEEEC4}"/>
              </a:ext>
            </a:extLst>
          </p:cNvPr>
          <p:cNvSpPr txBox="1"/>
          <p:nvPr/>
        </p:nvSpPr>
        <p:spPr>
          <a:xfrm>
            <a:off x="508982" y="1751194"/>
            <a:ext cx="8322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Nordwest</a:t>
            </a:r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987E0B9C-67E6-49BC-A1F9-018D0B596E2A}"/>
              </a:ext>
            </a:extLst>
          </p:cNvPr>
          <p:cNvSpPr txBox="1"/>
          <p:nvPr/>
        </p:nvSpPr>
        <p:spPr>
          <a:xfrm>
            <a:off x="5969383" y="1751194"/>
            <a:ext cx="7216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Nordost</a:t>
            </a:r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D53C59F7-7F5F-4481-B53A-A3481CE7676A}"/>
              </a:ext>
            </a:extLst>
          </p:cNvPr>
          <p:cNvSpPr txBox="1"/>
          <p:nvPr/>
        </p:nvSpPr>
        <p:spPr>
          <a:xfrm>
            <a:off x="6008193" y="4741414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Südost</a:t>
            </a:r>
          </a:p>
        </p:txBody>
      </p:sp>
      <p:sp>
        <p:nvSpPr>
          <p:cNvPr id="65" name="Textfeld 64">
            <a:extLst>
              <a:ext uri="{FF2B5EF4-FFF2-40B4-BE49-F238E27FC236}">
                <a16:creationId xmlns:a16="http://schemas.microsoft.com/office/drawing/2014/main" id="{59885F9C-00A1-40C7-AAFB-DE86C0432056}"/>
              </a:ext>
            </a:extLst>
          </p:cNvPr>
          <p:cNvSpPr txBox="1"/>
          <p:nvPr/>
        </p:nvSpPr>
        <p:spPr>
          <a:xfrm>
            <a:off x="568294" y="4741414"/>
            <a:ext cx="7729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/>
              <a:t>Südwest</a:t>
            </a:r>
          </a:p>
        </p:txBody>
      </p:sp>
      <p:pic>
        <p:nvPicPr>
          <p:cNvPr id="163" name="Grafik 162">
            <a:extLst>
              <a:ext uri="{FF2B5EF4-FFF2-40B4-BE49-F238E27FC236}">
                <a16:creationId xmlns:a16="http://schemas.microsoft.com/office/drawing/2014/main" id="{9D234DE4-2028-4F4D-9D4F-F21F59621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336" y="3315827"/>
            <a:ext cx="315112" cy="189067"/>
          </a:xfrm>
          <a:prstGeom prst="rect">
            <a:avLst/>
          </a:prstGeom>
        </p:spPr>
      </p:pic>
      <p:pic>
        <p:nvPicPr>
          <p:cNvPr id="176" name="Grafik 175">
            <a:extLst>
              <a:ext uri="{FF2B5EF4-FFF2-40B4-BE49-F238E27FC236}">
                <a16:creationId xmlns:a16="http://schemas.microsoft.com/office/drawing/2014/main" id="{5F4745D8-EEEF-48A7-B979-796EEB6EAE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082" y="2264662"/>
            <a:ext cx="315112" cy="200411"/>
          </a:xfrm>
          <a:prstGeom prst="rect">
            <a:avLst/>
          </a:prstGeom>
        </p:spPr>
      </p:pic>
      <p:pic>
        <p:nvPicPr>
          <p:cNvPr id="180" name="Grafik 179">
            <a:extLst>
              <a:ext uri="{FF2B5EF4-FFF2-40B4-BE49-F238E27FC236}">
                <a16:creationId xmlns:a16="http://schemas.microsoft.com/office/drawing/2014/main" id="{2C83016F-3A2D-49B9-9F14-5B96FF1441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201" y="958150"/>
            <a:ext cx="314124" cy="200411"/>
          </a:xfrm>
          <a:prstGeom prst="rect">
            <a:avLst/>
          </a:prstGeom>
        </p:spPr>
      </p:pic>
      <p:pic>
        <p:nvPicPr>
          <p:cNvPr id="182" name="Grafik 181">
            <a:extLst>
              <a:ext uri="{FF2B5EF4-FFF2-40B4-BE49-F238E27FC236}">
                <a16:creationId xmlns:a16="http://schemas.microsoft.com/office/drawing/2014/main" id="{AF804A29-2796-4752-A187-F0B99AA20E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1920" y="985546"/>
            <a:ext cx="315113" cy="189068"/>
          </a:xfrm>
          <a:prstGeom prst="rect">
            <a:avLst/>
          </a:prstGeom>
        </p:spPr>
      </p:pic>
      <p:pic>
        <p:nvPicPr>
          <p:cNvPr id="184" name="Grafik 183" descr="Ein Bild, das ClipArt, Screenshot, Vektorgrafiken enthält.&#10;&#10;Automatisch generierte Beschreibung">
            <a:extLst>
              <a:ext uri="{FF2B5EF4-FFF2-40B4-BE49-F238E27FC236}">
                <a16:creationId xmlns:a16="http://schemas.microsoft.com/office/drawing/2014/main" id="{FB6B4A0F-B858-459B-A970-06796FCC1E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305" y="985546"/>
            <a:ext cx="300447" cy="200098"/>
          </a:xfrm>
          <a:prstGeom prst="rect">
            <a:avLst/>
          </a:prstGeom>
        </p:spPr>
      </p:pic>
      <p:pic>
        <p:nvPicPr>
          <p:cNvPr id="186" name="Grafik 185">
            <a:extLst>
              <a:ext uri="{FF2B5EF4-FFF2-40B4-BE49-F238E27FC236}">
                <a16:creationId xmlns:a16="http://schemas.microsoft.com/office/drawing/2014/main" id="{091169C9-F69D-4746-B20B-99A06D2D3F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040" y="2315175"/>
            <a:ext cx="305934" cy="189067"/>
          </a:xfrm>
          <a:prstGeom prst="rect">
            <a:avLst/>
          </a:prstGeom>
        </p:spPr>
      </p:pic>
      <p:pic>
        <p:nvPicPr>
          <p:cNvPr id="188" name="Grafik 187">
            <a:extLst>
              <a:ext uri="{FF2B5EF4-FFF2-40B4-BE49-F238E27FC236}">
                <a16:creationId xmlns:a16="http://schemas.microsoft.com/office/drawing/2014/main" id="{A1239027-7E56-4FEA-8388-BCDA217E43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2764" y="2862481"/>
            <a:ext cx="315112" cy="209865"/>
          </a:xfrm>
          <a:prstGeom prst="rect">
            <a:avLst/>
          </a:prstGeom>
        </p:spPr>
      </p:pic>
      <p:pic>
        <p:nvPicPr>
          <p:cNvPr id="190" name="Grafik 189">
            <a:extLst>
              <a:ext uri="{FF2B5EF4-FFF2-40B4-BE49-F238E27FC236}">
                <a16:creationId xmlns:a16="http://schemas.microsoft.com/office/drawing/2014/main" id="{500849F9-5895-432D-9328-7D3D1624E2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386" y="2461439"/>
            <a:ext cx="315113" cy="209865"/>
          </a:xfrm>
          <a:prstGeom prst="rect">
            <a:avLst/>
          </a:prstGeom>
        </p:spPr>
      </p:pic>
      <p:pic>
        <p:nvPicPr>
          <p:cNvPr id="192" name="Grafik 191">
            <a:extLst>
              <a:ext uri="{FF2B5EF4-FFF2-40B4-BE49-F238E27FC236}">
                <a16:creationId xmlns:a16="http://schemas.microsoft.com/office/drawing/2014/main" id="{51F3F5F9-3A54-47A0-9B08-8B43C2CFAF2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507" y="3135572"/>
            <a:ext cx="315113" cy="209865"/>
          </a:xfrm>
          <a:prstGeom prst="rect">
            <a:avLst/>
          </a:prstGeom>
        </p:spPr>
      </p:pic>
      <p:pic>
        <p:nvPicPr>
          <p:cNvPr id="194" name="Grafik 193">
            <a:extLst>
              <a:ext uri="{FF2B5EF4-FFF2-40B4-BE49-F238E27FC236}">
                <a16:creationId xmlns:a16="http://schemas.microsoft.com/office/drawing/2014/main" id="{0AD53689-58F0-4F7B-A8A1-BE2854A9CE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320" y="3779142"/>
            <a:ext cx="283884" cy="189067"/>
          </a:xfrm>
          <a:prstGeom prst="rect">
            <a:avLst/>
          </a:prstGeom>
        </p:spPr>
      </p:pic>
      <p:pic>
        <p:nvPicPr>
          <p:cNvPr id="196" name="Grafik 195">
            <a:extLst>
              <a:ext uri="{FF2B5EF4-FFF2-40B4-BE49-F238E27FC236}">
                <a16:creationId xmlns:a16="http://schemas.microsoft.com/office/drawing/2014/main" id="{054C0D71-DDF8-449F-BDCF-7206C7DAAB7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564" y="3772449"/>
            <a:ext cx="313570" cy="208838"/>
          </a:xfrm>
          <a:prstGeom prst="rect">
            <a:avLst/>
          </a:prstGeom>
        </p:spPr>
      </p:pic>
      <p:pic>
        <p:nvPicPr>
          <p:cNvPr id="198" name="Grafik 197">
            <a:extLst>
              <a:ext uri="{FF2B5EF4-FFF2-40B4-BE49-F238E27FC236}">
                <a16:creationId xmlns:a16="http://schemas.microsoft.com/office/drawing/2014/main" id="{774046CC-BB7C-4EC6-A073-19FA34FA2E0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089" y="4469259"/>
            <a:ext cx="314990" cy="218603"/>
          </a:xfrm>
          <a:prstGeom prst="rect">
            <a:avLst/>
          </a:prstGeom>
        </p:spPr>
      </p:pic>
      <p:pic>
        <p:nvPicPr>
          <p:cNvPr id="200" name="Grafik 199">
            <a:extLst>
              <a:ext uri="{FF2B5EF4-FFF2-40B4-BE49-F238E27FC236}">
                <a16:creationId xmlns:a16="http://schemas.microsoft.com/office/drawing/2014/main" id="{D368AE67-7E70-4EB7-A7A0-6F72D76410D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603" y="4345439"/>
            <a:ext cx="189067" cy="189067"/>
          </a:xfrm>
          <a:prstGeom prst="rect">
            <a:avLst/>
          </a:prstGeom>
        </p:spPr>
      </p:pic>
      <p:pic>
        <p:nvPicPr>
          <p:cNvPr id="202" name="Grafik 201">
            <a:extLst>
              <a:ext uri="{FF2B5EF4-FFF2-40B4-BE49-F238E27FC236}">
                <a16:creationId xmlns:a16="http://schemas.microsoft.com/office/drawing/2014/main" id="{1ED11BE7-1E0A-47B5-BAA7-FF8DD1CBDCE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658" y="5689383"/>
            <a:ext cx="323747" cy="189068"/>
          </a:xfrm>
          <a:prstGeom prst="rect">
            <a:avLst/>
          </a:prstGeom>
        </p:spPr>
      </p:pic>
      <p:pic>
        <p:nvPicPr>
          <p:cNvPr id="206" name="Grafik 205">
            <a:extLst>
              <a:ext uri="{FF2B5EF4-FFF2-40B4-BE49-F238E27FC236}">
                <a16:creationId xmlns:a16="http://schemas.microsoft.com/office/drawing/2014/main" id="{3F75CCE1-2C5A-4EC7-938C-69FFB1120CD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046" y="4164567"/>
            <a:ext cx="325978" cy="189067"/>
          </a:xfrm>
          <a:prstGeom prst="rect">
            <a:avLst/>
          </a:prstGeom>
        </p:spPr>
      </p:pic>
      <p:pic>
        <p:nvPicPr>
          <p:cNvPr id="208" name="Grafik 207">
            <a:extLst>
              <a:ext uri="{FF2B5EF4-FFF2-40B4-BE49-F238E27FC236}">
                <a16:creationId xmlns:a16="http://schemas.microsoft.com/office/drawing/2014/main" id="{2FABC6BB-8E40-4E93-A14A-11F6385EFCD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232" y="3629667"/>
            <a:ext cx="315112" cy="209865"/>
          </a:xfrm>
          <a:prstGeom prst="rect">
            <a:avLst/>
          </a:prstGeom>
        </p:spPr>
      </p:pic>
      <p:pic>
        <p:nvPicPr>
          <p:cNvPr id="210" name="Grafik 209" descr="Ein Bild, das Text, Vektorgrafiken enthält.&#10;&#10;Automatisch generierte Beschreibung">
            <a:extLst>
              <a:ext uri="{FF2B5EF4-FFF2-40B4-BE49-F238E27FC236}">
                <a16:creationId xmlns:a16="http://schemas.microsoft.com/office/drawing/2014/main" id="{2BE1D651-E625-48ED-A87E-231D1925106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798" y="3967538"/>
            <a:ext cx="325979" cy="217102"/>
          </a:xfrm>
          <a:prstGeom prst="rect">
            <a:avLst/>
          </a:prstGeom>
        </p:spPr>
      </p:pic>
      <p:pic>
        <p:nvPicPr>
          <p:cNvPr id="212" name="Grafik 211">
            <a:extLst>
              <a:ext uri="{FF2B5EF4-FFF2-40B4-BE49-F238E27FC236}">
                <a16:creationId xmlns:a16="http://schemas.microsoft.com/office/drawing/2014/main" id="{6F8F674F-1916-4CF1-9635-32343CD8501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980" y="4804762"/>
            <a:ext cx="315112" cy="199151"/>
          </a:xfrm>
          <a:prstGeom prst="rect">
            <a:avLst/>
          </a:prstGeom>
        </p:spPr>
      </p:pic>
      <p:pic>
        <p:nvPicPr>
          <p:cNvPr id="214" name="Grafik 213">
            <a:extLst>
              <a:ext uri="{FF2B5EF4-FFF2-40B4-BE49-F238E27FC236}">
                <a16:creationId xmlns:a16="http://schemas.microsoft.com/office/drawing/2014/main" id="{0CFD7AA6-B083-4644-B072-04CB2014A69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560" y="1950322"/>
            <a:ext cx="311500" cy="155750"/>
          </a:xfrm>
          <a:prstGeom prst="rect">
            <a:avLst/>
          </a:prstGeom>
        </p:spPr>
      </p:pic>
      <p:pic>
        <p:nvPicPr>
          <p:cNvPr id="216" name="Grafik 215">
            <a:extLst>
              <a:ext uri="{FF2B5EF4-FFF2-40B4-BE49-F238E27FC236}">
                <a16:creationId xmlns:a16="http://schemas.microsoft.com/office/drawing/2014/main" id="{1FB4BBB0-AFEF-4835-B9D9-B677872A1DD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840" y="2662826"/>
            <a:ext cx="337677" cy="224893"/>
          </a:xfrm>
          <a:prstGeom prst="rect">
            <a:avLst/>
          </a:prstGeom>
        </p:spPr>
      </p:pic>
      <p:pic>
        <p:nvPicPr>
          <p:cNvPr id="218" name="Grafik 217">
            <a:extLst>
              <a:ext uri="{FF2B5EF4-FFF2-40B4-BE49-F238E27FC236}">
                <a16:creationId xmlns:a16="http://schemas.microsoft.com/office/drawing/2014/main" id="{58127BF9-E39E-441F-B8B5-4A8C0CD7AC0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7596" y="2998499"/>
            <a:ext cx="371565" cy="248020"/>
          </a:xfrm>
          <a:prstGeom prst="rect">
            <a:avLst/>
          </a:prstGeom>
        </p:spPr>
      </p:pic>
      <p:pic>
        <p:nvPicPr>
          <p:cNvPr id="220" name="Grafik 219">
            <a:extLst>
              <a:ext uri="{FF2B5EF4-FFF2-40B4-BE49-F238E27FC236}">
                <a16:creationId xmlns:a16="http://schemas.microsoft.com/office/drawing/2014/main" id="{A8610B92-212A-4B68-A090-4EB14527DBB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822" y="3728286"/>
            <a:ext cx="315112" cy="209864"/>
          </a:xfrm>
          <a:prstGeom prst="rect">
            <a:avLst/>
          </a:prstGeom>
        </p:spPr>
      </p:pic>
      <p:pic>
        <p:nvPicPr>
          <p:cNvPr id="222" name="Grafik 221">
            <a:extLst>
              <a:ext uri="{FF2B5EF4-FFF2-40B4-BE49-F238E27FC236}">
                <a16:creationId xmlns:a16="http://schemas.microsoft.com/office/drawing/2014/main" id="{4061831A-62FD-46D3-B69A-A2C3486695A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960" y="1829171"/>
            <a:ext cx="314821" cy="209671"/>
          </a:xfrm>
          <a:prstGeom prst="rect">
            <a:avLst/>
          </a:prstGeom>
        </p:spPr>
      </p:pic>
      <p:grpSp>
        <p:nvGrpSpPr>
          <p:cNvPr id="234" name="Gruppieren 233">
            <a:extLst>
              <a:ext uri="{FF2B5EF4-FFF2-40B4-BE49-F238E27FC236}">
                <a16:creationId xmlns:a16="http://schemas.microsoft.com/office/drawing/2014/main" id="{DF64121E-7475-433C-AB31-91110050CA7F}"/>
              </a:ext>
            </a:extLst>
          </p:cNvPr>
          <p:cNvGrpSpPr/>
          <p:nvPr/>
        </p:nvGrpSpPr>
        <p:grpSpPr>
          <a:xfrm>
            <a:off x="1653710" y="1712392"/>
            <a:ext cx="8131151" cy="3406732"/>
            <a:chOff x="2846553" y="1712392"/>
            <a:chExt cx="8131151" cy="3406732"/>
          </a:xfrm>
        </p:grpSpPr>
        <p:grpSp>
          <p:nvGrpSpPr>
            <p:cNvPr id="147" name="Gruppieren 146">
              <a:extLst>
                <a:ext uri="{FF2B5EF4-FFF2-40B4-BE49-F238E27FC236}">
                  <a16:creationId xmlns:a16="http://schemas.microsoft.com/office/drawing/2014/main" id="{7A62B972-3F7D-4D84-9C59-82F8F77FC8AD}"/>
                </a:ext>
              </a:extLst>
            </p:cNvPr>
            <p:cNvGrpSpPr/>
            <p:nvPr/>
          </p:nvGrpSpPr>
          <p:grpSpPr>
            <a:xfrm>
              <a:off x="2846553" y="1712392"/>
              <a:ext cx="4240772" cy="3406732"/>
              <a:chOff x="2846553" y="1712392"/>
              <a:chExt cx="4240772" cy="3406732"/>
            </a:xfrm>
          </p:grpSpPr>
          <p:grpSp>
            <p:nvGrpSpPr>
              <p:cNvPr id="146" name="Gruppieren 145">
                <a:extLst>
                  <a:ext uri="{FF2B5EF4-FFF2-40B4-BE49-F238E27FC236}">
                    <a16:creationId xmlns:a16="http://schemas.microsoft.com/office/drawing/2014/main" id="{1BFFE7AF-20E1-4081-B12B-07E628F9AEE3}"/>
                  </a:ext>
                </a:extLst>
              </p:cNvPr>
              <p:cNvGrpSpPr/>
              <p:nvPr/>
            </p:nvGrpSpPr>
            <p:grpSpPr>
              <a:xfrm>
                <a:off x="3352769" y="1732193"/>
                <a:ext cx="3205429" cy="3370643"/>
                <a:chOff x="3352769" y="1732193"/>
                <a:chExt cx="3205429" cy="3370643"/>
              </a:xfrm>
            </p:grpSpPr>
            <p:cxnSp>
              <p:nvCxnSpPr>
                <p:cNvPr id="14" name="Gerader Verbinder 13">
                  <a:extLst>
                    <a:ext uri="{FF2B5EF4-FFF2-40B4-BE49-F238E27FC236}">
                      <a16:creationId xmlns:a16="http://schemas.microsoft.com/office/drawing/2014/main" id="{F21A72B1-A5A2-43D2-B972-6C5EFE45C5EC}"/>
                    </a:ext>
                  </a:extLst>
                </p:cNvPr>
                <p:cNvCxnSpPr/>
                <p:nvPr/>
              </p:nvCxnSpPr>
              <p:spPr bwMode="auto">
                <a:xfrm>
                  <a:off x="4943947" y="1732193"/>
                  <a:ext cx="0" cy="3370643"/>
                </a:xfrm>
                <a:prstGeom prst="line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rgbClr val="3333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6" name="Gerader Verbinder 125">
                  <a:extLst>
                    <a:ext uri="{FF2B5EF4-FFF2-40B4-BE49-F238E27FC236}">
                      <a16:creationId xmlns:a16="http://schemas.microsoft.com/office/drawing/2014/main" id="{2B87F1BF-F29D-49DB-B394-6CA20E8E8630}"/>
                    </a:ext>
                  </a:extLst>
                </p:cNvPr>
                <p:cNvCxnSpPr/>
                <p:nvPr/>
              </p:nvCxnSpPr>
              <p:spPr bwMode="auto">
                <a:xfrm>
                  <a:off x="3352769" y="2577145"/>
                  <a:ext cx="0" cy="1668592"/>
                </a:xfrm>
                <a:prstGeom prst="line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rgbClr val="3333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29" name="Gerader Verbinder 128">
                  <a:extLst>
                    <a:ext uri="{FF2B5EF4-FFF2-40B4-BE49-F238E27FC236}">
                      <a16:creationId xmlns:a16="http://schemas.microsoft.com/office/drawing/2014/main" id="{7D746E2D-D28C-4611-A044-5AAE42630F1B}"/>
                    </a:ext>
                  </a:extLst>
                </p:cNvPr>
                <p:cNvCxnSpPr/>
                <p:nvPr/>
              </p:nvCxnSpPr>
              <p:spPr bwMode="auto">
                <a:xfrm flipH="1">
                  <a:off x="6542753" y="2572836"/>
                  <a:ext cx="15445" cy="1674295"/>
                </a:xfrm>
                <a:prstGeom prst="line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rgbClr val="3333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145" name="Gruppieren 144">
                <a:extLst>
                  <a:ext uri="{FF2B5EF4-FFF2-40B4-BE49-F238E27FC236}">
                    <a16:creationId xmlns:a16="http://schemas.microsoft.com/office/drawing/2014/main" id="{4A5F0C1F-4DF3-444D-80DC-0B6FBA37E21F}"/>
                  </a:ext>
                </a:extLst>
              </p:cNvPr>
              <p:cNvGrpSpPr/>
              <p:nvPr/>
            </p:nvGrpSpPr>
            <p:grpSpPr>
              <a:xfrm>
                <a:off x="2846553" y="1712392"/>
                <a:ext cx="4240772" cy="3406732"/>
                <a:chOff x="2846553" y="1712392"/>
                <a:chExt cx="4240772" cy="3406732"/>
              </a:xfrm>
            </p:grpSpPr>
            <p:grpSp>
              <p:nvGrpSpPr>
                <p:cNvPr id="143" name="Gruppieren 142">
                  <a:extLst>
                    <a:ext uri="{FF2B5EF4-FFF2-40B4-BE49-F238E27FC236}">
                      <a16:creationId xmlns:a16="http://schemas.microsoft.com/office/drawing/2014/main" id="{50990038-D598-48DE-8C5D-C87466673FAB}"/>
                    </a:ext>
                  </a:extLst>
                </p:cNvPr>
                <p:cNvGrpSpPr/>
                <p:nvPr/>
              </p:nvGrpSpPr>
              <p:grpSpPr>
                <a:xfrm>
                  <a:off x="2846553" y="1719087"/>
                  <a:ext cx="4240772" cy="3393342"/>
                  <a:chOff x="2846553" y="1719087"/>
                  <a:chExt cx="4240772" cy="3393342"/>
                </a:xfrm>
              </p:grpSpPr>
              <p:cxnSp>
                <p:nvCxnSpPr>
                  <p:cNvPr id="10" name="Gerader Verbinder 9">
                    <a:extLst>
                      <a:ext uri="{FF2B5EF4-FFF2-40B4-BE49-F238E27FC236}">
                        <a16:creationId xmlns:a16="http://schemas.microsoft.com/office/drawing/2014/main" id="{11B8B946-34CB-45FE-AD3C-3B162CD6F21D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4436198" y="1732193"/>
                    <a:ext cx="1059895" cy="0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6" name="Gerader Verbinder 65">
                    <a:extLst>
                      <a:ext uri="{FF2B5EF4-FFF2-40B4-BE49-F238E27FC236}">
                        <a16:creationId xmlns:a16="http://schemas.microsoft.com/office/drawing/2014/main" id="{CD5B0BC3-FA12-4C40-8689-2FC4E73EEEF5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6027430" y="2577145"/>
                    <a:ext cx="1059895" cy="0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7" name="Gerader Verbinder 66">
                    <a:extLst>
                      <a:ext uri="{FF2B5EF4-FFF2-40B4-BE49-F238E27FC236}">
                        <a16:creationId xmlns:a16="http://schemas.microsoft.com/office/drawing/2014/main" id="{5B732CC8-BF00-43E3-B335-1534DC5ADD8A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6027430" y="4254903"/>
                    <a:ext cx="1059895" cy="0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" name="Gerader Verbinder 67">
                    <a:extLst>
                      <a:ext uri="{FF2B5EF4-FFF2-40B4-BE49-F238E27FC236}">
                        <a16:creationId xmlns:a16="http://schemas.microsoft.com/office/drawing/2014/main" id="{F7122638-A6A3-4BB8-9594-68D480A750A0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2846553" y="2580126"/>
                    <a:ext cx="1059895" cy="0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9" name="Gerader Verbinder 68">
                    <a:extLst>
                      <a:ext uri="{FF2B5EF4-FFF2-40B4-BE49-F238E27FC236}">
                        <a16:creationId xmlns:a16="http://schemas.microsoft.com/office/drawing/2014/main" id="{2045E060-E282-4327-BC41-2EA97AFF49A1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4437785" y="5102836"/>
                    <a:ext cx="1059895" cy="0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70" name="Gerader Verbinder 69">
                    <a:extLst>
                      <a:ext uri="{FF2B5EF4-FFF2-40B4-BE49-F238E27FC236}">
                        <a16:creationId xmlns:a16="http://schemas.microsoft.com/office/drawing/2014/main" id="{F0C6C6B3-3836-44AD-AF38-D41D7DA52180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4423052" y="2990625"/>
                    <a:ext cx="1059895" cy="0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73" name="Gerader Verbinder 72">
                    <a:extLst>
                      <a:ext uri="{FF2B5EF4-FFF2-40B4-BE49-F238E27FC236}">
                        <a16:creationId xmlns:a16="http://schemas.microsoft.com/office/drawing/2014/main" id="{C7ECBACD-D04F-443E-BF0C-6A521706A424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4423052" y="3838558"/>
                    <a:ext cx="1059895" cy="0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74" name="Gerader Verbinder 73">
                    <a:extLst>
                      <a:ext uri="{FF2B5EF4-FFF2-40B4-BE49-F238E27FC236}">
                        <a16:creationId xmlns:a16="http://schemas.microsoft.com/office/drawing/2014/main" id="{28ECF09A-280C-45A6-A84E-AE02E9FA84D0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2846553" y="4245738"/>
                    <a:ext cx="1059895" cy="0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20" name="Gerader Verbinder 19">
                    <a:extLst>
                      <a:ext uri="{FF2B5EF4-FFF2-40B4-BE49-F238E27FC236}">
                        <a16:creationId xmlns:a16="http://schemas.microsoft.com/office/drawing/2014/main" id="{2041D7BA-93F0-4B38-B9FD-314B4360DA9B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3347931" y="2578060"/>
                    <a:ext cx="1305550" cy="412565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2" name="Gerader Verbinder 81">
                    <a:extLst>
                      <a:ext uri="{FF2B5EF4-FFF2-40B4-BE49-F238E27FC236}">
                        <a16:creationId xmlns:a16="http://schemas.microsoft.com/office/drawing/2014/main" id="{6AB6EF7C-6211-433D-91D9-6BA70EF77263}"/>
                      </a:ext>
                    </a:extLst>
                  </p:cNvPr>
                  <p:cNvCxnSpPr>
                    <a:stCxn id="120" idx="2"/>
                    <a:endCxn id="121" idx="5"/>
                  </p:cNvCxnSpPr>
                  <p:nvPr/>
                </p:nvCxnSpPr>
                <p:spPr bwMode="auto">
                  <a:xfrm>
                    <a:off x="5322581" y="3835576"/>
                    <a:ext cx="1231696" cy="427720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3" name="Gerader Verbinder 82">
                    <a:extLst>
                      <a:ext uri="{FF2B5EF4-FFF2-40B4-BE49-F238E27FC236}">
                        <a16:creationId xmlns:a16="http://schemas.microsoft.com/office/drawing/2014/main" id="{471FD07E-08C7-4863-83F0-C9DA62B0FD43}"/>
                      </a:ext>
                    </a:extLst>
                  </p:cNvPr>
                  <p:cNvCxnSpPr>
                    <a:stCxn id="113" idx="7"/>
                    <a:endCxn id="105" idx="7"/>
                  </p:cNvCxnSpPr>
                  <p:nvPr/>
                </p:nvCxnSpPr>
                <p:spPr bwMode="auto">
                  <a:xfrm flipV="1">
                    <a:off x="3364758" y="1719087"/>
                    <a:ext cx="1227463" cy="847284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4" name="Gerader Verbinder 83">
                    <a:extLst>
                      <a:ext uri="{FF2B5EF4-FFF2-40B4-BE49-F238E27FC236}">
                        <a16:creationId xmlns:a16="http://schemas.microsoft.com/office/drawing/2014/main" id="{FC32CF78-847B-4850-8FDD-717DD03DFC85}"/>
                      </a:ext>
                    </a:extLst>
                  </p:cNvPr>
                  <p:cNvCxnSpPr>
                    <a:cxnSpLocks/>
                    <a:endCxn id="115" idx="7"/>
                  </p:cNvCxnSpPr>
                  <p:nvPr/>
                </p:nvCxnSpPr>
                <p:spPr bwMode="auto">
                  <a:xfrm flipV="1">
                    <a:off x="5335746" y="2598700"/>
                    <a:ext cx="1234696" cy="391926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6" name="Gerader Verbinder 85">
                    <a:extLst>
                      <a:ext uri="{FF2B5EF4-FFF2-40B4-BE49-F238E27FC236}">
                        <a16:creationId xmlns:a16="http://schemas.microsoft.com/office/drawing/2014/main" id="{84A3494D-3DE7-459E-9FDA-22D6848B9349}"/>
                      </a:ext>
                    </a:extLst>
                  </p:cNvPr>
                  <p:cNvCxnSpPr>
                    <a:cxnSpLocks/>
                    <a:endCxn id="115" idx="1"/>
                  </p:cNvCxnSpPr>
                  <p:nvPr/>
                </p:nvCxnSpPr>
                <p:spPr bwMode="auto">
                  <a:xfrm>
                    <a:off x="5374836" y="1726122"/>
                    <a:ext cx="1163278" cy="872578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7" name="Gerader Verbinder 86">
                    <a:extLst>
                      <a:ext uri="{FF2B5EF4-FFF2-40B4-BE49-F238E27FC236}">
                        <a16:creationId xmlns:a16="http://schemas.microsoft.com/office/drawing/2014/main" id="{230D9CEB-902F-4DD2-8568-D42011691014}"/>
                      </a:ext>
                    </a:extLst>
                  </p:cNvPr>
                  <p:cNvCxnSpPr>
                    <a:stCxn id="122" idx="7"/>
                    <a:endCxn id="119" idx="3"/>
                  </p:cNvCxnSpPr>
                  <p:nvPr/>
                </p:nvCxnSpPr>
                <p:spPr bwMode="auto">
                  <a:xfrm flipV="1">
                    <a:off x="3375412" y="3851740"/>
                    <a:ext cx="1194104" cy="379227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89" name="Gerader Verbinder 88">
                    <a:extLst>
                      <a:ext uri="{FF2B5EF4-FFF2-40B4-BE49-F238E27FC236}">
                        <a16:creationId xmlns:a16="http://schemas.microsoft.com/office/drawing/2014/main" id="{15933DC3-AD9E-407E-B1C1-F1FF273A1B5E}"/>
                      </a:ext>
                    </a:extLst>
                  </p:cNvPr>
                  <p:cNvCxnSpPr>
                    <a:stCxn id="122" idx="1"/>
                  </p:cNvCxnSpPr>
                  <p:nvPr/>
                </p:nvCxnSpPr>
                <p:spPr bwMode="auto">
                  <a:xfrm>
                    <a:off x="3343083" y="4230967"/>
                    <a:ext cx="1249772" cy="863965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90" name="Gerader Verbinder 89">
                    <a:extLst>
                      <a:ext uri="{FF2B5EF4-FFF2-40B4-BE49-F238E27FC236}">
                        <a16:creationId xmlns:a16="http://schemas.microsoft.com/office/drawing/2014/main" id="{0052210C-227E-4A59-B4BE-AFFF2FAA2C30}"/>
                      </a:ext>
                    </a:extLst>
                  </p:cNvPr>
                  <p:cNvCxnSpPr>
                    <a:stCxn id="121" idx="3"/>
                    <a:endCxn id="125" idx="3"/>
                  </p:cNvCxnSpPr>
                  <p:nvPr/>
                </p:nvCxnSpPr>
                <p:spPr bwMode="auto">
                  <a:xfrm flipH="1">
                    <a:off x="5358671" y="4263296"/>
                    <a:ext cx="1163277" cy="849133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144" name="Gruppieren 143">
                  <a:extLst>
                    <a:ext uri="{FF2B5EF4-FFF2-40B4-BE49-F238E27FC236}">
                      <a16:creationId xmlns:a16="http://schemas.microsoft.com/office/drawing/2014/main" id="{C9DBD6C0-CF10-4C15-A1AF-713D32E7B726}"/>
                    </a:ext>
                  </a:extLst>
                </p:cNvPr>
                <p:cNvGrpSpPr/>
                <p:nvPr/>
              </p:nvGrpSpPr>
              <p:grpSpPr>
                <a:xfrm>
                  <a:off x="3325734" y="1712392"/>
                  <a:ext cx="3251404" cy="3406732"/>
                  <a:chOff x="3325734" y="1712392"/>
                  <a:chExt cx="3251404" cy="3406732"/>
                </a:xfrm>
              </p:grpSpPr>
              <p:sp>
                <p:nvSpPr>
                  <p:cNvPr id="38" name="Ellipse 37">
                    <a:extLst>
                      <a:ext uri="{FF2B5EF4-FFF2-40B4-BE49-F238E27FC236}">
                        <a16:creationId xmlns:a16="http://schemas.microsoft.com/office/drawing/2014/main" id="{17DB9D80-F279-4140-96A3-387B7E66D40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61604" y="1712392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05" name="Ellipse 104">
                    <a:extLst>
                      <a:ext uri="{FF2B5EF4-FFF2-40B4-BE49-F238E27FC236}">
                        <a16:creationId xmlns:a16="http://schemas.microsoft.com/office/drawing/2014/main" id="{05C54A81-57AA-4C78-B0F2-74942F6AD19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53197" y="1712392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13" name="Ellipse 112">
                    <a:extLst>
                      <a:ext uri="{FF2B5EF4-FFF2-40B4-BE49-F238E27FC236}">
                        <a16:creationId xmlns:a16="http://schemas.microsoft.com/office/drawing/2014/main" id="{7019ADC0-A8BF-4018-BF09-4ECF036820D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25734" y="2559676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15" name="Ellipse 114">
                    <a:extLst>
                      <a:ext uri="{FF2B5EF4-FFF2-40B4-BE49-F238E27FC236}">
                        <a16:creationId xmlns:a16="http://schemas.microsoft.com/office/drawing/2014/main" id="{ED6ADE9F-9B13-4A14-B19F-EA3F559C5963}"/>
                      </a:ext>
                    </a:extLst>
                  </p:cNvPr>
                  <p:cNvSpPr/>
                  <p:nvPr/>
                </p:nvSpPr>
                <p:spPr bwMode="auto">
                  <a:xfrm flipV="1">
                    <a:off x="6531418" y="2559676"/>
                    <a:ext cx="45720" cy="45720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16" name="Ellipse 115">
                    <a:extLst>
                      <a:ext uri="{FF2B5EF4-FFF2-40B4-BE49-F238E27FC236}">
                        <a16:creationId xmlns:a16="http://schemas.microsoft.com/office/drawing/2014/main" id="{A8968563-911A-43B1-907D-5FA5A28DA00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12492" y="1712392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17" name="Ellipse 116">
                    <a:extLst>
                      <a:ext uri="{FF2B5EF4-FFF2-40B4-BE49-F238E27FC236}">
                        <a16:creationId xmlns:a16="http://schemas.microsoft.com/office/drawing/2014/main" id="{DD3482D7-2E0D-4F67-BB86-81244ABBDBB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20426" y="2964958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18" name="Ellipse 117">
                    <a:extLst>
                      <a:ext uri="{FF2B5EF4-FFF2-40B4-BE49-F238E27FC236}">
                        <a16:creationId xmlns:a16="http://schemas.microsoft.com/office/drawing/2014/main" id="{2B55D9F9-E7EA-4F62-971C-DF21DA955D0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20426" y="3812716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19" name="Ellipse 118">
                    <a:extLst>
                      <a:ext uri="{FF2B5EF4-FFF2-40B4-BE49-F238E27FC236}">
                        <a16:creationId xmlns:a16="http://schemas.microsoft.com/office/drawing/2014/main" id="{AE2BF5E7-4A22-432B-ABAC-ABEA87FD672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62821" y="3812716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20" name="Ellipse 119">
                    <a:extLst>
                      <a:ext uri="{FF2B5EF4-FFF2-40B4-BE49-F238E27FC236}">
                        <a16:creationId xmlns:a16="http://schemas.microsoft.com/office/drawing/2014/main" id="{C6E7DD45-C0D7-47AE-8602-EBC794E3ED4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22581" y="3812716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21" name="Ellipse 120">
                    <a:extLst>
                      <a:ext uri="{FF2B5EF4-FFF2-40B4-BE49-F238E27FC236}">
                        <a16:creationId xmlns:a16="http://schemas.microsoft.com/office/drawing/2014/main" id="{28CA3AAF-1BC5-4955-896A-B2D597E05E5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15253" y="4224272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22" name="Ellipse 121">
                    <a:extLst>
                      <a:ext uri="{FF2B5EF4-FFF2-40B4-BE49-F238E27FC236}">
                        <a16:creationId xmlns:a16="http://schemas.microsoft.com/office/drawing/2014/main" id="{2742CDDF-F6C1-417D-BE4B-E57D30B9766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36388" y="4224272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23" name="Ellipse 122">
                    <a:extLst>
                      <a:ext uri="{FF2B5EF4-FFF2-40B4-BE49-F238E27FC236}">
                        <a16:creationId xmlns:a16="http://schemas.microsoft.com/office/drawing/2014/main" id="{2DA23684-F0A4-447C-AF2C-F59A868438F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20426" y="5073405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24" name="Ellipse 123">
                    <a:extLst>
                      <a:ext uri="{FF2B5EF4-FFF2-40B4-BE49-F238E27FC236}">
                        <a16:creationId xmlns:a16="http://schemas.microsoft.com/office/drawing/2014/main" id="{90B19FD1-8558-453A-89F1-4E7DAD7722B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62820" y="5073405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25" name="Ellipse 124">
                    <a:extLst>
                      <a:ext uri="{FF2B5EF4-FFF2-40B4-BE49-F238E27FC236}">
                        <a16:creationId xmlns:a16="http://schemas.microsoft.com/office/drawing/2014/main" id="{B0250EB9-CA97-4B97-8A6F-64B2802890A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51976" y="5073405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36" name="Ellipse 135">
                    <a:extLst>
                      <a:ext uri="{FF2B5EF4-FFF2-40B4-BE49-F238E27FC236}">
                        <a16:creationId xmlns:a16="http://schemas.microsoft.com/office/drawing/2014/main" id="{1A6B48CE-024C-4CF8-B5EE-09C78690D26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09953" y="2964958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42" name="Ellipse 141">
                    <a:extLst>
                      <a:ext uri="{FF2B5EF4-FFF2-40B4-BE49-F238E27FC236}">
                        <a16:creationId xmlns:a16="http://schemas.microsoft.com/office/drawing/2014/main" id="{8EA9A2E3-CC03-4405-85CA-7FD8C1AF467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29116" y="2964958"/>
                    <a:ext cx="45719" cy="45719"/>
                  </a:xfrm>
                  <a:prstGeom prst="ellipse">
                    <a:avLst/>
                  </a:prstGeom>
                  <a:solidFill>
                    <a:schemeClr val="tx1"/>
                  </a:solidFill>
                  <a:ln w="12700" cap="flat" cmpd="sng" algn="ctr">
                    <a:solidFill>
                      <a:srgbClr val="3333FF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</p:grpSp>
        </p:grpSp>
        <p:grpSp>
          <p:nvGrpSpPr>
            <p:cNvPr id="233" name="Gruppieren 232">
              <a:extLst>
                <a:ext uri="{FF2B5EF4-FFF2-40B4-BE49-F238E27FC236}">
                  <a16:creationId xmlns:a16="http://schemas.microsoft.com/office/drawing/2014/main" id="{39BBF3E9-1523-4CD8-9C9C-4AC65E4F4302}"/>
                </a:ext>
              </a:extLst>
            </p:cNvPr>
            <p:cNvGrpSpPr/>
            <p:nvPr/>
          </p:nvGrpSpPr>
          <p:grpSpPr>
            <a:xfrm>
              <a:off x="7373736" y="3824388"/>
              <a:ext cx="3603968" cy="738664"/>
              <a:chOff x="7373736" y="3824388"/>
              <a:chExt cx="3603968" cy="738664"/>
            </a:xfrm>
          </p:grpSpPr>
          <p:cxnSp>
            <p:nvCxnSpPr>
              <p:cNvPr id="224" name="Gerader Verbinder 223">
                <a:extLst>
                  <a:ext uri="{FF2B5EF4-FFF2-40B4-BE49-F238E27FC236}">
                    <a16:creationId xmlns:a16="http://schemas.microsoft.com/office/drawing/2014/main" id="{DC029817-A559-4A7D-87E5-E214938B602B}"/>
                  </a:ext>
                </a:extLst>
              </p:cNvPr>
              <p:cNvCxnSpPr/>
              <p:nvPr/>
            </p:nvCxnSpPr>
            <p:spPr bwMode="auto">
              <a:xfrm>
                <a:off x="7373736" y="3993525"/>
                <a:ext cx="344032" cy="0"/>
              </a:xfrm>
              <a:prstGeom prst="lin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3333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29" name="Ellipse 228">
                <a:extLst>
                  <a:ext uri="{FF2B5EF4-FFF2-40B4-BE49-F238E27FC236}">
                    <a16:creationId xmlns:a16="http://schemas.microsoft.com/office/drawing/2014/main" id="{955A4218-7135-4A6F-AF50-799249BD67E2}"/>
                  </a:ext>
                </a:extLst>
              </p:cNvPr>
              <p:cNvSpPr/>
              <p:nvPr/>
            </p:nvSpPr>
            <p:spPr bwMode="auto">
              <a:xfrm flipV="1">
                <a:off x="7522892" y="3969158"/>
                <a:ext cx="45720" cy="45720"/>
              </a:xfrm>
              <a:prstGeom prst="ellipse">
                <a:avLst/>
              </a:prstGeom>
              <a:solidFill>
                <a:schemeClr val="tx1"/>
              </a:solidFill>
              <a:ln w="12700" cap="flat" cmpd="sng" algn="ctr">
                <a:solidFill>
                  <a:srgbClr val="3333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31" name="Textfeld 230">
                <a:extLst>
                  <a:ext uri="{FF2B5EF4-FFF2-40B4-BE49-F238E27FC236}">
                    <a16:creationId xmlns:a16="http://schemas.microsoft.com/office/drawing/2014/main" id="{EECECB61-3505-4DFF-96E0-94C9E12B93D4}"/>
                  </a:ext>
                </a:extLst>
              </p:cNvPr>
              <p:cNvSpPr txBox="1"/>
              <p:nvPr/>
            </p:nvSpPr>
            <p:spPr>
              <a:xfrm>
                <a:off x="7686675" y="3824388"/>
                <a:ext cx="3291029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>
                    <a:solidFill>
                      <a:srgbClr val="3333FF"/>
                    </a:solidFill>
                  </a:rPr>
                  <a:t>Europäisches Verbundnetz (ENTSO-E)</a:t>
                </a:r>
                <a:br>
                  <a:rPr lang="de-DE" sz="1400" dirty="0">
                    <a:solidFill>
                      <a:srgbClr val="3333FF"/>
                    </a:solidFill>
                  </a:rPr>
                </a:br>
                <a:r>
                  <a:rPr lang="de-DE" sz="1400" dirty="0">
                    <a:solidFill>
                      <a:srgbClr val="3333FF"/>
                    </a:solidFill>
                  </a:rPr>
                  <a:t>(schematisch)</a:t>
                </a:r>
              </a:p>
              <a:p>
                <a:r>
                  <a:rPr lang="de-DE" sz="1400" dirty="0">
                    <a:solidFill>
                      <a:srgbClr val="3333FF"/>
                    </a:solidFill>
                  </a:rPr>
                  <a:t>380 kV AC</a:t>
                </a:r>
              </a:p>
            </p:txBody>
          </p:sp>
        </p:grpSp>
      </p:grpSp>
      <p:sp>
        <p:nvSpPr>
          <p:cNvPr id="11" name="Rectangle 4">
            <a:extLst>
              <a:ext uri="{FF2B5EF4-FFF2-40B4-BE49-F238E27FC236}">
                <a16:creationId xmlns:a16="http://schemas.microsoft.com/office/drawing/2014/main" id="{A0C2FD77-0A00-4A3F-945B-EC721EA85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035342"/>
            <a:ext cx="9906000" cy="40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800" dirty="0">
                <a:solidFill>
                  <a:srgbClr val="00B050"/>
                </a:solidFill>
              </a:rPr>
              <a:t>Ein ideales Energie-Europa 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197515B9-05EB-4950-A82B-279477B9F6E9}"/>
              </a:ext>
            </a:extLst>
          </p:cNvPr>
          <p:cNvGrpSpPr/>
          <p:nvPr/>
        </p:nvGrpSpPr>
        <p:grpSpPr>
          <a:xfrm>
            <a:off x="2035596" y="1288906"/>
            <a:ext cx="7049010" cy="4416970"/>
            <a:chOff x="3228439" y="1288906"/>
            <a:chExt cx="7049010" cy="4416970"/>
          </a:xfrm>
        </p:grpSpPr>
        <p:grpSp>
          <p:nvGrpSpPr>
            <p:cNvPr id="236" name="Gruppieren 235">
              <a:extLst>
                <a:ext uri="{FF2B5EF4-FFF2-40B4-BE49-F238E27FC236}">
                  <a16:creationId xmlns:a16="http://schemas.microsoft.com/office/drawing/2014/main" id="{711994B9-A9DE-4A16-948C-7A952EFF57DF}"/>
                </a:ext>
              </a:extLst>
            </p:cNvPr>
            <p:cNvGrpSpPr/>
            <p:nvPr/>
          </p:nvGrpSpPr>
          <p:grpSpPr>
            <a:xfrm>
              <a:off x="4884715" y="1288906"/>
              <a:ext cx="5392734" cy="4416970"/>
              <a:chOff x="4884715" y="1288906"/>
              <a:chExt cx="5392734" cy="4416970"/>
            </a:xfrm>
          </p:grpSpPr>
          <p:grpSp>
            <p:nvGrpSpPr>
              <p:cNvPr id="174" name="Gruppieren 173">
                <a:extLst>
                  <a:ext uri="{FF2B5EF4-FFF2-40B4-BE49-F238E27FC236}">
                    <a16:creationId xmlns:a16="http://schemas.microsoft.com/office/drawing/2014/main" id="{AB8498A9-0656-4FD0-8B93-77085EF1A4BD}"/>
                  </a:ext>
                </a:extLst>
              </p:cNvPr>
              <p:cNvGrpSpPr/>
              <p:nvPr/>
            </p:nvGrpSpPr>
            <p:grpSpPr>
              <a:xfrm>
                <a:off x="4884715" y="1288906"/>
                <a:ext cx="704675" cy="4416970"/>
                <a:chOff x="8078533" y="1288906"/>
                <a:chExt cx="704675" cy="4416970"/>
              </a:xfrm>
            </p:grpSpPr>
            <p:grpSp>
              <p:nvGrpSpPr>
                <p:cNvPr id="173" name="Gruppieren 172">
                  <a:extLst>
                    <a:ext uri="{FF2B5EF4-FFF2-40B4-BE49-F238E27FC236}">
                      <a16:creationId xmlns:a16="http://schemas.microsoft.com/office/drawing/2014/main" id="{0FBB4E8B-EA3E-4C86-B960-5C6BD68B04F9}"/>
                    </a:ext>
                  </a:extLst>
                </p:cNvPr>
                <p:cNvGrpSpPr/>
                <p:nvPr/>
              </p:nvGrpSpPr>
              <p:grpSpPr>
                <a:xfrm>
                  <a:off x="8308666" y="2613505"/>
                  <a:ext cx="68925" cy="404317"/>
                  <a:chOff x="5107509" y="2613505"/>
                  <a:chExt cx="68925" cy="404317"/>
                </a:xfrm>
              </p:grpSpPr>
              <p:sp>
                <p:nvSpPr>
                  <p:cNvPr id="158" name="Rechteck 157">
                    <a:extLst>
                      <a:ext uri="{FF2B5EF4-FFF2-40B4-BE49-F238E27FC236}">
                        <a16:creationId xmlns:a16="http://schemas.microsoft.com/office/drawing/2014/main" id="{AFF302BD-30F1-494C-A4BB-386A4C67199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107509" y="2953695"/>
                    <a:ext cx="68925" cy="64127"/>
                  </a:xfrm>
                  <a:prstGeom prst="rect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67" name="Rechteck 166">
                    <a:extLst>
                      <a:ext uri="{FF2B5EF4-FFF2-40B4-BE49-F238E27FC236}">
                        <a16:creationId xmlns:a16="http://schemas.microsoft.com/office/drawing/2014/main" id="{91FD10C1-4BE6-4988-82ED-3741A43F635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107509" y="2613505"/>
                    <a:ext cx="68925" cy="64127"/>
                  </a:xfrm>
                  <a:prstGeom prst="rect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  <p:grpSp>
              <p:nvGrpSpPr>
                <p:cNvPr id="172" name="Gruppieren 171">
                  <a:extLst>
                    <a:ext uri="{FF2B5EF4-FFF2-40B4-BE49-F238E27FC236}">
                      <a16:creationId xmlns:a16="http://schemas.microsoft.com/office/drawing/2014/main" id="{CD2FC3D6-F658-44CF-B3AB-24DDD0765FE5}"/>
                    </a:ext>
                  </a:extLst>
                </p:cNvPr>
                <p:cNvGrpSpPr/>
                <p:nvPr/>
              </p:nvGrpSpPr>
              <p:grpSpPr>
                <a:xfrm>
                  <a:off x="8078533" y="1288906"/>
                  <a:ext cx="704675" cy="4416970"/>
                  <a:chOff x="4877375" y="1288906"/>
                  <a:chExt cx="704675" cy="4416970"/>
                </a:xfrm>
              </p:grpSpPr>
              <p:cxnSp>
                <p:nvCxnSpPr>
                  <p:cNvPr id="166" name="Gerader Verbinder 165">
                    <a:extLst>
                      <a:ext uri="{FF2B5EF4-FFF2-40B4-BE49-F238E27FC236}">
                        <a16:creationId xmlns:a16="http://schemas.microsoft.com/office/drawing/2014/main" id="{E433E122-48E9-45E4-B81B-F42A299BBAA7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5141971" y="2645569"/>
                    <a:ext cx="153003" cy="0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pic>
                <p:nvPicPr>
                  <p:cNvPr id="164" name="Grafik 163" descr="Ein Bild, das Outdoorobjekt enthält.&#10;&#10;Automatisch generierte Beschreibung">
                    <a:extLst>
                      <a:ext uri="{FF2B5EF4-FFF2-40B4-BE49-F238E27FC236}">
                        <a16:creationId xmlns:a16="http://schemas.microsoft.com/office/drawing/2014/main" id="{204E5F92-FF01-4745-8969-DFF5A85EC7C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294974" y="2512446"/>
                    <a:ext cx="287076" cy="287076"/>
                  </a:xfrm>
                  <a:prstGeom prst="rect">
                    <a:avLst/>
                  </a:prstGeom>
                </p:spPr>
              </p:pic>
              <p:pic>
                <p:nvPicPr>
                  <p:cNvPr id="151" name="Grafik 150">
                    <a:extLst>
                      <a:ext uri="{FF2B5EF4-FFF2-40B4-BE49-F238E27FC236}">
                        <a16:creationId xmlns:a16="http://schemas.microsoft.com/office/drawing/2014/main" id="{7E39DDA2-BB0A-4FB7-956C-E4DDE11798B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877375" y="1288906"/>
                    <a:ext cx="529948" cy="351736"/>
                  </a:xfrm>
                  <a:prstGeom prst="rect">
                    <a:avLst/>
                  </a:prstGeom>
                  <a:solidFill>
                    <a:srgbClr val="3333FF"/>
                  </a:solidFill>
                </p:spPr>
              </p:pic>
              <p:cxnSp>
                <p:nvCxnSpPr>
                  <p:cNvPr id="153" name="Gerader Verbinder 152">
                    <a:extLst>
                      <a:ext uri="{FF2B5EF4-FFF2-40B4-BE49-F238E27FC236}">
                        <a16:creationId xmlns:a16="http://schemas.microsoft.com/office/drawing/2014/main" id="{2CF79F01-01B0-426C-BC5A-EC16F5C68721}"/>
                      </a:ext>
                    </a:extLst>
                  </p:cNvPr>
                  <p:cNvCxnSpPr/>
                  <p:nvPr/>
                </p:nvCxnSpPr>
                <p:spPr bwMode="auto">
                  <a:xfrm>
                    <a:off x="5142349" y="1640642"/>
                    <a:ext cx="0" cy="3739078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rgbClr val="FF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57" name="Rechteck 156">
                    <a:extLst>
                      <a:ext uri="{FF2B5EF4-FFF2-40B4-BE49-F238E27FC236}">
                        <a16:creationId xmlns:a16="http://schemas.microsoft.com/office/drawing/2014/main" id="{0B1E1657-7C5B-491F-8AA6-C2B2FECB4F8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107509" y="1694058"/>
                    <a:ext cx="68925" cy="64127"/>
                  </a:xfrm>
                  <a:prstGeom prst="rect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59" name="Rechteck 158">
                    <a:extLst>
                      <a:ext uri="{FF2B5EF4-FFF2-40B4-BE49-F238E27FC236}">
                        <a16:creationId xmlns:a16="http://schemas.microsoft.com/office/drawing/2014/main" id="{57D3134D-8B83-4322-B1BE-E6CEE99B959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107509" y="3806818"/>
                    <a:ext cx="68925" cy="64127"/>
                  </a:xfrm>
                  <a:prstGeom prst="rect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60" name="Rechteck 159">
                    <a:extLst>
                      <a:ext uri="{FF2B5EF4-FFF2-40B4-BE49-F238E27FC236}">
                        <a16:creationId xmlns:a16="http://schemas.microsoft.com/office/drawing/2014/main" id="{4C3479FD-B2E5-43CB-9277-324B3363A06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107509" y="5070772"/>
                    <a:ext cx="68925" cy="64127"/>
                  </a:xfrm>
                  <a:prstGeom prst="rect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pic>
                <p:nvPicPr>
                  <p:cNvPr id="169" name="Grafik 168">
                    <a:extLst>
                      <a:ext uri="{FF2B5EF4-FFF2-40B4-BE49-F238E27FC236}">
                        <a16:creationId xmlns:a16="http://schemas.microsoft.com/office/drawing/2014/main" id="{86ACE971-C6D7-4045-9611-8F8EFC48907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5311" b="55595"/>
                  <a:stretch/>
                </p:blipFill>
                <p:spPr>
                  <a:xfrm>
                    <a:off x="4918656" y="5262085"/>
                    <a:ext cx="446630" cy="443791"/>
                  </a:xfrm>
                  <a:prstGeom prst="rect">
                    <a:avLst/>
                  </a:prstGeom>
                </p:spPr>
              </p:pic>
              <p:sp>
                <p:nvSpPr>
                  <p:cNvPr id="112" name="Rechteck 111">
                    <a:extLst>
                      <a:ext uri="{FF2B5EF4-FFF2-40B4-BE49-F238E27FC236}">
                        <a16:creationId xmlns:a16="http://schemas.microsoft.com/office/drawing/2014/main" id="{85C629EA-41C4-42A8-9501-F07342AB68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107509" y="3111297"/>
                    <a:ext cx="68925" cy="64127"/>
                  </a:xfrm>
                  <a:prstGeom prst="rect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</p:grpSp>
          <p:grpSp>
            <p:nvGrpSpPr>
              <p:cNvPr id="235" name="Gruppieren 234">
                <a:extLst>
                  <a:ext uri="{FF2B5EF4-FFF2-40B4-BE49-F238E27FC236}">
                    <a16:creationId xmlns:a16="http://schemas.microsoft.com/office/drawing/2014/main" id="{910DC17C-815E-44A6-889D-7659CE3EED4A}"/>
                  </a:ext>
                </a:extLst>
              </p:cNvPr>
              <p:cNvGrpSpPr/>
              <p:nvPr/>
            </p:nvGrpSpPr>
            <p:grpSpPr>
              <a:xfrm>
                <a:off x="7373736" y="2704124"/>
                <a:ext cx="2903713" cy="738664"/>
                <a:chOff x="7373736" y="2704124"/>
                <a:chExt cx="2903713" cy="738664"/>
              </a:xfrm>
            </p:grpSpPr>
            <p:cxnSp>
              <p:nvCxnSpPr>
                <p:cNvPr id="226" name="Gerader Verbinder 225">
                  <a:extLst>
                    <a:ext uri="{FF2B5EF4-FFF2-40B4-BE49-F238E27FC236}">
                      <a16:creationId xmlns:a16="http://schemas.microsoft.com/office/drawing/2014/main" id="{F99771A3-1077-40F4-9D8D-9ED58D9F8354}"/>
                    </a:ext>
                  </a:extLst>
                </p:cNvPr>
                <p:cNvCxnSpPr/>
                <p:nvPr/>
              </p:nvCxnSpPr>
              <p:spPr bwMode="auto">
                <a:xfrm>
                  <a:off x="7373736" y="2862970"/>
                  <a:ext cx="344032" cy="0"/>
                </a:xfrm>
                <a:prstGeom prst="line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230" name="Rechteck 229">
                  <a:extLst>
                    <a:ext uri="{FF2B5EF4-FFF2-40B4-BE49-F238E27FC236}">
                      <a16:creationId xmlns:a16="http://schemas.microsoft.com/office/drawing/2014/main" id="{4960C6A4-A4DC-438C-B6B3-0FA22260D9DB}"/>
                    </a:ext>
                  </a:extLst>
                </p:cNvPr>
                <p:cNvSpPr/>
                <p:nvPr/>
              </p:nvSpPr>
              <p:spPr bwMode="auto">
                <a:xfrm>
                  <a:off x="7512806" y="2828066"/>
                  <a:ext cx="68925" cy="64127"/>
                </a:xfrm>
                <a:prstGeom prst="rect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32" name="Textfeld 231">
                  <a:extLst>
                    <a:ext uri="{FF2B5EF4-FFF2-40B4-BE49-F238E27FC236}">
                      <a16:creationId xmlns:a16="http://schemas.microsoft.com/office/drawing/2014/main" id="{3CBD8CD2-5ADF-4639-BEB2-9CF54F8F942E}"/>
                    </a:ext>
                  </a:extLst>
                </p:cNvPr>
                <p:cNvSpPr txBox="1"/>
                <p:nvPr/>
              </p:nvSpPr>
              <p:spPr>
                <a:xfrm>
                  <a:off x="7686675" y="2704124"/>
                  <a:ext cx="2590774" cy="73866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sz="1400" u="sng" dirty="0">
                      <a:solidFill>
                        <a:srgbClr val="FF0000"/>
                      </a:solidFill>
                    </a:rPr>
                    <a:t>Zukünftig</a:t>
                  </a:r>
                  <a:r>
                    <a:rPr lang="de-DE" sz="1400" dirty="0">
                      <a:solidFill>
                        <a:srgbClr val="FF0000"/>
                      </a:solidFill>
                      <a:hlinkClick r:id="rId29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:„</a:t>
                  </a:r>
                  <a:r>
                    <a:rPr lang="de-DE" sz="1400" dirty="0" err="1">
                      <a:solidFill>
                        <a:srgbClr val="FF0000"/>
                      </a:solidFill>
                      <a:hlinkClick r:id="rId29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Supergrid</a:t>
                  </a:r>
                  <a:r>
                    <a:rPr lang="de-DE" sz="1400" dirty="0">
                      <a:solidFill>
                        <a:srgbClr val="FF0000"/>
                      </a:solidFill>
                      <a:hlinkClick r:id="rId29">
                        <a:extLst>
                          <a:ext uri="{A12FA001-AC4F-418D-AE19-62706E023703}">
                            <ahyp:hlinkClr xmlns:ahyp="http://schemas.microsoft.com/office/drawing/2018/hyperlinkcolor" val="tx"/>
                          </a:ext>
                        </a:extLst>
                      </a:hlinkClick>
                    </a:rPr>
                    <a:t>“ bis 2050</a:t>
                  </a:r>
                  <a:br>
                    <a:rPr lang="de-DE" sz="1400" dirty="0">
                      <a:solidFill>
                        <a:srgbClr val="FF0000"/>
                      </a:solidFill>
                    </a:rPr>
                  </a:br>
                  <a:r>
                    <a:rPr lang="de-DE" sz="1400" dirty="0">
                      <a:solidFill>
                        <a:srgbClr val="FF0000"/>
                      </a:solidFill>
                    </a:rPr>
                    <a:t>HGÜ-Overlay-Netzwerk</a:t>
                  </a:r>
                </a:p>
                <a:p>
                  <a:r>
                    <a:rPr lang="de-DE" sz="1400" dirty="0">
                      <a:solidFill>
                        <a:srgbClr val="FF0000"/>
                      </a:solidFill>
                    </a:rPr>
                    <a:t>800 kV DC</a:t>
                  </a:r>
                </a:p>
              </p:txBody>
            </p:sp>
          </p:grpSp>
        </p:grpSp>
        <p:pic>
          <p:nvPicPr>
            <p:cNvPr id="103" name="Grafik 102">
              <a:extLst>
                <a:ext uri="{FF2B5EF4-FFF2-40B4-BE49-F238E27FC236}">
                  <a16:creationId xmlns:a16="http://schemas.microsoft.com/office/drawing/2014/main" id="{EF877CBE-079E-4B35-B500-6797E177C6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11" b="55595"/>
            <a:stretch/>
          </p:blipFill>
          <p:spPr>
            <a:xfrm>
              <a:off x="6172909" y="4563052"/>
              <a:ext cx="446630" cy="443791"/>
            </a:xfrm>
            <a:prstGeom prst="rect">
              <a:avLst/>
            </a:prstGeom>
          </p:spPr>
        </p:pic>
        <p:pic>
          <p:nvPicPr>
            <p:cNvPr id="104" name="Grafik 103">
              <a:extLst>
                <a:ext uri="{FF2B5EF4-FFF2-40B4-BE49-F238E27FC236}">
                  <a16:creationId xmlns:a16="http://schemas.microsoft.com/office/drawing/2014/main" id="{E7FC223E-D93D-4A01-9095-6571613BA1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11" b="55595"/>
            <a:stretch/>
          </p:blipFill>
          <p:spPr>
            <a:xfrm>
              <a:off x="3228439" y="4579697"/>
              <a:ext cx="446630" cy="443791"/>
            </a:xfrm>
            <a:prstGeom prst="rect">
              <a:avLst/>
            </a:prstGeom>
          </p:spPr>
        </p:pic>
        <p:cxnSp>
          <p:nvCxnSpPr>
            <p:cNvPr id="3" name="Gerader Verbinder 2">
              <a:extLst>
                <a:ext uri="{FF2B5EF4-FFF2-40B4-BE49-F238E27FC236}">
                  <a16:creationId xmlns:a16="http://schemas.microsoft.com/office/drawing/2014/main" id="{24D02431-A3F4-4BA0-B7C4-487AFB96C651}"/>
                </a:ext>
              </a:extLst>
            </p:cNvPr>
            <p:cNvCxnSpPr>
              <a:stCxn id="103" idx="1"/>
            </p:cNvCxnSpPr>
            <p:nvPr/>
          </p:nvCxnSpPr>
          <p:spPr bwMode="auto">
            <a:xfrm flipH="1" flipV="1">
              <a:off x="5149310" y="4439972"/>
              <a:ext cx="1023599" cy="344976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7" name="Gerader Verbinder 106">
              <a:extLst>
                <a:ext uri="{FF2B5EF4-FFF2-40B4-BE49-F238E27FC236}">
                  <a16:creationId xmlns:a16="http://schemas.microsoft.com/office/drawing/2014/main" id="{10E58E98-6F4B-4DB5-B709-01FD513384BC}"/>
                </a:ext>
              </a:extLst>
            </p:cNvPr>
            <p:cNvCxnSpPr>
              <a:stCxn id="108" idx="1"/>
            </p:cNvCxnSpPr>
            <p:nvPr/>
          </p:nvCxnSpPr>
          <p:spPr bwMode="auto">
            <a:xfrm flipH="1">
              <a:off x="3673594" y="4444922"/>
              <a:ext cx="1441254" cy="340026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08" name="Rechteck 107">
              <a:extLst>
                <a:ext uri="{FF2B5EF4-FFF2-40B4-BE49-F238E27FC236}">
                  <a16:creationId xmlns:a16="http://schemas.microsoft.com/office/drawing/2014/main" id="{276B1B27-3E4B-4D25-9D02-8C4A40314FCC}"/>
                </a:ext>
              </a:extLst>
            </p:cNvPr>
            <p:cNvSpPr/>
            <p:nvPr/>
          </p:nvSpPr>
          <p:spPr bwMode="auto">
            <a:xfrm>
              <a:off x="5114848" y="4412858"/>
              <a:ext cx="68925" cy="64127"/>
            </a:xfrm>
            <a:prstGeom prst="rect">
              <a:avLst/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pic>
          <p:nvPicPr>
            <p:cNvPr id="109" name="Grafik 108">
              <a:extLst>
                <a:ext uri="{FF2B5EF4-FFF2-40B4-BE49-F238E27FC236}">
                  <a16:creationId xmlns:a16="http://schemas.microsoft.com/office/drawing/2014/main" id="{8CCCAD8F-F2CE-457E-9F83-02073CA926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11" b="55595"/>
            <a:stretch/>
          </p:blipFill>
          <p:spPr>
            <a:xfrm>
              <a:off x="6044884" y="2932732"/>
              <a:ext cx="446630" cy="443791"/>
            </a:xfrm>
            <a:prstGeom prst="rect">
              <a:avLst/>
            </a:prstGeom>
          </p:spPr>
        </p:pic>
        <p:cxnSp>
          <p:nvCxnSpPr>
            <p:cNvPr id="110" name="Gerader Verbinder 109">
              <a:extLst>
                <a:ext uri="{FF2B5EF4-FFF2-40B4-BE49-F238E27FC236}">
                  <a16:creationId xmlns:a16="http://schemas.microsoft.com/office/drawing/2014/main" id="{E1064E9F-6B2F-423D-A49B-11FDF32C9962}"/>
                </a:ext>
              </a:extLst>
            </p:cNvPr>
            <p:cNvCxnSpPr>
              <a:stCxn id="109" idx="1"/>
            </p:cNvCxnSpPr>
            <p:nvPr/>
          </p:nvCxnSpPr>
          <p:spPr bwMode="auto">
            <a:xfrm flipH="1" flipV="1">
              <a:off x="5149311" y="3145226"/>
              <a:ext cx="895573" cy="9402"/>
            </a:xfrm>
            <a:prstGeom prst="line">
              <a:avLst/>
            </a:prstGeom>
            <a:solidFill>
              <a:srgbClr val="FF0000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14" name="Text Box 14">
            <a:extLst>
              <a:ext uri="{FF2B5EF4-FFF2-40B4-BE49-F238E27FC236}">
                <a16:creationId xmlns:a16="http://schemas.microsoft.com/office/drawing/2014/main" id="{16B7F86E-E214-4E3E-A89B-01586A157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6097" y="5650108"/>
            <a:ext cx="112402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u="sng" dirty="0">
                <a:solidFill>
                  <a:srgbClr val="000000"/>
                </a:solidFill>
                <a:ea typeface="Microsoft YaHei" panose="020B0503020204020204" pitchFamily="34" charset="-122"/>
              </a:rPr>
              <a:t>Quelle:</a:t>
            </a:r>
            <a:r>
              <a:rPr lang="de-DE" altLang="de-DE" sz="1200" dirty="0">
                <a:solidFill>
                  <a:srgbClr val="000000"/>
                </a:solidFill>
                <a:ea typeface="Microsoft YaHei" panose="020B0503020204020204" pitchFamily="34" charset="-122"/>
              </a:rPr>
              <a:t> ISE e.V. </a:t>
            </a:r>
          </a:p>
        </p:txBody>
      </p:sp>
      <p:pic>
        <p:nvPicPr>
          <p:cNvPr id="2" name="Grafik 1" descr="Fahne von Irland">
            <a:extLst>
              <a:ext uri="{FF2B5EF4-FFF2-40B4-BE49-F238E27FC236}">
                <a16:creationId xmlns:a16="http://schemas.microsoft.com/office/drawing/2014/main" id="{14C15F4A-EF33-888B-AE90-32C162828F70}"/>
              </a:ext>
            </a:extLst>
          </p:cNvPr>
          <p:cNvPicPr>
            <a:picLocks noChangeAspect="1"/>
          </p:cNvPicPr>
          <p:nvPr/>
        </p:nvPicPr>
        <p:blipFill>
          <a:blip r:embed="rId30"/>
          <a:srcRect l="1914" t="24631" b="24400"/>
          <a:stretch>
            <a:fillRect/>
          </a:stretch>
        </p:blipFill>
        <p:spPr>
          <a:xfrm>
            <a:off x="1846580" y="1821027"/>
            <a:ext cx="371093" cy="22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942366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FF7D4F02-B620-D6A4-0F90-C35981189262}"/>
              </a:ext>
            </a:extLst>
          </p:cNvPr>
          <p:cNvGrpSpPr/>
          <p:nvPr/>
        </p:nvGrpSpPr>
        <p:grpSpPr>
          <a:xfrm>
            <a:off x="5936443" y="827454"/>
            <a:ext cx="3749482" cy="5144664"/>
            <a:chOff x="5936443" y="827454"/>
            <a:chExt cx="3749482" cy="5144664"/>
          </a:xfrm>
        </p:grpSpPr>
        <p:sp>
          <p:nvSpPr>
            <p:cNvPr id="165" name="Rechteck 164">
              <a:extLst>
                <a:ext uri="{FF2B5EF4-FFF2-40B4-BE49-F238E27FC236}">
                  <a16:creationId xmlns:a16="http://schemas.microsoft.com/office/drawing/2014/main" id="{7C97A856-AD70-4504-9E06-C2BEA418E7AB}"/>
                </a:ext>
              </a:extLst>
            </p:cNvPr>
            <p:cNvSpPr/>
            <p:nvPr/>
          </p:nvSpPr>
          <p:spPr bwMode="auto">
            <a:xfrm>
              <a:off x="5936444" y="827454"/>
              <a:ext cx="3749481" cy="459919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ADF3E674-6D1A-56AB-AFBA-1B044FDDF674}"/>
                </a:ext>
              </a:extLst>
            </p:cNvPr>
            <p:cNvGrpSpPr/>
            <p:nvPr/>
          </p:nvGrpSpPr>
          <p:grpSpPr>
            <a:xfrm>
              <a:off x="5936443" y="5490658"/>
              <a:ext cx="3738125" cy="481460"/>
              <a:chOff x="5936443" y="5490658"/>
              <a:chExt cx="3738125" cy="481460"/>
            </a:xfrm>
          </p:grpSpPr>
          <p:sp>
            <p:nvSpPr>
              <p:cNvPr id="10" name="Rechteck 9">
                <a:extLst>
                  <a:ext uri="{FF2B5EF4-FFF2-40B4-BE49-F238E27FC236}">
                    <a16:creationId xmlns:a16="http://schemas.microsoft.com/office/drawing/2014/main" id="{9E9A3DE7-1177-B29B-96F1-E10C5603F962}"/>
                  </a:ext>
                </a:extLst>
              </p:cNvPr>
              <p:cNvSpPr/>
              <p:nvPr/>
            </p:nvSpPr>
            <p:spPr bwMode="auto">
              <a:xfrm>
                <a:off x="5936443" y="5490658"/>
                <a:ext cx="3738125" cy="46407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78" name="Textfeld 177">
                <a:extLst>
                  <a:ext uri="{FF2B5EF4-FFF2-40B4-BE49-F238E27FC236}">
                    <a16:creationId xmlns:a16="http://schemas.microsoft.com/office/drawing/2014/main" id="{2D5423AF-B969-4B0C-AAAA-F3860D64B4C9}"/>
                  </a:ext>
                </a:extLst>
              </p:cNvPr>
              <p:cNvSpPr txBox="1"/>
              <p:nvPr/>
            </p:nvSpPr>
            <p:spPr>
              <a:xfrm>
                <a:off x="6298706" y="5664341"/>
                <a:ext cx="31383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/>
                  <a:t>Tage – saisonal („kalte Dunkelflaute“)</a:t>
                </a:r>
              </a:p>
            </p:txBody>
          </p:sp>
        </p:grp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4D969380-476A-D865-683C-202B5A5FFD9E}"/>
              </a:ext>
            </a:extLst>
          </p:cNvPr>
          <p:cNvGrpSpPr/>
          <p:nvPr/>
        </p:nvGrpSpPr>
        <p:grpSpPr>
          <a:xfrm>
            <a:off x="2532572" y="827454"/>
            <a:ext cx="3156557" cy="5144664"/>
            <a:chOff x="2532572" y="827454"/>
            <a:chExt cx="3156557" cy="5144664"/>
          </a:xfrm>
        </p:grpSpPr>
        <p:sp>
          <p:nvSpPr>
            <p:cNvPr id="169" name="Rechteck 168">
              <a:extLst>
                <a:ext uri="{FF2B5EF4-FFF2-40B4-BE49-F238E27FC236}">
                  <a16:creationId xmlns:a16="http://schemas.microsoft.com/office/drawing/2014/main" id="{8D5CE422-557A-41B1-83BC-F28BC85D5408}"/>
                </a:ext>
              </a:extLst>
            </p:cNvPr>
            <p:cNvSpPr/>
            <p:nvPr/>
          </p:nvSpPr>
          <p:spPr bwMode="auto">
            <a:xfrm>
              <a:off x="2532572" y="827454"/>
              <a:ext cx="3108712" cy="459919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effectLst/>
                <a:latin typeface="Arial" charset="0"/>
              </a:endParaRPr>
            </a:p>
          </p:txBody>
        </p:sp>
        <p:grpSp>
          <p:nvGrpSpPr>
            <p:cNvPr id="25" name="Gruppieren 24">
              <a:extLst>
                <a:ext uri="{FF2B5EF4-FFF2-40B4-BE49-F238E27FC236}">
                  <a16:creationId xmlns:a16="http://schemas.microsoft.com/office/drawing/2014/main" id="{872E53FF-46B7-48EB-AA73-FF92C01D332C}"/>
                </a:ext>
              </a:extLst>
            </p:cNvPr>
            <p:cNvGrpSpPr/>
            <p:nvPr/>
          </p:nvGrpSpPr>
          <p:grpSpPr>
            <a:xfrm>
              <a:off x="2532572" y="5490658"/>
              <a:ext cx="3156557" cy="481460"/>
              <a:chOff x="2532572" y="5490658"/>
              <a:chExt cx="3156557" cy="481460"/>
            </a:xfrm>
          </p:grpSpPr>
          <p:sp>
            <p:nvSpPr>
              <p:cNvPr id="8" name="Rechteck 7">
                <a:extLst>
                  <a:ext uri="{FF2B5EF4-FFF2-40B4-BE49-F238E27FC236}">
                    <a16:creationId xmlns:a16="http://schemas.microsoft.com/office/drawing/2014/main" id="{87C1813C-D3BC-750C-928B-6DBBFC8F3C5B}"/>
                  </a:ext>
                </a:extLst>
              </p:cNvPr>
              <p:cNvSpPr/>
              <p:nvPr/>
            </p:nvSpPr>
            <p:spPr bwMode="auto">
              <a:xfrm>
                <a:off x="2532572" y="5490658"/>
                <a:ext cx="3108712" cy="46407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77" name="Textfeld 176">
                <a:extLst>
                  <a:ext uri="{FF2B5EF4-FFF2-40B4-BE49-F238E27FC236}">
                    <a16:creationId xmlns:a16="http://schemas.microsoft.com/office/drawing/2014/main" id="{11A2ADC9-0528-41DF-AD55-2109F18071F2}"/>
                  </a:ext>
                </a:extLst>
              </p:cNvPr>
              <p:cNvSpPr txBox="1"/>
              <p:nvPr/>
            </p:nvSpPr>
            <p:spPr>
              <a:xfrm>
                <a:off x="2580265" y="5664341"/>
                <a:ext cx="31088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400" dirty="0"/>
                  <a:t>Stunden –Tag (Tag-Nacht-Ausgleich)</a:t>
                </a:r>
              </a:p>
            </p:txBody>
          </p:sp>
        </p:grpSp>
      </p:grpSp>
      <p:grpSp>
        <p:nvGrpSpPr>
          <p:cNvPr id="23558" name="Gruppieren 23557">
            <a:extLst>
              <a:ext uri="{FF2B5EF4-FFF2-40B4-BE49-F238E27FC236}">
                <a16:creationId xmlns:a16="http://schemas.microsoft.com/office/drawing/2014/main" id="{A6EBE632-CA00-4864-B7EF-DD0CB25D9BE5}"/>
              </a:ext>
            </a:extLst>
          </p:cNvPr>
          <p:cNvGrpSpPr/>
          <p:nvPr/>
        </p:nvGrpSpPr>
        <p:grpSpPr>
          <a:xfrm>
            <a:off x="6032492" y="849356"/>
            <a:ext cx="3557384" cy="1874303"/>
            <a:chOff x="5994319" y="1028904"/>
            <a:chExt cx="3557384" cy="1874303"/>
          </a:xfrm>
        </p:grpSpPr>
        <p:pic>
          <p:nvPicPr>
            <p:cNvPr id="131" name="Grafik 130" descr="Ein Bild, das Text enthält.&#10;&#10;Automatisch generierte Beschreibung">
              <a:extLst>
                <a:ext uri="{FF2B5EF4-FFF2-40B4-BE49-F238E27FC236}">
                  <a16:creationId xmlns:a16="http://schemas.microsoft.com/office/drawing/2014/main" id="{E42B8454-8FE7-4C35-A648-6FABFF0152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57" t="50000" r="25394" b="14673"/>
            <a:stretch/>
          </p:blipFill>
          <p:spPr>
            <a:xfrm>
              <a:off x="6855174" y="1534342"/>
              <a:ext cx="1792662" cy="1368865"/>
            </a:xfrm>
            <a:prstGeom prst="rect">
              <a:avLst/>
            </a:prstGeom>
          </p:spPr>
        </p:pic>
        <p:sp>
          <p:nvSpPr>
            <p:cNvPr id="153" name="Textfeld 152">
              <a:extLst>
                <a:ext uri="{FF2B5EF4-FFF2-40B4-BE49-F238E27FC236}">
                  <a16:creationId xmlns:a16="http://schemas.microsoft.com/office/drawing/2014/main" id="{6784D9C8-D0C3-4C7B-8F24-8F3CD013197E}"/>
                </a:ext>
              </a:extLst>
            </p:cNvPr>
            <p:cNvSpPr txBox="1"/>
            <p:nvPr/>
          </p:nvSpPr>
          <p:spPr>
            <a:xfrm>
              <a:off x="5994319" y="1028904"/>
              <a:ext cx="3557384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800" dirty="0">
                  <a:solidFill>
                    <a:srgbClr val="FF0000"/>
                  </a:solidFill>
                </a:rPr>
                <a:t>Zukünftig: </a:t>
              </a:r>
              <a:r>
                <a:rPr lang="de-DE" sz="1800" dirty="0">
                  <a:solidFill>
                    <a:srgbClr val="3333FF"/>
                  </a:solidFill>
                </a:rPr>
                <a:t>EU-Overlay-Netzwerk</a:t>
              </a:r>
              <a:br>
                <a:rPr lang="de-DE" sz="1800" dirty="0">
                  <a:solidFill>
                    <a:srgbClr val="3333FF"/>
                  </a:solidFill>
                </a:rPr>
              </a:br>
              <a:r>
                <a:rPr lang="de-DE" sz="1200" dirty="0">
                  <a:solidFill>
                    <a:srgbClr val="3333FF"/>
                  </a:solidFill>
                </a:rPr>
                <a:t>Hochspannungs-Gleichstrom-Übertragung (HGÜ)</a:t>
              </a:r>
            </a:p>
          </p:txBody>
        </p:sp>
      </p:grpSp>
      <p:sp>
        <p:nvSpPr>
          <p:cNvPr id="7" name="Rechteck 6">
            <a:extLst>
              <a:ext uri="{FF2B5EF4-FFF2-40B4-BE49-F238E27FC236}">
                <a16:creationId xmlns:a16="http://schemas.microsoft.com/office/drawing/2014/main" id="{1490446B-2925-5749-C550-4272E627B8D2}"/>
              </a:ext>
            </a:extLst>
          </p:cNvPr>
          <p:cNvSpPr/>
          <p:nvPr/>
        </p:nvSpPr>
        <p:spPr bwMode="auto">
          <a:xfrm>
            <a:off x="307080" y="5490658"/>
            <a:ext cx="1909598" cy="46407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0" name="Rechteck 169">
            <a:extLst>
              <a:ext uri="{FF2B5EF4-FFF2-40B4-BE49-F238E27FC236}">
                <a16:creationId xmlns:a16="http://schemas.microsoft.com/office/drawing/2014/main" id="{D1E8C03D-84F1-4683-8A3D-66638763A9D7}"/>
              </a:ext>
            </a:extLst>
          </p:cNvPr>
          <p:cNvSpPr/>
          <p:nvPr/>
        </p:nvSpPr>
        <p:spPr bwMode="auto">
          <a:xfrm>
            <a:off x="307080" y="827454"/>
            <a:ext cx="1911550" cy="459919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de-DE" sz="24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Arial" charset="0"/>
            </a:endParaRPr>
          </a:p>
        </p:txBody>
      </p:sp>
      <p:sp>
        <p:nvSpPr>
          <p:cNvPr id="23555" name="Rectangle 4">
            <a:extLst>
              <a:ext uri="{FF2B5EF4-FFF2-40B4-BE49-F238E27FC236}">
                <a16:creationId xmlns:a16="http://schemas.microsoft.com/office/drawing/2014/main" id="{FCEF51A8-83BB-4A2F-A2C2-5729FF119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9580" y="17718"/>
            <a:ext cx="7284781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Entwicklung des Energiesystems in D/EU (2)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Maßnahmen zum allzeitigen Energieausgleich: Übersicht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9D3FF371-2AC7-80A2-55E5-9B33F5F10F21}"/>
              </a:ext>
            </a:extLst>
          </p:cNvPr>
          <p:cNvGrpSpPr/>
          <p:nvPr/>
        </p:nvGrpSpPr>
        <p:grpSpPr>
          <a:xfrm>
            <a:off x="497098" y="2508559"/>
            <a:ext cx="1545640" cy="1332423"/>
            <a:chOff x="497098" y="2364352"/>
            <a:chExt cx="1545640" cy="1332423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29854DF6-6302-4949-8BD8-30720F01A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098" y="2364352"/>
              <a:ext cx="1545640" cy="984285"/>
            </a:xfrm>
            <a:prstGeom prst="rect">
              <a:avLst/>
            </a:prstGeom>
          </p:spPr>
        </p:pic>
        <p:sp>
          <p:nvSpPr>
            <p:cNvPr id="127" name="Textfeld 126">
              <a:extLst>
                <a:ext uri="{FF2B5EF4-FFF2-40B4-BE49-F238E27FC236}">
                  <a16:creationId xmlns:a16="http://schemas.microsoft.com/office/drawing/2014/main" id="{3572F217-987F-4BD3-A79E-972C222145F7}"/>
                </a:ext>
              </a:extLst>
            </p:cNvPr>
            <p:cNvSpPr txBox="1"/>
            <p:nvPr/>
          </p:nvSpPr>
          <p:spPr>
            <a:xfrm>
              <a:off x="822520" y="3358221"/>
              <a:ext cx="9925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>
                  <a:solidFill>
                    <a:srgbClr val="3333FF"/>
                  </a:solidFill>
                </a:rPr>
                <a:t>PSP-KW</a:t>
              </a:r>
            </a:p>
          </p:txBody>
        </p:sp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96871A3E-8D3A-54B9-DC58-7EDF2C472EA0}"/>
              </a:ext>
            </a:extLst>
          </p:cNvPr>
          <p:cNvGrpSpPr/>
          <p:nvPr/>
        </p:nvGrpSpPr>
        <p:grpSpPr>
          <a:xfrm>
            <a:off x="336114" y="3583487"/>
            <a:ext cx="1848583" cy="1737981"/>
            <a:chOff x="336114" y="3525655"/>
            <a:chExt cx="1848583" cy="1737981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7F166C12-286E-4421-8DCA-F56C5A3F9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6414" y="3525655"/>
              <a:ext cx="1547008" cy="1547008"/>
            </a:xfrm>
            <a:prstGeom prst="rect">
              <a:avLst/>
            </a:prstGeom>
          </p:spPr>
        </p:pic>
        <p:sp>
          <p:nvSpPr>
            <p:cNvPr id="128" name="Textfeld 127">
              <a:extLst>
                <a:ext uri="{FF2B5EF4-FFF2-40B4-BE49-F238E27FC236}">
                  <a16:creationId xmlns:a16="http://schemas.microsoft.com/office/drawing/2014/main" id="{DE9FA18D-B1B5-4117-A165-C46A855C3B0C}"/>
                </a:ext>
              </a:extLst>
            </p:cNvPr>
            <p:cNvSpPr txBox="1"/>
            <p:nvPr/>
          </p:nvSpPr>
          <p:spPr>
            <a:xfrm>
              <a:off x="336114" y="4925082"/>
              <a:ext cx="18485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dirty="0">
                  <a:solidFill>
                    <a:srgbClr val="3333FF"/>
                  </a:solidFill>
                </a:rPr>
                <a:t>Lastverschiebung</a:t>
              </a:r>
            </a:p>
          </p:txBody>
        </p:sp>
      </p:grpSp>
      <p:sp>
        <p:nvSpPr>
          <p:cNvPr id="176" name="Textfeld 175">
            <a:extLst>
              <a:ext uri="{FF2B5EF4-FFF2-40B4-BE49-F238E27FC236}">
                <a16:creationId xmlns:a16="http://schemas.microsoft.com/office/drawing/2014/main" id="{350B06A2-1BB7-45F5-B1FF-C5A817D526ED}"/>
              </a:ext>
            </a:extLst>
          </p:cNvPr>
          <p:cNvSpPr txBox="1"/>
          <p:nvPr/>
        </p:nvSpPr>
        <p:spPr>
          <a:xfrm>
            <a:off x="218973" y="5664341"/>
            <a:ext cx="20954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400" dirty="0"/>
              <a:t>Millisekunden - Stunden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16DBCF8A-68A9-F71B-5D7A-F78243ED3708}"/>
              </a:ext>
            </a:extLst>
          </p:cNvPr>
          <p:cNvGrpSpPr/>
          <p:nvPr/>
        </p:nvGrpSpPr>
        <p:grpSpPr>
          <a:xfrm>
            <a:off x="2629672" y="848294"/>
            <a:ext cx="2929008" cy="2240224"/>
            <a:chOff x="2629672" y="848294"/>
            <a:chExt cx="2929008" cy="2240224"/>
          </a:xfrm>
        </p:grpSpPr>
        <p:sp>
          <p:nvSpPr>
            <p:cNvPr id="129" name="Textfeld 128">
              <a:extLst>
                <a:ext uri="{FF2B5EF4-FFF2-40B4-BE49-F238E27FC236}">
                  <a16:creationId xmlns:a16="http://schemas.microsoft.com/office/drawing/2014/main" id="{8171AC1E-5614-4913-A9DB-D8ED99B22D4C}"/>
                </a:ext>
              </a:extLst>
            </p:cNvPr>
            <p:cNvSpPr txBox="1"/>
            <p:nvPr/>
          </p:nvSpPr>
          <p:spPr>
            <a:xfrm>
              <a:off x="2629672" y="848294"/>
              <a:ext cx="29290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800" dirty="0">
                  <a:solidFill>
                    <a:srgbClr val="FF0000"/>
                  </a:solidFill>
                </a:rPr>
                <a:t>Zukünftig</a:t>
              </a:r>
              <a:r>
                <a:rPr lang="de-DE" sz="1800" dirty="0">
                  <a:solidFill>
                    <a:srgbClr val="3333FF"/>
                  </a:solidFill>
                </a:rPr>
                <a:t>: </a:t>
              </a:r>
              <a:r>
                <a:rPr lang="de-DE" sz="1800" dirty="0" err="1">
                  <a:solidFill>
                    <a:srgbClr val="3333FF"/>
                  </a:solidFill>
                </a:rPr>
                <a:t>PkW</a:t>
              </a:r>
              <a:r>
                <a:rPr lang="de-DE" sz="1800" dirty="0">
                  <a:solidFill>
                    <a:srgbClr val="3333FF"/>
                  </a:solidFill>
                </a:rPr>
                <a:t>-Batterie-</a:t>
              </a:r>
              <a:br>
                <a:rPr lang="de-DE" sz="1600" dirty="0">
                  <a:solidFill>
                    <a:srgbClr val="3333FF"/>
                  </a:solidFill>
                </a:rPr>
              </a:br>
              <a:r>
                <a:rPr lang="de-DE" sz="1800" dirty="0">
                  <a:solidFill>
                    <a:srgbClr val="3333FF"/>
                  </a:solidFill>
                </a:rPr>
                <a:t>Schwarmspeicher (</a:t>
              </a:r>
              <a:r>
                <a:rPr lang="de-DE" sz="1800" dirty="0">
                  <a:solidFill>
                    <a:srgbClr val="3333FF"/>
                  </a:solidFill>
                  <a:hlinkClick r:id="rId6"/>
                </a:rPr>
                <a:t>V2H/G</a:t>
              </a:r>
              <a:r>
                <a:rPr lang="de-DE" sz="1800" dirty="0">
                  <a:solidFill>
                    <a:srgbClr val="3333FF"/>
                  </a:solidFill>
                </a:rPr>
                <a:t>)</a:t>
              </a:r>
            </a:p>
          </p:txBody>
        </p:sp>
        <p:grpSp>
          <p:nvGrpSpPr>
            <p:cNvPr id="23563" name="Gruppieren 23562">
              <a:extLst>
                <a:ext uri="{FF2B5EF4-FFF2-40B4-BE49-F238E27FC236}">
                  <a16:creationId xmlns:a16="http://schemas.microsoft.com/office/drawing/2014/main" id="{FB2C3453-72C7-49FF-8979-BCE16D19EBA1}"/>
                </a:ext>
              </a:extLst>
            </p:cNvPr>
            <p:cNvGrpSpPr/>
            <p:nvPr/>
          </p:nvGrpSpPr>
          <p:grpSpPr>
            <a:xfrm>
              <a:off x="2939666" y="1500955"/>
              <a:ext cx="2309014" cy="1587563"/>
              <a:chOff x="3101639" y="1660214"/>
              <a:chExt cx="2309014" cy="1587563"/>
            </a:xfrm>
          </p:grpSpPr>
          <p:grpSp>
            <p:nvGrpSpPr>
              <p:cNvPr id="5" name="Gruppieren 4">
                <a:extLst>
                  <a:ext uri="{FF2B5EF4-FFF2-40B4-BE49-F238E27FC236}">
                    <a16:creationId xmlns:a16="http://schemas.microsoft.com/office/drawing/2014/main" id="{D9AC7B88-0FE1-4966-8061-84B7135790FB}"/>
                  </a:ext>
                </a:extLst>
              </p:cNvPr>
              <p:cNvGrpSpPr/>
              <p:nvPr/>
            </p:nvGrpSpPr>
            <p:grpSpPr>
              <a:xfrm>
                <a:off x="3101639" y="1660214"/>
                <a:ext cx="2309014" cy="1238664"/>
                <a:chOff x="4327227" y="2534807"/>
                <a:chExt cx="2586408" cy="1339769"/>
              </a:xfrm>
            </p:grpSpPr>
            <p:grpSp>
              <p:nvGrpSpPr>
                <p:cNvPr id="23" name="Gruppieren 22">
                  <a:extLst>
                    <a:ext uri="{FF2B5EF4-FFF2-40B4-BE49-F238E27FC236}">
                      <a16:creationId xmlns:a16="http://schemas.microsoft.com/office/drawing/2014/main" id="{A8EB815D-05BD-4A4D-9E0A-074342B3C51E}"/>
                    </a:ext>
                  </a:extLst>
                </p:cNvPr>
                <p:cNvGrpSpPr/>
                <p:nvPr/>
              </p:nvGrpSpPr>
              <p:grpSpPr>
                <a:xfrm>
                  <a:off x="5272443" y="2534807"/>
                  <a:ext cx="1641192" cy="1285278"/>
                  <a:chOff x="2379234" y="2470779"/>
                  <a:chExt cx="4832140" cy="3347911"/>
                </a:xfrm>
              </p:grpSpPr>
              <p:sp>
                <p:nvSpPr>
                  <p:cNvPr id="119" name="Freihandform: Form 118">
                    <a:extLst>
                      <a:ext uri="{FF2B5EF4-FFF2-40B4-BE49-F238E27FC236}">
                        <a16:creationId xmlns:a16="http://schemas.microsoft.com/office/drawing/2014/main" id="{91950C4A-DD5C-4622-9D36-78F86C81F419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2379234" y="2470779"/>
                    <a:ext cx="4832140" cy="3347911"/>
                  </a:xfrm>
                  <a:custGeom>
                    <a:avLst/>
                    <a:gdLst>
                      <a:gd name="connsiteX0" fmla="*/ 497198 w 3607783"/>
                      <a:gd name="connsiteY0" fmla="*/ 32132 h 3347910"/>
                      <a:gd name="connsiteX1" fmla="*/ 242962 w 3607783"/>
                      <a:gd name="connsiteY1" fmla="*/ 742414 h 3347910"/>
                      <a:gd name="connsiteX2" fmla="*/ 0 w 3607783"/>
                      <a:gd name="connsiteY2" fmla="*/ 1446496 h 3347910"/>
                      <a:gd name="connsiteX3" fmla="*/ 10147 w 3607783"/>
                      <a:gd name="connsiteY3" fmla="*/ 1468481 h 3347910"/>
                      <a:gd name="connsiteX4" fmla="*/ 197301 w 3607783"/>
                      <a:gd name="connsiteY4" fmla="*/ 1403653 h 3347910"/>
                      <a:gd name="connsiteX5" fmla="*/ 202938 w 3607783"/>
                      <a:gd name="connsiteY5" fmla="*/ 1478064 h 3347910"/>
                      <a:gd name="connsiteX6" fmla="*/ 214212 w 3607783"/>
                      <a:gd name="connsiteY6" fmla="*/ 2043471 h 3347910"/>
                      <a:gd name="connsiteX7" fmla="*/ 225486 w 3607783"/>
                      <a:gd name="connsiteY7" fmla="*/ 2580129 h 3347910"/>
                      <a:gd name="connsiteX8" fmla="*/ 225486 w 3607783"/>
                      <a:gd name="connsiteY8" fmla="*/ 2626354 h 3347910"/>
                      <a:gd name="connsiteX9" fmla="*/ 421660 w 3607783"/>
                      <a:gd name="connsiteY9" fmla="*/ 2780812 h 3347910"/>
                      <a:gd name="connsiteX10" fmla="*/ 879961 w 3607783"/>
                      <a:gd name="connsiteY10" fmla="*/ 3141590 h 3347910"/>
                      <a:gd name="connsiteX11" fmla="*/ 1142653 w 3607783"/>
                      <a:gd name="connsiteY11" fmla="*/ 3347910 h 3347910"/>
                      <a:gd name="connsiteX12" fmla="*/ 2246973 w 3607783"/>
                      <a:gd name="connsiteY12" fmla="*/ 3325362 h 3347910"/>
                      <a:gd name="connsiteX13" fmla="*/ 3351856 w 3607783"/>
                      <a:gd name="connsiteY13" fmla="*/ 3301686 h 3347910"/>
                      <a:gd name="connsiteX14" fmla="*/ 3359748 w 3607783"/>
                      <a:gd name="connsiteY14" fmla="*/ 2686108 h 3347910"/>
                      <a:gd name="connsiteX15" fmla="*/ 3368768 w 3607783"/>
                      <a:gd name="connsiteY15" fmla="*/ 2047417 h 3347910"/>
                      <a:gd name="connsiteX16" fmla="*/ 3371586 w 3607783"/>
                      <a:gd name="connsiteY16" fmla="*/ 2023741 h 3347910"/>
                      <a:gd name="connsiteX17" fmla="*/ 3421193 w 3607783"/>
                      <a:gd name="connsiteY17" fmla="*/ 2023741 h 3347910"/>
                      <a:gd name="connsiteX18" fmla="*/ 3539010 w 3607783"/>
                      <a:gd name="connsiteY18" fmla="*/ 2019795 h 3347910"/>
                      <a:gd name="connsiteX19" fmla="*/ 3607783 w 3607783"/>
                      <a:gd name="connsiteY19" fmla="*/ 2016413 h 3347910"/>
                      <a:gd name="connsiteX20" fmla="*/ 3607783 w 3607783"/>
                      <a:gd name="connsiteY20" fmla="*/ 1997810 h 3347910"/>
                      <a:gd name="connsiteX21" fmla="*/ 3484329 w 3607783"/>
                      <a:gd name="connsiteY21" fmla="*/ 1712570 h 3347910"/>
                      <a:gd name="connsiteX22" fmla="*/ 2955564 w 3607783"/>
                      <a:gd name="connsiteY22" fmla="*/ 569353 h 3347910"/>
                      <a:gd name="connsiteX23" fmla="*/ 2761082 w 3607783"/>
                      <a:gd name="connsiteY23" fmla="*/ 148257 h 3347910"/>
                      <a:gd name="connsiteX24" fmla="*/ 2727259 w 3607783"/>
                      <a:gd name="connsiteY24" fmla="*/ 73847 h 3347910"/>
                      <a:gd name="connsiteX25" fmla="*/ 2692308 w 3607783"/>
                      <a:gd name="connsiteY25" fmla="*/ 71028 h 3347910"/>
                      <a:gd name="connsiteX26" fmla="*/ 2367608 w 3607783"/>
                      <a:gd name="connsiteY26" fmla="*/ 59190 h 3347910"/>
                      <a:gd name="connsiteX27" fmla="*/ 1296547 w 3607783"/>
                      <a:gd name="connsiteY27" fmla="*/ 25367 h 3347910"/>
                      <a:gd name="connsiteX28" fmla="*/ 511854 w 3607783"/>
                      <a:gd name="connsiteY28" fmla="*/ 0 h 3347910"/>
                      <a:gd name="connsiteX29" fmla="*/ 497198 w 3607783"/>
                      <a:gd name="connsiteY29" fmla="*/ 32132 h 3347910"/>
                      <a:gd name="connsiteX30" fmla="*/ 1519215 w 3607783"/>
                      <a:gd name="connsiteY30" fmla="*/ 99214 h 3347910"/>
                      <a:gd name="connsiteX31" fmla="*/ 2581820 w 3607783"/>
                      <a:gd name="connsiteY31" fmla="*/ 133601 h 3347910"/>
                      <a:gd name="connsiteX32" fmla="*/ 2681034 w 3607783"/>
                      <a:gd name="connsiteY32" fmla="*/ 136983 h 3347910"/>
                      <a:gd name="connsiteX33" fmla="*/ 2709783 w 3607783"/>
                      <a:gd name="connsiteY33" fmla="*/ 199556 h 3347910"/>
                      <a:gd name="connsiteX34" fmla="*/ 3062670 w 3607783"/>
                      <a:gd name="connsiteY34" fmla="*/ 961136 h 3347910"/>
                      <a:gd name="connsiteX35" fmla="*/ 3454452 w 3607783"/>
                      <a:gd name="connsiteY35" fmla="*/ 1806710 h 3347910"/>
                      <a:gd name="connsiteX36" fmla="*/ 3522098 w 3607783"/>
                      <a:gd name="connsiteY36" fmla="*/ 1953277 h 3347910"/>
                      <a:gd name="connsiteX37" fmla="*/ 3414429 w 3607783"/>
                      <a:gd name="connsiteY37" fmla="*/ 1957786 h 3347910"/>
                      <a:gd name="connsiteX38" fmla="*/ 3305631 w 3607783"/>
                      <a:gd name="connsiteY38" fmla="*/ 1963423 h 3347910"/>
                      <a:gd name="connsiteX39" fmla="*/ 3295485 w 3607783"/>
                      <a:gd name="connsiteY39" fmla="*/ 2598168 h 3347910"/>
                      <a:gd name="connsiteX40" fmla="*/ 3283646 w 3607783"/>
                      <a:gd name="connsiteY40" fmla="*/ 3234603 h 3347910"/>
                      <a:gd name="connsiteX41" fmla="*/ 1211990 w 3607783"/>
                      <a:gd name="connsiteY41" fmla="*/ 3280264 h 3347910"/>
                      <a:gd name="connsiteX42" fmla="*/ 1164074 w 3607783"/>
                      <a:gd name="connsiteY42" fmla="*/ 3280828 h 3347910"/>
                      <a:gd name="connsiteX43" fmla="*/ 730012 w 3607783"/>
                      <a:gd name="connsiteY43" fmla="*/ 2939216 h 3347910"/>
                      <a:gd name="connsiteX44" fmla="*/ 295951 w 3607783"/>
                      <a:gd name="connsiteY44" fmla="*/ 2597041 h 3347910"/>
                      <a:gd name="connsiteX45" fmla="*/ 292005 w 3607783"/>
                      <a:gd name="connsiteY45" fmla="*/ 2523194 h 3347910"/>
                      <a:gd name="connsiteX46" fmla="*/ 276221 w 3607783"/>
                      <a:gd name="connsiteY46" fmla="*/ 1879993 h 3347910"/>
                      <a:gd name="connsiteX47" fmla="*/ 264383 w 3607783"/>
                      <a:gd name="connsiteY47" fmla="*/ 1310640 h 3347910"/>
                      <a:gd name="connsiteX48" fmla="*/ 379945 w 3607783"/>
                      <a:gd name="connsiteY48" fmla="*/ 963955 h 3347910"/>
                      <a:gd name="connsiteX49" fmla="*/ 555260 w 3607783"/>
                      <a:gd name="connsiteY49" fmla="*/ 443645 h 3347910"/>
                      <a:gd name="connsiteX50" fmla="*/ 615578 w 3607783"/>
                      <a:gd name="connsiteY50" fmla="*/ 270020 h 3347910"/>
                      <a:gd name="connsiteX51" fmla="*/ 584010 w 3607783"/>
                      <a:gd name="connsiteY51" fmla="*/ 178134 h 3347910"/>
                      <a:gd name="connsiteX52" fmla="*/ 554133 w 3607783"/>
                      <a:gd name="connsiteY52" fmla="*/ 67646 h 3347910"/>
                      <a:gd name="connsiteX53" fmla="*/ 1519215 w 3607783"/>
                      <a:gd name="connsiteY53" fmla="*/ 99214 h 3347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</a:cxnLst>
                    <a:rect l="l" t="t" r="r" b="b"/>
                    <a:pathLst>
                      <a:path w="3607783" h="3347910">
                        <a:moveTo>
                          <a:pt x="497198" y="32132"/>
                        </a:moveTo>
                        <a:cubicBezTo>
                          <a:pt x="490997" y="50171"/>
                          <a:pt x="376562" y="369798"/>
                          <a:pt x="242962" y="742414"/>
                        </a:cubicBezTo>
                        <a:cubicBezTo>
                          <a:pt x="55244" y="1265543"/>
                          <a:pt x="0" y="1426202"/>
                          <a:pt x="0" y="1446496"/>
                        </a:cubicBezTo>
                        <a:cubicBezTo>
                          <a:pt x="0" y="1469044"/>
                          <a:pt x="1127" y="1471863"/>
                          <a:pt x="10147" y="1468481"/>
                        </a:cubicBezTo>
                        <a:cubicBezTo>
                          <a:pt x="47352" y="1453824"/>
                          <a:pt x="192227" y="1403653"/>
                          <a:pt x="197301" y="1403653"/>
                        </a:cubicBezTo>
                        <a:cubicBezTo>
                          <a:pt x="200683" y="1403653"/>
                          <a:pt x="202938" y="1430712"/>
                          <a:pt x="202938" y="1478064"/>
                        </a:cubicBezTo>
                        <a:cubicBezTo>
                          <a:pt x="202938" y="1519215"/>
                          <a:pt x="208011" y="1773451"/>
                          <a:pt x="214212" y="2043471"/>
                        </a:cubicBezTo>
                        <a:cubicBezTo>
                          <a:pt x="220413" y="2312928"/>
                          <a:pt x="225486" y="2554762"/>
                          <a:pt x="225486" y="2580129"/>
                        </a:cubicBezTo>
                        <a:lnTo>
                          <a:pt x="225486" y="2626354"/>
                        </a:lnTo>
                        <a:lnTo>
                          <a:pt x="421660" y="2780812"/>
                        </a:lnTo>
                        <a:cubicBezTo>
                          <a:pt x="529329" y="2865369"/>
                          <a:pt x="735650" y="3027720"/>
                          <a:pt x="879961" y="3141590"/>
                        </a:cubicBezTo>
                        <a:lnTo>
                          <a:pt x="1142653" y="3347910"/>
                        </a:lnTo>
                        <a:lnTo>
                          <a:pt x="2246973" y="3325362"/>
                        </a:lnTo>
                        <a:cubicBezTo>
                          <a:pt x="2854095" y="3312960"/>
                          <a:pt x="3351856" y="3302249"/>
                          <a:pt x="3351856" y="3301686"/>
                        </a:cubicBezTo>
                        <a:cubicBezTo>
                          <a:pt x="3352420" y="3301122"/>
                          <a:pt x="3355802" y="3024337"/>
                          <a:pt x="3359748" y="2686108"/>
                        </a:cubicBezTo>
                        <a:cubicBezTo>
                          <a:pt x="3363130" y="2347878"/>
                          <a:pt x="3367076" y="2060946"/>
                          <a:pt x="3368768" y="2047417"/>
                        </a:cubicBezTo>
                        <a:lnTo>
                          <a:pt x="3371586" y="2023741"/>
                        </a:lnTo>
                        <a:lnTo>
                          <a:pt x="3421193" y="2023741"/>
                        </a:lnTo>
                        <a:cubicBezTo>
                          <a:pt x="3448252" y="2023741"/>
                          <a:pt x="3501805" y="2022050"/>
                          <a:pt x="3539010" y="2019795"/>
                        </a:cubicBezTo>
                        <a:lnTo>
                          <a:pt x="3607783" y="2016413"/>
                        </a:lnTo>
                        <a:lnTo>
                          <a:pt x="3607783" y="1997810"/>
                        </a:lnTo>
                        <a:cubicBezTo>
                          <a:pt x="3607783" y="1985972"/>
                          <a:pt x="3565505" y="1887886"/>
                          <a:pt x="3484329" y="1712570"/>
                        </a:cubicBezTo>
                        <a:cubicBezTo>
                          <a:pt x="3347910" y="1417183"/>
                          <a:pt x="3196834" y="1090791"/>
                          <a:pt x="2955564" y="569353"/>
                        </a:cubicBezTo>
                        <a:cubicBezTo>
                          <a:pt x="2867060" y="378817"/>
                          <a:pt x="2779684" y="189409"/>
                          <a:pt x="2761082" y="148257"/>
                        </a:cubicBezTo>
                        <a:lnTo>
                          <a:pt x="2727259" y="73847"/>
                        </a:lnTo>
                        <a:lnTo>
                          <a:pt x="2692308" y="71028"/>
                        </a:lnTo>
                        <a:cubicBezTo>
                          <a:pt x="2673706" y="69337"/>
                          <a:pt x="2527139" y="64264"/>
                          <a:pt x="2367608" y="59190"/>
                        </a:cubicBezTo>
                        <a:cubicBezTo>
                          <a:pt x="2208076" y="54117"/>
                          <a:pt x="1726099" y="38896"/>
                          <a:pt x="1296547" y="25367"/>
                        </a:cubicBezTo>
                        <a:cubicBezTo>
                          <a:pt x="866995" y="11274"/>
                          <a:pt x="514109" y="0"/>
                          <a:pt x="511854" y="0"/>
                        </a:cubicBezTo>
                        <a:cubicBezTo>
                          <a:pt x="510163" y="0"/>
                          <a:pt x="503399" y="14657"/>
                          <a:pt x="497198" y="32132"/>
                        </a:cubicBezTo>
                        <a:close/>
                        <a:moveTo>
                          <a:pt x="1519215" y="99214"/>
                        </a:moveTo>
                        <a:cubicBezTo>
                          <a:pt x="2049672" y="116126"/>
                          <a:pt x="2527703" y="131910"/>
                          <a:pt x="2581820" y="133601"/>
                        </a:cubicBezTo>
                        <a:lnTo>
                          <a:pt x="2681034" y="136983"/>
                        </a:lnTo>
                        <a:lnTo>
                          <a:pt x="2709783" y="199556"/>
                        </a:lnTo>
                        <a:cubicBezTo>
                          <a:pt x="2725568" y="233942"/>
                          <a:pt x="2883972" y="576682"/>
                          <a:pt x="3062670" y="961136"/>
                        </a:cubicBezTo>
                        <a:cubicBezTo>
                          <a:pt x="3240804" y="1345591"/>
                          <a:pt x="3417247" y="1726099"/>
                          <a:pt x="3454452" y="1806710"/>
                        </a:cubicBezTo>
                        <a:lnTo>
                          <a:pt x="3522098" y="1953277"/>
                        </a:lnTo>
                        <a:lnTo>
                          <a:pt x="3414429" y="1957786"/>
                        </a:lnTo>
                        <a:cubicBezTo>
                          <a:pt x="3355238" y="1960041"/>
                          <a:pt x="3306195" y="1962860"/>
                          <a:pt x="3305631" y="1963423"/>
                        </a:cubicBezTo>
                        <a:cubicBezTo>
                          <a:pt x="3304504" y="1963987"/>
                          <a:pt x="3299994" y="2249791"/>
                          <a:pt x="3295485" y="2598168"/>
                        </a:cubicBezTo>
                        <a:cubicBezTo>
                          <a:pt x="3290975" y="2945981"/>
                          <a:pt x="3285901" y="3232349"/>
                          <a:pt x="3283646" y="3234603"/>
                        </a:cubicBezTo>
                        <a:cubicBezTo>
                          <a:pt x="3280828" y="3237986"/>
                          <a:pt x="1391815" y="3279137"/>
                          <a:pt x="1211990" y="3280264"/>
                        </a:cubicBezTo>
                        <a:lnTo>
                          <a:pt x="1164074" y="3280828"/>
                        </a:lnTo>
                        <a:lnTo>
                          <a:pt x="730012" y="2939216"/>
                        </a:lnTo>
                        <a:lnTo>
                          <a:pt x="295951" y="2597041"/>
                        </a:lnTo>
                        <a:lnTo>
                          <a:pt x="292005" y="2523194"/>
                        </a:lnTo>
                        <a:cubicBezTo>
                          <a:pt x="289750" y="2482606"/>
                          <a:pt x="282422" y="2192856"/>
                          <a:pt x="276221" y="1879993"/>
                        </a:cubicBezTo>
                        <a:lnTo>
                          <a:pt x="264383" y="1310640"/>
                        </a:lnTo>
                        <a:lnTo>
                          <a:pt x="379945" y="963955"/>
                        </a:lnTo>
                        <a:cubicBezTo>
                          <a:pt x="443081" y="773419"/>
                          <a:pt x="522001" y="538913"/>
                          <a:pt x="555260" y="443645"/>
                        </a:cubicBezTo>
                        <a:lnTo>
                          <a:pt x="615578" y="270020"/>
                        </a:lnTo>
                        <a:lnTo>
                          <a:pt x="584010" y="178134"/>
                        </a:lnTo>
                        <a:cubicBezTo>
                          <a:pt x="556952" y="99214"/>
                          <a:pt x="547932" y="67646"/>
                          <a:pt x="554133" y="67646"/>
                        </a:cubicBezTo>
                        <a:cubicBezTo>
                          <a:pt x="554697" y="67646"/>
                          <a:pt x="989322" y="81739"/>
                          <a:pt x="1519215" y="99214"/>
                        </a:cubicBezTo>
                        <a:close/>
                      </a:path>
                    </a:pathLst>
                  </a:custGeom>
                  <a:solidFill>
                    <a:srgbClr val="FFC000"/>
                  </a:solidFill>
                  <a:ln w="19050" cap="flat">
                    <a:solidFill>
                      <a:schemeClr val="tx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120" name="Freihandform: Form 119">
                    <a:extLst>
                      <a:ext uri="{FF2B5EF4-FFF2-40B4-BE49-F238E27FC236}">
                        <a16:creationId xmlns:a16="http://schemas.microsoft.com/office/drawing/2014/main" id="{C3243632-E11F-48CF-ABA4-EA3FF3EDEEAA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3694133" y="5551094"/>
                    <a:ext cx="7323" cy="19320"/>
                  </a:xfrm>
                  <a:custGeom>
                    <a:avLst/>
                    <a:gdLst>
                      <a:gd name="connsiteX0" fmla="*/ 1435 w 7323"/>
                      <a:gd name="connsiteY0" fmla="*/ 8217 h 19320"/>
                      <a:gd name="connsiteX1" fmla="*/ 1999 w 7323"/>
                      <a:gd name="connsiteY1" fmla="*/ 18928 h 19320"/>
                      <a:gd name="connsiteX2" fmla="*/ 7073 w 7323"/>
                      <a:gd name="connsiteY2" fmla="*/ 10472 h 19320"/>
                      <a:gd name="connsiteX3" fmla="*/ 1435 w 7323"/>
                      <a:gd name="connsiteY3" fmla="*/ 8217 h 193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323" h="19320">
                        <a:moveTo>
                          <a:pt x="1435" y="8217"/>
                        </a:moveTo>
                        <a:cubicBezTo>
                          <a:pt x="-819" y="12727"/>
                          <a:pt x="-256" y="17237"/>
                          <a:pt x="1999" y="18928"/>
                        </a:cubicBezTo>
                        <a:cubicBezTo>
                          <a:pt x="4254" y="20619"/>
                          <a:pt x="7073" y="16673"/>
                          <a:pt x="7073" y="10472"/>
                        </a:cubicBezTo>
                        <a:cubicBezTo>
                          <a:pt x="8200" y="-2494"/>
                          <a:pt x="5381" y="-3621"/>
                          <a:pt x="1435" y="821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121" name="Freihandform: Form 120">
                    <a:extLst>
                      <a:ext uri="{FF2B5EF4-FFF2-40B4-BE49-F238E27FC236}">
                        <a16:creationId xmlns:a16="http://schemas.microsoft.com/office/drawing/2014/main" id="{04FC2C1F-2806-4F2A-9AD6-97968801529C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5053292" y="4798362"/>
                    <a:ext cx="16876" cy="22548"/>
                  </a:xfrm>
                  <a:custGeom>
                    <a:avLst/>
                    <a:gdLst>
                      <a:gd name="connsiteX0" fmla="*/ 5954 w 16876"/>
                      <a:gd name="connsiteY0" fmla="*/ 11274 h 22548"/>
                      <a:gd name="connsiteX1" fmla="*/ 4263 w 16876"/>
                      <a:gd name="connsiteY1" fmla="*/ 22549 h 22548"/>
                      <a:gd name="connsiteX2" fmla="*/ 14974 w 16876"/>
                      <a:gd name="connsiteY2" fmla="*/ 11274 h 22548"/>
                      <a:gd name="connsiteX3" fmla="*/ 16665 w 16876"/>
                      <a:gd name="connsiteY3" fmla="*/ 0 h 22548"/>
                      <a:gd name="connsiteX4" fmla="*/ 5954 w 16876"/>
                      <a:gd name="connsiteY4" fmla="*/ 11274 h 22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876" h="22548">
                        <a:moveTo>
                          <a:pt x="5954" y="11274"/>
                        </a:moveTo>
                        <a:cubicBezTo>
                          <a:pt x="-1374" y="19730"/>
                          <a:pt x="-1938" y="22549"/>
                          <a:pt x="4263" y="22549"/>
                        </a:cubicBezTo>
                        <a:cubicBezTo>
                          <a:pt x="8209" y="22549"/>
                          <a:pt x="13283" y="17475"/>
                          <a:pt x="14974" y="11274"/>
                        </a:cubicBezTo>
                        <a:cubicBezTo>
                          <a:pt x="16665" y="5073"/>
                          <a:pt x="17229" y="0"/>
                          <a:pt x="16665" y="0"/>
                        </a:cubicBezTo>
                        <a:cubicBezTo>
                          <a:pt x="16101" y="0"/>
                          <a:pt x="11591" y="5073"/>
                          <a:pt x="5954" y="1127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122" name="Freihandform: Form 121">
                    <a:extLst>
                      <a:ext uri="{FF2B5EF4-FFF2-40B4-BE49-F238E27FC236}">
                        <a16:creationId xmlns:a16="http://schemas.microsoft.com/office/drawing/2014/main" id="{A6230067-0CF5-4015-8401-A694B3764FCE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4314114" y="3767607"/>
                    <a:ext cx="34984" cy="3100"/>
                  </a:xfrm>
                  <a:custGeom>
                    <a:avLst/>
                    <a:gdLst>
                      <a:gd name="connsiteX0" fmla="*/ 4187 w 34984"/>
                      <a:gd name="connsiteY0" fmla="*/ 2255 h 3100"/>
                      <a:gd name="connsiteX1" fmla="*/ 32372 w 34984"/>
                      <a:gd name="connsiteY1" fmla="*/ 2255 h 3100"/>
                      <a:gd name="connsiteX2" fmla="*/ 16588 w 34984"/>
                      <a:gd name="connsiteY2" fmla="*/ 0 h 3100"/>
                      <a:gd name="connsiteX3" fmla="*/ 4187 w 34984"/>
                      <a:gd name="connsiteY3" fmla="*/ 2255 h 3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984" h="3100">
                        <a:moveTo>
                          <a:pt x="4187" y="2255"/>
                        </a:moveTo>
                        <a:cubicBezTo>
                          <a:pt x="12642" y="3382"/>
                          <a:pt x="25044" y="3382"/>
                          <a:pt x="32372" y="2255"/>
                        </a:cubicBezTo>
                        <a:cubicBezTo>
                          <a:pt x="39137" y="1127"/>
                          <a:pt x="32372" y="0"/>
                          <a:pt x="16588" y="0"/>
                        </a:cubicBezTo>
                        <a:cubicBezTo>
                          <a:pt x="1368" y="0"/>
                          <a:pt x="-4833" y="1127"/>
                          <a:pt x="4187" y="225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cxnSp>
                <p:nvCxnSpPr>
                  <p:cNvPr id="123" name="Gerader Verbinder 122">
                    <a:extLst>
                      <a:ext uri="{FF2B5EF4-FFF2-40B4-BE49-F238E27FC236}">
                        <a16:creationId xmlns:a16="http://schemas.microsoft.com/office/drawing/2014/main" id="{1ADB1B5D-5C38-473F-8972-C36881927EA6}"/>
                      </a:ext>
                    </a:extLst>
                  </p:cNvPr>
                  <p:cNvCxnSpPr>
                    <a:stCxn id="119" idx="42"/>
                  </p:cNvCxnSpPr>
                  <p:nvPr/>
                </p:nvCxnSpPr>
                <p:spPr bwMode="auto">
                  <a:xfrm flipH="1" flipV="1">
                    <a:off x="3934290" y="4248913"/>
                    <a:ext cx="4063" cy="1502694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124" name="Rechteck 23562">
                    <a:extLst>
                      <a:ext uri="{FF2B5EF4-FFF2-40B4-BE49-F238E27FC236}">
                        <a16:creationId xmlns:a16="http://schemas.microsoft.com/office/drawing/2014/main" id="{5DDECDD6-5C72-4D44-B036-BA88C307E5B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34292" y="4188058"/>
                    <a:ext cx="2877352" cy="1565894"/>
                  </a:xfrm>
                  <a:custGeom>
                    <a:avLst/>
                    <a:gdLst>
                      <a:gd name="connsiteX0" fmla="*/ 0 w 2852968"/>
                      <a:gd name="connsiteY0" fmla="*/ 0 h 1529318"/>
                      <a:gd name="connsiteX1" fmla="*/ 2852968 w 2852968"/>
                      <a:gd name="connsiteY1" fmla="*/ 0 h 1529318"/>
                      <a:gd name="connsiteX2" fmla="*/ 2852968 w 2852968"/>
                      <a:gd name="connsiteY2" fmla="*/ 1529318 h 1529318"/>
                      <a:gd name="connsiteX3" fmla="*/ 0 w 2852968"/>
                      <a:gd name="connsiteY3" fmla="*/ 1529318 h 1529318"/>
                      <a:gd name="connsiteX4" fmla="*/ 0 w 2852968"/>
                      <a:gd name="connsiteY4" fmla="*/ 0 h 1529318"/>
                      <a:gd name="connsiteX0" fmla="*/ 0 w 2877352"/>
                      <a:gd name="connsiteY0" fmla="*/ 0 h 1529318"/>
                      <a:gd name="connsiteX1" fmla="*/ 2877352 w 2877352"/>
                      <a:gd name="connsiteY1" fmla="*/ 0 h 1529318"/>
                      <a:gd name="connsiteX2" fmla="*/ 2852968 w 2877352"/>
                      <a:gd name="connsiteY2" fmla="*/ 1529318 h 1529318"/>
                      <a:gd name="connsiteX3" fmla="*/ 0 w 2877352"/>
                      <a:gd name="connsiteY3" fmla="*/ 1529318 h 1529318"/>
                      <a:gd name="connsiteX4" fmla="*/ 0 w 2877352"/>
                      <a:gd name="connsiteY4" fmla="*/ 0 h 1529318"/>
                      <a:gd name="connsiteX0" fmla="*/ 0 w 2877352"/>
                      <a:gd name="connsiteY0" fmla="*/ 0 h 1565894"/>
                      <a:gd name="connsiteX1" fmla="*/ 2877352 w 2877352"/>
                      <a:gd name="connsiteY1" fmla="*/ 0 h 1565894"/>
                      <a:gd name="connsiteX2" fmla="*/ 2852968 w 2877352"/>
                      <a:gd name="connsiteY2" fmla="*/ 1529318 h 1565894"/>
                      <a:gd name="connsiteX3" fmla="*/ 12192 w 2877352"/>
                      <a:gd name="connsiteY3" fmla="*/ 1565894 h 1565894"/>
                      <a:gd name="connsiteX4" fmla="*/ 0 w 2877352"/>
                      <a:gd name="connsiteY4" fmla="*/ 0 h 1565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77352" h="1565894">
                        <a:moveTo>
                          <a:pt x="0" y="0"/>
                        </a:moveTo>
                        <a:lnTo>
                          <a:pt x="2877352" y="0"/>
                        </a:lnTo>
                        <a:lnTo>
                          <a:pt x="2852968" y="1529318"/>
                        </a:lnTo>
                        <a:lnTo>
                          <a:pt x="12192" y="156589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25" name="Freihandform: Form 124">
                    <a:extLst>
                      <a:ext uri="{FF2B5EF4-FFF2-40B4-BE49-F238E27FC236}">
                        <a16:creationId xmlns:a16="http://schemas.microsoft.com/office/drawing/2014/main" id="{47857487-8B70-4420-819E-635D96E01B7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22234" y="2541761"/>
                    <a:ext cx="3956992" cy="1882754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rgbClr val="FFCC99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effectLst/>
                      <a:latin typeface="Arial" charset="0"/>
                    </a:endParaRPr>
                  </a:p>
                </p:txBody>
              </p:sp>
            </p:grpSp>
            <p:pic>
              <p:nvPicPr>
                <p:cNvPr id="26" name="Grafik 25" descr="Ein Bild, das Buchse, Elektronik, drinnen, Stecker enthält.&#10;&#10;Automatisch generierte Beschreibung">
                  <a:extLst>
                    <a:ext uri="{FF2B5EF4-FFF2-40B4-BE49-F238E27FC236}">
                      <a16:creationId xmlns:a16="http://schemas.microsoft.com/office/drawing/2014/main" id="{F9DE0639-B7AB-4591-B5CE-F39CCBB3CC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48892" y="3502078"/>
                  <a:ext cx="100707" cy="100707"/>
                </a:xfrm>
                <a:prstGeom prst="rect">
                  <a:avLst/>
                </a:prstGeom>
              </p:spPr>
            </p:pic>
            <p:sp>
              <p:nvSpPr>
                <p:cNvPr id="27" name="Freihandform: Form 26">
                  <a:extLst>
                    <a:ext uri="{FF2B5EF4-FFF2-40B4-BE49-F238E27FC236}">
                      <a16:creationId xmlns:a16="http://schemas.microsoft.com/office/drawing/2014/main" id="{642A618B-3F65-49A0-B269-5628F0CBD161}"/>
                    </a:ext>
                  </a:extLst>
                </p:cNvPr>
                <p:cNvSpPr/>
                <p:nvPr/>
              </p:nvSpPr>
              <p:spPr bwMode="auto">
                <a:xfrm>
                  <a:off x="5408961" y="2664548"/>
                  <a:ext cx="375002" cy="1094249"/>
                </a:xfrm>
                <a:custGeom>
                  <a:avLst/>
                  <a:gdLst>
                    <a:gd name="connsiteX0" fmla="*/ 0 w 381000"/>
                    <a:gd name="connsiteY0" fmla="*/ 369094 h 1066800"/>
                    <a:gd name="connsiteX1" fmla="*/ 150019 w 381000"/>
                    <a:gd name="connsiteY1" fmla="*/ 0 h 1066800"/>
                    <a:gd name="connsiteX2" fmla="*/ 381000 w 381000"/>
                    <a:gd name="connsiteY2" fmla="*/ 550069 h 1066800"/>
                    <a:gd name="connsiteX3" fmla="*/ 381000 w 381000"/>
                    <a:gd name="connsiteY3" fmla="*/ 1066800 h 1066800"/>
                    <a:gd name="connsiteX4" fmla="*/ 16669 w 381000"/>
                    <a:gd name="connsiteY4" fmla="*/ 833437 h 1066800"/>
                    <a:gd name="connsiteX5" fmla="*/ 0 w 381000"/>
                    <a:gd name="connsiteY5" fmla="*/ 369094 h 106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1000" h="1066800">
                      <a:moveTo>
                        <a:pt x="0" y="369094"/>
                      </a:moveTo>
                      <a:lnTo>
                        <a:pt x="150019" y="0"/>
                      </a:lnTo>
                      <a:lnTo>
                        <a:pt x="381000" y="550069"/>
                      </a:lnTo>
                      <a:lnTo>
                        <a:pt x="381000" y="1066800"/>
                      </a:lnTo>
                      <a:lnTo>
                        <a:pt x="16669" y="833437"/>
                      </a:lnTo>
                      <a:lnTo>
                        <a:pt x="0" y="369094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effectLst/>
                    <a:latin typeface="Arial" charset="0"/>
                  </a:endParaRPr>
                </a:p>
              </p:txBody>
            </p:sp>
            <p:pic>
              <p:nvPicPr>
                <p:cNvPr id="28" name="Grafik 27">
                  <a:extLst>
                    <a:ext uri="{FF2B5EF4-FFF2-40B4-BE49-F238E27FC236}">
                      <a16:creationId xmlns:a16="http://schemas.microsoft.com/office/drawing/2014/main" id="{03C0581B-31F0-4F38-B1A8-BFB0521029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1087" t="56358" r="73126" b="14625"/>
                <a:stretch/>
              </p:blipFill>
              <p:spPr>
                <a:xfrm>
                  <a:off x="6442326" y="3475186"/>
                  <a:ext cx="169524" cy="290835"/>
                </a:xfrm>
                <a:prstGeom prst="rect">
                  <a:avLst/>
                </a:prstGeom>
              </p:spPr>
            </p:pic>
            <p:pic>
              <p:nvPicPr>
                <p:cNvPr id="32" name="Grafik 31">
                  <a:extLst>
                    <a:ext uri="{FF2B5EF4-FFF2-40B4-BE49-F238E27FC236}">
                      <a16:creationId xmlns:a16="http://schemas.microsoft.com/office/drawing/2014/main" id="{E873E0CA-03A4-486A-ADAD-D0D9C6F2D2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24547" y="3360651"/>
                  <a:ext cx="285363" cy="285363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114" name="Grafik 113" descr="Ein Bild, das Text, schwarz, dunkel, Küchengerät enthält.&#10;&#10;Automatisch generierte Beschreibung">
                  <a:extLst>
                    <a:ext uri="{FF2B5EF4-FFF2-40B4-BE49-F238E27FC236}">
                      <a16:creationId xmlns:a16="http://schemas.microsoft.com/office/drawing/2014/main" id="{48048BD7-8095-4CCF-8D49-C83FE3CA0A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9688" r="29626"/>
                <a:stretch/>
              </p:blipFill>
              <p:spPr>
                <a:xfrm>
                  <a:off x="5460728" y="3196620"/>
                  <a:ext cx="251264" cy="347384"/>
                </a:xfrm>
                <a:prstGeom prst="rect">
                  <a:avLst/>
                </a:prstGeom>
              </p:spPr>
            </p:pic>
            <p:pic>
              <p:nvPicPr>
                <p:cNvPr id="115" name="Grafik 114">
                  <a:extLst>
                    <a:ext uri="{FF2B5EF4-FFF2-40B4-BE49-F238E27FC236}">
                      <a16:creationId xmlns:a16="http://schemas.microsoft.com/office/drawing/2014/main" id="{05BC8E34-C10A-40B3-A2A4-3ECE8499AE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1837" t="27045" b="13630"/>
                <a:stretch/>
              </p:blipFill>
              <p:spPr>
                <a:xfrm flipH="1">
                  <a:off x="4327227" y="3337045"/>
                  <a:ext cx="918482" cy="537531"/>
                </a:xfrm>
                <a:prstGeom prst="rect">
                  <a:avLst/>
                </a:prstGeom>
              </p:spPr>
            </p:pic>
            <p:sp>
              <p:nvSpPr>
                <p:cNvPr id="116" name="Freihandform: Form 115">
                  <a:extLst>
                    <a:ext uri="{FF2B5EF4-FFF2-40B4-BE49-F238E27FC236}">
                      <a16:creationId xmlns:a16="http://schemas.microsoft.com/office/drawing/2014/main" id="{A0FBDDC0-DFFD-4E6C-AD23-5D9A515DE6B1}"/>
                    </a:ext>
                  </a:extLst>
                </p:cNvPr>
                <p:cNvSpPr/>
                <p:nvPr/>
              </p:nvSpPr>
              <p:spPr bwMode="auto">
                <a:xfrm>
                  <a:off x="5243039" y="3524959"/>
                  <a:ext cx="314034" cy="144503"/>
                </a:xfrm>
                <a:custGeom>
                  <a:avLst/>
                  <a:gdLst>
                    <a:gd name="connsiteX0" fmla="*/ 0 w 775944"/>
                    <a:gd name="connsiteY0" fmla="*/ 87085 h 357051"/>
                    <a:gd name="connsiteX1" fmla="*/ 43543 w 775944"/>
                    <a:gd name="connsiteY1" fmla="*/ 121920 h 357051"/>
                    <a:gd name="connsiteX2" fmla="*/ 78377 w 775944"/>
                    <a:gd name="connsiteY2" fmla="*/ 139337 h 357051"/>
                    <a:gd name="connsiteX3" fmla="*/ 121920 w 775944"/>
                    <a:gd name="connsiteY3" fmla="*/ 174171 h 357051"/>
                    <a:gd name="connsiteX4" fmla="*/ 200297 w 775944"/>
                    <a:gd name="connsiteY4" fmla="*/ 226422 h 357051"/>
                    <a:gd name="connsiteX5" fmla="*/ 243840 w 775944"/>
                    <a:gd name="connsiteY5" fmla="*/ 261257 h 357051"/>
                    <a:gd name="connsiteX6" fmla="*/ 330926 w 775944"/>
                    <a:gd name="connsiteY6" fmla="*/ 296091 h 357051"/>
                    <a:gd name="connsiteX7" fmla="*/ 470263 w 775944"/>
                    <a:gd name="connsiteY7" fmla="*/ 339634 h 357051"/>
                    <a:gd name="connsiteX8" fmla="*/ 531223 w 775944"/>
                    <a:gd name="connsiteY8" fmla="*/ 357051 h 357051"/>
                    <a:gd name="connsiteX9" fmla="*/ 635726 w 775944"/>
                    <a:gd name="connsiteY9" fmla="*/ 339634 h 357051"/>
                    <a:gd name="connsiteX10" fmla="*/ 705395 w 775944"/>
                    <a:gd name="connsiteY10" fmla="*/ 278674 h 357051"/>
                    <a:gd name="connsiteX11" fmla="*/ 722812 w 775944"/>
                    <a:gd name="connsiteY11" fmla="*/ 252548 h 357051"/>
                    <a:gd name="connsiteX12" fmla="*/ 748937 w 775944"/>
                    <a:gd name="connsiteY12" fmla="*/ 217714 h 357051"/>
                    <a:gd name="connsiteX13" fmla="*/ 775063 w 775944"/>
                    <a:gd name="connsiteY13" fmla="*/ 113211 h 357051"/>
                    <a:gd name="connsiteX14" fmla="*/ 775063 w 775944"/>
                    <a:gd name="connsiteY14" fmla="*/ 0 h 3570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75944" h="357051">
                      <a:moveTo>
                        <a:pt x="0" y="87085"/>
                      </a:moveTo>
                      <a:cubicBezTo>
                        <a:pt x="14514" y="98697"/>
                        <a:pt x="28077" y="111609"/>
                        <a:pt x="43543" y="121920"/>
                      </a:cubicBezTo>
                      <a:cubicBezTo>
                        <a:pt x="54345" y="129121"/>
                        <a:pt x="68404" y="131026"/>
                        <a:pt x="78377" y="139337"/>
                      </a:cubicBezTo>
                      <a:cubicBezTo>
                        <a:pt x="130900" y="183105"/>
                        <a:pt x="59543" y="153377"/>
                        <a:pt x="121920" y="174171"/>
                      </a:cubicBezTo>
                      <a:cubicBezTo>
                        <a:pt x="267715" y="290806"/>
                        <a:pt x="84502" y="149225"/>
                        <a:pt x="200297" y="226422"/>
                      </a:cubicBezTo>
                      <a:cubicBezTo>
                        <a:pt x="215763" y="236733"/>
                        <a:pt x="227439" y="252510"/>
                        <a:pt x="243840" y="261257"/>
                      </a:cubicBezTo>
                      <a:cubicBezTo>
                        <a:pt x="271427" y="275970"/>
                        <a:pt x="302962" y="282109"/>
                        <a:pt x="330926" y="296091"/>
                      </a:cubicBezTo>
                      <a:cubicBezTo>
                        <a:pt x="419033" y="340145"/>
                        <a:pt x="294646" y="281099"/>
                        <a:pt x="470263" y="339634"/>
                      </a:cubicBezTo>
                      <a:cubicBezTo>
                        <a:pt x="507744" y="352127"/>
                        <a:pt x="487483" y="346115"/>
                        <a:pt x="531223" y="357051"/>
                      </a:cubicBezTo>
                      <a:cubicBezTo>
                        <a:pt x="556050" y="354292"/>
                        <a:pt x="606549" y="354222"/>
                        <a:pt x="635726" y="339634"/>
                      </a:cubicBezTo>
                      <a:cubicBezTo>
                        <a:pt x="658742" y="328126"/>
                        <a:pt x="694045" y="295699"/>
                        <a:pt x="705395" y="278674"/>
                      </a:cubicBezTo>
                      <a:cubicBezTo>
                        <a:pt x="711201" y="269965"/>
                        <a:pt x="716729" y="261065"/>
                        <a:pt x="722812" y="252548"/>
                      </a:cubicBezTo>
                      <a:cubicBezTo>
                        <a:pt x="731248" y="240737"/>
                        <a:pt x="740229" y="229325"/>
                        <a:pt x="748937" y="217714"/>
                      </a:cubicBezTo>
                      <a:cubicBezTo>
                        <a:pt x="762033" y="178429"/>
                        <a:pt x="772864" y="154991"/>
                        <a:pt x="775063" y="113211"/>
                      </a:cubicBezTo>
                      <a:cubicBezTo>
                        <a:pt x="777046" y="75526"/>
                        <a:pt x="775063" y="37737"/>
                        <a:pt x="775063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effectLst/>
                    <a:latin typeface="Arial" charset="0"/>
                  </a:endParaRPr>
                </a:p>
              </p:txBody>
            </p:sp>
            <p:cxnSp>
              <p:nvCxnSpPr>
                <p:cNvPr id="113" name="Gerade Verbindung mit Pfeil 112">
                  <a:extLst>
                    <a:ext uri="{FF2B5EF4-FFF2-40B4-BE49-F238E27FC236}">
                      <a16:creationId xmlns:a16="http://schemas.microsoft.com/office/drawing/2014/main" id="{9D817828-9D23-46B9-ABB3-426D69587BDF}"/>
                    </a:ext>
                  </a:extLst>
                </p:cNvPr>
                <p:cNvCxnSpPr/>
                <p:nvPr/>
              </p:nvCxnSpPr>
              <p:spPr bwMode="auto">
                <a:xfrm>
                  <a:off x="5272443" y="3724770"/>
                  <a:ext cx="252354" cy="0"/>
                </a:xfrm>
                <a:prstGeom prst="straightConnector1">
                  <a:avLst/>
                </a:prstGeom>
                <a:solidFill>
                  <a:srgbClr val="FF0000"/>
                </a:solidFill>
                <a:ln w="6350" cap="flat" cmpd="sng" algn="ctr">
                  <a:solidFill>
                    <a:schemeClr val="tx1"/>
                  </a:solidFill>
                  <a:prstDash val="solid"/>
                  <a:round/>
                  <a:headEnd type="triangle" w="med" len="med"/>
                  <a:tailEnd type="triangl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grpSp>
              <p:nvGrpSpPr>
                <p:cNvPr id="105" name="Gruppieren 104">
                  <a:extLst>
                    <a:ext uri="{FF2B5EF4-FFF2-40B4-BE49-F238E27FC236}">
                      <a16:creationId xmlns:a16="http://schemas.microsoft.com/office/drawing/2014/main" id="{78B25675-5475-4556-ADF9-F7198094F69E}"/>
                    </a:ext>
                  </a:extLst>
                </p:cNvPr>
                <p:cNvGrpSpPr/>
                <p:nvPr/>
              </p:nvGrpSpPr>
              <p:grpSpPr>
                <a:xfrm>
                  <a:off x="5719036" y="2664548"/>
                  <a:ext cx="948954" cy="527255"/>
                  <a:chOff x="8364915" y="3815016"/>
                  <a:chExt cx="897300" cy="528571"/>
                </a:xfrm>
              </p:grpSpPr>
              <p:sp>
                <p:nvSpPr>
                  <p:cNvPr id="108" name="Freihandform: Form 107">
                    <a:extLst>
                      <a:ext uri="{FF2B5EF4-FFF2-40B4-BE49-F238E27FC236}">
                        <a16:creationId xmlns:a16="http://schemas.microsoft.com/office/drawing/2014/main" id="{7D5EE779-09F0-4A44-BC31-B47FD1DB356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364915" y="3815016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09" name="Freihandform: Form 108">
                    <a:extLst>
                      <a:ext uri="{FF2B5EF4-FFF2-40B4-BE49-F238E27FC236}">
                        <a16:creationId xmlns:a16="http://schemas.microsoft.com/office/drawing/2014/main" id="{F207D583-6110-4941-9134-B94133F1F87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764049" y="3815016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10" name="Freihandform: Form 109">
                    <a:extLst>
                      <a:ext uri="{FF2B5EF4-FFF2-40B4-BE49-F238E27FC236}">
                        <a16:creationId xmlns:a16="http://schemas.microsoft.com/office/drawing/2014/main" id="{A5814B4C-E1C6-433D-9C55-76BC8EE0FA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512535" y="4117607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11" name="Freihandform: Form 110">
                    <a:extLst>
                      <a:ext uri="{FF2B5EF4-FFF2-40B4-BE49-F238E27FC236}">
                        <a16:creationId xmlns:a16="http://schemas.microsoft.com/office/drawing/2014/main" id="{7F44942F-6BC7-44FB-88B6-59C13A8C3B9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911668" y="4117607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effectLst/>
                      <a:latin typeface="Arial" charset="0"/>
                    </a:endParaRPr>
                  </a:p>
                </p:txBody>
              </p:sp>
            </p:grpSp>
          </p:grpSp>
          <p:sp>
            <p:nvSpPr>
              <p:cNvPr id="130" name="Textfeld 129">
                <a:extLst>
                  <a:ext uri="{FF2B5EF4-FFF2-40B4-BE49-F238E27FC236}">
                    <a16:creationId xmlns:a16="http://schemas.microsoft.com/office/drawing/2014/main" id="{48F241A2-6DAF-4D74-9CEE-A14D653F70CF}"/>
                  </a:ext>
                </a:extLst>
              </p:cNvPr>
              <p:cNvSpPr txBox="1"/>
              <p:nvPr/>
            </p:nvSpPr>
            <p:spPr>
              <a:xfrm>
                <a:off x="3754487" y="2909223"/>
                <a:ext cx="105028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dirty="0">
                    <a:solidFill>
                      <a:srgbClr val="3333FF"/>
                    </a:solidFill>
                  </a:rPr>
                  <a:t>zu Hause</a:t>
                </a:r>
              </a:p>
            </p:txBody>
          </p:sp>
        </p:grpSp>
      </p:grpSp>
      <p:grpSp>
        <p:nvGrpSpPr>
          <p:cNvPr id="23557" name="Gruppieren 23556">
            <a:extLst>
              <a:ext uri="{FF2B5EF4-FFF2-40B4-BE49-F238E27FC236}">
                <a16:creationId xmlns:a16="http://schemas.microsoft.com/office/drawing/2014/main" id="{E93BD662-612B-448E-9A06-98B4738062D2}"/>
              </a:ext>
            </a:extLst>
          </p:cNvPr>
          <p:cNvGrpSpPr/>
          <p:nvPr/>
        </p:nvGrpSpPr>
        <p:grpSpPr>
          <a:xfrm>
            <a:off x="6093091" y="2762052"/>
            <a:ext cx="3675400" cy="2317091"/>
            <a:chOff x="6375975" y="3034200"/>
            <a:chExt cx="3675400" cy="2317091"/>
          </a:xfrm>
        </p:grpSpPr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2B5E0DC2-8297-4D1E-BCC8-4F25CB02E13F}"/>
                </a:ext>
              </a:extLst>
            </p:cNvPr>
            <p:cNvSpPr/>
            <p:nvPr/>
          </p:nvSpPr>
          <p:spPr>
            <a:xfrm rot="10800000" flipV="1">
              <a:off x="10039615" y="4020906"/>
              <a:ext cx="11760" cy="14086"/>
            </a:xfrm>
            <a:custGeom>
              <a:avLst/>
              <a:gdLst>
                <a:gd name="connsiteX0" fmla="*/ 5954 w 16876"/>
                <a:gd name="connsiteY0" fmla="*/ 11274 h 22548"/>
                <a:gd name="connsiteX1" fmla="*/ 4263 w 16876"/>
                <a:gd name="connsiteY1" fmla="*/ 22549 h 22548"/>
                <a:gd name="connsiteX2" fmla="*/ 14974 w 16876"/>
                <a:gd name="connsiteY2" fmla="*/ 11274 h 22548"/>
                <a:gd name="connsiteX3" fmla="*/ 16665 w 16876"/>
                <a:gd name="connsiteY3" fmla="*/ 0 h 22548"/>
                <a:gd name="connsiteX4" fmla="*/ 5954 w 16876"/>
                <a:gd name="connsiteY4" fmla="*/ 11274 h 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876" h="22548">
                  <a:moveTo>
                    <a:pt x="5954" y="11274"/>
                  </a:moveTo>
                  <a:cubicBezTo>
                    <a:pt x="-1374" y="19730"/>
                    <a:pt x="-1938" y="22549"/>
                    <a:pt x="4263" y="22549"/>
                  </a:cubicBezTo>
                  <a:cubicBezTo>
                    <a:pt x="8209" y="22549"/>
                    <a:pt x="13283" y="17475"/>
                    <a:pt x="14974" y="11274"/>
                  </a:cubicBezTo>
                  <a:cubicBezTo>
                    <a:pt x="16665" y="5073"/>
                    <a:pt x="17229" y="0"/>
                    <a:pt x="16665" y="0"/>
                  </a:cubicBezTo>
                  <a:cubicBezTo>
                    <a:pt x="16101" y="0"/>
                    <a:pt x="11591" y="5073"/>
                    <a:pt x="5954" y="11274"/>
                  </a:cubicBezTo>
                  <a:close/>
                </a:path>
              </a:pathLst>
            </a:custGeom>
            <a:solidFill>
              <a:srgbClr val="000000"/>
            </a:solidFill>
            <a:ln w="5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27F5E9C9-5A92-4A0E-8F06-73C1942AA7A5}"/>
                </a:ext>
              </a:extLst>
            </p:cNvPr>
            <p:cNvSpPr/>
            <p:nvPr/>
          </p:nvSpPr>
          <p:spPr>
            <a:xfrm rot="10800000" flipV="1">
              <a:off x="9736023" y="3202091"/>
              <a:ext cx="24379" cy="1937"/>
            </a:xfrm>
            <a:custGeom>
              <a:avLst/>
              <a:gdLst>
                <a:gd name="connsiteX0" fmla="*/ 4187 w 34984"/>
                <a:gd name="connsiteY0" fmla="*/ 2255 h 3100"/>
                <a:gd name="connsiteX1" fmla="*/ 32372 w 34984"/>
                <a:gd name="connsiteY1" fmla="*/ 2255 h 3100"/>
                <a:gd name="connsiteX2" fmla="*/ 16588 w 34984"/>
                <a:gd name="connsiteY2" fmla="*/ 0 h 3100"/>
                <a:gd name="connsiteX3" fmla="*/ 4187 w 34984"/>
                <a:gd name="connsiteY3" fmla="*/ 2255 h 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984" h="3100">
                  <a:moveTo>
                    <a:pt x="4187" y="2255"/>
                  </a:moveTo>
                  <a:cubicBezTo>
                    <a:pt x="12642" y="3382"/>
                    <a:pt x="25044" y="3382"/>
                    <a:pt x="32372" y="2255"/>
                  </a:cubicBezTo>
                  <a:cubicBezTo>
                    <a:pt x="39137" y="1127"/>
                    <a:pt x="32372" y="0"/>
                    <a:pt x="16588" y="0"/>
                  </a:cubicBezTo>
                  <a:cubicBezTo>
                    <a:pt x="1368" y="0"/>
                    <a:pt x="-4833" y="1127"/>
                    <a:pt x="4187" y="2255"/>
                  </a:cubicBezTo>
                  <a:close/>
                </a:path>
              </a:pathLst>
            </a:custGeom>
            <a:solidFill>
              <a:srgbClr val="000000"/>
            </a:solidFill>
            <a:ln w="5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100">
                <a:solidFill>
                  <a:srgbClr val="3333FF"/>
                </a:solidFill>
              </a:endParaRPr>
            </a:p>
          </p:txBody>
        </p:sp>
        <p:pic>
          <p:nvPicPr>
            <p:cNvPr id="132" name="Grafik 131">
              <a:extLst>
                <a:ext uri="{FF2B5EF4-FFF2-40B4-BE49-F238E27FC236}">
                  <a16:creationId xmlns:a16="http://schemas.microsoft.com/office/drawing/2014/main" id="{34303BE6-47FF-4CDD-9F46-CEA9BC601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82" y="4521002"/>
              <a:ext cx="517970" cy="517970"/>
            </a:xfrm>
            <a:prstGeom prst="rect">
              <a:avLst/>
            </a:prstGeom>
          </p:spPr>
        </p:pic>
        <p:pic>
          <p:nvPicPr>
            <p:cNvPr id="133" name="Grafik 132">
              <a:extLst>
                <a:ext uri="{FF2B5EF4-FFF2-40B4-BE49-F238E27FC236}">
                  <a16:creationId xmlns:a16="http://schemas.microsoft.com/office/drawing/2014/main" id="{DF5FC637-C3A4-49B9-9F9D-106C69D6F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6727" y="3398672"/>
              <a:ext cx="959440" cy="646663"/>
            </a:xfrm>
            <a:prstGeom prst="rect">
              <a:avLst/>
            </a:prstGeom>
          </p:spPr>
        </p:pic>
        <p:cxnSp>
          <p:nvCxnSpPr>
            <p:cNvPr id="134" name="Gerader Verbinder 133">
              <a:extLst>
                <a:ext uri="{FF2B5EF4-FFF2-40B4-BE49-F238E27FC236}">
                  <a16:creationId xmlns:a16="http://schemas.microsoft.com/office/drawing/2014/main" id="{C137D872-D6CB-41DD-AD33-A7064178227A}"/>
                </a:ext>
              </a:extLst>
            </p:cNvPr>
            <p:cNvCxnSpPr/>
            <p:nvPr/>
          </p:nvCxnSpPr>
          <p:spPr bwMode="auto">
            <a:xfrm>
              <a:off x="6797040" y="4272088"/>
              <a:ext cx="2206030" cy="0"/>
            </a:xfrm>
            <a:prstGeom prst="line">
              <a:avLst/>
            </a:prstGeom>
            <a:solidFill>
              <a:srgbClr val="FF0000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35" name="Gruppieren 134">
              <a:extLst>
                <a:ext uri="{FF2B5EF4-FFF2-40B4-BE49-F238E27FC236}">
                  <a16:creationId xmlns:a16="http://schemas.microsoft.com/office/drawing/2014/main" id="{18BF2393-672E-4347-AD13-51F40B54D592}"/>
                </a:ext>
              </a:extLst>
            </p:cNvPr>
            <p:cNvGrpSpPr/>
            <p:nvPr/>
          </p:nvGrpSpPr>
          <p:grpSpPr>
            <a:xfrm>
              <a:off x="9003070" y="4556652"/>
              <a:ext cx="589791" cy="490862"/>
              <a:chOff x="3309446" y="5146986"/>
              <a:chExt cx="951326" cy="791755"/>
            </a:xfrm>
          </p:grpSpPr>
          <p:sp>
            <p:nvSpPr>
              <p:cNvPr id="136" name="Rechteck 135">
                <a:extLst>
                  <a:ext uri="{FF2B5EF4-FFF2-40B4-BE49-F238E27FC236}">
                    <a16:creationId xmlns:a16="http://schemas.microsoft.com/office/drawing/2014/main" id="{A72BDA64-D95B-43A9-A87D-6411FE9D6521}"/>
                  </a:ext>
                </a:extLst>
              </p:cNvPr>
              <p:cNvSpPr/>
              <p:nvPr/>
            </p:nvSpPr>
            <p:spPr bwMode="auto">
              <a:xfrm>
                <a:off x="3309446" y="5146986"/>
                <a:ext cx="951326" cy="79175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1100" b="0" i="0" u="none" strike="noStrike" cap="none" normalizeH="0" baseline="0">
                  <a:ln>
                    <a:noFill/>
                  </a:ln>
                  <a:solidFill>
                    <a:srgbClr val="3333FF"/>
                  </a:solidFill>
                  <a:effectLst/>
                  <a:latin typeface="Arial" charset="0"/>
                </a:endParaRPr>
              </a:p>
            </p:txBody>
          </p:sp>
          <p:pic>
            <p:nvPicPr>
              <p:cNvPr id="137" name="Grafik 136">
                <a:extLst>
                  <a:ext uri="{FF2B5EF4-FFF2-40B4-BE49-F238E27FC236}">
                    <a16:creationId xmlns:a16="http://schemas.microsoft.com/office/drawing/2014/main" id="{B60C447A-B64F-45B6-8ABA-5439E4DD43B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477" r="22471"/>
              <a:stretch/>
            </p:blipFill>
            <p:spPr>
              <a:xfrm>
                <a:off x="3482215" y="5253176"/>
                <a:ext cx="605790" cy="567392"/>
              </a:xfrm>
              <a:prstGeom prst="rect">
                <a:avLst/>
              </a:prstGeom>
            </p:spPr>
          </p:pic>
        </p:grpSp>
        <p:cxnSp>
          <p:nvCxnSpPr>
            <p:cNvPr id="141" name="Gerader Verbinder 140">
              <a:extLst>
                <a:ext uri="{FF2B5EF4-FFF2-40B4-BE49-F238E27FC236}">
                  <a16:creationId xmlns:a16="http://schemas.microsoft.com/office/drawing/2014/main" id="{49C7BE0E-D000-4B84-BCD0-D707D950A252}"/>
                </a:ext>
              </a:extLst>
            </p:cNvPr>
            <p:cNvCxnSpPr/>
            <p:nvPr/>
          </p:nvCxnSpPr>
          <p:spPr bwMode="auto">
            <a:xfrm flipH="1" flipV="1">
              <a:off x="8851987" y="4272088"/>
              <a:ext cx="159499" cy="590463"/>
            </a:xfrm>
            <a:prstGeom prst="line">
              <a:avLst/>
            </a:prstGeom>
            <a:solidFill>
              <a:srgbClr val="FF0000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" name="Gerader Verbinder 141">
              <a:extLst>
                <a:ext uri="{FF2B5EF4-FFF2-40B4-BE49-F238E27FC236}">
                  <a16:creationId xmlns:a16="http://schemas.microsoft.com/office/drawing/2014/main" id="{FD87C57E-D5F2-4D0E-8CD5-1CF08ACF40D8}"/>
                </a:ext>
              </a:extLst>
            </p:cNvPr>
            <p:cNvCxnSpPr/>
            <p:nvPr/>
          </p:nvCxnSpPr>
          <p:spPr bwMode="auto">
            <a:xfrm flipH="1" flipV="1">
              <a:off x="7807286" y="4261420"/>
              <a:ext cx="159499" cy="590463"/>
            </a:xfrm>
            <a:prstGeom prst="line">
              <a:avLst/>
            </a:prstGeom>
            <a:solidFill>
              <a:srgbClr val="FF0000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3" name="Gerader Verbinder 142">
              <a:extLst>
                <a:ext uri="{FF2B5EF4-FFF2-40B4-BE49-F238E27FC236}">
                  <a16:creationId xmlns:a16="http://schemas.microsoft.com/office/drawing/2014/main" id="{7C4955B6-9CF0-4FE8-8529-16FEB4DFA788}"/>
                </a:ext>
              </a:extLst>
            </p:cNvPr>
            <p:cNvCxnSpPr/>
            <p:nvPr/>
          </p:nvCxnSpPr>
          <p:spPr bwMode="auto">
            <a:xfrm flipH="1" flipV="1">
              <a:off x="8431541" y="4050631"/>
              <a:ext cx="9270" cy="219028"/>
            </a:xfrm>
            <a:prstGeom prst="line">
              <a:avLst/>
            </a:prstGeom>
            <a:solidFill>
              <a:srgbClr val="FF0000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pic>
          <p:nvPicPr>
            <p:cNvPr id="147" name="Grafik 146">
              <a:extLst>
                <a:ext uri="{FF2B5EF4-FFF2-40B4-BE49-F238E27FC236}">
                  <a16:creationId xmlns:a16="http://schemas.microsoft.com/office/drawing/2014/main" id="{263F7290-96A2-4929-8066-6657AFA1D3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5" t="4324" r="5339" b="5596"/>
            <a:stretch/>
          </p:blipFill>
          <p:spPr>
            <a:xfrm>
              <a:off x="6468599" y="4426439"/>
              <a:ext cx="911355" cy="612066"/>
            </a:xfrm>
            <a:prstGeom prst="rect">
              <a:avLst/>
            </a:prstGeom>
          </p:spPr>
        </p:pic>
        <p:cxnSp>
          <p:nvCxnSpPr>
            <p:cNvPr id="148" name="Gerader Verbinder 147">
              <a:extLst>
                <a:ext uri="{FF2B5EF4-FFF2-40B4-BE49-F238E27FC236}">
                  <a16:creationId xmlns:a16="http://schemas.microsoft.com/office/drawing/2014/main" id="{A89973EA-90BF-4BD2-B1AC-1BF6652877D9}"/>
                </a:ext>
              </a:extLst>
            </p:cNvPr>
            <p:cNvCxnSpPr>
              <a:cxnSpLocks/>
              <a:stCxn id="147" idx="0"/>
            </p:cNvCxnSpPr>
            <p:nvPr/>
          </p:nvCxnSpPr>
          <p:spPr bwMode="auto">
            <a:xfrm flipH="1" flipV="1">
              <a:off x="6918998" y="4269001"/>
              <a:ext cx="5279" cy="157438"/>
            </a:xfrm>
            <a:prstGeom prst="line">
              <a:avLst/>
            </a:prstGeom>
            <a:solidFill>
              <a:srgbClr val="FF0000"/>
            </a:solidFill>
            <a:ln w="285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9" name="Textfeld 148">
              <a:extLst>
                <a:ext uri="{FF2B5EF4-FFF2-40B4-BE49-F238E27FC236}">
                  <a16:creationId xmlns:a16="http://schemas.microsoft.com/office/drawing/2014/main" id="{61D9C21A-8D99-48FB-9E13-494F8B9C3D5C}"/>
                </a:ext>
              </a:extLst>
            </p:cNvPr>
            <p:cNvSpPr txBox="1"/>
            <p:nvPr/>
          </p:nvSpPr>
          <p:spPr>
            <a:xfrm>
              <a:off x="8737246" y="5043514"/>
              <a:ext cx="12202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>
                  <a:solidFill>
                    <a:srgbClr val="3333FF"/>
                  </a:solidFill>
                </a:rPr>
                <a:t>Elektrolyseur</a:t>
              </a:r>
            </a:p>
          </p:txBody>
        </p:sp>
        <p:sp>
          <p:nvSpPr>
            <p:cNvPr id="150" name="Textfeld 149">
              <a:extLst>
                <a:ext uri="{FF2B5EF4-FFF2-40B4-BE49-F238E27FC236}">
                  <a16:creationId xmlns:a16="http://schemas.microsoft.com/office/drawing/2014/main" id="{B9CAEDF5-65F5-4717-84B7-7CEAE179C5D6}"/>
                </a:ext>
              </a:extLst>
            </p:cNvPr>
            <p:cNvSpPr txBox="1"/>
            <p:nvPr/>
          </p:nvSpPr>
          <p:spPr>
            <a:xfrm>
              <a:off x="7516032" y="5043514"/>
              <a:ext cx="12698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>
                  <a:solidFill>
                    <a:srgbClr val="3333FF"/>
                  </a:solidFill>
                </a:rPr>
                <a:t>Biogasanlage</a:t>
              </a:r>
            </a:p>
          </p:txBody>
        </p:sp>
        <p:sp>
          <p:nvSpPr>
            <p:cNvPr id="151" name="Textfeld 150">
              <a:extLst>
                <a:ext uri="{FF2B5EF4-FFF2-40B4-BE49-F238E27FC236}">
                  <a16:creationId xmlns:a16="http://schemas.microsoft.com/office/drawing/2014/main" id="{00EA987A-A0FB-40E8-89C9-BDBBF38A94D7}"/>
                </a:ext>
              </a:extLst>
            </p:cNvPr>
            <p:cNvSpPr txBox="1"/>
            <p:nvPr/>
          </p:nvSpPr>
          <p:spPr>
            <a:xfrm>
              <a:off x="6375975" y="5043514"/>
              <a:ext cx="118974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400" dirty="0">
                  <a:solidFill>
                    <a:srgbClr val="3333FF"/>
                  </a:solidFill>
                </a:rPr>
                <a:t>Gasspeicher</a:t>
              </a:r>
            </a:p>
          </p:txBody>
        </p:sp>
        <p:sp>
          <p:nvSpPr>
            <p:cNvPr id="152" name="Textfeld 151">
              <a:extLst>
                <a:ext uri="{FF2B5EF4-FFF2-40B4-BE49-F238E27FC236}">
                  <a16:creationId xmlns:a16="http://schemas.microsoft.com/office/drawing/2014/main" id="{0D3A1F7A-7D93-4CF8-93A6-93422AD87315}"/>
                </a:ext>
              </a:extLst>
            </p:cNvPr>
            <p:cNvSpPr txBox="1"/>
            <p:nvPr/>
          </p:nvSpPr>
          <p:spPr>
            <a:xfrm>
              <a:off x="6964607" y="3034200"/>
              <a:ext cx="2223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800" dirty="0">
                  <a:solidFill>
                    <a:srgbClr val="3333FF"/>
                  </a:solidFill>
                </a:rPr>
                <a:t>G(</a:t>
              </a:r>
              <a:r>
                <a:rPr lang="de-DE" sz="1800" dirty="0" err="1">
                  <a:solidFill>
                    <a:srgbClr val="3333FF"/>
                  </a:solidFill>
                </a:rPr>
                <a:t>uD</a:t>
              </a:r>
              <a:r>
                <a:rPr lang="de-DE" sz="1800" dirty="0">
                  <a:solidFill>
                    <a:srgbClr val="3333FF"/>
                  </a:solidFill>
                </a:rPr>
                <a:t>)-KW mit KWK</a:t>
              </a:r>
            </a:p>
          </p:txBody>
        </p:sp>
        <p:sp>
          <p:nvSpPr>
            <p:cNvPr id="83" name="Textfeld 82">
              <a:extLst>
                <a:ext uri="{FF2B5EF4-FFF2-40B4-BE49-F238E27FC236}">
                  <a16:creationId xmlns:a16="http://schemas.microsoft.com/office/drawing/2014/main" id="{46FF13B4-432A-46D3-99A1-693455FA388E}"/>
                </a:ext>
              </a:extLst>
            </p:cNvPr>
            <p:cNvSpPr txBox="1"/>
            <p:nvPr/>
          </p:nvSpPr>
          <p:spPr>
            <a:xfrm>
              <a:off x="6775796" y="4025254"/>
              <a:ext cx="15472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200" dirty="0">
                  <a:solidFill>
                    <a:srgbClr val="3333FF"/>
                  </a:solidFill>
                </a:rPr>
                <a:t>Bio-Methan/H</a:t>
              </a:r>
              <a:r>
                <a:rPr lang="de-DE" sz="1200" baseline="-25000" dirty="0">
                  <a:solidFill>
                    <a:srgbClr val="3333FF"/>
                  </a:solidFill>
                </a:rPr>
                <a:t>2</a:t>
              </a:r>
              <a:r>
                <a:rPr lang="de-DE" sz="1200" dirty="0">
                  <a:solidFill>
                    <a:srgbClr val="3333FF"/>
                  </a:solidFill>
                </a:rPr>
                <a:t>-Netz</a:t>
              </a:r>
            </a:p>
          </p:txBody>
        </p:sp>
      </p:grpSp>
      <p:sp>
        <p:nvSpPr>
          <p:cNvPr id="84" name="Text Box 5">
            <a:extLst>
              <a:ext uri="{FF2B5EF4-FFF2-40B4-BE49-F238E27FC236}">
                <a16:creationId xmlns:a16="http://schemas.microsoft.com/office/drawing/2014/main" id="{67F5577F-4EE9-4E40-8558-3C34972426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93823" y="5991581"/>
            <a:ext cx="1080745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de-DE" altLang="de-DE" sz="1200" u="sng" dirty="0"/>
              <a:t>Quelle</a:t>
            </a:r>
            <a:r>
              <a:rPr lang="de-DE" altLang="de-DE" sz="1200" dirty="0"/>
              <a:t>:</a:t>
            </a:r>
            <a:r>
              <a:rPr lang="de-DE" altLang="de-DE" sz="1200" b="1" dirty="0"/>
              <a:t> </a:t>
            </a:r>
            <a:r>
              <a:rPr lang="de-DE" altLang="de-DE" sz="1200" dirty="0"/>
              <a:t>ISE e.V.</a:t>
            </a:r>
            <a:endParaRPr lang="en-US" altLang="de-DE" sz="1200" dirty="0"/>
          </a:p>
        </p:txBody>
      </p:sp>
      <p:cxnSp>
        <p:nvCxnSpPr>
          <p:cNvPr id="23567" name="Gerade Verbindung mit Pfeil 23566">
            <a:extLst>
              <a:ext uri="{FF2B5EF4-FFF2-40B4-BE49-F238E27FC236}">
                <a16:creationId xmlns:a16="http://schemas.microsoft.com/office/drawing/2014/main" id="{CBFFB2DE-95FF-46DB-B05E-A2A1173D6AFB}"/>
              </a:ext>
            </a:extLst>
          </p:cNvPr>
          <p:cNvCxnSpPr/>
          <p:nvPr/>
        </p:nvCxnSpPr>
        <p:spPr bwMode="auto">
          <a:xfrm>
            <a:off x="196770" y="5563234"/>
            <a:ext cx="8372333" cy="0"/>
          </a:xfrm>
          <a:prstGeom prst="straightConnector1">
            <a:avLst/>
          </a:prstGeom>
          <a:solidFill>
            <a:srgbClr val="FF00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5" name="Rectangle 4">
            <a:extLst>
              <a:ext uri="{FF2B5EF4-FFF2-40B4-BE49-F238E27FC236}">
                <a16:creationId xmlns:a16="http://schemas.microsoft.com/office/drawing/2014/main" id="{49972DF7-3F0B-4B76-8E4F-A8A111B8D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9103" y="5410965"/>
            <a:ext cx="1105466" cy="342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de-DE" altLang="de-DE" sz="1400" dirty="0"/>
              <a:t>Zeitbereiche 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47DF484B-2CB5-11A5-C6D9-9F4678BB2C00}"/>
              </a:ext>
            </a:extLst>
          </p:cNvPr>
          <p:cNvGrpSpPr/>
          <p:nvPr/>
        </p:nvGrpSpPr>
        <p:grpSpPr>
          <a:xfrm>
            <a:off x="536403" y="1238281"/>
            <a:ext cx="1506335" cy="1254287"/>
            <a:chOff x="536403" y="947851"/>
            <a:chExt cx="1506335" cy="1254287"/>
          </a:xfrm>
        </p:grpSpPr>
        <p:pic>
          <p:nvPicPr>
            <p:cNvPr id="85" name="Grafik 84" descr="Ein Bild, das Text, Himmel, draußen, LKW enthält.&#10;&#10;Automatisch generierte Beschreibung">
              <a:extLst>
                <a:ext uri="{FF2B5EF4-FFF2-40B4-BE49-F238E27FC236}">
                  <a16:creationId xmlns:a16="http://schemas.microsoft.com/office/drawing/2014/main" id="{D375FA2F-393A-EC71-F4D5-A81497DF9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403" y="947851"/>
              <a:ext cx="1506335" cy="895658"/>
            </a:xfrm>
            <a:prstGeom prst="rect">
              <a:avLst/>
            </a:prstGeom>
          </p:spPr>
        </p:pic>
        <p:sp>
          <p:nvSpPr>
            <p:cNvPr id="126" name="Textfeld 125">
              <a:extLst>
                <a:ext uri="{FF2B5EF4-FFF2-40B4-BE49-F238E27FC236}">
                  <a16:creationId xmlns:a16="http://schemas.microsoft.com/office/drawing/2014/main" id="{CE0A3588-68CF-4375-ABEB-A7E1D4BF17E7}"/>
                </a:ext>
              </a:extLst>
            </p:cNvPr>
            <p:cNvSpPr txBox="1"/>
            <p:nvPr/>
          </p:nvSpPr>
          <p:spPr>
            <a:xfrm>
              <a:off x="674940" y="1863584"/>
              <a:ext cx="12907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>
                  <a:solidFill>
                    <a:srgbClr val="3333FF"/>
                  </a:solidFill>
                </a:rPr>
                <a:t>Batteriepark</a:t>
              </a:r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8401F47C-9754-00E0-3D4E-029865ADA67A}"/>
              </a:ext>
            </a:extLst>
          </p:cNvPr>
          <p:cNvGrpSpPr/>
          <p:nvPr/>
        </p:nvGrpSpPr>
        <p:grpSpPr>
          <a:xfrm>
            <a:off x="2952675" y="3336239"/>
            <a:ext cx="2282997" cy="2009710"/>
            <a:chOff x="2952675" y="3336239"/>
            <a:chExt cx="2282997" cy="2009710"/>
          </a:xfrm>
        </p:grpSpPr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53ACE3E1-CBDF-4A19-82DC-DDD1A2A79116}"/>
                </a:ext>
              </a:extLst>
            </p:cNvPr>
            <p:cNvGrpSpPr/>
            <p:nvPr/>
          </p:nvGrpSpPr>
          <p:grpSpPr>
            <a:xfrm>
              <a:off x="3524267" y="3336239"/>
              <a:ext cx="1591678" cy="1446513"/>
              <a:chOff x="12072461" y="2629875"/>
              <a:chExt cx="1591678" cy="1446513"/>
            </a:xfrm>
          </p:grpSpPr>
          <p:pic>
            <p:nvPicPr>
              <p:cNvPr id="47" name="Grafik 46" descr="Ein Bild, das Handkarren, Projektor enthält.&#10;&#10;Automatisch generierte Beschreibung">
                <a:extLst>
                  <a:ext uri="{FF2B5EF4-FFF2-40B4-BE49-F238E27FC236}">
                    <a16:creationId xmlns:a16="http://schemas.microsoft.com/office/drawing/2014/main" id="{76ADE3E3-4FBA-4293-BF9A-E90507D825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4527" b="33870"/>
              <a:stretch/>
            </p:blipFill>
            <p:spPr>
              <a:xfrm flipH="1">
                <a:off x="12378953" y="2705510"/>
                <a:ext cx="670609" cy="276756"/>
              </a:xfrm>
              <a:prstGeom prst="rect">
                <a:avLst/>
              </a:prstGeom>
            </p:spPr>
          </p:pic>
          <p:pic>
            <p:nvPicPr>
              <p:cNvPr id="55" name="Grafik 54">
                <a:extLst>
                  <a:ext uri="{FF2B5EF4-FFF2-40B4-BE49-F238E27FC236}">
                    <a16:creationId xmlns:a16="http://schemas.microsoft.com/office/drawing/2014/main" id="{3EB03609-01EB-46AC-B9EF-E722B7EF345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089" t="28194" r="13089" b="37778"/>
              <a:stretch/>
            </p:blipFill>
            <p:spPr>
              <a:xfrm>
                <a:off x="12098837" y="3697662"/>
                <a:ext cx="392469" cy="207888"/>
              </a:xfrm>
              <a:prstGeom prst="rect">
                <a:avLst/>
              </a:prstGeom>
            </p:spPr>
          </p:pic>
          <p:pic>
            <p:nvPicPr>
              <p:cNvPr id="56" name="Grafik 55">
                <a:extLst>
                  <a:ext uri="{FF2B5EF4-FFF2-40B4-BE49-F238E27FC236}">
                    <a16:creationId xmlns:a16="http://schemas.microsoft.com/office/drawing/2014/main" id="{9D064314-9A87-4AA1-A9BE-611D5F84A0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089" t="28194" r="13089" b="37778"/>
              <a:stretch/>
            </p:blipFill>
            <p:spPr>
              <a:xfrm>
                <a:off x="12181207" y="3465369"/>
                <a:ext cx="392469" cy="207888"/>
              </a:xfrm>
              <a:prstGeom prst="rect">
                <a:avLst/>
              </a:prstGeom>
            </p:spPr>
          </p:pic>
          <p:pic>
            <p:nvPicPr>
              <p:cNvPr id="57" name="Grafik 56">
                <a:extLst>
                  <a:ext uri="{FF2B5EF4-FFF2-40B4-BE49-F238E27FC236}">
                    <a16:creationId xmlns:a16="http://schemas.microsoft.com/office/drawing/2014/main" id="{61F42757-9D16-4EB2-84CC-E9E08EE586F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089" t="28194" r="13089" b="37778"/>
              <a:stretch/>
            </p:blipFill>
            <p:spPr>
              <a:xfrm>
                <a:off x="12287804" y="3249771"/>
                <a:ext cx="392469" cy="207888"/>
              </a:xfrm>
              <a:prstGeom prst="rect">
                <a:avLst/>
              </a:prstGeom>
            </p:spPr>
          </p:pic>
          <p:pic>
            <p:nvPicPr>
              <p:cNvPr id="58" name="Grafik 57">
                <a:extLst>
                  <a:ext uri="{FF2B5EF4-FFF2-40B4-BE49-F238E27FC236}">
                    <a16:creationId xmlns:a16="http://schemas.microsoft.com/office/drawing/2014/main" id="{D76043F6-72D1-400F-A3C8-1BD73C2D0CC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089" t="28194" r="13089" b="37778"/>
              <a:stretch/>
            </p:blipFill>
            <p:spPr>
              <a:xfrm>
                <a:off x="12530068" y="3697662"/>
                <a:ext cx="392469" cy="207888"/>
              </a:xfrm>
              <a:prstGeom prst="rect">
                <a:avLst/>
              </a:prstGeom>
            </p:spPr>
          </p:pic>
          <p:pic>
            <p:nvPicPr>
              <p:cNvPr id="59" name="Grafik 58">
                <a:extLst>
                  <a:ext uri="{FF2B5EF4-FFF2-40B4-BE49-F238E27FC236}">
                    <a16:creationId xmlns:a16="http://schemas.microsoft.com/office/drawing/2014/main" id="{160EC4A3-27B5-4A82-901D-7776E210686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089" t="28194" r="13089" b="37778"/>
              <a:stretch/>
            </p:blipFill>
            <p:spPr>
              <a:xfrm>
                <a:off x="12612438" y="3465369"/>
                <a:ext cx="392469" cy="207888"/>
              </a:xfrm>
              <a:prstGeom prst="rect">
                <a:avLst/>
              </a:prstGeom>
            </p:spPr>
          </p:pic>
          <p:pic>
            <p:nvPicPr>
              <p:cNvPr id="60" name="Grafik 59">
                <a:extLst>
                  <a:ext uri="{FF2B5EF4-FFF2-40B4-BE49-F238E27FC236}">
                    <a16:creationId xmlns:a16="http://schemas.microsoft.com/office/drawing/2014/main" id="{F7CA7021-9352-4470-AB87-EA53260809C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089" t="28194" r="13089" b="37778"/>
              <a:stretch/>
            </p:blipFill>
            <p:spPr>
              <a:xfrm>
                <a:off x="12719035" y="3249771"/>
                <a:ext cx="392469" cy="207888"/>
              </a:xfrm>
              <a:prstGeom prst="rect">
                <a:avLst/>
              </a:prstGeom>
            </p:spPr>
          </p:pic>
          <p:pic>
            <p:nvPicPr>
              <p:cNvPr id="69" name="Grafik 68" descr="Ein Bild, das Handkarren, Projektor enthält.&#10;&#10;Automatisch generierte Beschreibung">
                <a:extLst>
                  <a:ext uri="{FF2B5EF4-FFF2-40B4-BE49-F238E27FC236}">
                    <a16:creationId xmlns:a16="http://schemas.microsoft.com/office/drawing/2014/main" id="{133F4395-D46E-4CD9-B026-CB031812C1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4527" b="33870"/>
              <a:stretch/>
            </p:blipFill>
            <p:spPr>
              <a:xfrm flipH="1">
                <a:off x="12378953" y="2977701"/>
                <a:ext cx="670609" cy="276756"/>
              </a:xfrm>
              <a:prstGeom prst="rect">
                <a:avLst/>
              </a:prstGeom>
            </p:spPr>
          </p:pic>
          <p:pic>
            <p:nvPicPr>
              <p:cNvPr id="73" name="Grafik 72">
                <a:extLst>
                  <a:ext uri="{FF2B5EF4-FFF2-40B4-BE49-F238E27FC236}">
                    <a16:creationId xmlns:a16="http://schemas.microsoft.com/office/drawing/2014/main" id="{AD82869F-9C10-487B-8B81-A5E0411440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 l="-1" t="16508" r="49149" b="27515"/>
              <a:stretch/>
            </p:blipFill>
            <p:spPr>
              <a:xfrm>
                <a:off x="12072461" y="2629875"/>
                <a:ext cx="1591678" cy="1446513"/>
              </a:xfrm>
              <a:prstGeom prst="rect">
                <a:avLst/>
              </a:prstGeom>
            </p:spPr>
          </p:pic>
        </p:grpSp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29ECA066-6A06-4DD0-83C3-4ACFA3C5F41E}"/>
                </a:ext>
              </a:extLst>
            </p:cNvPr>
            <p:cNvSpPr txBox="1"/>
            <p:nvPr/>
          </p:nvSpPr>
          <p:spPr>
            <a:xfrm>
              <a:off x="2952675" y="4761174"/>
              <a:ext cx="228299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dirty="0">
                  <a:solidFill>
                    <a:srgbClr val="3333FF"/>
                  </a:solidFill>
                </a:rPr>
                <a:t>Arbeitsplatz, Einkaufs-/</a:t>
              </a:r>
              <a:br>
                <a:rPr lang="de-DE" sz="1600" dirty="0">
                  <a:solidFill>
                    <a:srgbClr val="3333FF"/>
                  </a:solidFill>
                </a:rPr>
              </a:br>
              <a:r>
                <a:rPr lang="de-DE" sz="1600" dirty="0">
                  <a:solidFill>
                    <a:srgbClr val="3333FF"/>
                  </a:solidFill>
                </a:rPr>
                <a:t>Freizeitzentrum etc.</a:t>
              </a:r>
            </a:p>
          </p:txBody>
        </p:sp>
      </p:grpSp>
      <p:sp>
        <p:nvSpPr>
          <p:cNvPr id="17" name="Textfeld 16">
            <a:extLst>
              <a:ext uri="{FF2B5EF4-FFF2-40B4-BE49-F238E27FC236}">
                <a16:creationId xmlns:a16="http://schemas.microsoft.com/office/drawing/2014/main" id="{B403C162-A948-4235-CB41-6C66B1E19499}"/>
              </a:ext>
            </a:extLst>
          </p:cNvPr>
          <p:cNvSpPr txBox="1"/>
          <p:nvPr/>
        </p:nvSpPr>
        <p:spPr>
          <a:xfrm>
            <a:off x="187835" y="833031"/>
            <a:ext cx="2145139" cy="73866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rgbClr val="FF0000"/>
                </a:solidFill>
                <a:sym typeface="Symbol" panose="05050102010706020507" pitchFamily="18" charset="2"/>
              </a:rPr>
              <a:t> D: </a:t>
            </a:r>
            <a:r>
              <a:rPr lang="de-DE" sz="1400" dirty="0">
                <a:solidFill>
                  <a:srgbClr val="FF0000"/>
                </a:solidFill>
              </a:rPr>
              <a:t>ca. 30 GWh</a:t>
            </a:r>
          </a:p>
          <a:p>
            <a:r>
              <a:rPr lang="de-DE" sz="1400" dirty="0">
                <a:solidFill>
                  <a:srgbClr val="FF0000"/>
                </a:solidFill>
              </a:rPr>
              <a:t>- Heimspeicher: 23 GWh</a:t>
            </a:r>
            <a:br>
              <a:rPr lang="de-DE" sz="1400" dirty="0">
                <a:solidFill>
                  <a:srgbClr val="FF0000"/>
                </a:solidFill>
              </a:rPr>
            </a:br>
            <a:r>
              <a:rPr lang="de-DE" sz="1400" dirty="0">
                <a:solidFill>
                  <a:srgbClr val="FF0000"/>
                </a:solidFill>
              </a:rPr>
              <a:t>- Großspeicher:  7 GWh</a:t>
            </a:r>
            <a:endParaRPr lang="de-DE" sz="1400" dirty="0"/>
          </a:p>
        </p:txBody>
      </p:sp>
      <p:sp>
        <p:nvSpPr>
          <p:cNvPr id="79" name="Textfeld 78">
            <a:extLst>
              <a:ext uri="{FF2B5EF4-FFF2-40B4-BE49-F238E27FC236}">
                <a16:creationId xmlns:a16="http://schemas.microsoft.com/office/drawing/2014/main" id="{1382F400-C6BD-447A-8292-020E6D992402}"/>
              </a:ext>
            </a:extLst>
          </p:cNvPr>
          <p:cNvSpPr txBox="1"/>
          <p:nvPr/>
        </p:nvSpPr>
        <p:spPr>
          <a:xfrm>
            <a:off x="510201" y="2592226"/>
            <a:ext cx="1515158" cy="30777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rgbClr val="FF0000"/>
                </a:solidFill>
                <a:sym typeface="Symbol" panose="05050102010706020507" pitchFamily="18" charset="2"/>
              </a:rPr>
              <a:t> D: </a:t>
            </a:r>
            <a:r>
              <a:rPr lang="de-DE" sz="1400" dirty="0">
                <a:solidFill>
                  <a:srgbClr val="FF0000"/>
                </a:solidFill>
              </a:rPr>
              <a:t>ca. 40 </a:t>
            </a:r>
            <a:r>
              <a:rPr lang="de-DE" sz="1400" dirty="0" err="1">
                <a:solidFill>
                  <a:srgbClr val="FF0000"/>
                </a:solidFill>
              </a:rPr>
              <a:t>GWh</a:t>
            </a:r>
            <a:endParaRPr lang="de-DE" sz="1400" dirty="0"/>
          </a:p>
        </p:txBody>
      </p:sp>
      <p:sp>
        <p:nvSpPr>
          <p:cNvPr id="80" name="Textfeld 79">
            <a:extLst>
              <a:ext uri="{FF2B5EF4-FFF2-40B4-BE49-F238E27FC236}">
                <a16:creationId xmlns:a16="http://schemas.microsoft.com/office/drawing/2014/main" id="{C0A8C967-F0ED-4A6D-890E-43BDA36B8F38}"/>
              </a:ext>
            </a:extLst>
          </p:cNvPr>
          <p:cNvSpPr txBox="1"/>
          <p:nvPr/>
        </p:nvSpPr>
        <p:spPr>
          <a:xfrm>
            <a:off x="2788017" y="3109324"/>
            <a:ext cx="2654894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rgbClr val="FF0000"/>
                </a:solidFill>
              </a:rPr>
              <a:t>10 Mio. E-</a:t>
            </a:r>
            <a:r>
              <a:rPr lang="de-DE" sz="1400" dirty="0" err="1">
                <a:solidFill>
                  <a:srgbClr val="FF0000"/>
                </a:solidFill>
              </a:rPr>
              <a:t>PkWs</a:t>
            </a:r>
            <a:r>
              <a:rPr lang="de-DE" sz="1400" dirty="0">
                <a:solidFill>
                  <a:srgbClr val="FF0000"/>
                </a:solidFill>
              </a:rPr>
              <a:t> mit je 50 kWh:</a:t>
            </a:r>
            <a:br>
              <a:rPr lang="de-DE" sz="1400" dirty="0">
                <a:solidFill>
                  <a:srgbClr val="FF0000"/>
                </a:solidFill>
              </a:rPr>
            </a:br>
            <a:r>
              <a:rPr lang="de-DE" sz="1400" dirty="0">
                <a:solidFill>
                  <a:srgbClr val="FF0000"/>
                </a:solidFill>
              </a:rPr>
              <a:t>ca. 500 </a:t>
            </a:r>
            <a:r>
              <a:rPr lang="de-DE" sz="1400" dirty="0" err="1">
                <a:solidFill>
                  <a:srgbClr val="FF0000"/>
                </a:solidFill>
              </a:rPr>
              <a:t>GWh</a:t>
            </a:r>
            <a:br>
              <a:rPr lang="de-DE" sz="1400" dirty="0">
                <a:solidFill>
                  <a:srgbClr val="FF0000"/>
                </a:solidFill>
              </a:rPr>
            </a:br>
            <a:r>
              <a:rPr lang="de-DE" sz="1000" dirty="0">
                <a:solidFill>
                  <a:srgbClr val="FF0000"/>
                </a:solidFill>
              </a:rPr>
              <a:t>Faktor 12,5</a:t>
            </a:r>
            <a:br>
              <a:rPr lang="de-DE" sz="1000" dirty="0">
                <a:solidFill>
                  <a:srgbClr val="FF0000"/>
                </a:solidFill>
              </a:rPr>
            </a:br>
            <a:r>
              <a:rPr lang="de-DE" sz="1000" dirty="0" err="1">
                <a:solidFill>
                  <a:srgbClr val="FF0000"/>
                </a:solidFill>
              </a:rPr>
              <a:t>ggü</a:t>
            </a:r>
            <a:r>
              <a:rPr lang="de-DE" sz="1000" dirty="0">
                <a:solidFill>
                  <a:srgbClr val="FF0000"/>
                </a:solidFill>
              </a:rPr>
              <a:t>. PSP-KW</a:t>
            </a:r>
          </a:p>
        </p:txBody>
      </p:sp>
      <p:sp>
        <p:nvSpPr>
          <p:cNvPr id="81" name="Textfeld 80">
            <a:extLst>
              <a:ext uri="{FF2B5EF4-FFF2-40B4-BE49-F238E27FC236}">
                <a16:creationId xmlns:a16="http://schemas.microsoft.com/office/drawing/2014/main" id="{A225A918-5414-4B66-A643-4C4641ED31F7}"/>
              </a:ext>
            </a:extLst>
          </p:cNvPr>
          <p:cNvSpPr txBox="1"/>
          <p:nvPr/>
        </p:nvSpPr>
        <p:spPr>
          <a:xfrm>
            <a:off x="6480149" y="4996624"/>
            <a:ext cx="2715808" cy="46166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rgbClr val="FF0000"/>
                </a:solidFill>
                <a:sym typeface="Symbol" panose="05050102010706020507" pitchFamily="18" charset="2"/>
              </a:rPr>
              <a:t> D: </a:t>
            </a:r>
            <a:r>
              <a:rPr lang="de-DE" sz="1400" dirty="0">
                <a:solidFill>
                  <a:srgbClr val="FF0000"/>
                </a:solidFill>
              </a:rPr>
              <a:t>ca. 220.000 </a:t>
            </a:r>
            <a:r>
              <a:rPr lang="de-DE" sz="1400" dirty="0" err="1">
                <a:solidFill>
                  <a:srgbClr val="FF0000"/>
                </a:solidFill>
              </a:rPr>
              <a:t>GWh</a:t>
            </a:r>
            <a:r>
              <a:rPr lang="de-DE" sz="1400" baseline="-25000" dirty="0">
                <a:solidFill>
                  <a:srgbClr val="FF0000"/>
                </a:solidFill>
              </a:rPr>
              <a:t>(KWK: </a:t>
            </a:r>
            <a:r>
              <a:rPr lang="de-DE" sz="1400" baseline="-25000" dirty="0" err="1">
                <a:solidFill>
                  <a:srgbClr val="FF0000"/>
                </a:solidFill>
              </a:rPr>
              <a:t>el</a:t>
            </a:r>
            <a:r>
              <a:rPr lang="de-DE" sz="1400" baseline="-25000" dirty="0">
                <a:solidFill>
                  <a:srgbClr val="FF0000"/>
                </a:solidFill>
              </a:rPr>
              <a:t>.+</a:t>
            </a:r>
            <a:r>
              <a:rPr lang="de-DE" sz="1400" baseline="-25000" dirty="0" err="1">
                <a:solidFill>
                  <a:srgbClr val="FF0000"/>
                </a:solidFill>
              </a:rPr>
              <a:t>th</a:t>
            </a:r>
            <a:r>
              <a:rPr lang="de-DE" sz="1400" baseline="-25000" dirty="0">
                <a:solidFill>
                  <a:srgbClr val="FF0000"/>
                </a:solidFill>
              </a:rPr>
              <a:t>.)</a:t>
            </a:r>
            <a:br>
              <a:rPr lang="de-DE" sz="1400" baseline="-25000" dirty="0">
                <a:solidFill>
                  <a:srgbClr val="FF0000"/>
                </a:solidFill>
              </a:rPr>
            </a:br>
            <a:r>
              <a:rPr lang="de-DE" sz="1000" dirty="0">
                <a:solidFill>
                  <a:srgbClr val="FF0000"/>
                </a:solidFill>
              </a:rPr>
              <a:t>Faktor 5.500 </a:t>
            </a:r>
            <a:r>
              <a:rPr lang="de-DE" sz="1000" dirty="0" err="1">
                <a:solidFill>
                  <a:srgbClr val="FF0000"/>
                </a:solidFill>
              </a:rPr>
              <a:t>ggü</a:t>
            </a:r>
            <a:r>
              <a:rPr lang="de-DE" sz="1000" dirty="0">
                <a:solidFill>
                  <a:srgbClr val="FF0000"/>
                </a:solidFill>
              </a:rPr>
              <a:t>. PSP-KW   </a:t>
            </a:r>
            <a:endParaRPr lang="de-DE" sz="1000" dirty="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35E712B-A05D-29E8-2ADB-A74DC695E225}"/>
              </a:ext>
            </a:extLst>
          </p:cNvPr>
          <p:cNvSpPr/>
          <p:nvPr/>
        </p:nvSpPr>
        <p:spPr bwMode="auto">
          <a:xfrm>
            <a:off x="219055" y="1536885"/>
            <a:ext cx="2082700" cy="781025"/>
          </a:xfrm>
          <a:prstGeom prst="ellipse">
            <a:avLst/>
          </a:prstGeom>
          <a:solidFill>
            <a:srgbClr val="92D050">
              <a:alpha val="8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400" dirty="0">
                <a:solidFill>
                  <a:srgbClr val="FF0000"/>
                </a:solidFill>
                <a:sym typeface="Symbol" panose="05050102010706020507" pitchFamily="18" charset="2"/>
              </a:rPr>
              <a:t>Speichermedium:</a:t>
            </a:r>
            <a:br>
              <a:rPr lang="de-DE" sz="1400" dirty="0">
                <a:solidFill>
                  <a:srgbClr val="FF0000"/>
                </a:solidFill>
                <a:sym typeface="Symbol" panose="05050102010706020507" pitchFamily="18" charset="2"/>
              </a:rPr>
            </a:br>
            <a:r>
              <a:rPr lang="de-DE" sz="1400" b="1" dirty="0">
                <a:solidFill>
                  <a:srgbClr val="FF0000"/>
                </a:solidFill>
                <a:sym typeface="Symbol" panose="05050102010706020507" pitchFamily="18" charset="2"/>
              </a:rPr>
              <a:t>Elektronen</a:t>
            </a:r>
            <a:endParaRPr kumimoji="0" lang="de-DE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031B8D6-2A7B-F85C-209A-A3EBE4247389}"/>
              </a:ext>
            </a:extLst>
          </p:cNvPr>
          <p:cNvSpPr/>
          <p:nvPr/>
        </p:nvSpPr>
        <p:spPr bwMode="auto">
          <a:xfrm>
            <a:off x="277459" y="2937088"/>
            <a:ext cx="2082700" cy="781025"/>
          </a:xfrm>
          <a:prstGeom prst="ellipse">
            <a:avLst/>
          </a:prstGeom>
          <a:solidFill>
            <a:srgbClr val="92D050">
              <a:alpha val="8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400" dirty="0">
                <a:solidFill>
                  <a:srgbClr val="FF0000"/>
                </a:solidFill>
                <a:sym typeface="Symbol" panose="05050102010706020507" pitchFamily="18" charset="2"/>
              </a:rPr>
              <a:t>Speichermedium:</a:t>
            </a:r>
            <a:br>
              <a:rPr lang="de-DE" sz="1400" dirty="0">
                <a:solidFill>
                  <a:srgbClr val="FF0000"/>
                </a:solidFill>
                <a:sym typeface="Symbol" panose="05050102010706020507" pitchFamily="18" charset="2"/>
              </a:rPr>
            </a:br>
            <a:r>
              <a:rPr lang="de-DE" sz="1400" b="1" dirty="0">
                <a:solidFill>
                  <a:srgbClr val="FF0000"/>
                </a:solidFill>
                <a:sym typeface="Symbol" panose="05050102010706020507" pitchFamily="18" charset="2"/>
              </a:rPr>
              <a:t>Wasser</a:t>
            </a:r>
            <a:br>
              <a:rPr lang="de-DE" sz="1400" dirty="0">
                <a:solidFill>
                  <a:srgbClr val="FF0000"/>
                </a:solidFill>
                <a:sym typeface="Symbol" panose="05050102010706020507" pitchFamily="18" charset="2"/>
              </a:rPr>
            </a:br>
            <a:r>
              <a:rPr lang="de-DE" sz="1400" dirty="0">
                <a:solidFill>
                  <a:srgbClr val="FF0000"/>
                </a:solidFill>
                <a:sym typeface="Symbol" panose="05050102010706020507" pitchFamily="18" charset="2"/>
              </a:rPr>
              <a:t>(Lageenergie)</a:t>
            </a:r>
            <a:endParaRPr lang="de-DE" sz="1400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2B1CA118-02F0-7661-72FA-C639E04756A9}"/>
              </a:ext>
            </a:extLst>
          </p:cNvPr>
          <p:cNvSpPr/>
          <p:nvPr/>
        </p:nvSpPr>
        <p:spPr bwMode="auto">
          <a:xfrm>
            <a:off x="5604628" y="4060701"/>
            <a:ext cx="1987131" cy="781025"/>
          </a:xfrm>
          <a:prstGeom prst="ellipse">
            <a:avLst/>
          </a:prstGeom>
          <a:solidFill>
            <a:srgbClr val="92D050">
              <a:alpha val="89804"/>
            </a:srgb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de-DE" sz="1400" dirty="0">
                <a:solidFill>
                  <a:srgbClr val="FF0000"/>
                </a:solidFill>
                <a:sym typeface="Symbol" panose="05050102010706020507" pitchFamily="18" charset="2"/>
              </a:rPr>
              <a:t>Speichermedium:</a:t>
            </a:r>
            <a:br>
              <a:rPr lang="de-DE" sz="1400" dirty="0">
                <a:solidFill>
                  <a:srgbClr val="FF0000"/>
                </a:solidFill>
                <a:sym typeface="Symbol" panose="05050102010706020507" pitchFamily="18" charset="2"/>
              </a:rPr>
            </a:br>
            <a:r>
              <a:rPr lang="de-DE" sz="1400" b="1" dirty="0">
                <a:solidFill>
                  <a:srgbClr val="FF0000"/>
                </a:solidFill>
                <a:sym typeface="Symbol" panose="05050102010706020507" pitchFamily="18" charset="2"/>
              </a:rPr>
              <a:t>Moleküle</a:t>
            </a:r>
            <a:endParaRPr lang="de-DE" sz="1400" b="1" dirty="0"/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D841A541-B0B7-4728-9555-E7FD84358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91970"/>
            <a:ext cx="9906000" cy="4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de-DE" altLang="de-DE" sz="1800" dirty="0">
                <a:solidFill>
                  <a:srgbClr val="00B050"/>
                </a:solidFill>
              </a:rPr>
              <a:t>Für alle Zeitbereiche ist der Energieausgleich sichergestellt!</a:t>
            </a:r>
          </a:p>
        </p:txBody>
      </p:sp>
    </p:spTree>
    <p:extLst>
      <p:ext uri="{BB962C8B-B14F-4D97-AF65-F5344CB8AC3E}">
        <p14:creationId xmlns:p14="http://schemas.microsoft.com/office/powerpoint/2010/main" val="3870769518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79" grpId="0" animBg="1"/>
      <p:bldP spid="80" grpId="0" animBg="1"/>
      <p:bldP spid="81" grpId="0" animBg="1"/>
      <p:bldP spid="20" grpId="0" animBg="1"/>
      <p:bldP spid="21" grpId="0" animBg="1"/>
      <p:bldP spid="22" grpId="0" animBg="1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>
            <a:extLst>
              <a:ext uri="{FF2B5EF4-FFF2-40B4-BE49-F238E27FC236}">
                <a16:creationId xmlns:a16="http://schemas.microsoft.com/office/drawing/2014/main" id="{908A944D-CA6C-4B5D-A57F-A802C76C6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7357" y="84138"/>
            <a:ext cx="874117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Entwicklung des Energiesystems in D (3)</a:t>
            </a:r>
            <a:br>
              <a:rPr lang="de-DE" altLang="de-DE" sz="2000" dirty="0">
                <a:solidFill>
                  <a:schemeClr val="bg1"/>
                </a:solidFill>
              </a:rPr>
            </a:br>
            <a:r>
              <a:rPr lang="de-DE" altLang="de-DE" sz="2000" dirty="0">
                <a:solidFill>
                  <a:schemeClr val="bg1"/>
                </a:solidFill>
              </a:rPr>
              <a:t>von vielen kleinen Energieversorgern zur „demokratischen“ Energiewirtschaft</a:t>
            </a:r>
          </a:p>
        </p:txBody>
      </p:sp>
      <p:sp>
        <p:nvSpPr>
          <p:cNvPr id="8216" name="Text Box 14">
            <a:extLst>
              <a:ext uri="{FF2B5EF4-FFF2-40B4-BE49-F238E27FC236}">
                <a16:creationId xmlns:a16="http://schemas.microsoft.com/office/drawing/2014/main" id="{B49042AF-7629-E4CD-B098-8602D16101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6774" y="6063283"/>
            <a:ext cx="2249334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1200" u="sng" dirty="0">
                <a:ea typeface="Microsoft YaHei" panose="020B0503020204020204" pitchFamily="34" charset="-122"/>
              </a:rPr>
              <a:t>Quelle:</a:t>
            </a:r>
            <a:r>
              <a:rPr lang="de-DE" altLang="de-DE" sz="1200" dirty="0">
                <a:ea typeface="Microsoft YaHei" panose="020B0503020204020204" pitchFamily="34" charset="-122"/>
              </a:rPr>
              <a:t> Energie-Wissen, ISE e.V.</a:t>
            </a:r>
          </a:p>
        </p:txBody>
      </p:sp>
      <p:grpSp>
        <p:nvGrpSpPr>
          <p:cNvPr id="8295" name="Gruppieren 8294">
            <a:extLst>
              <a:ext uri="{FF2B5EF4-FFF2-40B4-BE49-F238E27FC236}">
                <a16:creationId xmlns:a16="http://schemas.microsoft.com/office/drawing/2014/main" id="{7FE7F139-D8A9-E9A2-4335-945B5620CCA5}"/>
              </a:ext>
            </a:extLst>
          </p:cNvPr>
          <p:cNvGrpSpPr/>
          <p:nvPr/>
        </p:nvGrpSpPr>
        <p:grpSpPr>
          <a:xfrm>
            <a:off x="244123" y="750770"/>
            <a:ext cx="2749128" cy="4095503"/>
            <a:chOff x="244123" y="750770"/>
            <a:chExt cx="2749128" cy="4095503"/>
          </a:xfrm>
        </p:grpSpPr>
        <p:sp>
          <p:nvSpPr>
            <p:cNvPr id="8502" name="Textfeld 8501">
              <a:extLst>
                <a:ext uri="{FF2B5EF4-FFF2-40B4-BE49-F238E27FC236}">
                  <a16:creationId xmlns:a16="http://schemas.microsoft.com/office/drawing/2014/main" id="{FABD3083-4B95-1714-E113-B31F624F93A9}"/>
                </a:ext>
              </a:extLst>
            </p:cNvPr>
            <p:cNvSpPr txBox="1"/>
            <p:nvPr/>
          </p:nvSpPr>
          <p:spPr>
            <a:xfrm>
              <a:off x="1014784" y="750770"/>
              <a:ext cx="10791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>
                  <a:solidFill>
                    <a:srgbClr val="0000FF"/>
                  </a:solidFill>
                </a:rPr>
                <a:t>bis 1998</a:t>
              </a:r>
            </a:p>
          </p:txBody>
        </p:sp>
        <p:pic>
          <p:nvPicPr>
            <p:cNvPr id="8507" name="Grafik 8506">
              <a:extLst>
                <a:ext uri="{FF2B5EF4-FFF2-40B4-BE49-F238E27FC236}">
                  <a16:creationId xmlns:a16="http://schemas.microsoft.com/office/drawing/2014/main" id="{E81ED51D-11DB-7D78-23A8-8DE1935FD7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5182" t="19879" r="45005" b="10850"/>
            <a:stretch/>
          </p:blipFill>
          <p:spPr>
            <a:xfrm>
              <a:off x="244123" y="1207546"/>
              <a:ext cx="2749128" cy="3638727"/>
            </a:xfrm>
            <a:prstGeom prst="rect">
              <a:avLst/>
            </a:prstGeom>
          </p:spPr>
        </p:pic>
      </p:grpSp>
      <p:sp>
        <p:nvSpPr>
          <p:cNvPr id="8508" name="Textfeld 8507">
            <a:extLst>
              <a:ext uri="{FF2B5EF4-FFF2-40B4-BE49-F238E27FC236}">
                <a16:creationId xmlns:a16="http://schemas.microsoft.com/office/drawing/2014/main" id="{097A920C-36F0-E7D4-68CD-2E19BB5DF248}"/>
              </a:ext>
            </a:extLst>
          </p:cNvPr>
          <p:cNvSpPr txBox="1"/>
          <p:nvPr/>
        </p:nvSpPr>
        <p:spPr>
          <a:xfrm>
            <a:off x="-32036" y="4787341"/>
            <a:ext cx="323731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0000FF"/>
                </a:solidFill>
              </a:rPr>
              <a:t>ca. 700 regionale Energieversorger</a:t>
            </a:r>
            <a:br>
              <a:rPr lang="de-DE" sz="1400" dirty="0">
                <a:solidFill>
                  <a:srgbClr val="0000FF"/>
                </a:solidFill>
              </a:rPr>
            </a:br>
            <a:r>
              <a:rPr lang="de-DE" sz="1400" dirty="0">
                <a:solidFill>
                  <a:srgbClr val="0000FF"/>
                </a:solidFill>
              </a:rPr>
              <a:t>in </a:t>
            </a:r>
            <a:r>
              <a:rPr lang="de-DE" sz="1400" dirty="0" err="1">
                <a:solidFill>
                  <a:srgbClr val="0000FF"/>
                </a:solidFill>
              </a:rPr>
              <a:t>öffentl</a:t>
            </a:r>
            <a:r>
              <a:rPr lang="de-DE" sz="1400" dirty="0">
                <a:solidFill>
                  <a:srgbClr val="0000FF"/>
                </a:solidFill>
              </a:rPr>
              <a:t>. Hand (AöR-Monopole) mit</a:t>
            </a:r>
            <a:br>
              <a:rPr lang="de-DE" sz="1400" dirty="0">
                <a:solidFill>
                  <a:srgbClr val="0000FF"/>
                </a:solidFill>
              </a:rPr>
            </a:br>
            <a:r>
              <a:rPr lang="de-DE" sz="1400" dirty="0">
                <a:solidFill>
                  <a:srgbClr val="0000FF"/>
                </a:solidFill>
              </a:rPr>
              <a:t>- Erzeugung (teilweise)</a:t>
            </a:r>
            <a:br>
              <a:rPr lang="de-DE" sz="1400" dirty="0">
                <a:solidFill>
                  <a:srgbClr val="0000FF"/>
                </a:solidFill>
              </a:rPr>
            </a:br>
            <a:r>
              <a:rPr lang="de-DE" sz="1400" dirty="0">
                <a:solidFill>
                  <a:srgbClr val="0000FF"/>
                </a:solidFill>
              </a:rPr>
              <a:t>- Übertragungsnetze (teilweise)</a:t>
            </a:r>
            <a:br>
              <a:rPr lang="de-DE" sz="1400" dirty="0">
                <a:solidFill>
                  <a:srgbClr val="0000FF"/>
                </a:solidFill>
              </a:rPr>
            </a:br>
            <a:r>
              <a:rPr lang="de-DE" sz="1400" dirty="0">
                <a:solidFill>
                  <a:srgbClr val="0000FF"/>
                </a:solidFill>
              </a:rPr>
              <a:t>- Verteilnetze</a:t>
            </a:r>
          </a:p>
        </p:txBody>
      </p:sp>
      <p:sp>
        <p:nvSpPr>
          <p:cNvPr id="8512" name="Textfeld 8511">
            <a:extLst>
              <a:ext uri="{FF2B5EF4-FFF2-40B4-BE49-F238E27FC236}">
                <a16:creationId xmlns:a16="http://schemas.microsoft.com/office/drawing/2014/main" id="{F88A7358-326A-7753-11AB-7C11761688AB}"/>
              </a:ext>
            </a:extLst>
          </p:cNvPr>
          <p:cNvSpPr txBox="1"/>
          <p:nvPr/>
        </p:nvSpPr>
        <p:spPr>
          <a:xfrm>
            <a:off x="3156475" y="5273536"/>
            <a:ext cx="33951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0000FF"/>
                </a:solidFill>
              </a:rPr>
              <a:t>866 regionale V-Netzbetreiber</a:t>
            </a:r>
            <a:br>
              <a:rPr lang="de-DE" sz="1400" dirty="0">
                <a:solidFill>
                  <a:srgbClr val="0000FF"/>
                </a:solidFill>
              </a:rPr>
            </a:br>
            <a:r>
              <a:rPr lang="de-DE" sz="1400" dirty="0">
                <a:solidFill>
                  <a:srgbClr val="0000FF"/>
                </a:solidFill>
              </a:rPr>
              <a:t>(Monopole, priv./kommunal)</a:t>
            </a:r>
          </a:p>
        </p:txBody>
      </p:sp>
      <p:sp>
        <p:nvSpPr>
          <p:cNvPr id="8513" name="Textfeld 8512">
            <a:extLst>
              <a:ext uri="{FF2B5EF4-FFF2-40B4-BE49-F238E27FC236}">
                <a16:creationId xmlns:a16="http://schemas.microsoft.com/office/drawing/2014/main" id="{1B965740-796A-AFFF-8DDF-045149F8044C}"/>
              </a:ext>
            </a:extLst>
          </p:cNvPr>
          <p:cNvSpPr txBox="1"/>
          <p:nvPr/>
        </p:nvSpPr>
        <p:spPr>
          <a:xfrm>
            <a:off x="-32036" y="5894283"/>
            <a:ext cx="3395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0000FF"/>
                </a:solidFill>
              </a:rPr>
              <a:t>Öl-/Gasversorgung (priv./kommunal)</a:t>
            </a:r>
          </a:p>
        </p:txBody>
      </p:sp>
      <p:sp>
        <p:nvSpPr>
          <p:cNvPr id="8514" name="Textfeld 8513">
            <a:extLst>
              <a:ext uri="{FF2B5EF4-FFF2-40B4-BE49-F238E27FC236}">
                <a16:creationId xmlns:a16="http://schemas.microsoft.com/office/drawing/2014/main" id="{C1098B3B-D0BA-CBA8-67B0-2C1518843F34}"/>
              </a:ext>
            </a:extLst>
          </p:cNvPr>
          <p:cNvSpPr txBox="1"/>
          <p:nvPr/>
        </p:nvSpPr>
        <p:spPr>
          <a:xfrm>
            <a:off x="3156475" y="5727265"/>
            <a:ext cx="33951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Wingdings" panose="05000000000000000000" pitchFamily="2" charset="2"/>
              <a:buChar char="§"/>
            </a:pPr>
            <a:r>
              <a:rPr lang="de-DE" sz="1400" dirty="0">
                <a:solidFill>
                  <a:srgbClr val="0000FF"/>
                </a:solidFill>
              </a:rPr>
              <a:t>Öl-/Gasversorgung (priv./kommunal)</a:t>
            </a:r>
          </a:p>
        </p:txBody>
      </p:sp>
      <p:grpSp>
        <p:nvGrpSpPr>
          <p:cNvPr id="8437" name="Gruppieren 8436">
            <a:extLst>
              <a:ext uri="{FF2B5EF4-FFF2-40B4-BE49-F238E27FC236}">
                <a16:creationId xmlns:a16="http://schemas.microsoft.com/office/drawing/2014/main" id="{54A1CAE1-9732-03CC-DB18-40308C4A4C07}"/>
              </a:ext>
            </a:extLst>
          </p:cNvPr>
          <p:cNvGrpSpPr/>
          <p:nvPr/>
        </p:nvGrpSpPr>
        <p:grpSpPr>
          <a:xfrm>
            <a:off x="6432149" y="750770"/>
            <a:ext cx="3495398" cy="4105118"/>
            <a:chOff x="6432149" y="750770"/>
            <a:chExt cx="3495398" cy="4105118"/>
          </a:xfrm>
        </p:grpSpPr>
        <p:sp>
          <p:nvSpPr>
            <p:cNvPr id="8522" name="Pfeil: nach rechts 8521">
              <a:extLst>
                <a:ext uri="{FF2B5EF4-FFF2-40B4-BE49-F238E27FC236}">
                  <a16:creationId xmlns:a16="http://schemas.microsoft.com/office/drawing/2014/main" id="{115547A9-63FE-FD6A-BBA5-390505814D45}"/>
                </a:ext>
              </a:extLst>
            </p:cNvPr>
            <p:cNvSpPr/>
            <p:nvPr/>
          </p:nvSpPr>
          <p:spPr bwMode="auto">
            <a:xfrm>
              <a:off x="6488581" y="2860619"/>
              <a:ext cx="385546" cy="778862"/>
            </a:xfrm>
            <a:prstGeom prst="rightArrow">
              <a:avLst/>
            </a:prstGeom>
            <a:solidFill>
              <a:srgbClr val="00B050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de-DE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grpSp>
          <p:nvGrpSpPr>
            <p:cNvPr id="8436" name="Gruppieren 8435">
              <a:extLst>
                <a:ext uri="{FF2B5EF4-FFF2-40B4-BE49-F238E27FC236}">
                  <a16:creationId xmlns:a16="http://schemas.microsoft.com/office/drawing/2014/main" id="{62ED86D4-3C83-963B-6B69-68EE32BC5A6B}"/>
                </a:ext>
              </a:extLst>
            </p:cNvPr>
            <p:cNvGrpSpPr/>
            <p:nvPr/>
          </p:nvGrpSpPr>
          <p:grpSpPr>
            <a:xfrm>
              <a:off x="6432149" y="750770"/>
              <a:ext cx="3495398" cy="4105118"/>
              <a:chOff x="6355949" y="750770"/>
              <a:chExt cx="3495398" cy="4105118"/>
            </a:xfrm>
          </p:grpSpPr>
          <p:pic>
            <p:nvPicPr>
              <p:cNvPr id="8335" name="Grafik 8334" descr="Ein Bild, das Entwurf, Clipart, Strichzeichnung enthält.&#10;&#10;Automatisch generierte Beschreibung">
                <a:extLst>
                  <a:ext uri="{FF2B5EF4-FFF2-40B4-BE49-F238E27FC236}">
                    <a16:creationId xmlns:a16="http://schemas.microsoft.com/office/drawing/2014/main" id="{3F719A84-850E-5006-8C8E-9D6479E2E16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953" r="10353"/>
              <a:stretch/>
            </p:blipFill>
            <p:spPr>
              <a:xfrm>
                <a:off x="6803136" y="1161509"/>
                <a:ext cx="2944236" cy="3694379"/>
              </a:xfrm>
              <a:prstGeom prst="rect">
                <a:avLst/>
              </a:prstGeom>
            </p:spPr>
          </p:pic>
          <p:grpSp>
            <p:nvGrpSpPr>
              <p:cNvPr id="23" name="Gruppieren 22">
                <a:extLst>
                  <a:ext uri="{FF2B5EF4-FFF2-40B4-BE49-F238E27FC236}">
                    <a16:creationId xmlns:a16="http://schemas.microsoft.com/office/drawing/2014/main" id="{5A175027-D8E7-89E4-9BA3-6D23FE5602C1}"/>
                  </a:ext>
                </a:extLst>
              </p:cNvPr>
              <p:cNvGrpSpPr/>
              <p:nvPr/>
            </p:nvGrpSpPr>
            <p:grpSpPr>
              <a:xfrm>
                <a:off x="6355949" y="750770"/>
                <a:ext cx="3495398" cy="496725"/>
                <a:chOff x="6355949" y="750770"/>
                <a:chExt cx="3495398" cy="496725"/>
              </a:xfrm>
            </p:grpSpPr>
            <p:sp>
              <p:nvSpPr>
                <p:cNvPr id="8503" name="Textfeld 8502">
                  <a:extLst>
                    <a:ext uri="{FF2B5EF4-FFF2-40B4-BE49-F238E27FC236}">
                      <a16:creationId xmlns:a16="http://schemas.microsoft.com/office/drawing/2014/main" id="{EE45678F-E422-B894-65E7-76B9E3C85A24}"/>
                    </a:ext>
                  </a:extLst>
                </p:cNvPr>
                <p:cNvSpPr txBox="1"/>
                <p:nvPr/>
              </p:nvSpPr>
              <p:spPr>
                <a:xfrm>
                  <a:off x="6355949" y="750770"/>
                  <a:ext cx="349539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de-DE" sz="1600" dirty="0">
                      <a:solidFill>
                        <a:srgbClr val="0000FF"/>
                      </a:solidFill>
                    </a:rPr>
                    <a:t>Vision 2045 „Demokratisierung“</a:t>
                  </a:r>
                </a:p>
              </p:txBody>
            </p:sp>
            <p:sp>
              <p:nvSpPr>
                <p:cNvPr id="8518" name="Textfeld 8517">
                  <a:extLst>
                    <a:ext uri="{FF2B5EF4-FFF2-40B4-BE49-F238E27FC236}">
                      <a16:creationId xmlns:a16="http://schemas.microsoft.com/office/drawing/2014/main" id="{8D13E7BA-7B6B-9B38-834B-E6BC1AF43E9D}"/>
                    </a:ext>
                  </a:extLst>
                </p:cNvPr>
                <p:cNvSpPr txBox="1"/>
                <p:nvPr/>
              </p:nvSpPr>
              <p:spPr>
                <a:xfrm>
                  <a:off x="6854164" y="970496"/>
                  <a:ext cx="2920183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200" dirty="0">
                      <a:solidFill>
                        <a:srgbClr val="0000FF"/>
                      </a:solidFill>
                    </a:rPr>
                    <a:t> (Hermann Scheer, Hans-Josef Fell)</a:t>
                  </a:r>
                </a:p>
              </p:txBody>
            </p:sp>
          </p:grpSp>
        </p:grpSp>
      </p:grpSp>
      <p:grpSp>
        <p:nvGrpSpPr>
          <p:cNvPr id="8433" name="Gruppieren 8432">
            <a:extLst>
              <a:ext uri="{FF2B5EF4-FFF2-40B4-BE49-F238E27FC236}">
                <a16:creationId xmlns:a16="http://schemas.microsoft.com/office/drawing/2014/main" id="{02B986A3-659F-6E30-DDF5-51BF24306B36}"/>
              </a:ext>
            </a:extLst>
          </p:cNvPr>
          <p:cNvGrpSpPr/>
          <p:nvPr/>
        </p:nvGrpSpPr>
        <p:grpSpPr>
          <a:xfrm>
            <a:off x="6615413" y="1502041"/>
            <a:ext cx="3395111" cy="3606001"/>
            <a:chOff x="6526574" y="1489117"/>
            <a:chExt cx="3395111" cy="3606001"/>
          </a:xfrm>
        </p:grpSpPr>
        <p:sp>
          <p:nvSpPr>
            <p:cNvPr id="8510" name="Textfeld 8509">
              <a:extLst>
                <a:ext uri="{FF2B5EF4-FFF2-40B4-BE49-F238E27FC236}">
                  <a16:creationId xmlns:a16="http://schemas.microsoft.com/office/drawing/2014/main" id="{C39BEE5E-3EC9-9E26-1154-34B3C9C324CD}"/>
                </a:ext>
              </a:extLst>
            </p:cNvPr>
            <p:cNvSpPr txBox="1"/>
            <p:nvPr/>
          </p:nvSpPr>
          <p:spPr>
            <a:xfrm>
              <a:off x="6526574" y="4787341"/>
              <a:ext cx="339511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de-DE" sz="1400" b="1" dirty="0" err="1">
                  <a:solidFill>
                    <a:srgbClr val="0000FF"/>
                  </a:solidFill>
                </a:rPr>
                <a:t>ProSumer</a:t>
              </a:r>
              <a:r>
                <a:rPr lang="de-DE" sz="1400" dirty="0">
                  <a:solidFill>
                    <a:srgbClr val="0000FF"/>
                  </a:solidFill>
                </a:rPr>
                <a:t>: Haushalte, Unternehmen</a:t>
              </a:r>
            </a:p>
          </p:txBody>
        </p:sp>
        <p:grpSp>
          <p:nvGrpSpPr>
            <p:cNvPr id="8432" name="Gruppieren 8431">
              <a:extLst>
                <a:ext uri="{FF2B5EF4-FFF2-40B4-BE49-F238E27FC236}">
                  <a16:creationId xmlns:a16="http://schemas.microsoft.com/office/drawing/2014/main" id="{05EB35B0-A909-7309-51AA-FF879A26B927}"/>
                </a:ext>
              </a:extLst>
            </p:cNvPr>
            <p:cNvGrpSpPr/>
            <p:nvPr/>
          </p:nvGrpSpPr>
          <p:grpSpPr>
            <a:xfrm>
              <a:off x="7016061" y="1489117"/>
              <a:ext cx="2361812" cy="2961328"/>
              <a:chOff x="7016061" y="1489117"/>
              <a:chExt cx="2361812" cy="2961328"/>
            </a:xfrm>
          </p:grpSpPr>
          <p:grpSp>
            <p:nvGrpSpPr>
              <p:cNvPr id="1048" name="Gruppieren 1047">
                <a:extLst>
                  <a:ext uri="{FF2B5EF4-FFF2-40B4-BE49-F238E27FC236}">
                    <a16:creationId xmlns:a16="http://schemas.microsoft.com/office/drawing/2014/main" id="{16E1420E-6C22-1722-F2AD-B196CAA556E2}"/>
                  </a:ext>
                </a:extLst>
              </p:cNvPr>
              <p:cNvGrpSpPr/>
              <p:nvPr/>
            </p:nvGrpSpPr>
            <p:grpSpPr>
              <a:xfrm>
                <a:off x="8746809" y="3887373"/>
                <a:ext cx="412035" cy="321518"/>
                <a:chOff x="6985461" y="2156776"/>
                <a:chExt cx="1928530" cy="1504864"/>
              </a:xfrm>
            </p:grpSpPr>
            <p:grpSp>
              <p:nvGrpSpPr>
                <p:cNvPr id="1049" name="Gruppieren 1048">
                  <a:extLst>
                    <a:ext uri="{FF2B5EF4-FFF2-40B4-BE49-F238E27FC236}">
                      <a16:creationId xmlns:a16="http://schemas.microsoft.com/office/drawing/2014/main" id="{89B33452-9D06-7CA5-86E2-D93E89389FBF}"/>
                    </a:ext>
                  </a:extLst>
                </p:cNvPr>
                <p:cNvGrpSpPr/>
                <p:nvPr/>
              </p:nvGrpSpPr>
              <p:grpSpPr>
                <a:xfrm>
                  <a:off x="6985461" y="2156776"/>
                  <a:ext cx="1928530" cy="1504864"/>
                  <a:chOff x="2379234" y="2470777"/>
                  <a:chExt cx="4832140" cy="3347911"/>
                </a:xfrm>
              </p:grpSpPr>
              <p:sp>
                <p:nvSpPr>
                  <p:cNvPr id="1055" name="Freihandform: Form 1054">
                    <a:extLst>
                      <a:ext uri="{FF2B5EF4-FFF2-40B4-BE49-F238E27FC236}">
                        <a16:creationId xmlns:a16="http://schemas.microsoft.com/office/drawing/2014/main" id="{C218A4E2-C65B-90A5-6FB9-803182A6D843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2379234" y="2470777"/>
                    <a:ext cx="4832140" cy="3347911"/>
                  </a:xfrm>
                  <a:custGeom>
                    <a:avLst/>
                    <a:gdLst>
                      <a:gd name="connsiteX0" fmla="*/ 497198 w 3607783"/>
                      <a:gd name="connsiteY0" fmla="*/ 32132 h 3347910"/>
                      <a:gd name="connsiteX1" fmla="*/ 242962 w 3607783"/>
                      <a:gd name="connsiteY1" fmla="*/ 742414 h 3347910"/>
                      <a:gd name="connsiteX2" fmla="*/ 0 w 3607783"/>
                      <a:gd name="connsiteY2" fmla="*/ 1446496 h 3347910"/>
                      <a:gd name="connsiteX3" fmla="*/ 10147 w 3607783"/>
                      <a:gd name="connsiteY3" fmla="*/ 1468481 h 3347910"/>
                      <a:gd name="connsiteX4" fmla="*/ 197301 w 3607783"/>
                      <a:gd name="connsiteY4" fmla="*/ 1403653 h 3347910"/>
                      <a:gd name="connsiteX5" fmla="*/ 202938 w 3607783"/>
                      <a:gd name="connsiteY5" fmla="*/ 1478064 h 3347910"/>
                      <a:gd name="connsiteX6" fmla="*/ 214212 w 3607783"/>
                      <a:gd name="connsiteY6" fmla="*/ 2043471 h 3347910"/>
                      <a:gd name="connsiteX7" fmla="*/ 225486 w 3607783"/>
                      <a:gd name="connsiteY7" fmla="*/ 2580129 h 3347910"/>
                      <a:gd name="connsiteX8" fmla="*/ 225486 w 3607783"/>
                      <a:gd name="connsiteY8" fmla="*/ 2626354 h 3347910"/>
                      <a:gd name="connsiteX9" fmla="*/ 421660 w 3607783"/>
                      <a:gd name="connsiteY9" fmla="*/ 2780812 h 3347910"/>
                      <a:gd name="connsiteX10" fmla="*/ 879961 w 3607783"/>
                      <a:gd name="connsiteY10" fmla="*/ 3141590 h 3347910"/>
                      <a:gd name="connsiteX11" fmla="*/ 1142653 w 3607783"/>
                      <a:gd name="connsiteY11" fmla="*/ 3347910 h 3347910"/>
                      <a:gd name="connsiteX12" fmla="*/ 2246973 w 3607783"/>
                      <a:gd name="connsiteY12" fmla="*/ 3325362 h 3347910"/>
                      <a:gd name="connsiteX13" fmla="*/ 3351856 w 3607783"/>
                      <a:gd name="connsiteY13" fmla="*/ 3301686 h 3347910"/>
                      <a:gd name="connsiteX14" fmla="*/ 3359748 w 3607783"/>
                      <a:gd name="connsiteY14" fmla="*/ 2686108 h 3347910"/>
                      <a:gd name="connsiteX15" fmla="*/ 3368768 w 3607783"/>
                      <a:gd name="connsiteY15" fmla="*/ 2047417 h 3347910"/>
                      <a:gd name="connsiteX16" fmla="*/ 3371586 w 3607783"/>
                      <a:gd name="connsiteY16" fmla="*/ 2023741 h 3347910"/>
                      <a:gd name="connsiteX17" fmla="*/ 3421193 w 3607783"/>
                      <a:gd name="connsiteY17" fmla="*/ 2023741 h 3347910"/>
                      <a:gd name="connsiteX18" fmla="*/ 3539010 w 3607783"/>
                      <a:gd name="connsiteY18" fmla="*/ 2019795 h 3347910"/>
                      <a:gd name="connsiteX19" fmla="*/ 3607783 w 3607783"/>
                      <a:gd name="connsiteY19" fmla="*/ 2016413 h 3347910"/>
                      <a:gd name="connsiteX20" fmla="*/ 3607783 w 3607783"/>
                      <a:gd name="connsiteY20" fmla="*/ 1997810 h 3347910"/>
                      <a:gd name="connsiteX21" fmla="*/ 3484329 w 3607783"/>
                      <a:gd name="connsiteY21" fmla="*/ 1712570 h 3347910"/>
                      <a:gd name="connsiteX22" fmla="*/ 2955564 w 3607783"/>
                      <a:gd name="connsiteY22" fmla="*/ 569353 h 3347910"/>
                      <a:gd name="connsiteX23" fmla="*/ 2761082 w 3607783"/>
                      <a:gd name="connsiteY23" fmla="*/ 148257 h 3347910"/>
                      <a:gd name="connsiteX24" fmla="*/ 2727259 w 3607783"/>
                      <a:gd name="connsiteY24" fmla="*/ 73847 h 3347910"/>
                      <a:gd name="connsiteX25" fmla="*/ 2692308 w 3607783"/>
                      <a:gd name="connsiteY25" fmla="*/ 71028 h 3347910"/>
                      <a:gd name="connsiteX26" fmla="*/ 2367608 w 3607783"/>
                      <a:gd name="connsiteY26" fmla="*/ 59190 h 3347910"/>
                      <a:gd name="connsiteX27" fmla="*/ 1296547 w 3607783"/>
                      <a:gd name="connsiteY27" fmla="*/ 25367 h 3347910"/>
                      <a:gd name="connsiteX28" fmla="*/ 511854 w 3607783"/>
                      <a:gd name="connsiteY28" fmla="*/ 0 h 3347910"/>
                      <a:gd name="connsiteX29" fmla="*/ 497198 w 3607783"/>
                      <a:gd name="connsiteY29" fmla="*/ 32132 h 3347910"/>
                      <a:gd name="connsiteX30" fmla="*/ 1519215 w 3607783"/>
                      <a:gd name="connsiteY30" fmla="*/ 99214 h 3347910"/>
                      <a:gd name="connsiteX31" fmla="*/ 2581820 w 3607783"/>
                      <a:gd name="connsiteY31" fmla="*/ 133601 h 3347910"/>
                      <a:gd name="connsiteX32" fmla="*/ 2681034 w 3607783"/>
                      <a:gd name="connsiteY32" fmla="*/ 136983 h 3347910"/>
                      <a:gd name="connsiteX33" fmla="*/ 2709783 w 3607783"/>
                      <a:gd name="connsiteY33" fmla="*/ 199556 h 3347910"/>
                      <a:gd name="connsiteX34" fmla="*/ 3062670 w 3607783"/>
                      <a:gd name="connsiteY34" fmla="*/ 961136 h 3347910"/>
                      <a:gd name="connsiteX35" fmla="*/ 3454452 w 3607783"/>
                      <a:gd name="connsiteY35" fmla="*/ 1806710 h 3347910"/>
                      <a:gd name="connsiteX36" fmla="*/ 3522098 w 3607783"/>
                      <a:gd name="connsiteY36" fmla="*/ 1953277 h 3347910"/>
                      <a:gd name="connsiteX37" fmla="*/ 3414429 w 3607783"/>
                      <a:gd name="connsiteY37" fmla="*/ 1957786 h 3347910"/>
                      <a:gd name="connsiteX38" fmla="*/ 3305631 w 3607783"/>
                      <a:gd name="connsiteY38" fmla="*/ 1963423 h 3347910"/>
                      <a:gd name="connsiteX39" fmla="*/ 3295485 w 3607783"/>
                      <a:gd name="connsiteY39" fmla="*/ 2598168 h 3347910"/>
                      <a:gd name="connsiteX40" fmla="*/ 3283646 w 3607783"/>
                      <a:gd name="connsiteY40" fmla="*/ 3234603 h 3347910"/>
                      <a:gd name="connsiteX41" fmla="*/ 1211990 w 3607783"/>
                      <a:gd name="connsiteY41" fmla="*/ 3280264 h 3347910"/>
                      <a:gd name="connsiteX42" fmla="*/ 1164074 w 3607783"/>
                      <a:gd name="connsiteY42" fmla="*/ 3280828 h 3347910"/>
                      <a:gd name="connsiteX43" fmla="*/ 730012 w 3607783"/>
                      <a:gd name="connsiteY43" fmla="*/ 2939216 h 3347910"/>
                      <a:gd name="connsiteX44" fmla="*/ 295951 w 3607783"/>
                      <a:gd name="connsiteY44" fmla="*/ 2597041 h 3347910"/>
                      <a:gd name="connsiteX45" fmla="*/ 292005 w 3607783"/>
                      <a:gd name="connsiteY45" fmla="*/ 2523194 h 3347910"/>
                      <a:gd name="connsiteX46" fmla="*/ 276221 w 3607783"/>
                      <a:gd name="connsiteY46" fmla="*/ 1879993 h 3347910"/>
                      <a:gd name="connsiteX47" fmla="*/ 264383 w 3607783"/>
                      <a:gd name="connsiteY47" fmla="*/ 1310640 h 3347910"/>
                      <a:gd name="connsiteX48" fmla="*/ 379945 w 3607783"/>
                      <a:gd name="connsiteY48" fmla="*/ 963955 h 3347910"/>
                      <a:gd name="connsiteX49" fmla="*/ 555260 w 3607783"/>
                      <a:gd name="connsiteY49" fmla="*/ 443645 h 3347910"/>
                      <a:gd name="connsiteX50" fmla="*/ 615578 w 3607783"/>
                      <a:gd name="connsiteY50" fmla="*/ 270020 h 3347910"/>
                      <a:gd name="connsiteX51" fmla="*/ 584010 w 3607783"/>
                      <a:gd name="connsiteY51" fmla="*/ 178134 h 3347910"/>
                      <a:gd name="connsiteX52" fmla="*/ 554133 w 3607783"/>
                      <a:gd name="connsiteY52" fmla="*/ 67646 h 3347910"/>
                      <a:gd name="connsiteX53" fmla="*/ 1519215 w 3607783"/>
                      <a:gd name="connsiteY53" fmla="*/ 99214 h 3347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</a:cxnLst>
                    <a:rect l="l" t="t" r="r" b="b"/>
                    <a:pathLst>
                      <a:path w="3607783" h="3347910">
                        <a:moveTo>
                          <a:pt x="497198" y="32132"/>
                        </a:moveTo>
                        <a:cubicBezTo>
                          <a:pt x="490997" y="50171"/>
                          <a:pt x="376562" y="369798"/>
                          <a:pt x="242962" y="742414"/>
                        </a:cubicBezTo>
                        <a:cubicBezTo>
                          <a:pt x="55244" y="1265543"/>
                          <a:pt x="0" y="1426202"/>
                          <a:pt x="0" y="1446496"/>
                        </a:cubicBezTo>
                        <a:cubicBezTo>
                          <a:pt x="0" y="1469044"/>
                          <a:pt x="1127" y="1471863"/>
                          <a:pt x="10147" y="1468481"/>
                        </a:cubicBezTo>
                        <a:cubicBezTo>
                          <a:pt x="47352" y="1453824"/>
                          <a:pt x="192227" y="1403653"/>
                          <a:pt x="197301" y="1403653"/>
                        </a:cubicBezTo>
                        <a:cubicBezTo>
                          <a:pt x="200683" y="1403653"/>
                          <a:pt x="202938" y="1430712"/>
                          <a:pt x="202938" y="1478064"/>
                        </a:cubicBezTo>
                        <a:cubicBezTo>
                          <a:pt x="202938" y="1519215"/>
                          <a:pt x="208011" y="1773451"/>
                          <a:pt x="214212" y="2043471"/>
                        </a:cubicBezTo>
                        <a:cubicBezTo>
                          <a:pt x="220413" y="2312928"/>
                          <a:pt x="225486" y="2554762"/>
                          <a:pt x="225486" y="2580129"/>
                        </a:cubicBezTo>
                        <a:lnTo>
                          <a:pt x="225486" y="2626354"/>
                        </a:lnTo>
                        <a:lnTo>
                          <a:pt x="421660" y="2780812"/>
                        </a:lnTo>
                        <a:cubicBezTo>
                          <a:pt x="529329" y="2865369"/>
                          <a:pt x="735650" y="3027720"/>
                          <a:pt x="879961" y="3141590"/>
                        </a:cubicBezTo>
                        <a:lnTo>
                          <a:pt x="1142653" y="3347910"/>
                        </a:lnTo>
                        <a:lnTo>
                          <a:pt x="2246973" y="3325362"/>
                        </a:lnTo>
                        <a:cubicBezTo>
                          <a:pt x="2854095" y="3312960"/>
                          <a:pt x="3351856" y="3302249"/>
                          <a:pt x="3351856" y="3301686"/>
                        </a:cubicBezTo>
                        <a:cubicBezTo>
                          <a:pt x="3352420" y="3301122"/>
                          <a:pt x="3355802" y="3024337"/>
                          <a:pt x="3359748" y="2686108"/>
                        </a:cubicBezTo>
                        <a:cubicBezTo>
                          <a:pt x="3363130" y="2347878"/>
                          <a:pt x="3367076" y="2060946"/>
                          <a:pt x="3368768" y="2047417"/>
                        </a:cubicBezTo>
                        <a:lnTo>
                          <a:pt x="3371586" y="2023741"/>
                        </a:lnTo>
                        <a:lnTo>
                          <a:pt x="3421193" y="2023741"/>
                        </a:lnTo>
                        <a:cubicBezTo>
                          <a:pt x="3448252" y="2023741"/>
                          <a:pt x="3501805" y="2022050"/>
                          <a:pt x="3539010" y="2019795"/>
                        </a:cubicBezTo>
                        <a:lnTo>
                          <a:pt x="3607783" y="2016413"/>
                        </a:lnTo>
                        <a:lnTo>
                          <a:pt x="3607783" y="1997810"/>
                        </a:lnTo>
                        <a:cubicBezTo>
                          <a:pt x="3607783" y="1985972"/>
                          <a:pt x="3565505" y="1887886"/>
                          <a:pt x="3484329" y="1712570"/>
                        </a:cubicBezTo>
                        <a:cubicBezTo>
                          <a:pt x="3347910" y="1417183"/>
                          <a:pt x="3196834" y="1090791"/>
                          <a:pt x="2955564" y="569353"/>
                        </a:cubicBezTo>
                        <a:cubicBezTo>
                          <a:pt x="2867060" y="378817"/>
                          <a:pt x="2779684" y="189409"/>
                          <a:pt x="2761082" y="148257"/>
                        </a:cubicBezTo>
                        <a:lnTo>
                          <a:pt x="2727259" y="73847"/>
                        </a:lnTo>
                        <a:lnTo>
                          <a:pt x="2692308" y="71028"/>
                        </a:lnTo>
                        <a:cubicBezTo>
                          <a:pt x="2673706" y="69337"/>
                          <a:pt x="2527139" y="64264"/>
                          <a:pt x="2367608" y="59190"/>
                        </a:cubicBezTo>
                        <a:cubicBezTo>
                          <a:pt x="2208076" y="54117"/>
                          <a:pt x="1726099" y="38896"/>
                          <a:pt x="1296547" y="25367"/>
                        </a:cubicBezTo>
                        <a:cubicBezTo>
                          <a:pt x="866995" y="11274"/>
                          <a:pt x="514109" y="0"/>
                          <a:pt x="511854" y="0"/>
                        </a:cubicBezTo>
                        <a:cubicBezTo>
                          <a:pt x="510163" y="0"/>
                          <a:pt x="503399" y="14657"/>
                          <a:pt x="497198" y="32132"/>
                        </a:cubicBezTo>
                        <a:close/>
                        <a:moveTo>
                          <a:pt x="1519215" y="99214"/>
                        </a:moveTo>
                        <a:cubicBezTo>
                          <a:pt x="2049672" y="116126"/>
                          <a:pt x="2527703" y="131910"/>
                          <a:pt x="2581820" y="133601"/>
                        </a:cubicBezTo>
                        <a:lnTo>
                          <a:pt x="2681034" y="136983"/>
                        </a:lnTo>
                        <a:lnTo>
                          <a:pt x="2709783" y="199556"/>
                        </a:lnTo>
                        <a:cubicBezTo>
                          <a:pt x="2725568" y="233942"/>
                          <a:pt x="2883972" y="576682"/>
                          <a:pt x="3062670" y="961136"/>
                        </a:cubicBezTo>
                        <a:cubicBezTo>
                          <a:pt x="3240804" y="1345591"/>
                          <a:pt x="3417247" y="1726099"/>
                          <a:pt x="3454452" y="1806710"/>
                        </a:cubicBezTo>
                        <a:lnTo>
                          <a:pt x="3522098" y="1953277"/>
                        </a:lnTo>
                        <a:lnTo>
                          <a:pt x="3414429" y="1957786"/>
                        </a:lnTo>
                        <a:cubicBezTo>
                          <a:pt x="3355238" y="1960041"/>
                          <a:pt x="3306195" y="1962860"/>
                          <a:pt x="3305631" y="1963423"/>
                        </a:cubicBezTo>
                        <a:cubicBezTo>
                          <a:pt x="3304504" y="1963987"/>
                          <a:pt x="3299994" y="2249791"/>
                          <a:pt x="3295485" y="2598168"/>
                        </a:cubicBezTo>
                        <a:cubicBezTo>
                          <a:pt x="3290975" y="2945981"/>
                          <a:pt x="3285901" y="3232349"/>
                          <a:pt x="3283646" y="3234603"/>
                        </a:cubicBezTo>
                        <a:cubicBezTo>
                          <a:pt x="3280828" y="3237986"/>
                          <a:pt x="1391815" y="3279137"/>
                          <a:pt x="1211990" y="3280264"/>
                        </a:cubicBezTo>
                        <a:lnTo>
                          <a:pt x="1164074" y="3280828"/>
                        </a:lnTo>
                        <a:lnTo>
                          <a:pt x="730012" y="2939216"/>
                        </a:lnTo>
                        <a:lnTo>
                          <a:pt x="295951" y="2597041"/>
                        </a:lnTo>
                        <a:lnTo>
                          <a:pt x="292005" y="2523194"/>
                        </a:lnTo>
                        <a:cubicBezTo>
                          <a:pt x="289750" y="2482606"/>
                          <a:pt x="282422" y="2192856"/>
                          <a:pt x="276221" y="1879993"/>
                        </a:cubicBezTo>
                        <a:lnTo>
                          <a:pt x="264383" y="1310640"/>
                        </a:lnTo>
                        <a:lnTo>
                          <a:pt x="379945" y="963955"/>
                        </a:lnTo>
                        <a:cubicBezTo>
                          <a:pt x="443081" y="773419"/>
                          <a:pt x="522001" y="538913"/>
                          <a:pt x="555260" y="443645"/>
                        </a:cubicBezTo>
                        <a:lnTo>
                          <a:pt x="615578" y="270020"/>
                        </a:lnTo>
                        <a:lnTo>
                          <a:pt x="584010" y="178134"/>
                        </a:lnTo>
                        <a:cubicBezTo>
                          <a:pt x="556952" y="99214"/>
                          <a:pt x="547932" y="67646"/>
                          <a:pt x="554133" y="67646"/>
                        </a:cubicBezTo>
                        <a:cubicBezTo>
                          <a:pt x="554697" y="67646"/>
                          <a:pt x="989322" y="81739"/>
                          <a:pt x="1519215" y="99214"/>
                        </a:cubicBezTo>
                        <a:close/>
                      </a:path>
                    </a:pathLst>
                  </a:custGeom>
                  <a:solidFill>
                    <a:srgbClr val="FFC000"/>
                  </a:solidFill>
                  <a:ln w="19050" cap="flat">
                    <a:solidFill>
                      <a:schemeClr val="tx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8225" name="Freihandform: Form 8224">
                    <a:extLst>
                      <a:ext uri="{FF2B5EF4-FFF2-40B4-BE49-F238E27FC236}">
                        <a16:creationId xmlns:a16="http://schemas.microsoft.com/office/drawing/2014/main" id="{8D9F30C1-FECD-1572-9D63-3FA48C1A4F18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3694133" y="5551094"/>
                    <a:ext cx="7323" cy="19320"/>
                  </a:xfrm>
                  <a:custGeom>
                    <a:avLst/>
                    <a:gdLst>
                      <a:gd name="connsiteX0" fmla="*/ 1435 w 7323"/>
                      <a:gd name="connsiteY0" fmla="*/ 8217 h 19320"/>
                      <a:gd name="connsiteX1" fmla="*/ 1999 w 7323"/>
                      <a:gd name="connsiteY1" fmla="*/ 18928 h 19320"/>
                      <a:gd name="connsiteX2" fmla="*/ 7073 w 7323"/>
                      <a:gd name="connsiteY2" fmla="*/ 10472 h 19320"/>
                      <a:gd name="connsiteX3" fmla="*/ 1435 w 7323"/>
                      <a:gd name="connsiteY3" fmla="*/ 8217 h 193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323" h="19320">
                        <a:moveTo>
                          <a:pt x="1435" y="8217"/>
                        </a:moveTo>
                        <a:cubicBezTo>
                          <a:pt x="-819" y="12727"/>
                          <a:pt x="-256" y="17237"/>
                          <a:pt x="1999" y="18928"/>
                        </a:cubicBezTo>
                        <a:cubicBezTo>
                          <a:pt x="4254" y="20619"/>
                          <a:pt x="7073" y="16673"/>
                          <a:pt x="7073" y="10472"/>
                        </a:cubicBezTo>
                        <a:cubicBezTo>
                          <a:pt x="8200" y="-2494"/>
                          <a:pt x="5381" y="-3621"/>
                          <a:pt x="1435" y="821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8226" name="Freihandform: Form 8225">
                    <a:extLst>
                      <a:ext uri="{FF2B5EF4-FFF2-40B4-BE49-F238E27FC236}">
                        <a16:creationId xmlns:a16="http://schemas.microsoft.com/office/drawing/2014/main" id="{411C680D-1BFC-E434-FE27-CA62664D09C4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5053292" y="4798362"/>
                    <a:ext cx="16876" cy="22548"/>
                  </a:xfrm>
                  <a:custGeom>
                    <a:avLst/>
                    <a:gdLst>
                      <a:gd name="connsiteX0" fmla="*/ 5954 w 16876"/>
                      <a:gd name="connsiteY0" fmla="*/ 11274 h 22548"/>
                      <a:gd name="connsiteX1" fmla="*/ 4263 w 16876"/>
                      <a:gd name="connsiteY1" fmla="*/ 22549 h 22548"/>
                      <a:gd name="connsiteX2" fmla="*/ 14974 w 16876"/>
                      <a:gd name="connsiteY2" fmla="*/ 11274 h 22548"/>
                      <a:gd name="connsiteX3" fmla="*/ 16665 w 16876"/>
                      <a:gd name="connsiteY3" fmla="*/ 0 h 22548"/>
                      <a:gd name="connsiteX4" fmla="*/ 5954 w 16876"/>
                      <a:gd name="connsiteY4" fmla="*/ 11274 h 22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876" h="22548">
                        <a:moveTo>
                          <a:pt x="5954" y="11274"/>
                        </a:moveTo>
                        <a:cubicBezTo>
                          <a:pt x="-1374" y="19730"/>
                          <a:pt x="-1938" y="22549"/>
                          <a:pt x="4263" y="22549"/>
                        </a:cubicBezTo>
                        <a:cubicBezTo>
                          <a:pt x="8209" y="22549"/>
                          <a:pt x="13283" y="17475"/>
                          <a:pt x="14974" y="11274"/>
                        </a:cubicBezTo>
                        <a:cubicBezTo>
                          <a:pt x="16665" y="5073"/>
                          <a:pt x="17229" y="0"/>
                          <a:pt x="16665" y="0"/>
                        </a:cubicBezTo>
                        <a:cubicBezTo>
                          <a:pt x="16101" y="0"/>
                          <a:pt x="11591" y="5073"/>
                          <a:pt x="5954" y="1127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8227" name="Freihandform: Form 8226">
                    <a:extLst>
                      <a:ext uri="{FF2B5EF4-FFF2-40B4-BE49-F238E27FC236}">
                        <a16:creationId xmlns:a16="http://schemas.microsoft.com/office/drawing/2014/main" id="{462D1759-66AA-E527-7C9D-BF943269C320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4314114" y="3767607"/>
                    <a:ext cx="34984" cy="3100"/>
                  </a:xfrm>
                  <a:custGeom>
                    <a:avLst/>
                    <a:gdLst>
                      <a:gd name="connsiteX0" fmla="*/ 4187 w 34984"/>
                      <a:gd name="connsiteY0" fmla="*/ 2255 h 3100"/>
                      <a:gd name="connsiteX1" fmla="*/ 32372 w 34984"/>
                      <a:gd name="connsiteY1" fmla="*/ 2255 h 3100"/>
                      <a:gd name="connsiteX2" fmla="*/ 16588 w 34984"/>
                      <a:gd name="connsiteY2" fmla="*/ 0 h 3100"/>
                      <a:gd name="connsiteX3" fmla="*/ 4187 w 34984"/>
                      <a:gd name="connsiteY3" fmla="*/ 2255 h 3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984" h="3100">
                        <a:moveTo>
                          <a:pt x="4187" y="2255"/>
                        </a:moveTo>
                        <a:cubicBezTo>
                          <a:pt x="12642" y="3382"/>
                          <a:pt x="25044" y="3382"/>
                          <a:pt x="32372" y="2255"/>
                        </a:cubicBezTo>
                        <a:cubicBezTo>
                          <a:pt x="39137" y="1127"/>
                          <a:pt x="32372" y="0"/>
                          <a:pt x="16588" y="0"/>
                        </a:cubicBezTo>
                        <a:cubicBezTo>
                          <a:pt x="1368" y="0"/>
                          <a:pt x="-4833" y="1127"/>
                          <a:pt x="4187" y="225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cxnSp>
                <p:nvCxnSpPr>
                  <p:cNvPr id="8228" name="Gerader Verbinder 8227">
                    <a:extLst>
                      <a:ext uri="{FF2B5EF4-FFF2-40B4-BE49-F238E27FC236}">
                        <a16:creationId xmlns:a16="http://schemas.microsoft.com/office/drawing/2014/main" id="{850D4E88-5A73-8636-7D24-895390D67D49}"/>
                      </a:ext>
                    </a:extLst>
                  </p:cNvPr>
                  <p:cNvCxnSpPr>
                    <a:cxnSpLocks/>
                    <a:stCxn id="1055" idx="42"/>
                  </p:cNvCxnSpPr>
                  <p:nvPr/>
                </p:nvCxnSpPr>
                <p:spPr bwMode="auto">
                  <a:xfrm flipH="1" flipV="1">
                    <a:off x="3934292" y="4248911"/>
                    <a:ext cx="4064" cy="1502694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8229" name="Rechteck 23562">
                    <a:extLst>
                      <a:ext uri="{FF2B5EF4-FFF2-40B4-BE49-F238E27FC236}">
                        <a16:creationId xmlns:a16="http://schemas.microsoft.com/office/drawing/2014/main" id="{764695AB-F878-7704-1200-AE5EE4342C1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34292" y="4188058"/>
                    <a:ext cx="2877352" cy="1565894"/>
                  </a:xfrm>
                  <a:custGeom>
                    <a:avLst/>
                    <a:gdLst>
                      <a:gd name="connsiteX0" fmla="*/ 0 w 2852968"/>
                      <a:gd name="connsiteY0" fmla="*/ 0 h 1529318"/>
                      <a:gd name="connsiteX1" fmla="*/ 2852968 w 2852968"/>
                      <a:gd name="connsiteY1" fmla="*/ 0 h 1529318"/>
                      <a:gd name="connsiteX2" fmla="*/ 2852968 w 2852968"/>
                      <a:gd name="connsiteY2" fmla="*/ 1529318 h 1529318"/>
                      <a:gd name="connsiteX3" fmla="*/ 0 w 2852968"/>
                      <a:gd name="connsiteY3" fmla="*/ 1529318 h 1529318"/>
                      <a:gd name="connsiteX4" fmla="*/ 0 w 2852968"/>
                      <a:gd name="connsiteY4" fmla="*/ 0 h 1529318"/>
                      <a:gd name="connsiteX0" fmla="*/ 0 w 2877352"/>
                      <a:gd name="connsiteY0" fmla="*/ 0 h 1529318"/>
                      <a:gd name="connsiteX1" fmla="*/ 2877352 w 2877352"/>
                      <a:gd name="connsiteY1" fmla="*/ 0 h 1529318"/>
                      <a:gd name="connsiteX2" fmla="*/ 2852968 w 2877352"/>
                      <a:gd name="connsiteY2" fmla="*/ 1529318 h 1529318"/>
                      <a:gd name="connsiteX3" fmla="*/ 0 w 2877352"/>
                      <a:gd name="connsiteY3" fmla="*/ 1529318 h 1529318"/>
                      <a:gd name="connsiteX4" fmla="*/ 0 w 2877352"/>
                      <a:gd name="connsiteY4" fmla="*/ 0 h 1529318"/>
                      <a:gd name="connsiteX0" fmla="*/ 0 w 2877352"/>
                      <a:gd name="connsiteY0" fmla="*/ 0 h 1565894"/>
                      <a:gd name="connsiteX1" fmla="*/ 2877352 w 2877352"/>
                      <a:gd name="connsiteY1" fmla="*/ 0 h 1565894"/>
                      <a:gd name="connsiteX2" fmla="*/ 2852968 w 2877352"/>
                      <a:gd name="connsiteY2" fmla="*/ 1529318 h 1565894"/>
                      <a:gd name="connsiteX3" fmla="*/ 12192 w 2877352"/>
                      <a:gd name="connsiteY3" fmla="*/ 1565894 h 1565894"/>
                      <a:gd name="connsiteX4" fmla="*/ 0 w 2877352"/>
                      <a:gd name="connsiteY4" fmla="*/ 0 h 1565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77352" h="1565894">
                        <a:moveTo>
                          <a:pt x="0" y="0"/>
                        </a:moveTo>
                        <a:lnTo>
                          <a:pt x="2877352" y="0"/>
                        </a:lnTo>
                        <a:lnTo>
                          <a:pt x="2852968" y="1529318"/>
                        </a:lnTo>
                        <a:lnTo>
                          <a:pt x="12192" y="156589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230" name="Freihandform: Form 8229">
                    <a:extLst>
                      <a:ext uri="{FF2B5EF4-FFF2-40B4-BE49-F238E27FC236}">
                        <a16:creationId xmlns:a16="http://schemas.microsoft.com/office/drawing/2014/main" id="{86E30AA8-BFA4-7E7F-AA3D-13D12A99044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22234" y="2541761"/>
                    <a:ext cx="3956992" cy="1882754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rgbClr val="FFCC99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231" name="Rechteck 23562">
                    <a:extLst>
                      <a:ext uri="{FF2B5EF4-FFF2-40B4-BE49-F238E27FC236}">
                        <a16:creationId xmlns:a16="http://schemas.microsoft.com/office/drawing/2014/main" id="{25AA4718-189F-E790-781A-20030001D88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34292" y="4772010"/>
                    <a:ext cx="2877351" cy="946827"/>
                  </a:xfrm>
                  <a:custGeom>
                    <a:avLst/>
                    <a:gdLst>
                      <a:gd name="connsiteX0" fmla="*/ 0 w 2852968"/>
                      <a:gd name="connsiteY0" fmla="*/ 0 h 1529318"/>
                      <a:gd name="connsiteX1" fmla="*/ 2852968 w 2852968"/>
                      <a:gd name="connsiteY1" fmla="*/ 0 h 1529318"/>
                      <a:gd name="connsiteX2" fmla="*/ 2852968 w 2852968"/>
                      <a:gd name="connsiteY2" fmla="*/ 1529318 h 1529318"/>
                      <a:gd name="connsiteX3" fmla="*/ 0 w 2852968"/>
                      <a:gd name="connsiteY3" fmla="*/ 1529318 h 1529318"/>
                      <a:gd name="connsiteX4" fmla="*/ 0 w 2852968"/>
                      <a:gd name="connsiteY4" fmla="*/ 0 h 1529318"/>
                      <a:gd name="connsiteX0" fmla="*/ 0 w 2877352"/>
                      <a:gd name="connsiteY0" fmla="*/ 0 h 1529318"/>
                      <a:gd name="connsiteX1" fmla="*/ 2877352 w 2877352"/>
                      <a:gd name="connsiteY1" fmla="*/ 0 h 1529318"/>
                      <a:gd name="connsiteX2" fmla="*/ 2852968 w 2877352"/>
                      <a:gd name="connsiteY2" fmla="*/ 1529318 h 1529318"/>
                      <a:gd name="connsiteX3" fmla="*/ 0 w 2877352"/>
                      <a:gd name="connsiteY3" fmla="*/ 1529318 h 1529318"/>
                      <a:gd name="connsiteX4" fmla="*/ 0 w 2877352"/>
                      <a:gd name="connsiteY4" fmla="*/ 0 h 1529318"/>
                      <a:gd name="connsiteX0" fmla="*/ 0 w 2877352"/>
                      <a:gd name="connsiteY0" fmla="*/ 0 h 1565894"/>
                      <a:gd name="connsiteX1" fmla="*/ 2877352 w 2877352"/>
                      <a:gd name="connsiteY1" fmla="*/ 0 h 1565894"/>
                      <a:gd name="connsiteX2" fmla="*/ 2852968 w 2877352"/>
                      <a:gd name="connsiteY2" fmla="*/ 1529318 h 1565894"/>
                      <a:gd name="connsiteX3" fmla="*/ 12192 w 2877352"/>
                      <a:gd name="connsiteY3" fmla="*/ 1565894 h 1565894"/>
                      <a:gd name="connsiteX4" fmla="*/ 0 w 2877352"/>
                      <a:gd name="connsiteY4" fmla="*/ 0 h 1565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77352" h="1565894">
                        <a:moveTo>
                          <a:pt x="0" y="0"/>
                        </a:moveTo>
                        <a:lnTo>
                          <a:pt x="2877352" y="0"/>
                        </a:lnTo>
                        <a:lnTo>
                          <a:pt x="2852968" y="1529318"/>
                        </a:lnTo>
                        <a:lnTo>
                          <a:pt x="12192" y="156589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  <p:grpSp>
              <p:nvGrpSpPr>
                <p:cNvPr id="1050" name="Gruppieren 1049">
                  <a:extLst>
                    <a:ext uri="{FF2B5EF4-FFF2-40B4-BE49-F238E27FC236}">
                      <a16:creationId xmlns:a16="http://schemas.microsoft.com/office/drawing/2014/main" id="{88CFCB32-2A19-14FF-69A3-6F831AE7030C}"/>
                    </a:ext>
                  </a:extLst>
                </p:cNvPr>
                <p:cNvGrpSpPr/>
                <p:nvPr/>
              </p:nvGrpSpPr>
              <p:grpSpPr>
                <a:xfrm>
                  <a:off x="7543963" y="2321785"/>
                  <a:ext cx="1055320" cy="566577"/>
                  <a:chOff x="6408745" y="2599455"/>
                  <a:chExt cx="897300" cy="528571"/>
                </a:xfrm>
              </p:grpSpPr>
              <p:sp>
                <p:nvSpPr>
                  <p:cNvPr id="1051" name="Freihandform: Form 1050">
                    <a:extLst>
                      <a:ext uri="{FF2B5EF4-FFF2-40B4-BE49-F238E27FC236}">
                        <a16:creationId xmlns:a16="http://schemas.microsoft.com/office/drawing/2014/main" id="{B1AF7DDA-8A29-E804-CDDA-0ABCEF4E6E5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8745" y="2599455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052" name="Freihandform: Form 1051">
                    <a:extLst>
                      <a:ext uri="{FF2B5EF4-FFF2-40B4-BE49-F238E27FC236}">
                        <a16:creationId xmlns:a16="http://schemas.microsoft.com/office/drawing/2014/main" id="{3E492E42-1D46-9F9D-6B64-0AEAA899E19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807879" y="2599455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053" name="Freihandform: Form 1052">
                    <a:extLst>
                      <a:ext uri="{FF2B5EF4-FFF2-40B4-BE49-F238E27FC236}">
                        <a16:creationId xmlns:a16="http://schemas.microsoft.com/office/drawing/2014/main" id="{D11ECC85-8C86-9A5B-5119-27F37CC504A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56365" y="2902046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054" name="Freihandform: Form 1053">
                    <a:extLst>
                      <a:ext uri="{FF2B5EF4-FFF2-40B4-BE49-F238E27FC236}">
                        <a16:creationId xmlns:a16="http://schemas.microsoft.com/office/drawing/2014/main" id="{0351E950-3991-C7F7-F84E-7DADEE43A6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55498" y="2902046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</p:grpSp>
          <p:grpSp>
            <p:nvGrpSpPr>
              <p:cNvPr id="8232" name="Gruppieren 8231">
                <a:extLst>
                  <a:ext uri="{FF2B5EF4-FFF2-40B4-BE49-F238E27FC236}">
                    <a16:creationId xmlns:a16="http://schemas.microsoft.com/office/drawing/2014/main" id="{12C9102C-6225-B870-75E6-76A5C84C6209}"/>
                  </a:ext>
                </a:extLst>
              </p:cNvPr>
              <p:cNvGrpSpPr/>
              <p:nvPr/>
            </p:nvGrpSpPr>
            <p:grpSpPr>
              <a:xfrm>
                <a:off x="7862363" y="1489117"/>
                <a:ext cx="412035" cy="321518"/>
                <a:chOff x="6985461" y="2156776"/>
                <a:chExt cx="1928530" cy="1504864"/>
              </a:xfrm>
            </p:grpSpPr>
            <p:grpSp>
              <p:nvGrpSpPr>
                <p:cNvPr id="8234" name="Gruppieren 8233">
                  <a:extLst>
                    <a:ext uri="{FF2B5EF4-FFF2-40B4-BE49-F238E27FC236}">
                      <a16:creationId xmlns:a16="http://schemas.microsoft.com/office/drawing/2014/main" id="{5231A2E1-E851-9C99-C975-7488FC5F8CF9}"/>
                    </a:ext>
                  </a:extLst>
                </p:cNvPr>
                <p:cNvGrpSpPr/>
                <p:nvPr/>
              </p:nvGrpSpPr>
              <p:grpSpPr>
                <a:xfrm>
                  <a:off x="6985461" y="2156776"/>
                  <a:ext cx="1928530" cy="1504864"/>
                  <a:chOff x="2379234" y="2470777"/>
                  <a:chExt cx="4832140" cy="3347911"/>
                </a:xfrm>
              </p:grpSpPr>
              <p:sp>
                <p:nvSpPr>
                  <p:cNvPr id="8240" name="Freihandform: Form 8239">
                    <a:extLst>
                      <a:ext uri="{FF2B5EF4-FFF2-40B4-BE49-F238E27FC236}">
                        <a16:creationId xmlns:a16="http://schemas.microsoft.com/office/drawing/2014/main" id="{D0A1E1D1-5A72-3570-5E16-439AA95D6F06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2379234" y="2470777"/>
                    <a:ext cx="4832140" cy="3347911"/>
                  </a:xfrm>
                  <a:custGeom>
                    <a:avLst/>
                    <a:gdLst>
                      <a:gd name="connsiteX0" fmla="*/ 497198 w 3607783"/>
                      <a:gd name="connsiteY0" fmla="*/ 32132 h 3347910"/>
                      <a:gd name="connsiteX1" fmla="*/ 242962 w 3607783"/>
                      <a:gd name="connsiteY1" fmla="*/ 742414 h 3347910"/>
                      <a:gd name="connsiteX2" fmla="*/ 0 w 3607783"/>
                      <a:gd name="connsiteY2" fmla="*/ 1446496 h 3347910"/>
                      <a:gd name="connsiteX3" fmla="*/ 10147 w 3607783"/>
                      <a:gd name="connsiteY3" fmla="*/ 1468481 h 3347910"/>
                      <a:gd name="connsiteX4" fmla="*/ 197301 w 3607783"/>
                      <a:gd name="connsiteY4" fmla="*/ 1403653 h 3347910"/>
                      <a:gd name="connsiteX5" fmla="*/ 202938 w 3607783"/>
                      <a:gd name="connsiteY5" fmla="*/ 1478064 h 3347910"/>
                      <a:gd name="connsiteX6" fmla="*/ 214212 w 3607783"/>
                      <a:gd name="connsiteY6" fmla="*/ 2043471 h 3347910"/>
                      <a:gd name="connsiteX7" fmla="*/ 225486 w 3607783"/>
                      <a:gd name="connsiteY7" fmla="*/ 2580129 h 3347910"/>
                      <a:gd name="connsiteX8" fmla="*/ 225486 w 3607783"/>
                      <a:gd name="connsiteY8" fmla="*/ 2626354 h 3347910"/>
                      <a:gd name="connsiteX9" fmla="*/ 421660 w 3607783"/>
                      <a:gd name="connsiteY9" fmla="*/ 2780812 h 3347910"/>
                      <a:gd name="connsiteX10" fmla="*/ 879961 w 3607783"/>
                      <a:gd name="connsiteY10" fmla="*/ 3141590 h 3347910"/>
                      <a:gd name="connsiteX11" fmla="*/ 1142653 w 3607783"/>
                      <a:gd name="connsiteY11" fmla="*/ 3347910 h 3347910"/>
                      <a:gd name="connsiteX12" fmla="*/ 2246973 w 3607783"/>
                      <a:gd name="connsiteY12" fmla="*/ 3325362 h 3347910"/>
                      <a:gd name="connsiteX13" fmla="*/ 3351856 w 3607783"/>
                      <a:gd name="connsiteY13" fmla="*/ 3301686 h 3347910"/>
                      <a:gd name="connsiteX14" fmla="*/ 3359748 w 3607783"/>
                      <a:gd name="connsiteY14" fmla="*/ 2686108 h 3347910"/>
                      <a:gd name="connsiteX15" fmla="*/ 3368768 w 3607783"/>
                      <a:gd name="connsiteY15" fmla="*/ 2047417 h 3347910"/>
                      <a:gd name="connsiteX16" fmla="*/ 3371586 w 3607783"/>
                      <a:gd name="connsiteY16" fmla="*/ 2023741 h 3347910"/>
                      <a:gd name="connsiteX17" fmla="*/ 3421193 w 3607783"/>
                      <a:gd name="connsiteY17" fmla="*/ 2023741 h 3347910"/>
                      <a:gd name="connsiteX18" fmla="*/ 3539010 w 3607783"/>
                      <a:gd name="connsiteY18" fmla="*/ 2019795 h 3347910"/>
                      <a:gd name="connsiteX19" fmla="*/ 3607783 w 3607783"/>
                      <a:gd name="connsiteY19" fmla="*/ 2016413 h 3347910"/>
                      <a:gd name="connsiteX20" fmla="*/ 3607783 w 3607783"/>
                      <a:gd name="connsiteY20" fmla="*/ 1997810 h 3347910"/>
                      <a:gd name="connsiteX21" fmla="*/ 3484329 w 3607783"/>
                      <a:gd name="connsiteY21" fmla="*/ 1712570 h 3347910"/>
                      <a:gd name="connsiteX22" fmla="*/ 2955564 w 3607783"/>
                      <a:gd name="connsiteY22" fmla="*/ 569353 h 3347910"/>
                      <a:gd name="connsiteX23" fmla="*/ 2761082 w 3607783"/>
                      <a:gd name="connsiteY23" fmla="*/ 148257 h 3347910"/>
                      <a:gd name="connsiteX24" fmla="*/ 2727259 w 3607783"/>
                      <a:gd name="connsiteY24" fmla="*/ 73847 h 3347910"/>
                      <a:gd name="connsiteX25" fmla="*/ 2692308 w 3607783"/>
                      <a:gd name="connsiteY25" fmla="*/ 71028 h 3347910"/>
                      <a:gd name="connsiteX26" fmla="*/ 2367608 w 3607783"/>
                      <a:gd name="connsiteY26" fmla="*/ 59190 h 3347910"/>
                      <a:gd name="connsiteX27" fmla="*/ 1296547 w 3607783"/>
                      <a:gd name="connsiteY27" fmla="*/ 25367 h 3347910"/>
                      <a:gd name="connsiteX28" fmla="*/ 511854 w 3607783"/>
                      <a:gd name="connsiteY28" fmla="*/ 0 h 3347910"/>
                      <a:gd name="connsiteX29" fmla="*/ 497198 w 3607783"/>
                      <a:gd name="connsiteY29" fmla="*/ 32132 h 3347910"/>
                      <a:gd name="connsiteX30" fmla="*/ 1519215 w 3607783"/>
                      <a:gd name="connsiteY30" fmla="*/ 99214 h 3347910"/>
                      <a:gd name="connsiteX31" fmla="*/ 2581820 w 3607783"/>
                      <a:gd name="connsiteY31" fmla="*/ 133601 h 3347910"/>
                      <a:gd name="connsiteX32" fmla="*/ 2681034 w 3607783"/>
                      <a:gd name="connsiteY32" fmla="*/ 136983 h 3347910"/>
                      <a:gd name="connsiteX33" fmla="*/ 2709783 w 3607783"/>
                      <a:gd name="connsiteY33" fmla="*/ 199556 h 3347910"/>
                      <a:gd name="connsiteX34" fmla="*/ 3062670 w 3607783"/>
                      <a:gd name="connsiteY34" fmla="*/ 961136 h 3347910"/>
                      <a:gd name="connsiteX35" fmla="*/ 3454452 w 3607783"/>
                      <a:gd name="connsiteY35" fmla="*/ 1806710 h 3347910"/>
                      <a:gd name="connsiteX36" fmla="*/ 3522098 w 3607783"/>
                      <a:gd name="connsiteY36" fmla="*/ 1953277 h 3347910"/>
                      <a:gd name="connsiteX37" fmla="*/ 3414429 w 3607783"/>
                      <a:gd name="connsiteY37" fmla="*/ 1957786 h 3347910"/>
                      <a:gd name="connsiteX38" fmla="*/ 3305631 w 3607783"/>
                      <a:gd name="connsiteY38" fmla="*/ 1963423 h 3347910"/>
                      <a:gd name="connsiteX39" fmla="*/ 3295485 w 3607783"/>
                      <a:gd name="connsiteY39" fmla="*/ 2598168 h 3347910"/>
                      <a:gd name="connsiteX40" fmla="*/ 3283646 w 3607783"/>
                      <a:gd name="connsiteY40" fmla="*/ 3234603 h 3347910"/>
                      <a:gd name="connsiteX41" fmla="*/ 1211990 w 3607783"/>
                      <a:gd name="connsiteY41" fmla="*/ 3280264 h 3347910"/>
                      <a:gd name="connsiteX42" fmla="*/ 1164074 w 3607783"/>
                      <a:gd name="connsiteY42" fmla="*/ 3280828 h 3347910"/>
                      <a:gd name="connsiteX43" fmla="*/ 730012 w 3607783"/>
                      <a:gd name="connsiteY43" fmla="*/ 2939216 h 3347910"/>
                      <a:gd name="connsiteX44" fmla="*/ 295951 w 3607783"/>
                      <a:gd name="connsiteY44" fmla="*/ 2597041 h 3347910"/>
                      <a:gd name="connsiteX45" fmla="*/ 292005 w 3607783"/>
                      <a:gd name="connsiteY45" fmla="*/ 2523194 h 3347910"/>
                      <a:gd name="connsiteX46" fmla="*/ 276221 w 3607783"/>
                      <a:gd name="connsiteY46" fmla="*/ 1879993 h 3347910"/>
                      <a:gd name="connsiteX47" fmla="*/ 264383 w 3607783"/>
                      <a:gd name="connsiteY47" fmla="*/ 1310640 h 3347910"/>
                      <a:gd name="connsiteX48" fmla="*/ 379945 w 3607783"/>
                      <a:gd name="connsiteY48" fmla="*/ 963955 h 3347910"/>
                      <a:gd name="connsiteX49" fmla="*/ 555260 w 3607783"/>
                      <a:gd name="connsiteY49" fmla="*/ 443645 h 3347910"/>
                      <a:gd name="connsiteX50" fmla="*/ 615578 w 3607783"/>
                      <a:gd name="connsiteY50" fmla="*/ 270020 h 3347910"/>
                      <a:gd name="connsiteX51" fmla="*/ 584010 w 3607783"/>
                      <a:gd name="connsiteY51" fmla="*/ 178134 h 3347910"/>
                      <a:gd name="connsiteX52" fmla="*/ 554133 w 3607783"/>
                      <a:gd name="connsiteY52" fmla="*/ 67646 h 3347910"/>
                      <a:gd name="connsiteX53" fmla="*/ 1519215 w 3607783"/>
                      <a:gd name="connsiteY53" fmla="*/ 99214 h 3347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</a:cxnLst>
                    <a:rect l="l" t="t" r="r" b="b"/>
                    <a:pathLst>
                      <a:path w="3607783" h="3347910">
                        <a:moveTo>
                          <a:pt x="497198" y="32132"/>
                        </a:moveTo>
                        <a:cubicBezTo>
                          <a:pt x="490997" y="50171"/>
                          <a:pt x="376562" y="369798"/>
                          <a:pt x="242962" y="742414"/>
                        </a:cubicBezTo>
                        <a:cubicBezTo>
                          <a:pt x="55244" y="1265543"/>
                          <a:pt x="0" y="1426202"/>
                          <a:pt x="0" y="1446496"/>
                        </a:cubicBezTo>
                        <a:cubicBezTo>
                          <a:pt x="0" y="1469044"/>
                          <a:pt x="1127" y="1471863"/>
                          <a:pt x="10147" y="1468481"/>
                        </a:cubicBezTo>
                        <a:cubicBezTo>
                          <a:pt x="47352" y="1453824"/>
                          <a:pt x="192227" y="1403653"/>
                          <a:pt x="197301" y="1403653"/>
                        </a:cubicBezTo>
                        <a:cubicBezTo>
                          <a:pt x="200683" y="1403653"/>
                          <a:pt x="202938" y="1430712"/>
                          <a:pt x="202938" y="1478064"/>
                        </a:cubicBezTo>
                        <a:cubicBezTo>
                          <a:pt x="202938" y="1519215"/>
                          <a:pt x="208011" y="1773451"/>
                          <a:pt x="214212" y="2043471"/>
                        </a:cubicBezTo>
                        <a:cubicBezTo>
                          <a:pt x="220413" y="2312928"/>
                          <a:pt x="225486" y="2554762"/>
                          <a:pt x="225486" y="2580129"/>
                        </a:cubicBezTo>
                        <a:lnTo>
                          <a:pt x="225486" y="2626354"/>
                        </a:lnTo>
                        <a:lnTo>
                          <a:pt x="421660" y="2780812"/>
                        </a:lnTo>
                        <a:cubicBezTo>
                          <a:pt x="529329" y="2865369"/>
                          <a:pt x="735650" y="3027720"/>
                          <a:pt x="879961" y="3141590"/>
                        </a:cubicBezTo>
                        <a:lnTo>
                          <a:pt x="1142653" y="3347910"/>
                        </a:lnTo>
                        <a:lnTo>
                          <a:pt x="2246973" y="3325362"/>
                        </a:lnTo>
                        <a:cubicBezTo>
                          <a:pt x="2854095" y="3312960"/>
                          <a:pt x="3351856" y="3302249"/>
                          <a:pt x="3351856" y="3301686"/>
                        </a:cubicBezTo>
                        <a:cubicBezTo>
                          <a:pt x="3352420" y="3301122"/>
                          <a:pt x="3355802" y="3024337"/>
                          <a:pt x="3359748" y="2686108"/>
                        </a:cubicBezTo>
                        <a:cubicBezTo>
                          <a:pt x="3363130" y="2347878"/>
                          <a:pt x="3367076" y="2060946"/>
                          <a:pt x="3368768" y="2047417"/>
                        </a:cubicBezTo>
                        <a:lnTo>
                          <a:pt x="3371586" y="2023741"/>
                        </a:lnTo>
                        <a:lnTo>
                          <a:pt x="3421193" y="2023741"/>
                        </a:lnTo>
                        <a:cubicBezTo>
                          <a:pt x="3448252" y="2023741"/>
                          <a:pt x="3501805" y="2022050"/>
                          <a:pt x="3539010" y="2019795"/>
                        </a:cubicBezTo>
                        <a:lnTo>
                          <a:pt x="3607783" y="2016413"/>
                        </a:lnTo>
                        <a:lnTo>
                          <a:pt x="3607783" y="1997810"/>
                        </a:lnTo>
                        <a:cubicBezTo>
                          <a:pt x="3607783" y="1985972"/>
                          <a:pt x="3565505" y="1887886"/>
                          <a:pt x="3484329" y="1712570"/>
                        </a:cubicBezTo>
                        <a:cubicBezTo>
                          <a:pt x="3347910" y="1417183"/>
                          <a:pt x="3196834" y="1090791"/>
                          <a:pt x="2955564" y="569353"/>
                        </a:cubicBezTo>
                        <a:cubicBezTo>
                          <a:pt x="2867060" y="378817"/>
                          <a:pt x="2779684" y="189409"/>
                          <a:pt x="2761082" y="148257"/>
                        </a:cubicBezTo>
                        <a:lnTo>
                          <a:pt x="2727259" y="73847"/>
                        </a:lnTo>
                        <a:lnTo>
                          <a:pt x="2692308" y="71028"/>
                        </a:lnTo>
                        <a:cubicBezTo>
                          <a:pt x="2673706" y="69337"/>
                          <a:pt x="2527139" y="64264"/>
                          <a:pt x="2367608" y="59190"/>
                        </a:cubicBezTo>
                        <a:cubicBezTo>
                          <a:pt x="2208076" y="54117"/>
                          <a:pt x="1726099" y="38896"/>
                          <a:pt x="1296547" y="25367"/>
                        </a:cubicBezTo>
                        <a:cubicBezTo>
                          <a:pt x="866995" y="11274"/>
                          <a:pt x="514109" y="0"/>
                          <a:pt x="511854" y="0"/>
                        </a:cubicBezTo>
                        <a:cubicBezTo>
                          <a:pt x="510163" y="0"/>
                          <a:pt x="503399" y="14657"/>
                          <a:pt x="497198" y="32132"/>
                        </a:cubicBezTo>
                        <a:close/>
                        <a:moveTo>
                          <a:pt x="1519215" y="99214"/>
                        </a:moveTo>
                        <a:cubicBezTo>
                          <a:pt x="2049672" y="116126"/>
                          <a:pt x="2527703" y="131910"/>
                          <a:pt x="2581820" y="133601"/>
                        </a:cubicBezTo>
                        <a:lnTo>
                          <a:pt x="2681034" y="136983"/>
                        </a:lnTo>
                        <a:lnTo>
                          <a:pt x="2709783" y="199556"/>
                        </a:lnTo>
                        <a:cubicBezTo>
                          <a:pt x="2725568" y="233942"/>
                          <a:pt x="2883972" y="576682"/>
                          <a:pt x="3062670" y="961136"/>
                        </a:cubicBezTo>
                        <a:cubicBezTo>
                          <a:pt x="3240804" y="1345591"/>
                          <a:pt x="3417247" y="1726099"/>
                          <a:pt x="3454452" y="1806710"/>
                        </a:cubicBezTo>
                        <a:lnTo>
                          <a:pt x="3522098" y="1953277"/>
                        </a:lnTo>
                        <a:lnTo>
                          <a:pt x="3414429" y="1957786"/>
                        </a:lnTo>
                        <a:cubicBezTo>
                          <a:pt x="3355238" y="1960041"/>
                          <a:pt x="3306195" y="1962860"/>
                          <a:pt x="3305631" y="1963423"/>
                        </a:cubicBezTo>
                        <a:cubicBezTo>
                          <a:pt x="3304504" y="1963987"/>
                          <a:pt x="3299994" y="2249791"/>
                          <a:pt x="3295485" y="2598168"/>
                        </a:cubicBezTo>
                        <a:cubicBezTo>
                          <a:pt x="3290975" y="2945981"/>
                          <a:pt x="3285901" y="3232349"/>
                          <a:pt x="3283646" y="3234603"/>
                        </a:cubicBezTo>
                        <a:cubicBezTo>
                          <a:pt x="3280828" y="3237986"/>
                          <a:pt x="1391815" y="3279137"/>
                          <a:pt x="1211990" y="3280264"/>
                        </a:cubicBezTo>
                        <a:lnTo>
                          <a:pt x="1164074" y="3280828"/>
                        </a:lnTo>
                        <a:lnTo>
                          <a:pt x="730012" y="2939216"/>
                        </a:lnTo>
                        <a:lnTo>
                          <a:pt x="295951" y="2597041"/>
                        </a:lnTo>
                        <a:lnTo>
                          <a:pt x="292005" y="2523194"/>
                        </a:lnTo>
                        <a:cubicBezTo>
                          <a:pt x="289750" y="2482606"/>
                          <a:pt x="282422" y="2192856"/>
                          <a:pt x="276221" y="1879993"/>
                        </a:cubicBezTo>
                        <a:lnTo>
                          <a:pt x="264383" y="1310640"/>
                        </a:lnTo>
                        <a:lnTo>
                          <a:pt x="379945" y="963955"/>
                        </a:lnTo>
                        <a:cubicBezTo>
                          <a:pt x="443081" y="773419"/>
                          <a:pt x="522001" y="538913"/>
                          <a:pt x="555260" y="443645"/>
                        </a:cubicBezTo>
                        <a:lnTo>
                          <a:pt x="615578" y="270020"/>
                        </a:lnTo>
                        <a:lnTo>
                          <a:pt x="584010" y="178134"/>
                        </a:lnTo>
                        <a:cubicBezTo>
                          <a:pt x="556952" y="99214"/>
                          <a:pt x="547932" y="67646"/>
                          <a:pt x="554133" y="67646"/>
                        </a:cubicBezTo>
                        <a:cubicBezTo>
                          <a:pt x="554697" y="67646"/>
                          <a:pt x="989322" y="81739"/>
                          <a:pt x="1519215" y="99214"/>
                        </a:cubicBezTo>
                        <a:close/>
                      </a:path>
                    </a:pathLst>
                  </a:custGeom>
                  <a:solidFill>
                    <a:srgbClr val="FFC000"/>
                  </a:solidFill>
                  <a:ln w="19050" cap="flat">
                    <a:solidFill>
                      <a:schemeClr val="tx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8241" name="Freihandform: Form 8240">
                    <a:extLst>
                      <a:ext uri="{FF2B5EF4-FFF2-40B4-BE49-F238E27FC236}">
                        <a16:creationId xmlns:a16="http://schemas.microsoft.com/office/drawing/2014/main" id="{2A8C6EB3-6712-D5C3-4BC6-BD8891490DE2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3694133" y="5551094"/>
                    <a:ext cx="7323" cy="19320"/>
                  </a:xfrm>
                  <a:custGeom>
                    <a:avLst/>
                    <a:gdLst>
                      <a:gd name="connsiteX0" fmla="*/ 1435 w 7323"/>
                      <a:gd name="connsiteY0" fmla="*/ 8217 h 19320"/>
                      <a:gd name="connsiteX1" fmla="*/ 1999 w 7323"/>
                      <a:gd name="connsiteY1" fmla="*/ 18928 h 19320"/>
                      <a:gd name="connsiteX2" fmla="*/ 7073 w 7323"/>
                      <a:gd name="connsiteY2" fmla="*/ 10472 h 19320"/>
                      <a:gd name="connsiteX3" fmla="*/ 1435 w 7323"/>
                      <a:gd name="connsiteY3" fmla="*/ 8217 h 193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323" h="19320">
                        <a:moveTo>
                          <a:pt x="1435" y="8217"/>
                        </a:moveTo>
                        <a:cubicBezTo>
                          <a:pt x="-819" y="12727"/>
                          <a:pt x="-256" y="17237"/>
                          <a:pt x="1999" y="18928"/>
                        </a:cubicBezTo>
                        <a:cubicBezTo>
                          <a:pt x="4254" y="20619"/>
                          <a:pt x="7073" y="16673"/>
                          <a:pt x="7073" y="10472"/>
                        </a:cubicBezTo>
                        <a:cubicBezTo>
                          <a:pt x="8200" y="-2494"/>
                          <a:pt x="5381" y="-3621"/>
                          <a:pt x="1435" y="821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8248" name="Freihandform: Form 8247">
                    <a:extLst>
                      <a:ext uri="{FF2B5EF4-FFF2-40B4-BE49-F238E27FC236}">
                        <a16:creationId xmlns:a16="http://schemas.microsoft.com/office/drawing/2014/main" id="{AE60100D-A5F2-7939-09DF-00DF32C36819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5053292" y="4798362"/>
                    <a:ext cx="16876" cy="22548"/>
                  </a:xfrm>
                  <a:custGeom>
                    <a:avLst/>
                    <a:gdLst>
                      <a:gd name="connsiteX0" fmla="*/ 5954 w 16876"/>
                      <a:gd name="connsiteY0" fmla="*/ 11274 h 22548"/>
                      <a:gd name="connsiteX1" fmla="*/ 4263 w 16876"/>
                      <a:gd name="connsiteY1" fmla="*/ 22549 h 22548"/>
                      <a:gd name="connsiteX2" fmla="*/ 14974 w 16876"/>
                      <a:gd name="connsiteY2" fmla="*/ 11274 h 22548"/>
                      <a:gd name="connsiteX3" fmla="*/ 16665 w 16876"/>
                      <a:gd name="connsiteY3" fmla="*/ 0 h 22548"/>
                      <a:gd name="connsiteX4" fmla="*/ 5954 w 16876"/>
                      <a:gd name="connsiteY4" fmla="*/ 11274 h 22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876" h="22548">
                        <a:moveTo>
                          <a:pt x="5954" y="11274"/>
                        </a:moveTo>
                        <a:cubicBezTo>
                          <a:pt x="-1374" y="19730"/>
                          <a:pt x="-1938" y="22549"/>
                          <a:pt x="4263" y="22549"/>
                        </a:cubicBezTo>
                        <a:cubicBezTo>
                          <a:pt x="8209" y="22549"/>
                          <a:pt x="13283" y="17475"/>
                          <a:pt x="14974" y="11274"/>
                        </a:cubicBezTo>
                        <a:cubicBezTo>
                          <a:pt x="16665" y="5073"/>
                          <a:pt x="17229" y="0"/>
                          <a:pt x="16665" y="0"/>
                        </a:cubicBezTo>
                        <a:cubicBezTo>
                          <a:pt x="16101" y="0"/>
                          <a:pt x="11591" y="5073"/>
                          <a:pt x="5954" y="1127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8249" name="Freihandform: Form 8248">
                    <a:extLst>
                      <a:ext uri="{FF2B5EF4-FFF2-40B4-BE49-F238E27FC236}">
                        <a16:creationId xmlns:a16="http://schemas.microsoft.com/office/drawing/2014/main" id="{5C9B1D0E-F6AD-1D53-315D-8611D4DE323F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4314114" y="3767607"/>
                    <a:ext cx="34984" cy="3100"/>
                  </a:xfrm>
                  <a:custGeom>
                    <a:avLst/>
                    <a:gdLst>
                      <a:gd name="connsiteX0" fmla="*/ 4187 w 34984"/>
                      <a:gd name="connsiteY0" fmla="*/ 2255 h 3100"/>
                      <a:gd name="connsiteX1" fmla="*/ 32372 w 34984"/>
                      <a:gd name="connsiteY1" fmla="*/ 2255 h 3100"/>
                      <a:gd name="connsiteX2" fmla="*/ 16588 w 34984"/>
                      <a:gd name="connsiteY2" fmla="*/ 0 h 3100"/>
                      <a:gd name="connsiteX3" fmla="*/ 4187 w 34984"/>
                      <a:gd name="connsiteY3" fmla="*/ 2255 h 3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984" h="3100">
                        <a:moveTo>
                          <a:pt x="4187" y="2255"/>
                        </a:moveTo>
                        <a:cubicBezTo>
                          <a:pt x="12642" y="3382"/>
                          <a:pt x="25044" y="3382"/>
                          <a:pt x="32372" y="2255"/>
                        </a:cubicBezTo>
                        <a:cubicBezTo>
                          <a:pt x="39137" y="1127"/>
                          <a:pt x="32372" y="0"/>
                          <a:pt x="16588" y="0"/>
                        </a:cubicBezTo>
                        <a:cubicBezTo>
                          <a:pt x="1368" y="0"/>
                          <a:pt x="-4833" y="1127"/>
                          <a:pt x="4187" y="225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cxnSp>
                <p:nvCxnSpPr>
                  <p:cNvPr id="8250" name="Gerader Verbinder 8249">
                    <a:extLst>
                      <a:ext uri="{FF2B5EF4-FFF2-40B4-BE49-F238E27FC236}">
                        <a16:creationId xmlns:a16="http://schemas.microsoft.com/office/drawing/2014/main" id="{30FEB5BC-608C-A130-0F0D-9D81A1F4A54F}"/>
                      </a:ext>
                    </a:extLst>
                  </p:cNvPr>
                  <p:cNvCxnSpPr>
                    <a:cxnSpLocks/>
                    <a:stCxn id="8240" idx="42"/>
                  </p:cNvCxnSpPr>
                  <p:nvPr/>
                </p:nvCxnSpPr>
                <p:spPr bwMode="auto">
                  <a:xfrm flipH="1" flipV="1">
                    <a:off x="3934292" y="4248911"/>
                    <a:ext cx="4064" cy="1502694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8251" name="Rechteck 23562">
                    <a:extLst>
                      <a:ext uri="{FF2B5EF4-FFF2-40B4-BE49-F238E27FC236}">
                        <a16:creationId xmlns:a16="http://schemas.microsoft.com/office/drawing/2014/main" id="{8918BDEE-B6CA-DA2A-4840-F6E79A15882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34292" y="4188058"/>
                    <a:ext cx="2877352" cy="1565894"/>
                  </a:xfrm>
                  <a:custGeom>
                    <a:avLst/>
                    <a:gdLst>
                      <a:gd name="connsiteX0" fmla="*/ 0 w 2852968"/>
                      <a:gd name="connsiteY0" fmla="*/ 0 h 1529318"/>
                      <a:gd name="connsiteX1" fmla="*/ 2852968 w 2852968"/>
                      <a:gd name="connsiteY1" fmla="*/ 0 h 1529318"/>
                      <a:gd name="connsiteX2" fmla="*/ 2852968 w 2852968"/>
                      <a:gd name="connsiteY2" fmla="*/ 1529318 h 1529318"/>
                      <a:gd name="connsiteX3" fmla="*/ 0 w 2852968"/>
                      <a:gd name="connsiteY3" fmla="*/ 1529318 h 1529318"/>
                      <a:gd name="connsiteX4" fmla="*/ 0 w 2852968"/>
                      <a:gd name="connsiteY4" fmla="*/ 0 h 1529318"/>
                      <a:gd name="connsiteX0" fmla="*/ 0 w 2877352"/>
                      <a:gd name="connsiteY0" fmla="*/ 0 h 1529318"/>
                      <a:gd name="connsiteX1" fmla="*/ 2877352 w 2877352"/>
                      <a:gd name="connsiteY1" fmla="*/ 0 h 1529318"/>
                      <a:gd name="connsiteX2" fmla="*/ 2852968 w 2877352"/>
                      <a:gd name="connsiteY2" fmla="*/ 1529318 h 1529318"/>
                      <a:gd name="connsiteX3" fmla="*/ 0 w 2877352"/>
                      <a:gd name="connsiteY3" fmla="*/ 1529318 h 1529318"/>
                      <a:gd name="connsiteX4" fmla="*/ 0 w 2877352"/>
                      <a:gd name="connsiteY4" fmla="*/ 0 h 1529318"/>
                      <a:gd name="connsiteX0" fmla="*/ 0 w 2877352"/>
                      <a:gd name="connsiteY0" fmla="*/ 0 h 1565894"/>
                      <a:gd name="connsiteX1" fmla="*/ 2877352 w 2877352"/>
                      <a:gd name="connsiteY1" fmla="*/ 0 h 1565894"/>
                      <a:gd name="connsiteX2" fmla="*/ 2852968 w 2877352"/>
                      <a:gd name="connsiteY2" fmla="*/ 1529318 h 1565894"/>
                      <a:gd name="connsiteX3" fmla="*/ 12192 w 2877352"/>
                      <a:gd name="connsiteY3" fmla="*/ 1565894 h 1565894"/>
                      <a:gd name="connsiteX4" fmla="*/ 0 w 2877352"/>
                      <a:gd name="connsiteY4" fmla="*/ 0 h 1565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77352" h="1565894">
                        <a:moveTo>
                          <a:pt x="0" y="0"/>
                        </a:moveTo>
                        <a:lnTo>
                          <a:pt x="2877352" y="0"/>
                        </a:lnTo>
                        <a:lnTo>
                          <a:pt x="2852968" y="1529318"/>
                        </a:lnTo>
                        <a:lnTo>
                          <a:pt x="12192" y="156589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260" name="Freihandform: Form 8259">
                    <a:extLst>
                      <a:ext uri="{FF2B5EF4-FFF2-40B4-BE49-F238E27FC236}">
                        <a16:creationId xmlns:a16="http://schemas.microsoft.com/office/drawing/2014/main" id="{8B0D6117-E758-1CED-3234-670464D6B75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22234" y="2541761"/>
                    <a:ext cx="3956992" cy="1882754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rgbClr val="FFCC99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261" name="Rechteck 23562">
                    <a:extLst>
                      <a:ext uri="{FF2B5EF4-FFF2-40B4-BE49-F238E27FC236}">
                        <a16:creationId xmlns:a16="http://schemas.microsoft.com/office/drawing/2014/main" id="{BABC1D02-10AD-FD25-2C1A-5A22A58DBA5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34292" y="4772010"/>
                    <a:ext cx="2877351" cy="946827"/>
                  </a:xfrm>
                  <a:custGeom>
                    <a:avLst/>
                    <a:gdLst>
                      <a:gd name="connsiteX0" fmla="*/ 0 w 2852968"/>
                      <a:gd name="connsiteY0" fmla="*/ 0 h 1529318"/>
                      <a:gd name="connsiteX1" fmla="*/ 2852968 w 2852968"/>
                      <a:gd name="connsiteY1" fmla="*/ 0 h 1529318"/>
                      <a:gd name="connsiteX2" fmla="*/ 2852968 w 2852968"/>
                      <a:gd name="connsiteY2" fmla="*/ 1529318 h 1529318"/>
                      <a:gd name="connsiteX3" fmla="*/ 0 w 2852968"/>
                      <a:gd name="connsiteY3" fmla="*/ 1529318 h 1529318"/>
                      <a:gd name="connsiteX4" fmla="*/ 0 w 2852968"/>
                      <a:gd name="connsiteY4" fmla="*/ 0 h 1529318"/>
                      <a:gd name="connsiteX0" fmla="*/ 0 w 2877352"/>
                      <a:gd name="connsiteY0" fmla="*/ 0 h 1529318"/>
                      <a:gd name="connsiteX1" fmla="*/ 2877352 w 2877352"/>
                      <a:gd name="connsiteY1" fmla="*/ 0 h 1529318"/>
                      <a:gd name="connsiteX2" fmla="*/ 2852968 w 2877352"/>
                      <a:gd name="connsiteY2" fmla="*/ 1529318 h 1529318"/>
                      <a:gd name="connsiteX3" fmla="*/ 0 w 2877352"/>
                      <a:gd name="connsiteY3" fmla="*/ 1529318 h 1529318"/>
                      <a:gd name="connsiteX4" fmla="*/ 0 w 2877352"/>
                      <a:gd name="connsiteY4" fmla="*/ 0 h 1529318"/>
                      <a:gd name="connsiteX0" fmla="*/ 0 w 2877352"/>
                      <a:gd name="connsiteY0" fmla="*/ 0 h 1565894"/>
                      <a:gd name="connsiteX1" fmla="*/ 2877352 w 2877352"/>
                      <a:gd name="connsiteY1" fmla="*/ 0 h 1565894"/>
                      <a:gd name="connsiteX2" fmla="*/ 2852968 w 2877352"/>
                      <a:gd name="connsiteY2" fmla="*/ 1529318 h 1565894"/>
                      <a:gd name="connsiteX3" fmla="*/ 12192 w 2877352"/>
                      <a:gd name="connsiteY3" fmla="*/ 1565894 h 1565894"/>
                      <a:gd name="connsiteX4" fmla="*/ 0 w 2877352"/>
                      <a:gd name="connsiteY4" fmla="*/ 0 h 1565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77352" h="1565894">
                        <a:moveTo>
                          <a:pt x="0" y="0"/>
                        </a:moveTo>
                        <a:lnTo>
                          <a:pt x="2877352" y="0"/>
                        </a:lnTo>
                        <a:lnTo>
                          <a:pt x="2852968" y="1529318"/>
                        </a:lnTo>
                        <a:lnTo>
                          <a:pt x="12192" y="156589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  <p:grpSp>
              <p:nvGrpSpPr>
                <p:cNvPr id="8235" name="Gruppieren 8234">
                  <a:extLst>
                    <a:ext uri="{FF2B5EF4-FFF2-40B4-BE49-F238E27FC236}">
                      <a16:creationId xmlns:a16="http://schemas.microsoft.com/office/drawing/2014/main" id="{EB359C55-1A13-2B14-83BE-B140F5BCAD9E}"/>
                    </a:ext>
                  </a:extLst>
                </p:cNvPr>
                <p:cNvGrpSpPr/>
                <p:nvPr/>
              </p:nvGrpSpPr>
              <p:grpSpPr>
                <a:xfrm>
                  <a:off x="7543963" y="2321785"/>
                  <a:ext cx="1055320" cy="566577"/>
                  <a:chOff x="6408745" y="2599455"/>
                  <a:chExt cx="897300" cy="528571"/>
                </a:xfrm>
              </p:grpSpPr>
              <p:sp>
                <p:nvSpPr>
                  <p:cNvPr id="8236" name="Freihandform: Form 8235">
                    <a:extLst>
                      <a:ext uri="{FF2B5EF4-FFF2-40B4-BE49-F238E27FC236}">
                        <a16:creationId xmlns:a16="http://schemas.microsoft.com/office/drawing/2014/main" id="{D628958D-6EB3-058D-F575-EDEE05FBE02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8745" y="2599455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237" name="Freihandform: Form 8236">
                    <a:extLst>
                      <a:ext uri="{FF2B5EF4-FFF2-40B4-BE49-F238E27FC236}">
                        <a16:creationId xmlns:a16="http://schemas.microsoft.com/office/drawing/2014/main" id="{4C3AE110-AB18-E93F-84AE-24924FEB3FF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807879" y="2599455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238" name="Freihandform: Form 8237">
                    <a:extLst>
                      <a:ext uri="{FF2B5EF4-FFF2-40B4-BE49-F238E27FC236}">
                        <a16:creationId xmlns:a16="http://schemas.microsoft.com/office/drawing/2014/main" id="{69BEA796-C004-681B-9EFB-6B223F5B7FC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56365" y="2902046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239" name="Freihandform: Form 8238">
                    <a:extLst>
                      <a:ext uri="{FF2B5EF4-FFF2-40B4-BE49-F238E27FC236}">
                        <a16:creationId xmlns:a16="http://schemas.microsoft.com/office/drawing/2014/main" id="{81831D6B-DC7B-D5C2-946F-498E6F3ADBA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55498" y="2902046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</p:grpSp>
          <p:grpSp>
            <p:nvGrpSpPr>
              <p:cNvPr id="8262" name="Gruppieren 8261">
                <a:extLst>
                  <a:ext uri="{FF2B5EF4-FFF2-40B4-BE49-F238E27FC236}">
                    <a16:creationId xmlns:a16="http://schemas.microsoft.com/office/drawing/2014/main" id="{A5655B7E-D554-5B0D-3A59-B5E83AD76F0C}"/>
                  </a:ext>
                </a:extLst>
              </p:cNvPr>
              <p:cNvGrpSpPr/>
              <p:nvPr/>
            </p:nvGrpSpPr>
            <p:grpSpPr>
              <a:xfrm>
                <a:off x="8801237" y="1645700"/>
                <a:ext cx="412035" cy="321518"/>
                <a:chOff x="6985461" y="2156776"/>
                <a:chExt cx="1928530" cy="1504864"/>
              </a:xfrm>
            </p:grpSpPr>
            <p:grpSp>
              <p:nvGrpSpPr>
                <p:cNvPr id="8263" name="Gruppieren 8262">
                  <a:extLst>
                    <a:ext uri="{FF2B5EF4-FFF2-40B4-BE49-F238E27FC236}">
                      <a16:creationId xmlns:a16="http://schemas.microsoft.com/office/drawing/2014/main" id="{36B4B2F5-0E1E-9F11-DD87-207DC6DF4A38}"/>
                    </a:ext>
                  </a:extLst>
                </p:cNvPr>
                <p:cNvGrpSpPr/>
                <p:nvPr/>
              </p:nvGrpSpPr>
              <p:grpSpPr>
                <a:xfrm>
                  <a:off x="6985461" y="2156776"/>
                  <a:ext cx="1928530" cy="1504864"/>
                  <a:chOff x="2379234" y="2470777"/>
                  <a:chExt cx="4832140" cy="3347911"/>
                </a:xfrm>
              </p:grpSpPr>
              <p:sp>
                <p:nvSpPr>
                  <p:cNvPr id="8272" name="Freihandform: Form 8271">
                    <a:extLst>
                      <a:ext uri="{FF2B5EF4-FFF2-40B4-BE49-F238E27FC236}">
                        <a16:creationId xmlns:a16="http://schemas.microsoft.com/office/drawing/2014/main" id="{2617ABFF-41CB-3C24-4D97-9D996504A535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2379234" y="2470777"/>
                    <a:ext cx="4832140" cy="3347911"/>
                  </a:xfrm>
                  <a:custGeom>
                    <a:avLst/>
                    <a:gdLst>
                      <a:gd name="connsiteX0" fmla="*/ 497198 w 3607783"/>
                      <a:gd name="connsiteY0" fmla="*/ 32132 h 3347910"/>
                      <a:gd name="connsiteX1" fmla="*/ 242962 w 3607783"/>
                      <a:gd name="connsiteY1" fmla="*/ 742414 h 3347910"/>
                      <a:gd name="connsiteX2" fmla="*/ 0 w 3607783"/>
                      <a:gd name="connsiteY2" fmla="*/ 1446496 h 3347910"/>
                      <a:gd name="connsiteX3" fmla="*/ 10147 w 3607783"/>
                      <a:gd name="connsiteY3" fmla="*/ 1468481 h 3347910"/>
                      <a:gd name="connsiteX4" fmla="*/ 197301 w 3607783"/>
                      <a:gd name="connsiteY4" fmla="*/ 1403653 h 3347910"/>
                      <a:gd name="connsiteX5" fmla="*/ 202938 w 3607783"/>
                      <a:gd name="connsiteY5" fmla="*/ 1478064 h 3347910"/>
                      <a:gd name="connsiteX6" fmla="*/ 214212 w 3607783"/>
                      <a:gd name="connsiteY6" fmla="*/ 2043471 h 3347910"/>
                      <a:gd name="connsiteX7" fmla="*/ 225486 w 3607783"/>
                      <a:gd name="connsiteY7" fmla="*/ 2580129 h 3347910"/>
                      <a:gd name="connsiteX8" fmla="*/ 225486 w 3607783"/>
                      <a:gd name="connsiteY8" fmla="*/ 2626354 h 3347910"/>
                      <a:gd name="connsiteX9" fmla="*/ 421660 w 3607783"/>
                      <a:gd name="connsiteY9" fmla="*/ 2780812 h 3347910"/>
                      <a:gd name="connsiteX10" fmla="*/ 879961 w 3607783"/>
                      <a:gd name="connsiteY10" fmla="*/ 3141590 h 3347910"/>
                      <a:gd name="connsiteX11" fmla="*/ 1142653 w 3607783"/>
                      <a:gd name="connsiteY11" fmla="*/ 3347910 h 3347910"/>
                      <a:gd name="connsiteX12" fmla="*/ 2246973 w 3607783"/>
                      <a:gd name="connsiteY12" fmla="*/ 3325362 h 3347910"/>
                      <a:gd name="connsiteX13" fmla="*/ 3351856 w 3607783"/>
                      <a:gd name="connsiteY13" fmla="*/ 3301686 h 3347910"/>
                      <a:gd name="connsiteX14" fmla="*/ 3359748 w 3607783"/>
                      <a:gd name="connsiteY14" fmla="*/ 2686108 h 3347910"/>
                      <a:gd name="connsiteX15" fmla="*/ 3368768 w 3607783"/>
                      <a:gd name="connsiteY15" fmla="*/ 2047417 h 3347910"/>
                      <a:gd name="connsiteX16" fmla="*/ 3371586 w 3607783"/>
                      <a:gd name="connsiteY16" fmla="*/ 2023741 h 3347910"/>
                      <a:gd name="connsiteX17" fmla="*/ 3421193 w 3607783"/>
                      <a:gd name="connsiteY17" fmla="*/ 2023741 h 3347910"/>
                      <a:gd name="connsiteX18" fmla="*/ 3539010 w 3607783"/>
                      <a:gd name="connsiteY18" fmla="*/ 2019795 h 3347910"/>
                      <a:gd name="connsiteX19" fmla="*/ 3607783 w 3607783"/>
                      <a:gd name="connsiteY19" fmla="*/ 2016413 h 3347910"/>
                      <a:gd name="connsiteX20" fmla="*/ 3607783 w 3607783"/>
                      <a:gd name="connsiteY20" fmla="*/ 1997810 h 3347910"/>
                      <a:gd name="connsiteX21" fmla="*/ 3484329 w 3607783"/>
                      <a:gd name="connsiteY21" fmla="*/ 1712570 h 3347910"/>
                      <a:gd name="connsiteX22" fmla="*/ 2955564 w 3607783"/>
                      <a:gd name="connsiteY22" fmla="*/ 569353 h 3347910"/>
                      <a:gd name="connsiteX23" fmla="*/ 2761082 w 3607783"/>
                      <a:gd name="connsiteY23" fmla="*/ 148257 h 3347910"/>
                      <a:gd name="connsiteX24" fmla="*/ 2727259 w 3607783"/>
                      <a:gd name="connsiteY24" fmla="*/ 73847 h 3347910"/>
                      <a:gd name="connsiteX25" fmla="*/ 2692308 w 3607783"/>
                      <a:gd name="connsiteY25" fmla="*/ 71028 h 3347910"/>
                      <a:gd name="connsiteX26" fmla="*/ 2367608 w 3607783"/>
                      <a:gd name="connsiteY26" fmla="*/ 59190 h 3347910"/>
                      <a:gd name="connsiteX27" fmla="*/ 1296547 w 3607783"/>
                      <a:gd name="connsiteY27" fmla="*/ 25367 h 3347910"/>
                      <a:gd name="connsiteX28" fmla="*/ 511854 w 3607783"/>
                      <a:gd name="connsiteY28" fmla="*/ 0 h 3347910"/>
                      <a:gd name="connsiteX29" fmla="*/ 497198 w 3607783"/>
                      <a:gd name="connsiteY29" fmla="*/ 32132 h 3347910"/>
                      <a:gd name="connsiteX30" fmla="*/ 1519215 w 3607783"/>
                      <a:gd name="connsiteY30" fmla="*/ 99214 h 3347910"/>
                      <a:gd name="connsiteX31" fmla="*/ 2581820 w 3607783"/>
                      <a:gd name="connsiteY31" fmla="*/ 133601 h 3347910"/>
                      <a:gd name="connsiteX32" fmla="*/ 2681034 w 3607783"/>
                      <a:gd name="connsiteY32" fmla="*/ 136983 h 3347910"/>
                      <a:gd name="connsiteX33" fmla="*/ 2709783 w 3607783"/>
                      <a:gd name="connsiteY33" fmla="*/ 199556 h 3347910"/>
                      <a:gd name="connsiteX34" fmla="*/ 3062670 w 3607783"/>
                      <a:gd name="connsiteY34" fmla="*/ 961136 h 3347910"/>
                      <a:gd name="connsiteX35" fmla="*/ 3454452 w 3607783"/>
                      <a:gd name="connsiteY35" fmla="*/ 1806710 h 3347910"/>
                      <a:gd name="connsiteX36" fmla="*/ 3522098 w 3607783"/>
                      <a:gd name="connsiteY36" fmla="*/ 1953277 h 3347910"/>
                      <a:gd name="connsiteX37" fmla="*/ 3414429 w 3607783"/>
                      <a:gd name="connsiteY37" fmla="*/ 1957786 h 3347910"/>
                      <a:gd name="connsiteX38" fmla="*/ 3305631 w 3607783"/>
                      <a:gd name="connsiteY38" fmla="*/ 1963423 h 3347910"/>
                      <a:gd name="connsiteX39" fmla="*/ 3295485 w 3607783"/>
                      <a:gd name="connsiteY39" fmla="*/ 2598168 h 3347910"/>
                      <a:gd name="connsiteX40" fmla="*/ 3283646 w 3607783"/>
                      <a:gd name="connsiteY40" fmla="*/ 3234603 h 3347910"/>
                      <a:gd name="connsiteX41" fmla="*/ 1211990 w 3607783"/>
                      <a:gd name="connsiteY41" fmla="*/ 3280264 h 3347910"/>
                      <a:gd name="connsiteX42" fmla="*/ 1164074 w 3607783"/>
                      <a:gd name="connsiteY42" fmla="*/ 3280828 h 3347910"/>
                      <a:gd name="connsiteX43" fmla="*/ 730012 w 3607783"/>
                      <a:gd name="connsiteY43" fmla="*/ 2939216 h 3347910"/>
                      <a:gd name="connsiteX44" fmla="*/ 295951 w 3607783"/>
                      <a:gd name="connsiteY44" fmla="*/ 2597041 h 3347910"/>
                      <a:gd name="connsiteX45" fmla="*/ 292005 w 3607783"/>
                      <a:gd name="connsiteY45" fmla="*/ 2523194 h 3347910"/>
                      <a:gd name="connsiteX46" fmla="*/ 276221 w 3607783"/>
                      <a:gd name="connsiteY46" fmla="*/ 1879993 h 3347910"/>
                      <a:gd name="connsiteX47" fmla="*/ 264383 w 3607783"/>
                      <a:gd name="connsiteY47" fmla="*/ 1310640 h 3347910"/>
                      <a:gd name="connsiteX48" fmla="*/ 379945 w 3607783"/>
                      <a:gd name="connsiteY48" fmla="*/ 963955 h 3347910"/>
                      <a:gd name="connsiteX49" fmla="*/ 555260 w 3607783"/>
                      <a:gd name="connsiteY49" fmla="*/ 443645 h 3347910"/>
                      <a:gd name="connsiteX50" fmla="*/ 615578 w 3607783"/>
                      <a:gd name="connsiteY50" fmla="*/ 270020 h 3347910"/>
                      <a:gd name="connsiteX51" fmla="*/ 584010 w 3607783"/>
                      <a:gd name="connsiteY51" fmla="*/ 178134 h 3347910"/>
                      <a:gd name="connsiteX52" fmla="*/ 554133 w 3607783"/>
                      <a:gd name="connsiteY52" fmla="*/ 67646 h 3347910"/>
                      <a:gd name="connsiteX53" fmla="*/ 1519215 w 3607783"/>
                      <a:gd name="connsiteY53" fmla="*/ 99214 h 3347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</a:cxnLst>
                    <a:rect l="l" t="t" r="r" b="b"/>
                    <a:pathLst>
                      <a:path w="3607783" h="3347910">
                        <a:moveTo>
                          <a:pt x="497198" y="32132"/>
                        </a:moveTo>
                        <a:cubicBezTo>
                          <a:pt x="490997" y="50171"/>
                          <a:pt x="376562" y="369798"/>
                          <a:pt x="242962" y="742414"/>
                        </a:cubicBezTo>
                        <a:cubicBezTo>
                          <a:pt x="55244" y="1265543"/>
                          <a:pt x="0" y="1426202"/>
                          <a:pt x="0" y="1446496"/>
                        </a:cubicBezTo>
                        <a:cubicBezTo>
                          <a:pt x="0" y="1469044"/>
                          <a:pt x="1127" y="1471863"/>
                          <a:pt x="10147" y="1468481"/>
                        </a:cubicBezTo>
                        <a:cubicBezTo>
                          <a:pt x="47352" y="1453824"/>
                          <a:pt x="192227" y="1403653"/>
                          <a:pt x="197301" y="1403653"/>
                        </a:cubicBezTo>
                        <a:cubicBezTo>
                          <a:pt x="200683" y="1403653"/>
                          <a:pt x="202938" y="1430712"/>
                          <a:pt x="202938" y="1478064"/>
                        </a:cubicBezTo>
                        <a:cubicBezTo>
                          <a:pt x="202938" y="1519215"/>
                          <a:pt x="208011" y="1773451"/>
                          <a:pt x="214212" y="2043471"/>
                        </a:cubicBezTo>
                        <a:cubicBezTo>
                          <a:pt x="220413" y="2312928"/>
                          <a:pt x="225486" y="2554762"/>
                          <a:pt x="225486" y="2580129"/>
                        </a:cubicBezTo>
                        <a:lnTo>
                          <a:pt x="225486" y="2626354"/>
                        </a:lnTo>
                        <a:lnTo>
                          <a:pt x="421660" y="2780812"/>
                        </a:lnTo>
                        <a:cubicBezTo>
                          <a:pt x="529329" y="2865369"/>
                          <a:pt x="735650" y="3027720"/>
                          <a:pt x="879961" y="3141590"/>
                        </a:cubicBezTo>
                        <a:lnTo>
                          <a:pt x="1142653" y="3347910"/>
                        </a:lnTo>
                        <a:lnTo>
                          <a:pt x="2246973" y="3325362"/>
                        </a:lnTo>
                        <a:cubicBezTo>
                          <a:pt x="2854095" y="3312960"/>
                          <a:pt x="3351856" y="3302249"/>
                          <a:pt x="3351856" y="3301686"/>
                        </a:cubicBezTo>
                        <a:cubicBezTo>
                          <a:pt x="3352420" y="3301122"/>
                          <a:pt x="3355802" y="3024337"/>
                          <a:pt x="3359748" y="2686108"/>
                        </a:cubicBezTo>
                        <a:cubicBezTo>
                          <a:pt x="3363130" y="2347878"/>
                          <a:pt x="3367076" y="2060946"/>
                          <a:pt x="3368768" y="2047417"/>
                        </a:cubicBezTo>
                        <a:lnTo>
                          <a:pt x="3371586" y="2023741"/>
                        </a:lnTo>
                        <a:lnTo>
                          <a:pt x="3421193" y="2023741"/>
                        </a:lnTo>
                        <a:cubicBezTo>
                          <a:pt x="3448252" y="2023741"/>
                          <a:pt x="3501805" y="2022050"/>
                          <a:pt x="3539010" y="2019795"/>
                        </a:cubicBezTo>
                        <a:lnTo>
                          <a:pt x="3607783" y="2016413"/>
                        </a:lnTo>
                        <a:lnTo>
                          <a:pt x="3607783" y="1997810"/>
                        </a:lnTo>
                        <a:cubicBezTo>
                          <a:pt x="3607783" y="1985972"/>
                          <a:pt x="3565505" y="1887886"/>
                          <a:pt x="3484329" y="1712570"/>
                        </a:cubicBezTo>
                        <a:cubicBezTo>
                          <a:pt x="3347910" y="1417183"/>
                          <a:pt x="3196834" y="1090791"/>
                          <a:pt x="2955564" y="569353"/>
                        </a:cubicBezTo>
                        <a:cubicBezTo>
                          <a:pt x="2867060" y="378817"/>
                          <a:pt x="2779684" y="189409"/>
                          <a:pt x="2761082" y="148257"/>
                        </a:cubicBezTo>
                        <a:lnTo>
                          <a:pt x="2727259" y="73847"/>
                        </a:lnTo>
                        <a:lnTo>
                          <a:pt x="2692308" y="71028"/>
                        </a:lnTo>
                        <a:cubicBezTo>
                          <a:pt x="2673706" y="69337"/>
                          <a:pt x="2527139" y="64264"/>
                          <a:pt x="2367608" y="59190"/>
                        </a:cubicBezTo>
                        <a:cubicBezTo>
                          <a:pt x="2208076" y="54117"/>
                          <a:pt x="1726099" y="38896"/>
                          <a:pt x="1296547" y="25367"/>
                        </a:cubicBezTo>
                        <a:cubicBezTo>
                          <a:pt x="866995" y="11274"/>
                          <a:pt x="514109" y="0"/>
                          <a:pt x="511854" y="0"/>
                        </a:cubicBezTo>
                        <a:cubicBezTo>
                          <a:pt x="510163" y="0"/>
                          <a:pt x="503399" y="14657"/>
                          <a:pt x="497198" y="32132"/>
                        </a:cubicBezTo>
                        <a:close/>
                        <a:moveTo>
                          <a:pt x="1519215" y="99214"/>
                        </a:moveTo>
                        <a:cubicBezTo>
                          <a:pt x="2049672" y="116126"/>
                          <a:pt x="2527703" y="131910"/>
                          <a:pt x="2581820" y="133601"/>
                        </a:cubicBezTo>
                        <a:lnTo>
                          <a:pt x="2681034" y="136983"/>
                        </a:lnTo>
                        <a:lnTo>
                          <a:pt x="2709783" y="199556"/>
                        </a:lnTo>
                        <a:cubicBezTo>
                          <a:pt x="2725568" y="233942"/>
                          <a:pt x="2883972" y="576682"/>
                          <a:pt x="3062670" y="961136"/>
                        </a:cubicBezTo>
                        <a:cubicBezTo>
                          <a:pt x="3240804" y="1345591"/>
                          <a:pt x="3417247" y="1726099"/>
                          <a:pt x="3454452" y="1806710"/>
                        </a:cubicBezTo>
                        <a:lnTo>
                          <a:pt x="3522098" y="1953277"/>
                        </a:lnTo>
                        <a:lnTo>
                          <a:pt x="3414429" y="1957786"/>
                        </a:lnTo>
                        <a:cubicBezTo>
                          <a:pt x="3355238" y="1960041"/>
                          <a:pt x="3306195" y="1962860"/>
                          <a:pt x="3305631" y="1963423"/>
                        </a:cubicBezTo>
                        <a:cubicBezTo>
                          <a:pt x="3304504" y="1963987"/>
                          <a:pt x="3299994" y="2249791"/>
                          <a:pt x="3295485" y="2598168"/>
                        </a:cubicBezTo>
                        <a:cubicBezTo>
                          <a:pt x="3290975" y="2945981"/>
                          <a:pt x="3285901" y="3232349"/>
                          <a:pt x="3283646" y="3234603"/>
                        </a:cubicBezTo>
                        <a:cubicBezTo>
                          <a:pt x="3280828" y="3237986"/>
                          <a:pt x="1391815" y="3279137"/>
                          <a:pt x="1211990" y="3280264"/>
                        </a:cubicBezTo>
                        <a:lnTo>
                          <a:pt x="1164074" y="3280828"/>
                        </a:lnTo>
                        <a:lnTo>
                          <a:pt x="730012" y="2939216"/>
                        </a:lnTo>
                        <a:lnTo>
                          <a:pt x="295951" y="2597041"/>
                        </a:lnTo>
                        <a:lnTo>
                          <a:pt x="292005" y="2523194"/>
                        </a:lnTo>
                        <a:cubicBezTo>
                          <a:pt x="289750" y="2482606"/>
                          <a:pt x="282422" y="2192856"/>
                          <a:pt x="276221" y="1879993"/>
                        </a:cubicBezTo>
                        <a:lnTo>
                          <a:pt x="264383" y="1310640"/>
                        </a:lnTo>
                        <a:lnTo>
                          <a:pt x="379945" y="963955"/>
                        </a:lnTo>
                        <a:cubicBezTo>
                          <a:pt x="443081" y="773419"/>
                          <a:pt x="522001" y="538913"/>
                          <a:pt x="555260" y="443645"/>
                        </a:cubicBezTo>
                        <a:lnTo>
                          <a:pt x="615578" y="270020"/>
                        </a:lnTo>
                        <a:lnTo>
                          <a:pt x="584010" y="178134"/>
                        </a:lnTo>
                        <a:cubicBezTo>
                          <a:pt x="556952" y="99214"/>
                          <a:pt x="547932" y="67646"/>
                          <a:pt x="554133" y="67646"/>
                        </a:cubicBezTo>
                        <a:cubicBezTo>
                          <a:pt x="554697" y="67646"/>
                          <a:pt x="989322" y="81739"/>
                          <a:pt x="1519215" y="99214"/>
                        </a:cubicBezTo>
                        <a:close/>
                      </a:path>
                    </a:pathLst>
                  </a:custGeom>
                  <a:solidFill>
                    <a:srgbClr val="FFC000"/>
                  </a:solidFill>
                  <a:ln w="19050" cap="flat">
                    <a:solidFill>
                      <a:schemeClr val="tx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8273" name="Freihandform: Form 8272">
                    <a:extLst>
                      <a:ext uri="{FF2B5EF4-FFF2-40B4-BE49-F238E27FC236}">
                        <a16:creationId xmlns:a16="http://schemas.microsoft.com/office/drawing/2014/main" id="{6B9EEB68-8089-FE64-D9CD-C075E825CFD1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3694133" y="5551094"/>
                    <a:ext cx="7323" cy="19320"/>
                  </a:xfrm>
                  <a:custGeom>
                    <a:avLst/>
                    <a:gdLst>
                      <a:gd name="connsiteX0" fmla="*/ 1435 w 7323"/>
                      <a:gd name="connsiteY0" fmla="*/ 8217 h 19320"/>
                      <a:gd name="connsiteX1" fmla="*/ 1999 w 7323"/>
                      <a:gd name="connsiteY1" fmla="*/ 18928 h 19320"/>
                      <a:gd name="connsiteX2" fmla="*/ 7073 w 7323"/>
                      <a:gd name="connsiteY2" fmla="*/ 10472 h 19320"/>
                      <a:gd name="connsiteX3" fmla="*/ 1435 w 7323"/>
                      <a:gd name="connsiteY3" fmla="*/ 8217 h 193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323" h="19320">
                        <a:moveTo>
                          <a:pt x="1435" y="8217"/>
                        </a:moveTo>
                        <a:cubicBezTo>
                          <a:pt x="-819" y="12727"/>
                          <a:pt x="-256" y="17237"/>
                          <a:pt x="1999" y="18928"/>
                        </a:cubicBezTo>
                        <a:cubicBezTo>
                          <a:pt x="4254" y="20619"/>
                          <a:pt x="7073" y="16673"/>
                          <a:pt x="7073" y="10472"/>
                        </a:cubicBezTo>
                        <a:cubicBezTo>
                          <a:pt x="8200" y="-2494"/>
                          <a:pt x="5381" y="-3621"/>
                          <a:pt x="1435" y="821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8274" name="Freihandform: Form 8273">
                    <a:extLst>
                      <a:ext uri="{FF2B5EF4-FFF2-40B4-BE49-F238E27FC236}">
                        <a16:creationId xmlns:a16="http://schemas.microsoft.com/office/drawing/2014/main" id="{E5676C50-9418-6B3B-1FF6-8D4A97508BD2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5053292" y="4798362"/>
                    <a:ext cx="16876" cy="22548"/>
                  </a:xfrm>
                  <a:custGeom>
                    <a:avLst/>
                    <a:gdLst>
                      <a:gd name="connsiteX0" fmla="*/ 5954 w 16876"/>
                      <a:gd name="connsiteY0" fmla="*/ 11274 h 22548"/>
                      <a:gd name="connsiteX1" fmla="*/ 4263 w 16876"/>
                      <a:gd name="connsiteY1" fmla="*/ 22549 h 22548"/>
                      <a:gd name="connsiteX2" fmla="*/ 14974 w 16876"/>
                      <a:gd name="connsiteY2" fmla="*/ 11274 h 22548"/>
                      <a:gd name="connsiteX3" fmla="*/ 16665 w 16876"/>
                      <a:gd name="connsiteY3" fmla="*/ 0 h 22548"/>
                      <a:gd name="connsiteX4" fmla="*/ 5954 w 16876"/>
                      <a:gd name="connsiteY4" fmla="*/ 11274 h 22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876" h="22548">
                        <a:moveTo>
                          <a:pt x="5954" y="11274"/>
                        </a:moveTo>
                        <a:cubicBezTo>
                          <a:pt x="-1374" y="19730"/>
                          <a:pt x="-1938" y="22549"/>
                          <a:pt x="4263" y="22549"/>
                        </a:cubicBezTo>
                        <a:cubicBezTo>
                          <a:pt x="8209" y="22549"/>
                          <a:pt x="13283" y="17475"/>
                          <a:pt x="14974" y="11274"/>
                        </a:cubicBezTo>
                        <a:cubicBezTo>
                          <a:pt x="16665" y="5073"/>
                          <a:pt x="17229" y="0"/>
                          <a:pt x="16665" y="0"/>
                        </a:cubicBezTo>
                        <a:cubicBezTo>
                          <a:pt x="16101" y="0"/>
                          <a:pt x="11591" y="5073"/>
                          <a:pt x="5954" y="1127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8277" name="Freihandform: Form 8276">
                    <a:extLst>
                      <a:ext uri="{FF2B5EF4-FFF2-40B4-BE49-F238E27FC236}">
                        <a16:creationId xmlns:a16="http://schemas.microsoft.com/office/drawing/2014/main" id="{305C3D93-7FD0-0701-E675-21CF977718DD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4314114" y="3767607"/>
                    <a:ext cx="34984" cy="3100"/>
                  </a:xfrm>
                  <a:custGeom>
                    <a:avLst/>
                    <a:gdLst>
                      <a:gd name="connsiteX0" fmla="*/ 4187 w 34984"/>
                      <a:gd name="connsiteY0" fmla="*/ 2255 h 3100"/>
                      <a:gd name="connsiteX1" fmla="*/ 32372 w 34984"/>
                      <a:gd name="connsiteY1" fmla="*/ 2255 h 3100"/>
                      <a:gd name="connsiteX2" fmla="*/ 16588 w 34984"/>
                      <a:gd name="connsiteY2" fmla="*/ 0 h 3100"/>
                      <a:gd name="connsiteX3" fmla="*/ 4187 w 34984"/>
                      <a:gd name="connsiteY3" fmla="*/ 2255 h 3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984" h="3100">
                        <a:moveTo>
                          <a:pt x="4187" y="2255"/>
                        </a:moveTo>
                        <a:cubicBezTo>
                          <a:pt x="12642" y="3382"/>
                          <a:pt x="25044" y="3382"/>
                          <a:pt x="32372" y="2255"/>
                        </a:cubicBezTo>
                        <a:cubicBezTo>
                          <a:pt x="39137" y="1127"/>
                          <a:pt x="32372" y="0"/>
                          <a:pt x="16588" y="0"/>
                        </a:cubicBezTo>
                        <a:cubicBezTo>
                          <a:pt x="1368" y="0"/>
                          <a:pt x="-4833" y="1127"/>
                          <a:pt x="4187" y="225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cxnSp>
                <p:nvCxnSpPr>
                  <p:cNvPr id="8278" name="Gerader Verbinder 8277">
                    <a:extLst>
                      <a:ext uri="{FF2B5EF4-FFF2-40B4-BE49-F238E27FC236}">
                        <a16:creationId xmlns:a16="http://schemas.microsoft.com/office/drawing/2014/main" id="{B514B2AA-531D-B872-5066-2A303ACE2FB6}"/>
                      </a:ext>
                    </a:extLst>
                  </p:cNvPr>
                  <p:cNvCxnSpPr>
                    <a:cxnSpLocks/>
                    <a:stCxn id="8272" idx="42"/>
                  </p:cNvCxnSpPr>
                  <p:nvPr/>
                </p:nvCxnSpPr>
                <p:spPr bwMode="auto">
                  <a:xfrm flipH="1" flipV="1">
                    <a:off x="3934292" y="4248911"/>
                    <a:ext cx="4064" cy="1502694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8279" name="Rechteck 23562">
                    <a:extLst>
                      <a:ext uri="{FF2B5EF4-FFF2-40B4-BE49-F238E27FC236}">
                        <a16:creationId xmlns:a16="http://schemas.microsoft.com/office/drawing/2014/main" id="{062FBA7D-C43F-6198-04B3-961093C7528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34292" y="4188058"/>
                    <a:ext cx="2877352" cy="1565894"/>
                  </a:xfrm>
                  <a:custGeom>
                    <a:avLst/>
                    <a:gdLst>
                      <a:gd name="connsiteX0" fmla="*/ 0 w 2852968"/>
                      <a:gd name="connsiteY0" fmla="*/ 0 h 1529318"/>
                      <a:gd name="connsiteX1" fmla="*/ 2852968 w 2852968"/>
                      <a:gd name="connsiteY1" fmla="*/ 0 h 1529318"/>
                      <a:gd name="connsiteX2" fmla="*/ 2852968 w 2852968"/>
                      <a:gd name="connsiteY2" fmla="*/ 1529318 h 1529318"/>
                      <a:gd name="connsiteX3" fmla="*/ 0 w 2852968"/>
                      <a:gd name="connsiteY3" fmla="*/ 1529318 h 1529318"/>
                      <a:gd name="connsiteX4" fmla="*/ 0 w 2852968"/>
                      <a:gd name="connsiteY4" fmla="*/ 0 h 1529318"/>
                      <a:gd name="connsiteX0" fmla="*/ 0 w 2877352"/>
                      <a:gd name="connsiteY0" fmla="*/ 0 h 1529318"/>
                      <a:gd name="connsiteX1" fmla="*/ 2877352 w 2877352"/>
                      <a:gd name="connsiteY1" fmla="*/ 0 h 1529318"/>
                      <a:gd name="connsiteX2" fmla="*/ 2852968 w 2877352"/>
                      <a:gd name="connsiteY2" fmla="*/ 1529318 h 1529318"/>
                      <a:gd name="connsiteX3" fmla="*/ 0 w 2877352"/>
                      <a:gd name="connsiteY3" fmla="*/ 1529318 h 1529318"/>
                      <a:gd name="connsiteX4" fmla="*/ 0 w 2877352"/>
                      <a:gd name="connsiteY4" fmla="*/ 0 h 1529318"/>
                      <a:gd name="connsiteX0" fmla="*/ 0 w 2877352"/>
                      <a:gd name="connsiteY0" fmla="*/ 0 h 1565894"/>
                      <a:gd name="connsiteX1" fmla="*/ 2877352 w 2877352"/>
                      <a:gd name="connsiteY1" fmla="*/ 0 h 1565894"/>
                      <a:gd name="connsiteX2" fmla="*/ 2852968 w 2877352"/>
                      <a:gd name="connsiteY2" fmla="*/ 1529318 h 1565894"/>
                      <a:gd name="connsiteX3" fmla="*/ 12192 w 2877352"/>
                      <a:gd name="connsiteY3" fmla="*/ 1565894 h 1565894"/>
                      <a:gd name="connsiteX4" fmla="*/ 0 w 2877352"/>
                      <a:gd name="connsiteY4" fmla="*/ 0 h 1565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77352" h="1565894">
                        <a:moveTo>
                          <a:pt x="0" y="0"/>
                        </a:moveTo>
                        <a:lnTo>
                          <a:pt x="2877352" y="0"/>
                        </a:lnTo>
                        <a:lnTo>
                          <a:pt x="2852968" y="1529318"/>
                        </a:lnTo>
                        <a:lnTo>
                          <a:pt x="12192" y="156589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283" name="Freihandform: Form 8282">
                    <a:extLst>
                      <a:ext uri="{FF2B5EF4-FFF2-40B4-BE49-F238E27FC236}">
                        <a16:creationId xmlns:a16="http://schemas.microsoft.com/office/drawing/2014/main" id="{E6B8AD4C-AE9B-F4D1-6CFE-AAEDD0D73FB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22234" y="2541761"/>
                    <a:ext cx="3956992" cy="1882754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rgbClr val="FFCC99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284" name="Rechteck 23562">
                    <a:extLst>
                      <a:ext uri="{FF2B5EF4-FFF2-40B4-BE49-F238E27FC236}">
                        <a16:creationId xmlns:a16="http://schemas.microsoft.com/office/drawing/2014/main" id="{3A7DFC3D-9A8E-1AED-7FD9-D28C8CED240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34292" y="4772010"/>
                    <a:ext cx="2877351" cy="946827"/>
                  </a:xfrm>
                  <a:custGeom>
                    <a:avLst/>
                    <a:gdLst>
                      <a:gd name="connsiteX0" fmla="*/ 0 w 2852968"/>
                      <a:gd name="connsiteY0" fmla="*/ 0 h 1529318"/>
                      <a:gd name="connsiteX1" fmla="*/ 2852968 w 2852968"/>
                      <a:gd name="connsiteY1" fmla="*/ 0 h 1529318"/>
                      <a:gd name="connsiteX2" fmla="*/ 2852968 w 2852968"/>
                      <a:gd name="connsiteY2" fmla="*/ 1529318 h 1529318"/>
                      <a:gd name="connsiteX3" fmla="*/ 0 w 2852968"/>
                      <a:gd name="connsiteY3" fmla="*/ 1529318 h 1529318"/>
                      <a:gd name="connsiteX4" fmla="*/ 0 w 2852968"/>
                      <a:gd name="connsiteY4" fmla="*/ 0 h 1529318"/>
                      <a:gd name="connsiteX0" fmla="*/ 0 w 2877352"/>
                      <a:gd name="connsiteY0" fmla="*/ 0 h 1529318"/>
                      <a:gd name="connsiteX1" fmla="*/ 2877352 w 2877352"/>
                      <a:gd name="connsiteY1" fmla="*/ 0 h 1529318"/>
                      <a:gd name="connsiteX2" fmla="*/ 2852968 w 2877352"/>
                      <a:gd name="connsiteY2" fmla="*/ 1529318 h 1529318"/>
                      <a:gd name="connsiteX3" fmla="*/ 0 w 2877352"/>
                      <a:gd name="connsiteY3" fmla="*/ 1529318 h 1529318"/>
                      <a:gd name="connsiteX4" fmla="*/ 0 w 2877352"/>
                      <a:gd name="connsiteY4" fmla="*/ 0 h 1529318"/>
                      <a:gd name="connsiteX0" fmla="*/ 0 w 2877352"/>
                      <a:gd name="connsiteY0" fmla="*/ 0 h 1565894"/>
                      <a:gd name="connsiteX1" fmla="*/ 2877352 w 2877352"/>
                      <a:gd name="connsiteY1" fmla="*/ 0 h 1565894"/>
                      <a:gd name="connsiteX2" fmla="*/ 2852968 w 2877352"/>
                      <a:gd name="connsiteY2" fmla="*/ 1529318 h 1565894"/>
                      <a:gd name="connsiteX3" fmla="*/ 12192 w 2877352"/>
                      <a:gd name="connsiteY3" fmla="*/ 1565894 h 1565894"/>
                      <a:gd name="connsiteX4" fmla="*/ 0 w 2877352"/>
                      <a:gd name="connsiteY4" fmla="*/ 0 h 1565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77352" h="1565894">
                        <a:moveTo>
                          <a:pt x="0" y="0"/>
                        </a:moveTo>
                        <a:lnTo>
                          <a:pt x="2877352" y="0"/>
                        </a:lnTo>
                        <a:lnTo>
                          <a:pt x="2852968" y="1529318"/>
                        </a:lnTo>
                        <a:lnTo>
                          <a:pt x="12192" y="156589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  <p:grpSp>
              <p:nvGrpSpPr>
                <p:cNvPr id="8264" name="Gruppieren 8263">
                  <a:extLst>
                    <a:ext uri="{FF2B5EF4-FFF2-40B4-BE49-F238E27FC236}">
                      <a16:creationId xmlns:a16="http://schemas.microsoft.com/office/drawing/2014/main" id="{D4BB44E9-8691-A50D-B259-D8BCCEFFEB79}"/>
                    </a:ext>
                  </a:extLst>
                </p:cNvPr>
                <p:cNvGrpSpPr/>
                <p:nvPr/>
              </p:nvGrpSpPr>
              <p:grpSpPr>
                <a:xfrm>
                  <a:off x="7543963" y="2321785"/>
                  <a:ext cx="1055320" cy="566577"/>
                  <a:chOff x="6408745" y="2599455"/>
                  <a:chExt cx="897300" cy="528571"/>
                </a:xfrm>
              </p:grpSpPr>
              <p:sp>
                <p:nvSpPr>
                  <p:cNvPr id="8267" name="Freihandform: Form 8266">
                    <a:extLst>
                      <a:ext uri="{FF2B5EF4-FFF2-40B4-BE49-F238E27FC236}">
                        <a16:creationId xmlns:a16="http://schemas.microsoft.com/office/drawing/2014/main" id="{EEAAF3D2-725A-E317-FF53-ACEB3153E8F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8745" y="2599455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268" name="Freihandform: Form 8267">
                    <a:extLst>
                      <a:ext uri="{FF2B5EF4-FFF2-40B4-BE49-F238E27FC236}">
                        <a16:creationId xmlns:a16="http://schemas.microsoft.com/office/drawing/2014/main" id="{A7950D3B-A3A4-26AB-4C98-F9BDFB56976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807879" y="2599455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269" name="Freihandform: Form 8268">
                    <a:extLst>
                      <a:ext uri="{FF2B5EF4-FFF2-40B4-BE49-F238E27FC236}">
                        <a16:creationId xmlns:a16="http://schemas.microsoft.com/office/drawing/2014/main" id="{E1514E16-1B11-3462-7780-D4470A93CC4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56365" y="2902046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271" name="Freihandform: Form 8270">
                    <a:extLst>
                      <a:ext uri="{FF2B5EF4-FFF2-40B4-BE49-F238E27FC236}">
                        <a16:creationId xmlns:a16="http://schemas.microsoft.com/office/drawing/2014/main" id="{AAC2B1C1-D720-87C0-C58B-1D5B6A41CAA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55498" y="2902046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</p:grpSp>
          <p:grpSp>
            <p:nvGrpSpPr>
              <p:cNvPr id="8361" name="Gruppieren 8360">
                <a:extLst>
                  <a:ext uri="{FF2B5EF4-FFF2-40B4-BE49-F238E27FC236}">
                    <a16:creationId xmlns:a16="http://schemas.microsoft.com/office/drawing/2014/main" id="{A538E61B-06C2-8C4E-94FF-FF2C3CE099AD}"/>
                  </a:ext>
                </a:extLst>
              </p:cNvPr>
              <p:cNvGrpSpPr/>
              <p:nvPr/>
            </p:nvGrpSpPr>
            <p:grpSpPr>
              <a:xfrm>
                <a:off x="8965838" y="2632002"/>
                <a:ext cx="412035" cy="321518"/>
                <a:chOff x="6985461" y="2156776"/>
                <a:chExt cx="1928530" cy="1504864"/>
              </a:xfrm>
            </p:grpSpPr>
            <p:grpSp>
              <p:nvGrpSpPr>
                <p:cNvPr id="8362" name="Gruppieren 8361">
                  <a:extLst>
                    <a:ext uri="{FF2B5EF4-FFF2-40B4-BE49-F238E27FC236}">
                      <a16:creationId xmlns:a16="http://schemas.microsoft.com/office/drawing/2014/main" id="{C254ED63-18CD-CC23-FD11-4C4B7662FDD9}"/>
                    </a:ext>
                  </a:extLst>
                </p:cNvPr>
                <p:cNvGrpSpPr/>
                <p:nvPr/>
              </p:nvGrpSpPr>
              <p:grpSpPr>
                <a:xfrm>
                  <a:off x="6985461" y="2156776"/>
                  <a:ext cx="1928530" cy="1504864"/>
                  <a:chOff x="2379234" y="2470777"/>
                  <a:chExt cx="4832140" cy="3347911"/>
                </a:xfrm>
              </p:grpSpPr>
              <p:sp>
                <p:nvSpPr>
                  <p:cNvPr id="8368" name="Freihandform: Form 8367">
                    <a:extLst>
                      <a:ext uri="{FF2B5EF4-FFF2-40B4-BE49-F238E27FC236}">
                        <a16:creationId xmlns:a16="http://schemas.microsoft.com/office/drawing/2014/main" id="{9F614617-432F-576B-1ED2-145FCF20157C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2379234" y="2470777"/>
                    <a:ext cx="4832140" cy="3347911"/>
                  </a:xfrm>
                  <a:custGeom>
                    <a:avLst/>
                    <a:gdLst>
                      <a:gd name="connsiteX0" fmla="*/ 497198 w 3607783"/>
                      <a:gd name="connsiteY0" fmla="*/ 32132 h 3347910"/>
                      <a:gd name="connsiteX1" fmla="*/ 242962 w 3607783"/>
                      <a:gd name="connsiteY1" fmla="*/ 742414 h 3347910"/>
                      <a:gd name="connsiteX2" fmla="*/ 0 w 3607783"/>
                      <a:gd name="connsiteY2" fmla="*/ 1446496 h 3347910"/>
                      <a:gd name="connsiteX3" fmla="*/ 10147 w 3607783"/>
                      <a:gd name="connsiteY3" fmla="*/ 1468481 h 3347910"/>
                      <a:gd name="connsiteX4" fmla="*/ 197301 w 3607783"/>
                      <a:gd name="connsiteY4" fmla="*/ 1403653 h 3347910"/>
                      <a:gd name="connsiteX5" fmla="*/ 202938 w 3607783"/>
                      <a:gd name="connsiteY5" fmla="*/ 1478064 h 3347910"/>
                      <a:gd name="connsiteX6" fmla="*/ 214212 w 3607783"/>
                      <a:gd name="connsiteY6" fmla="*/ 2043471 h 3347910"/>
                      <a:gd name="connsiteX7" fmla="*/ 225486 w 3607783"/>
                      <a:gd name="connsiteY7" fmla="*/ 2580129 h 3347910"/>
                      <a:gd name="connsiteX8" fmla="*/ 225486 w 3607783"/>
                      <a:gd name="connsiteY8" fmla="*/ 2626354 h 3347910"/>
                      <a:gd name="connsiteX9" fmla="*/ 421660 w 3607783"/>
                      <a:gd name="connsiteY9" fmla="*/ 2780812 h 3347910"/>
                      <a:gd name="connsiteX10" fmla="*/ 879961 w 3607783"/>
                      <a:gd name="connsiteY10" fmla="*/ 3141590 h 3347910"/>
                      <a:gd name="connsiteX11" fmla="*/ 1142653 w 3607783"/>
                      <a:gd name="connsiteY11" fmla="*/ 3347910 h 3347910"/>
                      <a:gd name="connsiteX12" fmla="*/ 2246973 w 3607783"/>
                      <a:gd name="connsiteY12" fmla="*/ 3325362 h 3347910"/>
                      <a:gd name="connsiteX13" fmla="*/ 3351856 w 3607783"/>
                      <a:gd name="connsiteY13" fmla="*/ 3301686 h 3347910"/>
                      <a:gd name="connsiteX14" fmla="*/ 3359748 w 3607783"/>
                      <a:gd name="connsiteY14" fmla="*/ 2686108 h 3347910"/>
                      <a:gd name="connsiteX15" fmla="*/ 3368768 w 3607783"/>
                      <a:gd name="connsiteY15" fmla="*/ 2047417 h 3347910"/>
                      <a:gd name="connsiteX16" fmla="*/ 3371586 w 3607783"/>
                      <a:gd name="connsiteY16" fmla="*/ 2023741 h 3347910"/>
                      <a:gd name="connsiteX17" fmla="*/ 3421193 w 3607783"/>
                      <a:gd name="connsiteY17" fmla="*/ 2023741 h 3347910"/>
                      <a:gd name="connsiteX18" fmla="*/ 3539010 w 3607783"/>
                      <a:gd name="connsiteY18" fmla="*/ 2019795 h 3347910"/>
                      <a:gd name="connsiteX19" fmla="*/ 3607783 w 3607783"/>
                      <a:gd name="connsiteY19" fmla="*/ 2016413 h 3347910"/>
                      <a:gd name="connsiteX20" fmla="*/ 3607783 w 3607783"/>
                      <a:gd name="connsiteY20" fmla="*/ 1997810 h 3347910"/>
                      <a:gd name="connsiteX21" fmla="*/ 3484329 w 3607783"/>
                      <a:gd name="connsiteY21" fmla="*/ 1712570 h 3347910"/>
                      <a:gd name="connsiteX22" fmla="*/ 2955564 w 3607783"/>
                      <a:gd name="connsiteY22" fmla="*/ 569353 h 3347910"/>
                      <a:gd name="connsiteX23" fmla="*/ 2761082 w 3607783"/>
                      <a:gd name="connsiteY23" fmla="*/ 148257 h 3347910"/>
                      <a:gd name="connsiteX24" fmla="*/ 2727259 w 3607783"/>
                      <a:gd name="connsiteY24" fmla="*/ 73847 h 3347910"/>
                      <a:gd name="connsiteX25" fmla="*/ 2692308 w 3607783"/>
                      <a:gd name="connsiteY25" fmla="*/ 71028 h 3347910"/>
                      <a:gd name="connsiteX26" fmla="*/ 2367608 w 3607783"/>
                      <a:gd name="connsiteY26" fmla="*/ 59190 h 3347910"/>
                      <a:gd name="connsiteX27" fmla="*/ 1296547 w 3607783"/>
                      <a:gd name="connsiteY27" fmla="*/ 25367 h 3347910"/>
                      <a:gd name="connsiteX28" fmla="*/ 511854 w 3607783"/>
                      <a:gd name="connsiteY28" fmla="*/ 0 h 3347910"/>
                      <a:gd name="connsiteX29" fmla="*/ 497198 w 3607783"/>
                      <a:gd name="connsiteY29" fmla="*/ 32132 h 3347910"/>
                      <a:gd name="connsiteX30" fmla="*/ 1519215 w 3607783"/>
                      <a:gd name="connsiteY30" fmla="*/ 99214 h 3347910"/>
                      <a:gd name="connsiteX31" fmla="*/ 2581820 w 3607783"/>
                      <a:gd name="connsiteY31" fmla="*/ 133601 h 3347910"/>
                      <a:gd name="connsiteX32" fmla="*/ 2681034 w 3607783"/>
                      <a:gd name="connsiteY32" fmla="*/ 136983 h 3347910"/>
                      <a:gd name="connsiteX33" fmla="*/ 2709783 w 3607783"/>
                      <a:gd name="connsiteY33" fmla="*/ 199556 h 3347910"/>
                      <a:gd name="connsiteX34" fmla="*/ 3062670 w 3607783"/>
                      <a:gd name="connsiteY34" fmla="*/ 961136 h 3347910"/>
                      <a:gd name="connsiteX35" fmla="*/ 3454452 w 3607783"/>
                      <a:gd name="connsiteY35" fmla="*/ 1806710 h 3347910"/>
                      <a:gd name="connsiteX36" fmla="*/ 3522098 w 3607783"/>
                      <a:gd name="connsiteY36" fmla="*/ 1953277 h 3347910"/>
                      <a:gd name="connsiteX37" fmla="*/ 3414429 w 3607783"/>
                      <a:gd name="connsiteY37" fmla="*/ 1957786 h 3347910"/>
                      <a:gd name="connsiteX38" fmla="*/ 3305631 w 3607783"/>
                      <a:gd name="connsiteY38" fmla="*/ 1963423 h 3347910"/>
                      <a:gd name="connsiteX39" fmla="*/ 3295485 w 3607783"/>
                      <a:gd name="connsiteY39" fmla="*/ 2598168 h 3347910"/>
                      <a:gd name="connsiteX40" fmla="*/ 3283646 w 3607783"/>
                      <a:gd name="connsiteY40" fmla="*/ 3234603 h 3347910"/>
                      <a:gd name="connsiteX41" fmla="*/ 1211990 w 3607783"/>
                      <a:gd name="connsiteY41" fmla="*/ 3280264 h 3347910"/>
                      <a:gd name="connsiteX42" fmla="*/ 1164074 w 3607783"/>
                      <a:gd name="connsiteY42" fmla="*/ 3280828 h 3347910"/>
                      <a:gd name="connsiteX43" fmla="*/ 730012 w 3607783"/>
                      <a:gd name="connsiteY43" fmla="*/ 2939216 h 3347910"/>
                      <a:gd name="connsiteX44" fmla="*/ 295951 w 3607783"/>
                      <a:gd name="connsiteY44" fmla="*/ 2597041 h 3347910"/>
                      <a:gd name="connsiteX45" fmla="*/ 292005 w 3607783"/>
                      <a:gd name="connsiteY45" fmla="*/ 2523194 h 3347910"/>
                      <a:gd name="connsiteX46" fmla="*/ 276221 w 3607783"/>
                      <a:gd name="connsiteY46" fmla="*/ 1879993 h 3347910"/>
                      <a:gd name="connsiteX47" fmla="*/ 264383 w 3607783"/>
                      <a:gd name="connsiteY47" fmla="*/ 1310640 h 3347910"/>
                      <a:gd name="connsiteX48" fmla="*/ 379945 w 3607783"/>
                      <a:gd name="connsiteY48" fmla="*/ 963955 h 3347910"/>
                      <a:gd name="connsiteX49" fmla="*/ 555260 w 3607783"/>
                      <a:gd name="connsiteY49" fmla="*/ 443645 h 3347910"/>
                      <a:gd name="connsiteX50" fmla="*/ 615578 w 3607783"/>
                      <a:gd name="connsiteY50" fmla="*/ 270020 h 3347910"/>
                      <a:gd name="connsiteX51" fmla="*/ 584010 w 3607783"/>
                      <a:gd name="connsiteY51" fmla="*/ 178134 h 3347910"/>
                      <a:gd name="connsiteX52" fmla="*/ 554133 w 3607783"/>
                      <a:gd name="connsiteY52" fmla="*/ 67646 h 3347910"/>
                      <a:gd name="connsiteX53" fmla="*/ 1519215 w 3607783"/>
                      <a:gd name="connsiteY53" fmla="*/ 99214 h 3347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</a:cxnLst>
                    <a:rect l="l" t="t" r="r" b="b"/>
                    <a:pathLst>
                      <a:path w="3607783" h="3347910">
                        <a:moveTo>
                          <a:pt x="497198" y="32132"/>
                        </a:moveTo>
                        <a:cubicBezTo>
                          <a:pt x="490997" y="50171"/>
                          <a:pt x="376562" y="369798"/>
                          <a:pt x="242962" y="742414"/>
                        </a:cubicBezTo>
                        <a:cubicBezTo>
                          <a:pt x="55244" y="1265543"/>
                          <a:pt x="0" y="1426202"/>
                          <a:pt x="0" y="1446496"/>
                        </a:cubicBezTo>
                        <a:cubicBezTo>
                          <a:pt x="0" y="1469044"/>
                          <a:pt x="1127" y="1471863"/>
                          <a:pt x="10147" y="1468481"/>
                        </a:cubicBezTo>
                        <a:cubicBezTo>
                          <a:pt x="47352" y="1453824"/>
                          <a:pt x="192227" y="1403653"/>
                          <a:pt x="197301" y="1403653"/>
                        </a:cubicBezTo>
                        <a:cubicBezTo>
                          <a:pt x="200683" y="1403653"/>
                          <a:pt x="202938" y="1430712"/>
                          <a:pt x="202938" y="1478064"/>
                        </a:cubicBezTo>
                        <a:cubicBezTo>
                          <a:pt x="202938" y="1519215"/>
                          <a:pt x="208011" y="1773451"/>
                          <a:pt x="214212" y="2043471"/>
                        </a:cubicBezTo>
                        <a:cubicBezTo>
                          <a:pt x="220413" y="2312928"/>
                          <a:pt x="225486" y="2554762"/>
                          <a:pt x="225486" y="2580129"/>
                        </a:cubicBezTo>
                        <a:lnTo>
                          <a:pt x="225486" y="2626354"/>
                        </a:lnTo>
                        <a:lnTo>
                          <a:pt x="421660" y="2780812"/>
                        </a:lnTo>
                        <a:cubicBezTo>
                          <a:pt x="529329" y="2865369"/>
                          <a:pt x="735650" y="3027720"/>
                          <a:pt x="879961" y="3141590"/>
                        </a:cubicBezTo>
                        <a:lnTo>
                          <a:pt x="1142653" y="3347910"/>
                        </a:lnTo>
                        <a:lnTo>
                          <a:pt x="2246973" y="3325362"/>
                        </a:lnTo>
                        <a:cubicBezTo>
                          <a:pt x="2854095" y="3312960"/>
                          <a:pt x="3351856" y="3302249"/>
                          <a:pt x="3351856" y="3301686"/>
                        </a:cubicBezTo>
                        <a:cubicBezTo>
                          <a:pt x="3352420" y="3301122"/>
                          <a:pt x="3355802" y="3024337"/>
                          <a:pt x="3359748" y="2686108"/>
                        </a:cubicBezTo>
                        <a:cubicBezTo>
                          <a:pt x="3363130" y="2347878"/>
                          <a:pt x="3367076" y="2060946"/>
                          <a:pt x="3368768" y="2047417"/>
                        </a:cubicBezTo>
                        <a:lnTo>
                          <a:pt x="3371586" y="2023741"/>
                        </a:lnTo>
                        <a:lnTo>
                          <a:pt x="3421193" y="2023741"/>
                        </a:lnTo>
                        <a:cubicBezTo>
                          <a:pt x="3448252" y="2023741"/>
                          <a:pt x="3501805" y="2022050"/>
                          <a:pt x="3539010" y="2019795"/>
                        </a:cubicBezTo>
                        <a:lnTo>
                          <a:pt x="3607783" y="2016413"/>
                        </a:lnTo>
                        <a:lnTo>
                          <a:pt x="3607783" y="1997810"/>
                        </a:lnTo>
                        <a:cubicBezTo>
                          <a:pt x="3607783" y="1985972"/>
                          <a:pt x="3565505" y="1887886"/>
                          <a:pt x="3484329" y="1712570"/>
                        </a:cubicBezTo>
                        <a:cubicBezTo>
                          <a:pt x="3347910" y="1417183"/>
                          <a:pt x="3196834" y="1090791"/>
                          <a:pt x="2955564" y="569353"/>
                        </a:cubicBezTo>
                        <a:cubicBezTo>
                          <a:pt x="2867060" y="378817"/>
                          <a:pt x="2779684" y="189409"/>
                          <a:pt x="2761082" y="148257"/>
                        </a:cubicBezTo>
                        <a:lnTo>
                          <a:pt x="2727259" y="73847"/>
                        </a:lnTo>
                        <a:lnTo>
                          <a:pt x="2692308" y="71028"/>
                        </a:lnTo>
                        <a:cubicBezTo>
                          <a:pt x="2673706" y="69337"/>
                          <a:pt x="2527139" y="64264"/>
                          <a:pt x="2367608" y="59190"/>
                        </a:cubicBezTo>
                        <a:cubicBezTo>
                          <a:pt x="2208076" y="54117"/>
                          <a:pt x="1726099" y="38896"/>
                          <a:pt x="1296547" y="25367"/>
                        </a:cubicBezTo>
                        <a:cubicBezTo>
                          <a:pt x="866995" y="11274"/>
                          <a:pt x="514109" y="0"/>
                          <a:pt x="511854" y="0"/>
                        </a:cubicBezTo>
                        <a:cubicBezTo>
                          <a:pt x="510163" y="0"/>
                          <a:pt x="503399" y="14657"/>
                          <a:pt x="497198" y="32132"/>
                        </a:cubicBezTo>
                        <a:close/>
                        <a:moveTo>
                          <a:pt x="1519215" y="99214"/>
                        </a:moveTo>
                        <a:cubicBezTo>
                          <a:pt x="2049672" y="116126"/>
                          <a:pt x="2527703" y="131910"/>
                          <a:pt x="2581820" y="133601"/>
                        </a:cubicBezTo>
                        <a:lnTo>
                          <a:pt x="2681034" y="136983"/>
                        </a:lnTo>
                        <a:lnTo>
                          <a:pt x="2709783" y="199556"/>
                        </a:lnTo>
                        <a:cubicBezTo>
                          <a:pt x="2725568" y="233942"/>
                          <a:pt x="2883972" y="576682"/>
                          <a:pt x="3062670" y="961136"/>
                        </a:cubicBezTo>
                        <a:cubicBezTo>
                          <a:pt x="3240804" y="1345591"/>
                          <a:pt x="3417247" y="1726099"/>
                          <a:pt x="3454452" y="1806710"/>
                        </a:cubicBezTo>
                        <a:lnTo>
                          <a:pt x="3522098" y="1953277"/>
                        </a:lnTo>
                        <a:lnTo>
                          <a:pt x="3414429" y="1957786"/>
                        </a:lnTo>
                        <a:cubicBezTo>
                          <a:pt x="3355238" y="1960041"/>
                          <a:pt x="3306195" y="1962860"/>
                          <a:pt x="3305631" y="1963423"/>
                        </a:cubicBezTo>
                        <a:cubicBezTo>
                          <a:pt x="3304504" y="1963987"/>
                          <a:pt x="3299994" y="2249791"/>
                          <a:pt x="3295485" y="2598168"/>
                        </a:cubicBezTo>
                        <a:cubicBezTo>
                          <a:pt x="3290975" y="2945981"/>
                          <a:pt x="3285901" y="3232349"/>
                          <a:pt x="3283646" y="3234603"/>
                        </a:cubicBezTo>
                        <a:cubicBezTo>
                          <a:pt x="3280828" y="3237986"/>
                          <a:pt x="1391815" y="3279137"/>
                          <a:pt x="1211990" y="3280264"/>
                        </a:cubicBezTo>
                        <a:lnTo>
                          <a:pt x="1164074" y="3280828"/>
                        </a:lnTo>
                        <a:lnTo>
                          <a:pt x="730012" y="2939216"/>
                        </a:lnTo>
                        <a:lnTo>
                          <a:pt x="295951" y="2597041"/>
                        </a:lnTo>
                        <a:lnTo>
                          <a:pt x="292005" y="2523194"/>
                        </a:lnTo>
                        <a:cubicBezTo>
                          <a:pt x="289750" y="2482606"/>
                          <a:pt x="282422" y="2192856"/>
                          <a:pt x="276221" y="1879993"/>
                        </a:cubicBezTo>
                        <a:lnTo>
                          <a:pt x="264383" y="1310640"/>
                        </a:lnTo>
                        <a:lnTo>
                          <a:pt x="379945" y="963955"/>
                        </a:lnTo>
                        <a:cubicBezTo>
                          <a:pt x="443081" y="773419"/>
                          <a:pt x="522001" y="538913"/>
                          <a:pt x="555260" y="443645"/>
                        </a:cubicBezTo>
                        <a:lnTo>
                          <a:pt x="615578" y="270020"/>
                        </a:lnTo>
                        <a:lnTo>
                          <a:pt x="584010" y="178134"/>
                        </a:lnTo>
                        <a:cubicBezTo>
                          <a:pt x="556952" y="99214"/>
                          <a:pt x="547932" y="67646"/>
                          <a:pt x="554133" y="67646"/>
                        </a:cubicBezTo>
                        <a:cubicBezTo>
                          <a:pt x="554697" y="67646"/>
                          <a:pt x="989322" y="81739"/>
                          <a:pt x="1519215" y="99214"/>
                        </a:cubicBezTo>
                        <a:close/>
                      </a:path>
                    </a:pathLst>
                  </a:custGeom>
                  <a:solidFill>
                    <a:srgbClr val="FFC000"/>
                  </a:solidFill>
                  <a:ln w="19050" cap="flat">
                    <a:solidFill>
                      <a:schemeClr val="tx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8369" name="Freihandform: Form 8368">
                    <a:extLst>
                      <a:ext uri="{FF2B5EF4-FFF2-40B4-BE49-F238E27FC236}">
                        <a16:creationId xmlns:a16="http://schemas.microsoft.com/office/drawing/2014/main" id="{A9AD7EDE-D31E-1CCF-DCC7-3D4C175068B4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3694133" y="5551094"/>
                    <a:ext cx="7323" cy="19320"/>
                  </a:xfrm>
                  <a:custGeom>
                    <a:avLst/>
                    <a:gdLst>
                      <a:gd name="connsiteX0" fmla="*/ 1435 w 7323"/>
                      <a:gd name="connsiteY0" fmla="*/ 8217 h 19320"/>
                      <a:gd name="connsiteX1" fmla="*/ 1999 w 7323"/>
                      <a:gd name="connsiteY1" fmla="*/ 18928 h 19320"/>
                      <a:gd name="connsiteX2" fmla="*/ 7073 w 7323"/>
                      <a:gd name="connsiteY2" fmla="*/ 10472 h 19320"/>
                      <a:gd name="connsiteX3" fmla="*/ 1435 w 7323"/>
                      <a:gd name="connsiteY3" fmla="*/ 8217 h 193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323" h="19320">
                        <a:moveTo>
                          <a:pt x="1435" y="8217"/>
                        </a:moveTo>
                        <a:cubicBezTo>
                          <a:pt x="-819" y="12727"/>
                          <a:pt x="-256" y="17237"/>
                          <a:pt x="1999" y="18928"/>
                        </a:cubicBezTo>
                        <a:cubicBezTo>
                          <a:pt x="4254" y="20619"/>
                          <a:pt x="7073" y="16673"/>
                          <a:pt x="7073" y="10472"/>
                        </a:cubicBezTo>
                        <a:cubicBezTo>
                          <a:pt x="8200" y="-2494"/>
                          <a:pt x="5381" y="-3621"/>
                          <a:pt x="1435" y="821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8370" name="Freihandform: Form 8369">
                    <a:extLst>
                      <a:ext uri="{FF2B5EF4-FFF2-40B4-BE49-F238E27FC236}">
                        <a16:creationId xmlns:a16="http://schemas.microsoft.com/office/drawing/2014/main" id="{F7050663-780A-148A-BA29-F05781246D85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5053292" y="4798362"/>
                    <a:ext cx="16876" cy="22548"/>
                  </a:xfrm>
                  <a:custGeom>
                    <a:avLst/>
                    <a:gdLst>
                      <a:gd name="connsiteX0" fmla="*/ 5954 w 16876"/>
                      <a:gd name="connsiteY0" fmla="*/ 11274 h 22548"/>
                      <a:gd name="connsiteX1" fmla="*/ 4263 w 16876"/>
                      <a:gd name="connsiteY1" fmla="*/ 22549 h 22548"/>
                      <a:gd name="connsiteX2" fmla="*/ 14974 w 16876"/>
                      <a:gd name="connsiteY2" fmla="*/ 11274 h 22548"/>
                      <a:gd name="connsiteX3" fmla="*/ 16665 w 16876"/>
                      <a:gd name="connsiteY3" fmla="*/ 0 h 22548"/>
                      <a:gd name="connsiteX4" fmla="*/ 5954 w 16876"/>
                      <a:gd name="connsiteY4" fmla="*/ 11274 h 22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876" h="22548">
                        <a:moveTo>
                          <a:pt x="5954" y="11274"/>
                        </a:moveTo>
                        <a:cubicBezTo>
                          <a:pt x="-1374" y="19730"/>
                          <a:pt x="-1938" y="22549"/>
                          <a:pt x="4263" y="22549"/>
                        </a:cubicBezTo>
                        <a:cubicBezTo>
                          <a:pt x="8209" y="22549"/>
                          <a:pt x="13283" y="17475"/>
                          <a:pt x="14974" y="11274"/>
                        </a:cubicBezTo>
                        <a:cubicBezTo>
                          <a:pt x="16665" y="5073"/>
                          <a:pt x="17229" y="0"/>
                          <a:pt x="16665" y="0"/>
                        </a:cubicBezTo>
                        <a:cubicBezTo>
                          <a:pt x="16101" y="0"/>
                          <a:pt x="11591" y="5073"/>
                          <a:pt x="5954" y="1127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8371" name="Freihandform: Form 8370">
                    <a:extLst>
                      <a:ext uri="{FF2B5EF4-FFF2-40B4-BE49-F238E27FC236}">
                        <a16:creationId xmlns:a16="http://schemas.microsoft.com/office/drawing/2014/main" id="{1819A889-C291-B28C-AC23-F268A8E110FD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4314114" y="3767607"/>
                    <a:ext cx="34984" cy="3100"/>
                  </a:xfrm>
                  <a:custGeom>
                    <a:avLst/>
                    <a:gdLst>
                      <a:gd name="connsiteX0" fmla="*/ 4187 w 34984"/>
                      <a:gd name="connsiteY0" fmla="*/ 2255 h 3100"/>
                      <a:gd name="connsiteX1" fmla="*/ 32372 w 34984"/>
                      <a:gd name="connsiteY1" fmla="*/ 2255 h 3100"/>
                      <a:gd name="connsiteX2" fmla="*/ 16588 w 34984"/>
                      <a:gd name="connsiteY2" fmla="*/ 0 h 3100"/>
                      <a:gd name="connsiteX3" fmla="*/ 4187 w 34984"/>
                      <a:gd name="connsiteY3" fmla="*/ 2255 h 3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984" h="3100">
                        <a:moveTo>
                          <a:pt x="4187" y="2255"/>
                        </a:moveTo>
                        <a:cubicBezTo>
                          <a:pt x="12642" y="3382"/>
                          <a:pt x="25044" y="3382"/>
                          <a:pt x="32372" y="2255"/>
                        </a:cubicBezTo>
                        <a:cubicBezTo>
                          <a:pt x="39137" y="1127"/>
                          <a:pt x="32372" y="0"/>
                          <a:pt x="16588" y="0"/>
                        </a:cubicBezTo>
                        <a:cubicBezTo>
                          <a:pt x="1368" y="0"/>
                          <a:pt x="-4833" y="1127"/>
                          <a:pt x="4187" y="225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cxnSp>
                <p:nvCxnSpPr>
                  <p:cNvPr id="8372" name="Gerader Verbinder 8371">
                    <a:extLst>
                      <a:ext uri="{FF2B5EF4-FFF2-40B4-BE49-F238E27FC236}">
                        <a16:creationId xmlns:a16="http://schemas.microsoft.com/office/drawing/2014/main" id="{42ED0D44-109B-46E2-3E6E-F2EAC197F075}"/>
                      </a:ext>
                    </a:extLst>
                  </p:cNvPr>
                  <p:cNvCxnSpPr>
                    <a:cxnSpLocks/>
                    <a:stCxn id="8368" idx="42"/>
                  </p:cNvCxnSpPr>
                  <p:nvPr/>
                </p:nvCxnSpPr>
                <p:spPr bwMode="auto">
                  <a:xfrm flipH="1" flipV="1">
                    <a:off x="3934292" y="4248911"/>
                    <a:ext cx="4064" cy="1502694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8373" name="Rechteck 23562">
                    <a:extLst>
                      <a:ext uri="{FF2B5EF4-FFF2-40B4-BE49-F238E27FC236}">
                        <a16:creationId xmlns:a16="http://schemas.microsoft.com/office/drawing/2014/main" id="{FBEAEBF4-A19B-231A-EACE-AE54DC04E22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34292" y="4188058"/>
                    <a:ext cx="2877352" cy="1565894"/>
                  </a:xfrm>
                  <a:custGeom>
                    <a:avLst/>
                    <a:gdLst>
                      <a:gd name="connsiteX0" fmla="*/ 0 w 2852968"/>
                      <a:gd name="connsiteY0" fmla="*/ 0 h 1529318"/>
                      <a:gd name="connsiteX1" fmla="*/ 2852968 w 2852968"/>
                      <a:gd name="connsiteY1" fmla="*/ 0 h 1529318"/>
                      <a:gd name="connsiteX2" fmla="*/ 2852968 w 2852968"/>
                      <a:gd name="connsiteY2" fmla="*/ 1529318 h 1529318"/>
                      <a:gd name="connsiteX3" fmla="*/ 0 w 2852968"/>
                      <a:gd name="connsiteY3" fmla="*/ 1529318 h 1529318"/>
                      <a:gd name="connsiteX4" fmla="*/ 0 w 2852968"/>
                      <a:gd name="connsiteY4" fmla="*/ 0 h 1529318"/>
                      <a:gd name="connsiteX0" fmla="*/ 0 w 2877352"/>
                      <a:gd name="connsiteY0" fmla="*/ 0 h 1529318"/>
                      <a:gd name="connsiteX1" fmla="*/ 2877352 w 2877352"/>
                      <a:gd name="connsiteY1" fmla="*/ 0 h 1529318"/>
                      <a:gd name="connsiteX2" fmla="*/ 2852968 w 2877352"/>
                      <a:gd name="connsiteY2" fmla="*/ 1529318 h 1529318"/>
                      <a:gd name="connsiteX3" fmla="*/ 0 w 2877352"/>
                      <a:gd name="connsiteY3" fmla="*/ 1529318 h 1529318"/>
                      <a:gd name="connsiteX4" fmla="*/ 0 w 2877352"/>
                      <a:gd name="connsiteY4" fmla="*/ 0 h 1529318"/>
                      <a:gd name="connsiteX0" fmla="*/ 0 w 2877352"/>
                      <a:gd name="connsiteY0" fmla="*/ 0 h 1565894"/>
                      <a:gd name="connsiteX1" fmla="*/ 2877352 w 2877352"/>
                      <a:gd name="connsiteY1" fmla="*/ 0 h 1565894"/>
                      <a:gd name="connsiteX2" fmla="*/ 2852968 w 2877352"/>
                      <a:gd name="connsiteY2" fmla="*/ 1529318 h 1565894"/>
                      <a:gd name="connsiteX3" fmla="*/ 12192 w 2877352"/>
                      <a:gd name="connsiteY3" fmla="*/ 1565894 h 1565894"/>
                      <a:gd name="connsiteX4" fmla="*/ 0 w 2877352"/>
                      <a:gd name="connsiteY4" fmla="*/ 0 h 1565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77352" h="1565894">
                        <a:moveTo>
                          <a:pt x="0" y="0"/>
                        </a:moveTo>
                        <a:lnTo>
                          <a:pt x="2877352" y="0"/>
                        </a:lnTo>
                        <a:lnTo>
                          <a:pt x="2852968" y="1529318"/>
                        </a:lnTo>
                        <a:lnTo>
                          <a:pt x="12192" y="156589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374" name="Freihandform: Form 8373">
                    <a:extLst>
                      <a:ext uri="{FF2B5EF4-FFF2-40B4-BE49-F238E27FC236}">
                        <a16:creationId xmlns:a16="http://schemas.microsoft.com/office/drawing/2014/main" id="{D027071D-4618-02A1-F143-D3805A5B07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22234" y="2541761"/>
                    <a:ext cx="3956992" cy="1882754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rgbClr val="FFCC99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375" name="Rechteck 23562">
                    <a:extLst>
                      <a:ext uri="{FF2B5EF4-FFF2-40B4-BE49-F238E27FC236}">
                        <a16:creationId xmlns:a16="http://schemas.microsoft.com/office/drawing/2014/main" id="{EA8CE419-123E-C322-9BDD-EA1253A5812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34292" y="4772010"/>
                    <a:ext cx="2877351" cy="946827"/>
                  </a:xfrm>
                  <a:custGeom>
                    <a:avLst/>
                    <a:gdLst>
                      <a:gd name="connsiteX0" fmla="*/ 0 w 2852968"/>
                      <a:gd name="connsiteY0" fmla="*/ 0 h 1529318"/>
                      <a:gd name="connsiteX1" fmla="*/ 2852968 w 2852968"/>
                      <a:gd name="connsiteY1" fmla="*/ 0 h 1529318"/>
                      <a:gd name="connsiteX2" fmla="*/ 2852968 w 2852968"/>
                      <a:gd name="connsiteY2" fmla="*/ 1529318 h 1529318"/>
                      <a:gd name="connsiteX3" fmla="*/ 0 w 2852968"/>
                      <a:gd name="connsiteY3" fmla="*/ 1529318 h 1529318"/>
                      <a:gd name="connsiteX4" fmla="*/ 0 w 2852968"/>
                      <a:gd name="connsiteY4" fmla="*/ 0 h 1529318"/>
                      <a:gd name="connsiteX0" fmla="*/ 0 w 2877352"/>
                      <a:gd name="connsiteY0" fmla="*/ 0 h 1529318"/>
                      <a:gd name="connsiteX1" fmla="*/ 2877352 w 2877352"/>
                      <a:gd name="connsiteY1" fmla="*/ 0 h 1529318"/>
                      <a:gd name="connsiteX2" fmla="*/ 2852968 w 2877352"/>
                      <a:gd name="connsiteY2" fmla="*/ 1529318 h 1529318"/>
                      <a:gd name="connsiteX3" fmla="*/ 0 w 2877352"/>
                      <a:gd name="connsiteY3" fmla="*/ 1529318 h 1529318"/>
                      <a:gd name="connsiteX4" fmla="*/ 0 w 2877352"/>
                      <a:gd name="connsiteY4" fmla="*/ 0 h 1529318"/>
                      <a:gd name="connsiteX0" fmla="*/ 0 w 2877352"/>
                      <a:gd name="connsiteY0" fmla="*/ 0 h 1565894"/>
                      <a:gd name="connsiteX1" fmla="*/ 2877352 w 2877352"/>
                      <a:gd name="connsiteY1" fmla="*/ 0 h 1565894"/>
                      <a:gd name="connsiteX2" fmla="*/ 2852968 w 2877352"/>
                      <a:gd name="connsiteY2" fmla="*/ 1529318 h 1565894"/>
                      <a:gd name="connsiteX3" fmla="*/ 12192 w 2877352"/>
                      <a:gd name="connsiteY3" fmla="*/ 1565894 h 1565894"/>
                      <a:gd name="connsiteX4" fmla="*/ 0 w 2877352"/>
                      <a:gd name="connsiteY4" fmla="*/ 0 h 1565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77352" h="1565894">
                        <a:moveTo>
                          <a:pt x="0" y="0"/>
                        </a:moveTo>
                        <a:lnTo>
                          <a:pt x="2877352" y="0"/>
                        </a:lnTo>
                        <a:lnTo>
                          <a:pt x="2852968" y="1529318"/>
                        </a:lnTo>
                        <a:lnTo>
                          <a:pt x="12192" y="156589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  <p:grpSp>
              <p:nvGrpSpPr>
                <p:cNvPr id="8363" name="Gruppieren 8362">
                  <a:extLst>
                    <a:ext uri="{FF2B5EF4-FFF2-40B4-BE49-F238E27FC236}">
                      <a16:creationId xmlns:a16="http://schemas.microsoft.com/office/drawing/2014/main" id="{4C286D2E-AF36-C328-682B-A4696EF0CC28}"/>
                    </a:ext>
                  </a:extLst>
                </p:cNvPr>
                <p:cNvGrpSpPr/>
                <p:nvPr/>
              </p:nvGrpSpPr>
              <p:grpSpPr>
                <a:xfrm>
                  <a:off x="7543963" y="2321785"/>
                  <a:ext cx="1055320" cy="566577"/>
                  <a:chOff x="6408745" y="2599455"/>
                  <a:chExt cx="897300" cy="528571"/>
                </a:xfrm>
              </p:grpSpPr>
              <p:sp>
                <p:nvSpPr>
                  <p:cNvPr id="8364" name="Freihandform: Form 8363">
                    <a:extLst>
                      <a:ext uri="{FF2B5EF4-FFF2-40B4-BE49-F238E27FC236}">
                        <a16:creationId xmlns:a16="http://schemas.microsoft.com/office/drawing/2014/main" id="{B9AE045D-4C82-7264-B94E-DE490F15702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8745" y="2599455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365" name="Freihandform: Form 8364">
                    <a:extLst>
                      <a:ext uri="{FF2B5EF4-FFF2-40B4-BE49-F238E27FC236}">
                        <a16:creationId xmlns:a16="http://schemas.microsoft.com/office/drawing/2014/main" id="{0B2D3368-93BA-E189-8DA0-803897A6CF8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807879" y="2599455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366" name="Freihandform: Form 8365">
                    <a:extLst>
                      <a:ext uri="{FF2B5EF4-FFF2-40B4-BE49-F238E27FC236}">
                        <a16:creationId xmlns:a16="http://schemas.microsoft.com/office/drawing/2014/main" id="{9ECD60D0-6E23-4F09-290B-EC4B570763B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56365" y="2902046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367" name="Freihandform: Form 8366">
                    <a:extLst>
                      <a:ext uri="{FF2B5EF4-FFF2-40B4-BE49-F238E27FC236}">
                        <a16:creationId xmlns:a16="http://schemas.microsoft.com/office/drawing/2014/main" id="{DC7C0258-EBEE-C72E-A3E2-170A3FDDC84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55498" y="2902046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</p:grpSp>
          <p:grpSp>
            <p:nvGrpSpPr>
              <p:cNvPr id="8376" name="Gruppieren 8375">
                <a:extLst>
                  <a:ext uri="{FF2B5EF4-FFF2-40B4-BE49-F238E27FC236}">
                    <a16:creationId xmlns:a16="http://schemas.microsoft.com/office/drawing/2014/main" id="{2543F7F7-00F4-E3C3-0CD2-B5C1CF1D02D1}"/>
                  </a:ext>
                </a:extLst>
              </p:cNvPr>
              <p:cNvGrpSpPr/>
              <p:nvPr/>
            </p:nvGrpSpPr>
            <p:grpSpPr>
              <a:xfrm>
                <a:off x="7016061" y="2876573"/>
                <a:ext cx="1061021" cy="461474"/>
                <a:chOff x="1804255" y="2460738"/>
                <a:chExt cx="1498934" cy="651938"/>
              </a:xfrm>
            </p:grpSpPr>
            <p:sp>
              <p:nvSpPr>
                <p:cNvPr id="8377" name="Freihandform: Form 8376">
                  <a:extLst>
                    <a:ext uri="{FF2B5EF4-FFF2-40B4-BE49-F238E27FC236}">
                      <a16:creationId xmlns:a16="http://schemas.microsoft.com/office/drawing/2014/main" id="{67EC1BB3-D004-4DB7-4F3E-10F38FD9AB93}"/>
                    </a:ext>
                  </a:extLst>
                </p:cNvPr>
                <p:cNvSpPr/>
                <p:nvPr/>
              </p:nvSpPr>
              <p:spPr>
                <a:xfrm rot="10800000" flipV="1">
                  <a:off x="2670517" y="3106406"/>
                  <a:ext cx="5235" cy="6270"/>
                </a:xfrm>
                <a:custGeom>
                  <a:avLst/>
                  <a:gdLst>
                    <a:gd name="connsiteX0" fmla="*/ 5954 w 16876"/>
                    <a:gd name="connsiteY0" fmla="*/ 11274 h 22548"/>
                    <a:gd name="connsiteX1" fmla="*/ 4263 w 16876"/>
                    <a:gd name="connsiteY1" fmla="*/ 22549 h 22548"/>
                    <a:gd name="connsiteX2" fmla="*/ 14974 w 16876"/>
                    <a:gd name="connsiteY2" fmla="*/ 11274 h 22548"/>
                    <a:gd name="connsiteX3" fmla="*/ 16665 w 16876"/>
                    <a:gd name="connsiteY3" fmla="*/ 0 h 22548"/>
                    <a:gd name="connsiteX4" fmla="*/ 5954 w 16876"/>
                    <a:gd name="connsiteY4" fmla="*/ 11274 h 225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876" h="22548">
                      <a:moveTo>
                        <a:pt x="5954" y="11274"/>
                      </a:moveTo>
                      <a:cubicBezTo>
                        <a:pt x="-1374" y="19730"/>
                        <a:pt x="-1938" y="22549"/>
                        <a:pt x="4263" y="22549"/>
                      </a:cubicBezTo>
                      <a:cubicBezTo>
                        <a:pt x="8209" y="22549"/>
                        <a:pt x="13283" y="17475"/>
                        <a:pt x="14974" y="11274"/>
                      </a:cubicBezTo>
                      <a:cubicBezTo>
                        <a:pt x="16665" y="5073"/>
                        <a:pt x="17229" y="0"/>
                        <a:pt x="16665" y="0"/>
                      </a:cubicBezTo>
                      <a:cubicBezTo>
                        <a:pt x="16101" y="0"/>
                        <a:pt x="11591" y="5073"/>
                        <a:pt x="5954" y="1127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8378" name="Freihandform: Form 8377">
                  <a:extLst>
                    <a:ext uri="{FF2B5EF4-FFF2-40B4-BE49-F238E27FC236}">
                      <a16:creationId xmlns:a16="http://schemas.microsoft.com/office/drawing/2014/main" id="{D318A8E9-C7B2-50D9-9A63-732D99EAD607}"/>
                    </a:ext>
                  </a:extLst>
                </p:cNvPr>
                <p:cNvSpPr/>
                <p:nvPr/>
              </p:nvSpPr>
              <p:spPr>
                <a:xfrm rot="10800000" flipV="1">
                  <a:off x="2441224" y="2819779"/>
                  <a:ext cx="10852" cy="862"/>
                </a:xfrm>
                <a:custGeom>
                  <a:avLst/>
                  <a:gdLst>
                    <a:gd name="connsiteX0" fmla="*/ 4187 w 34984"/>
                    <a:gd name="connsiteY0" fmla="*/ 2255 h 3100"/>
                    <a:gd name="connsiteX1" fmla="*/ 32372 w 34984"/>
                    <a:gd name="connsiteY1" fmla="*/ 2255 h 3100"/>
                    <a:gd name="connsiteX2" fmla="*/ 16588 w 34984"/>
                    <a:gd name="connsiteY2" fmla="*/ 0 h 3100"/>
                    <a:gd name="connsiteX3" fmla="*/ 4187 w 34984"/>
                    <a:gd name="connsiteY3" fmla="*/ 2255 h 31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4984" h="3100">
                      <a:moveTo>
                        <a:pt x="4187" y="2255"/>
                      </a:moveTo>
                      <a:cubicBezTo>
                        <a:pt x="12642" y="3382"/>
                        <a:pt x="25044" y="3382"/>
                        <a:pt x="32372" y="2255"/>
                      </a:cubicBezTo>
                      <a:cubicBezTo>
                        <a:pt x="39137" y="1127"/>
                        <a:pt x="32372" y="0"/>
                        <a:pt x="16588" y="0"/>
                      </a:cubicBezTo>
                      <a:cubicBezTo>
                        <a:pt x="1368" y="0"/>
                        <a:pt x="-4833" y="1127"/>
                        <a:pt x="4187" y="225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6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cxnSp>
              <p:nvCxnSpPr>
                <p:cNvPr id="8379" name="Gerader Verbinder 8378">
                  <a:extLst>
                    <a:ext uri="{FF2B5EF4-FFF2-40B4-BE49-F238E27FC236}">
                      <a16:creationId xmlns:a16="http://schemas.microsoft.com/office/drawing/2014/main" id="{6B84AD5F-3C58-C053-EBD7-2EC61B479179}"/>
                    </a:ext>
                  </a:extLst>
                </p:cNvPr>
                <p:cNvCxnSpPr>
                  <a:cxnSpLocks/>
                  <a:stCxn id="8381" idx="42"/>
                </p:cNvCxnSpPr>
                <p:nvPr/>
              </p:nvCxnSpPr>
              <p:spPr bwMode="auto">
                <a:xfrm flipH="1" flipV="1">
                  <a:off x="2286635" y="2641994"/>
                  <a:ext cx="1260" cy="444210"/>
                </a:xfrm>
                <a:prstGeom prst="line">
                  <a:avLst/>
                </a:prstGeom>
                <a:solidFill>
                  <a:srgbClr val="FF0000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8380" name="Freihandform: Form 8379">
                  <a:extLst>
                    <a:ext uri="{FF2B5EF4-FFF2-40B4-BE49-F238E27FC236}">
                      <a16:creationId xmlns:a16="http://schemas.microsoft.com/office/drawing/2014/main" id="{97095CAB-47F5-3535-7E6B-BE4848645DC8}"/>
                    </a:ext>
                  </a:extLst>
                </p:cNvPr>
                <p:cNvSpPr/>
                <p:nvPr/>
              </p:nvSpPr>
              <p:spPr bwMode="auto">
                <a:xfrm>
                  <a:off x="2034734" y="2474270"/>
                  <a:ext cx="1227462" cy="358933"/>
                </a:xfrm>
                <a:custGeom>
                  <a:avLst/>
                  <a:gdLst>
                    <a:gd name="connsiteX0" fmla="*/ 0 w 3972232"/>
                    <a:gd name="connsiteY0" fmla="*/ 9833 h 1897626"/>
                    <a:gd name="connsiteX1" fmla="*/ 2871019 w 3972232"/>
                    <a:gd name="connsiteY1" fmla="*/ 39329 h 1897626"/>
                    <a:gd name="connsiteX2" fmla="*/ 3972232 w 3972232"/>
                    <a:gd name="connsiteY2" fmla="*/ 1858297 h 1897626"/>
                    <a:gd name="connsiteX3" fmla="*/ 894735 w 3972232"/>
                    <a:gd name="connsiteY3" fmla="*/ 1897626 h 1897626"/>
                    <a:gd name="connsiteX4" fmla="*/ 49161 w 3972232"/>
                    <a:gd name="connsiteY4" fmla="*/ 0 h 1897626"/>
                    <a:gd name="connsiteX5" fmla="*/ 78658 w 3972232"/>
                    <a:gd name="connsiteY5" fmla="*/ 68826 h 1897626"/>
                    <a:gd name="connsiteX0" fmla="*/ 0 w 3972232"/>
                    <a:gd name="connsiteY0" fmla="*/ 9833 h 1897626"/>
                    <a:gd name="connsiteX1" fmla="*/ 2874829 w 3972232"/>
                    <a:gd name="connsiteY1" fmla="*/ 54569 h 1897626"/>
                    <a:gd name="connsiteX2" fmla="*/ 3972232 w 3972232"/>
                    <a:gd name="connsiteY2" fmla="*/ 1858297 h 1897626"/>
                    <a:gd name="connsiteX3" fmla="*/ 894735 w 3972232"/>
                    <a:gd name="connsiteY3" fmla="*/ 1897626 h 1897626"/>
                    <a:gd name="connsiteX4" fmla="*/ 49161 w 3972232"/>
                    <a:gd name="connsiteY4" fmla="*/ 0 h 1897626"/>
                    <a:gd name="connsiteX5" fmla="*/ 78658 w 3972232"/>
                    <a:gd name="connsiteY5" fmla="*/ 68826 h 1897626"/>
                    <a:gd name="connsiteX0" fmla="*/ 0 w 3972232"/>
                    <a:gd name="connsiteY0" fmla="*/ 17453 h 1905246"/>
                    <a:gd name="connsiteX1" fmla="*/ 2874829 w 3972232"/>
                    <a:gd name="connsiteY1" fmla="*/ 62189 h 1905246"/>
                    <a:gd name="connsiteX2" fmla="*/ 3972232 w 3972232"/>
                    <a:gd name="connsiteY2" fmla="*/ 1865917 h 1905246"/>
                    <a:gd name="connsiteX3" fmla="*/ 894735 w 3972232"/>
                    <a:gd name="connsiteY3" fmla="*/ 1905246 h 1905246"/>
                    <a:gd name="connsiteX4" fmla="*/ 178701 w 3972232"/>
                    <a:gd name="connsiteY4" fmla="*/ 0 h 1905246"/>
                    <a:gd name="connsiteX5" fmla="*/ 78658 w 3972232"/>
                    <a:gd name="connsiteY5" fmla="*/ 76446 h 1905246"/>
                    <a:gd name="connsiteX0" fmla="*/ 0 w 3972232"/>
                    <a:gd name="connsiteY0" fmla="*/ 17453 h 1905246"/>
                    <a:gd name="connsiteX1" fmla="*/ 2874829 w 3972232"/>
                    <a:gd name="connsiteY1" fmla="*/ 62189 h 1905246"/>
                    <a:gd name="connsiteX2" fmla="*/ 3972232 w 3972232"/>
                    <a:gd name="connsiteY2" fmla="*/ 1865917 h 1905246"/>
                    <a:gd name="connsiteX3" fmla="*/ 894735 w 3972232"/>
                    <a:gd name="connsiteY3" fmla="*/ 1905246 h 1905246"/>
                    <a:gd name="connsiteX4" fmla="*/ 178701 w 3972232"/>
                    <a:gd name="connsiteY4" fmla="*/ 0 h 1905246"/>
                    <a:gd name="connsiteX5" fmla="*/ 78658 w 3972232"/>
                    <a:gd name="connsiteY5" fmla="*/ 76446 h 1905246"/>
                    <a:gd name="connsiteX0" fmla="*/ 0 w 3972232"/>
                    <a:gd name="connsiteY0" fmla="*/ 0 h 1887793"/>
                    <a:gd name="connsiteX1" fmla="*/ 2874829 w 3972232"/>
                    <a:gd name="connsiteY1" fmla="*/ 44736 h 1887793"/>
                    <a:gd name="connsiteX2" fmla="*/ 3972232 w 3972232"/>
                    <a:gd name="connsiteY2" fmla="*/ 1848464 h 1887793"/>
                    <a:gd name="connsiteX3" fmla="*/ 894735 w 3972232"/>
                    <a:gd name="connsiteY3" fmla="*/ 1887793 h 1887793"/>
                    <a:gd name="connsiteX4" fmla="*/ 78658 w 3972232"/>
                    <a:gd name="connsiteY4" fmla="*/ 58993 h 1887793"/>
                    <a:gd name="connsiteX0" fmla="*/ 0 w 3972232"/>
                    <a:gd name="connsiteY0" fmla="*/ 24827 h 1912620"/>
                    <a:gd name="connsiteX1" fmla="*/ 2874829 w 3972232"/>
                    <a:gd name="connsiteY1" fmla="*/ 69563 h 1912620"/>
                    <a:gd name="connsiteX2" fmla="*/ 3972232 w 3972232"/>
                    <a:gd name="connsiteY2" fmla="*/ 1873291 h 1912620"/>
                    <a:gd name="connsiteX3" fmla="*/ 894735 w 3972232"/>
                    <a:gd name="connsiteY3" fmla="*/ 1912620 h 1912620"/>
                    <a:gd name="connsiteX4" fmla="*/ 21508 w 3972232"/>
                    <a:gd name="connsiteY4" fmla="*/ 0 h 1912620"/>
                    <a:gd name="connsiteX0" fmla="*/ 0 w 3956992"/>
                    <a:gd name="connsiteY0" fmla="*/ 0 h 1922083"/>
                    <a:gd name="connsiteX1" fmla="*/ 2859589 w 3956992"/>
                    <a:gd name="connsiteY1" fmla="*/ 79026 h 1922083"/>
                    <a:gd name="connsiteX2" fmla="*/ 3956992 w 3956992"/>
                    <a:gd name="connsiteY2" fmla="*/ 1882754 h 1922083"/>
                    <a:gd name="connsiteX3" fmla="*/ 879495 w 3956992"/>
                    <a:gd name="connsiteY3" fmla="*/ 1922083 h 1922083"/>
                    <a:gd name="connsiteX4" fmla="*/ 6268 w 3956992"/>
                    <a:gd name="connsiteY4" fmla="*/ 9463 h 1922083"/>
                    <a:gd name="connsiteX0" fmla="*/ 0 w 3956992"/>
                    <a:gd name="connsiteY0" fmla="*/ 0 h 1882754"/>
                    <a:gd name="connsiteX1" fmla="*/ 2859589 w 3956992"/>
                    <a:gd name="connsiteY1" fmla="*/ 79026 h 1882754"/>
                    <a:gd name="connsiteX2" fmla="*/ 3956992 w 3956992"/>
                    <a:gd name="connsiteY2" fmla="*/ 1882754 h 1882754"/>
                    <a:gd name="connsiteX3" fmla="*/ 879495 w 3956992"/>
                    <a:gd name="connsiteY3" fmla="*/ 1867219 h 1882754"/>
                    <a:gd name="connsiteX4" fmla="*/ 6268 w 3956992"/>
                    <a:gd name="connsiteY4" fmla="*/ 9463 h 18827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956992" h="1882754">
                      <a:moveTo>
                        <a:pt x="0" y="0"/>
                      </a:moveTo>
                      <a:lnTo>
                        <a:pt x="2859589" y="79026"/>
                      </a:lnTo>
                      <a:lnTo>
                        <a:pt x="3956992" y="1882754"/>
                      </a:lnTo>
                      <a:lnTo>
                        <a:pt x="879495" y="1867219"/>
                      </a:lnTo>
                      <a:lnTo>
                        <a:pt x="6268" y="9463"/>
                      </a:lnTo>
                    </a:path>
                  </a:pathLst>
                </a:custGeom>
                <a:solidFill>
                  <a:srgbClr val="FFCC99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8381" name="Freihandform: Form 8380">
                  <a:extLst>
                    <a:ext uri="{FF2B5EF4-FFF2-40B4-BE49-F238E27FC236}">
                      <a16:creationId xmlns:a16="http://schemas.microsoft.com/office/drawing/2014/main" id="{AFDB2278-A31C-6803-9ECC-CF541CAB6358}"/>
                    </a:ext>
                  </a:extLst>
                </p:cNvPr>
                <p:cNvSpPr/>
                <p:nvPr/>
              </p:nvSpPr>
              <p:spPr>
                <a:xfrm rot="10800000" flipH="1" flipV="1">
                  <a:off x="1804255" y="2460738"/>
                  <a:ext cx="1498934" cy="638254"/>
                </a:xfrm>
                <a:custGeom>
                  <a:avLst/>
                  <a:gdLst>
                    <a:gd name="connsiteX0" fmla="*/ 497198 w 3607783"/>
                    <a:gd name="connsiteY0" fmla="*/ 32132 h 3347910"/>
                    <a:gd name="connsiteX1" fmla="*/ 242962 w 3607783"/>
                    <a:gd name="connsiteY1" fmla="*/ 742414 h 3347910"/>
                    <a:gd name="connsiteX2" fmla="*/ 0 w 3607783"/>
                    <a:gd name="connsiteY2" fmla="*/ 1446496 h 3347910"/>
                    <a:gd name="connsiteX3" fmla="*/ 10147 w 3607783"/>
                    <a:gd name="connsiteY3" fmla="*/ 1468481 h 3347910"/>
                    <a:gd name="connsiteX4" fmla="*/ 197301 w 3607783"/>
                    <a:gd name="connsiteY4" fmla="*/ 1403653 h 3347910"/>
                    <a:gd name="connsiteX5" fmla="*/ 202938 w 3607783"/>
                    <a:gd name="connsiteY5" fmla="*/ 1478064 h 3347910"/>
                    <a:gd name="connsiteX6" fmla="*/ 214212 w 3607783"/>
                    <a:gd name="connsiteY6" fmla="*/ 2043471 h 3347910"/>
                    <a:gd name="connsiteX7" fmla="*/ 225486 w 3607783"/>
                    <a:gd name="connsiteY7" fmla="*/ 2580129 h 3347910"/>
                    <a:gd name="connsiteX8" fmla="*/ 225486 w 3607783"/>
                    <a:gd name="connsiteY8" fmla="*/ 2626354 h 3347910"/>
                    <a:gd name="connsiteX9" fmla="*/ 421660 w 3607783"/>
                    <a:gd name="connsiteY9" fmla="*/ 2780812 h 3347910"/>
                    <a:gd name="connsiteX10" fmla="*/ 879961 w 3607783"/>
                    <a:gd name="connsiteY10" fmla="*/ 3141590 h 3347910"/>
                    <a:gd name="connsiteX11" fmla="*/ 1142653 w 3607783"/>
                    <a:gd name="connsiteY11" fmla="*/ 3347910 h 3347910"/>
                    <a:gd name="connsiteX12" fmla="*/ 2246973 w 3607783"/>
                    <a:gd name="connsiteY12" fmla="*/ 3325362 h 3347910"/>
                    <a:gd name="connsiteX13" fmla="*/ 3351856 w 3607783"/>
                    <a:gd name="connsiteY13" fmla="*/ 3301686 h 3347910"/>
                    <a:gd name="connsiteX14" fmla="*/ 3359748 w 3607783"/>
                    <a:gd name="connsiteY14" fmla="*/ 2686108 h 3347910"/>
                    <a:gd name="connsiteX15" fmla="*/ 3368768 w 3607783"/>
                    <a:gd name="connsiteY15" fmla="*/ 2047417 h 3347910"/>
                    <a:gd name="connsiteX16" fmla="*/ 3371586 w 3607783"/>
                    <a:gd name="connsiteY16" fmla="*/ 2023741 h 3347910"/>
                    <a:gd name="connsiteX17" fmla="*/ 3421193 w 3607783"/>
                    <a:gd name="connsiteY17" fmla="*/ 2023741 h 3347910"/>
                    <a:gd name="connsiteX18" fmla="*/ 3539010 w 3607783"/>
                    <a:gd name="connsiteY18" fmla="*/ 2019795 h 3347910"/>
                    <a:gd name="connsiteX19" fmla="*/ 3607783 w 3607783"/>
                    <a:gd name="connsiteY19" fmla="*/ 2016413 h 3347910"/>
                    <a:gd name="connsiteX20" fmla="*/ 3607783 w 3607783"/>
                    <a:gd name="connsiteY20" fmla="*/ 1997810 h 3347910"/>
                    <a:gd name="connsiteX21" fmla="*/ 3484329 w 3607783"/>
                    <a:gd name="connsiteY21" fmla="*/ 1712570 h 3347910"/>
                    <a:gd name="connsiteX22" fmla="*/ 2955564 w 3607783"/>
                    <a:gd name="connsiteY22" fmla="*/ 569353 h 3347910"/>
                    <a:gd name="connsiteX23" fmla="*/ 2761082 w 3607783"/>
                    <a:gd name="connsiteY23" fmla="*/ 148257 h 3347910"/>
                    <a:gd name="connsiteX24" fmla="*/ 2727259 w 3607783"/>
                    <a:gd name="connsiteY24" fmla="*/ 73847 h 3347910"/>
                    <a:gd name="connsiteX25" fmla="*/ 2692308 w 3607783"/>
                    <a:gd name="connsiteY25" fmla="*/ 71028 h 3347910"/>
                    <a:gd name="connsiteX26" fmla="*/ 2367608 w 3607783"/>
                    <a:gd name="connsiteY26" fmla="*/ 59190 h 3347910"/>
                    <a:gd name="connsiteX27" fmla="*/ 1296547 w 3607783"/>
                    <a:gd name="connsiteY27" fmla="*/ 25367 h 3347910"/>
                    <a:gd name="connsiteX28" fmla="*/ 511854 w 3607783"/>
                    <a:gd name="connsiteY28" fmla="*/ 0 h 3347910"/>
                    <a:gd name="connsiteX29" fmla="*/ 497198 w 3607783"/>
                    <a:gd name="connsiteY29" fmla="*/ 32132 h 3347910"/>
                    <a:gd name="connsiteX30" fmla="*/ 1519215 w 3607783"/>
                    <a:gd name="connsiteY30" fmla="*/ 99214 h 3347910"/>
                    <a:gd name="connsiteX31" fmla="*/ 2581820 w 3607783"/>
                    <a:gd name="connsiteY31" fmla="*/ 133601 h 3347910"/>
                    <a:gd name="connsiteX32" fmla="*/ 2681034 w 3607783"/>
                    <a:gd name="connsiteY32" fmla="*/ 136983 h 3347910"/>
                    <a:gd name="connsiteX33" fmla="*/ 2709783 w 3607783"/>
                    <a:gd name="connsiteY33" fmla="*/ 199556 h 3347910"/>
                    <a:gd name="connsiteX34" fmla="*/ 3062670 w 3607783"/>
                    <a:gd name="connsiteY34" fmla="*/ 961136 h 3347910"/>
                    <a:gd name="connsiteX35" fmla="*/ 3454452 w 3607783"/>
                    <a:gd name="connsiteY35" fmla="*/ 1806710 h 3347910"/>
                    <a:gd name="connsiteX36" fmla="*/ 3522098 w 3607783"/>
                    <a:gd name="connsiteY36" fmla="*/ 1953277 h 3347910"/>
                    <a:gd name="connsiteX37" fmla="*/ 3414429 w 3607783"/>
                    <a:gd name="connsiteY37" fmla="*/ 1957786 h 3347910"/>
                    <a:gd name="connsiteX38" fmla="*/ 3305631 w 3607783"/>
                    <a:gd name="connsiteY38" fmla="*/ 1963423 h 3347910"/>
                    <a:gd name="connsiteX39" fmla="*/ 3295485 w 3607783"/>
                    <a:gd name="connsiteY39" fmla="*/ 2598168 h 3347910"/>
                    <a:gd name="connsiteX40" fmla="*/ 3283646 w 3607783"/>
                    <a:gd name="connsiteY40" fmla="*/ 3234603 h 3347910"/>
                    <a:gd name="connsiteX41" fmla="*/ 1211990 w 3607783"/>
                    <a:gd name="connsiteY41" fmla="*/ 3280264 h 3347910"/>
                    <a:gd name="connsiteX42" fmla="*/ 1164074 w 3607783"/>
                    <a:gd name="connsiteY42" fmla="*/ 3280828 h 3347910"/>
                    <a:gd name="connsiteX43" fmla="*/ 730012 w 3607783"/>
                    <a:gd name="connsiteY43" fmla="*/ 2939216 h 3347910"/>
                    <a:gd name="connsiteX44" fmla="*/ 295951 w 3607783"/>
                    <a:gd name="connsiteY44" fmla="*/ 2597041 h 3347910"/>
                    <a:gd name="connsiteX45" fmla="*/ 292005 w 3607783"/>
                    <a:gd name="connsiteY45" fmla="*/ 2523194 h 3347910"/>
                    <a:gd name="connsiteX46" fmla="*/ 276221 w 3607783"/>
                    <a:gd name="connsiteY46" fmla="*/ 1879993 h 3347910"/>
                    <a:gd name="connsiteX47" fmla="*/ 264383 w 3607783"/>
                    <a:gd name="connsiteY47" fmla="*/ 1310640 h 3347910"/>
                    <a:gd name="connsiteX48" fmla="*/ 379945 w 3607783"/>
                    <a:gd name="connsiteY48" fmla="*/ 963955 h 3347910"/>
                    <a:gd name="connsiteX49" fmla="*/ 555260 w 3607783"/>
                    <a:gd name="connsiteY49" fmla="*/ 443645 h 3347910"/>
                    <a:gd name="connsiteX50" fmla="*/ 615578 w 3607783"/>
                    <a:gd name="connsiteY50" fmla="*/ 270020 h 3347910"/>
                    <a:gd name="connsiteX51" fmla="*/ 584010 w 3607783"/>
                    <a:gd name="connsiteY51" fmla="*/ 178134 h 3347910"/>
                    <a:gd name="connsiteX52" fmla="*/ 554133 w 3607783"/>
                    <a:gd name="connsiteY52" fmla="*/ 67646 h 3347910"/>
                    <a:gd name="connsiteX53" fmla="*/ 1519215 w 3607783"/>
                    <a:gd name="connsiteY53" fmla="*/ 99214 h 33479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</a:cxnLst>
                  <a:rect l="l" t="t" r="r" b="b"/>
                  <a:pathLst>
                    <a:path w="3607783" h="3347910">
                      <a:moveTo>
                        <a:pt x="497198" y="32132"/>
                      </a:moveTo>
                      <a:cubicBezTo>
                        <a:pt x="490997" y="50171"/>
                        <a:pt x="376562" y="369798"/>
                        <a:pt x="242962" y="742414"/>
                      </a:cubicBezTo>
                      <a:cubicBezTo>
                        <a:pt x="55244" y="1265543"/>
                        <a:pt x="0" y="1426202"/>
                        <a:pt x="0" y="1446496"/>
                      </a:cubicBezTo>
                      <a:cubicBezTo>
                        <a:pt x="0" y="1469044"/>
                        <a:pt x="1127" y="1471863"/>
                        <a:pt x="10147" y="1468481"/>
                      </a:cubicBezTo>
                      <a:cubicBezTo>
                        <a:pt x="47352" y="1453824"/>
                        <a:pt x="192227" y="1403653"/>
                        <a:pt x="197301" y="1403653"/>
                      </a:cubicBezTo>
                      <a:cubicBezTo>
                        <a:pt x="200683" y="1403653"/>
                        <a:pt x="202938" y="1430712"/>
                        <a:pt x="202938" y="1478064"/>
                      </a:cubicBezTo>
                      <a:cubicBezTo>
                        <a:pt x="202938" y="1519215"/>
                        <a:pt x="208011" y="1773451"/>
                        <a:pt x="214212" y="2043471"/>
                      </a:cubicBezTo>
                      <a:cubicBezTo>
                        <a:pt x="220413" y="2312928"/>
                        <a:pt x="225486" y="2554762"/>
                        <a:pt x="225486" y="2580129"/>
                      </a:cubicBezTo>
                      <a:lnTo>
                        <a:pt x="225486" y="2626354"/>
                      </a:lnTo>
                      <a:lnTo>
                        <a:pt x="421660" y="2780812"/>
                      </a:lnTo>
                      <a:cubicBezTo>
                        <a:pt x="529329" y="2865369"/>
                        <a:pt x="735650" y="3027720"/>
                        <a:pt x="879961" y="3141590"/>
                      </a:cubicBezTo>
                      <a:lnTo>
                        <a:pt x="1142653" y="3347910"/>
                      </a:lnTo>
                      <a:lnTo>
                        <a:pt x="2246973" y="3325362"/>
                      </a:lnTo>
                      <a:cubicBezTo>
                        <a:pt x="2854095" y="3312960"/>
                        <a:pt x="3351856" y="3302249"/>
                        <a:pt x="3351856" y="3301686"/>
                      </a:cubicBezTo>
                      <a:cubicBezTo>
                        <a:pt x="3352420" y="3301122"/>
                        <a:pt x="3355802" y="3024337"/>
                        <a:pt x="3359748" y="2686108"/>
                      </a:cubicBezTo>
                      <a:cubicBezTo>
                        <a:pt x="3363130" y="2347878"/>
                        <a:pt x="3367076" y="2060946"/>
                        <a:pt x="3368768" y="2047417"/>
                      </a:cubicBezTo>
                      <a:lnTo>
                        <a:pt x="3371586" y="2023741"/>
                      </a:lnTo>
                      <a:lnTo>
                        <a:pt x="3421193" y="2023741"/>
                      </a:lnTo>
                      <a:cubicBezTo>
                        <a:pt x="3448252" y="2023741"/>
                        <a:pt x="3501805" y="2022050"/>
                        <a:pt x="3539010" y="2019795"/>
                      </a:cubicBezTo>
                      <a:lnTo>
                        <a:pt x="3607783" y="2016413"/>
                      </a:lnTo>
                      <a:lnTo>
                        <a:pt x="3607783" y="1997810"/>
                      </a:lnTo>
                      <a:cubicBezTo>
                        <a:pt x="3607783" y="1985972"/>
                        <a:pt x="3565505" y="1887886"/>
                        <a:pt x="3484329" y="1712570"/>
                      </a:cubicBezTo>
                      <a:cubicBezTo>
                        <a:pt x="3347910" y="1417183"/>
                        <a:pt x="3196834" y="1090791"/>
                        <a:pt x="2955564" y="569353"/>
                      </a:cubicBezTo>
                      <a:cubicBezTo>
                        <a:pt x="2867060" y="378817"/>
                        <a:pt x="2779684" y="189409"/>
                        <a:pt x="2761082" y="148257"/>
                      </a:cubicBezTo>
                      <a:lnTo>
                        <a:pt x="2727259" y="73847"/>
                      </a:lnTo>
                      <a:lnTo>
                        <a:pt x="2692308" y="71028"/>
                      </a:lnTo>
                      <a:cubicBezTo>
                        <a:pt x="2673706" y="69337"/>
                        <a:pt x="2527139" y="64264"/>
                        <a:pt x="2367608" y="59190"/>
                      </a:cubicBezTo>
                      <a:cubicBezTo>
                        <a:pt x="2208076" y="54117"/>
                        <a:pt x="1726099" y="38896"/>
                        <a:pt x="1296547" y="25367"/>
                      </a:cubicBezTo>
                      <a:cubicBezTo>
                        <a:pt x="866995" y="11274"/>
                        <a:pt x="514109" y="0"/>
                        <a:pt x="511854" y="0"/>
                      </a:cubicBezTo>
                      <a:cubicBezTo>
                        <a:pt x="510163" y="0"/>
                        <a:pt x="503399" y="14657"/>
                        <a:pt x="497198" y="32132"/>
                      </a:cubicBezTo>
                      <a:close/>
                      <a:moveTo>
                        <a:pt x="1519215" y="99214"/>
                      </a:moveTo>
                      <a:cubicBezTo>
                        <a:pt x="2049672" y="116126"/>
                        <a:pt x="2527703" y="131910"/>
                        <a:pt x="2581820" y="133601"/>
                      </a:cubicBezTo>
                      <a:lnTo>
                        <a:pt x="2681034" y="136983"/>
                      </a:lnTo>
                      <a:lnTo>
                        <a:pt x="2709783" y="199556"/>
                      </a:lnTo>
                      <a:cubicBezTo>
                        <a:pt x="2725568" y="233942"/>
                        <a:pt x="2883972" y="576682"/>
                        <a:pt x="3062670" y="961136"/>
                      </a:cubicBezTo>
                      <a:cubicBezTo>
                        <a:pt x="3240804" y="1345591"/>
                        <a:pt x="3417247" y="1726099"/>
                        <a:pt x="3454452" y="1806710"/>
                      </a:cubicBezTo>
                      <a:lnTo>
                        <a:pt x="3522098" y="1953277"/>
                      </a:lnTo>
                      <a:lnTo>
                        <a:pt x="3414429" y="1957786"/>
                      </a:lnTo>
                      <a:cubicBezTo>
                        <a:pt x="3355238" y="1960041"/>
                        <a:pt x="3306195" y="1962860"/>
                        <a:pt x="3305631" y="1963423"/>
                      </a:cubicBezTo>
                      <a:cubicBezTo>
                        <a:pt x="3304504" y="1963987"/>
                        <a:pt x="3299994" y="2249791"/>
                        <a:pt x="3295485" y="2598168"/>
                      </a:cubicBezTo>
                      <a:cubicBezTo>
                        <a:pt x="3290975" y="2945981"/>
                        <a:pt x="3285901" y="3232349"/>
                        <a:pt x="3283646" y="3234603"/>
                      </a:cubicBezTo>
                      <a:cubicBezTo>
                        <a:pt x="3280828" y="3237986"/>
                        <a:pt x="1391815" y="3279137"/>
                        <a:pt x="1211990" y="3280264"/>
                      </a:cubicBezTo>
                      <a:lnTo>
                        <a:pt x="1164074" y="3280828"/>
                      </a:lnTo>
                      <a:lnTo>
                        <a:pt x="730012" y="2939216"/>
                      </a:lnTo>
                      <a:lnTo>
                        <a:pt x="295951" y="2597041"/>
                      </a:lnTo>
                      <a:lnTo>
                        <a:pt x="292005" y="2523194"/>
                      </a:lnTo>
                      <a:cubicBezTo>
                        <a:pt x="289750" y="2482606"/>
                        <a:pt x="282422" y="2192856"/>
                        <a:pt x="276221" y="1879993"/>
                      </a:cubicBezTo>
                      <a:lnTo>
                        <a:pt x="264383" y="1310640"/>
                      </a:lnTo>
                      <a:lnTo>
                        <a:pt x="379945" y="963955"/>
                      </a:lnTo>
                      <a:cubicBezTo>
                        <a:pt x="443081" y="773419"/>
                        <a:pt x="522001" y="538913"/>
                        <a:pt x="555260" y="443645"/>
                      </a:cubicBezTo>
                      <a:lnTo>
                        <a:pt x="615578" y="270020"/>
                      </a:lnTo>
                      <a:lnTo>
                        <a:pt x="584010" y="178134"/>
                      </a:lnTo>
                      <a:cubicBezTo>
                        <a:pt x="556952" y="99214"/>
                        <a:pt x="547932" y="67646"/>
                        <a:pt x="554133" y="67646"/>
                      </a:cubicBezTo>
                      <a:cubicBezTo>
                        <a:pt x="554697" y="67646"/>
                        <a:pt x="989322" y="81739"/>
                        <a:pt x="1519215" y="99214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 w="19050" cap="flat">
                  <a:solidFill>
                    <a:schemeClr val="tx1"/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de-DE"/>
                </a:p>
              </p:txBody>
            </p:sp>
            <p:sp>
              <p:nvSpPr>
                <p:cNvPr id="8382" name="Freihandform: Form 8381">
                  <a:extLst>
                    <a:ext uri="{FF2B5EF4-FFF2-40B4-BE49-F238E27FC236}">
                      <a16:creationId xmlns:a16="http://schemas.microsoft.com/office/drawing/2014/main" id="{F6163675-1E96-D5F8-C97B-46E41488ECC1}"/>
                    </a:ext>
                  </a:extLst>
                </p:cNvPr>
                <p:cNvSpPr/>
                <p:nvPr/>
              </p:nvSpPr>
              <p:spPr bwMode="auto">
                <a:xfrm>
                  <a:off x="1928940" y="2525167"/>
                  <a:ext cx="342496" cy="543392"/>
                </a:xfrm>
                <a:custGeom>
                  <a:avLst/>
                  <a:gdLst>
                    <a:gd name="connsiteX0" fmla="*/ 0 w 381000"/>
                    <a:gd name="connsiteY0" fmla="*/ 369094 h 1066800"/>
                    <a:gd name="connsiteX1" fmla="*/ 150019 w 381000"/>
                    <a:gd name="connsiteY1" fmla="*/ 0 h 1066800"/>
                    <a:gd name="connsiteX2" fmla="*/ 381000 w 381000"/>
                    <a:gd name="connsiteY2" fmla="*/ 550069 h 1066800"/>
                    <a:gd name="connsiteX3" fmla="*/ 381000 w 381000"/>
                    <a:gd name="connsiteY3" fmla="*/ 1066800 h 1066800"/>
                    <a:gd name="connsiteX4" fmla="*/ 16669 w 381000"/>
                    <a:gd name="connsiteY4" fmla="*/ 833437 h 1066800"/>
                    <a:gd name="connsiteX5" fmla="*/ 0 w 381000"/>
                    <a:gd name="connsiteY5" fmla="*/ 369094 h 1066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81000" h="1066800">
                      <a:moveTo>
                        <a:pt x="0" y="369094"/>
                      </a:moveTo>
                      <a:lnTo>
                        <a:pt x="150019" y="0"/>
                      </a:lnTo>
                      <a:lnTo>
                        <a:pt x="381000" y="550069"/>
                      </a:lnTo>
                      <a:lnTo>
                        <a:pt x="381000" y="1066800"/>
                      </a:lnTo>
                      <a:lnTo>
                        <a:pt x="16669" y="833437"/>
                      </a:lnTo>
                      <a:lnTo>
                        <a:pt x="0" y="369094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grpSp>
              <p:nvGrpSpPr>
                <p:cNvPr id="8383" name="Gruppieren 8382">
                  <a:extLst>
                    <a:ext uri="{FF2B5EF4-FFF2-40B4-BE49-F238E27FC236}">
                      <a16:creationId xmlns:a16="http://schemas.microsoft.com/office/drawing/2014/main" id="{9FC63E64-CA54-DA1D-B7CE-2C4D935BBF0D}"/>
                    </a:ext>
                  </a:extLst>
                </p:cNvPr>
                <p:cNvGrpSpPr/>
                <p:nvPr/>
              </p:nvGrpSpPr>
              <p:grpSpPr>
                <a:xfrm>
                  <a:off x="2212149" y="2528287"/>
                  <a:ext cx="866703" cy="261830"/>
                  <a:chOff x="8364915" y="3815016"/>
                  <a:chExt cx="897300" cy="528571"/>
                </a:xfrm>
              </p:grpSpPr>
              <p:sp>
                <p:nvSpPr>
                  <p:cNvPr id="8384" name="Freihandform: Form 8383">
                    <a:extLst>
                      <a:ext uri="{FF2B5EF4-FFF2-40B4-BE49-F238E27FC236}">
                        <a16:creationId xmlns:a16="http://schemas.microsoft.com/office/drawing/2014/main" id="{A5257130-8F69-B18E-D992-45F7E618103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364915" y="3815016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385" name="Freihandform: Form 8384">
                    <a:extLst>
                      <a:ext uri="{FF2B5EF4-FFF2-40B4-BE49-F238E27FC236}">
                        <a16:creationId xmlns:a16="http://schemas.microsoft.com/office/drawing/2014/main" id="{6D137467-A1FA-7E5B-21CA-FAD97517C5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764049" y="3815016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386" name="Freihandform: Form 8385">
                    <a:extLst>
                      <a:ext uri="{FF2B5EF4-FFF2-40B4-BE49-F238E27FC236}">
                        <a16:creationId xmlns:a16="http://schemas.microsoft.com/office/drawing/2014/main" id="{459D6FB3-FB3E-3D98-898B-247B69418F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512535" y="4117607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387" name="Freihandform: Form 8386">
                    <a:extLst>
                      <a:ext uri="{FF2B5EF4-FFF2-40B4-BE49-F238E27FC236}">
                        <a16:creationId xmlns:a16="http://schemas.microsoft.com/office/drawing/2014/main" id="{CB6EAC32-AC95-E96C-9CA7-BB5D512E478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911668" y="4117607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</p:grpSp>
          <p:grpSp>
            <p:nvGrpSpPr>
              <p:cNvPr id="8486" name="Gruppieren 8485">
                <a:extLst>
                  <a:ext uri="{FF2B5EF4-FFF2-40B4-BE49-F238E27FC236}">
                    <a16:creationId xmlns:a16="http://schemas.microsoft.com/office/drawing/2014/main" id="{2D74CEBB-2059-9047-3FD8-9C71A6966A0F}"/>
                  </a:ext>
                </a:extLst>
              </p:cNvPr>
              <p:cNvGrpSpPr/>
              <p:nvPr/>
            </p:nvGrpSpPr>
            <p:grpSpPr>
              <a:xfrm>
                <a:off x="7553034" y="4128927"/>
                <a:ext cx="412035" cy="321518"/>
                <a:chOff x="6985461" y="2156776"/>
                <a:chExt cx="1928530" cy="1504864"/>
              </a:xfrm>
            </p:grpSpPr>
            <p:grpSp>
              <p:nvGrpSpPr>
                <p:cNvPr id="8487" name="Gruppieren 8486">
                  <a:extLst>
                    <a:ext uri="{FF2B5EF4-FFF2-40B4-BE49-F238E27FC236}">
                      <a16:creationId xmlns:a16="http://schemas.microsoft.com/office/drawing/2014/main" id="{87A0E20C-BF90-6756-6126-D928709618B5}"/>
                    </a:ext>
                  </a:extLst>
                </p:cNvPr>
                <p:cNvGrpSpPr/>
                <p:nvPr/>
              </p:nvGrpSpPr>
              <p:grpSpPr>
                <a:xfrm>
                  <a:off x="6985461" y="2156776"/>
                  <a:ext cx="1928530" cy="1504864"/>
                  <a:chOff x="2379234" y="2470777"/>
                  <a:chExt cx="4832140" cy="3347911"/>
                </a:xfrm>
              </p:grpSpPr>
              <p:sp>
                <p:nvSpPr>
                  <p:cNvPr id="8493" name="Freihandform: Form 8492">
                    <a:extLst>
                      <a:ext uri="{FF2B5EF4-FFF2-40B4-BE49-F238E27FC236}">
                        <a16:creationId xmlns:a16="http://schemas.microsoft.com/office/drawing/2014/main" id="{6CD811C7-03B6-2662-97F9-3318A17C6944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2379234" y="2470777"/>
                    <a:ext cx="4832140" cy="3347911"/>
                  </a:xfrm>
                  <a:custGeom>
                    <a:avLst/>
                    <a:gdLst>
                      <a:gd name="connsiteX0" fmla="*/ 497198 w 3607783"/>
                      <a:gd name="connsiteY0" fmla="*/ 32132 h 3347910"/>
                      <a:gd name="connsiteX1" fmla="*/ 242962 w 3607783"/>
                      <a:gd name="connsiteY1" fmla="*/ 742414 h 3347910"/>
                      <a:gd name="connsiteX2" fmla="*/ 0 w 3607783"/>
                      <a:gd name="connsiteY2" fmla="*/ 1446496 h 3347910"/>
                      <a:gd name="connsiteX3" fmla="*/ 10147 w 3607783"/>
                      <a:gd name="connsiteY3" fmla="*/ 1468481 h 3347910"/>
                      <a:gd name="connsiteX4" fmla="*/ 197301 w 3607783"/>
                      <a:gd name="connsiteY4" fmla="*/ 1403653 h 3347910"/>
                      <a:gd name="connsiteX5" fmla="*/ 202938 w 3607783"/>
                      <a:gd name="connsiteY5" fmla="*/ 1478064 h 3347910"/>
                      <a:gd name="connsiteX6" fmla="*/ 214212 w 3607783"/>
                      <a:gd name="connsiteY6" fmla="*/ 2043471 h 3347910"/>
                      <a:gd name="connsiteX7" fmla="*/ 225486 w 3607783"/>
                      <a:gd name="connsiteY7" fmla="*/ 2580129 h 3347910"/>
                      <a:gd name="connsiteX8" fmla="*/ 225486 w 3607783"/>
                      <a:gd name="connsiteY8" fmla="*/ 2626354 h 3347910"/>
                      <a:gd name="connsiteX9" fmla="*/ 421660 w 3607783"/>
                      <a:gd name="connsiteY9" fmla="*/ 2780812 h 3347910"/>
                      <a:gd name="connsiteX10" fmla="*/ 879961 w 3607783"/>
                      <a:gd name="connsiteY10" fmla="*/ 3141590 h 3347910"/>
                      <a:gd name="connsiteX11" fmla="*/ 1142653 w 3607783"/>
                      <a:gd name="connsiteY11" fmla="*/ 3347910 h 3347910"/>
                      <a:gd name="connsiteX12" fmla="*/ 2246973 w 3607783"/>
                      <a:gd name="connsiteY12" fmla="*/ 3325362 h 3347910"/>
                      <a:gd name="connsiteX13" fmla="*/ 3351856 w 3607783"/>
                      <a:gd name="connsiteY13" fmla="*/ 3301686 h 3347910"/>
                      <a:gd name="connsiteX14" fmla="*/ 3359748 w 3607783"/>
                      <a:gd name="connsiteY14" fmla="*/ 2686108 h 3347910"/>
                      <a:gd name="connsiteX15" fmla="*/ 3368768 w 3607783"/>
                      <a:gd name="connsiteY15" fmla="*/ 2047417 h 3347910"/>
                      <a:gd name="connsiteX16" fmla="*/ 3371586 w 3607783"/>
                      <a:gd name="connsiteY16" fmla="*/ 2023741 h 3347910"/>
                      <a:gd name="connsiteX17" fmla="*/ 3421193 w 3607783"/>
                      <a:gd name="connsiteY17" fmla="*/ 2023741 h 3347910"/>
                      <a:gd name="connsiteX18" fmla="*/ 3539010 w 3607783"/>
                      <a:gd name="connsiteY18" fmla="*/ 2019795 h 3347910"/>
                      <a:gd name="connsiteX19" fmla="*/ 3607783 w 3607783"/>
                      <a:gd name="connsiteY19" fmla="*/ 2016413 h 3347910"/>
                      <a:gd name="connsiteX20" fmla="*/ 3607783 w 3607783"/>
                      <a:gd name="connsiteY20" fmla="*/ 1997810 h 3347910"/>
                      <a:gd name="connsiteX21" fmla="*/ 3484329 w 3607783"/>
                      <a:gd name="connsiteY21" fmla="*/ 1712570 h 3347910"/>
                      <a:gd name="connsiteX22" fmla="*/ 2955564 w 3607783"/>
                      <a:gd name="connsiteY22" fmla="*/ 569353 h 3347910"/>
                      <a:gd name="connsiteX23" fmla="*/ 2761082 w 3607783"/>
                      <a:gd name="connsiteY23" fmla="*/ 148257 h 3347910"/>
                      <a:gd name="connsiteX24" fmla="*/ 2727259 w 3607783"/>
                      <a:gd name="connsiteY24" fmla="*/ 73847 h 3347910"/>
                      <a:gd name="connsiteX25" fmla="*/ 2692308 w 3607783"/>
                      <a:gd name="connsiteY25" fmla="*/ 71028 h 3347910"/>
                      <a:gd name="connsiteX26" fmla="*/ 2367608 w 3607783"/>
                      <a:gd name="connsiteY26" fmla="*/ 59190 h 3347910"/>
                      <a:gd name="connsiteX27" fmla="*/ 1296547 w 3607783"/>
                      <a:gd name="connsiteY27" fmla="*/ 25367 h 3347910"/>
                      <a:gd name="connsiteX28" fmla="*/ 511854 w 3607783"/>
                      <a:gd name="connsiteY28" fmla="*/ 0 h 3347910"/>
                      <a:gd name="connsiteX29" fmla="*/ 497198 w 3607783"/>
                      <a:gd name="connsiteY29" fmla="*/ 32132 h 3347910"/>
                      <a:gd name="connsiteX30" fmla="*/ 1519215 w 3607783"/>
                      <a:gd name="connsiteY30" fmla="*/ 99214 h 3347910"/>
                      <a:gd name="connsiteX31" fmla="*/ 2581820 w 3607783"/>
                      <a:gd name="connsiteY31" fmla="*/ 133601 h 3347910"/>
                      <a:gd name="connsiteX32" fmla="*/ 2681034 w 3607783"/>
                      <a:gd name="connsiteY32" fmla="*/ 136983 h 3347910"/>
                      <a:gd name="connsiteX33" fmla="*/ 2709783 w 3607783"/>
                      <a:gd name="connsiteY33" fmla="*/ 199556 h 3347910"/>
                      <a:gd name="connsiteX34" fmla="*/ 3062670 w 3607783"/>
                      <a:gd name="connsiteY34" fmla="*/ 961136 h 3347910"/>
                      <a:gd name="connsiteX35" fmla="*/ 3454452 w 3607783"/>
                      <a:gd name="connsiteY35" fmla="*/ 1806710 h 3347910"/>
                      <a:gd name="connsiteX36" fmla="*/ 3522098 w 3607783"/>
                      <a:gd name="connsiteY36" fmla="*/ 1953277 h 3347910"/>
                      <a:gd name="connsiteX37" fmla="*/ 3414429 w 3607783"/>
                      <a:gd name="connsiteY37" fmla="*/ 1957786 h 3347910"/>
                      <a:gd name="connsiteX38" fmla="*/ 3305631 w 3607783"/>
                      <a:gd name="connsiteY38" fmla="*/ 1963423 h 3347910"/>
                      <a:gd name="connsiteX39" fmla="*/ 3295485 w 3607783"/>
                      <a:gd name="connsiteY39" fmla="*/ 2598168 h 3347910"/>
                      <a:gd name="connsiteX40" fmla="*/ 3283646 w 3607783"/>
                      <a:gd name="connsiteY40" fmla="*/ 3234603 h 3347910"/>
                      <a:gd name="connsiteX41" fmla="*/ 1211990 w 3607783"/>
                      <a:gd name="connsiteY41" fmla="*/ 3280264 h 3347910"/>
                      <a:gd name="connsiteX42" fmla="*/ 1164074 w 3607783"/>
                      <a:gd name="connsiteY42" fmla="*/ 3280828 h 3347910"/>
                      <a:gd name="connsiteX43" fmla="*/ 730012 w 3607783"/>
                      <a:gd name="connsiteY43" fmla="*/ 2939216 h 3347910"/>
                      <a:gd name="connsiteX44" fmla="*/ 295951 w 3607783"/>
                      <a:gd name="connsiteY44" fmla="*/ 2597041 h 3347910"/>
                      <a:gd name="connsiteX45" fmla="*/ 292005 w 3607783"/>
                      <a:gd name="connsiteY45" fmla="*/ 2523194 h 3347910"/>
                      <a:gd name="connsiteX46" fmla="*/ 276221 w 3607783"/>
                      <a:gd name="connsiteY46" fmla="*/ 1879993 h 3347910"/>
                      <a:gd name="connsiteX47" fmla="*/ 264383 w 3607783"/>
                      <a:gd name="connsiteY47" fmla="*/ 1310640 h 3347910"/>
                      <a:gd name="connsiteX48" fmla="*/ 379945 w 3607783"/>
                      <a:gd name="connsiteY48" fmla="*/ 963955 h 3347910"/>
                      <a:gd name="connsiteX49" fmla="*/ 555260 w 3607783"/>
                      <a:gd name="connsiteY49" fmla="*/ 443645 h 3347910"/>
                      <a:gd name="connsiteX50" fmla="*/ 615578 w 3607783"/>
                      <a:gd name="connsiteY50" fmla="*/ 270020 h 3347910"/>
                      <a:gd name="connsiteX51" fmla="*/ 584010 w 3607783"/>
                      <a:gd name="connsiteY51" fmla="*/ 178134 h 3347910"/>
                      <a:gd name="connsiteX52" fmla="*/ 554133 w 3607783"/>
                      <a:gd name="connsiteY52" fmla="*/ 67646 h 3347910"/>
                      <a:gd name="connsiteX53" fmla="*/ 1519215 w 3607783"/>
                      <a:gd name="connsiteY53" fmla="*/ 99214 h 3347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</a:cxnLst>
                    <a:rect l="l" t="t" r="r" b="b"/>
                    <a:pathLst>
                      <a:path w="3607783" h="3347910">
                        <a:moveTo>
                          <a:pt x="497198" y="32132"/>
                        </a:moveTo>
                        <a:cubicBezTo>
                          <a:pt x="490997" y="50171"/>
                          <a:pt x="376562" y="369798"/>
                          <a:pt x="242962" y="742414"/>
                        </a:cubicBezTo>
                        <a:cubicBezTo>
                          <a:pt x="55244" y="1265543"/>
                          <a:pt x="0" y="1426202"/>
                          <a:pt x="0" y="1446496"/>
                        </a:cubicBezTo>
                        <a:cubicBezTo>
                          <a:pt x="0" y="1469044"/>
                          <a:pt x="1127" y="1471863"/>
                          <a:pt x="10147" y="1468481"/>
                        </a:cubicBezTo>
                        <a:cubicBezTo>
                          <a:pt x="47352" y="1453824"/>
                          <a:pt x="192227" y="1403653"/>
                          <a:pt x="197301" y="1403653"/>
                        </a:cubicBezTo>
                        <a:cubicBezTo>
                          <a:pt x="200683" y="1403653"/>
                          <a:pt x="202938" y="1430712"/>
                          <a:pt x="202938" y="1478064"/>
                        </a:cubicBezTo>
                        <a:cubicBezTo>
                          <a:pt x="202938" y="1519215"/>
                          <a:pt x="208011" y="1773451"/>
                          <a:pt x="214212" y="2043471"/>
                        </a:cubicBezTo>
                        <a:cubicBezTo>
                          <a:pt x="220413" y="2312928"/>
                          <a:pt x="225486" y="2554762"/>
                          <a:pt x="225486" y="2580129"/>
                        </a:cubicBezTo>
                        <a:lnTo>
                          <a:pt x="225486" y="2626354"/>
                        </a:lnTo>
                        <a:lnTo>
                          <a:pt x="421660" y="2780812"/>
                        </a:lnTo>
                        <a:cubicBezTo>
                          <a:pt x="529329" y="2865369"/>
                          <a:pt x="735650" y="3027720"/>
                          <a:pt x="879961" y="3141590"/>
                        </a:cubicBezTo>
                        <a:lnTo>
                          <a:pt x="1142653" y="3347910"/>
                        </a:lnTo>
                        <a:lnTo>
                          <a:pt x="2246973" y="3325362"/>
                        </a:lnTo>
                        <a:cubicBezTo>
                          <a:pt x="2854095" y="3312960"/>
                          <a:pt x="3351856" y="3302249"/>
                          <a:pt x="3351856" y="3301686"/>
                        </a:cubicBezTo>
                        <a:cubicBezTo>
                          <a:pt x="3352420" y="3301122"/>
                          <a:pt x="3355802" y="3024337"/>
                          <a:pt x="3359748" y="2686108"/>
                        </a:cubicBezTo>
                        <a:cubicBezTo>
                          <a:pt x="3363130" y="2347878"/>
                          <a:pt x="3367076" y="2060946"/>
                          <a:pt x="3368768" y="2047417"/>
                        </a:cubicBezTo>
                        <a:lnTo>
                          <a:pt x="3371586" y="2023741"/>
                        </a:lnTo>
                        <a:lnTo>
                          <a:pt x="3421193" y="2023741"/>
                        </a:lnTo>
                        <a:cubicBezTo>
                          <a:pt x="3448252" y="2023741"/>
                          <a:pt x="3501805" y="2022050"/>
                          <a:pt x="3539010" y="2019795"/>
                        </a:cubicBezTo>
                        <a:lnTo>
                          <a:pt x="3607783" y="2016413"/>
                        </a:lnTo>
                        <a:lnTo>
                          <a:pt x="3607783" y="1997810"/>
                        </a:lnTo>
                        <a:cubicBezTo>
                          <a:pt x="3607783" y="1985972"/>
                          <a:pt x="3565505" y="1887886"/>
                          <a:pt x="3484329" y="1712570"/>
                        </a:cubicBezTo>
                        <a:cubicBezTo>
                          <a:pt x="3347910" y="1417183"/>
                          <a:pt x="3196834" y="1090791"/>
                          <a:pt x="2955564" y="569353"/>
                        </a:cubicBezTo>
                        <a:cubicBezTo>
                          <a:pt x="2867060" y="378817"/>
                          <a:pt x="2779684" y="189409"/>
                          <a:pt x="2761082" y="148257"/>
                        </a:cubicBezTo>
                        <a:lnTo>
                          <a:pt x="2727259" y="73847"/>
                        </a:lnTo>
                        <a:lnTo>
                          <a:pt x="2692308" y="71028"/>
                        </a:lnTo>
                        <a:cubicBezTo>
                          <a:pt x="2673706" y="69337"/>
                          <a:pt x="2527139" y="64264"/>
                          <a:pt x="2367608" y="59190"/>
                        </a:cubicBezTo>
                        <a:cubicBezTo>
                          <a:pt x="2208076" y="54117"/>
                          <a:pt x="1726099" y="38896"/>
                          <a:pt x="1296547" y="25367"/>
                        </a:cubicBezTo>
                        <a:cubicBezTo>
                          <a:pt x="866995" y="11274"/>
                          <a:pt x="514109" y="0"/>
                          <a:pt x="511854" y="0"/>
                        </a:cubicBezTo>
                        <a:cubicBezTo>
                          <a:pt x="510163" y="0"/>
                          <a:pt x="503399" y="14657"/>
                          <a:pt x="497198" y="32132"/>
                        </a:cubicBezTo>
                        <a:close/>
                        <a:moveTo>
                          <a:pt x="1519215" y="99214"/>
                        </a:moveTo>
                        <a:cubicBezTo>
                          <a:pt x="2049672" y="116126"/>
                          <a:pt x="2527703" y="131910"/>
                          <a:pt x="2581820" y="133601"/>
                        </a:cubicBezTo>
                        <a:lnTo>
                          <a:pt x="2681034" y="136983"/>
                        </a:lnTo>
                        <a:lnTo>
                          <a:pt x="2709783" y="199556"/>
                        </a:lnTo>
                        <a:cubicBezTo>
                          <a:pt x="2725568" y="233942"/>
                          <a:pt x="2883972" y="576682"/>
                          <a:pt x="3062670" y="961136"/>
                        </a:cubicBezTo>
                        <a:cubicBezTo>
                          <a:pt x="3240804" y="1345591"/>
                          <a:pt x="3417247" y="1726099"/>
                          <a:pt x="3454452" y="1806710"/>
                        </a:cubicBezTo>
                        <a:lnTo>
                          <a:pt x="3522098" y="1953277"/>
                        </a:lnTo>
                        <a:lnTo>
                          <a:pt x="3414429" y="1957786"/>
                        </a:lnTo>
                        <a:cubicBezTo>
                          <a:pt x="3355238" y="1960041"/>
                          <a:pt x="3306195" y="1962860"/>
                          <a:pt x="3305631" y="1963423"/>
                        </a:cubicBezTo>
                        <a:cubicBezTo>
                          <a:pt x="3304504" y="1963987"/>
                          <a:pt x="3299994" y="2249791"/>
                          <a:pt x="3295485" y="2598168"/>
                        </a:cubicBezTo>
                        <a:cubicBezTo>
                          <a:pt x="3290975" y="2945981"/>
                          <a:pt x="3285901" y="3232349"/>
                          <a:pt x="3283646" y="3234603"/>
                        </a:cubicBezTo>
                        <a:cubicBezTo>
                          <a:pt x="3280828" y="3237986"/>
                          <a:pt x="1391815" y="3279137"/>
                          <a:pt x="1211990" y="3280264"/>
                        </a:cubicBezTo>
                        <a:lnTo>
                          <a:pt x="1164074" y="3280828"/>
                        </a:lnTo>
                        <a:lnTo>
                          <a:pt x="730012" y="2939216"/>
                        </a:lnTo>
                        <a:lnTo>
                          <a:pt x="295951" y="2597041"/>
                        </a:lnTo>
                        <a:lnTo>
                          <a:pt x="292005" y="2523194"/>
                        </a:lnTo>
                        <a:cubicBezTo>
                          <a:pt x="289750" y="2482606"/>
                          <a:pt x="282422" y="2192856"/>
                          <a:pt x="276221" y="1879993"/>
                        </a:cubicBezTo>
                        <a:lnTo>
                          <a:pt x="264383" y="1310640"/>
                        </a:lnTo>
                        <a:lnTo>
                          <a:pt x="379945" y="963955"/>
                        </a:lnTo>
                        <a:cubicBezTo>
                          <a:pt x="443081" y="773419"/>
                          <a:pt x="522001" y="538913"/>
                          <a:pt x="555260" y="443645"/>
                        </a:cubicBezTo>
                        <a:lnTo>
                          <a:pt x="615578" y="270020"/>
                        </a:lnTo>
                        <a:lnTo>
                          <a:pt x="584010" y="178134"/>
                        </a:lnTo>
                        <a:cubicBezTo>
                          <a:pt x="556952" y="99214"/>
                          <a:pt x="547932" y="67646"/>
                          <a:pt x="554133" y="67646"/>
                        </a:cubicBezTo>
                        <a:cubicBezTo>
                          <a:pt x="554697" y="67646"/>
                          <a:pt x="989322" y="81739"/>
                          <a:pt x="1519215" y="99214"/>
                        </a:cubicBezTo>
                        <a:close/>
                      </a:path>
                    </a:pathLst>
                  </a:custGeom>
                  <a:solidFill>
                    <a:srgbClr val="FFC000"/>
                  </a:solidFill>
                  <a:ln w="19050" cap="flat">
                    <a:solidFill>
                      <a:schemeClr val="tx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8494" name="Freihandform: Form 8493">
                    <a:extLst>
                      <a:ext uri="{FF2B5EF4-FFF2-40B4-BE49-F238E27FC236}">
                        <a16:creationId xmlns:a16="http://schemas.microsoft.com/office/drawing/2014/main" id="{DCF50E49-56D8-48E6-1780-4AAB2920F0F8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3694133" y="5551094"/>
                    <a:ext cx="7323" cy="19320"/>
                  </a:xfrm>
                  <a:custGeom>
                    <a:avLst/>
                    <a:gdLst>
                      <a:gd name="connsiteX0" fmla="*/ 1435 w 7323"/>
                      <a:gd name="connsiteY0" fmla="*/ 8217 h 19320"/>
                      <a:gd name="connsiteX1" fmla="*/ 1999 w 7323"/>
                      <a:gd name="connsiteY1" fmla="*/ 18928 h 19320"/>
                      <a:gd name="connsiteX2" fmla="*/ 7073 w 7323"/>
                      <a:gd name="connsiteY2" fmla="*/ 10472 h 19320"/>
                      <a:gd name="connsiteX3" fmla="*/ 1435 w 7323"/>
                      <a:gd name="connsiteY3" fmla="*/ 8217 h 193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323" h="19320">
                        <a:moveTo>
                          <a:pt x="1435" y="8217"/>
                        </a:moveTo>
                        <a:cubicBezTo>
                          <a:pt x="-819" y="12727"/>
                          <a:pt x="-256" y="17237"/>
                          <a:pt x="1999" y="18928"/>
                        </a:cubicBezTo>
                        <a:cubicBezTo>
                          <a:pt x="4254" y="20619"/>
                          <a:pt x="7073" y="16673"/>
                          <a:pt x="7073" y="10472"/>
                        </a:cubicBezTo>
                        <a:cubicBezTo>
                          <a:pt x="8200" y="-2494"/>
                          <a:pt x="5381" y="-3621"/>
                          <a:pt x="1435" y="821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8495" name="Freihandform: Form 8494">
                    <a:extLst>
                      <a:ext uri="{FF2B5EF4-FFF2-40B4-BE49-F238E27FC236}">
                        <a16:creationId xmlns:a16="http://schemas.microsoft.com/office/drawing/2014/main" id="{31925757-FBE5-7A7E-F42E-CC6E049B4153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5053292" y="4798362"/>
                    <a:ext cx="16876" cy="22548"/>
                  </a:xfrm>
                  <a:custGeom>
                    <a:avLst/>
                    <a:gdLst>
                      <a:gd name="connsiteX0" fmla="*/ 5954 w 16876"/>
                      <a:gd name="connsiteY0" fmla="*/ 11274 h 22548"/>
                      <a:gd name="connsiteX1" fmla="*/ 4263 w 16876"/>
                      <a:gd name="connsiteY1" fmla="*/ 22549 h 22548"/>
                      <a:gd name="connsiteX2" fmla="*/ 14974 w 16876"/>
                      <a:gd name="connsiteY2" fmla="*/ 11274 h 22548"/>
                      <a:gd name="connsiteX3" fmla="*/ 16665 w 16876"/>
                      <a:gd name="connsiteY3" fmla="*/ 0 h 22548"/>
                      <a:gd name="connsiteX4" fmla="*/ 5954 w 16876"/>
                      <a:gd name="connsiteY4" fmla="*/ 11274 h 22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876" h="22548">
                        <a:moveTo>
                          <a:pt x="5954" y="11274"/>
                        </a:moveTo>
                        <a:cubicBezTo>
                          <a:pt x="-1374" y="19730"/>
                          <a:pt x="-1938" y="22549"/>
                          <a:pt x="4263" y="22549"/>
                        </a:cubicBezTo>
                        <a:cubicBezTo>
                          <a:pt x="8209" y="22549"/>
                          <a:pt x="13283" y="17475"/>
                          <a:pt x="14974" y="11274"/>
                        </a:cubicBezTo>
                        <a:cubicBezTo>
                          <a:pt x="16665" y="5073"/>
                          <a:pt x="17229" y="0"/>
                          <a:pt x="16665" y="0"/>
                        </a:cubicBezTo>
                        <a:cubicBezTo>
                          <a:pt x="16101" y="0"/>
                          <a:pt x="11591" y="5073"/>
                          <a:pt x="5954" y="1127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8496" name="Freihandform: Form 8495">
                    <a:extLst>
                      <a:ext uri="{FF2B5EF4-FFF2-40B4-BE49-F238E27FC236}">
                        <a16:creationId xmlns:a16="http://schemas.microsoft.com/office/drawing/2014/main" id="{42AAA54B-5BE2-D0C4-1A85-D9DCCAD3DB5E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4314114" y="3767607"/>
                    <a:ext cx="34984" cy="3100"/>
                  </a:xfrm>
                  <a:custGeom>
                    <a:avLst/>
                    <a:gdLst>
                      <a:gd name="connsiteX0" fmla="*/ 4187 w 34984"/>
                      <a:gd name="connsiteY0" fmla="*/ 2255 h 3100"/>
                      <a:gd name="connsiteX1" fmla="*/ 32372 w 34984"/>
                      <a:gd name="connsiteY1" fmla="*/ 2255 h 3100"/>
                      <a:gd name="connsiteX2" fmla="*/ 16588 w 34984"/>
                      <a:gd name="connsiteY2" fmla="*/ 0 h 3100"/>
                      <a:gd name="connsiteX3" fmla="*/ 4187 w 34984"/>
                      <a:gd name="connsiteY3" fmla="*/ 2255 h 3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984" h="3100">
                        <a:moveTo>
                          <a:pt x="4187" y="2255"/>
                        </a:moveTo>
                        <a:cubicBezTo>
                          <a:pt x="12642" y="3382"/>
                          <a:pt x="25044" y="3382"/>
                          <a:pt x="32372" y="2255"/>
                        </a:cubicBezTo>
                        <a:cubicBezTo>
                          <a:pt x="39137" y="1127"/>
                          <a:pt x="32372" y="0"/>
                          <a:pt x="16588" y="0"/>
                        </a:cubicBezTo>
                        <a:cubicBezTo>
                          <a:pt x="1368" y="0"/>
                          <a:pt x="-4833" y="1127"/>
                          <a:pt x="4187" y="225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cxnSp>
                <p:nvCxnSpPr>
                  <p:cNvPr id="8497" name="Gerader Verbinder 8496">
                    <a:extLst>
                      <a:ext uri="{FF2B5EF4-FFF2-40B4-BE49-F238E27FC236}">
                        <a16:creationId xmlns:a16="http://schemas.microsoft.com/office/drawing/2014/main" id="{DDF971D3-74E6-A2D3-82F4-11EDF7098F05}"/>
                      </a:ext>
                    </a:extLst>
                  </p:cNvPr>
                  <p:cNvCxnSpPr>
                    <a:cxnSpLocks/>
                    <a:stCxn id="8493" idx="42"/>
                  </p:cNvCxnSpPr>
                  <p:nvPr/>
                </p:nvCxnSpPr>
                <p:spPr bwMode="auto">
                  <a:xfrm flipH="1" flipV="1">
                    <a:off x="3934292" y="4248911"/>
                    <a:ext cx="4064" cy="1502694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8498" name="Rechteck 23562">
                    <a:extLst>
                      <a:ext uri="{FF2B5EF4-FFF2-40B4-BE49-F238E27FC236}">
                        <a16:creationId xmlns:a16="http://schemas.microsoft.com/office/drawing/2014/main" id="{22D46FF5-E895-34B5-FFFE-C410D45E5A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34292" y="4188058"/>
                    <a:ext cx="2877352" cy="1565894"/>
                  </a:xfrm>
                  <a:custGeom>
                    <a:avLst/>
                    <a:gdLst>
                      <a:gd name="connsiteX0" fmla="*/ 0 w 2852968"/>
                      <a:gd name="connsiteY0" fmla="*/ 0 h 1529318"/>
                      <a:gd name="connsiteX1" fmla="*/ 2852968 w 2852968"/>
                      <a:gd name="connsiteY1" fmla="*/ 0 h 1529318"/>
                      <a:gd name="connsiteX2" fmla="*/ 2852968 w 2852968"/>
                      <a:gd name="connsiteY2" fmla="*/ 1529318 h 1529318"/>
                      <a:gd name="connsiteX3" fmla="*/ 0 w 2852968"/>
                      <a:gd name="connsiteY3" fmla="*/ 1529318 h 1529318"/>
                      <a:gd name="connsiteX4" fmla="*/ 0 w 2852968"/>
                      <a:gd name="connsiteY4" fmla="*/ 0 h 1529318"/>
                      <a:gd name="connsiteX0" fmla="*/ 0 w 2877352"/>
                      <a:gd name="connsiteY0" fmla="*/ 0 h 1529318"/>
                      <a:gd name="connsiteX1" fmla="*/ 2877352 w 2877352"/>
                      <a:gd name="connsiteY1" fmla="*/ 0 h 1529318"/>
                      <a:gd name="connsiteX2" fmla="*/ 2852968 w 2877352"/>
                      <a:gd name="connsiteY2" fmla="*/ 1529318 h 1529318"/>
                      <a:gd name="connsiteX3" fmla="*/ 0 w 2877352"/>
                      <a:gd name="connsiteY3" fmla="*/ 1529318 h 1529318"/>
                      <a:gd name="connsiteX4" fmla="*/ 0 w 2877352"/>
                      <a:gd name="connsiteY4" fmla="*/ 0 h 1529318"/>
                      <a:gd name="connsiteX0" fmla="*/ 0 w 2877352"/>
                      <a:gd name="connsiteY0" fmla="*/ 0 h 1565894"/>
                      <a:gd name="connsiteX1" fmla="*/ 2877352 w 2877352"/>
                      <a:gd name="connsiteY1" fmla="*/ 0 h 1565894"/>
                      <a:gd name="connsiteX2" fmla="*/ 2852968 w 2877352"/>
                      <a:gd name="connsiteY2" fmla="*/ 1529318 h 1565894"/>
                      <a:gd name="connsiteX3" fmla="*/ 12192 w 2877352"/>
                      <a:gd name="connsiteY3" fmla="*/ 1565894 h 1565894"/>
                      <a:gd name="connsiteX4" fmla="*/ 0 w 2877352"/>
                      <a:gd name="connsiteY4" fmla="*/ 0 h 1565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77352" h="1565894">
                        <a:moveTo>
                          <a:pt x="0" y="0"/>
                        </a:moveTo>
                        <a:lnTo>
                          <a:pt x="2877352" y="0"/>
                        </a:lnTo>
                        <a:lnTo>
                          <a:pt x="2852968" y="1529318"/>
                        </a:lnTo>
                        <a:lnTo>
                          <a:pt x="12192" y="156589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499" name="Freihandform: Form 8498">
                    <a:extLst>
                      <a:ext uri="{FF2B5EF4-FFF2-40B4-BE49-F238E27FC236}">
                        <a16:creationId xmlns:a16="http://schemas.microsoft.com/office/drawing/2014/main" id="{487718C1-CB7C-A4AC-4310-4E371118F82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22234" y="2541761"/>
                    <a:ext cx="3956992" cy="1882754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rgbClr val="FFCC99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500" name="Rechteck 23562">
                    <a:extLst>
                      <a:ext uri="{FF2B5EF4-FFF2-40B4-BE49-F238E27FC236}">
                        <a16:creationId xmlns:a16="http://schemas.microsoft.com/office/drawing/2014/main" id="{345F098D-2F91-D8BA-BDA1-9D551ADE30F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34292" y="4772010"/>
                    <a:ext cx="2877351" cy="946827"/>
                  </a:xfrm>
                  <a:custGeom>
                    <a:avLst/>
                    <a:gdLst>
                      <a:gd name="connsiteX0" fmla="*/ 0 w 2852968"/>
                      <a:gd name="connsiteY0" fmla="*/ 0 h 1529318"/>
                      <a:gd name="connsiteX1" fmla="*/ 2852968 w 2852968"/>
                      <a:gd name="connsiteY1" fmla="*/ 0 h 1529318"/>
                      <a:gd name="connsiteX2" fmla="*/ 2852968 w 2852968"/>
                      <a:gd name="connsiteY2" fmla="*/ 1529318 h 1529318"/>
                      <a:gd name="connsiteX3" fmla="*/ 0 w 2852968"/>
                      <a:gd name="connsiteY3" fmla="*/ 1529318 h 1529318"/>
                      <a:gd name="connsiteX4" fmla="*/ 0 w 2852968"/>
                      <a:gd name="connsiteY4" fmla="*/ 0 h 1529318"/>
                      <a:gd name="connsiteX0" fmla="*/ 0 w 2877352"/>
                      <a:gd name="connsiteY0" fmla="*/ 0 h 1529318"/>
                      <a:gd name="connsiteX1" fmla="*/ 2877352 w 2877352"/>
                      <a:gd name="connsiteY1" fmla="*/ 0 h 1529318"/>
                      <a:gd name="connsiteX2" fmla="*/ 2852968 w 2877352"/>
                      <a:gd name="connsiteY2" fmla="*/ 1529318 h 1529318"/>
                      <a:gd name="connsiteX3" fmla="*/ 0 w 2877352"/>
                      <a:gd name="connsiteY3" fmla="*/ 1529318 h 1529318"/>
                      <a:gd name="connsiteX4" fmla="*/ 0 w 2877352"/>
                      <a:gd name="connsiteY4" fmla="*/ 0 h 1529318"/>
                      <a:gd name="connsiteX0" fmla="*/ 0 w 2877352"/>
                      <a:gd name="connsiteY0" fmla="*/ 0 h 1565894"/>
                      <a:gd name="connsiteX1" fmla="*/ 2877352 w 2877352"/>
                      <a:gd name="connsiteY1" fmla="*/ 0 h 1565894"/>
                      <a:gd name="connsiteX2" fmla="*/ 2852968 w 2877352"/>
                      <a:gd name="connsiteY2" fmla="*/ 1529318 h 1565894"/>
                      <a:gd name="connsiteX3" fmla="*/ 12192 w 2877352"/>
                      <a:gd name="connsiteY3" fmla="*/ 1565894 h 1565894"/>
                      <a:gd name="connsiteX4" fmla="*/ 0 w 2877352"/>
                      <a:gd name="connsiteY4" fmla="*/ 0 h 1565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77352" h="1565894">
                        <a:moveTo>
                          <a:pt x="0" y="0"/>
                        </a:moveTo>
                        <a:lnTo>
                          <a:pt x="2877352" y="0"/>
                        </a:lnTo>
                        <a:lnTo>
                          <a:pt x="2852968" y="1529318"/>
                        </a:lnTo>
                        <a:lnTo>
                          <a:pt x="12192" y="156589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  <p:grpSp>
              <p:nvGrpSpPr>
                <p:cNvPr id="8488" name="Gruppieren 8487">
                  <a:extLst>
                    <a:ext uri="{FF2B5EF4-FFF2-40B4-BE49-F238E27FC236}">
                      <a16:creationId xmlns:a16="http://schemas.microsoft.com/office/drawing/2014/main" id="{641D8606-E400-72A2-EB32-FFAF4DC3E65C}"/>
                    </a:ext>
                  </a:extLst>
                </p:cNvPr>
                <p:cNvGrpSpPr/>
                <p:nvPr/>
              </p:nvGrpSpPr>
              <p:grpSpPr>
                <a:xfrm>
                  <a:off x="7543963" y="2321785"/>
                  <a:ext cx="1055320" cy="566577"/>
                  <a:chOff x="6408745" y="2599455"/>
                  <a:chExt cx="897300" cy="528571"/>
                </a:xfrm>
              </p:grpSpPr>
              <p:sp>
                <p:nvSpPr>
                  <p:cNvPr id="8489" name="Freihandform: Form 8488">
                    <a:extLst>
                      <a:ext uri="{FF2B5EF4-FFF2-40B4-BE49-F238E27FC236}">
                        <a16:creationId xmlns:a16="http://schemas.microsoft.com/office/drawing/2014/main" id="{7C0940A8-9AB3-1837-8753-30062E94D7D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8745" y="2599455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490" name="Freihandform: Form 8489">
                    <a:extLst>
                      <a:ext uri="{FF2B5EF4-FFF2-40B4-BE49-F238E27FC236}">
                        <a16:creationId xmlns:a16="http://schemas.microsoft.com/office/drawing/2014/main" id="{634FEC1A-176D-0207-3771-AB0827BA6B5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807879" y="2599455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491" name="Freihandform: Form 8490">
                    <a:extLst>
                      <a:ext uri="{FF2B5EF4-FFF2-40B4-BE49-F238E27FC236}">
                        <a16:creationId xmlns:a16="http://schemas.microsoft.com/office/drawing/2014/main" id="{4E64C7F4-3A96-C0F6-48A3-F5B8B23C94D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56365" y="2902046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492" name="Freihandform: Form 8491">
                    <a:extLst>
                      <a:ext uri="{FF2B5EF4-FFF2-40B4-BE49-F238E27FC236}">
                        <a16:creationId xmlns:a16="http://schemas.microsoft.com/office/drawing/2014/main" id="{4165D750-5618-65E2-A5D1-2A2C016633E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55498" y="2902046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</p:grpSp>
          <p:grpSp>
            <p:nvGrpSpPr>
              <p:cNvPr id="8394" name="Gruppieren 8393">
                <a:extLst>
                  <a:ext uri="{FF2B5EF4-FFF2-40B4-BE49-F238E27FC236}">
                    <a16:creationId xmlns:a16="http://schemas.microsoft.com/office/drawing/2014/main" id="{B8437257-E531-1831-241A-0C3D4E877C73}"/>
                  </a:ext>
                </a:extLst>
              </p:cNvPr>
              <p:cNvGrpSpPr/>
              <p:nvPr/>
            </p:nvGrpSpPr>
            <p:grpSpPr>
              <a:xfrm>
                <a:off x="7369734" y="2229128"/>
                <a:ext cx="412035" cy="321518"/>
                <a:chOff x="6985461" y="2156776"/>
                <a:chExt cx="1928530" cy="1504864"/>
              </a:xfrm>
            </p:grpSpPr>
            <p:grpSp>
              <p:nvGrpSpPr>
                <p:cNvPr id="8395" name="Gruppieren 8394">
                  <a:extLst>
                    <a:ext uri="{FF2B5EF4-FFF2-40B4-BE49-F238E27FC236}">
                      <a16:creationId xmlns:a16="http://schemas.microsoft.com/office/drawing/2014/main" id="{251DFEA2-9E2F-B2EC-AA93-62975E40E176}"/>
                    </a:ext>
                  </a:extLst>
                </p:cNvPr>
                <p:cNvGrpSpPr/>
                <p:nvPr/>
              </p:nvGrpSpPr>
              <p:grpSpPr>
                <a:xfrm>
                  <a:off x="6985461" y="2156776"/>
                  <a:ext cx="1928530" cy="1504864"/>
                  <a:chOff x="2379234" y="2470777"/>
                  <a:chExt cx="4832140" cy="3347911"/>
                </a:xfrm>
              </p:grpSpPr>
              <p:sp>
                <p:nvSpPr>
                  <p:cNvPr id="8401" name="Freihandform: Form 8400">
                    <a:extLst>
                      <a:ext uri="{FF2B5EF4-FFF2-40B4-BE49-F238E27FC236}">
                        <a16:creationId xmlns:a16="http://schemas.microsoft.com/office/drawing/2014/main" id="{C18609A8-0B3A-5379-AD66-A2F4F9F1D2E8}"/>
                      </a:ext>
                    </a:extLst>
                  </p:cNvPr>
                  <p:cNvSpPr/>
                  <p:nvPr/>
                </p:nvSpPr>
                <p:spPr>
                  <a:xfrm rot="10800000" flipH="1" flipV="1">
                    <a:off x="2379234" y="2470777"/>
                    <a:ext cx="4832140" cy="3347911"/>
                  </a:xfrm>
                  <a:custGeom>
                    <a:avLst/>
                    <a:gdLst>
                      <a:gd name="connsiteX0" fmla="*/ 497198 w 3607783"/>
                      <a:gd name="connsiteY0" fmla="*/ 32132 h 3347910"/>
                      <a:gd name="connsiteX1" fmla="*/ 242962 w 3607783"/>
                      <a:gd name="connsiteY1" fmla="*/ 742414 h 3347910"/>
                      <a:gd name="connsiteX2" fmla="*/ 0 w 3607783"/>
                      <a:gd name="connsiteY2" fmla="*/ 1446496 h 3347910"/>
                      <a:gd name="connsiteX3" fmla="*/ 10147 w 3607783"/>
                      <a:gd name="connsiteY3" fmla="*/ 1468481 h 3347910"/>
                      <a:gd name="connsiteX4" fmla="*/ 197301 w 3607783"/>
                      <a:gd name="connsiteY4" fmla="*/ 1403653 h 3347910"/>
                      <a:gd name="connsiteX5" fmla="*/ 202938 w 3607783"/>
                      <a:gd name="connsiteY5" fmla="*/ 1478064 h 3347910"/>
                      <a:gd name="connsiteX6" fmla="*/ 214212 w 3607783"/>
                      <a:gd name="connsiteY6" fmla="*/ 2043471 h 3347910"/>
                      <a:gd name="connsiteX7" fmla="*/ 225486 w 3607783"/>
                      <a:gd name="connsiteY7" fmla="*/ 2580129 h 3347910"/>
                      <a:gd name="connsiteX8" fmla="*/ 225486 w 3607783"/>
                      <a:gd name="connsiteY8" fmla="*/ 2626354 h 3347910"/>
                      <a:gd name="connsiteX9" fmla="*/ 421660 w 3607783"/>
                      <a:gd name="connsiteY9" fmla="*/ 2780812 h 3347910"/>
                      <a:gd name="connsiteX10" fmla="*/ 879961 w 3607783"/>
                      <a:gd name="connsiteY10" fmla="*/ 3141590 h 3347910"/>
                      <a:gd name="connsiteX11" fmla="*/ 1142653 w 3607783"/>
                      <a:gd name="connsiteY11" fmla="*/ 3347910 h 3347910"/>
                      <a:gd name="connsiteX12" fmla="*/ 2246973 w 3607783"/>
                      <a:gd name="connsiteY12" fmla="*/ 3325362 h 3347910"/>
                      <a:gd name="connsiteX13" fmla="*/ 3351856 w 3607783"/>
                      <a:gd name="connsiteY13" fmla="*/ 3301686 h 3347910"/>
                      <a:gd name="connsiteX14" fmla="*/ 3359748 w 3607783"/>
                      <a:gd name="connsiteY14" fmla="*/ 2686108 h 3347910"/>
                      <a:gd name="connsiteX15" fmla="*/ 3368768 w 3607783"/>
                      <a:gd name="connsiteY15" fmla="*/ 2047417 h 3347910"/>
                      <a:gd name="connsiteX16" fmla="*/ 3371586 w 3607783"/>
                      <a:gd name="connsiteY16" fmla="*/ 2023741 h 3347910"/>
                      <a:gd name="connsiteX17" fmla="*/ 3421193 w 3607783"/>
                      <a:gd name="connsiteY17" fmla="*/ 2023741 h 3347910"/>
                      <a:gd name="connsiteX18" fmla="*/ 3539010 w 3607783"/>
                      <a:gd name="connsiteY18" fmla="*/ 2019795 h 3347910"/>
                      <a:gd name="connsiteX19" fmla="*/ 3607783 w 3607783"/>
                      <a:gd name="connsiteY19" fmla="*/ 2016413 h 3347910"/>
                      <a:gd name="connsiteX20" fmla="*/ 3607783 w 3607783"/>
                      <a:gd name="connsiteY20" fmla="*/ 1997810 h 3347910"/>
                      <a:gd name="connsiteX21" fmla="*/ 3484329 w 3607783"/>
                      <a:gd name="connsiteY21" fmla="*/ 1712570 h 3347910"/>
                      <a:gd name="connsiteX22" fmla="*/ 2955564 w 3607783"/>
                      <a:gd name="connsiteY22" fmla="*/ 569353 h 3347910"/>
                      <a:gd name="connsiteX23" fmla="*/ 2761082 w 3607783"/>
                      <a:gd name="connsiteY23" fmla="*/ 148257 h 3347910"/>
                      <a:gd name="connsiteX24" fmla="*/ 2727259 w 3607783"/>
                      <a:gd name="connsiteY24" fmla="*/ 73847 h 3347910"/>
                      <a:gd name="connsiteX25" fmla="*/ 2692308 w 3607783"/>
                      <a:gd name="connsiteY25" fmla="*/ 71028 h 3347910"/>
                      <a:gd name="connsiteX26" fmla="*/ 2367608 w 3607783"/>
                      <a:gd name="connsiteY26" fmla="*/ 59190 h 3347910"/>
                      <a:gd name="connsiteX27" fmla="*/ 1296547 w 3607783"/>
                      <a:gd name="connsiteY27" fmla="*/ 25367 h 3347910"/>
                      <a:gd name="connsiteX28" fmla="*/ 511854 w 3607783"/>
                      <a:gd name="connsiteY28" fmla="*/ 0 h 3347910"/>
                      <a:gd name="connsiteX29" fmla="*/ 497198 w 3607783"/>
                      <a:gd name="connsiteY29" fmla="*/ 32132 h 3347910"/>
                      <a:gd name="connsiteX30" fmla="*/ 1519215 w 3607783"/>
                      <a:gd name="connsiteY30" fmla="*/ 99214 h 3347910"/>
                      <a:gd name="connsiteX31" fmla="*/ 2581820 w 3607783"/>
                      <a:gd name="connsiteY31" fmla="*/ 133601 h 3347910"/>
                      <a:gd name="connsiteX32" fmla="*/ 2681034 w 3607783"/>
                      <a:gd name="connsiteY32" fmla="*/ 136983 h 3347910"/>
                      <a:gd name="connsiteX33" fmla="*/ 2709783 w 3607783"/>
                      <a:gd name="connsiteY33" fmla="*/ 199556 h 3347910"/>
                      <a:gd name="connsiteX34" fmla="*/ 3062670 w 3607783"/>
                      <a:gd name="connsiteY34" fmla="*/ 961136 h 3347910"/>
                      <a:gd name="connsiteX35" fmla="*/ 3454452 w 3607783"/>
                      <a:gd name="connsiteY35" fmla="*/ 1806710 h 3347910"/>
                      <a:gd name="connsiteX36" fmla="*/ 3522098 w 3607783"/>
                      <a:gd name="connsiteY36" fmla="*/ 1953277 h 3347910"/>
                      <a:gd name="connsiteX37" fmla="*/ 3414429 w 3607783"/>
                      <a:gd name="connsiteY37" fmla="*/ 1957786 h 3347910"/>
                      <a:gd name="connsiteX38" fmla="*/ 3305631 w 3607783"/>
                      <a:gd name="connsiteY38" fmla="*/ 1963423 h 3347910"/>
                      <a:gd name="connsiteX39" fmla="*/ 3295485 w 3607783"/>
                      <a:gd name="connsiteY39" fmla="*/ 2598168 h 3347910"/>
                      <a:gd name="connsiteX40" fmla="*/ 3283646 w 3607783"/>
                      <a:gd name="connsiteY40" fmla="*/ 3234603 h 3347910"/>
                      <a:gd name="connsiteX41" fmla="*/ 1211990 w 3607783"/>
                      <a:gd name="connsiteY41" fmla="*/ 3280264 h 3347910"/>
                      <a:gd name="connsiteX42" fmla="*/ 1164074 w 3607783"/>
                      <a:gd name="connsiteY42" fmla="*/ 3280828 h 3347910"/>
                      <a:gd name="connsiteX43" fmla="*/ 730012 w 3607783"/>
                      <a:gd name="connsiteY43" fmla="*/ 2939216 h 3347910"/>
                      <a:gd name="connsiteX44" fmla="*/ 295951 w 3607783"/>
                      <a:gd name="connsiteY44" fmla="*/ 2597041 h 3347910"/>
                      <a:gd name="connsiteX45" fmla="*/ 292005 w 3607783"/>
                      <a:gd name="connsiteY45" fmla="*/ 2523194 h 3347910"/>
                      <a:gd name="connsiteX46" fmla="*/ 276221 w 3607783"/>
                      <a:gd name="connsiteY46" fmla="*/ 1879993 h 3347910"/>
                      <a:gd name="connsiteX47" fmla="*/ 264383 w 3607783"/>
                      <a:gd name="connsiteY47" fmla="*/ 1310640 h 3347910"/>
                      <a:gd name="connsiteX48" fmla="*/ 379945 w 3607783"/>
                      <a:gd name="connsiteY48" fmla="*/ 963955 h 3347910"/>
                      <a:gd name="connsiteX49" fmla="*/ 555260 w 3607783"/>
                      <a:gd name="connsiteY49" fmla="*/ 443645 h 3347910"/>
                      <a:gd name="connsiteX50" fmla="*/ 615578 w 3607783"/>
                      <a:gd name="connsiteY50" fmla="*/ 270020 h 3347910"/>
                      <a:gd name="connsiteX51" fmla="*/ 584010 w 3607783"/>
                      <a:gd name="connsiteY51" fmla="*/ 178134 h 3347910"/>
                      <a:gd name="connsiteX52" fmla="*/ 554133 w 3607783"/>
                      <a:gd name="connsiteY52" fmla="*/ 67646 h 3347910"/>
                      <a:gd name="connsiteX53" fmla="*/ 1519215 w 3607783"/>
                      <a:gd name="connsiteY53" fmla="*/ 99214 h 33479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</a:cxnLst>
                    <a:rect l="l" t="t" r="r" b="b"/>
                    <a:pathLst>
                      <a:path w="3607783" h="3347910">
                        <a:moveTo>
                          <a:pt x="497198" y="32132"/>
                        </a:moveTo>
                        <a:cubicBezTo>
                          <a:pt x="490997" y="50171"/>
                          <a:pt x="376562" y="369798"/>
                          <a:pt x="242962" y="742414"/>
                        </a:cubicBezTo>
                        <a:cubicBezTo>
                          <a:pt x="55244" y="1265543"/>
                          <a:pt x="0" y="1426202"/>
                          <a:pt x="0" y="1446496"/>
                        </a:cubicBezTo>
                        <a:cubicBezTo>
                          <a:pt x="0" y="1469044"/>
                          <a:pt x="1127" y="1471863"/>
                          <a:pt x="10147" y="1468481"/>
                        </a:cubicBezTo>
                        <a:cubicBezTo>
                          <a:pt x="47352" y="1453824"/>
                          <a:pt x="192227" y="1403653"/>
                          <a:pt x="197301" y="1403653"/>
                        </a:cubicBezTo>
                        <a:cubicBezTo>
                          <a:pt x="200683" y="1403653"/>
                          <a:pt x="202938" y="1430712"/>
                          <a:pt x="202938" y="1478064"/>
                        </a:cubicBezTo>
                        <a:cubicBezTo>
                          <a:pt x="202938" y="1519215"/>
                          <a:pt x="208011" y="1773451"/>
                          <a:pt x="214212" y="2043471"/>
                        </a:cubicBezTo>
                        <a:cubicBezTo>
                          <a:pt x="220413" y="2312928"/>
                          <a:pt x="225486" y="2554762"/>
                          <a:pt x="225486" y="2580129"/>
                        </a:cubicBezTo>
                        <a:lnTo>
                          <a:pt x="225486" y="2626354"/>
                        </a:lnTo>
                        <a:lnTo>
                          <a:pt x="421660" y="2780812"/>
                        </a:lnTo>
                        <a:cubicBezTo>
                          <a:pt x="529329" y="2865369"/>
                          <a:pt x="735650" y="3027720"/>
                          <a:pt x="879961" y="3141590"/>
                        </a:cubicBezTo>
                        <a:lnTo>
                          <a:pt x="1142653" y="3347910"/>
                        </a:lnTo>
                        <a:lnTo>
                          <a:pt x="2246973" y="3325362"/>
                        </a:lnTo>
                        <a:cubicBezTo>
                          <a:pt x="2854095" y="3312960"/>
                          <a:pt x="3351856" y="3302249"/>
                          <a:pt x="3351856" y="3301686"/>
                        </a:cubicBezTo>
                        <a:cubicBezTo>
                          <a:pt x="3352420" y="3301122"/>
                          <a:pt x="3355802" y="3024337"/>
                          <a:pt x="3359748" y="2686108"/>
                        </a:cubicBezTo>
                        <a:cubicBezTo>
                          <a:pt x="3363130" y="2347878"/>
                          <a:pt x="3367076" y="2060946"/>
                          <a:pt x="3368768" y="2047417"/>
                        </a:cubicBezTo>
                        <a:lnTo>
                          <a:pt x="3371586" y="2023741"/>
                        </a:lnTo>
                        <a:lnTo>
                          <a:pt x="3421193" y="2023741"/>
                        </a:lnTo>
                        <a:cubicBezTo>
                          <a:pt x="3448252" y="2023741"/>
                          <a:pt x="3501805" y="2022050"/>
                          <a:pt x="3539010" y="2019795"/>
                        </a:cubicBezTo>
                        <a:lnTo>
                          <a:pt x="3607783" y="2016413"/>
                        </a:lnTo>
                        <a:lnTo>
                          <a:pt x="3607783" y="1997810"/>
                        </a:lnTo>
                        <a:cubicBezTo>
                          <a:pt x="3607783" y="1985972"/>
                          <a:pt x="3565505" y="1887886"/>
                          <a:pt x="3484329" y="1712570"/>
                        </a:cubicBezTo>
                        <a:cubicBezTo>
                          <a:pt x="3347910" y="1417183"/>
                          <a:pt x="3196834" y="1090791"/>
                          <a:pt x="2955564" y="569353"/>
                        </a:cubicBezTo>
                        <a:cubicBezTo>
                          <a:pt x="2867060" y="378817"/>
                          <a:pt x="2779684" y="189409"/>
                          <a:pt x="2761082" y="148257"/>
                        </a:cubicBezTo>
                        <a:lnTo>
                          <a:pt x="2727259" y="73847"/>
                        </a:lnTo>
                        <a:lnTo>
                          <a:pt x="2692308" y="71028"/>
                        </a:lnTo>
                        <a:cubicBezTo>
                          <a:pt x="2673706" y="69337"/>
                          <a:pt x="2527139" y="64264"/>
                          <a:pt x="2367608" y="59190"/>
                        </a:cubicBezTo>
                        <a:cubicBezTo>
                          <a:pt x="2208076" y="54117"/>
                          <a:pt x="1726099" y="38896"/>
                          <a:pt x="1296547" y="25367"/>
                        </a:cubicBezTo>
                        <a:cubicBezTo>
                          <a:pt x="866995" y="11274"/>
                          <a:pt x="514109" y="0"/>
                          <a:pt x="511854" y="0"/>
                        </a:cubicBezTo>
                        <a:cubicBezTo>
                          <a:pt x="510163" y="0"/>
                          <a:pt x="503399" y="14657"/>
                          <a:pt x="497198" y="32132"/>
                        </a:cubicBezTo>
                        <a:close/>
                        <a:moveTo>
                          <a:pt x="1519215" y="99214"/>
                        </a:moveTo>
                        <a:cubicBezTo>
                          <a:pt x="2049672" y="116126"/>
                          <a:pt x="2527703" y="131910"/>
                          <a:pt x="2581820" y="133601"/>
                        </a:cubicBezTo>
                        <a:lnTo>
                          <a:pt x="2681034" y="136983"/>
                        </a:lnTo>
                        <a:lnTo>
                          <a:pt x="2709783" y="199556"/>
                        </a:lnTo>
                        <a:cubicBezTo>
                          <a:pt x="2725568" y="233942"/>
                          <a:pt x="2883972" y="576682"/>
                          <a:pt x="3062670" y="961136"/>
                        </a:cubicBezTo>
                        <a:cubicBezTo>
                          <a:pt x="3240804" y="1345591"/>
                          <a:pt x="3417247" y="1726099"/>
                          <a:pt x="3454452" y="1806710"/>
                        </a:cubicBezTo>
                        <a:lnTo>
                          <a:pt x="3522098" y="1953277"/>
                        </a:lnTo>
                        <a:lnTo>
                          <a:pt x="3414429" y="1957786"/>
                        </a:lnTo>
                        <a:cubicBezTo>
                          <a:pt x="3355238" y="1960041"/>
                          <a:pt x="3306195" y="1962860"/>
                          <a:pt x="3305631" y="1963423"/>
                        </a:cubicBezTo>
                        <a:cubicBezTo>
                          <a:pt x="3304504" y="1963987"/>
                          <a:pt x="3299994" y="2249791"/>
                          <a:pt x="3295485" y="2598168"/>
                        </a:cubicBezTo>
                        <a:cubicBezTo>
                          <a:pt x="3290975" y="2945981"/>
                          <a:pt x="3285901" y="3232349"/>
                          <a:pt x="3283646" y="3234603"/>
                        </a:cubicBezTo>
                        <a:cubicBezTo>
                          <a:pt x="3280828" y="3237986"/>
                          <a:pt x="1391815" y="3279137"/>
                          <a:pt x="1211990" y="3280264"/>
                        </a:cubicBezTo>
                        <a:lnTo>
                          <a:pt x="1164074" y="3280828"/>
                        </a:lnTo>
                        <a:lnTo>
                          <a:pt x="730012" y="2939216"/>
                        </a:lnTo>
                        <a:lnTo>
                          <a:pt x="295951" y="2597041"/>
                        </a:lnTo>
                        <a:lnTo>
                          <a:pt x="292005" y="2523194"/>
                        </a:lnTo>
                        <a:cubicBezTo>
                          <a:pt x="289750" y="2482606"/>
                          <a:pt x="282422" y="2192856"/>
                          <a:pt x="276221" y="1879993"/>
                        </a:cubicBezTo>
                        <a:lnTo>
                          <a:pt x="264383" y="1310640"/>
                        </a:lnTo>
                        <a:lnTo>
                          <a:pt x="379945" y="963955"/>
                        </a:lnTo>
                        <a:cubicBezTo>
                          <a:pt x="443081" y="773419"/>
                          <a:pt x="522001" y="538913"/>
                          <a:pt x="555260" y="443645"/>
                        </a:cubicBezTo>
                        <a:lnTo>
                          <a:pt x="615578" y="270020"/>
                        </a:lnTo>
                        <a:lnTo>
                          <a:pt x="584010" y="178134"/>
                        </a:lnTo>
                        <a:cubicBezTo>
                          <a:pt x="556952" y="99214"/>
                          <a:pt x="547932" y="67646"/>
                          <a:pt x="554133" y="67646"/>
                        </a:cubicBezTo>
                        <a:cubicBezTo>
                          <a:pt x="554697" y="67646"/>
                          <a:pt x="989322" y="81739"/>
                          <a:pt x="1519215" y="99214"/>
                        </a:cubicBezTo>
                        <a:close/>
                      </a:path>
                    </a:pathLst>
                  </a:custGeom>
                  <a:solidFill>
                    <a:srgbClr val="FFC000"/>
                  </a:solidFill>
                  <a:ln w="19050" cap="flat">
                    <a:solidFill>
                      <a:schemeClr val="tx1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8402" name="Freihandform: Form 8401">
                    <a:extLst>
                      <a:ext uri="{FF2B5EF4-FFF2-40B4-BE49-F238E27FC236}">
                        <a16:creationId xmlns:a16="http://schemas.microsoft.com/office/drawing/2014/main" id="{D38DA47C-DF8A-96C9-FF3B-5CC199A4EA1E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3694133" y="5551094"/>
                    <a:ext cx="7323" cy="19320"/>
                  </a:xfrm>
                  <a:custGeom>
                    <a:avLst/>
                    <a:gdLst>
                      <a:gd name="connsiteX0" fmla="*/ 1435 w 7323"/>
                      <a:gd name="connsiteY0" fmla="*/ 8217 h 19320"/>
                      <a:gd name="connsiteX1" fmla="*/ 1999 w 7323"/>
                      <a:gd name="connsiteY1" fmla="*/ 18928 h 19320"/>
                      <a:gd name="connsiteX2" fmla="*/ 7073 w 7323"/>
                      <a:gd name="connsiteY2" fmla="*/ 10472 h 19320"/>
                      <a:gd name="connsiteX3" fmla="*/ 1435 w 7323"/>
                      <a:gd name="connsiteY3" fmla="*/ 8217 h 193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323" h="19320">
                        <a:moveTo>
                          <a:pt x="1435" y="8217"/>
                        </a:moveTo>
                        <a:cubicBezTo>
                          <a:pt x="-819" y="12727"/>
                          <a:pt x="-256" y="17237"/>
                          <a:pt x="1999" y="18928"/>
                        </a:cubicBezTo>
                        <a:cubicBezTo>
                          <a:pt x="4254" y="20619"/>
                          <a:pt x="7073" y="16673"/>
                          <a:pt x="7073" y="10472"/>
                        </a:cubicBezTo>
                        <a:cubicBezTo>
                          <a:pt x="8200" y="-2494"/>
                          <a:pt x="5381" y="-3621"/>
                          <a:pt x="1435" y="821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8403" name="Freihandform: Form 8402">
                    <a:extLst>
                      <a:ext uri="{FF2B5EF4-FFF2-40B4-BE49-F238E27FC236}">
                        <a16:creationId xmlns:a16="http://schemas.microsoft.com/office/drawing/2014/main" id="{F1509143-0192-D6DE-85ED-618207E6A53A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5053292" y="4798362"/>
                    <a:ext cx="16876" cy="22548"/>
                  </a:xfrm>
                  <a:custGeom>
                    <a:avLst/>
                    <a:gdLst>
                      <a:gd name="connsiteX0" fmla="*/ 5954 w 16876"/>
                      <a:gd name="connsiteY0" fmla="*/ 11274 h 22548"/>
                      <a:gd name="connsiteX1" fmla="*/ 4263 w 16876"/>
                      <a:gd name="connsiteY1" fmla="*/ 22549 h 22548"/>
                      <a:gd name="connsiteX2" fmla="*/ 14974 w 16876"/>
                      <a:gd name="connsiteY2" fmla="*/ 11274 h 22548"/>
                      <a:gd name="connsiteX3" fmla="*/ 16665 w 16876"/>
                      <a:gd name="connsiteY3" fmla="*/ 0 h 22548"/>
                      <a:gd name="connsiteX4" fmla="*/ 5954 w 16876"/>
                      <a:gd name="connsiteY4" fmla="*/ 11274 h 225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876" h="22548">
                        <a:moveTo>
                          <a:pt x="5954" y="11274"/>
                        </a:moveTo>
                        <a:cubicBezTo>
                          <a:pt x="-1374" y="19730"/>
                          <a:pt x="-1938" y="22549"/>
                          <a:pt x="4263" y="22549"/>
                        </a:cubicBezTo>
                        <a:cubicBezTo>
                          <a:pt x="8209" y="22549"/>
                          <a:pt x="13283" y="17475"/>
                          <a:pt x="14974" y="11274"/>
                        </a:cubicBezTo>
                        <a:cubicBezTo>
                          <a:pt x="16665" y="5073"/>
                          <a:pt x="17229" y="0"/>
                          <a:pt x="16665" y="0"/>
                        </a:cubicBezTo>
                        <a:cubicBezTo>
                          <a:pt x="16101" y="0"/>
                          <a:pt x="11591" y="5073"/>
                          <a:pt x="5954" y="1127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sp>
                <p:nvSpPr>
                  <p:cNvPr id="8404" name="Freihandform: Form 8403">
                    <a:extLst>
                      <a:ext uri="{FF2B5EF4-FFF2-40B4-BE49-F238E27FC236}">
                        <a16:creationId xmlns:a16="http://schemas.microsoft.com/office/drawing/2014/main" id="{B62CB903-B37C-DAF6-DE9B-299681185806}"/>
                      </a:ext>
                    </a:extLst>
                  </p:cNvPr>
                  <p:cNvSpPr/>
                  <p:nvPr/>
                </p:nvSpPr>
                <p:spPr>
                  <a:xfrm rot="10800000" flipV="1">
                    <a:off x="4314114" y="3767607"/>
                    <a:ext cx="34984" cy="3100"/>
                  </a:xfrm>
                  <a:custGeom>
                    <a:avLst/>
                    <a:gdLst>
                      <a:gd name="connsiteX0" fmla="*/ 4187 w 34984"/>
                      <a:gd name="connsiteY0" fmla="*/ 2255 h 3100"/>
                      <a:gd name="connsiteX1" fmla="*/ 32372 w 34984"/>
                      <a:gd name="connsiteY1" fmla="*/ 2255 h 3100"/>
                      <a:gd name="connsiteX2" fmla="*/ 16588 w 34984"/>
                      <a:gd name="connsiteY2" fmla="*/ 0 h 3100"/>
                      <a:gd name="connsiteX3" fmla="*/ 4187 w 34984"/>
                      <a:gd name="connsiteY3" fmla="*/ 2255 h 31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984" h="3100">
                        <a:moveTo>
                          <a:pt x="4187" y="2255"/>
                        </a:moveTo>
                        <a:cubicBezTo>
                          <a:pt x="12642" y="3382"/>
                          <a:pt x="25044" y="3382"/>
                          <a:pt x="32372" y="2255"/>
                        </a:cubicBezTo>
                        <a:cubicBezTo>
                          <a:pt x="39137" y="1127"/>
                          <a:pt x="32372" y="0"/>
                          <a:pt x="16588" y="0"/>
                        </a:cubicBezTo>
                        <a:cubicBezTo>
                          <a:pt x="1368" y="0"/>
                          <a:pt x="-4833" y="1127"/>
                          <a:pt x="4187" y="225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563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de-DE"/>
                  </a:p>
                </p:txBody>
              </p:sp>
              <p:cxnSp>
                <p:nvCxnSpPr>
                  <p:cNvPr id="8405" name="Gerader Verbinder 8404">
                    <a:extLst>
                      <a:ext uri="{FF2B5EF4-FFF2-40B4-BE49-F238E27FC236}">
                        <a16:creationId xmlns:a16="http://schemas.microsoft.com/office/drawing/2014/main" id="{9A0F23B8-89DC-4D5C-C3E4-4071916BCAA9}"/>
                      </a:ext>
                    </a:extLst>
                  </p:cNvPr>
                  <p:cNvCxnSpPr>
                    <a:cxnSpLocks/>
                    <a:stCxn id="8401" idx="42"/>
                  </p:cNvCxnSpPr>
                  <p:nvPr/>
                </p:nvCxnSpPr>
                <p:spPr bwMode="auto">
                  <a:xfrm flipH="1" flipV="1">
                    <a:off x="3934292" y="4248911"/>
                    <a:ext cx="4064" cy="1502694"/>
                  </a:xfrm>
                  <a:prstGeom prst="line">
                    <a:avLst/>
                  </a:prstGeom>
                  <a:solidFill>
                    <a:srgbClr val="FF0000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sp>
                <p:nvSpPr>
                  <p:cNvPr id="8406" name="Rechteck 23562">
                    <a:extLst>
                      <a:ext uri="{FF2B5EF4-FFF2-40B4-BE49-F238E27FC236}">
                        <a16:creationId xmlns:a16="http://schemas.microsoft.com/office/drawing/2014/main" id="{09D61448-5F62-3CAD-C225-800D2756101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34292" y="4188058"/>
                    <a:ext cx="2877352" cy="1565894"/>
                  </a:xfrm>
                  <a:custGeom>
                    <a:avLst/>
                    <a:gdLst>
                      <a:gd name="connsiteX0" fmla="*/ 0 w 2852968"/>
                      <a:gd name="connsiteY0" fmla="*/ 0 h 1529318"/>
                      <a:gd name="connsiteX1" fmla="*/ 2852968 w 2852968"/>
                      <a:gd name="connsiteY1" fmla="*/ 0 h 1529318"/>
                      <a:gd name="connsiteX2" fmla="*/ 2852968 w 2852968"/>
                      <a:gd name="connsiteY2" fmla="*/ 1529318 h 1529318"/>
                      <a:gd name="connsiteX3" fmla="*/ 0 w 2852968"/>
                      <a:gd name="connsiteY3" fmla="*/ 1529318 h 1529318"/>
                      <a:gd name="connsiteX4" fmla="*/ 0 w 2852968"/>
                      <a:gd name="connsiteY4" fmla="*/ 0 h 1529318"/>
                      <a:gd name="connsiteX0" fmla="*/ 0 w 2877352"/>
                      <a:gd name="connsiteY0" fmla="*/ 0 h 1529318"/>
                      <a:gd name="connsiteX1" fmla="*/ 2877352 w 2877352"/>
                      <a:gd name="connsiteY1" fmla="*/ 0 h 1529318"/>
                      <a:gd name="connsiteX2" fmla="*/ 2852968 w 2877352"/>
                      <a:gd name="connsiteY2" fmla="*/ 1529318 h 1529318"/>
                      <a:gd name="connsiteX3" fmla="*/ 0 w 2877352"/>
                      <a:gd name="connsiteY3" fmla="*/ 1529318 h 1529318"/>
                      <a:gd name="connsiteX4" fmla="*/ 0 w 2877352"/>
                      <a:gd name="connsiteY4" fmla="*/ 0 h 1529318"/>
                      <a:gd name="connsiteX0" fmla="*/ 0 w 2877352"/>
                      <a:gd name="connsiteY0" fmla="*/ 0 h 1565894"/>
                      <a:gd name="connsiteX1" fmla="*/ 2877352 w 2877352"/>
                      <a:gd name="connsiteY1" fmla="*/ 0 h 1565894"/>
                      <a:gd name="connsiteX2" fmla="*/ 2852968 w 2877352"/>
                      <a:gd name="connsiteY2" fmla="*/ 1529318 h 1565894"/>
                      <a:gd name="connsiteX3" fmla="*/ 12192 w 2877352"/>
                      <a:gd name="connsiteY3" fmla="*/ 1565894 h 1565894"/>
                      <a:gd name="connsiteX4" fmla="*/ 0 w 2877352"/>
                      <a:gd name="connsiteY4" fmla="*/ 0 h 1565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77352" h="1565894">
                        <a:moveTo>
                          <a:pt x="0" y="0"/>
                        </a:moveTo>
                        <a:lnTo>
                          <a:pt x="2877352" y="0"/>
                        </a:lnTo>
                        <a:lnTo>
                          <a:pt x="2852968" y="1529318"/>
                        </a:lnTo>
                        <a:lnTo>
                          <a:pt x="12192" y="156589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407" name="Freihandform: Form 8406">
                    <a:extLst>
                      <a:ext uri="{FF2B5EF4-FFF2-40B4-BE49-F238E27FC236}">
                        <a16:creationId xmlns:a16="http://schemas.microsoft.com/office/drawing/2014/main" id="{87127D9B-2564-61E7-38E6-785CED958DF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22234" y="2541761"/>
                    <a:ext cx="3956992" cy="1882754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rgbClr val="FFCC99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408" name="Rechteck 23562">
                    <a:extLst>
                      <a:ext uri="{FF2B5EF4-FFF2-40B4-BE49-F238E27FC236}">
                        <a16:creationId xmlns:a16="http://schemas.microsoft.com/office/drawing/2014/main" id="{8758FD5E-B0AF-E942-F95D-35DD9C9DF2E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34292" y="4772010"/>
                    <a:ext cx="2877351" cy="946827"/>
                  </a:xfrm>
                  <a:custGeom>
                    <a:avLst/>
                    <a:gdLst>
                      <a:gd name="connsiteX0" fmla="*/ 0 w 2852968"/>
                      <a:gd name="connsiteY0" fmla="*/ 0 h 1529318"/>
                      <a:gd name="connsiteX1" fmla="*/ 2852968 w 2852968"/>
                      <a:gd name="connsiteY1" fmla="*/ 0 h 1529318"/>
                      <a:gd name="connsiteX2" fmla="*/ 2852968 w 2852968"/>
                      <a:gd name="connsiteY2" fmla="*/ 1529318 h 1529318"/>
                      <a:gd name="connsiteX3" fmla="*/ 0 w 2852968"/>
                      <a:gd name="connsiteY3" fmla="*/ 1529318 h 1529318"/>
                      <a:gd name="connsiteX4" fmla="*/ 0 w 2852968"/>
                      <a:gd name="connsiteY4" fmla="*/ 0 h 1529318"/>
                      <a:gd name="connsiteX0" fmla="*/ 0 w 2877352"/>
                      <a:gd name="connsiteY0" fmla="*/ 0 h 1529318"/>
                      <a:gd name="connsiteX1" fmla="*/ 2877352 w 2877352"/>
                      <a:gd name="connsiteY1" fmla="*/ 0 h 1529318"/>
                      <a:gd name="connsiteX2" fmla="*/ 2852968 w 2877352"/>
                      <a:gd name="connsiteY2" fmla="*/ 1529318 h 1529318"/>
                      <a:gd name="connsiteX3" fmla="*/ 0 w 2877352"/>
                      <a:gd name="connsiteY3" fmla="*/ 1529318 h 1529318"/>
                      <a:gd name="connsiteX4" fmla="*/ 0 w 2877352"/>
                      <a:gd name="connsiteY4" fmla="*/ 0 h 1529318"/>
                      <a:gd name="connsiteX0" fmla="*/ 0 w 2877352"/>
                      <a:gd name="connsiteY0" fmla="*/ 0 h 1565894"/>
                      <a:gd name="connsiteX1" fmla="*/ 2877352 w 2877352"/>
                      <a:gd name="connsiteY1" fmla="*/ 0 h 1565894"/>
                      <a:gd name="connsiteX2" fmla="*/ 2852968 w 2877352"/>
                      <a:gd name="connsiteY2" fmla="*/ 1529318 h 1565894"/>
                      <a:gd name="connsiteX3" fmla="*/ 12192 w 2877352"/>
                      <a:gd name="connsiteY3" fmla="*/ 1565894 h 1565894"/>
                      <a:gd name="connsiteX4" fmla="*/ 0 w 2877352"/>
                      <a:gd name="connsiteY4" fmla="*/ 0 h 1565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77352" h="1565894">
                        <a:moveTo>
                          <a:pt x="0" y="0"/>
                        </a:moveTo>
                        <a:lnTo>
                          <a:pt x="2877352" y="0"/>
                        </a:lnTo>
                        <a:lnTo>
                          <a:pt x="2852968" y="1529318"/>
                        </a:lnTo>
                        <a:lnTo>
                          <a:pt x="12192" y="156589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95000"/>
                    </a:schemeClr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  <p:grpSp>
              <p:nvGrpSpPr>
                <p:cNvPr id="8396" name="Gruppieren 8395">
                  <a:extLst>
                    <a:ext uri="{FF2B5EF4-FFF2-40B4-BE49-F238E27FC236}">
                      <a16:creationId xmlns:a16="http://schemas.microsoft.com/office/drawing/2014/main" id="{80ABED3F-F5F0-881A-B901-3213DA2AD115}"/>
                    </a:ext>
                  </a:extLst>
                </p:cNvPr>
                <p:cNvGrpSpPr/>
                <p:nvPr/>
              </p:nvGrpSpPr>
              <p:grpSpPr>
                <a:xfrm>
                  <a:off x="7543963" y="2321785"/>
                  <a:ext cx="1055320" cy="566577"/>
                  <a:chOff x="6408745" y="2599455"/>
                  <a:chExt cx="897300" cy="528571"/>
                </a:xfrm>
              </p:grpSpPr>
              <p:sp>
                <p:nvSpPr>
                  <p:cNvPr id="8397" name="Freihandform: Form 8396">
                    <a:extLst>
                      <a:ext uri="{FF2B5EF4-FFF2-40B4-BE49-F238E27FC236}">
                        <a16:creationId xmlns:a16="http://schemas.microsoft.com/office/drawing/2014/main" id="{E875D29E-2055-864E-9DD9-3BD27CCB7BB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08745" y="2599455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398" name="Freihandform: Form 8397">
                    <a:extLst>
                      <a:ext uri="{FF2B5EF4-FFF2-40B4-BE49-F238E27FC236}">
                        <a16:creationId xmlns:a16="http://schemas.microsoft.com/office/drawing/2014/main" id="{0F5A91B9-6348-CC78-9E22-7131F887892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807879" y="2599455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399" name="Freihandform: Form 8398">
                    <a:extLst>
                      <a:ext uri="{FF2B5EF4-FFF2-40B4-BE49-F238E27FC236}">
                        <a16:creationId xmlns:a16="http://schemas.microsoft.com/office/drawing/2014/main" id="{5C91D5CE-2CBA-BC36-3A5F-2724010BE7F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56365" y="2902046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8400" name="Freihandform: Form 8399">
                    <a:extLst>
                      <a:ext uri="{FF2B5EF4-FFF2-40B4-BE49-F238E27FC236}">
                        <a16:creationId xmlns:a16="http://schemas.microsoft.com/office/drawing/2014/main" id="{3E3D05A4-4B44-B42F-DEC3-5C3594BFAFA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55498" y="2902046"/>
                    <a:ext cx="350547" cy="225980"/>
                  </a:xfrm>
                  <a:custGeom>
                    <a:avLst/>
                    <a:gdLst>
                      <a:gd name="connsiteX0" fmla="*/ 0 w 3972232"/>
                      <a:gd name="connsiteY0" fmla="*/ 9833 h 1897626"/>
                      <a:gd name="connsiteX1" fmla="*/ 2871019 w 3972232"/>
                      <a:gd name="connsiteY1" fmla="*/ 3932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9833 h 1897626"/>
                      <a:gd name="connsiteX1" fmla="*/ 2874829 w 3972232"/>
                      <a:gd name="connsiteY1" fmla="*/ 54569 h 1897626"/>
                      <a:gd name="connsiteX2" fmla="*/ 3972232 w 3972232"/>
                      <a:gd name="connsiteY2" fmla="*/ 1858297 h 1897626"/>
                      <a:gd name="connsiteX3" fmla="*/ 894735 w 3972232"/>
                      <a:gd name="connsiteY3" fmla="*/ 1897626 h 1897626"/>
                      <a:gd name="connsiteX4" fmla="*/ 49161 w 3972232"/>
                      <a:gd name="connsiteY4" fmla="*/ 0 h 1897626"/>
                      <a:gd name="connsiteX5" fmla="*/ 78658 w 3972232"/>
                      <a:gd name="connsiteY5" fmla="*/ 68826 h 189762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17453 h 1905246"/>
                      <a:gd name="connsiteX1" fmla="*/ 2874829 w 3972232"/>
                      <a:gd name="connsiteY1" fmla="*/ 62189 h 1905246"/>
                      <a:gd name="connsiteX2" fmla="*/ 3972232 w 3972232"/>
                      <a:gd name="connsiteY2" fmla="*/ 1865917 h 1905246"/>
                      <a:gd name="connsiteX3" fmla="*/ 894735 w 3972232"/>
                      <a:gd name="connsiteY3" fmla="*/ 1905246 h 1905246"/>
                      <a:gd name="connsiteX4" fmla="*/ 178701 w 3972232"/>
                      <a:gd name="connsiteY4" fmla="*/ 0 h 1905246"/>
                      <a:gd name="connsiteX5" fmla="*/ 78658 w 3972232"/>
                      <a:gd name="connsiteY5" fmla="*/ 76446 h 1905246"/>
                      <a:gd name="connsiteX0" fmla="*/ 0 w 3972232"/>
                      <a:gd name="connsiteY0" fmla="*/ 0 h 1887793"/>
                      <a:gd name="connsiteX1" fmla="*/ 2874829 w 3972232"/>
                      <a:gd name="connsiteY1" fmla="*/ 44736 h 1887793"/>
                      <a:gd name="connsiteX2" fmla="*/ 3972232 w 3972232"/>
                      <a:gd name="connsiteY2" fmla="*/ 1848464 h 1887793"/>
                      <a:gd name="connsiteX3" fmla="*/ 894735 w 3972232"/>
                      <a:gd name="connsiteY3" fmla="*/ 1887793 h 1887793"/>
                      <a:gd name="connsiteX4" fmla="*/ 78658 w 3972232"/>
                      <a:gd name="connsiteY4" fmla="*/ 58993 h 1887793"/>
                      <a:gd name="connsiteX0" fmla="*/ 0 w 3972232"/>
                      <a:gd name="connsiteY0" fmla="*/ 24827 h 1912620"/>
                      <a:gd name="connsiteX1" fmla="*/ 2874829 w 3972232"/>
                      <a:gd name="connsiteY1" fmla="*/ 69563 h 1912620"/>
                      <a:gd name="connsiteX2" fmla="*/ 3972232 w 3972232"/>
                      <a:gd name="connsiteY2" fmla="*/ 1873291 h 1912620"/>
                      <a:gd name="connsiteX3" fmla="*/ 894735 w 3972232"/>
                      <a:gd name="connsiteY3" fmla="*/ 1912620 h 1912620"/>
                      <a:gd name="connsiteX4" fmla="*/ 21508 w 3972232"/>
                      <a:gd name="connsiteY4" fmla="*/ 0 h 1912620"/>
                      <a:gd name="connsiteX0" fmla="*/ 0 w 3956992"/>
                      <a:gd name="connsiteY0" fmla="*/ 0 h 1922083"/>
                      <a:gd name="connsiteX1" fmla="*/ 2859589 w 3956992"/>
                      <a:gd name="connsiteY1" fmla="*/ 79026 h 1922083"/>
                      <a:gd name="connsiteX2" fmla="*/ 3956992 w 3956992"/>
                      <a:gd name="connsiteY2" fmla="*/ 1882754 h 1922083"/>
                      <a:gd name="connsiteX3" fmla="*/ 879495 w 3956992"/>
                      <a:gd name="connsiteY3" fmla="*/ 1922083 h 1922083"/>
                      <a:gd name="connsiteX4" fmla="*/ 6268 w 3956992"/>
                      <a:gd name="connsiteY4" fmla="*/ 9463 h 1922083"/>
                      <a:gd name="connsiteX0" fmla="*/ 0 w 3956992"/>
                      <a:gd name="connsiteY0" fmla="*/ 0 h 1882754"/>
                      <a:gd name="connsiteX1" fmla="*/ 2859589 w 3956992"/>
                      <a:gd name="connsiteY1" fmla="*/ 79026 h 1882754"/>
                      <a:gd name="connsiteX2" fmla="*/ 3956992 w 3956992"/>
                      <a:gd name="connsiteY2" fmla="*/ 1882754 h 1882754"/>
                      <a:gd name="connsiteX3" fmla="*/ 879495 w 3956992"/>
                      <a:gd name="connsiteY3" fmla="*/ 1867219 h 1882754"/>
                      <a:gd name="connsiteX4" fmla="*/ 6268 w 3956992"/>
                      <a:gd name="connsiteY4" fmla="*/ 9463 h 1882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56992" h="1882754">
                        <a:moveTo>
                          <a:pt x="0" y="0"/>
                        </a:moveTo>
                        <a:lnTo>
                          <a:pt x="2859589" y="79026"/>
                        </a:lnTo>
                        <a:lnTo>
                          <a:pt x="3956992" y="1882754"/>
                        </a:lnTo>
                        <a:lnTo>
                          <a:pt x="879495" y="1867219"/>
                        </a:lnTo>
                        <a:lnTo>
                          <a:pt x="6268" y="9463"/>
                        </a:lnTo>
                      </a:path>
                    </a:pathLst>
                  </a:cu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0" tIns="0" rIns="0" bIns="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Char char="•"/>
                      <a:tabLst/>
                    </a:pPr>
                    <a:endParaRPr kumimoji="0" lang="de-DE" sz="2400" b="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charset="0"/>
                    </a:endParaRPr>
                  </a:p>
                </p:txBody>
              </p:sp>
            </p:grpSp>
          </p:grpSp>
        </p:grpSp>
      </p:grpSp>
      <p:grpSp>
        <p:nvGrpSpPr>
          <p:cNvPr id="8431" name="Gruppieren 8430">
            <a:extLst>
              <a:ext uri="{FF2B5EF4-FFF2-40B4-BE49-F238E27FC236}">
                <a16:creationId xmlns:a16="http://schemas.microsoft.com/office/drawing/2014/main" id="{EDB8AE4E-1D01-373C-7834-CA87BA9D674A}"/>
              </a:ext>
            </a:extLst>
          </p:cNvPr>
          <p:cNvGrpSpPr/>
          <p:nvPr/>
        </p:nvGrpSpPr>
        <p:grpSpPr>
          <a:xfrm>
            <a:off x="6631349" y="2700586"/>
            <a:ext cx="3395111" cy="3539449"/>
            <a:chOff x="6631349" y="2700586"/>
            <a:chExt cx="3395111" cy="3539449"/>
          </a:xfrm>
        </p:grpSpPr>
        <p:sp>
          <p:nvSpPr>
            <p:cNvPr id="8515" name="Textfeld 8514">
              <a:extLst>
                <a:ext uri="{FF2B5EF4-FFF2-40B4-BE49-F238E27FC236}">
                  <a16:creationId xmlns:a16="http://schemas.microsoft.com/office/drawing/2014/main" id="{2696ECE3-4658-C0E0-2D97-0DE5D12A98D2}"/>
                </a:ext>
              </a:extLst>
            </p:cNvPr>
            <p:cNvSpPr txBox="1"/>
            <p:nvPr/>
          </p:nvSpPr>
          <p:spPr>
            <a:xfrm>
              <a:off x="6631349" y="5716815"/>
              <a:ext cx="33951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de-DE" sz="1400" b="1" u="sng" dirty="0">
                  <a:solidFill>
                    <a:srgbClr val="0000FF"/>
                  </a:solidFill>
                </a:rPr>
                <a:t>wenige</a:t>
              </a:r>
              <a:r>
                <a:rPr lang="de-DE" sz="1400" dirty="0">
                  <a:solidFill>
                    <a:srgbClr val="0000FF"/>
                  </a:solidFill>
                </a:rPr>
                <a:t> regionale </a:t>
              </a:r>
              <a:r>
                <a:rPr lang="de-DE" sz="1400" b="1" dirty="0">
                  <a:solidFill>
                    <a:srgbClr val="0000FF"/>
                  </a:solidFill>
                </a:rPr>
                <a:t>V-Netzbetreiber</a:t>
              </a:r>
              <a:br>
                <a:rPr lang="de-DE" sz="1400" b="1" dirty="0">
                  <a:solidFill>
                    <a:srgbClr val="0000FF"/>
                  </a:solidFill>
                </a:rPr>
              </a:br>
              <a:r>
                <a:rPr lang="de-DE" sz="1400" dirty="0">
                  <a:solidFill>
                    <a:srgbClr val="0000FF"/>
                  </a:solidFill>
                </a:rPr>
                <a:t> (Bundesländer, Kommunalverbände)</a:t>
              </a:r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2F1C649D-99A0-1808-82E2-059C529964B0}"/>
                </a:ext>
              </a:extLst>
            </p:cNvPr>
            <p:cNvSpPr txBox="1"/>
            <p:nvPr/>
          </p:nvSpPr>
          <p:spPr>
            <a:xfrm>
              <a:off x="6631349" y="5520760"/>
              <a:ext cx="33066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de-DE" sz="1400" b="1" u="sng" dirty="0">
                  <a:solidFill>
                    <a:srgbClr val="0000FF"/>
                  </a:solidFill>
                </a:rPr>
                <a:t>ein</a:t>
              </a:r>
              <a:r>
                <a:rPr lang="de-DE" sz="1400" dirty="0">
                  <a:solidFill>
                    <a:srgbClr val="0000FF"/>
                  </a:solidFill>
                </a:rPr>
                <a:t> </a:t>
              </a:r>
              <a:r>
                <a:rPr lang="de-DE" sz="1400" b="1" dirty="0">
                  <a:solidFill>
                    <a:srgbClr val="0000FF"/>
                  </a:solidFill>
                </a:rPr>
                <a:t>Ü-Netzbetreiber</a:t>
              </a:r>
              <a:r>
                <a:rPr lang="de-DE" sz="1400" dirty="0">
                  <a:solidFill>
                    <a:srgbClr val="0000FF"/>
                  </a:solidFill>
                </a:rPr>
                <a:t> (Bund)</a:t>
              </a:r>
            </a:p>
          </p:txBody>
        </p:sp>
        <p:grpSp>
          <p:nvGrpSpPr>
            <p:cNvPr id="8430" name="Gruppieren 8429">
              <a:extLst>
                <a:ext uri="{FF2B5EF4-FFF2-40B4-BE49-F238E27FC236}">
                  <a16:creationId xmlns:a16="http://schemas.microsoft.com/office/drawing/2014/main" id="{9307D95B-D641-048F-F06D-9DF3251D2578}"/>
                </a:ext>
              </a:extLst>
            </p:cNvPr>
            <p:cNvGrpSpPr/>
            <p:nvPr/>
          </p:nvGrpSpPr>
          <p:grpSpPr>
            <a:xfrm>
              <a:off x="8348599" y="2700586"/>
              <a:ext cx="293210" cy="976999"/>
              <a:chOff x="8348599" y="2700586"/>
              <a:chExt cx="293210" cy="976999"/>
            </a:xfrm>
          </p:grpSpPr>
          <p:cxnSp>
            <p:nvCxnSpPr>
              <p:cNvPr id="8428" name="Gerader Verbinder 8427">
                <a:extLst>
                  <a:ext uri="{FF2B5EF4-FFF2-40B4-BE49-F238E27FC236}">
                    <a16:creationId xmlns:a16="http://schemas.microsoft.com/office/drawing/2014/main" id="{182891A2-E334-5023-F438-17FDDA8C948F}"/>
                  </a:ext>
                </a:extLst>
              </p:cNvPr>
              <p:cNvCxnSpPr/>
              <p:nvPr/>
            </p:nvCxnSpPr>
            <p:spPr bwMode="auto">
              <a:xfrm>
                <a:off x="8495204" y="2700586"/>
                <a:ext cx="0" cy="976999"/>
              </a:xfrm>
              <a:prstGeom prst="line">
                <a:avLst/>
              </a:prstGeom>
              <a:solidFill>
                <a:srgbClr val="FF0000"/>
              </a:solidFill>
              <a:ln w="127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pic>
            <p:nvPicPr>
              <p:cNvPr id="8426" name="Grafik 8425" descr="Ein Bild, das Turm, Mast, Entwurf, Gebäude enthält.&#10;&#10;Automatisch generierte Beschreibung">
                <a:extLst>
                  <a:ext uri="{FF2B5EF4-FFF2-40B4-BE49-F238E27FC236}">
                    <a16:creationId xmlns:a16="http://schemas.microsoft.com/office/drawing/2014/main" id="{0374D59F-078D-9D4E-29A0-7571E815B7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898" t="12000" r="23381" b="12000"/>
              <a:stretch/>
            </p:blipFill>
            <p:spPr>
              <a:xfrm>
                <a:off x="8348599" y="2954609"/>
                <a:ext cx="293210" cy="422671"/>
              </a:xfrm>
              <a:prstGeom prst="rect">
                <a:avLst/>
              </a:prstGeom>
            </p:spPr>
          </p:pic>
        </p:grpSp>
      </p:grp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9213B439-0601-6F38-3A7F-0B0AB70599E4}"/>
              </a:ext>
            </a:extLst>
          </p:cNvPr>
          <p:cNvGrpSpPr/>
          <p:nvPr/>
        </p:nvGrpSpPr>
        <p:grpSpPr>
          <a:xfrm>
            <a:off x="6631349" y="1988321"/>
            <a:ext cx="3274651" cy="3618209"/>
            <a:chOff x="6631349" y="1988321"/>
            <a:chExt cx="3274651" cy="3618209"/>
          </a:xfrm>
        </p:grpSpPr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CB558B13-36DD-9F5F-3E48-5D1D6C2D0BDA}"/>
                </a:ext>
              </a:extLst>
            </p:cNvPr>
            <p:cNvSpPr txBox="1"/>
            <p:nvPr/>
          </p:nvSpPr>
          <p:spPr>
            <a:xfrm>
              <a:off x="6631349" y="5083310"/>
              <a:ext cx="327465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82563" indent="-182563">
                <a:buFont typeface="Wingdings" panose="05000000000000000000" pitchFamily="2" charset="2"/>
                <a:buChar char="§"/>
              </a:pPr>
              <a:r>
                <a:rPr lang="de-DE" sz="1400" b="1" dirty="0">
                  <a:solidFill>
                    <a:srgbClr val="0000FF"/>
                  </a:solidFill>
                </a:rPr>
                <a:t>kommunale E-Gesellschaften</a:t>
              </a:r>
              <a:r>
                <a:rPr lang="de-DE" sz="1400" dirty="0">
                  <a:solidFill>
                    <a:srgbClr val="0000FF"/>
                  </a:solidFill>
                </a:rPr>
                <a:t> und</a:t>
              </a:r>
              <a:br>
                <a:rPr lang="de-DE" sz="1400" dirty="0">
                  <a:solidFill>
                    <a:srgbClr val="0000FF"/>
                  </a:solidFill>
                </a:rPr>
              </a:br>
              <a:r>
                <a:rPr lang="de-DE" sz="1400" b="1" dirty="0">
                  <a:solidFill>
                    <a:srgbClr val="0000FF"/>
                  </a:solidFill>
                </a:rPr>
                <a:t>Bürger-</a:t>
              </a:r>
              <a:r>
                <a:rPr lang="de-DE" sz="1400" b="1" dirty="0" err="1">
                  <a:solidFill>
                    <a:srgbClr val="0000FF"/>
                  </a:solidFill>
                </a:rPr>
                <a:t>EnergieGenossenschaften</a:t>
              </a:r>
              <a:endParaRPr lang="de-DE" sz="1400" b="1" dirty="0">
                <a:solidFill>
                  <a:srgbClr val="0000FF"/>
                </a:solidFill>
              </a:endParaRPr>
            </a:p>
          </p:txBody>
        </p:sp>
        <p:grpSp>
          <p:nvGrpSpPr>
            <p:cNvPr id="4" name="Gruppieren 3">
              <a:extLst>
                <a:ext uri="{FF2B5EF4-FFF2-40B4-BE49-F238E27FC236}">
                  <a16:creationId xmlns:a16="http://schemas.microsoft.com/office/drawing/2014/main" id="{B751EAA7-FC02-3616-BA05-6D283BCE95D9}"/>
                </a:ext>
              </a:extLst>
            </p:cNvPr>
            <p:cNvGrpSpPr/>
            <p:nvPr/>
          </p:nvGrpSpPr>
          <p:grpSpPr>
            <a:xfrm>
              <a:off x="8059399" y="1988321"/>
              <a:ext cx="717669" cy="693304"/>
              <a:chOff x="4133701" y="2392551"/>
              <a:chExt cx="2563312" cy="2476285"/>
            </a:xfrm>
          </p:grpSpPr>
          <p:grpSp>
            <p:nvGrpSpPr>
              <p:cNvPr id="5" name="Gruppieren 4">
                <a:extLst>
                  <a:ext uri="{FF2B5EF4-FFF2-40B4-BE49-F238E27FC236}">
                    <a16:creationId xmlns:a16="http://schemas.microsoft.com/office/drawing/2014/main" id="{9135874E-00E6-87E6-3098-63D11072A61E}"/>
                  </a:ext>
                </a:extLst>
              </p:cNvPr>
              <p:cNvGrpSpPr/>
              <p:nvPr/>
            </p:nvGrpSpPr>
            <p:grpSpPr>
              <a:xfrm>
                <a:off x="4968519" y="3606797"/>
                <a:ext cx="1262039" cy="1262039"/>
                <a:chOff x="9982449" y="1960444"/>
                <a:chExt cx="1395571" cy="1395571"/>
              </a:xfrm>
            </p:grpSpPr>
            <p:sp>
              <p:nvSpPr>
                <p:cNvPr id="8" name="Ellipse 7">
                  <a:extLst>
                    <a:ext uri="{FF2B5EF4-FFF2-40B4-BE49-F238E27FC236}">
                      <a16:creationId xmlns:a16="http://schemas.microsoft.com/office/drawing/2014/main" id="{892ADD29-FEEC-4F10-5D71-F23A5B4BB456}"/>
                    </a:ext>
                  </a:extLst>
                </p:cNvPr>
                <p:cNvSpPr/>
                <p:nvPr/>
              </p:nvSpPr>
              <p:spPr bwMode="auto">
                <a:xfrm>
                  <a:off x="9982449" y="1960444"/>
                  <a:ext cx="1395571" cy="1395571"/>
                </a:xfrm>
                <a:prstGeom prst="ellipse">
                  <a:avLst/>
                </a:prstGeom>
                <a:solidFill>
                  <a:srgbClr val="FFFF00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pic>
              <p:nvPicPr>
                <p:cNvPr id="9" name="Grafik 8">
                  <a:extLst>
                    <a:ext uri="{FF2B5EF4-FFF2-40B4-BE49-F238E27FC236}">
                      <a16:creationId xmlns:a16="http://schemas.microsoft.com/office/drawing/2014/main" id="{11A99788-F3BB-687A-EE96-1E022A7E63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8574" b="17484"/>
                <a:stretch/>
              </p:blipFill>
              <p:spPr>
                <a:xfrm>
                  <a:off x="10232414" y="2371881"/>
                  <a:ext cx="895641" cy="572696"/>
                </a:xfrm>
                <a:prstGeom prst="rect">
                  <a:avLst/>
                </a:prstGeom>
              </p:spPr>
            </p:pic>
          </p:grpSp>
          <p:pic>
            <p:nvPicPr>
              <p:cNvPr id="6" name="Grafik 5" descr="Ein Bild, das Windmühle enthält.&#10;&#10;Automatisch generierte Beschreibung">
                <a:extLst>
                  <a:ext uri="{FF2B5EF4-FFF2-40B4-BE49-F238E27FC236}">
                    <a16:creationId xmlns:a16="http://schemas.microsoft.com/office/drawing/2014/main" id="{074B3986-4529-06EB-DBEB-E4AA07DA89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33701" y="2392551"/>
                <a:ext cx="2563312" cy="1507832"/>
              </a:xfrm>
              <a:prstGeom prst="rect">
                <a:avLst/>
              </a:prstGeom>
            </p:spPr>
          </p:pic>
        </p:grpSp>
        <p:grpSp>
          <p:nvGrpSpPr>
            <p:cNvPr id="10" name="Gruppieren 9">
              <a:extLst>
                <a:ext uri="{FF2B5EF4-FFF2-40B4-BE49-F238E27FC236}">
                  <a16:creationId xmlns:a16="http://schemas.microsoft.com/office/drawing/2014/main" id="{7EC18A24-EEDA-CFB6-020D-919290A31356}"/>
                </a:ext>
              </a:extLst>
            </p:cNvPr>
            <p:cNvGrpSpPr/>
            <p:nvPr/>
          </p:nvGrpSpPr>
          <p:grpSpPr>
            <a:xfrm>
              <a:off x="8004402" y="3670149"/>
              <a:ext cx="717669" cy="693304"/>
              <a:chOff x="4133701" y="2392551"/>
              <a:chExt cx="2563312" cy="2476285"/>
            </a:xfrm>
          </p:grpSpPr>
          <p:grpSp>
            <p:nvGrpSpPr>
              <p:cNvPr id="24" name="Gruppieren 23">
                <a:extLst>
                  <a:ext uri="{FF2B5EF4-FFF2-40B4-BE49-F238E27FC236}">
                    <a16:creationId xmlns:a16="http://schemas.microsoft.com/office/drawing/2014/main" id="{C6EC978A-0C6D-6102-4274-7F5D2D90C4F1}"/>
                  </a:ext>
                </a:extLst>
              </p:cNvPr>
              <p:cNvGrpSpPr/>
              <p:nvPr/>
            </p:nvGrpSpPr>
            <p:grpSpPr>
              <a:xfrm>
                <a:off x="4968519" y="3606797"/>
                <a:ext cx="1262039" cy="1262039"/>
                <a:chOff x="9982449" y="1960444"/>
                <a:chExt cx="1395571" cy="1395571"/>
              </a:xfrm>
            </p:grpSpPr>
            <p:sp>
              <p:nvSpPr>
                <p:cNvPr id="26" name="Ellipse 25">
                  <a:extLst>
                    <a:ext uri="{FF2B5EF4-FFF2-40B4-BE49-F238E27FC236}">
                      <a16:creationId xmlns:a16="http://schemas.microsoft.com/office/drawing/2014/main" id="{F540B6DF-C446-37C8-CA3C-3F23258698FE}"/>
                    </a:ext>
                  </a:extLst>
                </p:cNvPr>
                <p:cNvSpPr/>
                <p:nvPr/>
              </p:nvSpPr>
              <p:spPr bwMode="auto">
                <a:xfrm>
                  <a:off x="9982449" y="1960444"/>
                  <a:ext cx="1395571" cy="1395571"/>
                </a:xfrm>
                <a:prstGeom prst="ellipse">
                  <a:avLst/>
                </a:prstGeom>
                <a:solidFill>
                  <a:srgbClr val="FFFF00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  <p:pic>
              <p:nvPicPr>
                <p:cNvPr id="27" name="Grafik 26">
                  <a:extLst>
                    <a:ext uri="{FF2B5EF4-FFF2-40B4-BE49-F238E27FC236}">
                      <a16:creationId xmlns:a16="http://schemas.microsoft.com/office/drawing/2014/main" id="{77CA695A-D3B1-452A-E4AC-085FEB4C7A4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8574" b="17484"/>
                <a:stretch/>
              </p:blipFill>
              <p:spPr>
                <a:xfrm>
                  <a:off x="10232414" y="2371881"/>
                  <a:ext cx="895641" cy="572696"/>
                </a:xfrm>
                <a:prstGeom prst="rect">
                  <a:avLst/>
                </a:prstGeom>
              </p:spPr>
            </p:pic>
          </p:grpSp>
          <p:pic>
            <p:nvPicPr>
              <p:cNvPr id="25" name="Grafik 24" descr="Ein Bild, das Windmühle enthält.&#10;&#10;Automatisch generierte Beschreibung">
                <a:extLst>
                  <a:ext uri="{FF2B5EF4-FFF2-40B4-BE49-F238E27FC236}">
                    <a16:creationId xmlns:a16="http://schemas.microsoft.com/office/drawing/2014/main" id="{F4096A4B-E209-2D2E-B77A-EF4B7374C0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33701" y="2392551"/>
                <a:ext cx="2563312" cy="1507832"/>
              </a:xfrm>
              <a:prstGeom prst="rect">
                <a:avLst/>
              </a:prstGeom>
            </p:spPr>
          </p:pic>
        </p:grpSp>
      </p:grpSp>
      <p:grpSp>
        <p:nvGrpSpPr>
          <p:cNvPr id="8516" name="Gruppieren 8515">
            <a:extLst>
              <a:ext uri="{FF2B5EF4-FFF2-40B4-BE49-F238E27FC236}">
                <a16:creationId xmlns:a16="http://schemas.microsoft.com/office/drawing/2014/main" id="{6AD616B8-EBB9-625A-469D-FAE795D099A4}"/>
              </a:ext>
            </a:extLst>
          </p:cNvPr>
          <p:cNvGrpSpPr/>
          <p:nvPr/>
        </p:nvGrpSpPr>
        <p:grpSpPr>
          <a:xfrm>
            <a:off x="3097048" y="784069"/>
            <a:ext cx="3715526" cy="4323973"/>
            <a:chOff x="3097048" y="784069"/>
            <a:chExt cx="3715526" cy="4323973"/>
          </a:xfrm>
        </p:grpSpPr>
        <p:grpSp>
          <p:nvGrpSpPr>
            <p:cNvPr id="8291" name="Gruppieren 8290">
              <a:extLst>
                <a:ext uri="{FF2B5EF4-FFF2-40B4-BE49-F238E27FC236}">
                  <a16:creationId xmlns:a16="http://schemas.microsoft.com/office/drawing/2014/main" id="{D701D715-B42A-0B5F-8DE7-7131FD51013C}"/>
                </a:ext>
              </a:extLst>
            </p:cNvPr>
            <p:cNvGrpSpPr/>
            <p:nvPr/>
          </p:nvGrpSpPr>
          <p:grpSpPr>
            <a:xfrm>
              <a:off x="3097048" y="784069"/>
              <a:ext cx="3269257" cy="4051705"/>
              <a:chOff x="3097048" y="784069"/>
              <a:chExt cx="3269257" cy="4051705"/>
            </a:xfrm>
          </p:grpSpPr>
          <p:grpSp>
            <p:nvGrpSpPr>
              <p:cNvPr id="8523" name="Gruppieren 8522">
                <a:extLst>
                  <a:ext uri="{FF2B5EF4-FFF2-40B4-BE49-F238E27FC236}">
                    <a16:creationId xmlns:a16="http://schemas.microsoft.com/office/drawing/2014/main" id="{27A5CB1E-4142-5AF7-EC00-D1F0B748EBA3}"/>
                  </a:ext>
                </a:extLst>
              </p:cNvPr>
              <p:cNvGrpSpPr/>
              <p:nvPr/>
            </p:nvGrpSpPr>
            <p:grpSpPr>
              <a:xfrm>
                <a:off x="3097048" y="784069"/>
                <a:ext cx="3269257" cy="4051705"/>
                <a:chOff x="3162892" y="750770"/>
                <a:chExt cx="3269257" cy="4051705"/>
              </a:xfrm>
            </p:grpSpPr>
            <p:grpSp>
              <p:nvGrpSpPr>
                <p:cNvPr id="8519" name="Gruppieren 8518">
                  <a:extLst>
                    <a:ext uri="{FF2B5EF4-FFF2-40B4-BE49-F238E27FC236}">
                      <a16:creationId xmlns:a16="http://schemas.microsoft.com/office/drawing/2014/main" id="{BC74DF28-0CDD-28E2-95E8-7CFCC49FC4ED}"/>
                    </a:ext>
                  </a:extLst>
                </p:cNvPr>
                <p:cNvGrpSpPr/>
                <p:nvPr/>
              </p:nvGrpSpPr>
              <p:grpSpPr>
                <a:xfrm>
                  <a:off x="3574395" y="750770"/>
                  <a:ext cx="2857754" cy="4051705"/>
                  <a:chOff x="3574395" y="750770"/>
                  <a:chExt cx="2857754" cy="4051705"/>
                </a:xfrm>
              </p:grpSpPr>
              <p:pic>
                <p:nvPicPr>
                  <p:cNvPr id="8303" name="Grafik 8302" descr="Ein Bild, das Text, Karte, Atlas enthält.&#10;&#10;Automatisch generierte Beschreibung">
                    <a:extLst>
                      <a:ext uri="{FF2B5EF4-FFF2-40B4-BE49-F238E27FC236}">
                        <a16:creationId xmlns:a16="http://schemas.microsoft.com/office/drawing/2014/main" id="{B964BB3B-55CA-AA6A-2E2B-58D78F6D6BA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574395" y="1230282"/>
                    <a:ext cx="2857754" cy="3572193"/>
                  </a:xfrm>
                  <a:prstGeom prst="rect">
                    <a:avLst/>
                  </a:prstGeom>
                </p:spPr>
              </p:pic>
              <p:sp>
                <p:nvSpPr>
                  <p:cNvPr id="8504" name="Textfeld 8503">
                    <a:extLst>
                      <a:ext uri="{FF2B5EF4-FFF2-40B4-BE49-F238E27FC236}">
                        <a16:creationId xmlns:a16="http://schemas.microsoft.com/office/drawing/2014/main" id="{AAAED63A-A3A2-D5D3-6DF8-2409AEC06166}"/>
                      </a:ext>
                    </a:extLst>
                  </p:cNvPr>
                  <p:cNvSpPr txBox="1"/>
                  <p:nvPr/>
                </p:nvSpPr>
                <p:spPr>
                  <a:xfrm>
                    <a:off x="3703320" y="750770"/>
                    <a:ext cx="2514600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de-DE" sz="1600" dirty="0">
                        <a:solidFill>
                          <a:srgbClr val="0000FF"/>
                        </a:solidFill>
                      </a:rPr>
                      <a:t>ab 1998 (Privatisierung)</a:t>
                    </a:r>
                    <a:br>
                      <a:rPr lang="de-DE" sz="1600" dirty="0">
                        <a:solidFill>
                          <a:srgbClr val="0000FF"/>
                        </a:solidFill>
                      </a:rPr>
                    </a:br>
                    <a:r>
                      <a:rPr lang="de-DE" sz="1200" dirty="0">
                        <a:solidFill>
                          <a:srgbClr val="0000FF"/>
                        </a:solidFill>
                      </a:rPr>
                      <a:t> „EU-Richtlinie: E-Binnenmarkt“</a:t>
                    </a:r>
                    <a:endParaRPr lang="de-DE" sz="1600" dirty="0">
                      <a:solidFill>
                        <a:srgbClr val="0000FF"/>
                      </a:solidFill>
                    </a:endParaRPr>
                  </a:p>
                </p:txBody>
              </p:sp>
            </p:grpSp>
            <p:sp>
              <p:nvSpPr>
                <p:cNvPr id="8521" name="Pfeil: nach rechts 8520">
                  <a:extLst>
                    <a:ext uri="{FF2B5EF4-FFF2-40B4-BE49-F238E27FC236}">
                      <a16:creationId xmlns:a16="http://schemas.microsoft.com/office/drawing/2014/main" id="{C0367983-1B35-6962-B4FF-FBD5A960FCEC}"/>
                    </a:ext>
                  </a:extLst>
                </p:cNvPr>
                <p:cNvSpPr/>
                <p:nvPr/>
              </p:nvSpPr>
              <p:spPr bwMode="auto">
                <a:xfrm>
                  <a:off x="3162892" y="2860619"/>
                  <a:ext cx="385546" cy="778862"/>
                </a:xfrm>
                <a:prstGeom prst="rightArrow">
                  <a:avLst/>
                </a:prstGeom>
                <a:solidFill>
                  <a:srgbClr val="0070C0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de-DE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</a:endParaRPr>
                </a:p>
              </p:txBody>
            </p:sp>
          </p:grpSp>
          <p:sp>
            <p:nvSpPr>
              <p:cNvPr id="15" name="Rechteck 14">
                <a:extLst>
                  <a:ext uri="{FF2B5EF4-FFF2-40B4-BE49-F238E27FC236}">
                    <a16:creationId xmlns:a16="http://schemas.microsoft.com/office/drawing/2014/main" id="{88C3927B-17F7-4FC9-D230-D826CE04F225}"/>
                  </a:ext>
                </a:extLst>
              </p:cNvPr>
              <p:cNvSpPr/>
              <p:nvPr/>
            </p:nvSpPr>
            <p:spPr bwMode="auto">
              <a:xfrm>
                <a:off x="3736181" y="2828925"/>
                <a:ext cx="411957" cy="361950"/>
              </a:xfrm>
              <a:prstGeom prst="rect">
                <a:avLst/>
              </a:prstGeom>
              <a:solidFill>
                <a:srgbClr val="B4CD27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17" name="Rechteck 16">
                <a:extLst>
                  <a:ext uri="{FF2B5EF4-FFF2-40B4-BE49-F238E27FC236}">
                    <a16:creationId xmlns:a16="http://schemas.microsoft.com/office/drawing/2014/main" id="{8B1E7FD2-101F-B2A1-D603-6E76EB2133FF}"/>
                  </a:ext>
                </a:extLst>
              </p:cNvPr>
              <p:cNvSpPr/>
              <p:nvPr/>
            </p:nvSpPr>
            <p:spPr bwMode="auto">
              <a:xfrm>
                <a:off x="4355462" y="2101983"/>
                <a:ext cx="411957" cy="361950"/>
              </a:xfrm>
              <a:prstGeom prst="rect">
                <a:avLst/>
              </a:prstGeom>
              <a:solidFill>
                <a:srgbClr val="FFBE0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288" name="Rechteck 8287">
                <a:extLst>
                  <a:ext uri="{FF2B5EF4-FFF2-40B4-BE49-F238E27FC236}">
                    <a16:creationId xmlns:a16="http://schemas.microsoft.com/office/drawing/2014/main" id="{180B0B90-85AA-523A-4D01-274369456121}"/>
                  </a:ext>
                </a:extLst>
              </p:cNvPr>
              <p:cNvSpPr/>
              <p:nvPr/>
            </p:nvSpPr>
            <p:spPr bwMode="auto">
              <a:xfrm>
                <a:off x="5133033" y="2251479"/>
                <a:ext cx="767705" cy="430146"/>
              </a:xfrm>
              <a:prstGeom prst="rect">
                <a:avLst/>
              </a:prstGeom>
              <a:solidFill>
                <a:srgbClr val="26C6FF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289" name="Rechteck 8288">
                <a:extLst>
                  <a:ext uri="{FF2B5EF4-FFF2-40B4-BE49-F238E27FC236}">
                    <a16:creationId xmlns:a16="http://schemas.microsoft.com/office/drawing/2014/main" id="{F24396E9-2E9F-2EBA-300F-78AE77E82494}"/>
                  </a:ext>
                </a:extLst>
              </p:cNvPr>
              <p:cNvSpPr/>
              <p:nvPr/>
            </p:nvSpPr>
            <p:spPr bwMode="auto">
              <a:xfrm>
                <a:off x="4115992" y="4178995"/>
                <a:ext cx="613172" cy="154880"/>
              </a:xfrm>
              <a:prstGeom prst="rect">
                <a:avLst/>
              </a:prstGeom>
              <a:solidFill>
                <a:srgbClr val="DC00DE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8290" name="Rechteck 8289">
                <a:extLst>
                  <a:ext uri="{FF2B5EF4-FFF2-40B4-BE49-F238E27FC236}">
                    <a16:creationId xmlns:a16="http://schemas.microsoft.com/office/drawing/2014/main" id="{E39D4BD5-FF30-ED1D-D0A8-AA98E2EBE171}"/>
                  </a:ext>
                </a:extLst>
              </p:cNvPr>
              <p:cNvSpPr/>
              <p:nvPr/>
            </p:nvSpPr>
            <p:spPr bwMode="auto">
              <a:xfrm>
                <a:off x="4048125" y="4395718"/>
                <a:ext cx="719294" cy="154880"/>
              </a:xfrm>
              <a:prstGeom prst="rect">
                <a:avLst/>
              </a:prstGeom>
              <a:solidFill>
                <a:srgbClr val="DC00DE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de-DE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endParaRPr>
              </a:p>
            </p:txBody>
          </p:sp>
        </p:grpSp>
        <p:grpSp>
          <p:nvGrpSpPr>
            <p:cNvPr id="30" name="Gruppieren 29">
              <a:extLst>
                <a:ext uri="{FF2B5EF4-FFF2-40B4-BE49-F238E27FC236}">
                  <a16:creationId xmlns:a16="http://schemas.microsoft.com/office/drawing/2014/main" id="{AB71528B-6AC2-F185-4EA1-21546808218B}"/>
                </a:ext>
              </a:extLst>
            </p:cNvPr>
            <p:cNvGrpSpPr/>
            <p:nvPr/>
          </p:nvGrpSpPr>
          <p:grpSpPr>
            <a:xfrm>
              <a:off x="3165914" y="1928645"/>
              <a:ext cx="3646660" cy="3179397"/>
              <a:chOff x="3165914" y="1928645"/>
              <a:chExt cx="3646660" cy="3179397"/>
            </a:xfrm>
          </p:grpSpPr>
          <p:grpSp>
            <p:nvGrpSpPr>
              <p:cNvPr id="8292" name="Gruppieren 8291">
                <a:extLst>
                  <a:ext uri="{FF2B5EF4-FFF2-40B4-BE49-F238E27FC236}">
                    <a16:creationId xmlns:a16="http://schemas.microsoft.com/office/drawing/2014/main" id="{7FAA93CA-F016-AF62-97F2-133DB61EB68E}"/>
                  </a:ext>
                </a:extLst>
              </p:cNvPr>
              <p:cNvGrpSpPr/>
              <p:nvPr/>
            </p:nvGrpSpPr>
            <p:grpSpPr>
              <a:xfrm>
                <a:off x="3165914" y="1969822"/>
                <a:ext cx="3646660" cy="3138220"/>
                <a:chOff x="3165914" y="1969822"/>
                <a:chExt cx="3646660" cy="3138220"/>
              </a:xfrm>
            </p:grpSpPr>
            <p:grpSp>
              <p:nvGrpSpPr>
                <p:cNvPr id="19" name="Gruppieren 18">
                  <a:extLst>
                    <a:ext uri="{FF2B5EF4-FFF2-40B4-BE49-F238E27FC236}">
                      <a16:creationId xmlns:a16="http://schemas.microsoft.com/office/drawing/2014/main" id="{21F3C95D-7FF0-31F3-174C-2F6116D4590A}"/>
                    </a:ext>
                  </a:extLst>
                </p:cNvPr>
                <p:cNvGrpSpPr/>
                <p:nvPr/>
              </p:nvGrpSpPr>
              <p:grpSpPr>
                <a:xfrm>
                  <a:off x="3165914" y="1969822"/>
                  <a:ext cx="3646660" cy="3138220"/>
                  <a:chOff x="3156477" y="1928323"/>
                  <a:chExt cx="3646660" cy="3138220"/>
                </a:xfrm>
              </p:grpSpPr>
              <p:sp>
                <p:nvSpPr>
                  <p:cNvPr id="8509" name="Textfeld 8508">
                    <a:extLst>
                      <a:ext uri="{FF2B5EF4-FFF2-40B4-BE49-F238E27FC236}">
                        <a16:creationId xmlns:a16="http://schemas.microsoft.com/office/drawing/2014/main" id="{E5F5013D-000B-7165-4078-3069FA7217B8}"/>
                      </a:ext>
                    </a:extLst>
                  </p:cNvPr>
                  <p:cNvSpPr txBox="1"/>
                  <p:nvPr/>
                </p:nvSpPr>
                <p:spPr>
                  <a:xfrm>
                    <a:off x="3156477" y="4758766"/>
                    <a:ext cx="3646660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182563" indent="-182563">
                      <a:buFont typeface="Wingdings" panose="05000000000000000000" pitchFamily="2" charset="2"/>
                      <a:buChar char="§"/>
                    </a:pPr>
                    <a:r>
                      <a:rPr lang="de-DE" sz="1400" dirty="0">
                        <a:solidFill>
                          <a:srgbClr val="0000FF"/>
                        </a:solidFill>
                      </a:rPr>
                      <a:t>4 </a:t>
                    </a:r>
                    <a:r>
                      <a:rPr lang="de-DE" sz="1400" dirty="0" err="1">
                        <a:solidFill>
                          <a:srgbClr val="0000FF"/>
                        </a:solidFill>
                      </a:rPr>
                      <a:t>überreg</a:t>
                    </a:r>
                    <a:r>
                      <a:rPr lang="de-DE" sz="1400" dirty="0">
                        <a:solidFill>
                          <a:srgbClr val="0000FF"/>
                        </a:solidFill>
                      </a:rPr>
                      <a:t>. Energieversorger (Oligopole)</a:t>
                    </a:r>
                  </a:p>
                </p:txBody>
              </p:sp>
              <p:pic>
                <p:nvPicPr>
                  <p:cNvPr id="2" name="Grafik 1" descr="RWE Logo - LogoDix">
                    <a:extLst>
                      <a:ext uri="{FF2B5EF4-FFF2-40B4-BE49-F238E27FC236}">
                        <a16:creationId xmlns:a16="http://schemas.microsoft.com/office/drawing/2014/main" id="{FB6BE31C-28AD-BB4A-0910-F520A8202D3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/>
                  <a:srcRect l="21971" t="32747" r="22832" b="35816"/>
                  <a:stretch>
                    <a:fillRect/>
                  </a:stretch>
                </p:blipFill>
                <p:spPr>
                  <a:xfrm>
                    <a:off x="3759117" y="2704671"/>
                    <a:ext cx="493090" cy="147442"/>
                  </a:xfrm>
                  <a:prstGeom prst="rect">
                    <a:avLst/>
                  </a:prstGeom>
                </p:spPr>
              </p:pic>
              <p:pic>
                <p:nvPicPr>
                  <p:cNvPr id="3" name="Grafik 2" descr="Eon Logo - Eon Logo Png Transparent PNG - 1000x291 - Free Download on ...">
                    <a:extLst>
                      <a:ext uri="{FF2B5EF4-FFF2-40B4-BE49-F238E27FC236}">
                        <a16:creationId xmlns:a16="http://schemas.microsoft.com/office/drawing/2014/main" id="{7FE0B0C1-FE77-DD7E-8B3F-6D2446839B8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>
                    <a:clrChange>
                      <a:clrFrom>
                        <a:srgbClr val="F6F6F6"/>
                      </a:clrFrom>
                      <a:clrTo>
                        <a:srgbClr val="F6F6F6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>
                  <a:xfrm>
                    <a:off x="4205083" y="1928323"/>
                    <a:ext cx="690904" cy="235076"/>
                  </a:xfrm>
                  <a:prstGeom prst="rect">
                    <a:avLst/>
                  </a:prstGeom>
                </p:spPr>
              </p:pic>
              <p:pic>
                <p:nvPicPr>
                  <p:cNvPr id="11" name="Grafik 10" descr="Vattenfall Logo, symbol, meaning, history, PNG, brand">
                    <a:extLst>
                      <a:ext uri="{FF2B5EF4-FFF2-40B4-BE49-F238E27FC236}">
                        <a16:creationId xmlns:a16="http://schemas.microsoft.com/office/drawing/2014/main" id="{9A27CAB6-A7C5-E88C-3D77-3ED1EA8A881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rcRect t="40710" r="17652" b="39780"/>
                  <a:stretch>
                    <a:fillRect/>
                  </a:stretch>
                </p:blipFill>
                <p:spPr>
                  <a:xfrm>
                    <a:off x="5090559" y="2284617"/>
                    <a:ext cx="956546" cy="127474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29" name="Grafik 28" descr="Services und Kooperationen für Immobilien | EnBW">
                  <a:extLst>
                    <a:ext uri="{FF2B5EF4-FFF2-40B4-BE49-F238E27FC236}">
                      <a16:creationId xmlns:a16="http://schemas.microsoft.com/office/drawing/2014/main" id="{27B55222-CE59-F1A9-1B67-2A8DB83CC5E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rcRect l="21118" t="37116" r="41122" b="38917"/>
                <a:stretch>
                  <a:fillRect/>
                </a:stretch>
              </p:blipFill>
              <p:spPr>
                <a:xfrm>
                  <a:off x="4267980" y="3963856"/>
                  <a:ext cx="480391" cy="169534"/>
                </a:xfrm>
                <a:prstGeom prst="rect">
                  <a:avLst/>
                </a:prstGeom>
              </p:spPr>
            </p:pic>
          </p:grpSp>
          <p:sp>
            <p:nvSpPr>
              <p:cNvPr id="12" name="Textfeld 11">
                <a:extLst>
                  <a:ext uri="{FF2B5EF4-FFF2-40B4-BE49-F238E27FC236}">
                    <a16:creationId xmlns:a16="http://schemas.microsoft.com/office/drawing/2014/main" id="{2196857A-1A61-AF12-8F10-4FF97CF252D8}"/>
                  </a:ext>
                </a:extLst>
              </p:cNvPr>
              <p:cNvSpPr txBox="1"/>
              <p:nvPr/>
            </p:nvSpPr>
            <p:spPr>
              <a:xfrm>
                <a:off x="3205279" y="1928645"/>
                <a:ext cx="915379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de-DE" sz="1400" dirty="0">
                    <a:solidFill>
                      <a:srgbClr val="0000FF"/>
                    </a:solidFill>
                  </a:rPr>
                  <a:t>EV: 1999</a:t>
                </a:r>
              </a:p>
            </p:txBody>
          </p:sp>
        </p:grpSp>
      </p:grpSp>
      <p:grpSp>
        <p:nvGrpSpPr>
          <p:cNvPr id="8294" name="Gruppieren 8293">
            <a:extLst>
              <a:ext uri="{FF2B5EF4-FFF2-40B4-BE49-F238E27FC236}">
                <a16:creationId xmlns:a16="http://schemas.microsoft.com/office/drawing/2014/main" id="{3341B760-E41B-0A8E-D66F-4E231F744866}"/>
              </a:ext>
            </a:extLst>
          </p:cNvPr>
          <p:cNvGrpSpPr/>
          <p:nvPr/>
        </p:nvGrpSpPr>
        <p:grpSpPr>
          <a:xfrm>
            <a:off x="2998893" y="2238691"/>
            <a:ext cx="3774759" cy="3121933"/>
            <a:chOff x="2998893" y="2238691"/>
            <a:chExt cx="3774759" cy="3121933"/>
          </a:xfrm>
        </p:grpSpPr>
        <p:grpSp>
          <p:nvGrpSpPr>
            <p:cNvPr id="8293" name="Gruppieren 8292">
              <a:extLst>
                <a:ext uri="{FF2B5EF4-FFF2-40B4-BE49-F238E27FC236}">
                  <a16:creationId xmlns:a16="http://schemas.microsoft.com/office/drawing/2014/main" id="{09DC500E-D5F6-7AFD-67D0-3CF95BB81252}"/>
                </a:ext>
              </a:extLst>
            </p:cNvPr>
            <p:cNvGrpSpPr/>
            <p:nvPr/>
          </p:nvGrpSpPr>
          <p:grpSpPr>
            <a:xfrm>
              <a:off x="3164854" y="2238691"/>
              <a:ext cx="3608798" cy="3121933"/>
              <a:chOff x="3164854" y="2238691"/>
              <a:chExt cx="3608798" cy="3121933"/>
            </a:xfrm>
          </p:grpSpPr>
          <p:grpSp>
            <p:nvGrpSpPr>
              <p:cNvPr id="20" name="Gruppieren 19">
                <a:extLst>
                  <a:ext uri="{FF2B5EF4-FFF2-40B4-BE49-F238E27FC236}">
                    <a16:creationId xmlns:a16="http://schemas.microsoft.com/office/drawing/2014/main" id="{F7798DE7-4F24-68DB-7E73-4D6A72F7677D}"/>
                  </a:ext>
                </a:extLst>
              </p:cNvPr>
              <p:cNvGrpSpPr/>
              <p:nvPr/>
            </p:nvGrpSpPr>
            <p:grpSpPr>
              <a:xfrm>
                <a:off x="3164854" y="2238691"/>
                <a:ext cx="3608798" cy="3121933"/>
                <a:chOff x="3156477" y="2192520"/>
                <a:chExt cx="3608798" cy="3121933"/>
              </a:xfrm>
            </p:grpSpPr>
            <p:sp>
              <p:nvSpPr>
                <p:cNvPr id="8511" name="Textfeld 8510">
                  <a:extLst>
                    <a:ext uri="{FF2B5EF4-FFF2-40B4-BE49-F238E27FC236}">
                      <a16:creationId xmlns:a16="http://schemas.microsoft.com/office/drawing/2014/main" id="{F0D775C8-3876-B615-1580-4B1B4EEC8AEA}"/>
                    </a:ext>
                  </a:extLst>
                </p:cNvPr>
                <p:cNvSpPr txBox="1"/>
                <p:nvPr/>
              </p:nvSpPr>
              <p:spPr>
                <a:xfrm>
                  <a:off x="3156477" y="5006676"/>
                  <a:ext cx="3608798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182563" indent="-182563">
                    <a:buFont typeface="Wingdings" panose="05000000000000000000" pitchFamily="2" charset="2"/>
                    <a:buChar char="§"/>
                  </a:pPr>
                  <a:r>
                    <a:rPr lang="de-DE" sz="1400" dirty="0">
                      <a:solidFill>
                        <a:srgbClr val="0000FF"/>
                      </a:solidFill>
                    </a:rPr>
                    <a:t>4 </a:t>
                  </a:r>
                  <a:r>
                    <a:rPr lang="de-DE" sz="1400" dirty="0" err="1">
                      <a:solidFill>
                        <a:srgbClr val="0000FF"/>
                      </a:solidFill>
                    </a:rPr>
                    <a:t>überreg</a:t>
                  </a:r>
                  <a:r>
                    <a:rPr lang="de-DE" sz="1400" dirty="0">
                      <a:solidFill>
                        <a:srgbClr val="0000FF"/>
                      </a:solidFill>
                    </a:rPr>
                    <a:t>. Ü-Netzbetreiber (Monopole)</a:t>
                  </a:r>
                </a:p>
              </p:txBody>
            </p:sp>
            <p:pic>
              <p:nvPicPr>
                <p:cNvPr id="14" name="Grafik 13" descr="Alle Einstiegsmöglichkeiten im Bereich Studierende &amp; Absolvent*innen ...">
                  <a:extLst>
                    <a:ext uri="{FF2B5EF4-FFF2-40B4-BE49-F238E27FC236}">
                      <a16:creationId xmlns:a16="http://schemas.microsoft.com/office/drawing/2014/main" id="{6D0E3229-4231-9E60-FE57-BB6AFC9D5F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rcRect l="12073" t="61531" r="48326"/>
                <a:stretch>
                  <a:fillRect/>
                </a:stretch>
              </p:blipFill>
              <p:spPr>
                <a:xfrm>
                  <a:off x="3637362" y="2879714"/>
                  <a:ext cx="676394" cy="149023"/>
                </a:xfrm>
                <a:prstGeom prst="rect">
                  <a:avLst/>
                </a:prstGeom>
              </p:spPr>
            </p:pic>
            <p:pic>
              <p:nvPicPr>
                <p:cNvPr id="16" name="Grafik 15">
                  <a:extLst>
                    <a:ext uri="{FF2B5EF4-FFF2-40B4-BE49-F238E27FC236}">
                      <a16:creationId xmlns:a16="http://schemas.microsoft.com/office/drawing/2014/main" id="{B6C28FD2-16AD-D712-359D-0DC5D2725F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9876" t="33324" r="11374" b="23607"/>
                <a:stretch>
                  <a:fillRect/>
                </a:stretch>
              </p:blipFill>
              <p:spPr>
                <a:xfrm>
                  <a:off x="5304234" y="2484467"/>
                  <a:ext cx="672306" cy="153772"/>
                </a:xfrm>
                <a:prstGeom prst="rect">
                  <a:avLst/>
                </a:prstGeom>
              </p:spPr>
            </p:pic>
            <p:pic>
              <p:nvPicPr>
                <p:cNvPr id="18" name="Grafik 17">
                  <a:extLst>
                    <a:ext uri="{FF2B5EF4-FFF2-40B4-BE49-F238E27FC236}">
                      <a16:creationId xmlns:a16="http://schemas.microsoft.com/office/drawing/2014/main" id="{5A95FB3B-C8A1-5CD3-3C1E-48B1B7EBFFE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9451" t="40824" r="3490" b="39647"/>
                <a:stretch>
                  <a:fillRect/>
                </a:stretch>
              </p:blipFill>
              <p:spPr>
                <a:xfrm>
                  <a:off x="4185207" y="2192520"/>
                  <a:ext cx="749034" cy="218140"/>
                </a:xfrm>
                <a:prstGeom prst="rect">
                  <a:avLst/>
                </a:prstGeom>
              </p:spPr>
            </p:pic>
          </p:grpSp>
          <p:pic>
            <p:nvPicPr>
              <p:cNvPr id="31" name="Grafik 30" descr="Innovation Management - ASTRAN Business Consulting GmbH">
                <a:extLst>
                  <a:ext uri="{FF2B5EF4-FFF2-40B4-BE49-F238E27FC236}">
                    <a16:creationId xmlns:a16="http://schemas.microsoft.com/office/drawing/2014/main" id="{F99B4BF4-08CC-4CEB-78FE-F3C9DB5AFD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115992" y="4193958"/>
                <a:ext cx="681039" cy="85129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8FA75526-7A7A-FAE5-2D63-631B5F06079D}"/>
                </a:ext>
              </a:extLst>
            </p:cNvPr>
            <p:cNvSpPr txBox="1"/>
            <p:nvPr/>
          </p:nvSpPr>
          <p:spPr>
            <a:xfrm>
              <a:off x="2998893" y="4065985"/>
              <a:ext cx="1061509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solidFill>
                    <a:srgbClr val="0000FF"/>
                  </a:solidFill>
                </a:rPr>
                <a:t>ÜNB: 2005</a:t>
              </a:r>
            </a:p>
          </p:txBody>
        </p:sp>
      </p:grpSp>
      <p:sp>
        <p:nvSpPr>
          <p:cNvPr id="7" name="Rectangle 4">
            <a:extLst>
              <a:ext uri="{FF2B5EF4-FFF2-40B4-BE49-F238E27FC236}">
                <a16:creationId xmlns:a16="http://schemas.microsoft.com/office/drawing/2014/main" id="{0F500B3D-827F-8553-64F7-C50ED8596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72" y="6189977"/>
            <a:ext cx="9906000" cy="40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63124" tIns="63124" rIns="63124" bIns="63124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altLang="de-DE" sz="1800" b="1" dirty="0">
                <a:solidFill>
                  <a:srgbClr val="00B050"/>
                </a:solidFill>
              </a:rPr>
              <a:t>Vision: Energiewirtschaft </a:t>
            </a:r>
            <a:r>
              <a:rPr lang="de-DE" altLang="de-DE" sz="1800" dirty="0">
                <a:solidFill>
                  <a:srgbClr val="00B050"/>
                </a:solidFill>
              </a:rPr>
              <a:t>in </a:t>
            </a:r>
            <a:r>
              <a:rPr lang="de-DE" altLang="de-DE" sz="1800" b="1" dirty="0">
                <a:solidFill>
                  <a:srgbClr val="00B050"/>
                </a:solidFill>
              </a:rPr>
              <a:t>öffentlicher Hand </a:t>
            </a:r>
            <a:r>
              <a:rPr lang="de-DE" altLang="de-DE" sz="1800" dirty="0">
                <a:solidFill>
                  <a:srgbClr val="00B050"/>
                </a:solidFill>
              </a:rPr>
              <a:t>und in </a:t>
            </a:r>
            <a:r>
              <a:rPr lang="de-DE" altLang="de-DE" sz="1800" b="1" dirty="0">
                <a:solidFill>
                  <a:srgbClr val="00B050"/>
                </a:solidFill>
              </a:rPr>
              <a:t>Bürgerhand</a:t>
            </a:r>
            <a:r>
              <a:rPr kumimoji="0" lang="de-DE" alt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67918914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8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8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8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8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8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8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8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08" grpId="0"/>
      <p:bldP spid="8512" grpId="0"/>
      <p:bldP spid="8513" grpId="0"/>
      <p:bldP spid="8514" grpId="0"/>
      <p:bldP spid="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4">
            <a:extLst>
              <a:ext uri="{FF2B5EF4-FFF2-40B4-BE49-F238E27FC236}">
                <a16:creationId xmlns:a16="http://schemas.microsoft.com/office/drawing/2014/main" id="{F9CE82BC-449F-429D-95DD-730E8A1BE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7446" y="28575"/>
            <a:ext cx="74644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E8F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 dirty="0">
                <a:solidFill>
                  <a:schemeClr val="bg1"/>
                </a:solidFill>
              </a:rPr>
              <a:t>Fazit</a:t>
            </a:r>
            <a:endParaRPr lang="de-DE" altLang="de-DE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3C9B0650-3671-4FD5-9F1E-D1B40519078E}"/>
              </a:ext>
            </a:extLst>
          </p:cNvPr>
          <p:cNvSpPr txBox="1"/>
          <p:nvPr/>
        </p:nvSpPr>
        <p:spPr>
          <a:xfrm>
            <a:off x="360402" y="1198153"/>
            <a:ext cx="94686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dirty="0">
                <a:solidFill>
                  <a:srgbClr val="3333FF"/>
                </a:solidFill>
                <a:latin typeface="+mn-lt"/>
              </a:rPr>
              <a:t>Das zukünftige </a:t>
            </a:r>
            <a:r>
              <a:rPr lang="de-DE" sz="1600" b="1" dirty="0">
                <a:solidFill>
                  <a:srgbClr val="3333FF"/>
                </a:solidFill>
                <a:latin typeface="+mn-lt"/>
              </a:rPr>
              <a:t>Energiesystem</a:t>
            </a:r>
            <a:r>
              <a:rPr lang="de-DE" sz="1600" dirty="0">
                <a:solidFill>
                  <a:srgbClr val="3333FF"/>
                </a:solidFill>
                <a:latin typeface="+mn-lt"/>
              </a:rPr>
              <a:t> ist </a:t>
            </a:r>
            <a:r>
              <a:rPr lang="de-DE" sz="1600" b="1" dirty="0">
                <a:solidFill>
                  <a:srgbClr val="3333FF"/>
                </a:solidFill>
                <a:latin typeface="+mn-lt"/>
              </a:rPr>
              <a:t>heimisch</a:t>
            </a:r>
            <a:r>
              <a:rPr lang="de-DE" sz="1600" dirty="0">
                <a:solidFill>
                  <a:srgbClr val="3333FF"/>
                </a:solidFill>
                <a:latin typeface="+mn-lt"/>
              </a:rPr>
              <a:t>, </a:t>
            </a:r>
            <a:r>
              <a:rPr lang="de-DE" sz="1600" b="1" dirty="0">
                <a:solidFill>
                  <a:srgbClr val="3333FF"/>
                </a:solidFill>
                <a:latin typeface="+mn-lt"/>
              </a:rPr>
              <a:t>klimaneutral, dezentral, strombasiert und viel komplexer </a:t>
            </a:r>
            <a:r>
              <a:rPr lang="de-DE" sz="1600" dirty="0">
                <a:solidFill>
                  <a:srgbClr val="3333FF"/>
                </a:solidFill>
                <a:latin typeface="+mn-lt"/>
              </a:rPr>
              <a:t>als in der Vergangenheit, aber </a:t>
            </a:r>
            <a:r>
              <a:rPr lang="de-DE" sz="1600" b="1" dirty="0">
                <a:solidFill>
                  <a:srgbClr val="3333FF"/>
                </a:solidFill>
                <a:latin typeface="+mn-lt"/>
              </a:rPr>
              <a:t>dennoch gut beherrschbar</a:t>
            </a:r>
            <a:r>
              <a:rPr lang="de-DE" sz="1600" dirty="0">
                <a:solidFill>
                  <a:srgbClr val="3333FF"/>
                </a:solidFill>
                <a:latin typeface="+mn-lt"/>
              </a:rPr>
              <a:t>!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BE75B73C-93E4-4FC0-9E84-CF1FED761961}"/>
              </a:ext>
            </a:extLst>
          </p:cNvPr>
          <p:cNvSpPr txBox="1"/>
          <p:nvPr/>
        </p:nvSpPr>
        <p:spPr>
          <a:xfrm>
            <a:off x="360402" y="1807659"/>
            <a:ext cx="9304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dirty="0">
                <a:solidFill>
                  <a:srgbClr val="3333FF"/>
                </a:solidFill>
                <a:latin typeface="+mn-lt"/>
              </a:rPr>
              <a:t>Das </a:t>
            </a:r>
            <a:r>
              <a:rPr lang="de-DE" sz="1600" b="1" dirty="0">
                <a:solidFill>
                  <a:srgbClr val="3333FF"/>
                </a:solidFill>
                <a:latin typeface="+mn-lt"/>
              </a:rPr>
              <a:t>Energiewabensystem</a:t>
            </a:r>
            <a:r>
              <a:rPr lang="de-DE" sz="1600" dirty="0">
                <a:solidFill>
                  <a:srgbClr val="3333FF"/>
                </a:solidFill>
                <a:latin typeface="+mn-lt"/>
              </a:rPr>
              <a:t> garantiert </a:t>
            </a:r>
            <a:r>
              <a:rPr lang="de-DE" sz="1600" b="1" dirty="0">
                <a:solidFill>
                  <a:srgbClr val="3333FF"/>
                </a:solidFill>
                <a:latin typeface="+mn-lt"/>
              </a:rPr>
              <a:t>Autarkie, Inselfähigkeit </a:t>
            </a:r>
            <a:r>
              <a:rPr lang="de-DE" sz="1600" dirty="0">
                <a:solidFill>
                  <a:srgbClr val="3333FF"/>
                </a:solidFill>
                <a:latin typeface="+mn-lt"/>
              </a:rPr>
              <a:t>und </a:t>
            </a:r>
            <a:r>
              <a:rPr lang="de-DE" sz="1600" b="1" dirty="0">
                <a:solidFill>
                  <a:srgbClr val="3333FF"/>
                </a:solidFill>
                <a:latin typeface="+mn-lt"/>
              </a:rPr>
              <a:t>Solidarität im Netzverbund!</a:t>
            </a:r>
            <a:endParaRPr lang="de-DE" sz="1600" dirty="0">
              <a:solidFill>
                <a:srgbClr val="3333FF"/>
              </a:solidFill>
              <a:latin typeface="+mn-lt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6D4B092-15AE-4D8F-895C-2419790FA0C2}"/>
              </a:ext>
            </a:extLst>
          </p:cNvPr>
          <p:cNvSpPr txBox="1"/>
          <p:nvPr/>
        </p:nvSpPr>
        <p:spPr>
          <a:xfrm>
            <a:off x="360402" y="2170944"/>
            <a:ext cx="9148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altLang="de-DE" sz="1600" b="1" dirty="0">
                <a:solidFill>
                  <a:srgbClr val="3333FF"/>
                </a:solidFill>
                <a:latin typeface="+mn-lt"/>
              </a:rPr>
              <a:t>Die Speichersysteme sorgen </a:t>
            </a:r>
            <a:r>
              <a:rPr lang="de-DE" altLang="de-DE" sz="1600" dirty="0">
                <a:solidFill>
                  <a:srgbClr val="3333FF"/>
                </a:solidFill>
                <a:latin typeface="+mn-lt"/>
              </a:rPr>
              <a:t>für </a:t>
            </a:r>
            <a:r>
              <a:rPr lang="de-DE" altLang="de-DE" sz="1600" b="1" dirty="0">
                <a:solidFill>
                  <a:srgbClr val="3333FF"/>
                </a:solidFill>
                <a:latin typeface="+mn-lt"/>
              </a:rPr>
              <a:t>kurzen, mittleren und saisonalen Energieausgleich!</a:t>
            </a:r>
            <a:endParaRPr lang="de-DE" altLang="de-DE" sz="1600" dirty="0">
              <a:solidFill>
                <a:srgbClr val="3333FF"/>
              </a:solidFill>
              <a:latin typeface="+mn-lt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3BE6BF46-4A43-6335-94C3-D15F703C43B0}"/>
              </a:ext>
            </a:extLst>
          </p:cNvPr>
          <p:cNvSpPr txBox="1"/>
          <p:nvPr/>
        </p:nvSpPr>
        <p:spPr>
          <a:xfrm>
            <a:off x="360403" y="3787837"/>
            <a:ext cx="9148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Statt </a:t>
            </a:r>
            <a:r>
              <a:rPr lang="de-DE" sz="1800" b="1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rückwärtsgewandte unkluge „Technologieoffenheit“ </a:t>
            </a:r>
            <a:r>
              <a:rPr 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  <a:sym typeface="Wingdings" panose="05000000000000000000" pitchFamily="2" charset="2"/>
              </a:rPr>
              <a:t>benötigen wir</a:t>
            </a:r>
            <a:br>
              <a:rPr 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  <a:sym typeface="Wingdings" panose="05000000000000000000" pitchFamily="2" charset="2"/>
              </a:rPr>
            </a:br>
            <a:r>
              <a:rPr lang="de-DE" sz="1800" b="1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zukunftsorientierte</a:t>
            </a:r>
            <a:r>
              <a:rPr 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 </a:t>
            </a:r>
            <a:r>
              <a:rPr lang="de-DE" sz="1800" b="1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Technologie-Entschlossenheit</a:t>
            </a:r>
            <a:r>
              <a:rPr lang="de-DE" sz="1800" b="1" dirty="0">
                <a:solidFill>
                  <a:srgbClr val="00B050"/>
                </a:solidFill>
                <a:latin typeface="+mn-lt"/>
              </a:rPr>
              <a:t>!</a:t>
            </a:r>
            <a:endParaRPr lang="de-DE" altLang="de-DE" sz="18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EDD0519-A916-B8C4-EFFA-28832B78F860}"/>
              </a:ext>
            </a:extLst>
          </p:cNvPr>
          <p:cNvSpPr txBox="1"/>
          <p:nvPr/>
        </p:nvSpPr>
        <p:spPr>
          <a:xfrm>
            <a:off x="360402" y="2534229"/>
            <a:ext cx="93042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dirty="0">
                <a:solidFill>
                  <a:srgbClr val="3333FF"/>
                </a:solidFill>
                <a:latin typeface="+mn-lt"/>
                <a:ea typeface="Calibri" panose="020F0502020204030204" pitchFamily="34" charset="0"/>
              </a:rPr>
              <a:t>Die </a:t>
            </a:r>
            <a:r>
              <a:rPr lang="de-DE" sz="1600" b="1" dirty="0">
                <a:solidFill>
                  <a:srgbClr val="3333FF"/>
                </a:solidFill>
                <a:latin typeface="+mn-lt"/>
                <a:ea typeface="Calibri" panose="020F0502020204030204" pitchFamily="34" charset="0"/>
              </a:rPr>
              <a:t>Energiewende findet hauptsächlich auf der Verteilnetzebene statt</a:t>
            </a:r>
            <a:r>
              <a:rPr lang="de-DE" sz="1600" dirty="0">
                <a:solidFill>
                  <a:srgbClr val="3333FF"/>
                </a:solidFill>
                <a:latin typeface="+mn-lt"/>
                <a:ea typeface="Calibri" panose="020F0502020204030204" pitchFamily="34" charset="0"/>
              </a:rPr>
              <a:t>. Deshalb müssen dort </a:t>
            </a:r>
            <a:r>
              <a:rPr lang="de-DE" sz="1600" b="1" dirty="0">
                <a:solidFill>
                  <a:srgbClr val="3333FF"/>
                </a:solidFill>
                <a:latin typeface="+mn-lt"/>
                <a:ea typeface="Calibri" panose="020F0502020204030204" pitchFamily="34" charset="0"/>
              </a:rPr>
              <a:t>schnellstens</a:t>
            </a:r>
            <a:r>
              <a:rPr lang="de-DE" sz="1600" dirty="0">
                <a:solidFill>
                  <a:srgbClr val="3333FF"/>
                </a:solidFill>
                <a:latin typeface="+mn-lt"/>
                <a:ea typeface="Calibri" panose="020F0502020204030204" pitchFamily="34" charset="0"/>
              </a:rPr>
              <a:t> die intelligenten </a:t>
            </a:r>
            <a:r>
              <a:rPr lang="de-DE" sz="1600" b="1" dirty="0">
                <a:solidFill>
                  <a:srgbClr val="3333FF"/>
                </a:solidFill>
                <a:latin typeface="+mn-lt"/>
                <a:ea typeface="Calibri" panose="020F0502020204030204" pitchFamily="34" charset="0"/>
              </a:rPr>
              <a:t>Messsysteme </a:t>
            </a:r>
            <a:r>
              <a:rPr lang="de-DE" sz="1600" b="1" dirty="0">
                <a:solidFill>
                  <a:srgbClr val="3333FF"/>
                </a:solidFill>
                <a:latin typeface="Avenir Next Regular"/>
              </a:rPr>
              <a:t>(</a:t>
            </a:r>
            <a:r>
              <a:rPr lang="de-DE" sz="1600" b="1" dirty="0" err="1">
                <a:solidFill>
                  <a:srgbClr val="3333FF"/>
                </a:solidFill>
                <a:latin typeface="Avenir Next Regular"/>
              </a:rPr>
              <a:t>iMSys</a:t>
            </a:r>
            <a:r>
              <a:rPr lang="de-DE" sz="1600" b="1" dirty="0">
                <a:solidFill>
                  <a:srgbClr val="3333FF"/>
                </a:solidFill>
                <a:latin typeface="Avenir Next Regular"/>
              </a:rPr>
              <a:t>) </a:t>
            </a:r>
            <a:r>
              <a:rPr lang="de-DE" sz="1600" dirty="0">
                <a:solidFill>
                  <a:srgbClr val="3333FF"/>
                </a:solidFill>
                <a:latin typeface="+mn-lt"/>
                <a:ea typeface="Calibri" panose="020F0502020204030204" pitchFamily="34" charset="0"/>
              </a:rPr>
              <a:t>eingebaut werden, um die </a:t>
            </a:r>
            <a:r>
              <a:rPr lang="de-DE" sz="1600" b="1" dirty="0">
                <a:solidFill>
                  <a:srgbClr val="3333FF"/>
                </a:solidFill>
                <a:latin typeface="+mn-lt"/>
                <a:ea typeface="Calibri" panose="020F0502020204030204" pitchFamily="34" charset="0"/>
              </a:rPr>
              <a:t>Kapazität dieser Netze voll auszunutzen</a:t>
            </a:r>
            <a:r>
              <a:rPr lang="de-DE" sz="1600" dirty="0">
                <a:solidFill>
                  <a:srgbClr val="3333FF"/>
                </a:solidFill>
                <a:latin typeface="+mn-lt"/>
                <a:ea typeface="Calibri" panose="020F0502020204030204" pitchFamily="34" charset="0"/>
              </a:rPr>
              <a:t> und nur noch </a:t>
            </a:r>
            <a:r>
              <a:rPr lang="de-DE" sz="1600" b="1" dirty="0">
                <a:solidFill>
                  <a:srgbClr val="3333FF"/>
                </a:solidFill>
                <a:latin typeface="+mn-lt"/>
                <a:ea typeface="Calibri" panose="020F0502020204030204" pitchFamily="34" charset="0"/>
              </a:rPr>
              <a:t>die fehlende Kapazität auszubauen</a:t>
            </a:r>
            <a:r>
              <a:rPr lang="de-DE" sz="1600" dirty="0">
                <a:solidFill>
                  <a:srgbClr val="3333FF"/>
                </a:solidFill>
                <a:latin typeface="+mn-lt"/>
                <a:ea typeface="Calibri" panose="020F0502020204030204" pitchFamily="34" charset="0"/>
              </a:rPr>
              <a:t>!</a:t>
            </a:r>
            <a:endParaRPr lang="de-DE" altLang="de-DE" sz="1600" dirty="0">
              <a:solidFill>
                <a:srgbClr val="3333FF"/>
              </a:solidFill>
              <a:latin typeface="+mn-lt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68CA03C-0803-410A-75E0-69DE61D1A338}"/>
              </a:ext>
            </a:extLst>
          </p:cNvPr>
          <p:cNvSpPr txBox="1"/>
          <p:nvPr/>
        </p:nvSpPr>
        <p:spPr>
          <a:xfrm>
            <a:off x="360402" y="3389957"/>
            <a:ext cx="9148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altLang="de-DE" sz="1600" dirty="0">
                <a:solidFill>
                  <a:srgbClr val="3333FF"/>
                </a:solidFill>
                <a:latin typeface="+mn-lt"/>
                <a:ea typeface="Calibri" panose="020F0502020204030204" pitchFamily="34" charset="0"/>
              </a:rPr>
              <a:t>Das </a:t>
            </a:r>
            <a:r>
              <a:rPr lang="de-DE" altLang="de-DE" sz="1600" b="1" dirty="0">
                <a:solidFill>
                  <a:srgbClr val="3333FF"/>
                </a:solidFill>
                <a:latin typeface="+mn-lt"/>
                <a:ea typeface="Calibri" panose="020F0502020204030204" pitchFamily="34" charset="0"/>
              </a:rPr>
              <a:t>Energiesystem </a:t>
            </a:r>
            <a:r>
              <a:rPr lang="de-DE" altLang="de-DE" sz="1600" dirty="0">
                <a:solidFill>
                  <a:srgbClr val="3333FF"/>
                </a:solidFill>
                <a:latin typeface="+mn-lt"/>
                <a:ea typeface="Calibri" panose="020F0502020204030204" pitchFamily="34" charset="0"/>
              </a:rPr>
              <a:t>wird sich zum großen Teil </a:t>
            </a:r>
            <a:r>
              <a:rPr lang="de-DE" altLang="de-DE" sz="1600" b="1" dirty="0">
                <a:solidFill>
                  <a:srgbClr val="3333FF"/>
                </a:solidFill>
                <a:latin typeface="+mn-lt"/>
                <a:ea typeface="Calibri" panose="020F0502020204030204" pitchFamily="34" charset="0"/>
              </a:rPr>
              <a:t>in kommunaler und Bürgehand</a:t>
            </a:r>
            <a:r>
              <a:rPr lang="de-DE" altLang="de-DE" sz="1600" dirty="0">
                <a:solidFill>
                  <a:srgbClr val="3333FF"/>
                </a:solidFill>
                <a:latin typeface="+mn-lt"/>
                <a:ea typeface="Calibri" panose="020F0502020204030204" pitchFamily="34" charset="0"/>
              </a:rPr>
              <a:t> befinden!</a:t>
            </a:r>
            <a:endParaRPr lang="de-DE" altLang="de-DE" sz="1600" dirty="0">
              <a:solidFill>
                <a:srgbClr val="3333FF"/>
              </a:solidFill>
              <a:latin typeface="+mn-lt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AA78D4F-F62C-814E-4369-4D4C6B7F20D2}"/>
              </a:ext>
            </a:extLst>
          </p:cNvPr>
          <p:cNvSpPr txBox="1"/>
          <p:nvPr/>
        </p:nvSpPr>
        <p:spPr>
          <a:xfrm>
            <a:off x="10633" y="5196703"/>
            <a:ext cx="990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alt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Die </a:t>
            </a:r>
            <a:r>
              <a:rPr lang="de-DE" altLang="de-DE" sz="1800" b="1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energetische Versorgungssicherheit ist Teil der Daseinsvorsorge</a:t>
            </a:r>
            <a:r>
              <a:rPr lang="de-DE" alt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,</a:t>
            </a:r>
            <a:br>
              <a:rPr lang="de-DE" alt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</a:br>
            <a:r>
              <a:rPr lang="de-DE" alt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sie darf </a:t>
            </a:r>
            <a:r>
              <a:rPr lang="de-DE" altLang="de-DE" sz="1800" b="1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nicht dem Profitstreben </a:t>
            </a:r>
            <a:r>
              <a:rPr lang="de-DE" alt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internationaler Investoren </a:t>
            </a:r>
            <a:r>
              <a:rPr lang="de-DE" altLang="de-DE" sz="1800" b="1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ausgeliefert sein</a:t>
            </a:r>
            <a:r>
              <a:rPr lang="de-DE" alt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!</a:t>
            </a:r>
            <a:endParaRPr lang="de-DE" altLang="de-DE" sz="18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5D31416-94C9-934E-C5A0-48EC1C9CB42B}"/>
              </a:ext>
            </a:extLst>
          </p:cNvPr>
          <p:cNvSpPr txBox="1"/>
          <p:nvPr/>
        </p:nvSpPr>
        <p:spPr>
          <a:xfrm>
            <a:off x="360402" y="834868"/>
            <a:ext cx="94686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1600" dirty="0">
                <a:solidFill>
                  <a:srgbClr val="3333FF"/>
                </a:solidFill>
                <a:latin typeface="+mn-lt"/>
              </a:rPr>
              <a:t>Die </a:t>
            </a:r>
            <a:r>
              <a:rPr lang="de-DE" sz="1600" b="1" dirty="0">
                <a:solidFill>
                  <a:srgbClr val="3333FF"/>
                </a:solidFill>
                <a:latin typeface="+mn-lt"/>
              </a:rPr>
              <a:t>fossilen Importe kosten viel Geld</a:t>
            </a:r>
            <a:r>
              <a:rPr lang="de-DE" sz="1600" dirty="0">
                <a:solidFill>
                  <a:srgbClr val="3333FF"/>
                </a:solidFill>
                <a:latin typeface="+mn-lt"/>
              </a:rPr>
              <a:t>, machen uns </a:t>
            </a:r>
            <a:r>
              <a:rPr lang="de-DE" sz="1600" b="1" dirty="0">
                <a:solidFill>
                  <a:srgbClr val="3333FF"/>
                </a:solidFill>
                <a:latin typeface="+mn-lt"/>
              </a:rPr>
              <a:t>abhängi</a:t>
            </a:r>
            <a:r>
              <a:rPr lang="de-DE" sz="1600" dirty="0">
                <a:solidFill>
                  <a:srgbClr val="3333FF"/>
                </a:solidFill>
                <a:latin typeface="+mn-lt"/>
              </a:rPr>
              <a:t>g und produzieren </a:t>
            </a:r>
            <a:r>
              <a:rPr lang="de-DE" sz="1600" b="1" dirty="0">
                <a:solidFill>
                  <a:srgbClr val="3333FF"/>
                </a:solidFill>
                <a:latin typeface="+mn-lt"/>
              </a:rPr>
              <a:t>schädliches CO</a:t>
            </a:r>
            <a:r>
              <a:rPr lang="de-DE" sz="1600" b="1" baseline="-25000" dirty="0">
                <a:solidFill>
                  <a:srgbClr val="3333FF"/>
                </a:solidFill>
                <a:latin typeface="+mn-lt"/>
              </a:rPr>
              <a:t>2</a:t>
            </a:r>
            <a:r>
              <a:rPr lang="de-DE" sz="1600" dirty="0">
                <a:solidFill>
                  <a:srgbClr val="3333FF"/>
                </a:solidFill>
                <a:latin typeface="+mn-lt"/>
              </a:rPr>
              <a:t>!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F7EB548-33E2-DBDE-F55B-815892205A3E}"/>
              </a:ext>
            </a:extLst>
          </p:cNvPr>
          <p:cNvSpPr txBox="1"/>
          <p:nvPr/>
        </p:nvSpPr>
        <p:spPr>
          <a:xfrm>
            <a:off x="0" y="4492270"/>
            <a:ext cx="9916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alt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Das </a:t>
            </a:r>
            <a:r>
              <a:rPr lang="de-DE" altLang="de-DE" sz="1800" b="1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Energiezeitalter </a:t>
            </a:r>
            <a:r>
              <a:rPr lang="de-DE" alt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der</a:t>
            </a:r>
            <a:r>
              <a:rPr lang="de-DE" altLang="de-DE" sz="1800" b="1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 Verbrennung </a:t>
            </a:r>
            <a:r>
              <a:rPr lang="de-DE" alt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(chemisch gebundene Energie „</a:t>
            </a:r>
            <a:r>
              <a:rPr lang="de-DE" altLang="de-DE" sz="1800" baseline="30000" dirty="0" err="1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12</a:t>
            </a:r>
            <a:r>
              <a:rPr lang="de-DE" altLang="de-DE" sz="1800" dirty="0" err="1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C</a:t>
            </a:r>
            <a:r>
              <a:rPr lang="de-DE" alt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“) </a:t>
            </a:r>
            <a:r>
              <a:rPr lang="de-DE" altLang="de-DE" sz="1800" b="1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geht zu Ende</a:t>
            </a:r>
            <a:r>
              <a:rPr lang="de-DE" alt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!</a:t>
            </a:r>
            <a:br>
              <a:rPr lang="de-DE" alt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</a:br>
            <a:r>
              <a:rPr lang="de-DE" alt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Das </a:t>
            </a:r>
            <a:r>
              <a:rPr lang="de-DE" altLang="de-DE" sz="1800" b="1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Energiezeitalter </a:t>
            </a:r>
            <a:r>
              <a:rPr lang="de-DE" alt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der</a:t>
            </a:r>
            <a:r>
              <a:rPr lang="de-DE" altLang="de-DE" sz="1800" b="1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 Erneuerbaren </a:t>
            </a:r>
            <a:r>
              <a:rPr lang="de-DE" alt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(physikalisch gebundene Energie) </a:t>
            </a:r>
            <a:r>
              <a:rPr lang="de-DE" altLang="de-DE" sz="1800" b="1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setzt sich durch</a:t>
            </a:r>
            <a:r>
              <a:rPr lang="de-DE" alt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!</a:t>
            </a:r>
            <a:endParaRPr lang="de-DE" altLang="de-DE" sz="1800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C4A3855-B197-248F-EAF8-959A9558F556}"/>
              </a:ext>
            </a:extLst>
          </p:cNvPr>
          <p:cNvSpPr txBox="1"/>
          <p:nvPr/>
        </p:nvSpPr>
        <p:spPr>
          <a:xfrm>
            <a:off x="10633" y="5901136"/>
            <a:ext cx="990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altLang="de-DE" sz="1800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Die</a:t>
            </a:r>
            <a:r>
              <a:rPr lang="de-DE" altLang="de-DE" sz="1800" b="1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 vorliegende Novellierung des EEG (2027) bremst die Energiewende massiv aus!          </a:t>
            </a:r>
            <a:r>
              <a:rPr lang="de-DE" altLang="de-DE" sz="1800" b="1" dirty="0">
                <a:solidFill>
                  <a:srgbClr val="00B050"/>
                </a:solidFill>
                <a:latin typeface="+mn-lt"/>
                <a:ea typeface="Calibri" panose="020F0502020204030204" pitchFamily="34" charset="0"/>
                <a:sym typeface="Symbol" panose="05050102010706020507" pitchFamily="18" charset="2"/>
              </a:rPr>
              <a:t> </a:t>
            </a:r>
            <a:r>
              <a:rPr lang="de-DE" altLang="de-DE" sz="1800" b="1" dirty="0">
                <a:solidFill>
                  <a:srgbClr val="00B050"/>
                </a:solidFill>
                <a:latin typeface="+mn-lt"/>
                <a:ea typeface="Calibri" panose="020F0502020204030204" pitchFamily="34" charset="0"/>
              </a:rPr>
              <a:t>Demo am 09.10.2026 in Berlin!</a:t>
            </a:r>
            <a:endParaRPr lang="de-DE" altLang="de-DE" sz="1800" b="1" dirty="0">
              <a:solidFill>
                <a:srgbClr val="00B05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9701725"/>
      </p:ext>
    </p:extLst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11" grpId="0"/>
      <p:bldP spid="2" grpId="0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feld 53">
            <a:extLst>
              <a:ext uri="{FF2B5EF4-FFF2-40B4-BE49-F238E27FC236}">
                <a16:creationId xmlns:a16="http://schemas.microsoft.com/office/drawing/2014/main" id="{C509B89D-5FB6-43D9-BE31-B22E18A723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6988" y="1779588"/>
            <a:ext cx="755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sz="2000">
                <a:solidFill>
                  <a:schemeClr val="accent2"/>
                </a:solidFill>
              </a:rPr>
              <a:t>2040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68D378A7-2158-4E9F-844C-91876B078FBA}"/>
              </a:ext>
            </a:extLst>
          </p:cNvPr>
          <p:cNvSpPr/>
          <p:nvPr/>
        </p:nvSpPr>
        <p:spPr bwMode="auto">
          <a:xfrm>
            <a:off x="0" y="0"/>
            <a:ext cx="9906000" cy="6243638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tIns="0" rIns="0" bIns="0"/>
          <a:lstStyle/>
          <a:p>
            <a:pPr>
              <a:buFontTx/>
              <a:buChar char="•"/>
              <a:defRPr/>
            </a:pPr>
            <a:endParaRPr lang="de-DE" dirty="0">
              <a:latin typeface="Arial" charset="0"/>
            </a:endParaRPr>
          </a:p>
        </p:txBody>
      </p:sp>
      <p:sp>
        <p:nvSpPr>
          <p:cNvPr id="76807" name="Textfeld 1">
            <a:extLst>
              <a:ext uri="{FF2B5EF4-FFF2-40B4-BE49-F238E27FC236}">
                <a16:creationId xmlns:a16="http://schemas.microsoft.com/office/drawing/2014/main" id="{4DD3F373-2CC7-4B7C-98C2-D4B501435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2011" y="4846536"/>
            <a:ext cx="365895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de-DE" sz="1600" dirty="0">
                <a:solidFill>
                  <a:srgbClr val="0000FF"/>
                </a:solidFill>
              </a:rPr>
              <a:t>Wolfgang Thiel, Vorsitzender</a:t>
            </a:r>
          </a:p>
          <a:p>
            <a:pPr algn="ctr"/>
            <a:r>
              <a:rPr lang="de-DE" altLang="de-DE" sz="1600" b="1" dirty="0">
                <a:solidFill>
                  <a:srgbClr val="0000FF"/>
                </a:solidFill>
              </a:rPr>
              <a:t>Initiative Südpfalz-Energie (ISE e.V.)</a:t>
            </a:r>
          </a:p>
          <a:p>
            <a:pPr algn="ctr"/>
            <a:r>
              <a:rPr lang="de-DE" altLang="de-DE" sz="1600" dirty="0">
                <a:solidFill>
                  <a:srgbClr val="0000FF"/>
                </a:solidFill>
              </a:rPr>
              <a:t>www.i-suedpfalz-energie.de/</a:t>
            </a:r>
          </a:p>
          <a:p>
            <a:pPr algn="ctr"/>
            <a:r>
              <a:rPr lang="de-DE" altLang="de-DE" sz="1600" dirty="0">
                <a:solidFill>
                  <a:srgbClr val="0000FF"/>
                </a:solidFill>
              </a:rPr>
              <a:t>Tel.: +49 172 7419812</a:t>
            </a:r>
          </a:p>
          <a:p>
            <a:pPr algn="ctr"/>
            <a:r>
              <a:rPr lang="de-DE" altLang="de-DE" sz="1600" dirty="0" err="1">
                <a:solidFill>
                  <a:srgbClr val="0000FF"/>
                </a:solidFill>
              </a:rPr>
              <a:t>eMail</a:t>
            </a:r>
            <a:r>
              <a:rPr lang="de-DE" altLang="de-DE" sz="1600" dirty="0">
                <a:solidFill>
                  <a:srgbClr val="0000FF"/>
                </a:solidFill>
              </a:rPr>
              <a:t>: wolfgang@thiel-wt.de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54EF637-3237-E259-1793-8AB0C2E40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" y="-21165"/>
            <a:ext cx="6275078" cy="6278586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EF14C924-B80A-C786-9A3A-F98F17FA10E2}"/>
              </a:ext>
            </a:extLst>
          </p:cNvPr>
          <p:cNvSpPr txBox="1"/>
          <p:nvPr/>
        </p:nvSpPr>
        <p:spPr>
          <a:xfrm>
            <a:off x="5720837" y="118798"/>
            <a:ext cx="3467616" cy="73866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rgbClr val="3333FF"/>
                </a:solidFill>
              </a:rPr>
              <a:t>Bürgerlied, </a:t>
            </a:r>
            <a:r>
              <a:rPr lang="de-DE" sz="1800" dirty="0">
                <a:solidFill>
                  <a:srgbClr val="3333FF"/>
                </a:solidFill>
              </a:rPr>
              <a:t>Strophe 4</a:t>
            </a:r>
          </a:p>
          <a:p>
            <a:r>
              <a:rPr lang="de-DE" sz="1800" dirty="0">
                <a:solidFill>
                  <a:srgbClr val="3333FF"/>
                </a:solidFill>
              </a:rPr>
              <a:t>Adalbert Harnisch (1815 - 1889)</a:t>
            </a:r>
            <a:endParaRPr lang="de-DE" dirty="0">
              <a:solidFill>
                <a:srgbClr val="3333FF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DD0D319A-2066-B286-979A-A5215437294E}"/>
              </a:ext>
            </a:extLst>
          </p:cNvPr>
          <p:cNvSpPr txBox="1"/>
          <p:nvPr/>
        </p:nvSpPr>
        <p:spPr>
          <a:xfrm>
            <a:off x="5226867" y="858153"/>
            <a:ext cx="4434291" cy="2308324"/>
          </a:xfrm>
          <a:prstGeom prst="rect">
            <a:avLst/>
          </a:prstGeom>
          <a:solidFill>
            <a:schemeClr val="bg1"/>
          </a:solidFill>
          <a:ln w="28575">
            <a:solidFill>
              <a:srgbClr val="3333FF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3333FF"/>
                </a:solidFill>
              </a:rPr>
              <a:t>Aber ob wir neues bauen</a:t>
            </a:r>
            <a:br>
              <a:rPr lang="de-DE" dirty="0">
                <a:solidFill>
                  <a:srgbClr val="3333FF"/>
                </a:solidFill>
              </a:rPr>
            </a:br>
            <a:r>
              <a:rPr lang="de-DE" dirty="0">
                <a:solidFill>
                  <a:srgbClr val="3333FF"/>
                </a:solidFill>
              </a:rPr>
              <a:t>oder Altes nur verdauen,</a:t>
            </a:r>
            <a:br>
              <a:rPr lang="de-DE" dirty="0">
                <a:solidFill>
                  <a:srgbClr val="3333FF"/>
                </a:solidFill>
              </a:rPr>
            </a:br>
            <a:r>
              <a:rPr lang="de-DE" dirty="0">
                <a:solidFill>
                  <a:srgbClr val="3333FF"/>
                </a:solidFill>
              </a:rPr>
              <a:t>wie das Gras verdaut die Kuh;</a:t>
            </a:r>
            <a:br>
              <a:rPr lang="de-DE" dirty="0">
                <a:solidFill>
                  <a:srgbClr val="3333FF"/>
                </a:solidFill>
              </a:rPr>
            </a:br>
            <a:r>
              <a:rPr lang="de-DE" dirty="0">
                <a:solidFill>
                  <a:srgbClr val="3333FF"/>
                </a:solidFill>
              </a:rPr>
              <a:t>ob wir in der Welt was schaffen</a:t>
            </a:r>
            <a:br>
              <a:rPr lang="de-DE" dirty="0">
                <a:solidFill>
                  <a:srgbClr val="3333FF"/>
                </a:solidFill>
              </a:rPr>
            </a:br>
            <a:r>
              <a:rPr lang="de-DE" dirty="0">
                <a:solidFill>
                  <a:srgbClr val="3333FF"/>
                </a:solidFill>
              </a:rPr>
              <a:t>oder nur die Welt begaffen:</a:t>
            </a:r>
            <a:br>
              <a:rPr lang="de-DE" dirty="0">
                <a:solidFill>
                  <a:srgbClr val="3333FF"/>
                </a:solidFill>
              </a:rPr>
            </a:br>
            <a:r>
              <a:rPr lang="de-DE" dirty="0">
                <a:solidFill>
                  <a:srgbClr val="3333FF"/>
                </a:solidFill>
              </a:rPr>
              <a:t>Das tut, das tut was dazu.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07BD2CA7-06C6-C392-D1AD-D110DC014452}"/>
              </a:ext>
            </a:extLst>
          </p:cNvPr>
          <p:cNvGrpSpPr/>
          <p:nvPr/>
        </p:nvGrpSpPr>
        <p:grpSpPr>
          <a:xfrm>
            <a:off x="6667724" y="3289584"/>
            <a:ext cx="2921371" cy="1552576"/>
            <a:chOff x="6667724" y="3289584"/>
            <a:chExt cx="2921371" cy="1552576"/>
          </a:xfrm>
        </p:grpSpPr>
        <p:pic>
          <p:nvPicPr>
            <p:cNvPr id="5" name="Grafik 4" descr="Das Bürgerlied - titre et paroles par Traditional, Hein &amp; Oss, Stefan Klinkhammer | Spotify">
              <a:hlinkClick r:id="rId4"/>
              <a:extLst>
                <a:ext uri="{FF2B5EF4-FFF2-40B4-BE49-F238E27FC236}">
                  <a16:creationId xmlns:a16="http://schemas.microsoft.com/office/drawing/2014/main" id="{AF71A43B-118D-CAB2-9289-0A9AAF81F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67724" y="3289584"/>
              <a:ext cx="1552576" cy="1552576"/>
            </a:xfrm>
            <a:prstGeom prst="rect">
              <a:avLst/>
            </a:prstGeom>
          </p:spPr>
        </p:pic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1B1678F7-1E75-F3CB-644A-052331B3D7E7}"/>
                </a:ext>
              </a:extLst>
            </p:cNvPr>
            <p:cNvSpPr txBox="1"/>
            <p:nvPr/>
          </p:nvSpPr>
          <p:spPr>
            <a:xfrm>
              <a:off x="8309578" y="3650373"/>
              <a:ext cx="1279517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b="1" dirty="0">
                  <a:solidFill>
                    <a:srgbClr val="3333FF"/>
                  </a:solidFill>
                </a:rPr>
                <a:t>Hein &amp; Oss</a:t>
              </a:r>
              <a:br>
                <a:rPr lang="de-DE" sz="1600" dirty="0">
                  <a:solidFill>
                    <a:srgbClr val="3333FF"/>
                  </a:solidFill>
                </a:rPr>
              </a:br>
              <a:r>
                <a:rPr lang="de-DE" sz="1600" dirty="0">
                  <a:solidFill>
                    <a:srgbClr val="3333FF"/>
                  </a:solidFill>
                </a:rPr>
                <a:t>singen das</a:t>
              </a:r>
              <a:br>
                <a:rPr lang="de-DE" sz="1600" dirty="0">
                  <a:solidFill>
                    <a:srgbClr val="3333FF"/>
                  </a:solidFill>
                </a:rPr>
              </a:br>
              <a:r>
                <a:rPr lang="de-DE" sz="1600" dirty="0">
                  <a:solidFill>
                    <a:srgbClr val="3333FF"/>
                  </a:solidFill>
                </a:rPr>
                <a:t>Bürgerlied</a:t>
              </a:r>
            </a:p>
          </p:txBody>
        </p:sp>
      </p:grpSp>
    </p:spTree>
  </p:cSld>
  <p:clrMapOvr>
    <a:masterClrMapping/>
  </p:clrMapOvr>
  <p:transition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theme/theme1.xml><?xml version="1.0" encoding="utf-8"?>
<a:theme xmlns:a="http://schemas.openxmlformats.org/drawingml/2006/main" name="pg_blau_basisversion">
  <a:themeElements>
    <a:clrScheme name="">
      <a:dk1>
        <a:srgbClr val="000000"/>
      </a:dk1>
      <a:lt1>
        <a:srgbClr val="FFFFFF"/>
      </a:lt1>
      <a:dk2>
        <a:srgbClr val="FFFFFF"/>
      </a:dk2>
      <a:lt2>
        <a:srgbClr val="808080"/>
      </a:lt2>
      <a:accent1>
        <a:srgbClr val="B2B2B2"/>
      </a:accent1>
      <a:accent2>
        <a:srgbClr val="3333CC"/>
      </a:accent2>
      <a:accent3>
        <a:srgbClr val="FFFFFF"/>
      </a:accent3>
      <a:accent4>
        <a:srgbClr val="000000"/>
      </a:accent4>
      <a:accent5>
        <a:srgbClr val="D5D5D5"/>
      </a:accent5>
      <a:accent6>
        <a:srgbClr val="2D2DB9"/>
      </a:accent6>
      <a:hlink>
        <a:srgbClr val="0000CC"/>
      </a:hlink>
      <a:folHlink>
        <a:srgbClr val="000099"/>
      </a:folHlink>
    </a:clrScheme>
    <a:fontScheme name="pg_blau_basisvers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0000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Char char="•"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0000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Char char="•"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g_blau_basisvers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g_blau_basisvers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g_blau_basisvers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g_blau_basisvers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g_blau_basisvers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g_blau_basisvers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g_blau_basisvers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g_blau_basisvers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FF33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CAFFAD"/>
        </a:accent5>
        <a:accent6>
          <a:srgbClr val="2D2DB9"/>
        </a:accent6>
        <a:hlink>
          <a:srgbClr val="0000CC"/>
        </a:hlink>
        <a:folHlink>
          <a:srgbClr val="99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C:\Documents and Settings\janke00s\Application Data\Microsoft\Templates\PG Folienvorlagen\pg_blau_basisversion.pot</Template>
  <TotalTime>0</TotalTime>
  <Words>3771</Words>
  <Application>Microsoft Office PowerPoint</Application>
  <PresentationFormat>A4-Papier (210 x 297 mm)</PresentationFormat>
  <Paragraphs>615</Paragraphs>
  <Slides>30</Slides>
  <Notes>29</Notes>
  <HiddenSlides>4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30</vt:i4>
      </vt:variant>
    </vt:vector>
  </HeadingPairs>
  <TitlesOfParts>
    <vt:vector size="38" baseType="lpstr">
      <vt:lpstr>Microsoft YaHei</vt:lpstr>
      <vt:lpstr>Arial</vt:lpstr>
      <vt:lpstr>Avenir Next Regular</vt:lpstr>
      <vt:lpstr>Calibri</vt:lpstr>
      <vt:lpstr>Courier New</vt:lpstr>
      <vt:lpstr>Symbol</vt:lpstr>
      <vt:lpstr>Wingdings</vt:lpstr>
      <vt:lpstr>pg_blau_basisversion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Siemens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janke00s</dc:creator>
  <cp:lastModifiedBy>Wolfgang Thiel</cp:lastModifiedBy>
  <cp:revision>4010</cp:revision>
  <cp:lastPrinted>2024-04-10T06:27:21Z</cp:lastPrinted>
  <dcterms:created xsi:type="dcterms:W3CDTF">2003-01-24T08:17:53Z</dcterms:created>
  <dcterms:modified xsi:type="dcterms:W3CDTF">2026-09-25T12:45:02Z</dcterms:modified>
</cp:coreProperties>
</file>