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72" r:id="rId1"/>
  </p:sldMasterIdLst>
  <p:notesMasterIdLst>
    <p:notesMasterId r:id="rId38"/>
  </p:notesMasterIdLst>
  <p:handoutMasterIdLst>
    <p:handoutMasterId r:id="rId39"/>
  </p:handoutMasterIdLst>
  <p:sldIdLst>
    <p:sldId id="316" r:id="rId2"/>
    <p:sldId id="317" r:id="rId3"/>
    <p:sldId id="329" r:id="rId4"/>
    <p:sldId id="351" r:id="rId5"/>
    <p:sldId id="344" r:id="rId6"/>
    <p:sldId id="296" r:id="rId7"/>
    <p:sldId id="319" r:id="rId8"/>
    <p:sldId id="383" r:id="rId9"/>
    <p:sldId id="340" r:id="rId10"/>
    <p:sldId id="379" r:id="rId11"/>
    <p:sldId id="364" r:id="rId12"/>
    <p:sldId id="382" r:id="rId13"/>
    <p:sldId id="366" r:id="rId14"/>
    <p:sldId id="370" r:id="rId15"/>
    <p:sldId id="372" r:id="rId16"/>
    <p:sldId id="371" r:id="rId17"/>
    <p:sldId id="373" r:id="rId18"/>
    <p:sldId id="376" r:id="rId19"/>
    <p:sldId id="377" r:id="rId20"/>
    <p:sldId id="369" r:id="rId21"/>
    <p:sldId id="378" r:id="rId22"/>
    <p:sldId id="353" r:id="rId23"/>
    <p:sldId id="352" r:id="rId24"/>
    <p:sldId id="354" r:id="rId25"/>
    <p:sldId id="356" r:id="rId26"/>
    <p:sldId id="358" r:id="rId27"/>
    <p:sldId id="359" r:id="rId28"/>
    <p:sldId id="360" r:id="rId29"/>
    <p:sldId id="384" r:id="rId30"/>
    <p:sldId id="386" r:id="rId31"/>
    <p:sldId id="385" r:id="rId32"/>
    <p:sldId id="388" r:id="rId33"/>
    <p:sldId id="293" r:id="rId34"/>
    <p:sldId id="375" r:id="rId35"/>
    <p:sldId id="367" r:id="rId36"/>
    <p:sldId id="368" r:id="rId37"/>
  </p:sldIdLst>
  <p:sldSz cx="9144000" cy="6858000" type="screen4x3"/>
  <p:notesSz cx="7104063" cy="102346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66FF"/>
    <a:srgbClr val="990000"/>
    <a:srgbClr val="00FF00"/>
    <a:srgbClr val="99FF66"/>
    <a:srgbClr val="FF99FF"/>
    <a:srgbClr val="FF6600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89894" autoAdjust="0"/>
  </p:normalViewPr>
  <p:slideViewPr>
    <p:cSldViewPr snapToGrid="0">
      <p:cViewPr varScale="1">
        <p:scale>
          <a:sx n="139" d="100"/>
          <a:sy n="139" d="100"/>
        </p:scale>
        <p:origin x="232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2352" y="12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EC455D-CED7-4633-B688-74D122683CBC}" type="doc">
      <dgm:prSet loTypeId="urn:microsoft.com/office/officeart/2005/8/layout/vList4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de-AT"/>
        </a:p>
      </dgm:t>
    </dgm:pt>
    <dgm:pt modelId="{550BE05E-BC7F-42C9-A072-D800E8FF03D3}">
      <dgm:prSet phldrT="[Text]"/>
      <dgm:spPr/>
      <dgm:t>
        <a:bodyPr/>
        <a:lstStyle/>
        <a:p>
          <a:r>
            <a:rPr lang="de-AT" dirty="0"/>
            <a:t>Florian Fuchs, </a:t>
          </a:r>
          <a:r>
            <a:rPr lang="de-AT" dirty="0" err="1"/>
            <a:t>MSc</a:t>
          </a:r>
          <a:endParaRPr lang="de-AT" dirty="0"/>
        </a:p>
      </dgm:t>
    </dgm:pt>
    <dgm:pt modelId="{057EB44A-D26D-4A13-92F4-0063EE24D6D1}" type="parTrans" cxnId="{A1900DC5-6507-4F36-A48D-EABD40FABAC5}">
      <dgm:prSet/>
      <dgm:spPr/>
      <dgm:t>
        <a:bodyPr/>
        <a:lstStyle/>
        <a:p>
          <a:endParaRPr lang="de-AT"/>
        </a:p>
      </dgm:t>
    </dgm:pt>
    <dgm:pt modelId="{8A5095B9-11C3-4BC6-88EF-DE60B2D823A0}" type="sibTrans" cxnId="{A1900DC5-6507-4F36-A48D-EABD40FABAC5}">
      <dgm:prSet/>
      <dgm:spPr/>
      <dgm:t>
        <a:bodyPr/>
        <a:lstStyle/>
        <a:p>
          <a:endParaRPr lang="de-AT"/>
        </a:p>
      </dgm:t>
    </dgm:pt>
    <dgm:pt modelId="{EE5703F4-DBBE-4DD2-9EFA-A3670277029D}">
      <dgm:prSet phldrT="[Text]"/>
      <dgm:spPr/>
      <dgm:t>
        <a:bodyPr/>
        <a:lstStyle/>
        <a:p>
          <a:r>
            <a:rPr lang="de-AT" dirty="0"/>
            <a:t>13 Jahre F&amp;E Erfahrung in Branche</a:t>
          </a:r>
        </a:p>
      </dgm:t>
    </dgm:pt>
    <dgm:pt modelId="{316F9B7F-2DAC-41E2-BF3D-2AAC0B3F3F21}" type="parTrans" cxnId="{FFF25346-ACF0-4F9A-8C12-82E6ED7E1100}">
      <dgm:prSet/>
      <dgm:spPr/>
      <dgm:t>
        <a:bodyPr/>
        <a:lstStyle/>
        <a:p>
          <a:endParaRPr lang="de-AT"/>
        </a:p>
      </dgm:t>
    </dgm:pt>
    <dgm:pt modelId="{F1B977D9-B5D9-4528-8131-0C53AAA12FCC}" type="sibTrans" cxnId="{FFF25346-ACF0-4F9A-8C12-82E6ED7E1100}">
      <dgm:prSet/>
      <dgm:spPr/>
      <dgm:t>
        <a:bodyPr/>
        <a:lstStyle/>
        <a:p>
          <a:endParaRPr lang="de-AT"/>
        </a:p>
      </dgm:t>
    </dgm:pt>
    <dgm:pt modelId="{AAFC505A-9DA5-49BF-BC3C-84444E2BE199}">
      <dgm:prSet phldrT="[Text]"/>
      <dgm:spPr/>
      <dgm:t>
        <a:bodyPr/>
        <a:lstStyle/>
        <a:p>
          <a:r>
            <a:rPr lang="de-AT" dirty="0"/>
            <a:t>Ing. Florian Entleitner, MSc</a:t>
          </a:r>
        </a:p>
      </dgm:t>
    </dgm:pt>
    <dgm:pt modelId="{D2C55046-4157-443F-84AE-AAA51BDC6BC1}" type="parTrans" cxnId="{E2A006FE-ACB2-49DA-A9C5-EB7E3B0C2077}">
      <dgm:prSet/>
      <dgm:spPr/>
      <dgm:t>
        <a:bodyPr/>
        <a:lstStyle/>
        <a:p>
          <a:endParaRPr lang="de-AT"/>
        </a:p>
      </dgm:t>
    </dgm:pt>
    <dgm:pt modelId="{F1C375FA-15AC-402C-B4A5-D792A2F369EC}" type="sibTrans" cxnId="{E2A006FE-ACB2-49DA-A9C5-EB7E3B0C2077}">
      <dgm:prSet/>
      <dgm:spPr/>
      <dgm:t>
        <a:bodyPr/>
        <a:lstStyle/>
        <a:p>
          <a:endParaRPr lang="de-AT"/>
        </a:p>
      </dgm:t>
    </dgm:pt>
    <dgm:pt modelId="{134812F2-6A04-468C-8DB5-B2997645AFDD}">
      <dgm:prSet phldrT="[Text]"/>
      <dgm:spPr/>
      <dgm:t>
        <a:bodyPr/>
        <a:lstStyle/>
        <a:p>
          <a:r>
            <a:rPr lang="de-AT" dirty="0"/>
            <a:t>13 Jahre F&amp;E Erfahrung in Branche</a:t>
          </a:r>
        </a:p>
      </dgm:t>
    </dgm:pt>
    <dgm:pt modelId="{8D48377C-1A43-46EE-AEF4-8536685B894C}" type="parTrans" cxnId="{9383DFF4-E2A6-435E-9764-666F4905B7CF}">
      <dgm:prSet/>
      <dgm:spPr/>
      <dgm:t>
        <a:bodyPr/>
        <a:lstStyle/>
        <a:p>
          <a:endParaRPr lang="de-AT"/>
        </a:p>
      </dgm:t>
    </dgm:pt>
    <dgm:pt modelId="{69F232E5-7CB1-47A3-8DFF-DD91FD7B6F5D}" type="sibTrans" cxnId="{9383DFF4-E2A6-435E-9764-666F4905B7CF}">
      <dgm:prSet/>
      <dgm:spPr/>
      <dgm:t>
        <a:bodyPr/>
        <a:lstStyle/>
        <a:p>
          <a:endParaRPr lang="de-AT"/>
        </a:p>
      </dgm:t>
    </dgm:pt>
    <dgm:pt modelId="{E9B0FE30-9604-4616-BB86-2A12FE30B1F4}">
      <dgm:prSet/>
      <dgm:spPr/>
      <dgm:t>
        <a:bodyPr/>
        <a:lstStyle/>
        <a:p>
          <a:r>
            <a:rPr lang="de-AT" dirty="0"/>
            <a:t>Studium: Umwelt- Verfahrens- und Energietechnik</a:t>
          </a:r>
        </a:p>
      </dgm:t>
    </dgm:pt>
    <dgm:pt modelId="{381EAAB4-AEE9-43A9-A3B9-A9EC951D8E6C}" type="parTrans" cxnId="{EB71E366-4E80-41EA-A7F0-6B5DFCD8BBF0}">
      <dgm:prSet/>
      <dgm:spPr/>
      <dgm:t>
        <a:bodyPr/>
        <a:lstStyle/>
        <a:p>
          <a:endParaRPr lang="de-AT"/>
        </a:p>
      </dgm:t>
    </dgm:pt>
    <dgm:pt modelId="{31529401-1A9A-4FB0-9C88-CD0DC9EDE278}" type="sibTrans" cxnId="{EB71E366-4E80-41EA-A7F0-6B5DFCD8BBF0}">
      <dgm:prSet/>
      <dgm:spPr/>
      <dgm:t>
        <a:bodyPr/>
        <a:lstStyle/>
        <a:p>
          <a:endParaRPr lang="de-AT"/>
        </a:p>
      </dgm:t>
    </dgm:pt>
    <dgm:pt modelId="{05609FDB-A09C-43E1-A553-83EEA8CA1E9C}">
      <dgm:prSet phldrT="[Text]"/>
      <dgm:spPr/>
      <dgm:t>
        <a:bodyPr/>
        <a:lstStyle/>
        <a:p>
          <a:r>
            <a:rPr lang="de-AT" dirty="0"/>
            <a:t>Studium: Umwelt- und Verfahrenstechnik</a:t>
          </a:r>
        </a:p>
      </dgm:t>
    </dgm:pt>
    <dgm:pt modelId="{C641A394-CC1F-4785-81EE-F147BE624153}" type="parTrans" cxnId="{CBF99BBA-F65B-4B58-B474-4D03CCC44C97}">
      <dgm:prSet/>
      <dgm:spPr/>
      <dgm:t>
        <a:bodyPr/>
        <a:lstStyle/>
        <a:p>
          <a:endParaRPr lang="de-AT"/>
        </a:p>
      </dgm:t>
    </dgm:pt>
    <dgm:pt modelId="{8B6C34D1-AFDD-43D0-964F-F85A9BBA3F36}" type="sibTrans" cxnId="{CBF99BBA-F65B-4B58-B474-4D03CCC44C97}">
      <dgm:prSet/>
      <dgm:spPr/>
      <dgm:t>
        <a:bodyPr/>
        <a:lstStyle/>
        <a:p>
          <a:endParaRPr lang="de-AT"/>
        </a:p>
      </dgm:t>
    </dgm:pt>
    <dgm:pt modelId="{8C575207-E2F6-46FE-A86D-FC82DEF4A50D}">
      <dgm:prSet phldrT="[Text]"/>
      <dgm:spPr/>
      <dgm:t>
        <a:bodyPr/>
        <a:lstStyle/>
        <a:p>
          <a:r>
            <a:rPr lang="de-AT" dirty="0"/>
            <a:t>Seit 2019 geschäftsführender Gesellschafter (50%)</a:t>
          </a:r>
        </a:p>
      </dgm:t>
    </dgm:pt>
    <dgm:pt modelId="{FFD7F9EA-5874-486E-A5A5-150B0E8EF55F}" type="parTrans" cxnId="{9D98A4A5-8B37-422F-9555-C9645CB3C747}">
      <dgm:prSet/>
      <dgm:spPr/>
      <dgm:t>
        <a:bodyPr/>
        <a:lstStyle/>
        <a:p>
          <a:endParaRPr lang="de-AT"/>
        </a:p>
      </dgm:t>
    </dgm:pt>
    <dgm:pt modelId="{733C0496-D87F-47A2-8252-0A5233C8975A}" type="sibTrans" cxnId="{9D98A4A5-8B37-422F-9555-C9645CB3C747}">
      <dgm:prSet/>
      <dgm:spPr/>
      <dgm:t>
        <a:bodyPr/>
        <a:lstStyle/>
        <a:p>
          <a:endParaRPr lang="de-AT"/>
        </a:p>
      </dgm:t>
    </dgm:pt>
    <dgm:pt modelId="{0F5EE4DD-93DE-47F2-A85E-263F16927CD1}">
      <dgm:prSet phldrT="[Text]"/>
      <dgm:spPr/>
      <dgm:t>
        <a:bodyPr/>
        <a:lstStyle/>
        <a:p>
          <a:r>
            <a:rPr lang="de-AT" dirty="0"/>
            <a:t>Seit 2019 geschäftsführender Gesellschafter (50%)</a:t>
          </a:r>
        </a:p>
      </dgm:t>
    </dgm:pt>
    <dgm:pt modelId="{7B8A60BB-68BC-43FD-BEC5-C12E1936BB34}" type="sibTrans" cxnId="{0541DA3A-74FB-4E14-8B68-186B763EA37F}">
      <dgm:prSet/>
      <dgm:spPr/>
      <dgm:t>
        <a:bodyPr/>
        <a:lstStyle/>
        <a:p>
          <a:endParaRPr lang="de-AT"/>
        </a:p>
      </dgm:t>
    </dgm:pt>
    <dgm:pt modelId="{8EBB14F6-9E23-42FF-A71B-A20E1C137B4A}" type="parTrans" cxnId="{0541DA3A-74FB-4E14-8B68-186B763EA37F}">
      <dgm:prSet/>
      <dgm:spPr/>
      <dgm:t>
        <a:bodyPr/>
        <a:lstStyle/>
        <a:p>
          <a:endParaRPr lang="de-AT"/>
        </a:p>
      </dgm:t>
    </dgm:pt>
    <dgm:pt modelId="{2268F123-3BA7-464A-9305-5BAB94C68228}" type="pres">
      <dgm:prSet presAssocID="{59EC455D-CED7-4633-B688-74D122683CBC}" presName="linear" presStyleCnt="0">
        <dgm:presLayoutVars>
          <dgm:dir/>
          <dgm:resizeHandles val="exact"/>
        </dgm:presLayoutVars>
      </dgm:prSet>
      <dgm:spPr/>
    </dgm:pt>
    <dgm:pt modelId="{E6C24795-C605-4065-8224-DE57340FBB08}" type="pres">
      <dgm:prSet presAssocID="{550BE05E-BC7F-42C9-A072-D800E8FF03D3}" presName="comp" presStyleCnt="0"/>
      <dgm:spPr/>
    </dgm:pt>
    <dgm:pt modelId="{DBCF9E07-961F-4FC5-9818-5E062AE2B6A7}" type="pres">
      <dgm:prSet presAssocID="{550BE05E-BC7F-42C9-A072-D800E8FF03D3}" presName="box" presStyleLbl="node1" presStyleIdx="0" presStyleCnt="2" custAng="0" custLinFactY="8310" custLinFactNeighborY="100000"/>
      <dgm:spPr/>
    </dgm:pt>
    <dgm:pt modelId="{2E740415-233A-4E3D-91E7-673E8A9DEA16}" type="pres">
      <dgm:prSet presAssocID="{550BE05E-BC7F-42C9-A072-D800E8FF03D3}" presName="img" presStyleLbl="fgImgPlace1" presStyleIdx="0" presStyleCnt="2" custScaleX="103965" custLinFactY="35387" custLinFactNeighborX="-9103" custLinFactNeighborY="100000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0CCDD82C-38E8-4361-A186-118AEE7907B1}" type="pres">
      <dgm:prSet presAssocID="{550BE05E-BC7F-42C9-A072-D800E8FF03D3}" presName="text" presStyleLbl="node1" presStyleIdx="0" presStyleCnt="2">
        <dgm:presLayoutVars>
          <dgm:bulletEnabled val="1"/>
        </dgm:presLayoutVars>
      </dgm:prSet>
      <dgm:spPr/>
    </dgm:pt>
    <dgm:pt modelId="{EC691A18-45AC-46C4-812D-5E8AFFCCA763}" type="pres">
      <dgm:prSet presAssocID="{8A5095B9-11C3-4BC6-88EF-DE60B2D823A0}" presName="spacer" presStyleCnt="0"/>
      <dgm:spPr/>
    </dgm:pt>
    <dgm:pt modelId="{F4A4FCEC-DC03-4D1C-9699-4550D6720231}" type="pres">
      <dgm:prSet presAssocID="{AAFC505A-9DA5-49BF-BC3C-84444E2BE199}" presName="comp" presStyleCnt="0"/>
      <dgm:spPr/>
    </dgm:pt>
    <dgm:pt modelId="{EA15D357-A07E-4942-A8B0-BC700D204EC8}" type="pres">
      <dgm:prSet presAssocID="{AAFC505A-9DA5-49BF-BC3C-84444E2BE199}" presName="box" presStyleLbl="node1" presStyleIdx="1" presStyleCnt="2" custLinFactY="-8948" custLinFactNeighborY="-100000"/>
      <dgm:spPr/>
    </dgm:pt>
    <dgm:pt modelId="{31BBDB44-858B-4B20-85B4-0F02DE35C0A3}" type="pres">
      <dgm:prSet presAssocID="{AAFC505A-9DA5-49BF-BC3C-84444E2BE199}" presName="img" presStyleLbl="fgImgPlace1" presStyleIdx="1" presStyleCnt="2" custLinFactY="-33439" custLinFactNeighborX="-9260" custLinFactNeighborY="-100000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C61FE7A7-9860-417E-924D-AAB6343A6996}" type="pres">
      <dgm:prSet presAssocID="{AAFC505A-9DA5-49BF-BC3C-84444E2BE199}" presName="text" presStyleLbl="node1" presStyleIdx="1" presStyleCnt="2">
        <dgm:presLayoutVars>
          <dgm:bulletEnabled val="1"/>
        </dgm:presLayoutVars>
      </dgm:prSet>
      <dgm:spPr/>
    </dgm:pt>
  </dgm:ptLst>
  <dgm:cxnLst>
    <dgm:cxn modelId="{09105116-9338-4A87-9D01-2BB65AC82631}" type="presOf" srcId="{59EC455D-CED7-4633-B688-74D122683CBC}" destId="{2268F123-3BA7-464A-9305-5BAB94C68228}" srcOrd="0" destOrd="0" presId="urn:microsoft.com/office/officeart/2005/8/layout/vList4"/>
    <dgm:cxn modelId="{C9F77C31-B560-4ECC-B45F-C15491F27F0F}" type="presOf" srcId="{AAFC505A-9DA5-49BF-BC3C-84444E2BE199}" destId="{C61FE7A7-9860-417E-924D-AAB6343A6996}" srcOrd="1" destOrd="0" presId="urn:microsoft.com/office/officeart/2005/8/layout/vList4"/>
    <dgm:cxn modelId="{76378133-6730-4C1C-9B9C-95FB784833DE}" type="presOf" srcId="{8C575207-E2F6-46FE-A86D-FC82DEF4A50D}" destId="{EA15D357-A07E-4942-A8B0-BC700D204EC8}" srcOrd="0" destOrd="1" presId="urn:microsoft.com/office/officeart/2005/8/layout/vList4"/>
    <dgm:cxn modelId="{0541DA3A-74FB-4E14-8B68-186B763EA37F}" srcId="{550BE05E-BC7F-42C9-A072-D800E8FF03D3}" destId="{0F5EE4DD-93DE-47F2-A85E-263F16927CD1}" srcOrd="0" destOrd="0" parTransId="{8EBB14F6-9E23-42FF-A71B-A20E1C137B4A}" sibTransId="{7B8A60BB-68BC-43FD-BEC5-C12E1936BB34}"/>
    <dgm:cxn modelId="{6535A53D-3810-44A7-98FF-46B318612666}" type="presOf" srcId="{E9B0FE30-9604-4616-BB86-2A12FE30B1F4}" destId="{EA15D357-A07E-4942-A8B0-BC700D204EC8}" srcOrd="0" destOrd="3" presId="urn:microsoft.com/office/officeart/2005/8/layout/vList4"/>
    <dgm:cxn modelId="{F214665B-C48B-4C69-9A94-4E5AF7738FEA}" type="presOf" srcId="{AAFC505A-9DA5-49BF-BC3C-84444E2BE199}" destId="{EA15D357-A07E-4942-A8B0-BC700D204EC8}" srcOrd="0" destOrd="0" presId="urn:microsoft.com/office/officeart/2005/8/layout/vList4"/>
    <dgm:cxn modelId="{FFF25346-ACF0-4F9A-8C12-82E6ED7E1100}" srcId="{550BE05E-BC7F-42C9-A072-D800E8FF03D3}" destId="{EE5703F4-DBBE-4DD2-9EFA-A3670277029D}" srcOrd="1" destOrd="0" parTransId="{316F9B7F-2DAC-41E2-BF3D-2AAC0B3F3F21}" sibTransId="{F1B977D9-B5D9-4528-8131-0C53AAA12FCC}"/>
    <dgm:cxn modelId="{EB71E366-4E80-41EA-A7F0-6B5DFCD8BBF0}" srcId="{AAFC505A-9DA5-49BF-BC3C-84444E2BE199}" destId="{E9B0FE30-9604-4616-BB86-2A12FE30B1F4}" srcOrd="2" destOrd="0" parTransId="{381EAAB4-AEE9-43A9-A3B9-A9EC951D8E6C}" sibTransId="{31529401-1A9A-4FB0-9C88-CD0DC9EDE278}"/>
    <dgm:cxn modelId="{03C4E64C-4D3F-4F23-B01F-DB82AB5ACB61}" type="presOf" srcId="{E9B0FE30-9604-4616-BB86-2A12FE30B1F4}" destId="{C61FE7A7-9860-417E-924D-AAB6343A6996}" srcOrd="1" destOrd="3" presId="urn:microsoft.com/office/officeart/2005/8/layout/vList4"/>
    <dgm:cxn modelId="{0DCFE28A-1B0B-4C47-B6E9-0A2E9831BCCD}" type="presOf" srcId="{05609FDB-A09C-43E1-A553-83EEA8CA1E9C}" destId="{DBCF9E07-961F-4FC5-9818-5E062AE2B6A7}" srcOrd="0" destOrd="3" presId="urn:microsoft.com/office/officeart/2005/8/layout/vList4"/>
    <dgm:cxn modelId="{6DFE9791-ED59-4BD7-82E0-0B27CA393A62}" type="presOf" srcId="{0F5EE4DD-93DE-47F2-A85E-263F16927CD1}" destId="{0CCDD82C-38E8-4361-A186-118AEE7907B1}" srcOrd="1" destOrd="1" presId="urn:microsoft.com/office/officeart/2005/8/layout/vList4"/>
    <dgm:cxn modelId="{70CAE09C-247C-42A6-B0AA-660CC0B2F9D4}" type="presOf" srcId="{EE5703F4-DBBE-4DD2-9EFA-A3670277029D}" destId="{0CCDD82C-38E8-4361-A186-118AEE7907B1}" srcOrd="1" destOrd="2" presId="urn:microsoft.com/office/officeart/2005/8/layout/vList4"/>
    <dgm:cxn modelId="{A98A229D-D057-40C7-8127-314B70CF0C55}" type="presOf" srcId="{05609FDB-A09C-43E1-A553-83EEA8CA1E9C}" destId="{0CCDD82C-38E8-4361-A186-118AEE7907B1}" srcOrd="1" destOrd="3" presId="urn:microsoft.com/office/officeart/2005/8/layout/vList4"/>
    <dgm:cxn modelId="{D12681A1-15C1-4749-BE80-E2F259D039F3}" type="presOf" srcId="{8C575207-E2F6-46FE-A86D-FC82DEF4A50D}" destId="{C61FE7A7-9860-417E-924D-AAB6343A6996}" srcOrd="1" destOrd="1" presId="urn:microsoft.com/office/officeart/2005/8/layout/vList4"/>
    <dgm:cxn modelId="{9D98A4A5-8B37-422F-9555-C9645CB3C747}" srcId="{AAFC505A-9DA5-49BF-BC3C-84444E2BE199}" destId="{8C575207-E2F6-46FE-A86D-FC82DEF4A50D}" srcOrd="0" destOrd="0" parTransId="{FFD7F9EA-5874-486E-A5A5-150B0E8EF55F}" sibTransId="{733C0496-D87F-47A2-8252-0A5233C8975A}"/>
    <dgm:cxn modelId="{5CF73FB2-2BCD-4039-A4E0-92E7E0168996}" type="presOf" srcId="{550BE05E-BC7F-42C9-A072-D800E8FF03D3}" destId="{0CCDD82C-38E8-4361-A186-118AEE7907B1}" srcOrd="1" destOrd="0" presId="urn:microsoft.com/office/officeart/2005/8/layout/vList4"/>
    <dgm:cxn modelId="{CBF99BBA-F65B-4B58-B474-4D03CCC44C97}" srcId="{550BE05E-BC7F-42C9-A072-D800E8FF03D3}" destId="{05609FDB-A09C-43E1-A553-83EEA8CA1E9C}" srcOrd="2" destOrd="0" parTransId="{C641A394-CC1F-4785-81EE-F147BE624153}" sibTransId="{8B6C34D1-AFDD-43D0-964F-F85A9BBA3F36}"/>
    <dgm:cxn modelId="{7199A4BB-8085-45A1-868B-67FE79EB988F}" type="presOf" srcId="{0F5EE4DD-93DE-47F2-A85E-263F16927CD1}" destId="{DBCF9E07-961F-4FC5-9818-5E062AE2B6A7}" srcOrd="0" destOrd="1" presId="urn:microsoft.com/office/officeart/2005/8/layout/vList4"/>
    <dgm:cxn modelId="{7E5D3EBE-7A43-4FF0-97F8-CD7571E5DBB7}" type="presOf" srcId="{EE5703F4-DBBE-4DD2-9EFA-A3670277029D}" destId="{DBCF9E07-961F-4FC5-9818-5E062AE2B6A7}" srcOrd="0" destOrd="2" presId="urn:microsoft.com/office/officeart/2005/8/layout/vList4"/>
    <dgm:cxn modelId="{A1900DC5-6507-4F36-A48D-EABD40FABAC5}" srcId="{59EC455D-CED7-4633-B688-74D122683CBC}" destId="{550BE05E-BC7F-42C9-A072-D800E8FF03D3}" srcOrd="0" destOrd="0" parTransId="{057EB44A-D26D-4A13-92F4-0063EE24D6D1}" sibTransId="{8A5095B9-11C3-4BC6-88EF-DE60B2D823A0}"/>
    <dgm:cxn modelId="{A6E6EEDB-ED46-4355-A3D1-519062142CFA}" type="presOf" srcId="{134812F2-6A04-468C-8DB5-B2997645AFDD}" destId="{C61FE7A7-9860-417E-924D-AAB6343A6996}" srcOrd="1" destOrd="2" presId="urn:microsoft.com/office/officeart/2005/8/layout/vList4"/>
    <dgm:cxn modelId="{B3C6A1E6-3AB0-48F3-9ED7-75BF6159443A}" type="presOf" srcId="{134812F2-6A04-468C-8DB5-B2997645AFDD}" destId="{EA15D357-A07E-4942-A8B0-BC700D204EC8}" srcOrd="0" destOrd="2" presId="urn:microsoft.com/office/officeart/2005/8/layout/vList4"/>
    <dgm:cxn modelId="{E84832F3-0756-4466-8244-F5B0FF8D5877}" type="presOf" srcId="{550BE05E-BC7F-42C9-A072-D800E8FF03D3}" destId="{DBCF9E07-961F-4FC5-9818-5E062AE2B6A7}" srcOrd="0" destOrd="0" presId="urn:microsoft.com/office/officeart/2005/8/layout/vList4"/>
    <dgm:cxn modelId="{9383DFF4-E2A6-435E-9764-666F4905B7CF}" srcId="{AAFC505A-9DA5-49BF-BC3C-84444E2BE199}" destId="{134812F2-6A04-468C-8DB5-B2997645AFDD}" srcOrd="1" destOrd="0" parTransId="{8D48377C-1A43-46EE-AEF4-8536685B894C}" sibTransId="{69F232E5-7CB1-47A3-8DFF-DD91FD7B6F5D}"/>
    <dgm:cxn modelId="{E2A006FE-ACB2-49DA-A9C5-EB7E3B0C2077}" srcId="{59EC455D-CED7-4633-B688-74D122683CBC}" destId="{AAFC505A-9DA5-49BF-BC3C-84444E2BE199}" srcOrd="1" destOrd="0" parTransId="{D2C55046-4157-443F-84AE-AAA51BDC6BC1}" sibTransId="{F1C375FA-15AC-402C-B4A5-D792A2F369EC}"/>
    <dgm:cxn modelId="{2DAB148E-D831-4D11-8DA2-8699BB2FD2EA}" type="presParOf" srcId="{2268F123-3BA7-464A-9305-5BAB94C68228}" destId="{E6C24795-C605-4065-8224-DE57340FBB08}" srcOrd="0" destOrd="0" presId="urn:microsoft.com/office/officeart/2005/8/layout/vList4"/>
    <dgm:cxn modelId="{FE2094C6-C72F-41C0-946D-1CE28DE9B213}" type="presParOf" srcId="{E6C24795-C605-4065-8224-DE57340FBB08}" destId="{DBCF9E07-961F-4FC5-9818-5E062AE2B6A7}" srcOrd="0" destOrd="0" presId="urn:microsoft.com/office/officeart/2005/8/layout/vList4"/>
    <dgm:cxn modelId="{1CAE24DC-1CCE-452C-9C94-8FBF8A50110C}" type="presParOf" srcId="{E6C24795-C605-4065-8224-DE57340FBB08}" destId="{2E740415-233A-4E3D-91E7-673E8A9DEA16}" srcOrd="1" destOrd="0" presId="urn:microsoft.com/office/officeart/2005/8/layout/vList4"/>
    <dgm:cxn modelId="{8EF0EAF5-D506-4ECE-B151-B65C9E34DFB6}" type="presParOf" srcId="{E6C24795-C605-4065-8224-DE57340FBB08}" destId="{0CCDD82C-38E8-4361-A186-118AEE7907B1}" srcOrd="2" destOrd="0" presId="urn:microsoft.com/office/officeart/2005/8/layout/vList4"/>
    <dgm:cxn modelId="{F9E5024B-3CE6-4BEF-A1CB-0BDFB241A542}" type="presParOf" srcId="{2268F123-3BA7-464A-9305-5BAB94C68228}" destId="{EC691A18-45AC-46C4-812D-5E8AFFCCA763}" srcOrd="1" destOrd="0" presId="urn:microsoft.com/office/officeart/2005/8/layout/vList4"/>
    <dgm:cxn modelId="{71D1710D-A90E-4A42-AA9F-68B77064A23E}" type="presParOf" srcId="{2268F123-3BA7-464A-9305-5BAB94C68228}" destId="{F4A4FCEC-DC03-4D1C-9699-4550D6720231}" srcOrd="2" destOrd="0" presId="urn:microsoft.com/office/officeart/2005/8/layout/vList4"/>
    <dgm:cxn modelId="{0C890BE4-5668-43AE-B86E-E9586C0CA28F}" type="presParOf" srcId="{F4A4FCEC-DC03-4D1C-9699-4550D6720231}" destId="{EA15D357-A07E-4942-A8B0-BC700D204EC8}" srcOrd="0" destOrd="0" presId="urn:microsoft.com/office/officeart/2005/8/layout/vList4"/>
    <dgm:cxn modelId="{A00E66FA-3186-406B-B067-84DCB61B52F2}" type="presParOf" srcId="{F4A4FCEC-DC03-4D1C-9699-4550D6720231}" destId="{31BBDB44-858B-4B20-85B4-0F02DE35C0A3}" srcOrd="1" destOrd="0" presId="urn:microsoft.com/office/officeart/2005/8/layout/vList4"/>
    <dgm:cxn modelId="{A0D0C602-1D09-419F-A28A-561500F65676}" type="presParOf" srcId="{F4A4FCEC-DC03-4D1C-9699-4550D6720231}" destId="{C61FE7A7-9860-417E-924D-AAB6343A699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F9E07-961F-4FC5-9818-5E062AE2B6A7}">
      <dsp:nvSpPr>
        <dsp:cNvPr id="0" name=""/>
        <dsp:cNvSpPr/>
      </dsp:nvSpPr>
      <dsp:spPr>
        <a:xfrm>
          <a:off x="0" y="2119379"/>
          <a:ext cx="5038165" cy="1956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/>
            <a:t>Florian Fuchs, </a:t>
          </a:r>
          <a:r>
            <a:rPr lang="de-AT" sz="2400" kern="1200" dirty="0" err="1"/>
            <a:t>MSc</a:t>
          </a:r>
          <a:endParaRPr lang="de-AT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Seit 2019 geschäftsführender Gesellschafter (50%)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13 Jahre F&amp;E Erfahrung in Branche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Studium: Umwelt- und Verfahrenstechnik</a:t>
          </a:r>
        </a:p>
      </dsp:txBody>
      <dsp:txXfrm>
        <a:off x="1203310" y="2119379"/>
        <a:ext cx="3834854" cy="1956771"/>
      </dsp:txXfrm>
    </dsp:sp>
    <dsp:sp modelId="{2E740415-233A-4E3D-91E7-673E8A9DEA16}">
      <dsp:nvSpPr>
        <dsp:cNvPr id="0" name=""/>
        <dsp:cNvSpPr/>
      </dsp:nvSpPr>
      <dsp:spPr>
        <a:xfrm>
          <a:off x="83976" y="2315048"/>
          <a:ext cx="1047585" cy="156541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15D357-A07E-4942-A8B0-BC700D204EC8}">
      <dsp:nvSpPr>
        <dsp:cNvPr id="0" name=""/>
        <dsp:cNvSpPr/>
      </dsp:nvSpPr>
      <dsp:spPr>
        <a:xfrm>
          <a:off x="0" y="20585"/>
          <a:ext cx="5038165" cy="1956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/>
            <a:t>Ing. Florian Entleitner, MSc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Seit 2019 geschäftsführender Gesellschafter (50%)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13 Jahre F&amp;E Erfahrung in Branche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900" kern="1200" dirty="0"/>
            <a:t>Studium: Umwelt- Verfahrens- und Energietechnik</a:t>
          </a:r>
        </a:p>
      </dsp:txBody>
      <dsp:txXfrm>
        <a:off x="1203310" y="20585"/>
        <a:ext cx="3834854" cy="1956771"/>
      </dsp:txXfrm>
    </dsp:sp>
    <dsp:sp modelId="{31BBDB44-858B-4B20-85B4-0F02DE35C0A3}">
      <dsp:nvSpPr>
        <dsp:cNvPr id="0" name=""/>
        <dsp:cNvSpPr/>
      </dsp:nvSpPr>
      <dsp:spPr>
        <a:xfrm>
          <a:off x="102370" y="259248"/>
          <a:ext cx="1007633" cy="156541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5B3823F7-3F75-8618-3517-A2201618B1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1" tIns="47745" rIns="95491" bIns="47745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EF611682-2A90-7C8D-435C-7698BC8F4AB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1" tIns="47745" rIns="95491" bIns="47745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fld id="{D0B42EA5-0BF1-46B6-BAF6-3BEAFB2B6919}" type="datetime1">
              <a:rPr lang="de-DE" smtClean="0"/>
              <a:t>27.08.2026</a:t>
            </a:fld>
            <a:endParaRPr lang="de-DE" dirty="0"/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A27006C4-F6E7-E4C2-E97F-3D8477FDC0D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1" tIns="47745" rIns="95491" bIns="47745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A4CBC7DB-4838-7375-6A6F-B4DBA23108E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1" tIns="47745" rIns="95491" bIns="477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26826A5-79DC-4BE2-B54B-63C933B80D92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928D072-8515-E962-7E46-160AD9A034E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91" tIns="47745" rIns="95491" bIns="47745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  <a:ea typeface="ＭＳ Ｐゴシック" pitchFamily="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0922E8E-ED7C-5FEA-2F90-B69DCC8679D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748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91" tIns="47745" rIns="95491" bIns="47745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  <a:ea typeface="ＭＳ Ｐゴシック" pitchFamily="8" charset="-128"/>
              </a:defRPr>
            </a:lvl1pPr>
          </a:lstStyle>
          <a:p>
            <a:pPr>
              <a:defRPr/>
            </a:pPr>
            <a:fld id="{6D3829CD-4824-4792-BBFE-B530A9A4EF07}" type="datetime1">
              <a:rPr lang="de-DE" smtClean="0"/>
              <a:t>27.08.2026</a:t>
            </a:fld>
            <a:endParaRPr lang="en-U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9F568350-193F-D79A-85DA-D06190FD620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6763"/>
            <a:ext cx="5116512" cy="3836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8A39DAB8-C592-54C9-BFCB-CD28858B201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59338"/>
            <a:ext cx="52085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91" tIns="47745" rIns="95491" bIns="47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D3FB872-FB13-EA57-EB2E-AE8DCDE8BD7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91" tIns="47745" rIns="95491" bIns="47745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  <a:ea typeface="ＭＳ Ｐゴシック" pitchFamily="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7F00B95-FE27-44C6-1FB2-5844760851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7488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91" tIns="47745" rIns="95491" bIns="477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58FA60-077E-4BFA-B5C9-C8CCC27B2A7C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96ACE1B3-A92C-A108-83B8-30B400BE3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8D142BA6-2D6C-4FE7-B6A8-D6886638A35C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192EADF6-6570-0C60-6D48-1A820A12AC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0FC733BD-832B-5424-8463-AAA7D16DF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3" name="Datumsplatzhalter 1">
            <a:extLst>
              <a:ext uri="{FF2B5EF4-FFF2-40B4-BE49-F238E27FC236}">
                <a16:creationId xmlns:a16="http://schemas.microsoft.com/office/drawing/2014/main" id="{7A14F46C-C2DA-6F3E-5B34-10F5D59D60A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30D854-9B9A-417B-A780-BBB164F46212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>
            <a:extLst>
              <a:ext uri="{FF2B5EF4-FFF2-40B4-BE49-F238E27FC236}">
                <a16:creationId xmlns:a16="http://schemas.microsoft.com/office/drawing/2014/main" id="{DB11CF45-D088-83C1-FF7F-AE1491AAD5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izenplatzhalter 2">
            <a:extLst>
              <a:ext uri="{FF2B5EF4-FFF2-40B4-BE49-F238E27FC236}">
                <a16:creationId xmlns:a16="http://schemas.microsoft.com/office/drawing/2014/main" id="{2C79149A-17C6-90E0-5C16-A07D364FD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4" name="Datumsplatzhalter 3">
            <a:extLst>
              <a:ext uri="{FF2B5EF4-FFF2-40B4-BE49-F238E27FC236}">
                <a16:creationId xmlns:a16="http://schemas.microsoft.com/office/drawing/2014/main" id="{3F355463-04CB-2238-395C-3C520BF568C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CCBA3B-9293-4BB7-8B12-002010600A74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5" name="Foliennummernplatzhalter 4">
            <a:extLst>
              <a:ext uri="{FF2B5EF4-FFF2-40B4-BE49-F238E27FC236}">
                <a16:creationId xmlns:a16="http://schemas.microsoft.com/office/drawing/2014/main" id="{05C07722-3A54-979F-6DEE-2620C4D0F2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D8E260DB-087E-4DC6-927E-FFCDF0A3BD9C}" type="slidenum">
              <a:rPr lang="en-US" altLang="de-DE" smtClean="0">
                <a:latin typeface="Calibri" panose="020F0502020204030204" pitchFamily="34" charset="0"/>
              </a:rPr>
              <a:pPr/>
              <a:t>11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7417DA3D-1F56-3DF9-C3DE-0C6C29A464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645D6EFC-2266-6544-8E2B-779194FBC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2772" name="Datumsplatzhalter 3">
            <a:extLst>
              <a:ext uri="{FF2B5EF4-FFF2-40B4-BE49-F238E27FC236}">
                <a16:creationId xmlns:a16="http://schemas.microsoft.com/office/drawing/2014/main" id="{850CEDAF-FC07-4B3D-481E-192563834B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18361E-5CF9-482E-830B-D79282FAB34A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2773" name="Foliennummernplatzhalter 4">
            <a:extLst>
              <a:ext uri="{FF2B5EF4-FFF2-40B4-BE49-F238E27FC236}">
                <a16:creationId xmlns:a16="http://schemas.microsoft.com/office/drawing/2014/main" id="{9FE82CE9-4F34-45E7-2F96-E0AF4B5F76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AE3A3D1D-A366-41A7-8873-7C801E47C85A}" type="slidenum">
              <a:rPr lang="en-US" altLang="de-DE" smtClean="0">
                <a:latin typeface="Calibri" panose="020F0502020204030204" pitchFamily="34" charset="0"/>
              </a:rPr>
              <a:pPr/>
              <a:t>12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>
            <a:extLst>
              <a:ext uri="{FF2B5EF4-FFF2-40B4-BE49-F238E27FC236}">
                <a16:creationId xmlns:a16="http://schemas.microsoft.com/office/drawing/2014/main" id="{4C009AF3-7902-C3BB-062F-98DDB8FDD9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izenplatzhalter 2">
            <a:extLst>
              <a:ext uri="{FF2B5EF4-FFF2-40B4-BE49-F238E27FC236}">
                <a16:creationId xmlns:a16="http://schemas.microsoft.com/office/drawing/2014/main" id="{8E569B0C-0CD1-BFC7-6AEF-1A9BE9E1A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5844" name="Datumsplatzhalter 3">
            <a:extLst>
              <a:ext uri="{FF2B5EF4-FFF2-40B4-BE49-F238E27FC236}">
                <a16:creationId xmlns:a16="http://schemas.microsoft.com/office/drawing/2014/main" id="{010F5195-D13C-FC69-37B5-15ED1DD8000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E749624-0632-426A-91FE-A952592A38E3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5845" name="Foliennummernplatzhalter 4">
            <a:extLst>
              <a:ext uri="{FF2B5EF4-FFF2-40B4-BE49-F238E27FC236}">
                <a16:creationId xmlns:a16="http://schemas.microsoft.com/office/drawing/2014/main" id="{1D53E75A-4354-B8EC-3180-EBC79DD01C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429ADBAC-2A75-4192-9244-54DFE91806A5}" type="slidenum">
              <a:rPr lang="en-US" altLang="de-DE" smtClean="0">
                <a:latin typeface="Calibri" panose="020F0502020204030204" pitchFamily="34" charset="0"/>
              </a:rPr>
              <a:pPr/>
              <a:t>14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bildplatzhalter 1">
            <a:extLst>
              <a:ext uri="{FF2B5EF4-FFF2-40B4-BE49-F238E27FC236}">
                <a16:creationId xmlns:a16="http://schemas.microsoft.com/office/drawing/2014/main" id="{2A14B68C-4AEC-7417-1E7C-17462EC48E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izenplatzhalter 2">
            <a:extLst>
              <a:ext uri="{FF2B5EF4-FFF2-40B4-BE49-F238E27FC236}">
                <a16:creationId xmlns:a16="http://schemas.microsoft.com/office/drawing/2014/main" id="{C6A91220-A956-266D-E3EA-D0DBE19CE9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8916" name="Datumsplatzhalter 3">
            <a:extLst>
              <a:ext uri="{FF2B5EF4-FFF2-40B4-BE49-F238E27FC236}">
                <a16:creationId xmlns:a16="http://schemas.microsoft.com/office/drawing/2014/main" id="{97EA93D9-28EA-A2E5-15C6-CA19AD9D954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58F0BA-B050-4E2B-A3F0-6EACC5ABDC6F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8917" name="Foliennummernplatzhalter 4">
            <a:extLst>
              <a:ext uri="{FF2B5EF4-FFF2-40B4-BE49-F238E27FC236}">
                <a16:creationId xmlns:a16="http://schemas.microsoft.com/office/drawing/2014/main" id="{DC765F36-771E-5FED-07BC-37725D586C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46001298-7D2D-4CF2-95EA-60DADE21A96B}" type="slidenum">
              <a:rPr lang="en-US" altLang="de-DE" smtClean="0">
                <a:latin typeface="Calibri" panose="020F0502020204030204" pitchFamily="34" charset="0"/>
              </a:rPr>
              <a:pPr/>
              <a:t>16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1B9D549-53DC-C8CE-87F3-9BB5DC8F5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CAC208B2-EF08-46AE-8466-9528B5359B1E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21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6677757C-E819-311F-6C55-58385A15BD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4FC84009-D490-718A-2439-58E96F154E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Dualverdampfer kostet z.B. 50€ mehr als Sauggaswärmetauscher jedoch können beim Energiequellenwärmetauscher über 50€ eingespart werden.</a:t>
            </a:r>
          </a:p>
        </p:txBody>
      </p:sp>
      <p:sp>
        <p:nvSpPr>
          <p:cNvPr id="45061" name="Datumsplatzhalter 1">
            <a:extLst>
              <a:ext uri="{FF2B5EF4-FFF2-40B4-BE49-F238E27FC236}">
                <a16:creationId xmlns:a16="http://schemas.microsoft.com/office/drawing/2014/main" id="{BF320882-B41E-832D-B04B-F01493FF2B1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43ED51-990F-4D4A-853E-CCA50154D761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7B0BCD9E-FFB7-E25D-F02A-4654CC9FAA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F8A1E91A-F807-4AF7-ABD9-03635681B59B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22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973152F-B7FE-FC81-9E2D-26F4EFB598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3CEC2B09-08AF-52F0-5725-F31356D941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Dualverdampfer kostet z.B. 50€ mehr als Sauggaswärmetauscher jedoch können beim Energiequellenwärmetauscher über 50€ eingespart werden.</a:t>
            </a:r>
          </a:p>
        </p:txBody>
      </p:sp>
      <p:sp>
        <p:nvSpPr>
          <p:cNvPr id="47109" name="Datumsplatzhalter 1">
            <a:extLst>
              <a:ext uri="{FF2B5EF4-FFF2-40B4-BE49-F238E27FC236}">
                <a16:creationId xmlns:a16="http://schemas.microsoft.com/office/drawing/2014/main" id="{6171F14A-3C66-DCFE-D7F5-143E4E11A07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F469F24-6CDF-459C-9B70-F4F895ECDC2F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4C67C5B6-D0CD-6C3D-0F13-20B0EBDB39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BD25FDDF-6E62-4CEF-BC9F-C61E11CEAA3E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23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ADA022D5-4563-0639-6D56-240DB43CDD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4BD3725B-A0AE-45B5-1F25-F3869AB9D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Dualverdampfer kostet z.B. 50€ mehr als Sauggaswärmetauscher jedoch können beim Energiequellenwärmetauscher über 50€ eingespart werden.</a:t>
            </a:r>
          </a:p>
        </p:txBody>
      </p:sp>
      <p:sp>
        <p:nvSpPr>
          <p:cNvPr id="49157" name="Datumsplatzhalter 1">
            <a:extLst>
              <a:ext uri="{FF2B5EF4-FFF2-40B4-BE49-F238E27FC236}">
                <a16:creationId xmlns:a16="http://schemas.microsoft.com/office/drawing/2014/main" id="{EB3D3AE2-4372-0544-23B6-6B6D41F6DA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E44CBA-6528-4E4A-BDED-7A3ED2EC32DC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4D467A8C-1537-AD4A-4A05-BA6E18A930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0185D91F-F0F9-4B29-BE57-871C9E699B1E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24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F8DB21BF-1D5B-7B2F-32D9-BB06CB650E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06CC6756-2A58-AE29-EFA1-4B6CAD4AE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05" name="Datumsplatzhalter 1">
            <a:extLst>
              <a:ext uri="{FF2B5EF4-FFF2-40B4-BE49-F238E27FC236}">
                <a16:creationId xmlns:a16="http://schemas.microsoft.com/office/drawing/2014/main" id="{73E5572F-11C7-591D-4B02-AF4DEC89ACE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97E144-EA96-4CA9-AFC2-11BEEB6252E0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AB12B7D-3AF7-BB35-6AF4-EEF67C108F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8155BE6C-6A68-456E-9891-22A6268A48C2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25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3D29FBE4-38DA-9070-9A3F-10DB482579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9A2B4A1C-78C7-D06B-C6E1-FB5FE0DA2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53" name="Datumsplatzhalter 1">
            <a:extLst>
              <a:ext uri="{FF2B5EF4-FFF2-40B4-BE49-F238E27FC236}">
                <a16:creationId xmlns:a16="http://schemas.microsoft.com/office/drawing/2014/main" id="{F6897FAA-AD23-0FC0-4CFA-CBC4BCBABE1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4BB823-D34C-4919-98BB-43A4DB66E69F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A3826165-ACD9-FDB8-3AA0-9DFF87A2B1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465147A0-5D60-4891-B70A-569E354027FA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26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3B7F7805-7D8E-2FE5-5B08-C9457864F2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B568F991-C800-8061-D3EA-4711B2E52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5301" name="Datumsplatzhalter 1">
            <a:extLst>
              <a:ext uri="{FF2B5EF4-FFF2-40B4-BE49-F238E27FC236}">
                <a16:creationId xmlns:a16="http://schemas.microsoft.com/office/drawing/2014/main" id="{19E19F4C-2FDD-EB9A-54F0-9C25D070F8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B9D267-EDF8-4F48-8668-D6A8E3A88769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B330E8F7-16B6-F14D-FE20-80AF33CAB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65C82046-4349-40BD-AA7D-41B7B6AD77AF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3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5F9A6E21-F7DD-EE3C-BDE1-28A94B1A44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6DE68E32-F928-3CE4-E247-2207814FF9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7800" indent="-177800" eaLnBrk="1" hangingPunct="1">
              <a:buFontTx/>
              <a:buChar char="-"/>
            </a:pPr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41" name="Datumsplatzhalter 1">
            <a:extLst>
              <a:ext uri="{FF2B5EF4-FFF2-40B4-BE49-F238E27FC236}">
                <a16:creationId xmlns:a16="http://schemas.microsoft.com/office/drawing/2014/main" id="{D53A3233-1861-9181-5D54-880BA0A2BF2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37D095-C06A-46A2-A213-00A46158865E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1CCCF60C-7FDB-1A7A-D1C9-095E4D8C60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BDDBBD7C-3F6E-4ECC-84F1-BA0EBB12FE04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27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D28AC6F0-9F4D-D2A8-9D1B-741302169E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35D9BF5A-7CDA-44E8-CBE1-3D2408045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7349" name="Datumsplatzhalter 1">
            <a:extLst>
              <a:ext uri="{FF2B5EF4-FFF2-40B4-BE49-F238E27FC236}">
                <a16:creationId xmlns:a16="http://schemas.microsoft.com/office/drawing/2014/main" id="{92839221-58CD-6FF9-F115-F3FBBA14E4B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5F9458-D25A-4EFC-92B0-80FED74E2B5B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3A810365-6B08-D938-65A5-1EDDF2A524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DB60B276-9AAF-4BA8-98EE-69CAB5C13E5F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28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03EF22E-307B-CE7A-2085-EDD7921BB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E467661-9EA4-9EE9-776C-0B3FDBA2DE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9397" name="Datumsplatzhalter 1">
            <a:extLst>
              <a:ext uri="{FF2B5EF4-FFF2-40B4-BE49-F238E27FC236}">
                <a16:creationId xmlns:a16="http://schemas.microsoft.com/office/drawing/2014/main" id="{6441BF66-0AC5-FFAE-47DD-EA138112213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E94EE0-9256-4947-9745-29578FB2ECB0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EF58B5C-50DF-2567-8B1A-7C2DE06061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C57D2F7F-88BC-4600-BD14-E713065BF180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29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9938F34D-D1E2-E82D-6577-BEF056B66F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3537AC40-D65E-715C-8E2A-D1F26240C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1445" name="Datumsplatzhalter 1">
            <a:extLst>
              <a:ext uri="{FF2B5EF4-FFF2-40B4-BE49-F238E27FC236}">
                <a16:creationId xmlns:a16="http://schemas.microsoft.com/office/drawing/2014/main" id="{D7DDD741-36FC-AA5C-29B5-39C3CE8A78E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0E6069-4B8E-4C02-A42E-BC0A63C5206F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B565282C-E0C2-1A14-F6B6-3E4A9265B4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D69BCFAC-30B7-4EBB-A86F-6D0A051B8B04}" type="slidenum">
              <a:rPr lang="en-US" altLang="de-DE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30</a:t>
            </a:fld>
            <a:endParaRPr lang="en-US" altLang="de-DE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19C15429-DAD7-DCFF-0EC7-6F2A629B00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B50BF1E2-4753-9A2D-886E-FD3F84432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3493" name="Datumsplatzhalter 1">
            <a:extLst>
              <a:ext uri="{FF2B5EF4-FFF2-40B4-BE49-F238E27FC236}">
                <a16:creationId xmlns:a16="http://schemas.microsoft.com/office/drawing/2014/main" id="{CEE19762-ADF5-3E11-3D33-F490D3EDF63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666A24-B3E2-4857-8A49-4CF82C71DCBF}" type="datetime1">
              <a:rPr lang="de-DE" altLang="de-DE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86A22BC6-A427-4F0D-C25E-86959DEC42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74285B38-BFC8-4D9E-8376-97914B43FBC2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31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47DC94B9-B5EC-401F-C5A7-81EFEB2B6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D622A59B-4A74-5724-8335-67DD362BB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5541" name="Datumsplatzhalter 1">
            <a:extLst>
              <a:ext uri="{FF2B5EF4-FFF2-40B4-BE49-F238E27FC236}">
                <a16:creationId xmlns:a16="http://schemas.microsoft.com/office/drawing/2014/main" id="{5D20D024-20C2-25CB-8B46-B3A55D61B08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4681940-B56E-46D7-8C61-8A33842FD10F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41FD1085-65DE-6A3A-BA9D-66E6FE743C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3F769F43-C57D-4D99-9275-90609F285EE5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32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0839217-402D-718F-9178-494A5C2E74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1D80ECF-B0A6-665F-B516-756B3A2D1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7589" name="Datumsplatzhalter 1">
            <a:extLst>
              <a:ext uri="{FF2B5EF4-FFF2-40B4-BE49-F238E27FC236}">
                <a16:creationId xmlns:a16="http://schemas.microsoft.com/office/drawing/2014/main" id="{B07902D3-2AF9-EC7B-CB78-89A383CC08F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131BD5-DADF-4E86-B67F-D6EFD713BBE6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877FAFF9-1C7F-F905-265E-C91491D73C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41BA7530-7859-4DA1-9830-72A5B3D0599D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4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35AF892-3119-3DBB-3516-48A13F17B8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DE22860-42DE-C128-1B46-C5BB4BF45E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389" name="Datumsplatzhalter 1">
            <a:extLst>
              <a:ext uri="{FF2B5EF4-FFF2-40B4-BE49-F238E27FC236}">
                <a16:creationId xmlns:a16="http://schemas.microsoft.com/office/drawing/2014/main" id="{0F87C61F-B77C-9946-0126-70D8B71C925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10788F-006B-4243-A0B1-BA661DEF871D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FFF20FB8-72F5-C10E-4BC6-81D0AEC533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319F735E-30AE-41DC-8BAB-BFEE60A6B59A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5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2E8CBBC1-62C1-CE64-B5AE-8680F14D7D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EF63F8AD-12CA-C826-194E-55BB426DBB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7" name="Datumsplatzhalter 1">
            <a:extLst>
              <a:ext uri="{FF2B5EF4-FFF2-40B4-BE49-F238E27FC236}">
                <a16:creationId xmlns:a16="http://schemas.microsoft.com/office/drawing/2014/main" id="{EAA93A82-D00E-4E2F-41E5-B60A6400C23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481215-7115-4C60-BFB3-A2B2A46012E0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D7DE2130-BEBD-9FFF-3779-A433384695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DA342DE5-E174-4363-8F2D-F2D3C3DFB9AE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6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D600B4F4-AFAA-51C2-64E6-8D9A7FEAA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4B28ABAE-9A9B-42E6-CC6A-8344543454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7800" indent="-177800" eaLnBrk="1" hangingPunct="1">
              <a:buFontTx/>
              <a:buChar char="-"/>
            </a:pPr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5" name="Datumsplatzhalter 1">
            <a:extLst>
              <a:ext uri="{FF2B5EF4-FFF2-40B4-BE49-F238E27FC236}">
                <a16:creationId xmlns:a16="http://schemas.microsoft.com/office/drawing/2014/main" id="{C77BC60F-B7E4-3FD1-2C73-79B150DB845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BB8CF2-C8BF-4B82-B887-E825B368CF31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3F296DFD-3430-B07E-1A84-F9C635EE20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3B34B751-A451-48CA-846D-656F58237F89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7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7C91031-6B91-17A5-6ECD-A48E15083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66511A4A-92FA-145A-CC54-4141B9162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COP steigt bei 35°C Vorlauftemperatur von z.B. 4 auf 5 und bei 50°C Vorlauftemperatur von 2,5 auf 3,5 (Verhältnis wird stärker)</a:t>
            </a:r>
          </a:p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Keine Verlegung von Kältemittelleitungen</a:t>
            </a:r>
          </a:p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Es wird kein Kältetechniker für die Installation benötigt (erhöhter Marktzugang)</a:t>
            </a:r>
          </a:p>
          <a:p>
            <a:pPr marL="177800" indent="-177800" eaLnBrk="1" hangingPunct="1">
              <a:buFontTx/>
              <a:buChar char="-"/>
            </a:pPr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3" name="Datumsplatzhalter 1">
            <a:extLst>
              <a:ext uri="{FF2B5EF4-FFF2-40B4-BE49-F238E27FC236}">
                <a16:creationId xmlns:a16="http://schemas.microsoft.com/office/drawing/2014/main" id="{78FDA7EB-ECAA-55F5-7662-2664DD2BC30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6C395A-E939-4A85-A4A6-6C0C112ABB90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989EF854-8A73-6027-6F4A-7A1369E2D2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11217B76-6A2C-4C47-AD0D-1B9B6DE817A4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8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ADF6776-FE11-9BAD-7B06-F8AF7C0350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ADAD633-9EDF-9673-A514-D6CE892CA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COP steigt bei 35°C Vorlauftemperatur von z.B. 4 auf 5 und bei 50°C Vorlauftemperatur von 2,5 auf 3,5 (Verhältnis wird stärker)</a:t>
            </a:r>
          </a:p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Keine Verlegung von Kältemittelleitungen</a:t>
            </a:r>
          </a:p>
          <a:p>
            <a:pPr marL="177800" indent="-177800" eaLnBrk="1" hangingPunct="1">
              <a:buFontTx/>
              <a:buChar char="-"/>
            </a:pPr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Es wird kein Kältetechniker für die Installation benötigt (erhöhter Marktzugang)</a:t>
            </a:r>
          </a:p>
          <a:p>
            <a:pPr marL="177800" indent="-177800" eaLnBrk="1" hangingPunct="1">
              <a:buFontTx/>
              <a:buChar char="-"/>
            </a:pPr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4581" name="Datumsplatzhalter 1">
            <a:extLst>
              <a:ext uri="{FF2B5EF4-FFF2-40B4-BE49-F238E27FC236}">
                <a16:creationId xmlns:a16="http://schemas.microsoft.com/office/drawing/2014/main" id="{7D152636-B054-D8F3-8E83-B4D62F7179F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0F53C7-1269-4AC2-90A9-AD2A0DDEA613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211FE231-DA27-FA9F-55B4-80FA43422B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F5139AE4-4AA9-42F5-AF9D-17CE9110427B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9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E24265C-54DD-CF20-C5AF-675AB57587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42B16E3-083A-E60B-FDC5-FBBA721DCC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Dualverdampfer kostet z.B. 50€ mehr als Sauggaswärmetauscher jedoch können beim Energiequellenwärmetauscher über 50€ eingespart werden.</a:t>
            </a:r>
          </a:p>
        </p:txBody>
      </p:sp>
      <p:sp>
        <p:nvSpPr>
          <p:cNvPr id="26629" name="Datumsplatzhalter 1">
            <a:extLst>
              <a:ext uri="{FF2B5EF4-FFF2-40B4-BE49-F238E27FC236}">
                <a16:creationId xmlns:a16="http://schemas.microsoft.com/office/drawing/2014/main" id="{32C26A67-6FD6-2F63-CC1E-E09CB99E69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438641-3932-45CD-8B5F-84CD131762AD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A865CE5E-2C9B-1F27-5F07-912AA9535B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74700" indent="-296863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92213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70050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147888" indent="-238125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6050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30622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5194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976688" indent="-2381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3C8825D1-4DB8-4417-8A39-A7FBD42A0741}" type="slidenum">
              <a:rPr lang="en-US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10</a:t>
            </a:fld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988DA3CF-8F22-FCA2-0564-CDB8E8E4EE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B78A0E6-FD88-1B87-7C27-B50CC761E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Dualverdampfer kostet z.B. 50€ mehr als Sauggaswärmetauscher jedoch können beim Energiequellenwärmetauscher über 50€ eingespart werden.</a:t>
            </a:r>
          </a:p>
        </p:txBody>
      </p:sp>
      <p:sp>
        <p:nvSpPr>
          <p:cNvPr id="28677" name="Datumsplatzhalter 1">
            <a:extLst>
              <a:ext uri="{FF2B5EF4-FFF2-40B4-BE49-F238E27FC236}">
                <a16:creationId xmlns:a16="http://schemas.microsoft.com/office/drawing/2014/main" id="{AE97A44B-0A71-AB6A-4385-41D67207D79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D7C473-35C1-4B5A-8FC1-9217B4075D13}" type="datetime1">
              <a:rPr lang="de-DE" altLang="de-DE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27.08.2026</a:t>
            </a:fld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CC5BF970-BCAC-F6E7-F432-01A44F21D9D4}"/>
              </a:ext>
            </a:extLst>
          </p:cNvPr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1">
            <a:extLst>
              <a:ext uri="{FF2B5EF4-FFF2-40B4-BE49-F238E27FC236}">
                <a16:creationId xmlns:a16="http://schemas.microsoft.com/office/drawing/2014/main" id="{5556B0DF-DCBB-8F1D-5960-A751F4739A1E}"/>
              </a:ext>
            </a:extLst>
          </p:cNvPr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9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A2862-C7C8-65F3-E420-C8A916CEF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FDF9E-C302-4638-84B2-4FDA7B441C1E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1D6E0-D0DD-8E06-35F1-8B032609E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AD926-C4D2-D627-495B-5601761C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6F4-A1E0-49D4-B4B4-A05C73DB647A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394383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44D08AA4-4468-44E2-E15A-27B8E6A94AAC}"/>
              </a:ext>
            </a:extLst>
          </p:cNvPr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3D84C8C-8AE8-2924-0480-4EF0B35F5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51AC4-F474-4817-85E1-57917BFB4FFB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6C7FCA3B-D0FC-9584-BAB9-B8FB1355E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2E0AF16-40A7-8436-7419-1F806D73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D9E8A-EE3E-4A78-BC7E-DA0330B44194}" type="slidenum">
              <a:rPr lang="en-US" altLang="de-DE" smtClean="0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56400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0EC0F-049A-85AF-16D0-D698C25B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FA97B-6BE0-43F5-8B59-5C71EF611988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535DA6-967C-5B9A-FA4B-3839531A93F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C6FB3D0-8BB9-4F92-931A-1F00EECEB30F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E62424-D025-1D43-8CB3-3776D603D7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</p:spTree>
    <p:extLst>
      <p:ext uri="{BB962C8B-B14F-4D97-AF65-F5344CB8AC3E}">
        <p14:creationId xmlns:p14="http://schemas.microsoft.com/office/powerpoint/2010/main" val="412118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44C88FAE-7CF3-E1AB-0D28-DF336BC25D1E}"/>
              </a:ext>
            </a:extLst>
          </p:cNvPr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756FEB6A-F836-11B0-2D81-53612417270F}"/>
              </a:ext>
            </a:extLst>
          </p:cNvPr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4400" b="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65E8382-05FC-6D73-00D8-12E5A822B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22A81-C6D1-40B8-864A-6BFE6B106BC0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3A88AB8-B196-9328-D575-5134AF1F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56D51CF-8CC0-41D4-BC2D-D6425603C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A29B1-D92B-48A6-96DC-CC8AF52CE5CB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313341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5A902174-ED41-B7DE-5539-BED8EF3F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3575A7-D04F-4AB2-9489-E7798047F7A1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0D277321-6DE3-A7CD-CA59-D29E43CC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218CF3CA-793D-7681-DD1B-0D46687C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D9E8A-EE3E-4A78-BC7E-DA0330B44194}" type="slidenum">
              <a:rPr lang="en-US" altLang="de-DE" smtClean="0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37045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928C55B-C2F2-61C6-20BB-8B73D9D5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1B5A2-014F-4BDC-8387-E70B4B266833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5A71C32-0181-D225-59B8-50EC43F32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058404F-5D59-7638-ED7F-0226340C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022D5-9D49-4A1A-84F7-6B2B302BA5D4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418376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9B9350-CCBC-1B3F-8F3C-B5C4B63C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E4844-2CEE-4191-81C3-BBB9D301FE4C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982C3-B850-10F4-0B60-A47E2335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EE2733-84EE-7412-AF81-9B065DF8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5D3F1-F663-4B13-A3E0-6E04EC9F802F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368855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DFA31A-AB3D-2A3F-888D-09DC393D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D1BCC-FC4A-457F-ABCE-1B6084A5E750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45A87D-6751-AB66-4159-717DD968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DACEB-6775-160E-27D5-983EE39C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961B-2F63-49C3-92EA-41A678CE66D9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403399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F1173EA-D54F-FF92-201A-0E523E305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FB3C4-9F94-4218-9408-F8B9BCABFCA4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5BD08-97D9-446A-4D32-E7A0C059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CF677-27B0-B64F-3D7B-BBEA7432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C7370-4DB3-4060-AA6C-259BFF26045E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014324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84A605E-9499-844E-A0DA-152AF1CFB974}"/>
              </a:ext>
            </a:extLst>
          </p:cNvPr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de-DE" noProof="0" dirty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8E2C0F6-DB1C-D508-3F5C-09DC007D7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F39C-C9EB-4F8E-B7F8-B21391C2AA1B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0976CE4-92EE-0CED-F116-F5B3C97BB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3FD98D4-563C-46F7-EF8C-91250EFEF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CB79-684E-4338-8750-2F7D2631FF74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339429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3A871A-3CF5-E79C-A107-DCF730A13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1AE891-6913-B5C6-3C87-457166F4A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9CA34-4569-2100-8409-9BEF6477A2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2367DDF5-F30A-4086-990A-B8C93D74E209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B88E9-185B-AA62-31BB-41AA646DB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32F2D-CCD9-3592-18AB-A33DD90A7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D0D0D"/>
                </a:solidFill>
                <a:latin typeface="Tw Cen MT Condensed" panose="020B0606020104020203" pitchFamily="34" charset="0"/>
              </a:defRPr>
            </a:lvl1pPr>
          </a:lstStyle>
          <a:p>
            <a:pPr>
              <a:defRPr/>
            </a:pPr>
            <a:fld id="{312D9E8A-EE3E-4A78-BC7E-DA0330B44194}" type="slidenum">
              <a:rPr lang="en-US" altLang="de-DE"/>
              <a:pPr>
                <a:defRPr/>
              </a:pPr>
              <a:t>‹Nr.›</a:t>
            </a:fld>
            <a:endParaRPr lang="en-US" altLang="de-DE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2BC5BB-25A3-C986-060C-3D9A3A987DBC}"/>
              </a:ext>
            </a:extLst>
          </p:cNvPr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" name="Line 4">
            <a:extLst>
              <a:ext uri="{FF2B5EF4-FFF2-40B4-BE49-F238E27FC236}">
                <a16:creationId xmlns:a16="http://schemas.microsoft.com/office/drawing/2014/main" id="{21F62CF6-BED4-E283-E547-DEDDCEF6FCC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47638" y="6400800"/>
            <a:ext cx="8845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4A832C45-160D-CEB7-0076-C7462DE1E7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0350" y="6472238"/>
            <a:ext cx="8707438" cy="274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de-DE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LAMBDA WÄRMEPUMPEN					07.01.2021							</a:t>
            </a:r>
            <a:fld id="{FDB63F1F-FC5C-410D-871E-5A334E7A7AA9}" type="slidenum">
              <a:rPr lang="de-DE" altLang="de-DE" sz="120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 eaLnBrk="1" hangingPunct="1">
                <a:defRPr/>
              </a:pPr>
              <a:t>‹Nr.›</a:t>
            </a:fld>
            <a:r>
              <a:rPr lang="de-DE" altLang="de-DE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8" r:id="rId1"/>
    <p:sldLayoutId id="2147484409" r:id="rId2"/>
    <p:sldLayoutId id="2147484410" r:id="rId3"/>
    <p:sldLayoutId id="2147484403" r:id="rId4"/>
    <p:sldLayoutId id="2147484404" r:id="rId5"/>
    <p:sldLayoutId id="2147484405" r:id="rId6"/>
    <p:sldLayoutId id="2147484411" r:id="rId7"/>
    <p:sldLayoutId id="2147484406" r:id="rId8"/>
    <p:sldLayoutId id="2147484412" r:id="rId9"/>
    <p:sldLayoutId id="2147484407" r:id="rId10"/>
    <p:sldLayoutId id="2147484413" r:id="rId11"/>
  </p:sldLayoutIdLst>
  <p:hf hdr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kern="1200" cap="all" spc="100">
          <a:solidFill>
            <a:srgbClr val="0D0D0D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anose="05040102010807070707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sabYhhOko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florian.fuchs@lambda-wp.at" TargetMode="External"/><Relationship Id="rId2" Type="http://schemas.openxmlformats.org/officeDocument/2006/relationships/hyperlink" Target="mailto:florian.entleitner@lambda-wp.a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pu.dk/products/coolpack/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4EDABD9-0756-5A69-E088-72903D3CF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950" y="815975"/>
            <a:ext cx="8496300" cy="146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de-AT" sz="5400" dirty="0">
                <a:solidFill>
                  <a:schemeClr val="bg1"/>
                </a:solidFill>
              </a:rPr>
              <a:t>Effizienzsteigerung bei Luft- Wasser- Wärmepumpen</a:t>
            </a:r>
          </a:p>
        </p:txBody>
      </p:sp>
      <p:pic>
        <p:nvPicPr>
          <p:cNvPr id="10243" name="Grafik 5">
            <a:extLst>
              <a:ext uri="{FF2B5EF4-FFF2-40B4-BE49-F238E27FC236}">
                <a16:creationId xmlns:a16="http://schemas.microsoft.com/office/drawing/2014/main" id="{45C80FB9-A57B-D6E4-ACCB-A8DCE83C0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284788"/>
            <a:ext cx="23749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3">
            <a:extLst>
              <a:ext uri="{FF2B5EF4-FFF2-40B4-BE49-F238E27FC236}">
                <a16:creationId xmlns:a16="http://schemas.microsoft.com/office/drawing/2014/main" id="{8875168C-B206-8654-8A71-E01092B5CAD5}"/>
              </a:ext>
            </a:extLst>
          </p:cNvPr>
          <p:cNvSpPr txBox="1">
            <a:spLocks/>
          </p:cNvSpPr>
          <p:nvPr/>
        </p:nvSpPr>
        <p:spPr>
          <a:xfrm>
            <a:off x="361950" y="2333625"/>
            <a:ext cx="8496300" cy="14335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de-AT" sz="2800" dirty="0">
              <a:solidFill>
                <a:schemeClr val="bg1"/>
              </a:solidFill>
            </a:endParaRPr>
          </a:p>
        </p:txBody>
      </p:sp>
      <p:sp>
        <p:nvSpPr>
          <p:cNvPr id="10245" name="Untertitel 4">
            <a:extLst>
              <a:ext uri="{FF2B5EF4-FFF2-40B4-BE49-F238E27FC236}">
                <a16:creationId xmlns:a16="http://schemas.microsoft.com/office/drawing/2014/main" id="{C8472598-23E5-BDAD-CB7E-842D93BAE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4999038"/>
            <a:ext cx="5630862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LAMBDA Wärmepumpen GmbH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Perlmooserstraße 2 / 6322 Kirchbichl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FN 504804i // UID: ATU73969119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7A2C69D-F69C-9EE6-07B1-43640A156DB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768350" y="6470650"/>
            <a:ext cx="1616075" cy="274638"/>
          </a:xfrm>
        </p:spPr>
        <p:txBody>
          <a:bodyPr/>
          <a:lstStyle/>
          <a:p>
            <a:pPr>
              <a:defRPr/>
            </a:pPr>
            <a:fld id="{054E1E9F-6C73-4495-8BE1-3793897A691F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448362-782E-03E9-8AE6-DB4DE77182C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632200" y="6470650"/>
            <a:ext cx="4425950" cy="274638"/>
          </a:xfrm>
        </p:spPr>
        <p:txBody>
          <a:bodyPr/>
          <a:lstStyle/>
          <a:p>
            <a:pPr>
              <a:defRPr/>
            </a:pPr>
            <a:r>
              <a:rPr lang="en-US" dirty="0"/>
              <a:t>LAMBDA Wärmepumpen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A901C6-390D-A085-F53A-02022B5C4B4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128000" y="6470650"/>
            <a:ext cx="730250" cy="274638"/>
          </a:xfrm>
        </p:spPr>
        <p:txBody>
          <a:bodyPr/>
          <a:lstStyle/>
          <a:p>
            <a:pPr>
              <a:defRPr/>
            </a:pPr>
            <a:fld id="{25648778-C0A2-44B3-ACAD-AF15930B5B7D}" type="slidenum">
              <a:rPr lang="en-US" altLang="de-DE" smtClean="0"/>
              <a:pPr>
                <a:defRPr/>
              </a:pPr>
              <a:t>1</a:t>
            </a:fld>
            <a:endParaRPr lang="en-US" alt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BFE1D030-125E-00D3-7C04-4E5629691B1D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Alleinstellungsmerkmal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Effizienz / Geringere Energiekosten (unabhängig Geprüft)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14FE7F43-875E-8DE6-D09B-E420C8CB4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2386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010067A-142B-7A1C-4A4B-A8BE3B56B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508625"/>
            <a:ext cx="8497887" cy="73818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Offizieller Prüfergebnisse entsprechend Wärmepumpenprüfzentrum Buchs, </a:t>
            </a:r>
            <a:r>
              <a:rPr lang="de-AT" altLang="de-DE" sz="1400" i="1" dirty="0">
                <a:solidFill>
                  <a:srgbClr val="44546A"/>
                </a:solidFill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2025</a:t>
            </a: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Prüfung entsprechend EN 14825 und EN 14511</a:t>
            </a:r>
          </a:p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Oben: Niedertemperatur 35°C / Unten Hochtemperatur 55°C</a:t>
            </a:r>
          </a:p>
        </p:txBody>
      </p:sp>
      <p:sp>
        <p:nvSpPr>
          <p:cNvPr id="27653" name="Rectangle 9">
            <a:extLst>
              <a:ext uri="{FF2B5EF4-FFF2-40B4-BE49-F238E27FC236}">
                <a16:creationId xmlns:a16="http://schemas.microsoft.com/office/drawing/2014/main" id="{8F91DBBD-B2E7-06E5-2D7E-03A2D9A0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7654" name="Rectangle 11">
            <a:extLst>
              <a:ext uri="{FF2B5EF4-FFF2-40B4-BE49-F238E27FC236}">
                <a16:creationId xmlns:a16="http://schemas.microsoft.com/office/drawing/2014/main" id="{C0E62EDB-21BA-A348-A576-8EAB31B2C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390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/>
            <a:r>
              <a:rPr lang="de-AT" altLang="de-DE" sz="10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Abbildung 6: SCOP bei mittlerem Klima bei Hochtemperatursystemen (bis 55°C Vorlauftemperatur) Marktvergleich (Datenquelle: GET-Datenbank, Stand 01.01.2020)</a:t>
            </a:r>
            <a:endParaRPr lang="de-AT" altLang="de-DE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655" name="Grafik 2">
            <a:extLst>
              <a:ext uri="{FF2B5EF4-FFF2-40B4-BE49-F238E27FC236}">
                <a16:creationId xmlns:a16="http://schemas.microsoft.com/office/drawing/2014/main" id="{FE166C84-C89A-C0C5-7A59-28DF6C1DC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2616200"/>
            <a:ext cx="843597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Grafik 5">
            <a:extLst>
              <a:ext uri="{FF2B5EF4-FFF2-40B4-BE49-F238E27FC236}">
                <a16:creationId xmlns:a16="http://schemas.microsoft.com/office/drawing/2014/main" id="{62503D93-7993-184B-BA45-3810E7216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11613"/>
            <a:ext cx="84963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92614B82-56D3-C287-3DE3-F509258EB71F}"/>
              </a:ext>
            </a:extLst>
          </p:cNvPr>
          <p:cNvSpPr/>
          <p:nvPr/>
        </p:nvSpPr>
        <p:spPr>
          <a:xfrm>
            <a:off x="8429625" y="2408238"/>
            <a:ext cx="450850" cy="1149350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2988BEF3-8B82-95E0-388E-E395C1DC3E2D}"/>
              </a:ext>
            </a:extLst>
          </p:cNvPr>
          <p:cNvSpPr/>
          <p:nvPr/>
        </p:nvSpPr>
        <p:spPr>
          <a:xfrm>
            <a:off x="8429625" y="3849688"/>
            <a:ext cx="450850" cy="1149350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27659" name="Textfeld 9">
            <a:extLst>
              <a:ext uri="{FF2B5EF4-FFF2-40B4-BE49-F238E27FC236}">
                <a16:creationId xmlns:a16="http://schemas.microsoft.com/office/drawing/2014/main" id="{5354B5C8-1487-FEC4-6242-911D39771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050" y="2130425"/>
            <a:ext cx="917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DE" altLang="de-DE"/>
              <a:t>SCOP</a:t>
            </a:r>
            <a:r>
              <a:rPr lang="de-DE" altLang="de-DE" sz="1200"/>
              <a:t>35</a:t>
            </a:r>
            <a:endParaRPr lang="de-AT" altLang="de-DE"/>
          </a:p>
        </p:txBody>
      </p:sp>
      <p:sp>
        <p:nvSpPr>
          <p:cNvPr id="27660" name="Textfeld 10">
            <a:extLst>
              <a:ext uri="{FF2B5EF4-FFF2-40B4-BE49-F238E27FC236}">
                <a16:creationId xmlns:a16="http://schemas.microsoft.com/office/drawing/2014/main" id="{46B6F83B-5EBE-6637-A283-B36CA1669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050" y="3616325"/>
            <a:ext cx="917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DE" altLang="de-DE"/>
              <a:t>SCOP</a:t>
            </a:r>
            <a:r>
              <a:rPr lang="de-DE" altLang="de-DE" sz="1200"/>
              <a:t>55</a:t>
            </a:r>
            <a:endParaRPr lang="de-AT" alt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0D99E90-3F1E-770C-1B2F-E566F241FDC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DFDF83F4-CD2C-4B83-88F9-AAF4BD1A5CAD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8228AA-7181-29B6-0269-32ACE8E0B6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93B155-CB10-DA83-505A-D50528A5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10</a:t>
            </a:fld>
            <a:endParaRPr lang="en-US" alt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D30C9-9609-53EF-C43B-F12BD2710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Effizienzprüfung</a:t>
            </a:r>
            <a:br>
              <a:rPr lang="de-AT" dirty="0">
                <a:solidFill>
                  <a:schemeClr val="accent2"/>
                </a:solidFill>
              </a:rPr>
            </a:br>
            <a:r>
              <a:rPr lang="de-AT" sz="3100" dirty="0">
                <a:solidFill>
                  <a:schemeClr val="accent2"/>
                </a:solidFill>
              </a:rPr>
              <a:t>Nach EN 14825 und EN 14511 (SCOP- Ermittlung)</a:t>
            </a:r>
          </a:p>
        </p:txBody>
      </p:sp>
      <p:graphicFrame>
        <p:nvGraphicFramePr>
          <p:cNvPr id="3" name="Inhaltsplatzhalter 2">
            <a:extLst>
              <a:ext uri="{FF2B5EF4-FFF2-40B4-BE49-F238E27FC236}">
                <a16:creationId xmlns:a16="http://schemas.microsoft.com/office/drawing/2014/main" id="{DF4A3831-9ADC-11B1-E4D1-1CB8CBF117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7975" y="1905000"/>
          <a:ext cx="8462963" cy="9239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462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3925">
                <a:tc>
                  <a:txBody>
                    <a:bodyPr/>
                    <a:lstStyle/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</a:rPr>
                        <a:t>Mehrwöchige Prüfung bei einem akkreditierten Prüfinstitut.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</a:rPr>
                        <a:t>Prüfbedingungen werden in Klimakammer simuliert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</a:rPr>
                        <a:t>SCOP- Berechnung nach BIN- Temperaturstunden bei unterschiedlichen Klimaregionen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Tw Cen MT" panose="020B0602020104020603" pitchFamily="34" charset="0"/>
                        <a:ea typeface="+mn-ea"/>
                        <a:cs typeface="+mn-cs"/>
                      </a:endParaRPr>
                    </a:p>
                  </a:txBody>
                  <a:tcPr marL="91441" marR="91441" marT="45730" marB="457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701" name="Rectangle 4">
            <a:extLst>
              <a:ext uri="{FF2B5EF4-FFF2-40B4-BE49-F238E27FC236}">
                <a16:creationId xmlns:a16="http://schemas.microsoft.com/office/drawing/2014/main" id="{CB4C092C-8377-1607-7C3A-9FD212592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03325" y="-1530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br>
              <a:rPr lang="en-US" altLang="de-DE"/>
            </a:br>
            <a:endParaRPr lang="en-US" altLang="de-DE"/>
          </a:p>
        </p:txBody>
      </p:sp>
      <p:pic>
        <p:nvPicPr>
          <p:cNvPr id="29702" name="Grafik 5">
            <a:extLst>
              <a:ext uri="{FF2B5EF4-FFF2-40B4-BE49-F238E27FC236}">
                <a16:creationId xmlns:a16="http://schemas.microsoft.com/office/drawing/2014/main" id="{87C62090-80D3-6FE7-2F1F-ED38B2DCC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" r="2904" b="34129"/>
          <a:stretch>
            <a:fillRect/>
          </a:stretch>
        </p:blipFill>
        <p:spPr bwMode="auto">
          <a:xfrm>
            <a:off x="4619625" y="2828925"/>
            <a:ext cx="4216400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6" descr="IES Institut für Energiesysteme -&amp;gt; Infrastruktur Thermodynamik Labor | OST">
            <a:extLst>
              <a:ext uri="{FF2B5EF4-FFF2-40B4-BE49-F238E27FC236}">
                <a16:creationId xmlns:a16="http://schemas.microsoft.com/office/drawing/2014/main" id="{DA8EC21E-1204-EAAC-97E8-945B6936C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1" r="6787"/>
          <a:stretch>
            <a:fillRect/>
          </a:stretch>
        </p:blipFill>
        <p:spPr bwMode="auto">
          <a:xfrm>
            <a:off x="307975" y="2832100"/>
            <a:ext cx="42164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32C6C4-DEF9-1409-D92A-E5FE994800D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B7E1642-9B71-481A-A550-A333EDB83DE3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DA7591-39B7-5970-B832-909EF77FDC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4A3956-DCF7-52D7-C1B0-E6728DF3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11</a:t>
            </a:fld>
            <a:endParaRPr lang="en-US" alt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9E87F3-1340-367B-B0CD-CF4C8691D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Effizienzprüfung</a:t>
            </a:r>
            <a:br>
              <a:rPr lang="de-AT" dirty="0">
                <a:solidFill>
                  <a:schemeClr val="accent2"/>
                </a:solidFill>
              </a:rPr>
            </a:br>
            <a:r>
              <a:rPr lang="de-AT" sz="3100" dirty="0">
                <a:solidFill>
                  <a:schemeClr val="accent2"/>
                </a:solidFill>
              </a:rPr>
              <a:t>Nach EN 14825 und EN 14511 (SCOP- Ermittlung)</a:t>
            </a:r>
          </a:p>
        </p:txBody>
      </p:sp>
      <p:graphicFrame>
        <p:nvGraphicFramePr>
          <p:cNvPr id="3" name="Inhaltsplatzhalter 2">
            <a:extLst>
              <a:ext uri="{FF2B5EF4-FFF2-40B4-BE49-F238E27FC236}">
                <a16:creationId xmlns:a16="http://schemas.microsoft.com/office/drawing/2014/main" id="{056B1612-BD84-EFE2-D125-8D0CE8CD3D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7975" y="1905000"/>
          <a:ext cx="8462963" cy="4683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462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5033">
                <a:tc>
                  <a:txBody>
                    <a:bodyPr/>
                    <a:lstStyle/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Referenzheizperioden für BIN- Temperaturstunden „wärmer“, „mittel“ und „kälter“ entsprechend </a:t>
                      </a:r>
                      <a:r>
                        <a:rPr lang="de-DE" sz="1800" kern="120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Klimadaten von</a:t>
                      </a:r>
                    </a:p>
                    <a:p>
                      <a:pPr marL="342900" indent="-34290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+mj-lt"/>
                        <a:buAutoNum type="arabicPeriod"/>
                      </a:pPr>
                      <a:r>
                        <a:rPr lang="de-DE" sz="1800" kern="120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„wärmer“ = Athen</a:t>
                      </a:r>
                    </a:p>
                    <a:p>
                      <a:pPr marL="342900" indent="-34290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+mj-lt"/>
                        <a:buAutoNum type="arabicPeriod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„mittel“ = Straßburg</a:t>
                      </a:r>
                    </a:p>
                    <a:p>
                      <a:pPr marL="342900" indent="-34290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+mj-lt"/>
                        <a:buAutoNum type="arabicPeriod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„kälter“ = Helsinki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Vorlauftemperaturen werden über Heizkurven nach EN14825 passend zur Außentemperatur ermittelt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Interpolation zwischen Prüfpunkte für Berechnung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rgbClr val="000000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SCOP- Berechnung mittels aufsummieren der ermittelten Werte in BIN- Temperaturstundentabelle</a:t>
                      </a:r>
                    </a:p>
                  </a:txBody>
                  <a:tcPr marL="91441" marR="91441" marT="45736" marB="4573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046">
                <a:tc>
                  <a:txBody>
                    <a:bodyPr/>
                    <a:lstStyle/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endParaRPr lang="de-DE" sz="1800" kern="1200" dirty="0">
                        <a:solidFill>
                          <a:schemeClr val="tx1"/>
                        </a:solidFill>
                        <a:latin typeface="Tw Cen MT" panose="020B0602020104020603" pitchFamily="34" charset="0"/>
                        <a:ea typeface="+mn-ea"/>
                        <a:cs typeface="+mn-cs"/>
                      </a:endParaRPr>
                    </a:p>
                  </a:txBody>
                  <a:tcPr marL="91441" marR="91441" marT="45736" marB="4573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046">
                <a:tc>
                  <a:txBody>
                    <a:bodyPr/>
                    <a:lstStyle/>
                    <a:p>
                      <a:pPr marL="0" indent="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</a:pPr>
                      <a:endParaRPr lang="de-DE" sz="1800" kern="1200" dirty="0">
                        <a:solidFill>
                          <a:schemeClr val="tx1"/>
                        </a:solidFill>
                        <a:latin typeface="Tw Cen MT" panose="020B0602020104020603" pitchFamily="34" charset="0"/>
                        <a:ea typeface="+mn-ea"/>
                        <a:cs typeface="+mn-cs"/>
                      </a:endParaRPr>
                    </a:p>
                  </a:txBody>
                  <a:tcPr marL="91441" marR="91441" marT="45736" marB="4573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751" name="Rectangle 4">
            <a:extLst>
              <a:ext uri="{FF2B5EF4-FFF2-40B4-BE49-F238E27FC236}">
                <a16:creationId xmlns:a16="http://schemas.microsoft.com/office/drawing/2014/main" id="{B37F0B16-2DF2-ADBC-1468-AB60E61E4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03325" y="-1530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br>
              <a:rPr lang="en-US" altLang="de-DE"/>
            </a:br>
            <a:endParaRPr lang="en-US" alt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FBFE8C-C4FF-C07A-DC78-05EBDA5B905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A478B30-D847-4B7B-A1FA-5BE184C1F954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514F1A-E32F-64E2-2F4F-035C760666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1B9825-5C77-8391-A61F-C7F01ADD1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12</a:t>
            </a:fld>
            <a:endParaRPr lang="en-US" altLang="de-D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1E5F3-3C19-C53B-C06F-6A03C1B4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85900"/>
          </a:xfrm>
        </p:spPr>
        <p:txBody>
          <a:bodyPr/>
          <a:lstStyle/>
          <a:p>
            <a:pPr>
              <a:defRPr/>
            </a:pPr>
            <a:r>
              <a:rPr lang="de-AT" dirty="0">
                <a:solidFill>
                  <a:schemeClr val="accent2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chemeClr val="accent2"/>
                </a:solidFill>
              </a:rPr>
              <a:t>Standard KälteKreis bei Wärmepumpen</a:t>
            </a:r>
          </a:p>
        </p:txBody>
      </p:sp>
      <p:pic>
        <p:nvPicPr>
          <p:cNvPr id="33795" name="Inhaltsplatzhalter 3">
            <a:extLst>
              <a:ext uri="{FF2B5EF4-FFF2-40B4-BE49-F238E27FC236}">
                <a16:creationId xmlns:a16="http://schemas.microsoft.com/office/drawing/2014/main" id="{03F96FFD-1093-9EC3-688D-AEA60852E6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350" y="2768600"/>
            <a:ext cx="7289800" cy="3057525"/>
          </a:xfr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3653B2-34BA-475A-6374-FDC96060856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E9BF6414-FB11-4A3B-AD58-4E2078C84141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069F0B-D83C-A11D-ED86-88E3AC0189B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554840E-04A6-E0F6-1B4D-42867DA1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13</a:t>
            </a:fld>
            <a:endParaRPr lang="en-US" alt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4EEB2-A94E-43ED-AD31-46E7158F3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Heißgasenthitzung</a:t>
            </a:r>
            <a:endParaRPr lang="de-AT" dirty="0"/>
          </a:p>
        </p:txBody>
      </p:sp>
      <p:sp>
        <p:nvSpPr>
          <p:cNvPr id="34819" name="Inhaltsplatzhalter 2">
            <a:extLst>
              <a:ext uri="{FF2B5EF4-FFF2-40B4-BE49-F238E27FC236}">
                <a16:creationId xmlns:a16="http://schemas.microsoft.com/office/drawing/2014/main" id="{D9FB7973-4720-95B0-99E1-F18AE33A2F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7375" y="1931988"/>
            <a:ext cx="3984625" cy="103505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Wird meistens in einem Platten- Wärmetauscher mit der Kondensation umgesetzt</a:t>
            </a:r>
          </a:p>
        </p:txBody>
      </p:sp>
      <p:pic>
        <p:nvPicPr>
          <p:cNvPr id="34820" name="Bild 1" descr="Lösungen zur hygienischen Warmwasserbereitung mit Wärmepumpen | IKZ">
            <a:extLst>
              <a:ext uri="{FF2B5EF4-FFF2-40B4-BE49-F238E27FC236}">
                <a16:creationId xmlns:a16="http://schemas.microsoft.com/office/drawing/2014/main" id="{9A4DFEC4-9F70-AB12-4E59-C59876AB0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t="7843" b="10062"/>
          <a:stretch>
            <a:fillRect/>
          </a:stretch>
        </p:blipFill>
        <p:spPr bwMode="auto">
          <a:xfrm>
            <a:off x="4794250" y="3673475"/>
            <a:ext cx="407670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Grafik 4">
            <a:extLst>
              <a:ext uri="{FF2B5EF4-FFF2-40B4-BE49-F238E27FC236}">
                <a16:creationId xmlns:a16="http://schemas.microsoft.com/office/drawing/2014/main" id="{831DCA32-3892-7A20-22BA-A08EE8190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0" b="16389"/>
          <a:stretch>
            <a:fillRect/>
          </a:stretch>
        </p:blipFill>
        <p:spPr bwMode="auto">
          <a:xfrm>
            <a:off x="587375" y="3429000"/>
            <a:ext cx="3762375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Inhaltsplatzhalter 2">
            <a:extLst>
              <a:ext uri="{FF2B5EF4-FFF2-40B4-BE49-F238E27FC236}">
                <a16:creationId xmlns:a16="http://schemas.microsoft.com/office/drawing/2014/main" id="{EEDA219C-705A-7A50-6938-9B54B6B5DD94}"/>
              </a:ext>
            </a:extLst>
          </p:cNvPr>
          <p:cNvSpPr txBox="1">
            <a:spLocks/>
          </p:cNvSpPr>
          <p:nvPr/>
        </p:nvSpPr>
        <p:spPr bwMode="auto">
          <a:xfrm>
            <a:off x="4794250" y="1951038"/>
            <a:ext cx="410527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Bei Groß- Wärmepumpen gibt es auch öfters Varianten, die einen separaten Plattenwärmetauscher für die Heißgasenthitzung verwenden (Warmwasserbereitung)</a:t>
            </a:r>
            <a:endParaRPr lang="de-AT" alt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4178A88-76FF-4677-2C38-562B4C3931F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7FD1EFEB-ED55-4E6E-9641-FC237FA7CB48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DFEC4C-18FD-CB88-F1A3-9070C8C371A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566AB0-353A-9A2E-AA2B-ECBC80AE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14</a:t>
            </a:fld>
            <a:endParaRPr lang="en-US" altLang="de-D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E5CE6-48B8-7ACF-9497-F53D516C5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Kondensation</a:t>
            </a:r>
            <a:endParaRPr lang="de-AT" dirty="0"/>
          </a:p>
        </p:txBody>
      </p:sp>
      <p:pic>
        <p:nvPicPr>
          <p:cNvPr id="36867" name="Inhaltsplatzhalter 3">
            <a:extLst>
              <a:ext uri="{FF2B5EF4-FFF2-40B4-BE49-F238E27FC236}">
                <a16:creationId xmlns:a16="http://schemas.microsoft.com/office/drawing/2014/main" id="{B79FE3F1-5EB8-3DE2-73B0-BDC1118CC3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813" y="3013075"/>
            <a:ext cx="4244975" cy="2963863"/>
          </a:xfrm>
        </p:spPr>
      </p:pic>
      <p:pic>
        <p:nvPicPr>
          <p:cNvPr id="36868" name="Picture 2" descr="Die goldene Mitte: gelötete Wärmetauscher mit der M-Prägung | Kelvion">
            <a:extLst>
              <a:ext uri="{FF2B5EF4-FFF2-40B4-BE49-F238E27FC236}">
                <a16:creationId xmlns:a16="http://schemas.microsoft.com/office/drawing/2014/main" id="{F331FFF1-8B3C-C54A-C44C-3FBE32D5A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2954338"/>
            <a:ext cx="37211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Inhaltsplatzhalter 2">
            <a:extLst>
              <a:ext uri="{FF2B5EF4-FFF2-40B4-BE49-F238E27FC236}">
                <a16:creationId xmlns:a16="http://schemas.microsoft.com/office/drawing/2014/main" id="{2705F8D0-4B97-7D11-DBE1-48C6696C4355}"/>
              </a:ext>
            </a:extLst>
          </p:cNvPr>
          <p:cNvSpPr txBox="1">
            <a:spLocks/>
          </p:cNvSpPr>
          <p:nvPr/>
        </p:nvSpPr>
        <p:spPr bwMode="auto">
          <a:xfrm>
            <a:off x="531813" y="1922463"/>
            <a:ext cx="82581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Umsetzung überwiegend in Plattenwärmetauschern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Sehr geringe Grädigkeit zwischen Kondensationstemperatur und Vorlauftemperatur aufgrund der hohen Turbulenz (Plattenprägung) und beidseitiger Flüssigphase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E35351-3D33-7FEF-0208-ED0D2015ED15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62B289EC-BCDC-4E7D-80D3-23153791CE55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8A5F5E-493E-5433-566C-19E9FC729C1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E113CF-2132-2693-1140-55EA5D93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15</a:t>
            </a:fld>
            <a:endParaRPr lang="en-US" altLang="de-D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65696-EA08-2CEF-125A-C9D647372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Unterkühlung</a:t>
            </a:r>
            <a:endParaRPr lang="de-AT" dirty="0"/>
          </a:p>
        </p:txBody>
      </p:sp>
      <p:pic>
        <p:nvPicPr>
          <p:cNvPr id="37891" name="Picture 2" descr="Unterkühler - Kältetechnik - SHKwissen - HaustechnikDialog">
            <a:extLst>
              <a:ext uri="{FF2B5EF4-FFF2-40B4-BE49-F238E27FC236}">
                <a16:creationId xmlns:a16="http://schemas.microsoft.com/office/drawing/2014/main" id="{DC583B73-5290-2F86-906A-396BB6707A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9" t="1604" r="35468" b="2370"/>
          <a:stretch>
            <a:fillRect/>
          </a:stretch>
        </p:blipFill>
        <p:spPr>
          <a:xfrm>
            <a:off x="6564313" y="1800225"/>
            <a:ext cx="2052637" cy="3862388"/>
          </a:xfrm>
          <a:noFill/>
        </p:spPr>
      </p:pic>
      <p:sp>
        <p:nvSpPr>
          <p:cNvPr id="32772" name="Inhaltsplatzhalter 2">
            <a:extLst>
              <a:ext uri="{FF2B5EF4-FFF2-40B4-BE49-F238E27FC236}">
                <a16:creationId xmlns:a16="http://schemas.microsoft.com/office/drawing/2014/main" id="{1F4B7CF3-6002-E3D2-F075-F6A27D24C2DD}"/>
              </a:ext>
            </a:extLst>
          </p:cNvPr>
          <p:cNvSpPr txBox="1">
            <a:spLocks/>
          </p:cNvSpPr>
          <p:nvPr/>
        </p:nvSpPr>
        <p:spPr bwMode="auto">
          <a:xfrm>
            <a:off x="527050" y="2079625"/>
            <a:ext cx="6167438" cy="1246188"/>
          </a:xfrm>
          <a:prstGeom prst="rect">
            <a:avLst/>
          </a:prstGeom>
          <a:noFill/>
          <a:ln>
            <a:noFill/>
          </a:ln>
        </p:spPr>
        <p:txBody>
          <a:bodyPr lIns="45720" rIns="45720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285750" indent="-285750"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Wird bei Premiumprodukten meist in einem separaten Plattenwärmetauscher umgesetzt</a:t>
            </a:r>
          </a:p>
          <a:p>
            <a:pPr marL="342900" indent="-342900"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Bei günstigeren Produkten wird die Unterkühlung durch eine Kältemittelrückstauung durch die Expansionsventilregelung erzeugt</a:t>
            </a:r>
          </a:p>
        </p:txBody>
      </p:sp>
      <p:pic>
        <p:nvPicPr>
          <p:cNvPr id="37893" name="Picture 7" descr="Smardt OPK - Wärmetauscher + Wärmeübertrager in Kälteanlagen">
            <a:extLst>
              <a:ext uri="{FF2B5EF4-FFF2-40B4-BE49-F238E27FC236}">
                <a16:creationId xmlns:a16="http://schemas.microsoft.com/office/drawing/2014/main" id="{0FD9703F-9E5D-7584-5472-2D388F110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3732213"/>
            <a:ext cx="19304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Inhaltsplatzhalter 2">
            <a:extLst>
              <a:ext uri="{FF2B5EF4-FFF2-40B4-BE49-F238E27FC236}">
                <a16:creationId xmlns:a16="http://schemas.microsoft.com/office/drawing/2014/main" id="{69C0013E-DC2C-BEA4-BF10-3E866FC4FADE}"/>
              </a:ext>
            </a:extLst>
          </p:cNvPr>
          <p:cNvSpPr txBox="1">
            <a:spLocks/>
          </p:cNvSpPr>
          <p:nvPr/>
        </p:nvSpPr>
        <p:spPr bwMode="auto">
          <a:xfrm>
            <a:off x="527050" y="4545013"/>
            <a:ext cx="3924300" cy="1030287"/>
          </a:xfrm>
          <a:prstGeom prst="rect">
            <a:avLst/>
          </a:prstGeom>
          <a:noFill/>
          <a:ln>
            <a:noFill/>
          </a:ln>
        </p:spPr>
        <p:txBody>
          <a:bodyPr lIns="45720" rIns="45720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285750" indent="-285750"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de-AT" altLang="de-DE" sz="1800" dirty="0"/>
              <a:t>Bzw. eine Unterkühlung durch einen</a:t>
            </a:r>
            <a:r>
              <a:rPr lang="de-AT" altLang="de-DE" sz="1800" dirty="0">
                <a:solidFill>
                  <a:srgbClr val="000000"/>
                </a:solidFill>
              </a:rPr>
              <a:t> </a:t>
            </a:r>
            <a:r>
              <a:rPr lang="de-AT" altLang="de-DE" sz="1800" dirty="0"/>
              <a:t>kleinen internen Wärmetauschers (Rohrwärmetauschers) zur Sauggasseite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de-AT" altLang="de-DE" sz="1800" dirty="0">
              <a:solidFill>
                <a:srgbClr val="000000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0E963DC-E284-93AD-CBE2-59DE833AA02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876B433D-82F4-4083-AD66-3A19870ECBAC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7E4045-FC05-C01D-B05A-DE188E89C7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88A4D8-C965-408D-15AF-C2BD076BA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16</a:t>
            </a:fld>
            <a:endParaRPr lang="en-US" altLang="de-D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E49F8-FD24-4877-C429-F540FA9AC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Expansion [kurz EXV]</a:t>
            </a:r>
            <a:endParaRPr lang="de-AT" dirty="0"/>
          </a:p>
        </p:txBody>
      </p:sp>
      <p:pic>
        <p:nvPicPr>
          <p:cNvPr id="39939" name="Inhaltsplatzhalter 3">
            <a:extLst>
              <a:ext uri="{FF2B5EF4-FFF2-40B4-BE49-F238E27FC236}">
                <a16:creationId xmlns:a16="http://schemas.microsoft.com/office/drawing/2014/main" id="{E1485FD6-A318-C9A4-6D9B-B76AD0716B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7450" y="2862263"/>
            <a:ext cx="4064000" cy="3513137"/>
          </a:xfrm>
        </p:spPr>
      </p:pic>
      <p:pic>
        <p:nvPicPr>
          <p:cNvPr id="39940" name="Picture 2" descr="Kälte Klima Aktuell">
            <a:extLst>
              <a:ext uri="{FF2B5EF4-FFF2-40B4-BE49-F238E27FC236}">
                <a16:creationId xmlns:a16="http://schemas.microsoft.com/office/drawing/2014/main" id="{9BEFA469-39D4-3654-1698-D6BD9798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2512" r="3995" b="7652"/>
          <a:stretch>
            <a:fillRect/>
          </a:stretch>
        </p:blipFill>
        <p:spPr bwMode="auto">
          <a:xfrm>
            <a:off x="1979613" y="3995738"/>
            <a:ext cx="15398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Inhaltsplatzhalter 2">
            <a:extLst>
              <a:ext uri="{FF2B5EF4-FFF2-40B4-BE49-F238E27FC236}">
                <a16:creationId xmlns:a16="http://schemas.microsoft.com/office/drawing/2014/main" id="{A5C57FD0-786F-8957-1398-82ABC0B08808}"/>
              </a:ext>
            </a:extLst>
          </p:cNvPr>
          <p:cNvSpPr txBox="1">
            <a:spLocks/>
          </p:cNvSpPr>
          <p:nvPr/>
        </p:nvSpPr>
        <p:spPr bwMode="auto">
          <a:xfrm>
            <a:off x="457200" y="1893888"/>
            <a:ext cx="818356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de-AT" altLang="de-DE" sz="1800"/>
          </a:p>
        </p:txBody>
      </p:sp>
      <p:sp>
        <p:nvSpPr>
          <p:cNvPr id="39942" name="Inhaltsplatzhalter 2">
            <a:extLst>
              <a:ext uri="{FF2B5EF4-FFF2-40B4-BE49-F238E27FC236}">
                <a16:creationId xmlns:a16="http://schemas.microsoft.com/office/drawing/2014/main" id="{111326FB-5146-ADF8-E6F3-0B228EBB09BB}"/>
              </a:ext>
            </a:extLst>
          </p:cNvPr>
          <p:cNvSpPr txBox="1">
            <a:spLocks/>
          </p:cNvSpPr>
          <p:nvPr/>
        </p:nvSpPr>
        <p:spPr bwMode="auto">
          <a:xfrm>
            <a:off x="457200" y="3044825"/>
            <a:ext cx="5149850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Bis Ende der 1990ern wurden die meisten Wärmepumpen mit thermostatischen Expansionsventilen gesteuert</a:t>
            </a:r>
          </a:p>
        </p:txBody>
      </p:sp>
      <p:sp>
        <p:nvSpPr>
          <p:cNvPr id="39943" name="Inhaltsplatzhalter 2">
            <a:extLst>
              <a:ext uri="{FF2B5EF4-FFF2-40B4-BE49-F238E27FC236}">
                <a16:creationId xmlns:a16="http://schemas.microsoft.com/office/drawing/2014/main" id="{13AC4AED-8733-D15A-8976-810275B09F9F}"/>
              </a:ext>
            </a:extLst>
          </p:cNvPr>
          <p:cNvSpPr txBox="1">
            <a:spLocks/>
          </p:cNvSpPr>
          <p:nvPr/>
        </p:nvSpPr>
        <p:spPr bwMode="auto">
          <a:xfrm>
            <a:off x="500063" y="1892300"/>
            <a:ext cx="8351837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DE" altLang="de-DE" sz="1800"/>
              <a:t>In neuen Wärmepumpen wird die Expansion überwiegend mit elektrischen Expansionsventilen geregelt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DE" altLang="de-DE" sz="1800"/>
              <a:t>Durch Schrittmotor angetriebene Nadelventile mit mehreren 100 Ventilschritten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FAE630-EB6A-A961-B8A6-9D8951D28C8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1100820-7259-4B32-A689-B4C5832F4F1F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F32AC9-06EB-F581-95BA-0BB0E82DBC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3D294A-D517-DA41-3285-26172CB0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17</a:t>
            </a:fld>
            <a:endParaRPr lang="en-US" alt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6864D-184F-CD24-2DFD-3DD0217A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Verdampfung (bei Luftwärmepumpen)</a:t>
            </a:r>
            <a:endParaRPr lang="de-AT" dirty="0"/>
          </a:p>
        </p:txBody>
      </p:sp>
      <p:sp>
        <p:nvSpPr>
          <p:cNvPr id="40963" name="Inhaltsplatzhalter 2">
            <a:extLst>
              <a:ext uri="{FF2B5EF4-FFF2-40B4-BE49-F238E27FC236}">
                <a16:creationId xmlns:a16="http://schemas.microsoft.com/office/drawing/2014/main" id="{A9740642-DB58-44AF-16E0-69F1A6163A1E}"/>
              </a:ext>
            </a:extLst>
          </p:cNvPr>
          <p:cNvSpPr txBox="1">
            <a:spLocks/>
          </p:cNvSpPr>
          <p:nvPr/>
        </p:nvSpPr>
        <p:spPr bwMode="auto">
          <a:xfrm>
            <a:off x="506413" y="2084388"/>
            <a:ext cx="786923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Wird, bis auf wenige Ausnahmen, in Lamellenpaketen realisiert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Sehr aufwendig Wärmetauscher wegen beidseitiger Gasphase und geringer Turbulenz (je nach Kältemittelmassenstrom) </a:t>
            </a:r>
          </a:p>
        </p:txBody>
      </p:sp>
      <p:pic>
        <p:nvPicPr>
          <p:cNvPr id="40964" name="Picture 2" descr="Allgemeine Produktinformation | POLAR KÄLTETECHNIK">
            <a:extLst>
              <a:ext uri="{FF2B5EF4-FFF2-40B4-BE49-F238E27FC236}">
                <a16:creationId xmlns:a16="http://schemas.microsoft.com/office/drawing/2014/main" id="{809DD71C-62DA-EEAB-5392-5600ABCA2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3211513"/>
            <a:ext cx="65659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A0147E5-B9AB-CCBD-8CBC-E3749335CD5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09B129C-847A-4B4A-BE7A-F96ED0B2F1F0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9B728B-D0D8-7F91-9B8E-1F2E5A0B05C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24A865-4E8D-208D-94F9-FB46066A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18</a:t>
            </a:fld>
            <a:endParaRPr lang="en-US" altLang="de-DE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E7636-D0CA-FE60-002F-6FC736A7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Sauggasüberhitzung</a:t>
            </a:r>
            <a:endParaRPr lang="de-AT" dirty="0"/>
          </a:p>
        </p:txBody>
      </p:sp>
      <p:sp>
        <p:nvSpPr>
          <p:cNvPr id="41987" name="Inhaltsplatzhalter 2">
            <a:extLst>
              <a:ext uri="{FF2B5EF4-FFF2-40B4-BE49-F238E27FC236}">
                <a16:creationId xmlns:a16="http://schemas.microsoft.com/office/drawing/2014/main" id="{90BC87C0-674B-F952-CF0D-C6651E54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2084388"/>
            <a:ext cx="7869237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Eine bestimmte Sauggasüberhitzung wird zum Schutz des Verdichters benötigt (Vorgaben des Verdichter- Herstellers)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Zu geringe Überhitzung führt zu einer Reduktion der Schmieröl- Viskosität durch Aerosoltropfen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Keine Sauggasüberhitzung verursacht Flüssigschläge im Verdichter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hlinkClick r:id="rId2"/>
              </a:rPr>
              <a:t>https://www.youtube.com/watch?v=dsabYhhOko0</a:t>
            </a:r>
            <a:endParaRPr lang="de-AT" altLang="de-DE" sz="1800"/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/>
              <a:t>Durch die Sauggasüberhitzung in Verdampfer wird die Verdampfungstemperatur um mehrere Kelvin nach unten gedrückt.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de-AT" altLang="de-DE" sz="180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de-AT" altLang="de-DE" sz="1800">
              <a:solidFill>
                <a:srgbClr val="000000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ED8BEB-AC7B-6C41-915E-C9C1CAD97AB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60F069F-1AAC-4CDA-9BD1-FA36AF8D8334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3CF97C-C5BB-02A5-0D3C-7ACC86C1701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EAD67C-C933-5D9D-4F43-9C92B8E61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19</a:t>
            </a:fld>
            <a:endParaRPr lang="en-US" alt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99DB4EE-E6FA-15CA-F4D5-AF1E3224C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Inhalt</a:t>
            </a:r>
          </a:p>
        </p:txBody>
      </p:sp>
      <p:sp>
        <p:nvSpPr>
          <p:cNvPr id="11267" name="Textfeld 3">
            <a:extLst>
              <a:ext uri="{FF2B5EF4-FFF2-40B4-BE49-F238E27FC236}">
                <a16:creationId xmlns:a16="http://schemas.microsoft.com/office/drawing/2014/main" id="{39E6BA71-10ED-26CC-8483-AD5EDB05B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1584325"/>
            <a:ext cx="7850188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2000" dirty="0"/>
              <a:t>Vorstellung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Gründer, Unternehmen und Historie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Produkte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Alleinstellungsmerkmal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dirty="0"/>
              <a:t>Technologie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Grundlagen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Log p- h- Diagramm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Teilabschnitte Kälteprozess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3K Prozess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Wärmetransport auf Wärmequellenseite bei Luft/Wasser WP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Lamellenpaket (</a:t>
            </a:r>
            <a:r>
              <a:rPr lang="de-AT" altLang="de-DE" dirty="0" err="1"/>
              <a:t>fins</a:t>
            </a:r>
            <a:r>
              <a:rPr lang="de-AT" altLang="de-DE" dirty="0"/>
              <a:t>-and-</a:t>
            </a:r>
            <a:r>
              <a:rPr lang="de-AT" altLang="de-DE" dirty="0" err="1"/>
              <a:t>tubes</a:t>
            </a:r>
            <a:r>
              <a:rPr lang="de-AT" altLang="de-DE" dirty="0"/>
              <a:t> HX)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Bestandteile des Wärmetransports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Wärmeübergang Verdampfungsprozess im Rohr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AT" altLang="de-DE" dirty="0"/>
              <a:t>Tagesvergleich mit preisgleicher Wärmepumpe mit </a:t>
            </a:r>
            <a:r>
              <a:rPr lang="de-AT" altLang="de-DE" dirty="0" err="1"/>
              <a:t>standard</a:t>
            </a:r>
            <a:r>
              <a:rPr lang="de-AT" altLang="de-DE" dirty="0"/>
              <a:t> Kältekreis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dirty="0"/>
              <a:t>Technische Innovationen</a:t>
            </a:r>
          </a:p>
          <a:p>
            <a:pPr lvl="2">
              <a:buFont typeface="Arial" panose="020B0604020202020204" pitchFamily="34" charset="0"/>
              <a:buChar char="•"/>
            </a:pPr>
            <a:endParaRPr lang="de-AT" alt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7CBBA77-3FC1-48FD-FDE6-674A0E2218D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273E2B0-E3CF-4CD1-8994-870F63E56CBA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0FA0675-5E72-6EB6-7FBD-6602375A62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356524-6C18-A5AC-19B1-35A9FCDC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</a:t>
            </a:fld>
            <a:endParaRPr lang="en-US" altLang="de-D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283008-B82F-EA1F-8561-82DA1238A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Teilabschnitte Kälteprozesses</a:t>
            </a:r>
            <a:br>
              <a:rPr lang="de-AT" dirty="0"/>
            </a:br>
            <a:r>
              <a:rPr lang="de-AT" sz="2800" dirty="0">
                <a:solidFill>
                  <a:srgbClr val="2683C6"/>
                </a:solidFill>
              </a:rPr>
              <a:t>Kompression</a:t>
            </a:r>
            <a:endParaRPr lang="de-AT" dirty="0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40C25F40-37A1-22EB-50D6-722F6790906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1313" y="2084388"/>
          <a:ext cx="6461125" cy="37496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46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83824">
                <a:tc>
                  <a:txBody>
                    <a:bodyPr/>
                    <a:lstStyle/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Umsetzung bis 30kW Heizleistung meist mit Scroll- oder Rotary Kompressoren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Leistungssteuerung für gewöhnlich mit Frequenzumrichter (höhere Drehzahl = höherer Kältemittelmassenstrom „HUB“)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Die Effizienz des Verdichters wird mit dem isentropen Gütegrad beschrieben (ca. bei 0,75 je nach Druckverhältnis [Verluste des Frequenzumrichters inkludiert])</a:t>
                      </a:r>
                    </a:p>
                    <a:p>
                      <a:pPr marL="285750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Haupteinflüsse auf Lebensdauer sind:</a:t>
                      </a:r>
                    </a:p>
                    <a:p>
                      <a:pPr marL="742950" lvl="1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Schmierung = Schmiermittelverteilung in Kältekreis, Verdünnung des Schmiermittels durch flüssiges Kältemittel bzw. Aerosol</a:t>
                      </a:r>
                    </a:p>
                    <a:p>
                      <a:pPr marL="742950" lvl="1" indent="-28575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de-AT" altLang="de-DE" sz="1800" kern="120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Einhaltung des Druckbereiches (Betriebsfenster)</a:t>
                      </a:r>
                    </a:p>
                  </a:txBody>
                  <a:tcPr marL="91435" marR="91435" marT="45731" marB="4573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51">
                <a:tc>
                  <a:txBody>
                    <a:bodyPr/>
                    <a:lstStyle/>
                    <a:p>
                      <a:pPr marL="0" indent="0" algn="l" defTabSz="457200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</a:pPr>
                      <a:endParaRPr lang="de-DE" sz="1800" kern="1200" dirty="0">
                        <a:solidFill>
                          <a:schemeClr val="tx1"/>
                        </a:solidFill>
                        <a:latin typeface="Tw Cen MT" panose="020B0602020104020603" pitchFamily="34" charset="0"/>
                        <a:ea typeface="+mn-ea"/>
                        <a:cs typeface="+mn-cs"/>
                      </a:endParaRPr>
                    </a:p>
                  </a:txBody>
                  <a:tcPr marL="91435" marR="91435" marT="45731" marB="457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3014" name="Grafik 6">
            <a:extLst>
              <a:ext uri="{FF2B5EF4-FFF2-40B4-BE49-F238E27FC236}">
                <a16:creationId xmlns:a16="http://schemas.microsoft.com/office/drawing/2014/main" id="{63900FC4-35B8-CA7B-31CC-506153D3F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084388"/>
            <a:ext cx="244475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832145-7933-E370-3672-B4BB383B8EB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681045A-3AE4-445B-889F-CD60501E0436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01EF5D-47D4-B05F-415C-73721ADAF25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A775A0-E43B-BB6E-FC01-6898E018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20</a:t>
            </a:fld>
            <a:endParaRPr lang="en-US" altLang="de-DE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8FAB8E0-D861-6310-36C2-6DD8F55D0AE1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6811963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3K Prozess</a:t>
            </a:r>
          </a:p>
        </p:txBody>
      </p:sp>
      <p:sp>
        <p:nvSpPr>
          <p:cNvPr id="44035" name="Rechteck 6">
            <a:extLst>
              <a:ext uri="{FF2B5EF4-FFF2-40B4-BE49-F238E27FC236}">
                <a16:creationId xmlns:a16="http://schemas.microsoft.com/office/drawing/2014/main" id="{08237CD6-9068-96DB-AC8E-DE220648B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1760538"/>
            <a:ext cx="8401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Verbesserung des Wärmeflusses von Energiequelle zu Kältemittel um das 4-6 fache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Energiequellentemperatur (z.B. Luft) kann deutlich besser ausgenutzt werden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Geringere Energiekosten &amp; weniger Abtauvorgänge</a:t>
            </a:r>
          </a:p>
        </p:txBody>
      </p:sp>
      <p:pic>
        <p:nvPicPr>
          <p:cNvPr id="44036" name="Grafik 2">
            <a:extLst>
              <a:ext uri="{FF2B5EF4-FFF2-40B4-BE49-F238E27FC236}">
                <a16:creationId xmlns:a16="http://schemas.microsoft.com/office/drawing/2014/main" id="{E1631D93-1F03-A941-B945-DD53C7D67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21"/>
          <a:stretch>
            <a:fillRect/>
          </a:stretch>
        </p:blipFill>
        <p:spPr bwMode="auto">
          <a:xfrm>
            <a:off x="377825" y="2905125"/>
            <a:ext cx="5100638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Grafik 5">
            <a:extLst>
              <a:ext uri="{FF2B5EF4-FFF2-40B4-BE49-F238E27FC236}">
                <a16:creationId xmlns:a16="http://schemas.microsoft.com/office/drawing/2014/main" id="{5E2F5A75-FACC-EF9E-FD0E-17F7A320B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4586288"/>
            <a:ext cx="2800350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Grafik 7">
            <a:extLst>
              <a:ext uri="{FF2B5EF4-FFF2-40B4-BE49-F238E27FC236}">
                <a16:creationId xmlns:a16="http://schemas.microsoft.com/office/drawing/2014/main" id="{8687EA69-550C-5E81-1A0D-BC90FC55A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2593975"/>
            <a:ext cx="28146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feld 8">
            <a:extLst>
              <a:ext uri="{FF2B5EF4-FFF2-40B4-BE49-F238E27FC236}">
                <a16:creationId xmlns:a16="http://schemas.microsoft.com/office/drawing/2014/main" id="{0625C373-452F-66CB-D2A3-67242CE3A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838" y="5580063"/>
            <a:ext cx="1652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AT" altLang="de-DE"/>
              <a:t>10K Grädigkeit</a:t>
            </a:r>
          </a:p>
        </p:txBody>
      </p:sp>
      <p:sp>
        <p:nvSpPr>
          <p:cNvPr id="44040" name="Textfeld 11">
            <a:extLst>
              <a:ext uri="{FF2B5EF4-FFF2-40B4-BE49-F238E27FC236}">
                <a16:creationId xmlns:a16="http://schemas.microsoft.com/office/drawing/2014/main" id="{E4624258-4F32-3F63-2550-E076FD0A8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838" y="4960938"/>
            <a:ext cx="1558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AT" altLang="de-DE"/>
              <a:t>3K Grädigkeit</a:t>
            </a:r>
          </a:p>
        </p:txBody>
      </p:sp>
      <p:sp>
        <p:nvSpPr>
          <p:cNvPr id="44041" name="Textfeld 12">
            <a:extLst>
              <a:ext uri="{FF2B5EF4-FFF2-40B4-BE49-F238E27FC236}">
                <a16:creationId xmlns:a16="http://schemas.microsoft.com/office/drawing/2014/main" id="{DE78C61B-48A3-E8B9-A6D2-E01E6835C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0" y="3375025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AT" altLang="de-DE"/>
              <a:t>3K</a:t>
            </a:r>
          </a:p>
        </p:txBody>
      </p:sp>
      <p:sp>
        <p:nvSpPr>
          <p:cNvPr id="44042" name="Textfeld 15">
            <a:extLst>
              <a:ext uri="{FF2B5EF4-FFF2-40B4-BE49-F238E27FC236}">
                <a16:creationId xmlns:a16="http://schemas.microsoft.com/office/drawing/2014/main" id="{43EC7BF0-0B87-9118-2634-A4BBD7536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5394325"/>
            <a:ext cx="60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AT" altLang="de-DE"/>
              <a:t>10K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40A391-4271-93A1-C5EC-72F6601D2DD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78B5E74-F81D-4AA4-BB8A-048699B1E4B9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2FB997A-FBE9-CE55-76D4-66B63F6A16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3CA6BB-13E7-2B9F-9F9F-FE48C30F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21</a:t>
            </a:fld>
            <a:endParaRPr lang="en-US" altLang="de-DE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hteck 6">
            <a:extLst>
              <a:ext uri="{FF2B5EF4-FFF2-40B4-BE49-F238E27FC236}">
                <a16:creationId xmlns:a16="http://schemas.microsoft.com/office/drawing/2014/main" id="{C24F4EA0-4D5B-1BAB-8C27-9D2561436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1760538"/>
            <a:ext cx="4565650" cy="4524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 Aufbau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de-AT" altLang="de-DE" dirty="0"/>
              <a:t>Querangeströmte Cu-Rohre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de-AT" altLang="de-DE" dirty="0"/>
              <a:t>Vergrößerung der Außenfläche durch Alu-Lamellen</a:t>
            </a:r>
          </a:p>
          <a:p>
            <a:pPr marL="457200" lvl="1" indent="0">
              <a:defRPr/>
            </a:pPr>
            <a:endParaRPr lang="de-AT" altLang="de-DE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altLang="de-DE" dirty="0"/>
              <a:t> Innen </a:t>
            </a:r>
            <a:r>
              <a:rPr lang="de-AT" altLang="de-DE" dirty="0">
                <a:sym typeface="Wingdings" panose="05000000000000000000" pitchFamily="2" charset="2"/>
              </a:rPr>
              <a:t> Verdampfendes Kältemittel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ym typeface="Wingdings" panose="05000000000000000000" pitchFamily="2" charset="2"/>
              </a:rPr>
              <a:t>Verteilung des Massenstroms auf einzelne Kreise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ym typeface="Wingdings" panose="05000000000000000000" pitchFamily="2" charset="2"/>
              </a:rPr>
              <a:t>Wärmeaufnahme und Verdampfung des Kältemittels in Strömungsrichtung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ym typeface="Wingdings" panose="05000000000000000000" pitchFamily="2" charset="2"/>
              </a:rPr>
              <a:t>„Sammelrohr“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de-AT" altLang="de-DE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ym typeface="Wingdings" panose="05000000000000000000" pitchFamily="2" charset="2"/>
              </a:rPr>
              <a:t> Außen  abkühlender Luftstrom</a:t>
            </a:r>
          </a:p>
          <a:p>
            <a:pPr>
              <a:defRPr/>
            </a:pPr>
            <a:endParaRPr lang="de-AT" altLang="de-DE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altLang="de-DE" dirty="0"/>
              <a:t> Wärmestrom: Luft </a:t>
            </a:r>
            <a:r>
              <a:rPr lang="de-AT" altLang="de-DE" dirty="0">
                <a:sym typeface="Wingdings" panose="05000000000000000000" pitchFamily="2" charset="2"/>
              </a:rPr>
              <a:t> Lamellen  Rohre  Kältemittel</a:t>
            </a:r>
            <a:endParaRPr lang="de-AT" altLang="de-DE" dirty="0"/>
          </a:p>
        </p:txBody>
      </p:sp>
      <p:pic>
        <p:nvPicPr>
          <p:cNvPr id="46083" name="Grafik 4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40017A9F-C41C-67C7-928C-0808C7081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1876425"/>
            <a:ext cx="3879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8A861B45-AD96-F96A-B989-F260D0F6C47F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Lamellenpaket (fins-and-tubes heat EXchanger)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257F609-A2C6-EF8D-8001-E18E7677156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77F25394-E8F2-4A9A-92B3-7A8CD9C0A33D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04F0A22-2845-5EDB-BF27-9D3E0AAE542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AAB2D5-A0BE-1128-B54D-8EE1578F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22</a:t>
            </a:fld>
            <a:endParaRPr lang="en-US" altLang="de-DE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hteck 6">
            <a:extLst>
              <a:ext uri="{FF2B5EF4-FFF2-40B4-BE49-F238E27FC236}">
                <a16:creationId xmlns:a16="http://schemas.microsoft.com/office/drawing/2014/main" id="{208A7B24-9DF6-EAF3-73BA-AFB78C3AA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1760538"/>
            <a:ext cx="393541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DE" altLang="de-DE"/>
              <a:t>Zielgrößen: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 Hoher Wärmedurchgang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Geringer Druckverlust Luft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Geringer Druckverlust Kältemittel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Vereisungsverhalten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Kältemittelvolumen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Kosten </a:t>
            </a:r>
          </a:p>
        </p:txBody>
      </p:sp>
      <p:pic>
        <p:nvPicPr>
          <p:cNvPr id="48131" name="Grafik 6" descr="Ein Bild, das Klimaanlage, Haushaltsgerät enthält.&#10;&#10;Automatisch generierte Beschreibung">
            <a:extLst>
              <a:ext uri="{FF2B5EF4-FFF2-40B4-BE49-F238E27FC236}">
                <a16:creationId xmlns:a16="http://schemas.microsoft.com/office/drawing/2014/main" id="{41540640-E399-0BDE-45E9-4112E2ADD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3744913"/>
            <a:ext cx="316865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32AFB7CA-37C0-4DB6-505C-EB44C4C25E03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Auslegungsmöglichkeiten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48133" name="Rechteck 6">
            <a:extLst>
              <a:ext uri="{FF2B5EF4-FFF2-40B4-BE49-F238E27FC236}">
                <a16:creationId xmlns:a16="http://schemas.microsoft.com/office/drawing/2014/main" id="{FD4BB771-E6A9-BD74-07DE-3278D20C0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063" y="1760538"/>
            <a:ext cx="3935412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DE" altLang="de-DE"/>
              <a:t>Variablen: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 Abmessungen / Geometrie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/>
              <a:t>HxLxB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Biegungen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Cu-Rohre: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Anzahl Kreise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/>
              <a:t>Anzahl Rohrreihen</a:t>
            </a:r>
            <a:endParaRPr lang="de-AT" altLang="de-DE"/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Verschaltung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Rohrdurchmesser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Prägung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/>
              <a:t> Lamellen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Abstand und Dicke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Prägung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Beschichtung</a:t>
            </a: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54F2436A-D530-1020-6EE1-6C6FF8153EE3}"/>
              </a:ext>
            </a:extLst>
          </p:cNvPr>
          <p:cNvSpPr/>
          <p:nvPr/>
        </p:nvSpPr>
        <p:spPr>
          <a:xfrm>
            <a:off x="4195763" y="2384425"/>
            <a:ext cx="582612" cy="198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9DF092D-8A6A-BDBF-0B5D-F58F2C63A28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6E66C6DF-6AD9-4176-BEF0-10AAD20EC7A5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46B55D-2AC5-C9A9-EE3D-6B2C5EBEE48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F25A74-1C5E-9B2F-2BA5-9357A272F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23</a:t>
            </a:fld>
            <a:endParaRPr lang="en-US" altLang="de-DE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hteck 6">
            <a:extLst>
              <a:ext uri="{FF2B5EF4-FFF2-40B4-BE49-F238E27FC236}">
                <a16:creationId xmlns:a16="http://schemas.microsoft.com/office/drawing/2014/main" id="{457D9A77-AF6B-CA04-9747-31FFC63CE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2332038"/>
            <a:ext cx="8328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DE" altLang="de-DE"/>
              <a:t>WÜ Luft/Lamellen </a:t>
            </a:r>
            <a:r>
              <a:rPr lang="de-DE" altLang="de-DE">
                <a:sym typeface="Wingdings" panose="05000000000000000000" pitchFamily="2" charset="2"/>
              </a:rPr>
              <a:t> WL Lamellen/Rohrinnenseite  WÜ Rohrinnenseite/Kältemittel</a:t>
            </a:r>
            <a:endParaRPr lang="de-DE" altLang="de-DE"/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BFBE9D41-C3E8-A1F2-3FA8-435A64F7FC79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Bestandteile des Wärmetransports</a:t>
            </a:r>
            <a:endParaRPr lang="de-AT" dirty="0">
              <a:solidFill>
                <a:schemeClr val="accent2"/>
              </a:solidFill>
            </a:endParaRPr>
          </a:p>
        </p:txBody>
      </p:sp>
      <p:pic>
        <p:nvPicPr>
          <p:cNvPr id="50180" name="Grafik 11">
            <a:extLst>
              <a:ext uri="{FF2B5EF4-FFF2-40B4-BE49-F238E27FC236}">
                <a16:creationId xmlns:a16="http://schemas.microsoft.com/office/drawing/2014/main" id="{59D5E6BB-00D6-2606-D365-A08BCE731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2701925"/>
            <a:ext cx="805973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hteck 6">
            <a:extLst>
              <a:ext uri="{FF2B5EF4-FFF2-40B4-BE49-F238E27FC236}">
                <a16:creationId xmlns:a16="http://schemas.microsoft.com/office/drawing/2014/main" id="{ECD40EA0-6AF2-499A-6C98-F2CFD57E9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4156075"/>
            <a:ext cx="83280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WL nicht limitierend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Luft und Verdamfpungs WÜ sollten möglichst (gleich) hoch sein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Si ist Rohrinnenfläche der Kupferrohre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S ist Oberfläche der Aluminiumlamellen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d-di ist Wandstärke der Kupferrohre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>
                <a:latin typeface="Times New Roman" panose="02020603050405020304" pitchFamily="18" charset="0"/>
                <a:cs typeface="Times New Roman" panose="02020603050405020304" pitchFamily="18" charset="0"/>
              </a:rPr>
              <a:t>α ist Wärmeübergangskoeffizient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>
                <a:latin typeface="Times New Roman" panose="02020603050405020304" pitchFamily="18" charset="0"/>
                <a:cs typeface="Times New Roman" panose="02020603050405020304" pitchFamily="18" charset="0"/>
              </a:rPr>
              <a:t>λ ist Wärmeleitfähigkeit</a:t>
            </a:r>
            <a:endParaRPr lang="de-DE" altLang="de-DE"/>
          </a:p>
          <a:p>
            <a:pPr>
              <a:buFont typeface="Arial" panose="020B0604020202020204" pitchFamily="34" charset="0"/>
              <a:buChar char="•"/>
            </a:pPr>
            <a:endParaRPr lang="de-DE" alt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DC1B9F6-24E2-00FA-0A87-9A862E05801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6B0E3EE-B701-431E-9295-08D281AB30F5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09285F-2898-060A-C9F3-4AC2DDFC5FB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4248F8-260A-5677-5727-3CB2EA15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24</a:t>
            </a:fld>
            <a:endParaRPr lang="en-US" altLang="de-DE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34295DB4-1E7F-FEA7-C64A-8F58923617DB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Luft Wärmeübergang </a:t>
            </a:r>
            <a:r>
              <a:rPr lang="de-DE" altLang="de-DE" sz="2800" cap="none" spc="0" dirty="0">
                <a:solidFill>
                  <a:schemeClr val="accent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α</a:t>
            </a:r>
            <a:r>
              <a:rPr lang="de-DE" altLang="de-DE" sz="1400" cap="none" spc="0" dirty="0">
                <a:solidFill>
                  <a:schemeClr val="accent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52227" name="Rechteck 6">
            <a:extLst>
              <a:ext uri="{FF2B5EF4-FFF2-40B4-BE49-F238E27FC236}">
                <a16:creationId xmlns:a16="http://schemas.microsoft.com/office/drawing/2014/main" id="{EAA5B724-2AA9-8746-6BCE-5767A2FBC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3135313"/>
            <a:ext cx="83280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102870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Nu (Nußelt- Zahl)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L charakteristische Länge der Strömung (z.B. Durchmesser bei Rohr)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>
                <a:latin typeface="Times New Roman" panose="02020603050405020304" pitchFamily="18" charset="0"/>
                <a:cs typeface="Times New Roman" panose="02020603050405020304" pitchFamily="18" charset="0"/>
              </a:rPr>
              <a:t>λ Wärmeleitfähigkeit der Luft</a:t>
            </a:r>
            <a:endParaRPr lang="de-DE" altLang="de-DE"/>
          </a:p>
        </p:txBody>
      </p:sp>
      <p:pic>
        <p:nvPicPr>
          <p:cNvPr id="52228" name="Grafik 3">
            <a:extLst>
              <a:ext uri="{FF2B5EF4-FFF2-40B4-BE49-F238E27FC236}">
                <a16:creationId xmlns:a16="http://schemas.microsoft.com/office/drawing/2014/main" id="{ED41CF45-16E9-8683-CF37-36B5CE844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450" y="4214813"/>
            <a:ext cx="29559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1AB3142-74F8-DC95-CE7B-CB7158CB62C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93609" y="2119034"/>
            <a:ext cx="2956782" cy="93198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de-AT">
                <a:noFill/>
              </a:rPr>
              <a:t> </a:t>
            </a:r>
          </a:p>
        </p:txBody>
      </p:sp>
      <p:sp>
        <p:nvSpPr>
          <p:cNvPr id="52230" name="Rechteck 6">
            <a:extLst>
              <a:ext uri="{FF2B5EF4-FFF2-40B4-BE49-F238E27FC236}">
                <a16:creationId xmlns:a16="http://schemas.microsoft.com/office/drawing/2014/main" id="{21D291C2-805F-CB79-DE42-030701E0F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5081588"/>
            <a:ext cx="83280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102870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Re (Reynolds- Zahl) beschreibt Turbulenz der Luft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J (Colbrunfaktor) beschreibt Geometrie der Lamellen (empirischer Wert)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/>
              <a:t>Pr (Prandtl- Zahl) beschreibt Grenzschichtdicke der Luft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81D041-05ED-8C0B-C775-0CC75D2E3A8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F4215ECE-C94C-4675-9152-91F70371E283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ECA932E-14C5-81F7-7E52-8ECF22960E5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1A4AB7-0672-511A-13D2-012EC935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25</a:t>
            </a:fld>
            <a:endParaRPr lang="en-US" altLang="de-DE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04D8C15F-5307-FD5B-6130-B57833E4D504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Verdampfungs Wärmeübergang</a:t>
            </a:r>
            <a:endParaRPr lang="de-AT" dirty="0">
              <a:solidFill>
                <a:schemeClr val="accent2"/>
              </a:solidFill>
            </a:endParaRPr>
          </a:p>
        </p:txBody>
      </p:sp>
      <p:pic>
        <p:nvPicPr>
          <p:cNvPr id="54275" name="Grafik 4">
            <a:extLst>
              <a:ext uri="{FF2B5EF4-FFF2-40B4-BE49-F238E27FC236}">
                <a16:creationId xmlns:a16="http://schemas.microsoft.com/office/drawing/2014/main" id="{719A7F5B-FE63-923F-43C7-A77B93139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8" y="1698625"/>
            <a:ext cx="70961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Grafik 8">
            <a:extLst>
              <a:ext uri="{FF2B5EF4-FFF2-40B4-BE49-F238E27FC236}">
                <a16:creationId xmlns:a16="http://schemas.microsoft.com/office/drawing/2014/main" id="{FAB5BEB1-44E7-BEE7-502C-C2BD28CA5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3884613"/>
            <a:ext cx="7192963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5B2D727-0B07-F292-665A-61CD899AB16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3F346908-4E21-42BC-9BEF-282CF4693508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E696049-0BF2-7D3E-CD7A-763B69BEA30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72F01D-CFA4-6B2B-9572-6EF43A3A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26</a:t>
            </a:fld>
            <a:endParaRPr lang="en-US" altLang="de-D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561055FE-6259-E1EA-A84F-B6076E621025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Verdampfungs Wärmeübergang</a:t>
            </a:r>
            <a:endParaRPr lang="de-AT" dirty="0">
              <a:solidFill>
                <a:schemeClr val="accent2"/>
              </a:solidFill>
            </a:endParaRPr>
          </a:p>
        </p:txBody>
      </p:sp>
      <p:pic>
        <p:nvPicPr>
          <p:cNvPr id="56323" name="Grafik 3">
            <a:extLst>
              <a:ext uri="{FF2B5EF4-FFF2-40B4-BE49-F238E27FC236}">
                <a16:creationId xmlns:a16="http://schemas.microsoft.com/office/drawing/2014/main" id="{4FE8A17A-FC61-B7A5-8500-21A637094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1774825"/>
            <a:ext cx="337343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6">
            <a:extLst>
              <a:ext uri="{FF2B5EF4-FFF2-40B4-BE49-F238E27FC236}">
                <a16:creationId xmlns:a16="http://schemas.microsoft.com/office/drawing/2014/main" id="{BBF391C8-597D-B97F-9E7E-E403DC618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084388"/>
            <a:ext cx="4237038" cy="203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Verdampfungs-Wärmeübergang nach Dryout limitiert Gesamt- Wärmedurchgang</a:t>
            </a:r>
          </a:p>
          <a:p>
            <a:pPr>
              <a:defRPr/>
            </a:pPr>
            <a:endParaRPr lang="de-DE" altLang="de-DE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Für 5-10% der Energiemenge wird 40-60% der Fläche benötigt.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de-DE" alt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4FB8CB3-6E08-8079-D1AC-470937671E8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95F8949-9A2E-4EF0-9360-4466D9FF5BD6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F33397-AD78-A92A-4591-EF702F341CC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24A035-73A7-89A8-55EA-323BE704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27</a:t>
            </a:fld>
            <a:endParaRPr lang="en-US" altLang="de-DE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31836C91-B04C-EA99-5499-887283893CB7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Verdampfungs-Wärmeübergang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8" name="Rechteck 6">
            <a:extLst>
              <a:ext uri="{FF2B5EF4-FFF2-40B4-BE49-F238E27FC236}">
                <a16:creationId xmlns:a16="http://schemas.microsoft.com/office/drawing/2014/main" id="{54EC44E0-C2E0-54A1-C602-EBAB6D0D7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2301875"/>
            <a:ext cx="4652963" cy="3970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de-DE" altLang="de-DE" dirty="0"/>
              <a:t>Lösung: </a:t>
            </a:r>
          </a:p>
          <a:p>
            <a:pPr algn="ctr">
              <a:defRPr/>
            </a:pPr>
            <a:endParaRPr lang="de-DE" altLang="de-DE" dirty="0"/>
          </a:p>
          <a:p>
            <a:pPr algn="ctr">
              <a:defRPr/>
            </a:pPr>
            <a:r>
              <a:rPr lang="de-DE" altLang="de-DE" dirty="0"/>
              <a:t>Ringströmung aufrecht erhalten durch neuartige Prozessführung und Regelstrategie sowie speziell darauf abgestimmte Auslegung der Bauteile</a:t>
            </a:r>
          </a:p>
          <a:p>
            <a:pPr algn="ctr">
              <a:defRPr/>
            </a:pPr>
            <a:endParaRPr lang="de-DE" altLang="de-DE" dirty="0"/>
          </a:p>
          <a:p>
            <a:pPr algn="ctr">
              <a:defRPr/>
            </a:pPr>
            <a:r>
              <a:rPr lang="de-DE" altLang="de-DE" dirty="0"/>
              <a:t>Deutlich höherer Wärmedurchgangskoeffizient</a:t>
            </a: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r>
              <a:rPr lang="de-DE" altLang="de-DE" dirty="0">
                <a:sym typeface="Wingdings" panose="05000000000000000000" pitchFamily="2" charset="2"/>
              </a:rPr>
              <a:t>Höhere Verdampfungstemperatur</a:t>
            </a: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r>
              <a:rPr lang="de-DE" altLang="de-DE" dirty="0">
                <a:sym typeface="Wingdings" panose="05000000000000000000" pitchFamily="2" charset="2"/>
              </a:rPr>
              <a:t>Kompressor muss weniger Hub erzeugen</a:t>
            </a: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r>
              <a:rPr lang="de-DE" altLang="de-DE" dirty="0">
                <a:sym typeface="Wingdings" panose="05000000000000000000" pitchFamily="2" charset="2"/>
              </a:rPr>
              <a:t>Deutlich geringere Betriebskosten</a:t>
            </a: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r>
              <a:rPr lang="de-DE" altLang="de-DE" dirty="0">
                <a:sym typeface="Wingdings" panose="05000000000000000000" pitchFamily="2" charset="2"/>
              </a:rPr>
              <a:t>Geringere Temperaturdifferenz zwischen Luft u. Wärmeaustauschfläche verlangsamt die Vereisung des Wärmetauschers</a:t>
            </a:r>
            <a:endParaRPr lang="de-DE" altLang="de-DE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de-DE" altLang="de-DE" dirty="0"/>
          </a:p>
        </p:txBody>
      </p:sp>
      <p:pic>
        <p:nvPicPr>
          <p:cNvPr id="58372" name="Grafik 4" descr="Ein Bild, das Text, draußen enthält.&#10;&#10;Automatisch generierte Beschreibung">
            <a:extLst>
              <a:ext uri="{FF2B5EF4-FFF2-40B4-BE49-F238E27FC236}">
                <a16:creationId xmlns:a16="http://schemas.microsoft.com/office/drawing/2014/main" id="{8CF4D774-92D6-AF23-6D9A-D76B6194B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1846263"/>
            <a:ext cx="3208337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9239C25-8908-1C58-02A5-F68A8CFBE93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DADEE25-02E6-465B-AFDF-2C450962B9B0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9E4CC30-4A65-8FF1-2E92-7EDF15A325D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5BCDC2-6AAC-6C37-44D9-78EFFEE89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28</a:t>
            </a:fld>
            <a:endParaRPr lang="en-US" altLang="de-DE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62C328C6-3B91-A8B0-D7D1-54AE4EA0E852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Tagesvergleich mit preisgleicher Wärmepumpe mit Standard Kältekreis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8" name="Rechteck 6">
            <a:extLst>
              <a:ext uri="{FF2B5EF4-FFF2-40B4-BE49-F238E27FC236}">
                <a16:creationId xmlns:a16="http://schemas.microsoft.com/office/drawing/2014/main" id="{6CA3E791-DC43-5440-87AC-EFBACA3D3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2301875"/>
            <a:ext cx="8439150" cy="3694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Vergleichswärmepumpe (</a:t>
            </a:r>
            <a:r>
              <a:rPr lang="de-DE" altLang="de-DE" dirty="0" err="1"/>
              <a:t>RefWP</a:t>
            </a:r>
            <a:r>
              <a:rPr lang="de-DE" altLang="de-DE" dirty="0"/>
              <a:t>) mit gleicher Aufstellsituation</a:t>
            </a:r>
          </a:p>
          <a:p>
            <a:pPr marL="1028700" lvl="1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Gleicher Aufstellort wie EU13L</a:t>
            </a:r>
          </a:p>
          <a:p>
            <a:pPr marL="1028700" lvl="1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Gleiche Rücklauf- u. Vorlauftemperatur wie EU13L</a:t>
            </a:r>
          </a:p>
          <a:p>
            <a:pPr marL="1028700" lvl="1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Gleicher Wandabstand wie EU13L</a:t>
            </a:r>
          </a:p>
          <a:p>
            <a:pPr marL="1028700" lvl="1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Energieverlust der </a:t>
            </a:r>
            <a:r>
              <a:rPr lang="de-DE" altLang="de-DE" dirty="0" err="1"/>
              <a:t>RefWP</a:t>
            </a:r>
            <a:r>
              <a:rPr lang="de-DE" altLang="de-DE" dirty="0"/>
              <a:t> durch </a:t>
            </a:r>
            <a:r>
              <a:rPr lang="de-DE" altLang="de-DE" dirty="0" err="1"/>
              <a:t>Kondensatwannen</a:t>
            </a:r>
            <a:r>
              <a:rPr lang="de-DE" altLang="de-DE" dirty="0"/>
              <a:t>- Heizung wurde nicht berücksichtigt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Soll- Vorlauf über Tag konstant mit 38°C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Soll- Heizleistung über Tag konstant mit 8kW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Grädigkeit zwischen Außentemperatur und Verdampfungstemperatur beinhaltet Bildung von Kaltluftsee (Lufteintritt ca. 1K unter Außentemperaturmessung)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Heizleistung wurde über 24h gemittelt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altLang="de-DE" dirty="0"/>
              <a:t>Aufnahmeleistung, Außentemperatur, Taupunkttemperatur wurden 1h gemittelt</a:t>
            </a:r>
          </a:p>
          <a:p>
            <a:pPr>
              <a:defRPr/>
            </a:pPr>
            <a:endParaRPr lang="de-DE" alt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AA48A6-5101-7B61-144A-C7ABB0C13CE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EBACC081-5B3B-439F-B868-ABDFD591CBDF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D4DA95-A533-982C-0E96-9587BA60E2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C994A5-878E-EA0E-71CF-A8A55D102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29</a:t>
            </a:fld>
            <a:endParaRPr lang="en-US" alt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4AE4F8A-63EE-9DB5-0726-5B5A8028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chemeClr val="accent2"/>
                </a:solidFill>
              </a:rPr>
              <a:t>Gründer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1E92BF5-7761-48B4-4C9C-C31E84DCE92E}"/>
              </a:ext>
            </a:extLst>
          </p:cNvPr>
          <p:cNvGraphicFramePr/>
          <p:nvPr/>
        </p:nvGraphicFramePr>
        <p:xfrm>
          <a:off x="2052917" y="1825144"/>
          <a:ext cx="5038165" cy="4110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3685E4-6EFB-5799-E576-857C989EB56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0B521561-8027-44C4-940B-3E7E9E58EE42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9820948-E818-738B-7C60-13FC62334DB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7FCB7F-E3CE-B569-C93D-2D1D176A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</a:t>
            </a:fld>
            <a:endParaRPr lang="en-US" altLang="de-DE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B8EFE139-FB07-B786-F117-AED637FE8BE2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rgbClr val="2683C6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Tagesvergleich mit preisgleicher Wärmepumpe mit Standard Kältekreis</a:t>
            </a:r>
          </a:p>
        </p:txBody>
      </p:sp>
      <p:pic>
        <p:nvPicPr>
          <p:cNvPr id="62467" name="Grafik 2">
            <a:extLst>
              <a:ext uri="{FF2B5EF4-FFF2-40B4-BE49-F238E27FC236}">
                <a16:creationId xmlns:a16="http://schemas.microsoft.com/office/drawing/2014/main" id="{686C6F9C-51E0-4C32-B912-009EDD9DC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2533650"/>
            <a:ext cx="4351337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Grafik 5">
            <a:extLst>
              <a:ext uri="{FF2B5EF4-FFF2-40B4-BE49-F238E27FC236}">
                <a16:creationId xmlns:a16="http://schemas.microsoft.com/office/drawing/2014/main" id="{887C7D34-BA42-968A-A324-8C75F01F4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33650"/>
            <a:ext cx="4351338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1F31E6-BF04-3A2B-06D5-CD04DE434C85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7A6AC57C-53F2-40A2-B226-63185B31BE7C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002318-DF07-DA40-1198-9289DAE646D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1CC5E4-57F7-66F9-4637-AB271C516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30</a:t>
            </a:fld>
            <a:endParaRPr lang="en-US" altLang="de-DE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7534E5AA-3E1C-2F82-751E-6FF2ACDDB798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Tagesvergleich mit preisgleicher Wärmepumpe mit Standard Kältekreis</a:t>
            </a:r>
          </a:p>
        </p:txBody>
      </p:sp>
      <p:pic>
        <p:nvPicPr>
          <p:cNvPr id="64515" name="Grafik 10">
            <a:extLst>
              <a:ext uri="{FF2B5EF4-FFF2-40B4-BE49-F238E27FC236}">
                <a16:creationId xmlns:a16="http://schemas.microsoft.com/office/drawing/2014/main" id="{665CBBE1-750D-2194-DC1B-55E5F4FC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2627313"/>
            <a:ext cx="4329113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Grafik 12">
            <a:extLst>
              <a:ext uri="{FF2B5EF4-FFF2-40B4-BE49-F238E27FC236}">
                <a16:creationId xmlns:a16="http://schemas.microsoft.com/office/drawing/2014/main" id="{43D978D8-FAE3-0E31-C3A4-116501697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63" y="2627313"/>
            <a:ext cx="450215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9AD3BF-806F-72CB-4B0B-04F417DD35B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9BA423F0-5989-4A34-9FA5-9640689136D3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F556A62-0476-DAA7-86D2-DD0A5FCCDA2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D103B2-2809-C816-5AF1-B59B5DF2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31</a:t>
            </a:fld>
            <a:endParaRPr lang="en-US" altLang="de-DE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4">
            <a:extLst>
              <a:ext uri="{FF2B5EF4-FFF2-40B4-BE49-F238E27FC236}">
                <a16:creationId xmlns:a16="http://schemas.microsoft.com/office/drawing/2014/main" id="{DA585948-35E2-5100-22AF-486425A48327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Wärmetransport auf WQ Seite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Tagesvergleich mit preisgleicher Wärmepumpe mit Standard Kältekreis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1EC4EBE-651B-3007-7141-BADAB8F29DCE}"/>
              </a:ext>
            </a:extLst>
          </p:cNvPr>
          <p:cNvGraphicFramePr>
            <a:graphicFrameLocks noGrp="1"/>
          </p:cNvGraphicFramePr>
          <p:nvPr/>
        </p:nvGraphicFramePr>
        <p:xfrm>
          <a:off x="1046163" y="2854325"/>
          <a:ext cx="7051675" cy="2674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6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 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EU13L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RefWP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 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mittlere Außentemperatur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-3.15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mittlere Taupunkttemperatur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-6.35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mittlere Vorlauftemperatur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37.56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400" u="none" strike="noStrike">
                          <a:effectLst/>
                        </a:rPr>
                        <a:t>mittlere Grädigkeit Lufttemperatur zu Verdampfung (TL - Tevap)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4.66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9.77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Heizenergie in 24h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188.64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184.8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kWh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mittlere Heizleistung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7.86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7.70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kW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Abtauverlust in 24h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1.66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9.90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kWh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relativer Abtauverlust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0.88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5.36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[%]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Stromverbrauch in 24h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46.58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60.59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kWh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COP über Tag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4.05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3.05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 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29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400" u="none" strike="noStrike">
                          <a:effectLst/>
                        </a:rPr>
                        <a:t>COP inkl. Heizband der RefWP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4.05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AT" sz="1400" u="none" strike="noStrike">
                          <a:effectLst/>
                        </a:rPr>
                        <a:t>2.73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AT" sz="1400" u="none" strike="noStrike" dirty="0">
                          <a:effectLst/>
                        </a:rPr>
                        <a:t> 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627B456-A918-D383-176B-1A213F25554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CF547D7A-8C9F-440B-9BF9-15DF104F6649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F992C3D-16C2-E1D4-D731-EAFFC8AB83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B7F553-13EF-0513-4D41-36C4F33D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32</a:t>
            </a:fld>
            <a:endParaRPr lang="en-US" altLang="de-DE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Untertitel 4">
            <a:extLst>
              <a:ext uri="{FF2B5EF4-FFF2-40B4-BE49-F238E27FC236}">
                <a16:creationId xmlns:a16="http://schemas.microsoft.com/office/drawing/2014/main" id="{B9EE9D18-91EB-522F-D59E-33798EF5DE3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113" y="4651375"/>
            <a:ext cx="2830512" cy="220662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 sz="1400" u="sng">
                <a:solidFill>
                  <a:srgbClr val="0D0D0D"/>
                </a:solidFill>
              </a:rPr>
              <a:t>Kontakt: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D0D0D"/>
                </a:solidFill>
              </a:rPr>
              <a:t>Ing. Florian Entleitner, MSc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D0D0D"/>
                </a:solidFill>
              </a:rPr>
              <a:t>T: +43 (0)681 10835577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D0D0D"/>
                </a:solidFill>
                <a:hlinkClick r:id="rId2"/>
              </a:rPr>
              <a:t>florian.entleitner@lambda-wp.at</a:t>
            </a:r>
            <a:endParaRPr lang="de-DE" altLang="de-DE" sz="1400">
              <a:solidFill>
                <a:srgbClr val="0D0D0D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de-DE" altLang="de-DE" sz="1400">
              <a:solidFill>
                <a:srgbClr val="0D0D0D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D0D0D"/>
                </a:solidFill>
              </a:rPr>
              <a:t>Florian Fuchs, MSc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D0D0D"/>
                </a:solidFill>
              </a:rPr>
              <a:t>T: +43 (0)650 9226277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400">
                <a:solidFill>
                  <a:schemeClr val="tx1"/>
                </a:solidFill>
                <a:hlinkClick r:id="rId3"/>
              </a:rPr>
              <a:t>florian.fuchs@lambda-wp.at</a:t>
            </a:r>
            <a:endParaRPr lang="de-DE" altLang="de-DE" sz="1400">
              <a:solidFill>
                <a:schemeClr val="tx1"/>
              </a:solidFill>
            </a:endParaRPr>
          </a:p>
        </p:txBody>
      </p:sp>
      <p:pic>
        <p:nvPicPr>
          <p:cNvPr id="68611" name="Grafik 5">
            <a:extLst>
              <a:ext uri="{FF2B5EF4-FFF2-40B4-BE49-F238E27FC236}">
                <a16:creationId xmlns:a16="http://schemas.microsoft.com/office/drawing/2014/main" id="{A12CCFF8-728D-02AC-4503-52A1F4762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284788"/>
            <a:ext cx="23749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3">
            <a:extLst>
              <a:ext uri="{FF2B5EF4-FFF2-40B4-BE49-F238E27FC236}">
                <a16:creationId xmlns:a16="http://schemas.microsoft.com/office/drawing/2014/main" id="{FBA4131F-270A-4820-319E-5B067C984878}"/>
              </a:ext>
            </a:extLst>
          </p:cNvPr>
          <p:cNvSpPr txBox="1">
            <a:spLocks/>
          </p:cNvSpPr>
          <p:nvPr/>
        </p:nvSpPr>
        <p:spPr>
          <a:xfrm>
            <a:off x="361950" y="2097088"/>
            <a:ext cx="8496300" cy="146208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de-AT" sz="2800" dirty="0">
                <a:solidFill>
                  <a:schemeClr val="bg1"/>
                </a:solidFill>
              </a:rPr>
              <a:t>Vielen Dank Für Ihre Aufmerksamkeit</a:t>
            </a:r>
          </a:p>
        </p:txBody>
      </p:sp>
      <p:sp>
        <p:nvSpPr>
          <p:cNvPr id="68613" name="Untertitel 4">
            <a:extLst>
              <a:ext uri="{FF2B5EF4-FFF2-40B4-BE49-F238E27FC236}">
                <a16:creationId xmlns:a16="http://schemas.microsoft.com/office/drawing/2014/main" id="{8E0C6275-5AAF-0F72-846C-5E6FCEE26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999038"/>
            <a:ext cx="32766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LAMBDA Wärmepumpen GmbH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Perlmooserst. 2 / 6322 Kirchbichl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Tw Cen MT" panose="020B0602020104020603" pitchFamily="34" charset="0"/>
              <a:buNone/>
            </a:pPr>
            <a:r>
              <a:rPr lang="de-DE" altLang="de-DE" sz="1600">
                <a:solidFill>
                  <a:srgbClr val="0D0D0D"/>
                </a:solidFill>
              </a:rPr>
              <a:t>FN 504804i // UID: ATU73969119</a:t>
            </a:r>
            <a:endParaRPr lang="de-AT" altLang="de-DE" sz="1600">
              <a:solidFill>
                <a:srgbClr val="0D0D0D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CDC698-F7DB-94E4-DF1B-F966231D5D4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768350" y="6470650"/>
            <a:ext cx="1616075" cy="274638"/>
          </a:xfrm>
        </p:spPr>
        <p:txBody>
          <a:bodyPr/>
          <a:lstStyle/>
          <a:p>
            <a:pPr>
              <a:defRPr/>
            </a:pPr>
            <a:fld id="{9AAA4759-D847-4237-B326-A02B5118D78D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EC02EE6-A1BE-8070-BE08-54E2B36A7F2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632200" y="6470650"/>
            <a:ext cx="4425950" cy="274638"/>
          </a:xfrm>
        </p:spPr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CAE6755-3BC6-C18E-6374-9A971F7475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128000" y="6470650"/>
            <a:ext cx="730250" cy="274638"/>
          </a:xfrm>
        </p:spPr>
        <p:txBody>
          <a:bodyPr/>
          <a:lstStyle/>
          <a:p>
            <a:pPr>
              <a:defRPr/>
            </a:pPr>
            <a:fld id="{25648778-C0A2-44B3-ACAD-AF15930B5B7D}" type="slidenum">
              <a:rPr lang="en-US" altLang="de-DE" smtClean="0"/>
              <a:pPr>
                <a:defRPr/>
              </a:pPr>
              <a:t>33</a:t>
            </a:fld>
            <a:endParaRPr lang="en-US" altLang="de-DE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FBAA6-23E2-BEAD-F63A-607ED849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Log p-h-Diagramm</a:t>
            </a:r>
            <a:endParaRPr lang="de-AT" dirty="0"/>
          </a:p>
        </p:txBody>
      </p:sp>
      <p:pic>
        <p:nvPicPr>
          <p:cNvPr id="69635" name="Inhaltsplatzhalter 5">
            <a:extLst>
              <a:ext uri="{FF2B5EF4-FFF2-40B4-BE49-F238E27FC236}">
                <a16:creationId xmlns:a16="http://schemas.microsoft.com/office/drawing/2014/main" id="{53A95D84-D663-8710-8F42-0D69651F96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59"/>
          <a:stretch>
            <a:fillRect/>
          </a:stretch>
        </p:blipFill>
        <p:spPr>
          <a:xfrm>
            <a:off x="127000" y="2968625"/>
            <a:ext cx="4883150" cy="3189288"/>
          </a:xfrm>
        </p:spPr>
      </p:pic>
      <p:pic>
        <p:nvPicPr>
          <p:cNvPr id="69636" name="Grafik 7">
            <a:extLst>
              <a:ext uri="{FF2B5EF4-FFF2-40B4-BE49-F238E27FC236}">
                <a16:creationId xmlns:a16="http://schemas.microsoft.com/office/drawing/2014/main" id="{A860B66A-0A2D-8C80-826E-94B67306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2968625"/>
            <a:ext cx="3903662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Inhaltsplatzhalter 2">
            <a:extLst>
              <a:ext uri="{FF2B5EF4-FFF2-40B4-BE49-F238E27FC236}">
                <a16:creationId xmlns:a16="http://schemas.microsoft.com/office/drawing/2014/main" id="{FE8E4230-4828-6527-4187-D110539A8143}"/>
              </a:ext>
            </a:extLst>
          </p:cNvPr>
          <p:cNvSpPr txBox="1">
            <a:spLocks/>
          </p:cNvSpPr>
          <p:nvPr/>
        </p:nvSpPr>
        <p:spPr bwMode="auto">
          <a:xfrm>
            <a:off x="531813" y="1785938"/>
            <a:ext cx="825817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Darstellung des Kältekreises mit Log- p- h- Diagramm für R290 (Propan)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Einfache Simulation des Kälteprozesses mit CoolPack (Freeware) von IPU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  <a:hlinkClick r:id="rId4"/>
              </a:rPr>
              <a:t>https://www.ipu.dk/products/coolpack/</a:t>
            </a:r>
            <a:endParaRPr lang="de-AT" altLang="de-DE" sz="1800">
              <a:solidFill>
                <a:srgbClr val="000000"/>
              </a:solidFill>
            </a:endParaRP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de-AT" altLang="de-DE" sz="1800">
                <a:solidFill>
                  <a:srgbClr val="000000"/>
                </a:solidFill>
              </a:rPr>
              <a:t>Nr. 1 ist Kompressor Eintritt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4D89B4-AF11-3F5F-BB2F-6D7AD0B7602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F487444-3AEA-4705-8B5E-A91AEAAD3622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9506FF-0774-96A6-6898-942D11380F7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D06D99-DCC3-2CC3-20BE-51A43ED84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34</a:t>
            </a:fld>
            <a:endParaRPr lang="en-US" altLang="de-DE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A0A227-7F7D-C613-753A-DC115FA1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Log p-h-Diagramm</a:t>
            </a:r>
            <a:br>
              <a:rPr lang="de-AT" dirty="0">
                <a:solidFill>
                  <a:srgbClr val="2683C6"/>
                </a:solidFill>
              </a:rPr>
            </a:br>
            <a:r>
              <a:rPr lang="de-AT" sz="3100" dirty="0">
                <a:solidFill>
                  <a:srgbClr val="2683C6"/>
                </a:solidFill>
              </a:rPr>
              <a:t>grobEinteilung</a:t>
            </a:r>
            <a:endParaRPr lang="de-AT" dirty="0"/>
          </a:p>
        </p:txBody>
      </p:sp>
      <p:pic>
        <p:nvPicPr>
          <p:cNvPr id="70659" name="Grafik 4">
            <a:extLst>
              <a:ext uri="{FF2B5EF4-FFF2-40B4-BE49-F238E27FC236}">
                <a16:creationId xmlns:a16="http://schemas.microsoft.com/office/drawing/2014/main" id="{F581E235-98A0-194E-C071-8F18EC931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" r="19809" b="12082"/>
          <a:stretch>
            <a:fillRect/>
          </a:stretch>
        </p:blipFill>
        <p:spPr bwMode="auto">
          <a:xfrm>
            <a:off x="723900" y="2084388"/>
            <a:ext cx="7696200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2A1464F-4140-FA0F-4E19-6EC79E90D10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62EA48FC-E745-4DCC-B5BD-B3B47BCBAE82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22A6A7-839E-9491-E0EE-D594615541D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24E9F3-3D14-130D-F99A-5D5AF4F9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35</a:t>
            </a:fld>
            <a:endParaRPr lang="en-US" altLang="de-DE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AE092-F6E5-2E4D-3301-FA2A04E9D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solidFill>
                  <a:srgbClr val="2683C6"/>
                </a:solidFill>
              </a:rPr>
              <a:t>Log p-h-Diagramm</a:t>
            </a:r>
            <a:br>
              <a:rPr lang="de-AT" dirty="0">
                <a:solidFill>
                  <a:srgbClr val="2683C6"/>
                </a:solidFill>
              </a:rPr>
            </a:br>
            <a:r>
              <a:rPr lang="de-AT" sz="3100" dirty="0">
                <a:solidFill>
                  <a:srgbClr val="2683C6"/>
                </a:solidFill>
              </a:rPr>
              <a:t>Konstanten</a:t>
            </a:r>
            <a:endParaRPr lang="de-AT" dirty="0"/>
          </a:p>
        </p:txBody>
      </p:sp>
      <p:pic>
        <p:nvPicPr>
          <p:cNvPr id="71683" name="Grafik 6">
            <a:extLst>
              <a:ext uri="{FF2B5EF4-FFF2-40B4-BE49-F238E27FC236}">
                <a16:creationId xmlns:a16="http://schemas.microsoft.com/office/drawing/2014/main" id="{EBB511B2-0904-66E1-B07D-B02FE70CF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84388"/>
            <a:ext cx="8836025" cy="407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DBC66F-F485-1A4B-134B-649F76572A7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3242FC87-6BD7-476F-8C09-DD7500F6F813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431290-2CD0-0F1B-1A83-9F6F39B5AED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10BF5CA-6441-30AC-9817-D9039400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36</a:t>
            </a:fld>
            <a:endParaRPr lang="en-US" alt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3300842-6776-C3C0-B2D9-5F53297CB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Unternehmensvorstellung</a:t>
            </a:r>
          </a:p>
        </p:txBody>
      </p:sp>
      <p:sp>
        <p:nvSpPr>
          <p:cNvPr id="15363" name="Textfeld 3">
            <a:extLst>
              <a:ext uri="{FF2B5EF4-FFF2-40B4-BE49-F238E27FC236}">
                <a16:creationId xmlns:a16="http://schemas.microsoft.com/office/drawing/2014/main" id="{25A0E260-8C40-71AF-641B-2F8656A7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1922463"/>
            <a:ext cx="7850188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2000" b="1"/>
              <a:t>Warum wurde LAMBDA Wärmepumpen 2019 gegründet?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Potenzial von Wärmepumpen noch nicht ausgeschöpft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Keine effizienten Lösungen für Luft- Wärmepumpen bei Bestandsgebäuden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2019 wurden bei 97% aller Wärmepumpenmodelle werden klimaschädliche Kältemittel verwendet, die innerhalb der nächsten 10 Jahre aufgrund von EU-Verordnungen verboten werden.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AT" altLang="de-DE"/>
          </a:p>
        </p:txBody>
      </p:sp>
      <p:sp>
        <p:nvSpPr>
          <p:cNvPr id="7" name="Textfeld 3">
            <a:extLst>
              <a:ext uri="{FF2B5EF4-FFF2-40B4-BE49-F238E27FC236}">
                <a16:creationId xmlns:a16="http://schemas.microsoft.com/office/drawing/2014/main" id="{B9F788FD-3D02-BFB6-AAD1-E3592CFBD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3654425"/>
            <a:ext cx="7850188" cy="7080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indent="0" algn="ctr">
              <a:defRPr/>
            </a:pPr>
            <a:r>
              <a:rPr lang="de-AT" altLang="de-DE" sz="2000" b="1" dirty="0">
                <a:solidFill>
                  <a:srgbClr val="00B0F0"/>
                </a:solidFill>
              </a:rPr>
              <a:t>LAMBDA Wärmepumpen produziert eigenentwickelte, hocheffiziente Wärmepumpen, die mit natürlichem Kältemittel betrieben werden.</a:t>
            </a:r>
          </a:p>
        </p:txBody>
      </p:sp>
      <p:sp>
        <p:nvSpPr>
          <p:cNvPr id="15365" name="Textfeld 3">
            <a:extLst>
              <a:ext uri="{FF2B5EF4-FFF2-40B4-BE49-F238E27FC236}">
                <a16:creationId xmlns:a16="http://schemas.microsoft.com/office/drawing/2014/main" id="{F608E6B8-47B8-0065-7FB2-B33F29DC2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4578350"/>
            <a:ext cx="78501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2000" b="1"/>
              <a:t>Highlights: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35% Energieersparnis gegenüber der Energieeffizienzklasse A+++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Ca. 20% Energieersparnis gegenüber derzeitige Premiumprodukte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Hohe Vorlauftemperaturen (bis 70°C)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/>
              <a:t>Spezialisierung auf das umweltfreundliche Kältemittel R290 (Propan)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FC29D93-4698-AB4D-A857-43B1FFCFE8A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DD85819F-F24C-4FB4-ABEB-6E56CEF8F84F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E3C4422-1815-DA78-E925-8AE1A17E9D1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ED2A2D-C8EB-CEAE-F5C3-8B26C443F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4</a:t>
            </a:fld>
            <a:endParaRPr lang="en-US" altLang="de-D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27CEF52-6D41-9629-4F94-3E6E301A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Unternehmensvorstellung</a:t>
            </a:r>
          </a:p>
        </p:txBody>
      </p:sp>
      <p:sp>
        <p:nvSpPr>
          <p:cNvPr id="17411" name="Textfeld 3">
            <a:extLst>
              <a:ext uri="{FF2B5EF4-FFF2-40B4-BE49-F238E27FC236}">
                <a16:creationId xmlns:a16="http://schemas.microsoft.com/office/drawing/2014/main" id="{86590D8A-628F-A7EB-1B2E-71DF03B02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1922463"/>
            <a:ext cx="7850188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2000" b="1" dirty="0"/>
              <a:t>Produktion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Produktion/Assemblierung in Kirchbichl(Tirol/Österreich)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Derzeit 5 Leistungsgrößen (Luft/Wasser Wärmepumpen)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Aktuell werden 260 Wärmepumpen/Woche produziert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2000" b="1" dirty="0"/>
              <a:t>Vertrieb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Verkauf an Heizungsbauer, techn. Großhandel, OEM Partner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AT, DE, CH, N, LUX, IT, NL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2021 wurden 300 WP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2022 wurden 950 WPs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2023 wurden 3100 WPs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2024 wurden 5700 WPs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2025 wurden 9000 WPs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2026 werden 13 000 WPs ausgeliefert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Endabnehmer: Ein- Mehrfamilienhäuser (90% Sanierung / 10% Neubau)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altLang="de-DE" dirty="0"/>
              <a:t>Alle Wärmepumpen sind aus einer </a:t>
            </a:r>
            <a:r>
              <a:rPr lang="de-AT" altLang="de-DE" dirty="0" err="1"/>
              <a:t>Bauserie</a:t>
            </a:r>
            <a:r>
              <a:rPr lang="de-AT" altLang="de-DE" dirty="0"/>
              <a:t> (Eureka- Serie)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49041F0-A025-D0EC-3228-46A2E434D35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E8EB177F-D465-427D-89D3-015A1588AFFE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7D2E988-EEE3-BB7A-8CDB-7DA057C1C9E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C348D1-F96F-1CCD-F3B2-033397B28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5</a:t>
            </a:fld>
            <a:endParaRPr lang="en-US" alt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FC83999-E718-943A-9B5D-ECB6B306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Historie / Meilensteine</a:t>
            </a:r>
          </a:p>
        </p:txBody>
      </p:sp>
      <p:sp>
        <p:nvSpPr>
          <p:cNvPr id="19459" name="Textfeld 2">
            <a:extLst>
              <a:ext uri="{FF2B5EF4-FFF2-40B4-BE49-F238E27FC236}">
                <a16:creationId xmlns:a16="http://schemas.microsoft.com/office/drawing/2014/main" id="{8C1EF328-F3F7-8A92-C269-3B81FA5EA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1662113"/>
            <a:ext cx="7894638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de-AT" altLang="de-DE" sz="1500" b="1" dirty="0"/>
              <a:t>Q1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Gründung der LAMBDA Wärmepumpen GmbH und </a:t>
            </a:r>
            <a:r>
              <a:rPr lang="de-DE" altLang="de-DE" sz="1500" dirty="0"/>
              <a:t>Inbetriebnahme der ersten Luft/Wasser Prototypen-Wärmepumpe mit 3K Prozess</a:t>
            </a:r>
            <a:endParaRPr lang="de-AT" altLang="de-DE" sz="1500" dirty="0"/>
          </a:p>
          <a:p>
            <a:r>
              <a:rPr lang="de-AT" altLang="de-DE" sz="1500" b="1" dirty="0"/>
              <a:t>Q2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„</a:t>
            </a:r>
            <a:r>
              <a:rPr lang="de-AT" altLang="de-DE" sz="1500" dirty="0" err="1"/>
              <a:t>Preseed</a:t>
            </a:r>
            <a:r>
              <a:rPr lang="de-AT" altLang="de-DE" sz="1500" dirty="0"/>
              <a:t>“ Förderzusage des Austria Wirtschaftsservice (AWS) für Hochtechnologie Start-ups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Förderzusage der Forschungs-Förderungsgesellschaft (FFG) für innovative Technologie Unternehmen</a:t>
            </a:r>
          </a:p>
          <a:p>
            <a:r>
              <a:rPr lang="de-AT" altLang="de-DE" sz="1500" b="1" dirty="0"/>
              <a:t>Q4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Inbetriebnahme der Feldtestanlagen</a:t>
            </a:r>
          </a:p>
          <a:p>
            <a:r>
              <a:rPr lang="de-AT" altLang="de-DE" sz="1500" b="1" dirty="0"/>
              <a:t>Q1 2020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Effizienzprüfung bei unabhängigem Prüfinstitut der Eureka-Luft Serie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EHPA Gütesiegel und TÜV Zertifizierung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Markteintritt mit Luftwärmepumpenserie Eureka-L (EU08L und EU13L)</a:t>
            </a:r>
          </a:p>
          <a:p>
            <a:r>
              <a:rPr lang="de-AT" altLang="de-DE" sz="1500" b="1" dirty="0"/>
              <a:t>Q2 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Erweiterung der Produktionskapazitäten für die Serienfertigung in Kirchbichl</a:t>
            </a:r>
          </a:p>
          <a:p>
            <a:r>
              <a:rPr lang="de-AT" altLang="de-DE" sz="1500" b="1" dirty="0"/>
              <a:t>Q4 2024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10 000ste Wärmepumpe verkauft (AT, DE, CH, N, L, IT, NL)</a:t>
            </a:r>
          </a:p>
          <a:p>
            <a:pPr marL="0" indent="0"/>
            <a:r>
              <a:rPr lang="de-AT" altLang="de-DE" sz="1500" b="1" dirty="0"/>
              <a:t>Q2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500" dirty="0"/>
              <a:t>30 000ste Wärmepumpe verkauft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985ADF2-9A24-B7E2-8C8D-CF5090F3D37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F508780F-8342-4E2F-BD0D-76843788CE9C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93E0E07-C2F3-3608-8BFF-0F2A0C469AD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8C4026-816D-8ED4-752A-ECE8C04E3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6</a:t>
            </a:fld>
            <a:endParaRPr lang="en-US" altLang="de-D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472353A-6261-AED7-12F2-70790F1A3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Produkte</a:t>
            </a:r>
          </a:p>
        </p:txBody>
      </p:sp>
      <p:sp>
        <p:nvSpPr>
          <p:cNvPr id="21507" name="Rectangle 6">
            <a:extLst>
              <a:ext uri="{FF2B5EF4-FFF2-40B4-BE49-F238E27FC236}">
                <a16:creationId xmlns:a16="http://schemas.microsoft.com/office/drawing/2014/main" id="{99FA88F3-854C-0C77-5FC3-9BE30E3A0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1627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1508" name="Rectangle 7">
            <a:extLst>
              <a:ext uri="{FF2B5EF4-FFF2-40B4-BE49-F238E27FC236}">
                <a16:creationId xmlns:a16="http://schemas.microsoft.com/office/drawing/2014/main" id="{AEB94291-6162-F456-CC85-8BE407F78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87709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/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Abbildung 6: Konstruktion f</a:t>
            </a:r>
            <a:r>
              <a:rPr lang="de-AT" altLang="de-DE" sz="900" i="1">
                <a:solidFill>
                  <a:srgbClr val="44546A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Eureka- Serie H</a:t>
            </a:r>
            <a:r>
              <a:rPr lang="de-AT" altLang="de-DE" sz="900" i="1">
                <a:solidFill>
                  <a:srgbClr val="44546A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ö</a:t>
            </a:r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x Tiefe x Breite = 173 x 71 x 95 cm</a:t>
            </a:r>
            <a:endParaRPr lang="de-AT" altLang="de-DE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509" name="Grafik 6">
            <a:extLst>
              <a:ext uri="{FF2B5EF4-FFF2-40B4-BE49-F238E27FC236}">
                <a16:creationId xmlns:a16="http://schemas.microsoft.com/office/drawing/2014/main" id="{77873129-75FC-19B1-9CBA-99FB9B26D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" y="1616075"/>
            <a:ext cx="5876925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33525F-049E-9062-2E8C-C44FEFE9541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5D3CE05-D531-4B1A-A810-2C567DB3AC71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25FEA76-9BF3-D20E-F1C2-27864C3A364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326F12-B830-DF9B-7A6C-42D3E1D67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7</a:t>
            </a:fld>
            <a:endParaRPr lang="en-US" alt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A5C3A34-13A1-1F1B-1C3A-EA44E5AAA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08" y="2136066"/>
            <a:ext cx="2705817" cy="36161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565414D-07F8-B5B8-AFEF-474CC3AC3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Produkte</a:t>
            </a:r>
          </a:p>
        </p:txBody>
      </p:sp>
      <p:sp>
        <p:nvSpPr>
          <p:cNvPr id="23555" name="Rectangle 6">
            <a:extLst>
              <a:ext uri="{FF2B5EF4-FFF2-40B4-BE49-F238E27FC236}">
                <a16:creationId xmlns:a16="http://schemas.microsoft.com/office/drawing/2014/main" id="{333CC97E-27D7-5163-2E50-BB4BFBD70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1627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3556" name="Rectangle 7">
            <a:extLst>
              <a:ext uri="{FF2B5EF4-FFF2-40B4-BE49-F238E27FC236}">
                <a16:creationId xmlns:a16="http://schemas.microsoft.com/office/drawing/2014/main" id="{293A4F74-E61C-DBA8-D895-09D2BB06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87709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/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Abbildung 6: Konstruktion f</a:t>
            </a:r>
            <a:r>
              <a:rPr lang="de-AT" altLang="de-DE" sz="900" i="1">
                <a:solidFill>
                  <a:srgbClr val="44546A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Eureka- Serie H</a:t>
            </a:r>
            <a:r>
              <a:rPr lang="de-AT" altLang="de-DE" sz="900" i="1">
                <a:solidFill>
                  <a:srgbClr val="44546A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ö</a:t>
            </a:r>
            <a:r>
              <a:rPr lang="de-AT" altLang="de-DE" sz="9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x Tiefe x Breite = 173 x 71 x 95 cm</a:t>
            </a:r>
            <a:endParaRPr lang="de-AT" altLang="de-DE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557" name="Textfeld 2">
            <a:extLst>
              <a:ext uri="{FF2B5EF4-FFF2-40B4-BE49-F238E27FC236}">
                <a16:creationId xmlns:a16="http://schemas.microsoft.com/office/drawing/2014/main" id="{65E59FEF-B5B1-46EA-EB1E-93CAE483D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876425"/>
            <a:ext cx="78962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altLang="de-DE" sz="2000" dirty="0"/>
              <a:t>Eureka Wärmepumpen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Luft- Wasser Wärmepumpe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Kompakt Bauweise (Kältekreis in einer Einheit)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Direktverdampfung (kein Sole- Zwischenkreis)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Drehzahlgesteuert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altLang="de-DE" sz="2000" dirty="0"/>
              <a:t>Kompressor- Drehzahl von 900 bis 6500rpm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altLang="de-DE" sz="2000" dirty="0"/>
              <a:t>Ventilator- Drehzahl von 110 bis 640rpm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altLang="de-DE" sz="2000" dirty="0"/>
              <a:t>Umwälzpumpe per PWM- Steuerung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sz="2000" dirty="0"/>
              <a:t>Kühloption serienmäßig ohne Aufpreis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sz="2000" dirty="0"/>
              <a:t>Kompressor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dreifach schwingungsgedämpft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altLang="de-DE" sz="2000" dirty="0"/>
              <a:t>Je nach Typ dreifach oder doppelt Schallgedämmt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altLang="de-DE" sz="2000" dirty="0"/>
              <a:t>Schalldämmung und Wärmedämmung mit Schallabsorber- Platten sehr gut umsetzbar</a:t>
            </a:r>
            <a:endParaRPr lang="de-AT" altLang="de-DE" sz="20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932D8DA-BBF9-E79D-E7E7-8754701C37E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9CAF103-2D07-47E5-B970-EE34F4188514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5CCBDC1-4F8B-F36F-F6E6-C295A995180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5D7488-8A44-8BBC-407C-9FAA97C7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8</a:t>
            </a:fld>
            <a:endParaRPr lang="en-US" alt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791263D0-0B6B-943A-07BC-EC7159C6FCFE}"/>
              </a:ext>
            </a:extLst>
          </p:cNvPr>
          <p:cNvSpPr txBox="1">
            <a:spLocks/>
          </p:cNvSpPr>
          <p:nvPr/>
        </p:nvSpPr>
        <p:spPr>
          <a:xfrm>
            <a:off x="768350" y="585788"/>
            <a:ext cx="8112125" cy="1498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defTabSz="914400" eaLnBrk="1" hangingPunct="1">
              <a:defRPr/>
            </a:pPr>
            <a:r>
              <a:rPr lang="de-AT" dirty="0">
                <a:solidFill>
                  <a:schemeClr val="accent2"/>
                </a:solidFill>
              </a:rPr>
              <a:t>Alleinstellungsmerkmal </a:t>
            </a:r>
          </a:p>
          <a:p>
            <a:pPr defTabSz="914400" eaLnBrk="1" hangingPunct="1">
              <a:defRPr/>
            </a:pPr>
            <a:r>
              <a:rPr lang="de-AT" sz="2800" dirty="0">
                <a:solidFill>
                  <a:schemeClr val="accent2"/>
                </a:solidFill>
              </a:rPr>
              <a:t>Effizienz / Geringere Energiekosten (unabhängig Geprüft)</a:t>
            </a: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2776166-5EBF-5A2C-F785-38B832A3B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2386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4BEF738-A97F-0798-CEE6-946EA085A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508625"/>
            <a:ext cx="8497887" cy="73818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Vergleich - Förderfähige Wärmepumpen am Markt (blau) - Datenquelle: GET-Datenbank, </a:t>
            </a:r>
            <a:r>
              <a:rPr lang="de-AT" altLang="de-DE" sz="1400" i="1" dirty="0">
                <a:solidFill>
                  <a:srgbClr val="44546A"/>
                </a:solidFill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2021</a:t>
            </a: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Prüfung entsprechend EN 14825 und EN 14511</a:t>
            </a:r>
          </a:p>
          <a:p>
            <a:pPr algn="ctr">
              <a:defRPr/>
            </a:pPr>
            <a:r>
              <a:rPr lang="de-AT" altLang="de-DE" sz="1400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Links: Niedertemperatur 35°C / Rechts Hochtemperatur 55°C</a:t>
            </a:r>
          </a:p>
        </p:txBody>
      </p:sp>
      <p:pic>
        <p:nvPicPr>
          <p:cNvPr id="25605" name="Grafik 7">
            <a:extLst>
              <a:ext uri="{FF2B5EF4-FFF2-40B4-BE49-F238E27FC236}">
                <a16:creationId xmlns:a16="http://schemas.microsoft.com/office/drawing/2014/main" id="{3ABB685F-B8BA-F932-EBB5-E576F6915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4050"/>
            <a:ext cx="447992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Grafik 3">
            <a:extLst>
              <a:ext uri="{FF2B5EF4-FFF2-40B4-BE49-F238E27FC236}">
                <a16:creationId xmlns:a16="http://schemas.microsoft.com/office/drawing/2014/main" id="{18D262E3-9878-B3E5-41A4-9D6402920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1935163"/>
            <a:ext cx="44799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Rectangle 9">
            <a:extLst>
              <a:ext uri="{FF2B5EF4-FFF2-40B4-BE49-F238E27FC236}">
                <a16:creationId xmlns:a16="http://schemas.microsoft.com/office/drawing/2014/main" id="{7CEAB6E0-42E7-2946-10F8-49EEFF0D3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de-AT" altLang="de-DE"/>
          </a:p>
        </p:txBody>
      </p:sp>
      <p:sp>
        <p:nvSpPr>
          <p:cNvPr id="25608" name="Rectangle 11">
            <a:extLst>
              <a:ext uri="{FF2B5EF4-FFF2-40B4-BE49-F238E27FC236}">
                <a16:creationId xmlns:a16="http://schemas.microsoft.com/office/drawing/2014/main" id="{50D3D06C-2AD1-2902-C95A-79526634E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390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/>
            <a:r>
              <a:rPr lang="de-AT" altLang="de-DE" sz="1000" i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Abbildung 6: SCOP bei mittlerem Klima bei Hochtemperatursystemen (bis 55°C Vorlauftemperatur) Marktvergleich (Datenquelle: GET-Datenbank, Stand 01.01.2020)</a:t>
            </a:r>
            <a:endParaRPr lang="de-AT" altLang="de-DE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827F106-68EE-3F31-8BE2-996E2C1492C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9EC7FEE0-045D-450E-9FE2-38BC6C47ADBD}" type="datetime1">
              <a:rPr lang="de-DE" smtClean="0"/>
              <a:t>27.08.2026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8DE1D44-53B2-FFBF-C1A7-BDACED38F4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LAMBDA Wärmepumpen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5676A9-9131-6630-1DD4-90191CE8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FA97B-6BE0-43F5-8B59-5C71EF611988}" type="slidenum">
              <a:rPr lang="en-US" altLang="de-DE" smtClean="0"/>
              <a:pPr>
                <a:defRPr/>
              </a:pPr>
              <a:t>9</a:t>
            </a:fld>
            <a:endParaRPr lang="en-US" altLang="de-DE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2157</Words>
  <Application>Microsoft Office PowerPoint</Application>
  <PresentationFormat>Bildschirmpräsentation (4:3)</PresentationFormat>
  <Paragraphs>483</Paragraphs>
  <Slides>36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4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Effizienzsteigerung bei Luft- Wasser- Wärmepumpen</vt:lpstr>
      <vt:lpstr>Inhalt</vt:lpstr>
      <vt:lpstr>Gründer</vt:lpstr>
      <vt:lpstr>Unternehmensvorstellung</vt:lpstr>
      <vt:lpstr>Unternehmensvorstellung</vt:lpstr>
      <vt:lpstr>Historie / Meilensteine</vt:lpstr>
      <vt:lpstr>Produkte</vt:lpstr>
      <vt:lpstr>Produkte</vt:lpstr>
      <vt:lpstr>PowerPoint-Präsentation</vt:lpstr>
      <vt:lpstr>PowerPoint-Präsentation</vt:lpstr>
      <vt:lpstr>Effizienzprüfung Nach EN 14825 und EN 14511 (SCOP- Ermittlung)</vt:lpstr>
      <vt:lpstr>Effizienzprüfung Nach EN 14825 und EN 14511 (SCOP- Ermittlung)</vt:lpstr>
      <vt:lpstr>Teilabschnitte Kälteprozesses Standard KälteKreis bei Wärmepumpen</vt:lpstr>
      <vt:lpstr>Teilabschnitte Kälteprozesses Heißgasenthitzung</vt:lpstr>
      <vt:lpstr>Teilabschnitte Kälteprozesses Kondensation</vt:lpstr>
      <vt:lpstr>Teilabschnitte Kälteprozesses Unterkühlung</vt:lpstr>
      <vt:lpstr>Teilabschnitte Kälteprozesses Expansion [kurz EXV]</vt:lpstr>
      <vt:lpstr>Teilabschnitte Kälteprozesses Verdampfung (bei Luftwärmepumpen)</vt:lpstr>
      <vt:lpstr>Teilabschnitte Kälteprozesses Sauggasüberhitzung</vt:lpstr>
      <vt:lpstr>Teilabschnitte Kälteprozesses Kompression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Log p-h-Diagramm</vt:lpstr>
      <vt:lpstr>Log p-h-Diagramm grobEinteilung</vt:lpstr>
      <vt:lpstr>Log p-h-Diagramm Konstanten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AWS Pre-seed Presentation</dc:title>
  <dc:creator/>
  <cp:lastModifiedBy/>
  <cp:revision>19</cp:revision>
  <dcterms:created xsi:type="dcterms:W3CDTF">2008-11-19T20:20:21Z</dcterms:created>
  <dcterms:modified xsi:type="dcterms:W3CDTF">2026-08-27T12:58:31Z</dcterms:modified>
</cp:coreProperties>
</file>