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127.jpg" ContentType="image/pn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4"/>
  </p:notesMasterIdLst>
  <p:handoutMasterIdLst>
    <p:handoutMasterId r:id="rId75"/>
  </p:handoutMasterIdLst>
  <p:sldIdLst>
    <p:sldId id="878" r:id="rId2"/>
    <p:sldId id="943" r:id="rId3"/>
    <p:sldId id="972" r:id="rId4"/>
    <p:sldId id="1322" r:id="rId5"/>
    <p:sldId id="1009" r:id="rId6"/>
    <p:sldId id="1317" r:id="rId7"/>
    <p:sldId id="898" r:id="rId8"/>
    <p:sldId id="1319" r:id="rId9"/>
    <p:sldId id="1318" r:id="rId10"/>
    <p:sldId id="1354" r:id="rId11"/>
    <p:sldId id="1023" r:id="rId12"/>
    <p:sldId id="1311" r:id="rId13"/>
    <p:sldId id="758" r:id="rId14"/>
    <p:sldId id="1088" r:id="rId15"/>
    <p:sldId id="1267" r:id="rId16"/>
    <p:sldId id="1309" r:id="rId17"/>
    <p:sldId id="1266" r:id="rId18"/>
    <p:sldId id="1075" r:id="rId19"/>
    <p:sldId id="1310" r:id="rId20"/>
    <p:sldId id="1074" r:id="rId21"/>
    <p:sldId id="946" r:id="rId22"/>
    <p:sldId id="976" r:id="rId23"/>
    <p:sldId id="1270" r:id="rId24"/>
    <p:sldId id="1315" r:id="rId25"/>
    <p:sldId id="1269" r:id="rId26"/>
    <p:sldId id="1321" r:id="rId27"/>
    <p:sldId id="1092" r:id="rId28"/>
    <p:sldId id="1271" r:id="rId29"/>
    <p:sldId id="1274" r:id="rId30"/>
    <p:sldId id="968" r:id="rId31"/>
    <p:sldId id="1021" r:id="rId32"/>
    <p:sldId id="915" r:id="rId33"/>
    <p:sldId id="966" r:id="rId34"/>
    <p:sldId id="967" r:id="rId35"/>
    <p:sldId id="1320" r:id="rId36"/>
    <p:sldId id="1069" r:id="rId37"/>
    <p:sldId id="1053" r:id="rId38"/>
    <p:sldId id="1313" r:id="rId39"/>
    <p:sldId id="1314" r:id="rId40"/>
    <p:sldId id="1277" r:id="rId41"/>
    <p:sldId id="998" r:id="rId42"/>
    <p:sldId id="993" r:id="rId43"/>
    <p:sldId id="1306" r:id="rId44"/>
    <p:sldId id="1090" r:id="rId45"/>
    <p:sldId id="1091" r:id="rId46"/>
    <p:sldId id="842" r:id="rId47"/>
    <p:sldId id="853" r:id="rId48"/>
    <p:sldId id="1307" r:id="rId49"/>
    <p:sldId id="1026" r:id="rId50"/>
    <p:sldId id="1089" r:id="rId51"/>
    <p:sldId id="1022" r:id="rId52"/>
    <p:sldId id="1024" r:id="rId53"/>
    <p:sldId id="1025" r:id="rId54"/>
    <p:sldId id="1007" r:id="rId55"/>
    <p:sldId id="979" r:id="rId56"/>
    <p:sldId id="982" r:id="rId57"/>
    <p:sldId id="1015" r:id="rId58"/>
    <p:sldId id="1006" r:id="rId59"/>
    <p:sldId id="1012" r:id="rId60"/>
    <p:sldId id="1011" r:id="rId61"/>
    <p:sldId id="1010" r:id="rId62"/>
    <p:sldId id="1013" r:id="rId63"/>
    <p:sldId id="1085" r:id="rId64"/>
    <p:sldId id="1352" r:id="rId65"/>
    <p:sldId id="1294" r:id="rId66"/>
    <p:sldId id="1353" r:id="rId67"/>
    <p:sldId id="1071" r:id="rId68"/>
    <p:sldId id="1308" r:id="rId69"/>
    <p:sldId id="959" r:id="rId70"/>
    <p:sldId id="1029" r:id="rId71"/>
    <p:sldId id="1078" r:id="rId72"/>
    <p:sldId id="755" r:id="rId73"/>
  </p:sldIdLst>
  <p:sldSz cx="9906000" cy="6858000" type="A4"/>
  <p:notesSz cx="6888163" cy="10021888"/>
  <p:defaultTex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55"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lfgang Thiel" initials="" lastIdx="1" clrIdx="0"/>
  <p:cmAuthor id="2" name="Thielwol" initials="T" lastIdx="5" clrIdx="1">
    <p:extLst>
      <p:ext uri="{19B8F6BF-5375-455C-9EA6-DF929625EA0E}">
        <p15:presenceInfo xmlns:p15="http://schemas.microsoft.com/office/powerpoint/2012/main" userId="Thielwo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66CCFF"/>
    <a:srgbClr val="CC6600"/>
    <a:srgbClr val="000000"/>
    <a:srgbClr val="FF6600"/>
    <a:srgbClr val="FF3399"/>
    <a:srgbClr val="CCFFFF"/>
    <a:srgbClr val="FF0000"/>
    <a:srgbClr val="0080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5329" autoAdjust="0"/>
    <p:restoredTop sz="86457" autoAdjust="0"/>
  </p:normalViewPr>
  <p:slideViewPr>
    <p:cSldViewPr snapToGrid="0">
      <p:cViewPr varScale="1">
        <p:scale>
          <a:sx n="90" d="100"/>
          <a:sy n="90" d="100"/>
        </p:scale>
        <p:origin x="2622" y="84"/>
      </p:cViewPr>
      <p:guideLst>
        <p:guide orient="horz" pos="2160"/>
        <p:guide pos="3120"/>
      </p:guideLst>
    </p:cSldViewPr>
  </p:slideViewPr>
  <p:outlineViewPr>
    <p:cViewPr>
      <p:scale>
        <a:sx n="50" d="100"/>
        <a:sy n="50" d="100"/>
      </p:scale>
      <p:origin x="0" y="-2046"/>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snapToGrid="0">
      <p:cViewPr>
        <p:scale>
          <a:sx n="100" d="100"/>
          <a:sy n="100" d="100"/>
        </p:scale>
        <p:origin x="1624" y="-632"/>
      </p:cViewPr>
      <p:guideLst>
        <p:guide orient="horz" pos="3155"/>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rgbClr val="FF3399"/>
              </a:solidFill>
              <a:ln>
                <a:noFill/>
              </a:ln>
              <a:effectLst/>
            </c:spPr>
            <c:extLst>
              <c:ext xmlns:c16="http://schemas.microsoft.com/office/drawing/2014/chart" uri="{C3380CC4-5D6E-409C-BE32-E72D297353CC}">
                <c16:uniqueId val="{00000001-2F9B-4CDD-872C-122A6AE4881C}"/>
              </c:ext>
            </c:extLst>
          </c:dPt>
          <c:dPt>
            <c:idx val="1"/>
            <c:invertIfNegative val="0"/>
            <c:bubble3D val="0"/>
            <c:spPr>
              <a:solidFill>
                <a:srgbClr val="3333FF"/>
              </a:solidFill>
              <a:ln>
                <a:noFill/>
              </a:ln>
              <a:effectLst/>
            </c:spPr>
            <c:extLst>
              <c:ext xmlns:c16="http://schemas.microsoft.com/office/drawing/2014/chart" uri="{C3380CC4-5D6E-409C-BE32-E72D297353CC}">
                <c16:uniqueId val="{00000002-2F9B-4CDD-872C-122A6AE4881C}"/>
              </c:ext>
            </c:extLst>
          </c:dPt>
          <c:dPt>
            <c:idx val="2"/>
            <c:invertIfNegative val="0"/>
            <c:bubble3D val="0"/>
            <c:spPr>
              <a:solidFill>
                <a:srgbClr val="66CCFF"/>
              </a:solidFill>
              <a:ln>
                <a:noFill/>
              </a:ln>
              <a:effectLst/>
            </c:spPr>
            <c:extLst>
              <c:ext xmlns:c16="http://schemas.microsoft.com/office/drawing/2014/chart" uri="{C3380CC4-5D6E-409C-BE32-E72D297353CC}">
                <c16:uniqueId val="{00000003-2F9B-4CDD-872C-122A6AE4881C}"/>
              </c:ext>
            </c:extLst>
          </c:dPt>
          <c:dPt>
            <c:idx val="3"/>
            <c:invertIfNegative val="0"/>
            <c:bubble3D val="0"/>
            <c:spPr>
              <a:solidFill>
                <a:srgbClr val="FFC000"/>
              </a:solidFill>
              <a:ln>
                <a:noFill/>
              </a:ln>
              <a:effectLst/>
            </c:spPr>
            <c:extLst>
              <c:ext xmlns:c16="http://schemas.microsoft.com/office/drawing/2014/chart" uri="{C3380CC4-5D6E-409C-BE32-E72D297353CC}">
                <c16:uniqueId val="{00000004-2F9B-4CDD-872C-122A6AE4881C}"/>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1-2F9B-4CDD-872C-122A6AE4881C}"/>
                </c:ext>
              </c:extLst>
            </c:dLbl>
            <c:dLbl>
              <c:idx val="1"/>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2-2F9B-4CDD-872C-122A6AE4881C}"/>
                </c:ext>
              </c:extLst>
            </c:dLbl>
            <c:dLbl>
              <c:idx val="3"/>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6="http://schemas.microsoft.com/office/drawing/2014/chart" uri="{C3380CC4-5D6E-409C-BE32-E72D297353CC}">
                  <c16:uniqueId val="{00000004-2F9B-4CDD-872C-122A6AE4881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Kernkraftwerk</c:v>
                </c:pt>
                <c:pt idx="1">
                  <c:v>Windkraft offshore</c:v>
                </c:pt>
                <c:pt idx="2">
                  <c:v>Windkraft onhore</c:v>
                </c:pt>
                <c:pt idx="3">
                  <c:v>Photpvoltaik</c:v>
                </c:pt>
              </c:strCache>
            </c:strRef>
          </c:cat>
          <c:val>
            <c:numRef>
              <c:f>Tabelle1!$B$2:$B$5</c:f>
              <c:numCache>
                <c:formatCode>#,##0</c:formatCode>
                <c:ptCount val="4"/>
                <c:pt idx="0">
                  <c:v>8070</c:v>
                </c:pt>
                <c:pt idx="1">
                  <c:v>3090</c:v>
                </c:pt>
                <c:pt idx="2">
                  <c:v>1620</c:v>
                </c:pt>
                <c:pt idx="3">
                  <c:v>910</c:v>
                </c:pt>
              </c:numCache>
            </c:numRef>
          </c:val>
          <c:extLst>
            <c:ext xmlns:c16="http://schemas.microsoft.com/office/drawing/2014/chart" uri="{C3380CC4-5D6E-409C-BE32-E72D297353CC}">
              <c16:uniqueId val="{00000000-2F9B-4CDD-872C-122A6AE4881C}"/>
            </c:ext>
          </c:extLst>
        </c:ser>
        <c:dLbls>
          <c:showLegendKey val="0"/>
          <c:showVal val="0"/>
          <c:showCatName val="0"/>
          <c:showSerName val="0"/>
          <c:showPercent val="0"/>
          <c:showBubbleSize val="0"/>
        </c:dLbls>
        <c:gapWidth val="150"/>
        <c:overlap val="100"/>
        <c:axId val="426547152"/>
        <c:axId val="426548232"/>
      </c:barChart>
      <c:catAx>
        <c:axId val="426547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26548232"/>
        <c:crosses val="autoZero"/>
        <c:auto val="1"/>
        <c:lblAlgn val="ctr"/>
        <c:lblOffset val="100"/>
        <c:noMultiLvlLbl val="0"/>
      </c:catAx>
      <c:valAx>
        <c:axId val="426548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crossAx val="426547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6501" name="Rectangle 5">
            <a:extLst>
              <a:ext uri="{FF2B5EF4-FFF2-40B4-BE49-F238E27FC236}">
                <a16:creationId xmlns:a16="http://schemas.microsoft.com/office/drawing/2014/main" id="{A7C46796-AE6A-46F3-A5BF-1F01171DA475}"/>
              </a:ext>
            </a:extLst>
          </p:cNvPr>
          <p:cNvSpPr>
            <a:spLocks noGrp="1" noChangeArrowheads="1"/>
          </p:cNvSpPr>
          <p:nvPr>
            <p:ph type="sldNum" sz="quarter" idx="3"/>
          </p:nvPr>
        </p:nvSpPr>
        <p:spPr bwMode="auto">
          <a:xfrm>
            <a:off x="1952575" y="9745006"/>
            <a:ext cx="2983013" cy="276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b" anchorCtr="0" compatLnSpc="1">
            <a:prstTxWarp prst="textNoShape">
              <a:avLst/>
            </a:prstTxWarp>
            <a:spAutoFit/>
          </a:bodyPr>
          <a:lstStyle>
            <a:lvl1pPr algn="ctr">
              <a:buFontTx/>
              <a:buNone/>
              <a:defRPr sz="1200"/>
            </a:lvl1pPr>
          </a:lstStyle>
          <a:p>
            <a:pPr>
              <a:defRPr/>
            </a:pPr>
            <a:fld id="{756BF379-7855-4659-BBCC-EFA696053E22}"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id="{C43C84ED-B8EF-4DF7-A2DF-3474AC570533}"/>
              </a:ext>
            </a:extLst>
          </p:cNvPr>
          <p:cNvSpPr>
            <a:spLocks noGrp="1" noRot="1" noChangeAspect="1" noChangeArrowheads="1" noTextEdit="1"/>
          </p:cNvSpPr>
          <p:nvPr>
            <p:ph type="sldImg" idx="2"/>
          </p:nvPr>
        </p:nvSpPr>
        <p:spPr bwMode="auto">
          <a:xfrm>
            <a:off x="733425" y="750888"/>
            <a:ext cx="5429250" cy="3759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4869" name="Rectangle 5">
            <a:extLst>
              <a:ext uri="{FF2B5EF4-FFF2-40B4-BE49-F238E27FC236}">
                <a16:creationId xmlns:a16="http://schemas.microsoft.com/office/drawing/2014/main" id="{E7E31A47-72D7-49CB-BD22-BD666A78F1AD}"/>
              </a:ext>
            </a:extLst>
          </p:cNvPr>
          <p:cNvSpPr>
            <a:spLocks noGrp="1" noChangeArrowheads="1"/>
          </p:cNvSpPr>
          <p:nvPr>
            <p:ph type="body" sz="quarter" idx="3"/>
          </p:nvPr>
        </p:nvSpPr>
        <p:spPr bwMode="auto">
          <a:xfrm>
            <a:off x="863211" y="4759522"/>
            <a:ext cx="5176076" cy="4511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p:txBody>
      </p:sp>
      <p:sp>
        <p:nvSpPr>
          <p:cNvPr id="164872" name="Rectangle 8">
            <a:extLst>
              <a:ext uri="{FF2B5EF4-FFF2-40B4-BE49-F238E27FC236}">
                <a16:creationId xmlns:a16="http://schemas.microsoft.com/office/drawing/2014/main" id="{4781C312-BF01-4699-9695-A5F6FF06B579}"/>
              </a:ext>
            </a:extLst>
          </p:cNvPr>
          <p:cNvSpPr>
            <a:spLocks noGrp="1" noChangeArrowheads="1"/>
          </p:cNvSpPr>
          <p:nvPr>
            <p:ph type="sldNum" sz="quarter" idx="5"/>
          </p:nvPr>
        </p:nvSpPr>
        <p:spPr bwMode="auto">
          <a:xfrm>
            <a:off x="1927093" y="9552461"/>
            <a:ext cx="3033977" cy="461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796" tIns="46398" rIns="92796" bIns="46398" numCol="1" anchor="b" anchorCtr="0" compatLnSpc="1">
            <a:prstTxWarp prst="textNoShape">
              <a:avLst/>
            </a:prstTxWarp>
          </a:bodyPr>
          <a:lstStyle>
            <a:lvl1pPr algn="ctr">
              <a:buFontTx/>
              <a:buNone/>
              <a:defRPr sz="1200"/>
            </a:lvl1pPr>
          </a:lstStyle>
          <a:p>
            <a:pPr>
              <a:defRPr/>
            </a:pPr>
            <a:fld id="{A41CB4C0-2579-4E3E-81C4-43D022665DC0}"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138113" indent="-136525" algn="l" rtl="0" eaLnBrk="0" fontAlgn="base" hangingPunct="0">
      <a:spcBef>
        <a:spcPct val="30000"/>
      </a:spcBef>
      <a:spcAft>
        <a:spcPct val="0"/>
      </a:spcAft>
      <a:buChar char="•"/>
      <a:defRPr sz="1200" kern="1200">
        <a:solidFill>
          <a:schemeClr val="tx1"/>
        </a:solidFill>
        <a:latin typeface="Arial" charset="0"/>
        <a:ea typeface="+mn-ea"/>
        <a:cs typeface="+mn-cs"/>
      </a:defRPr>
    </a:lvl2pPr>
    <a:lvl3pPr marL="263525" indent="-123825"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A0CEA5C0-39D4-456D-A2B3-F5CC178B0CFD}"/>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E59E85-3E4F-4610-BEEF-254664E8CB24}" type="slidenum">
              <a:rPr lang="de-DE" altLang="de-DE" smtClean="0"/>
              <a:pPr>
                <a:spcBef>
                  <a:spcPct val="0"/>
                </a:spcBef>
              </a:pPr>
              <a:t>1</a:t>
            </a:fld>
            <a:endParaRPr lang="de-DE" altLang="de-DE"/>
          </a:p>
        </p:txBody>
      </p:sp>
      <p:sp>
        <p:nvSpPr>
          <p:cNvPr id="7171" name="Rectangle 2">
            <a:extLst>
              <a:ext uri="{FF2B5EF4-FFF2-40B4-BE49-F238E27FC236}">
                <a16:creationId xmlns:a16="http://schemas.microsoft.com/office/drawing/2014/main" id="{EB9F6733-1F74-4206-83A0-AFB2AC7DA4E8}"/>
              </a:ext>
            </a:extLst>
          </p:cNvPr>
          <p:cNvSpPr>
            <a:spLocks noGrp="1" noRot="1" noChangeAspect="1" noChangeArrowheads="1" noTextEdit="1"/>
          </p:cNvSpPr>
          <p:nvPr>
            <p:ph type="sldImg"/>
          </p:nvPr>
        </p:nvSpPr>
        <p:spPr>
          <a:ln/>
        </p:spPr>
      </p:sp>
      <p:sp>
        <p:nvSpPr>
          <p:cNvPr id="7172" name="Notizenplatzhalter 2">
            <a:extLst>
              <a:ext uri="{FF2B5EF4-FFF2-40B4-BE49-F238E27FC236}">
                <a16:creationId xmlns:a16="http://schemas.microsoft.com/office/drawing/2014/main" id="{73BAEFAD-3093-40D6-A8BA-BA666C7647BC}"/>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796428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11</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750773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36552588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13</a:t>
            </a:fld>
            <a:endParaRPr lang="de-DE" altLang="de-DE"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14</a:t>
            </a:fld>
            <a:endParaRPr lang="de-DE" altLang="de-DE"/>
          </a:p>
        </p:txBody>
      </p:sp>
    </p:spTree>
    <p:extLst>
      <p:ext uri="{BB962C8B-B14F-4D97-AF65-F5344CB8AC3E}">
        <p14:creationId xmlns:p14="http://schemas.microsoft.com/office/powerpoint/2010/main" val="907649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15</a:t>
            </a:fld>
            <a:endParaRPr lang="de-DE" altLang="de-DE"/>
          </a:p>
        </p:txBody>
      </p:sp>
    </p:spTree>
    <p:extLst>
      <p:ext uri="{BB962C8B-B14F-4D97-AF65-F5344CB8AC3E}">
        <p14:creationId xmlns:p14="http://schemas.microsoft.com/office/powerpoint/2010/main" val="3950281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16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pPr>
              <a:lnSpc>
                <a:spcPct val="107000"/>
              </a:lnSpc>
              <a:spcAft>
                <a:spcPts val="800"/>
              </a:spcAft>
            </a:pPr>
            <a:r>
              <a:rPr lang="de-DE" sz="1000" b="1" kern="1200" dirty="0">
                <a:effectLst/>
                <a:latin typeface="+mn-lt"/>
                <a:ea typeface="Aptos" panose="020B0004020202020204" pitchFamily="34" charset="0"/>
                <a:cs typeface="Times New Roman" panose="02020603050405020304" pitchFamily="18" charset="0"/>
              </a:rPr>
              <a:t>Vergangenheit</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In der </a:t>
            </a:r>
            <a:r>
              <a:rPr lang="de-DE" sz="1000" u="sng" kern="1200" dirty="0">
                <a:effectLst/>
                <a:latin typeface="+mn-lt"/>
                <a:ea typeface="Aptos" panose="020B0004020202020204" pitchFamily="34" charset="0"/>
                <a:cs typeface="Times New Roman" panose="02020603050405020304" pitchFamily="18" charset="0"/>
              </a:rPr>
              <a:t>Stromwirtschaft</a:t>
            </a:r>
            <a:r>
              <a:rPr lang="de-DE" sz="1000" kern="1200" dirty="0">
                <a:effectLst/>
                <a:latin typeface="+mn-lt"/>
                <a:ea typeface="Aptos" panose="020B0004020202020204" pitchFamily="34" charset="0"/>
                <a:cs typeface="Times New Roman" panose="02020603050405020304" pitchFamily="18" charset="0"/>
              </a:rPr>
              <a:t> gab es eine klare Trennung zwischen </a:t>
            </a:r>
            <a:r>
              <a:rPr lang="de-DE" sz="1000" u="sng" kern="1200" dirty="0">
                <a:effectLst/>
                <a:latin typeface="+mn-lt"/>
                <a:ea typeface="Aptos" panose="020B0004020202020204" pitchFamily="34" charset="0"/>
                <a:cs typeface="Times New Roman" panose="02020603050405020304" pitchFamily="18" charset="0"/>
              </a:rPr>
              <a:t>Stromerzeugung und –verbrauch</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Der Strom wurde in </a:t>
            </a:r>
            <a:r>
              <a:rPr lang="de-DE" sz="1000" u="sng" kern="1200" dirty="0">
                <a:effectLst/>
                <a:latin typeface="+mn-lt"/>
                <a:ea typeface="Aptos" panose="020B0004020202020204" pitchFamily="34" charset="0"/>
                <a:cs typeface="Times New Roman" panose="02020603050405020304" pitchFamily="18" charset="0"/>
              </a:rPr>
              <a:t>zentralen Kraftwerken </a:t>
            </a:r>
            <a:r>
              <a:rPr lang="de-DE" sz="1000" kern="1200" dirty="0">
                <a:effectLst/>
                <a:latin typeface="+mn-lt"/>
                <a:ea typeface="Aptos" panose="020B0004020202020204" pitchFamily="34" charset="0"/>
                <a:cs typeface="Times New Roman" panose="02020603050405020304" pitchFamily="18" charset="0"/>
              </a:rPr>
              <a:t>(meist mit fossilen Brennstoffen) </a:t>
            </a:r>
            <a:r>
              <a:rPr lang="de-DE" sz="1000" u="sng" kern="1200" dirty="0">
                <a:effectLst/>
                <a:latin typeface="+mn-lt"/>
                <a:ea typeface="Aptos" panose="020B0004020202020204" pitchFamily="34" charset="0"/>
                <a:cs typeface="Times New Roman" panose="02020603050405020304" pitchFamily="18" charset="0"/>
              </a:rPr>
              <a:t>erzeugt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Mit </a:t>
            </a:r>
            <a:r>
              <a:rPr lang="de-DE" sz="1000" u="sng" kern="1200" dirty="0">
                <a:effectLst/>
                <a:latin typeface="+mn-lt"/>
                <a:ea typeface="Aptos" panose="020B0004020202020204" pitchFamily="34" charset="0"/>
                <a:cs typeface="Times New Roman" panose="02020603050405020304" pitchFamily="18" charset="0"/>
              </a:rPr>
              <a:t>Übertragungs- und Verteilernetzen </a:t>
            </a:r>
            <a:r>
              <a:rPr lang="de-DE" sz="1000" kern="1200" dirty="0">
                <a:effectLst/>
                <a:latin typeface="+mn-lt"/>
                <a:ea typeface="Aptos" panose="020B0004020202020204" pitchFamily="34" charset="0"/>
                <a:cs typeface="Times New Roman" panose="02020603050405020304" pitchFamily="18" charset="0"/>
              </a:rPr>
              <a:t>wurde der Strom zu den Verbrauchern </a:t>
            </a:r>
            <a:r>
              <a:rPr lang="de-DE" sz="1000" u="sng" kern="1200" dirty="0">
                <a:effectLst/>
                <a:latin typeface="+mn-lt"/>
                <a:ea typeface="Aptos" panose="020B0004020202020204" pitchFamily="34" charset="0"/>
                <a:cs typeface="Times New Roman" panose="02020603050405020304" pitchFamily="18" charset="0"/>
              </a:rPr>
              <a:t>transportiert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Die </a:t>
            </a:r>
            <a:r>
              <a:rPr lang="de-DE" sz="1000" u="sng" kern="1200" dirty="0">
                <a:effectLst/>
                <a:latin typeface="+mn-lt"/>
                <a:ea typeface="Aptos" panose="020B0004020202020204" pitchFamily="34" charset="0"/>
                <a:cs typeface="Times New Roman" panose="02020603050405020304" pitchFamily="18" charset="0"/>
              </a:rPr>
              <a:t>Verbraucher</a:t>
            </a:r>
            <a:r>
              <a:rPr lang="de-DE" sz="1000" kern="1200" dirty="0">
                <a:effectLst/>
                <a:latin typeface="+mn-lt"/>
                <a:ea typeface="Aptos" panose="020B0004020202020204" pitchFamily="34" charset="0"/>
                <a:cs typeface="Times New Roman" panose="02020603050405020304" pitchFamily="18" charset="0"/>
              </a:rPr>
              <a:t> haben den </a:t>
            </a:r>
            <a:r>
              <a:rPr lang="de-DE" sz="1000" u="sng" kern="1200" dirty="0">
                <a:effectLst/>
                <a:latin typeface="+mn-lt"/>
                <a:ea typeface="Aptos" panose="020B0004020202020204" pitchFamily="34" charset="0"/>
                <a:cs typeface="Times New Roman" panose="02020603050405020304" pitchFamily="18" charset="0"/>
              </a:rPr>
              <a:t>Strom</a:t>
            </a:r>
            <a:r>
              <a:rPr lang="de-DE" sz="1000" kern="1200" dirty="0">
                <a:effectLst/>
                <a:latin typeface="+mn-lt"/>
                <a:ea typeface="Aptos" panose="020B0004020202020204" pitchFamily="34" charset="0"/>
                <a:cs typeface="Times New Roman" panose="02020603050405020304" pitchFamily="18" charset="0"/>
              </a:rPr>
              <a:t> in ihren Haushalten </a:t>
            </a:r>
            <a:r>
              <a:rPr lang="de-DE" sz="1000" u="sng" kern="1200" dirty="0">
                <a:effectLst/>
                <a:latin typeface="+mn-lt"/>
                <a:ea typeface="Aptos" panose="020B0004020202020204" pitchFamily="34" charset="0"/>
                <a:cs typeface="Times New Roman" panose="02020603050405020304" pitchFamily="18" charset="0"/>
              </a:rPr>
              <a:t>konsumiert</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Energie für </a:t>
            </a:r>
            <a:r>
              <a:rPr lang="de-DE" sz="1000" u="sng" kern="1200" dirty="0">
                <a:effectLst/>
                <a:latin typeface="+mn-lt"/>
                <a:ea typeface="Aptos" panose="020B0004020202020204" pitchFamily="34" charset="0"/>
                <a:cs typeface="Times New Roman" panose="02020603050405020304" pitchFamily="18" charset="0"/>
              </a:rPr>
              <a:t>Wärme und Mobilität wurde meist aus fossilen Brennstoffen</a:t>
            </a:r>
            <a:r>
              <a:rPr lang="de-DE" sz="1000" kern="1200" dirty="0">
                <a:effectLst/>
                <a:latin typeface="+mn-lt"/>
                <a:ea typeface="Aptos" panose="020B0004020202020204" pitchFamily="34" charset="0"/>
                <a:cs typeface="Times New Roman" panose="02020603050405020304" pitchFamily="18" charset="0"/>
              </a:rPr>
              <a:t> wie Erdgas und Öl gewonnen.</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b="1" kern="100" dirty="0">
                <a:effectLst/>
                <a:latin typeface="+mn-lt"/>
                <a:ea typeface="Aptos" panose="020B0004020202020204" pitchFamily="34" charset="0"/>
                <a:cs typeface="Times New Roman" panose="02020603050405020304" pitchFamily="18" charset="0"/>
              </a:rPr>
              <a:t>Zukunft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Durch den </a:t>
            </a:r>
            <a:r>
              <a:rPr lang="de-DE" sz="1000" u="sng" kern="1200" dirty="0">
                <a:effectLst/>
                <a:latin typeface="+mn-lt"/>
                <a:ea typeface="Aptos" panose="020B0004020202020204" pitchFamily="34" charset="0"/>
                <a:cs typeface="Times New Roman" panose="02020603050405020304" pitchFamily="18" charset="0"/>
              </a:rPr>
              <a:t>Siegeszug der Photovoltaik </a:t>
            </a:r>
            <a:r>
              <a:rPr lang="de-DE" sz="1000" kern="1200" dirty="0">
                <a:effectLst/>
                <a:latin typeface="+mn-lt"/>
                <a:ea typeface="Aptos" panose="020B0004020202020204" pitchFamily="34" charset="0"/>
                <a:cs typeface="Times New Roman" panose="02020603050405020304" pitchFamily="18" charset="0"/>
              </a:rPr>
              <a:t>in privaten Haushalten können die </a:t>
            </a:r>
            <a:r>
              <a:rPr lang="de-DE" sz="1000" kern="1200" dirty="0" err="1">
                <a:effectLst/>
                <a:latin typeface="+mn-lt"/>
                <a:ea typeface="Aptos" panose="020B0004020202020204" pitchFamily="34" charset="0"/>
                <a:cs typeface="Times New Roman" panose="02020603050405020304" pitchFamily="18" charset="0"/>
              </a:rPr>
              <a:t>Bürger:unnen</a:t>
            </a:r>
            <a:r>
              <a:rPr lang="de-DE" sz="1000" kern="1200" dirty="0">
                <a:effectLst/>
                <a:latin typeface="+mn-lt"/>
                <a:ea typeface="Aptos" panose="020B0004020202020204" pitchFamily="34" charset="0"/>
                <a:cs typeface="Times New Roman" panose="02020603050405020304" pitchFamily="18" charset="0"/>
              </a:rPr>
              <a:t> zu einem beträchtlichen Teil ihren </a:t>
            </a:r>
            <a:r>
              <a:rPr lang="de-DE" sz="1000" u="sng" kern="1200" dirty="0">
                <a:effectLst/>
                <a:latin typeface="+mn-lt"/>
                <a:ea typeface="Aptos" panose="020B0004020202020204" pitchFamily="34" charset="0"/>
                <a:cs typeface="Times New Roman" panose="02020603050405020304" pitchFamily="18" charset="0"/>
              </a:rPr>
              <a:t>Energiebedarf selbst decken</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a:t>
            </a:r>
            <a:r>
              <a:rPr lang="de-DE" sz="1000" u="sng" kern="1200" dirty="0">
                <a:effectLst/>
                <a:latin typeface="+mn-lt"/>
                <a:ea typeface="Aptos" panose="020B0004020202020204" pitchFamily="34" charset="0"/>
                <a:cs typeface="Times New Roman" panose="02020603050405020304" pitchFamily="18" charset="0"/>
              </a:rPr>
              <a:t>intelligente Kopplung  zwischen Stromerzeugung und –verbrauch </a:t>
            </a:r>
            <a:r>
              <a:rPr lang="de-DE" sz="1000" kern="1200" dirty="0">
                <a:effectLst/>
                <a:latin typeface="+mn-lt"/>
                <a:ea typeface="Aptos" panose="020B0004020202020204" pitchFamily="34" charset="0"/>
                <a:cs typeface="Times New Roman" panose="02020603050405020304" pitchFamily="18" charset="0"/>
              </a:rPr>
              <a:t>wird zum großen Hebel in der Energiewende. Das Zauberwort ist der „</a:t>
            </a:r>
            <a:r>
              <a:rPr lang="de-DE" sz="1000" b="1" kern="1200" dirty="0" err="1">
                <a:effectLst/>
                <a:latin typeface="+mn-lt"/>
                <a:ea typeface="Aptos" panose="020B0004020202020204" pitchFamily="34" charset="0"/>
                <a:cs typeface="Times New Roman" panose="02020603050405020304" pitchFamily="18" charset="0"/>
              </a:rPr>
              <a:t>ProSumer</a:t>
            </a:r>
            <a:r>
              <a:rPr lang="de-DE" sz="1000" kern="1200" dirty="0">
                <a:effectLst/>
                <a:latin typeface="+mn-lt"/>
                <a:ea typeface="Aptos" panose="020B0004020202020204" pitchFamily="34" charset="0"/>
                <a:cs typeface="Times New Roman" panose="02020603050405020304" pitchFamily="18" charset="0"/>
              </a:rPr>
              <a:t>“, bei dem alle Komponenten der Strom-</a:t>
            </a:r>
            <a:r>
              <a:rPr lang="de-DE" sz="1000" u="sng" kern="1200" dirty="0">
                <a:effectLst/>
                <a:latin typeface="+mn-lt"/>
                <a:ea typeface="Aptos" panose="020B0004020202020204" pitchFamily="34" charset="0"/>
                <a:cs typeface="Times New Roman" panose="02020603050405020304" pitchFamily="18" charset="0"/>
              </a:rPr>
              <a:t>Pro</a:t>
            </a:r>
            <a:r>
              <a:rPr lang="de-DE" sz="1000" kern="1200" dirty="0">
                <a:effectLst/>
                <a:latin typeface="+mn-lt"/>
                <a:ea typeface="Aptos" panose="020B0004020202020204" pitchFamily="34" charset="0"/>
                <a:cs typeface="Times New Roman" panose="02020603050405020304" pitchFamily="18" charset="0"/>
              </a:rPr>
              <a:t>duktion und des Strom-Kon</a:t>
            </a:r>
            <a:r>
              <a:rPr lang="de-DE" sz="1000" u="sng" kern="1200" dirty="0">
                <a:effectLst/>
                <a:latin typeface="+mn-lt"/>
                <a:ea typeface="Aptos" panose="020B0004020202020204" pitchFamily="34" charset="0"/>
                <a:cs typeface="Times New Roman" panose="02020603050405020304" pitchFamily="18" charset="0"/>
              </a:rPr>
              <a:t>sum</a:t>
            </a:r>
            <a:r>
              <a:rPr lang="de-DE" sz="1000" kern="1200" dirty="0">
                <a:effectLst/>
                <a:latin typeface="+mn-lt"/>
                <a:ea typeface="Aptos" panose="020B0004020202020204" pitchFamily="34" charset="0"/>
                <a:cs typeface="Times New Roman" panose="02020603050405020304" pitchFamily="18" charset="0"/>
              </a:rPr>
              <a:t>s zusammenarbeiten:</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Stromerzeugung: PV mit Speicher</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Stromverbrauch: Wärme, Mobilität und Haushalt.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Der Strom, der nicht von den privaten Erzeugern abgedeckt werden kann, wird von EE-Anlagen wie </a:t>
            </a:r>
            <a:r>
              <a:rPr lang="de-DE" sz="1000" u="sng" kern="1200" dirty="0">
                <a:effectLst/>
                <a:latin typeface="+mn-lt"/>
                <a:ea typeface="Aptos" panose="020B0004020202020204" pitchFamily="34" charset="0"/>
                <a:cs typeface="Times New Roman" panose="02020603050405020304" pitchFamily="18" charset="0"/>
              </a:rPr>
              <a:t>Windkraft und PV-Freiflächen mit dazugehörigen Speichern</a:t>
            </a:r>
            <a:r>
              <a:rPr lang="de-DE" sz="1000" kern="1200" dirty="0">
                <a:effectLst/>
                <a:latin typeface="+mn-lt"/>
                <a:ea typeface="Aptos" panose="020B0004020202020204" pitchFamily="34" charset="0"/>
                <a:cs typeface="Times New Roman" panose="02020603050405020304" pitchFamily="18" charset="0"/>
              </a:rPr>
              <a:t> bereitgestellt und über die Stromnetze transportiert und verteilt!</a:t>
            </a:r>
            <a:endParaRPr lang="de-DE" sz="1000" kern="100" dirty="0">
              <a:effectLst/>
              <a:latin typeface="+mn-lt"/>
              <a:ea typeface="Aptos" panose="020B0004020202020204" pitchFamily="34" charset="0"/>
              <a:cs typeface="Times New Roman" panose="02020603050405020304" pitchFamily="18" charset="0"/>
            </a:endParaRPr>
          </a:p>
          <a:p>
            <a:endParaRPr lang="de-DE" altLang="de-DE" dirty="0">
              <a:latin typeface="Arial" panose="020B0604020202020204" pitchFamily="34" charset="0"/>
            </a:endParaRPr>
          </a:p>
        </p:txBody>
      </p:sp>
    </p:spTree>
    <p:extLst>
      <p:ext uri="{BB962C8B-B14F-4D97-AF65-F5344CB8AC3E}">
        <p14:creationId xmlns:p14="http://schemas.microsoft.com/office/powerpoint/2010/main" val="270046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17</a:t>
            </a:fld>
            <a:endParaRPr lang="de-DE" altLang="de-DE"/>
          </a:p>
        </p:txBody>
      </p:sp>
    </p:spTree>
    <p:extLst>
      <p:ext uri="{BB962C8B-B14F-4D97-AF65-F5344CB8AC3E}">
        <p14:creationId xmlns:p14="http://schemas.microsoft.com/office/powerpoint/2010/main" val="42324018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18</a:t>
            </a:fld>
            <a:endParaRPr lang="de-DE" altLang="de-DE"/>
          </a:p>
        </p:txBody>
      </p:sp>
    </p:spTree>
    <p:extLst>
      <p:ext uri="{BB962C8B-B14F-4D97-AF65-F5344CB8AC3E}">
        <p14:creationId xmlns:p14="http://schemas.microsoft.com/office/powerpoint/2010/main" val="3921906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19</a:t>
            </a:fld>
            <a:endParaRPr lang="de-DE" altLang="de-DE"/>
          </a:p>
        </p:txBody>
      </p:sp>
    </p:spTree>
    <p:extLst>
      <p:ext uri="{BB962C8B-B14F-4D97-AF65-F5344CB8AC3E}">
        <p14:creationId xmlns:p14="http://schemas.microsoft.com/office/powerpoint/2010/main" val="1870546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572909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4BEFCE22-2042-47ED-B7B0-D396211E8E2F}"/>
              </a:ext>
            </a:extLst>
          </p:cNvPr>
          <p:cNvSpPr>
            <a:spLocks noGrp="1" noRot="1" noChangeAspect="1" noTextEdit="1"/>
          </p:cNvSpPr>
          <p:nvPr>
            <p:ph type="sldImg"/>
          </p:nvPr>
        </p:nvSpPr>
        <p:spPr>
          <a:ln/>
        </p:spPr>
      </p:sp>
      <p:sp>
        <p:nvSpPr>
          <p:cNvPr id="43011" name="Notizenplatzhalter 2">
            <a:extLst>
              <a:ext uri="{FF2B5EF4-FFF2-40B4-BE49-F238E27FC236}">
                <a16:creationId xmlns:a16="http://schemas.microsoft.com/office/drawing/2014/main" id="{1020C96C-8296-49F3-9B5B-3E1D8982D13E}"/>
              </a:ext>
            </a:extLst>
          </p:cNvPr>
          <p:cNvSpPr>
            <a:spLocks noGrp="1"/>
          </p:cNvSpPr>
          <p:nvPr>
            <p:ph type="body" idx="1"/>
          </p:nvPr>
        </p:nvSpPr>
        <p:spPr/>
        <p:txBody>
          <a:bodyPr/>
          <a:lstStyle/>
          <a:p>
            <a:pPr>
              <a:defRPr/>
            </a:pPr>
            <a:r>
              <a:rPr lang="de-DE" sz="1800" dirty="0">
                <a:latin typeface="Arial" pitchFamily="34" charset="0"/>
              </a:rPr>
              <a:t>Fast alle Kraftwerke tragen zur </a:t>
            </a:r>
            <a:r>
              <a:rPr lang="de-DE" sz="1800" b="1" dirty="0">
                <a:latin typeface="Arial" pitchFamily="34" charset="0"/>
              </a:rPr>
              <a:t>Frequenzstützung</a:t>
            </a:r>
            <a:r>
              <a:rPr lang="de-DE" sz="1800" dirty="0">
                <a:latin typeface="Arial" pitchFamily="34" charset="0"/>
              </a:rPr>
              <a:t>  bei:</a:t>
            </a:r>
          </a:p>
          <a:p>
            <a:pPr marL="285750" indent="-285750">
              <a:buFontTx/>
              <a:buChar char="-"/>
              <a:defRPr/>
            </a:pPr>
            <a:r>
              <a:rPr lang="de-DE" sz="1800" dirty="0">
                <a:latin typeface="Arial" pitchFamily="34" charset="0"/>
              </a:rPr>
              <a:t>Pumpspeicherkraftwerke</a:t>
            </a:r>
          </a:p>
          <a:p>
            <a:pPr marL="285750" indent="-285750">
              <a:buFontTx/>
              <a:buChar char="-"/>
              <a:defRPr/>
            </a:pPr>
            <a:r>
              <a:rPr lang="de-DE" sz="1800" dirty="0">
                <a:latin typeface="Arial" pitchFamily="34" charset="0"/>
              </a:rPr>
              <a:t>Kohlekraftwerke mit </a:t>
            </a:r>
            <a:br>
              <a:rPr lang="de-DE" sz="1800" dirty="0">
                <a:latin typeface="Arial" pitchFamily="34" charset="0"/>
              </a:rPr>
            </a:br>
            <a:r>
              <a:rPr lang="de-DE" sz="1800" dirty="0">
                <a:latin typeface="Arial" pitchFamily="34" charset="0"/>
              </a:rPr>
              <a:t>- </a:t>
            </a:r>
            <a:r>
              <a:rPr lang="de-DE" sz="1800" dirty="0" err="1">
                <a:latin typeface="Arial" pitchFamily="34" charset="0"/>
              </a:rPr>
              <a:t>angedrosselten</a:t>
            </a:r>
            <a:r>
              <a:rPr lang="de-DE" sz="1800" dirty="0">
                <a:latin typeface="Arial" pitchFamily="34" charset="0"/>
              </a:rPr>
              <a:t> Turbinen-Einlassventilen</a:t>
            </a:r>
            <a:br>
              <a:rPr lang="de-DE" sz="1800" dirty="0">
                <a:latin typeface="Arial" pitchFamily="34" charset="0"/>
              </a:rPr>
            </a:br>
            <a:r>
              <a:rPr lang="de-DE" sz="1800" dirty="0">
                <a:latin typeface="Arial" pitchFamily="34" charset="0"/>
              </a:rPr>
              <a:t>- </a:t>
            </a:r>
            <a:r>
              <a:rPr lang="de-DE" sz="1800" dirty="0" err="1">
                <a:latin typeface="Arial" pitchFamily="34" charset="0"/>
              </a:rPr>
              <a:t>Kondensatstopp</a:t>
            </a:r>
            <a:endParaRPr lang="de-DE" sz="1800" dirty="0">
              <a:latin typeface="Arial" pitchFamily="34" charset="0"/>
            </a:endParaRPr>
          </a:p>
          <a:p>
            <a:pPr marL="285750" indent="-285750">
              <a:buFontTx/>
              <a:buChar char="-"/>
              <a:defRPr/>
            </a:pPr>
            <a:r>
              <a:rPr lang="de-DE" sz="1800" dirty="0" err="1">
                <a:latin typeface="Arial" pitchFamily="34" charset="0"/>
              </a:rPr>
              <a:t>GuD</a:t>
            </a:r>
            <a:r>
              <a:rPr lang="de-DE" sz="1800" dirty="0">
                <a:latin typeface="Arial" pitchFamily="34" charset="0"/>
              </a:rPr>
              <a:t>-Kraftwerke</a:t>
            </a:r>
          </a:p>
          <a:p>
            <a:pPr>
              <a:defRPr/>
            </a:pPr>
            <a:endParaRPr lang="de-DE" sz="1800" dirty="0">
              <a:latin typeface="Arial" pitchFamily="34" charset="0"/>
            </a:endParaRPr>
          </a:p>
          <a:p>
            <a:pPr>
              <a:defRPr/>
            </a:pPr>
            <a:endParaRPr lang="de-DE" sz="1800" dirty="0">
              <a:latin typeface="Arial" pitchFamily="34" charset="0"/>
            </a:endParaRPr>
          </a:p>
          <a:p>
            <a:pPr>
              <a:defRPr/>
            </a:pPr>
            <a:r>
              <a:rPr lang="de-DE" sz="1800" dirty="0">
                <a:latin typeface="Arial" pitchFamily="34" charset="0"/>
              </a:rPr>
              <a:t>Neben der Netzfrequenz gibt es weitere Themen:</a:t>
            </a:r>
          </a:p>
          <a:p>
            <a:pPr>
              <a:defRPr/>
            </a:pPr>
            <a:r>
              <a:rPr lang="de-DE" sz="1800" b="1" dirty="0">
                <a:latin typeface="Arial" pitchFamily="34" charset="0"/>
              </a:rPr>
              <a:t>- Blindleistung</a:t>
            </a:r>
            <a:r>
              <a:rPr lang="de-DE" sz="1800" dirty="0">
                <a:latin typeface="Arial" pitchFamily="34" charset="0"/>
              </a:rPr>
              <a:t> und </a:t>
            </a:r>
            <a:br>
              <a:rPr lang="de-DE" sz="1800" dirty="0">
                <a:latin typeface="Arial" pitchFamily="34" charset="0"/>
              </a:rPr>
            </a:br>
            <a:r>
              <a:rPr lang="de-DE" sz="1800" dirty="0">
                <a:latin typeface="Arial" pitchFamily="34" charset="0"/>
              </a:rPr>
              <a:t>- </a:t>
            </a:r>
            <a:r>
              <a:rPr lang="de-DE" sz="1800" b="1" dirty="0">
                <a:latin typeface="Arial" pitchFamily="34" charset="0"/>
              </a:rPr>
              <a:t>Netzengpässe</a:t>
            </a:r>
          </a:p>
        </p:txBody>
      </p:sp>
      <p:sp>
        <p:nvSpPr>
          <p:cNvPr id="43012" name="Foliennummernplatzhalter 3">
            <a:extLst>
              <a:ext uri="{FF2B5EF4-FFF2-40B4-BE49-F238E27FC236}">
                <a16:creationId xmlns:a16="http://schemas.microsoft.com/office/drawing/2014/main" id="{126EE000-BB2D-4DC1-9CEE-58F89B1ABBB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81A2ED40-F2E2-4C10-9ACF-75CDFF3EE13F}" type="slidenum">
              <a:rPr lang="de-DE" altLang="de-DE" sz="1200"/>
              <a:pPr/>
              <a:t>20</a:t>
            </a:fld>
            <a:endParaRPr lang="de-DE" altLang="de-DE"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21</a:t>
            </a:fld>
            <a:endParaRPr lang="de-DE" altLang="de-DE"/>
          </a:p>
        </p:txBody>
      </p:sp>
    </p:spTree>
    <p:extLst>
      <p:ext uri="{BB962C8B-B14F-4D97-AF65-F5344CB8AC3E}">
        <p14:creationId xmlns:p14="http://schemas.microsoft.com/office/powerpoint/2010/main" val="3708571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22</a:t>
            </a:fld>
            <a:endParaRPr lang="de-DE" altLang="de-DE"/>
          </a:p>
        </p:txBody>
      </p:sp>
    </p:spTree>
    <p:extLst>
      <p:ext uri="{BB962C8B-B14F-4D97-AF65-F5344CB8AC3E}">
        <p14:creationId xmlns:p14="http://schemas.microsoft.com/office/powerpoint/2010/main" val="3374433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BD1BB-CDF0-2E2B-0B85-BAB17F90DDEA}"/>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FD066E81-2D0F-6E79-D76F-8332BB0C4B62}"/>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4AC03086-C26D-536D-B6F5-C7852A6BC8CB}"/>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6B9AF88B-CA41-6204-C23F-371C64CD601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23</a:t>
            </a:fld>
            <a:endParaRPr lang="de-DE" altLang="de-DE"/>
          </a:p>
        </p:txBody>
      </p:sp>
    </p:spTree>
    <p:extLst>
      <p:ext uri="{BB962C8B-B14F-4D97-AF65-F5344CB8AC3E}">
        <p14:creationId xmlns:p14="http://schemas.microsoft.com/office/powerpoint/2010/main" val="3896762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C64D-40A1-0863-D27E-5CF73DCB3531}"/>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173D41F3-9183-68D4-FCC0-ED7DD926B54D}"/>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04A142C8-9DA2-176C-8DB2-95ACA44EB7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2175401F-BE16-0E98-0C38-1622C9213F1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24</a:t>
            </a:fld>
            <a:endParaRPr lang="de-DE" altLang="de-DE"/>
          </a:p>
        </p:txBody>
      </p:sp>
    </p:spTree>
    <p:extLst>
      <p:ext uri="{BB962C8B-B14F-4D97-AF65-F5344CB8AC3E}">
        <p14:creationId xmlns:p14="http://schemas.microsoft.com/office/powerpoint/2010/main" val="420461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25</a:t>
            </a:fld>
            <a:endParaRPr lang="de-DE" altLang="de-DE"/>
          </a:p>
        </p:txBody>
      </p:sp>
    </p:spTree>
    <p:extLst>
      <p:ext uri="{BB962C8B-B14F-4D97-AF65-F5344CB8AC3E}">
        <p14:creationId xmlns:p14="http://schemas.microsoft.com/office/powerpoint/2010/main" val="4104449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26</a:t>
            </a:fld>
            <a:endParaRPr lang="de-DE" altLang="de-DE"/>
          </a:p>
        </p:txBody>
      </p:sp>
    </p:spTree>
    <p:extLst>
      <p:ext uri="{BB962C8B-B14F-4D97-AF65-F5344CB8AC3E}">
        <p14:creationId xmlns:p14="http://schemas.microsoft.com/office/powerpoint/2010/main" val="885462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27</a:t>
            </a:fld>
            <a:endParaRPr lang="de-DE" altLang="de-DE"/>
          </a:p>
        </p:txBody>
      </p:sp>
    </p:spTree>
    <p:extLst>
      <p:ext uri="{BB962C8B-B14F-4D97-AF65-F5344CB8AC3E}">
        <p14:creationId xmlns:p14="http://schemas.microsoft.com/office/powerpoint/2010/main" val="824959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C64D-40A1-0863-D27E-5CF73DCB3531}"/>
            </a:ext>
          </a:extLst>
        </p:cNvPr>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173D41F3-9183-68D4-FCC0-ED7DD926B54D}"/>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04A142C8-9DA2-176C-8DB2-95ACA44EB7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2175401F-BE16-0E98-0C38-1622C9213F1B}"/>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28</a:t>
            </a:fld>
            <a:endParaRPr lang="de-DE" altLang="de-DE"/>
          </a:p>
        </p:txBody>
      </p:sp>
    </p:spTree>
    <p:extLst>
      <p:ext uri="{BB962C8B-B14F-4D97-AF65-F5344CB8AC3E}">
        <p14:creationId xmlns:p14="http://schemas.microsoft.com/office/powerpoint/2010/main" val="268675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30</a:t>
            </a:fld>
            <a:endParaRPr lang="de-DE" altLang="de-DE"/>
          </a:p>
        </p:txBody>
      </p:sp>
    </p:spTree>
    <p:extLst>
      <p:ext uri="{BB962C8B-B14F-4D97-AF65-F5344CB8AC3E}">
        <p14:creationId xmlns:p14="http://schemas.microsoft.com/office/powerpoint/2010/main" val="4276625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80752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31</a:t>
            </a:fld>
            <a:endParaRPr lang="de-DE" altLang="de-DE" sz="1200"/>
          </a:p>
        </p:txBody>
      </p:sp>
    </p:spTree>
    <p:extLst>
      <p:ext uri="{BB962C8B-B14F-4D97-AF65-F5344CB8AC3E}">
        <p14:creationId xmlns:p14="http://schemas.microsoft.com/office/powerpoint/2010/main" val="864897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32</a:t>
            </a:fld>
            <a:endParaRPr lang="de-DE" altLang="de-DE"/>
          </a:p>
        </p:txBody>
      </p:sp>
    </p:spTree>
    <p:extLst>
      <p:ext uri="{BB962C8B-B14F-4D97-AF65-F5344CB8AC3E}">
        <p14:creationId xmlns:p14="http://schemas.microsoft.com/office/powerpoint/2010/main" val="851094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33</a:t>
            </a:fld>
            <a:endParaRPr lang="de-DE" altLang="de-DE"/>
          </a:p>
        </p:txBody>
      </p:sp>
    </p:spTree>
    <p:extLst>
      <p:ext uri="{BB962C8B-B14F-4D97-AF65-F5344CB8AC3E}">
        <p14:creationId xmlns:p14="http://schemas.microsoft.com/office/powerpoint/2010/main" val="3205899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34</a:t>
            </a:fld>
            <a:endParaRPr lang="de-DE" altLang="de-DE"/>
          </a:p>
        </p:txBody>
      </p:sp>
    </p:spTree>
    <p:extLst>
      <p:ext uri="{BB962C8B-B14F-4D97-AF65-F5344CB8AC3E}">
        <p14:creationId xmlns:p14="http://schemas.microsoft.com/office/powerpoint/2010/main" val="3308851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449792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460012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043354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0894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39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8619125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227337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198337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4288874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42</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912077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43</a:t>
            </a:fld>
            <a:endParaRPr lang="de-DE" altLang="de-DE"/>
          </a:p>
        </p:txBody>
      </p:sp>
    </p:spTree>
    <p:extLst>
      <p:ext uri="{BB962C8B-B14F-4D97-AF65-F5344CB8AC3E}">
        <p14:creationId xmlns:p14="http://schemas.microsoft.com/office/powerpoint/2010/main" val="2194979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44</a:t>
            </a:fld>
            <a:endParaRPr lang="de-DE" alt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a:extLst>
              <a:ext uri="{FF2B5EF4-FFF2-40B4-BE49-F238E27FC236}">
                <a16:creationId xmlns:a16="http://schemas.microsoft.com/office/drawing/2014/main" id="{C9228036-2FC4-464A-8725-AF125720C1FD}"/>
              </a:ext>
            </a:extLst>
          </p:cNvPr>
          <p:cNvSpPr>
            <a:spLocks noGrp="1" noRot="1" noChangeAspect="1" noChangeArrowheads="1" noTextEdit="1"/>
          </p:cNvSpPr>
          <p:nvPr>
            <p:ph type="sldImg"/>
          </p:nvPr>
        </p:nvSpPr>
        <p:spPr>
          <a:ln/>
        </p:spPr>
      </p:sp>
      <p:sp>
        <p:nvSpPr>
          <p:cNvPr id="73731" name="Notizenplatzhalter 2">
            <a:extLst>
              <a:ext uri="{FF2B5EF4-FFF2-40B4-BE49-F238E27FC236}">
                <a16:creationId xmlns:a16="http://schemas.microsoft.com/office/drawing/2014/main" id="{18C443DF-AD38-4EFE-AB44-DC12F7F2AE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3732" name="Foliennummernplatzhalter 3">
            <a:extLst>
              <a:ext uri="{FF2B5EF4-FFF2-40B4-BE49-F238E27FC236}">
                <a16:creationId xmlns:a16="http://schemas.microsoft.com/office/drawing/2014/main" id="{8FA7C601-A024-4A2D-9840-EFEC6AFBA26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3804" indent="-293771">
              <a:spcBef>
                <a:spcPct val="30000"/>
              </a:spcBef>
              <a:buChar char="•"/>
              <a:defRPr sz="1200">
                <a:solidFill>
                  <a:schemeClr val="tx1"/>
                </a:solidFill>
                <a:latin typeface="Arial" panose="020B0604020202020204" pitchFamily="34" charset="0"/>
              </a:defRPr>
            </a:lvl2pPr>
            <a:lvl3pPr marL="1175084" indent="-235017">
              <a:spcBef>
                <a:spcPct val="30000"/>
              </a:spcBef>
              <a:buChar char="-"/>
              <a:defRPr sz="1200">
                <a:solidFill>
                  <a:schemeClr val="tx1"/>
                </a:solidFill>
                <a:latin typeface="Arial" panose="020B0604020202020204" pitchFamily="34" charset="0"/>
              </a:defRPr>
            </a:lvl3pPr>
            <a:lvl4pPr marL="1645117" indent="-235017">
              <a:spcBef>
                <a:spcPct val="30000"/>
              </a:spcBef>
              <a:defRPr sz="1200">
                <a:solidFill>
                  <a:schemeClr val="tx1"/>
                </a:solidFill>
                <a:latin typeface="Arial" panose="020B0604020202020204" pitchFamily="34" charset="0"/>
              </a:defRPr>
            </a:lvl4pPr>
            <a:lvl5pPr marL="2115150" indent="-235017">
              <a:spcBef>
                <a:spcPct val="30000"/>
              </a:spcBef>
              <a:defRPr sz="1200">
                <a:solidFill>
                  <a:schemeClr val="tx1"/>
                </a:solidFill>
                <a:latin typeface="Arial" panose="020B0604020202020204" pitchFamily="34" charset="0"/>
              </a:defRPr>
            </a:lvl5pPr>
            <a:lvl6pPr marL="2585183" indent="-235017" eaLnBrk="0" fontAlgn="base" hangingPunct="0">
              <a:spcBef>
                <a:spcPct val="30000"/>
              </a:spcBef>
              <a:spcAft>
                <a:spcPct val="0"/>
              </a:spcAft>
              <a:defRPr sz="1200">
                <a:solidFill>
                  <a:schemeClr val="tx1"/>
                </a:solidFill>
                <a:latin typeface="Arial" panose="020B0604020202020204" pitchFamily="34" charset="0"/>
              </a:defRPr>
            </a:lvl6pPr>
            <a:lvl7pPr marL="3055217" indent="-235017" eaLnBrk="0" fontAlgn="base" hangingPunct="0">
              <a:spcBef>
                <a:spcPct val="30000"/>
              </a:spcBef>
              <a:spcAft>
                <a:spcPct val="0"/>
              </a:spcAft>
              <a:defRPr sz="1200">
                <a:solidFill>
                  <a:schemeClr val="tx1"/>
                </a:solidFill>
                <a:latin typeface="Arial" panose="020B0604020202020204" pitchFamily="34" charset="0"/>
              </a:defRPr>
            </a:lvl7pPr>
            <a:lvl8pPr marL="3525250" indent="-235017" eaLnBrk="0" fontAlgn="base" hangingPunct="0">
              <a:spcBef>
                <a:spcPct val="30000"/>
              </a:spcBef>
              <a:spcAft>
                <a:spcPct val="0"/>
              </a:spcAft>
              <a:defRPr sz="1200">
                <a:solidFill>
                  <a:schemeClr val="tx1"/>
                </a:solidFill>
                <a:latin typeface="Arial" panose="020B0604020202020204" pitchFamily="34" charset="0"/>
              </a:defRPr>
            </a:lvl8pPr>
            <a:lvl9pPr marL="3995283" indent="-2350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71C8F7-3C8F-491B-8D93-3E2E64DE77CA}" type="slidenum">
              <a:rPr lang="de-DE" altLang="de-DE" smtClean="0"/>
              <a:pPr>
                <a:spcBef>
                  <a:spcPct val="0"/>
                </a:spcBef>
              </a:pPr>
              <a:t>45</a:t>
            </a:fld>
            <a:endParaRPr lang="de-DE" altLang="de-DE"/>
          </a:p>
        </p:txBody>
      </p:sp>
    </p:spTree>
    <p:extLst>
      <p:ext uri="{BB962C8B-B14F-4D97-AF65-F5344CB8AC3E}">
        <p14:creationId xmlns:p14="http://schemas.microsoft.com/office/powerpoint/2010/main" val="21553226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1DB9B31A-57A2-4A10-BE2D-17E10EDCFCD3}"/>
              </a:ext>
            </a:extLst>
          </p:cNvPr>
          <p:cNvSpPr>
            <a:spLocks noGrp="1" noRot="1" noChangeAspect="1" noChangeArrowheads="1" noTextEdit="1"/>
          </p:cNvSpPr>
          <p:nvPr>
            <p:ph type="sldImg"/>
          </p:nvPr>
        </p:nvSpPr>
        <p:spPr>
          <a:ln/>
        </p:spPr>
      </p:sp>
      <p:sp>
        <p:nvSpPr>
          <p:cNvPr id="43011" name="Notizenplatzhalter 2">
            <a:extLst>
              <a:ext uri="{FF2B5EF4-FFF2-40B4-BE49-F238E27FC236}">
                <a16:creationId xmlns:a16="http://schemas.microsoft.com/office/drawing/2014/main" id="{D41BE02A-A33D-454F-9536-0F28A8C99DC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3012" name="Foliennummernplatzhalter 3">
            <a:extLst>
              <a:ext uri="{FF2B5EF4-FFF2-40B4-BE49-F238E27FC236}">
                <a16:creationId xmlns:a16="http://schemas.microsoft.com/office/drawing/2014/main" id="{13917FFA-965F-470D-A488-D8597B68FA9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C49B8A-B161-4BC7-83BA-4AD940887CE1}" type="slidenum">
              <a:rPr lang="de-DE" altLang="de-DE" smtClean="0"/>
              <a:pPr>
                <a:spcBef>
                  <a:spcPct val="0"/>
                </a:spcBef>
              </a:pPr>
              <a:t>46</a:t>
            </a:fld>
            <a:endParaRPr lang="de-DE" altLang="de-D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47</a:t>
            </a:fld>
            <a:endParaRPr lang="de-DE" alt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48</a:t>
            </a:fld>
            <a:endParaRPr lang="de-DE" altLang="de-DE" sz="1200"/>
          </a:p>
        </p:txBody>
      </p:sp>
    </p:spTree>
    <p:extLst>
      <p:ext uri="{BB962C8B-B14F-4D97-AF65-F5344CB8AC3E}">
        <p14:creationId xmlns:p14="http://schemas.microsoft.com/office/powerpoint/2010/main" val="15653371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49</a:t>
            </a:fld>
            <a:endParaRPr lang="de-DE" altLang="de-DE" sz="1200"/>
          </a:p>
        </p:txBody>
      </p:sp>
    </p:spTree>
    <p:extLst>
      <p:ext uri="{BB962C8B-B14F-4D97-AF65-F5344CB8AC3E}">
        <p14:creationId xmlns:p14="http://schemas.microsoft.com/office/powerpoint/2010/main" val="32404700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50</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2417939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5</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19896860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51</a:t>
            </a:fld>
            <a:endParaRPr lang="de-DE" altLang="de-DE" sz="1200"/>
          </a:p>
        </p:txBody>
      </p:sp>
    </p:spTree>
    <p:extLst>
      <p:ext uri="{BB962C8B-B14F-4D97-AF65-F5344CB8AC3E}">
        <p14:creationId xmlns:p14="http://schemas.microsoft.com/office/powerpoint/2010/main" val="3912115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52</a:t>
            </a:fld>
            <a:endParaRPr lang="de-DE" altLang="de-DE" sz="1200"/>
          </a:p>
        </p:txBody>
      </p:sp>
    </p:spTree>
    <p:extLst>
      <p:ext uri="{BB962C8B-B14F-4D97-AF65-F5344CB8AC3E}">
        <p14:creationId xmlns:p14="http://schemas.microsoft.com/office/powerpoint/2010/main" val="24668511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E258A485-D03E-49C1-81C1-BBE65A979444}"/>
              </a:ext>
            </a:extLst>
          </p:cNvPr>
          <p:cNvSpPr>
            <a:spLocks noGrp="1" noRot="1" noChangeAspect="1" noTextEdit="1"/>
          </p:cNvSpPr>
          <p:nvPr>
            <p:ph type="sldImg"/>
          </p:nvPr>
        </p:nvSpPr>
        <p:spPr>
          <a:ln/>
        </p:spPr>
      </p:sp>
      <p:sp>
        <p:nvSpPr>
          <p:cNvPr id="40963" name="Notizenplatzhalter 2">
            <a:extLst>
              <a:ext uri="{FF2B5EF4-FFF2-40B4-BE49-F238E27FC236}">
                <a16:creationId xmlns:a16="http://schemas.microsoft.com/office/drawing/2014/main" id="{637ECA38-CF6B-4E8A-BC2C-47D32F10AF9E}"/>
              </a:ext>
            </a:extLst>
          </p:cNvPr>
          <p:cNvSpPr>
            <a:spLocks noGrp="1"/>
          </p:cNvSpPr>
          <p:nvPr>
            <p:ph type="body" idx="1"/>
          </p:nvPr>
        </p:nvSpPr>
        <p:spPr>
          <a:noFill/>
        </p:spPr>
        <p:txBody>
          <a:bodyPr/>
          <a:lstStyle/>
          <a:p>
            <a:endParaRPr lang="de-DE" altLang="de-DE">
              <a:latin typeface="Arial" panose="020B0604020202020204" pitchFamily="34" charset="0"/>
            </a:endParaRPr>
          </a:p>
        </p:txBody>
      </p:sp>
      <p:sp>
        <p:nvSpPr>
          <p:cNvPr id="40964" name="Foliennummernplatzhalter 3">
            <a:extLst>
              <a:ext uri="{FF2B5EF4-FFF2-40B4-BE49-F238E27FC236}">
                <a16:creationId xmlns:a16="http://schemas.microsoft.com/office/drawing/2014/main" id="{B3D1625B-B7EE-4D12-9AB6-BAD8610DC89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fld id="{DE5C2F46-DFA7-4AC0-BA0F-706B228969D1}" type="slidenum">
              <a:rPr lang="de-DE" altLang="de-DE" sz="1200"/>
              <a:pPr/>
              <a:t>53</a:t>
            </a:fld>
            <a:endParaRPr lang="de-DE" altLang="de-DE" sz="1200"/>
          </a:p>
        </p:txBody>
      </p:sp>
    </p:spTree>
    <p:extLst>
      <p:ext uri="{BB962C8B-B14F-4D97-AF65-F5344CB8AC3E}">
        <p14:creationId xmlns:p14="http://schemas.microsoft.com/office/powerpoint/2010/main" val="39206702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15700014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55</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764431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56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17310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57</a:t>
            </a:fld>
            <a:endParaRPr lang="de-DE" altLang="de-DE"/>
          </a:p>
        </p:txBody>
      </p:sp>
    </p:spTree>
    <p:extLst>
      <p:ext uri="{BB962C8B-B14F-4D97-AF65-F5344CB8AC3E}">
        <p14:creationId xmlns:p14="http://schemas.microsoft.com/office/powerpoint/2010/main" val="4002664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58</a:t>
            </a:fld>
            <a:endParaRPr lang="de-DE" altLang="de-DE"/>
          </a:p>
        </p:txBody>
      </p:sp>
    </p:spTree>
    <p:extLst>
      <p:ext uri="{BB962C8B-B14F-4D97-AF65-F5344CB8AC3E}">
        <p14:creationId xmlns:p14="http://schemas.microsoft.com/office/powerpoint/2010/main" val="6836548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59</a:t>
            </a:fld>
            <a:endParaRPr lang="de-DE" altLang="de-DE"/>
          </a:p>
        </p:txBody>
      </p:sp>
    </p:spTree>
    <p:extLst>
      <p:ext uri="{BB962C8B-B14F-4D97-AF65-F5344CB8AC3E}">
        <p14:creationId xmlns:p14="http://schemas.microsoft.com/office/powerpoint/2010/main" val="37880525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60</a:t>
            </a:fld>
            <a:endParaRPr lang="de-DE" altLang="de-DE"/>
          </a:p>
        </p:txBody>
      </p:sp>
    </p:spTree>
    <p:extLst>
      <p:ext uri="{BB962C8B-B14F-4D97-AF65-F5344CB8AC3E}">
        <p14:creationId xmlns:p14="http://schemas.microsoft.com/office/powerpoint/2010/main" val="56542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3365" indent="-284930">
              <a:spcBef>
                <a:spcPct val="30000"/>
              </a:spcBef>
              <a:buChar char="•"/>
              <a:defRPr sz="1200">
                <a:solidFill>
                  <a:schemeClr val="tx1"/>
                </a:solidFill>
                <a:latin typeface="Arial" panose="020B0604020202020204" pitchFamily="34" charset="0"/>
              </a:defRPr>
            </a:lvl2pPr>
            <a:lvl3pPr marL="1144495" indent="-227626">
              <a:spcBef>
                <a:spcPct val="30000"/>
              </a:spcBef>
              <a:buChar char="-"/>
              <a:defRPr sz="1200">
                <a:solidFill>
                  <a:schemeClr val="tx1"/>
                </a:solidFill>
                <a:latin typeface="Arial" panose="020B0604020202020204" pitchFamily="34" charset="0"/>
              </a:defRPr>
            </a:lvl3pPr>
            <a:lvl4pPr marL="1601337" indent="-227626">
              <a:spcBef>
                <a:spcPct val="30000"/>
              </a:spcBef>
              <a:defRPr sz="1200">
                <a:solidFill>
                  <a:schemeClr val="tx1"/>
                </a:solidFill>
                <a:latin typeface="Arial" panose="020B0604020202020204" pitchFamily="34" charset="0"/>
              </a:defRPr>
            </a:lvl4pPr>
            <a:lvl5pPr marL="2061364" indent="-227626">
              <a:spcBef>
                <a:spcPct val="30000"/>
              </a:spcBef>
              <a:defRPr sz="1200">
                <a:solidFill>
                  <a:schemeClr val="tx1"/>
                </a:solidFill>
                <a:latin typeface="Arial" panose="020B0604020202020204" pitchFamily="34" charset="0"/>
              </a:defRPr>
            </a:lvl5pPr>
            <a:lvl6pPr marL="2519798" indent="-227626" eaLnBrk="0" fontAlgn="base" hangingPunct="0">
              <a:spcBef>
                <a:spcPct val="30000"/>
              </a:spcBef>
              <a:spcAft>
                <a:spcPct val="0"/>
              </a:spcAft>
              <a:defRPr sz="1200">
                <a:solidFill>
                  <a:schemeClr val="tx1"/>
                </a:solidFill>
                <a:latin typeface="Arial" panose="020B0604020202020204" pitchFamily="34" charset="0"/>
              </a:defRPr>
            </a:lvl6pPr>
            <a:lvl7pPr marL="2978233" indent="-227626" eaLnBrk="0" fontAlgn="base" hangingPunct="0">
              <a:spcBef>
                <a:spcPct val="30000"/>
              </a:spcBef>
              <a:spcAft>
                <a:spcPct val="0"/>
              </a:spcAft>
              <a:defRPr sz="1200">
                <a:solidFill>
                  <a:schemeClr val="tx1"/>
                </a:solidFill>
                <a:latin typeface="Arial" panose="020B0604020202020204" pitchFamily="34" charset="0"/>
              </a:defRPr>
            </a:lvl7pPr>
            <a:lvl8pPr marL="3436667" indent="-227626" eaLnBrk="0" fontAlgn="base" hangingPunct="0">
              <a:spcBef>
                <a:spcPct val="30000"/>
              </a:spcBef>
              <a:spcAft>
                <a:spcPct val="0"/>
              </a:spcAft>
              <a:defRPr sz="1200">
                <a:solidFill>
                  <a:schemeClr val="tx1"/>
                </a:solidFill>
                <a:latin typeface="Arial" panose="020B0604020202020204" pitchFamily="34" charset="0"/>
              </a:defRPr>
            </a:lvl8pPr>
            <a:lvl9pPr marL="3895101" indent="-22762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3D3D96-BC9C-4B05-BA94-7D2DDA9BEA77}" type="slidenum">
              <a:rPr lang="de-DE" altLang="de-DE" smtClean="0"/>
              <a:pPr>
                <a:spcBef>
                  <a:spcPct val="0"/>
                </a:spcBef>
              </a:pPr>
              <a:t>6</a:t>
            </a:fld>
            <a:endParaRPr lang="de-DE" altLang="de-DE"/>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4467" y="4823174"/>
            <a:ext cx="5368786" cy="4212120"/>
          </a:xfrm>
        </p:spPr>
        <p:txBody>
          <a:bodyPr/>
          <a:lstStyle/>
          <a:p>
            <a:pPr>
              <a:defRPr/>
            </a:pPr>
            <a:r>
              <a:rPr lang="de-DE" b="1" dirty="0"/>
              <a:t>Die Energiewende hat mehrere Dimensionen:</a:t>
            </a:r>
            <a:endParaRPr lang="de-DE" dirty="0"/>
          </a:p>
          <a:p>
            <a:pPr>
              <a:defRPr/>
            </a:pPr>
            <a:r>
              <a:rPr lang="de-DE" dirty="0"/>
              <a:t>- ökologische</a:t>
            </a:r>
          </a:p>
          <a:p>
            <a:pPr>
              <a:defRPr/>
            </a:pPr>
            <a:r>
              <a:rPr lang="de-DE" dirty="0"/>
              <a:t>- klimatische</a:t>
            </a:r>
          </a:p>
          <a:p>
            <a:pPr>
              <a:defRPr/>
            </a:pPr>
            <a:r>
              <a:rPr lang="de-DE" dirty="0"/>
              <a:t>- wirtschaftliche</a:t>
            </a:r>
          </a:p>
          <a:p>
            <a:pPr marL="171886" indent="-171886">
              <a:buFontTx/>
              <a:buChar char="-"/>
              <a:defRPr/>
            </a:pPr>
            <a:r>
              <a:rPr lang="de-DE" dirty="0"/>
              <a:t>Sicherheitstechnische</a:t>
            </a:r>
          </a:p>
          <a:p>
            <a:pPr marL="171886" indent="-171886">
              <a:buFontTx/>
              <a:buChar char="-"/>
              <a:defRPr/>
            </a:pPr>
            <a:r>
              <a:rPr lang="de-DE" dirty="0"/>
              <a:t>Wir kaufen die fossilen Energieträger aus Staaten, die es mit den Menschenrechten nicht so ernst nehmen. Saudi-Arabien z.B. kauft mit den Öl-Dollars Waffen (auch von uns) um diese dann bei ihren Konflikten einzusetzen. Mit all den Folgen, die wir täglich im Fernsehen beobachten können.</a:t>
            </a:r>
            <a:br>
              <a:rPr lang="de-DE" dirty="0"/>
            </a:br>
            <a:r>
              <a:rPr lang="de-DE" dirty="0"/>
              <a:t>Wollen wir das?</a:t>
            </a:r>
          </a:p>
        </p:txBody>
      </p:sp>
    </p:spTree>
    <p:extLst>
      <p:ext uri="{BB962C8B-B14F-4D97-AF65-F5344CB8AC3E}">
        <p14:creationId xmlns:p14="http://schemas.microsoft.com/office/powerpoint/2010/main" val="850850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3085CB3C-4F8A-4D12-9EF2-2ECE1891C7A5}"/>
              </a:ext>
            </a:extLst>
          </p:cNvPr>
          <p:cNvSpPr>
            <a:spLocks noGrp="1" noRot="1" noChangeAspect="1" noChangeArrowheads="1" noTextEdit="1"/>
          </p:cNvSpPr>
          <p:nvPr>
            <p:ph type="sldImg"/>
          </p:nvPr>
        </p:nvSpPr>
        <p:spPr>
          <a:ln/>
        </p:spPr>
      </p:sp>
      <p:sp>
        <p:nvSpPr>
          <p:cNvPr id="45059" name="Notizenplatzhalter 2">
            <a:extLst>
              <a:ext uri="{FF2B5EF4-FFF2-40B4-BE49-F238E27FC236}">
                <a16:creationId xmlns:a16="http://schemas.microsoft.com/office/drawing/2014/main" id="{C90F76EF-384F-4EE1-BF9F-BF9516BA0A87}"/>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45060" name="Foliennummernplatzhalter 3">
            <a:extLst>
              <a:ext uri="{FF2B5EF4-FFF2-40B4-BE49-F238E27FC236}">
                <a16:creationId xmlns:a16="http://schemas.microsoft.com/office/drawing/2014/main" id="{880A92EB-C86F-4CA2-88D7-5354FC4F003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19C299-45A0-4615-9411-364C2E55A9F1}" type="slidenum">
              <a:rPr lang="de-DE" altLang="de-DE" smtClean="0"/>
              <a:pPr>
                <a:spcBef>
                  <a:spcPct val="0"/>
                </a:spcBef>
              </a:pPr>
              <a:t>61</a:t>
            </a:fld>
            <a:endParaRPr lang="de-DE" altLang="de-DE"/>
          </a:p>
        </p:txBody>
      </p:sp>
    </p:spTree>
    <p:extLst>
      <p:ext uri="{BB962C8B-B14F-4D97-AF65-F5344CB8AC3E}">
        <p14:creationId xmlns:p14="http://schemas.microsoft.com/office/powerpoint/2010/main" val="1629381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62</a:t>
            </a:fld>
            <a:endParaRPr lang="de-DE" altLang="de-DE"/>
          </a:p>
        </p:txBody>
      </p:sp>
    </p:spTree>
    <p:extLst>
      <p:ext uri="{BB962C8B-B14F-4D97-AF65-F5344CB8AC3E}">
        <p14:creationId xmlns:p14="http://schemas.microsoft.com/office/powerpoint/2010/main" val="3066826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63</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267729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64</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2733506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43C1D25-5025-4041-B2C1-B1E749714525}"/>
              </a:ext>
            </a:extLst>
          </p:cNvPr>
          <p:cNvSpPr>
            <a:spLocks noGrp="1" noRot="1" noChangeAspect="1" noChangeArrowheads="1" noTextEdit="1"/>
          </p:cNvSpPr>
          <p:nvPr>
            <p:ph type="sldImg"/>
          </p:nvPr>
        </p:nvSpPr>
        <p:spPr>
          <a:ln/>
        </p:spPr>
      </p:sp>
      <p:sp>
        <p:nvSpPr>
          <p:cNvPr id="24579" name="Foliennummernplatzhalter 3">
            <a:extLst>
              <a:ext uri="{FF2B5EF4-FFF2-40B4-BE49-F238E27FC236}">
                <a16:creationId xmlns:a16="http://schemas.microsoft.com/office/drawing/2014/main" id="{BDF9BE83-5023-4FD3-AB5A-D5097B7657D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1363" indent="-284163">
              <a:spcBef>
                <a:spcPct val="30000"/>
              </a:spcBef>
              <a:buChar char="•"/>
              <a:defRPr sz="1200">
                <a:solidFill>
                  <a:schemeClr val="tx1"/>
                </a:solidFill>
                <a:latin typeface="Arial" panose="020B0604020202020204" pitchFamily="34" charset="0"/>
              </a:defRPr>
            </a:lvl2pPr>
            <a:lvl3pPr marL="1141413" indent="-227013">
              <a:spcBef>
                <a:spcPct val="30000"/>
              </a:spcBef>
              <a:buChar char="-"/>
              <a:defRPr sz="1200">
                <a:solidFill>
                  <a:schemeClr val="tx1"/>
                </a:solidFill>
                <a:latin typeface="Arial" panose="020B0604020202020204" pitchFamily="34" charset="0"/>
              </a:defRPr>
            </a:lvl3pPr>
            <a:lvl4pPr marL="1597025" indent="-227013">
              <a:spcBef>
                <a:spcPct val="30000"/>
              </a:spcBef>
              <a:defRPr sz="1200">
                <a:solidFill>
                  <a:schemeClr val="tx1"/>
                </a:solidFill>
                <a:latin typeface="Arial" panose="020B0604020202020204" pitchFamily="34" charset="0"/>
              </a:defRPr>
            </a:lvl4pPr>
            <a:lvl5pPr marL="2055813" indent="-227013">
              <a:spcBef>
                <a:spcPct val="30000"/>
              </a:spcBef>
              <a:defRPr sz="1200">
                <a:solidFill>
                  <a:schemeClr val="tx1"/>
                </a:solidFill>
                <a:latin typeface="Arial" panose="020B0604020202020204" pitchFamily="34" charset="0"/>
              </a:defRPr>
            </a:lvl5pPr>
            <a:lvl6pPr marL="2513013" indent="-227013" eaLnBrk="0" fontAlgn="base" hangingPunct="0">
              <a:spcBef>
                <a:spcPct val="30000"/>
              </a:spcBef>
              <a:spcAft>
                <a:spcPct val="0"/>
              </a:spcAft>
              <a:defRPr sz="1200">
                <a:solidFill>
                  <a:schemeClr val="tx1"/>
                </a:solidFill>
                <a:latin typeface="Arial" panose="020B0604020202020204" pitchFamily="34" charset="0"/>
              </a:defRPr>
            </a:lvl6pPr>
            <a:lvl7pPr marL="2970213" indent="-227013" eaLnBrk="0" fontAlgn="base" hangingPunct="0">
              <a:spcBef>
                <a:spcPct val="30000"/>
              </a:spcBef>
              <a:spcAft>
                <a:spcPct val="0"/>
              </a:spcAft>
              <a:defRPr sz="1200">
                <a:solidFill>
                  <a:schemeClr val="tx1"/>
                </a:solidFill>
                <a:latin typeface="Arial" panose="020B0604020202020204" pitchFamily="34" charset="0"/>
              </a:defRPr>
            </a:lvl7pPr>
            <a:lvl8pPr marL="3427413" indent="-227013" eaLnBrk="0" fontAlgn="base" hangingPunct="0">
              <a:spcBef>
                <a:spcPct val="30000"/>
              </a:spcBef>
              <a:spcAft>
                <a:spcPct val="0"/>
              </a:spcAft>
              <a:defRPr sz="1200">
                <a:solidFill>
                  <a:schemeClr val="tx1"/>
                </a:solidFill>
                <a:latin typeface="Arial" panose="020B0604020202020204" pitchFamily="34" charset="0"/>
              </a:defRPr>
            </a:lvl8pPr>
            <a:lvl9pPr marL="3884613" indent="-227013"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fld id="{013D3D96-BC9C-4B05-BA94-7D2DDA9BEA77}"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65</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Notizenplatzhalter 1">
            <a:extLst>
              <a:ext uri="{FF2B5EF4-FFF2-40B4-BE49-F238E27FC236}">
                <a16:creationId xmlns:a16="http://schemas.microsoft.com/office/drawing/2014/main" id="{2B7AF8FA-2F33-4A94-A27B-E05C640E6FEC}"/>
              </a:ext>
            </a:extLst>
          </p:cNvPr>
          <p:cNvSpPr>
            <a:spLocks noGrp="1"/>
          </p:cNvSpPr>
          <p:nvPr>
            <p:ph type="body" sz="quarter" idx="10"/>
          </p:nvPr>
        </p:nvSpPr>
        <p:spPr>
          <a:xfrm>
            <a:off x="762000" y="4811713"/>
            <a:ext cx="5351463" cy="4202112"/>
          </a:xfrm>
        </p:spPr>
        <p:txBody>
          <a:bodyPr/>
          <a:lstStyle/>
          <a:p>
            <a:pPr>
              <a:defRPr/>
            </a:pPr>
            <a:r>
              <a:rPr lang="de-DE" dirty="0"/>
              <a:t>Der durchschnittliche </a:t>
            </a:r>
            <a:r>
              <a:rPr lang="de-DE" b="1" dirty="0"/>
              <a:t>Pellets Heizwert</a:t>
            </a:r>
            <a:r>
              <a:rPr lang="de-DE" dirty="0"/>
              <a:t> beträgt </a:t>
            </a:r>
            <a:r>
              <a:rPr lang="de-DE" b="1" dirty="0"/>
              <a:t>4,8 kWh/kg</a:t>
            </a:r>
          </a:p>
          <a:p>
            <a:pPr>
              <a:defRPr/>
            </a:pPr>
            <a:r>
              <a:rPr lang="de-DE" b="1" dirty="0"/>
              <a:t>Tagespreis 17.04.2024: 262,68€/100kg = 2,63€/kg</a:t>
            </a:r>
          </a:p>
          <a:p>
            <a:pPr>
              <a:defRPr/>
            </a:pPr>
            <a:r>
              <a:rPr lang="de-DE" b="1" dirty="0"/>
              <a:t>= 2,63*4,8= 12,6</a:t>
            </a:r>
          </a:p>
          <a:p>
            <a:pPr>
              <a:defRPr/>
            </a:pPr>
            <a:endParaRPr lang="de-DE" b="1" dirty="0"/>
          </a:p>
          <a:p>
            <a:pPr>
              <a:defRPr/>
            </a:pPr>
            <a:r>
              <a:rPr lang="de-DE" b="1" dirty="0"/>
              <a:t>Quelle: HeizPellet24</a:t>
            </a:r>
          </a:p>
          <a:p>
            <a:pPr>
              <a:defRPr/>
            </a:pPr>
            <a:endParaRPr lang="de-DE" dirty="0"/>
          </a:p>
        </p:txBody>
      </p:sp>
    </p:spTree>
    <p:extLst>
      <p:ext uri="{BB962C8B-B14F-4D97-AF65-F5344CB8AC3E}">
        <p14:creationId xmlns:p14="http://schemas.microsoft.com/office/powerpoint/2010/main" val="39645907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66</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3618405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67</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6776547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68</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pPr>
              <a:lnSpc>
                <a:spcPct val="107000"/>
              </a:lnSpc>
              <a:spcAft>
                <a:spcPts val="800"/>
              </a:spcAft>
            </a:pPr>
            <a:r>
              <a:rPr lang="de-DE" sz="1000" b="1" kern="1200" dirty="0">
                <a:effectLst/>
                <a:latin typeface="+mn-lt"/>
                <a:ea typeface="Aptos" panose="020B0004020202020204" pitchFamily="34" charset="0"/>
                <a:cs typeface="Times New Roman" panose="02020603050405020304" pitchFamily="18" charset="0"/>
              </a:rPr>
              <a:t>Vergangenheit</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In der </a:t>
            </a:r>
            <a:r>
              <a:rPr lang="de-DE" sz="1000" u="sng" kern="1200" dirty="0">
                <a:effectLst/>
                <a:latin typeface="+mn-lt"/>
                <a:ea typeface="Aptos" panose="020B0004020202020204" pitchFamily="34" charset="0"/>
                <a:cs typeface="Times New Roman" panose="02020603050405020304" pitchFamily="18" charset="0"/>
              </a:rPr>
              <a:t>Stromwirtschaft</a:t>
            </a:r>
            <a:r>
              <a:rPr lang="de-DE" sz="1000" kern="1200" dirty="0">
                <a:effectLst/>
                <a:latin typeface="+mn-lt"/>
                <a:ea typeface="Aptos" panose="020B0004020202020204" pitchFamily="34" charset="0"/>
                <a:cs typeface="Times New Roman" panose="02020603050405020304" pitchFamily="18" charset="0"/>
              </a:rPr>
              <a:t> gab es eine klare Trennung zwischen </a:t>
            </a:r>
            <a:r>
              <a:rPr lang="de-DE" sz="1000" u="sng" kern="1200" dirty="0">
                <a:effectLst/>
                <a:latin typeface="+mn-lt"/>
                <a:ea typeface="Aptos" panose="020B0004020202020204" pitchFamily="34" charset="0"/>
                <a:cs typeface="Times New Roman" panose="02020603050405020304" pitchFamily="18" charset="0"/>
              </a:rPr>
              <a:t>Stromerzeugung und –verbrauch</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Der Strom wurde in </a:t>
            </a:r>
            <a:r>
              <a:rPr lang="de-DE" sz="1000" u="sng" kern="1200" dirty="0">
                <a:effectLst/>
                <a:latin typeface="+mn-lt"/>
                <a:ea typeface="Aptos" panose="020B0004020202020204" pitchFamily="34" charset="0"/>
                <a:cs typeface="Times New Roman" panose="02020603050405020304" pitchFamily="18" charset="0"/>
              </a:rPr>
              <a:t>zentralen Kraftwerken </a:t>
            </a:r>
            <a:r>
              <a:rPr lang="de-DE" sz="1000" kern="1200" dirty="0">
                <a:effectLst/>
                <a:latin typeface="+mn-lt"/>
                <a:ea typeface="Aptos" panose="020B0004020202020204" pitchFamily="34" charset="0"/>
                <a:cs typeface="Times New Roman" panose="02020603050405020304" pitchFamily="18" charset="0"/>
              </a:rPr>
              <a:t>(meist mit fossilen Brennstoffen) </a:t>
            </a:r>
            <a:r>
              <a:rPr lang="de-DE" sz="1000" u="sng" kern="1200" dirty="0">
                <a:effectLst/>
                <a:latin typeface="+mn-lt"/>
                <a:ea typeface="Aptos" panose="020B0004020202020204" pitchFamily="34" charset="0"/>
                <a:cs typeface="Times New Roman" panose="02020603050405020304" pitchFamily="18" charset="0"/>
              </a:rPr>
              <a:t>erzeugt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Mit </a:t>
            </a:r>
            <a:r>
              <a:rPr lang="de-DE" sz="1000" u="sng" kern="1200" dirty="0">
                <a:effectLst/>
                <a:latin typeface="+mn-lt"/>
                <a:ea typeface="Aptos" panose="020B0004020202020204" pitchFamily="34" charset="0"/>
                <a:cs typeface="Times New Roman" panose="02020603050405020304" pitchFamily="18" charset="0"/>
              </a:rPr>
              <a:t>Übertragungs- und Verteilernetzen </a:t>
            </a:r>
            <a:r>
              <a:rPr lang="de-DE" sz="1000" kern="1200" dirty="0">
                <a:effectLst/>
                <a:latin typeface="+mn-lt"/>
                <a:ea typeface="Aptos" panose="020B0004020202020204" pitchFamily="34" charset="0"/>
                <a:cs typeface="Times New Roman" panose="02020603050405020304" pitchFamily="18" charset="0"/>
              </a:rPr>
              <a:t>wurde der Strom zu den Verbrauchern </a:t>
            </a:r>
            <a:r>
              <a:rPr lang="de-DE" sz="1000" u="sng" kern="1200" dirty="0">
                <a:effectLst/>
                <a:latin typeface="+mn-lt"/>
                <a:ea typeface="Aptos" panose="020B0004020202020204" pitchFamily="34" charset="0"/>
                <a:cs typeface="Times New Roman" panose="02020603050405020304" pitchFamily="18" charset="0"/>
              </a:rPr>
              <a:t>transportiert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 Die </a:t>
            </a:r>
            <a:r>
              <a:rPr lang="de-DE" sz="1000" u="sng" kern="1200" dirty="0">
                <a:effectLst/>
                <a:latin typeface="+mn-lt"/>
                <a:ea typeface="Aptos" panose="020B0004020202020204" pitchFamily="34" charset="0"/>
                <a:cs typeface="Times New Roman" panose="02020603050405020304" pitchFamily="18" charset="0"/>
              </a:rPr>
              <a:t>Verbraucher</a:t>
            </a:r>
            <a:r>
              <a:rPr lang="de-DE" sz="1000" kern="1200" dirty="0">
                <a:effectLst/>
                <a:latin typeface="+mn-lt"/>
                <a:ea typeface="Aptos" panose="020B0004020202020204" pitchFamily="34" charset="0"/>
                <a:cs typeface="Times New Roman" panose="02020603050405020304" pitchFamily="18" charset="0"/>
              </a:rPr>
              <a:t> haben den </a:t>
            </a:r>
            <a:r>
              <a:rPr lang="de-DE" sz="1000" u="sng" kern="1200" dirty="0">
                <a:effectLst/>
                <a:latin typeface="+mn-lt"/>
                <a:ea typeface="Aptos" panose="020B0004020202020204" pitchFamily="34" charset="0"/>
                <a:cs typeface="Times New Roman" panose="02020603050405020304" pitchFamily="18" charset="0"/>
              </a:rPr>
              <a:t>Strom</a:t>
            </a:r>
            <a:r>
              <a:rPr lang="de-DE" sz="1000" kern="1200" dirty="0">
                <a:effectLst/>
                <a:latin typeface="+mn-lt"/>
                <a:ea typeface="Aptos" panose="020B0004020202020204" pitchFamily="34" charset="0"/>
                <a:cs typeface="Times New Roman" panose="02020603050405020304" pitchFamily="18" charset="0"/>
              </a:rPr>
              <a:t> in ihren Haushalten </a:t>
            </a:r>
            <a:r>
              <a:rPr lang="de-DE" sz="1000" u="sng" kern="1200" dirty="0">
                <a:effectLst/>
                <a:latin typeface="+mn-lt"/>
                <a:ea typeface="Aptos" panose="020B0004020202020204" pitchFamily="34" charset="0"/>
                <a:cs typeface="Times New Roman" panose="02020603050405020304" pitchFamily="18" charset="0"/>
              </a:rPr>
              <a:t>konsumiert</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Energie für </a:t>
            </a:r>
            <a:r>
              <a:rPr lang="de-DE" sz="1000" u="sng" kern="1200" dirty="0">
                <a:effectLst/>
                <a:latin typeface="+mn-lt"/>
                <a:ea typeface="Aptos" panose="020B0004020202020204" pitchFamily="34" charset="0"/>
                <a:cs typeface="Times New Roman" panose="02020603050405020304" pitchFamily="18" charset="0"/>
              </a:rPr>
              <a:t>Wärme und Mobilität wurde meist aus fossilen Brennstoffen</a:t>
            </a:r>
            <a:r>
              <a:rPr lang="de-DE" sz="1000" kern="1200" dirty="0">
                <a:effectLst/>
                <a:latin typeface="+mn-lt"/>
                <a:ea typeface="Aptos" panose="020B0004020202020204" pitchFamily="34" charset="0"/>
                <a:cs typeface="Times New Roman" panose="02020603050405020304" pitchFamily="18" charset="0"/>
              </a:rPr>
              <a:t> wie Erdgas und Öl gewonnen.</a:t>
            </a:r>
            <a:endParaRPr lang="de-DE" sz="1000" kern="100" dirty="0">
              <a:effectLst/>
              <a:latin typeface="+mn-lt"/>
              <a:ea typeface="Aptos" panose="020B0004020202020204" pitchFamily="34" charset="0"/>
              <a:cs typeface="Times New Roman" panose="02020603050405020304" pitchFamily="18" charset="0"/>
            </a:endParaRPr>
          </a:p>
          <a:p>
            <a:pPr>
              <a:lnSpc>
                <a:spcPct val="107000"/>
              </a:lnSpc>
              <a:spcAft>
                <a:spcPts val="800"/>
              </a:spcAft>
            </a:pPr>
            <a:r>
              <a:rPr lang="de-DE" sz="1000" b="1" kern="100" dirty="0">
                <a:effectLst/>
                <a:latin typeface="+mn-lt"/>
                <a:ea typeface="Aptos" panose="020B0004020202020204" pitchFamily="34" charset="0"/>
                <a:cs typeface="Times New Roman" panose="02020603050405020304" pitchFamily="18" charset="0"/>
              </a:rPr>
              <a:t>Zukunft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Durch den </a:t>
            </a:r>
            <a:r>
              <a:rPr lang="de-DE" sz="1000" u="sng" kern="1200" dirty="0">
                <a:effectLst/>
                <a:latin typeface="+mn-lt"/>
                <a:ea typeface="Aptos" panose="020B0004020202020204" pitchFamily="34" charset="0"/>
                <a:cs typeface="Times New Roman" panose="02020603050405020304" pitchFamily="18" charset="0"/>
              </a:rPr>
              <a:t>Siegeszug der Photovoltaik </a:t>
            </a:r>
            <a:r>
              <a:rPr lang="de-DE" sz="1000" kern="1200" dirty="0">
                <a:effectLst/>
                <a:latin typeface="+mn-lt"/>
                <a:ea typeface="Aptos" panose="020B0004020202020204" pitchFamily="34" charset="0"/>
                <a:cs typeface="Times New Roman" panose="02020603050405020304" pitchFamily="18" charset="0"/>
              </a:rPr>
              <a:t>in privaten Haushalten können die </a:t>
            </a:r>
            <a:r>
              <a:rPr lang="de-DE" sz="1000" kern="1200" dirty="0" err="1">
                <a:effectLst/>
                <a:latin typeface="+mn-lt"/>
                <a:ea typeface="Aptos" panose="020B0004020202020204" pitchFamily="34" charset="0"/>
                <a:cs typeface="Times New Roman" panose="02020603050405020304" pitchFamily="18" charset="0"/>
              </a:rPr>
              <a:t>Bürger:unnen</a:t>
            </a:r>
            <a:r>
              <a:rPr lang="de-DE" sz="1000" kern="1200" dirty="0">
                <a:effectLst/>
                <a:latin typeface="+mn-lt"/>
                <a:ea typeface="Aptos" panose="020B0004020202020204" pitchFamily="34" charset="0"/>
                <a:cs typeface="Times New Roman" panose="02020603050405020304" pitchFamily="18" charset="0"/>
              </a:rPr>
              <a:t> zu einem beträchtlichen Teil ihren </a:t>
            </a:r>
            <a:r>
              <a:rPr lang="de-DE" sz="1000" u="sng" kern="1200" dirty="0">
                <a:effectLst/>
                <a:latin typeface="+mn-lt"/>
                <a:ea typeface="Aptos" panose="020B0004020202020204" pitchFamily="34" charset="0"/>
                <a:cs typeface="Times New Roman" panose="02020603050405020304" pitchFamily="18" charset="0"/>
              </a:rPr>
              <a:t>Energiebedarf selbst decken</a:t>
            </a:r>
            <a:r>
              <a:rPr lang="de-DE" sz="1000" kern="1200" dirty="0">
                <a:effectLst/>
                <a:latin typeface="+mn-lt"/>
                <a:ea typeface="Aptos" panose="020B0004020202020204" pitchFamily="34" charset="0"/>
                <a:cs typeface="Times New Roman" panose="02020603050405020304" pitchFamily="18" charset="0"/>
              </a:rPr>
              <a: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Die </a:t>
            </a:r>
            <a:r>
              <a:rPr lang="de-DE" sz="1000" u="sng" kern="1200" dirty="0">
                <a:effectLst/>
                <a:latin typeface="+mn-lt"/>
                <a:ea typeface="Aptos" panose="020B0004020202020204" pitchFamily="34" charset="0"/>
                <a:cs typeface="Times New Roman" panose="02020603050405020304" pitchFamily="18" charset="0"/>
              </a:rPr>
              <a:t>intelligente Kopplung  zwischen Stromerzeugung und –verbrauch </a:t>
            </a:r>
            <a:r>
              <a:rPr lang="de-DE" sz="1000" kern="1200" dirty="0">
                <a:effectLst/>
                <a:latin typeface="+mn-lt"/>
                <a:ea typeface="Aptos" panose="020B0004020202020204" pitchFamily="34" charset="0"/>
                <a:cs typeface="Times New Roman" panose="02020603050405020304" pitchFamily="18" charset="0"/>
              </a:rPr>
              <a:t>wird zum großen Hebel in der Energiewende. Das Zauberwort ist der „</a:t>
            </a:r>
            <a:r>
              <a:rPr lang="de-DE" sz="1000" b="1" kern="1200" dirty="0" err="1">
                <a:effectLst/>
                <a:latin typeface="+mn-lt"/>
                <a:ea typeface="Aptos" panose="020B0004020202020204" pitchFamily="34" charset="0"/>
                <a:cs typeface="Times New Roman" panose="02020603050405020304" pitchFamily="18" charset="0"/>
              </a:rPr>
              <a:t>ProSumer</a:t>
            </a:r>
            <a:r>
              <a:rPr lang="de-DE" sz="1000" kern="1200" dirty="0">
                <a:effectLst/>
                <a:latin typeface="+mn-lt"/>
                <a:ea typeface="Aptos" panose="020B0004020202020204" pitchFamily="34" charset="0"/>
                <a:cs typeface="Times New Roman" panose="02020603050405020304" pitchFamily="18" charset="0"/>
              </a:rPr>
              <a:t>“, bei dem alle Komponenten der Strom-</a:t>
            </a:r>
            <a:r>
              <a:rPr lang="de-DE" sz="1000" u="sng" kern="1200" dirty="0">
                <a:effectLst/>
                <a:latin typeface="+mn-lt"/>
                <a:ea typeface="Aptos" panose="020B0004020202020204" pitchFamily="34" charset="0"/>
                <a:cs typeface="Times New Roman" panose="02020603050405020304" pitchFamily="18" charset="0"/>
              </a:rPr>
              <a:t>Pro</a:t>
            </a:r>
            <a:r>
              <a:rPr lang="de-DE" sz="1000" kern="1200" dirty="0">
                <a:effectLst/>
                <a:latin typeface="+mn-lt"/>
                <a:ea typeface="Aptos" panose="020B0004020202020204" pitchFamily="34" charset="0"/>
                <a:cs typeface="Times New Roman" panose="02020603050405020304" pitchFamily="18" charset="0"/>
              </a:rPr>
              <a:t>duktion und des Strom-Kon</a:t>
            </a:r>
            <a:r>
              <a:rPr lang="de-DE" sz="1000" u="sng" kern="1200" dirty="0">
                <a:effectLst/>
                <a:latin typeface="+mn-lt"/>
                <a:ea typeface="Aptos" panose="020B0004020202020204" pitchFamily="34" charset="0"/>
                <a:cs typeface="Times New Roman" panose="02020603050405020304" pitchFamily="18" charset="0"/>
              </a:rPr>
              <a:t>sum</a:t>
            </a:r>
            <a:r>
              <a:rPr lang="de-DE" sz="1000" kern="1200" dirty="0">
                <a:effectLst/>
                <a:latin typeface="+mn-lt"/>
                <a:ea typeface="Aptos" panose="020B0004020202020204" pitchFamily="34" charset="0"/>
                <a:cs typeface="Times New Roman" panose="02020603050405020304" pitchFamily="18" charset="0"/>
              </a:rPr>
              <a:t>s zusammenarbeiten:</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Stromerzeugung: PV mit Speicher</a:t>
            </a:r>
            <a:br>
              <a:rPr lang="de-DE" sz="1000" kern="1200" dirty="0">
                <a:effectLst/>
                <a:latin typeface="+mn-lt"/>
                <a:ea typeface="Aptos" panose="020B0004020202020204" pitchFamily="34" charset="0"/>
                <a:cs typeface="Times New Roman" panose="02020603050405020304" pitchFamily="18" charset="0"/>
              </a:rPr>
            </a:br>
            <a:r>
              <a:rPr lang="de-DE" sz="1000" kern="1200" dirty="0">
                <a:effectLst/>
                <a:latin typeface="+mn-lt"/>
                <a:ea typeface="Aptos" panose="020B0004020202020204" pitchFamily="34" charset="0"/>
                <a:cs typeface="Times New Roman" panose="02020603050405020304" pitchFamily="18" charset="0"/>
              </a:rPr>
              <a:t>- Stromverbrauch: Wärme, Mobilität und Haushalt.</a:t>
            </a:r>
            <a:endParaRPr lang="de-DE" sz="1000" kern="100" dirty="0">
              <a:effectLst/>
              <a:latin typeface="+mn-lt"/>
              <a:ea typeface="Aptos" panose="020B0004020202020204" pitchFamily="34" charset="0"/>
              <a:cs typeface="Times New Roman" panose="02020603050405020304" pitchFamily="18" charset="0"/>
            </a:endParaRPr>
          </a:p>
          <a:p>
            <a:pPr eaLnBrk="0" fontAlgn="base" hangingPunct="0">
              <a:lnSpc>
                <a:spcPct val="107000"/>
              </a:lnSpc>
              <a:spcAft>
                <a:spcPts val="800"/>
              </a:spcAft>
            </a:pPr>
            <a:r>
              <a:rPr lang="de-DE" sz="1000" kern="1200" dirty="0">
                <a:effectLst/>
                <a:latin typeface="+mn-lt"/>
                <a:ea typeface="Aptos" panose="020B0004020202020204" pitchFamily="34" charset="0"/>
                <a:cs typeface="Times New Roman" panose="02020603050405020304" pitchFamily="18" charset="0"/>
              </a:rPr>
              <a:t>Der Strom, der nicht von den privaten Erzeugern abgedeckt werden kann, wird von EE-Anlagen wie </a:t>
            </a:r>
            <a:r>
              <a:rPr lang="de-DE" sz="1000" u="sng" kern="1200" dirty="0">
                <a:effectLst/>
                <a:latin typeface="+mn-lt"/>
                <a:ea typeface="Aptos" panose="020B0004020202020204" pitchFamily="34" charset="0"/>
                <a:cs typeface="Times New Roman" panose="02020603050405020304" pitchFamily="18" charset="0"/>
              </a:rPr>
              <a:t>Windkraft und PV-Freiflächen mit dazugehörigen Speichern</a:t>
            </a:r>
            <a:r>
              <a:rPr lang="de-DE" sz="1000" kern="1200" dirty="0">
                <a:effectLst/>
                <a:latin typeface="+mn-lt"/>
                <a:ea typeface="Aptos" panose="020B0004020202020204" pitchFamily="34" charset="0"/>
                <a:cs typeface="Times New Roman" panose="02020603050405020304" pitchFamily="18" charset="0"/>
              </a:rPr>
              <a:t> bereitgestellt und über die Stromnetze transportiert und verteilt!</a:t>
            </a:r>
            <a:endParaRPr lang="de-DE" sz="1000" kern="100" dirty="0">
              <a:effectLst/>
              <a:latin typeface="+mn-lt"/>
              <a:ea typeface="Aptos" panose="020B0004020202020204" pitchFamily="34" charset="0"/>
              <a:cs typeface="Times New Roman" panose="02020603050405020304" pitchFamily="18" charset="0"/>
            </a:endParaRPr>
          </a:p>
          <a:p>
            <a:endParaRPr lang="de-DE" altLang="de-DE" dirty="0">
              <a:latin typeface="Arial" panose="020B0604020202020204" pitchFamily="34" charset="0"/>
            </a:endParaRPr>
          </a:p>
        </p:txBody>
      </p:sp>
    </p:spTree>
    <p:extLst>
      <p:ext uri="{BB962C8B-B14F-4D97-AF65-F5344CB8AC3E}">
        <p14:creationId xmlns:p14="http://schemas.microsoft.com/office/powerpoint/2010/main" val="3658572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D5F05850-5C02-472A-95AD-CF2786295409}"/>
              </a:ext>
            </a:extLst>
          </p:cNvPr>
          <p:cNvSpPr>
            <a:spLocks noGrp="1" noRot="1" noChangeAspect="1" noChangeArrowheads="1" noTextEdit="1"/>
          </p:cNvSpPr>
          <p:nvPr>
            <p:ph type="sldImg"/>
          </p:nvPr>
        </p:nvSpPr>
        <p:spPr>
          <a:ln/>
        </p:spPr>
      </p:sp>
      <p:sp>
        <p:nvSpPr>
          <p:cNvPr id="53251" name="Notizenplatzhalter 2">
            <a:extLst>
              <a:ext uri="{FF2B5EF4-FFF2-40B4-BE49-F238E27FC236}">
                <a16:creationId xmlns:a16="http://schemas.microsoft.com/office/drawing/2014/main" id="{1EC815D8-FDEC-43C2-B561-553D98239876}"/>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53252" name="Foliennummernplatzhalter 3">
            <a:extLst>
              <a:ext uri="{FF2B5EF4-FFF2-40B4-BE49-F238E27FC236}">
                <a16:creationId xmlns:a16="http://schemas.microsoft.com/office/drawing/2014/main" id="{D4E07BEC-5833-4E40-80F8-523848B4688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FD4A70-FAA4-4A98-A1AB-2FC3067AEF48}" type="slidenum">
              <a:rPr lang="de-DE" altLang="de-DE" smtClean="0"/>
              <a:pPr>
                <a:spcBef>
                  <a:spcPct val="0"/>
                </a:spcBef>
              </a:pPr>
              <a:t>69</a:t>
            </a:fld>
            <a:endParaRPr lang="de-DE" altLang="de-DE"/>
          </a:p>
        </p:txBody>
      </p:sp>
    </p:spTree>
    <p:extLst>
      <p:ext uri="{BB962C8B-B14F-4D97-AF65-F5344CB8AC3E}">
        <p14:creationId xmlns:p14="http://schemas.microsoft.com/office/powerpoint/2010/main" val="8815130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70</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3687192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7</a:t>
            </a:fld>
            <a:endParaRPr lang="de-DE" altLang="de-DE"/>
          </a:p>
        </p:txBody>
      </p:sp>
    </p:spTree>
    <p:extLst>
      <p:ext uri="{BB962C8B-B14F-4D97-AF65-F5344CB8AC3E}">
        <p14:creationId xmlns:p14="http://schemas.microsoft.com/office/powerpoint/2010/main" val="32021911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5866" indent="-294564">
              <a:spcBef>
                <a:spcPct val="30000"/>
              </a:spcBef>
              <a:buChar char="•"/>
              <a:defRPr sz="1200">
                <a:solidFill>
                  <a:schemeClr val="tx1"/>
                </a:solidFill>
                <a:latin typeface="Arial" panose="020B0604020202020204" pitchFamily="34" charset="0"/>
              </a:defRPr>
            </a:lvl2pPr>
            <a:lvl3pPr marL="1178257" indent="-235652">
              <a:spcBef>
                <a:spcPct val="30000"/>
              </a:spcBef>
              <a:buChar char="-"/>
              <a:defRPr sz="1200">
                <a:solidFill>
                  <a:schemeClr val="tx1"/>
                </a:solidFill>
                <a:latin typeface="Arial" panose="020B0604020202020204" pitchFamily="34" charset="0"/>
              </a:defRPr>
            </a:lvl3pPr>
            <a:lvl4pPr marL="1649559" indent="-235652">
              <a:spcBef>
                <a:spcPct val="30000"/>
              </a:spcBef>
              <a:defRPr sz="1200">
                <a:solidFill>
                  <a:schemeClr val="tx1"/>
                </a:solidFill>
                <a:latin typeface="Arial" panose="020B0604020202020204" pitchFamily="34" charset="0"/>
              </a:defRPr>
            </a:lvl4pPr>
            <a:lvl5pPr marL="2120861" indent="-235652">
              <a:spcBef>
                <a:spcPct val="30000"/>
              </a:spcBef>
              <a:defRPr sz="1200">
                <a:solidFill>
                  <a:schemeClr val="tx1"/>
                </a:solidFill>
                <a:latin typeface="Arial" panose="020B0604020202020204" pitchFamily="34" charset="0"/>
              </a:defRPr>
            </a:lvl5pPr>
            <a:lvl6pPr marL="2592163" indent="-235652" eaLnBrk="0" fontAlgn="base" hangingPunct="0">
              <a:spcBef>
                <a:spcPct val="30000"/>
              </a:spcBef>
              <a:spcAft>
                <a:spcPct val="0"/>
              </a:spcAft>
              <a:defRPr sz="1200">
                <a:solidFill>
                  <a:schemeClr val="tx1"/>
                </a:solidFill>
                <a:latin typeface="Arial" panose="020B0604020202020204" pitchFamily="34" charset="0"/>
              </a:defRPr>
            </a:lvl6pPr>
            <a:lvl7pPr marL="3063466" indent="-235652" eaLnBrk="0" fontAlgn="base" hangingPunct="0">
              <a:spcBef>
                <a:spcPct val="30000"/>
              </a:spcBef>
              <a:spcAft>
                <a:spcPct val="0"/>
              </a:spcAft>
              <a:defRPr sz="1200">
                <a:solidFill>
                  <a:schemeClr val="tx1"/>
                </a:solidFill>
                <a:latin typeface="Arial" panose="020B0604020202020204" pitchFamily="34" charset="0"/>
              </a:defRPr>
            </a:lvl7pPr>
            <a:lvl8pPr marL="3534768" indent="-235652" eaLnBrk="0" fontAlgn="base" hangingPunct="0">
              <a:spcBef>
                <a:spcPct val="30000"/>
              </a:spcBef>
              <a:spcAft>
                <a:spcPct val="0"/>
              </a:spcAft>
              <a:defRPr sz="1200">
                <a:solidFill>
                  <a:schemeClr val="tx1"/>
                </a:solidFill>
                <a:latin typeface="Arial" panose="020B0604020202020204" pitchFamily="34" charset="0"/>
              </a:defRPr>
            </a:lvl8pPr>
            <a:lvl9pPr marL="4006070" indent="-235652"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71</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a:latin typeface="Arial" panose="020B0604020202020204" pitchFamily="34" charset="0"/>
            </a:endParaRPr>
          </a:p>
        </p:txBody>
      </p:sp>
    </p:spTree>
    <p:extLst>
      <p:ext uri="{BB962C8B-B14F-4D97-AF65-F5344CB8AC3E}">
        <p14:creationId xmlns:p14="http://schemas.microsoft.com/office/powerpoint/2010/main" val="25311854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a:extLst>
              <a:ext uri="{FF2B5EF4-FFF2-40B4-BE49-F238E27FC236}">
                <a16:creationId xmlns:a16="http://schemas.microsoft.com/office/drawing/2014/main" id="{F7C1479A-67D7-4369-8C04-1EA516D4267F}"/>
              </a:ext>
            </a:extLst>
          </p:cNvPr>
          <p:cNvSpPr>
            <a:spLocks noGrp="1" noRot="1" noChangeAspect="1" noChangeArrowheads="1" noTextEdit="1"/>
          </p:cNvSpPr>
          <p:nvPr>
            <p:ph type="sldImg"/>
          </p:nvPr>
        </p:nvSpPr>
        <p:spPr>
          <a:ln/>
        </p:spPr>
      </p:sp>
      <p:sp>
        <p:nvSpPr>
          <p:cNvPr id="77827" name="Notizenplatzhalter 2">
            <a:extLst>
              <a:ext uri="{FF2B5EF4-FFF2-40B4-BE49-F238E27FC236}">
                <a16:creationId xmlns:a16="http://schemas.microsoft.com/office/drawing/2014/main" id="{907013C7-A1D2-4C96-942B-196A13106B68}"/>
              </a:ext>
            </a:extLst>
          </p:cNvPr>
          <p:cNvSpPr>
            <a:spLocks noGrp="1" noChangeArrowheads="1"/>
          </p:cNvSpPr>
          <p:nvPr>
            <p:ph type="body" idx="1"/>
          </p:nvPr>
        </p:nvSpPr>
        <p:spPr>
          <a:noFill/>
        </p:spPr>
        <p:txBody>
          <a:bodyPr/>
          <a:lstStyle/>
          <a:p>
            <a:endParaRPr lang="de-DE" altLang="de-DE">
              <a:latin typeface="Arial" panose="020B0604020202020204" pitchFamily="34" charset="0"/>
            </a:endParaRPr>
          </a:p>
        </p:txBody>
      </p:sp>
      <p:sp>
        <p:nvSpPr>
          <p:cNvPr id="77828" name="Foliennummernplatzhalter 3">
            <a:extLst>
              <a:ext uri="{FF2B5EF4-FFF2-40B4-BE49-F238E27FC236}">
                <a16:creationId xmlns:a16="http://schemas.microsoft.com/office/drawing/2014/main" id="{2057C458-B291-42C0-9F68-3F4C6CCF3020}"/>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buChar char="•"/>
              <a:defRPr sz="1200">
                <a:solidFill>
                  <a:schemeClr val="tx1"/>
                </a:solidFill>
                <a:latin typeface="Arial" panose="020B0604020202020204" pitchFamily="34" charset="0"/>
              </a:defRPr>
            </a:lvl2pPr>
            <a:lvl3pPr marL="1143000" indent="-228600">
              <a:spcBef>
                <a:spcPct val="30000"/>
              </a:spcBef>
              <a:buChar char="-"/>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D3AB0-E2D8-4CFB-95C2-D2ED3D11D116}" type="slidenum">
              <a:rPr lang="de-DE" altLang="de-DE" smtClean="0"/>
              <a:pPr>
                <a:spcBef>
                  <a:spcPct val="0"/>
                </a:spcBef>
              </a:pPr>
              <a:t>72</a:t>
            </a:fld>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705FA8AD-F2BF-49A3-9822-D8110BA4F101}"/>
              </a:ext>
            </a:extLst>
          </p:cNvPr>
          <p:cNvSpPr>
            <a:spLocks noGrp="1" noRot="1" noChangeAspect="1" noChangeArrowheads="1" noTextEdit="1"/>
          </p:cNvSpPr>
          <p:nvPr>
            <p:ph type="sldImg"/>
          </p:nvPr>
        </p:nvSpPr>
        <p:spPr>
          <a:ln/>
        </p:spPr>
      </p:sp>
      <p:sp>
        <p:nvSpPr>
          <p:cNvPr id="49155" name="Notizenplatzhalter 2">
            <a:extLst>
              <a:ext uri="{FF2B5EF4-FFF2-40B4-BE49-F238E27FC236}">
                <a16:creationId xmlns:a16="http://schemas.microsoft.com/office/drawing/2014/main" id="{8C7964AC-0E96-4375-A9CB-A68D5B5236B8}"/>
              </a:ext>
            </a:extLst>
          </p:cNvPr>
          <p:cNvSpPr>
            <a:spLocks noGrp="1" noChangeArrowheads="1"/>
          </p:cNvSpPr>
          <p:nvPr>
            <p:ph type="body" idx="1"/>
          </p:nvPr>
        </p:nvSpPr>
        <p:spPr>
          <a:noFill/>
        </p:spPr>
        <p:txBody>
          <a:bodyPr/>
          <a:lstStyle/>
          <a:p>
            <a:endParaRPr lang="de-DE" altLang="de-DE" dirty="0">
              <a:latin typeface="Arial" panose="020B0604020202020204" pitchFamily="34" charset="0"/>
            </a:endParaRPr>
          </a:p>
        </p:txBody>
      </p:sp>
      <p:sp>
        <p:nvSpPr>
          <p:cNvPr id="49156" name="Foliennummernplatzhalter 3">
            <a:extLst>
              <a:ext uri="{FF2B5EF4-FFF2-40B4-BE49-F238E27FC236}">
                <a16:creationId xmlns:a16="http://schemas.microsoft.com/office/drawing/2014/main" id="{4BA1D7CF-CAA1-4D4C-BE9A-0AD11CC7E2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62AD785-5606-4A92-9A6D-AA214B2C2A2E}" type="slidenum">
              <a:rPr lang="de-DE" altLang="de-DE" smtClean="0"/>
              <a:pPr>
                <a:spcBef>
                  <a:spcPct val="0"/>
                </a:spcBef>
              </a:pPr>
              <a:t>8</a:t>
            </a:fld>
            <a:endParaRPr lang="de-DE" altLang="de-DE"/>
          </a:p>
        </p:txBody>
      </p:sp>
    </p:spTree>
    <p:extLst>
      <p:ext uri="{BB962C8B-B14F-4D97-AF65-F5344CB8AC3E}">
        <p14:creationId xmlns:p14="http://schemas.microsoft.com/office/powerpoint/2010/main" val="3202191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ADF87889-8205-4DBE-9AA7-4F33548F6847}"/>
              </a:ext>
            </a:extLst>
          </p:cNvPr>
          <p:cNvSpPr>
            <a:spLocks noGrp="1" noRot="1" noChangeAspect="1" noChangeArrowheads="1" noTextEdit="1"/>
          </p:cNvSpPr>
          <p:nvPr>
            <p:ph type="sldImg"/>
          </p:nvPr>
        </p:nvSpPr>
        <p:spPr>
          <a:ln/>
        </p:spPr>
      </p:sp>
      <p:sp>
        <p:nvSpPr>
          <p:cNvPr id="9219" name="Foliennummernplatzhalter 3">
            <a:extLst>
              <a:ext uri="{FF2B5EF4-FFF2-40B4-BE49-F238E27FC236}">
                <a16:creationId xmlns:a16="http://schemas.microsoft.com/office/drawing/2014/main" id="{A59434B2-D9B8-4644-870D-BC238405F1FD}"/>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4956" indent="-286522">
              <a:spcBef>
                <a:spcPct val="30000"/>
              </a:spcBef>
              <a:buChar char="•"/>
              <a:defRPr sz="1200">
                <a:solidFill>
                  <a:schemeClr val="tx1"/>
                </a:solidFill>
                <a:latin typeface="Arial" panose="020B0604020202020204" pitchFamily="34" charset="0"/>
              </a:defRPr>
            </a:lvl2pPr>
            <a:lvl3pPr marL="1146086" indent="-229217">
              <a:spcBef>
                <a:spcPct val="30000"/>
              </a:spcBef>
              <a:buChar char="-"/>
              <a:defRPr sz="1200">
                <a:solidFill>
                  <a:schemeClr val="tx1"/>
                </a:solidFill>
                <a:latin typeface="Arial" panose="020B0604020202020204" pitchFamily="34" charset="0"/>
              </a:defRPr>
            </a:lvl3pPr>
            <a:lvl4pPr marL="1604521" indent="-229217">
              <a:spcBef>
                <a:spcPct val="30000"/>
              </a:spcBef>
              <a:defRPr sz="1200">
                <a:solidFill>
                  <a:schemeClr val="tx1"/>
                </a:solidFill>
                <a:latin typeface="Arial" panose="020B0604020202020204" pitchFamily="34" charset="0"/>
              </a:defRPr>
            </a:lvl4pPr>
            <a:lvl5pPr marL="2062955" indent="-229217">
              <a:spcBef>
                <a:spcPct val="30000"/>
              </a:spcBef>
              <a:defRPr sz="1200">
                <a:solidFill>
                  <a:schemeClr val="tx1"/>
                </a:solidFill>
                <a:latin typeface="Arial" panose="020B0604020202020204" pitchFamily="34" charset="0"/>
              </a:defRPr>
            </a:lvl5pPr>
            <a:lvl6pPr marL="2521389" indent="-229217" eaLnBrk="0" fontAlgn="base" hangingPunct="0">
              <a:spcBef>
                <a:spcPct val="30000"/>
              </a:spcBef>
              <a:spcAft>
                <a:spcPct val="0"/>
              </a:spcAft>
              <a:defRPr sz="1200">
                <a:solidFill>
                  <a:schemeClr val="tx1"/>
                </a:solidFill>
                <a:latin typeface="Arial" panose="020B0604020202020204" pitchFamily="34" charset="0"/>
              </a:defRPr>
            </a:lvl6pPr>
            <a:lvl7pPr marL="2979824" indent="-229217" eaLnBrk="0" fontAlgn="base" hangingPunct="0">
              <a:spcBef>
                <a:spcPct val="30000"/>
              </a:spcBef>
              <a:spcAft>
                <a:spcPct val="0"/>
              </a:spcAft>
              <a:defRPr sz="1200">
                <a:solidFill>
                  <a:schemeClr val="tx1"/>
                </a:solidFill>
                <a:latin typeface="Arial" panose="020B0604020202020204" pitchFamily="34" charset="0"/>
              </a:defRPr>
            </a:lvl7pPr>
            <a:lvl8pPr marL="3438258" indent="-229217" eaLnBrk="0" fontAlgn="base" hangingPunct="0">
              <a:spcBef>
                <a:spcPct val="30000"/>
              </a:spcBef>
              <a:spcAft>
                <a:spcPct val="0"/>
              </a:spcAft>
              <a:defRPr sz="1200">
                <a:solidFill>
                  <a:schemeClr val="tx1"/>
                </a:solidFill>
                <a:latin typeface="Arial" panose="020B0604020202020204" pitchFamily="34" charset="0"/>
              </a:defRPr>
            </a:lvl8pPr>
            <a:lvl9pPr marL="3896693" indent="-22921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3A9966-D8AC-46EA-AFFF-090C06FDEEA4}" type="slidenum">
              <a:rPr lang="de-DE" altLang="de-DE" smtClean="0"/>
              <a:pPr>
                <a:spcBef>
                  <a:spcPct val="0"/>
                </a:spcBef>
              </a:pPr>
              <a:t>9</a:t>
            </a:fld>
            <a:endParaRPr lang="de-DE" altLang="de-DE"/>
          </a:p>
        </p:txBody>
      </p:sp>
      <p:sp>
        <p:nvSpPr>
          <p:cNvPr id="9220" name="Notizenplatzhalter 2">
            <a:extLst>
              <a:ext uri="{FF2B5EF4-FFF2-40B4-BE49-F238E27FC236}">
                <a16:creationId xmlns:a16="http://schemas.microsoft.com/office/drawing/2014/main" id="{A2DF28A9-0A99-404D-899C-9C1EA8A4182F}"/>
              </a:ext>
            </a:extLst>
          </p:cNvPr>
          <p:cNvSpPr>
            <a:spLocks noGrp="1" noChangeArrowheads="1"/>
          </p:cNvSpPr>
          <p:nvPr>
            <p:ph type="body" sz="quarter" idx="3"/>
          </p:nvPr>
        </p:nvSpPr>
        <p:spPr>
          <a:noFill/>
        </p:spPr>
        <p:txBody>
          <a:bodyPr/>
          <a:lstStyle/>
          <a:p>
            <a:endParaRPr lang="de-DE" altLang="de-DE" dirty="0">
              <a:latin typeface="Arial" panose="020B0604020202020204" pitchFamily="34" charset="0"/>
            </a:endParaRPr>
          </a:p>
        </p:txBody>
      </p:sp>
    </p:spTree>
    <p:extLst>
      <p:ext uri="{BB962C8B-B14F-4D97-AF65-F5344CB8AC3E}">
        <p14:creationId xmlns:p14="http://schemas.microsoft.com/office/powerpoint/2010/main" val="507032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046603"/>
      </p:ext>
    </p:extLst>
  </p:cSld>
  <p:clrMapOvr>
    <a:masterClrMapping/>
  </p:clrMapOvr>
  <p:transition>
    <p:randomBa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85800" y="1295400"/>
            <a:ext cx="8940800" cy="4797425"/>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29628257"/>
      </p:ext>
    </p:extLst>
  </p:cSld>
  <p:clrMapOvr>
    <a:masterClrMapping/>
  </p:clrMapOvr>
  <p:transition>
    <p:randomBa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343775" y="274638"/>
            <a:ext cx="2282825" cy="5818187"/>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95300" y="274638"/>
            <a:ext cx="6696075" cy="5818187"/>
          </a:xfrm>
          <a:prstGeom prst="rect">
            <a:avLst/>
          </a:prstGeo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1145331"/>
      </p:ext>
    </p:extLst>
  </p:cSld>
  <p:clrMapOvr>
    <a:masterClrMapping/>
  </p:clrMapOvr>
  <p:transition>
    <p:randomBa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85800" y="1295400"/>
            <a:ext cx="8940800" cy="4797425"/>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53127278"/>
      </p:ext>
    </p:extLst>
  </p:cSld>
  <p:clrMapOvr>
    <a:masterClrMapping/>
  </p:clrMapOvr>
  <p:transition>
    <p:randomBa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881451311"/>
      </p:ext>
    </p:extLst>
  </p:cSld>
  <p:clrMapOvr>
    <a:masterClrMapping/>
  </p:clrMapOvr>
  <p:transition>
    <p:randomBa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858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232400" y="1295400"/>
            <a:ext cx="4394200" cy="47974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907810774"/>
      </p:ext>
    </p:extLst>
  </p:cSld>
  <p:clrMapOvr>
    <a:masterClrMapping/>
  </p:clrMapOvr>
  <p:transition>
    <p:randomBa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74163475"/>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95300" y="274638"/>
            <a:ext cx="89154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1800205686"/>
      </p:ext>
    </p:extLst>
  </p:cSld>
  <p:clrMapOvr>
    <a:masterClrMapping/>
  </p:clrMapOvr>
  <p:transition>
    <p:randomBa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855409"/>
      </p:ext>
    </p:extLst>
  </p:cSld>
  <p:clrMapOvr>
    <a:masterClrMapping/>
  </p:clrMapOvr>
  <p:transition>
    <p:randomBa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95300" y="273050"/>
            <a:ext cx="3259138"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3285230727"/>
      </p:ext>
    </p:extLst>
  </p:cSld>
  <p:clrMapOvr>
    <a:masterClrMapping/>
  </p:clrMapOvr>
  <p:transition>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941513" y="4800600"/>
            <a:ext cx="59436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909056211"/>
      </p:ext>
    </p:extLst>
  </p:cSld>
  <p:clrMapOvr>
    <a:masterClrMapping/>
  </p:clrMapOvr>
  <p:transition>
    <p:randomBa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1">
            <a:extLst>
              <a:ext uri="{FF2B5EF4-FFF2-40B4-BE49-F238E27FC236}">
                <a16:creationId xmlns:a16="http://schemas.microsoft.com/office/drawing/2014/main" id="{89BCC4A8-90E5-4CE1-94B9-4AF5D8AA7CE3}"/>
              </a:ext>
            </a:extLst>
          </p:cNvPr>
          <p:cNvSpPr>
            <a:spLocks noChangeArrowheads="1"/>
          </p:cNvSpPr>
          <p:nvPr/>
        </p:nvSpPr>
        <p:spPr bwMode="auto">
          <a:xfrm>
            <a:off x="-4763" y="0"/>
            <a:ext cx="9910763" cy="798513"/>
          </a:xfrm>
          <a:prstGeom prst="rect">
            <a:avLst/>
          </a:prstGeom>
          <a:solidFill>
            <a:srgbClr val="3333FF"/>
          </a:solidFill>
          <a:ln>
            <a:noFill/>
          </a:ln>
          <a:effectLst/>
        </p:spPr>
        <p:txBody>
          <a:bodyPr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buFontTx/>
              <a:buChar char="•"/>
              <a:defRPr/>
            </a:pPr>
            <a:endParaRPr lang="de-DE" altLang="de-DE"/>
          </a:p>
        </p:txBody>
      </p:sp>
      <p:sp>
        <p:nvSpPr>
          <p:cNvPr id="6" name="Rectangle 75">
            <a:extLst>
              <a:ext uri="{FF2B5EF4-FFF2-40B4-BE49-F238E27FC236}">
                <a16:creationId xmlns:a16="http://schemas.microsoft.com/office/drawing/2014/main" id="{CCB66A0D-9823-48CF-B480-5F625C87389E}"/>
              </a:ext>
            </a:extLst>
          </p:cNvPr>
          <p:cNvSpPr>
            <a:spLocks noChangeArrowheads="1"/>
          </p:cNvSpPr>
          <p:nvPr userDrawn="1"/>
        </p:nvSpPr>
        <p:spPr bwMode="auto">
          <a:xfrm>
            <a:off x="1" y="6502400"/>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r>
              <a:rPr lang="de-DE" altLang="de-DE" sz="1200" b="1" dirty="0">
                <a:solidFill>
                  <a:srgbClr val="FF9933"/>
                </a:solidFill>
              </a:rPr>
              <a:t>Klimaschutz – Energiewende 2.0 </a:t>
            </a:r>
            <a:r>
              <a:rPr lang="de-DE" altLang="de-DE" sz="1200" b="1" kern="1200" dirty="0">
                <a:solidFill>
                  <a:srgbClr val="FF9933"/>
                </a:solidFill>
                <a:latin typeface="Arial" panose="020B0604020202020204" pitchFamily="34" charset="0"/>
                <a:ea typeface="+mn-ea"/>
                <a:cs typeface="+mn-cs"/>
              </a:rPr>
              <a:t>| energetische Versorgungssicherheit</a:t>
            </a:r>
            <a:r>
              <a:rPr lang="de-DE" altLang="de-DE" sz="1200" b="1" dirty="0">
                <a:solidFill>
                  <a:srgbClr val="FF9933"/>
                </a:solidFill>
              </a:rPr>
              <a:t> | FV49</a:t>
            </a:r>
            <a:r>
              <a:rPr lang="en-US" altLang="de-DE" sz="1200" b="1" kern="1200" dirty="0">
                <a:solidFill>
                  <a:srgbClr val="FF9933"/>
                </a:solidFill>
                <a:latin typeface="Arial" panose="020B0604020202020204" pitchFamily="34" charset="0"/>
                <a:ea typeface="+mn-ea"/>
                <a:cs typeface="+mn-cs"/>
              </a:rPr>
              <a:t>		           	             </a:t>
            </a:r>
            <a:r>
              <a:rPr lang="de-DE" altLang="de-DE" sz="1200" b="1" kern="1200" dirty="0">
                <a:solidFill>
                  <a:srgbClr val="FF9933"/>
                </a:solidFill>
                <a:latin typeface="Arial" panose="020B0604020202020204" pitchFamily="34" charset="0"/>
                <a:ea typeface="+mn-ea"/>
                <a:cs typeface="+mn-cs"/>
              </a:rPr>
              <a:t>ISE e.V. </a:t>
            </a:r>
            <a:fld id="{B441096D-49BA-4C7B-A571-124674B25D3F}" type="slidenum">
              <a:rPr lang="de-DE" altLang="de-DE" sz="1200" b="1" kern="1200" smtClean="0">
                <a:solidFill>
                  <a:srgbClr val="FF9933"/>
                </a:solidFill>
                <a:latin typeface="Arial" panose="020B060402020202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tab pos="1609725" algn="r"/>
                </a:tabLst>
                <a:defRPr/>
              </a:pPr>
              <a:t>‹Nr.›</a:t>
            </a:fld>
            <a:endParaRPr lang="de-DE" altLang="de-DE" sz="1200" b="1" kern="1200" dirty="0">
              <a:solidFill>
                <a:srgbClr val="FF9933"/>
              </a:solidFill>
              <a:latin typeface="Arial" panose="020B0604020202020204" pitchFamily="34" charset="0"/>
              <a:ea typeface="+mn-ea"/>
              <a:cs typeface="+mn-cs"/>
            </a:endParaRPr>
          </a:p>
        </p:txBody>
      </p:sp>
      <p:pic>
        <p:nvPicPr>
          <p:cNvPr id="2" name="Grafik 1">
            <a:extLst>
              <a:ext uri="{FF2B5EF4-FFF2-40B4-BE49-F238E27FC236}">
                <a16:creationId xmlns:a16="http://schemas.microsoft.com/office/drawing/2014/main" id="{72DCDE3D-A900-9A9E-5143-C3AF1AFF025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35" y="1"/>
            <a:ext cx="802216" cy="802664"/>
          </a:xfrm>
          <a:prstGeom prst="rect">
            <a:avLst/>
          </a:prstGeom>
        </p:spPr>
      </p:pic>
    </p:spTree>
  </p:cSld>
  <p:clrMap bg1="lt1" tx1="dk1" bg2="lt2" tx2="dk2" accent1="accent1" accent2="accent2" accent3="accent3" accent4="accent4" accent5="accent5" accent6="accent6" hlink="hlink" folHlink="folHlink"/>
  <p:sldLayoutIdLst>
    <p:sldLayoutId id="2147490102" r:id="rId1"/>
    <p:sldLayoutId id="2147490082" r:id="rId2"/>
    <p:sldLayoutId id="2147490083" r:id="rId3"/>
    <p:sldLayoutId id="2147490084" r:id="rId4"/>
    <p:sldLayoutId id="2147490085" r:id="rId5"/>
    <p:sldLayoutId id="2147490086" r:id="rId6"/>
    <p:sldLayoutId id="2147490087" r:id="rId7"/>
    <p:sldLayoutId id="2147490088" r:id="rId8"/>
    <p:sldLayoutId id="2147490089" r:id="rId9"/>
    <p:sldLayoutId id="2147490090" r:id="rId10"/>
    <p:sldLayoutId id="2147490091" r:id="rId11"/>
  </p:sldLayoutIdLst>
  <p:transition>
    <p:randomBar/>
  </p:transition>
  <p:txStyles>
    <p:titleStyle>
      <a:lvl1pPr algn="l" rtl="0" eaLnBrk="0" fontAlgn="base" hangingPunct="0">
        <a:lnSpc>
          <a:spcPct val="90000"/>
        </a:lnSpc>
        <a:spcBef>
          <a:spcPct val="0"/>
        </a:spcBef>
        <a:spcAft>
          <a:spcPct val="0"/>
        </a:spcAft>
        <a:defRPr sz="2400">
          <a:solidFill>
            <a:schemeClr val="bg1"/>
          </a:solidFill>
          <a:latin typeface="+mj-lt"/>
          <a:ea typeface="+mj-ea"/>
          <a:cs typeface="+mj-cs"/>
        </a:defRPr>
      </a:lvl1pPr>
      <a:lvl2pPr algn="l" rtl="0" eaLnBrk="0" fontAlgn="base" hangingPunct="0">
        <a:lnSpc>
          <a:spcPct val="90000"/>
        </a:lnSpc>
        <a:spcBef>
          <a:spcPct val="0"/>
        </a:spcBef>
        <a:spcAft>
          <a:spcPct val="0"/>
        </a:spcAft>
        <a:defRPr sz="2400">
          <a:solidFill>
            <a:schemeClr val="bg1"/>
          </a:solidFill>
          <a:latin typeface="Arial" charset="0"/>
        </a:defRPr>
      </a:lvl2pPr>
      <a:lvl3pPr algn="l" rtl="0" eaLnBrk="0" fontAlgn="base" hangingPunct="0">
        <a:lnSpc>
          <a:spcPct val="90000"/>
        </a:lnSpc>
        <a:spcBef>
          <a:spcPct val="0"/>
        </a:spcBef>
        <a:spcAft>
          <a:spcPct val="0"/>
        </a:spcAft>
        <a:defRPr sz="2400">
          <a:solidFill>
            <a:schemeClr val="bg1"/>
          </a:solidFill>
          <a:latin typeface="Arial" charset="0"/>
        </a:defRPr>
      </a:lvl3pPr>
      <a:lvl4pPr algn="l" rtl="0" eaLnBrk="0" fontAlgn="base" hangingPunct="0">
        <a:lnSpc>
          <a:spcPct val="90000"/>
        </a:lnSpc>
        <a:spcBef>
          <a:spcPct val="0"/>
        </a:spcBef>
        <a:spcAft>
          <a:spcPct val="0"/>
        </a:spcAft>
        <a:defRPr sz="2400">
          <a:solidFill>
            <a:schemeClr val="bg1"/>
          </a:solidFill>
          <a:latin typeface="Arial" charset="0"/>
        </a:defRPr>
      </a:lvl4pPr>
      <a:lvl5pPr algn="l" rtl="0" eaLnBrk="0" fontAlgn="base" hangingPunct="0">
        <a:lnSpc>
          <a:spcPct val="90000"/>
        </a:lnSpc>
        <a:spcBef>
          <a:spcPct val="0"/>
        </a:spcBef>
        <a:spcAft>
          <a:spcPct val="0"/>
        </a:spcAft>
        <a:defRPr sz="2400">
          <a:solidFill>
            <a:schemeClr val="bg1"/>
          </a:solidFill>
          <a:latin typeface="Arial" charset="0"/>
        </a:defRPr>
      </a:lvl5pPr>
      <a:lvl6pPr marL="457200" algn="l" rtl="0" eaLnBrk="0" fontAlgn="base" hangingPunct="0">
        <a:lnSpc>
          <a:spcPct val="90000"/>
        </a:lnSpc>
        <a:spcBef>
          <a:spcPct val="0"/>
        </a:spcBef>
        <a:spcAft>
          <a:spcPct val="0"/>
        </a:spcAft>
        <a:defRPr sz="2400">
          <a:solidFill>
            <a:schemeClr val="bg1"/>
          </a:solidFill>
          <a:latin typeface="Arial" charset="0"/>
        </a:defRPr>
      </a:lvl6pPr>
      <a:lvl7pPr marL="914400" algn="l" rtl="0" eaLnBrk="0" fontAlgn="base" hangingPunct="0">
        <a:lnSpc>
          <a:spcPct val="90000"/>
        </a:lnSpc>
        <a:spcBef>
          <a:spcPct val="0"/>
        </a:spcBef>
        <a:spcAft>
          <a:spcPct val="0"/>
        </a:spcAft>
        <a:defRPr sz="2400">
          <a:solidFill>
            <a:schemeClr val="bg1"/>
          </a:solidFill>
          <a:latin typeface="Arial" charset="0"/>
        </a:defRPr>
      </a:lvl7pPr>
      <a:lvl8pPr marL="1371600" algn="l" rtl="0" eaLnBrk="0" fontAlgn="base" hangingPunct="0">
        <a:lnSpc>
          <a:spcPct val="90000"/>
        </a:lnSpc>
        <a:spcBef>
          <a:spcPct val="0"/>
        </a:spcBef>
        <a:spcAft>
          <a:spcPct val="0"/>
        </a:spcAft>
        <a:defRPr sz="2400">
          <a:solidFill>
            <a:schemeClr val="bg1"/>
          </a:solidFill>
          <a:latin typeface="Arial" charset="0"/>
        </a:defRPr>
      </a:lvl8pPr>
      <a:lvl9pPr marL="1828800" algn="l" rtl="0" eaLnBrk="0" fontAlgn="base" hangingPunct="0">
        <a:lnSpc>
          <a:spcPct val="90000"/>
        </a:lnSpc>
        <a:spcBef>
          <a:spcPct val="0"/>
        </a:spcBef>
        <a:spcAft>
          <a:spcPct val="0"/>
        </a:spcAft>
        <a:defRPr sz="2400">
          <a:solidFill>
            <a:schemeClr val="bg1"/>
          </a:solidFill>
          <a:latin typeface="Arial" charset="0"/>
        </a:defRPr>
      </a:lvl9pPr>
    </p:titleStyle>
    <p:bodyStyle>
      <a:lvl1pPr marL="284163" indent="-284163" algn="l" rtl="0" eaLnBrk="0" fontAlgn="base" hangingPunct="0">
        <a:spcBef>
          <a:spcPct val="100000"/>
        </a:spcBef>
        <a:spcAft>
          <a:spcPct val="0"/>
        </a:spcAft>
        <a:buFont typeface="Wingdings" panose="05000000000000000000" pitchFamily="2" charset="2"/>
        <a:buChar char="l"/>
        <a:defRPr>
          <a:solidFill>
            <a:schemeClr val="tx1"/>
          </a:solidFill>
          <a:latin typeface="+mn-lt"/>
          <a:ea typeface="+mn-ea"/>
          <a:cs typeface="+mn-cs"/>
        </a:defRPr>
      </a:lvl1pPr>
      <a:lvl2pPr marL="766763" indent="-292100" algn="l" rtl="0" eaLnBrk="0" fontAlgn="base" hangingPunct="0">
        <a:spcBef>
          <a:spcPct val="20000"/>
        </a:spcBef>
        <a:spcAft>
          <a:spcPct val="0"/>
        </a:spcAft>
        <a:buFont typeface="Wingdings" panose="05000000000000000000" pitchFamily="2" charset="2"/>
        <a:buChar char="l"/>
        <a:defRPr>
          <a:solidFill>
            <a:schemeClr val="tx1"/>
          </a:solidFill>
          <a:latin typeface="+mn-lt"/>
        </a:defRPr>
      </a:lvl2pPr>
      <a:lvl3pPr marL="1138238" indent="-180975" algn="l" rtl="0" eaLnBrk="0" fontAlgn="base" hangingPunct="0">
        <a:spcBef>
          <a:spcPct val="20000"/>
        </a:spcBef>
        <a:spcAft>
          <a:spcPct val="0"/>
        </a:spcAft>
        <a:buFont typeface="Wingdings" panose="05000000000000000000" pitchFamily="2" charset="2"/>
        <a:buChar char="l"/>
        <a:defRPr sz="1600">
          <a:solidFill>
            <a:schemeClr val="tx1"/>
          </a:solidFill>
          <a:latin typeface="+mn-lt"/>
        </a:defRPr>
      </a:lvl3pPr>
      <a:lvl4pPr marL="1520825" indent="-184150" algn="l" rtl="0" eaLnBrk="0" fontAlgn="base" hangingPunct="0">
        <a:spcBef>
          <a:spcPct val="20000"/>
        </a:spcBef>
        <a:spcAft>
          <a:spcPct val="0"/>
        </a:spcAft>
        <a:buChar char="–"/>
        <a:defRPr sz="1600">
          <a:solidFill>
            <a:schemeClr val="tx1"/>
          </a:solidFill>
          <a:latin typeface="+mn-lt"/>
        </a:defRPr>
      </a:lvl4pPr>
      <a:lvl5pPr marL="1905000" indent="-185738" algn="l" rtl="0" eaLnBrk="0" fontAlgn="base" hangingPunct="0">
        <a:spcBef>
          <a:spcPct val="20000"/>
        </a:spcBef>
        <a:spcAft>
          <a:spcPct val="0"/>
        </a:spcAft>
        <a:buChar char="»"/>
        <a:defRPr sz="1600">
          <a:solidFill>
            <a:schemeClr val="tx1"/>
          </a:solidFill>
          <a:latin typeface="+mn-lt"/>
        </a:defRPr>
      </a:lvl5pPr>
      <a:lvl6pPr marL="2362200" indent="-185738" algn="l" rtl="0" eaLnBrk="0" fontAlgn="base" hangingPunct="0">
        <a:spcBef>
          <a:spcPct val="20000"/>
        </a:spcBef>
        <a:spcAft>
          <a:spcPct val="0"/>
        </a:spcAft>
        <a:buChar char="»"/>
        <a:defRPr sz="1600">
          <a:solidFill>
            <a:schemeClr val="tx1"/>
          </a:solidFill>
          <a:latin typeface="+mn-lt"/>
        </a:defRPr>
      </a:lvl6pPr>
      <a:lvl7pPr marL="2819400" indent="-185738" algn="l" rtl="0" eaLnBrk="0" fontAlgn="base" hangingPunct="0">
        <a:spcBef>
          <a:spcPct val="20000"/>
        </a:spcBef>
        <a:spcAft>
          <a:spcPct val="0"/>
        </a:spcAft>
        <a:buChar char="»"/>
        <a:defRPr sz="1600">
          <a:solidFill>
            <a:schemeClr val="tx1"/>
          </a:solidFill>
          <a:latin typeface="+mn-lt"/>
        </a:defRPr>
      </a:lvl7pPr>
      <a:lvl8pPr marL="3276600" indent="-185738" algn="l" rtl="0" eaLnBrk="0" fontAlgn="base" hangingPunct="0">
        <a:spcBef>
          <a:spcPct val="20000"/>
        </a:spcBef>
        <a:spcAft>
          <a:spcPct val="0"/>
        </a:spcAft>
        <a:buChar char="»"/>
        <a:defRPr sz="1600">
          <a:solidFill>
            <a:schemeClr val="tx1"/>
          </a:solidFill>
          <a:latin typeface="+mn-lt"/>
        </a:defRPr>
      </a:lvl8pPr>
      <a:lvl9pPr marL="3733800" indent="-185738"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jp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jpeg"/><Relationship Id="rId17" Type="http://schemas.openxmlformats.org/officeDocument/2006/relationships/image" Target="../media/image32.jpg"/><Relationship Id="rId2" Type="http://schemas.openxmlformats.org/officeDocument/2006/relationships/notesSlide" Target="../notesSlides/notesSlide12.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jpg"/><Relationship Id="rId5" Type="http://schemas.openxmlformats.org/officeDocument/2006/relationships/image" Target="../media/image20.jpg"/><Relationship Id="rId15" Type="http://schemas.openxmlformats.org/officeDocument/2006/relationships/image" Target="../media/image30.jp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jp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svg"/><Relationship Id="rId9" Type="http://schemas.openxmlformats.org/officeDocument/2006/relationships/image" Target="../media/image51.jp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energie-lexikon.info/europaeisches_verbundsystem.html" TargetMode="External"/><Relationship Id="rId4" Type="http://schemas.openxmlformats.org/officeDocument/2006/relationships/hyperlink" Target="https://de.wikipedia.org/wiki/Verband_Europ%C3%A4ischer_%C3%9Cbertragungsnetzbetreiber"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bdew.de/online-magazin-zweitausend50/schnittstelle/energiewende-europa-strommarkt/"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energie-lexikon.info/pumpspeicherkraftwerk.htm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www.energie-lexikon.info/virtuelles_kraftwerk.html" TargetMode="External"/><Relationship Id="rId4" Type="http://schemas.openxmlformats.org/officeDocument/2006/relationships/hyperlink" Target="https://www.energie-lexikon.info/gaskraftwerk.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s://www.netzfrequenz.info/aktuelle-netzfrequenz-full" TargetMode="External"/><Relationship Id="rId4" Type="http://schemas.openxmlformats.org/officeDocument/2006/relationships/hyperlink" Target="https://www.amprion.net/Netzjournal/Beitr%C3%A4ge-2019/Werkzeugkasten-der-Systemf%C3%BChrung.html"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64.jpg"/><Relationship Id="rId18" Type="http://schemas.openxmlformats.org/officeDocument/2006/relationships/image" Target="../media/image22.png"/><Relationship Id="rId3" Type="http://schemas.openxmlformats.org/officeDocument/2006/relationships/image" Target="../media/image52.png"/><Relationship Id="rId7" Type="http://schemas.openxmlformats.org/officeDocument/2006/relationships/image" Target="../media/image31.png"/><Relationship Id="rId12" Type="http://schemas.openxmlformats.org/officeDocument/2006/relationships/image" Target="../media/image25.png"/><Relationship Id="rId17" Type="http://schemas.openxmlformats.org/officeDocument/2006/relationships/image" Target="../media/image67.jpg"/><Relationship Id="rId2" Type="http://schemas.openxmlformats.org/officeDocument/2006/relationships/notesSlide" Target="../notesSlides/notesSlide25.xml"/><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2.jpg"/><Relationship Id="rId11" Type="http://schemas.openxmlformats.org/officeDocument/2006/relationships/image" Target="../media/image29.png"/><Relationship Id="rId5" Type="http://schemas.openxmlformats.org/officeDocument/2006/relationships/image" Target="../media/image61.png"/><Relationship Id="rId15" Type="http://schemas.openxmlformats.org/officeDocument/2006/relationships/image" Target="../media/image65.jpeg"/><Relationship Id="rId10" Type="http://schemas.openxmlformats.org/officeDocument/2006/relationships/image" Target="../media/image63.png"/><Relationship Id="rId4" Type="http://schemas.openxmlformats.org/officeDocument/2006/relationships/image" Target="../media/image53.png"/><Relationship Id="rId9" Type="http://schemas.openxmlformats.org/officeDocument/2006/relationships/image" Target="../media/image33.jpg"/><Relationship Id="rId14"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tibber.com/de?utm_source=googleadwords_int&amp;utm_medium=cpc&amp;utm_content=12516736730_148758637874_646784593572&amp;utm_id=g_&amp;keyword=tibber&amp;gad=1&amp;gclid=Cj0KCQjw0tKiBhC6ARIsAAOXutl_zLu0g6PdrMvL2uPidFZ-vuCIveirks-InlFt8PtaLS0sNXA5DG8aAt4NEALw_wcB" TargetMode="External"/><Relationship Id="rId7" Type="http://schemas.openxmlformats.org/officeDocument/2006/relationships/image" Target="../media/image63.png"/><Relationship Id="rId12" Type="http://schemas.openxmlformats.org/officeDocument/2006/relationships/hyperlink" Target="https://www.bundesnetzagentur.de/DE/Beschlusskammern/1_GZ/BK6-GZ/2020/BK6-20-160/Anlagen%20Beschluss/Anlage%206.pdf?__blob=publicationFile&amp;v=1"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3.jpg"/><Relationship Id="rId11" Type="http://schemas.openxmlformats.org/officeDocument/2006/relationships/image" Target="../media/image61.png"/><Relationship Id="rId5" Type="http://schemas.openxmlformats.org/officeDocument/2006/relationships/image" Target="../media/image32.jpg"/><Relationship Id="rId10" Type="http://schemas.openxmlformats.org/officeDocument/2006/relationships/image" Target="../media/image52.png"/><Relationship Id="rId4" Type="http://schemas.openxmlformats.org/officeDocument/2006/relationships/image" Target="../media/image31.png"/><Relationship Id="rId9"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s://www.transnetbw.de/_Resources/Persistent/1/f/7/6/1f76f3b163788f99a6e03d95e26e1526fdbd7a67/20240514_PKME_Abschlussbericht_final.pdf" TargetMode="External"/><Relationship Id="rId4" Type="http://schemas.openxmlformats.org/officeDocument/2006/relationships/image" Target="../media/image70.jp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bundesnetzagentur.de/DE/Beschlusskammern/1_GZ/BK6-GZ/2020/BK6-20-160/Anlagen%20Beschluss/Anlage%206.pdf?__blob=publicationFile&amp;v=1" TargetMode="External"/><Relationship Id="rId1" Type="http://schemas.openxmlformats.org/officeDocument/2006/relationships/slideLayout" Target="../slideLayouts/slideLayout7.xml"/><Relationship Id="rId4" Type="http://schemas.openxmlformats.org/officeDocument/2006/relationships/hyperlink" Target="https://www.youtube.com/watch?v=BuwCTPfvGkE&amp;pp=ygUSYmRldyBrb25ncmVzcyAyMDI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75.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83.gif"/><Relationship Id="rId13" Type="http://schemas.openxmlformats.org/officeDocument/2006/relationships/image" Target="../media/image88.gif"/><Relationship Id="rId18" Type="http://schemas.openxmlformats.org/officeDocument/2006/relationships/image" Target="../media/image93.gif"/><Relationship Id="rId26" Type="http://schemas.openxmlformats.org/officeDocument/2006/relationships/image" Target="../media/image101.jpg"/><Relationship Id="rId3" Type="http://schemas.openxmlformats.org/officeDocument/2006/relationships/image" Target="../media/image78.gif"/><Relationship Id="rId21" Type="http://schemas.openxmlformats.org/officeDocument/2006/relationships/image" Target="../media/image96.gif"/><Relationship Id="rId7" Type="http://schemas.openxmlformats.org/officeDocument/2006/relationships/image" Target="../media/image82.gif"/><Relationship Id="rId12" Type="http://schemas.openxmlformats.org/officeDocument/2006/relationships/image" Target="../media/image87.gif"/><Relationship Id="rId17" Type="http://schemas.openxmlformats.org/officeDocument/2006/relationships/image" Target="../media/image92.gif"/><Relationship Id="rId25" Type="http://schemas.openxmlformats.org/officeDocument/2006/relationships/image" Target="../media/image100.gif"/><Relationship Id="rId2" Type="http://schemas.openxmlformats.org/officeDocument/2006/relationships/notesSlide" Target="../notesSlides/notesSlide32.xml"/><Relationship Id="rId16" Type="http://schemas.openxmlformats.org/officeDocument/2006/relationships/image" Target="../media/image91.gif"/><Relationship Id="rId20" Type="http://schemas.openxmlformats.org/officeDocument/2006/relationships/image" Target="../media/image95.gif"/><Relationship Id="rId1" Type="http://schemas.openxmlformats.org/officeDocument/2006/relationships/slideLayout" Target="../slideLayouts/slideLayout7.xml"/><Relationship Id="rId6" Type="http://schemas.openxmlformats.org/officeDocument/2006/relationships/image" Target="../media/image81.gif"/><Relationship Id="rId11" Type="http://schemas.openxmlformats.org/officeDocument/2006/relationships/image" Target="../media/image86.gif"/><Relationship Id="rId24" Type="http://schemas.openxmlformats.org/officeDocument/2006/relationships/image" Target="../media/image99.gif"/><Relationship Id="rId5" Type="http://schemas.openxmlformats.org/officeDocument/2006/relationships/image" Target="../media/image80.gif"/><Relationship Id="rId15" Type="http://schemas.openxmlformats.org/officeDocument/2006/relationships/image" Target="../media/image90.gif"/><Relationship Id="rId23" Type="http://schemas.openxmlformats.org/officeDocument/2006/relationships/image" Target="../media/image98.png"/><Relationship Id="rId28" Type="http://schemas.openxmlformats.org/officeDocument/2006/relationships/image" Target="../media/image103.jpg"/><Relationship Id="rId10" Type="http://schemas.openxmlformats.org/officeDocument/2006/relationships/image" Target="../media/image85.gif"/><Relationship Id="rId19" Type="http://schemas.openxmlformats.org/officeDocument/2006/relationships/image" Target="../media/image94.gif"/><Relationship Id="rId4" Type="http://schemas.openxmlformats.org/officeDocument/2006/relationships/image" Target="../media/image79.gif"/><Relationship Id="rId9" Type="http://schemas.openxmlformats.org/officeDocument/2006/relationships/image" Target="../media/image84.gif"/><Relationship Id="rId14" Type="http://schemas.openxmlformats.org/officeDocument/2006/relationships/image" Target="../media/image89.gif"/><Relationship Id="rId22" Type="http://schemas.openxmlformats.org/officeDocument/2006/relationships/image" Target="../media/image97.gif"/><Relationship Id="rId27" Type="http://schemas.openxmlformats.org/officeDocument/2006/relationships/image" Target="../media/image102.jpg"/></Relationships>
</file>

<file path=ppt/slides/_rels/slide3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84.gif"/><Relationship Id="rId7" Type="http://schemas.openxmlformats.org/officeDocument/2006/relationships/image" Target="../media/image10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87.gif"/><Relationship Id="rId10" Type="http://schemas.openxmlformats.org/officeDocument/2006/relationships/image" Target="../media/image108.png"/><Relationship Id="rId4" Type="http://schemas.openxmlformats.org/officeDocument/2006/relationships/image" Target="../media/image86.gif"/><Relationship Id="rId9" Type="http://schemas.openxmlformats.org/officeDocument/2006/relationships/image" Target="../media/image107.png"/></Relationships>
</file>

<file path=ppt/slides/_rels/slide3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12.jpeg"/><Relationship Id="rId10" Type="http://schemas.openxmlformats.org/officeDocument/2006/relationships/image" Target="../media/image115.jpg"/><Relationship Id="rId4" Type="http://schemas.openxmlformats.org/officeDocument/2006/relationships/image" Target="../media/image111.jpg"/><Relationship Id="rId9" Type="http://schemas.openxmlformats.org/officeDocument/2006/relationships/image" Target="../media/image114.png"/></Relationships>
</file>

<file path=ppt/slides/_rels/slide3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12.jpeg"/><Relationship Id="rId10" Type="http://schemas.openxmlformats.org/officeDocument/2006/relationships/image" Target="../media/image116.jpg"/><Relationship Id="rId4" Type="http://schemas.openxmlformats.org/officeDocument/2006/relationships/image" Target="../media/image111.jpg"/><Relationship Id="rId9" Type="http://schemas.openxmlformats.org/officeDocument/2006/relationships/image" Target="../media/image114.png"/></Relationships>
</file>

<file path=ppt/slides/_rels/slide37.xml.rels><?xml version="1.0" encoding="UTF-8" standalone="yes"?>
<Relationships xmlns="http://schemas.openxmlformats.org/package/2006/relationships"><Relationship Id="rId8" Type="http://schemas.openxmlformats.org/officeDocument/2006/relationships/image" Target="../media/image120.jpg"/><Relationship Id="rId3" Type="http://schemas.openxmlformats.org/officeDocument/2006/relationships/image" Target="../media/image114.png"/><Relationship Id="rId7" Type="http://schemas.openxmlformats.org/officeDocument/2006/relationships/image" Target="../media/image119.jp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52.png"/><Relationship Id="rId4" Type="http://schemas.openxmlformats.org/officeDocument/2006/relationships/image" Target="../media/image117.jpg"/><Relationship Id="rId9" Type="http://schemas.openxmlformats.org/officeDocument/2006/relationships/image" Target="../media/image62.jpg"/></Relationships>
</file>

<file path=ppt/slides/_rels/slide38.xml.rels><?xml version="1.0" encoding="UTF-8" standalone="yes"?>
<Relationships xmlns="http://schemas.openxmlformats.org/package/2006/relationships"><Relationship Id="rId8" Type="http://schemas.openxmlformats.org/officeDocument/2006/relationships/image" Target="../media/image122.jpg"/><Relationship Id="rId3" Type="http://schemas.openxmlformats.org/officeDocument/2006/relationships/image" Target="../media/image118.jpg"/><Relationship Id="rId7" Type="http://schemas.openxmlformats.org/officeDocument/2006/relationships/image" Target="../media/image12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20.jpg"/><Relationship Id="rId11" Type="http://schemas.openxmlformats.org/officeDocument/2006/relationships/image" Target="../media/image62.jpg"/><Relationship Id="rId5" Type="http://schemas.openxmlformats.org/officeDocument/2006/relationships/image" Target="../media/image119.jpg"/><Relationship Id="rId10" Type="http://schemas.openxmlformats.org/officeDocument/2006/relationships/image" Target="../media/image52.png"/><Relationship Id="rId4" Type="http://schemas.openxmlformats.org/officeDocument/2006/relationships/image" Target="../media/image117.jpg"/><Relationship Id="rId9" Type="http://schemas.openxmlformats.org/officeDocument/2006/relationships/image" Target="../media/image114.png"/></Relationships>
</file>

<file path=ppt/slides/_rels/slide3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25.png"/><Relationship Id="rId3" Type="http://schemas.openxmlformats.org/officeDocument/2006/relationships/image" Target="../media/image117.jpg"/><Relationship Id="rId7" Type="http://schemas.openxmlformats.org/officeDocument/2006/relationships/hyperlink" Target="https://enwitec.eu/produkte/netz-umschaltboxen/" TargetMode="External"/><Relationship Id="rId12" Type="http://schemas.openxmlformats.org/officeDocument/2006/relationships/image" Target="../media/image124.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3.jpeg"/><Relationship Id="rId5" Type="http://schemas.openxmlformats.org/officeDocument/2006/relationships/image" Target="../media/image118.jpg"/><Relationship Id="rId10" Type="http://schemas.openxmlformats.org/officeDocument/2006/relationships/image" Target="../media/image120.jpg"/><Relationship Id="rId4" Type="http://schemas.openxmlformats.org/officeDocument/2006/relationships/image" Target="../media/image119.jpg"/><Relationship Id="rId9" Type="http://schemas.openxmlformats.org/officeDocument/2006/relationships/image" Target="../media/image52.png"/><Relationship Id="rId14" Type="http://schemas.openxmlformats.org/officeDocument/2006/relationships/image" Target="../media/image62.jp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32.jpg"/><Relationship Id="rId3" Type="http://schemas.openxmlformats.org/officeDocument/2006/relationships/image" Target="../media/image117.jpg"/><Relationship Id="rId7" Type="http://schemas.openxmlformats.org/officeDocument/2006/relationships/hyperlink" Target="https://enwitec.eu/produkte/netz-umschaltboxen/" TargetMode="External"/><Relationship Id="rId12"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62.jpg"/><Relationship Id="rId5" Type="http://schemas.openxmlformats.org/officeDocument/2006/relationships/image" Target="../media/image118.jpg"/><Relationship Id="rId15" Type="http://schemas.openxmlformats.org/officeDocument/2006/relationships/image" Target="../media/image63.png"/><Relationship Id="rId10" Type="http://schemas.openxmlformats.org/officeDocument/2006/relationships/image" Target="../media/image120.jpg"/><Relationship Id="rId4" Type="http://schemas.openxmlformats.org/officeDocument/2006/relationships/image" Target="../media/image119.jpg"/><Relationship Id="rId9" Type="http://schemas.openxmlformats.org/officeDocument/2006/relationships/image" Target="../media/image52.png"/><Relationship Id="rId14" Type="http://schemas.openxmlformats.org/officeDocument/2006/relationships/image" Target="../media/image33.jpg"/></Relationships>
</file>

<file path=ppt/slides/_rels/slide41.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12.jpeg"/><Relationship Id="rId7" Type="http://schemas.openxmlformats.org/officeDocument/2006/relationships/image" Target="../media/image129.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8.jpg"/><Relationship Id="rId5" Type="http://schemas.openxmlformats.org/officeDocument/2006/relationships/image" Target="../media/image127.jpg"/><Relationship Id="rId4" Type="http://schemas.openxmlformats.org/officeDocument/2006/relationships/image" Target="../media/image126.jpg"/></Relationships>
</file>

<file path=ppt/slides/_rels/slide4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31.jpg"/><Relationship Id="rId7" Type="http://schemas.openxmlformats.org/officeDocument/2006/relationships/image" Target="../media/image133.svg"/><Relationship Id="rId12" Type="http://schemas.openxmlformats.org/officeDocument/2006/relationships/image" Target="../media/image115.jp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1.jpg"/><Relationship Id="rId11" Type="http://schemas.openxmlformats.org/officeDocument/2006/relationships/image" Target="../media/image135.jpg"/><Relationship Id="rId5" Type="http://schemas.openxmlformats.org/officeDocument/2006/relationships/image" Target="../media/image132.jpg"/><Relationship Id="rId10" Type="http://schemas.openxmlformats.org/officeDocument/2006/relationships/image" Target="../media/image134.png"/><Relationship Id="rId4" Type="http://schemas.openxmlformats.org/officeDocument/2006/relationships/image" Target="../media/image112.jpeg"/><Relationship Id="rId9" Type="http://schemas.openxmlformats.org/officeDocument/2006/relationships/image" Target="../media/image52.png"/></Relationships>
</file>

<file path=ppt/slides/_rels/slide43.xml.rels><?xml version="1.0" encoding="UTF-8" standalone="yes"?>
<Relationships xmlns="http://schemas.openxmlformats.org/package/2006/relationships"><Relationship Id="rId8" Type="http://schemas.openxmlformats.org/officeDocument/2006/relationships/image" Target="../media/image141.jpg"/><Relationship Id="rId13" Type="http://schemas.openxmlformats.org/officeDocument/2006/relationships/image" Target="../media/image145.jpg"/><Relationship Id="rId18" Type="http://schemas.openxmlformats.org/officeDocument/2006/relationships/image" Target="../media/image131.jpg"/><Relationship Id="rId3" Type="http://schemas.openxmlformats.org/officeDocument/2006/relationships/image" Target="../media/image136.jpeg"/><Relationship Id="rId21" Type="http://schemas.openxmlformats.org/officeDocument/2006/relationships/image" Target="../media/image146.jpg"/><Relationship Id="rId7" Type="http://schemas.openxmlformats.org/officeDocument/2006/relationships/image" Target="../media/image140.png"/><Relationship Id="rId12" Type="http://schemas.openxmlformats.org/officeDocument/2006/relationships/image" Target="../media/image144.jpg"/><Relationship Id="rId17" Type="http://schemas.openxmlformats.org/officeDocument/2006/relationships/image" Target="../media/image134.png"/><Relationship Id="rId2" Type="http://schemas.openxmlformats.org/officeDocument/2006/relationships/notesSlide" Target="../notesSlides/notesSlide42.xml"/><Relationship Id="rId16" Type="http://schemas.openxmlformats.org/officeDocument/2006/relationships/image" Target="../media/image52.png"/><Relationship Id="rId20" Type="http://schemas.openxmlformats.org/officeDocument/2006/relationships/image" Target="../media/image133.sv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15.jpg"/><Relationship Id="rId5" Type="http://schemas.openxmlformats.org/officeDocument/2006/relationships/image" Target="../media/image138.jpg"/><Relationship Id="rId15" Type="http://schemas.openxmlformats.org/officeDocument/2006/relationships/image" Target="../media/image53.png"/><Relationship Id="rId10" Type="http://schemas.openxmlformats.org/officeDocument/2006/relationships/image" Target="../media/image143.jpg"/><Relationship Id="rId19" Type="http://schemas.openxmlformats.org/officeDocument/2006/relationships/image" Target="../media/image132.jpg"/><Relationship Id="rId4" Type="http://schemas.openxmlformats.org/officeDocument/2006/relationships/image" Target="../media/image137.JPG"/><Relationship Id="rId9" Type="http://schemas.openxmlformats.org/officeDocument/2006/relationships/image" Target="../media/image142.jpeg"/><Relationship Id="rId14" Type="http://schemas.openxmlformats.org/officeDocument/2006/relationships/image" Target="../media/image111.jpg"/></Relationships>
</file>

<file path=ppt/slides/_rels/slide4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148.jpeg"/></Relationships>
</file>

<file path=ppt/slides/_rels/slide45.xml.rels><?xml version="1.0" encoding="UTF-8" standalone="yes"?>
<Relationships xmlns="http://schemas.openxmlformats.org/package/2006/relationships"><Relationship Id="rId8" Type="http://schemas.openxmlformats.org/officeDocument/2006/relationships/image" Target="../media/image146.jpg"/><Relationship Id="rId13" Type="http://schemas.openxmlformats.org/officeDocument/2006/relationships/image" Target="../media/image143.jpg"/><Relationship Id="rId18" Type="http://schemas.openxmlformats.org/officeDocument/2006/relationships/image" Target="../media/image131.jpg"/><Relationship Id="rId3" Type="http://schemas.openxmlformats.org/officeDocument/2006/relationships/image" Target="../media/image151.jpg"/><Relationship Id="rId21" Type="http://schemas.openxmlformats.org/officeDocument/2006/relationships/image" Target="../media/image115.jpg"/><Relationship Id="rId7" Type="http://schemas.openxmlformats.org/officeDocument/2006/relationships/image" Target="../media/image140.png"/><Relationship Id="rId12" Type="http://schemas.openxmlformats.org/officeDocument/2006/relationships/image" Target="../media/image142.jpeg"/><Relationship Id="rId17" Type="http://schemas.openxmlformats.org/officeDocument/2006/relationships/image" Target="../media/image134.png"/><Relationship Id="rId2" Type="http://schemas.openxmlformats.org/officeDocument/2006/relationships/notesSlide" Target="../notesSlides/notesSlide44.xml"/><Relationship Id="rId16" Type="http://schemas.openxmlformats.org/officeDocument/2006/relationships/image" Target="../media/image52.png"/><Relationship Id="rId20" Type="http://schemas.openxmlformats.org/officeDocument/2006/relationships/image" Target="../media/image152.svg"/><Relationship Id="rId1" Type="http://schemas.openxmlformats.org/officeDocument/2006/relationships/slideLayout" Target="../slideLayouts/slideLayout7.xml"/><Relationship Id="rId6" Type="http://schemas.openxmlformats.org/officeDocument/2006/relationships/image" Target="../media/image137.JPG"/><Relationship Id="rId11" Type="http://schemas.openxmlformats.org/officeDocument/2006/relationships/image" Target="../media/image141.jpg"/><Relationship Id="rId5" Type="http://schemas.openxmlformats.org/officeDocument/2006/relationships/image" Target="../media/image136.jpeg"/><Relationship Id="rId15" Type="http://schemas.openxmlformats.org/officeDocument/2006/relationships/image" Target="../media/image53.png"/><Relationship Id="rId23" Type="http://schemas.openxmlformats.org/officeDocument/2006/relationships/image" Target="../media/image145.jpg"/><Relationship Id="rId10" Type="http://schemas.openxmlformats.org/officeDocument/2006/relationships/image" Target="../media/image139.png"/><Relationship Id="rId19" Type="http://schemas.openxmlformats.org/officeDocument/2006/relationships/image" Target="../media/image132.jpg"/><Relationship Id="rId4" Type="http://schemas.openxmlformats.org/officeDocument/2006/relationships/image" Target="../media/image67.jpg"/><Relationship Id="rId9" Type="http://schemas.openxmlformats.org/officeDocument/2006/relationships/image" Target="../media/image138.jpg"/><Relationship Id="rId14" Type="http://schemas.openxmlformats.org/officeDocument/2006/relationships/image" Target="../media/image111.jpg"/><Relationship Id="rId22" Type="http://schemas.openxmlformats.org/officeDocument/2006/relationships/image" Target="../media/image144.jpg"/></Relationships>
</file>

<file path=ppt/slides/_rels/slide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25.png"/><Relationship Id="rId18" Type="http://schemas.openxmlformats.org/officeDocument/2006/relationships/hyperlink" Target="https://youtu.be/lb4sxL_31rI" TargetMode="External"/><Relationship Id="rId3" Type="http://schemas.openxmlformats.org/officeDocument/2006/relationships/image" Target="../media/image156.jpeg"/><Relationship Id="rId7" Type="http://schemas.openxmlformats.org/officeDocument/2006/relationships/image" Target="../media/image132.jpg"/><Relationship Id="rId12" Type="http://schemas.openxmlformats.org/officeDocument/2006/relationships/image" Target="../media/image114.png"/><Relationship Id="rId17" Type="http://schemas.openxmlformats.org/officeDocument/2006/relationships/image" Target="../media/image139.png"/><Relationship Id="rId2" Type="http://schemas.openxmlformats.org/officeDocument/2006/relationships/notesSlide" Target="../notesSlides/notesSlide49.xml"/><Relationship Id="rId16"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131.jpg"/><Relationship Id="rId11" Type="http://schemas.openxmlformats.org/officeDocument/2006/relationships/image" Target="../media/image113.png"/><Relationship Id="rId5" Type="http://schemas.openxmlformats.org/officeDocument/2006/relationships/image" Target="../media/image52.png"/><Relationship Id="rId15" Type="http://schemas.openxmlformats.org/officeDocument/2006/relationships/image" Target="../media/image66.png"/><Relationship Id="rId10" Type="http://schemas.openxmlformats.org/officeDocument/2006/relationships/image" Target="../media/image53.png"/><Relationship Id="rId4" Type="http://schemas.openxmlformats.org/officeDocument/2006/relationships/image" Target="../media/image23.png"/><Relationship Id="rId9" Type="http://schemas.openxmlformats.org/officeDocument/2006/relationships/image" Target="../media/image111.jpg"/><Relationship Id="rId1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58.jpg"/></Relationships>
</file>

<file path=ppt/slides/_rels/slide5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60.jpg"/></Relationships>
</file>

<file path=ppt/slides/_rels/slide53.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161.png"/><Relationship Id="rId7"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33.jpg"/><Relationship Id="rId5" Type="http://schemas.openxmlformats.org/officeDocument/2006/relationships/image" Target="../media/image163.png"/><Relationship Id="rId10" Type="http://schemas.openxmlformats.org/officeDocument/2006/relationships/image" Target="../media/image32.jpg"/><Relationship Id="rId4" Type="http://schemas.openxmlformats.org/officeDocument/2006/relationships/image" Target="../media/image162.jpg"/><Relationship Id="rId9" Type="http://schemas.openxmlformats.org/officeDocument/2006/relationships/image" Target="../media/image31.png"/></Relationships>
</file>

<file path=ppt/slides/_rels/slide54.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1.jpg"/><Relationship Id="rId7" Type="http://schemas.openxmlformats.org/officeDocument/2006/relationships/image" Target="../media/image114.png"/><Relationship Id="rId12" Type="http://schemas.openxmlformats.org/officeDocument/2006/relationships/image" Target="../media/image133.sv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13.png"/><Relationship Id="rId11" Type="http://schemas.openxmlformats.org/officeDocument/2006/relationships/image" Target="../media/image134.png"/><Relationship Id="rId5" Type="http://schemas.openxmlformats.org/officeDocument/2006/relationships/image" Target="../media/image52.png"/><Relationship Id="rId10" Type="http://schemas.openxmlformats.org/officeDocument/2006/relationships/image" Target="../media/image132.jpg"/><Relationship Id="rId4" Type="http://schemas.openxmlformats.org/officeDocument/2006/relationships/image" Target="../media/image53.png"/><Relationship Id="rId9" Type="http://schemas.openxmlformats.org/officeDocument/2006/relationships/image" Target="../media/image131.jpg"/></Relationships>
</file>

<file path=ppt/slides/_rels/slide55.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65.jpg"/></Relationships>
</file>

<file path=ppt/slides/_rels/slide5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70.jpg"/><Relationship Id="rId4" Type="http://schemas.openxmlformats.org/officeDocument/2006/relationships/image" Target="../media/image169.jpg"/></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71.jpg"/></Relationships>
</file>

<file path=ppt/slides/_rels/slide64.xml.rels><?xml version="1.0" encoding="UTF-8" standalone="yes"?>
<Relationships xmlns="http://schemas.openxmlformats.org/package/2006/relationships"><Relationship Id="rId8" Type="http://schemas.openxmlformats.org/officeDocument/2006/relationships/image" Target="../media/image176.jpg"/><Relationship Id="rId3" Type="http://schemas.openxmlformats.org/officeDocument/2006/relationships/image" Target="../media/image22.png"/><Relationship Id="rId7" Type="http://schemas.openxmlformats.org/officeDocument/2006/relationships/image" Target="../media/image175.jp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74.jpg"/><Relationship Id="rId11" Type="http://schemas.openxmlformats.org/officeDocument/2006/relationships/hyperlink" Target="https://www.youtube.com/watch?v=3C9YGV9HcU8" TargetMode="External"/><Relationship Id="rId5" Type="http://schemas.openxmlformats.org/officeDocument/2006/relationships/image" Target="../media/image173.jpeg"/><Relationship Id="rId10" Type="http://schemas.openxmlformats.org/officeDocument/2006/relationships/hyperlink" Target="https://www.bundesnetzagentur.de/DE/Fachthemen/ElektrizitaetundGas/Entflechtung/start.html" TargetMode="External"/><Relationship Id="rId4" Type="http://schemas.openxmlformats.org/officeDocument/2006/relationships/image" Target="../media/image172.png"/><Relationship Id="rId9" Type="http://schemas.openxmlformats.org/officeDocument/2006/relationships/image" Target="../media/image177.jpeg"/></Relationships>
</file>

<file path=ppt/slides/_rels/slide65.xml.rels><?xml version="1.0" encoding="UTF-8" standalone="yes"?>
<Relationships xmlns="http://schemas.openxmlformats.org/package/2006/relationships"><Relationship Id="rId8" Type="http://schemas.openxmlformats.org/officeDocument/2006/relationships/hyperlink" Target="https://e12m.energie-und-management.de/nachrichten/detail/anzahl-der-stromnetzbetreiber-in-deutschland-2014-bis-2024-259251#:~:text=In%20Deutschland%20gibt%20es%20vier%20%C3%9Cbertragungsnetzbetreiber%3A%20Amprion%2C%2050Hertz%2C,f%C3%BCr%20Stromnetze%20im%20Nieder-%2C%20Mittel-%20und%20Hochspannungsbereich%20zust%C3%A4ndig." TargetMode="External"/><Relationship Id="rId13" Type="http://schemas.openxmlformats.org/officeDocument/2006/relationships/image" Target="../media/image184.jpg"/><Relationship Id="rId18" Type="http://schemas.openxmlformats.org/officeDocument/2006/relationships/image" Target="../media/image189.jpg"/><Relationship Id="rId3" Type="http://schemas.openxmlformats.org/officeDocument/2006/relationships/hyperlink" Target="https://de.wikipedia.org/wiki/%C3%9Cbertragungsnetzbetreiber" TargetMode="External"/><Relationship Id="rId7" Type="http://schemas.openxmlformats.org/officeDocument/2006/relationships/image" Target="../media/image181.jpg"/><Relationship Id="rId12" Type="http://schemas.openxmlformats.org/officeDocument/2006/relationships/image" Target="../media/image183.jpg"/><Relationship Id="rId17" Type="http://schemas.openxmlformats.org/officeDocument/2006/relationships/image" Target="../media/image188.jpg"/><Relationship Id="rId2" Type="http://schemas.openxmlformats.org/officeDocument/2006/relationships/notesSlide" Target="../notesSlides/notesSlide64.xml"/><Relationship Id="rId16" Type="http://schemas.openxmlformats.org/officeDocument/2006/relationships/image" Target="../media/image187.jpg"/><Relationship Id="rId20" Type="http://schemas.openxmlformats.org/officeDocument/2006/relationships/hyperlink" Target="https://www.bundeswirtschaftsministerium.de/Redaktion/DE/Gesetze/Energie/EnWG.html" TargetMode="External"/><Relationship Id="rId1" Type="http://schemas.openxmlformats.org/officeDocument/2006/relationships/slideLayout" Target="../slideLayouts/slideLayout7.xml"/><Relationship Id="rId6" Type="http://schemas.openxmlformats.org/officeDocument/2006/relationships/image" Target="../media/image180.jpg"/><Relationship Id="rId11" Type="http://schemas.openxmlformats.org/officeDocument/2006/relationships/image" Target="../media/image52.png"/><Relationship Id="rId5" Type="http://schemas.openxmlformats.org/officeDocument/2006/relationships/image" Target="../media/image179.jpeg"/><Relationship Id="rId15" Type="http://schemas.openxmlformats.org/officeDocument/2006/relationships/image" Target="../media/image186.jpg"/><Relationship Id="rId10" Type="http://schemas.openxmlformats.org/officeDocument/2006/relationships/image" Target="../media/image53.png"/><Relationship Id="rId19" Type="http://schemas.openxmlformats.org/officeDocument/2006/relationships/image" Target="../media/image190.jpg"/><Relationship Id="rId4" Type="http://schemas.openxmlformats.org/officeDocument/2006/relationships/image" Target="../media/image178.jpeg"/><Relationship Id="rId9" Type="http://schemas.openxmlformats.org/officeDocument/2006/relationships/image" Target="../media/image182.jpg"/><Relationship Id="rId14" Type="http://schemas.openxmlformats.org/officeDocument/2006/relationships/image" Target="../media/image185.jpeg"/></Relationships>
</file>

<file path=ppt/slides/_rels/slide66.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194.jpg"/><Relationship Id="rId3" Type="http://schemas.openxmlformats.org/officeDocument/2006/relationships/image" Target="../media/image36.jpeg"/><Relationship Id="rId7" Type="http://schemas.openxmlformats.org/officeDocument/2006/relationships/image" Target="../media/image193.sv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92.jpg"/><Relationship Id="rId4" Type="http://schemas.openxmlformats.org/officeDocument/2006/relationships/image" Target="../media/image37.jpeg"/></Relationships>
</file>

<file path=ppt/slides/_rels/slide68.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95.png"/><Relationship Id="rId7"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98.jpg"/><Relationship Id="rId5" Type="http://schemas.openxmlformats.org/officeDocument/2006/relationships/image" Target="../media/image197.jpg"/><Relationship Id="rId4" Type="http://schemas.openxmlformats.org/officeDocument/2006/relationships/image" Target="../media/image196.jpe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hteck 34">
            <a:extLst>
              <a:ext uri="{FF2B5EF4-FFF2-40B4-BE49-F238E27FC236}">
                <a16:creationId xmlns:a16="http://schemas.microsoft.com/office/drawing/2014/main" id="{E6D8A07C-A019-49F4-BE16-F513E68AB3F2}"/>
              </a:ext>
            </a:extLst>
          </p:cNvPr>
          <p:cNvSpPr/>
          <p:nvPr/>
        </p:nvSpPr>
        <p:spPr bwMode="auto">
          <a:xfrm>
            <a:off x="0" y="1350963"/>
            <a:ext cx="9905998" cy="5111234"/>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6146" name="Rectangle 2">
            <a:extLst>
              <a:ext uri="{FF2B5EF4-FFF2-40B4-BE49-F238E27FC236}">
                <a16:creationId xmlns:a16="http://schemas.microsoft.com/office/drawing/2014/main" id="{5A7087FA-1DFD-4E03-B09C-C0F3ECFAE28E}"/>
              </a:ext>
            </a:extLst>
          </p:cNvPr>
          <p:cNvSpPr txBox="1">
            <a:spLocks noChangeArrowheads="1"/>
          </p:cNvSpPr>
          <p:nvPr/>
        </p:nvSpPr>
        <p:spPr bwMode="auto">
          <a:xfrm>
            <a:off x="0" y="6462713"/>
            <a:ext cx="9920288" cy="3952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endParaRPr lang="de-DE" altLang="de-DE" sz="1400" dirty="0">
              <a:solidFill>
                <a:schemeClr val="bg1"/>
              </a:solidFill>
            </a:endParaRPr>
          </a:p>
        </p:txBody>
      </p:sp>
      <p:sp>
        <p:nvSpPr>
          <p:cNvPr id="6147" name="Rechteck 2">
            <a:extLst>
              <a:ext uri="{FF2B5EF4-FFF2-40B4-BE49-F238E27FC236}">
                <a16:creationId xmlns:a16="http://schemas.microsoft.com/office/drawing/2014/main" id="{A4A8ABDA-F51F-4845-9A6D-8A9F58A39844}"/>
              </a:ext>
            </a:extLst>
          </p:cNvPr>
          <p:cNvSpPr>
            <a:spLocks noChangeArrowheads="1"/>
          </p:cNvSpPr>
          <p:nvPr/>
        </p:nvSpPr>
        <p:spPr bwMode="auto">
          <a:xfrm>
            <a:off x="0" y="-19050"/>
            <a:ext cx="9906000" cy="1370013"/>
          </a:xfrm>
          <a:prstGeom prst="rect">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6148" name="Textfeld 3">
            <a:extLst>
              <a:ext uri="{FF2B5EF4-FFF2-40B4-BE49-F238E27FC236}">
                <a16:creationId xmlns:a16="http://schemas.microsoft.com/office/drawing/2014/main" id="{28204734-5258-44F4-8BDC-43D64AE8A287}"/>
              </a:ext>
            </a:extLst>
          </p:cNvPr>
          <p:cNvSpPr txBox="1">
            <a:spLocks noChangeArrowheads="1"/>
          </p:cNvSpPr>
          <p:nvPr/>
        </p:nvSpPr>
        <p:spPr bwMode="auto">
          <a:xfrm>
            <a:off x="2674621" y="74658"/>
            <a:ext cx="70702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en-US" altLang="de-DE" sz="2800" b="1" dirty="0">
                <a:solidFill>
                  <a:schemeClr val="bg1"/>
                </a:solidFill>
              </a:rPr>
              <a:t>Klimaschutz-Energiewende 2.0</a:t>
            </a:r>
            <a:br>
              <a:rPr lang="en-US" altLang="de-DE" sz="2800" b="1" dirty="0">
                <a:solidFill>
                  <a:schemeClr val="bg1"/>
                </a:solidFill>
              </a:rPr>
            </a:br>
            <a:r>
              <a:rPr lang="en-US" altLang="de-DE" sz="2800" dirty="0" err="1">
                <a:solidFill>
                  <a:schemeClr val="bg1"/>
                </a:solidFill>
              </a:rPr>
              <a:t>energetische</a:t>
            </a:r>
            <a:r>
              <a:rPr lang="en-US" altLang="de-DE" sz="2800" dirty="0">
                <a:solidFill>
                  <a:schemeClr val="bg1"/>
                </a:solidFill>
              </a:rPr>
              <a:t> </a:t>
            </a:r>
            <a:r>
              <a:rPr lang="en-US" altLang="de-DE" sz="2800" dirty="0" err="1">
                <a:solidFill>
                  <a:schemeClr val="bg1"/>
                </a:solidFill>
              </a:rPr>
              <a:t>Versorgungssicherheit</a:t>
            </a:r>
            <a:endParaRPr lang="en-US" altLang="de-DE" sz="2800" dirty="0">
              <a:solidFill>
                <a:schemeClr val="bg1"/>
              </a:solidFill>
            </a:endParaRPr>
          </a:p>
        </p:txBody>
      </p:sp>
      <p:grpSp>
        <p:nvGrpSpPr>
          <p:cNvPr id="36" name="Gruppieren 35">
            <a:extLst>
              <a:ext uri="{FF2B5EF4-FFF2-40B4-BE49-F238E27FC236}">
                <a16:creationId xmlns:a16="http://schemas.microsoft.com/office/drawing/2014/main" id="{A8909CE9-A0B9-4151-A061-AAA5B4EA5956}"/>
              </a:ext>
            </a:extLst>
          </p:cNvPr>
          <p:cNvGrpSpPr/>
          <p:nvPr/>
        </p:nvGrpSpPr>
        <p:grpSpPr>
          <a:xfrm>
            <a:off x="2502042" y="1558576"/>
            <a:ext cx="5058638" cy="4733581"/>
            <a:chOff x="518296" y="1658166"/>
            <a:chExt cx="3574067" cy="3541668"/>
          </a:xfrm>
        </p:grpSpPr>
        <p:grpSp>
          <p:nvGrpSpPr>
            <p:cNvPr id="37" name="Gruppieren 36">
              <a:extLst>
                <a:ext uri="{FF2B5EF4-FFF2-40B4-BE49-F238E27FC236}">
                  <a16:creationId xmlns:a16="http://schemas.microsoft.com/office/drawing/2014/main" id="{05CDC00F-3F34-4FB8-B1C8-5B0F3C08A658}"/>
                </a:ext>
              </a:extLst>
            </p:cNvPr>
            <p:cNvGrpSpPr/>
            <p:nvPr/>
          </p:nvGrpSpPr>
          <p:grpSpPr>
            <a:xfrm>
              <a:off x="518296" y="1658166"/>
              <a:ext cx="3574067" cy="3541668"/>
              <a:chOff x="2369533" y="887240"/>
              <a:chExt cx="5116092" cy="5069714"/>
            </a:xfrm>
          </p:grpSpPr>
          <p:sp>
            <p:nvSpPr>
              <p:cNvPr id="57" name="Sechseck 56">
                <a:extLst>
                  <a:ext uri="{FF2B5EF4-FFF2-40B4-BE49-F238E27FC236}">
                    <a16:creationId xmlns:a16="http://schemas.microsoft.com/office/drawing/2014/main" id="{228054F5-0A77-4E73-A144-785C60C63C62}"/>
                  </a:ext>
                </a:extLst>
              </p:cNvPr>
              <p:cNvSpPr/>
              <p:nvPr/>
            </p:nvSpPr>
            <p:spPr bwMode="auto">
              <a:xfrm>
                <a:off x="3932813"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dirty="0"/>
              </a:p>
            </p:txBody>
          </p:sp>
          <p:sp>
            <p:nvSpPr>
              <p:cNvPr id="58" name="Sechseck 57">
                <a:extLst>
                  <a:ext uri="{FF2B5EF4-FFF2-40B4-BE49-F238E27FC236}">
                    <a16:creationId xmlns:a16="http://schemas.microsoft.com/office/drawing/2014/main" id="{8D34FA72-745E-4C8C-AA7B-E0DB1D6C78D1}"/>
                  </a:ext>
                </a:extLst>
              </p:cNvPr>
              <p:cNvSpPr/>
              <p:nvPr/>
            </p:nvSpPr>
            <p:spPr bwMode="auto">
              <a:xfrm>
                <a:off x="549609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9" name="Sechseck 58">
                <a:extLst>
                  <a:ext uri="{FF2B5EF4-FFF2-40B4-BE49-F238E27FC236}">
                    <a16:creationId xmlns:a16="http://schemas.microsoft.com/office/drawing/2014/main" id="{32A35263-8B57-4002-94AD-F207870E0A67}"/>
                  </a:ext>
                </a:extLst>
              </p:cNvPr>
              <p:cNvSpPr/>
              <p:nvPr/>
            </p:nvSpPr>
            <p:spPr bwMode="auto">
              <a:xfrm>
                <a:off x="549609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0" name="Sechseck 59">
                <a:extLst>
                  <a:ext uri="{FF2B5EF4-FFF2-40B4-BE49-F238E27FC236}">
                    <a16:creationId xmlns:a16="http://schemas.microsoft.com/office/drawing/2014/main" id="{637F93B7-862E-4883-8DF2-968A8FED7915}"/>
                  </a:ext>
                </a:extLst>
              </p:cNvPr>
              <p:cNvSpPr/>
              <p:nvPr/>
            </p:nvSpPr>
            <p:spPr bwMode="auto">
              <a:xfrm>
                <a:off x="236953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1" name="Sechseck 60">
                <a:extLst>
                  <a:ext uri="{FF2B5EF4-FFF2-40B4-BE49-F238E27FC236}">
                    <a16:creationId xmlns:a16="http://schemas.microsoft.com/office/drawing/2014/main" id="{D5C67800-95B1-4BC9-B3D8-0257C2534103}"/>
                  </a:ext>
                </a:extLst>
              </p:cNvPr>
              <p:cNvSpPr/>
              <p:nvPr/>
            </p:nvSpPr>
            <p:spPr bwMode="auto">
              <a:xfrm>
                <a:off x="236953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2" name="Sechseck 61">
                <a:extLst>
                  <a:ext uri="{FF2B5EF4-FFF2-40B4-BE49-F238E27FC236}">
                    <a16:creationId xmlns:a16="http://schemas.microsoft.com/office/drawing/2014/main" id="{2A104025-E18F-465A-B7D8-FD2F688DFB03}"/>
                  </a:ext>
                </a:extLst>
              </p:cNvPr>
              <p:cNvSpPr/>
              <p:nvPr/>
            </p:nvSpPr>
            <p:spPr bwMode="auto">
              <a:xfrm>
                <a:off x="3932813"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63" name="Sechseck 62">
                <a:extLst>
                  <a:ext uri="{FF2B5EF4-FFF2-40B4-BE49-F238E27FC236}">
                    <a16:creationId xmlns:a16="http://schemas.microsoft.com/office/drawing/2014/main" id="{ABF7ACD7-0883-4359-951E-D73521F3B61A}"/>
                  </a:ext>
                </a:extLst>
              </p:cNvPr>
              <p:cNvSpPr/>
              <p:nvPr/>
            </p:nvSpPr>
            <p:spPr bwMode="auto">
              <a:xfrm>
                <a:off x="3932813"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grpSp>
        <p:cxnSp>
          <p:nvCxnSpPr>
            <p:cNvPr id="38" name="Gerade Verbindung mit Pfeil 37">
              <a:extLst>
                <a:ext uri="{FF2B5EF4-FFF2-40B4-BE49-F238E27FC236}">
                  <a16:creationId xmlns:a16="http://schemas.microsoft.com/office/drawing/2014/main" id="{7FBB30AB-A39F-411C-8C67-B262C35BFCA8}"/>
                </a:ext>
              </a:extLst>
            </p:cNvPr>
            <p:cNvCxnSpPr/>
            <p:nvPr/>
          </p:nvCxnSpPr>
          <p:spPr bwMode="auto">
            <a:xfrm>
              <a:off x="2305329" y="2615292"/>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 Verbindung mit Pfeil 38">
              <a:extLst>
                <a:ext uri="{FF2B5EF4-FFF2-40B4-BE49-F238E27FC236}">
                  <a16:creationId xmlns:a16="http://schemas.microsoft.com/office/drawing/2014/main" id="{EF3703E2-CC3A-4CE6-80F1-46180427B16C}"/>
                </a:ext>
              </a:extLst>
            </p:cNvPr>
            <p:cNvCxnSpPr/>
            <p:nvPr/>
          </p:nvCxnSpPr>
          <p:spPr bwMode="auto">
            <a:xfrm flipH="1">
              <a:off x="1519575" y="242853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 Verbindung mit Pfeil 39">
              <a:extLst>
                <a:ext uri="{FF2B5EF4-FFF2-40B4-BE49-F238E27FC236}">
                  <a16:creationId xmlns:a16="http://schemas.microsoft.com/office/drawing/2014/main" id="{1BCD9546-F370-4EA0-B6F7-8CD291D4ED24}"/>
                </a:ext>
              </a:extLst>
            </p:cNvPr>
            <p:cNvCxnSpPr/>
            <p:nvPr/>
          </p:nvCxnSpPr>
          <p:spPr bwMode="auto">
            <a:xfrm flipH="1">
              <a:off x="1475810" y="3558430"/>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 Verbindung mit Pfeil 40">
              <a:extLst>
                <a:ext uri="{FF2B5EF4-FFF2-40B4-BE49-F238E27FC236}">
                  <a16:creationId xmlns:a16="http://schemas.microsoft.com/office/drawing/2014/main" id="{11561EF0-A569-48A3-8BEF-E6F6440C02A5}"/>
                </a:ext>
              </a:extLst>
            </p:cNvPr>
            <p:cNvCxnSpPr/>
            <p:nvPr/>
          </p:nvCxnSpPr>
          <p:spPr bwMode="auto">
            <a:xfrm flipH="1">
              <a:off x="2625881" y="3007859"/>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Gerade Verbindung mit Pfeil 41">
              <a:extLst>
                <a:ext uri="{FF2B5EF4-FFF2-40B4-BE49-F238E27FC236}">
                  <a16:creationId xmlns:a16="http://schemas.microsoft.com/office/drawing/2014/main" id="{0FBAF7BF-1269-4AEA-A11B-DF6295059AC6}"/>
                </a:ext>
              </a:extLst>
            </p:cNvPr>
            <p:cNvCxnSpPr/>
            <p:nvPr/>
          </p:nvCxnSpPr>
          <p:spPr bwMode="auto">
            <a:xfrm flipH="1">
              <a:off x="2602572" y="4155124"/>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Gerade Verbindung mit Pfeil 42">
              <a:extLst>
                <a:ext uri="{FF2B5EF4-FFF2-40B4-BE49-F238E27FC236}">
                  <a16:creationId xmlns:a16="http://schemas.microsoft.com/office/drawing/2014/main" id="{92097CB5-6A68-4F8F-A539-B5AC75E779A0}"/>
                </a:ext>
              </a:extLst>
            </p:cNvPr>
            <p:cNvCxnSpPr/>
            <p:nvPr/>
          </p:nvCxnSpPr>
          <p:spPr bwMode="auto">
            <a:xfrm>
              <a:off x="2305329" y="3795848"/>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Gerade Verbindung mit Pfeil 43">
              <a:extLst>
                <a:ext uri="{FF2B5EF4-FFF2-40B4-BE49-F238E27FC236}">
                  <a16:creationId xmlns:a16="http://schemas.microsoft.com/office/drawing/2014/main" id="{153DDD37-971B-4D86-B776-3C320A41DFA4}"/>
                </a:ext>
              </a:extLst>
            </p:cNvPr>
            <p:cNvCxnSpPr/>
            <p:nvPr/>
          </p:nvCxnSpPr>
          <p:spPr bwMode="auto">
            <a:xfrm flipH="1" flipV="1">
              <a:off x="1511008" y="2974671"/>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 Verbindung mit Pfeil 44">
              <a:extLst>
                <a:ext uri="{FF2B5EF4-FFF2-40B4-BE49-F238E27FC236}">
                  <a16:creationId xmlns:a16="http://schemas.microsoft.com/office/drawing/2014/main" id="{75CB7D36-17D1-4D3B-8615-53D7277865BC}"/>
                </a:ext>
              </a:extLst>
            </p:cNvPr>
            <p:cNvCxnSpPr/>
            <p:nvPr/>
          </p:nvCxnSpPr>
          <p:spPr bwMode="auto">
            <a:xfrm flipH="1" flipV="1">
              <a:off x="2661079" y="3583758"/>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 Verbindung mit Pfeil 45">
              <a:extLst>
                <a:ext uri="{FF2B5EF4-FFF2-40B4-BE49-F238E27FC236}">
                  <a16:creationId xmlns:a16="http://schemas.microsoft.com/office/drawing/2014/main" id="{B9D9BBEB-3970-4B87-825E-6DD8AEF6430B}"/>
                </a:ext>
              </a:extLst>
            </p:cNvPr>
            <p:cNvCxnSpPr/>
            <p:nvPr/>
          </p:nvCxnSpPr>
          <p:spPr bwMode="auto">
            <a:xfrm flipH="1" flipV="1">
              <a:off x="2626888" y="240320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 Verbindung mit Pfeil 46">
              <a:extLst>
                <a:ext uri="{FF2B5EF4-FFF2-40B4-BE49-F238E27FC236}">
                  <a16:creationId xmlns:a16="http://schemas.microsoft.com/office/drawing/2014/main" id="{457DE56B-CA73-44D7-8E29-4437B030DAFF}"/>
                </a:ext>
              </a:extLst>
            </p:cNvPr>
            <p:cNvCxnSpPr/>
            <p:nvPr/>
          </p:nvCxnSpPr>
          <p:spPr bwMode="auto">
            <a:xfrm flipH="1" flipV="1">
              <a:off x="1538892" y="412044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 Verbindung mit Pfeil 47">
              <a:extLst>
                <a:ext uri="{FF2B5EF4-FFF2-40B4-BE49-F238E27FC236}">
                  <a16:creationId xmlns:a16="http://schemas.microsoft.com/office/drawing/2014/main" id="{CDD0C86A-2B77-4563-8592-85BCFAFED171}"/>
                </a:ext>
              </a:extLst>
            </p:cNvPr>
            <p:cNvCxnSpPr/>
            <p:nvPr/>
          </p:nvCxnSpPr>
          <p:spPr bwMode="auto">
            <a:xfrm>
              <a:off x="3397426" y="3205570"/>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 Verbindung mit Pfeil 48">
              <a:extLst>
                <a:ext uri="{FF2B5EF4-FFF2-40B4-BE49-F238E27FC236}">
                  <a16:creationId xmlns:a16="http://schemas.microsoft.com/office/drawing/2014/main" id="{C56FFFEC-8CF4-4A43-8E9D-90D83515D8EC}"/>
                </a:ext>
              </a:extLst>
            </p:cNvPr>
            <p:cNvCxnSpPr/>
            <p:nvPr/>
          </p:nvCxnSpPr>
          <p:spPr bwMode="auto">
            <a:xfrm>
              <a:off x="1213232" y="3205569"/>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Bogen 49">
              <a:extLst>
                <a:ext uri="{FF2B5EF4-FFF2-40B4-BE49-F238E27FC236}">
                  <a16:creationId xmlns:a16="http://schemas.microsoft.com/office/drawing/2014/main" id="{D436F7B9-AF60-4A38-862B-89C165A4E7EA}"/>
                </a:ext>
              </a:extLst>
            </p:cNvPr>
            <p:cNvSpPr/>
            <p:nvPr/>
          </p:nvSpPr>
          <p:spPr bwMode="auto">
            <a:xfrm>
              <a:off x="2160473" y="2050888"/>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1" name="Bogen 50">
              <a:extLst>
                <a:ext uri="{FF2B5EF4-FFF2-40B4-BE49-F238E27FC236}">
                  <a16:creationId xmlns:a16="http://schemas.microsoft.com/office/drawing/2014/main" id="{909419DA-7B2C-4783-8618-030B285CB3C4}"/>
                </a:ext>
              </a:extLst>
            </p:cNvPr>
            <p:cNvSpPr/>
            <p:nvPr/>
          </p:nvSpPr>
          <p:spPr bwMode="auto">
            <a:xfrm>
              <a:off x="1038141" y="270148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2" name="Bogen 51">
              <a:extLst>
                <a:ext uri="{FF2B5EF4-FFF2-40B4-BE49-F238E27FC236}">
                  <a16:creationId xmlns:a16="http://schemas.microsoft.com/office/drawing/2014/main" id="{2A3513E8-E69B-4139-B754-363B1C28A481}"/>
                </a:ext>
              </a:extLst>
            </p:cNvPr>
            <p:cNvSpPr/>
            <p:nvPr/>
          </p:nvSpPr>
          <p:spPr bwMode="auto">
            <a:xfrm>
              <a:off x="1047520"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3" name="Bogen 52">
              <a:extLst>
                <a:ext uri="{FF2B5EF4-FFF2-40B4-BE49-F238E27FC236}">
                  <a16:creationId xmlns:a16="http://schemas.microsoft.com/office/drawing/2014/main" id="{37FFDC00-78D5-4977-AF9B-09F661304969}"/>
                </a:ext>
              </a:extLst>
            </p:cNvPr>
            <p:cNvSpPr/>
            <p:nvPr/>
          </p:nvSpPr>
          <p:spPr bwMode="auto">
            <a:xfrm>
              <a:off x="2178960" y="3277772"/>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4" name="Bogen 53">
              <a:extLst>
                <a:ext uri="{FF2B5EF4-FFF2-40B4-BE49-F238E27FC236}">
                  <a16:creationId xmlns:a16="http://schemas.microsoft.com/office/drawing/2014/main" id="{1D11821D-22F2-433D-BE04-92D9970B7904}"/>
                </a:ext>
              </a:extLst>
            </p:cNvPr>
            <p:cNvSpPr/>
            <p:nvPr/>
          </p:nvSpPr>
          <p:spPr bwMode="auto">
            <a:xfrm>
              <a:off x="2131343" y="4456395"/>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5" name="Bogen 54">
              <a:extLst>
                <a:ext uri="{FF2B5EF4-FFF2-40B4-BE49-F238E27FC236}">
                  <a16:creationId xmlns:a16="http://schemas.microsoft.com/office/drawing/2014/main" id="{BE3B3390-E9BB-43E4-B6FA-ACA2B694B71A}"/>
                </a:ext>
              </a:extLst>
            </p:cNvPr>
            <p:cNvSpPr/>
            <p:nvPr/>
          </p:nvSpPr>
          <p:spPr bwMode="auto">
            <a:xfrm>
              <a:off x="3223812"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sp>
          <p:nvSpPr>
            <p:cNvPr id="56" name="Bogen 55">
              <a:extLst>
                <a:ext uri="{FF2B5EF4-FFF2-40B4-BE49-F238E27FC236}">
                  <a16:creationId xmlns:a16="http://schemas.microsoft.com/office/drawing/2014/main" id="{1AC93F83-09AF-4F72-9828-9212C0C51979}"/>
                </a:ext>
              </a:extLst>
            </p:cNvPr>
            <p:cNvSpPr/>
            <p:nvPr/>
          </p:nvSpPr>
          <p:spPr bwMode="auto">
            <a:xfrm>
              <a:off x="3237339" y="269004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lang="de-DE"/>
            </a:p>
          </p:txBody>
        </p:sp>
      </p:grpSp>
      <p:sp>
        <p:nvSpPr>
          <p:cNvPr id="34" name="Rectangle 75">
            <a:extLst>
              <a:ext uri="{FF2B5EF4-FFF2-40B4-BE49-F238E27FC236}">
                <a16:creationId xmlns:a16="http://schemas.microsoft.com/office/drawing/2014/main" id="{4009C84F-D2C4-41E9-9785-4B2A1D6F519D}"/>
              </a:ext>
            </a:extLst>
          </p:cNvPr>
          <p:cNvSpPr>
            <a:spLocks noChangeArrowheads="1"/>
          </p:cNvSpPr>
          <p:nvPr/>
        </p:nvSpPr>
        <p:spPr bwMode="auto">
          <a:xfrm>
            <a:off x="0" y="6517183"/>
            <a:ext cx="99060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1609725" algn="r"/>
              </a:tabLst>
              <a:defRPr sz="2400">
                <a:solidFill>
                  <a:schemeClr val="tx1"/>
                </a:solidFill>
                <a:latin typeface="Arial" pitchFamily="34" charset="0"/>
              </a:defRPr>
            </a:lvl1pPr>
            <a:lvl2pPr marL="742950" indent="-285750">
              <a:tabLst>
                <a:tab pos="1609725" algn="r"/>
              </a:tabLst>
              <a:defRPr sz="2400">
                <a:solidFill>
                  <a:schemeClr val="tx1"/>
                </a:solidFill>
                <a:latin typeface="Arial" pitchFamily="34" charset="0"/>
              </a:defRPr>
            </a:lvl2pPr>
            <a:lvl3pPr marL="1143000" indent="-228600">
              <a:tabLst>
                <a:tab pos="1609725" algn="r"/>
              </a:tabLst>
              <a:defRPr sz="2400">
                <a:solidFill>
                  <a:schemeClr val="tx1"/>
                </a:solidFill>
                <a:latin typeface="Arial" pitchFamily="34" charset="0"/>
              </a:defRPr>
            </a:lvl3pPr>
            <a:lvl4pPr marL="1600200" indent="-228600">
              <a:tabLst>
                <a:tab pos="1609725" algn="r"/>
              </a:tabLst>
              <a:defRPr sz="2400">
                <a:solidFill>
                  <a:schemeClr val="tx1"/>
                </a:solidFill>
                <a:latin typeface="Arial" pitchFamily="34" charset="0"/>
              </a:defRPr>
            </a:lvl4pPr>
            <a:lvl5pPr marL="2057400" indent="-228600">
              <a:tabLst>
                <a:tab pos="1609725" algn="r"/>
              </a:tabLst>
              <a:defRPr sz="2400">
                <a:solidFill>
                  <a:schemeClr val="tx1"/>
                </a:solidFill>
                <a:latin typeface="Arial" pitchFamily="34" charset="0"/>
              </a:defRPr>
            </a:lvl5pPr>
            <a:lvl6pPr marL="2514600" indent="-228600" eaLnBrk="0" fontAlgn="base" hangingPunct="0">
              <a:spcBef>
                <a:spcPct val="0"/>
              </a:spcBef>
              <a:spcAft>
                <a:spcPct val="0"/>
              </a:spcAft>
              <a:buChar char="•"/>
              <a:tabLst>
                <a:tab pos="1609725" algn="r"/>
              </a:tabLst>
              <a:defRPr sz="2400">
                <a:solidFill>
                  <a:schemeClr val="tx1"/>
                </a:solidFill>
                <a:latin typeface="Arial" pitchFamily="34" charset="0"/>
              </a:defRPr>
            </a:lvl6pPr>
            <a:lvl7pPr marL="2971800" indent="-228600" eaLnBrk="0" fontAlgn="base" hangingPunct="0">
              <a:spcBef>
                <a:spcPct val="0"/>
              </a:spcBef>
              <a:spcAft>
                <a:spcPct val="0"/>
              </a:spcAft>
              <a:buChar char="•"/>
              <a:tabLst>
                <a:tab pos="1609725" algn="r"/>
              </a:tabLst>
              <a:defRPr sz="2400">
                <a:solidFill>
                  <a:schemeClr val="tx1"/>
                </a:solidFill>
                <a:latin typeface="Arial" pitchFamily="34" charset="0"/>
              </a:defRPr>
            </a:lvl7pPr>
            <a:lvl8pPr marL="3429000" indent="-228600" eaLnBrk="0" fontAlgn="base" hangingPunct="0">
              <a:spcBef>
                <a:spcPct val="0"/>
              </a:spcBef>
              <a:spcAft>
                <a:spcPct val="0"/>
              </a:spcAft>
              <a:buChar char="•"/>
              <a:tabLst>
                <a:tab pos="1609725" algn="r"/>
              </a:tabLst>
              <a:defRPr sz="2400">
                <a:solidFill>
                  <a:schemeClr val="tx1"/>
                </a:solidFill>
                <a:latin typeface="Arial" pitchFamily="34" charset="0"/>
              </a:defRPr>
            </a:lvl8pPr>
            <a:lvl9pPr marL="3886200" indent="-228600" eaLnBrk="0" fontAlgn="base" hangingPunct="0">
              <a:spcBef>
                <a:spcPct val="0"/>
              </a:spcBef>
              <a:spcAft>
                <a:spcPct val="0"/>
              </a:spcAft>
              <a:buChar char="•"/>
              <a:tabLst>
                <a:tab pos="1609725" algn="r"/>
              </a:tabLst>
              <a:defRPr sz="2400">
                <a:solidFill>
                  <a:schemeClr val="tx1"/>
                </a:solidFill>
                <a:latin typeface="Arial" pitchFamily="34" charset="0"/>
              </a:defRPr>
            </a:lvl9pPr>
          </a:lstStyle>
          <a:p>
            <a:pPr>
              <a:defRPr/>
            </a:pPr>
            <a:r>
              <a:rPr lang="de-DE" altLang="de-DE" sz="1200" b="1" dirty="0">
                <a:solidFill>
                  <a:srgbClr val="FF9933"/>
                </a:solidFill>
              </a:rPr>
              <a:t>Klimaschutz – Energiewende 2.0 | energetische Versorgungssicherheit | FV49                                                        		ISE e.V.</a:t>
            </a:r>
          </a:p>
        </p:txBody>
      </p:sp>
      <p:sp>
        <p:nvSpPr>
          <p:cNvPr id="64" name="Textfeld 63">
            <a:extLst>
              <a:ext uri="{FF2B5EF4-FFF2-40B4-BE49-F238E27FC236}">
                <a16:creationId xmlns:a16="http://schemas.microsoft.com/office/drawing/2014/main" id="{E5F48523-B9A9-4CC5-A46B-A98784D0A484}"/>
              </a:ext>
            </a:extLst>
          </p:cNvPr>
          <p:cNvSpPr txBox="1"/>
          <p:nvPr/>
        </p:nvSpPr>
        <p:spPr>
          <a:xfrm>
            <a:off x="7606164" y="5896589"/>
            <a:ext cx="2138727" cy="276999"/>
          </a:xfrm>
          <a:prstGeom prst="rect">
            <a:avLst/>
          </a:prstGeom>
          <a:noFill/>
        </p:spPr>
        <p:txBody>
          <a:bodyPr wrap="none" rtlCol="0">
            <a:spAutoFit/>
          </a:bodyPr>
          <a:lstStyle/>
          <a:p>
            <a:r>
              <a:rPr lang="de-DE" sz="1200" dirty="0"/>
              <a:t>Stand FV49 vom 18.06.2026</a:t>
            </a:r>
          </a:p>
        </p:txBody>
      </p:sp>
      <p:pic>
        <p:nvPicPr>
          <p:cNvPr id="3" name="Grafik 2">
            <a:extLst>
              <a:ext uri="{FF2B5EF4-FFF2-40B4-BE49-F238E27FC236}">
                <a16:creationId xmlns:a16="http://schemas.microsoft.com/office/drawing/2014/main" id="{EF8AF9E9-0C98-D44C-7323-619A568E1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050"/>
            <a:ext cx="1368732" cy="1369497"/>
          </a:xfrm>
          <a:prstGeom prst="rect">
            <a:avLst/>
          </a:prstGeom>
        </p:spPr>
      </p:pic>
    </p:spTree>
  </p:cSld>
  <p:clrMapOvr>
    <a:masterClrMapping/>
  </p:clrMapOvr>
  <p:transition>
    <p:randomBa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771717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(6)</a:t>
            </a:r>
            <a:br>
              <a:rPr lang="de-DE" altLang="de-DE" sz="2000" dirty="0">
                <a:solidFill>
                  <a:schemeClr val="bg1"/>
                </a:solidFill>
              </a:rPr>
            </a:br>
            <a:r>
              <a:rPr lang="de-DE" altLang="de-DE" sz="2000" dirty="0">
                <a:solidFill>
                  <a:schemeClr val="bg1"/>
                </a:solidFill>
              </a:rPr>
              <a:t>Energiebilanz der Transformation zur Klimaneutralität 2024 </a:t>
            </a:r>
            <a:r>
              <a:rPr lang="de-DE" altLang="de-DE" sz="2000" dirty="0">
                <a:solidFill>
                  <a:schemeClr val="bg1"/>
                </a:solidFill>
                <a:sym typeface="Wingdings" panose="05000000000000000000" pitchFamily="2" charset="2"/>
              </a:rPr>
              <a:t> 2040</a:t>
            </a:r>
            <a:r>
              <a:rPr lang="de-DE" altLang="de-DE" sz="2000" dirty="0">
                <a:solidFill>
                  <a:schemeClr val="bg1"/>
                </a:solidFill>
              </a:rPr>
              <a:t> </a:t>
            </a:r>
          </a:p>
        </p:txBody>
      </p:sp>
      <p:sp>
        <p:nvSpPr>
          <p:cNvPr id="4" name="Textfeld 3">
            <a:extLst>
              <a:ext uri="{FF2B5EF4-FFF2-40B4-BE49-F238E27FC236}">
                <a16:creationId xmlns:a16="http://schemas.microsoft.com/office/drawing/2014/main" id="{BFF60971-5965-76B5-86D9-F5A408BB910A}"/>
              </a:ext>
            </a:extLst>
          </p:cNvPr>
          <p:cNvSpPr txBox="1"/>
          <p:nvPr/>
        </p:nvSpPr>
        <p:spPr>
          <a:xfrm>
            <a:off x="243505" y="1617363"/>
            <a:ext cx="617477" cy="338554"/>
          </a:xfrm>
          <a:prstGeom prst="rect">
            <a:avLst/>
          </a:prstGeom>
          <a:noFill/>
        </p:spPr>
        <p:txBody>
          <a:bodyPr wrap="none" rtlCol="0">
            <a:spAutoFit/>
          </a:bodyPr>
          <a:lstStyle/>
          <a:p>
            <a:pPr algn="ctr"/>
            <a:r>
              <a:rPr lang="de-DE" sz="1600" dirty="0"/>
              <a:t>TWh</a:t>
            </a:r>
          </a:p>
        </p:txBody>
      </p:sp>
      <p:sp>
        <p:nvSpPr>
          <p:cNvPr id="23" name="Text Box 5">
            <a:extLst>
              <a:ext uri="{FF2B5EF4-FFF2-40B4-BE49-F238E27FC236}">
                <a16:creationId xmlns:a16="http://schemas.microsoft.com/office/drawing/2014/main" id="{523C9EEB-EA50-6D09-0375-7EECB7E2614D}"/>
              </a:ext>
            </a:extLst>
          </p:cNvPr>
          <p:cNvSpPr txBox="1">
            <a:spLocks noChangeArrowheads="1"/>
          </p:cNvSpPr>
          <p:nvPr/>
        </p:nvSpPr>
        <p:spPr bwMode="auto">
          <a:xfrm>
            <a:off x="265512" y="5698054"/>
            <a:ext cx="238199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AGEB 2024, 2025, ISE e.V. </a:t>
            </a:r>
            <a:endParaRPr lang="en-US" altLang="de-DE" sz="1200" dirty="0"/>
          </a:p>
        </p:txBody>
      </p:sp>
      <p:sp>
        <p:nvSpPr>
          <p:cNvPr id="24" name="Text Box 5">
            <a:extLst>
              <a:ext uri="{FF2B5EF4-FFF2-40B4-BE49-F238E27FC236}">
                <a16:creationId xmlns:a16="http://schemas.microsoft.com/office/drawing/2014/main" id="{CAA7EBB4-D372-ECF3-2470-3F6D318340E8}"/>
              </a:ext>
            </a:extLst>
          </p:cNvPr>
          <p:cNvSpPr txBox="1">
            <a:spLocks noChangeArrowheads="1"/>
          </p:cNvSpPr>
          <p:nvPr/>
        </p:nvSpPr>
        <p:spPr bwMode="auto">
          <a:xfrm>
            <a:off x="3010198" y="5615732"/>
            <a:ext cx="599888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GHD</a:t>
            </a:r>
            <a:r>
              <a:rPr lang="de-DE" altLang="de-DE" sz="1200" dirty="0"/>
              <a:t>: Gewerbe, Handel u. Dienstleistungen, </a:t>
            </a:r>
            <a:r>
              <a:rPr lang="de-DE" altLang="de-DE" sz="1200" u="sng" dirty="0"/>
              <a:t>WW</a:t>
            </a:r>
            <a:r>
              <a:rPr lang="de-DE" altLang="de-DE" sz="1200" dirty="0"/>
              <a:t>: Wärmewende, </a:t>
            </a:r>
            <a:r>
              <a:rPr lang="de-DE" altLang="de-DE" sz="1200" u="sng" dirty="0"/>
              <a:t>VW</a:t>
            </a:r>
            <a:r>
              <a:rPr lang="de-DE" altLang="de-DE" sz="1200" dirty="0"/>
              <a:t>: Verkehrswende </a:t>
            </a:r>
            <a:endParaRPr lang="en-US" altLang="de-DE" sz="1200" dirty="0"/>
          </a:p>
        </p:txBody>
      </p:sp>
      <p:grpSp>
        <p:nvGrpSpPr>
          <p:cNvPr id="8196" name="Gruppieren 8195">
            <a:extLst>
              <a:ext uri="{FF2B5EF4-FFF2-40B4-BE49-F238E27FC236}">
                <a16:creationId xmlns:a16="http://schemas.microsoft.com/office/drawing/2014/main" id="{460B4FF1-6F10-EC36-7001-D92492DACE2F}"/>
              </a:ext>
            </a:extLst>
          </p:cNvPr>
          <p:cNvGrpSpPr/>
          <p:nvPr/>
        </p:nvGrpSpPr>
        <p:grpSpPr>
          <a:xfrm>
            <a:off x="136321" y="899434"/>
            <a:ext cx="3477250" cy="4655670"/>
            <a:chOff x="136321" y="899434"/>
            <a:chExt cx="3477250" cy="4655670"/>
          </a:xfrm>
        </p:grpSpPr>
        <p:sp>
          <p:nvSpPr>
            <p:cNvPr id="5" name="Textfeld 4">
              <a:extLst>
                <a:ext uri="{FF2B5EF4-FFF2-40B4-BE49-F238E27FC236}">
                  <a16:creationId xmlns:a16="http://schemas.microsoft.com/office/drawing/2014/main" id="{B5318184-7D6C-0EE4-F0DE-4A3DF6064C69}"/>
                </a:ext>
              </a:extLst>
            </p:cNvPr>
            <p:cNvSpPr txBox="1"/>
            <p:nvPr/>
          </p:nvSpPr>
          <p:spPr>
            <a:xfrm>
              <a:off x="334306" y="3175084"/>
              <a:ext cx="832279" cy="584775"/>
            </a:xfrm>
            <a:prstGeom prst="rect">
              <a:avLst/>
            </a:prstGeom>
            <a:noFill/>
          </p:spPr>
          <p:txBody>
            <a:bodyPr wrap="none" rtlCol="0">
              <a:spAutoFit/>
            </a:bodyPr>
            <a:lstStyle/>
            <a:p>
              <a:pPr algn="ctr"/>
              <a:r>
                <a:rPr lang="de-DE" sz="1600" dirty="0">
                  <a:solidFill>
                    <a:srgbClr val="3333FF"/>
                  </a:solidFill>
                </a:rPr>
                <a:t>Fossile</a:t>
              </a:r>
              <a:br>
                <a:rPr lang="de-DE" sz="1600" dirty="0">
                  <a:solidFill>
                    <a:srgbClr val="3333FF"/>
                  </a:solidFill>
                </a:rPr>
              </a:br>
              <a:r>
                <a:rPr lang="de-DE" sz="1600" dirty="0">
                  <a:solidFill>
                    <a:srgbClr val="3333FF"/>
                  </a:solidFill>
                </a:rPr>
                <a:t>(80%)</a:t>
              </a:r>
            </a:p>
          </p:txBody>
        </p:sp>
        <p:sp>
          <p:nvSpPr>
            <p:cNvPr id="7" name="Textfeld 6">
              <a:extLst>
                <a:ext uri="{FF2B5EF4-FFF2-40B4-BE49-F238E27FC236}">
                  <a16:creationId xmlns:a16="http://schemas.microsoft.com/office/drawing/2014/main" id="{9F7F8F9E-DB4E-AEF2-AED2-1BDAD90479A6}"/>
                </a:ext>
              </a:extLst>
            </p:cNvPr>
            <p:cNvSpPr txBox="1"/>
            <p:nvPr/>
          </p:nvSpPr>
          <p:spPr>
            <a:xfrm>
              <a:off x="136321" y="4732806"/>
              <a:ext cx="1324402" cy="584775"/>
            </a:xfrm>
            <a:prstGeom prst="rect">
              <a:avLst/>
            </a:prstGeom>
            <a:noFill/>
          </p:spPr>
          <p:txBody>
            <a:bodyPr wrap="none" rtlCol="0">
              <a:spAutoFit/>
            </a:bodyPr>
            <a:lstStyle/>
            <a:p>
              <a:pPr algn="ctr"/>
              <a:r>
                <a:rPr lang="de-DE" sz="1600" dirty="0">
                  <a:solidFill>
                    <a:srgbClr val="3333FF"/>
                  </a:solidFill>
                </a:rPr>
                <a:t>Erneuerbare</a:t>
              </a:r>
              <a:br>
                <a:rPr lang="de-DE" sz="1600" dirty="0">
                  <a:solidFill>
                    <a:srgbClr val="3333FF"/>
                  </a:solidFill>
                </a:rPr>
              </a:br>
              <a:r>
                <a:rPr lang="de-DE" sz="1600" dirty="0">
                  <a:solidFill>
                    <a:srgbClr val="3333FF"/>
                  </a:solidFill>
                </a:rPr>
                <a:t>(20%)</a:t>
              </a:r>
            </a:p>
          </p:txBody>
        </p:sp>
        <p:grpSp>
          <p:nvGrpSpPr>
            <p:cNvPr id="29" name="Gruppieren 28">
              <a:extLst>
                <a:ext uri="{FF2B5EF4-FFF2-40B4-BE49-F238E27FC236}">
                  <a16:creationId xmlns:a16="http://schemas.microsoft.com/office/drawing/2014/main" id="{C91F8CEC-0396-AF46-E918-C6CDA34E1760}"/>
                </a:ext>
              </a:extLst>
            </p:cNvPr>
            <p:cNvGrpSpPr/>
            <p:nvPr/>
          </p:nvGrpSpPr>
          <p:grpSpPr>
            <a:xfrm>
              <a:off x="1274991" y="899434"/>
              <a:ext cx="2338580" cy="4655670"/>
              <a:chOff x="1274991" y="899434"/>
              <a:chExt cx="2338580" cy="4655670"/>
            </a:xfrm>
          </p:grpSpPr>
          <p:sp>
            <p:nvSpPr>
              <p:cNvPr id="8207" name="Rechteck 8206">
                <a:extLst>
                  <a:ext uri="{FF2B5EF4-FFF2-40B4-BE49-F238E27FC236}">
                    <a16:creationId xmlns:a16="http://schemas.microsoft.com/office/drawing/2014/main" id="{153AF6C1-1C31-FBE8-4B72-E886B1B84034}"/>
                  </a:ext>
                </a:extLst>
              </p:cNvPr>
              <p:cNvSpPr/>
              <p:nvPr/>
            </p:nvSpPr>
            <p:spPr bwMode="auto">
              <a:xfrm>
                <a:off x="1396579" y="899434"/>
                <a:ext cx="2216992" cy="465567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197" name="Grafik 8196">
                <a:extLst>
                  <a:ext uri="{FF2B5EF4-FFF2-40B4-BE49-F238E27FC236}">
                    <a16:creationId xmlns:a16="http://schemas.microsoft.com/office/drawing/2014/main" id="{B5168BAE-A818-BD7E-A604-78EEDB83C9D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01" r="86271"/>
              <a:stretch>
                <a:fillRect/>
              </a:stretch>
            </p:blipFill>
            <p:spPr>
              <a:xfrm>
                <a:off x="1365169" y="1445846"/>
                <a:ext cx="813053" cy="4109258"/>
              </a:xfrm>
              <a:prstGeom prst="rect">
                <a:avLst/>
              </a:prstGeom>
            </p:spPr>
          </p:pic>
          <p:sp>
            <p:nvSpPr>
              <p:cNvPr id="2" name="Textfeld 1">
                <a:extLst>
                  <a:ext uri="{FF2B5EF4-FFF2-40B4-BE49-F238E27FC236}">
                    <a16:creationId xmlns:a16="http://schemas.microsoft.com/office/drawing/2014/main" id="{3652165F-0CB4-9686-E7E6-11816ABBB932}"/>
                  </a:ext>
                </a:extLst>
              </p:cNvPr>
              <p:cNvSpPr txBox="1"/>
              <p:nvPr/>
            </p:nvSpPr>
            <p:spPr>
              <a:xfrm>
                <a:off x="1454349" y="899434"/>
                <a:ext cx="2077813" cy="338554"/>
              </a:xfrm>
              <a:prstGeom prst="rect">
                <a:avLst/>
              </a:prstGeom>
              <a:noFill/>
            </p:spPr>
            <p:txBody>
              <a:bodyPr wrap="none" rtlCol="0">
                <a:spAutoFit/>
              </a:bodyPr>
              <a:lstStyle/>
              <a:p>
                <a:pPr algn="ctr"/>
                <a:r>
                  <a:rPr lang="de-DE" sz="1600" b="1" dirty="0"/>
                  <a:t>Primärenergie 2024</a:t>
                </a:r>
              </a:p>
            </p:txBody>
          </p:sp>
          <p:sp>
            <p:nvSpPr>
              <p:cNvPr id="18" name="Textfeld 17">
                <a:extLst>
                  <a:ext uri="{FF2B5EF4-FFF2-40B4-BE49-F238E27FC236}">
                    <a16:creationId xmlns:a16="http://schemas.microsoft.com/office/drawing/2014/main" id="{5DFB3099-E515-8C07-036B-D9C48D640757}"/>
                  </a:ext>
                </a:extLst>
              </p:cNvPr>
              <p:cNvSpPr txBox="1"/>
              <p:nvPr/>
            </p:nvSpPr>
            <p:spPr>
              <a:xfrm>
                <a:off x="1598619" y="1302896"/>
                <a:ext cx="306494" cy="338554"/>
              </a:xfrm>
              <a:prstGeom prst="rect">
                <a:avLst/>
              </a:prstGeom>
              <a:noFill/>
            </p:spPr>
            <p:txBody>
              <a:bodyPr wrap="none" rtlCol="0">
                <a:spAutoFit/>
              </a:bodyPr>
              <a:lstStyle/>
              <a:p>
                <a:pPr algn="ctr"/>
                <a:r>
                  <a:rPr lang="de-DE" sz="1600" dirty="0">
                    <a:sym typeface="Symbol" panose="05050102010706020507" pitchFamily="18" charset="2"/>
                  </a:rPr>
                  <a:t></a:t>
                </a:r>
                <a:endParaRPr lang="de-DE" sz="1600" dirty="0"/>
              </a:p>
            </p:txBody>
          </p:sp>
          <p:sp>
            <p:nvSpPr>
              <p:cNvPr id="30" name="Textfeld 29">
                <a:extLst>
                  <a:ext uri="{FF2B5EF4-FFF2-40B4-BE49-F238E27FC236}">
                    <a16:creationId xmlns:a16="http://schemas.microsoft.com/office/drawing/2014/main" id="{02BB60D4-D2F2-3EF7-895A-6CF2D5B20084}"/>
                  </a:ext>
                </a:extLst>
              </p:cNvPr>
              <p:cNvSpPr txBox="1"/>
              <p:nvPr/>
            </p:nvSpPr>
            <p:spPr>
              <a:xfrm>
                <a:off x="1274991" y="1652691"/>
                <a:ext cx="937783" cy="338554"/>
              </a:xfrm>
              <a:prstGeom prst="rect">
                <a:avLst/>
              </a:prstGeom>
              <a:noFill/>
            </p:spPr>
            <p:txBody>
              <a:bodyPr wrap="square" rtlCol="0">
                <a:spAutoFit/>
              </a:bodyPr>
              <a:lstStyle/>
              <a:p>
                <a:pPr algn="ctr"/>
                <a:r>
                  <a:rPr lang="de-DE" sz="1600" dirty="0">
                    <a:solidFill>
                      <a:srgbClr val="3333FF"/>
                    </a:solidFill>
                  </a:rPr>
                  <a:t>2.687</a:t>
                </a:r>
              </a:p>
            </p:txBody>
          </p:sp>
        </p:grpSp>
      </p:grpSp>
      <p:grpSp>
        <p:nvGrpSpPr>
          <p:cNvPr id="8228" name="Gruppieren 8227">
            <a:extLst>
              <a:ext uri="{FF2B5EF4-FFF2-40B4-BE49-F238E27FC236}">
                <a16:creationId xmlns:a16="http://schemas.microsoft.com/office/drawing/2014/main" id="{B01DCD9A-C269-C975-2C38-D51535CDA1D3}"/>
              </a:ext>
            </a:extLst>
          </p:cNvPr>
          <p:cNvGrpSpPr/>
          <p:nvPr/>
        </p:nvGrpSpPr>
        <p:grpSpPr>
          <a:xfrm>
            <a:off x="1947690" y="1178070"/>
            <a:ext cx="1711189" cy="4377034"/>
            <a:chOff x="1947690" y="1178070"/>
            <a:chExt cx="1711189" cy="4377034"/>
          </a:xfrm>
        </p:grpSpPr>
        <p:grpSp>
          <p:nvGrpSpPr>
            <p:cNvPr id="8193" name="Gruppieren 8192">
              <a:extLst>
                <a:ext uri="{FF2B5EF4-FFF2-40B4-BE49-F238E27FC236}">
                  <a16:creationId xmlns:a16="http://schemas.microsoft.com/office/drawing/2014/main" id="{06A83677-5405-18C3-4601-891C9EDBA3D8}"/>
                </a:ext>
              </a:extLst>
            </p:cNvPr>
            <p:cNvGrpSpPr/>
            <p:nvPr/>
          </p:nvGrpSpPr>
          <p:grpSpPr>
            <a:xfrm>
              <a:off x="1947690" y="1178070"/>
              <a:ext cx="1711189" cy="4377034"/>
              <a:chOff x="1947690" y="1178070"/>
              <a:chExt cx="1711189" cy="4377034"/>
            </a:xfrm>
          </p:grpSpPr>
          <p:pic>
            <p:nvPicPr>
              <p:cNvPr id="8200" name="Grafik 8199">
                <a:extLst>
                  <a:ext uri="{FF2B5EF4-FFF2-40B4-BE49-F238E27FC236}">
                    <a16:creationId xmlns:a16="http://schemas.microsoft.com/office/drawing/2014/main" id="{D0BB01E3-F1BA-815A-1577-F235C40CC32B}"/>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871" r="70415"/>
              <a:stretch>
                <a:fillRect/>
              </a:stretch>
            </p:blipFill>
            <p:spPr>
              <a:xfrm>
                <a:off x="2433762" y="1445846"/>
                <a:ext cx="692720" cy="4109258"/>
              </a:xfrm>
              <a:prstGeom prst="rect">
                <a:avLst/>
              </a:prstGeom>
            </p:spPr>
          </p:pic>
          <p:sp>
            <p:nvSpPr>
              <p:cNvPr id="21" name="Textfeld 20">
                <a:extLst>
                  <a:ext uri="{FF2B5EF4-FFF2-40B4-BE49-F238E27FC236}">
                    <a16:creationId xmlns:a16="http://schemas.microsoft.com/office/drawing/2014/main" id="{6515B62D-5F70-1964-FB46-7296ABD48788}"/>
                  </a:ext>
                </a:extLst>
              </p:cNvPr>
              <p:cNvSpPr txBox="1"/>
              <p:nvPr/>
            </p:nvSpPr>
            <p:spPr>
              <a:xfrm>
                <a:off x="1947690" y="1178070"/>
                <a:ext cx="1711189" cy="584775"/>
              </a:xfrm>
              <a:prstGeom prst="rect">
                <a:avLst/>
              </a:prstGeom>
              <a:noFill/>
            </p:spPr>
            <p:txBody>
              <a:bodyPr wrap="square" rtlCol="0">
                <a:spAutoFit/>
              </a:bodyPr>
              <a:lstStyle/>
              <a:p>
                <a:pPr algn="ctr"/>
                <a:r>
                  <a:rPr lang="de-DE" sz="1600" dirty="0"/>
                  <a:t>Umwandlungs-verluste etc.</a:t>
                </a:r>
              </a:p>
            </p:txBody>
          </p:sp>
        </p:grpSp>
        <p:cxnSp>
          <p:nvCxnSpPr>
            <p:cNvPr id="8217" name="Gerader Verbinder 8216">
              <a:extLst>
                <a:ext uri="{FF2B5EF4-FFF2-40B4-BE49-F238E27FC236}">
                  <a16:creationId xmlns:a16="http://schemas.microsoft.com/office/drawing/2014/main" id="{21C3C685-762E-4E82-C8FD-6E3ACF063CAB}"/>
                </a:ext>
              </a:extLst>
            </p:cNvPr>
            <p:cNvCxnSpPr/>
            <p:nvPr/>
          </p:nvCxnSpPr>
          <p:spPr bwMode="auto">
            <a:xfrm>
              <a:off x="2022256" y="1981355"/>
              <a:ext cx="489169"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32" name="Gruppieren 8231">
            <a:extLst>
              <a:ext uri="{FF2B5EF4-FFF2-40B4-BE49-F238E27FC236}">
                <a16:creationId xmlns:a16="http://schemas.microsoft.com/office/drawing/2014/main" id="{B06549AC-0E00-6A56-1739-85CEC04479F8}"/>
              </a:ext>
            </a:extLst>
          </p:cNvPr>
          <p:cNvGrpSpPr/>
          <p:nvPr/>
        </p:nvGrpSpPr>
        <p:grpSpPr>
          <a:xfrm>
            <a:off x="3046088" y="899434"/>
            <a:ext cx="3497914" cy="4655670"/>
            <a:chOff x="3046088" y="899434"/>
            <a:chExt cx="3497914" cy="4655670"/>
          </a:xfrm>
        </p:grpSpPr>
        <p:grpSp>
          <p:nvGrpSpPr>
            <p:cNvPr id="8198" name="Gruppieren 8197">
              <a:extLst>
                <a:ext uri="{FF2B5EF4-FFF2-40B4-BE49-F238E27FC236}">
                  <a16:creationId xmlns:a16="http://schemas.microsoft.com/office/drawing/2014/main" id="{CF04E9B5-DAFB-36CB-FD86-8ADF860B144F}"/>
                </a:ext>
              </a:extLst>
            </p:cNvPr>
            <p:cNvGrpSpPr/>
            <p:nvPr/>
          </p:nvGrpSpPr>
          <p:grpSpPr>
            <a:xfrm>
              <a:off x="3075742" y="899434"/>
              <a:ext cx="3468260" cy="4655670"/>
              <a:chOff x="3075742" y="899434"/>
              <a:chExt cx="3468260" cy="4655670"/>
            </a:xfrm>
          </p:grpSpPr>
          <p:sp>
            <p:nvSpPr>
              <p:cNvPr id="6" name="Rechteck 5">
                <a:extLst>
                  <a:ext uri="{FF2B5EF4-FFF2-40B4-BE49-F238E27FC236}">
                    <a16:creationId xmlns:a16="http://schemas.microsoft.com/office/drawing/2014/main" id="{B5B333DC-C564-0200-E046-20FD3E2F34B2}"/>
                  </a:ext>
                </a:extLst>
              </p:cNvPr>
              <p:cNvSpPr/>
              <p:nvPr/>
            </p:nvSpPr>
            <p:spPr bwMode="auto">
              <a:xfrm>
                <a:off x="4065820" y="899434"/>
                <a:ext cx="2478182" cy="465567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201" name="Grafik 8200">
                <a:extLst>
                  <a:ext uri="{FF2B5EF4-FFF2-40B4-BE49-F238E27FC236}">
                    <a16:creationId xmlns:a16="http://schemas.microsoft.com/office/drawing/2014/main" id="{AAC861AB-9DC7-DA6A-C3E4-B36E16428D1C}"/>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7217" r="54069"/>
              <a:stretch>
                <a:fillRect/>
              </a:stretch>
            </p:blipFill>
            <p:spPr>
              <a:xfrm>
                <a:off x="4090012" y="1445846"/>
                <a:ext cx="692720" cy="4109258"/>
              </a:xfrm>
              <a:prstGeom prst="rect">
                <a:avLst/>
              </a:prstGeom>
            </p:spPr>
          </p:pic>
          <p:sp>
            <p:nvSpPr>
              <p:cNvPr id="3" name="Textfeld 2">
                <a:extLst>
                  <a:ext uri="{FF2B5EF4-FFF2-40B4-BE49-F238E27FC236}">
                    <a16:creationId xmlns:a16="http://schemas.microsoft.com/office/drawing/2014/main" id="{398CC3C9-C20C-60A2-ECB6-766CAE96039B}"/>
                  </a:ext>
                </a:extLst>
              </p:cNvPr>
              <p:cNvSpPr txBox="1"/>
              <p:nvPr/>
            </p:nvSpPr>
            <p:spPr>
              <a:xfrm>
                <a:off x="4141396" y="899434"/>
                <a:ext cx="2240350" cy="338554"/>
              </a:xfrm>
              <a:prstGeom prst="rect">
                <a:avLst/>
              </a:prstGeom>
              <a:noFill/>
            </p:spPr>
            <p:txBody>
              <a:bodyPr wrap="square" rtlCol="0">
                <a:spAutoFit/>
              </a:bodyPr>
              <a:lstStyle/>
              <a:p>
                <a:pPr algn="ctr"/>
                <a:r>
                  <a:rPr lang="de-DE" sz="1600" b="1" dirty="0"/>
                  <a:t>Endenergie-Sektoren</a:t>
                </a:r>
              </a:p>
            </p:txBody>
          </p:sp>
          <p:sp>
            <p:nvSpPr>
              <p:cNvPr id="12" name="Textfeld 11">
                <a:extLst>
                  <a:ext uri="{FF2B5EF4-FFF2-40B4-BE49-F238E27FC236}">
                    <a16:creationId xmlns:a16="http://schemas.microsoft.com/office/drawing/2014/main" id="{82A1AA4B-9D75-AB37-43DD-D53F4A88A0EA}"/>
                  </a:ext>
                </a:extLst>
              </p:cNvPr>
              <p:cNvSpPr txBox="1"/>
              <p:nvPr/>
            </p:nvSpPr>
            <p:spPr>
              <a:xfrm>
                <a:off x="4124985" y="1302896"/>
                <a:ext cx="643647" cy="338554"/>
              </a:xfrm>
              <a:prstGeom prst="rect">
                <a:avLst/>
              </a:prstGeom>
              <a:noFill/>
            </p:spPr>
            <p:txBody>
              <a:bodyPr wrap="square" rtlCol="0">
                <a:spAutoFit/>
              </a:bodyPr>
              <a:lstStyle/>
              <a:p>
                <a:pPr algn="ctr"/>
                <a:r>
                  <a:rPr lang="de-DE" sz="1600" dirty="0"/>
                  <a:t>2024</a:t>
                </a:r>
              </a:p>
            </p:txBody>
          </p:sp>
          <p:sp>
            <p:nvSpPr>
              <p:cNvPr id="31" name="Textfeld 30">
                <a:extLst>
                  <a:ext uri="{FF2B5EF4-FFF2-40B4-BE49-F238E27FC236}">
                    <a16:creationId xmlns:a16="http://schemas.microsoft.com/office/drawing/2014/main" id="{50C9F41D-BB28-A440-3BF5-E7293814F752}"/>
                  </a:ext>
                </a:extLst>
              </p:cNvPr>
              <p:cNvSpPr txBox="1"/>
              <p:nvPr/>
            </p:nvSpPr>
            <p:spPr>
              <a:xfrm>
                <a:off x="4065820" y="2201921"/>
                <a:ext cx="697627" cy="338554"/>
              </a:xfrm>
              <a:prstGeom prst="rect">
                <a:avLst/>
              </a:prstGeom>
              <a:noFill/>
            </p:spPr>
            <p:txBody>
              <a:bodyPr wrap="none" rtlCol="0">
                <a:spAutoFit/>
              </a:bodyPr>
              <a:lstStyle/>
              <a:p>
                <a:pPr algn="ctr"/>
                <a:r>
                  <a:rPr lang="de-DE" sz="1600" dirty="0">
                    <a:solidFill>
                      <a:srgbClr val="3333FF"/>
                    </a:solidFill>
                  </a:rPr>
                  <a:t>2.255</a:t>
                </a:r>
              </a:p>
            </p:txBody>
          </p:sp>
          <p:sp>
            <p:nvSpPr>
              <p:cNvPr id="8" name="Textfeld 7">
                <a:extLst>
                  <a:ext uri="{FF2B5EF4-FFF2-40B4-BE49-F238E27FC236}">
                    <a16:creationId xmlns:a16="http://schemas.microsoft.com/office/drawing/2014/main" id="{0637BAA2-2D88-A231-6E6B-28408082FD40}"/>
                  </a:ext>
                </a:extLst>
              </p:cNvPr>
              <p:cNvSpPr txBox="1"/>
              <p:nvPr/>
            </p:nvSpPr>
            <p:spPr>
              <a:xfrm>
                <a:off x="3210394" y="2738259"/>
                <a:ext cx="971741" cy="338554"/>
              </a:xfrm>
              <a:prstGeom prst="rect">
                <a:avLst/>
              </a:prstGeom>
              <a:noFill/>
            </p:spPr>
            <p:txBody>
              <a:bodyPr wrap="none" rtlCol="0">
                <a:spAutoFit/>
              </a:bodyPr>
              <a:lstStyle/>
              <a:p>
                <a:pPr algn="ctr"/>
                <a:r>
                  <a:rPr lang="de-DE" sz="1600" dirty="0">
                    <a:solidFill>
                      <a:srgbClr val="3333FF"/>
                    </a:solidFill>
                  </a:rPr>
                  <a:t>Industrie</a:t>
                </a:r>
              </a:p>
            </p:txBody>
          </p:sp>
          <p:sp>
            <p:nvSpPr>
              <p:cNvPr id="9" name="Textfeld 8">
                <a:extLst>
                  <a:ext uri="{FF2B5EF4-FFF2-40B4-BE49-F238E27FC236}">
                    <a16:creationId xmlns:a16="http://schemas.microsoft.com/office/drawing/2014/main" id="{99AE96E4-3A68-1772-0D37-9344A9630F6F}"/>
                  </a:ext>
                </a:extLst>
              </p:cNvPr>
              <p:cNvSpPr txBox="1"/>
              <p:nvPr/>
            </p:nvSpPr>
            <p:spPr>
              <a:xfrm>
                <a:off x="3290673" y="3569919"/>
                <a:ext cx="891462" cy="338554"/>
              </a:xfrm>
              <a:prstGeom prst="rect">
                <a:avLst/>
              </a:prstGeom>
              <a:noFill/>
            </p:spPr>
            <p:txBody>
              <a:bodyPr wrap="none" rtlCol="0">
                <a:spAutoFit/>
              </a:bodyPr>
              <a:lstStyle/>
              <a:p>
                <a:pPr algn="ctr"/>
                <a:r>
                  <a:rPr lang="de-DE" sz="1600" dirty="0">
                    <a:solidFill>
                      <a:srgbClr val="3333FF"/>
                    </a:solidFill>
                  </a:rPr>
                  <a:t>Verkehr</a:t>
                </a:r>
              </a:p>
            </p:txBody>
          </p:sp>
          <p:sp>
            <p:nvSpPr>
              <p:cNvPr id="10" name="Textfeld 9">
                <a:extLst>
                  <a:ext uri="{FF2B5EF4-FFF2-40B4-BE49-F238E27FC236}">
                    <a16:creationId xmlns:a16="http://schemas.microsoft.com/office/drawing/2014/main" id="{1707BB25-4B2C-B4F5-050D-A50E1BB0F7AB}"/>
                  </a:ext>
                </a:extLst>
              </p:cNvPr>
              <p:cNvSpPr txBox="1"/>
              <p:nvPr/>
            </p:nvSpPr>
            <p:spPr>
              <a:xfrm>
                <a:off x="3075742" y="4402167"/>
                <a:ext cx="1106393" cy="338554"/>
              </a:xfrm>
              <a:prstGeom prst="rect">
                <a:avLst/>
              </a:prstGeom>
              <a:noFill/>
            </p:spPr>
            <p:txBody>
              <a:bodyPr wrap="none" rtlCol="0">
                <a:spAutoFit/>
              </a:bodyPr>
              <a:lstStyle/>
              <a:p>
                <a:pPr algn="ctr"/>
                <a:r>
                  <a:rPr lang="de-DE" sz="1600" dirty="0">
                    <a:solidFill>
                      <a:srgbClr val="3333FF"/>
                    </a:solidFill>
                  </a:rPr>
                  <a:t>Haushalte</a:t>
                </a:r>
              </a:p>
            </p:txBody>
          </p:sp>
          <p:sp>
            <p:nvSpPr>
              <p:cNvPr id="11" name="Textfeld 10">
                <a:extLst>
                  <a:ext uri="{FF2B5EF4-FFF2-40B4-BE49-F238E27FC236}">
                    <a16:creationId xmlns:a16="http://schemas.microsoft.com/office/drawing/2014/main" id="{2DA7677C-20BE-ECDE-FC4F-DEB73D920095}"/>
                  </a:ext>
                </a:extLst>
              </p:cNvPr>
              <p:cNvSpPr txBox="1"/>
              <p:nvPr/>
            </p:nvSpPr>
            <p:spPr>
              <a:xfrm>
                <a:off x="3542216" y="5026450"/>
                <a:ext cx="639919" cy="338554"/>
              </a:xfrm>
              <a:prstGeom prst="rect">
                <a:avLst/>
              </a:prstGeom>
              <a:noFill/>
            </p:spPr>
            <p:txBody>
              <a:bodyPr wrap="none" rtlCol="0">
                <a:spAutoFit/>
              </a:bodyPr>
              <a:lstStyle/>
              <a:p>
                <a:pPr algn="ctr"/>
                <a:r>
                  <a:rPr lang="de-DE" sz="1600" dirty="0">
                    <a:solidFill>
                      <a:srgbClr val="3333FF"/>
                    </a:solidFill>
                  </a:rPr>
                  <a:t>GHD</a:t>
                </a:r>
              </a:p>
            </p:txBody>
          </p:sp>
        </p:grpSp>
        <p:cxnSp>
          <p:nvCxnSpPr>
            <p:cNvPr id="8219" name="Gerader Verbinder 8218">
              <a:extLst>
                <a:ext uri="{FF2B5EF4-FFF2-40B4-BE49-F238E27FC236}">
                  <a16:creationId xmlns:a16="http://schemas.microsoft.com/office/drawing/2014/main" id="{102F6323-5329-FEF2-6248-8B8A1245D591}"/>
                </a:ext>
              </a:extLst>
            </p:cNvPr>
            <p:cNvCxnSpPr/>
            <p:nvPr/>
          </p:nvCxnSpPr>
          <p:spPr bwMode="auto">
            <a:xfrm>
              <a:off x="3046088" y="2531105"/>
              <a:ext cx="1136047"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33" name="Gruppieren 8232">
            <a:extLst>
              <a:ext uri="{FF2B5EF4-FFF2-40B4-BE49-F238E27FC236}">
                <a16:creationId xmlns:a16="http://schemas.microsoft.com/office/drawing/2014/main" id="{022ED2E3-A075-852B-EBDE-81F9E79B8196}"/>
              </a:ext>
            </a:extLst>
          </p:cNvPr>
          <p:cNvGrpSpPr/>
          <p:nvPr/>
        </p:nvGrpSpPr>
        <p:grpSpPr>
          <a:xfrm>
            <a:off x="4703072" y="1178070"/>
            <a:ext cx="1836264" cy="4377034"/>
            <a:chOff x="4703072" y="1178070"/>
            <a:chExt cx="1836264" cy="4377034"/>
          </a:xfrm>
        </p:grpSpPr>
        <p:cxnSp>
          <p:nvCxnSpPr>
            <p:cNvPr id="8221" name="Gerader Verbinder 8220">
              <a:extLst>
                <a:ext uri="{FF2B5EF4-FFF2-40B4-BE49-F238E27FC236}">
                  <a16:creationId xmlns:a16="http://schemas.microsoft.com/office/drawing/2014/main" id="{62D12FB2-1DD5-5C1E-B2D8-62AACD8ED5FD}"/>
                </a:ext>
              </a:extLst>
            </p:cNvPr>
            <p:cNvCxnSpPr/>
            <p:nvPr/>
          </p:nvCxnSpPr>
          <p:spPr bwMode="auto">
            <a:xfrm>
              <a:off x="4703072" y="2534280"/>
              <a:ext cx="77380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04" name="Gruppieren 8203">
              <a:extLst>
                <a:ext uri="{FF2B5EF4-FFF2-40B4-BE49-F238E27FC236}">
                  <a16:creationId xmlns:a16="http://schemas.microsoft.com/office/drawing/2014/main" id="{2278ABB5-C603-9328-4C22-5E07A7B5637B}"/>
                </a:ext>
              </a:extLst>
            </p:cNvPr>
            <p:cNvGrpSpPr/>
            <p:nvPr/>
          </p:nvGrpSpPr>
          <p:grpSpPr>
            <a:xfrm>
              <a:off x="4855982" y="1178070"/>
              <a:ext cx="1683354" cy="4377034"/>
              <a:chOff x="4855982" y="1178070"/>
              <a:chExt cx="1683354" cy="4377034"/>
            </a:xfrm>
          </p:grpSpPr>
          <p:pic>
            <p:nvPicPr>
              <p:cNvPr id="8202" name="Grafik 8201">
                <a:extLst>
                  <a:ext uri="{FF2B5EF4-FFF2-40B4-BE49-F238E27FC236}">
                    <a16:creationId xmlns:a16="http://schemas.microsoft.com/office/drawing/2014/main" id="{EA42AB4D-E4C1-DDE0-FBF5-A507DBA57F87}"/>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0061" r="34383"/>
              <a:stretch>
                <a:fillRect/>
              </a:stretch>
            </p:blipFill>
            <p:spPr>
              <a:xfrm>
                <a:off x="5087167" y="1445846"/>
                <a:ext cx="1236608" cy="4109258"/>
              </a:xfrm>
              <a:prstGeom prst="rect">
                <a:avLst/>
              </a:prstGeom>
            </p:spPr>
          </p:pic>
          <p:sp>
            <p:nvSpPr>
              <p:cNvPr id="13" name="Textfeld 12">
                <a:extLst>
                  <a:ext uri="{FF2B5EF4-FFF2-40B4-BE49-F238E27FC236}">
                    <a16:creationId xmlns:a16="http://schemas.microsoft.com/office/drawing/2014/main" id="{E0BCF959-83C4-FBDD-6C65-C947CA95FA69}"/>
                  </a:ext>
                </a:extLst>
              </p:cNvPr>
              <p:cNvSpPr txBox="1"/>
              <p:nvPr/>
            </p:nvSpPr>
            <p:spPr>
              <a:xfrm>
                <a:off x="4855982" y="1178070"/>
                <a:ext cx="1683354" cy="830997"/>
              </a:xfrm>
              <a:prstGeom prst="rect">
                <a:avLst/>
              </a:prstGeom>
              <a:noFill/>
            </p:spPr>
            <p:txBody>
              <a:bodyPr wrap="square" rtlCol="0">
                <a:spAutoFit/>
              </a:bodyPr>
              <a:lstStyle/>
              <a:p>
                <a:pPr algn="ctr"/>
                <a:r>
                  <a:rPr lang="de-DE" sz="1600" dirty="0"/>
                  <a:t>Einsparungen</a:t>
                </a:r>
                <a:br>
                  <a:rPr lang="de-DE" sz="1600" dirty="0"/>
                </a:br>
                <a:r>
                  <a:rPr lang="de-DE" sz="1600" dirty="0"/>
                  <a:t>2040</a:t>
                </a:r>
                <a:br>
                  <a:rPr lang="de-DE" sz="1600" dirty="0"/>
                </a:br>
                <a:r>
                  <a:rPr lang="de-DE" sz="1600" dirty="0"/>
                  <a:t>(WW+VW)</a:t>
                </a:r>
              </a:p>
            </p:txBody>
          </p:sp>
          <p:sp>
            <p:nvSpPr>
              <p:cNvPr id="8192" name="Textfeld 8191">
                <a:extLst>
                  <a:ext uri="{FF2B5EF4-FFF2-40B4-BE49-F238E27FC236}">
                    <a16:creationId xmlns:a16="http://schemas.microsoft.com/office/drawing/2014/main" id="{3DB5C47A-D45D-3CE0-3B09-8E1C8F2972B4}"/>
                  </a:ext>
                </a:extLst>
              </p:cNvPr>
              <p:cNvSpPr txBox="1"/>
              <p:nvPr/>
            </p:nvSpPr>
            <p:spPr>
              <a:xfrm>
                <a:off x="5396792" y="2170713"/>
                <a:ext cx="591547" cy="338554"/>
              </a:xfrm>
              <a:prstGeom prst="rect">
                <a:avLst/>
              </a:prstGeom>
              <a:noFill/>
            </p:spPr>
            <p:txBody>
              <a:bodyPr wrap="square" rtlCol="0">
                <a:spAutoFit/>
              </a:bodyPr>
              <a:lstStyle/>
              <a:p>
                <a:pPr algn="ctr"/>
                <a:r>
                  <a:rPr lang="de-DE" sz="1600" dirty="0">
                    <a:solidFill>
                      <a:srgbClr val="3333FF"/>
                    </a:solidFill>
                  </a:rPr>
                  <a:t>729</a:t>
                </a:r>
              </a:p>
            </p:txBody>
          </p:sp>
        </p:grpSp>
      </p:grpSp>
      <p:grpSp>
        <p:nvGrpSpPr>
          <p:cNvPr id="8235" name="Gruppieren 8234">
            <a:extLst>
              <a:ext uri="{FF2B5EF4-FFF2-40B4-BE49-F238E27FC236}">
                <a16:creationId xmlns:a16="http://schemas.microsoft.com/office/drawing/2014/main" id="{B03AA26D-A46B-9B4C-4707-5FC0CA6192DA}"/>
              </a:ext>
            </a:extLst>
          </p:cNvPr>
          <p:cNvGrpSpPr/>
          <p:nvPr/>
        </p:nvGrpSpPr>
        <p:grpSpPr>
          <a:xfrm>
            <a:off x="6009640" y="899434"/>
            <a:ext cx="2954704" cy="4655670"/>
            <a:chOff x="6009640" y="899434"/>
            <a:chExt cx="2954704" cy="4655670"/>
          </a:xfrm>
        </p:grpSpPr>
        <p:grpSp>
          <p:nvGrpSpPr>
            <p:cNvPr id="8209" name="Gruppieren 8208">
              <a:extLst>
                <a:ext uri="{FF2B5EF4-FFF2-40B4-BE49-F238E27FC236}">
                  <a16:creationId xmlns:a16="http://schemas.microsoft.com/office/drawing/2014/main" id="{13736D51-51AE-1142-9991-67A93690C41B}"/>
                </a:ext>
              </a:extLst>
            </p:cNvPr>
            <p:cNvGrpSpPr/>
            <p:nvPr/>
          </p:nvGrpSpPr>
          <p:grpSpPr>
            <a:xfrm>
              <a:off x="6716710" y="899434"/>
              <a:ext cx="2247634" cy="4655670"/>
              <a:chOff x="6716710" y="899434"/>
              <a:chExt cx="2247634" cy="4655670"/>
            </a:xfrm>
          </p:grpSpPr>
          <p:sp>
            <p:nvSpPr>
              <p:cNvPr id="19" name="Rechteck 18">
                <a:extLst>
                  <a:ext uri="{FF2B5EF4-FFF2-40B4-BE49-F238E27FC236}">
                    <a16:creationId xmlns:a16="http://schemas.microsoft.com/office/drawing/2014/main" id="{B866C5C8-E7B6-2DC6-7F60-D0BE9249C286}"/>
                  </a:ext>
                </a:extLst>
              </p:cNvPr>
              <p:cNvSpPr/>
              <p:nvPr/>
            </p:nvSpPr>
            <p:spPr bwMode="auto">
              <a:xfrm>
                <a:off x="6786618" y="899434"/>
                <a:ext cx="2120045" cy="465567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Textfeld 13">
                <a:extLst>
                  <a:ext uri="{FF2B5EF4-FFF2-40B4-BE49-F238E27FC236}">
                    <a16:creationId xmlns:a16="http://schemas.microsoft.com/office/drawing/2014/main" id="{614B84EB-78AB-3FB4-1AEB-19F58C52C5C3}"/>
                  </a:ext>
                </a:extLst>
              </p:cNvPr>
              <p:cNvSpPr txBox="1"/>
              <p:nvPr/>
            </p:nvSpPr>
            <p:spPr>
              <a:xfrm>
                <a:off x="6723994" y="899434"/>
                <a:ext cx="2240350" cy="338554"/>
              </a:xfrm>
              <a:prstGeom prst="rect">
                <a:avLst/>
              </a:prstGeom>
              <a:noFill/>
            </p:spPr>
            <p:txBody>
              <a:bodyPr wrap="square" rtlCol="0">
                <a:spAutoFit/>
              </a:bodyPr>
              <a:lstStyle/>
              <a:p>
                <a:pPr algn="ctr"/>
                <a:r>
                  <a:rPr lang="de-DE" sz="1600" b="1" dirty="0"/>
                  <a:t>Energie-Bedarf 2040</a:t>
                </a:r>
              </a:p>
            </p:txBody>
          </p:sp>
          <p:pic>
            <p:nvPicPr>
              <p:cNvPr id="8203" name="Grafik 8202">
                <a:extLst>
                  <a:ext uri="{FF2B5EF4-FFF2-40B4-BE49-F238E27FC236}">
                    <a16:creationId xmlns:a16="http://schemas.microsoft.com/office/drawing/2014/main" id="{5EE1FBA4-6914-6B61-91F0-9622F014FC81}"/>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1017" r="20770"/>
              <a:stretch>
                <a:fillRect/>
              </a:stretch>
            </p:blipFill>
            <p:spPr>
              <a:xfrm>
                <a:off x="6949112" y="1445846"/>
                <a:ext cx="652875" cy="4109258"/>
              </a:xfrm>
              <a:prstGeom prst="rect">
                <a:avLst/>
              </a:prstGeom>
            </p:spPr>
          </p:pic>
          <p:sp>
            <p:nvSpPr>
              <p:cNvPr id="16" name="Textfeld 15">
                <a:extLst>
                  <a:ext uri="{FF2B5EF4-FFF2-40B4-BE49-F238E27FC236}">
                    <a16:creationId xmlns:a16="http://schemas.microsoft.com/office/drawing/2014/main" id="{C67372B1-43FC-60CC-498F-C4166B14395F}"/>
                  </a:ext>
                </a:extLst>
              </p:cNvPr>
              <p:cNvSpPr txBox="1"/>
              <p:nvPr/>
            </p:nvSpPr>
            <p:spPr>
              <a:xfrm>
                <a:off x="6716710" y="1166021"/>
                <a:ext cx="1192097" cy="584775"/>
              </a:xfrm>
              <a:prstGeom prst="rect">
                <a:avLst/>
              </a:prstGeom>
              <a:noFill/>
            </p:spPr>
            <p:txBody>
              <a:bodyPr wrap="square" rtlCol="0">
                <a:spAutoFit/>
              </a:bodyPr>
              <a:lstStyle/>
              <a:p>
                <a:pPr algn="ctr"/>
                <a:r>
                  <a:rPr lang="de-DE" sz="1600" dirty="0"/>
                  <a:t>Speicher-Verluste</a:t>
                </a:r>
              </a:p>
            </p:txBody>
          </p:sp>
        </p:grpSp>
        <p:cxnSp>
          <p:nvCxnSpPr>
            <p:cNvPr id="8223" name="Gerader Verbinder 8222">
              <a:extLst>
                <a:ext uri="{FF2B5EF4-FFF2-40B4-BE49-F238E27FC236}">
                  <a16:creationId xmlns:a16="http://schemas.microsoft.com/office/drawing/2014/main" id="{46458DD9-6A71-308F-8C6E-79B17CE3BFA6}"/>
                </a:ext>
              </a:extLst>
            </p:cNvPr>
            <p:cNvCxnSpPr/>
            <p:nvPr/>
          </p:nvCxnSpPr>
          <p:spPr bwMode="auto">
            <a:xfrm>
              <a:off x="6009640" y="3464555"/>
              <a:ext cx="978535"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36" name="Gruppieren 8235">
            <a:extLst>
              <a:ext uri="{FF2B5EF4-FFF2-40B4-BE49-F238E27FC236}">
                <a16:creationId xmlns:a16="http://schemas.microsoft.com/office/drawing/2014/main" id="{48F93235-9A5C-5A73-F988-B4FC61816E64}"/>
              </a:ext>
            </a:extLst>
          </p:cNvPr>
          <p:cNvGrpSpPr/>
          <p:nvPr/>
        </p:nvGrpSpPr>
        <p:grpSpPr>
          <a:xfrm>
            <a:off x="6815746" y="1302896"/>
            <a:ext cx="2872693" cy="4252208"/>
            <a:chOff x="6815746" y="1302896"/>
            <a:chExt cx="2872693" cy="4252208"/>
          </a:xfrm>
        </p:grpSpPr>
        <p:cxnSp>
          <p:nvCxnSpPr>
            <p:cNvPr id="8225" name="Gerader Verbinder 8224">
              <a:extLst>
                <a:ext uri="{FF2B5EF4-FFF2-40B4-BE49-F238E27FC236}">
                  <a16:creationId xmlns:a16="http://schemas.microsoft.com/office/drawing/2014/main" id="{994F6EF8-53F4-8067-D372-481117D12BCA}"/>
                </a:ext>
              </a:extLst>
            </p:cNvPr>
            <p:cNvCxnSpPr/>
            <p:nvPr/>
          </p:nvCxnSpPr>
          <p:spPr bwMode="auto">
            <a:xfrm>
              <a:off x="7508240" y="3344991"/>
              <a:ext cx="661035"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11" name="Gruppieren 8210">
              <a:extLst>
                <a:ext uri="{FF2B5EF4-FFF2-40B4-BE49-F238E27FC236}">
                  <a16:creationId xmlns:a16="http://schemas.microsoft.com/office/drawing/2014/main" id="{6F7B4E11-0B57-4336-D058-9050367CED03}"/>
                </a:ext>
              </a:extLst>
            </p:cNvPr>
            <p:cNvGrpSpPr/>
            <p:nvPr/>
          </p:nvGrpSpPr>
          <p:grpSpPr>
            <a:xfrm>
              <a:off x="6815746" y="1302896"/>
              <a:ext cx="2872693" cy="4252208"/>
              <a:chOff x="6815746" y="1302896"/>
              <a:chExt cx="2872693" cy="4252208"/>
            </a:xfrm>
          </p:grpSpPr>
          <p:sp>
            <p:nvSpPr>
              <p:cNvPr id="20" name="Textfeld 19">
                <a:extLst>
                  <a:ext uri="{FF2B5EF4-FFF2-40B4-BE49-F238E27FC236}">
                    <a16:creationId xmlns:a16="http://schemas.microsoft.com/office/drawing/2014/main" id="{57B7C797-087B-E231-E92D-AB4BB5A01957}"/>
                  </a:ext>
                </a:extLst>
              </p:cNvPr>
              <p:cNvSpPr txBox="1"/>
              <p:nvPr/>
            </p:nvSpPr>
            <p:spPr>
              <a:xfrm>
                <a:off x="6815746" y="3999719"/>
                <a:ext cx="1324402" cy="830997"/>
              </a:xfrm>
              <a:prstGeom prst="rect">
                <a:avLst/>
              </a:prstGeom>
              <a:noFill/>
            </p:spPr>
            <p:txBody>
              <a:bodyPr wrap="none" rtlCol="0">
                <a:spAutoFit/>
              </a:bodyPr>
              <a:lstStyle/>
              <a:p>
                <a:pPr algn="ctr"/>
                <a:r>
                  <a:rPr lang="de-DE" sz="1600" dirty="0">
                    <a:solidFill>
                      <a:srgbClr val="3333FF"/>
                    </a:solidFill>
                  </a:rPr>
                  <a:t>heimische</a:t>
                </a:r>
              </a:p>
              <a:p>
                <a:pPr algn="ctr"/>
                <a:r>
                  <a:rPr lang="de-DE" sz="1600" dirty="0">
                    <a:solidFill>
                      <a:srgbClr val="3333FF"/>
                    </a:solidFill>
                  </a:rPr>
                  <a:t>Erneuerbare</a:t>
                </a:r>
                <a:br>
                  <a:rPr lang="de-DE" sz="1600" dirty="0">
                    <a:solidFill>
                      <a:srgbClr val="3333FF"/>
                    </a:solidFill>
                  </a:rPr>
                </a:br>
                <a:r>
                  <a:rPr lang="de-DE" sz="1600" dirty="0">
                    <a:solidFill>
                      <a:srgbClr val="3333FF"/>
                    </a:solidFill>
                  </a:rPr>
                  <a:t>(100%)</a:t>
                </a:r>
              </a:p>
            </p:txBody>
          </p:sp>
          <p:pic>
            <p:nvPicPr>
              <p:cNvPr id="8199" name="Grafik 8198">
                <a:extLst>
                  <a:ext uri="{FF2B5EF4-FFF2-40B4-BE49-F238E27FC236}">
                    <a16:creationId xmlns:a16="http://schemas.microsoft.com/office/drawing/2014/main" id="{2BE86453-4161-59C5-E260-F8BED61BF26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7175" r="4661"/>
              <a:stretch>
                <a:fillRect/>
              </a:stretch>
            </p:blipFill>
            <p:spPr>
              <a:xfrm>
                <a:off x="8102955" y="1445846"/>
                <a:ext cx="649009" cy="4109258"/>
              </a:xfrm>
              <a:prstGeom prst="rect">
                <a:avLst/>
              </a:prstGeom>
            </p:spPr>
          </p:pic>
          <p:sp>
            <p:nvSpPr>
              <p:cNvPr id="15" name="Textfeld 14">
                <a:extLst>
                  <a:ext uri="{FF2B5EF4-FFF2-40B4-BE49-F238E27FC236}">
                    <a16:creationId xmlns:a16="http://schemas.microsoft.com/office/drawing/2014/main" id="{5265B7BC-C2D7-EC84-17C9-D771668C96E0}"/>
                  </a:ext>
                </a:extLst>
              </p:cNvPr>
              <p:cNvSpPr txBox="1"/>
              <p:nvPr/>
            </p:nvSpPr>
            <p:spPr>
              <a:xfrm>
                <a:off x="7807936" y="1302896"/>
                <a:ext cx="1192097" cy="338554"/>
              </a:xfrm>
              <a:prstGeom prst="rect">
                <a:avLst/>
              </a:prstGeom>
              <a:noFill/>
            </p:spPr>
            <p:txBody>
              <a:bodyPr wrap="square" rtlCol="0">
                <a:spAutoFit/>
              </a:bodyPr>
              <a:lstStyle/>
              <a:p>
                <a:pPr algn="ctr"/>
                <a:r>
                  <a:rPr lang="de-DE" sz="1600" dirty="0"/>
                  <a:t>benötigt</a:t>
                </a:r>
              </a:p>
            </p:txBody>
          </p:sp>
          <p:sp>
            <p:nvSpPr>
              <p:cNvPr id="17" name="Textfeld 16">
                <a:extLst>
                  <a:ext uri="{FF2B5EF4-FFF2-40B4-BE49-F238E27FC236}">
                    <a16:creationId xmlns:a16="http://schemas.microsoft.com/office/drawing/2014/main" id="{E7B967AD-D92E-95B4-C6FC-B5DF23223149}"/>
                  </a:ext>
                </a:extLst>
              </p:cNvPr>
              <p:cNvSpPr txBox="1"/>
              <p:nvPr/>
            </p:nvSpPr>
            <p:spPr>
              <a:xfrm>
                <a:off x="8837723" y="3480075"/>
                <a:ext cx="764953" cy="1077218"/>
              </a:xfrm>
              <a:prstGeom prst="rect">
                <a:avLst/>
              </a:prstGeom>
              <a:noFill/>
            </p:spPr>
            <p:txBody>
              <a:bodyPr wrap="none" rtlCol="0">
                <a:spAutoFit/>
              </a:bodyPr>
              <a:lstStyle/>
              <a:p>
                <a:pPr algn="ctr"/>
                <a:r>
                  <a:rPr lang="de-DE" sz="1600" dirty="0">
                    <a:solidFill>
                      <a:srgbClr val="3333FF"/>
                    </a:solidFill>
                  </a:rPr>
                  <a:t>Zubau</a:t>
                </a:r>
                <a:br>
                  <a:rPr lang="de-DE" sz="1600" dirty="0">
                    <a:solidFill>
                      <a:srgbClr val="3333FF"/>
                    </a:solidFill>
                  </a:rPr>
                </a:br>
                <a:r>
                  <a:rPr lang="de-DE" sz="1600" dirty="0">
                    <a:solidFill>
                      <a:srgbClr val="3333FF"/>
                    </a:solidFill>
                  </a:rPr>
                  <a:t>bis</a:t>
                </a:r>
                <a:br>
                  <a:rPr lang="de-DE" sz="1600" dirty="0">
                    <a:solidFill>
                      <a:srgbClr val="3333FF"/>
                    </a:solidFill>
                  </a:rPr>
                </a:br>
                <a:r>
                  <a:rPr lang="de-DE" sz="1600" dirty="0">
                    <a:solidFill>
                      <a:srgbClr val="3333FF"/>
                    </a:solidFill>
                  </a:rPr>
                  <a:t>2040</a:t>
                </a:r>
              </a:p>
              <a:p>
                <a:pPr algn="ctr"/>
                <a:r>
                  <a:rPr lang="de-DE" sz="1600" dirty="0">
                    <a:solidFill>
                      <a:srgbClr val="3333FF"/>
                    </a:solidFill>
                  </a:rPr>
                  <a:t>(67%)</a:t>
                </a:r>
              </a:p>
            </p:txBody>
          </p:sp>
          <p:sp>
            <p:nvSpPr>
              <p:cNvPr id="22" name="Textfeld 21">
                <a:extLst>
                  <a:ext uri="{FF2B5EF4-FFF2-40B4-BE49-F238E27FC236}">
                    <a16:creationId xmlns:a16="http://schemas.microsoft.com/office/drawing/2014/main" id="{07ACB09C-2407-5495-D7BC-C96B3A889878}"/>
                  </a:ext>
                </a:extLst>
              </p:cNvPr>
              <p:cNvSpPr txBox="1"/>
              <p:nvPr/>
            </p:nvSpPr>
            <p:spPr>
              <a:xfrm>
                <a:off x="8751964" y="4673899"/>
                <a:ext cx="936475" cy="830997"/>
              </a:xfrm>
              <a:prstGeom prst="rect">
                <a:avLst/>
              </a:prstGeom>
              <a:noFill/>
            </p:spPr>
            <p:txBody>
              <a:bodyPr wrap="none" rtlCol="0">
                <a:spAutoFit/>
              </a:bodyPr>
              <a:lstStyle/>
              <a:p>
                <a:pPr algn="ctr"/>
                <a:r>
                  <a:rPr lang="de-DE" sz="1600" dirty="0">
                    <a:solidFill>
                      <a:srgbClr val="3333FF"/>
                    </a:solidFill>
                  </a:rPr>
                  <a:t>Bestand</a:t>
                </a:r>
                <a:br>
                  <a:rPr lang="de-DE" sz="1600" dirty="0">
                    <a:solidFill>
                      <a:srgbClr val="3333FF"/>
                    </a:solidFill>
                  </a:rPr>
                </a:br>
                <a:r>
                  <a:rPr lang="de-DE" sz="1600" dirty="0">
                    <a:solidFill>
                      <a:srgbClr val="3333FF"/>
                    </a:solidFill>
                  </a:rPr>
                  <a:t>2024</a:t>
                </a:r>
                <a:br>
                  <a:rPr lang="de-DE" sz="1600" dirty="0">
                    <a:solidFill>
                      <a:srgbClr val="3333FF"/>
                    </a:solidFill>
                  </a:rPr>
                </a:br>
                <a:r>
                  <a:rPr lang="de-DE" sz="1600" dirty="0">
                    <a:solidFill>
                      <a:srgbClr val="3333FF"/>
                    </a:solidFill>
                  </a:rPr>
                  <a:t>(33%)</a:t>
                </a:r>
              </a:p>
            </p:txBody>
          </p:sp>
          <p:sp>
            <p:nvSpPr>
              <p:cNvPr id="8195" name="Textfeld 8194">
                <a:extLst>
                  <a:ext uri="{FF2B5EF4-FFF2-40B4-BE49-F238E27FC236}">
                    <a16:creationId xmlns:a16="http://schemas.microsoft.com/office/drawing/2014/main" id="{148FB804-336D-469A-43FC-D1ECD6AE68C4}"/>
                  </a:ext>
                </a:extLst>
              </p:cNvPr>
              <p:cNvSpPr txBox="1"/>
              <p:nvPr/>
            </p:nvSpPr>
            <p:spPr>
              <a:xfrm>
                <a:off x="7946261" y="2983680"/>
                <a:ext cx="891462" cy="338554"/>
              </a:xfrm>
              <a:prstGeom prst="rect">
                <a:avLst/>
              </a:prstGeom>
              <a:noFill/>
            </p:spPr>
            <p:txBody>
              <a:bodyPr wrap="square" rtlCol="0">
                <a:spAutoFit/>
              </a:bodyPr>
              <a:lstStyle/>
              <a:p>
                <a:pPr algn="ctr"/>
                <a:r>
                  <a:rPr lang="de-DE" sz="1600" dirty="0">
                    <a:solidFill>
                      <a:srgbClr val="3333FF"/>
                    </a:solidFill>
                  </a:rPr>
                  <a:t>1.626</a:t>
                </a:r>
              </a:p>
            </p:txBody>
          </p:sp>
        </p:grpSp>
      </p:grpSp>
      <p:sp>
        <p:nvSpPr>
          <p:cNvPr id="8239" name="Ellipse 8238">
            <a:extLst>
              <a:ext uri="{FF2B5EF4-FFF2-40B4-BE49-F238E27FC236}">
                <a16:creationId xmlns:a16="http://schemas.microsoft.com/office/drawing/2014/main" id="{3E60B0C4-AC77-A8AD-CFF8-7DCAC88F219F}"/>
              </a:ext>
            </a:extLst>
          </p:cNvPr>
          <p:cNvSpPr/>
          <p:nvPr/>
        </p:nvSpPr>
        <p:spPr bwMode="auto">
          <a:xfrm>
            <a:off x="7728216" y="1146492"/>
            <a:ext cx="2007026" cy="1926478"/>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2000" b="1" i="0" u="none" strike="noStrike" cap="none" normalizeH="0" baseline="0" dirty="0">
                <a:ln>
                  <a:noFill/>
                </a:ln>
                <a:solidFill>
                  <a:schemeClr val="bg1"/>
                </a:solidFill>
                <a:effectLst/>
                <a:latin typeface="Arial" charset="0"/>
              </a:rPr>
              <a:t>Einsparung</a:t>
            </a:r>
            <a:r>
              <a:rPr kumimoji="0" lang="de-DE" sz="1600" b="0" i="0" u="none" strike="noStrike" cap="none" normalizeH="0" baseline="0" dirty="0">
                <a:ln>
                  <a:noFill/>
                </a:ln>
                <a:solidFill>
                  <a:schemeClr val="bg1"/>
                </a:solidFill>
                <a:effectLst/>
                <a:latin typeface="Arial" charset="0"/>
              </a:rPr>
              <a:t> ggü.2024:</a:t>
            </a:r>
            <a:br>
              <a:rPr kumimoji="0" lang="de-DE" sz="1600" b="0" i="0" u="none" strike="noStrike" cap="none" normalizeH="0" baseline="0" dirty="0">
                <a:ln>
                  <a:noFill/>
                </a:ln>
                <a:solidFill>
                  <a:schemeClr val="bg1"/>
                </a:solidFill>
                <a:effectLst/>
                <a:latin typeface="Arial" charset="0"/>
              </a:rPr>
            </a:br>
            <a:r>
              <a:rPr lang="de-DE" sz="1800" b="1" dirty="0">
                <a:solidFill>
                  <a:schemeClr val="bg1"/>
                </a:solidFill>
                <a:latin typeface="Arial" charset="0"/>
              </a:rPr>
              <a:t>40%!</a:t>
            </a:r>
            <a:br>
              <a:rPr lang="de-DE" sz="1800" b="1" dirty="0">
                <a:solidFill>
                  <a:schemeClr val="bg1"/>
                </a:solidFill>
                <a:latin typeface="Arial" charset="0"/>
              </a:rPr>
            </a:br>
            <a:r>
              <a:rPr lang="de-DE" sz="1000" b="1" dirty="0">
                <a:solidFill>
                  <a:schemeClr val="bg1"/>
                </a:solidFill>
                <a:latin typeface="Arial" charset="0"/>
              </a:rPr>
              <a:t> </a:t>
            </a:r>
            <a:br>
              <a:rPr lang="de-DE" sz="2000" b="1" dirty="0">
                <a:solidFill>
                  <a:schemeClr val="bg1"/>
                </a:solidFill>
                <a:latin typeface="Arial" charset="0"/>
              </a:rPr>
            </a:br>
            <a:endParaRPr kumimoji="0" lang="de-DE" sz="2000" b="1" i="0" u="none" strike="noStrike" cap="none" normalizeH="0" baseline="0" dirty="0">
              <a:ln>
                <a:noFill/>
              </a:ln>
              <a:solidFill>
                <a:schemeClr val="bg1"/>
              </a:solidFill>
              <a:effectLst/>
              <a:latin typeface="Arial" charset="0"/>
            </a:endParaRPr>
          </a:p>
        </p:txBody>
      </p:sp>
      <p:cxnSp>
        <p:nvCxnSpPr>
          <p:cNvPr id="8205" name="Gerader Verbinder 8204">
            <a:extLst>
              <a:ext uri="{FF2B5EF4-FFF2-40B4-BE49-F238E27FC236}">
                <a16:creationId xmlns:a16="http://schemas.microsoft.com/office/drawing/2014/main" id="{583A4E18-2438-E04C-F26B-87899E59E962}"/>
              </a:ext>
            </a:extLst>
          </p:cNvPr>
          <p:cNvCxnSpPr/>
          <p:nvPr/>
        </p:nvCxnSpPr>
        <p:spPr bwMode="auto">
          <a:xfrm>
            <a:off x="1328738" y="5434239"/>
            <a:ext cx="7413735"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41" name="Ellipse 8240">
            <a:extLst>
              <a:ext uri="{FF2B5EF4-FFF2-40B4-BE49-F238E27FC236}">
                <a16:creationId xmlns:a16="http://schemas.microsoft.com/office/drawing/2014/main" id="{4AF1A4E7-CB75-95E9-4066-21C87D8F397F}"/>
              </a:ext>
            </a:extLst>
          </p:cNvPr>
          <p:cNvSpPr/>
          <p:nvPr/>
        </p:nvSpPr>
        <p:spPr bwMode="auto">
          <a:xfrm>
            <a:off x="6036562" y="2717233"/>
            <a:ext cx="584790" cy="553350"/>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lang="de-DE" sz="1600" dirty="0">
                <a:solidFill>
                  <a:schemeClr val="bg1"/>
                </a:solidFill>
                <a:latin typeface="Arial" charset="0"/>
              </a:rPr>
              <a:t>32</a:t>
            </a:r>
            <a:r>
              <a:rPr kumimoji="0" lang="de-DE" sz="1600" b="0" i="0" u="none" strike="noStrike" cap="none" normalizeH="0" baseline="0" dirty="0">
                <a:ln>
                  <a:noFill/>
                </a:ln>
                <a:solidFill>
                  <a:schemeClr val="bg1"/>
                </a:solidFill>
                <a:effectLst/>
                <a:latin typeface="Arial" charset="0"/>
              </a:rPr>
              <a:t>%</a:t>
            </a:r>
          </a:p>
        </p:txBody>
      </p:sp>
      <p:grpSp>
        <p:nvGrpSpPr>
          <p:cNvPr id="8252" name="Gruppieren 8251">
            <a:extLst>
              <a:ext uri="{FF2B5EF4-FFF2-40B4-BE49-F238E27FC236}">
                <a16:creationId xmlns:a16="http://schemas.microsoft.com/office/drawing/2014/main" id="{67AC3389-80E8-4115-AAD3-66B6EEEC2A12}"/>
              </a:ext>
            </a:extLst>
          </p:cNvPr>
          <p:cNvGrpSpPr/>
          <p:nvPr/>
        </p:nvGrpSpPr>
        <p:grpSpPr>
          <a:xfrm>
            <a:off x="2189893" y="1987125"/>
            <a:ext cx="1510650" cy="1377843"/>
            <a:chOff x="2189893" y="1987125"/>
            <a:chExt cx="1510650" cy="1377843"/>
          </a:xfrm>
        </p:grpSpPr>
        <p:sp>
          <p:nvSpPr>
            <p:cNvPr id="8240" name="Ellipse 8239">
              <a:extLst>
                <a:ext uri="{FF2B5EF4-FFF2-40B4-BE49-F238E27FC236}">
                  <a16:creationId xmlns:a16="http://schemas.microsoft.com/office/drawing/2014/main" id="{B7DCFF56-8817-4080-BA54-FDD22549D830}"/>
                </a:ext>
              </a:extLst>
            </p:cNvPr>
            <p:cNvSpPr/>
            <p:nvPr/>
          </p:nvSpPr>
          <p:spPr bwMode="auto">
            <a:xfrm>
              <a:off x="3115753" y="1987125"/>
              <a:ext cx="584790" cy="553350"/>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600" b="0" i="0" u="none" strike="noStrike" cap="none" normalizeH="0" baseline="0" dirty="0">
                  <a:ln>
                    <a:noFill/>
                  </a:ln>
                  <a:solidFill>
                    <a:schemeClr val="bg1"/>
                  </a:solidFill>
                  <a:effectLst/>
                  <a:latin typeface="Arial" charset="0"/>
                </a:rPr>
                <a:t>20%</a:t>
              </a:r>
            </a:p>
          </p:txBody>
        </p:sp>
        <p:cxnSp>
          <p:nvCxnSpPr>
            <p:cNvPr id="8249" name="Gerade Verbindung mit Pfeil 8248">
              <a:extLst>
                <a:ext uri="{FF2B5EF4-FFF2-40B4-BE49-F238E27FC236}">
                  <a16:creationId xmlns:a16="http://schemas.microsoft.com/office/drawing/2014/main" id="{D189EBD7-E89B-E220-E084-B46074753228}"/>
                </a:ext>
              </a:extLst>
            </p:cNvPr>
            <p:cNvCxnSpPr/>
            <p:nvPr/>
          </p:nvCxnSpPr>
          <p:spPr bwMode="auto">
            <a:xfrm rot="5400000">
              <a:off x="2304299" y="2387768"/>
              <a:ext cx="862794" cy="1091605"/>
            </a:xfrm>
            <a:prstGeom prst="curvedConnector2">
              <a:avLst/>
            </a:prstGeom>
            <a:solidFill>
              <a:srgbClr val="FF0000"/>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5" name="Rectangle 4">
            <a:extLst>
              <a:ext uri="{FF2B5EF4-FFF2-40B4-BE49-F238E27FC236}">
                <a16:creationId xmlns:a16="http://schemas.microsoft.com/office/drawing/2014/main" id="{DFE62F45-AD7A-4272-AC8D-DD0517C4A211}"/>
              </a:ext>
            </a:extLst>
          </p:cNvPr>
          <p:cNvSpPr>
            <a:spLocks noChangeArrowheads="1"/>
          </p:cNvSpPr>
          <p:nvPr/>
        </p:nvSpPr>
        <p:spPr bwMode="auto">
          <a:xfrm>
            <a:off x="0" y="5897453"/>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a:t>
            </a:r>
            <a:r>
              <a:rPr lang="de-DE" altLang="de-DE" sz="1800" b="1" dirty="0">
                <a:solidFill>
                  <a:srgbClr val="00B050"/>
                </a:solidFill>
              </a:rPr>
              <a:t>Richtig angewandte Technologieoffenheit </a:t>
            </a:r>
            <a:r>
              <a:rPr lang="de-DE" altLang="de-DE" sz="1800" dirty="0">
                <a:solidFill>
                  <a:srgbClr val="00B050"/>
                </a:solidFill>
              </a:rPr>
              <a:t>bei der </a:t>
            </a:r>
            <a:r>
              <a:rPr lang="de-DE" altLang="de-DE" sz="1800" b="1" dirty="0">
                <a:solidFill>
                  <a:srgbClr val="00B050"/>
                </a:solidFill>
              </a:rPr>
              <a:t>Primärenergie</a:t>
            </a:r>
            <a:r>
              <a:rPr lang="de-DE" altLang="de-DE" sz="1800" dirty="0">
                <a:solidFill>
                  <a:srgbClr val="00B050"/>
                </a:solidFill>
              </a:rPr>
              <a:t> </a:t>
            </a:r>
            <a:r>
              <a:rPr lang="de-DE" altLang="de-DE" sz="1800" u="sng" dirty="0">
                <a:solidFill>
                  <a:srgbClr val="00B050"/>
                </a:solidFill>
              </a:rPr>
              <a:t>UND</a:t>
            </a:r>
            <a:r>
              <a:rPr lang="de-DE" altLang="de-DE" sz="1800" dirty="0">
                <a:solidFill>
                  <a:srgbClr val="00B050"/>
                </a:solidFill>
              </a:rPr>
              <a:t> beim </a:t>
            </a:r>
            <a:r>
              <a:rPr lang="de-DE" altLang="de-DE" sz="1800" b="1" dirty="0">
                <a:solidFill>
                  <a:srgbClr val="00B050"/>
                </a:solidFill>
              </a:rPr>
              <a:t>Endenergieverbrauch</a:t>
            </a:r>
            <a:r>
              <a:rPr lang="de-DE" altLang="de-DE" sz="1800" dirty="0">
                <a:solidFill>
                  <a:srgbClr val="00B050"/>
                </a:solidFill>
              </a:rPr>
              <a:t> reduzieren den Energiebedarf in 2040 um 40% </a:t>
            </a:r>
            <a:r>
              <a:rPr lang="de-DE" altLang="de-DE" sz="1800" dirty="0" err="1">
                <a:solidFill>
                  <a:srgbClr val="00B050"/>
                </a:solidFill>
              </a:rPr>
              <a:t>ggü</a:t>
            </a:r>
            <a:r>
              <a:rPr lang="de-DE" altLang="de-DE" sz="1800" dirty="0">
                <a:solidFill>
                  <a:srgbClr val="00B050"/>
                </a:solidFill>
              </a:rPr>
              <a:t>. 2024!</a:t>
            </a:r>
          </a:p>
        </p:txBody>
      </p:sp>
      <p:sp>
        <p:nvSpPr>
          <p:cNvPr id="26" name="Textfeld 25">
            <a:extLst>
              <a:ext uri="{FF2B5EF4-FFF2-40B4-BE49-F238E27FC236}">
                <a16:creationId xmlns:a16="http://schemas.microsoft.com/office/drawing/2014/main" id="{F4155B8B-6108-B9A0-A995-441FD72A38C7}"/>
              </a:ext>
            </a:extLst>
          </p:cNvPr>
          <p:cNvSpPr txBox="1"/>
          <p:nvPr/>
        </p:nvSpPr>
        <p:spPr>
          <a:xfrm>
            <a:off x="7981719" y="2279804"/>
            <a:ext cx="1620957" cy="461665"/>
          </a:xfrm>
          <a:prstGeom prst="rect">
            <a:avLst/>
          </a:prstGeom>
          <a:noFill/>
        </p:spPr>
        <p:txBody>
          <a:bodyPr wrap="none" rtlCol="0">
            <a:spAutoFit/>
          </a:bodyPr>
          <a:lstStyle/>
          <a:p>
            <a:r>
              <a:rPr lang="de-DE" b="1" dirty="0">
                <a:solidFill>
                  <a:schemeClr val="bg1"/>
                </a:solidFill>
                <a:latin typeface="Arial" charset="0"/>
              </a:rPr>
              <a:t>Resilienz!</a:t>
            </a:r>
            <a:endParaRPr lang="de-DE" dirty="0"/>
          </a:p>
        </p:txBody>
      </p:sp>
      <p:sp>
        <p:nvSpPr>
          <p:cNvPr id="28" name="Ellipse 27">
            <a:extLst>
              <a:ext uri="{FF2B5EF4-FFF2-40B4-BE49-F238E27FC236}">
                <a16:creationId xmlns:a16="http://schemas.microsoft.com/office/drawing/2014/main" id="{04BAB7D2-F315-042A-35A4-AADA69180E0C}"/>
              </a:ext>
            </a:extLst>
          </p:cNvPr>
          <p:cNvSpPr/>
          <p:nvPr/>
        </p:nvSpPr>
        <p:spPr bwMode="auto">
          <a:xfrm>
            <a:off x="2363678" y="2911189"/>
            <a:ext cx="1133311" cy="978032"/>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lang="de-DE" sz="1600" dirty="0">
                <a:solidFill>
                  <a:schemeClr val="bg1"/>
                </a:solidFill>
                <a:latin typeface="Arial" charset="0"/>
              </a:rPr>
              <a:t>entfallen durch EE</a:t>
            </a:r>
            <a:endParaRPr kumimoji="0" lang="de-DE" sz="1600" b="0" i="0" u="none" strike="noStrike" cap="none" normalizeH="0" baseline="0" dirty="0">
              <a:ln>
                <a:noFill/>
              </a:ln>
              <a:solidFill>
                <a:schemeClr val="bg1"/>
              </a:solidFill>
              <a:effectLst/>
              <a:latin typeface="Arial" charset="0"/>
            </a:endParaRPr>
          </a:p>
        </p:txBody>
      </p:sp>
    </p:spTree>
    <p:extLst>
      <p:ext uri="{BB962C8B-B14F-4D97-AF65-F5344CB8AC3E}">
        <p14:creationId xmlns:p14="http://schemas.microsoft.com/office/powerpoint/2010/main" val="126374723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28"/>
                                        </p:tgtEl>
                                        <p:attrNameLst>
                                          <p:attrName>style.visibility</p:attrName>
                                        </p:attrNameLst>
                                      </p:cBhvr>
                                      <p:to>
                                        <p:strVal val="visible"/>
                                      </p:to>
                                    </p:set>
                                    <p:anim calcmode="lin" valueType="num">
                                      <p:cBhvr additive="base">
                                        <p:cTn id="7" dur="1000" fill="hold"/>
                                        <p:tgtEl>
                                          <p:spTgt spid="8228"/>
                                        </p:tgtEl>
                                        <p:attrNameLst>
                                          <p:attrName>ppt_x</p:attrName>
                                        </p:attrNameLst>
                                      </p:cBhvr>
                                      <p:tavLst>
                                        <p:tav tm="0">
                                          <p:val>
                                            <p:strVal val="1+#ppt_w/2"/>
                                          </p:val>
                                        </p:tav>
                                        <p:tav tm="100000">
                                          <p:val>
                                            <p:strVal val="#ppt_x"/>
                                          </p:val>
                                        </p:tav>
                                      </p:tavLst>
                                    </p:anim>
                                    <p:anim calcmode="lin" valueType="num">
                                      <p:cBhvr additive="base">
                                        <p:cTn id="8" dur="1000" fill="hold"/>
                                        <p:tgtEl>
                                          <p:spTgt spid="822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8252"/>
                                        </p:tgtEl>
                                        <p:attrNameLst>
                                          <p:attrName>style.visibility</p:attrName>
                                        </p:attrNameLst>
                                      </p:cBhvr>
                                      <p:to>
                                        <p:strVal val="visible"/>
                                      </p:to>
                                    </p:set>
                                    <p:anim calcmode="lin" valueType="num">
                                      <p:cBhvr additive="base">
                                        <p:cTn id="13" dur="1000" fill="hold"/>
                                        <p:tgtEl>
                                          <p:spTgt spid="8252"/>
                                        </p:tgtEl>
                                        <p:attrNameLst>
                                          <p:attrName>ppt_x</p:attrName>
                                        </p:attrNameLst>
                                      </p:cBhvr>
                                      <p:tavLst>
                                        <p:tav tm="0">
                                          <p:val>
                                            <p:strVal val="0-#ppt_w/2"/>
                                          </p:val>
                                        </p:tav>
                                        <p:tav tm="100000">
                                          <p:val>
                                            <p:strVal val="#ppt_x"/>
                                          </p:val>
                                        </p:tav>
                                      </p:tavLst>
                                    </p:anim>
                                    <p:anim calcmode="lin" valueType="num">
                                      <p:cBhvr additive="base">
                                        <p:cTn id="14" dur="1000" fill="hold"/>
                                        <p:tgtEl>
                                          <p:spTgt spid="825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0-#ppt_w/2"/>
                                          </p:val>
                                        </p:tav>
                                        <p:tav tm="100000">
                                          <p:val>
                                            <p:strVal val="#ppt_x"/>
                                          </p:val>
                                        </p:tav>
                                      </p:tavLst>
                                    </p:anim>
                                    <p:anim calcmode="lin" valueType="num">
                                      <p:cBhvr additive="base">
                                        <p:cTn id="20"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232"/>
                                        </p:tgtEl>
                                        <p:attrNameLst>
                                          <p:attrName>style.visibility</p:attrName>
                                        </p:attrNameLst>
                                      </p:cBhvr>
                                      <p:to>
                                        <p:strVal val="visible"/>
                                      </p:to>
                                    </p:set>
                                    <p:anim calcmode="lin" valueType="num">
                                      <p:cBhvr additive="base">
                                        <p:cTn id="25" dur="1000" fill="hold"/>
                                        <p:tgtEl>
                                          <p:spTgt spid="8232"/>
                                        </p:tgtEl>
                                        <p:attrNameLst>
                                          <p:attrName>ppt_x</p:attrName>
                                        </p:attrNameLst>
                                      </p:cBhvr>
                                      <p:tavLst>
                                        <p:tav tm="0">
                                          <p:val>
                                            <p:strVal val="1+#ppt_w/2"/>
                                          </p:val>
                                        </p:tav>
                                        <p:tav tm="100000">
                                          <p:val>
                                            <p:strVal val="#ppt_x"/>
                                          </p:val>
                                        </p:tav>
                                      </p:tavLst>
                                    </p:anim>
                                    <p:anim calcmode="lin" valueType="num">
                                      <p:cBhvr additive="base">
                                        <p:cTn id="26" dur="1000" fill="hold"/>
                                        <p:tgtEl>
                                          <p:spTgt spid="823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33"/>
                                        </p:tgtEl>
                                        <p:attrNameLst>
                                          <p:attrName>style.visibility</p:attrName>
                                        </p:attrNameLst>
                                      </p:cBhvr>
                                      <p:to>
                                        <p:strVal val="visible"/>
                                      </p:to>
                                    </p:set>
                                    <p:anim calcmode="lin" valueType="num">
                                      <p:cBhvr additive="base">
                                        <p:cTn id="31" dur="1000" fill="hold"/>
                                        <p:tgtEl>
                                          <p:spTgt spid="8233"/>
                                        </p:tgtEl>
                                        <p:attrNameLst>
                                          <p:attrName>ppt_x</p:attrName>
                                        </p:attrNameLst>
                                      </p:cBhvr>
                                      <p:tavLst>
                                        <p:tav tm="0">
                                          <p:val>
                                            <p:strVal val="1+#ppt_w/2"/>
                                          </p:val>
                                        </p:tav>
                                        <p:tav tm="100000">
                                          <p:val>
                                            <p:strVal val="#ppt_x"/>
                                          </p:val>
                                        </p:tav>
                                      </p:tavLst>
                                    </p:anim>
                                    <p:anim calcmode="lin" valueType="num">
                                      <p:cBhvr additive="base">
                                        <p:cTn id="32" dur="1000" fill="hold"/>
                                        <p:tgtEl>
                                          <p:spTgt spid="823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8241"/>
                                        </p:tgtEl>
                                        <p:attrNameLst>
                                          <p:attrName>style.visibility</p:attrName>
                                        </p:attrNameLst>
                                      </p:cBhvr>
                                      <p:to>
                                        <p:strVal val="visible"/>
                                      </p:to>
                                    </p:set>
                                    <p:anim calcmode="lin" valueType="num">
                                      <p:cBhvr additive="base">
                                        <p:cTn id="37" dur="1000" fill="hold"/>
                                        <p:tgtEl>
                                          <p:spTgt spid="8241"/>
                                        </p:tgtEl>
                                        <p:attrNameLst>
                                          <p:attrName>ppt_x</p:attrName>
                                        </p:attrNameLst>
                                      </p:cBhvr>
                                      <p:tavLst>
                                        <p:tav tm="0">
                                          <p:val>
                                            <p:strVal val="0-#ppt_w/2"/>
                                          </p:val>
                                        </p:tav>
                                        <p:tav tm="100000">
                                          <p:val>
                                            <p:strVal val="#ppt_x"/>
                                          </p:val>
                                        </p:tav>
                                      </p:tavLst>
                                    </p:anim>
                                    <p:anim calcmode="lin" valueType="num">
                                      <p:cBhvr additive="base">
                                        <p:cTn id="38" dur="1000" fill="hold"/>
                                        <p:tgtEl>
                                          <p:spTgt spid="824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235"/>
                                        </p:tgtEl>
                                        <p:attrNameLst>
                                          <p:attrName>style.visibility</p:attrName>
                                        </p:attrNameLst>
                                      </p:cBhvr>
                                      <p:to>
                                        <p:strVal val="visible"/>
                                      </p:to>
                                    </p:set>
                                    <p:anim calcmode="lin" valueType="num">
                                      <p:cBhvr additive="base">
                                        <p:cTn id="43" dur="1000" fill="hold"/>
                                        <p:tgtEl>
                                          <p:spTgt spid="8235"/>
                                        </p:tgtEl>
                                        <p:attrNameLst>
                                          <p:attrName>ppt_x</p:attrName>
                                        </p:attrNameLst>
                                      </p:cBhvr>
                                      <p:tavLst>
                                        <p:tav tm="0">
                                          <p:val>
                                            <p:strVal val="1+#ppt_w/2"/>
                                          </p:val>
                                        </p:tav>
                                        <p:tav tm="100000">
                                          <p:val>
                                            <p:strVal val="#ppt_x"/>
                                          </p:val>
                                        </p:tav>
                                      </p:tavLst>
                                    </p:anim>
                                    <p:anim calcmode="lin" valueType="num">
                                      <p:cBhvr additive="base">
                                        <p:cTn id="44" dur="1000" fill="hold"/>
                                        <p:tgtEl>
                                          <p:spTgt spid="8235"/>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236"/>
                                        </p:tgtEl>
                                        <p:attrNameLst>
                                          <p:attrName>style.visibility</p:attrName>
                                        </p:attrNameLst>
                                      </p:cBhvr>
                                      <p:to>
                                        <p:strVal val="visible"/>
                                      </p:to>
                                    </p:set>
                                    <p:anim calcmode="lin" valueType="num">
                                      <p:cBhvr additive="base">
                                        <p:cTn id="49" dur="1000" fill="hold"/>
                                        <p:tgtEl>
                                          <p:spTgt spid="8236"/>
                                        </p:tgtEl>
                                        <p:attrNameLst>
                                          <p:attrName>ppt_x</p:attrName>
                                        </p:attrNameLst>
                                      </p:cBhvr>
                                      <p:tavLst>
                                        <p:tav tm="0">
                                          <p:val>
                                            <p:strVal val="1+#ppt_w/2"/>
                                          </p:val>
                                        </p:tav>
                                        <p:tav tm="100000">
                                          <p:val>
                                            <p:strVal val="#ppt_x"/>
                                          </p:val>
                                        </p:tav>
                                      </p:tavLst>
                                    </p:anim>
                                    <p:anim calcmode="lin" valueType="num">
                                      <p:cBhvr additive="base">
                                        <p:cTn id="50" dur="1000" fill="hold"/>
                                        <p:tgtEl>
                                          <p:spTgt spid="8236"/>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8239"/>
                                        </p:tgtEl>
                                        <p:attrNameLst>
                                          <p:attrName>style.visibility</p:attrName>
                                        </p:attrNameLst>
                                      </p:cBhvr>
                                      <p:to>
                                        <p:strVal val="visible"/>
                                      </p:to>
                                    </p:set>
                                    <p:anim calcmode="lin" valueType="num">
                                      <p:cBhvr additive="base">
                                        <p:cTn id="55" dur="1000" fill="hold"/>
                                        <p:tgtEl>
                                          <p:spTgt spid="8239"/>
                                        </p:tgtEl>
                                        <p:attrNameLst>
                                          <p:attrName>ppt_x</p:attrName>
                                        </p:attrNameLst>
                                      </p:cBhvr>
                                      <p:tavLst>
                                        <p:tav tm="0">
                                          <p:val>
                                            <p:strVal val="0-#ppt_w/2"/>
                                          </p:val>
                                        </p:tav>
                                        <p:tav tm="100000">
                                          <p:val>
                                            <p:strVal val="#ppt_x"/>
                                          </p:val>
                                        </p:tav>
                                      </p:tavLst>
                                    </p:anim>
                                    <p:anim calcmode="lin" valueType="num">
                                      <p:cBhvr additive="base">
                                        <p:cTn id="56" dur="1000" fill="hold"/>
                                        <p:tgtEl>
                                          <p:spTgt spid="8239"/>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1000" fill="hold"/>
                                        <p:tgtEl>
                                          <p:spTgt spid="26"/>
                                        </p:tgtEl>
                                        <p:attrNameLst>
                                          <p:attrName>ppt_x</p:attrName>
                                        </p:attrNameLst>
                                      </p:cBhvr>
                                      <p:tavLst>
                                        <p:tav tm="0">
                                          <p:val>
                                            <p:strVal val="0-#ppt_w/2"/>
                                          </p:val>
                                        </p:tav>
                                        <p:tav tm="100000">
                                          <p:val>
                                            <p:strVal val="#ppt_x"/>
                                          </p:val>
                                        </p:tav>
                                      </p:tavLst>
                                    </p:anim>
                                    <p:anim calcmode="lin" valueType="num">
                                      <p:cBhvr additive="base">
                                        <p:cTn id="62"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1000" fill="hold"/>
                                        <p:tgtEl>
                                          <p:spTgt spid="25"/>
                                        </p:tgtEl>
                                        <p:attrNameLst>
                                          <p:attrName>ppt_x</p:attrName>
                                        </p:attrNameLst>
                                      </p:cBhvr>
                                      <p:tavLst>
                                        <p:tav tm="0">
                                          <p:val>
                                            <p:strVal val="#ppt_x"/>
                                          </p:val>
                                        </p:tav>
                                        <p:tav tm="100000">
                                          <p:val>
                                            <p:strVal val="#ppt_x"/>
                                          </p:val>
                                        </p:tav>
                                      </p:tavLst>
                                    </p:anim>
                                    <p:anim calcmode="lin" valueType="num">
                                      <p:cBhvr additive="base">
                                        <p:cTn id="6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9" grpId="0" animBg="1"/>
      <p:bldP spid="8241" grpId="0" animBg="1"/>
      <p:bldP spid="25" grpId="0"/>
      <p:bldP spid="26"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21229" y="17718"/>
            <a:ext cx="87955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(7)</a:t>
            </a:r>
            <a:br>
              <a:rPr lang="de-DE" altLang="de-DE" sz="2000" dirty="0">
                <a:solidFill>
                  <a:schemeClr val="bg1"/>
                </a:solidFill>
              </a:rPr>
            </a:br>
            <a:r>
              <a:rPr lang="de-DE" altLang="de-DE" sz="2000" dirty="0">
                <a:solidFill>
                  <a:schemeClr val="bg1"/>
                </a:solidFill>
              </a:rPr>
              <a:t>Energiebereitstellung (bilanziell und dynamisch)</a:t>
            </a:r>
          </a:p>
        </p:txBody>
      </p:sp>
      <p:sp>
        <p:nvSpPr>
          <p:cNvPr id="10" name="Text Box 5">
            <a:extLst>
              <a:ext uri="{FF2B5EF4-FFF2-40B4-BE49-F238E27FC236}">
                <a16:creationId xmlns:a16="http://schemas.microsoft.com/office/drawing/2014/main" id="{41E723F1-3528-56C6-A007-1E803C2D64A0}"/>
              </a:ext>
            </a:extLst>
          </p:cNvPr>
          <p:cNvSpPr txBox="1">
            <a:spLocks noChangeArrowheads="1"/>
          </p:cNvSpPr>
          <p:nvPr/>
        </p:nvSpPr>
        <p:spPr bwMode="auto">
          <a:xfrm>
            <a:off x="679253" y="1854205"/>
            <a:ext cx="887863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Um den Energiebedarf für Deutschland aus Erneuerbaren zu decken sind bis spätestens 2040 gewaltige Anstrengungen der gesamten Gesellschaft zu leisten. Hierbei stehen die, sich saisonal ergänzenden, erneuerbaren Energien (EE) Photovoltaik (PV) und Windkraft sowie der elektrische Netzausbau im Fokus!</a:t>
            </a:r>
          </a:p>
        </p:txBody>
      </p:sp>
      <p:sp>
        <p:nvSpPr>
          <p:cNvPr id="22" name="Text Box 5">
            <a:extLst>
              <a:ext uri="{FF2B5EF4-FFF2-40B4-BE49-F238E27FC236}">
                <a16:creationId xmlns:a16="http://schemas.microsoft.com/office/drawing/2014/main" id="{DE69BDAD-B629-2E29-8A5E-01701E9B7A5A}"/>
              </a:ext>
            </a:extLst>
          </p:cNvPr>
          <p:cNvSpPr txBox="1">
            <a:spLocks noChangeArrowheads="1"/>
          </p:cNvSpPr>
          <p:nvPr/>
        </p:nvSpPr>
        <p:spPr bwMode="auto">
          <a:xfrm>
            <a:off x="679253" y="2860568"/>
            <a:ext cx="8976376"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In den Kapiteln „Primärenergiebedarf/EE-Potenziale“ und „EE-Ausbaupfad“ dieser Meta-Studie sind die Fakten, Annahmen und Maßnahmen beschrieben. Dabei sind die Zubau-mengen so dimensioniert, dass mit den vorhandenen Potenzialen der Energiebedarf bilanziell gedeckt wird.</a:t>
            </a:r>
          </a:p>
        </p:txBody>
      </p:sp>
      <p:sp>
        <p:nvSpPr>
          <p:cNvPr id="29" name="Text Box 5">
            <a:extLst>
              <a:ext uri="{FF2B5EF4-FFF2-40B4-BE49-F238E27FC236}">
                <a16:creationId xmlns:a16="http://schemas.microsoft.com/office/drawing/2014/main" id="{8534747B-F1DE-6079-44DD-D6128CA3D9AE}"/>
              </a:ext>
            </a:extLst>
          </p:cNvPr>
          <p:cNvSpPr txBox="1">
            <a:spLocks noChangeArrowheads="1"/>
          </p:cNvSpPr>
          <p:nvPr/>
        </p:nvSpPr>
        <p:spPr bwMode="auto">
          <a:xfrm>
            <a:off x="679253" y="3937786"/>
            <a:ext cx="887863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3333FF"/>
                </a:solidFill>
              </a:rPr>
              <a:t>Der dynamische Energieausgleich, der durch die volatilen EE notwendig ist, wird im Unterkapitel „Energieausgleich, Energiespeicher“ dieses Kapitels „energetische Versorgungssicherheit“ behandelt.</a:t>
            </a:r>
          </a:p>
        </p:txBody>
      </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5846001"/>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„Der Strom kommt aus der Steckdose“,</a:t>
            </a:r>
            <a:br>
              <a:rPr lang="de-DE" altLang="de-DE" sz="1800" dirty="0">
                <a:solidFill>
                  <a:srgbClr val="00B050"/>
                </a:solidFill>
              </a:rPr>
            </a:br>
            <a:r>
              <a:rPr lang="de-DE" altLang="de-DE" sz="1800" dirty="0">
                <a:solidFill>
                  <a:srgbClr val="00B050"/>
                </a:solidFill>
              </a:rPr>
              <a:t>aber er muss zu jeder Zeit auch in ausreichender Menge zur Verfügung gestellt werden!</a:t>
            </a:r>
          </a:p>
        </p:txBody>
      </p:sp>
      <p:sp>
        <p:nvSpPr>
          <p:cNvPr id="12" name="Textfeld 11">
            <a:extLst>
              <a:ext uri="{FF2B5EF4-FFF2-40B4-BE49-F238E27FC236}">
                <a16:creationId xmlns:a16="http://schemas.microsoft.com/office/drawing/2014/main" id="{E8A05860-9BF0-F595-576E-A6366CD5CFB6}"/>
              </a:ext>
            </a:extLst>
          </p:cNvPr>
          <p:cNvSpPr txBox="1"/>
          <p:nvPr/>
        </p:nvSpPr>
        <p:spPr>
          <a:xfrm>
            <a:off x="191104" y="776987"/>
            <a:ext cx="9564383" cy="1077218"/>
          </a:xfrm>
          <a:prstGeom prst="rect">
            <a:avLst/>
          </a:prstGeom>
          <a:noFill/>
        </p:spPr>
        <p:txBody>
          <a:bodyPr wrap="square">
            <a:spAutoFit/>
          </a:bodyPr>
          <a:lstStyle/>
          <a:p>
            <a:r>
              <a:rPr lang="de-DE" sz="1600" b="1" i="1" dirty="0">
                <a:latin typeface="Calibri" panose="020F0502020204030204" pitchFamily="34" charset="0"/>
                <a:cs typeface="Calibri" panose="020F0502020204030204" pitchFamily="34" charset="0"/>
              </a:rPr>
              <a:t>Energiewirtschaftsgesetz – EnWG, § 1 Zweck und Ziele des Gesetzes</a:t>
            </a:r>
          </a:p>
          <a:p>
            <a:r>
              <a:rPr lang="de-DE" sz="1600" i="1" dirty="0">
                <a:latin typeface="Calibri" panose="020F0502020204030204" pitchFamily="34" charset="0"/>
                <a:cs typeface="Calibri" panose="020F0502020204030204" pitchFamily="34" charset="0"/>
              </a:rPr>
              <a:t>(1) Zweck des Gesetzes ist eine möglichst sichere, preisgünstige, verbraucherfreundliche, effiziente und umweltverträgliche </a:t>
            </a:r>
            <a:r>
              <a:rPr lang="de-DE" sz="1600" i="1" dirty="0">
                <a:latin typeface="+mj-lt"/>
                <a:cs typeface="Calibri" panose="020F0502020204030204" pitchFamily="34" charset="0"/>
              </a:rPr>
              <a:t>leitungsgebundene</a:t>
            </a:r>
            <a:r>
              <a:rPr lang="de-DE" sz="1600" i="1" dirty="0">
                <a:latin typeface="Calibri" panose="020F0502020204030204" pitchFamily="34" charset="0"/>
                <a:cs typeface="Calibri" panose="020F0502020204030204" pitchFamily="34" charset="0"/>
              </a:rPr>
              <a:t> Versorgung der Allgemeinheit mit Elektrizität und Gas, die zunehmend auf erneuerbaren Energien beruht.</a:t>
            </a:r>
          </a:p>
        </p:txBody>
      </p:sp>
      <p:sp>
        <p:nvSpPr>
          <p:cNvPr id="18" name="Textfeld 17">
            <a:extLst>
              <a:ext uri="{FF2B5EF4-FFF2-40B4-BE49-F238E27FC236}">
                <a16:creationId xmlns:a16="http://schemas.microsoft.com/office/drawing/2014/main" id="{0DBE23B2-FBFE-5C11-8579-7A1CCD035224}"/>
              </a:ext>
            </a:extLst>
          </p:cNvPr>
          <p:cNvSpPr txBox="1"/>
          <p:nvPr/>
        </p:nvSpPr>
        <p:spPr>
          <a:xfrm>
            <a:off x="679252" y="4768783"/>
            <a:ext cx="8878633"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marL="285750" indent="-285750">
              <a:buFont typeface="Wingdings" panose="05000000000000000000" pitchFamily="2" charset="2"/>
              <a:buChar char="Ø"/>
              <a:tabLst>
                <a:tab pos="446088" algn="l"/>
                <a:tab pos="4000500" algn="l"/>
              </a:tabLst>
              <a:defRPr sz="1600">
                <a:solidFill>
                  <a:srgbClr val="3333FF"/>
                </a:solidFill>
              </a:defRPr>
            </a:lvl1pPr>
            <a:lvl2pPr marL="742950" indent="-285750">
              <a:tabLst>
                <a:tab pos="446088" algn="l"/>
                <a:tab pos="4000500" algn="l"/>
              </a:tabLst>
            </a:lvl2pPr>
            <a:lvl3pPr marL="1143000" indent="-228600">
              <a:tabLst>
                <a:tab pos="446088" algn="l"/>
                <a:tab pos="4000500" algn="l"/>
              </a:tabLst>
            </a:lvl3pPr>
            <a:lvl4pPr marL="1600200" indent="-228600">
              <a:tabLst>
                <a:tab pos="446088" algn="l"/>
                <a:tab pos="4000500" algn="l"/>
              </a:tabLst>
            </a:lvl4pPr>
            <a:lvl5pPr marL="2057400" indent="-228600">
              <a:tabLst>
                <a:tab pos="446088" algn="l"/>
                <a:tab pos="4000500" algn="l"/>
              </a:tabLst>
            </a:lvl5pPr>
            <a:lvl6pPr marL="2514600" indent="-228600" eaLnBrk="0" fontAlgn="base" hangingPunct="0">
              <a:spcBef>
                <a:spcPct val="0"/>
              </a:spcBef>
              <a:spcAft>
                <a:spcPct val="0"/>
              </a:spcAft>
              <a:tabLst>
                <a:tab pos="446088" algn="l"/>
                <a:tab pos="4000500" algn="l"/>
              </a:tabLst>
            </a:lvl6pPr>
            <a:lvl7pPr marL="2971800" indent="-228600" eaLnBrk="0" fontAlgn="base" hangingPunct="0">
              <a:spcBef>
                <a:spcPct val="0"/>
              </a:spcBef>
              <a:spcAft>
                <a:spcPct val="0"/>
              </a:spcAft>
              <a:tabLst>
                <a:tab pos="446088" algn="l"/>
                <a:tab pos="4000500" algn="l"/>
              </a:tabLst>
            </a:lvl7pPr>
            <a:lvl8pPr marL="3429000" indent="-228600" eaLnBrk="0" fontAlgn="base" hangingPunct="0">
              <a:spcBef>
                <a:spcPct val="0"/>
              </a:spcBef>
              <a:spcAft>
                <a:spcPct val="0"/>
              </a:spcAft>
              <a:tabLst>
                <a:tab pos="446088" algn="l"/>
                <a:tab pos="4000500" algn="l"/>
              </a:tabLst>
            </a:lvl8pPr>
            <a:lvl9pPr marL="3886200" indent="-228600" eaLnBrk="0" fontAlgn="base" hangingPunct="0">
              <a:spcBef>
                <a:spcPct val="0"/>
              </a:spcBef>
              <a:spcAft>
                <a:spcPct val="0"/>
              </a:spcAft>
              <a:tabLst>
                <a:tab pos="446088" algn="l"/>
                <a:tab pos="4000500" algn="l"/>
              </a:tabLst>
            </a:lvl9pPr>
          </a:lstStyle>
          <a:p>
            <a:r>
              <a:rPr lang="de-DE" dirty="0"/>
              <a:t>Strom, als zukünftiger Haupt-Energieträger, ergänzt durch Bio-Methan aus Abfällen und Wasserstoff muss zu jedem Zeitpunkt (kurz: Millisekunden bis Stunde; mittel: Stunde bis Tag; lang: Tage bis saisonal) im Gleichgewicht zwischen Erzeugung und Verbrauch stehen!</a:t>
            </a:r>
            <a:br>
              <a:rPr lang="de-DE" dirty="0"/>
            </a:br>
            <a:r>
              <a:rPr lang="de-DE" b="1" dirty="0">
                <a:sym typeface="Wingdings" panose="05000000000000000000" pitchFamily="2" charset="2"/>
              </a:rPr>
              <a:t> </a:t>
            </a:r>
            <a:r>
              <a:rPr lang="de-DE" b="1" dirty="0"/>
              <a:t>neues Energie-Management-Systems!</a:t>
            </a:r>
          </a:p>
        </p:txBody>
      </p:sp>
    </p:spTree>
    <p:extLst>
      <p:ext uri="{BB962C8B-B14F-4D97-AF65-F5344CB8AC3E}">
        <p14:creationId xmlns:p14="http://schemas.microsoft.com/office/powerpoint/2010/main" val="45570073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1+#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1+#ppt_w/2"/>
                                          </p:val>
                                        </p:tav>
                                        <p:tav tm="100000">
                                          <p:val>
                                            <p:strVal val="#ppt_x"/>
                                          </p:val>
                                        </p:tav>
                                      </p:tavLst>
                                    </p:anim>
                                    <p:anim calcmode="lin" valueType="num">
                                      <p:cBhvr additive="base">
                                        <p:cTn id="20"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1+#ppt_w/2"/>
                                          </p:val>
                                        </p:tav>
                                        <p:tav tm="100000">
                                          <p:val>
                                            <p:strVal val="#ppt_x"/>
                                          </p:val>
                                        </p:tav>
                                      </p:tavLst>
                                    </p:anim>
                                    <p:anim calcmode="lin" valueType="num">
                                      <p:cBhvr additive="base">
                                        <p:cTn id="26"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P spid="29" grpId="0"/>
      <p:bldP spid="11"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Text Box 5">
            <a:extLst>
              <a:ext uri="{FF2B5EF4-FFF2-40B4-BE49-F238E27FC236}">
                <a16:creationId xmlns:a16="http://schemas.microsoft.com/office/drawing/2014/main" id="{576B4737-D6FA-4229-917F-3EBEF69A36CC}"/>
              </a:ext>
            </a:extLst>
          </p:cNvPr>
          <p:cNvSpPr txBox="1">
            <a:spLocks noChangeArrowheads="1"/>
          </p:cNvSpPr>
          <p:nvPr/>
        </p:nvSpPr>
        <p:spPr bwMode="auto">
          <a:xfrm>
            <a:off x="2856136" y="4634154"/>
            <a:ext cx="100828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err="1"/>
              <a:t>Quelle</a:t>
            </a:r>
            <a:r>
              <a:rPr lang="de-DE" altLang="de-DE" sz="1200" dirty="0" err="1"/>
              <a:t>:ISE</a:t>
            </a:r>
            <a:r>
              <a:rPr lang="de-DE" altLang="de-DE" sz="1200" dirty="0"/>
              <a:t> </a:t>
            </a:r>
            <a:r>
              <a:rPr lang="de-DE" altLang="de-DE" sz="1200" dirty="0" err="1"/>
              <a:t>e.V</a:t>
            </a:r>
            <a:endParaRPr lang="en-US" altLang="de-DE" sz="1200" dirty="0"/>
          </a:p>
        </p:txBody>
      </p:sp>
      <p:grpSp>
        <p:nvGrpSpPr>
          <p:cNvPr id="27" name="Gruppieren 26">
            <a:extLst>
              <a:ext uri="{FF2B5EF4-FFF2-40B4-BE49-F238E27FC236}">
                <a16:creationId xmlns:a16="http://schemas.microsoft.com/office/drawing/2014/main" id="{C3356CF8-6288-A0E8-0D4E-598947F91BE1}"/>
              </a:ext>
            </a:extLst>
          </p:cNvPr>
          <p:cNvGrpSpPr/>
          <p:nvPr/>
        </p:nvGrpSpPr>
        <p:grpSpPr>
          <a:xfrm>
            <a:off x="4311107" y="2566098"/>
            <a:ext cx="3758231" cy="2821061"/>
            <a:chOff x="4311107" y="2577823"/>
            <a:chExt cx="3758231" cy="2821061"/>
          </a:xfrm>
        </p:grpSpPr>
        <p:grpSp>
          <p:nvGrpSpPr>
            <p:cNvPr id="42" name="Gruppieren 41">
              <a:extLst>
                <a:ext uri="{FF2B5EF4-FFF2-40B4-BE49-F238E27FC236}">
                  <a16:creationId xmlns:a16="http://schemas.microsoft.com/office/drawing/2014/main" id="{1F4D6B46-96B5-222C-74F5-68CB1F2EDF7D}"/>
                </a:ext>
              </a:extLst>
            </p:cNvPr>
            <p:cNvGrpSpPr/>
            <p:nvPr/>
          </p:nvGrpSpPr>
          <p:grpSpPr>
            <a:xfrm>
              <a:off x="4311107" y="2577823"/>
              <a:ext cx="3758231" cy="2821061"/>
              <a:chOff x="4322131" y="3279043"/>
              <a:chExt cx="2706560" cy="1701267"/>
            </a:xfrm>
          </p:grpSpPr>
          <p:sp>
            <p:nvSpPr>
              <p:cNvPr id="25" name="Gleichschenkliges Dreieck 24">
                <a:extLst>
                  <a:ext uri="{FF2B5EF4-FFF2-40B4-BE49-F238E27FC236}">
                    <a16:creationId xmlns:a16="http://schemas.microsoft.com/office/drawing/2014/main" id="{9770EA4D-EFB1-44F4-9B5F-5EC00E0A057C}"/>
                  </a:ext>
                </a:extLst>
              </p:cNvPr>
              <p:cNvSpPr/>
              <p:nvPr/>
            </p:nvSpPr>
            <p:spPr bwMode="auto">
              <a:xfrm>
                <a:off x="5203480" y="4281680"/>
                <a:ext cx="932681" cy="698630"/>
              </a:xfrm>
              <a:custGeom>
                <a:avLst/>
                <a:gdLst>
                  <a:gd name="connsiteX0" fmla="*/ 0 w 932681"/>
                  <a:gd name="connsiteY0" fmla="*/ 698630 h 698630"/>
                  <a:gd name="connsiteX1" fmla="*/ 466341 w 932681"/>
                  <a:gd name="connsiteY1" fmla="*/ 0 h 698630"/>
                  <a:gd name="connsiteX2" fmla="*/ 932681 w 932681"/>
                  <a:gd name="connsiteY2" fmla="*/ 698630 h 698630"/>
                  <a:gd name="connsiteX3" fmla="*/ 0 w 932681"/>
                  <a:gd name="connsiteY3" fmla="*/ 698630 h 698630"/>
                  <a:gd name="connsiteX0" fmla="*/ 0 w 932681"/>
                  <a:gd name="connsiteY0" fmla="*/ 698630 h 698630"/>
                  <a:gd name="connsiteX1" fmla="*/ 58764 w 932681"/>
                  <a:gd name="connsiteY1" fmla="*/ 607218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134964 w 932681"/>
                  <a:gd name="connsiteY2" fmla="*/ 447674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84982 w 932681"/>
                  <a:gd name="connsiteY3" fmla="*/ 309562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99332 w 932681"/>
                  <a:gd name="connsiteY5" fmla="*/ 500062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08870 w 932681"/>
                  <a:gd name="connsiteY5" fmla="*/ 609599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32657 w 932681"/>
                  <a:gd name="connsiteY5" fmla="*/ 364331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77901 w 932681"/>
                  <a:gd name="connsiteY5" fmla="*/ 514350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99320 w 932681"/>
                  <a:gd name="connsiteY5" fmla="*/ 37861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25501 w 932681"/>
                  <a:gd name="connsiteY5" fmla="*/ 39766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81" h="698630">
                    <a:moveTo>
                      <a:pt x="0" y="698630"/>
                    </a:moveTo>
                    <a:lnTo>
                      <a:pt x="15902" y="619124"/>
                    </a:lnTo>
                    <a:lnTo>
                      <a:pt x="163539" y="514349"/>
                    </a:lnTo>
                    <a:lnTo>
                      <a:pt x="294507" y="416718"/>
                    </a:lnTo>
                    <a:lnTo>
                      <a:pt x="466341" y="0"/>
                    </a:lnTo>
                    <a:lnTo>
                      <a:pt x="625501" y="397668"/>
                    </a:lnTo>
                    <a:lnTo>
                      <a:pt x="777901" y="514350"/>
                    </a:lnTo>
                    <a:lnTo>
                      <a:pt x="908870" y="609599"/>
                    </a:lnTo>
                    <a:lnTo>
                      <a:pt x="932681" y="698630"/>
                    </a:lnTo>
                    <a:lnTo>
                      <a:pt x="0" y="698630"/>
                    </a:lnTo>
                    <a:close/>
                  </a:path>
                </a:pathLst>
              </a:custGeom>
              <a:solidFill>
                <a:schemeClr val="tx1">
                  <a:lumMod val="65000"/>
                  <a:lumOff val="3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4" name="Gleichschenkliges Dreieck 23">
                <a:extLst>
                  <a:ext uri="{FF2B5EF4-FFF2-40B4-BE49-F238E27FC236}">
                    <a16:creationId xmlns:a16="http://schemas.microsoft.com/office/drawing/2014/main" id="{A7605208-1DC8-4532-B07F-BF931A4AB9A5}"/>
                  </a:ext>
                </a:extLst>
              </p:cNvPr>
              <p:cNvSpPr/>
              <p:nvPr/>
            </p:nvSpPr>
            <p:spPr bwMode="auto">
              <a:xfrm rot="10800000">
                <a:off x="4512148" y="4441224"/>
                <a:ext cx="2333624" cy="140492"/>
              </a:xfrm>
              <a:custGeom>
                <a:avLst/>
                <a:gdLst>
                  <a:gd name="connsiteX0" fmla="*/ 0 w 2295525"/>
                  <a:gd name="connsiteY0" fmla="*/ 140492 h 140492"/>
                  <a:gd name="connsiteX1" fmla="*/ 1138236 w 2295525"/>
                  <a:gd name="connsiteY1" fmla="*/ 0 h 140492"/>
                  <a:gd name="connsiteX2" fmla="*/ 2295525 w 2295525"/>
                  <a:gd name="connsiteY2" fmla="*/ 140492 h 140492"/>
                  <a:gd name="connsiteX3" fmla="*/ 0 w 2295525"/>
                  <a:gd name="connsiteY3" fmla="*/ 140492 h 140492"/>
                  <a:gd name="connsiteX0" fmla="*/ 0 w 2328862"/>
                  <a:gd name="connsiteY0" fmla="*/ 135729 h 140492"/>
                  <a:gd name="connsiteX1" fmla="*/ 1171573 w 2328862"/>
                  <a:gd name="connsiteY1" fmla="*/ 0 h 140492"/>
                  <a:gd name="connsiteX2" fmla="*/ 2328862 w 2328862"/>
                  <a:gd name="connsiteY2" fmla="*/ 140492 h 140492"/>
                  <a:gd name="connsiteX3" fmla="*/ 0 w 2328862"/>
                  <a:gd name="connsiteY3" fmla="*/ 135729 h 140492"/>
                  <a:gd name="connsiteX0" fmla="*/ 0 w 2328862"/>
                  <a:gd name="connsiteY0" fmla="*/ 135729 h 140492"/>
                  <a:gd name="connsiteX1" fmla="*/ 104772 w 2328862"/>
                  <a:gd name="connsiteY1" fmla="*/ 1214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55016 w 2328862"/>
                  <a:gd name="connsiteY3" fmla="*/ 114298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64541 w 2328862"/>
                  <a:gd name="connsiteY3" fmla="*/ 73816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233610 w 2328862"/>
                  <a:gd name="connsiteY3" fmla="*/ 88103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4098 w 2328862"/>
                  <a:gd name="connsiteY3" fmla="*/ 88103 h 140492"/>
                  <a:gd name="connsiteX4" fmla="*/ 2328862 w 2328862"/>
                  <a:gd name="connsiteY4" fmla="*/ 140492 h 140492"/>
                  <a:gd name="connsiteX5" fmla="*/ 0 w 2328862"/>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4098 w 2333624"/>
                  <a:gd name="connsiteY3" fmla="*/ 88103 h 140492"/>
                  <a:gd name="connsiteX4" fmla="*/ 2333624 w 2333624"/>
                  <a:gd name="connsiteY4" fmla="*/ 140492 h 140492"/>
                  <a:gd name="connsiteX5" fmla="*/ 0 w 2333624"/>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378 w 2333624"/>
                  <a:gd name="connsiteY1" fmla="*/ 78580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1428 w 2333624"/>
                  <a:gd name="connsiteY1" fmla="*/ 88105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4" h="140492">
                    <a:moveTo>
                      <a:pt x="0" y="135729"/>
                    </a:moveTo>
                    <a:lnTo>
                      <a:pt x="21428" y="88105"/>
                    </a:lnTo>
                    <a:lnTo>
                      <a:pt x="1171573" y="0"/>
                    </a:lnTo>
                    <a:lnTo>
                      <a:pt x="2328860" y="92866"/>
                    </a:lnTo>
                    <a:lnTo>
                      <a:pt x="2333624" y="140492"/>
                    </a:lnTo>
                    <a:lnTo>
                      <a:pt x="0" y="135729"/>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 name="Ellipse 25">
                <a:extLst>
                  <a:ext uri="{FF2B5EF4-FFF2-40B4-BE49-F238E27FC236}">
                    <a16:creationId xmlns:a16="http://schemas.microsoft.com/office/drawing/2014/main" id="{BF8F9194-29BD-4589-96BD-28EA0CD52FF0}"/>
                  </a:ext>
                </a:extLst>
              </p:cNvPr>
              <p:cNvSpPr/>
              <p:nvPr/>
            </p:nvSpPr>
            <p:spPr bwMode="auto">
              <a:xfrm>
                <a:off x="5627684" y="4470175"/>
                <a:ext cx="80961" cy="80961"/>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3" name="Gruppieren 32">
                <a:extLst>
                  <a:ext uri="{FF2B5EF4-FFF2-40B4-BE49-F238E27FC236}">
                    <a16:creationId xmlns:a16="http://schemas.microsoft.com/office/drawing/2014/main" id="{8A76AAD6-FBEF-D4A7-1ABC-EBE58ECBA606}"/>
                  </a:ext>
                </a:extLst>
              </p:cNvPr>
              <p:cNvGrpSpPr/>
              <p:nvPr/>
            </p:nvGrpSpPr>
            <p:grpSpPr>
              <a:xfrm>
                <a:off x="6230972" y="4221672"/>
                <a:ext cx="797719" cy="224315"/>
                <a:chOff x="6230972" y="4221672"/>
                <a:chExt cx="797719" cy="224315"/>
              </a:xfrm>
            </p:grpSpPr>
            <p:sp>
              <p:nvSpPr>
                <p:cNvPr id="37" name="Rechteck 36">
                  <a:extLst>
                    <a:ext uri="{FF2B5EF4-FFF2-40B4-BE49-F238E27FC236}">
                      <a16:creationId xmlns:a16="http://schemas.microsoft.com/office/drawing/2014/main" id="{0F957599-4BBB-46D2-8171-439D1E22A5DB}"/>
                    </a:ext>
                  </a:extLst>
                </p:cNvPr>
                <p:cNvSpPr/>
                <p:nvPr/>
              </p:nvSpPr>
              <p:spPr bwMode="auto">
                <a:xfrm>
                  <a:off x="6606972" y="4265011"/>
                  <a:ext cx="45719" cy="180976"/>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 name="Rechteck 37">
                  <a:extLst>
                    <a:ext uri="{FF2B5EF4-FFF2-40B4-BE49-F238E27FC236}">
                      <a16:creationId xmlns:a16="http://schemas.microsoft.com/office/drawing/2014/main" id="{2A1EF3E6-581B-4262-8169-7E2371EBD959}"/>
                    </a:ext>
                  </a:extLst>
                </p:cNvPr>
                <p:cNvSpPr/>
                <p:nvPr/>
              </p:nvSpPr>
              <p:spPr bwMode="auto">
                <a:xfrm>
                  <a:off x="6230972" y="422167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60" name="Gerade Verbindung mit Pfeil 59">
                <a:extLst>
                  <a:ext uri="{FF2B5EF4-FFF2-40B4-BE49-F238E27FC236}">
                    <a16:creationId xmlns:a16="http://schemas.microsoft.com/office/drawing/2014/main" id="{35B0617A-8319-4C8E-A803-8FE76DEB11C4}"/>
                  </a:ext>
                </a:extLst>
              </p:cNvPr>
              <p:cNvCxnSpPr/>
              <p:nvPr/>
            </p:nvCxnSpPr>
            <p:spPr bwMode="auto">
              <a:xfrm flipV="1">
                <a:off x="5665599" y="3643359"/>
                <a:ext cx="0" cy="63832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4" name="Gruppieren 83">
                <a:extLst>
                  <a:ext uri="{FF2B5EF4-FFF2-40B4-BE49-F238E27FC236}">
                    <a16:creationId xmlns:a16="http://schemas.microsoft.com/office/drawing/2014/main" id="{C165867D-426B-4EDA-9324-D792F2E78FA2}"/>
                  </a:ext>
                </a:extLst>
              </p:cNvPr>
              <p:cNvGrpSpPr/>
              <p:nvPr/>
            </p:nvGrpSpPr>
            <p:grpSpPr>
              <a:xfrm>
                <a:off x="5433217" y="3496891"/>
                <a:ext cx="458019" cy="142870"/>
                <a:chOff x="4966509" y="3050381"/>
                <a:chExt cx="458019" cy="142870"/>
              </a:xfrm>
            </p:grpSpPr>
            <p:cxnSp>
              <p:nvCxnSpPr>
                <p:cNvPr id="63" name="Gerader Verbinder 62">
                  <a:extLst>
                    <a:ext uri="{FF2B5EF4-FFF2-40B4-BE49-F238E27FC236}">
                      <a16:creationId xmlns:a16="http://schemas.microsoft.com/office/drawing/2014/main" id="{3EFE0294-BAA1-48B1-97FC-64686AC95A93}"/>
                    </a:ext>
                  </a:extLst>
                </p:cNvPr>
                <p:cNvCxnSpPr>
                  <a:cxnSpLocks/>
                </p:cNvCxnSpPr>
                <p:nvPr/>
              </p:nvCxnSpPr>
              <p:spPr bwMode="auto">
                <a:xfrm>
                  <a:off x="5197095" y="3050381"/>
                  <a:ext cx="0"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3" name="Gruppieren 82">
                  <a:extLst>
                    <a:ext uri="{FF2B5EF4-FFF2-40B4-BE49-F238E27FC236}">
                      <a16:creationId xmlns:a16="http://schemas.microsoft.com/office/drawing/2014/main" id="{3526ED91-E9AA-453A-BA59-542A84B09883}"/>
                    </a:ext>
                  </a:extLst>
                </p:cNvPr>
                <p:cNvGrpSpPr/>
                <p:nvPr/>
              </p:nvGrpSpPr>
              <p:grpSpPr>
                <a:xfrm>
                  <a:off x="5241937" y="3050381"/>
                  <a:ext cx="182591" cy="142870"/>
                  <a:chOff x="5241937" y="3050381"/>
                  <a:chExt cx="182591" cy="142870"/>
                </a:xfrm>
              </p:grpSpPr>
              <p:cxnSp>
                <p:nvCxnSpPr>
                  <p:cNvPr id="65" name="Gerader Verbinder 64">
                    <a:extLst>
                      <a:ext uri="{FF2B5EF4-FFF2-40B4-BE49-F238E27FC236}">
                        <a16:creationId xmlns:a16="http://schemas.microsoft.com/office/drawing/2014/main" id="{3E695C1C-8A96-4036-8DE6-5275DE650C2B}"/>
                      </a:ext>
                    </a:extLst>
                  </p:cNvPr>
                  <p:cNvCxnSpPr/>
                  <p:nvPr/>
                </p:nvCxnSpPr>
                <p:spPr bwMode="auto">
                  <a:xfrm flipH="1">
                    <a:off x="5241937" y="3050381"/>
                    <a:ext cx="18244"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r Verbinder 65">
                    <a:extLst>
                      <a:ext uri="{FF2B5EF4-FFF2-40B4-BE49-F238E27FC236}">
                        <a16:creationId xmlns:a16="http://schemas.microsoft.com/office/drawing/2014/main" id="{88037324-B552-454F-BBE2-A1E8B806822B}"/>
                      </a:ext>
                    </a:extLst>
                  </p:cNvPr>
                  <p:cNvCxnSpPr/>
                  <p:nvPr/>
                </p:nvCxnSpPr>
                <p:spPr bwMode="auto">
                  <a:xfrm flipH="1">
                    <a:off x="5291150" y="3057524"/>
                    <a:ext cx="26975"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r Verbinder 66">
                    <a:extLst>
                      <a:ext uri="{FF2B5EF4-FFF2-40B4-BE49-F238E27FC236}">
                        <a16:creationId xmlns:a16="http://schemas.microsoft.com/office/drawing/2014/main" id="{FF0A1400-E465-442C-AA0A-EC5C351E642C}"/>
                      </a:ext>
                    </a:extLst>
                  </p:cNvPr>
                  <p:cNvCxnSpPr/>
                  <p:nvPr/>
                </p:nvCxnSpPr>
                <p:spPr bwMode="auto">
                  <a:xfrm flipH="1">
                    <a:off x="5340364" y="3076574"/>
                    <a:ext cx="37283" cy="92867"/>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5847EBE4-71F8-4296-BA21-7B3A1BDB26C3}"/>
                      </a:ext>
                    </a:extLst>
                  </p:cNvPr>
                  <p:cNvCxnSpPr/>
                  <p:nvPr/>
                </p:nvCxnSpPr>
                <p:spPr bwMode="auto">
                  <a:xfrm flipH="1">
                    <a:off x="5389575" y="3117790"/>
                    <a:ext cx="34953" cy="7546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 name="Gruppieren 84">
                  <a:extLst>
                    <a:ext uri="{FF2B5EF4-FFF2-40B4-BE49-F238E27FC236}">
                      <a16:creationId xmlns:a16="http://schemas.microsoft.com/office/drawing/2014/main" id="{E731A880-2BE8-4F03-B068-9B76BDAEE7EC}"/>
                    </a:ext>
                  </a:extLst>
                </p:cNvPr>
                <p:cNvGrpSpPr/>
                <p:nvPr/>
              </p:nvGrpSpPr>
              <p:grpSpPr>
                <a:xfrm flipH="1">
                  <a:off x="4966509" y="3050381"/>
                  <a:ext cx="182591" cy="142870"/>
                  <a:chOff x="5241937" y="3050381"/>
                  <a:chExt cx="182591" cy="142870"/>
                </a:xfrm>
              </p:grpSpPr>
              <p:cxnSp>
                <p:nvCxnSpPr>
                  <p:cNvPr id="86" name="Gerader Verbinder 85">
                    <a:extLst>
                      <a:ext uri="{FF2B5EF4-FFF2-40B4-BE49-F238E27FC236}">
                        <a16:creationId xmlns:a16="http://schemas.microsoft.com/office/drawing/2014/main" id="{0308E3F3-F5B4-4DC7-86C9-939D5A32AE4E}"/>
                      </a:ext>
                    </a:extLst>
                  </p:cNvPr>
                  <p:cNvCxnSpPr/>
                  <p:nvPr/>
                </p:nvCxnSpPr>
                <p:spPr bwMode="auto">
                  <a:xfrm flipH="1">
                    <a:off x="5241937" y="3050381"/>
                    <a:ext cx="18244"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r Verbinder 86">
                    <a:extLst>
                      <a:ext uri="{FF2B5EF4-FFF2-40B4-BE49-F238E27FC236}">
                        <a16:creationId xmlns:a16="http://schemas.microsoft.com/office/drawing/2014/main" id="{F67A3009-6E4B-4D1E-BFE4-B1328D540E9F}"/>
                      </a:ext>
                    </a:extLst>
                  </p:cNvPr>
                  <p:cNvCxnSpPr/>
                  <p:nvPr/>
                </p:nvCxnSpPr>
                <p:spPr bwMode="auto">
                  <a:xfrm flipH="1">
                    <a:off x="5291150" y="3057524"/>
                    <a:ext cx="26975"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r Verbinder 87">
                    <a:extLst>
                      <a:ext uri="{FF2B5EF4-FFF2-40B4-BE49-F238E27FC236}">
                        <a16:creationId xmlns:a16="http://schemas.microsoft.com/office/drawing/2014/main" id="{7F982271-221B-4802-A92D-C867AB251FE5}"/>
                      </a:ext>
                    </a:extLst>
                  </p:cNvPr>
                  <p:cNvCxnSpPr/>
                  <p:nvPr/>
                </p:nvCxnSpPr>
                <p:spPr bwMode="auto">
                  <a:xfrm flipH="1">
                    <a:off x="5340364" y="3076574"/>
                    <a:ext cx="37283" cy="92867"/>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r Verbinder 88">
                    <a:extLst>
                      <a:ext uri="{FF2B5EF4-FFF2-40B4-BE49-F238E27FC236}">
                        <a16:creationId xmlns:a16="http://schemas.microsoft.com/office/drawing/2014/main" id="{FA80B448-E333-46FD-B0B8-0400687B464B}"/>
                      </a:ext>
                    </a:extLst>
                  </p:cNvPr>
                  <p:cNvCxnSpPr/>
                  <p:nvPr/>
                </p:nvCxnSpPr>
                <p:spPr bwMode="auto">
                  <a:xfrm flipH="1">
                    <a:off x="5389575" y="3117790"/>
                    <a:ext cx="34953" cy="7546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91" name="Textfeld 90">
                <a:extLst>
                  <a:ext uri="{FF2B5EF4-FFF2-40B4-BE49-F238E27FC236}">
                    <a16:creationId xmlns:a16="http://schemas.microsoft.com/office/drawing/2014/main" id="{2521490F-F2B9-4001-8CD1-A3E08C37A105}"/>
                  </a:ext>
                </a:extLst>
              </p:cNvPr>
              <p:cNvSpPr txBox="1"/>
              <p:nvPr/>
            </p:nvSpPr>
            <p:spPr>
              <a:xfrm>
                <a:off x="5575326" y="3279043"/>
                <a:ext cx="183786" cy="148486"/>
              </a:xfrm>
              <a:prstGeom prst="rect">
                <a:avLst/>
              </a:prstGeom>
              <a:noFill/>
            </p:spPr>
            <p:txBody>
              <a:bodyPr wrap="none" rtlCol="0">
                <a:spAutoFit/>
              </a:bodyPr>
              <a:lstStyle/>
              <a:p>
                <a:pPr algn="ctr"/>
                <a:r>
                  <a:rPr lang="de-DE" sz="1000" dirty="0"/>
                  <a:t>0</a:t>
                </a:r>
              </a:p>
            </p:txBody>
          </p:sp>
          <p:grpSp>
            <p:nvGrpSpPr>
              <p:cNvPr id="31" name="Gruppieren 30">
                <a:extLst>
                  <a:ext uri="{FF2B5EF4-FFF2-40B4-BE49-F238E27FC236}">
                    <a16:creationId xmlns:a16="http://schemas.microsoft.com/office/drawing/2014/main" id="{B562EE53-BC5A-82EC-C2C7-F6ECC6BDBC13}"/>
                  </a:ext>
                </a:extLst>
              </p:cNvPr>
              <p:cNvGrpSpPr/>
              <p:nvPr/>
            </p:nvGrpSpPr>
            <p:grpSpPr>
              <a:xfrm>
                <a:off x="4322131" y="4219292"/>
                <a:ext cx="797719" cy="221933"/>
                <a:chOff x="4322131" y="4219292"/>
                <a:chExt cx="797719" cy="221933"/>
              </a:xfrm>
            </p:grpSpPr>
            <p:sp>
              <p:nvSpPr>
                <p:cNvPr id="29" name="Rechteck 28">
                  <a:extLst>
                    <a:ext uri="{FF2B5EF4-FFF2-40B4-BE49-F238E27FC236}">
                      <a16:creationId xmlns:a16="http://schemas.microsoft.com/office/drawing/2014/main" id="{5442ACB0-3F2D-43EF-861E-A62AB3F24A31}"/>
                    </a:ext>
                  </a:extLst>
                </p:cNvPr>
                <p:cNvSpPr/>
                <p:nvPr/>
              </p:nvSpPr>
              <p:spPr bwMode="auto">
                <a:xfrm>
                  <a:off x="4697650" y="4260249"/>
                  <a:ext cx="45719" cy="180976"/>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 name="Rechteck 37">
                  <a:extLst>
                    <a:ext uri="{FF2B5EF4-FFF2-40B4-BE49-F238E27FC236}">
                      <a16:creationId xmlns:a16="http://schemas.microsoft.com/office/drawing/2014/main" id="{555EB81D-DDCD-4AE7-8949-066E003C628D}"/>
                    </a:ext>
                  </a:extLst>
                </p:cNvPr>
                <p:cNvSpPr/>
                <p:nvPr/>
              </p:nvSpPr>
              <p:spPr bwMode="auto">
                <a:xfrm>
                  <a:off x="4322131" y="421929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6" name="Textfeld 5">
              <a:extLst>
                <a:ext uri="{FF2B5EF4-FFF2-40B4-BE49-F238E27FC236}">
                  <a16:creationId xmlns:a16="http://schemas.microsoft.com/office/drawing/2014/main" id="{271A1025-03C1-6882-7824-4747C3C851BD}"/>
                </a:ext>
              </a:extLst>
            </p:cNvPr>
            <p:cNvSpPr txBox="1"/>
            <p:nvPr/>
          </p:nvSpPr>
          <p:spPr>
            <a:xfrm>
              <a:off x="5813706" y="4944280"/>
              <a:ext cx="781923" cy="369332"/>
            </a:xfrm>
            <a:prstGeom prst="rect">
              <a:avLst/>
            </a:prstGeom>
            <a:noFill/>
          </p:spPr>
          <p:txBody>
            <a:bodyPr wrap="square">
              <a:spAutoFit/>
            </a:bodyPr>
            <a:lstStyle/>
            <a:p>
              <a:pPr algn="ctr"/>
              <a:r>
                <a:rPr lang="de-DE" sz="1800" b="1" dirty="0">
                  <a:solidFill>
                    <a:schemeClr val="bg1"/>
                  </a:solidFill>
                  <a:latin typeface="Calibri" panose="020F0502020204030204" pitchFamily="34" charset="0"/>
                  <a:cs typeface="Calibri" panose="020F0502020204030204" pitchFamily="34" charset="0"/>
                </a:rPr>
                <a:t>Netz</a:t>
              </a:r>
              <a:endParaRPr lang="de-DE" sz="1800" dirty="0">
                <a:solidFill>
                  <a:schemeClr val="bg1"/>
                </a:solidFill>
                <a:latin typeface="Calibri" panose="020F0502020204030204" pitchFamily="34" charset="0"/>
                <a:cs typeface="Calibri" panose="020F0502020204030204" pitchFamily="34" charset="0"/>
              </a:endParaRPr>
            </a:p>
          </p:txBody>
        </p:sp>
      </p:grpSp>
      <p:grpSp>
        <p:nvGrpSpPr>
          <p:cNvPr id="32" name="Gruppieren 31">
            <a:extLst>
              <a:ext uri="{FF2B5EF4-FFF2-40B4-BE49-F238E27FC236}">
                <a16:creationId xmlns:a16="http://schemas.microsoft.com/office/drawing/2014/main" id="{40E52DA0-D7D8-A7CA-F73C-5BA8952808CD}"/>
              </a:ext>
            </a:extLst>
          </p:cNvPr>
          <p:cNvGrpSpPr/>
          <p:nvPr/>
        </p:nvGrpSpPr>
        <p:grpSpPr>
          <a:xfrm>
            <a:off x="111957" y="841911"/>
            <a:ext cx="9722921" cy="3274278"/>
            <a:chOff x="111957" y="1481998"/>
            <a:chExt cx="9722921" cy="2642273"/>
          </a:xfrm>
        </p:grpSpPr>
        <p:grpSp>
          <p:nvGrpSpPr>
            <p:cNvPr id="15" name="Gruppieren 14">
              <a:extLst>
                <a:ext uri="{FF2B5EF4-FFF2-40B4-BE49-F238E27FC236}">
                  <a16:creationId xmlns:a16="http://schemas.microsoft.com/office/drawing/2014/main" id="{37FFB2E7-6390-876D-7D23-D8C2A3D3966A}"/>
                </a:ext>
              </a:extLst>
            </p:cNvPr>
            <p:cNvGrpSpPr/>
            <p:nvPr/>
          </p:nvGrpSpPr>
          <p:grpSpPr>
            <a:xfrm>
              <a:off x="6748317" y="1516215"/>
              <a:ext cx="3086561" cy="2592195"/>
              <a:chOff x="6748317" y="1516215"/>
              <a:chExt cx="3086561" cy="2592195"/>
            </a:xfrm>
          </p:grpSpPr>
          <p:sp>
            <p:nvSpPr>
              <p:cNvPr id="45" name="Rechteck 44">
                <a:extLst>
                  <a:ext uri="{FF2B5EF4-FFF2-40B4-BE49-F238E27FC236}">
                    <a16:creationId xmlns:a16="http://schemas.microsoft.com/office/drawing/2014/main" id="{8C61DD01-F8DF-4EB4-9D2E-A572BC08404D}"/>
                  </a:ext>
                </a:extLst>
              </p:cNvPr>
              <p:cNvSpPr/>
              <p:nvPr/>
            </p:nvSpPr>
            <p:spPr bwMode="auto">
              <a:xfrm>
                <a:off x="6748317" y="1516215"/>
                <a:ext cx="3086561" cy="2592195"/>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cxnSp>
            <p:nvCxnSpPr>
              <p:cNvPr id="12" name="Gerader Verbinder 11">
                <a:extLst>
                  <a:ext uri="{FF2B5EF4-FFF2-40B4-BE49-F238E27FC236}">
                    <a16:creationId xmlns:a16="http://schemas.microsoft.com/office/drawing/2014/main" id="{C498DDDE-CF21-43A0-83FF-1960F31B0D4B}"/>
                  </a:ext>
                </a:extLst>
              </p:cNvPr>
              <p:cNvCxnSpPr/>
              <p:nvPr/>
            </p:nvCxnSpPr>
            <p:spPr bwMode="auto">
              <a:xfrm>
                <a:off x="6767568" y="4108409"/>
                <a:ext cx="2987948" cy="0"/>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12">
                <a:extLst>
                  <a:ext uri="{FF2B5EF4-FFF2-40B4-BE49-F238E27FC236}">
                    <a16:creationId xmlns:a16="http://schemas.microsoft.com/office/drawing/2014/main" id="{97F1E8E9-AEC7-429B-B1B3-7F026203ED3B}"/>
                  </a:ext>
                </a:extLst>
              </p:cNvPr>
              <p:cNvSpPr txBox="1"/>
              <p:nvPr/>
            </p:nvSpPr>
            <p:spPr>
              <a:xfrm>
                <a:off x="8495901" y="1517855"/>
                <a:ext cx="1313244" cy="298043"/>
              </a:xfrm>
              <a:prstGeom prst="rect">
                <a:avLst/>
              </a:prstGeom>
              <a:noFill/>
            </p:spPr>
            <p:txBody>
              <a:bodyPr wrap="none" rtlCol="0">
                <a:spAutoFit/>
              </a:bodyPr>
              <a:lstStyle/>
              <a:p>
                <a:pPr algn="r"/>
                <a:r>
                  <a:rPr lang="de-DE" sz="1800" b="1" dirty="0">
                    <a:latin typeface="+mn-lt"/>
                    <a:cs typeface="Calibri" panose="020F0502020204030204" pitchFamily="34" charset="0"/>
                  </a:rPr>
                  <a:t>Verbrauch</a:t>
                </a:r>
              </a:p>
            </p:txBody>
          </p:sp>
        </p:grpSp>
        <p:grpSp>
          <p:nvGrpSpPr>
            <p:cNvPr id="10" name="Gruppieren 9">
              <a:extLst>
                <a:ext uri="{FF2B5EF4-FFF2-40B4-BE49-F238E27FC236}">
                  <a16:creationId xmlns:a16="http://schemas.microsoft.com/office/drawing/2014/main" id="{DA231352-97A1-9D5F-E8CF-9BCB5F810046}"/>
                </a:ext>
              </a:extLst>
            </p:cNvPr>
            <p:cNvGrpSpPr/>
            <p:nvPr/>
          </p:nvGrpSpPr>
          <p:grpSpPr>
            <a:xfrm>
              <a:off x="111957" y="1481998"/>
              <a:ext cx="5520169" cy="2642273"/>
              <a:chOff x="111957" y="1481998"/>
              <a:chExt cx="5520169" cy="2642273"/>
            </a:xfrm>
          </p:grpSpPr>
          <p:sp>
            <p:nvSpPr>
              <p:cNvPr id="48" name="Rechteck 47">
                <a:extLst>
                  <a:ext uri="{FF2B5EF4-FFF2-40B4-BE49-F238E27FC236}">
                    <a16:creationId xmlns:a16="http://schemas.microsoft.com/office/drawing/2014/main" id="{7544744A-F529-4D52-BFE1-1858D4707663}"/>
                  </a:ext>
                </a:extLst>
              </p:cNvPr>
              <p:cNvSpPr/>
              <p:nvPr/>
            </p:nvSpPr>
            <p:spPr bwMode="auto">
              <a:xfrm>
                <a:off x="111957" y="1481998"/>
                <a:ext cx="5520169" cy="2626412"/>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cxnSp>
            <p:nvCxnSpPr>
              <p:cNvPr id="14" name="Gerader Verbinder 13">
                <a:extLst>
                  <a:ext uri="{FF2B5EF4-FFF2-40B4-BE49-F238E27FC236}">
                    <a16:creationId xmlns:a16="http://schemas.microsoft.com/office/drawing/2014/main" id="{416BB332-A085-479C-A4F8-A80A0DF9E3E1}"/>
                  </a:ext>
                </a:extLst>
              </p:cNvPr>
              <p:cNvCxnSpPr/>
              <p:nvPr/>
            </p:nvCxnSpPr>
            <p:spPr bwMode="auto">
              <a:xfrm flipV="1">
                <a:off x="111957" y="4108409"/>
                <a:ext cx="5520169" cy="15862"/>
              </a:xfrm>
              <a:prstGeom prst="line">
                <a:avLst/>
              </a:prstGeom>
              <a:solidFill>
                <a:srgbClr val="FF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feld 54">
                <a:extLst>
                  <a:ext uri="{FF2B5EF4-FFF2-40B4-BE49-F238E27FC236}">
                    <a16:creationId xmlns:a16="http://schemas.microsoft.com/office/drawing/2014/main" id="{A359D167-CBA1-1C4C-7CA5-995B41136C62}"/>
                  </a:ext>
                </a:extLst>
              </p:cNvPr>
              <p:cNvSpPr txBox="1"/>
              <p:nvPr/>
            </p:nvSpPr>
            <p:spPr>
              <a:xfrm>
                <a:off x="125137" y="1517852"/>
                <a:ext cx="1377300" cy="298043"/>
              </a:xfrm>
              <a:prstGeom prst="rect">
                <a:avLst/>
              </a:prstGeom>
              <a:noFill/>
            </p:spPr>
            <p:txBody>
              <a:bodyPr wrap="none" rtlCol="0">
                <a:spAutoFit/>
              </a:bodyPr>
              <a:lstStyle/>
              <a:p>
                <a:r>
                  <a:rPr lang="de-DE" sz="1800" b="1" dirty="0">
                    <a:latin typeface="+mn-lt"/>
                    <a:cs typeface="Calibri" panose="020F0502020204030204" pitchFamily="34" charset="0"/>
                  </a:rPr>
                  <a:t>Erzeugung</a:t>
                </a:r>
                <a:endParaRPr lang="de-DE" sz="1800" dirty="0">
                  <a:latin typeface="+mn-lt"/>
                  <a:cs typeface="Calibri" panose="020F0502020204030204" pitchFamily="34" charset="0"/>
                </a:endParaRPr>
              </a:p>
            </p:txBody>
          </p:sp>
        </p:grpSp>
      </p:grpSp>
      <p:grpSp>
        <p:nvGrpSpPr>
          <p:cNvPr id="90" name="Gruppieren 89">
            <a:extLst>
              <a:ext uri="{FF2B5EF4-FFF2-40B4-BE49-F238E27FC236}">
                <a16:creationId xmlns:a16="http://schemas.microsoft.com/office/drawing/2014/main" id="{9F775CEC-8299-7CA6-05BF-8EF8A36F4182}"/>
              </a:ext>
            </a:extLst>
          </p:cNvPr>
          <p:cNvGrpSpPr/>
          <p:nvPr/>
        </p:nvGrpSpPr>
        <p:grpSpPr>
          <a:xfrm>
            <a:off x="150870" y="1215435"/>
            <a:ext cx="3428036" cy="2484391"/>
            <a:chOff x="150870" y="1578850"/>
            <a:chExt cx="3428036" cy="2484391"/>
          </a:xfrm>
        </p:grpSpPr>
        <p:sp>
          <p:nvSpPr>
            <p:cNvPr id="56" name="Rechteck 55">
              <a:extLst>
                <a:ext uri="{FF2B5EF4-FFF2-40B4-BE49-F238E27FC236}">
                  <a16:creationId xmlns:a16="http://schemas.microsoft.com/office/drawing/2014/main" id="{309EA34B-644E-ACC2-2C22-453E6413E7D2}"/>
                </a:ext>
              </a:extLst>
            </p:cNvPr>
            <p:cNvSpPr/>
            <p:nvPr/>
          </p:nvSpPr>
          <p:spPr bwMode="auto">
            <a:xfrm>
              <a:off x="228431" y="1619088"/>
              <a:ext cx="3350475" cy="244415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6" name="Textfeld 45">
              <a:extLst>
                <a:ext uri="{FF2B5EF4-FFF2-40B4-BE49-F238E27FC236}">
                  <a16:creationId xmlns:a16="http://schemas.microsoft.com/office/drawing/2014/main" id="{2AB09857-03E6-6220-8E32-910B97922C17}"/>
                </a:ext>
              </a:extLst>
            </p:cNvPr>
            <p:cNvSpPr txBox="1"/>
            <p:nvPr/>
          </p:nvSpPr>
          <p:spPr>
            <a:xfrm>
              <a:off x="150870" y="1578850"/>
              <a:ext cx="3094117" cy="338554"/>
            </a:xfrm>
            <a:prstGeom prst="rect">
              <a:avLst/>
            </a:prstGeom>
            <a:noFill/>
          </p:spPr>
          <p:txBody>
            <a:bodyPr wrap="none" rtlCol="0">
              <a:spAutoFit/>
            </a:bodyPr>
            <a:lstStyle/>
            <a:p>
              <a:r>
                <a:rPr lang="de-DE" sz="1600" b="1" dirty="0">
                  <a:latin typeface="+mn-lt"/>
                  <a:cs typeface="Calibri" panose="020F0502020204030204" pitchFamily="34" charset="0"/>
                </a:rPr>
                <a:t>Residuallast-KW </a:t>
              </a:r>
              <a:r>
                <a:rPr lang="de-DE" sz="1600" dirty="0">
                  <a:latin typeface="+mn-lt"/>
                  <a:cs typeface="Calibri" panose="020F0502020204030204" pitchFamily="34" charset="0"/>
                </a:rPr>
                <a:t>mit Speicher</a:t>
              </a:r>
            </a:p>
          </p:txBody>
        </p:sp>
      </p:grpSp>
      <p:grpSp>
        <p:nvGrpSpPr>
          <p:cNvPr id="74" name="Gruppieren 73">
            <a:extLst>
              <a:ext uri="{FF2B5EF4-FFF2-40B4-BE49-F238E27FC236}">
                <a16:creationId xmlns:a16="http://schemas.microsoft.com/office/drawing/2014/main" id="{4F121BE3-B56C-ED7A-3990-9C117D19E072}"/>
              </a:ext>
            </a:extLst>
          </p:cNvPr>
          <p:cNvGrpSpPr/>
          <p:nvPr/>
        </p:nvGrpSpPr>
        <p:grpSpPr>
          <a:xfrm>
            <a:off x="6809455" y="1249600"/>
            <a:ext cx="2946060" cy="2809643"/>
            <a:chOff x="6809455" y="1893270"/>
            <a:chExt cx="2946060" cy="2472329"/>
          </a:xfrm>
        </p:grpSpPr>
        <p:grpSp>
          <p:nvGrpSpPr>
            <p:cNvPr id="16" name="Gruppieren 15">
              <a:extLst>
                <a:ext uri="{FF2B5EF4-FFF2-40B4-BE49-F238E27FC236}">
                  <a16:creationId xmlns:a16="http://schemas.microsoft.com/office/drawing/2014/main" id="{CA520875-B1C3-9FB1-0204-B619086DAEB0}"/>
                </a:ext>
              </a:extLst>
            </p:cNvPr>
            <p:cNvGrpSpPr/>
            <p:nvPr/>
          </p:nvGrpSpPr>
          <p:grpSpPr>
            <a:xfrm>
              <a:off x="6809455" y="1893270"/>
              <a:ext cx="2946060" cy="2173357"/>
              <a:chOff x="6809455" y="2123143"/>
              <a:chExt cx="2946060" cy="2173357"/>
            </a:xfrm>
          </p:grpSpPr>
          <p:sp>
            <p:nvSpPr>
              <p:cNvPr id="7" name="Rechteck 6">
                <a:extLst>
                  <a:ext uri="{FF2B5EF4-FFF2-40B4-BE49-F238E27FC236}">
                    <a16:creationId xmlns:a16="http://schemas.microsoft.com/office/drawing/2014/main" id="{66609437-7E32-1D50-CF1B-6229812FD18C}"/>
                  </a:ext>
                </a:extLst>
              </p:cNvPr>
              <p:cNvSpPr/>
              <p:nvPr/>
            </p:nvSpPr>
            <p:spPr bwMode="auto">
              <a:xfrm>
                <a:off x="6833422" y="2123143"/>
                <a:ext cx="2922093" cy="2173357"/>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3" name="Grafik 2">
                <a:extLst>
                  <a:ext uri="{FF2B5EF4-FFF2-40B4-BE49-F238E27FC236}">
                    <a16:creationId xmlns:a16="http://schemas.microsoft.com/office/drawing/2014/main" id="{4F817FD7-AA11-48E7-800A-B8C8234EC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1573" y="3291010"/>
                <a:ext cx="447140" cy="447140"/>
              </a:xfrm>
              <a:prstGeom prst="rect">
                <a:avLst/>
              </a:prstGeom>
            </p:spPr>
          </p:pic>
          <p:pic>
            <p:nvPicPr>
              <p:cNvPr id="9" name="Grafik 8" descr="Ein Bild, das Kreis, Grafiken, Design enthält.&#10;&#10;KI-generierte Inhalte können fehlerhaft sein.">
                <a:extLst>
                  <a:ext uri="{FF2B5EF4-FFF2-40B4-BE49-F238E27FC236}">
                    <a16:creationId xmlns:a16="http://schemas.microsoft.com/office/drawing/2014/main" id="{4A3B6007-14CE-88B9-2BB3-05A979640564}"/>
                  </a:ext>
                </a:extLst>
              </p:cNvPr>
              <p:cNvPicPr>
                <a:picLocks noChangeAspect="1"/>
              </p:cNvPicPr>
              <p:nvPr/>
            </p:nvPicPr>
            <p:blipFill>
              <a:blip r:embed="rId4">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9136308" y="3248212"/>
                <a:ext cx="554993" cy="532736"/>
              </a:xfrm>
              <a:prstGeom prst="rect">
                <a:avLst/>
              </a:prstGeom>
            </p:spPr>
          </p:pic>
          <p:pic>
            <p:nvPicPr>
              <p:cNvPr id="22" name="Grafik 21" descr="Ein Bild, das Entwurf, Text, Schrift, Grafiken enthält.&#10;&#10;KI-generierte Inhalte können fehlerhaft sein.">
                <a:extLst>
                  <a:ext uri="{FF2B5EF4-FFF2-40B4-BE49-F238E27FC236}">
                    <a16:creationId xmlns:a16="http://schemas.microsoft.com/office/drawing/2014/main" id="{19246166-7648-D1D3-A11E-13C4BA79E88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241" t="20137" r="19947" b="31597"/>
              <a:stretch/>
            </p:blipFill>
            <p:spPr>
              <a:xfrm>
                <a:off x="6882003" y="3177818"/>
                <a:ext cx="754503" cy="673524"/>
              </a:xfrm>
              <a:prstGeom prst="rect">
                <a:avLst/>
              </a:prstGeom>
            </p:spPr>
          </p:pic>
          <p:pic>
            <p:nvPicPr>
              <p:cNvPr id="34" name="Grafik 33" descr="Ein Bild, das Schwarz, Dunkelheit enthält.&#10;&#10;KI-generierte Inhalte können fehlerhaft sein.">
                <a:extLst>
                  <a:ext uri="{FF2B5EF4-FFF2-40B4-BE49-F238E27FC236}">
                    <a16:creationId xmlns:a16="http://schemas.microsoft.com/office/drawing/2014/main" id="{A7BBBB0B-3B05-F25C-A5F4-51C78AF37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7467" y="3137328"/>
                <a:ext cx="754504" cy="754504"/>
              </a:xfrm>
              <a:prstGeom prst="rect">
                <a:avLst/>
              </a:prstGeom>
            </p:spPr>
          </p:pic>
          <p:sp>
            <p:nvSpPr>
              <p:cNvPr id="5" name="Textfeld 4">
                <a:extLst>
                  <a:ext uri="{FF2B5EF4-FFF2-40B4-BE49-F238E27FC236}">
                    <a16:creationId xmlns:a16="http://schemas.microsoft.com/office/drawing/2014/main" id="{CFD3DAD1-43E4-2FB9-2F3C-E55210103B6C}"/>
                  </a:ext>
                </a:extLst>
              </p:cNvPr>
              <p:cNvSpPr txBox="1"/>
              <p:nvPr/>
            </p:nvSpPr>
            <p:spPr>
              <a:xfrm>
                <a:off x="6809455" y="2148469"/>
                <a:ext cx="2771785" cy="297909"/>
              </a:xfrm>
              <a:prstGeom prst="rect">
                <a:avLst/>
              </a:prstGeom>
              <a:noFill/>
            </p:spPr>
            <p:txBody>
              <a:bodyPr wrap="none" rtlCol="0">
                <a:spAutoFit/>
              </a:bodyPr>
              <a:lstStyle/>
              <a:p>
                <a:pPr algn="r"/>
                <a:r>
                  <a:rPr lang="de-DE" sz="1600" b="1" dirty="0">
                    <a:latin typeface="+mn-lt"/>
                    <a:cs typeface="Calibri" panose="020F0502020204030204" pitchFamily="34" charset="0"/>
                  </a:rPr>
                  <a:t>Verbrauchssektoren (Last)</a:t>
                </a:r>
              </a:p>
            </p:txBody>
          </p:sp>
        </p:grpSp>
        <p:sp>
          <p:nvSpPr>
            <p:cNvPr id="64" name="Textfeld 63">
              <a:extLst>
                <a:ext uri="{FF2B5EF4-FFF2-40B4-BE49-F238E27FC236}">
                  <a16:creationId xmlns:a16="http://schemas.microsoft.com/office/drawing/2014/main" id="{371C5610-E9A4-D377-F505-13BF890F903A}"/>
                </a:ext>
              </a:extLst>
            </p:cNvPr>
            <p:cNvSpPr txBox="1"/>
            <p:nvPr/>
          </p:nvSpPr>
          <p:spPr>
            <a:xfrm>
              <a:off x="6871437" y="4088600"/>
              <a:ext cx="772969" cy="276999"/>
            </a:xfrm>
            <a:prstGeom prst="rect">
              <a:avLst/>
            </a:prstGeom>
            <a:noFill/>
          </p:spPr>
          <p:txBody>
            <a:bodyPr wrap="none" rtlCol="0">
              <a:spAutoFit/>
            </a:bodyPr>
            <a:lstStyle/>
            <a:p>
              <a:pPr algn="ctr"/>
              <a:r>
                <a:rPr lang="de-DE" sz="1200" dirty="0">
                  <a:latin typeface="+mn-lt"/>
                  <a:cs typeface="Calibri" panose="020F0502020204030204" pitchFamily="34" charset="0"/>
                </a:rPr>
                <a:t>Industrie</a:t>
              </a:r>
            </a:p>
          </p:txBody>
        </p:sp>
        <p:sp>
          <p:nvSpPr>
            <p:cNvPr id="69" name="Textfeld 68">
              <a:extLst>
                <a:ext uri="{FF2B5EF4-FFF2-40B4-BE49-F238E27FC236}">
                  <a16:creationId xmlns:a16="http://schemas.microsoft.com/office/drawing/2014/main" id="{EFE7E9CE-65E1-D54C-E48A-197F571831BD}"/>
                </a:ext>
              </a:extLst>
            </p:cNvPr>
            <p:cNvSpPr txBox="1"/>
            <p:nvPr/>
          </p:nvSpPr>
          <p:spPr>
            <a:xfrm>
              <a:off x="7676983" y="4088600"/>
              <a:ext cx="713209" cy="276999"/>
            </a:xfrm>
            <a:prstGeom prst="rect">
              <a:avLst/>
            </a:prstGeom>
            <a:noFill/>
          </p:spPr>
          <p:txBody>
            <a:bodyPr wrap="none" rtlCol="0">
              <a:spAutoFit/>
            </a:bodyPr>
            <a:lstStyle/>
            <a:p>
              <a:pPr algn="ctr"/>
              <a:r>
                <a:rPr lang="de-DE" sz="1200" dirty="0">
                  <a:latin typeface="+mn-lt"/>
                  <a:cs typeface="Calibri" panose="020F0502020204030204" pitchFamily="34" charset="0"/>
                </a:rPr>
                <a:t>Verkehr</a:t>
              </a:r>
            </a:p>
          </p:txBody>
        </p:sp>
        <p:sp>
          <p:nvSpPr>
            <p:cNvPr id="70" name="Textfeld 69">
              <a:extLst>
                <a:ext uri="{FF2B5EF4-FFF2-40B4-BE49-F238E27FC236}">
                  <a16:creationId xmlns:a16="http://schemas.microsoft.com/office/drawing/2014/main" id="{260947E5-5B74-0E06-BB1F-4897A97CAAE0}"/>
                </a:ext>
              </a:extLst>
            </p:cNvPr>
            <p:cNvSpPr txBox="1"/>
            <p:nvPr/>
          </p:nvSpPr>
          <p:spPr>
            <a:xfrm>
              <a:off x="8339848" y="4088600"/>
              <a:ext cx="873957" cy="276999"/>
            </a:xfrm>
            <a:prstGeom prst="rect">
              <a:avLst/>
            </a:prstGeom>
            <a:noFill/>
          </p:spPr>
          <p:txBody>
            <a:bodyPr wrap="none" rtlCol="0">
              <a:spAutoFit/>
            </a:bodyPr>
            <a:lstStyle/>
            <a:p>
              <a:pPr algn="ctr"/>
              <a:r>
                <a:rPr lang="de-DE" sz="1200" dirty="0">
                  <a:latin typeface="+mn-lt"/>
                  <a:cs typeface="Calibri" panose="020F0502020204030204" pitchFamily="34" charset="0"/>
                </a:rPr>
                <a:t>Haushalte</a:t>
              </a:r>
            </a:p>
          </p:txBody>
        </p:sp>
        <p:sp>
          <p:nvSpPr>
            <p:cNvPr id="71" name="Textfeld 70">
              <a:extLst>
                <a:ext uri="{FF2B5EF4-FFF2-40B4-BE49-F238E27FC236}">
                  <a16:creationId xmlns:a16="http://schemas.microsoft.com/office/drawing/2014/main" id="{D6FBA043-4DFB-AF99-60E8-15951D73550D}"/>
                </a:ext>
              </a:extLst>
            </p:cNvPr>
            <p:cNvSpPr txBox="1"/>
            <p:nvPr/>
          </p:nvSpPr>
          <p:spPr>
            <a:xfrm>
              <a:off x="9198124" y="4088600"/>
              <a:ext cx="526106" cy="276999"/>
            </a:xfrm>
            <a:prstGeom prst="rect">
              <a:avLst/>
            </a:prstGeom>
            <a:noFill/>
          </p:spPr>
          <p:txBody>
            <a:bodyPr wrap="none" rtlCol="0">
              <a:spAutoFit/>
            </a:bodyPr>
            <a:lstStyle/>
            <a:p>
              <a:pPr algn="ctr"/>
              <a:r>
                <a:rPr lang="de-DE" sz="1200" dirty="0">
                  <a:latin typeface="+mn-lt"/>
                  <a:cs typeface="Calibri" panose="020F0502020204030204" pitchFamily="34" charset="0"/>
                </a:rPr>
                <a:t>GHD</a:t>
              </a:r>
            </a:p>
          </p:txBody>
        </p:sp>
      </p:grpSp>
      <p:sp>
        <p:nvSpPr>
          <p:cNvPr id="78" name="Text Box 5">
            <a:extLst>
              <a:ext uri="{FF2B5EF4-FFF2-40B4-BE49-F238E27FC236}">
                <a16:creationId xmlns:a16="http://schemas.microsoft.com/office/drawing/2014/main" id="{3A02D834-EE0C-8119-5795-32E30D9DCC84}"/>
              </a:ext>
            </a:extLst>
          </p:cNvPr>
          <p:cNvSpPr txBox="1">
            <a:spLocks noChangeArrowheads="1"/>
          </p:cNvSpPr>
          <p:nvPr/>
        </p:nvSpPr>
        <p:spPr bwMode="auto">
          <a:xfrm>
            <a:off x="566095" y="1599322"/>
            <a:ext cx="1257715" cy="4308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dirty="0">
                <a:solidFill>
                  <a:srgbClr val="FF0000"/>
                </a:solidFill>
              </a:rPr>
              <a:t>Betrieb bei</a:t>
            </a:r>
            <a:br>
              <a:rPr lang="de-DE" altLang="de-DE" sz="1400" dirty="0">
                <a:solidFill>
                  <a:srgbClr val="FF0000"/>
                </a:solidFill>
              </a:rPr>
            </a:br>
            <a:r>
              <a:rPr lang="de-DE" altLang="de-DE" sz="1400" dirty="0">
                <a:solidFill>
                  <a:srgbClr val="FF0000"/>
                </a:solidFill>
              </a:rPr>
              <a:t>„Dunkelflaute“</a:t>
            </a:r>
            <a:endParaRPr lang="en-US" altLang="de-DE" sz="1400" dirty="0">
              <a:solidFill>
                <a:srgbClr val="FF0000"/>
              </a:solidFill>
            </a:endParaRPr>
          </a:p>
        </p:txBody>
      </p:sp>
      <p:sp>
        <p:nvSpPr>
          <p:cNvPr id="79" name="Text Box 5">
            <a:extLst>
              <a:ext uri="{FF2B5EF4-FFF2-40B4-BE49-F238E27FC236}">
                <a16:creationId xmlns:a16="http://schemas.microsoft.com/office/drawing/2014/main" id="{33898BBA-2FAB-9960-0FA2-CC85EBC95E31}"/>
              </a:ext>
            </a:extLst>
          </p:cNvPr>
          <p:cNvSpPr txBox="1">
            <a:spLocks noChangeArrowheads="1"/>
          </p:cNvSpPr>
          <p:nvPr/>
        </p:nvSpPr>
        <p:spPr bwMode="auto">
          <a:xfrm>
            <a:off x="1732666" y="2101438"/>
            <a:ext cx="886021" cy="4308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dirty="0">
                <a:solidFill>
                  <a:srgbClr val="FF0000"/>
                </a:solidFill>
              </a:rPr>
              <a:t>Laden bei</a:t>
            </a:r>
            <a:br>
              <a:rPr lang="de-DE" altLang="de-DE" sz="1400" dirty="0">
                <a:solidFill>
                  <a:srgbClr val="FF0000"/>
                </a:solidFill>
              </a:rPr>
            </a:br>
            <a:r>
              <a:rPr lang="de-DE" altLang="de-DE" sz="1400" dirty="0">
                <a:solidFill>
                  <a:srgbClr val="FF0000"/>
                </a:solidFill>
              </a:rPr>
              <a:t>„Hellbrise“</a:t>
            </a:r>
            <a:endParaRPr lang="en-US" altLang="de-DE" sz="1400" dirty="0">
              <a:solidFill>
                <a:srgbClr val="FF0000"/>
              </a:solidFill>
            </a:endParaRPr>
          </a:p>
        </p:txBody>
      </p:sp>
      <p:grpSp>
        <p:nvGrpSpPr>
          <p:cNvPr id="77" name="Gruppieren 76">
            <a:extLst>
              <a:ext uri="{FF2B5EF4-FFF2-40B4-BE49-F238E27FC236}">
                <a16:creationId xmlns:a16="http://schemas.microsoft.com/office/drawing/2014/main" id="{C1F29ED9-672F-F92F-3DC0-12394F5936B2}"/>
              </a:ext>
            </a:extLst>
          </p:cNvPr>
          <p:cNvGrpSpPr/>
          <p:nvPr/>
        </p:nvGrpSpPr>
        <p:grpSpPr>
          <a:xfrm>
            <a:off x="2671012" y="1563607"/>
            <a:ext cx="1208325" cy="1456520"/>
            <a:chOff x="2671012" y="1927022"/>
            <a:chExt cx="1208325" cy="1456520"/>
          </a:xfrm>
        </p:grpSpPr>
        <p:pic>
          <p:nvPicPr>
            <p:cNvPr id="2" name="Grafik 1">
              <a:extLst>
                <a:ext uri="{FF2B5EF4-FFF2-40B4-BE49-F238E27FC236}">
                  <a16:creationId xmlns:a16="http://schemas.microsoft.com/office/drawing/2014/main" id="{641E62E1-682E-A47E-8203-04F57CD7CF88}"/>
                </a:ext>
              </a:extLst>
            </p:cNvPr>
            <p:cNvPicPr>
              <a:picLocks noChangeAspect="1"/>
            </p:cNvPicPr>
            <p:nvPr/>
          </p:nvPicPr>
          <p:blipFill rotWithShape="1">
            <a:blip r:embed="rId7">
              <a:extLst>
                <a:ext uri="{28A0092B-C50C-407E-A947-70E740481C1C}">
                  <a14:useLocalDpi xmlns:a14="http://schemas.microsoft.com/office/drawing/2010/main" val="0"/>
                </a:ext>
              </a:extLst>
            </a:blip>
            <a:srcRect t="18574" b="17484"/>
            <a:stretch/>
          </p:blipFill>
          <p:spPr>
            <a:xfrm>
              <a:off x="2780439" y="2719537"/>
              <a:ext cx="610953" cy="390659"/>
            </a:xfrm>
            <a:prstGeom prst="rect">
              <a:avLst/>
            </a:prstGeom>
          </p:spPr>
        </p:pic>
        <p:pic>
          <p:nvPicPr>
            <p:cNvPr id="47" name="Grafik 46">
              <a:extLst>
                <a:ext uri="{FF2B5EF4-FFF2-40B4-BE49-F238E27FC236}">
                  <a16:creationId xmlns:a16="http://schemas.microsoft.com/office/drawing/2014/main" id="{BB14E067-FA63-319F-1302-92F476A12C9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4977" y="1927022"/>
              <a:ext cx="733947" cy="467388"/>
            </a:xfrm>
            <a:prstGeom prst="rect">
              <a:avLst/>
            </a:prstGeom>
          </p:spPr>
        </p:pic>
        <p:sp>
          <p:nvSpPr>
            <p:cNvPr id="49" name="Textfeld 48">
              <a:extLst>
                <a:ext uri="{FF2B5EF4-FFF2-40B4-BE49-F238E27FC236}">
                  <a16:creationId xmlns:a16="http://schemas.microsoft.com/office/drawing/2014/main" id="{716339FD-2396-67BB-95D4-00112E7F366C}"/>
                </a:ext>
              </a:extLst>
            </p:cNvPr>
            <p:cNvSpPr txBox="1"/>
            <p:nvPr/>
          </p:nvSpPr>
          <p:spPr>
            <a:xfrm>
              <a:off x="2730510" y="3106543"/>
              <a:ext cx="713657" cy="276999"/>
            </a:xfrm>
            <a:prstGeom prst="rect">
              <a:avLst/>
            </a:prstGeom>
            <a:noFill/>
          </p:spPr>
          <p:txBody>
            <a:bodyPr wrap="none" rtlCol="0">
              <a:spAutoFit/>
            </a:bodyPr>
            <a:lstStyle/>
            <a:p>
              <a:pPr algn="r"/>
              <a:r>
                <a:rPr lang="de-DE" sz="1200" dirty="0">
                  <a:latin typeface="+mn-lt"/>
                  <a:cs typeface="Calibri" panose="020F0502020204030204" pitchFamily="34" charset="0"/>
                </a:rPr>
                <a:t>Batterie</a:t>
              </a:r>
            </a:p>
          </p:txBody>
        </p:sp>
        <p:sp>
          <p:nvSpPr>
            <p:cNvPr id="50" name="Textfeld 49">
              <a:extLst>
                <a:ext uri="{FF2B5EF4-FFF2-40B4-BE49-F238E27FC236}">
                  <a16:creationId xmlns:a16="http://schemas.microsoft.com/office/drawing/2014/main" id="{151C2887-A652-2FD4-A4A8-88A50BDA6234}"/>
                </a:ext>
              </a:extLst>
            </p:cNvPr>
            <p:cNvSpPr txBox="1"/>
            <p:nvPr/>
          </p:nvSpPr>
          <p:spPr>
            <a:xfrm>
              <a:off x="2671012" y="2393867"/>
              <a:ext cx="792205" cy="276999"/>
            </a:xfrm>
            <a:prstGeom prst="rect">
              <a:avLst/>
            </a:prstGeom>
            <a:noFill/>
          </p:spPr>
          <p:txBody>
            <a:bodyPr wrap="none" rtlCol="0">
              <a:spAutoFit/>
            </a:bodyPr>
            <a:lstStyle/>
            <a:p>
              <a:pPr algn="r"/>
              <a:r>
                <a:rPr lang="de-DE" sz="1200" dirty="0">
                  <a:latin typeface="+mn-lt"/>
                  <a:cs typeface="Calibri" panose="020F0502020204030204" pitchFamily="34" charset="0"/>
                </a:rPr>
                <a:t>PSP-KW</a:t>
              </a:r>
            </a:p>
          </p:txBody>
        </p:sp>
        <p:sp>
          <p:nvSpPr>
            <p:cNvPr id="59" name="Pfeil: nach rechts 58">
              <a:extLst>
                <a:ext uri="{FF2B5EF4-FFF2-40B4-BE49-F238E27FC236}">
                  <a16:creationId xmlns:a16="http://schemas.microsoft.com/office/drawing/2014/main" id="{39125FF4-42F8-74B4-6F96-E2CF6AF2CD08}"/>
                </a:ext>
              </a:extLst>
            </p:cNvPr>
            <p:cNvSpPr/>
            <p:nvPr/>
          </p:nvSpPr>
          <p:spPr bwMode="auto">
            <a:xfrm rot="10800000">
              <a:off x="3571875" y="2090530"/>
              <a:ext cx="307462" cy="220302"/>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5" name="Pfeil: nach rechts 74">
              <a:extLst>
                <a:ext uri="{FF2B5EF4-FFF2-40B4-BE49-F238E27FC236}">
                  <a16:creationId xmlns:a16="http://schemas.microsoft.com/office/drawing/2014/main" id="{820B018F-FA45-B7B4-5A39-D4B3269608D5}"/>
                </a:ext>
              </a:extLst>
            </p:cNvPr>
            <p:cNvSpPr/>
            <p:nvPr/>
          </p:nvSpPr>
          <p:spPr bwMode="auto">
            <a:xfrm rot="10800000">
              <a:off x="3571875" y="2811586"/>
              <a:ext cx="307462" cy="220302"/>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0" name="Gruppieren 29">
            <a:extLst>
              <a:ext uri="{FF2B5EF4-FFF2-40B4-BE49-F238E27FC236}">
                <a16:creationId xmlns:a16="http://schemas.microsoft.com/office/drawing/2014/main" id="{96EA3920-3A37-364E-D3A2-477E170D5886}"/>
              </a:ext>
            </a:extLst>
          </p:cNvPr>
          <p:cNvGrpSpPr/>
          <p:nvPr/>
        </p:nvGrpSpPr>
        <p:grpSpPr>
          <a:xfrm>
            <a:off x="-5079" y="1727115"/>
            <a:ext cx="1704174" cy="2216713"/>
            <a:chOff x="-5079" y="1727115"/>
            <a:chExt cx="1704174" cy="2216713"/>
          </a:xfrm>
        </p:grpSpPr>
        <p:pic>
          <p:nvPicPr>
            <p:cNvPr id="52" name="Grafik 51" descr="Ein Bild, das Zahnbürste enthält.&#10;&#10;KI-generierte Inhalte können fehlerhaft sein.">
              <a:extLst>
                <a:ext uri="{FF2B5EF4-FFF2-40B4-BE49-F238E27FC236}">
                  <a16:creationId xmlns:a16="http://schemas.microsoft.com/office/drawing/2014/main" id="{20466EE2-890D-B6A5-ECC2-DA46C7CCFF71}"/>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67824" t="29187" r="8605" b="25743"/>
            <a:stretch/>
          </p:blipFill>
          <p:spPr>
            <a:xfrm flipH="1">
              <a:off x="-5079" y="1727115"/>
              <a:ext cx="718437" cy="1986185"/>
            </a:xfrm>
            <a:prstGeom prst="rect">
              <a:avLst/>
            </a:prstGeom>
          </p:spPr>
        </p:pic>
        <p:sp>
          <p:nvSpPr>
            <p:cNvPr id="36" name="Textfeld 35">
              <a:extLst>
                <a:ext uri="{FF2B5EF4-FFF2-40B4-BE49-F238E27FC236}">
                  <a16:creationId xmlns:a16="http://schemas.microsoft.com/office/drawing/2014/main" id="{911C9E00-F3C8-C358-CA68-7FD91456C7E9}"/>
                </a:ext>
              </a:extLst>
            </p:cNvPr>
            <p:cNvSpPr txBox="1"/>
            <p:nvPr/>
          </p:nvSpPr>
          <p:spPr>
            <a:xfrm>
              <a:off x="202668" y="3666829"/>
              <a:ext cx="612667" cy="276999"/>
            </a:xfrm>
            <a:prstGeom prst="rect">
              <a:avLst/>
            </a:prstGeom>
            <a:noFill/>
          </p:spPr>
          <p:txBody>
            <a:bodyPr wrap="none" rtlCol="0">
              <a:spAutoFit/>
            </a:bodyPr>
            <a:lstStyle/>
            <a:p>
              <a:pPr algn="r"/>
              <a:r>
                <a:rPr lang="de-DE" sz="1200" dirty="0">
                  <a:latin typeface="+mn-lt"/>
                  <a:cs typeface="Calibri" panose="020F0502020204030204" pitchFamily="34" charset="0"/>
                </a:rPr>
                <a:t>G-KW</a:t>
              </a:r>
            </a:p>
          </p:txBody>
        </p:sp>
        <p:cxnSp>
          <p:nvCxnSpPr>
            <p:cNvPr id="57" name="Gerade Verbindung mit Pfeil 56">
              <a:extLst>
                <a:ext uri="{FF2B5EF4-FFF2-40B4-BE49-F238E27FC236}">
                  <a16:creationId xmlns:a16="http://schemas.microsoft.com/office/drawing/2014/main" id="{9A2C07E5-831B-0FC0-BD2A-854AD660759D}"/>
                </a:ext>
              </a:extLst>
            </p:cNvPr>
            <p:cNvCxnSpPr/>
            <p:nvPr/>
          </p:nvCxnSpPr>
          <p:spPr bwMode="auto">
            <a:xfrm>
              <a:off x="815335" y="2802473"/>
              <a:ext cx="883760" cy="0"/>
            </a:xfrm>
            <a:prstGeom prst="straightConnector1">
              <a:avLst/>
            </a:prstGeom>
            <a:solidFill>
              <a:srgbClr val="FF0000"/>
            </a:solidFill>
            <a:ln w="127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 name="Gruppieren 19">
            <a:extLst>
              <a:ext uri="{FF2B5EF4-FFF2-40B4-BE49-F238E27FC236}">
                <a16:creationId xmlns:a16="http://schemas.microsoft.com/office/drawing/2014/main" id="{60F35A94-D855-9B37-5105-136B0A4B11A4}"/>
              </a:ext>
            </a:extLst>
          </p:cNvPr>
          <p:cNvGrpSpPr/>
          <p:nvPr/>
        </p:nvGrpSpPr>
        <p:grpSpPr>
          <a:xfrm>
            <a:off x="1017885" y="2643494"/>
            <a:ext cx="2861452" cy="1485000"/>
            <a:chOff x="1017885" y="2643494"/>
            <a:chExt cx="2861452" cy="1485000"/>
          </a:xfrm>
        </p:grpSpPr>
        <p:grpSp>
          <p:nvGrpSpPr>
            <p:cNvPr id="11" name="Gruppieren 10">
              <a:extLst>
                <a:ext uri="{FF2B5EF4-FFF2-40B4-BE49-F238E27FC236}">
                  <a16:creationId xmlns:a16="http://schemas.microsoft.com/office/drawing/2014/main" id="{4B44BBB3-7B27-B707-3683-5D61A43CB828}"/>
                </a:ext>
              </a:extLst>
            </p:cNvPr>
            <p:cNvGrpSpPr/>
            <p:nvPr/>
          </p:nvGrpSpPr>
          <p:grpSpPr>
            <a:xfrm>
              <a:off x="1017885" y="2643494"/>
              <a:ext cx="2504636" cy="1485000"/>
              <a:chOff x="1017885" y="2643494"/>
              <a:chExt cx="2504636" cy="1485000"/>
            </a:xfrm>
          </p:grpSpPr>
          <p:pic>
            <p:nvPicPr>
              <p:cNvPr id="21" name="Grafik 20">
                <a:extLst>
                  <a:ext uri="{FF2B5EF4-FFF2-40B4-BE49-F238E27FC236}">
                    <a16:creationId xmlns:a16="http://schemas.microsoft.com/office/drawing/2014/main" id="{85B4BA4E-E686-4F26-9606-0F91336FB3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9430" y="3054816"/>
                <a:ext cx="517970" cy="517970"/>
              </a:xfrm>
              <a:prstGeom prst="rect">
                <a:avLst/>
              </a:prstGeom>
            </p:spPr>
          </p:pic>
          <p:pic>
            <p:nvPicPr>
              <p:cNvPr id="23" name="Grafik 22">
                <a:extLst>
                  <a:ext uri="{FF2B5EF4-FFF2-40B4-BE49-F238E27FC236}">
                    <a16:creationId xmlns:a16="http://schemas.microsoft.com/office/drawing/2014/main" id="{A56412C1-5FE3-46F5-95DA-5A1652D732E2}"/>
                  </a:ext>
                </a:extLst>
              </p:cNvPr>
              <p:cNvPicPr>
                <a:picLocks noChangeAspect="1"/>
              </p:cNvPicPr>
              <p:nvPr/>
            </p:nvPicPr>
            <p:blipFill rotWithShape="1">
              <a:blip r:embed="rId11">
                <a:clrChange>
                  <a:clrFrom>
                    <a:srgbClr val="E1E1DF"/>
                  </a:clrFrom>
                  <a:clrTo>
                    <a:srgbClr val="E1E1DF">
                      <a:alpha val="0"/>
                    </a:srgbClr>
                  </a:clrTo>
                </a:clrChange>
                <a:extLst>
                  <a:ext uri="{28A0092B-C50C-407E-A947-70E740481C1C}">
                    <a14:useLocalDpi xmlns:a14="http://schemas.microsoft.com/office/drawing/2010/main" val="0"/>
                  </a:ext>
                </a:extLst>
              </a:blip>
              <a:srcRect l="29494" t="64445" r="19725" b="1388"/>
              <a:stretch/>
            </p:blipFill>
            <p:spPr>
              <a:xfrm>
                <a:off x="1838675" y="2643494"/>
                <a:ext cx="702044" cy="933204"/>
              </a:xfrm>
              <a:prstGeom prst="rect">
                <a:avLst/>
              </a:prstGeom>
            </p:spPr>
          </p:pic>
          <p:sp>
            <p:nvSpPr>
              <p:cNvPr id="41" name="Textfeld 40">
                <a:extLst>
                  <a:ext uri="{FF2B5EF4-FFF2-40B4-BE49-F238E27FC236}">
                    <a16:creationId xmlns:a16="http://schemas.microsoft.com/office/drawing/2014/main" id="{F1F30A7A-BFBC-7FE7-7BC1-9173DC4487F4}"/>
                  </a:ext>
                </a:extLst>
              </p:cNvPr>
              <p:cNvSpPr txBox="1"/>
              <p:nvPr/>
            </p:nvSpPr>
            <p:spPr>
              <a:xfrm>
                <a:off x="1017885" y="3666829"/>
                <a:ext cx="704040" cy="461665"/>
              </a:xfrm>
              <a:prstGeom prst="rect">
                <a:avLst/>
              </a:prstGeom>
              <a:noFill/>
            </p:spPr>
            <p:txBody>
              <a:bodyPr wrap="none" rtlCol="0">
                <a:spAutoFit/>
              </a:bodyPr>
              <a:lstStyle/>
              <a:p>
                <a:pPr algn="ctr"/>
                <a:r>
                  <a:rPr lang="de-DE" sz="1200" dirty="0">
                    <a:latin typeface="+mn-lt"/>
                    <a:cs typeface="Calibri" panose="020F0502020204030204" pitchFamily="34" charset="0"/>
                  </a:rPr>
                  <a:t>Biogas-</a:t>
                </a:r>
                <a:br>
                  <a:rPr lang="de-DE" sz="1200" dirty="0">
                    <a:latin typeface="+mn-lt"/>
                    <a:cs typeface="Calibri" panose="020F0502020204030204" pitchFamily="34" charset="0"/>
                  </a:rPr>
                </a:br>
                <a:r>
                  <a:rPr lang="de-DE" sz="1200" dirty="0">
                    <a:latin typeface="+mn-lt"/>
                    <a:cs typeface="Calibri" panose="020F0502020204030204" pitchFamily="34" charset="0"/>
                  </a:rPr>
                  <a:t>Anlage</a:t>
                </a:r>
              </a:p>
            </p:txBody>
          </p:sp>
          <p:sp>
            <p:nvSpPr>
              <p:cNvPr id="44" name="Textfeld 43">
                <a:extLst>
                  <a:ext uri="{FF2B5EF4-FFF2-40B4-BE49-F238E27FC236}">
                    <a16:creationId xmlns:a16="http://schemas.microsoft.com/office/drawing/2014/main" id="{E881A9B9-1802-7C2C-98F5-2A3009113F97}"/>
                  </a:ext>
                </a:extLst>
              </p:cNvPr>
              <p:cNvSpPr txBox="1"/>
              <p:nvPr/>
            </p:nvSpPr>
            <p:spPr>
              <a:xfrm>
                <a:off x="1838675" y="3666829"/>
                <a:ext cx="788999" cy="461665"/>
              </a:xfrm>
              <a:prstGeom prst="rect">
                <a:avLst/>
              </a:prstGeom>
              <a:noFill/>
            </p:spPr>
            <p:txBody>
              <a:bodyPr wrap="none" rtlCol="0">
                <a:spAutoFit/>
              </a:bodyPr>
              <a:lstStyle/>
              <a:p>
                <a:pPr algn="ctr"/>
                <a:r>
                  <a:rPr lang="de-DE" sz="1200" dirty="0">
                    <a:latin typeface="+mn-lt"/>
                    <a:cs typeface="Calibri" panose="020F0502020204030204" pitchFamily="34" charset="0"/>
                  </a:rPr>
                  <a:t>Gas-</a:t>
                </a:r>
                <a:br>
                  <a:rPr lang="de-DE" sz="1200" dirty="0">
                    <a:latin typeface="+mn-lt"/>
                    <a:cs typeface="Calibri" panose="020F0502020204030204" pitchFamily="34" charset="0"/>
                  </a:rPr>
                </a:br>
                <a:r>
                  <a:rPr lang="de-DE" sz="1200" dirty="0">
                    <a:latin typeface="+mn-lt"/>
                    <a:cs typeface="Calibri" panose="020F0502020204030204" pitchFamily="34" charset="0"/>
                  </a:rPr>
                  <a:t>Speicher</a:t>
                </a:r>
              </a:p>
            </p:txBody>
          </p:sp>
          <p:pic>
            <p:nvPicPr>
              <p:cNvPr id="19" name="Grafik 18">
                <a:extLst>
                  <a:ext uri="{FF2B5EF4-FFF2-40B4-BE49-F238E27FC236}">
                    <a16:creationId xmlns:a16="http://schemas.microsoft.com/office/drawing/2014/main" id="{60B876DC-1D25-D893-3B11-F728B63882A4}"/>
                  </a:ext>
                </a:extLst>
              </p:cNvPr>
              <p:cNvPicPr>
                <a:picLocks noChangeAspect="1"/>
              </p:cNvPicPr>
              <p:nvPr/>
            </p:nvPicPr>
            <p:blipFill>
              <a:blip r:embed="rId12">
                <a:clrChange>
                  <a:clrFrom>
                    <a:srgbClr val="FDFDFD"/>
                  </a:clrFrom>
                  <a:clrTo>
                    <a:srgbClr val="FDFDFD">
                      <a:alpha val="0"/>
                    </a:srgbClr>
                  </a:clrTo>
                </a:clrChange>
                <a:extLst>
                  <a:ext uri="{28A0092B-C50C-407E-A947-70E740481C1C}">
                    <a14:useLocalDpi xmlns:a14="http://schemas.microsoft.com/office/drawing/2010/main" val="0"/>
                  </a:ext>
                </a:extLst>
              </a:blip>
              <a:srcRect l="8503" t="14423" r="10936" b="17139"/>
              <a:stretch/>
            </p:blipFill>
            <p:spPr>
              <a:xfrm>
                <a:off x="2688440" y="2991741"/>
                <a:ext cx="776214" cy="659414"/>
              </a:xfrm>
              <a:prstGeom prst="rect">
                <a:avLst/>
              </a:prstGeom>
            </p:spPr>
          </p:pic>
          <p:sp>
            <p:nvSpPr>
              <p:cNvPr id="61" name="Textfeld 60">
                <a:extLst>
                  <a:ext uri="{FF2B5EF4-FFF2-40B4-BE49-F238E27FC236}">
                    <a16:creationId xmlns:a16="http://schemas.microsoft.com/office/drawing/2014/main" id="{3AB31413-40AD-EEE8-080E-32432501D8DC}"/>
                  </a:ext>
                </a:extLst>
              </p:cNvPr>
              <p:cNvSpPr txBox="1"/>
              <p:nvPr/>
            </p:nvSpPr>
            <p:spPr>
              <a:xfrm>
                <a:off x="2784819" y="3666829"/>
                <a:ext cx="737702" cy="461665"/>
              </a:xfrm>
              <a:prstGeom prst="rect">
                <a:avLst/>
              </a:prstGeom>
              <a:noFill/>
            </p:spPr>
            <p:txBody>
              <a:bodyPr wrap="none" rtlCol="0">
                <a:spAutoFit/>
              </a:bodyPr>
              <a:lstStyle/>
              <a:p>
                <a:pPr algn="ctr"/>
                <a:r>
                  <a:rPr lang="de-DE" sz="1200" dirty="0">
                    <a:latin typeface="+mn-lt"/>
                    <a:cs typeface="Calibri" panose="020F0502020204030204" pitchFamily="34" charset="0"/>
                  </a:rPr>
                  <a:t>Elektro-</a:t>
                </a:r>
                <a:br>
                  <a:rPr lang="de-DE" sz="1200" dirty="0">
                    <a:latin typeface="+mn-lt"/>
                    <a:cs typeface="Calibri" panose="020F0502020204030204" pitchFamily="34" charset="0"/>
                  </a:rPr>
                </a:br>
                <a:r>
                  <a:rPr lang="de-DE" sz="1200" dirty="0" err="1">
                    <a:latin typeface="+mn-lt"/>
                    <a:cs typeface="Calibri" panose="020F0502020204030204" pitchFamily="34" charset="0"/>
                  </a:rPr>
                  <a:t>lyseur</a:t>
                </a:r>
                <a:endParaRPr lang="de-DE" sz="1200" dirty="0">
                  <a:latin typeface="+mn-lt"/>
                  <a:cs typeface="Calibri" panose="020F0502020204030204" pitchFamily="34" charset="0"/>
                </a:endParaRPr>
              </a:p>
            </p:txBody>
          </p:sp>
          <p:cxnSp>
            <p:nvCxnSpPr>
              <p:cNvPr id="53" name="Gerade Verbindung mit Pfeil 52">
                <a:extLst>
                  <a:ext uri="{FF2B5EF4-FFF2-40B4-BE49-F238E27FC236}">
                    <a16:creationId xmlns:a16="http://schemas.microsoft.com/office/drawing/2014/main" id="{54A26BCA-0EFC-01F2-2614-775E31026661}"/>
                  </a:ext>
                </a:extLst>
              </p:cNvPr>
              <p:cNvCxnSpPr/>
              <p:nvPr/>
            </p:nvCxnSpPr>
            <p:spPr bwMode="auto">
              <a:xfrm>
                <a:off x="1617400" y="3341489"/>
                <a:ext cx="163391"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Gerade Verbindung mit Pfeil 53">
                <a:extLst>
                  <a:ext uri="{FF2B5EF4-FFF2-40B4-BE49-F238E27FC236}">
                    <a16:creationId xmlns:a16="http://schemas.microsoft.com/office/drawing/2014/main" id="{07AF626E-23F6-57D4-3BA3-CEDF69857D24}"/>
                  </a:ext>
                </a:extLst>
              </p:cNvPr>
              <p:cNvCxnSpPr/>
              <p:nvPr/>
            </p:nvCxnSpPr>
            <p:spPr bwMode="auto">
              <a:xfrm>
                <a:off x="2586576" y="3341489"/>
                <a:ext cx="163391" cy="0"/>
              </a:xfrm>
              <a:prstGeom prst="straightConnector1">
                <a:avLst/>
              </a:prstGeom>
              <a:solidFill>
                <a:srgbClr val="FF0000"/>
              </a:solidFill>
              <a:ln w="127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6" name="Pfeil: nach rechts 75">
              <a:extLst>
                <a:ext uri="{FF2B5EF4-FFF2-40B4-BE49-F238E27FC236}">
                  <a16:creationId xmlns:a16="http://schemas.microsoft.com/office/drawing/2014/main" id="{8E09CA1C-BF2D-1ADB-BA7E-9519B34DC46B}"/>
                </a:ext>
              </a:extLst>
            </p:cNvPr>
            <p:cNvSpPr/>
            <p:nvPr/>
          </p:nvSpPr>
          <p:spPr bwMode="auto">
            <a:xfrm rot="10800000">
              <a:off x="3571875" y="3211297"/>
              <a:ext cx="307462" cy="220302"/>
            </a:xfrm>
            <a:prstGeom prs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8" name="Text Box 5">
            <a:extLst>
              <a:ext uri="{FF2B5EF4-FFF2-40B4-BE49-F238E27FC236}">
                <a16:creationId xmlns:a16="http://schemas.microsoft.com/office/drawing/2014/main" id="{DACBCF38-93C8-398C-7ED2-3FA9A3814258}"/>
              </a:ext>
            </a:extLst>
          </p:cNvPr>
          <p:cNvSpPr txBox="1">
            <a:spLocks noChangeArrowheads="1"/>
          </p:cNvSpPr>
          <p:nvPr/>
        </p:nvSpPr>
        <p:spPr bwMode="auto">
          <a:xfrm>
            <a:off x="6844087" y="2001901"/>
            <a:ext cx="2834910" cy="21544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dirty="0" err="1">
                <a:solidFill>
                  <a:srgbClr val="FF0000"/>
                </a:solidFill>
              </a:rPr>
              <a:t>ProSumer</a:t>
            </a:r>
            <a:r>
              <a:rPr lang="de-DE" altLang="de-DE" sz="1400" dirty="0">
                <a:solidFill>
                  <a:srgbClr val="FF0000"/>
                </a:solidFill>
              </a:rPr>
              <a:t> mit Lastverschiebung</a:t>
            </a:r>
            <a:endParaRPr lang="en-US" altLang="de-DE" sz="1400" dirty="0">
              <a:solidFill>
                <a:srgbClr val="FF0000"/>
              </a:solidFill>
            </a:endParaRPr>
          </a:p>
        </p:txBody>
      </p:sp>
      <p:grpSp>
        <p:nvGrpSpPr>
          <p:cNvPr id="58" name="Gruppieren 57">
            <a:extLst>
              <a:ext uri="{FF2B5EF4-FFF2-40B4-BE49-F238E27FC236}">
                <a16:creationId xmlns:a16="http://schemas.microsoft.com/office/drawing/2014/main" id="{1B13AC0B-5236-32BC-5730-708C8D1EFE02}"/>
              </a:ext>
            </a:extLst>
          </p:cNvPr>
          <p:cNvGrpSpPr/>
          <p:nvPr/>
        </p:nvGrpSpPr>
        <p:grpSpPr>
          <a:xfrm>
            <a:off x="3916495" y="1224450"/>
            <a:ext cx="1643302" cy="2509549"/>
            <a:chOff x="3916495" y="1587865"/>
            <a:chExt cx="1643302" cy="2509549"/>
          </a:xfrm>
        </p:grpSpPr>
        <p:grpSp>
          <p:nvGrpSpPr>
            <p:cNvPr id="82" name="Gruppieren 81">
              <a:extLst>
                <a:ext uri="{FF2B5EF4-FFF2-40B4-BE49-F238E27FC236}">
                  <a16:creationId xmlns:a16="http://schemas.microsoft.com/office/drawing/2014/main" id="{280AA5E3-6C06-6DF9-8A40-1063A3B06D92}"/>
                </a:ext>
              </a:extLst>
            </p:cNvPr>
            <p:cNvGrpSpPr/>
            <p:nvPr/>
          </p:nvGrpSpPr>
          <p:grpSpPr>
            <a:xfrm>
              <a:off x="3916495" y="1587865"/>
              <a:ext cx="1643302" cy="2495032"/>
              <a:chOff x="3916495" y="1587865"/>
              <a:chExt cx="1643302" cy="2495032"/>
            </a:xfrm>
          </p:grpSpPr>
          <p:sp>
            <p:nvSpPr>
              <p:cNvPr id="4" name="Rechteck 3">
                <a:extLst>
                  <a:ext uri="{FF2B5EF4-FFF2-40B4-BE49-F238E27FC236}">
                    <a16:creationId xmlns:a16="http://schemas.microsoft.com/office/drawing/2014/main" id="{45A4B88C-13E2-ED13-03D8-21BF73FA5CAE}"/>
                  </a:ext>
                </a:extLst>
              </p:cNvPr>
              <p:cNvSpPr/>
              <p:nvPr/>
            </p:nvSpPr>
            <p:spPr bwMode="auto">
              <a:xfrm>
                <a:off x="3916495" y="1619088"/>
                <a:ext cx="1643302" cy="246380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 name="Grafik 7">
                <a:extLst>
                  <a:ext uri="{FF2B5EF4-FFF2-40B4-BE49-F238E27FC236}">
                    <a16:creationId xmlns:a16="http://schemas.microsoft.com/office/drawing/2014/main" id="{3C4E14AC-E81A-4466-8C55-1DA5CE6FC523}"/>
                  </a:ext>
                </a:extLst>
              </p:cNvPr>
              <p:cNvPicPr>
                <a:picLocks noChangeAspect="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29193" r="28839"/>
              <a:stretch/>
            </p:blipFill>
            <p:spPr>
              <a:xfrm>
                <a:off x="3916495" y="2573667"/>
                <a:ext cx="798491" cy="1224758"/>
              </a:xfrm>
              <a:prstGeom prst="rect">
                <a:avLst/>
              </a:prstGeom>
            </p:spPr>
          </p:pic>
          <p:pic>
            <p:nvPicPr>
              <p:cNvPr id="17" name="Grafik 16">
                <a:extLst>
                  <a:ext uri="{FF2B5EF4-FFF2-40B4-BE49-F238E27FC236}">
                    <a16:creationId xmlns:a16="http://schemas.microsoft.com/office/drawing/2014/main" id="{00252C87-760A-47F1-9606-F1B2153D9860}"/>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t="9431" b="30514"/>
              <a:stretch/>
            </p:blipFill>
            <p:spPr>
              <a:xfrm>
                <a:off x="4698883" y="2513956"/>
                <a:ext cx="851333" cy="511272"/>
              </a:xfrm>
              <a:prstGeom prst="rect">
                <a:avLst/>
              </a:prstGeom>
            </p:spPr>
          </p:pic>
          <p:sp>
            <p:nvSpPr>
              <p:cNvPr id="40" name="Textfeld 39">
                <a:extLst>
                  <a:ext uri="{FF2B5EF4-FFF2-40B4-BE49-F238E27FC236}">
                    <a16:creationId xmlns:a16="http://schemas.microsoft.com/office/drawing/2014/main" id="{256DB20A-6F77-4D58-9AE7-2222E734FEA9}"/>
                  </a:ext>
                </a:extLst>
              </p:cNvPr>
              <p:cNvSpPr txBox="1"/>
              <p:nvPr/>
            </p:nvSpPr>
            <p:spPr>
              <a:xfrm>
                <a:off x="4067129" y="1587865"/>
                <a:ext cx="1342034" cy="369332"/>
              </a:xfrm>
              <a:prstGeom prst="rect">
                <a:avLst/>
              </a:prstGeom>
              <a:noFill/>
            </p:spPr>
            <p:txBody>
              <a:bodyPr wrap="none" rtlCol="0">
                <a:spAutoFit/>
              </a:bodyPr>
              <a:lstStyle/>
              <a:p>
                <a:r>
                  <a:rPr lang="de-DE" sz="1600" b="1" dirty="0">
                    <a:latin typeface="+mn-lt"/>
                    <a:cs typeface="Calibri" panose="020F0502020204030204" pitchFamily="34" charset="0"/>
                  </a:rPr>
                  <a:t>volatile</a:t>
                </a:r>
                <a:r>
                  <a:rPr lang="de-DE" sz="1800" b="1" dirty="0">
                    <a:latin typeface="+mn-lt"/>
                    <a:cs typeface="Calibri" panose="020F0502020204030204" pitchFamily="34" charset="0"/>
                  </a:rPr>
                  <a:t> KW</a:t>
                </a:r>
              </a:p>
            </p:txBody>
          </p:sp>
        </p:grpSp>
        <p:pic>
          <p:nvPicPr>
            <p:cNvPr id="51" name="Grafik 50" descr="Ein Bild, das Logo, Design, Grafiken enthält.&#10;&#10;KI-generierte Inhalte können fehlerhaft sein.">
              <a:extLst>
                <a:ext uri="{FF2B5EF4-FFF2-40B4-BE49-F238E27FC236}">
                  <a16:creationId xmlns:a16="http://schemas.microsoft.com/office/drawing/2014/main" id="{5132AFCC-0D3D-FCBF-CC5E-1221BC16E49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10020" t="25312" r="69975" b="25675"/>
            <a:stretch/>
          </p:blipFill>
          <p:spPr>
            <a:xfrm>
              <a:off x="4913104" y="3528792"/>
              <a:ext cx="449455" cy="568622"/>
            </a:xfrm>
            <a:prstGeom prst="rect">
              <a:avLst/>
            </a:prstGeom>
          </p:spPr>
        </p:pic>
      </p:grpSp>
      <p:sp>
        <p:nvSpPr>
          <p:cNvPr id="100" name="Text Box 5">
            <a:extLst>
              <a:ext uri="{FF2B5EF4-FFF2-40B4-BE49-F238E27FC236}">
                <a16:creationId xmlns:a16="http://schemas.microsoft.com/office/drawing/2014/main" id="{6DE11572-482F-C2E9-5E14-5F875BF2D2E1}"/>
              </a:ext>
            </a:extLst>
          </p:cNvPr>
          <p:cNvSpPr txBox="1">
            <a:spLocks noChangeArrowheads="1"/>
          </p:cNvSpPr>
          <p:nvPr/>
        </p:nvSpPr>
        <p:spPr bwMode="auto">
          <a:xfrm>
            <a:off x="7765218" y="5917651"/>
            <a:ext cx="213872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5) Quellenliste, SE e.V.</a:t>
            </a:r>
            <a:endParaRPr lang="en-US" altLang="de-DE" sz="1200" dirty="0"/>
          </a:p>
        </p:txBody>
      </p:sp>
      <p:grpSp>
        <p:nvGrpSpPr>
          <p:cNvPr id="126" name="Gruppieren 125">
            <a:extLst>
              <a:ext uri="{FF2B5EF4-FFF2-40B4-BE49-F238E27FC236}">
                <a16:creationId xmlns:a16="http://schemas.microsoft.com/office/drawing/2014/main" id="{D7D3B49C-8B09-8D8A-8017-E13849A6D7EB}"/>
              </a:ext>
            </a:extLst>
          </p:cNvPr>
          <p:cNvGrpSpPr/>
          <p:nvPr/>
        </p:nvGrpSpPr>
        <p:grpSpPr>
          <a:xfrm>
            <a:off x="775165" y="2619106"/>
            <a:ext cx="7792136" cy="3548140"/>
            <a:chOff x="775165" y="2619106"/>
            <a:chExt cx="7792136" cy="3548140"/>
          </a:xfrm>
        </p:grpSpPr>
        <p:grpSp>
          <p:nvGrpSpPr>
            <p:cNvPr id="109" name="Gruppieren 108">
              <a:extLst>
                <a:ext uri="{FF2B5EF4-FFF2-40B4-BE49-F238E27FC236}">
                  <a16:creationId xmlns:a16="http://schemas.microsoft.com/office/drawing/2014/main" id="{8089898A-ACA9-A0A5-2E66-36280CE22476}"/>
                </a:ext>
              </a:extLst>
            </p:cNvPr>
            <p:cNvGrpSpPr/>
            <p:nvPr/>
          </p:nvGrpSpPr>
          <p:grpSpPr>
            <a:xfrm>
              <a:off x="4805666" y="5364774"/>
              <a:ext cx="2737613" cy="741264"/>
              <a:chOff x="4489937" y="5342060"/>
              <a:chExt cx="2737613" cy="741264"/>
            </a:xfrm>
          </p:grpSpPr>
          <p:sp>
            <p:nvSpPr>
              <p:cNvPr id="107" name="Rechteck 106">
                <a:extLst>
                  <a:ext uri="{FF2B5EF4-FFF2-40B4-BE49-F238E27FC236}">
                    <a16:creationId xmlns:a16="http://schemas.microsoft.com/office/drawing/2014/main" id="{7D616634-5817-B3FB-5860-16F18C8B17AB}"/>
                  </a:ext>
                </a:extLst>
              </p:cNvPr>
              <p:cNvSpPr/>
              <p:nvPr/>
            </p:nvSpPr>
            <p:spPr bwMode="auto">
              <a:xfrm>
                <a:off x="4489937" y="5342060"/>
                <a:ext cx="2737613" cy="741264"/>
              </a:xfrm>
              <a:prstGeom prst="rect">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8" name="Textfeld 107">
                <a:extLst>
                  <a:ext uri="{FF2B5EF4-FFF2-40B4-BE49-F238E27FC236}">
                    <a16:creationId xmlns:a16="http://schemas.microsoft.com/office/drawing/2014/main" id="{397AB8DA-E566-14CA-381B-AC8CE09BD558}"/>
                  </a:ext>
                </a:extLst>
              </p:cNvPr>
              <p:cNvSpPr txBox="1"/>
              <p:nvPr/>
            </p:nvSpPr>
            <p:spPr>
              <a:xfrm>
                <a:off x="4532985" y="5420305"/>
                <a:ext cx="2651517" cy="584775"/>
              </a:xfrm>
              <a:prstGeom prst="rect">
                <a:avLst/>
              </a:prstGeom>
              <a:noFill/>
            </p:spPr>
            <p:txBody>
              <a:bodyPr wrap="square" rtlCol="0">
                <a:spAutoFit/>
              </a:bodyPr>
              <a:lstStyle/>
              <a:p>
                <a:pPr algn="ctr"/>
                <a:r>
                  <a:rPr lang="de-DE" sz="1600" dirty="0">
                    <a:solidFill>
                      <a:schemeClr val="bg1"/>
                    </a:solidFill>
                    <a:latin typeface="Calibri" panose="020F0502020204030204" pitchFamily="34" charset="0"/>
                    <a:cs typeface="Calibri" panose="020F0502020204030204" pitchFamily="34" charset="0"/>
                  </a:rPr>
                  <a:t>Energie-Management-System (EMS)</a:t>
                </a:r>
              </a:p>
            </p:txBody>
          </p:sp>
        </p:grpSp>
        <p:sp>
          <p:nvSpPr>
            <p:cNvPr id="110" name="Bogen 109">
              <a:extLst>
                <a:ext uri="{FF2B5EF4-FFF2-40B4-BE49-F238E27FC236}">
                  <a16:creationId xmlns:a16="http://schemas.microsoft.com/office/drawing/2014/main" id="{0157DA8B-44EC-7984-3772-1E56DE0AAA87}"/>
                </a:ext>
              </a:extLst>
            </p:cNvPr>
            <p:cNvSpPr/>
            <p:nvPr/>
          </p:nvSpPr>
          <p:spPr bwMode="auto">
            <a:xfrm rot="10800000" flipH="1">
              <a:off x="6476209" y="2697351"/>
              <a:ext cx="2091092" cy="2823594"/>
            </a:xfrm>
            <a:prstGeom prst="arc">
              <a:avLst>
                <a:gd name="adj1" fmla="val 16200000"/>
                <a:gd name="adj2" fmla="val 0"/>
              </a:avLst>
            </a:prstGeom>
            <a:noFill/>
            <a:ln w="76200" cap="flat" cmpd="sng" algn="ctr">
              <a:solidFill>
                <a:srgbClr val="FF0000"/>
              </a:solidFill>
              <a:prstDash val="solid"/>
              <a:round/>
              <a:headEnd type="triangl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3" name="Bogen 112">
              <a:extLst>
                <a:ext uri="{FF2B5EF4-FFF2-40B4-BE49-F238E27FC236}">
                  <a16:creationId xmlns:a16="http://schemas.microsoft.com/office/drawing/2014/main" id="{0108FD5E-8175-6C71-0B87-3F2ED25F66E2}"/>
                </a:ext>
              </a:extLst>
            </p:cNvPr>
            <p:cNvSpPr/>
            <p:nvPr/>
          </p:nvSpPr>
          <p:spPr bwMode="auto">
            <a:xfrm rot="10800000">
              <a:off x="2235327" y="2619106"/>
              <a:ext cx="5137778" cy="2897313"/>
            </a:xfrm>
            <a:prstGeom prst="arc">
              <a:avLst>
                <a:gd name="adj1" fmla="val 16200000"/>
                <a:gd name="adj2" fmla="val 0"/>
              </a:avLst>
            </a:prstGeom>
            <a:noFill/>
            <a:ln w="76200" cap="flat" cmpd="sng" algn="ctr">
              <a:solidFill>
                <a:srgbClr val="FF0000"/>
              </a:solidFill>
              <a:prstDash val="solid"/>
              <a:round/>
              <a:headEnd type="triangl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9" name="Gruppieren 118">
              <a:extLst>
                <a:ext uri="{FF2B5EF4-FFF2-40B4-BE49-F238E27FC236}">
                  <a16:creationId xmlns:a16="http://schemas.microsoft.com/office/drawing/2014/main" id="{DD91EF13-FF95-710D-BE4E-F57933E8FF01}"/>
                </a:ext>
              </a:extLst>
            </p:cNvPr>
            <p:cNvGrpSpPr/>
            <p:nvPr/>
          </p:nvGrpSpPr>
          <p:grpSpPr>
            <a:xfrm>
              <a:off x="775165" y="4266307"/>
              <a:ext cx="994555" cy="1900939"/>
              <a:chOff x="376773" y="4348876"/>
              <a:chExt cx="994555" cy="1900939"/>
            </a:xfrm>
          </p:grpSpPr>
          <p:sp>
            <p:nvSpPr>
              <p:cNvPr id="118" name="Rechteck 117">
                <a:extLst>
                  <a:ext uri="{FF2B5EF4-FFF2-40B4-BE49-F238E27FC236}">
                    <a16:creationId xmlns:a16="http://schemas.microsoft.com/office/drawing/2014/main" id="{815C5039-2A73-B4DC-BB8F-22CBA17495FD}"/>
                  </a:ext>
                </a:extLst>
              </p:cNvPr>
              <p:cNvSpPr/>
              <p:nvPr/>
            </p:nvSpPr>
            <p:spPr bwMode="auto">
              <a:xfrm>
                <a:off x="376773" y="4348876"/>
                <a:ext cx="994555" cy="1900939"/>
              </a:xfrm>
              <a:prstGeom prst="rect">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14" name="Grafik 113">
                <a:extLst>
                  <a:ext uri="{FF2B5EF4-FFF2-40B4-BE49-F238E27FC236}">
                    <a16:creationId xmlns:a16="http://schemas.microsoft.com/office/drawing/2014/main" id="{1309B732-5CB6-1B93-9721-0BB7AA55FBC1}"/>
                  </a:ext>
                </a:extLst>
              </p:cNvPr>
              <p:cNvPicPr>
                <a:picLocks noChangeAspect="1"/>
              </p:cNvPicPr>
              <p:nvPr/>
            </p:nvPicPr>
            <p:blipFill rotWithShape="1">
              <a:blip r:embed="rId16">
                <a:extLst>
                  <a:ext uri="{28A0092B-C50C-407E-A947-70E740481C1C}">
                    <a14:useLocalDpi xmlns:a14="http://schemas.microsoft.com/office/drawing/2010/main" val="0"/>
                  </a:ext>
                </a:extLst>
              </a:blip>
              <a:srcRect t="10520" b="9928"/>
              <a:stretch/>
            </p:blipFill>
            <p:spPr>
              <a:xfrm>
                <a:off x="478776" y="5626734"/>
                <a:ext cx="795495" cy="445575"/>
              </a:xfrm>
              <a:prstGeom prst="rect">
                <a:avLst/>
              </a:prstGeom>
            </p:spPr>
          </p:pic>
          <p:pic>
            <p:nvPicPr>
              <p:cNvPr id="116" name="Grafik 115">
                <a:extLst>
                  <a:ext uri="{FF2B5EF4-FFF2-40B4-BE49-F238E27FC236}">
                    <a16:creationId xmlns:a16="http://schemas.microsoft.com/office/drawing/2014/main" id="{75FEB9DC-5546-0A55-6BCF-20830CCD079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269" y="4519537"/>
                <a:ext cx="884292" cy="570904"/>
              </a:xfrm>
              <a:prstGeom prst="rect">
                <a:avLst/>
              </a:prstGeom>
            </p:spPr>
          </p:pic>
          <p:pic>
            <p:nvPicPr>
              <p:cNvPr id="117" name="Grafik 116" descr="Ein Bild, das Text, ClipArt enthält.&#10;&#10;Automatisch generierte Beschreibung">
                <a:extLst>
                  <a:ext uri="{FF2B5EF4-FFF2-40B4-BE49-F238E27FC236}">
                    <a16:creationId xmlns:a16="http://schemas.microsoft.com/office/drawing/2014/main" id="{2CCE57AF-B4AE-3344-E96A-32F87F1874A9}"/>
                  </a:ext>
                </a:extLst>
              </p:cNvPr>
              <p:cNvPicPr>
                <a:picLocks noChangeAspect="1"/>
              </p:cNvPicPr>
              <p:nvPr/>
            </p:nvPicPr>
            <p:blipFill rotWithShape="1">
              <a:blip r:embed="rId18">
                <a:extLst>
                  <a:ext uri="{28A0092B-C50C-407E-A947-70E740481C1C}">
                    <a14:useLocalDpi xmlns:a14="http://schemas.microsoft.com/office/drawing/2010/main" val="0"/>
                  </a:ext>
                </a:extLst>
              </a:blip>
              <a:srcRect l="16120" t="25822" r="22201" b="37321"/>
              <a:stretch/>
            </p:blipFill>
            <p:spPr>
              <a:xfrm>
                <a:off x="494222" y="5236505"/>
                <a:ext cx="774128" cy="244164"/>
              </a:xfrm>
              <a:prstGeom prst="rect">
                <a:avLst/>
              </a:prstGeom>
            </p:spPr>
          </p:pic>
        </p:grpSp>
        <p:sp>
          <p:nvSpPr>
            <p:cNvPr id="121" name="Pfeil: nach rechts 120">
              <a:extLst>
                <a:ext uri="{FF2B5EF4-FFF2-40B4-BE49-F238E27FC236}">
                  <a16:creationId xmlns:a16="http://schemas.microsoft.com/office/drawing/2014/main" id="{7E5FA2CF-F1B0-CBA2-CE77-D124ECA53DB9}"/>
                </a:ext>
              </a:extLst>
            </p:cNvPr>
            <p:cNvSpPr/>
            <p:nvPr/>
          </p:nvSpPr>
          <p:spPr bwMode="auto">
            <a:xfrm>
              <a:off x="1769721" y="5815893"/>
              <a:ext cx="3027300" cy="219057"/>
            </a:xfrm>
            <a:prstGeom prst="rightArrow">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25" name="Rectangle 4">
            <a:extLst>
              <a:ext uri="{FF2B5EF4-FFF2-40B4-BE49-F238E27FC236}">
                <a16:creationId xmlns:a16="http://schemas.microsoft.com/office/drawing/2014/main" id="{5260CE03-A91D-18E0-EECB-2624F2C88416}"/>
              </a:ext>
            </a:extLst>
          </p:cNvPr>
          <p:cNvSpPr>
            <a:spLocks noChangeArrowheads="1"/>
          </p:cNvSpPr>
          <p:nvPr/>
        </p:nvSpPr>
        <p:spPr bwMode="auto">
          <a:xfrm>
            <a:off x="1275760" y="8527"/>
            <a:ext cx="818201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Ziele und Prinzipien</a:t>
            </a:r>
            <a:br>
              <a:rPr lang="de-DE" altLang="de-DE" sz="2000" dirty="0">
                <a:solidFill>
                  <a:schemeClr val="bg1"/>
                </a:solidFill>
              </a:rPr>
            </a:br>
            <a:r>
              <a:rPr lang="de-DE" altLang="de-DE" sz="2000" dirty="0">
                <a:solidFill>
                  <a:schemeClr val="bg1"/>
                </a:solidFill>
              </a:rPr>
              <a:t>Gleichgewicht für Stromerzeugung und -Verbrauch</a:t>
            </a:r>
          </a:p>
        </p:txBody>
      </p:sp>
      <p:sp>
        <p:nvSpPr>
          <p:cNvPr id="115" name="Rectangle 4">
            <a:extLst>
              <a:ext uri="{FF2B5EF4-FFF2-40B4-BE49-F238E27FC236}">
                <a16:creationId xmlns:a16="http://schemas.microsoft.com/office/drawing/2014/main" id="{B073077E-CFE4-46A6-A4C6-89ED69F6049A}"/>
              </a:ext>
            </a:extLst>
          </p:cNvPr>
          <p:cNvSpPr>
            <a:spLocks noChangeArrowheads="1"/>
          </p:cNvSpPr>
          <p:nvPr/>
        </p:nvSpPr>
        <p:spPr bwMode="auto">
          <a:xfrm>
            <a:off x="0" y="622466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Stromgleichgewicht am Netz ist Voraussetzung für die energetische Versorgungssicherheit!</a:t>
            </a:r>
          </a:p>
        </p:txBody>
      </p:sp>
    </p:spTree>
    <p:extLst>
      <p:ext uri="{BB962C8B-B14F-4D97-AF65-F5344CB8AC3E}">
        <p14:creationId xmlns:p14="http://schemas.microsoft.com/office/powerpoint/2010/main" val="399025425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1000" fill="hold"/>
                                        <p:tgtEl>
                                          <p:spTgt spid="74"/>
                                        </p:tgtEl>
                                        <p:attrNameLst>
                                          <p:attrName>ppt_x</p:attrName>
                                        </p:attrNameLst>
                                      </p:cBhvr>
                                      <p:tavLst>
                                        <p:tav tm="0">
                                          <p:val>
                                            <p:strVal val="1+#ppt_w/2"/>
                                          </p:val>
                                        </p:tav>
                                        <p:tav tm="100000">
                                          <p:val>
                                            <p:strVal val="#ppt_x"/>
                                          </p:val>
                                        </p:tav>
                                      </p:tavLst>
                                    </p:anim>
                                    <p:anim calcmode="lin" valueType="num">
                                      <p:cBhvr additive="base">
                                        <p:cTn id="8" dur="10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1000" fill="hold"/>
                                        <p:tgtEl>
                                          <p:spTgt spid="58"/>
                                        </p:tgtEl>
                                        <p:attrNameLst>
                                          <p:attrName>ppt_x</p:attrName>
                                        </p:attrNameLst>
                                      </p:cBhvr>
                                      <p:tavLst>
                                        <p:tav tm="0">
                                          <p:val>
                                            <p:strVal val="0-#ppt_w/2"/>
                                          </p:val>
                                        </p:tav>
                                        <p:tav tm="100000">
                                          <p:val>
                                            <p:strVal val="#ppt_x"/>
                                          </p:val>
                                        </p:tav>
                                      </p:tavLst>
                                    </p:anim>
                                    <p:anim calcmode="lin" valueType="num">
                                      <p:cBhvr additive="base">
                                        <p:cTn id="14" dur="10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1000" fill="hold"/>
                                        <p:tgtEl>
                                          <p:spTgt spid="90"/>
                                        </p:tgtEl>
                                        <p:attrNameLst>
                                          <p:attrName>ppt_x</p:attrName>
                                        </p:attrNameLst>
                                      </p:cBhvr>
                                      <p:tavLst>
                                        <p:tav tm="0">
                                          <p:val>
                                            <p:strVal val="0-#ppt_w/2"/>
                                          </p:val>
                                        </p:tav>
                                        <p:tav tm="100000">
                                          <p:val>
                                            <p:strVal val="#ppt_x"/>
                                          </p:val>
                                        </p:tav>
                                      </p:tavLst>
                                    </p:anim>
                                    <p:anim calcmode="lin" valueType="num">
                                      <p:cBhvr additive="base">
                                        <p:cTn id="20" dur="10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7"/>
                                        </p:tgtEl>
                                        <p:attrNameLst>
                                          <p:attrName>style.visibility</p:attrName>
                                        </p:attrNameLst>
                                      </p:cBhvr>
                                      <p:to>
                                        <p:strVal val="visible"/>
                                      </p:to>
                                    </p:set>
                                    <p:anim calcmode="lin" valueType="num">
                                      <p:cBhvr additive="base">
                                        <p:cTn id="25" dur="1000" fill="hold"/>
                                        <p:tgtEl>
                                          <p:spTgt spid="77"/>
                                        </p:tgtEl>
                                        <p:attrNameLst>
                                          <p:attrName>ppt_x</p:attrName>
                                        </p:attrNameLst>
                                      </p:cBhvr>
                                      <p:tavLst>
                                        <p:tav tm="0">
                                          <p:val>
                                            <p:strVal val="0-#ppt_w/2"/>
                                          </p:val>
                                        </p:tav>
                                        <p:tav tm="100000">
                                          <p:val>
                                            <p:strVal val="#ppt_x"/>
                                          </p:val>
                                        </p:tav>
                                      </p:tavLst>
                                    </p:anim>
                                    <p:anim calcmode="lin" valueType="num">
                                      <p:cBhvr additive="base">
                                        <p:cTn id="26" dur="1000" fill="hold"/>
                                        <p:tgtEl>
                                          <p:spTgt spid="7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0-#ppt_w/2"/>
                                          </p:val>
                                        </p:tav>
                                        <p:tav tm="100000">
                                          <p:val>
                                            <p:strVal val="#ppt_x"/>
                                          </p:val>
                                        </p:tav>
                                      </p:tavLst>
                                    </p:anim>
                                    <p:anim calcmode="lin" valueType="num">
                                      <p:cBhvr additive="base">
                                        <p:cTn id="3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1000" fill="hold"/>
                                        <p:tgtEl>
                                          <p:spTgt spid="30"/>
                                        </p:tgtEl>
                                        <p:attrNameLst>
                                          <p:attrName>ppt_x</p:attrName>
                                        </p:attrNameLst>
                                      </p:cBhvr>
                                      <p:tavLst>
                                        <p:tav tm="0">
                                          <p:val>
                                            <p:strVal val="0-#ppt_w/2"/>
                                          </p:val>
                                        </p:tav>
                                        <p:tav tm="100000">
                                          <p:val>
                                            <p:strVal val="#ppt_x"/>
                                          </p:val>
                                        </p:tav>
                                      </p:tavLst>
                                    </p:anim>
                                    <p:anim calcmode="lin" valueType="num">
                                      <p:cBhvr additive="base">
                                        <p:cTn id="3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1000" fill="hold"/>
                                        <p:tgtEl>
                                          <p:spTgt spid="18"/>
                                        </p:tgtEl>
                                        <p:attrNameLst>
                                          <p:attrName>ppt_x</p:attrName>
                                        </p:attrNameLst>
                                      </p:cBhvr>
                                      <p:tavLst>
                                        <p:tav tm="0">
                                          <p:val>
                                            <p:strVal val="0-#ppt_w/2"/>
                                          </p:val>
                                        </p:tav>
                                        <p:tav tm="100000">
                                          <p:val>
                                            <p:strVal val="#ppt_x"/>
                                          </p:val>
                                        </p:tav>
                                      </p:tavLst>
                                    </p:anim>
                                    <p:anim calcmode="lin" valueType="num">
                                      <p:cBhvr additive="base">
                                        <p:cTn id="44"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78"/>
                                        </p:tgtEl>
                                        <p:attrNameLst>
                                          <p:attrName>style.visibility</p:attrName>
                                        </p:attrNameLst>
                                      </p:cBhvr>
                                      <p:to>
                                        <p:strVal val="visible"/>
                                      </p:to>
                                    </p:set>
                                    <p:anim calcmode="lin" valueType="num">
                                      <p:cBhvr additive="base">
                                        <p:cTn id="49" dur="1000" fill="hold"/>
                                        <p:tgtEl>
                                          <p:spTgt spid="78"/>
                                        </p:tgtEl>
                                        <p:attrNameLst>
                                          <p:attrName>ppt_x</p:attrName>
                                        </p:attrNameLst>
                                      </p:cBhvr>
                                      <p:tavLst>
                                        <p:tav tm="0">
                                          <p:val>
                                            <p:strVal val="0-#ppt_w/2"/>
                                          </p:val>
                                        </p:tav>
                                        <p:tav tm="100000">
                                          <p:val>
                                            <p:strVal val="#ppt_x"/>
                                          </p:val>
                                        </p:tav>
                                      </p:tavLst>
                                    </p:anim>
                                    <p:anim calcmode="lin" valueType="num">
                                      <p:cBhvr additive="base">
                                        <p:cTn id="50" dur="10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additive="base">
                                        <p:cTn id="55" dur="1000" fill="hold"/>
                                        <p:tgtEl>
                                          <p:spTgt spid="79"/>
                                        </p:tgtEl>
                                        <p:attrNameLst>
                                          <p:attrName>ppt_x</p:attrName>
                                        </p:attrNameLst>
                                      </p:cBhvr>
                                      <p:tavLst>
                                        <p:tav tm="0">
                                          <p:val>
                                            <p:strVal val="0-#ppt_w/2"/>
                                          </p:val>
                                        </p:tav>
                                        <p:tav tm="100000">
                                          <p:val>
                                            <p:strVal val="#ppt_x"/>
                                          </p:val>
                                        </p:tav>
                                      </p:tavLst>
                                    </p:anim>
                                    <p:anim calcmode="lin" valueType="num">
                                      <p:cBhvr additive="base">
                                        <p:cTn id="56" dur="10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6"/>
                                        </p:tgtEl>
                                        <p:attrNameLst>
                                          <p:attrName>style.visibility</p:attrName>
                                        </p:attrNameLst>
                                      </p:cBhvr>
                                      <p:to>
                                        <p:strVal val="visible"/>
                                      </p:to>
                                    </p:set>
                                    <p:anim calcmode="lin" valueType="num">
                                      <p:cBhvr additive="base">
                                        <p:cTn id="61" dur="1000" fill="hold"/>
                                        <p:tgtEl>
                                          <p:spTgt spid="126"/>
                                        </p:tgtEl>
                                        <p:attrNameLst>
                                          <p:attrName>ppt_x</p:attrName>
                                        </p:attrNameLst>
                                      </p:cBhvr>
                                      <p:tavLst>
                                        <p:tav tm="0">
                                          <p:val>
                                            <p:strVal val="#ppt_x"/>
                                          </p:val>
                                        </p:tav>
                                        <p:tav tm="100000">
                                          <p:val>
                                            <p:strVal val="#ppt_x"/>
                                          </p:val>
                                        </p:tav>
                                      </p:tavLst>
                                    </p:anim>
                                    <p:anim calcmode="lin" valueType="num">
                                      <p:cBhvr additive="base">
                                        <p:cTn id="62" dur="10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15"/>
                                        </p:tgtEl>
                                        <p:attrNameLst>
                                          <p:attrName>style.visibility</p:attrName>
                                        </p:attrNameLst>
                                      </p:cBhvr>
                                      <p:to>
                                        <p:strVal val="visible"/>
                                      </p:to>
                                    </p:set>
                                    <p:anim calcmode="lin" valueType="num">
                                      <p:cBhvr additive="base">
                                        <p:cTn id="67" dur="1000" fill="hold"/>
                                        <p:tgtEl>
                                          <p:spTgt spid="115"/>
                                        </p:tgtEl>
                                        <p:attrNameLst>
                                          <p:attrName>ppt_x</p:attrName>
                                        </p:attrNameLst>
                                      </p:cBhvr>
                                      <p:tavLst>
                                        <p:tav tm="0">
                                          <p:val>
                                            <p:strVal val="#ppt_x"/>
                                          </p:val>
                                        </p:tav>
                                        <p:tav tm="100000">
                                          <p:val>
                                            <p:strVal val="#ppt_x"/>
                                          </p:val>
                                        </p:tav>
                                      </p:tavLst>
                                    </p:anim>
                                    <p:anim calcmode="lin" valueType="num">
                                      <p:cBhvr additive="base">
                                        <p:cTn id="68" dur="1000" fill="hold"/>
                                        <p:tgtEl>
                                          <p:spTgt spid="1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18" grpId="0"/>
      <p:bldP spid="115"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7" y="13730"/>
            <a:ext cx="828662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Vom anonymen Verbraucher zum</a:t>
            </a:r>
          </a:p>
          <a:p>
            <a:pPr>
              <a:buFontTx/>
              <a:buNone/>
            </a:pPr>
            <a:r>
              <a:rPr lang="de-DE" altLang="de-DE" sz="2000" dirty="0">
                <a:solidFill>
                  <a:schemeClr val="bg1"/>
                </a:solidFill>
              </a:rPr>
              <a:t>kooperativen Energiesystem</a:t>
            </a:r>
          </a:p>
        </p:txBody>
      </p:sp>
      <p:sp>
        <p:nvSpPr>
          <p:cNvPr id="43" name="Rechteck 42">
            <a:extLst>
              <a:ext uri="{FF2B5EF4-FFF2-40B4-BE49-F238E27FC236}">
                <a16:creationId xmlns:a16="http://schemas.microsoft.com/office/drawing/2014/main" id="{B1BC5FCC-763D-4463-B81E-3C049724E271}"/>
              </a:ext>
            </a:extLst>
          </p:cNvPr>
          <p:cNvSpPr/>
          <p:nvPr/>
        </p:nvSpPr>
        <p:spPr bwMode="auto">
          <a:xfrm>
            <a:off x="151574" y="1397000"/>
            <a:ext cx="2676525" cy="4733925"/>
          </a:xfrm>
          <a:prstGeom prst="rect">
            <a:avLst/>
          </a:prstGeom>
          <a:solidFill>
            <a:schemeClr val="bg1">
              <a:lumMod val="95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sp>
        <p:nvSpPr>
          <p:cNvPr id="44" name="Textfeld 9">
            <a:extLst>
              <a:ext uri="{FF2B5EF4-FFF2-40B4-BE49-F238E27FC236}">
                <a16:creationId xmlns:a16="http://schemas.microsoft.com/office/drawing/2014/main" id="{43E90363-5F77-4337-B353-6F633A7D3664}"/>
              </a:ext>
            </a:extLst>
          </p:cNvPr>
          <p:cNvSpPr txBox="1">
            <a:spLocks noChangeArrowheads="1"/>
          </p:cNvSpPr>
          <p:nvPr/>
        </p:nvSpPr>
        <p:spPr bwMode="auto">
          <a:xfrm>
            <a:off x="148399" y="850900"/>
            <a:ext cx="2679700" cy="461963"/>
          </a:xfrm>
          <a:prstGeom prst="rect">
            <a:avLst/>
          </a:prstGeom>
          <a:solidFill>
            <a:schemeClr val="bg1">
              <a:lumMod val="95000"/>
            </a:schemeClr>
          </a:solid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lgn="ctr">
              <a:buFontTx/>
              <a:buNone/>
              <a:defRPr/>
            </a:pPr>
            <a:r>
              <a:rPr lang="de-DE" dirty="0"/>
              <a:t> Auslaufmodell</a:t>
            </a:r>
            <a:endParaRPr lang="de-DE" sz="1200" dirty="0"/>
          </a:p>
        </p:txBody>
      </p:sp>
      <p:pic>
        <p:nvPicPr>
          <p:cNvPr id="17413" name="Grafik 16384">
            <a:extLst>
              <a:ext uri="{FF2B5EF4-FFF2-40B4-BE49-F238E27FC236}">
                <a16:creationId xmlns:a16="http://schemas.microsoft.com/office/drawing/2014/main" id="{FD9E6628-6C83-4754-A685-36C09641F4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674" y="4086225"/>
            <a:ext cx="23796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4" name="Gruppieren 16398">
            <a:extLst>
              <a:ext uri="{FF2B5EF4-FFF2-40B4-BE49-F238E27FC236}">
                <a16:creationId xmlns:a16="http://schemas.microsoft.com/office/drawing/2014/main" id="{95109B09-E730-44F3-8D79-0FBB8CBA41DC}"/>
              </a:ext>
            </a:extLst>
          </p:cNvPr>
          <p:cNvGrpSpPr>
            <a:grpSpLocks/>
          </p:cNvGrpSpPr>
          <p:nvPr/>
        </p:nvGrpSpPr>
        <p:grpSpPr bwMode="auto">
          <a:xfrm>
            <a:off x="294449" y="1573213"/>
            <a:ext cx="2386013" cy="2046287"/>
            <a:chOff x="467485" y="1573889"/>
            <a:chExt cx="2385288" cy="2516853"/>
          </a:xfrm>
        </p:grpSpPr>
        <p:pic>
          <p:nvPicPr>
            <p:cNvPr id="17461" name="Grafik 30">
              <a:extLst>
                <a:ext uri="{FF2B5EF4-FFF2-40B4-BE49-F238E27FC236}">
                  <a16:creationId xmlns:a16="http://schemas.microsoft.com/office/drawing/2014/main" id="{59C355EE-1D72-4DE3-82B9-589A35C6CB4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485" y="1573889"/>
              <a:ext cx="2385288" cy="251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2" name="Grafik 16387">
              <a:extLst>
                <a:ext uri="{FF2B5EF4-FFF2-40B4-BE49-F238E27FC236}">
                  <a16:creationId xmlns:a16="http://schemas.microsoft.com/office/drawing/2014/main" id="{5DADA568-6804-4830-B727-FAD47B4F1369}"/>
                </a:ext>
              </a:extLst>
            </p:cNvPr>
            <p:cNvPicPr>
              <a:picLocks noChangeAspect="1"/>
            </p:cNvPicPr>
            <p:nvPr/>
          </p:nvPicPr>
          <p:blipFill>
            <a:blip r:embed="rId5">
              <a:extLst>
                <a:ext uri="{28A0092B-C50C-407E-A947-70E740481C1C}">
                  <a14:useLocalDpi xmlns:a14="http://schemas.microsoft.com/office/drawing/2010/main" val="0"/>
                </a:ext>
              </a:extLst>
            </a:blip>
            <a:srcRect t="17200" b="16220"/>
            <a:stretch>
              <a:fillRect/>
            </a:stretch>
          </p:blipFill>
          <p:spPr bwMode="auto">
            <a:xfrm>
              <a:off x="1181945" y="2014961"/>
              <a:ext cx="956367" cy="63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3" name="Grafik 16388">
              <a:extLst>
                <a:ext uri="{FF2B5EF4-FFF2-40B4-BE49-F238E27FC236}">
                  <a16:creationId xmlns:a16="http://schemas.microsoft.com/office/drawing/2014/main" id="{6EF41273-DD74-4E5E-864F-BE889E1C37CF}"/>
                </a:ext>
              </a:extLst>
            </p:cNvPr>
            <p:cNvPicPr>
              <a:picLocks noChangeAspect="1"/>
            </p:cNvPicPr>
            <p:nvPr/>
          </p:nvPicPr>
          <p:blipFill>
            <a:blip r:embed="rId6">
              <a:extLst>
                <a:ext uri="{28A0092B-C50C-407E-A947-70E740481C1C}">
                  <a14:useLocalDpi xmlns:a14="http://schemas.microsoft.com/office/drawing/2010/main" val="0"/>
                </a:ext>
              </a:extLst>
            </a:blip>
            <a:srcRect b="28346"/>
            <a:stretch>
              <a:fillRect/>
            </a:stretch>
          </p:blipFill>
          <p:spPr bwMode="auto">
            <a:xfrm>
              <a:off x="913992" y="2759745"/>
              <a:ext cx="1368447" cy="655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5" name="Rechteck 15">
            <a:extLst>
              <a:ext uri="{FF2B5EF4-FFF2-40B4-BE49-F238E27FC236}">
                <a16:creationId xmlns:a16="http://schemas.microsoft.com/office/drawing/2014/main" id="{94726DE2-AA0B-44FD-959D-E5B934E60DF3}"/>
              </a:ext>
            </a:extLst>
          </p:cNvPr>
          <p:cNvSpPr>
            <a:spLocks noChangeArrowheads="1"/>
          </p:cNvSpPr>
          <p:nvPr/>
        </p:nvSpPr>
        <p:spPr bwMode="auto">
          <a:xfrm>
            <a:off x="180149" y="5764213"/>
            <a:ext cx="2600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Anonymer Verbraucher</a:t>
            </a:r>
          </a:p>
        </p:txBody>
      </p:sp>
      <p:sp>
        <p:nvSpPr>
          <p:cNvPr id="17416" name="Ellipse 16399">
            <a:extLst>
              <a:ext uri="{FF2B5EF4-FFF2-40B4-BE49-F238E27FC236}">
                <a16:creationId xmlns:a16="http://schemas.microsoft.com/office/drawing/2014/main" id="{809C9063-5AB5-4FE1-AF02-D9E490ABF882}"/>
              </a:ext>
            </a:extLst>
          </p:cNvPr>
          <p:cNvSpPr>
            <a:spLocks noChangeArrowheads="1"/>
          </p:cNvSpPr>
          <p:nvPr/>
        </p:nvSpPr>
        <p:spPr bwMode="auto">
          <a:xfrm rot="959386">
            <a:off x="999299" y="4291013"/>
            <a:ext cx="311150" cy="417512"/>
          </a:xfrm>
          <a:prstGeom prst="ellipse">
            <a:avLst/>
          </a:prstGeom>
          <a:solidFill>
            <a:srgbClr val="FF9966"/>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17" name="Rechteck 16401">
            <a:extLst>
              <a:ext uri="{FF2B5EF4-FFF2-40B4-BE49-F238E27FC236}">
                <a16:creationId xmlns:a16="http://schemas.microsoft.com/office/drawing/2014/main" id="{BFB024B8-E614-44B8-9DFD-4A00D4D998E7}"/>
              </a:ext>
            </a:extLst>
          </p:cNvPr>
          <p:cNvSpPr>
            <a:spLocks noChangeArrowheads="1"/>
          </p:cNvSpPr>
          <p:nvPr/>
        </p:nvSpPr>
        <p:spPr bwMode="auto">
          <a:xfrm>
            <a:off x="294449" y="3619500"/>
            <a:ext cx="2386013" cy="485775"/>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pic>
        <p:nvPicPr>
          <p:cNvPr id="17418" name="Grafik 16400">
            <a:extLst>
              <a:ext uri="{FF2B5EF4-FFF2-40B4-BE49-F238E27FC236}">
                <a16:creationId xmlns:a16="http://schemas.microsoft.com/office/drawing/2014/main" id="{A2779986-7C05-40AD-9343-115B7A5671F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98549">
            <a:off x="1480312" y="3467100"/>
            <a:ext cx="773112"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a:extLst>
              <a:ext uri="{FF2B5EF4-FFF2-40B4-BE49-F238E27FC236}">
                <a16:creationId xmlns:a16="http://schemas.microsoft.com/office/drawing/2014/main" id="{955031FF-3220-439C-8386-5ED11A05A84B}"/>
              </a:ext>
            </a:extLst>
          </p:cNvPr>
          <p:cNvSpPr txBox="1"/>
          <p:nvPr/>
        </p:nvSpPr>
        <p:spPr>
          <a:xfrm>
            <a:off x="346084" y="3426381"/>
            <a:ext cx="2282741" cy="738664"/>
          </a:xfrm>
          <a:prstGeom prst="rect">
            <a:avLst/>
          </a:prstGeom>
          <a:solidFill>
            <a:schemeClr val="bg1"/>
          </a:solidFill>
        </p:spPr>
        <p:txBody>
          <a:bodyPr wrap="none" rtlCol="0">
            <a:spAutoFit/>
          </a:bodyPr>
          <a:lstStyle/>
          <a:p>
            <a:r>
              <a:rPr lang="de-DE" sz="1400" dirty="0">
                <a:solidFill>
                  <a:srgbClr val="FF0000"/>
                </a:solidFill>
              </a:rPr>
              <a:t>Erzeuger und Verbraucher</a:t>
            </a:r>
          </a:p>
          <a:p>
            <a:r>
              <a:rPr lang="de-DE" sz="1400" dirty="0">
                <a:solidFill>
                  <a:srgbClr val="FF0000"/>
                </a:solidFill>
              </a:rPr>
              <a:t>sind </a:t>
            </a:r>
            <a:r>
              <a:rPr lang="de-DE" sz="1400" u="sng" dirty="0">
                <a:solidFill>
                  <a:srgbClr val="FF0000"/>
                </a:solidFill>
              </a:rPr>
              <a:t>nur physikalisch</a:t>
            </a:r>
            <a:br>
              <a:rPr lang="de-DE" sz="1400" dirty="0">
                <a:solidFill>
                  <a:srgbClr val="FF0000"/>
                </a:solidFill>
              </a:rPr>
            </a:br>
            <a:r>
              <a:rPr lang="de-DE" sz="1400" dirty="0">
                <a:solidFill>
                  <a:srgbClr val="FF0000"/>
                </a:solidFill>
              </a:rPr>
              <a:t>miteinander verbunden!</a:t>
            </a:r>
          </a:p>
        </p:txBody>
      </p:sp>
      <p:grpSp>
        <p:nvGrpSpPr>
          <p:cNvPr id="4" name="Gruppieren 3">
            <a:extLst>
              <a:ext uri="{FF2B5EF4-FFF2-40B4-BE49-F238E27FC236}">
                <a16:creationId xmlns:a16="http://schemas.microsoft.com/office/drawing/2014/main" id="{539D0C41-D889-2AB9-5820-86E060CB46EC}"/>
              </a:ext>
            </a:extLst>
          </p:cNvPr>
          <p:cNvGrpSpPr/>
          <p:nvPr/>
        </p:nvGrpSpPr>
        <p:grpSpPr>
          <a:xfrm>
            <a:off x="3004931" y="850900"/>
            <a:ext cx="6749495" cy="5280025"/>
            <a:chOff x="3004931" y="850900"/>
            <a:chExt cx="6749495" cy="5280025"/>
          </a:xfrm>
        </p:grpSpPr>
        <p:grpSp>
          <p:nvGrpSpPr>
            <p:cNvPr id="17427" name="Gruppieren 2">
              <a:extLst>
                <a:ext uri="{FF2B5EF4-FFF2-40B4-BE49-F238E27FC236}">
                  <a16:creationId xmlns:a16="http://schemas.microsoft.com/office/drawing/2014/main" id="{01AD05FA-A1D5-4ABF-9752-C744E45C1040}"/>
                </a:ext>
              </a:extLst>
            </p:cNvPr>
            <p:cNvGrpSpPr>
              <a:grpSpLocks/>
            </p:cNvGrpSpPr>
            <p:nvPr/>
          </p:nvGrpSpPr>
          <p:grpSpPr bwMode="auto">
            <a:xfrm>
              <a:off x="6310107" y="1593850"/>
              <a:ext cx="2246313" cy="1173163"/>
              <a:chOff x="6429078" y="1593717"/>
              <a:chExt cx="2246303" cy="1172611"/>
            </a:xfrm>
          </p:grpSpPr>
          <p:sp>
            <p:nvSpPr>
              <p:cNvPr id="17456" name="Rechteck 15">
                <a:extLst>
                  <a:ext uri="{FF2B5EF4-FFF2-40B4-BE49-F238E27FC236}">
                    <a16:creationId xmlns:a16="http://schemas.microsoft.com/office/drawing/2014/main" id="{5052F4A3-925B-4D89-B1DB-62100CEB2B20}"/>
                  </a:ext>
                </a:extLst>
              </p:cNvPr>
              <p:cNvSpPr>
                <a:spLocks noChangeArrowheads="1"/>
              </p:cNvSpPr>
              <p:nvPr/>
            </p:nvSpPr>
            <p:spPr bwMode="auto">
              <a:xfrm>
                <a:off x="7006828" y="1703816"/>
                <a:ext cx="1668553" cy="2614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„Energiesystem-Hirn“</a:t>
                </a:r>
              </a:p>
            </p:txBody>
          </p:sp>
          <p:cxnSp>
            <p:nvCxnSpPr>
              <p:cNvPr id="17457" name="Gerade Verbindung 16411">
                <a:extLst>
                  <a:ext uri="{FF2B5EF4-FFF2-40B4-BE49-F238E27FC236}">
                    <a16:creationId xmlns:a16="http://schemas.microsoft.com/office/drawing/2014/main" id="{8B51F325-C250-4A41-B6EB-C50C4B06C02E}"/>
                  </a:ext>
                </a:extLst>
              </p:cNvPr>
              <p:cNvCxnSpPr>
                <a:cxnSpLocks noChangeShapeType="1"/>
              </p:cNvCxnSpPr>
              <p:nvPr/>
            </p:nvCxnSpPr>
            <p:spPr bwMode="auto">
              <a:xfrm>
                <a:off x="6711553" y="2087567"/>
                <a:ext cx="0" cy="678761"/>
              </a:xfrm>
              <a:prstGeom prst="line">
                <a:avLst/>
              </a:prstGeom>
              <a:noFill/>
              <a:ln w="28575" algn="ctr">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58" name="Gruppieren 16409">
                <a:extLst>
                  <a:ext uri="{FF2B5EF4-FFF2-40B4-BE49-F238E27FC236}">
                    <a16:creationId xmlns:a16="http://schemas.microsoft.com/office/drawing/2014/main" id="{6CF92A47-955A-444D-B24F-A4F3A5DA03A0}"/>
                  </a:ext>
                </a:extLst>
              </p:cNvPr>
              <p:cNvGrpSpPr>
                <a:grpSpLocks/>
              </p:cNvGrpSpPr>
              <p:nvPr/>
            </p:nvGrpSpPr>
            <p:grpSpPr bwMode="auto">
              <a:xfrm>
                <a:off x="6429078" y="1593717"/>
                <a:ext cx="531950" cy="531950"/>
                <a:chOff x="7210128" y="1736592"/>
                <a:chExt cx="531950" cy="531950"/>
              </a:xfrm>
            </p:grpSpPr>
            <p:sp>
              <p:nvSpPr>
                <p:cNvPr id="16409" name="Abgerundetes Rechteck 16408">
                  <a:extLst>
                    <a:ext uri="{FF2B5EF4-FFF2-40B4-BE49-F238E27FC236}">
                      <a16:creationId xmlns:a16="http://schemas.microsoft.com/office/drawing/2014/main" id="{6F7F7A3D-73A3-4C16-A977-33E249D7FBB1}"/>
                    </a:ext>
                  </a:extLst>
                </p:cNvPr>
                <p:cNvSpPr/>
                <p:nvPr/>
              </p:nvSpPr>
              <p:spPr bwMode="auto">
                <a:xfrm>
                  <a:off x="7210128" y="1736592"/>
                  <a:ext cx="531811" cy="531563"/>
                </a:xfrm>
                <a:prstGeom prst="roundRect">
                  <a:avLst/>
                </a:prstGeom>
                <a:solidFill>
                  <a:schemeClr val="accent2">
                    <a:lumMod val="75000"/>
                  </a:schemeClr>
                </a:solidFill>
                <a:ln w="12700"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pic>
              <p:nvPicPr>
                <p:cNvPr id="17460" name="Grafik 16407">
                  <a:extLst>
                    <a:ext uri="{FF2B5EF4-FFF2-40B4-BE49-F238E27FC236}">
                      <a16:creationId xmlns:a16="http://schemas.microsoft.com/office/drawing/2014/main" id="{CF900B62-53A4-487F-AC18-268A2384AAD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73483" y="1807373"/>
                  <a:ext cx="405241" cy="39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2" name="Rechteck 11">
              <a:extLst>
                <a:ext uri="{FF2B5EF4-FFF2-40B4-BE49-F238E27FC236}">
                  <a16:creationId xmlns:a16="http://schemas.microsoft.com/office/drawing/2014/main" id="{3063AA25-1310-428A-A8A5-11A9C145AF66}"/>
                </a:ext>
              </a:extLst>
            </p:cNvPr>
            <p:cNvSpPr/>
            <p:nvPr/>
          </p:nvSpPr>
          <p:spPr bwMode="auto">
            <a:xfrm>
              <a:off x="3004931" y="1397000"/>
              <a:ext cx="6749495" cy="4733925"/>
            </a:xfrm>
            <a:prstGeom prst="rect">
              <a:avLst/>
            </a:prstGeom>
            <a:solidFill>
              <a:schemeClr val="bg1">
                <a:lumMod val="95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sp>
          <p:nvSpPr>
            <p:cNvPr id="17429" name="Rechteck 5">
              <a:extLst>
                <a:ext uri="{FF2B5EF4-FFF2-40B4-BE49-F238E27FC236}">
                  <a16:creationId xmlns:a16="http://schemas.microsoft.com/office/drawing/2014/main" id="{C41FD879-D19E-40BC-8B48-4759FAB3E36F}"/>
                </a:ext>
              </a:extLst>
            </p:cNvPr>
            <p:cNvSpPr>
              <a:spLocks noChangeArrowheads="1"/>
            </p:cNvSpPr>
            <p:nvPr/>
          </p:nvSpPr>
          <p:spPr bwMode="auto">
            <a:xfrm>
              <a:off x="3702638" y="5598643"/>
              <a:ext cx="5634036" cy="42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0" name="Rechteck 6">
              <a:extLst>
                <a:ext uri="{FF2B5EF4-FFF2-40B4-BE49-F238E27FC236}">
                  <a16:creationId xmlns:a16="http://schemas.microsoft.com/office/drawing/2014/main" id="{EB775001-2FB1-4779-9612-4A3D0C434CFD}"/>
                </a:ext>
              </a:extLst>
            </p:cNvPr>
            <p:cNvSpPr>
              <a:spLocks noChangeArrowheads="1"/>
            </p:cNvSpPr>
            <p:nvPr/>
          </p:nvSpPr>
          <p:spPr bwMode="auto">
            <a:xfrm>
              <a:off x="3681207" y="5764540"/>
              <a:ext cx="5635226" cy="26161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1" name="Rechteck 7">
              <a:extLst>
                <a:ext uri="{FF2B5EF4-FFF2-40B4-BE49-F238E27FC236}">
                  <a16:creationId xmlns:a16="http://schemas.microsoft.com/office/drawing/2014/main" id="{56644189-D568-41B1-8C56-89AE02E1B8E1}"/>
                </a:ext>
              </a:extLst>
            </p:cNvPr>
            <p:cNvSpPr>
              <a:spLocks noChangeArrowheads="1"/>
            </p:cNvSpPr>
            <p:nvPr/>
          </p:nvSpPr>
          <p:spPr bwMode="auto">
            <a:xfrm>
              <a:off x="7214982" y="3763962"/>
              <a:ext cx="404127" cy="208979"/>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4" name="Textfeld 9">
              <a:extLst>
                <a:ext uri="{FF2B5EF4-FFF2-40B4-BE49-F238E27FC236}">
                  <a16:creationId xmlns:a16="http://schemas.microsoft.com/office/drawing/2014/main" id="{0303406E-8A0D-4CB8-B297-C23C8D9347BE}"/>
                </a:ext>
              </a:extLst>
            </p:cNvPr>
            <p:cNvSpPr txBox="1">
              <a:spLocks noChangeArrowheads="1"/>
            </p:cNvSpPr>
            <p:nvPr/>
          </p:nvSpPr>
          <p:spPr bwMode="auto">
            <a:xfrm>
              <a:off x="3004932" y="850900"/>
              <a:ext cx="6749494" cy="458297"/>
            </a:xfrm>
            <a:prstGeom prst="rect">
              <a:avLst/>
            </a:prstGeom>
            <a:solidFill>
              <a:schemeClr val="bg1">
                <a:lumMod val="95000"/>
              </a:schemeClr>
            </a:solidFill>
            <a:ln>
              <a:noFill/>
            </a:ln>
          </p:spPr>
          <p:txBody>
            <a:bodyPr wrap="squar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0"/>
                </a:spcBef>
                <a:spcAft>
                  <a:spcPct val="0"/>
                </a:spcAft>
                <a:buChar char="•"/>
                <a:defRPr sz="2400">
                  <a:solidFill>
                    <a:schemeClr val="tx1"/>
                  </a:solidFill>
                  <a:latin typeface="Arial" pitchFamily="34" charset="0"/>
                </a:defRPr>
              </a:lvl6pPr>
              <a:lvl7pPr marL="2971800" indent="-228600" eaLnBrk="0" fontAlgn="base" hangingPunct="0">
                <a:spcBef>
                  <a:spcPct val="0"/>
                </a:spcBef>
                <a:spcAft>
                  <a:spcPct val="0"/>
                </a:spcAft>
                <a:buChar char="•"/>
                <a:defRPr sz="2400">
                  <a:solidFill>
                    <a:schemeClr val="tx1"/>
                  </a:solidFill>
                  <a:latin typeface="Arial" pitchFamily="34" charset="0"/>
                </a:defRPr>
              </a:lvl7pPr>
              <a:lvl8pPr marL="3429000" indent="-228600" eaLnBrk="0" fontAlgn="base" hangingPunct="0">
                <a:spcBef>
                  <a:spcPct val="0"/>
                </a:spcBef>
                <a:spcAft>
                  <a:spcPct val="0"/>
                </a:spcAft>
                <a:buChar char="•"/>
                <a:defRPr sz="2400">
                  <a:solidFill>
                    <a:schemeClr val="tx1"/>
                  </a:solidFill>
                  <a:latin typeface="Arial" pitchFamily="34" charset="0"/>
                </a:defRPr>
              </a:lvl8pPr>
              <a:lvl9pPr marL="3886200" indent="-228600" eaLnBrk="0" fontAlgn="base" hangingPunct="0">
                <a:spcBef>
                  <a:spcPct val="0"/>
                </a:spcBef>
                <a:spcAft>
                  <a:spcPct val="0"/>
                </a:spcAft>
                <a:buChar char="•"/>
                <a:defRPr sz="2400">
                  <a:solidFill>
                    <a:schemeClr val="tx1"/>
                  </a:solidFill>
                  <a:latin typeface="Arial" pitchFamily="34" charset="0"/>
                </a:defRPr>
              </a:lvl9pPr>
            </a:lstStyle>
            <a:p>
              <a:pPr algn="ctr">
                <a:buFontTx/>
                <a:buNone/>
                <a:defRPr/>
              </a:pPr>
              <a:r>
                <a:rPr lang="de-DE" dirty="0"/>
                <a:t>Ein schlaues Zukunftsmodell</a:t>
              </a:r>
              <a:endParaRPr lang="de-DE" sz="1200" dirty="0"/>
            </a:p>
          </p:txBody>
        </p:sp>
        <p:sp>
          <p:nvSpPr>
            <p:cNvPr id="17433" name="Rechteck 4">
              <a:extLst>
                <a:ext uri="{FF2B5EF4-FFF2-40B4-BE49-F238E27FC236}">
                  <a16:creationId xmlns:a16="http://schemas.microsoft.com/office/drawing/2014/main" id="{C820ED78-6D30-4618-998D-2A55952F3793}"/>
                </a:ext>
              </a:extLst>
            </p:cNvPr>
            <p:cNvSpPr>
              <a:spLocks noChangeArrowheads="1"/>
            </p:cNvSpPr>
            <p:nvPr/>
          </p:nvSpPr>
          <p:spPr bwMode="auto">
            <a:xfrm>
              <a:off x="3147807" y="1474672"/>
              <a:ext cx="983457" cy="4551478"/>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34" name="Rechteck 29">
              <a:extLst>
                <a:ext uri="{FF2B5EF4-FFF2-40B4-BE49-F238E27FC236}">
                  <a16:creationId xmlns:a16="http://schemas.microsoft.com/office/drawing/2014/main" id="{A549B381-765D-431B-A381-0A4E94CD726D}"/>
                </a:ext>
              </a:extLst>
            </p:cNvPr>
            <p:cNvSpPr>
              <a:spLocks noChangeArrowheads="1"/>
            </p:cNvSpPr>
            <p:nvPr/>
          </p:nvSpPr>
          <p:spPr bwMode="auto">
            <a:xfrm>
              <a:off x="9058068" y="1474672"/>
              <a:ext cx="578070" cy="442193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pic>
          <p:nvPicPr>
            <p:cNvPr id="17435" name="Grafik 2">
              <a:extLst>
                <a:ext uri="{FF2B5EF4-FFF2-40B4-BE49-F238E27FC236}">
                  <a16:creationId xmlns:a16="http://schemas.microsoft.com/office/drawing/2014/main" id="{0171D880-25FF-4AFF-BE68-B6508D732245}"/>
                </a:ext>
              </a:extLst>
            </p:cNvPr>
            <p:cNvPicPr>
              <a:picLocks noChangeAspect="1"/>
            </p:cNvPicPr>
            <p:nvPr/>
          </p:nvPicPr>
          <p:blipFill>
            <a:blip r:embed="rId9">
              <a:extLst>
                <a:ext uri="{28A0092B-C50C-407E-A947-70E740481C1C}">
                  <a14:useLocalDpi xmlns:a14="http://schemas.microsoft.com/office/drawing/2010/main" val="0"/>
                </a:ext>
              </a:extLst>
            </a:blip>
            <a:srcRect l="3874" t="11055" r="5000" b="9500"/>
            <a:stretch>
              <a:fillRect/>
            </a:stretch>
          </p:blipFill>
          <p:spPr bwMode="auto">
            <a:xfrm>
              <a:off x="4131263" y="1474672"/>
              <a:ext cx="4922044" cy="429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6" name="Rechteck 15">
              <a:extLst>
                <a:ext uri="{FF2B5EF4-FFF2-40B4-BE49-F238E27FC236}">
                  <a16:creationId xmlns:a16="http://schemas.microsoft.com/office/drawing/2014/main" id="{6F2F4219-9FBD-44AC-9C92-25F736390E09}"/>
                </a:ext>
              </a:extLst>
            </p:cNvPr>
            <p:cNvSpPr>
              <a:spLocks noChangeArrowheads="1"/>
            </p:cNvSpPr>
            <p:nvPr/>
          </p:nvSpPr>
          <p:spPr bwMode="auto">
            <a:xfrm>
              <a:off x="8357982" y="3074987"/>
              <a:ext cx="847725"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E-Autos</a:t>
              </a:r>
            </a:p>
          </p:txBody>
        </p:sp>
        <p:sp>
          <p:nvSpPr>
            <p:cNvPr id="23" name="Rechteck 15">
              <a:extLst>
                <a:ext uri="{FF2B5EF4-FFF2-40B4-BE49-F238E27FC236}">
                  <a16:creationId xmlns:a16="http://schemas.microsoft.com/office/drawing/2014/main" id="{E627DD2A-9BA0-4D62-85FF-883A4A8C3616}"/>
                </a:ext>
              </a:extLst>
            </p:cNvPr>
            <p:cNvSpPr>
              <a:spLocks noChangeArrowheads="1"/>
            </p:cNvSpPr>
            <p:nvPr/>
          </p:nvSpPr>
          <p:spPr bwMode="auto">
            <a:xfrm>
              <a:off x="4814682" y="4179888"/>
              <a:ext cx="1066800" cy="277812"/>
            </a:xfrm>
            <a:prstGeom prst="rect">
              <a:avLst/>
            </a:prstGeom>
            <a:noFill/>
            <a:ln>
              <a:noFill/>
            </a:ln>
          </p:spPr>
          <p:txBody>
            <a:bodyPr>
              <a:spAutoFit/>
            </a:bodyPr>
            <a:lstStyle/>
            <a:p>
              <a:pPr>
                <a:buFontTx/>
                <a:buNone/>
                <a:defRPr/>
              </a:pPr>
              <a:r>
                <a:rPr lang="de-DE" sz="1200" b="1" dirty="0">
                  <a:solidFill>
                    <a:schemeClr val="accent2">
                      <a:lumMod val="60000"/>
                      <a:lumOff val="40000"/>
                    </a:schemeClr>
                  </a:solidFill>
                </a:rPr>
                <a:t>Datennetz</a:t>
              </a:r>
            </a:p>
          </p:txBody>
        </p:sp>
        <p:sp>
          <p:nvSpPr>
            <p:cNvPr id="17438" name="Rechteck 15">
              <a:extLst>
                <a:ext uri="{FF2B5EF4-FFF2-40B4-BE49-F238E27FC236}">
                  <a16:creationId xmlns:a16="http://schemas.microsoft.com/office/drawing/2014/main" id="{23C3473A-4458-4369-A4F1-BFEE16505867}"/>
                </a:ext>
              </a:extLst>
            </p:cNvPr>
            <p:cNvSpPr>
              <a:spLocks noChangeArrowheads="1"/>
            </p:cNvSpPr>
            <p:nvPr/>
          </p:nvSpPr>
          <p:spPr bwMode="auto">
            <a:xfrm>
              <a:off x="3323885" y="2646392"/>
              <a:ext cx="20451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b="1" dirty="0">
                  <a:solidFill>
                    <a:srgbClr val="FFC000"/>
                  </a:solidFill>
                </a:rPr>
                <a:t>Energienetze:</a:t>
              </a:r>
              <a:br>
                <a:rPr lang="de-DE" altLang="de-DE" sz="1200" b="1" dirty="0">
                  <a:solidFill>
                    <a:srgbClr val="FFC000"/>
                  </a:solidFill>
                </a:rPr>
              </a:br>
              <a:r>
                <a:rPr lang="de-DE" altLang="de-DE" sz="1200" b="1" dirty="0">
                  <a:solidFill>
                    <a:srgbClr val="FFC000"/>
                  </a:solidFill>
                </a:rPr>
                <a:t>Strom/ Gas/ Wärme</a:t>
              </a:r>
            </a:p>
          </p:txBody>
        </p:sp>
        <p:sp>
          <p:nvSpPr>
            <p:cNvPr id="17439" name="Rechteck 15">
              <a:extLst>
                <a:ext uri="{FF2B5EF4-FFF2-40B4-BE49-F238E27FC236}">
                  <a16:creationId xmlns:a16="http://schemas.microsoft.com/office/drawing/2014/main" id="{F84DE3EF-D67B-495C-82AF-D2F998E5968A}"/>
                </a:ext>
              </a:extLst>
            </p:cNvPr>
            <p:cNvSpPr>
              <a:spLocks noChangeArrowheads="1"/>
            </p:cNvSpPr>
            <p:nvPr/>
          </p:nvSpPr>
          <p:spPr bwMode="auto">
            <a:xfrm>
              <a:off x="3969339" y="5634995"/>
              <a:ext cx="1540499"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Virtuelles Kraftwerk</a:t>
              </a:r>
            </a:p>
          </p:txBody>
        </p:sp>
        <p:sp>
          <p:nvSpPr>
            <p:cNvPr id="17440" name="Rechteck 15">
              <a:extLst>
                <a:ext uri="{FF2B5EF4-FFF2-40B4-BE49-F238E27FC236}">
                  <a16:creationId xmlns:a16="http://schemas.microsoft.com/office/drawing/2014/main" id="{BDDD4D52-2D9E-4F3D-B4B4-A74CFD51FA88}"/>
                </a:ext>
              </a:extLst>
            </p:cNvPr>
            <p:cNvSpPr>
              <a:spLocks noChangeArrowheads="1"/>
            </p:cNvSpPr>
            <p:nvPr/>
          </p:nvSpPr>
          <p:spPr bwMode="auto">
            <a:xfrm>
              <a:off x="5926209" y="5764540"/>
              <a:ext cx="198409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Pumpspeicher-Kraftwerk</a:t>
              </a:r>
            </a:p>
          </p:txBody>
        </p:sp>
        <p:sp>
          <p:nvSpPr>
            <p:cNvPr id="17441" name="Rechteck 15">
              <a:extLst>
                <a:ext uri="{FF2B5EF4-FFF2-40B4-BE49-F238E27FC236}">
                  <a16:creationId xmlns:a16="http://schemas.microsoft.com/office/drawing/2014/main" id="{5BD2AC43-13A5-4F89-87F9-2F5CF23CC651}"/>
                </a:ext>
              </a:extLst>
            </p:cNvPr>
            <p:cNvSpPr>
              <a:spLocks noChangeArrowheads="1"/>
            </p:cNvSpPr>
            <p:nvPr/>
          </p:nvSpPr>
          <p:spPr bwMode="auto">
            <a:xfrm>
              <a:off x="7092173" y="3728173"/>
              <a:ext cx="649744" cy="2616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Fabrik</a:t>
              </a:r>
            </a:p>
          </p:txBody>
        </p:sp>
        <p:sp>
          <p:nvSpPr>
            <p:cNvPr id="17442" name="Rechteck 15">
              <a:extLst>
                <a:ext uri="{FF2B5EF4-FFF2-40B4-BE49-F238E27FC236}">
                  <a16:creationId xmlns:a16="http://schemas.microsoft.com/office/drawing/2014/main" id="{F55A156E-5E99-400A-95A9-D4641BAD1450}"/>
                </a:ext>
              </a:extLst>
            </p:cNvPr>
            <p:cNvSpPr>
              <a:spLocks noChangeArrowheads="1"/>
            </p:cNvSpPr>
            <p:nvPr/>
          </p:nvSpPr>
          <p:spPr bwMode="auto">
            <a:xfrm>
              <a:off x="3004933" y="3659520"/>
              <a:ext cx="11168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r">
                <a:buFontTx/>
                <a:buNone/>
              </a:pPr>
              <a:r>
                <a:rPr lang="de-DE" altLang="de-DE" sz="1100" b="1"/>
                <a:t>Gasspeicher</a:t>
              </a:r>
            </a:p>
          </p:txBody>
        </p:sp>
        <p:sp>
          <p:nvSpPr>
            <p:cNvPr id="17443" name="Rechteck 15">
              <a:extLst>
                <a:ext uri="{FF2B5EF4-FFF2-40B4-BE49-F238E27FC236}">
                  <a16:creationId xmlns:a16="http://schemas.microsoft.com/office/drawing/2014/main" id="{10F03F34-8B61-4B1F-AB64-670E8B423A1C}"/>
                </a:ext>
              </a:extLst>
            </p:cNvPr>
            <p:cNvSpPr>
              <a:spLocks noChangeArrowheads="1"/>
            </p:cNvSpPr>
            <p:nvPr/>
          </p:nvSpPr>
          <p:spPr bwMode="auto">
            <a:xfrm>
              <a:off x="8265160" y="5477363"/>
              <a:ext cx="105127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Wind-/Solar-</a:t>
              </a:r>
            </a:p>
            <a:p>
              <a:pPr>
                <a:buFontTx/>
                <a:buNone/>
              </a:pPr>
              <a:r>
                <a:rPr lang="de-DE" altLang="de-DE" sz="1100" b="1" dirty="0" err="1"/>
                <a:t>kraftwerke</a:t>
              </a:r>
              <a:endParaRPr lang="de-DE" altLang="de-DE" sz="1100" b="1" dirty="0"/>
            </a:p>
          </p:txBody>
        </p:sp>
        <p:pic>
          <p:nvPicPr>
            <p:cNvPr id="17444" name="Grafik 8">
              <a:extLst>
                <a:ext uri="{FF2B5EF4-FFF2-40B4-BE49-F238E27FC236}">
                  <a16:creationId xmlns:a16="http://schemas.microsoft.com/office/drawing/2014/main" id="{B320A823-DCC1-4BE1-8E29-B879BAA7D30A}"/>
                </a:ext>
              </a:extLst>
            </p:cNvPr>
            <p:cNvPicPr>
              <a:picLocks noChangeAspect="1"/>
            </p:cNvPicPr>
            <p:nvPr/>
          </p:nvPicPr>
          <p:blipFill>
            <a:blip r:embed="rId10">
              <a:extLst>
                <a:ext uri="{28A0092B-C50C-407E-A947-70E740481C1C}">
                  <a14:useLocalDpi xmlns:a14="http://schemas.microsoft.com/office/drawing/2010/main" val="0"/>
                </a:ext>
              </a:extLst>
            </a:blip>
            <a:srcRect l="4964" b="11128"/>
            <a:stretch>
              <a:fillRect/>
            </a:stretch>
          </p:blipFill>
          <p:spPr bwMode="auto">
            <a:xfrm>
              <a:off x="4045539" y="3165147"/>
              <a:ext cx="857203" cy="125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5" name="Rechteck 13">
              <a:extLst>
                <a:ext uri="{FF2B5EF4-FFF2-40B4-BE49-F238E27FC236}">
                  <a16:creationId xmlns:a16="http://schemas.microsoft.com/office/drawing/2014/main" id="{AB5F5F94-44EE-4EFE-BC00-8CF2B50330E8}"/>
                </a:ext>
              </a:extLst>
            </p:cNvPr>
            <p:cNvSpPr>
              <a:spLocks noChangeArrowheads="1"/>
            </p:cNvSpPr>
            <p:nvPr/>
          </p:nvSpPr>
          <p:spPr bwMode="auto">
            <a:xfrm>
              <a:off x="4902742" y="3790325"/>
              <a:ext cx="311318" cy="18261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6" name="Rechteck 3">
              <a:extLst>
                <a:ext uri="{FF2B5EF4-FFF2-40B4-BE49-F238E27FC236}">
                  <a16:creationId xmlns:a16="http://schemas.microsoft.com/office/drawing/2014/main" id="{84EC260D-2956-475B-9D38-FFAB6F0AE65A}"/>
                </a:ext>
              </a:extLst>
            </p:cNvPr>
            <p:cNvSpPr>
              <a:spLocks noChangeArrowheads="1"/>
            </p:cNvSpPr>
            <p:nvPr/>
          </p:nvSpPr>
          <p:spPr bwMode="auto">
            <a:xfrm>
              <a:off x="5224257" y="2376275"/>
              <a:ext cx="534759" cy="201784"/>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7" name="Rechteck 32">
              <a:extLst>
                <a:ext uri="{FF2B5EF4-FFF2-40B4-BE49-F238E27FC236}">
                  <a16:creationId xmlns:a16="http://schemas.microsoft.com/office/drawing/2014/main" id="{22565B4F-05C8-48C7-970D-97179300C02A}"/>
                </a:ext>
              </a:extLst>
            </p:cNvPr>
            <p:cNvSpPr>
              <a:spLocks noChangeArrowheads="1"/>
            </p:cNvSpPr>
            <p:nvPr/>
          </p:nvSpPr>
          <p:spPr bwMode="auto">
            <a:xfrm>
              <a:off x="5224257" y="2477167"/>
              <a:ext cx="534759" cy="11989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48" name="Text Box 5">
              <a:extLst>
                <a:ext uri="{FF2B5EF4-FFF2-40B4-BE49-F238E27FC236}">
                  <a16:creationId xmlns:a16="http://schemas.microsoft.com/office/drawing/2014/main" id="{575C55AD-9D91-45C1-A165-C0BB127FD1EF}"/>
                </a:ext>
              </a:extLst>
            </p:cNvPr>
            <p:cNvSpPr txBox="1">
              <a:spLocks noChangeArrowheads="1"/>
            </p:cNvSpPr>
            <p:nvPr/>
          </p:nvSpPr>
          <p:spPr bwMode="auto">
            <a:xfrm>
              <a:off x="3168871" y="5908159"/>
              <a:ext cx="199093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000" u="sng" dirty="0"/>
                <a:t>Grafik</a:t>
              </a:r>
              <a:r>
                <a:rPr lang="de-DE" altLang="de-DE" sz="1000" dirty="0"/>
                <a:t>: Industrie Magazin, ISE e.V..</a:t>
              </a:r>
              <a:endParaRPr lang="en-US" altLang="de-DE" sz="1000" dirty="0"/>
            </a:p>
          </p:txBody>
        </p:sp>
        <p:sp>
          <p:nvSpPr>
            <p:cNvPr id="17449" name="Rechteck 15">
              <a:extLst>
                <a:ext uri="{FF2B5EF4-FFF2-40B4-BE49-F238E27FC236}">
                  <a16:creationId xmlns:a16="http://schemas.microsoft.com/office/drawing/2014/main" id="{31681B19-1B1F-43F6-A946-45F9B0A96687}"/>
                </a:ext>
              </a:extLst>
            </p:cNvPr>
            <p:cNvSpPr>
              <a:spLocks noChangeArrowheads="1"/>
            </p:cNvSpPr>
            <p:nvPr/>
          </p:nvSpPr>
          <p:spPr bwMode="auto">
            <a:xfrm>
              <a:off x="7619109" y="2568533"/>
              <a:ext cx="1129398"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Wohnhäuser</a:t>
              </a:r>
            </a:p>
          </p:txBody>
        </p:sp>
        <p:sp>
          <p:nvSpPr>
            <p:cNvPr id="17450" name="Rechteck 15">
              <a:extLst>
                <a:ext uri="{FF2B5EF4-FFF2-40B4-BE49-F238E27FC236}">
                  <a16:creationId xmlns:a16="http://schemas.microsoft.com/office/drawing/2014/main" id="{3CBE586E-223D-445C-B6B9-E756DAF2D179}"/>
                </a:ext>
              </a:extLst>
            </p:cNvPr>
            <p:cNvSpPr>
              <a:spLocks noChangeArrowheads="1"/>
            </p:cNvSpPr>
            <p:nvPr/>
          </p:nvSpPr>
          <p:spPr bwMode="auto">
            <a:xfrm>
              <a:off x="5566058" y="2261975"/>
              <a:ext cx="6023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Büros </a:t>
              </a:r>
            </a:p>
          </p:txBody>
        </p:sp>
        <p:cxnSp>
          <p:nvCxnSpPr>
            <p:cNvPr id="3" name="Gerade Verbindung 2">
              <a:extLst>
                <a:ext uri="{FF2B5EF4-FFF2-40B4-BE49-F238E27FC236}">
                  <a16:creationId xmlns:a16="http://schemas.microsoft.com/office/drawing/2014/main" id="{EFAE07B7-76FA-49BF-904C-5571B7FF660C}"/>
                </a:ext>
              </a:extLst>
            </p:cNvPr>
            <p:cNvCxnSpPr/>
            <p:nvPr/>
          </p:nvCxnSpPr>
          <p:spPr bwMode="auto">
            <a:xfrm flipH="1">
              <a:off x="4960732" y="4425950"/>
              <a:ext cx="252413" cy="146050"/>
            </a:xfrm>
            <a:prstGeom prst="line">
              <a:avLst/>
            </a:prstGeom>
            <a:solidFill>
              <a:srgbClr val="FF0000"/>
            </a:solidFill>
            <a:ln w="190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52" name="Gerade Verbindung 5">
              <a:extLst>
                <a:ext uri="{FF2B5EF4-FFF2-40B4-BE49-F238E27FC236}">
                  <a16:creationId xmlns:a16="http://schemas.microsoft.com/office/drawing/2014/main" id="{A0D31772-9D07-4A15-B535-B644152B600C}"/>
                </a:ext>
              </a:extLst>
            </p:cNvPr>
            <p:cNvCxnSpPr>
              <a:cxnSpLocks noChangeShapeType="1"/>
            </p:cNvCxnSpPr>
            <p:nvPr/>
          </p:nvCxnSpPr>
          <p:spPr bwMode="auto">
            <a:xfrm>
              <a:off x="4602684" y="3070077"/>
              <a:ext cx="455717" cy="95070"/>
            </a:xfrm>
            <a:prstGeom prst="line">
              <a:avLst/>
            </a:prstGeom>
            <a:noFill/>
            <a:ln w="1905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53" name="Rechteck 7">
              <a:extLst>
                <a:ext uri="{FF2B5EF4-FFF2-40B4-BE49-F238E27FC236}">
                  <a16:creationId xmlns:a16="http://schemas.microsoft.com/office/drawing/2014/main" id="{C5E64E2D-1EF1-474A-9541-342FDBD43882}"/>
                </a:ext>
              </a:extLst>
            </p:cNvPr>
            <p:cNvSpPr>
              <a:spLocks noChangeArrowheads="1"/>
            </p:cNvSpPr>
            <p:nvPr/>
          </p:nvSpPr>
          <p:spPr bwMode="auto">
            <a:xfrm>
              <a:off x="4131264" y="1493523"/>
              <a:ext cx="1268520" cy="1084536"/>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7454" name="Rechteck 15">
              <a:extLst>
                <a:ext uri="{FF2B5EF4-FFF2-40B4-BE49-F238E27FC236}">
                  <a16:creationId xmlns:a16="http://schemas.microsoft.com/office/drawing/2014/main" id="{6E3A6C04-F0E7-46DB-B595-1EFC318350A7}"/>
                </a:ext>
              </a:extLst>
            </p:cNvPr>
            <p:cNvSpPr>
              <a:spLocks noChangeArrowheads="1"/>
            </p:cNvSpPr>
            <p:nvPr/>
          </p:nvSpPr>
          <p:spPr bwMode="auto">
            <a:xfrm>
              <a:off x="3794762" y="1474672"/>
              <a:ext cx="1315556" cy="2616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a:t>GuD-Kraftwerke</a:t>
              </a:r>
            </a:p>
          </p:txBody>
        </p:sp>
        <p:pic>
          <p:nvPicPr>
            <p:cNvPr id="17455" name="Grafik 4">
              <a:extLst>
                <a:ext uri="{FF2B5EF4-FFF2-40B4-BE49-F238E27FC236}">
                  <a16:creationId xmlns:a16="http://schemas.microsoft.com/office/drawing/2014/main" id="{A91B18D8-EAA7-420A-9C52-D4F051763B25}"/>
                </a:ext>
              </a:extLst>
            </p:cNvPr>
            <p:cNvPicPr>
              <a:picLocks noChangeAspect="1"/>
            </p:cNvPicPr>
            <p:nvPr/>
          </p:nvPicPr>
          <p:blipFill>
            <a:blip r:embed="rId11">
              <a:extLst>
                <a:ext uri="{28A0092B-C50C-407E-A947-70E740481C1C}">
                  <a14:useLocalDpi xmlns:a14="http://schemas.microsoft.com/office/drawing/2010/main" val="0"/>
                </a:ext>
              </a:extLst>
            </a:blip>
            <a:srcRect t="7156" r="11011" b="7790"/>
            <a:stretch>
              <a:fillRect/>
            </a:stretch>
          </p:blipFill>
          <p:spPr bwMode="auto">
            <a:xfrm>
              <a:off x="3896781" y="1706597"/>
              <a:ext cx="1418672" cy="90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705CECA9-AE34-2AEB-8EDD-913F27659BD1}"/>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t="27601" b="33598"/>
            <a:stretch/>
          </p:blipFill>
          <p:spPr>
            <a:xfrm>
              <a:off x="8491248" y="4904671"/>
              <a:ext cx="1124117" cy="436167"/>
            </a:xfrm>
            <a:prstGeom prst="rect">
              <a:avLst/>
            </a:prstGeom>
          </p:spPr>
        </p:pic>
      </p:grpSp>
      <p:sp>
        <p:nvSpPr>
          <p:cNvPr id="7" name="Textfeld 6">
            <a:extLst>
              <a:ext uri="{FF2B5EF4-FFF2-40B4-BE49-F238E27FC236}">
                <a16:creationId xmlns:a16="http://schemas.microsoft.com/office/drawing/2014/main" id="{92B42E09-2FBC-72AB-35FA-9EB382CACAF0}"/>
              </a:ext>
            </a:extLst>
          </p:cNvPr>
          <p:cNvSpPr txBox="1"/>
          <p:nvPr/>
        </p:nvSpPr>
        <p:spPr>
          <a:xfrm>
            <a:off x="2903873" y="4064749"/>
            <a:ext cx="1388522" cy="1600438"/>
          </a:xfrm>
          <a:prstGeom prst="rect">
            <a:avLst/>
          </a:prstGeom>
          <a:solidFill>
            <a:schemeClr val="bg1"/>
          </a:solidFill>
        </p:spPr>
        <p:txBody>
          <a:bodyPr wrap="none" rtlCol="0">
            <a:spAutoFit/>
          </a:bodyPr>
          <a:lstStyle/>
          <a:p>
            <a:r>
              <a:rPr lang="de-DE" sz="1400" dirty="0">
                <a:solidFill>
                  <a:srgbClr val="FF0000"/>
                </a:solidFill>
              </a:rPr>
              <a:t>Erzeuger,</a:t>
            </a:r>
            <a:br>
              <a:rPr lang="de-DE" sz="1400" dirty="0">
                <a:solidFill>
                  <a:srgbClr val="FF0000"/>
                </a:solidFill>
              </a:rPr>
            </a:br>
            <a:r>
              <a:rPr lang="de-DE" sz="1400" dirty="0">
                <a:solidFill>
                  <a:srgbClr val="FF0000"/>
                </a:solidFill>
              </a:rPr>
              <a:t>Speicher und</a:t>
            </a:r>
            <a:br>
              <a:rPr lang="de-DE" sz="1400" dirty="0">
                <a:solidFill>
                  <a:srgbClr val="FF0000"/>
                </a:solidFill>
              </a:rPr>
            </a:br>
            <a:r>
              <a:rPr lang="de-DE" sz="1400" dirty="0">
                <a:solidFill>
                  <a:srgbClr val="FF0000"/>
                </a:solidFill>
              </a:rPr>
              <a:t>Verbraucher</a:t>
            </a:r>
          </a:p>
          <a:p>
            <a:r>
              <a:rPr lang="de-DE" sz="1400" dirty="0">
                <a:solidFill>
                  <a:srgbClr val="FF0000"/>
                </a:solidFill>
              </a:rPr>
              <a:t>sind </a:t>
            </a:r>
            <a:r>
              <a:rPr lang="de-DE" sz="1400" u="sng" dirty="0">
                <a:solidFill>
                  <a:srgbClr val="FF0000"/>
                </a:solidFill>
              </a:rPr>
              <a:t>zusätzlich</a:t>
            </a:r>
          </a:p>
          <a:p>
            <a:r>
              <a:rPr lang="de-DE" sz="1400" u="sng" dirty="0">
                <a:solidFill>
                  <a:srgbClr val="FF0000"/>
                </a:solidFill>
              </a:rPr>
              <a:t>datentechnisch</a:t>
            </a:r>
          </a:p>
          <a:p>
            <a:r>
              <a:rPr lang="de-DE" sz="1400" dirty="0">
                <a:solidFill>
                  <a:srgbClr val="FF0000"/>
                </a:solidFill>
              </a:rPr>
              <a:t>miteinander</a:t>
            </a:r>
          </a:p>
          <a:p>
            <a:r>
              <a:rPr lang="de-DE" sz="1400" dirty="0">
                <a:solidFill>
                  <a:srgbClr val="FF0000"/>
                </a:solidFill>
              </a:rPr>
              <a:t>vernetzt!</a:t>
            </a:r>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2140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Vom verbrauchergeführten zum erzeugergeführten Energiesystem mit dem EMS!</a:t>
            </a:r>
          </a:p>
        </p:txBody>
      </p:sp>
      <p:grpSp>
        <p:nvGrpSpPr>
          <p:cNvPr id="53" name="Gruppieren 52">
            <a:extLst>
              <a:ext uri="{FF2B5EF4-FFF2-40B4-BE49-F238E27FC236}">
                <a16:creationId xmlns:a16="http://schemas.microsoft.com/office/drawing/2014/main" id="{28E8E0B2-EF04-484F-9972-FE94B4D1853E}"/>
              </a:ext>
            </a:extLst>
          </p:cNvPr>
          <p:cNvGrpSpPr>
            <a:grpSpLocks/>
          </p:cNvGrpSpPr>
          <p:nvPr/>
        </p:nvGrpSpPr>
        <p:grpSpPr bwMode="auto">
          <a:xfrm>
            <a:off x="6282349" y="1582675"/>
            <a:ext cx="2770957" cy="1173163"/>
            <a:chOff x="6429078" y="1593717"/>
            <a:chExt cx="2770944" cy="1172611"/>
          </a:xfrm>
        </p:grpSpPr>
        <p:sp>
          <p:nvSpPr>
            <p:cNvPr id="17422" name="Rechteck 15">
              <a:extLst>
                <a:ext uri="{FF2B5EF4-FFF2-40B4-BE49-F238E27FC236}">
                  <a16:creationId xmlns:a16="http://schemas.microsoft.com/office/drawing/2014/main" id="{5A489F6D-0E1E-49AA-A512-B1861B93BC8A}"/>
                </a:ext>
              </a:extLst>
            </p:cNvPr>
            <p:cNvSpPr>
              <a:spLocks noChangeArrowheads="1"/>
            </p:cNvSpPr>
            <p:nvPr/>
          </p:nvSpPr>
          <p:spPr bwMode="auto">
            <a:xfrm>
              <a:off x="6980611" y="1650502"/>
              <a:ext cx="2219411" cy="4306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b="1" dirty="0"/>
                <a:t>Energie-Management-System (KI)</a:t>
              </a:r>
            </a:p>
          </p:txBody>
        </p:sp>
        <p:cxnSp>
          <p:nvCxnSpPr>
            <p:cNvPr id="17423" name="Gerade Verbindung 16411">
              <a:extLst>
                <a:ext uri="{FF2B5EF4-FFF2-40B4-BE49-F238E27FC236}">
                  <a16:creationId xmlns:a16="http://schemas.microsoft.com/office/drawing/2014/main" id="{8B2B7CF5-5BFF-45EC-94AC-204C55C338FC}"/>
                </a:ext>
              </a:extLst>
            </p:cNvPr>
            <p:cNvCxnSpPr>
              <a:cxnSpLocks noChangeShapeType="1"/>
            </p:cNvCxnSpPr>
            <p:nvPr/>
          </p:nvCxnSpPr>
          <p:spPr bwMode="auto">
            <a:xfrm>
              <a:off x="6711553" y="2087567"/>
              <a:ext cx="0" cy="678761"/>
            </a:xfrm>
            <a:prstGeom prst="line">
              <a:avLst/>
            </a:prstGeom>
            <a:noFill/>
            <a:ln w="28575" algn="ctr">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24" name="Gruppieren 16409">
              <a:extLst>
                <a:ext uri="{FF2B5EF4-FFF2-40B4-BE49-F238E27FC236}">
                  <a16:creationId xmlns:a16="http://schemas.microsoft.com/office/drawing/2014/main" id="{820B1AF2-8BC1-4CA3-9665-0273FA4FFD2A}"/>
                </a:ext>
              </a:extLst>
            </p:cNvPr>
            <p:cNvGrpSpPr>
              <a:grpSpLocks/>
            </p:cNvGrpSpPr>
            <p:nvPr/>
          </p:nvGrpSpPr>
          <p:grpSpPr bwMode="auto">
            <a:xfrm>
              <a:off x="6429078" y="1593717"/>
              <a:ext cx="531811" cy="531563"/>
              <a:chOff x="7210128" y="1736592"/>
              <a:chExt cx="531811" cy="531563"/>
            </a:xfrm>
          </p:grpSpPr>
          <p:sp>
            <p:nvSpPr>
              <p:cNvPr id="57" name="Abgerundetes Rechteck 56">
                <a:extLst>
                  <a:ext uri="{FF2B5EF4-FFF2-40B4-BE49-F238E27FC236}">
                    <a16:creationId xmlns:a16="http://schemas.microsoft.com/office/drawing/2014/main" id="{5CDFDA8A-256D-42DF-AFFF-9505ADA7C6D5}"/>
                  </a:ext>
                </a:extLst>
              </p:cNvPr>
              <p:cNvSpPr/>
              <p:nvPr/>
            </p:nvSpPr>
            <p:spPr bwMode="auto">
              <a:xfrm>
                <a:off x="7210128" y="1736592"/>
                <a:ext cx="531811" cy="531563"/>
              </a:xfrm>
              <a:prstGeom prst="roundRect">
                <a:avLst/>
              </a:prstGeom>
              <a:solidFill>
                <a:schemeClr val="accent2">
                  <a:lumMod val="75000"/>
                </a:schemeClr>
              </a:solidFill>
              <a:ln w="3175" cap="flat" cmpd="sng" algn="ctr">
                <a:solidFill>
                  <a:schemeClr val="tx1"/>
                </a:solidFill>
                <a:prstDash val="solid"/>
                <a:round/>
                <a:headEnd type="none" w="med" len="med"/>
                <a:tailEnd type="none" w="med" len="med"/>
              </a:ln>
              <a:effectLst/>
            </p:spPr>
            <p:txBody>
              <a:bodyPr lIns="0" tIns="0" rIns="0" bIns="0"/>
              <a:lstStyle/>
              <a:p>
                <a:pPr>
                  <a:defRPr/>
                </a:pPr>
                <a:endParaRPr lang="de-DE">
                  <a:latin typeface="Arial" charset="0"/>
                </a:endParaRPr>
              </a:p>
            </p:txBody>
          </p:sp>
          <p:pic>
            <p:nvPicPr>
              <p:cNvPr id="17426" name="Grafik 16407">
                <a:extLst>
                  <a:ext uri="{FF2B5EF4-FFF2-40B4-BE49-F238E27FC236}">
                    <a16:creationId xmlns:a16="http://schemas.microsoft.com/office/drawing/2014/main" id="{FF05AC88-5B1B-40DB-ACF4-C25D0025B92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73484" y="1807373"/>
                <a:ext cx="405241" cy="39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1000" fill="hold"/>
                                        <p:tgtEl>
                                          <p:spTgt spid="53"/>
                                        </p:tgtEl>
                                        <p:attrNameLst>
                                          <p:attrName>ppt_x</p:attrName>
                                        </p:attrNameLst>
                                      </p:cBhvr>
                                      <p:tavLst>
                                        <p:tav tm="0">
                                          <p:val>
                                            <p:strVal val="1+#ppt_w/2"/>
                                          </p:val>
                                        </p:tav>
                                        <p:tav tm="100000">
                                          <p:val>
                                            <p:strVal val="#ppt_x"/>
                                          </p:val>
                                        </p:tav>
                                      </p:tavLst>
                                    </p:anim>
                                    <p:anim calcmode="lin" valueType="num">
                                      <p:cBhvr additive="base">
                                        <p:cTn id="20" dur="10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Nutzungsgrad und Stromgestehungskosten von Kraftwerken (1)</a:t>
            </a:r>
            <a:br>
              <a:rPr lang="de-DE" altLang="de-DE" sz="2000" dirty="0">
                <a:solidFill>
                  <a:schemeClr val="bg1"/>
                </a:solidFill>
              </a:rPr>
            </a:br>
            <a:r>
              <a:rPr lang="de-DE" altLang="de-DE" sz="2000" dirty="0">
                <a:solidFill>
                  <a:schemeClr val="bg1"/>
                </a:solidFill>
              </a:rPr>
              <a:t>Volllaststunden und Nutzungsgrad, Auswahl 2021</a:t>
            </a:r>
          </a:p>
        </p:txBody>
      </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24767" y="618823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Volllaststunden drücken den spezifischen „Erntefaktor“ eines Kraftwerkes aus!</a:t>
            </a:r>
          </a:p>
        </p:txBody>
      </p:sp>
      <p:sp>
        <p:nvSpPr>
          <p:cNvPr id="41" name="Textfeld 1">
            <a:extLst>
              <a:ext uri="{FF2B5EF4-FFF2-40B4-BE49-F238E27FC236}">
                <a16:creationId xmlns:a16="http://schemas.microsoft.com/office/drawing/2014/main" id="{43A15256-BB76-8907-39EC-1E28B7F4CF1C}"/>
              </a:ext>
            </a:extLst>
          </p:cNvPr>
          <p:cNvSpPr txBox="1">
            <a:spLocks noChangeArrowheads="1"/>
          </p:cNvSpPr>
          <p:nvPr/>
        </p:nvSpPr>
        <p:spPr bwMode="auto">
          <a:xfrm>
            <a:off x="184728" y="831475"/>
            <a:ext cx="95644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Mit den Jahresvolllaststunden wird der </a:t>
            </a:r>
            <a:r>
              <a:rPr lang="de-DE" sz="1600" dirty="0">
                <a:solidFill>
                  <a:srgbClr val="3333FF"/>
                </a:solidFill>
              </a:rPr>
              <a:t>Nutzungsgrad von Kraftwerken ermittelt. Sie sind der </a:t>
            </a:r>
            <a:r>
              <a:rPr lang="de-DE" altLang="de-DE" sz="1600" dirty="0">
                <a:solidFill>
                  <a:srgbClr val="3333FF"/>
                </a:solidFill>
              </a:rPr>
              <a:t>spezifische „Erntefaktor“ eines Kraftwerktyps. </a:t>
            </a:r>
          </a:p>
        </p:txBody>
      </p:sp>
      <p:grpSp>
        <p:nvGrpSpPr>
          <p:cNvPr id="55" name="Gruppieren 54">
            <a:extLst>
              <a:ext uri="{FF2B5EF4-FFF2-40B4-BE49-F238E27FC236}">
                <a16:creationId xmlns:a16="http://schemas.microsoft.com/office/drawing/2014/main" id="{2C037768-9726-19C2-CEFA-247F0968405A}"/>
              </a:ext>
            </a:extLst>
          </p:cNvPr>
          <p:cNvGrpSpPr/>
          <p:nvPr/>
        </p:nvGrpSpPr>
        <p:grpSpPr>
          <a:xfrm>
            <a:off x="3722856" y="1230309"/>
            <a:ext cx="5644332" cy="652468"/>
            <a:chOff x="3176286" y="1534439"/>
            <a:chExt cx="5177197" cy="652468"/>
          </a:xfrm>
        </p:grpSpPr>
        <p:grpSp>
          <p:nvGrpSpPr>
            <p:cNvPr id="56" name="Gruppieren 55">
              <a:extLst>
                <a:ext uri="{FF2B5EF4-FFF2-40B4-BE49-F238E27FC236}">
                  <a16:creationId xmlns:a16="http://schemas.microsoft.com/office/drawing/2014/main" id="{C8AAB620-5E72-751F-EC46-727CC326213E}"/>
                </a:ext>
              </a:extLst>
            </p:cNvPr>
            <p:cNvGrpSpPr/>
            <p:nvPr/>
          </p:nvGrpSpPr>
          <p:grpSpPr>
            <a:xfrm>
              <a:off x="3176286" y="1534439"/>
              <a:ext cx="5177197" cy="622704"/>
              <a:chOff x="1983210" y="1534439"/>
              <a:chExt cx="5177197" cy="622704"/>
            </a:xfrm>
          </p:grpSpPr>
          <p:sp>
            <p:nvSpPr>
              <p:cNvPr id="58" name="Textfeld 1">
                <a:extLst>
                  <a:ext uri="{FF2B5EF4-FFF2-40B4-BE49-F238E27FC236}">
                    <a16:creationId xmlns:a16="http://schemas.microsoft.com/office/drawing/2014/main" id="{ED5BD848-7AEF-1A73-AB8B-F77B0F60174C}"/>
                  </a:ext>
                </a:extLst>
              </p:cNvPr>
              <p:cNvSpPr txBox="1">
                <a:spLocks noChangeArrowheads="1"/>
              </p:cNvSpPr>
              <p:nvPr/>
            </p:nvSpPr>
            <p:spPr bwMode="auto">
              <a:xfrm>
                <a:off x="1983210" y="1695478"/>
                <a:ext cx="21688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sz="1400" dirty="0">
                    <a:solidFill>
                      <a:srgbClr val="0000FF"/>
                    </a:solidFill>
                  </a:rPr>
                  <a:t>Jahresvolllaststunden (h) =</a:t>
                </a:r>
                <a:endParaRPr lang="de-DE" altLang="de-DE" sz="1400" dirty="0">
                  <a:solidFill>
                    <a:srgbClr val="0000FF"/>
                  </a:solidFill>
                </a:endParaRPr>
              </a:p>
            </p:txBody>
          </p:sp>
          <p:sp>
            <p:nvSpPr>
              <p:cNvPr id="59" name="Textfeld 58">
                <a:extLst>
                  <a:ext uri="{FF2B5EF4-FFF2-40B4-BE49-F238E27FC236}">
                    <a16:creationId xmlns:a16="http://schemas.microsoft.com/office/drawing/2014/main" id="{69F0334A-7C5D-0331-8A99-F4F52630F55F}"/>
                  </a:ext>
                </a:extLst>
              </p:cNvPr>
              <p:cNvSpPr txBox="1"/>
              <p:nvPr/>
            </p:nvSpPr>
            <p:spPr>
              <a:xfrm>
                <a:off x="4278633" y="1534439"/>
                <a:ext cx="2881774" cy="307777"/>
              </a:xfrm>
              <a:prstGeom prst="rect">
                <a:avLst/>
              </a:prstGeom>
              <a:noFill/>
            </p:spPr>
            <p:txBody>
              <a:bodyPr wrap="square">
                <a:spAutoFit/>
              </a:bodyPr>
              <a:lstStyle/>
              <a:p>
                <a:r>
                  <a:rPr lang="de-DE" sz="1400" dirty="0">
                    <a:solidFill>
                      <a:srgbClr val="0000FF"/>
                    </a:solidFill>
                  </a:rPr>
                  <a:t>Jahresenergie (MWh)</a:t>
                </a:r>
                <a:endParaRPr lang="de-DE" sz="1400" dirty="0"/>
              </a:p>
            </p:txBody>
          </p:sp>
          <p:cxnSp>
            <p:nvCxnSpPr>
              <p:cNvPr id="60" name="Gerader Verbinder 59">
                <a:extLst>
                  <a:ext uri="{FF2B5EF4-FFF2-40B4-BE49-F238E27FC236}">
                    <a16:creationId xmlns:a16="http://schemas.microsoft.com/office/drawing/2014/main" id="{C182BF9E-A297-8201-67B4-159B95580548}"/>
                  </a:ext>
                </a:extLst>
              </p:cNvPr>
              <p:cNvCxnSpPr>
                <a:stCxn id="58" idx="3"/>
              </p:cNvCxnSpPr>
              <p:nvPr/>
            </p:nvCxnSpPr>
            <p:spPr bwMode="auto">
              <a:xfrm>
                <a:off x="4152075" y="1849367"/>
                <a:ext cx="1935244" cy="0"/>
              </a:xfrm>
              <a:prstGeom prst="line">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Textfeld 60">
                <a:extLst>
                  <a:ext uri="{FF2B5EF4-FFF2-40B4-BE49-F238E27FC236}">
                    <a16:creationId xmlns:a16="http://schemas.microsoft.com/office/drawing/2014/main" id="{901CA4D3-A245-ED7C-AB8C-287BF185FCF0}"/>
                  </a:ext>
                </a:extLst>
              </p:cNvPr>
              <p:cNvSpPr txBox="1"/>
              <p:nvPr/>
            </p:nvSpPr>
            <p:spPr>
              <a:xfrm>
                <a:off x="4383674" y="1849366"/>
                <a:ext cx="1823220" cy="307777"/>
              </a:xfrm>
              <a:prstGeom prst="rect">
                <a:avLst/>
              </a:prstGeom>
              <a:noFill/>
            </p:spPr>
            <p:txBody>
              <a:bodyPr wrap="square">
                <a:spAutoFit/>
              </a:bodyPr>
              <a:lstStyle/>
              <a:p>
                <a:r>
                  <a:rPr lang="de-DE" sz="1400" dirty="0">
                    <a:solidFill>
                      <a:srgbClr val="0000FF"/>
                    </a:solidFill>
                  </a:rPr>
                  <a:t>Nennleistung (MW)</a:t>
                </a:r>
                <a:endParaRPr lang="de-DE" sz="1400" dirty="0"/>
              </a:p>
            </p:txBody>
          </p:sp>
        </p:grpSp>
        <p:sp>
          <p:nvSpPr>
            <p:cNvPr id="57" name="Rechteck 56">
              <a:extLst>
                <a:ext uri="{FF2B5EF4-FFF2-40B4-BE49-F238E27FC236}">
                  <a16:creationId xmlns:a16="http://schemas.microsoft.com/office/drawing/2014/main" id="{5C13018B-5524-CEEE-01BF-0C72B4EA69DB}"/>
                </a:ext>
              </a:extLst>
            </p:cNvPr>
            <p:cNvSpPr/>
            <p:nvPr/>
          </p:nvSpPr>
          <p:spPr bwMode="auto">
            <a:xfrm>
              <a:off x="3232202" y="1535129"/>
              <a:ext cx="4129951" cy="651778"/>
            </a:xfrm>
            <a:prstGeom prst="rect">
              <a:avLst/>
            </a:prstGeom>
            <a:noFill/>
            <a:ln w="12700" cap="flat" cmpd="sng" algn="ctr">
              <a:solidFill>
                <a:srgbClr val="0000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62" name="Textfeld 1">
            <a:extLst>
              <a:ext uri="{FF2B5EF4-FFF2-40B4-BE49-F238E27FC236}">
                <a16:creationId xmlns:a16="http://schemas.microsoft.com/office/drawing/2014/main" id="{473CF651-7629-EBB3-F9D3-5F99D3112F02}"/>
              </a:ext>
            </a:extLst>
          </p:cNvPr>
          <p:cNvSpPr txBox="1">
            <a:spLocks noChangeArrowheads="1"/>
          </p:cNvSpPr>
          <p:nvPr/>
        </p:nvSpPr>
        <p:spPr bwMode="auto">
          <a:xfrm>
            <a:off x="288925" y="5401681"/>
            <a:ext cx="9328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Damit man z.B. mit einem PV-Kraftwerk bilanziell die gleiche Jahresenergie erzeugen kann wie ein Kernkraftwerk, muss man die fast 9-fache Nennleistung installieren!</a:t>
            </a:r>
            <a:br>
              <a:rPr lang="de-DE" altLang="de-DE" sz="1600" dirty="0">
                <a:solidFill>
                  <a:srgbClr val="3333FF"/>
                </a:solidFill>
              </a:rPr>
            </a:br>
            <a:r>
              <a:rPr lang="de-DE" altLang="de-DE" sz="1600" u="sng" dirty="0">
                <a:solidFill>
                  <a:srgbClr val="3333FF"/>
                </a:solidFill>
              </a:rPr>
              <a:t>Vorteil der EE</a:t>
            </a:r>
            <a:r>
              <a:rPr lang="de-DE" altLang="de-DE" sz="1600" dirty="0">
                <a:solidFill>
                  <a:srgbClr val="3333FF"/>
                </a:solidFill>
              </a:rPr>
              <a:t>: Wind- und PV-Kraftwerke haben keine Brennstoffkosten!</a:t>
            </a:r>
          </a:p>
        </p:txBody>
      </p:sp>
      <p:grpSp>
        <p:nvGrpSpPr>
          <p:cNvPr id="8" name="Gruppieren 7">
            <a:extLst>
              <a:ext uri="{FF2B5EF4-FFF2-40B4-BE49-F238E27FC236}">
                <a16:creationId xmlns:a16="http://schemas.microsoft.com/office/drawing/2014/main" id="{42BD384C-A72A-64FE-D60C-C89A8517ABE3}"/>
              </a:ext>
            </a:extLst>
          </p:cNvPr>
          <p:cNvGrpSpPr/>
          <p:nvPr/>
        </p:nvGrpSpPr>
        <p:grpSpPr>
          <a:xfrm>
            <a:off x="119902" y="2353914"/>
            <a:ext cx="9629252" cy="3018064"/>
            <a:chOff x="119902" y="2353914"/>
            <a:chExt cx="9629252" cy="3018064"/>
          </a:xfrm>
        </p:grpSpPr>
        <p:grpSp>
          <p:nvGrpSpPr>
            <p:cNvPr id="5" name="Gruppieren 4">
              <a:extLst>
                <a:ext uri="{FF2B5EF4-FFF2-40B4-BE49-F238E27FC236}">
                  <a16:creationId xmlns:a16="http://schemas.microsoft.com/office/drawing/2014/main" id="{19A67787-5947-58F9-3230-0F20BB0407BC}"/>
                </a:ext>
              </a:extLst>
            </p:cNvPr>
            <p:cNvGrpSpPr/>
            <p:nvPr/>
          </p:nvGrpSpPr>
          <p:grpSpPr>
            <a:xfrm>
              <a:off x="119902" y="2353914"/>
              <a:ext cx="9629252" cy="3018064"/>
              <a:chOff x="119902" y="2501690"/>
              <a:chExt cx="9629252" cy="3018064"/>
            </a:xfrm>
          </p:grpSpPr>
          <p:graphicFrame>
            <p:nvGraphicFramePr>
              <p:cNvPr id="2" name="Diagramm 1">
                <a:extLst>
                  <a:ext uri="{FF2B5EF4-FFF2-40B4-BE49-F238E27FC236}">
                    <a16:creationId xmlns:a16="http://schemas.microsoft.com/office/drawing/2014/main" id="{FB839363-9781-8692-ED17-56F49756EF66}"/>
                  </a:ext>
                </a:extLst>
              </p:cNvPr>
              <p:cNvGraphicFramePr>
                <a:graphicFrameLocks/>
              </p:cNvGraphicFramePr>
              <p:nvPr>
                <p:extLst>
                  <p:ext uri="{D42A27DB-BD31-4B8C-83A1-F6EECF244321}">
                    <p14:modId xmlns:p14="http://schemas.microsoft.com/office/powerpoint/2010/main" val="3596474466"/>
                  </p:ext>
                </p:extLst>
              </p:nvPr>
            </p:nvGraphicFramePr>
            <p:xfrm>
              <a:off x="1899468" y="2531544"/>
              <a:ext cx="7849686" cy="298821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hteck 27">
                <a:extLst>
                  <a:ext uri="{FF2B5EF4-FFF2-40B4-BE49-F238E27FC236}">
                    <a16:creationId xmlns:a16="http://schemas.microsoft.com/office/drawing/2014/main" id="{A88F86B0-0E3D-0162-869B-D907FFC4B4AC}"/>
                  </a:ext>
                </a:extLst>
              </p:cNvPr>
              <p:cNvSpPr>
                <a:spLocks noChangeArrowheads="1"/>
              </p:cNvSpPr>
              <p:nvPr/>
            </p:nvSpPr>
            <p:spPr bwMode="auto">
              <a:xfrm>
                <a:off x="119902" y="2501690"/>
                <a:ext cx="2507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t>Jahresvolllaststunden</a:t>
                </a:r>
              </a:p>
            </p:txBody>
          </p:sp>
        </p:grpSp>
        <p:sp>
          <p:nvSpPr>
            <p:cNvPr id="6" name="Text Box 5">
              <a:extLst>
                <a:ext uri="{FF2B5EF4-FFF2-40B4-BE49-F238E27FC236}">
                  <a16:creationId xmlns:a16="http://schemas.microsoft.com/office/drawing/2014/main" id="{9CE7B3A9-93A0-F2EC-31F2-F4822AEE5C9E}"/>
                </a:ext>
              </a:extLst>
            </p:cNvPr>
            <p:cNvSpPr txBox="1">
              <a:spLocks noChangeArrowheads="1"/>
            </p:cNvSpPr>
            <p:nvPr/>
          </p:nvSpPr>
          <p:spPr bwMode="auto">
            <a:xfrm>
              <a:off x="390525" y="5035823"/>
              <a:ext cx="137377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BDEW 2022</a:t>
              </a:r>
              <a:endParaRPr lang="en-US" altLang="de-DE" sz="1200" dirty="0"/>
            </a:p>
          </p:txBody>
        </p:sp>
      </p:grpSp>
      <p:grpSp>
        <p:nvGrpSpPr>
          <p:cNvPr id="10" name="Gruppieren 9">
            <a:extLst>
              <a:ext uri="{FF2B5EF4-FFF2-40B4-BE49-F238E27FC236}">
                <a16:creationId xmlns:a16="http://schemas.microsoft.com/office/drawing/2014/main" id="{27CD2FD8-87DD-FDF9-BE07-1E67323D7100}"/>
              </a:ext>
            </a:extLst>
          </p:cNvPr>
          <p:cNvGrpSpPr/>
          <p:nvPr/>
        </p:nvGrpSpPr>
        <p:grpSpPr>
          <a:xfrm>
            <a:off x="292795" y="1969557"/>
            <a:ext cx="9470628" cy="2327582"/>
            <a:chOff x="292795" y="1969557"/>
            <a:chExt cx="9470628" cy="2327582"/>
          </a:xfrm>
        </p:grpSpPr>
        <p:grpSp>
          <p:nvGrpSpPr>
            <p:cNvPr id="42" name="Gruppieren 41">
              <a:extLst>
                <a:ext uri="{FF2B5EF4-FFF2-40B4-BE49-F238E27FC236}">
                  <a16:creationId xmlns:a16="http://schemas.microsoft.com/office/drawing/2014/main" id="{9A69473E-7F68-5676-E980-33D1A2C08881}"/>
                </a:ext>
              </a:extLst>
            </p:cNvPr>
            <p:cNvGrpSpPr/>
            <p:nvPr/>
          </p:nvGrpSpPr>
          <p:grpSpPr>
            <a:xfrm>
              <a:off x="292795" y="1969557"/>
              <a:ext cx="8977364" cy="2327582"/>
              <a:chOff x="-739719" y="2571630"/>
              <a:chExt cx="8977364" cy="2327582"/>
            </a:xfrm>
          </p:grpSpPr>
          <p:sp>
            <p:nvSpPr>
              <p:cNvPr id="43" name="Textfeld 67">
                <a:extLst>
                  <a:ext uri="{FF2B5EF4-FFF2-40B4-BE49-F238E27FC236}">
                    <a16:creationId xmlns:a16="http://schemas.microsoft.com/office/drawing/2014/main" id="{EDB39EFC-2DBD-E4BE-8030-3789D8AF5A7C}"/>
                  </a:ext>
                </a:extLst>
              </p:cNvPr>
              <p:cNvSpPr txBox="1">
                <a:spLocks noChangeArrowheads="1"/>
              </p:cNvSpPr>
              <p:nvPr/>
            </p:nvSpPr>
            <p:spPr bwMode="auto">
              <a:xfrm>
                <a:off x="7368172"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10,4%</a:t>
                </a:r>
              </a:p>
            </p:txBody>
          </p:sp>
          <p:sp>
            <p:nvSpPr>
              <p:cNvPr id="47" name="Rechteck 27">
                <a:extLst>
                  <a:ext uri="{FF2B5EF4-FFF2-40B4-BE49-F238E27FC236}">
                    <a16:creationId xmlns:a16="http://schemas.microsoft.com/office/drawing/2014/main" id="{382C4520-6915-01C1-BE10-D3BCFC7D2E48}"/>
                  </a:ext>
                </a:extLst>
              </p:cNvPr>
              <p:cNvSpPr>
                <a:spLocks noChangeArrowheads="1"/>
              </p:cNvSpPr>
              <p:nvPr/>
            </p:nvSpPr>
            <p:spPr bwMode="auto">
              <a:xfrm>
                <a:off x="-739719" y="2571630"/>
                <a:ext cx="2507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b="1" dirty="0">
                    <a:solidFill>
                      <a:srgbClr val="FF0000"/>
                    </a:solidFill>
                  </a:rPr>
                  <a:t>Jahresnutzungsgrad (%) </a:t>
                </a:r>
                <a:r>
                  <a:rPr lang="de-DE" altLang="de-DE" sz="1400" dirty="0"/>
                  <a:t>*)</a:t>
                </a:r>
              </a:p>
            </p:txBody>
          </p:sp>
          <p:sp>
            <p:nvSpPr>
              <p:cNvPr id="48" name="Geschweifte Klammer rechts 3">
                <a:extLst>
                  <a:ext uri="{FF2B5EF4-FFF2-40B4-BE49-F238E27FC236}">
                    <a16:creationId xmlns:a16="http://schemas.microsoft.com/office/drawing/2014/main" id="{3AD995BE-BA46-09F6-397C-9D58B3688090}"/>
                  </a:ext>
                </a:extLst>
              </p:cNvPr>
              <p:cNvSpPr>
                <a:spLocks/>
              </p:cNvSpPr>
              <p:nvPr/>
            </p:nvSpPr>
            <p:spPr bwMode="auto">
              <a:xfrm rot="16200000">
                <a:off x="5632726" y="2316535"/>
                <a:ext cx="584119" cy="4581236"/>
              </a:xfrm>
              <a:prstGeom prst="rightBrace">
                <a:avLst>
                  <a:gd name="adj1" fmla="val 8342"/>
                  <a:gd name="adj2" fmla="val 48403"/>
                </a:avLst>
              </a:prstGeom>
              <a:noFill/>
              <a:ln w="127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49" name="Textfeld 4">
                <a:extLst>
                  <a:ext uri="{FF2B5EF4-FFF2-40B4-BE49-F238E27FC236}">
                    <a16:creationId xmlns:a16="http://schemas.microsoft.com/office/drawing/2014/main" id="{7A54A26A-A812-A630-F94B-B9A2FD9A9EE2}"/>
                  </a:ext>
                </a:extLst>
              </p:cNvPr>
              <p:cNvSpPr txBox="1">
                <a:spLocks noChangeArrowheads="1"/>
              </p:cNvSpPr>
              <p:nvPr/>
            </p:nvSpPr>
            <p:spPr bwMode="auto">
              <a:xfrm>
                <a:off x="4889236" y="3930427"/>
                <a:ext cx="2134135" cy="42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400" dirty="0">
                    <a:solidFill>
                      <a:srgbClr val="FF0000"/>
                    </a:solidFill>
                  </a:rPr>
                  <a:t>Volatile Energieträger</a:t>
                </a:r>
              </a:p>
            </p:txBody>
          </p:sp>
          <p:sp>
            <p:nvSpPr>
              <p:cNvPr id="50" name="Textfeld 67">
                <a:extLst>
                  <a:ext uri="{FF2B5EF4-FFF2-40B4-BE49-F238E27FC236}">
                    <a16:creationId xmlns:a16="http://schemas.microsoft.com/office/drawing/2014/main" id="{DB809CDE-E852-C2D2-1CE9-2A2DDCC1A522}"/>
                  </a:ext>
                </a:extLst>
              </p:cNvPr>
              <p:cNvSpPr txBox="1">
                <a:spLocks noChangeArrowheads="1"/>
              </p:cNvSpPr>
              <p:nvPr/>
            </p:nvSpPr>
            <p:spPr bwMode="auto">
              <a:xfrm>
                <a:off x="2017151"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92,1%</a:t>
                </a:r>
              </a:p>
            </p:txBody>
          </p:sp>
          <p:sp>
            <p:nvSpPr>
              <p:cNvPr id="51" name="Textfeld 67">
                <a:extLst>
                  <a:ext uri="{FF2B5EF4-FFF2-40B4-BE49-F238E27FC236}">
                    <a16:creationId xmlns:a16="http://schemas.microsoft.com/office/drawing/2014/main" id="{4554EE80-E9CE-5313-CB14-231ED40A95CD}"/>
                  </a:ext>
                </a:extLst>
              </p:cNvPr>
              <p:cNvSpPr txBox="1">
                <a:spLocks noChangeArrowheads="1"/>
              </p:cNvSpPr>
              <p:nvPr/>
            </p:nvSpPr>
            <p:spPr bwMode="auto">
              <a:xfrm>
                <a:off x="3894673"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35,3%</a:t>
                </a:r>
              </a:p>
            </p:txBody>
          </p:sp>
          <p:sp>
            <p:nvSpPr>
              <p:cNvPr id="54" name="Textfeld 67">
                <a:extLst>
                  <a:ext uri="{FF2B5EF4-FFF2-40B4-BE49-F238E27FC236}">
                    <a16:creationId xmlns:a16="http://schemas.microsoft.com/office/drawing/2014/main" id="{5909ED5A-2C4F-AB71-A022-510C2E6C4E7E}"/>
                  </a:ext>
                </a:extLst>
              </p:cNvPr>
              <p:cNvSpPr txBox="1">
                <a:spLocks noChangeArrowheads="1"/>
              </p:cNvSpPr>
              <p:nvPr/>
            </p:nvSpPr>
            <p:spPr bwMode="auto">
              <a:xfrm>
                <a:off x="5584658" y="2602223"/>
                <a:ext cx="8694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400" b="1" dirty="0">
                    <a:solidFill>
                      <a:srgbClr val="FF0000"/>
                    </a:solidFill>
                  </a:rPr>
                  <a:t>18,5%</a:t>
                </a:r>
              </a:p>
            </p:txBody>
          </p:sp>
        </p:grpSp>
        <p:sp>
          <p:nvSpPr>
            <p:cNvPr id="9" name="Text Box 5">
              <a:extLst>
                <a:ext uri="{FF2B5EF4-FFF2-40B4-BE49-F238E27FC236}">
                  <a16:creationId xmlns:a16="http://schemas.microsoft.com/office/drawing/2014/main" id="{25491600-22EB-DBB0-B85F-4237A0BB05CB}"/>
                </a:ext>
              </a:extLst>
            </p:cNvPr>
            <p:cNvSpPr txBox="1">
              <a:spLocks noChangeArrowheads="1"/>
            </p:cNvSpPr>
            <p:nvPr/>
          </p:nvSpPr>
          <p:spPr bwMode="auto">
            <a:xfrm>
              <a:off x="8006532" y="2287369"/>
              <a:ext cx="175689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 gemessen an 8.760 h/a</a:t>
              </a:r>
              <a:endParaRPr lang="en-US" altLang="de-DE" sz="1200" dirty="0"/>
            </a:p>
          </p:txBody>
        </p:sp>
      </p:grpSp>
    </p:spTree>
    <p:extLst>
      <p:ext uri="{BB962C8B-B14F-4D97-AF65-F5344CB8AC3E}">
        <p14:creationId xmlns:p14="http://schemas.microsoft.com/office/powerpoint/2010/main" val="39017830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1000" fill="hold"/>
                                        <p:tgtEl>
                                          <p:spTgt spid="62"/>
                                        </p:tgtEl>
                                        <p:attrNameLst>
                                          <p:attrName>ppt_x</p:attrName>
                                        </p:attrNameLst>
                                      </p:cBhvr>
                                      <p:tavLst>
                                        <p:tav tm="0">
                                          <p:val>
                                            <p:strVal val="1+#ppt_w/2"/>
                                          </p:val>
                                        </p:tav>
                                        <p:tav tm="100000">
                                          <p:val>
                                            <p:strVal val="#ppt_x"/>
                                          </p:val>
                                        </p:tav>
                                      </p:tavLst>
                                    </p:anim>
                                    <p:anim calcmode="lin" valueType="num">
                                      <p:cBhvr additive="base">
                                        <p:cTn id="20" dur="10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Nutzungsgrad und Stromgestehungskosten von Kraftwerken (2)</a:t>
            </a:r>
            <a:br>
              <a:rPr lang="de-DE" altLang="de-DE" sz="2000" dirty="0">
                <a:solidFill>
                  <a:schemeClr val="bg1"/>
                </a:solidFill>
              </a:rPr>
            </a:br>
            <a:r>
              <a:rPr lang="de-DE" altLang="de-DE" sz="2000" dirty="0">
                <a:solidFill>
                  <a:schemeClr val="bg1"/>
                </a:solidFill>
              </a:rPr>
              <a:t>Stromgestehungskosten, Auswahl 2021</a:t>
            </a:r>
          </a:p>
        </p:txBody>
      </p:sp>
      <p:pic>
        <p:nvPicPr>
          <p:cNvPr id="7" name="Grafik 6">
            <a:extLst>
              <a:ext uri="{FF2B5EF4-FFF2-40B4-BE49-F238E27FC236}">
                <a16:creationId xmlns:a16="http://schemas.microsoft.com/office/drawing/2014/main" id="{83E66486-339B-C72C-0F19-ED6536069D57}"/>
              </a:ext>
            </a:extLst>
          </p:cNvPr>
          <p:cNvPicPr>
            <a:picLocks noChangeAspect="1"/>
          </p:cNvPicPr>
          <p:nvPr/>
        </p:nvPicPr>
        <p:blipFill rotWithShape="1">
          <a:blip r:embed="rId3"/>
          <a:srcRect t="14276" b="2552"/>
          <a:stretch/>
        </p:blipFill>
        <p:spPr>
          <a:xfrm>
            <a:off x="978196" y="914397"/>
            <a:ext cx="7981319" cy="5116946"/>
          </a:xfrm>
          <a:prstGeom prst="rect">
            <a:avLst/>
          </a:prstGeom>
        </p:spPr>
      </p:pic>
      <p:sp>
        <p:nvSpPr>
          <p:cNvPr id="13" name="Textfeld 12">
            <a:extLst>
              <a:ext uri="{FF2B5EF4-FFF2-40B4-BE49-F238E27FC236}">
                <a16:creationId xmlns:a16="http://schemas.microsoft.com/office/drawing/2014/main" id="{5350F2A8-A9D9-4063-60D6-60C7BA47A9B8}"/>
              </a:ext>
            </a:extLst>
          </p:cNvPr>
          <p:cNvSpPr txBox="1"/>
          <p:nvPr/>
        </p:nvSpPr>
        <p:spPr>
          <a:xfrm>
            <a:off x="420361" y="882069"/>
            <a:ext cx="832279" cy="307777"/>
          </a:xfrm>
          <a:prstGeom prst="rect">
            <a:avLst/>
          </a:prstGeom>
          <a:noFill/>
        </p:spPr>
        <p:txBody>
          <a:bodyPr wrap="none" rtlCol="0">
            <a:spAutoFit/>
          </a:bodyPr>
          <a:lstStyle/>
          <a:p>
            <a:r>
              <a:rPr lang="de-DE" sz="1400" dirty="0"/>
              <a:t>€ct/kWh</a:t>
            </a:r>
          </a:p>
        </p:txBody>
      </p:sp>
      <p:grpSp>
        <p:nvGrpSpPr>
          <p:cNvPr id="5" name="Gruppieren 4">
            <a:extLst>
              <a:ext uri="{FF2B5EF4-FFF2-40B4-BE49-F238E27FC236}">
                <a16:creationId xmlns:a16="http://schemas.microsoft.com/office/drawing/2014/main" id="{6A6DB13F-4BF7-9319-B0E0-B9502EFFBC6B}"/>
              </a:ext>
            </a:extLst>
          </p:cNvPr>
          <p:cNvGrpSpPr/>
          <p:nvPr/>
        </p:nvGrpSpPr>
        <p:grpSpPr>
          <a:xfrm>
            <a:off x="6450434" y="1085815"/>
            <a:ext cx="3261792" cy="4515416"/>
            <a:chOff x="6450434" y="1085815"/>
            <a:chExt cx="3261792" cy="4515416"/>
          </a:xfrm>
        </p:grpSpPr>
        <p:sp>
          <p:nvSpPr>
            <p:cNvPr id="3" name="Textfeld 2">
              <a:extLst>
                <a:ext uri="{FF2B5EF4-FFF2-40B4-BE49-F238E27FC236}">
                  <a16:creationId xmlns:a16="http://schemas.microsoft.com/office/drawing/2014/main" id="{1A675161-B90F-48CC-7887-ADB9A1D3B892}"/>
                </a:ext>
              </a:extLst>
            </p:cNvPr>
            <p:cNvSpPr txBox="1"/>
            <p:nvPr/>
          </p:nvSpPr>
          <p:spPr>
            <a:xfrm>
              <a:off x="8379223" y="5355010"/>
              <a:ext cx="580292" cy="246221"/>
            </a:xfrm>
            <a:prstGeom prst="rect">
              <a:avLst/>
            </a:prstGeom>
            <a:noFill/>
          </p:spPr>
          <p:txBody>
            <a:bodyPr wrap="square">
              <a:spAutoFit/>
            </a:bodyPr>
            <a:lstStyle/>
            <a:p>
              <a:r>
                <a:rPr lang="de-DE" altLang="de-DE" sz="1000" dirty="0">
                  <a:solidFill>
                    <a:srgbClr val="FF0000"/>
                  </a:solidFill>
                </a:rPr>
                <a:t>*)</a:t>
              </a:r>
              <a:endParaRPr lang="de-DE" sz="1000" dirty="0">
                <a:solidFill>
                  <a:srgbClr val="FF0000"/>
                </a:solidFill>
              </a:endParaRPr>
            </a:p>
          </p:txBody>
        </p:sp>
        <p:sp>
          <p:nvSpPr>
            <p:cNvPr id="4" name="Textfeld 3">
              <a:extLst>
                <a:ext uri="{FF2B5EF4-FFF2-40B4-BE49-F238E27FC236}">
                  <a16:creationId xmlns:a16="http://schemas.microsoft.com/office/drawing/2014/main" id="{8C839142-1B6A-1C0D-EA5D-0AB621C363CD}"/>
                </a:ext>
              </a:extLst>
            </p:cNvPr>
            <p:cNvSpPr txBox="1"/>
            <p:nvPr/>
          </p:nvSpPr>
          <p:spPr>
            <a:xfrm>
              <a:off x="6450434" y="1085815"/>
              <a:ext cx="3261792" cy="738664"/>
            </a:xfrm>
            <a:prstGeom prst="rect">
              <a:avLst/>
            </a:prstGeom>
            <a:noFill/>
          </p:spPr>
          <p:txBody>
            <a:bodyPr wrap="square">
              <a:spAutoFit/>
            </a:bodyPr>
            <a:lstStyle/>
            <a:p>
              <a:r>
                <a:rPr lang="de-DE" altLang="de-DE" sz="1400" dirty="0">
                  <a:solidFill>
                    <a:srgbClr val="FF0000"/>
                  </a:solidFill>
                </a:rPr>
                <a:t>*) hierin sind die Kosten für die KW-Entwicklung und die Endlagerung der </a:t>
              </a:r>
              <a:r>
                <a:rPr lang="de-DE" altLang="de-DE" sz="1400" dirty="0" err="1">
                  <a:solidFill>
                    <a:srgbClr val="FF0000"/>
                  </a:solidFill>
                </a:rPr>
                <a:t>radiaktiven</a:t>
              </a:r>
              <a:r>
                <a:rPr lang="de-DE" altLang="de-DE" sz="1400" dirty="0">
                  <a:solidFill>
                    <a:srgbClr val="FF0000"/>
                  </a:solidFill>
                </a:rPr>
                <a:t> Abfälle nicht berücksichtigt!</a:t>
              </a:r>
              <a:endParaRPr lang="de-DE" sz="1400" dirty="0">
                <a:solidFill>
                  <a:srgbClr val="FF0000"/>
                </a:solidFill>
              </a:endParaRPr>
            </a:p>
          </p:txBody>
        </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06367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Die EE-KW sind mit Abstand die kostengünstigsten Kraftwerke!</a:t>
            </a:r>
          </a:p>
        </p:txBody>
      </p:sp>
    </p:spTree>
    <p:extLst>
      <p:ext uri="{BB962C8B-B14F-4D97-AF65-F5344CB8AC3E}">
        <p14:creationId xmlns:p14="http://schemas.microsoft.com/office/powerpoint/2010/main" val="191018826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12" name="Gruppieren 8311">
            <a:extLst>
              <a:ext uri="{FF2B5EF4-FFF2-40B4-BE49-F238E27FC236}">
                <a16:creationId xmlns:a16="http://schemas.microsoft.com/office/drawing/2014/main" id="{275B4498-3955-7327-97E4-6D80E8AFCE63}"/>
              </a:ext>
            </a:extLst>
          </p:cNvPr>
          <p:cNvGrpSpPr/>
          <p:nvPr/>
        </p:nvGrpSpPr>
        <p:grpSpPr>
          <a:xfrm>
            <a:off x="8029195" y="1084647"/>
            <a:ext cx="1718176" cy="2154384"/>
            <a:chOff x="8994261" y="1099887"/>
            <a:chExt cx="1718176" cy="2154384"/>
          </a:xfrm>
        </p:grpSpPr>
        <p:sp>
          <p:nvSpPr>
            <p:cNvPr id="8321" name="Rechteck 8320">
              <a:extLst>
                <a:ext uri="{FF2B5EF4-FFF2-40B4-BE49-F238E27FC236}">
                  <a16:creationId xmlns:a16="http://schemas.microsoft.com/office/drawing/2014/main" id="{B9DDBF62-1A92-DD9F-8429-9DE9FEDA264D}"/>
                </a:ext>
              </a:extLst>
            </p:cNvPr>
            <p:cNvSpPr/>
            <p:nvPr/>
          </p:nvSpPr>
          <p:spPr bwMode="auto">
            <a:xfrm>
              <a:off x="8994261" y="1099887"/>
              <a:ext cx="1718176" cy="2154384"/>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97" name="Textfeld 8296">
              <a:extLst>
                <a:ext uri="{FF2B5EF4-FFF2-40B4-BE49-F238E27FC236}">
                  <a16:creationId xmlns:a16="http://schemas.microsoft.com/office/drawing/2014/main" id="{B09A376E-65BA-F575-8E48-C649692A9CF0}"/>
                </a:ext>
              </a:extLst>
            </p:cNvPr>
            <p:cNvSpPr txBox="1"/>
            <p:nvPr/>
          </p:nvSpPr>
          <p:spPr>
            <a:xfrm>
              <a:off x="9047190" y="1152593"/>
              <a:ext cx="1651791" cy="523220"/>
            </a:xfrm>
            <a:prstGeom prst="rect">
              <a:avLst/>
            </a:prstGeom>
            <a:noFill/>
          </p:spPr>
          <p:txBody>
            <a:bodyPr wrap="square" rtlCol="0">
              <a:spAutoFit/>
            </a:bodyPr>
            <a:lstStyle/>
            <a:p>
              <a:pPr algn="r"/>
              <a:r>
                <a:rPr lang="de-DE" sz="1400" u="sng" dirty="0"/>
                <a:t>Wärme/Mobilität:</a:t>
              </a:r>
              <a:br>
                <a:rPr lang="de-DE" sz="1400" u="sng" dirty="0"/>
              </a:br>
              <a:r>
                <a:rPr lang="de-DE" sz="1400" dirty="0"/>
                <a:t>Fossile</a:t>
              </a:r>
            </a:p>
          </p:txBody>
        </p:sp>
      </p:grpSp>
      <p:grpSp>
        <p:nvGrpSpPr>
          <p:cNvPr id="8326" name="Gruppieren 8325">
            <a:extLst>
              <a:ext uri="{FF2B5EF4-FFF2-40B4-BE49-F238E27FC236}">
                <a16:creationId xmlns:a16="http://schemas.microsoft.com/office/drawing/2014/main" id="{43B34693-15F9-9BCC-4488-C50399B6C8DB}"/>
              </a:ext>
            </a:extLst>
          </p:cNvPr>
          <p:cNvGrpSpPr/>
          <p:nvPr/>
        </p:nvGrpSpPr>
        <p:grpSpPr>
          <a:xfrm>
            <a:off x="155691" y="3615956"/>
            <a:ext cx="9581846" cy="2347660"/>
            <a:chOff x="152704" y="3755656"/>
            <a:chExt cx="9581846" cy="2200369"/>
          </a:xfrm>
        </p:grpSpPr>
        <p:sp>
          <p:nvSpPr>
            <p:cNvPr id="8325" name="Rechteck 8324">
              <a:extLst>
                <a:ext uri="{FF2B5EF4-FFF2-40B4-BE49-F238E27FC236}">
                  <a16:creationId xmlns:a16="http://schemas.microsoft.com/office/drawing/2014/main" id="{626297DD-3558-53D3-40F4-4062F763B777}"/>
                </a:ext>
              </a:extLst>
            </p:cNvPr>
            <p:cNvSpPr/>
            <p:nvPr/>
          </p:nvSpPr>
          <p:spPr bwMode="auto">
            <a:xfrm>
              <a:off x="152704" y="3755656"/>
              <a:ext cx="9581846" cy="220036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24" name="Textfeld 8323">
              <a:extLst>
                <a:ext uri="{FF2B5EF4-FFF2-40B4-BE49-F238E27FC236}">
                  <a16:creationId xmlns:a16="http://schemas.microsoft.com/office/drawing/2014/main" id="{C5232D15-C8CB-0062-DE79-76713F6E9DFA}"/>
                </a:ext>
              </a:extLst>
            </p:cNvPr>
            <p:cNvSpPr txBox="1"/>
            <p:nvPr/>
          </p:nvSpPr>
          <p:spPr>
            <a:xfrm>
              <a:off x="152704" y="3757012"/>
              <a:ext cx="1462964" cy="490393"/>
            </a:xfrm>
            <a:prstGeom prst="rect">
              <a:avLst/>
            </a:prstGeom>
            <a:noFill/>
          </p:spPr>
          <p:txBody>
            <a:bodyPr wrap="square" rtlCol="0">
              <a:spAutoFit/>
            </a:bodyPr>
            <a:lstStyle/>
            <a:p>
              <a:r>
                <a:rPr lang="de-DE" sz="1400" u="sng" dirty="0"/>
                <a:t>Stromsystem:</a:t>
              </a:r>
              <a:br>
                <a:rPr lang="de-DE" sz="1400" u="sng" dirty="0"/>
              </a:br>
              <a:r>
                <a:rPr lang="de-DE" sz="1400" dirty="0"/>
                <a:t>Erneuerbare</a:t>
              </a:r>
            </a:p>
          </p:txBody>
        </p:sp>
      </p:grpSp>
      <p:grpSp>
        <p:nvGrpSpPr>
          <p:cNvPr id="8318" name="Gruppieren 8317">
            <a:extLst>
              <a:ext uri="{FF2B5EF4-FFF2-40B4-BE49-F238E27FC236}">
                <a16:creationId xmlns:a16="http://schemas.microsoft.com/office/drawing/2014/main" id="{F6A5C9BE-97B6-A475-FD0E-32D3DAEC7BCD}"/>
              </a:ext>
            </a:extLst>
          </p:cNvPr>
          <p:cNvGrpSpPr/>
          <p:nvPr/>
        </p:nvGrpSpPr>
        <p:grpSpPr>
          <a:xfrm>
            <a:off x="155691" y="1076103"/>
            <a:ext cx="7718255" cy="2164895"/>
            <a:chOff x="155691" y="1076103"/>
            <a:chExt cx="7718255" cy="2164895"/>
          </a:xfrm>
        </p:grpSpPr>
        <p:sp>
          <p:nvSpPr>
            <p:cNvPr id="8320" name="Rechteck 8319">
              <a:extLst>
                <a:ext uri="{FF2B5EF4-FFF2-40B4-BE49-F238E27FC236}">
                  <a16:creationId xmlns:a16="http://schemas.microsoft.com/office/drawing/2014/main" id="{1048B1D2-1B57-3977-472C-ABFFF8281F9C}"/>
                </a:ext>
              </a:extLst>
            </p:cNvPr>
            <p:cNvSpPr/>
            <p:nvPr/>
          </p:nvSpPr>
          <p:spPr bwMode="auto">
            <a:xfrm>
              <a:off x="155691" y="1076103"/>
              <a:ext cx="7718255" cy="216489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98" name="Textfeld 8297">
              <a:extLst>
                <a:ext uri="{FF2B5EF4-FFF2-40B4-BE49-F238E27FC236}">
                  <a16:creationId xmlns:a16="http://schemas.microsoft.com/office/drawing/2014/main" id="{11FB7490-1F67-DA88-5587-FB168423513B}"/>
                </a:ext>
              </a:extLst>
            </p:cNvPr>
            <p:cNvSpPr txBox="1"/>
            <p:nvPr/>
          </p:nvSpPr>
          <p:spPr>
            <a:xfrm>
              <a:off x="156004" y="1112974"/>
              <a:ext cx="1468366" cy="523220"/>
            </a:xfrm>
            <a:prstGeom prst="rect">
              <a:avLst/>
            </a:prstGeom>
            <a:noFill/>
          </p:spPr>
          <p:txBody>
            <a:bodyPr wrap="square" rtlCol="0">
              <a:spAutoFit/>
            </a:bodyPr>
            <a:lstStyle/>
            <a:p>
              <a:r>
                <a:rPr lang="de-DE" sz="1400" u="sng" dirty="0"/>
                <a:t>Stromsystem:</a:t>
              </a:r>
              <a:br>
                <a:rPr lang="de-DE" sz="1400" u="sng" dirty="0"/>
              </a:br>
              <a:r>
                <a:rPr lang="de-DE" sz="1400" dirty="0"/>
                <a:t>Fossile</a:t>
              </a:r>
            </a:p>
          </p:txBody>
        </p:sp>
      </p:grpSp>
      <p:grpSp>
        <p:nvGrpSpPr>
          <p:cNvPr id="8282" name="Gruppieren 8281">
            <a:extLst>
              <a:ext uri="{FF2B5EF4-FFF2-40B4-BE49-F238E27FC236}">
                <a16:creationId xmlns:a16="http://schemas.microsoft.com/office/drawing/2014/main" id="{C59C3456-712F-78ED-57AE-0BC96A2DE12A}"/>
              </a:ext>
            </a:extLst>
          </p:cNvPr>
          <p:cNvGrpSpPr/>
          <p:nvPr/>
        </p:nvGrpSpPr>
        <p:grpSpPr>
          <a:xfrm>
            <a:off x="6403142" y="3720535"/>
            <a:ext cx="3389672" cy="2154384"/>
            <a:chOff x="6377756" y="3650685"/>
            <a:chExt cx="3389672" cy="2154384"/>
          </a:xfrm>
        </p:grpSpPr>
        <p:sp>
          <p:nvSpPr>
            <p:cNvPr id="8281" name="Rechteck 8280">
              <a:extLst>
                <a:ext uri="{FF2B5EF4-FFF2-40B4-BE49-F238E27FC236}">
                  <a16:creationId xmlns:a16="http://schemas.microsoft.com/office/drawing/2014/main" id="{6E8D79B0-1669-4EFA-F9DF-FEF66AF3EBCE}"/>
                </a:ext>
              </a:extLst>
            </p:cNvPr>
            <p:cNvSpPr/>
            <p:nvPr/>
          </p:nvSpPr>
          <p:spPr bwMode="auto">
            <a:xfrm>
              <a:off x="6610709" y="3650685"/>
              <a:ext cx="2923816" cy="2154384"/>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80" name="Textfeld 8279">
              <a:extLst>
                <a:ext uri="{FF2B5EF4-FFF2-40B4-BE49-F238E27FC236}">
                  <a16:creationId xmlns:a16="http://schemas.microsoft.com/office/drawing/2014/main" id="{23EDD510-6F97-F9E3-F14E-E8EF11540A0C}"/>
                </a:ext>
              </a:extLst>
            </p:cNvPr>
            <p:cNvSpPr txBox="1"/>
            <p:nvPr/>
          </p:nvSpPr>
          <p:spPr>
            <a:xfrm>
              <a:off x="6377756" y="5436436"/>
              <a:ext cx="3389672" cy="307777"/>
            </a:xfrm>
            <a:prstGeom prst="rect">
              <a:avLst/>
            </a:prstGeom>
            <a:noFill/>
          </p:spPr>
          <p:txBody>
            <a:bodyPr wrap="square" rtlCol="0">
              <a:spAutoFit/>
            </a:bodyPr>
            <a:lstStyle/>
            <a:p>
              <a:pPr algn="ctr"/>
              <a:r>
                <a:rPr lang="de-DE" sz="1400" dirty="0" err="1"/>
                <a:t>ProSumer</a:t>
              </a:r>
              <a:endParaRPr lang="de-DE" sz="1400" dirty="0"/>
            </a:p>
          </p:txBody>
        </p:sp>
      </p:gr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592309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Transformation (1), Energiesystem (1)</a:t>
            </a:r>
            <a:br>
              <a:rPr lang="de-DE" altLang="de-DE" sz="2000" dirty="0">
                <a:solidFill>
                  <a:schemeClr val="bg1"/>
                </a:solidFill>
              </a:rPr>
            </a:br>
            <a:r>
              <a:rPr lang="de-DE" altLang="de-DE" sz="2000" dirty="0">
                <a:solidFill>
                  <a:schemeClr val="bg1"/>
                </a:solidFill>
              </a:rPr>
              <a:t>von den Fossilen zu den Erneuerbaren, Infrastruktur</a:t>
            </a:r>
          </a:p>
        </p:txBody>
      </p:sp>
      <p:sp>
        <p:nvSpPr>
          <p:cNvPr id="3" name="Textfeld 2">
            <a:extLst>
              <a:ext uri="{FF2B5EF4-FFF2-40B4-BE49-F238E27FC236}">
                <a16:creationId xmlns:a16="http://schemas.microsoft.com/office/drawing/2014/main" id="{B8B50CD3-E2B3-2744-C115-040B31265354}"/>
              </a:ext>
            </a:extLst>
          </p:cNvPr>
          <p:cNvSpPr txBox="1"/>
          <p:nvPr/>
        </p:nvSpPr>
        <p:spPr>
          <a:xfrm>
            <a:off x="-63383" y="742221"/>
            <a:ext cx="3227331" cy="338554"/>
          </a:xfrm>
          <a:prstGeom prst="rect">
            <a:avLst/>
          </a:prstGeom>
          <a:noFill/>
        </p:spPr>
        <p:txBody>
          <a:bodyPr wrap="square" rtlCol="0">
            <a:spAutoFit/>
          </a:bodyPr>
          <a:lstStyle/>
          <a:p>
            <a:r>
              <a:rPr lang="de-DE" sz="1600" b="1" dirty="0"/>
              <a:t>bisher </a:t>
            </a:r>
            <a:r>
              <a:rPr lang="de-DE" sz="1200" b="1" dirty="0"/>
              <a:t>(z.T. noch Gegenwart)</a:t>
            </a:r>
          </a:p>
        </p:txBody>
      </p:sp>
      <p:sp>
        <p:nvSpPr>
          <p:cNvPr id="16" name="Freihandform: Form 15">
            <a:extLst>
              <a:ext uri="{FF2B5EF4-FFF2-40B4-BE49-F238E27FC236}">
                <a16:creationId xmlns:a16="http://schemas.microsoft.com/office/drawing/2014/main" id="{088F1AD3-187F-5F70-B904-3ED505C70F05}"/>
              </a:ext>
            </a:extLst>
          </p:cNvPr>
          <p:cNvSpPr/>
          <p:nvPr/>
        </p:nvSpPr>
        <p:spPr>
          <a:xfrm rot="10800000" flipH="1" flipV="1">
            <a:off x="1238559" y="1447187"/>
            <a:ext cx="1586990" cy="1052248"/>
          </a:xfrm>
          <a:custGeom>
            <a:avLst/>
            <a:gdLst>
              <a:gd name="connsiteX0" fmla="*/ 2309757 w 3300542"/>
              <a:gd name="connsiteY0" fmla="*/ 5818 h 2579628"/>
              <a:gd name="connsiteX1" fmla="*/ 2166911 w 3300542"/>
              <a:gd name="connsiteY1" fmla="*/ 111689 h 2579628"/>
              <a:gd name="connsiteX2" fmla="*/ 2152005 w 3300542"/>
              <a:gd name="connsiteY2" fmla="*/ 126902 h 2579628"/>
              <a:gd name="connsiteX3" fmla="*/ 2056981 w 3300542"/>
              <a:gd name="connsiteY3" fmla="*/ 193343 h 2579628"/>
              <a:gd name="connsiteX4" fmla="*/ 2024996 w 3300542"/>
              <a:gd name="connsiteY4" fmla="*/ 224390 h 2579628"/>
              <a:gd name="connsiteX5" fmla="*/ 1961647 w 3300542"/>
              <a:gd name="connsiteY5" fmla="*/ 218181 h 2579628"/>
              <a:gd name="connsiteX6" fmla="*/ 1924383 w 3300542"/>
              <a:gd name="connsiteY6" fmla="*/ 371243 h 2579628"/>
              <a:gd name="connsiteX7" fmla="*/ 1923762 w 3300542"/>
              <a:gd name="connsiteY7" fmla="*/ 591057 h 2579628"/>
              <a:gd name="connsiteX8" fmla="*/ 1919104 w 3300542"/>
              <a:gd name="connsiteY8" fmla="*/ 720214 h 2579628"/>
              <a:gd name="connsiteX9" fmla="*/ 1919104 w 3300542"/>
              <a:gd name="connsiteY9" fmla="*/ 734495 h 2579628"/>
              <a:gd name="connsiteX10" fmla="*/ 1904509 w 3300542"/>
              <a:gd name="connsiteY10" fmla="*/ 737911 h 2579628"/>
              <a:gd name="connsiteX11" fmla="*/ 1853892 w 3300542"/>
              <a:gd name="connsiteY11" fmla="*/ 752503 h 2579628"/>
              <a:gd name="connsiteX12" fmla="*/ 1780295 w 3300542"/>
              <a:gd name="connsiteY12" fmla="*/ 762127 h 2579628"/>
              <a:gd name="connsiteX13" fmla="*/ 1601427 w 3300542"/>
              <a:gd name="connsiteY13" fmla="*/ 768026 h 2579628"/>
              <a:gd name="connsiteX14" fmla="*/ 1463239 w 3300542"/>
              <a:gd name="connsiteY14" fmla="*/ 878244 h 2579628"/>
              <a:gd name="connsiteX15" fmla="*/ 1361384 w 3300542"/>
              <a:gd name="connsiteY15" fmla="*/ 960829 h 2579628"/>
              <a:gd name="connsiteX16" fmla="*/ 1327536 w 3300542"/>
              <a:gd name="connsiteY16" fmla="*/ 971696 h 2579628"/>
              <a:gd name="connsiteX17" fmla="*/ 1302693 w 3300542"/>
              <a:gd name="connsiteY17" fmla="*/ 959898 h 2579628"/>
              <a:gd name="connsiteX18" fmla="*/ 1201769 w 3300542"/>
              <a:gd name="connsiteY18" fmla="*/ 953999 h 2579628"/>
              <a:gd name="connsiteX19" fmla="*/ 1039359 w 3300542"/>
              <a:gd name="connsiteY19" fmla="*/ 998396 h 2579628"/>
              <a:gd name="connsiteX20" fmla="*/ 1016069 w 3300542"/>
              <a:gd name="connsiteY20" fmla="*/ 989703 h 2579628"/>
              <a:gd name="connsiteX21" fmla="*/ 957999 w 3300542"/>
              <a:gd name="connsiteY21" fmla="*/ 979147 h 2579628"/>
              <a:gd name="connsiteX22" fmla="*/ 899619 w 3300542"/>
              <a:gd name="connsiteY22" fmla="*/ 986288 h 2579628"/>
              <a:gd name="connsiteX23" fmla="*/ 818569 w 3300542"/>
              <a:gd name="connsiteY23" fmla="*/ 1025407 h 2579628"/>
              <a:gd name="connsiteX24" fmla="*/ 745594 w 3300542"/>
              <a:gd name="connsiteY24" fmla="*/ 1100542 h 2579628"/>
              <a:gd name="connsiteX25" fmla="*/ 670134 w 3300542"/>
              <a:gd name="connsiteY25" fmla="*/ 1159221 h 2579628"/>
              <a:gd name="connsiteX26" fmla="*/ 598090 w 3300542"/>
              <a:gd name="connsiteY26" fmla="*/ 1200824 h 2579628"/>
              <a:gd name="connsiteX27" fmla="*/ 565794 w 3300542"/>
              <a:gd name="connsiteY27" fmla="*/ 1254846 h 2579628"/>
              <a:gd name="connsiteX28" fmla="*/ 563620 w 3300542"/>
              <a:gd name="connsiteY28" fmla="*/ 1267886 h 2579628"/>
              <a:gd name="connsiteX29" fmla="*/ 542815 w 3300542"/>
              <a:gd name="connsiteY29" fmla="*/ 1269749 h 2579628"/>
              <a:gd name="connsiteX30" fmla="*/ 487229 w 3300542"/>
              <a:gd name="connsiteY30" fmla="*/ 1301727 h 2579628"/>
              <a:gd name="connsiteX31" fmla="*/ 442201 w 3300542"/>
              <a:gd name="connsiteY31" fmla="*/ 1488942 h 2579628"/>
              <a:gd name="connsiteX32" fmla="*/ 444375 w 3300542"/>
              <a:gd name="connsiteY32" fmla="*/ 1520920 h 2579628"/>
              <a:gd name="connsiteX33" fmla="*/ 367984 w 3300542"/>
              <a:gd name="connsiteY33" fmla="*/ 1520920 h 2579628"/>
              <a:gd name="connsiteX34" fmla="*/ 291903 w 3300542"/>
              <a:gd name="connsiteY34" fmla="*/ 1520920 h 2579628"/>
              <a:gd name="connsiteX35" fmla="*/ 292524 w 3300542"/>
              <a:gd name="connsiteY35" fmla="*/ 1571217 h 2579628"/>
              <a:gd name="connsiteX36" fmla="*/ 293455 w 3300542"/>
              <a:gd name="connsiteY36" fmla="*/ 1621824 h 2579628"/>
              <a:gd name="connsiteX37" fmla="*/ 316745 w 3300542"/>
              <a:gd name="connsiteY37" fmla="*/ 1623376 h 2579628"/>
              <a:gd name="connsiteX38" fmla="*/ 340035 w 3300542"/>
              <a:gd name="connsiteY38" fmla="*/ 1624928 h 2579628"/>
              <a:gd name="connsiteX39" fmla="*/ 341899 w 3300542"/>
              <a:gd name="connsiteY39" fmla="*/ 1645109 h 2579628"/>
              <a:gd name="connsiteX40" fmla="*/ 344383 w 3300542"/>
              <a:gd name="connsiteY40" fmla="*/ 1707203 h 2579628"/>
              <a:gd name="connsiteX41" fmla="*/ 227001 w 3300542"/>
              <a:gd name="connsiteY41" fmla="*/ 2198991 h 2579628"/>
              <a:gd name="connsiteX42" fmla="*/ 208369 w 3300542"/>
              <a:gd name="connsiteY42" fmla="*/ 2238110 h 2579628"/>
              <a:gd name="connsiteX43" fmla="*/ 104340 w 3300542"/>
              <a:gd name="connsiteY43" fmla="*/ 2238110 h 2579628"/>
              <a:gd name="connsiteX44" fmla="*/ 0 w 3300542"/>
              <a:gd name="connsiteY44" fmla="*/ 2238110 h 2579628"/>
              <a:gd name="connsiteX45" fmla="*/ 0 w 3300542"/>
              <a:gd name="connsiteY45" fmla="*/ 2408869 h 2579628"/>
              <a:gd name="connsiteX46" fmla="*/ 0 w 3300542"/>
              <a:gd name="connsiteY46" fmla="*/ 2579629 h 2579628"/>
              <a:gd name="connsiteX47" fmla="*/ 1465723 w 3300542"/>
              <a:gd name="connsiteY47" fmla="*/ 2579629 h 2579628"/>
              <a:gd name="connsiteX48" fmla="*/ 2931447 w 3300542"/>
              <a:gd name="connsiteY48" fmla="*/ 2579629 h 2579628"/>
              <a:gd name="connsiteX49" fmla="*/ 2931447 w 3300542"/>
              <a:gd name="connsiteY49" fmla="*/ 2408869 h 2579628"/>
              <a:gd name="connsiteX50" fmla="*/ 2931447 w 3300542"/>
              <a:gd name="connsiteY50" fmla="*/ 2238110 h 2579628"/>
              <a:gd name="connsiteX51" fmla="*/ 2857229 w 3300542"/>
              <a:gd name="connsiteY51" fmla="*/ 2238110 h 2579628"/>
              <a:gd name="connsiteX52" fmla="*/ 2782701 w 3300542"/>
              <a:gd name="connsiteY52" fmla="*/ 2238110 h 2579628"/>
              <a:gd name="connsiteX53" fmla="*/ 2780838 w 3300542"/>
              <a:gd name="connsiteY53" fmla="*/ 2220103 h 2579628"/>
              <a:gd name="connsiteX54" fmla="*/ 2769969 w 3300542"/>
              <a:gd name="connsiteY54" fmla="*/ 2130997 h 2579628"/>
              <a:gd name="connsiteX55" fmla="*/ 2755995 w 3300542"/>
              <a:gd name="connsiteY55" fmla="*/ 2016123 h 2579628"/>
              <a:gd name="connsiteX56" fmla="*/ 2734568 w 3300542"/>
              <a:gd name="connsiteY56" fmla="*/ 1950613 h 2579628"/>
              <a:gd name="connsiteX57" fmla="*/ 2720904 w 3300542"/>
              <a:gd name="connsiteY57" fmla="*/ 1941920 h 2579628"/>
              <a:gd name="connsiteX58" fmla="*/ 2719041 w 3300542"/>
              <a:gd name="connsiteY58" fmla="*/ 1898454 h 2579628"/>
              <a:gd name="connsiteX59" fmla="*/ 2714073 w 3300542"/>
              <a:gd name="connsiteY59" fmla="*/ 1739803 h 2579628"/>
              <a:gd name="connsiteX60" fmla="*/ 2709415 w 3300542"/>
              <a:gd name="connsiteY60" fmla="*/ 1609405 h 2579628"/>
              <a:gd name="connsiteX61" fmla="*/ 2706309 w 3300542"/>
              <a:gd name="connsiteY61" fmla="*/ 1524025 h 2579628"/>
              <a:gd name="connsiteX62" fmla="*/ 2701651 w 3300542"/>
              <a:gd name="connsiteY62" fmla="*/ 1384313 h 2579628"/>
              <a:gd name="connsiteX63" fmla="*/ 2695441 w 3300542"/>
              <a:gd name="connsiteY63" fmla="*/ 1196477 h 2579628"/>
              <a:gd name="connsiteX64" fmla="*/ 2689230 w 3300542"/>
              <a:gd name="connsiteY64" fmla="*/ 1010194 h 2579628"/>
              <a:gd name="connsiteX65" fmla="*/ 2684572 w 3300542"/>
              <a:gd name="connsiteY65" fmla="*/ 882901 h 2579628"/>
              <a:gd name="connsiteX66" fmla="*/ 2679914 w 3300542"/>
              <a:gd name="connsiteY66" fmla="*/ 749398 h 2579628"/>
              <a:gd name="connsiteX67" fmla="*/ 2674945 w 3300542"/>
              <a:gd name="connsiteY67" fmla="*/ 614964 h 2579628"/>
              <a:gd name="connsiteX68" fmla="*/ 2672771 w 3300542"/>
              <a:gd name="connsiteY68" fmla="*/ 555353 h 2579628"/>
              <a:gd name="connsiteX69" fmla="*/ 2660971 w 3300542"/>
              <a:gd name="connsiteY69" fmla="*/ 555353 h 2579628"/>
              <a:gd name="connsiteX70" fmla="*/ 2652276 w 3300542"/>
              <a:gd name="connsiteY70" fmla="*/ 546349 h 2579628"/>
              <a:gd name="connsiteX71" fmla="*/ 2677740 w 3300542"/>
              <a:gd name="connsiteY71" fmla="*/ 535793 h 2579628"/>
              <a:gd name="connsiteX72" fmla="*/ 2760032 w 3300542"/>
              <a:gd name="connsiteY72" fmla="*/ 498847 h 2579628"/>
              <a:gd name="connsiteX73" fmla="*/ 2781769 w 3300542"/>
              <a:gd name="connsiteY73" fmla="*/ 497916 h 2579628"/>
              <a:gd name="connsiteX74" fmla="*/ 2896046 w 3300542"/>
              <a:gd name="connsiteY74" fmla="*/ 514992 h 2579628"/>
              <a:gd name="connsiteX75" fmla="*/ 2928652 w 3300542"/>
              <a:gd name="connsiteY75" fmla="*/ 490154 h 2579628"/>
              <a:gd name="connsiteX76" fmla="*/ 2945731 w 3300542"/>
              <a:gd name="connsiteY76" fmla="*/ 472457 h 2579628"/>
              <a:gd name="connsiteX77" fmla="*/ 2958153 w 3300542"/>
              <a:gd name="connsiteY77" fmla="*/ 482703 h 2579628"/>
              <a:gd name="connsiteX78" fmla="*/ 3026160 w 3300542"/>
              <a:gd name="connsiteY78" fmla="*/ 517786 h 2579628"/>
              <a:gd name="connsiteX79" fmla="*/ 3130810 w 3300542"/>
              <a:gd name="connsiteY79" fmla="*/ 512198 h 2579628"/>
              <a:gd name="connsiteX80" fmla="*/ 3282661 w 3300542"/>
              <a:gd name="connsiteY80" fmla="*/ 402291 h 2579628"/>
              <a:gd name="connsiteX81" fmla="*/ 3215275 w 3300542"/>
              <a:gd name="connsiteY81" fmla="*/ 172852 h 2579628"/>
              <a:gd name="connsiteX82" fmla="*/ 3165279 w 3300542"/>
              <a:gd name="connsiteY82" fmla="*/ 161675 h 2579628"/>
              <a:gd name="connsiteX83" fmla="*/ 3110936 w 3300542"/>
              <a:gd name="connsiteY83" fmla="*/ 168195 h 2579628"/>
              <a:gd name="connsiteX84" fmla="*/ 3067461 w 3300542"/>
              <a:gd name="connsiteY84" fmla="*/ 187134 h 2579628"/>
              <a:gd name="connsiteX85" fmla="*/ 3049760 w 3300542"/>
              <a:gd name="connsiteY85" fmla="*/ 197690 h 2579628"/>
              <a:gd name="connsiteX86" fmla="*/ 3037960 w 3300542"/>
              <a:gd name="connsiteY86" fmla="*/ 187134 h 2579628"/>
              <a:gd name="connsiteX87" fmla="*/ 3010012 w 3300542"/>
              <a:gd name="connsiteY87" fmla="*/ 168505 h 2579628"/>
              <a:gd name="connsiteX88" fmla="*/ 2987654 w 3300542"/>
              <a:gd name="connsiteY88" fmla="*/ 149256 h 2579628"/>
              <a:gd name="connsiteX89" fmla="*/ 2890146 w 3300542"/>
              <a:gd name="connsiteY89" fmla="*/ 82815 h 2579628"/>
              <a:gd name="connsiteX90" fmla="*/ 2768106 w 3300542"/>
              <a:gd name="connsiteY90" fmla="*/ 114483 h 2579628"/>
              <a:gd name="connsiteX91" fmla="*/ 2746679 w 3300542"/>
              <a:gd name="connsiteY91" fmla="*/ 105790 h 2579628"/>
              <a:gd name="connsiteX92" fmla="*/ 2714073 w 3300542"/>
              <a:gd name="connsiteY92" fmla="*/ 86230 h 2579628"/>
              <a:gd name="connsiteX93" fmla="*/ 2684261 w 3300542"/>
              <a:gd name="connsiteY93" fmla="*/ 62635 h 2579628"/>
              <a:gd name="connsiteX94" fmla="*/ 2551974 w 3300542"/>
              <a:gd name="connsiteY94" fmla="*/ 5508 h 2579628"/>
              <a:gd name="connsiteX95" fmla="*/ 2485209 w 3300542"/>
              <a:gd name="connsiteY95" fmla="*/ 28793 h 2579628"/>
              <a:gd name="connsiteX96" fmla="*/ 2465024 w 3300542"/>
              <a:gd name="connsiteY96" fmla="*/ 39660 h 2579628"/>
              <a:gd name="connsiteX97" fmla="*/ 2448876 w 3300542"/>
              <a:gd name="connsiteY97" fmla="*/ 27862 h 2579628"/>
              <a:gd name="connsiteX98" fmla="*/ 2425275 w 3300542"/>
              <a:gd name="connsiteY98" fmla="*/ 12028 h 2579628"/>
              <a:gd name="connsiteX99" fmla="*/ 2309757 w 3300542"/>
              <a:gd name="connsiteY99" fmla="*/ 5818 h 2579628"/>
              <a:gd name="connsiteX100" fmla="*/ 2411301 w 3300542"/>
              <a:gd name="connsiteY100" fmla="*/ 37797 h 2579628"/>
              <a:gd name="connsiteX101" fmla="*/ 2448565 w 3300542"/>
              <a:gd name="connsiteY101" fmla="*/ 68844 h 2579628"/>
              <a:gd name="connsiteX102" fmla="*/ 2466887 w 3300542"/>
              <a:gd name="connsiteY102" fmla="*/ 79710 h 2579628"/>
              <a:gd name="connsiteX103" fmla="*/ 2480551 w 3300542"/>
              <a:gd name="connsiteY103" fmla="*/ 70396 h 2579628"/>
              <a:gd name="connsiteX104" fmla="*/ 2521541 w 3300542"/>
              <a:gd name="connsiteY104" fmla="*/ 43075 h 2579628"/>
              <a:gd name="connsiteX105" fmla="*/ 2646997 w 3300542"/>
              <a:gd name="connsiteY105" fmla="*/ 62635 h 2579628"/>
              <a:gd name="connsiteX106" fmla="*/ 2659729 w 3300542"/>
              <a:gd name="connsiteY106" fmla="*/ 75364 h 2579628"/>
              <a:gd name="connsiteX107" fmla="*/ 2637681 w 3300542"/>
              <a:gd name="connsiteY107" fmla="*/ 77848 h 2579628"/>
              <a:gd name="connsiteX108" fmla="*/ 2540173 w 3300542"/>
              <a:gd name="connsiteY108" fmla="*/ 111379 h 2579628"/>
              <a:gd name="connsiteX109" fmla="*/ 2465645 w 3300542"/>
              <a:gd name="connsiteY109" fmla="*/ 186823 h 2579628"/>
              <a:gd name="connsiteX110" fmla="*/ 2447323 w 3300542"/>
              <a:gd name="connsiteY110" fmla="*/ 204520 h 2579628"/>
              <a:gd name="connsiteX111" fmla="*/ 2378074 w 3300542"/>
              <a:gd name="connsiteY111" fmla="*/ 244881 h 2579628"/>
              <a:gd name="connsiteX112" fmla="*/ 2351368 w 3300542"/>
              <a:gd name="connsiteY112" fmla="*/ 269719 h 2579628"/>
              <a:gd name="connsiteX113" fmla="*/ 2343605 w 3300542"/>
              <a:gd name="connsiteY113" fmla="*/ 281828 h 2579628"/>
              <a:gd name="connsiteX114" fmla="*/ 2332736 w 3300542"/>
              <a:gd name="connsiteY114" fmla="*/ 298593 h 2579628"/>
              <a:gd name="connsiteX115" fmla="*/ 2310999 w 3300542"/>
              <a:gd name="connsiteY115" fmla="*/ 297662 h 2579628"/>
              <a:gd name="connsiteX116" fmla="*/ 2235539 w 3300542"/>
              <a:gd name="connsiteY116" fmla="*/ 314738 h 2579628"/>
              <a:gd name="connsiteX117" fmla="*/ 2226223 w 3300542"/>
              <a:gd name="connsiteY117" fmla="*/ 325604 h 2579628"/>
              <a:gd name="connsiteX118" fmla="*/ 2209143 w 3300542"/>
              <a:gd name="connsiteY118" fmla="*/ 315359 h 2579628"/>
              <a:gd name="connsiteX119" fmla="*/ 2190822 w 3300542"/>
              <a:gd name="connsiteY119" fmla="*/ 294867 h 2579628"/>
              <a:gd name="connsiteX120" fmla="*/ 2159768 w 3300542"/>
              <a:gd name="connsiteY120" fmla="*/ 282138 h 2579628"/>
              <a:gd name="connsiteX121" fmla="*/ 2156352 w 3300542"/>
              <a:gd name="connsiteY121" fmla="*/ 303561 h 2579628"/>
              <a:gd name="connsiteX122" fmla="*/ 2148279 w 3300542"/>
              <a:gd name="connsiteY122" fmla="*/ 329640 h 2579628"/>
              <a:gd name="connsiteX123" fmla="*/ 2121262 w 3300542"/>
              <a:gd name="connsiteY123" fmla="*/ 345474 h 2579628"/>
              <a:gd name="connsiteX124" fmla="*/ 2066608 w 3300542"/>
              <a:gd name="connsiteY124" fmla="*/ 347337 h 2579628"/>
              <a:gd name="connsiteX125" fmla="*/ 2043628 w 3300542"/>
              <a:gd name="connsiteY125" fmla="*/ 348269 h 2579628"/>
              <a:gd name="connsiteX126" fmla="*/ 2044870 w 3300542"/>
              <a:gd name="connsiteY126" fmla="*/ 358514 h 2579628"/>
              <a:gd name="connsiteX127" fmla="*/ 2046734 w 3300542"/>
              <a:gd name="connsiteY127" fmla="*/ 367518 h 2579628"/>
              <a:gd name="connsiteX128" fmla="*/ 2038660 w 3300542"/>
              <a:gd name="connsiteY128" fmla="*/ 383041 h 2579628"/>
              <a:gd name="connsiteX129" fmla="*/ 2033691 w 3300542"/>
              <a:gd name="connsiteY129" fmla="*/ 400117 h 2579628"/>
              <a:gd name="connsiteX130" fmla="*/ 1998601 w 3300542"/>
              <a:gd name="connsiteY130" fmla="*/ 400117 h 2579628"/>
              <a:gd name="connsiteX131" fmla="*/ 1959784 w 3300542"/>
              <a:gd name="connsiteY131" fmla="*/ 392045 h 2579628"/>
              <a:gd name="connsiteX132" fmla="*/ 1951710 w 3300542"/>
              <a:gd name="connsiteY132" fmla="*/ 273755 h 2579628"/>
              <a:gd name="connsiteX133" fmla="*/ 1983695 w 3300542"/>
              <a:gd name="connsiteY133" fmla="*/ 241777 h 2579628"/>
              <a:gd name="connsiteX134" fmla="*/ 2008538 w 3300542"/>
              <a:gd name="connsiteY134" fmla="*/ 249539 h 2579628"/>
              <a:gd name="connsiteX135" fmla="*/ 2069713 w 3300542"/>
              <a:gd name="connsiteY135" fmla="*/ 223148 h 2579628"/>
              <a:gd name="connsiteX136" fmla="*/ 2153558 w 3300542"/>
              <a:gd name="connsiteY136" fmla="*/ 154845 h 2579628"/>
              <a:gd name="connsiteX137" fmla="*/ 2169705 w 3300542"/>
              <a:gd name="connsiteY137" fmla="*/ 164159 h 2579628"/>
              <a:gd name="connsiteX138" fmla="*/ 2196722 w 3300542"/>
              <a:gd name="connsiteY138" fmla="*/ 171610 h 2579628"/>
              <a:gd name="connsiteX139" fmla="*/ 2195480 w 3300542"/>
              <a:gd name="connsiteY139" fmla="*/ 147083 h 2579628"/>
              <a:gd name="connsiteX140" fmla="*/ 2194238 w 3300542"/>
              <a:gd name="connsiteY140" fmla="*/ 119761 h 2579628"/>
              <a:gd name="connsiteX141" fmla="*/ 2289572 w 3300542"/>
              <a:gd name="connsiteY141" fmla="*/ 42764 h 2579628"/>
              <a:gd name="connsiteX142" fmla="*/ 2367826 w 3300542"/>
              <a:gd name="connsiteY142" fmla="*/ 28793 h 2579628"/>
              <a:gd name="connsiteX143" fmla="*/ 2411301 w 3300542"/>
              <a:gd name="connsiteY143" fmla="*/ 37797 h 2579628"/>
              <a:gd name="connsiteX144" fmla="*/ 2708483 w 3300542"/>
              <a:gd name="connsiteY144" fmla="*/ 115104 h 2579628"/>
              <a:gd name="connsiteX145" fmla="*/ 2740468 w 3300542"/>
              <a:gd name="connsiteY145" fmla="*/ 140563 h 2579628"/>
              <a:gd name="connsiteX146" fmla="*/ 2778974 w 3300542"/>
              <a:gd name="connsiteY146" fmla="*/ 146772 h 2579628"/>
              <a:gd name="connsiteX147" fmla="*/ 2808786 w 3300542"/>
              <a:gd name="connsiteY147" fmla="*/ 125039 h 2579628"/>
              <a:gd name="connsiteX148" fmla="*/ 2943558 w 3300542"/>
              <a:gd name="connsiteY148" fmla="*/ 140252 h 2579628"/>
              <a:gd name="connsiteX149" fmla="*/ 2956600 w 3300542"/>
              <a:gd name="connsiteY149" fmla="*/ 153292 h 2579628"/>
              <a:gd name="connsiteX150" fmla="*/ 2935484 w 3300542"/>
              <a:gd name="connsiteY150" fmla="*/ 155155 h 2579628"/>
              <a:gd name="connsiteX151" fmla="*/ 2753821 w 3300542"/>
              <a:gd name="connsiteY151" fmla="*/ 265373 h 2579628"/>
              <a:gd name="connsiteX152" fmla="*/ 2733636 w 3300542"/>
              <a:gd name="connsiteY152" fmla="*/ 283069 h 2579628"/>
              <a:gd name="connsiteX153" fmla="*/ 2639234 w 3300542"/>
              <a:gd name="connsiteY153" fmla="*/ 353857 h 2579628"/>
              <a:gd name="connsiteX154" fmla="*/ 2615012 w 3300542"/>
              <a:gd name="connsiteY154" fmla="*/ 381489 h 2579628"/>
              <a:gd name="connsiteX155" fmla="*/ 2595138 w 3300542"/>
              <a:gd name="connsiteY155" fmla="*/ 375280 h 2579628"/>
              <a:gd name="connsiteX156" fmla="*/ 2569674 w 3300542"/>
              <a:gd name="connsiteY156" fmla="*/ 369070 h 2579628"/>
              <a:gd name="connsiteX157" fmla="*/ 2527752 w 3300542"/>
              <a:gd name="connsiteY157" fmla="*/ 389251 h 2579628"/>
              <a:gd name="connsiteX158" fmla="*/ 2516883 w 3300542"/>
              <a:gd name="connsiteY158" fmla="*/ 399807 h 2579628"/>
              <a:gd name="connsiteX159" fmla="*/ 2501977 w 3300542"/>
              <a:gd name="connsiteY159" fmla="*/ 390182 h 2579628"/>
              <a:gd name="connsiteX160" fmla="*/ 2487382 w 3300542"/>
              <a:gd name="connsiteY160" fmla="*/ 373417 h 2579628"/>
              <a:gd name="connsiteX161" fmla="*/ 2469371 w 3300542"/>
              <a:gd name="connsiteY161" fmla="*/ 353547 h 2579628"/>
              <a:gd name="connsiteX162" fmla="*/ 2450118 w 3300542"/>
              <a:gd name="connsiteY162" fmla="*/ 370622 h 2579628"/>
              <a:gd name="connsiteX163" fmla="*/ 2453534 w 3300542"/>
              <a:gd name="connsiteY163" fmla="*/ 382731 h 2579628"/>
              <a:gd name="connsiteX164" fmla="*/ 2429623 w 3300542"/>
              <a:gd name="connsiteY164" fmla="*/ 418746 h 2579628"/>
              <a:gd name="connsiteX165" fmla="*/ 2365032 w 3300542"/>
              <a:gd name="connsiteY165" fmla="*/ 425266 h 2579628"/>
              <a:gd name="connsiteX166" fmla="*/ 2342052 w 3300542"/>
              <a:gd name="connsiteY166" fmla="*/ 425576 h 2579628"/>
              <a:gd name="connsiteX167" fmla="*/ 2341431 w 3300542"/>
              <a:gd name="connsiteY167" fmla="*/ 433959 h 2579628"/>
              <a:gd name="connsiteX168" fmla="*/ 2337705 w 3300542"/>
              <a:gd name="connsiteY168" fmla="*/ 458486 h 2579628"/>
              <a:gd name="connsiteX169" fmla="*/ 2331494 w 3300542"/>
              <a:gd name="connsiteY169" fmla="*/ 477735 h 2579628"/>
              <a:gd name="connsiteX170" fmla="*/ 2298577 w 3300542"/>
              <a:gd name="connsiteY170" fmla="*/ 477735 h 2579628"/>
              <a:gd name="connsiteX171" fmla="*/ 2261934 w 3300542"/>
              <a:gd name="connsiteY171" fmla="*/ 475251 h 2579628"/>
              <a:gd name="connsiteX172" fmla="*/ 2251065 w 3300542"/>
              <a:gd name="connsiteY172" fmla="*/ 449793 h 2579628"/>
              <a:gd name="connsiteX173" fmla="*/ 2243613 w 3300542"/>
              <a:gd name="connsiteY173" fmla="*/ 393908 h 2579628"/>
              <a:gd name="connsiteX174" fmla="*/ 2251997 w 3300542"/>
              <a:gd name="connsiteY174" fmla="*/ 343922 h 2579628"/>
              <a:gd name="connsiteX175" fmla="*/ 2306651 w 3300542"/>
              <a:gd name="connsiteY175" fmla="*/ 327156 h 2579628"/>
              <a:gd name="connsiteX176" fmla="*/ 2330252 w 3300542"/>
              <a:gd name="connsiteY176" fmla="*/ 334918 h 2579628"/>
              <a:gd name="connsiteX177" fmla="*/ 2377143 w 3300542"/>
              <a:gd name="connsiteY177" fmla="*/ 288968 h 2579628"/>
              <a:gd name="connsiteX178" fmla="*/ 2451050 w 3300542"/>
              <a:gd name="connsiteY178" fmla="*/ 232463 h 2579628"/>
              <a:gd name="connsiteX179" fmla="*/ 2467198 w 3300542"/>
              <a:gd name="connsiteY179" fmla="*/ 241777 h 2579628"/>
              <a:gd name="connsiteX180" fmla="*/ 2493904 w 3300542"/>
              <a:gd name="connsiteY180" fmla="*/ 247986 h 2579628"/>
              <a:gd name="connsiteX181" fmla="*/ 2497940 w 3300542"/>
              <a:gd name="connsiteY181" fmla="*/ 236188 h 2579628"/>
              <a:gd name="connsiteX182" fmla="*/ 2491730 w 3300542"/>
              <a:gd name="connsiteY182" fmla="*/ 222838 h 2579628"/>
              <a:gd name="connsiteX183" fmla="*/ 2492351 w 3300542"/>
              <a:gd name="connsiteY183" fmla="*/ 196758 h 2579628"/>
              <a:gd name="connsiteX184" fmla="*/ 2619049 w 3300542"/>
              <a:gd name="connsiteY184" fmla="*/ 109516 h 2579628"/>
              <a:gd name="connsiteX185" fmla="*/ 2708483 w 3300542"/>
              <a:gd name="connsiteY185" fmla="*/ 115104 h 2579628"/>
              <a:gd name="connsiteX186" fmla="*/ 2987964 w 3300542"/>
              <a:gd name="connsiteY186" fmla="*/ 190859 h 2579628"/>
              <a:gd name="connsiteX187" fmla="*/ 3032060 w 3300542"/>
              <a:gd name="connsiteY187" fmla="*/ 223459 h 2579628"/>
              <a:gd name="connsiteX188" fmla="*/ 3051003 w 3300542"/>
              <a:gd name="connsiteY188" fmla="*/ 235567 h 2579628"/>
              <a:gd name="connsiteX189" fmla="*/ 3066529 w 3300542"/>
              <a:gd name="connsiteY189" fmla="*/ 226253 h 2579628"/>
              <a:gd name="connsiteX190" fmla="*/ 3132673 w 3300542"/>
              <a:gd name="connsiteY190" fmla="*/ 192101 h 2579628"/>
              <a:gd name="connsiteX191" fmla="*/ 3233286 w 3300542"/>
              <a:gd name="connsiteY191" fmla="*/ 220354 h 2579628"/>
              <a:gd name="connsiteX192" fmla="*/ 3222418 w 3300542"/>
              <a:gd name="connsiteY192" fmla="*/ 437995 h 2579628"/>
              <a:gd name="connsiteX193" fmla="*/ 3073982 w 3300542"/>
              <a:gd name="connsiteY193" fmla="*/ 492327 h 2579628"/>
              <a:gd name="connsiteX194" fmla="*/ 3026470 w 3300542"/>
              <a:gd name="connsiteY194" fmla="*/ 487049 h 2579628"/>
              <a:gd name="connsiteX195" fmla="*/ 2964363 w 3300542"/>
              <a:gd name="connsiteY195" fmla="*/ 444515 h 2579628"/>
              <a:gd name="connsiteX196" fmla="*/ 2947905 w 3300542"/>
              <a:gd name="connsiteY196" fmla="*/ 430233 h 2579628"/>
              <a:gd name="connsiteX197" fmla="*/ 2934552 w 3300542"/>
              <a:gd name="connsiteY197" fmla="*/ 425886 h 2579628"/>
              <a:gd name="connsiteX198" fmla="*/ 2927410 w 3300542"/>
              <a:gd name="connsiteY198" fmla="*/ 441721 h 2579628"/>
              <a:gd name="connsiteX199" fmla="*/ 2824312 w 3300542"/>
              <a:gd name="connsiteY199" fmla="*/ 486739 h 2579628"/>
              <a:gd name="connsiteX200" fmla="*/ 2776801 w 3300542"/>
              <a:gd name="connsiteY200" fmla="*/ 452897 h 2579628"/>
              <a:gd name="connsiteX201" fmla="*/ 2744505 w 3300542"/>
              <a:gd name="connsiteY201" fmla="*/ 439547 h 2579628"/>
              <a:gd name="connsiteX202" fmla="*/ 2742331 w 3300542"/>
              <a:gd name="connsiteY202" fmla="*/ 462522 h 2579628"/>
              <a:gd name="connsiteX203" fmla="*/ 2719662 w 3300542"/>
              <a:gd name="connsiteY203" fmla="*/ 496364 h 2579628"/>
              <a:gd name="connsiteX204" fmla="*/ 2678361 w 3300542"/>
              <a:gd name="connsiteY204" fmla="*/ 504125 h 2579628"/>
              <a:gd name="connsiteX205" fmla="*/ 2644202 w 3300542"/>
              <a:gd name="connsiteY205" fmla="*/ 501642 h 2579628"/>
              <a:gd name="connsiteX206" fmla="*/ 2632091 w 3300542"/>
              <a:gd name="connsiteY206" fmla="*/ 503504 h 2579628"/>
              <a:gd name="connsiteX207" fmla="*/ 2629607 w 3300542"/>
              <a:gd name="connsiteY207" fmla="*/ 514060 h 2579628"/>
              <a:gd name="connsiteX208" fmla="*/ 2630539 w 3300542"/>
              <a:gd name="connsiteY208" fmla="*/ 523064 h 2579628"/>
              <a:gd name="connsiteX209" fmla="*/ 2624018 w 3300542"/>
              <a:gd name="connsiteY209" fmla="*/ 540761 h 2579628"/>
              <a:gd name="connsiteX210" fmla="*/ 2619981 w 3300542"/>
              <a:gd name="connsiteY210" fmla="*/ 555664 h 2579628"/>
              <a:gd name="connsiteX211" fmla="*/ 2583959 w 3300542"/>
              <a:gd name="connsiteY211" fmla="*/ 554732 h 2579628"/>
              <a:gd name="connsiteX212" fmla="*/ 2547937 w 3300542"/>
              <a:gd name="connsiteY212" fmla="*/ 553801 h 2579628"/>
              <a:gd name="connsiteX213" fmla="*/ 2540794 w 3300542"/>
              <a:gd name="connsiteY213" fmla="*/ 533620 h 2579628"/>
              <a:gd name="connsiteX214" fmla="*/ 2548247 w 3300542"/>
              <a:gd name="connsiteY214" fmla="*/ 409742 h 2579628"/>
              <a:gd name="connsiteX215" fmla="*/ 2600727 w 3300542"/>
              <a:gd name="connsiteY215" fmla="*/ 408190 h 2579628"/>
              <a:gd name="connsiteX216" fmla="*/ 2618428 w 3300542"/>
              <a:gd name="connsiteY216" fmla="*/ 416262 h 2579628"/>
              <a:gd name="connsiteX217" fmla="*/ 2626812 w 3300542"/>
              <a:gd name="connsiteY217" fmla="*/ 410363 h 2579628"/>
              <a:gd name="connsiteX218" fmla="*/ 2648550 w 3300542"/>
              <a:gd name="connsiteY218" fmla="*/ 387388 h 2579628"/>
              <a:gd name="connsiteX219" fmla="*/ 2737673 w 3300542"/>
              <a:gd name="connsiteY219" fmla="*/ 313185 h 2579628"/>
              <a:gd name="connsiteX220" fmla="*/ 2752268 w 3300542"/>
              <a:gd name="connsiteY220" fmla="*/ 317532 h 2579628"/>
              <a:gd name="connsiteX221" fmla="*/ 2762205 w 3300542"/>
              <a:gd name="connsiteY221" fmla="*/ 327467 h 2579628"/>
              <a:gd name="connsiteX222" fmla="*/ 2779595 w 3300542"/>
              <a:gd name="connsiteY222" fmla="*/ 302008 h 2579628"/>
              <a:gd name="connsiteX223" fmla="*/ 2776490 w 3300542"/>
              <a:gd name="connsiteY223" fmla="*/ 284622 h 2579628"/>
              <a:gd name="connsiteX224" fmla="*/ 2919646 w 3300542"/>
              <a:gd name="connsiteY224" fmla="*/ 186202 h 2579628"/>
              <a:gd name="connsiteX225" fmla="*/ 2987964 w 3300542"/>
              <a:gd name="connsiteY225" fmla="*/ 190859 h 2579628"/>
              <a:gd name="connsiteX226" fmla="*/ 2205417 w 3300542"/>
              <a:gd name="connsiteY226" fmla="*/ 347027 h 2579628"/>
              <a:gd name="connsiteX227" fmla="*/ 2217217 w 3300542"/>
              <a:gd name="connsiteY227" fmla="*/ 354167 h 2579628"/>
              <a:gd name="connsiteX228" fmla="*/ 2215354 w 3300542"/>
              <a:gd name="connsiteY228" fmla="*/ 379316 h 2579628"/>
              <a:gd name="connsiteX229" fmla="*/ 2225912 w 3300542"/>
              <a:gd name="connsiteY229" fmla="*/ 467800 h 2579628"/>
              <a:gd name="connsiteX230" fmla="*/ 2224670 w 3300542"/>
              <a:gd name="connsiteY230" fmla="*/ 566220 h 2579628"/>
              <a:gd name="connsiteX231" fmla="*/ 2218770 w 3300542"/>
              <a:gd name="connsiteY231" fmla="*/ 736669 h 2579628"/>
              <a:gd name="connsiteX232" fmla="*/ 2216596 w 3300542"/>
              <a:gd name="connsiteY232" fmla="*/ 814287 h 2579628"/>
              <a:gd name="connsiteX233" fmla="*/ 2210075 w 3300542"/>
              <a:gd name="connsiteY233" fmla="*/ 804972 h 2579628"/>
              <a:gd name="connsiteX234" fmla="*/ 2177158 w 3300542"/>
              <a:gd name="connsiteY234" fmla="*/ 769579 h 2579628"/>
              <a:gd name="connsiteX235" fmla="*/ 2125299 w 3300542"/>
              <a:gd name="connsiteY235" fmla="*/ 730149 h 2579628"/>
              <a:gd name="connsiteX236" fmla="*/ 2100146 w 3300542"/>
              <a:gd name="connsiteY236" fmla="*/ 716798 h 2579628"/>
              <a:gd name="connsiteX237" fmla="*/ 2098282 w 3300542"/>
              <a:gd name="connsiteY237" fmla="*/ 688235 h 2579628"/>
              <a:gd name="connsiteX238" fmla="*/ 2092693 w 3300542"/>
              <a:gd name="connsiteY238" fmla="*/ 533620 h 2579628"/>
              <a:gd name="connsiteX239" fmla="*/ 2088035 w 3300542"/>
              <a:gd name="connsiteY239" fmla="*/ 403843 h 2579628"/>
              <a:gd name="connsiteX240" fmla="*/ 2075924 w 3300542"/>
              <a:gd name="connsiteY240" fmla="*/ 400117 h 2579628"/>
              <a:gd name="connsiteX241" fmla="*/ 2067850 w 3300542"/>
              <a:gd name="connsiteY241" fmla="*/ 386767 h 2579628"/>
              <a:gd name="connsiteX242" fmla="*/ 2098282 w 3300542"/>
              <a:gd name="connsiteY242" fmla="*/ 377763 h 2579628"/>
              <a:gd name="connsiteX243" fmla="*/ 2172190 w 3300542"/>
              <a:gd name="connsiteY243" fmla="*/ 345164 h 2579628"/>
              <a:gd name="connsiteX244" fmla="*/ 2187716 w 3300542"/>
              <a:gd name="connsiteY244" fmla="*/ 336160 h 2579628"/>
              <a:gd name="connsiteX245" fmla="*/ 2205417 w 3300542"/>
              <a:gd name="connsiteY245" fmla="*/ 347027 h 2579628"/>
              <a:gd name="connsiteX246" fmla="*/ 2504462 w 3300542"/>
              <a:gd name="connsiteY246" fmla="*/ 469352 h 2579628"/>
              <a:gd name="connsiteX247" fmla="*/ 2510051 w 3300542"/>
              <a:gd name="connsiteY247" fmla="*/ 533310 h 2579628"/>
              <a:gd name="connsiteX248" fmla="*/ 2509120 w 3300542"/>
              <a:gd name="connsiteY248" fmla="*/ 747535 h 2579628"/>
              <a:gd name="connsiteX249" fmla="*/ 2499804 w 3300542"/>
              <a:gd name="connsiteY249" fmla="*/ 1011747 h 2579628"/>
              <a:gd name="connsiteX250" fmla="*/ 2493593 w 3300542"/>
              <a:gd name="connsiteY250" fmla="*/ 1188716 h 2579628"/>
              <a:gd name="connsiteX251" fmla="*/ 2475893 w 3300542"/>
              <a:gd name="connsiteY251" fmla="*/ 1712481 h 2579628"/>
              <a:gd name="connsiteX252" fmla="*/ 2471235 w 3300542"/>
              <a:gd name="connsiteY252" fmla="*/ 1766193 h 2579628"/>
              <a:gd name="connsiteX253" fmla="*/ 2428381 w 3300542"/>
              <a:gd name="connsiteY253" fmla="*/ 1732662 h 2579628"/>
              <a:gd name="connsiteX254" fmla="*/ 2425275 w 3300542"/>
              <a:gd name="connsiteY254" fmla="*/ 1637347 h 2579628"/>
              <a:gd name="connsiteX255" fmla="*/ 2419065 w 3300542"/>
              <a:gd name="connsiteY255" fmla="*/ 1449512 h 2579628"/>
              <a:gd name="connsiteX256" fmla="*/ 2412854 w 3300542"/>
              <a:gd name="connsiteY256" fmla="*/ 1278752 h 2579628"/>
              <a:gd name="connsiteX257" fmla="*/ 2405091 w 3300542"/>
              <a:gd name="connsiteY257" fmla="*/ 1056765 h 2579628"/>
              <a:gd name="connsiteX258" fmla="*/ 2386148 w 3300542"/>
              <a:gd name="connsiteY258" fmla="*/ 515613 h 2579628"/>
              <a:gd name="connsiteX259" fmla="*/ 2384285 w 3300542"/>
              <a:gd name="connsiteY259" fmla="*/ 477735 h 2579628"/>
              <a:gd name="connsiteX260" fmla="*/ 2373727 w 3300542"/>
              <a:gd name="connsiteY260" fmla="*/ 477735 h 2579628"/>
              <a:gd name="connsiteX261" fmla="*/ 2365032 w 3300542"/>
              <a:gd name="connsiteY261" fmla="*/ 463454 h 2579628"/>
              <a:gd name="connsiteX262" fmla="*/ 2394222 w 3300542"/>
              <a:gd name="connsiteY262" fmla="*/ 455381 h 2579628"/>
              <a:gd name="connsiteX263" fmla="*/ 2442044 w 3300542"/>
              <a:gd name="connsiteY263" fmla="*/ 443894 h 2579628"/>
              <a:gd name="connsiteX264" fmla="*/ 2470613 w 3300542"/>
              <a:gd name="connsiteY264" fmla="*/ 421850 h 2579628"/>
              <a:gd name="connsiteX265" fmla="*/ 2478687 w 3300542"/>
              <a:gd name="connsiteY265" fmla="*/ 409742 h 2579628"/>
              <a:gd name="connsiteX266" fmla="*/ 2491419 w 3300542"/>
              <a:gd name="connsiteY266" fmla="*/ 417814 h 2579628"/>
              <a:gd name="connsiteX267" fmla="*/ 2504462 w 3300542"/>
              <a:gd name="connsiteY267" fmla="*/ 425576 h 2579628"/>
              <a:gd name="connsiteX268" fmla="*/ 2504462 w 3300542"/>
              <a:gd name="connsiteY268" fmla="*/ 469352 h 2579628"/>
              <a:gd name="connsiteX269" fmla="*/ 2060087 w 3300542"/>
              <a:gd name="connsiteY269" fmla="*/ 434890 h 2579628"/>
              <a:gd name="connsiteX270" fmla="*/ 2063192 w 3300542"/>
              <a:gd name="connsiteY270" fmla="*/ 498537 h 2579628"/>
              <a:gd name="connsiteX271" fmla="*/ 2064745 w 3300542"/>
              <a:gd name="connsiteY271" fmla="*/ 555353 h 2579628"/>
              <a:gd name="connsiteX272" fmla="*/ 2010712 w 3300542"/>
              <a:gd name="connsiteY272" fmla="*/ 555353 h 2579628"/>
              <a:gd name="connsiteX273" fmla="*/ 1955126 w 3300542"/>
              <a:gd name="connsiteY273" fmla="*/ 552869 h 2579628"/>
              <a:gd name="connsiteX274" fmla="*/ 1955436 w 3300542"/>
              <a:gd name="connsiteY274" fmla="*/ 489223 h 2579628"/>
              <a:gd name="connsiteX275" fmla="*/ 1957300 w 3300542"/>
              <a:gd name="connsiteY275" fmla="*/ 428060 h 2579628"/>
              <a:gd name="connsiteX276" fmla="*/ 2007917 w 3300542"/>
              <a:gd name="connsiteY276" fmla="*/ 428060 h 2579628"/>
              <a:gd name="connsiteX277" fmla="*/ 2060087 w 3300542"/>
              <a:gd name="connsiteY277" fmla="*/ 434890 h 2579628"/>
              <a:gd name="connsiteX278" fmla="*/ 2358200 w 3300542"/>
              <a:gd name="connsiteY278" fmla="*/ 521822 h 2579628"/>
              <a:gd name="connsiteX279" fmla="*/ 2360684 w 3300542"/>
              <a:gd name="connsiteY279" fmla="*/ 583917 h 2579628"/>
              <a:gd name="connsiteX280" fmla="*/ 2361616 w 3300542"/>
              <a:gd name="connsiteY280" fmla="*/ 629556 h 2579628"/>
              <a:gd name="connsiteX281" fmla="*/ 2306030 w 3300542"/>
              <a:gd name="connsiteY281" fmla="*/ 630487 h 2579628"/>
              <a:gd name="connsiteX282" fmla="*/ 2250444 w 3300542"/>
              <a:gd name="connsiteY282" fmla="*/ 631419 h 2579628"/>
              <a:gd name="connsiteX283" fmla="*/ 2252618 w 3300542"/>
              <a:gd name="connsiteY283" fmla="*/ 594473 h 2579628"/>
              <a:gd name="connsiteX284" fmla="*/ 2254481 w 3300542"/>
              <a:gd name="connsiteY284" fmla="*/ 531447 h 2579628"/>
              <a:gd name="connsiteX285" fmla="*/ 2254481 w 3300542"/>
              <a:gd name="connsiteY285" fmla="*/ 505678 h 2579628"/>
              <a:gd name="connsiteX286" fmla="*/ 2305409 w 3300542"/>
              <a:gd name="connsiteY286" fmla="*/ 505678 h 2579628"/>
              <a:gd name="connsiteX287" fmla="*/ 2356647 w 3300542"/>
              <a:gd name="connsiteY287" fmla="*/ 505678 h 2579628"/>
              <a:gd name="connsiteX288" fmla="*/ 2358200 w 3300542"/>
              <a:gd name="connsiteY288" fmla="*/ 521822 h 2579628"/>
              <a:gd name="connsiteX289" fmla="*/ 2066297 w 3300542"/>
              <a:gd name="connsiteY289" fmla="*/ 602234 h 2579628"/>
              <a:gd name="connsiteX290" fmla="*/ 2068161 w 3300542"/>
              <a:gd name="connsiteY290" fmla="*/ 656567 h 2579628"/>
              <a:gd name="connsiteX291" fmla="*/ 2068161 w 3300542"/>
              <a:gd name="connsiteY291" fmla="*/ 691961 h 2579628"/>
              <a:gd name="connsiteX292" fmla="*/ 2009159 w 3300542"/>
              <a:gd name="connsiteY292" fmla="*/ 691961 h 2579628"/>
              <a:gd name="connsiteX293" fmla="*/ 1950157 w 3300542"/>
              <a:gd name="connsiteY293" fmla="*/ 691961 h 2579628"/>
              <a:gd name="connsiteX294" fmla="*/ 1950157 w 3300542"/>
              <a:gd name="connsiteY294" fmla="*/ 656567 h 2579628"/>
              <a:gd name="connsiteX295" fmla="*/ 1952021 w 3300542"/>
              <a:gd name="connsiteY295" fmla="*/ 602234 h 2579628"/>
              <a:gd name="connsiteX296" fmla="*/ 1954194 w 3300542"/>
              <a:gd name="connsiteY296" fmla="*/ 583296 h 2579628"/>
              <a:gd name="connsiteX297" fmla="*/ 2009159 w 3300542"/>
              <a:gd name="connsiteY297" fmla="*/ 583296 h 2579628"/>
              <a:gd name="connsiteX298" fmla="*/ 2064124 w 3300542"/>
              <a:gd name="connsiteY298" fmla="*/ 583296 h 2579628"/>
              <a:gd name="connsiteX299" fmla="*/ 2066297 w 3300542"/>
              <a:gd name="connsiteY299" fmla="*/ 602234 h 2579628"/>
              <a:gd name="connsiteX300" fmla="*/ 2646687 w 3300542"/>
              <a:gd name="connsiteY300" fmla="*/ 619621 h 2579628"/>
              <a:gd name="connsiteX301" fmla="*/ 2648860 w 3300542"/>
              <a:gd name="connsiteY301" fmla="*/ 681715 h 2579628"/>
              <a:gd name="connsiteX302" fmla="*/ 2648860 w 3300542"/>
              <a:gd name="connsiteY302" fmla="*/ 710589 h 2579628"/>
              <a:gd name="connsiteX303" fmla="*/ 2594517 w 3300542"/>
              <a:gd name="connsiteY303" fmla="*/ 710589 h 2579628"/>
              <a:gd name="connsiteX304" fmla="*/ 2540173 w 3300542"/>
              <a:gd name="connsiteY304" fmla="*/ 710589 h 2579628"/>
              <a:gd name="connsiteX305" fmla="*/ 2540173 w 3300542"/>
              <a:gd name="connsiteY305" fmla="*/ 686372 h 2579628"/>
              <a:gd name="connsiteX306" fmla="*/ 2542347 w 3300542"/>
              <a:gd name="connsiteY306" fmla="*/ 624278 h 2579628"/>
              <a:gd name="connsiteX307" fmla="*/ 2544210 w 3300542"/>
              <a:gd name="connsiteY307" fmla="*/ 586400 h 2579628"/>
              <a:gd name="connsiteX308" fmla="*/ 2594517 w 3300542"/>
              <a:gd name="connsiteY308" fmla="*/ 586400 h 2579628"/>
              <a:gd name="connsiteX309" fmla="*/ 2644823 w 3300542"/>
              <a:gd name="connsiteY309" fmla="*/ 586400 h 2579628"/>
              <a:gd name="connsiteX310" fmla="*/ 2646687 w 3300542"/>
              <a:gd name="connsiteY310" fmla="*/ 619621 h 2579628"/>
              <a:gd name="connsiteX311" fmla="*/ 2363168 w 3300542"/>
              <a:gd name="connsiteY311" fmla="*/ 675506 h 2579628"/>
              <a:gd name="connsiteX312" fmla="*/ 2365342 w 3300542"/>
              <a:gd name="connsiteY312" fmla="*/ 729838 h 2579628"/>
              <a:gd name="connsiteX313" fmla="*/ 2367205 w 3300542"/>
              <a:gd name="connsiteY313" fmla="*/ 769579 h 2579628"/>
              <a:gd name="connsiteX314" fmla="*/ 2306651 w 3300542"/>
              <a:gd name="connsiteY314" fmla="*/ 769579 h 2579628"/>
              <a:gd name="connsiteX315" fmla="*/ 2246407 w 3300542"/>
              <a:gd name="connsiteY315" fmla="*/ 769579 h 2579628"/>
              <a:gd name="connsiteX316" fmla="*/ 2247339 w 3300542"/>
              <a:gd name="connsiteY316" fmla="*/ 725181 h 2579628"/>
              <a:gd name="connsiteX317" fmla="*/ 2250134 w 3300542"/>
              <a:gd name="connsiteY317" fmla="*/ 670849 h 2579628"/>
              <a:gd name="connsiteX318" fmla="*/ 2251687 w 3300542"/>
              <a:gd name="connsiteY318" fmla="*/ 660914 h 2579628"/>
              <a:gd name="connsiteX319" fmla="*/ 2307272 w 3300542"/>
              <a:gd name="connsiteY319" fmla="*/ 660914 h 2579628"/>
              <a:gd name="connsiteX320" fmla="*/ 2363168 w 3300542"/>
              <a:gd name="connsiteY320" fmla="*/ 660914 h 2579628"/>
              <a:gd name="connsiteX321" fmla="*/ 2363168 w 3300542"/>
              <a:gd name="connsiteY321" fmla="*/ 675506 h 2579628"/>
              <a:gd name="connsiteX322" fmla="*/ 1961026 w 3300542"/>
              <a:gd name="connsiteY322" fmla="*/ 723008 h 2579628"/>
              <a:gd name="connsiteX323" fmla="*/ 1947052 w 3300542"/>
              <a:gd name="connsiteY323" fmla="*/ 723008 h 2579628"/>
              <a:gd name="connsiteX324" fmla="*/ 1957300 w 3300542"/>
              <a:gd name="connsiteY324" fmla="*/ 720214 h 2579628"/>
              <a:gd name="connsiteX325" fmla="*/ 1961026 w 3300542"/>
              <a:gd name="connsiteY325" fmla="*/ 723008 h 2579628"/>
              <a:gd name="connsiteX326" fmla="*/ 2103872 w 3300542"/>
              <a:gd name="connsiteY326" fmla="*/ 750640 h 2579628"/>
              <a:gd name="connsiteX327" fmla="*/ 2160079 w 3300542"/>
              <a:gd name="connsiteY327" fmla="*/ 792554 h 2579628"/>
              <a:gd name="connsiteX328" fmla="*/ 2201069 w 3300542"/>
              <a:gd name="connsiteY328" fmla="*/ 847197 h 2579628"/>
              <a:gd name="connsiteX329" fmla="*/ 2224670 w 3300542"/>
              <a:gd name="connsiteY329" fmla="*/ 948100 h 2579628"/>
              <a:gd name="connsiteX330" fmla="*/ 2172190 w 3300542"/>
              <a:gd name="connsiteY330" fmla="*/ 1084707 h 2579628"/>
              <a:gd name="connsiteX331" fmla="*/ 2093624 w 3300542"/>
              <a:gd name="connsiteY331" fmla="*/ 1139351 h 2579628"/>
              <a:gd name="connsiteX332" fmla="*/ 2015370 w 3300542"/>
              <a:gd name="connsiteY332" fmla="*/ 1144008 h 2579628"/>
              <a:gd name="connsiteX333" fmla="*/ 1999222 w 3300542"/>
              <a:gd name="connsiteY333" fmla="*/ 1152701 h 2579628"/>
              <a:gd name="connsiteX334" fmla="*/ 2013817 w 3300542"/>
              <a:gd name="connsiteY334" fmla="*/ 1175055 h 2579628"/>
              <a:gd name="connsiteX335" fmla="*/ 1993322 w 3300542"/>
              <a:gd name="connsiteY335" fmla="*/ 1242738 h 2579628"/>
              <a:gd name="connsiteX336" fmla="*/ 1929352 w 3300542"/>
              <a:gd name="connsiteY336" fmla="*/ 1273785 h 2579628"/>
              <a:gd name="connsiteX337" fmla="*/ 1803896 w 3300542"/>
              <a:gd name="connsiteY337" fmla="*/ 1273785 h 2579628"/>
              <a:gd name="connsiteX338" fmla="*/ 1652044 w 3300542"/>
              <a:gd name="connsiteY338" fmla="*/ 1202376 h 2579628"/>
              <a:gd name="connsiteX339" fmla="*/ 1630617 w 3300542"/>
              <a:gd name="connsiteY339" fmla="*/ 1182506 h 2579628"/>
              <a:gd name="connsiteX340" fmla="*/ 1615712 w 3300542"/>
              <a:gd name="connsiteY340" fmla="*/ 1203929 h 2579628"/>
              <a:gd name="connsiteX341" fmla="*/ 1590558 w 3300542"/>
              <a:gd name="connsiteY341" fmla="*/ 1233423 h 2579628"/>
              <a:gd name="connsiteX342" fmla="*/ 1498019 w 3300542"/>
              <a:gd name="connsiteY342" fmla="*/ 1244911 h 2579628"/>
              <a:gd name="connsiteX343" fmla="*/ 1315425 w 3300542"/>
              <a:gd name="connsiteY343" fmla="*/ 1353886 h 2579628"/>
              <a:gd name="connsiteX344" fmla="*/ 1291513 w 3300542"/>
              <a:gd name="connsiteY344" fmla="*/ 1387417 h 2579628"/>
              <a:gd name="connsiteX345" fmla="*/ 1212638 w 3300542"/>
              <a:gd name="connsiteY345" fmla="*/ 1387417 h 2579628"/>
              <a:gd name="connsiteX346" fmla="*/ 1132209 w 3300542"/>
              <a:gd name="connsiteY346" fmla="*/ 1384623 h 2579628"/>
              <a:gd name="connsiteX347" fmla="*/ 1126930 w 3300542"/>
              <a:gd name="connsiteY347" fmla="*/ 1352334 h 2579628"/>
              <a:gd name="connsiteX348" fmla="*/ 1138109 w 3300542"/>
              <a:gd name="connsiteY348" fmla="*/ 1226904 h 2579628"/>
              <a:gd name="connsiteX349" fmla="*/ 1241828 w 3300542"/>
              <a:gd name="connsiteY349" fmla="*/ 1121964 h 2579628"/>
              <a:gd name="connsiteX350" fmla="*/ 1270087 w 3300542"/>
              <a:gd name="connsiteY350" fmla="*/ 1091848 h 2579628"/>
              <a:gd name="connsiteX351" fmla="*/ 1299587 w 3300542"/>
              <a:gd name="connsiteY351" fmla="*/ 1028823 h 2579628"/>
              <a:gd name="connsiteX352" fmla="*/ 1376289 w 3300542"/>
              <a:gd name="connsiteY352" fmla="*/ 985977 h 2579628"/>
              <a:gd name="connsiteX353" fmla="*/ 1453613 w 3300542"/>
              <a:gd name="connsiteY353" fmla="*/ 940959 h 2579628"/>
              <a:gd name="connsiteX354" fmla="*/ 1483113 w 3300542"/>
              <a:gd name="connsiteY354" fmla="*/ 899977 h 2579628"/>
              <a:gd name="connsiteX355" fmla="*/ 1591490 w 3300542"/>
              <a:gd name="connsiteY355" fmla="*/ 804351 h 2579628"/>
              <a:gd name="connsiteX356" fmla="*/ 1697072 w 3300542"/>
              <a:gd name="connsiteY356" fmla="*/ 773304 h 2579628"/>
              <a:gd name="connsiteX357" fmla="*/ 1767874 w 3300542"/>
              <a:gd name="connsiteY357" fmla="*/ 788517 h 2579628"/>
              <a:gd name="connsiteX358" fmla="*/ 1792716 w 3300542"/>
              <a:gd name="connsiteY358" fmla="*/ 798142 h 2579628"/>
              <a:gd name="connsiteX359" fmla="*/ 1860102 w 3300542"/>
              <a:gd name="connsiteY359" fmla="*/ 780756 h 2579628"/>
              <a:gd name="connsiteX360" fmla="*/ 2058844 w 3300542"/>
              <a:gd name="connsiteY360" fmla="*/ 736358 h 2579628"/>
              <a:gd name="connsiteX361" fmla="*/ 2103872 w 3300542"/>
              <a:gd name="connsiteY361" fmla="*/ 750640 h 2579628"/>
              <a:gd name="connsiteX362" fmla="*/ 2651966 w 3300542"/>
              <a:gd name="connsiteY362" fmla="*/ 768958 h 2579628"/>
              <a:gd name="connsiteX363" fmla="*/ 2653829 w 3300542"/>
              <a:gd name="connsiteY363" fmla="*/ 823290 h 2579628"/>
              <a:gd name="connsiteX364" fmla="*/ 2656003 w 3300542"/>
              <a:gd name="connsiteY364" fmla="*/ 847197 h 2579628"/>
              <a:gd name="connsiteX365" fmla="*/ 2594517 w 3300542"/>
              <a:gd name="connsiteY365" fmla="*/ 847197 h 2579628"/>
              <a:gd name="connsiteX366" fmla="*/ 2533031 w 3300542"/>
              <a:gd name="connsiteY366" fmla="*/ 847197 h 2579628"/>
              <a:gd name="connsiteX367" fmla="*/ 2534894 w 3300542"/>
              <a:gd name="connsiteY367" fmla="*/ 816770 h 2579628"/>
              <a:gd name="connsiteX368" fmla="*/ 2537068 w 3300542"/>
              <a:gd name="connsiteY368" fmla="*/ 762438 h 2579628"/>
              <a:gd name="connsiteX369" fmla="*/ 2537068 w 3300542"/>
              <a:gd name="connsiteY369" fmla="*/ 738531 h 2579628"/>
              <a:gd name="connsiteX370" fmla="*/ 2594517 w 3300542"/>
              <a:gd name="connsiteY370" fmla="*/ 738531 h 2579628"/>
              <a:gd name="connsiteX371" fmla="*/ 2651966 w 3300542"/>
              <a:gd name="connsiteY371" fmla="*/ 738531 h 2579628"/>
              <a:gd name="connsiteX372" fmla="*/ 2651966 w 3300542"/>
              <a:gd name="connsiteY372" fmla="*/ 768958 h 2579628"/>
              <a:gd name="connsiteX373" fmla="*/ 2367516 w 3300542"/>
              <a:gd name="connsiteY373" fmla="*/ 810561 h 2579628"/>
              <a:gd name="connsiteX374" fmla="*/ 2370932 w 3300542"/>
              <a:gd name="connsiteY374" fmla="*/ 886626 h 2579628"/>
              <a:gd name="connsiteX375" fmla="*/ 2372795 w 3300542"/>
              <a:gd name="connsiteY375" fmla="*/ 949652 h 2579628"/>
              <a:gd name="connsiteX376" fmla="*/ 2314104 w 3300542"/>
              <a:gd name="connsiteY376" fmla="*/ 949652 h 2579628"/>
              <a:gd name="connsiteX377" fmla="*/ 2255413 w 3300542"/>
              <a:gd name="connsiteY377" fmla="*/ 949652 h 2579628"/>
              <a:gd name="connsiteX378" fmla="*/ 2253550 w 3300542"/>
              <a:gd name="connsiteY378" fmla="*/ 926988 h 2579628"/>
              <a:gd name="connsiteX379" fmla="*/ 2246718 w 3300542"/>
              <a:gd name="connsiteY379" fmla="*/ 886626 h 2579628"/>
              <a:gd name="connsiteX380" fmla="*/ 2244234 w 3300542"/>
              <a:gd name="connsiteY380" fmla="*/ 832915 h 2579628"/>
              <a:gd name="connsiteX381" fmla="*/ 2246097 w 3300542"/>
              <a:gd name="connsiteY381" fmla="*/ 797521 h 2579628"/>
              <a:gd name="connsiteX382" fmla="*/ 2306030 w 3300542"/>
              <a:gd name="connsiteY382" fmla="*/ 797521 h 2579628"/>
              <a:gd name="connsiteX383" fmla="*/ 2365963 w 3300542"/>
              <a:gd name="connsiteY383" fmla="*/ 797521 h 2579628"/>
              <a:gd name="connsiteX384" fmla="*/ 2367516 w 3300542"/>
              <a:gd name="connsiteY384" fmla="*/ 810561 h 2579628"/>
              <a:gd name="connsiteX385" fmla="*/ 2656313 w 3300542"/>
              <a:gd name="connsiteY385" fmla="*/ 916121 h 2579628"/>
              <a:gd name="connsiteX386" fmla="*/ 2659418 w 3300542"/>
              <a:gd name="connsiteY386" fmla="*/ 990635 h 2579628"/>
              <a:gd name="connsiteX387" fmla="*/ 2660971 w 3300542"/>
              <a:gd name="connsiteY387" fmla="*/ 1027270 h 2579628"/>
              <a:gd name="connsiteX388" fmla="*/ 2594517 w 3300542"/>
              <a:gd name="connsiteY388" fmla="*/ 1027270 h 2579628"/>
              <a:gd name="connsiteX389" fmla="*/ 2528062 w 3300542"/>
              <a:gd name="connsiteY389" fmla="*/ 1027270 h 2579628"/>
              <a:gd name="connsiteX390" fmla="*/ 2529615 w 3300542"/>
              <a:gd name="connsiteY390" fmla="*/ 972006 h 2579628"/>
              <a:gd name="connsiteX391" fmla="*/ 2532720 w 3300542"/>
              <a:gd name="connsiteY391" fmla="*/ 897493 h 2579628"/>
              <a:gd name="connsiteX392" fmla="*/ 2534584 w 3300542"/>
              <a:gd name="connsiteY392" fmla="*/ 878244 h 2579628"/>
              <a:gd name="connsiteX393" fmla="*/ 2594517 w 3300542"/>
              <a:gd name="connsiteY393" fmla="*/ 878244 h 2579628"/>
              <a:gd name="connsiteX394" fmla="*/ 2654450 w 3300542"/>
              <a:gd name="connsiteY394" fmla="*/ 878244 h 2579628"/>
              <a:gd name="connsiteX395" fmla="*/ 2656313 w 3300542"/>
              <a:gd name="connsiteY395" fmla="*/ 916121 h 2579628"/>
              <a:gd name="connsiteX396" fmla="*/ 1275055 w 3300542"/>
              <a:gd name="connsiteY396" fmla="*/ 979147 h 2579628"/>
              <a:gd name="connsiteX397" fmla="*/ 1278782 w 3300542"/>
              <a:gd name="connsiteY397" fmla="*/ 1009263 h 2579628"/>
              <a:gd name="connsiteX398" fmla="*/ 1243070 w 3300542"/>
              <a:gd name="connsiteY398" fmla="*/ 1072910 h 2579628"/>
              <a:gd name="connsiteX399" fmla="*/ 1241517 w 3300542"/>
              <a:gd name="connsiteY399" fmla="*/ 1088433 h 2579628"/>
              <a:gd name="connsiteX400" fmla="*/ 1220712 w 3300542"/>
              <a:gd name="connsiteY400" fmla="*/ 1088433 h 2579628"/>
              <a:gd name="connsiteX401" fmla="*/ 1130035 w 3300542"/>
              <a:gd name="connsiteY401" fmla="*/ 1162325 h 2579628"/>
              <a:gd name="connsiteX402" fmla="*/ 1101466 w 3300542"/>
              <a:gd name="connsiteY402" fmla="*/ 1377172 h 2579628"/>
              <a:gd name="connsiteX403" fmla="*/ 1103019 w 3300542"/>
              <a:gd name="connsiteY403" fmla="*/ 1387417 h 2579628"/>
              <a:gd name="connsiteX404" fmla="*/ 1018864 w 3300542"/>
              <a:gd name="connsiteY404" fmla="*/ 1387417 h 2579628"/>
              <a:gd name="connsiteX405" fmla="*/ 925393 w 3300542"/>
              <a:gd name="connsiteY405" fmla="*/ 1380587 h 2579628"/>
              <a:gd name="connsiteX406" fmla="*/ 916077 w 3300542"/>
              <a:gd name="connsiteY406" fmla="*/ 1368168 h 2579628"/>
              <a:gd name="connsiteX407" fmla="*/ 894961 w 3300542"/>
              <a:gd name="connsiteY407" fmla="*/ 1347056 h 2579628"/>
              <a:gd name="connsiteX408" fmla="*/ 879123 w 3300542"/>
              <a:gd name="connsiteY408" fmla="*/ 1368168 h 2579628"/>
              <a:gd name="connsiteX409" fmla="*/ 856144 w 3300542"/>
              <a:gd name="connsiteY409" fmla="*/ 1393937 h 2579628"/>
              <a:gd name="connsiteX410" fmla="*/ 785342 w 3300542"/>
              <a:gd name="connsiteY410" fmla="*/ 1400457 h 2579628"/>
              <a:gd name="connsiteX411" fmla="*/ 713609 w 3300542"/>
              <a:gd name="connsiteY411" fmla="*/ 1406046 h 2579628"/>
              <a:gd name="connsiteX412" fmla="*/ 630385 w 3300542"/>
              <a:gd name="connsiteY412" fmla="*/ 1488942 h 2579628"/>
              <a:gd name="connsiteX413" fmla="*/ 607406 w 3300542"/>
              <a:gd name="connsiteY413" fmla="*/ 1520920 h 2579628"/>
              <a:gd name="connsiteX414" fmla="*/ 541572 w 3300542"/>
              <a:gd name="connsiteY414" fmla="*/ 1520920 h 2579628"/>
              <a:gd name="connsiteX415" fmla="*/ 475739 w 3300542"/>
              <a:gd name="connsiteY415" fmla="*/ 1520920 h 2579628"/>
              <a:gd name="connsiteX416" fmla="*/ 473255 w 3300542"/>
              <a:gd name="connsiteY416" fmla="*/ 1507570 h 2579628"/>
              <a:gd name="connsiteX417" fmla="*/ 477913 w 3300542"/>
              <a:gd name="connsiteY417" fmla="*/ 1400457 h 2579628"/>
              <a:gd name="connsiteX418" fmla="*/ 526356 w 3300542"/>
              <a:gd name="connsiteY418" fmla="*/ 1303590 h 2579628"/>
              <a:gd name="connsiteX419" fmla="*/ 567036 w 3300542"/>
              <a:gd name="connsiteY419" fmla="*/ 1301106 h 2579628"/>
              <a:gd name="connsiteX420" fmla="*/ 587221 w 3300542"/>
              <a:gd name="connsiteY420" fmla="*/ 1297691 h 2579628"/>
              <a:gd name="connsiteX421" fmla="*/ 593121 w 3300542"/>
              <a:gd name="connsiteY421" fmla="*/ 1273474 h 2579628"/>
              <a:gd name="connsiteX422" fmla="*/ 619206 w 3300542"/>
              <a:gd name="connsiteY422" fmla="*/ 1220384 h 2579628"/>
              <a:gd name="connsiteX423" fmla="*/ 678518 w 3300542"/>
              <a:gd name="connsiteY423" fmla="*/ 1187163 h 2579628"/>
              <a:gd name="connsiteX424" fmla="*/ 767021 w 3300542"/>
              <a:gd name="connsiteY424" fmla="*/ 1120722 h 2579628"/>
              <a:gd name="connsiteX425" fmla="*/ 912661 w 3300542"/>
              <a:gd name="connsiteY425" fmla="*/ 1012988 h 2579628"/>
              <a:gd name="connsiteX426" fmla="*/ 1007064 w 3300542"/>
              <a:gd name="connsiteY426" fmla="*/ 1017335 h 2579628"/>
              <a:gd name="connsiteX427" fmla="*/ 1060476 w 3300542"/>
              <a:gd name="connsiteY427" fmla="*/ 1021061 h 2579628"/>
              <a:gd name="connsiteX428" fmla="*/ 1253318 w 3300542"/>
              <a:gd name="connsiteY428" fmla="*/ 974800 h 2579628"/>
              <a:gd name="connsiteX429" fmla="*/ 1275055 w 3300542"/>
              <a:gd name="connsiteY429" fmla="*/ 979147 h 2579628"/>
              <a:gd name="connsiteX430" fmla="*/ 2373727 w 3300542"/>
              <a:gd name="connsiteY430" fmla="*/ 987530 h 2579628"/>
              <a:gd name="connsiteX431" fmla="*/ 2376521 w 3300542"/>
              <a:gd name="connsiteY431" fmla="*/ 1041862 h 2579628"/>
              <a:gd name="connsiteX432" fmla="*/ 2377453 w 3300542"/>
              <a:gd name="connsiteY432" fmla="*/ 1086260 h 2579628"/>
              <a:gd name="connsiteX433" fmla="*/ 2306651 w 3300542"/>
              <a:gd name="connsiteY433" fmla="*/ 1086260 h 2579628"/>
              <a:gd name="connsiteX434" fmla="*/ 2235849 w 3300542"/>
              <a:gd name="connsiteY434" fmla="*/ 1086260 h 2579628"/>
              <a:gd name="connsiteX435" fmla="*/ 2235849 w 3300542"/>
              <a:gd name="connsiteY435" fmla="*/ 1066700 h 2579628"/>
              <a:gd name="connsiteX436" fmla="*/ 2245165 w 3300542"/>
              <a:gd name="connsiteY436" fmla="*/ 1013299 h 2579628"/>
              <a:gd name="connsiteX437" fmla="*/ 2254481 w 3300542"/>
              <a:gd name="connsiteY437" fmla="*/ 978216 h 2579628"/>
              <a:gd name="connsiteX438" fmla="*/ 2313483 w 3300542"/>
              <a:gd name="connsiteY438" fmla="*/ 977595 h 2579628"/>
              <a:gd name="connsiteX439" fmla="*/ 2372174 w 3300542"/>
              <a:gd name="connsiteY439" fmla="*/ 977595 h 2579628"/>
              <a:gd name="connsiteX440" fmla="*/ 2373727 w 3300542"/>
              <a:gd name="connsiteY440" fmla="*/ 987530 h 2579628"/>
              <a:gd name="connsiteX441" fmla="*/ 2664077 w 3300542"/>
              <a:gd name="connsiteY441" fmla="*/ 1131899 h 2579628"/>
              <a:gd name="connsiteX442" fmla="*/ 2664387 w 3300542"/>
              <a:gd name="connsiteY442" fmla="*/ 1166982 h 2579628"/>
              <a:gd name="connsiteX443" fmla="*/ 2594517 w 3300542"/>
              <a:gd name="connsiteY443" fmla="*/ 1166982 h 2579628"/>
              <a:gd name="connsiteX444" fmla="*/ 2524646 w 3300542"/>
              <a:gd name="connsiteY444" fmla="*/ 1166982 h 2579628"/>
              <a:gd name="connsiteX445" fmla="*/ 2524646 w 3300542"/>
              <a:gd name="connsiteY445" fmla="*/ 1141213 h 2579628"/>
              <a:gd name="connsiteX446" fmla="*/ 2526510 w 3300542"/>
              <a:gd name="connsiteY446" fmla="*/ 1086881 h 2579628"/>
              <a:gd name="connsiteX447" fmla="*/ 2528683 w 3300542"/>
              <a:gd name="connsiteY447" fmla="*/ 1058317 h 2579628"/>
              <a:gd name="connsiteX448" fmla="*/ 2594206 w 3300542"/>
              <a:gd name="connsiteY448" fmla="*/ 1057696 h 2579628"/>
              <a:gd name="connsiteX449" fmla="*/ 2659729 w 3300542"/>
              <a:gd name="connsiteY449" fmla="*/ 1056765 h 2579628"/>
              <a:gd name="connsiteX450" fmla="*/ 2661592 w 3300542"/>
              <a:gd name="connsiteY450" fmla="*/ 1076946 h 2579628"/>
              <a:gd name="connsiteX451" fmla="*/ 2664077 w 3300542"/>
              <a:gd name="connsiteY451" fmla="*/ 1131899 h 2579628"/>
              <a:gd name="connsiteX452" fmla="*/ 2202001 w 3300542"/>
              <a:gd name="connsiteY452" fmla="*/ 1224420 h 2579628"/>
              <a:gd name="connsiteX453" fmla="*/ 2195480 w 3300542"/>
              <a:gd name="connsiteY453" fmla="*/ 1427779 h 2579628"/>
              <a:gd name="connsiteX454" fmla="*/ 2189269 w 3300542"/>
              <a:gd name="connsiteY454" fmla="*/ 1598538 h 2579628"/>
              <a:gd name="connsiteX455" fmla="*/ 2184301 w 3300542"/>
              <a:gd name="connsiteY455" fmla="*/ 1723658 h 2579628"/>
              <a:gd name="connsiteX456" fmla="*/ 2180264 w 3300542"/>
              <a:gd name="connsiteY456" fmla="*/ 1781096 h 2579628"/>
              <a:gd name="connsiteX457" fmla="*/ 2155731 w 3300542"/>
              <a:gd name="connsiteY457" fmla="*/ 1764641 h 2579628"/>
              <a:gd name="connsiteX458" fmla="*/ 2133373 w 3300542"/>
              <a:gd name="connsiteY458" fmla="*/ 1749117 h 2579628"/>
              <a:gd name="connsiteX459" fmla="*/ 2133373 w 3300542"/>
              <a:gd name="connsiteY459" fmla="*/ 1718070 h 2579628"/>
              <a:gd name="connsiteX460" fmla="*/ 2127162 w 3300542"/>
              <a:gd name="connsiteY460" fmla="*/ 1539549 h 2579628"/>
              <a:gd name="connsiteX461" fmla="*/ 2120951 w 3300542"/>
              <a:gd name="connsiteY461" fmla="*/ 1371894 h 2579628"/>
              <a:gd name="connsiteX462" fmla="*/ 2115983 w 3300542"/>
              <a:gd name="connsiteY462" fmla="*/ 1219763 h 2579628"/>
              <a:gd name="connsiteX463" fmla="*/ 2114120 w 3300542"/>
              <a:gd name="connsiteY463" fmla="*/ 1162325 h 2579628"/>
              <a:gd name="connsiteX464" fmla="*/ 2138031 w 3300542"/>
              <a:gd name="connsiteY464" fmla="*/ 1148354 h 2579628"/>
              <a:gd name="connsiteX465" fmla="*/ 2182748 w 3300542"/>
              <a:gd name="connsiteY465" fmla="*/ 1114202 h 2579628"/>
              <a:gd name="connsiteX466" fmla="*/ 2203243 w 3300542"/>
              <a:gd name="connsiteY466" fmla="*/ 1094022 h 2579628"/>
              <a:gd name="connsiteX467" fmla="*/ 2204175 w 3300542"/>
              <a:gd name="connsiteY467" fmla="*/ 1109545 h 2579628"/>
              <a:gd name="connsiteX468" fmla="*/ 2202001 w 3300542"/>
              <a:gd name="connsiteY468" fmla="*/ 1224420 h 2579628"/>
              <a:gd name="connsiteX469" fmla="*/ 2379937 w 3300542"/>
              <a:gd name="connsiteY469" fmla="*/ 1162946 h 2579628"/>
              <a:gd name="connsiteX470" fmla="*/ 2382732 w 3300542"/>
              <a:gd name="connsiteY470" fmla="*/ 1239012 h 2579628"/>
              <a:gd name="connsiteX471" fmla="*/ 2383664 w 3300542"/>
              <a:gd name="connsiteY471" fmla="*/ 1266333 h 2579628"/>
              <a:gd name="connsiteX472" fmla="*/ 2306341 w 3300542"/>
              <a:gd name="connsiteY472" fmla="*/ 1266333 h 2579628"/>
              <a:gd name="connsiteX473" fmla="*/ 2229328 w 3300542"/>
              <a:gd name="connsiteY473" fmla="*/ 1266333 h 2579628"/>
              <a:gd name="connsiteX474" fmla="*/ 2231191 w 3300542"/>
              <a:gd name="connsiteY474" fmla="*/ 1209517 h 2579628"/>
              <a:gd name="connsiteX475" fmla="*/ 2234607 w 3300542"/>
              <a:gd name="connsiteY475" fmla="*/ 1133452 h 2579628"/>
              <a:gd name="connsiteX476" fmla="*/ 2236470 w 3300542"/>
              <a:gd name="connsiteY476" fmla="*/ 1114202 h 2579628"/>
              <a:gd name="connsiteX477" fmla="*/ 2307272 w 3300542"/>
              <a:gd name="connsiteY477" fmla="*/ 1114202 h 2579628"/>
              <a:gd name="connsiteX478" fmla="*/ 2378074 w 3300542"/>
              <a:gd name="connsiteY478" fmla="*/ 1114202 h 2579628"/>
              <a:gd name="connsiteX479" fmla="*/ 2379937 w 3300542"/>
              <a:gd name="connsiteY479" fmla="*/ 1162946 h 2579628"/>
              <a:gd name="connsiteX480" fmla="*/ 2086793 w 3300542"/>
              <a:gd name="connsiteY480" fmla="*/ 1180954 h 2579628"/>
              <a:gd name="connsiteX481" fmla="*/ 2067850 w 3300542"/>
              <a:gd name="connsiteY481" fmla="*/ 1188716 h 2579628"/>
              <a:gd name="connsiteX482" fmla="*/ 2050150 w 3300542"/>
              <a:gd name="connsiteY482" fmla="*/ 1183127 h 2579628"/>
              <a:gd name="connsiteX483" fmla="*/ 2063503 w 3300542"/>
              <a:gd name="connsiteY483" fmla="*/ 1175986 h 2579628"/>
              <a:gd name="connsiteX484" fmla="*/ 2086793 w 3300542"/>
              <a:gd name="connsiteY484" fmla="*/ 1180954 h 2579628"/>
              <a:gd name="connsiteX485" fmla="*/ 2668424 w 3300542"/>
              <a:gd name="connsiteY485" fmla="*/ 1248326 h 2579628"/>
              <a:gd name="connsiteX486" fmla="*/ 2670598 w 3300542"/>
              <a:gd name="connsiteY486" fmla="*/ 1324392 h 2579628"/>
              <a:gd name="connsiteX487" fmla="*/ 2670598 w 3300542"/>
              <a:gd name="connsiteY487" fmla="*/ 1347056 h 2579628"/>
              <a:gd name="connsiteX488" fmla="*/ 2594517 w 3300542"/>
              <a:gd name="connsiteY488" fmla="*/ 1347056 h 2579628"/>
              <a:gd name="connsiteX489" fmla="*/ 2518436 w 3300542"/>
              <a:gd name="connsiteY489" fmla="*/ 1347056 h 2579628"/>
              <a:gd name="connsiteX490" fmla="*/ 2518436 w 3300542"/>
              <a:gd name="connsiteY490" fmla="*/ 1327496 h 2579628"/>
              <a:gd name="connsiteX491" fmla="*/ 2520610 w 3300542"/>
              <a:gd name="connsiteY491" fmla="*/ 1251431 h 2579628"/>
              <a:gd name="connsiteX492" fmla="*/ 2522473 w 3300542"/>
              <a:gd name="connsiteY492" fmla="*/ 1194925 h 2579628"/>
              <a:gd name="connsiteX493" fmla="*/ 2594517 w 3300542"/>
              <a:gd name="connsiteY493" fmla="*/ 1194925 h 2579628"/>
              <a:gd name="connsiteX494" fmla="*/ 2666561 w 3300542"/>
              <a:gd name="connsiteY494" fmla="*/ 1194925 h 2579628"/>
              <a:gd name="connsiteX495" fmla="*/ 2668424 w 3300542"/>
              <a:gd name="connsiteY495" fmla="*/ 1248326 h 2579628"/>
              <a:gd name="connsiteX496" fmla="*/ 2087724 w 3300542"/>
              <a:gd name="connsiteY496" fmla="*/ 1237460 h 2579628"/>
              <a:gd name="connsiteX497" fmla="*/ 2089898 w 3300542"/>
              <a:gd name="connsiteY497" fmla="*/ 1293344 h 2579628"/>
              <a:gd name="connsiteX498" fmla="*/ 2089898 w 3300542"/>
              <a:gd name="connsiteY498" fmla="*/ 1328428 h 2579628"/>
              <a:gd name="connsiteX499" fmla="*/ 2009159 w 3300542"/>
              <a:gd name="connsiteY499" fmla="*/ 1328428 h 2579628"/>
              <a:gd name="connsiteX500" fmla="*/ 1928420 w 3300542"/>
              <a:gd name="connsiteY500" fmla="*/ 1328428 h 2579628"/>
              <a:gd name="connsiteX501" fmla="*/ 1928420 w 3300542"/>
              <a:gd name="connsiteY501" fmla="*/ 1316319 h 2579628"/>
              <a:gd name="connsiteX502" fmla="*/ 1943326 w 3300542"/>
              <a:gd name="connsiteY502" fmla="*/ 1300485 h 2579628"/>
              <a:gd name="connsiteX503" fmla="*/ 2035554 w 3300542"/>
              <a:gd name="connsiteY503" fmla="*/ 1236218 h 2579628"/>
              <a:gd name="connsiteX504" fmla="*/ 2066608 w 3300542"/>
              <a:gd name="connsiteY504" fmla="*/ 1216658 h 2579628"/>
              <a:gd name="connsiteX505" fmla="*/ 2085861 w 3300542"/>
              <a:gd name="connsiteY505" fmla="*/ 1216658 h 2579628"/>
              <a:gd name="connsiteX506" fmla="*/ 2087724 w 3300542"/>
              <a:gd name="connsiteY506" fmla="*/ 1237460 h 2579628"/>
              <a:gd name="connsiteX507" fmla="*/ 1661050 w 3300542"/>
              <a:gd name="connsiteY507" fmla="*/ 1252362 h 2579628"/>
              <a:gd name="connsiteX508" fmla="*/ 1768495 w 3300542"/>
              <a:gd name="connsiteY508" fmla="*/ 1295207 h 2579628"/>
              <a:gd name="connsiteX509" fmla="*/ 1882461 w 3300542"/>
              <a:gd name="connsiteY509" fmla="*/ 1309179 h 2579628"/>
              <a:gd name="connsiteX510" fmla="*/ 1898298 w 3300542"/>
              <a:gd name="connsiteY510" fmla="*/ 1308247 h 2579628"/>
              <a:gd name="connsiteX511" fmla="*/ 1896435 w 3300542"/>
              <a:gd name="connsiteY511" fmla="*/ 1379966 h 2579628"/>
              <a:gd name="connsiteX512" fmla="*/ 1891156 w 3300542"/>
              <a:gd name="connsiteY512" fmla="*/ 1546068 h 2579628"/>
              <a:gd name="connsiteX513" fmla="*/ 1885566 w 3300542"/>
              <a:gd name="connsiteY513" fmla="*/ 1703478 h 2579628"/>
              <a:gd name="connsiteX514" fmla="*/ 1883392 w 3300542"/>
              <a:gd name="connsiteY514" fmla="*/ 1766503 h 2579628"/>
              <a:gd name="connsiteX515" fmla="*/ 1855755 w 3300542"/>
              <a:gd name="connsiteY515" fmla="*/ 1743218 h 2579628"/>
              <a:gd name="connsiteX516" fmla="*/ 1826565 w 3300542"/>
              <a:gd name="connsiteY516" fmla="*/ 1721175 h 2579628"/>
              <a:gd name="connsiteX517" fmla="*/ 1823149 w 3300542"/>
              <a:gd name="connsiteY517" fmla="*/ 1824251 h 2579628"/>
              <a:gd name="connsiteX518" fmla="*/ 1821286 w 3300542"/>
              <a:gd name="connsiteY518" fmla="*/ 1926086 h 2579628"/>
              <a:gd name="connsiteX519" fmla="*/ 1709804 w 3300542"/>
              <a:gd name="connsiteY519" fmla="*/ 1926086 h 2579628"/>
              <a:gd name="connsiteX520" fmla="*/ 1598632 w 3300542"/>
              <a:gd name="connsiteY520" fmla="*/ 1926086 h 2579628"/>
              <a:gd name="connsiteX521" fmla="*/ 1589316 w 3300542"/>
              <a:gd name="connsiteY521" fmla="*/ 1888829 h 2579628"/>
              <a:gd name="connsiteX522" fmla="*/ 1558884 w 3300542"/>
              <a:gd name="connsiteY522" fmla="*/ 1705651 h 2579628"/>
              <a:gd name="connsiteX523" fmla="*/ 1558573 w 3300542"/>
              <a:gd name="connsiteY523" fmla="*/ 1527130 h 2579628"/>
              <a:gd name="connsiteX524" fmla="*/ 1560436 w 3300542"/>
              <a:gd name="connsiteY524" fmla="*/ 1506949 h 2579628"/>
              <a:gd name="connsiteX525" fmla="*/ 1578447 w 3300542"/>
              <a:gd name="connsiteY525" fmla="*/ 1506018 h 2579628"/>
              <a:gd name="connsiteX526" fmla="*/ 1596148 w 3300542"/>
              <a:gd name="connsiteY526" fmla="*/ 1505086 h 2579628"/>
              <a:gd name="connsiteX527" fmla="*/ 1595527 w 3300542"/>
              <a:gd name="connsiteY527" fmla="*/ 1447028 h 2579628"/>
              <a:gd name="connsiteX528" fmla="*/ 1594595 w 3300542"/>
              <a:gd name="connsiteY528" fmla="*/ 1388970 h 2579628"/>
              <a:gd name="connsiteX529" fmla="*/ 1461997 w 3300542"/>
              <a:gd name="connsiteY529" fmla="*/ 1388038 h 2579628"/>
              <a:gd name="connsiteX530" fmla="*/ 1329088 w 3300542"/>
              <a:gd name="connsiteY530" fmla="*/ 1384934 h 2579628"/>
              <a:gd name="connsiteX531" fmla="*/ 1351447 w 3300542"/>
              <a:gd name="connsiteY531" fmla="*/ 1353266 h 2579628"/>
              <a:gd name="connsiteX532" fmla="*/ 1460755 w 3300542"/>
              <a:gd name="connsiteY532" fmla="*/ 1272232 h 2579628"/>
              <a:gd name="connsiteX533" fmla="*/ 1514788 w 3300542"/>
              <a:gd name="connsiteY533" fmla="*/ 1274095 h 2579628"/>
              <a:gd name="connsiteX534" fmla="*/ 1627201 w 3300542"/>
              <a:gd name="connsiteY534" fmla="*/ 1244911 h 2579628"/>
              <a:gd name="connsiteX535" fmla="*/ 1637139 w 3300542"/>
              <a:gd name="connsiteY535" fmla="*/ 1238391 h 2579628"/>
              <a:gd name="connsiteX536" fmla="*/ 1661050 w 3300542"/>
              <a:gd name="connsiteY536" fmla="*/ 1252362 h 2579628"/>
              <a:gd name="connsiteX537" fmla="*/ 2384906 w 3300542"/>
              <a:gd name="connsiteY537" fmla="*/ 1313525 h 2579628"/>
              <a:gd name="connsiteX538" fmla="*/ 2387080 w 3300542"/>
              <a:gd name="connsiteY538" fmla="*/ 1367858 h 2579628"/>
              <a:gd name="connsiteX539" fmla="*/ 2388943 w 3300542"/>
              <a:gd name="connsiteY539" fmla="*/ 1402941 h 2579628"/>
              <a:gd name="connsiteX540" fmla="*/ 2306962 w 3300542"/>
              <a:gd name="connsiteY540" fmla="*/ 1402941 h 2579628"/>
              <a:gd name="connsiteX541" fmla="*/ 2224981 w 3300542"/>
              <a:gd name="connsiteY541" fmla="*/ 1402941 h 2579628"/>
              <a:gd name="connsiteX542" fmla="*/ 2225912 w 3300542"/>
              <a:gd name="connsiteY542" fmla="*/ 1358544 h 2579628"/>
              <a:gd name="connsiteX543" fmla="*/ 2228396 w 3300542"/>
              <a:gd name="connsiteY543" fmla="*/ 1304211 h 2579628"/>
              <a:gd name="connsiteX544" fmla="*/ 2229949 w 3300542"/>
              <a:gd name="connsiteY544" fmla="*/ 1294276 h 2579628"/>
              <a:gd name="connsiteX545" fmla="*/ 2307272 w 3300542"/>
              <a:gd name="connsiteY545" fmla="*/ 1294276 h 2579628"/>
              <a:gd name="connsiteX546" fmla="*/ 2384906 w 3300542"/>
              <a:gd name="connsiteY546" fmla="*/ 1294276 h 2579628"/>
              <a:gd name="connsiteX547" fmla="*/ 2384906 w 3300542"/>
              <a:gd name="connsiteY547" fmla="*/ 1313525 h 2579628"/>
              <a:gd name="connsiteX548" fmla="*/ 2093003 w 3300542"/>
              <a:gd name="connsiteY548" fmla="*/ 1377172 h 2579628"/>
              <a:gd name="connsiteX549" fmla="*/ 2095177 w 3300542"/>
              <a:gd name="connsiteY549" fmla="*/ 1451685 h 2579628"/>
              <a:gd name="connsiteX550" fmla="*/ 2097040 w 3300542"/>
              <a:gd name="connsiteY550" fmla="*/ 1505397 h 2579628"/>
              <a:gd name="connsiteX551" fmla="*/ 2009159 w 3300542"/>
              <a:gd name="connsiteY551" fmla="*/ 1505397 h 2579628"/>
              <a:gd name="connsiteX552" fmla="*/ 1921278 w 3300542"/>
              <a:gd name="connsiteY552" fmla="*/ 1505397 h 2579628"/>
              <a:gd name="connsiteX553" fmla="*/ 1923141 w 3300542"/>
              <a:gd name="connsiteY553" fmla="*/ 1456342 h 2579628"/>
              <a:gd name="connsiteX554" fmla="*/ 1925315 w 3300542"/>
              <a:gd name="connsiteY554" fmla="*/ 1381829 h 2579628"/>
              <a:gd name="connsiteX555" fmla="*/ 1925315 w 3300542"/>
              <a:gd name="connsiteY555" fmla="*/ 1356370 h 2579628"/>
              <a:gd name="connsiteX556" fmla="*/ 2009159 w 3300542"/>
              <a:gd name="connsiteY556" fmla="*/ 1356370 h 2579628"/>
              <a:gd name="connsiteX557" fmla="*/ 2093003 w 3300542"/>
              <a:gd name="connsiteY557" fmla="*/ 1356370 h 2579628"/>
              <a:gd name="connsiteX558" fmla="*/ 2093003 w 3300542"/>
              <a:gd name="connsiteY558" fmla="*/ 1377172 h 2579628"/>
              <a:gd name="connsiteX559" fmla="*/ 2673703 w 3300542"/>
              <a:gd name="connsiteY559" fmla="*/ 1410392 h 2579628"/>
              <a:gd name="connsiteX560" fmla="*/ 2675566 w 3300542"/>
              <a:gd name="connsiteY560" fmla="*/ 1464725 h 2579628"/>
              <a:gd name="connsiteX561" fmla="*/ 2677740 w 3300542"/>
              <a:gd name="connsiteY561" fmla="*/ 1483664 h 2579628"/>
              <a:gd name="connsiteX562" fmla="*/ 2594517 w 3300542"/>
              <a:gd name="connsiteY562" fmla="*/ 1483664 h 2579628"/>
              <a:gd name="connsiteX563" fmla="*/ 2511293 w 3300542"/>
              <a:gd name="connsiteY563" fmla="*/ 1483664 h 2579628"/>
              <a:gd name="connsiteX564" fmla="*/ 2513157 w 3300542"/>
              <a:gd name="connsiteY564" fmla="*/ 1453237 h 2579628"/>
              <a:gd name="connsiteX565" fmla="*/ 2515330 w 3300542"/>
              <a:gd name="connsiteY565" fmla="*/ 1398905 h 2579628"/>
              <a:gd name="connsiteX566" fmla="*/ 2515330 w 3300542"/>
              <a:gd name="connsiteY566" fmla="*/ 1374999 h 2579628"/>
              <a:gd name="connsiteX567" fmla="*/ 2594517 w 3300542"/>
              <a:gd name="connsiteY567" fmla="*/ 1374999 h 2579628"/>
              <a:gd name="connsiteX568" fmla="*/ 2673703 w 3300542"/>
              <a:gd name="connsiteY568" fmla="*/ 1374999 h 2579628"/>
              <a:gd name="connsiteX569" fmla="*/ 2673703 w 3300542"/>
              <a:gd name="connsiteY569" fmla="*/ 1410392 h 2579628"/>
              <a:gd name="connsiteX570" fmla="*/ 913903 w 3300542"/>
              <a:gd name="connsiteY570" fmla="*/ 1407598 h 2579628"/>
              <a:gd name="connsiteX571" fmla="*/ 922288 w 3300542"/>
              <a:gd name="connsiteY571" fmla="*/ 1415049 h 2579628"/>
              <a:gd name="connsiteX572" fmla="*/ 922288 w 3300542"/>
              <a:gd name="connsiteY572" fmla="*/ 1460378 h 2579628"/>
              <a:gd name="connsiteX573" fmla="*/ 922288 w 3300542"/>
              <a:gd name="connsiteY573" fmla="*/ 1505397 h 2579628"/>
              <a:gd name="connsiteX574" fmla="*/ 949925 w 3300542"/>
              <a:gd name="connsiteY574" fmla="*/ 1505397 h 2579628"/>
              <a:gd name="connsiteX575" fmla="*/ 977874 w 3300542"/>
              <a:gd name="connsiteY575" fmla="*/ 1505397 h 2579628"/>
              <a:gd name="connsiteX576" fmla="*/ 980358 w 3300542"/>
              <a:gd name="connsiteY576" fmla="*/ 1523094 h 2579628"/>
              <a:gd name="connsiteX577" fmla="*/ 978495 w 3300542"/>
              <a:gd name="connsiteY577" fmla="*/ 1722727 h 2579628"/>
              <a:gd name="connsiteX578" fmla="*/ 903035 w 3300542"/>
              <a:gd name="connsiteY578" fmla="*/ 2049964 h 2579628"/>
              <a:gd name="connsiteX579" fmla="*/ 896203 w 3300542"/>
              <a:gd name="connsiteY579" fmla="*/ 2068282 h 2579628"/>
              <a:gd name="connsiteX580" fmla="*/ 887508 w 3300542"/>
              <a:gd name="connsiteY580" fmla="*/ 2042202 h 2579628"/>
              <a:gd name="connsiteX581" fmla="*/ 835649 w 3300542"/>
              <a:gd name="connsiteY581" fmla="*/ 1795998 h 2579628"/>
              <a:gd name="connsiteX582" fmla="*/ 834096 w 3300542"/>
              <a:gd name="connsiteY582" fmla="*/ 1642315 h 2579628"/>
              <a:gd name="connsiteX583" fmla="*/ 836270 w 3300542"/>
              <a:gd name="connsiteY583" fmla="*/ 1623376 h 2579628"/>
              <a:gd name="connsiteX584" fmla="*/ 851175 w 3300542"/>
              <a:gd name="connsiteY584" fmla="*/ 1623376 h 2579628"/>
              <a:gd name="connsiteX585" fmla="*/ 866392 w 3300542"/>
              <a:gd name="connsiteY585" fmla="*/ 1623376 h 2579628"/>
              <a:gd name="connsiteX586" fmla="*/ 866392 w 3300542"/>
              <a:gd name="connsiteY586" fmla="*/ 1572148 h 2579628"/>
              <a:gd name="connsiteX587" fmla="*/ 866392 w 3300542"/>
              <a:gd name="connsiteY587" fmla="*/ 1520920 h 2579628"/>
              <a:gd name="connsiteX588" fmla="*/ 756152 w 3300542"/>
              <a:gd name="connsiteY588" fmla="*/ 1520920 h 2579628"/>
              <a:gd name="connsiteX589" fmla="*/ 645912 w 3300542"/>
              <a:gd name="connsiteY589" fmla="*/ 1518126 h 2579628"/>
              <a:gd name="connsiteX590" fmla="*/ 700566 w 3300542"/>
              <a:gd name="connsiteY590" fmla="*/ 1448891 h 2579628"/>
              <a:gd name="connsiteX591" fmla="*/ 784410 w 3300542"/>
              <a:gd name="connsiteY591" fmla="*/ 1429642 h 2579628"/>
              <a:gd name="connsiteX592" fmla="*/ 853970 w 3300542"/>
              <a:gd name="connsiteY592" fmla="*/ 1424674 h 2579628"/>
              <a:gd name="connsiteX593" fmla="*/ 887508 w 3300542"/>
              <a:gd name="connsiteY593" fmla="*/ 1408840 h 2579628"/>
              <a:gd name="connsiteX594" fmla="*/ 913903 w 3300542"/>
              <a:gd name="connsiteY594" fmla="*/ 1407598 h 2579628"/>
              <a:gd name="connsiteX595" fmla="*/ 1565094 w 3300542"/>
              <a:gd name="connsiteY595" fmla="*/ 1446407 h 2579628"/>
              <a:gd name="connsiteX596" fmla="*/ 1565094 w 3300542"/>
              <a:gd name="connsiteY596" fmla="*/ 1477454 h 2579628"/>
              <a:gd name="connsiteX597" fmla="*/ 1259218 w 3300542"/>
              <a:gd name="connsiteY597" fmla="*/ 1477454 h 2579628"/>
              <a:gd name="connsiteX598" fmla="*/ 953341 w 3300542"/>
              <a:gd name="connsiteY598" fmla="*/ 1477454 h 2579628"/>
              <a:gd name="connsiteX599" fmla="*/ 953341 w 3300542"/>
              <a:gd name="connsiteY599" fmla="*/ 1446407 h 2579628"/>
              <a:gd name="connsiteX600" fmla="*/ 953341 w 3300542"/>
              <a:gd name="connsiteY600" fmla="*/ 1415360 h 2579628"/>
              <a:gd name="connsiteX601" fmla="*/ 1259218 w 3300542"/>
              <a:gd name="connsiteY601" fmla="*/ 1415360 h 2579628"/>
              <a:gd name="connsiteX602" fmla="*/ 1565094 w 3300542"/>
              <a:gd name="connsiteY602" fmla="*/ 1415360 h 2579628"/>
              <a:gd name="connsiteX603" fmla="*/ 1565094 w 3300542"/>
              <a:gd name="connsiteY603" fmla="*/ 1446407 h 2579628"/>
              <a:gd name="connsiteX604" fmla="*/ 2389253 w 3300542"/>
              <a:gd name="connsiteY604" fmla="*/ 1450133 h 2579628"/>
              <a:gd name="connsiteX605" fmla="*/ 2392669 w 3300542"/>
              <a:gd name="connsiteY605" fmla="*/ 1524646 h 2579628"/>
              <a:gd name="connsiteX606" fmla="*/ 2394532 w 3300542"/>
              <a:gd name="connsiteY606" fmla="*/ 1583015 h 2579628"/>
              <a:gd name="connsiteX607" fmla="*/ 2306651 w 3300542"/>
              <a:gd name="connsiteY607" fmla="*/ 1583015 h 2579628"/>
              <a:gd name="connsiteX608" fmla="*/ 2218770 w 3300542"/>
              <a:gd name="connsiteY608" fmla="*/ 1583015 h 2579628"/>
              <a:gd name="connsiteX609" fmla="*/ 2220633 w 3300542"/>
              <a:gd name="connsiteY609" fmla="*/ 1524956 h 2579628"/>
              <a:gd name="connsiteX610" fmla="*/ 2223117 w 3300542"/>
              <a:gd name="connsiteY610" fmla="*/ 1450133 h 2579628"/>
              <a:gd name="connsiteX611" fmla="*/ 2223428 w 3300542"/>
              <a:gd name="connsiteY611" fmla="*/ 1433988 h 2579628"/>
              <a:gd name="connsiteX612" fmla="*/ 2305409 w 3300542"/>
              <a:gd name="connsiteY612" fmla="*/ 1433988 h 2579628"/>
              <a:gd name="connsiteX613" fmla="*/ 2387701 w 3300542"/>
              <a:gd name="connsiteY613" fmla="*/ 1433988 h 2579628"/>
              <a:gd name="connsiteX614" fmla="*/ 2389253 w 3300542"/>
              <a:gd name="connsiteY614" fmla="*/ 1450133 h 2579628"/>
              <a:gd name="connsiteX615" fmla="*/ 1529072 w 3300542"/>
              <a:gd name="connsiteY615" fmla="*/ 1551036 h 2579628"/>
              <a:gd name="connsiteX616" fmla="*/ 1526278 w 3300542"/>
              <a:gd name="connsiteY616" fmla="*/ 1600091 h 2579628"/>
              <a:gd name="connsiteX617" fmla="*/ 1535594 w 3300542"/>
              <a:gd name="connsiteY617" fmla="*/ 1753153 h 2579628"/>
              <a:gd name="connsiteX618" fmla="*/ 1566958 w 3300542"/>
              <a:gd name="connsiteY618" fmla="*/ 1920497 h 2579628"/>
              <a:gd name="connsiteX619" fmla="*/ 1568821 w 3300542"/>
              <a:gd name="connsiteY619" fmla="*/ 1927638 h 2579628"/>
              <a:gd name="connsiteX620" fmla="*/ 1362005 w 3300542"/>
              <a:gd name="connsiteY620" fmla="*/ 1927638 h 2579628"/>
              <a:gd name="connsiteX621" fmla="*/ 1155189 w 3300542"/>
              <a:gd name="connsiteY621" fmla="*/ 1927638 h 2579628"/>
              <a:gd name="connsiteX622" fmla="*/ 1155189 w 3300542"/>
              <a:gd name="connsiteY622" fmla="*/ 2082874 h 2579628"/>
              <a:gd name="connsiteX623" fmla="*/ 1155189 w 3300542"/>
              <a:gd name="connsiteY623" fmla="*/ 2238110 h 2579628"/>
              <a:gd name="connsiteX624" fmla="*/ 1004890 w 3300542"/>
              <a:gd name="connsiteY624" fmla="*/ 2238110 h 2579628"/>
              <a:gd name="connsiteX625" fmla="*/ 854281 w 3300542"/>
              <a:gd name="connsiteY625" fmla="*/ 2238110 h 2579628"/>
              <a:gd name="connsiteX626" fmla="*/ 871360 w 3300542"/>
              <a:gd name="connsiteY626" fmla="*/ 2201474 h 2579628"/>
              <a:gd name="connsiteX627" fmla="*/ 1003337 w 3300542"/>
              <a:gd name="connsiteY627" fmla="*/ 1756879 h 2579628"/>
              <a:gd name="connsiteX628" fmla="*/ 1010790 w 3300542"/>
              <a:gd name="connsiteY628" fmla="*/ 1615614 h 2579628"/>
              <a:gd name="connsiteX629" fmla="*/ 1008616 w 3300542"/>
              <a:gd name="connsiteY629" fmla="*/ 1515332 h 2579628"/>
              <a:gd name="connsiteX630" fmla="*/ 1006443 w 3300542"/>
              <a:gd name="connsiteY630" fmla="*/ 1505397 h 2579628"/>
              <a:gd name="connsiteX631" fmla="*/ 1268534 w 3300542"/>
              <a:gd name="connsiteY631" fmla="*/ 1505397 h 2579628"/>
              <a:gd name="connsiteX632" fmla="*/ 1530936 w 3300542"/>
              <a:gd name="connsiteY632" fmla="*/ 1505397 h 2579628"/>
              <a:gd name="connsiteX633" fmla="*/ 1529072 w 3300542"/>
              <a:gd name="connsiteY633" fmla="*/ 1551036 h 2579628"/>
              <a:gd name="connsiteX634" fmla="*/ 2678051 w 3300542"/>
              <a:gd name="connsiteY634" fmla="*/ 1557245 h 2579628"/>
              <a:gd name="connsiteX635" fmla="*/ 2681466 w 3300542"/>
              <a:gd name="connsiteY635" fmla="*/ 1633311 h 2579628"/>
              <a:gd name="connsiteX636" fmla="*/ 2683019 w 3300542"/>
              <a:gd name="connsiteY636" fmla="*/ 1663737 h 2579628"/>
              <a:gd name="connsiteX637" fmla="*/ 2594827 w 3300542"/>
              <a:gd name="connsiteY637" fmla="*/ 1663737 h 2579628"/>
              <a:gd name="connsiteX638" fmla="*/ 2506325 w 3300542"/>
              <a:gd name="connsiteY638" fmla="*/ 1663737 h 2579628"/>
              <a:gd name="connsiteX639" fmla="*/ 2507878 w 3300542"/>
              <a:gd name="connsiteY639" fmla="*/ 1613130 h 2579628"/>
              <a:gd name="connsiteX640" fmla="*/ 2510983 w 3300542"/>
              <a:gd name="connsiteY640" fmla="*/ 1537065 h 2579628"/>
              <a:gd name="connsiteX641" fmla="*/ 2512846 w 3300542"/>
              <a:gd name="connsiteY641" fmla="*/ 1511606 h 2579628"/>
              <a:gd name="connsiteX642" fmla="*/ 2594517 w 3300542"/>
              <a:gd name="connsiteY642" fmla="*/ 1511606 h 2579628"/>
              <a:gd name="connsiteX643" fmla="*/ 2676187 w 3300542"/>
              <a:gd name="connsiteY643" fmla="*/ 1511606 h 2579628"/>
              <a:gd name="connsiteX644" fmla="*/ 2678051 w 3300542"/>
              <a:gd name="connsiteY644" fmla="*/ 1557245 h 2579628"/>
              <a:gd name="connsiteX645" fmla="*/ 2099214 w 3300542"/>
              <a:gd name="connsiteY645" fmla="*/ 1571838 h 2579628"/>
              <a:gd name="connsiteX646" fmla="*/ 2101077 w 3300542"/>
              <a:gd name="connsiteY646" fmla="*/ 1626170 h 2579628"/>
              <a:gd name="connsiteX647" fmla="*/ 2103251 w 3300542"/>
              <a:gd name="connsiteY647" fmla="*/ 1645109 h 2579628"/>
              <a:gd name="connsiteX648" fmla="*/ 2009159 w 3300542"/>
              <a:gd name="connsiteY648" fmla="*/ 1645109 h 2579628"/>
              <a:gd name="connsiteX649" fmla="*/ 1915067 w 3300542"/>
              <a:gd name="connsiteY649" fmla="*/ 1645109 h 2579628"/>
              <a:gd name="connsiteX650" fmla="*/ 1917241 w 3300542"/>
              <a:gd name="connsiteY650" fmla="*/ 1621203 h 2579628"/>
              <a:gd name="connsiteX651" fmla="*/ 1919104 w 3300542"/>
              <a:gd name="connsiteY651" fmla="*/ 1566870 h 2579628"/>
              <a:gd name="connsiteX652" fmla="*/ 1919104 w 3300542"/>
              <a:gd name="connsiteY652" fmla="*/ 1536444 h 2579628"/>
              <a:gd name="connsiteX653" fmla="*/ 2009159 w 3300542"/>
              <a:gd name="connsiteY653" fmla="*/ 1536444 h 2579628"/>
              <a:gd name="connsiteX654" fmla="*/ 2099214 w 3300542"/>
              <a:gd name="connsiteY654" fmla="*/ 1536444 h 2579628"/>
              <a:gd name="connsiteX655" fmla="*/ 2099214 w 3300542"/>
              <a:gd name="connsiteY655" fmla="*/ 1571838 h 2579628"/>
              <a:gd name="connsiteX656" fmla="*/ 835338 w 3300542"/>
              <a:gd name="connsiteY656" fmla="*/ 1572148 h 2579628"/>
              <a:gd name="connsiteX657" fmla="*/ 835338 w 3300542"/>
              <a:gd name="connsiteY657" fmla="*/ 1595433 h 2579628"/>
              <a:gd name="connsiteX658" fmla="*/ 579147 w 3300542"/>
              <a:gd name="connsiteY658" fmla="*/ 1595433 h 2579628"/>
              <a:gd name="connsiteX659" fmla="*/ 322956 w 3300542"/>
              <a:gd name="connsiteY659" fmla="*/ 1595433 h 2579628"/>
              <a:gd name="connsiteX660" fmla="*/ 322956 w 3300542"/>
              <a:gd name="connsiteY660" fmla="*/ 1572148 h 2579628"/>
              <a:gd name="connsiteX661" fmla="*/ 322956 w 3300542"/>
              <a:gd name="connsiteY661" fmla="*/ 1548863 h 2579628"/>
              <a:gd name="connsiteX662" fmla="*/ 579147 w 3300542"/>
              <a:gd name="connsiteY662" fmla="*/ 1548863 h 2579628"/>
              <a:gd name="connsiteX663" fmla="*/ 835338 w 3300542"/>
              <a:gd name="connsiteY663" fmla="*/ 1548863 h 2579628"/>
              <a:gd name="connsiteX664" fmla="*/ 835338 w 3300542"/>
              <a:gd name="connsiteY664" fmla="*/ 1572148 h 2579628"/>
              <a:gd name="connsiteX665" fmla="*/ 2395775 w 3300542"/>
              <a:gd name="connsiteY665" fmla="*/ 1620892 h 2579628"/>
              <a:gd name="connsiteX666" fmla="*/ 2396706 w 3300542"/>
              <a:gd name="connsiteY666" fmla="*/ 1716517 h 2579628"/>
              <a:gd name="connsiteX667" fmla="*/ 2392669 w 3300542"/>
              <a:gd name="connsiteY667" fmla="*/ 1713413 h 2579628"/>
              <a:gd name="connsiteX668" fmla="*/ 2384906 w 3300542"/>
              <a:gd name="connsiteY668" fmla="*/ 1716517 h 2579628"/>
              <a:gd name="connsiteX669" fmla="*/ 2298888 w 3300542"/>
              <a:gd name="connsiteY669" fmla="*/ 1722727 h 2579628"/>
              <a:gd name="connsiteX670" fmla="*/ 2213180 w 3300542"/>
              <a:gd name="connsiteY670" fmla="*/ 1722727 h 2579628"/>
              <a:gd name="connsiteX671" fmla="*/ 2215043 w 3300542"/>
              <a:gd name="connsiteY671" fmla="*/ 1689506 h 2579628"/>
              <a:gd name="connsiteX672" fmla="*/ 2217217 w 3300542"/>
              <a:gd name="connsiteY672" fmla="*/ 1635174 h 2579628"/>
              <a:gd name="connsiteX673" fmla="*/ 2217217 w 3300542"/>
              <a:gd name="connsiteY673" fmla="*/ 1614062 h 2579628"/>
              <a:gd name="connsiteX674" fmla="*/ 2305720 w 3300542"/>
              <a:gd name="connsiteY674" fmla="*/ 1614062 h 2579628"/>
              <a:gd name="connsiteX675" fmla="*/ 2394222 w 3300542"/>
              <a:gd name="connsiteY675" fmla="*/ 1614062 h 2579628"/>
              <a:gd name="connsiteX676" fmla="*/ 2395775 w 3300542"/>
              <a:gd name="connsiteY676" fmla="*/ 1620892 h 2579628"/>
              <a:gd name="connsiteX677" fmla="*/ 805837 w 3300542"/>
              <a:gd name="connsiteY677" fmla="*/ 1709377 h 2579628"/>
              <a:gd name="connsiteX678" fmla="*/ 824780 w 3300542"/>
              <a:gd name="connsiteY678" fmla="*/ 1913357 h 2579628"/>
              <a:gd name="connsiteX679" fmla="*/ 863907 w 3300542"/>
              <a:gd name="connsiteY679" fmla="*/ 2061141 h 2579628"/>
              <a:gd name="connsiteX680" fmla="*/ 879745 w 3300542"/>
              <a:gd name="connsiteY680" fmla="*/ 2109264 h 2579628"/>
              <a:gd name="connsiteX681" fmla="*/ 874155 w 3300542"/>
              <a:gd name="connsiteY681" fmla="*/ 2124788 h 2579628"/>
              <a:gd name="connsiteX682" fmla="*/ 845275 w 3300542"/>
              <a:gd name="connsiteY682" fmla="*/ 2189055 h 2579628"/>
              <a:gd name="connsiteX683" fmla="*/ 821985 w 3300542"/>
              <a:gd name="connsiteY683" fmla="*/ 2238110 h 2579628"/>
              <a:gd name="connsiteX684" fmla="*/ 531946 w 3300542"/>
              <a:gd name="connsiteY684" fmla="*/ 2238110 h 2579628"/>
              <a:gd name="connsiteX685" fmla="*/ 242217 w 3300542"/>
              <a:gd name="connsiteY685" fmla="*/ 2236868 h 2579628"/>
              <a:gd name="connsiteX686" fmla="*/ 254949 w 3300542"/>
              <a:gd name="connsiteY686" fmla="*/ 2207994 h 2579628"/>
              <a:gd name="connsiteX687" fmla="*/ 369847 w 3300542"/>
              <a:gd name="connsiteY687" fmla="*/ 1792893 h 2579628"/>
              <a:gd name="connsiteX688" fmla="*/ 372020 w 3300542"/>
              <a:gd name="connsiteY688" fmla="*/ 1689506 h 2579628"/>
              <a:gd name="connsiteX689" fmla="*/ 370778 w 3300542"/>
              <a:gd name="connsiteY689" fmla="*/ 1623376 h 2579628"/>
              <a:gd name="connsiteX690" fmla="*/ 588463 w 3300542"/>
              <a:gd name="connsiteY690" fmla="*/ 1623376 h 2579628"/>
              <a:gd name="connsiteX691" fmla="*/ 805837 w 3300542"/>
              <a:gd name="connsiteY691" fmla="*/ 1623376 h 2579628"/>
              <a:gd name="connsiteX692" fmla="*/ 805837 w 3300542"/>
              <a:gd name="connsiteY692" fmla="*/ 1709377 h 2579628"/>
              <a:gd name="connsiteX693" fmla="*/ 2102319 w 3300542"/>
              <a:gd name="connsiteY693" fmla="*/ 1684539 h 2579628"/>
              <a:gd name="connsiteX694" fmla="*/ 2104183 w 3300542"/>
              <a:gd name="connsiteY694" fmla="*/ 1713413 h 2579628"/>
              <a:gd name="connsiteX695" fmla="*/ 2102009 w 3300542"/>
              <a:gd name="connsiteY695" fmla="*/ 1726453 h 2579628"/>
              <a:gd name="connsiteX696" fmla="*/ 2093003 w 3300542"/>
              <a:gd name="connsiteY696" fmla="*/ 1732662 h 2579628"/>
              <a:gd name="connsiteX697" fmla="*/ 2079029 w 3300542"/>
              <a:gd name="connsiteY697" fmla="*/ 1927017 h 2579628"/>
              <a:gd name="connsiteX698" fmla="*/ 1995495 w 3300542"/>
              <a:gd name="connsiteY698" fmla="*/ 1859334 h 2579628"/>
              <a:gd name="connsiteX699" fmla="*/ 1912893 w 3300542"/>
              <a:gd name="connsiteY699" fmla="*/ 1790410 h 2579628"/>
              <a:gd name="connsiteX700" fmla="*/ 1912893 w 3300542"/>
              <a:gd name="connsiteY700" fmla="*/ 1752843 h 2579628"/>
              <a:gd name="connsiteX701" fmla="*/ 1915067 w 3300542"/>
              <a:gd name="connsiteY701" fmla="*/ 1693853 h 2579628"/>
              <a:gd name="connsiteX702" fmla="*/ 1916930 w 3300542"/>
              <a:gd name="connsiteY702" fmla="*/ 1673051 h 2579628"/>
              <a:gd name="connsiteX703" fmla="*/ 2009469 w 3300542"/>
              <a:gd name="connsiteY703" fmla="*/ 1673051 h 2579628"/>
              <a:gd name="connsiteX704" fmla="*/ 2102319 w 3300542"/>
              <a:gd name="connsiteY704" fmla="*/ 1673051 h 2579628"/>
              <a:gd name="connsiteX705" fmla="*/ 2102319 w 3300542"/>
              <a:gd name="connsiteY705" fmla="*/ 1684539 h 2579628"/>
              <a:gd name="connsiteX706" fmla="*/ 2684261 w 3300542"/>
              <a:gd name="connsiteY706" fmla="*/ 1720243 h 2579628"/>
              <a:gd name="connsiteX707" fmla="*/ 2686124 w 3300542"/>
              <a:gd name="connsiteY707" fmla="*/ 1774576 h 2579628"/>
              <a:gd name="connsiteX708" fmla="*/ 2686124 w 3300542"/>
              <a:gd name="connsiteY708" fmla="*/ 1800345 h 2579628"/>
              <a:gd name="connsiteX709" fmla="*/ 2602280 w 3300542"/>
              <a:gd name="connsiteY709" fmla="*/ 1800345 h 2579628"/>
              <a:gd name="connsiteX710" fmla="*/ 2502909 w 3300542"/>
              <a:gd name="connsiteY710" fmla="*/ 1771160 h 2579628"/>
              <a:gd name="connsiteX711" fmla="*/ 2505083 w 3300542"/>
              <a:gd name="connsiteY711" fmla="*/ 1721795 h 2579628"/>
              <a:gd name="connsiteX712" fmla="*/ 2506946 w 3300542"/>
              <a:gd name="connsiteY712" fmla="*/ 1691680 h 2579628"/>
              <a:gd name="connsiteX713" fmla="*/ 2594517 w 3300542"/>
              <a:gd name="connsiteY713" fmla="*/ 1691680 h 2579628"/>
              <a:gd name="connsiteX714" fmla="*/ 2682088 w 3300542"/>
              <a:gd name="connsiteY714" fmla="*/ 1691680 h 2579628"/>
              <a:gd name="connsiteX715" fmla="*/ 2684261 w 3300542"/>
              <a:gd name="connsiteY715" fmla="*/ 1720243 h 2579628"/>
              <a:gd name="connsiteX716" fmla="*/ 2388632 w 3300542"/>
              <a:gd name="connsiteY716" fmla="*/ 1839154 h 2579628"/>
              <a:gd name="connsiteX717" fmla="*/ 2389564 w 3300542"/>
              <a:gd name="connsiteY717" fmla="*/ 1927017 h 2579628"/>
              <a:gd name="connsiteX718" fmla="*/ 2300751 w 3300542"/>
              <a:gd name="connsiteY718" fmla="*/ 1866165 h 2579628"/>
              <a:gd name="connsiteX719" fmla="*/ 2211628 w 3300542"/>
              <a:gd name="connsiteY719" fmla="*/ 1796930 h 2579628"/>
              <a:gd name="connsiteX720" fmla="*/ 2212559 w 3300542"/>
              <a:gd name="connsiteY720" fmla="*/ 1770229 h 2579628"/>
              <a:gd name="connsiteX721" fmla="*/ 2214733 w 3300542"/>
              <a:gd name="connsiteY721" fmla="*/ 1750669 h 2579628"/>
              <a:gd name="connsiteX722" fmla="*/ 2300440 w 3300542"/>
              <a:gd name="connsiteY722" fmla="*/ 1751290 h 2579628"/>
              <a:gd name="connsiteX723" fmla="*/ 2386459 w 3300542"/>
              <a:gd name="connsiteY723" fmla="*/ 1752222 h 2579628"/>
              <a:gd name="connsiteX724" fmla="*/ 2388632 w 3300542"/>
              <a:gd name="connsiteY724" fmla="*/ 1839154 h 2579628"/>
              <a:gd name="connsiteX725" fmla="*/ 2480240 w 3300542"/>
              <a:gd name="connsiteY725" fmla="*/ 1809038 h 2579628"/>
              <a:gd name="connsiteX726" fmla="*/ 2632091 w 3300542"/>
              <a:gd name="connsiteY726" fmla="*/ 1914598 h 2579628"/>
              <a:gd name="connsiteX727" fmla="*/ 2722457 w 3300542"/>
              <a:gd name="connsiteY727" fmla="*/ 1977314 h 2579628"/>
              <a:gd name="connsiteX728" fmla="*/ 2730841 w 3300542"/>
              <a:gd name="connsiteY728" fmla="*/ 2047791 h 2579628"/>
              <a:gd name="connsiteX729" fmla="*/ 2746989 w 3300542"/>
              <a:gd name="connsiteY729" fmla="*/ 2177258 h 2579628"/>
              <a:gd name="connsiteX730" fmla="*/ 2754442 w 3300542"/>
              <a:gd name="connsiteY730" fmla="*/ 2237179 h 2579628"/>
              <a:gd name="connsiteX731" fmla="*/ 2720283 w 3300542"/>
              <a:gd name="connsiteY731" fmla="*/ 2238110 h 2579628"/>
              <a:gd name="connsiteX732" fmla="*/ 2686124 w 3300542"/>
              <a:gd name="connsiteY732" fmla="*/ 2238110 h 2579628"/>
              <a:gd name="connsiteX733" fmla="*/ 2686124 w 3300542"/>
              <a:gd name="connsiteY733" fmla="*/ 2127893 h 2579628"/>
              <a:gd name="connsiteX734" fmla="*/ 2686124 w 3300542"/>
              <a:gd name="connsiteY734" fmla="*/ 2017675 h 2579628"/>
              <a:gd name="connsiteX735" fmla="*/ 2613149 w 3300542"/>
              <a:gd name="connsiteY735" fmla="*/ 2017675 h 2579628"/>
              <a:gd name="connsiteX736" fmla="*/ 2540173 w 3300542"/>
              <a:gd name="connsiteY736" fmla="*/ 2017675 h 2579628"/>
              <a:gd name="connsiteX737" fmla="*/ 2540173 w 3300542"/>
              <a:gd name="connsiteY737" fmla="*/ 2127893 h 2579628"/>
              <a:gd name="connsiteX738" fmla="*/ 2540173 w 3300542"/>
              <a:gd name="connsiteY738" fmla="*/ 2238110 h 2579628"/>
              <a:gd name="connsiteX739" fmla="*/ 2509120 w 3300542"/>
              <a:gd name="connsiteY739" fmla="*/ 2238110 h 2579628"/>
              <a:gd name="connsiteX740" fmla="*/ 2478066 w 3300542"/>
              <a:gd name="connsiteY740" fmla="*/ 2238110 h 2579628"/>
              <a:gd name="connsiteX741" fmla="*/ 2478066 w 3300542"/>
              <a:gd name="connsiteY741" fmla="*/ 2127893 h 2579628"/>
              <a:gd name="connsiteX742" fmla="*/ 2478066 w 3300542"/>
              <a:gd name="connsiteY742" fmla="*/ 2017675 h 2579628"/>
              <a:gd name="connsiteX743" fmla="*/ 2405091 w 3300542"/>
              <a:gd name="connsiteY743" fmla="*/ 2017675 h 2579628"/>
              <a:gd name="connsiteX744" fmla="*/ 2332115 w 3300542"/>
              <a:gd name="connsiteY744" fmla="*/ 2017675 h 2579628"/>
              <a:gd name="connsiteX745" fmla="*/ 2332115 w 3300542"/>
              <a:gd name="connsiteY745" fmla="*/ 2127893 h 2579628"/>
              <a:gd name="connsiteX746" fmla="*/ 2332115 w 3300542"/>
              <a:gd name="connsiteY746" fmla="*/ 2238110 h 2579628"/>
              <a:gd name="connsiteX747" fmla="*/ 2301062 w 3300542"/>
              <a:gd name="connsiteY747" fmla="*/ 2238110 h 2579628"/>
              <a:gd name="connsiteX748" fmla="*/ 2270008 w 3300542"/>
              <a:gd name="connsiteY748" fmla="*/ 2238110 h 2579628"/>
              <a:gd name="connsiteX749" fmla="*/ 2269387 w 3300542"/>
              <a:gd name="connsiteY749" fmla="*/ 2128513 h 2579628"/>
              <a:gd name="connsiteX750" fmla="*/ 2268455 w 3300542"/>
              <a:gd name="connsiteY750" fmla="*/ 2019227 h 2579628"/>
              <a:gd name="connsiteX751" fmla="*/ 2196411 w 3300542"/>
              <a:gd name="connsiteY751" fmla="*/ 2018296 h 2579628"/>
              <a:gd name="connsiteX752" fmla="*/ 2124057 w 3300542"/>
              <a:gd name="connsiteY752" fmla="*/ 2017675 h 2579628"/>
              <a:gd name="connsiteX753" fmla="*/ 2124057 w 3300542"/>
              <a:gd name="connsiteY753" fmla="*/ 2127893 h 2579628"/>
              <a:gd name="connsiteX754" fmla="*/ 2124057 w 3300542"/>
              <a:gd name="connsiteY754" fmla="*/ 2238110 h 2579628"/>
              <a:gd name="connsiteX755" fmla="*/ 2091451 w 3300542"/>
              <a:gd name="connsiteY755" fmla="*/ 2238110 h 2579628"/>
              <a:gd name="connsiteX756" fmla="*/ 2058844 w 3300542"/>
              <a:gd name="connsiteY756" fmla="*/ 2238110 h 2579628"/>
              <a:gd name="connsiteX757" fmla="*/ 2058844 w 3300542"/>
              <a:gd name="connsiteY757" fmla="*/ 2127893 h 2579628"/>
              <a:gd name="connsiteX758" fmla="*/ 2058844 w 3300542"/>
              <a:gd name="connsiteY758" fmla="*/ 2017675 h 2579628"/>
              <a:gd name="connsiteX759" fmla="*/ 1985869 w 3300542"/>
              <a:gd name="connsiteY759" fmla="*/ 2017675 h 2579628"/>
              <a:gd name="connsiteX760" fmla="*/ 1912893 w 3300542"/>
              <a:gd name="connsiteY760" fmla="*/ 2017675 h 2579628"/>
              <a:gd name="connsiteX761" fmla="*/ 1912893 w 3300542"/>
              <a:gd name="connsiteY761" fmla="*/ 2127893 h 2579628"/>
              <a:gd name="connsiteX762" fmla="*/ 1912893 w 3300542"/>
              <a:gd name="connsiteY762" fmla="*/ 2238110 h 2579628"/>
              <a:gd name="connsiteX763" fmla="*/ 1878734 w 3300542"/>
              <a:gd name="connsiteY763" fmla="*/ 2238110 h 2579628"/>
              <a:gd name="connsiteX764" fmla="*/ 1844576 w 3300542"/>
              <a:gd name="connsiteY764" fmla="*/ 2238110 h 2579628"/>
              <a:gd name="connsiteX765" fmla="*/ 1844576 w 3300542"/>
              <a:gd name="connsiteY765" fmla="*/ 2196817 h 2579628"/>
              <a:gd name="connsiteX766" fmla="*/ 1847681 w 3300542"/>
              <a:gd name="connsiteY766" fmla="*/ 2022332 h 2579628"/>
              <a:gd name="connsiteX767" fmla="*/ 1851097 w 3300542"/>
              <a:gd name="connsiteY767" fmla="*/ 1833876 h 2579628"/>
              <a:gd name="connsiteX768" fmla="*/ 1855444 w 3300542"/>
              <a:gd name="connsiteY768" fmla="*/ 1781096 h 2579628"/>
              <a:gd name="connsiteX769" fmla="*/ 1975311 w 3300542"/>
              <a:gd name="connsiteY769" fmla="*/ 1879515 h 2579628"/>
              <a:gd name="connsiteX770" fmla="*/ 2103562 w 3300542"/>
              <a:gd name="connsiteY770" fmla="*/ 1983213 h 2579628"/>
              <a:gd name="connsiteX771" fmla="*/ 2111946 w 3300542"/>
              <a:gd name="connsiteY771" fmla="*/ 1878584 h 2579628"/>
              <a:gd name="connsiteX772" fmla="*/ 2120641 w 3300542"/>
              <a:gd name="connsiteY772" fmla="*/ 1775507 h 2579628"/>
              <a:gd name="connsiteX773" fmla="*/ 2270008 w 3300542"/>
              <a:gd name="connsiteY773" fmla="*/ 1879515 h 2579628"/>
              <a:gd name="connsiteX774" fmla="*/ 2419996 w 3300542"/>
              <a:gd name="connsiteY774" fmla="*/ 1983523 h 2579628"/>
              <a:gd name="connsiteX775" fmla="*/ 2420928 w 3300542"/>
              <a:gd name="connsiteY775" fmla="*/ 1960859 h 2579628"/>
              <a:gd name="connsiteX776" fmla="*/ 2417201 w 3300542"/>
              <a:gd name="connsiteY776" fmla="*/ 1766193 h 2579628"/>
              <a:gd name="connsiteX777" fmla="*/ 2480240 w 3300542"/>
              <a:gd name="connsiteY777" fmla="*/ 1809038 h 2579628"/>
              <a:gd name="connsiteX778" fmla="*/ 2687677 w 3300542"/>
              <a:gd name="connsiteY778" fmla="*/ 1832013 h 2579628"/>
              <a:gd name="connsiteX779" fmla="*/ 2690161 w 3300542"/>
              <a:gd name="connsiteY779" fmla="*/ 1877342 h 2579628"/>
              <a:gd name="connsiteX780" fmla="*/ 2687677 w 3300542"/>
              <a:gd name="connsiteY780" fmla="*/ 1917082 h 2579628"/>
              <a:gd name="connsiteX781" fmla="*/ 2561911 w 3300542"/>
              <a:gd name="connsiteY781" fmla="*/ 1829529 h 2579628"/>
              <a:gd name="connsiteX782" fmla="*/ 2624018 w 3300542"/>
              <a:gd name="connsiteY782" fmla="*/ 1828287 h 2579628"/>
              <a:gd name="connsiteX783" fmla="*/ 2687677 w 3300542"/>
              <a:gd name="connsiteY783" fmla="*/ 1832013 h 2579628"/>
              <a:gd name="connsiteX784" fmla="*/ 1813522 w 3300542"/>
              <a:gd name="connsiteY784" fmla="*/ 2096845 h 2579628"/>
              <a:gd name="connsiteX785" fmla="*/ 1813522 w 3300542"/>
              <a:gd name="connsiteY785" fmla="*/ 2238110 h 2579628"/>
              <a:gd name="connsiteX786" fmla="*/ 1498330 w 3300542"/>
              <a:gd name="connsiteY786" fmla="*/ 2238110 h 2579628"/>
              <a:gd name="connsiteX787" fmla="*/ 1183137 w 3300542"/>
              <a:gd name="connsiteY787" fmla="*/ 2238110 h 2579628"/>
              <a:gd name="connsiteX788" fmla="*/ 1183137 w 3300542"/>
              <a:gd name="connsiteY788" fmla="*/ 2096845 h 2579628"/>
              <a:gd name="connsiteX789" fmla="*/ 1183137 w 3300542"/>
              <a:gd name="connsiteY789" fmla="*/ 1955581 h 2579628"/>
              <a:gd name="connsiteX790" fmla="*/ 1498330 w 3300542"/>
              <a:gd name="connsiteY790" fmla="*/ 1955581 h 2579628"/>
              <a:gd name="connsiteX791" fmla="*/ 1813522 w 3300542"/>
              <a:gd name="connsiteY791" fmla="*/ 1955581 h 2579628"/>
              <a:gd name="connsiteX792" fmla="*/ 1813522 w 3300542"/>
              <a:gd name="connsiteY792" fmla="*/ 2096845 h 2579628"/>
              <a:gd name="connsiteX793" fmla="*/ 2030275 w 3300542"/>
              <a:gd name="connsiteY793" fmla="*/ 2130066 h 2579628"/>
              <a:gd name="connsiteX794" fmla="*/ 2029344 w 3300542"/>
              <a:gd name="connsiteY794" fmla="*/ 2214825 h 2579628"/>
              <a:gd name="connsiteX795" fmla="*/ 1986800 w 3300542"/>
              <a:gd name="connsiteY795" fmla="*/ 2215756 h 2579628"/>
              <a:gd name="connsiteX796" fmla="*/ 1943947 w 3300542"/>
              <a:gd name="connsiteY796" fmla="*/ 2216687 h 2579628"/>
              <a:gd name="connsiteX797" fmla="*/ 1943947 w 3300542"/>
              <a:gd name="connsiteY797" fmla="*/ 2130997 h 2579628"/>
              <a:gd name="connsiteX798" fmla="*/ 1943947 w 3300542"/>
              <a:gd name="connsiteY798" fmla="*/ 2045617 h 2579628"/>
              <a:gd name="connsiteX799" fmla="*/ 1987422 w 3300542"/>
              <a:gd name="connsiteY799" fmla="*/ 2045617 h 2579628"/>
              <a:gd name="connsiteX800" fmla="*/ 2030896 w 3300542"/>
              <a:gd name="connsiteY800" fmla="*/ 2045617 h 2579628"/>
              <a:gd name="connsiteX801" fmla="*/ 2030275 w 3300542"/>
              <a:gd name="connsiteY801" fmla="*/ 2130066 h 2579628"/>
              <a:gd name="connsiteX802" fmla="*/ 2238955 w 3300542"/>
              <a:gd name="connsiteY802" fmla="*/ 2130997 h 2579628"/>
              <a:gd name="connsiteX803" fmla="*/ 2238955 w 3300542"/>
              <a:gd name="connsiteY803" fmla="*/ 2216377 h 2579628"/>
              <a:gd name="connsiteX804" fmla="*/ 2195480 w 3300542"/>
              <a:gd name="connsiteY804" fmla="*/ 2216377 h 2579628"/>
              <a:gd name="connsiteX805" fmla="*/ 2152005 w 3300542"/>
              <a:gd name="connsiteY805" fmla="*/ 2216377 h 2579628"/>
              <a:gd name="connsiteX806" fmla="*/ 2152005 w 3300542"/>
              <a:gd name="connsiteY806" fmla="*/ 2130997 h 2579628"/>
              <a:gd name="connsiteX807" fmla="*/ 2152005 w 3300542"/>
              <a:gd name="connsiteY807" fmla="*/ 2045617 h 2579628"/>
              <a:gd name="connsiteX808" fmla="*/ 2195480 w 3300542"/>
              <a:gd name="connsiteY808" fmla="*/ 2045617 h 2579628"/>
              <a:gd name="connsiteX809" fmla="*/ 2238955 w 3300542"/>
              <a:gd name="connsiteY809" fmla="*/ 2045617 h 2579628"/>
              <a:gd name="connsiteX810" fmla="*/ 2238955 w 3300542"/>
              <a:gd name="connsiteY810" fmla="*/ 2130997 h 2579628"/>
              <a:gd name="connsiteX811" fmla="*/ 2448565 w 3300542"/>
              <a:gd name="connsiteY811" fmla="*/ 2130997 h 2579628"/>
              <a:gd name="connsiteX812" fmla="*/ 2448565 w 3300542"/>
              <a:gd name="connsiteY812" fmla="*/ 2214825 h 2579628"/>
              <a:gd name="connsiteX813" fmla="*/ 2405091 w 3300542"/>
              <a:gd name="connsiteY813" fmla="*/ 2214825 h 2579628"/>
              <a:gd name="connsiteX814" fmla="*/ 2361616 w 3300542"/>
              <a:gd name="connsiteY814" fmla="*/ 2214825 h 2579628"/>
              <a:gd name="connsiteX815" fmla="*/ 2360684 w 3300542"/>
              <a:gd name="connsiteY815" fmla="*/ 2134102 h 2579628"/>
              <a:gd name="connsiteX816" fmla="*/ 2361616 w 3300542"/>
              <a:gd name="connsiteY816" fmla="*/ 2049343 h 2579628"/>
              <a:gd name="connsiteX817" fmla="*/ 2405712 w 3300542"/>
              <a:gd name="connsiteY817" fmla="*/ 2046238 h 2579628"/>
              <a:gd name="connsiteX818" fmla="*/ 2448565 w 3300542"/>
              <a:gd name="connsiteY818" fmla="*/ 2047170 h 2579628"/>
              <a:gd name="connsiteX819" fmla="*/ 2448565 w 3300542"/>
              <a:gd name="connsiteY819" fmla="*/ 2130997 h 2579628"/>
              <a:gd name="connsiteX820" fmla="*/ 2657555 w 3300542"/>
              <a:gd name="connsiteY820" fmla="*/ 2130066 h 2579628"/>
              <a:gd name="connsiteX821" fmla="*/ 2656624 w 3300542"/>
              <a:gd name="connsiteY821" fmla="*/ 2214825 h 2579628"/>
              <a:gd name="connsiteX822" fmla="*/ 2614080 w 3300542"/>
              <a:gd name="connsiteY822" fmla="*/ 2215756 h 2579628"/>
              <a:gd name="connsiteX823" fmla="*/ 2571227 w 3300542"/>
              <a:gd name="connsiteY823" fmla="*/ 2216687 h 2579628"/>
              <a:gd name="connsiteX824" fmla="*/ 2571227 w 3300542"/>
              <a:gd name="connsiteY824" fmla="*/ 2130997 h 2579628"/>
              <a:gd name="connsiteX825" fmla="*/ 2571227 w 3300542"/>
              <a:gd name="connsiteY825" fmla="*/ 2045617 h 2579628"/>
              <a:gd name="connsiteX826" fmla="*/ 2614702 w 3300542"/>
              <a:gd name="connsiteY826" fmla="*/ 2045617 h 2579628"/>
              <a:gd name="connsiteX827" fmla="*/ 2658176 w 3300542"/>
              <a:gd name="connsiteY827" fmla="*/ 2045617 h 2579628"/>
              <a:gd name="connsiteX828" fmla="*/ 2657555 w 3300542"/>
              <a:gd name="connsiteY828" fmla="*/ 2130066 h 2579628"/>
              <a:gd name="connsiteX829" fmla="*/ 2903499 w 3300542"/>
              <a:gd name="connsiteY829" fmla="*/ 2408869 h 2579628"/>
              <a:gd name="connsiteX830" fmla="*/ 2903499 w 3300542"/>
              <a:gd name="connsiteY830" fmla="*/ 2551686 h 2579628"/>
              <a:gd name="connsiteX831" fmla="*/ 1465723 w 3300542"/>
              <a:gd name="connsiteY831" fmla="*/ 2551686 h 2579628"/>
              <a:gd name="connsiteX832" fmla="*/ 27948 w 3300542"/>
              <a:gd name="connsiteY832" fmla="*/ 2551686 h 2579628"/>
              <a:gd name="connsiteX833" fmla="*/ 27948 w 3300542"/>
              <a:gd name="connsiteY833" fmla="*/ 2408869 h 2579628"/>
              <a:gd name="connsiteX834" fmla="*/ 27948 w 3300542"/>
              <a:gd name="connsiteY834" fmla="*/ 2266052 h 2579628"/>
              <a:gd name="connsiteX835" fmla="*/ 1465723 w 3300542"/>
              <a:gd name="connsiteY835" fmla="*/ 2266052 h 2579628"/>
              <a:gd name="connsiteX836" fmla="*/ 2903499 w 3300542"/>
              <a:gd name="connsiteY836" fmla="*/ 2266052 h 2579628"/>
              <a:gd name="connsiteX837" fmla="*/ 2903499 w 3300542"/>
              <a:gd name="connsiteY837" fmla="*/ 2408869 h 257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Lst>
            <a:rect l="l" t="t" r="r" b="b"/>
            <a:pathLst>
              <a:path w="3300542" h="2579628">
                <a:moveTo>
                  <a:pt x="2309757" y="5818"/>
                </a:moveTo>
                <a:cubicBezTo>
                  <a:pt x="2247960" y="21031"/>
                  <a:pt x="2188027" y="65429"/>
                  <a:pt x="2166911" y="111689"/>
                </a:cubicBezTo>
                <a:cubicBezTo>
                  <a:pt x="2161010" y="124108"/>
                  <a:pt x="2158216" y="126902"/>
                  <a:pt x="2152005" y="126902"/>
                </a:cubicBezTo>
                <a:cubicBezTo>
                  <a:pt x="2124678" y="126902"/>
                  <a:pt x="2095177" y="147704"/>
                  <a:pt x="2056981" y="193343"/>
                </a:cubicBezTo>
                <a:cubicBezTo>
                  <a:pt x="2037107" y="217560"/>
                  <a:pt x="2028412" y="225943"/>
                  <a:pt x="2024996" y="224390"/>
                </a:cubicBezTo>
                <a:cubicBezTo>
                  <a:pt x="1997980" y="212903"/>
                  <a:pt x="1978416" y="211040"/>
                  <a:pt x="1961647" y="218181"/>
                </a:cubicBezTo>
                <a:cubicBezTo>
                  <a:pt x="1923141" y="234636"/>
                  <a:pt x="1906061" y="304492"/>
                  <a:pt x="1924383" y="371243"/>
                </a:cubicBezTo>
                <a:cubicBezTo>
                  <a:pt x="1930283" y="392666"/>
                  <a:pt x="1930283" y="424955"/>
                  <a:pt x="1923762" y="591057"/>
                </a:cubicBezTo>
                <a:cubicBezTo>
                  <a:pt x="1921278" y="654083"/>
                  <a:pt x="1919104" y="712452"/>
                  <a:pt x="1919104" y="720214"/>
                </a:cubicBezTo>
                <a:lnTo>
                  <a:pt x="1919104" y="734495"/>
                </a:lnTo>
                <a:lnTo>
                  <a:pt x="1904509" y="737911"/>
                </a:lnTo>
                <a:cubicBezTo>
                  <a:pt x="1896124" y="740084"/>
                  <a:pt x="1873455" y="746604"/>
                  <a:pt x="1853892" y="752503"/>
                </a:cubicBezTo>
                <a:cubicBezTo>
                  <a:pt x="1790853" y="771752"/>
                  <a:pt x="1794269" y="771131"/>
                  <a:pt x="1780295" y="762127"/>
                </a:cubicBezTo>
                <a:cubicBezTo>
                  <a:pt x="1740236" y="735737"/>
                  <a:pt x="1670987" y="737911"/>
                  <a:pt x="1601427" y="768026"/>
                </a:cubicBezTo>
                <a:cubicBezTo>
                  <a:pt x="1540562" y="794106"/>
                  <a:pt x="1492740" y="832294"/>
                  <a:pt x="1463239" y="878244"/>
                </a:cubicBezTo>
                <a:cubicBezTo>
                  <a:pt x="1428459" y="932576"/>
                  <a:pt x="1415106" y="943132"/>
                  <a:pt x="1361384" y="960829"/>
                </a:cubicBezTo>
                <a:lnTo>
                  <a:pt x="1327536" y="971696"/>
                </a:lnTo>
                <a:lnTo>
                  <a:pt x="1302693" y="959898"/>
                </a:lnTo>
                <a:cubicBezTo>
                  <a:pt x="1270087" y="944685"/>
                  <a:pt x="1252697" y="943443"/>
                  <a:pt x="1201769" y="953999"/>
                </a:cubicBezTo>
                <a:cubicBezTo>
                  <a:pt x="1166989" y="960829"/>
                  <a:pt x="1046502" y="994050"/>
                  <a:pt x="1039359" y="998396"/>
                </a:cubicBezTo>
                <a:cubicBezTo>
                  <a:pt x="1037807" y="999328"/>
                  <a:pt x="1027559" y="995292"/>
                  <a:pt x="1016069" y="989703"/>
                </a:cubicBezTo>
                <a:cubicBezTo>
                  <a:pt x="996195" y="979458"/>
                  <a:pt x="994642" y="979147"/>
                  <a:pt x="957999" y="979147"/>
                </a:cubicBezTo>
                <a:cubicBezTo>
                  <a:pt x="927567" y="979147"/>
                  <a:pt x="917009" y="980389"/>
                  <a:pt x="899619" y="986288"/>
                </a:cubicBezTo>
                <a:cubicBezTo>
                  <a:pt x="866702" y="997154"/>
                  <a:pt x="845586" y="1007400"/>
                  <a:pt x="818569" y="1025407"/>
                </a:cubicBezTo>
                <a:cubicBezTo>
                  <a:pt x="786584" y="1046830"/>
                  <a:pt x="771679" y="1062354"/>
                  <a:pt x="745594" y="1100542"/>
                </a:cubicBezTo>
                <a:cubicBezTo>
                  <a:pt x="721372" y="1136556"/>
                  <a:pt x="708019" y="1146802"/>
                  <a:pt x="670134" y="1159221"/>
                </a:cubicBezTo>
                <a:cubicBezTo>
                  <a:pt x="636907" y="1170087"/>
                  <a:pt x="620759" y="1179401"/>
                  <a:pt x="598090" y="1200824"/>
                </a:cubicBezTo>
                <a:cubicBezTo>
                  <a:pt x="578215" y="1219763"/>
                  <a:pt x="568899" y="1235286"/>
                  <a:pt x="565794" y="1254846"/>
                </a:cubicBezTo>
                <a:lnTo>
                  <a:pt x="563620" y="1267886"/>
                </a:lnTo>
                <a:lnTo>
                  <a:pt x="542815" y="1269749"/>
                </a:lnTo>
                <a:cubicBezTo>
                  <a:pt x="518593" y="1271611"/>
                  <a:pt x="502445" y="1281236"/>
                  <a:pt x="487229" y="1301727"/>
                </a:cubicBezTo>
                <a:cubicBezTo>
                  <a:pt x="456796" y="1343020"/>
                  <a:pt x="437854" y="1421569"/>
                  <a:pt x="442201" y="1488942"/>
                </a:cubicBezTo>
                <a:lnTo>
                  <a:pt x="444375" y="1520920"/>
                </a:lnTo>
                <a:lnTo>
                  <a:pt x="367984" y="1520920"/>
                </a:lnTo>
                <a:lnTo>
                  <a:pt x="291903" y="1520920"/>
                </a:lnTo>
                <a:lnTo>
                  <a:pt x="292524" y="1571217"/>
                </a:lnTo>
                <a:lnTo>
                  <a:pt x="293455" y="1621824"/>
                </a:lnTo>
                <a:lnTo>
                  <a:pt x="316745" y="1623376"/>
                </a:lnTo>
                <a:lnTo>
                  <a:pt x="340035" y="1624928"/>
                </a:lnTo>
                <a:lnTo>
                  <a:pt x="341899" y="1645109"/>
                </a:lnTo>
                <a:cubicBezTo>
                  <a:pt x="343141" y="1656286"/>
                  <a:pt x="344072" y="1684228"/>
                  <a:pt x="344383" y="1707203"/>
                </a:cubicBezTo>
                <a:cubicBezTo>
                  <a:pt x="345625" y="1858713"/>
                  <a:pt x="302150" y="2040960"/>
                  <a:pt x="227001" y="2198991"/>
                </a:cubicBezTo>
                <a:lnTo>
                  <a:pt x="208369" y="2238110"/>
                </a:lnTo>
                <a:lnTo>
                  <a:pt x="104340" y="2238110"/>
                </a:lnTo>
                <a:lnTo>
                  <a:pt x="0" y="2238110"/>
                </a:lnTo>
                <a:lnTo>
                  <a:pt x="0" y="2408869"/>
                </a:lnTo>
                <a:lnTo>
                  <a:pt x="0" y="2579629"/>
                </a:lnTo>
                <a:lnTo>
                  <a:pt x="1465723" y="2579629"/>
                </a:lnTo>
                <a:lnTo>
                  <a:pt x="2931447" y="2579629"/>
                </a:lnTo>
                <a:lnTo>
                  <a:pt x="2931447" y="2408869"/>
                </a:lnTo>
                <a:lnTo>
                  <a:pt x="2931447" y="2238110"/>
                </a:lnTo>
                <a:lnTo>
                  <a:pt x="2857229" y="2238110"/>
                </a:lnTo>
                <a:lnTo>
                  <a:pt x="2782701" y="2238110"/>
                </a:lnTo>
                <a:lnTo>
                  <a:pt x="2780838" y="2220103"/>
                </a:lnTo>
                <a:cubicBezTo>
                  <a:pt x="2779595" y="2210478"/>
                  <a:pt x="2774627" y="2170117"/>
                  <a:pt x="2769969" y="2130997"/>
                </a:cubicBezTo>
                <a:cubicBezTo>
                  <a:pt x="2765000" y="2091567"/>
                  <a:pt x="2758790" y="2040029"/>
                  <a:pt x="2755995" y="2016123"/>
                </a:cubicBezTo>
                <a:cubicBezTo>
                  <a:pt x="2749474" y="1958685"/>
                  <a:pt x="2750095" y="1960548"/>
                  <a:pt x="2734568" y="1950613"/>
                </a:cubicBezTo>
                <a:lnTo>
                  <a:pt x="2720904" y="1941920"/>
                </a:lnTo>
                <a:lnTo>
                  <a:pt x="2719041" y="1898454"/>
                </a:lnTo>
                <a:cubicBezTo>
                  <a:pt x="2717799" y="1874237"/>
                  <a:pt x="2715625" y="1802829"/>
                  <a:pt x="2714073" y="1739803"/>
                </a:cubicBezTo>
                <a:cubicBezTo>
                  <a:pt x="2712209" y="1676467"/>
                  <a:pt x="2710346" y="1617787"/>
                  <a:pt x="2709415" y="1609405"/>
                </a:cubicBezTo>
                <a:cubicBezTo>
                  <a:pt x="2708793" y="1600711"/>
                  <a:pt x="2707241" y="1562523"/>
                  <a:pt x="2706309" y="1524025"/>
                </a:cubicBezTo>
                <a:cubicBezTo>
                  <a:pt x="2705378" y="1485526"/>
                  <a:pt x="2703204" y="1422811"/>
                  <a:pt x="2701651" y="1384313"/>
                </a:cubicBezTo>
                <a:cubicBezTo>
                  <a:pt x="2700099" y="1345814"/>
                  <a:pt x="2697304" y="1261366"/>
                  <a:pt x="2695441" y="1196477"/>
                </a:cubicBezTo>
                <a:cubicBezTo>
                  <a:pt x="2693577" y="1131589"/>
                  <a:pt x="2690782" y="1047761"/>
                  <a:pt x="2689230" y="1010194"/>
                </a:cubicBezTo>
                <a:cubicBezTo>
                  <a:pt x="2687677" y="972627"/>
                  <a:pt x="2685503" y="915190"/>
                  <a:pt x="2684572" y="882901"/>
                </a:cubicBezTo>
                <a:cubicBezTo>
                  <a:pt x="2683640" y="850301"/>
                  <a:pt x="2681466" y="790380"/>
                  <a:pt x="2679914" y="749398"/>
                </a:cubicBezTo>
                <a:cubicBezTo>
                  <a:pt x="2678361" y="708416"/>
                  <a:pt x="2676187" y="647874"/>
                  <a:pt x="2674945" y="614964"/>
                </a:cubicBezTo>
                <a:lnTo>
                  <a:pt x="2672771" y="555353"/>
                </a:lnTo>
                <a:lnTo>
                  <a:pt x="2660971" y="555353"/>
                </a:lnTo>
                <a:cubicBezTo>
                  <a:pt x="2649481" y="555353"/>
                  <a:pt x="2649171" y="555353"/>
                  <a:pt x="2652276" y="546349"/>
                </a:cubicBezTo>
                <a:cubicBezTo>
                  <a:pt x="2655071" y="537967"/>
                  <a:pt x="2656624" y="537656"/>
                  <a:pt x="2677740" y="535793"/>
                </a:cubicBezTo>
                <a:cubicBezTo>
                  <a:pt x="2717799" y="532378"/>
                  <a:pt x="2748231" y="518717"/>
                  <a:pt x="2760032" y="498847"/>
                </a:cubicBezTo>
                <a:cubicBezTo>
                  <a:pt x="2766242" y="488291"/>
                  <a:pt x="2767174" y="488291"/>
                  <a:pt x="2781769" y="497916"/>
                </a:cubicBezTo>
                <a:cubicBezTo>
                  <a:pt x="2819033" y="522754"/>
                  <a:pt x="2865613" y="529584"/>
                  <a:pt x="2896046" y="514992"/>
                </a:cubicBezTo>
                <a:cubicBezTo>
                  <a:pt x="2904430" y="510956"/>
                  <a:pt x="2919025" y="499779"/>
                  <a:pt x="2928652" y="490154"/>
                </a:cubicBezTo>
                <a:lnTo>
                  <a:pt x="2945731" y="472457"/>
                </a:lnTo>
                <a:lnTo>
                  <a:pt x="2958153" y="482703"/>
                </a:lnTo>
                <a:cubicBezTo>
                  <a:pt x="2971816" y="494190"/>
                  <a:pt x="3007217" y="512508"/>
                  <a:pt x="3026160" y="517786"/>
                </a:cubicBezTo>
                <a:cubicBezTo>
                  <a:pt x="3050071" y="524306"/>
                  <a:pt x="3092614" y="522133"/>
                  <a:pt x="3130810" y="512198"/>
                </a:cubicBezTo>
                <a:cubicBezTo>
                  <a:pt x="3211238" y="491396"/>
                  <a:pt x="3255955" y="458796"/>
                  <a:pt x="3282661" y="402291"/>
                </a:cubicBezTo>
                <a:cubicBezTo>
                  <a:pt x="3323341" y="315359"/>
                  <a:pt x="3291977" y="208867"/>
                  <a:pt x="3215275" y="172852"/>
                </a:cubicBezTo>
                <a:cubicBezTo>
                  <a:pt x="3197264" y="164469"/>
                  <a:pt x="3189501" y="162606"/>
                  <a:pt x="3165279" y="161675"/>
                </a:cubicBezTo>
                <a:cubicBezTo>
                  <a:pt x="3140747" y="160433"/>
                  <a:pt x="3132673" y="161365"/>
                  <a:pt x="3110936" y="168195"/>
                </a:cubicBezTo>
                <a:cubicBezTo>
                  <a:pt x="3096651" y="172852"/>
                  <a:pt x="3077088" y="181235"/>
                  <a:pt x="3067461" y="187134"/>
                </a:cubicBezTo>
                <a:lnTo>
                  <a:pt x="3049760" y="197690"/>
                </a:lnTo>
                <a:lnTo>
                  <a:pt x="3037960" y="187134"/>
                </a:lnTo>
                <a:cubicBezTo>
                  <a:pt x="3031439" y="181235"/>
                  <a:pt x="3019018" y="172852"/>
                  <a:pt x="3010012" y="168505"/>
                </a:cubicBezTo>
                <a:cubicBezTo>
                  <a:pt x="2997901" y="162917"/>
                  <a:pt x="2992001" y="157639"/>
                  <a:pt x="2987654" y="149256"/>
                </a:cubicBezTo>
                <a:cubicBezTo>
                  <a:pt x="2971506" y="117898"/>
                  <a:pt x="2929584" y="89335"/>
                  <a:pt x="2890146" y="82815"/>
                </a:cubicBezTo>
                <a:cubicBezTo>
                  <a:pt x="2855366" y="77227"/>
                  <a:pt x="2808165" y="89335"/>
                  <a:pt x="2768106" y="114483"/>
                </a:cubicBezTo>
                <a:cubicBezTo>
                  <a:pt x="2761895" y="118209"/>
                  <a:pt x="2760032" y="117588"/>
                  <a:pt x="2746679" y="105790"/>
                </a:cubicBezTo>
                <a:cubicBezTo>
                  <a:pt x="2738605" y="98649"/>
                  <a:pt x="2723699" y="89956"/>
                  <a:pt x="2714073" y="86230"/>
                </a:cubicBezTo>
                <a:cubicBezTo>
                  <a:pt x="2698856" y="80642"/>
                  <a:pt x="2694198" y="77227"/>
                  <a:pt x="2684261" y="62635"/>
                </a:cubicBezTo>
                <a:cubicBezTo>
                  <a:pt x="2654760" y="19789"/>
                  <a:pt x="2603212" y="-2565"/>
                  <a:pt x="2551974" y="5508"/>
                </a:cubicBezTo>
                <a:cubicBezTo>
                  <a:pt x="2526820" y="9544"/>
                  <a:pt x="2510983" y="15132"/>
                  <a:pt x="2485209" y="28793"/>
                </a:cubicBezTo>
                <a:lnTo>
                  <a:pt x="2465024" y="39660"/>
                </a:lnTo>
                <a:lnTo>
                  <a:pt x="2448876" y="27862"/>
                </a:lnTo>
                <a:cubicBezTo>
                  <a:pt x="2440181" y="21342"/>
                  <a:pt x="2429623" y="14201"/>
                  <a:pt x="2425275" y="12028"/>
                </a:cubicBezTo>
                <a:cubicBezTo>
                  <a:pt x="2399812" y="-1323"/>
                  <a:pt x="2349815" y="-3806"/>
                  <a:pt x="2309757" y="5818"/>
                </a:cubicBezTo>
                <a:close/>
                <a:moveTo>
                  <a:pt x="2411301" y="37797"/>
                </a:moveTo>
                <a:cubicBezTo>
                  <a:pt x="2430244" y="47732"/>
                  <a:pt x="2437386" y="53631"/>
                  <a:pt x="2448565" y="68844"/>
                </a:cubicBezTo>
                <a:cubicBezTo>
                  <a:pt x="2456018" y="78779"/>
                  <a:pt x="2458813" y="80642"/>
                  <a:pt x="2466887" y="79710"/>
                </a:cubicBezTo>
                <a:cubicBezTo>
                  <a:pt x="2473719" y="79090"/>
                  <a:pt x="2477756" y="76295"/>
                  <a:pt x="2480551" y="70396"/>
                </a:cubicBezTo>
                <a:cubicBezTo>
                  <a:pt x="2484898" y="60772"/>
                  <a:pt x="2497319" y="52389"/>
                  <a:pt x="2521541" y="43075"/>
                </a:cubicBezTo>
                <a:cubicBezTo>
                  <a:pt x="2569674" y="24136"/>
                  <a:pt x="2614391" y="30966"/>
                  <a:pt x="2646997" y="62635"/>
                </a:cubicBezTo>
                <a:lnTo>
                  <a:pt x="2659729" y="75364"/>
                </a:lnTo>
                <a:lnTo>
                  <a:pt x="2637681" y="77848"/>
                </a:lnTo>
                <a:cubicBezTo>
                  <a:pt x="2608801" y="80952"/>
                  <a:pt x="2569053" y="94613"/>
                  <a:pt x="2540173" y="111379"/>
                </a:cubicBezTo>
                <a:cubicBezTo>
                  <a:pt x="2508809" y="129386"/>
                  <a:pt x="2475271" y="163538"/>
                  <a:pt x="2465645" y="186823"/>
                </a:cubicBezTo>
                <a:cubicBezTo>
                  <a:pt x="2458503" y="203589"/>
                  <a:pt x="2457882" y="204520"/>
                  <a:pt x="2447323" y="204520"/>
                </a:cubicBezTo>
                <a:cubicBezTo>
                  <a:pt x="2427760" y="204520"/>
                  <a:pt x="2404159" y="218491"/>
                  <a:pt x="2378074" y="244881"/>
                </a:cubicBezTo>
                <a:cubicBezTo>
                  <a:pt x="2364721" y="258542"/>
                  <a:pt x="2352610" y="269719"/>
                  <a:pt x="2351368" y="269719"/>
                </a:cubicBezTo>
                <a:cubicBezTo>
                  <a:pt x="2349815" y="269719"/>
                  <a:pt x="2346400" y="274997"/>
                  <a:pt x="2343605" y="281828"/>
                </a:cubicBezTo>
                <a:cubicBezTo>
                  <a:pt x="2340810" y="288347"/>
                  <a:pt x="2335841" y="295799"/>
                  <a:pt x="2332736" y="298593"/>
                </a:cubicBezTo>
                <a:cubicBezTo>
                  <a:pt x="2327457" y="303250"/>
                  <a:pt x="2325904" y="303250"/>
                  <a:pt x="2310999" y="297662"/>
                </a:cubicBezTo>
                <a:cubicBezTo>
                  <a:pt x="2280566" y="286174"/>
                  <a:pt x="2250444" y="293005"/>
                  <a:pt x="2235539" y="314738"/>
                </a:cubicBezTo>
                <a:cubicBezTo>
                  <a:pt x="2231502" y="320637"/>
                  <a:pt x="2227154" y="325604"/>
                  <a:pt x="2226223" y="325604"/>
                </a:cubicBezTo>
                <a:cubicBezTo>
                  <a:pt x="2224981" y="325604"/>
                  <a:pt x="2217528" y="320947"/>
                  <a:pt x="2209143" y="315359"/>
                </a:cubicBezTo>
                <a:cubicBezTo>
                  <a:pt x="2199206" y="308839"/>
                  <a:pt x="2193306" y="302008"/>
                  <a:pt x="2190822" y="294867"/>
                </a:cubicBezTo>
                <a:cubicBezTo>
                  <a:pt x="2184922" y="276860"/>
                  <a:pt x="2170016" y="270651"/>
                  <a:pt x="2159768" y="282138"/>
                </a:cubicBezTo>
                <a:cubicBezTo>
                  <a:pt x="2155421" y="287106"/>
                  <a:pt x="2154800" y="291142"/>
                  <a:pt x="2156352" y="303561"/>
                </a:cubicBezTo>
                <a:cubicBezTo>
                  <a:pt x="2158216" y="317842"/>
                  <a:pt x="2157595" y="319395"/>
                  <a:pt x="2148279" y="329640"/>
                </a:cubicBezTo>
                <a:cubicBezTo>
                  <a:pt x="2141447" y="336781"/>
                  <a:pt x="2132131" y="342059"/>
                  <a:pt x="2121262" y="345474"/>
                </a:cubicBezTo>
                <a:cubicBezTo>
                  <a:pt x="2102319" y="351063"/>
                  <a:pt x="2069713" y="351994"/>
                  <a:pt x="2066608" y="347337"/>
                </a:cubicBezTo>
                <a:cubicBezTo>
                  <a:pt x="2063813" y="342680"/>
                  <a:pt x="2047665" y="343611"/>
                  <a:pt x="2043628" y="348269"/>
                </a:cubicBezTo>
                <a:cubicBezTo>
                  <a:pt x="2041144" y="351373"/>
                  <a:pt x="2041455" y="354167"/>
                  <a:pt x="2044870" y="358514"/>
                </a:cubicBezTo>
                <a:cubicBezTo>
                  <a:pt x="2049839" y="365344"/>
                  <a:pt x="2051081" y="370312"/>
                  <a:pt x="2046734" y="367518"/>
                </a:cubicBezTo>
                <a:cubicBezTo>
                  <a:pt x="2045181" y="366586"/>
                  <a:pt x="2041455" y="373727"/>
                  <a:pt x="2038660" y="383041"/>
                </a:cubicBezTo>
                <a:lnTo>
                  <a:pt x="2033691" y="400117"/>
                </a:lnTo>
                <a:lnTo>
                  <a:pt x="1998601" y="400117"/>
                </a:lnTo>
                <a:cubicBezTo>
                  <a:pt x="1963821" y="400117"/>
                  <a:pt x="1963510" y="400117"/>
                  <a:pt x="1959784" y="392045"/>
                </a:cubicBezTo>
                <a:cubicBezTo>
                  <a:pt x="1947052" y="364103"/>
                  <a:pt x="1943015" y="302940"/>
                  <a:pt x="1951710" y="273755"/>
                </a:cubicBezTo>
                <a:cubicBezTo>
                  <a:pt x="1957300" y="255437"/>
                  <a:pt x="1970963" y="241777"/>
                  <a:pt x="1983695" y="241777"/>
                </a:cubicBezTo>
                <a:cubicBezTo>
                  <a:pt x="1988353" y="241777"/>
                  <a:pt x="1999532" y="245192"/>
                  <a:pt x="2008538" y="249539"/>
                </a:cubicBezTo>
                <a:cubicBezTo>
                  <a:pt x="2037418" y="262889"/>
                  <a:pt x="2038349" y="262268"/>
                  <a:pt x="2069713" y="223148"/>
                </a:cubicBezTo>
                <a:cubicBezTo>
                  <a:pt x="2106046" y="177509"/>
                  <a:pt x="2133683" y="154845"/>
                  <a:pt x="2153558" y="154845"/>
                </a:cubicBezTo>
                <a:cubicBezTo>
                  <a:pt x="2158216" y="154845"/>
                  <a:pt x="2164426" y="158570"/>
                  <a:pt x="2169705" y="164159"/>
                </a:cubicBezTo>
                <a:cubicBezTo>
                  <a:pt x="2177469" y="173162"/>
                  <a:pt x="2186474" y="175646"/>
                  <a:pt x="2196722" y="171610"/>
                </a:cubicBezTo>
                <a:cubicBezTo>
                  <a:pt x="2203864" y="168816"/>
                  <a:pt x="2202933" y="153913"/>
                  <a:pt x="2195480" y="147083"/>
                </a:cubicBezTo>
                <a:cubicBezTo>
                  <a:pt x="2188027" y="140252"/>
                  <a:pt x="2187716" y="132801"/>
                  <a:pt x="2194238" y="119761"/>
                </a:cubicBezTo>
                <a:cubicBezTo>
                  <a:pt x="2209454" y="89646"/>
                  <a:pt x="2247650" y="59219"/>
                  <a:pt x="2289572" y="42764"/>
                </a:cubicBezTo>
                <a:cubicBezTo>
                  <a:pt x="2323731" y="29725"/>
                  <a:pt x="2335220" y="27551"/>
                  <a:pt x="2367826" y="28793"/>
                </a:cubicBezTo>
                <a:cubicBezTo>
                  <a:pt x="2390806" y="29414"/>
                  <a:pt x="2398569" y="31277"/>
                  <a:pt x="2411301" y="37797"/>
                </a:cubicBezTo>
                <a:close/>
                <a:moveTo>
                  <a:pt x="2708483" y="115104"/>
                </a:moveTo>
                <a:cubicBezTo>
                  <a:pt x="2719973" y="120382"/>
                  <a:pt x="2730220" y="128765"/>
                  <a:pt x="2740468" y="140563"/>
                </a:cubicBezTo>
                <a:cubicBezTo>
                  <a:pt x="2759411" y="162296"/>
                  <a:pt x="2769037" y="163848"/>
                  <a:pt x="2778974" y="146772"/>
                </a:cubicBezTo>
                <a:cubicBezTo>
                  <a:pt x="2783943" y="138390"/>
                  <a:pt x="2791085" y="133112"/>
                  <a:pt x="2808786" y="125039"/>
                </a:cubicBezTo>
                <a:cubicBezTo>
                  <a:pt x="2860334" y="101443"/>
                  <a:pt x="2910641" y="107032"/>
                  <a:pt x="2943558" y="140252"/>
                </a:cubicBezTo>
                <a:lnTo>
                  <a:pt x="2956600" y="153292"/>
                </a:lnTo>
                <a:lnTo>
                  <a:pt x="2935484" y="155155"/>
                </a:lnTo>
                <a:cubicBezTo>
                  <a:pt x="2857540" y="162606"/>
                  <a:pt x="2777732" y="211040"/>
                  <a:pt x="2753821" y="265373"/>
                </a:cubicBezTo>
                <a:cubicBezTo>
                  <a:pt x="2746989" y="280586"/>
                  <a:pt x="2746058" y="281517"/>
                  <a:pt x="2733636" y="283069"/>
                </a:cubicBezTo>
                <a:cubicBezTo>
                  <a:pt x="2704446" y="286174"/>
                  <a:pt x="2676187" y="307286"/>
                  <a:pt x="2639234" y="353857"/>
                </a:cubicBezTo>
                <a:cubicBezTo>
                  <a:pt x="2627123" y="369070"/>
                  <a:pt x="2616254" y="381489"/>
                  <a:pt x="2615012" y="381489"/>
                </a:cubicBezTo>
                <a:cubicBezTo>
                  <a:pt x="2613770" y="381489"/>
                  <a:pt x="2605075" y="378695"/>
                  <a:pt x="2595138" y="375280"/>
                </a:cubicBezTo>
                <a:cubicBezTo>
                  <a:pt x="2585511" y="371864"/>
                  <a:pt x="2574021" y="369070"/>
                  <a:pt x="2569674" y="369070"/>
                </a:cubicBezTo>
                <a:cubicBezTo>
                  <a:pt x="2557253" y="369070"/>
                  <a:pt x="2539863" y="377453"/>
                  <a:pt x="2527752" y="389251"/>
                </a:cubicBezTo>
                <a:lnTo>
                  <a:pt x="2516883" y="399807"/>
                </a:lnTo>
                <a:lnTo>
                  <a:pt x="2501977" y="390182"/>
                </a:lnTo>
                <a:cubicBezTo>
                  <a:pt x="2491419" y="383352"/>
                  <a:pt x="2487382" y="378695"/>
                  <a:pt x="2487382" y="373417"/>
                </a:cubicBezTo>
                <a:cubicBezTo>
                  <a:pt x="2487382" y="364724"/>
                  <a:pt x="2477445" y="353547"/>
                  <a:pt x="2469371" y="353547"/>
                </a:cubicBezTo>
                <a:cubicBezTo>
                  <a:pt x="2462540" y="353547"/>
                  <a:pt x="2450118" y="364413"/>
                  <a:pt x="2450118" y="370622"/>
                </a:cubicBezTo>
                <a:cubicBezTo>
                  <a:pt x="2450118" y="373106"/>
                  <a:pt x="2451671" y="378384"/>
                  <a:pt x="2453534" y="382731"/>
                </a:cubicBezTo>
                <a:cubicBezTo>
                  <a:pt x="2458503" y="393597"/>
                  <a:pt x="2447944" y="410052"/>
                  <a:pt x="2429623" y="418746"/>
                </a:cubicBezTo>
                <a:cubicBezTo>
                  <a:pt x="2413475" y="426507"/>
                  <a:pt x="2368448" y="431164"/>
                  <a:pt x="2365032" y="425266"/>
                </a:cubicBezTo>
                <a:cubicBezTo>
                  <a:pt x="2362237" y="420919"/>
                  <a:pt x="2346710" y="420919"/>
                  <a:pt x="2342052" y="425576"/>
                </a:cubicBezTo>
                <a:cubicBezTo>
                  <a:pt x="2339878" y="427749"/>
                  <a:pt x="2339568" y="430854"/>
                  <a:pt x="2341431" y="433959"/>
                </a:cubicBezTo>
                <a:cubicBezTo>
                  <a:pt x="2342984" y="437374"/>
                  <a:pt x="2341742" y="446067"/>
                  <a:pt x="2337705" y="458486"/>
                </a:cubicBezTo>
                <a:lnTo>
                  <a:pt x="2331494" y="477735"/>
                </a:lnTo>
                <a:lnTo>
                  <a:pt x="2298577" y="477735"/>
                </a:lnTo>
                <a:cubicBezTo>
                  <a:pt x="2280256" y="477735"/>
                  <a:pt x="2263797" y="476493"/>
                  <a:pt x="2261934" y="475251"/>
                </a:cubicBezTo>
                <a:cubicBezTo>
                  <a:pt x="2259760" y="474010"/>
                  <a:pt x="2255102" y="462522"/>
                  <a:pt x="2251065" y="449793"/>
                </a:cubicBezTo>
                <a:cubicBezTo>
                  <a:pt x="2245476" y="431785"/>
                  <a:pt x="2243923" y="419056"/>
                  <a:pt x="2243613" y="393908"/>
                </a:cubicBezTo>
                <a:cubicBezTo>
                  <a:pt x="2243613" y="364413"/>
                  <a:pt x="2244544" y="359446"/>
                  <a:pt x="2251997" y="343922"/>
                </a:cubicBezTo>
                <a:cubicBezTo>
                  <a:pt x="2265040" y="317842"/>
                  <a:pt x="2278082" y="313806"/>
                  <a:pt x="2306651" y="327156"/>
                </a:cubicBezTo>
                <a:cubicBezTo>
                  <a:pt x="2315967" y="331503"/>
                  <a:pt x="2326525" y="334918"/>
                  <a:pt x="2330252" y="334918"/>
                </a:cubicBezTo>
                <a:cubicBezTo>
                  <a:pt x="2337705" y="334918"/>
                  <a:pt x="2349194" y="323741"/>
                  <a:pt x="2377143" y="288968"/>
                </a:cubicBezTo>
                <a:cubicBezTo>
                  <a:pt x="2407264" y="251401"/>
                  <a:pt x="2431797" y="232463"/>
                  <a:pt x="2451050" y="232463"/>
                </a:cubicBezTo>
                <a:cubicBezTo>
                  <a:pt x="2455087" y="232463"/>
                  <a:pt x="2462229" y="236499"/>
                  <a:pt x="2467198" y="241777"/>
                </a:cubicBezTo>
                <a:cubicBezTo>
                  <a:pt x="2476514" y="251712"/>
                  <a:pt x="2483656" y="253264"/>
                  <a:pt x="2493904" y="247986"/>
                </a:cubicBezTo>
                <a:cubicBezTo>
                  <a:pt x="2498562" y="245502"/>
                  <a:pt x="2499493" y="242708"/>
                  <a:pt x="2497940" y="236188"/>
                </a:cubicBezTo>
                <a:cubicBezTo>
                  <a:pt x="2496698" y="231531"/>
                  <a:pt x="2493904" y="225632"/>
                  <a:pt x="2491730" y="222838"/>
                </a:cubicBezTo>
                <a:cubicBezTo>
                  <a:pt x="2486140" y="216629"/>
                  <a:pt x="2486140" y="209488"/>
                  <a:pt x="2492351" y="196758"/>
                </a:cubicBezTo>
                <a:cubicBezTo>
                  <a:pt x="2509120" y="161054"/>
                  <a:pt x="2566879" y="121624"/>
                  <a:pt x="2619049" y="109516"/>
                </a:cubicBezTo>
                <a:cubicBezTo>
                  <a:pt x="2647618" y="102996"/>
                  <a:pt x="2687367" y="105480"/>
                  <a:pt x="2708483" y="115104"/>
                </a:cubicBezTo>
                <a:close/>
                <a:moveTo>
                  <a:pt x="2987964" y="190859"/>
                </a:moveTo>
                <a:cubicBezTo>
                  <a:pt x="3006907" y="197379"/>
                  <a:pt x="3022744" y="209177"/>
                  <a:pt x="3032060" y="223459"/>
                </a:cubicBezTo>
                <a:cubicBezTo>
                  <a:pt x="3038892" y="233704"/>
                  <a:pt x="3041997" y="235567"/>
                  <a:pt x="3051003" y="235567"/>
                </a:cubicBezTo>
                <a:cubicBezTo>
                  <a:pt x="3059698" y="235567"/>
                  <a:pt x="3062492" y="234015"/>
                  <a:pt x="3066529" y="226253"/>
                </a:cubicBezTo>
                <a:cubicBezTo>
                  <a:pt x="3072740" y="214455"/>
                  <a:pt x="3105967" y="197379"/>
                  <a:pt x="3132673" y="192101"/>
                </a:cubicBezTo>
                <a:cubicBezTo>
                  <a:pt x="3172422" y="184029"/>
                  <a:pt x="3206580" y="193654"/>
                  <a:pt x="3233286" y="220354"/>
                </a:cubicBezTo>
                <a:cubicBezTo>
                  <a:pt x="3289493" y="276550"/>
                  <a:pt x="3284214" y="377763"/>
                  <a:pt x="3222418" y="437995"/>
                </a:cubicBezTo>
                <a:cubicBezTo>
                  <a:pt x="3195401" y="464074"/>
                  <a:pt x="3127084" y="489223"/>
                  <a:pt x="3073982" y="492327"/>
                </a:cubicBezTo>
                <a:cubicBezTo>
                  <a:pt x="3051624" y="493880"/>
                  <a:pt x="3043860" y="492948"/>
                  <a:pt x="3026470" y="487049"/>
                </a:cubicBezTo>
                <a:cubicBezTo>
                  <a:pt x="2997591" y="477425"/>
                  <a:pt x="2968090" y="457244"/>
                  <a:pt x="2964363" y="444515"/>
                </a:cubicBezTo>
                <a:cubicBezTo>
                  <a:pt x="2961879" y="436442"/>
                  <a:pt x="2958774" y="433648"/>
                  <a:pt x="2947905" y="430233"/>
                </a:cubicBezTo>
                <a:lnTo>
                  <a:pt x="2934552" y="425886"/>
                </a:lnTo>
                <a:lnTo>
                  <a:pt x="2927410" y="441721"/>
                </a:lnTo>
                <a:cubicBezTo>
                  <a:pt x="2906604" y="487049"/>
                  <a:pt x="2869029" y="503504"/>
                  <a:pt x="2824312" y="486739"/>
                </a:cubicBezTo>
                <a:cubicBezTo>
                  <a:pt x="2799470" y="477425"/>
                  <a:pt x="2778043" y="462212"/>
                  <a:pt x="2776801" y="452897"/>
                </a:cubicBezTo>
                <a:cubicBezTo>
                  <a:pt x="2774316" y="435822"/>
                  <a:pt x="2756616" y="428370"/>
                  <a:pt x="2744505" y="439547"/>
                </a:cubicBezTo>
                <a:cubicBezTo>
                  <a:pt x="2738294" y="445136"/>
                  <a:pt x="2737363" y="453518"/>
                  <a:pt x="2742331" y="462522"/>
                </a:cubicBezTo>
                <a:cubicBezTo>
                  <a:pt x="2746989" y="471215"/>
                  <a:pt x="2736431" y="486739"/>
                  <a:pt x="2719662" y="496364"/>
                </a:cubicBezTo>
                <a:cubicBezTo>
                  <a:pt x="2708172" y="503194"/>
                  <a:pt x="2702583" y="504125"/>
                  <a:pt x="2678361" y="504125"/>
                </a:cubicBezTo>
                <a:cubicBezTo>
                  <a:pt x="2663145" y="503815"/>
                  <a:pt x="2647618" y="502883"/>
                  <a:pt x="2644202" y="501642"/>
                </a:cubicBezTo>
                <a:cubicBezTo>
                  <a:pt x="2640476" y="500089"/>
                  <a:pt x="2635818" y="500710"/>
                  <a:pt x="2632091" y="503504"/>
                </a:cubicBezTo>
                <a:cubicBezTo>
                  <a:pt x="2627433" y="506920"/>
                  <a:pt x="2627123" y="509093"/>
                  <a:pt x="2629607" y="514060"/>
                </a:cubicBezTo>
                <a:cubicBezTo>
                  <a:pt x="2631470" y="517476"/>
                  <a:pt x="2631781" y="521512"/>
                  <a:pt x="2630539" y="523064"/>
                </a:cubicBezTo>
                <a:cubicBezTo>
                  <a:pt x="2629297" y="524616"/>
                  <a:pt x="2626191" y="532689"/>
                  <a:pt x="2624018" y="540761"/>
                </a:cubicBezTo>
                <a:lnTo>
                  <a:pt x="2619981" y="555664"/>
                </a:lnTo>
                <a:lnTo>
                  <a:pt x="2583959" y="554732"/>
                </a:lnTo>
                <a:lnTo>
                  <a:pt x="2547937" y="553801"/>
                </a:lnTo>
                <a:lnTo>
                  <a:pt x="2540794" y="533620"/>
                </a:lnTo>
                <a:cubicBezTo>
                  <a:pt x="2525268" y="491086"/>
                  <a:pt x="2528994" y="432717"/>
                  <a:pt x="2548247" y="409742"/>
                </a:cubicBezTo>
                <a:cubicBezTo>
                  <a:pt x="2558805" y="397323"/>
                  <a:pt x="2575574" y="396702"/>
                  <a:pt x="2600727" y="408190"/>
                </a:cubicBezTo>
                <a:lnTo>
                  <a:pt x="2618428" y="416262"/>
                </a:lnTo>
                <a:lnTo>
                  <a:pt x="2626812" y="410363"/>
                </a:lnTo>
                <a:cubicBezTo>
                  <a:pt x="2631160" y="406948"/>
                  <a:pt x="2641097" y="396702"/>
                  <a:pt x="2648550" y="387388"/>
                </a:cubicBezTo>
                <a:cubicBezTo>
                  <a:pt x="2694509" y="330261"/>
                  <a:pt x="2715004" y="313185"/>
                  <a:pt x="2737673" y="313185"/>
                </a:cubicBezTo>
                <a:cubicBezTo>
                  <a:pt x="2746058" y="313185"/>
                  <a:pt x="2751337" y="314738"/>
                  <a:pt x="2752268" y="317532"/>
                </a:cubicBezTo>
                <a:cubicBezTo>
                  <a:pt x="2753200" y="320016"/>
                  <a:pt x="2757858" y="324362"/>
                  <a:pt x="2762205" y="327467"/>
                </a:cubicBezTo>
                <a:cubicBezTo>
                  <a:pt x="2779906" y="338954"/>
                  <a:pt x="2793259" y="319395"/>
                  <a:pt x="2779595" y="302008"/>
                </a:cubicBezTo>
                <a:cubicBezTo>
                  <a:pt x="2774627" y="295799"/>
                  <a:pt x="2774006" y="292384"/>
                  <a:pt x="2776490" y="284622"/>
                </a:cubicBezTo>
                <a:cubicBezTo>
                  <a:pt x="2787980" y="243640"/>
                  <a:pt x="2855366" y="197379"/>
                  <a:pt x="2919646" y="186202"/>
                </a:cubicBezTo>
                <a:cubicBezTo>
                  <a:pt x="2940142" y="182477"/>
                  <a:pt x="2970264" y="184650"/>
                  <a:pt x="2987964" y="190859"/>
                </a:cubicBezTo>
                <a:close/>
                <a:moveTo>
                  <a:pt x="2205417" y="347027"/>
                </a:moveTo>
                <a:lnTo>
                  <a:pt x="2217217" y="354167"/>
                </a:lnTo>
                <a:lnTo>
                  <a:pt x="2215354" y="379316"/>
                </a:lnTo>
                <a:cubicBezTo>
                  <a:pt x="2213491" y="403843"/>
                  <a:pt x="2219701" y="454760"/>
                  <a:pt x="2225912" y="467800"/>
                </a:cubicBezTo>
                <a:cubicBezTo>
                  <a:pt x="2227465" y="470905"/>
                  <a:pt x="2226844" y="514992"/>
                  <a:pt x="2224670" y="566220"/>
                </a:cubicBezTo>
                <a:cubicBezTo>
                  <a:pt x="2222496" y="617448"/>
                  <a:pt x="2220012" y="694134"/>
                  <a:pt x="2218770" y="736669"/>
                </a:cubicBezTo>
                <a:lnTo>
                  <a:pt x="2216596" y="814287"/>
                </a:lnTo>
                <a:lnTo>
                  <a:pt x="2210075" y="804972"/>
                </a:lnTo>
                <a:cubicBezTo>
                  <a:pt x="2206659" y="800005"/>
                  <a:pt x="2191753" y="784171"/>
                  <a:pt x="2177158" y="769579"/>
                </a:cubicBezTo>
                <a:cubicBezTo>
                  <a:pt x="2157595" y="750019"/>
                  <a:pt x="2143931" y="739773"/>
                  <a:pt x="2125299" y="730149"/>
                </a:cubicBezTo>
                <a:lnTo>
                  <a:pt x="2100146" y="716798"/>
                </a:lnTo>
                <a:lnTo>
                  <a:pt x="2098282" y="688235"/>
                </a:lnTo>
                <a:cubicBezTo>
                  <a:pt x="2097040" y="672401"/>
                  <a:pt x="2094867" y="602855"/>
                  <a:pt x="2092693" y="533620"/>
                </a:cubicBezTo>
                <a:cubicBezTo>
                  <a:pt x="2090830" y="464385"/>
                  <a:pt x="2088966" y="406016"/>
                  <a:pt x="2088035" y="403843"/>
                </a:cubicBezTo>
                <a:cubicBezTo>
                  <a:pt x="2087414" y="401980"/>
                  <a:pt x="2082135" y="400117"/>
                  <a:pt x="2075924" y="400117"/>
                </a:cubicBezTo>
                <a:cubicBezTo>
                  <a:pt x="2064434" y="400117"/>
                  <a:pt x="2063503" y="398565"/>
                  <a:pt x="2067850" y="386767"/>
                </a:cubicBezTo>
                <a:cubicBezTo>
                  <a:pt x="2070645" y="379626"/>
                  <a:pt x="2072508" y="379005"/>
                  <a:pt x="2098282" y="377763"/>
                </a:cubicBezTo>
                <a:cubicBezTo>
                  <a:pt x="2132131" y="376211"/>
                  <a:pt x="2157595" y="365034"/>
                  <a:pt x="2172190" y="345164"/>
                </a:cubicBezTo>
                <a:cubicBezTo>
                  <a:pt x="2180574" y="333987"/>
                  <a:pt x="2182127" y="333055"/>
                  <a:pt x="2187716" y="336160"/>
                </a:cubicBezTo>
                <a:cubicBezTo>
                  <a:pt x="2191132" y="338333"/>
                  <a:pt x="2199206" y="342991"/>
                  <a:pt x="2205417" y="347027"/>
                </a:cubicBezTo>
                <a:close/>
                <a:moveTo>
                  <a:pt x="2504462" y="469352"/>
                </a:moveTo>
                <a:cubicBezTo>
                  <a:pt x="2504462" y="501952"/>
                  <a:pt x="2506014" y="518717"/>
                  <a:pt x="2510051" y="533310"/>
                </a:cubicBezTo>
                <a:cubicBezTo>
                  <a:pt x="2515330" y="552559"/>
                  <a:pt x="2515330" y="560942"/>
                  <a:pt x="2509120" y="747535"/>
                </a:cubicBezTo>
                <a:cubicBezTo>
                  <a:pt x="2505704" y="854337"/>
                  <a:pt x="2501667" y="973248"/>
                  <a:pt x="2499804" y="1011747"/>
                </a:cubicBezTo>
                <a:cubicBezTo>
                  <a:pt x="2498251" y="1050245"/>
                  <a:pt x="2495146" y="1129726"/>
                  <a:pt x="2493593" y="1188716"/>
                </a:cubicBezTo>
                <a:cubicBezTo>
                  <a:pt x="2490798" y="1279063"/>
                  <a:pt x="2483966" y="1486768"/>
                  <a:pt x="2475893" y="1712481"/>
                </a:cubicBezTo>
                <a:cubicBezTo>
                  <a:pt x="2474961" y="1741976"/>
                  <a:pt x="2472787" y="1766193"/>
                  <a:pt x="2471235" y="1766193"/>
                </a:cubicBezTo>
                <a:cubicBezTo>
                  <a:pt x="2465024" y="1766193"/>
                  <a:pt x="2428381" y="1737319"/>
                  <a:pt x="2428381" y="1732662"/>
                </a:cubicBezTo>
                <a:cubicBezTo>
                  <a:pt x="2428381" y="1729557"/>
                  <a:pt x="2426828" y="1686712"/>
                  <a:pt x="2425275" y="1637347"/>
                </a:cubicBezTo>
                <a:cubicBezTo>
                  <a:pt x="2423723" y="1587672"/>
                  <a:pt x="2420928" y="1503223"/>
                  <a:pt x="2419065" y="1449512"/>
                </a:cubicBezTo>
                <a:cubicBezTo>
                  <a:pt x="2417512" y="1395800"/>
                  <a:pt x="2414407" y="1318803"/>
                  <a:pt x="2412854" y="1278752"/>
                </a:cubicBezTo>
                <a:cubicBezTo>
                  <a:pt x="2410991" y="1238701"/>
                  <a:pt x="2407575" y="1138730"/>
                  <a:pt x="2405091" y="1056765"/>
                </a:cubicBezTo>
                <a:cubicBezTo>
                  <a:pt x="2395775" y="760265"/>
                  <a:pt x="2390806" y="613411"/>
                  <a:pt x="2386148" y="515613"/>
                </a:cubicBezTo>
                <a:lnTo>
                  <a:pt x="2384285" y="477735"/>
                </a:lnTo>
                <a:lnTo>
                  <a:pt x="2373727" y="477735"/>
                </a:lnTo>
                <a:cubicBezTo>
                  <a:pt x="2362858" y="477735"/>
                  <a:pt x="2361616" y="475872"/>
                  <a:pt x="2365032" y="463454"/>
                </a:cubicBezTo>
                <a:cubicBezTo>
                  <a:pt x="2366584" y="457244"/>
                  <a:pt x="2369379" y="456623"/>
                  <a:pt x="2394222" y="455381"/>
                </a:cubicBezTo>
                <a:cubicBezTo>
                  <a:pt x="2417201" y="454450"/>
                  <a:pt x="2424654" y="452587"/>
                  <a:pt x="2442044" y="443894"/>
                </a:cubicBezTo>
                <a:cubicBezTo>
                  <a:pt x="2456639" y="436753"/>
                  <a:pt x="2465024" y="430233"/>
                  <a:pt x="2470613" y="421850"/>
                </a:cubicBezTo>
                <a:lnTo>
                  <a:pt x="2478687" y="409742"/>
                </a:lnTo>
                <a:lnTo>
                  <a:pt x="2491419" y="417814"/>
                </a:lnTo>
                <a:lnTo>
                  <a:pt x="2504462" y="425576"/>
                </a:lnTo>
                <a:lnTo>
                  <a:pt x="2504462" y="469352"/>
                </a:lnTo>
                <a:close/>
                <a:moveTo>
                  <a:pt x="2060087" y="434890"/>
                </a:moveTo>
                <a:cubicBezTo>
                  <a:pt x="2061018" y="438926"/>
                  <a:pt x="2062260" y="467490"/>
                  <a:pt x="2063192" y="498537"/>
                </a:cubicBezTo>
                <a:lnTo>
                  <a:pt x="2064745" y="555353"/>
                </a:lnTo>
                <a:lnTo>
                  <a:pt x="2010712" y="555353"/>
                </a:lnTo>
                <a:cubicBezTo>
                  <a:pt x="1981211" y="555353"/>
                  <a:pt x="1956058" y="554111"/>
                  <a:pt x="1955126" y="552869"/>
                </a:cubicBezTo>
                <a:cubicBezTo>
                  <a:pt x="1954194" y="551317"/>
                  <a:pt x="1954505" y="522754"/>
                  <a:pt x="1955436" y="489223"/>
                </a:cubicBezTo>
                <a:lnTo>
                  <a:pt x="1957300" y="428060"/>
                </a:lnTo>
                <a:lnTo>
                  <a:pt x="2007917" y="428060"/>
                </a:lnTo>
                <a:cubicBezTo>
                  <a:pt x="2058223" y="428060"/>
                  <a:pt x="2058844" y="428060"/>
                  <a:pt x="2060087" y="434890"/>
                </a:cubicBezTo>
                <a:close/>
                <a:moveTo>
                  <a:pt x="2358200" y="521822"/>
                </a:moveTo>
                <a:cubicBezTo>
                  <a:pt x="2359132" y="530826"/>
                  <a:pt x="2360374" y="558768"/>
                  <a:pt x="2360684" y="583917"/>
                </a:cubicBezTo>
                <a:lnTo>
                  <a:pt x="2361616" y="629556"/>
                </a:lnTo>
                <a:lnTo>
                  <a:pt x="2306030" y="630487"/>
                </a:lnTo>
                <a:lnTo>
                  <a:pt x="2250444" y="631419"/>
                </a:lnTo>
                <a:lnTo>
                  <a:pt x="2252618" y="594473"/>
                </a:lnTo>
                <a:cubicBezTo>
                  <a:pt x="2253550" y="573981"/>
                  <a:pt x="2254481" y="545729"/>
                  <a:pt x="2254481" y="531447"/>
                </a:cubicBezTo>
                <a:lnTo>
                  <a:pt x="2254481" y="505678"/>
                </a:lnTo>
                <a:lnTo>
                  <a:pt x="2305409" y="505678"/>
                </a:lnTo>
                <a:lnTo>
                  <a:pt x="2356647" y="505678"/>
                </a:lnTo>
                <a:lnTo>
                  <a:pt x="2358200" y="521822"/>
                </a:lnTo>
                <a:close/>
                <a:moveTo>
                  <a:pt x="2066297" y="602234"/>
                </a:moveTo>
                <a:cubicBezTo>
                  <a:pt x="2067229" y="612790"/>
                  <a:pt x="2068161" y="637318"/>
                  <a:pt x="2068161" y="656567"/>
                </a:cubicBezTo>
                <a:lnTo>
                  <a:pt x="2068161" y="691961"/>
                </a:lnTo>
                <a:lnTo>
                  <a:pt x="2009159" y="691961"/>
                </a:lnTo>
                <a:lnTo>
                  <a:pt x="1950157" y="691961"/>
                </a:lnTo>
                <a:lnTo>
                  <a:pt x="1950157" y="656567"/>
                </a:lnTo>
                <a:cubicBezTo>
                  <a:pt x="1950157" y="637318"/>
                  <a:pt x="1951089" y="612790"/>
                  <a:pt x="1952021" y="602234"/>
                </a:cubicBezTo>
                <a:lnTo>
                  <a:pt x="1954194" y="583296"/>
                </a:lnTo>
                <a:lnTo>
                  <a:pt x="2009159" y="583296"/>
                </a:lnTo>
                <a:lnTo>
                  <a:pt x="2064124" y="583296"/>
                </a:lnTo>
                <a:lnTo>
                  <a:pt x="2066297" y="602234"/>
                </a:lnTo>
                <a:close/>
                <a:moveTo>
                  <a:pt x="2646687" y="619621"/>
                </a:moveTo>
                <a:cubicBezTo>
                  <a:pt x="2647929" y="637628"/>
                  <a:pt x="2648860" y="665571"/>
                  <a:pt x="2648860" y="681715"/>
                </a:cubicBezTo>
                <a:lnTo>
                  <a:pt x="2648860" y="710589"/>
                </a:lnTo>
                <a:lnTo>
                  <a:pt x="2594517" y="710589"/>
                </a:lnTo>
                <a:lnTo>
                  <a:pt x="2540173" y="710589"/>
                </a:lnTo>
                <a:lnTo>
                  <a:pt x="2540173" y="686372"/>
                </a:lnTo>
                <a:cubicBezTo>
                  <a:pt x="2540173" y="672711"/>
                  <a:pt x="2541105" y="644769"/>
                  <a:pt x="2542347" y="624278"/>
                </a:cubicBezTo>
                <a:lnTo>
                  <a:pt x="2544210" y="586400"/>
                </a:lnTo>
                <a:lnTo>
                  <a:pt x="2594517" y="586400"/>
                </a:lnTo>
                <a:lnTo>
                  <a:pt x="2644823" y="586400"/>
                </a:lnTo>
                <a:lnTo>
                  <a:pt x="2646687" y="619621"/>
                </a:lnTo>
                <a:close/>
                <a:moveTo>
                  <a:pt x="2363168" y="675506"/>
                </a:moveTo>
                <a:cubicBezTo>
                  <a:pt x="2363168" y="683888"/>
                  <a:pt x="2364100" y="708105"/>
                  <a:pt x="2365342" y="729838"/>
                </a:cubicBezTo>
                <a:lnTo>
                  <a:pt x="2367205" y="769579"/>
                </a:lnTo>
                <a:lnTo>
                  <a:pt x="2306651" y="769579"/>
                </a:lnTo>
                <a:lnTo>
                  <a:pt x="2246407" y="769579"/>
                </a:lnTo>
                <a:lnTo>
                  <a:pt x="2247339" y="725181"/>
                </a:lnTo>
                <a:cubicBezTo>
                  <a:pt x="2247960" y="700964"/>
                  <a:pt x="2249202" y="676437"/>
                  <a:pt x="2250134" y="670849"/>
                </a:cubicBezTo>
                <a:lnTo>
                  <a:pt x="2251687" y="660914"/>
                </a:lnTo>
                <a:lnTo>
                  <a:pt x="2307272" y="660914"/>
                </a:lnTo>
                <a:lnTo>
                  <a:pt x="2363168" y="660914"/>
                </a:lnTo>
                <a:lnTo>
                  <a:pt x="2363168" y="675506"/>
                </a:lnTo>
                <a:close/>
                <a:moveTo>
                  <a:pt x="1961026" y="723008"/>
                </a:moveTo>
                <a:cubicBezTo>
                  <a:pt x="1952331" y="726734"/>
                  <a:pt x="1947052" y="726734"/>
                  <a:pt x="1947052" y="723008"/>
                </a:cubicBezTo>
                <a:cubicBezTo>
                  <a:pt x="1947052" y="721145"/>
                  <a:pt x="1951710" y="719903"/>
                  <a:pt x="1957300" y="720214"/>
                </a:cubicBezTo>
                <a:cubicBezTo>
                  <a:pt x="1965684" y="720214"/>
                  <a:pt x="1966305" y="720835"/>
                  <a:pt x="1961026" y="723008"/>
                </a:cubicBezTo>
                <a:close/>
                <a:moveTo>
                  <a:pt x="2103872" y="750640"/>
                </a:moveTo>
                <a:cubicBezTo>
                  <a:pt x="2127162" y="762127"/>
                  <a:pt x="2136478" y="768958"/>
                  <a:pt x="2160079" y="792554"/>
                </a:cubicBezTo>
                <a:cubicBezTo>
                  <a:pt x="2182748" y="815528"/>
                  <a:pt x="2190511" y="825774"/>
                  <a:pt x="2201069" y="847197"/>
                </a:cubicBezTo>
                <a:cubicBezTo>
                  <a:pt x="2219080" y="884143"/>
                  <a:pt x="2224670" y="907118"/>
                  <a:pt x="2224670" y="948100"/>
                </a:cubicBezTo>
                <a:cubicBezTo>
                  <a:pt x="2224670" y="1007400"/>
                  <a:pt x="2209454" y="1046830"/>
                  <a:pt x="2172190" y="1084707"/>
                </a:cubicBezTo>
                <a:cubicBezTo>
                  <a:pt x="2147347" y="1109856"/>
                  <a:pt x="2119709" y="1129105"/>
                  <a:pt x="2093624" y="1139351"/>
                </a:cubicBezTo>
                <a:cubicBezTo>
                  <a:pt x="2074682" y="1146802"/>
                  <a:pt x="2037107" y="1148975"/>
                  <a:pt x="2015370" y="1144008"/>
                </a:cubicBezTo>
                <a:cubicBezTo>
                  <a:pt x="2004811" y="1141834"/>
                  <a:pt x="2004190" y="1142145"/>
                  <a:pt x="1999222" y="1152701"/>
                </a:cubicBezTo>
                <a:cubicBezTo>
                  <a:pt x="1993322" y="1164809"/>
                  <a:pt x="1992390" y="1163567"/>
                  <a:pt x="2013817" y="1175055"/>
                </a:cubicBezTo>
                <a:cubicBezTo>
                  <a:pt x="2029344" y="1183437"/>
                  <a:pt x="2018164" y="1220384"/>
                  <a:pt x="1993322" y="1242738"/>
                </a:cubicBezTo>
                <a:cubicBezTo>
                  <a:pt x="1975000" y="1259193"/>
                  <a:pt x="1958852" y="1266954"/>
                  <a:pt x="1929352" y="1273785"/>
                </a:cubicBezTo>
                <a:cubicBezTo>
                  <a:pt x="1900472" y="1280305"/>
                  <a:pt x="1842402" y="1280305"/>
                  <a:pt x="1803896" y="1273785"/>
                </a:cubicBezTo>
                <a:cubicBezTo>
                  <a:pt x="1732162" y="1261676"/>
                  <a:pt x="1652044" y="1224109"/>
                  <a:pt x="1652044" y="1202376"/>
                </a:cubicBezTo>
                <a:cubicBezTo>
                  <a:pt x="1652044" y="1192131"/>
                  <a:pt x="1641486" y="1182506"/>
                  <a:pt x="1630617" y="1182506"/>
                </a:cubicBezTo>
                <a:cubicBezTo>
                  <a:pt x="1618506" y="1182506"/>
                  <a:pt x="1613538" y="1189336"/>
                  <a:pt x="1615712" y="1203929"/>
                </a:cubicBezTo>
                <a:cubicBezTo>
                  <a:pt x="1617575" y="1218210"/>
                  <a:pt x="1615091" y="1221315"/>
                  <a:pt x="1590558" y="1233423"/>
                </a:cubicBezTo>
                <a:cubicBezTo>
                  <a:pt x="1565094" y="1246463"/>
                  <a:pt x="1545220" y="1248637"/>
                  <a:pt x="1498019" y="1244911"/>
                </a:cubicBezTo>
                <a:cubicBezTo>
                  <a:pt x="1411380" y="1237460"/>
                  <a:pt x="1389642" y="1250810"/>
                  <a:pt x="1315425" y="1353886"/>
                </a:cubicBezTo>
                <a:lnTo>
                  <a:pt x="1291513" y="1387417"/>
                </a:lnTo>
                <a:lnTo>
                  <a:pt x="1212638" y="1387417"/>
                </a:lnTo>
                <a:cubicBezTo>
                  <a:pt x="1169163" y="1387417"/>
                  <a:pt x="1133141" y="1386176"/>
                  <a:pt x="1132209" y="1384623"/>
                </a:cubicBezTo>
                <a:cubicBezTo>
                  <a:pt x="1131278" y="1383381"/>
                  <a:pt x="1128793" y="1368789"/>
                  <a:pt x="1126930" y="1352334"/>
                </a:cubicBezTo>
                <a:cubicBezTo>
                  <a:pt x="1122893" y="1316940"/>
                  <a:pt x="1126620" y="1274095"/>
                  <a:pt x="1138109" y="1226904"/>
                </a:cubicBezTo>
                <a:cubicBezTo>
                  <a:pt x="1158915" y="1140903"/>
                  <a:pt x="1194316" y="1105199"/>
                  <a:pt x="1241828" y="1121964"/>
                </a:cubicBezTo>
                <a:cubicBezTo>
                  <a:pt x="1263565" y="1129415"/>
                  <a:pt x="1270087" y="1122896"/>
                  <a:pt x="1270087" y="1091848"/>
                </a:cubicBezTo>
                <a:cubicBezTo>
                  <a:pt x="1270397" y="1066079"/>
                  <a:pt x="1277850" y="1049935"/>
                  <a:pt x="1299587" y="1028823"/>
                </a:cubicBezTo>
                <a:cubicBezTo>
                  <a:pt x="1321946" y="1006779"/>
                  <a:pt x="1336230" y="998707"/>
                  <a:pt x="1376289" y="985977"/>
                </a:cubicBezTo>
                <a:cubicBezTo>
                  <a:pt x="1411690" y="974490"/>
                  <a:pt x="1437465" y="959587"/>
                  <a:pt x="1453613" y="940959"/>
                </a:cubicBezTo>
                <a:cubicBezTo>
                  <a:pt x="1459202" y="934750"/>
                  <a:pt x="1472555" y="916121"/>
                  <a:pt x="1483113" y="899977"/>
                </a:cubicBezTo>
                <a:cubicBezTo>
                  <a:pt x="1511993" y="855890"/>
                  <a:pt x="1542115" y="829189"/>
                  <a:pt x="1591490" y="804351"/>
                </a:cubicBezTo>
                <a:cubicBezTo>
                  <a:pt x="1631859" y="783860"/>
                  <a:pt x="1661671" y="775167"/>
                  <a:pt x="1697072" y="773304"/>
                </a:cubicBezTo>
                <a:cubicBezTo>
                  <a:pt x="1732783" y="771752"/>
                  <a:pt x="1747378" y="774857"/>
                  <a:pt x="1767874" y="788517"/>
                </a:cubicBezTo>
                <a:cubicBezTo>
                  <a:pt x="1776879" y="794416"/>
                  <a:pt x="1786506" y="798142"/>
                  <a:pt x="1792716" y="798142"/>
                </a:cubicBezTo>
                <a:cubicBezTo>
                  <a:pt x="1797995" y="798142"/>
                  <a:pt x="1828428" y="790070"/>
                  <a:pt x="1860102" y="780756"/>
                </a:cubicBezTo>
                <a:cubicBezTo>
                  <a:pt x="1960716" y="750329"/>
                  <a:pt x="2029344" y="735116"/>
                  <a:pt x="2058844" y="736358"/>
                </a:cubicBezTo>
                <a:cubicBezTo>
                  <a:pt x="2071576" y="736979"/>
                  <a:pt x="2083066" y="740705"/>
                  <a:pt x="2103872" y="750640"/>
                </a:cubicBezTo>
                <a:close/>
                <a:moveTo>
                  <a:pt x="2651966" y="768958"/>
                </a:moveTo>
                <a:cubicBezTo>
                  <a:pt x="2651966" y="786034"/>
                  <a:pt x="2652897" y="810250"/>
                  <a:pt x="2653829" y="823290"/>
                </a:cubicBezTo>
                <a:lnTo>
                  <a:pt x="2656003" y="847197"/>
                </a:lnTo>
                <a:lnTo>
                  <a:pt x="2594517" y="847197"/>
                </a:lnTo>
                <a:lnTo>
                  <a:pt x="2533031" y="847197"/>
                </a:lnTo>
                <a:lnTo>
                  <a:pt x="2534894" y="816770"/>
                </a:lnTo>
                <a:cubicBezTo>
                  <a:pt x="2536136" y="800315"/>
                  <a:pt x="2537068" y="775788"/>
                  <a:pt x="2537068" y="762438"/>
                </a:cubicBezTo>
                <a:lnTo>
                  <a:pt x="2537068" y="738531"/>
                </a:lnTo>
                <a:lnTo>
                  <a:pt x="2594517" y="738531"/>
                </a:lnTo>
                <a:lnTo>
                  <a:pt x="2651966" y="738531"/>
                </a:lnTo>
                <a:lnTo>
                  <a:pt x="2651966" y="768958"/>
                </a:lnTo>
                <a:close/>
                <a:moveTo>
                  <a:pt x="2367516" y="810561"/>
                </a:moveTo>
                <a:cubicBezTo>
                  <a:pt x="2368448" y="818012"/>
                  <a:pt x="2370000" y="852164"/>
                  <a:pt x="2370932" y="886626"/>
                </a:cubicBezTo>
                <a:lnTo>
                  <a:pt x="2372795" y="949652"/>
                </a:lnTo>
                <a:lnTo>
                  <a:pt x="2314104" y="949652"/>
                </a:lnTo>
                <a:lnTo>
                  <a:pt x="2255413" y="949652"/>
                </a:lnTo>
                <a:lnTo>
                  <a:pt x="2253550" y="926988"/>
                </a:lnTo>
                <a:cubicBezTo>
                  <a:pt x="2252308" y="914879"/>
                  <a:pt x="2249513" y="896562"/>
                  <a:pt x="2246718" y="886626"/>
                </a:cubicBezTo>
                <a:cubicBezTo>
                  <a:pt x="2243302" y="872966"/>
                  <a:pt x="2242681" y="860236"/>
                  <a:pt x="2244234" y="832915"/>
                </a:cubicBezTo>
                <a:lnTo>
                  <a:pt x="2246097" y="797521"/>
                </a:lnTo>
                <a:lnTo>
                  <a:pt x="2306030" y="797521"/>
                </a:lnTo>
                <a:lnTo>
                  <a:pt x="2365963" y="797521"/>
                </a:lnTo>
                <a:lnTo>
                  <a:pt x="2367516" y="810561"/>
                </a:lnTo>
                <a:close/>
                <a:moveTo>
                  <a:pt x="2656313" y="916121"/>
                </a:moveTo>
                <a:cubicBezTo>
                  <a:pt x="2657245" y="937233"/>
                  <a:pt x="2658797" y="970764"/>
                  <a:pt x="2659418" y="990635"/>
                </a:cubicBezTo>
                <a:lnTo>
                  <a:pt x="2660971" y="1027270"/>
                </a:lnTo>
                <a:lnTo>
                  <a:pt x="2594517" y="1027270"/>
                </a:lnTo>
                <a:lnTo>
                  <a:pt x="2528062" y="1027270"/>
                </a:lnTo>
                <a:lnTo>
                  <a:pt x="2529615" y="972006"/>
                </a:lnTo>
                <a:cubicBezTo>
                  <a:pt x="2530547" y="941890"/>
                  <a:pt x="2531789" y="908360"/>
                  <a:pt x="2532720" y="897493"/>
                </a:cubicBezTo>
                <a:lnTo>
                  <a:pt x="2534584" y="878244"/>
                </a:lnTo>
                <a:lnTo>
                  <a:pt x="2594517" y="878244"/>
                </a:lnTo>
                <a:lnTo>
                  <a:pt x="2654450" y="878244"/>
                </a:lnTo>
                <a:lnTo>
                  <a:pt x="2656313" y="916121"/>
                </a:lnTo>
                <a:close/>
                <a:moveTo>
                  <a:pt x="1275055" y="979147"/>
                </a:moveTo>
                <a:cubicBezTo>
                  <a:pt x="1300830" y="986909"/>
                  <a:pt x="1300830" y="987219"/>
                  <a:pt x="1278782" y="1009263"/>
                </a:cubicBezTo>
                <a:cubicBezTo>
                  <a:pt x="1256423" y="1031617"/>
                  <a:pt x="1245865" y="1050245"/>
                  <a:pt x="1243070" y="1072910"/>
                </a:cubicBezTo>
                <a:lnTo>
                  <a:pt x="1241517" y="1088433"/>
                </a:lnTo>
                <a:lnTo>
                  <a:pt x="1220712" y="1088433"/>
                </a:lnTo>
                <a:cubicBezTo>
                  <a:pt x="1182516" y="1087812"/>
                  <a:pt x="1154568" y="1110477"/>
                  <a:pt x="1130035" y="1162325"/>
                </a:cubicBezTo>
                <a:cubicBezTo>
                  <a:pt x="1102398" y="1220073"/>
                  <a:pt x="1090287" y="1311973"/>
                  <a:pt x="1101466" y="1377172"/>
                </a:cubicBezTo>
                <a:lnTo>
                  <a:pt x="1103019" y="1387417"/>
                </a:lnTo>
                <a:lnTo>
                  <a:pt x="1018864" y="1387417"/>
                </a:lnTo>
                <a:cubicBezTo>
                  <a:pt x="936883" y="1387417"/>
                  <a:pt x="934088" y="1387107"/>
                  <a:pt x="925393" y="1380587"/>
                </a:cubicBezTo>
                <a:cubicBezTo>
                  <a:pt x="920114" y="1376861"/>
                  <a:pt x="916077" y="1371273"/>
                  <a:pt x="916077" y="1368168"/>
                </a:cubicBezTo>
                <a:cubicBezTo>
                  <a:pt x="916077" y="1360717"/>
                  <a:pt x="902414" y="1347056"/>
                  <a:pt x="894961" y="1347056"/>
                </a:cubicBezTo>
                <a:cubicBezTo>
                  <a:pt x="885955" y="1347056"/>
                  <a:pt x="878192" y="1357612"/>
                  <a:pt x="879123" y="1368168"/>
                </a:cubicBezTo>
                <a:cubicBezTo>
                  <a:pt x="880366" y="1379966"/>
                  <a:pt x="876018" y="1385244"/>
                  <a:pt x="856144" y="1393937"/>
                </a:cubicBezTo>
                <a:cubicBezTo>
                  <a:pt x="840928" y="1401078"/>
                  <a:pt x="837201" y="1401389"/>
                  <a:pt x="785342" y="1400457"/>
                </a:cubicBezTo>
                <a:cubicBezTo>
                  <a:pt x="736588" y="1399526"/>
                  <a:pt x="728825" y="1400147"/>
                  <a:pt x="713609" y="1406046"/>
                </a:cubicBezTo>
                <a:cubicBezTo>
                  <a:pt x="692492" y="1413808"/>
                  <a:pt x="664234" y="1442060"/>
                  <a:pt x="630385" y="1488942"/>
                </a:cubicBezTo>
                <a:lnTo>
                  <a:pt x="607406" y="1520920"/>
                </a:lnTo>
                <a:lnTo>
                  <a:pt x="541572" y="1520920"/>
                </a:lnTo>
                <a:lnTo>
                  <a:pt x="475739" y="1520920"/>
                </a:lnTo>
                <a:lnTo>
                  <a:pt x="473255" y="1507570"/>
                </a:lnTo>
                <a:cubicBezTo>
                  <a:pt x="468907" y="1484285"/>
                  <a:pt x="471392" y="1433678"/>
                  <a:pt x="477913" y="1400457"/>
                </a:cubicBezTo>
                <a:cubicBezTo>
                  <a:pt x="488160" y="1351713"/>
                  <a:pt x="505861" y="1316319"/>
                  <a:pt x="526356" y="1303590"/>
                </a:cubicBezTo>
                <a:cubicBezTo>
                  <a:pt x="537846" y="1296449"/>
                  <a:pt x="547162" y="1295828"/>
                  <a:pt x="567036" y="1301106"/>
                </a:cubicBezTo>
                <a:cubicBezTo>
                  <a:pt x="580700" y="1304832"/>
                  <a:pt x="581631" y="1304521"/>
                  <a:pt x="587221" y="1297691"/>
                </a:cubicBezTo>
                <a:cubicBezTo>
                  <a:pt x="591568" y="1292724"/>
                  <a:pt x="593121" y="1285583"/>
                  <a:pt x="593121" y="1273474"/>
                </a:cubicBezTo>
                <a:cubicBezTo>
                  <a:pt x="593121" y="1251431"/>
                  <a:pt x="599021" y="1239322"/>
                  <a:pt x="619206" y="1220384"/>
                </a:cubicBezTo>
                <a:cubicBezTo>
                  <a:pt x="637838" y="1202687"/>
                  <a:pt x="652123" y="1194614"/>
                  <a:pt x="678518" y="1187163"/>
                </a:cubicBezTo>
                <a:cubicBezTo>
                  <a:pt x="717646" y="1175676"/>
                  <a:pt x="748078" y="1153011"/>
                  <a:pt x="767021" y="1120722"/>
                </a:cubicBezTo>
                <a:cubicBezTo>
                  <a:pt x="797142" y="1069184"/>
                  <a:pt x="848070" y="1031617"/>
                  <a:pt x="912661" y="1012988"/>
                </a:cubicBezTo>
                <a:cubicBezTo>
                  <a:pt x="952099" y="1001812"/>
                  <a:pt x="981910" y="1003053"/>
                  <a:pt x="1007064" y="1017335"/>
                </a:cubicBezTo>
                <a:cubicBezTo>
                  <a:pt x="1027870" y="1029133"/>
                  <a:pt x="1031907" y="1029133"/>
                  <a:pt x="1060476" y="1021061"/>
                </a:cubicBezTo>
                <a:cubicBezTo>
                  <a:pt x="1170094" y="989393"/>
                  <a:pt x="1225059" y="976042"/>
                  <a:pt x="1253318" y="974800"/>
                </a:cubicBezTo>
                <a:cubicBezTo>
                  <a:pt x="1256734" y="974490"/>
                  <a:pt x="1266671" y="976663"/>
                  <a:pt x="1275055" y="979147"/>
                </a:cubicBezTo>
                <a:close/>
                <a:moveTo>
                  <a:pt x="2373727" y="987530"/>
                </a:moveTo>
                <a:cubicBezTo>
                  <a:pt x="2374658" y="993118"/>
                  <a:pt x="2375900" y="1017646"/>
                  <a:pt x="2376521" y="1041862"/>
                </a:cubicBezTo>
                <a:lnTo>
                  <a:pt x="2377453" y="1086260"/>
                </a:lnTo>
                <a:lnTo>
                  <a:pt x="2306651" y="1086260"/>
                </a:lnTo>
                <a:lnTo>
                  <a:pt x="2235849" y="1086260"/>
                </a:lnTo>
                <a:lnTo>
                  <a:pt x="2235849" y="1066700"/>
                </a:lnTo>
                <a:cubicBezTo>
                  <a:pt x="2236160" y="1055834"/>
                  <a:pt x="2239886" y="1032859"/>
                  <a:pt x="2245165" y="1013299"/>
                </a:cubicBezTo>
                <a:cubicBezTo>
                  <a:pt x="2250134" y="994360"/>
                  <a:pt x="2254171" y="978837"/>
                  <a:pt x="2254481" y="978216"/>
                </a:cubicBezTo>
                <a:cubicBezTo>
                  <a:pt x="2254481" y="977905"/>
                  <a:pt x="2280877" y="977595"/>
                  <a:pt x="2313483" y="977595"/>
                </a:cubicBezTo>
                <a:lnTo>
                  <a:pt x="2372174" y="977595"/>
                </a:lnTo>
                <a:lnTo>
                  <a:pt x="2373727" y="987530"/>
                </a:lnTo>
                <a:close/>
                <a:moveTo>
                  <a:pt x="2664077" y="1131899"/>
                </a:moveTo>
                <a:lnTo>
                  <a:pt x="2664387" y="1166982"/>
                </a:lnTo>
                <a:lnTo>
                  <a:pt x="2594517" y="1166982"/>
                </a:lnTo>
                <a:lnTo>
                  <a:pt x="2524646" y="1166982"/>
                </a:lnTo>
                <a:lnTo>
                  <a:pt x="2524646" y="1141213"/>
                </a:lnTo>
                <a:cubicBezTo>
                  <a:pt x="2524646" y="1126932"/>
                  <a:pt x="2525578" y="1102404"/>
                  <a:pt x="2526510" y="1086881"/>
                </a:cubicBezTo>
                <a:lnTo>
                  <a:pt x="2528683" y="1058317"/>
                </a:lnTo>
                <a:lnTo>
                  <a:pt x="2594206" y="1057696"/>
                </a:lnTo>
                <a:lnTo>
                  <a:pt x="2659729" y="1056765"/>
                </a:lnTo>
                <a:lnTo>
                  <a:pt x="2661592" y="1076946"/>
                </a:lnTo>
                <a:cubicBezTo>
                  <a:pt x="2662834" y="1088123"/>
                  <a:pt x="2663766" y="1112960"/>
                  <a:pt x="2664077" y="1131899"/>
                </a:cubicBezTo>
                <a:close/>
                <a:moveTo>
                  <a:pt x="2202001" y="1224420"/>
                </a:moveTo>
                <a:cubicBezTo>
                  <a:pt x="2200138" y="1279063"/>
                  <a:pt x="2197032" y="1370652"/>
                  <a:pt x="2195480" y="1427779"/>
                </a:cubicBezTo>
                <a:cubicBezTo>
                  <a:pt x="2193617" y="1484906"/>
                  <a:pt x="2190822" y="1561903"/>
                  <a:pt x="2189269" y="1598538"/>
                </a:cubicBezTo>
                <a:cubicBezTo>
                  <a:pt x="2187716" y="1635174"/>
                  <a:pt x="2185543" y="1691680"/>
                  <a:pt x="2184301" y="1723658"/>
                </a:cubicBezTo>
                <a:cubicBezTo>
                  <a:pt x="2183058" y="1755637"/>
                  <a:pt x="2181195" y="1781406"/>
                  <a:pt x="2180264" y="1781096"/>
                </a:cubicBezTo>
                <a:cubicBezTo>
                  <a:pt x="2179021" y="1780475"/>
                  <a:pt x="2168153" y="1773023"/>
                  <a:pt x="2155731" y="1764641"/>
                </a:cubicBezTo>
                <a:lnTo>
                  <a:pt x="2133373" y="1749117"/>
                </a:lnTo>
                <a:lnTo>
                  <a:pt x="2133373" y="1718070"/>
                </a:lnTo>
                <a:cubicBezTo>
                  <a:pt x="2133062" y="1684849"/>
                  <a:pt x="2132131" y="1654423"/>
                  <a:pt x="2127162" y="1539549"/>
                </a:cubicBezTo>
                <a:cubicBezTo>
                  <a:pt x="2125299" y="1499498"/>
                  <a:pt x="2122504" y="1424053"/>
                  <a:pt x="2120951" y="1371894"/>
                </a:cubicBezTo>
                <a:cubicBezTo>
                  <a:pt x="2119399" y="1319735"/>
                  <a:pt x="2117225" y="1251431"/>
                  <a:pt x="2115983" y="1219763"/>
                </a:cubicBezTo>
                <a:lnTo>
                  <a:pt x="2114120" y="1162325"/>
                </a:lnTo>
                <a:lnTo>
                  <a:pt x="2138031" y="1148354"/>
                </a:lnTo>
                <a:cubicBezTo>
                  <a:pt x="2151384" y="1140592"/>
                  <a:pt x="2171258" y="1125379"/>
                  <a:pt x="2182748" y="1114202"/>
                </a:cubicBezTo>
                <a:lnTo>
                  <a:pt x="2203243" y="1094022"/>
                </a:lnTo>
                <a:lnTo>
                  <a:pt x="2204175" y="1109545"/>
                </a:lnTo>
                <a:cubicBezTo>
                  <a:pt x="2204796" y="1117928"/>
                  <a:pt x="2203864" y="1169777"/>
                  <a:pt x="2202001" y="1224420"/>
                </a:cubicBezTo>
                <a:close/>
                <a:moveTo>
                  <a:pt x="2379937" y="1162946"/>
                </a:moveTo>
                <a:cubicBezTo>
                  <a:pt x="2380869" y="1189957"/>
                  <a:pt x="2382422" y="1224109"/>
                  <a:pt x="2382732" y="1239012"/>
                </a:cubicBezTo>
                <a:lnTo>
                  <a:pt x="2383664" y="1266333"/>
                </a:lnTo>
                <a:lnTo>
                  <a:pt x="2306341" y="1266333"/>
                </a:lnTo>
                <a:lnTo>
                  <a:pt x="2229328" y="1266333"/>
                </a:lnTo>
                <a:lnTo>
                  <a:pt x="2231191" y="1209517"/>
                </a:lnTo>
                <a:cubicBezTo>
                  <a:pt x="2232123" y="1178470"/>
                  <a:pt x="2233676" y="1144318"/>
                  <a:pt x="2234607" y="1133452"/>
                </a:cubicBezTo>
                <a:lnTo>
                  <a:pt x="2236470" y="1114202"/>
                </a:lnTo>
                <a:lnTo>
                  <a:pt x="2307272" y="1114202"/>
                </a:lnTo>
                <a:lnTo>
                  <a:pt x="2378074" y="1114202"/>
                </a:lnTo>
                <a:lnTo>
                  <a:pt x="2379937" y="1162946"/>
                </a:lnTo>
                <a:close/>
                <a:moveTo>
                  <a:pt x="2086793" y="1180954"/>
                </a:moveTo>
                <a:cubicBezTo>
                  <a:pt x="2086793" y="1188405"/>
                  <a:pt x="2085861" y="1188716"/>
                  <a:pt x="2067850" y="1188716"/>
                </a:cubicBezTo>
                <a:cubicBezTo>
                  <a:pt x="2051702" y="1188716"/>
                  <a:pt x="2049218" y="1188095"/>
                  <a:pt x="2050150" y="1183127"/>
                </a:cubicBezTo>
                <a:cubicBezTo>
                  <a:pt x="2050771" y="1179712"/>
                  <a:pt x="2055118" y="1177228"/>
                  <a:pt x="2063503" y="1175986"/>
                </a:cubicBezTo>
                <a:cubicBezTo>
                  <a:pt x="2086172" y="1172571"/>
                  <a:pt x="2086793" y="1172571"/>
                  <a:pt x="2086793" y="1180954"/>
                </a:cubicBezTo>
                <a:close/>
                <a:moveTo>
                  <a:pt x="2668424" y="1248326"/>
                </a:moveTo>
                <a:cubicBezTo>
                  <a:pt x="2669666" y="1277821"/>
                  <a:pt x="2670598" y="1312283"/>
                  <a:pt x="2670598" y="1324392"/>
                </a:cubicBezTo>
                <a:lnTo>
                  <a:pt x="2670598" y="1347056"/>
                </a:lnTo>
                <a:lnTo>
                  <a:pt x="2594517" y="1347056"/>
                </a:lnTo>
                <a:lnTo>
                  <a:pt x="2518436" y="1347056"/>
                </a:lnTo>
                <a:lnTo>
                  <a:pt x="2518436" y="1327496"/>
                </a:lnTo>
                <a:cubicBezTo>
                  <a:pt x="2518436" y="1316630"/>
                  <a:pt x="2519367" y="1282167"/>
                  <a:pt x="2520610" y="1251431"/>
                </a:cubicBezTo>
                <a:lnTo>
                  <a:pt x="2522473" y="1194925"/>
                </a:lnTo>
                <a:lnTo>
                  <a:pt x="2594517" y="1194925"/>
                </a:lnTo>
                <a:lnTo>
                  <a:pt x="2666561" y="1194925"/>
                </a:lnTo>
                <a:lnTo>
                  <a:pt x="2668424" y="1248326"/>
                </a:lnTo>
                <a:close/>
                <a:moveTo>
                  <a:pt x="2087724" y="1237460"/>
                </a:moveTo>
                <a:cubicBezTo>
                  <a:pt x="2088966" y="1249257"/>
                  <a:pt x="2089898" y="1274406"/>
                  <a:pt x="2089898" y="1293344"/>
                </a:cubicBezTo>
                <a:lnTo>
                  <a:pt x="2089898" y="1328428"/>
                </a:lnTo>
                <a:lnTo>
                  <a:pt x="2009159" y="1328428"/>
                </a:lnTo>
                <a:lnTo>
                  <a:pt x="1928420" y="1328428"/>
                </a:lnTo>
                <a:lnTo>
                  <a:pt x="1928420" y="1316319"/>
                </a:lnTo>
                <a:cubicBezTo>
                  <a:pt x="1928420" y="1304832"/>
                  <a:pt x="1928730" y="1304211"/>
                  <a:pt x="1943326" y="1300485"/>
                </a:cubicBezTo>
                <a:cubicBezTo>
                  <a:pt x="1984006" y="1289308"/>
                  <a:pt x="2021580" y="1263229"/>
                  <a:pt x="2035554" y="1236218"/>
                </a:cubicBezTo>
                <a:cubicBezTo>
                  <a:pt x="2045181" y="1216968"/>
                  <a:pt x="2045802" y="1216658"/>
                  <a:pt x="2066608" y="1216658"/>
                </a:cubicBezTo>
                <a:lnTo>
                  <a:pt x="2085861" y="1216658"/>
                </a:lnTo>
                <a:lnTo>
                  <a:pt x="2087724" y="1237460"/>
                </a:lnTo>
                <a:close/>
                <a:moveTo>
                  <a:pt x="1661050" y="1252362"/>
                </a:moveTo>
                <a:cubicBezTo>
                  <a:pt x="1688687" y="1270370"/>
                  <a:pt x="1725951" y="1285272"/>
                  <a:pt x="1768495" y="1295207"/>
                </a:cubicBezTo>
                <a:cubicBezTo>
                  <a:pt x="1807311" y="1304521"/>
                  <a:pt x="1858860" y="1311041"/>
                  <a:pt x="1882461" y="1309179"/>
                </a:cubicBezTo>
                <a:lnTo>
                  <a:pt x="1898298" y="1308247"/>
                </a:lnTo>
                <a:lnTo>
                  <a:pt x="1896435" y="1379966"/>
                </a:lnTo>
                <a:cubicBezTo>
                  <a:pt x="1895503" y="1419706"/>
                  <a:pt x="1893019" y="1494220"/>
                  <a:pt x="1891156" y="1546068"/>
                </a:cubicBezTo>
                <a:cubicBezTo>
                  <a:pt x="1889293" y="1597917"/>
                  <a:pt x="1886808" y="1668705"/>
                  <a:pt x="1885566" y="1703478"/>
                </a:cubicBezTo>
                <a:lnTo>
                  <a:pt x="1883392" y="1766503"/>
                </a:lnTo>
                <a:lnTo>
                  <a:pt x="1855755" y="1743218"/>
                </a:lnTo>
                <a:cubicBezTo>
                  <a:pt x="1840228" y="1730178"/>
                  <a:pt x="1827186" y="1720243"/>
                  <a:pt x="1826565" y="1721175"/>
                </a:cubicBezTo>
                <a:cubicBezTo>
                  <a:pt x="1825944" y="1721795"/>
                  <a:pt x="1824391" y="1768056"/>
                  <a:pt x="1823149" y="1824251"/>
                </a:cubicBezTo>
                <a:lnTo>
                  <a:pt x="1821286" y="1926086"/>
                </a:lnTo>
                <a:lnTo>
                  <a:pt x="1709804" y="1926086"/>
                </a:lnTo>
                <a:lnTo>
                  <a:pt x="1598632" y="1926086"/>
                </a:lnTo>
                <a:lnTo>
                  <a:pt x="1589316" y="1888829"/>
                </a:lnTo>
                <a:cubicBezTo>
                  <a:pt x="1578447" y="1843811"/>
                  <a:pt x="1563231" y="1752532"/>
                  <a:pt x="1558884" y="1705651"/>
                </a:cubicBezTo>
                <a:cubicBezTo>
                  <a:pt x="1555468" y="1669015"/>
                  <a:pt x="1555157" y="1560040"/>
                  <a:pt x="1558573" y="1527130"/>
                </a:cubicBezTo>
                <a:lnTo>
                  <a:pt x="1560436" y="1506949"/>
                </a:lnTo>
                <a:lnTo>
                  <a:pt x="1578447" y="1506018"/>
                </a:lnTo>
                <a:lnTo>
                  <a:pt x="1596148" y="1505086"/>
                </a:lnTo>
                <a:lnTo>
                  <a:pt x="1595527" y="1447028"/>
                </a:lnTo>
                <a:lnTo>
                  <a:pt x="1594595" y="1388970"/>
                </a:lnTo>
                <a:lnTo>
                  <a:pt x="1461997" y="1388038"/>
                </a:lnTo>
                <a:cubicBezTo>
                  <a:pt x="1388711" y="1387728"/>
                  <a:pt x="1329088" y="1386176"/>
                  <a:pt x="1329088" y="1384934"/>
                </a:cubicBezTo>
                <a:cubicBezTo>
                  <a:pt x="1329088" y="1383692"/>
                  <a:pt x="1339025" y="1369410"/>
                  <a:pt x="1351447" y="1353266"/>
                </a:cubicBezTo>
                <a:cubicBezTo>
                  <a:pt x="1404238" y="1283099"/>
                  <a:pt x="1418522" y="1272543"/>
                  <a:pt x="1460755" y="1272232"/>
                </a:cubicBezTo>
                <a:cubicBezTo>
                  <a:pt x="1474108" y="1272232"/>
                  <a:pt x="1498330" y="1272853"/>
                  <a:pt x="1514788" y="1274095"/>
                </a:cubicBezTo>
                <a:cubicBezTo>
                  <a:pt x="1559815" y="1277200"/>
                  <a:pt x="1601427" y="1266333"/>
                  <a:pt x="1627201" y="1244911"/>
                </a:cubicBezTo>
                <a:cubicBezTo>
                  <a:pt x="1631549" y="1241496"/>
                  <a:pt x="1635896" y="1238701"/>
                  <a:pt x="1637139" y="1238391"/>
                </a:cubicBezTo>
                <a:cubicBezTo>
                  <a:pt x="1638381" y="1238391"/>
                  <a:pt x="1649249" y="1244600"/>
                  <a:pt x="1661050" y="1252362"/>
                </a:cubicBezTo>
                <a:close/>
                <a:moveTo>
                  <a:pt x="2384906" y="1313525"/>
                </a:moveTo>
                <a:cubicBezTo>
                  <a:pt x="2384906" y="1324392"/>
                  <a:pt x="2385837" y="1348919"/>
                  <a:pt x="2387080" y="1367858"/>
                </a:cubicBezTo>
                <a:lnTo>
                  <a:pt x="2388943" y="1402941"/>
                </a:lnTo>
                <a:lnTo>
                  <a:pt x="2306962" y="1402941"/>
                </a:lnTo>
                <a:lnTo>
                  <a:pt x="2224981" y="1402941"/>
                </a:lnTo>
                <a:lnTo>
                  <a:pt x="2225912" y="1358544"/>
                </a:lnTo>
                <a:cubicBezTo>
                  <a:pt x="2226223" y="1334327"/>
                  <a:pt x="2227465" y="1309799"/>
                  <a:pt x="2228396" y="1304211"/>
                </a:cubicBezTo>
                <a:lnTo>
                  <a:pt x="2229949" y="1294276"/>
                </a:lnTo>
                <a:lnTo>
                  <a:pt x="2307272" y="1294276"/>
                </a:lnTo>
                <a:lnTo>
                  <a:pt x="2384906" y="1294276"/>
                </a:lnTo>
                <a:lnTo>
                  <a:pt x="2384906" y="1313525"/>
                </a:lnTo>
                <a:close/>
                <a:moveTo>
                  <a:pt x="2093003" y="1377172"/>
                </a:moveTo>
                <a:cubicBezTo>
                  <a:pt x="2093003" y="1388970"/>
                  <a:pt x="2093935" y="1422501"/>
                  <a:pt x="2095177" y="1451685"/>
                </a:cubicBezTo>
                <a:lnTo>
                  <a:pt x="2097040" y="1505397"/>
                </a:lnTo>
                <a:lnTo>
                  <a:pt x="2009159" y="1505397"/>
                </a:lnTo>
                <a:lnTo>
                  <a:pt x="1921278" y="1505397"/>
                </a:lnTo>
                <a:lnTo>
                  <a:pt x="1923141" y="1456342"/>
                </a:lnTo>
                <a:cubicBezTo>
                  <a:pt x="1924383" y="1429642"/>
                  <a:pt x="1925315" y="1396111"/>
                  <a:pt x="1925315" y="1381829"/>
                </a:cubicBezTo>
                <a:lnTo>
                  <a:pt x="1925315" y="1356370"/>
                </a:lnTo>
                <a:lnTo>
                  <a:pt x="2009159" y="1356370"/>
                </a:lnTo>
                <a:lnTo>
                  <a:pt x="2093003" y="1356370"/>
                </a:lnTo>
                <a:lnTo>
                  <a:pt x="2093003" y="1377172"/>
                </a:lnTo>
                <a:close/>
                <a:moveTo>
                  <a:pt x="2673703" y="1410392"/>
                </a:moveTo>
                <a:cubicBezTo>
                  <a:pt x="2673703" y="1429642"/>
                  <a:pt x="2674635" y="1454169"/>
                  <a:pt x="2675566" y="1464725"/>
                </a:cubicBezTo>
                <a:lnTo>
                  <a:pt x="2677740" y="1483664"/>
                </a:lnTo>
                <a:lnTo>
                  <a:pt x="2594517" y="1483664"/>
                </a:lnTo>
                <a:lnTo>
                  <a:pt x="2511293" y="1483664"/>
                </a:lnTo>
                <a:lnTo>
                  <a:pt x="2513157" y="1453237"/>
                </a:lnTo>
                <a:cubicBezTo>
                  <a:pt x="2514399" y="1436782"/>
                  <a:pt x="2515330" y="1412255"/>
                  <a:pt x="2515330" y="1398905"/>
                </a:cubicBezTo>
                <a:lnTo>
                  <a:pt x="2515330" y="1374999"/>
                </a:lnTo>
                <a:lnTo>
                  <a:pt x="2594517" y="1374999"/>
                </a:lnTo>
                <a:lnTo>
                  <a:pt x="2673703" y="1374999"/>
                </a:lnTo>
                <a:lnTo>
                  <a:pt x="2673703" y="1410392"/>
                </a:lnTo>
                <a:close/>
                <a:moveTo>
                  <a:pt x="913903" y="1407598"/>
                </a:moveTo>
                <a:lnTo>
                  <a:pt x="922288" y="1415049"/>
                </a:lnTo>
                <a:lnTo>
                  <a:pt x="922288" y="1460378"/>
                </a:lnTo>
                <a:lnTo>
                  <a:pt x="922288" y="1505397"/>
                </a:lnTo>
                <a:lnTo>
                  <a:pt x="949925" y="1505397"/>
                </a:lnTo>
                <a:lnTo>
                  <a:pt x="977874" y="1505397"/>
                </a:lnTo>
                <a:lnTo>
                  <a:pt x="980358" y="1523094"/>
                </a:lnTo>
                <a:cubicBezTo>
                  <a:pt x="984395" y="1551036"/>
                  <a:pt x="983153" y="1679571"/>
                  <a:pt x="978495" y="1722727"/>
                </a:cubicBezTo>
                <a:cubicBezTo>
                  <a:pt x="968247" y="1821457"/>
                  <a:pt x="936883" y="1956202"/>
                  <a:pt x="903035" y="2049964"/>
                </a:cubicBezTo>
                <a:lnTo>
                  <a:pt x="896203" y="2068282"/>
                </a:lnTo>
                <a:lnTo>
                  <a:pt x="887508" y="2042202"/>
                </a:lnTo>
                <a:cubicBezTo>
                  <a:pt x="865771" y="1977935"/>
                  <a:pt x="842791" y="1869270"/>
                  <a:pt x="835649" y="1795998"/>
                </a:cubicBezTo>
                <a:cubicBezTo>
                  <a:pt x="831922" y="1758431"/>
                  <a:pt x="830991" y="1672120"/>
                  <a:pt x="834096" y="1642315"/>
                </a:cubicBezTo>
                <a:lnTo>
                  <a:pt x="836270" y="1623376"/>
                </a:lnTo>
                <a:lnTo>
                  <a:pt x="851175" y="1623376"/>
                </a:lnTo>
                <a:lnTo>
                  <a:pt x="866392" y="1623376"/>
                </a:lnTo>
                <a:lnTo>
                  <a:pt x="866392" y="1572148"/>
                </a:lnTo>
                <a:lnTo>
                  <a:pt x="866392" y="1520920"/>
                </a:lnTo>
                <a:lnTo>
                  <a:pt x="756152" y="1520920"/>
                </a:lnTo>
                <a:cubicBezTo>
                  <a:pt x="692803" y="1520920"/>
                  <a:pt x="645912" y="1519678"/>
                  <a:pt x="645912" y="1518126"/>
                </a:cubicBezTo>
                <a:cubicBezTo>
                  <a:pt x="645912" y="1513779"/>
                  <a:pt x="686903" y="1461931"/>
                  <a:pt x="700566" y="1448891"/>
                </a:cubicBezTo>
                <a:cubicBezTo>
                  <a:pt x="721372" y="1429021"/>
                  <a:pt x="730067" y="1426847"/>
                  <a:pt x="784410" y="1429642"/>
                </a:cubicBezTo>
                <a:cubicBezTo>
                  <a:pt x="828817" y="1431504"/>
                  <a:pt x="833475" y="1431194"/>
                  <a:pt x="853970" y="1424674"/>
                </a:cubicBezTo>
                <a:cubicBezTo>
                  <a:pt x="866081" y="1420638"/>
                  <a:pt x="881297" y="1413808"/>
                  <a:pt x="887508" y="1408840"/>
                </a:cubicBezTo>
                <a:cubicBezTo>
                  <a:pt x="901793" y="1398284"/>
                  <a:pt x="903035" y="1398284"/>
                  <a:pt x="913903" y="1407598"/>
                </a:cubicBezTo>
                <a:close/>
                <a:moveTo>
                  <a:pt x="1565094" y="1446407"/>
                </a:moveTo>
                <a:lnTo>
                  <a:pt x="1565094" y="1477454"/>
                </a:lnTo>
                <a:lnTo>
                  <a:pt x="1259218" y="1477454"/>
                </a:lnTo>
                <a:lnTo>
                  <a:pt x="953341" y="1477454"/>
                </a:lnTo>
                <a:lnTo>
                  <a:pt x="953341" y="1446407"/>
                </a:lnTo>
                <a:lnTo>
                  <a:pt x="953341" y="1415360"/>
                </a:lnTo>
                <a:lnTo>
                  <a:pt x="1259218" y="1415360"/>
                </a:lnTo>
                <a:lnTo>
                  <a:pt x="1565094" y="1415360"/>
                </a:lnTo>
                <a:lnTo>
                  <a:pt x="1565094" y="1446407"/>
                </a:lnTo>
                <a:close/>
                <a:moveTo>
                  <a:pt x="2389253" y="1450133"/>
                </a:moveTo>
                <a:cubicBezTo>
                  <a:pt x="2390185" y="1459136"/>
                  <a:pt x="2391738" y="1492667"/>
                  <a:pt x="2392669" y="1524646"/>
                </a:cubicBezTo>
                <a:lnTo>
                  <a:pt x="2394532" y="1583015"/>
                </a:lnTo>
                <a:lnTo>
                  <a:pt x="2306651" y="1583015"/>
                </a:lnTo>
                <a:lnTo>
                  <a:pt x="2218770" y="1583015"/>
                </a:lnTo>
                <a:lnTo>
                  <a:pt x="2220633" y="1524956"/>
                </a:lnTo>
                <a:cubicBezTo>
                  <a:pt x="2221875" y="1492667"/>
                  <a:pt x="2222807" y="1459136"/>
                  <a:pt x="2223117" y="1450133"/>
                </a:cubicBezTo>
                <a:lnTo>
                  <a:pt x="2223428" y="1433988"/>
                </a:lnTo>
                <a:lnTo>
                  <a:pt x="2305409" y="1433988"/>
                </a:lnTo>
                <a:lnTo>
                  <a:pt x="2387701" y="1433988"/>
                </a:lnTo>
                <a:lnTo>
                  <a:pt x="2389253" y="1450133"/>
                </a:lnTo>
                <a:close/>
                <a:moveTo>
                  <a:pt x="1529072" y="1551036"/>
                </a:moveTo>
                <a:cubicBezTo>
                  <a:pt x="1528141" y="1576495"/>
                  <a:pt x="1526899" y="1598538"/>
                  <a:pt x="1526278" y="1600091"/>
                </a:cubicBezTo>
                <a:cubicBezTo>
                  <a:pt x="1524414" y="1606610"/>
                  <a:pt x="1530936" y="1715896"/>
                  <a:pt x="1535594" y="1753153"/>
                </a:cubicBezTo>
                <a:cubicBezTo>
                  <a:pt x="1539631" y="1786684"/>
                  <a:pt x="1560436" y="1898143"/>
                  <a:pt x="1566958" y="1920497"/>
                </a:cubicBezTo>
                <a:lnTo>
                  <a:pt x="1568821" y="1927638"/>
                </a:lnTo>
                <a:lnTo>
                  <a:pt x="1362005" y="1927638"/>
                </a:lnTo>
                <a:lnTo>
                  <a:pt x="1155189" y="1927638"/>
                </a:lnTo>
                <a:lnTo>
                  <a:pt x="1155189" y="2082874"/>
                </a:lnTo>
                <a:lnTo>
                  <a:pt x="1155189" y="2238110"/>
                </a:lnTo>
                <a:lnTo>
                  <a:pt x="1004890" y="2238110"/>
                </a:lnTo>
                <a:lnTo>
                  <a:pt x="854281" y="2238110"/>
                </a:lnTo>
                <a:lnTo>
                  <a:pt x="871360" y="2201474"/>
                </a:lnTo>
                <a:cubicBezTo>
                  <a:pt x="936572" y="2063004"/>
                  <a:pt x="982221" y="1909010"/>
                  <a:pt x="1003337" y="1756879"/>
                </a:cubicBezTo>
                <a:cubicBezTo>
                  <a:pt x="1009548" y="1713413"/>
                  <a:pt x="1010480" y="1691990"/>
                  <a:pt x="1010790" y="1615614"/>
                </a:cubicBezTo>
                <a:cubicBezTo>
                  <a:pt x="1010790" y="1565939"/>
                  <a:pt x="1009859" y="1520920"/>
                  <a:pt x="1008616" y="1515332"/>
                </a:cubicBezTo>
                <a:lnTo>
                  <a:pt x="1006443" y="1505397"/>
                </a:lnTo>
                <a:lnTo>
                  <a:pt x="1268534" y="1505397"/>
                </a:lnTo>
                <a:lnTo>
                  <a:pt x="1530936" y="1505397"/>
                </a:lnTo>
                <a:lnTo>
                  <a:pt x="1529072" y="1551036"/>
                </a:lnTo>
                <a:close/>
                <a:moveTo>
                  <a:pt x="2678051" y="1557245"/>
                </a:moveTo>
                <a:cubicBezTo>
                  <a:pt x="2678982" y="1582704"/>
                  <a:pt x="2680535" y="1616856"/>
                  <a:pt x="2681466" y="1633311"/>
                </a:cubicBezTo>
                <a:lnTo>
                  <a:pt x="2683019" y="1663737"/>
                </a:lnTo>
                <a:lnTo>
                  <a:pt x="2594827" y="1663737"/>
                </a:lnTo>
                <a:lnTo>
                  <a:pt x="2506325" y="1663737"/>
                </a:lnTo>
                <a:lnTo>
                  <a:pt x="2507878" y="1613130"/>
                </a:lnTo>
                <a:cubicBezTo>
                  <a:pt x="2508809" y="1585498"/>
                  <a:pt x="2510051" y="1551346"/>
                  <a:pt x="2510983" y="1537065"/>
                </a:cubicBezTo>
                <a:lnTo>
                  <a:pt x="2512846" y="1511606"/>
                </a:lnTo>
                <a:lnTo>
                  <a:pt x="2594517" y="1511606"/>
                </a:lnTo>
                <a:lnTo>
                  <a:pt x="2676187" y="1511606"/>
                </a:lnTo>
                <a:lnTo>
                  <a:pt x="2678051" y="1557245"/>
                </a:lnTo>
                <a:close/>
                <a:moveTo>
                  <a:pt x="2099214" y="1571838"/>
                </a:moveTo>
                <a:cubicBezTo>
                  <a:pt x="2099214" y="1591087"/>
                  <a:pt x="2100146" y="1615614"/>
                  <a:pt x="2101077" y="1626170"/>
                </a:cubicBezTo>
                <a:lnTo>
                  <a:pt x="2103251" y="1645109"/>
                </a:lnTo>
                <a:lnTo>
                  <a:pt x="2009159" y="1645109"/>
                </a:lnTo>
                <a:lnTo>
                  <a:pt x="1915067" y="1645109"/>
                </a:lnTo>
                <a:lnTo>
                  <a:pt x="1917241" y="1621203"/>
                </a:lnTo>
                <a:cubicBezTo>
                  <a:pt x="1918172" y="1608163"/>
                  <a:pt x="1919104" y="1583946"/>
                  <a:pt x="1919104" y="1566870"/>
                </a:cubicBezTo>
                <a:lnTo>
                  <a:pt x="1919104" y="1536444"/>
                </a:lnTo>
                <a:lnTo>
                  <a:pt x="2009159" y="1536444"/>
                </a:lnTo>
                <a:lnTo>
                  <a:pt x="2099214" y="1536444"/>
                </a:lnTo>
                <a:lnTo>
                  <a:pt x="2099214" y="1571838"/>
                </a:lnTo>
                <a:close/>
                <a:moveTo>
                  <a:pt x="835338" y="1572148"/>
                </a:moveTo>
                <a:lnTo>
                  <a:pt x="835338" y="1595433"/>
                </a:lnTo>
                <a:lnTo>
                  <a:pt x="579147" y="1595433"/>
                </a:lnTo>
                <a:lnTo>
                  <a:pt x="322956" y="1595433"/>
                </a:lnTo>
                <a:lnTo>
                  <a:pt x="322956" y="1572148"/>
                </a:lnTo>
                <a:lnTo>
                  <a:pt x="322956" y="1548863"/>
                </a:lnTo>
                <a:lnTo>
                  <a:pt x="579147" y="1548863"/>
                </a:lnTo>
                <a:lnTo>
                  <a:pt x="835338" y="1548863"/>
                </a:lnTo>
                <a:lnTo>
                  <a:pt x="835338" y="1572148"/>
                </a:lnTo>
                <a:close/>
                <a:moveTo>
                  <a:pt x="2395775" y="1620892"/>
                </a:moveTo>
                <a:cubicBezTo>
                  <a:pt x="2397948" y="1632380"/>
                  <a:pt x="2399190" y="1716517"/>
                  <a:pt x="2396706" y="1716517"/>
                </a:cubicBezTo>
                <a:cubicBezTo>
                  <a:pt x="2395464" y="1716517"/>
                  <a:pt x="2393601" y="1714965"/>
                  <a:pt x="2392669" y="1713413"/>
                </a:cubicBezTo>
                <a:cubicBezTo>
                  <a:pt x="2389564" y="1708135"/>
                  <a:pt x="2384906" y="1709998"/>
                  <a:pt x="2384906" y="1716517"/>
                </a:cubicBezTo>
                <a:cubicBezTo>
                  <a:pt x="2384906" y="1722727"/>
                  <a:pt x="2382732" y="1722727"/>
                  <a:pt x="2298888" y="1722727"/>
                </a:cubicBezTo>
                <a:lnTo>
                  <a:pt x="2213180" y="1722727"/>
                </a:lnTo>
                <a:lnTo>
                  <a:pt x="2215043" y="1689506"/>
                </a:lnTo>
                <a:cubicBezTo>
                  <a:pt x="2216286" y="1671499"/>
                  <a:pt x="2217217" y="1646972"/>
                  <a:pt x="2217217" y="1635174"/>
                </a:cubicBezTo>
                <a:lnTo>
                  <a:pt x="2217217" y="1614062"/>
                </a:lnTo>
                <a:lnTo>
                  <a:pt x="2305720" y="1614062"/>
                </a:lnTo>
                <a:lnTo>
                  <a:pt x="2394222" y="1614062"/>
                </a:lnTo>
                <a:lnTo>
                  <a:pt x="2395775" y="1620892"/>
                </a:lnTo>
                <a:close/>
                <a:moveTo>
                  <a:pt x="805837" y="1709377"/>
                </a:moveTo>
                <a:cubicBezTo>
                  <a:pt x="805837" y="1804691"/>
                  <a:pt x="808322" y="1831392"/>
                  <a:pt x="824780" y="1913357"/>
                </a:cubicBezTo>
                <a:cubicBezTo>
                  <a:pt x="836891" y="1974519"/>
                  <a:pt x="842480" y="1995632"/>
                  <a:pt x="863907" y="2061141"/>
                </a:cubicBezTo>
                <a:lnTo>
                  <a:pt x="879745" y="2109264"/>
                </a:lnTo>
                <a:lnTo>
                  <a:pt x="874155" y="2124788"/>
                </a:lnTo>
                <a:cubicBezTo>
                  <a:pt x="871050" y="2133171"/>
                  <a:pt x="858318" y="2162355"/>
                  <a:pt x="845275" y="2189055"/>
                </a:cubicBezTo>
                <a:lnTo>
                  <a:pt x="821985" y="2238110"/>
                </a:lnTo>
                <a:lnTo>
                  <a:pt x="531946" y="2238110"/>
                </a:lnTo>
                <a:cubicBezTo>
                  <a:pt x="372642" y="2238110"/>
                  <a:pt x="242217" y="2237489"/>
                  <a:pt x="242217" y="2236868"/>
                </a:cubicBezTo>
                <a:cubicBezTo>
                  <a:pt x="242217" y="2236247"/>
                  <a:pt x="247807" y="2223207"/>
                  <a:pt x="254949" y="2207994"/>
                </a:cubicBezTo>
                <a:cubicBezTo>
                  <a:pt x="316124" y="2075112"/>
                  <a:pt x="356494" y="1929191"/>
                  <a:pt x="369847" y="1792893"/>
                </a:cubicBezTo>
                <a:cubicBezTo>
                  <a:pt x="371710" y="1771781"/>
                  <a:pt x="372952" y="1727073"/>
                  <a:pt x="372020" y="1689506"/>
                </a:cubicBezTo>
                <a:lnTo>
                  <a:pt x="370778" y="1623376"/>
                </a:lnTo>
                <a:lnTo>
                  <a:pt x="588463" y="1623376"/>
                </a:lnTo>
                <a:lnTo>
                  <a:pt x="805837" y="1623376"/>
                </a:lnTo>
                <a:lnTo>
                  <a:pt x="805837" y="1709377"/>
                </a:lnTo>
                <a:close/>
                <a:moveTo>
                  <a:pt x="2102319" y="1684539"/>
                </a:moveTo>
                <a:cubicBezTo>
                  <a:pt x="2102319" y="1691059"/>
                  <a:pt x="2103251" y="1704099"/>
                  <a:pt x="2104183" y="1713413"/>
                </a:cubicBezTo>
                <a:cubicBezTo>
                  <a:pt x="2106046" y="1727694"/>
                  <a:pt x="2105425" y="1729868"/>
                  <a:pt x="2102009" y="1726453"/>
                </a:cubicBezTo>
                <a:cubicBezTo>
                  <a:pt x="2095488" y="1720243"/>
                  <a:pt x="2093003" y="1722106"/>
                  <a:pt x="2093003" y="1732662"/>
                </a:cubicBezTo>
                <a:cubicBezTo>
                  <a:pt x="2093314" y="1744460"/>
                  <a:pt x="2079961" y="1925775"/>
                  <a:pt x="2079029" y="1927017"/>
                </a:cubicBezTo>
                <a:cubicBezTo>
                  <a:pt x="2078408" y="1927638"/>
                  <a:pt x="2040833" y="1896902"/>
                  <a:pt x="1995495" y="1859334"/>
                </a:cubicBezTo>
                <a:lnTo>
                  <a:pt x="1912893" y="1790410"/>
                </a:lnTo>
                <a:lnTo>
                  <a:pt x="1912893" y="1752843"/>
                </a:lnTo>
                <a:cubicBezTo>
                  <a:pt x="1912893" y="1732041"/>
                  <a:pt x="1913825" y="1705651"/>
                  <a:pt x="1915067" y="1693853"/>
                </a:cubicBezTo>
                <a:lnTo>
                  <a:pt x="1916930" y="1673051"/>
                </a:lnTo>
                <a:lnTo>
                  <a:pt x="2009469" y="1673051"/>
                </a:lnTo>
                <a:lnTo>
                  <a:pt x="2102319" y="1673051"/>
                </a:lnTo>
                <a:lnTo>
                  <a:pt x="2102319" y="1684539"/>
                </a:lnTo>
                <a:close/>
                <a:moveTo>
                  <a:pt x="2684261" y="1720243"/>
                </a:moveTo>
                <a:cubicBezTo>
                  <a:pt x="2685193" y="1735767"/>
                  <a:pt x="2686124" y="1760294"/>
                  <a:pt x="2686124" y="1774576"/>
                </a:cubicBezTo>
                <a:lnTo>
                  <a:pt x="2686124" y="1800345"/>
                </a:lnTo>
                <a:lnTo>
                  <a:pt x="2602280" y="1800345"/>
                </a:lnTo>
                <a:cubicBezTo>
                  <a:pt x="2501356" y="1800345"/>
                  <a:pt x="2502909" y="1800966"/>
                  <a:pt x="2502909" y="1771160"/>
                </a:cubicBezTo>
                <a:cubicBezTo>
                  <a:pt x="2502909" y="1760915"/>
                  <a:pt x="2503841" y="1738561"/>
                  <a:pt x="2505083" y="1721795"/>
                </a:cubicBezTo>
                <a:lnTo>
                  <a:pt x="2506946" y="1691680"/>
                </a:lnTo>
                <a:lnTo>
                  <a:pt x="2594517" y="1691680"/>
                </a:lnTo>
                <a:lnTo>
                  <a:pt x="2682088" y="1691680"/>
                </a:lnTo>
                <a:lnTo>
                  <a:pt x="2684261" y="1720243"/>
                </a:lnTo>
                <a:close/>
                <a:moveTo>
                  <a:pt x="2388632" y="1839154"/>
                </a:moveTo>
                <a:cubicBezTo>
                  <a:pt x="2389564" y="1886966"/>
                  <a:pt x="2390185" y="1926396"/>
                  <a:pt x="2389564" y="1927017"/>
                </a:cubicBezTo>
                <a:cubicBezTo>
                  <a:pt x="2389253" y="1927638"/>
                  <a:pt x="2349194" y="1900006"/>
                  <a:pt x="2300751" y="1866165"/>
                </a:cubicBezTo>
                <a:cubicBezTo>
                  <a:pt x="2233676" y="1818973"/>
                  <a:pt x="2212249" y="1802518"/>
                  <a:pt x="2211628" y="1796930"/>
                </a:cubicBezTo>
                <a:cubicBezTo>
                  <a:pt x="2211007" y="1793204"/>
                  <a:pt x="2211317" y="1781096"/>
                  <a:pt x="2212559" y="1770229"/>
                </a:cubicBezTo>
                <a:lnTo>
                  <a:pt x="2214733" y="1750669"/>
                </a:lnTo>
                <a:lnTo>
                  <a:pt x="2300440" y="1751290"/>
                </a:lnTo>
                <a:lnTo>
                  <a:pt x="2386459" y="1752222"/>
                </a:lnTo>
                <a:lnTo>
                  <a:pt x="2388632" y="1839154"/>
                </a:lnTo>
                <a:close/>
                <a:moveTo>
                  <a:pt x="2480240" y="1809038"/>
                </a:moveTo>
                <a:cubicBezTo>
                  <a:pt x="2514088" y="1832634"/>
                  <a:pt x="2582406" y="1880136"/>
                  <a:pt x="2632091" y="1914598"/>
                </a:cubicBezTo>
                <a:lnTo>
                  <a:pt x="2722457" y="1977314"/>
                </a:lnTo>
                <a:lnTo>
                  <a:pt x="2730841" y="2047791"/>
                </a:lnTo>
                <a:cubicBezTo>
                  <a:pt x="2735499" y="2086910"/>
                  <a:pt x="2742642" y="2144968"/>
                  <a:pt x="2746989" y="2177258"/>
                </a:cubicBezTo>
                <a:cubicBezTo>
                  <a:pt x="2751026" y="2209547"/>
                  <a:pt x="2754442" y="2236558"/>
                  <a:pt x="2754442" y="2237179"/>
                </a:cubicBezTo>
                <a:cubicBezTo>
                  <a:pt x="2754442" y="2237800"/>
                  <a:pt x="2739226" y="2238110"/>
                  <a:pt x="2720283" y="2238110"/>
                </a:cubicBezTo>
                <a:lnTo>
                  <a:pt x="2686124" y="2238110"/>
                </a:lnTo>
                <a:lnTo>
                  <a:pt x="2686124" y="2127893"/>
                </a:lnTo>
                <a:lnTo>
                  <a:pt x="2686124" y="2017675"/>
                </a:lnTo>
                <a:lnTo>
                  <a:pt x="2613149" y="2017675"/>
                </a:lnTo>
                <a:lnTo>
                  <a:pt x="2540173" y="2017675"/>
                </a:lnTo>
                <a:lnTo>
                  <a:pt x="2540173" y="2127893"/>
                </a:lnTo>
                <a:lnTo>
                  <a:pt x="2540173" y="2238110"/>
                </a:lnTo>
                <a:lnTo>
                  <a:pt x="2509120" y="2238110"/>
                </a:lnTo>
                <a:lnTo>
                  <a:pt x="2478066" y="2238110"/>
                </a:lnTo>
                <a:lnTo>
                  <a:pt x="2478066" y="2127893"/>
                </a:lnTo>
                <a:lnTo>
                  <a:pt x="2478066" y="2017675"/>
                </a:lnTo>
                <a:lnTo>
                  <a:pt x="2405091" y="2017675"/>
                </a:lnTo>
                <a:lnTo>
                  <a:pt x="2332115" y="2017675"/>
                </a:lnTo>
                <a:lnTo>
                  <a:pt x="2332115" y="2127893"/>
                </a:lnTo>
                <a:lnTo>
                  <a:pt x="2332115" y="2238110"/>
                </a:lnTo>
                <a:lnTo>
                  <a:pt x="2301062" y="2238110"/>
                </a:lnTo>
                <a:lnTo>
                  <a:pt x="2270008" y="2238110"/>
                </a:lnTo>
                <a:lnTo>
                  <a:pt x="2269387" y="2128513"/>
                </a:lnTo>
                <a:lnTo>
                  <a:pt x="2268455" y="2019227"/>
                </a:lnTo>
                <a:lnTo>
                  <a:pt x="2196411" y="2018296"/>
                </a:lnTo>
                <a:lnTo>
                  <a:pt x="2124057" y="2017675"/>
                </a:lnTo>
                <a:lnTo>
                  <a:pt x="2124057" y="2127893"/>
                </a:lnTo>
                <a:lnTo>
                  <a:pt x="2124057" y="2238110"/>
                </a:lnTo>
                <a:lnTo>
                  <a:pt x="2091451" y="2238110"/>
                </a:lnTo>
                <a:lnTo>
                  <a:pt x="2058844" y="2238110"/>
                </a:lnTo>
                <a:lnTo>
                  <a:pt x="2058844" y="2127893"/>
                </a:lnTo>
                <a:lnTo>
                  <a:pt x="2058844" y="2017675"/>
                </a:lnTo>
                <a:lnTo>
                  <a:pt x="1985869" y="2017675"/>
                </a:lnTo>
                <a:lnTo>
                  <a:pt x="1912893" y="2017675"/>
                </a:lnTo>
                <a:lnTo>
                  <a:pt x="1912893" y="2127893"/>
                </a:lnTo>
                <a:lnTo>
                  <a:pt x="1912893" y="2238110"/>
                </a:lnTo>
                <a:lnTo>
                  <a:pt x="1878734" y="2238110"/>
                </a:lnTo>
                <a:lnTo>
                  <a:pt x="1844576" y="2238110"/>
                </a:lnTo>
                <a:lnTo>
                  <a:pt x="1844576" y="2196817"/>
                </a:lnTo>
                <a:cubicBezTo>
                  <a:pt x="1844576" y="2174463"/>
                  <a:pt x="1846128" y="2095603"/>
                  <a:pt x="1847681" y="2022332"/>
                </a:cubicBezTo>
                <a:cubicBezTo>
                  <a:pt x="1849234" y="1948750"/>
                  <a:pt x="1850786" y="1863991"/>
                  <a:pt x="1851097" y="1833876"/>
                </a:cubicBezTo>
                <a:cubicBezTo>
                  <a:pt x="1851407" y="1790099"/>
                  <a:pt x="1852339" y="1779233"/>
                  <a:pt x="1855444" y="1781096"/>
                </a:cubicBezTo>
                <a:cubicBezTo>
                  <a:pt x="1857618" y="1782337"/>
                  <a:pt x="1911651" y="1826424"/>
                  <a:pt x="1975311" y="1879515"/>
                </a:cubicBezTo>
                <a:cubicBezTo>
                  <a:pt x="2095177" y="1979487"/>
                  <a:pt x="2102009" y="1984765"/>
                  <a:pt x="2103562" y="1983213"/>
                </a:cubicBezTo>
                <a:cubicBezTo>
                  <a:pt x="2104183" y="1982592"/>
                  <a:pt x="2107909" y="1935400"/>
                  <a:pt x="2111946" y="1878584"/>
                </a:cubicBezTo>
                <a:cubicBezTo>
                  <a:pt x="2115983" y="1822078"/>
                  <a:pt x="2119709" y="1775507"/>
                  <a:pt x="2120641" y="1775507"/>
                </a:cubicBezTo>
                <a:cubicBezTo>
                  <a:pt x="2121883" y="1775818"/>
                  <a:pt x="2188959" y="1822388"/>
                  <a:pt x="2270008" y="1879515"/>
                </a:cubicBezTo>
                <a:cubicBezTo>
                  <a:pt x="2351058" y="1936642"/>
                  <a:pt x="2418754" y="1983523"/>
                  <a:pt x="2419996" y="1983523"/>
                </a:cubicBezTo>
                <a:cubicBezTo>
                  <a:pt x="2421238" y="1983523"/>
                  <a:pt x="2421549" y="1973278"/>
                  <a:pt x="2420928" y="1960859"/>
                </a:cubicBezTo>
                <a:cubicBezTo>
                  <a:pt x="2418133" y="1925775"/>
                  <a:pt x="2415338" y="1766193"/>
                  <a:pt x="2417201" y="1766193"/>
                </a:cubicBezTo>
                <a:cubicBezTo>
                  <a:pt x="2418133" y="1766193"/>
                  <a:pt x="2446392" y="1785442"/>
                  <a:pt x="2480240" y="1809038"/>
                </a:cubicBezTo>
                <a:close/>
                <a:moveTo>
                  <a:pt x="2687677" y="1832013"/>
                </a:moveTo>
                <a:cubicBezTo>
                  <a:pt x="2688298" y="1834186"/>
                  <a:pt x="2689230" y="1854677"/>
                  <a:pt x="2690161" y="1877342"/>
                </a:cubicBezTo>
                <a:cubicBezTo>
                  <a:pt x="2691093" y="1909010"/>
                  <a:pt x="2690472" y="1918324"/>
                  <a:pt x="2687677" y="1917082"/>
                </a:cubicBezTo>
                <a:cubicBezTo>
                  <a:pt x="2682398" y="1915219"/>
                  <a:pt x="2561911" y="1831081"/>
                  <a:pt x="2561911" y="1829529"/>
                </a:cubicBezTo>
                <a:cubicBezTo>
                  <a:pt x="2561911" y="1828908"/>
                  <a:pt x="2589859" y="1828287"/>
                  <a:pt x="2624018" y="1828287"/>
                </a:cubicBezTo>
                <a:cubicBezTo>
                  <a:pt x="2671219" y="1828287"/>
                  <a:pt x="2686746" y="1829219"/>
                  <a:pt x="2687677" y="1832013"/>
                </a:cubicBezTo>
                <a:close/>
                <a:moveTo>
                  <a:pt x="1813522" y="2096845"/>
                </a:moveTo>
                <a:lnTo>
                  <a:pt x="1813522" y="2238110"/>
                </a:lnTo>
                <a:lnTo>
                  <a:pt x="1498330" y="2238110"/>
                </a:lnTo>
                <a:lnTo>
                  <a:pt x="1183137" y="2238110"/>
                </a:lnTo>
                <a:lnTo>
                  <a:pt x="1183137" y="2096845"/>
                </a:lnTo>
                <a:lnTo>
                  <a:pt x="1183137" y="1955581"/>
                </a:lnTo>
                <a:lnTo>
                  <a:pt x="1498330" y="1955581"/>
                </a:lnTo>
                <a:lnTo>
                  <a:pt x="1813522" y="1955581"/>
                </a:lnTo>
                <a:lnTo>
                  <a:pt x="1813522" y="2096845"/>
                </a:lnTo>
                <a:close/>
                <a:moveTo>
                  <a:pt x="2030275" y="2130066"/>
                </a:moveTo>
                <a:lnTo>
                  <a:pt x="2029344" y="2214825"/>
                </a:lnTo>
                <a:lnTo>
                  <a:pt x="1986800" y="2215756"/>
                </a:lnTo>
                <a:lnTo>
                  <a:pt x="1943947" y="2216687"/>
                </a:lnTo>
                <a:lnTo>
                  <a:pt x="1943947" y="2130997"/>
                </a:lnTo>
                <a:lnTo>
                  <a:pt x="1943947" y="2045617"/>
                </a:lnTo>
                <a:lnTo>
                  <a:pt x="1987422" y="2045617"/>
                </a:lnTo>
                <a:lnTo>
                  <a:pt x="2030896" y="2045617"/>
                </a:lnTo>
                <a:lnTo>
                  <a:pt x="2030275" y="2130066"/>
                </a:lnTo>
                <a:close/>
                <a:moveTo>
                  <a:pt x="2238955" y="2130997"/>
                </a:moveTo>
                <a:lnTo>
                  <a:pt x="2238955" y="2216377"/>
                </a:lnTo>
                <a:lnTo>
                  <a:pt x="2195480" y="2216377"/>
                </a:lnTo>
                <a:lnTo>
                  <a:pt x="2152005" y="2216377"/>
                </a:lnTo>
                <a:lnTo>
                  <a:pt x="2152005" y="2130997"/>
                </a:lnTo>
                <a:lnTo>
                  <a:pt x="2152005" y="2045617"/>
                </a:lnTo>
                <a:lnTo>
                  <a:pt x="2195480" y="2045617"/>
                </a:lnTo>
                <a:lnTo>
                  <a:pt x="2238955" y="2045617"/>
                </a:lnTo>
                <a:lnTo>
                  <a:pt x="2238955" y="2130997"/>
                </a:lnTo>
                <a:close/>
                <a:moveTo>
                  <a:pt x="2448565" y="2130997"/>
                </a:moveTo>
                <a:lnTo>
                  <a:pt x="2448565" y="2214825"/>
                </a:lnTo>
                <a:lnTo>
                  <a:pt x="2405091" y="2214825"/>
                </a:lnTo>
                <a:lnTo>
                  <a:pt x="2361616" y="2214825"/>
                </a:lnTo>
                <a:lnTo>
                  <a:pt x="2360684" y="2134102"/>
                </a:lnTo>
                <a:cubicBezTo>
                  <a:pt x="2360374" y="2089704"/>
                  <a:pt x="2360684" y="2051827"/>
                  <a:pt x="2361616" y="2049343"/>
                </a:cubicBezTo>
                <a:cubicBezTo>
                  <a:pt x="2362547" y="2046238"/>
                  <a:pt x="2373106" y="2045617"/>
                  <a:pt x="2405712" y="2046238"/>
                </a:cubicBezTo>
                <a:lnTo>
                  <a:pt x="2448565" y="2047170"/>
                </a:lnTo>
                <a:lnTo>
                  <a:pt x="2448565" y="2130997"/>
                </a:lnTo>
                <a:close/>
                <a:moveTo>
                  <a:pt x="2657555" y="2130066"/>
                </a:moveTo>
                <a:lnTo>
                  <a:pt x="2656624" y="2214825"/>
                </a:lnTo>
                <a:lnTo>
                  <a:pt x="2614080" y="2215756"/>
                </a:lnTo>
                <a:lnTo>
                  <a:pt x="2571227" y="2216687"/>
                </a:lnTo>
                <a:lnTo>
                  <a:pt x="2571227" y="2130997"/>
                </a:lnTo>
                <a:lnTo>
                  <a:pt x="2571227" y="2045617"/>
                </a:lnTo>
                <a:lnTo>
                  <a:pt x="2614702" y="2045617"/>
                </a:lnTo>
                <a:lnTo>
                  <a:pt x="2658176" y="2045617"/>
                </a:lnTo>
                <a:lnTo>
                  <a:pt x="2657555" y="2130066"/>
                </a:lnTo>
                <a:close/>
                <a:moveTo>
                  <a:pt x="2903499" y="2408869"/>
                </a:moveTo>
                <a:lnTo>
                  <a:pt x="2903499" y="2551686"/>
                </a:lnTo>
                <a:lnTo>
                  <a:pt x="1465723" y="2551686"/>
                </a:lnTo>
                <a:lnTo>
                  <a:pt x="27948" y="2551686"/>
                </a:lnTo>
                <a:lnTo>
                  <a:pt x="27948" y="2408869"/>
                </a:lnTo>
                <a:lnTo>
                  <a:pt x="27948" y="2266052"/>
                </a:lnTo>
                <a:lnTo>
                  <a:pt x="1465723" y="2266052"/>
                </a:lnTo>
                <a:lnTo>
                  <a:pt x="2903499" y="2266052"/>
                </a:lnTo>
                <a:lnTo>
                  <a:pt x="2903499" y="2408869"/>
                </a:lnTo>
                <a:close/>
              </a:path>
            </a:pathLst>
          </a:custGeom>
          <a:solidFill>
            <a:srgbClr val="000000"/>
          </a:solidFill>
          <a:ln w="310" cap="flat">
            <a:noFill/>
            <a:prstDash val="solid"/>
            <a:miter/>
          </a:ln>
        </p:spPr>
        <p:txBody>
          <a:bodyPr rtlCol="0" anchor="ctr"/>
          <a:lstStyle/>
          <a:p>
            <a:endParaRPr lang="de-DE"/>
          </a:p>
        </p:txBody>
      </p:sp>
      <p:sp>
        <p:nvSpPr>
          <p:cNvPr id="8275" name="Textfeld 8274">
            <a:extLst>
              <a:ext uri="{FF2B5EF4-FFF2-40B4-BE49-F238E27FC236}">
                <a16:creationId xmlns:a16="http://schemas.microsoft.com/office/drawing/2014/main" id="{148C290F-AF3B-699F-7054-47C03889555B}"/>
              </a:ext>
            </a:extLst>
          </p:cNvPr>
          <p:cNvSpPr txBox="1"/>
          <p:nvPr/>
        </p:nvSpPr>
        <p:spPr>
          <a:xfrm>
            <a:off x="876231" y="2670738"/>
            <a:ext cx="2167477" cy="523220"/>
          </a:xfrm>
          <a:prstGeom prst="rect">
            <a:avLst/>
          </a:prstGeom>
          <a:noFill/>
        </p:spPr>
        <p:txBody>
          <a:bodyPr wrap="square" rtlCol="0">
            <a:spAutoFit/>
          </a:bodyPr>
          <a:lstStyle/>
          <a:p>
            <a:pPr algn="ctr"/>
            <a:r>
              <a:rPr lang="de-DE" sz="1400" u="sng" dirty="0"/>
              <a:t>wenige, zentrale</a:t>
            </a:r>
            <a:br>
              <a:rPr lang="de-DE" sz="1400" dirty="0"/>
            </a:br>
            <a:r>
              <a:rPr lang="de-DE" sz="1400" dirty="0"/>
              <a:t>Groß-Wärmekraftwerke</a:t>
            </a:r>
          </a:p>
        </p:txBody>
      </p:sp>
      <p:sp>
        <p:nvSpPr>
          <p:cNvPr id="11" name="Rectangle 4">
            <a:extLst>
              <a:ext uri="{FF2B5EF4-FFF2-40B4-BE49-F238E27FC236}">
                <a16:creationId xmlns:a16="http://schemas.microsoft.com/office/drawing/2014/main" id="{AD23E884-B4CF-BBDF-538D-6D0DB3130A18}"/>
              </a:ext>
            </a:extLst>
          </p:cNvPr>
          <p:cNvSpPr>
            <a:spLocks noChangeArrowheads="1"/>
          </p:cNvSpPr>
          <p:nvPr/>
        </p:nvSpPr>
        <p:spPr bwMode="auto">
          <a:xfrm>
            <a:off x="27606" y="588904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Das</a:t>
            </a:r>
            <a:r>
              <a:rPr kumimoji="0" lang="de-DE" altLang="de-DE" sz="1800" b="0" i="0" u="none" strike="noStrike" kern="1200" cap="none" spc="0" normalizeH="0" noProof="0" dirty="0">
                <a:ln>
                  <a:noFill/>
                </a:ln>
                <a:solidFill>
                  <a:srgbClr val="00B050"/>
                </a:solidFill>
                <a:effectLst/>
                <a:uLnTx/>
                <a:uFillTx/>
                <a:latin typeface="Arial" panose="020B0604020202020204" pitchFamily="34" charset="0"/>
                <a:ea typeface="+mn-ea"/>
                <a:cs typeface="+mn-cs"/>
              </a:rPr>
              <a:t> Energiesystem</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 wir</a:t>
            </a:r>
            <a:r>
              <a:rPr lang="de-DE" altLang="de-DE" sz="1800" dirty="0">
                <a:solidFill>
                  <a:srgbClr val="00B050"/>
                </a:solidFill>
              </a:rPr>
              <a:t>d sich zukünftig </a:t>
            </a:r>
            <a:r>
              <a:rPr lang="de-DE" altLang="de-DE" sz="1800" b="1" dirty="0">
                <a:solidFill>
                  <a:srgbClr val="00B050"/>
                </a:solidFill>
              </a:rPr>
              <a:t>hauptsächlich</a:t>
            </a:r>
            <a:r>
              <a:rPr lang="de-DE" altLang="de-DE" sz="1800" dirty="0">
                <a:solidFill>
                  <a:srgbClr val="00B050"/>
                </a:solidFill>
              </a:rPr>
              <a:t> zum </a:t>
            </a:r>
            <a:r>
              <a:rPr lang="de-DE" altLang="de-DE" sz="1800" b="1" dirty="0">
                <a:solidFill>
                  <a:srgbClr val="00B050"/>
                </a:solidFill>
              </a:rPr>
              <a:t>Stromsystem</a:t>
            </a:r>
            <a:r>
              <a:rPr lang="de-DE" altLang="de-DE" sz="1800" dirty="0">
                <a:solidFill>
                  <a:srgbClr val="00B050"/>
                </a:solidFill>
              </a:rPr>
              <a:t> entwickeln</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t>
            </a:r>
          </a:p>
        </p:txBody>
      </p:sp>
      <p:sp>
        <p:nvSpPr>
          <p:cNvPr id="8332" name="Textfeld 8331">
            <a:extLst>
              <a:ext uri="{FF2B5EF4-FFF2-40B4-BE49-F238E27FC236}">
                <a16:creationId xmlns:a16="http://schemas.microsoft.com/office/drawing/2014/main" id="{789EA6AB-7889-34B4-69D5-0B1006FF2EFF}"/>
              </a:ext>
            </a:extLst>
          </p:cNvPr>
          <p:cNvSpPr txBox="1"/>
          <p:nvPr/>
        </p:nvSpPr>
        <p:spPr>
          <a:xfrm>
            <a:off x="2282273" y="742221"/>
            <a:ext cx="7193079" cy="338554"/>
          </a:xfrm>
          <a:prstGeom prst="rect">
            <a:avLst/>
          </a:prstGeom>
          <a:noFill/>
        </p:spPr>
        <p:txBody>
          <a:bodyPr wrap="square" rtlCol="0">
            <a:spAutoFit/>
          </a:bodyPr>
          <a:lstStyle/>
          <a:p>
            <a:r>
              <a:rPr lang="de-DE" sz="1600" b="1" dirty="0">
                <a:solidFill>
                  <a:srgbClr val="FF0000"/>
                </a:solidFill>
              </a:rPr>
              <a:t>Energiesystem: Strom (Kohle); Erdgas/Heizöl, Benzin/Diesel: </a:t>
            </a:r>
            <a:r>
              <a:rPr lang="de-DE" sz="1600" b="1" dirty="0">
                <a:solidFill>
                  <a:srgbClr val="FF0000"/>
                </a:solidFill>
                <a:sym typeface="Wingdings" panose="05000000000000000000" pitchFamily="2" charset="2"/>
              </a:rPr>
              <a:t> </a:t>
            </a:r>
            <a:r>
              <a:rPr lang="de-DE" sz="1600" b="1" dirty="0">
                <a:solidFill>
                  <a:srgbClr val="FF0000"/>
                </a:solidFill>
              </a:rPr>
              <a:t>Fossile</a:t>
            </a:r>
          </a:p>
        </p:txBody>
      </p:sp>
      <p:sp>
        <p:nvSpPr>
          <p:cNvPr id="8333" name="Textfeld 8332">
            <a:extLst>
              <a:ext uri="{FF2B5EF4-FFF2-40B4-BE49-F238E27FC236}">
                <a16:creationId xmlns:a16="http://schemas.microsoft.com/office/drawing/2014/main" id="{7CF38369-4FEB-27AD-F05C-B14F95F936AE}"/>
              </a:ext>
            </a:extLst>
          </p:cNvPr>
          <p:cNvSpPr txBox="1"/>
          <p:nvPr/>
        </p:nvSpPr>
        <p:spPr>
          <a:xfrm>
            <a:off x="2656676" y="3295701"/>
            <a:ext cx="5417290" cy="338554"/>
          </a:xfrm>
          <a:prstGeom prst="rect">
            <a:avLst/>
          </a:prstGeom>
          <a:noFill/>
        </p:spPr>
        <p:txBody>
          <a:bodyPr wrap="square" rtlCol="0">
            <a:spAutoFit/>
          </a:bodyPr>
          <a:lstStyle/>
          <a:p>
            <a:r>
              <a:rPr lang="de-DE" sz="1600" b="1" dirty="0">
                <a:solidFill>
                  <a:srgbClr val="FF0000"/>
                </a:solidFill>
              </a:rPr>
              <a:t>Energiesystem: </a:t>
            </a:r>
            <a:r>
              <a:rPr lang="de-DE" sz="1600" b="1" dirty="0">
                <a:solidFill>
                  <a:srgbClr val="FF0000"/>
                </a:solidFill>
                <a:sym typeface="Wingdings" panose="05000000000000000000" pitchFamily="2" charset="2"/>
              </a:rPr>
              <a:t>hauptsächlich </a:t>
            </a:r>
            <a:r>
              <a:rPr lang="de-DE" sz="1600" b="1" dirty="0">
                <a:solidFill>
                  <a:srgbClr val="FF0000"/>
                </a:solidFill>
              </a:rPr>
              <a:t>Strom: </a:t>
            </a:r>
            <a:r>
              <a:rPr lang="de-DE" sz="1600" b="1" dirty="0">
                <a:solidFill>
                  <a:srgbClr val="FF0000"/>
                </a:solidFill>
                <a:sym typeface="Wingdings" panose="05000000000000000000" pitchFamily="2" charset="2"/>
              </a:rPr>
              <a:t> </a:t>
            </a:r>
            <a:r>
              <a:rPr lang="de-DE" sz="1600" b="1" dirty="0">
                <a:solidFill>
                  <a:srgbClr val="FF0000"/>
                </a:solidFill>
              </a:rPr>
              <a:t>Erneuerbare</a:t>
            </a:r>
          </a:p>
        </p:txBody>
      </p:sp>
      <p:grpSp>
        <p:nvGrpSpPr>
          <p:cNvPr id="17" name="Gruppieren 16">
            <a:extLst>
              <a:ext uri="{FF2B5EF4-FFF2-40B4-BE49-F238E27FC236}">
                <a16:creationId xmlns:a16="http://schemas.microsoft.com/office/drawing/2014/main" id="{0BA779BC-CF4F-707B-420A-3CEAC2674ED2}"/>
              </a:ext>
            </a:extLst>
          </p:cNvPr>
          <p:cNvGrpSpPr/>
          <p:nvPr/>
        </p:nvGrpSpPr>
        <p:grpSpPr>
          <a:xfrm>
            <a:off x="318272" y="3872686"/>
            <a:ext cx="3737914" cy="2111458"/>
            <a:chOff x="584274" y="3872686"/>
            <a:chExt cx="3737914" cy="2111458"/>
          </a:xfrm>
        </p:grpSpPr>
        <p:sp>
          <p:nvSpPr>
            <p:cNvPr id="8310" name="Textfeld 8309">
              <a:extLst>
                <a:ext uri="{FF2B5EF4-FFF2-40B4-BE49-F238E27FC236}">
                  <a16:creationId xmlns:a16="http://schemas.microsoft.com/office/drawing/2014/main" id="{9E712DE7-9B49-3444-DBE6-EF43F339FAD9}"/>
                </a:ext>
              </a:extLst>
            </p:cNvPr>
            <p:cNvSpPr txBox="1"/>
            <p:nvPr/>
          </p:nvSpPr>
          <p:spPr>
            <a:xfrm>
              <a:off x="584274" y="5245480"/>
              <a:ext cx="2968283" cy="738664"/>
            </a:xfrm>
            <a:prstGeom prst="rect">
              <a:avLst/>
            </a:prstGeom>
            <a:noFill/>
          </p:spPr>
          <p:txBody>
            <a:bodyPr wrap="square" rtlCol="0">
              <a:spAutoFit/>
            </a:bodyPr>
            <a:lstStyle/>
            <a:p>
              <a:pPr algn="ctr"/>
              <a:r>
                <a:rPr lang="de-DE" sz="1400" u="sng" dirty="0"/>
                <a:t>viele, dezentrale</a:t>
              </a:r>
              <a:br>
                <a:rPr lang="de-DE" sz="1400" u="sng" dirty="0"/>
              </a:br>
              <a:r>
                <a:rPr lang="de-DE" sz="1400" dirty="0"/>
                <a:t>Windräder, PV-Freiflächen, etc. Speicher</a:t>
              </a:r>
            </a:p>
          </p:txBody>
        </p:sp>
        <p:cxnSp>
          <p:nvCxnSpPr>
            <p:cNvPr id="8314" name="Gerader Verbinder 8313">
              <a:extLst>
                <a:ext uri="{FF2B5EF4-FFF2-40B4-BE49-F238E27FC236}">
                  <a16:creationId xmlns:a16="http://schemas.microsoft.com/office/drawing/2014/main" id="{2486741D-6EE6-7536-7B60-081EC94B3D8A}"/>
                </a:ext>
              </a:extLst>
            </p:cNvPr>
            <p:cNvCxnSpPr/>
            <p:nvPr/>
          </p:nvCxnSpPr>
          <p:spPr bwMode="auto">
            <a:xfrm>
              <a:off x="3270250" y="4544011"/>
              <a:ext cx="1051938"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uppieren 9">
              <a:extLst>
                <a:ext uri="{FF2B5EF4-FFF2-40B4-BE49-F238E27FC236}">
                  <a16:creationId xmlns:a16="http://schemas.microsoft.com/office/drawing/2014/main" id="{F0696B69-6F02-9B7B-83AE-A09E6C2BB4E3}"/>
                </a:ext>
              </a:extLst>
            </p:cNvPr>
            <p:cNvGrpSpPr/>
            <p:nvPr/>
          </p:nvGrpSpPr>
          <p:grpSpPr>
            <a:xfrm>
              <a:off x="759527" y="3872686"/>
              <a:ext cx="2637461" cy="1584339"/>
              <a:chOff x="821344" y="3294374"/>
              <a:chExt cx="2872562" cy="1725566"/>
            </a:xfrm>
          </p:grpSpPr>
          <p:pic>
            <p:nvPicPr>
              <p:cNvPr id="12" name="Grafik 11">
                <a:extLst>
                  <a:ext uri="{FF2B5EF4-FFF2-40B4-BE49-F238E27FC236}">
                    <a16:creationId xmlns:a16="http://schemas.microsoft.com/office/drawing/2014/main" id="{65A14A08-F272-1C65-22C9-7E49079D393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1344" y="3294374"/>
                <a:ext cx="1593371" cy="1114318"/>
              </a:xfrm>
              <a:prstGeom prst="rect">
                <a:avLst/>
              </a:prstGeom>
            </p:spPr>
          </p:pic>
          <p:pic>
            <p:nvPicPr>
              <p:cNvPr id="13" name="Grafik 12">
                <a:extLst>
                  <a:ext uri="{FF2B5EF4-FFF2-40B4-BE49-F238E27FC236}">
                    <a16:creationId xmlns:a16="http://schemas.microsoft.com/office/drawing/2014/main" id="{2F3F2BD9-0DB0-32D0-5F14-B455F603067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8558" y="4251328"/>
                <a:ext cx="768612" cy="768612"/>
              </a:xfrm>
              <a:prstGeom prst="rect">
                <a:avLst/>
              </a:prstGeom>
            </p:spPr>
          </p:pic>
          <p:pic>
            <p:nvPicPr>
              <p:cNvPr id="14" name="Grafik 13">
                <a:extLst>
                  <a:ext uri="{FF2B5EF4-FFF2-40B4-BE49-F238E27FC236}">
                    <a16:creationId xmlns:a16="http://schemas.microsoft.com/office/drawing/2014/main" id="{1E13F84C-A5C9-649E-92F4-DF0AD6C9F7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9026" y="3617316"/>
                <a:ext cx="1364880" cy="727041"/>
              </a:xfrm>
              <a:prstGeom prst="rect">
                <a:avLst/>
              </a:prstGeom>
            </p:spPr>
          </p:pic>
        </p:grpSp>
      </p:grpSp>
      <p:grpSp>
        <p:nvGrpSpPr>
          <p:cNvPr id="19" name="Gruppieren 18">
            <a:extLst>
              <a:ext uri="{FF2B5EF4-FFF2-40B4-BE49-F238E27FC236}">
                <a16:creationId xmlns:a16="http://schemas.microsoft.com/office/drawing/2014/main" id="{F3F24292-FEBE-44E5-4434-6261B21C75FC}"/>
              </a:ext>
            </a:extLst>
          </p:cNvPr>
          <p:cNvGrpSpPr/>
          <p:nvPr/>
        </p:nvGrpSpPr>
        <p:grpSpPr>
          <a:xfrm>
            <a:off x="2587925" y="1453530"/>
            <a:ext cx="3461751" cy="1787468"/>
            <a:chOff x="2993367" y="1453530"/>
            <a:chExt cx="3461751" cy="1787468"/>
          </a:xfrm>
        </p:grpSpPr>
        <p:cxnSp>
          <p:nvCxnSpPr>
            <p:cNvPr id="8224" name="Gerader Verbinder 8223">
              <a:extLst>
                <a:ext uri="{FF2B5EF4-FFF2-40B4-BE49-F238E27FC236}">
                  <a16:creationId xmlns:a16="http://schemas.microsoft.com/office/drawing/2014/main" id="{C001DC68-7F6B-0C0D-9ADA-650C47C17B6C}"/>
                </a:ext>
              </a:extLst>
            </p:cNvPr>
            <p:cNvCxnSpPr/>
            <p:nvPr/>
          </p:nvCxnSpPr>
          <p:spPr bwMode="auto">
            <a:xfrm>
              <a:off x="2993367" y="2289715"/>
              <a:ext cx="1468261" cy="12467"/>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76" name="Textfeld 8275">
              <a:extLst>
                <a:ext uri="{FF2B5EF4-FFF2-40B4-BE49-F238E27FC236}">
                  <a16:creationId xmlns:a16="http://schemas.microsoft.com/office/drawing/2014/main" id="{85BD359F-4C09-9D27-3A5E-CF54BB95A406}"/>
                </a:ext>
              </a:extLst>
            </p:cNvPr>
            <p:cNvSpPr txBox="1"/>
            <p:nvPr/>
          </p:nvSpPr>
          <p:spPr>
            <a:xfrm>
              <a:off x="3569390" y="2933221"/>
              <a:ext cx="2885728" cy="307777"/>
            </a:xfrm>
            <a:prstGeom prst="rect">
              <a:avLst/>
            </a:prstGeom>
            <a:noFill/>
          </p:spPr>
          <p:txBody>
            <a:bodyPr wrap="square" rtlCol="0">
              <a:spAutoFit/>
            </a:bodyPr>
            <a:lstStyle/>
            <a:p>
              <a:pPr algn="ctr"/>
              <a:r>
                <a:rPr lang="de-DE" sz="1400" dirty="0"/>
                <a:t>Übertragungs- und Verteilernetz</a:t>
              </a:r>
            </a:p>
          </p:txBody>
        </p:sp>
        <p:pic>
          <p:nvPicPr>
            <p:cNvPr id="18" name="Grafik 17">
              <a:extLst>
                <a:ext uri="{FF2B5EF4-FFF2-40B4-BE49-F238E27FC236}">
                  <a16:creationId xmlns:a16="http://schemas.microsoft.com/office/drawing/2014/main" id="{7039C3B8-EDC5-C7B7-0E89-31705E0799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63299" y="1453530"/>
              <a:ext cx="1775658" cy="1775658"/>
            </a:xfrm>
            <a:prstGeom prst="rect">
              <a:avLst/>
            </a:prstGeom>
          </p:spPr>
        </p:pic>
      </p:grpSp>
      <p:grpSp>
        <p:nvGrpSpPr>
          <p:cNvPr id="23" name="Grafik 13">
            <a:extLst>
              <a:ext uri="{FF2B5EF4-FFF2-40B4-BE49-F238E27FC236}">
                <a16:creationId xmlns:a16="http://schemas.microsoft.com/office/drawing/2014/main" id="{28778F19-3255-DBE7-69D0-D7D40F1700AE}"/>
              </a:ext>
            </a:extLst>
          </p:cNvPr>
          <p:cNvGrpSpPr/>
          <p:nvPr/>
        </p:nvGrpSpPr>
        <p:grpSpPr>
          <a:xfrm>
            <a:off x="8234873" y="2413731"/>
            <a:ext cx="217416" cy="376175"/>
            <a:chOff x="2610423" y="1744257"/>
            <a:chExt cx="1846136" cy="2763911"/>
          </a:xfrm>
          <a:solidFill>
            <a:srgbClr val="000000"/>
          </a:solidFill>
        </p:grpSpPr>
        <p:sp>
          <p:nvSpPr>
            <p:cNvPr id="24" name="Freihandform: Form 23">
              <a:extLst>
                <a:ext uri="{FF2B5EF4-FFF2-40B4-BE49-F238E27FC236}">
                  <a16:creationId xmlns:a16="http://schemas.microsoft.com/office/drawing/2014/main" id="{7AD14A8A-AF60-1D4A-409A-7FE487C239B0}"/>
                </a:ext>
              </a:extLst>
            </p:cNvPr>
            <p:cNvSpPr/>
            <p:nvPr/>
          </p:nvSpPr>
          <p:spPr>
            <a:xfrm flipV="1">
              <a:off x="2610423" y="1744257"/>
              <a:ext cx="1846136" cy="2763911"/>
            </a:xfrm>
            <a:custGeom>
              <a:avLst/>
              <a:gdLst>
                <a:gd name="connsiteX0" fmla="*/ 240893 w 1846136"/>
                <a:gd name="connsiteY0" fmla="*/ 2755314 h 2763911"/>
                <a:gd name="connsiteX1" fmla="*/ 169151 w 1846136"/>
                <a:gd name="connsiteY1" fmla="*/ 2734741 h 2763911"/>
                <a:gd name="connsiteX2" fmla="*/ 47297 w 1846136"/>
                <a:gd name="connsiteY2" fmla="*/ 2634514 h 2763911"/>
                <a:gd name="connsiteX3" fmla="*/ -3080 w 1846136"/>
                <a:gd name="connsiteY3" fmla="*/ 2496569 h 2763911"/>
                <a:gd name="connsiteX4" fmla="*/ -3080 w 1846136"/>
                <a:gd name="connsiteY4" fmla="*/ 483837 h 2763911"/>
                <a:gd name="connsiteX5" fmla="*/ 191043 w 1846136"/>
                <a:gd name="connsiteY5" fmla="*/ 238015 h 2763911"/>
                <a:gd name="connsiteX6" fmla="*/ 331360 w 1846136"/>
                <a:gd name="connsiteY6" fmla="*/ 222453 h 2763911"/>
                <a:gd name="connsiteX7" fmla="*/ 397826 w 1846136"/>
                <a:gd name="connsiteY7" fmla="*/ 222453 h 2763911"/>
                <a:gd name="connsiteX8" fmla="*/ 397826 w 1846136"/>
                <a:gd name="connsiteY8" fmla="*/ 163899 h 2763911"/>
                <a:gd name="connsiteX9" fmla="*/ 400464 w 1846136"/>
                <a:gd name="connsiteY9" fmla="*/ 89520 h 2763911"/>
                <a:gd name="connsiteX10" fmla="*/ 465083 w 1846136"/>
                <a:gd name="connsiteY10" fmla="*/ 3271 h 2763911"/>
                <a:gd name="connsiteX11" fmla="*/ 483546 w 1846136"/>
                <a:gd name="connsiteY11" fmla="*/ -5697 h 2763911"/>
                <a:gd name="connsiteX12" fmla="*/ 600917 w 1846136"/>
                <a:gd name="connsiteY12" fmla="*/ -5697 h 2763911"/>
                <a:gd name="connsiteX13" fmla="*/ 718287 w 1846136"/>
                <a:gd name="connsiteY13" fmla="*/ -5697 h 2763911"/>
                <a:gd name="connsiteX14" fmla="*/ 733058 w 1846136"/>
                <a:gd name="connsiteY14" fmla="*/ 1689 h 2763911"/>
                <a:gd name="connsiteX15" fmla="*/ 795831 w 1846136"/>
                <a:gd name="connsiteY15" fmla="*/ 71584 h 2763911"/>
                <a:gd name="connsiteX16" fmla="*/ 801370 w 1846136"/>
                <a:gd name="connsiteY16" fmla="*/ 155195 h 2763911"/>
                <a:gd name="connsiteX17" fmla="*/ 801370 w 1846136"/>
                <a:gd name="connsiteY17" fmla="*/ 222453 h 2763911"/>
                <a:gd name="connsiteX18" fmla="*/ 917422 w 1846136"/>
                <a:gd name="connsiteY18" fmla="*/ 222453 h 2763911"/>
                <a:gd name="connsiteX19" fmla="*/ 1033473 w 1846136"/>
                <a:gd name="connsiteY19" fmla="*/ 222453 h 2763911"/>
                <a:gd name="connsiteX20" fmla="*/ 1033473 w 1846136"/>
                <a:gd name="connsiteY20" fmla="*/ 155195 h 2763911"/>
                <a:gd name="connsiteX21" fmla="*/ 1039012 w 1846136"/>
                <a:gd name="connsiteY21" fmla="*/ 71584 h 2763911"/>
                <a:gd name="connsiteX22" fmla="*/ 1095983 w 1846136"/>
                <a:gd name="connsiteY22" fmla="*/ 5117 h 2763911"/>
                <a:gd name="connsiteX23" fmla="*/ 1240520 w 1846136"/>
                <a:gd name="connsiteY23" fmla="*/ -6488 h 2763911"/>
                <a:gd name="connsiteX24" fmla="*/ 1351297 w 1846136"/>
                <a:gd name="connsiteY24" fmla="*/ -5697 h 2763911"/>
                <a:gd name="connsiteX25" fmla="*/ 1368441 w 1846136"/>
                <a:gd name="connsiteY25" fmla="*/ 2480 h 2763911"/>
                <a:gd name="connsiteX26" fmla="*/ 1434379 w 1846136"/>
                <a:gd name="connsiteY26" fmla="*/ 89520 h 2763911"/>
                <a:gd name="connsiteX27" fmla="*/ 1437017 w 1846136"/>
                <a:gd name="connsiteY27" fmla="*/ 163899 h 2763911"/>
                <a:gd name="connsiteX28" fmla="*/ 1437017 w 1846136"/>
                <a:gd name="connsiteY28" fmla="*/ 222453 h 2763911"/>
                <a:gd name="connsiteX29" fmla="*/ 1505066 w 1846136"/>
                <a:gd name="connsiteY29" fmla="*/ 222453 h 2763911"/>
                <a:gd name="connsiteX30" fmla="*/ 1675978 w 1846136"/>
                <a:gd name="connsiteY30" fmla="*/ 251467 h 2763911"/>
                <a:gd name="connsiteX31" fmla="*/ 1833703 w 1846136"/>
                <a:gd name="connsiteY31" fmla="*/ 451922 h 2763911"/>
                <a:gd name="connsiteX32" fmla="*/ 1839242 w 1846136"/>
                <a:gd name="connsiteY32" fmla="*/ 476979 h 2763911"/>
                <a:gd name="connsiteX33" fmla="*/ 1839242 w 1846136"/>
                <a:gd name="connsiteY33" fmla="*/ 1158792 h 2763911"/>
                <a:gd name="connsiteX34" fmla="*/ 1839242 w 1846136"/>
                <a:gd name="connsiteY34" fmla="*/ 1840604 h 2763911"/>
                <a:gd name="connsiteX35" fmla="*/ 1832912 w 1846136"/>
                <a:gd name="connsiteY35" fmla="*/ 1853265 h 2763911"/>
                <a:gd name="connsiteX36" fmla="*/ 1729520 w 1846136"/>
                <a:gd name="connsiteY36" fmla="*/ 1851155 h 2763911"/>
                <a:gd name="connsiteX37" fmla="*/ 1724509 w 1846136"/>
                <a:gd name="connsiteY37" fmla="*/ 1289615 h 2763911"/>
                <a:gd name="connsiteX38" fmla="*/ 1728993 w 1846136"/>
                <a:gd name="connsiteY38" fmla="*/ 742319 h 2763911"/>
                <a:gd name="connsiteX39" fmla="*/ 1741389 w 1846136"/>
                <a:gd name="connsiteY39" fmla="*/ 739681 h 2763911"/>
                <a:gd name="connsiteX40" fmla="*/ 1752731 w 1846136"/>
                <a:gd name="connsiteY40" fmla="*/ 737308 h 2763911"/>
                <a:gd name="connsiteX41" fmla="*/ 1770930 w 1846136"/>
                <a:gd name="connsiteY41" fmla="*/ 741791 h 2763911"/>
                <a:gd name="connsiteX42" fmla="*/ 1768556 w 1846136"/>
                <a:gd name="connsiteY42" fmla="*/ 739418 h 2763911"/>
                <a:gd name="connsiteX43" fmla="*/ 1761698 w 1846136"/>
                <a:gd name="connsiteY43" fmla="*/ 735725 h 2763911"/>
                <a:gd name="connsiteX44" fmla="*/ 1743499 w 1846136"/>
                <a:gd name="connsiteY44" fmla="*/ 733087 h 2763911"/>
                <a:gd name="connsiteX45" fmla="*/ 1735587 w 1846136"/>
                <a:gd name="connsiteY45" fmla="*/ 735198 h 2763911"/>
                <a:gd name="connsiteX46" fmla="*/ 1735059 w 1846136"/>
                <a:gd name="connsiteY46" fmla="*/ 736516 h 2763911"/>
                <a:gd name="connsiteX47" fmla="*/ 1734532 w 1846136"/>
                <a:gd name="connsiteY47" fmla="*/ 739418 h 2763911"/>
                <a:gd name="connsiteX48" fmla="*/ 1729784 w 1846136"/>
                <a:gd name="connsiteY48" fmla="*/ 734406 h 2763911"/>
                <a:gd name="connsiteX49" fmla="*/ 1727146 w 1846136"/>
                <a:gd name="connsiteY49" fmla="*/ 727549 h 2763911"/>
                <a:gd name="connsiteX50" fmla="*/ 1724509 w 1846136"/>
                <a:gd name="connsiteY50" fmla="*/ 612814 h 2763911"/>
                <a:gd name="connsiteX51" fmla="*/ 1694441 w 1846136"/>
                <a:gd name="connsiteY51" fmla="*/ 415260 h 2763911"/>
                <a:gd name="connsiteX52" fmla="*/ 1593687 w 1846136"/>
                <a:gd name="connsiteY52" fmla="*/ 343782 h 2763911"/>
                <a:gd name="connsiteX53" fmla="*/ 1449677 w 1846136"/>
                <a:gd name="connsiteY53" fmla="*/ 338507 h 2763911"/>
                <a:gd name="connsiteX54" fmla="*/ 1325977 w 1846136"/>
                <a:gd name="connsiteY54" fmla="*/ 325319 h 2763911"/>
                <a:gd name="connsiteX55" fmla="*/ 1324658 w 1846136"/>
                <a:gd name="connsiteY55" fmla="*/ 324791 h 2763911"/>
                <a:gd name="connsiteX56" fmla="*/ 1319383 w 1846136"/>
                <a:gd name="connsiteY56" fmla="*/ 327956 h 2763911"/>
                <a:gd name="connsiteX57" fmla="*/ 1315690 w 1846136"/>
                <a:gd name="connsiteY57" fmla="*/ 330858 h 2763911"/>
                <a:gd name="connsiteX58" fmla="*/ 1313053 w 1846136"/>
                <a:gd name="connsiteY58" fmla="*/ 331913 h 2763911"/>
                <a:gd name="connsiteX59" fmla="*/ 1311998 w 1846136"/>
                <a:gd name="connsiteY59" fmla="*/ 334286 h 2763911"/>
                <a:gd name="connsiteX60" fmla="*/ 1309096 w 1846136"/>
                <a:gd name="connsiteY60" fmla="*/ 338507 h 2763911"/>
                <a:gd name="connsiteX61" fmla="*/ 1306195 w 1846136"/>
                <a:gd name="connsiteY61" fmla="*/ 332176 h 2763911"/>
                <a:gd name="connsiteX62" fmla="*/ 1296436 w 1846136"/>
                <a:gd name="connsiteY62" fmla="*/ 328220 h 2763911"/>
                <a:gd name="connsiteX63" fmla="*/ 1295381 w 1846136"/>
                <a:gd name="connsiteY63" fmla="*/ 332440 h 2763911"/>
                <a:gd name="connsiteX64" fmla="*/ 1299865 w 1846136"/>
                <a:gd name="connsiteY64" fmla="*/ 332968 h 2763911"/>
                <a:gd name="connsiteX65" fmla="*/ 1294062 w 1846136"/>
                <a:gd name="connsiteY65" fmla="*/ 336924 h 2763911"/>
                <a:gd name="connsiteX66" fmla="*/ 531022 w 1846136"/>
                <a:gd name="connsiteY66" fmla="*/ 335869 h 2763911"/>
                <a:gd name="connsiteX67" fmla="*/ 525747 w 1846136"/>
                <a:gd name="connsiteY67" fmla="*/ 333495 h 2763911"/>
                <a:gd name="connsiteX68" fmla="*/ 531022 w 1846136"/>
                <a:gd name="connsiteY68" fmla="*/ 333495 h 2763911"/>
                <a:gd name="connsiteX69" fmla="*/ 532341 w 1846136"/>
                <a:gd name="connsiteY69" fmla="*/ 330594 h 2763911"/>
                <a:gd name="connsiteX70" fmla="*/ 532341 w 1846136"/>
                <a:gd name="connsiteY70" fmla="*/ 327956 h 2763911"/>
                <a:gd name="connsiteX71" fmla="*/ 532341 w 1846136"/>
                <a:gd name="connsiteY71" fmla="*/ 325319 h 2763911"/>
                <a:gd name="connsiteX72" fmla="*/ 526274 w 1846136"/>
                <a:gd name="connsiteY72" fmla="*/ 326637 h 2763911"/>
                <a:gd name="connsiteX73" fmla="*/ 514142 w 1846136"/>
                <a:gd name="connsiteY73" fmla="*/ 329011 h 2763911"/>
                <a:gd name="connsiteX74" fmla="*/ 502537 w 1846136"/>
                <a:gd name="connsiteY74" fmla="*/ 332704 h 2763911"/>
                <a:gd name="connsiteX75" fmla="*/ 375143 w 1846136"/>
                <a:gd name="connsiteY75" fmla="*/ 339034 h 2763911"/>
                <a:gd name="connsiteX76" fmla="*/ 231661 w 1846136"/>
                <a:gd name="connsiteY76" fmla="*/ 345628 h 2763911"/>
                <a:gd name="connsiteX77" fmla="*/ 112972 w 1846136"/>
                <a:gd name="connsiteY77" fmla="*/ 484628 h 2763911"/>
                <a:gd name="connsiteX78" fmla="*/ 110334 w 1846136"/>
                <a:gd name="connsiteY78" fmla="*/ 589340 h 2763911"/>
                <a:gd name="connsiteX79" fmla="*/ 107433 w 1846136"/>
                <a:gd name="connsiteY79" fmla="*/ 677435 h 2763911"/>
                <a:gd name="connsiteX80" fmla="*/ 108488 w 1846136"/>
                <a:gd name="connsiteY80" fmla="*/ 683765 h 2763911"/>
                <a:gd name="connsiteX81" fmla="*/ 108224 w 1846136"/>
                <a:gd name="connsiteY81" fmla="*/ 685347 h 2763911"/>
                <a:gd name="connsiteX82" fmla="*/ 107433 w 1846136"/>
                <a:gd name="connsiteY82" fmla="*/ 688776 h 2763911"/>
                <a:gd name="connsiteX83" fmla="*/ 107169 w 1846136"/>
                <a:gd name="connsiteY83" fmla="*/ 709877 h 2763911"/>
                <a:gd name="connsiteX84" fmla="*/ 107169 w 1846136"/>
                <a:gd name="connsiteY84" fmla="*/ 719636 h 2763911"/>
                <a:gd name="connsiteX85" fmla="*/ 107961 w 1846136"/>
                <a:gd name="connsiteY85" fmla="*/ 1357928 h 2763911"/>
                <a:gd name="connsiteX86" fmla="*/ 107169 w 1846136"/>
                <a:gd name="connsiteY86" fmla="*/ 1367951 h 2763911"/>
                <a:gd name="connsiteX87" fmla="*/ 107697 w 1846136"/>
                <a:gd name="connsiteY87" fmla="*/ 2048972 h 2763911"/>
                <a:gd name="connsiteX88" fmla="*/ 108488 w 1846136"/>
                <a:gd name="connsiteY88" fmla="*/ 2055303 h 2763911"/>
                <a:gd name="connsiteX89" fmla="*/ 108224 w 1846136"/>
                <a:gd name="connsiteY89" fmla="*/ 2056885 h 2763911"/>
                <a:gd name="connsiteX90" fmla="*/ 107433 w 1846136"/>
                <a:gd name="connsiteY90" fmla="*/ 2060314 h 2763911"/>
                <a:gd name="connsiteX91" fmla="*/ 107433 w 1846136"/>
                <a:gd name="connsiteY91" fmla="*/ 2080887 h 2763911"/>
                <a:gd name="connsiteX92" fmla="*/ 106642 w 1846136"/>
                <a:gd name="connsiteY92" fmla="*/ 2088272 h 2763911"/>
                <a:gd name="connsiteX93" fmla="*/ 110334 w 1846136"/>
                <a:gd name="connsiteY93" fmla="*/ 2296904 h 2763911"/>
                <a:gd name="connsiteX94" fmla="*/ 129852 w 1846136"/>
                <a:gd name="connsiteY94" fmla="*/ 2547474 h 2763911"/>
                <a:gd name="connsiteX95" fmla="*/ 184977 w 1846136"/>
                <a:gd name="connsiteY95" fmla="*/ 2611039 h 2763911"/>
                <a:gd name="connsiteX96" fmla="*/ 248805 w 1846136"/>
                <a:gd name="connsiteY96" fmla="*/ 2638470 h 2763911"/>
                <a:gd name="connsiteX97" fmla="*/ 255399 w 1846136"/>
                <a:gd name="connsiteY97" fmla="*/ 2638470 h 2763911"/>
                <a:gd name="connsiteX98" fmla="*/ 255399 w 1846136"/>
                <a:gd name="connsiteY98" fmla="*/ 1848781 h 2763911"/>
                <a:gd name="connsiteX99" fmla="*/ 269642 w 1846136"/>
                <a:gd name="connsiteY99" fmla="*/ 996053 h 2763911"/>
                <a:gd name="connsiteX100" fmla="*/ 313425 w 1846136"/>
                <a:gd name="connsiteY100" fmla="*/ 913234 h 2763911"/>
                <a:gd name="connsiteX101" fmla="*/ 508339 w 1846136"/>
                <a:gd name="connsiteY101" fmla="*/ 801137 h 2763911"/>
                <a:gd name="connsiteX102" fmla="*/ 527066 w 1846136"/>
                <a:gd name="connsiteY102" fmla="*/ 790587 h 2763911"/>
                <a:gd name="connsiteX103" fmla="*/ 571640 w 1846136"/>
                <a:gd name="connsiteY103" fmla="*/ 728340 h 2763911"/>
                <a:gd name="connsiteX104" fmla="*/ 644964 w 1846136"/>
                <a:gd name="connsiteY104" fmla="*/ 689304 h 2763911"/>
                <a:gd name="connsiteX105" fmla="*/ 783435 w 1846136"/>
                <a:gd name="connsiteY105" fmla="*/ 684029 h 2763911"/>
                <a:gd name="connsiteX106" fmla="*/ 900014 w 1846136"/>
                <a:gd name="connsiteY106" fmla="*/ 687721 h 2763911"/>
                <a:gd name="connsiteX107" fmla="*/ 903179 w 1846136"/>
                <a:gd name="connsiteY107" fmla="*/ 694843 h 2763911"/>
                <a:gd name="connsiteX108" fmla="*/ 905816 w 1846136"/>
                <a:gd name="connsiteY108" fmla="*/ 692733 h 2763911"/>
                <a:gd name="connsiteX109" fmla="*/ 908981 w 1846136"/>
                <a:gd name="connsiteY109" fmla="*/ 685611 h 2763911"/>
                <a:gd name="connsiteX110" fmla="*/ 923224 w 1846136"/>
                <a:gd name="connsiteY110" fmla="*/ 696161 h 2763911"/>
                <a:gd name="connsiteX111" fmla="*/ 919268 w 1846136"/>
                <a:gd name="connsiteY111" fmla="*/ 698008 h 2763911"/>
                <a:gd name="connsiteX112" fmla="*/ 917949 w 1846136"/>
                <a:gd name="connsiteY112" fmla="*/ 702492 h 2763911"/>
                <a:gd name="connsiteX113" fmla="*/ 919268 w 1846136"/>
                <a:gd name="connsiteY113" fmla="*/ 711196 h 2763911"/>
                <a:gd name="connsiteX114" fmla="*/ 924807 w 1846136"/>
                <a:gd name="connsiteY114" fmla="*/ 707767 h 2763911"/>
                <a:gd name="connsiteX115" fmla="*/ 925334 w 1846136"/>
                <a:gd name="connsiteY115" fmla="*/ 710404 h 2763911"/>
                <a:gd name="connsiteX116" fmla="*/ 926125 w 1846136"/>
                <a:gd name="connsiteY116" fmla="*/ 713042 h 2763911"/>
                <a:gd name="connsiteX117" fmla="*/ 927972 w 1846136"/>
                <a:gd name="connsiteY117" fmla="*/ 699590 h 2763911"/>
                <a:gd name="connsiteX118" fmla="*/ 928499 w 1846136"/>
                <a:gd name="connsiteY118" fmla="*/ 694579 h 2763911"/>
                <a:gd name="connsiteX119" fmla="*/ 927972 w 1846136"/>
                <a:gd name="connsiteY119" fmla="*/ 691941 h 2763911"/>
                <a:gd name="connsiteX120" fmla="*/ 1050881 w 1846136"/>
                <a:gd name="connsiteY120" fmla="*/ 684029 h 2763911"/>
                <a:gd name="connsiteX121" fmla="*/ 1229443 w 1846136"/>
                <a:gd name="connsiteY121" fmla="*/ 704338 h 2763911"/>
                <a:gd name="connsiteX122" fmla="*/ 1301184 w 1846136"/>
                <a:gd name="connsiteY122" fmla="*/ 777926 h 2763911"/>
                <a:gd name="connsiteX123" fmla="*/ 1311734 w 1846136"/>
                <a:gd name="connsiteY123" fmla="*/ 799291 h 2763911"/>
                <a:gd name="connsiteX124" fmla="*/ 1333625 w 1846136"/>
                <a:gd name="connsiteY124" fmla="*/ 802456 h 2763911"/>
                <a:gd name="connsiteX125" fmla="*/ 1576807 w 1846136"/>
                <a:gd name="connsiteY125" fmla="*/ 1042738 h 2763911"/>
                <a:gd name="connsiteX126" fmla="*/ 1579444 w 1846136"/>
                <a:gd name="connsiteY126" fmla="*/ 1849572 h 2763911"/>
                <a:gd name="connsiteX127" fmla="*/ 1579444 w 1846136"/>
                <a:gd name="connsiteY127" fmla="*/ 2639261 h 2763911"/>
                <a:gd name="connsiteX128" fmla="*/ 1590258 w 1846136"/>
                <a:gd name="connsiteY128" fmla="*/ 2637415 h 2763911"/>
                <a:gd name="connsiteX129" fmla="*/ 1705782 w 1846136"/>
                <a:gd name="connsiteY129" fmla="*/ 2545627 h 2763911"/>
                <a:gd name="connsiteX130" fmla="*/ 1724509 w 1846136"/>
                <a:gd name="connsiteY130" fmla="*/ 2379460 h 2763911"/>
                <a:gd name="connsiteX131" fmla="*/ 1729520 w 1846136"/>
                <a:gd name="connsiteY131" fmla="*/ 2265253 h 2763911"/>
                <a:gd name="connsiteX132" fmla="*/ 1837923 w 1846136"/>
                <a:gd name="connsiteY132" fmla="*/ 2277650 h 2763911"/>
                <a:gd name="connsiteX133" fmla="*/ 1839769 w 1846136"/>
                <a:gd name="connsiteY133" fmla="*/ 2397660 h 2763911"/>
                <a:gd name="connsiteX134" fmla="*/ 1833176 w 1846136"/>
                <a:gd name="connsiteY134" fmla="*/ 2529011 h 2763911"/>
                <a:gd name="connsiteX135" fmla="*/ 1757742 w 1846136"/>
                <a:gd name="connsiteY135" fmla="*/ 2669593 h 2763911"/>
                <a:gd name="connsiteX136" fmla="*/ 1704991 w 1846136"/>
                <a:gd name="connsiteY136" fmla="*/ 2709684 h 2763911"/>
                <a:gd name="connsiteX137" fmla="*/ 1699188 w 1846136"/>
                <a:gd name="connsiteY137" fmla="*/ 2712058 h 2763911"/>
                <a:gd name="connsiteX138" fmla="*/ 1695760 w 1846136"/>
                <a:gd name="connsiteY138" fmla="*/ 2718652 h 2763911"/>
                <a:gd name="connsiteX139" fmla="*/ 1689166 w 1846136"/>
                <a:gd name="connsiteY139" fmla="*/ 2713113 h 2763911"/>
                <a:gd name="connsiteX140" fmla="*/ 1686528 w 1846136"/>
                <a:gd name="connsiteY140" fmla="*/ 2713377 h 2763911"/>
                <a:gd name="connsiteX141" fmla="*/ 1683891 w 1846136"/>
                <a:gd name="connsiteY141" fmla="*/ 2720499 h 2763911"/>
                <a:gd name="connsiteX142" fmla="*/ 1681253 w 1846136"/>
                <a:gd name="connsiteY142" fmla="*/ 2721290 h 2763911"/>
                <a:gd name="connsiteX143" fmla="*/ 1677033 w 1846136"/>
                <a:gd name="connsiteY143" fmla="*/ 2715223 h 2763911"/>
                <a:gd name="connsiteX144" fmla="*/ 1679671 w 1846136"/>
                <a:gd name="connsiteY144" fmla="*/ 2714960 h 2763911"/>
                <a:gd name="connsiteX145" fmla="*/ 1682308 w 1846136"/>
                <a:gd name="connsiteY145" fmla="*/ 2714432 h 2763911"/>
                <a:gd name="connsiteX146" fmla="*/ 1680462 w 1846136"/>
                <a:gd name="connsiteY146" fmla="*/ 2709684 h 2763911"/>
                <a:gd name="connsiteX147" fmla="*/ 1673077 w 1846136"/>
                <a:gd name="connsiteY147" fmla="*/ 2714960 h 2763911"/>
                <a:gd name="connsiteX148" fmla="*/ 1671758 w 1846136"/>
                <a:gd name="connsiteY148" fmla="*/ 2717597 h 2763911"/>
                <a:gd name="connsiteX149" fmla="*/ 1673868 w 1846136"/>
                <a:gd name="connsiteY149" fmla="*/ 2721817 h 2763911"/>
                <a:gd name="connsiteX150" fmla="*/ 1679671 w 1846136"/>
                <a:gd name="connsiteY150" fmla="*/ 2726037 h 2763911"/>
                <a:gd name="connsiteX151" fmla="*/ 1675187 w 1846136"/>
                <a:gd name="connsiteY151" fmla="*/ 2726565 h 2763911"/>
                <a:gd name="connsiteX152" fmla="*/ 1663054 w 1846136"/>
                <a:gd name="connsiteY152" fmla="*/ 2724455 h 2763911"/>
                <a:gd name="connsiteX153" fmla="*/ 1657252 w 1846136"/>
                <a:gd name="connsiteY153" fmla="*/ 2720762 h 2763911"/>
                <a:gd name="connsiteX154" fmla="*/ 1658570 w 1846136"/>
                <a:gd name="connsiteY154" fmla="*/ 2715751 h 2763911"/>
                <a:gd name="connsiteX155" fmla="*/ 1662527 w 1846136"/>
                <a:gd name="connsiteY155" fmla="*/ 2717597 h 2763911"/>
                <a:gd name="connsiteX156" fmla="*/ 1666483 w 1846136"/>
                <a:gd name="connsiteY156" fmla="*/ 2718125 h 2763911"/>
                <a:gd name="connsiteX157" fmla="*/ 1654087 w 1846136"/>
                <a:gd name="connsiteY157" fmla="*/ 2710740 h 2763911"/>
                <a:gd name="connsiteX158" fmla="*/ 1650658 w 1846136"/>
                <a:gd name="connsiteY158" fmla="*/ 2717597 h 2763911"/>
                <a:gd name="connsiteX159" fmla="*/ 1653559 w 1846136"/>
                <a:gd name="connsiteY159" fmla="*/ 2716278 h 2763911"/>
                <a:gd name="connsiteX160" fmla="*/ 1654878 w 1846136"/>
                <a:gd name="connsiteY160" fmla="*/ 2714168 h 2763911"/>
                <a:gd name="connsiteX161" fmla="*/ 1653823 w 1846136"/>
                <a:gd name="connsiteY161" fmla="*/ 2721817 h 2763911"/>
                <a:gd name="connsiteX162" fmla="*/ 1649603 w 1846136"/>
                <a:gd name="connsiteY162" fmla="*/ 2720762 h 2763911"/>
                <a:gd name="connsiteX163" fmla="*/ 1645383 w 1846136"/>
                <a:gd name="connsiteY163" fmla="*/ 2714960 h 2763911"/>
                <a:gd name="connsiteX164" fmla="*/ 1641426 w 1846136"/>
                <a:gd name="connsiteY164" fmla="*/ 2724982 h 2763911"/>
                <a:gd name="connsiteX165" fmla="*/ 1642745 w 1846136"/>
                <a:gd name="connsiteY165" fmla="*/ 2723400 h 2763911"/>
                <a:gd name="connsiteX166" fmla="*/ 1645383 w 1846136"/>
                <a:gd name="connsiteY166" fmla="*/ 2720235 h 2763911"/>
                <a:gd name="connsiteX167" fmla="*/ 1648020 w 1846136"/>
                <a:gd name="connsiteY167" fmla="*/ 2726829 h 2763911"/>
                <a:gd name="connsiteX168" fmla="*/ 1650658 w 1846136"/>
                <a:gd name="connsiteY168" fmla="*/ 2733423 h 2763911"/>
                <a:gd name="connsiteX169" fmla="*/ 1653295 w 1846136"/>
                <a:gd name="connsiteY169" fmla="*/ 2730258 h 2763911"/>
                <a:gd name="connsiteX170" fmla="*/ 1654614 w 1846136"/>
                <a:gd name="connsiteY170" fmla="*/ 2728675 h 2763911"/>
                <a:gd name="connsiteX171" fmla="*/ 1649075 w 1846136"/>
                <a:gd name="connsiteY171" fmla="*/ 2736851 h 2763911"/>
                <a:gd name="connsiteX172" fmla="*/ 1645383 w 1846136"/>
                <a:gd name="connsiteY172" fmla="*/ 2738962 h 2763911"/>
                <a:gd name="connsiteX173" fmla="*/ 1643536 w 1846136"/>
                <a:gd name="connsiteY173" fmla="*/ 2740544 h 2763911"/>
                <a:gd name="connsiteX174" fmla="*/ 1638525 w 1846136"/>
                <a:gd name="connsiteY174" fmla="*/ 2743445 h 2763911"/>
                <a:gd name="connsiteX175" fmla="*/ 1633777 w 1846136"/>
                <a:gd name="connsiteY175" fmla="*/ 2723664 h 2763911"/>
                <a:gd name="connsiteX176" fmla="*/ 1631931 w 1846136"/>
                <a:gd name="connsiteY176" fmla="*/ 2711267 h 2763911"/>
                <a:gd name="connsiteX177" fmla="*/ 1630876 w 1846136"/>
                <a:gd name="connsiteY177" fmla="*/ 2718125 h 2763911"/>
                <a:gd name="connsiteX178" fmla="*/ 1626656 w 1846136"/>
                <a:gd name="connsiteY178" fmla="*/ 2720235 h 2763911"/>
                <a:gd name="connsiteX179" fmla="*/ 1625074 w 1846136"/>
                <a:gd name="connsiteY179" fmla="*/ 2708366 h 2763911"/>
                <a:gd name="connsiteX180" fmla="*/ 1624810 w 1846136"/>
                <a:gd name="connsiteY180" fmla="*/ 2720762 h 2763911"/>
                <a:gd name="connsiteX181" fmla="*/ 1627711 w 1846136"/>
                <a:gd name="connsiteY181" fmla="*/ 2734214 h 2763911"/>
                <a:gd name="connsiteX182" fmla="*/ 1627711 w 1846136"/>
                <a:gd name="connsiteY182" fmla="*/ 2735796 h 2763911"/>
                <a:gd name="connsiteX183" fmla="*/ 1624282 w 1846136"/>
                <a:gd name="connsiteY183" fmla="*/ 2738962 h 2763911"/>
                <a:gd name="connsiteX184" fmla="*/ 1628239 w 1846136"/>
                <a:gd name="connsiteY184" fmla="*/ 2740280 h 2763911"/>
                <a:gd name="connsiteX185" fmla="*/ 1621645 w 1846136"/>
                <a:gd name="connsiteY185" fmla="*/ 2746611 h 2763911"/>
                <a:gd name="connsiteX186" fmla="*/ 1603710 w 1846136"/>
                <a:gd name="connsiteY186" fmla="*/ 2738698 h 2763911"/>
                <a:gd name="connsiteX187" fmla="*/ 1597643 w 1846136"/>
                <a:gd name="connsiteY187" fmla="*/ 2740280 h 2763911"/>
                <a:gd name="connsiteX188" fmla="*/ 1596061 w 1846136"/>
                <a:gd name="connsiteY188" fmla="*/ 2753204 h 2763911"/>
                <a:gd name="connsiteX189" fmla="*/ 1595269 w 1846136"/>
                <a:gd name="connsiteY189" fmla="*/ 2741335 h 2763911"/>
                <a:gd name="connsiteX190" fmla="*/ 1595269 w 1846136"/>
                <a:gd name="connsiteY190" fmla="*/ 2724455 h 2763911"/>
                <a:gd name="connsiteX191" fmla="*/ 1592104 w 1846136"/>
                <a:gd name="connsiteY191" fmla="*/ 2721817 h 2763911"/>
                <a:gd name="connsiteX192" fmla="*/ 1572850 w 1846136"/>
                <a:gd name="connsiteY192" fmla="*/ 2720762 h 2763911"/>
                <a:gd name="connsiteX193" fmla="*/ 1574169 w 1846136"/>
                <a:gd name="connsiteY193" fmla="*/ 2715751 h 2763911"/>
                <a:gd name="connsiteX194" fmla="*/ 1578125 w 1846136"/>
                <a:gd name="connsiteY194" fmla="*/ 2717597 h 2763911"/>
                <a:gd name="connsiteX195" fmla="*/ 1582082 w 1846136"/>
                <a:gd name="connsiteY195" fmla="*/ 2718125 h 2763911"/>
                <a:gd name="connsiteX196" fmla="*/ 1568894 w 1846136"/>
                <a:gd name="connsiteY196" fmla="*/ 2711003 h 2763911"/>
                <a:gd name="connsiteX197" fmla="*/ 1566520 w 1846136"/>
                <a:gd name="connsiteY197" fmla="*/ 2717070 h 2763911"/>
                <a:gd name="connsiteX198" fmla="*/ 1568894 w 1846136"/>
                <a:gd name="connsiteY198" fmla="*/ 2716278 h 2763911"/>
                <a:gd name="connsiteX199" fmla="*/ 1571268 w 1846136"/>
                <a:gd name="connsiteY199" fmla="*/ 2714960 h 2763911"/>
                <a:gd name="connsiteX200" fmla="*/ 1567839 w 1846136"/>
                <a:gd name="connsiteY200" fmla="*/ 2724455 h 2763911"/>
                <a:gd name="connsiteX201" fmla="*/ 1569158 w 1846136"/>
                <a:gd name="connsiteY201" fmla="*/ 2736060 h 2763911"/>
                <a:gd name="connsiteX202" fmla="*/ 1574169 w 1846136"/>
                <a:gd name="connsiteY202" fmla="*/ 2738434 h 2763911"/>
                <a:gd name="connsiteX203" fmla="*/ 1572059 w 1846136"/>
                <a:gd name="connsiteY203" fmla="*/ 2731840 h 2763911"/>
                <a:gd name="connsiteX204" fmla="*/ 1571268 w 1846136"/>
                <a:gd name="connsiteY204" fmla="*/ 2729994 h 2763911"/>
                <a:gd name="connsiteX205" fmla="*/ 1575752 w 1846136"/>
                <a:gd name="connsiteY205" fmla="*/ 2727884 h 2763911"/>
                <a:gd name="connsiteX206" fmla="*/ 1584983 w 1846136"/>
                <a:gd name="connsiteY206" fmla="*/ 2736851 h 2763911"/>
                <a:gd name="connsiteX207" fmla="*/ 1586566 w 1846136"/>
                <a:gd name="connsiteY207" fmla="*/ 2738170 h 2763911"/>
                <a:gd name="connsiteX208" fmla="*/ 1592632 w 1846136"/>
                <a:gd name="connsiteY208" fmla="*/ 2742654 h 2763911"/>
                <a:gd name="connsiteX209" fmla="*/ 1587093 w 1846136"/>
                <a:gd name="connsiteY209" fmla="*/ 2754523 h 2763911"/>
                <a:gd name="connsiteX210" fmla="*/ 1577598 w 1846136"/>
                <a:gd name="connsiteY210" fmla="*/ 2750039 h 2763911"/>
                <a:gd name="connsiteX211" fmla="*/ 1575488 w 1846136"/>
                <a:gd name="connsiteY211" fmla="*/ 2748721 h 2763911"/>
                <a:gd name="connsiteX212" fmla="*/ 1574697 w 1846136"/>
                <a:gd name="connsiteY212" fmla="*/ 2751886 h 2763911"/>
                <a:gd name="connsiteX213" fmla="*/ 1567839 w 1846136"/>
                <a:gd name="connsiteY213" fmla="*/ 2742127 h 2763911"/>
                <a:gd name="connsiteX214" fmla="*/ 1564410 w 1846136"/>
                <a:gd name="connsiteY214" fmla="*/ 2739225 h 2763911"/>
                <a:gd name="connsiteX215" fmla="*/ 1563355 w 1846136"/>
                <a:gd name="connsiteY215" fmla="*/ 2745028 h 2763911"/>
                <a:gd name="connsiteX216" fmla="*/ 1560981 w 1846136"/>
                <a:gd name="connsiteY216" fmla="*/ 2738434 h 2763911"/>
                <a:gd name="connsiteX217" fmla="*/ 1558344 w 1846136"/>
                <a:gd name="connsiteY217" fmla="*/ 2734741 h 2763911"/>
                <a:gd name="connsiteX218" fmla="*/ 1557289 w 1846136"/>
                <a:gd name="connsiteY218" fmla="*/ 2732368 h 2763911"/>
                <a:gd name="connsiteX219" fmla="*/ 1555970 w 1846136"/>
                <a:gd name="connsiteY219" fmla="*/ 2728148 h 2763911"/>
                <a:gd name="connsiteX220" fmla="*/ 1555970 w 1846136"/>
                <a:gd name="connsiteY220" fmla="*/ 2741072 h 2763911"/>
                <a:gd name="connsiteX221" fmla="*/ 1563883 w 1846136"/>
                <a:gd name="connsiteY221" fmla="*/ 2748457 h 2763911"/>
                <a:gd name="connsiteX222" fmla="*/ 1568894 w 1846136"/>
                <a:gd name="connsiteY222" fmla="*/ 2749512 h 2763911"/>
                <a:gd name="connsiteX223" fmla="*/ 1565993 w 1846136"/>
                <a:gd name="connsiteY223" fmla="*/ 2751886 h 2763911"/>
                <a:gd name="connsiteX224" fmla="*/ 1564938 w 1846136"/>
                <a:gd name="connsiteY224" fmla="*/ 2754523 h 2763911"/>
                <a:gd name="connsiteX225" fmla="*/ 1247642 w 1846136"/>
                <a:gd name="connsiteY225" fmla="*/ 2757161 h 2763911"/>
                <a:gd name="connsiteX226" fmla="*/ 928763 w 1846136"/>
                <a:gd name="connsiteY226" fmla="*/ 2757161 h 2763911"/>
                <a:gd name="connsiteX227" fmla="*/ 930082 w 1846136"/>
                <a:gd name="connsiteY227" fmla="*/ 2743973 h 2763911"/>
                <a:gd name="connsiteX228" fmla="*/ 921114 w 1846136"/>
                <a:gd name="connsiteY228" fmla="*/ 2725774 h 2763911"/>
                <a:gd name="connsiteX229" fmla="*/ 922433 w 1846136"/>
                <a:gd name="connsiteY229" fmla="*/ 2747929 h 2763911"/>
                <a:gd name="connsiteX230" fmla="*/ 924543 w 1846136"/>
                <a:gd name="connsiteY230" fmla="*/ 2746083 h 2763911"/>
                <a:gd name="connsiteX231" fmla="*/ 925598 w 1846136"/>
                <a:gd name="connsiteY231" fmla="*/ 2738698 h 2763911"/>
                <a:gd name="connsiteX232" fmla="*/ 926389 w 1846136"/>
                <a:gd name="connsiteY232" fmla="*/ 2752941 h 2763911"/>
                <a:gd name="connsiteX233" fmla="*/ 921114 w 1846136"/>
                <a:gd name="connsiteY233" fmla="*/ 2752677 h 2763911"/>
                <a:gd name="connsiteX234" fmla="*/ 917422 w 1846136"/>
                <a:gd name="connsiteY234" fmla="*/ 2752413 h 2763911"/>
                <a:gd name="connsiteX235" fmla="*/ 913202 w 1846136"/>
                <a:gd name="connsiteY235" fmla="*/ 2755314 h 2763911"/>
                <a:gd name="connsiteX236" fmla="*/ 912147 w 1846136"/>
                <a:gd name="connsiteY236" fmla="*/ 2751886 h 2763911"/>
                <a:gd name="connsiteX237" fmla="*/ 911092 w 1846136"/>
                <a:gd name="connsiteY237" fmla="*/ 2748457 h 2763911"/>
                <a:gd name="connsiteX238" fmla="*/ 906871 w 1846136"/>
                <a:gd name="connsiteY238" fmla="*/ 2749776 h 2763911"/>
                <a:gd name="connsiteX239" fmla="*/ 905289 w 1846136"/>
                <a:gd name="connsiteY239" fmla="*/ 2751094 h 2763911"/>
                <a:gd name="connsiteX240" fmla="*/ 912147 w 1846136"/>
                <a:gd name="connsiteY240" fmla="*/ 2733423 h 2763911"/>
                <a:gd name="connsiteX241" fmla="*/ 913993 w 1846136"/>
                <a:gd name="connsiteY241" fmla="*/ 2729730 h 2763911"/>
                <a:gd name="connsiteX242" fmla="*/ 909245 w 1846136"/>
                <a:gd name="connsiteY242" fmla="*/ 2728939 h 2763911"/>
                <a:gd name="connsiteX243" fmla="*/ 906080 w 1846136"/>
                <a:gd name="connsiteY243" fmla="*/ 2735005 h 2763911"/>
                <a:gd name="connsiteX244" fmla="*/ 904498 w 1846136"/>
                <a:gd name="connsiteY244" fmla="*/ 2740017 h 2763911"/>
                <a:gd name="connsiteX245" fmla="*/ 901333 w 1846136"/>
                <a:gd name="connsiteY245" fmla="*/ 2736851 h 2763911"/>
                <a:gd name="connsiteX246" fmla="*/ 898959 w 1846136"/>
                <a:gd name="connsiteY246" fmla="*/ 2737379 h 2763911"/>
                <a:gd name="connsiteX247" fmla="*/ 898959 w 1846136"/>
                <a:gd name="connsiteY247" fmla="*/ 2743973 h 2763911"/>
                <a:gd name="connsiteX248" fmla="*/ 901596 w 1846136"/>
                <a:gd name="connsiteY248" fmla="*/ 2745292 h 2763911"/>
                <a:gd name="connsiteX249" fmla="*/ 904761 w 1846136"/>
                <a:gd name="connsiteY249" fmla="*/ 2753996 h 2763911"/>
                <a:gd name="connsiteX250" fmla="*/ 578234 w 1846136"/>
                <a:gd name="connsiteY250" fmla="*/ 2756897 h 2763911"/>
                <a:gd name="connsiteX251" fmla="*/ 240893 w 1846136"/>
                <a:gd name="connsiteY251" fmla="*/ 2755314 h 2763911"/>
                <a:gd name="connsiteX252" fmla="*/ 1622436 w 1846136"/>
                <a:gd name="connsiteY252" fmla="*/ 2742127 h 2763911"/>
                <a:gd name="connsiteX253" fmla="*/ 1615842 w 1846136"/>
                <a:gd name="connsiteY253" fmla="*/ 2742127 h 2763911"/>
                <a:gd name="connsiteX254" fmla="*/ 1619007 w 1846136"/>
                <a:gd name="connsiteY254" fmla="*/ 2743445 h 2763911"/>
                <a:gd name="connsiteX255" fmla="*/ 1622436 w 1846136"/>
                <a:gd name="connsiteY255" fmla="*/ 2742127 h 2763911"/>
                <a:gd name="connsiteX256" fmla="*/ 1621117 w 1846136"/>
                <a:gd name="connsiteY256" fmla="*/ 2723136 h 2763911"/>
                <a:gd name="connsiteX257" fmla="*/ 1620590 w 1846136"/>
                <a:gd name="connsiteY257" fmla="*/ 2708366 h 2763911"/>
                <a:gd name="connsiteX258" fmla="*/ 1619799 w 1846136"/>
                <a:gd name="connsiteY258" fmla="*/ 2721026 h 2763911"/>
                <a:gd name="connsiteX259" fmla="*/ 1616106 w 1846136"/>
                <a:gd name="connsiteY259" fmla="*/ 2732104 h 2763911"/>
                <a:gd name="connsiteX260" fmla="*/ 1613732 w 1846136"/>
                <a:gd name="connsiteY260" fmla="*/ 2734214 h 2763911"/>
                <a:gd name="connsiteX261" fmla="*/ 1617689 w 1846136"/>
                <a:gd name="connsiteY261" fmla="*/ 2737907 h 2763911"/>
                <a:gd name="connsiteX262" fmla="*/ 1621117 w 1846136"/>
                <a:gd name="connsiteY262" fmla="*/ 2723136 h 2763911"/>
                <a:gd name="connsiteX263" fmla="*/ 1644855 w 1846136"/>
                <a:gd name="connsiteY263" fmla="*/ 2732895 h 2763911"/>
                <a:gd name="connsiteX264" fmla="*/ 1637470 w 1846136"/>
                <a:gd name="connsiteY264" fmla="*/ 2731840 h 2763911"/>
                <a:gd name="connsiteX265" fmla="*/ 1641690 w 1846136"/>
                <a:gd name="connsiteY265" fmla="*/ 2736060 h 2763911"/>
                <a:gd name="connsiteX266" fmla="*/ 1644855 w 1846136"/>
                <a:gd name="connsiteY266" fmla="*/ 2732895 h 2763911"/>
                <a:gd name="connsiteX267" fmla="*/ 906871 w 1846136"/>
                <a:gd name="connsiteY267" fmla="*/ 2728148 h 2763911"/>
                <a:gd name="connsiteX268" fmla="*/ 908718 w 1846136"/>
                <a:gd name="connsiteY268" fmla="*/ 2723927 h 2763911"/>
                <a:gd name="connsiteX269" fmla="*/ 902388 w 1846136"/>
                <a:gd name="connsiteY269" fmla="*/ 2726301 h 2763911"/>
                <a:gd name="connsiteX270" fmla="*/ 906871 w 1846136"/>
                <a:gd name="connsiteY270" fmla="*/ 2728148 h 2763911"/>
                <a:gd name="connsiteX271" fmla="*/ 1564146 w 1846136"/>
                <a:gd name="connsiteY271" fmla="*/ 2718652 h 2763911"/>
                <a:gd name="connsiteX272" fmla="*/ 1561773 w 1846136"/>
                <a:gd name="connsiteY272" fmla="*/ 2721290 h 2763911"/>
                <a:gd name="connsiteX273" fmla="*/ 1564146 w 1846136"/>
                <a:gd name="connsiteY273" fmla="*/ 2726037 h 2763911"/>
                <a:gd name="connsiteX274" fmla="*/ 1564146 w 1846136"/>
                <a:gd name="connsiteY274" fmla="*/ 2718652 h 2763911"/>
                <a:gd name="connsiteX275" fmla="*/ 1603182 w 1846136"/>
                <a:gd name="connsiteY275" fmla="*/ 2720499 h 2763911"/>
                <a:gd name="connsiteX276" fmla="*/ 1605028 w 1846136"/>
                <a:gd name="connsiteY276" fmla="*/ 2713113 h 2763911"/>
                <a:gd name="connsiteX277" fmla="*/ 1602391 w 1846136"/>
                <a:gd name="connsiteY277" fmla="*/ 2712850 h 2763911"/>
                <a:gd name="connsiteX278" fmla="*/ 1600544 w 1846136"/>
                <a:gd name="connsiteY278" fmla="*/ 2722872 h 2763911"/>
                <a:gd name="connsiteX279" fmla="*/ 1603182 w 1846136"/>
                <a:gd name="connsiteY279" fmla="*/ 2720499 h 2763911"/>
                <a:gd name="connsiteX280" fmla="*/ 1594214 w 1846136"/>
                <a:gd name="connsiteY280" fmla="*/ 2716542 h 2763911"/>
                <a:gd name="connsiteX281" fmla="*/ 1597379 w 1846136"/>
                <a:gd name="connsiteY281" fmla="*/ 2711003 h 2763911"/>
                <a:gd name="connsiteX282" fmla="*/ 1589731 w 1846136"/>
                <a:gd name="connsiteY282" fmla="*/ 2714696 h 2763911"/>
                <a:gd name="connsiteX283" fmla="*/ 1594214 w 1846136"/>
                <a:gd name="connsiteY283" fmla="*/ 2716542 h 2763911"/>
                <a:gd name="connsiteX284" fmla="*/ 1464711 w 1846136"/>
                <a:gd name="connsiteY284" fmla="*/ 1852473 h 2763911"/>
                <a:gd name="connsiteX285" fmla="*/ 1459964 w 1846136"/>
                <a:gd name="connsiteY285" fmla="*/ 1045376 h 2763911"/>
                <a:gd name="connsiteX286" fmla="*/ 1414598 w 1846136"/>
                <a:gd name="connsiteY286" fmla="*/ 967304 h 2763911"/>
                <a:gd name="connsiteX287" fmla="*/ 1341011 w 1846136"/>
                <a:gd name="connsiteY287" fmla="*/ 921674 h 2763911"/>
                <a:gd name="connsiteX288" fmla="*/ 1305931 w 1846136"/>
                <a:gd name="connsiteY288" fmla="*/ 926158 h 2763911"/>
                <a:gd name="connsiteX289" fmla="*/ 1201221 w 1846136"/>
                <a:gd name="connsiteY289" fmla="*/ 1021110 h 2763911"/>
                <a:gd name="connsiteX290" fmla="*/ 1179857 w 1846136"/>
                <a:gd name="connsiteY290" fmla="*/ 1028232 h 2763911"/>
                <a:gd name="connsiteX291" fmla="*/ 917422 w 1846136"/>
                <a:gd name="connsiteY291" fmla="*/ 1028232 h 2763911"/>
                <a:gd name="connsiteX292" fmla="*/ 654986 w 1846136"/>
                <a:gd name="connsiteY292" fmla="*/ 1028232 h 2763911"/>
                <a:gd name="connsiteX293" fmla="*/ 633622 w 1846136"/>
                <a:gd name="connsiteY293" fmla="*/ 1021110 h 2763911"/>
                <a:gd name="connsiteX294" fmla="*/ 567948 w 1846136"/>
                <a:gd name="connsiteY294" fmla="*/ 981811 h 2763911"/>
                <a:gd name="connsiteX295" fmla="*/ 528648 w 1846136"/>
                <a:gd name="connsiteY295" fmla="*/ 925630 h 2763911"/>
                <a:gd name="connsiteX296" fmla="*/ 512559 w 1846136"/>
                <a:gd name="connsiteY296" fmla="*/ 917454 h 2763911"/>
                <a:gd name="connsiteX297" fmla="*/ 380682 w 1846136"/>
                <a:gd name="connsiteY297" fmla="*/ 1027704 h 2763911"/>
                <a:gd name="connsiteX298" fmla="*/ 371451 w 1846136"/>
                <a:gd name="connsiteY298" fmla="*/ 1069906 h 2763911"/>
                <a:gd name="connsiteX299" fmla="*/ 370660 w 1846136"/>
                <a:gd name="connsiteY299" fmla="*/ 2641899 h 2763911"/>
                <a:gd name="connsiteX300" fmla="*/ 918477 w 1846136"/>
                <a:gd name="connsiteY300" fmla="*/ 2643218 h 2763911"/>
                <a:gd name="connsiteX301" fmla="*/ 1464711 w 1846136"/>
                <a:gd name="connsiteY301" fmla="*/ 2642426 h 2763911"/>
                <a:gd name="connsiteX302" fmla="*/ 1464711 w 1846136"/>
                <a:gd name="connsiteY302" fmla="*/ 1852473 h 2763911"/>
                <a:gd name="connsiteX303" fmla="*/ 1168779 w 1846136"/>
                <a:gd name="connsiteY303" fmla="*/ 910069 h 2763911"/>
                <a:gd name="connsiteX304" fmla="*/ 1172736 w 1846136"/>
                <a:gd name="connsiteY304" fmla="*/ 805093 h 2763911"/>
                <a:gd name="connsiteX305" fmla="*/ 917422 w 1846136"/>
                <a:gd name="connsiteY305" fmla="*/ 800082 h 2763911"/>
                <a:gd name="connsiteX306" fmla="*/ 662108 w 1846136"/>
                <a:gd name="connsiteY306" fmla="*/ 805093 h 2763911"/>
                <a:gd name="connsiteX307" fmla="*/ 662899 w 1846136"/>
                <a:gd name="connsiteY307" fmla="*/ 908486 h 2763911"/>
                <a:gd name="connsiteX308" fmla="*/ 916894 w 1846136"/>
                <a:gd name="connsiteY308" fmla="*/ 913497 h 2763911"/>
                <a:gd name="connsiteX309" fmla="*/ 1168779 w 1846136"/>
                <a:gd name="connsiteY309" fmla="*/ 910069 h 2763911"/>
                <a:gd name="connsiteX310" fmla="*/ 1802316 w 1846136"/>
                <a:gd name="connsiteY310" fmla="*/ 742319 h 2763911"/>
                <a:gd name="connsiteX311" fmla="*/ 1796250 w 1846136"/>
                <a:gd name="connsiteY311" fmla="*/ 740209 h 2763911"/>
                <a:gd name="connsiteX312" fmla="*/ 1788337 w 1846136"/>
                <a:gd name="connsiteY312" fmla="*/ 742319 h 2763911"/>
                <a:gd name="connsiteX313" fmla="*/ 1802316 w 1846136"/>
                <a:gd name="connsiteY313" fmla="*/ 742319 h 2763911"/>
                <a:gd name="connsiteX314" fmla="*/ 1826845 w 1846136"/>
                <a:gd name="connsiteY314" fmla="*/ 737835 h 2763911"/>
                <a:gd name="connsiteX315" fmla="*/ 1823944 w 1846136"/>
                <a:gd name="connsiteY315" fmla="*/ 737308 h 2763911"/>
                <a:gd name="connsiteX316" fmla="*/ 1818142 w 1846136"/>
                <a:gd name="connsiteY316" fmla="*/ 739945 h 2763911"/>
                <a:gd name="connsiteX317" fmla="*/ 1817878 w 1846136"/>
                <a:gd name="connsiteY317" fmla="*/ 741528 h 2763911"/>
                <a:gd name="connsiteX318" fmla="*/ 1826845 w 1846136"/>
                <a:gd name="connsiteY318" fmla="*/ 737835 h 2763911"/>
                <a:gd name="connsiteX319" fmla="*/ 1835286 w 1846136"/>
                <a:gd name="connsiteY319" fmla="*/ 740736 h 2763911"/>
                <a:gd name="connsiteX320" fmla="*/ 1834231 w 1846136"/>
                <a:gd name="connsiteY320" fmla="*/ 736780 h 2763911"/>
                <a:gd name="connsiteX321" fmla="*/ 1830010 w 1846136"/>
                <a:gd name="connsiteY321" fmla="*/ 740736 h 2763911"/>
                <a:gd name="connsiteX322" fmla="*/ 1831065 w 1846136"/>
                <a:gd name="connsiteY322" fmla="*/ 744693 h 2763911"/>
                <a:gd name="connsiteX323" fmla="*/ 1835286 w 1846136"/>
                <a:gd name="connsiteY323" fmla="*/ 740736 h 2763911"/>
                <a:gd name="connsiteX324" fmla="*/ 1774622 w 1846136"/>
                <a:gd name="connsiteY324" fmla="*/ 734142 h 2763911"/>
                <a:gd name="connsiteX325" fmla="*/ 1774095 w 1846136"/>
                <a:gd name="connsiteY325" fmla="*/ 731505 h 2763911"/>
                <a:gd name="connsiteX326" fmla="*/ 1776996 w 1846136"/>
                <a:gd name="connsiteY326" fmla="*/ 724383 h 2763911"/>
                <a:gd name="connsiteX327" fmla="*/ 1774886 w 1846136"/>
                <a:gd name="connsiteY327" fmla="*/ 722010 h 2763911"/>
                <a:gd name="connsiteX328" fmla="*/ 1767501 w 1846136"/>
                <a:gd name="connsiteY328" fmla="*/ 719372 h 2763911"/>
                <a:gd name="connsiteX329" fmla="*/ 1760116 w 1846136"/>
                <a:gd name="connsiteY329" fmla="*/ 713569 h 2763911"/>
                <a:gd name="connsiteX330" fmla="*/ 1764599 w 1846136"/>
                <a:gd name="connsiteY330" fmla="*/ 721482 h 2763911"/>
                <a:gd name="connsiteX331" fmla="*/ 1765654 w 1846136"/>
                <a:gd name="connsiteY331" fmla="*/ 728340 h 2763911"/>
                <a:gd name="connsiteX332" fmla="*/ 1768292 w 1846136"/>
                <a:gd name="connsiteY332" fmla="*/ 734406 h 2763911"/>
                <a:gd name="connsiteX333" fmla="*/ 1776996 w 1846136"/>
                <a:gd name="connsiteY333" fmla="*/ 737835 h 2763911"/>
                <a:gd name="connsiteX334" fmla="*/ 1774622 w 1846136"/>
                <a:gd name="connsiteY334" fmla="*/ 734142 h 2763911"/>
                <a:gd name="connsiteX335" fmla="*/ 1806273 w 1846136"/>
                <a:gd name="connsiteY335" fmla="*/ 734670 h 2763911"/>
                <a:gd name="connsiteX336" fmla="*/ 1796514 w 1846136"/>
                <a:gd name="connsiteY336" fmla="*/ 733351 h 2763911"/>
                <a:gd name="connsiteX337" fmla="*/ 1786491 w 1846136"/>
                <a:gd name="connsiteY337" fmla="*/ 734142 h 2763911"/>
                <a:gd name="connsiteX338" fmla="*/ 1795722 w 1846136"/>
                <a:gd name="connsiteY338" fmla="*/ 730714 h 2763911"/>
                <a:gd name="connsiteX339" fmla="*/ 1804954 w 1846136"/>
                <a:gd name="connsiteY339" fmla="*/ 727549 h 2763911"/>
                <a:gd name="connsiteX340" fmla="*/ 1804954 w 1846136"/>
                <a:gd name="connsiteY340" fmla="*/ 703283 h 2763911"/>
                <a:gd name="connsiteX341" fmla="*/ 1803108 w 1846136"/>
                <a:gd name="connsiteY341" fmla="*/ 682182 h 2763911"/>
                <a:gd name="connsiteX342" fmla="*/ 1800998 w 1846136"/>
                <a:gd name="connsiteY342" fmla="*/ 680864 h 2763911"/>
                <a:gd name="connsiteX343" fmla="*/ 1804426 w 1846136"/>
                <a:gd name="connsiteY343" fmla="*/ 675852 h 2763911"/>
                <a:gd name="connsiteX344" fmla="*/ 1802316 w 1846136"/>
                <a:gd name="connsiteY344" fmla="*/ 673478 h 2763911"/>
                <a:gd name="connsiteX345" fmla="*/ 1801525 w 1846136"/>
                <a:gd name="connsiteY345" fmla="*/ 671104 h 2763911"/>
                <a:gd name="connsiteX346" fmla="*/ 1807855 w 1846136"/>
                <a:gd name="connsiteY346" fmla="*/ 667939 h 2763911"/>
                <a:gd name="connsiteX347" fmla="*/ 1800734 w 1846136"/>
                <a:gd name="connsiteY347" fmla="*/ 661873 h 2763911"/>
                <a:gd name="connsiteX348" fmla="*/ 1802580 w 1846136"/>
                <a:gd name="connsiteY348" fmla="*/ 665829 h 2763911"/>
                <a:gd name="connsiteX349" fmla="*/ 1802316 w 1846136"/>
                <a:gd name="connsiteY349" fmla="*/ 667939 h 2763911"/>
                <a:gd name="connsiteX350" fmla="*/ 1793612 w 1846136"/>
                <a:gd name="connsiteY350" fmla="*/ 671368 h 2763911"/>
                <a:gd name="connsiteX351" fmla="*/ 1790184 w 1846136"/>
                <a:gd name="connsiteY351" fmla="*/ 668203 h 2763911"/>
                <a:gd name="connsiteX352" fmla="*/ 1788074 w 1846136"/>
                <a:gd name="connsiteY352" fmla="*/ 669522 h 2763911"/>
                <a:gd name="connsiteX353" fmla="*/ 1788074 w 1846136"/>
                <a:gd name="connsiteY353" fmla="*/ 702492 h 2763911"/>
                <a:gd name="connsiteX354" fmla="*/ 1789920 w 1846136"/>
                <a:gd name="connsiteY354" fmla="*/ 727549 h 2763911"/>
                <a:gd name="connsiteX355" fmla="*/ 1789392 w 1846136"/>
                <a:gd name="connsiteY355" fmla="*/ 701437 h 2763911"/>
                <a:gd name="connsiteX356" fmla="*/ 1790711 w 1846136"/>
                <a:gd name="connsiteY356" fmla="*/ 680336 h 2763911"/>
                <a:gd name="connsiteX357" fmla="*/ 1792821 w 1846136"/>
                <a:gd name="connsiteY357" fmla="*/ 707239 h 2763911"/>
                <a:gd name="connsiteX358" fmla="*/ 1789129 w 1846136"/>
                <a:gd name="connsiteY358" fmla="*/ 728867 h 2763911"/>
                <a:gd name="connsiteX359" fmla="*/ 1785172 w 1846136"/>
                <a:gd name="connsiteY359" fmla="*/ 732824 h 2763911"/>
                <a:gd name="connsiteX360" fmla="*/ 1795722 w 1846136"/>
                <a:gd name="connsiteY360" fmla="*/ 736780 h 2763911"/>
                <a:gd name="connsiteX361" fmla="*/ 1806273 w 1846136"/>
                <a:gd name="connsiteY361" fmla="*/ 734670 h 2763911"/>
                <a:gd name="connsiteX362" fmla="*/ 1821570 w 1846136"/>
                <a:gd name="connsiteY362" fmla="*/ 698008 h 2763911"/>
                <a:gd name="connsiteX363" fmla="*/ 1820515 w 1846136"/>
                <a:gd name="connsiteY363" fmla="*/ 664774 h 2763911"/>
                <a:gd name="connsiteX364" fmla="*/ 1812866 w 1846136"/>
                <a:gd name="connsiteY364" fmla="*/ 660818 h 2763911"/>
                <a:gd name="connsiteX365" fmla="*/ 1806273 w 1846136"/>
                <a:gd name="connsiteY365" fmla="*/ 656598 h 2763911"/>
                <a:gd name="connsiteX366" fmla="*/ 1810229 w 1846136"/>
                <a:gd name="connsiteY366" fmla="*/ 661345 h 2763911"/>
                <a:gd name="connsiteX367" fmla="*/ 1814185 w 1846136"/>
                <a:gd name="connsiteY367" fmla="*/ 666884 h 2763911"/>
                <a:gd name="connsiteX368" fmla="*/ 1816823 w 1846136"/>
                <a:gd name="connsiteY368" fmla="*/ 670841 h 2763911"/>
                <a:gd name="connsiteX369" fmla="*/ 1818669 w 1846136"/>
                <a:gd name="connsiteY369" fmla="*/ 703547 h 2763911"/>
                <a:gd name="connsiteX370" fmla="*/ 1819988 w 1846136"/>
                <a:gd name="connsiteY370" fmla="*/ 735198 h 2763911"/>
                <a:gd name="connsiteX371" fmla="*/ 1821570 w 1846136"/>
                <a:gd name="connsiteY371" fmla="*/ 698008 h 2763911"/>
                <a:gd name="connsiteX372" fmla="*/ 1835549 w 1846136"/>
                <a:gd name="connsiteY372" fmla="*/ 690886 h 2763911"/>
                <a:gd name="connsiteX373" fmla="*/ 1832384 w 1846136"/>
                <a:gd name="connsiteY373" fmla="*/ 644201 h 2763911"/>
                <a:gd name="connsiteX374" fmla="*/ 1832648 w 1846136"/>
                <a:gd name="connsiteY374" fmla="*/ 638662 h 2763911"/>
                <a:gd name="connsiteX375" fmla="*/ 1831857 w 1846136"/>
                <a:gd name="connsiteY375" fmla="*/ 632596 h 2763911"/>
                <a:gd name="connsiteX376" fmla="*/ 1811548 w 1846136"/>
                <a:gd name="connsiteY376" fmla="*/ 626002 h 2763911"/>
                <a:gd name="connsiteX377" fmla="*/ 1794140 w 1846136"/>
                <a:gd name="connsiteY377" fmla="*/ 626266 h 2763911"/>
                <a:gd name="connsiteX378" fmla="*/ 1813394 w 1846136"/>
                <a:gd name="connsiteY378" fmla="*/ 630750 h 2763911"/>
                <a:gd name="connsiteX379" fmla="*/ 1825527 w 1846136"/>
                <a:gd name="connsiteY379" fmla="*/ 637607 h 2763911"/>
                <a:gd name="connsiteX380" fmla="*/ 1822362 w 1846136"/>
                <a:gd name="connsiteY380" fmla="*/ 650004 h 2763911"/>
                <a:gd name="connsiteX381" fmla="*/ 1819197 w 1846136"/>
                <a:gd name="connsiteY381" fmla="*/ 659235 h 2763911"/>
                <a:gd name="connsiteX382" fmla="*/ 1824735 w 1846136"/>
                <a:gd name="connsiteY382" fmla="*/ 695898 h 2763911"/>
                <a:gd name="connsiteX383" fmla="*/ 1832121 w 1846136"/>
                <a:gd name="connsiteY383" fmla="*/ 733615 h 2763911"/>
                <a:gd name="connsiteX384" fmla="*/ 1835549 w 1846136"/>
                <a:gd name="connsiteY384" fmla="*/ 690886 h 2763911"/>
                <a:gd name="connsiteX385" fmla="*/ 1744818 w 1846136"/>
                <a:gd name="connsiteY385" fmla="*/ 728340 h 2763911"/>
                <a:gd name="connsiteX386" fmla="*/ 1746928 w 1846136"/>
                <a:gd name="connsiteY386" fmla="*/ 692996 h 2763911"/>
                <a:gd name="connsiteX387" fmla="*/ 1743763 w 1846136"/>
                <a:gd name="connsiteY387" fmla="*/ 662137 h 2763911"/>
                <a:gd name="connsiteX388" fmla="*/ 1740334 w 1846136"/>
                <a:gd name="connsiteY388" fmla="*/ 660554 h 2763911"/>
                <a:gd name="connsiteX389" fmla="*/ 1737697 w 1846136"/>
                <a:gd name="connsiteY389" fmla="*/ 657653 h 2763911"/>
                <a:gd name="connsiteX390" fmla="*/ 1735850 w 1846136"/>
                <a:gd name="connsiteY390" fmla="*/ 684029 h 2763911"/>
                <a:gd name="connsiteX391" fmla="*/ 1732685 w 1846136"/>
                <a:gd name="connsiteY391" fmla="*/ 711723 h 2763911"/>
                <a:gd name="connsiteX392" fmla="*/ 1730575 w 1846136"/>
                <a:gd name="connsiteY392" fmla="*/ 707239 h 2763911"/>
                <a:gd name="connsiteX393" fmla="*/ 1732685 w 1846136"/>
                <a:gd name="connsiteY393" fmla="*/ 678226 h 2763911"/>
                <a:gd name="connsiteX394" fmla="*/ 1737433 w 1846136"/>
                <a:gd name="connsiteY394" fmla="*/ 654224 h 2763911"/>
                <a:gd name="connsiteX395" fmla="*/ 1735850 w 1846136"/>
                <a:gd name="connsiteY395" fmla="*/ 652641 h 2763911"/>
                <a:gd name="connsiteX396" fmla="*/ 1729784 w 1846136"/>
                <a:gd name="connsiteY396" fmla="*/ 654488 h 2763911"/>
                <a:gd name="connsiteX397" fmla="*/ 1732421 w 1846136"/>
                <a:gd name="connsiteY397" fmla="*/ 728076 h 2763911"/>
                <a:gd name="connsiteX398" fmla="*/ 1744818 w 1846136"/>
                <a:gd name="connsiteY398" fmla="*/ 728340 h 2763911"/>
                <a:gd name="connsiteX399" fmla="*/ 1760643 w 1846136"/>
                <a:gd name="connsiteY399" fmla="*/ 723592 h 2763911"/>
                <a:gd name="connsiteX400" fmla="*/ 1759588 w 1846136"/>
                <a:gd name="connsiteY400" fmla="*/ 722537 h 2763911"/>
                <a:gd name="connsiteX401" fmla="*/ 1753522 w 1846136"/>
                <a:gd name="connsiteY401" fmla="*/ 727021 h 2763911"/>
                <a:gd name="connsiteX402" fmla="*/ 1754577 w 1846136"/>
                <a:gd name="connsiteY402" fmla="*/ 728076 h 2763911"/>
                <a:gd name="connsiteX403" fmla="*/ 1760643 w 1846136"/>
                <a:gd name="connsiteY403" fmla="*/ 723592 h 2763911"/>
                <a:gd name="connsiteX404" fmla="*/ 911355 w 1846136"/>
                <a:gd name="connsiteY404" fmla="*/ 720163 h 2763911"/>
                <a:gd name="connsiteX405" fmla="*/ 910564 w 1846136"/>
                <a:gd name="connsiteY405" fmla="*/ 724120 h 2763911"/>
                <a:gd name="connsiteX406" fmla="*/ 914520 w 1846136"/>
                <a:gd name="connsiteY406" fmla="*/ 724911 h 2763911"/>
                <a:gd name="connsiteX407" fmla="*/ 928499 w 1846136"/>
                <a:gd name="connsiteY407" fmla="*/ 715679 h 2763911"/>
                <a:gd name="connsiteX408" fmla="*/ 925334 w 1846136"/>
                <a:gd name="connsiteY408" fmla="*/ 719108 h 2763911"/>
                <a:gd name="connsiteX409" fmla="*/ 922960 w 1846136"/>
                <a:gd name="connsiteY409" fmla="*/ 718581 h 2763911"/>
                <a:gd name="connsiteX410" fmla="*/ 916630 w 1846136"/>
                <a:gd name="connsiteY410" fmla="*/ 716471 h 2763911"/>
                <a:gd name="connsiteX411" fmla="*/ 909509 w 1846136"/>
                <a:gd name="connsiteY411" fmla="*/ 714097 h 2763911"/>
                <a:gd name="connsiteX412" fmla="*/ 896585 w 1846136"/>
                <a:gd name="connsiteY412" fmla="*/ 715152 h 2763911"/>
                <a:gd name="connsiteX413" fmla="*/ 898168 w 1846136"/>
                <a:gd name="connsiteY413" fmla="*/ 716471 h 2763911"/>
                <a:gd name="connsiteX414" fmla="*/ 903706 w 1846136"/>
                <a:gd name="connsiteY414" fmla="*/ 713042 h 2763911"/>
                <a:gd name="connsiteX415" fmla="*/ 904761 w 1846136"/>
                <a:gd name="connsiteY415" fmla="*/ 716207 h 2763911"/>
                <a:gd name="connsiteX416" fmla="*/ 901596 w 1846136"/>
                <a:gd name="connsiteY416" fmla="*/ 723592 h 2763911"/>
                <a:gd name="connsiteX417" fmla="*/ 904498 w 1846136"/>
                <a:gd name="connsiteY417" fmla="*/ 723065 h 2763911"/>
                <a:gd name="connsiteX418" fmla="*/ 911355 w 1846136"/>
                <a:gd name="connsiteY418" fmla="*/ 720163 h 2763911"/>
                <a:gd name="connsiteX419" fmla="*/ 1777260 w 1846136"/>
                <a:gd name="connsiteY419" fmla="*/ 706975 h 2763911"/>
                <a:gd name="connsiteX420" fmla="*/ 1773303 w 1846136"/>
                <a:gd name="connsiteY420" fmla="*/ 708822 h 2763911"/>
                <a:gd name="connsiteX421" fmla="*/ 1769347 w 1846136"/>
                <a:gd name="connsiteY421" fmla="*/ 716207 h 2763911"/>
                <a:gd name="connsiteX422" fmla="*/ 1777260 w 1846136"/>
                <a:gd name="connsiteY422" fmla="*/ 706975 h 2763911"/>
                <a:gd name="connsiteX423" fmla="*/ 1772512 w 1846136"/>
                <a:gd name="connsiteY423" fmla="*/ 683237 h 2763911"/>
                <a:gd name="connsiteX424" fmla="*/ 1776205 w 1846136"/>
                <a:gd name="connsiteY424" fmla="*/ 662137 h 2763911"/>
                <a:gd name="connsiteX425" fmla="*/ 1779106 w 1846136"/>
                <a:gd name="connsiteY425" fmla="*/ 658972 h 2763911"/>
                <a:gd name="connsiteX426" fmla="*/ 1776732 w 1846136"/>
                <a:gd name="connsiteY426" fmla="*/ 656598 h 2763911"/>
                <a:gd name="connsiteX427" fmla="*/ 1774622 w 1846136"/>
                <a:gd name="connsiteY427" fmla="*/ 655279 h 2763911"/>
                <a:gd name="connsiteX428" fmla="*/ 1770138 w 1846136"/>
                <a:gd name="connsiteY428" fmla="*/ 652378 h 2763911"/>
                <a:gd name="connsiteX429" fmla="*/ 1768820 w 1846136"/>
                <a:gd name="connsiteY429" fmla="*/ 655543 h 2763911"/>
                <a:gd name="connsiteX430" fmla="*/ 1768028 w 1846136"/>
                <a:gd name="connsiteY430" fmla="*/ 661345 h 2763911"/>
                <a:gd name="connsiteX431" fmla="*/ 1764072 w 1846136"/>
                <a:gd name="connsiteY431" fmla="*/ 655543 h 2763911"/>
                <a:gd name="connsiteX432" fmla="*/ 1762226 w 1846136"/>
                <a:gd name="connsiteY432" fmla="*/ 653433 h 2763911"/>
                <a:gd name="connsiteX433" fmla="*/ 1763281 w 1846136"/>
                <a:gd name="connsiteY433" fmla="*/ 708558 h 2763911"/>
                <a:gd name="connsiteX434" fmla="*/ 1768292 w 1846136"/>
                <a:gd name="connsiteY434" fmla="*/ 707767 h 2763911"/>
                <a:gd name="connsiteX435" fmla="*/ 1772512 w 1846136"/>
                <a:gd name="connsiteY435" fmla="*/ 683237 h 2763911"/>
                <a:gd name="connsiteX436" fmla="*/ 912674 w 1846136"/>
                <a:gd name="connsiteY436" fmla="*/ 692996 h 2763911"/>
                <a:gd name="connsiteX437" fmla="*/ 910300 w 1846136"/>
                <a:gd name="connsiteY437" fmla="*/ 695634 h 2763911"/>
                <a:gd name="connsiteX438" fmla="*/ 912674 w 1846136"/>
                <a:gd name="connsiteY438" fmla="*/ 700382 h 2763911"/>
                <a:gd name="connsiteX439" fmla="*/ 912674 w 1846136"/>
                <a:gd name="connsiteY439" fmla="*/ 692996 h 2763911"/>
                <a:gd name="connsiteX440" fmla="*/ 1779106 w 1846136"/>
                <a:gd name="connsiteY440" fmla="*/ 678226 h 2763911"/>
                <a:gd name="connsiteX441" fmla="*/ 1777523 w 1846136"/>
                <a:gd name="connsiteY441" fmla="*/ 679808 h 2763911"/>
                <a:gd name="connsiteX442" fmla="*/ 1778842 w 1846136"/>
                <a:gd name="connsiteY442" fmla="*/ 683237 h 2763911"/>
                <a:gd name="connsiteX443" fmla="*/ 1779106 w 1846136"/>
                <a:gd name="connsiteY443" fmla="*/ 678226 h 2763911"/>
                <a:gd name="connsiteX444" fmla="*/ 1803635 w 1846136"/>
                <a:gd name="connsiteY444" fmla="*/ 655015 h 2763911"/>
                <a:gd name="connsiteX445" fmla="*/ 1791502 w 1846136"/>
                <a:gd name="connsiteY445" fmla="*/ 656334 h 2763911"/>
                <a:gd name="connsiteX446" fmla="*/ 1791502 w 1846136"/>
                <a:gd name="connsiteY446" fmla="*/ 661873 h 2763911"/>
                <a:gd name="connsiteX447" fmla="*/ 1799151 w 1846136"/>
                <a:gd name="connsiteY447" fmla="*/ 661082 h 2763911"/>
                <a:gd name="connsiteX448" fmla="*/ 1803635 w 1846136"/>
                <a:gd name="connsiteY448" fmla="*/ 655015 h 2763911"/>
                <a:gd name="connsiteX449" fmla="*/ 1748247 w 1846136"/>
                <a:gd name="connsiteY449" fmla="*/ 656598 h 2763911"/>
                <a:gd name="connsiteX450" fmla="*/ 1745609 w 1846136"/>
                <a:gd name="connsiteY450" fmla="*/ 653697 h 2763911"/>
                <a:gd name="connsiteX451" fmla="*/ 1742972 w 1846136"/>
                <a:gd name="connsiteY451" fmla="*/ 654752 h 2763911"/>
                <a:gd name="connsiteX452" fmla="*/ 1745609 w 1846136"/>
                <a:gd name="connsiteY452" fmla="*/ 657653 h 2763911"/>
                <a:gd name="connsiteX453" fmla="*/ 1748247 w 1846136"/>
                <a:gd name="connsiteY453" fmla="*/ 656598 h 2763911"/>
                <a:gd name="connsiteX454" fmla="*/ 1821834 w 1846136"/>
                <a:gd name="connsiteY454" fmla="*/ 644993 h 2763911"/>
                <a:gd name="connsiteX455" fmla="*/ 1814713 w 1846136"/>
                <a:gd name="connsiteY455" fmla="*/ 639717 h 2763911"/>
                <a:gd name="connsiteX456" fmla="*/ 1797832 w 1846136"/>
                <a:gd name="connsiteY456" fmla="*/ 637607 h 2763911"/>
                <a:gd name="connsiteX457" fmla="*/ 1790447 w 1846136"/>
                <a:gd name="connsiteY457" fmla="*/ 638662 h 2763911"/>
                <a:gd name="connsiteX458" fmla="*/ 1799943 w 1846136"/>
                <a:gd name="connsiteY458" fmla="*/ 641300 h 2763911"/>
                <a:gd name="connsiteX459" fmla="*/ 1818142 w 1846136"/>
                <a:gd name="connsiteY459" fmla="*/ 647366 h 2763911"/>
                <a:gd name="connsiteX460" fmla="*/ 1817878 w 1846136"/>
                <a:gd name="connsiteY460" fmla="*/ 649740 h 2763911"/>
                <a:gd name="connsiteX461" fmla="*/ 1821834 w 1846136"/>
                <a:gd name="connsiteY461" fmla="*/ 644993 h 2763911"/>
                <a:gd name="connsiteX462" fmla="*/ 1821834 w 1846136"/>
                <a:gd name="connsiteY462" fmla="*/ 635497 h 2763911"/>
                <a:gd name="connsiteX463" fmla="*/ 1804954 w 1846136"/>
                <a:gd name="connsiteY463" fmla="*/ 633123 h 2763911"/>
                <a:gd name="connsiteX464" fmla="*/ 1794404 w 1846136"/>
                <a:gd name="connsiteY464" fmla="*/ 633915 h 2763911"/>
                <a:gd name="connsiteX465" fmla="*/ 1821834 w 1846136"/>
                <a:gd name="connsiteY465" fmla="*/ 635497 h 2763911"/>
                <a:gd name="connsiteX466" fmla="*/ 687428 w 1846136"/>
                <a:gd name="connsiteY466" fmla="*/ 165218 h 2763911"/>
                <a:gd name="connsiteX467" fmla="*/ 686637 w 1846136"/>
                <a:gd name="connsiteY467" fmla="*/ 107719 h 2763911"/>
                <a:gd name="connsiteX468" fmla="*/ 600917 w 1846136"/>
                <a:gd name="connsiteY468" fmla="*/ 107719 h 2763911"/>
                <a:gd name="connsiteX469" fmla="*/ 515197 w 1846136"/>
                <a:gd name="connsiteY469" fmla="*/ 107719 h 2763911"/>
                <a:gd name="connsiteX470" fmla="*/ 514405 w 1846136"/>
                <a:gd name="connsiteY470" fmla="*/ 165218 h 2763911"/>
                <a:gd name="connsiteX471" fmla="*/ 513878 w 1846136"/>
                <a:gd name="connsiteY471" fmla="*/ 222453 h 2763911"/>
                <a:gd name="connsiteX472" fmla="*/ 600917 w 1846136"/>
                <a:gd name="connsiteY472" fmla="*/ 222453 h 2763911"/>
                <a:gd name="connsiteX473" fmla="*/ 687956 w 1846136"/>
                <a:gd name="connsiteY473" fmla="*/ 222453 h 2763911"/>
                <a:gd name="connsiteX474" fmla="*/ 687428 w 1846136"/>
                <a:gd name="connsiteY474" fmla="*/ 165218 h 2763911"/>
                <a:gd name="connsiteX475" fmla="*/ 1320438 w 1846136"/>
                <a:gd name="connsiteY475" fmla="*/ 165218 h 2763911"/>
                <a:gd name="connsiteX476" fmla="*/ 1319646 w 1846136"/>
                <a:gd name="connsiteY476" fmla="*/ 107719 h 2763911"/>
                <a:gd name="connsiteX477" fmla="*/ 1233926 w 1846136"/>
                <a:gd name="connsiteY477" fmla="*/ 107719 h 2763911"/>
                <a:gd name="connsiteX478" fmla="*/ 1148206 w 1846136"/>
                <a:gd name="connsiteY478" fmla="*/ 107719 h 2763911"/>
                <a:gd name="connsiteX479" fmla="*/ 1147415 w 1846136"/>
                <a:gd name="connsiteY479" fmla="*/ 161789 h 2763911"/>
                <a:gd name="connsiteX480" fmla="*/ 1147943 w 1846136"/>
                <a:gd name="connsiteY480" fmla="*/ 219025 h 2763911"/>
                <a:gd name="connsiteX481" fmla="*/ 1235245 w 1846136"/>
                <a:gd name="connsiteY481" fmla="*/ 222453 h 2763911"/>
                <a:gd name="connsiteX482" fmla="*/ 1320965 w 1846136"/>
                <a:gd name="connsiteY482" fmla="*/ 222453 h 2763911"/>
                <a:gd name="connsiteX483" fmla="*/ 1320438 w 1846136"/>
                <a:gd name="connsiteY483" fmla="*/ 165218 h 276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Lst>
              <a:rect l="l" t="t" r="r" b="b"/>
              <a:pathLst>
                <a:path w="1846136" h="2763911">
                  <a:moveTo>
                    <a:pt x="240893" y="2755314"/>
                  </a:moveTo>
                  <a:cubicBezTo>
                    <a:pt x="226386" y="2753468"/>
                    <a:pt x="183658" y="2741072"/>
                    <a:pt x="169151" y="2734741"/>
                  </a:cubicBezTo>
                  <a:cubicBezTo>
                    <a:pt x="124577" y="2714960"/>
                    <a:pt x="74200" y="2673550"/>
                    <a:pt x="47297" y="2634514"/>
                  </a:cubicBezTo>
                  <a:cubicBezTo>
                    <a:pt x="19339" y="2594159"/>
                    <a:pt x="1668" y="2545627"/>
                    <a:pt x="-3080" y="2496569"/>
                  </a:cubicBezTo>
                  <a:cubicBezTo>
                    <a:pt x="-6772" y="2458324"/>
                    <a:pt x="-6772" y="518389"/>
                    <a:pt x="-3080" y="483837"/>
                  </a:cubicBezTo>
                  <a:cubicBezTo>
                    <a:pt x="9053" y="368575"/>
                    <a:pt x="83168" y="274941"/>
                    <a:pt x="191043" y="238015"/>
                  </a:cubicBezTo>
                  <a:cubicBezTo>
                    <a:pt x="227705" y="225618"/>
                    <a:pt x="255927" y="222453"/>
                    <a:pt x="331360" y="222453"/>
                  </a:cubicBezTo>
                  <a:lnTo>
                    <a:pt x="397826" y="222453"/>
                  </a:lnTo>
                  <a:lnTo>
                    <a:pt x="397826" y="163899"/>
                  </a:lnTo>
                  <a:cubicBezTo>
                    <a:pt x="397826" y="131457"/>
                    <a:pt x="398881" y="98224"/>
                    <a:pt x="400464" y="89520"/>
                  </a:cubicBezTo>
                  <a:cubicBezTo>
                    <a:pt x="406530" y="52594"/>
                    <a:pt x="430795" y="20152"/>
                    <a:pt x="465083" y="3271"/>
                  </a:cubicBezTo>
                  <a:lnTo>
                    <a:pt x="483546" y="-5697"/>
                  </a:lnTo>
                  <a:lnTo>
                    <a:pt x="600917" y="-5697"/>
                  </a:lnTo>
                  <a:lnTo>
                    <a:pt x="718287" y="-5697"/>
                  </a:lnTo>
                  <a:lnTo>
                    <a:pt x="733058" y="1689"/>
                  </a:lnTo>
                  <a:cubicBezTo>
                    <a:pt x="765499" y="17514"/>
                    <a:pt x="785017" y="39142"/>
                    <a:pt x="795831" y="71584"/>
                  </a:cubicBezTo>
                  <a:cubicBezTo>
                    <a:pt x="800842" y="86355"/>
                    <a:pt x="801370" y="94004"/>
                    <a:pt x="801370" y="155195"/>
                  </a:cubicBezTo>
                  <a:lnTo>
                    <a:pt x="801370" y="222453"/>
                  </a:lnTo>
                  <a:lnTo>
                    <a:pt x="917422" y="222453"/>
                  </a:lnTo>
                  <a:lnTo>
                    <a:pt x="1033473" y="222453"/>
                  </a:lnTo>
                  <a:lnTo>
                    <a:pt x="1033473" y="155195"/>
                  </a:lnTo>
                  <a:cubicBezTo>
                    <a:pt x="1033473" y="94004"/>
                    <a:pt x="1034001" y="86355"/>
                    <a:pt x="1039012" y="71584"/>
                  </a:cubicBezTo>
                  <a:cubicBezTo>
                    <a:pt x="1049299" y="40988"/>
                    <a:pt x="1068025" y="18833"/>
                    <a:pt x="1095983" y="5117"/>
                  </a:cubicBezTo>
                  <a:cubicBezTo>
                    <a:pt x="1120512" y="-7015"/>
                    <a:pt x="1123677" y="-7279"/>
                    <a:pt x="1240520" y="-6488"/>
                  </a:cubicBezTo>
                  <a:lnTo>
                    <a:pt x="1351297" y="-5697"/>
                  </a:lnTo>
                  <a:lnTo>
                    <a:pt x="1368441" y="2480"/>
                  </a:lnTo>
                  <a:cubicBezTo>
                    <a:pt x="1402729" y="18569"/>
                    <a:pt x="1428313" y="52594"/>
                    <a:pt x="1434379" y="89520"/>
                  </a:cubicBezTo>
                  <a:cubicBezTo>
                    <a:pt x="1435962" y="98224"/>
                    <a:pt x="1437017" y="131457"/>
                    <a:pt x="1437017" y="163899"/>
                  </a:cubicBezTo>
                  <a:lnTo>
                    <a:pt x="1437017" y="222453"/>
                  </a:lnTo>
                  <a:lnTo>
                    <a:pt x="1505066" y="222453"/>
                  </a:lnTo>
                  <a:cubicBezTo>
                    <a:pt x="1598171" y="222453"/>
                    <a:pt x="1624810" y="226937"/>
                    <a:pt x="1675978" y="251467"/>
                  </a:cubicBezTo>
                  <a:cubicBezTo>
                    <a:pt x="1756423" y="290239"/>
                    <a:pt x="1813658" y="362772"/>
                    <a:pt x="1833703" y="451922"/>
                  </a:cubicBezTo>
                  <a:lnTo>
                    <a:pt x="1839242" y="476979"/>
                  </a:lnTo>
                  <a:lnTo>
                    <a:pt x="1839242" y="1158792"/>
                  </a:lnTo>
                  <a:lnTo>
                    <a:pt x="1839242" y="1840604"/>
                  </a:lnTo>
                  <a:lnTo>
                    <a:pt x="1832912" y="1853265"/>
                  </a:lnTo>
                  <a:cubicBezTo>
                    <a:pt x="1811811" y="1896257"/>
                    <a:pt x="1749566" y="1895202"/>
                    <a:pt x="1729520" y="1851155"/>
                  </a:cubicBezTo>
                  <a:cubicBezTo>
                    <a:pt x="1724773" y="1841132"/>
                    <a:pt x="1724509" y="1816866"/>
                    <a:pt x="1724509" y="1289615"/>
                  </a:cubicBezTo>
                  <a:cubicBezTo>
                    <a:pt x="1724509" y="777399"/>
                    <a:pt x="1724773" y="739154"/>
                    <a:pt x="1728993" y="742319"/>
                  </a:cubicBezTo>
                  <a:cubicBezTo>
                    <a:pt x="1734268" y="747067"/>
                    <a:pt x="1733477" y="747067"/>
                    <a:pt x="1741389" y="739681"/>
                  </a:cubicBezTo>
                  <a:cubicBezTo>
                    <a:pt x="1747455" y="733879"/>
                    <a:pt x="1748510" y="733615"/>
                    <a:pt x="1752731" y="737308"/>
                  </a:cubicBezTo>
                  <a:cubicBezTo>
                    <a:pt x="1758797" y="742319"/>
                    <a:pt x="1768820" y="744957"/>
                    <a:pt x="1770930" y="741791"/>
                  </a:cubicBezTo>
                  <a:cubicBezTo>
                    <a:pt x="1771721" y="740473"/>
                    <a:pt x="1770666" y="739418"/>
                    <a:pt x="1768556" y="739418"/>
                  </a:cubicBezTo>
                  <a:cubicBezTo>
                    <a:pt x="1766446" y="739418"/>
                    <a:pt x="1763281" y="737835"/>
                    <a:pt x="1761698" y="735725"/>
                  </a:cubicBezTo>
                  <a:cubicBezTo>
                    <a:pt x="1757478" y="730714"/>
                    <a:pt x="1747192" y="729131"/>
                    <a:pt x="1743499" y="733087"/>
                  </a:cubicBezTo>
                  <a:cubicBezTo>
                    <a:pt x="1741653" y="735198"/>
                    <a:pt x="1738224" y="735989"/>
                    <a:pt x="1735587" y="735198"/>
                  </a:cubicBezTo>
                  <a:cubicBezTo>
                    <a:pt x="1731894" y="733879"/>
                    <a:pt x="1731630" y="734142"/>
                    <a:pt x="1735059" y="736516"/>
                  </a:cubicBezTo>
                  <a:cubicBezTo>
                    <a:pt x="1738488" y="738890"/>
                    <a:pt x="1738488" y="739418"/>
                    <a:pt x="1734532" y="739418"/>
                  </a:cubicBezTo>
                  <a:cubicBezTo>
                    <a:pt x="1731630" y="739418"/>
                    <a:pt x="1729784" y="737308"/>
                    <a:pt x="1729784" y="734406"/>
                  </a:cubicBezTo>
                  <a:cubicBezTo>
                    <a:pt x="1729784" y="731505"/>
                    <a:pt x="1728465" y="728340"/>
                    <a:pt x="1727146" y="727549"/>
                  </a:cubicBezTo>
                  <a:cubicBezTo>
                    <a:pt x="1725564" y="726494"/>
                    <a:pt x="1724509" y="685347"/>
                    <a:pt x="1724509" y="612814"/>
                  </a:cubicBezTo>
                  <a:cubicBezTo>
                    <a:pt x="1724509" y="471440"/>
                    <a:pt x="1722399" y="457461"/>
                    <a:pt x="1694441" y="415260"/>
                  </a:cubicBezTo>
                  <a:cubicBezTo>
                    <a:pt x="1670967" y="379916"/>
                    <a:pt x="1634569" y="354068"/>
                    <a:pt x="1593687" y="343782"/>
                  </a:cubicBezTo>
                  <a:cubicBezTo>
                    <a:pt x="1574960" y="338770"/>
                    <a:pt x="1564146" y="338507"/>
                    <a:pt x="1449677" y="338507"/>
                  </a:cubicBezTo>
                  <a:cubicBezTo>
                    <a:pt x="1315426" y="338507"/>
                    <a:pt x="1324922" y="339562"/>
                    <a:pt x="1325977" y="325319"/>
                  </a:cubicBezTo>
                  <a:cubicBezTo>
                    <a:pt x="1325977" y="322681"/>
                    <a:pt x="1325713" y="322417"/>
                    <a:pt x="1324658" y="324791"/>
                  </a:cubicBezTo>
                  <a:cubicBezTo>
                    <a:pt x="1323867" y="326374"/>
                    <a:pt x="1321493" y="327956"/>
                    <a:pt x="1319383" y="327956"/>
                  </a:cubicBezTo>
                  <a:cubicBezTo>
                    <a:pt x="1317273" y="327956"/>
                    <a:pt x="1315690" y="329275"/>
                    <a:pt x="1315690" y="330858"/>
                  </a:cubicBezTo>
                  <a:cubicBezTo>
                    <a:pt x="1315690" y="332176"/>
                    <a:pt x="1314635" y="332704"/>
                    <a:pt x="1313053" y="331913"/>
                  </a:cubicBezTo>
                  <a:cubicBezTo>
                    <a:pt x="1311470" y="331121"/>
                    <a:pt x="1311206" y="332176"/>
                    <a:pt x="1311998" y="334286"/>
                  </a:cubicBezTo>
                  <a:cubicBezTo>
                    <a:pt x="1313053" y="337188"/>
                    <a:pt x="1311998" y="338507"/>
                    <a:pt x="1309096" y="338507"/>
                  </a:cubicBezTo>
                  <a:cubicBezTo>
                    <a:pt x="1305668" y="338507"/>
                    <a:pt x="1304876" y="336924"/>
                    <a:pt x="1306195" y="332176"/>
                  </a:cubicBezTo>
                  <a:cubicBezTo>
                    <a:pt x="1308569" y="322945"/>
                    <a:pt x="1303294" y="320835"/>
                    <a:pt x="1296436" y="328220"/>
                  </a:cubicBezTo>
                  <a:cubicBezTo>
                    <a:pt x="1291952" y="332968"/>
                    <a:pt x="1291689" y="333759"/>
                    <a:pt x="1295381" y="332440"/>
                  </a:cubicBezTo>
                  <a:cubicBezTo>
                    <a:pt x="1297755" y="331649"/>
                    <a:pt x="1299865" y="331649"/>
                    <a:pt x="1299865" y="332968"/>
                  </a:cubicBezTo>
                  <a:cubicBezTo>
                    <a:pt x="1299865" y="334286"/>
                    <a:pt x="1297227" y="335869"/>
                    <a:pt x="1294062" y="336924"/>
                  </a:cubicBezTo>
                  <a:cubicBezTo>
                    <a:pt x="1284567" y="339298"/>
                    <a:pt x="536825" y="338507"/>
                    <a:pt x="531022" y="335869"/>
                  </a:cubicBezTo>
                  <a:lnTo>
                    <a:pt x="525747" y="333495"/>
                  </a:lnTo>
                  <a:lnTo>
                    <a:pt x="531022" y="333495"/>
                  </a:lnTo>
                  <a:cubicBezTo>
                    <a:pt x="535506" y="333231"/>
                    <a:pt x="535506" y="332704"/>
                    <a:pt x="532341" y="330594"/>
                  </a:cubicBezTo>
                  <a:cubicBezTo>
                    <a:pt x="528912" y="328220"/>
                    <a:pt x="528912" y="327956"/>
                    <a:pt x="532341" y="327956"/>
                  </a:cubicBezTo>
                  <a:cubicBezTo>
                    <a:pt x="535770" y="327956"/>
                    <a:pt x="535770" y="327693"/>
                    <a:pt x="532341" y="325319"/>
                  </a:cubicBezTo>
                  <a:cubicBezTo>
                    <a:pt x="529703" y="323736"/>
                    <a:pt x="527857" y="324000"/>
                    <a:pt x="526274" y="326637"/>
                  </a:cubicBezTo>
                  <a:cubicBezTo>
                    <a:pt x="524692" y="329539"/>
                    <a:pt x="521527" y="330066"/>
                    <a:pt x="514142" y="329011"/>
                  </a:cubicBezTo>
                  <a:cubicBezTo>
                    <a:pt x="505438" y="327693"/>
                    <a:pt x="503855" y="328220"/>
                    <a:pt x="502537" y="332704"/>
                  </a:cubicBezTo>
                  <a:cubicBezTo>
                    <a:pt x="501218" y="338243"/>
                    <a:pt x="499899" y="338243"/>
                    <a:pt x="375143" y="339034"/>
                  </a:cubicBezTo>
                  <a:cubicBezTo>
                    <a:pt x="253025" y="339825"/>
                    <a:pt x="248278" y="340089"/>
                    <a:pt x="231661" y="345628"/>
                  </a:cubicBezTo>
                  <a:cubicBezTo>
                    <a:pt x="168888" y="366992"/>
                    <a:pt x="123522" y="420271"/>
                    <a:pt x="112972" y="484628"/>
                  </a:cubicBezTo>
                  <a:cubicBezTo>
                    <a:pt x="111653" y="493068"/>
                    <a:pt x="110334" y="540281"/>
                    <a:pt x="110334" y="589340"/>
                  </a:cubicBezTo>
                  <a:cubicBezTo>
                    <a:pt x="110071" y="643410"/>
                    <a:pt x="109016" y="678226"/>
                    <a:pt x="107433" y="677435"/>
                  </a:cubicBezTo>
                  <a:cubicBezTo>
                    <a:pt x="104004" y="675061"/>
                    <a:pt x="104532" y="679808"/>
                    <a:pt x="108488" y="683765"/>
                  </a:cubicBezTo>
                  <a:cubicBezTo>
                    <a:pt x="111126" y="686666"/>
                    <a:pt x="110862" y="686930"/>
                    <a:pt x="108224" y="685347"/>
                  </a:cubicBezTo>
                  <a:cubicBezTo>
                    <a:pt x="105323" y="683765"/>
                    <a:pt x="105059" y="684556"/>
                    <a:pt x="107433" y="688776"/>
                  </a:cubicBezTo>
                  <a:cubicBezTo>
                    <a:pt x="111126" y="695898"/>
                    <a:pt x="111126" y="705920"/>
                    <a:pt x="107169" y="709877"/>
                  </a:cubicBezTo>
                  <a:cubicBezTo>
                    <a:pt x="104795" y="712251"/>
                    <a:pt x="104795" y="714624"/>
                    <a:pt x="107169" y="719636"/>
                  </a:cubicBezTo>
                  <a:cubicBezTo>
                    <a:pt x="111126" y="728340"/>
                    <a:pt x="111653" y="1355291"/>
                    <a:pt x="107961" y="1357928"/>
                  </a:cubicBezTo>
                  <a:cubicBezTo>
                    <a:pt x="106378" y="1358720"/>
                    <a:pt x="106114" y="1363204"/>
                    <a:pt x="107169" y="1367951"/>
                  </a:cubicBezTo>
                  <a:cubicBezTo>
                    <a:pt x="110071" y="1382722"/>
                    <a:pt x="110598" y="2050819"/>
                    <a:pt x="107697" y="2048972"/>
                  </a:cubicBezTo>
                  <a:cubicBezTo>
                    <a:pt x="104004" y="2046599"/>
                    <a:pt x="104532" y="2051083"/>
                    <a:pt x="108488" y="2055303"/>
                  </a:cubicBezTo>
                  <a:cubicBezTo>
                    <a:pt x="111126" y="2058204"/>
                    <a:pt x="110862" y="2058468"/>
                    <a:pt x="108224" y="2056885"/>
                  </a:cubicBezTo>
                  <a:cubicBezTo>
                    <a:pt x="105323" y="2055303"/>
                    <a:pt x="105059" y="2056094"/>
                    <a:pt x="107433" y="2060314"/>
                  </a:cubicBezTo>
                  <a:cubicBezTo>
                    <a:pt x="111126" y="2067172"/>
                    <a:pt x="111126" y="2078513"/>
                    <a:pt x="107433" y="2080887"/>
                  </a:cubicBezTo>
                  <a:cubicBezTo>
                    <a:pt x="105587" y="2081942"/>
                    <a:pt x="105323" y="2084843"/>
                    <a:pt x="106642" y="2088272"/>
                  </a:cubicBezTo>
                  <a:cubicBezTo>
                    <a:pt x="107961" y="2091174"/>
                    <a:pt x="109543" y="2185335"/>
                    <a:pt x="110334" y="2296904"/>
                  </a:cubicBezTo>
                  <a:cubicBezTo>
                    <a:pt x="112181" y="2521626"/>
                    <a:pt x="111126" y="2509493"/>
                    <a:pt x="129852" y="2547474"/>
                  </a:cubicBezTo>
                  <a:cubicBezTo>
                    <a:pt x="140402" y="2568838"/>
                    <a:pt x="163085" y="2594950"/>
                    <a:pt x="184977" y="2611039"/>
                  </a:cubicBezTo>
                  <a:cubicBezTo>
                    <a:pt x="200802" y="2622908"/>
                    <a:pt x="237200" y="2638470"/>
                    <a:pt x="248805" y="2638470"/>
                  </a:cubicBezTo>
                  <a:lnTo>
                    <a:pt x="255399" y="2638470"/>
                  </a:lnTo>
                  <a:lnTo>
                    <a:pt x="255399" y="1848781"/>
                  </a:lnTo>
                  <a:cubicBezTo>
                    <a:pt x="255399" y="991306"/>
                    <a:pt x="254608" y="1040101"/>
                    <a:pt x="269642" y="996053"/>
                  </a:cubicBezTo>
                  <a:cubicBezTo>
                    <a:pt x="278346" y="970469"/>
                    <a:pt x="297336" y="934334"/>
                    <a:pt x="313425" y="913234"/>
                  </a:cubicBezTo>
                  <a:cubicBezTo>
                    <a:pt x="358527" y="853097"/>
                    <a:pt x="434224" y="809577"/>
                    <a:pt x="508339" y="801137"/>
                  </a:cubicBezTo>
                  <a:cubicBezTo>
                    <a:pt x="523373" y="799554"/>
                    <a:pt x="524428" y="799027"/>
                    <a:pt x="527066" y="790587"/>
                  </a:cubicBezTo>
                  <a:cubicBezTo>
                    <a:pt x="532341" y="775025"/>
                    <a:pt x="554496" y="743901"/>
                    <a:pt x="571640" y="728340"/>
                  </a:cubicBezTo>
                  <a:cubicBezTo>
                    <a:pt x="591949" y="709877"/>
                    <a:pt x="618061" y="696161"/>
                    <a:pt x="644964" y="689304"/>
                  </a:cubicBezTo>
                  <a:cubicBezTo>
                    <a:pt x="663954" y="684292"/>
                    <a:pt x="673977" y="684029"/>
                    <a:pt x="783435" y="684029"/>
                  </a:cubicBezTo>
                  <a:cubicBezTo>
                    <a:pt x="879177" y="684292"/>
                    <a:pt x="901069" y="684820"/>
                    <a:pt x="900014" y="687721"/>
                  </a:cubicBezTo>
                  <a:cubicBezTo>
                    <a:pt x="899223" y="689567"/>
                    <a:pt x="900805" y="692733"/>
                    <a:pt x="903179" y="694843"/>
                  </a:cubicBezTo>
                  <a:cubicBezTo>
                    <a:pt x="907135" y="698008"/>
                    <a:pt x="907399" y="698008"/>
                    <a:pt x="905816" y="692733"/>
                  </a:cubicBezTo>
                  <a:cubicBezTo>
                    <a:pt x="904498" y="688512"/>
                    <a:pt x="905289" y="686666"/>
                    <a:pt x="908981" y="685611"/>
                  </a:cubicBezTo>
                  <a:cubicBezTo>
                    <a:pt x="917158" y="682974"/>
                    <a:pt x="922169" y="686402"/>
                    <a:pt x="923224" y="696161"/>
                  </a:cubicBezTo>
                  <a:cubicBezTo>
                    <a:pt x="924543" y="706712"/>
                    <a:pt x="920850" y="708294"/>
                    <a:pt x="919268" y="698008"/>
                  </a:cubicBezTo>
                  <a:cubicBezTo>
                    <a:pt x="918740" y="693524"/>
                    <a:pt x="918213" y="695106"/>
                    <a:pt x="917949" y="702492"/>
                  </a:cubicBezTo>
                  <a:cubicBezTo>
                    <a:pt x="917949" y="709086"/>
                    <a:pt x="918477" y="712778"/>
                    <a:pt x="919268" y="711196"/>
                  </a:cubicBezTo>
                  <a:cubicBezTo>
                    <a:pt x="919795" y="709349"/>
                    <a:pt x="922433" y="707767"/>
                    <a:pt x="924807" y="707767"/>
                  </a:cubicBezTo>
                  <a:cubicBezTo>
                    <a:pt x="928763" y="707767"/>
                    <a:pt x="928763" y="708294"/>
                    <a:pt x="925334" y="710404"/>
                  </a:cubicBezTo>
                  <a:cubicBezTo>
                    <a:pt x="921905" y="712514"/>
                    <a:pt x="922169" y="713042"/>
                    <a:pt x="926125" y="713042"/>
                  </a:cubicBezTo>
                  <a:cubicBezTo>
                    <a:pt x="931137" y="713042"/>
                    <a:pt x="931928" y="707239"/>
                    <a:pt x="927972" y="699590"/>
                  </a:cubicBezTo>
                  <a:cubicBezTo>
                    <a:pt x="925862" y="695898"/>
                    <a:pt x="926125" y="694579"/>
                    <a:pt x="928499" y="694579"/>
                  </a:cubicBezTo>
                  <a:cubicBezTo>
                    <a:pt x="930873" y="694579"/>
                    <a:pt x="930873" y="693788"/>
                    <a:pt x="927972" y="691941"/>
                  </a:cubicBezTo>
                  <a:cubicBezTo>
                    <a:pt x="917685" y="685347"/>
                    <a:pt x="935357" y="684029"/>
                    <a:pt x="1050881" y="684029"/>
                  </a:cubicBezTo>
                  <a:cubicBezTo>
                    <a:pt x="1185132" y="684029"/>
                    <a:pt x="1191990" y="684820"/>
                    <a:pt x="1229443" y="704338"/>
                  </a:cubicBezTo>
                  <a:cubicBezTo>
                    <a:pt x="1257137" y="718845"/>
                    <a:pt x="1287732" y="749968"/>
                    <a:pt x="1301184" y="777926"/>
                  </a:cubicBezTo>
                  <a:lnTo>
                    <a:pt x="1311734" y="799291"/>
                  </a:lnTo>
                  <a:lnTo>
                    <a:pt x="1333625" y="802456"/>
                  </a:lnTo>
                  <a:cubicBezTo>
                    <a:pt x="1457062" y="820391"/>
                    <a:pt x="1557025" y="919036"/>
                    <a:pt x="1576807" y="1042738"/>
                  </a:cubicBezTo>
                  <a:cubicBezTo>
                    <a:pt x="1578389" y="1054344"/>
                    <a:pt x="1579444" y="1319684"/>
                    <a:pt x="1579444" y="1849572"/>
                  </a:cubicBezTo>
                  <a:lnTo>
                    <a:pt x="1579444" y="2639261"/>
                  </a:lnTo>
                  <a:lnTo>
                    <a:pt x="1590258" y="2637415"/>
                  </a:lnTo>
                  <a:cubicBezTo>
                    <a:pt x="1634041" y="2630294"/>
                    <a:pt x="1684155" y="2590466"/>
                    <a:pt x="1705782" y="2545627"/>
                  </a:cubicBezTo>
                  <a:cubicBezTo>
                    <a:pt x="1723190" y="2509229"/>
                    <a:pt x="1724509" y="2497360"/>
                    <a:pt x="1724509" y="2379460"/>
                  </a:cubicBezTo>
                  <a:cubicBezTo>
                    <a:pt x="1724509" y="2284244"/>
                    <a:pt x="1725036" y="2275013"/>
                    <a:pt x="1729520" y="2265253"/>
                  </a:cubicBezTo>
                  <a:cubicBezTo>
                    <a:pt x="1752467" y="2215403"/>
                    <a:pt x="1824735" y="2223580"/>
                    <a:pt x="1837923" y="2277650"/>
                  </a:cubicBezTo>
                  <a:cubicBezTo>
                    <a:pt x="1840297" y="2286354"/>
                    <a:pt x="1840824" y="2320906"/>
                    <a:pt x="1839769" y="2397660"/>
                  </a:cubicBezTo>
                  <a:cubicBezTo>
                    <a:pt x="1838714" y="2493140"/>
                    <a:pt x="1837923" y="2507910"/>
                    <a:pt x="1833176" y="2529011"/>
                  </a:cubicBezTo>
                  <a:cubicBezTo>
                    <a:pt x="1820515" y="2585982"/>
                    <a:pt x="1797832" y="2628447"/>
                    <a:pt x="1757742" y="2669593"/>
                  </a:cubicBezTo>
                  <a:cubicBezTo>
                    <a:pt x="1731894" y="2696497"/>
                    <a:pt x="1714222" y="2709684"/>
                    <a:pt x="1704991" y="2709684"/>
                  </a:cubicBezTo>
                  <a:cubicBezTo>
                    <a:pt x="1701035" y="2709684"/>
                    <a:pt x="1698397" y="2710740"/>
                    <a:pt x="1699188" y="2712058"/>
                  </a:cubicBezTo>
                  <a:cubicBezTo>
                    <a:pt x="1699980" y="2713113"/>
                    <a:pt x="1698397" y="2716278"/>
                    <a:pt x="1695760" y="2718652"/>
                  </a:cubicBezTo>
                  <a:cubicBezTo>
                    <a:pt x="1690221" y="2723664"/>
                    <a:pt x="1686792" y="2720762"/>
                    <a:pt x="1689166" y="2713113"/>
                  </a:cubicBezTo>
                  <a:cubicBezTo>
                    <a:pt x="1690485" y="2708629"/>
                    <a:pt x="1690485" y="2708629"/>
                    <a:pt x="1686528" y="2713377"/>
                  </a:cubicBezTo>
                  <a:cubicBezTo>
                    <a:pt x="1684418" y="2716015"/>
                    <a:pt x="1683099" y="2719444"/>
                    <a:pt x="1683891" y="2720499"/>
                  </a:cubicBezTo>
                  <a:cubicBezTo>
                    <a:pt x="1684682" y="2721817"/>
                    <a:pt x="1683363" y="2722081"/>
                    <a:pt x="1681253" y="2721290"/>
                  </a:cubicBezTo>
                  <a:cubicBezTo>
                    <a:pt x="1678879" y="2720499"/>
                    <a:pt x="1677033" y="2717597"/>
                    <a:pt x="1677033" y="2715223"/>
                  </a:cubicBezTo>
                  <a:cubicBezTo>
                    <a:pt x="1677033" y="2711531"/>
                    <a:pt x="1677561" y="2711531"/>
                    <a:pt x="1679671" y="2714960"/>
                  </a:cubicBezTo>
                  <a:cubicBezTo>
                    <a:pt x="1681781" y="2718388"/>
                    <a:pt x="1682308" y="2718125"/>
                    <a:pt x="1682308" y="2714432"/>
                  </a:cubicBezTo>
                  <a:cubicBezTo>
                    <a:pt x="1682308" y="2711795"/>
                    <a:pt x="1681517" y="2709684"/>
                    <a:pt x="1680462" y="2709684"/>
                  </a:cubicBezTo>
                  <a:cubicBezTo>
                    <a:pt x="1677297" y="2709684"/>
                    <a:pt x="1670176" y="2714960"/>
                    <a:pt x="1673077" y="2714960"/>
                  </a:cubicBezTo>
                  <a:cubicBezTo>
                    <a:pt x="1674659" y="2714960"/>
                    <a:pt x="1673868" y="2716278"/>
                    <a:pt x="1671758" y="2717597"/>
                  </a:cubicBezTo>
                  <a:cubicBezTo>
                    <a:pt x="1668329" y="2719707"/>
                    <a:pt x="1668857" y="2720499"/>
                    <a:pt x="1673868" y="2721817"/>
                  </a:cubicBezTo>
                  <a:cubicBezTo>
                    <a:pt x="1677033" y="2722872"/>
                    <a:pt x="1679671" y="2724719"/>
                    <a:pt x="1679671" y="2726037"/>
                  </a:cubicBezTo>
                  <a:cubicBezTo>
                    <a:pt x="1679671" y="2727620"/>
                    <a:pt x="1677824" y="2727884"/>
                    <a:pt x="1675187" y="2726565"/>
                  </a:cubicBezTo>
                  <a:cubicBezTo>
                    <a:pt x="1672549" y="2725510"/>
                    <a:pt x="1667274" y="2724455"/>
                    <a:pt x="1663054" y="2724455"/>
                  </a:cubicBezTo>
                  <a:cubicBezTo>
                    <a:pt x="1658307" y="2724191"/>
                    <a:pt x="1656197" y="2723136"/>
                    <a:pt x="1657252" y="2720762"/>
                  </a:cubicBezTo>
                  <a:cubicBezTo>
                    <a:pt x="1658043" y="2718652"/>
                    <a:pt x="1658570" y="2716542"/>
                    <a:pt x="1658570" y="2715751"/>
                  </a:cubicBezTo>
                  <a:cubicBezTo>
                    <a:pt x="1658570" y="2714960"/>
                    <a:pt x="1660417" y="2715751"/>
                    <a:pt x="1662527" y="2717597"/>
                  </a:cubicBezTo>
                  <a:cubicBezTo>
                    <a:pt x="1664900" y="2719707"/>
                    <a:pt x="1666483" y="2719971"/>
                    <a:pt x="1666483" y="2718125"/>
                  </a:cubicBezTo>
                  <a:cubicBezTo>
                    <a:pt x="1666483" y="2714432"/>
                    <a:pt x="1661999" y="2711795"/>
                    <a:pt x="1654087" y="2710740"/>
                  </a:cubicBezTo>
                  <a:cubicBezTo>
                    <a:pt x="1647493" y="2710212"/>
                    <a:pt x="1646701" y="2711531"/>
                    <a:pt x="1650658" y="2717597"/>
                  </a:cubicBezTo>
                  <a:cubicBezTo>
                    <a:pt x="1652768" y="2720762"/>
                    <a:pt x="1653295" y="2720762"/>
                    <a:pt x="1653559" y="2716278"/>
                  </a:cubicBezTo>
                  <a:cubicBezTo>
                    <a:pt x="1653559" y="2713377"/>
                    <a:pt x="1654350" y="2712322"/>
                    <a:pt x="1654878" y="2714168"/>
                  </a:cubicBezTo>
                  <a:cubicBezTo>
                    <a:pt x="1655669" y="2716015"/>
                    <a:pt x="1655142" y="2719444"/>
                    <a:pt x="1653823" y="2721817"/>
                  </a:cubicBezTo>
                  <a:cubicBezTo>
                    <a:pt x="1651449" y="2726037"/>
                    <a:pt x="1651185" y="2725774"/>
                    <a:pt x="1649603" y="2720762"/>
                  </a:cubicBezTo>
                  <a:cubicBezTo>
                    <a:pt x="1648548" y="2717597"/>
                    <a:pt x="1646701" y="2714960"/>
                    <a:pt x="1645383" y="2714960"/>
                  </a:cubicBezTo>
                  <a:cubicBezTo>
                    <a:pt x="1642745" y="2714960"/>
                    <a:pt x="1639580" y="2723136"/>
                    <a:pt x="1641426" y="2724982"/>
                  </a:cubicBezTo>
                  <a:cubicBezTo>
                    <a:pt x="1642218" y="2725774"/>
                    <a:pt x="1642745" y="2724982"/>
                    <a:pt x="1642745" y="2723400"/>
                  </a:cubicBezTo>
                  <a:cubicBezTo>
                    <a:pt x="1642745" y="2721554"/>
                    <a:pt x="1644064" y="2720235"/>
                    <a:pt x="1645383" y="2720235"/>
                  </a:cubicBezTo>
                  <a:cubicBezTo>
                    <a:pt x="1646965" y="2720235"/>
                    <a:pt x="1648020" y="2723136"/>
                    <a:pt x="1648020" y="2726829"/>
                  </a:cubicBezTo>
                  <a:cubicBezTo>
                    <a:pt x="1648020" y="2730521"/>
                    <a:pt x="1649339" y="2733423"/>
                    <a:pt x="1650658" y="2733423"/>
                  </a:cubicBezTo>
                  <a:cubicBezTo>
                    <a:pt x="1652240" y="2733423"/>
                    <a:pt x="1653295" y="2732104"/>
                    <a:pt x="1653295" y="2730258"/>
                  </a:cubicBezTo>
                  <a:cubicBezTo>
                    <a:pt x="1653295" y="2728675"/>
                    <a:pt x="1653823" y="2727884"/>
                    <a:pt x="1654614" y="2728675"/>
                  </a:cubicBezTo>
                  <a:cubicBezTo>
                    <a:pt x="1657515" y="2731313"/>
                    <a:pt x="1652768" y="2738434"/>
                    <a:pt x="1649075" y="2736851"/>
                  </a:cubicBezTo>
                  <a:cubicBezTo>
                    <a:pt x="1646965" y="2736060"/>
                    <a:pt x="1645383" y="2737115"/>
                    <a:pt x="1645383" y="2738962"/>
                  </a:cubicBezTo>
                  <a:cubicBezTo>
                    <a:pt x="1645383" y="2740808"/>
                    <a:pt x="1644591" y="2741335"/>
                    <a:pt x="1643536" y="2740544"/>
                  </a:cubicBezTo>
                  <a:cubicBezTo>
                    <a:pt x="1642745" y="2739489"/>
                    <a:pt x="1640371" y="2740808"/>
                    <a:pt x="1638525" y="2743445"/>
                  </a:cubicBezTo>
                  <a:cubicBezTo>
                    <a:pt x="1634569" y="2748457"/>
                    <a:pt x="1634569" y="2747929"/>
                    <a:pt x="1633777" y="2723664"/>
                  </a:cubicBezTo>
                  <a:cubicBezTo>
                    <a:pt x="1633777" y="2717597"/>
                    <a:pt x="1632722" y="2712058"/>
                    <a:pt x="1631931" y="2711267"/>
                  </a:cubicBezTo>
                  <a:cubicBezTo>
                    <a:pt x="1631140" y="2710476"/>
                    <a:pt x="1630612" y="2713641"/>
                    <a:pt x="1630876" y="2718125"/>
                  </a:cubicBezTo>
                  <a:cubicBezTo>
                    <a:pt x="1631931" y="2731840"/>
                    <a:pt x="1628502" y="2733423"/>
                    <a:pt x="1626656" y="2720235"/>
                  </a:cubicBezTo>
                  <a:lnTo>
                    <a:pt x="1625074" y="2708366"/>
                  </a:lnTo>
                  <a:lnTo>
                    <a:pt x="1624810" y="2720762"/>
                  </a:lnTo>
                  <a:cubicBezTo>
                    <a:pt x="1624546" y="2728411"/>
                    <a:pt x="1625601" y="2733423"/>
                    <a:pt x="1627711" y="2734214"/>
                  </a:cubicBezTo>
                  <a:cubicBezTo>
                    <a:pt x="1630349" y="2735269"/>
                    <a:pt x="1630349" y="2735796"/>
                    <a:pt x="1627711" y="2735796"/>
                  </a:cubicBezTo>
                  <a:cubicBezTo>
                    <a:pt x="1625865" y="2736060"/>
                    <a:pt x="1624282" y="2737379"/>
                    <a:pt x="1624282" y="2738962"/>
                  </a:cubicBezTo>
                  <a:cubicBezTo>
                    <a:pt x="1624282" y="2740544"/>
                    <a:pt x="1626129" y="2741335"/>
                    <a:pt x="1628239" y="2740280"/>
                  </a:cubicBezTo>
                  <a:cubicBezTo>
                    <a:pt x="1636151" y="2737379"/>
                    <a:pt x="1631931" y="2741335"/>
                    <a:pt x="1621645" y="2746611"/>
                  </a:cubicBezTo>
                  <a:cubicBezTo>
                    <a:pt x="1604765" y="2755314"/>
                    <a:pt x="1602391" y="2753996"/>
                    <a:pt x="1603710" y="2738698"/>
                  </a:cubicBezTo>
                  <a:cubicBezTo>
                    <a:pt x="1605556" y="2721026"/>
                    <a:pt x="1599753" y="2722345"/>
                    <a:pt x="1597643" y="2740280"/>
                  </a:cubicBezTo>
                  <a:lnTo>
                    <a:pt x="1596061" y="2753204"/>
                  </a:lnTo>
                  <a:lnTo>
                    <a:pt x="1595269" y="2741335"/>
                  </a:lnTo>
                  <a:cubicBezTo>
                    <a:pt x="1595006" y="2734741"/>
                    <a:pt x="1595006" y="2727356"/>
                    <a:pt x="1595269" y="2724455"/>
                  </a:cubicBezTo>
                  <a:cubicBezTo>
                    <a:pt x="1595533" y="2721026"/>
                    <a:pt x="1594742" y="2720235"/>
                    <a:pt x="1592104" y="2721817"/>
                  </a:cubicBezTo>
                  <a:cubicBezTo>
                    <a:pt x="1586302" y="2725510"/>
                    <a:pt x="1571268" y="2724719"/>
                    <a:pt x="1572850" y="2720762"/>
                  </a:cubicBezTo>
                  <a:cubicBezTo>
                    <a:pt x="1573642" y="2718652"/>
                    <a:pt x="1574169" y="2716542"/>
                    <a:pt x="1574169" y="2715751"/>
                  </a:cubicBezTo>
                  <a:cubicBezTo>
                    <a:pt x="1574169" y="2714960"/>
                    <a:pt x="1576015" y="2715751"/>
                    <a:pt x="1578125" y="2717597"/>
                  </a:cubicBezTo>
                  <a:cubicBezTo>
                    <a:pt x="1580763" y="2719707"/>
                    <a:pt x="1582082" y="2719971"/>
                    <a:pt x="1582082" y="2718125"/>
                  </a:cubicBezTo>
                  <a:cubicBezTo>
                    <a:pt x="1582082" y="2714168"/>
                    <a:pt x="1572059" y="2708893"/>
                    <a:pt x="1568894" y="2711003"/>
                  </a:cubicBezTo>
                  <a:cubicBezTo>
                    <a:pt x="1567311" y="2711795"/>
                    <a:pt x="1566256" y="2714696"/>
                    <a:pt x="1566520" y="2717070"/>
                  </a:cubicBezTo>
                  <a:cubicBezTo>
                    <a:pt x="1566520" y="2720762"/>
                    <a:pt x="1567048" y="2720499"/>
                    <a:pt x="1568894" y="2716278"/>
                  </a:cubicBezTo>
                  <a:cubicBezTo>
                    <a:pt x="1570477" y="2712586"/>
                    <a:pt x="1571268" y="2712322"/>
                    <a:pt x="1571268" y="2714960"/>
                  </a:cubicBezTo>
                  <a:cubicBezTo>
                    <a:pt x="1571532" y="2717333"/>
                    <a:pt x="1569949" y="2721554"/>
                    <a:pt x="1567839" y="2724455"/>
                  </a:cubicBezTo>
                  <a:cubicBezTo>
                    <a:pt x="1564410" y="2728939"/>
                    <a:pt x="1564674" y="2730521"/>
                    <a:pt x="1569158" y="2736060"/>
                  </a:cubicBezTo>
                  <a:cubicBezTo>
                    <a:pt x="1572587" y="2740808"/>
                    <a:pt x="1574169" y="2741335"/>
                    <a:pt x="1574169" y="2738434"/>
                  </a:cubicBezTo>
                  <a:cubicBezTo>
                    <a:pt x="1574169" y="2736324"/>
                    <a:pt x="1573378" y="2733423"/>
                    <a:pt x="1572059" y="2731840"/>
                  </a:cubicBezTo>
                  <a:cubicBezTo>
                    <a:pt x="1571004" y="2730521"/>
                    <a:pt x="1570740" y="2729730"/>
                    <a:pt x="1571268" y="2729994"/>
                  </a:cubicBezTo>
                  <a:cubicBezTo>
                    <a:pt x="1571795" y="2730521"/>
                    <a:pt x="1573905" y="2729466"/>
                    <a:pt x="1575752" y="2727884"/>
                  </a:cubicBezTo>
                  <a:cubicBezTo>
                    <a:pt x="1580763" y="2723664"/>
                    <a:pt x="1584719" y="2727356"/>
                    <a:pt x="1584983" y="2736851"/>
                  </a:cubicBezTo>
                  <a:cubicBezTo>
                    <a:pt x="1585511" y="2744764"/>
                    <a:pt x="1585511" y="2745028"/>
                    <a:pt x="1586566" y="2738170"/>
                  </a:cubicBezTo>
                  <a:cubicBezTo>
                    <a:pt x="1588412" y="2726301"/>
                    <a:pt x="1592632" y="2729730"/>
                    <a:pt x="1592632" y="2742654"/>
                  </a:cubicBezTo>
                  <a:cubicBezTo>
                    <a:pt x="1592632" y="2752941"/>
                    <a:pt x="1591841" y="2754523"/>
                    <a:pt x="1587093" y="2754523"/>
                  </a:cubicBezTo>
                  <a:cubicBezTo>
                    <a:pt x="1583928" y="2754523"/>
                    <a:pt x="1579708" y="2752413"/>
                    <a:pt x="1577598" y="2750039"/>
                  </a:cubicBezTo>
                  <a:cubicBezTo>
                    <a:pt x="1575488" y="2747402"/>
                    <a:pt x="1574433" y="2746874"/>
                    <a:pt x="1575488" y="2748721"/>
                  </a:cubicBezTo>
                  <a:cubicBezTo>
                    <a:pt x="1576279" y="2750303"/>
                    <a:pt x="1576015" y="2751886"/>
                    <a:pt x="1574697" y="2751886"/>
                  </a:cubicBezTo>
                  <a:cubicBezTo>
                    <a:pt x="1573114" y="2751886"/>
                    <a:pt x="1570213" y="2747402"/>
                    <a:pt x="1567839" y="2742127"/>
                  </a:cubicBezTo>
                  <a:cubicBezTo>
                    <a:pt x="1564146" y="2733950"/>
                    <a:pt x="1563619" y="2733423"/>
                    <a:pt x="1564410" y="2739225"/>
                  </a:cubicBezTo>
                  <a:cubicBezTo>
                    <a:pt x="1564938" y="2743182"/>
                    <a:pt x="1564410" y="2745819"/>
                    <a:pt x="1563355" y="2745028"/>
                  </a:cubicBezTo>
                  <a:cubicBezTo>
                    <a:pt x="1562036" y="2744237"/>
                    <a:pt x="1560981" y="2741335"/>
                    <a:pt x="1560981" y="2738434"/>
                  </a:cubicBezTo>
                  <a:cubicBezTo>
                    <a:pt x="1560981" y="2735533"/>
                    <a:pt x="1559926" y="2733950"/>
                    <a:pt x="1558344" y="2734741"/>
                  </a:cubicBezTo>
                  <a:cubicBezTo>
                    <a:pt x="1556761" y="2735533"/>
                    <a:pt x="1556498" y="2734478"/>
                    <a:pt x="1557289" y="2732368"/>
                  </a:cubicBezTo>
                  <a:cubicBezTo>
                    <a:pt x="1558080" y="2729994"/>
                    <a:pt x="1557553" y="2728148"/>
                    <a:pt x="1555970" y="2728148"/>
                  </a:cubicBezTo>
                  <a:cubicBezTo>
                    <a:pt x="1552278" y="2728148"/>
                    <a:pt x="1552278" y="2730521"/>
                    <a:pt x="1555970" y="2741072"/>
                  </a:cubicBezTo>
                  <a:cubicBezTo>
                    <a:pt x="1558344" y="2747666"/>
                    <a:pt x="1560190" y="2749248"/>
                    <a:pt x="1563883" y="2748457"/>
                  </a:cubicBezTo>
                  <a:cubicBezTo>
                    <a:pt x="1566784" y="2747666"/>
                    <a:pt x="1568894" y="2748193"/>
                    <a:pt x="1568894" y="2749512"/>
                  </a:cubicBezTo>
                  <a:cubicBezTo>
                    <a:pt x="1568894" y="2750831"/>
                    <a:pt x="1567575" y="2751886"/>
                    <a:pt x="1565993" y="2751886"/>
                  </a:cubicBezTo>
                  <a:cubicBezTo>
                    <a:pt x="1564674" y="2751886"/>
                    <a:pt x="1564146" y="2753204"/>
                    <a:pt x="1564938" y="2754523"/>
                  </a:cubicBezTo>
                  <a:cubicBezTo>
                    <a:pt x="1565993" y="2756370"/>
                    <a:pt x="1459700" y="2757161"/>
                    <a:pt x="1247642" y="2757161"/>
                  </a:cubicBezTo>
                  <a:lnTo>
                    <a:pt x="928763" y="2757161"/>
                  </a:lnTo>
                  <a:lnTo>
                    <a:pt x="930082" y="2743973"/>
                  </a:lnTo>
                  <a:cubicBezTo>
                    <a:pt x="931401" y="2729203"/>
                    <a:pt x="927180" y="2720499"/>
                    <a:pt x="921114" y="2725774"/>
                  </a:cubicBezTo>
                  <a:cubicBezTo>
                    <a:pt x="916894" y="2729203"/>
                    <a:pt x="917685" y="2740280"/>
                    <a:pt x="922433" y="2747929"/>
                  </a:cubicBezTo>
                  <a:cubicBezTo>
                    <a:pt x="925334" y="2752941"/>
                    <a:pt x="925598" y="2752677"/>
                    <a:pt x="924543" y="2746083"/>
                  </a:cubicBezTo>
                  <a:cubicBezTo>
                    <a:pt x="924015" y="2741863"/>
                    <a:pt x="924543" y="2738698"/>
                    <a:pt x="925598" y="2738698"/>
                  </a:cubicBezTo>
                  <a:cubicBezTo>
                    <a:pt x="928236" y="2738698"/>
                    <a:pt x="928763" y="2746874"/>
                    <a:pt x="926389" y="2752941"/>
                  </a:cubicBezTo>
                  <a:cubicBezTo>
                    <a:pt x="924807" y="2756897"/>
                    <a:pt x="924279" y="2756897"/>
                    <a:pt x="921114" y="2752677"/>
                  </a:cubicBezTo>
                  <a:cubicBezTo>
                    <a:pt x="917949" y="2748193"/>
                    <a:pt x="917685" y="2748193"/>
                    <a:pt x="917422" y="2752413"/>
                  </a:cubicBezTo>
                  <a:cubicBezTo>
                    <a:pt x="917422" y="2755578"/>
                    <a:pt x="916103" y="2756370"/>
                    <a:pt x="913202" y="2755314"/>
                  </a:cubicBezTo>
                  <a:cubicBezTo>
                    <a:pt x="910300" y="2754259"/>
                    <a:pt x="910036" y="2753204"/>
                    <a:pt x="912147" y="2751886"/>
                  </a:cubicBezTo>
                  <a:cubicBezTo>
                    <a:pt x="914257" y="2750567"/>
                    <a:pt x="913993" y="2749512"/>
                    <a:pt x="911092" y="2748457"/>
                  </a:cubicBezTo>
                  <a:cubicBezTo>
                    <a:pt x="908718" y="2747402"/>
                    <a:pt x="906871" y="2748193"/>
                    <a:pt x="906871" y="2749776"/>
                  </a:cubicBezTo>
                  <a:cubicBezTo>
                    <a:pt x="906871" y="2751358"/>
                    <a:pt x="906080" y="2751886"/>
                    <a:pt x="905289" y="2751094"/>
                  </a:cubicBezTo>
                  <a:cubicBezTo>
                    <a:pt x="903179" y="2749248"/>
                    <a:pt x="909245" y="2733423"/>
                    <a:pt x="912147" y="2733423"/>
                  </a:cubicBezTo>
                  <a:cubicBezTo>
                    <a:pt x="912938" y="2733423"/>
                    <a:pt x="913993" y="2731840"/>
                    <a:pt x="913993" y="2729730"/>
                  </a:cubicBezTo>
                  <a:cubicBezTo>
                    <a:pt x="913993" y="2726829"/>
                    <a:pt x="912938" y="2726565"/>
                    <a:pt x="909245" y="2728939"/>
                  </a:cubicBezTo>
                  <a:cubicBezTo>
                    <a:pt x="906871" y="2730521"/>
                    <a:pt x="905289" y="2733159"/>
                    <a:pt x="906080" y="2735005"/>
                  </a:cubicBezTo>
                  <a:cubicBezTo>
                    <a:pt x="906608" y="2736588"/>
                    <a:pt x="906080" y="2738962"/>
                    <a:pt x="904498" y="2740017"/>
                  </a:cubicBezTo>
                  <a:cubicBezTo>
                    <a:pt x="902915" y="2740808"/>
                    <a:pt x="901596" y="2739489"/>
                    <a:pt x="901333" y="2736851"/>
                  </a:cubicBezTo>
                  <a:cubicBezTo>
                    <a:pt x="901333" y="2732631"/>
                    <a:pt x="901069" y="2732631"/>
                    <a:pt x="898959" y="2737379"/>
                  </a:cubicBezTo>
                  <a:cubicBezTo>
                    <a:pt x="895794" y="2744500"/>
                    <a:pt x="895794" y="2748721"/>
                    <a:pt x="898959" y="2743973"/>
                  </a:cubicBezTo>
                  <a:cubicBezTo>
                    <a:pt x="901069" y="2740808"/>
                    <a:pt x="901596" y="2741072"/>
                    <a:pt x="901596" y="2745292"/>
                  </a:cubicBezTo>
                  <a:cubicBezTo>
                    <a:pt x="901596" y="2748457"/>
                    <a:pt x="902915" y="2752149"/>
                    <a:pt x="904761" y="2753996"/>
                  </a:cubicBezTo>
                  <a:cubicBezTo>
                    <a:pt x="907135" y="2756370"/>
                    <a:pt x="834603" y="2757161"/>
                    <a:pt x="578234" y="2756897"/>
                  </a:cubicBezTo>
                  <a:cubicBezTo>
                    <a:pt x="397035" y="2756633"/>
                    <a:pt x="245376" y="2755842"/>
                    <a:pt x="240893" y="2755314"/>
                  </a:cubicBezTo>
                  <a:close/>
                  <a:moveTo>
                    <a:pt x="1622436" y="2742127"/>
                  </a:moveTo>
                  <a:cubicBezTo>
                    <a:pt x="1620590" y="2741599"/>
                    <a:pt x="1617425" y="2741599"/>
                    <a:pt x="1615842" y="2742127"/>
                  </a:cubicBezTo>
                  <a:cubicBezTo>
                    <a:pt x="1613996" y="2742918"/>
                    <a:pt x="1615315" y="2743445"/>
                    <a:pt x="1619007" y="2743445"/>
                  </a:cubicBezTo>
                  <a:cubicBezTo>
                    <a:pt x="1622700" y="2743445"/>
                    <a:pt x="1624019" y="2742918"/>
                    <a:pt x="1622436" y="2742127"/>
                  </a:cubicBezTo>
                  <a:close/>
                  <a:moveTo>
                    <a:pt x="1621117" y="2723136"/>
                  </a:moveTo>
                  <a:lnTo>
                    <a:pt x="1620590" y="2708366"/>
                  </a:lnTo>
                  <a:lnTo>
                    <a:pt x="1619799" y="2721026"/>
                  </a:lnTo>
                  <a:cubicBezTo>
                    <a:pt x="1619271" y="2727884"/>
                    <a:pt x="1617689" y="2732895"/>
                    <a:pt x="1616106" y="2732104"/>
                  </a:cubicBezTo>
                  <a:cubicBezTo>
                    <a:pt x="1614787" y="2731049"/>
                    <a:pt x="1613732" y="2732104"/>
                    <a:pt x="1613732" y="2734214"/>
                  </a:cubicBezTo>
                  <a:cubicBezTo>
                    <a:pt x="1613732" y="2736060"/>
                    <a:pt x="1615578" y="2737907"/>
                    <a:pt x="1617689" y="2737907"/>
                  </a:cubicBezTo>
                  <a:cubicBezTo>
                    <a:pt x="1620854" y="2737907"/>
                    <a:pt x="1621645" y="2734741"/>
                    <a:pt x="1621117" y="2723136"/>
                  </a:cubicBezTo>
                  <a:close/>
                  <a:moveTo>
                    <a:pt x="1644855" y="2732895"/>
                  </a:moveTo>
                  <a:cubicBezTo>
                    <a:pt x="1643273" y="2728148"/>
                    <a:pt x="1637470" y="2727356"/>
                    <a:pt x="1637470" y="2731840"/>
                  </a:cubicBezTo>
                  <a:cubicBezTo>
                    <a:pt x="1637470" y="2734214"/>
                    <a:pt x="1639316" y="2736060"/>
                    <a:pt x="1641690" y="2736060"/>
                  </a:cubicBezTo>
                  <a:cubicBezTo>
                    <a:pt x="1644064" y="2736060"/>
                    <a:pt x="1645383" y="2734741"/>
                    <a:pt x="1644855" y="2732895"/>
                  </a:cubicBezTo>
                  <a:close/>
                  <a:moveTo>
                    <a:pt x="906871" y="2728148"/>
                  </a:moveTo>
                  <a:cubicBezTo>
                    <a:pt x="908981" y="2726829"/>
                    <a:pt x="909773" y="2724982"/>
                    <a:pt x="908718" y="2723927"/>
                  </a:cubicBezTo>
                  <a:cubicBezTo>
                    <a:pt x="907663" y="2722872"/>
                    <a:pt x="904761" y="2723927"/>
                    <a:pt x="902388" y="2726301"/>
                  </a:cubicBezTo>
                  <a:cubicBezTo>
                    <a:pt x="897640" y="2731049"/>
                    <a:pt x="900278" y="2732368"/>
                    <a:pt x="906871" y="2728148"/>
                  </a:cubicBezTo>
                  <a:close/>
                  <a:moveTo>
                    <a:pt x="1564146" y="2718652"/>
                  </a:moveTo>
                  <a:cubicBezTo>
                    <a:pt x="1562036" y="2714960"/>
                    <a:pt x="1561773" y="2715223"/>
                    <a:pt x="1561773" y="2721290"/>
                  </a:cubicBezTo>
                  <a:cubicBezTo>
                    <a:pt x="1561773" y="2726037"/>
                    <a:pt x="1562564" y="2727620"/>
                    <a:pt x="1564146" y="2726037"/>
                  </a:cubicBezTo>
                  <a:cubicBezTo>
                    <a:pt x="1565993" y="2724191"/>
                    <a:pt x="1565993" y="2721817"/>
                    <a:pt x="1564146" y="2718652"/>
                  </a:cubicBezTo>
                  <a:close/>
                  <a:moveTo>
                    <a:pt x="1603182" y="2720499"/>
                  </a:moveTo>
                  <a:cubicBezTo>
                    <a:pt x="1603182" y="2719180"/>
                    <a:pt x="1603973" y="2715751"/>
                    <a:pt x="1605028" y="2713113"/>
                  </a:cubicBezTo>
                  <a:cubicBezTo>
                    <a:pt x="1606611" y="2708629"/>
                    <a:pt x="1606611" y="2708629"/>
                    <a:pt x="1602391" y="2712850"/>
                  </a:cubicBezTo>
                  <a:cubicBezTo>
                    <a:pt x="1597379" y="2717597"/>
                    <a:pt x="1596588" y="2722872"/>
                    <a:pt x="1600544" y="2722872"/>
                  </a:cubicBezTo>
                  <a:cubicBezTo>
                    <a:pt x="1602127" y="2722872"/>
                    <a:pt x="1603182" y="2721817"/>
                    <a:pt x="1603182" y="2720499"/>
                  </a:cubicBezTo>
                  <a:close/>
                  <a:moveTo>
                    <a:pt x="1594214" y="2716542"/>
                  </a:moveTo>
                  <a:cubicBezTo>
                    <a:pt x="1596852" y="2714432"/>
                    <a:pt x="1598434" y="2712058"/>
                    <a:pt x="1597379" y="2711003"/>
                  </a:cubicBezTo>
                  <a:cubicBezTo>
                    <a:pt x="1596324" y="2709948"/>
                    <a:pt x="1592896" y="2711531"/>
                    <a:pt x="1589731" y="2714696"/>
                  </a:cubicBezTo>
                  <a:cubicBezTo>
                    <a:pt x="1582873" y="2721026"/>
                    <a:pt x="1586302" y="2722345"/>
                    <a:pt x="1594214" y="2716542"/>
                  </a:cubicBezTo>
                  <a:close/>
                  <a:moveTo>
                    <a:pt x="1464711" y="1852473"/>
                  </a:moveTo>
                  <a:cubicBezTo>
                    <a:pt x="1464711" y="1097073"/>
                    <a:pt x="1464447" y="1061729"/>
                    <a:pt x="1459964" y="1045376"/>
                  </a:cubicBezTo>
                  <a:cubicBezTo>
                    <a:pt x="1450996" y="1013461"/>
                    <a:pt x="1437808" y="990515"/>
                    <a:pt x="1414598" y="967304"/>
                  </a:cubicBezTo>
                  <a:cubicBezTo>
                    <a:pt x="1391388" y="943830"/>
                    <a:pt x="1369760" y="930378"/>
                    <a:pt x="1341011" y="921674"/>
                  </a:cubicBezTo>
                  <a:cubicBezTo>
                    <a:pt x="1314899" y="913761"/>
                    <a:pt x="1310943" y="914289"/>
                    <a:pt x="1305931" y="926158"/>
                  </a:cubicBezTo>
                  <a:cubicBezTo>
                    <a:pt x="1288787" y="967831"/>
                    <a:pt x="1247378" y="1005285"/>
                    <a:pt x="1201221" y="1021110"/>
                  </a:cubicBezTo>
                  <a:lnTo>
                    <a:pt x="1179857" y="1028232"/>
                  </a:lnTo>
                  <a:lnTo>
                    <a:pt x="917422" y="1028232"/>
                  </a:lnTo>
                  <a:lnTo>
                    <a:pt x="654986" y="1028232"/>
                  </a:lnTo>
                  <a:lnTo>
                    <a:pt x="633622" y="1021110"/>
                  </a:lnTo>
                  <a:cubicBezTo>
                    <a:pt x="610412" y="1013198"/>
                    <a:pt x="586410" y="998691"/>
                    <a:pt x="567948" y="981811"/>
                  </a:cubicBezTo>
                  <a:cubicBezTo>
                    <a:pt x="555024" y="969678"/>
                    <a:pt x="535242" y="941983"/>
                    <a:pt x="528648" y="925630"/>
                  </a:cubicBezTo>
                  <a:cubicBezTo>
                    <a:pt x="524428" y="915607"/>
                    <a:pt x="524428" y="915607"/>
                    <a:pt x="512559" y="917454"/>
                  </a:cubicBezTo>
                  <a:cubicBezTo>
                    <a:pt x="455852" y="925894"/>
                    <a:pt x="402046" y="970996"/>
                    <a:pt x="380682" y="1027704"/>
                  </a:cubicBezTo>
                  <a:cubicBezTo>
                    <a:pt x="376990" y="1037991"/>
                    <a:pt x="372770" y="1056190"/>
                    <a:pt x="371451" y="1069906"/>
                  </a:cubicBezTo>
                  <a:cubicBezTo>
                    <a:pt x="368550" y="1097336"/>
                    <a:pt x="367758" y="2638998"/>
                    <a:pt x="370660" y="2641899"/>
                  </a:cubicBezTo>
                  <a:cubicBezTo>
                    <a:pt x="371451" y="2642954"/>
                    <a:pt x="618061" y="2643481"/>
                    <a:pt x="918477" y="2643218"/>
                  </a:cubicBezTo>
                  <a:lnTo>
                    <a:pt x="1464711" y="2642426"/>
                  </a:lnTo>
                  <a:lnTo>
                    <a:pt x="1464711" y="1852473"/>
                  </a:lnTo>
                  <a:close/>
                  <a:moveTo>
                    <a:pt x="1168779" y="910069"/>
                  </a:moveTo>
                  <a:cubicBezTo>
                    <a:pt x="1214936" y="890551"/>
                    <a:pt x="1217310" y="828040"/>
                    <a:pt x="1172736" y="805093"/>
                  </a:cubicBezTo>
                  <a:cubicBezTo>
                    <a:pt x="1163240" y="800346"/>
                    <a:pt x="1153745" y="800082"/>
                    <a:pt x="917422" y="800082"/>
                  </a:cubicBezTo>
                  <a:cubicBezTo>
                    <a:pt x="681098" y="800082"/>
                    <a:pt x="671603" y="800346"/>
                    <a:pt x="662108" y="805093"/>
                  </a:cubicBezTo>
                  <a:cubicBezTo>
                    <a:pt x="619116" y="827249"/>
                    <a:pt x="619643" y="888968"/>
                    <a:pt x="662899" y="908486"/>
                  </a:cubicBezTo>
                  <a:cubicBezTo>
                    <a:pt x="672922" y="913234"/>
                    <a:pt x="686373" y="913497"/>
                    <a:pt x="916894" y="913497"/>
                  </a:cubicBezTo>
                  <a:cubicBezTo>
                    <a:pt x="1115237" y="913497"/>
                    <a:pt x="1161922" y="912970"/>
                    <a:pt x="1168779" y="910069"/>
                  </a:cubicBezTo>
                  <a:close/>
                  <a:moveTo>
                    <a:pt x="1802316" y="742319"/>
                  </a:moveTo>
                  <a:cubicBezTo>
                    <a:pt x="1806009" y="740736"/>
                    <a:pt x="1804426" y="740209"/>
                    <a:pt x="1796250" y="740209"/>
                  </a:cubicBezTo>
                  <a:cubicBezTo>
                    <a:pt x="1788865" y="740209"/>
                    <a:pt x="1785964" y="741000"/>
                    <a:pt x="1788337" y="742319"/>
                  </a:cubicBezTo>
                  <a:cubicBezTo>
                    <a:pt x="1792557" y="744957"/>
                    <a:pt x="1795195" y="744957"/>
                    <a:pt x="1802316" y="742319"/>
                  </a:cubicBezTo>
                  <a:close/>
                  <a:moveTo>
                    <a:pt x="1826845" y="737835"/>
                  </a:moveTo>
                  <a:cubicBezTo>
                    <a:pt x="1827637" y="733087"/>
                    <a:pt x="1827373" y="733087"/>
                    <a:pt x="1823944" y="737308"/>
                  </a:cubicBezTo>
                  <a:cubicBezTo>
                    <a:pt x="1821834" y="739945"/>
                    <a:pt x="1819197" y="741000"/>
                    <a:pt x="1818142" y="739945"/>
                  </a:cubicBezTo>
                  <a:cubicBezTo>
                    <a:pt x="1816823" y="738890"/>
                    <a:pt x="1816823" y="739681"/>
                    <a:pt x="1817878" y="741528"/>
                  </a:cubicBezTo>
                  <a:cubicBezTo>
                    <a:pt x="1820779" y="746275"/>
                    <a:pt x="1825790" y="744165"/>
                    <a:pt x="1826845" y="737835"/>
                  </a:cubicBezTo>
                  <a:close/>
                  <a:moveTo>
                    <a:pt x="1835286" y="740736"/>
                  </a:moveTo>
                  <a:cubicBezTo>
                    <a:pt x="1837923" y="737571"/>
                    <a:pt x="1837923" y="736780"/>
                    <a:pt x="1834231" y="736780"/>
                  </a:cubicBezTo>
                  <a:cubicBezTo>
                    <a:pt x="1831857" y="736780"/>
                    <a:pt x="1830010" y="738626"/>
                    <a:pt x="1830010" y="740736"/>
                  </a:cubicBezTo>
                  <a:cubicBezTo>
                    <a:pt x="1830010" y="742846"/>
                    <a:pt x="1830538" y="744693"/>
                    <a:pt x="1831065" y="744693"/>
                  </a:cubicBezTo>
                  <a:cubicBezTo>
                    <a:pt x="1831593" y="744693"/>
                    <a:pt x="1833439" y="742846"/>
                    <a:pt x="1835286" y="740736"/>
                  </a:cubicBezTo>
                  <a:close/>
                  <a:moveTo>
                    <a:pt x="1774622" y="734142"/>
                  </a:moveTo>
                  <a:cubicBezTo>
                    <a:pt x="1771985" y="732296"/>
                    <a:pt x="1771721" y="731505"/>
                    <a:pt x="1774095" y="731505"/>
                  </a:cubicBezTo>
                  <a:cubicBezTo>
                    <a:pt x="1775941" y="731505"/>
                    <a:pt x="1777260" y="728340"/>
                    <a:pt x="1776996" y="724383"/>
                  </a:cubicBezTo>
                  <a:cubicBezTo>
                    <a:pt x="1776996" y="718317"/>
                    <a:pt x="1776468" y="717790"/>
                    <a:pt x="1774886" y="722010"/>
                  </a:cubicBezTo>
                  <a:cubicBezTo>
                    <a:pt x="1773040" y="726494"/>
                    <a:pt x="1772512" y="726230"/>
                    <a:pt x="1767501" y="719372"/>
                  </a:cubicBezTo>
                  <a:cubicBezTo>
                    <a:pt x="1764336" y="715152"/>
                    <a:pt x="1761171" y="712514"/>
                    <a:pt x="1760116" y="713569"/>
                  </a:cubicBezTo>
                  <a:cubicBezTo>
                    <a:pt x="1759061" y="714361"/>
                    <a:pt x="1761171" y="718053"/>
                    <a:pt x="1764599" y="721482"/>
                  </a:cubicBezTo>
                  <a:cubicBezTo>
                    <a:pt x="1770138" y="727021"/>
                    <a:pt x="1770138" y="727549"/>
                    <a:pt x="1765654" y="728340"/>
                  </a:cubicBezTo>
                  <a:cubicBezTo>
                    <a:pt x="1761434" y="729131"/>
                    <a:pt x="1761698" y="730186"/>
                    <a:pt x="1768292" y="734406"/>
                  </a:cubicBezTo>
                  <a:cubicBezTo>
                    <a:pt x="1772248" y="737044"/>
                    <a:pt x="1776205" y="738626"/>
                    <a:pt x="1776996" y="737835"/>
                  </a:cubicBezTo>
                  <a:cubicBezTo>
                    <a:pt x="1777787" y="737044"/>
                    <a:pt x="1776732" y="735461"/>
                    <a:pt x="1774622" y="734142"/>
                  </a:cubicBezTo>
                  <a:close/>
                  <a:moveTo>
                    <a:pt x="1806273" y="734670"/>
                  </a:moveTo>
                  <a:cubicBezTo>
                    <a:pt x="1806273" y="733615"/>
                    <a:pt x="1801789" y="732824"/>
                    <a:pt x="1796514" y="733351"/>
                  </a:cubicBezTo>
                  <a:lnTo>
                    <a:pt x="1786491" y="734142"/>
                  </a:lnTo>
                  <a:lnTo>
                    <a:pt x="1795722" y="730714"/>
                  </a:lnTo>
                  <a:lnTo>
                    <a:pt x="1804954" y="727549"/>
                  </a:lnTo>
                  <a:lnTo>
                    <a:pt x="1804954" y="703283"/>
                  </a:lnTo>
                  <a:cubicBezTo>
                    <a:pt x="1804954" y="690095"/>
                    <a:pt x="1804163" y="680600"/>
                    <a:pt x="1803108" y="682182"/>
                  </a:cubicBezTo>
                  <a:cubicBezTo>
                    <a:pt x="1801789" y="684292"/>
                    <a:pt x="1800998" y="683765"/>
                    <a:pt x="1800998" y="680864"/>
                  </a:cubicBezTo>
                  <a:cubicBezTo>
                    <a:pt x="1800998" y="678226"/>
                    <a:pt x="1802580" y="676116"/>
                    <a:pt x="1804426" y="675852"/>
                  </a:cubicBezTo>
                  <a:cubicBezTo>
                    <a:pt x="1806009" y="675852"/>
                    <a:pt x="1805218" y="674797"/>
                    <a:pt x="1802316" y="673478"/>
                  </a:cubicBezTo>
                  <a:cubicBezTo>
                    <a:pt x="1798096" y="671632"/>
                    <a:pt x="1797832" y="671104"/>
                    <a:pt x="1801525" y="671104"/>
                  </a:cubicBezTo>
                  <a:cubicBezTo>
                    <a:pt x="1803899" y="670841"/>
                    <a:pt x="1806800" y="669522"/>
                    <a:pt x="1807855" y="667939"/>
                  </a:cubicBezTo>
                  <a:cubicBezTo>
                    <a:pt x="1810229" y="663983"/>
                    <a:pt x="1804954" y="659235"/>
                    <a:pt x="1800734" y="661873"/>
                  </a:cubicBezTo>
                  <a:cubicBezTo>
                    <a:pt x="1798360" y="663192"/>
                    <a:pt x="1798624" y="664247"/>
                    <a:pt x="1802580" y="665829"/>
                  </a:cubicBezTo>
                  <a:cubicBezTo>
                    <a:pt x="1807328" y="667676"/>
                    <a:pt x="1807328" y="667939"/>
                    <a:pt x="1802316" y="667939"/>
                  </a:cubicBezTo>
                  <a:cubicBezTo>
                    <a:pt x="1799151" y="668203"/>
                    <a:pt x="1795459" y="669522"/>
                    <a:pt x="1793612" y="671368"/>
                  </a:cubicBezTo>
                  <a:cubicBezTo>
                    <a:pt x="1791239" y="673742"/>
                    <a:pt x="1790447" y="673215"/>
                    <a:pt x="1790184" y="668203"/>
                  </a:cubicBezTo>
                  <a:cubicBezTo>
                    <a:pt x="1789920" y="662400"/>
                    <a:pt x="1789656" y="662400"/>
                    <a:pt x="1788074" y="669522"/>
                  </a:cubicBezTo>
                  <a:cubicBezTo>
                    <a:pt x="1787019" y="674006"/>
                    <a:pt x="1787019" y="688776"/>
                    <a:pt x="1788074" y="702492"/>
                  </a:cubicBezTo>
                  <a:lnTo>
                    <a:pt x="1789920" y="727549"/>
                  </a:lnTo>
                  <a:lnTo>
                    <a:pt x="1789392" y="701437"/>
                  </a:lnTo>
                  <a:cubicBezTo>
                    <a:pt x="1789129" y="687194"/>
                    <a:pt x="1789656" y="677698"/>
                    <a:pt x="1790711" y="680336"/>
                  </a:cubicBezTo>
                  <a:cubicBezTo>
                    <a:pt x="1791766" y="683237"/>
                    <a:pt x="1792821" y="695106"/>
                    <a:pt x="1792821" y="707239"/>
                  </a:cubicBezTo>
                  <a:cubicBezTo>
                    <a:pt x="1793085" y="724647"/>
                    <a:pt x="1792294" y="728867"/>
                    <a:pt x="1789129" y="728867"/>
                  </a:cubicBezTo>
                  <a:cubicBezTo>
                    <a:pt x="1787019" y="728867"/>
                    <a:pt x="1785172" y="730714"/>
                    <a:pt x="1785172" y="732824"/>
                  </a:cubicBezTo>
                  <a:cubicBezTo>
                    <a:pt x="1785172" y="735725"/>
                    <a:pt x="1788074" y="736780"/>
                    <a:pt x="1795722" y="736780"/>
                  </a:cubicBezTo>
                  <a:cubicBezTo>
                    <a:pt x="1801525" y="736780"/>
                    <a:pt x="1806273" y="735725"/>
                    <a:pt x="1806273" y="734670"/>
                  </a:cubicBezTo>
                  <a:close/>
                  <a:moveTo>
                    <a:pt x="1821570" y="698008"/>
                  </a:moveTo>
                  <a:cubicBezTo>
                    <a:pt x="1821834" y="677962"/>
                    <a:pt x="1821307" y="662928"/>
                    <a:pt x="1820515" y="664774"/>
                  </a:cubicBezTo>
                  <a:cubicBezTo>
                    <a:pt x="1819460" y="666884"/>
                    <a:pt x="1816823" y="665566"/>
                    <a:pt x="1812866" y="660818"/>
                  </a:cubicBezTo>
                  <a:cubicBezTo>
                    <a:pt x="1809174" y="656862"/>
                    <a:pt x="1806273" y="655015"/>
                    <a:pt x="1806273" y="656598"/>
                  </a:cubicBezTo>
                  <a:cubicBezTo>
                    <a:pt x="1806273" y="658444"/>
                    <a:pt x="1808119" y="660290"/>
                    <a:pt x="1810229" y="661345"/>
                  </a:cubicBezTo>
                  <a:cubicBezTo>
                    <a:pt x="1812339" y="662137"/>
                    <a:pt x="1814185" y="664511"/>
                    <a:pt x="1814185" y="666884"/>
                  </a:cubicBezTo>
                  <a:cubicBezTo>
                    <a:pt x="1814185" y="668994"/>
                    <a:pt x="1815240" y="670841"/>
                    <a:pt x="1816823" y="670841"/>
                  </a:cubicBezTo>
                  <a:cubicBezTo>
                    <a:pt x="1818405" y="670841"/>
                    <a:pt x="1819197" y="683501"/>
                    <a:pt x="1818669" y="703547"/>
                  </a:cubicBezTo>
                  <a:cubicBezTo>
                    <a:pt x="1818405" y="721482"/>
                    <a:pt x="1818933" y="735725"/>
                    <a:pt x="1819988" y="735198"/>
                  </a:cubicBezTo>
                  <a:cubicBezTo>
                    <a:pt x="1820779" y="734670"/>
                    <a:pt x="1821570" y="717790"/>
                    <a:pt x="1821570" y="698008"/>
                  </a:cubicBezTo>
                  <a:close/>
                  <a:moveTo>
                    <a:pt x="1835549" y="690886"/>
                  </a:moveTo>
                  <a:cubicBezTo>
                    <a:pt x="1835286" y="667676"/>
                    <a:pt x="1833967" y="646575"/>
                    <a:pt x="1832384" y="644201"/>
                  </a:cubicBezTo>
                  <a:cubicBezTo>
                    <a:pt x="1830802" y="641300"/>
                    <a:pt x="1831065" y="639190"/>
                    <a:pt x="1832648" y="638662"/>
                  </a:cubicBezTo>
                  <a:cubicBezTo>
                    <a:pt x="1834494" y="638135"/>
                    <a:pt x="1833967" y="635761"/>
                    <a:pt x="1831857" y="632596"/>
                  </a:cubicBezTo>
                  <a:cubicBezTo>
                    <a:pt x="1828955" y="628903"/>
                    <a:pt x="1823417" y="627057"/>
                    <a:pt x="1811548" y="626002"/>
                  </a:cubicBezTo>
                  <a:cubicBezTo>
                    <a:pt x="1802580" y="625211"/>
                    <a:pt x="1794931" y="625211"/>
                    <a:pt x="1794140" y="626266"/>
                  </a:cubicBezTo>
                  <a:cubicBezTo>
                    <a:pt x="1792294" y="629431"/>
                    <a:pt x="1802844" y="631805"/>
                    <a:pt x="1813394" y="630750"/>
                  </a:cubicBezTo>
                  <a:cubicBezTo>
                    <a:pt x="1822098" y="630222"/>
                    <a:pt x="1823153" y="630750"/>
                    <a:pt x="1825527" y="637607"/>
                  </a:cubicBezTo>
                  <a:cubicBezTo>
                    <a:pt x="1827637" y="644201"/>
                    <a:pt x="1827109" y="646048"/>
                    <a:pt x="1822362" y="650004"/>
                  </a:cubicBezTo>
                  <a:cubicBezTo>
                    <a:pt x="1817087" y="654224"/>
                    <a:pt x="1814185" y="662137"/>
                    <a:pt x="1819197" y="659235"/>
                  </a:cubicBezTo>
                  <a:cubicBezTo>
                    <a:pt x="1823417" y="656598"/>
                    <a:pt x="1824735" y="665302"/>
                    <a:pt x="1824735" y="695898"/>
                  </a:cubicBezTo>
                  <a:cubicBezTo>
                    <a:pt x="1824735" y="728604"/>
                    <a:pt x="1826054" y="734934"/>
                    <a:pt x="1832121" y="733615"/>
                  </a:cubicBezTo>
                  <a:cubicBezTo>
                    <a:pt x="1835549" y="732824"/>
                    <a:pt x="1836077" y="726494"/>
                    <a:pt x="1835549" y="690886"/>
                  </a:cubicBezTo>
                  <a:close/>
                  <a:moveTo>
                    <a:pt x="1744818" y="728340"/>
                  </a:moveTo>
                  <a:cubicBezTo>
                    <a:pt x="1745873" y="726494"/>
                    <a:pt x="1746664" y="710404"/>
                    <a:pt x="1746928" y="692996"/>
                  </a:cubicBezTo>
                  <a:cubicBezTo>
                    <a:pt x="1746928" y="668467"/>
                    <a:pt x="1746137" y="661345"/>
                    <a:pt x="1743763" y="662137"/>
                  </a:cubicBezTo>
                  <a:cubicBezTo>
                    <a:pt x="1741917" y="662928"/>
                    <a:pt x="1740334" y="662137"/>
                    <a:pt x="1740334" y="660554"/>
                  </a:cubicBezTo>
                  <a:cubicBezTo>
                    <a:pt x="1740334" y="658972"/>
                    <a:pt x="1739279" y="657653"/>
                    <a:pt x="1737697" y="657653"/>
                  </a:cubicBezTo>
                  <a:cubicBezTo>
                    <a:pt x="1736378" y="657653"/>
                    <a:pt x="1735587" y="668731"/>
                    <a:pt x="1735850" y="684029"/>
                  </a:cubicBezTo>
                  <a:cubicBezTo>
                    <a:pt x="1736378" y="704074"/>
                    <a:pt x="1735587" y="710668"/>
                    <a:pt x="1732685" y="711723"/>
                  </a:cubicBezTo>
                  <a:cubicBezTo>
                    <a:pt x="1730311" y="712778"/>
                    <a:pt x="1729520" y="711459"/>
                    <a:pt x="1730575" y="707239"/>
                  </a:cubicBezTo>
                  <a:cubicBezTo>
                    <a:pt x="1731630" y="703810"/>
                    <a:pt x="1732421" y="690886"/>
                    <a:pt x="1732685" y="678226"/>
                  </a:cubicBezTo>
                  <a:cubicBezTo>
                    <a:pt x="1732949" y="659499"/>
                    <a:pt x="1734004" y="655015"/>
                    <a:pt x="1737433" y="654224"/>
                  </a:cubicBezTo>
                  <a:cubicBezTo>
                    <a:pt x="1740070" y="653433"/>
                    <a:pt x="1739543" y="652905"/>
                    <a:pt x="1735850" y="652641"/>
                  </a:cubicBezTo>
                  <a:cubicBezTo>
                    <a:pt x="1732421" y="652641"/>
                    <a:pt x="1729784" y="653169"/>
                    <a:pt x="1729784" y="654488"/>
                  </a:cubicBezTo>
                  <a:cubicBezTo>
                    <a:pt x="1727938" y="698535"/>
                    <a:pt x="1728993" y="725175"/>
                    <a:pt x="1732421" y="728076"/>
                  </a:cubicBezTo>
                  <a:cubicBezTo>
                    <a:pt x="1737433" y="732296"/>
                    <a:pt x="1742180" y="732296"/>
                    <a:pt x="1744818" y="728340"/>
                  </a:cubicBezTo>
                  <a:close/>
                  <a:moveTo>
                    <a:pt x="1760643" y="723592"/>
                  </a:moveTo>
                  <a:cubicBezTo>
                    <a:pt x="1761434" y="720955"/>
                    <a:pt x="1761171" y="720691"/>
                    <a:pt x="1759588" y="722537"/>
                  </a:cubicBezTo>
                  <a:cubicBezTo>
                    <a:pt x="1758533" y="724120"/>
                    <a:pt x="1755632" y="726230"/>
                    <a:pt x="1753522" y="727021"/>
                  </a:cubicBezTo>
                  <a:cubicBezTo>
                    <a:pt x="1750621" y="728340"/>
                    <a:pt x="1751148" y="728604"/>
                    <a:pt x="1754577" y="728076"/>
                  </a:cubicBezTo>
                  <a:cubicBezTo>
                    <a:pt x="1757478" y="727812"/>
                    <a:pt x="1760116" y="725702"/>
                    <a:pt x="1760643" y="723592"/>
                  </a:cubicBezTo>
                  <a:close/>
                  <a:moveTo>
                    <a:pt x="911355" y="720163"/>
                  </a:moveTo>
                  <a:cubicBezTo>
                    <a:pt x="915312" y="721746"/>
                    <a:pt x="915048" y="722010"/>
                    <a:pt x="910564" y="724120"/>
                  </a:cubicBezTo>
                  <a:cubicBezTo>
                    <a:pt x="907135" y="725438"/>
                    <a:pt x="908190" y="725702"/>
                    <a:pt x="914520" y="724911"/>
                  </a:cubicBezTo>
                  <a:cubicBezTo>
                    <a:pt x="923224" y="723856"/>
                    <a:pt x="935621" y="715679"/>
                    <a:pt x="928499" y="715679"/>
                  </a:cubicBezTo>
                  <a:cubicBezTo>
                    <a:pt x="926653" y="715679"/>
                    <a:pt x="925334" y="717262"/>
                    <a:pt x="925334" y="719108"/>
                  </a:cubicBezTo>
                  <a:cubicBezTo>
                    <a:pt x="925334" y="721218"/>
                    <a:pt x="924543" y="721218"/>
                    <a:pt x="922960" y="718581"/>
                  </a:cubicBezTo>
                  <a:cubicBezTo>
                    <a:pt x="921642" y="716471"/>
                    <a:pt x="918740" y="715679"/>
                    <a:pt x="916630" y="716471"/>
                  </a:cubicBezTo>
                  <a:cubicBezTo>
                    <a:pt x="914257" y="717262"/>
                    <a:pt x="911092" y="716207"/>
                    <a:pt x="909509" y="714097"/>
                  </a:cubicBezTo>
                  <a:cubicBezTo>
                    <a:pt x="905025" y="708822"/>
                    <a:pt x="896321" y="709349"/>
                    <a:pt x="896585" y="715152"/>
                  </a:cubicBezTo>
                  <a:cubicBezTo>
                    <a:pt x="896585" y="717790"/>
                    <a:pt x="897376" y="718317"/>
                    <a:pt x="898168" y="716471"/>
                  </a:cubicBezTo>
                  <a:cubicBezTo>
                    <a:pt x="898695" y="714624"/>
                    <a:pt x="901333" y="713042"/>
                    <a:pt x="903706" y="713042"/>
                  </a:cubicBezTo>
                  <a:cubicBezTo>
                    <a:pt x="906871" y="713042"/>
                    <a:pt x="907135" y="713833"/>
                    <a:pt x="904761" y="716207"/>
                  </a:cubicBezTo>
                  <a:cubicBezTo>
                    <a:pt x="902915" y="718053"/>
                    <a:pt x="901596" y="721218"/>
                    <a:pt x="901596" y="723592"/>
                  </a:cubicBezTo>
                  <a:cubicBezTo>
                    <a:pt x="901860" y="726757"/>
                    <a:pt x="902124" y="726757"/>
                    <a:pt x="904498" y="723065"/>
                  </a:cubicBezTo>
                  <a:cubicBezTo>
                    <a:pt x="906080" y="720163"/>
                    <a:pt x="908718" y="719108"/>
                    <a:pt x="911355" y="720163"/>
                  </a:cubicBezTo>
                  <a:close/>
                  <a:moveTo>
                    <a:pt x="1777260" y="706975"/>
                  </a:moveTo>
                  <a:cubicBezTo>
                    <a:pt x="1777260" y="705920"/>
                    <a:pt x="1775413" y="706448"/>
                    <a:pt x="1773303" y="708822"/>
                  </a:cubicBezTo>
                  <a:cubicBezTo>
                    <a:pt x="1771193" y="710932"/>
                    <a:pt x="1769347" y="714361"/>
                    <a:pt x="1769347" y="716207"/>
                  </a:cubicBezTo>
                  <a:cubicBezTo>
                    <a:pt x="1769611" y="719900"/>
                    <a:pt x="1777260" y="710932"/>
                    <a:pt x="1777260" y="706975"/>
                  </a:cubicBezTo>
                  <a:close/>
                  <a:moveTo>
                    <a:pt x="1772512" y="683237"/>
                  </a:moveTo>
                  <a:cubicBezTo>
                    <a:pt x="1773040" y="669522"/>
                    <a:pt x="1774358" y="661873"/>
                    <a:pt x="1776205" y="662137"/>
                  </a:cubicBezTo>
                  <a:cubicBezTo>
                    <a:pt x="1777787" y="662400"/>
                    <a:pt x="1779106" y="661082"/>
                    <a:pt x="1779106" y="658972"/>
                  </a:cubicBezTo>
                  <a:cubicBezTo>
                    <a:pt x="1779106" y="656862"/>
                    <a:pt x="1778051" y="655807"/>
                    <a:pt x="1776732" y="656598"/>
                  </a:cubicBezTo>
                  <a:cubicBezTo>
                    <a:pt x="1775677" y="657389"/>
                    <a:pt x="1774622" y="656598"/>
                    <a:pt x="1774622" y="655279"/>
                  </a:cubicBezTo>
                  <a:cubicBezTo>
                    <a:pt x="1774622" y="653697"/>
                    <a:pt x="1772512" y="652378"/>
                    <a:pt x="1770138" y="652378"/>
                  </a:cubicBezTo>
                  <a:cubicBezTo>
                    <a:pt x="1766710" y="652378"/>
                    <a:pt x="1766446" y="653169"/>
                    <a:pt x="1768820" y="655543"/>
                  </a:cubicBezTo>
                  <a:cubicBezTo>
                    <a:pt x="1773303" y="660027"/>
                    <a:pt x="1772776" y="663192"/>
                    <a:pt x="1768028" y="661345"/>
                  </a:cubicBezTo>
                  <a:cubicBezTo>
                    <a:pt x="1765918" y="660290"/>
                    <a:pt x="1764072" y="657917"/>
                    <a:pt x="1764072" y="655543"/>
                  </a:cubicBezTo>
                  <a:cubicBezTo>
                    <a:pt x="1764072" y="653433"/>
                    <a:pt x="1763281" y="652378"/>
                    <a:pt x="1762226" y="653433"/>
                  </a:cubicBezTo>
                  <a:cubicBezTo>
                    <a:pt x="1760116" y="655279"/>
                    <a:pt x="1761171" y="705129"/>
                    <a:pt x="1763281" y="708558"/>
                  </a:cubicBezTo>
                  <a:cubicBezTo>
                    <a:pt x="1763808" y="709613"/>
                    <a:pt x="1766182" y="709349"/>
                    <a:pt x="1768292" y="707767"/>
                  </a:cubicBezTo>
                  <a:cubicBezTo>
                    <a:pt x="1770666" y="705657"/>
                    <a:pt x="1771985" y="697480"/>
                    <a:pt x="1772512" y="683237"/>
                  </a:cubicBezTo>
                  <a:close/>
                  <a:moveTo>
                    <a:pt x="912674" y="692996"/>
                  </a:moveTo>
                  <a:cubicBezTo>
                    <a:pt x="910564" y="689304"/>
                    <a:pt x="910300" y="689567"/>
                    <a:pt x="910300" y="695634"/>
                  </a:cubicBezTo>
                  <a:cubicBezTo>
                    <a:pt x="910300" y="700382"/>
                    <a:pt x="911092" y="701964"/>
                    <a:pt x="912674" y="700382"/>
                  </a:cubicBezTo>
                  <a:cubicBezTo>
                    <a:pt x="914520" y="698535"/>
                    <a:pt x="914520" y="696161"/>
                    <a:pt x="912674" y="692996"/>
                  </a:cubicBezTo>
                  <a:close/>
                  <a:moveTo>
                    <a:pt x="1779106" y="678226"/>
                  </a:moveTo>
                  <a:cubicBezTo>
                    <a:pt x="1778315" y="676116"/>
                    <a:pt x="1777523" y="676907"/>
                    <a:pt x="1777523" y="679808"/>
                  </a:cubicBezTo>
                  <a:cubicBezTo>
                    <a:pt x="1777260" y="682710"/>
                    <a:pt x="1778051" y="684292"/>
                    <a:pt x="1778842" y="683237"/>
                  </a:cubicBezTo>
                  <a:cubicBezTo>
                    <a:pt x="1779633" y="682446"/>
                    <a:pt x="1779897" y="680072"/>
                    <a:pt x="1779106" y="678226"/>
                  </a:cubicBezTo>
                  <a:close/>
                  <a:moveTo>
                    <a:pt x="1803635" y="655015"/>
                  </a:moveTo>
                  <a:cubicBezTo>
                    <a:pt x="1803635" y="652114"/>
                    <a:pt x="1794931" y="653169"/>
                    <a:pt x="1791502" y="656334"/>
                  </a:cubicBezTo>
                  <a:cubicBezTo>
                    <a:pt x="1789392" y="658180"/>
                    <a:pt x="1789392" y="659763"/>
                    <a:pt x="1791502" y="661873"/>
                  </a:cubicBezTo>
                  <a:cubicBezTo>
                    <a:pt x="1793612" y="664247"/>
                    <a:pt x="1795459" y="664247"/>
                    <a:pt x="1799151" y="661082"/>
                  </a:cubicBezTo>
                  <a:cubicBezTo>
                    <a:pt x="1801525" y="658708"/>
                    <a:pt x="1803635" y="656070"/>
                    <a:pt x="1803635" y="655015"/>
                  </a:cubicBezTo>
                  <a:close/>
                  <a:moveTo>
                    <a:pt x="1748247" y="656598"/>
                  </a:moveTo>
                  <a:cubicBezTo>
                    <a:pt x="1748247" y="655807"/>
                    <a:pt x="1747192" y="654488"/>
                    <a:pt x="1745609" y="653697"/>
                  </a:cubicBezTo>
                  <a:cubicBezTo>
                    <a:pt x="1744290" y="652905"/>
                    <a:pt x="1742972" y="653433"/>
                    <a:pt x="1742972" y="654752"/>
                  </a:cubicBezTo>
                  <a:cubicBezTo>
                    <a:pt x="1742972" y="656334"/>
                    <a:pt x="1744290" y="657653"/>
                    <a:pt x="1745609" y="657653"/>
                  </a:cubicBezTo>
                  <a:cubicBezTo>
                    <a:pt x="1747192" y="657653"/>
                    <a:pt x="1748247" y="657125"/>
                    <a:pt x="1748247" y="656598"/>
                  </a:cubicBezTo>
                  <a:close/>
                  <a:moveTo>
                    <a:pt x="1821834" y="644993"/>
                  </a:moveTo>
                  <a:cubicBezTo>
                    <a:pt x="1823944" y="640772"/>
                    <a:pt x="1823153" y="640245"/>
                    <a:pt x="1814713" y="639717"/>
                  </a:cubicBezTo>
                  <a:cubicBezTo>
                    <a:pt x="1809438" y="639454"/>
                    <a:pt x="1801789" y="638399"/>
                    <a:pt x="1797832" y="637607"/>
                  </a:cubicBezTo>
                  <a:cubicBezTo>
                    <a:pt x="1793612" y="636816"/>
                    <a:pt x="1790447" y="637344"/>
                    <a:pt x="1790447" y="638662"/>
                  </a:cubicBezTo>
                  <a:cubicBezTo>
                    <a:pt x="1790447" y="639981"/>
                    <a:pt x="1794667" y="641036"/>
                    <a:pt x="1799943" y="641300"/>
                  </a:cubicBezTo>
                  <a:cubicBezTo>
                    <a:pt x="1812603" y="641827"/>
                    <a:pt x="1819988" y="644201"/>
                    <a:pt x="1818142" y="647366"/>
                  </a:cubicBezTo>
                  <a:cubicBezTo>
                    <a:pt x="1817087" y="648685"/>
                    <a:pt x="1817087" y="649740"/>
                    <a:pt x="1817878" y="649740"/>
                  </a:cubicBezTo>
                  <a:cubicBezTo>
                    <a:pt x="1818669" y="649740"/>
                    <a:pt x="1820515" y="647630"/>
                    <a:pt x="1821834" y="644993"/>
                  </a:cubicBezTo>
                  <a:close/>
                  <a:moveTo>
                    <a:pt x="1821834" y="635497"/>
                  </a:moveTo>
                  <a:cubicBezTo>
                    <a:pt x="1821307" y="634970"/>
                    <a:pt x="1813658" y="633915"/>
                    <a:pt x="1804954" y="633123"/>
                  </a:cubicBezTo>
                  <a:cubicBezTo>
                    <a:pt x="1795459" y="632332"/>
                    <a:pt x="1791239" y="632596"/>
                    <a:pt x="1794404" y="633915"/>
                  </a:cubicBezTo>
                  <a:cubicBezTo>
                    <a:pt x="1799415" y="636025"/>
                    <a:pt x="1824208" y="637607"/>
                    <a:pt x="1821834" y="635497"/>
                  </a:cubicBezTo>
                  <a:close/>
                  <a:moveTo>
                    <a:pt x="687428" y="165218"/>
                  </a:moveTo>
                  <a:lnTo>
                    <a:pt x="686637" y="107719"/>
                  </a:lnTo>
                  <a:lnTo>
                    <a:pt x="600917" y="107719"/>
                  </a:lnTo>
                  <a:lnTo>
                    <a:pt x="515197" y="107719"/>
                  </a:lnTo>
                  <a:lnTo>
                    <a:pt x="514405" y="165218"/>
                  </a:lnTo>
                  <a:lnTo>
                    <a:pt x="513878" y="222453"/>
                  </a:lnTo>
                  <a:lnTo>
                    <a:pt x="600917" y="222453"/>
                  </a:lnTo>
                  <a:lnTo>
                    <a:pt x="687956" y="222453"/>
                  </a:lnTo>
                  <a:lnTo>
                    <a:pt x="687428" y="165218"/>
                  </a:lnTo>
                  <a:close/>
                  <a:moveTo>
                    <a:pt x="1320438" y="165218"/>
                  </a:moveTo>
                  <a:lnTo>
                    <a:pt x="1319646" y="107719"/>
                  </a:lnTo>
                  <a:lnTo>
                    <a:pt x="1233926" y="107719"/>
                  </a:lnTo>
                  <a:lnTo>
                    <a:pt x="1148206" y="107719"/>
                  </a:lnTo>
                  <a:lnTo>
                    <a:pt x="1147415" y="161789"/>
                  </a:lnTo>
                  <a:cubicBezTo>
                    <a:pt x="1147151" y="191330"/>
                    <a:pt x="1147415" y="217178"/>
                    <a:pt x="1147943" y="219025"/>
                  </a:cubicBezTo>
                  <a:cubicBezTo>
                    <a:pt x="1148998" y="221662"/>
                    <a:pt x="1167988" y="222453"/>
                    <a:pt x="1235245" y="222453"/>
                  </a:cubicBezTo>
                  <a:lnTo>
                    <a:pt x="1320965" y="222453"/>
                  </a:lnTo>
                  <a:lnTo>
                    <a:pt x="1320438" y="165218"/>
                  </a:lnTo>
                  <a:close/>
                </a:path>
              </a:pathLst>
            </a:custGeom>
            <a:solidFill>
              <a:srgbClr val="000000"/>
            </a:solidFill>
            <a:ln w="263" cap="flat">
              <a:noFill/>
              <a:prstDash val="solid"/>
              <a:miter/>
            </a:ln>
          </p:spPr>
          <p:txBody>
            <a:bodyPr rtlCol="0" anchor="ctr"/>
            <a:lstStyle/>
            <a:p>
              <a:endParaRPr lang="de-DE" dirty="0"/>
            </a:p>
          </p:txBody>
        </p:sp>
        <p:sp>
          <p:nvSpPr>
            <p:cNvPr id="25" name="Freihandform: Form 24">
              <a:extLst>
                <a:ext uri="{FF2B5EF4-FFF2-40B4-BE49-F238E27FC236}">
                  <a16:creationId xmlns:a16="http://schemas.microsoft.com/office/drawing/2014/main" id="{2E4E434C-A665-A1BA-D76C-48471FD1923E}"/>
                </a:ext>
              </a:extLst>
            </p:cNvPr>
            <p:cNvSpPr/>
            <p:nvPr/>
          </p:nvSpPr>
          <p:spPr>
            <a:xfrm flipV="1">
              <a:off x="3246510" y="1973970"/>
              <a:ext cx="113106" cy="402753"/>
            </a:xfrm>
            <a:custGeom>
              <a:avLst/>
              <a:gdLst>
                <a:gd name="connsiteX0" fmla="*/ 32082 w 113106"/>
                <a:gd name="connsiteY0" fmla="*/ 388853 h 402753"/>
                <a:gd name="connsiteX1" fmla="*/ 168 w 113106"/>
                <a:gd name="connsiteY1" fmla="*/ 359840 h 402753"/>
                <a:gd name="connsiteX2" fmla="*/ -4844 w 113106"/>
                <a:gd name="connsiteY2" fmla="*/ 187343 h 402753"/>
                <a:gd name="connsiteX3" fmla="*/ -4052 w 113106"/>
                <a:gd name="connsiteY3" fmla="*/ 26714 h 402753"/>
                <a:gd name="connsiteX4" fmla="*/ 3333 w 113106"/>
                <a:gd name="connsiteY4" fmla="*/ 15637 h 402753"/>
                <a:gd name="connsiteX5" fmla="*/ 46588 w 113106"/>
                <a:gd name="connsiteY5" fmla="*/ -10475 h 402753"/>
                <a:gd name="connsiteX6" fmla="*/ 102768 w 113106"/>
                <a:gd name="connsiteY6" fmla="*/ 20648 h 402753"/>
                <a:gd name="connsiteX7" fmla="*/ 108043 w 113106"/>
                <a:gd name="connsiteY7" fmla="*/ 190508 h 402753"/>
                <a:gd name="connsiteX8" fmla="*/ 102768 w 113106"/>
                <a:gd name="connsiteY8" fmla="*/ 360367 h 402753"/>
                <a:gd name="connsiteX9" fmla="*/ 32082 w 113106"/>
                <a:gd name="connsiteY9" fmla="*/ 388853 h 40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106" h="402753">
                  <a:moveTo>
                    <a:pt x="32082" y="388853"/>
                  </a:moveTo>
                  <a:cubicBezTo>
                    <a:pt x="18894" y="383842"/>
                    <a:pt x="6234" y="372500"/>
                    <a:pt x="168" y="359840"/>
                  </a:cubicBezTo>
                  <a:cubicBezTo>
                    <a:pt x="-5371" y="348235"/>
                    <a:pt x="-5371" y="346916"/>
                    <a:pt x="-4844" y="187343"/>
                  </a:cubicBezTo>
                  <a:lnTo>
                    <a:pt x="-4052" y="26714"/>
                  </a:lnTo>
                  <a:lnTo>
                    <a:pt x="3333" y="15637"/>
                  </a:lnTo>
                  <a:cubicBezTo>
                    <a:pt x="13619" y="-189"/>
                    <a:pt x="28126" y="-8893"/>
                    <a:pt x="46588" y="-10475"/>
                  </a:cubicBezTo>
                  <a:cubicBezTo>
                    <a:pt x="70590" y="-12585"/>
                    <a:pt x="91954" y="-716"/>
                    <a:pt x="102768" y="20648"/>
                  </a:cubicBezTo>
                  <a:cubicBezTo>
                    <a:pt x="107779" y="30407"/>
                    <a:pt x="108043" y="37001"/>
                    <a:pt x="108043" y="190508"/>
                  </a:cubicBezTo>
                  <a:cubicBezTo>
                    <a:pt x="108043" y="344014"/>
                    <a:pt x="107779" y="350608"/>
                    <a:pt x="102768" y="360367"/>
                  </a:cubicBezTo>
                  <a:cubicBezTo>
                    <a:pt x="89844" y="385952"/>
                    <a:pt x="58721" y="398348"/>
                    <a:pt x="32082" y="388853"/>
                  </a:cubicBezTo>
                  <a:close/>
                </a:path>
              </a:pathLst>
            </a:custGeom>
            <a:solidFill>
              <a:srgbClr val="000000"/>
            </a:solidFill>
            <a:ln w="263" cap="flat">
              <a:no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2627C119-33BD-72BA-1278-BF752BFEBE42}"/>
                </a:ext>
              </a:extLst>
            </p:cNvPr>
            <p:cNvSpPr/>
            <p:nvPr/>
          </p:nvSpPr>
          <p:spPr>
            <a:xfrm flipV="1">
              <a:off x="3475664" y="1974641"/>
              <a:ext cx="114742" cy="402095"/>
            </a:xfrm>
            <a:custGeom>
              <a:avLst/>
              <a:gdLst>
                <a:gd name="connsiteX0" fmla="*/ 32400 w 114742"/>
                <a:gd name="connsiteY0" fmla="*/ 388604 h 402095"/>
                <a:gd name="connsiteX1" fmla="*/ -2943 w 114742"/>
                <a:gd name="connsiteY1" fmla="*/ 351150 h 402095"/>
                <a:gd name="connsiteX2" fmla="*/ -3207 w 114742"/>
                <a:gd name="connsiteY2" fmla="*/ 31213 h 402095"/>
                <a:gd name="connsiteX3" fmla="*/ 55874 w 114742"/>
                <a:gd name="connsiteY3" fmla="*/ -10461 h 402095"/>
                <a:gd name="connsiteX4" fmla="*/ 92800 w 114742"/>
                <a:gd name="connsiteY4" fmla="*/ 6156 h 402095"/>
                <a:gd name="connsiteX5" fmla="*/ 108889 w 114742"/>
                <a:gd name="connsiteY5" fmla="*/ 190522 h 402095"/>
                <a:gd name="connsiteX6" fmla="*/ 104405 w 114742"/>
                <a:gd name="connsiteY6" fmla="*/ 359327 h 402095"/>
                <a:gd name="connsiteX7" fmla="*/ 77766 w 114742"/>
                <a:gd name="connsiteY7" fmla="*/ 386230 h 402095"/>
                <a:gd name="connsiteX8" fmla="*/ 32400 w 114742"/>
                <a:gd name="connsiteY8" fmla="*/ 388604 h 4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742" h="402095">
                  <a:moveTo>
                    <a:pt x="32400" y="388604"/>
                  </a:moveTo>
                  <a:cubicBezTo>
                    <a:pt x="18949" y="383592"/>
                    <a:pt x="750" y="364338"/>
                    <a:pt x="-2943" y="351150"/>
                  </a:cubicBezTo>
                  <a:cubicBezTo>
                    <a:pt x="-6635" y="337699"/>
                    <a:pt x="-6899" y="44137"/>
                    <a:pt x="-3207" y="31213"/>
                  </a:cubicBezTo>
                  <a:cubicBezTo>
                    <a:pt x="4178" y="5101"/>
                    <a:pt x="30026" y="-13099"/>
                    <a:pt x="55874" y="-10461"/>
                  </a:cubicBezTo>
                  <a:cubicBezTo>
                    <a:pt x="72227" y="-8878"/>
                    <a:pt x="82250" y="-4395"/>
                    <a:pt x="92800" y="6156"/>
                  </a:cubicBezTo>
                  <a:cubicBezTo>
                    <a:pt x="109680" y="23300"/>
                    <a:pt x="108889" y="13541"/>
                    <a:pt x="108889" y="190522"/>
                  </a:cubicBezTo>
                  <a:cubicBezTo>
                    <a:pt x="108889" y="335325"/>
                    <a:pt x="108361" y="352205"/>
                    <a:pt x="104405" y="359327"/>
                  </a:cubicBezTo>
                  <a:cubicBezTo>
                    <a:pt x="98866" y="369613"/>
                    <a:pt x="87261" y="381219"/>
                    <a:pt x="77766" y="386230"/>
                  </a:cubicBezTo>
                  <a:cubicBezTo>
                    <a:pt x="66424" y="392033"/>
                    <a:pt x="44797" y="393088"/>
                    <a:pt x="32400" y="388604"/>
                  </a:cubicBezTo>
                  <a:close/>
                </a:path>
              </a:pathLst>
            </a:custGeom>
            <a:solidFill>
              <a:srgbClr val="000000"/>
            </a:solidFill>
            <a:ln w="2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09B03814-1E83-7C55-62DF-CD3975C3074E}"/>
                </a:ext>
              </a:extLst>
            </p:cNvPr>
            <p:cNvSpPr/>
            <p:nvPr/>
          </p:nvSpPr>
          <p:spPr>
            <a:xfrm flipV="1">
              <a:off x="3707771" y="1973876"/>
              <a:ext cx="113076" cy="403398"/>
            </a:xfrm>
            <a:custGeom>
              <a:avLst/>
              <a:gdLst>
                <a:gd name="connsiteX0" fmla="*/ 30816 w 113076"/>
                <a:gd name="connsiteY0" fmla="*/ 389405 h 403398"/>
                <a:gd name="connsiteX1" fmla="*/ -1362 w 113076"/>
                <a:gd name="connsiteY1" fmla="*/ 361183 h 403398"/>
                <a:gd name="connsiteX2" fmla="*/ -6637 w 113076"/>
                <a:gd name="connsiteY2" fmla="*/ 191059 h 403398"/>
                <a:gd name="connsiteX3" fmla="*/ -1362 w 113076"/>
                <a:gd name="connsiteY3" fmla="*/ 21199 h 403398"/>
                <a:gd name="connsiteX4" fmla="*/ 51916 w 113076"/>
                <a:gd name="connsiteY4" fmla="*/ -10715 h 403398"/>
                <a:gd name="connsiteX5" fmla="*/ 97546 w 113076"/>
                <a:gd name="connsiteY5" fmla="*/ 15133 h 403398"/>
                <a:gd name="connsiteX6" fmla="*/ 105459 w 113076"/>
                <a:gd name="connsiteY6" fmla="*/ 26738 h 403398"/>
                <a:gd name="connsiteX7" fmla="*/ 106250 w 113076"/>
                <a:gd name="connsiteY7" fmla="*/ 185256 h 403398"/>
                <a:gd name="connsiteX8" fmla="*/ 104140 w 113076"/>
                <a:gd name="connsiteY8" fmla="*/ 354061 h 403398"/>
                <a:gd name="connsiteX9" fmla="*/ 90161 w 113076"/>
                <a:gd name="connsiteY9" fmla="*/ 375425 h 403398"/>
                <a:gd name="connsiteX10" fmla="*/ 30816 w 113076"/>
                <a:gd name="connsiteY10" fmla="*/ 389405 h 4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76" h="403398">
                  <a:moveTo>
                    <a:pt x="30816" y="389405"/>
                  </a:moveTo>
                  <a:cubicBezTo>
                    <a:pt x="18156" y="384657"/>
                    <a:pt x="4704" y="372788"/>
                    <a:pt x="-1362" y="361183"/>
                  </a:cubicBezTo>
                  <a:cubicBezTo>
                    <a:pt x="-6373" y="351160"/>
                    <a:pt x="-6637" y="345621"/>
                    <a:pt x="-6637" y="191059"/>
                  </a:cubicBezTo>
                  <a:cubicBezTo>
                    <a:pt x="-6637" y="37289"/>
                    <a:pt x="-6373" y="30958"/>
                    <a:pt x="-1362" y="21199"/>
                  </a:cubicBezTo>
                  <a:cubicBezTo>
                    <a:pt x="8133" y="2209"/>
                    <a:pt x="29761" y="-10715"/>
                    <a:pt x="51916" y="-10715"/>
                  </a:cubicBezTo>
                  <a:cubicBezTo>
                    <a:pt x="65895" y="-10715"/>
                    <a:pt x="88315" y="1945"/>
                    <a:pt x="97546" y="15133"/>
                  </a:cubicBezTo>
                  <a:lnTo>
                    <a:pt x="105459" y="26738"/>
                  </a:lnTo>
                  <a:lnTo>
                    <a:pt x="106250" y="185256"/>
                  </a:lnTo>
                  <a:cubicBezTo>
                    <a:pt x="106777" y="296826"/>
                    <a:pt x="106250" y="346940"/>
                    <a:pt x="104140" y="354061"/>
                  </a:cubicBezTo>
                  <a:cubicBezTo>
                    <a:pt x="102557" y="359864"/>
                    <a:pt x="96227" y="369359"/>
                    <a:pt x="90161" y="375425"/>
                  </a:cubicBezTo>
                  <a:cubicBezTo>
                    <a:pt x="74072" y="391515"/>
                    <a:pt x="51389" y="396790"/>
                    <a:pt x="30816" y="389405"/>
                  </a:cubicBezTo>
                  <a:close/>
                </a:path>
              </a:pathLst>
            </a:custGeom>
            <a:solidFill>
              <a:srgbClr val="000000"/>
            </a:solidFill>
            <a:ln w="2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04337C31-AC95-215E-DDFF-1FC5F971F483}"/>
                </a:ext>
              </a:extLst>
            </p:cNvPr>
            <p:cNvSpPr/>
            <p:nvPr/>
          </p:nvSpPr>
          <p:spPr>
            <a:xfrm flipV="1">
              <a:off x="3189329" y="2665241"/>
              <a:ext cx="689406" cy="690506"/>
            </a:xfrm>
            <a:custGeom>
              <a:avLst/>
              <a:gdLst>
                <a:gd name="connsiteX0" fmla="*/ 297368 w 689406"/>
                <a:gd name="connsiteY0" fmla="*/ 681107 h 690506"/>
                <a:gd name="connsiteX1" fmla="*/ 89793 w 689406"/>
                <a:gd name="connsiteY1" fmla="*/ 575868 h 690506"/>
                <a:gd name="connsiteX2" fmla="*/ -938 w 689406"/>
                <a:gd name="connsiteY2" fmla="*/ 404162 h 690506"/>
                <a:gd name="connsiteX3" fmla="*/ -674 w 689406"/>
                <a:gd name="connsiteY3" fmla="*/ 269646 h 690506"/>
                <a:gd name="connsiteX4" fmla="*/ 95596 w 689406"/>
                <a:gd name="connsiteY4" fmla="*/ 92929 h 690506"/>
                <a:gd name="connsiteX5" fmla="*/ 279169 w 689406"/>
                <a:gd name="connsiteY5" fmla="*/ -3079 h 690506"/>
                <a:gd name="connsiteX6" fmla="*/ 397594 w 689406"/>
                <a:gd name="connsiteY6" fmla="*/ -3079 h 690506"/>
                <a:gd name="connsiteX7" fmla="*/ 677437 w 689406"/>
                <a:gd name="connsiteY7" fmla="*/ 268327 h 690506"/>
                <a:gd name="connsiteX8" fmla="*/ 681657 w 689406"/>
                <a:gd name="connsiteY8" fmla="*/ 378578 h 690506"/>
                <a:gd name="connsiteX9" fmla="*/ 421596 w 689406"/>
                <a:gd name="connsiteY9" fmla="*/ 672667 h 690506"/>
                <a:gd name="connsiteX10" fmla="*/ 297368 w 689406"/>
                <a:gd name="connsiteY10" fmla="*/ 681107 h 690506"/>
                <a:gd name="connsiteX11" fmla="*/ 397858 w 689406"/>
                <a:gd name="connsiteY11" fmla="*/ 559779 h 690506"/>
                <a:gd name="connsiteX12" fmla="*/ 551099 w 689406"/>
                <a:gd name="connsiteY12" fmla="*/ 425790 h 690506"/>
                <a:gd name="connsiteX13" fmla="*/ 567188 w 689406"/>
                <a:gd name="connsiteY13" fmla="*/ 347454 h 690506"/>
                <a:gd name="connsiteX14" fmla="*/ 496238 w 689406"/>
                <a:gd name="connsiteY14" fmla="*/ 170473 h 690506"/>
                <a:gd name="connsiteX15" fmla="*/ 338513 w 689406"/>
                <a:gd name="connsiteY15" fmla="*/ 107963 h 690506"/>
                <a:gd name="connsiteX16" fmla="*/ 181843 w 689406"/>
                <a:gd name="connsiteY16" fmla="*/ 169682 h 690506"/>
                <a:gd name="connsiteX17" fmla="*/ 109047 w 689406"/>
                <a:gd name="connsiteY17" fmla="*/ 337959 h 690506"/>
                <a:gd name="connsiteX18" fmla="*/ 126982 w 689406"/>
                <a:gd name="connsiteY18" fmla="*/ 421306 h 690506"/>
                <a:gd name="connsiteX19" fmla="*/ 216395 w 689406"/>
                <a:gd name="connsiteY19" fmla="*/ 356686 h 690506"/>
                <a:gd name="connsiteX20" fmla="*/ 314512 w 689406"/>
                <a:gd name="connsiteY20" fmla="*/ 286263 h 690506"/>
                <a:gd name="connsiteX21" fmla="*/ 385461 w 689406"/>
                <a:gd name="connsiteY21" fmla="*/ 370665 h 690506"/>
                <a:gd name="connsiteX22" fmla="*/ 288664 w 689406"/>
                <a:gd name="connsiteY22" fmla="*/ 446891 h 690506"/>
                <a:gd name="connsiteX23" fmla="*/ 196614 w 689406"/>
                <a:gd name="connsiteY23" fmla="*/ 517050 h 690506"/>
                <a:gd name="connsiteX24" fmla="*/ 248573 w 689406"/>
                <a:gd name="connsiteY24" fmla="*/ 549229 h 690506"/>
                <a:gd name="connsiteX25" fmla="*/ 284971 w 689406"/>
                <a:gd name="connsiteY25" fmla="*/ 560834 h 690506"/>
                <a:gd name="connsiteX26" fmla="*/ 308181 w 689406"/>
                <a:gd name="connsiteY26" fmla="*/ 566109 h 690506"/>
                <a:gd name="connsiteX27" fmla="*/ 397858 w 689406"/>
                <a:gd name="connsiteY27" fmla="*/ 559779 h 690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9406" h="690506">
                  <a:moveTo>
                    <a:pt x="297368" y="681107"/>
                  </a:moveTo>
                  <a:cubicBezTo>
                    <a:pt x="217714" y="670557"/>
                    <a:pt x="146236" y="634159"/>
                    <a:pt x="89793" y="575868"/>
                  </a:cubicBezTo>
                  <a:cubicBezTo>
                    <a:pt x="43372" y="527864"/>
                    <a:pt x="13304" y="470629"/>
                    <a:pt x="-938" y="404162"/>
                  </a:cubicBezTo>
                  <a:cubicBezTo>
                    <a:pt x="-7532" y="372511"/>
                    <a:pt x="-7532" y="301033"/>
                    <a:pt x="-674" y="269646"/>
                  </a:cubicBezTo>
                  <a:cubicBezTo>
                    <a:pt x="14623" y="199487"/>
                    <a:pt x="45482" y="142779"/>
                    <a:pt x="95596" y="92929"/>
                  </a:cubicBezTo>
                  <a:cubicBezTo>
                    <a:pt x="148083" y="40705"/>
                    <a:pt x="208482" y="9318"/>
                    <a:pt x="279169" y="-3079"/>
                  </a:cubicBezTo>
                  <a:cubicBezTo>
                    <a:pt x="309764" y="-8618"/>
                    <a:pt x="366999" y="-8618"/>
                    <a:pt x="397594" y="-3079"/>
                  </a:cubicBezTo>
                  <a:cubicBezTo>
                    <a:pt x="536329" y="21187"/>
                    <a:pt x="647369" y="128800"/>
                    <a:pt x="677437" y="268327"/>
                  </a:cubicBezTo>
                  <a:cubicBezTo>
                    <a:pt x="683503" y="295494"/>
                    <a:pt x="685350" y="348773"/>
                    <a:pt x="681657" y="378578"/>
                  </a:cubicBezTo>
                  <a:cubicBezTo>
                    <a:pt x="663458" y="522326"/>
                    <a:pt x="561649" y="637587"/>
                    <a:pt x="421596" y="672667"/>
                  </a:cubicBezTo>
                  <a:cubicBezTo>
                    <a:pt x="381505" y="682690"/>
                    <a:pt x="335084" y="685855"/>
                    <a:pt x="297368" y="681107"/>
                  </a:cubicBezTo>
                  <a:close/>
                  <a:moveTo>
                    <a:pt x="397858" y="559779"/>
                  </a:moveTo>
                  <a:cubicBezTo>
                    <a:pt x="465906" y="541316"/>
                    <a:pt x="525515" y="489356"/>
                    <a:pt x="551099" y="425790"/>
                  </a:cubicBezTo>
                  <a:cubicBezTo>
                    <a:pt x="561913" y="398623"/>
                    <a:pt x="565869" y="379897"/>
                    <a:pt x="567188" y="347454"/>
                  </a:cubicBezTo>
                  <a:cubicBezTo>
                    <a:pt x="570089" y="277295"/>
                    <a:pt x="546088" y="217686"/>
                    <a:pt x="496238" y="170473"/>
                  </a:cubicBezTo>
                  <a:cubicBezTo>
                    <a:pt x="451400" y="128272"/>
                    <a:pt x="399704" y="107699"/>
                    <a:pt x="338513" y="107963"/>
                  </a:cubicBezTo>
                  <a:cubicBezTo>
                    <a:pt x="277058" y="107963"/>
                    <a:pt x="226418" y="128008"/>
                    <a:pt x="181843" y="169682"/>
                  </a:cubicBezTo>
                  <a:cubicBezTo>
                    <a:pt x="134368" y="213993"/>
                    <a:pt x="109047" y="272547"/>
                    <a:pt x="109047" y="337959"/>
                  </a:cubicBezTo>
                  <a:cubicBezTo>
                    <a:pt x="109047" y="373039"/>
                    <a:pt x="119334" y="421306"/>
                    <a:pt x="126982" y="421306"/>
                  </a:cubicBezTo>
                  <a:cubicBezTo>
                    <a:pt x="128829" y="421306"/>
                    <a:pt x="168919" y="392293"/>
                    <a:pt x="216395" y="356686"/>
                  </a:cubicBezTo>
                  <a:cubicBezTo>
                    <a:pt x="263871" y="321079"/>
                    <a:pt x="307918" y="289428"/>
                    <a:pt x="314512" y="286263"/>
                  </a:cubicBezTo>
                  <a:cubicBezTo>
                    <a:pt x="366207" y="259887"/>
                    <a:pt x="419222" y="323189"/>
                    <a:pt x="385461" y="370665"/>
                  </a:cubicBezTo>
                  <a:cubicBezTo>
                    <a:pt x="382296" y="374885"/>
                    <a:pt x="339041" y="409174"/>
                    <a:pt x="288664" y="446891"/>
                  </a:cubicBezTo>
                  <a:cubicBezTo>
                    <a:pt x="238550" y="484344"/>
                    <a:pt x="197141" y="515995"/>
                    <a:pt x="196614" y="517050"/>
                  </a:cubicBezTo>
                  <a:cubicBezTo>
                    <a:pt x="195558" y="520479"/>
                    <a:pt x="229319" y="541052"/>
                    <a:pt x="248573" y="549229"/>
                  </a:cubicBezTo>
                  <a:cubicBezTo>
                    <a:pt x="258859" y="553185"/>
                    <a:pt x="275212" y="558460"/>
                    <a:pt x="284971" y="560834"/>
                  </a:cubicBezTo>
                  <a:cubicBezTo>
                    <a:pt x="294730" y="563208"/>
                    <a:pt x="305280" y="565582"/>
                    <a:pt x="308181" y="566109"/>
                  </a:cubicBezTo>
                  <a:cubicBezTo>
                    <a:pt x="321369" y="569274"/>
                    <a:pt x="377549" y="565318"/>
                    <a:pt x="397858" y="559779"/>
                  </a:cubicBezTo>
                  <a:close/>
                </a:path>
              </a:pathLst>
            </a:custGeom>
            <a:solidFill>
              <a:srgbClr val="000000"/>
            </a:solidFill>
            <a:ln w="263" cap="flat">
              <a:noFill/>
              <a:prstDash val="solid"/>
              <a:miter/>
            </a:ln>
          </p:spPr>
          <p:txBody>
            <a:bodyPr rtlCol="0" anchor="ctr"/>
            <a:lstStyle/>
            <a:p>
              <a:endParaRPr lang="de-DE"/>
            </a:p>
          </p:txBody>
        </p:sp>
        <p:sp>
          <p:nvSpPr>
            <p:cNvPr id="8289" name="Freihandform: Form 8288">
              <a:extLst>
                <a:ext uri="{FF2B5EF4-FFF2-40B4-BE49-F238E27FC236}">
                  <a16:creationId xmlns:a16="http://schemas.microsoft.com/office/drawing/2014/main" id="{C6CDA2F6-9B7D-7FBC-236F-62359E6E7C21}"/>
                </a:ext>
              </a:extLst>
            </p:cNvPr>
            <p:cNvSpPr/>
            <p:nvPr/>
          </p:nvSpPr>
          <p:spPr>
            <a:xfrm flipV="1">
              <a:off x="4412218" y="3775188"/>
              <a:ext cx="4787" cy="46996"/>
            </a:xfrm>
            <a:custGeom>
              <a:avLst/>
              <a:gdLst>
                <a:gd name="connsiteX0" fmla="*/ -8816 w 4787"/>
                <a:gd name="connsiteY0" fmla="*/ 17466 h 46996"/>
                <a:gd name="connsiteX1" fmla="*/ -6442 w 4787"/>
                <a:gd name="connsiteY1" fmla="*/ -3107 h 46996"/>
                <a:gd name="connsiteX2" fmla="*/ -6442 w 4787"/>
                <a:gd name="connsiteY2" fmla="*/ 43051 h 46996"/>
                <a:gd name="connsiteX3" fmla="*/ -8816 w 4787"/>
                <a:gd name="connsiteY3" fmla="*/ 17466 h 46996"/>
              </a:gdLst>
              <a:ahLst/>
              <a:cxnLst>
                <a:cxn ang="0">
                  <a:pos x="connsiteX0" y="connsiteY0"/>
                </a:cxn>
                <a:cxn ang="0">
                  <a:pos x="connsiteX1" y="connsiteY1"/>
                </a:cxn>
                <a:cxn ang="0">
                  <a:pos x="connsiteX2" y="connsiteY2"/>
                </a:cxn>
                <a:cxn ang="0">
                  <a:pos x="connsiteX3" y="connsiteY3"/>
                </a:cxn>
              </a:cxnLst>
              <a:rect l="l" t="t" r="r" b="b"/>
              <a:pathLst>
                <a:path w="4787" h="46996">
                  <a:moveTo>
                    <a:pt x="-8816" y="17466"/>
                  </a:moveTo>
                  <a:cubicBezTo>
                    <a:pt x="-8816" y="586"/>
                    <a:pt x="-8024" y="-6536"/>
                    <a:pt x="-6442" y="-3107"/>
                  </a:cubicBezTo>
                  <a:cubicBezTo>
                    <a:pt x="-3277" y="4278"/>
                    <a:pt x="-3277" y="43051"/>
                    <a:pt x="-6442" y="43051"/>
                  </a:cubicBezTo>
                  <a:cubicBezTo>
                    <a:pt x="-8024" y="43051"/>
                    <a:pt x="-9079" y="32764"/>
                    <a:pt x="-8816" y="17466"/>
                  </a:cubicBezTo>
                  <a:close/>
                </a:path>
              </a:pathLst>
            </a:custGeom>
            <a:solidFill>
              <a:srgbClr val="000000"/>
            </a:solidFill>
            <a:ln w="263" cap="flat">
              <a:noFill/>
              <a:prstDash val="solid"/>
              <a:miter/>
            </a:ln>
          </p:spPr>
          <p:txBody>
            <a:bodyPr rtlCol="0" anchor="ctr"/>
            <a:lstStyle/>
            <a:p>
              <a:endParaRPr lang="de-DE"/>
            </a:p>
          </p:txBody>
        </p:sp>
        <p:sp>
          <p:nvSpPr>
            <p:cNvPr id="8292" name="Freihandform: Form 8291">
              <a:extLst>
                <a:ext uri="{FF2B5EF4-FFF2-40B4-BE49-F238E27FC236}">
                  <a16:creationId xmlns:a16="http://schemas.microsoft.com/office/drawing/2014/main" id="{C5BBB9BD-49E6-76AA-4079-9412B9474E03}"/>
                </a:ext>
              </a:extLst>
            </p:cNvPr>
            <p:cNvSpPr/>
            <p:nvPr/>
          </p:nvSpPr>
          <p:spPr>
            <a:xfrm flipV="1">
              <a:off x="4444151" y="3772550"/>
              <a:ext cx="5503" cy="73852"/>
            </a:xfrm>
            <a:custGeom>
              <a:avLst/>
              <a:gdLst>
                <a:gd name="connsiteX0" fmla="*/ -6835 w 5503"/>
                <a:gd name="connsiteY0" fmla="*/ 39091 h 73852"/>
                <a:gd name="connsiteX1" fmla="*/ -8417 w 5503"/>
                <a:gd name="connsiteY1" fmla="*/ 2165 h 73852"/>
                <a:gd name="connsiteX2" fmla="*/ -7362 w 5503"/>
                <a:gd name="connsiteY2" fmla="*/ -3901 h 73852"/>
                <a:gd name="connsiteX3" fmla="*/ -3670 w 5503"/>
                <a:gd name="connsiteY3" fmla="*/ 33025 h 73852"/>
                <a:gd name="connsiteX4" fmla="*/ -4725 w 5503"/>
                <a:gd name="connsiteY4" fmla="*/ 69951 h 73852"/>
                <a:gd name="connsiteX5" fmla="*/ -6835 w 5503"/>
                <a:gd name="connsiteY5" fmla="*/ 39091 h 7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3" h="73852">
                  <a:moveTo>
                    <a:pt x="-6835" y="39091"/>
                  </a:moveTo>
                  <a:cubicBezTo>
                    <a:pt x="-6835" y="21947"/>
                    <a:pt x="-7626" y="5331"/>
                    <a:pt x="-8417" y="2165"/>
                  </a:cubicBezTo>
                  <a:cubicBezTo>
                    <a:pt x="-9472" y="-1527"/>
                    <a:pt x="-8945" y="-3901"/>
                    <a:pt x="-7362" y="-3901"/>
                  </a:cubicBezTo>
                  <a:cubicBezTo>
                    <a:pt x="-5516" y="-3901"/>
                    <a:pt x="-4197" y="9287"/>
                    <a:pt x="-3670" y="33025"/>
                  </a:cubicBezTo>
                  <a:cubicBezTo>
                    <a:pt x="-3142" y="53334"/>
                    <a:pt x="-3670" y="69951"/>
                    <a:pt x="-4725" y="69951"/>
                  </a:cubicBezTo>
                  <a:cubicBezTo>
                    <a:pt x="-6043" y="69951"/>
                    <a:pt x="-6835" y="55972"/>
                    <a:pt x="-6835" y="39091"/>
                  </a:cubicBezTo>
                  <a:close/>
                </a:path>
              </a:pathLst>
            </a:custGeom>
            <a:solidFill>
              <a:srgbClr val="000000"/>
            </a:solidFill>
            <a:ln w="263" cap="flat">
              <a:noFill/>
              <a:prstDash val="solid"/>
              <a:miter/>
            </a:ln>
          </p:spPr>
          <p:txBody>
            <a:bodyPr rtlCol="0" anchor="ctr"/>
            <a:lstStyle/>
            <a:p>
              <a:endParaRPr lang="de-DE"/>
            </a:p>
          </p:txBody>
        </p:sp>
        <p:sp>
          <p:nvSpPr>
            <p:cNvPr id="8294" name="Freihandform: Form 8293">
              <a:extLst>
                <a:ext uri="{FF2B5EF4-FFF2-40B4-BE49-F238E27FC236}">
                  <a16:creationId xmlns:a16="http://schemas.microsoft.com/office/drawing/2014/main" id="{A57B9EBC-39A2-74AD-D11B-1D04A9FA8795}"/>
                </a:ext>
              </a:extLst>
            </p:cNvPr>
            <p:cNvSpPr/>
            <p:nvPr/>
          </p:nvSpPr>
          <p:spPr>
            <a:xfrm flipV="1">
              <a:off x="4349731" y="3772805"/>
              <a:ext cx="11724" cy="21664"/>
            </a:xfrm>
            <a:custGeom>
              <a:avLst/>
              <a:gdLst>
                <a:gd name="connsiteX0" fmla="*/ -6791 w 11724"/>
                <a:gd name="connsiteY0" fmla="*/ 15537 h 21664"/>
                <a:gd name="connsiteX1" fmla="*/ -4417 w 11724"/>
                <a:gd name="connsiteY1" fmla="*/ 3140 h 21664"/>
                <a:gd name="connsiteX2" fmla="*/ 2968 w 11724"/>
                <a:gd name="connsiteY2" fmla="*/ -3454 h 21664"/>
                <a:gd name="connsiteX3" fmla="*/ -461 w 11724"/>
                <a:gd name="connsiteY3" fmla="*/ 4723 h 21664"/>
                <a:gd name="connsiteX4" fmla="*/ -3626 w 11724"/>
                <a:gd name="connsiteY4" fmla="*/ 13954 h 21664"/>
                <a:gd name="connsiteX5" fmla="*/ -6791 w 11724"/>
                <a:gd name="connsiteY5" fmla="*/ 15537 h 2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24" h="21664">
                  <a:moveTo>
                    <a:pt x="-6791" y="15537"/>
                  </a:moveTo>
                  <a:cubicBezTo>
                    <a:pt x="-9692" y="13691"/>
                    <a:pt x="-9428" y="11317"/>
                    <a:pt x="-4417" y="3140"/>
                  </a:cubicBezTo>
                  <a:cubicBezTo>
                    <a:pt x="-988" y="-2399"/>
                    <a:pt x="2441" y="-5300"/>
                    <a:pt x="2968" y="-3454"/>
                  </a:cubicBezTo>
                  <a:cubicBezTo>
                    <a:pt x="3496" y="-1607"/>
                    <a:pt x="1913" y="2085"/>
                    <a:pt x="-461" y="4723"/>
                  </a:cubicBezTo>
                  <a:cubicBezTo>
                    <a:pt x="-3098" y="7624"/>
                    <a:pt x="-4417" y="11581"/>
                    <a:pt x="-3626" y="13954"/>
                  </a:cubicBezTo>
                  <a:cubicBezTo>
                    <a:pt x="-1780" y="18438"/>
                    <a:pt x="-1780" y="18702"/>
                    <a:pt x="-6791" y="15537"/>
                  </a:cubicBezTo>
                  <a:close/>
                </a:path>
              </a:pathLst>
            </a:custGeom>
            <a:solidFill>
              <a:srgbClr val="000000"/>
            </a:solidFill>
            <a:ln w="263" cap="flat">
              <a:noFill/>
              <a:prstDash val="solid"/>
              <a:miter/>
            </a:ln>
          </p:spPr>
          <p:txBody>
            <a:bodyPr rtlCol="0" anchor="ctr"/>
            <a:lstStyle/>
            <a:p>
              <a:endParaRPr lang="de-DE"/>
            </a:p>
          </p:txBody>
        </p:sp>
        <p:sp>
          <p:nvSpPr>
            <p:cNvPr id="8295" name="Freihandform: Form 8294">
              <a:extLst>
                <a:ext uri="{FF2B5EF4-FFF2-40B4-BE49-F238E27FC236}">
                  <a16:creationId xmlns:a16="http://schemas.microsoft.com/office/drawing/2014/main" id="{1C7FE15D-51F1-070E-BBA8-55B3265AD114}"/>
                </a:ext>
              </a:extLst>
            </p:cNvPr>
            <p:cNvSpPr/>
            <p:nvPr/>
          </p:nvSpPr>
          <p:spPr>
            <a:xfrm flipV="1">
              <a:off x="4383773" y="3803474"/>
              <a:ext cx="1450" cy="27735"/>
            </a:xfrm>
            <a:custGeom>
              <a:avLst/>
              <a:gdLst>
                <a:gd name="connsiteX0" fmla="*/ -8753 w 1450"/>
                <a:gd name="connsiteY0" fmla="*/ 9952 h 27735"/>
                <a:gd name="connsiteX1" fmla="*/ -7698 w 1450"/>
                <a:gd name="connsiteY1" fmla="*/ -1125 h 27735"/>
                <a:gd name="connsiteX2" fmla="*/ -7698 w 1450"/>
                <a:gd name="connsiteY2" fmla="*/ 21294 h 27735"/>
                <a:gd name="connsiteX3" fmla="*/ -8753 w 1450"/>
                <a:gd name="connsiteY3" fmla="*/ 9952 h 27735"/>
              </a:gdLst>
              <a:ahLst/>
              <a:cxnLst>
                <a:cxn ang="0">
                  <a:pos x="connsiteX0" y="connsiteY0"/>
                </a:cxn>
                <a:cxn ang="0">
                  <a:pos x="connsiteX1" y="connsiteY1"/>
                </a:cxn>
                <a:cxn ang="0">
                  <a:pos x="connsiteX2" y="connsiteY2"/>
                </a:cxn>
                <a:cxn ang="0">
                  <a:pos x="connsiteX3" y="connsiteY3"/>
                </a:cxn>
              </a:cxnLst>
              <a:rect l="l" t="t" r="r" b="b"/>
              <a:pathLst>
                <a:path w="1450" h="27735">
                  <a:moveTo>
                    <a:pt x="-8753" y="9952"/>
                  </a:moveTo>
                  <a:cubicBezTo>
                    <a:pt x="-8753" y="-2444"/>
                    <a:pt x="-8226" y="-7456"/>
                    <a:pt x="-7698" y="-1125"/>
                  </a:cubicBezTo>
                  <a:cubicBezTo>
                    <a:pt x="-7171" y="4941"/>
                    <a:pt x="-7171" y="14964"/>
                    <a:pt x="-7698" y="21294"/>
                  </a:cubicBezTo>
                  <a:cubicBezTo>
                    <a:pt x="-8226" y="27360"/>
                    <a:pt x="-8753" y="22349"/>
                    <a:pt x="-8753" y="9952"/>
                  </a:cubicBezTo>
                  <a:close/>
                </a:path>
              </a:pathLst>
            </a:custGeom>
            <a:solidFill>
              <a:srgbClr val="000000"/>
            </a:solidFill>
            <a:ln w="263" cap="flat">
              <a:noFill/>
              <a:prstDash val="solid"/>
              <a:miter/>
            </a:ln>
          </p:spPr>
          <p:txBody>
            <a:bodyPr rtlCol="0" anchor="ctr"/>
            <a:lstStyle/>
            <a:p>
              <a:endParaRPr lang="de-DE"/>
            </a:p>
          </p:txBody>
        </p:sp>
        <p:sp>
          <p:nvSpPr>
            <p:cNvPr id="8296" name="Freihandform: Form 8295">
              <a:extLst>
                <a:ext uri="{FF2B5EF4-FFF2-40B4-BE49-F238E27FC236}">
                  <a16:creationId xmlns:a16="http://schemas.microsoft.com/office/drawing/2014/main" id="{EC21F382-D4CD-89B5-66B5-4C4E25F971B0}"/>
                </a:ext>
              </a:extLst>
            </p:cNvPr>
            <p:cNvSpPr/>
            <p:nvPr/>
          </p:nvSpPr>
          <p:spPr>
            <a:xfrm flipV="1">
              <a:off x="4274842" y="1765525"/>
              <a:ext cx="10306" cy="9603"/>
            </a:xfrm>
            <a:custGeom>
              <a:avLst/>
              <a:gdLst>
                <a:gd name="connsiteX0" fmla="*/ -8397 w 10306"/>
                <a:gd name="connsiteY0" fmla="*/ -6326 h 9603"/>
                <a:gd name="connsiteX1" fmla="*/ 307 w 10306"/>
                <a:gd name="connsiteY1" fmla="*/ -10810 h 9603"/>
                <a:gd name="connsiteX2" fmla="*/ -484 w 10306"/>
                <a:gd name="connsiteY2" fmla="*/ -5271 h 9603"/>
                <a:gd name="connsiteX3" fmla="*/ -8397 w 10306"/>
                <a:gd name="connsiteY3" fmla="*/ -6326 h 9603"/>
              </a:gdLst>
              <a:ahLst/>
              <a:cxnLst>
                <a:cxn ang="0">
                  <a:pos x="connsiteX0" y="connsiteY0"/>
                </a:cxn>
                <a:cxn ang="0">
                  <a:pos x="connsiteX1" y="connsiteY1"/>
                </a:cxn>
                <a:cxn ang="0">
                  <a:pos x="connsiteX2" y="connsiteY2"/>
                </a:cxn>
                <a:cxn ang="0">
                  <a:pos x="connsiteX3" y="connsiteY3"/>
                </a:cxn>
              </a:cxnLst>
              <a:rect l="l" t="t" r="r" b="b"/>
              <a:pathLst>
                <a:path w="10306" h="9603">
                  <a:moveTo>
                    <a:pt x="-8397" y="-6326"/>
                  </a:moveTo>
                  <a:cubicBezTo>
                    <a:pt x="-8397" y="-11865"/>
                    <a:pt x="-3122" y="-14239"/>
                    <a:pt x="307" y="-10810"/>
                  </a:cubicBezTo>
                  <a:cubicBezTo>
                    <a:pt x="2681" y="-8436"/>
                    <a:pt x="2417" y="-7117"/>
                    <a:pt x="-484" y="-5271"/>
                  </a:cubicBezTo>
                  <a:cubicBezTo>
                    <a:pt x="-6023" y="-1578"/>
                    <a:pt x="-8397" y="-2106"/>
                    <a:pt x="-8397" y="-6326"/>
                  </a:cubicBezTo>
                  <a:close/>
                </a:path>
              </a:pathLst>
            </a:custGeom>
            <a:solidFill>
              <a:srgbClr val="000000"/>
            </a:solidFill>
            <a:ln w="263" cap="flat">
              <a:noFill/>
              <a:prstDash val="solid"/>
              <a:miter/>
            </a:ln>
          </p:spPr>
          <p:txBody>
            <a:bodyPr rtlCol="0" anchor="ctr"/>
            <a:lstStyle/>
            <a:p>
              <a:endParaRPr lang="de-DE"/>
            </a:p>
          </p:txBody>
        </p:sp>
        <p:sp>
          <p:nvSpPr>
            <p:cNvPr id="8299" name="Freihandform: Form 8298">
              <a:extLst>
                <a:ext uri="{FF2B5EF4-FFF2-40B4-BE49-F238E27FC236}">
                  <a16:creationId xmlns:a16="http://schemas.microsoft.com/office/drawing/2014/main" id="{7326C34C-4E31-7198-62A4-B94BF69E00FB}"/>
                </a:ext>
              </a:extLst>
            </p:cNvPr>
            <p:cNvSpPr/>
            <p:nvPr/>
          </p:nvSpPr>
          <p:spPr>
            <a:xfrm flipV="1">
              <a:off x="3536331" y="1767995"/>
              <a:ext cx="5275" cy="5275"/>
            </a:xfrm>
            <a:custGeom>
              <a:avLst/>
              <a:gdLst>
                <a:gd name="connsiteX0" fmla="*/ -5868 w 5275"/>
                <a:gd name="connsiteY0" fmla="*/ -9766 h 5275"/>
                <a:gd name="connsiteX1" fmla="*/ -3230 w 5275"/>
                <a:gd name="connsiteY1" fmla="*/ -12404 h 5275"/>
                <a:gd name="connsiteX2" fmla="*/ -593 w 5275"/>
                <a:gd name="connsiteY2" fmla="*/ -9766 h 5275"/>
                <a:gd name="connsiteX3" fmla="*/ -3230 w 5275"/>
                <a:gd name="connsiteY3" fmla="*/ -7129 h 5275"/>
                <a:gd name="connsiteX4" fmla="*/ -5868 w 5275"/>
                <a:gd name="connsiteY4" fmla="*/ -9766 h 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 h="5275">
                  <a:moveTo>
                    <a:pt x="-5868" y="-9766"/>
                  </a:moveTo>
                  <a:cubicBezTo>
                    <a:pt x="-5868" y="-11085"/>
                    <a:pt x="-4549" y="-12404"/>
                    <a:pt x="-3230" y="-12404"/>
                  </a:cubicBezTo>
                  <a:cubicBezTo>
                    <a:pt x="-1648" y="-12404"/>
                    <a:pt x="-593" y="-11085"/>
                    <a:pt x="-593" y="-9766"/>
                  </a:cubicBezTo>
                  <a:cubicBezTo>
                    <a:pt x="-593" y="-8184"/>
                    <a:pt x="-1648" y="-7129"/>
                    <a:pt x="-3230" y="-7129"/>
                  </a:cubicBezTo>
                  <a:cubicBezTo>
                    <a:pt x="-4549" y="-7129"/>
                    <a:pt x="-5868" y="-8184"/>
                    <a:pt x="-5868" y="-9766"/>
                  </a:cubicBezTo>
                  <a:close/>
                </a:path>
              </a:pathLst>
            </a:custGeom>
            <a:solidFill>
              <a:srgbClr val="000000"/>
            </a:solidFill>
            <a:ln w="263" cap="flat">
              <a:noFill/>
              <a:prstDash val="solid"/>
              <a:miter/>
            </a:ln>
          </p:spPr>
          <p:txBody>
            <a:bodyPr rtlCol="0" anchor="ctr"/>
            <a:lstStyle/>
            <a:p>
              <a:endParaRPr lang="de-DE"/>
            </a:p>
          </p:txBody>
        </p:sp>
        <p:sp>
          <p:nvSpPr>
            <p:cNvPr id="8304" name="Freihandform: Form 8303">
              <a:extLst>
                <a:ext uri="{FF2B5EF4-FFF2-40B4-BE49-F238E27FC236}">
                  <a16:creationId xmlns:a16="http://schemas.microsoft.com/office/drawing/2014/main" id="{F7EF927A-8024-0504-8BDF-4A5D94E59FF2}"/>
                </a:ext>
              </a:extLst>
            </p:cNvPr>
            <p:cNvSpPr/>
            <p:nvPr/>
          </p:nvSpPr>
          <p:spPr>
            <a:xfrm flipV="1">
              <a:off x="4340937" y="2385755"/>
              <a:ext cx="114050" cy="114165"/>
            </a:xfrm>
            <a:custGeom>
              <a:avLst/>
              <a:gdLst>
                <a:gd name="connsiteX0" fmla="*/ 23223 w 114050"/>
                <a:gd name="connsiteY0" fmla="*/ 98276 h 114165"/>
                <a:gd name="connsiteX1" fmla="*/ 12 w 114050"/>
                <a:gd name="connsiteY1" fmla="*/ 17039 h 114165"/>
                <a:gd name="connsiteX2" fmla="*/ 47752 w 114050"/>
                <a:gd name="connsiteY2" fmla="*/ -9601 h 114165"/>
                <a:gd name="connsiteX3" fmla="*/ 105250 w 114050"/>
                <a:gd name="connsiteY3" fmla="*/ 46843 h 114165"/>
                <a:gd name="connsiteX4" fmla="*/ 23223 w 114050"/>
                <a:gd name="connsiteY4" fmla="*/ 98276 h 114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50" h="114165">
                  <a:moveTo>
                    <a:pt x="23223" y="98276"/>
                  </a:moveTo>
                  <a:cubicBezTo>
                    <a:pt x="-7637" y="82978"/>
                    <a:pt x="-17923" y="47371"/>
                    <a:pt x="12" y="17039"/>
                  </a:cubicBezTo>
                  <a:cubicBezTo>
                    <a:pt x="10035" y="-105"/>
                    <a:pt x="26915" y="-9601"/>
                    <a:pt x="47752" y="-9601"/>
                  </a:cubicBezTo>
                  <a:cubicBezTo>
                    <a:pt x="81248" y="-9337"/>
                    <a:pt x="104986" y="13874"/>
                    <a:pt x="105250" y="46843"/>
                  </a:cubicBezTo>
                  <a:cubicBezTo>
                    <a:pt x="105514" y="90363"/>
                    <a:pt x="61994" y="117530"/>
                    <a:pt x="23223" y="98276"/>
                  </a:cubicBezTo>
                  <a:close/>
                </a:path>
              </a:pathLst>
            </a:custGeom>
            <a:solidFill>
              <a:srgbClr val="000000"/>
            </a:solidFill>
            <a:ln w="263" cap="flat">
              <a:noFill/>
              <a:prstDash val="solid"/>
              <a:miter/>
            </a:ln>
          </p:spPr>
          <p:txBody>
            <a:bodyPr rtlCol="0" anchor="ctr"/>
            <a:lstStyle/>
            <a:p>
              <a:endParaRPr lang="de-DE"/>
            </a:p>
          </p:txBody>
        </p:sp>
        <p:sp>
          <p:nvSpPr>
            <p:cNvPr id="8305" name="Freihandform: Form 8304">
              <a:extLst>
                <a:ext uri="{FF2B5EF4-FFF2-40B4-BE49-F238E27FC236}">
                  <a16:creationId xmlns:a16="http://schemas.microsoft.com/office/drawing/2014/main" id="{7B1BA189-41DF-3A01-D820-6D833D35B252}"/>
                </a:ext>
              </a:extLst>
            </p:cNvPr>
            <p:cNvSpPr/>
            <p:nvPr/>
          </p:nvSpPr>
          <p:spPr>
            <a:xfrm flipV="1">
              <a:off x="3304228" y="3933440"/>
              <a:ext cx="458608" cy="115718"/>
            </a:xfrm>
            <a:custGeom>
              <a:avLst/>
              <a:gdLst>
                <a:gd name="connsiteX0" fmla="*/ 28439 w 458608"/>
                <a:gd name="connsiteY0" fmla="*/ 108353 h 115718"/>
                <a:gd name="connsiteX1" fmla="*/ -5849 w 458608"/>
                <a:gd name="connsiteY1" fmla="*/ 55602 h 115718"/>
                <a:gd name="connsiteX2" fmla="*/ 40044 w 458608"/>
                <a:gd name="connsiteY2" fmla="*/ -842 h 115718"/>
                <a:gd name="connsiteX3" fmla="*/ 231529 w 458608"/>
                <a:gd name="connsiteY3" fmla="*/ -2952 h 115718"/>
                <a:gd name="connsiteX4" fmla="*/ 409827 w 458608"/>
                <a:gd name="connsiteY4" fmla="*/ -2161 h 115718"/>
                <a:gd name="connsiteX5" fmla="*/ 422751 w 458608"/>
                <a:gd name="connsiteY5" fmla="*/ 4697 h 115718"/>
                <a:gd name="connsiteX6" fmla="*/ 452555 w 458608"/>
                <a:gd name="connsiteY6" fmla="*/ 51645 h 115718"/>
                <a:gd name="connsiteX7" fmla="*/ 435411 w 458608"/>
                <a:gd name="connsiteY7" fmla="*/ 97275 h 115718"/>
                <a:gd name="connsiteX8" fmla="*/ 223089 w 458608"/>
                <a:gd name="connsiteY8" fmla="*/ 112573 h 115718"/>
                <a:gd name="connsiteX9" fmla="*/ 28439 w 458608"/>
                <a:gd name="connsiteY9" fmla="*/ 108353 h 11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608" h="115718">
                  <a:moveTo>
                    <a:pt x="28439" y="108353"/>
                  </a:moveTo>
                  <a:cubicBezTo>
                    <a:pt x="7074" y="99122"/>
                    <a:pt x="-5849" y="79076"/>
                    <a:pt x="-5849" y="55602"/>
                  </a:cubicBezTo>
                  <a:cubicBezTo>
                    <a:pt x="-5849" y="26852"/>
                    <a:pt x="11822" y="5224"/>
                    <a:pt x="40044" y="-842"/>
                  </a:cubicBezTo>
                  <a:cubicBezTo>
                    <a:pt x="49275" y="-2952"/>
                    <a:pt x="108356" y="-3480"/>
                    <a:pt x="231529" y="-2952"/>
                  </a:cubicBezTo>
                  <a:lnTo>
                    <a:pt x="409827" y="-2161"/>
                  </a:lnTo>
                  <a:lnTo>
                    <a:pt x="422751" y="4697"/>
                  </a:lnTo>
                  <a:cubicBezTo>
                    <a:pt x="442269" y="14456"/>
                    <a:pt x="451236" y="28962"/>
                    <a:pt x="452555" y="51645"/>
                  </a:cubicBezTo>
                  <a:cubicBezTo>
                    <a:pt x="453874" y="71691"/>
                    <a:pt x="448862" y="84615"/>
                    <a:pt x="435411" y="97275"/>
                  </a:cubicBezTo>
                  <a:cubicBezTo>
                    <a:pt x="418795" y="113101"/>
                    <a:pt x="425652" y="112573"/>
                    <a:pt x="223089" y="112573"/>
                  </a:cubicBezTo>
                  <a:cubicBezTo>
                    <a:pt x="63254" y="112309"/>
                    <a:pt x="36351" y="111782"/>
                    <a:pt x="28439" y="108353"/>
                  </a:cubicBezTo>
                  <a:close/>
                </a:path>
              </a:pathLst>
            </a:custGeom>
            <a:solidFill>
              <a:srgbClr val="000000"/>
            </a:solidFill>
            <a:ln w="263" cap="flat">
              <a:noFill/>
              <a:prstDash val="solid"/>
              <a:miter/>
            </a:ln>
          </p:spPr>
          <p:txBody>
            <a:bodyPr rtlCol="0" anchor="ctr"/>
            <a:lstStyle/>
            <a:p>
              <a:endParaRPr lang="de-DE"/>
            </a:p>
          </p:txBody>
        </p:sp>
        <p:sp>
          <p:nvSpPr>
            <p:cNvPr id="8306" name="Freihandform: Form 8305">
              <a:extLst>
                <a:ext uri="{FF2B5EF4-FFF2-40B4-BE49-F238E27FC236}">
                  <a16:creationId xmlns:a16="http://schemas.microsoft.com/office/drawing/2014/main" id="{A1555826-89C3-B0A3-F2DE-59A726A33153}"/>
                </a:ext>
              </a:extLst>
            </p:cNvPr>
            <p:cNvSpPr/>
            <p:nvPr/>
          </p:nvSpPr>
          <p:spPr>
            <a:xfrm flipV="1">
              <a:off x="3130150" y="4162911"/>
              <a:ext cx="9434" cy="5275"/>
            </a:xfrm>
            <a:custGeom>
              <a:avLst/>
              <a:gdLst>
                <a:gd name="connsiteX0" fmla="*/ -4489 w 9434"/>
                <a:gd name="connsiteY0" fmla="*/ 222 h 5275"/>
                <a:gd name="connsiteX1" fmla="*/ 1050 w 9434"/>
                <a:gd name="connsiteY1" fmla="*/ -2416 h 5275"/>
                <a:gd name="connsiteX2" fmla="*/ 4742 w 9434"/>
                <a:gd name="connsiteY2" fmla="*/ 222 h 5275"/>
                <a:gd name="connsiteX3" fmla="*/ -797 w 9434"/>
                <a:gd name="connsiteY3" fmla="*/ 2859 h 5275"/>
                <a:gd name="connsiteX4" fmla="*/ -4489 w 9434"/>
                <a:gd name="connsiteY4" fmla="*/ 222 h 5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4" h="5275">
                  <a:moveTo>
                    <a:pt x="-4489" y="222"/>
                  </a:moveTo>
                  <a:cubicBezTo>
                    <a:pt x="-4489" y="-1097"/>
                    <a:pt x="-2115" y="-2416"/>
                    <a:pt x="1050" y="-2416"/>
                  </a:cubicBezTo>
                  <a:cubicBezTo>
                    <a:pt x="3951" y="-2416"/>
                    <a:pt x="5534" y="-1097"/>
                    <a:pt x="4742" y="222"/>
                  </a:cubicBezTo>
                  <a:cubicBezTo>
                    <a:pt x="3951" y="1804"/>
                    <a:pt x="1313" y="2859"/>
                    <a:pt x="-797" y="2859"/>
                  </a:cubicBezTo>
                  <a:cubicBezTo>
                    <a:pt x="-2907" y="2859"/>
                    <a:pt x="-4489" y="1804"/>
                    <a:pt x="-4489" y="222"/>
                  </a:cubicBezTo>
                  <a:close/>
                </a:path>
              </a:pathLst>
            </a:custGeom>
            <a:solidFill>
              <a:srgbClr val="000000"/>
            </a:solidFill>
            <a:ln w="263" cap="flat">
              <a:noFill/>
              <a:prstDash val="solid"/>
              <a:miter/>
            </a:ln>
          </p:spPr>
          <p:txBody>
            <a:bodyPr rtlCol="0" anchor="ctr"/>
            <a:lstStyle/>
            <a:p>
              <a:endParaRPr lang="de-DE"/>
            </a:p>
          </p:txBody>
        </p:sp>
        <p:sp>
          <p:nvSpPr>
            <p:cNvPr id="8307" name="Freihandform: Form 8306">
              <a:extLst>
                <a:ext uri="{FF2B5EF4-FFF2-40B4-BE49-F238E27FC236}">
                  <a16:creationId xmlns:a16="http://schemas.microsoft.com/office/drawing/2014/main" id="{CF687AE3-D350-E88A-71D6-CF00DA89EACF}"/>
                </a:ext>
              </a:extLst>
            </p:cNvPr>
            <p:cNvSpPr/>
            <p:nvPr/>
          </p:nvSpPr>
          <p:spPr>
            <a:xfrm flipV="1">
              <a:off x="3916137" y="4170824"/>
              <a:ext cx="5275" cy="4328"/>
            </a:xfrm>
            <a:custGeom>
              <a:avLst/>
              <a:gdLst>
                <a:gd name="connsiteX0" fmla="*/ -7164 w 5275"/>
                <a:gd name="connsiteY0" fmla="*/ -958 h 4328"/>
                <a:gd name="connsiteX1" fmla="*/ -4526 w 5275"/>
                <a:gd name="connsiteY1" fmla="*/ -2013 h 4328"/>
                <a:gd name="connsiteX2" fmla="*/ -1889 w 5275"/>
                <a:gd name="connsiteY2" fmla="*/ 888 h 4328"/>
                <a:gd name="connsiteX3" fmla="*/ -4526 w 5275"/>
                <a:gd name="connsiteY3" fmla="*/ 1943 h 4328"/>
                <a:gd name="connsiteX4" fmla="*/ -7164 w 5275"/>
                <a:gd name="connsiteY4" fmla="*/ -958 h 4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5" h="4328">
                  <a:moveTo>
                    <a:pt x="-7164" y="-958"/>
                  </a:moveTo>
                  <a:cubicBezTo>
                    <a:pt x="-7164" y="-2277"/>
                    <a:pt x="-5845" y="-2804"/>
                    <a:pt x="-4526" y="-2013"/>
                  </a:cubicBezTo>
                  <a:cubicBezTo>
                    <a:pt x="-2944" y="-1222"/>
                    <a:pt x="-1889" y="97"/>
                    <a:pt x="-1889" y="888"/>
                  </a:cubicBezTo>
                  <a:cubicBezTo>
                    <a:pt x="-1889" y="1416"/>
                    <a:pt x="-2944" y="1943"/>
                    <a:pt x="-4526" y="1943"/>
                  </a:cubicBezTo>
                  <a:cubicBezTo>
                    <a:pt x="-5845" y="1943"/>
                    <a:pt x="-7164" y="624"/>
                    <a:pt x="-7164" y="-958"/>
                  </a:cubicBezTo>
                  <a:close/>
                </a:path>
              </a:pathLst>
            </a:custGeom>
            <a:solidFill>
              <a:srgbClr val="000000"/>
            </a:solidFill>
            <a:ln w="263" cap="flat">
              <a:noFill/>
              <a:prstDash val="solid"/>
              <a:miter/>
            </a:ln>
          </p:spPr>
          <p:txBody>
            <a:bodyPr rtlCol="0" anchor="ctr"/>
            <a:lstStyle/>
            <a:p>
              <a:endParaRPr lang="de-DE"/>
            </a:p>
          </p:txBody>
        </p:sp>
      </p:grpSp>
      <p:pic>
        <p:nvPicPr>
          <p:cNvPr id="8309" name="Grafik 8308">
            <a:extLst>
              <a:ext uri="{FF2B5EF4-FFF2-40B4-BE49-F238E27FC236}">
                <a16:creationId xmlns:a16="http://schemas.microsoft.com/office/drawing/2014/main" id="{C5033DD9-8434-5098-B1E2-8CCF3C17FB7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43969" y="2294618"/>
            <a:ext cx="735454" cy="721173"/>
          </a:xfrm>
          <a:prstGeom prst="rect">
            <a:avLst/>
          </a:prstGeom>
        </p:spPr>
      </p:pic>
      <p:grpSp>
        <p:nvGrpSpPr>
          <p:cNvPr id="8322" name="Gruppieren 8321">
            <a:extLst>
              <a:ext uri="{FF2B5EF4-FFF2-40B4-BE49-F238E27FC236}">
                <a16:creationId xmlns:a16="http://schemas.microsoft.com/office/drawing/2014/main" id="{3600A2A5-CC34-A881-B804-52B37C732362}"/>
              </a:ext>
            </a:extLst>
          </p:cNvPr>
          <p:cNvGrpSpPr/>
          <p:nvPr/>
        </p:nvGrpSpPr>
        <p:grpSpPr>
          <a:xfrm>
            <a:off x="8620469" y="4791411"/>
            <a:ext cx="1075674" cy="779145"/>
            <a:chOff x="8620469" y="4524005"/>
            <a:chExt cx="1075674" cy="779145"/>
          </a:xfrm>
        </p:grpSpPr>
        <p:sp>
          <p:nvSpPr>
            <p:cNvPr id="2" name="Textfeld 1">
              <a:extLst>
                <a:ext uri="{FF2B5EF4-FFF2-40B4-BE49-F238E27FC236}">
                  <a16:creationId xmlns:a16="http://schemas.microsoft.com/office/drawing/2014/main" id="{A4BB75F4-B706-9BBE-EA18-7CEB005853C6}"/>
                </a:ext>
              </a:extLst>
            </p:cNvPr>
            <p:cNvSpPr txBox="1"/>
            <p:nvPr/>
          </p:nvSpPr>
          <p:spPr>
            <a:xfrm>
              <a:off x="8756228" y="4995373"/>
              <a:ext cx="773031" cy="307777"/>
            </a:xfrm>
            <a:prstGeom prst="rect">
              <a:avLst/>
            </a:prstGeom>
            <a:noFill/>
          </p:spPr>
          <p:txBody>
            <a:bodyPr wrap="square" rtlCol="0">
              <a:spAutoFit/>
            </a:bodyPr>
            <a:lstStyle/>
            <a:p>
              <a:pPr algn="ctr"/>
              <a:r>
                <a:rPr lang="de-DE" sz="1400" dirty="0"/>
                <a:t>E-Auto</a:t>
              </a:r>
            </a:p>
          </p:txBody>
        </p:sp>
        <p:pic>
          <p:nvPicPr>
            <p:cNvPr id="8315" name="Grafik 8314">
              <a:extLst>
                <a:ext uri="{FF2B5EF4-FFF2-40B4-BE49-F238E27FC236}">
                  <a16:creationId xmlns:a16="http://schemas.microsoft.com/office/drawing/2014/main" id="{8F06FBA6-BEE2-783C-5AB6-673D8BB80FD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620469" y="4524005"/>
              <a:ext cx="1075674" cy="743982"/>
            </a:xfrm>
            <a:prstGeom prst="rect">
              <a:avLst/>
            </a:prstGeom>
          </p:spPr>
        </p:pic>
        <p:cxnSp>
          <p:nvCxnSpPr>
            <p:cNvPr id="8316" name="Gerader Verbinder 8315">
              <a:extLst>
                <a:ext uri="{FF2B5EF4-FFF2-40B4-BE49-F238E27FC236}">
                  <a16:creationId xmlns:a16="http://schemas.microsoft.com/office/drawing/2014/main" id="{B8B5261E-0628-8AB7-582F-E3DF81ED66F8}"/>
                </a:ext>
              </a:extLst>
            </p:cNvPr>
            <p:cNvCxnSpPr/>
            <p:nvPr/>
          </p:nvCxnSpPr>
          <p:spPr bwMode="auto">
            <a:xfrm>
              <a:off x="8709825" y="4917978"/>
              <a:ext cx="117475" cy="2168"/>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Rectangle 4">
            <a:extLst>
              <a:ext uri="{FF2B5EF4-FFF2-40B4-BE49-F238E27FC236}">
                <a16:creationId xmlns:a16="http://schemas.microsoft.com/office/drawing/2014/main" id="{0F500B3D-827F-8553-64F7-C50ED8596D66}"/>
              </a:ext>
            </a:extLst>
          </p:cNvPr>
          <p:cNvSpPr>
            <a:spLocks noChangeArrowheads="1"/>
          </p:cNvSpPr>
          <p:nvPr/>
        </p:nvSpPr>
        <p:spPr bwMode="auto">
          <a:xfrm>
            <a:off x="27606" y="618222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altLang="de-DE" sz="1800" dirty="0">
                <a:solidFill>
                  <a:srgbClr val="00B050"/>
                </a:solidFill>
              </a:rPr>
              <a:t>Der </a:t>
            </a:r>
            <a:r>
              <a:rPr kumimoji="0" lang="de-DE" altLang="de-DE" sz="1800" b="1" i="0" u="none" strike="noStrike" kern="1200" cap="none" spc="0" normalizeH="0" baseline="0" noProof="0" dirty="0" err="1">
                <a:ln>
                  <a:noFill/>
                </a:ln>
                <a:solidFill>
                  <a:srgbClr val="00B050"/>
                </a:solidFill>
                <a:effectLst/>
                <a:uLnTx/>
                <a:uFillTx/>
              </a:rPr>
              <a:t>ProSumer</a:t>
            </a:r>
            <a:r>
              <a:rPr kumimoji="0" lang="de-DE" altLang="de-DE" sz="1800" b="1" i="0" u="none" strike="noStrike" kern="1200" cap="none" spc="0" normalizeH="0" baseline="0" noProof="0" dirty="0">
                <a:ln>
                  <a:noFill/>
                </a:ln>
                <a:solidFill>
                  <a:srgbClr val="00B050"/>
                </a:solidFill>
                <a:effectLst/>
                <a:uLnTx/>
                <a:uFillTx/>
              </a:rPr>
              <a:t> </a:t>
            </a:r>
            <a:r>
              <a:rPr lang="de-DE" altLang="de-DE" sz="1800" b="1" noProof="0" dirty="0">
                <a:solidFill>
                  <a:srgbClr val="00B050"/>
                </a:solidFill>
              </a:rPr>
              <a:t>wird dabei zur </a:t>
            </a:r>
            <a:r>
              <a:rPr kumimoji="0" lang="de-DE" altLang="de-DE" sz="1800" b="1" i="0" u="none" strike="noStrike" kern="1200" cap="none" spc="0" normalizeH="0" baseline="0" noProof="0" dirty="0">
                <a:ln>
                  <a:noFill/>
                </a:ln>
                <a:solidFill>
                  <a:srgbClr val="00B050"/>
                </a:solidFill>
                <a:effectLst/>
                <a:uLnTx/>
                <a:uFillTx/>
              </a:rPr>
              <a:t>Schlüsselkomponente</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t>
            </a:r>
          </a:p>
        </p:txBody>
      </p:sp>
      <p:grpSp>
        <p:nvGrpSpPr>
          <p:cNvPr id="8348" name="Gruppieren 8347">
            <a:extLst>
              <a:ext uri="{FF2B5EF4-FFF2-40B4-BE49-F238E27FC236}">
                <a16:creationId xmlns:a16="http://schemas.microsoft.com/office/drawing/2014/main" id="{D7D0246C-9E2B-01E5-AD9F-62C1AF9616FA}"/>
              </a:ext>
            </a:extLst>
          </p:cNvPr>
          <p:cNvGrpSpPr/>
          <p:nvPr/>
        </p:nvGrpSpPr>
        <p:grpSpPr>
          <a:xfrm>
            <a:off x="5262113" y="1424647"/>
            <a:ext cx="3569582" cy="1831670"/>
            <a:chOff x="5262113" y="1424647"/>
            <a:chExt cx="3569582" cy="1831670"/>
          </a:xfrm>
        </p:grpSpPr>
        <p:grpSp>
          <p:nvGrpSpPr>
            <p:cNvPr id="5" name="Gruppieren 4">
              <a:extLst>
                <a:ext uri="{FF2B5EF4-FFF2-40B4-BE49-F238E27FC236}">
                  <a16:creationId xmlns:a16="http://schemas.microsoft.com/office/drawing/2014/main" id="{2B294B2C-0EAB-1148-BD11-9446A3CC4BF8}"/>
                </a:ext>
              </a:extLst>
            </p:cNvPr>
            <p:cNvGrpSpPr/>
            <p:nvPr/>
          </p:nvGrpSpPr>
          <p:grpSpPr>
            <a:xfrm>
              <a:off x="5262113" y="1424647"/>
              <a:ext cx="3569582" cy="1831670"/>
              <a:chOff x="5262113" y="1424647"/>
              <a:chExt cx="3569582" cy="1831670"/>
            </a:xfrm>
          </p:grpSpPr>
          <p:grpSp>
            <p:nvGrpSpPr>
              <p:cNvPr id="8317" name="Gruppieren 8316">
                <a:extLst>
                  <a:ext uri="{FF2B5EF4-FFF2-40B4-BE49-F238E27FC236}">
                    <a16:creationId xmlns:a16="http://schemas.microsoft.com/office/drawing/2014/main" id="{385FD122-F622-FF83-2205-FC457A03A9E5}"/>
                  </a:ext>
                </a:extLst>
              </p:cNvPr>
              <p:cNvGrpSpPr/>
              <p:nvPr/>
            </p:nvGrpSpPr>
            <p:grpSpPr>
              <a:xfrm>
                <a:off x="5262113" y="1424647"/>
                <a:ext cx="3569582" cy="1504864"/>
                <a:chOff x="5262113" y="1424647"/>
                <a:chExt cx="3569582" cy="1504864"/>
              </a:xfrm>
            </p:grpSpPr>
            <p:pic>
              <p:nvPicPr>
                <p:cNvPr id="8301" name="Grafik 8300" descr="Ein Bild, das Kreis, Entwurf, Design enthält.&#10;&#10;Automatisch generierte Beschreibung">
                  <a:extLst>
                    <a:ext uri="{FF2B5EF4-FFF2-40B4-BE49-F238E27FC236}">
                      <a16:creationId xmlns:a16="http://schemas.microsoft.com/office/drawing/2014/main" id="{764FBE9B-50B2-82D1-31E2-E6A209CF7C90}"/>
                    </a:ext>
                  </a:extLst>
                </p:cNvPr>
                <p:cNvPicPr>
                  <a:picLocks noChangeAspect="1"/>
                </p:cNvPicPr>
                <p:nvPr/>
              </p:nvPicPr>
              <p:blipFill rotWithShape="1">
                <a:blip r:embed="rId9">
                  <a:extLst>
                    <a:ext uri="{28A0092B-C50C-407E-A947-70E740481C1C}">
                      <a14:useLocalDpi xmlns:a14="http://schemas.microsoft.com/office/drawing/2010/main" val="0"/>
                    </a:ext>
                  </a:extLst>
                </a:blip>
                <a:srcRect b="9256"/>
                <a:stretch/>
              </p:blipFill>
              <p:spPr>
                <a:xfrm>
                  <a:off x="7600121" y="2631993"/>
                  <a:ext cx="178452" cy="171461"/>
                </a:xfrm>
                <a:prstGeom prst="rect">
                  <a:avLst/>
                </a:prstGeom>
              </p:spPr>
            </p:pic>
            <p:grpSp>
              <p:nvGrpSpPr>
                <p:cNvPr id="29" name="Gruppieren 28">
                  <a:extLst>
                    <a:ext uri="{FF2B5EF4-FFF2-40B4-BE49-F238E27FC236}">
                      <a16:creationId xmlns:a16="http://schemas.microsoft.com/office/drawing/2014/main" id="{F4AE96A9-5E5B-6AE9-3184-82D50152386D}"/>
                    </a:ext>
                  </a:extLst>
                </p:cNvPr>
                <p:cNvGrpSpPr/>
                <p:nvPr/>
              </p:nvGrpSpPr>
              <p:grpSpPr>
                <a:xfrm>
                  <a:off x="6903165" y="1424647"/>
                  <a:ext cx="1928530" cy="1504864"/>
                  <a:chOff x="2379234" y="2470777"/>
                  <a:chExt cx="4832140" cy="3347910"/>
                </a:xfrm>
              </p:grpSpPr>
              <p:sp>
                <p:nvSpPr>
                  <p:cNvPr id="30" name="Freihandform: Form 29">
                    <a:extLst>
                      <a:ext uri="{FF2B5EF4-FFF2-40B4-BE49-F238E27FC236}">
                        <a16:creationId xmlns:a16="http://schemas.microsoft.com/office/drawing/2014/main" id="{94B34AA4-1DB1-B337-7A66-374B6A2143AA}"/>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EA0424AA-DF68-AD02-C1E0-3744B05081AC}"/>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88" name="Freihandform: Form 8287">
                    <a:extLst>
                      <a:ext uri="{FF2B5EF4-FFF2-40B4-BE49-F238E27FC236}">
                        <a16:creationId xmlns:a16="http://schemas.microsoft.com/office/drawing/2014/main" id="{2F35FB54-D671-2FD5-4DA1-DEF86D9CACFF}"/>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90" name="Freihandform: Form 8289">
                    <a:extLst>
                      <a:ext uri="{FF2B5EF4-FFF2-40B4-BE49-F238E27FC236}">
                        <a16:creationId xmlns:a16="http://schemas.microsoft.com/office/drawing/2014/main" id="{AFF7160B-AECE-3447-171D-F433DC09F8EB}"/>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91" name="Gerader Verbinder 8290">
                    <a:extLst>
                      <a:ext uri="{FF2B5EF4-FFF2-40B4-BE49-F238E27FC236}">
                        <a16:creationId xmlns:a16="http://schemas.microsoft.com/office/drawing/2014/main" id="{CD9F9E41-1251-834C-9576-E163586424A3}"/>
                      </a:ext>
                    </a:extLst>
                  </p:cNvPr>
                  <p:cNvCxnSpPr>
                    <a:cxnSpLocks/>
                    <a:stCxn id="30"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93" name="Freihandform: Form 8292">
                    <a:extLst>
                      <a:ext uri="{FF2B5EF4-FFF2-40B4-BE49-F238E27FC236}">
                        <a16:creationId xmlns:a16="http://schemas.microsoft.com/office/drawing/2014/main" id="{E35072B6-5D49-0A07-2F52-73547047874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8313" name="Gerader Verbinder 8312">
                  <a:extLst>
                    <a:ext uri="{FF2B5EF4-FFF2-40B4-BE49-F238E27FC236}">
                      <a16:creationId xmlns:a16="http://schemas.microsoft.com/office/drawing/2014/main" id="{39287439-6638-0BAE-0DA2-4B21DD5EE6BE}"/>
                    </a:ext>
                  </a:extLst>
                </p:cNvPr>
                <p:cNvCxnSpPr/>
                <p:nvPr/>
              </p:nvCxnSpPr>
              <p:spPr bwMode="auto">
                <a:xfrm>
                  <a:off x="5262113" y="2300026"/>
                  <a:ext cx="1731618"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Textfeld 3">
                <a:extLst>
                  <a:ext uri="{FF2B5EF4-FFF2-40B4-BE49-F238E27FC236}">
                    <a16:creationId xmlns:a16="http://schemas.microsoft.com/office/drawing/2014/main" id="{ABEF33AE-FA92-F9F9-29D9-DCA8460CE6C3}"/>
                  </a:ext>
                </a:extLst>
              </p:cNvPr>
              <p:cNvSpPr txBox="1"/>
              <p:nvPr/>
            </p:nvSpPr>
            <p:spPr>
              <a:xfrm>
                <a:off x="7473293" y="2948540"/>
                <a:ext cx="1284015" cy="307777"/>
              </a:xfrm>
              <a:prstGeom prst="rect">
                <a:avLst/>
              </a:prstGeom>
              <a:noFill/>
            </p:spPr>
            <p:txBody>
              <a:bodyPr wrap="square" rtlCol="0">
                <a:spAutoFit/>
              </a:bodyPr>
              <a:lstStyle/>
              <a:p>
                <a:pPr algn="ctr"/>
                <a:r>
                  <a:rPr lang="de-DE" sz="1400" dirty="0"/>
                  <a:t>Verbraucher</a:t>
                </a:r>
              </a:p>
            </p:txBody>
          </p:sp>
        </p:grpSp>
        <p:grpSp>
          <p:nvGrpSpPr>
            <p:cNvPr id="8339" name="Gruppieren 8338">
              <a:extLst>
                <a:ext uri="{FF2B5EF4-FFF2-40B4-BE49-F238E27FC236}">
                  <a16:creationId xmlns:a16="http://schemas.microsoft.com/office/drawing/2014/main" id="{161ED799-6202-0A2E-5E5F-3BCE2023F7E7}"/>
                </a:ext>
              </a:extLst>
            </p:cNvPr>
            <p:cNvGrpSpPr/>
            <p:nvPr/>
          </p:nvGrpSpPr>
          <p:grpSpPr>
            <a:xfrm>
              <a:off x="5788325" y="1453530"/>
              <a:ext cx="595807" cy="1445828"/>
              <a:chOff x="5788325" y="1453530"/>
              <a:chExt cx="595807" cy="1445828"/>
            </a:xfrm>
          </p:grpSpPr>
          <p:cxnSp>
            <p:nvCxnSpPr>
              <p:cNvPr id="8308" name="Gerader Verbinder 8307">
                <a:extLst>
                  <a:ext uri="{FF2B5EF4-FFF2-40B4-BE49-F238E27FC236}">
                    <a16:creationId xmlns:a16="http://schemas.microsoft.com/office/drawing/2014/main" id="{75B11FC1-896C-B194-9A3C-C6F335C20A1A}"/>
                  </a:ext>
                </a:extLst>
              </p:cNvPr>
              <p:cNvCxnSpPr/>
              <p:nvPr/>
            </p:nvCxnSpPr>
            <p:spPr bwMode="auto">
              <a:xfrm>
                <a:off x="5788325" y="1453530"/>
                <a:ext cx="0" cy="1445828"/>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19" name="Gerader Verbinder 8318">
                <a:extLst>
                  <a:ext uri="{FF2B5EF4-FFF2-40B4-BE49-F238E27FC236}">
                    <a16:creationId xmlns:a16="http://schemas.microsoft.com/office/drawing/2014/main" id="{CF3A90A5-99E3-2D28-73BB-F6115749F31B}"/>
                  </a:ext>
                </a:extLst>
              </p:cNvPr>
              <p:cNvCxnSpPr/>
              <p:nvPr/>
            </p:nvCxnSpPr>
            <p:spPr bwMode="auto">
              <a:xfrm>
                <a:off x="5788325" y="1456955"/>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30" name="Gerader Verbinder 8329">
                <a:extLst>
                  <a:ext uri="{FF2B5EF4-FFF2-40B4-BE49-F238E27FC236}">
                    <a16:creationId xmlns:a16="http://schemas.microsoft.com/office/drawing/2014/main" id="{7FE9D3FE-247A-4F0A-E3B9-AFB1DD150A54}"/>
                  </a:ext>
                </a:extLst>
              </p:cNvPr>
              <p:cNvCxnSpPr/>
              <p:nvPr/>
            </p:nvCxnSpPr>
            <p:spPr bwMode="auto">
              <a:xfrm>
                <a:off x="5788325" y="2899358"/>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31" name="Gerader Verbinder 8330">
                <a:extLst>
                  <a:ext uri="{FF2B5EF4-FFF2-40B4-BE49-F238E27FC236}">
                    <a16:creationId xmlns:a16="http://schemas.microsoft.com/office/drawing/2014/main" id="{F14B831B-0552-7CD7-D54E-66AFC404BA0C}"/>
                  </a:ext>
                </a:extLst>
              </p:cNvPr>
              <p:cNvCxnSpPr/>
              <p:nvPr/>
            </p:nvCxnSpPr>
            <p:spPr bwMode="auto">
              <a:xfrm>
                <a:off x="5878813" y="2201769"/>
                <a:ext cx="505319" cy="0"/>
              </a:xfrm>
              <a:prstGeom prst="line">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349" name="Gruppieren 8348">
            <a:extLst>
              <a:ext uri="{FF2B5EF4-FFF2-40B4-BE49-F238E27FC236}">
                <a16:creationId xmlns:a16="http://schemas.microsoft.com/office/drawing/2014/main" id="{DBCF49E6-215A-E69E-B5B2-D1A12580DA16}"/>
              </a:ext>
            </a:extLst>
          </p:cNvPr>
          <p:cNvGrpSpPr/>
          <p:nvPr/>
        </p:nvGrpSpPr>
        <p:grpSpPr>
          <a:xfrm>
            <a:off x="3141059" y="3708318"/>
            <a:ext cx="3874887" cy="1919087"/>
            <a:chOff x="3141059" y="3708318"/>
            <a:chExt cx="3874887" cy="1919087"/>
          </a:xfrm>
        </p:grpSpPr>
        <p:grpSp>
          <p:nvGrpSpPr>
            <p:cNvPr id="8328" name="Gruppieren 8327">
              <a:extLst>
                <a:ext uri="{FF2B5EF4-FFF2-40B4-BE49-F238E27FC236}">
                  <a16:creationId xmlns:a16="http://schemas.microsoft.com/office/drawing/2014/main" id="{62A5EC99-4569-1DD7-0D8D-3A02F6EBC3F6}"/>
                </a:ext>
              </a:extLst>
            </p:cNvPr>
            <p:cNvGrpSpPr/>
            <p:nvPr/>
          </p:nvGrpSpPr>
          <p:grpSpPr>
            <a:xfrm>
              <a:off x="3141059" y="3708318"/>
              <a:ext cx="3874887" cy="1919087"/>
              <a:chOff x="3598257" y="3708318"/>
              <a:chExt cx="3874887" cy="1919087"/>
            </a:xfrm>
          </p:grpSpPr>
          <p:grpSp>
            <p:nvGrpSpPr>
              <p:cNvPr id="21" name="Gruppieren 20">
                <a:extLst>
                  <a:ext uri="{FF2B5EF4-FFF2-40B4-BE49-F238E27FC236}">
                    <a16:creationId xmlns:a16="http://schemas.microsoft.com/office/drawing/2014/main" id="{1AFDF12A-1D75-1C37-660E-A2333F368981}"/>
                  </a:ext>
                </a:extLst>
              </p:cNvPr>
              <p:cNvGrpSpPr/>
              <p:nvPr/>
            </p:nvGrpSpPr>
            <p:grpSpPr>
              <a:xfrm>
                <a:off x="4205619" y="3708318"/>
                <a:ext cx="3267525" cy="1775658"/>
                <a:chOff x="4205619" y="3708318"/>
                <a:chExt cx="3267525" cy="1775658"/>
              </a:xfrm>
            </p:grpSpPr>
            <p:cxnSp>
              <p:nvCxnSpPr>
                <p:cNvPr id="8270" name="Gerader Verbinder 8269">
                  <a:extLst>
                    <a:ext uri="{FF2B5EF4-FFF2-40B4-BE49-F238E27FC236}">
                      <a16:creationId xmlns:a16="http://schemas.microsoft.com/office/drawing/2014/main" id="{6F1F27DF-6148-0FB7-404F-15E982D9AA32}"/>
                    </a:ext>
                  </a:extLst>
                </p:cNvPr>
                <p:cNvCxnSpPr/>
                <p:nvPr/>
              </p:nvCxnSpPr>
              <p:spPr bwMode="auto">
                <a:xfrm>
                  <a:off x="5636440" y="4639403"/>
                  <a:ext cx="1836704" cy="33889"/>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Grafik 19">
                  <a:extLst>
                    <a:ext uri="{FF2B5EF4-FFF2-40B4-BE49-F238E27FC236}">
                      <a16:creationId xmlns:a16="http://schemas.microsoft.com/office/drawing/2014/main" id="{65150C66-9E42-BA7D-880B-8DBCD6B14F7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5619" y="3708318"/>
                  <a:ext cx="1775658" cy="1775658"/>
                </a:xfrm>
                <a:prstGeom prst="rect">
                  <a:avLst/>
                </a:prstGeom>
              </p:spPr>
            </p:pic>
          </p:grpSp>
          <p:sp>
            <p:nvSpPr>
              <p:cNvPr id="8323" name="Textfeld 8322">
                <a:extLst>
                  <a:ext uri="{FF2B5EF4-FFF2-40B4-BE49-F238E27FC236}">
                    <a16:creationId xmlns:a16="http://schemas.microsoft.com/office/drawing/2014/main" id="{10A9C6E7-69B6-B9AD-C8D0-9568BD8AE285}"/>
                  </a:ext>
                </a:extLst>
              </p:cNvPr>
              <p:cNvSpPr txBox="1"/>
              <p:nvPr/>
            </p:nvSpPr>
            <p:spPr>
              <a:xfrm>
                <a:off x="3598257" y="5319628"/>
                <a:ext cx="2885728" cy="307777"/>
              </a:xfrm>
              <a:prstGeom prst="rect">
                <a:avLst/>
              </a:prstGeom>
              <a:noFill/>
            </p:spPr>
            <p:txBody>
              <a:bodyPr wrap="square" rtlCol="0">
                <a:spAutoFit/>
              </a:bodyPr>
              <a:lstStyle/>
              <a:p>
                <a:pPr algn="ctr"/>
                <a:r>
                  <a:rPr lang="de-DE" sz="1400" dirty="0"/>
                  <a:t>Übertragungs- und Verteilernetz</a:t>
                </a:r>
              </a:p>
            </p:txBody>
          </p:sp>
        </p:grpSp>
        <p:grpSp>
          <p:nvGrpSpPr>
            <p:cNvPr id="8343" name="Gruppieren 8342">
              <a:extLst>
                <a:ext uri="{FF2B5EF4-FFF2-40B4-BE49-F238E27FC236}">
                  <a16:creationId xmlns:a16="http://schemas.microsoft.com/office/drawing/2014/main" id="{DC340CFB-F1DF-604B-B7AB-C3C35F69CB39}"/>
                </a:ext>
              </a:extLst>
            </p:cNvPr>
            <p:cNvGrpSpPr/>
            <p:nvPr/>
          </p:nvGrpSpPr>
          <p:grpSpPr>
            <a:xfrm>
              <a:off x="5788325" y="3780051"/>
              <a:ext cx="595807" cy="1445828"/>
              <a:chOff x="5788325" y="1453530"/>
              <a:chExt cx="595807" cy="1445828"/>
            </a:xfrm>
          </p:grpSpPr>
          <p:cxnSp>
            <p:nvCxnSpPr>
              <p:cNvPr id="8344" name="Gerader Verbinder 8343">
                <a:extLst>
                  <a:ext uri="{FF2B5EF4-FFF2-40B4-BE49-F238E27FC236}">
                    <a16:creationId xmlns:a16="http://schemas.microsoft.com/office/drawing/2014/main" id="{D9CFF848-1820-8B9C-A4C1-FAE9666BC1C1}"/>
                  </a:ext>
                </a:extLst>
              </p:cNvPr>
              <p:cNvCxnSpPr/>
              <p:nvPr/>
            </p:nvCxnSpPr>
            <p:spPr bwMode="auto">
              <a:xfrm>
                <a:off x="5788325" y="1453530"/>
                <a:ext cx="0" cy="1445828"/>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5" name="Gerader Verbinder 8344">
                <a:extLst>
                  <a:ext uri="{FF2B5EF4-FFF2-40B4-BE49-F238E27FC236}">
                    <a16:creationId xmlns:a16="http://schemas.microsoft.com/office/drawing/2014/main" id="{CECAE57A-C4A1-D7E3-E51E-BEFF4382129B}"/>
                  </a:ext>
                </a:extLst>
              </p:cNvPr>
              <p:cNvCxnSpPr/>
              <p:nvPr/>
            </p:nvCxnSpPr>
            <p:spPr bwMode="auto">
              <a:xfrm>
                <a:off x="5788325" y="1456955"/>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6" name="Gerader Verbinder 8345">
                <a:extLst>
                  <a:ext uri="{FF2B5EF4-FFF2-40B4-BE49-F238E27FC236}">
                    <a16:creationId xmlns:a16="http://schemas.microsoft.com/office/drawing/2014/main" id="{ECDA6175-887E-7588-6B1A-630B44FB586E}"/>
                  </a:ext>
                </a:extLst>
              </p:cNvPr>
              <p:cNvCxnSpPr/>
              <p:nvPr/>
            </p:nvCxnSpPr>
            <p:spPr bwMode="auto">
              <a:xfrm>
                <a:off x="5788325" y="2899358"/>
                <a:ext cx="505319"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47" name="Gerader Verbinder 8346">
                <a:extLst>
                  <a:ext uri="{FF2B5EF4-FFF2-40B4-BE49-F238E27FC236}">
                    <a16:creationId xmlns:a16="http://schemas.microsoft.com/office/drawing/2014/main" id="{B49A6D09-818B-E080-5D3C-6AB1BF466A43}"/>
                  </a:ext>
                </a:extLst>
              </p:cNvPr>
              <p:cNvCxnSpPr/>
              <p:nvPr/>
            </p:nvCxnSpPr>
            <p:spPr bwMode="auto">
              <a:xfrm>
                <a:off x="5878813" y="2201769"/>
                <a:ext cx="505319" cy="0"/>
              </a:xfrm>
              <a:prstGeom prst="line">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8" name="Gruppieren 7">
            <a:extLst>
              <a:ext uri="{FF2B5EF4-FFF2-40B4-BE49-F238E27FC236}">
                <a16:creationId xmlns:a16="http://schemas.microsoft.com/office/drawing/2014/main" id="{D29B3847-0587-8494-3633-25DEB97AFF3E}"/>
              </a:ext>
            </a:extLst>
          </p:cNvPr>
          <p:cNvGrpSpPr/>
          <p:nvPr/>
        </p:nvGrpSpPr>
        <p:grpSpPr>
          <a:xfrm>
            <a:off x="-25498" y="3316350"/>
            <a:ext cx="8857193" cy="2100938"/>
            <a:chOff x="-25498" y="3316350"/>
            <a:chExt cx="8857193" cy="2100938"/>
          </a:xfrm>
        </p:grpSpPr>
        <p:grpSp>
          <p:nvGrpSpPr>
            <p:cNvPr id="8329" name="Gruppieren 8328">
              <a:extLst>
                <a:ext uri="{FF2B5EF4-FFF2-40B4-BE49-F238E27FC236}">
                  <a16:creationId xmlns:a16="http://schemas.microsoft.com/office/drawing/2014/main" id="{85E0CD58-5D8D-338D-2EF6-404F4FA9B0E1}"/>
                </a:ext>
              </a:extLst>
            </p:cNvPr>
            <p:cNvGrpSpPr/>
            <p:nvPr/>
          </p:nvGrpSpPr>
          <p:grpSpPr>
            <a:xfrm>
              <a:off x="-25498" y="3316350"/>
              <a:ext cx="8857193" cy="2100938"/>
              <a:chOff x="-25498" y="3316350"/>
              <a:chExt cx="8857193" cy="2100938"/>
            </a:xfrm>
          </p:grpSpPr>
          <p:sp>
            <p:nvSpPr>
              <p:cNvPr id="6" name="Textfeld 5">
                <a:extLst>
                  <a:ext uri="{FF2B5EF4-FFF2-40B4-BE49-F238E27FC236}">
                    <a16:creationId xmlns:a16="http://schemas.microsoft.com/office/drawing/2014/main" id="{22A769CB-BB15-40D0-B267-DC0FA81F353D}"/>
                  </a:ext>
                </a:extLst>
              </p:cNvPr>
              <p:cNvSpPr txBox="1"/>
              <p:nvPr/>
            </p:nvSpPr>
            <p:spPr>
              <a:xfrm>
                <a:off x="-25498" y="3316350"/>
                <a:ext cx="3069205" cy="338554"/>
              </a:xfrm>
              <a:prstGeom prst="rect">
                <a:avLst/>
              </a:prstGeom>
              <a:noFill/>
            </p:spPr>
            <p:txBody>
              <a:bodyPr wrap="square" rtlCol="0">
                <a:spAutoFit/>
              </a:bodyPr>
              <a:lstStyle/>
              <a:p>
                <a:r>
                  <a:rPr lang="de-DE" sz="1600" b="1" dirty="0"/>
                  <a:t>zukünftig </a:t>
                </a:r>
                <a:r>
                  <a:rPr lang="de-DE" sz="1200" b="1" dirty="0"/>
                  <a:t>(z.T. schon Gegenwart) </a:t>
                </a:r>
              </a:p>
            </p:txBody>
          </p:sp>
          <p:grpSp>
            <p:nvGrpSpPr>
              <p:cNvPr id="8247" name="Gruppieren 8246">
                <a:extLst>
                  <a:ext uri="{FF2B5EF4-FFF2-40B4-BE49-F238E27FC236}">
                    <a16:creationId xmlns:a16="http://schemas.microsoft.com/office/drawing/2014/main" id="{33459BDB-076D-A463-0894-E800272F5EEC}"/>
                  </a:ext>
                </a:extLst>
              </p:cNvPr>
              <p:cNvGrpSpPr/>
              <p:nvPr/>
            </p:nvGrpSpPr>
            <p:grpSpPr>
              <a:xfrm>
                <a:off x="6903165" y="3912424"/>
                <a:ext cx="1928530" cy="1504864"/>
                <a:chOff x="2379234" y="2470777"/>
                <a:chExt cx="4832140" cy="3347911"/>
              </a:xfrm>
            </p:grpSpPr>
            <p:sp>
              <p:nvSpPr>
                <p:cNvPr id="8252" name="Freihandform: Form 8251">
                  <a:extLst>
                    <a:ext uri="{FF2B5EF4-FFF2-40B4-BE49-F238E27FC236}">
                      <a16:creationId xmlns:a16="http://schemas.microsoft.com/office/drawing/2014/main" id="{BC39E60F-43CF-4EB0-182C-7CA28E6F5701}"/>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53" name="Freihandform: Form 8252">
                  <a:extLst>
                    <a:ext uri="{FF2B5EF4-FFF2-40B4-BE49-F238E27FC236}">
                      <a16:creationId xmlns:a16="http://schemas.microsoft.com/office/drawing/2014/main" id="{1B8BA479-027A-07F1-F187-3615E23FA7B3}"/>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54" name="Freihandform: Form 8253">
                  <a:extLst>
                    <a:ext uri="{FF2B5EF4-FFF2-40B4-BE49-F238E27FC236}">
                      <a16:creationId xmlns:a16="http://schemas.microsoft.com/office/drawing/2014/main" id="{EC8AF398-3029-C2B1-0B2F-11D25DC07CCC}"/>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55" name="Freihandform: Form 8254">
                  <a:extLst>
                    <a:ext uri="{FF2B5EF4-FFF2-40B4-BE49-F238E27FC236}">
                      <a16:creationId xmlns:a16="http://schemas.microsoft.com/office/drawing/2014/main" id="{4C990422-8171-764F-134D-6DD500ED48C2}"/>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56" name="Gerader Verbinder 8255">
                  <a:extLst>
                    <a:ext uri="{FF2B5EF4-FFF2-40B4-BE49-F238E27FC236}">
                      <a16:creationId xmlns:a16="http://schemas.microsoft.com/office/drawing/2014/main" id="{876B8076-1DE9-AC51-9FE5-0F1011C5C71D}"/>
                    </a:ext>
                  </a:extLst>
                </p:cNvPr>
                <p:cNvCxnSpPr>
                  <a:cxnSpLocks/>
                  <a:stCxn id="8252"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57" name="Rechteck 23562">
                  <a:extLst>
                    <a:ext uri="{FF2B5EF4-FFF2-40B4-BE49-F238E27FC236}">
                      <a16:creationId xmlns:a16="http://schemas.microsoft.com/office/drawing/2014/main" id="{AE94AECA-FFD6-E018-A010-F7D43F9C9855}"/>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58" name="Freihandform: Form 8257">
                  <a:extLst>
                    <a:ext uri="{FF2B5EF4-FFF2-40B4-BE49-F238E27FC236}">
                      <a16:creationId xmlns:a16="http://schemas.microsoft.com/office/drawing/2014/main" id="{277F3FC1-063E-9E90-09AE-A9C04931E94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59" name="Rechteck 23562">
                  <a:extLst>
                    <a:ext uri="{FF2B5EF4-FFF2-40B4-BE49-F238E27FC236}">
                      <a16:creationId xmlns:a16="http://schemas.microsoft.com/office/drawing/2014/main" id="{93EA739C-63B4-46A6-5FB0-FD414617EE34}"/>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pic>
          <p:nvPicPr>
            <p:cNvPr id="8265" name="Grafik 8264" descr="Ein Bild, das Kreis, Entwurf, Design enthält.&#10;&#10;Automatisch generierte Beschreibung">
              <a:extLst>
                <a:ext uri="{FF2B5EF4-FFF2-40B4-BE49-F238E27FC236}">
                  <a16:creationId xmlns:a16="http://schemas.microsoft.com/office/drawing/2014/main" id="{F070ECFE-B9E7-4651-9A8D-5A891EDEAACD}"/>
                </a:ext>
              </a:extLst>
            </p:cNvPr>
            <p:cNvPicPr>
              <a:picLocks noChangeAspect="1"/>
            </p:cNvPicPr>
            <p:nvPr/>
          </p:nvPicPr>
          <p:blipFill rotWithShape="1">
            <a:blip r:embed="rId9">
              <a:extLst>
                <a:ext uri="{28A0092B-C50C-407E-A947-70E740481C1C}">
                  <a14:useLocalDpi xmlns:a14="http://schemas.microsoft.com/office/drawing/2010/main" val="0"/>
                </a:ext>
              </a:extLst>
            </a:blip>
            <a:srcRect b="9256"/>
            <a:stretch/>
          </p:blipFill>
          <p:spPr>
            <a:xfrm>
              <a:off x="7600121" y="5138363"/>
              <a:ext cx="178452" cy="171461"/>
            </a:xfrm>
            <a:prstGeom prst="rect">
              <a:avLst/>
            </a:prstGeom>
          </p:spPr>
        </p:pic>
      </p:grpSp>
      <p:pic>
        <p:nvPicPr>
          <p:cNvPr id="8233" name="Grafik 8232">
            <a:extLst>
              <a:ext uri="{FF2B5EF4-FFF2-40B4-BE49-F238E27FC236}">
                <a16:creationId xmlns:a16="http://schemas.microsoft.com/office/drawing/2014/main" id="{1BAAFC58-370E-7F8C-3EA7-B2DCA080E5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57960" y="4956896"/>
            <a:ext cx="348796" cy="348796"/>
          </a:xfrm>
          <a:prstGeom prst="rect">
            <a:avLst/>
          </a:prstGeom>
        </p:spPr>
      </p:pic>
      <p:grpSp>
        <p:nvGrpSpPr>
          <p:cNvPr id="8300" name="Gruppieren 8299">
            <a:extLst>
              <a:ext uri="{FF2B5EF4-FFF2-40B4-BE49-F238E27FC236}">
                <a16:creationId xmlns:a16="http://schemas.microsoft.com/office/drawing/2014/main" id="{EA8D9BF9-4D98-9FD6-F3BD-1F3FA43E80C6}"/>
              </a:ext>
            </a:extLst>
          </p:cNvPr>
          <p:cNvGrpSpPr/>
          <p:nvPr/>
        </p:nvGrpSpPr>
        <p:grpSpPr>
          <a:xfrm>
            <a:off x="7461667" y="4077433"/>
            <a:ext cx="1055320" cy="1242195"/>
            <a:chOff x="7469555" y="4209304"/>
            <a:chExt cx="1055320" cy="1242195"/>
          </a:xfrm>
        </p:grpSpPr>
        <p:grpSp>
          <p:nvGrpSpPr>
            <p:cNvPr id="8242" name="Gruppieren 8241">
              <a:extLst>
                <a:ext uri="{FF2B5EF4-FFF2-40B4-BE49-F238E27FC236}">
                  <a16:creationId xmlns:a16="http://schemas.microsoft.com/office/drawing/2014/main" id="{6F1C32BF-BCD7-92CF-8719-FCCAD4283093}"/>
                </a:ext>
              </a:extLst>
            </p:cNvPr>
            <p:cNvGrpSpPr/>
            <p:nvPr/>
          </p:nvGrpSpPr>
          <p:grpSpPr>
            <a:xfrm>
              <a:off x="7469555" y="4209304"/>
              <a:ext cx="1055320" cy="566577"/>
              <a:chOff x="6408745" y="2599455"/>
              <a:chExt cx="897300" cy="528571"/>
            </a:xfrm>
          </p:grpSpPr>
          <p:sp>
            <p:nvSpPr>
              <p:cNvPr id="8243" name="Freihandform: Form 8242">
                <a:extLst>
                  <a:ext uri="{FF2B5EF4-FFF2-40B4-BE49-F238E27FC236}">
                    <a16:creationId xmlns:a16="http://schemas.microsoft.com/office/drawing/2014/main" id="{0DB36FD9-F887-670D-20A7-DF0894843568}"/>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4" name="Freihandform: Form 8243">
                <a:extLst>
                  <a:ext uri="{FF2B5EF4-FFF2-40B4-BE49-F238E27FC236}">
                    <a16:creationId xmlns:a16="http://schemas.microsoft.com/office/drawing/2014/main" id="{C8A21914-EB8D-775F-9532-FA5B09028FC3}"/>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5" name="Freihandform: Form 8244">
                <a:extLst>
                  <a:ext uri="{FF2B5EF4-FFF2-40B4-BE49-F238E27FC236}">
                    <a16:creationId xmlns:a16="http://schemas.microsoft.com/office/drawing/2014/main" id="{1444D319-0860-CC76-0F48-28DD22C23089}"/>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46" name="Freihandform: Form 8245">
                <a:extLst>
                  <a:ext uri="{FF2B5EF4-FFF2-40B4-BE49-F238E27FC236}">
                    <a16:creationId xmlns:a16="http://schemas.microsoft.com/office/drawing/2014/main" id="{CE9C5A97-3CF6-AB73-DDCC-B8A576BEA527}"/>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8266" name="Grafik 8265">
              <a:extLst>
                <a:ext uri="{FF2B5EF4-FFF2-40B4-BE49-F238E27FC236}">
                  <a16:creationId xmlns:a16="http://schemas.microsoft.com/office/drawing/2014/main" id="{8ED1D98D-8519-6AFD-0FC5-32AE8FC71F17}"/>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7916612" y="5102703"/>
              <a:ext cx="203309" cy="348796"/>
            </a:xfrm>
            <a:prstGeom prst="rect">
              <a:avLst/>
            </a:prstGeom>
          </p:spPr>
        </p:pic>
      </p:grpSp>
      <p:sp>
        <p:nvSpPr>
          <p:cNvPr id="9" name="Text Box 14">
            <a:extLst>
              <a:ext uri="{FF2B5EF4-FFF2-40B4-BE49-F238E27FC236}">
                <a16:creationId xmlns:a16="http://schemas.microsoft.com/office/drawing/2014/main" id="{756CB92D-6B5F-3639-4535-C68278760D7C}"/>
              </a:ext>
            </a:extLst>
          </p:cNvPr>
          <p:cNvSpPr txBox="1">
            <a:spLocks noChangeArrowheads="1"/>
          </p:cNvSpPr>
          <p:nvPr/>
        </p:nvSpPr>
        <p:spPr bwMode="auto">
          <a:xfrm>
            <a:off x="8590604" y="3349834"/>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Tree>
    <p:extLst>
      <p:ext uri="{BB962C8B-B14F-4D97-AF65-F5344CB8AC3E}">
        <p14:creationId xmlns:p14="http://schemas.microsoft.com/office/powerpoint/2010/main" val="294848401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1+#ppt_w/2"/>
                                          </p:val>
                                        </p:tav>
                                        <p:tav tm="100000">
                                          <p:val>
                                            <p:strVal val="#ppt_x"/>
                                          </p:val>
                                        </p:tav>
                                      </p:tavLst>
                                    </p:anim>
                                    <p:anim calcmode="lin" valueType="num">
                                      <p:cBhvr additive="base">
                                        <p:cTn id="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348"/>
                                        </p:tgtEl>
                                        <p:attrNameLst>
                                          <p:attrName>style.visibility</p:attrName>
                                        </p:attrNameLst>
                                      </p:cBhvr>
                                      <p:to>
                                        <p:strVal val="visible"/>
                                      </p:to>
                                    </p:set>
                                    <p:anim calcmode="lin" valueType="num">
                                      <p:cBhvr additive="base">
                                        <p:cTn id="13" dur="1000" fill="hold"/>
                                        <p:tgtEl>
                                          <p:spTgt spid="8348"/>
                                        </p:tgtEl>
                                        <p:attrNameLst>
                                          <p:attrName>ppt_x</p:attrName>
                                        </p:attrNameLst>
                                      </p:cBhvr>
                                      <p:tavLst>
                                        <p:tav tm="0">
                                          <p:val>
                                            <p:strVal val="1+#ppt_w/2"/>
                                          </p:val>
                                        </p:tav>
                                        <p:tav tm="100000">
                                          <p:val>
                                            <p:strVal val="#ppt_x"/>
                                          </p:val>
                                        </p:tav>
                                      </p:tavLst>
                                    </p:anim>
                                    <p:anim calcmode="lin" valueType="num">
                                      <p:cBhvr additive="base">
                                        <p:cTn id="14" dur="1000" fill="hold"/>
                                        <p:tgtEl>
                                          <p:spTgt spid="834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318"/>
                                        </p:tgtEl>
                                        <p:attrNameLst>
                                          <p:attrName>style.visibility</p:attrName>
                                        </p:attrNameLst>
                                      </p:cBhvr>
                                      <p:to>
                                        <p:strVal val="visible"/>
                                      </p:to>
                                    </p:set>
                                    <p:anim calcmode="lin" valueType="num">
                                      <p:cBhvr additive="base">
                                        <p:cTn id="19" dur="1000" fill="hold"/>
                                        <p:tgtEl>
                                          <p:spTgt spid="8318"/>
                                        </p:tgtEl>
                                        <p:attrNameLst>
                                          <p:attrName>ppt_x</p:attrName>
                                        </p:attrNameLst>
                                      </p:cBhvr>
                                      <p:tavLst>
                                        <p:tav tm="0">
                                          <p:val>
                                            <p:strVal val="0-#ppt_w/2"/>
                                          </p:val>
                                        </p:tav>
                                        <p:tav tm="100000">
                                          <p:val>
                                            <p:strVal val="#ppt_x"/>
                                          </p:val>
                                        </p:tav>
                                      </p:tavLst>
                                    </p:anim>
                                    <p:anim calcmode="lin" valueType="num">
                                      <p:cBhvr additive="base">
                                        <p:cTn id="20" dur="1000" fill="hold"/>
                                        <p:tgtEl>
                                          <p:spTgt spid="83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1+#ppt_w/2"/>
                                          </p:val>
                                        </p:tav>
                                        <p:tav tm="100000">
                                          <p:val>
                                            <p:strVal val="#ppt_x"/>
                                          </p:val>
                                        </p:tav>
                                      </p:tavLst>
                                    </p:anim>
                                    <p:anim calcmode="lin" valueType="num">
                                      <p:cBhvr additive="base">
                                        <p:cTn id="2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309"/>
                                        </p:tgtEl>
                                        <p:attrNameLst>
                                          <p:attrName>style.visibility</p:attrName>
                                        </p:attrNameLst>
                                      </p:cBhvr>
                                      <p:to>
                                        <p:strVal val="visible"/>
                                      </p:to>
                                    </p:set>
                                    <p:anim calcmode="lin" valueType="num">
                                      <p:cBhvr additive="base">
                                        <p:cTn id="31" dur="1000" fill="hold"/>
                                        <p:tgtEl>
                                          <p:spTgt spid="8309"/>
                                        </p:tgtEl>
                                        <p:attrNameLst>
                                          <p:attrName>ppt_x</p:attrName>
                                        </p:attrNameLst>
                                      </p:cBhvr>
                                      <p:tavLst>
                                        <p:tav tm="0">
                                          <p:val>
                                            <p:strVal val="1+#ppt_w/2"/>
                                          </p:val>
                                        </p:tav>
                                        <p:tav tm="100000">
                                          <p:val>
                                            <p:strVal val="#ppt_x"/>
                                          </p:val>
                                        </p:tav>
                                      </p:tavLst>
                                    </p:anim>
                                    <p:anim calcmode="lin" valueType="num">
                                      <p:cBhvr additive="base">
                                        <p:cTn id="32" dur="1000" fill="hold"/>
                                        <p:tgtEl>
                                          <p:spTgt spid="830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312"/>
                                        </p:tgtEl>
                                        <p:attrNameLst>
                                          <p:attrName>style.visibility</p:attrName>
                                        </p:attrNameLst>
                                      </p:cBhvr>
                                      <p:to>
                                        <p:strVal val="visible"/>
                                      </p:to>
                                    </p:set>
                                    <p:anim calcmode="lin" valueType="num">
                                      <p:cBhvr additive="base">
                                        <p:cTn id="37" dur="1000" fill="hold"/>
                                        <p:tgtEl>
                                          <p:spTgt spid="8312"/>
                                        </p:tgtEl>
                                        <p:attrNameLst>
                                          <p:attrName>ppt_x</p:attrName>
                                        </p:attrNameLst>
                                      </p:cBhvr>
                                      <p:tavLst>
                                        <p:tav tm="0">
                                          <p:val>
                                            <p:strVal val="1+#ppt_w/2"/>
                                          </p:val>
                                        </p:tav>
                                        <p:tav tm="100000">
                                          <p:val>
                                            <p:strVal val="#ppt_x"/>
                                          </p:val>
                                        </p:tav>
                                      </p:tavLst>
                                    </p:anim>
                                    <p:anim calcmode="lin" valueType="num">
                                      <p:cBhvr additive="base">
                                        <p:cTn id="38" dur="1000" fill="hold"/>
                                        <p:tgtEl>
                                          <p:spTgt spid="83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1+#ppt_w/2"/>
                                          </p:val>
                                        </p:tav>
                                        <p:tav tm="100000">
                                          <p:val>
                                            <p:strVal val="#ppt_x"/>
                                          </p:val>
                                        </p:tav>
                                      </p:tavLst>
                                    </p:anim>
                                    <p:anim calcmode="lin" valueType="num">
                                      <p:cBhvr additive="base">
                                        <p:cTn id="4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8300"/>
                                        </p:tgtEl>
                                        <p:attrNameLst>
                                          <p:attrName>style.visibility</p:attrName>
                                        </p:attrNameLst>
                                      </p:cBhvr>
                                      <p:to>
                                        <p:strVal val="visible"/>
                                      </p:to>
                                    </p:set>
                                    <p:anim calcmode="lin" valueType="num">
                                      <p:cBhvr additive="base">
                                        <p:cTn id="49" dur="1000" fill="hold"/>
                                        <p:tgtEl>
                                          <p:spTgt spid="8300"/>
                                        </p:tgtEl>
                                        <p:attrNameLst>
                                          <p:attrName>ppt_x</p:attrName>
                                        </p:attrNameLst>
                                      </p:cBhvr>
                                      <p:tavLst>
                                        <p:tav tm="0">
                                          <p:val>
                                            <p:strVal val="#ppt_x"/>
                                          </p:val>
                                        </p:tav>
                                        <p:tav tm="100000">
                                          <p:val>
                                            <p:strVal val="#ppt_x"/>
                                          </p:val>
                                        </p:tav>
                                      </p:tavLst>
                                    </p:anim>
                                    <p:anim calcmode="lin" valueType="num">
                                      <p:cBhvr additive="base">
                                        <p:cTn id="50" dur="1000" fill="hold"/>
                                        <p:tgtEl>
                                          <p:spTgt spid="8300"/>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233"/>
                                        </p:tgtEl>
                                        <p:attrNameLst>
                                          <p:attrName>style.visibility</p:attrName>
                                        </p:attrNameLst>
                                      </p:cBhvr>
                                      <p:to>
                                        <p:strVal val="visible"/>
                                      </p:to>
                                    </p:set>
                                    <p:anim calcmode="lin" valueType="num">
                                      <p:cBhvr additive="base">
                                        <p:cTn id="55" dur="1000" fill="hold"/>
                                        <p:tgtEl>
                                          <p:spTgt spid="8233"/>
                                        </p:tgtEl>
                                        <p:attrNameLst>
                                          <p:attrName>ppt_x</p:attrName>
                                        </p:attrNameLst>
                                      </p:cBhvr>
                                      <p:tavLst>
                                        <p:tav tm="0">
                                          <p:val>
                                            <p:strVal val="1+#ppt_w/2"/>
                                          </p:val>
                                        </p:tav>
                                        <p:tav tm="100000">
                                          <p:val>
                                            <p:strVal val="#ppt_x"/>
                                          </p:val>
                                        </p:tav>
                                      </p:tavLst>
                                    </p:anim>
                                    <p:anim calcmode="lin" valueType="num">
                                      <p:cBhvr additive="base">
                                        <p:cTn id="56" dur="1000" fill="hold"/>
                                        <p:tgtEl>
                                          <p:spTgt spid="823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8322"/>
                                        </p:tgtEl>
                                        <p:attrNameLst>
                                          <p:attrName>style.visibility</p:attrName>
                                        </p:attrNameLst>
                                      </p:cBhvr>
                                      <p:to>
                                        <p:strVal val="visible"/>
                                      </p:to>
                                    </p:set>
                                    <p:anim calcmode="lin" valueType="num">
                                      <p:cBhvr additive="base">
                                        <p:cTn id="61" dur="1000" fill="hold"/>
                                        <p:tgtEl>
                                          <p:spTgt spid="8322"/>
                                        </p:tgtEl>
                                        <p:attrNameLst>
                                          <p:attrName>ppt_x</p:attrName>
                                        </p:attrNameLst>
                                      </p:cBhvr>
                                      <p:tavLst>
                                        <p:tav tm="0">
                                          <p:val>
                                            <p:strVal val="1+#ppt_w/2"/>
                                          </p:val>
                                        </p:tav>
                                        <p:tav tm="100000">
                                          <p:val>
                                            <p:strVal val="#ppt_x"/>
                                          </p:val>
                                        </p:tav>
                                      </p:tavLst>
                                    </p:anim>
                                    <p:anim calcmode="lin" valueType="num">
                                      <p:cBhvr additive="base">
                                        <p:cTn id="62" dur="1000" fill="hold"/>
                                        <p:tgtEl>
                                          <p:spTgt spid="8322"/>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8282"/>
                                        </p:tgtEl>
                                        <p:attrNameLst>
                                          <p:attrName>style.visibility</p:attrName>
                                        </p:attrNameLst>
                                      </p:cBhvr>
                                      <p:to>
                                        <p:strVal val="visible"/>
                                      </p:to>
                                    </p:set>
                                    <p:anim calcmode="lin" valueType="num">
                                      <p:cBhvr additive="base">
                                        <p:cTn id="67" dur="1000" fill="hold"/>
                                        <p:tgtEl>
                                          <p:spTgt spid="8282"/>
                                        </p:tgtEl>
                                        <p:attrNameLst>
                                          <p:attrName>ppt_x</p:attrName>
                                        </p:attrNameLst>
                                      </p:cBhvr>
                                      <p:tavLst>
                                        <p:tav tm="0">
                                          <p:val>
                                            <p:strVal val="1+#ppt_w/2"/>
                                          </p:val>
                                        </p:tav>
                                        <p:tav tm="100000">
                                          <p:val>
                                            <p:strVal val="#ppt_x"/>
                                          </p:val>
                                        </p:tav>
                                      </p:tavLst>
                                    </p:anim>
                                    <p:anim calcmode="lin" valueType="num">
                                      <p:cBhvr additive="base">
                                        <p:cTn id="68" dur="1000" fill="hold"/>
                                        <p:tgtEl>
                                          <p:spTgt spid="828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8349"/>
                                        </p:tgtEl>
                                        <p:attrNameLst>
                                          <p:attrName>style.visibility</p:attrName>
                                        </p:attrNameLst>
                                      </p:cBhvr>
                                      <p:to>
                                        <p:strVal val="visible"/>
                                      </p:to>
                                    </p:set>
                                    <p:anim calcmode="lin" valueType="num">
                                      <p:cBhvr additive="base">
                                        <p:cTn id="73" dur="1000" fill="hold"/>
                                        <p:tgtEl>
                                          <p:spTgt spid="8349"/>
                                        </p:tgtEl>
                                        <p:attrNameLst>
                                          <p:attrName>ppt_x</p:attrName>
                                        </p:attrNameLst>
                                      </p:cBhvr>
                                      <p:tavLst>
                                        <p:tav tm="0">
                                          <p:val>
                                            <p:strVal val="0-#ppt_w/2"/>
                                          </p:val>
                                        </p:tav>
                                        <p:tav tm="100000">
                                          <p:val>
                                            <p:strVal val="#ppt_x"/>
                                          </p:val>
                                        </p:tav>
                                      </p:tavLst>
                                    </p:anim>
                                    <p:anim calcmode="lin" valueType="num">
                                      <p:cBhvr additive="base">
                                        <p:cTn id="74" dur="1000" fill="hold"/>
                                        <p:tgtEl>
                                          <p:spTgt spid="8349"/>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1000" fill="hold"/>
                                        <p:tgtEl>
                                          <p:spTgt spid="17"/>
                                        </p:tgtEl>
                                        <p:attrNameLst>
                                          <p:attrName>ppt_x</p:attrName>
                                        </p:attrNameLst>
                                      </p:cBhvr>
                                      <p:tavLst>
                                        <p:tav tm="0">
                                          <p:val>
                                            <p:strVal val="0-#ppt_w/2"/>
                                          </p:val>
                                        </p:tav>
                                        <p:tav tm="100000">
                                          <p:val>
                                            <p:strVal val="#ppt_x"/>
                                          </p:val>
                                        </p:tav>
                                      </p:tavLst>
                                    </p:anim>
                                    <p:anim calcmode="lin" valueType="num">
                                      <p:cBhvr additive="base">
                                        <p:cTn id="80"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nodeType="clickEffect">
                                  <p:stCondLst>
                                    <p:cond delay="0"/>
                                  </p:stCondLst>
                                  <p:childTnLst>
                                    <p:set>
                                      <p:cBhvr>
                                        <p:cTn id="84" dur="1" fill="hold">
                                          <p:stCondLst>
                                            <p:cond delay="0"/>
                                          </p:stCondLst>
                                        </p:cTn>
                                        <p:tgtEl>
                                          <p:spTgt spid="8326"/>
                                        </p:tgtEl>
                                        <p:attrNameLst>
                                          <p:attrName>style.visibility</p:attrName>
                                        </p:attrNameLst>
                                      </p:cBhvr>
                                      <p:to>
                                        <p:strVal val="visible"/>
                                      </p:to>
                                    </p:set>
                                    <p:anim calcmode="lin" valueType="num">
                                      <p:cBhvr additive="base">
                                        <p:cTn id="85" dur="1000" fill="hold"/>
                                        <p:tgtEl>
                                          <p:spTgt spid="8326"/>
                                        </p:tgtEl>
                                        <p:attrNameLst>
                                          <p:attrName>ppt_x</p:attrName>
                                        </p:attrNameLst>
                                      </p:cBhvr>
                                      <p:tavLst>
                                        <p:tav tm="0">
                                          <p:val>
                                            <p:strVal val="1+#ppt_w/2"/>
                                          </p:val>
                                        </p:tav>
                                        <p:tav tm="100000">
                                          <p:val>
                                            <p:strVal val="#ppt_x"/>
                                          </p:val>
                                        </p:tav>
                                      </p:tavLst>
                                    </p:anim>
                                    <p:anim calcmode="lin" valueType="num">
                                      <p:cBhvr additive="base">
                                        <p:cTn id="86" dur="1000" fill="hold"/>
                                        <p:tgtEl>
                                          <p:spTgt spid="832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9" fill="hold" grpId="0" nodeType="clickEffect">
                                  <p:stCondLst>
                                    <p:cond delay="0"/>
                                  </p:stCondLst>
                                  <p:childTnLst>
                                    <p:set>
                                      <p:cBhvr>
                                        <p:cTn id="90" dur="1" fill="hold">
                                          <p:stCondLst>
                                            <p:cond delay="0"/>
                                          </p:stCondLst>
                                        </p:cTn>
                                        <p:tgtEl>
                                          <p:spTgt spid="8332"/>
                                        </p:tgtEl>
                                        <p:attrNameLst>
                                          <p:attrName>style.visibility</p:attrName>
                                        </p:attrNameLst>
                                      </p:cBhvr>
                                      <p:to>
                                        <p:strVal val="visible"/>
                                      </p:to>
                                    </p:set>
                                    <p:anim calcmode="lin" valueType="num">
                                      <p:cBhvr additive="base">
                                        <p:cTn id="91" dur="1000" fill="hold"/>
                                        <p:tgtEl>
                                          <p:spTgt spid="8332"/>
                                        </p:tgtEl>
                                        <p:attrNameLst>
                                          <p:attrName>ppt_x</p:attrName>
                                        </p:attrNameLst>
                                      </p:cBhvr>
                                      <p:tavLst>
                                        <p:tav tm="0">
                                          <p:val>
                                            <p:strVal val="0-#ppt_w/2"/>
                                          </p:val>
                                        </p:tav>
                                        <p:tav tm="100000">
                                          <p:val>
                                            <p:strVal val="#ppt_x"/>
                                          </p:val>
                                        </p:tav>
                                      </p:tavLst>
                                    </p:anim>
                                    <p:anim calcmode="lin" valueType="num">
                                      <p:cBhvr additive="base">
                                        <p:cTn id="92" dur="1000" fill="hold"/>
                                        <p:tgtEl>
                                          <p:spTgt spid="8332"/>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9" fill="hold" grpId="0" nodeType="clickEffect">
                                  <p:stCondLst>
                                    <p:cond delay="0"/>
                                  </p:stCondLst>
                                  <p:childTnLst>
                                    <p:set>
                                      <p:cBhvr>
                                        <p:cTn id="96" dur="1" fill="hold">
                                          <p:stCondLst>
                                            <p:cond delay="0"/>
                                          </p:stCondLst>
                                        </p:cTn>
                                        <p:tgtEl>
                                          <p:spTgt spid="8333"/>
                                        </p:tgtEl>
                                        <p:attrNameLst>
                                          <p:attrName>style.visibility</p:attrName>
                                        </p:attrNameLst>
                                      </p:cBhvr>
                                      <p:to>
                                        <p:strVal val="visible"/>
                                      </p:to>
                                    </p:set>
                                    <p:anim calcmode="lin" valueType="num">
                                      <p:cBhvr additive="base">
                                        <p:cTn id="97" dur="1000" fill="hold"/>
                                        <p:tgtEl>
                                          <p:spTgt spid="8333"/>
                                        </p:tgtEl>
                                        <p:attrNameLst>
                                          <p:attrName>ppt_x</p:attrName>
                                        </p:attrNameLst>
                                      </p:cBhvr>
                                      <p:tavLst>
                                        <p:tav tm="0">
                                          <p:val>
                                            <p:strVal val="0-#ppt_w/2"/>
                                          </p:val>
                                        </p:tav>
                                        <p:tav tm="100000">
                                          <p:val>
                                            <p:strVal val="#ppt_x"/>
                                          </p:val>
                                        </p:tav>
                                      </p:tavLst>
                                    </p:anim>
                                    <p:anim calcmode="lin" valueType="num">
                                      <p:cBhvr additive="base">
                                        <p:cTn id="98" dur="1000" fill="hold"/>
                                        <p:tgtEl>
                                          <p:spTgt spid="8333"/>
                                        </p:tgtEl>
                                        <p:attrNameLst>
                                          <p:attrName>ppt_y</p:attrName>
                                        </p:attrNameLst>
                                      </p:cBhvr>
                                      <p:tavLst>
                                        <p:tav tm="0">
                                          <p:val>
                                            <p:strVal val="0-#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1" fill="hold" grpId="0" nodeType="clickEffect">
                                  <p:stCondLst>
                                    <p:cond delay="0"/>
                                  </p:stCondLst>
                                  <p:childTnLst>
                                    <p:set>
                                      <p:cBhvr>
                                        <p:cTn id="102" dur="1" fill="hold">
                                          <p:stCondLst>
                                            <p:cond delay="0"/>
                                          </p:stCondLst>
                                        </p:cTn>
                                        <p:tgtEl>
                                          <p:spTgt spid="11"/>
                                        </p:tgtEl>
                                        <p:attrNameLst>
                                          <p:attrName>style.visibility</p:attrName>
                                        </p:attrNameLst>
                                      </p:cBhvr>
                                      <p:to>
                                        <p:strVal val="visible"/>
                                      </p:to>
                                    </p:set>
                                    <p:anim calcmode="lin" valueType="num">
                                      <p:cBhvr additive="base">
                                        <p:cTn id="103" dur="1000" fill="hold"/>
                                        <p:tgtEl>
                                          <p:spTgt spid="11"/>
                                        </p:tgtEl>
                                        <p:attrNameLst>
                                          <p:attrName>ppt_x</p:attrName>
                                        </p:attrNameLst>
                                      </p:cBhvr>
                                      <p:tavLst>
                                        <p:tav tm="0">
                                          <p:val>
                                            <p:strVal val="#ppt_x"/>
                                          </p:val>
                                        </p:tav>
                                        <p:tav tm="100000">
                                          <p:val>
                                            <p:strVal val="#ppt_x"/>
                                          </p:val>
                                        </p:tav>
                                      </p:tavLst>
                                    </p:anim>
                                    <p:anim calcmode="lin" valueType="num">
                                      <p:cBhvr additive="base">
                                        <p:cTn id="10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1000" fill="hold"/>
                                        <p:tgtEl>
                                          <p:spTgt spid="7"/>
                                        </p:tgtEl>
                                        <p:attrNameLst>
                                          <p:attrName>ppt_x</p:attrName>
                                        </p:attrNameLst>
                                      </p:cBhvr>
                                      <p:tavLst>
                                        <p:tav tm="0">
                                          <p:val>
                                            <p:strVal val="#ppt_x"/>
                                          </p:val>
                                        </p:tav>
                                        <p:tav tm="100000">
                                          <p:val>
                                            <p:strVal val="#ppt_x"/>
                                          </p:val>
                                        </p:tav>
                                      </p:tavLst>
                                    </p:anim>
                                    <p:anim calcmode="lin" valueType="num">
                                      <p:cBhvr additive="base">
                                        <p:cTn id="11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332" grpId="0"/>
      <p:bldP spid="833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feld 19">
            <a:extLst>
              <a:ext uri="{FF2B5EF4-FFF2-40B4-BE49-F238E27FC236}">
                <a16:creationId xmlns:a16="http://schemas.microsoft.com/office/drawing/2014/main" id="{F7E18916-6602-5D12-EC54-18ECD967D3C2}"/>
              </a:ext>
            </a:extLst>
          </p:cNvPr>
          <p:cNvSpPr txBox="1"/>
          <p:nvPr/>
        </p:nvSpPr>
        <p:spPr>
          <a:xfrm>
            <a:off x="229406" y="1405537"/>
            <a:ext cx="2460417" cy="338554"/>
          </a:xfrm>
          <a:prstGeom prst="rect">
            <a:avLst/>
          </a:prstGeom>
          <a:noFill/>
        </p:spPr>
        <p:txBody>
          <a:bodyPr wrap="none" rtlCol="0">
            <a:spAutoFit/>
          </a:bodyPr>
          <a:lstStyle/>
          <a:p>
            <a:r>
              <a:rPr lang="de-DE" sz="1600" u="sng" dirty="0">
                <a:solidFill>
                  <a:srgbClr val="3333FF"/>
                </a:solidFill>
              </a:rPr>
              <a:t>Mittellast-KW</a:t>
            </a:r>
            <a:r>
              <a:rPr lang="de-DE" sz="1600" dirty="0">
                <a:solidFill>
                  <a:srgbClr val="3333FF"/>
                </a:solidFill>
              </a:rPr>
              <a:t>: Steinkohle</a:t>
            </a:r>
          </a:p>
        </p:txBody>
      </p:sp>
      <p:sp>
        <p:nvSpPr>
          <p:cNvPr id="21" name="Textfeld 20">
            <a:extLst>
              <a:ext uri="{FF2B5EF4-FFF2-40B4-BE49-F238E27FC236}">
                <a16:creationId xmlns:a16="http://schemas.microsoft.com/office/drawing/2014/main" id="{83278D71-50A7-83BD-26FC-4AD90CB99DFA}"/>
              </a:ext>
            </a:extLst>
          </p:cNvPr>
          <p:cNvSpPr txBox="1"/>
          <p:nvPr/>
        </p:nvSpPr>
        <p:spPr>
          <a:xfrm>
            <a:off x="203953" y="1034067"/>
            <a:ext cx="4629152" cy="338554"/>
          </a:xfrm>
          <a:prstGeom prst="rect">
            <a:avLst/>
          </a:prstGeom>
          <a:noFill/>
        </p:spPr>
        <p:txBody>
          <a:bodyPr wrap="none" rtlCol="0">
            <a:spAutoFit/>
          </a:bodyPr>
          <a:lstStyle/>
          <a:p>
            <a:r>
              <a:rPr lang="de-DE" sz="1600" u="sng" dirty="0" err="1">
                <a:solidFill>
                  <a:srgbClr val="3333FF"/>
                </a:solidFill>
              </a:rPr>
              <a:t>Spitzenlast-KW</a:t>
            </a:r>
            <a:r>
              <a:rPr lang="de-DE" sz="1600" dirty="0" err="1">
                <a:solidFill>
                  <a:srgbClr val="3333FF"/>
                </a:solidFill>
              </a:rPr>
              <a:t>:Pumpspeicher</a:t>
            </a:r>
            <a:r>
              <a:rPr lang="de-DE" sz="1600" dirty="0">
                <a:solidFill>
                  <a:srgbClr val="3333FF"/>
                </a:solidFill>
              </a:rPr>
              <a:t>, </a:t>
            </a:r>
            <a:r>
              <a:rPr lang="de-DE" sz="1600" dirty="0" err="1">
                <a:solidFill>
                  <a:srgbClr val="3333FF"/>
                </a:solidFill>
              </a:rPr>
              <a:t>GuD</a:t>
            </a:r>
            <a:r>
              <a:rPr lang="de-DE" sz="1600" dirty="0">
                <a:solidFill>
                  <a:srgbClr val="3333FF"/>
                </a:solidFill>
              </a:rPr>
              <a:t> mit Erdgas </a:t>
            </a:r>
          </a:p>
        </p:txBody>
      </p:sp>
      <p:pic>
        <p:nvPicPr>
          <p:cNvPr id="18" name="Grafik 17">
            <a:extLst>
              <a:ext uri="{FF2B5EF4-FFF2-40B4-BE49-F238E27FC236}">
                <a16:creationId xmlns:a16="http://schemas.microsoft.com/office/drawing/2014/main" id="{74CDA0BE-8243-191E-417F-3869EAD84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166" y="839424"/>
            <a:ext cx="4025428" cy="2040887"/>
          </a:xfrm>
          <a:prstGeom prst="rect">
            <a:avLst/>
          </a:prstGeom>
        </p:spPr>
      </p:pic>
      <p:sp>
        <p:nvSpPr>
          <p:cNvPr id="19" name="Textfeld 18">
            <a:extLst>
              <a:ext uri="{FF2B5EF4-FFF2-40B4-BE49-F238E27FC236}">
                <a16:creationId xmlns:a16="http://schemas.microsoft.com/office/drawing/2014/main" id="{6DD59CD7-2841-043A-B84A-4F784F03F40F}"/>
              </a:ext>
            </a:extLst>
          </p:cNvPr>
          <p:cNvSpPr txBox="1"/>
          <p:nvPr/>
        </p:nvSpPr>
        <p:spPr>
          <a:xfrm>
            <a:off x="203952" y="2099552"/>
            <a:ext cx="4572165" cy="338554"/>
          </a:xfrm>
          <a:prstGeom prst="rect">
            <a:avLst/>
          </a:prstGeom>
          <a:noFill/>
        </p:spPr>
        <p:txBody>
          <a:bodyPr wrap="square" rtlCol="0">
            <a:spAutoFit/>
          </a:bodyPr>
          <a:lstStyle/>
          <a:p>
            <a:r>
              <a:rPr lang="de-DE" sz="1600" u="sng" dirty="0">
                <a:solidFill>
                  <a:srgbClr val="3333FF"/>
                </a:solidFill>
              </a:rPr>
              <a:t>Grundlast-KW</a:t>
            </a:r>
            <a:r>
              <a:rPr lang="de-DE" sz="1600" dirty="0">
                <a:solidFill>
                  <a:srgbClr val="3333FF"/>
                </a:solidFill>
              </a:rPr>
              <a:t>: Atom, Braunkohle, (Laufwasser)</a:t>
            </a:r>
          </a:p>
        </p:txBody>
      </p:sp>
      <p:sp>
        <p:nvSpPr>
          <p:cNvPr id="22" name="Textfeld 21">
            <a:extLst>
              <a:ext uri="{FF2B5EF4-FFF2-40B4-BE49-F238E27FC236}">
                <a16:creationId xmlns:a16="http://schemas.microsoft.com/office/drawing/2014/main" id="{794C1C6C-BB8F-1E9C-0198-B8BC8B345B20}"/>
              </a:ext>
            </a:extLst>
          </p:cNvPr>
          <p:cNvSpPr txBox="1"/>
          <p:nvPr/>
        </p:nvSpPr>
        <p:spPr>
          <a:xfrm>
            <a:off x="193772" y="763800"/>
            <a:ext cx="869149" cy="338554"/>
          </a:xfrm>
          <a:prstGeom prst="rect">
            <a:avLst/>
          </a:prstGeom>
          <a:noFill/>
        </p:spPr>
        <p:txBody>
          <a:bodyPr wrap="none" rtlCol="0">
            <a:spAutoFit/>
          </a:bodyPr>
          <a:lstStyle/>
          <a:p>
            <a:r>
              <a:rPr lang="de-DE" sz="1600" b="1" dirty="0"/>
              <a:t>bisher:</a:t>
            </a:r>
          </a:p>
        </p:txBody>
      </p:sp>
      <p:sp>
        <p:nvSpPr>
          <p:cNvPr id="5" name="Textfeld 4">
            <a:extLst>
              <a:ext uri="{FF2B5EF4-FFF2-40B4-BE49-F238E27FC236}">
                <a16:creationId xmlns:a16="http://schemas.microsoft.com/office/drawing/2014/main" id="{6B24B153-7319-712F-A475-0BE5D555C641}"/>
              </a:ext>
            </a:extLst>
          </p:cNvPr>
          <p:cNvSpPr txBox="1"/>
          <p:nvPr/>
        </p:nvSpPr>
        <p:spPr>
          <a:xfrm>
            <a:off x="-35781" y="4839027"/>
            <a:ext cx="4756634" cy="584775"/>
          </a:xfrm>
          <a:prstGeom prst="rect">
            <a:avLst/>
          </a:prstGeom>
          <a:noFill/>
        </p:spPr>
        <p:txBody>
          <a:bodyPr wrap="square" rtlCol="0">
            <a:spAutoFit/>
          </a:bodyPr>
          <a:lstStyle/>
          <a:p>
            <a:r>
              <a:rPr lang="de-DE" sz="1600" u="sng" dirty="0">
                <a:solidFill>
                  <a:srgbClr val="3333FF"/>
                </a:solidFill>
              </a:rPr>
              <a:t>Lastverschiebung (schaltbare Verbraucher)</a:t>
            </a:r>
            <a:r>
              <a:rPr lang="de-DE" sz="1600" dirty="0">
                <a:solidFill>
                  <a:srgbClr val="3333FF"/>
                </a:solidFill>
              </a:rPr>
              <a:t>: Industrie, Haushalt, GHD, Verkehr (E-Autos)</a:t>
            </a:r>
          </a:p>
        </p:txBody>
      </p:sp>
      <p:sp>
        <p:nvSpPr>
          <p:cNvPr id="2" name="Text Box 5">
            <a:extLst>
              <a:ext uri="{FF2B5EF4-FFF2-40B4-BE49-F238E27FC236}">
                <a16:creationId xmlns:a16="http://schemas.microsoft.com/office/drawing/2014/main" id="{16E87593-D66C-67CC-8B0D-3B857463C824}"/>
              </a:ext>
            </a:extLst>
          </p:cNvPr>
          <p:cNvSpPr txBox="1">
            <a:spLocks noChangeArrowheads="1"/>
          </p:cNvSpPr>
          <p:nvPr/>
        </p:nvSpPr>
        <p:spPr bwMode="auto">
          <a:xfrm>
            <a:off x="7015032" y="2869038"/>
            <a:ext cx="266156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Tageslastgang in D, </a:t>
            </a:r>
            <a:r>
              <a:rPr lang="de-DE" altLang="de-DE" sz="1000" u="sng" dirty="0"/>
              <a:t>Quelle:</a:t>
            </a:r>
            <a:r>
              <a:rPr lang="de-DE" altLang="de-DE" sz="1000" b="1" dirty="0"/>
              <a:t> </a:t>
            </a:r>
            <a:r>
              <a:rPr lang="de-DE" altLang="de-DE" sz="1000" dirty="0"/>
              <a:t>billig-strom.de </a:t>
            </a:r>
            <a:endParaRPr lang="en-US" altLang="de-DE" sz="1000" dirty="0"/>
          </a:p>
        </p:txBody>
      </p:sp>
      <p:sp>
        <p:nvSpPr>
          <p:cNvPr id="25" name="Textfeld 24">
            <a:extLst>
              <a:ext uri="{FF2B5EF4-FFF2-40B4-BE49-F238E27FC236}">
                <a16:creationId xmlns:a16="http://schemas.microsoft.com/office/drawing/2014/main" id="{D9FE4425-03E3-9807-B4C0-505161645282}"/>
              </a:ext>
            </a:extLst>
          </p:cNvPr>
          <p:cNvSpPr txBox="1"/>
          <p:nvPr/>
        </p:nvSpPr>
        <p:spPr>
          <a:xfrm>
            <a:off x="-35781" y="5353115"/>
            <a:ext cx="4417171" cy="338554"/>
          </a:xfrm>
          <a:prstGeom prst="rect">
            <a:avLst/>
          </a:prstGeom>
          <a:noFill/>
        </p:spPr>
        <p:txBody>
          <a:bodyPr wrap="square" rtlCol="0">
            <a:spAutoFit/>
          </a:bodyPr>
          <a:lstStyle/>
          <a:p>
            <a:r>
              <a:rPr lang="de-DE" sz="1600" u="sng" dirty="0">
                <a:solidFill>
                  <a:srgbClr val="3333FF"/>
                </a:solidFill>
              </a:rPr>
              <a:t>EE-KW (volatil)</a:t>
            </a:r>
            <a:r>
              <a:rPr lang="de-DE" sz="1600" dirty="0">
                <a:solidFill>
                  <a:srgbClr val="3333FF"/>
                </a:solidFill>
              </a:rPr>
              <a:t>: Wind, PV, Laufwasser</a:t>
            </a:r>
          </a:p>
        </p:txBody>
      </p:sp>
      <p:grpSp>
        <p:nvGrpSpPr>
          <p:cNvPr id="34" name="Gruppieren 33">
            <a:extLst>
              <a:ext uri="{FF2B5EF4-FFF2-40B4-BE49-F238E27FC236}">
                <a16:creationId xmlns:a16="http://schemas.microsoft.com/office/drawing/2014/main" id="{74F99515-F394-DF77-D8C9-DB9EEDEAE994}"/>
              </a:ext>
            </a:extLst>
          </p:cNvPr>
          <p:cNvGrpSpPr/>
          <p:nvPr/>
        </p:nvGrpSpPr>
        <p:grpSpPr>
          <a:xfrm>
            <a:off x="167810" y="3418587"/>
            <a:ext cx="9713011" cy="2601081"/>
            <a:chOff x="167810" y="3418587"/>
            <a:chExt cx="9713011" cy="2601081"/>
          </a:xfrm>
        </p:grpSpPr>
        <p:grpSp>
          <p:nvGrpSpPr>
            <p:cNvPr id="33" name="Gruppieren 32">
              <a:extLst>
                <a:ext uri="{FF2B5EF4-FFF2-40B4-BE49-F238E27FC236}">
                  <a16:creationId xmlns:a16="http://schemas.microsoft.com/office/drawing/2014/main" id="{D3DC144C-B9C4-26C5-F281-6A582C76E793}"/>
                </a:ext>
              </a:extLst>
            </p:cNvPr>
            <p:cNvGrpSpPr/>
            <p:nvPr/>
          </p:nvGrpSpPr>
          <p:grpSpPr>
            <a:xfrm>
              <a:off x="167810" y="3418587"/>
              <a:ext cx="9713011" cy="2473805"/>
              <a:chOff x="167810" y="3418587"/>
              <a:chExt cx="9713011" cy="2473805"/>
            </a:xfrm>
          </p:grpSpPr>
          <p:sp>
            <p:nvSpPr>
              <p:cNvPr id="23" name="Textfeld 22">
                <a:extLst>
                  <a:ext uri="{FF2B5EF4-FFF2-40B4-BE49-F238E27FC236}">
                    <a16:creationId xmlns:a16="http://schemas.microsoft.com/office/drawing/2014/main" id="{39CCBA13-5F72-6A8D-2C34-42AC311B6556}"/>
                  </a:ext>
                </a:extLst>
              </p:cNvPr>
              <p:cNvSpPr txBox="1"/>
              <p:nvPr/>
            </p:nvSpPr>
            <p:spPr>
              <a:xfrm>
                <a:off x="167810" y="3602840"/>
                <a:ext cx="1203172" cy="338554"/>
              </a:xfrm>
              <a:prstGeom prst="rect">
                <a:avLst/>
              </a:prstGeom>
              <a:noFill/>
            </p:spPr>
            <p:txBody>
              <a:bodyPr wrap="square" rtlCol="0">
                <a:spAutoFit/>
              </a:bodyPr>
              <a:lstStyle/>
              <a:p>
                <a:r>
                  <a:rPr lang="de-DE" sz="1600" b="1" dirty="0"/>
                  <a:t>zukünftig:</a:t>
                </a:r>
              </a:p>
            </p:txBody>
          </p:sp>
          <p:grpSp>
            <p:nvGrpSpPr>
              <p:cNvPr id="32" name="Gruppieren 31">
                <a:extLst>
                  <a:ext uri="{FF2B5EF4-FFF2-40B4-BE49-F238E27FC236}">
                    <a16:creationId xmlns:a16="http://schemas.microsoft.com/office/drawing/2014/main" id="{52DB7FAE-5F62-DFE6-CCEC-02EBF67287DF}"/>
                  </a:ext>
                </a:extLst>
              </p:cNvPr>
              <p:cNvGrpSpPr/>
              <p:nvPr/>
            </p:nvGrpSpPr>
            <p:grpSpPr>
              <a:xfrm>
                <a:off x="4691489" y="3418587"/>
                <a:ext cx="5189332" cy="2473805"/>
                <a:chOff x="4691489" y="3418587"/>
                <a:chExt cx="5189332" cy="2473805"/>
              </a:xfrm>
            </p:grpSpPr>
            <p:sp>
              <p:nvSpPr>
                <p:cNvPr id="28" name="Textfeld 27">
                  <a:extLst>
                    <a:ext uri="{FF2B5EF4-FFF2-40B4-BE49-F238E27FC236}">
                      <a16:creationId xmlns:a16="http://schemas.microsoft.com/office/drawing/2014/main" id="{7F2AABDF-BA46-0692-4013-0E26F2D3C678}"/>
                    </a:ext>
                  </a:extLst>
                </p:cNvPr>
                <p:cNvSpPr txBox="1"/>
                <p:nvPr/>
              </p:nvSpPr>
              <p:spPr>
                <a:xfrm rot="16200000">
                  <a:off x="3907300" y="4831204"/>
                  <a:ext cx="1845377" cy="276999"/>
                </a:xfrm>
                <a:prstGeom prst="rect">
                  <a:avLst/>
                </a:prstGeom>
                <a:solidFill>
                  <a:schemeClr val="bg1"/>
                </a:solidFill>
              </p:spPr>
              <p:txBody>
                <a:bodyPr wrap="none" rtlCol="0">
                  <a:spAutoFit/>
                </a:bodyPr>
                <a:lstStyle/>
                <a:p>
                  <a:r>
                    <a:rPr lang="de-DE" sz="1200" dirty="0"/>
                    <a:t>Verbrauch/ KW-Leistung</a:t>
                  </a:r>
                </a:p>
              </p:txBody>
            </p:sp>
            <p:grpSp>
              <p:nvGrpSpPr>
                <p:cNvPr id="16" name="Gruppieren 15">
                  <a:extLst>
                    <a:ext uri="{FF2B5EF4-FFF2-40B4-BE49-F238E27FC236}">
                      <a16:creationId xmlns:a16="http://schemas.microsoft.com/office/drawing/2014/main" id="{4E9F7E65-AD54-544A-0623-EF0980EFFA8E}"/>
                    </a:ext>
                  </a:extLst>
                </p:cNvPr>
                <p:cNvGrpSpPr/>
                <p:nvPr/>
              </p:nvGrpSpPr>
              <p:grpSpPr>
                <a:xfrm>
                  <a:off x="4897341" y="3418587"/>
                  <a:ext cx="4983480" cy="2463590"/>
                  <a:chOff x="5446164" y="1280160"/>
                  <a:chExt cx="4535901" cy="2339166"/>
                </a:xfrm>
              </p:grpSpPr>
              <p:pic>
                <p:nvPicPr>
                  <p:cNvPr id="6" name="Grafik 5">
                    <a:extLst>
                      <a:ext uri="{FF2B5EF4-FFF2-40B4-BE49-F238E27FC236}">
                        <a16:creationId xmlns:a16="http://schemas.microsoft.com/office/drawing/2014/main" id="{A91D3BC3-E6BE-95BC-B008-8558393142B1}"/>
                      </a:ext>
                    </a:extLst>
                  </p:cNvPr>
                  <p:cNvPicPr>
                    <a:picLocks noChangeAspect="1"/>
                  </p:cNvPicPr>
                  <p:nvPr/>
                </p:nvPicPr>
                <p:blipFill rotWithShape="1">
                  <a:blip r:embed="rId4">
                    <a:extLst>
                      <a:ext uri="{28A0092B-C50C-407E-A947-70E740481C1C}">
                        <a14:useLocalDpi xmlns:a14="http://schemas.microsoft.com/office/drawing/2010/main" val="0"/>
                      </a:ext>
                    </a:extLst>
                  </a:blip>
                  <a:srcRect l="9651" r="7514" b="21507"/>
                  <a:stretch/>
                </p:blipFill>
                <p:spPr>
                  <a:xfrm>
                    <a:off x="5446164" y="1647651"/>
                    <a:ext cx="4535901" cy="1971675"/>
                  </a:xfrm>
                  <a:prstGeom prst="rect">
                    <a:avLst/>
                  </a:prstGeom>
                </p:spPr>
              </p:pic>
              <p:sp>
                <p:nvSpPr>
                  <p:cNvPr id="15" name="Rechteck 14">
                    <a:extLst>
                      <a:ext uri="{FF2B5EF4-FFF2-40B4-BE49-F238E27FC236}">
                        <a16:creationId xmlns:a16="http://schemas.microsoft.com/office/drawing/2014/main" id="{3D42D1F8-6F4B-BF23-BB8A-359BF8F79E66}"/>
                      </a:ext>
                    </a:extLst>
                  </p:cNvPr>
                  <p:cNvSpPr/>
                  <p:nvPr/>
                </p:nvSpPr>
                <p:spPr bwMode="auto">
                  <a:xfrm>
                    <a:off x="6103620" y="1280160"/>
                    <a:ext cx="2274570" cy="377190"/>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3" name="Text Box 5">
              <a:extLst>
                <a:ext uri="{FF2B5EF4-FFF2-40B4-BE49-F238E27FC236}">
                  <a16:creationId xmlns:a16="http://schemas.microsoft.com/office/drawing/2014/main" id="{CCA8CCD4-3311-8C23-04C6-CDAC6A4B5052}"/>
                </a:ext>
              </a:extLst>
            </p:cNvPr>
            <p:cNvSpPr txBox="1">
              <a:spLocks noChangeArrowheads="1"/>
            </p:cNvSpPr>
            <p:nvPr/>
          </p:nvSpPr>
          <p:spPr bwMode="auto">
            <a:xfrm>
              <a:off x="7408703" y="5835002"/>
              <a:ext cx="240495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Wochenlastgang in D, </a:t>
              </a:r>
              <a:r>
                <a:rPr lang="de-DE" altLang="de-DE" sz="1000" u="sng" dirty="0"/>
                <a:t>Quelle:</a:t>
              </a:r>
              <a:r>
                <a:rPr lang="de-DE" altLang="de-DE" sz="1000" b="1" dirty="0"/>
                <a:t> </a:t>
              </a:r>
              <a:r>
                <a:rPr lang="de-DE" altLang="de-DE" sz="1000" dirty="0" err="1"/>
                <a:t>ee</a:t>
              </a:r>
              <a:r>
                <a:rPr lang="de-DE" altLang="de-DE" sz="1000" dirty="0"/>
                <a:t> mag</a:t>
              </a:r>
              <a:endParaRPr lang="en-US" altLang="de-DE" sz="1000" dirty="0"/>
            </a:p>
          </p:txBody>
        </p:sp>
      </p:grpSp>
      <p:grpSp>
        <p:nvGrpSpPr>
          <p:cNvPr id="9" name="Gruppieren 8">
            <a:extLst>
              <a:ext uri="{FF2B5EF4-FFF2-40B4-BE49-F238E27FC236}">
                <a16:creationId xmlns:a16="http://schemas.microsoft.com/office/drawing/2014/main" id="{B2691A4A-63F0-8000-47B0-4306B8EC9258}"/>
              </a:ext>
            </a:extLst>
          </p:cNvPr>
          <p:cNvGrpSpPr/>
          <p:nvPr/>
        </p:nvGrpSpPr>
        <p:grpSpPr>
          <a:xfrm>
            <a:off x="1459614" y="3273518"/>
            <a:ext cx="4007535" cy="2403890"/>
            <a:chOff x="1459614" y="3567909"/>
            <a:chExt cx="4007535" cy="2403890"/>
          </a:xfrm>
        </p:grpSpPr>
        <p:sp>
          <p:nvSpPr>
            <p:cNvPr id="4" name="Textfeld 3">
              <a:extLst>
                <a:ext uri="{FF2B5EF4-FFF2-40B4-BE49-F238E27FC236}">
                  <a16:creationId xmlns:a16="http://schemas.microsoft.com/office/drawing/2014/main" id="{3D7BA518-2828-25DA-CA4E-9033A1A31CBE}"/>
                </a:ext>
              </a:extLst>
            </p:cNvPr>
            <p:cNvSpPr txBox="1"/>
            <p:nvPr/>
          </p:nvSpPr>
          <p:spPr>
            <a:xfrm>
              <a:off x="1459614" y="3567909"/>
              <a:ext cx="3909828" cy="738664"/>
            </a:xfrm>
            <a:prstGeom prst="rect">
              <a:avLst/>
            </a:prstGeom>
            <a:noFill/>
          </p:spPr>
          <p:txBody>
            <a:bodyPr wrap="square" rtlCol="0">
              <a:spAutoFit/>
            </a:bodyPr>
            <a:lstStyle/>
            <a:p>
              <a:r>
                <a:rPr lang="de-DE" sz="1400" dirty="0">
                  <a:solidFill>
                    <a:srgbClr val="FF0000"/>
                  </a:solidFill>
                </a:rPr>
                <a:t>Biogas muss zukünftig zur Verstromung gespeichert werden und damit der Residuallast dienen! </a:t>
              </a:r>
            </a:p>
          </p:txBody>
        </p:sp>
        <p:cxnSp>
          <p:nvCxnSpPr>
            <p:cNvPr id="8" name="Gerade Verbindung mit Pfeil 7">
              <a:extLst>
                <a:ext uri="{FF2B5EF4-FFF2-40B4-BE49-F238E27FC236}">
                  <a16:creationId xmlns:a16="http://schemas.microsoft.com/office/drawing/2014/main" id="{280729C0-8F0A-917A-BFDD-A89CB8BFCD96}"/>
                </a:ext>
              </a:extLst>
            </p:cNvPr>
            <p:cNvCxnSpPr/>
            <p:nvPr/>
          </p:nvCxnSpPr>
          <p:spPr bwMode="auto">
            <a:xfrm flipH="1" flipV="1">
              <a:off x="4497572" y="4110231"/>
              <a:ext cx="969577" cy="1861568"/>
            </a:xfrm>
            <a:prstGeom prst="straightConnector1">
              <a:avLst/>
            </a:prstGeom>
            <a:solidFill>
              <a:srgbClr val="FF0000"/>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Text Box 5">
            <a:extLst>
              <a:ext uri="{FF2B5EF4-FFF2-40B4-BE49-F238E27FC236}">
                <a16:creationId xmlns:a16="http://schemas.microsoft.com/office/drawing/2014/main" id="{933EF54A-2E3B-6CA4-4166-812518F1A68B}"/>
              </a:ext>
            </a:extLst>
          </p:cNvPr>
          <p:cNvSpPr txBox="1">
            <a:spLocks noChangeArrowheads="1"/>
          </p:cNvSpPr>
          <p:nvPr/>
        </p:nvSpPr>
        <p:spPr bwMode="auto">
          <a:xfrm>
            <a:off x="8692532" y="3562417"/>
            <a:ext cx="10807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a:t>
            </a:r>
            <a:endParaRPr lang="en-US" altLang="de-DE" sz="1200" dirty="0"/>
          </a:p>
        </p:txBody>
      </p:sp>
      <p:sp>
        <p:nvSpPr>
          <p:cNvPr id="12" name="Rectangle 4">
            <a:extLst>
              <a:ext uri="{FF2B5EF4-FFF2-40B4-BE49-F238E27FC236}">
                <a16:creationId xmlns:a16="http://schemas.microsoft.com/office/drawing/2014/main" id="{0F0768E7-2F42-80EE-0C48-7E6F08A179E4}"/>
              </a:ext>
            </a:extLst>
          </p:cNvPr>
          <p:cNvSpPr>
            <a:spLocks noChangeArrowheads="1"/>
          </p:cNvSpPr>
          <p:nvPr/>
        </p:nvSpPr>
        <p:spPr bwMode="auto">
          <a:xfrm>
            <a:off x="978196" y="13730"/>
            <a:ext cx="87340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Transformation (2), Kraftwerkspark</a:t>
            </a:r>
            <a:br>
              <a:rPr lang="de-DE" altLang="de-DE" sz="2000" dirty="0">
                <a:solidFill>
                  <a:schemeClr val="bg1"/>
                </a:solidFill>
              </a:rPr>
            </a:br>
            <a:r>
              <a:rPr lang="de-DE" altLang="de-DE" sz="2000" dirty="0">
                <a:solidFill>
                  <a:schemeClr val="bg1"/>
                </a:solidFill>
              </a:rPr>
              <a:t>von Lastbereichskraftwerken zu volatilen EE- und Residuallastkraftwerken</a:t>
            </a:r>
          </a:p>
        </p:txBody>
      </p:sp>
      <p:sp>
        <p:nvSpPr>
          <p:cNvPr id="24" name="Textfeld 23">
            <a:extLst>
              <a:ext uri="{FF2B5EF4-FFF2-40B4-BE49-F238E27FC236}">
                <a16:creationId xmlns:a16="http://schemas.microsoft.com/office/drawing/2014/main" id="{52A2E02A-4FCA-52C5-7631-1AD3CA2AB814}"/>
              </a:ext>
            </a:extLst>
          </p:cNvPr>
          <p:cNvSpPr txBox="1"/>
          <p:nvPr/>
        </p:nvSpPr>
        <p:spPr>
          <a:xfrm>
            <a:off x="-35781" y="3888807"/>
            <a:ext cx="4972588" cy="1077218"/>
          </a:xfrm>
          <a:prstGeom prst="rect">
            <a:avLst/>
          </a:prstGeom>
          <a:noFill/>
        </p:spPr>
        <p:txBody>
          <a:bodyPr wrap="square" rtlCol="0">
            <a:spAutoFit/>
          </a:bodyPr>
          <a:lstStyle/>
          <a:p>
            <a:r>
              <a:rPr lang="de-DE" sz="1600" u="sng" dirty="0">
                <a:solidFill>
                  <a:srgbClr val="3333FF"/>
                </a:solidFill>
              </a:rPr>
              <a:t>Residuallast-KW</a:t>
            </a:r>
            <a:r>
              <a:rPr lang="de-DE" sz="1600" dirty="0">
                <a:solidFill>
                  <a:srgbClr val="3333FF"/>
                </a:solidFill>
              </a:rPr>
              <a:t>: (Groß)-Akku, Pumpspeicher, </a:t>
            </a:r>
            <a:br>
              <a:rPr lang="de-DE" sz="1600" dirty="0">
                <a:solidFill>
                  <a:srgbClr val="3333FF"/>
                </a:solidFill>
              </a:rPr>
            </a:br>
            <a:r>
              <a:rPr lang="de-DE" sz="1600" dirty="0">
                <a:solidFill>
                  <a:srgbClr val="3333FF"/>
                </a:solidFill>
              </a:rPr>
              <a:t>E-Auto-Schwarmspeicher (V2G), </a:t>
            </a:r>
            <a:r>
              <a:rPr lang="de-DE" sz="1600" dirty="0" err="1">
                <a:solidFill>
                  <a:srgbClr val="3333FF"/>
                </a:solidFill>
              </a:rPr>
              <a:t>GuD</a:t>
            </a:r>
            <a:r>
              <a:rPr lang="de-DE" sz="1600" dirty="0">
                <a:solidFill>
                  <a:srgbClr val="3333FF"/>
                </a:solidFill>
              </a:rPr>
              <a:t> mit Gasspeicher (Bio-CH</a:t>
            </a:r>
            <a:r>
              <a:rPr lang="de-DE" sz="1600" baseline="-25000" dirty="0">
                <a:solidFill>
                  <a:srgbClr val="3333FF"/>
                </a:solidFill>
              </a:rPr>
              <a:t>4</a:t>
            </a:r>
            <a:r>
              <a:rPr lang="de-DE" sz="1600" dirty="0">
                <a:solidFill>
                  <a:srgbClr val="3333FF"/>
                </a:solidFill>
              </a:rPr>
              <a:t> und H</a:t>
            </a:r>
            <a:r>
              <a:rPr lang="de-DE" sz="1600" baseline="-25000" dirty="0">
                <a:solidFill>
                  <a:srgbClr val="3333FF"/>
                </a:solidFill>
              </a:rPr>
              <a:t>2</a:t>
            </a:r>
            <a:r>
              <a:rPr lang="de-DE" sz="1600" dirty="0">
                <a:solidFill>
                  <a:srgbClr val="3333FF"/>
                </a:solidFill>
              </a:rPr>
              <a:t> von Elektrolyseuren), </a:t>
            </a:r>
            <a:br>
              <a:rPr lang="de-DE" sz="1600" dirty="0">
                <a:solidFill>
                  <a:srgbClr val="3333FF"/>
                </a:solidFill>
              </a:rPr>
            </a:br>
            <a:r>
              <a:rPr lang="de-DE" sz="1600" dirty="0">
                <a:solidFill>
                  <a:srgbClr val="3333FF"/>
                </a:solidFill>
              </a:rPr>
              <a:t>EU-Overlay-Netzwerk</a:t>
            </a:r>
          </a:p>
        </p:txBody>
      </p:sp>
      <p:sp>
        <p:nvSpPr>
          <p:cNvPr id="27" name="Rectangle 4">
            <a:extLst>
              <a:ext uri="{FF2B5EF4-FFF2-40B4-BE49-F238E27FC236}">
                <a16:creationId xmlns:a16="http://schemas.microsoft.com/office/drawing/2014/main" id="{5100E341-DA9C-B9C7-0635-69F5B99E4678}"/>
              </a:ext>
            </a:extLst>
          </p:cNvPr>
          <p:cNvSpPr>
            <a:spLocks noChangeArrowheads="1"/>
          </p:cNvSpPr>
          <p:nvPr/>
        </p:nvSpPr>
        <p:spPr bwMode="auto">
          <a:xfrm>
            <a:off x="1" y="2779291"/>
            <a:ext cx="7330824"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u="sng" dirty="0">
                <a:solidFill>
                  <a:srgbClr val="00B050"/>
                </a:solidFill>
              </a:rPr>
              <a:t>Lastregelung</a:t>
            </a:r>
            <a:r>
              <a:rPr lang="de-DE" sz="1800" dirty="0">
                <a:solidFill>
                  <a:srgbClr val="00B050"/>
                </a:solidFill>
              </a:rPr>
              <a:t>: die Erzeugung folgt dem Verbrauch!</a:t>
            </a:r>
          </a:p>
        </p:txBody>
      </p:sp>
      <p:grpSp>
        <p:nvGrpSpPr>
          <p:cNvPr id="31" name="Gruppieren 30">
            <a:extLst>
              <a:ext uri="{FF2B5EF4-FFF2-40B4-BE49-F238E27FC236}">
                <a16:creationId xmlns:a16="http://schemas.microsoft.com/office/drawing/2014/main" id="{B6B9C7E1-CF9D-EDA7-3C50-02F826632DF9}"/>
              </a:ext>
            </a:extLst>
          </p:cNvPr>
          <p:cNvGrpSpPr/>
          <p:nvPr/>
        </p:nvGrpSpPr>
        <p:grpSpPr>
          <a:xfrm>
            <a:off x="5265105" y="3278555"/>
            <a:ext cx="4616125" cy="1737506"/>
            <a:chOff x="5265105" y="3572946"/>
            <a:chExt cx="4616125" cy="1737506"/>
          </a:xfrm>
        </p:grpSpPr>
        <p:sp>
          <p:nvSpPr>
            <p:cNvPr id="26" name="Textfeld 25">
              <a:extLst>
                <a:ext uri="{FF2B5EF4-FFF2-40B4-BE49-F238E27FC236}">
                  <a16:creationId xmlns:a16="http://schemas.microsoft.com/office/drawing/2014/main" id="{C7D8DFC2-DFE1-FFC6-6E93-10C697F3DF17}"/>
                </a:ext>
              </a:extLst>
            </p:cNvPr>
            <p:cNvSpPr txBox="1"/>
            <p:nvPr/>
          </p:nvSpPr>
          <p:spPr>
            <a:xfrm>
              <a:off x="5265105" y="3572946"/>
              <a:ext cx="4616125" cy="523220"/>
            </a:xfrm>
            <a:prstGeom prst="rect">
              <a:avLst/>
            </a:prstGeom>
            <a:noFill/>
          </p:spPr>
          <p:txBody>
            <a:bodyPr wrap="square" rtlCol="0">
              <a:spAutoFit/>
            </a:bodyPr>
            <a:lstStyle/>
            <a:p>
              <a:r>
                <a:rPr lang="de-DE" sz="1400" dirty="0">
                  <a:solidFill>
                    <a:srgbClr val="FF0000"/>
                  </a:solidFill>
                </a:rPr>
                <a:t>Bis 2035 wird die Residuallast abnehmend durch Kohle- und </a:t>
              </a:r>
              <a:r>
                <a:rPr lang="de-DE" sz="1400" dirty="0" err="1">
                  <a:solidFill>
                    <a:srgbClr val="FF0000"/>
                  </a:solidFill>
                </a:rPr>
                <a:t>GuD</a:t>
              </a:r>
              <a:r>
                <a:rPr lang="de-DE" sz="1400" dirty="0">
                  <a:solidFill>
                    <a:srgbClr val="FF0000"/>
                  </a:solidFill>
                </a:rPr>
                <a:t>-KW (Erdgas) bereitgestellt! </a:t>
              </a:r>
            </a:p>
          </p:txBody>
        </p:sp>
        <p:cxnSp>
          <p:nvCxnSpPr>
            <p:cNvPr id="29" name="Gerade Verbindung mit Pfeil 28">
              <a:extLst>
                <a:ext uri="{FF2B5EF4-FFF2-40B4-BE49-F238E27FC236}">
                  <a16:creationId xmlns:a16="http://schemas.microsoft.com/office/drawing/2014/main" id="{8B2F0683-738E-08C6-73F8-04B2B90E8071}"/>
                </a:ext>
              </a:extLst>
            </p:cNvPr>
            <p:cNvCxnSpPr/>
            <p:nvPr/>
          </p:nvCxnSpPr>
          <p:spPr bwMode="auto">
            <a:xfrm flipV="1">
              <a:off x="6958916" y="4066508"/>
              <a:ext cx="0" cy="1243944"/>
            </a:xfrm>
            <a:prstGeom prst="straightConnector1">
              <a:avLst/>
            </a:prstGeom>
            <a:solidFill>
              <a:srgbClr val="FF0000"/>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24767" y="622517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Zukünftig ist ein umfassendes Energie-Management-System notwendig!</a:t>
            </a:r>
          </a:p>
        </p:txBody>
      </p:sp>
      <p:sp>
        <p:nvSpPr>
          <p:cNvPr id="7" name="Rectangle 4">
            <a:extLst>
              <a:ext uri="{FF2B5EF4-FFF2-40B4-BE49-F238E27FC236}">
                <a16:creationId xmlns:a16="http://schemas.microsoft.com/office/drawing/2014/main" id="{4DE5BB80-B5EA-792A-72D0-D4F59AD39F0D}"/>
              </a:ext>
            </a:extLst>
          </p:cNvPr>
          <p:cNvSpPr>
            <a:spLocks noChangeArrowheads="1"/>
          </p:cNvSpPr>
          <p:nvPr/>
        </p:nvSpPr>
        <p:spPr bwMode="auto">
          <a:xfrm>
            <a:off x="-24767" y="5937141"/>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u="sng" dirty="0">
                <a:solidFill>
                  <a:srgbClr val="00B050"/>
                </a:solidFill>
              </a:rPr>
              <a:t>Lastregelung</a:t>
            </a:r>
            <a:r>
              <a:rPr lang="de-DE" sz="1800" dirty="0">
                <a:solidFill>
                  <a:srgbClr val="00B050"/>
                </a:solidFill>
              </a:rPr>
              <a:t>: Paradigmenwechsel: der Verbrauch folgt der Erzeugung!</a:t>
            </a:r>
          </a:p>
        </p:txBody>
      </p:sp>
      <p:sp>
        <p:nvSpPr>
          <p:cNvPr id="13" name="Textfeld 12">
            <a:extLst>
              <a:ext uri="{FF2B5EF4-FFF2-40B4-BE49-F238E27FC236}">
                <a16:creationId xmlns:a16="http://schemas.microsoft.com/office/drawing/2014/main" id="{78F67A80-5E1F-7149-AFA5-2C4F79E8D46B}"/>
              </a:ext>
            </a:extLst>
          </p:cNvPr>
          <p:cNvSpPr txBox="1"/>
          <p:nvPr/>
        </p:nvSpPr>
        <p:spPr>
          <a:xfrm>
            <a:off x="203952" y="2439834"/>
            <a:ext cx="5447213" cy="338554"/>
          </a:xfrm>
          <a:prstGeom prst="rect">
            <a:avLst/>
          </a:prstGeom>
          <a:noFill/>
        </p:spPr>
        <p:txBody>
          <a:bodyPr wrap="square" rtlCol="0">
            <a:spAutoFit/>
          </a:bodyPr>
          <a:lstStyle/>
          <a:p>
            <a:r>
              <a:rPr lang="de-DE" sz="1600" dirty="0">
                <a:solidFill>
                  <a:srgbClr val="FF0000"/>
                </a:solidFill>
              </a:rPr>
              <a:t>wenige, zentrale Groß-Wärme-KW (meist fossil)</a:t>
            </a:r>
          </a:p>
        </p:txBody>
      </p:sp>
      <p:sp>
        <p:nvSpPr>
          <p:cNvPr id="14" name="Textfeld 13">
            <a:extLst>
              <a:ext uri="{FF2B5EF4-FFF2-40B4-BE49-F238E27FC236}">
                <a16:creationId xmlns:a16="http://schemas.microsoft.com/office/drawing/2014/main" id="{63196F20-E171-5187-EC04-F91FAE36B97F}"/>
              </a:ext>
            </a:extLst>
          </p:cNvPr>
          <p:cNvSpPr txBox="1"/>
          <p:nvPr/>
        </p:nvSpPr>
        <p:spPr>
          <a:xfrm>
            <a:off x="-35781" y="5627630"/>
            <a:ext cx="4689282" cy="338554"/>
          </a:xfrm>
          <a:prstGeom prst="rect">
            <a:avLst/>
          </a:prstGeom>
          <a:noFill/>
        </p:spPr>
        <p:txBody>
          <a:bodyPr wrap="square" rtlCol="0">
            <a:spAutoFit/>
          </a:bodyPr>
          <a:lstStyle/>
          <a:p>
            <a:r>
              <a:rPr lang="de-DE" sz="1600" dirty="0">
                <a:solidFill>
                  <a:srgbClr val="FF0000"/>
                </a:solidFill>
              </a:rPr>
              <a:t>viele, dezentrale EE-KW (inkl. </a:t>
            </a:r>
            <a:r>
              <a:rPr lang="de-DE" sz="1600" dirty="0" err="1">
                <a:solidFill>
                  <a:srgbClr val="FF0000"/>
                </a:solidFill>
              </a:rPr>
              <a:t>ProSumer</a:t>
            </a:r>
            <a:r>
              <a:rPr lang="de-DE" sz="1600" dirty="0">
                <a:solidFill>
                  <a:srgbClr val="FF0000"/>
                </a:solidFill>
              </a:rPr>
              <a:t>)</a:t>
            </a:r>
          </a:p>
        </p:txBody>
      </p:sp>
      <p:sp>
        <p:nvSpPr>
          <p:cNvPr id="17" name="Textfeld 16">
            <a:extLst>
              <a:ext uri="{FF2B5EF4-FFF2-40B4-BE49-F238E27FC236}">
                <a16:creationId xmlns:a16="http://schemas.microsoft.com/office/drawing/2014/main" id="{619C2D76-037A-7C4B-C3CF-AF45576C8F34}"/>
              </a:ext>
            </a:extLst>
          </p:cNvPr>
          <p:cNvSpPr txBox="1"/>
          <p:nvPr/>
        </p:nvSpPr>
        <p:spPr>
          <a:xfrm rot="16200000">
            <a:off x="4831185" y="1642548"/>
            <a:ext cx="1845377" cy="276999"/>
          </a:xfrm>
          <a:prstGeom prst="rect">
            <a:avLst/>
          </a:prstGeom>
          <a:solidFill>
            <a:schemeClr val="bg1"/>
          </a:solidFill>
        </p:spPr>
        <p:txBody>
          <a:bodyPr wrap="none" rtlCol="0">
            <a:spAutoFit/>
          </a:bodyPr>
          <a:lstStyle/>
          <a:p>
            <a:r>
              <a:rPr lang="de-DE" sz="1200" dirty="0"/>
              <a:t>Verbrauch/ KW-Leistung</a:t>
            </a:r>
          </a:p>
        </p:txBody>
      </p:sp>
    </p:spTree>
    <p:extLst>
      <p:ext uri="{BB962C8B-B14F-4D97-AF65-F5344CB8AC3E}">
        <p14:creationId xmlns:p14="http://schemas.microsoft.com/office/powerpoint/2010/main" val="231081840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1000" fill="hold"/>
                                        <p:tgtEl>
                                          <p:spTgt spid="20"/>
                                        </p:tgtEl>
                                        <p:attrNameLst>
                                          <p:attrName>ppt_x</p:attrName>
                                        </p:attrNameLst>
                                      </p:cBhvr>
                                      <p:tavLst>
                                        <p:tav tm="0">
                                          <p:val>
                                            <p:strVal val="#ppt_x"/>
                                          </p:val>
                                        </p:tav>
                                        <p:tav tm="100000">
                                          <p:val>
                                            <p:strVal val="#ppt_x"/>
                                          </p:val>
                                        </p:tav>
                                      </p:tavLst>
                                    </p:anim>
                                    <p:anim calcmode="lin" valueType="num">
                                      <p:cBhvr additive="base">
                                        <p:cTn id="14"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1+#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1000" fill="hold"/>
                                        <p:tgtEl>
                                          <p:spTgt spid="34"/>
                                        </p:tgtEl>
                                        <p:attrNameLst>
                                          <p:attrName>ppt_x</p:attrName>
                                        </p:attrNameLst>
                                      </p:cBhvr>
                                      <p:tavLst>
                                        <p:tav tm="0">
                                          <p:val>
                                            <p:strVal val="1+#ppt_w/2"/>
                                          </p:val>
                                        </p:tav>
                                        <p:tav tm="100000">
                                          <p:val>
                                            <p:strVal val="#ppt_x"/>
                                          </p:val>
                                        </p:tav>
                                      </p:tavLst>
                                    </p:anim>
                                    <p:anim calcmode="lin" valueType="num">
                                      <p:cBhvr additive="base">
                                        <p:cTn id="3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1000" fill="hold"/>
                                        <p:tgtEl>
                                          <p:spTgt spid="25"/>
                                        </p:tgtEl>
                                        <p:attrNameLst>
                                          <p:attrName>ppt_x</p:attrName>
                                        </p:attrNameLst>
                                      </p:cBhvr>
                                      <p:tavLst>
                                        <p:tav tm="0">
                                          <p:val>
                                            <p:strVal val="#ppt_x"/>
                                          </p:val>
                                        </p:tav>
                                        <p:tav tm="100000">
                                          <p:val>
                                            <p:strVal val="#ppt_x"/>
                                          </p:val>
                                        </p:tav>
                                      </p:tavLst>
                                    </p:anim>
                                    <p:anim calcmode="lin" valueType="num">
                                      <p:cBhvr additive="base">
                                        <p:cTn id="44"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ppt_x"/>
                                          </p:val>
                                        </p:tav>
                                        <p:tav tm="100000">
                                          <p:val>
                                            <p:strVal val="#ppt_x"/>
                                          </p:val>
                                        </p:tav>
                                      </p:tavLst>
                                    </p:anim>
                                    <p:anim calcmode="lin" valueType="num">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1000" fill="hold"/>
                                        <p:tgtEl>
                                          <p:spTgt spid="24"/>
                                        </p:tgtEl>
                                        <p:attrNameLst>
                                          <p:attrName>ppt_x</p:attrName>
                                        </p:attrNameLst>
                                      </p:cBhvr>
                                      <p:tavLst>
                                        <p:tav tm="0">
                                          <p:val>
                                            <p:strVal val="#ppt_x"/>
                                          </p:val>
                                        </p:tav>
                                        <p:tav tm="100000">
                                          <p:val>
                                            <p:strVal val="#ppt_x"/>
                                          </p:val>
                                        </p:tav>
                                      </p:tavLst>
                                    </p:anim>
                                    <p:anim calcmode="lin" valueType="num">
                                      <p:cBhvr additive="base">
                                        <p:cTn id="56"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1000" fill="hold"/>
                                        <p:tgtEl>
                                          <p:spTgt spid="14"/>
                                        </p:tgtEl>
                                        <p:attrNameLst>
                                          <p:attrName>ppt_x</p:attrName>
                                        </p:attrNameLst>
                                      </p:cBhvr>
                                      <p:tavLst>
                                        <p:tav tm="0">
                                          <p:val>
                                            <p:strVal val="0-#ppt_w/2"/>
                                          </p:val>
                                        </p:tav>
                                        <p:tav tm="100000">
                                          <p:val>
                                            <p:strVal val="#ppt_x"/>
                                          </p:val>
                                        </p:tav>
                                      </p:tavLst>
                                    </p:anim>
                                    <p:anim calcmode="lin" valueType="num">
                                      <p:cBhvr additive="base">
                                        <p:cTn id="62"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1000" fill="hold"/>
                                        <p:tgtEl>
                                          <p:spTgt spid="9"/>
                                        </p:tgtEl>
                                        <p:attrNameLst>
                                          <p:attrName>ppt_x</p:attrName>
                                        </p:attrNameLst>
                                      </p:cBhvr>
                                      <p:tavLst>
                                        <p:tav tm="0">
                                          <p:val>
                                            <p:strVal val="0-#ppt_w/2"/>
                                          </p:val>
                                        </p:tav>
                                        <p:tav tm="100000">
                                          <p:val>
                                            <p:strVal val="#ppt_x"/>
                                          </p:val>
                                        </p:tav>
                                      </p:tavLst>
                                    </p:anim>
                                    <p:anim calcmode="lin" valueType="num">
                                      <p:cBhvr additive="base">
                                        <p:cTn id="68"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1000" fill="hold"/>
                                        <p:tgtEl>
                                          <p:spTgt spid="31"/>
                                        </p:tgtEl>
                                        <p:attrNameLst>
                                          <p:attrName>ppt_x</p:attrName>
                                        </p:attrNameLst>
                                      </p:cBhvr>
                                      <p:tavLst>
                                        <p:tav tm="0">
                                          <p:val>
                                            <p:strVal val="0-#ppt_w/2"/>
                                          </p:val>
                                        </p:tav>
                                        <p:tav tm="100000">
                                          <p:val>
                                            <p:strVal val="#ppt_x"/>
                                          </p:val>
                                        </p:tav>
                                      </p:tavLst>
                                    </p:anim>
                                    <p:anim calcmode="lin" valueType="num">
                                      <p:cBhvr additive="base">
                                        <p:cTn id="74" dur="10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additive="base">
                                        <p:cTn id="79" dur="1000" fill="hold"/>
                                        <p:tgtEl>
                                          <p:spTgt spid="7"/>
                                        </p:tgtEl>
                                        <p:attrNameLst>
                                          <p:attrName>ppt_x</p:attrName>
                                        </p:attrNameLst>
                                      </p:cBhvr>
                                      <p:tavLst>
                                        <p:tav tm="0">
                                          <p:val>
                                            <p:strVal val="1+#ppt_w/2"/>
                                          </p:val>
                                        </p:tav>
                                        <p:tav tm="100000">
                                          <p:val>
                                            <p:strVal val="#ppt_x"/>
                                          </p:val>
                                        </p:tav>
                                      </p:tavLst>
                                    </p:anim>
                                    <p:anim calcmode="lin" valueType="num">
                                      <p:cBhvr additive="base">
                                        <p:cTn id="8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additive="base">
                                        <p:cTn id="85" dur="1000" fill="hold"/>
                                        <p:tgtEl>
                                          <p:spTgt spid="11"/>
                                        </p:tgtEl>
                                        <p:attrNameLst>
                                          <p:attrName>ppt_x</p:attrName>
                                        </p:attrNameLst>
                                      </p:cBhvr>
                                      <p:tavLst>
                                        <p:tav tm="0">
                                          <p:val>
                                            <p:strVal val="#ppt_x"/>
                                          </p:val>
                                        </p:tav>
                                        <p:tav tm="100000">
                                          <p:val>
                                            <p:strVal val="#ppt_x"/>
                                          </p:val>
                                        </p:tav>
                                      </p:tavLst>
                                    </p:anim>
                                    <p:anim calcmode="lin" valueType="num">
                                      <p:cBhvr additive="base">
                                        <p:cTn id="8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9" grpId="0"/>
      <p:bldP spid="5" grpId="0"/>
      <p:bldP spid="25" grpId="0"/>
      <p:bldP spid="24" grpId="0"/>
      <p:bldP spid="27" grpId="0" autoUpdateAnimBg="0"/>
      <p:bldP spid="11" grpId="0" autoUpdateAnimBg="0"/>
      <p:bldP spid="7" grpId="0" autoUpdateAnimBg="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Karte enthält.&#10;&#10;Automatisch generierte Beschreibung">
            <a:extLst>
              <a:ext uri="{FF2B5EF4-FFF2-40B4-BE49-F238E27FC236}">
                <a16:creationId xmlns:a16="http://schemas.microsoft.com/office/drawing/2014/main" id="{4E574084-0592-4455-85D0-C5E6249C7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73" y="896293"/>
            <a:ext cx="4767448" cy="5065414"/>
          </a:xfrm>
          <a:prstGeom prst="rect">
            <a:avLst/>
          </a:prstGeom>
        </p:spPr>
      </p:pic>
      <p:sp>
        <p:nvSpPr>
          <p:cNvPr id="5" name="Textfeld 4">
            <a:extLst>
              <a:ext uri="{FF2B5EF4-FFF2-40B4-BE49-F238E27FC236}">
                <a16:creationId xmlns:a16="http://schemas.microsoft.com/office/drawing/2014/main" id="{D1E760DD-1044-49D6-957A-1626DCCE7F6B}"/>
              </a:ext>
            </a:extLst>
          </p:cNvPr>
          <p:cNvSpPr txBox="1"/>
          <p:nvPr/>
        </p:nvSpPr>
        <p:spPr>
          <a:xfrm>
            <a:off x="5403528" y="896293"/>
            <a:ext cx="4149531" cy="1323439"/>
          </a:xfrm>
          <a:prstGeom prst="rect">
            <a:avLst/>
          </a:prstGeom>
          <a:noFill/>
        </p:spPr>
        <p:txBody>
          <a:bodyPr wrap="square" rtlCol="0">
            <a:spAutoFit/>
          </a:bodyPr>
          <a:lstStyle/>
          <a:p>
            <a:r>
              <a:rPr lang="de-DE" sz="1600" dirty="0">
                <a:solidFill>
                  <a:srgbClr val="3333FF"/>
                </a:solidFill>
                <a:hlinkClick r:id="rId4"/>
              </a:rPr>
              <a:t>ENTSO-E</a:t>
            </a:r>
            <a:r>
              <a:rPr lang="de-DE" sz="1600" dirty="0">
                <a:solidFill>
                  <a:srgbClr val="3333FF"/>
                </a:solidFill>
              </a:rPr>
              <a:t> (European Network </a:t>
            </a:r>
            <a:r>
              <a:rPr lang="de-DE" sz="1600" dirty="0" err="1">
                <a:solidFill>
                  <a:srgbClr val="3333FF"/>
                </a:solidFill>
              </a:rPr>
              <a:t>of</a:t>
            </a:r>
            <a:r>
              <a:rPr lang="de-DE" sz="1600" dirty="0">
                <a:solidFill>
                  <a:srgbClr val="3333FF"/>
                </a:solidFill>
              </a:rPr>
              <a:t> Transmission System Operators </a:t>
            </a:r>
            <a:r>
              <a:rPr lang="de-DE" sz="1600" dirty="0" err="1">
                <a:solidFill>
                  <a:srgbClr val="3333FF"/>
                </a:solidFill>
              </a:rPr>
              <a:t>for</a:t>
            </a:r>
            <a:r>
              <a:rPr lang="de-DE" sz="1600" dirty="0">
                <a:solidFill>
                  <a:srgbClr val="3333FF"/>
                </a:solidFill>
              </a:rPr>
              <a:t> </a:t>
            </a:r>
            <a:r>
              <a:rPr lang="de-DE" sz="1600" dirty="0" err="1">
                <a:solidFill>
                  <a:srgbClr val="3333FF"/>
                </a:solidFill>
              </a:rPr>
              <a:t>Electricity</a:t>
            </a:r>
            <a:r>
              <a:rPr lang="de-DE" sz="1600" dirty="0">
                <a:solidFill>
                  <a:srgbClr val="3333FF"/>
                </a:solidFill>
              </a:rPr>
              <a:t>) ist ein europäischer Verband, in dem </a:t>
            </a:r>
            <a:r>
              <a:rPr lang="de-DE" sz="1600" b="1" dirty="0">
                <a:solidFill>
                  <a:srgbClr val="3333FF"/>
                </a:solidFill>
              </a:rPr>
              <a:t>43 Übertragungsnetzbetreiber Pflichtmitglieder</a:t>
            </a:r>
            <a:r>
              <a:rPr lang="de-DE" sz="1600" dirty="0">
                <a:solidFill>
                  <a:srgbClr val="3333FF"/>
                </a:solidFill>
              </a:rPr>
              <a:t>. Besteht sind. seit 1999.</a:t>
            </a:r>
          </a:p>
        </p:txBody>
      </p:sp>
      <p:sp>
        <p:nvSpPr>
          <p:cNvPr id="10" name="Textfeld 9">
            <a:extLst>
              <a:ext uri="{FF2B5EF4-FFF2-40B4-BE49-F238E27FC236}">
                <a16:creationId xmlns:a16="http://schemas.microsoft.com/office/drawing/2014/main" id="{06BC5F23-86A2-4A32-AF77-6912C6853ADE}"/>
              </a:ext>
            </a:extLst>
          </p:cNvPr>
          <p:cNvSpPr txBox="1"/>
          <p:nvPr/>
        </p:nvSpPr>
        <p:spPr>
          <a:xfrm>
            <a:off x="5403529" y="3824707"/>
            <a:ext cx="3398342" cy="584775"/>
          </a:xfrm>
          <a:prstGeom prst="rect">
            <a:avLst/>
          </a:prstGeom>
          <a:noFill/>
        </p:spPr>
        <p:txBody>
          <a:bodyPr wrap="square" rtlCol="0">
            <a:spAutoFit/>
          </a:bodyPr>
          <a:lstStyle/>
          <a:p>
            <a:r>
              <a:rPr lang="de-DE" sz="1600" dirty="0">
                <a:solidFill>
                  <a:srgbClr val="3333FF"/>
                </a:solidFill>
                <a:hlinkClick r:id="rId5"/>
              </a:rPr>
              <a:t>UCTE</a:t>
            </a:r>
            <a:r>
              <a:rPr lang="de-DE" sz="1600" dirty="0">
                <a:solidFill>
                  <a:srgbClr val="3333FF"/>
                </a:solidFill>
              </a:rPr>
              <a:t> (Union </a:t>
            </a:r>
            <a:r>
              <a:rPr lang="de-DE" sz="1600" dirty="0" err="1">
                <a:solidFill>
                  <a:srgbClr val="3333FF"/>
                </a:solidFill>
              </a:rPr>
              <a:t>for</a:t>
            </a:r>
            <a:r>
              <a:rPr lang="de-DE" sz="1600" dirty="0">
                <a:solidFill>
                  <a:srgbClr val="3333FF"/>
                </a:solidFill>
              </a:rPr>
              <a:t> </a:t>
            </a:r>
            <a:r>
              <a:rPr lang="de-DE" sz="1600" dirty="0" err="1">
                <a:solidFill>
                  <a:srgbClr val="3333FF"/>
                </a:solidFill>
              </a:rPr>
              <a:t>the</a:t>
            </a:r>
            <a:r>
              <a:rPr lang="de-DE" sz="1600" dirty="0">
                <a:solidFill>
                  <a:srgbClr val="3333FF"/>
                </a:solidFill>
              </a:rPr>
              <a:t> </a:t>
            </a:r>
            <a:r>
              <a:rPr lang="de-DE" sz="1600" dirty="0" err="1">
                <a:solidFill>
                  <a:srgbClr val="3333FF"/>
                </a:solidFill>
              </a:rPr>
              <a:t>Coordination</a:t>
            </a:r>
            <a:r>
              <a:rPr lang="de-DE" sz="1600" dirty="0">
                <a:solidFill>
                  <a:srgbClr val="3333FF"/>
                </a:solidFill>
              </a:rPr>
              <a:t> </a:t>
            </a:r>
            <a:r>
              <a:rPr lang="de-DE" sz="1600" dirty="0" err="1">
                <a:solidFill>
                  <a:srgbClr val="3333FF"/>
                </a:solidFill>
              </a:rPr>
              <a:t>of</a:t>
            </a:r>
            <a:r>
              <a:rPr lang="de-DE" sz="1600" dirty="0">
                <a:solidFill>
                  <a:srgbClr val="3333FF"/>
                </a:solidFill>
              </a:rPr>
              <a:t> Transmission </a:t>
            </a:r>
            <a:r>
              <a:rPr lang="de-DE" sz="1600" dirty="0" err="1">
                <a:solidFill>
                  <a:srgbClr val="3333FF"/>
                </a:solidFill>
              </a:rPr>
              <a:t>of</a:t>
            </a:r>
            <a:r>
              <a:rPr lang="de-DE" sz="1600" dirty="0">
                <a:solidFill>
                  <a:srgbClr val="3333FF"/>
                </a:solidFill>
              </a:rPr>
              <a:t> </a:t>
            </a:r>
            <a:r>
              <a:rPr lang="de-DE" sz="1600" dirty="0" err="1">
                <a:solidFill>
                  <a:srgbClr val="3333FF"/>
                </a:solidFill>
              </a:rPr>
              <a:t>Electricity</a:t>
            </a:r>
            <a:r>
              <a:rPr lang="de-DE" sz="1600" dirty="0">
                <a:solidFill>
                  <a:srgbClr val="3333FF"/>
                </a:solidFill>
              </a:rPr>
              <a:t>)</a:t>
            </a:r>
          </a:p>
        </p:txBody>
      </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17081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Europäische Verbundnetze sorgen für eine hohe Netzstabilität!</a:t>
            </a:r>
          </a:p>
        </p:txBody>
      </p:sp>
      <p:sp>
        <p:nvSpPr>
          <p:cNvPr id="6" name="Textfeld 5">
            <a:extLst>
              <a:ext uri="{FF2B5EF4-FFF2-40B4-BE49-F238E27FC236}">
                <a16:creationId xmlns:a16="http://schemas.microsoft.com/office/drawing/2014/main" id="{388070F6-2ECB-E885-E37C-FACFD7929495}"/>
              </a:ext>
            </a:extLst>
          </p:cNvPr>
          <p:cNvSpPr txBox="1"/>
          <p:nvPr/>
        </p:nvSpPr>
        <p:spPr>
          <a:xfrm>
            <a:off x="5403529" y="2324285"/>
            <a:ext cx="3398342" cy="1323439"/>
          </a:xfrm>
          <a:prstGeom prst="rect">
            <a:avLst/>
          </a:prstGeom>
          <a:noFill/>
        </p:spPr>
        <p:txBody>
          <a:bodyPr wrap="square" rtlCol="0">
            <a:spAutoFit/>
          </a:bodyPr>
          <a:lstStyle/>
          <a:p>
            <a:r>
              <a:rPr lang="de-DE" sz="1600" u="sng" dirty="0">
                <a:solidFill>
                  <a:srgbClr val="3333FF"/>
                </a:solidFill>
              </a:rPr>
              <a:t>Aufgaben</a:t>
            </a:r>
            <a:r>
              <a:rPr lang="de-DE" sz="1600" dirty="0">
                <a:solidFill>
                  <a:srgbClr val="3333FF"/>
                </a:solidFill>
              </a:rPr>
              <a:t>:  Förderung des EU-Binnenmarktes für Strom mit</a:t>
            </a:r>
            <a:br>
              <a:rPr lang="de-DE" sz="1600" dirty="0">
                <a:solidFill>
                  <a:srgbClr val="3333FF"/>
                </a:solidFill>
              </a:rPr>
            </a:br>
            <a:r>
              <a:rPr lang="de-DE" sz="1600" dirty="0">
                <a:solidFill>
                  <a:srgbClr val="3333FF"/>
                </a:solidFill>
              </a:rPr>
              <a:t>- </a:t>
            </a:r>
            <a:r>
              <a:rPr lang="de-DE" sz="1600" b="1" dirty="0">
                <a:solidFill>
                  <a:srgbClr val="3333FF"/>
                </a:solidFill>
              </a:rPr>
              <a:t>Netzausbau</a:t>
            </a:r>
            <a:br>
              <a:rPr lang="de-DE" sz="1600" dirty="0">
                <a:solidFill>
                  <a:srgbClr val="3333FF"/>
                </a:solidFill>
              </a:rPr>
            </a:br>
            <a:r>
              <a:rPr lang="de-DE" sz="1600" dirty="0">
                <a:solidFill>
                  <a:srgbClr val="3333FF"/>
                </a:solidFill>
              </a:rPr>
              <a:t>- Erarbeitung von </a:t>
            </a:r>
            <a:r>
              <a:rPr lang="de-DE" sz="1600" b="1" dirty="0">
                <a:solidFill>
                  <a:srgbClr val="3333FF"/>
                </a:solidFill>
              </a:rPr>
              <a:t>Regeln für den</a:t>
            </a:r>
            <a:br>
              <a:rPr lang="de-DE" sz="1600" b="1" dirty="0">
                <a:solidFill>
                  <a:srgbClr val="3333FF"/>
                </a:solidFill>
              </a:rPr>
            </a:br>
            <a:r>
              <a:rPr lang="de-DE" sz="1600" b="1" dirty="0">
                <a:solidFill>
                  <a:srgbClr val="3333FF"/>
                </a:solidFill>
              </a:rPr>
              <a:t>  Netzbetrieb</a:t>
            </a:r>
            <a:r>
              <a:rPr lang="de-DE" sz="1600" dirty="0">
                <a:solidFill>
                  <a:srgbClr val="3333FF"/>
                </a:solidFill>
              </a:rPr>
              <a:t>. </a:t>
            </a:r>
          </a:p>
        </p:txBody>
      </p:sp>
      <p:sp>
        <p:nvSpPr>
          <p:cNvPr id="2" name="Text Box 14">
            <a:extLst>
              <a:ext uri="{FF2B5EF4-FFF2-40B4-BE49-F238E27FC236}">
                <a16:creationId xmlns:a16="http://schemas.microsoft.com/office/drawing/2014/main" id="{E1731999-0FC1-463D-4B1C-958CF633A2BD}"/>
              </a:ext>
            </a:extLst>
          </p:cNvPr>
          <p:cNvSpPr txBox="1">
            <a:spLocks noChangeArrowheads="1"/>
          </p:cNvSpPr>
          <p:nvPr/>
        </p:nvSpPr>
        <p:spPr bwMode="auto">
          <a:xfrm>
            <a:off x="7515323" y="5881595"/>
            <a:ext cx="203773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Meta-Studie </a:t>
            </a:r>
          </a:p>
        </p:txBody>
      </p:sp>
      <p:grpSp>
        <p:nvGrpSpPr>
          <p:cNvPr id="45" name="Gruppieren 44">
            <a:extLst>
              <a:ext uri="{FF2B5EF4-FFF2-40B4-BE49-F238E27FC236}">
                <a16:creationId xmlns:a16="http://schemas.microsoft.com/office/drawing/2014/main" id="{B38AD205-3047-AF0C-8925-2346EF1D8494}"/>
              </a:ext>
            </a:extLst>
          </p:cNvPr>
          <p:cNvGrpSpPr/>
          <p:nvPr/>
        </p:nvGrpSpPr>
        <p:grpSpPr>
          <a:xfrm>
            <a:off x="2085549" y="2570739"/>
            <a:ext cx="7610901" cy="3184916"/>
            <a:chOff x="2085549" y="2570739"/>
            <a:chExt cx="7610901" cy="3184916"/>
          </a:xfrm>
        </p:grpSpPr>
        <p:sp>
          <p:nvSpPr>
            <p:cNvPr id="3" name="Textfeld 2">
              <a:extLst>
                <a:ext uri="{FF2B5EF4-FFF2-40B4-BE49-F238E27FC236}">
                  <a16:creationId xmlns:a16="http://schemas.microsoft.com/office/drawing/2014/main" id="{68127AA9-BA77-0A48-6ED2-E45F4FB66913}"/>
                </a:ext>
              </a:extLst>
            </p:cNvPr>
            <p:cNvSpPr txBox="1"/>
            <p:nvPr/>
          </p:nvSpPr>
          <p:spPr>
            <a:xfrm>
              <a:off x="5403529" y="4739992"/>
              <a:ext cx="4292921" cy="1015663"/>
            </a:xfrm>
            <a:prstGeom prst="rect">
              <a:avLst/>
            </a:prstGeom>
            <a:noFill/>
          </p:spPr>
          <p:txBody>
            <a:bodyPr wrap="square" rtlCol="0">
              <a:spAutoFit/>
            </a:bodyPr>
            <a:lstStyle/>
            <a:p>
              <a:r>
                <a:rPr lang="de-DE" sz="1600" dirty="0">
                  <a:solidFill>
                    <a:srgbClr val="FF0000"/>
                  </a:solidFill>
                </a:rPr>
                <a:t>Grenzkuppelstellen (</a:t>
              </a:r>
              <a:r>
                <a:rPr lang="de-DE" sz="1600" dirty="0" err="1">
                  <a:solidFill>
                    <a:srgbClr val="FF0000"/>
                  </a:solidFill>
                </a:rPr>
                <a:t>Interkonnektoren</a:t>
              </a:r>
              <a:r>
                <a:rPr lang="de-DE" sz="1600" dirty="0">
                  <a:solidFill>
                    <a:srgbClr val="FF0000"/>
                  </a:solidFill>
                </a:rPr>
                <a:t>),</a:t>
              </a:r>
              <a:br>
                <a:rPr lang="de-DE" sz="1600" dirty="0">
                  <a:solidFill>
                    <a:srgbClr val="FF0000"/>
                  </a:solidFill>
                </a:rPr>
              </a:br>
              <a:r>
                <a:rPr lang="de-DE" sz="1600" dirty="0">
                  <a:solidFill>
                    <a:srgbClr val="FF0000"/>
                  </a:solidFill>
                </a:rPr>
                <a:t>Auswahl:</a:t>
              </a:r>
              <a:br>
                <a:rPr lang="de-DE" sz="1400" dirty="0">
                  <a:solidFill>
                    <a:srgbClr val="FF0000"/>
                  </a:solidFill>
                </a:rPr>
              </a:br>
              <a:r>
                <a:rPr lang="de-DE" sz="1400" dirty="0">
                  <a:solidFill>
                    <a:srgbClr val="FF0000"/>
                  </a:solidFill>
                </a:rPr>
                <a:t>- D: 20 </a:t>
              </a:r>
              <a:r>
                <a:rPr lang="de-DE" sz="1400" dirty="0" err="1">
                  <a:solidFill>
                    <a:srgbClr val="FF0000"/>
                  </a:solidFill>
                </a:rPr>
                <a:t>Stk</a:t>
              </a:r>
              <a:r>
                <a:rPr lang="de-DE" sz="1400" dirty="0">
                  <a:solidFill>
                    <a:srgbClr val="FF0000"/>
                  </a:solidFill>
                </a:rPr>
                <a:t>. mit 9 Nachbarländermit, ca. 20 GW</a:t>
              </a:r>
              <a:br>
                <a:rPr lang="de-DE" sz="1400" dirty="0">
                  <a:solidFill>
                    <a:srgbClr val="FF0000"/>
                  </a:solidFill>
                </a:rPr>
              </a:br>
              <a:r>
                <a:rPr lang="de-DE" sz="1400" dirty="0">
                  <a:solidFill>
                    <a:srgbClr val="FF0000"/>
                  </a:solidFill>
                </a:rPr>
                <a:t>- ES: 3 </a:t>
              </a:r>
              <a:r>
                <a:rPr lang="de-DE" sz="1400" dirty="0" err="1">
                  <a:solidFill>
                    <a:srgbClr val="FF0000"/>
                  </a:solidFill>
                </a:rPr>
                <a:t>Stk</a:t>
              </a:r>
              <a:r>
                <a:rPr lang="de-DE" sz="1400" dirty="0">
                  <a:solidFill>
                    <a:srgbClr val="FF0000"/>
                  </a:solidFill>
                </a:rPr>
                <a:t>. mit Frankreich, ca. 4 GW </a:t>
              </a:r>
              <a:endParaRPr lang="de-DE" sz="1400" b="1" dirty="0">
                <a:solidFill>
                  <a:srgbClr val="FF0000"/>
                </a:solidFill>
              </a:endParaRPr>
            </a:p>
          </p:txBody>
        </p:sp>
        <p:grpSp>
          <p:nvGrpSpPr>
            <p:cNvPr id="44" name="Gruppieren 43">
              <a:extLst>
                <a:ext uri="{FF2B5EF4-FFF2-40B4-BE49-F238E27FC236}">
                  <a16:creationId xmlns:a16="http://schemas.microsoft.com/office/drawing/2014/main" id="{AC94AC16-9EAD-C82E-809B-D292DDE7DFCA}"/>
                </a:ext>
              </a:extLst>
            </p:cNvPr>
            <p:cNvGrpSpPr/>
            <p:nvPr/>
          </p:nvGrpSpPr>
          <p:grpSpPr>
            <a:xfrm>
              <a:off x="2085549" y="2570739"/>
              <a:ext cx="2862852" cy="2497668"/>
              <a:chOff x="2085549" y="2570739"/>
              <a:chExt cx="2862852" cy="2497668"/>
            </a:xfrm>
          </p:grpSpPr>
          <p:cxnSp>
            <p:nvCxnSpPr>
              <p:cNvPr id="27" name="Gerader Verbinder 26">
                <a:extLst>
                  <a:ext uri="{FF2B5EF4-FFF2-40B4-BE49-F238E27FC236}">
                    <a16:creationId xmlns:a16="http://schemas.microsoft.com/office/drawing/2014/main" id="{669053CC-9C2A-7BBF-1E43-809FF5B3AEA3}"/>
                  </a:ext>
                </a:extLst>
              </p:cNvPr>
              <p:cNvCxnSpPr>
                <a:cxnSpLocks/>
              </p:cNvCxnSpPr>
              <p:nvPr/>
            </p:nvCxnSpPr>
            <p:spPr bwMode="auto">
              <a:xfrm flipH="1">
                <a:off x="4439616" y="4875534"/>
                <a:ext cx="127765" cy="192873"/>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Ellipse 27">
                <a:extLst>
                  <a:ext uri="{FF2B5EF4-FFF2-40B4-BE49-F238E27FC236}">
                    <a16:creationId xmlns:a16="http://schemas.microsoft.com/office/drawing/2014/main" id="{DC649B28-9397-C3F7-B1F8-C06C8AD9D3EF}"/>
                  </a:ext>
                </a:extLst>
              </p:cNvPr>
              <p:cNvSpPr/>
              <p:nvPr/>
            </p:nvSpPr>
            <p:spPr bwMode="auto">
              <a:xfrm rot="1820722">
                <a:off x="4463241" y="4938129"/>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5" name="Gruppieren 14">
                <a:extLst>
                  <a:ext uri="{FF2B5EF4-FFF2-40B4-BE49-F238E27FC236}">
                    <a16:creationId xmlns:a16="http://schemas.microsoft.com/office/drawing/2014/main" id="{5981B188-41B5-0C32-1202-0DFE6C93A45B}"/>
                  </a:ext>
                </a:extLst>
              </p:cNvPr>
              <p:cNvGrpSpPr/>
              <p:nvPr/>
            </p:nvGrpSpPr>
            <p:grpSpPr>
              <a:xfrm rot="18595523">
                <a:off x="2667144" y="4027849"/>
                <a:ext cx="297656" cy="65433"/>
                <a:chOff x="292894" y="3436143"/>
                <a:chExt cx="297656" cy="65433"/>
              </a:xfrm>
            </p:grpSpPr>
            <p:cxnSp>
              <p:nvCxnSpPr>
                <p:cNvPr id="14" name="Gerader Verbinder 13">
                  <a:extLst>
                    <a:ext uri="{FF2B5EF4-FFF2-40B4-BE49-F238E27FC236}">
                      <a16:creationId xmlns:a16="http://schemas.microsoft.com/office/drawing/2014/main" id="{0473A1C4-214F-3B31-592C-D756D5BC1938}"/>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Ellipse 8">
                  <a:extLst>
                    <a:ext uri="{FF2B5EF4-FFF2-40B4-BE49-F238E27FC236}">
                      <a16:creationId xmlns:a16="http://schemas.microsoft.com/office/drawing/2014/main" id="{1151AA2B-7185-A7D3-08F7-F3C49C0972AF}"/>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6" name="Gruppieren 15">
                <a:extLst>
                  <a:ext uri="{FF2B5EF4-FFF2-40B4-BE49-F238E27FC236}">
                    <a16:creationId xmlns:a16="http://schemas.microsoft.com/office/drawing/2014/main" id="{A30442EC-8198-7BAE-5933-E1DC4951AA0F}"/>
                  </a:ext>
                </a:extLst>
              </p:cNvPr>
              <p:cNvGrpSpPr/>
              <p:nvPr/>
            </p:nvGrpSpPr>
            <p:grpSpPr>
              <a:xfrm rot="18320824">
                <a:off x="1969438" y="4843836"/>
                <a:ext cx="297656" cy="65433"/>
                <a:chOff x="292894" y="3436143"/>
                <a:chExt cx="297656" cy="65433"/>
              </a:xfrm>
            </p:grpSpPr>
            <p:cxnSp>
              <p:nvCxnSpPr>
                <p:cNvPr id="17" name="Gerader Verbinder 16">
                  <a:extLst>
                    <a:ext uri="{FF2B5EF4-FFF2-40B4-BE49-F238E27FC236}">
                      <a16:creationId xmlns:a16="http://schemas.microsoft.com/office/drawing/2014/main" id="{3862091E-6BA5-C4BD-FBEE-1B95E2CFAE54}"/>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Ellipse 17">
                  <a:extLst>
                    <a:ext uri="{FF2B5EF4-FFF2-40B4-BE49-F238E27FC236}">
                      <a16:creationId xmlns:a16="http://schemas.microsoft.com/office/drawing/2014/main" id="{BA91F85F-905E-CFAF-84A0-AD4497C3C9C5}"/>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9" name="Gruppieren 18">
                <a:extLst>
                  <a:ext uri="{FF2B5EF4-FFF2-40B4-BE49-F238E27FC236}">
                    <a16:creationId xmlns:a16="http://schemas.microsoft.com/office/drawing/2014/main" id="{CA610FF6-EB01-1DDC-F9FB-56ECA49BE528}"/>
                  </a:ext>
                </a:extLst>
              </p:cNvPr>
              <p:cNvGrpSpPr/>
              <p:nvPr/>
            </p:nvGrpSpPr>
            <p:grpSpPr>
              <a:xfrm>
                <a:off x="3299134" y="3582291"/>
                <a:ext cx="297656" cy="65433"/>
                <a:chOff x="292894" y="3436143"/>
                <a:chExt cx="297656" cy="65433"/>
              </a:xfrm>
            </p:grpSpPr>
            <p:cxnSp>
              <p:nvCxnSpPr>
                <p:cNvPr id="20" name="Gerader Verbinder 19">
                  <a:extLst>
                    <a:ext uri="{FF2B5EF4-FFF2-40B4-BE49-F238E27FC236}">
                      <a16:creationId xmlns:a16="http://schemas.microsoft.com/office/drawing/2014/main" id="{18680A10-6261-B97C-1DB9-6613674D37E4}"/>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Ellipse 20">
                  <a:extLst>
                    <a:ext uri="{FF2B5EF4-FFF2-40B4-BE49-F238E27FC236}">
                      <a16:creationId xmlns:a16="http://schemas.microsoft.com/office/drawing/2014/main" id="{4719706F-78B9-DE4D-929A-0E2A6E8EC897}"/>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0" name="Gruppieren 29">
                <a:extLst>
                  <a:ext uri="{FF2B5EF4-FFF2-40B4-BE49-F238E27FC236}">
                    <a16:creationId xmlns:a16="http://schemas.microsoft.com/office/drawing/2014/main" id="{B189087F-EB02-4011-4EE3-5D9E2FAA52A7}"/>
                  </a:ext>
                </a:extLst>
              </p:cNvPr>
              <p:cNvGrpSpPr/>
              <p:nvPr/>
            </p:nvGrpSpPr>
            <p:grpSpPr>
              <a:xfrm rot="17805118">
                <a:off x="3965644" y="3244154"/>
                <a:ext cx="297656" cy="65433"/>
                <a:chOff x="292894" y="3436143"/>
                <a:chExt cx="297656" cy="65433"/>
              </a:xfrm>
            </p:grpSpPr>
            <p:cxnSp>
              <p:nvCxnSpPr>
                <p:cNvPr id="31" name="Gerader Verbinder 30">
                  <a:extLst>
                    <a:ext uri="{FF2B5EF4-FFF2-40B4-BE49-F238E27FC236}">
                      <a16:creationId xmlns:a16="http://schemas.microsoft.com/office/drawing/2014/main" id="{3E4A00D2-295C-2F3C-EAE7-3A29E351B154}"/>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Ellipse 31">
                  <a:extLst>
                    <a:ext uri="{FF2B5EF4-FFF2-40B4-BE49-F238E27FC236}">
                      <a16:creationId xmlns:a16="http://schemas.microsoft.com/office/drawing/2014/main" id="{329978F2-EB34-A2D5-4F6E-6D2B9E949335}"/>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41" name="Gruppieren 40">
                <a:extLst>
                  <a:ext uri="{FF2B5EF4-FFF2-40B4-BE49-F238E27FC236}">
                    <a16:creationId xmlns:a16="http://schemas.microsoft.com/office/drawing/2014/main" id="{D3773530-9D11-B97F-E73D-CB06699EB3A9}"/>
                  </a:ext>
                </a:extLst>
              </p:cNvPr>
              <p:cNvGrpSpPr/>
              <p:nvPr/>
            </p:nvGrpSpPr>
            <p:grpSpPr>
              <a:xfrm rot="2306098">
                <a:off x="3202879" y="4134002"/>
                <a:ext cx="297656" cy="65433"/>
                <a:chOff x="292894" y="3436143"/>
                <a:chExt cx="297656" cy="65433"/>
              </a:xfrm>
            </p:grpSpPr>
            <p:cxnSp>
              <p:nvCxnSpPr>
                <p:cNvPr id="42" name="Gerader Verbinder 41">
                  <a:extLst>
                    <a:ext uri="{FF2B5EF4-FFF2-40B4-BE49-F238E27FC236}">
                      <a16:creationId xmlns:a16="http://schemas.microsoft.com/office/drawing/2014/main" id="{F659E143-4828-F389-BB65-814B007BB7FA}"/>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 name="Ellipse 42">
                  <a:extLst>
                    <a:ext uri="{FF2B5EF4-FFF2-40B4-BE49-F238E27FC236}">
                      <a16:creationId xmlns:a16="http://schemas.microsoft.com/office/drawing/2014/main" id="{81061ACF-CB28-65DA-757E-8895CED3E8E2}"/>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6" name="Gruppieren 55">
                <a:extLst>
                  <a:ext uri="{FF2B5EF4-FFF2-40B4-BE49-F238E27FC236}">
                    <a16:creationId xmlns:a16="http://schemas.microsoft.com/office/drawing/2014/main" id="{BCB4B081-BF12-D926-B1DA-4D598530C203}"/>
                  </a:ext>
                </a:extLst>
              </p:cNvPr>
              <p:cNvGrpSpPr/>
              <p:nvPr/>
            </p:nvGrpSpPr>
            <p:grpSpPr>
              <a:xfrm rot="18639244">
                <a:off x="3155639" y="4353970"/>
                <a:ext cx="297656" cy="65433"/>
                <a:chOff x="292894" y="3436143"/>
                <a:chExt cx="297656" cy="65433"/>
              </a:xfrm>
            </p:grpSpPr>
            <p:cxnSp>
              <p:nvCxnSpPr>
                <p:cNvPr id="57" name="Gerader Verbinder 56">
                  <a:extLst>
                    <a:ext uri="{FF2B5EF4-FFF2-40B4-BE49-F238E27FC236}">
                      <a16:creationId xmlns:a16="http://schemas.microsoft.com/office/drawing/2014/main" id="{299283B2-B997-103F-0AFB-AB979C62C6A9}"/>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Ellipse 57">
                  <a:extLst>
                    <a:ext uri="{FF2B5EF4-FFF2-40B4-BE49-F238E27FC236}">
                      <a16:creationId xmlns:a16="http://schemas.microsoft.com/office/drawing/2014/main" id="{36B1DB8E-5EFA-9CEA-6A59-F06EA41A2EAF}"/>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9" name="Gruppieren 58">
                <a:extLst>
                  <a:ext uri="{FF2B5EF4-FFF2-40B4-BE49-F238E27FC236}">
                    <a16:creationId xmlns:a16="http://schemas.microsoft.com/office/drawing/2014/main" id="{8385DF06-EF52-65CA-3DB7-D2D277C0552F}"/>
                  </a:ext>
                </a:extLst>
              </p:cNvPr>
              <p:cNvGrpSpPr/>
              <p:nvPr/>
            </p:nvGrpSpPr>
            <p:grpSpPr>
              <a:xfrm rot="1820722">
                <a:off x="4650745" y="4802572"/>
                <a:ext cx="297656" cy="65433"/>
                <a:chOff x="292894" y="3436143"/>
                <a:chExt cx="297656" cy="65433"/>
              </a:xfrm>
            </p:grpSpPr>
            <p:cxnSp>
              <p:nvCxnSpPr>
                <p:cNvPr id="60" name="Gerader Verbinder 59">
                  <a:extLst>
                    <a:ext uri="{FF2B5EF4-FFF2-40B4-BE49-F238E27FC236}">
                      <a16:creationId xmlns:a16="http://schemas.microsoft.com/office/drawing/2014/main" id="{A0834125-D1C7-4FF7-E0C3-39BB3F3DC07C}"/>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Ellipse 60">
                  <a:extLst>
                    <a:ext uri="{FF2B5EF4-FFF2-40B4-BE49-F238E27FC236}">
                      <a16:creationId xmlns:a16="http://schemas.microsoft.com/office/drawing/2014/main" id="{C9C89AD3-0842-5F66-1250-A5463F2E0B13}"/>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9" name="Gruppieren 68">
                <a:extLst>
                  <a:ext uri="{FF2B5EF4-FFF2-40B4-BE49-F238E27FC236}">
                    <a16:creationId xmlns:a16="http://schemas.microsoft.com/office/drawing/2014/main" id="{E8EC84C9-C526-B593-A545-85E7F439107E}"/>
                  </a:ext>
                </a:extLst>
              </p:cNvPr>
              <p:cNvGrpSpPr/>
              <p:nvPr/>
            </p:nvGrpSpPr>
            <p:grpSpPr>
              <a:xfrm rot="1750244">
                <a:off x="3497807" y="4225138"/>
                <a:ext cx="297656" cy="65433"/>
                <a:chOff x="292894" y="3436143"/>
                <a:chExt cx="297656" cy="65433"/>
              </a:xfrm>
            </p:grpSpPr>
            <p:cxnSp>
              <p:nvCxnSpPr>
                <p:cNvPr id="70" name="Gerader Verbinder 69">
                  <a:extLst>
                    <a:ext uri="{FF2B5EF4-FFF2-40B4-BE49-F238E27FC236}">
                      <a16:creationId xmlns:a16="http://schemas.microsoft.com/office/drawing/2014/main" id="{D5D94448-9ED6-BA36-D892-2210AEAF9568}"/>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Ellipse 70">
                  <a:extLst>
                    <a:ext uri="{FF2B5EF4-FFF2-40B4-BE49-F238E27FC236}">
                      <a16:creationId xmlns:a16="http://schemas.microsoft.com/office/drawing/2014/main" id="{FFBF9626-333D-BF3A-65DE-9FC6534F143C}"/>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72" name="Gruppieren 71">
                <a:extLst>
                  <a:ext uri="{FF2B5EF4-FFF2-40B4-BE49-F238E27FC236}">
                    <a16:creationId xmlns:a16="http://schemas.microsoft.com/office/drawing/2014/main" id="{BEE8813F-06B2-D6A2-81F6-A9A78372BEA1}"/>
                  </a:ext>
                </a:extLst>
              </p:cNvPr>
              <p:cNvGrpSpPr/>
              <p:nvPr/>
            </p:nvGrpSpPr>
            <p:grpSpPr>
              <a:xfrm rot="2246647">
                <a:off x="3958069" y="4333762"/>
                <a:ext cx="297656" cy="65433"/>
                <a:chOff x="292894" y="3436143"/>
                <a:chExt cx="297656" cy="65433"/>
              </a:xfrm>
            </p:grpSpPr>
            <p:cxnSp>
              <p:nvCxnSpPr>
                <p:cNvPr id="73" name="Gerader Verbinder 72">
                  <a:extLst>
                    <a:ext uri="{FF2B5EF4-FFF2-40B4-BE49-F238E27FC236}">
                      <a16:creationId xmlns:a16="http://schemas.microsoft.com/office/drawing/2014/main" id="{2940749E-A398-5010-6615-1C780F097A8C}"/>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Ellipse 73">
                  <a:extLst>
                    <a:ext uri="{FF2B5EF4-FFF2-40B4-BE49-F238E27FC236}">
                      <a16:creationId xmlns:a16="http://schemas.microsoft.com/office/drawing/2014/main" id="{3D892127-77D5-786E-CFE9-BE3FD62607C0}"/>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79" name="Gruppieren 78">
                <a:extLst>
                  <a:ext uri="{FF2B5EF4-FFF2-40B4-BE49-F238E27FC236}">
                    <a16:creationId xmlns:a16="http://schemas.microsoft.com/office/drawing/2014/main" id="{5A540994-0155-8A38-5042-DD12D6B85E7D}"/>
                  </a:ext>
                </a:extLst>
              </p:cNvPr>
              <p:cNvGrpSpPr/>
              <p:nvPr/>
            </p:nvGrpSpPr>
            <p:grpSpPr>
              <a:xfrm>
                <a:off x="4391169" y="4622291"/>
                <a:ext cx="297656" cy="65433"/>
                <a:chOff x="292894" y="3436143"/>
                <a:chExt cx="297656" cy="65433"/>
              </a:xfrm>
            </p:grpSpPr>
            <p:cxnSp>
              <p:nvCxnSpPr>
                <p:cNvPr id="80" name="Gerader Verbinder 79">
                  <a:extLst>
                    <a:ext uri="{FF2B5EF4-FFF2-40B4-BE49-F238E27FC236}">
                      <a16:creationId xmlns:a16="http://schemas.microsoft.com/office/drawing/2014/main" id="{2163E816-0E73-E35B-DE2D-9EF3B843B059}"/>
                    </a:ext>
                  </a:extLst>
                </p:cNvPr>
                <p:cNvCxnSpPr/>
                <p:nvPr/>
              </p:nvCxnSpPr>
              <p:spPr bwMode="auto">
                <a:xfrm>
                  <a:off x="292894" y="3467099"/>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 name="Ellipse 80">
                  <a:extLst>
                    <a:ext uri="{FF2B5EF4-FFF2-40B4-BE49-F238E27FC236}">
                      <a16:creationId xmlns:a16="http://schemas.microsoft.com/office/drawing/2014/main" id="{CDA9D5C0-9832-5AFC-9C13-A16928374DCA}"/>
                    </a:ext>
                  </a:extLst>
                </p:cNvPr>
                <p:cNvSpPr/>
                <p:nvPr/>
              </p:nvSpPr>
              <p:spPr bwMode="auto">
                <a:xfrm>
                  <a:off x="403673" y="3436143"/>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83" name="Gerader Verbinder 82">
                <a:extLst>
                  <a:ext uri="{FF2B5EF4-FFF2-40B4-BE49-F238E27FC236}">
                    <a16:creationId xmlns:a16="http://schemas.microsoft.com/office/drawing/2014/main" id="{CBC226E9-253F-2E29-1647-7865EF601A34}"/>
                  </a:ext>
                </a:extLst>
              </p:cNvPr>
              <p:cNvCxnSpPr>
                <a:cxnSpLocks/>
              </p:cNvCxnSpPr>
              <p:nvPr/>
            </p:nvCxnSpPr>
            <p:spPr bwMode="auto">
              <a:xfrm rot="15883361">
                <a:off x="2846730" y="3262232"/>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Ellipse 83">
                <a:extLst>
                  <a:ext uri="{FF2B5EF4-FFF2-40B4-BE49-F238E27FC236}">
                    <a16:creationId xmlns:a16="http://schemas.microsoft.com/office/drawing/2014/main" id="{CF242A6B-1767-0C1D-26B7-7DBCE751386C}"/>
                  </a:ext>
                </a:extLst>
              </p:cNvPr>
              <p:cNvSpPr/>
              <p:nvPr/>
            </p:nvSpPr>
            <p:spPr bwMode="auto">
              <a:xfrm rot="15883361">
                <a:off x="2957509" y="3231276"/>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 name="Gerader Verbinder 7">
                <a:extLst>
                  <a:ext uri="{FF2B5EF4-FFF2-40B4-BE49-F238E27FC236}">
                    <a16:creationId xmlns:a16="http://schemas.microsoft.com/office/drawing/2014/main" id="{1D6E9BC1-9BEE-B91D-7617-3C398D0A6CAC}"/>
                  </a:ext>
                </a:extLst>
              </p:cNvPr>
              <p:cNvCxnSpPr/>
              <p:nvPr/>
            </p:nvCxnSpPr>
            <p:spPr bwMode="auto">
              <a:xfrm rot="17805118">
                <a:off x="3964074" y="2963818"/>
                <a:ext cx="297656" cy="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Ellipse 12">
                <a:extLst>
                  <a:ext uri="{FF2B5EF4-FFF2-40B4-BE49-F238E27FC236}">
                    <a16:creationId xmlns:a16="http://schemas.microsoft.com/office/drawing/2014/main" id="{56A63F00-164C-EB87-A53C-2A35724F4439}"/>
                  </a:ext>
                </a:extLst>
              </p:cNvPr>
              <p:cNvSpPr/>
              <p:nvPr/>
            </p:nvSpPr>
            <p:spPr bwMode="auto">
              <a:xfrm rot="17805118">
                <a:off x="4079357" y="2936656"/>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2" name="Gerader Verbinder 21">
                <a:extLst>
                  <a:ext uri="{FF2B5EF4-FFF2-40B4-BE49-F238E27FC236}">
                    <a16:creationId xmlns:a16="http://schemas.microsoft.com/office/drawing/2014/main" id="{62899EC3-BE66-4218-AC52-180C4133113B}"/>
                  </a:ext>
                </a:extLst>
              </p:cNvPr>
              <p:cNvCxnSpPr>
                <a:cxnSpLocks/>
              </p:cNvCxnSpPr>
              <p:nvPr/>
            </p:nvCxnSpPr>
            <p:spPr bwMode="auto">
              <a:xfrm flipH="1" flipV="1">
                <a:off x="4179892" y="2570739"/>
                <a:ext cx="134933" cy="302636"/>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Ellipse 22">
                <a:extLst>
                  <a:ext uri="{FF2B5EF4-FFF2-40B4-BE49-F238E27FC236}">
                    <a16:creationId xmlns:a16="http://schemas.microsoft.com/office/drawing/2014/main" id="{753C1D10-C985-91D2-524C-8B7D05894CB6}"/>
                  </a:ext>
                </a:extLst>
              </p:cNvPr>
              <p:cNvSpPr/>
              <p:nvPr/>
            </p:nvSpPr>
            <p:spPr bwMode="auto">
              <a:xfrm rot="17805118">
                <a:off x="4213339" y="2699204"/>
                <a:ext cx="65433" cy="65433"/>
              </a:xfrm>
              <a:prstGeom prst="ellipse">
                <a:avLst/>
              </a:prstGeom>
              <a:solidFill>
                <a:schemeClr val="bg1"/>
              </a:solid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6" name="Gruppieren 25">
            <a:extLst>
              <a:ext uri="{FF2B5EF4-FFF2-40B4-BE49-F238E27FC236}">
                <a16:creationId xmlns:a16="http://schemas.microsoft.com/office/drawing/2014/main" id="{7866268D-CF31-FB07-8E46-6D533D0D2A8F}"/>
              </a:ext>
            </a:extLst>
          </p:cNvPr>
          <p:cNvGrpSpPr/>
          <p:nvPr/>
        </p:nvGrpSpPr>
        <p:grpSpPr>
          <a:xfrm>
            <a:off x="1337446" y="2570739"/>
            <a:ext cx="2888683" cy="3025199"/>
            <a:chOff x="1337446" y="2570739"/>
            <a:chExt cx="2888683" cy="3025199"/>
          </a:xfrm>
        </p:grpSpPr>
        <p:cxnSp>
          <p:nvCxnSpPr>
            <p:cNvPr id="24" name="Gerade Verbindung mit Pfeil 23">
              <a:extLst>
                <a:ext uri="{FF2B5EF4-FFF2-40B4-BE49-F238E27FC236}">
                  <a16:creationId xmlns:a16="http://schemas.microsoft.com/office/drawing/2014/main" id="{A992F555-CF5D-E139-00CA-35ECCC4B2FAC}"/>
                </a:ext>
              </a:extLst>
            </p:cNvPr>
            <p:cNvCxnSpPr/>
            <p:nvPr/>
          </p:nvCxnSpPr>
          <p:spPr bwMode="auto">
            <a:xfrm flipH="1">
              <a:off x="1337446" y="2570739"/>
              <a:ext cx="2888683" cy="3025199"/>
            </a:xfrm>
            <a:prstGeom prst="straightConnector1">
              <a:avLst/>
            </a:prstGeom>
            <a:solidFill>
              <a:srgbClr val="FF0000"/>
            </a:solidFill>
            <a:ln w="1905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feld 24">
              <a:extLst>
                <a:ext uri="{FF2B5EF4-FFF2-40B4-BE49-F238E27FC236}">
                  <a16:creationId xmlns:a16="http://schemas.microsoft.com/office/drawing/2014/main" id="{42C5393C-53F3-4A5C-A232-86FF436EFAE4}"/>
                </a:ext>
              </a:extLst>
            </p:cNvPr>
            <p:cNvSpPr txBox="1"/>
            <p:nvPr/>
          </p:nvSpPr>
          <p:spPr>
            <a:xfrm rot="18924385">
              <a:off x="2069822" y="4310606"/>
              <a:ext cx="708848" cy="246221"/>
            </a:xfrm>
            <a:prstGeom prst="rect">
              <a:avLst/>
            </a:prstGeom>
            <a:solidFill>
              <a:schemeClr val="bg1"/>
            </a:solidFill>
          </p:spPr>
          <p:txBody>
            <a:bodyPr wrap="none" rtlCol="0">
              <a:spAutoFit/>
            </a:bodyPr>
            <a:lstStyle/>
            <a:p>
              <a:r>
                <a:rPr lang="de-DE" sz="1000" dirty="0"/>
                <a:t>4.500 km</a:t>
              </a:r>
            </a:p>
          </p:txBody>
        </p:sp>
      </p:grpSp>
      <p:grpSp>
        <p:nvGrpSpPr>
          <p:cNvPr id="29" name="Gruppieren 28">
            <a:extLst>
              <a:ext uri="{FF2B5EF4-FFF2-40B4-BE49-F238E27FC236}">
                <a16:creationId xmlns:a16="http://schemas.microsoft.com/office/drawing/2014/main" id="{46446F46-E2BD-9A6F-E9F3-E7C9AA09F1F5}"/>
              </a:ext>
            </a:extLst>
          </p:cNvPr>
          <p:cNvGrpSpPr/>
          <p:nvPr/>
        </p:nvGrpSpPr>
        <p:grpSpPr>
          <a:xfrm flipV="1">
            <a:off x="3009246" y="3036043"/>
            <a:ext cx="2025913" cy="2082023"/>
            <a:chOff x="1337446" y="2570739"/>
            <a:chExt cx="2888683" cy="3025199"/>
          </a:xfrm>
        </p:grpSpPr>
        <p:cxnSp>
          <p:nvCxnSpPr>
            <p:cNvPr id="33" name="Gerade Verbindung mit Pfeil 32">
              <a:extLst>
                <a:ext uri="{FF2B5EF4-FFF2-40B4-BE49-F238E27FC236}">
                  <a16:creationId xmlns:a16="http://schemas.microsoft.com/office/drawing/2014/main" id="{12C4D263-BEA1-E11F-49BD-D7335CDB092A}"/>
                </a:ext>
              </a:extLst>
            </p:cNvPr>
            <p:cNvCxnSpPr/>
            <p:nvPr/>
          </p:nvCxnSpPr>
          <p:spPr bwMode="auto">
            <a:xfrm flipH="1">
              <a:off x="1337446" y="2570739"/>
              <a:ext cx="2888683" cy="3025199"/>
            </a:xfrm>
            <a:prstGeom prst="straightConnector1">
              <a:avLst/>
            </a:prstGeom>
            <a:solidFill>
              <a:srgbClr val="FF0000"/>
            </a:solidFill>
            <a:ln w="1905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Textfeld 33">
              <a:extLst>
                <a:ext uri="{FF2B5EF4-FFF2-40B4-BE49-F238E27FC236}">
                  <a16:creationId xmlns:a16="http://schemas.microsoft.com/office/drawing/2014/main" id="{624E9467-48F6-4CC2-3ABD-FDED9AC0863C}"/>
                </a:ext>
              </a:extLst>
            </p:cNvPr>
            <p:cNvSpPr txBox="1"/>
            <p:nvPr/>
          </p:nvSpPr>
          <p:spPr>
            <a:xfrm rot="8195024">
              <a:off x="2630509" y="3605135"/>
              <a:ext cx="1010723" cy="357761"/>
            </a:xfrm>
            <a:prstGeom prst="rect">
              <a:avLst/>
            </a:prstGeom>
            <a:solidFill>
              <a:schemeClr val="bg1"/>
            </a:solidFill>
          </p:spPr>
          <p:txBody>
            <a:bodyPr wrap="none" rtlCol="0">
              <a:spAutoFit/>
            </a:bodyPr>
            <a:lstStyle/>
            <a:p>
              <a:r>
                <a:rPr lang="de-DE" sz="1000" dirty="0"/>
                <a:t>2.600 km</a:t>
              </a:r>
            </a:p>
          </p:txBody>
        </p:sp>
      </p:grpSp>
      <p:sp>
        <p:nvSpPr>
          <p:cNvPr id="7" name="Rectangle 4">
            <a:extLst>
              <a:ext uri="{FF2B5EF4-FFF2-40B4-BE49-F238E27FC236}">
                <a16:creationId xmlns:a16="http://schemas.microsoft.com/office/drawing/2014/main" id="{75B2BA4C-1C89-51AA-8181-93E76F237841}"/>
              </a:ext>
            </a:extLst>
          </p:cNvPr>
          <p:cNvSpPr>
            <a:spLocks noChangeArrowheads="1"/>
          </p:cNvSpPr>
          <p:nvPr/>
        </p:nvSpPr>
        <p:spPr bwMode="auto">
          <a:xfrm>
            <a:off x="1337446" y="34492"/>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(1)</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Europäische Verbundnetze ENTSO-E</a:t>
            </a:r>
          </a:p>
        </p:txBody>
      </p:sp>
    </p:spTree>
    <p:extLst>
      <p:ext uri="{BB962C8B-B14F-4D97-AF65-F5344CB8AC3E}">
        <p14:creationId xmlns:p14="http://schemas.microsoft.com/office/powerpoint/2010/main" val="23033154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0-#ppt_w/2"/>
                                          </p:val>
                                        </p:tav>
                                        <p:tav tm="100000">
                                          <p:val>
                                            <p:strVal val="#ppt_x"/>
                                          </p:val>
                                        </p:tav>
                                      </p:tavLst>
                                    </p:anim>
                                    <p:anim calcmode="lin" valueType="num">
                                      <p:cBhvr additive="base">
                                        <p:cTn id="8" dur="10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1000" fill="hold"/>
                                        <p:tgtEl>
                                          <p:spTgt spid="26"/>
                                        </p:tgtEl>
                                        <p:attrNameLst>
                                          <p:attrName>ppt_x</p:attrName>
                                        </p:attrNameLst>
                                      </p:cBhvr>
                                      <p:tavLst>
                                        <p:tav tm="0">
                                          <p:val>
                                            <p:strVal val="0-#ppt_w/2"/>
                                          </p:val>
                                        </p:tav>
                                        <p:tav tm="100000">
                                          <p:val>
                                            <p:strVal val="#ppt_x"/>
                                          </p:val>
                                        </p:tav>
                                      </p:tavLst>
                                    </p:anim>
                                    <p:anim calcmode="lin" valueType="num">
                                      <p:cBhvr additive="base">
                                        <p:cTn id="14"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1000" fill="hold"/>
                                        <p:tgtEl>
                                          <p:spTgt spid="29"/>
                                        </p:tgtEl>
                                        <p:attrNameLst>
                                          <p:attrName>ppt_x</p:attrName>
                                        </p:attrNameLst>
                                      </p:cBhvr>
                                      <p:tavLst>
                                        <p:tav tm="0">
                                          <p:val>
                                            <p:strVal val="0-#ppt_w/2"/>
                                          </p:val>
                                        </p:tav>
                                        <p:tav tm="100000">
                                          <p:val>
                                            <p:strVal val="#ppt_x"/>
                                          </p:val>
                                        </p:tav>
                                      </p:tavLst>
                                    </p:anim>
                                    <p:anim calcmode="lin" valueType="num">
                                      <p:cBhvr additive="base">
                                        <p:cTn id="20"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34492"/>
            <a:ext cx="88030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(2)</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Grenzkuppelstellen (</a:t>
            </a:r>
            <a:r>
              <a:rPr lang="de-DE" altLang="de-DE" sz="2000" dirty="0" err="1">
                <a:solidFill>
                  <a:schemeClr val="bg1"/>
                </a:solidFill>
                <a:effectLst>
                  <a:outerShdw blurRad="38100" dist="38100" dir="2700000" algn="tl">
                    <a:srgbClr val="000000">
                      <a:alpha val="43137"/>
                    </a:srgbClr>
                  </a:outerShdw>
                </a:effectLst>
              </a:rPr>
              <a:t>Interkonnektoren</a:t>
            </a:r>
            <a:r>
              <a:rPr lang="de-DE" altLang="de-DE" sz="2000" dirty="0">
                <a:solidFill>
                  <a:schemeClr val="bg1"/>
                </a:solidFill>
                <a:effectLst>
                  <a:outerShdw blurRad="38100" dist="38100" dir="2700000" algn="tl">
                    <a:srgbClr val="000000">
                      <a:alpha val="43137"/>
                    </a:srgbClr>
                  </a:outerShdw>
                </a:effectLst>
              </a:rPr>
              <a:t>) zwischen D zu den Nachbarländern</a:t>
            </a:r>
          </a:p>
        </p:txBody>
      </p:sp>
      <p:sp>
        <p:nvSpPr>
          <p:cNvPr id="9" name="Text Box 5">
            <a:extLst>
              <a:ext uri="{FF2B5EF4-FFF2-40B4-BE49-F238E27FC236}">
                <a16:creationId xmlns:a16="http://schemas.microsoft.com/office/drawing/2014/main" id="{F7847F87-1BAC-4C57-A7CB-921DE3CB5B2B}"/>
              </a:ext>
            </a:extLst>
          </p:cNvPr>
          <p:cNvSpPr txBox="1">
            <a:spLocks noChangeArrowheads="1"/>
          </p:cNvSpPr>
          <p:nvPr/>
        </p:nvSpPr>
        <p:spPr bwMode="auto">
          <a:xfrm>
            <a:off x="7741764" y="5672751"/>
            <a:ext cx="99065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hlinkClick r:id="rId3"/>
              </a:rPr>
              <a:t>BDEW</a:t>
            </a:r>
            <a:endParaRPr lang="en-US" altLang="de-DE" sz="1200" dirty="0"/>
          </a:p>
        </p:txBody>
      </p:sp>
      <p:pic>
        <p:nvPicPr>
          <p:cNvPr id="17" name="Grafik 16" descr="Ein Bild, das Text, Screenshot, Schrift, Diagramm enthält.&#10;&#10;KI-generierte Inhalte können fehlerhaft sein.">
            <a:extLst>
              <a:ext uri="{FF2B5EF4-FFF2-40B4-BE49-F238E27FC236}">
                <a16:creationId xmlns:a16="http://schemas.microsoft.com/office/drawing/2014/main" id="{10FBEED5-5512-F90E-8532-DA49A8B0218E}"/>
              </a:ext>
            </a:extLst>
          </p:cNvPr>
          <p:cNvPicPr>
            <a:picLocks noChangeAspect="1"/>
          </p:cNvPicPr>
          <p:nvPr/>
        </p:nvPicPr>
        <p:blipFill>
          <a:blip r:embed="rId4">
            <a:extLst>
              <a:ext uri="{28A0092B-C50C-407E-A947-70E740481C1C}">
                <a14:useLocalDpi xmlns:a14="http://schemas.microsoft.com/office/drawing/2010/main" val="0"/>
              </a:ext>
            </a:extLst>
          </a:blip>
          <a:srcRect t="25997" b="2380"/>
          <a:stretch/>
        </p:blipFill>
        <p:spPr>
          <a:xfrm>
            <a:off x="840044" y="822503"/>
            <a:ext cx="4648968" cy="5348311"/>
          </a:xfrm>
          <a:prstGeom prst="rect">
            <a:avLst/>
          </a:prstGeom>
        </p:spPr>
      </p:pic>
      <p:pic>
        <p:nvPicPr>
          <p:cNvPr id="18" name="Grafik 17" descr="Ein Bild, das Text, Screenshot, Schrift, Diagramm enthält.&#10;&#10;KI-generierte Inhalte können fehlerhaft sein.">
            <a:extLst>
              <a:ext uri="{FF2B5EF4-FFF2-40B4-BE49-F238E27FC236}">
                <a16:creationId xmlns:a16="http://schemas.microsoft.com/office/drawing/2014/main" id="{9F08C5C5-BB9A-DEB7-4E99-33D2BD0323F9}"/>
              </a:ext>
            </a:extLst>
          </p:cNvPr>
          <p:cNvPicPr>
            <a:picLocks noChangeAspect="1"/>
          </p:cNvPicPr>
          <p:nvPr/>
        </p:nvPicPr>
        <p:blipFill>
          <a:blip r:embed="rId4">
            <a:extLst>
              <a:ext uri="{28A0092B-C50C-407E-A947-70E740481C1C}">
                <a14:useLocalDpi xmlns:a14="http://schemas.microsoft.com/office/drawing/2010/main" val="0"/>
              </a:ext>
            </a:extLst>
          </a:blip>
          <a:srcRect b="76946"/>
          <a:stretch/>
        </p:blipFill>
        <p:spPr>
          <a:xfrm>
            <a:off x="5636428" y="1230137"/>
            <a:ext cx="4269572" cy="1581036"/>
          </a:xfrm>
          <a:prstGeom prst="rect">
            <a:avLst/>
          </a:prstGeom>
        </p:spPr>
      </p:pic>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17081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Deutschland hat als zentrales Land in Europa viele Grenzkuppelstellen zu den Nachbarländern!</a:t>
            </a:r>
          </a:p>
        </p:txBody>
      </p:sp>
      <p:grpSp>
        <p:nvGrpSpPr>
          <p:cNvPr id="3" name="Gruppieren 2">
            <a:extLst>
              <a:ext uri="{FF2B5EF4-FFF2-40B4-BE49-F238E27FC236}">
                <a16:creationId xmlns:a16="http://schemas.microsoft.com/office/drawing/2014/main" id="{6B662C2D-A473-47CD-993A-AA6EBFCA3A8F}"/>
              </a:ext>
            </a:extLst>
          </p:cNvPr>
          <p:cNvGrpSpPr/>
          <p:nvPr/>
        </p:nvGrpSpPr>
        <p:grpSpPr>
          <a:xfrm>
            <a:off x="5870467" y="3143364"/>
            <a:ext cx="3570468" cy="2215991"/>
            <a:chOff x="6070492" y="4349277"/>
            <a:chExt cx="3570468" cy="2215991"/>
          </a:xfrm>
        </p:grpSpPr>
        <p:sp>
          <p:nvSpPr>
            <p:cNvPr id="13" name="Textfeld 12">
              <a:extLst>
                <a:ext uri="{FF2B5EF4-FFF2-40B4-BE49-F238E27FC236}">
                  <a16:creationId xmlns:a16="http://schemas.microsoft.com/office/drawing/2014/main" id="{25A8F903-D5DE-4A16-94CF-C113F93D179E}"/>
                </a:ext>
              </a:extLst>
            </p:cNvPr>
            <p:cNvSpPr txBox="1"/>
            <p:nvPr/>
          </p:nvSpPr>
          <p:spPr>
            <a:xfrm>
              <a:off x="6242618" y="4349277"/>
              <a:ext cx="3398342" cy="2215991"/>
            </a:xfrm>
            <a:prstGeom prst="rect">
              <a:avLst/>
            </a:prstGeom>
            <a:noFill/>
          </p:spPr>
          <p:txBody>
            <a:bodyPr wrap="square" rtlCol="0">
              <a:spAutoFit/>
            </a:bodyPr>
            <a:lstStyle/>
            <a:p>
              <a:r>
                <a:rPr lang="de-DE" sz="1600" dirty="0" err="1">
                  <a:solidFill>
                    <a:srgbClr val="FF0000"/>
                  </a:solidFill>
                </a:rPr>
                <a:t>Interkonnektoren</a:t>
              </a:r>
              <a:r>
                <a:rPr lang="de-DE" sz="1600" dirty="0">
                  <a:solidFill>
                    <a:srgbClr val="FF0000"/>
                  </a:solidFill>
                </a:rPr>
                <a:t>:</a:t>
              </a:r>
              <a:br>
                <a:rPr lang="de-DE" sz="1600" dirty="0">
                  <a:solidFill>
                    <a:srgbClr val="FF0000"/>
                  </a:solidFill>
                </a:rPr>
              </a:br>
              <a:r>
                <a:rPr lang="de-DE" sz="1200" dirty="0">
                  <a:solidFill>
                    <a:srgbClr val="FF0000"/>
                  </a:solidFill>
                </a:rPr>
                <a:t>(Leitungsgebundene Übergabepunkte zu Nachbarländern von D)</a:t>
              </a:r>
            </a:p>
            <a:p>
              <a:pPr marL="285750" indent="-285750">
                <a:buFont typeface="Wingdings" panose="05000000000000000000" pitchFamily="2" charset="2"/>
                <a:buChar char="§"/>
              </a:pPr>
              <a:r>
                <a:rPr lang="de-DE" sz="1400" b="1" dirty="0">
                  <a:solidFill>
                    <a:srgbClr val="FF0000"/>
                  </a:solidFill>
                </a:rPr>
                <a:t>Leistung</a:t>
              </a:r>
              <a:r>
                <a:rPr lang="de-DE" sz="1400" dirty="0">
                  <a:solidFill>
                    <a:srgbClr val="FF0000"/>
                  </a:solidFill>
                </a:rPr>
                <a:t> (2020):</a:t>
              </a:r>
              <a:br>
                <a:rPr lang="de-DE" sz="1400" dirty="0">
                  <a:solidFill>
                    <a:srgbClr val="FF0000"/>
                  </a:solidFill>
                </a:rPr>
              </a:br>
              <a:r>
                <a:rPr lang="de-DE" sz="1400" dirty="0">
                  <a:solidFill>
                    <a:srgbClr val="FF0000"/>
                  </a:solidFill>
                </a:rPr>
                <a:t>- Export: 20.702 MW</a:t>
              </a:r>
              <a:br>
                <a:rPr lang="de-DE" sz="1400" dirty="0">
                  <a:solidFill>
                    <a:srgbClr val="FF0000"/>
                  </a:solidFill>
                </a:rPr>
              </a:br>
              <a:r>
                <a:rPr lang="de-DE" sz="1400" dirty="0">
                  <a:solidFill>
                    <a:srgbClr val="FF0000"/>
                  </a:solidFill>
                </a:rPr>
                <a:t>- Import: 23.311 MW</a:t>
              </a:r>
              <a:endParaRPr lang="de-DE" sz="1400" b="1" dirty="0">
                <a:solidFill>
                  <a:srgbClr val="FF0000"/>
                </a:solidFill>
              </a:endParaRPr>
            </a:p>
            <a:p>
              <a:pPr marL="285750" indent="-285750">
                <a:buFont typeface="Wingdings" panose="05000000000000000000" pitchFamily="2" charset="2"/>
                <a:buChar char="§"/>
              </a:pPr>
              <a:r>
                <a:rPr lang="de-DE" sz="1400" b="1" dirty="0">
                  <a:solidFill>
                    <a:srgbClr val="FF0000"/>
                  </a:solidFill>
                </a:rPr>
                <a:t>Energie</a:t>
              </a:r>
              <a:r>
                <a:rPr lang="de-DE" sz="1400" dirty="0">
                  <a:solidFill>
                    <a:srgbClr val="FF0000"/>
                  </a:solidFill>
                </a:rPr>
                <a:t>  (2020)</a:t>
              </a:r>
              <a:br>
                <a:rPr lang="de-DE" sz="1400" dirty="0">
                  <a:solidFill>
                    <a:srgbClr val="FF0000"/>
                  </a:solidFill>
                </a:rPr>
              </a:br>
              <a:r>
                <a:rPr lang="de-DE" sz="1400" dirty="0">
                  <a:solidFill>
                    <a:srgbClr val="FF0000"/>
                  </a:solidFill>
                </a:rPr>
                <a:t>- Export: 46,7TWh</a:t>
              </a:r>
              <a:br>
                <a:rPr lang="de-DE" sz="1400" dirty="0">
                  <a:solidFill>
                    <a:srgbClr val="FF0000"/>
                  </a:solidFill>
                </a:rPr>
              </a:br>
              <a:r>
                <a:rPr lang="de-DE" sz="1400" dirty="0">
                  <a:solidFill>
                    <a:srgbClr val="FF0000"/>
                  </a:solidFill>
                </a:rPr>
                <a:t>- Import: 35,8 TWh</a:t>
              </a:r>
              <a:br>
                <a:rPr lang="de-DE" sz="1400" dirty="0">
                  <a:solidFill>
                    <a:srgbClr val="FF0000"/>
                  </a:solidFill>
                </a:rPr>
              </a:br>
              <a:r>
                <a:rPr lang="de-DE" sz="1400" dirty="0">
                  <a:solidFill>
                    <a:srgbClr val="FF0000"/>
                  </a:solidFill>
                </a:rPr>
                <a:t>- </a:t>
              </a:r>
              <a:r>
                <a:rPr lang="de-DE" sz="1400" b="1" dirty="0">
                  <a:solidFill>
                    <a:srgbClr val="FF0000"/>
                  </a:solidFill>
                </a:rPr>
                <a:t>Saldo: 11,0 TWh </a:t>
              </a:r>
            </a:p>
          </p:txBody>
        </p:sp>
        <p:sp>
          <p:nvSpPr>
            <p:cNvPr id="14" name="Textfeld 13">
              <a:extLst>
                <a:ext uri="{FF2B5EF4-FFF2-40B4-BE49-F238E27FC236}">
                  <a16:creationId xmlns:a16="http://schemas.microsoft.com/office/drawing/2014/main" id="{33091B88-98AD-419B-ABFB-1CBD7C66D286}"/>
                </a:ext>
              </a:extLst>
            </p:cNvPr>
            <p:cNvSpPr txBox="1"/>
            <p:nvPr/>
          </p:nvSpPr>
          <p:spPr>
            <a:xfrm>
              <a:off x="6070492" y="4404974"/>
              <a:ext cx="298480" cy="246221"/>
            </a:xfrm>
            <a:prstGeom prst="rect">
              <a:avLst/>
            </a:prstGeom>
            <a:noFill/>
          </p:spPr>
          <p:txBody>
            <a:bodyPr wrap="none" rtlCol="0">
              <a:spAutoFit/>
            </a:bodyPr>
            <a:lstStyle/>
            <a:p>
              <a:r>
                <a:rPr lang="de-DE" sz="1000" dirty="0">
                  <a:solidFill>
                    <a:srgbClr val="FF0000"/>
                  </a:solidFill>
                </a:rPr>
                <a:t>7)</a:t>
              </a:r>
            </a:p>
          </p:txBody>
        </p:sp>
      </p:grpSp>
    </p:spTree>
    <p:extLst>
      <p:ext uri="{BB962C8B-B14F-4D97-AF65-F5344CB8AC3E}">
        <p14:creationId xmlns:p14="http://schemas.microsoft.com/office/powerpoint/2010/main" val="5421257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955390"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Agenda </a:t>
            </a:r>
          </a:p>
        </p:txBody>
      </p:sp>
      <p:sp>
        <p:nvSpPr>
          <p:cNvPr id="22" name="Text Box 5">
            <a:extLst>
              <a:ext uri="{FF2B5EF4-FFF2-40B4-BE49-F238E27FC236}">
                <a16:creationId xmlns:a16="http://schemas.microsoft.com/office/drawing/2014/main" id="{467886E4-9E9F-49C4-9BFC-FDB702C1C992}"/>
              </a:ext>
            </a:extLst>
          </p:cNvPr>
          <p:cNvSpPr txBox="1">
            <a:spLocks noChangeArrowheads="1"/>
          </p:cNvSpPr>
          <p:nvPr/>
        </p:nvSpPr>
        <p:spPr bwMode="auto">
          <a:xfrm>
            <a:off x="618171" y="86398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Einführung</a:t>
            </a:r>
          </a:p>
        </p:txBody>
      </p:sp>
      <p:sp>
        <p:nvSpPr>
          <p:cNvPr id="25" name="Text Box 5">
            <a:extLst>
              <a:ext uri="{FF2B5EF4-FFF2-40B4-BE49-F238E27FC236}">
                <a16:creationId xmlns:a16="http://schemas.microsoft.com/office/drawing/2014/main" id="{1890E108-4D8F-4C76-8FAD-8D2CA485C128}"/>
              </a:ext>
            </a:extLst>
          </p:cNvPr>
          <p:cNvSpPr txBox="1">
            <a:spLocks noChangeArrowheads="1"/>
          </p:cNvSpPr>
          <p:nvPr/>
        </p:nvSpPr>
        <p:spPr bwMode="auto">
          <a:xfrm>
            <a:off x="618171" y="3466171"/>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Netzstabilität</a:t>
            </a:r>
          </a:p>
        </p:txBody>
      </p:sp>
      <p:sp>
        <p:nvSpPr>
          <p:cNvPr id="26" name="Text Box 5">
            <a:extLst>
              <a:ext uri="{FF2B5EF4-FFF2-40B4-BE49-F238E27FC236}">
                <a16:creationId xmlns:a16="http://schemas.microsoft.com/office/drawing/2014/main" id="{96384559-4E75-44A8-8BBA-DC83A23D63DF}"/>
              </a:ext>
            </a:extLst>
          </p:cNvPr>
          <p:cNvSpPr txBox="1">
            <a:spLocks noChangeArrowheads="1"/>
          </p:cNvSpPr>
          <p:nvPr/>
        </p:nvSpPr>
        <p:spPr bwMode="auto">
          <a:xfrm>
            <a:off x="618171" y="4768813"/>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Energieausgleich, Energiespeicher </a:t>
            </a:r>
          </a:p>
        </p:txBody>
      </p:sp>
      <p:sp>
        <p:nvSpPr>
          <p:cNvPr id="27" name="Text Box 5">
            <a:extLst>
              <a:ext uri="{FF2B5EF4-FFF2-40B4-BE49-F238E27FC236}">
                <a16:creationId xmlns:a16="http://schemas.microsoft.com/office/drawing/2014/main" id="{D6E04AA8-3DEE-4B88-9612-FC5486425B4E}"/>
              </a:ext>
            </a:extLst>
          </p:cNvPr>
          <p:cNvSpPr txBox="1">
            <a:spLocks noChangeArrowheads="1"/>
          </p:cNvSpPr>
          <p:nvPr/>
        </p:nvSpPr>
        <p:spPr bwMode="auto">
          <a:xfrm>
            <a:off x="618171" y="2163529"/>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Vom anonymen Verbraucher zum kooperativen Energiesystem</a:t>
            </a:r>
            <a:endParaRPr lang="de-DE" altLang="de-DE" sz="1800" dirty="0">
              <a:solidFill>
                <a:srgbClr val="563BFB"/>
              </a:solidFill>
            </a:endParaRPr>
          </a:p>
        </p:txBody>
      </p:sp>
      <p:sp>
        <p:nvSpPr>
          <p:cNvPr id="28" name="Text Box 5">
            <a:extLst>
              <a:ext uri="{FF2B5EF4-FFF2-40B4-BE49-F238E27FC236}">
                <a16:creationId xmlns:a16="http://schemas.microsoft.com/office/drawing/2014/main" id="{60B64DA1-7E05-4051-B8EF-14E1B2F6C729}"/>
              </a:ext>
            </a:extLst>
          </p:cNvPr>
          <p:cNvSpPr txBox="1">
            <a:spLocks noChangeArrowheads="1"/>
          </p:cNvSpPr>
          <p:nvPr/>
        </p:nvSpPr>
        <p:spPr bwMode="auto">
          <a:xfrm>
            <a:off x="618171" y="3900385"/>
            <a:ext cx="8697913"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Das Energiewabensystem</a:t>
            </a:r>
          </a:p>
        </p:txBody>
      </p:sp>
      <p:sp>
        <p:nvSpPr>
          <p:cNvPr id="29" name="Text Box 5">
            <a:extLst>
              <a:ext uri="{FF2B5EF4-FFF2-40B4-BE49-F238E27FC236}">
                <a16:creationId xmlns:a16="http://schemas.microsoft.com/office/drawing/2014/main" id="{7E777913-A17E-4FEA-9BCE-BB3CE5E88C9A}"/>
              </a:ext>
            </a:extLst>
          </p:cNvPr>
          <p:cNvSpPr txBox="1">
            <a:spLocks noChangeArrowheads="1"/>
          </p:cNvSpPr>
          <p:nvPr/>
        </p:nvSpPr>
        <p:spPr bwMode="auto">
          <a:xfrm>
            <a:off x="618171" y="5636209"/>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Fazit</a:t>
            </a:r>
          </a:p>
        </p:txBody>
      </p:sp>
      <p:sp>
        <p:nvSpPr>
          <p:cNvPr id="30" name="Text Box 5">
            <a:extLst>
              <a:ext uri="{FF2B5EF4-FFF2-40B4-BE49-F238E27FC236}">
                <a16:creationId xmlns:a16="http://schemas.microsoft.com/office/drawing/2014/main" id="{A5CA7407-92DE-47D7-AB5D-9B4EB3869C53}"/>
              </a:ext>
            </a:extLst>
          </p:cNvPr>
          <p:cNvSpPr txBox="1">
            <a:spLocks noChangeArrowheads="1"/>
          </p:cNvSpPr>
          <p:nvPr/>
        </p:nvSpPr>
        <p:spPr bwMode="auto">
          <a:xfrm>
            <a:off x="618171" y="6069393"/>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Quellen</a:t>
            </a:r>
          </a:p>
        </p:txBody>
      </p:sp>
      <p:sp>
        <p:nvSpPr>
          <p:cNvPr id="13" name="Text Box 5">
            <a:extLst>
              <a:ext uri="{FF2B5EF4-FFF2-40B4-BE49-F238E27FC236}">
                <a16:creationId xmlns:a16="http://schemas.microsoft.com/office/drawing/2014/main" id="{44E6129E-7B8C-49BB-8071-5FCE355977DE}"/>
              </a:ext>
            </a:extLst>
          </p:cNvPr>
          <p:cNvSpPr txBox="1">
            <a:spLocks noChangeArrowheads="1"/>
          </p:cNvSpPr>
          <p:nvPr/>
        </p:nvSpPr>
        <p:spPr bwMode="auto">
          <a:xfrm>
            <a:off x="618171" y="173034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Ziele und Prinzipien: Gleichgewicht für Stromerzeugung und -verbrauch</a:t>
            </a:r>
          </a:p>
        </p:txBody>
      </p:sp>
      <p:sp>
        <p:nvSpPr>
          <p:cNvPr id="17" name="Text Box 5">
            <a:extLst>
              <a:ext uri="{FF2B5EF4-FFF2-40B4-BE49-F238E27FC236}">
                <a16:creationId xmlns:a16="http://schemas.microsoft.com/office/drawing/2014/main" id="{35034F4C-76A1-42B2-89E6-3BBC24996AA6}"/>
              </a:ext>
            </a:extLst>
          </p:cNvPr>
          <p:cNvSpPr txBox="1">
            <a:spLocks noChangeArrowheads="1"/>
          </p:cNvSpPr>
          <p:nvPr/>
        </p:nvSpPr>
        <p:spPr bwMode="auto">
          <a:xfrm>
            <a:off x="618171" y="1297165"/>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Grundsätzliche Verfügbarkeit ausreichender Primärenergie</a:t>
            </a:r>
          </a:p>
        </p:txBody>
      </p:sp>
      <p:sp>
        <p:nvSpPr>
          <p:cNvPr id="4" name="Text Box 5">
            <a:extLst>
              <a:ext uri="{FF2B5EF4-FFF2-40B4-BE49-F238E27FC236}">
                <a16:creationId xmlns:a16="http://schemas.microsoft.com/office/drawing/2014/main" id="{89A0C7AA-7029-700E-A636-29F8E9C8CEC5}"/>
              </a:ext>
            </a:extLst>
          </p:cNvPr>
          <p:cNvSpPr txBox="1">
            <a:spLocks noChangeArrowheads="1"/>
          </p:cNvSpPr>
          <p:nvPr/>
        </p:nvSpPr>
        <p:spPr bwMode="auto">
          <a:xfrm>
            <a:off x="618171" y="5203027"/>
            <a:ext cx="8697913"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563BFB"/>
                </a:solidFill>
              </a:rPr>
              <a:t>Entwicklung: Stromerzeugung, Stromnetze, Strommarkt, Energiemarkt</a:t>
            </a:r>
          </a:p>
        </p:txBody>
      </p:sp>
      <p:sp>
        <p:nvSpPr>
          <p:cNvPr id="2" name="Text Box 5">
            <a:extLst>
              <a:ext uri="{FF2B5EF4-FFF2-40B4-BE49-F238E27FC236}">
                <a16:creationId xmlns:a16="http://schemas.microsoft.com/office/drawing/2014/main" id="{488AEFA1-C6E8-EB81-F794-355F3B2B082A}"/>
              </a:ext>
            </a:extLst>
          </p:cNvPr>
          <p:cNvSpPr txBox="1">
            <a:spLocks noChangeArrowheads="1"/>
          </p:cNvSpPr>
          <p:nvPr/>
        </p:nvSpPr>
        <p:spPr bwMode="auto">
          <a:xfrm>
            <a:off x="618171" y="2597743"/>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Nutzungsgrad und Stromgestehungskosten von Kraftwerken</a:t>
            </a:r>
          </a:p>
        </p:txBody>
      </p:sp>
      <p:sp>
        <p:nvSpPr>
          <p:cNvPr id="5" name="Text Box 5">
            <a:extLst>
              <a:ext uri="{FF2B5EF4-FFF2-40B4-BE49-F238E27FC236}">
                <a16:creationId xmlns:a16="http://schemas.microsoft.com/office/drawing/2014/main" id="{ACA5CA45-CBB4-CE80-25AA-DE0D08128352}"/>
              </a:ext>
            </a:extLst>
          </p:cNvPr>
          <p:cNvSpPr txBox="1">
            <a:spLocks noChangeArrowheads="1"/>
          </p:cNvSpPr>
          <p:nvPr/>
        </p:nvSpPr>
        <p:spPr bwMode="auto">
          <a:xfrm>
            <a:off x="618171" y="3031957"/>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Transformation</a:t>
            </a:r>
          </a:p>
        </p:txBody>
      </p:sp>
      <p:sp>
        <p:nvSpPr>
          <p:cNvPr id="3" name="Text Box 5">
            <a:extLst>
              <a:ext uri="{FF2B5EF4-FFF2-40B4-BE49-F238E27FC236}">
                <a16:creationId xmlns:a16="http://schemas.microsoft.com/office/drawing/2014/main" id="{06A8E3CA-D586-BB22-CDF0-6561266B9E56}"/>
              </a:ext>
            </a:extLst>
          </p:cNvPr>
          <p:cNvSpPr txBox="1">
            <a:spLocks noChangeArrowheads="1"/>
          </p:cNvSpPr>
          <p:nvPr/>
        </p:nvSpPr>
        <p:spPr bwMode="auto">
          <a:xfrm>
            <a:off x="618171" y="4334599"/>
            <a:ext cx="9143049"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Courier New" panose="02070309020205020404" pitchFamily="49" charset="0"/>
              <a:buChar char="o"/>
            </a:pPr>
            <a:r>
              <a:rPr lang="de-DE" altLang="de-DE" sz="1800" dirty="0">
                <a:solidFill>
                  <a:srgbClr val="3333FF"/>
                </a:solidFill>
              </a:rPr>
              <a:t>„Dunkelflauten“</a:t>
            </a:r>
          </a:p>
        </p:txBody>
      </p:sp>
    </p:spTree>
    <p:extLst>
      <p:ext uri="{BB962C8B-B14F-4D97-AF65-F5344CB8AC3E}">
        <p14:creationId xmlns:p14="http://schemas.microsoft.com/office/powerpoint/2010/main" val="168764489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1+#ppt_w/2"/>
                                          </p:val>
                                        </p:tav>
                                        <p:tav tm="100000">
                                          <p:val>
                                            <p:strVal val="#ppt_x"/>
                                          </p:val>
                                        </p:tav>
                                      </p:tavLst>
                                    </p:anim>
                                    <p:anim calcmode="lin" valueType="num">
                                      <p:cBhvr additive="base">
                                        <p:cTn id="1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000" fill="hold"/>
                                        <p:tgtEl>
                                          <p:spTgt spid="27"/>
                                        </p:tgtEl>
                                        <p:attrNameLst>
                                          <p:attrName>ppt_x</p:attrName>
                                        </p:attrNameLst>
                                      </p:cBhvr>
                                      <p:tavLst>
                                        <p:tav tm="0">
                                          <p:val>
                                            <p:strVal val="1+#ppt_w/2"/>
                                          </p:val>
                                        </p:tav>
                                        <p:tav tm="100000">
                                          <p:val>
                                            <p:strVal val="#ppt_x"/>
                                          </p:val>
                                        </p:tav>
                                      </p:tavLst>
                                    </p:anim>
                                    <p:anim calcmode="lin" valueType="num">
                                      <p:cBhvr additive="base">
                                        <p:cTn id="20"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1000" fill="hold"/>
                                        <p:tgtEl>
                                          <p:spTgt spid="2"/>
                                        </p:tgtEl>
                                        <p:attrNameLst>
                                          <p:attrName>ppt_x</p:attrName>
                                        </p:attrNameLst>
                                      </p:cBhvr>
                                      <p:tavLst>
                                        <p:tav tm="0">
                                          <p:val>
                                            <p:strVal val="1+#ppt_w/2"/>
                                          </p:val>
                                        </p:tav>
                                        <p:tav tm="100000">
                                          <p:val>
                                            <p:strVal val="#ppt_x"/>
                                          </p:val>
                                        </p:tav>
                                      </p:tavLst>
                                    </p:anim>
                                    <p:anim calcmode="lin" valueType="num">
                                      <p:cBhvr additive="base">
                                        <p:cTn id="26"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000" fill="hold"/>
                                        <p:tgtEl>
                                          <p:spTgt spid="25"/>
                                        </p:tgtEl>
                                        <p:attrNameLst>
                                          <p:attrName>ppt_x</p:attrName>
                                        </p:attrNameLst>
                                      </p:cBhvr>
                                      <p:tavLst>
                                        <p:tav tm="0">
                                          <p:val>
                                            <p:strVal val="1+#ppt_w/2"/>
                                          </p:val>
                                        </p:tav>
                                        <p:tav tm="100000">
                                          <p:val>
                                            <p:strVal val="#ppt_x"/>
                                          </p:val>
                                        </p:tav>
                                      </p:tavLst>
                                    </p:anim>
                                    <p:anim calcmode="lin" valueType="num">
                                      <p:cBhvr additive="base">
                                        <p:cTn id="3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1000" fill="hold"/>
                                        <p:tgtEl>
                                          <p:spTgt spid="28"/>
                                        </p:tgtEl>
                                        <p:attrNameLst>
                                          <p:attrName>ppt_x</p:attrName>
                                        </p:attrNameLst>
                                      </p:cBhvr>
                                      <p:tavLst>
                                        <p:tav tm="0">
                                          <p:val>
                                            <p:strVal val="1+#ppt_w/2"/>
                                          </p:val>
                                        </p:tav>
                                        <p:tav tm="100000">
                                          <p:val>
                                            <p:strVal val="#ppt_x"/>
                                          </p:val>
                                        </p:tav>
                                      </p:tavLst>
                                    </p:anim>
                                    <p:anim calcmode="lin" valueType="num">
                                      <p:cBhvr additive="base">
                                        <p:cTn id="44"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1000" fill="hold"/>
                                        <p:tgtEl>
                                          <p:spTgt spid="3"/>
                                        </p:tgtEl>
                                        <p:attrNameLst>
                                          <p:attrName>ppt_x</p:attrName>
                                        </p:attrNameLst>
                                      </p:cBhvr>
                                      <p:tavLst>
                                        <p:tav tm="0">
                                          <p:val>
                                            <p:strVal val="1+#ppt_w/2"/>
                                          </p:val>
                                        </p:tav>
                                        <p:tav tm="100000">
                                          <p:val>
                                            <p:strVal val="#ppt_x"/>
                                          </p:val>
                                        </p:tav>
                                      </p:tavLst>
                                    </p:anim>
                                    <p:anim calcmode="lin" valueType="num">
                                      <p:cBhvr additive="base">
                                        <p:cTn id="5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1000" fill="hold"/>
                                        <p:tgtEl>
                                          <p:spTgt spid="26"/>
                                        </p:tgtEl>
                                        <p:attrNameLst>
                                          <p:attrName>ppt_x</p:attrName>
                                        </p:attrNameLst>
                                      </p:cBhvr>
                                      <p:tavLst>
                                        <p:tav tm="0">
                                          <p:val>
                                            <p:strVal val="1+#ppt_w/2"/>
                                          </p:val>
                                        </p:tav>
                                        <p:tav tm="100000">
                                          <p:val>
                                            <p:strVal val="#ppt_x"/>
                                          </p:val>
                                        </p:tav>
                                      </p:tavLst>
                                    </p:anim>
                                    <p:anim calcmode="lin" valueType="num">
                                      <p:cBhvr additive="base">
                                        <p:cTn id="5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1000" fill="hold"/>
                                        <p:tgtEl>
                                          <p:spTgt spid="4"/>
                                        </p:tgtEl>
                                        <p:attrNameLst>
                                          <p:attrName>ppt_x</p:attrName>
                                        </p:attrNameLst>
                                      </p:cBhvr>
                                      <p:tavLst>
                                        <p:tav tm="0">
                                          <p:val>
                                            <p:strVal val="1+#ppt_w/2"/>
                                          </p:val>
                                        </p:tav>
                                        <p:tav tm="100000">
                                          <p:val>
                                            <p:strVal val="#ppt_x"/>
                                          </p:val>
                                        </p:tav>
                                      </p:tavLst>
                                    </p:anim>
                                    <p:anim calcmode="lin" valueType="num">
                                      <p:cBhvr additive="base">
                                        <p:cTn id="62"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1000" fill="hold"/>
                                        <p:tgtEl>
                                          <p:spTgt spid="29"/>
                                        </p:tgtEl>
                                        <p:attrNameLst>
                                          <p:attrName>ppt_x</p:attrName>
                                        </p:attrNameLst>
                                      </p:cBhvr>
                                      <p:tavLst>
                                        <p:tav tm="0">
                                          <p:val>
                                            <p:strVal val="1+#ppt_w/2"/>
                                          </p:val>
                                        </p:tav>
                                        <p:tav tm="100000">
                                          <p:val>
                                            <p:strVal val="#ppt_x"/>
                                          </p:val>
                                        </p:tav>
                                      </p:tavLst>
                                    </p:anim>
                                    <p:anim calcmode="lin" valueType="num">
                                      <p:cBhvr additive="base">
                                        <p:cTn id="6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1000" fill="hold"/>
                                        <p:tgtEl>
                                          <p:spTgt spid="30"/>
                                        </p:tgtEl>
                                        <p:attrNameLst>
                                          <p:attrName>ppt_x</p:attrName>
                                        </p:attrNameLst>
                                      </p:cBhvr>
                                      <p:tavLst>
                                        <p:tav tm="0">
                                          <p:val>
                                            <p:strVal val="1+#ppt_w/2"/>
                                          </p:val>
                                        </p:tav>
                                        <p:tav tm="100000">
                                          <p:val>
                                            <p:strVal val="#ppt_x"/>
                                          </p:val>
                                        </p:tav>
                                      </p:tavLst>
                                    </p:anim>
                                    <p:anim calcmode="lin" valueType="num">
                                      <p:cBhvr additive="base">
                                        <p:cTn id="7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P spid="13" grpId="0"/>
      <p:bldP spid="17" grpId="0"/>
      <p:bldP spid="4" grpId="0"/>
      <p:bldP spid="2" grpId="0"/>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a:extLst>
              <a:ext uri="{FF2B5EF4-FFF2-40B4-BE49-F238E27FC236}">
                <a16:creationId xmlns:a16="http://schemas.microsoft.com/office/drawing/2014/main" id="{7F54C994-432C-4900-AA4F-77AA98357F31}"/>
              </a:ext>
            </a:extLst>
          </p:cNvPr>
          <p:cNvSpPr>
            <a:spLocks noChangeArrowheads="1"/>
          </p:cNvSpPr>
          <p:nvPr/>
        </p:nvSpPr>
        <p:spPr bwMode="auto">
          <a:xfrm>
            <a:off x="871539" y="5062"/>
            <a:ext cx="90344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Netzstabilität (3)</a:t>
            </a:r>
            <a:br>
              <a:rPr lang="de-DE" altLang="de-DE" sz="2000" dirty="0">
                <a:solidFill>
                  <a:schemeClr val="bg1"/>
                </a:solidFill>
              </a:rPr>
            </a:br>
            <a:r>
              <a:rPr lang="de-DE" altLang="de-DE" sz="2000" dirty="0">
                <a:solidFill>
                  <a:schemeClr val="bg1"/>
                </a:solidFill>
              </a:rPr>
              <a:t>Netzfrequenz: Regelgröße zur Netzstabilität </a:t>
            </a:r>
          </a:p>
        </p:txBody>
      </p:sp>
      <p:sp>
        <p:nvSpPr>
          <p:cNvPr id="19459" name="Rechteck 15">
            <a:extLst>
              <a:ext uri="{FF2B5EF4-FFF2-40B4-BE49-F238E27FC236}">
                <a16:creationId xmlns:a16="http://schemas.microsoft.com/office/drawing/2014/main" id="{C9516488-1AE3-4FDB-A8C8-91D837525257}"/>
              </a:ext>
            </a:extLst>
          </p:cNvPr>
          <p:cNvSpPr>
            <a:spLocks noChangeArrowheads="1"/>
          </p:cNvSpPr>
          <p:nvPr/>
        </p:nvSpPr>
        <p:spPr bwMode="auto">
          <a:xfrm>
            <a:off x="352425" y="5764213"/>
            <a:ext cx="2600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Anonymer Verbraucher</a:t>
            </a:r>
          </a:p>
        </p:txBody>
      </p:sp>
      <p:sp>
        <p:nvSpPr>
          <p:cNvPr id="48" name="Rechteck 47">
            <a:extLst>
              <a:ext uri="{FF2B5EF4-FFF2-40B4-BE49-F238E27FC236}">
                <a16:creationId xmlns:a16="http://schemas.microsoft.com/office/drawing/2014/main" id="{CAFAA2DA-DFE5-4EC6-8021-22AB9AED9EC9}"/>
              </a:ext>
            </a:extLst>
          </p:cNvPr>
          <p:cNvSpPr/>
          <p:nvPr/>
        </p:nvSpPr>
        <p:spPr bwMode="auto">
          <a:xfrm>
            <a:off x="298450" y="1292224"/>
            <a:ext cx="9271000" cy="4838701"/>
          </a:xfrm>
          <a:prstGeom prst="rect">
            <a:avLst/>
          </a:prstGeom>
          <a:solidFill>
            <a:schemeClr val="accent1">
              <a:lumMod val="20000"/>
              <a:lumOff val="80000"/>
            </a:schemeClr>
          </a:solidFill>
          <a:ln w="12700" cap="flat" cmpd="sng" algn="ctr">
            <a:noFill/>
            <a:prstDash val="solid"/>
            <a:round/>
            <a:headEnd type="none" w="med" len="med"/>
            <a:tailEnd type="none" w="med" len="med"/>
          </a:ln>
          <a:effectLst/>
        </p:spPr>
        <p:txBody>
          <a:bodyPr lIns="0" tIns="0" rIns="0" bIns="0"/>
          <a:lstStyle/>
          <a:p>
            <a:pPr>
              <a:buFontTx/>
              <a:buNone/>
              <a:defRPr/>
            </a:pPr>
            <a:endParaRPr lang="de-DE" dirty="0">
              <a:solidFill>
                <a:srgbClr val="3333FF"/>
              </a:solidFill>
              <a:latin typeface="Arial" charset="0"/>
            </a:endParaRPr>
          </a:p>
        </p:txBody>
      </p:sp>
      <p:cxnSp>
        <p:nvCxnSpPr>
          <p:cNvPr id="19462" name="Gerade Verbindung 3">
            <a:extLst>
              <a:ext uri="{FF2B5EF4-FFF2-40B4-BE49-F238E27FC236}">
                <a16:creationId xmlns:a16="http://schemas.microsoft.com/office/drawing/2014/main" id="{BD7ACA6D-D5AD-43BE-A9FA-86F8C5FDFAB9}"/>
              </a:ext>
            </a:extLst>
          </p:cNvPr>
          <p:cNvCxnSpPr>
            <a:cxnSpLocks noChangeShapeType="1"/>
          </p:cNvCxnSpPr>
          <p:nvPr/>
        </p:nvCxnSpPr>
        <p:spPr bwMode="auto">
          <a:xfrm>
            <a:off x="495300" y="5411788"/>
            <a:ext cx="7172325" cy="0"/>
          </a:xfrm>
          <a:prstGeom prst="line">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3" name="Gerade Verbindung 5">
            <a:extLst>
              <a:ext uri="{FF2B5EF4-FFF2-40B4-BE49-F238E27FC236}">
                <a16:creationId xmlns:a16="http://schemas.microsoft.com/office/drawing/2014/main" id="{2F4CE9CC-1B69-4570-B4DD-0009B24950E4}"/>
              </a:ext>
            </a:extLst>
          </p:cNvPr>
          <p:cNvCxnSpPr>
            <a:cxnSpLocks noChangeShapeType="1"/>
            <a:stCxn id="19466" idx="0"/>
          </p:cNvCxnSpPr>
          <p:nvPr/>
        </p:nvCxnSpPr>
        <p:spPr bwMode="auto">
          <a:xfrm flipV="1">
            <a:off x="4910138" y="5391150"/>
            <a:ext cx="3175" cy="444500"/>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464" name="Gruppieren 18">
            <a:extLst>
              <a:ext uri="{FF2B5EF4-FFF2-40B4-BE49-F238E27FC236}">
                <a16:creationId xmlns:a16="http://schemas.microsoft.com/office/drawing/2014/main" id="{1957D6DC-20AB-41EF-B338-351124361ECD}"/>
              </a:ext>
            </a:extLst>
          </p:cNvPr>
          <p:cNvGrpSpPr>
            <a:grpSpLocks/>
          </p:cNvGrpSpPr>
          <p:nvPr/>
        </p:nvGrpSpPr>
        <p:grpSpPr bwMode="auto">
          <a:xfrm>
            <a:off x="4646613" y="1714500"/>
            <a:ext cx="1049337" cy="1374775"/>
            <a:chOff x="3995551" y="2052084"/>
            <a:chExt cx="1380405" cy="1605517"/>
          </a:xfrm>
        </p:grpSpPr>
        <p:pic>
          <p:nvPicPr>
            <p:cNvPr id="19511" name="Grafik 16">
              <a:extLst>
                <a:ext uri="{FF2B5EF4-FFF2-40B4-BE49-F238E27FC236}">
                  <a16:creationId xmlns:a16="http://schemas.microsoft.com/office/drawing/2014/main" id="{181D891E-E0E3-4772-BC6D-6E492EDDFE09}"/>
                </a:ext>
              </a:extLst>
            </p:cNvPr>
            <p:cNvPicPr>
              <a:picLocks noChangeAspect="1"/>
            </p:cNvPicPr>
            <p:nvPr/>
          </p:nvPicPr>
          <p:blipFill>
            <a:blip r:embed="rId3">
              <a:extLst>
                <a:ext uri="{28A0092B-C50C-407E-A947-70E740481C1C}">
                  <a14:useLocalDpi xmlns:a14="http://schemas.microsoft.com/office/drawing/2010/main" val="0"/>
                </a:ext>
              </a:extLst>
            </a:blip>
            <a:srcRect l="58096" t="33966" b="10941"/>
            <a:stretch>
              <a:fillRect/>
            </a:stretch>
          </p:blipFill>
          <p:spPr bwMode="auto">
            <a:xfrm>
              <a:off x="3995551" y="2052085"/>
              <a:ext cx="1380405" cy="160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eck 17">
              <a:extLst>
                <a:ext uri="{FF2B5EF4-FFF2-40B4-BE49-F238E27FC236}">
                  <a16:creationId xmlns:a16="http://schemas.microsoft.com/office/drawing/2014/main" id="{48748370-371D-4C87-BCF9-8E9DF763CCCE}"/>
                </a:ext>
              </a:extLst>
            </p:cNvPr>
            <p:cNvSpPr/>
            <p:nvPr/>
          </p:nvSpPr>
          <p:spPr bwMode="auto">
            <a:xfrm>
              <a:off x="4805835" y="2052084"/>
              <a:ext cx="403053" cy="307755"/>
            </a:xfrm>
            <a:prstGeom prst="rect">
              <a:avLst/>
            </a:prstGeom>
            <a:solidFill>
              <a:schemeClr val="accent1">
                <a:lumMod val="20000"/>
                <a:lumOff val="80000"/>
              </a:schemeClr>
            </a:solidFill>
            <a:ln w="12700" cap="flat" cmpd="sng" algn="ctr">
              <a:noFill/>
              <a:prstDash val="solid"/>
              <a:round/>
              <a:headEnd type="none" w="med" len="med"/>
              <a:tailEnd type="none" w="med" len="med"/>
            </a:ln>
            <a:effectLst/>
          </p:spPr>
          <p:txBody>
            <a:bodyPr lIns="0" tIns="0" rIns="0" bIns="0"/>
            <a:lstStyle/>
            <a:p>
              <a:pPr>
                <a:defRPr/>
              </a:pPr>
              <a:endParaRPr lang="de-DE">
                <a:latin typeface="Arial" charset="0"/>
              </a:endParaRPr>
            </a:p>
          </p:txBody>
        </p:sp>
      </p:grpSp>
      <p:grpSp>
        <p:nvGrpSpPr>
          <p:cNvPr id="19465" name="Gruppieren 14">
            <a:extLst>
              <a:ext uri="{FF2B5EF4-FFF2-40B4-BE49-F238E27FC236}">
                <a16:creationId xmlns:a16="http://schemas.microsoft.com/office/drawing/2014/main" id="{08B6BF8D-FA5B-436D-9675-3175372E7B52}"/>
              </a:ext>
            </a:extLst>
          </p:cNvPr>
          <p:cNvGrpSpPr>
            <a:grpSpLocks/>
          </p:cNvGrpSpPr>
          <p:nvPr/>
        </p:nvGrpSpPr>
        <p:grpSpPr bwMode="auto">
          <a:xfrm>
            <a:off x="2749550" y="2967038"/>
            <a:ext cx="4541838" cy="2424112"/>
            <a:chOff x="3306727" y="2040648"/>
            <a:chExt cx="2838970" cy="1702012"/>
          </a:xfrm>
        </p:grpSpPr>
        <p:sp>
          <p:nvSpPr>
            <p:cNvPr id="19508" name="Freihandform 8">
              <a:extLst>
                <a:ext uri="{FF2B5EF4-FFF2-40B4-BE49-F238E27FC236}">
                  <a16:creationId xmlns:a16="http://schemas.microsoft.com/office/drawing/2014/main" id="{30F784C6-F73D-4039-9D64-22881A0BC262}"/>
                </a:ext>
              </a:extLst>
            </p:cNvPr>
            <p:cNvSpPr>
              <a:spLocks/>
            </p:cNvSpPr>
            <p:nvPr/>
          </p:nvSpPr>
          <p:spPr bwMode="auto">
            <a:xfrm>
              <a:off x="3306727" y="2040648"/>
              <a:ext cx="2828336" cy="989631"/>
            </a:xfrm>
            <a:custGeom>
              <a:avLst/>
              <a:gdLst>
                <a:gd name="T0" fmla="*/ 0 w 2828336"/>
                <a:gd name="T1" fmla="*/ 978999 h 989631"/>
                <a:gd name="T2" fmla="*/ 0 w 2828336"/>
                <a:gd name="T3" fmla="*/ 978999 h 989631"/>
                <a:gd name="T4" fmla="*/ 53163 w 2828336"/>
                <a:gd name="T5" fmla="*/ 904571 h 989631"/>
                <a:gd name="T6" fmla="*/ 95693 w 2828336"/>
                <a:gd name="T7" fmla="*/ 893938 h 989631"/>
                <a:gd name="T8" fmla="*/ 159489 w 2828336"/>
                <a:gd name="T9" fmla="*/ 840775 h 989631"/>
                <a:gd name="T10" fmla="*/ 202019 w 2828336"/>
                <a:gd name="T11" fmla="*/ 745082 h 989631"/>
                <a:gd name="T12" fmla="*/ 233917 w 2828336"/>
                <a:gd name="T13" fmla="*/ 723817 h 989631"/>
                <a:gd name="T14" fmla="*/ 276447 w 2828336"/>
                <a:gd name="T15" fmla="*/ 660022 h 989631"/>
                <a:gd name="T16" fmla="*/ 340242 w 2828336"/>
                <a:gd name="T17" fmla="*/ 617492 h 989631"/>
                <a:gd name="T18" fmla="*/ 361507 w 2828336"/>
                <a:gd name="T19" fmla="*/ 596226 h 989631"/>
                <a:gd name="T20" fmla="*/ 393405 w 2828336"/>
                <a:gd name="T21" fmla="*/ 574961 h 989631"/>
                <a:gd name="T22" fmla="*/ 457200 w 2828336"/>
                <a:gd name="T23" fmla="*/ 553696 h 989631"/>
                <a:gd name="T24" fmla="*/ 478465 w 2828336"/>
                <a:gd name="T25" fmla="*/ 521799 h 989631"/>
                <a:gd name="T26" fmla="*/ 499731 w 2828336"/>
                <a:gd name="T27" fmla="*/ 500533 h 989631"/>
                <a:gd name="T28" fmla="*/ 510363 w 2828336"/>
                <a:gd name="T29" fmla="*/ 468636 h 989631"/>
                <a:gd name="T30" fmla="*/ 542261 w 2828336"/>
                <a:gd name="T31" fmla="*/ 447371 h 989631"/>
                <a:gd name="T32" fmla="*/ 627321 w 2828336"/>
                <a:gd name="T33" fmla="*/ 426105 h 989631"/>
                <a:gd name="T34" fmla="*/ 659219 w 2828336"/>
                <a:gd name="T35" fmla="*/ 415473 h 989631"/>
                <a:gd name="T36" fmla="*/ 669852 w 2828336"/>
                <a:gd name="T37" fmla="*/ 277250 h 989631"/>
                <a:gd name="T38" fmla="*/ 723014 w 2828336"/>
                <a:gd name="T39" fmla="*/ 234719 h 989631"/>
                <a:gd name="T40" fmla="*/ 871870 w 2828336"/>
                <a:gd name="T41" fmla="*/ 202822 h 989631"/>
                <a:gd name="T42" fmla="*/ 903768 w 2828336"/>
                <a:gd name="T43" fmla="*/ 181557 h 989631"/>
                <a:gd name="T44" fmla="*/ 978196 w 2828336"/>
                <a:gd name="T45" fmla="*/ 149659 h 989631"/>
                <a:gd name="T46" fmla="*/ 999461 w 2828336"/>
                <a:gd name="T47" fmla="*/ 117761 h 989631"/>
                <a:gd name="T48" fmla="*/ 1031358 w 2828336"/>
                <a:gd name="T49" fmla="*/ 107129 h 989631"/>
                <a:gd name="T50" fmla="*/ 1127052 w 2828336"/>
                <a:gd name="T51" fmla="*/ 96496 h 989631"/>
                <a:gd name="T52" fmla="*/ 1190847 w 2828336"/>
                <a:gd name="T53" fmla="*/ 53966 h 989631"/>
                <a:gd name="T54" fmla="*/ 1297172 w 2828336"/>
                <a:gd name="T55" fmla="*/ 22068 h 989631"/>
                <a:gd name="T56" fmla="*/ 1318438 w 2828336"/>
                <a:gd name="T57" fmla="*/ 803 h 989631"/>
                <a:gd name="T58" fmla="*/ 1424763 w 2828336"/>
                <a:gd name="T59" fmla="*/ 11436 h 989631"/>
                <a:gd name="T60" fmla="*/ 1456661 w 2828336"/>
                <a:gd name="T61" fmla="*/ 32701 h 989631"/>
                <a:gd name="T62" fmla="*/ 1488558 w 2828336"/>
                <a:gd name="T63" fmla="*/ 43333 h 989631"/>
                <a:gd name="T64" fmla="*/ 1509824 w 2828336"/>
                <a:gd name="T65" fmla="*/ 64599 h 989631"/>
                <a:gd name="T66" fmla="*/ 1531089 w 2828336"/>
                <a:gd name="T67" fmla="*/ 96496 h 989631"/>
                <a:gd name="T68" fmla="*/ 1637414 w 2828336"/>
                <a:gd name="T69" fmla="*/ 107129 h 989631"/>
                <a:gd name="T70" fmla="*/ 1669312 w 2828336"/>
                <a:gd name="T71" fmla="*/ 128394 h 989631"/>
                <a:gd name="T72" fmla="*/ 1690577 w 2828336"/>
                <a:gd name="T73" fmla="*/ 160292 h 989631"/>
                <a:gd name="T74" fmla="*/ 1733107 w 2828336"/>
                <a:gd name="T75" fmla="*/ 170924 h 989631"/>
                <a:gd name="T76" fmla="*/ 1796903 w 2828336"/>
                <a:gd name="T77" fmla="*/ 192189 h 989631"/>
                <a:gd name="T78" fmla="*/ 1828800 w 2828336"/>
                <a:gd name="T79" fmla="*/ 213454 h 989631"/>
                <a:gd name="T80" fmla="*/ 1839433 w 2828336"/>
                <a:gd name="T81" fmla="*/ 255985 h 989631"/>
                <a:gd name="T82" fmla="*/ 1903228 w 2828336"/>
                <a:gd name="T83" fmla="*/ 277250 h 989631"/>
                <a:gd name="T84" fmla="*/ 1924493 w 2828336"/>
                <a:gd name="T85" fmla="*/ 298515 h 989631"/>
                <a:gd name="T86" fmla="*/ 1956391 w 2828336"/>
                <a:gd name="T87" fmla="*/ 330412 h 989631"/>
                <a:gd name="T88" fmla="*/ 2041452 w 2828336"/>
                <a:gd name="T89" fmla="*/ 362310 h 989631"/>
                <a:gd name="T90" fmla="*/ 2105247 w 2828336"/>
                <a:gd name="T91" fmla="*/ 383575 h 989631"/>
                <a:gd name="T92" fmla="*/ 2115879 w 2828336"/>
                <a:gd name="T93" fmla="*/ 436738 h 989631"/>
                <a:gd name="T94" fmla="*/ 2222205 w 2828336"/>
                <a:gd name="T95" fmla="*/ 468636 h 989631"/>
                <a:gd name="T96" fmla="*/ 2264735 w 2828336"/>
                <a:gd name="T97" fmla="*/ 521799 h 989631"/>
                <a:gd name="T98" fmla="*/ 2296633 w 2828336"/>
                <a:gd name="T99" fmla="*/ 532431 h 989631"/>
                <a:gd name="T100" fmla="*/ 2317898 w 2828336"/>
                <a:gd name="T101" fmla="*/ 596226 h 989631"/>
                <a:gd name="T102" fmla="*/ 2413591 w 2828336"/>
                <a:gd name="T103" fmla="*/ 638757 h 989631"/>
                <a:gd name="T104" fmla="*/ 2434856 w 2828336"/>
                <a:gd name="T105" fmla="*/ 670654 h 989631"/>
                <a:gd name="T106" fmla="*/ 2466754 w 2828336"/>
                <a:gd name="T107" fmla="*/ 681287 h 989631"/>
                <a:gd name="T108" fmla="*/ 2498652 w 2828336"/>
                <a:gd name="T109" fmla="*/ 702552 h 989631"/>
                <a:gd name="T110" fmla="*/ 2562447 w 2828336"/>
                <a:gd name="T111" fmla="*/ 713185 h 989631"/>
                <a:gd name="T112" fmla="*/ 2594345 w 2828336"/>
                <a:gd name="T113" fmla="*/ 723817 h 989631"/>
                <a:gd name="T114" fmla="*/ 2626242 w 2828336"/>
                <a:gd name="T115" fmla="*/ 745082 h 989631"/>
                <a:gd name="T116" fmla="*/ 2668772 w 2828336"/>
                <a:gd name="T117" fmla="*/ 808878 h 989631"/>
                <a:gd name="T118" fmla="*/ 2700670 w 2828336"/>
                <a:gd name="T119" fmla="*/ 883305 h 989631"/>
                <a:gd name="T120" fmla="*/ 2764465 w 2828336"/>
                <a:gd name="T121" fmla="*/ 904571 h 989631"/>
                <a:gd name="T122" fmla="*/ 2806996 w 2828336"/>
                <a:gd name="T123" fmla="*/ 957733 h 989631"/>
                <a:gd name="T124" fmla="*/ 2828261 w 2828336"/>
                <a:gd name="T125" fmla="*/ 989631 h 9896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28336" h="989631">
                  <a:moveTo>
                    <a:pt x="0" y="978999"/>
                  </a:moveTo>
                  <a:lnTo>
                    <a:pt x="0" y="978999"/>
                  </a:lnTo>
                  <a:cubicBezTo>
                    <a:pt x="17721" y="954190"/>
                    <a:pt x="30376" y="924826"/>
                    <a:pt x="53163" y="904571"/>
                  </a:cubicBezTo>
                  <a:cubicBezTo>
                    <a:pt x="64085" y="894863"/>
                    <a:pt x="82262" y="899694"/>
                    <a:pt x="95693" y="893938"/>
                  </a:cubicBezTo>
                  <a:cubicBezTo>
                    <a:pt x="121600" y="882835"/>
                    <a:pt x="140328" y="859936"/>
                    <a:pt x="159489" y="840775"/>
                  </a:cubicBezTo>
                  <a:cubicBezTo>
                    <a:pt x="170017" y="809192"/>
                    <a:pt x="176745" y="770356"/>
                    <a:pt x="202019" y="745082"/>
                  </a:cubicBezTo>
                  <a:cubicBezTo>
                    <a:pt x="211055" y="736046"/>
                    <a:pt x="223284" y="730905"/>
                    <a:pt x="233917" y="723817"/>
                  </a:cubicBezTo>
                  <a:cubicBezTo>
                    <a:pt x="248094" y="702552"/>
                    <a:pt x="255182" y="674199"/>
                    <a:pt x="276447" y="660022"/>
                  </a:cubicBezTo>
                  <a:cubicBezTo>
                    <a:pt x="297712" y="645845"/>
                    <a:pt x="322171" y="635564"/>
                    <a:pt x="340242" y="617492"/>
                  </a:cubicBezTo>
                  <a:cubicBezTo>
                    <a:pt x="347330" y="610403"/>
                    <a:pt x="353679" y="602488"/>
                    <a:pt x="361507" y="596226"/>
                  </a:cubicBezTo>
                  <a:cubicBezTo>
                    <a:pt x="371486" y="588243"/>
                    <a:pt x="381728" y="580151"/>
                    <a:pt x="393405" y="574961"/>
                  </a:cubicBezTo>
                  <a:cubicBezTo>
                    <a:pt x="413888" y="565857"/>
                    <a:pt x="457200" y="553696"/>
                    <a:pt x="457200" y="553696"/>
                  </a:cubicBezTo>
                  <a:cubicBezTo>
                    <a:pt x="464288" y="543064"/>
                    <a:pt x="470482" y="531777"/>
                    <a:pt x="478465" y="521799"/>
                  </a:cubicBezTo>
                  <a:cubicBezTo>
                    <a:pt x="484728" y="513971"/>
                    <a:pt x="494573" y="509129"/>
                    <a:pt x="499731" y="500533"/>
                  </a:cubicBezTo>
                  <a:cubicBezTo>
                    <a:pt x="505497" y="490923"/>
                    <a:pt x="503362" y="477387"/>
                    <a:pt x="510363" y="468636"/>
                  </a:cubicBezTo>
                  <a:cubicBezTo>
                    <a:pt x="518346" y="458657"/>
                    <a:pt x="530252" y="451738"/>
                    <a:pt x="542261" y="447371"/>
                  </a:cubicBezTo>
                  <a:cubicBezTo>
                    <a:pt x="569727" y="437383"/>
                    <a:pt x="599125" y="433795"/>
                    <a:pt x="627321" y="426105"/>
                  </a:cubicBezTo>
                  <a:cubicBezTo>
                    <a:pt x="638134" y="423156"/>
                    <a:pt x="648586" y="419017"/>
                    <a:pt x="659219" y="415473"/>
                  </a:cubicBezTo>
                  <a:cubicBezTo>
                    <a:pt x="662763" y="369399"/>
                    <a:pt x="661336" y="322669"/>
                    <a:pt x="669852" y="277250"/>
                  </a:cubicBezTo>
                  <a:cubicBezTo>
                    <a:pt x="677269" y="237695"/>
                    <a:pt x="696592" y="247930"/>
                    <a:pt x="723014" y="234719"/>
                  </a:cubicBezTo>
                  <a:cubicBezTo>
                    <a:pt x="813746" y="189352"/>
                    <a:pt x="661734" y="221924"/>
                    <a:pt x="871870" y="202822"/>
                  </a:cubicBezTo>
                  <a:cubicBezTo>
                    <a:pt x="882503" y="195734"/>
                    <a:pt x="892022" y="186591"/>
                    <a:pt x="903768" y="181557"/>
                  </a:cubicBezTo>
                  <a:cubicBezTo>
                    <a:pt x="999891" y="140361"/>
                    <a:pt x="898114" y="203046"/>
                    <a:pt x="978196" y="149659"/>
                  </a:cubicBezTo>
                  <a:cubicBezTo>
                    <a:pt x="985284" y="139026"/>
                    <a:pt x="989482" y="125744"/>
                    <a:pt x="999461" y="117761"/>
                  </a:cubicBezTo>
                  <a:cubicBezTo>
                    <a:pt x="1008212" y="110760"/>
                    <a:pt x="1020303" y="108971"/>
                    <a:pt x="1031358" y="107129"/>
                  </a:cubicBezTo>
                  <a:cubicBezTo>
                    <a:pt x="1063016" y="101853"/>
                    <a:pt x="1095154" y="100040"/>
                    <a:pt x="1127052" y="96496"/>
                  </a:cubicBezTo>
                  <a:cubicBezTo>
                    <a:pt x="1148317" y="82319"/>
                    <a:pt x="1166601" y="62048"/>
                    <a:pt x="1190847" y="53966"/>
                  </a:cubicBezTo>
                  <a:cubicBezTo>
                    <a:pt x="1268505" y="28080"/>
                    <a:pt x="1232896" y="38138"/>
                    <a:pt x="1297172" y="22068"/>
                  </a:cubicBezTo>
                  <a:cubicBezTo>
                    <a:pt x="1304261" y="14980"/>
                    <a:pt x="1308448" y="1635"/>
                    <a:pt x="1318438" y="803"/>
                  </a:cubicBezTo>
                  <a:cubicBezTo>
                    <a:pt x="1353933" y="-2155"/>
                    <a:pt x="1390057" y="3427"/>
                    <a:pt x="1424763" y="11436"/>
                  </a:cubicBezTo>
                  <a:cubicBezTo>
                    <a:pt x="1437215" y="14309"/>
                    <a:pt x="1445231" y="26986"/>
                    <a:pt x="1456661" y="32701"/>
                  </a:cubicBezTo>
                  <a:cubicBezTo>
                    <a:pt x="1466685" y="37713"/>
                    <a:pt x="1477926" y="39789"/>
                    <a:pt x="1488558" y="43333"/>
                  </a:cubicBezTo>
                  <a:cubicBezTo>
                    <a:pt x="1495647" y="50422"/>
                    <a:pt x="1503561" y="56771"/>
                    <a:pt x="1509824" y="64599"/>
                  </a:cubicBezTo>
                  <a:cubicBezTo>
                    <a:pt x="1517807" y="74577"/>
                    <a:pt x="1518966" y="92455"/>
                    <a:pt x="1531089" y="96496"/>
                  </a:cubicBezTo>
                  <a:cubicBezTo>
                    <a:pt x="1564880" y="107760"/>
                    <a:pt x="1601972" y="103585"/>
                    <a:pt x="1637414" y="107129"/>
                  </a:cubicBezTo>
                  <a:cubicBezTo>
                    <a:pt x="1648047" y="114217"/>
                    <a:pt x="1660276" y="119358"/>
                    <a:pt x="1669312" y="128394"/>
                  </a:cubicBezTo>
                  <a:cubicBezTo>
                    <a:pt x="1678348" y="137430"/>
                    <a:pt x="1679944" y="153204"/>
                    <a:pt x="1690577" y="160292"/>
                  </a:cubicBezTo>
                  <a:cubicBezTo>
                    <a:pt x="1702736" y="168398"/>
                    <a:pt x="1719110" y="166725"/>
                    <a:pt x="1733107" y="170924"/>
                  </a:cubicBezTo>
                  <a:cubicBezTo>
                    <a:pt x="1754577" y="177365"/>
                    <a:pt x="1796903" y="192189"/>
                    <a:pt x="1796903" y="192189"/>
                  </a:cubicBezTo>
                  <a:cubicBezTo>
                    <a:pt x="1807535" y="199277"/>
                    <a:pt x="1821712" y="202822"/>
                    <a:pt x="1828800" y="213454"/>
                  </a:cubicBezTo>
                  <a:cubicBezTo>
                    <a:pt x="1836906" y="225613"/>
                    <a:pt x="1828338" y="246475"/>
                    <a:pt x="1839433" y="255985"/>
                  </a:cubicBezTo>
                  <a:cubicBezTo>
                    <a:pt x="1856452" y="270573"/>
                    <a:pt x="1887378" y="261400"/>
                    <a:pt x="1903228" y="277250"/>
                  </a:cubicBezTo>
                  <a:lnTo>
                    <a:pt x="1924493" y="298515"/>
                  </a:lnTo>
                  <a:lnTo>
                    <a:pt x="1956391" y="330412"/>
                  </a:lnTo>
                  <a:lnTo>
                    <a:pt x="2041452" y="362310"/>
                  </a:lnTo>
                  <a:cubicBezTo>
                    <a:pt x="2062561" y="369849"/>
                    <a:pt x="2105247" y="383575"/>
                    <a:pt x="2105247" y="383575"/>
                  </a:cubicBezTo>
                  <a:cubicBezTo>
                    <a:pt x="2108791" y="401296"/>
                    <a:pt x="2103100" y="423959"/>
                    <a:pt x="2115879" y="436738"/>
                  </a:cubicBezTo>
                  <a:cubicBezTo>
                    <a:pt x="2124506" y="445365"/>
                    <a:pt x="2202932" y="463817"/>
                    <a:pt x="2222205" y="468636"/>
                  </a:cubicBezTo>
                  <a:cubicBezTo>
                    <a:pt x="2231862" y="483121"/>
                    <a:pt x="2247903" y="511700"/>
                    <a:pt x="2264735" y="521799"/>
                  </a:cubicBezTo>
                  <a:cubicBezTo>
                    <a:pt x="2274346" y="527565"/>
                    <a:pt x="2286000" y="528887"/>
                    <a:pt x="2296633" y="532431"/>
                  </a:cubicBezTo>
                  <a:cubicBezTo>
                    <a:pt x="2303721" y="553696"/>
                    <a:pt x="2296633" y="589137"/>
                    <a:pt x="2317898" y="596226"/>
                  </a:cubicBezTo>
                  <a:cubicBezTo>
                    <a:pt x="2393816" y="621533"/>
                    <a:pt x="2363042" y="605058"/>
                    <a:pt x="2413591" y="638757"/>
                  </a:cubicBezTo>
                  <a:cubicBezTo>
                    <a:pt x="2420679" y="649389"/>
                    <a:pt x="2424878" y="662671"/>
                    <a:pt x="2434856" y="670654"/>
                  </a:cubicBezTo>
                  <a:cubicBezTo>
                    <a:pt x="2443608" y="677655"/>
                    <a:pt x="2456729" y="676275"/>
                    <a:pt x="2466754" y="681287"/>
                  </a:cubicBezTo>
                  <a:cubicBezTo>
                    <a:pt x="2478184" y="687002"/>
                    <a:pt x="2486529" y="698511"/>
                    <a:pt x="2498652" y="702552"/>
                  </a:cubicBezTo>
                  <a:cubicBezTo>
                    <a:pt x="2519104" y="709369"/>
                    <a:pt x="2541402" y="708508"/>
                    <a:pt x="2562447" y="713185"/>
                  </a:cubicBezTo>
                  <a:cubicBezTo>
                    <a:pt x="2573388" y="715616"/>
                    <a:pt x="2583712" y="720273"/>
                    <a:pt x="2594345" y="723817"/>
                  </a:cubicBezTo>
                  <a:cubicBezTo>
                    <a:pt x="2604977" y="730905"/>
                    <a:pt x="2617827" y="735465"/>
                    <a:pt x="2626242" y="745082"/>
                  </a:cubicBezTo>
                  <a:cubicBezTo>
                    <a:pt x="2643072" y="764316"/>
                    <a:pt x="2668772" y="808878"/>
                    <a:pt x="2668772" y="808878"/>
                  </a:cubicBezTo>
                  <a:cubicBezTo>
                    <a:pt x="2673796" y="828974"/>
                    <a:pt x="2678914" y="869707"/>
                    <a:pt x="2700670" y="883305"/>
                  </a:cubicBezTo>
                  <a:cubicBezTo>
                    <a:pt x="2719678" y="895185"/>
                    <a:pt x="2764465" y="904571"/>
                    <a:pt x="2764465" y="904571"/>
                  </a:cubicBezTo>
                  <a:cubicBezTo>
                    <a:pt x="2815804" y="955907"/>
                    <a:pt x="2753355" y="890681"/>
                    <a:pt x="2806996" y="957733"/>
                  </a:cubicBezTo>
                  <a:cubicBezTo>
                    <a:pt x="2830767" y="987447"/>
                    <a:pt x="2828261" y="966874"/>
                    <a:pt x="2828261" y="989631"/>
                  </a:cubicBezTo>
                </a:path>
              </a:pathLst>
            </a:cu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cxnSp>
          <p:nvCxnSpPr>
            <p:cNvPr id="19509" name="Gerade Verbindung 12">
              <a:extLst>
                <a:ext uri="{FF2B5EF4-FFF2-40B4-BE49-F238E27FC236}">
                  <a16:creationId xmlns:a16="http://schemas.microsoft.com/office/drawing/2014/main" id="{24AB5C9E-5100-48EF-A3BC-D3D1C3C48639}"/>
                </a:ext>
              </a:extLst>
            </p:cNvPr>
            <p:cNvCxnSpPr>
              <a:cxnSpLocks noChangeShapeType="1"/>
            </p:cNvCxnSpPr>
            <p:nvPr/>
          </p:nvCxnSpPr>
          <p:spPr bwMode="auto">
            <a:xfrm>
              <a:off x="3306727" y="3030279"/>
              <a:ext cx="0" cy="71238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510" name="Gerade Verbindung 60">
              <a:extLst>
                <a:ext uri="{FF2B5EF4-FFF2-40B4-BE49-F238E27FC236}">
                  <a16:creationId xmlns:a16="http://schemas.microsoft.com/office/drawing/2014/main" id="{0FF62E1E-E25B-462B-ACAE-86E38337B80F}"/>
                </a:ext>
              </a:extLst>
            </p:cNvPr>
            <p:cNvCxnSpPr>
              <a:cxnSpLocks noChangeShapeType="1"/>
            </p:cNvCxnSpPr>
            <p:nvPr/>
          </p:nvCxnSpPr>
          <p:spPr bwMode="auto">
            <a:xfrm>
              <a:off x="6145697" y="3030279"/>
              <a:ext cx="0" cy="712381"/>
            </a:xfrm>
            <a:prstGeom prst="line">
              <a:avLst/>
            </a:prstGeom>
            <a:noFill/>
            <a:ln w="571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9466" name="Rechteck 15">
            <a:extLst>
              <a:ext uri="{FF2B5EF4-FFF2-40B4-BE49-F238E27FC236}">
                <a16:creationId xmlns:a16="http://schemas.microsoft.com/office/drawing/2014/main" id="{F3A8EFE1-9443-48FE-AB3D-904504A0BE6D}"/>
              </a:ext>
            </a:extLst>
          </p:cNvPr>
          <p:cNvSpPr>
            <a:spLocks noChangeArrowheads="1"/>
          </p:cNvSpPr>
          <p:nvPr/>
        </p:nvSpPr>
        <p:spPr bwMode="auto">
          <a:xfrm>
            <a:off x="4457700" y="5835650"/>
            <a:ext cx="906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a:t>50,0</a:t>
            </a:r>
          </a:p>
        </p:txBody>
      </p:sp>
      <p:cxnSp>
        <p:nvCxnSpPr>
          <p:cNvPr id="19467" name="Gerade Verbindung 69">
            <a:extLst>
              <a:ext uri="{FF2B5EF4-FFF2-40B4-BE49-F238E27FC236}">
                <a16:creationId xmlns:a16="http://schemas.microsoft.com/office/drawing/2014/main" id="{8DAE8446-2221-41DC-97BE-C7C6619CB42E}"/>
              </a:ext>
            </a:extLst>
          </p:cNvPr>
          <p:cNvCxnSpPr>
            <a:cxnSpLocks noChangeShapeType="1"/>
          </p:cNvCxnSpPr>
          <p:nvPr/>
        </p:nvCxnSpPr>
        <p:spPr bwMode="auto">
          <a:xfrm flipV="1">
            <a:off x="52466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8" name="Rechteck 15">
            <a:extLst>
              <a:ext uri="{FF2B5EF4-FFF2-40B4-BE49-F238E27FC236}">
                <a16:creationId xmlns:a16="http://schemas.microsoft.com/office/drawing/2014/main" id="{B65993CD-84AE-47EE-98C4-EB85FD08B94B}"/>
              </a:ext>
            </a:extLst>
          </p:cNvPr>
          <p:cNvSpPr>
            <a:spLocks noChangeArrowheads="1"/>
          </p:cNvSpPr>
          <p:nvPr/>
        </p:nvSpPr>
        <p:spPr bwMode="auto">
          <a:xfrm>
            <a:off x="4800600" y="5651500"/>
            <a:ext cx="9064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50,2</a:t>
            </a:r>
          </a:p>
        </p:txBody>
      </p:sp>
      <p:cxnSp>
        <p:nvCxnSpPr>
          <p:cNvPr id="19469" name="Gerade Verbindung 71">
            <a:extLst>
              <a:ext uri="{FF2B5EF4-FFF2-40B4-BE49-F238E27FC236}">
                <a16:creationId xmlns:a16="http://schemas.microsoft.com/office/drawing/2014/main" id="{F31D5DA8-8919-491C-AD57-24F7AB03B612}"/>
              </a:ext>
            </a:extLst>
          </p:cNvPr>
          <p:cNvCxnSpPr>
            <a:cxnSpLocks noChangeShapeType="1"/>
          </p:cNvCxnSpPr>
          <p:nvPr/>
        </p:nvCxnSpPr>
        <p:spPr bwMode="auto">
          <a:xfrm flipV="1">
            <a:off x="45989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0" name="Rechteck 15">
            <a:extLst>
              <a:ext uri="{FF2B5EF4-FFF2-40B4-BE49-F238E27FC236}">
                <a16:creationId xmlns:a16="http://schemas.microsoft.com/office/drawing/2014/main" id="{8A4B2A67-5F57-4F4E-9F12-8DE49F00E574}"/>
              </a:ext>
            </a:extLst>
          </p:cNvPr>
          <p:cNvSpPr>
            <a:spLocks noChangeArrowheads="1"/>
          </p:cNvSpPr>
          <p:nvPr/>
        </p:nvSpPr>
        <p:spPr bwMode="auto">
          <a:xfrm>
            <a:off x="4151313" y="5651500"/>
            <a:ext cx="908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49,8</a:t>
            </a:r>
          </a:p>
        </p:txBody>
      </p:sp>
      <p:sp>
        <p:nvSpPr>
          <p:cNvPr id="19471" name="Rechteck 15">
            <a:extLst>
              <a:ext uri="{FF2B5EF4-FFF2-40B4-BE49-F238E27FC236}">
                <a16:creationId xmlns:a16="http://schemas.microsoft.com/office/drawing/2014/main" id="{4DAA15DD-EC30-4CC9-9171-70E1D49DCB99}"/>
              </a:ext>
            </a:extLst>
          </p:cNvPr>
          <p:cNvSpPr>
            <a:spLocks noChangeArrowheads="1"/>
          </p:cNvSpPr>
          <p:nvPr/>
        </p:nvSpPr>
        <p:spPr bwMode="auto">
          <a:xfrm>
            <a:off x="2308225" y="2679700"/>
            <a:ext cx="20050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dirty="0"/>
              <a:t>„Stabilitäts-Berg“</a:t>
            </a:r>
          </a:p>
        </p:txBody>
      </p:sp>
      <p:cxnSp>
        <p:nvCxnSpPr>
          <p:cNvPr id="19472" name="Gerade Verbindung 77">
            <a:extLst>
              <a:ext uri="{FF2B5EF4-FFF2-40B4-BE49-F238E27FC236}">
                <a16:creationId xmlns:a16="http://schemas.microsoft.com/office/drawing/2014/main" id="{9B91CCBE-3E3F-4233-A1F5-3CADA2C1136C}"/>
              </a:ext>
            </a:extLst>
          </p:cNvPr>
          <p:cNvCxnSpPr>
            <a:cxnSpLocks noChangeShapeType="1"/>
          </p:cNvCxnSpPr>
          <p:nvPr/>
        </p:nvCxnSpPr>
        <p:spPr bwMode="auto">
          <a:xfrm flipV="1">
            <a:off x="4916488" y="2989263"/>
            <a:ext cx="17462" cy="2428875"/>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3" name="Gerade Verbindung 86">
            <a:extLst>
              <a:ext uri="{FF2B5EF4-FFF2-40B4-BE49-F238E27FC236}">
                <a16:creationId xmlns:a16="http://schemas.microsoft.com/office/drawing/2014/main" id="{4C478C3E-2DF2-4EC5-9905-226176198553}"/>
              </a:ext>
            </a:extLst>
          </p:cNvPr>
          <p:cNvCxnSpPr>
            <a:cxnSpLocks noChangeShapeType="1"/>
          </p:cNvCxnSpPr>
          <p:nvPr/>
        </p:nvCxnSpPr>
        <p:spPr bwMode="auto">
          <a:xfrm flipV="1">
            <a:off x="3786188"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4" name="Gerade Verbindung 111">
            <a:extLst>
              <a:ext uri="{FF2B5EF4-FFF2-40B4-BE49-F238E27FC236}">
                <a16:creationId xmlns:a16="http://schemas.microsoft.com/office/drawing/2014/main" id="{2C6026F6-8B34-44D8-8FA7-7A2B1639064B}"/>
              </a:ext>
            </a:extLst>
          </p:cNvPr>
          <p:cNvCxnSpPr>
            <a:cxnSpLocks noChangeShapeType="1"/>
          </p:cNvCxnSpPr>
          <p:nvPr/>
        </p:nvCxnSpPr>
        <p:spPr bwMode="auto">
          <a:xfrm flipV="1">
            <a:off x="5254625" y="3136900"/>
            <a:ext cx="0" cy="2281238"/>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75" name="Gerade Verbindung 114">
            <a:extLst>
              <a:ext uri="{FF2B5EF4-FFF2-40B4-BE49-F238E27FC236}">
                <a16:creationId xmlns:a16="http://schemas.microsoft.com/office/drawing/2014/main" id="{570B9137-C4DB-4B12-A9AC-3DDF10BABBDA}"/>
              </a:ext>
            </a:extLst>
          </p:cNvPr>
          <p:cNvCxnSpPr>
            <a:cxnSpLocks noChangeShapeType="1"/>
          </p:cNvCxnSpPr>
          <p:nvPr/>
        </p:nvCxnSpPr>
        <p:spPr bwMode="auto">
          <a:xfrm flipV="1">
            <a:off x="4606925" y="3136900"/>
            <a:ext cx="0" cy="2281238"/>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77" name="Rechteck 122">
            <a:extLst>
              <a:ext uri="{FF2B5EF4-FFF2-40B4-BE49-F238E27FC236}">
                <a16:creationId xmlns:a16="http://schemas.microsoft.com/office/drawing/2014/main" id="{1C785861-52C5-4EEC-9966-9517C1CF8787}"/>
              </a:ext>
            </a:extLst>
          </p:cNvPr>
          <p:cNvSpPr>
            <a:spLocks noChangeArrowheads="1"/>
          </p:cNvSpPr>
          <p:nvPr/>
        </p:nvSpPr>
        <p:spPr bwMode="auto">
          <a:xfrm>
            <a:off x="4606925" y="3319463"/>
            <a:ext cx="647700" cy="352425"/>
          </a:xfrm>
          <a:prstGeom prst="rect">
            <a:avLst/>
          </a:prstGeom>
          <a:solidFill>
            <a:srgbClr val="00B050"/>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000" b="1" dirty="0">
                <a:solidFill>
                  <a:schemeClr val="bg1"/>
                </a:solidFill>
              </a:rPr>
              <a:t>Normal-</a:t>
            </a:r>
            <a:br>
              <a:rPr lang="de-DE" altLang="de-DE" sz="1000" b="1" dirty="0">
                <a:solidFill>
                  <a:schemeClr val="bg1"/>
                </a:solidFill>
              </a:rPr>
            </a:br>
            <a:r>
              <a:rPr lang="de-DE" altLang="de-DE" sz="1000" b="1" dirty="0">
                <a:solidFill>
                  <a:schemeClr val="bg1"/>
                </a:solidFill>
              </a:rPr>
              <a:t>Betrieb</a:t>
            </a:r>
          </a:p>
        </p:txBody>
      </p:sp>
      <p:sp>
        <p:nvSpPr>
          <p:cNvPr id="19478" name="Ellipse 36">
            <a:extLst>
              <a:ext uri="{FF2B5EF4-FFF2-40B4-BE49-F238E27FC236}">
                <a16:creationId xmlns:a16="http://schemas.microsoft.com/office/drawing/2014/main" id="{9CAD7815-F431-453B-8B7E-9C2AFB8D22CA}"/>
              </a:ext>
            </a:extLst>
          </p:cNvPr>
          <p:cNvSpPr>
            <a:spLocks noChangeArrowheads="1"/>
          </p:cNvSpPr>
          <p:nvPr/>
        </p:nvSpPr>
        <p:spPr bwMode="auto">
          <a:xfrm>
            <a:off x="4545013" y="3022600"/>
            <a:ext cx="103187" cy="103188"/>
          </a:xfrm>
          <a:prstGeom prst="ellipse">
            <a:avLst/>
          </a:prstGeom>
          <a:solidFill>
            <a:srgbClr val="00B05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9479" name="Ellipse 124">
            <a:extLst>
              <a:ext uri="{FF2B5EF4-FFF2-40B4-BE49-F238E27FC236}">
                <a16:creationId xmlns:a16="http://schemas.microsoft.com/office/drawing/2014/main" id="{94002385-068E-4968-9944-A6DC54FDF6E1}"/>
              </a:ext>
            </a:extLst>
          </p:cNvPr>
          <p:cNvSpPr>
            <a:spLocks noChangeArrowheads="1"/>
          </p:cNvSpPr>
          <p:nvPr/>
        </p:nvSpPr>
        <p:spPr bwMode="auto">
          <a:xfrm>
            <a:off x="5202238" y="3065463"/>
            <a:ext cx="103187" cy="104775"/>
          </a:xfrm>
          <a:prstGeom prst="ellipse">
            <a:avLst/>
          </a:prstGeom>
          <a:solidFill>
            <a:srgbClr val="00B05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nvGrpSpPr>
          <p:cNvPr id="13" name="Gruppieren 12">
            <a:extLst>
              <a:ext uri="{FF2B5EF4-FFF2-40B4-BE49-F238E27FC236}">
                <a16:creationId xmlns:a16="http://schemas.microsoft.com/office/drawing/2014/main" id="{1DA0E661-46A2-4231-BCD8-58F0718005A6}"/>
              </a:ext>
            </a:extLst>
          </p:cNvPr>
          <p:cNvGrpSpPr>
            <a:grpSpLocks/>
          </p:cNvGrpSpPr>
          <p:nvPr/>
        </p:nvGrpSpPr>
        <p:grpSpPr bwMode="auto">
          <a:xfrm>
            <a:off x="871538" y="3798888"/>
            <a:ext cx="2332037" cy="2128837"/>
            <a:chOff x="871537" y="3798888"/>
            <a:chExt cx="2332038" cy="2128837"/>
          </a:xfrm>
        </p:grpSpPr>
        <p:sp>
          <p:nvSpPr>
            <p:cNvPr id="19502" name="Ellipse 126">
              <a:extLst>
                <a:ext uri="{FF2B5EF4-FFF2-40B4-BE49-F238E27FC236}">
                  <a16:creationId xmlns:a16="http://schemas.microsoft.com/office/drawing/2014/main" id="{FD298992-6CE9-4A44-B0C7-1CF4982B5F69}"/>
                </a:ext>
              </a:extLst>
            </p:cNvPr>
            <p:cNvSpPr>
              <a:spLocks noChangeArrowheads="1"/>
            </p:cNvSpPr>
            <p:nvPr/>
          </p:nvSpPr>
          <p:spPr bwMode="auto">
            <a:xfrm>
              <a:off x="2697163" y="4313238"/>
              <a:ext cx="104775" cy="104775"/>
            </a:xfrm>
            <a:prstGeom prst="ellipse">
              <a:avLst/>
            </a:prstGeom>
            <a:solidFill>
              <a:srgbClr val="FF0000"/>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nvGrpSpPr>
            <p:cNvPr id="19503" name="Gruppieren 11">
              <a:extLst>
                <a:ext uri="{FF2B5EF4-FFF2-40B4-BE49-F238E27FC236}">
                  <a16:creationId xmlns:a16="http://schemas.microsoft.com/office/drawing/2014/main" id="{24BDD15D-1174-46D9-8099-9012579695F4}"/>
                </a:ext>
              </a:extLst>
            </p:cNvPr>
            <p:cNvGrpSpPr>
              <a:grpSpLocks/>
            </p:cNvGrpSpPr>
            <p:nvPr/>
          </p:nvGrpSpPr>
          <p:grpSpPr bwMode="auto">
            <a:xfrm>
              <a:off x="871537" y="3798888"/>
              <a:ext cx="2332038" cy="2128837"/>
              <a:chOff x="871537" y="3798888"/>
              <a:chExt cx="2332038" cy="2128837"/>
            </a:xfrm>
          </p:grpSpPr>
          <p:sp>
            <p:nvSpPr>
              <p:cNvPr id="19504" name="Rechteck 15">
                <a:extLst>
                  <a:ext uri="{FF2B5EF4-FFF2-40B4-BE49-F238E27FC236}">
                    <a16:creationId xmlns:a16="http://schemas.microsoft.com/office/drawing/2014/main" id="{31FF8F92-012B-4EBA-9B15-B1D8CDCBAFF3}"/>
                  </a:ext>
                </a:extLst>
              </p:cNvPr>
              <p:cNvSpPr>
                <a:spLocks noChangeArrowheads="1"/>
              </p:cNvSpPr>
              <p:nvPr/>
            </p:nvSpPr>
            <p:spPr bwMode="auto">
              <a:xfrm>
                <a:off x="871537" y="3879850"/>
                <a:ext cx="1854201"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300" b="1" dirty="0">
                    <a:solidFill>
                      <a:srgbClr val="FF0000"/>
                    </a:solidFill>
                  </a:rPr>
                  <a:t>Sehr kritische Situation fürs Netz:</a:t>
                </a:r>
              </a:p>
              <a:p>
                <a:pPr>
                  <a:buFontTx/>
                  <a:buNone/>
                </a:pPr>
                <a:r>
                  <a:rPr lang="de-DE" altLang="de-DE" sz="1300" dirty="0">
                    <a:solidFill>
                      <a:srgbClr val="FF0000"/>
                    </a:solidFill>
                  </a:rPr>
                  <a:t>Erzeuger gehen vom Netz (Inselbetrieb)</a:t>
                </a:r>
              </a:p>
              <a:p>
                <a:pPr>
                  <a:buFontTx/>
                  <a:buNone/>
                </a:pPr>
                <a:r>
                  <a:rPr lang="de-DE" altLang="de-DE" sz="1300" dirty="0">
                    <a:solidFill>
                      <a:srgbClr val="FF0000"/>
                    </a:solidFill>
                    <a:sym typeface="Wingdings" panose="05000000000000000000" pitchFamily="2" charset="2"/>
                  </a:rPr>
                  <a:t> es droht </a:t>
                </a:r>
                <a:r>
                  <a:rPr lang="de-DE" altLang="de-DE" sz="1300" dirty="0">
                    <a:solidFill>
                      <a:srgbClr val="FF0000"/>
                    </a:solidFill>
                  </a:rPr>
                  <a:t>Netz-zusammenbruch, </a:t>
                </a:r>
                <a:r>
                  <a:rPr lang="de-DE" altLang="de-DE" sz="1300" b="1" dirty="0"/>
                  <a:t>„Blackout“</a:t>
                </a:r>
              </a:p>
            </p:txBody>
          </p:sp>
          <p:cxnSp>
            <p:nvCxnSpPr>
              <p:cNvPr id="19505" name="Gerade Verbindung 119">
                <a:extLst>
                  <a:ext uri="{FF2B5EF4-FFF2-40B4-BE49-F238E27FC236}">
                    <a16:creationId xmlns:a16="http://schemas.microsoft.com/office/drawing/2014/main" id="{A86E797C-74BC-4FCC-A8A6-896E9F131B4A}"/>
                  </a:ext>
                </a:extLst>
              </p:cNvPr>
              <p:cNvCxnSpPr>
                <a:cxnSpLocks noChangeShapeType="1"/>
              </p:cNvCxnSpPr>
              <p:nvPr/>
            </p:nvCxnSpPr>
            <p:spPr bwMode="auto">
              <a:xfrm flipV="1">
                <a:off x="2743200"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06" name="Rechteck 15">
                <a:extLst>
                  <a:ext uri="{FF2B5EF4-FFF2-40B4-BE49-F238E27FC236}">
                    <a16:creationId xmlns:a16="http://schemas.microsoft.com/office/drawing/2014/main" id="{8ED66F48-D474-4C8C-86C4-E12171D576D5}"/>
                  </a:ext>
                </a:extLst>
              </p:cNvPr>
              <p:cNvSpPr>
                <a:spLocks noChangeArrowheads="1"/>
              </p:cNvSpPr>
              <p:nvPr/>
            </p:nvSpPr>
            <p:spPr bwMode="auto">
              <a:xfrm>
                <a:off x="2297113"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47,5</a:t>
                </a:r>
              </a:p>
            </p:txBody>
          </p:sp>
          <p:sp>
            <p:nvSpPr>
              <p:cNvPr id="19507" name="Freihandform 38">
                <a:extLst>
                  <a:ext uri="{FF2B5EF4-FFF2-40B4-BE49-F238E27FC236}">
                    <a16:creationId xmlns:a16="http://schemas.microsoft.com/office/drawing/2014/main" id="{47EE15E8-569D-457C-82BA-5187085753F3}"/>
                  </a:ext>
                </a:extLst>
              </p:cNvPr>
              <p:cNvSpPr>
                <a:spLocks/>
              </p:cNvSpPr>
              <p:nvPr/>
            </p:nvSpPr>
            <p:spPr bwMode="auto">
              <a:xfrm>
                <a:off x="2506663" y="3798888"/>
                <a:ext cx="236537" cy="514350"/>
              </a:xfrm>
              <a:custGeom>
                <a:avLst/>
                <a:gdLst>
                  <a:gd name="T0" fmla="*/ 0 w 1090246"/>
                  <a:gd name="T1" fmla="*/ 0 h 2376435"/>
                  <a:gd name="T2" fmla="*/ 0 w 1090246"/>
                  <a:gd name="T3" fmla="*/ 0 h 2376435"/>
                  <a:gd name="T4" fmla="*/ 0 w 1090246"/>
                  <a:gd name="T5" fmla="*/ 0 h 2376435"/>
                  <a:gd name="T6" fmla="*/ 0 w 1090246"/>
                  <a:gd name="T7" fmla="*/ 0 h 2376435"/>
                  <a:gd name="T8" fmla="*/ 0 w 1090246"/>
                  <a:gd name="T9" fmla="*/ 0 h 2376435"/>
                  <a:gd name="T10" fmla="*/ 0 w 1090246"/>
                  <a:gd name="T11" fmla="*/ 0 h 2376435"/>
                  <a:gd name="T12" fmla="*/ 0 w 1090246"/>
                  <a:gd name="T13" fmla="*/ 0 h 2376435"/>
                  <a:gd name="T14" fmla="*/ 0 w 1090246"/>
                  <a:gd name="T15" fmla="*/ 0 h 2376435"/>
                  <a:gd name="T16" fmla="*/ 0 w 1090246"/>
                  <a:gd name="T17" fmla="*/ 0 h 2376435"/>
                  <a:gd name="T18" fmla="*/ 0 w 1090246"/>
                  <a:gd name="T19" fmla="*/ 0 h 2376435"/>
                  <a:gd name="T20" fmla="*/ 0 w 1090246"/>
                  <a:gd name="T21" fmla="*/ 0 h 2376435"/>
                  <a:gd name="T22" fmla="*/ 0 w 1090246"/>
                  <a:gd name="T23" fmla="*/ 0 h 2376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90246" h="2376435">
                    <a:moveTo>
                      <a:pt x="0" y="0"/>
                    </a:moveTo>
                    <a:lnTo>
                      <a:pt x="828989" y="1085222"/>
                    </a:lnTo>
                    <a:lnTo>
                      <a:pt x="85411" y="783771"/>
                    </a:lnTo>
                    <a:lnTo>
                      <a:pt x="803868" y="2044839"/>
                    </a:lnTo>
                    <a:lnTo>
                      <a:pt x="532563" y="2004646"/>
                    </a:lnTo>
                    <a:lnTo>
                      <a:pt x="1009860" y="2376435"/>
                    </a:lnTo>
                    <a:lnTo>
                      <a:pt x="1009860" y="1778558"/>
                    </a:lnTo>
                    <a:lnTo>
                      <a:pt x="874207" y="2019718"/>
                    </a:lnTo>
                    <a:lnTo>
                      <a:pt x="537587" y="1170633"/>
                    </a:lnTo>
                    <a:lnTo>
                      <a:pt x="1090246" y="1341455"/>
                    </a:lnTo>
                    <a:lnTo>
                      <a:pt x="552660" y="10048"/>
                    </a:lnTo>
                    <a:lnTo>
                      <a:pt x="0" y="0"/>
                    </a:lnTo>
                    <a:close/>
                  </a:path>
                </a:pathLst>
              </a:custGeom>
              <a:solidFill>
                <a:srgbClr val="FF0000"/>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grpSp>
      <p:sp>
        <p:nvSpPr>
          <p:cNvPr id="19482" name="Rechteck 15">
            <a:extLst>
              <a:ext uri="{FF2B5EF4-FFF2-40B4-BE49-F238E27FC236}">
                <a16:creationId xmlns:a16="http://schemas.microsoft.com/office/drawing/2014/main" id="{C53ACDA6-4186-425E-8DD9-97BE3B988640}"/>
              </a:ext>
            </a:extLst>
          </p:cNvPr>
          <p:cNvSpPr>
            <a:spLocks noChangeArrowheads="1"/>
          </p:cNvSpPr>
          <p:nvPr/>
        </p:nvSpPr>
        <p:spPr bwMode="auto">
          <a:xfrm>
            <a:off x="7785100" y="5257800"/>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a:t>Frequenz (Hz)</a:t>
            </a:r>
          </a:p>
        </p:txBody>
      </p:sp>
      <p:cxnSp>
        <p:nvCxnSpPr>
          <p:cNvPr id="19483" name="Gerade Verbindung mit Pfeil 41">
            <a:extLst>
              <a:ext uri="{FF2B5EF4-FFF2-40B4-BE49-F238E27FC236}">
                <a16:creationId xmlns:a16="http://schemas.microsoft.com/office/drawing/2014/main" id="{7F3B8F3F-6950-48CB-8328-B03A060699C6}"/>
              </a:ext>
            </a:extLst>
          </p:cNvPr>
          <p:cNvCxnSpPr>
            <a:cxnSpLocks noChangeShapeType="1"/>
          </p:cNvCxnSpPr>
          <p:nvPr/>
        </p:nvCxnSpPr>
        <p:spPr bwMode="auto">
          <a:xfrm flipV="1">
            <a:off x="647700" y="2409825"/>
            <a:ext cx="0" cy="3203575"/>
          </a:xfrm>
          <a:prstGeom prst="straightConnector1">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4" name="Rechteck 15">
            <a:extLst>
              <a:ext uri="{FF2B5EF4-FFF2-40B4-BE49-F238E27FC236}">
                <a16:creationId xmlns:a16="http://schemas.microsoft.com/office/drawing/2014/main" id="{4364AABE-3D40-4A82-A646-E53071D9D0FA}"/>
              </a:ext>
            </a:extLst>
          </p:cNvPr>
          <p:cNvSpPr>
            <a:spLocks noChangeArrowheads="1"/>
          </p:cNvSpPr>
          <p:nvPr/>
        </p:nvSpPr>
        <p:spPr bwMode="auto">
          <a:xfrm>
            <a:off x="336550" y="1857261"/>
            <a:ext cx="1381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dirty="0"/>
              <a:t>Netz-</a:t>
            </a:r>
            <a:br>
              <a:rPr lang="de-DE" altLang="de-DE" sz="1400" b="1" dirty="0"/>
            </a:br>
            <a:r>
              <a:rPr lang="de-DE" altLang="de-DE" sz="1400" b="1" dirty="0" err="1"/>
              <a:t>stabilität</a:t>
            </a:r>
            <a:endParaRPr lang="de-DE" altLang="de-DE" sz="1400" b="1" dirty="0"/>
          </a:p>
        </p:txBody>
      </p:sp>
      <p:cxnSp>
        <p:nvCxnSpPr>
          <p:cNvPr id="19485" name="Gerade Verbindung 86">
            <a:extLst>
              <a:ext uri="{FF2B5EF4-FFF2-40B4-BE49-F238E27FC236}">
                <a16:creationId xmlns:a16="http://schemas.microsoft.com/office/drawing/2014/main" id="{ED0F51D5-4745-4D4C-9BEC-ABE6EF9DCE98}"/>
              </a:ext>
            </a:extLst>
          </p:cNvPr>
          <p:cNvCxnSpPr>
            <a:cxnSpLocks noChangeShapeType="1"/>
          </p:cNvCxnSpPr>
          <p:nvPr/>
        </p:nvCxnSpPr>
        <p:spPr bwMode="auto">
          <a:xfrm flipV="1">
            <a:off x="6048375" y="539115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86" name="Rechteck 15">
            <a:extLst>
              <a:ext uri="{FF2B5EF4-FFF2-40B4-BE49-F238E27FC236}">
                <a16:creationId xmlns:a16="http://schemas.microsoft.com/office/drawing/2014/main" id="{608CD35F-2215-46E1-A5DD-19969C828885}"/>
              </a:ext>
            </a:extLst>
          </p:cNvPr>
          <p:cNvSpPr>
            <a:spLocks noChangeArrowheads="1"/>
          </p:cNvSpPr>
          <p:nvPr/>
        </p:nvSpPr>
        <p:spPr bwMode="auto">
          <a:xfrm>
            <a:off x="5602299" y="1535789"/>
            <a:ext cx="398505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b="1" dirty="0">
                <a:solidFill>
                  <a:srgbClr val="3333FF"/>
                </a:solidFill>
              </a:rPr>
              <a:t>Die Netzfrequenz ist ein schneller Indikator für das Gleichgewicht zwischen Erzeugung und Verbrauch:</a:t>
            </a:r>
            <a:br>
              <a:rPr lang="de-DE" altLang="de-DE" sz="1400" b="1" dirty="0">
                <a:solidFill>
                  <a:srgbClr val="3333FF"/>
                </a:solidFill>
              </a:rPr>
            </a:br>
            <a:r>
              <a:rPr lang="de-DE" altLang="de-DE" sz="1400" dirty="0">
                <a:solidFill>
                  <a:srgbClr val="3333FF"/>
                </a:solidFill>
              </a:rPr>
              <a:t>A: Erzeugung  =  Verbrauch: f=50 Hz; ± 0,2 Hz</a:t>
            </a:r>
          </a:p>
        </p:txBody>
      </p:sp>
      <p:sp>
        <p:nvSpPr>
          <p:cNvPr id="11" name="Rectangle 4">
            <a:extLst>
              <a:ext uri="{FF2B5EF4-FFF2-40B4-BE49-F238E27FC236}">
                <a16:creationId xmlns:a16="http://schemas.microsoft.com/office/drawing/2014/main" id="{ECF5814F-1616-49CC-B848-74ABC176830A}"/>
              </a:ext>
            </a:extLst>
          </p:cNvPr>
          <p:cNvSpPr>
            <a:spLocks noChangeArrowheads="1"/>
          </p:cNvSpPr>
          <p:nvPr/>
        </p:nvSpPr>
        <p:spPr bwMode="auto">
          <a:xfrm>
            <a:off x="0" y="612140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Ein Balanceakt, der vom Energie-Management-System erbracht werden muss!</a:t>
            </a:r>
          </a:p>
        </p:txBody>
      </p:sp>
      <p:grpSp>
        <p:nvGrpSpPr>
          <p:cNvPr id="5" name="Gruppieren 4">
            <a:extLst>
              <a:ext uri="{FF2B5EF4-FFF2-40B4-BE49-F238E27FC236}">
                <a16:creationId xmlns:a16="http://schemas.microsoft.com/office/drawing/2014/main" id="{E5AE615D-CF72-4643-B2B7-18BBAA4F5AF9}"/>
              </a:ext>
            </a:extLst>
          </p:cNvPr>
          <p:cNvGrpSpPr/>
          <p:nvPr/>
        </p:nvGrpSpPr>
        <p:grpSpPr>
          <a:xfrm>
            <a:off x="4777410" y="2996813"/>
            <a:ext cx="287258" cy="276999"/>
            <a:chOff x="10206612" y="3051757"/>
            <a:chExt cx="287258" cy="276999"/>
          </a:xfrm>
        </p:grpSpPr>
        <p:sp>
          <p:nvSpPr>
            <p:cNvPr id="2" name="Ellipse 1">
              <a:extLst>
                <a:ext uri="{FF2B5EF4-FFF2-40B4-BE49-F238E27FC236}">
                  <a16:creationId xmlns:a16="http://schemas.microsoft.com/office/drawing/2014/main" id="{F559FBA5-375A-473C-B3D8-63B396D79457}"/>
                </a:ext>
              </a:extLst>
            </p:cNvPr>
            <p:cNvSpPr/>
            <p:nvPr/>
          </p:nvSpPr>
          <p:spPr bwMode="auto">
            <a:xfrm>
              <a:off x="10223241" y="3063256"/>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Textfeld 2">
              <a:extLst>
                <a:ext uri="{FF2B5EF4-FFF2-40B4-BE49-F238E27FC236}">
                  <a16:creationId xmlns:a16="http://schemas.microsoft.com/office/drawing/2014/main" id="{321A164F-87AF-494B-A6FA-D730BDC59C5E}"/>
                </a:ext>
              </a:extLst>
            </p:cNvPr>
            <p:cNvSpPr txBox="1"/>
            <p:nvPr/>
          </p:nvSpPr>
          <p:spPr>
            <a:xfrm>
              <a:off x="10206612" y="3051757"/>
              <a:ext cx="287258" cy="276999"/>
            </a:xfrm>
            <a:prstGeom prst="rect">
              <a:avLst/>
            </a:prstGeom>
            <a:noFill/>
          </p:spPr>
          <p:txBody>
            <a:bodyPr wrap="none" rtlCol="0">
              <a:spAutoFit/>
            </a:bodyPr>
            <a:lstStyle/>
            <a:p>
              <a:pPr algn="ctr"/>
              <a:r>
                <a:rPr lang="de-DE" sz="1200" dirty="0"/>
                <a:t>A</a:t>
              </a:r>
            </a:p>
          </p:txBody>
        </p:sp>
      </p:grpSp>
      <p:sp>
        <p:nvSpPr>
          <p:cNvPr id="67" name="Text Box 5">
            <a:extLst>
              <a:ext uri="{FF2B5EF4-FFF2-40B4-BE49-F238E27FC236}">
                <a16:creationId xmlns:a16="http://schemas.microsoft.com/office/drawing/2014/main" id="{2C6B7FD9-D468-4E12-9361-B8AEED18CA2E}"/>
              </a:ext>
            </a:extLst>
          </p:cNvPr>
          <p:cNvSpPr txBox="1">
            <a:spLocks noChangeArrowheads="1"/>
          </p:cNvSpPr>
          <p:nvPr/>
        </p:nvSpPr>
        <p:spPr bwMode="auto">
          <a:xfrm>
            <a:off x="7274376" y="5798605"/>
            <a:ext cx="20954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8) Quellenliste, SE e.V.</a:t>
            </a:r>
            <a:endParaRPr lang="en-US" altLang="de-DE" sz="1200" dirty="0"/>
          </a:p>
        </p:txBody>
      </p:sp>
      <p:grpSp>
        <p:nvGrpSpPr>
          <p:cNvPr id="17" name="Gruppieren 16">
            <a:extLst>
              <a:ext uri="{FF2B5EF4-FFF2-40B4-BE49-F238E27FC236}">
                <a16:creationId xmlns:a16="http://schemas.microsoft.com/office/drawing/2014/main" id="{7DBA7E3D-64A9-3B99-2ABD-AAF8538AC125}"/>
              </a:ext>
            </a:extLst>
          </p:cNvPr>
          <p:cNvGrpSpPr/>
          <p:nvPr/>
        </p:nvGrpSpPr>
        <p:grpSpPr>
          <a:xfrm>
            <a:off x="5264150" y="2432050"/>
            <a:ext cx="4212940" cy="3495675"/>
            <a:chOff x="5264150" y="2432050"/>
            <a:chExt cx="4212940" cy="3495675"/>
          </a:xfrm>
        </p:grpSpPr>
        <p:grpSp>
          <p:nvGrpSpPr>
            <p:cNvPr id="19495" name="Gruppieren 7">
              <a:extLst>
                <a:ext uri="{FF2B5EF4-FFF2-40B4-BE49-F238E27FC236}">
                  <a16:creationId xmlns:a16="http://schemas.microsoft.com/office/drawing/2014/main" id="{AD6711AA-0808-4093-A6B4-E268B360AF31}"/>
                </a:ext>
              </a:extLst>
            </p:cNvPr>
            <p:cNvGrpSpPr>
              <a:grpSpLocks/>
            </p:cNvGrpSpPr>
            <p:nvPr/>
          </p:nvGrpSpPr>
          <p:grpSpPr bwMode="auto">
            <a:xfrm>
              <a:off x="5264150" y="3425513"/>
              <a:ext cx="4079875" cy="2502212"/>
              <a:chOff x="5264150" y="3425031"/>
              <a:chExt cx="4079875" cy="2502694"/>
            </a:xfrm>
          </p:grpSpPr>
          <p:sp>
            <p:nvSpPr>
              <p:cNvPr id="19497" name="Rechteck 25">
                <a:extLst>
                  <a:ext uri="{FF2B5EF4-FFF2-40B4-BE49-F238E27FC236}">
                    <a16:creationId xmlns:a16="http://schemas.microsoft.com/office/drawing/2014/main" id="{32FA6BB2-8237-4603-BB2C-AA9B42BDCE3C}"/>
                  </a:ext>
                </a:extLst>
              </p:cNvPr>
              <p:cNvSpPr>
                <a:spLocks noChangeArrowheads="1"/>
              </p:cNvSpPr>
              <p:nvPr/>
            </p:nvSpPr>
            <p:spPr bwMode="auto">
              <a:xfrm>
                <a:off x="5264150" y="3860800"/>
                <a:ext cx="792162" cy="603750"/>
              </a:xfrm>
              <a:prstGeom prst="rect">
                <a:avLst/>
              </a:prstGeom>
              <a:solidFill>
                <a:srgbClr val="CCFF33"/>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endParaRPr lang="de-DE" altLang="de-DE" sz="1200" b="1" dirty="0"/>
              </a:p>
              <a:p>
                <a:pPr algn="ctr">
                  <a:buFontTx/>
                  <a:buNone/>
                </a:pPr>
                <a:r>
                  <a:rPr lang="de-DE" altLang="de-DE" sz="1200" b="1" dirty="0"/>
                  <a:t>Störung</a:t>
                </a:r>
              </a:p>
            </p:txBody>
          </p:sp>
          <p:sp>
            <p:nvSpPr>
              <p:cNvPr id="19498" name="Rechteck 15">
                <a:extLst>
                  <a:ext uri="{FF2B5EF4-FFF2-40B4-BE49-F238E27FC236}">
                    <a16:creationId xmlns:a16="http://schemas.microsoft.com/office/drawing/2014/main" id="{7B4807B3-697B-4E63-9E5A-786907419A39}"/>
                  </a:ext>
                </a:extLst>
              </p:cNvPr>
              <p:cNvSpPr>
                <a:spLocks noChangeArrowheads="1"/>
              </p:cNvSpPr>
              <p:nvPr/>
            </p:nvSpPr>
            <p:spPr bwMode="auto">
              <a:xfrm>
                <a:off x="7392988" y="4000500"/>
                <a:ext cx="1951037" cy="29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endParaRPr lang="de-DE" altLang="de-DE" sz="1300" dirty="0">
                  <a:solidFill>
                    <a:srgbClr val="FF0000"/>
                  </a:solidFill>
                </a:endParaRPr>
              </a:p>
            </p:txBody>
          </p:sp>
          <p:sp>
            <p:nvSpPr>
              <p:cNvPr id="19499" name="Rechteck 15">
                <a:extLst>
                  <a:ext uri="{FF2B5EF4-FFF2-40B4-BE49-F238E27FC236}">
                    <a16:creationId xmlns:a16="http://schemas.microsoft.com/office/drawing/2014/main" id="{339E4D61-0025-472B-BE80-1001052D0674}"/>
                  </a:ext>
                </a:extLst>
              </p:cNvPr>
              <p:cNvSpPr>
                <a:spLocks noChangeArrowheads="1"/>
              </p:cNvSpPr>
              <p:nvPr/>
            </p:nvSpPr>
            <p:spPr bwMode="auto">
              <a:xfrm>
                <a:off x="5600700"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51,0</a:t>
                </a:r>
              </a:p>
            </p:txBody>
          </p:sp>
          <p:cxnSp>
            <p:nvCxnSpPr>
              <p:cNvPr id="19500" name="Gerade Verbindung 116">
                <a:extLst>
                  <a:ext uri="{FF2B5EF4-FFF2-40B4-BE49-F238E27FC236}">
                    <a16:creationId xmlns:a16="http://schemas.microsoft.com/office/drawing/2014/main" id="{FE8BB127-87C9-4DE8-970C-E6259F0A9888}"/>
                  </a:ext>
                </a:extLst>
              </p:cNvPr>
              <p:cNvCxnSpPr>
                <a:cxnSpLocks noChangeShapeType="1"/>
              </p:cNvCxnSpPr>
              <p:nvPr/>
            </p:nvCxnSpPr>
            <p:spPr bwMode="auto">
              <a:xfrm flipH="1" flipV="1">
                <a:off x="6022975" y="3513349"/>
                <a:ext cx="23812" cy="1904790"/>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01" name="Ellipse 125">
                <a:extLst>
                  <a:ext uri="{FF2B5EF4-FFF2-40B4-BE49-F238E27FC236}">
                    <a16:creationId xmlns:a16="http://schemas.microsoft.com/office/drawing/2014/main" id="{DBF45686-1CEA-47D7-BDCB-56DA0175D2BD}"/>
                  </a:ext>
                </a:extLst>
              </p:cNvPr>
              <p:cNvSpPr>
                <a:spLocks noChangeArrowheads="1"/>
              </p:cNvSpPr>
              <p:nvPr/>
            </p:nvSpPr>
            <p:spPr bwMode="auto">
              <a:xfrm>
                <a:off x="5963443" y="3425031"/>
                <a:ext cx="104775" cy="103187"/>
              </a:xfrm>
              <a:prstGeom prst="ellipse">
                <a:avLst/>
              </a:prstGeom>
              <a:solidFill>
                <a:srgbClr val="CCFF33"/>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grpSp>
        <p:sp>
          <p:nvSpPr>
            <p:cNvPr id="19496" name="Rechteck 15">
              <a:extLst>
                <a:ext uri="{FF2B5EF4-FFF2-40B4-BE49-F238E27FC236}">
                  <a16:creationId xmlns:a16="http://schemas.microsoft.com/office/drawing/2014/main" id="{4E631989-9C95-4DBE-AB9E-7ECE06375F98}"/>
                </a:ext>
              </a:extLst>
            </p:cNvPr>
            <p:cNvSpPr>
              <a:spLocks noChangeArrowheads="1"/>
            </p:cNvSpPr>
            <p:nvPr/>
          </p:nvSpPr>
          <p:spPr bwMode="auto">
            <a:xfrm>
              <a:off x="5606418" y="2432050"/>
              <a:ext cx="3870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marL="0" indent="0"/>
              <a:r>
                <a:rPr lang="de-DE" altLang="de-DE" sz="1400" dirty="0">
                  <a:solidFill>
                    <a:srgbClr val="3333FF"/>
                  </a:solidFill>
                </a:rPr>
                <a:t>B: Erzeugung  &gt;  Verbrauch: f &gt; 50 Hz, einfach</a:t>
              </a:r>
            </a:p>
          </p:txBody>
        </p:sp>
        <p:grpSp>
          <p:nvGrpSpPr>
            <p:cNvPr id="16" name="Gruppieren 15">
              <a:extLst>
                <a:ext uri="{FF2B5EF4-FFF2-40B4-BE49-F238E27FC236}">
                  <a16:creationId xmlns:a16="http://schemas.microsoft.com/office/drawing/2014/main" id="{14525F25-C874-8F47-4658-6CCA89E5E4B4}"/>
                </a:ext>
              </a:extLst>
            </p:cNvPr>
            <p:cNvGrpSpPr/>
            <p:nvPr/>
          </p:nvGrpSpPr>
          <p:grpSpPr>
            <a:xfrm>
              <a:off x="5491604" y="3429000"/>
              <a:ext cx="287259" cy="276999"/>
              <a:chOff x="5491604" y="3429000"/>
              <a:chExt cx="287259" cy="276999"/>
            </a:xfrm>
          </p:grpSpPr>
          <p:sp>
            <p:nvSpPr>
              <p:cNvPr id="62" name="Ellipse 61">
                <a:extLst>
                  <a:ext uri="{FF2B5EF4-FFF2-40B4-BE49-F238E27FC236}">
                    <a16:creationId xmlns:a16="http://schemas.microsoft.com/office/drawing/2014/main" id="{9D0A288F-C283-41B0-A7AF-7E4B872BD62B}"/>
                  </a:ext>
                </a:extLst>
              </p:cNvPr>
              <p:cNvSpPr/>
              <p:nvPr/>
            </p:nvSpPr>
            <p:spPr bwMode="auto">
              <a:xfrm>
                <a:off x="5508234" y="3440499"/>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3" name="Textfeld 62">
                <a:extLst>
                  <a:ext uri="{FF2B5EF4-FFF2-40B4-BE49-F238E27FC236}">
                    <a16:creationId xmlns:a16="http://schemas.microsoft.com/office/drawing/2014/main" id="{233E9820-CB6B-4EC2-972D-76C224C89291}"/>
                  </a:ext>
                </a:extLst>
              </p:cNvPr>
              <p:cNvSpPr txBox="1"/>
              <p:nvPr/>
            </p:nvSpPr>
            <p:spPr>
              <a:xfrm>
                <a:off x="5491604" y="3429000"/>
                <a:ext cx="287259" cy="276999"/>
              </a:xfrm>
              <a:prstGeom prst="rect">
                <a:avLst/>
              </a:prstGeom>
              <a:noFill/>
            </p:spPr>
            <p:txBody>
              <a:bodyPr wrap="none" rtlCol="0">
                <a:spAutoFit/>
              </a:bodyPr>
              <a:lstStyle/>
              <a:p>
                <a:pPr algn="ctr"/>
                <a:r>
                  <a:rPr lang="de-DE" sz="1200" dirty="0"/>
                  <a:t>B</a:t>
                </a:r>
              </a:p>
            </p:txBody>
          </p:sp>
        </p:grpSp>
        <p:cxnSp>
          <p:nvCxnSpPr>
            <p:cNvPr id="8" name="Gerade Verbindung mit Pfeil 7">
              <a:extLst>
                <a:ext uri="{FF2B5EF4-FFF2-40B4-BE49-F238E27FC236}">
                  <a16:creationId xmlns:a16="http://schemas.microsoft.com/office/drawing/2014/main" id="{09D6E1C1-C50F-B4E5-234C-9D0BCFDC56F0}"/>
                </a:ext>
              </a:extLst>
            </p:cNvPr>
            <p:cNvCxnSpPr/>
            <p:nvPr/>
          </p:nvCxnSpPr>
          <p:spPr bwMode="auto">
            <a:xfrm flipH="1">
              <a:off x="5364163" y="4376532"/>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 name="Gruppieren 18">
            <a:extLst>
              <a:ext uri="{FF2B5EF4-FFF2-40B4-BE49-F238E27FC236}">
                <a16:creationId xmlns:a16="http://schemas.microsoft.com/office/drawing/2014/main" id="{58347C87-97C6-379B-53FD-BCAC55426A3D}"/>
              </a:ext>
            </a:extLst>
          </p:cNvPr>
          <p:cNvGrpSpPr/>
          <p:nvPr/>
        </p:nvGrpSpPr>
        <p:grpSpPr>
          <a:xfrm>
            <a:off x="3338513" y="2678113"/>
            <a:ext cx="6309061" cy="3249612"/>
            <a:chOff x="3338513" y="2678113"/>
            <a:chExt cx="6309061" cy="3249612"/>
          </a:xfrm>
        </p:grpSpPr>
        <p:grpSp>
          <p:nvGrpSpPr>
            <p:cNvPr id="7" name="Gruppieren 6">
              <a:extLst>
                <a:ext uri="{FF2B5EF4-FFF2-40B4-BE49-F238E27FC236}">
                  <a16:creationId xmlns:a16="http://schemas.microsoft.com/office/drawing/2014/main" id="{DCC38A8A-585D-4A6E-8592-D4879FFE7F15}"/>
                </a:ext>
              </a:extLst>
            </p:cNvPr>
            <p:cNvGrpSpPr/>
            <p:nvPr/>
          </p:nvGrpSpPr>
          <p:grpSpPr>
            <a:xfrm>
              <a:off x="3338513" y="2678113"/>
              <a:ext cx="6309061" cy="3249612"/>
              <a:chOff x="3338513" y="2678113"/>
              <a:chExt cx="6309061" cy="3249612"/>
            </a:xfrm>
          </p:grpSpPr>
          <p:grpSp>
            <p:nvGrpSpPr>
              <p:cNvPr id="10" name="Gruppieren 9">
                <a:extLst>
                  <a:ext uri="{FF2B5EF4-FFF2-40B4-BE49-F238E27FC236}">
                    <a16:creationId xmlns:a16="http://schemas.microsoft.com/office/drawing/2014/main" id="{E3D582F4-830E-434A-AF77-18F13687DAEA}"/>
                  </a:ext>
                </a:extLst>
              </p:cNvPr>
              <p:cNvGrpSpPr>
                <a:grpSpLocks/>
              </p:cNvGrpSpPr>
              <p:nvPr/>
            </p:nvGrpSpPr>
            <p:grpSpPr bwMode="auto">
              <a:xfrm>
                <a:off x="3338513" y="2678113"/>
                <a:ext cx="6309061" cy="3249612"/>
                <a:chOff x="3338513" y="2678311"/>
                <a:chExt cx="6309061" cy="3249414"/>
              </a:xfrm>
            </p:grpSpPr>
            <p:sp>
              <p:nvSpPr>
                <p:cNvPr id="19490" name="Rechteck 25">
                  <a:extLst>
                    <a:ext uri="{FF2B5EF4-FFF2-40B4-BE49-F238E27FC236}">
                      <a16:creationId xmlns:a16="http://schemas.microsoft.com/office/drawing/2014/main" id="{B319E330-59B5-43A2-901F-F63C7358BCD8}"/>
                    </a:ext>
                  </a:extLst>
                </p:cNvPr>
                <p:cNvSpPr>
                  <a:spLocks noChangeArrowheads="1"/>
                </p:cNvSpPr>
                <p:nvPr/>
              </p:nvSpPr>
              <p:spPr bwMode="auto">
                <a:xfrm>
                  <a:off x="3814763" y="3860799"/>
                  <a:ext cx="792162" cy="604118"/>
                </a:xfrm>
                <a:prstGeom prst="rect">
                  <a:avLst/>
                </a:prstGeom>
                <a:solidFill>
                  <a:srgbClr val="CCFF33"/>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endParaRPr lang="de-DE" altLang="de-DE" sz="1200" b="1" dirty="0"/>
                </a:p>
                <a:p>
                  <a:pPr algn="ctr">
                    <a:buFontTx/>
                    <a:buNone/>
                  </a:pPr>
                  <a:r>
                    <a:rPr lang="de-DE" altLang="de-DE" sz="1200" b="1" dirty="0"/>
                    <a:t>Störung</a:t>
                  </a:r>
                </a:p>
              </p:txBody>
            </p:sp>
            <p:sp>
              <p:nvSpPr>
                <p:cNvPr id="19491" name="Rechteck 15">
                  <a:extLst>
                    <a:ext uri="{FF2B5EF4-FFF2-40B4-BE49-F238E27FC236}">
                      <a16:creationId xmlns:a16="http://schemas.microsoft.com/office/drawing/2014/main" id="{FE5289EE-E8A2-4651-A5AE-4A978484F70E}"/>
                    </a:ext>
                  </a:extLst>
                </p:cNvPr>
                <p:cNvSpPr>
                  <a:spLocks noChangeArrowheads="1"/>
                </p:cNvSpPr>
                <p:nvPr/>
              </p:nvSpPr>
              <p:spPr bwMode="auto">
                <a:xfrm>
                  <a:off x="3338513" y="5651500"/>
                  <a:ext cx="906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a:t>49,0</a:t>
                  </a:r>
                </a:p>
              </p:txBody>
            </p:sp>
            <p:cxnSp>
              <p:nvCxnSpPr>
                <p:cNvPr id="19492" name="Gerade Verbindung 116">
                  <a:extLst>
                    <a:ext uri="{FF2B5EF4-FFF2-40B4-BE49-F238E27FC236}">
                      <a16:creationId xmlns:a16="http://schemas.microsoft.com/office/drawing/2014/main" id="{7A83EDFB-F48D-474D-949B-00243DE56E81}"/>
                    </a:ext>
                  </a:extLst>
                </p:cNvPr>
                <p:cNvCxnSpPr>
                  <a:cxnSpLocks noChangeShapeType="1"/>
                  <a:endCxn id="19508" idx="17"/>
                </p:cNvCxnSpPr>
                <p:nvPr/>
              </p:nvCxnSpPr>
              <p:spPr bwMode="auto">
                <a:xfrm flipV="1">
                  <a:off x="3784600" y="3557588"/>
                  <a:ext cx="19050" cy="1860550"/>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93" name="Ellipse 125">
                  <a:extLst>
                    <a:ext uri="{FF2B5EF4-FFF2-40B4-BE49-F238E27FC236}">
                      <a16:creationId xmlns:a16="http://schemas.microsoft.com/office/drawing/2014/main" id="{6A872311-3CDA-49B5-9013-84B861C1190B}"/>
                    </a:ext>
                  </a:extLst>
                </p:cNvPr>
                <p:cNvSpPr>
                  <a:spLocks noChangeArrowheads="1"/>
                </p:cNvSpPr>
                <p:nvPr/>
              </p:nvSpPr>
              <p:spPr bwMode="auto">
                <a:xfrm>
                  <a:off x="3741738" y="3506788"/>
                  <a:ext cx="104775" cy="103187"/>
                </a:xfrm>
                <a:prstGeom prst="ellipse">
                  <a:avLst/>
                </a:prstGeom>
                <a:solidFill>
                  <a:srgbClr val="CCFF33"/>
                </a:solidFill>
                <a:ln w="12700" algn="ctr">
                  <a:solidFill>
                    <a:schemeClr val="tx1"/>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9494" name="Rechteck 15">
                  <a:extLst>
                    <a:ext uri="{FF2B5EF4-FFF2-40B4-BE49-F238E27FC236}">
                      <a16:creationId xmlns:a16="http://schemas.microsoft.com/office/drawing/2014/main" id="{3CC778C5-FB60-405B-AF14-A8F11DBC1BBF}"/>
                    </a:ext>
                  </a:extLst>
                </p:cNvPr>
                <p:cNvSpPr>
                  <a:spLocks noChangeArrowheads="1"/>
                </p:cNvSpPr>
                <p:nvPr/>
              </p:nvSpPr>
              <p:spPr bwMode="auto">
                <a:xfrm>
                  <a:off x="5606418" y="2678311"/>
                  <a:ext cx="4041156" cy="307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marL="0" indent="0"/>
                  <a:r>
                    <a:rPr lang="de-DE" altLang="de-DE" sz="1400" dirty="0">
                      <a:solidFill>
                        <a:srgbClr val="3333FF"/>
                      </a:solidFill>
                    </a:rPr>
                    <a:t>C: Erzeugung  &lt;  Verbrauch: f &lt; 50 Hz, komplex</a:t>
                  </a:r>
                  <a:endParaRPr lang="de-DE" altLang="de-DE" sz="1400" b="1" dirty="0">
                    <a:solidFill>
                      <a:srgbClr val="3333FF"/>
                    </a:solidFill>
                  </a:endParaRPr>
                </a:p>
              </p:txBody>
            </p:sp>
          </p:grpSp>
          <p:grpSp>
            <p:nvGrpSpPr>
              <p:cNvPr id="64" name="Gruppieren 63">
                <a:extLst>
                  <a:ext uri="{FF2B5EF4-FFF2-40B4-BE49-F238E27FC236}">
                    <a16:creationId xmlns:a16="http://schemas.microsoft.com/office/drawing/2014/main" id="{AD22492C-EB77-4D06-9152-E0E304249581}"/>
                  </a:ext>
                </a:extLst>
              </p:cNvPr>
              <p:cNvGrpSpPr/>
              <p:nvPr/>
            </p:nvGrpSpPr>
            <p:grpSpPr>
              <a:xfrm>
                <a:off x="4068567" y="3429000"/>
                <a:ext cx="295274" cy="276999"/>
                <a:chOff x="10202604" y="3051757"/>
                <a:chExt cx="295274" cy="276999"/>
              </a:xfrm>
            </p:grpSpPr>
            <p:sp>
              <p:nvSpPr>
                <p:cNvPr id="65" name="Ellipse 64">
                  <a:extLst>
                    <a:ext uri="{FF2B5EF4-FFF2-40B4-BE49-F238E27FC236}">
                      <a16:creationId xmlns:a16="http://schemas.microsoft.com/office/drawing/2014/main" id="{334091CC-5633-48AC-83DA-29F0C13A8162}"/>
                    </a:ext>
                  </a:extLst>
                </p:cNvPr>
                <p:cNvSpPr/>
                <p:nvPr/>
              </p:nvSpPr>
              <p:spPr bwMode="auto">
                <a:xfrm>
                  <a:off x="10223241" y="3063256"/>
                  <a:ext cx="254000" cy="254000"/>
                </a:xfrm>
                <a:prstGeom prst="ellipse">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6" name="Textfeld 65">
                  <a:extLst>
                    <a:ext uri="{FF2B5EF4-FFF2-40B4-BE49-F238E27FC236}">
                      <a16:creationId xmlns:a16="http://schemas.microsoft.com/office/drawing/2014/main" id="{7290E70C-2D65-4439-A266-43607AEF7AAE}"/>
                    </a:ext>
                  </a:extLst>
                </p:cNvPr>
                <p:cNvSpPr txBox="1"/>
                <p:nvPr/>
              </p:nvSpPr>
              <p:spPr>
                <a:xfrm>
                  <a:off x="10202604" y="3051757"/>
                  <a:ext cx="295274" cy="276999"/>
                </a:xfrm>
                <a:prstGeom prst="rect">
                  <a:avLst/>
                </a:prstGeom>
                <a:noFill/>
              </p:spPr>
              <p:txBody>
                <a:bodyPr wrap="none" rtlCol="0">
                  <a:spAutoFit/>
                </a:bodyPr>
                <a:lstStyle/>
                <a:p>
                  <a:pPr algn="ctr"/>
                  <a:r>
                    <a:rPr lang="de-DE" sz="1200" dirty="0"/>
                    <a:t>C</a:t>
                  </a:r>
                </a:p>
              </p:txBody>
            </p:sp>
          </p:grpSp>
        </p:grpSp>
        <p:cxnSp>
          <p:nvCxnSpPr>
            <p:cNvPr id="12" name="Gerade Verbindung mit Pfeil 11">
              <a:extLst>
                <a:ext uri="{FF2B5EF4-FFF2-40B4-BE49-F238E27FC236}">
                  <a16:creationId xmlns:a16="http://schemas.microsoft.com/office/drawing/2014/main" id="{AAED4F87-BB31-0C84-8915-7EFE71A5A44D}"/>
                </a:ext>
              </a:extLst>
            </p:cNvPr>
            <p:cNvCxnSpPr/>
            <p:nvPr/>
          </p:nvCxnSpPr>
          <p:spPr bwMode="auto">
            <a:xfrm>
              <a:off x="3887788" y="4376532"/>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 name="Gruppieren 19">
            <a:extLst>
              <a:ext uri="{FF2B5EF4-FFF2-40B4-BE49-F238E27FC236}">
                <a16:creationId xmlns:a16="http://schemas.microsoft.com/office/drawing/2014/main" id="{F8257504-7DA7-C965-A443-B8E5FA947D32}"/>
              </a:ext>
            </a:extLst>
          </p:cNvPr>
          <p:cNvGrpSpPr/>
          <p:nvPr/>
        </p:nvGrpSpPr>
        <p:grpSpPr>
          <a:xfrm>
            <a:off x="2785270" y="4376738"/>
            <a:ext cx="999330" cy="801674"/>
            <a:chOff x="2785270" y="4376738"/>
            <a:chExt cx="999330" cy="801674"/>
          </a:xfrm>
        </p:grpSpPr>
        <p:sp>
          <p:nvSpPr>
            <p:cNvPr id="18459" name="Rechteck 121">
              <a:extLst>
                <a:ext uri="{FF2B5EF4-FFF2-40B4-BE49-F238E27FC236}">
                  <a16:creationId xmlns:a16="http://schemas.microsoft.com/office/drawing/2014/main" id="{2BCC3A75-AC60-41AB-8BE3-07448E712C46}"/>
                </a:ext>
              </a:extLst>
            </p:cNvPr>
            <p:cNvSpPr>
              <a:spLocks noChangeArrowheads="1"/>
            </p:cNvSpPr>
            <p:nvPr/>
          </p:nvSpPr>
          <p:spPr bwMode="auto">
            <a:xfrm>
              <a:off x="2785270" y="4376738"/>
              <a:ext cx="999330" cy="801674"/>
            </a:xfrm>
            <a:prstGeom prst="rect">
              <a:avLst/>
            </a:prstGeom>
            <a:solidFill>
              <a:srgbClr val="FFC000"/>
            </a:solidFill>
            <a:ln>
              <a:noFill/>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dirty="0">
                  <a:solidFill>
                    <a:schemeClr val="bg1"/>
                  </a:solidFill>
                </a:rPr>
                <a:t>Last-</a:t>
              </a:r>
            </a:p>
            <a:p>
              <a:pPr algn="ctr">
                <a:buFontTx/>
                <a:buNone/>
              </a:pPr>
              <a:r>
                <a:rPr lang="de-DE" altLang="de-DE" sz="1400" dirty="0">
                  <a:solidFill>
                    <a:schemeClr val="bg1"/>
                  </a:solidFill>
                </a:rPr>
                <a:t>Abwurf</a:t>
              </a:r>
            </a:p>
            <a:p>
              <a:pPr algn="ctr">
                <a:buFontTx/>
                <a:buNone/>
              </a:pPr>
              <a:r>
                <a:rPr lang="de-DE" altLang="de-DE" sz="1200" b="1" dirty="0">
                  <a:solidFill>
                    <a:srgbClr val="CC6600"/>
                  </a:solidFill>
                </a:rPr>
                <a:t>„</a:t>
              </a:r>
              <a:r>
                <a:rPr lang="de-DE" altLang="de-DE" sz="1200" b="1" dirty="0" err="1">
                  <a:solidFill>
                    <a:srgbClr val="CC6600"/>
                  </a:solidFill>
                </a:rPr>
                <a:t>Brownout</a:t>
              </a:r>
              <a:r>
                <a:rPr lang="de-DE" altLang="de-DE" sz="1200" b="1" dirty="0">
                  <a:solidFill>
                    <a:srgbClr val="CC6600"/>
                  </a:solidFill>
                </a:rPr>
                <a:t>“</a:t>
              </a:r>
            </a:p>
          </p:txBody>
        </p:sp>
        <p:cxnSp>
          <p:nvCxnSpPr>
            <p:cNvPr id="14" name="Gerade Verbindung mit Pfeil 13">
              <a:extLst>
                <a:ext uri="{FF2B5EF4-FFF2-40B4-BE49-F238E27FC236}">
                  <a16:creationId xmlns:a16="http://schemas.microsoft.com/office/drawing/2014/main" id="{CE0761E1-9F6D-A7DB-EA15-9FB7791D1973}"/>
                </a:ext>
              </a:extLst>
            </p:cNvPr>
            <p:cNvCxnSpPr/>
            <p:nvPr/>
          </p:nvCxnSpPr>
          <p:spPr bwMode="auto">
            <a:xfrm>
              <a:off x="2986088" y="5084557"/>
              <a:ext cx="569912"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0-#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0-#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1000" fill="hold"/>
                                        <p:tgtEl>
                                          <p:spTgt spid="13"/>
                                        </p:tgtEl>
                                        <p:attrNameLst>
                                          <p:attrName>ppt_x</p:attrName>
                                        </p:attrNameLst>
                                      </p:cBhvr>
                                      <p:tavLst>
                                        <p:tav tm="0">
                                          <p:val>
                                            <p:strVal val="0-#ppt_w/2"/>
                                          </p:val>
                                        </p:tav>
                                        <p:tav tm="100000">
                                          <p:val>
                                            <p:strVal val="#ppt_x"/>
                                          </p:val>
                                        </p:tav>
                                      </p:tavLst>
                                    </p:anim>
                                    <p:anim calcmode="lin" valueType="num">
                                      <p:cBhvr additive="base">
                                        <p:cTn id="2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147324" y="-3214"/>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(4)</a:t>
            </a:r>
          </a:p>
          <a:p>
            <a:r>
              <a:rPr lang="de-DE" altLang="de-DE" sz="2000" dirty="0">
                <a:solidFill>
                  <a:schemeClr val="bg1"/>
                </a:solidFill>
                <a:effectLst>
                  <a:outerShdw blurRad="38100" dist="38100" dir="2700000" algn="tl">
                    <a:srgbClr val="000000">
                      <a:alpha val="43137"/>
                    </a:srgbClr>
                  </a:outerShdw>
                </a:effectLst>
              </a:rPr>
              <a:t>Maßnahmen bei Ungleichgewicht: Erzeugung ≠ Verbrauch</a:t>
            </a:r>
          </a:p>
        </p:txBody>
      </p:sp>
      <p:sp>
        <p:nvSpPr>
          <p:cNvPr id="8" name="Rechteck 7">
            <a:extLst>
              <a:ext uri="{FF2B5EF4-FFF2-40B4-BE49-F238E27FC236}">
                <a16:creationId xmlns:a16="http://schemas.microsoft.com/office/drawing/2014/main" id="{9F3F62FF-7502-43B0-9748-456308D03383}"/>
              </a:ext>
            </a:extLst>
          </p:cNvPr>
          <p:cNvSpPr/>
          <p:nvPr/>
        </p:nvSpPr>
        <p:spPr bwMode="auto">
          <a:xfrm>
            <a:off x="290184" y="1119184"/>
            <a:ext cx="4330295" cy="419264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 name="Textfeld 5">
            <a:extLst>
              <a:ext uri="{FF2B5EF4-FFF2-40B4-BE49-F238E27FC236}">
                <a16:creationId xmlns:a16="http://schemas.microsoft.com/office/drawing/2014/main" id="{9729D215-AE19-4DF0-AEC5-C297FB99C32C}"/>
              </a:ext>
            </a:extLst>
          </p:cNvPr>
          <p:cNvSpPr txBox="1"/>
          <p:nvPr/>
        </p:nvSpPr>
        <p:spPr>
          <a:xfrm>
            <a:off x="380518" y="1073424"/>
            <a:ext cx="4462211" cy="1569660"/>
          </a:xfrm>
          <a:prstGeom prst="rect">
            <a:avLst/>
          </a:prstGeom>
          <a:noFill/>
        </p:spPr>
        <p:txBody>
          <a:bodyPr wrap="square" rtlCol="0">
            <a:spAutoFit/>
          </a:bodyPr>
          <a:lstStyle/>
          <a:p>
            <a:r>
              <a:rPr lang="de-DE" sz="1600" u="sng" dirty="0">
                <a:solidFill>
                  <a:srgbClr val="3333FF"/>
                </a:solidFill>
              </a:rPr>
              <a:t>Energieverbraucher</a:t>
            </a:r>
            <a:br>
              <a:rPr lang="de-DE" sz="1600" u="sng" dirty="0">
                <a:solidFill>
                  <a:srgbClr val="3333FF"/>
                </a:solidFill>
              </a:rPr>
            </a:br>
            <a:r>
              <a:rPr lang="de-DE" sz="1600" dirty="0">
                <a:solidFill>
                  <a:srgbClr val="3333FF"/>
                </a:solidFill>
              </a:rPr>
              <a:t>hochfahren/einschalten von Verbrauchern (vertraglich festgelegt, Smartmeter-Gateway)</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Wärmepumpen</a:t>
            </a:r>
          </a:p>
          <a:p>
            <a:pPr>
              <a:buFont typeface="Wingdings" panose="05000000000000000000" pitchFamily="2" charset="2"/>
              <a:buChar char="à"/>
            </a:pPr>
            <a:r>
              <a:rPr lang="de-DE" sz="1600" dirty="0">
                <a:solidFill>
                  <a:srgbClr val="3333FF"/>
                </a:solidFill>
                <a:sym typeface="Wingdings" panose="05000000000000000000" pitchFamily="2" charset="2"/>
              </a:rPr>
              <a:t> </a:t>
            </a:r>
            <a:r>
              <a:rPr lang="de-DE" sz="1600" dirty="0" err="1">
                <a:solidFill>
                  <a:srgbClr val="3333FF"/>
                </a:solidFill>
                <a:sym typeface="Wingdings" panose="05000000000000000000" pitchFamily="2" charset="2"/>
              </a:rPr>
              <a:t>verfahrenst</a:t>
            </a:r>
            <a:r>
              <a:rPr lang="de-DE" sz="1600" dirty="0">
                <a:solidFill>
                  <a:srgbClr val="3333FF"/>
                </a:solidFill>
                <a:sym typeface="Wingdings" panose="05000000000000000000" pitchFamily="2" charset="2"/>
              </a:rPr>
              <a:t>. Prozesse z.B. </a:t>
            </a:r>
            <a:r>
              <a:rPr lang="de-DE" sz="1600" dirty="0">
                <a:solidFill>
                  <a:srgbClr val="3333FF"/>
                </a:solidFill>
              </a:rPr>
              <a:t>Alu-Herstellung</a:t>
            </a:r>
            <a:r>
              <a:rPr lang="de-DE" sz="1600" dirty="0">
                <a:solidFill>
                  <a:srgbClr val="3333FF"/>
                </a:solidFill>
                <a:sym typeface="Wingdings" panose="05000000000000000000" pitchFamily="2" charset="2"/>
              </a:rPr>
              <a:t> </a:t>
            </a:r>
            <a:br>
              <a:rPr lang="de-DE" sz="1600" dirty="0">
                <a:solidFill>
                  <a:srgbClr val="3333FF"/>
                </a:solidFill>
                <a:sym typeface="Wingdings" panose="05000000000000000000" pitchFamily="2" charset="2"/>
              </a:rPr>
            </a:br>
            <a:r>
              <a:rPr lang="de-DE" sz="1600" dirty="0">
                <a:solidFill>
                  <a:srgbClr val="3333FF"/>
                </a:solidFill>
                <a:sym typeface="Wingdings" panose="05000000000000000000" pitchFamily="2" charset="2"/>
              </a:rPr>
              <a:t> etc.</a:t>
            </a:r>
            <a:endParaRPr lang="de-DE" sz="1600" dirty="0">
              <a:solidFill>
                <a:srgbClr val="3333FF"/>
              </a:solidFill>
            </a:endParaRPr>
          </a:p>
        </p:txBody>
      </p:sp>
      <p:grpSp>
        <p:nvGrpSpPr>
          <p:cNvPr id="16" name="Gruppieren 15">
            <a:extLst>
              <a:ext uri="{FF2B5EF4-FFF2-40B4-BE49-F238E27FC236}">
                <a16:creationId xmlns:a16="http://schemas.microsoft.com/office/drawing/2014/main" id="{BB31BACF-F457-4860-8826-C34C7F9F1735}"/>
              </a:ext>
            </a:extLst>
          </p:cNvPr>
          <p:cNvGrpSpPr/>
          <p:nvPr/>
        </p:nvGrpSpPr>
        <p:grpSpPr>
          <a:xfrm>
            <a:off x="4666660" y="1110678"/>
            <a:ext cx="560772" cy="4161093"/>
            <a:chOff x="4533493" y="1479216"/>
            <a:chExt cx="548548" cy="4161093"/>
          </a:xfrm>
        </p:grpSpPr>
        <p:sp>
          <p:nvSpPr>
            <p:cNvPr id="3" name="Pfeil: nach unten 2">
              <a:extLst>
                <a:ext uri="{FF2B5EF4-FFF2-40B4-BE49-F238E27FC236}">
                  <a16:creationId xmlns:a16="http://schemas.microsoft.com/office/drawing/2014/main" id="{6835FEFA-B4DB-4B04-81B2-788B4C83FCC8}"/>
                </a:ext>
              </a:extLst>
            </p:cNvPr>
            <p:cNvSpPr/>
            <p:nvPr/>
          </p:nvSpPr>
          <p:spPr bwMode="auto">
            <a:xfrm>
              <a:off x="4662534" y="1819747"/>
              <a:ext cx="290466" cy="3820562"/>
            </a:xfrm>
            <a:prstGeom prst="downArrow">
              <a:avLst/>
            </a:prstGeom>
            <a:solidFill>
              <a:srgbClr val="0080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343859DB-C00D-4CBE-8D66-7A56EFD5D862}"/>
                </a:ext>
              </a:extLst>
            </p:cNvPr>
            <p:cNvSpPr txBox="1"/>
            <p:nvPr/>
          </p:nvSpPr>
          <p:spPr>
            <a:xfrm>
              <a:off x="4533493" y="1479216"/>
              <a:ext cx="548548" cy="338554"/>
            </a:xfrm>
            <a:prstGeom prst="rect">
              <a:avLst/>
            </a:prstGeom>
            <a:noFill/>
          </p:spPr>
          <p:txBody>
            <a:bodyPr wrap="none" rtlCol="0">
              <a:spAutoFit/>
            </a:bodyPr>
            <a:lstStyle/>
            <a:p>
              <a:r>
                <a:rPr lang="de-DE" sz="1600" dirty="0" err="1">
                  <a:solidFill>
                    <a:schemeClr val="accent2"/>
                  </a:solidFill>
                </a:rPr>
                <a:t>Prio</a:t>
              </a:r>
              <a:endParaRPr lang="de-DE" sz="1600" dirty="0">
                <a:solidFill>
                  <a:schemeClr val="accent2"/>
                </a:solidFill>
              </a:endParaRPr>
            </a:p>
          </p:txBody>
        </p:sp>
      </p:grpSp>
      <p:sp>
        <p:nvSpPr>
          <p:cNvPr id="13" name="Textfeld 12">
            <a:extLst>
              <a:ext uri="{FF2B5EF4-FFF2-40B4-BE49-F238E27FC236}">
                <a16:creationId xmlns:a16="http://schemas.microsoft.com/office/drawing/2014/main" id="{0258A6B9-C038-41E4-A943-860246100FAF}"/>
              </a:ext>
            </a:extLst>
          </p:cNvPr>
          <p:cNvSpPr txBox="1"/>
          <p:nvPr/>
        </p:nvSpPr>
        <p:spPr>
          <a:xfrm>
            <a:off x="290185" y="762952"/>
            <a:ext cx="4360790" cy="338554"/>
          </a:xfrm>
          <a:prstGeom prst="rect">
            <a:avLst/>
          </a:prstGeom>
          <a:noFill/>
        </p:spPr>
        <p:txBody>
          <a:bodyPr wrap="square" rtlCol="0">
            <a:spAutoFit/>
          </a:bodyPr>
          <a:lstStyle/>
          <a:p>
            <a:pPr algn="ctr"/>
            <a:r>
              <a:rPr lang="de-DE" sz="1600" b="1" dirty="0">
                <a:solidFill>
                  <a:srgbClr val="3333FF"/>
                </a:solidFill>
              </a:rPr>
              <a:t>Erzeugung &gt; Verbrauch: </a:t>
            </a:r>
            <a:r>
              <a:rPr lang="de-DE" sz="1600" dirty="0">
                <a:solidFill>
                  <a:srgbClr val="3333FF"/>
                </a:solidFill>
              </a:rPr>
              <a:t>Überschuss an EE</a:t>
            </a:r>
          </a:p>
        </p:txBody>
      </p:sp>
      <p:grpSp>
        <p:nvGrpSpPr>
          <p:cNvPr id="26" name="Gruppieren 25">
            <a:extLst>
              <a:ext uri="{FF2B5EF4-FFF2-40B4-BE49-F238E27FC236}">
                <a16:creationId xmlns:a16="http://schemas.microsoft.com/office/drawing/2014/main" id="{8DF49BBD-D3F5-45E0-A82D-DE59C13294CE}"/>
              </a:ext>
            </a:extLst>
          </p:cNvPr>
          <p:cNvGrpSpPr/>
          <p:nvPr/>
        </p:nvGrpSpPr>
        <p:grpSpPr>
          <a:xfrm>
            <a:off x="5284261" y="757967"/>
            <a:ext cx="4331554" cy="4553866"/>
            <a:chOff x="5284261" y="982418"/>
            <a:chExt cx="4331554" cy="4553866"/>
          </a:xfrm>
        </p:grpSpPr>
        <p:sp>
          <p:nvSpPr>
            <p:cNvPr id="5" name="Textfeld 4">
              <a:extLst>
                <a:ext uri="{FF2B5EF4-FFF2-40B4-BE49-F238E27FC236}">
                  <a16:creationId xmlns:a16="http://schemas.microsoft.com/office/drawing/2014/main" id="{52CAC1CF-7D0A-45E3-9421-06D2C390917B}"/>
                </a:ext>
              </a:extLst>
            </p:cNvPr>
            <p:cNvSpPr txBox="1"/>
            <p:nvPr/>
          </p:nvSpPr>
          <p:spPr>
            <a:xfrm>
              <a:off x="5350081" y="982418"/>
              <a:ext cx="4265734" cy="338554"/>
            </a:xfrm>
            <a:prstGeom prst="rect">
              <a:avLst/>
            </a:prstGeom>
            <a:noFill/>
          </p:spPr>
          <p:txBody>
            <a:bodyPr wrap="square" rtlCol="0">
              <a:spAutoFit/>
            </a:bodyPr>
            <a:lstStyle/>
            <a:p>
              <a:pPr algn="ctr"/>
              <a:r>
                <a:rPr lang="de-DE" sz="1600" b="1" dirty="0">
                  <a:solidFill>
                    <a:srgbClr val="3333FF"/>
                  </a:solidFill>
                </a:rPr>
                <a:t>Erzeugung &lt; Verbrauch: </a:t>
              </a:r>
              <a:r>
                <a:rPr lang="de-DE" sz="1600" dirty="0">
                  <a:solidFill>
                    <a:srgbClr val="3333FF"/>
                  </a:solidFill>
                </a:rPr>
                <a:t>Mangel an EE</a:t>
              </a:r>
            </a:p>
          </p:txBody>
        </p:sp>
        <p:sp>
          <p:nvSpPr>
            <p:cNvPr id="19" name="Rechteck 18">
              <a:extLst>
                <a:ext uri="{FF2B5EF4-FFF2-40B4-BE49-F238E27FC236}">
                  <a16:creationId xmlns:a16="http://schemas.microsoft.com/office/drawing/2014/main" id="{DD393FFC-FF61-4058-9F37-8DBF098B0BAB}"/>
                </a:ext>
              </a:extLst>
            </p:cNvPr>
            <p:cNvSpPr/>
            <p:nvPr/>
          </p:nvSpPr>
          <p:spPr bwMode="auto">
            <a:xfrm>
              <a:off x="5284261" y="1356335"/>
              <a:ext cx="4330295" cy="417994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sp>
        <p:nvSpPr>
          <p:cNvPr id="14" name="Textfeld 13">
            <a:extLst>
              <a:ext uri="{FF2B5EF4-FFF2-40B4-BE49-F238E27FC236}">
                <a16:creationId xmlns:a16="http://schemas.microsoft.com/office/drawing/2014/main" id="{844CB65F-574B-48BE-83D4-EDF5FD96FAC4}"/>
              </a:ext>
            </a:extLst>
          </p:cNvPr>
          <p:cNvSpPr txBox="1"/>
          <p:nvPr/>
        </p:nvSpPr>
        <p:spPr>
          <a:xfrm>
            <a:off x="5395335" y="1101828"/>
            <a:ext cx="4364943" cy="584775"/>
          </a:xfrm>
          <a:prstGeom prst="rect">
            <a:avLst/>
          </a:prstGeom>
          <a:noFill/>
        </p:spPr>
        <p:txBody>
          <a:bodyPr wrap="square" rtlCol="0">
            <a:spAutoFit/>
          </a:bodyPr>
          <a:lstStyle/>
          <a:p>
            <a:r>
              <a:rPr lang="de-DE" sz="1600" u="sng" dirty="0">
                <a:solidFill>
                  <a:srgbClr val="3333FF"/>
                </a:solidFill>
              </a:rPr>
              <a:t>Energieerzeuger</a:t>
            </a:r>
          </a:p>
          <a:p>
            <a:r>
              <a:rPr lang="de-DE" sz="1600" dirty="0">
                <a:solidFill>
                  <a:srgbClr val="3333FF"/>
                </a:solidFill>
                <a:sym typeface="Wingdings" panose="05000000000000000000" pitchFamily="2" charset="2"/>
              </a:rPr>
              <a:t> Energieerzeuger hochfahren/einschalten</a:t>
            </a:r>
            <a:endParaRPr lang="de-DE" sz="1600" dirty="0">
              <a:solidFill>
                <a:srgbClr val="3333FF"/>
              </a:solidFill>
            </a:endParaRPr>
          </a:p>
        </p:txBody>
      </p:sp>
      <p:sp>
        <p:nvSpPr>
          <p:cNvPr id="22" name="Textfeld 21">
            <a:extLst>
              <a:ext uri="{FF2B5EF4-FFF2-40B4-BE49-F238E27FC236}">
                <a16:creationId xmlns:a16="http://schemas.microsoft.com/office/drawing/2014/main" id="{A0DE29C1-BE38-4A2C-89A6-11D400728D68}"/>
              </a:ext>
            </a:extLst>
          </p:cNvPr>
          <p:cNvSpPr txBox="1"/>
          <p:nvPr/>
        </p:nvSpPr>
        <p:spPr>
          <a:xfrm>
            <a:off x="5395335" y="1782820"/>
            <a:ext cx="4364943" cy="1569660"/>
          </a:xfrm>
          <a:prstGeom prst="rect">
            <a:avLst/>
          </a:prstGeom>
          <a:noFill/>
        </p:spPr>
        <p:txBody>
          <a:bodyPr wrap="square" rtlCol="0">
            <a:spAutoFit/>
          </a:bodyPr>
          <a:lstStyle/>
          <a:p>
            <a:r>
              <a:rPr lang="de-DE" sz="1600" u="sng" dirty="0">
                <a:solidFill>
                  <a:srgbClr val="3333FF"/>
                </a:solidFill>
              </a:rPr>
              <a:t>Energieverbraucher</a:t>
            </a:r>
            <a:br>
              <a:rPr lang="de-DE" sz="1600" u="sng" dirty="0">
                <a:solidFill>
                  <a:srgbClr val="3333FF"/>
                </a:solidFill>
              </a:rPr>
            </a:br>
            <a:r>
              <a:rPr lang="de-DE" sz="1600" dirty="0">
                <a:solidFill>
                  <a:srgbClr val="3333FF"/>
                </a:solidFill>
                <a:sym typeface="Wingdings" panose="05000000000000000000" pitchFamily="2" charset="2"/>
              </a:rPr>
              <a:t>zurückfahren/abschalten </a:t>
            </a:r>
            <a:r>
              <a:rPr lang="de-DE" sz="1600" dirty="0">
                <a:solidFill>
                  <a:srgbClr val="3333FF"/>
                </a:solidFill>
              </a:rPr>
              <a:t>von Verbrauchern (vertraglich festgelegt, Smartmeter-Gateway)</a:t>
            </a:r>
            <a:br>
              <a:rPr lang="de-DE" sz="1600" dirty="0">
                <a:solidFill>
                  <a:srgbClr val="3333FF"/>
                </a:solidFill>
              </a:rPr>
            </a:br>
            <a:r>
              <a:rPr lang="de-DE" sz="1600" dirty="0">
                <a:solidFill>
                  <a:srgbClr val="3333FF"/>
                </a:solidFill>
                <a:sym typeface="Wingdings" panose="05000000000000000000" pitchFamily="2" charset="2"/>
              </a:rPr>
              <a:t></a:t>
            </a:r>
            <a:r>
              <a:rPr lang="de-DE" sz="1600" dirty="0">
                <a:solidFill>
                  <a:srgbClr val="3333FF"/>
                </a:solidFill>
              </a:rPr>
              <a:t>Wärmepumpen</a:t>
            </a:r>
            <a:br>
              <a:rPr lang="de-DE" sz="1600" dirty="0">
                <a:solidFill>
                  <a:srgbClr val="3333FF"/>
                </a:solidFill>
              </a:rPr>
            </a:br>
            <a:r>
              <a:rPr lang="de-DE" sz="1600" dirty="0">
                <a:solidFill>
                  <a:srgbClr val="3333FF"/>
                </a:solidFill>
                <a:sym typeface="Wingdings" panose="05000000000000000000" pitchFamily="2" charset="2"/>
              </a:rPr>
              <a:t> </a:t>
            </a:r>
            <a:r>
              <a:rPr lang="de-DE" sz="1600" dirty="0" err="1">
                <a:solidFill>
                  <a:srgbClr val="3333FF"/>
                </a:solidFill>
                <a:sym typeface="Wingdings" panose="05000000000000000000" pitchFamily="2" charset="2"/>
              </a:rPr>
              <a:t>verfahrenst</a:t>
            </a:r>
            <a:r>
              <a:rPr lang="de-DE" sz="1600" dirty="0">
                <a:solidFill>
                  <a:srgbClr val="3333FF"/>
                </a:solidFill>
                <a:sym typeface="Wingdings" panose="05000000000000000000" pitchFamily="2" charset="2"/>
              </a:rPr>
              <a:t>. Prozesse z.B. </a:t>
            </a:r>
            <a:r>
              <a:rPr lang="de-DE" sz="1600" dirty="0">
                <a:solidFill>
                  <a:srgbClr val="3333FF"/>
                </a:solidFill>
              </a:rPr>
              <a:t>Alu-Herstellung</a:t>
            </a:r>
          </a:p>
          <a:p>
            <a:pPr marL="285750" indent="-285750">
              <a:buFont typeface="Wingdings" panose="05000000000000000000" pitchFamily="2" charset="2"/>
              <a:buChar char="à"/>
            </a:pPr>
            <a:r>
              <a:rPr lang="de-DE" sz="1600" dirty="0">
                <a:solidFill>
                  <a:srgbClr val="3333FF"/>
                </a:solidFill>
                <a:sym typeface="Wingdings" panose="05000000000000000000" pitchFamily="2" charset="2"/>
              </a:rPr>
              <a:t>etc.</a:t>
            </a:r>
            <a:endParaRPr lang="de-DE" sz="1600" dirty="0">
              <a:solidFill>
                <a:srgbClr val="3333FF"/>
              </a:solidFill>
            </a:endParaRPr>
          </a:p>
        </p:txBody>
      </p:sp>
      <p:sp>
        <p:nvSpPr>
          <p:cNvPr id="23" name="Textfeld 22">
            <a:extLst>
              <a:ext uri="{FF2B5EF4-FFF2-40B4-BE49-F238E27FC236}">
                <a16:creationId xmlns:a16="http://schemas.microsoft.com/office/drawing/2014/main" id="{7463E58F-075D-4441-8555-48F48CEA4682}"/>
              </a:ext>
            </a:extLst>
          </p:cNvPr>
          <p:cNvSpPr txBox="1"/>
          <p:nvPr/>
        </p:nvSpPr>
        <p:spPr>
          <a:xfrm>
            <a:off x="5395335" y="3437118"/>
            <a:ext cx="4364943" cy="1815882"/>
          </a:xfrm>
          <a:prstGeom prst="rect">
            <a:avLst/>
          </a:prstGeom>
          <a:noFill/>
        </p:spPr>
        <p:txBody>
          <a:bodyPr wrap="square" rtlCol="0">
            <a:spAutoFit/>
          </a:bodyPr>
          <a:lstStyle/>
          <a:p>
            <a:r>
              <a:rPr lang="de-DE" sz="1600" u="sng" dirty="0">
                <a:solidFill>
                  <a:srgbClr val="3333FF"/>
                </a:solidFill>
              </a:rPr>
              <a:t>Energiespeicher</a:t>
            </a:r>
            <a:r>
              <a:rPr lang="de-DE" sz="1600" dirty="0">
                <a:solidFill>
                  <a:srgbClr val="3333FF"/>
                </a:solidFill>
              </a:rPr>
              <a:t> </a:t>
            </a:r>
            <a:br>
              <a:rPr lang="de-DE" sz="1600" dirty="0">
                <a:solidFill>
                  <a:srgbClr val="3333FF"/>
                </a:solidFill>
              </a:rPr>
            </a:br>
            <a:r>
              <a:rPr lang="de-DE" sz="1600" dirty="0">
                <a:solidFill>
                  <a:srgbClr val="3333FF"/>
                </a:solidFill>
              </a:rPr>
              <a:t>Ausspeicherung von gespeicherter</a:t>
            </a:r>
            <a:br>
              <a:rPr lang="de-DE" sz="1600" dirty="0">
                <a:solidFill>
                  <a:srgbClr val="3333FF"/>
                </a:solidFill>
              </a:rPr>
            </a:br>
            <a:r>
              <a:rPr lang="de-DE" sz="1600" dirty="0">
                <a:solidFill>
                  <a:srgbClr val="3333FF"/>
                </a:solidFill>
              </a:rPr>
              <a:t>Energie: P2X</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Groß-Akkus, PV-Akkus, E-Mobilität</a:t>
            </a:r>
          </a:p>
          <a:p>
            <a:pPr marL="285750" indent="-285750">
              <a:buFont typeface="Wingdings" panose="05000000000000000000" pitchFamily="2" charset="2"/>
              <a:buChar char="à"/>
            </a:pPr>
            <a:r>
              <a:rPr lang="de-DE" sz="1600" dirty="0">
                <a:solidFill>
                  <a:srgbClr val="3333FF"/>
                </a:solidFill>
              </a:rPr>
              <a:t>Pumpspeicher-Kraftwerke</a:t>
            </a:r>
          </a:p>
          <a:p>
            <a:pPr marL="285750" indent="-285750">
              <a:buFont typeface="Wingdings" panose="05000000000000000000" pitchFamily="2" charset="2"/>
              <a:buChar char="à"/>
            </a:pPr>
            <a:r>
              <a:rPr lang="de-DE" sz="1600" dirty="0" err="1">
                <a:solidFill>
                  <a:srgbClr val="3333FF"/>
                </a:solidFill>
              </a:rPr>
              <a:t>GuD</a:t>
            </a:r>
            <a:r>
              <a:rPr lang="de-DE" sz="1600" dirty="0">
                <a:solidFill>
                  <a:srgbClr val="3333FF"/>
                </a:solidFill>
              </a:rPr>
              <a:t>-Kraftwerke mit Bio-Methan/H</a:t>
            </a:r>
            <a:r>
              <a:rPr lang="de-DE" sz="1600" baseline="-25000" dirty="0">
                <a:solidFill>
                  <a:srgbClr val="3333FF"/>
                </a:solidFill>
              </a:rPr>
              <a:t>2</a:t>
            </a:r>
            <a:r>
              <a:rPr lang="de-DE" sz="1600" dirty="0">
                <a:solidFill>
                  <a:srgbClr val="3333FF"/>
                </a:solidFill>
              </a:rPr>
              <a:t> aus</a:t>
            </a:r>
            <a:br>
              <a:rPr lang="de-DE" sz="1600" dirty="0">
                <a:solidFill>
                  <a:srgbClr val="3333FF"/>
                </a:solidFill>
              </a:rPr>
            </a:br>
            <a:r>
              <a:rPr lang="de-DE" sz="1600" dirty="0">
                <a:solidFill>
                  <a:srgbClr val="3333FF"/>
                </a:solidFill>
              </a:rPr>
              <a:t>dem </a:t>
            </a:r>
            <a:r>
              <a:rPr lang="de-DE" sz="1600" dirty="0" err="1">
                <a:solidFill>
                  <a:srgbClr val="3333FF"/>
                </a:solidFill>
              </a:rPr>
              <a:t>Saisonalspeicher</a:t>
            </a:r>
            <a:r>
              <a:rPr lang="de-DE" sz="1600" dirty="0">
                <a:solidFill>
                  <a:srgbClr val="3333FF"/>
                </a:solidFill>
              </a:rPr>
              <a:t>-System</a:t>
            </a:r>
          </a:p>
        </p:txBody>
      </p:sp>
      <p:grpSp>
        <p:nvGrpSpPr>
          <p:cNvPr id="7" name="Gruppieren 6">
            <a:extLst>
              <a:ext uri="{FF2B5EF4-FFF2-40B4-BE49-F238E27FC236}">
                <a16:creationId xmlns:a16="http://schemas.microsoft.com/office/drawing/2014/main" id="{3648F90A-298F-42F0-AECC-A6E9CF3215AE}"/>
              </a:ext>
            </a:extLst>
          </p:cNvPr>
          <p:cNvGrpSpPr/>
          <p:nvPr/>
        </p:nvGrpSpPr>
        <p:grpSpPr>
          <a:xfrm>
            <a:off x="218035" y="5390631"/>
            <a:ext cx="9396521" cy="420636"/>
            <a:chOff x="218035" y="5777434"/>
            <a:chExt cx="9396521" cy="420636"/>
          </a:xfrm>
        </p:grpSpPr>
        <p:sp>
          <p:nvSpPr>
            <p:cNvPr id="17" name="Rechteck 16">
              <a:extLst>
                <a:ext uri="{FF2B5EF4-FFF2-40B4-BE49-F238E27FC236}">
                  <a16:creationId xmlns:a16="http://schemas.microsoft.com/office/drawing/2014/main" id="{5F158178-3D85-422B-B89F-AD9ABCE6801C}"/>
                </a:ext>
              </a:extLst>
            </p:cNvPr>
            <p:cNvSpPr/>
            <p:nvPr/>
          </p:nvSpPr>
          <p:spPr bwMode="auto">
            <a:xfrm>
              <a:off x="290184" y="5777434"/>
              <a:ext cx="9324372" cy="4206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Textfeld 14">
              <a:extLst>
                <a:ext uri="{FF2B5EF4-FFF2-40B4-BE49-F238E27FC236}">
                  <a16:creationId xmlns:a16="http://schemas.microsoft.com/office/drawing/2014/main" id="{86028F9E-7183-4EC4-B3A7-AC467054D273}"/>
                </a:ext>
              </a:extLst>
            </p:cNvPr>
            <p:cNvSpPr txBox="1"/>
            <p:nvPr/>
          </p:nvSpPr>
          <p:spPr>
            <a:xfrm>
              <a:off x="218035" y="5786053"/>
              <a:ext cx="9396521" cy="338554"/>
            </a:xfrm>
            <a:prstGeom prst="rect">
              <a:avLst/>
            </a:prstGeom>
            <a:noFill/>
          </p:spPr>
          <p:txBody>
            <a:bodyPr wrap="square" rtlCol="0">
              <a:spAutoFit/>
            </a:bodyPr>
            <a:lstStyle/>
            <a:p>
              <a:pPr algn="ctr"/>
              <a:r>
                <a:rPr lang="de-DE" sz="1600" u="sng" dirty="0">
                  <a:solidFill>
                    <a:srgbClr val="3333FF"/>
                  </a:solidFill>
                </a:rPr>
                <a:t>Europäisches Overlay-Netzwerk</a:t>
              </a:r>
              <a:r>
                <a:rPr lang="de-DE" sz="1600" dirty="0">
                  <a:solidFill>
                    <a:srgbClr val="3333FF"/>
                  </a:solidFill>
                </a:rPr>
                <a:t>: Unterstützung bei g</a:t>
              </a:r>
              <a:r>
                <a:rPr lang="de-DE" altLang="de-DE" sz="1600" dirty="0">
                  <a:solidFill>
                    <a:srgbClr val="3333FF"/>
                  </a:solidFill>
                </a:rPr>
                <a:t>rößeren Wetter- und saisonalen Schwankungen</a:t>
              </a:r>
              <a:r>
                <a:rPr lang="de-DE" sz="1600" dirty="0">
                  <a:solidFill>
                    <a:srgbClr val="3333FF"/>
                  </a:solidFill>
                </a:rPr>
                <a:t> </a:t>
              </a:r>
            </a:p>
          </p:txBody>
        </p:sp>
      </p:grpSp>
      <p:sp>
        <p:nvSpPr>
          <p:cNvPr id="20" name="Text Box 5">
            <a:extLst>
              <a:ext uri="{FF2B5EF4-FFF2-40B4-BE49-F238E27FC236}">
                <a16:creationId xmlns:a16="http://schemas.microsoft.com/office/drawing/2014/main" id="{9A81D559-9260-437A-91C9-2FD06B495131}"/>
              </a:ext>
            </a:extLst>
          </p:cNvPr>
          <p:cNvSpPr txBox="1">
            <a:spLocks noChangeArrowheads="1"/>
          </p:cNvSpPr>
          <p:nvPr/>
        </p:nvSpPr>
        <p:spPr bwMode="auto">
          <a:xfrm>
            <a:off x="8490530" y="5118977"/>
            <a:ext cx="112402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 ISE e.V.</a:t>
            </a:r>
            <a:r>
              <a:rPr lang="de-DE" altLang="de-DE" sz="1200" dirty="0"/>
              <a:t>.</a:t>
            </a:r>
            <a:endParaRPr lang="en-US" altLang="de-DE" sz="1200" dirty="0"/>
          </a:p>
        </p:txBody>
      </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20984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Das Energie-Management-System garantiert die Versorgungssicherheit! </a:t>
            </a:r>
          </a:p>
        </p:txBody>
      </p:sp>
      <p:sp>
        <p:nvSpPr>
          <p:cNvPr id="18" name="Textfeld 17">
            <a:extLst>
              <a:ext uri="{FF2B5EF4-FFF2-40B4-BE49-F238E27FC236}">
                <a16:creationId xmlns:a16="http://schemas.microsoft.com/office/drawing/2014/main" id="{B68945C1-7E1B-4686-9E6C-290FBED9F906}"/>
              </a:ext>
            </a:extLst>
          </p:cNvPr>
          <p:cNvSpPr txBox="1"/>
          <p:nvPr/>
        </p:nvSpPr>
        <p:spPr>
          <a:xfrm>
            <a:off x="380518" y="2624638"/>
            <a:ext cx="4462211" cy="2062103"/>
          </a:xfrm>
          <a:prstGeom prst="rect">
            <a:avLst/>
          </a:prstGeom>
          <a:noFill/>
        </p:spPr>
        <p:txBody>
          <a:bodyPr wrap="square" rtlCol="0">
            <a:spAutoFit/>
          </a:bodyPr>
          <a:lstStyle/>
          <a:p>
            <a:r>
              <a:rPr lang="de-DE" sz="1600" u="sng" dirty="0">
                <a:solidFill>
                  <a:srgbClr val="3333FF"/>
                </a:solidFill>
              </a:rPr>
              <a:t>Energiespeicher</a:t>
            </a:r>
            <a:br>
              <a:rPr lang="de-DE" sz="1600" u="sng" dirty="0">
                <a:solidFill>
                  <a:srgbClr val="3333FF"/>
                </a:solidFill>
              </a:rPr>
            </a:br>
            <a:r>
              <a:rPr lang="de-DE" sz="1600" dirty="0">
                <a:solidFill>
                  <a:srgbClr val="3333FF"/>
                </a:solidFill>
              </a:rPr>
              <a:t>Einspeicherung von überschüssiger</a:t>
            </a:r>
            <a:br>
              <a:rPr lang="de-DE" sz="1600" dirty="0">
                <a:solidFill>
                  <a:srgbClr val="3333FF"/>
                </a:solidFill>
              </a:rPr>
            </a:br>
            <a:r>
              <a:rPr lang="de-DE" sz="1600" dirty="0">
                <a:solidFill>
                  <a:srgbClr val="3333FF"/>
                </a:solidFill>
              </a:rPr>
              <a:t>Energie: P2X</a:t>
            </a:r>
            <a:br>
              <a:rPr lang="de-DE" sz="1600" dirty="0">
                <a:solidFill>
                  <a:srgbClr val="3333FF"/>
                </a:solidFill>
              </a:rPr>
            </a:br>
            <a:r>
              <a:rPr lang="de-DE" sz="1600" dirty="0">
                <a:solidFill>
                  <a:srgbClr val="3333FF"/>
                </a:solidFill>
                <a:sym typeface="Wingdings" panose="05000000000000000000" pitchFamily="2" charset="2"/>
              </a:rPr>
              <a:t></a:t>
            </a:r>
            <a:r>
              <a:rPr lang="de-DE" sz="1600" dirty="0">
                <a:solidFill>
                  <a:srgbClr val="3333FF"/>
                </a:solidFill>
              </a:rPr>
              <a:t> Groß-Akkus, PV-Akkus, E-Mobilität</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Pumpspeicher-Kraftwerke</a:t>
            </a:r>
            <a:br>
              <a:rPr lang="de-DE" sz="1600" dirty="0">
                <a:solidFill>
                  <a:srgbClr val="3333FF"/>
                </a:solidFill>
              </a:rPr>
            </a:br>
            <a:r>
              <a:rPr lang="de-DE" sz="1600" dirty="0">
                <a:solidFill>
                  <a:srgbClr val="3333FF"/>
                </a:solidFill>
                <a:sym typeface="Wingdings" panose="05000000000000000000" pitchFamily="2" charset="2"/>
              </a:rPr>
              <a:t> </a:t>
            </a:r>
            <a:r>
              <a:rPr lang="de-DE" sz="1600" dirty="0">
                <a:solidFill>
                  <a:srgbClr val="3333FF"/>
                </a:solidFill>
              </a:rPr>
              <a:t>Wärmespeicher</a:t>
            </a:r>
          </a:p>
          <a:p>
            <a:pPr marL="285750" indent="-285750">
              <a:buFont typeface="Wingdings" panose="05000000000000000000" pitchFamily="2" charset="2"/>
              <a:buChar char="à"/>
            </a:pPr>
            <a:r>
              <a:rPr lang="de-DE" sz="1600" dirty="0">
                <a:solidFill>
                  <a:srgbClr val="3333FF"/>
                </a:solidFill>
              </a:rPr>
              <a:t>Produktion von grünem Wasserstoff</a:t>
            </a:r>
            <a:br>
              <a:rPr lang="de-DE" sz="1600" dirty="0">
                <a:solidFill>
                  <a:srgbClr val="3333FF"/>
                </a:solidFill>
              </a:rPr>
            </a:br>
            <a:r>
              <a:rPr lang="de-DE" sz="1600" dirty="0">
                <a:solidFill>
                  <a:srgbClr val="3333FF"/>
                </a:solidFill>
              </a:rPr>
              <a:t>(</a:t>
            </a:r>
            <a:r>
              <a:rPr lang="de-DE" sz="1600" dirty="0" err="1">
                <a:solidFill>
                  <a:srgbClr val="3333FF"/>
                </a:solidFill>
              </a:rPr>
              <a:t>Saisonalspeicher</a:t>
            </a:r>
            <a:r>
              <a:rPr lang="de-DE" sz="1600" dirty="0">
                <a:solidFill>
                  <a:srgbClr val="3333FF"/>
                </a:solidFill>
              </a:rPr>
              <a:t> füllen)</a:t>
            </a:r>
          </a:p>
        </p:txBody>
      </p:sp>
      <p:sp>
        <p:nvSpPr>
          <p:cNvPr id="21" name="Textfeld 20">
            <a:extLst>
              <a:ext uri="{FF2B5EF4-FFF2-40B4-BE49-F238E27FC236}">
                <a16:creationId xmlns:a16="http://schemas.microsoft.com/office/drawing/2014/main" id="{ABDEC919-928E-45F9-8E2E-C942F8FFC715}"/>
              </a:ext>
            </a:extLst>
          </p:cNvPr>
          <p:cNvSpPr txBox="1"/>
          <p:nvPr/>
        </p:nvSpPr>
        <p:spPr>
          <a:xfrm>
            <a:off x="380518" y="4674236"/>
            <a:ext cx="4462211" cy="584775"/>
          </a:xfrm>
          <a:prstGeom prst="rect">
            <a:avLst/>
          </a:prstGeom>
          <a:noFill/>
        </p:spPr>
        <p:txBody>
          <a:bodyPr wrap="square" rtlCol="0">
            <a:spAutoFit/>
          </a:bodyPr>
          <a:lstStyle/>
          <a:p>
            <a:r>
              <a:rPr lang="de-DE" sz="1600" u="sng" dirty="0">
                <a:solidFill>
                  <a:srgbClr val="3333FF"/>
                </a:solidFill>
              </a:rPr>
              <a:t>Energieerzeuger</a:t>
            </a:r>
          </a:p>
          <a:p>
            <a:r>
              <a:rPr lang="de-DE" sz="1600" dirty="0">
                <a:solidFill>
                  <a:srgbClr val="3333FF"/>
                </a:solidFill>
                <a:sym typeface="Wingdings" panose="05000000000000000000" pitchFamily="2" charset="2"/>
              </a:rPr>
              <a:t> Energieerzeuger zurückfahren/abschalten</a:t>
            </a:r>
            <a:endParaRPr lang="de-DE" sz="1600" dirty="0">
              <a:solidFill>
                <a:srgbClr val="3333FF"/>
              </a:solidFill>
            </a:endParaRPr>
          </a:p>
        </p:txBody>
      </p:sp>
      <p:grpSp>
        <p:nvGrpSpPr>
          <p:cNvPr id="28" name="Gruppieren 27">
            <a:extLst>
              <a:ext uri="{FF2B5EF4-FFF2-40B4-BE49-F238E27FC236}">
                <a16:creationId xmlns:a16="http://schemas.microsoft.com/office/drawing/2014/main" id="{BCE9EF44-D82F-4968-BED5-57C073893EBD}"/>
              </a:ext>
            </a:extLst>
          </p:cNvPr>
          <p:cNvGrpSpPr/>
          <p:nvPr/>
        </p:nvGrpSpPr>
        <p:grpSpPr>
          <a:xfrm>
            <a:off x="218035" y="5881433"/>
            <a:ext cx="9396521" cy="420636"/>
            <a:chOff x="218035" y="5777434"/>
            <a:chExt cx="9396521" cy="420636"/>
          </a:xfrm>
        </p:grpSpPr>
        <p:sp>
          <p:nvSpPr>
            <p:cNvPr id="29" name="Rechteck 28">
              <a:extLst>
                <a:ext uri="{FF2B5EF4-FFF2-40B4-BE49-F238E27FC236}">
                  <a16:creationId xmlns:a16="http://schemas.microsoft.com/office/drawing/2014/main" id="{49D10670-781F-419B-9E13-04CC2C3C5E43}"/>
                </a:ext>
              </a:extLst>
            </p:cNvPr>
            <p:cNvSpPr/>
            <p:nvPr/>
          </p:nvSpPr>
          <p:spPr bwMode="auto">
            <a:xfrm>
              <a:off x="290184" y="5777434"/>
              <a:ext cx="9324372" cy="4206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0" name="Textfeld 29">
              <a:extLst>
                <a:ext uri="{FF2B5EF4-FFF2-40B4-BE49-F238E27FC236}">
                  <a16:creationId xmlns:a16="http://schemas.microsoft.com/office/drawing/2014/main" id="{C3F1BA02-3667-465F-93BE-8E20C0547D06}"/>
                </a:ext>
              </a:extLst>
            </p:cNvPr>
            <p:cNvSpPr txBox="1"/>
            <p:nvPr/>
          </p:nvSpPr>
          <p:spPr>
            <a:xfrm>
              <a:off x="218035" y="5786053"/>
              <a:ext cx="9396521" cy="338554"/>
            </a:xfrm>
            <a:prstGeom prst="rect">
              <a:avLst/>
            </a:prstGeom>
            <a:noFill/>
          </p:spPr>
          <p:txBody>
            <a:bodyPr wrap="square" rtlCol="0">
              <a:spAutoFit/>
            </a:bodyPr>
            <a:lstStyle/>
            <a:p>
              <a:pPr algn="ctr"/>
              <a:r>
                <a:rPr lang="de-DE" sz="1600" u="sng" dirty="0">
                  <a:solidFill>
                    <a:srgbClr val="3333FF"/>
                  </a:solidFill>
                </a:rPr>
                <a:t>Energiemarkt</a:t>
              </a:r>
              <a:r>
                <a:rPr lang="de-DE" sz="1600" dirty="0">
                  <a:solidFill>
                    <a:srgbClr val="3333FF"/>
                  </a:solidFill>
                </a:rPr>
                <a:t>: Neben physikalischen Kriterien sind auch Erzeuger- und Verbraucherpreise relevant! </a:t>
              </a:r>
            </a:p>
          </p:txBody>
        </p:sp>
      </p:grpSp>
    </p:spTree>
    <p:extLst>
      <p:ext uri="{BB962C8B-B14F-4D97-AF65-F5344CB8AC3E}">
        <p14:creationId xmlns:p14="http://schemas.microsoft.com/office/powerpoint/2010/main" val="176560971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000" fill="hold"/>
                                        <p:tgtEl>
                                          <p:spTgt spid="21"/>
                                        </p:tgtEl>
                                        <p:attrNameLst>
                                          <p:attrName>ppt_x</p:attrName>
                                        </p:attrNameLst>
                                      </p:cBhvr>
                                      <p:tavLst>
                                        <p:tav tm="0">
                                          <p:val>
                                            <p:strVal val="#ppt_x"/>
                                          </p:val>
                                        </p:tav>
                                        <p:tav tm="100000">
                                          <p:val>
                                            <p:strVal val="#ppt_x"/>
                                          </p:val>
                                        </p:tav>
                                      </p:tavLst>
                                    </p:anim>
                                    <p:anim calcmode="lin" valueType="num">
                                      <p:cBhvr additive="base">
                                        <p:cTn id="20"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1000" fill="hold"/>
                                        <p:tgtEl>
                                          <p:spTgt spid="14"/>
                                        </p:tgtEl>
                                        <p:attrNameLst>
                                          <p:attrName>ppt_x</p:attrName>
                                        </p:attrNameLst>
                                      </p:cBhvr>
                                      <p:tavLst>
                                        <p:tav tm="0">
                                          <p:val>
                                            <p:strVal val="#ppt_x"/>
                                          </p:val>
                                        </p:tav>
                                        <p:tav tm="100000">
                                          <p:val>
                                            <p:strVal val="#ppt_x"/>
                                          </p:val>
                                        </p:tav>
                                      </p:tavLst>
                                    </p:anim>
                                    <p:anim calcmode="lin" valueType="num">
                                      <p:cBhvr additive="base">
                                        <p:cTn id="3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1000" fill="hold"/>
                                        <p:tgtEl>
                                          <p:spTgt spid="22"/>
                                        </p:tgtEl>
                                        <p:attrNameLst>
                                          <p:attrName>ppt_x</p:attrName>
                                        </p:attrNameLst>
                                      </p:cBhvr>
                                      <p:tavLst>
                                        <p:tav tm="0">
                                          <p:val>
                                            <p:strVal val="#ppt_x"/>
                                          </p:val>
                                        </p:tav>
                                        <p:tav tm="100000">
                                          <p:val>
                                            <p:strVal val="#ppt_x"/>
                                          </p:val>
                                        </p:tav>
                                      </p:tavLst>
                                    </p:anim>
                                    <p:anim calcmode="lin" valueType="num">
                                      <p:cBhvr additive="base">
                                        <p:cTn id="3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1000" fill="hold"/>
                                        <p:tgtEl>
                                          <p:spTgt spid="23"/>
                                        </p:tgtEl>
                                        <p:attrNameLst>
                                          <p:attrName>ppt_x</p:attrName>
                                        </p:attrNameLst>
                                      </p:cBhvr>
                                      <p:tavLst>
                                        <p:tav tm="0">
                                          <p:val>
                                            <p:strVal val="#ppt_x"/>
                                          </p:val>
                                        </p:tav>
                                        <p:tav tm="100000">
                                          <p:val>
                                            <p:strVal val="#ppt_x"/>
                                          </p:val>
                                        </p:tav>
                                      </p:tavLst>
                                    </p:anim>
                                    <p:anim calcmode="lin" valueType="num">
                                      <p:cBhvr additive="base">
                                        <p:cTn id="44"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1000" fill="hold"/>
                                        <p:tgtEl>
                                          <p:spTgt spid="7"/>
                                        </p:tgtEl>
                                        <p:attrNameLst>
                                          <p:attrName>ppt_x</p:attrName>
                                        </p:attrNameLst>
                                      </p:cBhvr>
                                      <p:tavLst>
                                        <p:tav tm="0">
                                          <p:val>
                                            <p:strVal val="1+#ppt_w/2"/>
                                          </p:val>
                                        </p:tav>
                                        <p:tav tm="100000">
                                          <p:val>
                                            <p:strVal val="#ppt_x"/>
                                          </p:val>
                                        </p:tav>
                                      </p:tavLst>
                                    </p:anim>
                                    <p:anim calcmode="lin" valueType="num">
                                      <p:cBhvr additive="base">
                                        <p:cTn id="5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1000" fill="hold"/>
                                        <p:tgtEl>
                                          <p:spTgt spid="28"/>
                                        </p:tgtEl>
                                        <p:attrNameLst>
                                          <p:attrName>ppt_x</p:attrName>
                                        </p:attrNameLst>
                                      </p:cBhvr>
                                      <p:tavLst>
                                        <p:tav tm="0">
                                          <p:val>
                                            <p:strVal val="1+#ppt_w/2"/>
                                          </p:val>
                                        </p:tav>
                                        <p:tav tm="100000">
                                          <p:val>
                                            <p:strVal val="#ppt_x"/>
                                          </p:val>
                                        </p:tav>
                                      </p:tavLst>
                                    </p:anim>
                                    <p:anim calcmode="lin" valueType="num">
                                      <p:cBhvr additive="base">
                                        <p:cTn id="56"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1000" fill="hold"/>
                                        <p:tgtEl>
                                          <p:spTgt spid="11"/>
                                        </p:tgtEl>
                                        <p:attrNameLst>
                                          <p:attrName>ppt_x</p:attrName>
                                        </p:attrNameLst>
                                      </p:cBhvr>
                                      <p:tavLst>
                                        <p:tav tm="0">
                                          <p:val>
                                            <p:strVal val="#ppt_x"/>
                                          </p:val>
                                        </p:tav>
                                        <p:tav tm="100000">
                                          <p:val>
                                            <p:strVal val="#ppt_x"/>
                                          </p:val>
                                        </p:tav>
                                      </p:tavLst>
                                    </p:anim>
                                    <p:anim calcmode="lin" valueType="num">
                                      <p:cBhvr additive="base">
                                        <p:cTn id="6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2" grpId="0"/>
      <p:bldP spid="23" grpId="0"/>
      <p:bldP spid="11" grpId="0"/>
      <p:bldP spid="18"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173708"/>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Mechanismen zur Frequenzregelung sind klar geregelt und verpflichtend!</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7333"/>
            <a:ext cx="8133474" cy="634726"/>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lnSpc>
                <a:spcPct val="107000"/>
              </a:lnSpc>
              <a:spcAft>
                <a:spcPts val="800"/>
              </a:spcAft>
            </a:pP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Netzstabilität (5)</a:t>
            </a:r>
            <a:b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b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Frequenzregelung in der UCTE</a:t>
            </a:r>
            <a:endParaRPr lang="de-DE" sz="2000" dirty="0">
              <a:solidFill>
                <a:schemeClr val="bg1">
                  <a:lumMod val="95000"/>
                </a:schemeClr>
              </a:solidFill>
              <a:effectLst/>
              <a:latin typeface="+mn-lt"/>
              <a:ea typeface="Calibri" panose="020F0502020204030204" pitchFamily="34" charset="0"/>
              <a:cs typeface="Times New Roman" panose="02020603050405020304" pitchFamily="18" charset="0"/>
            </a:endParaRPr>
          </a:p>
        </p:txBody>
      </p:sp>
      <p:sp>
        <p:nvSpPr>
          <p:cNvPr id="10" name="Textfeld 9">
            <a:extLst>
              <a:ext uri="{FF2B5EF4-FFF2-40B4-BE49-F238E27FC236}">
                <a16:creationId xmlns:a16="http://schemas.microsoft.com/office/drawing/2014/main" id="{D3A4232B-DB38-4713-BE9D-BD3E4ACB98B2}"/>
              </a:ext>
            </a:extLst>
          </p:cNvPr>
          <p:cNvSpPr txBox="1"/>
          <p:nvPr/>
        </p:nvSpPr>
        <p:spPr>
          <a:xfrm>
            <a:off x="354080" y="930479"/>
            <a:ext cx="9035845" cy="1924886"/>
          </a:xfrm>
          <a:prstGeom prst="rect">
            <a:avLst/>
          </a:prstGeom>
          <a:noFill/>
        </p:spPr>
        <p:txBody>
          <a:bodyPr wrap="square">
            <a:spAutoFit/>
          </a:bodyPr>
          <a:lstStyle/>
          <a:p>
            <a:pPr>
              <a:lnSpc>
                <a:spcPct val="107000"/>
              </a:lnSpc>
              <a:spcAft>
                <a:spcPts val="0"/>
              </a:spcAf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Zur Sicherung der Netzstabilität  ist eine aktive Regelung notwendig, die die Übertragungsnetzbetreiber (ÜBN) bei den Kraftwerksbetreibern beschaffen müssen, und zwar mit unterschiedlichen Beiträgen entsprechend den jeweiligen Zeitskalen (siehe unten). Für diese Regelung wird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Regelenergie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benötigt: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0"/>
              </a:spcAft>
              <a:buSzPts val="1000"/>
              <a:buFont typeface="Courier New" panose="02070309020205020404" pitchFamily="49" charset="0"/>
              <a:buChar char="o"/>
              <a:tabLst>
                <a:tab pos="457200" algn="l"/>
              </a:tabLs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Man benötigt bei zu niedriger Netzfrequenz zusätzliche Einspeisungen oder auch eine Reduktion der </a:t>
            </a:r>
            <a:r>
              <a:rPr lang="de-DE" sz="1600" i="1" dirty="0" err="1">
                <a:effectLst/>
                <a:latin typeface="Calibri" panose="020F0502020204030204" pitchFamily="34" charset="0"/>
                <a:ea typeface="Times New Roman" panose="02020603050405020304" pitchFamily="18" charset="0"/>
                <a:cs typeface="Calibri" panose="020F0502020204030204" pitchFamily="34" charset="0"/>
              </a:rPr>
              <a:t>Netzlast</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Beides wird als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positive Regelenergie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bezeichnet.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a:p>
            <a:pPr marL="285750" lvl="0" indent="-285750">
              <a:lnSpc>
                <a:spcPct val="107000"/>
              </a:lnSpc>
              <a:spcAft>
                <a:spcPts val="800"/>
              </a:spcAft>
              <a:buSzPts val="1000"/>
              <a:buFont typeface="Courier New" panose="02070309020205020404" pitchFamily="49" charset="0"/>
              <a:buChar char="o"/>
              <a:tabLst>
                <a:tab pos="457200" algn="l"/>
              </a:tabLst>
            </a:pPr>
            <a:r>
              <a:rPr lang="de-DE" sz="1600" i="1" dirty="0">
                <a:effectLst/>
                <a:latin typeface="Calibri" panose="020F0502020204030204" pitchFamily="34" charset="0"/>
                <a:ea typeface="Times New Roman" panose="02020603050405020304" pitchFamily="18" charset="0"/>
                <a:cs typeface="Calibri" panose="020F0502020204030204" pitchFamily="34" charset="0"/>
              </a:rPr>
              <a:t>Bei zu hoher Netzfrequenz muss die Einspeisung reduziert oder die </a:t>
            </a:r>
            <a:r>
              <a:rPr lang="de-DE" sz="1600" i="1" dirty="0" err="1">
                <a:effectLst/>
                <a:latin typeface="Calibri" panose="020F0502020204030204" pitchFamily="34" charset="0"/>
                <a:ea typeface="Times New Roman" panose="02020603050405020304" pitchFamily="18" charset="0"/>
                <a:cs typeface="Calibri" panose="020F0502020204030204" pitchFamily="34" charset="0"/>
              </a:rPr>
              <a:t>Netzlast</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erhöht werden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negative Regelenergie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C90B2D55-C76E-4A93-8ED8-1749D190091A}"/>
              </a:ext>
            </a:extLst>
          </p:cNvPr>
          <p:cNvSpPr txBox="1"/>
          <p:nvPr/>
        </p:nvSpPr>
        <p:spPr>
          <a:xfrm>
            <a:off x="354080" y="2770671"/>
            <a:ext cx="9152545"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Primärregelung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(Sekundenreserve) muss spätestens eingreifen, wenn eine Frequenzabweichung von mindestens 0,2 Hz auftritt. Dann erfolgt innerhalb von 30 Sekunden eine Leistungsänderung, die bei Bedarf mindestens für 15 Minuten durchgehalten werden muss. </a:t>
            </a:r>
            <a:endParaRPr lang="de-DE" sz="1600" i="1" dirty="0">
              <a:latin typeface="Calibri" panose="020F0502020204030204" pitchFamily="34" charset="0"/>
              <a:cs typeface="Calibri" panose="020F0502020204030204" pitchFamily="34" charset="0"/>
            </a:endParaRPr>
          </a:p>
        </p:txBody>
      </p:sp>
      <p:sp>
        <p:nvSpPr>
          <p:cNvPr id="13" name="Textfeld 12">
            <a:extLst>
              <a:ext uri="{FF2B5EF4-FFF2-40B4-BE49-F238E27FC236}">
                <a16:creationId xmlns:a16="http://schemas.microsoft.com/office/drawing/2014/main" id="{706B56B0-2663-4A50-8356-A44A767B7F07}"/>
              </a:ext>
            </a:extLst>
          </p:cNvPr>
          <p:cNvSpPr txBox="1"/>
          <p:nvPr/>
        </p:nvSpPr>
        <p:spPr>
          <a:xfrm>
            <a:off x="354080" y="3570893"/>
            <a:ext cx="9152545" cy="830997"/>
          </a:xfrm>
          <a:prstGeom prst="rect">
            <a:avLst/>
          </a:prstGeom>
          <a:noFill/>
        </p:spPr>
        <p:txBody>
          <a:bodyPr wrap="square">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Sekundärregelung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erfolgt auf der Ebene der Übertragungsnetze und reagiert wesentlich langsamer; sie setzt innerhalb von maximal 15 Minuten ein. Ein zentraler Regler berücksichtigt nicht nur die Netzfrequenz, sondern auch die Leistungsbilanz der jeweiligen Regelzone.</a:t>
            </a:r>
            <a:endParaRPr lang="de-DE" sz="1600" i="1" dirty="0">
              <a:latin typeface="Calibri" panose="020F0502020204030204" pitchFamily="34" charset="0"/>
              <a:cs typeface="Calibri" panose="020F0502020204030204" pitchFamily="34" charset="0"/>
            </a:endParaRPr>
          </a:p>
        </p:txBody>
      </p:sp>
      <p:sp>
        <p:nvSpPr>
          <p:cNvPr id="15" name="Textfeld 14">
            <a:extLst>
              <a:ext uri="{FF2B5EF4-FFF2-40B4-BE49-F238E27FC236}">
                <a16:creationId xmlns:a16="http://schemas.microsoft.com/office/drawing/2014/main" id="{60461599-87F7-448F-8DAF-F6036B0FC19C}"/>
              </a:ext>
            </a:extLst>
          </p:cNvPr>
          <p:cNvSpPr txBox="1"/>
          <p:nvPr/>
        </p:nvSpPr>
        <p:spPr>
          <a:xfrm>
            <a:off x="354080" y="4371115"/>
            <a:ext cx="9252134" cy="830997"/>
          </a:xfrm>
          <a:prstGeom prst="rect">
            <a:avLst/>
          </a:prstGeom>
          <a:noFill/>
        </p:spPr>
        <p:txBody>
          <a:bodyPr wrap="square">
            <a:spAutoFit/>
          </a:bodyPr>
          <a:lstStyle/>
          <a:p>
            <a:pPr marL="285750" indent="-285750">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Tertiärregelung</a:t>
            </a:r>
            <a:r>
              <a:rPr lang="de-DE" sz="1600" i="1" dirty="0">
                <a:latin typeface="Calibri" panose="020F0502020204030204" pitchFamily="34" charset="0"/>
                <a:ea typeface="Times New Roman" panose="02020603050405020304" pitchFamily="18" charset="0"/>
                <a:cs typeface="Calibri" panose="020F0502020204030204" pitchFamily="34" charset="0"/>
              </a:rPr>
              <a:t> (Minutenreserve)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wird eingesetzt, um die Sekundärregelung zu unterstützen und entlasten. Hierfür werden z. B. </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3" tooltip="ein Wasser-Speicherkraftwerk, bei dem das obere Wasserreservoir über Pumpen aufgefüllt werden kann">
                  <a:extLst>
                    <a:ext uri="{A12FA001-AC4F-418D-AE19-62706E023703}">
                      <ahyp:hlinkClr xmlns:ahyp="http://schemas.microsoft.com/office/drawing/2018/hyperlinkcolor" val="tx"/>
                    </a:ext>
                  </a:extLst>
                </a:hlinkClick>
              </a:rPr>
              <a:t>Pumpspeicherkraftwerke</a:t>
            </a:r>
            <a:r>
              <a:rPr lang="de-DE" sz="1600" i="1" dirty="0">
                <a:latin typeface="Calibri" panose="020F0502020204030204" pitchFamily="34" charset="0"/>
                <a:ea typeface="Times New Roman" panose="02020603050405020304" pitchFamily="18" charset="0"/>
                <a:cs typeface="Calibri" panose="020F0502020204030204" pitchFamily="34" charset="0"/>
              </a:rPr>
              <a:t> oder </a:t>
            </a:r>
            <a:r>
              <a:rPr lang="de-DE" sz="1600" i="1" dirty="0" err="1">
                <a:effectLst/>
                <a:latin typeface="Calibri" panose="020F0502020204030204" pitchFamily="34" charset="0"/>
                <a:ea typeface="Times New Roman" panose="02020603050405020304" pitchFamily="18" charset="0"/>
                <a:cs typeface="Calibri" panose="020F0502020204030204" pitchFamily="34" charset="0"/>
                <a:hlinkClick r:id="rId4" tooltip="ein mit brennbarem Gas, meist Erdgas, betriebenes Kraftwerk">
                  <a:extLst>
                    <a:ext uri="{A12FA001-AC4F-418D-AE19-62706E023703}">
                      <ahyp:hlinkClr xmlns:ahyp="http://schemas.microsoft.com/office/drawing/2018/hyperlinkcolor" val="tx"/>
                    </a:ext>
                  </a:extLst>
                </a:hlinkClick>
              </a:rPr>
              <a:t>GuD</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4" tooltip="ein mit brennbarem Gas, meist Erdgas, betriebenes Kraftwerk">
                  <a:extLst>
                    <a:ext uri="{A12FA001-AC4F-418D-AE19-62706E023703}">
                      <ahyp:hlinkClr xmlns:ahyp="http://schemas.microsoft.com/office/drawing/2018/hyperlinkcolor" val="tx"/>
                    </a:ext>
                  </a:extLst>
                </a:hlinkClick>
              </a:rPr>
              <a:t>-Kraftwerke</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eingesetzt. Auch </a:t>
            </a:r>
            <a:r>
              <a:rPr lang="de-DE" sz="1600" i="1" dirty="0">
                <a:effectLst/>
                <a:latin typeface="Calibri" panose="020F0502020204030204" pitchFamily="34" charset="0"/>
                <a:ea typeface="Times New Roman" panose="02020603050405020304" pitchFamily="18" charset="0"/>
                <a:cs typeface="Calibri" panose="020F0502020204030204" pitchFamily="34" charset="0"/>
                <a:hlinkClick r:id="rId5" tooltip="eine Kombination von dezentralen, aber zentral gesteuerten Kraftwerken">
                  <a:extLst>
                    <a:ext uri="{A12FA001-AC4F-418D-AE19-62706E023703}">
                      <ahyp:hlinkClr xmlns:ahyp="http://schemas.microsoft.com/office/drawing/2018/hyperlinkcolor" val="tx"/>
                    </a:ext>
                  </a:extLst>
                </a:hlinkClick>
              </a:rPr>
              <a:t>virtuelle Kraftwerk</a:t>
            </a:r>
            <a:r>
              <a:rPr lang="de-DE" sz="1600" i="1" dirty="0">
                <a:effectLst/>
                <a:latin typeface="Calibri" panose="020F0502020204030204" pitchFamily="34" charset="0"/>
                <a:ea typeface="Times New Roman" panose="02020603050405020304" pitchFamily="18" charset="0"/>
                <a:cs typeface="Calibri" panose="020F0502020204030204" pitchFamily="34" charset="0"/>
              </a:rPr>
              <a:t>e und </a:t>
            </a:r>
            <a:r>
              <a:rPr lang="de-DE" sz="1600" i="1" u="sng" dirty="0" err="1">
                <a:effectLst/>
                <a:latin typeface="Calibri" panose="020F0502020204030204" pitchFamily="34" charset="0"/>
                <a:ea typeface="Times New Roman" panose="02020603050405020304" pitchFamily="18" charset="0"/>
                <a:cs typeface="Calibri" panose="020F0502020204030204" pitchFamily="34" charset="0"/>
              </a:rPr>
              <a:t>PkW</a:t>
            </a:r>
            <a:r>
              <a:rPr lang="de-DE" sz="1600" i="1" u="sng" dirty="0">
                <a:effectLst/>
                <a:latin typeface="Calibri" panose="020F0502020204030204" pitchFamily="34" charset="0"/>
                <a:ea typeface="Times New Roman" panose="02020603050405020304" pitchFamily="18" charset="0"/>
                <a:cs typeface="Calibri" panose="020F0502020204030204" pitchFamily="34" charset="0"/>
              </a:rPr>
              <a:t>-Akku-Schwarmspeicher </a:t>
            </a:r>
            <a:r>
              <a:rPr lang="de-DE" sz="1600" i="1" dirty="0">
                <a:effectLst/>
                <a:latin typeface="Calibri" panose="020F0502020204030204" pitchFamily="34" charset="0"/>
                <a:ea typeface="Times New Roman" panose="02020603050405020304" pitchFamily="18" charset="0"/>
                <a:cs typeface="Calibri" panose="020F0502020204030204" pitchFamily="34" charset="0"/>
              </a:rPr>
              <a:t>können genutzt werden.</a:t>
            </a:r>
            <a:endParaRPr lang="de-DE" sz="1600" i="1" dirty="0">
              <a:latin typeface="Calibri" panose="020F0502020204030204" pitchFamily="34" charset="0"/>
              <a:cs typeface="Calibri" panose="020F0502020204030204" pitchFamily="34" charset="0"/>
            </a:endParaRPr>
          </a:p>
        </p:txBody>
      </p:sp>
      <p:sp>
        <p:nvSpPr>
          <p:cNvPr id="9" name="Textfeld 8">
            <a:extLst>
              <a:ext uri="{FF2B5EF4-FFF2-40B4-BE49-F238E27FC236}">
                <a16:creationId xmlns:a16="http://schemas.microsoft.com/office/drawing/2014/main" id="{3C92031D-9F40-4856-9B4F-F92FAED1307E}"/>
              </a:ext>
            </a:extLst>
          </p:cNvPr>
          <p:cNvSpPr txBox="1"/>
          <p:nvPr/>
        </p:nvSpPr>
        <p:spPr>
          <a:xfrm>
            <a:off x="354080" y="5417559"/>
            <a:ext cx="9116840" cy="607539"/>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Ø"/>
            </a:pPr>
            <a:r>
              <a:rPr lang="de-DE" sz="1600" i="1" dirty="0">
                <a:effectLst/>
                <a:latin typeface="Calibri" panose="020F0502020204030204" pitchFamily="34" charset="0"/>
                <a:ea typeface="Times New Roman" panose="02020603050405020304" pitchFamily="18" charset="0"/>
                <a:cs typeface="Calibri" panose="020F0502020204030204" pitchFamily="34" charset="0"/>
              </a:rPr>
              <a:t>Die </a:t>
            </a:r>
            <a:r>
              <a:rPr lang="de-DE" sz="1600" b="1" i="1" dirty="0">
                <a:effectLst/>
                <a:latin typeface="Calibri" panose="020F0502020204030204" pitchFamily="34" charset="0"/>
                <a:ea typeface="Times New Roman" panose="02020603050405020304" pitchFamily="18" charset="0"/>
                <a:cs typeface="Calibri" panose="020F0502020204030204" pitchFamily="34" charset="0"/>
              </a:rPr>
              <a:t>Quartärregelung</a:t>
            </a:r>
            <a:r>
              <a:rPr lang="de-DE" sz="1600" i="1" dirty="0">
                <a:effectLst/>
                <a:latin typeface="Calibri" panose="020F0502020204030204" pitchFamily="34" charset="0"/>
                <a:ea typeface="Times New Roman" panose="02020603050405020304" pitchFamily="18" charset="0"/>
                <a:cs typeface="Calibri" panose="020F0502020204030204" pitchFamily="34" charset="0"/>
              </a:rPr>
              <a:t> dient der Stabilisierung der durchschnittlichen Netzfrequenz als Zeitgeber für Synchronuhren. Letzteres sind Uhren z. B. in manchen Radioweckern und Küchengeräten.</a:t>
            </a:r>
            <a:endParaRPr lang="de-DE" sz="1600"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feld 1">
            <a:extLst>
              <a:ext uri="{FF2B5EF4-FFF2-40B4-BE49-F238E27FC236}">
                <a16:creationId xmlns:a16="http://schemas.microsoft.com/office/drawing/2014/main" id="{F6AE28B1-518E-4FD8-8AF8-FAEDC4835F46}"/>
              </a:ext>
            </a:extLst>
          </p:cNvPr>
          <p:cNvSpPr txBox="1"/>
          <p:nvPr/>
        </p:nvSpPr>
        <p:spPr>
          <a:xfrm>
            <a:off x="9363279" y="988389"/>
            <a:ext cx="298480" cy="246221"/>
          </a:xfrm>
          <a:prstGeom prst="rect">
            <a:avLst/>
          </a:prstGeom>
          <a:noFill/>
        </p:spPr>
        <p:txBody>
          <a:bodyPr wrap="none" rtlCol="0">
            <a:spAutoFit/>
          </a:bodyPr>
          <a:lstStyle/>
          <a:p>
            <a:r>
              <a:rPr lang="de-DE" sz="1000" dirty="0"/>
              <a:t>9)</a:t>
            </a:r>
          </a:p>
        </p:txBody>
      </p:sp>
      <p:sp>
        <p:nvSpPr>
          <p:cNvPr id="14" name="Text Box 5">
            <a:extLst>
              <a:ext uri="{FF2B5EF4-FFF2-40B4-BE49-F238E27FC236}">
                <a16:creationId xmlns:a16="http://schemas.microsoft.com/office/drawing/2014/main" id="{989BBB9D-1E48-4656-8178-DF35C6AF348F}"/>
              </a:ext>
            </a:extLst>
          </p:cNvPr>
          <p:cNvSpPr txBox="1">
            <a:spLocks noChangeArrowheads="1"/>
          </p:cNvSpPr>
          <p:nvPr/>
        </p:nvSpPr>
        <p:spPr bwMode="auto">
          <a:xfrm>
            <a:off x="7697062" y="6011375"/>
            <a:ext cx="155170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9) Quellenliste.</a:t>
            </a:r>
            <a:endParaRPr lang="en-US" altLang="de-DE" sz="1200" dirty="0"/>
          </a:p>
        </p:txBody>
      </p:sp>
    </p:spTree>
    <p:extLst>
      <p:ext uri="{BB962C8B-B14F-4D97-AF65-F5344CB8AC3E}">
        <p14:creationId xmlns:p14="http://schemas.microsoft.com/office/powerpoint/2010/main" val="293377199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8" grpId="0"/>
      <p:bldP spid="13" grpId="0"/>
      <p:bldP spid="15"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1FB10-113F-50C7-3335-53506FF12B34}"/>
            </a:ext>
          </a:extLst>
        </p:cNvPr>
        <p:cNvGrpSpPr/>
        <p:nvPr/>
      </p:nvGrpSpPr>
      <p:grpSpPr>
        <a:xfrm>
          <a:off x="0" y="0"/>
          <a:ext cx="0" cy="0"/>
          <a:chOff x="0" y="0"/>
          <a:chExt cx="0" cy="0"/>
        </a:xfrm>
      </p:grpSpPr>
      <p:sp>
        <p:nvSpPr>
          <p:cNvPr id="12" name="Rectangle 4">
            <a:extLst>
              <a:ext uri="{FF2B5EF4-FFF2-40B4-BE49-F238E27FC236}">
                <a16:creationId xmlns:a16="http://schemas.microsoft.com/office/drawing/2014/main" id="{57C2BEC1-F775-AA63-3001-EAEBC54540C8}"/>
              </a:ext>
            </a:extLst>
          </p:cNvPr>
          <p:cNvSpPr>
            <a:spLocks noChangeArrowheads="1"/>
          </p:cNvSpPr>
          <p:nvPr/>
        </p:nvSpPr>
        <p:spPr bwMode="auto">
          <a:xfrm>
            <a:off x="1337446" y="7333"/>
            <a:ext cx="8133474" cy="634726"/>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lnSpc>
                <a:spcPct val="107000"/>
              </a:lnSpc>
              <a:spcAft>
                <a:spcPts val="800"/>
              </a:spcAft>
            </a:pP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Netzstabilität (6)</a:t>
            </a:r>
            <a:b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b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Frequenzregelung in der UCTE, </a:t>
            </a:r>
            <a:r>
              <a:rPr lang="de-DE" sz="2000" dirty="0">
                <a:solidFill>
                  <a:schemeClr val="bg1">
                    <a:lumMod val="95000"/>
                  </a:schemeClr>
                </a:solidFill>
                <a:latin typeface="+mn-lt"/>
                <a:ea typeface="Times New Roman" panose="02020603050405020304" pitchFamily="18" charset="0"/>
                <a:cs typeface="Times New Roman" panose="02020603050405020304" pitchFamily="18" charset="0"/>
              </a:rPr>
              <a:t>A</a:t>
            </a:r>
            <a:r>
              <a:rPr lang="de-DE" sz="2000" dirty="0">
                <a:solidFill>
                  <a:schemeClr val="bg1">
                    <a:lumMod val="95000"/>
                  </a:schemeClr>
                </a:solidFill>
                <a:effectLst/>
                <a:latin typeface="+mn-lt"/>
                <a:ea typeface="Times New Roman" panose="02020603050405020304" pitchFamily="18" charset="0"/>
                <a:cs typeface="Times New Roman" panose="02020603050405020304" pitchFamily="18" charset="0"/>
              </a:rPr>
              <a:t>ktivierung der Primärreserve</a:t>
            </a:r>
            <a:endParaRPr lang="de-DE" sz="2000" dirty="0">
              <a:solidFill>
                <a:schemeClr val="bg1">
                  <a:lumMod val="95000"/>
                </a:schemeClr>
              </a:solidFill>
              <a:effectLst/>
              <a:latin typeface="+mn-lt"/>
              <a:ea typeface="Calibri" panose="020F0502020204030204" pitchFamily="34" charset="0"/>
              <a:cs typeface="Times New Roman" panose="02020603050405020304" pitchFamily="18" charset="0"/>
            </a:endParaRPr>
          </a:p>
        </p:txBody>
      </p:sp>
      <p:pic>
        <p:nvPicPr>
          <p:cNvPr id="4" name="Grafik 3">
            <a:extLst>
              <a:ext uri="{FF2B5EF4-FFF2-40B4-BE49-F238E27FC236}">
                <a16:creationId xmlns:a16="http://schemas.microsoft.com/office/drawing/2014/main" id="{59E38D7E-6E76-E5CD-AC00-3DBBD7A42290}"/>
              </a:ext>
            </a:extLst>
          </p:cNvPr>
          <p:cNvPicPr>
            <a:picLocks noChangeAspect="1"/>
          </p:cNvPicPr>
          <p:nvPr/>
        </p:nvPicPr>
        <p:blipFill rotWithShape="1">
          <a:blip r:embed="rId3"/>
          <a:srcRect l="38825" t="43567" r="45378" b="28345"/>
          <a:stretch/>
        </p:blipFill>
        <p:spPr>
          <a:xfrm>
            <a:off x="90594" y="851193"/>
            <a:ext cx="9815406" cy="3272236"/>
          </a:xfrm>
          <a:prstGeom prst="rect">
            <a:avLst/>
          </a:prstGeom>
        </p:spPr>
      </p:pic>
      <p:sp>
        <p:nvSpPr>
          <p:cNvPr id="5" name="Text Box 5">
            <a:extLst>
              <a:ext uri="{FF2B5EF4-FFF2-40B4-BE49-F238E27FC236}">
                <a16:creationId xmlns:a16="http://schemas.microsoft.com/office/drawing/2014/main" id="{287FA2D8-B44F-581A-99C6-202D43C7FF7B}"/>
              </a:ext>
            </a:extLst>
          </p:cNvPr>
          <p:cNvSpPr txBox="1">
            <a:spLocks noChangeArrowheads="1"/>
          </p:cNvSpPr>
          <p:nvPr/>
        </p:nvSpPr>
        <p:spPr bwMode="auto">
          <a:xfrm>
            <a:off x="7346080" y="5334301"/>
            <a:ext cx="2224968"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a:t>
            </a:r>
            <a:r>
              <a:rPr lang="de-DE" altLang="de-DE" sz="1200" dirty="0" err="1"/>
              <a:t>next</a:t>
            </a:r>
            <a:r>
              <a:rPr lang="de-DE" altLang="de-DE" sz="1200" dirty="0"/>
              <a:t>, Primärregelleistung</a:t>
            </a:r>
            <a:endParaRPr lang="en-US" altLang="de-DE" sz="1200" dirty="0"/>
          </a:p>
        </p:txBody>
      </p:sp>
      <p:sp>
        <p:nvSpPr>
          <p:cNvPr id="2" name="Textfeld 1">
            <a:extLst>
              <a:ext uri="{FF2B5EF4-FFF2-40B4-BE49-F238E27FC236}">
                <a16:creationId xmlns:a16="http://schemas.microsoft.com/office/drawing/2014/main" id="{46531A86-1FEC-DD22-5F29-ADECCAA959D4}"/>
              </a:ext>
            </a:extLst>
          </p:cNvPr>
          <p:cNvSpPr txBox="1"/>
          <p:nvPr/>
        </p:nvSpPr>
        <p:spPr>
          <a:xfrm>
            <a:off x="793101" y="4332563"/>
            <a:ext cx="2789854" cy="1169551"/>
          </a:xfrm>
          <a:prstGeom prst="rect">
            <a:avLst/>
          </a:prstGeom>
          <a:noFill/>
        </p:spPr>
        <p:txBody>
          <a:bodyPr wrap="square" rtlCol="0">
            <a:spAutoFit/>
          </a:bodyPr>
          <a:lstStyle/>
          <a:p>
            <a:r>
              <a:rPr lang="de-DE" sz="1400" dirty="0"/>
              <a:t>MR: </a:t>
            </a:r>
            <a:r>
              <a:rPr lang="de-DE" sz="1400" dirty="0" err="1"/>
              <a:t>Momentanreserve</a:t>
            </a:r>
            <a:endParaRPr lang="de-DE" sz="1400" dirty="0"/>
          </a:p>
          <a:p>
            <a:r>
              <a:rPr lang="de-DE" sz="1400" dirty="0"/>
              <a:t>PRL: Primärregelleistung</a:t>
            </a:r>
          </a:p>
          <a:p>
            <a:r>
              <a:rPr lang="de-DE" sz="1400" dirty="0"/>
              <a:t>SRL: Sekundenreserve</a:t>
            </a:r>
            <a:br>
              <a:rPr lang="de-DE" sz="1400" dirty="0"/>
            </a:br>
            <a:r>
              <a:rPr lang="de-DE" sz="1400" dirty="0"/>
              <a:t>MRL: Minutenreserve</a:t>
            </a:r>
            <a:br>
              <a:rPr lang="de-DE" sz="1400" dirty="0"/>
            </a:br>
            <a:r>
              <a:rPr lang="de-DE" sz="1400" dirty="0"/>
              <a:t>BKV: Bilanzkreisverantwortlicher</a:t>
            </a:r>
          </a:p>
        </p:txBody>
      </p:sp>
      <p:sp>
        <p:nvSpPr>
          <p:cNvPr id="11" name="Rectangle 4">
            <a:extLst>
              <a:ext uri="{FF2B5EF4-FFF2-40B4-BE49-F238E27FC236}">
                <a16:creationId xmlns:a16="http://schemas.microsoft.com/office/drawing/2014/main" id="{4463F394-25C3-2102-1356-1AE3B896109B}"/>
              </a:ext>
            </a:extLst>
          </p:cNvPr>
          <p:cNvSpPr>
            <a:spLocks noChangeArrowheads="1"/>
          </p:cNvSpPr>
          <p:nvPr/>
        </p:nvSpPr>
        <p:spPr bwMode="auto">
          <a:xfrm>
            <a:off x="0" y="6173708"/>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Regelbereiche sind klar definiert!</a:t>
            </a:r>
          </a:p>
        </p:txBody>
      </p:sp>
    </p:spTree>
    <p:extLst>
      <p:ext uri="{BB962C8B-B14F-4D97-AF65-F5344CB8AC3E}">
        <p14:creationId xmlns:p14="http://schemas.microsoft.com/office/powerpoint/2010/main" val="27117526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D5F7-C44C-B5DB-78A2-A8083E02AA50}"/>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C4543816-475B-22AE-B137-642FD4FEAD60}"/>
              </a:ext>
            </a:extLst>
          </p:cNvPr>
          <p:cNvPicPr>
            <a:picLocks noChangeAspect="1"/>
          </p:cNvPicPr>
          <p:nvPr/>
        </p:nvPicPr>
        <p:blipFill rotWithShape="1">
          <a:blip r:embed="rId3"/>
          <a:srcRect l="39277" t="11835" r="40955" b="10417"/>
          <a:stretch/>
        </p:blipFill>
        <p:spPr>
          <a:xfrm>
            <a:off x="3084301" y="893672"/>
            <a:ext cx="6868986" cy="5065489"/>
          </a:xfrm>
          <a:prstGeom prst="rect">
            <a:avLst/>
          </a:prstGeom>
        </p:spPr>
      </p:pic>
      <p:sp>
        <p:nvSpPr>
          <p:cNvPr id="12" name="Rectangle 4">
            <a:extLst>
              <a:ext uri="{FF2B5EF4-FFF2-40B4-BE49-F238E27FC236}">
                <a16:creationId xmlns:a16="http://schemas.microsoft.com/office/drawing/2014/main" id="{E76811EF-27DA-3E4E-1FEC-A8EC267A94AC}"/>
              </a:ext>
            </a:extLst>
          </p:cNvPr>
          <p:cNvSpPr>
            <a:spLocks noChangeArrowheads="1"/>
          </p:cNvSpPr>
          <p:nvPr/>
        </p:nvSpPr>
        <p:spPr bwMode="auto">
          <a:xfrm>
            <a:off x="1147324" y="-3214"/>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(7)</a:t>
            </a:r>
          </a:p>
          <a:p>
            <a:r>
              <a:rPr lang="de-DE" altLang="de-DE" sz="2000" dirty="0">
                <a:solidFill>
                  <a:schemeClr val="bg1"/>
                </a:solidFill>
              </a:rPr>
              <a:t>Regularien zur Netzstabilität</a:t>
            </a:r>
          </a:p>
        </p:txBody>
      </p:sp>
      <p:sp>
        <p:nvSpPr>
          <p:cNvPr id="2" name="Text Box 5">
            <a:extLst>
              <a:ext uri="{FF2B5EF4-FFF2-40B4-BE49-F238E27FC236}">
                <a16:creationId xmlns:a16="http://schemas.microsoft.com/office/drawing/2014/main" id="{1E80FA82-C844-43A5-E538-A55372011FE1}"/>
              </a:ext>
            </a:extLst>
          </p:cNvPr>
          <p:cNvSpPr txBox="1">
            <a:spLocks noChangeArrowheads="1"/>
          </p:cNvSpPr>
          <p:nvPr/>
        </p:nvSpPr>
        <p:spPr bwMode="auto">
          <a:xfrm>
            <a:off x="36692" y="822441"/>
            <a:ext cx="3474408" cy="156966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Die Netzstabilität wird durch</a:t>
            </a:r>
            <a:br>
              <a:rPr lang="de-DE" altLang="de-DE" sz="1600" dirty="0">
                <a:solidFill>
                  <a:srgbClr val="3333FF"/>
                </a:solidFill>
              </a:rPr>
            </a:br>
            <a:r>
              <a:rPr lang="de-DE" altLang="de-DE" sz="1600" dirty="0">
                <a:solidFill>
                  <a:srgbClr val="3333FF"/>
                </a:solidFill>
              </a:rPr>
              <a:t>die Ü-Netzbetreiber nach gesetzlichen Vorgaben</a:t>
            </a:r>
          </a:p>
          <a:p>
            <a:pPr marL="0" indent="0">
              <a:defRPr/>
            </a:pPr>
            <a:r>
              <a:rPr lang="de-DE" altLang="de-DE" sz="1600" dirty="0">
                <a:solidFill>
                  <a:srgbClr val="3333FF"/>
                </a:solidFill>
              </a:rPr>
              <a:t>(Abschaltverordnung) geregelt. Hauptregelgröße ist dabei die</a:t>
            </a:r>
            <a:br>
              <a:rPr lang="de-DE" altLang="de-DE" sz="1600" dirty="0">
                <a:solidFill>
                  <a:srgbClr val="3333FF"/>
                </a:solidFill>
              </a:rPr>
            </a:br>
            <a:r>
              <a:rPr lang="de-DE" altLang="de-DE" sz="1600" dirty="0">
                <a:solidFill>
                  <a:srgbClr val="3333FF"/>
                </a:solidFill>
              </a:rPr>
              <a:t>Frequenz: Sollwert=50 Hz.</a:t>
            </a:r>
          </a:p>
        </p:txBody>
      </p:sp>
      <p:sp>
        <p:nvSpPr>
          <p:cNvPr id="11" name="Rectangle 4">
            <a:extLst>
              <a:ext uri="{FF2B5EF4-FFF2-40B4-BE49-F238E27FC236}">
                <a16:creationId xmlns:a16="http://schemas.microsoft.com/office/drawing/2014/main" id="{994A2DC7-8AC3-F544-6BEB-32D31A85BF11}"/>
              </a:ext>
            </a:extLst>
          </p:cNvPr>
          <p:cNvSpPr>
            <a:spLocks noChangeArrowheads="1"/>
          </p:cNvSpPr>
          <p:nvPr/>
        </p:nvSpPr>
        <p:spPr bwMode="auto">
          <a:xfrm>
            <a:off x="0" y="6240984"/>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Die Schwellwerte bei der Frequenz bestimmen die Handlungen zur Netzstabilität! </a:t>
            </a:r>
          </a:p>
        </p:txBody>
      </p:sp>
      <p:grpSp>
        <p:nvGrpSpPr>
          <p:cNvPr id="29" name="Gruppieren 28">
            <a:extLst>
              <a:ext uri="{FF2B5EF4-FFF2-40B4-BE49-F238E27FC236}">
                <a16:creationId xmlns:a16="http://schemas.microsoft.com/office/drawing/2014/main" id="{9A057551-908E-8F85-3E53-48D9545559EF}"/>
              </a:ext>
            </a:extLst>
          </p:cNvPr>
          <p:cNvGrpSpPr/>
          <p:nvPr/>
        </p:nvGrpSpPr>
        <p:grpSpPr>
          <a:xfrm>
            <a:off x="36692" y="1084513"/>
            <a:ext cx="5729626" cy="2073613"/>
            <a:chOff x="36692" y="1084513"/>
            <a:chExt cx="5729626" cy="2073613"/>
          </a:xfrm>
        </p:grpSpPr>
        <p:sp>
          <p:nvSpPr>
            <p:cNvPr id="3" name="Text Box 5">
              <a:extLst>
                <a:ext uri="{FF2B5EF4-FFF2-40B4-BE49-F238E27FC236}">
                  <a16:creationId xmlns:a16="http://schemas.microsoft.com/office/drawing/2014/main" id="{8044177E-88DF-CFD1-D241-AD95115D735D}"/>
                </a:ext>
              </a:extLst>
            </p:cNvPr>
            <p:cNvSpPr txBox="1">
              <a:spLocks noChangeArrowheads="1"/>
            </p:cNvSpPr>
            <p:nvPr/>
          </p:nvSpPr>
          <p:spPr bwMode="auto">
            <a:xfrm>
              <a:off x="36692" y="2327129"/>
              <a:ext cx="2874459"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a:t>
              </a:r>
              <a:r>
                <a:rPr lang="de-DE" altLang="de-DE" sz="1600" dirty="0" err="1">
                  <a:solidFill>
                    <a:srgbClr val="3333FF"/>
                  </a:solidFill>
                </a:rPr>
                <a:t>Totband</a:t>
              </a:r>
              <a:r>
                <a:rPr lang="de-DE" altLang="de-DE" sz="1600" dirty="0">
                  <a:solidFill>
                    <a:srgbClr val="3333FF"/>
                  </a:solidFill>
                </a:rPr>
                <a:t>: 50 Hz;</a:t>
              </a:r>
              <a:br>
                <a:rPr lang="de-DE" altLang="de-DE" sz="1600" dirty="0">
                  <a:solidFill>
                    <a:srgbClr val="3333FF"/>
                  </a:solidFill>
                </a:rPr>
              </a:br>
              <a:r>
                <a:rPr lang="de-DE" altLang="de-DE" sz="1600" dirty="0">
                  <a:solidFill>
                    <a:srgbClr val="3333FF"/>
                  </a:solidFill>
                </a:rPr>
                <a:t>  ± 0,01 Hz</a:t>
              </a:r>
              <a:br>
                <a:rPr lang="de-DE" altLang="de-DE" sz="1600" dirty="0">
                  <a:solidFill>
                    <a:srgbClr val="3333FF"/>
                  </a:solidFill>
                </a:rPr>
              </a:br>
              <a:r>
                <a:rPr lang="de-DE" altLang="de-DE" sz="1600" dirty="0">
                  <a:solidFill>
                    <a:srgbClr val="3333FF"/>
                  </a:solidFill>
                </a:rPr>
                <a:t>  keine Aktivitäten</a:t>
              </a:r>
            </a:p>
          </p:txBody>
        </p:sp>
        <p:sp>
          <p:nvSpPr>
            <p:cNvPr id="13" name="Ellipse 12">
              <a:extLst>
                <a:ext uri="{FF2B5EF4-FFF2-40B4-BE49-F238E27FC236}">
                  <a16:creationId xmlns:a16="http://schemas.microsoft.com/office/drawing/2014/main" id="{87D70163-C6B4-7735-C828-370BA6779842}"/>
                </a:ext>
              </a:extLst>
            </p:cNvPr>
            <p:cNvSpPr/>
            <p:nvPr/>
          </p:nvSpPr>
          <p:spPr bwMode="auto">
            <a:xfrm>
              <a:off x="3686175" y="1084513"/>
              <a:ext cx="2080143"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0" name="Gruppieren 29">
            <a:extLst>
              <a:ext uri="{FF2B5EF4-FFF2-40B4-BE49-F238E27FC236}">
                <a16:creationId xmlns:a16="http://schemas.microsoft.com/office/drawing/2014/main" id="{0BD3893D-BC78-AB4A-E7E7-14D4222FE30E}"/>
              </a:ext>
            </a:extLst>
          </p:cNvPr>
          <p:cNvGrpSpPr/>
          <p:nvPr/>
        </p:nvGrpSpPr>
        <p:grpSpPr>
          <a:xfrm>
            <a:off x="36692" y="1333071"/>
            <a:ext cx="9259708" cy="2591112"/>
            <a:chOff x="36692" y="1333071"/>
            <a:chExt cx="9259708" cy="2591112"/>
          </a:xfrm>
        </p:grpSpPr>
        <p:sp>
          <p:nvSpPr>
            <p:cNvPr id="134" name="Text Box 5">
              <a:extLst>
                <a:ext uri="{FF2B5EF4-FFF2-40B4-BE49-F238E27FC236}">
                  <a16:creationId xmlns:a16="http://schemas.microsoft.com/office/drawing/2014/main" id="{9F2AD660-EF5B-4C6C-AFEE-02C8EA95E4FA}"/>
                </a:ext>
              </a:extLst>
            </p:cNvPr>
            <p:cNvSpPr txBox="1">
              <a:spLocks noChangeArrowheads="1"/>
            </p:cNvSpPr>
            <p:nvPr/>
          </p:nvSpPr>
          <p:spPr bwMode="auto">
            <a:xfrm>
              <a:off x="36692" y="3093186"/>
              <a:ext cx="2963630"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Normalbetrieb: 50 Hz;</a:t>
              </a:r>
              <a:br>
                <a:rPr lang="de-DE" altLang="de-DE" sz="1600" dirty="0">
                  <a:solidFill>
                    <a:srgbClr val="3333FF"/>
                  </a:solidFill>
                </a:rPr>
              </a:br>
              <a:r>
                <a:rPr lang="de-DE" altLang="de-DE" sz="1600" dirty="0">
                  <a:solidFill>
                    <a:srgbClr val="3333FF"/>
                  </a:solidFill>
                </a:rPr>
                <a:t>  (Regelbetrieb)</a:t>
              </a:r>
              <a:br>
                <a:rPr lang="de-DE" altLang="de-DE" sz="1600" dirty="0">
                  <a:solidFill>
                    <a:srgbClr val="3333FF"/>
                  </a:solidFill>
                </a:rPr>
              </a:br>
              <a:r>
                <a:rPr lang="de-DE" altLang="de-DE" sz="1600" dirty="0">
                  <a:solidFill>
                    <a:srgbClr val="3333FF"/>
                  </a:solidFill>
                </a:rPr>
                <a:t>  ± 0,2 Hz;</a:t>
              </a:r>
            </a:p>
          </p:txBody>
        </p:sp>
        <p:grpSp>
          <p:nvGrpSpPr>
            <p:cNvPr id="21" name="Gruppieren 20">
              <a:extLst>
                <a:ext uri="{FF2B5EF4-FFF2-40B4-BE49-F238E27FC236}">
                  <a16:creationId xmlns:a16="http://schemas.microsoft.com/office/drawing/2014/main" id="{93DDC35F-38B3-CA0F-2F2D-F0B3C899EA11}"/>
                </a:ext>
              </a:extLst>
            </p:cNvPr>
            <p:cNvGrpSpPr/>
            <p:nvPr/>
          </p:nvGrpSpPr>
          <p:grpSpPr>
            <a:xfrm>
              <a:off x="3565525" y="1333071"/>
              <a:ext cx="5730875" cy="261258"/>
              <a:chOff x="3565525" y="1333071"/>
              <a:chExt cx="5730875" cy="261258"/>
            </a:xfrm>
          </p:grpSpPr>
          <p:sp>
            <p:nvSpPr>
              <p:cNvPr id="14" name="Ellipse 13">
                <a:extLst>
                  <a:ext uri="{FF2B5EF4-FFF2-40B4-BE49-F238E27FC236}">
                    <a16:creationId xmlns:a16="http://schemas.microsoft.com/office/drawing/2014/main" id="{27975F85-43D8-A00C-FB1C-F6B5A7F31161}"/>
                  </a:ext>
                </a:extLst>
              </p:cNvPr>
              <p:cNvSpPr/>
              <p:nvPr/>
            </p:nvSpPr>
            <p:spPr bwMode="auto">
              <a:xfrm>
                <a:off x="3565525" y="1333071"/>
                <a:ext cx="2080143"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Ellipse 14">
                <a:extLst>
                  <a:ext uri="{FF2B5EF4-FFF2-40B4-BE49-F238E27FC236}">
                    <a16:creationId xmlns:a16="http://schemas.microsoft.com/office/drawing/2014/main" id="{EA0D8FDF-0699-5514-1804-D48377F998AA}"/>
                  </a:ext>
                </a:extLst>
              </p:cNvPr>
              <p:cNvSpPr/>
              <p:nvPr/>
            </p:nvSpPr>
            <p:spPr bwMode="auto">
              <a:xfrm>
                <a:off x="7108825" y="1333071"/>
                <a:ext cx="2187575" cy="261258"/>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32" name="Gruppieren 31">
            <a:extLst>
              <a:ext uri="{FF2B5EF4-FFF2-40B4-BE49-F238E27FC236}">
                <a16:creationId xmlns:a16="http://schemas.microsoft.com/office/drawing/2014/main" id="{8D14CD82-6C8E-5139-5B63-94FABD47A81E}"/>
              </a:ext>
            </a:extLst>
          </p:cNvPr>
          <p:cNvGrpSpPr/>
          <p:nvPr/>
        </p:nvGrpSpPr>
        <p:grpSpPr>
          <a:xfrm>
            <a:off x="36692" y="3296302"/>
            <a:ext cx="6205358" cy="2256499"/>
            <a:chOff x="36692" y="3296302"/>
            <a:chExt cx="6205358" cy="2256499"/>
          </a:xfrm>
        </p:grpSpPr>
        <p:sp>
          <p:nvSpPr>
            <p:cNvPr id="137" name="Text Box 5">
              <a:extLst>
                <a:ext uri="{FF2B5EF4-FFF2-40B4-BE49-F238E27FC236}">
                  <a16:creationId xmlns:a16="http://schemas.microsoft.com/office/drawing/2014/main" id="{C3085AEA-B13E-5479-6829-85943735EEF7}"/>
                </a:ext>
              </a:extLst>
            </p:cNvPr>
            <p:cNvSpPr txBox="1">
              <a:spLocks noChangeArrowheads="1"/>
            </p:cNvSpPr>
            <p:nvPr/>
          </p:nvSpPr>
          <p:spPr bwMode="auto">
            <a:xfrm>
              <a:off x="36692" y="4475583"/>
              <a:ext cx="3329326"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Lastabwurf: &lt; 49 Hz;</a:t>
              </a:r>
              <a:br>
                <a:rPr lang="de-DE" altLang="de-DE" sz="1600" dirty="0">
                  <a:solidFill>
                    <a:srgbClr val="3333FF"/>
                  </a:solidFill>
                </a:rPr>
              </a:br>
              <a:r>
                <a:rPr lang="de-DE" altLang="de-DE" sz="1600" dirty="0">
                  <a:solidFill>
                    <a:srgbClr val="3333FF"/>
                  </a:solidFill>
                </a:rPr>
                <a:t>  automatische, gestaffelte</a:t>
              </a:r>
              <a:br>
                <a:rPr lang="de-DE" altLang="de-DE" sz="1600" dirty="0">
                  <a:solidFill>
                    <a:srgbClr val="3333FF"/>
                  </a:solidFill>
                </a:rPr>
              </a:br>
              <a:r>
                <a:rPr lang="de-DE" altLang="de-DE" sz="1600" dirty="0">
                  <a:solidFill>
                    <a:srgbClr val="3333FF"/>
                  </a:solidFill>
                </a:rPr>
                <a:t>  Abschaltung von Netzabgängen</a:t>
              </a:r>
              <a:br>
                <a:rPr lang="de-DE" altLang="de-DE" sz="1600" dirty="0">
                  <a:solidFill>
                    <a:srgbClr val="3333FF"/>
                  </a:solidFill>
                </a:rPr>
              </a:br>
              <a:r>
                <a:rPr lang="de-DE" altLang="de-DE" sz="1600" dirty="0">
                  <a:solidFill>
                    <a:srgbClr val="3333FF"/>
                  </a:solidFill>
                </a:rPr>
                <a:t>  </a:t>
              </a:r>
              <a:r>
                <a:rPr lang="de-DE" altLang="de-DE" sz="1600" dirty="0">
                  <a:solidFill>
                    <a:srgbClr val="3333FF"/>
                  </a:solidFill>
                  <a:sym typeface="Wingdings" panose="05000000000000000000" pitchFamily="2" charset="2"/>
                </a:rPr>
                <a:t> „</a:t>
              </a:r>
              <a:r>
                <a:rPr lang="de-DE" altLang="de-DE" sz="1600" b="1" dirty="0" err="1">
                  <a:solidFill>
                    <a:srgbClr val="C00000"/>
                  </a:solidFill>
                  <a:sym typeface="Wingdings" panose="05000000000000000000" pitchFamily="2" charset="2"/>
                </a:rPr>
                <a:t>Brownout</a:t>
              </a:r>
              <a:r>
                <a:rPr lang="de-DE" altLang="de-DE" sz="1600" dirty="0">
                  <a:solidFill>
                    <a:srgbClr val="3333FF"/>
                  </a:solidFill>
                  <a:sym typeface="Wingdings" panose="05000000000000000000" pitchFamily="2" charset="2"/>
                </a:rPr>
                <a:t>“</a:t>
              </a:r>
              <a:r>
                <a:rPr lang="de-DE" altLang="de-DE" sz="1600" dirty="0">
                  <a:solidFill>
                    <a:srgbClr val="3333FF"/>
                  </a:solidFill>
                </a:rPr>
                <a:t> </a:t>
              </a:r>
            </a:p>
          </p:txBody>
        </p:sp>
        <p:sp>
          <p:nvSpPr>
            <p:cNvPr id="27" name="Ellipse 26">
              <a:extLst>
                <a:ext uri="{FF2B5EF4-FFF2-40B4-BE49-F238E27FC236}">
                  <a16:creationId xmlns:a16="http://schemas.microsoft.com/office/drawing/2014/main" id="{AFA754EE-7972-FEC4-5BE6-B0E35C23788D}"/>
                </a:ext>
              </a:extLst>
            </p:cNvPr>
            <p:cNvSpPr/>
            <p:nvPr/>
          </p:nvSpPr>
          <p:spPr bwMode="auto">
            <a:xfrm>
              <a:off x="3841750" y="3296302"/>
              <a:ext cx="2400300" cy="1842617"/>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7" name="Gruppieren 36">
            <a:extLst>
              <a:ext uri="{FF2B5EF4-FFF2-40B4-BE49-F238E27FC236}">
                <a16:creationId xmlns:a16="http://schemas.microsoft.com/office/drawing/2014/main" id="{B67ED71B-A75E-920A-20B0-B52E3EB5DD14}"/>
              </a:ext>
            </a:extLst>
          </p:cNvPr>
          <p:cNvGrpSpPr/>
          <p:nvPr/>
        </p:nvGrpSpPr>
        <p:grpSpPr>
          <a:xfrm>
            <a:off x="36692" y="5171278"/>
            <a:ext cx="5729626" cy="1191881"/>
            <a:chOff x="36692" y="5171278"/>
            <a:chExt cx="5729626" cy="1191881"/>
          </a:xfrm>
        </p:grpSpPr>
        <p:sp>
          <p:nvSpPr>
            <p:cNvPr id="135" name="Text Box 5">
              <a:extLst>
                <a:ext uri="{FF2B5EF4-FFF2-40B4-BE49-F238E27FC236}">
                  <a16:creationId xmlns:a16="http://schemas.microsoft.com/office/drawing/2014/main" id="{3BA5E51D-6BB0-97D9-34A5-82FBBD43BE98}"/>
                </a:ext>
              </a:extLst>
            </p:cNvPr>
            <p:cNvSpPr txBox="1">
              <a:spLocks noChangeArrowheads="1"/>
            </p:cNvSpPr>
            <p:nvPr/>
          </p:nvSpPr>
          <p:spPr bwMode="auto">
            <a:xfrm>
              <a:off x="36692" y="5532162"/>
              <a:ext cx="303000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a:t>
              </a:r>
              <a:r>
                <a:rPr lang="de-DE" altLang="de-DE" sz="1600" b="1" dirty="0"/>
                <a:t>Blackout</a:t>
              </a:r>
              <a:r>
                <a:rPr lang="de-DE" altLang="de-DE" sz="1600" dirty="0">
                  <a:solidFill>
                    <a:srgbClr val="3333FF"/>
                  </a:solidFill>
                </a:rPr>
                <a:t>“: &lt; 47,5 Hz;</a:t>
              </a:r>
              <a:br>
                <a:rPr lang="de-DE" altLang="de-DE" sz="1600" dirty="0">
                  <a:solidFill>
                    <a:srgbClr val="3333FF"/>
                  </a:solidFill>
                </a:rPr>
              </a:br>
              <a:r>
                <a:rPr lang="de-DE" altLang="de-DE" sz="1600" dirty="0">
                  <a:solidFill>
                    <a:srgbClr val="3333FF"/>
                  </a:solidFill>
                </a:rPr>
                <a:t>  Trennung der Kraftwerke vom</a:t>
              </a:r>
              <a:br>
                <a:rPr lang="de-DE" altLang="de-DE" sz="1600" dirty="0">
                  <a:solidFill>
                    <a:srgbClr val="3333FF"/>
                  </a:solidFill>
                </a:rPr>
              </a:br>
              <a:r>
                <a:rPr lang="de-DE" altLang="de-DE" sz="1600" dirty="0">
                  <a:solidFill>
                    <a:srgbClr val="3333FF"/>
                  </a:solidFill>
                </a:rPr>
                <a:t>  Netz</a:t>
              </a:r>
            </a:p>
          </p:txBody>
        </p:sp>
        <p:sp>
          <p:nvSpPr>
            <p:cNvPr id="28" name="Ellipse 27">
              <a:extLst>
                <a:ext uri="{FF2B5EF4-FFF2-40B4-BE49-F238E27FC236}">
                  <a16:creationId xmlns:a16="http://schemas.microsoft.com/office/drawing/2014/main" id="{1C173677-D3C6-330F-4F97-ACC8DD201B0F}"/>
                </a:ext>
              </a:extLst>
            </p:cNvPr>
            <p:cNvSpPr/>
            <p:nvPr/>
          </p:nvSpPr>
          <p:spPr bwMode="auto">
            <a:xfrm>
              <a:off x="4152900" y="5171278"/>
              <a:ext cx="1613418" cy="41693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6" name="Textfeld 5">
            <a:extLst>
              <a:ext uri="{FF2B5EF4-FFF2-40B4-BE49-F238E27FC236}">
                <a16:creationId xmlns:a16="http://schemas.microsoft.com/office/drawing/2014/main" id="{3ADA0851-5959-0047-1A9C-D7DEA85C1565}"/>
              </a:ext>
            </a:extLst>
          </p:cNvPr>
          <p:cNvSpPr txBox="1"/>
          <p:nvPr/>
        </p:nvSpPr>
        <p:spPr>
          <a:xfrm>
            <a:off x="4152900" y="5888392"/>
            <a:ext cx="4982546" cy="461665"/>
          </a:xfrm>
          <a:prstGeom prst="rect">
            <a:avLst/>
          </a:prstGeom>
          <a:noFill/>
        </p:spPr>
        <p:txBody>
          <a:bodyPr wrap="square">
            <a:spAutoFit/>
          </a:bodyPr>
          <a:lstStyle/>
          <a:p>
            <a:pPr algn="l"/>
            <a: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t>AMPRION: Stabile Netze in Zeiten der Energiewende</a:t>
            </a:r>
            <a:b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br>
            <a:r>
              <a:rPr lang="de-DE" sz="1200" b="0" i="0" dirty="0">
                <a:solidFill>
                  <a:srgbClr val="FF0000"/>
                </a:solidFill>
                <a:effectLst/>
                <a:latin typeface="+mn-lt"/>
                <a:hlinkClick r:id="rId4">
                  <a:extLst>
                    <a:ext uri="{A12FA001-AC4F-418D-AE19-62706E023703}">
                      <ahyp:hlinkClr xmlns:ahyp="http://schemas.microsoft.com/office/drawing/2018/hyperlinkcolor" val="tx"/>
                    </a:ext>
                  </a:extLst>
                </a:hlinkClick>
              </a:rPr>
              <a:t>Der Werkzeugkasten der Systemführung</a:t>
            </a:r>
            <a:endParaRPr lang="de-DE" sz="1200" b="0" i="0" dirty="0">
              <a:solidFill>
                <a:srgbClr val="FF0000"/>
              </a:solidFill>
              <a:effectLst/>
              <a:latin typeface="+mn-lt"/>
            </a:endParaRPr>
          </a:p>
        </p:txBody>
      </p:sp>
      <p:sp>
        <p:nvSpPr>
          <p:cNvPr id="4" name="Textfeld 3">
            <a:extLst>
              <a:ext uri="{FF2B5EF4-FFF2-40B4-BE49-F238E27FC236}">
                <a16:creationId xmlns:a16="http://schemas.microsoft.com/office/drawing/2014/main" id="{3D00F4D9-D9AE-4E21-3E20-6214D4A7CBB7}"/>
              </a:ext>
            </a:extLst>
          </p:cNvPr>
          <p:cNvSpPr txBox="1"/>
          <p:nvPr/>
        </p:nvSpPr>
        <p:spPr>
          <a:xfrm>
            <a:off x="7108825" y="2876851"/>
            <a:ext cx="845103" cy="338554"/>
          </a:xfrm>
          <a:prstGeom prst="rect">
            <a:avLst/>
          </a:prstGeom>
          <a:noFill/>
        </p:spPr>
        <p:txBody>
          <a:bodyPr wrap="none" rtlCol="0">
            <a:spAutoFit/>
          </a:bodyPr>
          <a:lstStyle/>
          <a:p>
            <a:r>
              <a:rPr lang="de-DE" sz="1600" dirty="0">
                <a:solidFill>
                  <a:srgbClr val="FF0000"/>
                </a:solidFill>
              </a:rPr>
              <a:t>einfach</a:t>
            </a:r>
          </a:p>
        </p:txBody>
      </p:sp>
      <p:sp>
        <p:nvSpPr>
          <p:cNvPr id="7" name="Textfeld 6">
            <a:extLst>
              <a:ext uri="{FF2B5EF4-FFF2-40B4-BE49-F238E27FC236}">
                <a16:creationId xmlns:a16="http://schemas.microsoft.com/office/drawing/2014/main" id="{D9DAC5A7-950D-CC02-493D-4A30F47BF962}"/>
              </a:ext>
            </a:extLst>
          </p:cNvPr>
          <p:cNvSpPr txBox="1"/>
          <p:nvPr/>
        </p:nvSpPr>
        <p:spPr>
          <a:xfrm>
            <a:off x="4959609" y="2876851"/>
            <a:ext cx="947695" cy="338554"/>
          </a:xfrm>
          <a:prstGeom prst="rect">
            <a:avLst/>
          </a:prstGeom>
          <a:noFill/>
        </p:spPr>
        <p:txBody>
          <a:bodyPr wrap="none" rtlCol="0">
            <a:spAutoFit/>
          </a:bodyPr>
          <a:lstStyle/>
          <a:p>
            <a:r>
              <a:rPr lang="de-DE" sz="1600" dirty="0">
                <a:solidFill>
                  <a:srgbClr val="FF0000"/>
                </a:solidFill>
              </a:rPr>
              <a:t>komplex</a:t>
            </a:r>
          </a:p>
        </p:txBody>
      </p:sp>
      <p:sp>
        <p:nvSpPr>
          <p:cNvPr id="9" name="Text Box 14">
            <a:extLst>
              <a:ext uri="{FF2B5EF4-FFF2-40B4-BE49-F238E27FC236}">
                <a16:creationId xmlns:a16="http://schemas.microsoft.com/office/drawing/2014/main" id="{734132AF-DA5D-CECC-F338-CB68DBB1D52F}"/>
              </a:ext>
            </a:extLst>
          </p:cNvPr>
          <p:cNvSpPr txBox="1">
            <a:spLocks noChangeArrowheads="1"/>
          </p:cNvSpPr>
          <p:nvPr/>
        </p:nvSpPr>
        <p:spPr bwMode="auto">
          <a:xfrm>
            <a:off x="7748686" y="5703726"/>
            <a:ext cx="2037737"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Meta-Studie </a:t>
            </a:r>
          </a:p>
        </p:txBody>
      </p:sp>
      <p:sp>
        <p:nvSpPr>
          <p:cNvPr id="10" name="Text Box 14">
            <a:extLst>
              <a:ext uri="{FF2B5EF4-FFF2-40B4-BE49-F238E27FC236}">
                <a16:creationId xmlns:a16="http://schemas.microsoft.com/office/drawing/2014/main" id="{57F3A061-82F4-4716-3BD3-C6E98654E7CB}"/>
              </a:ext>
            </a:extLst>
          </p:cNvPr>
          <p:cNvSpPr txBox="1">
            <a:spLocks noChangeArrowheads="1"/>
          </p:cNvSpPr>
          <p:nvPr/>
        </p:nvSpPr>
        <p:spPr bwMode="auto">
          <a:xfrm>
            <a:off x="7182082" y="5490121"/>
            <a:ext cx="1543692"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Aktuelle </a:t>
            </a:r>
            <a:r>
              <a:rPr lang="de-DE" altLang="de-DE" sz="1200" dirty="0">
                <a:solidFill>
                  <a:srgbClr val="000000"/>
                </a:solidFill>
                <a:ea typeface="Microsoft YaHei" panose="020B0503020204020204" pitchFamily="34" charset="-122"/>
                <a:hlinkClick r:id="rId5"/>
              </a:rPr>
              <a:t>Netzfrequenz</a:t>
            </a:r>
            <a:r>
              <a:rPr lang="de-DE" altLang="de-DE" sz="1200" dirty="0">
                <a:solidFill>
                  <a:srgbClr val="000000"/>
                </a:solidFill>
                <a:ea typeface="Microsoft YaHei" panose="020B0503020204020204" pitchFamily="34" charset="-122"/>
              </a:rPr>
              <a:t> </a:t>
            </a:r>
          </a:p>
        </p:txBody>
      </p:sp>
      <p:grpSp>
        <p:nvGrpSpPr>
          <p:cNvPr id="16" name="Gruppieren 15">
            <a:extLst>
              <a:ext uri="{FF2B5EF4-FFF2-40B4-BE49-F238E27FC236}">
                <a16:creationId xmlns:a16="http://schemas.microsoft.com/office/drawing/2014/main" id="{27C5C37A-DCDB-60BD-B860-EF371373C16B}"/>
              </a:ext>
            </a:extLst>
          </p:cNvPr>
          <p:cNvGrpSpPr/>
          <p:nvPr/>
        </p:nvGrpSpPr>
        <p:grpSpPr>
          <a:xfrm>
            <a:off x="36692" y="1574239"/>
            <a:ext cx="9749731" cy="2961762"/>
            <a:chOff x="36692" y="1574239"/>
            <a:chExt cx="9749731" cy="2961762"/>
          </a:xfrm>
        </p:grpSpPr>
        <p:grpSp>
          <p:nvGrpSpPr>
            <p:cNvPr id="31" name="Gruppieren 30">
              <a:extLst>
                <a:ext uri="{FF2B5EF4-FFF2-40B4-BE49-F238E27FC236}">
                  <a16:creationId xmlns:a16="http://schemas.microsoft.com/office/drawing/2014/main" id="{1012BC4B-3135-F481-C931-EAB9B577B930}"/>
                </a:ext>
              </a:extLst>
            </p:cNvPr>
            <p:cNvGrpSpPr/>
            <p:nvPr/>
          </p:nvGrpSpPr>
          <p:grpSpPr>
            <a:xfrm>
              <a:off x="36692" y="1624216"/>
              <a:ext cx="4427358" cy="2911785"/>
              <a:chOff x="36692" y="1624216"/>
              <a:chExt cx="4427358" cy="2911785"/>
            </a:xfrm>
          </p:grpSpPr>
          <p:sp>
            <p:nvSpPr>
              <p:cNvPr id="136" name="Text Box 5">
                <a:extLst>
                  <a:ext uri="{FF2B5EF4-FFF2-40B4-BE49-F238E27FC236}">
                    <a16:creationId xmlns:a16="http://schemas.microsoft.com/office/drawing/2014/main" id="{C10400EF-0A84-313A-C768-46784E617FB1}"/>
                  </a:ext>
                </a:extLst>
              </p:cNvPr>
              <p:cNvSpPr txBox="1">
                <a:spLocks noChangeArrowheads="1"/>
              </p:cNvSpPr>
              <p:nvPr/>
            </p:nvSpPr>
            <p:spPr bwMode="auto">
              <a:xfrm>
                <a:off x="36692" y="3951226"/>
                <a:ext cx="3030003"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Störung: 50 Hz;</a:t>
                </a:r>
                <a:br>
                  <a:rPr lang="de-DE" altLang="de-DE" sz="1600" dirty="0">
                    <a:solidFill>
                      <a:srgbClr val="3333FF"/>
                    </a:solidFill>
                  </a:rPr>
                </a:br>
                <a:r>
                  <a:rPr lang="de-DE" altLang="de-DE" sz="1600" dirty="0">
                    <a:solidFill>
                      <a:srgbClr val="3333FF"/>
                    </a:solidFill>
                  </a:rPr>
                  <a:t>  + 1,5 Hz  bis -1 Hz</a:t>
                </a:r>
              </a:p>
            </p:txBody>
          </p:sp>
          <p:sp>
            <p:nvSpPr>
              <p:cNvPr id="24" name="Ellipse 23">
                <a:extLst>
                  <a:ext uri="{FF2B5EF4-FFF2-40B4-BE49-F238E27FC236}">
                    <a16:creationId xmlns:a16="http://schemas.microsoft.com/office/drawing/2014/main" id="{3C55FC74-2EEF-2951-D1BB-9061C9F38D18}"/>
                  </a:ext>
                </a:extLst>
              </p:cNvPr>
              <p:cNvSpPr/>
              <p:nvPr/>
            </p:nvSpPr>
            <p:spPr bwMode="auto">
              <a:xfrm>
                <a:off x="3187700" y="1624216"/>
                <a:ext cx="1276350" cy="409512"/>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5" name="Ellipse 4">
              <a:extLst>
                <a:ext uri="{FF2B5EF4-FFF2-40B4-BE49-F238E27FC236}">
                  <a16:creationId xmlns:a16="http://schemas.microsoft.com/office/drawing/2014/main" id="{79432173-8752-B63D-04EF-5DBB442296F4}"/>
                </a:ext>
              </a:extLst>
            </p:cNvPr>
            <p:cNvSpPr/>
            <p:nvPr/>
          </p:nvSpPr>
          <p:spPr bwMode="auto">
            <a:xfrm>
              <a:off x="7710319" y="1574239"/>
              <a:ext cx="2076104" cy="338554"/>
            </a:xfrm>
            <a:prstGeom prst="ellipse">
              <a:avLst/>
            </a:prstGeom>
            <a:noFill/>
            <a:ln w="127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167829117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1+#ppt_w/2"/>
                                          </p:val>
                                        </p:tav>
                                        <p:tav tm="100000">
                                          <p:val>
                                            <p:strVal val="#ppt_x"/>
                                          </p:val>
                                        </p:tav>
                                      </p:tavLst>
                                    </p:anim>
                                    <p:anim calcmode="lin" valueType="num">
                                      <p:cBhvr additive="base">
                                        <p:cTn id="1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1+#ppt_w/2"/>
                                          </p:val>
                                        </p:tav>
                                        <p:tav tm="100000">
                                          <p:val>
                                            <p:strVal val="#ppt_x"/>
                                          </p:val>
                                        </p:tav>
                                      </p:tavLst>
                                    </p:anim>
                                    <p:anim calcmode="lin" valueType="num">
                                      <p:cBhvr additive="base">
                                        <p:cTn id="2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1000" fill="hold"/>
                                        <p:tgtEl>
                                          <p:spTgt spid="32"/>
                                        </p:tgtEl>
                                        <p:attrNameLst>
                                          <p:attrName>ppt_x</p:attrName>
                                        </p:attrNameLst>
                                      </p:cBhvr>
                                      <p:tavLst>
                                        <p:tav tm="0">
                                          <p:val>
                                            <p:strVal val="1+#ppt_w/2"/>
                                          </p:val>
                                        </p:tav>
                                        <p:tav tm="100000">
                                          <p:val>
                                            <p:strVal val="#ppt_x"/>
                                          </p:val>
                                        </p:tav>
                                      </p:tavLst>
                                    </p:anim>
                                    <p:anim calcmode="lin" valueType="num">
                                      <p:cBhvr additive="base">
                                        <p:cTn id="26" dur="10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1000" fill="hold"/>
                                        <p:tgtEl>
                                          <p:spTgt spid="37"/>
                                        </p:tgtEl>
                                        <p:attrNameLst>
                                          <p:attrName>ppt_x</p:attrName>
                                        </p:attrNameLst>
                                      </p:cBhvr>
                                      <p:tavLst>
                                        <p:tav tm="0">
                                          <p:val>
                                            <p:strVal val="1+#ppt_w/2"/>
                                          </p:val>
                                        </p:tav>
                                        <p:tav tm="100000">
                                          <p:val>
                                            <p:strVal val="#ppt_x"/>
                                          </p:val>
                                        </p:tav>
                                      </p:tavLst>
                                    </p:anim>
                                    <p:anim calcmode="lin" valueType="num">
                                      <p:cBhvr additive="base">
                                        <p:cTn id="32"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1000" fill="hold"/>
                                        <p:tgtEl>
                                          <p:spTgt spid="4"/>
                                        </p:tgtEl>
                                        <p:attrNameLst>
                                          <p:attrName>ppt_x</p:attrName>
                                        </p:attrNameLst>
                                      </p:cBhvr>
                                      <p:tavLst>
                                        <p:tav tm="0">
                                          <p:val>
                                            <p:strVal val="0-#ppt_w/2"/>
                                          </p:val>
                                        </p:tav>
                                        <p:tav tm="100000">
                                          <p:val>
                                            <p:strVal val="#ppt_x"/>
                                          </p:val>
                                        </p:tav>
                                      </p:tavLst>
                                    </p:anim>
                                    <p:anim calcmode="lin" valueType="num">
                                      <p:cBhvr additive="base">
                                        <p:cTn id="3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0-#ppt_w/2"/>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1000" fill="hold"/>
                                        <p:tgtEl>
                                          <p:spTgt spid="6"/>
                                        </p:tgtEl>
                                        <p:attrNameLst>
                                          <p:attrName>ppt_x</p:attrName>
                                        </p:attrNameLst>
                                      </p:cBhvr>
                                      <p:tavLst>
                                        <p:tav tm="0">
                                          <p:val>
                                            <p:strVal val="0-#ppt_w/2"/>
                                          </p:val>
                                        </p:tav>
                                        <p:tav tm="100000">
                                          <p:val>
                                            <p:strVal val="#ppt_x"/>
                                          </p:val>
                                        </p:tav>
                                      </p:tavLst>
                                    </p:anim>
                                    <p:anim calcmode="lin" valueType="num">
                                      <p:cBhvr additive="base">
                                        <p:cTn id="5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1000" fill="hold"/>
                                        <p:tgtEl>
                                          <p:spTgt spid="11"/>
                                        </p:tgtEl>
                                        <p:attrNameLst>
                                          <p:attrName>ppt_x</p:attrName>
                                        </p:attrNameLst>
                                      </p:cBhvr>
                                      <p:tavLst>
                                        <p:tav tm="0">
                                          <p:val>
                                            <p:strVal val="#ppt_x"/>
                                          </p:val>
                                        </p:tav>
                                        <p:tav tm="100000">
                                          <p:val>
                                            <p:strVal val="#ppt_x"/>
                                          </p:val>
                                        </p:tav>
                                      </p:tavLst>
                                    </p:anim>
                                    <p:anim calcmode="lin" valueType="num">
                                      <p:cBhvr additive="base">
                                        <p:cTn id="5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 grpId="0"/>
      <p:bldP spid="4"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2" name="Gruppieren 271">
            <a:extLst>
              <a:ext uri="{FF2B5EF4-FFF2-40B4-BE49-F238E27FC236}">
                <a16:creationId xmlns:a16="http://schemas.microsoft.com/office/drawing/2014/main" id="{372169D6-2E3D-B2C2-2C0B-3AB9C9E86456}"/>
              </a:ext>
            </a:extLst>
          </p:cNvPr>
          <p:cNvGrpSpPr/>
          <p:nvPr/>
        </p:nvGrpSpPr>
        <p:grpSpPr>
          <a:xfrm>
            <a:off x="5617057" y="1758571"/>
            <a:ext cx="4236119" cy="4429975"/>
            <a:chOff x="5617057" y="1758571"/>
            <a:chExt cx="4236119" cy="4429975"/>
          </a:xfrm>
        </p:grpSpPr>
        <p:grpSp>
          <p:nvGrpSpPr>
            <p:cNvPr id="9" name="Gruppieren 8">
              <a:extLst>
                <a:ext uri="{FF2B5EF4-FFF2-40B4-BE49-F238E27FC236}">
                  <a16:creationId xmlns:a16="http://schemas.microsoft.com/office/drawing/2014/main" id="{68266ABC-E1B5-1409-78C7-776B49B72C6F}"/>
                </a:ext>
              </a:extLst>
            </p:cNvPr>
            <p:cNvGrpSpPr/>
            <p:nvPr/>
          </p:nvGrpSpPr>
          <p:grpSpPr>
            <a:xfrm>
              <a:off x="5617057" y="1758571"/>
              <a:ext cx="4236119" cy="4429975"/>
              <a:chOff x="5617057" y="1758571"/>
              <a:chExt cx="4236119" cy="4429975"/>
            </a:xfrm>
          </p:grpSpPr>
          <p:grpSp>
            <p:nvGrpSpPr>
              <p:cNvPr id="265" name="Gruppieren 264">
                <a:extLst>
                  <a:ext uri="{FF2B5EF4-FFF2-40B4-BE49-F238E27FC236}">
                    <a16:creationId xmlns:a16="http://schemas.microsoft.com/office/drawing/2014/main" id="{641E9169-A5B4-E104-9EA9-51119A3D7B3E}"/>
                  </a:ext>
                </a:extLst>
              </p:cNvPr>
              <p:cNvGrpSpPr/>
              <p:nvPr/>
            </p:nvGrpSpPr>
            <p:grpSpPr>
              <a:xfrm>
                <a:off x="5617057" y="1758571"/>
                <a:ext cx="4202058" cy="4410655"/>
                <a:chOff x="7675828" y="1948687"/>
                <a:chExt cx="4202058" cy="4410655"/>
              </a:xfrm>
            </p:grpSpPr>
            <p:grpSp>
              <p:nvGrpSpPr>
                <p:cNvPr id="263" name="Gruppieren 262">
                  <a:extLst>
                    <a:ext uri="{FF2B5EF4-FFF2-40B4-BE49-F238E27FC236}">
                      <a16:creationId xmlns:a16="http://schemas.microsoft.com/office/drawing/2014/main" id="{98E5F78D-79D9-4A4D-2260-EBCC151FDE1F}"/>
                    </a:ext>
                  </a:extLst>
                </p:cNvPr>
                <p:cNvGrpSpPr/>
                <p:nvPr/>
              </p:nvGrpSpPr>
              <p:grpSpPr>
                <a:xfrm>
                  <a:off x="7711545" y="1948687"/>
                  <a:ext cx="4166341" cy="4410655"/>
                  <a:chOff x="5650317" y="1725186"/>
                  <a:chExt cx="4166341" cy="4410655"/>
                </a:xfrm>
              </p:grpSpPr>
              <p:sp>
                <p:nvSpPr>
                  <p:cNvPr id="65" name="Rechteck 64">
                    <a:extLst>
                      <a:ext uri="{FF2B5EF4-FFF2-40B4-BE49-F238E27FC236}">
                        <a16:creationId xmlns:a16="http://schemas.microsoft.com/office/drawing/2014/main" id="{A5E23DB5-A475-4C9F-B85E-547D2409F6FF}"/>
                      </a:ext>
                    </a:extLst>
                  </p:cNvPr>
                  <p:cNvSpPr/>
                  <p:nvPr/>
                </p:nvSpPr>
                <p:spPr bwMode="auto">
                  <a:xfrm>
                    <a:off x="5676540" y="1725186"/>
                    <a:ext cx="4140118" cy="441065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2" name="Textfeld 191">
                    <a:extLst>
                      <a:ext uri="{FF2B5EF4-FFF2-40B4-BE49-F238E27FC236}">
                        <a16:creationId xmlns:a16="http://schemas.microsoft.com/office/drawing/2014/main" id="{C9C69B97-DB0D-4734-B912-BEFD81934BA7}"/>
                      </a:ext>
                    </a:extLst>
                  </p:cNvPr>
                  <p:cNvSpPr txBox="1"/>
                  <p:nvPr/>
                </p:nvSpPr>
                <p:spPr>
                  <a:xfrm>
                    <a:off x="5650317" y="1725187"/>
                    <a:ext cx="1231171" cy="307777"/>
                  </a:xfrm>
                  <a:prstGeom prst="rect">
                    <a:avLst/>
                  </a:prstGeom>
                  <a:noFill/>
                </p:spPr>
                <p:txBody>
                  <a:bodyPr wrap="none" rtlCol="0">
                    <a:spAutoFit/>
                  </a:bodyPr>
                  <a:lstStyle/>
                  <a:p>
                    <a:r>
                      <a:rPr lang="de-DE" sz="1400" b="1" dirty="0"/>
                      <a:t>Verbraucher</a:t>
                    </a:r>
                  </a:p>
                </p:txBody>
              </p:sp>
              <p:grpSp>
                <p:nvGrpSpPr>
                  <p:cNvPr id="262" name="Gruppieren 261">
                    <a:extLst>
                      <a:ext uri="{FF2B5EF4-FFF2-40B4-BE49-F238E27FC236}">
                        <a16:creationId xmlns:a16="http://schemas.microsoft.com/office/drawing/2014/main" id="{80580344-5626-5DD1-CA74-E69DC5543DAC}"/>
                      </a:ext>
                    </a:extLst>
                  </p:cNvPr>
                  <p:cNvGrpSpPr/>
                  <p:nvPr/>
                </p:nvGrpSpPr>
                <p:grpSpPr>
                  <a:xfrm>
                    <a:off x="5675315" y="1768215"/>
                    <a:ext cx="3861596" cy="4088544"/>
                    <a:chOff x="5675315" y="1768215"/>
                    <a:chExt cx="3861596" cy="4088544"/>
                  </a:xfrm>
                </p:grpSpPr>
                <p:sp>
                  <p:nvSpPr>
                    <p:cNvPr id="64" name="Rechteck: abgerundete Ecken 63">
                      <a:extLst>
                        <a:ext uri="{FF2B5EF4-FFF2-40B4-BE49-F238E27FC236}">
                          <a16:creationId xmlns:a16="http://schemas.microsoft.com/office/drawing/2014/main" id="{6269AE88-27A5-40EA-91E1-271B73BD6814}"/>
                        </a:ext>
                      </a:extLst>
                    </p:cNvPr>
                    <p:cNvSpPr/>
                    <p:nvPr/>
                  </p:nvSpPr>
                  <p:spPr bwMode="auto">
                    <a:xfrm>
                      <a:off x="6797498" y="1974386"/>
                      <a:ext cx="1931106" cy="677818"/>
                    </a:xfrm>
                    <a:prstGeom prst="roundRect">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60" name="Gruppieren 259">
                      <a:extLst>
                        <a:ext uri="{FF2B5EF4-FFF2-40B4-BE49-F238E27FC236}">
                          <a16:creationId xmlns:a16="http://schemas.microsoft.com/office/drawing/2014/main" id="{5F90CCC5-6A3E-5027-0C7B-9395F2671169}"/>
                        </a:ext>
                      </a:extLst>
                    </p:cNvPr>
                    <p:cNvGrpSpPr/>
                    <p:nvPr/>
                  </p:nvGrpSpPr>
                  <p:grpSpPr>
                    <a:xfrm>
                      <a:off x="6850242" y="2106212"/>
                      <a:ext cx="1646263" cy="411540"/>
                      <a:chOff x="6850242" y="2106212"/>
                      <a:chExt cx="1646263" cy="411540"/>
                    </a:xfrm>
                  </p:grpSpPr>
                  <p:grpSp>
                    <p:nvGrpSpPr>
                      <p:cNvPr id="26" name="Gruppieren 25">
                        <a:extLst>
                          <a:ext uri="{FF2B5EF4-FFF2-40B4-BE49-F238E27FC236}">
                            <a16:creationId xmlns:a16="http://schemas.microsoft.com/office/drawing/2014/main" id="{0CC7B673-3609-4794-831A-64BABEB1CB17}"/>
                          </a:ext>
                        </a:extLst>
                      </p:cNvPr>
                      <p:cNvGrpSpPr/>
                      <p:nvPr/>
                    </p:nvGrpSpPr>
                    <p:grpSpPr>
                      <a:xfrm>
                        <a:off x="7808496" y="2106212"/>
                        <a:ext cx="688009" cy="400110"/>
                        <a:chOff x="7598036" y="2137410"/>
                        <a:chExt cx="688009" cy="400110"/>
                      </a:xfrm>
                    </p:grpSpPr>
                    <p:sp>
                      <p:nvSpPr>
                        <p:cNvPr id="131" name="Rechteck: abgerundete Ecken 130">
                          <a:extLst>
                            <a:ext uri="{FF2B5EF4-FFF2-40B4-BE49-F238E27FC236}">
                              <a16:creationId xmlns:a16="http://schemas.microsoft.com/office/drawing/2014/main" id="{80AE3FD6-9F6D-4C66-B309-9A3E45CB4B57}"/>
                            </a:ext>
                          </a:extLst>
                        </p:cNvPr>
                        <p:cNvSpPr/>
                        <p:nvPr/>
                      </p:nvSpPr>
                      <p:spPr bwMode="auto">
                        <a:xfrm>
                          <a:off x="7648987" y="2148840"/>
                          <a:ext cx="582556" cy="369332"/>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2" name="Textfeld 131">
                          <a:extLst>
                            <a:ext uri="{FF2B5EF4-FFF2-40B4-BE49-F238E27FC236}">
                              <a16:creationId xmlns:a16="http://schemas.microsoft.com/office/drawing/2014/main" id="{3DDBE4B6-E5F2-40D2-B2BE-6F83E5D10D92}"/>
                            </a:ext>
                          </a:extLst>
                        </p:cNvPr>
                        <p:cNvSpPr txBox="1"/>
                        <p:nvPr/>
                      </p:nvSpPr>
                      <p:spPr>
                        <a:xfrm>
                          <a:off x="7598036" y="2137410"/>
                          <a:ext cx="688009" cy="400110"/>
                        </a:xfrm>
                        <a:prstGeom prst="rect">
                          <a:avLst/>
                        </a:prstGeom>
                        <a:noFill/>
                      </p:spPr>
                      <p:txBody>
                        <a:bodyPr wrap="none" rtlCol="0">
                          <a:spAutoFit/>
                        </a:bodyPr>
                        <a:lstStyle/>
                        <a:p>
                          <a:pPr algn="ctr"/>
                          <a:r>
                            <a:rPr lang="de-DE" sz="1000" dirty="0"/>
                            <a:t>Home-</a:t>
                          </a:r>
                        </a:p>
                        <a:p>
                          <a:pPr algn="ctr"/>
                          <a:r>
                            <a:rPr lang="de-DE" sz="1000" dirty="0"/>
                            <a:t>Manager</a:t>
                          </a:r>
                        </a:p>
                      </p:txBody>
                    </p:sp>
                  </p:grpSp>
                  <p:grpSp>
                    <p:nvGrpSpPr>
                      <p:cNvPr id="25" name="Gruppieren 24">
                        <a:extLst>
                          <a:ext uri="{FF2B5EF4-FFF2-40B4-BE49-F238E27FC236}">
                            <a16:creationId xmlns:a16="http://schemas.microsoft.com/office/drawing/2014/main" id="{9D0EDA9F-0977-4473-A9D6-5AEF9A3C97FC}"/>
                          </a:ext>
                        </a:extLst>
                      </p:cNvPr>
                      <p:cNvGrpSpPr/>
                      <p:nvPr/>
                    </p:nvGrpSpPr>
                    <p:grpSpPr>
                      <a:xfrm>
                        <a:off x="6850242" y="2117642"/>
                        <a:ext cx="850610" cy="400110"/>
                        <a:chOff x="6771862" y="2148840"/>
                        <a:chExt cx="850610" cy="400110"/>
                      </a:xfrm>
                    </p:grpSpPr>
                    <p:sp>
                      <p:nvSpPr>
                        <p:cNvPr id="17" name="Rechteck: abgerundete Ecken 16">
                          <a:extLst>
                            <a:ext uri="{FF2B5EF4-FFF2-40B4-BE49-F238E27FC236}">
                              <a16:creationId xmlns:a16="http://schemas.microsoft.com/office/drawing/2014/main" id="{FEA48786-B24A-44EA-8146-993FFDA3EA0E}"/>
                            </a:ext>
                          </a:extLst>
                        </p:cNvPr>
                        <p:cNvSpPr/>
                        <p:nvPr/>
                      </p:nvSpPr>
                      <p:spPr bwMode="auto">
                        <a:xfrm>
                          <a:off x="6835877" y="2148840"/>
                          <a:ext cx="723437" cy="369332"/>
                        </a:xfrm>
                        <a:prstGeom prst="round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Textfeld 17">
                          <a:extLst>
                            <a:ext uri="{FF2B5EF4-FFF2-40B4-BE49-F238E27FC236}">
                              <a16:creationId xmlns:a16="http://schemas.microsoft.com/office/drawing/2014/main" id="{F6D2DCAB-28D9-4CEE-A0F7-83781B39CED4}"/>
                            </a:ext>
                          </a:extLst>
                        </p:cNvPr>
                        <p:cNvSpPr txBox="1"/>
                        <p:nvPr/>
                      </p:nvSpPr>
                      <p:spPr>
                        <a:xfrm>
                          <a:off x="6771862" y="2148840"/>
                          <a:ext cx="850610" cy="400110"/>
                        </a:xfrm>
                        <a:prstGeom prst="rect">
                          <a:avLst/>
                        </a:prstGeom>
                        <a:noFill/>
                      </p:spPr>
                      <p:txBody>
                        <a:bodyPr wrap="square" rtlCol="0">
                          <a:spAutoFit/>
                        </a:bodyPr>
                        <a:lstStyle/>
                        <a:p>
                          <a:pPr algn="ctr"/>
                          <a:r>
                            <a:rPr lang="de-DE" sz="1000" dirty="0"/>
                            <a:t>Smartmeter</a:t>
                          </a:r>
                        </a:p>
                        <a:p>
                          <a:pPr algn="ctr"/>
                          <a:r>
                            <a:rPr lang="de-DE" sz="1000" dirty="0"/>
                            <a:t>Gateway</a:t>
                          </a:r>
                        </a:p>
                      </p:txBody>
                    </p:sp>
                  </p:grpSp>
                  <p:cxnSp>
                    <p:nvCxnSpPr>
                      <p:cNvPr id="31" name="Gerade Verbindung mit Pfeil 30">
                        <a:extLst>
                          <a:ext uri="{FF2B5EF4-FFF2-40B4-BE49-F238E27FC236}">
                            <a16:creationId xmlns:a16="http://schemas.microsoft.com/office/drawing/2014/main" id="{0398BD51-F6DC-10C5-8CB0-D36183E09508}"/>
                          </a:ext>
                        </a:extLst>
                      </p:cNvPr>
                      <p:cNvCxnSpPr/>
                      <p:nvPr/>
                    </p:nvCxnSpPr>
                    <p:spPr bwMode="auto">
                      <a:xfrm>
                        <a:off x="7622599" y="2295786"/>
                        <a:ext cx="234581" cy="0"/>
                      </a:xfrm>
                      <a:prstGeom prst="straightConnector1">
                        <a:avLst/>
                      </a:prstGeom>
                      <a:solidFill>
                        <a:srgbClr val="FF0000"/>
                      </a:solidFill>
                      <a:ln w="28575" cap="flat" cmpd="sng" algn="ctr">
                        <a:solidFill>
                          <a:srgbClr val="00B0F0"/>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Gerader Verbinder 148">
                      <a:extLst>
                        <a:ext uri="{FF2B5EF4-FFF2-40B4-BE49-F238E27FC236}">
                          <a16:creationId xmlns:a16="http://schemas.microsoft.com/office/drawing/2014/main" id="{B8C2D932-DBCE-4ECE-97AB-37329B00C27C}"/>
                        </a:ext>
                      </a:extLst>
                    </p:cNvPr>
                    <p:cNvCxnSpPr>
                      <a:stCxn id="132" idx="2"/>
                    </p:cNvCxnSpPr>
                    <p:nvPr/>
                  </p:nvCxnSpPr>
                  <p:spPr bwMode="auto">
                    <a:xfrm flipH="1">
                      <a:off x="8150725" y="2506322"/>
                      <a:ext cx="1776" cy="67790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6" name="Grafik 75">
                      <a:extLst>
                        <a:ext uri="{FF2B5EF4-FFF2-40B4-BE49-F238E27FC236}">
                          <a16:creationId xmlns:a16="http://schemas.microsoft.com/office/drawing/2014/main" id="{A74357A6-7905-442B-8779-977962B9D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834" y="4685634"/>
                      <a:ext cx="860309" cy="860309"/>
                    </a:xfrm>
                    <a:prstGeom prst="rect">
                      <a:avLst/>
                    </a:prstGeom>
                  </p:spPr>
                </p:pic>
                <p:pic>
                  <p:nvPicPr>
                    <p:cNvPr id="77" name="Grafik 76">
                      <a:extLst>
                        <a:ext uri="{FF2B5EF4-FFF2-40B4-BE49-F238E27FC236}">
                          <a16:creationId xmlns:a16="http://schemas.microsoft.com/office/drawing/2014/main" id="{6C26690D-1889-48ED-BBA1-EFFFD808318F}"/>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960798" y="3943698"/>
                      <a:ext cx="340430" cy="584042"/>
                    </a:xfrm>
                    <a:prstGeom prst="rect">
                      <a:avLst/>
                    </a:prstGeom>
                  </p:spPr>
                </p:pic>
                <p:pic>
                  <p:nvPicPr>
                    <p:cNvPr id="89" name="Grafik 88">
                      <a:extLst>
                        <a:ext uri="{FF2B5EF4-FFF2-40B4-BE49-F238E27FC236}">
                          <a16:creationId xmlns:a16="http://schemas.microsoft.com/office/drawing/2014/main" id="{20FD1140-ABA1-4C37-B756-B52361B759BB}"/>
                        </a:ext>
                      </a:extLst>
                    </p:cNvPr>
                    <p:cNvPicPr>
                      <a:picLocks noChangeAspect="1"/>
                    </p:cNvPicPr>
                    <p:nvPr/>
                  </p:nvPicPr>
                  <p:blipFill rotWithShape="1">
                    <a:blip r:embed="rId5">
                      <a:extLst>
                        <a:ext uri="{28A0092B-C50C-407E-A947-70E740481C1C}">
                          <a14:useLocalDpi xmlns:a14="http://schemas.microsoft.com/office/drawing/2010/main" val="0"/>
                        </a:ext>
                      </a:extLst>
                    </a:blip>
                    <a:srcRect t="29361" b="26935"/>
                    <a:stretch/>
                  </p:blipFill>
                  <p:spPr>
                    <a:xfrm>
                      <a:off x="5776490" y="3003380"/>
                      <a:ext cx="860309" cy="375518"/>
                    </a:xfrm>
                    <a:prstGeom prst="rect">
                      <a:avLst/>
                    </a:prstGeom>
                  </p:spPr>
                </p:pic>
                <p:grpSp>
                  <p:nvGrpSpPr>
                    <p:cNvPr id="7" name="Gruppieren 6">
                      <a:extLst>
                        <a:ext uri="{FF2B5EF4-FFF2-40B4-BE49-F238E27FC236}">
                          <a16:creationId xmlns:a16="http://schemas.microsoft.com/office/drawing/2014/main" id="{3BA57A3C-BA4A-4D68-A21B-8753AB904E7F}"/>
                        </a:ext>
                      </a:extLst>
                    </p:cNvPr>
                    <p:cNvGrpSpPr/>
                    <p:nvPr/>
                  </p:nvGrpSpPr>
                  <p:grpSpPr>
                    <a:xfrm>
                      <a:off x="8676602" y="2916212"/>
                      <a:ext cx="860309" cy="462686"/>
                      <a:chOff x="10837564" y="1643045"/>
                      <a:chExt cx="3320770" cy="1785955"/>
                    </a:xfrm>
                  </p:grpSpPr>
                  <p:sp>
                    <p:nvSpPr>
                      <p:cNvPr id="106" name="Freihandform: Form 105">
                        <a:extLst>
                          <a:ext uri="{FF2B5EF4-FFF2-40B4-BE49-F238E27FC236}">
                            <a16:creationId xmlns:a16="http://schemas.microsoft.com/office/drawing/2014/main" id="{36712021-5037-4DD5-A939-13F002D9AF57}"/>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0" name="Gruppieren 109">
                        <a:extLst>
                          <a:ext uri="{FF2B5EF4-FFF2-40B4-BE49-F238E27FC236}">
                            <a16:creationId xmlns:a16="http://schemas.microsoft.com/office/drawing/2014/main" id="{B3D94DE7-8638-41A3-B910-7DD437A691E8}"/>
                          </a:ext>
                        </a:extLst>
                      </p:cNvPr>
                      <p:cNvGrpSpPr/>
                      <p:nvPr/>
                    </p:nvGrpSpPr>
                    <p:grpSpPr>
                      <a:xfrm>
                        <a:off x="11264559" y="1884626"/>
                        <a:ext cx="2344763" cy="1302791"/>
                        <a:chOff x="8364915" y="3815016"/>
                        <a:chExt cx="897300" cy="528571"/>
                      </a:xfrm>
                    </p:grpSpPr>
                    <p:sp>
                      <p:nvSpPr>
                        <p:cNvPr id="113" name="Freihandform: Form 112">
                          <a:extLst>
                            <a:ext uri="{FF2B5EF4-FFF2-40B4-BE49-F238E27FC236}">
                              <a16:creationId xmlns:a16="http://schemas.microsoft.com/office/drawing/2014/main" id="{3E24B34B-28BA-43A1-BEAA-3FBD2D6770F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4" name="Freihandform: Form 113">
                          <a:extLst>
                            <a:ext uri="{FF2B5EF4-FFF2-40B4-BE49-F238E27FC236}">
                              <a16:creationId xmlns:a16="http://schemas.microsoft.com/office/drawing/2014/main" id="{EDEBD1C3-6822-413B-B705-3F6390DC1D76}"/>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5" name="Freihandform: Form 114">
                          <a:extLst>
                            <a:ext uri="{FF2B5EF4-FFF2-40B4-BE49-F238E27FC236}">
                              <a16:creationId xmlns:a16="http://schemas.microsoft.com/office/drawing/2014/main" id="{27377B7A-07F0-4FBD-ACEB-566E06226713}"/>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16" name="Freihandform: Form 115">
                          <a:extLst>
                            <a:ext uri="{FF2B5EF4-FFF2-40B4-BE49-F238E27FC236}">
                              <a16:creationId xmlns:a16="http://schemas.microsoft.com/office/drawing/2014/main" id="{48D703C3-85F0-403A-9AA0-72443052FF75}"/>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14" name="Grafik 13">
                      <a:extLst>
                        <a:ext uri="{FF2B5EF4-FFF2-40B4-BE49-F238E27FC236}">
                          <a16:creationId xmlns:a16="http://schemas.microsoft.com/office/drawing/2014/main" id="{1F8C40BC-9A6B-4E54-BE77-A653F8B0B033}"/>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8496505" y="4810622"/>
                      <a:ext cx="423723" cy="569127"/>
                    </a:xfrm>
                    <a:prstGeom prst="rect">
                      <a:avLst/>
                    </a:prstGeom>
                  </p:spPr>
                </p:pic>
                <p:pic>
                  <p:nvPicPr>
                    <p:cNvPr id="122" name="Grafik 121">
                      <a:extLst>
                        <a:ext uri="{FF2B5EF4-FFF2-40B4-BE49-F238E27FC236}">
                          <a16:creationId xmlns:a16="http://schemas.microsoft.com/office/drawing/2014/main" id="{410DE8D2-494B-410F-BE7F-C75E8D1E02EF}"/>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6186" t="29360" r="81092" b="53879"/>
                    <a:stretch/>
                  </p:blipFill>
                  <p:spPr>
                    <a:xfrm>
                      <a:off x="9005816" y="3817189"/>
                      <a:ext cx="397075" cy="523141"/>
                    </a:xfrm>
                    <a:prstGeom prst="rect">
                      <a:avLst/>
                    </a:prstGeom>
                  </p:spPr>
                </p:pic>
                <p:grpSp>
                  <p:nvGrpSpPr>
                    <p:cNvPr id="16" name="Gruppieren 15">
                      <a:extLst>
                        <a:ext uri="{FF2B5EF4-FFF2-40B4-BE49-F238E27FC236}">
                          <a16:creationId xmlns:a16="http://schemas.microsoft.com/office/drawing/2014/main" id="{0E1A845E-9B7A-44CC-819B-9BF3623962B1}"/>
                        </a:ext>
                      </a:extLst>
                    </p:cNvPr>
                    <p:cNvGrpSpPr/>
                    <p:nvPr/>
                  </p:nvGrpSpPr>
                  <p:grpSpPr>
                    <a:xfrm>
                      <a:off x="6800324" y="2881918"/>
                      <a:ext cx="1876279" cy="1876279"/>
                      <a:chOff x="6691464" y="2913116"/>
                      <a:chExt cx="1876279" cy="1876279"/>
                    </a:xfrm>
                  </p:grpSpPr>
                  <p:sp>
                    <p:nvSpPr>
                      <p:cNvPr id="15" name="Ellipse 14">
                        <a:extLst>
                          <a:ext uri="{FF2B5EF4-FFF2-40B4-BE49-F238E27FC236}">
                            <a16:creationId xmlns:a16="http://schemas.microsoft.com/office/drawing/2014/main" id="{387071D2-9CB2-487F-978B-5D6CCEF7832A}"/>
                          </a:ext>
                        </a:extLst>
                      </p:cNvPr>
                      <p:cNvSpPr/>
                      <p:nvPr/>
                    </p:nvSpPr>
                    <p:spPr bwMode="auto">
                      <a:xfrm>
                        <a:off x="6691464" y="2913116"/>
                        <a:ext cx="1876279" cy="1876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Ellipse 126">
                        <a:extLst>
                          <a:ext uri="{FF2B5EF4-FFF2-40B4-BE49-F238E27FC236}">
                            <a16:creationId xmlns:a16="http://schemas.microsoft.com/office/drawing/2014/main" id="{7FE2D2F2-674C-43F6-AC34-C5D1964AD49C}"/>
                          </a:ext>
                        </a:extLst>
                      </p:cNvPr>
                      <p:cNvSpPr/>
                      <p:nvPr/>
                    </p:nvSpPr>
                    <p:spPr bwMode="auto">
                      <a:xfrm>
                        <a:off x="6868605" y="3090257"/>
                        <a:ext cx="1521996" cy="1521996"/>
                      </a:xfrm>
                      <a:prstGeom prst="ellipse">
                        <a:avLst/>
                      </a:prstGeom>
                      <a:noFill/>
                      <a:ln w="12700" cap="flat" cmpd="sng" algn="ctr">
                        <a:solidFill>
                          <a:srgbClr val="0099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40" name="Gerader Verbinder 39">
                      <a:extLst>
                        <a:ext uri="{FF2B5EF4-FFF2-40B4-BE49-F238E27FC236}">
                          <a16:creationId xmlns:a16="http://schemas.microsoft.com/office/drawing/2014/main" id="{FC877601-BCBB-4C3E-A37A-0BADD1F632DE}"/>
                        </a:ext>
                      </a:extLst>
                    </p:cNvPr>
                    <p:cNvCxnSpPr>
                      <a:stCxn id="89" idx="3"/>
                    </p:cNvCxnSpPr>
                    <p:nvPr/>
                  </p:nvCxnSpPr>
                  <p:spPr bwMode="auto">
                    <a:xfrm>
                      <a:off x="6636799" y="3191139"/>
                      <a:ext cx="39610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493284F1-C594-40C5-B70B-11CEFE519612}"/>
                        </a:ext>
                      </a:extLst>
                    </p:cNvPr>
                    <p:cNvCxnSpPr/>
                    <p:nvPr/>
                  </p:nvCxnSpPr>
                  <p:spPr bwMode="auto">
                    <a:xfrm>
                      <a:off x="8408910" y="3184231"/>
                      <a:ext cx="3888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9" name="Gerader Verbinder 158">
                      <a:extLst>
                        <a:ext uri="{FF2B5EF4-FFF2-40B4-BE49-F238E27FC236}">
                          <a16:creationId xmlns:a16="http://schemas.microsoft.com/office/drawing/2014/main" id="{16F17580-2535-470F-865D-EE81811017C5}"/>
                        </a:ext>
                      </a:extLst>
                    </p:cNvPr>
                    <p:cNvCxnSpPr/>
                    <p:nvPr/>
                  </p:nvCxnSpPr>
                  <p:spPr bwMode="auto">
                    <a:xfrm>
                      <a:off x="8556900" y="4263731"/>
                      <a:ext cx="619126"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Gerader Verbinder 160">
                      <a:extLst>
                        <a:ext uri="{FF2B5EF4-FFF2-40B4-BE49-F238E27FC236}">
                          <a16:creationId xmlns:a16="http://schemas.microsoft.com/office/drawing/2014/main" id="{5243B823-B883-4CE5-84DF-DFC7A94E61D2}"/>
                        </a:ext>
                      </a:extLst>
                    </p:cNvPr>
                    <p:cNvCxnSpPr/>
                    <p:nvPr/>
                  </p:nvCxnSpPr>
                  <p:spPr bwMode="auto">
                    <a:xfrm>
                      <a:off x="6301228" y="4114996"/>
                      <a:ext cx="542559"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01697C23-5E16-4702-A196-18D6E4A43C41}"/>
                        </a:ext>
                      </a:extLst>
                    </p:cNvPr>
                    <p:cNvCxnSpPr/>
                    <p:nvPr/>
                  </p:nvCxnSpPr>
                  <p:spPr bwMode="auto">
                    <a:xfrm flipH="1" flipV="1">
                      <a:off x="8364660" y="4527740"/>
                      <a:ext cx="236993" cy="31146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r Verbinder 168">
                      <a:extLst>
                        <a:ext uri="{FF2B5EF4-FFF2-40B4-BE49-F238E27FC236}">
                          <a16:creationId xmlns:a16="http://schemas.microsoft.com/office/drawing/2014/main" id="{4D424167-66BA-49EC-B470-A097343243F5}"/>
                        </a:ext>
                      </a:extLst>
                    </p:cNvPr>
                    <p:cNvCxnSpPr/>
                    <p:nvPr/>
                  </p:nvCxnSpPr>
                  <p:spPr bwMode="auto">
                    <a:xfrm flipV="1">
                      <a:off x="6797498" y="4361099"/>
                      <a:ext cx="179967" cy="47316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293115B1-2EA7-4467-92AA-7DDCD7F9A8A1}"/>
                        </a:ext>
                      </a:extLst>
                    </p:cNvPr>
                    <p:cNvCxnSpPr/>
                    <p:nvPr/>
                  </p:nvCxnSpPr>
                  <p:spPr bwMode="auto">
                    <a:xfrm>
                      <a:off x="8364660" y="4255935"/>
                      <a:ext cx="458940" cy="57833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23020CB2-93D8-422F-9DC3-AE508C87E98B}"/>
                        </a:ext>
                      </a:extLst>
                    </p:cNvPr>
                    <p:cNvCxnSpPr/>
                    <p:nvPr/>
                  </p:nvCxnSpPr>
                  <p:spPr bwMode="auto">
                    <a:xfrm flipH="1">
                      <a:off x="7069565" y="4400934"/>
                      <a:ext cx="182216" cy="46184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5F6A7F58-FA72-448A-93DB-7780D9CBC75C}"/>
                        </a:ext>
                      </a:extLst>
                    </p:cNvPr>
                    <p:cNvCxnSpPr/>
                    <p:nvPr/>
                  </p:nvCxnSpPr>
                  <p:spPr bwMode="auto">
                    <a:xfrm>
                      <a:off x="6583320" y="3293561"/>
                      <a:ext cx="510540" cy="13448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2" name="Gerader Verbinder 181">
                      <a:extLst>
                        <a:ext uri="{FF2B5EF4-FFF2-40B4-BE49-F238E27FC236}">
                          <a16:creationId xmlns:a16="http://schemas.microsoft.com/office/drawing/2014/main" id="{57B63DEB-B473-475C-8B2F-E2F997736566}"/>
                        </a:ext>
                      </a:extLst>
                    </p:cNvPr>
                    <p:cNvCxnSpPr/>
                    <p:nvPr/>
                  </p:nvCxnSpPr>
                  <p:spPr bwMode="auto">
                    <a:xfrm flipV="1">
                      <a:off x="8442003" y="3250825"/>
                      <a:ext cx="381597" cy="29757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9" name="Gerader Verbinder 318">
                      <a:extLst>
                        <a:ext uri="{FF2B5EF4-FFF2-40B4-BE49-F238E27FC236}">
                          <a16:creationId xmlns:a16="http://schemas.microsoft.com/office/drawing/2014/main" id="{E60C30BD-36E1-44B7-80EC-E8A0D8CF2418}"/>
                        </a:ext>
                      </a:extLst>
                    </p:cNvPr>
                    <p:cNvCxnSpPr>
                      <a:stCxn id="77" idx="3"/>
                    </p:cNvCxnSpPr>
                    <p:nvPr/>
                  </p:nvCxnSpPr>
                  <p:spPr bwMode="auto">
                    <a:xfrm flipV="1">
                      <a:off x="6301228" y="4216842"/>
                      <a:ext cx="792632" cy="1887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3">
                      <a:extLst>
                        <a:ext uri="{FF2B5EF4-FFF2-40B4-BE49-F238E27FC236}">
                          <a16:creationId xmlns:a16="http://schemas.microsoft.com/office/drawing/2014/main" id="{382312F7-7D95-4F2A-917D-BA7D4E50787D}"/>
                        </a:ext>
                      </a:extLst>
                    </p:cNvPr>
                    <p:cNvCxnSpPr/>
                    <p:nvPr/>
                  </p:nvCxnSpPr>
                  <p:spPr bwMode="auto">
                    <a:xfrm>
                      <a:off x="7220860" y="2506322"/>
                      <a:ext cx="0" cy="53361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1" name="Gruppieren 120">
                      <a:extLst>
                        <a:ext uri="{FF2B5EF4-FFF2-40B4-BE49-F238E27FC236}">
                          <a16:creationId xmlns:a16="http://schemas.microsoft.com/office/drawing/2014/main" id="{A1A4C497-F28D-43C8-B646-ED2927B5B37A}"/>
                        </a:ext>
                      </a:extLst>
                    </p:cNvPr>
                    <p:cNvGrpSpPr/>
                    <p:nvPr/>
                  </p:nvGrpSpPr>
                  <p:grpSpPr>
                    <a:xfrm>
                      <a:off x="8442003" y="1768215"/>
                      <a:ext cx="1016234" cy="866395"/>
                      <a:chOff x="8333143" y="1799413"/>
                      <a:chExt cx="1016234" cy="866395"/>
                    </a:xfrm>
                  </p:grpSpPr>
                  <p:pic>
                    <p:nvPicPr>
                      <p:cNvPr id="202" name="Grafik 201">
                        <a:extLst>
                          <a:ext uri="{FF2B5EF4-FFF2-40B4-BE49-F238E27FC236}">
                            <a16:creationId xmlns:a16="http://schemas.microsoft.com/office/drawing/2014/main" id="{1A5BB1E7-F893-4180-8986-D4A4AE709B15}"/>
                          </a:ext>
                        </a:extLst>
                      </p:cNvPr>
                      <p:cNvPicPr>
                        <a:picLocks noChangeAspect="1"/>
                      </p:cNvPicPr>
                      <p:nvPr/>
                    </p:nvPicPr>
                    <p:blipFill rotWithShape="1">
                      <a:blip r:embed="rId7">
                        <a:extLst>
                          <a:ext uri="{28A0092B-C50C-407E-A947-70E740481C1C}">
                            <a14:useLocalDpi xmlns:a14="http://schemas.microsoft.com/office/drawing/2010/main" val="0"/>
                          </a:ext>
                        </a:extLst>
                      </a:blip>
                      <a:srcRect t="10520" b="9928"/>
                      <a:stretch/>
                    </p:blipFill>
                    <p:spPr>
                      <a:xfrm>
                        <a:off x="8950043" y="2080156"/>
                        <a:ext cx="326987" cy="183153"/>
                      </a:xfrm>
                      <a:prstGeom prst="rect">
                        <a:avLst/>
                      </a:prstGeom>
                    </p:spPr>
                  </p:pic>
                  <p:pic>
                    <p:nvPicPr>
                      <p:cNvPr id="207" name="Grafik 206">
                        <a:extLst>
                          <a:ext uri="{FF2B5EF4-FFF2-40B4-BE49-F238E27FC236}">
                            <a16:creationId xmlns:a16="http://schemas.microsoft.com/office/drawing/2014/main" id="{E760D723-4B29-48B8-BD9F-5F5C32B91F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7436" y="1799413"/>
                        <a:ext cx="366050" cy="219630"/>
                      </a:xfrm>
                      <a:prstGeom prst="rect">
                        <a:avLst/>
                      </a:prstGeom>
                    </p:spPr>
                  </p:pic>
                  <p:pic>
                    <p:nvPicPr>
                      <p:cNvPr id="213" name="Grafik 212" descr="Ein Bild, das Text, ClipArt enthält.&#10;&#10;Automatisch generierte Beschreibung">
                        <a:extLst>
                          <a:ext uri="{FF2B5EF4-FFF2-40B4-BE49-F238E27FC236}">
                            <a16:creationId xmlns:a16="http://schemas.microsoft.com/office/drawing/2014/main" id="{D80A2792-B011-407D-A6A9-CC46FE347DF3}"/>
                          </a:ext>
                        </a:extLst>
                      </p:cNvPr>
                      <p:cNvPicPr>
                        <a:picLocks noChangeAspect="1"/>
                      </p:cNvPicPr>
                      <p:nvPr/>
                    </p:nvPicPr>
                    <p:blipFill rotWithShape="1">
                      <a:blip r:embed="rId9">
                        <a:extLst>
                          <a:ext uri="{28A0092B-C50C-407E-A947-70E740481C1C}">
                            <a14:useLocalDpi xmlns:a14="http://schemas.microsoft.com/office/drawing/2010/main" val="0"/>
                          </a:ext>
                        </a:extLst>
                      </a:blip>
                      <a:srcRect l="16120" t="25822" r="22201" b="37321"/>
                      <a:stretch/>
                    </p:blipFill>
                    <p:spPr>
                      <a:xfrm>
                        <a:off x="8875761" y="2304828"/>
                        <a:ext cx="473616" cy="149381"/>
                      </a:xfrm>
                      <a:prstGeom prst="rect">
                        <a:avLst/>
                      </a:prstGeom>
                    </p:spPr>
                  </p:pic>
                  <p:cxnSp>
                    <p:nvCxnSpPr>
                      <p:cNvPr id="71" name="Gerade Verbindung mit Pfeil 70">
                        <a:extLst>
                          <a:ext uri="{FF2B5EF4-FFF2-40B4-BE49-F238E27FC236}">
                            <a16:creationId xmlns:a16="http://schemas.microsoft.com/office/drawing/2014/main" id="{B8D4BB47-8FE7-4EE6-9406-41E8489683F7}"/>
                          </a:ext>
                        </a:extLst>
                      </p:cNvPr>
                      <p:cNvCxnSpPr>
                        <a:stCxn id="207" idx="1"/>
                      </p:cNvCxnSpPr>
                      <p:nvPr/>
                    </p:nvCxnSpPr>
                    <p:spPr bwMode="auto">
                      <a:xfrm flipH="1">
                        <a:off x="8352069" y="1909228"/>
                        <a:ext cx="575367" cy="25638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6" name="Gerade Verbindung mit Pfeil 215">
                        <a:extLst>
                          <a:ext uri="{FF2B5EF4-FFF2-40B4-BE49-F238E27FC236}">
                            <a16:creationId xmlns:a16="http://schemas.microsoft.com/office/drawing/2014/main" id="{19112872-1DF3-4B64-AD9F-E5B2C7F8D0C7}"/>
                          </a:ext>
                        </a:extLst>
                      </p:cNvPr>
                      <p:cNvCxnSpPr/>
                      <p:nvPr/>
                    </p:nvCxnSpPr>
                    <p:spPr bwMode="auto">
                      <a:xfrm flipH="1">
                        <a:off x="8387645" y="2200857"/>
                        <a:ext cx="547610" cy="89401"/>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3" name="Gerade Verbindung mit Pfeil 222">
                        <a:extLst>
                          <a:ext uri="{FF2B5EF4-FFF2-40B4-BE49-F238E27FC236}">
                            <a16:creationId xmlns:a16="http://schemas.microsoft.com/office/drawing/2014/main" id="{F1E44E13-DB7D-483E-9720-C1BF900583CE}"/>
                          </a:ext>
                        </a:extLst>
                      </p:cNvPr>
                      <p:cNvCxnSpPr>
                        <a:stCxn id="256" idx="1"/>
                      </p:cNvCxnSpPr>
                      <p:nvPr/>
                    </p:nvCxnSpPr>
                    <p:spPr bwMode="auto">
                      <a:xfrm flipH="1" flipV="1">
                        <a:off x="8333143" y="2507892"/>
                        <a:ext cx="632110" cy="157916"/>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1" name="Gerade Verbindung mit Pfeil 260">
                        <a:extLst>
                          <a:ext uri="{FF2B5EF4-FFF2-40B4-BE49-F238E27FC236}">
                            <a16:creationId xmlns:a16="http://schemas.microsoft.com/office/drawing/2014/main" id="{EE320FF4-C5B4-AB2F-E9C7-56B6C1990A96}"/>
                          </a:ext>
                        </a:extLst>
                      </p:cNvPr>
                      <p:cNvCxnSpPr/>
                      <p:nvPr/>
                    </p:nvCxnSpPr>
                    <p:spPr bwMode="auto">
                      <a:xfrm flipH="1">
                        <a:off x="8387645" y="2398574"/>
                        <a:ext cx="459046" cy="310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5" name="Textfeld 104">
                      <a:extLst>
                        <a:ext uri="{FF2B5EF4-FFF2-40B4-BE49-F238E27FC236}">
                          <a16:creationId xmlns:a16="http://schemas.microsoft.com/office/drawing/2014/main" id="{4B882C8F-1E9D-4BC7-9758-B82AF2B08ED1}"/>
                        </a:ext>
                      </a:extLst>
                    </p:cNvPr>
                    <p:cNvSpPr txBox="1"/>
                    <p:nvPr/>
                  </p:nvSpPr>
                  <p:spPr>
                    <a:xfrm>
                      <a:off x="8299140" y="5456649"/>
                      <a:ext cx="886781" cy="400110"/>
                    </a:xfrm>
                    <a:prstGeom prst="rect">
                      <a:avLst/>
                    </a:prstGeom>
                    <a:noFill/>
                  </p:spPr>
                  <p:txBody>
                    <a:bodyPr wrap="none" rtlCol="0">
                      <a:spAutoFit/>
                    </a:bodyPr>
                    <a:lstStyle/>
                    <a:p>
                      <a:pPr algn="ctr"/>
                      <a:r>
                        <a:rPr lang="de-DE" sz="1000" dirty="0"/>
                        <a:t>schaltbare</a:t>
                      </a:r>
                      <a:br>
                        <a:rPr lang="de-DE" sz="1000" dirty="0"/>
                      </a:br>
                      <a:r>
                        <a:rPr lang="de-DE" sz="1000" dirty="0"/>
                        <a:t>Verbraucher</a:t>
                      </a:r>
                    </a:p>
                  </p:txBody>
                </p:sp>
                <p:sp>
                  <p:nvSpPr>
                    <p:cNvPr id="107" name="Textfeld 106">
                      <a:extLst>
                        <a:ext uri="{FF2B5EF4-FFF2-40B4-BE49-F238E27FC236}">
                          <a16:creationId xmlns:a16="http://schemas.microsoft.com/office/drawing/2014/main" id="{4895D7E9-A6D0-4D0E-8BEF-1B9B4F2F8380}"/>
                        </a:ext>
                      </a:extLst>
                    </p:cNvPr>
                    <p:cNvSpPr txBox="1"/>
                    <p:nvPr/>
                  </p:nvSpPr>
                  <p:spPr>
                    <a:xfrm>
                      <a:off x="6197880" y="5456649"/>
                      <a:ext cx="1519968" cy="400110"/>
                    </a:xfrm>
                    <a:prstGeom prst="rect">
                      <a:avLst/>
                    </a:prstGeom>
                    <a:noFill/>
                  </p:spPr>
                  <p:txBody>
                    <a:bodyPr wrap="none" rtlCol="0">
                      <a:spAutoFit/>
                    </a:bodyPr>
                    <a:lstStyle/>
                    <a:p>
                      <a:pPr algn="ctr"/>
                      <a:r>
                        <a:rPr lang="de-DE" sz="1000" dirty="0"/>
                        <a:t>WPPE mit</a:t>
                      </a:r>
                      <a:br>
                        <a:rPr lang="de-DE" sz="1000" dirty="0"/>
                      </a:br>
                      <a:r>
                        <a:rPr lang="de-DE" sz="1000" dirty="0"/>
                        <a:t>Wasser-/Pufferspeicher</a:t>
                      </a:r>
                    </a:p>
                  </p:txBody>
                </p:sp>
                <p:cxnSp>
                  <p:nvCxnSpPr>
                    <p:cNvPr id="21" name="Gerade Verbindung mit Pfeil 20">
                      <a:extLst>
                        <a:ext uri="{FF2B5EF4-FFF2-40B4-BE49-F238E27FC236}">
                          <a16:creationId xmlns:a16="http://schemas.microsoft.com/office/drawing/2014/main" id="{2257E19A-6928-4D52-8B7F-F4943504C0A8}"/>
                        </a:ext>
                      </a:extLst>
                    </p:cNvPr>
                    <p:cNvCxnSpPr/>
                    <p:nvPr/>
                  </p:nvCxnSpPr>
                  <p:spPr bwMode="auto">
                    <a:xfrm>
                      <a:off x="6703314" y="3080728"/>
                      <a:ext cx="366251"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 Verbindung mit Pfeil 118">
                      <a:extLst>
                        <a:ext uri="{FF2B5EF4-FFF2-40B4-BE49-F238E27FC236}">
                          <a16:creationId xmlns:a16="http://schemas.microsoft.com/office/drawing/2014/main" id="{5B9FD8C7-1F3D-42FC-A323-03F8D224EC08}"/>
                        </a:ext>
                      </a:extLst>
                    </p:cNvPr>
                    <p:cNvCxnSpPr/>
                    <p:nvPr/>
                  </p:nvCxnSpPr>
                  <p:spPr bwMode="auto">
                    <a:xfrm>
                      <a:off x="6364488" y="4024745"/>
                      <a:ext cx="366251"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 Verbindung mit Pfeil 179">
                      <a:extLst>
                        <a:ext uri="{FF2B5EF4-FFF2-40B4-BE49-F238E27FC236}">
                          <a16:creationId xmlns:a16="http://schemas.microsoft.com/office/drawing/2014/main" id="{A6A924AA-D5D0-4903-A6E6-6A2F10A67638}"/>
                        </a:ext>
                      </a:extLst>
                    </p:cNvPr>
                    <p:cNvCxnSpPr/>
                    <p:nvPr/>
                  </p:nvCxnSpPr>
                  <p:spPr bwMode="auto">
                    <a:xfrm>
                      <a:off x="7337420" y="2666631"/>
                      <a:ext cx="0" cy="249581"/>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6" name="Textfeld 195">
                      <a:extLst>
                        <a:ext uri="{FF2B5EF4-FFF2-40B4-BE49-F238E27FC236}">
                          <a16:creationId xmlns:a16="http://schemas.microsoft.com/office/drawing/2014/main" id="{8AF42D9D-3C37-48FA-B68A-96CBA8C29BE1}"/>
                        </a:ext>
                      </a:extLst>
                    </p:cNvPr>
                    <p:cNvSpPr txBox="1"/>
                    <p:nvPr/>
                  </p:nvSpPr>
                  <p:spPr>
                    <a:xfrm>
                      <a:off x="5675315" y="3340311"/>
                      <a:ext cx="1172116" cy="553998"/>
                    </a:xfrm>
                    <a:prstGeom prst="rect">
                      <a:avLst/>
                    </a:prstGeom>
                    <a:noFill/>
                  </p:spPr>
                  <p:txBody>
                    <a:bodyPr wrap="none" rtlCol="0">
                      <a:spAutoFit/>
                    </a:bodyPr>
                    <a:lstStyle/>
                    <a:p>
                      <a:r>
                        <a:rPr lang="de-DE" sz="1000" dirty="0" err="1"/>
                        <a:t>PkW</a:t>
                      </a:r>
                      <a:r>
                        <a:rPr lang="de-DE" sz="1000" dirty="0"/>
                        <a:t>-Schwarm-</a:t>
                      </a:r>
                      <a:br>
                        <a:rPr lang="de-DE" sz="1000" dirty="0"/>
                      </a:br>
                      <a:r>
                        <a:rPr lang="de-DE" sz="1000" dirty="0" err="1"/>
                        <a:t>speicher</a:t>
                      </a:r>
                      <a:r>
                        <a:rPr lang="de-DE" sz="1000" dirty="0"/>
                        <a:t> (V2H/G)</a:t>
                      </a:r>
                      <a:br>
                        <a:rPr lang="de-DE" sz="1000" dirty="0"/>
                      </a:br>
                      <a:r>
                        <a:rPr lang="de-DE" sz="1000" dirty="0"/>
                        <a:t>*)</a:t>
                      </a:r>
                    </a:p>
                  </p:txBody>
                </p:sp>
              </p:grpSp>
            </p:grpSp>
            <p:sp>
              <p:nvSpPr>
                <p:cNvPr id="118" name="Textfeld 117">
                  <a:extLst>
                    <a:ext uri="{FF2B5EF4-FFF2-40B4-BE49-F238E27FC236}">
                      <a16:creationId xmlns:a16="http://schemas.microsoft.com/office/drawing/2014/main" id="{0526651A-8ED0-400C-8431-FD22DD362D1E}"/>
                    </a:ext>
                  </a:extLst>
                </p:cNvPr>
                <p:cNvSpPr txBox="1"/>
                <p:nvPr/>
              </p:nvSpPr>
              <p:spPr>
                <a:xfrm>
                  <a:off x="7675828" y="2152050"/>
                  <a:ext cx="1218603" cy="307777"/>
                </a:xfrm>
                <a:prstGeom prst="rect">
                  <a:avLst/>
                </a:prstGeom>
                <a:noFill/>
              </p:spPr>
              <p:txBody>
                <a:bodyPr wrap="none" rtlCol="0">
                  <a:spAutoFit/>
                </a:bodyPr>
                <a:lstStyle/>
                <a:p>
                  <a:pPr algn="ctr"/>
                  <a:r>
                    <a:rPr lang="de-DE" sz="1400" b="1" dirty="0"/>
                    <a:t>„</a:t>
                  </a:r>
                  <a:r>
                    <a:rPr lang="de-DE" sz="1400" b="1" dirty="0" err="1"/>
                    <a:t>ProSumer</a:t>
                  </a:r>
                  <a:r>
                    <a:rPr lang="de-DE" sz="1400" b="1" dirty="0"/>
                    <a:t>“</a:t>
                  </a:r>
                </a:p>
              </p:txBody>
            </p:sp>
          </p:grpSp>
          <p:sp>
            <p:nvSpPr>
              <p:cNvPr id="8" name="Textfeld 7">
                <a:extLst>
                  <a:ext uri="{FF2B5EF4-FFF2-40B4-BE49-F238E27FC236}">
                    <a16:creationId xmlns:a16="http://schemas.microsoft.com/office/drawing/2014/main" id="{43F60FC5-B1A0-9363-BF09-64AC26BE3BA1}"/>
                  </a:ext>
                </a:extLst>
              </p:cNvPr>
              <p:cNvSpPr txBox="1"/>
              <p:nvPr/>
            </p:nvSpPr>
            <p:spPr>
              <a:xfrm>
                <a:off x="7859637" y="5942325"/>
                <a:ext cx="1993539" cy="246221"/>
              </a:xfrm>
              <a:prstGeom prst="rect">
                <a:avLst/>
              </a:prstGeom>
              <a:noFill/>
            </p:spPr>
            <p:txBody>
              <a:bodyPr wrap="square">
                <a:spAutoFit/>
              </a:bodyPr>
              <a:lstStyle/>
              <a:p>
                <a:r>
                  <a:rPr lang="de-DE" sz="1000" dirty="0"/>
                  <a:t>*) V2H/G: Vehicle </a:t>
                </a:r>
                <a:r>
                  <a:rPr lang="de-DE" sz="1000" dirty="0" err="1"/>
                  <a:t>to</a:t>
                </a:r>
                <a:r>
                  <a:rPr lang="de-DE" sz="1000" dirty="0"/>
                  <a:t> Home/</a:t>
                </a:r>
                <a:r>
                  <a:rPr lang="de-DE" sz="1000" dirty="0" err="1"/>
                  <a:t>Grid</a:t>
                </a:r>
                <a:endParaRPr lang="de-DE" sz="1000" dirty="0"/>
              </a:p>
            </p:txBody>
          </p:sp>
        </p:grpSp>
        <p:grpSp>
          <p:nvGrpSpPr>
            <p:cNvPr id="258" name="Gruppieren 257">
              <a:extLst>
                <a:ext uri="{FF2B5EF4-FFF2-40B4-BE49-F238E27FC236}">
                  <a16:creationId xmlns:a16="http://schemas.microsoft.com/office/drawing/2014/main" id="{CE70F33C-DF6A-4D8C-BDFE-7B7200BAEEEE}"/>
                </a:ext>
              </a:extLst>
            </p:cNvPr>
            <p:cNvGrpSpPr/>
            <p:nvPr/>
          </p:nvGrpSpPr>
          <p:grpSpPr>
            <a:xfrm>
              <a:off x="9076565" y="2511306"/>
              <a:ext cx="328036" cy="313378"/>
              <a:chOff x="10347867" y="2424224"/>
              <a:chExt cx="401106" cy="377433"/>
            </a:xfrm>
          </p:grpSpPr>
          <p:sp>
            <p:nvSpPr>
              <p:cNvPr id="256" name="Rechteck 255">
                <a:extLst>
                  <a:ext uri="{FF2B5EF4-FFF2-40B4-BE49-F238E27FC236}">
                    <a16:creationId xmlns:a16="http://schemas.microsoft.com/office/drawing/2014/main" id="{BBE2217C-22C2-54CE-3D7B-FB3CB359F141}"/>
                  </a:ext>
                </a:extLst>
              </p:cNvPr>
              <p:cNvSpPr/>
              <p:nvPr/>
            </p:nvSpPr>
            <p:spPr bwMode="auto">
              <a:xfrm>
                <a:off x="10347867" y="2424224"/>
                <a:ext cx="401106" cy="377433"/>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57" name="Grafik 256" descr="Ein Bild, das Schwarz, Dunkelheit enthält.&#10;&#10;Automatisch generierte Beschreibung">
                <a:extLst>
                  <a:ext uri="{FF2B5EF4-FFF2-40B4-BE49-F238E27FC236}">
                    <a16:creationId xmlns:a16="http://schemas.microsoft.com/office/drawing/2014/main" id="{F57649E0-0D34-46B5-A516-AD5BCD46CF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12070" y="2485605"/>
                <a:ext cx="272712" cy="254671"/>
              </a:xfrm>
              <a:prstGeom prst="rect">
                <a:avLst/>
              </a:prstGeom>
            </p:spPr>
          </p:pic>
        </p:grpSp>
      </p:grpSp>
      <p:sp>
        <p:nvSpPr>
          <p:cNvPr id="99" name="Rechteck 98">
            <a:extLst>
              <a:ext uri="{FF2B5EF4-FFF2-40B4-BE49-F238E27FC236}">
                <a16:creationId xmlns:a16="http://schemas.microsoft.com/office/drawing/2014/main" id="{FFAA6369-F1F3-4C47-8DCA-6EEDBF91B314}"/>
              </a:ext>
            </a:extLst>
          </p:cNvPr>
          <p:cNvSpPr/>
          <p:nvPr/>
        </p:nvSpPr>
        <p:spPr bwMode="auto">
          <a:xfrm>
            <a:off x="32128" y="1746540"/>
            <a:ext cx="4394961" cy="438930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(8), Die Energie-Management-Systeme (EMS) </a:t>
            </a:r>
            <a:br>
              <a:rPr lang="de-DE" altLang="de-DE" sz="2000" dirty="0">
                <a:solidFill>
                  <a:schemeClr val="bg1"/>
                </a:solidFill>
              </a:rPr>
            </a:br>
            <a:r>
              <a:rPr lang="de-DE" altLang="de-DE" sz="2000" dirty="0">
                <a:solidFill>
                  <a:schemeClr val="bg1"/>
                </a:solidFill>
              </a:rPr>
              <a:t>notwendige Energie-Organisation in der EE-Welt </a:t>
            </a:r>
          </a:p>
        </p:txBody>
      </p:sp>
      <p:sp>
        <p:nvSpPr>
          <p:cNvPr id="75" name="Text Box 14">
            <a:extLst>
              <a:ext uri="{FF2B5EF4-FFF2-40B4-BE49-F238E27FC236}">
                <a16:creationId xmlns:a16="http://schemas.microsoft.com/office/drawing/2014/main" id="{551E4FFB-27E2-447A-BE1B-300B98FA4FAC}"/>
              </a:ext>
            </a:extLst>
          </p:cNvPr>
          <p:cNvSpPr txBox="1">
            <a:spLocks noChangeArrowheads="1"/>
          </p:cNvSpPr>
          <p:nvPr/>
        </p:nvSpPr>
        <p:spPr bwMode="auto">
          <a:xfrm>
            <a:off x="4524562" y="5945408"/>
            <a:ext cx="108560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ctr"/>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197" name="Ellipse 196">
            <a:extLst>
              <a:ext uri="{FF2B5EF4-FFF2-40B4-BE49-F238E27FC236}">
                <a16:creationId xmlns:a16="http://schemas.microsoft.com/office/drawing/2014/main" id="{9BF8F3AF-9E8F-401D-A724-C1313895C5DE}"/>
              </a:ext>
            </a:extLst>
          </p:cNvPr>
          <p:cNvSpPr/>
          <p:nvPr/>
        </p:nvSpPr>
        <p:spPr bwMode="auto">
          <a:xfrm>
            <a:off x="1319084" y="2801657"/>
            <a:ext cx="1876279" cy="1876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8" name="Ellipse 197">
            <a:extLst>
              <a:ext uri="{FF2B5EF4-FFF2-40B4-BE49-F238E27FC236}">
                <a16:creationId xmlns:a16="http://schemas.microsoft.com/office/drawing/2014/main" id="{C5A917D8-68DD-4CF1-9964-D2C5AB667658}"/>
              </a:ext>
            </a:extLst>
          </p:cNvPr>
          <p:cNvSpPr/>
          <p:nvPr/>
        </p:nvSpPr>
        <p:spPr bwMode="auto">
          <a:xfrm>
            <a:off x="1496225" y="2978798"/>
            <a:ext cx="1521996" cy="1521996"/>
          </a:xfrm>
          <a:prstGeom prst="ellipse">
            <a:avLst/>
          </a:prstGeom>
          <a:noFill/>
          <a:ln w="12700" cap="flat" cmpd="sng" algn="ctr">
            <a:solidFill>
              <a:srgbClr val="0099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87" name="Grafik 286">
            <a:extLst>
              <a:ext uri="{FF2B5EF4-FFF2-40B4-BE49-F238E27FC236}">
                <a16:creationId xmlns:a16="http://schemas.microsoft.com/office/drawing/2014/main" id="{EDBE85F0-46AF-49D7-BE59-80DA6B39018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9431" b="30514"/>
          <a:stretch/>
        </p:blipFill>
        <p:spPr>
          <a:xfrm>
            <a:off x="3330288" y="2824684"/>
            <a:ext cx="870204" cy="522605"/>
          </a:xfrm>
          <a:prstGeom prst="rect">
            <a:avLst/>
          </a:prstGeom>
        </p:spPr>
      </p:pic>
      <p:pic>
        <p:nvPicPr>
          <p:cNvPr id="288" name="Grafik 287">
            <a:extLst>
              <a:ext uri="{FF2B5EF4-FFF2-40B4-BE49-F238E27FC236}">
                <a16:creationId xmlns:a16="http://schemas.microsoft.com/office/drawing/2014/main" id="{42445D65-2227-4747-83DE-5926BAB537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32913" y="5207907"/>
            <a:ext cx="517970" cy="517970"/>
          </a:xfrm>
          <a:prstGeom prst="rect">
            <a:avLst/>
          </a:prstGeom>
        </p:spPr>
      </p:pic>
      <p:pic>
        <p:nvPicPr>
          <p:cNvPr id="129" name="Grafik 128" descr="Ein Bild, das Outdoorobjekt enthält.&#10;&#10;Automatisch generierte Beschreibung">
            <a:extLst>
              <a:ext uri="{FF2B5EF4-FFF2-40B4-BE49-F238E27FC236}">
                <a16:creationId xmlns:a16="http://schemas.microsoft.com/office/drawing/2014/main" id="{56050542-5BA5-4B9B-886E-E5A0B658C98F}"/>
              </a:ext>
            </a:extLst>
          </p:cNvPr>
          <p:cNvPicPr>
            <a:picLocks noChangeAspect="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244131" y="3610184"/>
            <a:ext cx="1164489" cy="1164489"/>
          </a:xfrm>
          <a:prstGeom prst="rect">
            <a:avLst/>
          </a:prstGeom>
        </p:spPr>
      </p:pic>
      <p:pic>
        <p:nvPicPr>
          <p:cNvPr id="133" name="Grafik 132">
            <a:extLst>
              <a:ext uri="{FF2B5EF4-FFF2-40B4-BE49-F238E27FC236}">
                <a16:creationId xmlns:a16="http://schemas.microsoft.com/office/drawing/2014/main" id="{373E39CC-C46F-4C36-AB5E-65267AA6D3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4046" y="3008336"/>
            <a:ext cx="956333" cy="609006"/>
          </a:xfrm>
          <a:prstGeom prst="rect">
            <a:avLst/>
          </a:prstGeom>
        </p:spPr>
      </p:pic>
      <p:pic>
        <p:nvPicPr>
          <p:cNvPr id="136" name="Grafik 135">
            <a:extLst>
              <a:ext uri="{FF2B5EF4-FFF2-40B4-BE49-F238E27FC236}">
                <a16:creationId xmlns:a16="http://schemas.microsoft.com/office/drawing/2014/main" id="{CB59B381-2527-4551-B6DB-7ED46C7FD8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046" y="4221769"/>
            <a:ext cx="959440" cy="646663"/>
          </a:xfrm>
          <a:prstGeom prst="rect">
            <a:avLst/>
          </a:prstGeom>
        </p:spPr>
      </p:pic>
      <p:cxnSp>
        <p:nvCxnSpPr>
          <p:cNvPr id="138" name="Gerader Verbinder 137">
            <a:extLst>
              <a:ext uri="{FF2B5EF4-FFF2-40B4-BE49-F238E27FC236}">
                <a16:creationId xmlns:a16="http://schemas.microsoft.com/office/drawing/2014/main" id="{8C696EB2-9F5A-40E2-A34E-E350F58C0C06}"/>
              </a:ext>
            </a:extLst>
          </p:cNvPr>
          <p:cNvCxnSpPr/>
          <p:nvPr/>
        </p:nvCxnSpPr>
        <p:spPr bwMode="auto">
          <a:xfrm>
            <a:off x="337020" y="5095185"/>
            <a:ext cx="1952649" cy="0"/>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6" name="Gruppieren 145">
            <a:extLst>
              <a:ext uri="{FF2B5EF4-FFF2-40B4-BE49-F238E27FC236}">
                <a16:creationId xmlns:a16="http://schemas.microsoft.com/office/drawing/2014/main" id="{881C8485-B798-488A-B75D-024C3F60E384}"/>
              </a:ext>
            </a:extLst>
          </p:cNvPr>
          <p:cNvGrpSpPr/>
          <p:nvPr/>
        </p:nvGrpSpPr>
        <p:grpSpPr>
          <a:xfrm>
            <a:off x="2189584" y="5379749"/>
            <a:ext cx="589791" cy="490862"/>
            <a:chOff x="3309447" y="5146986"/>
            <a:chExt cx="951326" cy="791755"/>
          </a:xfrm>
        </p:grpSpPr>
        <p:sp>
          <p:nvSpPr>
            <p:cNvPr id="142" name="Rechteck 141">
              <a:extLst>
                <a:ext uri="{FF2B5EF4-FFF2-40B4-BE49-F238E27FC236}">
                  <a16:creationId xmlns:a16="http://schemas.microsoft.com/office/drawing/2014/main" id="{5F2A0F3D-0BCC-4B01-B7FB-737B4734A52C}"/>
                </a:ext>
              </a:extLst>
            </p:cNvPr>
            <p:cNvSpPr/>
            <p:nvPr/>
          </p:nvSpPr>
          <p:spPr bwMode="auto">
            <a:xfrm>
              <a:off x="3309447" y="5146986"/>
              <a:ext cx="951326" cy="79175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40" name="Grafik 139">
              <a:extLst>
                <a:ext uri="{FF2B5EF4-FFF2-40B4-BE49-F238E27FC236}">
                  <a16:creationId xmlns:a16="http://schemas.microsoft.com/office/drawing/2014/main" id="{DAD412FD-90B1-4F9F-A835-44E850AC4969}"/>
                </a:ext>
              </a:extLst>
            </p:cNvPr>
            <p:cNvPicPr>
              <a:picLocks noChangeAspect="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21477" r="22471"/>
            <a:stretch/>
          </p:blipFill>
          <p:spPr>
            <a:xfrm>
              <a:off x="3482215" y="5253176"/>
              <a:ext cx="605790" cy="567392"/>
            </a:xfrm>
            <a:prstGeom prst="rect">
              <a:avLst/>
            </a:prstGeom>
          </p:spPr>
        </p:pic>
      </p:grpSp>
      <p:cxnSp>
        <p:nvCxnSpPr>
          <p:cNvPr id="302" name="Gerader Verbinder 301">
            <a:extLst>
              <a:ext uri="{FF2B5EF4-FFF2-40B4-BE49-F238E27FC236}">
                <a16:creationId xmlns:a16="http://schemas.microsoft.com/office/drawing/2014/main" id="{6FF0D879-8EDE-44E6-AFC6-59E68A8E3A38}"/>
              </a:ext>
            </a:extLst>
          </p:cNvPr>
          <p:cNvCxnSpPr/>
          <p:nvPr/>
        </p:nvCxnSpPr>
        <p:spPr bwMode="auto">
          <a:xfrm flipV="1">
            <a:off x="458776" y="3864725"/>
            <a:ext cx="869950" cy="34478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3" name="Gerader Verbinder 302">
            <a:extLst>
              <a:ext uri="{FF2B5EF4-FFF2-40B4-BE49-F238E27FC236}">
                <a16:creationId xmlns:a16="http://schemas.microsoft.com/office/drawing/2014/main" id="{42B2CEB8-14AF-4C49-8BF9-0F121ABEA1CB}"/>
              </a:ext>
            </a:extLst>
          </p:cNvPr>
          <p:cNvCxnSpPr/>
          <p:nvPr/>
        </p:nvCxnSpPr>
        <p:spPr bwMode="auto">
          <a:xfrm>
            <a:off x="2854553" y="3034268"/>
            <a:ext cx="475735"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5" name="Gerader Verbinder 304">
            <a:extLst>
              <a:ext uri="{FF2B5EF4-FFF2-40B4-BE49-F238E27FC236}">
                <a16:creationId xmlns:a16="http://schemas.microsoft.com/office/drawing/2014/main" id="{C581BAE1-8C2D-40D6-B429-FAB692FE90FE}"/>
              </a:ext>
            </a:extLst>
          </p:cNvPr>
          <p:cNvCxnSpPr>
            <a:stCxn id="197" idx="5"/>
          </p:cNvCxnSpPr>
          <p:nvPr/>
        </p:nvCxnSpPr>
        <p:spPr bwMode="auto">
          <a:xfrm>
            <a:off x="2920588" y="4403161"/>
            <a:ext cx="534987" cy="24616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9" name="Gerader Verbinder 308">
            <a:extLst>
              <a:ext uri="{FF2B5EF4-FFF2-40B4-BE49-F238E27FC236}">
                <a16:creationId xmlns:a16="http://schemas.microsoft.com/office/drawing/2014/main" id="{06DFD8D7-FD00-4434-8314-8FA4971051BD}"/>
              </a:ext>
            </a:extLst>
          </p:cNvPr>
          <p:cNvCxnSpPr/>
          <p:nvPr/>
        </p:nvCxnSpPr>
        <p:spPr bwMode="auto">
          <a:xfrm>
            <a:off x="2564332" y="4631855"/>
            <a:ext cx="174040" cy="7444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 name="Gerader Verbinder 310">
            <a:extLst>
              <a:ext uri="{FF2B5EF4-FFF2-40B4-BE49-F238E27FC236}">
                <a16:creationId xmlns:a16="http://schemas.microsoft.com/office/drawing/2014/main" id="{DC24183A-24A5-4B65-A248-5232E2FFAD7A}"/>
              </a:ext>
            </a:extLst>
          </p:cNvPr>
          <p:cNvCxnSpPr/>
          <p:nvPr/>
        </p:nvCxnSpPr>
        <p:spPr bwMode="auto">
          <a:xfrm flipH="1" flipV="1">
            <a:off x="2030085" y="5095185"/>
            <a:ext cx="155610" cy="370608"/>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4" name="Gerader Verbinder 313">
            <a:extLst>
              <a:ext uri="{FF2B5EF4-FFF2-40B4-BE49-F238E27FC236}">
                <a16:creationId xmlns:a16="http://schemas.microsoft.com/office/drawing/2014/main" id="{339FD985-4D6C-4082-8CDB-C89ECAA633CE}"/>
              </a:ext>
            </a:extLst>
          </p:cNvPr>
          <p:cNvCxnSpPr>
            <a:stCxn id="288" idx="1"/>
          </p:cNvCxnSpPr>
          <p:nvPr/>
        </p:nvCxnSpPr>
        <p:spPr bwMode="auto">
          <a:xfrm flipH="1" flipV="1">
            <a:off x="1197517" y="5084517"/>
            <a:ext cx="135396" cy="382375"/>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6" name="Gerader Verbinder 315">
            <a:extLst>
              <a:ext uri="{FF2B5EF4-FFF2-40B4-BE49-F238E27FC236}">
                <a16:creationId xmlns:a16="http://schemas.microsoft.com/office/drawing/2014/main" id="{62863488-9B91-4DB9-8D8F-BD3520D25C1B}"/>
              </a:ext>
            </a:extLst>
          </p:cNvPr>
          <p:cNvCxnSpPr/>
          <p:nvPr/>
        </p:nvCxnSpPr>
        <p:spPr bwMode="auto">
          <a:xfrm flipH="1" flipV="1">
            <a:off x="600648" y="4873728"/>
            <a:ext cx="9270" cy="219028"/>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0" name="Gerader Verbinder 319">
            <a:extLst>
              <a:ext uri="{FF2B5EF4-FFF2-40B4-BE49-F238E27FC236}">
                <a16:creationId xmlns:a16="http://schemas.microsoft.com/office/drawing/2014/main" id="{D99A0D85-303A-416A-B250-F9D65C33490F}"/>
              </a:ext>
            </a:extLst>
          </p:cNvPr>
          <p:cNvCxnSpPr/>
          <p:nvPr/>
        </p:nvCxnSpPr>
        <p:spPr bwMode="auto">
          <a:xfrm>
            <a:off x="2872522" y="4191270"/>
            <a:ext cx="583997" cy="28276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2" name="Gerader Verbinder 321">
            <a:extLst>
              <a:ext uri="{FF2B5EF4-FFF2-40B4-BE49-F238E27FC236}">
                <a16:creationId xmlns:a16="http://schemas.microsoft.com/office/drawing/2014/main" id="{CA30BC6B-F63B-48C9-8C11-0580617F362A}"/>
              </a:ext>
            </a:extLst>
          </p:cNvPr>
          <p:cNvCxnSpPr/>
          <p:nvPr/>
        </p:nvCxnSpPr>
        <p:spPr bwMode="auto">
          <a:xfrm flipV="1">
            <a:off x="2935068" y="3249971"/>
            <a:ext cx="423789" cy="15505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4" name="Gerader Verbinder 323">
            <a:extLst>
              <a:ext uri="{FF2B5EF4-FFF2-40B4-BE49-F238E27FC236}">
                <a16:creationId xmlns:a16="http://schemas.microsoft.com/office/drawing/2014/main" id="{A1C45C19-8AD1-4B2E-A469-1DC156253BD5}"/>
              </a:ext>
            </a:extLst>
          </p:cNvPr>
          <p:cNvCxnSpPr/>
          <p:nvPr/>
        </p:nvCxnSpPr>
        <p:spPr bwMode="auto">
          <a:xfrm flipV="1">
            <a:off x="1258226" y="3255791"/>
            <a:ext cx="196712" cy="77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7" name="Gerader Verbinder 326">
            <a:extLst>
              <a:ext uri="{FF2B5EF4-FFF2-40B4-BE49-F238E27FC236}">
                <a16:creationId xmlns:a16="http://schemas.microsoft.com/office/drawing/2014/main" id="{E3C84DB7-E2E8-445A-8951-3E316C936E8C}"/>
              </a:ext>
            </a:extLst>
          </p:cNvPr>
          <p:cNvCxnSpPr/>
          <p:nvPr/>
        </p:nvCxnSpPr>
        <p:spPr bwMode="auto">
          <a:xfrm flipV="1">
            <a:off x="1235840" y="4419198"/>
            <a:ext cx="670486" cy="32590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9" name="Gerader Verbinder 328">
            <a:extLst>
              <a:ext uri="{FF2B5EF4-FFF2-40B4-BE49-F238E27FC236}">
                <a16:creationId xmlns:a16="http://schemas.microsoft.com/office/drawing/2014/main" id="{4BE3CE64-DE4C-4EE4-BAF7-D22042451C0A}"/>
              </a:ext>
            </a:extLst>
          </p:cNvPr>
          <p:cNvCxnSpPr/>
          <p:nvPr/>
        </p:nvCxnSpPr>
        <p:spPr bwMode="auto">
          <a:xfrm flipH="1" flipV="1">
            <a:off x="2371586" y="4500794"/>
            <a:ext cx="85582" cy="867353"/>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5E1D39C2-3FA2-402B-87F6-81F0F827B1D5}"/>
              </a:ext>
            </a:extLst>
          </p:cNvPr>
          <p:cNvCxnSpPr>
            <a:cxnSpLocks/>
          </p:cNvCxnSpPr>
          <p:nvPr/>
        </p:nvCxnSpPr>
        <p:spPr bwMode="auto">
          <a:xfrm flipH="1">
            <a:off x="2608339" y="2620920"/>
            <a:ext cx="8677" cy="234115"/>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2" name="Gerader Verbinder 331">
            <a:extLst>
              <a:ext uri="{FF2B5EF4-FFF2-40B4-BE49-F238E27FC236}">
                <a16:creationId xmlns:a16="http://schemas.microsoft.com/office/drawing/2014/main" id="{519C341E-457B-4727-BD57-1F960400F696}"/>
              </a:ext>
            </a:extLst>
          </p:cNvPr>
          <p:cNvCxnSpPr/>
          <p:nvPr/>
        </p:nvCxnSpPr>
        <p:spPr bwMode="auto">
          <a:xfrm>
            <a:off x="1258226" y="3447476"/>
            <a:ext cx="277894" cy="50394"/>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hteck: abgerundete Ecken 1">
            <a:extLst>
              <a:ext uri="{FF2B5EF4-FFF2-40B4-BE49-F238E27FC236}">
                <a16:creationId xmlns:a16="http://schemas.microsoft.com/office/drawing/2014/main" id="{EFE3276A-888B-43F3-89AB-2B941CD7F38A}"/>
              </a:ext>
            </a:extLst>
          </p:cNvPr>
          <p:cNvSpPr/>
          <p:nvPr/>
        </p:nvSpPr>
        <p:spPr bwMode="auto">
          <a:xfrm>
            <a:off x="2300654" y="1893477"/>
            <a:ext cx="647373" cy="720721"/>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0" name="Textfeld 199">
            <a:extLst>
              <a:ext uri="{FF2B5EF4-FFF2-40B4-BE49-F238E27FC236}">
                <a16:creationId xmlns:a16="http://schemas.microsoft.com/office/drawing/2014/main" id="{514716E8-6B6C-4C3D-AA3E-14CEEB784230}"/>
              </a:ext>
            </a:extLst>
          </p:cNvPr>
          <p:cNvSpPr txBox="1"/>
          <p:nvPr/>
        </p:nvSpPr>
        <p:spPr>
          <a:xfrm>
            <a:off x="2222516" y="1911415"/>
            <a:ext cx="788999" cy="400110"/>
          </a:xfrm>
          <a:prstGeom prst="rect">
            <a:avLst/>
          </a:prstGeom>
          <a:noFill/>
        </p:spPr>
        <p:txBody>
          <a:bodyPr wrap="none" rtlCol="0">
            <a:spAutoFit/>
          </a:bodyPr>
          <a:lstStyle/>
          <a:p>
            <a:pPr algn="ctr"/>
            <a:r>
              <a:rPr lang="de-DE" sz="1000" dirty="0"/>
              <a:t>Versorger-</a:t>
            </a:r>
          </a:p>
          <a:p>
            <a:pPr algn="ctr"/>
            <a:r>
              <a:rPr lang="de-DE" sz="1000" dirty="0"/>
              <a:t>Manager</a:t>
            </a:r>
          </a:p>
        </p:txBody>
      </p:sp>
      <p:sp>
        <p:nvSpPr>
          <p:cNvPr id="29" name="Textfeld 28">
            <a:extLst>
              <a:ext uri="{FF2B5EF4-FFF2-40B4-BE49-F238E27FC236}">
                <a16:creationId xmlns:a16="http://schemas.microsoft.com/office/drawing/2014/main" id="{5451F326-A320-39AA-4594-DC74B7593784}"/>
              </a:ext>
            </a:extLst>
          </p:cNvPr>
          <p:cNvSpPr txBox="1"/>
          <p:nvPr/>
        </p:nvSpPr>
        <p:spPr>
          <a:xfrm>
            <a:off x="2275419" y="2218807"/>
            <a:ext cx="683200" cy="400110"/>
          </a:xfrm>
          <a:prstGeom prst="rect">
            <a:avLst/>
          </a:prstGeom>
          <a:noFill/>
        </p:spPr>
        <p:txBody>
          <a:bodyPr wrap="none" rtlCol="0">
            <a:spAutoFit/>
          </a:bodyPr>
          <a:lstStyle/>
          <a:p>
            <a:pPr algn="ctr"/>
            <a:r>
              <a:rPr lang="de-DE" sz="1000" dirty="0">
                <a:solidFill>
                  <a:srgbClr val="FF0000"/>
                </a:solidFill>
              </a:rPr>
              <a:t>(Last-</a:t>
            </a:r>
            <a:br>
              <a:rPr lang="de-DE" sz="1000" dirty="0">
                <a:solidFill>
                  <a:srgbClr val="FF0000"/>
                </a:solidFill>
              </a:rPr>
            </a:br>
            <a:r>
              <a:rPr lang="de-DE" sz="1000" dirty="0" err="1">
                <a:solidFill>
                  <a:srgbClr val="FF0000"/>
                </a:solidFill>
              </a:rPr>
              <a:t>verteiler</a:t>
            </a:r>
            <a:r>
              <a:rPr lang="de-DE" sz="1000" dirty="0">
                <a:solidFill>
                  <a:srgbClr val="FF0000"/>
                </a:solidFill>
              </a:rPr>
              <a:t>)</a:t>
            </a:r>
          </a:p>
        </p:txBody>
      </p:sp>
      <p:sp>
        <p:nvSpPr>
          <p:cNvPr id="102" name="Textfeld 101">
            <a:extLst>
              <a:ext uri="{FF2B5EF4-FFF2-40B4-BE49-F238E27FC236}">
                <a16:creationId xmlns:a16="http://schemas.microsoft.com/office/drawing/2014/main" id="{EAA45AE4-A6BC-4338-AB14-FC15FE008A10}"/>
              </a:ext>
            </a:extLst>
          </p:cNvPr>
          <p:cNvSpPr txBox="1"/>
          <p:nvPr/>
        </p:nvSpPr>
        <p:spPr>
          <a:xfrm>
            <a:off x="110884" y="1740023"/>
            <a:ext cx="1669048" cy="307777"/>
          </a:xfrm>
          <a:prstGeom prst="rect">
            <a:avLst/>
          </a:prstGeom>
          <a:noFill/>
        </p:spPr>
        <p:txBody>
          <a:bodyPr wrap="none" rtlCol="0">
            <a:spAutoFit/>
          </a:bodyPr>
          <a:lstStyle/>
          <a:p>
            <a:pPr algn="r"/>
            <a:r>
              <a:rPr lang="de-DE" sz="1400" b="1" dirty="0"/>
              <a:t>Energieversorger</a:t>
            </a:r>
          </a:p>
        </p:txBody>
      </p:sp>
      <p:pic>
        <p:nvPicPr>
          <p:cNvPr id="103" name="Grafik 102">
            <a:extLst>
              <a:ext uri="{FF2B5EF4-FFF2-40B4-BE49-F238E27FC236}">
                <a16:creationId xmlns:a16="http://schemas.microsoft.com/office/drawing/2014/main" id="{E1A2B33F-41A3-4071-A850-132771FC1D27}"/>
              </a:ext>
            </a:extLst>
          </p:cNvPr>
          <p:cNvPicPr>
            <a:picLocks noChangeAspect="1"/>
          </p:cNvPicPr>
          <p:nvPr/>
        </p:nvPicPr>
        <p:blipFill rotWithShape="1">
          <a:blip r:embed="rId17">
            <a:extLst>
              <a:ext uri="{28A0092B-C50C-407E-A947-70E740481C1C}">
                <a14:useLocalDpi xmlns:a14="http://schemas.microsoft.com/office/drawing/2010/main" val="0"/>
              </a:ext>
            </a:extLst>
          </a:blip>
          <a:srcRect l="2955" t="4324" r="5339" b="5596"/>
          <a:stretch/>
        </p:blipFill>
        <p:spPr>
          <a:xfrm>
            <a:off x="232003" y="5249536"/>
            <a:ext cx="911355" cy="612066"/>
          </a:xfrm>
          <a:prstGeom prst="rect">
            <a:avLst/>
          </a:prstGeom>
        </p:spPr>
      </p:pic>
      <p:cxnSp>
        <p:nvCxnSpPr>
          <p:cNvPr id="104" name="Gerader Verbinder 103">
            <a:extLst>
              <a:ext uri="{FF2B5EF4-FFF2-40B4-BE49-F238E27FC236}">
                <a16:creationId xmlns:a16="http://schemas.microsoft.com/office/drawing/2014/main" id="{95C6BADA-FBB6-4DB4-BE2B-8B61EC114C2E}"/>
              </a:ext>
            </a:extLst>
          </p:cNvPr>
          <p:cNvCxnSpPr>
            <a:cxnSpLocks/>
            <a:stCxn id="103" idx="0"/>
          </p:cNvCxnSpPr>
          <p:nvPr/>
        </p:nvCxnSpPr>
        <p:spPr bwMode="auto">
          <a:xfrm flipH="1" flipV="1">
            <a:off x="682402" y="5092098"/>
            <a:ext cx="5279" cy="157438"/>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a:extLst>
              <a:ext uri="{FF2B5EF4-FFF2-40B4-BE49-F238E27FC236}">
                <a16:creationId xmlns:a16="http://schemas.microsoft.com/office/drawing/2014/main" id="{C3D6F9D3-2945-4938-8C94-425FB65FB7EB}"/>
              </a:ext>
            </a:extLst>
          </p:cNvPr>
          <p:cNvSpPr txBox="1"/>
          <p:nvPr/>
        </p:nvSpPr>
        <p:spPr>
          <a:xfrm>
            <a:off x="2040438" y="5866611"/>
            <a:ext cx="923650" cy="246221"/>
          </a:xfrm>
          <a:prstGeom prst="rect">
            <a:avLst/>
          </a:prstGeom>
          <a:noFill/>
        </p:spPr>
        <p:txBody>
          <a:bodyPr wrap="none" rtlCol="0">
            <a:spAutoFit/>
          </a:bodyPr>
          <a:lstStyle/>
          <a:p>
            <a:pPr algn="ctr"/>
            <a:r>
              <a:rPr lang="de-DE" sz="1000" dirty="0"/>
              <a:t>Elektrolyseur</a:t>
            </a:r>
          </a:p>
        </p:txBody>
      </p:sp>
      <p:sp>
        <p:nvSpPr>
          <p:cNvPr id="112" name="Textfeld 111">
            <a:extLst>
              <a:ext uri="{FF2B5EF4-FFF2-40B4-BE49-F238E27FC236}">
                <a16:creationId xmlns:a16="http://schemas.microsoft.com/office/drawing/2014/main" id="{18198A98-6E88-4EA8-90C3-017D161A9B4E}"/>
              </a:ext>
            </a:extLst>
          </p:cNvPr>
          <p:cNvSpPr txBox="1"/>
          <p:nvPr/>
        </p:nvSpPr>
        <p:spPr>
          <a:xfrm>
            <a:off x="1162358" y="5740147"/>
            <a:ext cx="955711" cy="400110"/>
          </a:xfrm>
          <a:prstGeom prst="rect">
            <a:avLst/>
          </a:prstGeom>
          <a:noFill/>
        </p:spPr>
        <p:txBody>
          <a:bodyPr wrap="none" rtlCol="0">
            <a:spAutoFit/>
          </a:bodyPr>
          <a:lstStyle/>
          <a:p>
            <a:pPr algn="ctr"/>
            <a:r>
              <a:rPr lang="de-DE" sz="1000" dirty="0"/>
              <a:t>Biogasanlage</a:t>
            </a:r>
            <a:br>
              <a:rPr lang="de-DE" sz="1000" dirty="0"/>
            </a:br>
            <a:r>
              <a:rPr lang="de-DE" sz="1000" dirty="0"/>
              <a:t>(Bioabfälle)</a:t>
            </a:r>
          </a:p>
        </p:txBody>
      </p:sp>
      <p:sp>
        <p:nvSpPr>
          <p:cNvPr id="117" name="Textfeld 116">
            <a:extLst>
              <a:ext uri="{FF2B5EF4-FFF2-40B4-BE49-F238E27FC236}">
                <a16:creationId xmlns:a16="http://schemas.microsoft.com/office/drawing/2014/main" id="{D00460C1-30C5-4335-9442-9091B308C832}"/>
              </a:ext>
            </a:extLst>
          </p:cNvPr>
          <p:cNvSpPr txBox="1"/>
          <p:nvPr/>
        </p:nvSpPr>
        <p:spPr>
          <a:xfrm>
            <a:off x="233898" y="5866611"/>
            <a:ext cx="901209" cy="246221"/>
          </a:xfrm>
          <a:prstGeom prst="rect">
            <a:avLst/>
          </a:prstGeom>
          <a:noFill/>
        </p:spPr>
        <p:txBody>
          <a:bodyPr wrap="none" rtlCol="0">
            <a:spAutoFit/>
          </a:bodyPr>
          <a:lstStyle/>
          <a:p>
            <a:pPr algn="ctr"/>
            <a:r>
              <a:rPr lang="de-DE" sz="1000" dirty="0"/>
              <a:t>Gasspeicher</a:t>
            </a:r>
          </a:p>
        </p:txBody>
      </p:sp>
      <p:sp>
        <p:nvSpPr>
          <p:cNvPr id="178" name="Textfeld 177">
            <a:extLst>
              <a:ext uri="{FF2B5EF4-FFF2-40B4-BE49-F238E27FC236}">
                <a16:creationId xmlns:a16="http://schemas.microsoft.com/office/drawing/2014/main" id="{FA72F6CD-AFA4-476F-A095-5066C454C488}"/>
              </a:ext>
            </a:extLst>
          </p:cNvPr>
          <p:cNvSpPr txBox="1"/>
          <p:nvPr/>
        </p:nvSpPr>
        <p:spPr>
          <a:xfrm>
            <a:off x="634854" y="4822621"/>
            <a:ext cx="697627" cy="246221"/>
          </a:xfrm>
          <a:prstGeom prst="rect">
            <a:avLst/>
          </a:prstGeom>
          <a:noFill/>
        </p:spPr>
        <p:txBody>
          <a:bodyPr wrap="none" rtlCol="0">
            <a:spAutoFit/>
          </a:bodyPr>
          <a:lstStyle/>
          <a:p>
            <a:pPr algn="ctr"/>
            <a:r>
              <a:rPr lang="de-DE" sz="1000" dirty="0" err="1"/>
              <a:t>GuD</a:t>
            </a:r>
            <a:r>
              <a:rPr lang="de-DE" sz="1000" dirty="0"/>
              <a:t>-KW</a:t>
            </a:r>
          </a:p>
        </p:txBody>
      </p:sp>
      <p:sp>
        <p:nvSpPr>
          <p:cNvPr id="179" name="Textfeld 178">
            <a:extLst>
              <a:ext uri="{FF2B5EF4-FFF2-40B4-BE49-F238E27FC236}">
                <a16:creationId xmlns:a16="http://schemas.microsoft.com/office/drawing/2014/main" id="{FCC0D49A-4260-4E8A-A03D-F6D513FADB39}"/>
              </a:ext>
            </a:extLst>
          </p:cNvPr>
          <p:cNvSpPr txBox="1"/>
          <p:nvPr/>
        </p:nvSpPr>
        <p:spPr>
          <a:xfrm>
            <a:off x="233130" y="3617770"/>
            <a:ext cx="689612" cy="246221"/>
          </a:xfrm>
          <a:prstGeom prst="rect">
            <a:avLst/>
          </a:prstGeom>
          <a:noFill/>
        </p:spPr>
        <p:txBody>
          <a:bodyPr wrap="none" rtlCol="0">
            <a:spAutoFit/>
          </a:bodyPr>
          <a:lstStyle/>
          <a:p>
            <a:pPr algn="ctr"/>
            <a:r>
              <a:rPr lang="de-DE" sz="1000" dirty="0"/>
              <a:t>PSP-KW</a:t>
            </a:r>
          </a:p>
        </p:txBody>
      </p:sp>
      <p:cxnSp>
        <p:nvCxnSpPr>
          <p:cNvPr id="187" name="Gerader Verbinder 186">
            <a:extLst>
              <a:ext uri="{FF2B5EF4-FFF2-40B4-BE49-F238E27FC236}">
                <a16:creationId xmlns:a16="http://schemas.microsoft.com/office/drawing/2014/main" id="{B79A1A67-7E34-406B-853F-4FA379810905}"/>
              </a:ext>
            </a:extLst>
          </p:cNvPr>
          <p:cNvCxnSpPr/>
          <p:nvPr/>
        </p:nvCxnSpPr>
        <p:spPr bwMode="auto">
          <a:xfrm>
            <a:off x="4628348" y="5193728"/>
            <a:ext cx="183513" cy="0"/>
          </a:xfrm>
          <a:prstGeom prst="line">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9" name="Text Box 14">
            <a:extLst>
              <a:ext uri="{FF2B5EF4-FFF2-40B4-BE49-F238E27FC236}">
                <a16:creationId xmlns:a16="http://schemas.microsoft.com/office/drawing/2014/main" id="{4A289F88-95E6-4075-8519-62991590282B}"/>
              </a:ext>
            </a:extLst>
          </p:cNvPr>
          <p:cNvSpPr txBox="1">
            <a:spLocks noChangeArrowheads="1"/>
          </p:cNvSpPr>
          <p:nvPr/>
        </p:nvSpPr>
        <p:spPr bwMode="auto">
          <a:xfrm>
            <a:off x="4847379" y="5078885"/>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Gasnetz</a:t>
            </a:r>
          </a:p>
        </p:txBody>
      </p:sp>
      <p:sp>
        <p:nvSpPr>
          <p:cNvPr id="190" name="Text Box 14">
            <a:extLst>
              <a:ext uri="{FF2B5EF4-FFF2-40B4-BE49-F238E27FC236}">
                <a16:creationId xmlns:a16="http://schemas.microsoft.com/office/drawing/2014/main" id="{AF386221-E25B-44CA-8A0E-99F2D741C950}"/>
              </a:ext>
            </a:extLst>
          </p:cNvPr>
          <p:cNvSpPr txBox="1">
            <a:spLocks noChangeArrowheads="1"/>
          </p:cNvSpPr>
          <p:nvPr/>
        </p:nvSpPr>
        <p:spPr bwMode="auto">
          <a:xfrm>
            <a:off x="4847379" y="5315125"/>
            <a:ext cx="76278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Datennetz</a:t>
            </a:r>
            <a:br>
              <a:rPr lang="de-DE" altLang="de-DE" sz="1200"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a:t>
            </a:r>
            <a:r>
              <a:rPr lang="de-DE" sz="1200" dirty="0" err="1"/>
              <a:t>iMSys</a:t>
            </a:r>
            <a:r>
              <a:rPr lang="de-DE" sz="1200" dirty="0"/>
              <a:t>)</a:t>
            </a:r>
            <a:endParaRPr lang="de-DE" altLang="de-DE" sz="1200" dirty="0">
              <a:solidFill>
                <a:srgbClr val="000000"/>
              </a:solidFill>
              <a:ea typeface="Microsoft YaHei" panose="020B0503020204020204" pitchFamily="34" charset="-122"/>
            </a:endParaRPr>
          </a:p>
        </p:txBody>
      </p:sp>
      <p:cxnSp>
        <p:nvCxnSpPr>
          <p:cNvPr id="191" name="Gerader Verbinder 190">
            <a:extLst>
              <a:ext uri="{FF2B5EF4-FFF2-40B4-BE49-F238E27FC236}">
                <a16:creationId xmlns:a16="http://schemas.microsoft.com/office/drawing/2014/main" id="{EB83B0CF-17A8-4984-8AAC-AF5B8094A5C2}"/>
              </a:ext>
            </a:extLst>
          </p:cNvPr>
          <p:cNvCxnSpPr/>
          <p:nvPr/>
        </p:nvCxnSpPr>
        <p:spPr bwMode="auto">
          <a:xfrm>
            <a:off x="4618081" y="5407278"/>
            <a:ext cx="191299"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9" name="Gerader Verbinder 198">
            <a:extLst>
              <a:ext uri="{FF2B5EF4-FFF2-40B4-BE49-F238E27FC236}">
                <a16:creationId xmlns:a16="http://schemas.microsoft.com/office/drawing/2014/main" id="{F5532C4E-5117-4111-9109-FEB8B3C3124B}"/>
              </a:ext>
            </a:extLst>
          </p:cNvPr>
          <p:cNvCxnSpPr/>
          <p:nvPr/>
        </p:nvCxnSpPr>
        <p:spPr bwMode="auto">
          <a:xfrm>
            <a:off x="4628348" y="4954400"/>
            <a:ext cx="1835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1" name="Text Box 14">
            <a:extLst>
              <a:ext uri="{FF2B5EF4-FFF2-40B4-BE49-F238E27FC236}">
                <a16:creationId xmlns:a16="http://schemas.microsoft.com/office/drawing/2014/main" id="{515ED8C7-0956-432E-A698-9D74920C2BC5}"/>
              </a:ext>
            </a:extLst>
          </p:cNvPr>
          <p:cNvSpPr txBox="1">
            <a:spLocks noChangeArrowheads="1"/>
          </p:cNvSpPr>
          <p:nvPr/>
        </p:nvSpPr>
        <p:spPr bwMode="auto">
          <a:xfrm>
            <a:off x="4847379" y="4868432"/>
            <a:ext cx="76278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dirty="0">
                <a:solidFill>
                  <a:srgbClr val="000000"/>
                </a:solidFill>
                <a:ea typeface="Microsoft YaHei" panose="020B0503020204020204" pitchFamily="34" charset="-122"/>
              </a:rPr>
              <a:t>Stromnetz</a:t>
            </a:r>
          </a:p>
        </p:txBody>
      </p:sp>
      <p:sp>
        <p:nvSpPr>
          <p:cNvPr id="208" name="Textfeld 207">
            <a:extLst>
              <a:ext uri="{FF2B5EF4-FFF2-40B4-BE49-F238E27FC236}">
                <a16:creationId xmlns:a16="http://schemas.microsoft.com/office/drawing/2014/main" id="{DDAB265E-91AA-4DC9-82B5-8FD1ABC421EB}"/>
              </a:ext>
            </a:extLst>
          </p:cNvPr>
          <p:cNvSpPr txBox="1"/>
          <p:nvPr/>
        </p:nvSpPr>
        <p:spPr>
          <a:xfrm>
            <a:off x="2647419" y="5001905"/>
            <a:ext cx="1180131" cy="246221"/>
          </a:xfrm>
          <a:prstGeom prst="rect">
            <a:avLst/>
          </a:prstGeom>
          <a:noFill/>
        </p:spPr>
        <p:txBody>
          <a:bodyPr wrap="none" rtlCol="0">
            <a:spAutoFit/>
          </a:bodyPr>
          <a:lstStyle/>
          <a:p>
            <a:pPr algn="ctr"/>
            <a:r>
              <a:rPr lang="de-DE" sz="1000" dirty="0"/>
              <a:t>Überschussstrom</a:t>
            </a:r>
          </a:p>
        </p:txBody>
      </p:sp>
      <p:pic>
        <p:nvPicPr>
          <p:cNvPr id="6" name="Grafik 5">
            <a:extLst>
              <a:ext uri="{FF2B5EF4-FFF2-40B4-BE49-F238E27FC236}">
                <a16:creationId xmlns:a16="http://schemas.microsoft.com/office/drawing/2014/main" id="{93A44E8D-FC99-72CB-1B92-F6AF51793DFD}"/>
              </a:ext>
            </a:extLst>
          </p:cNvPr>
          <p:cNvPicPr>
            <a:picLocks noChangeAspect="1"/>
          </p:cNvPicPr>
          <p:nvPr/>
        </p:nvPicPr>
        <p:blipFill rotWithShape="1">
          <a:blip r:embed="rId18">
            <a:extLst>
              <a:ext uri="{28A0092B-C50C-407E-A947-70E740481C1C}">
                <a14:useLocalDpi xmlns:a14="http://schemas.microsoft.com/office/drawing/2010/main" val="0"/>
              </a:ext>
            </a:extLst>
          </a:blip>
          <a:srcRect t="18574" b="17484"/>
          <a:stretch/>
        </p:blipFill>
        <p:spPr>
          <a:xfrm>
            <a:off x="286625" y="2091275"/>
            <a:ext cx="943013" cy="602986"/>
          </a:xfrm>
          <a:prstGeom prst="rect">
            <a:avLst/>
          </a:prstGeom>
        </p:spPr>
      </p:pic>
      <p:sp>
        <p:nvSpPr>
          <p:cNvPr id="13" name="Textfeld 12">
            <a:extLst>
              <a:ext uri="{FF2B5EF4-FFF2-40B4-BE49-F238E27FC236}">
                <a16:creationId xmlns:a16="http://schemas.microsoft.com/office/drawing/2014/main" id="{5B3FD0FA-47CD-4FC2-AC85-67CDA50F1DD0}"/>
              </a:ext>
            </a:extLst>
          </p:cNvPr>
          <p:cNvSpPr txBox="1"/>
          <p:nvPr/>
        </p:nvSpPr>
        <p:spPr>
          <a:xfrm>
            <a:off x="233130" y="2649534"/>
            <a:ext cx="803425" cy="246221"/>
          </a:xfrm>
          <a:prstGeom prst="rect">
            <a:avLst/>
          </a:prstGeom>
          <a:noFill/>
        </p:spPr>
        <p:txBody>
          <a:bodyPr wrap="none" rtlCol="0">
            <a:spAutoFit/>
          </a:bodyPr>
          <a:lstStyle/>
          <a:p>
            <a:r>
              <a:rPr lang="de-DE" sz="1000" dirty="0"/>
              <a:t>Groß-Akku</a:t>
            </a:r>
          </a:p>
        </p:txBody>
      </p:sp>
      <p:cxnSp>
        <p:nvCxnSpPr>
          <p:cNvPr id="19" name="Gerader Verbinder 18">
            <a:extLst>
              <a:ext uri="{FF2B5EF4-FFF2-40B4-BE49-F238E27FC236}">
                <a16:creationId xmlns:a16="http://schemas.microsoft.com/office/drawing/2014/main" id="{D898BAE1-4CBC-8BF5-999E-C8DAAD413313}"/>
              </a:ext>
            </a:extLst>
          </p:cNvPr>
          <p:cNvCxnSpPr>
            <a:endCxn id="197" idx="1"/>
          </p:cNvCxnSpPr>
          <p:nvPr/>
        </p:nvCxnSpPr>
        <p:spPr bwMode="auto">
          <a:xfrm>
            <a:off x="873694" y="2614568"/>
            <a:ext cx="720165" cy="4618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DE95A1BD-61A5-38A3-5AC9-F176373FD5C8}"/>
              </a:ext>
            </a:extLst>
          </p:cNvPr>
          <p:cNvCxnSpPr/>
          <p:nvPr/>
        </p:nvCxnSpPr>
        <p:spPr bwMode="auto">
          <a:xfrm>
            <a:off x="1194482" y="2590257"/>
            <a:ext cx="649530" cy="51251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0" name="Gruppieren 269">
            <a:extLst>
              <a:ext uri="{FF2B5EF4-FFF2-40B4-BE49-F238E27FC236}">
                <a16:creationId xmlns:a16="http://schemas.microsoft.com/office/drawing/2014/main" id="{33589644-48DB-4A1B-8762-4179A5EC8A87}"/>
              </a:ext>
            </a:extLst>
          </p:cNvPr>
          <p:cNvGrpSpPr/>
          <p:nvPr/>
        </p:nvGrpSpPr>
        <p:grpSpPr>
          <a:xfrm>
            <a:off x="132887" y="824045"/>
            <a:ext cx="9683772" cy="2017367"/>
            <a:chOff x="132887" y="824045"/>
            <a:chExt cx="9683772" cy="2017367"/>
          </a:xfrm>
        </p:grpSpPr>
        <p:sp>
          <p:nvSpPr>
            <p:cNvPr id="46" name="Rechteck 45">
              <a:extLst>
                <a:ext uri="{FF2B5EF4-FFF2-40B4-BE49-F238E27FC236}">
                  <a16:creationId xmlns:a16="http://schemas.microsoft.com/office/drawing/2014/main" id="{ABCB75F1-727D-48DD-A44F-7831E8FBA658}"/>
                </a:ext>
              </a:extLst>
            </p:cNvPr>
            <p:cNvSpPr/>
            <p:nvPr/>
          </p:nvSpPr>
          <p:spPr bwMode="auto">
            <a:xfrm>
              <a:off x="132887" y="826882"/>
              <a:ext cx="9683772" cy="70997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0" name="Gerader Verbinder 19">
              <a:extLst>
                <a:ext uri="{FF2B5EF4-FFF2-40B4-BE49-F238E27FC236}">
                  <a16:creationId xmlns:a16="http://schemas.microsoft.com/office/drawing/2014/main" id="{C785A221-F41B-41D0-A18D-1EB391EE98CF}"/>
                </a:ext>
              </a:extLst>
            </p:cNvPr>
            <p:cNvCxnSpPr/>
            <p:nvPr/>
          </p:nvCxnSpPr>
          <p:spPr bwMode="auto">
            <a:xfrm>
              <a:off x="609600" y="1102501"/>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663398CD-C698-45B7-97AC-989FF60A3B34}"/>
                </a:ext>
              </a:extLst>
            </p:cNvPr>
            <p:cNvCxnSpPr/>
            <p:nvPr/>
          </p:nvCxnSpPr>
          <p:spPr bwMode="auto">
            <a:xfrm>
              <a:off x="609600" y="1356501"/>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274D6C98-C3BC-4F1D-BD67-87A86BF4F91D}"/>
                </a:ext>
              </a:extLst>
            </p:cNvPr>
            <p:cNvSpPr txBox="1"/>
            <p:nvPr/>
          </p:nvSpPr>
          <p:spPr>
            <a:xfrm>
              <a:off x="8432906" y="913638"/>
              <a:ext cx="1000595" cy="307777"/>
            </a:xfrm>
            <a:prstGeom prst="rect">
              <a:avLst/>
            </a:prstGeom>
            <a:noFill/>
          </p:spPr>
          <p:txBody>
            <a:bodyPr wrap="none" rtlCol="0">
              <a:spAutoFit/>
            </a:bodyPr>
            <a:lstStyle/>
            <a:p>
              <a:r>
                <a:rPr lang="de-DE" sz="1400" dirty="0"/>
                <a:t>Stromnetz</a:t>
              </a:r>
            </a:p>
          </p:txBody>
        </p:sp>
        <p:sp>
          <p:nvSpPr>
            <p:cNvPr id="152" name="Textfeld 151">
              <a:extLst>
                <a:ext uri="{FF2B5EF4-FFF2-40B4-BE49-F238E27FC236}">
                  <a16:creationId xmlns:a16="http://schemas.microsoft.com/office/drawing/2014/main" id="{1F232847-AFFC-401C-A6E2-A85DE839F7CD}"/>
                </a:ext>
              </a:extLst>
            </p:cNvPr>
            <p:cNvSpPr txBox="1"/>
            <p:nvPr/>
          </p:nvSpPr>
          <p:spPr>
            <a:xfrm>
              <a:off x="8432906" y="1189669"/>
              <a:ext cx="1000595" cy="307777"/>
            </a:xfrm>
            <a:prstGeom prst="rect">
              <a:avLst/>
            </a:prstGeom>
            <a:noFill/>
          </p:spPr>
          <p:txBody>
            <a:bodyPr wrap="none" rtlCol="0">
              <a:spAutoFit/>
            </a:bodyPr>
            <a:lstStyle/>
            <a:p>
              <a:r>
                <a:rPr lang="de-DE" sz="1400" dirty="0"/>
                <a:t>Datennetz</a:t>
              </a:r>
            </a:p>
          </p:txBody>
        </p:sp>
        <p:sp>
          <p:nvSpPr>
            <p:cNvPr id="120" name="Textfeld 119">
              <a:extLst>
                <a:ext uri="{FF2B5EF4-FFF2-40B4-BE49-F238E27FC236}">
                  <a16:creationId xmlns:a16="http://schemas.microsoft.com/office/drawing/2014/main" id="{4BB29644-986F-483E-9288-4B8E13219C62}"/>
                </a:ext>
              </a:extLst>
            </p:cNvPr>
            <p:cNvSpPr txBox="1"/>
            <p:nvPr/>
          </p:nvSpPr>
          <p:spPr>
            <a:xfrm>
              <a:off x="632079" y="824045"/>
              <a:ext cx="1329210" cy="307777"/>
            </a:xfrm>
            <a:prstGeom prst="rect">
              <a:avLst/>
            </a:prstGeom>
            <a:noFill/>
          </p:spPr>
          <p:txBody>
            <a:bodyPr wrap="none" rtlCol="0">
              <a:spAutoFit/>
            </a:bodyPr>
            <a:lstStyle/>
            <a:p>
              <a:pPr algn="r"/>
              <a:r>
                <a:rPr lang="de-DE" sz="1400" b="1" dirty="0"/>
                <a:t>Netzbetreiber</a:t>
              </a:r>
            </a:p>
          </p:txBody>
        </p:sp>
        <p:cxnSp>
          <p:nvCxnSpPr>
            <p:cNvPr id="145" name="Gerader Verbinder 144">
              <a:extLst>
                <a:ext uri="{FF2B5EF4-FFF2-40B4-BE49-F238E27FC236}">
                  <a16:creationId xmlns:a16="http://schemas.microsoft.com/office/drawing/2014/main" id="{D4220D75-3BEF-4F3F-A602-D49363ED4B9D}"/>
                </a:ext>
              </a:extLst>
            </p:cNvPr>
            <p:cNvCxnSpPr>
              <a:cxnSpLocks/>
              <a:endCxn id="200" idx="0"/>
            </p:cNvCxnSpPr>
            <p:nvPr/>
          </p:nvCxnSpPr>
          <p:spPr bwMode="auto">
            <a:xfrm>
              <a:off x="2608339" y="1174417"/>
              <a:ext cx="8677" cy="73699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r Verbinder 97">
              <a:extLst>
                <a:ext uri="{FF2B5EF4-FFF2-40B4-BE49-F238E27FC236}">
                  <a16:creationId xmlns:a16="http://schemas.microsoft.com/office/drawing/2014/main" id="{F31A4547-82B6-489F-9097-F1FC06059D00}"/>
                </a:ext>
              </a:extLst>
            </p:cNvPr>
            <p:cNvCxnSpPr/>
            <p:nvPr/>
          </p:nvCxnSpPr>
          <p:spPr bwMode="auto">
            <a:xfrm>
              <a:off x="2030085" y="1087846"/>
              <a:ext cx="0" cy="17535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Ellipse 123">
              <a:extLst>
                <a:ext uri="{FF2B5EF4-FFF2-40B4-BE49-F238E27FC236}">
                  <a16:creationId xmlns:a16="http://schemas.microsoft.com/office/drawing/2014/main" id="{00B83BDC-76EE-48C7-B93D-FD63AB16E84B}"/>
                </a:ext>
              </a:extLst>
            </p:cNvPr>
            <p:cNvSpPr/>
            <p:nvPr/>
          </p:nvSpPr>
          <p:spPr bwMode="auto">
            <a:xfrm>
              <a:off x="1983768"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4" name="Gerader Verbinder 153">
              <a:extLst>
                <a:ext uri="{FF2B5EF4-FFF2-40B4-BE49-F238E27FC236}">
                  <a16:creationId xmlns:a16="http://schemas.microsoft.com/office/drawing/2014/main" id="{FC00F485-46D9-4C30-96E2-7745079133EF}"/>
                </a:ext>
              </a:extLst>
            </p:cNvPr>
            <p:cNvCxnSpPr/>
            <p:nvPr/>
          </p:nvCxnSpPr>
          <p:spPr bwMode="auto">
            <a:xfrm>
              <a:off x="7220860" y="1087846"/>
              <a:ext cx="0" cy="102979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B5484606-EB3C-44B2-B85B-C8F585B005F1}"/>
                </a:ext>
              </a:extLst>
            </p:cNvPr>
            <p:cNvCxnSpPr>
              <a:endCxn id="132" idx="0"/>
            </p:cNvCxnSpPr>
            <p:nvPr/>
          </p:nvCxnSpPr>
          <p:spPr bwMode="auto">
            <a:xfrm>
              <a:off x="8154958" y="1380685"/>
              <a:ext cx="0" cy="75891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4" name="Ellipse 143">
              <a:extLst>
                <a:ext uri="{FF2B5EF4-FFF2-40B4-BE49-F238E27FC236}">
                  <a16:creationId xmlns:a16="http://schemas.microsoft.com/office/drawing/2014/main" id="{B69F77A9-9099-40E7-AA56-33446639783E}"/>
                </a:ext>
              </a:extLst>
            </p:cNvPr>
            <p:cNvSpPr/>
            <p:nvPr/>
          </p:nvSpPr>
          <p:spPr bwMode="auto">
            <a:xfrm>
              <a:off x="7178950"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3" name="Gerader Verbinder 32">
              <a:extLst>
                <a:ext uri="{FF2B5EF4-FFF2-40B4-BE49-F238E27FC236}">
                  <a16:creationId xmlns:a16="http://schemas.microsoft.com/office/drawing/2014/main" id="{E39A55AB-F54C-40A4-8D3E-85E2CAF4C8F3}"/>
                </a:ext>
              </a:extLst>
            </p:cNvPr>
            <p:cNvCxnSpPr/>
            <p:nvPr/>
          </p:nvCxnSpPr>
          <p:spPr bwMode="auto">
            <a:xfrm>
              <a:off x="7459620" y="1349866"/>
              <a:ext cx="0" cy="76777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uppieren 29">
            <a:extLst>
              <a:ext uri="{FF2B5EF4-FFF2-40B4-BE49-F238E27FC236}">
                <a16:creationId xmlns:a16="http://schemas.microsoft.com/office/drawing/2014/main" id="{C71ABAD8-64FD-5AAC-92C2-E65A3E3F0FB5}"/>
              </a:ext>
            </a:extLst>
          </p:cNvPr>
          <p:cNvGrpSpPr/>
          <p:nvPr/>
        </p:nvGrpSpPr>
        <p:grpSpPr>
          <a:xfrm>
            <a:off x="2989698" y="1362345"/>
            <a:ext cx="3772741" cy="2643296"/>
            <a:chOff x="2989698" y="1362345"/>
            <a:chExt cx="3772741" cy="2643296"/>
          </a:xfrm>
        </p:grpSpPr>
        <p:grpSp>
          <p:nvGrpSpPr>
            <p:cNvPr id="62" name="Gruppieren 61">
              <a:extLst>
                <a:ext uri="{FF2B5EF4-FFF2-40B4-BE49-F238E27FC236}">
                  <a16:creationId xmlns:a16="http://schemas.microsoft.com/office/drawing/2014/main" id="{83A412D2-E679-4F94-BAA5-06ADBD340D6C}"/>
                </a:ext>
              </a:extLst>
            </p:cNvPr>
            <p:cNvGrpSpPr/>
            <p:nvPr/>
          </p:nvGrpSpPr>
          <p:grpSpPr>
            <a:xfrm>
              <a:off x="2989698" y="1362345"/>
              <a:ext cx="3772741" cy="2643296"/>
              <a:chOff x="2989698" y="1362345"/>
              <a:chExt cx="3772741" cy="2643296"/>
            </a:xfrm>
          </p:grpSpPr>
          <p:grpSp>
            <p:nvGrpSpPr>
              <p:cNvPr id="61" name="Gruppieren 60">
                <a:extLst>
                  <a:ext uri="{FF2B5EF4-FFF2-40B4-BE49-F238E27FC236}">
                    <a16:creationId xmlns:a16="http://schemas.microsoft.com/office/drawing/2014/main" id="{4E2CB56A-5A6E-4583-B24F-EE8FC97C07E3}"/>
                  </a:ext>
                </a:extLst>
              </p:cNvPr>
              <p:cNvGrpSpPr/>
              <p:nvPr/>
            </p:nvGrpSpPr>
            <p:grpSpPr>
              <a:xfrm>
                <a:off x="2989698" y="2207254"/>
                <a:ext cx="3772741" cy="188571"/>
                <a:chOff x="2989698" y="2207254"/>
                <a:chExt cx="3772741" cy="188571"/>
              </a:xfrm>
            </p:grpSpPr>
            <p:sp>
              <p:nvSpPr>
                <p:cNvPr id="10" name="Pfeil: nach links und rechts 9">
                  <a:extLst>
                    <a:ext uri="{FF2B5EF4-FFF2-40B4-BE49-F238E27FC236}">
                      <a16:creationId xmlns:a16="http://schemas.microsoft.com/office/drawing/2014/main" id="{9C79C629-1732-4C2A-87D1-435EBCA50362}"/>
                    </a:ext>
                  </a:extLst>
                </p:cNvPr>
                <p:cNvSpPr/>
                <p:nvPr/>
              </p:nvSpPr>
              <p:spPr bwMode="auto">
                <a:xfrm>
                  <a:off x="2989698" y="2207254"/>
                  <a:ext cx="1669048"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0" name="Pfeil: nach links und rechts 159">
                  <a:extLst>
                    <a:ext uri="{FF2B5EF4-FFF2-40B4-BE49-F238E27FC236}">
                      <a16:creationId xmlns:a16="http://schemas.microsoft.com/office/drawing/2014/main" id="{EFA745E2-9738-4D46-9E53-C20702C417EE}"/>
                    </a:ext>
                  </a:extLst>
                </p:cNvPr>
                <p:cNvSpPr/>
                <p:nvPr/>
              </p:nvSpPr>
              <p:spPr bwMode="auto">
                <a:xfrm>
                  <a:off x="5543681" y="2207254"/>
                  <a:ext cx="1218758"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60" name="Gruppieren 59">
                <a:extLst>
                  <a:ext uri="{FF2B5EF4-FFF2-40B4-BE49-F238E27FC236}">
                    <a16:creationId xmlns:a16="http://schemas.microsoft.com/office/drawing/2014/main" id="{19A522D8-1AD0-4E09-84BF-09CAA23ACE95}"/>
                  </a:ext>
                </a:extLst>
              </p:cNvPr>
              <p:cNvGrpSpPr/>
              <p:nvPr/>
            </p:nvGrpSpPr>
            <p:grpSpPr>
              <a:xfrm>
                <a:off x="4610001" y="1362345"/>
                <a:ext cx="986360" cy="2643296"/>
                <a:chOff x="4610001" y="1362345"/>
                <a:chExt cx="986360" cy="2643296"/>
              </a:xfrm>
            </p:grpSpPr>
            <p:sp>
              <p:nvSpPr>
                <p:cNvPr id="47" name="Rechteck 46">
                  <a:extLst>
                    <a:ext uri="{FF2B5EF4-FFF2-40B4-BE49-F238E27FC236}">
                      <a16:creationId xmlns:a16="http://schemas.microsoft.com/office/drawing/2014/main" id="{3C3D4D37-A45F-42CF-8AFF-4EE78621C670}"/>
                    </a:ext>
                  </a:extLst>
                </p:cNvPr>
                <p:cNvSpPr/>
                <p:nvPr/>
              </p:nvSpPr>
              <p:spPr bwMode="auto">
                <a:xfrm>
                  <a:off x="4610001" y="1740023"/>
                  <a:ext cx="986360" cy="226561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74" name="Grafik 273">
                  <a:extLst>
                    <a:ext uri="{FF2B5EF4-FFF2-40B4-BE49-F238E27FC236}">
                      <a16:creationId xmlns:a16="http://schemas.microsoft.com/office/drawing/2014/main" id="{BC84CC21-5644-4A02-9D03-CA5FE29A7664}"/>
                    </a:ext>
                  </a:extLst>
                </p:cNvPr>
                <p:cNvPicPr>
                  <a:picLocks noChangeAspect="1"/>
                </p:cNvPicPr>
                <p:nvPr/>
              </p:nvPicPr>
              <p:blipFill rotWithShape="1">
                <a:blip r:embed="rId7">
                  <a:extLst>
                    <a:ext uri="{28A0092B-C50C-407E-A947-70E740481C1C}">
                      <a14:useLocalDpi xmlns:a14="http://schemas.microsoft.com/office/drawing/2010/main" val="0"/>
                    </a:ext>
                  </a:extLst>
                </a:blip>
                <a:srcRect t="10520" b="9928"/>
                <a:stretch/>
              </p:blipFill>
              <p:spPr>
                <a:xfrm>
                  <a:off x="4807263" y="3110607"/>
                  <a:ext cx="326987" cy="183153"/>
                </a:xfrm>
                <a:prstGeom prst="rect">
                  <a:avLst/>
                </a:prstGeom>
              </p:spPr>
            </p:pic>
            <p:pic>
              <p:nvPicPr>
                <p:cNvPr id="275" name="Grafik 274">
                  <a:extLst>
                    <a:ext uri="{FF2B5EF4-FFF2-40B4-BE49-F238E27FC236}">
                      <a16:creationId xmlns:a16="http://schemas.microsoft.com/office/drawing/2014/main" id="{376940AE-AB74-4BCC-9863-0C066A854C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3101" y="2901654"/>
                  <a:ext cx="309899" cy="185939"/>
                </a:xfrm>
                <a:prstGeom prst="rect">
                  <a:avLst/>
                </a:prstGeom>
              </p:spPr>
            </p:pic>
            <p:pic>
              <p:nvPicPr>
                <p:cNvPr id="276" name="Grafik 275" descr="Ein Bild, das Text, ClipArt enthält.&#10;&#10;Automatisch generierte Beschreibung">
                  <a:extLst>
                    <a:ext uri="{FF2B5EF4-FFF2-40B4-BE49-F238E27FC236}">
                      <a16:creationId xmlns:a16="http://schemas.microsoft.com/office/drawing/2014/main" id="{B1651623-79A1-4C6A-A733-C3F26A3DAEEA}"/>
                    </a:ext>
                  </a:extLst>
                </p:cNvPr>
                <p:cNvPicPr>
                  <a:picLocks noChangeAspect="1"/>
                </p:cNvPicPr>
                <p:nvPr/>
              </p:nvPicPr>
              <p:blipFill rotWithShape="1">
                <a:blip r:embed="rId9">
                  <a:extLst>
                    <a:ext uri="{28A0092B-C50C-407E-A947-70E740481C1C}">
                      <a14:useLocalDpi xmlns:a14="http://schemas.microsoft.com/office/drawing/2010/main" val="0"/>
                    </a:ext>
                  </a:extLst>
                </a:blip>
                <a:srcRect l="16120" t="25822" r="22201" b="37321"/>
                <a:stretch/>
              </p:blipFill>
              <p:spPr>
                <a:xfrm>
                  <a:off x="4884477" y="3350519"/>
                  <a:ext cx="473616" cy="149381"/>
                </a:xfrm>
                <a:prstGeom prst="rect">
                  <a:avLst/>
                </a:prstGeom>
              </p:spPr>
            </p:pic>
            <p:sp>
              <p:nvSpPr>
                <p:cNvPr id="151" name="Rechteck: abgerundete Ecken 150">
                  <a:extLst>
                    <a:ext uri="{FF2B5EF4-FFF2-40B4-BE49-F238E27FC236}">
                      <a16:creationId xmlns:a16="http://schemas.microsoft.com/office/drawing/2014/main" id="{04FEC80A-D11A-4B51-BEE1-01D1A0A0C122}"/>
                    </a:ext>
                  </a:extLst>
                </p:cNvPr>
                <p:cNvSpPr/>
                <p:nvPr/>
              </p:nvSpPr>
              <p:spPr bwMode="auto">
                <a:xfrm>
                  <a:off x="4685002" y="1970352"/>
                  <a:ext cx="832423" cy="657536"/>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Textfeld 152">
                  <a:extLst>
                    <a:ext uri="{FF2B5EF4-FFF2-40B4-BE49-F238E27FC236}">
                      <a16:creationId xmlns:a16="http://schemas.microsoft.com/office/drawing/2014/main" id="{D30DDE69-5024-4997-9EF3-9A6E9BC5C683}"/>
                    </a:ext>
                  </a:extLst>
                </p:cNvPr>
                <p:cNvSpPr txBox="1"/>
                <p:nvPr/>
              </p:nvSpPr>
              <p:spPr>
                <a:xfrm>
                  <a:off x="4613811" y="2025309"/>
                  <a:ext cx="971741" cy="553998"/>
                </a:xfrm>
                <a:prstGeom prst="rect">
                  <a:avLst/>
                </a:prstGeom>
                <a:noFill/>
              </p:spPr>
              <p:txBody>
                <a:bodyPr wrap="none" rtlCol="0">
                  <a:spAutoFit/>
                </a:bodyPr>
                <a:lstStyle/>
                <a:p>
                  <a:pPr algn="ctr"/>
                  <a:r>
                    <a:rPr lang="de-DE" sz="1000" dirty="0"/>
                    <a:t>Energie-</a:t>
                  </a:r>
                </a:p>
                <a:p>
                  <a:pPr algn="ctr"/>
                  <a:r>
                    <a:rPr lang="de-DE" sz="1000" dirty="0"/>
                    <a:t>Management-</a:t>
                  </a:r>
                  <a:br>
                    <a:rPr lang="de-DE" sz="1000" dirty="0"/>
                  </a:br>
                  <a:r>
                    <a:rPr lang="de-DE" sz="1000" dirty="0"/>
                    <a:t>System</a:t>
                  </a:r>
                </a:p>
              </p:txBody>
            </p:sp>
            <p:sp>
              <p:nvSpPr>
                <p:cNvPr id="163" name="Pfeil: nach links und rechts 162">
                  <a:extLst>
                    <a:ext uri="{FF2B5EF4-FFF2-40B4-BE49-F238E27FC236}">
                      <a16:creationId xmlns:a16="http://schemas.microsoft.com/office/drawing/2014/main" id="{BAB52944-8D20-4986-99D6-FD5A22ADC286}"/>
                    </a:ext>
                  </a:extLst>
                </p:cNvPr>
                <p:cNvSpPr/>
                <p:nvPr/>
              </p:nvSpPr>
              <p:spPr bwMode="auto">
                <a:xfrm rot="5400000">
                  <a:off x="4946029" y="1653880"/>
                  <a:ext cx="444375" cy="188571"/>
                </a:xfrm>
                <a:prstGeom prst="leftRightArrow">
                  <a:avLst>
                    <a:gd name="adj1" fmla="val 50000"/>
                    <a:gd name="adj2" fmla="val 102532"/>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64" name="Gerade Verbindung mit Pfeil 163">
                  <a:extLst>
                    <a:ext uri="{FF2B5EF4-FFF2-40B4-BE49-F238E27FC236}">
                      <a16:creationId xmlns:a16="http://schemas.microsoft.com/office/drawing/2014/main" id="{EFB01558-8DD8-422F-9368-B9DE6BFF1452}"/>
                    </a:ext>
                  </a:extLst>
                </p:cNvPr>
                <p:cNvCxnSpPr/>
                <p:nvPr/>
              </p:nvCxnSpPr>
              <p:spPr bwMode="auto">
                <a:xfrm flipV="1">
                  <a:off x="4832759" y="2621131"/>
                  <a:ext cx="0" cy="246833"/>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 Verbindung mit Pfeil 164">
                  <a:extLst>
                    <a:ext uri="{FF2B5EF4-FFF2-40B4-BE49-F238E27FC236}">
                      <a16:creationId xmlns:a16="http://schemas.microsoft.com/office/drawing/2014/main" id="{2FAC29B1-14E1-4EED-A7CF-C0911CB0D184}"/>
                    </a:ext>
                  </a:extLst>
                </p:cNvPr>
                <p:cNvCxnSpPr/>
                <p:nvPr/>
              </p:nvCxnSpPr>
              <p:spPr bwMode="auto">
                <a:xfrm flipV="1">
                  <a:off x="5047098" y="2621131"/>
                  <a:ext cx="0" cy="474017"/>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 Verbindung mit Pfeil 166">
                  <a:extLst>
                    <a:ext uri="{FF2B5EF4-FFF2-40B4-BE49-F238E27FC236}">
                      <a16:creationId xmlns:a16="http://schemas.microsoft.com/office/drawing/2014/main" id="{2BEE85F2-631A-41BF-AFA4-C4327A49DE01}"/>
                    </a:ext>
                  </a:extLst>
                </p:cNvPr>
                <p:cNvCxnSpPr/>
                <p:nvPr/>
              </p:nvCxnSpPr>
              <p:spPr bwMode="auto">
                <a:xfrm flipV="1">
                  <a:off x="5224898" y="2621131"/>
                  <a:ext cx="0" cy="69518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Gerader Verbinder 157">
                  <a:extLst>
                    <a:ext uri="{FF2B5EF4-FFF2-40B4-BE49-F238E27FC236}">
                      <a16:creationId xmlns:a16="http://schemas.microsoft.com/office/drawing/2014/main" id="{1021C1D7-8779-4829-9BB4-89AAFF3A6B8B}"/>
                    </a:ext>
                  </a:extLst>
                </p:cNvPr>
                <p:cNvCxnSpPr/>
                <p:nvPr/>
              </p:nvCxnSpPr>
              <p:spPr bwMode="auto">
                <a:xfrm>
                  <a:off x="4899418" y="1362345"/>
                  <a:ext cx="0" cy="608007"/>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Gerade Verbindung mit Pfeil 3">
                  <a:extLst>
                    <a:ext uri="{FF2B5EF4-FFF2-40B4-BE49-F238E27FC236}">
                      <a16:creationId xmlns:a16="http://schemas.microsoft.com/office/drawing/2014/main" id="{1D3736BA-4259-411D-D105-EBED3F85B0D6}"/>
                    </a:ext>
                  </a:extLst>
                </p:cNvPr>
                <p:cNvCxnSpPr>
                  <a:stCxn id="12" idx="0"/>
                </p:cNvCxnSpPr>
                <p:nvPr/>
              </p:nvCxnSpPr>
              <p:spPr bwMode="auto">
                <a:xfrm flipH="1" flipV="1">
                  <a:off x="5402698" y="2621131"/>
                  <a:ext cx="10374" cy="97592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7" name="Gruppieren 26">
              <a:extLst>
                <a:ext uri="{FF2B5EF4-FFF2-40B4-BE49-F238E27FC236}">
                  <a16:creationId xmlns:a16="http://schemas.microsoft.com/office/drawing/2014/main" id="{3ACCCAD1-695A-7C5C-C76A-9B12D73EB86E}"/>
                </a:ext>
              </a:extLst>
            </p:cNvPr>
            <p:cNvGrpSpPr/>
            <p:nvPr/>
          </p:nvGrpSpPr>
          <p:grpSpPr>
            <a:xfrm>
              <a:off x="5262998" y="3597053"/>
              <a:ext cx="300148" cy="286736"/>
              <a:chOff x="5197010" y="3735511"/>
              <a:chExt cx="328036" cy="313378"/>
            </a:xfrm>
          </p:grpSpPr>
          <p:sp>
            <p:nvSpPr>
              <p:cNvPr id="12" name="Rechteck 11">
                <a:extLst>
                  <a:ext uri="{FF2B5EF4-FFF2-40B4-BE49-F238E27FC236}">
                    <a16:creationId xmlns:a16="http://schemas.microsoft.com/office/drawing/2014/main" id="{44195131-9088-E827-39CA-085C766F2E4E}"/>
                  </a:ext>
                </a:extLst>
              </p:cNvPr>
              <p:cNvSpPr/>
              <p:nvPr/>
            </p:nvSpPr>
            <p:spPr bwMode="auto">
              <a:xfrm>
                <a:off x="5197010" y="3735511"/>
                <a:ext cx="328036" cy="31337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2" name="Grafik 21" descr="Ein Bild, das Schwarz, Dunkelheit enthält.&#10;&#10;Automatisch generierte Beschreibung">
                <a:extLst>
                  <a:ext uri="{FF2B5EF4-FFF2-40B4-BE49-F238E27FC236}">
                    <a16:creationId xmlns:a16="http://schemas.microsoft.com/office/drawing/2014/main" id="{EFA5F5B1-A010-2DF2-2A77-C229674D1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49517" y="3786475"/>
                <a:ext cx="223032" cy="211450"/>
              </a:xfrm>
              <a:prstGeom prst="rect">
                <a:avLst/>
              </a:prstGeom>
            </p:spPr>
          </p:pic>
        </p:gr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96503"/>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Die EMS sind notwendige Basis für die Energiewende! Voraussetzung ist die Digitalisierung!</a:t>
            </a:r>
            <a:endParaRPr lang="de-DE" altLang="de-DE" sz="1800" i="1" dirty="0">
              <a:solidFill>
                <a:srgbClr val="00B050"/>
              </a:solidFill>
            </a:endParaRPr>
          </a:p>
        </p:txBody>
      </p:sp>
      <p:grpSp>
        <p:nvGrpSpPr>
          <p:cNvPr id="11" name="Gruppieren 10">
            <a:extLst>
              <a:ext uri="{FF2B5EF4-FFF2-40B4-BE49-F238E27FC236}">
                <a16:creationId xmlns:a16="http://schemas.microsoft.com/office/drawing/2014/main" id="{76C347FC-FCB1-5734-F47D-9DE4A2FCB757}"/>
              </a:ext>
            </a:extLst>
          </p:cNvPr>
          <p:cNvGrpSpPr/>
          <p:nvPr/>
        </p:nvGrpSpPr>
        <p:grpSpPr>
          <a:xfrm>
            <a:off x="2970634" y="1817108"/>
            <a:ext cx="621038" cy="335324"/>
            <a:chOff x="2824974" y="1817108"/>
            <a:chExt cx="621038" cy="335324"/>
          </a:xfrm>
        </p:grpSpPr>
        <p:grpSp>
          <p:nvGrpSpPr>
            <p:cNvPr id="268" name="Gruppieren 267">
              <a:extLst>
                <a:ext uri="{FF2B5EF4-FFF2-40B4-BE49-F238E27FC236}">
                  <a16:creationId xmlns:a16="http://schemas.microsoft.com/office/drawing/2014/main" id="{7F19219A-6656-68CC-FBD0-E0666850FB34}"/>
                </a:ext>
              </a:extLst>
            </p:cNvPr>
            <p:cNvGrpSpPr/>
            <p:nvPr/>
          </p:nvGrpSpPr>
          <p:grpSpPr>
            <a:xfrm>
              <a:off x="3117976" y="1817108"/>
              <a:ext cx="328036" cy="313378"/>
              <a:chOff x="3117976" y="1817108"/>
              <a:chExt cx="328036" cy="313378"/>
            </a:xfrm>
          </p:grpSpPr>
          <p:sp>
            <p:nvSpPr>
              <p:cNvPr id="266" name="Rechteck 265">
                <a:extLst>
                  <a:ext uri="{FF2B5EF4-FFF2-40B4-BE49-F238E27FC236}">
                    <a16:creationId xmlns:a16="http://schemas.microsoft.com/office/drawing/2014/main" id="{4F773A29-DE63-1FA6-AAC7-768F5246B000}"/>
                  </a:ext>
                </a:extLst>
              </p:cNvPr>
              <p:cNvSpPr/>
              <p:nvPr/>
            </p:nvSpPr>
            <p:spPr bwMode="auto">
              <a:xfrm>
                <a:off x="3117976" y="1817108"/>
                <a:ext cx="328036" cy="31337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67" name="Grafik 266" descr="Ein Bild, das Schwarz, Dunkelheit enthält.&#10;&#10;Automatisch generierte Beschreibung">
                <a:extLst>
                  <a:ext uri="{FF2B5EF4-FFF2-40B4-BE49-F238E27FC236}">
                    <a16:creationId xmlns:a16="http://schemas.microsoft.com/office/drawing/2014/main" id="{711FD5FE-B0A0-D887-27CA-2414CAC10A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0483" y="1868072"/>
                <a:ext cx="223032" cy="211450"/>
              </a:xfrm>
              <a:prstGeom prst="rect">
                <a:avLst/>
              </a:prstGeom>
            </p:spPr>
          </p:pic>
        </p:grpSp>
        <p:cxnSp>
          <p:nvCxnSpPr>
            <p:cNvPr id="269" name="Gerade Verbindung mit Pfeil 268">
              <a:extLst>
                <a:ext uri="{FF2B5EF4-FFF2-40B4-BE49-F238E27FC236}">
                  <a16:creationId xmlns:a16="http://schemas.microsoft.com/office/drawing/2014/main" id="{9C1F119C-CC37-F2B0-D1DE-0BE6052BF463}"/>
                </a:ext>
              </a:extLst>
            </p:cNvPr>
            <p:cNvCxnSpPr/>
            <p:nvPr/>
          </p:nvCxnSpPr>
          <p:spPr bwMode="auto">
            <a:xfrm flipH="1">
              <a:off x="2824974" y="1967691"/>
              <a:ext cx="287683" cy="184741"/>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512640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72"/>
                                        </p:tgtEl>
                                        <p:attrNameLst>
                                          <p:attrName>style.visibility</p:attrName>
                                        </p:attrNameLst>
                                      </p:cBhvr>
                                      <p:to>
                                        <p:strVal val="visible"/>
                                      </p:to>
                                    </p:set>
                                    <p:anim calcmode="lin" valueType="num">
                                      <p:cBhvr additive="base">
                                        <p:cTn id="13" dur="1000" fill="hold"/>
                                        <p:tgtEl>
                                          <p:spTgt spid="272"/>
                                        </p:tgtEl>
                                        <p:attrNameLst>
                                          <p:attrName>ppt_x</p:attrName>
                                        </p:attrNameLst>
                                      </p:cBhvr>
                                      <p:tavLst>
                                        <p:tav tm="0">
                                          <p:val>
                                            <p:strVal val="1+#ppt_w/2"/>
                                          </p:val>
                                        </p:tav>
                                        <p:tav tm="100000">
                                          <p:val>
                                            <p:strVal val="#ppt_x"/>
                                          </p:val>
                                        </p:tav>
                                      </p:tavLst>
                                    </p:anim>
                                    <p:anim calcmode="lin" valueType="num">
                                      <p:cBhvr additive="base">
                                        <p:cTn id="14" dur="1000" fill="hold"/>
                                        <p:tgtEl>
                                          <p:spTgt spid="27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70"/>
                                        </p:tgtEl>
                                        <p:attrNameLst>
                                          <p:attrName>style.visibility</p:attrName>
                                        </p:attrNameLst>
                                      </p:cBhvr>
                                      <p:to>
                                        <p:strVal val="visible"/>
                                      </p:to>
                                    </p:set>
                                    <p:anim calcmode="lin" valueType="num">
                                      <p:cBhvr additive="base">
                                        <p:cTn id="19" dur="1000" fill="hold"/>
                                        <p:tgtEl>
                                          <p:spTgt spid="270"/>
                                        </p:tgtEl>
                                        <p:attrNameLst>
                                          <p:attrName>ppt_x</p:attrName>
                                        </p:attrNameLst>
                                      </p:cBhvr>
                                      <p:tavLst>
                                        <p:tav tm="0">
                                          <p:val>
                                            <p:strVal val="#ppt_x"/>
                                          </p:val>
                                        </p:tav>
                                        <p:tav tm="100000">
                                          <p:val>
                                            <p:strVal val="#ppt_x"/>
                                          </p:val>
                                        </p:tav>
                                      </p:tavLst>
                                    </p:anim>
                                    <p:anim calcmode="lin" valueType="num">
                                      <p:cBhvr additive="base">
                                        <p:cTn id="20" dur="1000" fill="hold"/>
                                        <p:tgtEl>
                                          <p:spTgt spid="27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1000" fill="hold"/>
                                        <p:tgtEl>
                                          <p:spTgt spid="30"/>
                                        </p:tgtEl>
                                        <p:attrNameLst>
                                          <p:attrName>ppt_x</p:attrName>
                                        </p:attrNameLst>
                                      </p:cBhvr>
                                      <p:tavLst>
                                        <p:tav tm="0">
                                          <p:val>
                                            <p:strVal val="#ppt_x"/>
                                          </p:val>
                                        </p:tav>
                                        <p:tav tm="100000">
                                          <p:val>
                                            <p:strVal val="#ppt_x"/>
                                          </p:val>
                                        </p:tav>
                                      </p:tavLst>
                                    </p:anim>
                                    <p:anim calcmode="lin" valueType="num">
                                      <p:cBhvr additive="base">
                                        <p:cTn id="26" dur="10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24" name="Rechteck 72723">
            <a:extLst>
              <a:ext uri="{FF2B5EF4-FFF2-40B4-BE49-F238E27FC236}">
                <a16:creationId xmlns:a16="http://schemas.microsoft.com/office/drawing/2014/main" id="{E150CF9D-B2C7-F91B-7006-3D183549AF8C}"/>
              </a:ext>
            </a:extLst>
          </p:cNvPr>
          <p:cNvSpPr/>
          <p:nvPr/>
        </p:nvSpPr>
        <p:spPr bwMode="auto">
          <a:xfrm>
            <a:off x="0" y="1519926"/>
            <a:ext cx="9906000" cy="466904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(1), das Energie-Management-System (EMS)</a:t>
            </a:r>
          </a:p>
        </p:txBody>
      </p:sp>
      <p:cxnSp>
        <p:nvCxnSpPr>
          <p:cNvPr id="20" name="Gerader Verbinder 19">
            <a:extLst>
              <a:ext uri="{FF2B5EF4-FFF2-40B4-BE49-F238E27FC236}">
                <a16:creationId xmlns:a16="http://schemas.microsoft.com/office/drawing/2014/main" id="{C785A221-F41B-41D0-A18D-1EB391EE98CF}"/>
              </a:ext>
            </a:extLst>
          </p:cNvPr>
          <p:cNvCxnSpPr/>
          <p:nvPr/>
        </p:nvCxnSpPr>
        <p:spPr bwMode="auto">
          <a:xfrm>
            <a:off x="513350" y="1102501"/>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663398CD-C698-45B7-97AC-989FF60A3B34}"/>
              </a:ext>
            </a:extLst>
          </p:cNvPr>
          <p:cNvCxnSpPr/>
          <p:nvPr/>
        </p:nvCxnSpPr>
        <p:spPr bwMode="auto">
          <a:xfrm>
            <a:off x="513350" y="1356501"/>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274D6C98-C3BC-4F1D-BD67-87A86BF4F91D}"/>
              </a:ext>
            </a:extLst>
          </p:cNvPr>
          <p:cNvSpPr txBox="1"/>
          <p:nvPr/>
        </p:nvSpPr>
        <p:spPr>
          <a:xfrm>
            <a:off x="8336656" y="913638"/>
            <a:ext cx="1398140" cy="307777"/>
          </a:xfrm>
          <a:prstGeom prst="rect">
            <a:avLst/>
          </a:prstGeom>
          <a:noFill/>
        </p:spPr>
        <p:txBody>
          <a:bodyPr wrap="none" rtlCol="0">
            <a:spAutoFit/>
          </a:bodyPr>
          <a:lstStyle/>
          <a:p>
            <a:r>
              <a:rPr lang="de-DE" sz="1400" dirty="0"/>
              <a:t>Strom-Ortsnetz</a:t>
            </a:r>
          </a:p>
        </p:txBody>
      </p:sp>
      <p:sp>
        <p:nvSpPr>
          <p:cNvPr id="152" name="Textfeld 151">
            <a:extLst>
              <a:ext uri="{FF2B5EF4-FFF2-40B4-BE49-F238E27FC236}">
                <a16:creationId xmlns:a16="http://schemas.microsoft.com/office/drawing/2014/main" id="{1F232847-AFFC-401C-A6E2-A85DE839F7CD}"/>
              </a:ext>
            </a:extLst>
          </p:cNvPr>
          <p:cNvSpPr txBox="1"/>
          <p:nvPr/>
        </p:nvSpPr>
        <p:spPr>
          <a:xfrm>
            <a:off x="8336656" y="1189669"/>
            <a:ext cx="1000595" cy="307777"/>
          </a:xfrm>
          <a:prstGeom prst="rect">
            <a:avLst/>
          </a:prstGeom>
          <a:noFill/>
        </p:spPr>
        <p:txBody>
          <a:bodyPr wrap="none" rtlCol="0">
            <a:spAutoFit/>
          </a:bodyPr>
          <a:lstStyle/>
          <a:p>
            <a:r>
              <a:rPr lang="de-DE" sz="1400" dirty="0"/>
              <a:t>Datennetz</a:t>
            </a:r>
          </a:p>
        </p:txBody>
      </p:sp>
      <p:cxnSp>
        <p:nvCxnSpPr>
          <p:cNvPr id="145" name="Gerader Verbinder 144">
            <a:extLst>
              <a:ext uri="{FF2B5EF4-FFF2-40B4-BE49-F238E27FC236}">
                <a16:creationId xmlns:a16="http://schemas.microsoft.com/office/drawing/2014/main" id="{D4220D75-3BEF-4F3F-A602-D49363ED4B9D}"/>
              </a:ext>
            </a:extLst>
          </p:cNvPr>
          <p:cNvCxnSpPr/>
          <p:nvPr/>
        </p:nvCxnSpPr>
        <p:spPr bwMode="auto">
          <a:xfrm>
            <a:off x="2779610" y="1349866"/>
            <a:ext cx="0" cy="80812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Gerader Verbinder 97">
            <a:extLst>
              <a:ext uri="{FF2B5EF4-FFF2-40B4-BE49-F238E27FC236}">
                <a16:creationId xmlns:a16="http://schemas.microsoft.com/office/drawing/2014/main" id="{F31A4547-82B6-489F-9097-F1FC06059D00}"/>
              </a:ext>
            </a:extLst>
          </p:cNvPr>
          <p:cNvCxnSpPr/>
          <p:nvPr/>
        </p:nvCxnSpPr>
        <p:spPr bwMode="auto">
          <a:xfrm>
            <a:off x="1888093" y="1087846"/>
            <a:ext cx="0" cy="105789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Ellipse 123">
            <a:extLst>
              <a:ext uri="{FF2B5EF4-FFF2-40B4-BE49-F238E27FC236}">
                <a16:creationId xmlns:a16="http://schemas.microsoft.com/office/drawing/2014/main" id="{00B83BDC-76EE-48C7-B93D-FD63AB16E84B}"/>
              </a:ext>
            </a:extLst>
          </p:cNvPr>
          <p:cNvSpPr/>
          <p:nvPr/>
        </p:nvSpPr>
        <p:spPr bwMode="auto">
          <a:xfrm>
            <a:off x="1847582" y="10509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 name="Rechteck: abgerundete Ecken 1">
            <a:extLst>
              <a:ext uri="{FF2B5EF4-FFF2-40B4-BE49-F238E27FC236}">
                <a16:creationId xmlns:a16="http://schemas.microsoft.com/office/drawing/2014/main" id="{5805ACD8-3270-5959-25ED-7843A985F7CD}"/>
              </a:ext>
            </a:extLst>
          </p:cNvPr>
          <p:cNvSpPr/>
          <p:nvPr/>
        </p:nvSpPr>
        <p:spPr bwMode="auto">
          <a:xfrm>
            <a:off x="1357005" y="2157992"/>
            <a:ext cx="2146663" cy="930358"/>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 name="Textfeld 18">
            <a:extLst>
              <a:ext uri="{FF2B5EF4-FFF2-40B4-BE49-F238E27FC236}">
                <a16:creationId xmlns:a16="http://schemas.microsoft.com/office/drawing/2014/main" id="{DF3DD43A-59F6-F743-217D-765BBF9AF175}"/>
              </a:ext>
            </a:extLst>
          </p:cNvPr>
          <p:cNvSpPr txBox="1"/>
          <p:nvPr/>
        </p:nvSpPr>
        <p:spPr>
          <a:xfrm>
            <a:off x="2369972" y="2358240"/>
            <a:ext cx="1004395" cy="523220"/>
          </a:xfrm>
          <a:prstGeom prst="rect">
            <a:avLst/>
          </a:prstGeom>
          <a:noFill/>
        </p:spPr>
        <p:txBody>
          <a:bodyPr wrap="square" rtlCol="0">
            <a:spAutoFit/>
          </a:bodyPr>
          <a:lstStyle/>
          <a:p>
            <a:pPr algn="ctr"/>
            <a:r>
              <a:rPr lang="de-DE" sz="1400" dirty="0"/>
              <a:t>Gateway,</a:t>
            </a:r>
            <a:br>
              <a:rPr lang="de-DE" sz="1400" dirty="0"/>
            </a:br>
            <a:r>
              <a:rPr lang="de-DE" sz="1400" dirty="0"/>
              <a:t>Steuerbox</a:t>
            </a:r>
          </a:p>
        </p:txBody>
      </p:sp>
      <p:cxnSp>
        <p:nvCxnSpPr>
          <p:cNvPr id="4" name="Gerader Verbinder 3">
            <a:extLst>
              <a:ext uri="{FF2B5EF4-FFF2-40B4-BE49-F238E27FC236}">
                <a16:creationId xmlns:a16="http://schemas.microsoft.com/office/drawing/2014/main" id="{C1084EFA-6125-0C60-EB08-03BF50547718}"/>
              </a:ext>
            </a:extLst>
          </p:cNvPr>
          <p:cNvCxnSpPr>
            <a:cxnSpLocks/>
          </p:cNvCxnSpPr>
          <p:nvPr/>
        </p:nvCxnSpPr>
        <p:spPr bwMode="auto">
          <a:xfrm>
            <a:off x="2365685" y="2157992"/>
            <a:ext cx="0" cy="930358"/>
          </a:xfrm>
          <a:prstGeom prst="line">
            <a:avLst/>
          </a:prstGeom>
          <a:solidFill>
            <a:srgbClr val="FF0000"/>
          </a:solidFill>
          <a:ln w="127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EEF770B2-593E-6EB1-D81F-70287B8A515E}"/>
              </a:ext>
            </a:extLst>
          </p:cNvPr>
          <p:cNvSpPr txBox="1"/>
          <p:nvPr/>
        </p:nvSpPr>
        <p:spPr>
          <a:xfrm>
            <a:off x="1559771" y="2348918"/>
            <a:ext cx="662361" cy="523220"/>
          </a:xfrm>
          <a:prstGeom prst="rect">
            <a:avLst/>
          </a:prstGeom>
          <a:noFill/>
        </p:spPr>
        <p:txBody>
          <a:bodyPr wrap="none" rtlCol="0">
            <a:spAutoFit/>
          </a:bodyPr>
          <a:lstStyle/>
          <a:p>
            <a:pPr algn="ctr"/>
            <a:r>
              <a:rPr lang="de-DE" sz="1400" dirty="0"/>
              <a:t>Smart</a:t>
            </a:r>
          </a:p>
          <a:p>
            <a:pPr algn="ctr"/>
            <a:r>
              <a:rPr lang="de-DE" sz="1400" dirty="0"/>
              <a:t>Meter</a:t>
            </a:r>
          </a:p>
        </p:txBody>
      </p:sp>
      <p:cxnSp>
        <p:nvCxnSpPr>
          <p:cNvPr id="37" name="Gerader Verbinder 36">
            <a:extLst>
              <a:ext uri="{FF2B5EF4-FFF2-40B4-BE49-F238E27FC236}">
                <a16:creationId xmlns:a16="http://schemas.microsoft.com/office/drawing/2014/main" id="{291C1C56-E255-CEC2-3D41-ECBE4D01633F}"/>
              </a:ext>
            </a:extLst>
          </p:cNvPr>
          <p:cNvCxnSpPr/>
          <p:nvPr/>
        </p:nvCxnSpPr>
        <p:spPr bwMode="auto">
          <a:xfrm>
            <a:off x="265896" y="4431855"/>
            <a:ext cx="762615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 name="Textfeld 38">
            <a:extLst>
              <a:ext uri="{FF2B5EF4-FFF2-40B4-BE49-F238E27FC236}">
                <a16:creationId xmlns:a16="http://schemas.microsoft.com/office/drawing/2014/main" id="{910F2429-8EC4-1A93-ACA4-E251425C2B6A}"/>
              </a:ext>
            </a:extLst>
          </p:cNvPr>
          <p:cNvSpPr txBox="1"/>
          <p:nvPr/>
        </p:nvSpPr>
        <p:spPr>
          <a:xfrm>
            <a:off x="7940256" y="4326528"/>
            <a:ext cx="1478290" cy="307777"/>
          </a:xfrm>
          <a:prstGeom prst="rect">
            <a:avLst/>
          </a:prstGeom>
          <a:noFill/>
        </p:spPr>
        <p:txBody>
          <a:bodyPr wrap="none" rtlCol="0">
            <a:spAutoFit/>
          </a:bodyPr>
          <a:lstStyle/>
          <a:p>
            <a:r>
              <a:rPr lang="de-DE" sz="1400" dirty="0"/>
              <a:t>Haus-Stromnetz</a:t>
            </a:r>
          </a:p>
        </p:txBody>
      </p:sp>
      <p:cxnSp>
        <p:nvCxnSpPr>
          <p:cNvPr id="121" name="Gerader Verbinder 120">
            <a:extLst>
              <a:ext uri="{FF2B5EF4-FFF2-40B4-BE49-F238E27FC236}">
                <a16:creationId xmlns:a16="http://schemas.microsoft.com/office/drawing/2014/main" id="{6951BB67-7915-D9CE-3EC9-756F9BF53DFC}"/>
              </a:ext>
            </a:extLst>
          </p:cNvPr>
          <p:cNvCxnSpPr>
            <a:cxnSpLocks/>
            <a:endCxn id="122" idx="0"/>
          </p:cNvCxnSpPr>
          <p:nvPr/>
        </p:nvCxnSpPr>
        <p:spPr bwMode="auto">
          <a:xfrm>
            <a:off x="1871042" y="4030980"/>
            <a:ext cx="0" cy="35516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 name="Ellipse 121">
            <a:extLst>
              <a:ext uri="{FF2B5EF4-FFF2-40B4-BE49-F238E27FC236}">
                <a16:creationId xmlns:a16="http://schemas.microsoft.com/office/drawing/2014/main" id="{3C34E12F-AB8D-D580-1D60-98688A4E04B0}"/>
              </a:ext>
            </a:extLst>
          </p:cNvPr>
          <p:cNvSpPr/>
          <p:nvPr/>
        </p:nvSpPr>
        <p:spPr bwMode="auto">
          <a:xfrm>
            <a:off x="1829132"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2" name="Textfeld 161">
            <a:extLst>
              <a:ext uri="{FF2B5EF4-FFF2-40B4-BE49-F238E27FC236}">
                <a16:creationId xmlns:a16="http://schemas.microsoft.com/office/drawing/2014/main" id="{2BE31B8C-0735-39E2-C149-5E32FAB17B54}"/>
              </a:ext>
            </a:extLst>
          </p:cNvPr>
          <p:cNvSpPr txBox="1"/>
          <p:nvPr/>
        </p:nvSpPr>
        <p:spPr>
          <a:xfrm>
            <a:off x="183811" y="1510390"/>
            <a:ext cx="1043876" cy="307777"/>
          </a:xfrm>
          <a:prstGeom prst="rect">
            <a:avLst/>
          </a:prstGeom>
          <a:noFill/>
        </p:spPr>
        <p:txBody>
          <a:bodyPr wrap="none" rtlCol="0">
            <a:spAutoFit/>
          </a:bodyPr>
          <a:lstStyle/>
          <a:p>
            <a:pPr algn="ctr"/>
            <a:r>
              <a:rPr lang="de-DE" sz="1400" b="1" dirty="0" err="1"/>
              <a:t>ProSumer</a:t>
            </a:r>
            <a:endParaRPr lang="de-DE" sz="1400" b="1" dirty="0"/>
          </a:p>
        </p:txBody>
      </p:sp>
      <p:sp>
        <p:nvSpPr>
          <p:cNvPr id="153" name="Textfeld 152">
            <a:extLst>
              <a:ext uri="{FF2B5EF4-FFF2-40B4-BE49-F238E27FC236}">
                <a16:creationId xmlns:a16="http://schemas.microsoft.com/office/drawing/2014/main" id="{16F25056-ED52-89D6-B544-C3D9BBE7970F}"/>
              </a:ext>
            </a:extLst>
          </p:cNvPr>
          <p:cNvSpPr txBox="1"/>
          <p:nvPr/>
        </p:nvSpPr>
        <p:spPr>
          <a:xfrm>
            <a:off x="-59537" y="2307508"/>
            <a:ext cx="1429750" cy="646331"/>
          </a:xfrm>
          <a:prstGeom prst="rect">
            <a:avLst/>
          </a:prstGeom>
          <a:noFill/>
        </p:spPr>
        <p:txBody>
          <a:bodyPr wrap="none" rtlCol="0">
            <a:spAutoFit/>
          </a:bodyPr>
          <a:lstStyle/>
          <a:p>
            <a:pPr algn="r"/>
            <a:r>
              <a:rPr lang="de-DE" sz="1200" dirty="0">
                <a:solidFill>
                  <a:srgbClr val="0000FF"/>
                </a:solidFill>
              </a:rPr>
              <a:t>ermittelt</a:t>
            </a:r>
            <a:br>
              <a:rPr lang="de-DE" sz="1200" dirty="0">
                <a:solidFill>
                  <a:srgbClr val="0000FF"/>
                </a:solidFill>
              </a:rPr>
            </a:br>
            <a:r>
              <a:rPr lang="de-DE" sz="1200" dirty="0">
                <a:solidFill>
                  <a:srgbClr val="0000FF"/>
                </a:solidFill>
              </a:rPr>
              <a:t>- Leistungswerte</a:t>
            </a:r>
            <a:br>
              <a:rPr lang="de-DE" sz="1200" dirty="0">
                <a:solidFill>
                  <a:srgbClr val="0000FF"/>
                </a:solidFill>
              </a:rPr>
            </a:br>
            <a:r>
              <a:rPr lang="de-DE" sz="1200" dirty="0">
                <a:solidFill>
                  <a:srgbClr val="0000FF"/>
                </a:solidFill>
              </a:rPr>
              <a:t>- Verbrauchswerte</a:t>
            </a:r>
          </a:p>
        </p:txBody>
      </p:sp>
      <p:sp>
        <p:nvSpPr>
          <p:cNvPr id="166" name="Text Box 14">
            <a:extLst>
              <a:ext uri="{FF2B5EF4-FFF2-40B4-BE49-F238E27FC236}">
                <a16:creationId xmlns:a16="http://schemas.microsoft.com/office/drawing/2014/main" id="{6CDFB86A-93CC-8DD4-E426-68C3E55D8964}"/>
              </a:ext>
            </a:extLst>
          </p:cNvPr>
          <p:cNvSpPr txBox="1">
            <a:spLocks noChangeArrowheads="1"/>
          </p:cNvSpPr>
          <p:nvPr/>
        </p:nvSpPr>
        <p:spPr bwMode="auto">
          <a:xfrm>
            <a:off x="8928544" y="5220503"/>
            <a:ext cx="911921"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br>
              <a:rPr lang="de-DE" altLang="de-DE" sz="1200" u="sng"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ISE e.V.</a:t>
            </a:r>
            <a:br>
              <a:rPr lang="de-DE" altLang="de-DE" sz="1200" dirty="0">
                <a:solidFill>
                  <a:srgbClr val="000000"/>
                </a:solidFill>
                <a:ea typeface="Microsoft YaHei" panose="020B0503020204020204" pitchFamily="34" charset="-122"/>
              </a:rPr>
            </a:br>
            <a:r>
              <a:rPr lang="de-DE" altLang="de-DE" sz="1200" dirty="0">
                <a:solidFill>
                  <a:srgbClr val="000000"/>
                </a:solidFill>
                <a:ea typeface="Microsoft YaHei" panose="020B0503020204020204" pitchFamily="34" charset="-122"/>
              </a:rPr>
              <a:t>- </a:t>
            </a:r>
            <a:r>
              <a:rPr lang="de-DE" altLang="de-DE" sz="1200" dirty="0" err="1">
                <a:solidFill>
                  <a:srgbClr val="000000"/>
                </a:solidFill>
                <a:ea typeface="Microsoft YaHei" panose="020B0503020204020204" pitchFamily="34" charset="-122"/>
              </a:rPr>
              <a:t>FairGrid</a:t>
            </a:r>
            <a:endParaRPr lang="de-DE" altLang="de-DE" sz="1200" dirty="0">
              <a:solidFill>
                <a:srgbClr val="000000"/>
              </a:solidFill>
              <a:ea typeface="Microsoft YaHei" panose="020B0503020204020204" pitchFamily="34" charset="-122"/>
            </a:endParaRPr>
          </a:p>
        </p:txBody>
      </p:sp>
      <p:cxnSp>
        <p:nvCxnSpPr>
          <p:cNvPr id="171" name="Gerade Verbindung mit Pfeil 170">
            <a:extLst>
              <a:ext uri="{FF2B5EF4-FFF2-40B4-BE49-F238E27FC236}">
                <a16:creationId xmlns:a16="http://schemas.microsoft.com/office/drawing/2014/main" id="{1258D2B0-03A8-2555-8463-716D567D8E1D}"/>
              </a:ext>
            </a:extLst>
          </p:cNvPr>
          <p:cNvCxnSpPr/>
          <p:nvPr/>
        </p:nvCxnSpPr>
        <p:spPr bwMode="auto">
          <a:xfrm>
            <a:off x="1749410" y="1544206"/>
            <a:ext cx="0" cy="490177"/>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feld 6">
            <a:extLst>
              <a:ext uri="{FF2B5EF4-FFF2-40B4-BE49-F238E27FC236}">
                <a16:creationId xmlns:a16="http://schemas.microsoft.com/office/drawing/2014/main" id="{6CD8ED79-D7B0-8E3A-902A-5EAC6E078D15}"/>
              </a:ext>
            </a:extLst>
          </p:cNvPr>
          <p:cNvSpPr txBox="1"/>
          <p:nvPr/>
        </p:nvSpPr>
        <p:spPr>
          <a:xfrm>
            <a:off x="7278563" y="1609325"/>
            <a:ext cx="2387601" cy="646331"/>
          </a:xfrm>
          <a:prstGeom prst="rect">
            <a:avLst/>
          </a:prstGeom>
          <a:noFill/>
        </p:spPr>
        <p:txBody>
          <a:bodyPr wrap="square" rtlCol="0">
            <a:spAutoFit/>
          </a:bodyPr>
          <a:lstStyle/>
          <a:p>
            <a:r>
              <a:rPr lang="de-DE" sz="1200" dirty="0">
                <a:solidFill>
                  <a:srgbClr val="FF0000"/>
                </a:solidFill>
              </a:rPr>
              <a:t>flexible</a:t>
            </a:r>
            <a:br>
              <a:rPr lang="de-DE" sz="1200" dirty="0">
                <a:solidFill>
                  <a:srgbClr val="FF0000"/>
                </a:solidFill>
              </a:rPr>
            </a:br>
            <a:r>
              <a:rPr lang="de-DE" sz="1200" dirty="0">
                <a:solidFill>
                  <a:srgbClr val="FF0000"/>
                </a:solidFill>
              </a:rPr>
              <a:t>- Strompreise:</a:t>
            </a:r>
            <a:r>
              <a:rPr lang="de-DE" sz="1200" dirty="0"/>
              <a:t> </a:t>
            </a:r>
            <a:r>
              <a:rPr lang="de-DE" sz="1200" dirty="0">
                <a:solidFill>
                  <a:srgbClr val="FF0000"/>
                </a:solidFill>
              </a:rPr>
              <a:t>z.B.</a:t>
            </a:r>
            <a:r>
              <a:rPr lang="de-DE" sz="1200" dirty="0"/>
              <a:t> </a:t>
            </a:r>
            <a:r>
              <a:rPr lang="de-DE" sz="1200" dirty="0" err="1">
                <a:solidFill>
                  <a:srgbClr val="FF0000"/>
                </a:solidFill>
                <a:hlinkClick r:id="rId3">
                  <a:extLst>
                    <a:ext uri="{A12FA001-AC4F-418D-AE19-62706E023703}">
                      <ahyp:hlinkClr xmlns:ahyp="http://schemas.microsoft.com/office/drawing/2018/hyperlinkcolor" val="tx"/>
                    </a:ext>
                  </a:extLst>
                </a:hlinkClick>
              </a:rPr>
              <a:t>tibber</a:t>
            </a:r>
            <a:br>
              <a:rPr lang="de-DE" sz="1200" dirty="0">
                <a:solidFill>
                  <a:srgbClr val="FF0000"/>
                </a:solidFill>
              </a:rPr>
            </a:br>
            <a:r>
              <a:rPr lang="de-DE" sz="1200" dirty="0">
                <a:solidFill>
                  <a:srgbClr val="FF0000"/>
                </a:solidFill>
              </a:rPr>
              <a:t>- Netzentgelte</a:t>
            </a:r>
          </a:p>
        </p:txBody>
      </p:sp>
      <p:grpSp>
        <p:nvGrpSpPr>
          <p:cNvPr id="17" name="Gruppieren 16">
            <a:extLst>
              <a:ext uri="{FF2B5EF4-FFF2-40B4-BE49-F238E27FC236}">
                <a16:creationId xmlns:a16="http://schemas.microsoft.com/office/drawing/2014/main" id="{86F64689-0C53-B517-FF18-42075F8709FC}"/>
              </a:ext>
            </a:extLst>
          </p:cNvPr>
          <p:cNvGrpSpPr/>
          <p:nvPr/>
        </p:nvGrpSpPr>
        <p:grpSpPr>
          <a:xfrm>
            <a:off x="3513293" y="1053365"/>
            <a:ext cx="3866247" cy="2046813"/>
            <a:chOff x="3609543" y="1053365"/>
            <a:chExt cx="3866247" cy="2046813"/>
          </a:xfrm>
        </p:grpSpPr>
        <p:grpSp>
          <p:nvGrpSpPr>
            <p:cNvPr id="72720" name="Gruppieren 72719">
              <a:extLst>
                <a:ext uri="{FF2B5EF4-FFF2-40B4-BE49-F238E27FC236}">
                  <a16:creationId xmlns:a16="http://schemas.microsoft.com/office/drawing/2014/main" id="{0B0BF4CA-55EA-01A4-5895-8A48EA45103A}"/>
                </a:ext>
              </a:extLst>
            </p:cNvPr>
            <p:cNvGrpSpPr/>
            <p:nvPr/>
          </p:nvGrpSpPr>
          <p:grpSpPr>
            <a:xfrm>
              <a:off x="3609543" y="1368329"/>
              <a:ext cx="3866247" cy="1731849"/>
              <a:chOff x="3578599" y="1356501"/>
              <a:chExt cx="3866247" cy="1731849"/>
            </a:xfrm>
          </p:grpSpPr>
          <p:sp>
            <p:nvSpPr>
              <p:cNvPr id="27" name="Rechteck: abgerundete Ecken 26">
                <a:extLst>
                  <a:ext uri="{FF2B5EF4-FFF2-40B4-BE49-F238E27FC236}">
                    <a16:creationId xmlns:a16="http://schemas.microsoft.com/office/drawing/2014/main" id="{26A512E6-FBCC-88C4-9BEA-5BEEA5742605}"/>
                  </a:ext>
                </a:extLst>
              </p:cNvPr>
              <p:cNvSpPr/>
              <p:nvPr/>
            </p:nvSpPr>
            <p:spPr bwMode="auto">
              <a:xfrm>
                <a:off x="4961825" y="2157992"/>
                <a:ext cx="2483021"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 name="Textfeld 25">
                <a:extLst>
                  <a:ext uri="{FF2B5EF4-FFF2-40B4-BE49-F238E27FC236}">
                    <a16:creationId xmlns:a16="http://schemas.microsoft.com/office/drawing/2014/main" id="{505600DE-D75B-A625-8FB4-FC7E98C13A6E}"/>
                  </a:ext>
                </a:extLst>
              </p:cNvPr>
              <p:cNvSpPr txBox="1"/>
              <p:nvPr/>
            </p:nvSpPr>
            <p:spPr>
              <a:xfrm>
                <a:off x="5111698" y="2450310"/>
                <a:ext cx="1417261" cy="523220"/>
              </a:xfrm>
              <a:prstGeom prst="rect">
                <a:avLst/>
              </a:prstGeom>
              <a:noFill/>
            </p:spPr>
            <p:txBody>
              <a:bodyPr wrap="square" rtlCol="0">
                <a:spAutoFit/>
              </a:bodyPr>
              <a:lstStyle/>
              <a:p>
                <a:pPr algn="ctr"/>
                <a:r>
                  <a:rPr lang="de-DE" sz="1400" dirty="0"/>
                  <a:t>Home-Manager</a:t>
                </a:r>
                <a:br>
                  <a:rPr lang="de-DE" sz="1400" dirty="0"/>
                </a:br>
                <a:r>
                  <a:rPr lang="de-DE" sz="1400" dirty="0"/>
                  <a:t>(HEMS)</a:t>
                </a:r>
              </a:p>
            </p:txBody>
          </p:sp>
          <p:cxnSp>
            <p:nvCxnSpPr>
              <p:cNvPr id="29" name="Gerade Verbindung mit Pfeil 28">
                <a:extLst>
                  <a:ext uri="{FF2B5EF4-FFF2-40B4-BE49-F238E27FC236}">
                    <a16:creationId xmlns:a16="http://schemas.microsoft.com/office/drawing/2014/main" id="{219E9C1C-7B47-071B-8E16-80055A9BAA82}"/>
                  </a:ext>
                </a:extLst>
              </p:cNvPr>
              <p:cNvCxnSpPr>
                <a:cxnSpLocks/>
                <a:stCxn id="2" idx="3"/>
                <a:endCxn id="27" idx="1"/>
              </p:cNvCxnSpPr>
              <p:nvPr/>
            </p:nvCxnSpPr>
            <p:spPr bwMode="auto">
              <a:xfrm>
                <a:off x="3578599" y="2611343"/>
                <a:ext cx="1383226" cy="11828"/>
              </a:xfrm>
              <a:prstGeom prst="straightConnector1">
                <a:avLst/>
              </a:prstGeom>
              <a:solidFill>
                <a:srgbClr val="FF0000"/>
              </a:solidFill>
              <a:ln w="38100" cap="flat" cmpd="sng" algn="ctr">
                <a:solidFill>
                  <a:srgbClr val="0099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4" name="Grafik 103">
                <a:extLst>
                  <a:ext uri="{FF2B5EF4-FFF2-40B4-BE49-F238E27FC236}">
                    <a16:creationId xmlns:a16="http://schemas.microsoft.com/office/drawing/2014/main" id="{4A907435-B61E-B738-7D58-A87B60B8DE3F}"/>
                  </a:ext>
                </a:extLst>
              </p:cNvPr>
              <p:cNvPicPr>
                <a:picLocks noChangeAspect="1"/>
              </p:cNvPicPr>
              <p:nvPr/>
            </p:nvPicPr>
            <p:blipFill rotWithShape="1">
              <a:blip r:embed="rId4">
                <a:extLst>
                  <a:ext uri="{28A0092B-C50C-407E-A947-70E740481C1C}">
                    <a14:useLocalDpi xmlns:a14="http://schemas.microsoft.com/office/drawing/2010/main" val="0"/>
                  </a:ext>
                </a:extLst>
              </a:blip>
              <a:srcRect t="10520" b="9928"/>
              <a:stretch/>
            </p:blipFill>
            <p:spPr>
              <a:xfrm>
                <a:off x="6263986" y="1645073"/>
                <a:ext cx="496238" cy="277954"/>
              </a:xfrm>
              <a:prstGeom prst="rect">
                <a:avLst/>
              </a:prstGeom>
            </p:spPr>
          </p:pic>
          <p:pic>
            <p:nvPicPr>
              <p:cNvPr id="105" name="Grafik 104">
                <a:extLst>
                  <a:ext uri="{FF2B5EF4-FFF2-40B4-BE49-F238E27FC236}">
                    <a16:creationId xmlns:a16="http://schemas.microsoft.com/office/drawing/2014/main" id="{1C23678A-5769-45C9-2467-836A0962D0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2661" y="2429516"/>
                <a:ext cx="600262" cy="360157"/>
              </a:xfrm>
              <a:prstGeom prst="rect">
                <a:avLst/>
              </a:prstGeom>
            </p:spPr>
          </p:pic>
          <p:pic>
            <p:nvPicPr>
              <p:cNvPr id="106" name="Grafik 105" descr="Ein Bild, das Text, ClipArt enthält.&#10;&#10;Automatisch generierte Beschreibung">
                <a:extLst>
                  <a:ext uri="{FF2B5EF4-FFF2-40B4-BE49-F238E27FC236}">
                    <a16:creationId xmlns:a16="http://schemas.microsoft.com/office/drawing/2014/main" id="{AC49CF96-1108-4D61-734C-42566C782753}"/>
                  </a:ext>
                </a:extLst>
              </p:cNvPr>
              <p:cNvPicPr>
                <a:picLocks noChangeAspect="1"/>
              </p:cNvPicPr>
              <p:nvPr/>
            </p:nvPicPr>
            <p:blipFill rotWithShape="1">
              <a:blip r:embed="rId6">
                <a:extLst>
                  <a:ext uri="{28A0092B-C50C-407E-A947-70E740481C1C}">
                    <a14:useLocalDpi xmlns:a14="http://schemas.microsoft.com/office/drawing/2010/main" val="0"/>
                  </a:ext>
                </a:extLst>
              </a:blip>
              <a:srcRect l="16120" t="25822" r="22201" b="37321"/>
              <a:stretch/>
            </p:blipFill>
            <p:spPr>
              <a:xfrm>
                <a:off x="6882658" y="1731670"/>
                <a:ext cx="473616" cy="149381"/>
              </a:xfrm>
              <a:prstGeom prst="rect">
                <a:avLst/>
              </a:prstGeom>
            </p:spPr>
          </p:pic>
          <p:cxnSp>
            <p:nvCxnSpPr>
              <p:cNvPr id="118" name="Gerader Verbinder 117">
                <a:extLst>
                  <a:ext uri="{FF2B5EF4-FFF2-40B4-BE49-F238E27FC236}">
                    <a16:creationId xmlns:a16="http://schemas.microsoft.com/office/drawing/2014/main" id="{88B02795-73D4-1F45-5F6A-1427F19578CD}"/>
                  </a:ext>
                </a:extLst>
              </p:cNvPr>
              <p:cNvCxnSpPr/>
              <p:nvPr/>
            </p:nvCxnSpPr>
            <p:spPr bwMode="auto">
              <a:xfrm>
                <a:off x="5286857" y="1356501"/>
                <a:ext cx="0" cy="78923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 Verbindung mit Pfeil 113">
                <a:extLst>
                  <a:ext uri="{FF2B5EF4-FFF2-40B4-BE49-F238E27FC236}">
                    <a16:creationId xmlns:a16="http://schemas.microsoft.com/office/drawing/2014/main" id="{F2C2FD74-7709-9082-AA16-923FDA79AADB}"/>
                  </a:ext>
                </a:extLst>
              </p:cNvPr>
              <p:cNvCxnSpPr>
                <a:stCxn id="104" idx="2"/>
              </p:cNvCxnSpPr>
              <p:nvPr/>
            </p:nvCxnSpPr>
            <p:spPr bwMode="auto">
              <a:xfrm>
                <a:off x="6512105"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 Verbindung mit Pfeil 126">
                <a:extLst>
                  <a:ext uri="{FF2B5EF4-FFF2-40B4-BE49-F238E27FC236}">
                    <a16:creationId xmlns:a16="http://schemas.microsoft.com/office/drawing/2014/main" id="{88F450D4-E00E-687E-1CFD-65842F10A30C}"/>
                  </a:ext>
                </a:extLst>
              </p:cNvPr>
              <p:cNvCxnSpPr/>
              <p:nvPr/>
            </p:nvCxnSpPr>
            <p:spPr bwMode="auto">
              <a:xfrm>
                <a:off x="7124818"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2719" name="Gruppieren 72718">
                <a:extLst>
                  <a:ext uri="{FF2B5EF4-FFF2-40B4-BE49-F238E27FC236}">
                    <a16:creationId xmlns:a16="http://schemas.microsoft.com/office/drawing/2014/main" id="{EDD520BD-DCE5-BD15-BE76-516BAB5BA931}"/>
                  </a:ext>
                </a:extLst>
              </p:cNvPr>
              <p:cNvGrpSpPr/>
              <p:nvPr/>
            </p:nvGrpSpPr>
            <p:grpSpPr>
              <a:xfrm>
                <a:off x="3586097" y="2178760"/>
                <a:ext cx="1415549" cy="816721"/>
                <a:chOff x="3586097" y="2178760"/>
                <a:chExt cx="1415549" cy="816721"/>
              </a:xfrm>
            </p:grpSpPr>
            <p:sp>
              <p:nvSpPr>
                <p:cNvPr id="137" name="Textfeld 136">
                  <a:extLst>
                    <a:ext uri="{FF2B5EF4-FFF2-40B4-BE49-F238E27FC236}">
                      <a16:creationId xmlns:a16="http://schemas.microsoft.com/office/drawing/2014/main" id="{C7515460-0626-D305-26A5-DD64E65583A0}"/>
                    </a:ext>
                  </a:extLst>
                </p:cNvPr>
                <p:cNvSpPr txBox="1"/>
                <p:nvPr/>
              </p:nvSpPr>
              <p:spPr>
                <a:xfrm>
                  <a:off x="3765998" y="2178760"/>
                  <a:ext cx="1235648" cy="461665"/>
                </a:xfrm>
                <a:prstGeom prst="rect">
                  <a:avLst/>
                </a:prstGeom>
                <a:noFill/>
              </p:spPr>
              <p:txBody>
                <a:bodyPr wrap="square" rtlCol="0">
                  <a:spAutoFit/>
                </a:bodyPr>
                <a:lstStyle/>
                <a:p>
                  <a:r>
                    <a:rPr lang="de-DE" sz="1200" dirty="0">
                      <a:solidFill>
                        <a:srgbClr val="0000FF"/>
                      </a:solidFill>
                    </a:rPr>
                    <a:t>- L-/V-Werte</a:t>
                  </a:r>
                  <a:br>
                    <a:rPr lang="de-DE" sz="1200" dirty="0">
                      <a:solidFill>
                        <a:srgbClr val="0000FF"/>
                      </a:solidFill>
                    </a:rPr>
                  </a:br>
                  <a:r>
                    <a:rPr lang="de-DE" sz="1200" dirty="0">
                      <a:solidFill>
                        <a:srgbClr val="0000FF"/>
                      </a:solidFill>
                    </a:rPr>
                    <a:t>- Soll-Zustände</a:t>
                  </a:r>
                </a:p>
              </p:txBody>
            </p:sp>
            <p:sp>
              <p:nvSpPr>
                <p:cNvPr id="138" name="Textfeld 137">
                  <a:extLst>
                    <a:ext uri="{FF2B5EF4-FFF2-40B4-BE49-F238E27FC236}">
                      <a16:creationId xmlns:a16="http://schemas.microsoft.com/office/drawing/2014/main" id="{9C4258BF-CA2C-47E5-F865-18A48C013B45}"/>
                    </a:ext>
                  </a:extLst>
                </p:cNvPr>
                <p:cNvSpPr txBox="1"/>
                <p:nvPr/>
              </p:nvSpPr>
              <p:spPr>
                <a:xfrm>
                  <a:off x="3624664" y="2718482"/>
                  <a:ext cx="1176925" cy="276999"/>
                </a:xfrm>
                <a:prstGeom prst="rect">
                  <a:avLst/>
                </a:prstGeom>
                <a:noFill/>
              </p:spPr>
              <p:txBody>
                <a:bodyPr wrap="none" rtlCol="0">
                  <a:spAutoFit/>
                </a:bodyPr>
                <a:lstStyle/>
                <a:p>
                  <a:r>
                    <a:rPr lang="de-DE" sz="1200" dirty="0">
                      <a:solidFill>
                        <a:srgbClr val="0000FF"/>
                      </a:solidFill>
                    </a:rPr>
                    <a:t> - Ist-Zustände</a:t>
                  </a:r>
                </a:p>
              </p:txBody>
            </p:sp>
            <p:cxnSp>
              <p:nvCxnSpPr>
                <p:cNvPr id="72710" name="Gerade Verbindung mit Pfeil 72709">
                  <a:extLst>
                    <a:ext uri="{FF2B5EF4-FFF2-40B4-BE49-F238E27FC236}">
                      <a16:creationId xmlns:a16="http://schemas.microsoft.com/office/drawing/2014/main" id="{BB730E40-0800-2E75-05FD-0BD19E9C173B}"/>
                    </a:ext>
                  </a:extLst>
                </p:cNvPr>
                <p:cNvCxnSpPr/>
                <p:nvPr/>
              </p:nvCxnSpPr>
              <p:spPr bwMode="auto">
                <a:xfrm flipH="1">
                  <a:off x="4718856" y="2866269"/>
                  <a:ext cx="194536"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18" name="Gerade Verbindung mit Pfeil 72717">
                  <a:extLst>
                    <a:ext uri="{FF2B5EF4-FFF2-40B4-BE49-F238E27FC236}">
                      <a16:creationId xmlns:a16="http://schemas.microsoft.com/office/drawing/2014/main" id="{935FA1ED-D42C-AAFA-CD53-C1421EB5890C}"/>
                    </a:ext>
                  </a:extLst>
                </p:cNvPr>
                <p:cNvCxnSpPr/>
                <p:nvPr/>
              </p:nvCxnSpPr>
              <p:spPr bwMode="auto">
                <a:xfrm>
                  <a:off x="3586097" y="2392463"/>
                  <a:ext cx="237746"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 name="Gerade Verbindung mit Pfeil 13">
                <a:extLst>
                  <a:ext uri="{FF2B5EF4-FFF2-40B4-BE49-F238E27FC236}">
                    <a16:creationId xmlns:a16="http://schemas.microsoft.com/office/drawing/2014/main" id="{B9F7A267-B5DB-326D-9570-4BC54C06641C}"/>
                  </a:ext>
                </a:extLst>
              </p:cNvPr>
              <p:cNvCxnSpPr/>
              <p:nvPr/>
            </p:nvCxnSpPr>
            <p:spPr bwMode="auto">
              <a:xfrm>
                <a:off x="5722489" y="1923027"/>
                <a:ext cx="0" cy="22271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uppieren 7">
              <a:extLst>
                <a:ext uri="{FF2B5EF4-FFF2-40B4-BE49-F238E27FC236}">
                  <a16:creationId xmlns:a16="http://schemas.microsoft.com/office/drawing/2014/main" id="{E8AA29FC-721D-B987-41AB-68F5AAB03A8F}"/>
                </a:ext>
              </a:extLst>
            </p:cNvPr>
            <p:cNvGrpSpPr/>
            <p:nvPr/>
          </p:nvGrpSpPr>
          <p:grpSpPr>
            <a:xfrm>
              <a:off x="5546583" y="1615956"/>
              <a:ext cx="401106" cy="377433"/>
              <a:chOff x="10161344" y="2392768"/>
              <a:chExt cx="712396" cy="717839"/>
            </a:xfrm>
          </p:grpSpPr>
          <p:sp>
            <p:nvSpPr>
              <p:cNvPr id="12" name="Rechteck 11">
                <a:extLst>
                  <a:ext uri="{FF2B5EF4-FFF2-40B4-BE49-F238E27FC236}">
                    <a16:creationId xmlns:a16="http://schemas.microsoft.com/office/drawing/2014/main" id="{692D1759-A6CD-E367-7C5D-ED8E303F3802}"/>
                  </a:ext>
                </a:extLst>
              </p:cNvPr>
              <p:cNvSpPr/>
              <p:nvPr/>
            </p:nvSpPr>
            <p:spPr bwMode="auto">
              <a:xfrm>
                <a:off x="10161344" y="2392768"/>
                <a:ext cx="712396" cy="717839"/>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3" name="Grafik 12" descr="Ein Bild, das Schwarz, Dunkelheit enthält.&#10;&#10;Automatisch generierte Beschreibung">
                <a:extLst>
                  <a:ext uri="{FF2B5EF4-FFF2-40B4-BE49-F238E27FC236}">
                    <a16:creationId xmlns:a16="http://schemas.microsoft.com/office/drawing/2014/main" id="{8D4D6488-F9F0-5C7B-D630-9A58B8902B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75363" y="2509508"/>
                <a:ext cx="484358" cy="484358"/>
              </a:xfrm>
              <a:prstGeom prst="rect">
                <a:avLst/>
              </a:prstGeom>
            </p:spPr>
          </p:pic>
        </p:grpSp>
        <p:cxnSp>
          <p:nvCxnSpPr>
            <p:cNvPr id="9" name="Gerader Verbinder 8">
              <a:extLst>
                <a:ext uri="{FF2B5EF4-FFF2-40B4-BE49-F238E27FC236}">
                  <a16:creationId xmlns:a16="http://schemas.microsoft.com/office/drawing/2014/main" id="{C124EF77-FC87-4FCB-2C8D-A5D6C0445207}"/>
                </a:ext>
              </a:extLst>
            </p:cNvPr>
            <p:cNvCxnSpPr>
              <a:endCxn id="22" idx="4"/>
            </p:cNvCxnSpPr>
            <p:nvPr/>
          </p:nvCxnSpPr>
          <p:spPr bwMode="auto">
            <a:xfrm flipV="1">
              <a:off x="5753433" y="1137185"/>
              <a:ext cx="186" cy="4796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Ellipse 21">
              <a:extLst>
                <a:ext uri="{FF2B5EF4-FFF2-40B4-BE49-F238E27FC236}">
                  <a16:creationId xmlns:a16="http://schemas.microsoft.com/office/drawing/2014/main" id="{A5E448A7-3708-5BCD-C173-01350E3B22A3}"/>
                </a:ext>
              </a:extLst>
            </p:cNvPr>
            <p:cNvSpPr/>
            <p:nvPr/>
          </p:nvSpPr>
          <p:spPr bwMode="auto">
            <a:xfrm>
              <a:off x="5711709" y="1053365"/>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0" name="Textfeld 9">
            <a:extLst>
              <a:ext uri="{FF2B5EF4-FFF2-40B4-BE49-F238E27FC236}">
                <a16:creationId xmlns:a16="http://schemas.microsoft.com/office/drawing/2014/main" id="{375C79C2-D605-A395-398C-4CE404C514C8}"/>
              </a:ext>
            </a:extLst>
          </p:cNvPr>
          <p:cNvSpPr txBox="1"/>
          <p:nvPr/>
        </p:nvSpPr>
        <p:spPr>
          <a:xfrm>
            <a:off x="1958898" y="3084204"/>
            <a:ext cx="1521780" cy="461665"/>
          </a:xfrm>
          <a:prstGeom prst="rect">
            <a:avLst/>
          </a:prstGeom>
          <a:noFill/>
        </p:spPr>
        <p:txBody>
          <a:bodyPr wrap="square" rtlCol="0">
            <a:spAutoFit/>
          </a:bodyPr>
          <a:lstStyle/>
          <a:p>
            <a:pPr algn="ctr"/>
            <a:r>
              <a:rPr lang="de-DE" sz="1200" dirty="0"/>
              <a:t>Komponenten des Netzbetreibers</a:t>
            </a:r>
          </a:p>
        </p:txBody>
      </p:sp>
      <p:grpSp>
        <p:nvGrpSpPr>
          <p:cNvPr id="23" name="Gruppieren 22">
            <a:extLst>
              <a:ext uri="{FF2B5EF4-FFF2-40B4-BE49-F238E27FC236}">
                <a16:creationId xmlns:a16="http://schemas.microsoft.com/office/drawing/2014/main" id="{C416C816-5260-9BCD-C8CE-6051E0A4A156}"/>
              </a:ext>
            </a:extLst>
          </p:cNvPr>
          <p:cNvGrpSpPr/>
          <p:nvPr/>
        </p:nvGrpSpPr>
        <p:grpSpPr>
          <a:xfrm>
            <a:off x="265896" y="2183022"/>
            <a:ext cx="9607303" cy="3037481"/>
            <a:chOff x="362146" y="2183022"/>
            <a:chExt cx="9607303" cy="3037481"/>
          </a:xfrm>
        </p:grpSpPr>
        <p:grpSp>
          <p:nvGrpSpPr>
            <p:cNvPr id="16" name="Gruppieren 15">
              <a:extLst>
                <a:ext uri="{FF2B5EF4-FFF2-40B4-BE49-F238E27FC236}">
                  <a16:creationId xmlns:a16="http://schemas.microsoft.com/office/drawing/2014/main" id="{82CE6C90-F5E6-0FC8-5B3E-21A62B24A87D}"/>
                </a:ext>
              </a:extLst>
            </p:cNvPr>
            <p:cNvGrpSpPr/>
            <p:nvPr/>
          </p:nvGrpSpPr>
          <p:grpSpPr>
            <a:xfrm>
              <a:off x="362146" y="3130306"/>
              <a:ext cx="9607303" cy="2090197"/>
              <a:chOff x="362146" y="3130306"/>
              <a:chExt cx="9607303" cy="2090197"/>
            </a:xfrm>
          </p:grpSpPr>
          <p:cxnSp>
            <p:nvCxnSpPr>
              <p:cNvPr id="83" name="Gerader Verbinder 82">
                <a:extLst>
                  <a:ext uri="{FF2B5EF4-FFF2-40B4-BE49-F238E27FC236}">
                    <a16:creationId xmlns:a16="http://schemas.microsoft.com/office/drawing/2014/main" id="{DB91B626-B107-8F0F-EE75-40A94B2AA475}"/>
                  </a:ext>
                </a:extLst>
              </p:cNvPr>
              <p:cNvCxnSpPr/>
              <p:nvPr/>
            </p:nvCxnSpPr>
            <p:spPr bwMode="auto">
              <a:xfrm>
                <a:off x="5316074" y="3130306"/>
                <a:ext cx="0" cy="147473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Gerader Verbinder 37">
                <a:extLst>
                  <a:ext uri="{FF2B5EF4-FFF2-40B4-BE49-F238E27FC236}">
                    <a16:creationId xmlns:a16="http://schemas.microsoft.com/office/drawing/2014/main" id="{26F6B5E3-0746-C94E-55BC-617C74AC9B6D}"/>
                  </a:ext>
                </a:extLst>
              </p:cNvPr>
              <p:cNvCxnSpPr/>
              <p:nvPr/>
            </p:nvCxnSpPr>
            <p:spPr bwMode="auto">
              <a:xfrm>
                <a:off x="362146" y="4605038"/>
                <a:ext cx="7626154"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feld 39">
                <a:extLst>
                  <a:ext uri="{FF2B5EF4-FFF2-40B4-BE49-F238E27FC236}">
                    <a16:creationId xmlns:a16="http://schemas.microsoft.com/office/drawing/2014/main" id="{311464AE-5376-DEDF-466D-AF40AC9FF9B6}"/>
                  </a:ext>
                </a:extLst>
              </p:cNvPr>
              <p:cNvSpPr txBox="1"/>
              <p:nvPr/>
            </p:nvSpPr>
            <p:spPr>
              <a:xfrm>
                <a:off x="8040716" y="4549907"/>
                <a:ext cx="1928733" cy="307777"/>
              </a:xfrm>
              <a:prstGeom prst="rect">
                <a:avLst/>
              </a:prstGeom>
              <a:noFill/>
            </p:spPr>
            <p:txBody>
              <a:bodyPr wrap="none" rtlCol="0">
                <a:spAutoFit/>
              </a:bodyPr>
              <a:lstStyle/>
              <a:p>
                <a:r>
                  <a:rPr lang="de-DE" sz="1400" dirty="0">
                    <a:solidFill>
                      <a:srgbClr val="0000FF"/>
                    </a:solidFill>
                  </a:rPr>
                  <a:t>WLAN/Powerline, etc.</a:t>
                </a:r>
              </a:p>
            </p:txBody>
          </p:sp>
          <p:cxnSp>
            <p:nvCxnSpPr>
              <p:cNvPr id="86" name="Gerader Verbinder 85">
                <a:extLst>
                  <a:ext uri="{FF2B5EF4-FFF2-40B4-BE49-F238E27FC236}">
                    <a16:creationId xmlns:a16="http://schemas.microsoft.com/office/drawing/2014/main" id="{4F9598C1-68F6-C132-46F3-653AF91FE4E0}"/>
                  </a:ext>
                </a:extLst>
              </p:cNvPr>
              <p:cNvCxnSpPr/>
              <p:nvPr/>
            </p:nvCxnSpPr>
            <p:spPr bwMode="auto">
              <a:xfrm>
                <a:off x="7369738" y="4605038"/>
                <a:ext cx="0" cy="41988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r Verbinder 90">
                <a:extLst>
                  <a:ext uri="{FF2B5EF4-FFF2-40B4-BE49-F238E27FC236}">
                    <a16:creationId xmlns:a16="http://schemas.microsoft.com/office/drawing/2014/main" id="{73381D53-208E-A51E-BCAC-28E159217488}"/>
                  </a:ext>
                </a:extLst>
              </p:cNvPr>
              <p:cNvCxnSpPr/>
              <p:nvPr/>
            </p:nvCxnSpPr>
            <p:spPr bwMode="auto">
              <a:xfrm>
                <a:off x="5795529" y="4605038"/>
                <a:ext cx="0" cy="41988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r Verbinder 94">
                <a:extLst>
                  <a:ext uri="{FF2B5EF4-FFF2-40B4-BE49-F238E27FC236}">
                    <a16:creationId xmlns:a16="http://schemas.microsoft.com/office/drawing/2014/main" id="{948A2E27-AB2D-161D-6D8E-A5E21481B305}"/>
                  </a:ext>
                </a:extLst>
              </p:cNvPr>
              <p:cNvCxnSpPr/>
              <p:nvPr/>
            </p:nvCxnSpPr>
            <p:spPr bwMode="auto">
              <a:xfrm>
                <a:off x="1040987" y="3850778"/>
                <a:ext cx="0" cy="125529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34F67D80-E958-8A46-AEB9-9EA4834E01DC}"/>
                  </a:ext>
                </a:extLst>
              </p:cNvPr>
              <p:cNvCxnSpPr/>
              <p:nvPr/>
            </p:nvCxnSpPr>
            <p:spPr bwMode="auto">
              <a:xfrm>
                <a:off x="2184770" y="4605038"/>
                <a:ext cx="0" cy="615465"/>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29" name="Textfeld 128">
              <a:extLst>
                <a:ext uri="{FF2B5EF4-FFF2-40B4-BE49-F238E27FC236}">
                  <a16:creationId xmlns:a16="http://schemas.microsoft.com/office/drawing/2014/main" id="{11B161C3-D268-A8BD-46AF-526156CB42BF}"/>
                </a:ext>
              </a:extLst>
            </p:cNvPr>
            <p:cNvSpPr txBox="1"/>
            <p:nvPr/>
          </p:nvSpPr>
          <p:spPr>
            <a:xfrm>
              <a:off x="7406855" y="2183022"/>
              <a:ext cx="2386739" cy="276999"/>
            </a:xfrm>
            <a:prstGeom prst="rect">
              <a:avLst/>
            </a:prstGeom>
            <a:noFill/>
          </p:spPr>
          <p:txBody>
            <a:bodyPr wrap="square" rtlCol="0">
              <a:spAutoFit/>
            </a:bodyPr>
            <a:lstStyle/>
            <a:p>
              <a:r>
                <a:rPr lang="de-DE" sz="1200" dirty="0">
                  <a:solidFill>
                    <a:srgbClr val="0000FF"/>
                  </a:solidFill>
                </a:rPr>
                <a:t> - ermittelt Verbraucherzustände </a:t>
              </a:r>
            </a:p>
          </p:txBody>
        </p:sp>
      </p:grpSp>
      <p:sp>
        <p:nvSpPr>
          <p:cNvPr id="11" name="Textfeld 10">
            <a:extLst>
              <a:ext uri="{FF2B5EF4-FFF2-40B4-BE49-F238E27FC236}">
                <a16:creationId xmlns:a16="http://schemas.microsoft.com/office/drawing/2014/main" id="{3D1EF791-F282-0F13-0E65-4B96856376D9}"/>
              </a:ext>
            </a:extLst>
          </p:cNvPr>
          <p:cNvSpPr txBox="1"/>
          <p:nvPr/>
        </p:nvSpPr>
        <p:spPr>
          <a:xfrm>
            <a:off x="3548152" y="1604071"/>
            <a:ext cx="1316088" cy="646331"/>
          </a:xfrm>
          <a:prstGeom prst="rect">
            <a:avLst/>
          </a:prstGeom>
          <a:noFill/>
        </p:spPr>
        <p:txBody>
          <a:bodyPr wrap="square" rtlCol="0">
            <a:spAutoFit/>
          </a:bodyPr>
          <a:lstStyle/>
          <a:p>
            <a:pPr algn="ctr"/>
            <a:r>
              <a:rPr lang="de-DE" sz="1200" dirty="0">
                <a:solidFill>
                  <a:srgbClr val="FF0000"/>
                </a:solidFill>
                <a:sym typeface="Symbol" panose="05050102010706020507" pitchFamily="18" charset="2"/>
              </a:rPr>
              <a:t>Dimmen</a:t>
            </a:r>
            <a:br>
              <a:rPr lang="de-DE" sz="1200" dirty="0">
                <a:solidFill>
                  <a:srgbClr val="FF0000"/>
                </a:solidFill>
                <a:sym typeface="Symbol" panose="05050102010706020507" pitchFamily="18" charset="2"/>
              </a:rPr>
            </a:br>
            <a:r>
              <a:rPr lang="de-DE" sz="1200" dirty="0">
                <a:solidFill>
                  <a:srgbClr val="FF0000"/>
                </a:solidFill>
                <a:sym typeface="Symbol" panose="05050102010706020507" pitchFamily="18" charset="2"/>
              </a:rPr>
              <a:t></a:t>
            </a:r>
            <a:r>
              <a:rPr lang="de-DE" sz="1200" dirty="0">
                <a:solidFill>
                  <a:srgbClr val="FF0000"/>
                </a:solidFill>
              </a:rPr>
              <a:t> 4,2 kW (EnWG §14a)</a:t>
            </a:r>
          </a:p>
        </p:txBody>
      </p:sp>
      <p:grpSp>
        <p:nvGrpSpPr>
          <p:cNvPr id="108" name="Gruppieren 107">
            <a:extLst>
              <a:ext uri="{FF2B5EF4-FFF2-40B4-BE49-F238E27FC236}">
                <a16:creationId xmlns:a16="http://schemas.microsoft.com/office/drawing/2014/main" id="{60F76062-3787-97DA-28DD-7CA29BCFE7EC}"/>
              </a:ext>
            </a:extLst>
          </p:cNvPr>
          <p:cNvGrpSpPr/>
          <p:nvPr/>
        </p:nvGrpSpPr>
        <p:grpSpPr>
          <a:xfrm>
            <a:off x="325227" y="3135136"/>
            <a:ext cx="1361487" cy="2904845"/>
            <a:chOff x="421477" y="3135136"/>
            <a:chExt cx="1361487" cy="2904845"/>
          </a:xfrm>
        </p:grpSpPr>
        <p:cxnSp>
          <p:nvCxnSpPr>
            <p:cNvPr id="72728" name="Gerade Verbindung mit Pfeil 72727">
              <a:extLst>
                <a:ext uri="{FF2B5EF4-FFF2-40B4-BE49-F238E27FC236}">
                  <a16:creationId xmlns:a16="http://schemas.microsoft.com/office/drawing/2014/main" id="{EEE13A75-2348-4C13-FBD9-EB8A7AE4BDB5}"/>
                </a:ext>
              </a:extLst>
            </p:cNvPr>
            <p:cNvCxnSpPr/>
            <p:nvPr/>
          </p:nvCxnSpPr>
          <p:spPr bwMode="auto">
            <a:xfrm>
              <a:off x="1782964" y="3135136"/>
              <a:ext cx="0" cy="490177"/>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7" name="Gruppieren 96">
              <a:extLst>
                <a:ext uri="{FF2B5EF4-FFF2-40B4-BE49-F238E27FC236}">
                  <a16:creationId xmlns:a16="http://schemas.microsoft.com/office/drawing/2014/main" id="{316AC124-F839-DB52-09C6-BD6435A6657E}"/>
                </a:ext>
              </a:extLst>
            </p:cNvPr>
            <p:cNvGrpSpPr/>
            <p:nvPr/>
          </p:nvGrpSpPr>
          <p:grpSpPr>
            <a:xfrm>
              <a:off x="421477" y="3365073"/>
              <a:ext cx="890585" cy="2674908"/>
              <a:chOff x="421477" y="3365073"/>
              <a:chExt cx="890585" cy="2674908"/>
            </a:xfrm>
          </p:grpSpPr>
          <p:grpSp>
            <p:nvGrpSpPr>
              <p:cNvPr id="41" name="Gruppieren 40">
                <a:extLst>
                  <a:ext uri="{FF2B5EF4-FFF2-40B4-BE49-F238E27FC236}">
                    <a16:creationId xmlns:a16="http://schemas.microsoft.com/office/drawing/2014/main" id="{0F8BBF1F-4F47-8FCA-5C1D-9CF961F95245}"/>
                  </a:ext>
                </a:extLst>
              </p:cNvPr>
              <p:cNvGrpSpPr/>
              <p:nvPr/>
            </p:nvGrpSpPr>
            <p:grpSpPr>
              <a:xfrm>
                <a:off x="421477" y="3365073"/>
                <a:ext cx="860309" cy="462686"/>
                <a:chOff x="10837564" y="1643045"/>
                <a:chExt cx="3320770" cy="1785955"/>
              </a:xfrm>
            </p:grpSpPr>
            <p:sp>
              <p:nvSpPr>
                <p:cNvPr id="42" name="Freihandform: Form 41">
                  <a:extLst>
                    <a:ext uri="{FF2B5EF4-FFF2-40B4-BE49-F238E27FC236}">
                      <a16:creationId xmlns:a16="http://schemas.microsoft.com/office/drawing/2014/main" id="{E6208189-1284-75D3-1C4F-A53AB6397C17}"/>
                    </a:ext>
                  </a:extLst>
                </p:cNvPr>
                <p:cNvSpPr/>
                <p:nvPr/>
              </p:nvSpPr>
              <p:spPr bwMode="auto">
                <a:xfrm>
                  <a:off x="10837564" y="1643045"/>
                  <a:ext cx="3320770" cy="178595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43" name="Gruppieren 42">
                  <a:extLst>
                    <a:ext uri="{FF2B5EF4-FFF2-40B4-BE49-F238E27FC236}">
                      <a16:creationId xmlns:a16="http://schemas.microsoft.com/office/drawing/2014/main" id="{E5227234-ADBA-7836-27D7-48FB3186C7E0}"/>
                    </a:ext>
                  </a:extLst>
                </p:cNvPr>
                <p:cNvGrpSpPr/>
                <p:nvPr/>
              </p:nvGrpSpPr>
              <p:grpSpPr>
                <a:xfrm>
                  <a:off x="11264516" y="1884626"/>
                  <a:ext cx="2344309" cy="1302791"/>
                  <a:chOff x="8364915" y="3815016"/>
                  <a:chExt cx="897128" cy="528571"/>
                </a:xfrm>
              </p:grpSpPr>
              <p:sp>
                <p:nvSpPr>
                  <p:cNvPr id="44" name="Freihandform: Form 43">
                    <a:extLst>
                      <a:ext uri="{FF2B5EF4-FFF2-40B4-BE49-F238E27FC236}">
                        <a16:creationId xmlns:a16="http://schemas.microsoft.com/office/drawing/2014/main" id="{728822CB-6B94-D463-11A9-CBE72CFB4102}"/>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5" name="Freihandform: Form 44">
                    <a:extLst>
                      <a:ext uri="{FF2B5EF4-FFF2-40B4-BE49-F238E27FC236}">
                        <a16:creationId xmlns:a16="http://schemas.microsoft.com/office/drawing/2014/main" id="{78915CF2-EEF7-E786-9476-ECE915C7B2D0}"/>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7" name="Freihandform: Form 46">
                    <a:extLst>
                      <a:ext uri="{FF2B5EF4-FFF2-40B4-BE49-F238E27FC236}">
                        <a16:creationId xmlns:a16="http://schemas.microsoft.com/office/drawing/2014/main" id="{98FE3F3B-890E-3884-8C6A-38B3D204529C}"/>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48" name="Freihandform: Form 47">
                    <a:extLst>
                      <a:ext uri="{FF2B5EF4-FFF2-40B4-BE49-F238E27FC236}">
                        <a16:creationId xmlns:a16="http://schemas.microsoft.com/office/drawing/2014/main" id="{99519CA0-CF76-3F4D-6264-DE22E647CEB0}"/>
                      </a:ext>
                    </a:extLst>
                  </p:cNvPr>
                  <p:cNvSpPr/>
                  <p:nvPr/>
                </p:nvSpPr>
                <p:spPr bwMode="auto">
                  <a:xfrm>
                    <a:off x="8911495" y="4117607"/>
                    <a:ext cx="350548"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53" name="Grafik 52">
                <a:extLst>
                  <a:ext uri="{FF2B5EF4-FFF2-40B4-BE49-F238E27FC236}">
                    <a16:creationId xmlns:a16="http://schemas.microsoft.com/office/drawing/2014/main" id="{8586D6D2-9B52-9EAC-B249-DB676C946B54}"/>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767160" y="5109057"/>
                <a:ext cx="340430" cy="584042"/>
              </a:xfrm>
              <a:prstGeom prst="rect">
                <a:avLst/>
              </a:prstGeom>
            </p:spPr>
          </p:pic>
          <p:cxnSp>
            <p:nvCxnSpPr>
              <p:cNvPr id="75" name="Gerader Verbinder 74">
                <a:extLst>
                  <a:ext uri="{FF2B5EF4-FFF2-40B4-BE49-F238E27FC236}">
                    <a16:creationId xmlns:a16="http://schemas.microsoft.com/office/drawing/2014/main" id="{6E82F03A-23D0-81CD-E384-AFB193A4D765}"/>
                  </a:ext>
                </a:extLst>
              </p:cNvPr>
              <p:cNvCxnSpPr>
                <a:cxnSpLocks/>
              </p:cNvCxnSpPr>
              <p:nvPr/>
            </p:nvCxnSpPr>
            <p:spPr bwMode="auto">
              <a:xfrm>
                <a:off x="884035" y="3827759"/>
                <a:ext cx="0" cy="127831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D1F4146A-1543-5B42-F589-F92A7B4F5A90}"/>
                  </a:ext>
                </a:extLst>
              </p:cNvPr>
              <p:cNvSpPr/>
              <p:nvPr/>
            </p:nvSpPr>
            <p:spPr bwMode="auto">
              <a:xfrm>
                <a:off x="843524"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5" name="Textfeld 154">
                <a:extLst>
                  <a:ext uri="{FF2B5EF4-FFF2-40B4-BE49-F238E27FC236}">
                    <a16:creationId xmlns:a16="http://schemas.microsoft.com/office/drawing/2014/main" id="{09DB44E0-C2A8-72C3-BA19-F98F9C41C4E0}"/>
                  </a:ext>
                </a:extLst>
              </p:cNvPr>
              <p:cNvSpPr txBox="1"/>
              <p:nvPr/>
            </p:nvSpPr>
            <p:spPr>
              <a:xfrm>
                <a:off x="587184" y="5639871"/>
                <a:ext cx="724878" cy="400110"/>
              </a:xfrm>
              <a:prstGeom prst="rect">
                <a:avLst/>
              </a:prstGeom>
              <a:noFill/>
            </p:spPr>
            <p:txBody>
              <a:bodyPr wrap="none" rtlCol="0">
                <a:spAutoFit/>
              </a:bodyPr>
              <a:lstStyle/>
              <a:p>
                <a:pPr algn="ctr"/>
                <a:r>
                  <a:rPr lang="de-DE" sz="1000" dirty="0"/>
                  <a:t>Haus-</a:t>
                </a:r>
                <a:br>
                  <a:rPr lang="de-DE" sz="1000" dirty="0"/>
                </a:br>
                <a:r>
                  <a:rPr lang="de-DE" sz="1000" dirty="0"/>
                  <a:t>Kraftwerk</a:t>
                </a:r>
              </a:p>
            </p:txBody>
          </p:sp>
          <p:cxnSp>
            <p:nvCxnSpPr>
              <p:cNvPr id="170" name="Gerade Verbindung mit Pfeil 169">
                <a:extLst>
                  <a:ext uri="{FF2B5EF4-FFF2-40B4-BE49-F238E27FC236}">
                    <a16:creationId xmlns:a16="http://schemas.microsoft.com/office/drawing/2014/main" id="{E8A821BB-B6CE-FBB9-0CCE-72EFE48677D6}"/>
                  </a:ext>
                </a:extLst>
              </p:cNvPr>
              <p:cNvCxnSpPr/>
              <p:nvPr/>
            </p:nvCxnSpPr>
            <p:spPr bwMode="auto">
              <a:xfrm>
                <a:off x="763379" y="4663779"/>
                <a:ext cx="0" cy="336058"/>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mit Pfeil 32">
                <a:extLst>
                  <a:ext uri="{FF2B5EF4-FFF2-40B4-BE49-F238E27FC236}">
                    <a16:creationId xmlns:a16="http://schemas.microsoft.com/office/drawing/2014/main" id="{5901CBF5-2598-027C-A5AD-52E10496017C}"/>
                  </a:ext>
                </a:extLst>
              </p:cNvPr>
              <p:cNvCxnSpPr/>
              <p:nvPr/>
            </p:nvCxnSpPr>
            <p:spPr bwMode="auto">
              <a:xfrm>
                <a:off x="758130" y="3920665"/>
                <a:ext cx="0" cy="407274"/>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99" name="Gruppieren 98">
            <a:extLst>
              <a:ext uri="{FF2B5EF4-FFF2-40B4-BE49-F238E27FC236}">
                <a16:creationId xmlns:a16="http://schemas.microsoft.com/office/drawing/2014/main" id="{0894758F-6C46-8D53-B0CB-20C0834CFA00}"/>
              </a:ext>
            </a:extLst>
          </p:cNvPr>
          <p:cNvGrpSpPr/>
          <p:nvPr/>
        </p:nvGrpSpPr>
        <p:grpSpPr>
          <a:xfrm>
            <a:off x="3871497" y="4386142"/>
            <a:ext cx="886781" cy="1653839"/>
            <a:chOff x="2424939" y="4386142"/>
            <a:chExt cx="886781" cy="1653839"/>
          </a:xfrm>
        </p:grpSpPr>
        <p:pic>
          <p:nvPicPr>
            <p:cNvPr id="56" name="Grafik 55">
              <a:extLst>
                <a:ext uri="{FF2B5EF4-FFF2-40B4-BE49-F238E27FC236}">
                  <a16:creationId xmlns:a16="http://schemas.microsoft.com/office/drawing/2014/main" id="{3D3F1ED4-57CA-555A-8115-E415C131D265}"/>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6186" t="29360" r="81092" b="53879"/>
            <a:stretch/>
          </p:blipFill>
          <p:spPr>
            <a:xfrm>
              <a:off x="2650811" y="5041021"/>
              <a:ext cx="397075" cy="523141"/>
            </a:xfrm>
            <a:prstGeom prst="rect">
              <a:avLst/>
            </a:prstGeom>
          </p:spPr>
        </p:pic>
        <p:sp>
          <p:nvSpPr>
            <p:cNvPr id="57" name="Textfeld 56">
              <a:extLst>
                <a:ext uri="{FF2B5EF4-FFF2-40B4-BE49-F238E27FC236}">
                  <a16:creationId xmlns:a16="http://schemas.microsoft.com/office/drawing/2014/main" id="{1B099C1E-013B-C1B1-C3C5-9F5468881B71}"/>
                </a:ext>
              </a:extLst>
            </p:cNvPr>
            <p:cNvSpPr txBox="1"/>
            <p:nvPr/>
          </p:nvSpPr>
          <p:spPr>
            <a:xfrm>
              <a:off x="2424939" y="5639871"/>
              <a:ext cx="886781" cy="400110"/>
            </a:xfrm>
            <a:prstGeom prst="rect">
              <a:avLst/>
            </a:prstGeom>
            <a:noFill/>
          </p:spPr>
          <p:txBody>
            <a:bodyPr wrap="none" rtlCol="0">
              <a:spAutoFit/>
            </a:bodyPr>
            <a:lstStyle/>
            <a:p>
              <a:pPr algn="ctr"/>
              <a:r>
                <a:rPr lang="de-DE" sz="1000" dirty="0"/>
                <a:t>einfache</a:t>
              </a:r>
              <a:br>
                <a:rPr lang="de-DE" sz="1000" dirty="0"/>
              </a:br>
              <a:r>
                <a:rPr lang="de-DE" sz="1000" dirty="0"/>
                <a:t>Verbraucher</a:t>
              </a:r>
            </a:p>
          </p:txBody>
        </p:sp>
        <p:cxnSp>
          <p:nvCxnSpPr>
            <p:cNvPr id="77" name="Gerader Verbinder 76">
              <a:extLst>
                <a:ext uri="{FF2B5EF4-FFF2-40B4-BE49-F238E27FC236}">
                  <a16:creationId xmlns:a16="http://schemas.microsoft.com/office/drawing/2014/main" id="{EA8D879C-160D-9F47-B218-9C7CCDD42419}"/>
                </a:ext>
              </a:extLst>
            </p:cNvPr>
            <p:cNvCxnSpPr>
              <a:cxnSpLocks/>
              <a:stCxn id="78" idx="0"/>
            </p:cNvCxnSpPr>
            <p:nvPr/>
          </p:nvCxnSpPr>
          <p:spPr bwMode="auto">
            <a:xfrm flipH="1">
              <a:off x="2846954" y="4386142"/>
              <a:ext cx="1399" cy="63909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8" name="Ellipse 77">
              <a:extLst>
                <a:ext uri="{FF2B5EF4-FFF2-40B4-BE49-F238E27FC236}">
                  <a16:creationId xmlns:a16="http://schemas.microsoft.com/office/drawing/2014/main" id="{CE01B81E-AE59-0C87-EBD4-A4EE33B681DC}"/>
                </a:ext>
              </a:extLst>
            </p:cNvPr>
            <p:cNvSpPr/>
            <p:nvPr/>
          </p:nvSpPr>
          <p:spPr bwMode="auto">
            <a:xfrm>
              <a:off x="2806443"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9" name="Gerade Verbindung mit Pfeil 48">
              <a:extLst>
                <a:ext uri="{FF2B5EF4-FFF2-40B4-BE49-F238E27FC236}">
                  <a16:creationId xmlns:a16="http://schemas.microsoft.com/office/drawing/2014/main" id="{787E4C2A-2BB6-F316-0D9B-476EB1EB893C}"/>
                </a:ext>
              </a:extLst>
            </p:cNvPr>
            <p:cNvCxnSpPr/>
            <p:nvPr/>
          </p:nvCxnSpPr>
          <p:spPr bwMode="auto">
            <a:xfrm>
              <a:off x="2754866" y="4663779"/>
              <a:ext cx="0" cy="336058"/>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 name="Gruppieren 99">
            <a:extLst>
              <a:ext uri="{FF2B5EF4-FFF2-40B4-BE49-F238E27FC236}">
                <a16:creationId xmlns:a16="http://schemas.microsoft.com/office/drawing/2014/main" id="{ECB8618A-9FDA-C857-D25F-91B0E67278C1}"/>
              </a:ext>
            </a:extLst>
          </p:cNvPr>
          <p:cNvGrpSpPr/>
          <p:nvPr/>
        </p:nvGrpSpPr>
        <p:grpSpPr>
          <a:xfrm>
            <a:off x="5153759" y="4386142"/>
            <a:ext cx="886781" cy="1653839"/>
            <a:chOff x="3707201" y="4386142"/>
            <a:chExt cx="886781" cy="1653839"/>
          </a:xfrm>
        </p:grpSpPr>
        <p:pic>
          <p:nvPicPr>
            <p:cNvPr id="55" name="Grafik 54">
              <a:extLst>
                <a:ext uri="{FF2B5EF4-FFF2-40B4-BE49-F238E27FC236}">
                  <a16:creationId xmlns:a16="http://schemas.microsoft.com/office/drawing/2014/main" id="{EB51EDD2-FD3C-AC99-38FB-D7798B902C94}"/>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3969817" y="5031739"/>
              <a:ext cx="423723" cy="569127"/>
            </a:xfrm>
            <a:prstGeom prst="rect">
              <a:avLst/>
            </a:prstGeom>
          </p:spPr>
        </p:pic>
        <p:sp>
          <p:nvSpPr>
            <p:cNvPr id="58" name="Textfeld 57">
              <a:extLst>
                <a:ext uri="{FF2B5EF4-FFF2-40B4-BE49-F238E27FC236}">
                  <a16:creationId xmlns:a16="http://schemas.microsoft.com/office/drawing/2014/main" id="{DDB41671-E97C-2416-A784-BDD050FF082E}"/>
                </a:ext>
              </a:extLst>
            </p:cNvPr>
            <p:cNvSpPr txBox="1"/>
            <p:nvPr/>
          </p:nvSpPr>
          <p:spPr>
            <a:xfrm>
              <a:off x="3707201" y="5639871"/>
              <a:ext cx="886781" cy="400110"/>
            </a:xfrm>
            <a:prstGeom prst="rect">
              <a:avLst/>
            </a:prstGeom>
            <a:noFill/>
          </p:spPr>
          <p:txBody>
            <a:bodyPr wrap="none" rtlCol="0">
              <a:spAutoFit/>
            </a:bodyPr>
            <a:lstStyle/>
            <a:p>
              <a:pPr algn="ctr"/>
              <a:r>
                <a:rPr lang="de-DE" sz="1000" dirty="0"/>
                <a:t>schaltbare</a:t>
              </a:r>
              <a:br>
                <a:rPr lang="de-DE" sz="1000" dirty="0"/>
              </a:br>
              <a:r>
                <a:rPr lang="de-DE" sz="1000" dirty="0"/>
                <a:t>Verbraucher</a:t>
              </a:r>
            </a:p>
          </p:txBody>
        </p:sp>
        <p:cxnSp>
          <p:nvCxnSpPr>
            <p:cNvPr id="69" name="Gerader Verbinder 68">
              <a:extLst>
                <a:ext uri="{FF2B5EF4-FFF2-40B4-BE49-F238E27FC236}">
                  <a16:creationId xmlns:a16="http://schemas.microsoft.com/office/drawing/2014/main" id="{FB30CA94-607C-BDEF-5AF4-E2966D8AD59D}"/>
                </a:ext>
              </a:extLst>
            </p:cNvPr>
            <p:cNvCxnSpPr>
              <a:cxnSpLocks/>
              <a:stCxn id="70" idx="0"/>
            </p:cNvCxnSpPr>
            <p:nvPr/>
          </p:nvCxnSpPr>
          <p:spPr bwMode="auto">
            <a:xfrm>
              <a:off x="4128589" y="4386142"/>
              <a:ext cx="0" cy="63909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Ellipse 69">
              <a:extLst>
                <a:ext uri="{FF2B5EF4-FFF2-40B4-BE49-F238E27FC236}">
                  <a16:creationId xmlns:a16="http://schemas.microsoft.com/office/drawing/2014/main" id="{73A4B088-28A3-065E-EED2-51C566AB80C4}"/>
                </a:ext>
              </a:extLst>
            </p:cNvPr>
            <p:cNvSpPr/>
            <p:nvPr/>
          </p:nvSpPr>
          <p:spPr bwMode="auto">
            <a:xfrm>
              <a:off x="4086679"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6" name="Gerade Verbindung mit Pfeil 65">
              <a:extLst>
                <a:ext uri="{FF2B5EF4-FFF2-40B4-BE49-F238E27FC236}">
                  <a16:creationId xmlns:a16="http://schemas.microsoft.com/office/drawing/2014/main" id="{A9142F77-463D-6957-39B6-01DF80A1DC95}"/>
                </a:ext>
              </a:extLst>
            </p:cNvPr>
            <p:cNvCxnSpPr/>
            <p:nvPr/>
          </p:nvCxnSpPr>
          <p:spPr bwMode="auto">
            <a:xfrm>
              <a:off x="4024866" y="4663779"/>
              <a:ext cx="0" cy="336058"/>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 name="Gruppieren 100">
            <a:extLst>
              <a:ext uri="{FF2B5EF4-FFF2-40B4-BE49-F238E27FC236}">
                <a16:creationId xmlns:a16="http://schemas.microsoft.com/office/drawing/2014/main" id="{B472ABFC-0993-60DB-31EE-FCF0C0C51143}"/>
              </a:ext>
            </a:extLst>
          </p:cNvPr>
          <p:cNvGrpSpPr/>
          <p:nvPr/>
        </p:nvGrpSpPr>
        <p:grpSpPr>
          <a:xfrm>
            <a:off x="6400034" y="4386142"/>
            <a:ext cx="1481495" cy="1653839"/>
            <a:chOff x="4953476" y="4386142"/>
            <a:chExt cx="1481495" cy="1653839"/>
          </a:xfrm>
        </p:grpSpPr>
        <p:pic>
          <p:nvPicPr>
            <p:cNvPr id="52" name="Grafik 51">
              <a:extLst>
                <a:ext uri="{FF2B5EF4-FFF2-40B4-BE49-F238E27FC236}">
                  <a16:creationId xmlns:a16="http://schemas.microsoft.com/office/drawing/2014/main" id="{8C14F1C0-410F-EA27-B685-F3A9783D4A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21883" y="4891921"/>
              <a:ext cx="860309" cy="860309"/>
            </a:xfrm>
            <a:prstGeom prst="rect">
              <a:avLst/>
            </a:prstGeom>
          </p:spPr>
        </p:pic>
        <p:sp>
          <p:nvSpPr>
            <p:cNvPr id="60" name="Textfeld 59">
              <a:extLst>
                <a:ext uri="{FF2B5EF4-FFF2-40B4-BE49-F238E27FC236}">
                  <a16:creationId xmlns:a16="http://schemas.microsoft.com/office/drawing/2014/main" id="{86DDCD06-6BD7-66FB-AAE6-F7F3305FBBC1}"/>
                </a:ext>
              </a:extLst>
            </p:cNvPr>
            <p:cNvSpPr txBox="1"/>
            <p:nvPr/>
          </p:nvSpPr>
          <p:spPr>
            <a:xfrm>
              <a:off x="4953476" y="5639871"/>
              <a:ext cx="1481495" cy="400110"/>
            </a:xfrm>
            <a:prstGeom prst="rect">
              <a:avLst/>
            </a:prstGeom>
            <a:noFill/>
          </p:spPr>
          <p:txBody>
            <a:bodyPr wrap="none" rtlCol="0">
              <a:spAutoFit/>
            </a:bodyPr>
            <a:lstStyle/>
            <a:p>
              <a:pPr algn="ctr"/>
              <a:r>
                <a:rPr lang="de-DE" sz="1000" dirty="0"/>
                <a:t>WPPE mit W-Wasser-/</a:t>
              </a:r>
              <a:br>
                <a:rPr lang="de-DE" sz="1000" dirty="0"/>
              </a:br>
              <a:r>
                <a:rPr lang="de-DE" sz="1000" dirty="0"/>
                <a:t>Puffer-/Hausspeicher</a:t>
              </a:r>
            </a:p>
          </p:txBody>
        </p:sp>
        <p:cxnSp>
          <p:nvCxnSpPr>
            <p:cNvPr id="62" name="Gerader Verbinder 61">
              <a:extLst>
                <a:ext uri="{FF2B5EF4-FFF2-40B4-BE49-F238E27FC236}">
                  <a16:creationId xmlns:a16="http://schemas.microsoft.com/office/drawing/2014/main" id="{E940292A-FC5C-2CD5-1282-B265D32C0B14}"/>
                </a:ext>
              </a:extLst>
            </p:cNvPr>
            <p:cNvCxnSpPr>
              <a:cxnSpLocks/>
              <a:stCxn id="63" idx="0"/>
            </p:cNvCxnSpPr>
            <p:nvPr/>
          </p:nvCxnSpPr>
          <p:spPr bwMode="auto">
            <a:xfrm flipH="1">
              <a:off x="5542641" y="4386142"/>
              <a:ext cx="1399" cy="63877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703779C4-AA76-2AFE-F340-DF93661483FD}"/>
                </a:ext>
              </a:extLst>
            </p:cNvPr>
            <p:cNvSpPr/>
            <p:nvPr/>
          </p:nvSpPr>
          <p:spPr bwMode="auto">
            <a:xfrm>
              <a:off x="5502130"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7" name="Gerade Verbindung mit Pfeil 66">
              <a:extLst>
                <a:ext uri="{FF2B5EF4-FFF2-40B4-BE49-F238E27FC236}">
                  <a16:creationId xmlns:a16="http://schemas.microsoft.com/office/drawing/2014/main" id="{40D3CC63-36A5-105A-414F-D6FAC1E6C68A}"/>
                </a:ext>
              </a:extLst>
            </p:cNvPr>
            <p:cNvCxnSpPr/>
            <p:nvPr/>
          </p:nvCxnSpPr>
          <p:spPr bwMode="auto">
            <a:xfrm>
              <a:off x="5415516" y="4663779"/>
              <a:ext cx="0" cy="336058"/>
            </a:xfrm>
            <a:prstGeom prst="straightConnector1">
              <a:avLst/>
            </a:prstGeom>
            <a:solidFill>
              <a:srgbClr val="FF0000"/>
            </a:solidFill>
            <a:ln w="127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uppieren 101">
            <a:extLst>
              <a:ext uri="{FF2B5EF4-FFF2-40B4-BE49-F238E27FC236}">
                <a16:creationId xmlns:a16="http://schemas.microsoft.com/office/drawing/2014/main" id="{750BF65B-7D58-4783-2B96-9A5B8DD032C6}"/>
              </a:ext>
            </a:extLst>
          </p:cNvPr>
          <p:cNvGrpSpPr/>
          <p:nvPr/>
        </p:nvGrpSpPr>
        <p:grpSpPr>
          <a:xfrm>
            <a:off x="1549228" y="4386142"/>
            <a:ext cx="860309" cy="1807727"/>
            <a:chOff x="7037893" y="4386142"/>
            <a:chExt cx="860309" cy="1807727"/>
          </a:xfrm>
        </p:grpSpPr>
        <p:pic>
          <p:nvPicPr>
            <p:cNvPr id="54" name="Grafik 53">
              <a:extLst>
                <a:ext uri="{FF2B5EF4-FFF2-40B4-BE49-F238E27FC236}">
                  <a16:creationId xmlns:a16="http://schemas.microsoft.com/office/drawing/2014/main" id="{EF532744-EC00-26BF-6874-141D92E4491E}"/>
                </a:ext>
              </a:extLst>
            </p:cNvPr>
            <p:cNvPicPr>
              <a:picLocks noChangeAspect="1"/>
            </p:cNvPicPr>
            <p:nvPr/>
          </p:nvPicPr>
          <p:blipFill rotWithShape="1">
            <a:blip r:embed="rId11">
              <a:extLst>
                <a:ext uri="{28A0092B-C50C-407E-A947-70E740481C1C}">
                  <a14:useLocalDpi xmlns:a14="http://schemas.microsoft.com/office/drawing/2010/main" val="0"/>
                </a:ext>
              </a:extLst>
            </a:blip>
            <a:srcRect t="29361" b="26935"/>
            <a:stretch/>
          </p:blipFill>
          <p:spPr>
            <a:xfrm>
              <a:off x="7037893" y="5202258"/>
              <a:ext cx="860309" cy="375518"/>
            </a:xfrm>
            <a:prstGeom prst="rect">
              <a:avLst/>
            </a:prstGeom>
          </p:spPr>
        </p:pic>
        <p:sp>
          <p:nvSpPr>
            <p:cNvPr id="59" name="Textfeld 58">
              <a:extLst>
                <a:ext uri="{FF2B5EF4-FFF2-40B4-BE49-F238E27FC236}">
                  <a16:creationId xmlns:a16="http://schemas.microsoft.com/office/drawing/2014/main" id="{08C84AEF-4218-8B39-C082-69F1647AE067}"/>
                </a:ext>
              </a:extLst>
            </p:cNvPr>
            <p:cNvSpPr txBox="1"/>
            <p:nvPr/>
          </p:nvSpPr>
          <p:spPr>
            <a:xfrm>
              <a:off x="7167322" y="5639871"/>
              <a:ext cx="654346" cy="553998"/>
            </a:xfrm>
            <a:prstGeom prst="rect">
              <a:avLst/>
            </a:prstGeom>
            <a:noFill/>
          </p:spPr>
          <p:txBody>
            <a:bodyPr wrap="none" rtlCol="0">
              <a:spAutoFit/>
            </a:bodyPr>
            <a:lstStyle/>
            <a:p>
              <a:pPr algn="ctr"/>
              <a:r>
                <a:rPr lang="de-DE" sz="1000" dirty="0"/>
                <a:t>E-Auto</a:t>
              </a:r>
              <a:br>
                <a:rPr lang="de-DE" sz="1000" dirty="0"/>
              </a:br>
              <a:r>
                <a:rPr lang="de-DE" sz="1000" dirty="0"/>
                <a:t>(V2H/G)</a:t>
              </a:r>
            </a:p>
            <a:p>
              <a:pPr algn="ctr"/>
              <a:endParaRPr lang="de-DE" sz="1000" dirty="0"/>
            </a:p>
          </p:txBody>
        </p:sp>
        <p:cxnSp>
          <p:nvCxnSpPr>
            <p:cNvPr id="71" name="Gerader Verbinder 70">
              <a:extLst>
                <a:ext uri="{FF2B5EF4-FFF2-40B4-BE49-F238E27FC236}">
                  <a16:creationId xmlns:a16="http://schemas.microsoft.com/office/drawing/2014/main" id="{E08898CC-984B-14BE-6959-C7BD8C608BDF}"/>
                </a:ext>
              </a:extLst>
            </p:cNvPr>
            <p:cNvCxnSpPr>
              <a:cxnSpLocks/>
              <a:stCxn id="72" idx="0"/>
            </p:cNvCxnSpPr>
            <p:nvPr/>
          </p:nvCxnSpPr>
          <p:spPr bwMode="auto">
            <a:xfrm flipH="1">
              <a:off x="7362316" y="4386142"/>
              <a:ext cx="1399" cy="81611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Ellipse 71">
              <a:extLst>
                <a:ext uri="{FF2B5EF4-FFF2-40B4-BE49-F238E27FC236}">
                  <a16:creationId xmlns:a16="http://schemas.microsoft.com/office/drawing/2014/main" id="{A62B6B2D-F3CC-1454-F2E9-07729F129278}"/>
                </a:ext>
              </a:extLst>
            </p:cNvPr>
            <p:cNvSpPr/>
            <p:nvPr/>
          </p:nvSpPr>
          <p:spPr bwMode="auto">
            <a:xfrm>
              <a:off x="7321805" y="4386142"/>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94" name="Gerade Verbindung mit Pfeil 93">
              <a:extLst>
                <a:ext uri="{FF2B5EF4-FFF2-40B4-BE49-F238E27FC236}">
                  <a16:creationId xmlns:a16="http://schemas.microsoft.com/office/drawing/2014/main" id="{6491FB78-B99B-DB74-5724-590FEB940CA8}"/>
                </a:ext>
              </a:extLst>
            </p:cNvPr>
            <p:cNvCxnSpPr/>
            <p:nvPr/>
          </p:nvCxnSpPr>
          <p:spPr bwMode="auto">
            <a:xfrm>
              <a:off x="7247690" y="4663779"/>
              <a:ext cx="0" cy="336058"/>
            </a:xfrm>
            <a:prstGeom prst="straightConnector1">
              <a:avLst/>
            </a:prstGeom>
            <a:solidFill>
              <a:srgbClr val="FF0000"/>
            </a:solidFill>
            <a:ln w="12700"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4" name="Textfeld 23">
            <a:extLst>
              <a:ext uri="{FF2B5EF4-FFF2-40B4-BE49-F238E27FC236}">
                <a16:creationId xmlns:a16="http://schemas.microsoft.com/office/drawing/2014/main" id="{BB863EBC-B6F0-6EB0-68F7-4C5A5BC0CDBA}"/>
              </a:ext>
            </a:extLst>
          </p:cNvPr>
          <p:cNvSpPr txBox="1"/>
          <p:nvPr/>
        </p:nvSpPr>
        <p:spPr>
          <a:xfrm>
            <a:off x="7310605" y="2980013"/>
            <a:ext cx="1769771" cy="276999"/>
          </a:xfrm>
          <a:prstGeom prst="rect">
            <a:avLst/>
          </a:prstGeom>
          <a:noFill/>
        </p:spPr>
        <p:txBody>
          <a:bodyPr wrap="square" rtlCol="0">
            <a:spAutoFit/>
          </a:bodyPr>
          <a:lstStyle/>
          <a:p>
            <a:r>
              <a:rPr lang="de-DE" sz="1200" dirty="0">
                <a:solidFill>
                  <a:srgbClr val="0000FF"/>
                </a:solidFill>
              </a:rPr>
              <a:t> - gibt Sollzustände vor</a:t>
            </a:r>
          </a:p>
        </p:txBody>
      </p:sp>
      <p:sp>
        <p:nvSpPr>
          <p:cNvPr id="25" name="Textfeld 24">
            <a:extLst>
              <a:ext uri="{FF2B5EF4-FFF2-40B4-BE49-F238E27FC236}">
                <a16:creationId xmlns:a16="http://schemas.microsoft.com/office/drawing/2014/main" id="{99DD62DC-3C8F-C4C4-CC72-DF86AF30FAAF}"/>
              </a:ext>
            </a:extLst>
          </p:cNvPr>
          <p:cNvSpPr txBox="1"/>
          <p:nvPr/>
        </p:nvSpPr>
        <p:spPr>
          <a:xfrm>
            <a:off x="7310605" y="2584206"/>
            <a:ext cx="1967205" cy="276999"/>
          </a:xfrm>
          <a:prstGeom prst="rect">
            <a:avLst/>
          </a:prstGeom>
          <a:noFill/>
        </p:spPr>
        <p:txBody>
          <a:bodyPr wrap="none" rtlCol="0">
            <a:spAutoFit/>
          </a:bodyPr>
          <a:lstStyle/>
          <a:p>
            <a:r>
              <a:rPr lang="de-DE" sz="1200" dirty="0">
                <a:solidFill>
                  <a:srgbClr val="0000FF"/>
                </a:solidFill>
              </a:rPr>
              <a:t> - minimiert Energiekosten</a:t>
            </a:r>
          </a:p>
        </p:txBody>
      </p:sp>
      <p:sp>
        <p:nvSpPr>
          <p:cNvPr id="28" name="Textfeld 27">
            <a:extLst>
              <a:ext uri="{FF2B5EF4-FFF2-40B4-BE49-F238E27FC236}">
                <a16:creationId xmlns:a16="http://schemas.microsoft.com/office/drawing/2014/main" id="{EC0612A1-B7FD-6105-E72E-8501A6C39271}"/>
              </a:ext>
            </a:extLst>
          </p:cNvPr>
          <p:cNvSpPr txBox="1"/>
          <p:nvPr/>
        </p:nvSpPr>
        <p:spPr>
          <a:xfrm>
            <a:off x="7310605" y="3176536"/>
            <a:ext cx="2026517" cy="276999"/>
          </a:xfrm>
          <a:prstGeom prst="rect">
            <a:avLst/>
          </a:prstGeom>
          <a:noFill/>
        </p:spPr>
        <p:txBody>
          <a:bodyPr wrap="none" rtlCol="0">
            <a:spAutoFit/>
          </a:bodyPr>
          <a:lstStyle/>
          <a:p>
            <a:r>
              <a:rPr lang="de-DE" sz="1200" dirty="0">
                <a:solidFill>
                  <a:srgbClr val="0000FF"/>
                </a:solidFill>
              </a:rPr>
              <a:t> - agiert autark netzdienlich</a:t>
            </a:r>
          </a:p>
        </p:txBody>
      </p:sp>
      <p:sp>
        <p:nvSpPr>
          <p:cNvPr id="30" name="Textfeld 29">
            <a:extLst>
              <a:ext uri="{FF2B5EF4-FFF2-40B4-BE49-F238E27FC236}">
                <a16:creationId xmlns:a16="http://schemas.microsoft.com/office/drawing/2014/main" id="{1BE06F94-8306-85F2-0687-D2BC425C31D1}"/>
              </a:ext>
            </a:extLst>
          </p:cNvPr>
          <p:cNvSpPr txBox="1"/>
          <p:nvPr/>
        </p:nvSpPr>
        <p:spPr>
          <a:xfrm>
            <a:off x="7366021" y="2385601"/>
            <a:ext cx="2331324" cy="276999"/>
          </a:xfrm>
          <a:prstGeom prst="rect">
            <a:avLst/>
          </a:prstGeom>
          <a:noFill/>
        </p:spPr>
        <p:txBody>
          <a:bodyPr wrap="square" rtlCol="0">
            <a:spAutoFit/>
          </a:bodyPr>
          <a:lstStyle/>
          <a:p>
            <a:r>
              <a:rPr lang="de-DE" sz="1200" dirty="0">
                <a:solidFill>
                  <a:srgbClr val="0000FF"/>
                </a:solidFill>
              </a:rPr>
              <a:t>- berechnet Verbrauchskosten</a:t>
            </a:r>
          </a:p>
        </p:txBody>
      </p:sp>
      <p:sp>
        <p:nvSpPr>
          <p:cNvPr id="15" name="Textfeld 14">
            <a:extLst>
              <a:ext uri="{FF2B5EF4-FFF2-40B4-BE49-F238E27FC236}">
                <a16:creationId xmlns:a16="http://schemas.microsoft.com/office/drawing/2014/main" id="{1F41A9F0-A8B5-773B-56BA-7A1F88B40517}"/>
              </a:ext>
            </a:extLst>
          </p:cNvPr>
          <p:cNvSpPr txBox="1"/>
          <p:nvPr/>
        </p:nvSpPr>
        <p:spPr>
          <a:xfrm>
            <a:off x="7310605" y="2778928"/>
            <a:ext cx="2654894" cy="276999"/>
          </a:xfrm>
          <a:prstGeom prst="rect">
            <a:avLst/>
          </a:prstGeom>
          <a:noFill/>
        </p:spPr>
        <p:txBody>
          <a:bodyPr wrap="none" rtlCol="0">
            <a:spAutoFit/>
          </a:bodyPr>
          <a:lstStyle/>
          <a:p>
            <a:r>
              <a:rPr lang="de-DE" sz="1200" dirty="0">
                <a:solidFill>
                  <a:srgbClr val="0000FF"/>
                </a:solidFill>
              </a:rPr>
              <a:t> - Bilanzkreismanagement </a:t>
            </a:r>
            <a:r>
              <a:rPr lang="de-DE" sz="900" dirty="0">
                <a:solidFill>
                  <a:srgbClr val="0000FF"/>
                </a:solidFill>
              </a:rPr>
              <a:t>(</a:t>
            </a:r>
            <a:r>
              <a:rPr lang="de-DE" sz="900" dirty="0">
                <a:solidFill>
                  <a:srgbClr val="0000FF"/>
                </a:solidFill>
                <a:hlinkClick r:id="rId12"/>
              </a:rPr>
              <a:t>NZR-</a:t>
            </a:r>
            <a:r>
              <a:rPr lang="de-DE" sz="900" dirty="0" err="1">
                <a:solidFill>
                  <a:srgbClr val="0000FF"/>
                </a:solidFill>
                <a:hlinkClick r:id="rId12"/>
              </a:rPr>
              <a:t>EMob</a:t>
            </a:r>
            <a:r>
              <a:rPr lang="de-DE" sz="900" dirty="0">
                <a:solidFill>
                  <a:srgbClr val="0000FF"/>
                </a:solidFill>
              </a:rPr>
              <a:t>)</a:t>
            </a:r>
          </a:p>
        </p:txBody>
      </p:sp>
      <p:sp>
        <p:nvSpPr>
          <p:cNvPr id="21" name="Text Box 5">
            <a:extLst>
              <a:ext uri="{FF2B5EF4-FFF2-40B4-BE49-F238E27FC236}">
                <a16:creationId xmlns:a16="http://schemas.microsoft.com/office/drawing/2014/main" id="{75E153C2-9307-02C0-8DAF-A59012E224D1}"/>
              </a:ext>
            </a:extLst>
          </p:cNvPr>
          <p:cNvSpPr txBox="1">
            <a:spLocks noChangeArrowheads="1"/>
          </p:cNvSpPr>
          <p:nvPr/>
        </p:nvSpPr>
        <p:spPr bwMode="auto">
          <a:xfrm>
            <a:off x="0" y="6141087"/>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Smart Meter-Gateway und Home-Manager organisieren zukünftig den </a:t>
            </a:r>
            <a:r>
              <a:rPr lang="de-DE" altLang="de-DE" sz="1800" dirty="0" err="1">
                <a:solidFill>
                  <a:srgbClr val="00B050"/>
                </a:solidFill>
              </a:rPr>
              <a:t>ProSumer</a:t>
            </a:r>
            <a:r>
              <a:rPr lang="de-DE" altLang="de-DE" sz="1800" dirty="0">
                <a:solidFill>
                  <a:srgbClr val="00B050"/>
                </a:solidFill>
              </a:rPr>
              <a:t>!</a:t>
            </a:r>
            <a:endParaRPr lang="de-DE" altLang="de-DE" sz="1800" i="1" dirty="0">
              <a:solidFill>
                <a:srgbClr val="00B050"/>
              </a:solidFill>
            </a:endParaRPr>
          </a:p>
        </p:txBody>
      </p:sp>
      <p:sp>
        <p:nvSpPr>
          <p:cNvPr id="32" name="Ellipse 31">
            <a:extLst>
              <a:ext uri="{FF2B5EF4-FFF2-40B4-BE49-F238E27FC236}">
                <a16:creationId xmlns:a16="http://schemas.microsoft.com/office/drawing/2014/main" id="{BDFA3093-72E5-9FD3-5857-B5D100153A12}"/>
              </a:ext>
            </a:extLst>
          </p:cNvPr>
          <p:cNvSpPr/>
          <p:nvPr/>
        </p:nvSpPr>
        <p:spPr bwMode="auto">
          <a:xfrm>
            <a:off x="1833894" y="3671293"/>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4" name="Gerader Verbinder 33">
            <a:extLst>
              <a:ext uri="{FF2B5EF4-FFF2-40B4-BE49-F238E27FC236}">
                <a16:creationId xmlns:a16="http://schemas.microsoft.com/office/drawing/2014/main" id="{1CD015B3-8F41-2566-F39C-FEA9DCE33744}"/>
              </a:ext>
            </a:extLst>
          </p:cNvPr>
          <p:cNvCxnSpPr/>
          <p:nvPr/>
        </p:nvCxnSpPr>
        <p:spPr bwMode="auto">
          <a:xfrm>
            <a:off x="1870356" y="3731580"/>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Ellipse 35">
            <a:extLst>
              <a:ext uri="{FF2B5EF4-FFF2-40B4-BE49-F238E27FC236}">
                <a16:creationId xmlns:a16="http://schemas.microsoft.com/office/drawing/2014/main" id="{EF3137F4-6AB6-046A-6B21-5BEEDD77677E}"/>
              </a:ext>
            </a:extLst>
          </p:cNvPr>
          <p:cNvSpPr/>
          <p:nvPr/>
        </p:nvSpPr>
        <p:spPr bwMode="auto">
          <a:xfrm>
            <a:off x="1833894" y="3963547"/>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6" name="Gerader Verbinder 45">
            <a:extLst>
              <a:ext uri="{FF2B5EF4-FFF2-40B4-BE49-F238E27FC236}">
                <a16:creationId xmlns:a16="http://schemas.microsoft.com/office/drawing/2014/main" id="{DB7EB812-90BF-9771-AB10-A4CC08C8DE98}"/>
              </a:ext>
            </a:extLst>
          </p:cNvPr>
          <p:cNvCxnSpPr/>
          <p:nvPr/>
        </p:nvCxnSpPr>
        <p:spPr bwMode="auto">
          <a:xfrm flipH="1">
            <a:off x="1868865" y="3744862"/>
            <a:ext cx="139777" cy="22347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r Verbinder 49">
            <a:extLst>
              <a:ext uri="{FF2B5EF4-FFF2-40B4-BE49-F238E27FC236}">
                <a16:creationId xmlns:a16="http://schemas.microsoft.com/office/drawing/2014/main" id="{35539DAD-93ED-9A99-2758-3263E9555366}"/>
              </a:ext>
            </a:extLst>
          </p:cNvPr>
          <p:cNvCxnSpPr>
            <a:cxnSpLocks/>
            <a:endCxn id="32" idx="0"/>
          </p:cNvCxnSpPr>
          <p:nvPr/>
        </p:nvCxnSpPr>
        <p:spPr bwMode="auto">
          <a:xfrm>
            <a:off x="1863899" y="3103226"/>
            <a:ext cx="3712" cy="56806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feld 63">
            <a:extLst>
              <a:ext uri="{FF2B5EF4-FFF2-40B4-BE49-F238E27FC236}">
                <a16:creationId xmlns:a16="http://schemas.microsoft.com/office/drawing/2014/main" id="{62821636-B34C-7804-3E57-3C789EAC53D9}"/>
              </a:ext>
            </a:extLst>
          </p:cNvPr>
          <p:cNvSpPr txBox="1"/>
          <p:nvPr/>
        </p:nvSpPr>
        <p:spPr>
          <a:xfrm>
            <a:off x="7310605" y="3393191"/>
            <a:ext cx="2199641" cy="276999"/>
          </a:xfrm>
          <a:prstGeom prst="rect">
            <a:avLst/>
          </a:prstGeom>
          <a:noFill/>
        </p:spPr>
        <p:txBody>
          <a:bodyPr wrap="none" rtlCol="0">
            <a:spAutoFit/>
          </a:bodyPr>
          <a:lstStyle/>
          <a:p>
            <a:r>
              <a:rPr lang="de-DE" sz="1200" dirty="0">
                <a:solidFill>
                  <a:srgbClr val="0000FF"/>
                </a:solidFill>
              </a:rPr>
              <a:t> - schaltet auf Inselbetrieb um</a:t>
            </a:r>
          </a:p>
        </p:txBody>
      </p:sp>
      <p:sp>
        <p:nvSpPr>
          <p:cNvPr id="3" name="Textfeld 2">
            <a:extLst>
              <a:ext uri="{FF2B5EF4-FFF2-40B4-BE49-F238E27FC236}">
                <a16:creationId xmlns:a16="http://schemas.microsoft.com/office/drawing/2014/main" id="{6C16CC12-7445-2BFD-CB61-8E48C40B8CFA}"/>
              </a:ext>
            </a:extLst>
          </p:cNvPr>
          <p:cNvSpPr txBox="1"/>
          <p:nvPr/>
        </p:nvSpPr>
        <p:spPr>
          <a:xfrm>
            <a:off x="7310605" y="3621603"/>
            <a:ext cx="1378904" cy="276999"/>
          </a:xfrm>
          <a:prstGeom prst="rect">
            <a:avLst/>
          </a:prstGeom>
          <a:noFill/>
        </p:spPr>
        <p:txBody>
          <a:bodyPr wrap="none" rtlCol="0">
            <a:spAutoFit/>
          </a:bodyPr>
          <a:lstStyle/>
          <a:p>
            <a:r>
              <a:rPr lang="de-DE" sz="1200" dirty="0">
                <a:solidFill>
                  <a:srgbClr val="0000FF"/>
                </a:solidFill>
              </a:rPr>
              <a:t> - Energy Sharing</a:t>
            </a:r>
          </a:p>
        </p:txBody>
      </p:sp>
      <p:sp>
        <p:nvSpPr>
          <p:cNvPr id="5" name="Textfeld 4">
            <a:extLst>
              <a:ext uri="{FF2B5EF4-FFF2-40B4-BE49-F238E27FC236}">
                <a16:creationId xmlns:a16="http://schemas.microsoft.com/office/drawing/2014/main" id="{1AC6C163-F865-30F0-D7DD-D7BA9832CC00}"/>
              </a:ext>
            </a:extLst>
          </p:cNvPr>
          <p:cNvSpPr txBox="1"/>
          <p:nvPr/>
        </p:nvSpPr>
        <p:spPr>
          <a:xfrm>
            <a:off x="7310605" y="3838678"/>
            <a:ext cx="1576072" cy="276999"/>
          </a:xfrm>
          <a:prstGeom prst="rect">
            <a:avLst/>
          </a:prstGeom>
          <a:noFill/>
        </p:spPr>
        <p:txBody>
          <a:bodyPr wrap="none" rtlCol="0">
            <a:spAutoFit/>
          </a:bodyPr>
          <a:lstStyle/>
          <a:p>
            <a:r>
              <a:rPr lang="de-DE" sz="1200" dirty="0">
                <a:solidFill>
                  <a:srgbClr val="0000FF"/>
                </a:solidFill>
              </a:rPr>
              <a:t> - Direktvermarktung</a:t>
            </a:r>
          </a:p>
        </p:txBody>
      </p:sp>
      <p:sp>
        <p:nvSpPr>
          <p:cNvPr id="6" name="Textfeld 5">
            <a:extLst>
              <a:ext uri="{FF2B5EF4-FFF2-40B4-BE49-F238E27FC236}">
                <a16:creationId xmlns:a16="http://schemas.microsoft.com/office/drawing/2014/main" id="{369DEAEE-EA37-7F7C-1033-9F54C002AD68}"/>
              </a:ext>
            </a:extLst>
          </p:cNvPr>
          <p:cNvSpPr txBox="1"/>
          <p:nvPr/>
        </p:nvSpPr>
        <p:spPr>
          <a:xfrm>
            <a:off x="7310605" y="4071385"/>
            <a:ext cx="2012089" cy="276999"/>
          </a:xfrm>
          <a:prstGeom prst="rect">
            <a:avLst/>
          </a:prstGeom>
          <a:noFill/>
        </p:spPr>
        <p:txBody>
          <a:bodyPr wrap="none" rtlCol="0">
            <a:spAutoFit/>
          </a:bodyPr>
          <a:lstStyle/>
          <a:p>
            <a:r>
              <a:rPr lang="de-DE" sz="1200" dirty="0">
                <a:solidFill>
                  <a:srgbClr val="0000FF"/>
                </a:solidFill>
              </a:rPr>
              <a:t> - Stromhandel mit Batterie</a:t>
            </a:r>
          </a:p>
        </p:txBody>
      </p:sp>
    </p:spTree>
    <p:extLst>
      <p:ext uri="{BB962C8B-B14F-4D97-AF65-F5344CB8AC3E}">
        <p14:creationId xmlns:p14="http://schemas.microsoft.com/office/powerpoint/2010/main" val="75453705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additive="base">
                                        <p:cTn id="7" dur="1000" fill="hold"/>
                                        <p:tgtEl>
                                          <p:spTgt spid="108"/>
                                        </p:tgtEl>
                                        <p:attrNameLst>
                                          <p:attrName>ppt_x</p:attrName>
                                        </p:attrNameLst>
                                      </p:cBhvr>
                                      <p:tavLst>
                                        <p:tav tm="0">
                                          <p:val>
                                            <p:strVal val="0-#ppt_w/2"/>
                                          </p:val>
                                        </p:tav>
                                        <p:tav tm="100000">
                                          <p:val>
                                            <p:strVal val="#ppt_x"/>
                                          </p:val>
                                        </p:tav>
                                      </p:tavLst>
                                    </p:anim>
                                    <p:anim calcmode="lin" valueType="num">
                                      <p:cBhvr additive="base">
                                        <p:cTn id="8" dur="1000" fill="hold"/>
                                        <p:tgtEl>
                                          <p:spTgt spid="1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2"/>
                                        </p:tgtEl>
                                        <p:attrNameLst>
                                          <p:attrName>style.visibility</p:attrName>
                                        </p:attrNameLst>
                                      </p:cBhvr>
                                      <p:to>
                                        <p:strVal val="visible"/>
                                      </p:to>
                                    </p:set>
                                    <p:anim calcmode="lin" valueType="num">
                                      <p:cBhvr additive="base">
                                        <p:cTn id="13" dur="1000" fill="hold"/>
                                        <p:tgtEl>
                                          <p:spTgt spid="102"/>
                                        </p:tgtEl>
                                        <p:attrNameLst>
                                          <p:attrName>ppt_x</p:attrName>
                                        </p:attrNameLst>
                                      </p:cBhvr>
                                      <p:tavLst>
                                        <p:tav tm="0">
                                          <p:val>
                                            <p:strVal val="1+#ppt_w/2"/>
                                          </p:val>
                                        </p:tav>
                                        <p:tav tm="100000">
                                          <p:val>
                                            <p:strVal val="#ppt_x"/>
                                          </p:val>
                                        </p:tav>
                                      </p:tavLst>
                                    </p:anim>
                                    <p:anim calcmode="lin" valueType="num">
                                      <p:cBhvr additive="base">
                                        <p:cTn id="14" dur="10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anim calcmode="lin" valueType="num">
                                      <p:cBhvr additive="base">
                                        <p:cTn id="19" dur="1000" fill="hold"/>
                                        <p:tgtEl>
                                          <p:spTgt spid="99"/>
                                        </p:tgtEl>
                                        <p:attrNameLst>
                                          <p:attrName>ppt_x</p:attrName>
                                        </p:attrNameLst>
                                      </p:cBhvr>
                                      <p:tavLst>
                                        <p:tav tm="0">
                                          <p:val>
                                            <p:strVal val="1+#ppt_w/2"/>
                                          </p:val>
                                        </p:tav>
                                        <p:tav tm="100000">
                                          <p:val>
                                            <p:strVal val="#ppt_x"/>
                                          </p:val>
                                        </p:tav>
                                      </p:tavLst>
                                    </p:anim>
                                    <p:anim calcmode="lin" valueType="num">
                                      <p:cBhvr additive="base">
                                        <p:cTn id="20" dur="10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1000" fill="hold"/>
                                        <p:tgtEl>
                                          <p:spTgt spid="100"/>
                                        </p:tgtEl>
                                        <p:attrNameLst>
                                          <p:attrName>ppt_x</p:attrName>
                                        </p:attrNameLst>
                                      </p:cBhvr>
                                      <p:tavLst>
                                        <p:tav tm="0">
                                          <p:val>
                                            <p:strVal val="1+#ppt_w/2"/>
                                          </p:val>
                                        </p:tav>
                                        <p:tav tm="100000">
                                          <p:val>
                                            <p:strVal val="#ppt_x"/>
                                          </p:val>
                                        </p:tav>
                                      </p:tavLst>
                                    </p:anim>
                                    <p:anim calcmode="lin" valueType="num">
                                      <p:cBhvr additive="base">
                                        <p:cTn id="26" dur="10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additive="base">
                                        <p:cTn id="31" dur="1000" fill="hold"/>
                                        <p:tgtEl>
                                          <p:spTgt spid="101"/>
                                        </p:tgtEl>
                                        <p:attrNameLst>
                                          <p:attrName>ppt_x</p:attrName>
                                        </p:attrNameLst>
                                      </p:cBhvr>
                                      <p:tavLst>
                                        <p:tav tm="0">
                                          <p:val>
                                            <p:strVal val="1+#ppt_w/2"/>
                                          </p:val>
                                        </p:tav>
                                        <p:tav tm="100000">
                                          <p:val>
                                            <p:strVal val="#ppt_x"/>
                                          </p:val>
                                        </p:tav>
                                      </p:tavLst>
                                    </p:anim>
                                    <p:anim calcmode="lin" valueType="num">
                                      <p:cBhvr additive="base">
                                        <p:cTn id="32" dur="10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3"/>
                                        </p:tgtEl>
                                        <p:attrNameLst>
                                          <p:attrName>style.visibility</p:attrName>
                                        </p:attrNameLst>
                                      </p:cBhvr>
                                      <p:to>
                                        <p:strVal val="visible"/>
                                      </p:to>
                                    </p:set>
                                    <p:anim calcmode="lin" valueType="num">
                                      <p:cBhvr additive="base">
                                        <p:cTn id="37" dur="1000" fill="hold"/>
                                        <p:tgtEl>
                                          <p:spTgt spid="153"/>
                                        </p:tgtEl>
                                        <p:attrNameLst>
                                          <p:attrName>ppt_x</p:attrName>
                                        </p:attrNameLst>
                                      </p:cBhvr>
                                      <p:tavLst>
                                        <p:tav tm="0">
                                          <p:val>
                                            <p:strVal val="0-#ppt_w/2"/>
                                          </p:val>
                                        </p:tav>
                                        <p:tav tm="100000">
                                          <p:val>
                                            <p:strVal val="#ppt_x"/>
                                          </p:val>
                                        </p:tav>
                                      </p:tavLst>
                                    </p:anim>
                                    <p:anim calcmode="lin" valueType="num">
                                      <p:cBhvr additive="base">
                                        <p:cTn id="38" dur="1000" fill="hold"/>
                                        <p:tgtEl>
                                          <p:spTgt spid="15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1000" fill="hold"/>
                                        <p:tgtEl>
                                          <p:spTgt spid="23"/>
                                        </p:tgtEl>
                                        <p:attrNameLst>
                                          <p:attrName>ppt_x</p:attrName>
                                        </p:attrNameLst>
                                      </p:cBhvr>
                                      <p:tavLst>
                                        <p:tav tm="0">
                                          <p:val>
                                            <p:strVal val="1+#ppt_w/2"/>
                                          </p:val>
                                        </p:tav>
                                        <p:tav tm="100000">
                                          <p:val>
                                            <p:strVal val="#ppt_x"/>
                                          </p:val>
                                        </p:tav>
                                      </p:tavLst>
                                    </p:anim>
                                    <p:anim calcmode="lin" valueType="num">
                                      <p:cBhvr additive="base">
                                        <p:cTn id="50"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1000" fill="hold"/>
                                        <p:tgtEl>
                                          <p:spTgt spid="30"/>
                                        </p:tgtEl>
                                        <p:attrNameLst>
                                          <p:attrName>ppt_x</p:attrName>
                                        </p:attrNameLst>
                                      </p:cBhvr>
                                      <p:tavLst>
                                        <p:tav tm="0">
                                          <p:val>
                                            <p:strVal val="1+#ppt_w/2"/>
                                          </p:val>
                                        </p:tav>
                                        <p:tav tm="100000">
                                          <p:val>
                                            <p:strVal val="#ppt_x"/>
                                          </p:val>
                                        </p:tav>
                                      </p:tavLst>
                                    </p:anim>
                                    <p:anim calcmode="lin" valueType="num">
                                      <p:cBhvr additive="base">
                                        <p:cTn id="56"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1000" fill="hold"/>
                                        <p:tgtEl>
                                          <p:spTgt spid="25"/>
                                        </p:tgtEl>
                                        <p:attrNameLst>
                                          <p:attrName>ppt_x</p:attrName>
                                        </p:attrNameLst>
                                      </p:cBhvr>
                                      <p:tavLst>
                                        <p:tav tm="0">
                                          <p:val>
                                            <p:strVal val="1+#ppt_w/2"/>
                                          </p:val>
                                        </p:tav>
                                        <p:tav tm="100000">
                                          <p:val>
                                            <p:strVal val="#ppt_x"/>
                                          </p:val>
                                        </p:tav>
                                      </p:tavLst>
                                    </p:anim>
                                    <p:anim calcmode="lin" valueType="num">
                                      <p:cBhvr additive="base">
                                        <p:cTn id="62"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1000" fill="hold"/>
                                        <p:tgtEl>
                                          <p:spTgt spid="15"/>
                                        </p:tgtEl>
                                        <p:attrNameLst>
                                          <p:attrName>ppt_x</p:attrName>
                                        </p:attrNameLst>
                                      </p:cBhvr>
                                      <p:tavLst>
                                        <p:tav tm="0">
                                          <p:val>
                                            <p:strVal val="1+#ppt_w/2"/>
                                          </p:val>
                                        </p:tav>
                                        <p:tav tm="100000">
                                          <p:val>
                                            <p:strVal val="#ppt_x"/>
                                          </p:val>
                                        </p:tav>
                                      </p:tavLst>
                                    </p:anim>
                                    <p:anim calcmode="lin" valueType="num">
                                      <p:cBhvr additive="base">
                                        <p:cTn id="6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1000" fill="hold"/>
                                        <p:tgtEl>
                                          <p:spTgt spid="24"/>
                                        </p:tgtEl>
                                        <p:attrNameLst>
                                          <p:attrName>ppt_x</p:attrName>
                                        </p:attrNameLst>
                                      </p:cBhvr>
                                      <p:tavLst>
                                        <p:tav tm="0">
                                          <p:val>
                                            <p:strVal val="1+#ppt_w/2"/>
                                          </p:val>
                                        </p:tav>
                                        <p:tav tm="100000">
                                          <p:val>
                                            <p:strVal val="#ppt_x"/>
                                          </p:val>
                                        </p:tav>
                                      </p:tavLst>
                                    </p:anim>
                                    <p:anim calcmode="lin" valueType="num">
                                      <p:cBhvr additive="base">
                                        <p:cTn id="74"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1000" fill="hold"/>
                                        <p:tgtEl>
                                          <p:spTgt spid="28"/>
                                        </p:tgtEl>
                                        <p:attrNameLst>
                                          <p:attrName>ppt_x</p:attrName>
                                        </p:attrNameLst>
                                      </p:cBhvr>
                                      <p:tavLst>
                                        <p:tav tm="0">
                                          <p:val>
                                            <p:strVal val="1+#ppt_w/2"/>
                                          </p:val>
                                        </p:tav>
                                        <p:tav tm="100000">
                                          <p:val>
                                            <p:strVal val="#ppt_x"/>
                                          </p:val>
                                        </p:tav>
                                      </p:tavLst>
                                    </p:anim>
                                    <p:anim calcmode="lin" valueType="num">
                                      <p:cBhvr additive="base">
                                        <p:cTn id="8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64"/>
                                        </p:tgtEl>
                                        <p:attrNameLst>
                                          <p:attrName>style.visibility</p:attrName>
                                        </p:attrNameLst>
                                      </p:cBhvr>
                                      <p:to>
                                        <p:strVal val="visible"/>
                                      </p:to>
                                    </p:set>
                                    <p:anim calcmode="lin" valueType="num">
                                      <p:cBhvr additive="base">
                                        <p:cTn id="85" dur="1000" fill="hold"/>
                                        <p:tgtEl>
                                          <p:spTgt spid="64"/>
                                        </p:tgtEl>
                                        <p:attrNameLst>
                                          <p:attrName>ppt_x</p:attrName>
                                        </p:attrNameLst>
                                      </p:cBhvr>
                                      <p:tavLst>
                                        <p:tav tm="0">
                                          <p:val>
                                            <p:strVal val="1+#ppt_w/2"/>
                                          </p:val>
                                        </p:tav>
                                        <p:tav tm="100000">
                                          <p:val>
                                            <p:strVal val="#ppt_x"/>
                                          </p:val>
                                        </p:tav>
                                      </p:tavLst>
                                    </p:anim>
                                    <p:anim calcmode="lin" valueType="num">
                                      <p:cBhvr additive="base">
                                        <p:cTn id="86" dur="1000" fill="hold"/>
                                        <p:tgtEl>
                                          <p:spTgt spid="64"/>
                                        </p:tgtEl>
                                        <p:attrNameLst>
                                          <p:attrName>ppt_y</p:attrName>
                                        </p:attrNameLst>
                                      </p:cBhvr>
                                      <p:tavLst>
                                        <p:tav tm="0">
                                          <p:val>
                                            <p:strVal val="#ppt_y"/>
                                          </p:val>
                                        </p:tav>
                                        <p:tav tm="100000">
                                          <p:val>
                                            <p:strVal val="#ppt_y"/>
                                          </p:val>
                                        </p:tav>
                                      </p:tavLst>
                                    </p:anim>
                                  </p:childTnLst>
                                </p:cTn>
                              </p:par>
                              <p:par>
                                <p:cTn id="87" presetID="1" presetClass="exit" presetSubtype="0" fill="hold" nodeType="withEffect">
                                  <p:stCondLst>
                                    <p:cond delay="0"/>
                                  </p:stCondLst>
                                  <p:childTnLst>
                                    <p:set>
                                      <p:cBhvr>
                                        <p:cTn id="88" dur="1" fill="hold">
                                          <p:stCondLst>
                                            <p:cond delay="0"/>
                                          </p:stCondLst>
                                        </p:cTn>
                                        <p:tgtEl>
                                          <p:spTgt spid="34"/>
                                        </p:tgtEl>
                                        <p:attrNameLst>
                                          <p:attrName>style.visibility</p:attrName>
                                        </p:attrNameLst>
                                      </p:cBhvr>
                                      <p:to>
                                        <p:strVal val="hidden"/>
                                      </p:to>
                                    </p:set>
                                  </p:childTnLst>
                                </p:cTn>
                              </p:par>
                              <p:par>
                                <p:cTn id="89" presetID="1" presetClass="entr" presetSubtype="0" fill="hold" nodeType="withEffect">
                                  <p:stCondLst>
                                    <p:cond delay="250"/>
                                  </p:stCondLst>
                                  <p:childTnLst>
                                    <p:set>
                                      <p:cBhvr>
                                        <p:cTn id="90" dur="1" fill="hold">
                                          <p:stCondLst>
                                            <p:cond delay="0"/>
                                          </p:stCondLst>
                                        </p:cTn>
                                        <p:tgtEl>
                                          <p:spTgt spid="4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 presetClass="entr" presetSubtype="2" fill="hold" grpId="0" nodeType="clickEffect">
                                  <p:stCondLst>
                                    <p:cond delay="0"/>
                                  </p:stCondLst>
                                  <p:childTnLst>
                                    <p:set>
                                      <p:cBhvr>
                                        <p:cTn id="94" dur="1" fill="hold">
                                          <p:stCondLst>
                                            <p:cond delay="0"/>
                                          </p:stCondLst>
                                        </p:cTn>
                                        <p:tgtEl>
                                          <p:spTgt spid="3"/>
                                        </p:tgtEl>
                                        <p:attrNameLst>
                                          <p:attrName>style.visibility</p:attrName>
                                        </p:attrNameLst>
                                      </p:cBhvr>
                                      <p:to>
                                        <p:strVal val="visible"/>
                                      </p:to>
                                    </p:set>
                                    <p:anim calcmode="lin" valueType="num">
                                      <p:cBhvr additive="base">
                                        <p:cTn id="95" dur="1000" fill="hold"/>
                                        <p:tgtEl>
                                          <p:spTgt spid="3"/>
                                        </p:tgtEl>
                                        <p:attrNameLst>
                                          <p:attrName>ppt_x</p:attrName>
                                        </p:attrNameLst>
                                      </p:cBhvr>
                                      <p:tavLst>
                                        <p:tav tm="0">
                                          <p:val>
                                            <p:strVal val="1+#ppt_w/2"/>
                                          </p:val>
                                        </p:tav>
                                        <p:tav tm="100000">
                                          <p:val>
                                            <p:strVal val="#ppt_x"/>
                                          </p:val>
                                        </p:tav>
                                      </p:tavLst>
                                    </p:anim>
                                    <p:anim calcmode="lin" valueType="num">
                                      <p:cBhvr additive="base">
                                        <p:cTn id="9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grpId="0" nodeType="clickEffect">
                                  <p:stCondLst>
                                    <p:cond delay="0"/>
                                  </p:stCondLst>
                                  <p:childTnLst>
                                    <p:set>
                                      <p:cBhvr>
                                        <p:cTn id="100" dur="1" fill="hold">
                                          <p:stCondLst>
                                            <p:cond delay="0"/>
                                          </p:stCondLst>
                                        </p:cTn>
                                        <p:tgtEl>
                                          <p:spTgt spid="5"/>
                                        </p:tgtEl>
                                        <p:attrNameLst>
                                          <p:attrName>style.visibility</p:attrName>
                                        </p:attrNameLst>
                                      </p:cBhvr>
                                      <p:to>
                                        <p:strVal val="visible"/>
                                      </p:to>
                                    </p:set>
                                    <p:anim calcmode="lin" valueType="num">
                                      <p:cBhvr additive="base">
                                        <p:cTn id="101" dur="1000" fill="hold"/>
                                        <p:tgtEl>
                                          <p:spTgt spid="5"/>
                                        </p:tgtEl>
                                        <p:attrNameLst>
                                          <p:attrName>ppt_x</p:attrName>
                                        </p:attrNameLst>
                                      </p:cBhvr>
                                      <p:tavLst>
                                        <p:tav tm="0">
                                          <p:val>
                                            <p:strVal val="1+#ppt_w/2"/>
                                          </p:val>
                                        </p:tav>
                                        <p:tav tm="100000">
                                          <p:val>
                                            <p:strVal val="#ppt_x"/>
                                          </p:val>
                                        </p:tav>
                                      </p:tavLst>
                                    </p:anim>
                                    <p:anim calcmode="lin" valueType="num">
                                      <p:cBhvr additive="base">
                                        <p:cTn id="10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2" fill="hold" grpId="0" nodeType="clickEffect">
                                  <p:stCondLst>
                                    <p:cond delay="0"/>
                                  </p:stCondLst>
                                  <p:childTnLst>
                                    <p:set>
                                      <p:cBhvr>
                                        <p:cTn id="106" dur="1" fill="hold">
                                          <p:stCondLst>
                                            <p:cond delay="0"/>
                                          </p:stCondLst>
                                        </p:cTn>
                                        <p:tgtEl>
                                          <p:spTgt spid="6"/>
                                        </p:tgtEl>
                                        <p:attrNameLst>
                                          <p:attrName>style.visibility</p:attrName>
                                        </p:attrNameLst>
                                      </p:cBhvr>
                                      <p:to>
                                        <p:strVal val="visible"/>
                                      </p:to>
                                    </p:set>
                                    <p:anim calcmode="lin" valueType="num">
                                      <p:cBhvr additive="base">
                                        <p:cTn id="107" dur="1000" fill="hold"/>
                                        <p:tgtEl>
                                          <p:spTgt spid="6"/>
                                        </p:tgtEl>
                                        <p:attrNameLst>
                                          <p:attrName>ppt_x</p:attrName>
                                        </p:attrNameLst>
                                      </p:cBhvr>
                                      <p:tavLst>
                                        <p:tav tm="0">
                                          <p:val>
                                            <p:strVal val="1+#ppt_w/2"/>
                                          </p:val>
                                        </p:tav>
                                        <p:tav tm="100000">
                                          <p:val>
                                            <p:strVal val="#ppt_x"/>
                                          </p:val>
                                        </p:tav>
                                      </p:tavLst>
                                    </p:anim>
                                    <p:anim calcmode="lin" valueType="num">
                                      <p:cBhvr additive="base">
                                        <p:cTn id="10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9" fill="hold" grpId="0" nodeType="clickEffect">
                                  <p:stCondLst>
                                    <p:cond delay="0"/>
                                  </p:stCondLst>
                                  <p:childTnLst>
                                    <p:set>
                                      <p:cBhvr>
                                        <p:cTn id="112" dur="1" fill="hold">
                                          <p:stCondLst>
                                            <p:cond delay="0"/>
                                          </p:stCondLst>
                                        </p:cTn>
                                        <p:tgtEl>
                                          <p:spTgt spid="11"/>
                                        </p:tgtEl>
                                        <p:attrNameLst>
                                          <p:attrName>style.visibility</p:attrName>
                                        </p:attrNameLst>
                                      </p:cBhvr>
                                      <p:to>
                                        <p:strVal val="visible"/>
                                      </p:to>
                                    </p:set>
                                    <p:anim calcmode="lin" valueType="num">
                                      <p:cBhvr additive="base">
                                        <p:cTn id="113" dur="1000" fill="hold"/>
                                        <p:tgtEl>
                                          <p:spTgt spid="11"/>
                                        </p:tgtEl>
                                        <p:attrNameLst>
                                          <p:attrName>ppt_x</p:attrName>
                                        </p:attrNameLst>
                                      </p:cBhvr>
                                      <p:tavLst>
                                        <p:tav tm="0">
                                          <p:val>
                                            <p:strVal val="0-#ppt_w/2"/>
                                          </p:val>
                                        </p:tav>
                                        <p:tav tm="100000">
                                          <p:val>
                                            <p:strVal val="#ppt_x"/>
                                          </p:val>
                                        </p:tav>
                                      </p:tavLst>
                                    </p:anim>
                                    <p:anim calcmode="lin" valueType="num">
                                      <p:cBhvr additive="base">
                                        <p:cTn id="1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9" fill="hold" grpId="0" nodeType="clickEffect">
                                  <p:stCondLst>
                                    <p:cond delay="0"/>
                                  </p:stCondLst>
                                  <p:childTnLst>
                                    <p:set>
                                      <p:cBhvr>
                                        <p:cTn id="118" dur="1" fill="hold">
                                          <p:stCondLst>
                                            <p:cond delay="0"/>
                                          </p:stCondLst>
                                        </p:cTn>
                                        <p:tgtEl>
                                          <p:spTgt spid="7"/>
                                        </p:tgtEl>
                                        <p:attrNameLst>
                                          <p:attrName>style.visibility</p:attrName>
                                        </p:attrNameLst>
                                      </p:cBhvr>
                                      <p:to>
                                        <p:strVal val="visible"/>
                                      </p:to>
                                    </p:set>
                                    <p:anim calcmode="lin" valueType="num">
                                      <p:cBhvr additive="base">
                                        <p:cTn id="119" dur="1000" fill="hold"/>
                                        <p:tgtEl>
                                          <p:spTgt spid="7"/>
                                        </p:tgtEl>
                                        <p:attrNameLst>
                                          <p:attrName>ppt_x</p:attrName>
                                        </p:attrNameLst>
                                      </p:cBhvr>
                                      <p:tavLst>
                                        <p:tav tm="0">
                                          <p:val>
                                            <p:strVal val="0-#ppt_w/2"/>
                                          </p:val>
                                        </p:tav>
                                        <p:tav tm="100000">
                                          <p:val>
                                            <p:strVal val="#ppt_x"/>
                                          </p:val>
                                        </p:tav>
                                      </p:tavLst>
                                    </p:anim>
                                    <p:anim calcmode="lin" valueType="num">
                                      <p:cBhvr additive="base">
                                        <p:cTn id="120"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1" fill="hold" grpId="0" nodeType="clickEffect">
                                  <p:stCondLst>
                                    <p:cond delay="0"/>
                                  </p:stCondLst>
                                  <p:childTnLst>
                                    <p:set>
                                      <p:cBhvr>
                                        <p:cTn id="124" dur="1" fill="hold">
                                          <p:stCondLst>
                                            <p:cond delay="0"/>
                                          </p:stCondLst>
                                        </p:cTn>
                                        <p:tgtEl>
                                          <p:spTgt spid="21"/>
                                        </p:tgtEl>
                                        <p:attrNameLst>
                                          <p:attrName>style.visibility</p:attrName>
                                        </p:attrNameLst>
                                      </p:cBhvr>
                                      <p:to>
                                        <p:strVal val="visible"/>
                                      </p:to>
                                    </p:set>
                                    <p:anim calcmode="lin" valueType="num">
                                      <p:cBhvr additive="base">
                                        <p:cTn id="125" dur="1000" fill="hold"/>
                                        <p:tgtEl>
                                          <p:spTgt spid="21"/>
                                        </p:tgtEl>
                                        <p:attrNameLst>
                                          <p:attrName>ppt_x</p:attrName>
                                        </p:attrNameLst>
                                      </p:cBhvr>
                                      <p:tavLst>
                                        <p:tav tm="0">
                                          <p:val>
                                            <p:strVal val="#ppt_x"/>
                                          </p:val>
                                        </p:tav>
                                        <p:tav tm="100000">
                                          <p:val>
                                            <p:strVal val="#ppt_x"/>
                                          </p:val>
                                        </p:tav>
                                      </p:tavLst>
                                    </p:anim>
                                    <p:anim calcmode="lin" valueType="num">
                                      <p:cBhvr additive="base">
                                        <p:cTn id="126"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7" grpId="0"/>
      <p:bldP spid="11" grpId="0"/>
      <p:bldP spid="24" grpId="0"/>
      <p:bldP spid="25" grpId="0"/>
      <p:bldP spid="28" grpId="0"/>
      <p:bldP spid="30" grpId="0"/>
      <p:bldP spid="15" grpId="0"/>
      <p:bldP spid="21" grpId="0"/>
      <p:bldP spid="64" grpId="0"/>
      <p:bldP spid="3" grpId="0"/>
      <p:bldP spid="5"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(2) netzdienliche Integration (1)</a:t>
            </a:r>
          </a:p>
        </p:txBody>
      </p:sp>
      <p:pic>
        <p:nvPicPr>
          <p:cNvPr id="8" name="Grafik 7" descr="Ein Bild, das Text, Screenshot enthält.&#10;&#10;Automatisch generierte Beschreibung">
            <a:extLst>
              <a:ext uri="{FF2B5EF4-FFF2-40B4-BE49-F238E27FC236}">
                <a16:creationId xmlns:a16="http://schemas.microsoft.com/office/drawing/2014/main" id="{83EC2E57-D9BA-9392-5587-3B86C1F556A9}"/>
              </a:ext>
            </a:extLst>
          </p:cNvPr>
          <p:cNvPicPr>
            <a:picLocks noChangeAspect="1"/>
          </p:cNvPicPr>
          <p:nvPr/>
        </p:nvPicPr>
        <p:blipFill rotWithShape="1">
          <a:blip r:embed="rId3">
            <a:extLst>
              <a:ext uri="{28A0092B-C50C-407E-A947-70E740481C1C}">
                <a14:useLocalDpi xmlns:a14="http://schemas.microsoft.com/office/drawing/2010/main" val="0"/>
              </a:ext>
            </a:extLst>
          </a:blip>
          <a:srcRect l="3620" t="4399" r="1491" b="46958"/>
          <a:stretch/>
        </p:blipFill>
        <p:spPr>
          <a:xfrm>
            <a:off x="1553496" y="980422"/>
            <a:ext cx="6961239" cy="5046677"/>
          </a:xfrm>
          <a:prstGeom prst="rect">
            <a:avLst/>
          </a:prstGeom>
        </p:spPr>
      </p:pic>
      <p:sp>
        <p:nvSpPr>
          <p:cNvPr id="9" name="Text Box 14">
            <a:extLst>
              <a:ext uri="{FF2B5EF4-FFF2-40B4-BE49-F238E27FC236}">
                <a16:creationId xmlns:a16="http://schemas.microsoft.com/office/drawing/2014/main" id="{8D4B1E32-094A-6848-B8BA-564347924F42}"/>
              </a:ext>
            </a:extLst>
          </p:cNvPr>
          <p:cNvSpPr txBox="1">
            <a:spLocks noChangeArrowheads="1"/>
          </p:cNvSpPr>
          <p:nvPr/>
        </p:nvSpPr>
        <p:spPr bwMode="auto">
          <a:xfrm>
            <a:off x="7465448" y="6064842"/>
            <a:ext cx="1085600"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algn="ctr"/>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BDH</a:t>
            </a:r>
          </a:p>
        </p:txBody>
      </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76839"/>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Alle möglichen Komponenten des </a:t>
            </a:r>
            <a:r>
              <a:rPr lang="de-DE" altLang="de-DE" sz="1800" dirty="0" err="1">
                <a:solidFill>
                  <a:srgbClr val="00B050"/>
                </a:solidFill>
              </a:rPr>
              <a:t>ProSumers</a:t>
            </a:r>
            <a:r>
              <a:rPr lang="de-DE" altLang="de-DE" sz="1800" dirty="0">
                <a:solidFill>
                  <a:srgbClr val="00B050"/>
                </a:solidFill>
              </a:rPr>
              <a:t> sind netzdienlich über das EMS eingebunden!</a:t>
            </a:r>
            <a:endParaRPr lang="de-DE" altLang="de-DE" sz="1800" i="1" dirty="0">
              <a:solidFill>
                <a:srgbClr val="00B050"/>
              </a:solidFill>
            </a:endParaRPr>
          </a:p>
        </p:txBody>
      </p:sp>
    </p:spTree>
    <p:extLst>
      <p:ext uri="{BB962C8B-B14F-4D97-AF65-F5344CB8AC3E}">
        <p14:creationId xmlns:p14="http://schemas.microsoft.com/office/powerpoint/2010/main" val="157551988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BD5F7-C44C-B5DB-78A2-A8083E02AA50}"/>
            </a:ext>
          </a:extLst>
        </p:cNvPr>
        <p:cNvGrpSpPr/>
        <p:nvPr/>
      </p:nvGrpSpPr>
      <p:grpSpPr>
        <a:xfrm>
          <a:off x="0" y="0"/>
          <a:ext cx="0" cy="0"/>
          <a:chOff x="0" y="0"/>
          <a:chExt cx="0" cy="0"/>
        </a:xfrm>
      </p:grpSpPr>
      <p:sp>
        <p:nvSpPr>
          <p:cNvPr id="9" name="Text Box 5">
            <a:extLst>
              <a:ext uri="{FF2B5EF4-FFF2-40B4-BE49-F238E27FC236}">
                <a16:creationId xmlns:a16="http://schemas.microsoft.com/office/drawing/2014/main" id="{EB12F9FE-BE2F-3ECB-76BB-B9112405C430}"/>
              </a:ext>
            </a:extLst>
          </p:cNvPr>
          <p:cNvSpPr txBox="1">
            <a:spLocks noChangeArrowheads="1"/>
          </p:cNvSpPr>
          <p:nvPr/>
        </p:nvSpPr>
        <p:spPr bwMode="auto">
          <a:xfrm>
            <a:off x="421347" y="802120"/>
            <a:ext cx="9314256"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Die zukünftige Kraftwerkslandschaft mit EE-Kraftwerken und Residuallastkraftwerken hat viel komplexere Funktionen für die Netzstabilität als das Energiesystem der Vergangenheit.</a:t>
            </a:r>
            <a:br>
              <a:rPr lang="de-DE" altLang="de-DE" sz="1600" dirty="0">
                <a:solidFill>
                  <a:srgbClr val="3333FF"/>
                </a:solidFill>
              </a:rPr>
            </a:br>
            <a:r>
              <a:rPr lang="de-DE" altLang="de-DE" sz="1600" dirty="0">
                <a:solidFill>
                  <a:srgbClr val="3333FF"/>
                </a:solidFill>
              </a:rPr>
              <a:t>Deshalb müssen auch bei den </a:t>
            </a:r>
            <a:r>
              <a:rPr lang="de-DE" altLang="de-DE" sz="1600" dirty="0" err="1">
                <a:solidFill>
                  <a:srgbClr val="3333FF"/>
                </a:solidFill>
              </a:rPr>
              <a:t>ProSumern</a:t>
            </a:r>
            <a:r>
              <a:rPr lang="de-DE" altLang="de-DE" sz="1600" dirty="0">
                <a:solidFill>
                  <a:srgbClr val="3333FF"/>
                </a:solidFill>
              </a:rPr>
              <a:t> Maßnahmen getroffen werden, die der Netzstabilität dienen und vom Netzbetreiber vergütet werden (mit eigener Frequenzüberwachung):</a:t>
            </a:r>
          </a:p>
        </p:txBody>
      </p:sp>
      <p:grpSp>
        <p:nvGrpSpPr>
          <p:cNvPr id="172" name="Gruppieren 171">
            <a:extLst>
              <a:ext uri="{FF2B5EF4-FFF2-40B4-BE49-F238E27FC236}">
                <a16:creationId xmlns:a16="http://schemas.microsoft.com/office/drawing/2014/main" id="{7F948847-3E8B-CA7D-6F7E-183A0099730F}"/>
              </a:ext>
            </a:extLst>
          </p:cNvPr>
          <p:cNvGrpSpPr/>
          <p:nvPr/>
        </p:nvGrpSpPr>
        <p:grpSpPr>
          <a:xfrm>
            <a:off x="508000" y="4702563"/>
            <a:ext cx="8937571" cy="1555320"/>
            <a:chOff x="508000" y="4807248"/>
            <a:chExt cx="8937571" cy="1555320"/>
          </a:xfrm>
        </p:grpSpPr>
        <p:sp>
          <p:nvSpPr>
            <p:cNvPr id="169" name="Rechteck 168">
              <a:extLst>
                <a:ext uri="{FF2B5EF4-FFF2-40B4-BE49-F238E27FC236}">
                  <a16:creationId xmlns:a16="http://schemas.microsoft.com/office/drawing/2014/main" id="{D13654C3-94F4-B5B1-E151-3102700C5C53}"/>
                </a:ext>
              </a:extLst>
            </p:cNvPr>
            <p:cNvSpPr/>
            <p:nvPr/>
          </p:nvSpPr>
          <p:spPr bwMode="auto">
            <a:xfrm>
              <a:off x="508000" y="4807248"/>
              <a:ext cx="8937571" cy="155532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71" name="Gruppieren 170">
              <a:extLst>
                <a:ext uri="{FF2B5EF4-FFF2-40B4-BE49-F238E27FC236}">
                  <a16:creationId xmlns:a16="http://schemas.microsoft.com/office/drawing/2014/main" id="{5D183D58-542C-DBA2-85BF-EBFEAFC107AB}"/>
                </a:ext>
              </a:extLst>
            </p:cNvPr>
            <p:cNvGrpSpPr/>
            <p:nvPr/>
          </p:nvGrpSpPr>
          <p:grpSpPr>
            <a:xfrm>
              <a:off x="681885" y="5411582"/>
              <a:ext cx="8014619" cy="862218"/>
              <a:chOff x="681885" y="5411582"/>
              <a:chExt cx="8014619" cy="862218"/>
            </a:xfrm>
          </p:grpSpPr>
          <p:cxnSp>
            <p:nvCxnSpPr>
              <p:cNvPr id="5" name="Gerade Verbindung 3">
                <a:extLst>
                  <a:ext uri="{FF2B5EF4-FFF2-40B4-BE49-F238E27FC236}">
                    <a16:creationId xmlns:a16="http://schemas.microsoft.com/office/drawing/2014/main" id="{C68E2028-1552-C1B6-24FD-B2D5CE3D2BD1}"/>
                  </a:ext>
                </a:extLst>
              </p:cNvPr>
              <p:cNvCxnSpPr>
                <a:cxnSpLocks noChangeShapeType="1"/>
              </p:cNvCxnSpPr>
              <p:nvPr/>
            </p:nvCxnSpPr>
            <p:spPr bwMode="auto">
              <a:xfrm>
                <a:off x="681885" y="5541963"/>
                <a:ext cx="7509615" cy="0"/>
              </a:xfrm>
              <a:prstGeom prst="line">
                <a:avLst/>
              </a:prstGeom>
              <a:noFill/>
              <a:ln w="3810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Gerade Verbindung 5">
                <a:extLst>
                  <a:ext uri="{FF2B5EF4-FFF2-40B4-BE49-F238E27FC236}">
                    <a16:creationId xmlns:a16="http://schemas.microsoft.com/office/drawing/2014/main" id="{0CE37CA9-35A9-CB77-812C-965632B8073F}"/>
                  </a:ext>
                </a:extLst>
              </p:cNvPr>
              <p:cNvCxnSpPr>
                <a:cxnSpLocks noChangeShapeType="1"/>
              </p:cNvCxnSpPr>
              <p:nvPr/>
            </p:nvCxnSpPr>
            <p:spPr bwMode="auto">
              <a:xfrm flipV="1">
                <a:off x="6180319" y="5521325"/>
                <a:ext cx="3175" cy="44450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hteck 15">
                <a:extLst>
                  <a:ext uri="{FF2B5EF4-FFF2-40B4-BE49-F238E27FC236}">
                    <a16:creationId xmlns:a16="http://schemas.microsoft.com/office/drawing/2014/main" id="{B0B7191B-F611-D396-D445-4A6FDB22B7E5}"/>
                  </a:ext>
                </a:extLst>
              </p:cNvPr>
              <p:cNvSpPr>
                <a:spLocks noChangeArrowheads="1"/>
              </p:cNvSpPr>
              <p:nvPr/>
            </p:nvSpPr>
            <p:spPr bwMode="auto">
              <a:xfrm>
                <a:off x="5743756" y="5965825"/>
                <a:ext cx="906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b="1" dirty="0"/>
                  <a:t>50,0</a:t>
                </a:r>
              </a:p>
            </p:txBody>
          </p:sp>
          <p:cxnSp>
            <p:nvCxnSpPr>
              <p:cNvPr id="23" name="Gerade Verbindung 86">
                <a:extLst>
                  <a:ext uri="{FF2B5EF4-FFF2-40B4-BE49-F238E27FC236}">
                    <a16:creationId xmlns:a16="http://schemas.microsoft.com/office/drawing/2014/main" id="{B9616BC7-E7B2-FE00-9DE6-E15A571760C7}"/>
                  </a:ext>
                </a:extLst>
              </p:cNvPr>
              <p:cNvCxnSpPr>
                <a:cxnSpLocks noChangeShapeType="1"/>
              </p:cNvCxnSpPr>
              <p:nvPr/>
            </p:nvCxnSpPr>
            <p:spPr bwMode="auto">
              <a:xfrm flipV="1">
                <a:off x="4618219"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Rechteck 15">
                <a:extLst>
                  <a:ext uri="{FF2B5EF4-FFF2-40B4-BE49-F238E27FC236}">
                    <a16:creationId xmlns:a16="http://schemas.microsoft.com/office/drawing/2014/main" id="{A2CBDEEC-755C-48CB-6758-5586FFD7BB37}"/>
                  </a:ext>
                </a:extLst>
              </p:cNvPr>
              <p:cNvSpPr>
                <a:spLocks noChangeArrowheads="1"/>
              </p:cNvSpPr>
              <p:nvPr/>
            </p:nvSpPr>
            <p:spPr bwMode="auto">
              <a:xfrm>
                <a:off x="8251546" y="5411582"/>
                <a:ext cx="44495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400" dirty="0"/>
                  <a:t>Hz</a:t>
                </a:r>
              </a:p>
            </p:txBody>
          </p:sp>
          <p:cxnSp>
            <p:nvCxnSpPr>
              <p:cNvPr id="39" name="Gerade Verbindung 86">
                <a:extLst>
                  <a:ext uri="{FF2B5EF4-FFF2-40B4-BE49-F238E27FC236}">
                    <a16:creationId xmlns:a16="http://schemas.microsoft.com/office/drawing/2014/main" id="{C4262388-70C8-7E1E-3B93-6180F5905844}"/>
                  </a:ext>
                </a:extLst>
              </p:cNvPr>
              <p:cNvCxnSpPr>
                <a:cxnSpLocks noChangeShapeType="1"/>
              </p:cNvCxnSpPr>
              <p:nvPr/>
            </p:nvCxnSpPr>
            <p:spPr bwMode="auto">
              <a:xfrm flipV="1">
                <a:off x="7760675"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15">
                <a:extLst>
                  <a:ext uri="{FF2B5EF4-FFF2-40B4-BE49-F238E27FC236}">
                    <a16:creationId xmlns:a16="http://schemas.microsoft.com/office/drawing/2014/main" id="{28C54040-B8D4-F68D-2B10-282D2661B999}"/>
                  </a:ext>
                </a:extLst>
              </p:cNvPr>
              <p:cNvSpPr>
                <a:spLocks noChangeArrowheads="1"/>
              </p:cNvSpPr>
              <p:nvPr/>
            </p:nvSpPr>
            <p:spPr bwMode="auto">
              <a:xfrm>
                <a:off x="7313000" y="5781728"/>
                <a:ext cx="906462" cy="27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51,5</a:t>
                </a:r>
              </a:p>
            </p:txBody>
          </p:sp>
          <p:sp>
            <p:nvSpPr>
              <p:cNvPr id="65" name="Rechteck 15">
                <a:extLst>
                  <a:ext uri="{FF2B5EF4-FFF2-40B4-BE49-F238E27FC236}">
                    <a16:creationId xmlns:a16="http://schemas.microsoft.com/office/drawing/2014/main" id="{B8747A01-D149-5C26-5A54-2AA6C45C97A9}"/>
                  </a:ext>
                </a:extLst>
              </p:cNvPr>
              <p:cNvSpPr>
                <a:spLocks noChangeArrowheads="1"/>
              </p:cNvSpPr>
              <p:nvPr/>
            </p:nvSpPr>
            <p:spPr bwMode="auto">
              <a:xfrm>
                <a:off x="4365808"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49,0</a:t>
                </a:r>
              </a:p>
            </p:txBody>
          </p:sp>
          <p:cxnSp>
            <p:nvCxnSpPr>
              <p:cNvPr id="100" name="Gerade Verbindung 86">
                <a:extLst>
                  <a:ext uri="{FF2B5EF4-FFF2-40B4-BE49-F238E27FC236}">
                    <a16:creationId xmlns:a16="http://schemas.microsoft.com/office/drawing/2014/main" id="{C91E961E-44C6-A53E-EC68-CA5856B88E3D}"/>
                  </a:ext>
                </a:extLst>
              </p:cNvPr>
              <p:cNvCxnSpPr>
                <a:cxnSpLocks noChangeShapeType="1"/>
              </p:cNvCxnSpPr>
              <p:nvPr/>
            </p:nvCxnSpPr>
            <p:spPr bwMode="auto">
              <a:xfrm flipV="1">
                <a:off x="3043646"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1" name="Rechteck 15">
                <a:extLst>
                  <a:ext uri="{FF2B5EF4-FFF2-40B4-BE49-F238E27FC236}">
                    <a16:creationId xmlns:a16="http://schemas.microsoft.com/office/drawing/2014/main" id="{04EA1B27-FE61-C2A4-6048-57225DFA406C}"/>
                  </a:ext>
                </a:extLst>
              </p:cNvPr>
              <p:cNvSpPr>
                <a:spLocks noChangeArrowheads="1"/>
              </p:cNvSpPr>
              <p:nvPr/>
            </p:nvSpPr>
            <p:spPr bwMode="auto">
              <a:xfrm>
                <a:off x="2791235"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48,0</a:t>
                </a:r>
              </a:p>
            </p:txBody>
          </p:sp>
          <p:cxnSp>
            <p:nvCxnSpPr>
              <p:cNvPr id="103" name="Gerade Verbindung 86">
                <a:extLst>
                  <a:ext uri="{FF2B5EF4-FFF2-40B4-BE49-F238E27FC236}">
                    <a16:creationId xmlns:a16="http://schemas.microsoft.com/office/drawing/2014/main" id="{A4C67D9E-2F9D-0D24-F595-8E3540107A8E}"/>
                  </a:ext>
                </a:extLst>
              </p:cNvPr>
              <p:cNvCxnSpPr>
                <a:cxnSpLocks noChangeShapeType="1"/>
              </p:cNvCxnSpPr>
              <p:nvPr/>
            </p:nvCxnSpPr>
            <p:spPr bwMode="auto">
              <a:xfrm flipV="1">
                <a:off x="1467029" y="5521325"/>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Rechteck 15">
                <a:extLst>
                  <a:ext uri="{FF2B5EF4-FFF2-40B4-BE49-F238E27FC236}">
                    <a16:creationId xmlns:a16="http://schemas.microsoft.com/office/drawing/2014/main" id="{E234BF34-DC77-B002-CB82-E9FC066F1416}"/>
                  </a:ext>
                </a:extLst>
              </p:cNvPr>
              <p:cNvSpPr>
                <a:spLocks noChangeArrowheads="1"/>
              </p:cNvSpPr>
              <p:nvPr/>
            </p:nvSpPr>
            <p:spPr bwMode="auto">
              <a:xfrm>
                <a:off x="1218882" y="5781659"/>
                <a:ext cx="508000" cy="27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47,0</a:t>
                </a:r>
              </a:p>
            </p:txBody>
          </p:sp>
        </p:grpSp>
      </p:grpSp>
      <p:sp>
        <p:nvSpPr>
          <p:cNvPr id="12" name="Rectangle 4">
            <a:extLst>
              <a:ext uri="{FF2B5EF4-FFF2-40B4-BE49-F238E27FC236}">
                <a16:creationId xmlns:a16="http://schemas.microsoft.com/office/drawing/2014/main" id="{E76811EF-27DA-3E4E-1FEC-A8EC267A94AC}"/>
              </a:ext>
            </a:extLst>
          </p:cNvPr>
          <p:cNvSpPr>
            <a:spLocks noChangeArrowheads="1"/>
          </p:cNvSpPr>
          <p:nvPr/>
        </p:nvSpPr>
        <p:spPr bwMode="auto">
          <a:xfrm>
            <a:off x="1147324" y="67949"/>
            <a:ext cx="827681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(2) netzdienliche Integration (2)</a:t>
            </a:r>
          </a:p>
        </p:txBody>
      </p:sp>
      <p:cxnSp>
        <p:nvCxnSpPr>
          <p:cNvPr id="22" name="Gerade Verbindung 77">
            <a:extLst>
              <a:ext uri="{FF2B5EF4-FFF2-40B4-BE49-F238E27FC236}">
                <a16:creationId xmlns:a16="http://schemas.microsoft.com/office/drawing/2014/main" id="{CC81581B-09C8-D841-3575-299784F7A2C3}"/>
              </a:ext>
            </a:extLst>
          </p:cNvPr>
          <p:cNvCxnSpPr>
            <a:cxnSpLocks noChangeShapeType="1"/>
          </p:cNvCxnSpPr>
          <p:nvPr/>
        </p:nvCxnSpPr>
        <p:spPr bwMode="auto">
          <a:xfrm flipV="1">
            <a:off x="6180319" y="4612631"/>
            <a:ext cx="7201" cy="830997"/>
          </a:xfrm>
          <a:prstGeom prst="line">
            <a:avLst/>
          </a:prstGeom>
          <a:noFill/>
          <a:ln w="28575"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69">
            <a:extLst>
              <a:ext uri="{FF2B5EF4-FFF2-40B4-BE49-F238E27FC236}">
                <a16:creationId xmlns:a16="http://schemas.microsoft.com/office/drawing/2014/main" id="{54B64425-9586-C8DA-79CA-D11EDC7E7E3A}"/>
              </a:ext>
            </a:extLst>
          </p:cNvPr>
          <p:cNvCxnSpPr>
            <a:cxnSpLocks noChangeShapeType="1"/>
          </p:cNvCxnSpPr>
          <p:nvPr/>
        </p:nvCxnSpPr>
        <p:spPr bwMode="auto">
          <a:xfrm flipV="1">
            <a:off x="6510519" y="541664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hteck 15">
            <a:extLst>
              <a:ext uri="{FF2B5EF4-FFF2-40B4-BE49-F238E27FC236}">
                <a16:creationId xmlns:a16="http://schemas.microsoft.com/office/drawing/2014/main" id="{E7DE83E8-87EA-6092-21C4-339048FBC312}"/>
              </a:ext>
            </a:extLst>
          </p:cNvPr>
          <p:cNvSpPr>
            <a:spLocks noChangeArrowheads="1"/>
          </p:cNvSpPr>
          <p:nvPr/>
        </p:nvSpPr>
        <p:spPr bwMode="auto">
          <a:xfrm>
            <a:off x="6266044" y="5676990"/>
            <a:ext cx="50518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50,2</a:t>
            </a:r>
          </a:p>
        </p:txBody>
      </p:sp>
      <p:cxnSp>
        <p:nvCxnSpPr>
          <p:cNvPr id="19" name="Gerade Verbindung 71">
            <a:extLst>
              <a:ext uri="{FF2B5EF4-FFF2-40B4-BE49-F238E27FC236}">
                <a16:creationId xmlns:a16="http://schemas.microsoft.com/office/drawing/2014/main" id="{AE4BD24E-C7B1-51B5-27EB-9424EEAAAEC4}"/>
              </a:ext>
            </a:extLst>
          </p:cNvPr>
          <p:cNvCxnSpPr>
            <a:cxnSpLocks noChangeShapeType="1"/>
          </p:cNvCxnSpPr>
          <p:nvPr/>
        </p:nvCxnSpPr>
        <p:spPr bwMode="auto">
          <a:xfrm flipV="1">
            <a:off x="5862819" y="5416640"/>
            <a:ext cx="0" cy="233363"/>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hteck 15">
            <a:extLst>
              <a:ext uri="{FF2B5EF4-FFF2-40B4-BE49-F238E27FC236}">
                <a16:creationId xmlns:a16="http://schemas.microsoft.com/office/drawing/2014/main" id="{99B6D210-52FE-0841-89A7-39632C3C8F91}"/>
              </a:ext>
            </a:extLst>
          </p:cNvPr>
          <p:cNvSpPr>
            <a:spLocks noChangeArrowheads="1"/>
          </p:cNvSpPr>
          <p:nvPr/>
        </p:nvSpPr>
        <p:spPr bwMode="auto">
          <a:xfrm>
            <a:off x="5618570" y="5676990"/>
            <a:ext cx="48872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200" dirty="0"/>
              <a:t>49,8</a:t>
            </a:r>
          </a:p>
        </p:txBody>
      </p:sp>
      <p:grpSp>
        <p:nvGrpSpPr>
          <p:cNvPr id="153" name="Gruppieren 152">
            <a:extLst>
              <a:ext uri="{FF2B5EF4-FFF2-40B4-BE49-F238E27FC236}">
                <a16:creationId xmlns:a16="http://schemas.microsoft.com/office/drawing/2014/main" id="{3E1D337F-8ACE-83D9-5A8C-E3E5A30B6F9C}"/>
              </a:ext>
            </a:extLst>
          </p:cNvPr>
          <p:cNvGrpSpPr/>
          <p:nvPr/>
        </p:nvGrpSpPr>
        <p:grpSpPr>
          <a:xfrm>
            <a:off x="5870756" y="4612631"/>
            <a:ext cx="639763" cy="830997"/>
            <a:chOff x="5311775" y="4717316"/>
            <a:chExt cx="639763" cy="830997"/>
          </a:xfrm>
        </p:grpSpPr>
        <p:cxnSp>
          <p:nvCxnSpPr>
            <p:cNvPr id="25" name="Gerade Verbindung 114">
              <a:extLst>
                <a:ext uri="{FF2B5EF4-FFF2-40B4-BE49-F238E27FC236}">
                  <a16:creationId xmlns:a16="http://schemas.microsoft.com/office/drawing/2014/main" id="{D2D606F0-D708-8A63-D1B6-C132CE5F018C}"/>
                </a:ext>
              </a:extLst>
            </p:cNvPr>
            <p:cNvCxnSpPr>
              <a:cxnSpLocks noChangeShapeType="1"/>
            </p:cNvCxnSpPr>
            <p:nvPr/>
          </p:nvCxnSpPr>
          <p:spPr bwMode="auto">
            <a:xfrm flipV="1">
              <a:off x="5311775" y="4717316"/>
              <a:ext cx="0" cy="830997"/>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Gerade Verbindung 114">
              <a:extLst>
                <a:ext uri="{FF2B5EF4-FFF2-40B4-BE49-F238E27FC236}">
                  <a16:creationId xmlns:a16="http://schemas.microsoft.com/office/drawing/2014/main" id="{B6F95968-A6D3-6A56-0D4F-428CF92C0E6C}"/>
                </a:ext>
              </a:extLst>
            </p:cNvPr>
            <p:cNvCxnSpPr>
              <a:cxnSpLocks noChangeShapeType="1"/>
            </p:cNvCxnSpPr>
            <p:nvPr/>
          </p:nvCxnSpPr>
          <p:spPr bwMode="auto">
            <a:xfrm flipV="1">
              <a:off x="5951538" y="4717316"/>
              <a:ext cx="0" cy="830997"/>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3" name="Gerade Verbindung 114">
            <a:extLst>
              <a:ext uri="{FF2B5EF4-FFF2-40B4-BE49-F238E27FC236}">
                <a16:creationId xmlns:a16="http://schemas.microsoft.com/office/drawing/2014/main" id="{082E7F66-1A1B-0543-0A09-41819EB3D5B3}"/>
              </a:ext>
            </a:extLst>
          </p:cNvPr>
          <p:cNvCxnSpPr>
            <a:cxnSpLocks noChangeShapeType="1"/>
          </p:cNvCxnSpPr>
          <p:nvPr/>
        </p:nvCxnSpPr>
        <p:spPr bwMode="auto">
          <a:xfrm flipV="1">
            <a:off x="4616683" y="4785578"/>
            <a:ext cx="0" cy="721219"/>
          </a:xfrm>
          <a:prstGeom prst="line">
            <a:avLst/>
          </a:prstGeom>
          <a:noFill/>
          <a:ln w="12700" algn="ctr">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 name="Gruppieren 6">
            <a:extLst>
              <a:ext uri="{FF2B5EF4-FFF2-40B4-BE49-F238E27FC236}">
                <a16:creationId xmlns:a16="http://schemas.microsoft.com/office/drawing/2014/main" id="{B35D686B-EF39-0AC8-0C6E-AD8E57FA9301}"/>
              </a:ext>
            </a:extLst>
          </p:cNvPr>
          <p:cNvGrpSpPr/>
          <p:nvPr/>
        </p:nvGrpSpPr>
        <p:grpSpPr>
          <a:xfrm>
            <a:off x="705706" y="3268211"/>
            <a:ext cx="9029897" cy="2082679"/>
            <a:chOff x="705706" y="3268211"/>
            <a:chExt cx="9029897" cy="2082679"/>
          </a:xfrm>
        </p:grpSpPr>
        <p:sp>
          <p:nvSpPr>
            <p:cNvPr id="139" name="Text Box 5">
              <a:extLst>
                <a:ext uri="{FF2B5EF4-FFF2-40B4-BE49-F238E27FC236}">
                  <a16:creationId xmlns:a16="http://schemas.microsoft.com/office/drawing/2014/main" id="{2D2C8F5D-72C2-021B-7AA1-C82A1B619CED}"/>
                </a:ext>
              </a:extLst>
            </p:cNvPr>
            <p:cNvSpPr txBox="1">
              <a:spLocks noChangeArrowheads="1"/>
            </p:cNvSpPr>
            <p:nvPr/>
          </p:nvSpPr>
          <p:spPr bwMode="auto">
            <a:xfrm>
              <a:off x="705706" y="3268211"/>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u="sng" dirty="0">
                  <a:solidFill>
                    <a:srgbClr val="3333FF"/>
                  </a:solidFill>
                </a:rPr>
                <a:t>&lt; 49,0 Hz</a:t>
              </a:r>
              <a:r>
                <a:rPr lang="de-DE" altLang="de-DE" sz="1600" dirty="0">
                  <a:solidFill>
                    <a:srgbClr val="3333FF"/>
                  </a:solidFill>
                </a:rPr>
                <a:t>: Inselbetrieb: falls Inselbetrieb möglich </a:t>
              </a:r>
              <a:r>
                <a:rPr lang="de-DE" altLang="de-DE" sz="1600" dirty="0">
                  <a:solidFill>
                    <a:srgbClr val="3333FF"/>
                  </a:solidFill>
                  <a:sym typeface="Wingdings" panose="05000000000000000000" pitchFamily="2" charset="2"/>
                </a:rPr>
                <a:t> Netztrennung</a:t>
              </a:r>
              <a:endParaRPr lang="de-DE" altLang="de-DE" sz="1600" dirty="0">
                <a:solidFill>
                  <a:srgbClr val="3333FF"/>
                </a:solidFill>
              </a:endParaRPr>
            </a:p>
          </p:txBody>
        </p:sp>
        <p:grpSp>
          <p:nvGrpSpPr>
            <p:cNvPr id="188" name="Gruppieren 187">
              <a:extLst>
                <a:ext uri="{FF2B5EF4-FFF2-40B4-BE49-F238E27FC236}">
                  <a16:creationId xmlns:a16="http://schemas.microsoft.com/office/drawing/2014/main" id="{9BF4AB39-CA93-6BB3-C33E-E07AA42B3C13}"/>
                </a:ext>
              </a:extLst>
            </p:cNvPr>
            <p:cNvGrpSpPr/>
            <p:nvPr/>
          </p:nvGrpSpPr>
          <p:grpSpPr>
            <a:xfrm>
              <a:off x="2643618" y="4702500"/>
              <a:ext cx="1821797" cy="648390"/>
              <a:chOff x="2643618" y="4562468"/>
              <a:chExt cx="1821797" cy="648390"/>
            </a:xfrm>
          </p:grpSpPr>
          <p:pic>
            <p:nvPicPr>
              <p:cNvPr id="181" name="Grafik 180" descr="Ein Bild, das Kreativität enthält.&#10;&#10;Automatisch generierte Beschreibung">
                <a:extLst>
                  <a:ext uri="{FF2B5EF4-FFF2-40B4-BE49-F238E27FC236}">
                    <a16:creationId xmlns:a16="http://schemas.microsoft.com/office/drawing/2014/main" id="{5622959A-476D-6029-F505-3F439BD00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618" y="4562468"/>
                <a:ext cx="643302" cy="643302"/>
              </a:xfrm>
              <a:prstGeom prst="rect">
                <a:avLst/>
              </a:prstGeom>
            </p:spPr>
          </p:pic>
          <p:pic>
            <p:nvPicPr>
              <p:cNvPr id="183" name="Grafik 182" descr="Ein Bild, das Turm, Mast, Entwurf, Gebäude enthält.&#10;&#10;Automatisch generierte Beschreibung">
                <a:extLst>
                  <a:ext uri="{FF2B5EF4-FFF2-40B4-BE49-F238E27FC236}">
                    <a16:creationId xmlns:a16="http://schemas.microsoft.com/office/drawing/2014/main" id="{6F8099FA-D187-09F2-770C-9834DEF3F9F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9462" y="4564905"/>
                <a:ext cx="645953" cy="645953"/>
              </a:xfrm>
              <a:prstGeom prst="rect">
                <a:avLst/>
              </a:prstGeom>
            </p:spPr>
          </p:pic>
          <p:cxnSp>
            <p:nvCxnSpPr>
              <p:cNvPr id="185" name="Gerader Verbinder 184">
                <a:extLst>
                  <a:ext uri="{FF2B5EF4-FFF2-40B4-BE49-F238E27FC236}">
                    <a16:creationId xmlns:a16="http://schemas.microsoft.com/office/drawing/2014/main" id="{DE74911B-62FA-1488-F43D-D6D7D562F539}"/>
                  </a:ext>
                </a:extLst>
              </p:cNvPr>
              <p:cNvCxnSpPr>
                <a:stCxn id="181" idx="3"/>
              </p:cNvCxnSpPr>
              <p:nvPr/>
            </p:nvCxnSpPr>
            <p:spPr bwMode="auto">
              <a:xfrm flipV="1">
                <a:off x="3286920" y="4778015"/>
                <a:ext cx="727868" cy="10610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7" name="Textfeld 186">
                <a:extLst>
                  <a:ext uri="{FF2B5EF4-FFF2-40B4-BE49-F238E27FC236}">
                    <a16:creationId xmlns:a16="http://schemas.microsoft.com/office/drawing/2014/main" id="{86DC9135-F5FF-9D0A-CD21-95AC0CFC02AA}"/>
                  </a:ext>
                </a:extLst>
              </p:cNvPr>
              <p:cNvSpPr txBox="1"/>
              <p:nvPr/>
            </p:nvSpPr>
            <p:spPr>
              <a:xfrm>
                <a:off x="3402771" y="4587297"/>
                <a:ext cx="389850" cy="461665"/>
              </a:xfrm>
              <a:prstGeom prst="rect">
                <a:avLst/>
              </a:prstGeom>
              <a:noFill/>
            </p:spPr>
            <p:txBody>
              <a:bodyPr wrap="none" rtlCol="0">
                <a:spAutoFit/>
              </a:bodyPr>
              <a:lstStyle/>
              <a:p>
                <a:r>
                  <a:rPr lang="de-DE" dirty="0">
                    <a:solidFill>
                      <a:srgbClr val="FF0000"/>
                    </a:solidFill>
                  </a:rPr>
                  <a:t>X</a:t>
                </a:r>
              </a:p>
            </p:txBody>
          </p:sp>
        </p:grpSp>
      </p:grpSp>
      <p:sp>
        <p:nvSpPr>
          <p:cNvPr id="74" name="Rectangle 4">
            <a:extLst>
              <a:ext uri="{FF2B5EF4-FFF2-40B4-BE49-F238E27FC236}">
                <a16:creationId xmlns:a16="http://schemas.microsoft.com/office/drawing/2014/main" id="{AFC0B5CC-7ED3-3B01-3419-8240235F081A}"/>
              </a:ext>
            </a:extLst>
          </p:cNvPr>
          <p:cNvSpPr>
            <a:spLocks noChangeArrowheads="1"/>
          </p:cNvSpPr>
          <p:nvPr/>
        </p:nvSpPr>
        <p:spPr bwMode="auto">
          <a:xfrm>
            <a:off x="0" y="620073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Zukünftig müssen auch die </a:t>
            </a:r>
            <a:r>
              <a:rPr lang="de-DE" altLang="de-DE" sz="1800" dirty="0" err="1">
                <a:solidFill>
                  <a:srgbClr val="00B050"/>
                </a:solidFill>
              </a:rPr>
              <a:t>ProSumer</a:t>
            </a:r>
            <a:r>
              <a:rPr lang="de-DE" altLang="de-DE" sz="1800" dirty="0">
                <a:solidFill>
                  <a:srgbClr val="00B050"/>
                </a:solidFill>
              </a:rPr>
              <a:t> über ihr EMS netzdienlich agieren (mit Vergütung)! </a:t>
            </a:r>
          </a:p>
        </p:txBody>
      </p:sp>
      <p:sp>
        <p:nvSpPr>
          <p:cNvPr id="44" name="Text Box 5">
            <a:extLst>
              <a:ext uri="{FF2B5EF4-FFF2-40B4-BE49-F238E27FC236}">
                <a16:creationId xmlns:a16="http://schemas.microsoft.com/office/drawing/2014/main" id="{EF39E7B0-4A0F-BABF-DC32-88BD791A673E}"/>
              </a:ext>
            </a:extLst>
          </p:cNvPr>
          <p:cNvSpPr txBox="1">
            <a:spLocks noChangeArrowheads="1"/>
          </p:cNvSpPr>
          <p:nvPr/>
        </p:nvSpPr>
        <p:spPr bwMode="auto">
          <a:xfrm>
            <a:off x="7676054" y="6002072"/>
            <a:ext cx="172194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 </a:t>
            </a:r>
            <a:r>
              <a:rPr lang="de-DE" altLang="de-DE" sz="1200" dirty="0" err="1"/>
              <a:t>FairGrid</a:t>
            </a:r>
            <a:endParaRPr lang="en-US" altLang="de-DE" sz="1200" dirty="0"/>
          </a:p>
        </p:txBody>
      </p:sp>
      <p:sp>
        <p:nvSpPr>
          <p:cNvPr id="176" name="Rechteck 15">
            <a:extLst>
              <a:ext uri="{FF2B5EF4-FFF2-40B4-BE49-F238E27FC236}">
                <a16:creationId xmlns:a16="http://schemas.microsoft.com/office/drawing/2014/main" id="{6B472F0D-F4E6-38D6-B59D-BE46623B25A1}"/>
              </a:ext>
            </a:extLst>
          </p:cNvPr>
          <p:cNvSpPr>
            <a:spLocks noChangeArrowheads="1"/>
          </p:cNvSpPr>
          <p:nvPr/>
        </p:nvSpPr>
        <p:spPr bwMode="auto">
          <a:xfrm>
            <a:off x="785785" y="4897086"/>
            <a:ext cx="1384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400" dirty="0" err="1"/>
              <a:t>ProSumer</a:t>
            </a:r>
            <a:endParaRPr lang="de-DE" altLang="de-DE" sz="1400" dirty="0"/>
          </a:p>
        </p:txBody>
      </p:sp>
      <p:grpSp>
        <p:nvGrpSpPr>
          <p:cNvPr id="3" name="Gruppieren 2">
            <a:extLst>
              <a:ext uri="{FF2B5EF4-FFF2-40B4-BE49-F238E27FC236}">
                <a16:creationId xmlns:a16="http://schemas.microsoft.com/office/drawing/2014/main" id="{DD3ECF1F-D822-78FC-00B3-2E52431E695B}"/>
              </a:ext>
            </a:extLst>
          </p:cNvPr>
          <p:cNvGrpSpPr/>
          <p:nvPr/>
        </p:nvGrpSpPr>
        <p:grpSpPr>
          <a:xfrm>
            <a:off x="705706" y="2565138"/>
            <a:ext cx="9029897" cy="2790554"/>
            <a:chOff x="705706" y="2565138"/>
            <a:chExt cx="9029897" cy="2790554"/>
          </a:xfrm>
        </p:grpSpPr>
        <p:sp>
          <p:nvSpPr>
            <p:cNvPr id="138" name="Text Box 5">
              <a:extLst>
                <a:ext uri="{FF2B5EF4-FFF2-40B4-BE49-F238E27FC236}">
                  <a16:creationId xmlns:a16="http://schemas.microsoft.com/office/drawing/2014/main" id="{259F4E0C-DF35-7AB7-4B8A-EAE925108C68}"/>
                </a:ext>
              </a:extLst>
            </p:cNvPr>
            <p:cNvSpPr txBox="1">
              <a:spLocks noChangeArrowheads="1"/>
            </p:cNvSpPr>
            <p:nvPr/>
          </p:nvSpPr>
          <p:spPr bwMode="auto">
            <a:xfrm>
              <a:off x="705706" y="2883034"/>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Leistungsreduzierung:  EMS reduziert die Leistung ausgewählter Verbraucher</a:t>
              </a:r>
            </a:p>
          </p:txBody>
        </p:sp>
        <p:sp>
          <p:nvSpPr>
            <p:cNvPr id="142" name="Rechteck 122">
              <a:extLst>
                <a:ext uri="{FF2B5EF4-FFF2-40B4-BE49-F238E27FC236}">
                  <a16:creationId xmlns:a16="http://schemas.microsoft.com/office/drawing/2014/main" id="{AA36D31F-DA25-B83F-44A2-A8D8012755BE}"/>
                </a:ext>
              </a:extLst>
            </p:cNvPr>
            <p:cNvSpPr>
              <a:spLocks noChangeArrowheads="1"/>
            </p:cNvSpPr>
            <p:nvPr/>
          </p:nvSpPr>
          <p:spPr bwMode="auto">
            <a:xfrm>
              <a:off x="4625192" y="4762469"/>
              <a:ext cx="1237627" cy="593223"/>
            </a:xfrm>
            <a:prstGeom prst="rect">
              <a:avLst/>
            </a:prstGeom>
            <a:solidFill>
              <a:srgbClr val="FFC000"/>
            </a:solidFill>
            <a:ln>
              <a:noFill/>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dirty="0"/>
                <a:t> - Ausspeicherung</a:t>
              </a:r>
              <a:br>
                <a:rPr lang="de-DE" altLang="de-DE" sz="1100" dirty="0"/>
              </a:br>
              <a:r>
                <a:rPr lang="de-DE" altLang="de-DE" sz="1100" dirty="0"/>
                <a:t> - Leistungs-</a:t>
              </a:r>
              <a:br>
                <a:rPr lang="de-DE" altLang="de-DE" sz="1100" dirty="0"/>
              </a:br>
              <a:r>
                <a:rPr lang="de-DE" altLang="de-DE" sz="1100" dirty="0"/>
                <a:t>   </a:t>
              </a:r>
              <a:r>
                <a:rPr lang="de-DE" altLang="de-DE" sz="1100" dirty="0" err="1"/>
                <a:t>reduzierung</a:t>
              </a:r>
              <a:endParaRPr lang="de-DE" altLang="de-DE" sz="1100" dirty="0"/>
            </a:p>
          </p:txBody>
        </p:sp>
        <p:sp>
          <p:nvSpPr>
            <p:cNvPr id="2" name="Text Box 5">
              <a:extLst>
                <a:ext uri="{FF2B5EF4-FFF2-40B4-BE49-F238E27FC236}">
                  <a16:creationId xmlns:a16="http://schemas.microsoft.com/office/drawing/2014/main" id="{7544213F-A5A1-17FE-D713-3DCBAF1AE363}"/>
                </a:ext>
              </a:extLst>
            </p:cNvPr>
            <p:cNvSpPr txBox="1">
              <a:spLocks noChangeArrowheads="1"/>
            </p:cNvSpPr>
            <p:nvPr/>
          </p:nvSpPr>
          <p:spPr bwMode="auto">
            <a:xfrm>
              <a:off x="705706" y="2565138"/>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u="sng" dirty="0">
                  <a:solidFill>
                    <a:srgbClr val="3333FF"/>
                  </a:solidFill>
                </a:rPr>
                <a:t>&lt; 49,8 Hz</a:t>
              </a:r>
              <a:r>
                <a:rPr lang="de-DE" altLang="de-DE" sz="1600" dirty="0">
                  <a:solidFill>
                    <a:srgbClr val="3333FF"/>
                  </a:solidFill>
                </a:rPr>
                <a:t>: Ausspeicherung: EMS stellt Akkuladung für das Netz zur Verfügung</a:t>
              </a:r>
            </a:p>
          </p:txBody>
        </p:sp>
      </p:grpSp>
      <p:grpSp>
        <p:nvGrpSpPr>
          <p:cNvPr id="26" name="Gruppieren 25">
            <a:extLst>
              <a:ext uri="{FF2B5EF4-FFF2-40B4-BE49-F238E27FC236}">
                <a16:creationId xmlns:a16="http://schemas.microsoft.com/office/drawing/2014/main" id="{9EBA70E4-5519-FECA-3002-E55A10A1ACB3}"/>
              </a:ext>
            </a:extLst>
          </p:cNvPr>
          <p:cNvGrpSpPr/>
          <p:nvPr/>
        </p:nvGrpSpPr>
        <p:grpSpPr>
          <a:xfrm>
            <a:off x="1954083" y="3332018"/>
            <a:ext cx="4556435" cy="1320586"/>
            <a:chOff x="1954083" y="3236768"/>
            <a:chExt cx="4556435" cy="1320586"/>
          </a:xfrm>
        </p:grpSpPr>
        <p:grpSp>
          <p:nvGrpSpPr>
            <p:cNvPr id="24" name="Gruppieren 23">
              <a:extLst>
                <a:ext uri="{FF2B5EF4-FFF2-40B4-BE49-F238E27FC236}">
                  <a16:creationId xmlns:a16="http://schemas.microsoft.com/office/drawing/2014/main" id="{66485B8F-D71A-26B3-ADC7-D015248FDC46}"/>
                </a:ext>
              </a:extLst>
            </p:cNvPr>
            <p:cNvGrpSpPr/>
            <p:nvPr/>
          </p:nvGrpSpPr>
          <p:grpSpPr>
            <a:xfrm>
              <a:off x="1954083" y="3236768"/>
              <a:ext cx="4556435" cy="1320586"/>
              <a:chOff x="1954083" y="3236768"/>
              <a:chExt cx="4556435" cy="1320586"/>
            </a:xfrm>
          </p:grpSpPr>
          <p:sp>
            <p:nvSpPr>
              <p:cNvPr id="4" name="Text Box 5">
                <a:extLst>
                  <a:ext uri="{FF2B5EF4-FFF2-40B4-BE49-F238E27FC236}">
                    <a16:creationId xmlns:a16="http://schemas.microsoft.com/office/drawing/2014/main" id="{D1CE1F03-0E99-7B8D-D178-61F88375F2F9}"/>
                  </a:ext>
                </a:extLst>
              </p:cNvPr>
              <p:cNvSpPr txBox="1">
                <a:spLocks noChangeArrowheads="1"/>
              </p:cNvSpPr>
              <p:nvPr/>
            </p:nvSpPr>
            <p:spPr bwMode="auto">
              <a:xfrm>
                <a:off x="1954083" y="3908664"/>
                <a:ext cx="2454070"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solidFill>
                      <a:srgbClr val="FF0000"/>
                    </a:solidFill>
                  </a:rPr>
                  <a:t>Vorschlag von ISE e.V. und </a:t>
                </a:r>
                <a:r>
                  <a:rPr lang="de-DE" altLang="de-DE" sz="1200" dirty="0" err="1">
                    <a:solidFill>
                      <a:srgbClr val="FF0000"/>
                    </a:solidFill>
                  </a:rPr>
                  <a:t>FairGrid</a:t>
                </a:r>
                <a:br>
                  <a:rPr lang="de-DE" altLang="de-DE" sz="1200" dirty="0">
                    <a:solidFill>
                      <a:srgbClr val="FF0000"/>
                    </a:solidFill>
                  </a:rPr>
                </a:br>
                <a:r>
                  <a:rPr lang="de-DE" altLang="de-DE" sz="1200" dirty="0">
                    <a:solidFill>
                      <a:srgbClr val="FF0000"/>
                    </a:solidFill>
                  </a:rPr>
                  <a:t>zur Netzstabilität</a:t>
                </a:r>
                <a:endParaRPr lang="en-US" altLang="de-DE" sz="1200" dirty="0">
                  <a:solidFill>
                    <a:srgbClr val="FF0000"/>
                  </a:solidFill>
                </a:endParaRPr>
              </a:p>
            </p:txBody>
          </p:sp>
          <p:grpSp>
            <p:nvGrpSpPr>
              <p:cNvPr id="8" name="Gruppieren 7">
                <a:extLst>
                  <a:ext uri="{FF2B5EF4-FFF2-40B4-BE49-F238E27FC236}">
                    <a16:creationId xmlns:a16="http://schemas.microsoft.com/office/drawing/2014/main" id="{42EEA81D-249F-680A-EC66-E81184F9D5F9}"/>
                  </a:ext>
                </a:extLst>
              </p:cNvPr>
              <p:cNvGrpSpPr/>
              <p:nvPr/>
            </p:nvGrpSpPr>
            <p:grpSpPr>
              <a:xfrm>
                <a:off x="4616683" y="3236768"/>
                <a:ext cx="1893835" cy="1320586"/>
                <a:chOff x="3299235" y="1707502"/>
                <a:chExt cx="4379011" cy="2077475"/>
              </a:xfrm>
            </p:grpSpPr>
            <p:sp>
              <p:nvSpPr>
                <p:cNvPr id="10" name="Bogen 9">
                  <a:extLst>
                    <a:ext uri="{FF2B5EF4-FFF2-40B4-BE49-F238E27FC236}">
                      <a16:creationId xmlns:a16="http://schemas.microsoft.com/office/drawing/2014/main" id="{9C77024F-7345-83BC-B711-276DB41FE00B}"/>
                    </a:ext>
                  </a:extLst>
                </p:cNvPr>
                <p:cNvSpPr/>
                <p:nvPr/>
              </p:nvSpPr>
              <p:spPr bwMode="auto">
                <a:xfrm rot="10800000">
                  <a:off x="3508310"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 name="Bogen 10">
                  <a:extLst>
                    <a:ext uri="{FF2B5EF4-FFF2-40B4-BE49-F238E27FC236}">
                      <a16:creationId xmlns:a16="http://schemas.microsoft.com/office/drawing/2014/main" id="{96BBDCDA-8E33-A94E-1A49-2ADB0853A7E5}"/>
                    </a:ext>
                  </a:extLst>
                </p:cNvPr>
                <p:cNvSpPr/>
                <p:nvPr/>
              </p:nvSpPr>
              <p:spPr bwMode="auto">
                <a:xfrm rot="10800000">
                  <a:off x="3792621"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Bogen 12">
                  <a:extLst>
                    <a:ext uri="{FF2B5EF4-FFF2-40B4-BE49-F238E27FC236}">
                      <a16:creationId xmlns:a16="http://schemas.microsoft.com/office/drawing/2014/main" id="{A4B6DF53-062A-C9B0-2D8B-CC3172442FCA}"/>
                    </a:ext>
                  </a:extLst>
                </p:cNvPr>
                <p:cNvSpPr/>
                <p:nvPr/>
              </p:nvSpPr>
              <p:spPr bwMode="auto">
                <a:xfrm rot="10800000">
                  <a:off x="4142438"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Bogen 13">
                  <a:extLst>
                    <a:ext uri="{FF2B5EF4-FFF2-40B4-BE49-F238E27FC236}">
                      <a16:creationId xmlns:a16="http://schemas.microsoft.com/office/drawing/2014/main" id="{B3A3271C-9C6D-22AA-9C27-08EF0D82CD9F}"/>
                    </a:ext>
                  </a:extLst>
                </p:cNvPr>
                <p:cNvSpPr/>
                <p:nvPr/>
              </p:nvSpPr>
              <p:spPr bwMode="auto">
                <a:xfrm rot="10800000">
                  <a:off x="4536340" y="1707502"/>
                  <a:ext cx="3141906" cy="1721498"/>
                </a:xfrm>
                <a:prstGeom prst="arc">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Rechteck 14">
                  <a:extLst>
                    <a:ext uri="{FF2B5EF4-FFF2-40B4-BE49-F238E27FC236}">
                      <a16:creationId xmlns:a16="http://schemas.microsoft.com/office/drawing/2014/main" id="{8D595CB7-3DE8-0E33-B237-A5AEEFED4C8E}"/>
                    </a:ext>
                  </a:extLst>
                </p:cNvPr>
                <p:cNvSpPr/>
                <p:nvPr/>
              </p:nvSpPr>
              <p:spPr bwMode="auto">
                <a:xfrm>
                  <a:off x="3299235" y="2286000"/>
                  <a:ext cx="2938004" cy="1498977"/>
                </a:xfrm>
                <a:prstGeom prst="rect">
                  <a:avLst/>
                </a:prstGeom>
                <a:noFill/>
                <a:ln w="2857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21" name="Text Box 5">
              <a:extLst>
                <a:ext uri="{FF2B5EF4-FFF2-40B4-BE49-F238E27FC236}">
                  <a16:creationId xmlns:a16="http://schemas.microsoft.com/office/drawing/2014/main" id="{DBCC3F0E-AA46-D5F0-1DB7-725AE57C7BDB}"/>
                </a:ext>
              </a:extLst>
            </p:cNvPr>
            <p:cNvSpPr txBox="1">
              <a:spLocks noChangeArrowheads="1"/>
            </p:cNvSpPr>
            <p:nvPr/>
          </p:nvSpPr>
          <p:spPr bwMode="auto">
            <a:xfrm>
              <a:off x="4940619" y="4329270"/>
              <a:ext cx="70390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solidFill>
                    <a:srgbClr val="FF0000"/>
                  </a:solidFill>
                </a:rPr>
                <a:t>progressiv</a:t>
              </a:r>
              <a:endParaRPr lang="en-US" altLang="de-DE" sz="1200" dirty="0">
                <a:solidFill>
                  <a:srgbClr val="FF0000"/>
                </a:solidFill>
              </a:endParaRPr>
            </a:p>
          </p:txBody>
        </p:sp>
      </p:grpSp>
      <p:sp>
        <p:nvSpPr>
          <p:cNvPr id="28" name="Rechteck 27">
            <a:extLst>
              <a:ext uri="{FF2B5EF4-FFF2-40B4-BE49-F238E27FC236}">
                <a16:creationId xmlns:a16="http://schemas.microsoft.com/office/drawing/2014/main" id="{AA006589-D85F-ECDC-292A-1D4235C93FA3}"/>
              </a:ext>
            </a:extLst>
          </p:cNvPr>
          <p:cNvSpPr/>
          <p:nvPr/>
        </p:nvSpPr>
        <p:spPr bwMode="auto">
          <a:xfrm>
            <a:off x="5877105" y="4897087"/>
            <a:ext cx="623759" cy="431494"/>
          </a:xfrm>
          <a:prstGeom prst="rect">
            <a:avLst/>
          </a:prstGeom>
          <a:solidFill>
            <a:srgbClr val="00B050"/>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100" b="0" i="0" u="none" strike="noStrike" cap="none" normalizeH="0" baseline="0" dirty="0">
                <a:ln>
                  <a:noFill/>
                </a:ln>
                <a:solidFill>
                  <a:schemeClr val="bg1"/>
                </a:solidFill>
                <a:effectLst/>
                <a:latin typeface="Arial" charset="0"/>
              </a:rPr>
              <a:t>Normal-</a:t>
            </a:r>
            <a:br>
              <a:rPr kumimoji="0" lang="de-DE" sz="1200" b="0" i="0" u="none" strike="noStrike" cap="none" normalizeH="0" baseline="0" dirty="0">
                <a:ln>
                  <a:noFill/>
                </a:ln>
                <a:solidFill>
                  <a:schemeClr val="bg1"/>
                </a:solidFill>
                <a:effectLst/>
                <a:latin typeface="Arial" charset="0"/>
              </a:rPr>
            </a:br>
            <a:r>
              <a:rPr kumimoji="0" lang="de-DE" sz="1200" b="0" i="0" u="none" strike="noStrike" cap="none" normalizeH="0" baseline="0" dirty="0">
                <a:ln>
                  <a:noFill/>
                </a:ln>
                <a:solidFill>
                  <a:schemeClr val="bg1"/>
                </a:solidFill>
                <a:effectLst/>
                <a:latin typeface="Arial" charset="0"/>
              </a:rPr>
              <a:t>betrieb</a:t>
            </a:r>
          </a:p>
        </p:txBody>
      </p:sp>
      <p:sp>
        <p:nvSpPr>
          <p:cNvPr id="32" name="Textfeld 31">
            <a:hlinkClick r:id="rId5"/>
            <a:extLst>
              <a:ext uri="{FF2B5EF4-FFF2-40B4-BE49-F238E27FC236}">
                <a16:creationId xmlns:a16="http://schemas.microsoft.com/office/drawing/2014/main" id="{3C92BA91-D7AD-29E0-39B0-14C79B470A11}"/>
              </a:ext>
            </a:extLst>
          </p:cNvPr>
          <p:cNvSpPr txBox="1"/>
          <p:nvPr/>
        </p:nvSpPr>
        <p:spPr>
          <a:xfrm>
            <a:off x="6900728" y="3724135"/>
            <a:ext cx="2637468" cy="738664"/>
          </a:xfrm>
          <a:prstGeom prst="rect">
            <a:avLst/>
          </a:prstGeom>
          <a:noFill/>
        </p:spPr>
        <p:txBody>
          <a:bodyPr wrap="square">
            <a:spAutoFit/>
          </a:bodyPr>
          <a:lstStyle/>
          <a:p>
            <a:r>
              <a:rPr lang="de-DE" sz="1400" u="sng" dirty="0">
                <a:solidFill>
                  <a:srgbClr val="FF0000"/>
                </a:solidFill>
                <a:latin typeface="+mn-lt"/>
                <a:hlinkClick r:id="rId5">
                  <a:extLst>
                    <a:ext uri="{A12FA001-AC4F-418D-AE19-62706E023703}">
                      <ahyp:hlinkClr xmlns:ahyp="http://schemas.microsoft.com/office/drawing/2018/hyperlinkcolor" val="tx"/>
                    </a:ext>
                  </a:extLst>
                </a:hlinkClick>
              </a:rPr>
              <a:t>E-</a:t>
            </a:r>
            <a:r>
              <a:rPr lang="de-DE" sz="1400" u="sng" dirty="0" err="1">
                <a:solidFill>
                  <a:srgbClr val="FF0000"/>
                </a:solidFill>
                <a:latin typeface="+mn-lt"/>
                <a:hlinkClick r:id="rId5">
                  <a:extLst>
                    <a:ext uri="{A12FA001-AC4F-418D-AE19-62706E023703}">
                      <ahyp:hlinkClr xmlns:ahyp="http://schemas.microsoft.com/office/drawing/2018/hyperlinkcolor" val="tx"/>
                    </a:ext>
                  </a:extLst>
                </a:hlinkClick>
              </a:rPr>
              <a:t>Brigde</a:t>
            </a:r>
            <a:br>
              <a:rPr lang="de-DE" sz="1400" dirty="0">
                <a:solidFill>
                  <a:srgbClr val="FF0000"/>
                </a:solidFill>
                <a:latin typeface="+mn-lt"/>
                <a:hlinkClick r:id="rId5">
                  <a:extLst>
                    <a:ext uri="{A12FA001-AC4F-418D-AE19-62706E023703}">
                      <ahyp:hlinkClr xmlns:ahyp="http://schemas.microsoft.com/office/drawing/2018/hyperlinkcolor" val="tx"/>
                    </a:ext>
                  </a:extLst>
                </a:hlinkClick>
              </a:rPr>
            </a:br>
            <a:r>
              <a:rPr lang="de-DE" sz="1400" dirty="0">
                <a:solidFill>
                  <a:srgbClr val="FF0000"/>
                </a:solidFill>
                <a:latin typeface="+mn-lt"/>
                <a:hlinkClick r:id="rId5">
                  <a:extLst>
                    <a:ext uri="{A12FA001-AC4F-418D-AE19-62706E023703}">
                      <ahyp:hlinkClr xmlns:ahyp="http://schemas.microsoft.com/office/drawing/2018/hyperlinkcolor" val="tx"/>
                    </a:ext>
                  </a:extLst>
                </a:hlinkClick>
              </a:rPr>
              <a:t>Engpassmanagement mit </a:t>
            </a:r>
            <a:br>
              <a:rPr lang="de-DE" sz="1400" dirty="0">
                <a:solidFill>
                  <a:srgbClr val="FF0000"/>
                </a:solidFill>
                <a:latin typeface="+mn-lt"/>
                <a:hlinkClick r:id="rId5">
                  <a:extLst>
                    <a:ext uri="{A12FA001-AC4F-418D-AE19-62706E023703}">
                      <ahyp:hlinkClr xmlns:ahyp="http://schemas.microsoft.com/office/drawing/2018/hyperlinkcolor" val="tx"/>
                    </a:ext>
                  </a:extLst>
                </a:hlinkClick>
              </a:rPr>
            </a:br>
            <a:r>
              <a:rPr lang="de-DE" sz="1400" dirty="0">
                <a:solidFill>
                  <a:srgbClr val="FF0000"/>
                </a:solidFill>
                <a:latin typeface="+mn-lt"/>
                <a:hlinkClick r:id="rId5">
                  <a:extLst>
                    <a:ext uri="{A12FA001-AC4F-418D-AE19-62706E023703}">
                      <ahyp:hlinkClr xmlns:ahyp="http://schemas.microsoft.com/office/drawing/2018/hyperlinkcolor" val="tx"/>
                    </a:ext>
                  </a:extLst>
                </a:hlinkClick>
              </a:rPr>
              <a:t>„</a:t>
            </a:r>
            <a:r>
              <a:rPr lang="de-DE" sz="1400" b="0" i="0" u="none" strike="noStrike" baseline="0" dirty="0" err="1">
                <a:solidFill>
                  <a:srgbClr val="FF0000"/>
                </a:solidFill>
                <a:latin typeface="+mn-lt"/>
                <a:hlinkClick r:id="rId5">
                  <a:extLst>
                    <a:ext uri="{A12FA001-AC4F-418D-AE19-62706E023703}">
                      <ahyp:hlinkClr xmlns:ahyp="http://schemas.microsoft.com/office/drawing/2018/hyperlinkcolor" val="tx"/>
                    </a:ext>
                  </a:extLst>
                </a:hlinkClick>
              </a:rPr>
              <a:t>Niederspannungsflexibilitäten</a:t>
            </a:r>
            <a:r>
              <a:rPr lang="de-DE" sz="1400" b="0" i="0" u="none" strike="noStrike" baseline="0" dirty="0">
                <a:solidFill>
                  <a:srgbClr val="FF0000"/>
                </a:solidFill>
                <a:latin typeface="+mn-lt"/>
                <a:hlinkClick r:id="rId5">
                  <a:extLst>
                    <a:ext uri="{A12FA001-AC4F-418D-AE19-62706E023703}">
                      <ahyp:hlinkClr xmlns:ahyp="http://schemas.microsoft.com/office/drawing/2018/hyperlinkcolor" val="tx"/>
                    </a:ext>
                  </a:extLst>
                </a:hlinkClick>
              </a:rPr>
              <a:t>“</a:t>
            </a:r>
            <a:endParaRPr lang="de-DE" sz="1400" dirty="0">
              <a:solidFill>
                <a:srgbClr val="FF0000"/>
              </a:solidFill>
              <a:latin typeface="+mn-lt"/>
            </a:endParaRPr>
          </a:p>
        </p:txBody>
      </p:sp>
      <p:grpSp>
        <p:nvGrpSpPr>
          <p:cNvPr id="34" name="Gruppieren 33">
            <a:extLst>
              <a:ext uri="{FF2B5EF4-FFF2-40B4-BE49-F238E27FC236}">
                <a16:creationId xmlns:a16="http://schemas.microsoft.com/office/drawing/2014/main" id="{BA9A7A9D-F857-033F-1B9A-3C743C595F20}"/>
              </a:ext>
            </a:extLst>
          </p:cNvPr>
          <p:cNvGrpSpPr/>
          <p:nvPr/>
        </p:nvGrpSpPr>
        <p:grpSpPr>
          <a:xfrm>
            <a:off x="705705" y="1895483"/>
            <a:ext cx="9061240" cy="3483205"/>
            <a:chOff x="705705" y="1895483"/>
            <a:chExt cx="9061240" cy="3483205"/>
          </a:xfrm>
        </p:grpSpPr>
        <p:grpSp>
          <p:nvGrpSpPr>
            <p:cNvPr id="30" name="Gruppieren 29">
              <a:extLst>
                <a:ext uri="{FF2B5EF4-FFF2-40B4-BE49-F238E27FC236}">
                  <a16:creationId xmlns:a16="http://schemas.microsoft.com/office/drawing/2014/main" id="{E06E378C-E41A-235A-73E5-990197C2C5DF}"/>
                </a:ext>
              </a:extLst>
            </p:cNvPr>
            <p:cNvGrpSpPr/>
            <p:nvPr/>
          </p:nvGrpSpPr>
          <p:grpSpPr>
            <a:xfrm>
              <a:off x="705705" y="1895483"/>
              <a:ext cx="9029897" cy="3483205"/>
              <a:chOff x="705705" y="1895483"/>
              <a:chExt cx="9029897" cy="3483205"/>
            </a:xfrm>
          </p:grpSpPr>
          <p:sp>
            <p:nvSpPr>
              <p:cNvPr id="27" name="Text Box 5">
                <a:extLst>
                  <a:ext uri="{FF2B5EF4-FFF2-40B4-BE49-F238E27FC236}">
                    <a16:creationId xmlns:a16="http://schemas.microsoft.com/office/drawing/2014/main" id="{B9CAF971-0736-3D05-D4D3-041A5CF6D955}"/>
                  </a:ext>
                </a:extLst>
              </p:cNvPr>
              <p:cNvSpPr txBox="1">
                <a:spLocks noChangeArrowheads="1"/>
              </p:cNvSpPr>
              <p:nvPr/>
            </p:nvSpPr>
            <p:spPr bwMode="auto">
              <a:xfrm>
                <a:off x="705705" y="1895483"/>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u="sng" dirty="0">
                    <a:solidFill>
                      <a:srgbClr val="3333FF"/>
                    </a:solidFill>
                  </a:rPr>
                  <a:t>&gt; 50,2 Hz</a:t>
                </a:r>
                <a:r>
                  <a:rPr lang="de-DE" altLang="de-DE" sz="1600" dirty="0">
                    <a:solidFill>
                      <a:srgbClr val="3333FF"/>
                    </a:solidFill>
                  </a:rPr>
                  <a:t>: Einspeicherung: EMS entlastet das Netz durch Akku- und Wärmespeicherung</a:t>
                </a:r>
              </a:p>
            </p:txBody>
          </p:sp>
          <p:sp>
            <p:nvSpPr>
              <p:cNvPr id="29" name="Rechteck 122">
                <a:extLst>
                  <a:ext uri="{FF2B5EF4-FFF2-40B4-BE49-F238E27FC236}">
                    <a16:creationId xmlns:a16="http://schemas.microsoft.com/office/drawing/2014/main" id="{D12B6D56-E770-05F0-0AE6-C5CBEA3C55CB}"/>
                  </a:ext>
                </a:extLst>
              </p:cNvPr>
              <p:cNvSpPr>
                <a:spLocks noChangeArrowheads="1"/>
              </p:cNvSpPr>
              <p:nvPr/>
            </p:nvSpPr>
            <p:spPr bwMode="auto">
              <a:xfrm>
                <a:off x="6523349" y="4785465"/>
                <a:ext cx="1237627" cy="593223"/>
              </a:xfrm>
              <a:prstGeom prst="rect">
                <a:avLst/>
              </a:prstGeom>
              <a:solidFill>
                <a:srgbClr val="FFC000"/>
              </a:solidFill>
              <a:ln>
                <a:noFill/>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100" dirty="0"/>
                  <a:t> - Einspeicherung</a:t>
                </a:r>
                <a:br>
                  <a:rPr lang="de-DE" altLang="de-DE" sz="1100" dirty="0"/>
                </a:br>
                <a:r>
                  <a:rPr lang="de-DE" altLang="de-DE" sz="1100" dirty="0"/>
                  <a:t> - Leistungs-</a:t>
                </a:r>
                <a:br>
                  <a:rPr lang="de-DE" altLang="de-DE" sz="1100" dirty="0"/>
                </a:br>
                <a:r>
                  <a:rPr lang="de-DE" altLang="de-DE" sz="1100" dirty="0"/>
                  <a:t>   </a:t>
                </a:r>
                <a:r>
                  <a:rPr lang="de-DE" altLang="de-DE" sz="1100" dirty="0" err="1"/>
                  <a:t>steigerung</a:t>
                </a:r>
                <a:endParaRPr lang="de-DE" altLang="de-DE" sz="1100" dirty="0"/>
              </a:p>
            </p:txBody>
          </p:sp>
        </p:grpSp>
        <p:sp>
          <p:nvSpPr>
            <p:cNvPr id="33" name="Text Box 5">
              <a:extLst>
                <a:ext uri="{FF2B5EF4-FFF2-40B4-BE49-F238E27FC236}">
                  <a16:creationId xmlns:a16="http://schemas.microsoft.com/office/drawing/2014/main" id="{7FDC0D9B-6D03-04DC-69B2-D8BD9251E1B7}"/>
                </a:ext>
              </a:extLst>
            </p:cNvPr>
            <p:cNvSpPr txBox="1">
              <a:spLocks noChangeArrowheads="1"/>
            </p:cNvSpPr>
            <p:nvPr/>
          </p:nvSpPr>
          <p:spPr bwMode="auto">
            <a:xfrm>
              <a:off x="737048" y="2207930"/>
              <a:ext cx="9029897"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3333FF"/>
                  </a:solidFill>
                </a:rPr>
                <a:t>                 Leistungssteigerung:  EMS steigert die Leistung ausgewählter Verbraucher</a:t>
              </a:r>
            </a:p>
          </p:txBody>
        </p:sp>
      </p:grpSp>
    </p:spTree>
    <p:extLst>
      <p:ext uri="{BB962C8B-B14F-4D97-AF65-F5344CB8AC3E}">
        <p14:creationId xmlns:p14="http://schemas.microsoft.com/office/powerpoint/2010/main" val="31003415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1000" fill="hold"/>
                                        <p:tgtEl>
                                          <p:spTgt spid="34"/>
                                        </p:tgtEl>
                                        <p:attrNameLst>
                                          <p:attrName>ppt_x</p:attrName>
                                        </p:attrNameLst>
                                      </p:cBhvr>
                                      <p:tavLst>
                                        <p:tav tm="0">
                                          <p:val>
                                            <p:strVal val="1+#ppt_w/2"/>
                                          </p:val>
                                        </p:tav>
                                        <p:tav tm="100000">
                                          <p:val>
                                            <p:strVal val="#ppt_x"/>
                                          </p:val>
                                        </p:tav>
                                      </p:tavLst>
                                    </p:anim>
                                    <p:anim calcmode="lin" valueType="num">
                                      <p:cBhvr additive="base">
                                        <p:cTn id="14"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1+#ppt_w/2"/>
                                          </p:val>
                                        </p:tav>
                                        <p:tav tm="100000">
                                          <p:val>
                                            <p:strVal val="#ppt_x"/>
                                          </p:val>
                                        </p:tav>
                                      </p:tavLst>
                                    </p:anim>
                                    <p:anim calcmode="lin" valueType="num">
                                      <p:cBhvr additive="base">
                                        <p:cTn id="20"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0-#ppt_w/2"/>
                                          </p:val>
                                        </p:tav>
                                        <p:tav tm="100000">
                                          <p:val>
                                            <p:strVal val="#ppt_x"/>
                                          </p:val>
                                        </p:tav>
                                      </p:tavLst>
                                    </p:anim>
                                    <p:anim calcmode="lin" valueType="num">
                                      <p:cBhvr additive="base">
                                        <p:cTn id="26"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1000" fill="hold"/>
                                        <p:tgtEl>
                                          <p:spTgt spid="32"/>
                                        </p:tgtEl>
                                        <p:attrNameLst>
                                          <p:attrName>ppt_x</p:attrName>
                                        </p:attrNameLst>
                                      </p:cBhvr>
                                      <p:tavLst>
                                        <p:tav tm="0">
                                          <p:val>
                                            <p:strVal val="0-#ppt_w/2"/>
                                          </p:val>
                                        </p:tav>
                                        <p:tav tm="100000">
                                          <p:val>
                                            <p:strVal val="#ppt_x"/>
                                          </p:val>
                                        </p:tav>
                                      </p:tavLst>
                                    </p:anim>
                                    <p:anim calcmode="lin" valueType="num">
                                      <p:cBhvr additive="base">
                                        <p:cTn id="3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additive="base">
                                        <p:cTn id="43" dur="1000" fill="hold"/>
                                        <p:tgtEl>
                                          <p:spTgt spid="74"/>
                                        </p:tgtEl>
                                        <p:attrNameLst>
                                          <p:attrName>ppt_x</p:attrName>
                                        </p:attrNameLst>
                                      </p:cBhvr>
                                      <p:tavLst>
                                        <p:tav tm="0">
                                          <p:val>
                                            <p:strVal val="#ppt_x"/>
                                          </p:val>
                                        </p:tav>
                                        <p:tav tm="100000">
                                          <p:val>
                                            <p:strVal val="#ppt_x"/>
                                          </p:val>
                                        </p:tav>
                                      </p:tavLst>
                                    </p:anim>
                                    <p:anim calcmode="lin" valueType="num">
                                      <p:cBhvr additive="base">
                                        <p:cTn id="44" dur="1000" fill="hold"/>
                                        <p:tgtEl>
                                          <p:spTgt spid="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utoUpdateAnimBg="0"/>
      <p:bldP spid="28" grpId="0" animBg="1"/>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B84C0C1C-742F-7679-67DB-C951943D17A5}"/>
              </a:ext>
            </a:extLst>
          </p:cNvPr>
          <p:cNvSpPr txBox="1"/>
          <p:nvPr/>
        </p:nvSpPr>
        <p:spPr>
          <a:xfrm>
            <a:off x="1472665" y="921868"/>
            <a:ext cx="7411453" cy="1015663"/>
          </a:xfrm>
          <a:prstGeom prst="rect">
            <a:avLst/>
          </a:prstGeom>
          <a:noFill/>
        </p:spPr>
        <p:txBody>
          <a:bodyPr wrap="square">
            <a:spAutoFit/>
          </a:bodyPr>
          <a:lstStyle/>
          <a:p>
            <a:r>
              <a:rPr lang="de-DE" u="sng" dirty="0"/>
              <a:t>NZR-</a:t>
            </a:r>
            <a:r>
              <a:rPr lang="de-DE" u="sng" dirty="0" err="1"/>
              <a:t>EMob</a:t>
            </a:r>
            <a:r>
              <a:rPr lang="de-DE" dirty="0"/>
              <a:t>: </a:t>
            </a:r>
          </a:p>
          <a:p>
            <a:r>
              <a:rPr lang="de-DE" sz="1800" dirty="0">
                <a:hlinkClick r:id="rId2"/>
              </a:rPr>
              <a:t>Netzzugangsregeln zur Ermöglichung einer ladevorgangscharfen bilanziellen Energiemengenzuordnung für Elektromobilität</a:t>
            </a:r>
            <a:endParaRPr lang="de-DE" sz="1800" dirty="0"/>
          </a:p>
        </p:txBody>
      </p:sp>
      <p:sp>
        <p:nvSpPr>
          <p:cNvPr id="4" name="Rectangle 4">
            <a:extLst>
              <a:ext uri="{FF2B5EF4-FFF2-40B4-BE49-F238E27FC236}">
                <a16:creationId xmlns:a16="http://schemas.microsoft.com/office/drawing/2014/main" id="{8BCFFA08-C1D7-B7BC-6023-4CE335404470}"/>
              </a:ext>
            </a:extLst>
          </p:cNvPr>
          <p:cNvSpPr>
            <a:spLocks noChangeArrowheads="1"/>
          </p:cNvSpPr>
          <p:nvPr/>
        </p:nvSpPr>
        <p:spPr bwMode="auto">
          <a:xfrm>
            <a:off x="1328738" y="9524"/>
            <a:ext cx="8510399"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Netzstabilität (9)</a:t>
            </a:r>
          </a:p>
          <a:p>
            <a:r>
              <a:rPr lang="de-DE" altLang="de-DE" sz="2000" dirty="0" err="1">
                <a:solidFill>
                  <a:schemeClr val="bg1"/>
                </a:solidFill>
              </a:rPr>
              <a:t>ProSumer</a:t>
            </a:r>
            <a:r>
              <a:rPr lang="de-DE" altLang="de-DE" sz="2000" dirty="0">
                <a:solidFill>
                  <a:schemeClr val="bg1"/>
                </a:solidFill>
              </a:rPr>
              <a:t> (3) Bilanzkreismanagement</a:t>
            </a:r>
          </a:p>
        </p:txBody>
      </p:sp>
      <p:sp>
        <p:nvSpPr>
          <p:cNvPr id="6" name="Textfeld 5">
            <a:extLst>
              <a:ext uri="{FF2B5EF4-FFF2-40B4-BE49-F238E27FC236}">
                <a16:creationId xmlns:a16="http://schemas.microsoft.com/office/drawing/2014/main" id="{30D037A0-5C57-A6DC-C4A6-F45B9E158A82}"/>
              </a:ext>
            </a:extLst>
          </p:cNvPr>
          <p:cNvSpPr txBox="1"/>
          <p:nvPr/>
        </p:nvSpPr>
        <p:spPr>
          <a:xfrm>
            <a:off x="7288571" y="1937531"/>
            <a:ext cx="2289528" cy="523220"/>
          </a:xfrm>
          <a:prstGeom prst="rect">
            <a:avLst/>
          </a:prstGeom>
          <a:noFill/>
        </p:spPr>
        <p:txBody>
          <a:bodyPr wrap="square">
            <a:spAutoFit/>
          </a:bodyPr>
          <a:lstStyle/>
          <a:p>
            <a:r>
              <a:rPr lang="de-DE" sz="1400" u="sng" dirty="0"/>
              <a:t>Quelle</a:t>
            </a:r>
            <a:r>
              <a:rPr lang="de-DE" sz="1400" dirty="0"/>
              <a:t>: BNA, 21.12.2020</a:t>
            </a:r>
            <a:br>
              <a:rPr lang="de-DE" sz="1400" dirty="0"/>
            </a:br>
            <a:r>
              <a:rPr lang="de-DE" sz="1400" dirty="0"/>
              <a:t>Beschlusskammer 6</a:t>
            </a:r>
          </a:p>
        </p:txBody>
      </p:sp>
      <p:grpSp>
        <p:nvGrpSpPr>
          <p:cNvPr id="8" name="Gruppieren 7">
            <a:extLst>
              <a:ext uri="{FF2B5EF4-FFF2-40B4-BE49-F238E27FC236}">
                <a16:creationId xmlns:a16="http://schemas.microsoft.com/office/drawing/2014/main" id="{4F885F37-EB3D-C949-35C3-A56DEC07E64C}"/>
              </a:ext>
            </a:extLst>
          </p:cNvPr>
          <p:cNvGrpSpPr/>
          <p:nvPr/>
        </p:nvGrpSpPr>
        <p:grpSpPr>
          <a:xfrm>
            <a:off x="1472665" y="2275676"/>
            <a:ext cx="4899431" cy="3723153"/>
            <a:chOff x="1472665" y="2275676"/>
            <a:chExt cx="4899431" cy="3723153"/>
          </a:xfrm>
        </p:grpSpPr>
        <p:pic>
          <p:nvPicPr>
            <p:cNvPr id="5" name="Grafik 4">
              <a:extLst>
                <a:ext uri="{FF2B5EF4-FFF2-40B4-BE49-F238E27FC236}">
                  <a16:creationId xmlns:a16="http://schemas.microsoft.com/office/drawing/2014/main" id="{5FDC897A-751A-459E-2A42-27F60FE8B969}"/>
                </a:ext>
              </a:extLst>
            </p:cNvPr>
            <p:cNvPicPr>
              <a:picLocks noChangeAspect="1"/>
            </p:cNvPicPr>
            <p:nvPr/>
          </p:nvPicPr>
          <p:blipFill rotWithShape="1">
            <a:blip r:embed="rId3"/>
            <a:srcRect l="56761" t="38363" r="34251" b="19850"/>
            <a:stretch/>
          </p:blipFill>
          <p:spPr>
            <a:xfrm>
              <a:off x="1472665" y="2275676"/>
              <a:ext cx="3982955" cy="3471867"/>
            </a:xfrm>
            <a:prstGeom prst="rect">
              <a:avLst/>
            </a:prstGeom>
          </p:spPr>
        </p:pic>
        <p:sp>
          <p:nvSpPr>
            <p:cNvPr id="7" name="Textfeld 6">
              <a:extLst>
                <a:ext uri="{FF2B5EF4-FFF2-40B4-BE49-F238E27FC236}">
                  <a16:creationId xmlns:a16="http://schemas.microsoft.com/office/drawing/2014/main" id="{30B04556-DA75-D133-04F0-B71ACEAF12EA}"/>
                </a:ext>
              </a:extLst>
            </p:cNvPr>
            <p:cNvSpPr txBox="1"/>
            <p:nvPr/>
          </p:nvSpPr>
          <p:spPr>
            <a:xfrm>
              <a:off x="2100578" y="5691052"/>
              <a:ext cx="4271518" cy="307777"/>
            </a:xfrm>
            <a:prstGeom prst="rect">
              <a:avLst/>
            </a:prstGeom>
            <a:noFill/>
          </p:spPr>
          <p:txBody>
            <a:bodyPr wrap="square">
              <a:spAutoFit/>
            </a:bodyPr>
            <a:lstStyle/>
            <a:p>
              <a:r>
                <a:rPr lang="de-DE" sz="1400" u="sng" dirty="0"/>
                <a:t>Quelle</a:t>
              </a:r>
              <a:r>
                <a:rPr lang="de-DE" sz="1400" dirty="0"/>
                <a:t>: </a:t>
              </a:r>
              <a:r>
                <a:rPr lang="de-DE" sz="1400" dirty="0">
                  <a:hlinkClick r:id="rId4"/>
                </a:rPr>
                <a:t>Dr. </a:t>
              </a:r>
              <a:r>
                <a:rPr lang="de-DE" sz="1400" dirty="0" err="1">
                  <a:hlinkClick r:id="rId4"/>
                </a:rPr>
                <a:t>Arwen</a:t>
              </a:r>
              <a:r>
                <a:rPr lang="de-DE" sz="1400" dirty="0">
                  <a:hlinkClick r:id="rId4"/>
                </a:rPr>
                <a:t> </a:t>
              </a:r>
              <a:r>
                <a:rPr lang="de-DE" sz="1400" dirty="0" err="1">
                  <a:hlinkClick r:id="rId4"/>
                </a:rPr>
                <a:t>Colell</a:t>
              </a:r>
              <a:r>
                <a:rPr lang="de-DE" sz="1400" dirty="0">
                  <a:hlinkClick r:id="rId4"/>
                </a:rPr>
                <a:t>, decarbon1ze,  06.06.2024</a:t>
              </a:r>
              <a:endParaRPr lang="de-DE" sz="1400" dirty="0"/>
            </a:p>
          </p:txBody>
        </p:sp>
      </p:grpSp>
      <p:sp>
        <p:nvSpPr>
          <p:cNvPr id="9" name="Text Box 5">
            <a:extLst>
              <a:ext uri="{FF2B5EF4-FFF2-40B4-BE49-F238E27FC236}">
                <a16:creationId xmlns:a16="http://schemas.microsoft.com/office/drawing/2014/main" id="{E8FBDC2A-FDB0-96A6-0AE6-4ED53A9372B4}"/>
              </a:ext>
            </a:extLst>
          </p:cNvPr>
          <p:cNvSpPr txBox="1">
            <a:spLocks noChangeArrowheads="1"/>
          </p:cNvSpPr>
          <p:nvPr/>
        </p:nvSpPr>
        <p:spPr bwMode="auto">
          <a:xfrm>
            <a:off x="0" y="6141087"/>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Damit kann ein virtuelles Bilanzierungsgebiet geschaffen werden!</a:t>
            </a:r>
            <a:endParaRPr lang="de-DE" altLang="de-DE" sz="1800" i="1" dirty="0">
              <a:solidFill>
                <a:srgbClr val="00B050"/>
              </a:solidFill>
            </a:endParaRPr>
          </a:p>
        </p:txBody>
      </p:sp>
    </p:spTree>
    <p:extLst>
      <p:ext uri="{BB962C8B-B14F-4D97-AF65-F5344CB8AC3E}">
        <p14:creationId xmlns:p14="http://schemas.microsoft.com/office/powerpoint/2010/main" val="380624271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ppt_x"/>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162384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Einführung (1)</a:t>
            </a:r>
            <a:br>
              <a:rPr lang="de-DE" altLang="de-DE" sz="2000" dirty="0">
                <a:solidFill>
                  <a:schemeClr val="bg1"/>
                </a:solidFill>
              </a:rPr>
            </a:br>
            <a:r>
              <a:rPr lang="de-DE" altLang="de-DE" sz="2000" dirty="0">
                <a:solidFill>
                  <a:schemeClr val="bg1"/>
                </a:solidFill>
              </a:rPr>
              <a:t>Prinzipielles </a:t>
            </a:r>
          </a:p>
        </p:txBody>
      </p:sp>
      <p:sp>
        <p:nvSpPr>
          <p:cNvPr id="3" name="Textfeld 2">
            <a:extLst>
              <a:ext uri="{FF2B5EF4-FFF2-40B4-BE49-F238E27FC236}">
                <a16:creationId xmlns:a16="http://schemas.microsoft.com/office/drawing/2014/main" id="{7A077C6B-3A40-4EBC-B6FF-3B31EDC44183}"/>
              </a:ext>
            </a:extLst>
          </p:cNvPr>
          <p:cNvSpPr txBox="1"/>
          <p:nvPr/>
        </p:nvSpPr>
        <p:spPr>
          <a:xfrm>
            <a:off x="474615" y="2307849"/>
            <a:ext cx="9117874" cy="1323439"/>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Es ist allseits bekannt, dass einige Erneuerbare - sogenannte </a:t>
            </a:r>
            <a:r>
              <a:rPr lang="de-DE" sz="1600" b="1" dirty="0">
                <a:solidFill>
                  <a:srgbClr val="3333FF"/>
                </a:solidFill>
              </a:rPr>
              <a:t>volatile Energieerzeuger </a:t>
            </a:r>
            <a:r>
              <a:rPr lang="de-DE" sz="1600" dirty="0">
                <a:solidFill>
                  <a:srgbClr val="3333FF"/>
                </a:solidFill>
              </a:rPr>
              <a:t>sind: z.B. Photovoltaik-Anlagen und Windräder. D.h. die erzeugte Energie steht zeitlich nicht konstant wie bei einem herkömmlichen Kraftwerk zur Verfügung. Deshalb gibt es nicht nur sogenannte </a:t>
            </a:r>
            <a:r>
              <a:rPr lang="de-DE" sz="1600" b="1" dirty="0">
                <a:solidFill>
                  <a:srgbClr val="3333FF"/>
                </a:solidFill>
              </a:rPr>
              <a:t>„Dunkelflauten“ </a:t>
            </a:r>
            <a:r>
              <a:rPr lang="de-DE" sz="1600" dirty="0">
                <a:solidFill>
                  <a:srgbClr val="3333FF"/>
                </a:solidFill>
              </a:rPr>
              <a:t>mit zu wenig,</a:t>
            </a:r>
            <a:r>
              <a:rPr lang="de-DE" sz="1600" b="1" dirty="0">
                <a:solidFill>
                  <a:srgbClr val="3333FF"/>
                </a:solidFill>
              </a:rPr>
              <a:t> </a:t>
            </a:r>
            <a:r>
              <a:rPr lang="de-DE" sz="1600" dirty="0">
                <a:solidFill>
                  <a:srgbClr val="3333FF"/>
                </a:solidFill>
              </a:rPr>
              <a:t>sondern auch </a:t>
            </a:r>
            <a:r>
              <a:rPr lang="de-DE" sz="1600" b="1" dirty="0">
                <a:solidFill>
                  <a:srgbClr val="3333FF"/>
                </a:solidFill>
              </a:rPr>
              <a:t>„Hellbrisen“</a:t>
            </a:r>
            <a:r>
              <a:rPr lang="de-DE" sz="1600" dirty="0">
                <a:solidFill>
                  <a:srgbClr val="3333FF"/>
                </a:solidFill>
              </a:rPr>
              <a:t>, wo (viel) mehr erneuerbare Energie zur Verfügung steht, als für den aktuellen Verbrauch notwendig wäre.</a:t>
            </a:r>
          </a:p>
        </p:txBody>
      </p:sp>
      <p:sp>
        <p:nvSpPr>
          <p:cNvPr id="5" name="Textfeld 4">
            <a:extLst>
              <a:ext uri="{FF2B5EF4-FFF2-40B4-BE49-F238E27FC236}">
                <a16:creationId xmlns:a16="http://schemas.microsoft.com/office/drawing/2014/main" id="{9519294E-A912-433B-BFF5-819B0171E26B}"/>
              </a:ext>
            </a:extLst>
          </p:cNvPr>
          <p:cNvSpPr txBox="1"/>
          <p:nvPr/>
        </p:nvSpPr>
        <p:spPr>
          <a:xfrm>
            <a:off x="474616" y="3944599"/>
            <a:ext cx="9117874"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Um diese Problematiken zu lösen gibt es eine Reihe von Maßnahmen, die </a:t>
            </a:r>
            <a:r>
              <a:rPr lang="de-DE" sz="1600" b="1" dirty="0">
                <a:solidFill>
                  <a:srgbClr val="3333FF"/>
                </a:solidFill>
              </a:rPr>
              <a:t>sowohl eine Über- als auch Unterversorgung</a:t>
            </a:r>
            <a:r>
              <a:rPr lang="de-DE" sz="1600" dirty="0">
                <a:solidFill>
                  <a:srgbClr val="3333FF"/>
                </a:solidFill>
              </a:rPr>
              <a:t> der Energiebereitstellung in kurzen (Millisekunden bis Stunde), mittleren (Stunden bis Tag) und langen (Tage bis saisonalen) Zeiträumen beherrschen: Energie-Management-System, Energiespeicher, Energiewabensystem, europäisches Overlay-Netzwerk.</a:t>
            </a:r>
          </a:p>
        </p:txBody>
      </p:sp>
      <p:sp>
        <p:nvSpPr>
          <p:cNvPr id="6" name="Textfeld 5">
            <a:extLst>
              <a:ext uri="{FF2B5EF4-FFF2-40B4-BE49-F238E27FC236}">
                <a16:creationId xmlns:a16="http://schemas.microsoft.com/office/drawing/2014/main" id="{77B47579-A454-4160-B318-C9483AF36A7A}"/>
              </a:ext>
            </a:extLst>
          </p:cNvPr>
          <p:cNvSpPr txBox="1"/>
          <p:nvPr/>
        </p:nvSpPr>
        <p:spPr>
          <a:xfrm>
            <a:off x="474615" y="5335129"/>
            <a:ext cx="9035539" cy="830997"/>
          </a:xfrm>
          <a:prstGeom prst="rect">
            <a:avLst/>
          </a:prstGeom>
          <a:noFill/>
        </p:spPr>
        <p:txBody>
          <a:bodyPr wrap="square">
            <a:spAutoFit/>
          </a:bodyPr>
          <a:lstStyle/>
          <a:p>
            <a:pPr marL="285750" indent="-285750">
              <a:buFont typeface="Wingdings" panose="05000000000000000000" pitchFamily="2" charset="2"/>
              <a:buChar char="Ø"/>
              <a:tabLst>
                <a:tab pos="442913" algn="l"/>
                <a:tab pos="4000500" algn="l"/>
              </a:tabLst>
              <a:defRPr/>
            </a:pPr>
            <a:r>
              <a:rPr lang="de-DE" altLang="de-DE" sz="1600" dirty="0">
                <a:solidFill>
                  <a:srgbClr val="3333FF"/>
                </a:solidFill>
              </a:rPr>
              <a:t>Die Maßnahmen zur Zielerreichung müssen im </a:t>
            </a:r>
            <a:r>
              <a:rPr lang="de-DE" altLang="de-DE" sz="1600" b="1" dirty="0">
                <a:solidFill>
                  <a:srgbClr val="3333FF"/>
                </a:solidFill>
              </a:rPr>
              <a:t>Einklang mit dem Natursc</a:t>
            </a:r>
            <a:r>
              <a:rPr lang="de-DE" altLang="de-DE" sz="1600" dirty="0">
                <a:solidFill>
                  <a:srgbClr val="3333FF"/>
                </a:solidFill>
              </a:rPr>
              <a:t>hutz stehen und </a:t>
            </a:r>
            <a:r>
              <a:rPr lang="de-DE" altLang="de-DE" sz="1600" b="1" dirty="0">
                <a:solidFill>
                  <a:srgbClr val="3333FF"/>
                </a:solidFill>
              </a:rPr>
              <a:t>sozial gerecht </a:t>
            </a:r>
            <a:r>
              <a:rPr lang="de-DE" altLang="de-DE" sz="1600" dirty="0">
                <a:solidFill>
                  <a:srgbClr val="3333FF"/>
                </a:solidFill>
              </a:rPr>
              <a:t>sowohl bei der Kostenträgerschaft als auch bei der Partizipation für Investitionen gestaltet werden.</a:t>
            </a:r>
          </a:p>
        </p:txBody>
      </p:sp>
      <p:sp>
        <p:nvSpPr>
          <p:cNvPr id="7" name="Textfeld 6">
            <a:extLst>
              <a:ext uri="{FF2B5EF4-FFF2-40B4-BE49-F238E27FC236}">
                <a16:creationId xmlns:a16="http://schemas.microsoft.com/office/drawing/2014/main" id="{18E7BD1E-BE9A-4610-8061-96EBBEACAA7C}"/>
              </a:ext>
            </a:extLst>
          </p:cNvPr>
          <p:cNvSpPr txBox="1"/>
          <p:nvPr/>
        </p:nvSpPr>
        <p:spPr>
          <a:xfrm>
            <a:off x="474616" y="917320"/>
            <a:ext cx="9278984"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energetische Versorgungssicherheit hat zwei wesentliche Aspekte:</a:t>
            </a:r>
            <a:br>
              <a:rPr lang="de-DE" sz="1600" dirty="0">
                <a:solidFill>
                  <a:srgbClr val="3333FF"/>
                </a:solidFill>
              </a:rPr>
            </a:br>
            <a:r>
              <a:rPr lang="de-DE" sz="1600" dirty="0">
                <a:solidFill>
                  <a:srgbClr val="3333FF"/>
                </a:solidFill>
              </a:rPr>
              <a:t>- Grundsätzliche und ausreichende Verfügbarkeit von Primärenergie: </a:t>
            </a:r>
            <a:r>
              <a:rPr lang="de-DE" sz="1600" b="1" dirty="0">
                <a:solidFill>
                  <a:srgbClr val="3333FF"/>
                </a:solidFill>
              </a:rPr>
              <a:t>geopolitischer Aspekt</a:t>
            </a:r>
            <a:br>
              <a:rPr lang="de-DE" sz="1600" dirty="0">
                <a:solidFill>
                  <a:srgbClr val="3333FF"/>
                </a:solidFill>
              </a:rPr>
            </a:br>
            <a:r>
              <a:rPr lang="de-DE" sz="1600" dirty="0">
                <a:solidFill>
                  <a:srgbClr val="3333FF"/>
                </a:solidFill>
              </a:rPr>
              <a:t>- exakte Anpassung von Energieerzeugung und Energieverbrauch: </a:t>
            </a:r>
            <a:r>
              <a:rPr lang="de-DE" sz="1600" b="1" dirty="0">
                <a:solidFill>
                  <a:srgbClr val="3333FF"/>
                </a:solidFill>
              </a:rPr>
              <a:t>quantitativer, zeitlicher  und</a:t>
            </a:r>
            <a:br>
              <a:rPr lang="de-DE" sz="1600" b="1" dirty="0">
                <a:solidFill>
                  <a:srgbClr val="3333FF"/>
                </a:solidFill>
              </a:rPr>
            </a:br>
            <a:r>
              <a:rPr lang="de-DE" sz="1600" b="1" dirty="0">
                <a:solidFill>
                  <a:srgbClr val="3333FF"/>
                </a:solidFill>
              </a:rPr>
              <a:t>  technischer Aspekt</a:t>
            </a:r>
          </a:p>
        </p:txBody>
      </p:sp>
    </p:spTree>
    <p:extLst>
      <p:ext uri="{BB962C8B-B14F-4D97-AF65-F5344CB8AC3E}">
        <p14:creationId xmlns:p14="http://schemas.microsoft.com/office/powerpoint/2010/main" val="357217387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43545"/>
            <a:ext cx="833995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(1)</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Prinzipien</a:t>
            </a:r>
          </a:p>
        </p:txBody>
      </p:sp>
      <p:sp>
        <p:nvSpPr>
          <p:cNvPr id="59" name="Text Box 5">
            <a:extLst>
              <a:ext uri="{FF2B5EF4-FFF2-40B4-BE49-F238E27FC236}">
                <a16:creationId xmlns:a16="http://schemas.microsoft.com/office/drawing/2014/main" id="{4BCE22D3-E7E9-43AE-85CB-4490782BB956}"/>
              </a:ext>
            </a:extLst>
          </p:cNvPr>
          <p:cNvSpPr txBox="1">
            <a:spLocks noChangeArrowheads="1"/>
          </p:cNvSpPr>
          <p:nvPr/>
        </p:nvSpPr>
        <p:spPr bwMode="auto">
          <a:xfrm>
            <a:off x="4262715" y="1636491"/>
            <a:ext cx="5262286" cy="338554"/>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Das Energiewabensystem erfüllt 3 Aufgaben:</a:t>
            </a:r>
          </a:p>
        </p:txBody>
      </p:sp>
      <p:grpSp>
        <p:nvGrpSpPr>
          <p:cNvPr id="3" name="Gruppieren 2">
            <a:extLst>
              <a:ext uri="{FF2B5EF4-FFF2-40B4-BE49-F238E27FC236}">
                <a16:creationId xmlns:a16="http://schemas.microsoft.com/office/drawing/2014/main" id="{974061E0-8FD7-4CAF-956A-00056E65DEFB}"/>
              </a:ext>
            </a:extLst>
          </p:cNvPr>
          <p:cNvGrpSpPr/>
          <p:nvPr/>
        </p:nvGrpSpPr>
        <p:grpSpPr>
          <a:xfrm>
            <a:off x="518296" y="1658166"/>
            <a:ext cx="3574067" cy="3541668"/>
            <a:chOff x="518296" y="1658166"/>
            <a:chExt cx="3574067" cy="3541668"/>
          </a:xfrm>
        </p:grpSpPr>
        <p:grpSp>
          <p:nvGrpSpPr>
            <p:cNvPr id="2" name="Gruppieren 1">
              <a:extLst>
                <a:ext uri="{FF2B5EF4-FFF2-40B4-BE49-F238E27FC236}">
                  <a16:creationId xmlns:a16="http://schemas.microsoft.com/office/drawing/2014/main" id="{B272DC25-E83E-4A95-84C6-6789CECFCA35}"/>
                </a:ext>
              </a:extLst>
            </p:cNvPr>
            <p:cNvGrpSpPr/>
            <p:nvPr/>
          </p:nvGrpSpPr>
          <p:grpSpPr>
            <a:xfrm>
              <a:off x="518296" y="1658166"/>
              <a:ext cx="3574067" cy="3541668"/>
              <a:chOff x="2369533" y="887240"/>
              <a:chExt cx="5116092" cy="5069714"/>
            </a:xfrm>
          </p:grpSpPr>
          <p:sp>
            <p:nvSpPr>
              <p:cNvPr id="5" name="Sechseck 4">
                <a:extLst>
                  <a:ext uri="{FF2B5EF4-FFF2-40B4-BE49-F238E27FC236}">
                    <a16:creationId xmlns:a16="http://schemas.microsoft.com/office/drawing/2014/main" id="{DA26CD3F-05D2-418F-BF59-49704CAD27EB}"/>
                  </a:ext>
                </a:extLst>
              </p:cNvPr>
              <p:cNvSpPr/>
              <p:nvPr/>
            </p:nvSpPr>
            <p:spPr bwMode="auto">
              <a:xfrm>
                <a:off x="3932813"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549609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549609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2369533"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2369533"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932813"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932813"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4" name="Gerade Verbindung mit Pfeil 3">
              <a:extLst>
                <a:ext uri="{FF2B5EF4-FFF2-40B4-BE49-F238E27FC236}">
                  <a16:creationId xmlns:a16="http://schemas.microsoft.com/office/drawing/2014/main" id="{B4456730-2F17-4C77-A2F6-39BA5D3BDE4B}"/>
                </a:ext>
              </a:extLst>
            </p:cNvPr>
            <p:cNvCxnSpPr/>
            <p:nvPr/>
          </p:nvCxnSpPr>
          <p:spPr bwMode="auto">
            <a:xfrm>
              <a:off x="2305329" y="2615292"/>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mit Pfeil 70">
              <a:extLst>
                <a:ext uri="{FF2B5EF4-FFF2-40B4-BE49-F238E27FC236}">
                  <a16:creationId xmlns:a16="http://schemas.microsoft.com/office/drawing/2014/main" id="{A452A914-A2DD-4FCD-9C47-C0BAAD17B96A}"/>
                </a:ext>
              </a:extLst>
            </p:cNvPr>
            <p:cNvCxnSpPr/>
            <p:nvPr/>
          </p:nvCxnSpPr>
          <p:spPr bwMode="auto">
            <a:xfrm flipH="1">
              <a:off x="1519575" y="242853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Gerade Verbindung mit Pfeil 74">
              <a:extLst>
                <a:ext uri="{FF2B5EF4-FFF2-40B4-BE49-F238E27FC236}">
                  <a16:creationId xmlns:a16="http://schemas.microsoft.com/office/drawing/2014/main" id="{06162149-F51E-416C-9FA2-0D877EC46C1D}"/>
                </a:ext>
              </a:extLst>
            </p:cNvPr>
            <p:cNvCxnSpPr/>
            <p:nvPr/>
          </p:nvCxnSpPr>
          <p:spPr bwMode="auto">
            <a:xfrm flipH="1">
              <a:off x="1475810" y="3558430"/>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 Verbindung mit Pfeil 75">
              <a:extLst>
                <a:ext uri="{FF2B5EF4-FFF2-40B4-BE49-F238E27FC236}">
                  <a16:creationId xmlns:a16="http://schemas.microsoft.com/office/drawing/2014/main" id="{B287D2E0-E9EA-4E96-94D7-1D8137547619}"/>
                </a:ext>
              </a:extLst>
            </p:cNvPr>
            <p:cNvCxnSpPr/>
            <p:nvPr/>
          </p:nvCxnSpPr>
          <p:spPr bwMode="auto">
            <a:xfrm flipH="1">
              <a:off x="2625881" y="3007859"/>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 Verbindung mit Pfeil 76">
              <a:extLst>
                <a:ext uri="{FF2B5EF4-FFF2-40B4-BE49-F238E27FC236}">
                  <a16:creationId xmlns:a16="http://schemas.microsoft.com/office/drawing/2014/main" id="{D27DF1C6-DF0A-4E9F-BA34-BF97DCA7D1F5}"/>
                </a:ext>
              </a:extLst>
            </p:cNvPr>
            <p:cNvCxnSpPr/>
            <p:nvPr/>
          </p:nvCxnSpPr>
          <p:spPr bwMode="auto">
            <a:xfrm flipH="1">
              <a:off x="2602572" y="4155124"/>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8" name="Gerade Verbindung mit Pfeil 77">
              <a:extLst>
                <a:ext uri="{FF2B5EF4-FFF2-40B4-BE49-F238E27FC236}">
                  <a16:creationId xmlns:a16="http://schemas.microsoft.com/office/drawing/2014/main" id="{7195FAEB-6561-4786-9437-7D591A511EE2}"/>
                </a:ext>
              </a:extLst>
            </p:cNvPr>
            <p:cNvCxnSpPr/>
            <p:nvPr/>
          </p:nvCxnSpPr>
          <p:spPr bwMode="auto">
            <a:xfrm>
              <a:off x="2305329" y="3795848"/>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Gerade Verbindung mit Pfeil 78">
              <a:extLst>
                <a:ext uri="{FF2B5EF4-FFF2-40B4-BE49-F238E27FC236}">
                  <a16:creationId xmlns:a16="http://schemas.microsoft.com/office/drawing/2014/main" id="{929221A6-33D0-4552-B361-C9F93CAC9EA9}"/>
                </a:ext>
              </a:extLst>
            </p:cNvPr>
            <p:cNvCxnSpPr/>
            <p:nvPr/>
          </p:nvCxnSpPr>
          <p:spPr bwMode="auto">
            <a:xfrm flipH="1" flipV="1">
              <a:off x="1511008" y="2974671"/>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Gerade Verbindung mit Pfeil 79">
              <a:extLst>
                <a:ext uri="{FF2B5EF4-FFF2-40B4-BE49-F238E27FC236}">
                  <a16:creationId xmlns:a16="http://schemas.microsoft.com/office/drawing/2014/main" id="{1488D6E5-1066-4B9E-840D-65515116873B}"/>
                </a:ext>
              </a:extLst>
            </p:cNvPr>
            <p:cNvCxnSpPr/>
            <p:nvPr/>
          </p:nvCxnSpPr>
          <p:spPr bwMode="auto">
            <a:xfrm flipH="1" flipV="1">
              <a:off x="2661079" y="3583758"/>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Gerade Verbindung mit Pfeil 80">
              <a:extLst>
                <a:ext uri="{FF2B5EF4-FFF2-40B4-BE49-F238E27FC236}">
                  <a16:creationId xmlns:a16="http://schemas.microsoft.com/office/drawing/2014/main" id="{4ED98B08-7BA8-44EE-B6DA-D65B0B800FCC}"/>
                </a:ext>
              </a:extLst>
            </p:cNvPr>
            <p:cNvCxnSpPr/>
            <p:nvPr/>
          </p:nvCxnSpPr>
          <p:spPr bwMode="auto">
            <a:xfrm flipH="1" flipV="1">
              <a:off x="2626888" y="240320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Gerade Verbindung mit Pfeil 84">
              <a:extLst>
                <a:ext uri="{FF2B5EF4-FFF2-40B4-BE49-F238E27FC236}">
                  <a16:creationId xmlns:a16="http://schemas.microsoft.com/office/drawing/2014/main" id="{DC8DC816-0CD6-4255-8894-C22352292DC1}"/>
                </a:ext>
              </a:extLst>
            </p:cNvPr>
            <p:cNvCxnSpPr/>
            <p:nvPr/>
          </p:nvCxnSpPr>
          <p:spPr bwMode="auto">
            <a:xfrm flipH="1" flipV="1">
              <a:off x="1538892" y="4120442"/>
              <a:ext cx="473770" cy="280760"/>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3C549EE1-E3B0-4DAC-B253-3E1E3369E8AE}"/>
                </a:ext>
              </a:extLst>
            </p:cNvPr>
            <p:cNvCxnSpPr/>
            <p:nvPr/>
          </p:nvCxnSpPr>
          <p:spPr bwMode="auto">
            <a:xfrm>
              <a:off x="3397426" y="3205570"/>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mit Pfeil 90">
              <a:extLst>
                <a:ext uri="{FF2B5EF4-FFF2-40B4-BE49-F238E27FC236}">
                  <a16:creationId xmlns:a16="http://schemas.microsoft.com/office/drawing/2014/main" id="{A318A8AA-22EB-4F3D-A816-63F4819563B6}"/>
                </a:ext>
              </a:extLst>
            </p:cNvPr>
            <p:cNvCxnSpPr/>
            <p:nvPr/>
          </p:nvCxnSpPr>
          <p:spPr bwMode="auto">
            <a:xfrm>
              <a:off x="1213232" y="3205569"/>
              <a:ext cx="0" cy="446859"/>
            </a:xfrm>
            <a:prstGeom prst="straightConnector1">
              <a:avLst/>
            </a:prstGeom>
            <a:solidFill>
              <a:srgbClr val="FF0000"/>
            </a:solidFill>
            <a:ln w="12700" cap="flat" cmpd="sng" algn="ctr">
              <a:solidFill>
                <a:srgbClr val="3333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Bogen 8">
              <a:extLst>
                <a:ext uri="{FF2B5EF4-FFF2-40B4-BE49-F238E27FC236}">
                  <a16:creationId xmlns:a16="http://schemas.microsoft.com/office/drawing/2014/main" id="{57480915-DE10-4774-8F46-3E15F5FBF82B}"/>
                </a:ext>
              </a:extLst>
            </p:cNvPr>
            <p:cNvSpPr/>
            <p:nvPr/>
          </p:nvSpPr>
          <p:spPr bwMode="auto">
            <a:xfrm>
              <a:off x="2160473" y="2050888"/>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 name="Bogen 111">
              <a:extLst>
                <a:ext uri="{FF2B5EF4-FFF2-40B4-BE49-F238E27FC236}">
                  <a16:creationId xmlns:a16="http://schemas.microsoft.com/office/drawing/2014/main" id="{91AF271A-A233-484E-974B-613D26D7BF25}"/>
                </a:ext>
              </a:extLst>
            </p:cNvPr>
            <p:cNvSpPr/>
            <p:nvPr/>
          </p:nvSpPr>
          <p:spPr bwMode="auto">
            <a:xfrm>
              <a:off x="1038141" y="270148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7" name="Bogen 136">
              <a:extLst>
                <a:ext uri="{FF2B5EF4-FFF2-40B4-BE49-F238E27FC236}">
                  <a16:creationId xmlns:a16="http://schemas.microsoft.com/office/drawing/2014/main" id="{A8E30FFF-81B7-4DB3-9784-3AF3C839E483}"/>
                </a:ext>
              </a:extLst>
            </p:cNvPr>
            <p:cNvSpPr/>
            <p:nvPr/>
          </p:nvSpPr>
          <p:spPr bwMode="auto">
            <a:xfrm>
              <a:off x="1047520"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Bogen 152">
              <a:extLst>
                <a:ext uri="{FF2B5EF4-FFF2-40B4-BE49-F238E27FC236}">
                  <a16:creationId xmlns:a16="http://schemas.microsoft.com/office/drawing/2014/main" id="{A6EB0B9E-6849-4812-94F0-C7BF5D61E34C}"/>
                </a:ext>
              </a:extLst>
            </p:cNvPr>
            <p:cNvSpPr/>
            <p:nvPr/>
          </p:nvSpPr>
          <p:spPr bwMode="auto">
            <a:xfrm>
              <a:off x="2178960" y="3277772"/>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3" name="Bogen 162">
              <a:extLst>
                <a:ext uri="{FF2B5EF4-FFF2-40B4-BE49-F238E27FC236}">
                  <a16:creationId xmlns:a16="http://schemas.microsoft.com/office/drawing/2014/main" id="{707F6D90-8477-44CB-AD46-47FF9B2846BE}"/>
                </a:ext>
              </a:extLst>
            </p:cNvPr>
            <p:cNvSpPr/>
            <p:nvPr/>
          </p:nvSpPr>
          <p:spPr bwMode="auto">
            <a:xfrm>
              <a:off x="2131343" y="4456395"/>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4" name="Bogen 163">
              <a:extLst>
                <a:ext uri="{FF2B5EF4-FFF2-40B4-BE49-F238E27FC236}">
                  <a16:creationId xmlns:a16="http://schemas.microsoft.com/office/drawing/2014/main" id="{B87D91F3-4C6E-49D3-AA46-6A43EF9174E0}"/>
                </a:ext>
              </a:extLst>
            </p:cNvPr>
            <p:cNvSpPr/>
            <p:nvPr/>
          </p:nvSpPr>
          <p:spPr bwMode="auto">
            <a:xfrm>
              <a:off x="3223812" y="3839190"/>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5" name="Bogen 164">
              <a:extLst>
                <a:ext uri="{FF2B5EF4-FFF2-40B4-BE49-F238E27FC236}">
                  <a16:creationId xmlns:a16="http://schemas.microsoft.com/office/drawing/2014/main" id="{316D980A-EC9C-4929-AB01-83DC79162D98}"/>
                </a:ext>
              </a:extLst>
            </p:cNvPr>
            <p:cNvSpPr/>
            <p:nvPr/>
          </p:nvSpPr>
          <p:spPr bwMode="auto">
            <a:xfrm>
              <a:off x="3237339" y="2690043"/>
              <a:ext cx="289711" cy="280658"/>
            </a:xfrm>
            <a:prstGeom prst="arc">
              <a:avLst>
                <a:gd name="adj1" fmla="val 1138212"/>
                <a:gd name="adj2" fmla="val 0"/>
              </a:avLst>
            </a:prstGeom>
            <a:noFill/>
            <a:ln w="28575"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Autarkie und Solidarität ergänzen sich zu einem idealen Energiesystem! </a:t>
            </a:r>
          </a:p>
        </p:txBody>
      </p:sp>
      <p:sp>
        <p:nvSpPr>
          <p:cNvPr id="6" name="Text Box 5">
            <a:extLst>
              <a:ext uri="{FF2B5EF4-FFF2-40B4-BE49-F238E27FC236}">
                <a16:creationId xmlns:a16="http://schemas.microsoft.com/office/drawing/2014/main" id="{5B80EF12-2E4E-81AF-556A-BB7AE5AEEA03}"/>
              </a:ext>
            </a:extLst>
          </p:cNvPr>
          <p:cNvSpPr txBox="1">
            <a:spLocks noChangeArrowheads="1"/>
          </p:cNvSpPr>
          <p:nvPr/>
        </p:nvSpPr>
        <p:spPr bwMode="auto">
          <a:xfrm>
            <a:off x="4262715" y="2062860"/>
            <a:ext cx="5262286"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1. Möglichst bilanzielle Autarkie der einzelnen</a:t>
            </a:r>
            <a:br>
              <a:rPr lang="de-DE" altLang="de-DE" sz="1600" dirty="0">
                <a:solidFill>
                  <a:srgbClr val="563BFB"/>
                </a:solidFill>
              </a:rPr>
            </a:br>
            <a:r>
              <a:rPr lang="de-DE" altLang="de-DE" sz="1600" dirty="0">
                <a:solidFill>
                  <a:srgbClr val="563BFB"/>
                </a:solidFill>
              </a:rPr>
              <a:t>    Wabenzellen mit dem Energiemanagementsystem</a:t>
            </a:r>
          </a:p>
        </p:txBody>
      </p:sp>
      <p:sp>
        <p:nvSpPr>
          <p:cNvPr id="7" name="Text Box 5">
            <a:extLst>
              <a:ext uri="{FF2B5EF4-FFF2-40B4-BE49-F238E27FC236}">
                <a16:creationId xmlns:a16="http://schemas.microsoft.com/office/drawing/2014/main" id="{0E3B402B-1043-482F-7F0D-724BAC9F726F}"/>
              </a:ext>
            </a:extLst>
          </p:cNvPr>
          <p:cNvSpPr txBox="1">
            <a:spLocks noChangeArrowheads="1"/>
          </p:cNvSpPr>
          <p:nvPr/>
        </p:nvSpPr>
        <p:spPr bwMode="auto">
          <a:xfrm>
            <a:off x="4262714" y="2799678"/>
            <a:ext cx="5643285" cy="58477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2. Wabenzellen mit mehr EE-Potenzial als ihr Bedarf</a:t>
            </a:r>
            <a:br>
              <a:rPr lang="de-DE" altLang="de-DE" sz="1600" dirty="0">
                <a:solidFill>
                  <a:srgbClr val="563BFB"/>
                </a:solidFill>
              </a:rPr>
            </a:br>
            <a:r>
              <a:rPr lang="de-DE" altLang="de-DE" sz="1600" dirty="0">
                <a:solidFill>
                  <a:srgbClr val="563BFB"/>
                </a:solidFill>
              </a:rPr>
              <a:t>    kompensieren Wabenzellen mit niedrigem EE-Potenzial.</a:t>
            </a:r>
          </a:p>
        </p:txBody>
      </p:sp>
      <p:sp>
        <p:nvSpPr>
          <p:cNvPr id="8" name="Text Box 5">
            <a:extLst>
              <a:ext uri="{FF2B5EF4-FFF2-40B4-BE49-F238E27FC236}">
                <a16:creationId xmlns:a16="http://schemas.microsoft.com/office/drawing/2014/main" id="{F999F017-13BB-DA2D-B8E1-86AD079F468E}"/>
              </a:ext>
            </a:extLst>
          </p:cNvPr>
          <p:cNvSpPr txBox="1">
            <a:spLocks noChangeArrowheads="1"/>
          </p:cNvSpPr>
          <p:nvPr/>
        </p:nvSpPr>
        <p:spPr bwMode="auto">
          <a:xfrm>
            <a:off x="4262714" y="3536496"/>
            <a:ext cx="5643285"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3. Versorgungssicherheit durch dynamischen Ausgleich</a:t>
            </a:r>
            <a:br>
              <a:rPr lang="de-DE" altLang="de-DE" sz="1600" dirty="0">
                <a:solidFill>
                  <a:srgbClr val="563BFB"/>
                </a:solidFill>
              </a:rPr>
            </a:br>
            <a:r>
              <a:rPr lang="de-DE" altLang="de-DE" sz="1600" dirty="0">
                <a:solidFill>
                  <a:srgbClr val="563BFB"/>
                </a:solidFill>
              </a:rPr>
              <a:t>    zwischen den Wabenzellen.</a:t>
            </a:r>
            <a:br>
              <a:rPr lang="de-DE" altLang="de-DE" sz="1600" dirty="0">
                <a:solidFill>
                  <a:srgbClr val="563BFB"/>
                </a:solidFill>
              </a:rPr>
            </a:br>
            <a:r>
              <a:rPr lang="de-DE" altLang="de-DE" sz="1600" dirty="0">
                <a:solidFill>
                  <a:srgbClr val="563BFB"/>
                </a:solidFill>
              </a:rPr>
              <a:t>    </a:t>
            </a:r>
            <a:r>
              <a:rPr lang="de-DE" altLang="de-DE" sz="1600" dirty="0">
                <a:solidFill>
                  <a:srgbClr val="563BFB"/>
                </a:solidFill>
                <a:sym typeface="Wingdings" panose="05000000000000000000" pitchFamily="2" charset="2"/>
              </a:rPr>
              <a:t> Kompensation der „Dunkelflauten“ und „Hellbrisen“</a:t>
            </a:r>
            <a:endParaRPr lang="de-DE" altLang="de-DE" sz="1600" dirty="0">
              <a:solidFill>
                <a:srgbClr val="563BFB"/>
              </a:solidFill>
            </a:endParaRPr>
          </a:p>
        </p:txBody>
      </p:sp>
      <p:sp>
        <p:nvSpPr>
          <p:cNvPr id="10" name="Text Box 5">
            <a:extLst>
              <a:ext uri="{FF2B5EF4-FFF2-40B4-BE49-F238E27FC236}">
                <a16:creationId xmlns:a16="http://schemas.microsoft.com/office/drawing/2014/main" id="{7F1B89AB-F1CF-48EC-4901-855A7E0C97D4}"/>
              </a:ext>
            </a:extLst>
          </p:cNvPr>
          <p:cNvSpPr txBox="1">
            <a:spLocks noChangeArrowheads="1"/>
          </p:cNvSpPr>
          <p:nvPr/>
        </p:nvSpPr>
        <p:spPr bwMode="auto">
          <a:xfrm>
            <a:off x="4262714" y="4519535"/>
            <a:ext cx="5643285"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dirty="0">
                <a:solidFill>
                  <a:srgbClr val="563BFB"/>
                </a:solidFill>
              </a:rPr>
              <a:t>Hierdurch wird ein optimales wirtschaftliches Energie-System geschaffen, dass auch eine ausgeglichene</a:t>
            </a:r>
            <a:br>
              <a:rPr lang="de-DE" altLang="de-DE" sz="1600" dirty="0">
                <a:solidFill>
                  <a:srgbClr val="563BFB"/>
                </a:solidFill>
              </a:rPr>
            </a:br>
            <a:r>
              <a:rPr lang="de-DE" altLang="de-DE" sz="1600" dirty="0">
                <a:solidFill>
                  <a:srgbClr val="563BFB"/>
                </a:solidFill>
              </a:rPr>
              <a:t>Energie-Handelsbilanz ermöglicht!</a:t>
            </a:r>
          </a:p>
        </p:txBody>
      </p:sp>
    </p:spTree>
    <p:extLst>
      <p:ext uri="{BB962C8B-B14F-4D97-AF65-F5344CB8AC3E}">
        <p14:creationId xmlns:p14="http://schemas.microsoft.com/office/powerpoint/2010/main" val="323947570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1+#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 grpId="0"/>
      <p:bldP spid="7" grpId="0"/>
      <p:bldP spid="8"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343363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effectLst>
                  <a:outerShdw blurRad="38100" dist="38100" dir="2700000" algn="tl">
                    <a:srgbClr val="000000">
                      <a:alpha val="43137"/>
                    </a:srgbClr>
                  </a:outerShdw>
                </a:effectLst>
              </a:rPr>
              <a:t>Das Energiewabensystem (2) </a:t>
            </a:r>
          </a:p>
          <a:p>
            <a:pPr>
              <a:buFontTx/>
              <a:buNone/>
            </a:pPr>
            <a:r>
              <a:rPr lang="de-DE" altLang="de-DE" sz="2000" dirty="0">
                <a:solidFill>
                  <a:schemeClr val="bg1"/>
                </a:solidFill>
              </a:rPr>
              <a:t>Grundsätzliches</a:t>
            </a: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8426178" y="5250852"/>
            <a:ext cx="11176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ISE e.V.</a:t>
            </a:r>
            <a:endParaRPr lang="en-US" altLang="de-DE" sz="1200" dirty="0"/>
          </a:p>
        </p:txBody>
      </p:sp>
      <p:grpSp>
        <p:nvGrpSpPr>
          <p:cNvPr id="36" name="Gruppieren 35">
            <a:extLst>
              <a:ext uri="{FF2B5EF4-FFF2-40B4-BE49-F238E27FC236}">
                <a16:creationId xmlns:a16="http://schemas.microsoft.com/office/drawing/2014/main" id="{E9B2BE01-EA8F-AC02-3D00-A438643B74DB}"/>
              </a:ext>
            </a:extLst>
          </p:cNvPr>
          <p:cNvGrpSpPr/>
          <p:nvPr/>
        </p:nvGrpSpPr>
        <p:grpSpPr>
          <a:xfrm>
            <a:off x="4762370" y="1496665"/>
            <a:ext cx="5067397" cy="3428934"/>
            <a:chOff x="1422721" y="896592"/>
            <a:chExt cx="7356615" cy="4977969"/>
          </a:xfrm>
        </p:grpSpPr>
        <p:sp>
          <p:nvSpPr>
            <p:cNvPr id="15" name="Sechseck 14">
              <a:extLst>
                <a:ext uri="{FF2B5EF4-FFF2-40B4-BE49-F238E27FC236}">
                  <a16:creationId xmlns:a16="http://schemas.microsoft.com/office/drawing/2014/main" id="{70CB76F1-C870-76EF-6D8A-DE0B8229F4EC}"/>
                </a:ext>
              </a:extLst>
            </p:cNvPr>
            <p:cNvSpPr/>
            <p:nvPr/>
          </p:nvSpPr>
          <p:spPr bwMode="auto">
            <a:xfrm>
              <a:off x="1422721" y="896592"/>
              <a:ext cx="5860581" cy="4977969"/>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 name="Ellipse 27">
              <a:extLst>
                <a:ext uri="{FF2B5EF4-FFF2-40B4-BE49-F238E27FC236}">
                  <a16:creationId xmlns:a16="http://schemas.microsoft.com/office/drawing/2014/main" id="{4B432E64-4728-0215-0189-35F506FFDC30}"/>
                </a:ext>
              </a:extLst>
            </p:cNvPr>
            <p:cNvSpPr/>
            <p:nvPr/>
          </p:nvSpPr>
          <p:spPr>
            <a:xfrm>
              <a:off x="3414778" y="2372050"/>
              <a:ext cx="2322528" cy="2322528"/>
            </a:xfrm>
            <a:prstGeom prst="ellipse">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solidFill>
                    <a:srgbClr val="0070C0"/>
                  </a:solidFill>
                </a:rPr>
                <a:t>HEMS</a:t>
              </a:r>
            </a:p>
          </p:txBody>
        </p:sp>
        <p:pic>
          <p:nvPicPr>
            <p:cNvPr id="29" name="Grafik 28">
              <a:extLst>
                <a:ext uri="{FF2B5EF4-FFF2-40B4-BE49-F238E27FC236}">
                  <a16:creationId xmlns:a16="http://schemas.microsoft.com/office/drawing/2014/main" id="{C12AE3B4-763B-374D-2694-9444CAE19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845" y="4132909"/>
              <a:ext cx="1399852" cy="1399852"/>
            </a:xfrm>
            <a:prstGeom prst="rect">
              <a:avLst/>
            </a:prstGeom>
          </p:spPr>
        </p:pic>
        <p:pic>
          <p:nvPicPr>
            <p:cNvPr id="30" name="Grafik 29">
              <a:extLst>
                <a:ext uri="{FF2B5EF4-FFF2-40B4-BE49-F238E27FC236}">
                  <a16:creationId xmlns:a16="http://schemas.microsoft.com/office/drawing/2014/main" id="{0BFBA1FB-B0AC-1881-14D8-BA3AEE6F7857}"/>
                </a:ext>
              </a:extLst>
            </p:cNvPr>
            <p:cNvPicPr>
              <a:picLocks noChangeAspect="1"/>
            </p:cNvPicPr>
            <p:nvPr/>
          </p:nvPicPr>
          <p:blipFill>
            <a:blip r:embed="rId4">
              <a:clrChange>
                <a:clrFrom>
                  <a:srgbClr val="FFFFFF"/>
                </a:clrFrom>
                <a:clrTo>
                  <a:srgbClr val="FFFFFF">
                    <a:alpha val="0"/>
                  </a:srgbClr>
                </a:clrTo>
              </a:clrChange>
            </a:blip>
            <a:srcRect l="7522" t="21406" r="10664" b="15944"/>
            <a:stretch>
              <a:fillRect/>
            </a:stretch>
          </p:blipFill>
          <p:spPr>
            <a:xfrm flipH="1">
              <a:off x="2076551" y="1469836"/>
              <a:ext cx="2413355" cy="1848055"/>
            </a:xfrm>
            <a:prstGeom prst="rect">
              <a:avLst/>
            </a:prstGeom>
          </p:spPr>
        </p:pic>
        <p:pic>
          <p:nvPicPr>
            <p:cNvPr id="31" name="Grafik 30" descr="Steckdosensymbol, Vektorvorlage, Illustration, Logo-Design | Premium Vektor">
              <a:extLst>
                <a:ext uri="{FF2B5EF4-FFF2-40B4-BE49-F238E27FC236}">
                  <a16:creationId xmlns:a16="http://schemas.microsoft.com/office/drawing/2014/main" id="{61302AD6-4E57-2458-5396-5D09132AF997}"/>
                </a:ext>
              </a:extLst>
            </p:cNvPr>
            <p:cNvPicPr>
              <a:picLocks noChangeAspect="1"/>
            </p:cNvPicPr>
            <p:nvPr/>
          </p:nvPicPr>
          <p:blipFill>
            <a:blip r:embed="rId5">
              <a:clrChange>
                <a:clrFrom>
                  <a:srgbClr val="FFFFFF"/>
                </a:clrFrom>
                <a:clrTo>
                  <a:srgbClr val="FFFFFF">
                    <a:alpha val="0"/>
                  </a:srgbClr>
                </a:clrTo>
              </a:clrChange>
            </a:blip>
            <a:srcRect l="17943" t="17244" r="17871" b="17376"/>
            <a:stretch>
              <a:fillRect/>
            </a:stretch>
          </p:blipFill>
          <p:spPr>
            <a:xfrm>
              <a:off x="2966659" y="3830534"/>
              <a:ext cx="763672" cy="777887"/>
            </a:xfrm>
            <a:prstGeom prst="rect">
              <a:avLst/>
            </a:prstGeom>
          </p:spPr>
        </p:pic>
        <p:sp>
          <p:nvSpPr>
            <p:cNvPr id="32" name="Ellipse 31">
              <a:extLst>
                <a:ext uri="{FF2B5EF4-FFF2-40B4-BE49-F238E27FC236}">
                  <a16:creationId xmlns:a16="http://schemas.microsoft.com/office/drawing/2014/main" id="{24212D35-6310-A039-DAA5-A5B9C3E472A7}"/>
                </a:ext>
              </a:extLst>
            </p:cNvPr>
            <p:cNvSpPr/>
            <p:nvPr/>
          </p:nvSpPr>
          <p:spPr>
            <a:xfrm>
              <a:off x="3157022" y="2114294"/>
              <a:ext cx="2838038" cy="2838039"/>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a:extLst>
                <a:ext uri="{FF2B5EF4-FFF2-40B4-BE49-F238E27FC236}">
                  <a16:creationId xmlns:a16="http://schemas.microsoft.com/office/drawing/2014/main" id="{1169E1DC-7FED-951A-C36D-F90BD575486A}"/>
                </a:ext>
              </a:extLst>
            </p:cNvPr>
            <p:cNvPicPr>
              <a:picLocks noChangeAspect="1"/>
            </p:cNvPicPr>
            <p:nvPr/>
          </p:nvPicPr>
          <p:blipFill>
            <a:blip r:embed="rId6">
              <a:clrChange>
                <a:clrFrom>
                  <a:srgbClr val="FFFFFF"/>
                </a:clrFrom>
                <a:clrTo>
                  <a:srgbClr val="FFFFFF">
                    <a:alpha val="0"/>
                  </a:srgbClr>
                </a:clrTo>
              </a:clrChange>
            </a:blip>
            <a:srcRect l="14173" t="15448" r="15745" b="26827"/>
            <a:stretch>
              <a:fillRect/>
            </a:stretch>
          </p:blipFill>
          <p:spPr>
            <a:xfrm>
              <a:off x="5203291" y="2600445"/>
              <a:ext cx="1686607" cy="1004577"/>
            </a:xfrm>
            <a:prstGeom prst="rect">
              <a:avLst/>
            </a:prstGeom>
          </p:spPr>
        </p:pic>
        <p:pic>
          <p:nvPicPr>
            <p:cNvPr id="34" name="Grafik 33" descr="High Voltage Connected Power lines Icon illustration vector Stock ...">
              <a:extLst>
                <a:ext uri="{FF2B5EF4-FFF2-40B4-BE49-F238E27FC236}">
                  <a16:creationId xmlns:a16="http://schemas.microsoft.com/office/drawing/2014/main" id="{DE78B4CF-0CA0-F97D-39DF-DA72A86B6A79}"/>
                </a:ext>
              </a:extLst>
            </p:cNvPr>
            <p:cNvPicPr>
              <a:picLocks noChangeAspect="1"/>
            </p:cNvPicPr>
            <p:nvPr/>
          </p:nvPicPr>
          <p:blipFill>
            <a:blip r:embed="rId7">
              <a:clrChange>
                <a:clrFrom>
                  <a:srgbClr val="F9F9F9"/>
                </a:clrFrom>
                <a:clrTo>
                  <a:srgbClr val="F9F9F9">
                    <a:alpha val="0"/>
                  </a:srgbClr>
                </a:clrTo>
              </a:clrChange>
            </a:blip>
            <a:srcRect l="14198" t="12646" r="8393" b="16031"/>
            <a:stretch>
              <a:fillRect/>
            </a:stretch>
          </p:blipFill>
          <p:spPr>
            <a:xfrm>
              <a:off x="7292422" y="1098448"/>
              <a:ext cx="1486914" cy="1370013"/>
            </a:xfrm>
            <a:prstGeom prst="rect">
              <a:avLst/>
            </a:prstGeom>
          </p:spPr>
        </p:pic>
        <p:cxnSp>
          <p:nvCxnSpPr>
            <p:cNvPr id="35" name="Gerader Verbinder 34">
              <a:extLst>
                <a:ext uri="{FF2B5EF4-FFF2-40B4-BE49-F238E27FC236}">
                  <a16:creationId xmlns:a16="http://schemas.microsoft.com/office/drawing/2014/main" id="{6B599614-A82F-5E4A-DF39-8912B2D654B8}"/>
                </a:ext>
              </a:extLst>
            </p:cNvPr>
            <p:cNvCxnSpPr>
              <a:endCxn id="32" idx="7"/>
            </p:cNvCxnSpPr>
            <p:nvPr/>
          </p:nvCxnSpPr>
          <p:spPr bwMode="auto">
            <a:xfrm flipH="1">
              <a:off x="5579439" y="1605516"/>
              <a:ext cx="1799556" cy="924399"/>
            </a:xfrm>
            <a:prstGeom prst="line">
              <a:avLst/>
            </a:prstGeom>
            <a:solidFill>
              <a:srgbClr val="FF0000"/>
            </a:solidFill>
            <a:ln w="2857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0" name="Textfeld 39">
            <a:extLst>
              <a:ext uri="{FF2B5EF4-FFF2-40B4-BE49-F238E27FC236}">
                <a16:creationId xmlns:a16="http://schemas.microsoft.com/office/drawing/2014/main" id="{9B01C850-4E67-870C-2A00-25B000E70196}"/>
              </a:ext>
            </a:extLst>
          </p:cNvPr>
          <p:cNvSpPr txBox="1"/>
          <p:nvPr/>
        </p:nvSpPr>
        <p:spPr>
          <a:xfrm>
            <a:off x="3556779" y="5021314"/>
            <a:ext cx="3039615" cy="523220"/>
          </a:xfrm>
          <a:prstGeom prst="rect">
            <a:avLst/>
          </a:prstGeom>
          <a:noFill/>
        </p:spPr>
        <p:txBody>
          <a:bodyPr wrap="none" rtlCol="0">
            <a:spAutoFit/>
          </a:bodyPr>
          <a:lstStyle/>
          <a:p>
            <a:r>
              <a:rPr lang="de-DE" sz="1400" dirty="0"/>
              <a:t>HEMS:</a:t>
            </a:r>
            <a:br>
              <a:rPr lang="de-DE" sz="1400" dirty="0"/>
            </a:br>
            <a:r>
              <a:rPr lang="de-DE" sz="1400" dirty="0"/>
              <a:t>Heim-Energie-Management-System</a:t>
            </a:r>
          </a:p>
        </p:txBody>
      </p:sp>
      <p:sp>
        <p:nvSpPr>
          <p:cNvPr id="41" name="Textfeld 40">
            <a:extLst>
              <a:ext uri="{FF2B5EF4-FFF2-40B4-BE49-F238E27FC236}">
                <a16:creationId xmlns:a16="http://schemas.microsoft.com/office/drawing/2014/main" id="{B30F7728-4063-DECF-90E5-F680B950A04A}"/>
              </a:ext>
            </a:extLst>
          </p:cNvPr>
          <p:cNvSpPr txBox="1"/>
          <p:nvPr/>
        </p:nvSpPr>
        <p:spPr>
          <a:xfrm>
            <a:off x="639497" y="1631389"/>
            <a:ext cx="4589059" cy="2062103"/>
          </a:xfrm>
          <a:prstGeom prst="rect">
            <a:avLst/>
          </a:prstGeom>
          <a:noFill/>
        </p:spPr>
        <p:txBody>
          <a:bodyPr wrap="square" rtlCol="0">
            <a:spAutoFit/>
          </a:bodyPr>
          <a:lstStyle/>
          <a:p>
            <a:r>
              <a:rPr lang="de-DE" sz="1600" dirty="0">
                <a:solidFill>
                  <a:srgbClr val="3333FF"/>
                </a:solidFill>
              </a:rPr>
              <a:t>Die </a:t>
            </a:r>
            <a:r>
              <a:rPr lang="de-DE" sz="1600" b="1" dirty="0">
                <a:solidFill>
                  <a:srgbClr val="3333FF"/>
                </a:solidFill>
              </a:rPr>
              <a:t>kleinste Wabenzelle </a:t>
            </a:r>
            <a:r>
              <a:rPr lang="de-DE" sz="1600" dirty="0">
                <a:solidFill>
                  <a:srgbClr val="3333FF"/>
                </a:solidFill>
              </a:rPr>
              <a:t>- das Einfamilienhaus - </a:t>
            </a:r>
            <a:br>
              <a:rPr lang="de-DE" sz="1600" dirty="0">
                <a:solidFill>
                  <a:srgbClr val="3333FF"/>
                </a:solidFill>
              </a:rPr>
            </a:br>
            <a:r>
              <a:rPr lang="de-DE" sz="1600" dirty="0">
                <a:solidFill>
                  <a:srgbClr val="3333FF"/>
                </a:solidFill>
              </a:rPr>
              <a:t>k</a:t>
            </a:r>
            <a:r>
              <a:rPr lang="de-DE" sz="1600" b="1" dirty="0">
                <a:solidFill>
                  <a:srgbClr val="3333FF"/>
                </a:solidFill>
              </a:rPr>
              <a:t>ann</a:t>
            </a:r>
            <a:r>
              <a:rPr lang="de-DE" sz="1600" dirty="0">
                <a:solidFill>
                  <a:srgbClr val="3333FF"/>
                </a:solidFill>
              </a:rPr>
              <a:t> über </a:t>
            </a:r>
            <a:br>
              <a:rPr lang="de-DE" sz="1600" dirty="0">
                <a:solidFill>
                  <a:srgbClr val="3333FF"/>
                </a:solidFill>
              </a:rPr>
            </a:br>
            <a:r>
              <a:rPr lang="de-DE" sz="1600" dirty="0">
                <a:solidFill>
                  <a:srgbClr val="3333FF"/>
                </a:solidFill>
              </a:rPr>
              <a:t>- ein Dorf/Quartier,</a:t>
            </a:r>
            <a:br>
              <a:rPr lang="de-DE" sz="1600" dirty="0">
                <a:solidFill>
                  <a:srgbClr val="3333FF"/>
                </a:solidFill>
              </a:rPr>
            </a:br>
            <a:r>
              <a:rPr lang="de-DE" sz="1600" dirty="0">
                <a:solidFill>
                  <a:srgbClr val="3333FF"/>
                </a:solidFill>
              </a:rPr>
              <a:t>- eine Stadt,</a:t>
            </a:r>
            <a:br>
              <a:rPr lang="de-DE" sz="1600" dirty="0">
                <a:solidFill>
                  <a:srgbClr val="3333FF"/>
                </a:solidFill>
              </a:rPr>
            </a:br>
            <a:r>
              <a:rPr lang="de-DE" sz="1600" dirty="0">
                <a:solidFill>
                  <a:srgbClr val="3333FF"/>
                </a:solidFill>
              </a:rPr>
              <a:t>- einen Landkreis,</a:t>
            </a:r>
          </a:p>
          <a:p>
            <a:r>
              <a:rPr lang="de-DE" sz="1600" dirty="0">
                <a:solidFill>
                  <a:srgbClr val="3333FF"/>
                </a:solidFill>
              </a:rPr>
              <a:t>- ein Bundesland </a:t>
            </a:r>
            <a:br>
              <a:rPr lang="de-DE" sz="1600" dirty="0">
                <a:solidFill>
                  <a:srgbClr val="3333FF"/>
                </a:solidFill>
              </a:rPr>
            </a:br>
            <a:r>
              <a:rPr lang="de-DE" sz="1600" dirty="0">
                <a:solidFill>
                  <a:srgbClr val="3333FF"/>
                </a:solidFill>
              </a:rPr>
              <a:t>- bis zum Bund bzw. der EU </a:t>
            </a:r>
            <a:br>
              <a:rPr lang="de-DE" sz="1600" dirty="0">
                <a:solidFill>
                  <a:srgbClr val="3333FF"/>
                </a:solidFill>
              </a:rPr>
            </a:br>
            <a:r>
              <a:rPr lang="de-DE" sz="1600" b="1" dirty="0">
                <a:solidFill>
                  <a:srgbClr val="3333FF"/>
                </a:solidFill>
              </a:rPr>
              <a:t>hochskaliert werden</a:t>
            </a:r>
            <a:endParaRPr lang="de-DE" sz="1600" dirty="0">
              <a:solidFill>
                <a:srgbClr val="3333FF"/>
              </a:solidFill>
            </a:endParaRPr>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593627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r>
              <a:rPr lang="de-DE" sz="1800" dirty="0">
                <a:solidFill>
                  <a:srgbClr val="00B050"/>
                </a:solidFill>
              </a:rPr>
              <a:t>Studien müssen die wirtschaftlichen Optima für Skalierungsebenen herausfinden! </a:t>
            </a:r>
          </a:p>
        </p:txBody>
      </p:sp>
    </p:spTree>
    <p:extLst>
      <p:ext uri="{BB962C8B-B14F-4D97-AF65-F5344CB8AC3E}">
        <p14:creationId xmlns:p14="http://schemas.microsoft.com/office/powerpoint/2010/main" val="227666911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66AF8FFA-6F5C-43A9-AA9E-46D2C982F938}"/>
              </a:ext>
            </a:extLst>
          </p:cNvPr>
          <p:cNvSpPr/>
          <p:nvPr/>
        </p:nvSpPr>
        <p:spPr bwMode="auto">
          <a:xfrm>
            <a:off x="0" y="783771"/>
            <a:ext cx="9906000" cy="5117381"/>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50476" y="0"/>
            <a:ext cx="855552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(3) </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Beispielprojekt: Dreiländereck D - F - L</a:t>
            </a:r>
            <a:endParaRPr lang="de-DE" altLang="de-DE" sz="2000" dirty="0">
              <a:solidFill>
                <a:schemeClr val="bg1"/>
              </a:solidFill>
            </a:endParaRPr>
          </a:p>
        </p:txBody>
      </p:sp>
      <p:pic>
        <p:nvPicPr>
          <p:cNvPr id="7" name="Grafik 6" descr="Ein Bild, das Karte, Text enthält.&#10;&#10;Automatisch generierte Beschreibung">
            <a:extLst>
              <a:ext uri="{FF2B5EF4-FFF2-40B4-BE49-F238E27FC236}">
                <a16:creationId xmlns:a16="http://schemas.microsoft.com/office/drawing/2014/main" id="{891E62F9-316F-47CC-A897-8C87E92FD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 y="783771"/>
            <a:ext cx="7897193" cy="5117381"/>
          </a:xfrm>
          <a:prstGeom prst="rect">
            <a:avLst/>
          </a:prstGeom>
        </p:spPr>
      </p:pic>
      <p:sp>
        <p:nvSpPr>
          <p:cNvPr id="73" name="Text Box 5">
            <a:extLst>
              <a:ext uri="{FF2B5EF4-FFF2-40B4-BE49-F238E27FC236}">
                <a16:creationId xmlns:a16="http://schemas.microsoft.com/office/drawing/2014/main" id="{945D0B21-FBDF-459B-BE65-28FC0A1BD2BF}"/>
              </a:ext>
            </a:extLst>
          </p:cNvPr>
          <p:cNvSpPr txBox="1">
            <a:spLocks noChangeArrowheads="1"/>
          </p:cNvSpPr>
          <p:nvPr/>
        </p:nvSpPr>
        <p:spPr bwMode="auto">
          <a:xfrm>
            <a:off x="119204" y="5626999"/>
            <a:ext cx="175531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11) Quellenliste</a:t>
            </a:r>
            <a:endParaRPr lang="en-US" altLang="de-DE" sz="1200" dirty="0"/>
          </a:p>
        </p:txBody>
      </p:sp>
      <p:grpSp>
        <p:nvGrpSpPr>
          <p:cNvPr id="3" name="Gruppieren 2">
            <a:extLst>
              <a:ext uri="{FF2B5EF4-FFF2-40B4-BE49-F238E27FC236}">
                <a16:creationId xmlns:a16="http://schemas.microsoft.com/office/drawing/2014/main" id="{612AB79D-99D9-46A9-8029-7B9638A2B944}"/>
              </a:ext>
            </a:extLst>
          </p:cNvPr>
          <p:cNvGrpSpPr/>
          <p:nvPr/>
        </p:nvGrpSpPr>
        <p:grpSpPr>
          <a:xfrm>
            <a:off x="7058036" y="3429000"/>
            <a:ext cx="2849636" cy="2472152"/>
            <a:chOff x="7058036" y="3429000"/>
            <a:chExt cx="2849636" cy="2472152"/>
          </a:xfrm>
        </p:grpSpPr>
        <p:pic>
          <p:nvPicPr>
            <p:cNvPr id="10" name="Grafik 9" descr="Ein Bild, das Wabe enthält.&#10;&#10;Automatisch generierte Beschreibung">
              <a:extLst>
                <a:ext uri="{FF2B5EF4-FFF2-40B4-BE49-F238E27FC236}">
                  <a16:creationId xmlns:a16="http://schemas.microsoft.com/office/drawing/2014/main" id="{7ED7C097-4D8C-4113-8935-A9A77503BE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036" y="3429000"/>
              <a:ext cx="2849636" cy="2472152"/>
            </a:xfrm>
            <a:prstGeom prst="rect">
              <a:avLst/>
            </a:prstGeom>
          </p:spPr>
        </p:pic>
        <p:sp>
          <p:nvSpPr>
            <p:cNvPr id="2" name="Textfeld 1">
              <a:extLst>
                <a:ext uri="{FF2B5EF4-FFF2-40B4-BE49-F238E27FC236}">
                  <a16:creationId xmlns:a16="http://schemas.microsoft.com/office/drawing/2014/main" id="{F3A3C3C1-0C77-40D6-8575-56B6F587CE90}"/>
                </a:ext>
              </a:extLst>
            </p:cNvPr>
            <p:cNvSpPr txBox="1"/>
            <p:nvPr/>
          </p:nvSpPr>
          <p:spPr>
            <a:xfrm>
              <a:off x="7897959" y="3666654"/>
              <a:ext cx="351378" cy="369332"/>
            </a:xfrm>
            <a:prstGeom prst="rect">
              <a:avLst/>
            </a:prstGeom>
            <a:noFill/>
          </p:spPr>
          <p:txBody>
            <a:bodyPr wrap="none" rtlCol="0">
              <a:spAutoFit/>
            </a:bodyPr>
            <a:lstStyle/>
            <a:p>
              <a:r>
                <a:rPr lang="de-DE" sz="1800" dirty="0">
                  <a:solidFill>
                    <a:srgbClr val="3333FF"/>
                  </a:solidFill>
                </a:rPr>
                <a:t>D</a:t>
              </a:r>
            </a:p>
          </p:txBody>
        </p:sp>
        <p:sp>
          <p:nvSpPr>
            <p:cNvPr id="9" name="Textfeld 8">
              <a:extLst>
                <a:ext uri="{FF2B5EF4-FFF2-40B4-BE49-F238E27FC236}">
                  <a16:creationId xmlns:a16="http://schemas.microsoft.com/office/drawing/2014/main" id="{51898289-A0A2-49BA-903A-F0D7552CB70A}"/>
                </a:ext>
              </a:extLst>
            </p:cNvPr>
            <p:cNvSpPr txBox="1"/>
            <p:nvPr/>
          </p:nvSpPr>
          <p:spPr>
            <a:xfrm>
              <a:off x="9555458" y="4544840"/>
              <a:ext cx="325730" cy="369332"/>
            </a:xfrm>
            <a:prstGeom prst="rect">
              <a:avLst/>
            </a:prstGeom>
            <a:noFill/>
          </p:spPr>
          <p:txBody>
            <a:bodyPr wrap="none" rtlCol="0">
              <a:spAutoFit/>
            </a:bodyPr>
            <a:lstStyle/>
            <a:p>
              <a:r>
                <a:rPr lang="de-DE" sz="1800" dirty="0">
                  <a:solidFill>
                    <a:srgbClr val="3333FF"/>
                  </a:solidFill>
                </a:rPr>
                <a:t>F</a:t>
              </a:r>
            </a:p>
          </p:txBody>
        </p:sp>
        <p:sp>
          <p:nvSpPr>
            <p:cNvPr id="11" name="Textfeld 10">
              <a:extLst>
                <a:ext uri="{FF2B5EF4-FFF2-40B4-BE49-F238E27FC236}">
                  <a16:creationId xmlns:a16="http://schemas.microsoft.com/office/drawing/2014/main" id="{8828F6C9-7C56-4270-9378-711099BA80CB}"/>
                </a:ext>
              </a:extLst>
            </p:cNvPr>
            <p:cNvSpPr txBox="1"/>
            <p:nvPr/>
          </p:nvSpPr>
          <p:spPr>
            <a:xfrm>
              <a:off x="8107762" y="5472089"/>
              <a:ext cx="312906" cy="369332"/>
            </a:xfrm>
            <a:prstGeom prst="rect">
              <a:avLst/>
            </a:prstGeom>
            <a:noFill/>
          </p:spPr>
          <p:txBody>
            <a:bodyPr wrap="none" rtlCol="0">
              <a:spAutoFit/>
            </a:bodyPr>
            <a:lstStyle/>
            <a:p>
              <a:r>
                <a:rPr lang="de-DE" sz="1800" dirty="0">
                  <a:solidFill>
                    <a:srgbClr val="3333FF"/>
                  </a:solidFill>
                </a:rPr>
                <a:t>L</a:t>
              </a:r>
            </a:p>
          </p:txBody>
        </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5906844"/>
            <a:ext cx="9906000" cy="646331"/>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Energiewabennetz: möglichst autark </a:t>
            </a:r>
            <a:r>
              <a:rPr lang="de-DE" altLang="de-DE" sz="1800" u="sng" dirty="0">
                <a:solidFill>
                  <a:srgbClr val="00B050"/>
                </a:solidFill>
              </a:rPr>
              <a:t>und</a:t>
            </a:r>
            <a:r>
              <a:rPr lang="de-DE" altLang="de-DE" sz="1800" dirty="0">
                <a:solidFill>
                  <a:srgbClr val="00B050"/>
                </a:solidFill>
              </a:rPr>
              <a:t> bei Bedarf solidarisch –</a:t>
            </a:r>
          </a:p>
          <a:p>
            <a:pPr algn="ctr"/>
            <a:r>
              <a:rPr lang="de-DE" altLang="de-DE" sz="1800" dirty="0">
                <a:solidFill>
                  <a:srgbClr val="00B050"/>
                </a:solidFill>
              </a:rPr>
              <a:t>eine umsetzbare Vision für Deutschland, Europa und die Welt!</a:t>
            </a:r>
            <a:endParaRPr lang="de-DE" altLang="de-DE" sz="1800" i="1" dirty="0">
              <a:solidFill>
                <a:srgbClr val="00B050"/>
              </a:solidFill>
            </a:endParaRPr>
          </a:p>
        </p:txBody>
      </p:sp>
      <p:sp>
        <p:nvSpPr>
          <p:cNvPr id="4" name="Textfeld 3">
            <a:extLst>
              <a:ext uri="{FF2B5EF4-FFF2-40B4-BE49-F238E27FC236}">
                <a16:creationId xmlns:a16="http://schemas.microsoft.com/office/drawing/2014/main" id="{0D9DB9F6-FD39-4CE2-85C1-C412D6C2E678}"/>
              </a:ext>
            </a:extLst>
          </p:cNvPr>
          <p:cNvSpPr txBox="1"/>
          <p:nvPr/>
        </p:nvSpPr>
        <p:spPr>
          <a:xfrm>
            <a:off x="7965735" y="1563834"/>
            <a:ext cx="369012" cy="246221"/>
          </a:xfrm>
          <a:prstGeom prst="rect">
            <a:avLst/>
          </a:prstGeom>
          <a:noFill/>
        </p:spPr>
        <p:txBody>
          <a:bodyPr wrap="none" rtlCol="0">
            <a:spAutoFit/>
          </a:bodyPr>
          <a:lstStyle/>
          <a:p>
            <a:r>
              <a:rPr lang="de-DE" sz="1000" dirty="0"/>
              <a:t>11)</a:t>
            </a:r>
          </a:p>
        </p:txBody>
      </p:sp>
    </p:spTree>
    <p:extLst>
      <p:ext uri="{BB962C8B-B14F-4D97-AF65-F5344CB8AC3E}">
        <p14:creationId xmlns:p14="http://schemas.microsoft.com/office/powerpoint/2010/main" val="60457788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10489"/>
            <a:ext cx="848891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(4)</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Deutschland als Wabenzelle in Europa</a:t>
            </a:r>
          </a:p>
        </p:txBody>
      </p:sp>
      <p:sp>
        <p:nvSpPr>
          <p:cNvPr id="5" name="Sechseck 4">
            <a:extLst>
              <a:ext uri="{FF2B5EF4-FFF2-40B4-BE49-F238E27FC236}">
                <a16:creationId xmlns:a16="http://schemas.microsoft.com/office/drawing/2014/main" id="{DA26CD3F-05D2-418F-BF59-49704CAD27EB}"/>
              </a:ext>
            </a:extLst>
          </p:cNvPr>
          <p:cNvSpPr/>
          <p:nvPr/>
        </p:nvSpPr>
        <p:spPr bwMode="auto">
          <a:xfrm>
            <a:off x="3072738"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4636018"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4636018"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1509458"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1509458"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072738"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072738"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extfeld 6">
            <a:extLst>
              <a:ext uri="{FF2B5EF4-FFF2-40B4-BE49-F238E27FC236}">
                <a16:creationId xmlns:a16="http://schemas.microsoft.com/office/drawing/2014/main" id="{31221580-0DBA-4ADD-B920-AA98904E802B}"/>
              </a:ext>
            </a:extLst>
          </p:cNvPr>
          <p:cNvSpPr txBox="1"/>
          <p:nvPr/>
        </p:nvSpPr>
        <p:spPr>
          <a:xfrm>
            <a:off x="2914087" y="906604"/>
            <a:ext cx="516488" cy="276999"/>
          </a:xfrm>
          <a:prstGeom prst="rect">
            <a:avLst/>
          </a:prstGeom>
          <a:noFill/>
        </p:spPr>
        <p:txBody>
          <a:bodyPr wrap="none" rtlCol="0">
            <a:spAutoFit/>
          </a:bodyPr>
          <a:lstStyle/>
          <a:p>
            <a:r>
              <a:rPr lang="de-DE" sz="1200" dirty="0"/>
              <a:t>Nord</a:t>
            </a:r>
          </a:p>
        </p:txBody>
      </p:sp>
      <p:sp>
        <p:nvSpPr>
          <p:cNvPr id="61" name="Textfeld 60">
            <a:extLst>
              <a:ext uri="{FF2B5EF4-FFF2-40B4-BE49-F238E27FC236}">
                <a16:creationId xmlns:a16="http://schemas.microsoft.com/office/drawing/2014/main" id="{2E6566CC-F89F-4D46-B498-E3E37C5B78E2}"/>
              </a:ext>
            </a:extLst>
          </p:cNvPr>
          <p:cNvSpPr txBox="1"/>
          <p:nvPr/>
        </p:nvSpPr>
        <p:spPr>
          <a:xfrm>
            <a:off x="4755164" y="5612536"/>
            <a:ext cx="457176" cy="276999"/>
          </a:xfrm>
          <a:prstGeom prst="rect">
            <a:avLst/>
          </a:prstGeom>
          <a:noFill/>
        </p:spPr>
        <p:txBody>
          <a:bodyPr wrap="none" rtlCol="0">
            <a:spAutoFit/>
          </a:bodyPr>
          <a:lstStyle/>
          <a:p>
            <a:r>
              <a:rPr lang="de-DE" sz="1200" dirty="0"/>
              <a:t>Süd</a:t>
            </a:r>
          </a:p>
        </p:txBody>
      </p:sp>
      <p:sp>
        <p:nvSpPr>
          <p:cNvPr id="62" name="Textfeld 61">
            <a:extLst>
              <a:ext uri="{FF2B5EF4-FFF2-40B4-BE49-F238E27FC236}">
                <a16:creationId xmlns:a16="http://schemas.microsoft.com/office/drawing/2014/main" id="{5E50E595-9EE0-4E40-A8A8-AB233ACEEEC4}"/>
              </a:ext>
            </a:extLst>
          </p:cNvPr>
          <p:cNvSpPr txBox="1"/>
          <p:nvPr/>
        </p:nvSpPr>
        <p:spPr>
          <a:xfrm>
            <a:off x="1242975" y="1751194"/>
            <a:ext cx="532966" cy="276999"/>
          </a:xfrm>
          <a:prstGeom prst="rect">
            <a:avLst/>
          </a:prstGeom>
          <a:noFill/>
        </p:spPr>
        <p:txBody>
          <a:bodyPr wrap="none" rtlCol="0">
            <a:spAutoFit/>
          </a:bodyPr>
          <a:lstStyle/>
          <a:p>
            <a:r>
              <a:rPr lang="de-DE" sz="1200" dirty="0"/>
              <a:t>West</a:t>
            </a:r>
          </a:p>
        </p:txBody>
      </p:sp>
      <p:sp>
        <p:nvSpPr>
          <p:cNvPr id="63" name="Textfeld 62">
            <a:extLst>
              <a:ext uri="{FF2B5EF4-FFF2-40B4-BE49-F238E27FC236}">
                <a16:creationId xmlns:a16="http://schemas.microsoft.com/office/drawing/2014/main" id="{987E0B9C-67E6-49BC-A1F9-018D0B596E2A}"/>
              </a:ext>
            </a:extLst>
          </p:cNvPr>
          <p:cNvSpPr txBox="1"/>
          <p:nvPr/>
        </p:nvSpPr>
        <p:spPr>
          <a:xfrm>
            <a:off x="6320257" y="1751194"/>
            <a:ext cx="425116" cy="276999"/>
          </a:xfrm>
          <a:prstGeom prst="rect">
            <a:avLst/>
          </a:prstGeom>
          <a:noFill/>
        </p:spPr>
        <p:txBody>
          <a:bodyPr wrap="none" rtlCol="0">
            <a:spAutoFit/>
          </a:bodyPr>
          <a:lstStyle/>
          <a:p>
            <a:r>
              <a:rPr lang="de-DE" sz="1200" dirty="0"/>
              <a:t>Ost</a:t>
            </a:r>
          </a:p>
        </p:txBody>
      </p:sp>
      <p:sp>
        <p:nvSpPr>
          <p:cNvPr id="64" name="Textfeld 63">
            <a:extLst>
              <a:ext uri="{FF2B5EF4-FFF2-40B4-BE49-F238E27FC236}">
                <a16:creationId xmlns:a16="http://schemas.microsoft.com/office/drawing/2014/main" id="{D53C59F7-7F5F-4481-B53A-A3481CE7676A}"/>
              </a:ext>
            </a:extLst>
          </p:cNvPr>
          <p:cNvSpPr txBox="1"/>
          <p:nvPr/>
        </p:nvSpPr>
        <p:spPr>
          <a:xfrm>
            <a:off x="6359067" y="4741414"/>
            <a:ext cx="748923" cy="276999"/>
          </a:xfrm>
          <a:prstGeom prst="rect">
            <a:avLst/>
          </a:prstGeom>
          <a:noFill/>
        </p:spPr>
        <p:txBody>
          <a:bodyPr wrap="none" rtlCol="0">
            <a:spAutoFit/>
          </a:bodyPr>
          <a:lstStyle/>
          <a:p>
            <a:r>
              <a:rPr lang="de-DE" sz="1200" dirty="0"/>
              <a:t>Süd-Ost</a:t>
            </a:r>
          </a:p>
        </p:txBody>
      </p:sp>
      <p:sp>
        <p:nvSpPr>
          <p:cNvPr id="65" name="Textfeld 64">
            <a:extLst>
              <a:ext uri="{FF2B5EF4-FFF2-40B4-BE49-F238E27FC236}">
                <a16:creationId xmlns:a16="http://schemas.microsoft.com/office/drawing/2014/main" id="{59885F9C-00A1-40C7-AAFB-DE86C0432056}"/>
              </a:ext>
            </a:extLst>
          </p:cNvPr>
          <p:cNvSpPr txBox="1"/>
          <p:nvPr/>
        </p:nvSpPr>
        <p:spPr>
          <a:xfrm>
            <a:off x="919168" y="4741414"/>
            <a:ext cx="856773" cy="276999"/>
          </a:xfrm>
          <a:prstGeom prst="rect">
            <a:avLst/>
          </a:prstGeom>
          <a:noFill/>
        </p:spPr>
        <p:txBody>
          <a:bodyPr wrap="none" rtlCol="0">
            <a:spAutoFit/>
          </a:bodyPr>
          <a:lstStyle/>
          <a:p>
            <a:r>
              <a:rPr lang="de-DE" sz="1200" dirty="0"/>
              <a:t>Süd-West</a:t>
            </a:r>
          </a:p>
        </p:txBody>
      </p:sp>
      <p:pic>
        <p:nvPicPr>
          <p:cNvPr id="163" name="Grafik 162">
            <a:extLst>
              <a:ext uri="{FF2B5EF4-FFF2-40B4-BE49-F238E27FC236}">
                <a16:creationId xmlns:a16="http://schemas.microsoft.com/office/drawing/2014/main" id="{9D234DE4-2028-4F4D-9D4F-F21F5962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210" y="3315827"/>
            <a:ext cx="315112" cy="189067"/>
          </a:xfrm>
          <a:prstGeom prst="rect">
            <a:avLst/>
          </a:prstGeom>
        </p:spPr>
      </p:pic>
      <p:pic>
        <p:nvPicPr>
          <p:cNvPr id="176" name="Grafik 175">
            <a:extLst>
              <a:ext uri="{FF2B5EF4-FFF2-40B4-BE49-F238E27FC236}">
                <a16:creationId xmlns:a16="http://schemas.microsoft.com/office/drawing/2014/main" id="{5F4745D8-EEEF-48A7-B979-796EEB6EA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956" y="2264662"/>
            <a:ext cx="315112" cy="200411"/>
          </a:xfrm>
          <a:prstGeom prst="rect">
            <a:avLst/>
          </a:prstGeom>
        </p:spPr>
      </p:pic>
      <p:pic>
        <p:nvPicPr>
          <p:cNvPr id="180" name="Grafik 179">
            <a:extLst>
              <a:ext uri="{FF2B5EF4-FFF2-40B4-BE49-F238E27FC236}">
                <a16:creationId xmlns:a16="http://schemas.microsoft.com/office/drawing/2014/main" id="{2C83016F-3A2D-49B9-9F14-5B96FF144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1075" y="958150"/>
            <a:ext cx="314124" cy="200411"/>
          </a:xfrm>
          <a:prstGeom prst="rect">
            <a:avLst/>
          </a:prstGeom>
        </p:spPr>
      </p:pic>
      <p:pic>
        <p:nvPicPr>
          <p:cNvPr id="182" name="Grafik 181">
            <a:extLst>
              <a:ext uri="{FF2B5EF4-FFF2-40B4-BE49-F238E27FC236}">
                <a16:creationId xmlns:a16="http://schemas.microsoft.com/office/drawing/2014/main" id="{AF804A29-2796-4752-A187-F0B99AA20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2794" y="985546"/>
            <a:ext cx="315113" cy="189068"/>
          </a:xfrm>
          <a:prstGeom prst="rect">
            <a:avLst/>
          </a:prstGeom>
        </p:spPr>
      </p:pic>
      <p:pic>
        <p:nvPicPr>
          <p:cNvPr id="184" name="Grafik 183" descr="Ein Bild, das ClipArt, Screenshot, Vektorgrafiken enthält.&#10;&#10;Automatisch generierte Beschreibung">
            <a:extLst>
              <a:ext uri="{FF2B5EF4-FFF2-40B4-BE49-F238E27FC236}">
                <a16:creationId xmlns:a16="http://schemas.microsoft.com/office/drawing/2014/main" id="{FB6B4A0F-B858-459B-A970-06796FCC1E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9179" y="985546"/>
            <a:ext cx="300447" cy="200098"/>
          </a:xfrm>
          <a:prstGeom prst="rect">
            <a:avLst/>
          </a:prstGeom>
        </p:spPr>
      </p:pic>
      <p:pic>
        <p:nvPicPr>
          <p:cNvPr id="186" name="Grafik 185">
            <a:extLst>
              <a:ext uri="{FF2B5EF4-FFF2-40B4-BE49-F238E27FC236}">
                <a16:creationId xmlns:a16="http://schemas.microsoft.com/office/drawing/2014/main" id="{091169C9-F69D-4746-B20B-99A06D2D3F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5914" y="2315175"/>
            <a:ext cx="305934" cy="189067"/>
          </a:xfrm>
          <a:prstGeom prst="rect">
            <a:avLst/>
          </a:prstGeom>
        </p:spPr>
      </p:pic>
      <p:pic>
        <p:nvPicPr>
          <p:cNvPr id="188" name="Grafik 187">
            <a:extLst>
              <a:ext uri="{FF2B5EF4-FFF2-40B4-BE49-F238E27FC236}">
                <a16:creationId xmlns:a16="http://schemas.microsoft.com/office/drawing/2014/main" id="{A1239027-7E56-4FEA-8388-BCDA217E43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638" y="2862481"/>
            <a:ext cx="315112" cy="209865"/>
          </a:xfrm>
          <a:prstGeom prst="rect">
            <a:avLst/>
          </a:prstGeom>
        </p:spPr>
      </p:pic>
      <p:pic>
        <p:nvPicPr>
          <p:cNvPr id="190" name="Grafik 189">
            <a:extLst>
              <a:ext uri="{FF2B5EF4-FFF2-40B4-BE49-F238E27FC236}">
                <a16:creationId xmlns:a16="http://schemas.microsoft.com/office/drawing/2014/main" id="{500849F9-5895-432D-9328-7D3D1624E2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6260" y="2461439"/>
            <a:ext cx="315113" cy="209865"/>
          </a:xfrm>
          <a:prstGeom prst="rect">
            <a:avLst/>
          </a:prstGeom>
        </p:spPr>
      </p:pic>
      <p:pic>
        <p:nvPicPr>
          <p:cNvPr id="192" name="Grafik 191">
            <a:extLst>
              <a:ext uri="{FF2B5EF4-FFF2-40B4-BE49-F238E27FC236}">
                <a16:creationId xmlns:a16="http://schemas.microsoft.com/office/drawing/2014/main" id="{51F3F5F9-3A54-47A0-9B08-8B43C2CFAF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5381" y="3135572"/>
            <a:ext cx="315113" cy="209865"/>
          </a:xfrm>
          <a:prstGeom prst="rect">
            <a:avLst/>
          </a:prstGeom>
        </p:spPr>
      </p:pic>
      <p:pic>
        <p:nvPicPr>
          <p:cNvPr id="194" name="Grafik 193">
            <a:extLst>
              <a:ext uri="{FF2B5EF4-FFF2-40B4-BE49-F238E27FC236}">
                <a16:creationId xmlns:a16="http://schemas.microsoft.com/office/drawing/2014/main" id="{0AD53689-58F0-4F7B-A8A1-BE2854A9CE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01194" y="3779142"/>
            <a:ext cx="283884" cy="189067"/>
          </a:xfrm>
          <a:prstGeom prst="rect">
            <a:avLst/>
          </a:prstGeom>
        </p:spPr>
      </p:pic>
      <p:pic>
        <p:nvPicPr>
          <p:cNvPr id="196" name="Grafik 195">
            <a:extLst>
              <a:ext uri="{FF2B5EF4-FFF2-40B4-BE49-F238E27FC236}">
                <a16:creationId xmlns:a16="http://schemas.microsoft.com/office/drawing/2014/main" id="{054C0D71-DDF8-449F-BDCF-7206C7DAAB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6438" y="3772449"/>
            <a:ext cx="313570" cy="208838"/>
          </a:xfrm>
          <a:prstGeom prst="rect">
            <a:avLst/>
          </a:prstGeom>
        </p:spPr>
      </p:pic>
      <p:pic>
        <p:nvPicPr>
          <p:cNvPr id="198" name="Grafik 197">
            <a:extLst>
              <a:ext uri="{FF2B5EF4-FFF2-40B4-BE49-F238E27FC236}">
                <a16:creationId xmlns:a16="http://schemas.microsoft.com/office/drawing/2014/main" id="{774046CC-BB7C-4EC6-A073-19FA34FA2E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4963" y="4469259"/>
            <a:ext cx="314990" cy="218603"/>
          </a:xfrm>
          <a:prstGeom prst="rect">
            <a:avLst/>
          </a:prstGeom>
        </p:spPr>
      </p:pic>
      <p:pic>
        <p:nvPicPr>
          <p:cNvPr id="200" name="Grafik 199">
            <a:extLst>
              <a:ext uri="{FF2B5EF4-FFF2-40B4-BE49-F238E27FC236}">
                <a16:creationId xmlns:a16="http://schemas.microsoft.com/office/drawing/2014/main" id="{D368AE67-7E70-4EB7-A7A0-6F72D76410D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95477" y="4345439"/>
            <a:ext cx="189067" cy="189067"/>
          </a:xfrm>
          <a:prstGeom prst="rect">
            <a:avLst/>
          </a:prstGeom>
        </p:spPr>
      </p:pic>
      <p:pic>
        <p:nvPicPr>
          <p:cNvPr id="202" name="Grafik 201">
            <a:extLst>
              <a:ext uri="{FF2B5EF4-FFF2-40B4-BE49-F238E27FC236}">
                <a16:creationId xmlns:a16="http://schemas.microsoft.com/office/drawing/2014/main" id="{1ED11BE7-1E0A-47B5-BAA7-FF8DD1CBDC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31532" y="5689383"/>
            <a:ext cx="323747" cy="189068"/>
          </a:xfrm>
          <a:prstGeom prst="rect">
            <a:avLst/>
          </a:prstGeom>
        </p:spPr>
      </p:pic>
      <p:pic>
        <p:nvPicPr>
          <p:cNvPr id="206" name="Grafik 205">
            <a:extLst>
              <a:ext uri="{FF2B5EF4-FFF2-40B4-BE49-F238E27FC236}">
                <a16:creationId xmlns:a16="http://schemas.microsoft.com/office/drawing/2014/main" id="{3F75CCE1-2C5A-4EC7-938C-69FFB1120C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7920" y="4164567"/>
            <a:ext cx="325978" cy="189067"/>
          </a:xfrm>
          <a:prstGeom prst="rect">
            <a:avLst/>
          </a:prstGeom>
        </p:spPr>
      </p:pic>
      <p:pic>
        <p:nvPicPr>
          <p:cNvPr id="208" name="Grafik 207">
            <a:extLst>
              <a:ext uri="{FF2B5EF4-FFF2-40B4-BE49-F238E27FC236}">
                <a16:creationId xmlns:a16="http://schemas.microsoft.com/office/drawing/2014/main" id="{2FABC6BB-8E40-4E93-A14A-11F6385EFCD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09106" y="3629667"/>
            <a:ext cx="315112" cy="209865"/>
          </a:xfrm>
          <a:prstGeom prst="rect">
            <a:avLst/>
          </a:prstGeom>
        </p:spPr>
      </p:pic>
      <p:pic>
        <p:nvPicPr>
          <p:cNvPr id="210" name="Grafik 209" descr="Ein Bild, das Text, Vektorgrafiken enthält.&#10;&#10;Automatisch generierte Beschreibung">
            <a:extLst>
              <a:ext uri="{FF2B5EF4-FFF2-40B4-BE49-F238E27FC236}">
                <a16:creationId xmlns:a16="http://schemas.microsoft.com/office/drawing/2014/main" id="{2BE1D651-E625-48ED-A87E-231D1925106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903672" y="3967538"/>
            <a:ext cx="325979" cy="217102"/>
          </a:xfrm>
          <a:prstGeom prst="rect">
            <a:avLst/>
          </a:prstGeom>
        </p:spPr>
      </p:pic>
      <p:pic>
        <p:nvPicPr>
          <p:cNvPr id="212" name="Grafik 211">
            <a:extLst>
              <a:ext uri="{FF2B5EF4-FFF2-40B4-BE49-F238E27FC236}">
                <a16:creationId xmlns:a16="http://schemas.microsoft.com/office/drawing/2014/main" id="{6F8F674F-1916-4CF1-9635-32343CD8501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70854" y="4804762"/>
            <a:ext cx="315112" cy="199151"/>
          </a:xfrm>
          <a:prstGeom prst="rect">
            <a:avLst/>
          </a:prstGeom>
        </p:spPr>
      </p:pic>
      <p:pic>
        <p:nvPicPr>
          <p:cNvPr id="214" name="Grafik 213">
            <a:extLst>
              <a:ext uri="{FF2B5EF4-FFF2-40B4-BE49-F238E27FC236}">
                <a16:creationId xmlns:a16="http://schemas.microsoft.com/office/drawing/2014/main" id="{0CFD7AA6-B083-4644-B072-04CB2014A69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846434" y="1950322"/>
            <a:ext cx="311500" cy="155750"/>
          </a:xfrm>
          <a:prstGeom prst="rect">
            <a:avLst/>
          </a:prstGeom>
        </p:spPr>
      </p:pic>
      <p:pic>
        <p:nvPicPr>
          <p:cNvPr id="216" name="Grafik 215">
            <a:extLst>
              <a:ext uri="{FF2B5EF4-FFF2-40B4-BE49-F238E27FC236}">
                <a16:creationId xmlns:a16="http://schemas.microsoft.com/office/drawing/2014/main" id="{1FB4BBB0-AFEF-4835-B9D9-B677872A1DD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870714" y="2662826"/>
            <a:ext cx="337677" cy="224893"/>
          </a:xfrm>
          <a:prstGeom prst="rect">
            <a:avLst/>
          </a:prstGeom>
        </p:spPr>
      </p:pic>
      <p:pic>
        <p:nvPicPr>
          <p:cNvPr id="218" name="Grafik 217">
            <a:extLst>
              <a:ext uri="{FF2B5EF4-FFF2-40B4-BE49-F238E27FC236}">
                <a16:creationId xmlns:a16="http://schemas.microsoft.com/office/drawing/2014/main" id="{58127BF9-E39E-441F-B8B5-4A8C0CD7AC0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858470" y="2998499"/>
            <a:ext cx="371565" cy="248020"/>
          </a:xfrm>
          <a:prstGeom prst="rect">
            <a:avLst/>
          </a:prstGeom>
        </p:spPr>
      </p:pic>
      <p:pic>
        <p:nvPicPr>
          <p:cNvPr id="220" name="Grafik 219">
            <a:extLst>
              <a:ext uri="{FF2B5EF4-FFF2-40B4-BE49-F238E27FC236}">
                <a16:creationId xmlns:a16="http://schemas.microsoft.com/office/drawing/2014/main" id="{A8610B92-212A-4B68-A090-4EB14527DBB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89696" y="3728286"/>
            <a:ext cx="315112" cy="209864"/>
          </a:xfrm>
          <a:prstGeom prst="rect">
            <a:avLst/>
          </a:prstGeom>
        </p:spPr>
      </p:pic>
      <p:pic>
        <p:nvPicPr>
          <p:cNvPr id="222" name="Grafik 221">
            <a:extLst>
              <a:ext uri="{FF2B5EF4-FFF2-40B4-BE49-F238E27FC236}">
                <a16:creationId xmlns:a16="http://schemas.microsoft.com/office/drawing/2014/main" id="{4061831A-62FD-46D3-B69A-A2C3486695A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16711" y="1340977"/>
            <a:ext cx="314821" cy="209671"/>
          </a:xfrm>
          <a:prstGeom prst="rect">
            <a:avLst/>
          </a:prstGeom>
        </p:spPr>
      </p:pic>
      <p:grpSp>
        <p:nvGrpSpPr>
          <p:cNvPr id="234" name="Gruppieren 233">
            <a:extLst>
              <a:ext uri="{FF2B5EF4-FFF2-40B4-BE49-F238E27FC236}">
                <a16:creationId xmlns:a16="http://schemas.microsoft.com/office/drawing/2014/main" id="{DF64121E-7475-433C-AB31-91110050CA7F}"/>
              </a:ext>
            </a:extLst>
          </p:cNvPr>
          <p:cNvGrpSpPr/>
          <p:nvPr/>
        </p:nvGrpSpPr>
        <p:grpSpPr>
          <a:xfrm>
            <a:off x="2004584" y="1712392"/>
            <a:ext cx="7821772" cy="3406732"/>
            <a:chOff x="2846553" y="1712392"/>
            <a:chExt cx="7821772" cy="3406732"/>
          </a:xfrm>
        </p:grpSpPr>
        <p:grpSp>
          <p:nvGrpSpPr>
            <p:cNvPr id="147" name="Gruppieren 146">
              <a:extLst>
                <a:ext uri="{FF2B5EF4-FFF2-40B4-BE49-F238E27FC236}">
                  <a16:creationId xmlns:a16="http://schemas.microsoft.com/office/drawing/2014/main" id="{7A62B972-3F7D-4D84-9C59-82F8F77FC8AD}"/>
                </a:ext>
              </a:extLst>
            </p:cNvPr>
            <p:cNvGrpSpPr/>
            <p:nvPr/>
          </p:nvGrpSpPr>
          <p:grpSpPr>
            <a:xfrm>
              <a:off x="2846553" y="1712392"/>
              <a:ext cx="4240772" cy="3406732"/>
              <a:chOff x="2846553" y="1712392"/>
              <a:chExt cx="4240772" cy="3406732"/>
            </a:xfrm>
          </p:grpSpPr>
          <p:grpSp>
            <p:nvGrpSpPr>
              <p:cNvPr id="146" name="Gruppieren 145">
                <a:extLst>
                  <a:ext uri="{FF2B5EF4-FFF2-40B4-BE49-F238E27FC236}">
                    <a16:creationId xmlns:a16="http://schemas.microsoft.com/office/drawing/2014/main" id="{1BFFE7AF-20E1-4081-B12B-07E628F9AEE3}"/>
                  </a:ext>
                </a:extLst>
              </p:cNvPr>
              <p:cNvGrpSpPr/>
              <p:nvPr/>
            </p:nvGrpSpPr>
            <p:grpSpPr>
              <a:xfrm>
                <a:off x="3352769" y="1732193"/>
                <a:ext cx="3205429" cy="3370643"/>
                <a:chOff x="3352769" y="1732193"/>
                <a:chExt cx="3205429" cy="3370643"/>
              </a:xfrm>
            </p:grpSpPr>
            <p:cxnSp>
              <p:nvCxnSpPr>
                <p:cNvPr id="14" name="Gerader Verbinder 13">
                  <a:extLst>
                    <a:ext uri="{FF2B5EF4-FFF2-40B4-BE49-F238E27FC236}">
                      <a16:creationId xmlns:a16="http://schemas.microsoft.com/office/drawing/2014/main" id="{F21A72B1-A5A2-43D2-B972-6C5EFE45C5EC}"/>
                    </a:ext>
                  </a:extLst>
                </p:cNvPr>
                <p:cNvCxnSpPr/>
                <p:nvPr/>
              </p:nvCxnSpPr>
              <p:spPr bwMode="auto">
                <a:xfrm>
                  <a:off x="4943947" y="1732193"/>
                  <a:ext cx="0" cy="337064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r Verbinder 125">
                  <a:extLst>
                    <a:ext uri="{FF2B5EF4-FFF2-40B4-BE49-F238E27FC236}">
                      <a16:creationId xmlns:a16="http://schemas.microsoft.com/office/drawing/2014/main" id="{2B87F1BF-F29D-49DB-B394-6CA20E8E8630}"/>
                    </a:ext>
                  </a:extLst>
                </p:cNvPr>
                <p:cNvCxnSpPr/>
                <p:nvPr/>
              </p:nvCxnSpPr>
              <p:spPr bwMode="auto">
                <a:xfrm>
                  <a:off x="3352769" y="2577145"/>
                  <a:ext cx="0" cy="166859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r Verbinder 128">
                  <a:extLst>
                    <a:ext uri="{FF2B5EF4-FFF2-40B4-BE49-F238E27FC236}">
                      <a16:creationId xmlns:a16="http://schemas.microsoft.com/office/drawing/2014/main" id="{7D746E2D-D28C-4611-A044-5AAE42630F1B}"/>
                    </a:ext>
                  </a:extLst>
                </p:cNvPr>
                <p:cNvCxnSpPr/>
                <p:nvPr/>
              </p:nvCxnSpPr>
              <p:spPr bwMode="auto">
                <a:xfrm flipH="1">
                  <a:off x="6542753" y="2572836"/>
                  <a:ext cx="15445" cy="167429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5" name="Gruppieren 144">
                <a:extLst>
                  <a:ext uri="{FF2B5EF4-FFF2-40B4-BE49-F238E27FC236}">
                    <a16:creationId xmlns:a16="http://schemas.microsoft.com/office/drawing/2014/main" id="{4A5F0C1F-4DF3-444D-80DC-0B6FBA37E21F}"/>
                  </a:ext>
                </a:extLst>
              </p:cNvPr>
              <p:cNvGrpSpPr/>
              <p:nvPr/>
            </p:nvGrpSpPr>
            <p:grpSpPr>
              <a:xfrm>
                <a:off x="2846553" y="1712392"/>
                <a:ext cx="4240772" cy="3406732"/>
                <a:chOff x="2846553" y="1712392"/>
                <a:chExt cx="4240772" cy="3406732"/>
              </a:xfrm>
            </p:grpSpPr>
            <p:grpSp>
              <p:nvGrpSpPr>
                <p:cNvPr id="143" name="Gruppieren 142">
                  <a:extLst>
                    <a:ext uri="{FF2B5EF4-FFF2-40B4-BE49-F238E27FC236}">
                      <a16:creationId xmlns:a16="http://schemas.microsoft.com/office/drawing/2014/main" id="{50990038-D598-48DE-8C5D-C87466673FAB}"/>
                    </a:ext>
                  </a:extLst>
                </p:cNvPr>
                <p:cNvGrpSpPr/>
                <p:nvPr/>
              </p:nvGrpSpPr>
              <p:grpSpPr>
                <a:xfrm>
                  <a:off x="2846553" y="1719087"/>
                  <a:ext cx="4240772" cy="3393342"/>
                  <a:chOff x="2846553" y="1719087"/>
                  <a:chExt cx="4240772" cy="3393342"/>
                </a:xfrm>
              </p:grpSpPr>
              <p:cxnSp>
                <p:nvCxnSpPr>
                  <p:cNvPr id="10" name="Gerader Verbinder 9">
                    <a:extLst>
                      <a:ext uri="{FF2B5EF4-FFF2-40B4-BE49-F238E27FC236}">
                        <a16:creationId xmlns:a16="http://schemas.microsoft.com/office/drawing/2014/main" id="{11B8B946-34CB-45FE-AD3C-3B162CD6F21D}"/>
                      </a:ext>
                    </a:extLst>
                  </p:cNvPr>
                  <p:cNvCxnSpPr/>
                  <p:nvPr/>
                </p:nvCxnSpPr>
                <p:spPr bwMode="auto">
                  <a:xfrm>
                    <a:off x="4436198" y="173219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Gerader Verbinder 65">
                    <a:extLst>
                      <a:ext uri="{FF2B5EF4-FFF2-40B4-BE49-F238E27FC236}">
                        <a16:creationId xmlns:a16="http://schemas.microsoft.com/office/drawing/2014/main" id="{CD5B0BC3-FA12-4C40-8689-2FC4E73EEEF5}"/>
                      </a:ext>
                    </a:extLst>
                  </p:cNvPr>
                  <p:cNvCxnSpPr/>
                  <p:nvPr/>
                </p:nvCxnSpPr>
                <p:spPr bwMode="auto">
                  <a:xfrm>
                    <a:off x="6027430" y="257714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r Verbinder 66">
                    <a:extLst>
                      <a:ext uri="{FF2B5EF4-FFF2-40B4-BE49-F238E27FC236}">
                        <a16:creationId xmlns:a16="http://schemas.microsoft.com/office/drawing/2014/main" id="{5B732CC8-BF00-43E3-B335-1534DC5ADD8A}"/>
                      </a:ext>
                    </a:extLst>
                  </p:cNvPr>
                  <p:cNvCxnSpPr/>
                  <p:nvPr/>
                </p:nvCxnSpPr>
                <p:spPr bwMode="auto">
                  <a:xfrm>
                    <a:off x="6027430" y="425490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F7122638-A6A3-4BB8-9594-68D480A750A0}"/>
                      </a:ext>
                    </a:extLst>
                  </p:cNvPr>
                  <p:cNvCxnSpPr/>
                  <p:nvPr/>
                </p:nvCxnSpPr>
                <p:spPr bwMode="auto">
                  <a:xfrm>
                    <a:off x="2846553" y="258012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045E060-E282-4327-BC41-2EA97AFF49A1}"/>
                      </a:ext>
                    </a:extLst>
                  </p:cNvPr>
                  <p:cNvCxnSpPr/>
                  <p:nvPr/>
                </p:nvCxnSpPr>
                <p:spPr bwMode="auto">
                  <a:xfrm>
                    <a:off x="4437785" y="510283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r Verbinder 69">
                    <a:extLst>
                      <a:ext uri="{FF2B5EF4-FFF2-40B4-BE49-F238E27FC236}">
                        <a16:creationId xmlns:a16="http://schemas.microsoft.com/office/drawing/2014/main" id="{F0C6C6B3-3836-44AD-AF38-D41D7DA52180}"/>
                      </a:ext>
                    </a:extLst>
                  </p:cNvPr>
                  <p:cNvCxnSpPr/>
                  <p:nvPr/>
                </p:nvCxnSpPr>
                <p:spPr bwMode="auto">
                  <a:xfrm>
                    <a:off x="4423052" y="299062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C7ECBACD-D04F-443E-BF0C-6A521706A424}"/>
                      </a:ext>
                    </a:extLst>
                  </p:cNvPr>
                  <p:cNvCxnSpPr/>
                  <p:nvPr/>
                </p:nvCxnSpPr>
                <p:spPr bwMode="auto">
                  <a:xfrm>
                    <a:off x="4423052" y="383855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r Verbinder 73">
                    <a:extLst>
                      <a:ext uri="{FF2B5EF4-FFF2-40B4-BE49-F238E27FC236}">
                        <a16:creationId xmlns:a16="http://schemas.microsoft.com/office/drawing/2014/main" id="{28ECF09A-280C-45A6-A84E-AE02E9FA84D0}"/>
                      </a:ext>
                    </a:extLst>
                  </p:cNvPr>
                  <p:cNvCxnSpPr/>
                  <p:nvPr/>
                </p:nvCxnSpPr>
                <p:spPr bwMode="auto">
                  <a:xfrm>
                    <a:off x="2846553" y="424573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r Verbinder 19">
                    <a:extLst>
                      <a:ext uri="{FF2B5EF4-FFF2-40B4-BE49-F238E27FC236}">
                        <a16:creationId xmlns:a16="http://schemas.microsoft.com/office/drawing/2014/main" id="{2041D7BA-93F0-4B38-B9FD-314B4360DA9B}"/>
                      </a:ext>
                    </a:extLst>
                  </p:cNvPr>
                  <p:cNvCxnSpPr/>
                  <p:nvPr/>
                </p:nvCxnSpPr>
                <p:spPr bwMode="auto">
                  <a:xfrm>
                    <a:off x="3347931" y="2578060"/>
                    <a:ext cx="1305550" cy="4125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Gerader Verbinder 81">
                    <a:extLst>
                      <a:ext uri="{FF2B5EF4-FFF2-40B4-BE49-F238E27FC236}">
                        <a16:creationId xmlns:a16="http://schemas.microsoft.com/office/drawing/2014/main" id="{6AB6EF7C-6211-433D-91D9-6BA70EF77263}"/>
                      </a:ext>
                    </a:extLst>
                  </p:cNvPr>
                  <p:cNvCxnSpPr>
                    <a:stCxn id="120" idx="2"/>
                    <a:endCxn id="121" idx="5"/>
                  </p:cNvCxnSpPr>
                  <p:nvPr/>
                </p:nvCxnSpPr>
                <p:spPr bwMode="auto">
                  <a:xfrm>
                    <a:off x="5322581" y="3835576"/>
                    <a:ext cx="1231696" cy="42772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Gerader Verbinder 82">
                    <a:extLst>
                      <a:ext uri="{FF2B5EF4-FFF2-40B4-BE49-F238E27FC236}">
                        <a16:creationId xmlns:a16="http://schemas.microsoft.com/office/drawing/2014/main" id="{471FD07E-08C7-4863-83F0-C9DA62B0FD43}"/>
                      </a:ext>
                    </a:extLst>
                  </p:cNvPr>
                  <p:cNvCxnSpPr>
                    <a:stCxn id="113" idx="7"/>
                    <a:endCxn id="105" idx="7"/>
                  </p:cNvCxnSpPr>
                  <p:nvPr/>
                </p:nvCxnSpPr>
                <p:spPr bwMode="auto">
                  <a:xfrm flipV="1">
                    <a:off x="3364758" y="1719087"/>
                    <a:ext cx="1227463" cy="8472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Gerader Verbinder 83">
                    <a:extLst>
                      <a:ext uri="{FF2B5EF4-FFF2-40B4-BE49-F238E27FC236}">
                        <a16:creationId xmlns:a16="http://schemas.microsoft.com/office/drawing/2014/main" id="{FC32CF78-847B-4850-8FDD-717DD03DFC85}"/>
                      </a:ext>
                    </a:extLst>
                  </p:cNvPr>
                  <p:cNvCxnSpPr>
                    <a:cxnSpLocks/>
                    <a:endCxn id="115" idx="7"/>
                  </p:cNvCxnSpPr>
                  <p:nvPr/>
                </p:nvCxnSpPr>
                <p:spPr bwMode="auto">
                  <a:xfrm flipV="1">
                    <a:off x="5335746" y="2598700"/>
                    <a:ext cx="1234696" cy="391926"/>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Gerader Verbinder 85">
                    <a:extLst>
                      <a:ext uri="{FF2B5EF4-FFF2-40B4-BE49-F238E27FC236}">
                        <a16:creationId xmlns:a16="http://schemas.microsoft.com/office/drawing/2014/main" id="{84A3494D-3DE7-459E-9FDA-22D6848B9349}"/>
                      </a:ext>
                    </a:extLst>
                  </p:cNvPr>
                  <p:cNvCxnSpPr>
                    <a:cxnSpLocks/>
                    <a:endCxn id="115" idx="1"/>
                  </p:cNvCxnSpPr>
                  <p:nvPr/>
                </p:nvCxnSpPr>
                <p:spPr bwMode="auto">
                  <a:xfrm>
                    <a:off x="5374836" y="1726122"/>
                    <a:ext cx="1163278" cy="87257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Gerader Verbinder 86">
                    <a:extLst>
                      <a:ext uri="{FF2B5EF4-FFF2-40B4-BE49-F238E27FC236}">
                        <a16:creationId xmlns:a16="http://schemas.microsoft.com/office/drawing/2014/main" id="{230D9CEB-902F-4DD2-8568-D42011691014}"/>
                      </a:ext>
                    </a:extLst>
                  </p:cNvPr>
                  <p:cNvCxnSpPr>
                    <a:stCxn id="122" idx="7"/>
                    <a:endCxn id="119" idx="3"/>
                  </p:cNvCxnSpPr>
                  <p:nvPr/>
                </p:nvCxnSpPr>
                <p:spPr bwMode="auto">
                  <a:xfrm flipV="1">
                    <a:off x="3375412" y="3851740"/>
                    <a:ext cx="1194104" cy="37922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r Verbinder 88">
                    <a:extLst>
                      <a:ext uri="{FF2B5EF4-FFF2-40B4-BE49-F238E27FC236}">
                        <a16:creationId xmlns:a16="http://schemas.microsoft.com/office/drawing/2014/main" id="{15933DC3-AD9E-407E-B1C1-F1FF273A1B5E}"/>
                      </a:ext>
                    </a:extLst>
                  </p:cNvPr>
                  <p:cNvCxnSpPr>
                    <a:stCxn id="122" idx="1"/>
                  </p:cNvCxnSpPr>
                  <p:nvPr/>
                </p:nvCxnSpPr>
                <p:spPr bwMode="auto">
                  <a:xfrm>
                    <a:off x="3343083" y="4230967"/>
                    <a:ext cx="1249772" cy="8639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r Verbinder 89">
                    <a:extLst>
                      <a:ext uri="{FF2B5EF4-FFF2-40B4-BE49-F238E27FC236}">
                        <a16:creationId xmlns:a16="http://schemas.microsoft.com/office/drawing/2014/main" id="{0052210C-227E-4A59-B4BE-AFFF2FAA2C30}"/>
                      </a:ext>
                    </a:extLst>
                  </p:cNvPr>
                  <p:cNvCxnSpPr>
                    <a:stCxn id="121" idx="3"/>
                    <a:endCxn id="125" idx="3"/>
                  </p:cNvCxnSpPr>
                  <p:nvPr/>
                </p:nvCxnSpPr>
                <p:spPr bwMode="auto">
                  <a:xfrm flipH="1">
                    <a:off x="5358671" y="4263296"/>
                    <a:ext cx="1163277" cy="84913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4" name="Gruppieren 143">
                  <a:extLst>
                    <a:ext uri="{FF2B5EF4-FFF2-40B4-BE49-F238E27FC236}">
                      <a16:creationId xmlns:a16="http://schemas.microsoft.com/office/drawing/2014/main" id="{C9DBD6C0-CF10-4C15-A1AF-713D32E7B726}"/>
                    </a:ext>
                  </a:extLst>
                </p:cNvPr>
                <p:cNvGrpSpPr/>
                <p:nvPr/>
              </p:nvGrpSpPr>
              <p:grpSpPr>
                <a:xfrm>
                  <a:off x="3325734" y="1712392"/>
                  <a:ext cx="3251404" cy="3406732"/>
                  <a:chOff x="3325734" y="1712392"/>
                  <a:chExt cx="3251404" cy="3406732"/>
                </a:xfrm>
              </p:grpSpPr>
              <p:sp>
                <p:nvSpPr>
                  <p:cNvPr id="38" name="Ellipse 37">
                    <a:extLst>
                      <a:ext uri="{FF2B5EF4-FFF2-40B4-BE49-F238E27FC236}">
                        <a16:creationId xmlns:a16="http://schemas.microsoft.com/office/drawing/2014/main" id="{17DB9D80-F279-4140-96A3-387B7E66D40E}"/>
                      </a:ext>
                    </a:extLst>
                  </p:cNvPr>
                  <p:cNvSpPr/>
                  <p:nvPr/>
                </p:nvSpPr>
                <p:spPr bwMode="auto">
                  <a:xfrm>
                    <a:off x="5361604"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Ellipse 104">
                    <a:extLst>
                      <a:ext uri="{FF2B5EF4-FFF2-40B4-BE49-F238E27FC236}">
                        <a16:creationId xmlns:a16="http://schemas.microsoft.com/office/drawing/2014/main" id="{05C54A81-57AA-4C78-B0F2-74942F6AD194}"/>
                      </a:ext>
                    </a:extLst>
                  </p:cNvPr>
                  <p:cNvSpPr/>
                  <p:nvPr/>
                </p:nvSpPr>
                <p:spPr bwMode="auto">
                  <a:xfrm>
                    <a:off x="4553197"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3" name="Ellipse 112">
                    <a:extLst>
                      <a:ext uri="{FF2B5EF4-FFF2-40B4-BE49-F238E27FC236}">
                        <a16:creationId xmlns:a16="http://schemas.microsoft.com/office/drawing/2014/main" id="{7019ADC0-A8BF-4018-BF09-4ECF036820D9}"/>
                      </a:ext>
                    </a:extLst>
                  </p:cNvPr>
                  <p:cNvSpPr/>
                  <p:nvPr/>
                </p:nvSpPr>
                <p:spPr bwMode="auto">
                  <a:xfrm>
                    <a:off x="3325734" y="255967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5" name="Ellipse 114">
                    <a:extLst>
                      <a:ext uri="{FF2B5EF4-FFF2-40B4-BE49-F238E27FC236}">
                        <a16:creationId xmlns:a16="http://schemas.microsoft.com/office/drawing/2014/main" id="{ED6ADE9F-9B13-4A14-B19F-EA3F559C5963}"/>
                      </a:ext>
                    </a:extLst>
                  </p:cNvPr>
                  <p:cNvSpPr/>
                  <p:nvPr/>
                </p:nvSpPr>
                <p:spPr bwMode="auto">
                  <a:xfrm flipV="1">
                    <a:off x="6531418" y="255967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6" name="Ellipse 115">
                    <a:extLst>
                      <a:ext uri="{FF2B5EF4-FFF2-40B4-BE49-F238E27FC236}">
                        <a16:creationId xmlns:a16="http://schemas.microsoft.com/office/drawing/2014/main" id="{A8968563-911A-43B1-907D-5FA5A28DA002}"/>
                      </a:ext>
                    </a:extLst>
                  </p:cNvPr>
                  <p:cNvSpPr/>
                  <p:nvPr/>
                </p:nvSpPr>
                <p:spPr bwMode="auto">
                  <a:xfrm>
                    <a:off x="4912492"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7" name="Ellipse 116">
                    <a:extLst>
                      <a:ext uri="{FF2B5EF4-FFF2-40B4-BE49-F238E27FC236}">
                        <a16:creationId xmlns:a16="http://schemas.microsoft.com/office/drawing/2014/main" id="{DD3482D7-2E0D-4F67-BB86-81244ABBDBB6}"/>
                      </a:ext>
                    </a:extLst>
                  </p:cNvPr>
                  <p:cNvSpPr/>
                  <p:nvPr/>
                </p:nvSpPr>
                <p:spPr bwMode="auto">
                  <a:xfrm>
                    <a:off x="492042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8" name="Ellipse 117">
                    <a:extLst>
                      <a:ext uri="{FF2B5EF4-FFF2-40B4-BE49-F238E27FC236}">
                        <a16:creationId xmlns:a16="http://schemas.microsoft.com/office/drawing/2014/main" id="{2B55D9F9-E7EA-4F62-971C-DF21DA955D01}"/>
                      </a:ext>
                    </a:extLst>
                  </p:cNvPr>
                  <p:cNvSpPr/>
                  <p:nvPr/>
                </p:nvSpPr>
                <p:spPr bwMode="auto">
                  <a:xfrm>
                    <a:off x="4920426"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9" name="Ellipse 118">
                    <a:extLst>
                      <a:ext uri="{FF2B5EF4-FFF2-40B4-BE49-F238E27FC236}">
                        <a16:creationId xmlns:a16="http://schemas.microsoft.com/office/drawing/2014/main" id="{AE2BF5E7-4A22-432B-ABAC-ABEA87FD6727}"/>
                      </a:ext>
                    </a:extLst>
                  </p:cNvPr>
                  <p:cNvSpPr/>
                  <p:nvPr/>
                </p:nvSpPr>
                <p:spPr bwMode="auto">
                  <a:xfrm>
                    <a:off x="456282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Ellipse 119">
                    <a:extLst>
                      <a:ext uri="{FF2B5EF4-FFF2-40B4-BE49-F238E27FC236}">
                        <a16:creationId xmlns:a16="http://schemas.microsoft.com/office/drawing/2014/main" id="{C6E7DD45-C0D7-47AE-8602-EBC794E3ED46}"/>
                      </a:ext>
                    </a:extLst>
                  </p:cNvPr>
                  <p:cNvSpPr/>
                  <p:nvPr/>
                </p:nvSpPr>
                <p:spPr bwMode="auto">
                  <a:xfrm>
                    <a:off x="532258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1" name="Ellipse 120">
                    <a:extLst>
                      <a:ext uri="{FF2B5EF4-FFF2-40B4-BE49-F238E27FC236}">
                        <a16:creationId xmlns:a16="http://schemas.microsoft.com/office/drawing/2014/main" id="{28CA3AAF-1BC5-4955-896A-B2D597E05E59}"/>
                      </a:ext>
                    </a:extLst>
                  </p:cNvPr>
                  <p:cNvSpPr/>
                  <p:nvPr/>
                </p:nvSpPr>
                <p:spPr bwMode="auto">
                  <a:xfrm>
                    <a:off x="6515253"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2" name="Ellipse 121">
                    <a:extLst>
                      <a:ext uri="{FF2B5EF4-FFF2-40B4-BE49-F238E27FC236}">
                        <a16:creationId xmlns:a16="http://schemas.microsoft.com/office/drawing/2014/main" id="{2742CDDF-F6C1-417D-BE4B-E57D30B9766C}"/>
                      </a:ext>
                    </a:extLst>
                  </p:cNvPr>
                  <p:cNvSpPr/>
                  <p:nvPr/>
                </p:nvSpPr>
                <p:spPr bwMode="auto">
                  <a:xfrm>
                    <a:off x="3336388"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3" name="Ellipse 122">
                    <a:extLst>
                      <a:ext uri="{FF2B5EF4-FFF2-40B4-BE49-F238E27FC236}">
                        <a16:creationId xmlns:a16="http://schemas.microsoft.com/office/drawing/2014/main" id="{2DA23684-F0A4-447C-AF2C-F59A868438F3}"/>
                      </a:ext>
                    </a:extLst>
                  </p:cNvPr>
                  <p:cNvSpPr/>
                  <p:nvPr/>
                </p:nvSpPr>
                <p:spPr bwMode="auto">
                  <a:xfrm>
                    <a:off x="492042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4" name="Ellipse 123">
                    <a:extLst>
                      <a:ext uri="{FF2B5EF4-FFF2-40B4-BE49-F238E27FC236}">
                        <a16:creationId xmlns:a16="http://schemas.microsoft.com/office/drawing/2014/main" id="{90B19FD1-8558-453A-89F1-4E7DAD7722BD}"/>
                      </a:ext>
                    </a:extLst>
                  </p:cNvPr>
                  <p:cNvSpPr/>
                  <p:nvPr/>
                </p:nvSpPr>
                <p:spPr bwMode="auto">
                  <a:xfrm>
                    <a:off x="4562820"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5" name="Ellipse 124">
                    <a:extLst>
                      <a:ext uri="{FF2B5EF4-FFF2-40B4-BE49-F238E27FC236}">
                        <a16:creationId xmlns:a16="http://schemas.microsoft.com/office/drawing/2014/main" id="{B0250EB9-CA97-4B97-8A6F-64B2802890A0}"/>
                      </a:ext>
                    </a:extLst>
                  </p:cNvPr>
                  <p:cNvSpPr/>
                  <p:nvPr/>
                </p:nvSpPr>
                <p:spPr bwMode="auto">
                  <a:xfrm>
                    <a:off x="535197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6" name="Ellipse 135">
                    <a:extLst>
                      <a:ext uri="{FF2B5EF4-FFF2-40B4-BE49-F238E27FC236}">
                        <a16:creationId xmlns:a16="http://schemas.microsoft.com/office/drawing/2014/main" id="{1A6B48CE-024C-4CF8-B5EE-09C78690D263}"/>
                      </a:ext>
                    </a:extLst>
                  </p:cNvPr>
                  <p:cNvSpPr/>
                  <p:nvPr/>
                </p:nvSpPr>
                <p:spPr bwMode="auto">
                  <a:xfrm>
                    <a:off x="4609953"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2" name="Ellipse 141">
                    <a:extLst>
                      <a:ext uri="{FF2B5EF4-FFF2-40B4-BE49-F238E27FC236}">
                        <a16:creationId xmlns:a16="http://schemas.microsoft.com/office/drawing/2014/main" id="{8EA9A2E3-CC03-4405-85CA-7FD8C1AF467F}"/>
                      </a:ext>
                    </a:extLst>
                  </p:cNvPr>
                  <p:cNvSpPr/>
                  <p:nvPr/>
                </p:nvSpPr>
                <p:spPr bwMode="auto">
                  <a:xfrm>
                    <a:off x="532911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nvGrpSpPr>
            <p:cNvPr id="233" name="Gruppieren 232">
              <a:extLst>
                <a:ext uri="{FF2B5EF4-FFF2-40B4-BE49-F238E27FC236}">
                  <a16:creationId xmlns:a16="http://schemas.microsoft.com/office/drawing/2014/main" id="{39BBF3E9-1523-4CD8-9C9C-4AC65E4F4302}"/>
                </a:ext>
              </a:extLst>
            </p:cNvPr>
            <p:cNvGrpSpPr/>
            <p:nvPr/>
          </p:nvGrpSpPr>
          <p:grpSpPr>
            <a:xfrm>
              <a:off x="7373736" y="2714649"/>
              <a:ext cx="3294589" cy="738664"/>
              <a:chOff x="7373736" y="2714649"/>
              <a:chExt cx="3294589" cy="738664"/>
            </a:xfrm>
          </p:grpSpPr>
          <p:cxnSp>
            <p:nvCxnSpPr>
              <p:cNvPr id="224" name="Gerader Verbinder 223">
                <a:extLst>
                  <a:ext uri="{FF2B5EF4-FFF2-40B4-BE49-F238E27FC236}">
                    <a16:creationId xmlns:a16="http://schemas.microsoft.com/office/drawing/2014/main" id="{DC029817-A559-4A7D-87E5-E214938B602B}"/>
                  </a:ext>
                </a:extLst>
              </p:cNvPr>
              <p:cNvCxnSpPr/>
              <p:nvPr/>
            </p:nvCxnSpPr>
            <p:spPr bwMode="auto">
              <a:xfrm>
                <a:off x="7373736" y="2877995"/>
                <a:ext cx="34403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9" name="Ellipse 228">
                <a:extLst>
                  <a:ext uri="{FF2B5EF4-FFF2-40B4-BE49-F238E27FC236}">
                    <a16:creationId xmlns:a16="http://schemas.microsoft.com/office/drawing/2014/main" id="{955A4218-7135-4A6F-AF50-799249BD67E2}"/>
                  </a:ext>
                </a:extLst>
              </p:cNvPr>
              <p:cNvSpPr/>
              <p:nvPr/>
            </p:nvSpPr>
            <p:spPr bwMode="auto">
              <a:xfrm flipV="1">
                <a:off x="7522892" y="2853628"/>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1" name="Textfeld 230">
                <a:extLst>
                  <a:ext uri="{FF2B5EF4-FFF2-40B4-BE49-F238E27FC236}">
                    <a16:creationId xmlns:a16="http://schemas.microsoft.com/office/drawing/2014/main" id="{EECECB61-3505-4DFF-96E0-94C9E12B93D4}"/>
                  </a:ext>
                </a:extLst>
              </p:cNvPr>
              <p:cNvSpPr txBox="1"/>
              <p:nvPr/>
            </p:nvSpPr>
            <p:spPr>
              <a:xfrm>
                <a:off x="7686675" y="2714649"/>
                <a:ext cx="2981650" cy="738664"/>
              </a:xfrm>
              <a:prstGeom prst="rect">
                <a:avLst/>
              </a:prstGeom>
              <a:noFill/>
            </p:spPr>
            <p:txBody>
              <a:bodyPr wrap="none" rtlCol="0">
                <a:spAutoFit/>
              </a:bodyPr>
              <a:lstStyle/>
              <a:p>
                <a:r>
                  <a:rPr lang="de-DE" sz="1400" dirty="0"/>
                  <a:t>Europäisches Verbundnetz (UCTE)</a:t>
                </a:r>
                <a:br>
                  <a:rPr lang="de-DE" sz="1400" dirty="0"/>
                </a:br>
                <a:r>
                  <a:rPr lang="de-DE" sz="1400" dirty="0"/>
                  <a:t>(schematisch)</a:t>
                </a:r>
              </a:p>
              <a:p>
                <a:r>
                  <a:rPr lang="de-DE" sz="1400" dirty="0"/>
                  <a:t>380 kV AC</a:t>
                </a:r>
              </a:p>
            </p:txBody>
          </p:sp>
        </p:gr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6035342"/>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Ein ideales Energie-Europa </a:t>
            </a:r>
          </a:p>
        </p:txBody>
      </p:sp>
      <p:grpSp>
        <p:nvGrpSpPr>
          <p:cNvPr id="6" name="Gruppieren 5">
            <a:extLst>
              <a:ext uri="{FF2B5EF4-FFF2-40B4-BE49-F238E27FC236}">
                <a16:creationId xmlns:a16="http://schemas.microsoft.com/office/drawing/2014/main" id="{197515B9-05EB-4950-A82B-279477B9F6E9}"/>
              </a:ext>
            </a:extLst>
          </p:cNvPr>
          <p:cNvGrpSpPr/>
          <p:nvPr/>
        </p:nvGrpSpPr>
        <p:grpSpPr>
          <a:xfrm>
            <a:off x="2386470" y="1288906"/>
            <a:ext cx="7121144" cy="4416970"/>
            <a:chOff x="3228439" y="1288906"/>
            <a:chExt cx="7121144" cy="4416970"/>
          </a:xfrm>
        </p:grpSpPr>
        <p:grpSp>
          <p:nvGrpSpPr>
            <p:cNvPr id="236" name="Gruppieren 235">
              <a:extLst>
                <a:ext uri="{FF2B5EF4-FFF2-40B4-BE49-F238E27FC236}">
                  <a16:creationId xmlns:a16="http://schemas.microsoft.com/office/drawing/2014/main" id="{711994B9-A9DE-4A16-948C-7A952EFF57DF}"/>
                </a:ext>
              </a:extLst>
            </p:cNvPr>
            <p:cNvGrpSpPr/>
            <p:nvPr/>
          </p:nvGrpSpPr>
          <p:grpSpPr>
            <a:xfrm>
              <a:off x="4884715" y="1288906"/>
              <a:ext cx="5464868" cy="4416970"/>
              <a:chOff x="4884715" y="1288906"/>
              <a:chExt cx="5464868" cy="4416970"/>
            </a:xfrm>
          </p:grpSpPr>
          <p:grpSp>
            <p:nvGrpSpPr>
              <p:cNvPr id="174" name="Gruppieren 173">
                <a:extLst>
                  <a:ext uri="{FF2B5EF4-FFF2-40B4-BE49-F238E27FC236}">
                    <a16:creationId xmlns:a16="http://schemas.microsoft.com/office/drawing/2014/main" id="{AB8498A9-0656-4FD0-8B93-77085EF1A4BD}"/>
                  </a:ext>
                </a:extLst>
              </p:cNvPr>
              <p:cNvGrpSpPr/>
              <p:nvPr/>
            </p:nvGrpSpPr>
            <p:grpSpPr>
              <a:xfrm>
                <a:off x="4884715" y="1288906"/>
                <a:ext cx="704675" cy="4416970"/>
                <a:chOff x="8078533" y="1288906"/>
                <a:chExt cx="704675" cy="4416970"/>
              </a:xfrm>
            </p:grpSpPr>
            <p:grpSp>
              <p:nvGrpSpPr>
                <p:cNvPr id="173" name="Gruppieren 172">
                  <a:extLst>
                    <a:ext uri="{FF2B5EF4-FFF2-40B4-BE49-F238E27FC236}">
                      <a16:creationId xmlns:a16="http://schemas.microsoft.com/office/drawing/2014/main" id="{0FBB4E8B-EA3E-4C86-B960-5C6BD68B04F9}"/>
                    </a:ext>
                  </a:extLst>
                </p:cNvPr>
                <p:cNvGrpSpPr/>
                <p:nvPr/>
              </p:nvGrpSpPr>
              <p:grpSpPr>
                <a:xfrm>
                  <a:off x="8308666" y="2613505"/>
                  <a:ext cx="68925" cy="404317"/>
                  <a:chOff x="5107509" y="2613505"/>
                  <a:chExt cx="68925" cy="404317"/>
                </a:xfrm>
              </p:grpSpPr>
              <p:sp>
                <p:nvSpPr>
                  <p:cNvPr id="158" name="Rechteck 157">
                    <a:extLst>
                      <a:ext uri="{FF2B5EF4-FFF2-40B4-BE49-F238E27FC236}">
                        <a16:creationId xmlns:a16="http://schemas.microsoft.com/office/drawing/2014/main" id="{AFF302BD-30F1-494C-A4BB-386A4C67199F}"/>
                      </a:ext>
                    </a:extLst>
                  </p:cNvPr>
                  <p:cNvSpPr/>
                  <p:nvPr/>
                </p:nvSpPr>
                <p:spPr bwMode="auto">
                  <a:xfrm>
                    <a:off x="5107509" y="2953695"/>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7" name="Rechteck 166">
                    <a:extLst>
                      <a:ext uri="{FF2B5EF4-FFF2-40B4-BE49-F238E27FC236}">
                        <a16:creationId xmlns:a16="http://schemas.microsoft.com/office/drawing/2014/main" id="{91FD10C1-4BE6-4988-82ED-3741A43F635A}"/>
                      </a:ext>
                    </a:extLst>
                  </p:cNvPr>
                  <p:cNvSpPr/>
                  <p:nvPr/>
                </p:nvSpPr>
                <p:spPr bwMode="auto">
                  <a:xfrm>
                    <a:off x="5107509" y="2613505"/>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2" name="Gruppieren 171">
                  <a:extLst>
                    <a:ext uri="{FF2B5EF4-FFF2-40B4-BE49-F238E27FC236}">
                      <a16:creationId xmlns:a16="http://schemas.microsoft.com/office/drawing/2014/main" id="{CD2FC3D6-F658-44CF-B3AB-24DDD0765FE5}"/>
                    </a:ext>
                  </a:extLst>
                </p:cNvPr>
                <p:cNvGrpSpPr/>
                <p:nvPr/>
              </p:nvGrpSpPr>
              <p:grpSpPr>
                <a:xfrm>
                  <a:off x="8078533" y="1288906"/>
                  <a:ext cx="704675" cy="4416970"/>
                  <a:chOff x="4877375" y="1288906"/>
                  <a:chExt cx="704675" cy="4416970"/>
                </a:xfrm>
              </p:grpSpPr>
              <p:cxnSp>
                <p:nvCxnSpPr>
                  <p:cNvPr id="166" name="Gerader Verbinder 165">
                    <a:extLst>
                      <a:ext uri="{FF2B5EF4-FFF2-40B4-BE49-F238E27FC236}">
                        <a16:creationId xmlns:a16="http://schemas.microsoft.com/office/drawing/2014/main" id="{E433E122-48E9-45E4-B81B-F42A299BBAA7}"/>
                      </a:ext>
                    </a:extLst>
                  </p:cNvPr>
                  <p:cNvCxnSpPr/>
                  <p:nvPr/>
                </p:nvCxnSpPr>
                <p:spPr bwMode="auto">
                  <a:xfrm>
                    <a:off x="5141971" y="2645569"/>
                    <a:ext cx="153003"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4" name="Grafik 163" descr="Ein Bild, das Outdoorobjekt enthält.&#10;&#10;Automatisch generierte Beschreibung">
                    <a:extLst>
                      <a:ext uri="{FF2B5EF4-FFF2-40B4-BE49-F238E27FC236}">
                        <a16:creationId xmlns:a16="http://schemas.microsoft.com/office/drawing/2014/main" id="{204E5F92-FF01-4745-8969-DFF5A85EC7C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94974" y="2512446"/>
                    <a:ext cx="287076" cy="287076"/>
                  </a:xfrm>
                  <a:prstGeom prst="rect">
                    <a:avLst/>
                  </a:prstGeom>
                </p:spPr>
              </p:pic>
              <p:pic>
                <p:nvPicPr>
                  <p:cNvPr id="151" name="Grafik 150">
                    <a:extLst>
                      <a:ext uri="{FF2B5EF4-FFF2-40B4-BE49-F238E27FC236}">
                        <a16:creationId xmlns:a16="http://schemas.microsoft.com/office/drawing/2014/main" id="{7E39DDA2-BB0A-4FB7-956C-E4DDE11798B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877375" y="1288906"/>
                    <a:ext cx="529948" cy="351736"/>
                  </a:xfrm>
                  <a:prstGeom prst="rect">
                    <a:avLst/>
                  </a:prstGeom>
                  <a:solidFill>
                    <a:srgbClr val="3333FF"/>
                  </a:solidFill>
                </p:spPr>
              </p:pic>
              <p:cxnSp>
                <p:nvCxnSpPr>
                  <p:cNvPr id="153" name="Gerader Verbinder 152">
                    <a:extLst>
                      <a:ext uri="{FF2B5EF4-FFF2-40B4-BE49-F238E27FC236}">
                        <a16:creationId xmlns:a16="http://schemas.microsoft.com/office/drawing/2014/main" id="{2CF79F01-01B0-426C-BC5A-EC16F5C68721}"/>
                      </a:ext>
                    </a:extLst>
                  </p:cNvPr>
                  <p:cNvCxnSpPr/>
                  <p:nvPr/>
                </p:nvCxnSpPr>
                <p:spPr bwMode="auto">
                  <a:xfrm>
                    <a:off x="5142349" y="1640642"/>
                    <a:ext cx="0" cy="3739078"/>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7" name="Rechteck 156">
                    <a:extLst>
                      <a:ext uri="{FF2B5EF4-FFF2-40B4-BE49-F238E27FC236}">
                        <a16:creationId xmlns:a16="http://schemas.microsoft.com/office/drawing/2014/main" id="{0B1E1657-7C5B-491F-8AA6-C2B2FECB4F84}"/>
                      </a:ext>
                    </a:extLst>
                  </p:cNvPr>
                  <p:cNvSpPr/>
                  <p:nvPr/>
                </p:nvSpPr>
                <p:spPr bwMode="auto">
                  <a:xfrm>
                    <a:off x="5107509" y="16940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9" name="Rechteck 158">
                    <a:extLst>
                      <a:ext uri="{FF2B5EF4-FFF2-40B4-BE49-F238E27FC236}">
                        <a16:creationId xmlns:a16="http://schemas.microsoft.com/office/drawing/2014/main" id="{57D3134D-8B83-4322-B1BE-E6CEE99B9595}"/>
                      </a:ext>
                    </a:extLst>
                  </p:cNvPr>
                  <p:cNvSpPr/>
                  <p:nvPr/>
                </p:nvSpPr>
                <p:spPr bwMode="auto">
                  <a:xfrm>
                    <a:off x="5107509" y="380681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0" name="Rechteck 159">
                    <a:extLst>
                      <a:ext uri="{FF2B5EF4-FFF2-40B4-BE49-F238E27FC236}">
                        <a16:creationId xmlns:a16="http://schemas.microsoft.com/office/drawing/2014/main" id="{4C3479FD-B2E5-43CB-9277-324B3363A067}"/>
                      </a:ext>
                    </a:extLst>
                  </p:cNvPr>
                  <p:cNvSpPr/>
                  <p:nvPr/>
                </p:nvSpPr>
                <p:spPr bwMode="auto">
                  <a:xfrm>
                    <a:off x="5107509" y="5070772"/>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69" name="Grafik 168">
                    <a:extLst>
                      <a:ext uri="{FF2B5EF4-FFF2-40B4-BE49-F238E27FC236}">
                        <a16:creationId xmlns:a16="http://schemas.microsoft.com/office/drawing/2014/main" id="{86ACE971-C6D7-4045-9611-8F8EFC489073}"/>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4918656" y="5262085"/>
                    <a:ext cx="446630" cy="443791"/>
                  </a:xfrm>
                  <a:prstGeom prst="rect">
                    <a:avLst/>
                  </a:prstGeom>
                </p:spPr>
              </p:pic>
              <p:sp>
                <p:nvSpPr>
                  <p:cNvPr id="112" name="Rechteck 111">
                    <a:extLst>
                      <a:ext uri="{FF2B5EF4-FFF2-40B4-BE49-F238E27FC236}">
                        <a16:creationId xmlns:a16="http://schemas.microsoft.com/office/drawing/2014/main" id="{85C629EA-41C4-42A8-9501-F07342AB68C0}"/>
                      </a:ext>
                    </a:extLst>
                  </p:cNvPr>
                  <p:cNvSpPr/>
                  <p:nvPr/>
                </p:nvSpPr>
                <p:spPr bwMode="auto">
                  <a:xfrm>
                    <a:off x="5107509" y="3111297"/>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35" name="Gruppieren 234">
                <a:extLst>
                  <a:ext uri="{FF2B5EF4-FFF2-40B4-BE49-F238E27FC236}">
                    <a16:creationId xmlns:a16="http://schemas.microsoft.com/office/drawing/2014/main" id="{910DC17C-815E-44A6-889D-7659CE3EED4A}"/>
                  </a:ext>
                </a:extLst>
              </p:cNvPr>
              <p:cNvGrpSpPr/>
              <p:nvPr/>
            </p:nvGrpSpPr>
            <p:grpSpPr>
              <a:xfrm>
                <a:off x="7373736" y="3526216"/>
                <a:ext cx="2975847" cy="738664"/>
                <a:chOff x="7373736" y="3526216"/>
                <a:chExt cx="2975847" cy="738664"/>
              </a:xfrm>
            </p:grpSpPr>
            <p:cxnSp>
              <p:nvCxnSpPr>
                <p:cNvPr id="226" name="Gerader Verbinder 225">
                  <a:extLst>
                    <a:ext uri="{FF2B5EF4-FFF2-40B4-BE49-F238E27FC236}">
                      <a16:creationId xmlns:a16="http://schemas.microsoft.com/office/drawing/2014/main" id="{F99771A3-1077-40F4-9D8D-9ED58D9F8354}"/>
                    </a:ext>
                  </a:extLst>
                </p:cNvPr>
                <p:cNvCxnSpPr/>
                <p:nvPr/>
              </p:nvCxnSpPr>
              <p:spPr bwMode="auto">
                <a:xfrm>
                  <a:off x="7373736" y="3701498"/>
                  <a:ext cx="344032"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0" name="Rechteck 229">
                  <a:extLst>
                    <a:ext uri="{FF2B5EF4-FFF2-40B4-BE49-F238E27FC236}">
                      <a16:creationId xmlns:a16="http://schemas.microsoft.com/office/drawing/2014/main" id="{4960C6A4-A4DC-438C-B6B3-0FA22260D9DB}"/>
                    </a:ext>
                  </a:extLst>
                </p:cNvPr>
                <p:cNvSpPr/>
                <p:nvPr/>
              </p:nvSpPr>
              <p:spPr bwMode="auto">
                <a:xfrm>
                  <a:off x="7512806" y="3663419"/>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2" name="Textfeld 231">
                  <a:extLst>
                    <a:ext uri="{FF2B5EF4-FFF2-40B4-BE49-F238E27FC236}">
                      <a16:creationId xmlns:a16="http://schemas.microsoft.com/office/drawing/2014/main" id="{3CBD8CD2-5ADF-4639-BEB2-9CF54F8F942E}"/>
                    </a:ext>
                  </a:extLst>
                </p:cNvPr>
                <p:cNvSpPr txBox="1"/>
                <p:nvPr/>
              </p:nvSpPr>
              <p:spPr>
                <a:xfrm>
                  <a:off x="7686675" y="3526216"/>
                  <a:ext cx="2662908" cy="738664"/>
                </a:xfrm>
                <a:prstGeom prst="rect">
                  <a:avLst/>
                </a:prstGeom>
                <a:noFill/>
              </p:spPr>
              <p:txBody>
                <a:bodyPr wrap="none" rtlCol="0">
                  <a:spAutoFit/>
                </a:bodyPr>
                <a:lstStyle/>
                <a:p>
                  <a:r>
                    <a:rPr lang="de-DE" sz="1400" dirty="0"/>
                    <a:t>Overlay-Netzwerk</a:t>
                  </a:r>
                </a:p>
                <a:p>
                  <a:r>
                    <a:rPr lang="de-DE" sz="1400" dirty="0"/>
                    <a:t>Hochspannungs-Gleichstrom-</a:t>
                  </a:r>
                  <a:br>
                    <a:rPr lang="de-DE" sz="1400" dirty="0"/>
                  </a:br>
                  <a:r>
                    <a:rPr lang="de-DE" sz="1400" dirty="0"/>
                    <a:t>Übertragung (HGÜ) 800 kV DC</a:t>
                  </a:r>
                </a:p>
              </p:txBody>
            </p:sp>
          </p:grpSp>
        </p:grpSp>
        <p:pic>
          <p:nvPicPr>
            <p:cNvPr id="103" name="Grafik 102">
              <a:extLst>
                <a:ext uri="{FF2B5EF4-FFF2-40B4-BE49-F238E27FC236}">
                  <a16:creationId xmlns:a16="http://schemas.microsoft.com/office/drawing/2014/main" id="{EF877CBE-079E-4B35-B500-6797E177C6B8}"/>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6172909" y="4563052"/>
              <a:ext cx="446630" cy="443791"/>
            </a:xfrm>
            <a:prstGeom prst="rect">
              <a:avLst/>
            </a:prstGeom>
          </p:spPr>
        </p:pic>
        <p:pic>
          <p:nvPicPr>
            <p:cNvPr id="104" name="Grafik 103">
              <a:extLst>
                <a:ext uri="{FF2B5EF4-FFF2-40B4-BE49-F238E27FC236}">
                  <a16:creationId xmlns:a16="http://schemas.microsoft.com/office/drawing/2014/main" id="{E7FC223E-D93D-4A01-9095-6571613BA1A8}"/>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3228439" y="4579697"/>
              <a:ext cx="446630" cy="443791"/>
            </a:xfrm>
            <a:prstGeom prst="rect">
              <a:avLst/>
            </a:prstGeom>
          </p:spPr>
        </p:pic>
        <p:cxnSp>
          <p:nvCxnSpPr>
            <p:cNvPr id="3" name="Gerader Verbinder 2">
              <a:extLst>
                <a:ext uri="{FF2B5EF4-FFF2-40B4-BE49-F238E27FC236}">
                  <a16:creationId xmlns:a16="http://schemas.microsoft.com/office/drawing/2014/main" id="{24D02431-A3F4-4BA0-B7C4-487AFB96C651}"/>
                </a:ext>
              </a:extLst>
            </p:cNvPr>
            <p:cNvCxnSpPr>
              <a:stCxn id="103" idx="1"/>
            </p:cNvCxnSpPr>
            <p:nvPr/>
          </p:nvCxnSpPr>
          <p:spPr bwMode="auto">
            <a:xfrm flipH="1" flipV="1">
              <a:off x="5149310" y="4439972"/>
              <a:ext cx="1023599" cy="344976"/>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Gerader Verbinder 106">
              <a:extLst>
                <a:ext uri="{FF2B5EF4-FFF2-40B4-BE49-F238E27FC236}">
                  <a16:creationId xmlns:a16="http://schemas.microsoft.com/office/drawing/2014/main" id="{10E58E98-6F4B-4DB5-B709-01FD513384BC}"/>
                </a:ext>
              </a:extLst>
            </p:cNvPr>
            <p:cNvCxnSpPr>
              <a:stCxn id="108" idx="1"/>
            </p:cNvCxnSpPr>
            <p:nvPr/>
          </p:nvCxnSpPr>
          <p:spPr bwMode="auto">
            <a:xfrm flipH="1">
              <a:off x="3673594" y="4444922"/>
              <a:ext cx="1441254" cy="340026"/>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107">
              <a:extLst>
                <a:ext uri="{FF2B5EF4-FFF2-40B4-BE49-F238E27FC236}">
                  <a16:creationId xmlns:a16="http://schemas.microsoft.com/office/drawing/2014/main" id="{276B1B27-3E4B-4D25-9D02-8C4A40314FCC}"/>
                </a:ext>
              </a:extLst>
            </p:cNvPr>
            <p:cNvSpPr/>
            <p:nvPr/>
          </p:nvSpPr>
          <p:spPr bwMode="auto">
            <a:xfrm>
              <a:off x="5114848" y="44128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9" name="Grafik 108">
              <a:extLst>
                <a:ext uri="{FF2B5EF4-FFF2-40B4-BE49-F238E27FC236}">
                  <a16:creationId xmlns:a16="http://schemas.microsoft.com/office/drawing/2014/main" id="{8CCCAD8F-F2CE-457E-9F83-02073CA926BC}"/>
                </a:ext>
              </a:extLst>
            </p:cNvPr>
            <p:cNvPicPr>
              <a:picLocks noChangeAspect="1"/>
            </p:cNvPicPr>
            <p:nvPr/>
          </p:nvPicPr>
          <p:blipFill rotWithShape="1">
            <a:blip r:embed="rId28">
              <a:extLst>
                <a:ext uri="{28A0092B-C50C-407E-A947-70E740481C1C}">
                  <a14:useLocalDpi xmlns:a14="http://schemas.microsoft.com/office/drawing/2010/main" val="0"/>
                </a:ext>
              </a:extLst>
            </a:blip>
            <a:srcRect l="55311" b="55595"/>
            <a:stretch/>
          </p:blipFill>
          <p:spPr>
            <a:xfrm>
              <a:off x="6044884" y="2932732"/>
              <a:ext cx="446630" cy="443791"/>
            </a:xfrm>
            <a:prstGeom prst="rect">
              <a:avLst/>
            </a:prstGeom>
          </p:spPr>
        </p:pic>
        <p:cxnSp>
          <p:nvCxnSpPr>
            <p:cNvPr id="110" name="Gerader Verbinder 109">
              <a:extLst>
                <a:ext uri="{FF2B5EF4-FFF2-40B4-BE49-F238E27FC236}">
                  <a16:creationId xmlns:a16="http://schemas.microsoft.com/office/drawing/2014/main" id="{E1064E9F-6B2F-423D-A49B-11FDF32C9962}"/>
                </a:ext>
              </a:extLst>
            </p:cNvPr>
            <p:cNvCxnSpPr>
              <a:stCxn id="109" idx="1"/>
            </p:cNvCxnSpPr>
            <p:nvPr/>
          </p:nvCxnSpPr>
          <p:spPr bwMode="auto">
            <a:xfrm flipH="1" flipV="1">
              <a:off x="5149311" y="3145226"/>
              <a:ext cx="895573" cy="9402"/>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4" name="Text Box 14">
            <a:extLst>
              <a:ext uri="{FF2B5EF4-FFF2-40B4-BE49-F238E27FC236}">
                <a16:creationId xmlns:a16="http://schemas.microsoft.com/office/drawing/2014/main" id="{16B7F86E-E214-4E3E-A89B-01586A1579AB}"/>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74094236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additive="base">
                                        <p:cTn id="7" dur="1000" fill="hold"/>
                                        <p:tgtEl>
                                          <p:spTgt spid="234"/>
                                        </p:tgtEl>
                                        <p:attrNameLst>
                                          <p:attrName>ppt_x</p:attrName>
                                        </p:attrNameLst>
                                      </p:cBhvr>
                                      <p:tavLst>
                                        <p:tav tm="0">
                                          <p:val>
                                            <p:strVal val="1+#ppt_w/2"/>
                                          </p:val>
                                        </p:tav>
                                        <p:tav tm="100000">
                                          <p:val>
                                            <p:strVal val="#ppt_x"/>
                                          </p:val>
                                        </p:tav>
                                      </p:tavLst>
                                    </p:anim>
                                    <p:anim calcmode="lin" valueType="num">
                                      <p:cBhvr additive="base">
                                        <p:cTn id="8" dur="1000" fill="hold"/>
                                        <p:tgtEl>
                                          <p:spTgt spid="2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19340" y="25439"/>
            <a:ext cx="84628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(5) </a:t>
            </a:r>
            <a:br>
              <a:rPr lang="de-DE" altLang="de-DE" sz="2000" dirty="0">
                <a:solidFill>
                  <a:schemeClr val="bg1"/>
                </a:solidFill>
                <a:effectLst>
                  <a:outerShdw blurRad="38100" dist="38100" dir="2700000" algn="tl">
                    <a:srgbClr val="000000">
                      <a:alpha val="43137"/>
                    </a:srgbClr>
                  </a:outerShdw>
                </a:effectLst>
              </a:rPr>
            </a:br>
            <a:r>
              <a:rPr lang="de-DE" altLang="de-DE" sz="2000" dirty="0">
                <a:solidFill>
                  <a:schemeClr val="bg1"/>
                </a:solidFill>
                <a:effectLst>
                  <a:outerShdw blurRad="38100" dist="38100" dir="2700000" algn="tl">
                    <a:srgbClr val="000000">
                      <a:alpha val="43137"/>
                    </a:srgbClr>
                  </a:outerShdw>
                </a:effectLst>
              </a:rPr>
              <a:t>Rheinland-Pfalz als Wabenzelle in Deutschland</a:t>
            </a:r>
          </a:p>
        </p:txBody>
      </p:sp>
      <p:sp>
        <p:nvSpPr>
          <p:cNvPr id="5" name="Sechseck 4">
            <a:extLst>
              <a:ext uri="{FF2B5EF4-FFF2-40B4-BE49-F238E27FC236}">
                <a16:creationId xmlns:a16="http://schemas.microsoft.com/office/drawing/2014/main" id="{DA26CD3F-05D2-418F-BF59-49704CAD27EB}"/>
              </a:ext>
            </a:extLst>
          </p:cNvPr>
          <p:cNvSpPr/>
          <p:nvPr/>
        </p:nvSpPr>
        <p:spPr bwMode="auto">
          <a:xfrm>
            <a:off x="3163272" y="2577146"/>
            <a:ext cx="1989532" cy="1689905"/>
          </a:xfrm>
          <a:prstGeom prst="hexagon">
            <a:avLst/>
          </a:prstGeom>
          <a:solidFill>
            <a:srgbClr val="FFFF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0" name="Sechseck 49">
            <a:extLst>
              <a:ext uri="{FF2B5EF4-FFF2-40B4-BE49-F238E27FC236}">
                <a16:creationId xmlns:a16="http://schemas.microsoft.com/office/drawing/2014/main" id="{743E4493-39AA-4D6F-B9FB-983507FFE509}"/>
              </a:ext>
            </a:extLst>
          </p:cNvPr>
          <p:cNvSpPr/>
          <p:nvPr/>
        </p:nvSpPr>
        <p:spPr bwMode="auto">
          <a:xfrm>
            <a:off x="4726552"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 name="Sechseck 50">
            <a:extLst>
              <a:ext uri="{FF2B5EF4-FFF2-40B4-BE49-F238E27FC236}">
                <a16:creationId xmlns:a16="http://schemas.microsoft.com/office/drawing/2014/main" id="{FD4AA945-2846-431C-9354-D469BEF391A1}"/>
              </a:ext>
            </a:extLst>
          </p:cNvPr>
          <p:cNvSpPr/>
          <p:nvPr/>
        </p:nvSpPr>
        <p:spPr bwMode="auto">
          <a:xfrm>
            <a:off x="4726552"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2" name="Sechseck 51">
            <a:extLst>
              <a:ext uri="{FF2B5EF4-FFF2-40B4-BE49-F238E27FC236}">
                <a16:creationId xmlns:a16="http://schemas.microsoft.com/office/drawing/2014/main" id="{A9F638E1-D0FB-4CD9-A9BB-B28D72725F0C}"/>
              </a:ext>
            </a:extLst>
          </p:cNvPr>
          <p:cNvSpPr/>
          <p:nvPr/>
        </p:nvSpPr>
        <p:spPr bwMode="auto">
          <a:xfrm>
            <a:off x="1599992" y="3422097"/>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Sechseck 55">
            <a:extLst>
              <a:ext uri="{FF2B5EF4-FFF2-40B4-BE49-F238E27FC236}">
                <a16:creationId xmlns:a16="http://schemas.microsoft.com/office/drawing/2014/main" id="{3C01017B-D6E4-4EA4-A5CE-7D80B7FD5A23}"/>
              </a:ext>
            </a:extLst>
          </p:cNvPr>
          <p:cNvSpPr/>
          <p:nvPr/>
        </p:nvSpPr>
        <p:spPr bwMode="auto">
          <a:xfrm>
            <a:off x="1599992" y="1732193"/>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7" name="Sechseck 56">
            <a:extLst>
              <a:ext uri="{FF2B5EF4-FFF2-40B4-BE49-F238E27FC236}">
                <a16:creationId xmlns:a16="http://schemas.microsoft.com/office/drawing/2014/main" id="{8BB5A0EF-46D3-417E-BC7E-13D0351D7F67}"/>
              </a:ext>
            </a:extLst>
          </p:cNvPr>
          <p:cNvSpPr/>
          <p:nvPr/>
        </p:nvSpPr>
        <p:spPr bwMode="auto">
          <a:xfrm>
            <a:off x="3163272" y="887240"/>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0" name="Sechseck 59">
            <a:extLst>
              <a:ext uri="{FF2B5EF4-FFF2-40B4-BE49-F238E27FC236}">
                <a16:creationId xmlns:a16="http://schemas.microsoft.com/office/drawing/2014/main" id="{2401D3CC-EB56-4895-A069-4BB69B0139C3}"/>
              </a:ext>
            </a:extLst>
          </p:cNvPr>
          <p:cNvSpPr/>
          <p:nvPr/>
        </p:nvSpPr>
        <p:spPr bwMode="auto">
          <a:xfrm>
            <a:off x="3163272" y="4267049"/>
            <a:ext cx="1989532" cy="1689905"/>
          </a:xfrm>
          <a:prstGeom prst="hexagon">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Textfeld 6">
            <a:extLst>
              <a:ext uri="{FF2B5EF4-FFF2-40B4-BE49-F238E27FC236}">
                <a16:creationId xmlns:a16="http://schemas.microsoft.com/office/drawing/2014/main" id="{31221580-0DBA-4ADD-B920-AA98904E802B}"/>
              </a:ext>
            </a:extLst>
          </p:cNvPr>
          <p:cNvSpPr txBox="1"/>
          <p:nvPr/>
        </p:nvSpPr>
        <p:spPr>
          <a:xfrm>
            <a:off x="2878663" y="901046"/>
            <a:ext cx="516488" cy="276999"/>
          </a:xfrm>
          <a:prstGeom prst="rect">
            <a:avLst/>
          </a:prstGeom>
          <a:noFill/>
        </p:spPr>
        <p:txBody>
          <a:bodyPr wrap="none" rtlCol="0">
            <a:spAutoFit/>
          </a:bodyPr>
          <a:lstStyle/>
          <a:p>
            <a:r>
              <a:rPr lang="de-DE" sz="1200" dirty="0"/>
              <a:t>Nord</a:t>
            </a:r>
          </a:p>
        </p:txBody>
      </p:sp>
      <p:sp>
        <p:nvSpPr>
          <p:cNvPr id="61" name="Textfeld 60">
            <a:extLst>
              <a:ext uri="{FF2B5EF4-FFF2-40B4-BE49-F238E27FC236}">
                <a16:creationId xmlns:a16="http://schemas.microsoft.com/office/drawing/2014/main" id="{2E6566CC-F89F-4D46-B498-E3E37C5B78E2}"/>
              </a:ext>
            </a:extLst>
          </p:cNvPr>
          <p:cNvSpPr txBox="1"/>
          <p:nvPr/>
        </p:nvSpPr>
        <p:spPr>
          <a:xfrm>
            <a:off x="4845698" y="5612536"/>
            <a:ext cx="457176" cy="276999"/>
          </a:xfrm>
          <a:prstGeom prst="rect">
            <a:avLst/>
          </a:prstGeom>
          <a:noFill/>
        </p:spPr>
        <p:txBody>
          <a:bodyPr wrap="none" rtlCol="0">
            <a:spAutoFit/>
          </a:bodyPr>
          <a:lstStyle/>
          <a:p>
            <a:r>
              <a:rPr lang="de-DE" sz="1200" dirty="0"/>
              <a:t>Süd</a:t>
            </a:r>
          </a:p>
        </p:txBody>
      </p:sp>
      <p:sp>
        <p:nvSpPr>
          <p:cNvPr id="62" name="Textfeld 61">
            <a:extLst>
              <a:ext uri="{FF2B5EF4-FFF2-40B4-BE49-F238E27FC236}">
                <a16:creationId xmlns:a16="http://schemas.microsoft.com/office/drawing/2014/main" id="{5E50E595-9EE0-4E40-A8A8-AB233ACEEEC4}"/>
              </a:ext>
            </a:extLst>
          </p:cNvPr>
          <p:cNvSpPr txBox="1"/>
          <p:nvPr/>
        </p:nvSpPr>
        <p:spPr>
          <a:xfrm>
            <a:off x="1333509" y="1751194"/>
            <a:ext cx="532966" cy="276999"/>
          </a:xfrm>
          <a:prstGeom prst="rect">
            <a:avLst/>
          </a:prstGeom>
          <a:noFill/>
        </p:spPr>
        <p:txBody>
          <a:bodyPr wrap="none" rtlCol="0">
            <a:spAutoFit/>
          </a:bodyPr>
          <a:lstStyle/>
          <a:p>
            <a:r>
              <a:rPr lang="de-DE" sz="1200" dirty="0"/>
              <a:t>West</a:t>
            </a:r>
          </a:p>
        </p:txBody>
      </p:sp>
      <p:sp>
        <p:nvSpPr>
          <p:cNvPr id="63" name="Textfeld 62">
            <a:extLst>
              <a:ext uri="{FF2B5EF4-FFF2-40B4-BE49-F238E27FC236}">
                <a16:creationId xmlns:a16="http://schemas.microsoft.com/office/drawing/2014/main" id="{987E0B9C-67E6-49BC-A1F9-018D0B596E2A}"/>
              </a:ext>
            </a:extLst>
          </p:cNvPr>
          <p:cNvSpPr txBox="1"/>
          <p:nvPr/>
        </p:nvSpPr>
        <p:spPr>
          <a:xfrm>
            <a:off x="6410791" y="1751194"/>
            <a:ext cx="425116" cy="276999"/>
          </a:xfrm>
          <a:prstGeom prst="rect">
            <a:avLst/>
          </a:prstGeom>
          <a:noFill/>
        </p:spPr>
        <p:txBody>
          <a:bodyPr wrap="none" rtlCol="0">
            <a:spAutoFit/>
          </a:bodyPr>
          <a:lstStyle/>
          <a:p>
            <a:r>
              <a:rPr lang="de-DE" sz="1200" dirty="0"/>
              <a:t>Ost</a:t>
            </a:r>
          </a:p>
        </p:txBody>
      </p:sp>
      <p:sp>
        <p:nvSpPr>
          <p:cNvPr id="64" name="Textfeld 63">
            <a:extLst>
              <a:ext uri="{FF2B5EF4-FFF2-40B4-BE49-F238E27FC236}">
                <a16:creationId xmlns:a16="http://schemas.microsoft.com/office/drawing/2014/main" id="{D53C59F7-7F5F-4481-B53A-A3481CE7676A}"/>
              </a:ext>
            </a:extLst>
          </p:cNvPr>
          <p:cNvSpPr txBox="1"/>
          <p:nvPr/>
        </p:nvSpPr>
        <p:spPr>
          <a:xfrm>
            <a:off x="6449601" y="4741414"/>
            <a:ext cx="748923" cy="276999"/>
          </a:xfrm>
          <a:prstGeom prst="rect">
            <a:avLst/>
          </a:prstGeom>
          <a:noFill/>
        </p:spPr>
        <p:txBody>
          <a:bodyPr wrap="none" rtlCol="0">
            <a:spAutoFit/>
          </a:bodyPr>
          <a:lstStyle/>
          <a:p>
            <a:r>
              <a:rPr lang="de-DE" sz="1200" dirty="0"/>
              <a:t>Süd-Ost</a:t>
            </a:r>
          </a:p>
        </p:txBody>
      </p:sp>
      <p:sp>
        <p:nvSpPr>
          <p:cNvPr id="65" name="Textfeld 64">
            <a:extLst>
              <a:ext uri="{FF2B5EF4-FFF2-40B4-BE49-F238E27FC236}">
                <a16:creationId xmlns:a16="http://schemas.microsoft.com/office/drawing/2014/main" id="{59885F9C-00A1-40C7-AAFB-DE86C0432056}"/>
              </a:ext>
            </a:extLst>
          </p:cNvPr>
          <p:cNvSpPr txBox="1"/>
          <p:nvPr/>
        </p:nvSpPr>
        <p:spPr>
          <a:xfrm>
            <a:off x="1009702" y="4741414"/>
            <a:ext cx="856773" cy="276999"/>
          </a:xfrm>
          <a:prstGeom prst="rect">
            <a:avLst/>
          </a:prstGeom>
          <a:noFill/>
        </p:spPr>
        <p:txBody>
          <a:bodyPr wrap="none" rtlCol="0">
            <a:spAutoFit/>
          </a:bodyPr>
          <a:lstStyle/>
          <a:p>
            <a:r>
              <a:rPr lang="de-DE" sz="1200" dirty="0"/>
              <a:t>Süd-West</a:t>
            </a:r>
          </a:p>
        </p:txBody>
      </p:sp>
      <p:pic>
        <p:nvPicPr>
          <p:cNvPr id="71" name="Grafik 70">
            <a:extLst>
              <a:ext uri="{FF2B5EF4-FFF2-40B4-BE49-F238E27FC236}">
                <a16:creationId xmlns:a16="http://schemas.microsoft.com/office/drawing/2014/main" id="{F0AD66DA-FF36-4E2A-9F2C-2F7D3DD9FF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7531" y="1932864"/>
            <a:ext cx="315112" cy="209865"/>
          </a:xfrm>
          <a:prstGeom prst="rect">
            <a:avLst/>
          </a:prstGeom>
        </p:spPr>
      </p:pic>
      <p:pic>
        <p:nvPicPr>
          <p:cNvPr id="75" name="Grafik 74">
            <a:extLst>
              <a:ext uri="{FF2B5EF4-FFF2-40B4-BE49-F238E27FC236}">
                <a16:creationId xmlns:a16="http://schemas.microsoft.com/office/drawing/2014/main" id="{420C4028-CFCC-494D-AC0E-F6BDC1485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568" y="3084509"/>
            <a:ext cx="315113" cy="209865"/>
          </a:xfrm>
          <a:prstGeom prst="rect">
            <a:avLst/>
          </a:prstGeom>
        </p:spPr>
      </p:pic>
      <p:pic>
        <p:nvPicPr>
          <p:cNvPr id="76" name="Grafik 75">
            <a:extLst>
              <a:ext uri="{FF2B5EF4-FFF2-40B4-BE49-F238E27FC236}">
                <a16:creationId xmlns:a16="http://schemas.microsoft.com/office/drawing/2014/main" id="{3EA4BC2D-BC42-401A-8160-A8BA3B6BA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9682" y="4381722"/>
            <a:ext cx="283884" cy="189067"/>
          </a:xfrm>
          <a:prstGeom prst="rect">
            <a:avLst/>
          </a:prstGeom>
        </p:spPr>
      </p:pic>
      <p:pic>
        <p:nvPicPr>
          <p:cNvPr id="6" name="Grafik 5" descr="Ein Bild, das Text, ClipArt, Dose enthält.&#10;&#10;Automatisch generierte Beschreibung">
            <a:extLst>
              <a:ext uri="{FF2B5EF4-FFF2-40B4-BE49-F238E27FC236}">
                <a16:creationId xmlns:a16="http://schemas.microsoft.com/office/drawing/2014/main" id="{5F56C013-9701-4936-BF1C-A1E6642DE1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2325" y="4476255"/>
            <a:ext cx="362381" cy="504314"/>
          </a:xfrm>
          <a:prstGeom prst="rect">
            <a:avLst/>
          </a:prstGeom>
        </p:spPr>
      </p:pic>
      <p:pic>
        <p:nvPicPr>
          <p:cNvPr id="9" name="Grafik 8" descr="Ein Bild, das Text, ClipArt enthält.&#10;&#10;Automatisch generierte Beschreibung">
            <a:extLst>
              <a:ext uri="{FF2B5EF4-FFF2-40B4-BE49-F238E27FC236}">
                <a16:creationId xmlns:a16="http://schemas.microsoft.com/office/drawing/2014/main" id="{8CBD18F8-81A6-4738-AC4E-668375D93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7343" y="1879894"/>
            <a:ext cx="417363" cy="504314"/>
          </a:xfrm>
          <a:prstGeom prst="rect">
            <a:avLst/>
          </a:prstGeom>
        </p:spPr>
      </p:pic>
      <p:pic>
        <p:nvPicPr>
          <p:cNvPr id="15" name="Grafik 14" descr="Ein Bild, das Text, Königin, ClipArt enthält.&#10;&#10;Automatisch generierte Beschreibung">
            <a:extLst>
              <a:ext uri="{FF2B5EF4-FFF2-40B4-BE49-F238E27FC236}">
                <a16:creationId xmlns:a16="http://schemas.microsoft.com/office/drawing/2014/main" id="{AEFC4D98-ADAC-4C01-AD36-1BDE65EB16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0452" y="1014629"/>
            <a:ext cx="438534" cy="504314"/>
          </a:xfrm>
          <a:prstGeom prst="rect">
            <a:avLst/>
          </a:prstGeom>
        </p:spPr>
      </p:pic>
      <p:pic>
        <p:nvPicPr>
          <p:cNvPr id="17" name="Grafik 16" descr="Ein Bild, das Text, Königin, Flagge enthält.&#10;&#10;Automatisch generierte Beschreibung">
            <a:extLst>
              <a:ext uri="{FF2B5EF4-FFF2-40B4-BE49-F238E27FC236}">
                <a16:creationId xmlns:a16="http://schemas.microsoft.com/office/drawing/2014/main" id="{E6F7E3E0-7C6D-4A62-A492-09C7BC1B5B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87019" y="3132029"/>
            <a:ext cx="417363" cy="504314"/>
          </a:xfrm>
          <a:prstGeom prst="rect">
            <a:avLst/>
          </a:prstGeom>
        </p:spPr>
      </p:pic>
      <p:pic>
        <p:nvPicPr>
          <p:cNvPr id="21" name="Grafik 20">
            <a:extLst>
              <a:ext uri="{FF2B5EF4-FFF2-40B4-BE49-F238E27FC236}">
                <a16:creationId xmlns:a16="http://schemas.microsoft.com/office/drawing/2014/main" id="{1D1B5D82-E7F2-47D0-8E54-84925C1A8C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2379" y="5381609"/>
            <a:ext cx="1204054" cy="369426"/>
          </a:xfrm>
          <a:prstGeom prst="rect">
            <a:avLst/>
          </a:prstGeom>
        </p:spPr>
      </p:pic>
      <p:pic>
        <p:nvPicPr>
          <p:cNvPr id="23" name="Grafik 22" descr="Ein Bild, das Text, Königin, ClipArt enthält.&#10;&#10;Automatisch generierte Beschreibung">
            <a:extLst>
              <a:ext uri="{FF2B5EF4-FFF2-40B4-BE49-F238E27FC236}">
                <a16:creationId xmlns:a16="http://schemas.microsoft.com/office/drawing/2014/main" id="{7E8CC916-F3E3-4BC5-AA60-527628C01D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1102" y="4547216"/>
            <a:ext cx="351367" cy="433353"/>
          </a:xfrm>
          <a:prstGeom prst="rect">
            <a:avLst/>
          </a:prstGeom>
        </p:spPr>
      </p:pic>
      <p:grpSp>
        <p:nvGrpSpPr>
          <p:cNvPr id="91" name="Gruppieren 90">
            <a:extLst>
              <a:ext uri="{FF2B5EF4-FFF2-40B4-BE49-F238E27FC236}">
                <a16:creationId xmlns:a16="http://schemas.microsoft.com/office/drawing/2014/main" id="{EC086CD2-8A4F-4433-860A-39EBCEC72000}"/>
              </a:ext>
            </a:extLst>
          </p:cNvPr>
          <p:cNvGrpSpPr/>
          <p:nvPr/>
        </p:nvGrpSpPr>
        <p:grpSpPr>
          <a:xfrm>
            <a:off x="2077012" y="968465"/>
            <a:ext cx="7821772" cy="4327812"/>
            <a:chOff x="2846553" y="968465"/>
            <a:chExt cx="7821772" cy="4327812"/>
          </a:xfrm>
        </p:grpSpPr>
        <p:grpSp>
          <p:nvGrpSpPr>
            <p:cNvPr id="92" name="Gruppieren 91">
              <a:extLst>
                <a:ext uri="{FF2B5EF4-FFF2-40B4-BE49-F238E27FC236}">
                  <a16:creationId xmlns:a16="http://schemas.microsoft.com/office/drawing/2014/main" id="{EA340BB3-77E6-492C-BA60-CD6D451D4702}"/>
                </a:ext>
              </a:extLst>
            </p:cNvPr>
            <p:cNvGrpSpPr/>
            <p:nvPr/>
          </p:nvGrpSpPr>
          <p:grpSpPr>
            <a:xfrm>
              <a:off x="2846553" y="968465"/>
              <a:ext cx="4240772" cy="4327812"/>
              <a:chOff x="2846553" y="968465"/>
              <a:chExt cx="4240772" cy="4327812"/>
            </a:xfrm>
          </p:grpSpPr>
          <p:grpSp>
            <p:nvGrpSpPr>
              <p:cNvPr id="97" name="Gruppieren 96">
                <a:extLst>
                  <a:ext uri="{FF2B5EF4-FFF2-40B4-BE49-F238E27FC236}">
                    <a16:creationId xmlns:a16="http://schemas.microsoft.com/office/drawing/2014/main" id="{BD12C06D-3029-46D3-91C5-F8F5A9B84100}"/>
                  </a:ext>
                </a:extLst>
              </p:cNvPr>
              <p:cNvGrpSpPr/>
              <p:nvPr/>
            </p:nvGrpSpPr>
            <p:grpSpPr>
              <a:xfrm>
                <a:off x="3352769" y="968465"/>
                <a:ext cx="3205429" cy="4327812"/>
                <a:chOff x="3352769" y="968465"/>
                <a:chExt cx="3205429" cy="4327812"/>
              </a:xfrm>
            </p:grpSpPr>
            <p:cxnSp>
              <p:nvCxnSpPr>
                <p:cNvPr id="156" name="Gerader Verbinder 155">
                  <a:extLst>
                    <a:ext uri="{FF2B5EF4-FFF2-40B4-BE49-F238E27FC236}">
                      <a16:creationId xmlns:a16="http://schemas.microsoft.com/office/drawing/2014/main" id="{88D608B1-9554-4C36-8CA1-E050A80AEEFA}"/>
                    </a:ext>
                  </a:extLst>
                </p:cNvPr>
                <p:cNvCxnSpPr/>
                <p:nvPr/>
              </p:nvCxnSpPr>
              <p:spPr bwMode="auto">
                <a:xfrm>
                  <a:off x="4943947" y="968465"/>
                  <a:ext cx="0" cy="43278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655C5450-2027-4623-9EC0-717B513CEA8A}"/>
                    </a:ext>
                  </a:extLst>
                </p:cNvPr>
                <p:cNvCxnSpPr/>
                <p:nvPr/>
              </p:nvCxnSpPr>
              <p:spPr bwMode="auto">
                <a:xfrm>
                  <a:off x="3352769" y="2577145"/>
                  <a:ext cx="0" cy="166859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8" name="Gerader Verbinder 157">
                  <a:extLst>
                    <a:ext uri="{FF2B5EF4-FFF2-40B4-BE49-F238E27FC236}">
                      <a16:creationId xmlns:a16="http://schemas.microsoft.com/office/drawing/2014/main" id="{56CB941D-453C-48BE-AA28-64E2A7406879}"/>
                    </a:ext>
                  </a:extLst>
                </p:cNvPr>
                <p:cNvCxnSpPr/>
                <p:nvPr/>
              </p:nvCxnSpPr>
              <p:spPr bwMode="auto">
                <a:xfrm flipH="1">
                  <a:off x="6542753" y="2572836"/>
                  <a:ext cx="15445" cy="167429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 name="Gruppieren 97">
                <a:extLst>
                  <a:ext uri="{FF2B5EF4-FFF2-40B4-BE49-F238E27FC236}">
                    <a16:creationId xmlns:a16="http://schemas.microsoft.com/office/drawing/2014/main" id="{5DB8D153-ABDB-4A25-9B27-F5C107A76AA2}"/>
                  </a:ext>
                </a:extLst>
              </p:cNvPr>
              <p:cNvGrpSpPr/>
              <p:nvPr/>
            </p:nvGrpSpPr>
            <p:grpSpPr>
              <a:xfrm>
                <a:off x="2846553" y="1712392"/>
                <a:ext cx="4240772" cy="3406732"/>
                <a:chOff x="2846553" y="1712392"/>
                <a:chExt cx="4240772" cy="3406732"/>
              </a:xfrm>
            </p:grpSpPr>
            <p:grpSp>
              <p:nvGrpSpPr>
                <p:cNvPr id="99" name="Gruppieren 98">
                  <a:extLst>
                    <a:ext uri="{FF2B5EF4-FFF2-40B4-BE49-F238E27FC236}">
                      <a16:creationId xmlns:a16="http://schemas.microsoft.com/office/drawing/2014/main" id="{0A75B355-70B7-4EB4-8FF2-9464C4184784}"/>
                    </a:ext>
                  </a:extLst>
                </p:cNvPr>
                <p:cNvGrpSpPr/>
                <p:nvPr/>
              </p:nvGrpSpPr>
              <p:grpSpPr>
                <a:xfrm>
                  <a:off x="2846553" y="1719087"/>
                  <a:ext cx="4240772" cy="3393342"/>
                  <a:chOff x="2846553" y="1719087"/>
                  <a:chExt cx="4240772" cy="3393342"/>
                </a:xfrm>
              </p:grpSpPr>
              <p:cxnSp>
                <p:nvCxnSpPr>
                  <p:cNvPr id="132" name="Gerader Verbinder 131">
                    <a:extLst>
                      <a:ext uri="{FF2B5EF4-FFF2-40B4-BE49-F238E27FC236}">
                        <a16:creationId xmlns:a16="http://schemas.microsoft.com/office/drawing/2014/main" id="{AE3EDEAE-00D2-4306-ACFA-7B0AAC0F033A}"/>
                      </a:ext>
                    </a:extLst>
                  </p:cNvPr>
                  <p:cNvCxnSpPr/>
                  <p:nvPr/>
                </p:nvCxnSpPr>
                <p:spPr bwMode="auto">
                  <a:xfrm>
                    <a:off x="4436198" y="173219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 name="Gerader Verbinder 132">
                    <a:extLst>
                      <a:ext uri="{FF2B5EF4-FFF2-40B4-BE49-F238E27FC236}">
                        <a16:creationId xmlns:a16="http://schemas.microsoft.com/office/drawing/2014/main" id="{FD9E6BAB-445A-4AB2-A77F-7D3415004D87}"/>
                      </a:ext>
                    </a:extLst>
                  </p:cNvPr>
                  <p:cNvCxnSpPr/>
                  <p:nvPr/>
                </p:nvCxnSpPr>
                <p:spPr bwMode="auto">
                  <a:xfrm>
                    <a:off x="6027430" y="257714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Gerader Verbinder 133">
                    <a:extLst>
                      <a:ext uri="{FF2B5EF4-FFF2-40B4-BE49-F238E27FC236}">
                        <a16:creationId xmlns:a16="http://schemas.microsoft.com/office/drawing/2014/main" id="{F602EDD3-0B70-4824-8705-2293AFF2F0B8}"/>
                      </a:ext>
                    </a:extLst>
                  </p:cNvPr>
                  <p:cNvCxnSpPr/>
                  <p:nvPr/>
                </p:nvCxnSpPr>
                <p:spPr bwMode="auto">
                  <a:xfrm>
                    <a:off x="6027430" y="4254903"/>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5" name="Gerader Verbinder 134">
                    <a:extLst>
                      <a:ext uri="{FF2B5EF4-FFF2-40B4-BE49-F238E27FC236}">
                        <a16:creationId xmlns:a16="http://schemas.microsoft.com/office/drawing/2014/main" id="{75EAD5EA-7FE9-4E14-B77D-D99DDCEEAC61}"/>
                      </a:ext>
                    </a:extLst>
                  </p:cNvPr>
                  <p:cNvCxnSpPr/>
                  <p:nvPr/>
                </p:nvCxnSpPr>
                <p:spPr bwMode="auto">
                  <a:xfrm>
                    <a:off x="2846553" y="258012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r Verbinder 136">
                    <a:extLst>
                      <a:ext uri="{FF2B5EF4-FFF2-40B4-BE49-F238E27FC236}">
                        <a16:creationId xmlns:a16="http://schemas.microsoft.com/office/drawing/2014/main" id="{A3B4BA8B-8AA4-432C-9D2B-C06E79CCA961}"/>
                      </a:ext>
                    </a:extLst>
                  </p:cNvPr>
                  <p:cNvCxnSpPr/>
                  <p:nvPr/>
                </p:nvCxnSpPr>
                <p:spPr bwMode="auto">
                  <a:xfrm>
                    <a:off x="4437785" y="5102836"/>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r Verbinder 137">
                    <a:extLst>
                      <a:ext uri="{FF2B5EF4-FFF2-40B4-BE49-F238E27FC236}">
                        <a16:creationId xmlns:a16="http://schemas.microsoft.com/office/drawing/2014/main" id="{EFFDE4E8-9E29-405E-94AE-3B69AA79FDEE}"/>
                      </a:ext>
                    </a:extLst>
                  </p:cNvPr>
                  <p:cNvCxnSpPr/>
                  <p:nvPr/>
                </p:nvCxnSpPr>
                <p:spPr bwMode="auto">
                  <a:xfrm>
                    <a:off x="4423052" y="2990625"/>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Gerader Verbinder 138">
                    <a:extLst>
                      <a:ext uri="{FF2B5EF4-FFF2-40B4-BE49-F238E27FC236}">
                        <a16:creationId xmlns:a16="http://schemas.microsoft.com/office/drawing/2014/main" id="{4AAC42BC-D1A9-4068-BF8C-202CA16A859D}"/>
                      </a:ext>
                    </a:extLst>
                  </p:cNvPr>
                  <p:cNvCxnSpPr/>
                  <p:nvPr/>
                </p:nvCxnSpPr>
                <p:spPr bwMode="auto">
                  <a:xfrm>
                    <a:off x="4423052" y="383855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r Verbinder 139">
                    <a:extLst>
                      <a:ext uri="{FF2B5EF4-FFF2-40B4-BE49-F238E27FC236}">
                        <a16:creationId xmlns:a16="http://schemas.microsoft.com/office/drawing/2014/main" id="{E5199248-CEE3-479F-8B23-482B8D842883}"/>
                      </a:ext>
                    </a:extLst>
                  </p:cNvPr>
                  <p:cNvCxnSpPr/>
                  <p:nvPr/>
                </p:nvCxnSpPr>
                <p:spPr bwMode="auto">
                  <a:xfrm>
                    <a:off x="2846553" y="4245738"/>
                    <a:ext cx="1059895"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r Verbinder 140">
                    <a:extLst>
                      <a:ext uri="{FF2B5EF4-FFF2-40B4-BE49-F238E27FC236}">
                        <a16:creationId xmlns:a16="http://schemas.microsoft.com/office/drawing/2014/main" id="{D3FB1D5A-8F84-4504-A5D1-C00F959CB6E4}"/>
                      </a:ext>
                    </a:extLst>
                  </p:cNvPr>
                  <p:cNvCxnSpPr/>
                  <p:nvPr/>
                </p:nvCxnSpPr>
                <p:spPr bwMode="auto">
                  <a:xfrm>
                    <a:off x="3347931" y="2578060"/>
                    <a:ext cx="1305550" cy="4125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r Verbinder 147">
                    <a:extLst>
                      <a:ext uri="{FF2B5EF4-FFF2-40B4-BE49-F238E27FC236}">
                        <a16:creationId xmlns:a16="http://schemas.microsoft.com/office/drawing/2014/main" id="{C49A4479-C168-4F4F-B75E-7CB734B885E8}"/>
                      </a:ext>
                    </a:extLst>
                  </p:cNvPr>
                  <p:cNvCxnSpPr>
                    <a:stCxn id="110" idx="2"/>
                    <a:endCxn id="111" idx="5"/>
                  </p:cNvCxnSpPr>
                  <p:nvPr/>
                </p:nvCxnSpPr>
                <p:spPr bwMode="auto">
                  <a:xfrm>
                    <a:off x="5322581" y="3835576"/>
                    <a:ext cx="1231696" cy="42772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C6F013FD-059D-41DB-99E2-293E6DBF793C}"/>
                      </a:ext>
                    </a:extLst>
                  </p:cNvPr>
                  <p:cNvCxnSpPr>
                    <a:stCxn id="103" idx="7"/>
                    <a:endCxn id="102" idx="7"/>
                  </p:cNvCxnSpPr>
                  <p:nvPr/>
                </p:nvCxnSpPr>
                <p:spPr bwMode="auto">
                  <a:xfrm flipV="1">
                    <a:off x="3364758" y="1719087"/>
                    <a:ext cx="1227463" cy="8472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1" name="Gerader Verbinder 150">
                    <a:extLst>
                      <a:ext uri="{FF2B5EF4-FFF2-40B4-BE49-F238E27FC236}">
                        <a16:creationId xmlns:a16="http://schemas.microsoft.com/office/drawing/2014/main" id="{373A887D-4211-4BC7-A18E-19E6BF2D4AF3}"/>
                      </a:ext>
                    </a:extLst>
                  </p:cNvPr>
                  <p:cNvCxnSpPr>
                    <a:cxnSpLocks/>
                    <a:endCxn id="104" idx="7"/>
                  </p:cNvCxnSpPr>
                  <p:nvPr/>
                </p:nvCxnSpPr>
                <p:spPr bwMode="auto">
                  <a:xfrm flipV="1">
                    <a:off x="5335746" y="2598700"/>
                    <a:ext cx="1234696" cy="391926"/>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r Verbinder 151">
                    <a:extLst>
                      <a:ext uri="{FF2B5EF4-FFF2-40B4-BE49-F238E27FC236}">
                        <a16:creationId xmlns:a16="http://schemas.microsoft.com/office/drawing/2014/main" id="{33FEB2C6-B235-4760-9E70-6D115158FF36}"/>
                      </a:ext>
                    </a:extLst>
                  </p:cNvPr>
                  <p:cNvCxnSpPr>
                    <a:cxnSpLocks/>
                    <a:endCxn id="104" idx="1"/>
                  </p:cNvCxnSpPr>
                  <p:nvPr/>
                </p:nvCxnSpPr>
                <p:spPr bwMode="auto">
                  <a:xfrm>
                    <a:off x="5374836" y="1726122"/>
                    <a:ext cx="1163278" cy="87257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 name="Gerader Verbinder 152">
                    <a:extLst>
                      <a:ext uri="{FF2B5EF4-FFF2-40B4-BE49-F238E27FC236}">
                        <a16:creationId xmlns:a16="http://schemas.microsoft.com/office/drawing/2014/main" id="{FD29206F-F408-4D0E-8006-6E511B31CA63}"/>
                      </a:ext>
                    </a:extLst>
                  </p:cNvPr>
                  <p:cNvCxnSpPr>
                    <a:stCxn id="112" idx="7"/>
                    <a:endCxn id="109" idx="3"/>
                  </p:cNvCxnSpPr>
                  <p:nvPr/>
                </p:nvCxnSpPr>
                <p:spPr bwMode="auto">
                  <a:xfrm flipV="1">
                    <a:off x="3375412" y="3851740"/>
                    <a:ext cx="1194104" cy="37922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4" name="Gerader Verbinder 153">
                    <a:extLst>
                      <a:ext uri="{FF2B5EF4-FFF2-40B4-BE49-F238E27FC236}">
                        <a16:creationId xmlns:a16="http://schemas.microsoft.com/office/drawing/2014/main" id="{420763D2-D52D-40E9-B343-B4337D9F5002}"/>
                      </a:ext>
                    </a:extLst>
                  </p:cNvPr>
                  <p:cNvCxnSpPr>
                    <a:stCxn id="112" idx="1"/>
                  </p:cNvCxnSpPr>
                  <p:nvPr/>
                </p:nvCxnSpPr>
                <p:spPr bwMode="auto">
                  <a:xfrm>
                    <a:off x="3343083" y="4230967"/>
                    <a:ext cx="1249772" cy="86396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CF19C973-8350-4013-A004-04B8F6FE841D}"/>
                      </a:ext>
                    </a:extLst>
                  </p:cNvPr>
                  <p:cNvCxnSpPr>
                    <a:stCxn id="111" idx="3"/>
                    <a:endCxn id="128" idx="3"/>
                  </p:cNvCxnSpPr>
                  <p:nvPr/>
                </p:nvCxnSpPr>
                <p:spPr bwMode="auto">
                  <a:xfrm flipH="1">
                    <a:off x="5358671" y="4263296"/>
                    <a:ext cx="1163277" cy="84913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 name="Gruppieren 99">
                  <a:extLst>
                    <a:ext uri="{FF2B5EF4-FFF2-40B4-BE49-F238E27FC236}">
                      <a16:creationId xmlns:a16="http://schemas.microsoft.com/office/drawing/2014/main" id="{80D5530F-F9D7-41ED-9030-9635CA9FCBFE}"/>
                    </a:ext>
                  </a:extLst>
                </p:cNvPr>
                <p:cNvGrpSpPr/>
                <p:nvPr/>
              </p:nvGrpSpPr>
              <p:grpSpPr>
                <a:xfrm>
                  <a:off x="3325734" y="1712392"/>
                  <a:ext cx="3251404" cy="3406732"/>
                  <a:chOff x="3325734" y="1712392"/>
                  <a:chExt cx="3251404" cy="3406732"/>
                </a:xfrm>
              </p:grpSpPr>
              <p:sp>
                <p:nvSpPr>
                  <p:cNvPr id="101" name="Ellipse 100">
                    <a:extLst>
                      <a:ext uri="{FF2B5EF4-FFF2-40B4-BE49-F238E27FC236}">
                        <a16:creationId xmlns:a16="http://schemas.microsoft.com/office/drawing/2014/main" id="{91514CAB-11A8-4937-95D4-BEBBD40BFD3E}"/>
                      </a:ext>
                    </a:extLst>
                  </p:cNvPr>
                  <p:cNvSpPr/>
                  <p:nvPr/>
                </p:nvSpPr>
                <p:spPr bwMode="auto">
                  <a:xfrm>
                    <a:off x="5361604"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2" name="Ellipse 101">
                    <a:extLst>
                      <a:ext uri="{FF2B5EF4-FFF2-40B4-BE49-F238E27FC236}">
                        <a16:creationId xmlns:a16="http://schemas.microsoft.com/office/drawing/2014/main" id="{A6ED4F86-6C6E-417F-931E-EB7C3D025767}"/>
                      </a:ext>
                    </a:extLst>
                  </p:cNvPr>
                  <p:cNvSpPr/>
                  <p:nvPr/>
                </p:nvSpPr>
                <p:spPr bwMode="auto">
                  <a:xfrm>
                    <a:off x="4553197"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3" name="Ellipse 102">
                    <a:extLst>
                      <a:ext uri="{FF2B5EF4-FFF2-40B4-BE49-F238E27FC236}">
                        <a16:creationId xmlns:a16="http://schemas.microsoft.com/office/drawing/2014/main" id="{C73649C0-CD9B-42A4-B119-CFF921D82A4E}"/>
                      </a:ext>
                    </a:extLst>
                  </p:cNvPr>
                  <p:cNvSpPr/>
                  <p:nvPr/>
                </p:nvSpPr>
                <p:spPr bwMode="auto">
                  <a:xfrm>
                    <a:off x="3325734" y="255967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 name="Ellipse 103">
                    <a:extLst>
                      <a:ext uri="{FF2B5EF4-FFF2-40B4-BE49-F238E27FC236}">
                        <a16:creationId xmlns:a16="http://schemas.microsoft.com/office/drawing/2014/main" id="{03C7DA34-DAFB-4E13-B099-06C1BC3FCAD3}"/>
                      </a:ext>
                    </a:extLst>
                  </p:cNvPr>
                  <p:cNvSpPr/>
                  <p:nvPr/>
                </p:nvSpPr>
                <p:spPr bwMode="auto">
                  <a:xfrm flipV="1">
                    <a:off x="6531418" y="255967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6" name="Ellipse 105">
                    <a:extLst>
                      <a:ext uri="{FF2B5EF4-FFF2-40B4-BE49-F238E27FC236}">
                        <a16:creationId xmlns:a16="http://schemas.microsoft.com/office/drawing/2014/main" id="{757EF1DB-6235-4F63-AB4E-E4D64897C561}"/>
                      </a:ext>
                    </a:extLst>
                  </p:cNvPr>
                  <p:cNvSpPr/>
                  <p:nvPr/>
                </p:nvSpPr>
                <p:spPr bwMode="auto">
                  <a:xfrm>
                    <a:off x="4912492" y="171239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7" name="Ellipse 106">
                    <a:extLst>
                      <a:ext uri="{FF2B5EF4-FFF2-40B4-BE49-F238E27FC236}">
                        <a16:creationId xmlns:a16="http://schemas.microsoft.com/office/drawing/2014/main" id="{D82DB569-7A6E-4A3C-91BB-59294FAFE2ED}"/>
                      </a:ext>
                    </a:extLst>
                  </p:cNvPr>
                  <p:cNvSpPr/>
                  <p:nvPr/>
                </p:nvSpPr>
                <p:spPr bwMode="auto">
                  <a:xfrm>
                    <a:off x="492042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8" name="Ellipse 107">
                    <a:extLst>
                      <a:ext uri="{FF2B5EF4-FFF2-40B4-BE49-F238E27FC236}">
                        <a16:creationId xmlns:a16="http://schemas.microsoft.com/office/drawing/2014/main" id="{F1A89DEC-6347-4AA6-B182-A4F97D9D837D}"/>
                      </a:ext>
                    </a:extLst>
                  </p:cNvPr>
                  <p:cNvSpPr/>
                  <p:nvPr/>
                </p:nvSpPr>
                <p:spPr bwMode="auto">
                  <a:xfrm>
                    <a:off x="4920426"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Ellipse 108">
                    <a:extLst>
                      <a:ext uri="{FF2B5EF4-FFF2-40B4-BE49-F238E27FC236}">
                        <a16:creationId xmlns:a16="http://schemas.microsoft.com/office/drawing/2014/main" id="{6F6F9031-DC63-4C6D-BB8E-E265CB37F6D6}"/>
                      </a:ext>
                    </a:extLst>
                  </p:cNvPr>
                  <p:cNvSpPr/>
                  <p:nvPr/>
                </p:nvSpPr>
                <p:spPr bwMode="auto">
                  <a:xfrm>
                    <a:off x="456282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0" name="Ellipse 109">
                    <a:extLst>
                      <a:ext uri="{FF2B5EF4-FFF2-40B4-BE49-F238E27FC236}">
                        <a16:creationId xmlns:a16="http://schemas.microsoft.com/office/drawing/2014/main" id="{9C62E7DB-EB34-4A7F-BD0D-538CE6E8D3D4}"/>
                      </a:ext>
                    </a:extLst>
                  </p:cNvPr>
                  <p:cNvSpPr/>
                  <p:nvPr/>
                </p:nvSpPr>
                <p:spPr bwMode="auto">
                  <a:xfrm>
                    <a:off x="5322581" y="3812716"/>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1" name="Ellipse 110">
                    <a:extLst>
                      <a:ext uri="{FF2B5EF4-FFF2-40B4-BE49-F238E27FC236}">
                        <a16:creationId xmlns:a16="http://schemas.microsoft.com/office/drawing/2014/main" id="{B1CA9FC6-3377-4E35-AC7F-8F2A2E383B0D}"/>
                      </a:ext>
                    </a:extLst>
                  </p:cNvPr>
                  <p:cNvSpPr/>
                  <p:nvPr/>
                </p:nvSpPr>
                <p:spPr bwMode="auto">
                  <a:xfrm>
                    <a:off x="6515253"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2" name="Ellipse 111">
                    <a:extLst>
                      <a:ext uri="{FF2B5EF4-FFF2-40B4-BE49-F238E27FC236}">
                        <a16:creationId xmlns:a16="http://schemas.microsoft.com/office/drawing/2014/main" id="{2A423D64-445E-4CCB-84EF-BC416E5EFD0C}"/>
                      </a:ext>
                    </a:extLst>
                  </p:cNvPr>
                  <p:cNvSpPr/>
                  <p:nvPr/>
                </p:nvSpPr>
                <p:spPr bwMode="auto">
                  <a:xfrm>
                    <a:off x="3336388" y="4224272"/>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4" name="Ellipse 113">
                    <a:extLst>
                      <a:ext uri="{FF2B5EF4-FFF2-40B4-BE49-F238E27FC236}">
                        <a16:creationId xmlns:a16="http://schemas.microsoft.com/office/drawing/2014/main" id="{F70C45F3-DB4F-451C-BEDE-954D30CBC2AA}"/>
                      </a:ext>
                    </a:extLst>
                  </p:cNvPr>
                  <p:cNvSpPr/>
                  <p:nvPr/>
                </p:nvSpPr>
                <p:spPr bwMode="auto">
                  <a:xfrm>
                    <a:off x="492042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Ellipse 126">
                    <a:extLst>
                      <a:ext uri="{FF2B5EF4-FFF2-40B4-BE49-F238E27FC236}">
                        <a16:creationId xmlns:a16="http://schemas.microsoft.com/office/drawing/2014/main" id="{3B468FCB-CA24-45C6-A978-6CD1A8CF320A}"/>
                      </a:ext>
                    </a:extLst>
                  </p:cNvPr>
                  <p:cNvSpPr/>
                  <p:nvPr/>
                </p:nvSpPr>
                <p:spPr bwMode="auto">
                  <a:xfrm>
                    <a:off x="4562820"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8" name="Ellipse 127">
                    <a:extLst>
                      <a:ext uri="{FF2B5EF4-FFF2-40B4-BE49-F238E27FC236}">
                        <a16:creationId xmlns:a16="http://schemas.microsoft.com/office/drawing/2014/main" id="{D96C8F68-9D03-4B26-AB31-96DEF9D246A0}"/>
                      </a:ext>
                    </a:extLst>
                  </p:cNvPr>
                  <p:cNvSpPr/>
                  <p:nvPr/>
                </p:nvSpPr>
                <p:spPr bwMode="auto">
                  <a:xfrm>
                    <a:off x="5351976" y="5073405"/>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0" name="Ellipse 129">
                    <a:extLst>
                      <a:ext uri="{FF2B5EF4-FFF2-40B4-BE49-F238E27FC236}">
                        <a16:creationId xmlns:a16="http://schemas.microsoft.com/office/drawing/2014/main" id="{33D3F8CC-95A7-4BCF-9486-5EFBCCDA61CF}"/>
                      </a:ext>
                    </a:extLst>
                  </p:cNvPr>
                  <p:cNvSpPr/>
                  <p:nvPr/>
                </p:nvSpPr>
                <p:spPr bwMode="auto">
                  <a:xfrm>
                    <a:off x="4609953"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1" name="Ellipse 130">
                    <a:extLst>
                      <a:ext uri="{FF2B5EF4-FFF2-40B4-BE49-F238E27FC236}">
                        <a16:creationId xmlns:a16="http://schemas.microsoft.com/office/drawing/2014/main" id="{8B2F6D36-1F9E-4B53-A517-BA4E19BF515D}"/>
                      </a:ext>
                    </a:extLst>
                  </p:cNvPr>
                  <p:cNvSpPr/>
                  <p:nvPr/>
                </p:nvSpPr>
                <p:spPr bwMode="auto">
                  <a:xfrm>
                    <a:off x="5329116" y="2964958"/>
                    <a:ext cx="45719" cy="45719"/>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nvGrpSpPr>
            <p:cNvPr id="93" name="Gruppieren 92">
              <a:extLst>
                <a:ext uri="{FF2B5EF4-FFF2-40B4-BE49-F238E27FC236}">
                  <a16:creationId xmlns:a16="http://schemas.microsoft.com/office/drawing/2014/main" id="{5A7D4AE5-E306-46DA-A911-1F60F5412494}"/>
                </a:ext>
              </a:extLst>
            </p:cNvPr>
            <p:cNvGrpSpPr/>
            <p:nvPr/>
          </p:nvGrpSpPr>
          <p:grpSpPr>
            <a:xfrm>
              <a:off x="7373736" y="2780657"/>
              <a:ext cx="3294589" cy="738664"/>
              <a:chOff x="7373736" y="2780657"/>
              <a:chExt cx="3294589" cy="738664"/>
            </a:xfrm>
          </p:grpSpPr>
          <p:cxnSp>
            <p:nvCxnSpPr>
              <p:cNvPr id="94" name="Gerader Verbinder 93">
                <a:extLst>
                  <a:ext uri="{FF2B5EF4-FFF2-40B4-BE49-F238E27FC236}">
                    <a16:creationId xmlns:a16="http://schemas.microsoft.com/office/drawing/2014/main" id="{30E58B45-025C-46C4-889D-4544596E61E9}"/>
                  </a:ext>
                </a:extLst>
              </p:cNvPr>
              <p:cNvCxnSpPr/>
              <p:nvPr/>
            </p:nvCxnSpPr>
            <p:spPr bwMode="auto">
              <a:xfrm>
                <a:off x="7373736" y="2947653"/>
                <a:ext cx="34403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Ellipse 94">
                <a:extLst>
                  <a:ext uri="{FF2B5EF4-FFF2-40B4-BE49-F238E27FC236}">
                    <a16:creationId xmlns:a16="http://schemas.microsoft.com/office/drawing/2014/main" id="{DA847053-6AA2-4DF9-A193-E796CA5AD0E6}"/>
                  </a:ext>
                </a:extLst>
              </p:cNvPr>
              <p:cNvSpPr/>
              <p:nvPr/>
            </p:nvSpPr>
            <p:spPr bwMode="auto">
              <a:xfrm flipV="1">
                <a:off x="7522892" y="2923286"/>
                <a:ext cx="45720" cy="45720"/>
              </a:xfrm>
              <a:prstGeom prst="ellipse">
                <a:avLst/>
              </a:prstGeom>
              <a:solidFill>
                <a:schemeClr val="tx1"/>
              </a:solidFill>
              <a:ln w="12700" cap="flat" cmpd="sng" algn="ctr">
                <a:solidFill>
                  <a:srgbClr val="3333FF"/>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6" name="Textfeld 95">
                <a:extLst>
                  <a:ext uri="{FF2B5EF4-FFF2-40B4-BE49-F238E27FC236}">
                    <a16:creationId xmlns:a16="http://schemas.microsoft.com/office/drawing/2014/main" id="{CCDD3F73-FA99-49F3-BE20-082BAA44348C}"/>
                  </a:ext>
                </a:extLst>
              </p:cNvPr>
              <p:cNvSpPr txBox="1"/>
              <p:nvPr/>
            </p:nvSpPr>
            <p:spPr>
              <a:xfrm>
                <a:off x="7686675" y="2780657"/>
                <a:ext cx="2981650" cy="738664"/>
              </a:xfrm>
              <a:prstGeom prst="rect">
                <a:avLst/>
              </a:prstGeom>
              <a:noFill/>
            </p:spPr>
            <p:txBody>
              <a:bodyPr wrap="none" rtlCol="0">
                <a:spAutoFit/>
              </a:bodyPr>
              <a:lstStyle/>
              <a:p>
                <a:r>
                  <a:rPr lang="de-DE" sz="1400" dirty="0"/>
                  <a:t>Europäisches Verbundnetz (UCTE)</a:t>
                </a:r>
                <a:br>
                  <a:rPr lang="de-DE" sz="1400" dirty="0"/>
                </a:br>
                <a:r>
                  <a:rPr lang="de-DE" sz="1400" dirty="0"/>
                  <a:t>(schematisch)</a:t>
                </a:r>
              </a:p>
              <a:p>
                <a:r>
                  <a:rPr lang="de-DE" sz="1400" dirty="0"/>
                  <a:t>380 kV AC</a:t>
                </a:r>
              </a:p>
            </p:txBody>
          </p:sp>
        </p:grpSp>
      </p:grpSp>
      <p:grpSp>
        <p:nvGrpSpPr>
          <p:cNvPr id="40" name="Gruppieren 39">
            <a:extLst>
              <a:ext uri="{FF2B5EF4-FFF2-40B4-BE49-F238E27FC236}">
                <a16:creationId xmlns:a16="http://schemas.microsoft.com/office/drawing/2014/main" id="{B28B147A-7C1C-4495-9E72-81A18725FBF4}"/>
              </a:ext>
            </a:extLst>
          </p:cNvPr>
          <p:cNvGrpSpPr/>
          <p:nvPr/>
        </p:nvGrpSpPr>
        <p:grpSpPr>
          <a:xfrm>
            <a:off x="4344431" y="968465"/>
            <a:ext cx="5234734" cy="3289520"/>
            <a:chOff x="5113972" y="968465"/>
            <a:chExt cx="5234734" cy="3289520"/>
          </a:xfrm>
        </p:grpSpPr>
        <p:grpSp>
          <p:nvGrpSpPr>
            <p:cNvPr id="28" name="Gruppieren 27">
              <a:extLst>
                <a:ext uri="{FF2B5EF4-FFF2-40B4-BE49-F238E27FC236}">
                  <a16:creationId xmlns:a16="http://schemas.microsoft.com/office/drawing/2014/main" id="{F5E5E2BF-E184-4400-B4CA-709DFBB7CCD4}"/>
                </a:ext>
              </a:extLst>
            </p:cNvPr>
            <p:cNvGrpSpPr/>
            <p:nvPr/>
          </p:nvGrpSpPr>
          <p:grpSpPr>
            <a:xfrm>
              <a:off x="5113972" y="968465"/>
              <a:ext cx="5234734" cy="3289520"/>
              <a:chOff x="8421822" y="1045103"/>
              <a:chExt cx="5234734" cy="3289520"/>
            </a:xfrm>
          </p:grpSpPr>
          <p:grpSp>
            <p:nvGrpSpPr>
              <p:cNvPr id="184" name="Gruppieren 183">
                <a:extLst>
                  <a:ext uri="{FF2B5EF4-FFF2-40B4-BE49-F238E27FC236}">
                    <a16:creationId xmlns:a16="http://schemas.microsoft.com/office/drawing/2014/main" id="{FE8B1949-2A44-455A-B464-EA674E2A3C80}"/>
                  </a:ext>
                </a:extLst>
              </p:cNvPr>
              <p:cNvGrpSpPr/>
              <p:nvPr/>
            </p:nvGrpSpPr>
            <p:grpSpPr>
              <a:xfrm>
                <a:off x="8421822" y="1045103"/>
                <a:ext cx="68925" cy="2367004"/>
                <a:chOff x="5107509" y="975360"/>
                <a:chExt cx="68925" cy="2367004"/>
              </a:xfrm>
            </p:grpSpPr>
            <p:cxnSp>
              <p:nvCxnSpPr>
                <p:cNvPr id="185" name="Gerader Verbinder 184">
                  <a:extLst>
                    <a:ext uri="{FF2B5EF4-FFF2-40B4-BE49-F238E27FC236}">
                      <a16:creationId xmlns:a16="http://schemas.microsoft.com/office/drawing/2014/main" id="{3845EEE8-741E-4AFA-8510-BE0AE747525F}"/>
                    </a:ext>
                  </a:extLst>
                </p:cNvPr>
                <p:cNvCxnSpPr/>
                <p:nvPr/>
              </p:nvCxnSpPr>
              <p:spPr bwMode="auto">
                <a:xfrm>
                  <a:off x="5142349" y="975360"/>
                  <a:ext cx="0" cy="2367004"/>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Rechteck 185">
                  <a:extLst>
                    <a:ext uri="{FF2B5EF4-FFF2-40B4-BE49-F238E27FC236}">
                      <a16:creationId xmlns:a16="http://schemas.microsoft.com/office/drawing/2014/main" id="{8F25449C-7559-4034-8DDB-7A803FDF43BC}"/>
                    </a:ext>
                  </a:extLst>
                </p:cNvPr>
                <p:cNvSpPr/>
                <p:nvPr/>
              </p:nvSpPr>
              <p:spPr bwMode="auto">
                <a:xfrm>
                  <a:off x="5107509" y="169405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9" name="Gruppieren 178">
                <a:extLst>
                  <a:ext uri="{FF2B5EF4-FFF2-40B4-BE49-F238E27FC236}">
                    <a16:creationId xmlns:a16="http://schemas.microsoft.com/office/drawing/2014/main" id="{A0C3A8FE-FC62-41A8-B431-59EB2983B0BF}"/>
                  </a:ext>
                </a:extLst>
              </p:cNvPr>
              <p:cNvGrpSpPr/>
              <p:nvPr/>
            </p:nvGrpSpPr>
            <p:grpSpPr>
              <a:xfrm>
                <a:off x="10680709" y="3595959"/>
                <a:ext cx="2975847" cy="738664"/>
                <a:chOff x="7373736" y="3526216"/>
                <a:chExt cx="2975847" cy="738664"/>
              </a:xfrm>
            </p:grpSpPr>
            <p:cxnSp>
              <p:nvCxnSpPr>
                <p:cNvPr id="180" name="Gerader Verbinder 179">
                  <a:extLst>
                    <a:ext uri="{FF2B5EF4-FFF2-40B4-BE49-F238E27FC236}">
                      <a16:creationId xmlns:a16="http://schemas.microsoft.com/office/drawing/2014/main" id="{4F73057F-35CC-425C-8F03-014BE3AC1684}"/>
                    </a:ext>
                  </a:extLst>
                </p:cNvPr>
                <p:cNvCxnSpPr/>
                <p:nvPr/>
              </p:nvCxnSpPr>
              <p:spPr bwMode="auto">
                <a:xfrm>
                  <a:off x="7373736" y="3701498"/>
                  <a:ext cx="344032" cy="0"/>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1" name="Rechteck 180">
                  <a:extLst>
                    <a:ext uri="{FF2B5EF4-FFF2-40B4-BE49-F238E27FC236}">
                      <a16:creationId xmlns:a16="http://schemas.microsoft.com/office/drawing/2014/main" id="{1A124CAD-D8CA-4AB2-8A00-5C653EB988AF}"/>
                    </a:ext>
                  </a:extLst>
                </p:cNvPr>
                <p:cNvSpPr/>
                <p:nvPr/>
              </p:nvSpPr>
              <p:spPr bwMode="auto">
                <a:xfrm>
                  <a:off x="7512806" y="3663419"/>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2" name="Textfeld 181">
                  <a:extLst>
                    <a:ext uri="{FF2B5EF4-FFF2-40B4-BE49-F238E27FC236}">
                      <a16:creationId xmlns:a16="http://schemas.microsoft.com/office/drawing/2014/main" id="{AFB08008-9A2C-43CE-9422-9B1C01600BB3}"/>
                    </a:ext>
                  </a:extLst>
                </p:cNvPr>
                <p:cNvSpPr txBox="1"/>
                <p:nvPr/>
              </p:nvSpPr>
              <p:spPr>
                <a:xfrm>
                  <a:off x="7686675" y="3526216"/>
                  <a:ext cx="2662908" cy="738664"/>
                </a:xfrm>
                <a:prstGeom prst="rect">
                  <a:avLst/>
                </a:prstGeom>
                <a:noFill/>
              </p:spPr>
              <p:txBody>
                <a:bodyPr wrap="none" rtlCol="0">
                  <a:spAutoFit/>
                </a:bodyPr>
                <a:lstStyle/>
                <a:p>
                  <a:r>
                    <a:rPr lang="de-DE" sz="1400" dirty="0"/>
                    <a:t>Overlay-Netzwerk</a:t>
                  </a:r>
                </a:p>
                <a:p>
                  <a:r>
                    <a:rPr lang="de-DE" sz="1400" dirty="0"/>
                    <a:t>Hochspannungs-Gleichstrom-</a:t>
                  </a:r>
                  <a:br>
                    <a:rPr lang="de-DE" sz="1400" dirty="0"/>
                  </a:br>
                  <a:r>
                    <a:rPr lang="de-DE" sz="1400" dirty="0"/>
                    <a:t>Übertragung (HGÜ) 800 kV DC</a:t>
                  </a:r>
                </a:p>
              </p:txBody>
            </p:sp>
          </p:grpSp>
        </p:grpSp>
        <p:grpSp>
          <p:nvGrpSpPr>
            <p:cNvPr id="39" name="Gruppieren 38">
              <a:extLst>
                <a:ext uri="{FF2B5EF4-FFF2-40B4-BE49-F238E27FC236}">
                  <a16:creationId xmlns:a16="http://schemas.microsoft.com/office/drawing/2014/main" id="{E56ADE85-E58B-4F0D-A403-B67C6D2E4CE9}"/>
                </a:ext>
              </a:extLst>
            </p:cNvPr>
            <p:cNvGrpSpPr/>
            <p:nvPr/>
          </p:nvGrpSpPr>
          <p:grpSpPr>
            <a:xfrm>
              <a:off x="5136890" y="3335469"/>
              <a:ext cx="759922" cy="706336"/>
              <a:chOff x="8531552" y="3335469"/>
              <a:chExt cx="759922" cy="706336"/>
            </a:xfrm>
          </p:grpSpPr>
          <p:sp>
            <p:nvSpPr>
              <p:cNvPr id="189" name="Rechteck 188">
                <a:extLst>
                  <a:ext uri="{FF2B5EF4-FFF2-40B4-BE49-F238E27FC236}">
                    <a16:creationId xmlns:a16="http://schemas.microsoft.com/office/drawing/2014/main" id="{41059B40-2ED3-4629-8793-90F7845483B7}"/>
                  </a:ext>
                </a:extLst>
              </p:cNvPr>
              <p:cNvSpPr/>
              <p:nvPr/>
            </p:nvSpPr>
            <p:spPr bwMode="auto">
              <a:xfrm>
                <a:off x="9222549" y="3977678"/>
                <a:ext cx="68925" cy="64127"/>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1" name="Gerader Verbinder 30">
                <a:extLst>
                  <a:ext uri="{FF2B5EF4-FFF2-40B4-BE49-F238E27FC236}">
                    <a16:creationId xmlns:a16="http://schemas.microsoft.com/office/drawing/2014/main" id="{2B10DBEE-7812-4EB1-8761-3F4A8ADBEED8}"/>
                  </a:ext>
                </a:extLst>
              </p:cNvPr>
              <p:cNvCxnSpPr/>
              <p:nvPr/>
            </p:nvCxnSpPr>
            <p:spPr bwMode="auto">
              <a:xfrm>
                <a:off x="8531552" y="3335469"/>
                <a:ext cx="742317" cy="691317"/>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Auch Rheinland-Pfalz interagiert energetisch mit seinen Nachbarregionen</a:t>
            </a:r>
          </a:p>
        </p:txBody>
      </p:sp>
      <p:sp>
        <p:nvSpPr>
          <p:cNvPr id="83" name="Text Box 14">
            <a:extLst>
              <a:ext uri="{FF2B5EF4-FFF2-40B4-BE49-F238E27FC236}">
                <a16:creationId xmlns:a16="http://schemas.microsoft.com/office/drawing/2014/main" id="{267A8E8E-C01F-436E-A3A0-54F8DC045193}"/>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86789350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1000" fill="hold"/>
                                        <p:tgtEl>
                                          <p:spTgt spid="91"/>
                                        </p:tgtEl>
                                        <p:attrNameLst>
                                          <p:attrName>ppt_x</p:attrName>
                                        </p:attrNameLst>
                                      </p:cBhvr>
                                      <p:tavLst>
                                        <p:tav tm="0">
                                          <p:val>
                                            <p:strVal val="1+#ppt_w/2"/>
                                          </p:val>
                                        </p:tav>
                                        <p:tav tm="100000">
                                          <p:val>
                                            <p:strVal val="#ppt_x"/>
                                          </p:val>
                                        </p:tav>
                                      </p:tavLst>
                                    </p:anim>
                                    <p:anim calcmode="lin" valueType="num">
                                      <p:cBhvr additive="base">
                                        <p:cTn id="8" dur="10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1+#ppt_w/2"/>
                                          </p:val>
                                        </p:tav>
                                        <p:tav tm="100000">
                                          <p:val>
                                            <p:strVal val="#ppt_x"/>
                                          </p:val>
                                        </p:tav>
                                      </p:tavLst>
                                    </p:anim>
                                    <p:anim calcmode="lin" valueType="num">
                                      <p:cBhvr additive="base">
                                        <p:cTn id="14"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Gerader Verbinder 46">
            <a:extLst>
              <a:ext uri="{FF2B5EF4-FFF2-40B4-BE49-F238E27FC236}">
                <a16:creationId xmlns:a16="http://schemas.microsoft.com/office/drawing/2014/main" id="{2CC6EA6D-A1A5-3D3F-5F96-DEFC55F17EEB}"/>
              </a:ext>
            </a:extLst>
          </p:cNvPr>
          <p:cNvCxnSpPr/>
          <p:nvPr/>
        </p:nvCxnSpPr>
        <p:spPr bwMode="auto">
          <a:xfrm>
            <a:off x="7129111" y="2404151"/>
            <a:ext cx="0" cy="228798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 name="Gruppieren 8">
            <a:extLst>
              <a:ext uri="{FF2B5EF4-FFF2-40B4-BE49-F238E27FC236}">
                <a16:creationId xmlns:a16="http://schemas.microsoft.com/office/drawing/2014/main" id="{3B7583B8-6D91-4F96-A611-6643F3F275EF}"/>
              </a:ext>
            </a:extLst>
          </p:cNvPr>
          <p:cNvGrpSpPr/>
          <p:nvPr/>
        </p:nvGrpSpPr>
        <p:grpSpPr>
          <a:xfrm>
            <a:off x="2708143" y="1108621"/>
            <a:ext cx="4055208" cy="3175782"/>
            <a:chOff x="2379234" y="2470777"/>
            <a:chExt cx="4832140" cy="3347910"/>
          </a:xfrm>
        </p:grpSpPr>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noProof="0" dirty="0"/>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noProof="0" dirty="0"/>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noProof="0" dirty="0"/>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noProof="0" dirty="0"/>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44D4D066-77A7-4AAF-9C02-036A180B4637}"/>
              </a:ext>
            </a:extLst>
          </p:cNvPr>
          <p:cNvSpPr txBox="1"/>
          <p:nvPr/>
        </p:nvSpPr>
        <p:spPr>
          <a:xfrm>
            <a:off x="7206556" y="3532806"/>
            <a:ext cx="2639485" cy="276999"/>
          </a:xfrm>
          <a:prstGeom prst="rect">
            <a:avLst/>
          </a:prstGeom>
          <a:noFill/>
        </p:spPr>
        <p:txBody>
          <a:bodyPr wrap="square" rtlCol="0">
            <a:spAutoFit/>
          </a:bodyPr>
          <a:lstStyle/>
          <a:p>
            <a:endParaRPr lang="de-DE" sz="1200" noProof="0" dirty="0">
              <a:solidFill>
                <a:srgbClr val="FF0000"/>
              </a:solidFill>
            </a:endParaRPr>
          </a:p>
        </p:txBody>
      </p:sp>
      <p:cxnSp>
        <p:nvCxnSpPr>
          <p:cNvPr id="66" name="Gerader Verbinder 65">
            <a:extLst>
              <a:ext uri="{FF2B5EF4-FFF2-40B4-BE49-F238E27FC236}">
                <a16:creationId xmlns:a16="http://schemas.microsoft.com/office/drawing/2014/main" id="{46B4042A-0837-4262-A1B8-8D5BB62C91F0}"/>
              </a:ext>
            </a:extLst>
          </p:cNvPr>
          <p:cNvCxnSpPr/>
          <p:nvPr/>
        </p:nvCxnSpPr>
        <p:spPr bwMode="auto">
          <a:xfrm>
            <a:off x="6230765" y="4696829"/>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923199" y="3005036"/>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4854195" y="3320071"/>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4857291" y="4134496"/>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4793822" y="3524312"/>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4923753" y="3713326"/>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noProof="0" dirty="0"/>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noProof="0" dirty="0"/>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noProof="0" dirty="0"/>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noProof="0" dirty="0"/>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noProof="0" dirty="0"/>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noProof="0" dirty="0"/>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noProof="0" dirty="0"/>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noProof="0" dirty="0"/>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noProof="0" dirty="0"/>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noProof="0" dirty="0"/>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noProof="0" dirty="0"/>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noProof="0" dirty="0"/>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noProof="0" dirty="0"/>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noProof="0" dirty="0"/>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noProof="0" dirty="0"/>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noProof="0" dirty="0"/>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noProof="0" dirty="0"/>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noProof="0" dirty="0"/>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noProof="0" dirty="0"/>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noProof="0" dirty="0"/>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noProof="0" dirty="0"/>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noProof="0" dirty="0"/>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noProof="0" dirty="0"/>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noProof="0" dirty="0"/>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4857291" y="3329583"/>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a:endCxn id="71" idx="0"/>
          </p:cNvCxnSpPr>
          <p:nvPr/>
        </p:nvCxnSpPr>
        <p:spPr bwMode="auto">
          <a:xfrm flipH="1">
            <a:off x="7126348" y="732789"/>
            <a:ext cx="2763" cy="130532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212042" y="4351983"/>
            <a:ext cx="936108" cy="307777"/>
          </a:xfrm>
          <a:prstGeom prst="rect">
            <a:avLst/>
          </a:prstGeom>
          <a:noFill/>
        </p:spPr>
        <p:txBody>
          <a:bodyPr wrap="square" rtlCol="0">
            <a:spAutoFit/>
          </a:bodyPr>
          <a:lstStyle/>
          <a:p>
            <a:r>
              <a:rPr lang="de-DE" sz="1400" noProof="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246547" y="3723669"/>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9201" y="3498647"/>
            <a:ext cx="248835" cy="248835"/>
          </a:xfrm>
          <a:prstGeom prst="rect">
            <a:avLst/>
          </a:prstGeom>
        </p:spPr>
      </p:pic>
      <p:grpSp>
        <p:nvGrpSpPr>
          <p:cNvPr id="75" name="Gruppieren 74">
            <a:extLst>
              <a:ext uri="{FF2B5EF4-FFF2-40B4-BE49-F238E27FC236}">
                <a16:creationId xmlns:a16="http://schemas.microsoft.com/office/drawing/2014/main" id="{B71D392F-2EF8-4B26-90C2-9F0FEB9FCBA7}"/>
              </a:ext>
            </a:extLst>
          </p:cNvPr>
          <p:cNvGrpSpPr/>
          <p:nvPr/>
        </p:nvGrpSpPr>
        <p:grpSpPr>
          <a:xfrm>
            <a:off x="324323" y="1146861"/>
            <a:ext cx="3647730" cy="2986111"/>
            <a:chOff x="1478424" y="1318947"/>
            <a:chExt cx="3647730" cy="2986111"/>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4199565"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1478424" y="1318947"/>
              <a:ext cx="2313454" cy="1384995"/>
            </a:xfrm>
            <a:prstGeom prst="rect">
              <a:avLst/>
            </a:prstGeom>
            <a:noFill/>
          </p:spPr>
          <p:txBody>
            <a:bodyPr wrap="none" rtlCol="0">
              <a:spAutoFit/>
            </a:bodyPr>
            <a:lstStyle/>
            <a:p>
              <a:r>
                <a:rPr lang="de-DE" sz="1400" u="sng" noProof="0" dirty="0">
                  <a:solidFill>
                    <a:srgbClr val="3333FF"/>
                  </a:solidFill>
                </a:rPr>
                <a:t>Notwendige energetische</a:t>
              </a:r>
              <a:br>
                <a:rPr lang="de-DE" sz="1400" u="sng" noProof="0" dirty="0">
                  <a:solidFill>
                    <a:srgbClr val="3333FF"/>
                  </a:solidFill>
                </a:rPr>
              </a:br>
              <a:r>
                <a:rPr lang="de-DE" sz="1400" u="sng" noProof="0" dirty="0">
                  <a:solidFill>
                    <a:srgbClr val="3333FF"/>
                  </a:solidFill>
                </a:rPr>
                <a:t>Minimal-Sanierung!</a:t>
              </a:r>
              <a:br>
                <a:rPr lang="de-DE" sz="1400" noProof="0" dirty="0">
                  <a:solidFill>
                    <a:srgbClr val="3333FF"/>
                  </a:solidFill>
                </a:rPr>
              </a:br>
              <a:r>
                <a:rPr lang="de-DE" sz="1400" noProof="0" dirty="0">
                  <a:solidFill>
                    <a:srgbClr val="3333FF"/>
                  </a:solidFill>
                </a:rPr>
                <a:t>- doppelverglaste Fenster</a:t>
              </a:r>
              <a:br>
                <a:rPr lang="de-DE" sz="1400" noProof="0" dirty="0">
                  <a:solidFill>
                    <a:srgbClr val="3333FF"/>
                  </a:solidFill>
                </a:rPr>
              </a:br>
              <a:r>
                <a:rPr lang="de-DE" sz="1400" noProof="0" dirty="0">
                  <a:solidFill>
                    <a:srgbClr val="3333FF"/>
                  </a:solidFill>
                </a:rPr>
                <a:t>- Dämmung der </a:t>
              </a:r>
              <a:br>
                <a:rPr lang="de-DE" sz="1400" noProof="0" dirty="0">
                  <a:solidFill>
                    <a:srgbClr val="3333FF"/>
                  </a:solidFill>
                </a:rPr>
              </a:br>
              <a:r>
                <a:rPr lang="de-DE" sz="1400" noProof="0" dirty="0">
                  <a:solidFill>
                    <a:srgbClr val="3333FF"/>
                  </a:solidFill>
                </a:rPr>
                <a:t>  Obergeschossdecke und </a:t>
              </a:r>
              <a:br>
                <a:rPr lang="de-DE" sz="1400" noProof="0" dirty="0">
                  <a:solidFill>
                    <a:srgbClr val="3333FF"/>
                  </a:solidFill>
                </a:rPr>
              </a:br>
              <a:r>
                <a:rPr lang="de-DE" sz="1400" noProof="0" dirty="0">
                  <a:solidFill>
                    <a:srgbClr val="3333FF"/>
                  </a:solidFill>
                </a:rPr>
                <a:t>  Kellerdecke</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H="1" flipV="1">
              <a:off x="3688074" y="2014297"/>
              <a:ext cx="953094" cy="29939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6743408" y="1264883"/>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275486" y="929501"/>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093354" y="884310"/>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414010" y="765255"/>
            <a:ext cx="1428596" cy="307777"/>
          </a:xfrm>
          <a:prstGeom prst="rect">
            <a:avLst/>
          </a:prstGeom>
          <a:noFill/>
        </p:spPr>
        <p:txBody>
          <a:bodyPr wrap="none" rtlCol="0">
            <a:spAutoFit/>
          </a:bodyPr>
          <a:lstStyle/>
          <a:p>
            <a:r>
              <a:rPr lang="de-DE" sz="1400" dirty="0" err="1">
                <a:solidFill>
                  <a:srgbClr val="3333FF"/>
                </a:solidFill>
              </a:rPr>
              <a:t>Ortsn</a:t>
            </a:r>
            <a:r>
              <a:rPr lang="de-DE" sz="1400" noProof="0" dirty="0">
                <a:solidFill>
                  <a:srgbClr val="3333FF"/>
                </a:solidFill>
              </a:rPr>
              <a:t>etz 400 V</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7638899" y="4334694"/>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sz="1200" u="sng" noProof="0" dirty="0">
                <a:solidFill>
                  <a:srgbClr val="000000"/>
                </a:solidFill>
                <a:ea typeface="Microsoft YaHei" panose="020B0503020204020204" pitchFamily="34" charset="-122"/>
              </a:rPr>
              <a:t>Quelle:</a:t>
            </a:r>
            <a:r>
              <a:rPr lang="de-DE" sz="1200" noProof="0" dirty="0">
                <a:solidFill>
                  <a:srgbClr val="000000"/>
                </a:solidFill>
                <a:ea typeface="Microsoft YaHei" panose="020B0503020204020204" pitchFamily="34" charset="-122"/>
              </a:rPr>
              <a:t> ISE e.V. </a:t>
            </a:r>
          </a:p>
        </p:txBody>
      </p:sp>
      <p:sp>
        <p:nvSpPr>
          <p:cNvPr id="110" name="Textfeld 109">
            <a:extLst>
              <a:ext uri="{FF2B5EF4-FFF2-40B4-BE49-F238E27FC236}">
                <a16:creationId xmlns:a16="http://schemas.microsoft.com/office/drawing/2014/main" id="{0F0B59B9-F2B9-3AE5-6EA7-CFCF863B1BAB}"/>
              </a:ext>
            </a:extLst>
          </p:cNvPr>
          <p:cNvSpPr txBox="1"/>
          <p:nvPr/>
        </p:nvSpPr>
        <p:spPr>
          <a:xfrm>
            <a:off x="220876" y="5840432"/>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noProof="0" dirty="0">
                <a:solidFill>
                  <a:srgbClr val="3333FF"/>
                </a:solidFill>
              </a:rPr>
              <a:t>EE-Maßnahmen sollten mit dem Energieberater bei notwendigen Ersatzinvestitionen geplant werden</a:t>
            </a:r>
          </a:p>
        </p:txBody>
      </p:sp>
      <p:grpSp>
        <p:nvGrpSpPr>
          <p:cNvPr id="122" name="Gruppieren 121">
            <a:extLst>
              <a:ext uri="{FF2B5EF4-FFF2-40B4-BE49-F238E27FC236}">
                <a16:creationId xmlns:a16="http://schemas.microsoft.com/office/drawing/2014/main" id="{C1742AD9-2607-5271-49AC-CF2699E39934}"/>
              </a:ext>
            </a:extLst>
          </p:cNvPr>
          <p:cNvGrpSpPr/>
          <p:nvPr/>
        </p:nvGrpSpPr>
        <p:grpSpPr>
          <a:xfrm>
            <a:off x="224042" y="1146861"/>
            <a:ext cx="9681958" cy="3914171"/>
            <a:chOff x="224042" y="1146861"/>
            <a:chExt cx="9681958" cy="3914171"/>
          </a:xfrm>
        </p:grpSpPr>
        <p:cxnSp>
          <p:nvCxnSpPr>
            <p:cNvPr id="121" name="Gerader Verbinder 120">
              <a:extLst>
                <a:ext uri="{FF2B5EF4-FFF2-40B4-BE49-F238E27FC236}">
                  <a16:creationId xmlns:a16="http://schemas.microsoft.com/office/drawing/2014/main" id="{4B65DD55-27CC-B198-B621-9EF9E90BD604}"/>
                </a:ext>
              </a:extLst>
            </p:cNvPr>
            <p:cNvCxnSpPr>
              <a:cxnSpLocks/>
            </p:cNvCxnSpPr>
            <p:nvPr/>
          </p:nvCxnSpPr>
          <p:spPr bwMode="auto">
            <a:xfrm>
              <a:off x="5804364" y="4692139"/>
              <a:ext cx="4465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5" name="Gruppieren 114">
              <a:extLst>
                <a:ext uri="{FF2B5EF4-FFF2-40B4-BE49-F238E27FC236}">
                  <a16:creationId xmlns:a16="http://schemas.microsoft.com/office/drawing/2014/main" id="{D587411E-2867-4BEF-97EF-56AA9D38709A}"/>
                </a:ext>
              </a:extLst>
            </p:cNvPr>
            <p:cNvGrpSpPr/>
            <p:nvPr/>
          </p:nvGrpSpPr>
          <p:grpSpPr>
            <a:xfrm>
              <a:off x="224042" y="1146861"/>
              <a:ext cx="9681958" cy="3914171"/>
              <a:chOff x="224042" y="1210361"/>
              <a:chExt cx="9681958" cy="3914171"/>
            </a:xfrm>
          </p:grpSpPr>
          <p:sp>
            <p:nvSpPr>
              <p:cNvPr id="101" name="Textfeld 100">
                <a:extLst>
                  <a:ext uri="{FF2B5EF4-FFF2-40B4-BE49-F238E27FC236}">
                    <a16:creationId xmlns:a16="http://schemas.microsoft.com/office/drawing/2014/main" id="{15DBD730-6C2E-4363-9083-F3AD10D0F8FC}"/>
                  </a:ext>
                </a:extLst>
              </p:cNvPr>
              <p:cNvSpPr txBox="1"/>
              <p:nvPr/>
            </p:nvSpPr>
            <p:spPr>
              <a:xfrm>
                <a:off x="224042" y="4785978"/>
                <a:ext cx="968195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noProof="0" dirty="0">
                    <a:solidFill>
                      <a:srgbClr val="3333FF"/>
                    </a:solidFill>
                  </a:rPr>
                  <a:t>Hauskraftwerk: PV auf Dach/Balkon mit Batterie, Überschussstrom ins </a:t>
                </a:r>
                <a:r>
                  <a:rPr lang="de-DE" sz="1600" dirty="0" err="1">
                    <a:solidFill>
                      <a:srgbClr val="3333FF"/>
                    </a:solidFill>
                  </a:rPr>
                  <a:t>Ortsn</a:t>
                </a:r>
                <a:r>
                  <a:rPr lang="de-DE" sz="1600" noProof="0" dirty="0">
                    <a:solidFill>
                      <a:srgbClr val="3333FF"/>
                    </a:solidFill>
                  </a:rPr>
                  <a:t>etz</a:t>
                </a:r>
              </a:p>
            </p:txBody>
          </p:sp>
          <p:grpSp>
            <p:nvGrpSpPr>
              <p:cNvPr id="117" name="Gruppieren 116">
                <a:extLst>
                  <a:ext uri="{FF2B5EF4-FFF2-40B4-BE49-F238E27FC236}">
                    <a16:creationId xmlns:a16="http://schemas.microsoft.com/office/drawing/2014/main" id="{0CCC28C9-F7D6-C67D-22FD-B20244D2B609}"/>
                  </a:ext>
                </a:extLst>
              </p:cNvPr>
              <p:cNvGrpSpPr/>
              <p:nvPr/>
            </p:nvGrpSpPr>
            <p:grpSpPr>
              <a:xfrm>
                <a:off x="3811625" y="1210361"/>
                <a:ext cx="3351398" cy="3582519"/>
                <a:chOff x="3811625" y="1210361"/>
                <a:chExt cx="3351398" cy="3582519"/>
              </a:xfrm>
            </p:grpSpPr>
            <p:grpSp>
              <p:nvGrpSpPr>
                <p:cNvPr id="109" name="Gruppieren 108">
                  <a:extLst>
                    <a:ext uri="{FF2B5EF4-FFF2-40B4-BE49-F238E27FC236}">
                      <a16:creationId xmlns:a16="http://schemas.microsoft.com/office/drawing/2014/main" id="{C18E14C0-804C-DCC1-4C4D-668DD92D2679}"/>
                    </a:ext>
                  </a:extLst>
                </p:cNvPr>
                <p:cNvGrpSpPr/>
                <p:nvPr/>
              </p:nvGrpSpPr>
              <p:grpSpPr>
                <a:xfrm>
                  <a:off x="5598798" y="3495999"/>
                  <a:ext cx="691598" cy="1296881"/>
                  <a:chOff x="5598798" y="3495999"/>
                  <a:chExt cx="691598" cy="1296881"/>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598798" y="3495999"/>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a:off x="5808236" y="4214621"/>
                    <a:ext cx="0" cy="55425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6220727" y="472321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3811625" y="1210361"/>
                  <a:ext cx="3351398" cy="1585429"/>
                  <a:chOff x="3811625" y="1318649"/>
                  <a:chExt cx="3351398" cy="1585429"/>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263302" y="2828787"/>
                      <a:ext cx="10199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7812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763351" y="1318649"/>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11104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noProof="0" dirty="0" err="1">
                <a:solidFill>
                  <a:srgbClr val="00B050"/>
                </a:solidFill>
              </a:rPr>
              <a:t>Sektorkopplung</a:t>
            </a:r>
            <a:r>
              <a:rPr lang="de-DE" sz="1800" noProof="0" dirty="0">
                <a:solidFill>
                  <a:srgbClr val="00B050"/>
                </a:solidFill>
              </a:rPr>
              <a:t> (Produzent und Konsument): wirtschaftliche Autarkie </a:t>
            </a:r>
            <a:r>
              <a:rPr lang="de-DE" sz="1800" dirty="0">
                <a:solidFill>
                  <a:srgbClr val="00B050"/>
                </a:solidFill>
              </a:rPr>
              <a:t>im ø</a:t>
            </a:r>
            <a:r>
              <a:rPr lang="de-DE" sz="1800" noProof="0" dirty="0">
                <a:solidFill>
                  <a:srgbClr val="00B050"/>
                </a:solidFill>
              </a:rPr>
              <a:t> zu 60% erreichbar!</a:t>
            </a:r>
          </a:p>
        </p:txBody>
      </p:sp>
      <p:grpSp>
        <p:nvGrpSpPr>
          <p:cNvPr id="126" name="Gruppieren 125">
            <a:extLst>
              <a:ext uri="{FF2B5EF4-FFF2-40B4-BE49-F238E27FC236}">
                <a16:creationId xmlns:a16="http://schemas.microsoft.com/office/drawing/2014/main" id="{D68080EC-C16F-D555-A3D8-17B76A3F23EB}"/>
              </a:ext>
            </a:extLst>
          </p:cNvPr>
          <p:cNvGrpSpPr/>
          <p:nvPr/>
        </p:nvGrpSpPr>
        <p:grpSpPr>
          <a:xfrm>
            <a:off x="224041" y="3142846"/>
            <a:ext cx="9667446" cy="2164413"/>
            <a:chOff x="224041" y="3142846"/>
            <a:chExt cx="9667446" cy="2164413"/>
          </a:xfrm>
        </p:grpSpPr>
        <p:grpSp>
          <p:nvGrpSpPr>
            <p:cNvPr id="113" name="Gruppieren 112">
              <a:extLst>
                <a:ext uri="{FF2B5EF4-FFF2-40B4-BE49-F238E27FC236}">
                  <a16:creationId xmlns:a16="http://schemas.microsoft.com/office/drawing/2014/main" id="{5CC8F906-1BA6-6675-9F01-435ED59D3A15}"/>
                </a:ext>
              </a:extLst>
            </p:cNvPr>
            <p:cNvGrpSpPr/>
            <p:nvPr/>
          </p:nvGrpSpPr>
          <p:grpSpPr>
            <a:xfrm>
              <a:off x="224041" y="3142846"/>
              <a:ext cx="9667446" cy="2164413"/>
              <a:chOff x="224041" y="3212994"/>
              <a:chExt cx="9667446" cy="2164413"/>
            </a:xfrm>
          </p:grpSpPr>
          <p:grpSp>
            <p:nvGrpSpPr>
              <p:cNvPr id="112" name="Gruppieren 111">
                <a:extLst>
                  <a:ext uri="{FF2B5EF4-FFF2-40B4-BE49-F238E27FC236}">
                    <a16:creationId xmlns:a16="http://schemas.microsoft.com/office/drawing/2014/main" id="{CDA5EB74-6F08-0FBD-5BEC-259F0DBDF25C}"/>
                  </a:ext>
                </a:extLst>
              </p:cNvPr>
              <p:cNvGrpSpPr/>
              <p:nvPr/>
            </p:nvGrpSpPr>
            <p:grpSpPr>
              <a:xfrm>
                <a:off x="4084068" y="3212994"/>
                <a:ext cx="1747241" cy="1571439"/>
                <a:chOff x="4084068" y="3212994"/>
                <a:chExt cx="1747241" cy="1571439"/>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24705" y="4765178"/>
                  <a:ext cx="1406604" cy="192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787467"/>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068" y="3212994"/>
                  <a:ext cx="705102" cy="705102"/>
                </a:xfrm>
                <a:prstGeom prst="rect">
                  <a:avLst/>
                </a:prstGeom>
              </p:spPr>
            </p:pic>
          </p:grpSp>
          <p:sp>
            <p:nvSpPr>
              <p:cNvPr id="23" name="Textfeld 22">
                <a:extLst>
                  <a:ext uri="{FF2B5EF4-FFF2-40B4-BE49-F238E27FC236}">
                    <a16:creationId xmlns:a16="http://schemas.microsoft.com/office/drawing/2014/main" id="{B331854A-963A-A1BC-B6F9-DC509AA1BE9A}"/>
                  </a:ext>
                </a:extLst>
              </p:cNvPr>
              <p:cNvSpPr txBox="1"/>
              <p:nvPr/>
            </p:nvSpPr>
            <p:spPr>
              <a:xfrm>
                <a:off x="224041" y="5038853"/>
                <a:ext cx="9667446"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noProof="0" dirty="0">
                    <a:solidFill>
                      <a:srgbClr val="3333FF"/>
                    </a:solidFill>
                  </a:rPr>
                  <a:t>Wärmeerzeuger: Wärmepumpe (Luft/Sole/PV:T-Wasser, Luft-Luft) oder Wärmenetz</a:t>
                </a:r>
              </a:p>
            </p:txBody>
          </p:sp>
        </p:grpSp>
        <p:sp>
          <p:nvSpPr>
            <p:cNvPr id="125" name="Ellipse 124">
              <a:extLst>
                <a:ext uri="{FF2B5EF4-FFF2-40B4-BE49-F238E27FC236}">
                  <a16:creationId xmlns:a16="http://schemas.microsoft.com/office/drawing/2014/main" id="{C82BDF04-C99C-5B07-A0FE-7072BD80AB0E}"/>
                </a:ext>
              </a:extLst>
            </p:cNvPr>
            <p:cNvSpPr/>
            <p:nvPr/>
          </p:nvSpPr>
          <p:spPr bwMode="auto">
            <a:xfrm>
              <a:off x="5782571" y="4659695"/>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grpSp>
      <p:grpSp>
        <p:nvGrpSpPr>
          <p:cNvPr id="128" name="Gruppieren 127">
            <a:extLst>
              <a:ext uri="{FF2B5EF4-FFF2-40B4-BE49-F238E27FC236}">
                <a16:creationId xmlns:a16="http://schemas.microsoft.com/office/drawing/2014/main" id="{54E38402-D65B-84E0-DAB6-7389A979435F}"/>
              </a:ext>
            </a:extLst>
          </p:cNvPr>
          <p:cNvGrpSpPr/>
          <p:nvPr/>
        </p:nvGrpSpPr>
        <p:grpSpPr>
          <a:xfrm>
            <a:off x="224040" y="2750541"/>
            <a:ext cx="9457919" cy="2786342"/>
            <a:chOff x="224040" y="2750541"/>
            <a:chExt cx="9457919" cy="2786342"/>
          </a:xfrm>
        </p:grpSpPr>
        <p:grpSp>
          <p:nvGrpSpPr>
            <p:cNvPr id="118" name="Gruppieren 117">
              <a:extLst>
                <a:ext uri="{FF2B5EF4-FFF2-40B4-BE49-F238E27FC236}">
                  <a16:creationId xmlns:a16="http://schemas.microsoft.com/office/drawing/2014/main" id="{C51C1E70-9344-969F-0689-64156BE07A67}"/>
                </a:ext>
              </a:extLst>
            </p:cNvPr>
            <p:cNvGrpSpPr/>
            <p:nvPr/>
          </p:nvGrpSpPr>
          <p:grpSpPr>
            <a:xfrm>
              <a:off x="224040" y="2750541"/>
              <a:ext cx="9457919" cy="2786342"/>
              <a:chOff x="224040" y="2807691"/>
              <a:chExt cx="9457919" cy="2786342"/>
            </a:xfrm>
          </p:grpSpPr>
          <p:sp>
            <p:nvSpPr>
              <p:cNvPr id="100" name="Textfeld 99">
                <a:extLst>
                  <a:ext uri="{FF2B5EF4-FFF2-40B4-BE49-F238E27FC236}">
                    <a16:creationId xmlns:a16="http://schemas.microsoft.com/office/drawing/2014/main" id="{15295552-68A0-4E2B-8EAB-320E63A8F4EC}"/>
                  </a:ext>
                </a:extLst>
              </p:cNvPr>
              <p:cNvSpPr txBox="1"/>
              <p:nvPr/>
            </p:nvSpPr>
            <p:spPr>
              <a:xfrm>
                <a:off x="224040" y="5255479"/>
                <a:ext cx="94579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noProof="0" dirty="0">
                    <a:solidFill>
                      <a:srgbClr val="3333FF"/>
                    </a:solidFill>
                  </a:rPr>
                  <a:t>E-Auto: zukünftig mit bidirektionalem Laden, V2H/G fürs Hausnetz (H) und das </a:t>
                </a:r>
                <a:r>
                  <a:rPr lang="de-DE" sz="1600" dirty="0" err="1">
                    <a:solidFill>
                      <a:srgbClr val="3333FF"/>
                    </a:solidFill>
                  </a:rPr>
                  <a:t>Ortsn</a:t>
                </a:r>
                <a:r>
                  <a:rPr lang="de-DE" sz="1600" noProof="0" dirty="0">
                    <a:solidFill>
                      <a:srgbClr val="3333FF"/>
                    </a:solidFill>
                  </a:rPr>
                  <a:t>etz (G)</a:t>
                </a:r>
              </a:p>
            </p:txBody>
          </p:sp>
          <p:grpSp>
            <p:nvGrpSpPr>
              <p:cNvPr id="33" name="Gruppieren 32">
                <a:extLst>
                  <a:ext uri="{FF2B5EF4-FFF2-40B4-BE49-F238E27FC236}">
                    <a16:creationId xmlns:a16="http://schemas.microsoft.com/office/drawing/2014/main" id="{7901D871-F900-4AD4-8BE4-16435CDC68C0}"/>
                  </a:ext>
                </a:extLst>
              </p:cNvPr>
              <p:cNvGrpSpPr/>
              <p:nvPr/>
            </p:nvGrpSpPr>
            <p:grpSpPr>
              <a:xfrm>
                <a:off x="372616" y="2807691"/>
                <a:ext cx="4050910" cy="1969530"/>
                <a:chOff x="372616" y="2807691"/>
                <a:chExt cx="4050910" cy="1969530"/>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372616" y="2807691"/>
                  <a:ext cx="4050910" cy="1969530"/>
                  <a:chOff x="372616" y="2915979"/>
                  <a:chExt cx="4050910" cy="1969530"/>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372616" y="2915979"/>
                    <a:ext cx="4050910" cy="1969530"/>
                    <a:chOff x="372616" y="2915979"/>
                    <a:chExt cx="4050910" cy="1969530"/>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8">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35" name="Freihandform: Form 34">
                      <a:extLst>
                        <a:ext uri="{FF2B5EF4-FFF2-40B4-BE49-F238E27FC236}">
                          <a16:creationId xmlns:a16="http://schemas.microsoft.com/office/drawing/2014/main" id="{09DF102F-6310-49DE-8EA5-C00FF141C416}"/>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501C4E79-D89B-4D87-9DE8-3CE34C2FEE6F}"/>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637596" y="4883196"/>
                      <a:ext cx="78593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2875547" y="4220982"/>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 name="Textfeld 2">
                  <a:extLst>
                    <a:ext uri="{FF2B5EF4-FFF2-40B4-BE49-F238E27FC236}">
                      <a16:creationId xmlns:a16="http://schemas.microsoft.com/office/drawing/2014/main" id="{F0A20E36-7D6F-6711-670F-C5C16550D1B5}"/>
                    </a:ext>
                  </a:extLst>
                </p:cNvPr>
                <p:cNvSpPr txBox="1"/>
                <p:nvPr/>
              </p:nvSpPr>
              <p:spPr>
                <a:xfrm>
                  <a:off x="2757738" y="4097390"/>
                  <a:ext cx="723275" cy="307777"/>
                </a:xfrm>
                <a:prstGeom prst="rect">
                  <a:avLst/>
                </a:prstGeom>
                <a:noFill/>
              </p:spPr>
              <p:txBody>
                <a:bodyPr wrap="none" rtlCol="0">
                  <a:spAutoFit/>
                </a:bodyPr>
                <a:lstStyle/>
                <a:p>
                  <a:r>
                    <a:rPr lang="de-DE" sz="1400" noProof="0" dirty="0">
                      <a:solidFill>
                        <a:srgbClr val="3333FF"/>
                      </a:solidFill>
                    </a:rPr>
                    <a:t>V2H/G</a:t>
                  </a:r>
                </a:p>
              </p:txBody>
            </p:sp>
          </p:grpSp>
        </p:grpSp>
        <p:sp>
          <p:nvSpPr>
            <p:cNvPr id="127" name="Ellipse 126">
              <a:extLst>
                <a:ext uri="{FF2B5EF4-FFF2-40B4-BE49-F238E27FC236}">
                  <a16:creationId xmlns:a16="http://schemas.microsoft.com/office/drawing/2014/main" id="{9F336B30-4B31-BB9E-EA52-4DFF240871DF}"/>
                </a:ext>
              </a:extLst>
            </p:cNvPr>
            <p:cNvSpPr/>
            <p:nvPr/>
          </p:nvSpPr>
          <p:spPr bwMode="auto">
            <a:xfrm>
              <a:off x="4412997" y="46780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grpSp>
      <p:grpSp>
        <p:nvGrpSpPr>
          <p:cNvPr id="120" name="Gruppieren 119">
            <a:extLst>
              <a:ext uri="{FF2B5EF4-FFF2-40B4-BE49-F238E27FC236}">
                <a16:creationId xmlns:a16="http://schemas.microsoft.com/office/drawing/2014/main" id="{500BCF8E-25F8-578F-E175-92B4265891C0}"/>
              </a:ext>
            </a:extLst>
          </p:cNvPr>
          <p:cNvGrpSpPr/>
          <p:nvPr/>
        </p:nvGrpSpPr>
        <p:grpSpPr>
          <a:xfrm>
            <a:off x="224038" y="1114597"/>
            <a:ext cx="9622002" cy="4686150"/>
            <a:chOff x="224038" y="1114597"/>
            <a:chExt cx="9622002" cy="4686150"/>
          </a:xfrm>
        </p:grpSpPr>
        <p:sp>
          <p:nvSpPr>
            <p:cNvPr id="98" name="Textfeld 97">
              <a:extLst>
                <a:ext uri="{FF2B5EF4-FFF2-40B4-BE49-F238E27FC236}">
                  <a16:creationId xmlns:a16="http://schemas.microsoft.com/office/drawing/2014/main" id="{EB481B56-AC83-4558-A5D7-9174941A9892}"/>
                </a:ext>
              </a:extLst>
            </p:cNvPr>
            <p:cNvSpPr txBox="1"/>
            <p:nvPr/>
          </p:nvSpPr>
          <p:spPr>
            <a:xfrm>
              <a:off x="224038" y="5462193"/>
              <a:ext cx="6133997"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noProof="0" dirty="0">
                  <a:solidFill>
                    <a:srgbClr val="3333FF"/>
                  </a:solidFill>
                </a:rPr>
                <a:t>Energiemanagement-System mit Flexibilisierung</a:t>
              </a:r>
            </a:p>
          </p:txBody>
        </p:sp>
        <p:grpSp>
          <p:nvGrpSpPr>
            <p:cNvPr id="41" name="Gruppieren 40">
              <a:extLst>
                <a:ext uri="{FF2B5EF4-FFF2-40B4-BE49-F238E27FC236}">
                  <a16:creationId xmlns:a16="http://schemas.microsoft.com/office/drawing/2014/main" id="{483945BA-3F14-4665-9BF1-FADDD7CDE29F}"/>
                </a:ext>
              </a:extLst>
            </p:cNvPr>
            <p:cNvGrpSpPr/>
            <p:nvPr/>
          </p:nvGrpSpPr>
          <p:grpSpPr>
            <a:xfrm>
              <a:off x="5813734" y="1114597"/>
              <a:ext cx="4032306" cy="2245431"/>
              <a:chOff x="5813734" y="1286683"/>
              <a:chExt cx="4032306" cy="2245431"/>
            </a:xfrm>
          </p:grpSpPr>
          <p:cxnSp>
            <p:nvCxnSpPr>
              <p:cNvPr id="92" name="Gerader Verbinder 91">
                <a:extLst>
                  <a:ext uri="{FF2B5EF4-FFF2-40B4-BE49-F238E27FC236}">
                    <a16:creationId xmlns:a16="http://schemas.microsoft.com/office/drawing/2014/main" id="{22624939-A364-472D-885E-7AFF5FFA3F85}"/>
                  </a:ext>
                </a:extLst>
              </p:cNvPr>
              <p:cNvCxnSpPr/>
              <p:nvPr/>
            </p:nvCxnSpPr>
            <p:spPr bwMode="auto">
              <a:xfrm>
                <a:off x="7744041" y="1450929"/>
                <a:ext cx="0" cy="1978071"/>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7480300" y="1450929"/>
                <a:ext cx="46874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7974456" y="1286683"/>
                <a:ext cx="1871584" cy="307777"/>
              </a:xfrm>
              <a:prstGeom prst="rect">
                <a:avLst/>
              </a:prstGeom>
              <a:noFill/>
            </p:spPr>
            <p:txBody>
              <a:bodyPr wrap="square" rtlCol="0">
                <a:spAutoFit/>
              </a:bodyPr>
              <a:lstStyle/>
              <a:p>
                <a:r>
                  <a:rPr lang="de-DE" sz="1400" noProof="0" dirty="0">
                    <a:solidFill>
                      <a:srgbClr val="3333FF"/>
                    </a:solidFill>
                  </a:rPr>
                  <a:t>Datennetz (Internet)</a:t>
                </a:r>
              </a:p>
            </p:txBody>
          </p:sp>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6275486" y="3429000"/>
                <a:ext cx="1468555" cy="0"/>
              </a:xfrm>
              <a:prstGeom prst="line">
                <a:avLst/>
              </a:prstGeom>
              <a:solidFill>
                <a:srgbClr val="FF0000"/>
              </a:solidFill>
              <a:ln w="12700"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4" name="Grafik 23">
                <a:extLst>
                  <a:ext uri="{FF2B5EF4-FFF2-40B4-BE49-F238E27FC236}">
                    <a16:creationId xmlns:a16="http://schemas.microsoft.com/office/drawing/2014/main" id="{7A7604D9-CC65-454F-AC50-4C076115B22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17809" t="17276" r="16816" b="18891"/>
              <a:stretch/>
            </p:blipFill>
            <p:spPr>
              <a:xfrm>
                <a:off x="5813734" y="3221834"/>
                <a:ext cx="476662" cy="310280"/>
              </a:xfrm>
              <a:prstGeom prst="rect">
                <a:avLst/>
              </a:prstGeom>
            </p:spPr>
          </p:pic>
        </p:grpSp>
      </p:grpSp>
      <p:sp>
        <p:nvSpPr>
          <p:cNvPr id="71" name="Ellipse 70">
            <a:extLst>
              <a:ext uri="{FF2B5EF4-FFF2-40B4-BE49-F238E27FC236}">
                <a16:creationId xmlns:a16="http://schemas.microsoft.com/office/drawing/2014/main" id="{09610578-76BD-1C30-1BC0-91F01A3C6E50}"/>
              </a:ext>
            </a:extLst>
          </p:cNvPr>
          <p:cNvSpPr/>
          <p:nvPr/>
        </p:nvSpPr>
        <p:spPr bwMode="auto">
          <a:xfrm>
            <a:off x="7092631" y="2038114"/>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cxnSp>
        <p:nvCxnSpPr>
          <p:cNvPr id="74" name="Gerader Verbinder 73">
            <a:extLst>
              <a:ext uri="{FF2B5EF4-FFF2-40B4-BE49-F238E27FC236}">
                <a16:creationId xmlns:a16="http://schemas.microsoft.com/office/drawing/2014/main" id="{CCAD3B8E-1ED9-E930-1DD3-86E2FC1757C2}"/>
              </a:ext>
            </a:extLst>
          </p:cNvPr>
          <p:cNvCxnSpPr/>
          <p:nvPr/>
        </p:nvCxnSpPr>
        <p:spPr bwMode="auto">
          <a:xfrm>
            <a:off x="7129093" y="209840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Ellipse 79">
            <a:extLst>
              <a:ext uri="{FF2B5EF4-FFF2-40B4-BE49-F238E27FC236}">
                <a16:creationId xmlns:a16="http://schemas.microsoft.com/office/drawing/2014/main" id="{28EBDE2C-2996-A23D-C662-9743AD15ABEF}"/>
              </a:ext>
            </a:extLst>
          </p:cNvPr>
          <p:cNvSpPr/>
          <p:nvPr/>
        </p:nvSpPr>
        <p:spPr bwMode="auto">
          <a:xfrm>
            <a:off x="7092631" y="2330368"/>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noProof="0" dirty="0">
              <a:ln>
                <a:noFill/>
              </a:ln>
              <a:solidFill>
                <a:schemeClr val="tx1"/>
              </a:solidFill>
              <a:effectLst/>
              <a:latin typeface="Arial" charset="0"/>
            </a:endParaRPr>
          </a:p>
        </p:txBody>
      </p:sp>
      <p:cxnSp>
        <p:nvCxnSpPr>
          <p:cNvPr id="6" name="Gerader Verbinder 5">
            <a:extLst>
              <a:ext uri="{FF2B5EF4-FFF2-40B4-BE49-F238E27FC236}">
                <a16:creationId xmlns:a16="http://schemas.microsoft.com/office/drawing/2014/main" id="{225E4207-7EB3-4092-02F8-4F3CA061BBEE}"/>
              </a:ext>
            </a:extLst>
          </p:cNvPr>
          <p:cNvCxnSpPr/>
          <p:nvPr/>
        </p:nvCxnSpPr>
        <p:spPr bwMode="auto">
          <a:xfrm flipH="1">
            <a:off x="7127602" y="2111683"/>
            <a:ext cx="139777" cy="22347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 name="Textfeld 94">
            <a:extLst>
              <a:ext uri="{FF2B5EF4-FFF2-40B4-BE49-F238E27FC236}">
                <a16:creationId xmlns:a16="http://schemas.microsoft.com/office/drawing/2014/main" id="{C914AED1-FC6F-E7CC-8FB5-F2D9F4EC45C9}"/>
              </a:ext>
            </a:extLst>
          </p:cNvPr>
          <p:cNvSpPr txBox="1"/>
          <p:nvPr/>
        </p:nvSpPr>
        <p:spPr>
          <a:xfrm>
            <a:off x="5071064" y="5463806"/>
            <a:ext cx="4392630" cy="338554"/>
          </a:xfrm>
          <a:prstGeom prst="rect">
            <a:avLst/>
          </a:prstGeom>
          <a:noFill/>
        </p:spPr>
        <p:txBody>
          <a:bodyPr wrap="square" rtlCol="0">
            <a:spAutoFit/>
          </a:bodyPr>
          <a:lstStyle/>
          <a:p>
            <a:r>
              <a:rPr lang="de-DE" sz="1600" noProof="0" dirty="0">
                <a:solidFill>
                  <a:srgbClr val="3333FF"/>
                </a:solidFill>
              </a:rPr>
              <a:t>und Ersatzstrom-Umschaltung für Inselbetrieb </a:t>
            </a:r>
          </a:p>
        </p:txBody>
      </p:sp>
      <p:sp>
        <p:nvSpPr>
          <p:cNvPr id="5" name="Rectangle 4">
            <a:extLst>
              <a:ext uri="{FF2B5EF4-FFF2-40B4-BE49-F238E27FC236}">
                <a16:creationId xmlns:a16="http://schemas.microsoft.com/office/drawing/2014/main" id="{614427A1-058E-2F1D-056A-C40FD1464558}"/>
              </a:ext>
            </a:extLst>
          </p:cNvPr>
          <p:cNvSpPr>
            <a:spLocks noChangeArrowheads="1"/>
          </p:cNvSpPr>
          <p:nvPr/>
        </p:nvSpPr>
        <p:spPr bwMode="auto">
          <a:xfrm>
            <a:off x="958166" y="23175"/>
            <a:ext cx="880847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im Ein- und Mehrfamilienhaus (1)</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a:t>
            </a:r>
            <a:r>
              <a:rPr lang="de-DE" altLang="de-DE" sz="2000" dirty="0">
                <a:solidFill>
                  <a:schemeClr val="bg1"/>
                </a:solidFill>
              </a:rPr>
              <a:t> </a:t>
            </a:r>
          </a:p>
        </p:txBody>
      </p:sp>
      <p:sp>
        <p:nvSpPr>
          <p:cNvPr id="97" name="Textfeld 96">
            <a:extLst>
              <a:ext uri="{FF2B5EF4-FFF2-40B4-BE49-F238E27FC236}">
                <a16:creationId xmlns:a16="http://schemas.microsoft.com/office/drawing/2014/main" id="{68324F83-B059-FDCA-DA4A-4E1FA0F0D388}"/>
              </a:ext>
            </a:extLst>
          </p:cNvPr>
          <p:cNvSpPr txBox="1"/>
          <p:nvPr/>
        </p:nvSpPr>
        <p:spPr>
          <a:xfrm>
            <a:off x="198172" y="2469804"/>
            <a:ext cx="1854995" cy="307777"/>
          </a:xfrm>
          <a:prstGeom prst="rect">
            <a:avLst/>
          </a:prstGeom>
          <a:noFill/>
        </p:spPr>
        <p:txBody>
          <a:bodyPr wrap="none" rtlCol="0">
            <a:spAutoFit/>
          </a:bodyPr>
          <a:lstStyle/>
          <a:p>
            <a:r>
              <a:rPr lang="de-DE" sz="1400" noProof="0" dirty="0">
                <a:solidFill>
                  <a:srgbClr val="FF0000"/>
                </a:solidFill>
                <a:sym typeface="Wingdings" panose="05000000000000000000" pitchFamily="2" charset="2"/>
              </a:rPr>
              <a:t> </a:t>
            </a:r>
            <a:r>
              <a:rPr lang="de-DE" sz="1400" noProof="0" dirty="0">
                <a:solidFill>
                  <a:srgbClr val="FF0000"/>
                </a:solidFill>
              </a:rPr>
              <a:t>Wirtschaftlichkeit!</a:t>
            </a:r>
          </a:p>
        </p:txBody>
      </p:sp>
      <p:sp>
        <p:nvSpPr>
          <p:cNvPr id="16" name="Textfeld 15">
            <a:extLst>
              <a:ext uri="{FF2B5EF4-FFF2-40B4-BE49-F238E27FC236}">
                <a16:creationId xmlns:a16="http://schemas.microsoft.com/office/drawing/2014/main" id="{B838BCAE-D671-30E1-7CB9-915A5D555B76}"/>
              </a:ext>
            </a:extLst>
          </p:cNvPr>
          <p:cNvSpPr txBox="1"/>
          <p:nvPr/>
        </p:nvSpPr>
        <p:spPr>
          <a:xfrm>
            <a:off x="8040738" y="5000881"/>
            <a:ext cx="1805302" cy="307777"/>
          </a:xfrm>
          <a:prstGeom prst="rect">
            <a:avLst/>
          </a:prstGeom>
          <a:noFill/>
        </p:spPr>
        <p:txBody>
          <a:bodyPr wrap="none" rtlCol="0">
            <a:spAutoFit/>
          </a:bodyPr>
          <a:lstStyle/>
          <a:p>
            <a:r>
              <a:rPr lang="de-DE" sz="1400" noProof="0" dirty="0">
                <a:solidFill>
                  <a:srgbClr val="FF0000"/>
                </a:solidFill>
                <a:sym typeface="Wingdings" panose="05000000000000000000" pitchFamily="2" charset="2"/>
              </a:rPr>
              <a:t> </a:t>
            </a:r>
            <a:r>
              <a:rPr lang="de-DE" sz="1400" noProof="0" dirty="0">
                <a:solidFill>
                  <a:srgbClr val="FF0000"/>
                </a:solidFill>
              </a:rPr>
              <a:t>Wirtschaftlichkeit!</a:t>
            </a:r>
          </a:p>
        </p:txBody>
      </p:sp>
    </p:spTree>
    <p:extLst>
      <p:ext uri="{BB962C8B-B14F-4D97-AF65-F5344CB8AC3E}">
        <p14:creationId xmlns:p14="http://schemas.microsoft.com/office/powerpoint/2010/main" val="193476117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0-#ppt_w/2"/>
                                          </p:val>
                                        </p:tav>
                                        <p:tav tm="100000">
                                          <p:val>
                                            <p:strVal val="#ppt_x"/>
                                          </p:val>
                                        </p:tav>
                                      </p:tavLst>
                                    </p:anim>
                                    <p:anim calcmode="lin" valueType="num">
                                      <p:cBhvr additive="base">
                                        <p:cTn id="8" dur="10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anim calcmode="lin" valueType="num">
                                      <p:cBhvr additive="base">
                                        <p:cTn id="13" dur="1000" fill="hold"/>
                                        <p:tgtEl>
                                          <p:spTgt spid="97"/>
                                        </p:tgtEl>
                                        <p:attrNameLst>
                                          <p:attrName>ppt_x</p:attrName>
                                        </p:attrNameLst>
                                      </p:cBhvr>
                                      <p:tavLst>
                                        <p:tav tm="0">
                                          <p:val>
                                            <p:strVal val="0-#ppt_w/2"/>
                                          </p:val>
                                        </p:tav>
                                        <p:tav tm="100000">
                                          <p:val>
                                            <p:strVal val="#ppt_x"/>
                                          </p:val>
                                        </p:tav>
                                      </p:tavLst>
                                    </p:anim>
                                    <p:anim calcmode="lin" valueType="num">
                                      <p:cBhvr additive="base">
                                        <p:cTn id="14" dur="1000" fill="hold"/>
                                        <p:tgtEl>
                                          <p:spTgt spid="9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22"/>
                                        </p:tgtEl>
                                        <p:attrNameLst>
                                          <p:attrName>style.visibility</p:attrName>
                                        </p:attrNameLst>
                                      </p:cBhvr>
                                      <p:to>
                                        <p:strVal val="visible"/>
                                      </p:to>
                                    </p:set>
                                    <p:anim calcmode="lin" valueType="num">
                                      <p:cBhvr additive="base">
                                        <p:cTn id="19" dur="1000" fill="hold"/>
                                        <p:tgtEl>
                                          <p:spTgt spid="122"/>
                                        </p:tgtEl>
                                        <p:attrNameLst>
                                          <p:attrName>ppt_x</p:attrName>
                                        </p:attrNameLst>
                                      </p:cBhvr>
                                      <p:tavLst>
                                        <p:tav tm="0">
                                          <p:val>
                                            <p:strVal val="#ppt_x"/>
                                          </p:val>
                                        </p:tav>
                                        <p:tav tm="100000">
                                          <p:val>
                                            <p:strVal val="#ppt_x"/>
                                          </p:val>
                                        </p:tav>
                                      </p:tavLst>
                                    </p:anim>
                                    <p:anim calcmode="lin" valueType="num">
                                      <p:cBhvr additive="base">
                                        <p:cTn id="20" dur="1000" fill="hold"/>
                                        <p:tgtEl>
                                          <p:spTgt spid="12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6"/>
                                        </p:tgtEl>
                                        <p:attrNameLst>
                                          <p:attrName>style.visibility</p:attrName>
                                        </p:attrNameLst>
                                      </p:cBhvr>
                                      <p:to>
                                        <p:strVal val="visible"/>
                                      </p:to>
                                    </p:set>
                                    <p:anim calcmode="lin" valueType="num">
                                      <p:cBhvr additive="base">
                                        <p:cTn id="25" dur="1000" fill="hold"/>
                                        <p:tgtEl>
                                          <p:spTgt spid="126"/>
                                        </p:tgtEl>
                                        <p:attrNameLst>
                                          <p:attrName>ppt_x</p:attrName>
                                        </p:attrNameLst>
                                      </p:cBhvr>
                                      <p:tavLst>
                                        <p:tav tm="0">
                                          <p:val>
                                            <p:strVal val="0-#ppt_w/2"/>
                                          </p:val>
                                        </p:tav>
                                        <p:tav tm="100000">
                                          <p:val>
                                            <p:strVal val="#ppt_x"/>
                                          </p:val>
                                        </p:tav>
                                      </p:tavLst>
                                    </p:anim>
                                    <p:anim calcmode="lin" valueType="num">
                                      <p:cBhvr additive="base">
                                        <p:cTn id="26" dur="10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1000" fill="hold"/>
                                        <p:tgtEl>
                                          <p:spTgt spid="16"/>
                                        </p:tgtEl>
                                        <p:attrNameLst>
                                          <p:attrName>ppt_x</p:attrName>
                                        </p:attrNameLst>
                                      </p:cBhvr>
                                      <p:tavLst>
                                        <p:tav tm="0">
                                          <p:val>
                                            <p:strVal val="0-#ppt_w/2"/>
                                          </p:val>
                                        </p:tav>
                                        <p:tav tm="100000">
                                          <p:val>
                                            <p:strVal val="#ppt_x"/>
                                          </p:val>
                                        </p:tav>
                                      </p:tavLst>
                                    </p:anim>
                                    <p:anim calcmode="lin" valueType="num">
                                      <p:cBhvr additive="base">
                                        <p:cTn id="32"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28"/>
                                        </p:tgtEl>
                                        <p:attrNameLst>
                                          <p:attrName>style.visibility</p:attrName>
                                        </p:attrNameLst>
                                      </p:cBhvr>
                                      <p:to>
                                        <p:strVal val="visible"/>
                                      </p:to>
                                    </p:set>
                                    <p:anim calcmode="lin" valueType="num">
                                      <p:cBhvr additive="base">
                                        <p:cTn id="37" dur="1000" fill="hold"/>
                                        <p:tgtEl>
                                          <p:spTgt spid="128"/>
                                        </p:tgtEl>
                                        <p:attrNameLst>
                                          <p:attrName>ppt_x</p:attrName>
                                        </p:attrNameLst>
                                      </p:cBhvr>
                                      <p:tavLst>
                                        <p:tav tm="0">
                                          <p:val>
                                            <p:strVal val="0-#ppt_w/2"/>
                                          </p:val>
                                        </p:tav>
                                        <p:tav tm="100000">
                                          <p:val>
                                            <p:strVal val="#ppt_x"/>
                                          </p:val>
                                        </p:tav>
                                      </p:tavLst>
                                    </p:anim>
                                    <p:anim calcmode="lin" valueType="num">
                                      <p:cBhvr additive="base">
                                        <p:cTn id="38" dur="10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1+#ppt_w/2"/>
                                          </p:val>
                                        </p:tav>
                                        <p:tav tm="100000">
                                          <p:val>
                                            <p:strVal val="#ppt_x"/>
                                          </p:val>
                                        </p:tav>
                                      </p:tavLst>
                                    </p:anim>
                                    <p:anim calcmode="lin" valueType="num">
                                      <p:cBhvr additive="base">
                                        <p:cTn id="44" dur="1000" fill="hold"/>
                                        <p:tgtEl>
                                          <p:spTgt spid="12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95"/>
                                        </p:tgtEl>
                                        <p:attrNameLst>
                                          <p:attrName>style.visibility</p:attrName>
                                        </p:attrNameLst>
                                      </p:cBhvr>
                                      <p:to>
                                        <p:strVal val="visible"/>
                                      </p:to>
                                    </p:set>
                                    <p:anim calcmode="lin" valueType="num">
                                      <p:cBhvr additive="base">
                                        <p:cTn id="49" dur="1000" fill="hold"/>
                                        <p:tgtEl>
                                          <p:spTgt spid="95"/>
                                        </p:tgtEl>
                                        <p:attrNameLst>
                                          <p:attrName>ppt_x</p:attrName>
                                        </p:attrNameLst>
                                      </p:cBhvr>
                                      <p:tavLst>
                                        <p:tav tm="0">
                                          <p:val>
                                            <p:strVal val="1+#ppt_w/2"/>
                                          </p:val>
                                        </p:tav>
                                        <p:tav tm="100000">
                                          <p:val>
                                            <p:strVal val="#ppt_x"/>
                                          </p:val>
                                        </p:tav>
                                      </p:tavLst>
                                    </p:anim>
                                    <p:anim calcmode="lin" valueType="num">
                                      <p:cBhvr additive="base">
                                        <p:cTn id="50" dur="1000" fill="hold"/>
                                        <p:tgtEl>
                                          <p:spTgt spid="95"/>
                                        </p:tgtEl>
                                        <p:attrNameLst>
                                          <p:attrName>ppt_y</p:attrName>
                                        </p:attrNameLst>
                                      </p:cBhvr>
                                      <p:tavLst>
                                        <p:tav tm="0">
                                          <p:val>
                                            <p:strVal val="#ppt_y"/>
                                          </p:val>
                                        </p:tav>
                                        <p:tav tm="100000">
                                          <p:val>
                                            <p:strVal val="#ppt_y"/>
                                          </p:val>
                                        </p:tav>
                                      </p:tavLst>
                                    </p:anim>
                                  </p:childTnLst>
                                </p:cTn>
                              </p:par>
                              <p:par>
                                <p:cTn id="51" presetID="1" presetClass="exit" presetSubtype="0" fill="hold" nodeType="withEffect">
                                  <p:stCondLst>
                                    <p:cond delay="500"/>
                                  </p:stCondLst>
                                  <p:childTnLst>
                                    <p:set>
                                      <p:cBhvr>
                                        <p:cTn id="52" dur="1" fill="hold">
                                          <p:stCondLst>
                                            <p:cond delay="0"/>
                                          </p:stCondLst>
                                        </p:cTn>
                                        <p:tgtEl>
                                          <p:spTgt spid="74"/>
                                        </p:tgtEl>
                                        <p:attrNameLst>
                                          <p:attrName>style.visibility</p:attrName>
                                        </p:attrNameLst>
                                      </p:cBhvr>
                                      <p:to>
                                        <p:strVal val="hidden"/>
                                      </p:to>
                                    </p:set>
                                  </p:childTnLst>
                                </p:cTn>
                              </p:par>
                              <p:par>
                                <p:cTn id="53" presetID="1" presetClass="entr" presetSubtype="0" fill="hold" nodeType="withEffect">
                                  <p:stCondLst>
                                    <p:cond delay="50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110"/>
                                        </p:tgtEl>
                                        <p:attrNameLst>
                                          <p:attrName>style.visibility</p:attrName>
                                        </p:attrNameLst>
                                      </p:cBhvr>
                                      <p:to>
                                        <p:strVal val="visible"/>
                                      </p:to>
                                    </p:set>
                                    <p:anim calcmode="lin" valueType="num">
                                      <p:cBhvr additive="base">
                                        <p:cTn id="59" dur="1000" fill="hold"/>
                                        <p:tgtEl>
                                          <p:spTgt spid="110"/>
                                        </p:tgtEl>
                                        <p:attrNameLst>
                                          <p:attrName>ppt_x</p:attrName>
                                        </p:attrNameLst>
                                      </p:cBhvr>
                                      <p:tavLst>
                                        <p:tav tm="0">
                                          <p:val>
                                            <p:strVal val="1+#ppt_w/2"/>
                                          </p:val>
                                        </p:tav>
                                        <p:tav tm="100000">
                                          <p:val>
                                            <p:strVal val="#ppt_x"/>
                                          </p:val>
                                        </p:tav>
                                      </p:tavLst>
                                    </p:anim>
                                    <p:anim calcmode="lin" valueType="num">
                                      <p:cBhvr additive="base">
                                        <p:cTn id="60" dur="1000" fill="hold"/>
                                        <p:tgtEl>
                                          <p:spTgt spid="110"/>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1000" fill="hold"/>
                                        <p:tgtEl>
                                          <p:spTgt spid="32"/>
                                        </p:tgtEl>
                                        <p:attrNameLst>
                                          <p:attrName>ppt_x</p:attrName>
                                        </p:attrNameLst>
                                      </p:cBhvr>
                                      <p:tavLst>
                                        <p:tav tm="0">
                                          <p:val>
                                            <p:strVal val="#ppt_x"/>
                                          </p:val>
                                        </p:tav>
                                        <p:tav tm="100000">
                                          <p:val>
                                            <p:strVal val="#ppt_x"/>
                                          </p:val>
                                        </p:tav>
                                      </p:tavLst>
                                    </p:anim>
                                    <p:anim calcmode="lin" valueType="num">
                                      <p:cBhvr additive="base">
                                        <p:cTn id="66"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2" grpId="0"/>
      <p:bldP spid="95" grpId="0"/>
      <p:bldP spid="97"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 name="Gerader Verbinder 102">
            <a:extLst>
              <a:ext uri="{FF2B5EF4-FFF2-40B4-BE49-F238E27FC236}">
                <a16:creationId xmlns:a16="http://schemas.microsoft.com/office/drawing/2014/main" id="{38F55EE9-3A95-E0AA-E7A6-BAEDF4F0B502}"/>
              </a:ext>
            </a:extLst>
          </p:cNvPr>
          <p:cNvCxnSpPr/>
          <p:nvPr/>
        </p:nvCxnSpPr>
        <p:spPr bwMode="auto">
          <a:xfrm>
            <a:off x="6597209" y="4881220"/>
            <a:ext cx="91501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3059" y="23175"/>
            <a:ext cx="869119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(2)</a:t>
            </a:r>
            <a:br>
              <a:rPr lang="de-DE" altLang="de-DE" sz="2000" dirty="0">
                <a:solidFill>
                  <a:schemeClr val="bg1"/>
                </a:solidFill>
              </a:rPr>
            </a:br>
            <a:r>
              <a:rPr lang="de-DE" altLang="de-DE" sz="2000" dirty="0">
                <a:solidFill>
                  <a:schemeClr val="bg1"/>
                </a:solidFill>
              </a:rPr>
              <a:t>Sommer-Winter-Ausgleich</a:t>
            </a:r>
          </a:p>
        </p:txBody>
      </p:sp>
      <p:grpSp>
        <p:nvGrpSpPr>
          <p:cNvPr id="9" name="Gruppieren 8">
            <a:extLst>
              <a:ext uri="{FF2B5EF4-FFF2-40B4-BE49-F238E27FC236}">
                <a16:creationId xmlns:a16="http://schemas.microsoft.com/office/drawing/2014/main" id="{3B7583B8-6D91-4F96-A611-6643F3F275EF}"/>
              </a:ext>
            </a:extLst>
          </p:cNvPr>
          <p:cNvGrpSpPr/>
          <p:nvPr/>
        </p:nvGrpSpPr>
        <p:grpSpPr>
          <a:xfrm>
            <a:off x="3072215" y="1280707"/>
            <a:ext cx="4055208" cy="3175782"/>
            <a:chOff x="2379234" y="2470777"/>
            <a:chExt cx="4832140" cy="3347910"/>
          </a:xfrm>
        </p:grpSpPr>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Rechteck 23562">
              <a:extLst>
                <a:ext uri="{FF2B5EF4-FFF2-40B4-BE49-F238E27FC236}">
                  <a16:creationId xmlns:a16="http://schemas.microsoft.com/office/drawing/2014/main" id="{5064674D-2E6E-49BC-B4A6-DFC8528BF03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1" name="Freihandform: Form 30">
              <a:extLst>
                <a:ext uri="{FF2B5EF4-FFF2-40B4-BE49-F238E27FC236}">
                  <a16:creationId xmlns:a16="http://schemas.microsoft.com/office/drawing/2014/main" id="{1F2C0BD5-5C69-414A-91FB-7656E72F99E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10" name="Grafik 9" descr="Ein Bild, das Zeichnung enthält.&#10;&#10;Automatisch generierte Beschreibung">
            <a:extLst>
              <a:ext uri="{FF2B5EF4-FFF2-40B4-BE49-F238E27FC236}">
                <a16:creationId xmlns:a16="http://schemas.microsoft.com/office/drawing/2014/main" id="{98DEB7BC-5B17-4881-A4E2-C8A4092187D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7271" y="3177122"/>
            <a:ext cx="630070" cy="630070"/>
          </a:xfrm>
          <a:prstGeom prst="rect">
            <a:avLst/>
          </a:prstGeom>
        </p:spPr>
      </p:pic>
      <p:cxnSp>
        <p:nvCxnSpPr>
          <p:cNvPr id="11" name="Gerader Verbinder 10">
            <a:extLst>
              <a:ext uri="{FF2B5EF4-FFF2-40B4-BE49-F238E27FC236}">
                <a16:creationId xmlns:a16="http://schemas.microsoft.com/office/drawing/2014/main" id="{2B888467-A1DF-46ED-A7D8-42EC4FA2AB7F}"/>
              </a:ext>
            </a:extLst>
          </p:cNvPr>
          <p:cNvCxnSpPr/>
          <p:nvPr/>
        </p:nvCxnSpPr>
        <p:spPr bwMode="auto">
          <a:xfrm>
            <a:off x="5218267" y="3492157"/>
            <a:ext cx="0" cy="81290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1D0B9E75-D77B-45DC-A077-C13619293D5A}"/>
              </a:ext>
            </a:extLst>
          </p:cNvPr>
          <p:cNvCxnSpPr/>
          <p:nvPr/>
        </p:nvCxnSpPr>
        <p:spPr bwMode="auto">
          <a:xfrm>
            <a:off x="5221363" y="4306582"/>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2A53B7F-40B6-484A-ADB2-AFF3C59C84E7}"/>
              </a:ext>
            </a:extLst>
          </p:cNvPr>
          <p:cNvCxnSpPr/>
          <p:nvPr/>
        </p:nvCxnSpPr>
        <p:spPr bwMode="auto">
          <a:xfrm>
            <a:off x="5157894" y="3696398"/>
            <a:ext cx="60793"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2" name="Grafik 13">
            <a:extLst>
              <a:ext uri="{FF2B5EF4-FFF2-40B4-BE49-F238E27FC236}">
                <a16:creationId xmlns:a16="http://schemas.microsoft.com/office/drawing/2014/main" id="{A5FD9CAF-DE25-4D64-9434-9B69A54854C0}"/>
              </a:ext>
            </a:extLst>
          </p:cNvPr>
          <p:cNvGrpSpPr/>
          <p:nvPr/>
        </p:nvGrpSpPr>
        <p:grpSpPr>
          <a:xfrm>
            <a:off x="5287825" y="3885412"/>
            <a:ext cx="477360" cy="428688"/>
            <a:chOff x="4923753" y="3885412"/>
            <a:chExt cx="477360" cy="428688"/>
          </a:xfrm>
          <a:solidFill>
            <a:srgbClr val="000000"/>
          </a:solidFill>
        </p:grpSpPr>
        <p:sp>
          <p:nvSpPr>
            <p:cNvPr id="43" name="Freihandform: Form 42">
              <a:extLst>
                <a:ext uri="{FF2B5EF4-FFF2-40B4-BE49-F238E27FC236}">
                  <a16:creationId xmlns:a16="http://schemas.microsoft.com/office/drawing/2014/main" id="{5FE4C2E9-1E95-4174-A7E2-7C347C197D09}"/>
                </a:ext>
              </a:extLst>
            </p:cNvPr>
            <p:cNvSpPr/>
            <p:nvPr/>
          </p:nvSpPr>
          <p:spPr>
            <a:xfrm flipV="1">
              <a:off x="4923753" y="3885412"/>
              <a:ext cx="221671" cy="218830"/>
            </a:xfrm>
            <a:custGeom>
              <a:avLst/>
              <a:gdLst>
                <a:gd name="connsiteX0" fmla="*/ -3226 w 221671"/>
                <a:gd name="connsiteY0" fmla="*/ 210741 h 218830"/>
                <a:gd name="connsiteX1" fmla="*/ -4065 w 221671"/>
                <a:gd name="connsiteY1" fmla="*/ 103198 h 218830"/>
                <a:gd name="connsiteX2" fmla="*/ -4065 w 221671"/>
                <a:gd name="connsiteY2" fmla="*/ -4023 h 218830"/>
                <a:gd name="connsiteX3" fmla="*/ -2322 w 221671"/>
                <a:gd name="connsiteY3" fmla="*/ -5830 h 218830"/>
                <a:gd name="connsiteX4" fmla="*/ -63 w 221671"/>
                <a:gd name="connsiteY4" fmla="*/ -7638 h 218830"/>
                <a:gd name="connsiteX5" fmla="*/ 453 w 221671"/>
                <a:gd name="connsiteY5" fmla="*/ 99196 h 218830"/>
                <a:gd name="connsiteX6" fmla="*/ 453 w 221671"/>
                <a:gd name="connsiteY6" fmla="*/ 206029 h 218830"/>
                <a:gd name="connsiteX7" fmla="*/ 12847 w 221671"/>
                <a:gd name="connsiteY7" fmla="*/ 206029 h 218830"/>
                <a:gd name="connsiteX8" fmla="*/ 25241 w 221671"/>
                <a:gd name="connsiteY8" fmla="*/ 206029 h 218830"/>
                <a:gd name="connsiteX9" fmla="*/ 22982 w 221671"/>
                <a:gd name="connsiteY9" fmla="*/ 208482 h 218830"/>
                <a:gd name="connsiteX10" fmla="*/ 20787 w 221671"/>
                <a:gd name="connsiteY10" fmla="*/ 210871 h 218830"/>
                <a:gd name="connsiteX11" fmla="*/ 23369 w 221671"/>
                <a:gd name="connsiteY11" fmla="*/ 208482 h 218830"/>
                <a:gd name="connsiteX12" fmla="*/ 26016 w 221671"/>
                <a:gd name="connsiteY12" fmla="*/ 206029 h 218830"/>
                <a:gd name="connsiteX13" fmla="*/ 119293 w 221671"/>
                <a:gd name="connsiteY13" fmla="*/ 206029 h 218830"/>
                <a:gd name="connsiteX14" fmla="*/ 212571 w 221671"/>
                <a:gd name="connsiteY14" fmla="*/ 206029 h 218830"/>
                <a:gd name="connsiteX15" fmla="*/ 215088 w 221671"/>
                <a:gd name="connsiteY15" fmla="*/ 208611 h 218830"/>
                <a:gd name="connsiteX16" fmla="*/ 217606 w 221671"/>
                <a:gd name="connsiteY16" fmla="*/ 211193 h 218830"/>
                <a:gd name="connsiteX17" fmla="*/ 107609 w 221671"/>
                <a:gd name="connsiteY17" fmla="*/ 211129 h 218830"/>
                <a:gd name="connsiteX18" fmla="*/ -3226 w 221671"/>
                <a:gd name="connsiteY18" fmla="*/ 210741 h 21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671" h="218830">
                  <a:moveTo>
                    <a:pt x="-3226" y="210741"/>
                  </a:moveTo>
                  <a:cubicBezTo>
                    <a:pt x="-3872" y="210483"/>
                    <a:pt x="-4065" y="188406"/>
                    <a:pt x="-4065" y="103198"/>
                  </a:cubicBezTo>
                  <a:lnTo>
                    <a:pt x="-4065" y="-4023"/>
                  </a:lnTo>
                  <a:lnTo>
                    <a:pt x="-2322" y="-5830"/>
                  </a:lnTo>
                  <a:cubicBezTo>
                    <a:pt x="-1354" y="-6798"/>
                    <a:pt x="-386" y="-7638"/>
                    <a:pt x="-63" y="-7638"/>
                  </a:cubicBezTo>
                  <a:cubicBezTo>
                    <a:pt x="195" y="-7638"/>
                    <a:pt x="453" y="40454"/>
                    <a:pt x="453" y="99196"/>
                  </a:cubicBezTo>
                  <a:lnTo>
                    <a:pt x="453" y="206029"/>
                  </a:lnTo>
                  <a:lnTo>
                    <a:pt x="12847" y="206029"/>
                  </a:lnTo>
                  <a:lnTo>
                    <a:pt x="25241" y="206029"/>
                  </a:lnTo>
                  <a:lnTo>
                    <a:pt x="22982" y="208482"/>
                  </a:lnTo>
                  <a:lnTo>
                    <a:pt x="20787" y="210871"/>
                  </a:lnTo>
                  <a:lnTo>
                    <a:pt x="23369" y="208482"/>
                  </a:lnTo>
                  <a:lnTo>
                    <a:pt x="26016" y="206029"/>
                  </a:lnTo>
                  <a:lnTo>
                    <a:pt x="119293" y="206029"/>
                  </a:lnTo>
                  <a:lnTo>
                    <a:pt x="212571" y="206029"/>
                  </a:lnTo>
                  <a:lnTo>
                    <a:pt x="215088" y="208611"/>
                  </a:lnTo>
                  <a:lnTo>
                    <a:pt x="217606" y="211193"/>
                  </a:lnTo>
                  <a:lnTo>
                    <a:pt x="107609" y="211129"/>
                  </a:lnTo>
                  <a:cubicBezTo>
                    <a:pt x="47060" y="211129"/>
                    <a:pt x="-2839" y="210935"/>
                    <a:pt x="-3226" y="210741"/>
                  </a:cubicBezTo>
                  <a:close/>
                </a:path>
              </a:pathLst>
            </a:custGeom>
            <a:solidFill>
              <a:srgbClr val="000000"/>
            </a:solidFill>
            <a:ln w="65"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6680697D-2CCC-4608-907C-C8EE77483A8D}"/>
                </a:ext>
              </a:extLst>
            </p:cNvPr>
            <p:cNvSpPr/>
            <p:nvPr/>
          </p:nvSpPr>
          <p:spPr>
            <a:xfrm flipV="1">
              <a:off x="5141938" y="3885412"/>
              <a:ext cx="42797" cy="5164"/>
            </a:xfrm>
            <a:custGeom>
              <a:avLst/>
              <a:gdLst>
                <a:gd name="connsiteX0" fmla="*/ -3795 w 42797"/>
                <a:gd name="connsiteY0" fmla="*/ -6424 h 5164"/>
                <a:gd name="connsiteX1" fmla="*/ -5860 w 42797"/>
                <a:gd name="connsiteY1" fmla="*/ -9006 h 5164"/>
                <a:gd name="connsiteX2" fmla="*/ 15571 w 42797"/>
                <a:gd name="connsiteY2" fmla="*/ -9458 h 5164"/>
                <a:gd name="connsiteX3" fmla="*/ 36938 w 42797"/>
                <a:gd name="connsiteY3" fmla="*/ -9393 h 5164"/>
                <a:gd name="connsiteX4" fmla="*/ 34485 w 42797"/>
                <a:gd name="connsiteY4" fmla="*/ -6811 h 5164"/>
                <a:gd name="connsiteX5" fmla="*/ 31967 w 42797"/>
                <a:gd name="connsiteY5" fmla="*/ -4294 h 5164"/>
                <a:gd name="connsiteX6" fmla="*/ 15119 w 42797"/>
                <a:gd name="connsiteY6" fmla="*/ -4294 h 5164"/>
                <a:gd name="connsiteX7" fmla="*/ -1729 w 42797"/>
                <a:gd name="connsiteY7" fmla="*/ -4294 h 5164"/>
                <a:gd name="connsiteX8" fmla="*/ -3795 w 42797"/>
                <a:gd name="connsiteY8" fmla="*/ -6424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97" h="5164">
                  <a:moveTo>
                    <a:pt x="-3795" y="-6424"/>
                  </a:moveTo>
                  <a:cubicBezTo>
                    <a:pt x="-4957" y="-7586"/>
                    <a:pt x="-5860" y="-8748"/>
                    <a:pt x="-5860" y="-9006"/>
                  </a:cubicBezTo>
                  <a:cubicBezTo>
                    <a:pt x="-5860" y="-9264"/>
                    <a:pt x="3758" y="-9458"/>
                    <a:pt x="15571" y="-9458"/>
                  </a:cubicBezTo>
                  <a:lnTo>
                    <a:pt x="36938" y="-9393"/>
                  </a:lnTo>
                  <a:lnTo>
                    <a:pt x="34485" y="-6811"/>
                  </a:lnTo>
                  <a:lnTo>
                    <a:pt x="31967" y="-4294"/>
                  </a:lnTo>
                  <a:lnTo>
                    <a:pt x="15119" y="-4294"/>
                  </a:lnTo>
                  <a:lnTo>
                    <a:pt x="-1729" y="-4294"/>
                  </a:lnTo>
                  <a:lnTo>
                    <a:pt x="-3795" y="-6424"/>
                  </a:lnTo>
                  <a:close/>
                </a:path>
              </a:pathLst>
            </a:custGeom>
            <a:solidFill>
              <a:srgbClr val="000000"/>
            </a:solidFill>
            <a:ln w="65" cap="flat">
              <a:noFill/>
              <a:prstDash val="solid"/>
              <a:miter/>
            </a:ln>
          </p:spPr>
          <p:txBody>
            <a:bodyPr rtlCol="0" anchor="ctr"/>
            <a:lstStyle/>
            <a:p>
              <a:endParaRPr lang="de-DE"/>
            </a:p>
          </p:txBody>
        </p:sp>
        <p:sp>
          <p:nvSpPr>
            <p:cNvPr id="46" name="Freihandform: Form 45">
              <a:extLst>
                <a:ext uri="{FF2B5EF4-FFF2-40B4-BE49-F238E27FC236}">
                  <a16:creationId xmlns:a16="http://schemas.microsoft.com/office/drawing/2014/main" id="{74BA4D35-E4D2-44A7-B137-EBF11016BC9E}"/>
                </a:ext>
              </a:extLst>
            </p:cNvPr>
            <p:cNvSpPr/>
            <p:nvPr/>
          </p:nvSpPr>
          <p:spPr>
            <a:xfrm flipV="1">
              <a:off x="5180411" y="3885412"/>
              <a:ext cx="171320" cy="31243"/>
            </a:xfrm>
            <a:custGeom>
              <a:avLst/>
              <a:gdLst>
                <a:gd name="connsiteX0" fmla="*/ -4775 w 171320"/>
                <a:gd name="connsiteY0" fmla="*/ 19425 h 31243"/>
                <a:gd name="connsiteX1" fmla="*/ -2258 w 171320"/>
                <a:gd name="connsiteY1" fmla="*/ 16843 h 31243"/>
                <a:gd name="connsiteX2" fmla="*/ 78626 w 171320"/>
                <a:gd name="connsiteY2" fmla="*/ 16843 h 31243"/>
                <a:gd name="connsiteX3" fmla="*/ 159509 w 171320"/>
                <a:gd name="connsiteY3" fmla="*/ 16843 h 31243"/>
                <a:gd name="connsiteX4" fmla="*/ 159509 w 171320"/>
                <a:gd name="connsiteY4" fmla="*/ 3804 h 31243"/>
                <a:gd name="connsiteX5" fmla="*/ 159509 w 171320"/>
                <a:gd name="connsiteY5" fmla="*/ -9236 h 31243"/>
                <a:gd name="connsiteX6" fmla="*/ 161769 w 171320"/>
                <a:gd name="connsiteY6" fmla="*/ -7041 h 31243"/>
                <a:gd name="connsiteX7" fmla="*/ 164028 w 171320"/>
                <a:gd name="connsiteY7" fmla="*/ -4846 h 31243"/>
                <a:gd name="connsiteX8" fmla="*/ 164028 w 171320"/>
                <a:gd name="connsiteY8" fmla="*/ 7806 h 31243"/>
                <a:gd name="connsiteX9" fmla="*/ 163253 w 171320"/>
                <a:gd name="connsiteY9" fmla="*/ 21233 h 31243"/>
                <a:gd name="connsiteX10" fmla="*/ 77593 w 171320"/>
                <a:gd name="connsiteY10" fmla="*/ 22007 h 31243"/>
                <a:gd name="connsiteX11" fmla="*/ -7293 w 171320"/>
                <a:gd name="connsiteY11" fmla="*/ 22007 h 31243"/>
                <a:gd name="connsiteX12" fmla="*/ -4775 w 171320"/>
                <a:gd name="connsiteY12" fmla="*/ 19425 h 3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320" h="31243">
                  <a:moveTo>
                    <a:pt x="-4775" y="19425"/>
                  </a:moveTo>
                  <a:lnTo>
                    <a:pt x="-2258" y="16843"/>
                  </a:lnTo>
                  <a:lnTo>
                    <a:pt x="78626" y="16843"/>
                  </a:lnTo>
                  <a:lnTo>
                    <a:pt x="159509" y="16843"/>
                  </a:lnTo>
                  <a:lnTo>
                    <a:pt x="159509" y="3804"/>
                  </a:lnTo>
                  <a:lnTo>
                    <a:pt x="159509" y="-9236"/>
                  </a:lnTo>
                  <a:lnTo>
                    <a:pt x="161769" y="-7041"/>
                  </a:lnTo>
                  <a:lnTo>
                    <a:pt x="164028" y="-4846"/>
                  </a:lnTo>
                  <a:lnTo>
                    <a:pt x="164028" y="7806"/>
                  </a:lnTo>
                  <a:cubicBezTo>
                    <a:pt x="164028" y="16779"/>
                    <a:pt x="163834" y="20652"/>
                    <a:pt x="163253" y="21233"/>
                  </a:cubicBezTo>
                  <a:cubicBezTo>
                    <a:pt x="162672" y="21814"/>
                    <a:pt x="142726" y="22007"/>
                    <a:pt x="77593" y="22007"/>
                  </a:cubicBezTo>
                  <a:lnTo>
                    <a:pt x="-7293" y="22007"/>
                  </a:lnTo>
                  <a:lnTo>
                    <a:pt x="-4775" y="19425"/>
                  </a:lnTo>
                  <a:close/>
                </a:path>
              </a:pathLst>
            </a:custGeom>
            <a:solidFill>
              <a:srgbClr val="000000"/>
            </a:solidFill>
            <a:ln w="65"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61FDB5B6-8866-4C4C-938B-CCF077BBD360}"/>
                </a:ext>
              </a:extLst>
            </p:cNvPr>
            <p:cNvSpPr/>
            <p:nvPr/>
          </p:nvSpPr>
          <p:spPr>
            <a:xfrm flipV="1">
              <a:off x="4948282" y="3910588"/>
              <a:ext cx="29306" cy="219734"/>
            </a:xfrm>
            <a:custGeom>
              <a:avLst/>
              <a:gdLst>
                <a:gd name="connsiteX0" fmla="*/ -2292 w 29306"/>
                <a:gd name="connsiteY0" fmla="*/ 211759 h 219734"/>
                <a:gd name="connsiteX1" fmla="*/ -3066 w 29306"/>
                <a:gd name="connsiteY1" fmla="*/ 104409 h 219734"/>
                <a:gd name="connsiteX2" fmla="*/ -3066 w 29306"/>
                <a:gd name="connsiteY2" fmla="*/ -2166 h 219734"/>
                <a:gd name="connsiteX3" fmla="*/ -484 w 29306"/>
                <a:gd name="connsiteY3" fmla="*/ -4683 h 219734"/>
                <a:gd name="connsiteX4" fmla="*/ 2098 w 29306"/>
                <a:gd name="connsiteY4" fmla="*/ -7201 h 219734"/>
                <a:gd name="connsiteX5" fmla="*/ 2098 w 29306"/>
                <a:gd name="connsiteY5" fmla="*/ 18233 h 219734"/>
                <a:gd name="connsiteX6" fmla="*/ 2098 w 29306"/>
                <a:gd name="connsiteY6" fmla="*/ 43666 h 219734"/>
                <a:gd name="connsiteX7" fmla="*/ -291 w 29306"/>
                <a:gd name="connsiteY7" fmla="*/ 41407 h 219734"/>
                <a:gd name="connsiteX8" fmla="*/ -2744 w 29306"/>
                <a:gd name="connsiteY8" fmla="*/ 39212 h 219734"/>
                <a:gd name="connsiteX9" fmla="*/ -291 w 29306"/>
                <a:gd name="connsiteY9" fmla="*/ 41794 h 219734"/>
                <a:gd name="connsiteX10" fmla="*/ 2098 w 29306"/>
                <a:gd name="connsiteY10" fmla="*/ 44441 h 219734"/>
                <a:gd name="connsiteX11" fmla="*/ 2098 w 29306"/>
                <a:gd name="connsiteY11" fmla="*/ 126228 h 219734"/>
                <a:gd name="connsiteX12" fmla="*/ 2098 w 29306"/>
                <a:gd name="connsiteY12" fmla="*/ 208015 h 219734"/>
                <a:gd name="connsiteX13" fmla="*/ 14169 w 29306"/>
                <a:gd name="connsiteY13" fmla="*/ 208015 h 219734"/>
                <a:gd name="connsiteX14" fmla="*/ 26240 w 29306"/>
                <a:gd name="connsiteY14" fmla="*/ 208015 h 219734"/>
                <a:gd name="connsiteX15" fmla="*/ 24045 w 29306"/>
                <a:gd name="connsiteY15" fmla="*/ 210274 h 219734"/>
                <a:gd name="connsiteX16" fmla="*/ 21851 w 29306"/>
                <a:gd name="connsiteY16" fmla="*/ 212534 h 219734"/>
                <a:gd name="connsiteX17" fmla="*/ 10167 w 29306"/>
                <a:gd name="connsiteY17" fmla="*/ 212534 h 219734"/>
                <a:gd name="connsiteX18" fmla="*/ -2292 w 29306"/>
                <a:gd name="connsiteY18" fmla="*/ 211759 h 21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306" h="219734">
                  <a:moveTo>
                    <a:pt x="-2292" y="211759"/>
                  </a:moveTo>
                  <a:cubicBezTo>
                    <a:pt x="-2873" y="211178"/>
                    <a:pt x="-3066" y="186455"/>
                    <a:pt x="-3066" y="104409"/>
                  </a:cubicBezTo>
                  <a:lnTo>
                    <a:pt x="-3066" y="-2166"/>
                  </a:lnTo>
                  <a:lnTo>
                    <a:pt x="-484" y="-4683"/>
                  </a:lnTo>
                  <a:lnTo>
                    <a:pt x="2098" y="-7201"/>
                  </a:lnTo>
                  <a:lnTo>
                    <a:pt x="2098" y="18233"/>
                  </a:lnTo>
                  <a:lnTo>
                    <a:pt x="2098" y="43666"/>
                  </a:lnTo>
                  <a:lnTo>
                    <a:pt x="-291" y="41407"/>
                  </a:lnTo>
                  <a:lnTo>
                    <a:pt x="-2744" y="39212"/>
                  </a:lnTo>
                  <a:lnTo>
                    <a:pt x="-291" y="41794"/>
                  </a:lnTo>
                  <a:lnTo>
                    <a:pt x="2098" y="44441"/>
                  </a:lnTo>
                  <a:lnTo>
                    <a:pt x="2098" y="126228"/>
                  </a:lnTo>
                  <a:lnTo>
                    <a:pt x="2098" y="208015"/>
                  </a:lnTo>
                  <a:lnTo>
                    <a:pt x="14169" y="208015"/>
                  </a:lnTo>
                  <a:lnTo>
                    <a:pt x="26240" y="208015"/>
                  </a:lnTo>
                  <a:lnTo>
                    <a:pt x="24045" y="210274"/>
                  </a:lnTo>
                  <a:lnTo>
                    <a:pt x="21851" y="212534"/>
                  </a:lnTo>
                  <a:lnTo>
                    <a:pt x="10167" y="212534"/>
                  </a:lnTo>
                  <a:cubicBezTo>
                    <a:pt x="1969" y="212534"/>
                    <a:pt x="-1775" y="212275"/>
                    <a:pt x="-2292" y="211759"/>
                  </a:cubicBezTo>
                  <a:close/>
                </a:path>
              </a:pathLst>
            </a:custGeom>
            <a:solidFill>
              <a:srgbClr val="000000"/>
            </a:solidFill>
            <a:ln w="65" cap="flat">
              <a:noFill/>
              <a:prstDash val="solid"/>
              <a:miter/>
            </a:ln>
          </p:spPr>
          <p:txBody>
            <a:bodyPr rtlCol="0" anchor="ctr"/>
            <a:lstStyle/>
            <a:p>
              <a:endParaRPr lang="de-DE"/>
            </a:p>
          </p:txBody>
        </p:sp>
        <p:sp>
          <p:nvSpPr>
            <p:cNvPr id="54" name="Freihandform: Form 53">
              <a:extLst>
                <a:ext uri="{FF2B5EF4-FFF2-40B4-BE49-F238E27FC236}">
                  <a16:creationId xmlns:a16="http://schemas.microsoft.com/office/drawing/2014/main" id="{B595CB47-53B7-4FAD-ABBB-97D165F42243}"/>
                </a:ext>
              </a:extLst>
            </p:cNvPr>
            <p:cNvSpPr/>
            <p:nvPr/>
          </p:nvSpPr>
          <p:spPr>
            <a:xfrm flipV="1">
              <a:off x="4973845" y="3910588"/>
              <a:ext cx="146403" cy="4518"/>
            </a:xfrm>
            <a:custGeom>
              <a:avLst/>
              <a:gdLst>
                <a:gd name="connsiteX0" fmla="*/ -2044 w 146403"/>
                <a:gd name="connsiteY0" fmla="*/ -6775 h 4518"/>
                <a:gd name="connsiteX1" fmla="*/ 151 w 146403"/>
                <a:gd name="connsiteY1" fmla="*/ -9035 h 4518"/>
                <a:gd name="connsiteX2" fmla="*/ 68963 w 146403"/>
                <a:gd name="connsiteY2" fmla="*/ -9035 h 4518"/>
                <a:gd name="connsiteX3" fmla="*/ 137775 w 146403"/>
                <a:gd name="connsiteY3" fmla="*/ -9035 h 4518"/>
                <a:gd name="connsiteX4" fmla="*/ 139970 w 146403"/>
                <a:gd name="connsiteY4" fmla="*/ -6775 h 4518"/>
                <a:gd name="connsiteX5" fmla="*/ 142165 w 146403"/>
                <a:gd name="connsiteY5" fmla="*/ -4516 h 4518"/>
                <a:gd name="connsiteX6" fmla="*/ 68963 w 146403"/>
                <a:gd name="connsiteY6" fmla="*/ -4516 h 4518"/>
                <a:gd name="connsiteX7" fmla="*/ -4239 w 146403"/>
                <a:gd name="connsiteY7" fmla="*/ -4516 h 4518"/>
                <a:gd name="connsiteX8" fmla="*/ -2044 w 146403"/>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403" h="4518">
                  <a:moveTo>
                    <a:pt x="-2044" y="-6775"/>
                  </a:moveTo>
                  <a:lnTo>
                    <a:pt x="151" y="-9035"/>
                  </a:lnTo>
                  <a:lnTo>
                    <a:pt x="68963" y="-9035"/>
                  </a:lnTo>
                  <a:lnTo>
                    <a:pt x="137775" y="-9035"/>
                  </a:lnTo>
                  <a:lnTo>
                    <a:pt x="139970" y="-6775"/>
                  </a:lnTo>
                  <a:lnTo>
                    <a:pt x="142165" y="-4516"/>
                  </a:lnTo>
                  <a:lnTo>
                    <a:pt x="68963" y="-4516"/>
                  </a:lnTo>
                  <a:lnTo>
                    <a:pt x="-4239" y="-4516"/>
                  </a:lnTo>
                  <a:lnTo>
                    <a:pt x="-2044" y="-6775"/>
                  </a:lnTo>
                  <a:close/>
                </a:path>
              </a:pathLst>
            </a:custGeom>
            <a:solidFill>
              <a:srgbClr val="000000"/>
            </a:solidFill>
            <a:ln w="65" cap="flat">
              <a:noFill/>
              <a:prstDash val="solid"/>
              <a:miter/>
            </a:ln>
          </p:spPr>
          <p:txBody>
            <a:bodyPr rtlCol="0" anchor="ctr"/>
            <a:lstStyle/>
            <a:p>
              <a:endParaRPr lang="de-DE"/>
            </a:p>
          </p:txBody>
        </p:sp>
        <p:sp>
          <p:nvSpPr>
            <p:cNvPr id="58" name="Freihandform: Form 57">
              <a:extLst>
                <a:ext uri="{FF2B5EF4-FFF2-40B4-BE49-F238E27FC236}">
                  <a16:creationId xmlns:a16="http://schemas.microsoft.com/office/drawing/2014/main" id="{2F288D69-A148-4412-935B-A6B167FE0181}"/>
                </a:ext>
              </a:extLst>
            </p:cNvPr>
            <p:cNvSpPr/>
            <p:nvPr/>
          </p:nvSpPr>
          <p:spPr>
            <a:xfrm flipV="1">
              <a:off x="5116504" y="3910588"/>
              <a:ext cx="92825" cy="4518"/>
            </a:xfrm>
            <a:custGeom>
              <a:avLst/>
              <a:gdLst>
                <a:gd name="connsiteX0" fmla="*/ -3660 w 92825"/>
                <a:gd name="connsiteY0" fmla="*/ -6775 h 4518"/>
                <a:gd name="connsiteX1" fmla="*/ -5855 w 92825"/>
                <a:gd name="connsiteY1" fmla="*/ -9035 h 4518"/>
                <a:gd name="connsiteX2" fmla="*/ 40558 w 92825"/>
                <a:gd name="connsiteY2" fmla="*/ -9035 h 4518"/>
                <a:gd name="connsiteX3" fmla="*/ 86971 w 92825"/>
                <a:gd name="connsiteY3" fmla="*/ -9035 h 4518"/>
                <a:gd name="connsiteX4" fmla="*/ 84776 w 92825"/>
                <a:gd name="connsiteY4" fmla="*/ -6775 h 4518"/>
                <a:gd name="connsiteX5" fmla="*/ 82582 w 92825"/>
                <a:gd name="connsiteY5" fmla="*/ -4516 h 4518"/>
                <a:gd name="connsiteX6" fmla="*/ 40558 w 92825"/>
                <a:gd name="connsiteY6" fmla="*/ -4516 h 4518"/>
                <a:gd name="connsiteX7" fmla="*/ -1465 w 92825"/>
                <a:gd name="connsiteY7" fmla="*/ -4516 h 4518"/>
                <a:gd name="connsiteX8" fmla="*/ -3660 w 92825"/>
                <a:gd name="connsiteY8" fmla="*/ -6775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825" h="4518">
                  <a:moveTo>
                    <a:pt x="-3660" y="-6775"/>
                  </a:moveTo>
                  <a:lnTo>
                    <a:pt x="-5855" y="-9035"/>
                  </a:lnTo>
                  <a:lnTo>
                    <a:pt x="40558" y="-9035"/>
                  </a:lnTo>
                  <a:lnTo>
                    <a:pt x="86971" y="-9035"/>
                  </a:lnTo>
                  <a:lnTo>
                    <a:pt x="84776" y="-6775"/>
                  </a:lnTo>
                  <a:lnTo>
                    <a:pt x="82582" y="-4516"/>
                  </a:lnTo>
                  <a:lnTo>
                    <a:pt x="40558" y="-4516"/>
                  </a:lnTo>
                  <a:lnTo>
                    <a:pt x="-1465" y="-4516"/>
                  </a:lnTo>
                  <a:lnTo>
                    <a:pt x="-3660" y="-6775"/>
                  </a:lnTo>
                  <a:close/>
                </a:path>
              </a:pathLst>
            </a:custGeom>
            <a:solidFill>
              <a:srgbClr val="000000"/>
            </a:solidFill>
            <a:ln w="65" cap="flat">
              <a:noFill/>
              <a:prstDash val="solid"/>
              <a:miter/>
            </a:ln>
          </p:spPr>
          <p:txBody>
            <a:bodyPr rtlCol="0" anchor="ctr"/>
            <a:lstStyle/>
            <a:p>
              <a:endParaRPr lang="de-DE"/>
            </a:p>
          </p:txBody>
        </p:sp>
        <p:sp>
          <p:nvSpPr>
            <p:cNvPr id="60" name="Freihandform: Form 59">
              <a:extLst>
                <a:ext uri="{FF2B5EF4-FFF2-40B4-BE49-F238E27FC236}">
                  <a16:creationId xmlns:a16="http://schemas.microsoft.com/office/drawing/2014/main" id="{D9DAA352-2BBA-4D68-8AC9-A2D4A9EE7049}"/>
                </a:ext>
              </a:extLst>
            </p:cNvPr>
            <p:cNvSpPr/>
            <p:nvPr/>
          </p:nvSpPr>
          <p:spPr>
            <a:xfrm flipV="1">
              <a:off x="4955189" y="3910588"/>
              <a:ext cx="445924" cy="403513"/>
            </a:xfrm>
            <a:custGeom>
              <a:avLst/>
              <a:gdLst>
                <a:gd name="connsiteX0" fmla="*/ 246524 w 445924"/>
                <a:gd name="connsiteY0" fmla="*/ 395619 h 403513"/>
                <a:gd name="connsiteX1" fmla="*/ 248719 w 445924"/>
                <a:gd name="connsiteY1" fmla="*/ 393360 h 403513"/>
                <a:gd name="connsiteX2" fmla="*/ 272668 w 445924"/>
                <a:gd name="connsiteY2" fmla="*/ 393360 h 403513"/>
                <a:gd name="connsiteX3" fmla="*/ 300425 w 445924"/>
                <a:gd name="connsiteY3" fmla="*/ 392650 h 403513"/>
                <a:gd name="connsiteX4" fmla="*/ 322696 w 445924"/>
                <a:gd name="connsiteY4" fmla="*/ 371477 h 403513"/>
                <a:gd name="connsiteX5" fmla="*/ 321986 w 445924"/>
                <a:gd name="connsiteY5" fmla="*/ 354629 h 403513"/>
                <a:gd name="connsiteX6" fmla="*/ 320114 w 445924"/>
                <a:gd name="connsiteY6" fmla="*/ 351466 h 403513"/>
                <a:gd name="connsiteX7" fmla="*/ 310108 w 445924"/>
                <a:gd name="connsiteY7" fmla="*/ 340686 h 403513"/>
                <a:gd name="connsiteX8" fmla="*/ 303653 w 445924"/>
                <a:gd name="connsiteY8" fmla="*/ 337845 h 403513"/>
                <a:gd name="connsiteX9" fmla="*/ 177196 w 445924"/>
                <a:gd name="connsiteY9" fmla="*/ 336554 h 403513"/>
                <a:gd name="connsiteX10" fmla="*/ 49964 w 445924"/>
                <a:gd name="connsiteY10" fmla="*/ 335909 h 403513"/>
                <a:gd name="connsiteX11" fmla="*/ 8005 w 445924"/>
                <a:gd name="connsiteY11" fmla="*/ 274714 h 403513"/>
                <a:gd name="connsiteX12" fmla="*/ 18463 w 445924"/>
                <a:gd name="connsiteY12" fmla="*/ 253218 h 403513"/>
                <a:gd name="connsiteX13" fmla="*/ 44477 w 445924"/>
                <a:gd name="connsiteY13" fmla="*/ 236370 h 403513"/>
                <a:gd name="connsiteX14" fmla="*/ 49319 w 445924"/>
                <a:gd name="connsiteY14" fmla="*/ 234950 h 403513"/>
                <a:gd name="connsiteX15" fmla="*/ 112902 w 445924"/>
                <a:gd name="connsiteY15" fmla="*/ 234692 h 403513"/>
                <a:gd name="connsiteX16" fmla="*/ 176486 w 445924"/>
                <a:gd name="connsiteY16" fmla="*/ 234498 h 403513"/>
                <a:gd name="connsiteX17" fmla="*/ 173904 w 445924"/>
                <a:gd name="connsiteY17" fmla="*/ 237145 h 403513"/>
                <a:gd name="connsiteX18" fmla="*/ 171386 w 445924"/>
                <a:gd name="connsiteY18" fmla="*/ 239727 h 403513"/>
                <a:gd name="connsiteX19" fmla="*/ 112128 w 445924"/>
                <a:gd name="connsiteY19" fmla="*/ 239727 h 403513"/>
                <a:gd name="connsiteX20" fmla="*/ 37699 w 445924"/>
                <a:gd name="connsiteY20" fmla="*/ 244245 h 403513"/>
                <a:gd name="connsiteX21" fmla="*/ 25564 w 445924"/>
                <a:gd name="connsiteY21" fmla="*/ 318544 h 403513"/>
                <a:gd name="connsiteX22" fmla="*/ 47963 w 445924"/>
                <a:gd name="connsiteY22" fmla="*/ 330745 h 403513"/>
                <a:gd name="connsiteX23" fmla="*/ 176421 w 445924"/>
                <a:gd name="connsiteY23" fmla="*/ 331584 h 403513"/>
                <a:gd name="connsiteX24" fmla="*/ 301071 w 445924"/>
                <a:gd name="connsiteY24" fmla="*/ 331713 h 403513"/>
                <a:gd name="connsiteX25" fmla="*/ 305848 w 445924"/>
                <a:gd name="connsiteY25" fmla="*/ 333456 h 403513"/>
                <a:gd name="connsiteX26" fmla="*/ 323599 w 445924"/>
                <a:gd name="connsiteY26" fmla="*/ 347786 h 403513"/>
                <a:gd name="connsiteX27" fmla="*/ 325149 w 445924"/>
                <a:gd name="connsiteY27" fmla="*/ 352370 h 403513"/>
                <a:gd name="connsiteX28" fmla="*/ 325407 w 445924"/>
                <a:gd name="connsiteY28" fmla="*/ 352821 h 403513"/>
                <a:gd name="connsiteX29" fmla="*/ 327924 w 445924"/>
                <a:gd name="connsiteY29" fmla="*/ 365215 h 403513"/>
                <a:gd name="connsiteX30" fmla="*/ 323599 w 445924"/>
                <a:gd name="connsiteY30" fmla="*/ 381805 h 403513"/>
                <a:gd name="connsiteX31" fmla="*/ 314175 w 445924"/>
                <a:gd name="connsiteY31" fmla="*/ 392069 h 403513"/>
                <a:gd name="connsiteX32" fmla="*/ 313658 w 445924"/>
                <a:gd name="connsiteY32" fmla="*/ 392715 h 403513"/>
                <a:gd name="connsiteX33" fmla="*/ 322567 w 445924"/>
                <a:gd name="connsiteY33" fmla="*/ 393360 h 403513"/>
                <a:gd name="connsiteX34" fmla="*/ 331475 w 445924"/>
                <a:gd name="connsiteY34" fmla="*/ 393360 h 403513"/>
                <a:gd name="connsiteX35" fmla="*/ 332830 w 445924"/>
                <a:gd name="connsiteY35" fmla="*/ 391553 h 403513"/>
                <a:gd name="connsiteX36" fmla="*/ 337736 w 445924"/>
                <a:gd name="connsiteY36" fmla="*/ 347205 h 403513"/>
                <a:gd name="connsiteX37" fmla="*/ 323664 w 445924"/>
                <a:gd name="connsiteY37" fmla="*/ 328292 h 403513"/>
                <a:gd name="connsiteX38" fmla="*/ 323212 w 445924"/>
                <a:gd name="connsiteY38" fmla="*/ 327130 h 403513"/>
                <a:gd name="connsiteX39" fmla="*/ 325278 w 445924"/>
                <a:gd name="connsiteY39" fmla="*/ 327904 h 403513"/>
                <a:gd name="connsiteX40" fmla="*/ 321146 w 445924"/>
                <a:gd name="connsiteY40" fmla="*/ 326097 h 403513"/>
                <a:gd name="connsiteX41" fmla="*/ 320243 w 445924"/>
                <a:gd name="connsiteY41" fmla="*/ 325903 h 403513"/>
                <a:gd name="connsiteX42" fmla="*/ 316434 w 445924"/>
                <a:gd name="connsiteY42" fmla="*/ 323644 h 403513"/>
                <a:gd name="connsiteX43" fmla="*/ 313013 w 445924"/>
                <a:gd name="connsiteY43" fmla="*/ 321514 h 403513"/>
                <a:gd name="connsiteX44" fmla="*/ 312496 w 445924"/>
                <a:gd name="connsiteY44" fmla="*/ 321320 h 403513"/>
                <a:gd name="connsiteX45" fmla="*/ 307139 w 445924"/>
                <a:gd name="connsiteY45" fmla="*/ 320223 h 403513"/>
                <a:gd name="connsiteX46" fmla="*/ 302362 w 445924"/>
                <a:gd name="connsiteY46" fmla="*/ 318867 h 403513"/>
                <a:gd name="connsiteX47" fmla="*/ 175840 w 445924"/>
                <a:gd name="connsiteY47" fmla="*/ 318480 h 403513"/>
                <a:gd name="connsiteX48" fmla="*/ 49319 w 445924"/>
                <a:gd name="connsiteY48" fmla="*/ 318157 h 403513"/>
                <a:gd name="connsiteX49" fmla="*/ 45897 w 445924"/>
                <a:gd name="connsiteY49" fmla="*/ 316737 h 403513"/>
                <a:gd name="connsiteX50" fmla="*/ 27952 w 445924"/>
                <a:gd name="connsiteY50" fmla="*/ 300083 h 403513"/>
                <a:gd name="connsiteX51" fmla="*/ 49383 w 445924"/>
                <a:gd name="connsiteY51" fmla="*/ 253670 h 403513"/>
                <a:gd name="connsiteX52" fmla="*/ 105866 w 445924"/>
                <a:gd name="connsiteY52" fmla="*/ 252637 h 403513"/>
                <a:gd name="connsiteX53" fmla="*/ 158347 w 445924"/>
                <a:gd name="connsiteY53" fmla="*/ 252637 h 403513"/>
                <a:gd name="connsiteX54" fmla="*/ 156152 w 445924"/>
                <a:gd name="connsiteY54" fmla="*/ 254896 h 403513"/>
                <a:gd name="connsiteX55" fmla="*/ 154022 w 445924"/>
                <a:gd name="connsiteY55" fmla="*/ 257091 h 403513"/>
                <a:gd name="connsiteX56" fmla="*/ 102961 w 445924"/>
                <a:gd name="connsiteY56" fmla="*/ 257285 h 403513"/>
                <a:gd name="connsiteX57" fmla="*/ 48221 w 445924"/>
                <a:gd name="connsiteY57" fmla="*/ 258899 h 403513"/>
                <a:gd name="connsiteX58" fmla="*/ 32019 w 445924"/>
                <a:gd name="connsiteY58" fmla="*/ 273875 h 403513"/>
                <a:gd name="connsiteX59" fmla="*/ 32600 w 445924"/>
                <a:gd name="connsiteY59" fmla="*/ 298792 h 403513"/>
                <a:gd name="connsiteX60" fmla="*/ 46026 w 445924"/>
                <a:gd name="connsiteY60" fmla="*/ 311508 h 403513"/>
                <a:gd name="connsiteX61" fmla="*/ 50610 w 445924"/>
                <a:gd name="connsiteY61" fmla="*/ 313638 h 403513"/>
                <a:gd name="connsiteX62" fmla="*/ 177454 w 445924"/>
                <a:gd name="connsiteY62" fmla="*/ 313961 h 403513"/>
                <a:gd name="connsiteX63" fmla="*/ 307849 w 445924"/>
                <a:gd name="connsiteY63" fmla="*/ 315381 h 403513"/>
                <a:gd name="connsiteX64" fmla="*/ 320114 w 445924"/>
                <a:gd name="connsiteY64" fmla="*/ 320739 h 403513"/>
                <a:gd name="connsiteX65" fmla="*/ 319339 w 445924"/>
                <a:gd name="connsiteY65" fmla="*/ 320675 h 403513"/>
                <a:gd name="connsiteX66" fmla="*/ 319081 w 445924"/>
                <a:gd name="connsiteY66" fmla="*/ 320997 h 403513"/>
                <a:gd name="connsiteX67" fmla="*/ 320178 w 445924"/>
                <a:gd name="connsiteY67" fmla="*/ 321320 h 403513"/>
                <a:gd name="connsiteX68" fmla="*/ 324890 w 445924"/>
                <a:gd name="connsiteY68" fmla="*/ 324419 h 403513"/>
                <a:gd name="connsiteX69" fmla="*/ 325084 w 445924"/>
                <a:gd name="connsiteY69" fmla="*/ 324741 h 403513"/>
                <a:gd name="connsiteX70" fmla="*/ 329345 w 445924"/>
                <a:gd name="connsiteY70" fmla="*/ 328421 h 403513"/>
                <a:gd name="connsiteX71" fmla="*/ 329474 w 445924"/>
                <a:gd name="connsiteY71" fmla="*/ 328679 h 403513"/>
                <a:gd name="connsiteX72" fmla="*/ 331281 w 445924"/>
                <a:gd name="connsiteY72" fmla="*/ 330616 h 403513"/>
                <a:gd name="connsiteX73" fmla="*/ 331604 w 445924"/>
                <a:gd name="connsiteY73" fmla="*/ 330745 h 403513"/>
                <a:gd name="connsiteX74" fmla="*/ 333669 w 445924"/>
                <a:gd name="connsiteY74" fmla="*/ 331390 h 403513"/>
                <a:gd name="connsiteX75" fmla="*/ 340447 w 445924"/>
                <a:gd name="connsiteY75" fmla="*/ 388196 h 403513"/>
                <a:gd name="connsiteX76" fmla="*/ 338188 w 445924"/>
                <a:gd name="connsiteY76" fmla="*/ 393037 h 403513"/>
                <a:gd name="connsiteX77" fmla="*/ 349485 w 445924"/>
                <a:gd name="connsiteY77" fmla="*/ 393360 h 403513"/>
                <a:gd name="connsiteX78" fmla="*/ 360781 w 445924"/>
                <a:gd name="connsiteY78" fmla="*/ 393360 h 403513"/>
                <a:gd name="connsiteX79" fmla="*/ 360781 w 445924"/>
                <a:gd name="connsiteY79" fmla="*/ 246182 h 403513"/>
                <a:gd name="connsiteX80" fmla="*/ 360781 w 445924"/>
                <a:gd name="connsiteY80" fmla="*/ 99004 h 403513"/>
                <a:gd name="connsiteX81" fmla="*/ 223802 w 445924"/>
                <a:gd name="connsiteY81" fmla="*/ 99004 h 403513"/>
                <a:gd name="connsiteX82" fmla="*/ 50545 w 445924"/>
                <a:gd name="connsiteY82" fmla="*/ 100036 h 403513"/>
                <a:gd name="connsiteX83" fmla="*/ 32019 w 445924"/>
                <a:gd name="connsiteY83" fmla="*/ 115593 h 403513"/>
                <a:gd name="connsiteX84" fmla="*/ 29953 w 445924"/>
                <a:gd name="connsiteY84" fmla="*/ 127406 h 403513"/>
                <a:gd name="connsiteX85" fmla="*/ 32148 w 445924"/>
                <a:gd name="connsiteY85" fmla="*/ 139478 h 403513"/>
                <a:gd name="connsiteX86" fmla="*/ 52159 w 445924"/>
                <a:gd name="connsiteY86" fmla="*/ 155164 h 403513"/>
                <a:gd name="connsiteX87" fmla="*/ 102187 w 445924"/>
                <a:gd name="connsiteY87" fmla="*/ 155809 h 403513"/>
                <a:gd name="connsiteX88" fmla="*/ 148793 w 445924"/>
                <a:gd name="connsiteY88" fmla="*/ 155809 h 403513"/>
                <a:gd name="connsiteX89" fmla="*/ 150988 w 445924"/>
                <a:gd name="connsiteY89" fmla="*/ 158069 h 403513"/>
                <a:gd name="connsiteX90" fmla="*/ 153183 w 445924"/>
                <a:gd name="connsiteY90" fmla="*/ 160392 h 403513"/>
                <a:gd name="connsiteX91" fmla="*/ 101606 w 445924"/>
                <a:gd name="connsiteY91" fmla="*/ 160199 h 403513"/>
                <a:gd name="connsiteX92" fmla="*/ 46349 w 445924"/>
                <a:gd name="connsiteY92" fmla="*/ 158650 h 403513"/>
                <a:gd name="connsiteX93" fmla="*/ 32148 w 445924"/>
                <a:gd name="connsiteY93" fmla="*/ 148515 h 403513"/>
                <a:gd name="connsiteX94" fmla="*/ 29049 w 445924"/>
                <a:gd name="connsiteY94" fmla="*/ 141156 h 403513"/>
                <a:gd name="connsiteX95" fmla="*/ 28856 w 445924"/>
                <a:gd name="connsiteY95" fmla="*/ 140898 h 403513"/>
                <a:gd name="connsiteX96" fmla="*/ 26725 w 445924"/>
                <a:gd name="connsiteY96" fmla="*/ 139413 h 403513"/>
                <a:gd name="connsiteX97" fmla="*/ 24983 w 445924"/>
                <a:gd name="connsiteY97" fmla="*/ 132248 h 403513"/>
                <a:gd name="connsiteX98" fmla="*/ 34730 w 445924"/>
                <a:gd name="connsiteY98" fmla="*/ 103522 h 403513"/>
                <a:gd name="connsiteX99" fmla="*/ 39248 w 445924"/>
                <a:gd name="connsiteY99" fmla="*/ 99004 h 403513"/>
                <a:gd name="connsiteX100" fmla="*/ 30276 w 445924"/>
                <a:gd name="connsiteY100" fmla="*/ 99004 h 403513"/>
                <a:gd name="connsiteX101" fmla="*/ 21239 w 445924"/>
                <a:gd name="connsiteY101" fmla="*/ 99004 h 403513"/>
                <a:gd name="connsiteX102" fmla="*/ 18979 w 445924"/>
                <a:gd name="connsiteY102" fmla="*/ 102425 h 403513"/>
                <a:gd name="connsiteX103" fmla="*/ 11556 w 445924"/>
                <a:gd name="connsiteY103" fmla="*/ 127406 h 403513"/>
                <a:gd name="connsiteX104" fmla="*/ 15752 w 445924"/>
                <a:gd name="connsiteY104" fmla="*/ 146256 h 403513"/>
                <a:gd name="connsiteX105" fmla="*/ 18011 w 445924"/>
                <a:gd name="connsiteY105" fmla="*/ 151549 h 403513"/>
                <a:gd name="connsiteX106" fmla="*/ 16397 w 445924"/>
                <a:gd name="connsiteY106" fmla="*/ 153163 h 403513"/>
                <a:gd name="connsiteX107" fmla="*/ 13880 w 445924"/>
                <a:gd name="connsiteY107" fmla="*/ 153550 h 403513"/>
                <a:gd name="connsiteX108" fmla="*/ 7941 w 445924"/>
                <a:gd name="connsiteY108" fmla="*/ 137735 h 403513"/>
                <a:gd name="connsiteX109" fmla="*/ 7231 w 445924"/>
                <a:gd name="connsiteY109" fmla="*/ 124889 h 403513"/>
                <a:gd name="connsiteX110" fmla="*/ 12072 w 445924"/>
                <a:gd name="connsiteY110" fmla="*/ 104813 h 403513"/>
                <a:gd name="connsiteX111" fmla="*/ 14654 w 445924"/>
                <a:gd name="connsiteY111" fmla="*/ 99585 h 403513"/>
                <a:gd name="connsiteX112" fmla="*/ 13492 w 445924"/>
                <a:gd name="connsiteY112" fmla="*/ 98810 h 403513"/>
                <a:gd name="connsiteX113" fmla="*/ 12201 w 445924"/>
                <a:gd name="connsiteY113" fmla="*/ 94550 h 403513"/>
                <a:gd name="connsiteX114" fmla="*/ 15945 w 445924"/>
                <a:gd name="connsiteY114" fmla="*/ 78993 h 403513"/>
                <a:gd name="connsiteX115" fmla="*/ 30469 w 445924"/>
                <a:gd name="connsiteY115" fmla="*/ 62274 h 403513"/>
                <a:gd name="connsiteX116" fmla="*/ 34859 w 445924"/>
                <a:gd name="connsiteY116" fmla="*/ 55818 h 403513"/>
                <a:gd name="connsiteX117" fmla="*/ 23562 w 445924"/>
                <a:gd name="connsiteY117" fmla="*/ 26383 h 403513"/>
                <a:gd name="connsiteX118" fmla="*/ 16720 w 445924"/>
                <a:gd name="connsiteY118" fmla="*/ 21864 h 403513"/>
                <a:gd name="connsiteX119" fmla="*/ 14525 w 445924"/>
                <a:gd name="connsiteY119" fmla="*/ 19605 h 403513"/>
                <a:gd name="connsiteX120" fmla="*/ 16655 w 445924"/>
                <a:gd name="connsiteY120" fmla="*/ 19605 h 403513"/>
                <a:gd name="connsiteX121" fmla="*/ 35246 w 445924"/>
                <a:gd name="connsiteY121" fmla="*/ 28900 h 403513"/>
                <a:gd name="connsiteX122" fmla="*/ 41443 w 445924"/>
                <a:gd name="connsiteY122" fmla="*/ 50848 h 403513"/>
                <a:gd name="connsiteX123" fmla="*/ 26790 w 445924"/>
                <a:gd name="connsiteY123" fmla="*/ 72537 h 403513"/>
                <a:gd name="connsiteX124" fmla="*/ 17043 w 445924"/>
                <a:gd name="connsiteY124" fmla="*/ 90870 h 403513"/>
                <a:gd name="connsiteX125" fmla="*/ 16591 w 445924"/>
                <a:gd name="connsiteY125" fmla="*/ 94033 h 403513"/>
                <a:gd name="connsiteX126" fmla="*/ 20399 w 445924"/>
                <a:gd name="connsiteY126" fmla="*/ 93646 h 403513"/>
                <a:gd name="connsiteX127" fmla="*/ 38603 w 445924"/>
                <a:gd name="connsiteY127" fmla="*/ 87578 h 403513"/>
                <a:gd name="connsiteX128" fmla="*/ 55064 w 445924"/>
                <a:gd name="connsiteY128" fmla="*/ 71246 h 403513"/>
                <a:gd name="connsiteX129" fmla="*/ 60615 w 445924"/>
                <a:gd name="connsiteY129" fmla="*/ 36711 h 403513"/>
                <a:gd name="connsiteX130" fmla="*/ 28016 w 445924"/>
                <a:gd name="connsiteY130" fmla="*/ 1401 h 403513"/>
                <a:gd name="connsiteX131" fmla="*/ 14138 w 445924"/>
                <a:gd name="connsiteY131" fmla="*/ -83 h 403513"/>
                <a:gd name="connsiteX132" fmla="*/ 1098 w 445924"/>
                <a:gd name="connsiteY132" fmla="*/ 1272 h 403513"/>
                <a:gd name="connsiteX133" fmla="*/ -2581 w 445924"/>
                <a:gd name="connsiteY133" fmla="*/ 2628 h 403513"/>
                <a:gd name="connsiteX134" fmla="*/ -4324 w 445924"/>
                <a:gd name="connsiteY134" fmla="*/ 820 h 403513"/>
                <a:gd name="connsiteX135" fmla="*/ -6067 w 445924"/>
                <a:gd name="connsiteY135" fmla="*/ -1052 h 403513"/>
                <a:gd name="connsiteX136" fmla="*/ -3743 w 445924"/>
                <a:gd name="connsiteY136" fmla="*/ -2020 h 403513"/>
                <a:gd name="connsiteX137" fmla="*/ 91277 w 445924"/>
                <a:gd name="connsiteY137" fmla="*/ -5441 h 403513"/>
                <a:gd name="connsiteX138" fmla="*/ 176486 w 445924"/>
                <a:gd name="connsiteY138" fmla="*/ -5635 h 403513"/>
                <a:gd name="connsiteX139" fmla="*/ 174033 w 445924"/>
                <a:gd name="connsiteY139" fmla="*/ -3117 h 403513"/>
                <a:gd name="connsiteX140" fmla="*/ 170482 w 445924"/>
                <a:gd name="connsiteY140" fmla="*/ -600 h 403513"/>
                <a:gd name="connsiteX141" fmla="*/ 103219 w 445924"/>
                <a:gd name="connsiteY141" fmla="*/ -471 h 403513"/>
                <a:gd name="connsiteX142" fmla="*/ 38926 w 445924"/>
                <a:gd name="connsiteY142" fmla="*/ 562 h 403513"/>
                <a:gd name="connsiteX143" fmla="*/ 60809 w 445924"/>
                <a:gd name="connsiteY143" fmla="*/ 22962 h 403513"/>
                <a:gd name="connsiteX144" fmla="*/ 66296 w 445924"/>
                <a:gd name="connsiteY144" fmla="*/ 48589 h 403513"/>
                <a:gd name="connsiteX145" fmla="*/ 64230 w 445924"/>
                <a:gd name="connsiteY145" fmla="*/ 62532 h 403513"/>
                <a:gd name="connsiteX146" fmla="*/ 61713 w 445924"/>
                <a:gd name="connsiteY146" fmla="*/ 68148 h 403513"/>
                <a:gd name="connsiteX147" fmla="*/ 61454 w 445924"/>
                <a:gd name="connsiteY147" fmla="*/ 68664 h 403513"/>
                <a:gd name="connsiteX148" fmla="*/ 58937 w 445924"/>
                <a:gd name="connsiteY148" fmla="*/ 73828 h 403513"/>
                <a:gd name="connsiteX149" fmla="*/ 59066 w 445924"/>
                <a:gd name="connsiteY149" fmla="*/ 73054 h 403513"/>
                <a:gd name="connsiteX150" fmla="*/ 58808 w 445924"/>
                <a:gd name="connsiteY150" fmla="*/ 72796 h 403513"/>
                <a:gd name="connsiteX151" fmla="*/ 58420 w 445924"/>
                <a:gd name="connsiteY151" fmla="*/ 74022 h 403513"/>
                <a:gd name="connsiteX152" fmla="*/ 48673 w 445924"/>
                <a:gd name="connsiteY152" fmla="*/ 86351 h 403513"/>
                <a:gd name="connsiteX153" fmla="*/ 41121 w 445924"/>
                <a:gd name="connsiteY153" fmla="*/ 91709 h 403513"/>
                <a:gd name="connsiteX154" fmla="*/ 37118 w 445924"/>
                <a:gd name="connsiteY154" fmla="*/ 94162 h 403513"/>
                <a:gd name="connsiteX155" fmla="*/ 64553 w 445924"/>
                <a:gd name="connsiteY155" fmla="*/ 94356 h 403513"/>
                <a:gd name="connsiteX156" fmla="*/ 243620 w 445924"/>
                <a:gd name="connsiteY156" fmla="*/ 94291 h 403513"/>
                <a:gd name="connsiteX157" fmla="*/ 398867 w 445924"/>
                <a:gd name="connsiteY157" fmla="*/ 93065 h 403513"/>
                <a:gd name="connsiteX158" fmla="*/ 412423 w 445924"/>
                <a:gd name="connsiteY158" fmla="*/ 87384 h 403513"/>
                <a:gd name="connsiteX159" fmla="*/ 424042 w 445924"/>
                <a:gd name="connsiteY159" fmla="*/ 77637 h 403513"/>
                <a:gd name="connsiteX160" fmla="*/ 259951 w 445924"/>
                <a:gd name="connsiteY160" fmla="*/ 76927 h 403513"/>
                <a:gd name="connsiteX161" fmla="*/ 95602 w 445924"/>
                <a:gd name="connsiteY161" fmla="*/ 75571 h 403513"/>
                <a:gd name="connsiteX162" fmla="*/ 262404 w 445924"/>
                <a:gd name="connsiteY162" fmla="*/ 72537 h 403513"/>
                <a:gd name="connsiteX163" fmla="*/ 427915 w 445924"/>
                <a:gd name="connsiteY163" fmla="*/ 72537 h 403513"/>
                <a:gd name="connsiteX164" fmla="*/ 429852 w 445924"/>
                <a:gd name="connsiteY164" fmla="*/ 69181 h 403513"/>
                <a:gd name="connsiteX165" fmla="*/ 435274 w 445924"/>
                <a:gd name="connsiteY165" fmla="*/ 52720 h 403513"/>
                <a:gd name="connsiteX166" fmla="*/ 435726 w 445924"/>
                <a:gd name="connsiteY166" fmla="*/ 49299 h 403513"/>
                <a:gd name="connsiteX167" fmla="*/ 270796 w 445924"/>
                <a:gd name="connsiteY167" fmla="*/ 49299 h 403513"/>
                <a:gd name="connsiteX168" fmla="*/ 105156 w 445924"/>
                <a:gd name="connsiteY168" fmla="*/ 48072 h 403513"/>
                <a:gd name="connsiteX169" fmla="*/ 104898 w 445924"/>
                <a:gd name="connsiteY169" fmla="*/ 45813 h 403513"/>
                <a:gd name="connsiteX170" fmla="*/ 196755 w 445924"/>
                <a:gd name="connsiteY170" fmla="*/ 44780 h 403513"/>
                <a:gd name="connsiteX171" fmla="*/ 361750 w 445924"/>
                <a:gd name="connsiteY171" fmla="*/ 44586 h 403513"/>
                <a:gd name="connsiteX172" fmla="*/ 435339 w 445924"/>
                <a:gd name="connsiteY172" fmla="*/ 44457 h 403513"/>
                <a:gd name="connsiteX173" fmla="*/ 435145 w 445924"/>
                <a:gd name="connsiteY173" fmla="*/ 41230 h 403513"/>
                <a:gd name="connsiteX174" fmla="*/ 429594 w 445924"/>
                <a:gd name="connsiteY174" fmla="*/ 23865 h 403513"/>
                <a:gd name="connsiteX175" fmla="*/ 427205 w 445924"/>
                <a:gd name="connsiteY175" fmla="*/ 19605 h 403513"/>
                <a:gd name="connsiteX176" fmla="*/ 409001 w 445924"/>
                <a:gd name="connsiteY176" fmla="*/ 19605 h 403513"/>
                <a:gd name="connsiteX177" fmla="*/ 390862 w 445924"/>
                <a:gd name="connsiteY177" fmla="*/ 19605 h 403513"/>
                <a:gd name="connsiteX178" fmla="*/ 393380 w 445924"/>
                <a:gd name="connsiteY178" fmla="*/ 17023 h 403513"/>
                <a:gd name="connsiteX179" fmla="*/ 395897 w 445924"/>
                <a:gd name="connsiteY179" fmla="*/ 14441 h 403513"/>
                <a:gd name="connsiteX180" fmla="*/ 409518 w 445924"/>
                <a:gd name="connsiteY180" fmla="*/ 14441 h 403513"/>
                <a:gd name="connsiteX181" fmla="*/ 423074 w 445924"/>
                <a:gd name="connsiteY181" fmla="*/ 14376 h 403513"/>
                <a:gd name="connsiteX182" fmla="*/ 420169 w 445924"/>
                <a:gd name="connsiteY182" fmla="*/ 11859 h 403513"/>
                <a:gd name="connsiteX183" fmla="*/ 412294 w 445924"/>
                <a:gd name="connsiteY183" fmla="*/ 6178 h 403513"/>
                <a:gd name="connsiteX184" fmla="*/ 407259 w 445924"/>
                <a:gd name="connsiteY184" fmla="*/ 3015 h 403513"/>
                <a:gd name="connsiteX185" fmla="*/ 409066 w 445924"/>
                <a:gd name="connsiteY185" fmla="*/ 1337 h 403513"/>
                <a:gd name="connsiteX186" fmla="*/ 410873 w 445924"/>
                <a:gd name="connsiteY186" fmla="*/ -342 h 403513"/>
                <a:gd name="connsiteX187" fmla="*/ 415328 w 445924"/>
                <a:gd name="connsiteY187" fmla="*/ 2305 h 403513"/>
                <a:gd name="connsiteX188" fmla="*/ 433015 w 445924"/>
                <a:gd name="connsiteY188" fmla="*/ 20057 h 403513"/>
                <a:gd name="connsiteX189" fmla="*/ 437792 w 445924"/>
                <a:gd name="connsiteY189" fmla="*/ 30708 h 403513"/>
                <a:gd name="connsiteX190" fmla="*/ 439857 w 445924"/>
                <a:gd name="connsiteY190" fmla="*/ 46717 h 403513"/>
                <a:gd name="connsiteX191" fmla="*/ 438695 w 445924"/>
                <a:gd name="connsiteY191" fmla="*/ 60595 h 403513"/>
                <a:gd name="connsiteX192" fmla="*/ 414295 w 445924"/>
                <a:gd name="connsiteY192" fmla="*/ 91967 h 403513"/>
                <a:gd name="connsiteX193" fmla="*/ 394542 w 445924"/>
                <a:gd name="connsiteY193" fmla="*/ 98681 h 403513"/>
                <a:gd name="connsiteX194" fmla="*/ 390475 w 445924"/>
                <a:gd name="connsiteY194" fmla="*/ 99133 h 403513"/>
                <a:gd name="connsiteX195" fmla="*/ 390475 w 445924"/>
                <a:gd name="connsiteY195" fmla="*/ 127923 h 403513"/>
                <a:gd name="connsiteX196" fmla="*/ 390475 w 445924"/>
                <a:gd name="connsiteY196" fmla="*/ 156713 h 403513"/>
                <a:gd name="connsiteX197" fmla="*/ 388216 w 445924"/>
                <a:gd name="connsiteY197" fmla="*/ 154518 h 403513"/>
                <a:gd name="connsiteX198" fmla="*/ 385956 w 445924"/>
                <a:gd name="connsiteY198" fmla="*/ 152323 h 403513"/>
                <a:gd name="connsiteX199" fmla="*/ 385956 w 445924"/>
                <a:gd name="connsiteY199" fmla="*/ 125664 h 403513"/>
                <a:gd name="connsiteX200" fmla="*/ 385956 w 445924"/>
                <a:gd name="connsiteY200" fmla="*/ 99004 h 403513"/>
                <a:gd name="connsiteX201" fmla="*/ 376015 w 445924"/>
                <a:gd name="connsiteY201" fmla="*/ 99004 h 403513"/>
                <a:gd name="connsiteX202" fmla="*/ 365687 w 445924"/>
                <a:gd name="connsiteY202" fmla="*/ 100036 h 403513"/>
                <a:gd name="connsiteX203" fmla="*/ 365300 w 445924"/>
                <a:gd name="connsiteY203" fmla="*/ 248893 h 403513"/>
                <a:gd name="connsiteX204" fmla="*/ 364913 w 445924"/>
                <a:gd name="connsiteY204" fmla="*/ 397298 h 403513"/>
                <a:gd name="connsiteX205" fmla="*/ 304427 w 445924"/>
                <a:gd name="connsiteY205" fmla="*/ 397879 h 403513"/>
                <a:gd name="connsiteX206" fmla="*/ 244330 w 445924"/>
                <a:gd name="connsiteY206" fmla="*/ 397879 h 403513"/>
                <a:gd name="connsiteX207" fmla="*/ 246524 w 445924"/>
                <a:gd name="connsiteY207" fmla="*/ 395619 h 403513"/>
                <a:gd name="connsiteX208" fmla="*/ 20593 w 445924"/>
                <a:gd name="connsiteY208" fmla="*/ 257607 h 403513"/>
                <a:gd name="connsiteX209" fmla="*/ 18850 w 445924"/>
                <a:gd name="connsiteY209" fmla="*/ 255800 h 403513"/>
                <a:gd name="connsiteX210" fmla="*/ 17043 w 445924"/>
                <a:gd name="connsiteY210" fmla="*/ 254251 h 403513"/>
                <a:gd name="connsiteX211" fmla="*/ 18592 w 445924"/>
                <a:gd name="connsiteY211" fmla="*/ 256058 h 403513"/>
                <a:gd name="connsiteX212" fmla="*/ 20593 w 445924"/>
                <a:gd name="connsiteY212" fmla="*/ 257607 h 403513"/>
                <a:gd name="connsiteX213" fmla="*/ 59970 w 445924"/>
                <a:gd name="connsiteY213" fmla="*/ 71505 h 403513"/>
                <a:gd name="connsiteX214" fmla="*/ 58420 w 445924"/>
                <a:gd name="connsiteY214" fmla="*/ 71117 h 403513"/>
                <a:gd name="connsiteX215" fmla="*/ 59001 w 445924"/>
                <a:gd name="connsiteY215" fmla="*/ 71698 h 403513"/>
                <a:gd name="connsiteX216" fmla="*/ 59970 w 445924"/>
                <a:gd name="connsiteY216" fmla="*/ 71505 h 40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445924" h="403513">
                  <a:moveTo>
                    <a:pt x="246524" y="395619"/>
                  </a:moveTo>
                  <a:lnTo>
                    <a:pt x="248719" y="393360"/>
                  </a:lnTo>
                  <a:lnTo>
                    <a:pt x="272668" y="393360"/>
                  </a:lnTo>
                  <a:cubicBezTo>
                    <a:pt x="287192" y="393360"/>
                    <a:pt x="298166" y="393102"/>
                    <a:pt x="300425" y="392650"/>
                  </a:cubicBezTo>
                  <a:cubicBezTo>
                    <a:pt x="311205" y="390649"/>
                    <a:pt x="320178" y="382128"/>
                    <a:pt x="322696" y="371477"/>
                  </a:cubicBezTo>
                  <a:cubicBezTo>
                    <a:pt x="323599" y="367539"/>
                    <a:pt x="323083" y="355533"/>
                    <a:pt x="321986" y="354629"/>
                  </a:cubicBezTo>
                  <a:cubicBezTo>
                    <a:pt x="321727" y="354435"/>
                    <a:pt x="320953" y="353015"/>
                    <a:pt x="320114" y="351466"/>
                  </a:cubicBezTo>
                  <a:cubicBezTo>
                    <a:pt x="318306" y="347851"/>
                    <a:pt x="313465" y="342687"/>
                    <a:pt x="310108" y="340686"/>
                  </a:cubicBezTo>
                  <a:cubicBezTo>
                    <a:pt x="308623" y="339847"/>
                    <a:pt x="305719" y="338556"/>
                    <a:pt x="303653" y="337845"/>
                  </a:cubicBezTo>
                  <a:cubicBezTo>
                    <a:pt x="299973" y="336554"/>
                    <a:pt x="298295" y="336554"/>
                    <a:pt x="177196" y="336554"/>
                  </a:cubicBezTo>
                  <a:cubicBezTo>
                    <a:pt x="99088" y="336554"/>
                    <a:pt x="52869" y="336296"/>
                    <a:pt x="49964" y="335909"/>
                  </a:cubicBezTo>
                  <a:cubicBezTo>
                    <a:pt x="21109" y="331778"/>
                    <a:pt x="2196" y="304214"/>
                    <a:pt x="8005" y="274714"/>
                  </a:cubicBezTo>
                  <a:cubicBezTo>
                    <a:pt x="9296" y="268388"/>
                    <a:pt x="14267" y="258059"/>
                    <a:pt x="18463" y="253218"/>
                  </a:cubicBezTo>
                  <a:cubicBezTo>
                    <a:pt x="25176" y="245343"/>
                    <a:pt x="34278" y="239468"/>
                    <a:pt x="44477" y="236370"/>
                  </a:cubicBezTo>
                  <a:lnTo>
                    <a:pt x="49319" y="234950"/>
                  </a:lnTo>
                  <a:lnTo>
                    <a:pt x="112902" y="234692"/>
                  </a:lnTo>
                  <a:lnTo>
                    <a:pt x="176486" y="234498"/>
                  </a:lnTo>
                  <a:lnTo>
                    <a:pt x="173904" y="237145"/>
                  </a:lnTo>
                  <a:lnTo>
                    <a:pt x="171386" y="239727"/>
                  </a:lnTo>
                  <a:lnTo>
                    <a:pt x="112128" y="239727"/>
                  </a:lnTo>
                  <a:cubicBezTo>
                    <a:pt x="45768" y="239727"/>
                    <a:pt x="47253" y="239662"/>
                    <a:pt x="37699" y="244245"/>
                  </a:cubicBezTo>
                  <a:cubicBezTo>
                    <a:pt x="8974" y="258124"/>
                    <a:pt x="2648" y="296532"/>
                    <a:pt x="25564" y="318544"/>
                  </a:cubicBezTo>
                  <a:cubicBezTo>
                    <a:pt x="32019" y="324806"/>
                    <a:pt x="39959" y="329131"/>
                    <a:pt x="47963" y="330745"/>
                  </a:cubicBezTo>
                  <a:cubicBezTo>
                    <a:pt x="50803" y="331326"/>
                    <a:pt x="82692" y="331519"/>
                    <a:pt x="176421" y="331584"/>
                  </a:cubicBezTo>
                  <a:lnTo>
                    <a:pt x="301071" y="331713"/>
                  </a:lnTo>
                  <a:lnTo>
                    <a:pt x="305848" y="333456"/>
                  </a:lnTo>
                  <a:cubicBezTo>
                    <a:pt x="313981" y="336425"/>
                    <a:pt x="319404" y="340815"/>
                    <a:pt x="323599" y="347786"/>
                  </a:cubicBezTo>
                  <a:cubicBezTo>
                    <a:pt x="326052" y="351853"/>
                    <a:pt x="326440" y="353015"/>
                    <a:pt x="325149" y="352370"/>
                  </a:cubicBezTo>
                  <a:cubicBezTo>
                    <a:pt x="324697" y="352111"/>
                    <a:pt x="324761" y="352370"/>
                    <a:pt x="325407" y="352821"/>
                  </a:cubicBezTo>
                  <a:cubicBezTo>
                    <a:pt x="327021" y="354177"/>
                    <a:pt x="327989" y="358889"/>
                    <a:pt x="327924" y="365215"/>
                  </a:cubicBezTo>
                  <a:cubicBezTo>
                    <a:pt x="327860" y="371993"/>
                    <a:pt x="326633" y="376835"/>
                    <a:pt x="323599" y="381805"/>
                  </a:cubicBezTo>
                  <a:cubicBezTo>
                    <a:pt x="321469" y="385356"/>
                    <a:pt x="315272" y="392069"/>
                    <a:pt x="314175" y="392069"/>
                  </a:cubicBezTo>
                  <a:cubicBezTo>
                    <a:pt x="313917" y="392069"/>
                    <a:pt x="313658" y="392392"/>
                    <a:pt x="313658" y="392715"/>
                  </a:cubicBezTo>
                  <a:cubicBezTo>
                    <a:pt x="313658" y="393102"/>
                    <a:pt x="317080" y="393360"/>
                    <a:pt x="322567" y="393360"/>
                  </a:cubicBezTo>
                  <a:lnTo>
                    <a:pt x="331475" y="393360"/>
                  </a:lnTo>
                  <a:lnTo>
                    <a:pt x="332830" y="391553"/>
                  </a:lnTo>
                  <a:cubicBezTo>
                    <a:pt x="341416" y="379933"/>
                    <a:pt x="343546" y="360632"/>
                    <a:pt x="337736" y="347205"/>
                  </a:cubicBezTo>
                  <a:cubicBezTo>
                    <a:pt x="334638" y="340040"/>
                    <a:pt x="329538" y="333198"/>
                    <a:pt x="323664" y="328292"/>
                  </a:cubicBezTo>
                  <a:cubicBezTo>
                    <a:pt x="321211" y="326226"/>
                    <a:pt x="321146" y="326162"/>
                    <a:pt x="323212" y="327130"/>
                  </a:cubicBezTo>
                  <a:cubicBezTo>
                    <a:pt x="324309" y="327711"/>
                    <a:pt x="325278" y="328034"/>
                    <a:pt x="325278" y="327904"/>
                  </a:cubicBezTo>
                  <a:cubicBezTo>
                    <a:pt x="325278" y="327259"/>
                    <a:pt x="321534" y="325645"/>
                    <a:pt x="321146" y="326097"/>
                  </a:cubicBezTo>
                  <a:cubicBezTo>
                    <a:pt x="320888" y="326291"/>
                    <a:pt x="320501" y="326226"/>
                    <a:pt x="320243" y="325903"/>
                  </a:cubicBezTo>
                  <a:cubicBezTo>
                    <a:pt x="319984" y="325516"/>
                    <a:pt x="318242" y="324548"/>
                    <a:pt x="316434" y="323644"/>
                  </a:cubicBezTo>
                  <a:cubicBezTo>
                    <a:pt x="314562" y="322740"/>
                    <a:pt x="313013" y="321772"/>
                    <a:pt x="313013" y="321514"/>
                  </a:cubicBezTo>
                  <a:cubicBezTo>
                    <a:pt x="313013" y="321191"/>
                    <a:pt x="312755" y="321127"/>
                    <a:pt x="312496" y="321320"/>
                  </a:cubicBezTo>
                  <a:cubicBezTo>
                    <a:pt x="312174" y="321514"/>
                    <a:pt x="309785" y="320997"/>
                    <a:pt x="307139" y="320223"/>
                  </a:cubicBezTo>
                  <a:lnTo>
                    <a:pt x="302362" y="318867"/>
                  </a:lnTo>
                  <a:lnTo>
                    <a:pt x="175840" y="318480"/>
                  </a:lnTo>
                  <a:lnTo>
                    <a:pt x="49319" y="318157"/>
                  </a:lnTo>
                  <a:lnTo>
                    <a:pt x="45897" y="316737"/>
                  </a:lnTo>
                  <a:cubicBezTo>
                    <a:pt x="37699" y="313380"/>
                    <a:pt x="31567" y="307700"/>
                    <a:pt x="27952" y="300083"/>
                  </a:cubicBezTo>
                  <a:cubicBezTo>
                    <a:pt x="18915" y="281104"/>
                    <a:pt x="29178" y="258899"/>
                    <a:pt x="49383" y="253670"/>
                  </a:cubicBezTo>
                  <a:cubicBezTo>
                    <a:pt x="52869" y="252766"/>
                    <a:pt x="60099" y="252637"/>
                    <a:pt x="105866" y="252637"/>
                  </a:cubicBezTo>
                  <a:lnTo>
                    <a:pt x="158347" y="252637"/>
                  </a:lnTo>
                  <a:lnTo>
                    <a:pt x="156152" y="254896"/>
                  </a:lnTo>
                  <a:lnTo>
                    <a:pt x="154022" y="257091"/>
                  </a:lnTo>
                  <a:lnTo>
                    <a:pt x="102961" y="257285"/>
                  </a:lnTo>
                  <a:cubicBezTo>
                    <a:pt x="52353" y="257478"/>
                    <a:pt x="51901" y="257478"/>
                    <a:pt x="48221" y="258899"/>
                  </a:cubicBezTo>
                  <a:cubicBezTo>
                    <a:pt x="40733" y="261739"/>
                    <a:pt x="35311" y="266709"/>
                    <a:pt x="32019" y="273875"/>
                  </a:cubicBezTo>
                  <a:cubicBezTo>
                    <a:pt x="28533" y="281233"/>
                    <a:pt x="28791" y="291110"/>
                    <a:pt x="32600" y="298792"/>
                  </a:cubicBezTo>
                  <a:cubicBezTo>
                    <a:pt x="35053" y="303698"/>
                    <a:pt x="40604" y="308926"/>
                    <a:pt x="46026" y="311508"/>
                  </a:cubicBezTo>
                  <a:lnTo>
                    <a:pt x="50610" y="313638"/>
                  </a:lnTo>
                  <a:lnTo>
                    <a:pt x="177454" y="313961"/>
                  </a:lnTo>
                  <a:cubicBezTo>
                    <a:pt x="293325" y="314284"/>
                    <a:pt x="304621" y="314413"/>
                    <a:pt x="307849" y="315381"/>
                  </a:cubicBezTo>
                  <a:cubicBezTo>
                    <a:pt x="311980" y="316608"/>
                    <a:pt x="320114" y="320158"/>
                    <a:pt x="320114" y="320739"/>
                  </a:cubicBezTo>
                  <a:cubicBezTo>
                    <a:pt x="320114" y="320933"/>
                    <a:pt x="319791" y="320933"/>
                    <a:pt x="319339" y="320675"/>
                  </a:cubicBezTo>
                  <a:cubicBezTo>
                    <a:pt x="318887" y="320416"/>
                    <a:pt x="318823" y="320481"/>
                    <a:pt x="319081" y="320997"/>
                  </a:cubicBezTo>
                  <a:cubicBezTo>
                    <a:pt x="319339" y="321385"/>
                    <a:pt x="319855" y="321578"/>
                    <a:pt x="320178" y="321320"/>
                  </a:cubicBezTo>
                  <a:cubicBezTo>
                    <a:pt x="321082" y="320804"/>
                    <a:pt x="325342" y="323644"/>
                    <a:pt x="324890" y="324419"/>
                  </a:cubicBezTo>
                  <a:cubicBezTo>
                    <a:pt x="324632" y="324806"/>
                    <a:pt x="324697" y="324935"/>
                    <a:pt x="325084" y="324741"/>
                  </a:cubicBezTo>
                  <a:cubicBezTo>
                    <a:pt x="325988" y="324160"/>
                    <a:pt x="329861" y="327517"/>
                    <a:pt x="329345" y="328421"/>
                  </a:cubicBezTo>
                  <a:cubicBezTo>
                    <a:pt x="329151" y="328808"/>
                    <a:pt x="329151" y="328937"/>
                    <a:pt x="329474" y="328679"/>
                  </a:cubicBezTo>
                  <a:cubicBezTo>
                    <a:pt x="330313" y="327904"/>
                    <a:pt x="331668" y="329389"/>
                    <a:pt x="331281" y="330616"/>
                  </a:cubicBezTo>
                  <a:cubicBezTo>
                    <a:pt x="331023" y="331519"/>
                    <a:pt x="331087" y="331584"/>
                    <a:pt x="331604" y="330745"/>
                  </a:cubicBezTo>
                  <a:cubicBezTo>
                    <a:pt x="332185" y="329970"/>
                    <a:pt x="332508" y="330035"/>
                    <a:pt x="333669" y="331390"/>
                  </a:cubicBezTo>
                  <a:cubicBezTo>
                    <a:pt x="346838" y="346431"/>
                    <a:pt x="349614" y="369928"/>
                    <a:pt x="340447" y="388196"/>
                  </a:cubicBezTo>
                  <a:cubicBezTo>
                    <a:pt x="339221" y="390649"/>
                    <a:pt x="338188" y="392844"/>
                    <a:pt x="338188" y="393037"/>
                  </a:cubicBezTo>
                  <a:cubicBezTo>
                    <a:pt x="338188" y="393231"/>
                    <a:pt x="343288" y="393360"/>
                    <a:pt x="349485" y="393360"/>
                  </a:cubicBezTo>
                  <a:lnTo>
                    <a:pt x="360781" y="393360"/>
                  </a:lnTo>
                  <a:lnTo>
                    <a:pt x="360781" y="246182"/>
                  </a:lnTo>
                  <a:lnTo>
                    <a:pt x="360781" y="99004"/>
                  </a:lnTo>
                  <a:lnTo>
                    <a:pt x="223802" y="99004"/>
                  </a:lnTo>
                  <a:cubicBezTo>
                    <a:pt x="40669" y="98939"/>
                    <a:pt x="54935" y="98874"/>
                    <a:pt x="50545" y="100036"/>
                  </a:cubicBezTo>
                  <a:cubicBezTo>
                    <a:pt x="42412" y="102167"/>
                    <a:pt x="35763" y="107718"/>
                    <a:pt x="32019" y="115593"/>
                  </a:cubicBezTo>
                  <a:cubicBezTo>
                    <a:pt x="30082" y="119725"/>
                    <a:pt x="29953" y="120370"/>
                    <a:pt x="29953" y="127406"/>
                  </a:cubicBezTo>
                  <a:cubicBezTo>
                    <a:pt x="29953" y="134507"/>
                    <a:pt x="30082" y="135024"/>
                    <a:pt x="32148" y="139478"/>
                  </a:cubicBezTo>
                  <a:cubicBezTo>
                    <a:pt x="35892" y="147482"/>
                    <a:pt x="43703" y="153550"/>
                    <a:pt x="52159" y="155164"/>
                  </a:cubicBezTo>
                  <a:cubicBezTo>
                    <a:pt x="54289" y="155551"/>
                    <a:pt x="73461" y="155809"/>
                    <a:pt x="102187" y="155809"/>
                  </a:cubicBezTo>
                  <a:lnTo>
                    <a:pt x="148793" y="155809"/>
                  </a:lnTo>
                  <a:lnTo>
                    <a:pt x="150988" y="158069"/>
                  </a:lnTo>
                  <a:lnTo>
                    <a:pt x="153183" y="160392"/>
                  </a:lnTo>
                  <a:lnTo>
                    <a:pt x="101606" y="160199"/>
                  </a:lnTo>
                  <a:cubicBezTo>
                    <a:pt x="50674" y="160005"/>
                    <a:pt x="49900" y="160005"/>
                    <a:pt x="46349" y="158650"/>
                  </a:cubicBezTo>
                  <a:cubicBezTo>
                    <a:pt x="41185" y="156648"/>
                    <a:pt x="35246" y="152453"/>
                    <a:pt x="32148" y="148515"/>
                  </a:cubicBezTo>
                  <a:cubicBezTo>
                    <a:pt x="28468" y="143932"/>
                    <a:pt x="27952" y="142576"/>
                    <a:pt x="29049" y="141156"/>
                  </a:cubicBezTo>
                  <a:cubicBezTo>
                    <a:pt x="29888" y="140123"/>
                    <a:pt x="29824" y="140059"/>
                    <a:pt x="28856" y="140898"/>
                  </a:cubicBezTo>
                  <a:cubicBezTo>
                    <a:pt x="27823" y="141672"/>
                    <a:pt x="27565" y="141543"/>
                    <a:pt x="26725" y="139413"/>
                  </a:cubicBezTo>
                  <a:cubicBezTo>
                    <a:pt x="26209" y="138122"/>
                    <a:pt x="25370" y="134894"/>
                    <a:pt x="24983" y="132248"/>
                  </a:cubicBezTo>
                  <a:cubicBezTo>
                    <a:pt x="23369" y="121661"/>
                    <a:pt x="26790" y="111462"/>
                    <a:pt x="34730" y="103522"/>
                  </a:cubicBezTo>
                  <a:lnTo>
                    <a:pt x="39248" y="99004"/>
                  </a:lnTo>
                  <a:lnTo>
                    <a:pt x="30276" y="99004"/>
                  </a:lnTo>
                  <a:lnTo>
                    <a:pt x="21239" y="99004"/>
                  </a:lnTo>
                  <a:lnTo>
                    <a:pt x="18979" y="102425"/>
                  </a:lnTo>
                  <a:cubicBezTo>
                    <a:pt x="14525" y="109138"/>
                    <a:pt x="11556" y="119144"/>
                    <a:pt x="11556" y="127406"/>
                  </a:cubicBezTo>
                  <a:cubicBezTo>
                    <a:pt x="11556" y="133087"/>
                    <a:pt x="13170" y="140317"/>
                    <a:pt x="15752" y="146256"/>
                  </a:cubicBezTo>
                  <a:lnTo>
                    <a:pt x="18011" y="151549"/>
                  </a:lnTo>
                  <a:lnTo>
                    <a:pt x="16397" y="153163"/>
                  </a:lnTo>
                  <a:cubicBezTo>
                    <a:pt x="14848" y="154712"/>
                    <a:pt x="14783" y="154776"/>
                    <a:pt x="13880" y="153550"/>
                  </a:cubicBezTo>
                  <a:cubicBezTo>
                    <a:pt x="12072" y="151032"/>
                    <a:pt x="9038" y="142963"/>
                    <a:pt x="7941" y="137735"/>
                  </a:cubicBezTo>
                  <a:cubicBezTo>
                    <a:pt x="7166" y="133668"/>
                    <a:pt x="6973" y="130505"/>
                    <a:pt x="7231" y="124889"/>
                  </a:cubicBezTo>
                  <a:cubicBezTo>
                    <a:pt x="7683" y="116303"/>
                    <a:pt x="8780" y="111656"/>
                    <a:pt x="12072" y="104813"/>
                  </a:cubicBezTo>
                  <a:cubicBezTo>
                    <a:pt x="13428" y="102167"/>
                    <a:pt x="14525" y="99778"/>
                    <a:pt x="14654" y="99585"/>
                  </a:cubicBezTo>
                  <a:cubicBezTo>
                    <a:pt x="14783" y="99326"/>
                    <a:pt x="14267" y="99004"/>
                    <a:pt x="13492" y="98810"/>
                  </a:cubicBezTo>
                  <a:cubicBezTo>
                    <a:pt x="12395" y="98552"/>
                    <a:pt x="12201" y="97971"/>
                    <a:pt x="12201" y="94550"/>
                  </a:cubicBezTo>
                  <a:cubicBezTo>
                    <a:pt x="12201" y="88998"/>
                    <a:pt x="13299" y="84544"/>
                    <a:pt x="15945" y="78993"/>
                  </a:cubicBezTo>
                  <a:cubicBezTo>
                    <a:pt x="18205" y="74409"/>
                    <a:pt x="21045" y="71117"/>
                    <a:pt x="30469" y="62274"/>
                  </a:cubicBezTo>
                  <a:cubicBezTo>
                    <a:pt x="31825" y="60983"/>
                    <a:pt x="33826" y="58078"/>
                    <a:pt x="34859" y="55818"/>
                  </a:cubicBezTo>
                  <a:cubicBezTo>
                    <a:pt x="40152" y="44909"/>
                    <a:pt x="35182" y="31999"/>
                    <a:pt x="23562" y="26383"/>
                  </a:cubicBezTo>
                  <a:cubicBezTo>
                    <a:pt x="21045" y="25156"/>
                    <a:pt x="17946" y="23155"/>
                    <a:pt x="16720" y="21864"/>
                  </a:cubicBezTo>
                  <a:lnTo>
                    <a:pt x="14525" y="19605"/>
                  </a:lnTo>
                  <a:lnTo>
                    <a:pt x="16655" y="19605"/>
                  </a:lnTo>
                  <a:cubicBezTo>
                    <a:pt x="22271" y="19605"/>
                    <a:pt x="31309" y="24123"/>
                    <a:pt x="35246" y="28900"/>
                  </a:cubicBezTo>
                  <a:cubicBezTo>
                    <a:pt x="40281" y="35033"/>
                    <a:pt x="42670" y="43554"/>
                    <a:pt x="41443" y="50848"/>
                  </a:cubicBezTo>
                  <a:cubicBezTo>
                    <a:pt x="40023" y="59046"/>
                    <a:pt x="38280" y="61693"/>
                    <a:pt x="26790" y="72537"/>
                  </a:cubicBezTo>
                  <a:cubicBezTo>
                    <a:pt x="21303" y="77701"/>
                    <a:pt x="18075" y="83834"/>
                    <a:pt x="17043" y="90870"/>
                  </a:cubicBezTo>
                  <a:lnTo>
                    <a:pt x="16591" y="94033"/>
                  </a:lnTo>
                  <a:lnTo>
                    <a:pt x="20399" y="93646"/>
                  </a:lnTo>
                  <a:cubicBezTo>
                    <a:pt x="25564" y="93194"/>
                    <a:pt x="33697" y="90483"/>
                    <a:pt x="38603" y="87578"/>
                  </a:cubicBezTo>
                  <a:cubicBezTo>
                    <a:pt x="44025" y="84415"/>
                    <a:pt x="51901" y="76540"/>
                    <a:pt x="55064" y="71246"/>
                  </a:cubicBezTo>
                  <a:cubicBezTo>
                    <a:pt x="61325" y="60660"/>
                    <a:pt x="63326" y="48201"/>
                    <a:pt x="60615" y="36711"/>
                  </a:cubicBezTo>
                  <a:cubicBezTo>
                    <a:pt x="56677" y="19476"/>
                    <a:pt x="45316" y="7211"/>
                    <a:pt x="28016" y="1401"/>
                  </a:cubicBezTo>
                  <a:cubicBezTo>
                    <a:pt x="24079" y="110"/>
                    <a:pt x="22271" y="-83"/>
                    <a:pt x="14138" y="-83"/>
                  </a:cubicBezTo>
                  <a:cubicBezTo>
                    <a:pt x="6392" y="-19"/>
                    <a:pt x="4132" y="175"/>
                    <a:pt x="1098" y="1272"/>
                  </a:cubicBezTo>
                  <a:lnTo>
                    <a:pt x="-2581" y="2628"/>
                  </a:lnTo>
                  <a:lnTo>
                    <a:pt x="-4324" y="820"/>
                  </a:lnTo>
                  <a:lnTo>
                    <a:pt x="-6067" y="-1052"/>
                  </a:lnTo>
                  <a:lnTo>
                    <a:pt x="-3743" y="-2020"/>
                  </a:lnTo>
                  <a:cubicBezTo>
                    <a:pt x="4326" y="-5377"/>
                    <a:pt x="-645" y="-5183"/>
                    <a:pt x="91277" y="-5441"/>
                  </a:cubicBezTo>
                  <a:lnTo>
                    <a:pt x="176486" y="-5635"/>
                  </a:lnTo>
                  <a:lnTo>
                    <a:pt x="174033" y="-3117"/>
                  </a:lnTo>
                  <a:cubicBezTo>
                    <a:pt x="172677" y="-1697"/>
                    <a:pt x="171063" y="-600"/>
                    <a:pt x="170482" y="-600"/>
                  </a:cubicBezTo>
                  <a:cubicBezTo>
                    <a:pt x="169901" y="-600"/>
                    <a:pt x="139627" y="-535"/>
                    <a:pt x="103219" y="-471"/>
                  </a:cubicBezTo>
                  <a:cubicBezTo>
                    <a:pt x="43767" y="-406"/>
                    <a:pt x="37247" y="-277"/>
                    <a:pt x="38926" y="562"/>
                  </a:cubicBezTo>
                  <a:cubicBezTo>
                    <a:pt x="47317" y="4952"/>
                    <a:pt x="56355" y="14182"/>
                    <a:pt x="60809" y="22962"/>
                  </a:cubicBezTo>
                  <a:cubicBezTo>
                    <a:pt x="65392" y="31934"/>
                    <a:pt x="66618" y="37808"/>
                    <a:pt x="66296" y="48589"/>
                  </a:cubicBezTo>
                  <a:cubicBezTo>
                    <a:pt x="66038" y="56012"/>
                    <a:pt x="65715" y="58142"/>
                    <a:pt x="64230" y="62532"/>
                  </a:cubicBezTo>
                  <a:cubicBezTo>
                    <a:pt x="63262" y="65372"/>
                    <a:pt x="62100" y="67890"/>
                    <a:pt x="61713" y="68148"/>
                  </a:cubicBezTo>
                  <a:cubicBezTo>
                    <a:pt x="61261" y="68406"/>
                    <a:pt x="61132" y="68664"/>
                    <a:pt x="61454" y="68664"/>
                  </a:cubicBezTo>
                  <a:cubicBezTo>
                    <a:pt x="61971" y="68664"/>
                    <a:pt x="59518" y="73828"/>
                    <a:pt x="58937" y="73828"/>
                  </a:cubicBezTo>
                  <a:cubicBezTo>
                    <a:pt x="58743" y="73828"/>
                    <a:pt x="58808" y="73506"/>
                    <a:pt x="59066" y="73054"/>
                  </a:cubicBezTo>
                  <a:cubicBezTo>
                    <a:pt x="59324" y="72602"/>
                    <a:pt x="59260" y="72537"/>
                    <a:pt x="58808" y="72796"/>
                  </a:cubicBezTo>
                  <a:cubicBezTo>
                    <a:pt x="58420" y="73054"/>
                    <a:pt x="58227" y="73570"/>
                    <a:pt x="58420" y="74022"/>
                  </a:cubicBezTo>
                  <a:cubicBezTo>
                    <a:pt x="58872" y="75313"/>
                    <a:pt x="52740" y="82995"/>
                    <a:pt x="48673" y="86351"/>
                  </a:cubicBezTo>
                  <a:cubicBezTo>
                    <a:pt x="46672" y="87965"/>
                    <a:pt x="43251" y="90418"/>
                    <a:pt x="41121" y="91709"/>
                  </a:cubicBezTo>
                  <a:lnTo>
                    <a:pt x="37118" y="94162"/>
                  </a:lnTo>
                  <a:lnTo>
                    <a:pt x="64553" y="94356"/>
                  </a:lnTo>
                  <a:cubicBezTo>
                    <a:pt x="79593" y="94420"/>
                    <a:pt x="160219" y="94420"/>
                    <a:pt x="243620" y="94291"/>
                  </a:cubicBezTo>
                  <a:cubicBezTo>
                    <a:pt x="380728" y="94098"/>
                    <a:pt x="395639" y="94033"/>
                    <a:pt x="398867" y="93065"/>
                  </a:cubicBezTo>
                  <a:cubicBezTo>
                    <a:pt x="405064" y="91257"/>
                    <a:pt x="408098" y="89966"/>
                    <a:pt x="412423" y="87384"/>
                  </a:cubicBezTo>
                  <a:cubicBezTo>
                    <a:pt x="416748" y="84802"/>
                    <a:pt x="424042" y="78670"/>
                    <a:pt x="424042" y="77637"/>
                  </a:cubicBezTo>
                  <a:cubicBezTo>
                    <a:pt x="424042" y="77314"/>
                    <a:pt x="359038" y="76991"/>
                    <a:pt x="259951" y="76927"/>
                  </a:cubicBezTo>
                  <a:cubicBezTo>
                    <a:pt x="102574" y="76733"/>
                    <a:pt x="95796" y="76669"/>
                    <a:pt x="95602" y="75571"/>
                  </a:cubicBezTo>
                  <a:cubicBezTo>
                    <a:pt x="94957" y="72344"/>
                    <a:pt x="84628" y="72537"/>
                    <a:pt x="262404" y="72537"/>
                  </a:cubicBezTo>
                  <a:lnTo>
                    <a:pt x="427915" y="72537"/>
                  </a:lnTo>
                  <a:lnTo>
                    <a:pt x="429852" y="69181"/>
                  </a:lnTo>
                  <a:cubicBezTo>
                    <a:pt x="432111" y="65178"/>
                    <a:pt x="434693" y="57497"/>
                    <a:pt x="435274" y="52720"/>
                  </a:cubicBezTo>
                  <a:lnTo>
                    <a:pt x="435726" y="49299"/>
                  </a:lnTo>
                  <a:lnTo>
                    <a:pt x="270796" y="49299"/>
                  </a:lnTo>
                  <a:cubicBezTo>
                    <a:pt x="108577" y="49299"/>
                    <a:pt x="105866" y="49299"/>
                    <a:pt x="105156" y="48072"/>
                  </a:cubicBezTo>
                  <a:cubicBezTo>
                    <a:pt x="104833" y="47362"/>
                    <a:pt x="104704" y="46329"/>
                    <a:pt x="104898" y="45813"/>
                  </a:cubicBezTo>
                  <a:cubicBezTo>
                    <a:pt x="105285" y="44909"/>
                    <a:pt x="114193" y="44780"/>
                    <a:pt x="196755" y="44780"/>
                  </a:cubicBezTo>
                  <a:cubicBezTo>
                    <a:pt x="247041" y="44780"/>
                    <a:pt x="321276" y="44715"/>
                    <a:pt x="361750" y="44586"/>
                  </a:cubicBezTo>
                  <a:lnTo>
                    <a:pt x="435339" y="44457"/>
                  </a:lnTo>
                  <a:lnTo>
                    <a:pt x="435145" y="41230"/>
                  </a:lnTo>
                  <a:cubicBezTo>
                    <a:pt x="434951" y="36776"/>
                    <a:pt x="432434" y="28965"/>
                    <a:pt x="429594" y="23865"/>
                  </a:cubicBezTo>
                  <a:lnTo>
                    <a:pt x="427205" y="19605"/>
                  </a:lnTo>
                  <a:lnTo>
                    <a:pt x="409001" y="19605"/>
                  </a:lnTo>
                  <a:lnTo>
                    <a:pt x="390862" y="19605"/>
                  </a:lnTo>
                  <a:lnTo>
                    <a:pt x="393380" y="17023"/>
                  </a:lnTo>
                  <a:lnTo>
                    <a:pt x="395897" y="14441"/>
                  </a:lnTo>
                  <a:lnTo>
                    <a:pt x="409518" y="14441"/>
                  </a:lnTo>
                  <a:lnTo>
                    <a:pt x="423074" y="14376"/>
                  </a:lnTo>
                  <a:lnTo>
                    <a:pt x="420169" y="11859"/>
                  </a:lnTo>
                  <a:cubicBezTo>
                    <a:pt x="418555" y="10438"/>
                    <a:pt x="415005" y="7856"/>
                    <a:pt x="412294" y="6178"/>
                  </a:cubicBezTo>
                  <a:lnTo>
                    <a:pt x="407259" y="3015"/>
                  </a:lnTo>
                  <a:lnTo>
                    <a:pt x="409066" y="1337"/>
                  </a:lnTo>
                  <a:lnTo>
                    <a:pt x="410873" y="-342"/>
                  </a:lnTo>
                  <a:lnTo>
                    <a:pt x="415328" y="2305"/>
                  </a:lnTo>
                  <a:cubicBezTo>
                    <a:pt x="421073" y="5726"/>
                    <a:pt x="429400" y="14053"/>
                    <a:pt x="433015" y="20057"/>
                  </a:cubicBezTo>
                  <a:cubicBezTo>
                    <a:pt x="434499" y="22639"/>
                    <a:pt x="436694" y="27416"/>
                    <a:pt x="437792" y="30708"/>
                  </a:cubicBezTo>
                  <a:cubicBezTo>
                    <a:pt x="439664" y="36388"/>
                    <a:pt x="439793" y="37292"/>
                    <a:pt x="439857" y="46717"/>
                  </a:cubicBezTo>
                  <a:cubicBezTo>
                    <a:pt x="439857" y="54656"/>
                    <a:pt x="439599" y="57497"/>
                    <a:pt x="438695" y="60595"/>
                  </a:cubicBezTo>
                  <a:cubicBezTo>
                    <a:pt x="434499" y="74087"/>
                    <a:pt x="425979" y="85060"/>
                    <a:pt x="414295" y="91967"/>
                  </a:cubicBezTo>
                  <a:cubicBezTo>
                    <a:pt x="409066" y="95001"/>
                    <a:pt x="400029" y="98100"/>
                    <a:pt x="394542" y="98681"/>
                  </a:cubicBezTo>
                  <a:lnTo>
                    <a:pt x="390475" y="99133"/>
                  </a:lnTo>
                  <a:lnTo>
                    <a:pt x="390475" y="127923"/>
                  </a:lnTo>
                  <a:lnTo>
                    <a:pt x="390475" y="156713"/>
                  </a:lnTo>
                  <a:lnTo>
                    <a:pt x="388216" y="154518"/>
                  </a:lnTo>
                  <a:lnTo>
                    <a:pt x="385956" y="152323"/>
                  </a:lnTo>
                  <a:lnTo>
                    <a:pt x="385956" y="125664"/>
                  </a:lnTo>
                  <a:lnTo>
                    <a:pt x="385956" y="99004"/>
                  </a:lnTo>
                  <a:lnTo>
                    <a:pt x="376015" y="99004"/>
                  </a:lnTo>
                  <a:cubicBezTo>
                    <a:pt x="367624" y="99004"/>
                    <a:pt x="366010" y="99133"/>
                    <a:pt x="365687" y="100036"/>
                  </a:cubicBezTo>
                  <a:cubicBezTo>
                    <a:pt x="365494" y="100553"/>
                    <a:pt x="365300" y="167558"/>
                    <a:pt x="365300" y="248893"/>
                  </a:cubicBezTo>
                  <a:cubicBezTo>
                    <a:pt x="365300" y="330164"/>
                    <a:pt x="365106" y="396975"/>
                    <a:pt x="364913" y="397298"/>
                  </a:cubicBezTo>
                  <a:cubicBezTo>
                    <a:pt x="364719" y="397620"/>
                    <a:pt x="339285" y="397879"/>
                    <a:pt x="304427" y="397879"/>
                  </a:cubicBezTo>
                  <a:lnTo>
                    <a:pt x="244330" y="397879"/>
                  </a:lnTo>
                  <a:lnTo>
                    <a:pt x="246524" y="395619"/>
                  </a:lnTo>
                  <a:close/>
                  <a:moveTo>
                    <a:pt x="20593" y="257607"/>
                  </a:moveTo>
                  <a:cubicBezTo>
                    <a:pt x="20593" y="257478"/>
                    <a:pt x="19818" y="256704"/>
                    <a:pt x="18850" y="255800"/>
                  </a:cubicBezTo>
                  <a:lnTo>
                    <a:pt x="17043" y="254251"/>
                  </a:lnTo>
                  <a:lnTo>
                    <a:pt x="18592" y="256058"/>
                  </a:lnTo>
                  <a:cubicBezTo>
                    <a:pt x="20077" y="257672"/>
                    <a:pt x="20593" y="258124"/>
                    <a:pt x="20593" y="257607"/>
                  </a:cubicBezTo>
                  <a:close/>
                  <a:moveTo>
                    <a:pt x="59970" y="71505"/>
                  </a:moveTo>
                  <a:cubicBezTo>
                    <a:pt x="59970" y="70988"/>
                    <a:pt x="58743" y="70665"/>
                    <a:pt x="58420" y="71117"/>
                  </a:cubicBezTo>
                  <a:cubicBezTo>
                    <a:pt x="58227" y="71440"/>
                    <a:pt x="58485" y="71698"/>
                    <a:pt x="59001" y="71698"/>
                  </a:cubicBezTo>
                  <a:cubicBezTo>
                    <a:pt x="59518" y="71698"/>
                    <a:pt x="59970" y="71569"/>
                    <a:pt x="59970" y="71505"/>
                  </a:cubicBezTo>
                  <a:close/>
                </a:path>
              </a:pathLst>
            </a:custGeom>
            <a:solidFill>
              <a:srgbClr val="000000"/>
            </a:solidFill>
            <a:ln w="65" cap="flat">
              <a:noFill/>
              <a:prstDash val="solid"/>
              <a:miter/>
            </a:ln>
          </p:spPr>
          <p:txBody>
            <a:bodyPr rtlCol="0" anchor="ctr"/>
            <a:lstStyle/>
            <a:p>
              <a:endParaRPr lang="de-DE"/>
            </a:p>
          </p:txBody>
        </p:sp>
        <p:sp>
          <p:nvSpPr>
            <p:cNvPr id="68" name="Freihandform: Form 67">
              <a:extLst>
                <a:ext uri="{FF2B5EF4-FFF2-40B4-BE49-F238E27FC236}">
                  <a16:creationId xmlns:a16="http://schemas.microsoft.com/office/drawing/2014/main" id="{A01310F2-2FF8-4B3A-A43B-C25A6089CD49}"/>
                </a:ext>
              </a:extLst>
            </p:cNvPr>
            <p:cNvSpPr/>
            <p:nvPr/>
          </p:nvSpPr>
          <p:spPr>
            <a:xfrm flipV="1">
              <a:off x="5347213" y="3913170"/>
              <a:ext cx="4518" cy="142272"/>
            </a:xfrm>
            <a:custGeom>
              <a:avLst/>
              <a:gdLst>
                <a:gd name="connsiteX0" fmla="*/ -6390 w 4518"/>
                <a:gd name="connsiteY0" fmla="*/ 132325 h 142272"/>
                <a:gd name="connsiteX1" fmla="*/ -8456 w 4518"/>
                <a:gd name="connsiteY1" fmla="*/ 130195 h 142272"/>
                <a:gd name="connsiteX2" fmla="*/ -8456 w 4518"/>
                <a:gd name="connsiteY2" fmla="*/ 63384 h 142272"/>
                <a:gd name="connsiteX3" fmla="*/ -8456 w 4518"/>
                <a:gd name="connsiteY3" fmla="*/ -3427 h 142272"/>
                <a:gd name="connsiteX4" fmla="*/ -6196 w 4518"/>
                <a:gd name="connsiteY4" fmla="*/ -5622 h 142272"/>
                <a:gd name="connsiteX5" fmla="*/ -3937 w 4518"/>
                <a:gd name="connsiteY5" fmla="*/ -7817 h 142272"/>
                <a:gd name="connsiteX6" fmla="*/ -3937 w 4518"/>
                <a:gd name="connsiteY6" fmla="*/ 63319 h 142272"/>
                <a:gd name="connsiteX7" fmla="*/ -4131 w 4518"/>
                <a:gd name="connsiteY7" fmla="*/ 134455 h 142272"/>
                <a:gd name="connsiteX8" fmla="*/ -6390 w 4518"/>
                <a:gd name="connsiteY8" fmla="*/ 132325 h 14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42272">
                  <a:moveTo>
                    <a:pt x="-6390" y="132325"/>
                  </a:moveTo>
                  <a:lnTo>
                    <a:pt x="-8456" y="130195"/>
                  </a:lnTo>
                  <a:lnTo>
                    <a:pt x="-8456" y="63384"/>
                  </a:lnTo>
                  <a:lnTo>
                    <a:pt x="-8456" y="-3427"/>
                  </a:lnTo>
                  <a:lnTo>
                    <a:pt x="-6196" y="-5622"/>
                  </a:lnTo>
                  <a:lnTo>
                    <a:pt x="-3937" y="-7817"/>
                  </a:lnTo>
                  <a:lnTo>
                    <a:pt x="-3937" y="63319"/>
                  </a:lnTo>
                  <a:cubicBezTo>
                    <a:pt x="-3937" y="102438"/>
                    <a:pt x="-4001" y="134455"/>
                    <a:pt x="-4131" y="134455"/>
                  </a:cubicBezTo>
                  <a:cubicBezTo>
                    <a:pt x="-4260" y="134455"/>
                    <a:pt x="-5228" y="133487"/>
                    <a:pt x="-6390" y="132325"/>
                  </a:cubicBezTo>
                  <a:close/>
                </a:path>
              </a:pathLst>
            </a:custGeom>
            <a:solidFill>
              <a:srgbClr val="000000"/>
            </a:solidFill>
            <a:ln w="65" cap="flat">
              <a:noFill/>
              <a:prstDash val="solid"/>
              <a:miter/>
            </a:ln>
          </p:spPr>
          <p:txBody>
            <a:bodyPr rtlCol="0" anchor="ctr"/>
            <a:lstStyle/>
            <a:p>
              <a:endParaRPr lang="de-DE"/>
            </a:p>
          </p:txBody>
        </p:sp>
        <p:sp>
          <p:nvSpPr>
            <p:cNvPr id="69" name="Freihandform: Form 68">
              <a:extLst>
                <a:ext uri="{FF2B5EF4-FFF2-40B4-BE49-F238E27FC236}">
                  <a16:creationId xmlns:a16="http://schemas.microsoft.com/office/drawing/2014/main" id="{89CCAA77-C0BE-432E-9B6F-680E534881C0}"/>
                </a:ext>
              </a:extLst>
            </p:cNvPr>
            <p:cNvSpPr/>
            <p:nvPr/>
          </p:nvSpPr>
          <p:spPr>
            <a:xfrm flipV="1">
              <a:off x="5116117" y="4051094"/>
              <a:ext cx="94609" cy="4735"/>
            </a:xfrm>
            <a:custGeom>
              <a:avLst/>
              <a:gdLst>
                <a:gd name="connsiteX0" fmla="*/ -5862 w 94609"/>
                <a:gd name="connsiteY0" fmla="*/ -2184 h 4735"/>
                <a:gd name="connsiteX1" fmla="*/ -3731 w 94609"/>
                <a:gd name="connsiteY1" fmla="*/ -4573 h 4735"/>
                <a:gd name="connsiteX2" fmla="*/ -1601 w 94609"/>
                <a:gd name="connsiteY2" fmla="*/ -6638 h 4735"/>
                <a:gd name="connsiteX3" fmla="*/ 41649 w 94609"/>
                <a:gd name="connsiteY3" fmla="*/ -6638 h 4735"/>
                <a:gd name="connsiteX4" fmla="*/ 84898 w 94609"/>
                <a:gd name="connsiteY4" fmla="*/ -6638 h 4735"/>
                <a:gd name="connsiteX5" fmla="*/ 87093 w 94609"/>
                <a:gd name="connsiteY5" fmla="*/ -4379 h 4735"/>
                <a:gd name="connsiteX6" fmla="*/ 88642 w 94609"/>
                <a:gd name="connsiteY6" fmla="*/ -2120 h 4735"/>
                <a:gd name="connsiteX7" fmla="*/ 41068 w 94609"/>
                <a:gd name="connsiteY7" fmla="*/ -1926 h 4735"/>
                <a:gd name="connsiteX8" fmla="*/ -5862 w 94609"/>
                <a:gd name="connsiteY8" fmla="*/ -2184 h 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09" h="4735">
                  <a:moveTo>
                    <a:pt x="-5862" y="-2184"/>
                  </a:moveTo>
                  <a:cubicBezTo>
                    <a:pt x="-5862" y="-2378"/>
                    <a:pt x="-4893" y="-3411"/>
                    <a:pt x="-3731" y="-4573"/>
                  </a:cubicBezTo>
                  <a:lnTo>
                    <a:pt x="-1601" y="-6638"/>
                  </a:lnTo>
                  <a:lnTo>
                    <a:pt x="41649" y="-6638"/>
                  </a:lnTo>
                  <a:lnTo>
                    <a:pt x="84898" y="-6638"/>
                  </a:lnTo>
                  <a:lnTo>
                    <a:pt x="87093" y="-4379"/>
                  </a:lnTo>
                  <a:cubicBezTo>
                    <a:pt x="88320" y="-3153"/>
                    <a:pt x="89030" y="-2120"/>
                    <a:pt x="88642" y="-2120"/>
                  </a:cubicBezTo>
                  <a:cubicBezTo>
                    <a:pt x="88320" y="-2120"/>
                    <a:pt x="66953" y="-2055"/>
                    <a:pt x="41068" y="-1926"/>
                  </a:cubicBezTo>
                  <a:cubicBezTo>
                    <a:pt x="15247" y="-1862"/>
                    <a:pt x="-5862" y="-1926"/>
                    <a:pt x="-5862" y="-2184"/>
                  </a:cubicBezTo>
                  <a:close/>
                </a:path>
              </a:pathLst>
            </a:custGeom>
            <a:solidFill>
              <a:srgbClr val="000000"/>
            </a:solidFill>
            <a:ln w="65" cap="flat">
              <a:noFill/>
              <a:prstDash val="solid"/>
              <a:miter/>
            </a:ln>
          </p:spPr>
          <p:txBody>
            <a:bodyPr rtlCol="0" anchor="ctr"/>
            <a:lstStyle/>
            <a:p>
              <a:endParaRPr lang="de-DE"/>
            </a:p>
          </p:txBody>
        </p:sp>
        <p:sp>
          <p:nvSpPr>
            <p:cNvPr id="70" name="Freihandform: Form 69">
              <a:extLst>
                <a:ext uri="{FF2B5EF4-FFF2-40B4-BE49-F238E27FC236}">
                  <a16:creationId xmlns:a16="http://schemas.microsoft.com/office/drawing/2014/main" id="{A9B71296-E450-4F45-81DC-176AF0860438}"/>
                </a:ext>
              </a:extLst>
            </p:cNvPr>
            <p:cNvSpPr/>
            <p:nvPr/>
          </p:nvSpPr>
          <p:spPr>
            <a:xfrm flipV="1">
              <a:off x="5207587" y="4051311"/>
              <a:ext cx="99498" cy="101410"/>
            </a:xfrm>
            <a:custGeom>
              <a:avLst/>
              <a:gdLst>
                <a:gd name="connsiteX0" fmla="*/ -4976 w 99498"/>
                <a:gd name="connsiteY0" fmla="*/ 93405 h 101410"/>
                <a:gd name="connsiteX1" fmla="*/ -7171 w 99498"/>
                <a:gd name="connsiteY1" fmla="*/ 91146 h 101410"/>
                <a:gd name="connsiteX2" fmla="*/ 21490 w 99498"/>
                <a:gd name="connsiteY2" fmla="*/ 90888 h 101410"/>
                <a:gd name="connsiteX3" fmla="*/ 62029 w 99498"/>
                <a:gd name="connsiteY3" fmla="*/ 86240 h 101410"/>
                <a:gd name="connsiteX4" fmla="*/ 85655 w 99498"/>
                <a:gd name="connsiteY4" fmla="*/ 58612 h 101410"/>
                <a:gd name="connsiteX5" fmla="*/ 84622 w 99498"/>
                <a:gd name="connsiteY5" fmla="*/ 28466 h 101410"/>
                <a:gd name="connsiteX6" fmla="*/ 73713 w 99498"/>
                <a:gd name="connsiteY6" fmla="*/ 12264 h 101410"/>
                <a:gd name="connsiteX7" fmla="*/ 54670 w 99498"/>
                <a:gd name="connsiteY7" fmla="*/ 773 h 101410"/>
                <a:gd name="connsiteX8" fmla="*/ 23749 w 99498"/>
                <a:gd name="connsiteY8" fmla="*/ -1099 h 101410"/>
                <a:gd name="connsiteX9" fmla="*/ -2007 w 99498"/>
                <a:gd name="connsiteY9" fmla="*/ -1292 h 101410"/>
                <a:gd name="connsiteX10" fmla="*/ 188 w 99498"/>
                <a:gd name="connsiteY10" fmla="*/ -3552 h 101410"/>
                <a:gd name="connsiteX11" fmla="*/ 2383 w 99498"/>
                <a:gd name="connsiteY11" fmla="*/ -5811 h 101410"/>
                <a:gd name="connsiteX12" fmla="*/ 26912 w 99498"/>
                <a:gd name="connsiteY12" fmla="*/ -5553 h 101410"/>
                <a:gd name="connsiteX13" fmla="*/ 64353 w 99498"/>
                <a:gd name="connsiteY13" fmla="*/ -518 h 101410"/>
                <a:gd name="connsiteX14" fmla="*/ 86881 w 99498"/>
                <a:gd name="connsiteY14" fmla="*/ 22011 h 101410"/>
                <a:gd name="connsiteX15" fmla="*/ 92239 w 99498"/>
                <a:gd name="connsiteY15" fmla="*/ 42345 h 101410"/>
                <a:gd name="connsiteX16" fmla="*/ 54089 w 99498"/>
                <a:gd name="connsiteY16" fmla="*/ 94309 h 101410"/>
                <a:gd name="connsiteX17" fmla="*/ 23039 w 99498"/>
                <a:gd name="connsiteY17" fmla="*/ 95600 h 101410"/>
                <a:gd name="connsiteX18" fmla="*/ -2846 w 99498"/>
                <a:gd name="connsiteY18" fmla="*/ 95600 h 101410"/>
                <a:gd name="connsiteX19" fmla="*/ -4976 w 99498"/>
                <a:gd name="connsiteY19" fmla="*/ 93405 h 10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498" h="101410">
                  <a:moveTo>
                    <a:pt x="-4976" y="93405"/>
                  </a:moveTo>
                  <a:lnTo>
                    <a:pt x="-7171" y="91146"/>
                  </a:lnTo>
                  <a:lnTo>
                    <a:pt x="21490" y="90888"/>
                  </a:lnTo>
                  <a:cubicBezTo>
                    <a:pt x="53121" y="90630"/>
                    <a:pt x="53443" y="90565"/>
                    <a:pt x="62029" y="86240"/>
                  </a:cubicBezTo>
                  <a:cubicBezTo>
                    <a:pt x="73325" y="80559"/>
                    <a:pt x="82169" y="70231"/>
                    <a:pt x="85655" y="58612"/>
                  </a:cubicBezTo>
                  <a:cubicBezTo>
                    <a:pt x="88495" y="49187"/>
                    <a:pt x="88108" y="37503"/>
                    <a:pt x="84622" y="28466"/>
                  </a:cubicBezTo>
                  <a:cubicBezTo>
                    <a:pt x="82104" y="21882"/>
                    <a:pt x="79587" y="18202"/>
                    <a:pt x="73713" y="12264"/>
                  </a:cubicBezTo>
                  <a:cubicBezTo>
                    <a:pt x="68161" y="6648"/>
                    <a:pt x="62287" y="3097"/>
                    <a:pt x="54670" y="773"/>
                  </a:cubicBezTo>
                  <a:cubicBezTo>
                    <a:pt x="49635" y="-840"/>
                    <a:pt x="48989" y="-840"/>
                    <a:pt x="23749" y="-1099"/>
                  </a:cubicBezTo>
                  <a:lnTo>
                    <a:pt x="-2007" y="-1292"/>
                  </a:lnTo>
                  <a:lnTo>
                    <a:pt x="188" y="-3552"/>
                  </a:lnTo>
                  <a:lnTo>
                    <a:pt x="2383" y="-5811"/>
                  </a:lnTo>
                  <a:lnTo>
                    <a:pt x="26912" y="-5553"/>
                  </a:lnTo>
                  <a:cubicBezTo>
                    <a:pt x="54347" y="-5295"/>
                    <a:pt x="54928" y="-5230"/>
                    <a:pt x="64353" y="-518"/>
                  </a:cubicBezTo>
                  <a:cubicBezTo>
                    <a:pt x="74358" y="4453"/>
                    <a:pt x="81846" y="11941"/>
                    <a:pt x="86881" y="22011"/>
                  </a:cubicBezTo>
                  <a:cubicBezTo>
                    <a:pt x="90367" y="28853"/>
                    <a:pt x="91723" y="34082"/>
                    <a:pt x="92239" y="42345"/>
                  </a:cubicBezTo>
                  <a:cubicBezTo>
                    <a:pt x="93659" y="66810"/>
                    <a:pt x="77973" y="88177"/>
                    <a:pt x="54089" y="94309"/>
                  </a:cubicBezTo>
                  <a:cubicBezTo>
                    <a:pt x="49376" y="95471"/>
                    <a:pt x="46988" y="95600"/>
                    <a:pt x="23039" y="95600"/>
                  </a:cubicBezTo>
                  <a:lnTo>
                    <a:pt x="-2846" y="95600"/>
                  </a:lnTo>
                  <a:lnTo>
                    <a:pt x="-4976" y="93405"/>
                  </a:lnTo>
                  <a:close/>
                </a:path>
              </a:pathLst>
            </a:custGeom>
            <a:solidFill>
              <a:srgbClr val="000000"/>
            </a:solidFill>
            <a:ln w="65" cap="flat">
              <a:noFill/>
              <a:prstDash val="solid"/>
              <a:miter/>
            </a:ln>
          </p:spPr>
          <p:txBody>
            <a:bodyPr rtlCol="0" anchor="ctr"/>
            <a:lstStyle/>
            <a:p>
              <a:endParaRPr lang="de-DE"/>
            </a:p>
          </p:txBody>
        </p:sp>
        <p:sp>
          <p:nvSpPr>
            <p:cNvPr id="76" name="Freihandform: Form 75">
              <a:extLst>
                <a:ext uri="{FF2B5EF4-FFF2-40B4-BE49-F238E27FC236}">
                  <a16:creationId xmlns:a16="http://schemas.microsoft.com/office/drawing/2014/main" id="{8596D3F3-7EB6-4463-8357-14695F9679BF}"/>
                </a:ext>
              </a:extLst>
            </p:cNvPr>
            <p:cNvSpPr/>
            <p:nvPr/>
          </p:nvSpPr>
          <p:spPr>
            <a:xfrm flipV="1">
              <a:off x="5347213" y="4051698"/>
              <a:ext cx="4518" cy="103799"/>
            </a:xfrm>
            <a:custGeom>
              <a:avLst/>
              <a:gdLst>
                <a:gd name="connsiteX0" fmla="*/ -8456 w 4518"/>
                <a:gd name="connsiteY0" fmla="*/ 46116 h 103799"/>
                <a:gd name="connsiteX1" fmla="*/ -8456 w 4518"/>
                <a:gd name="connsiteY1" fmla="*/ -5784 h 103799"/>
                <a:gd name="connsiteX2" fmla="*/ -6196 w 4518"/>
                <a:gd name="connsiteY2" fmla="*/ -3589 h 103799"/>
                <a:gd name="connsiteX3" fmla="*/ -3937 w 4518"/>
                <a:gd name="connsiteY3" fmla="*/ -1394 h 103799"/>
                <a:gd name="connsiteX4" fmla="*/ -3937 w 4518"/>
                <a:gd name="connsiteY4" fmla="*/ 46116 h 103799"/>
                <a:gd name="connsiteX5" fmla="*/ -3937 w 4518"/>
                <a:gd name="connsiteY5" fmla="*/ 93626 h 103799"/>
                <a:gd name="connsiteX6" fmla="*/ -6196 w 4518"/>
                <a:gd name="connsiteY6" fmla="*/ 95821 h 103799"/>
                <a:gd name="connsiteX7" fmla="*/ -8456 w 4518"/>
                <a:gd name="connsiteY7" fmla="*/ 98015 h 103799"/>
                <a:gd name="connsiteX8" fmla="*/ -8456 w 4518"/>
                <a:gd name="connsiteY8" fmla="*/ 46116 h 10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8" h="103799">
                  <a:moveTo>
                    <a:pt x="-8456" y="46116"/>
                  </a:moveTo>
                  <a:lnTo>
                    <a:pt x="-8456" y="-5784"/>
                  </a:lnTo>
                  <a:lnTo>
                    <a:pt x="-6196" y="-3589"/>
                  </a:lnTo>
                  <a:lnTo>
                    <a:pt x="-3937" y="-1394"/>
                  </a:lnTo>
                  <a:lnTo>
                    <a:pt x="-3937" y="46116"/>
                  </a:lnTo>
                  <a:lnTo>
                    <a:pt x="-3937" y="93626"/>
                  </a:lnTo>
                  <a:lnTo>
                    <a:pt x="-6196" y="95821"/>
                  </a:lnTo>
                  <a:lnTo>
                    <a:pt x="-8456" y="98015"/>
                  </a:lnTo>
                  <a:lnTo>
                    <a:pt x="-8456" y="46116"/>
                  </a:lnTo>
                  <a:close/>
                </a:path>
              </a:pathLst>
            </a:custGeom>
            <a:solidFill>
              <a:srgbClr val="000000"/>
            </a:solidFill>
            <a:ln w="65" cap="flat">
              <a:noFill/>
              <a:prstDash val="solid"/>
              <a:miter/>
            </a:ln>
          </p:spPr>
          <p:txBody>
            <a:bodyPr rtlCol="0" anchor="ctr"/>
            <a:lstStyle/>
            <a:p>
              <a:endParaRPr lang="de-DE"/>
            </a:p>
          </p:txBody>
        </p:sp>
        <p:sp>
          <p:nvSpPr>
            <p:cNvPr id="77" name="Freihandform: Form 76">
              <a:extLst>
                <a:ext uri="{FF2B5EF4-FFF2-40B4-BE49-F238E27FC236}">
                  <a16:creationId xmlns:a16="http://schemas.microsoft.com/office/drawing/2014/main" id="{837A7EAD-6CF7-4ABD-90AB-2653DA547A74}"/>
                </a:ext>
              </a:extLst>
            </p:cNvPr>
            <p:cNvSpPr/>
            <p:nvPr/>
          </p:nvSpPr>
          <p:spPr>
            <a:xfrm flipV="1">
              <a:off x="5133288" y="4068740"/>
              <a:ext cx="60549" cy="5228"/>
            </a:xfrm>
            <a:custGeom>
              <a:avLst/>
              <a:gdLst>
                <a:gd name="connsiteX0" fmla="*/ -3411 w 60549"/>
                <a:gd name="connsiteY0" fmla="*/ -3622 h 5228"/>
                <a:gd name="connsiteX1" fmla="*/ -893 w 60549"/>
                <a:gd name="connsiteY1" fmla="*/ -6140 h 5228"/>
                <a:gd name="connsiteX2" fmla="*/ 24347 w 60549"/>
                <a:gd name="connsiteY2" fmla="*/ -6269 h 5228"/>
                <a:gd name="connsiteX3" fmla="*/ 49587 w 60549"/>
                <a:gd name="connsiteY3" fmla="*/ -6333 h 5228"/>
                <a:gd name="connsiteX4" fmla="*/ 52169 w 60549"/>
                <a:gd name="connsiteY4" fmla="*/ -3687 h 5228"/>
                <a:gd name="connsiteX5" fmla="*/ 54686 w 60549"/>
                <a:gd name="connsiteY5" fmla="*/ -1105 h 5228"/>
                <a:gd name="connsiteX6" fmla="*/ 24411 w 60549"/>
                <a:gd name="connsiteY6" fmla="*/ -1105 h 5228"/>
                <a:gd name="connsiteX7" fmla="*/ -5864 w 60549"/>
                <a:gd name="connsiteY7" fmla="*/ -1105 h 5228"/>
                <a:gd name="connsiteX8" fmla="*/ -3411 w 60549"/>
                <a:gd name="connsiteY8" fmla="*/ -3622 h 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 h="5228">
                  <a:moveTo>
                    <a:pt x="-3411" y="-3622"/>
                  </a:moveTo>
                  <a:lnTo>
                    <a:pt x="-893" y="-6140"/>
                  </a:lnTo>
                  <a:lnTo>
                    <a:pt x="24347" y="-6269"/>
                  </a:lnTo>
                  <a:lnTo>
                    <a:pt x="49587" y="-6333"/>
                  </a:lnTo>
                  <a:lnTo>
                    <a:pt x="52169" y="-3687"/>
                  </a:lnTo>
                  <a:lnTo>
                    <a:pt x="54686" y="-1105"/>
                  </a:lnTo>
                  <a:lnTo>
                    <a:pt x="24411" y="-1105"/>
                  </a:lnTo>
                  <a:lnTo>
                    <a:pt x="-5864" y="-1105"/>
                  </a:lnTo>
                  <a:lnTo>
                    <a:pt x="-3411" y="-3622"/>
                  </a:lnTo>
                  <a:close/>
                </a:path>
              </a:pathLst>
            </a:custGeom>
            <a:solidFill>
              <a:srgbClr val="000000"/>
            </a:solidFill>
            <a:ln w="65" cap="flat">
              <a:noFill/>
              <a:prstDash val="solid"/>
              <a:miter/>
            </a:ln>
          </p:spPr>
          <p:txBody>
            <a:bodyPr rtlCol="0" anchor="ctr"/>
            <a:lstStyle/>
            <a:p>
              <a:endParaRPr lang="de-DE"/>
            </a:p>
          </p:txBody>
        </p:sp>
        <p:sp>
          <p:nvSpPr>
            <p:cNvPr id="78" name="Freihandform: Form 77">
              <a:extLst>
                <a:ext uri="{FF2B5EF4-FFF2-40B4-BE49-F238E27FC236}">
                  <a16:creationId xmlns:a16="http://schemas.microsoft.com/office/drawing/2014/main" id="{5C395125-FB67-42C3-B369-A91EDDAD34A9}"/>
                </a:ext>
              </a:extLst>
            </p:cNvPr>
            <p:cNvSpPr/>
            <p:nvPr/>
          </p:nvSpPr>
          <p:spPr>
            <a:xfrm flipV="1">
              <a:off x="5189448" y="4068740"/>
              <a:ext cx="99918" cy="66552"/>
            </a:xfrm>
            <a:custGeom>
              <a:avLst/>
              <a:gdLst>
                <a:gd name="connsiteX0" fmla="*/ -4403 w 99918"/>
                <a:gd name="connsiteY0" fmla="*/ 58160 h 66552"/>
                <a:gd name="connsiteX1" fmla="*/ -6921 w 99918"/>
                <a:gd name="connsiteY1" fmla="*/ 55578 h 66552"/>
                <a:gd name="connsiteX2" fmla="*/ 29099 w 99918"/>
                <a:gd name="connsiteY2" fmla="*/ 55578 h 66552"/>
                <a:gd name="connsiteX3" fmla="*/ 76157 w 99918"/>
                <a:gd name="connsiteY3" fmla="*/ 50866 h 66552"/>
                <a:gd name="connsiteX4" fmla="*/ 86421 w 99918"/>
                <a:gd name="connsiteY4" fmla="*/ 38149 h 66552"/>
                <a:gd name="connsiteX5" fmla="*/ 87906 w 99918"/>
                <a:gd name="connsiteY5" fmla="*/ 27498 h 66552"/>
                <a:gd name="connsiteX6" fmla="*/ 85776 w 99918"/>
                <a:gd name="connsiteY6" fmla="*/ 15943 h 66552"/>
                <a:gd name="connsiteX7" fmla="*/ 69057 w 99918"/>
                <a:gd name="connsiteY7" fmla="*/ 773 h 66552"/>
                <a:gd name="connsiteX8" fmla="*/ 31617 w 99918"/>
                <a:gd name="connsiteY8" fmla="*/ -582 h 66552"/>
                <a:gd name="connsiteX9" fmla="*/ -1821 w 99918"/>
                <a:gd name="connsiteY9" fmla="*/ -647 h 66552"/>
                <a:gd name="connsiteX10" fmla="*/ 954 w 99918"/>
                <a:gd name="connsiteY10" fmla="*/ -3229 h 66552"/>
                <a:gd name="connsiteX11" fmla="*/ 3730 w 99918"/>
                <a:gd name="connsiteY11" fmla="*/ -5811 h 66552"/>
                <a:gd name="connsiteX12" fmla="*/ 35167 w 99918"/>
                <a:gd name="connsiteY12" fmla="*/ -5617 h 66552"/>
                <a:gd name="connsiteX13" fmla="*/ 70541 w 99918"/>
                <a:gd name="connsiteY13" fmla="*/ -4068 h 66552"/>
                <a:gd name="connsiteX14" fmla="*/ 92683 w 99918"/>
                <a:gd name="connsiteY14" fmla="*/ 22850 h 66552"/>
                <a:gd name="connsiteX15" fmla="*/ 91392 w 99918"/>
                <a:gd name="connsiteY15" fmla="*/ 38794 h 66552"/>
                <a:gd name="connsiteX16" fmla="*/ 66281 w 99918"/>
                <a:gd name="connsiteY16" fmla="*/ 60032 h 66552"/>
                <a:gd name="connsiteX17" fmla="*/ 30132 w 99918"/>
                <a:gd name="connsiteY17" fmla="*/ 60742 h 66552"/>
                <a:gd name="connsiteX18" fmla="*/ -1886 w 99918"/>
                <a:gd name="connsiteY18" fmla="*/ 60742 h 66552"/>
                <a:gd name="connsiteX19" fmla="*/ -4403 w 99918"/>
                <a:gd name="connsiteY19" fmla="*/ 58160 h 6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918" h="66552">
                  <a:moveTo>
                    <a:pt x="-4403" y="58160"/>
                  </a:moveTo>
                  <a:lnTo>
                    <a:pt x="-6921" y="55578"/>
                  </a:lnTo>
                  <a:lnTo>
                    <a:pt x="29099" y="55578"/>
                  </a:lnTo>
                  <a:cubicBezTo>
                    <a:pt x="69638" y="55578"/>
                    <a:pt x="68992" y="55642"/>
                    <a:pt x="76157" y="50866"/>
                  </a:cubicBezTo>
                  <a:cubicBezTo>
                    <a:pt x="80740" y="47767"/>
                    <a:pt x="84355" y="43248"/>
                    <a:pt x="86421" y="38149"/>
                  </a:cubicBezTo>
                  <a:cubicBezTo>
                    <a:pt x="87583" y="35244"/>
                    <a:pt x="87841" y="33307"/>
                    <a:pt x="87906" y="27498"/>
                  </a:cubicBezTo>
                  <a:cubicBezTo>
                    <a:pt x="87906" y="20784"/>
                    <a:pt x="87777" y="20139"/>
                    <a:pt x="85776" y="15943"/>
                  </a:cubicBezTo>
                  <a:cubicBezTo>
                    <a:pt x="82161" y="8326"/>
                    <a:pt x="76674" y="3355"/>
                    <a:pt x="69057" y="773"/>
                  </a:cubicBezTo>
                  <a:cubicBezTo>
                    <a:pt x="65183" y="-518"/>
                    <a:pt x="63763" y="-582"/>
                    <a:pt x="31617" y="-582"/>
                  </a:cubicBezTo>
                  <a:lnTo>
                    <a:pt x="-1821" y="-647"/>
                  </a:lnTo>
                  <a:lnTo>
                    <a:pt x="954" y="-3229"/>
                  </a:lnTo>
                  <a:lnTo>
                    <a:pt x="3730" y="-5811"/>
                  </a:lnTo>
                  <a:lnTo>
                    <a:pt x="35167" y="-5617"/>
                  </a:lnTo>
                  <a:cubicBezTo>
                    <a:pt x="64861" y="-5359"/>
                    <a:pt x="66797" y="-5295"/>
                    <a:pt x="70541" y="-4068"/>
                  </a:cubicBezTo>
                  <a:cubicBezTo>
                    <a:pt x="82290" y="-66"/>
                    <a:pt x="91069" y="10585"/>
                    <a:pt x="92683" y="22850"/>
                  </a:cubicBezTo>
                  <a:cubicBezTo>
                    <a:pt x="93393" y="28079"/>
                    <a:pt x="92876" y="34469"/>
                    <a:pt x="91392" y="38794"/>
                  </a:cubicBezTo>
                  <a:cubicBezTo>
                    <a:pt x="87712" y="49187"/>
                    <a:pt x="76996" y="58289"/>
                    <a:pt x="66281" y="60032"/>
                  </a:cubicBezTo>
                  <a:cubicBezTo>
                    <a:pt x="63763" y="60484"/>
                    <a:pt x="49433" y="60742"/>
                    <a:pt x="30132" y="60742"/>
                  </a:cubicBezTo>
                  <a:lnTo>
                    <a:pt x="-1886" y="60742"/>
                  </a:lnTo>
                  <a:lnTo>
                    <a:pt x="-4403" y="58160"/>
                  </a:lnTo>
                  <a:close/>
                </a:path>
              </a:pathLst>
            </a:custGeom>
            <a:solidFill>
              <a:srgbClr val="000000"/>
            </a:solidFill>
            <a:ln w="65" cap="flat">
              <a:noFill/>
              <a:prstDash val="solid"/>
              <a:miter/>
            </a:ln>
          </p:spPr>
          <p:txBody>
            <a:bodyPr rtlCol="0" anchor="ctr"/>
            <a:lstStyle/>
            <a:p>
              <a:endParaRPr lang="de-DE"/>
            </a:p>
          </p:txBody>
        </p:sp>
        <p:sp>
          <p:nvSpPr>
            <p:cNvPr id="79" name="Freihandform: Form 78">
              <a:extLst>
                <a:ext uri="{FF2B5EF4-FFF2-40B4-BE49-F238E27FC236}">
                  <a16:creationId xmlns:a16="http://schemas.microsoft.com/office/drawing/2014/main" id="{D4121776-E2AF-4279-822C-5CF6CE74F214}"/>
                </a:ext>
              </a:extLst>
            </p:cNvPr>
            <p:cNvSpPr/>
            <p:nvPr/>
          </p:nvSpPr>
          <p:spPr>
            <a:xfrm flipV="1">
              <a:off x="4923753" y="4101338"/>
              <a:ext cx="3550" cy="7100"/>
            </a:xfrm>
            <a:custGeom>
              <a:avLst/>
              <a:gdLst>
                <a:gd name="connsiteX0" fmla="*/ -2545 w 3550"/>
                <a:gd name="connsiteY0" fmla="*/ -2212 h 7100"/>
                <a:gd name="connsiteX1" fmla="*/ -2545 w 3550"/>
                <a:gd name="connsiteY1" fmla="*/ -5762 h 7100"/>
                <a:gd name="connsiteX2" fmla="*/ -802 w 3550"/>
                <a:gd name="connsiteY2" fmla="*/ -3955 h 7100"/>
                <a:gd name="connsiteX3" fmla="*/ 1006 w 3550"/>
                <a:gd name="connsiteY3" fmla="*/ -2212 h 7100"/>
                <a:gd name="connsiteX4" fmla="*/ -802 w 3550"/>
                <a:gd name="connsiteY4" fmla="*/ -469 h 7100"/>
                <a:gd name="connsiteX5" fmla="*/ -2545 w 3550"/>
                <a:gd name="connsiteY5" fmla="*/ 1339 h 7100"/>
                <a:gd name="connsiteX6" fmla="*/ -2545 w 3550"/>
                <a:gd name="connsiteY6" fmla="*/ -2212 h 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7100">
                  <a:moveTo>
                    <a:pt x="-2545" y="-2212"/>
                  </a:moveTo>
                  <a:lnTo>
                    <a:pt x="-2545" y="-5762"/>
                  </a:lnTo>
                  <a:lnTo>
                    <a:pt x="-802" y="-3955"/>
                  </a:lnTo>
                  <a:lnTo>
                    <a:pt x="1006" y="-2212"/>
                  </a:lnTo>
                  <a:lnTo>
                    <a:pt x="-802" y="-469"/>
                  </a:lnTo>
                  <a:lnTo>
                    <a:pt x="-2545" y="1339"/>
                  </a:lnTo>
                  <a:lnTo>
                    <a:pt x="-2545" y="-2212"/>
                  </a:lnTo>
                  <a:close/>
                </a:path>
              </a:pathLst>
            </a:custGeom>
            <a:solidFill>
              <a:srgbClr val="000000"/>
            </a:solidFill>
            <a:ln w="65" cap="flat">
              <a:noFill/>
              <a:prstDash val="solid"/>
              <a:miter/>
            </a:ln>
          </p:spPr>
          <p:txBody>
            <a:bodyPr rtlCol="0" anchor="ctr"/>
            <a:lstStyle/>
            <a:p>
              <a:endParaRPr lang="de-DE"/>
            </a:p>
          </p:txBody>
        </p:sp>
        <p:sp>
          <p:nvSpPr>
            <p:cNvPr id="81" name="Freihandform: Form 80">
              <a:extLst>
                <a:ext uri="{FF2B5EF4-FFF2-40B4-BE49-F238E27FC236}">
                  <a16:creationId xmlns:a16="http://schemas.microsoft.com/office/drawing/2014/main" id="{444C16B9-8FF7-4665-93B7-A8B260C0EA35}"/>
                </a:ext>
              </a:extLst>
            </p:cNvPr>
            <p:cNvSpPr/>
            <p:nvPr/>
          </p:nvSpPr>
          <p:spPr>
            <a:xfrm flipV="1">
              <a:off x="4923753" y="4105534"/>
              <a:ext cx="34341" cy="203919"/>
            </a:xfrm>
            <a:custGeom>
              <a:avLst/>
              <a:gdLst>
                <a:gd name="connsiteX0" fmla="*/ -1017 w 34341"/>
                <a:gd name="connsiteY0" fmla="*/ 198098 h 203919"/>
                <a:gd name="connsiteX1" fmla="*/ -2759 w 34341"/>
                <a:gd name="connsiteY1" fmla="*/ 196291 h 203919"/>
                <a:gd name="connsiteX2" fmla="*/ -2759 w 34341"/>
                <a:gd name="connsiteY2" fmla="*/ 116763 h 203919"/>
                <a:gd name="connsiteX3" fmla="*/ -2049 w 34341"/>
                <a:gd name="connsiteY3" fmla="*/ 33878 h 203919"/>
                <a:gd name="connsiteX4" fmla="*/ 4406 w 34341"/>
                <a:gd name="connsiteY4" fmla="*/ 17030 h 203919"/>
                <a:gd name="connsiteX5" fmla="*/ 25385 w 34341"/>
                <a:gd name="connsiteY5" fmla="*/ -2658 h 203919"/>
                <a:gd name="connsiteX6" fmla="*/ 28032 w 34341"/>
                <a:gd name="connsiteY6" fmla="*/ -4014 h 203919"/>
                <a:gd name="connsiteX7" fmla="*/ 29839 w 34341"/>
                <a:gd name="connsiteY7" fmla="*/ -2142 h 203919"/>
                <a:gd name="connsiteX8" fmla="*/ 31582 w 34341"/>
                <a:gd name="connsiteY8" fmla="*/ -334 h 203919"/>
                <a:gd name="connsiteX9" fmla="*/ 28290 w 34341"/>
                <a:gd name="connsiteY9" fmla="*/ 1344 h 203919"/>
                <a:gd name="connsiteX10" fmla="*/ 3760 w 34341"/>
                <a:gd name="connsiteY10" fmla="*/ 30005 h 203919"/>
                <a:gd name="connsiteX11" fmla="*/ 2082 w 34341"/>
                <a:gd name="connsiteY11" fmla="*/ 34976 h 203919"/>
                <a:gd name="connsiteX12" fmla="*/ 1888 w 34341"/>
                <a:gd name="connsiteY12" fmla="*/ 117473 h 203919"/>
                <a:gd name="connsiteX13" fmla="*/ 1243 w 34341"/>
                <a:gd name="connsiteY13" fmla="*/ 199906 h 203919"/>
                <a:gd name="connsiteX14" fmla="*/ -1017 w 34341"/>
                <a:gd name="connsiteY14" fmla="*/ 198098 h 20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341" h="203919">
                  <a:moveTo>
                    <a:pt x="-1017" y="198098"/>
                  </a:moveTo>
                  <a:lnTo>
                    <a:pt x="-2759" y="196291"/>
                  </a:lnTo>
                  <a:lnTo>
                    <a:pt x="-2759" y="116763"/>
                  </a:lnTo>
                  <a:cubicBezTo>
                    <a:pt x="-2759" y="61829"/>
                    <a:pt x="-2566" y="36267"/>
                    <a:pt x="-2049" y="33878"/>
                  </a:cubicBezTo>
                  <a:cubicBezTo>
                    <a:pt x="-952" y="28391"/>
                    <a:pt x="1630" y="21743"/>
                    <a:pt x="4406" y="17030"/>
                  </a:cubicBezTo>
                  <a:cubicBezTo>
                    <a:pt x="8924" y="9349"/>
                    <a:pt x="17574" y="1280"/>
                    <a:pt x="25385" y="-2658"/>
                  </a:cubicBezTo>
                  <a:lnTo>
                    <a:pt x="28032" y="-4014"/>
                  </a:lnTo>
                  <a:lnTo>
                    <a:pt x="29839" y="-2142"/>
                  </a:lnTo>
                  <a:lnTo>
                    <a:pt x="31582" y="-334"/>
                  </a:lnTo>
                  <a:lnTo>
                    <a:pt x="28290" y="1344"/>
                  </a:lnTo>
                  <a:cubicBezTo>
                    <a:pt x="16606" y="7218"/>
                    <a:pt x="8214" y="17030"/>
                    <a:pt x="3760" y="30005"/>
                  </a:cubicBezTo>
                  <a:lnTo>
                    <a:pt x="2082" y="34976"/>
                  </a:lnTo>
                  <a:lnTo>
                    <a:pt x="1888" y="117473"/>
                  </a:lnTo>
                  <a:cubicBezTo>
                    <a:pt x="1824" y="162788"/>
                    <a:pt x="1501" y="199906"/>
                    <a:pt x="1243" y="199906"/>
                  </a:cubicBezTo>
                  <a:cubicBezTo>
                    <a:pt x="920" y="199906"/>
                    <a:pt x="-48" y="199067"/>
                    <a:pt x="-1017" y="198098"/>
                  </a:cubicBezTo>
                  <a:close/>
                </a:path>
              </a:pathLst>
            </a:custGeom>
            <a:solidFill>
              <a:srgbClr val="000000"/>
            </a:solidFill>
            <a:ln w="65" cap="flat">
              <a:noFill/>
              <a:prstDash val="solid"/>
              <a:miter/>
            </a:ln>
          </p:spPr>
          <p:txBody>
            <a:bodyPr rtlCol="0" anchor="ctr"/>
            <a:lstStyle/>
            <a:p>
              <a:endParaRPr lang="de-DE"/>
            </a:p>
          </p:txBody>
        </p:sp>
        <p:sp>
          <p:nvSpPr>
            <p:cNvPr id="82" name="Freihandform: Form 81">
              <a:extLst>
                <a:ext uri="{FF2B5EF4-FFF2-40B4-BE49-F238E27FC236}">
                  <a16:creationId xmlns:a16="http://schemas.microsoft.com/office/drawing/2014/main" id="{2C0262CF-C904-406A-88F2-3CCD4787C055}"/>
                </a:ext>
              </a:extLst>
            </p:cNvPr>
            <p:cNvSpPr/>
            <p:nvPr/>
          </p:nvSpPr>
          <p:spPr>
            <a:xfrm flipV="1">
              <a:off x="4948282" y="4125933"/>
              <a:ext cx="31565" cy="162878"/>
            </a:xfrm>
            <a:custGeom>
              <a:avLst/>
              <a:gdLst>
                <a:gd name="connsiteX0" fmla="*/ -3082 w 31565"/>
                <a:gd name="connsiteY0" fmla="*/ 90374 h 162878"/>
                <a:gd name="connsiteX1" fmla="*/ -2372 w 31565"/>
                <a:gd name="connsiteY1" fmla="*/ 18398 h 162878"/>
                <a:gd name="connsiteX2" fmla="*/ 17123 w 31565"/>
                <a:gd name="connsiteY2" fmla="*/ -3097 h 162878"/>
                <a:gd name="connsiteX3" fmla="*/ 26160 w 31565"/>
                <a:gd name="connsiteY3" fmla="*/ -1613 h 162878"/>
                <a:gd name="connsiteX4" fmla="*/ 28484 w 31565"/>
                <a:gd name="connsiteY4" fmla="*/ 776 h 162878"/>
                <a:gd name="connsiteX5" fmla="*/ 23772 w 31565"/>
                <a:gd name="connsiteY5" fmla="*/ 840 h 162878"/>
                <a:gd name="connsiteX6" fmla="*/ 15251 w 31565"/>
                <a:gd name="connsiteY6" fmla="*/ 2712 h 162878"/>
                <a:gd name="connsiteX7" fmla="*/ 4212 w 31565"/>
                <a:gd name="connsiteY7" fmla="*/ 13880 h 162878"/>
                <a:gd name="connsiteX8" fmla="*/ 2405 w 31565"/>
                <a:gd name="connsiteY8" fmla="*/ 17559 h 162878"/>
                <a:gd name="connsiteX9" fmla="*/ 2211 w 31565"/>
                <a:gd name="connsiteY9" fmla="*/ 85726 h 162878"/>
                <a:gd name="connsiteX10" fmla="*/ 2082 w 31565"/>
                <a:gd name="connsiteY10" fmla="*/ 153828 h 162878"/>
                <a:gd name="connsiteX11" fmla="*/ -500 w 31565"/>
                <a:gd name="connsiteY11" fmla="*/ 156346 h 162878"/>
                <a:gd name="connsiteX12" fmla="*/ -3082 w 31565"/>
                <a:gd name="connsiteY12" fmla="*/ 158863 h 162878"/>
                <a:gd name="connsiteX13" fmla="*/ -3082 w 31565"/>
                <a:gd name="connsiteY13" fmla="*/ 90374 h 1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565" h="162878">
                  <a:moveTo>
                    <a:pt x="-3082" y="90374"/>
                  </a:moveTo>
                  <a:cubicBezTo>
                    <a:pt x="-3082" y="42412"/>
                    <a:pt x="-2888" y="20787"/>
                    <a:pt x="-2372" y="18398"/>
                  </a:cubicBezTo>
                  <a:cubicBezTo>
                    <a:pt x="-177" y="8135"/>
                    <a:pt x="7311" y="-193"/>
                    <a:pt x="17123" y="-3097"/>
                  </a:cubicBezTo>
                  <a:cubicBezTo>
                    <a:pt x="22158" y="-4582"/>
                    <a:pt x="23449" y="-4388"/>
                    <a:pt x="26160" y="-1613"/>
                  </a:cubicBezTo>
                  <a:lnTo>
                    <a:pt x="28484" y="776"/>
                  </a:lnTo>
                  <a:lnTo>
                    <a:pt x="23772" y="840"/>
                  </a:lnTo>
                  <a:cubicBezTo>
                    <a:pt x="19963" y="840"/>
                    <a:pt x="18349" y="1228"/>
                    <a:pt x="15251" y="2712"/>
                  </a:cubicBezTo>
                  <a:cubicBezTo>
                    <a:pt x="10603" y="4972"/>
                    <a:pt x="6601" y="9038"/>
                    <a:pt x="4212" y="13880"/>
                  </a:cubicBezTo>
                  <a:lnTo>
                    <a:pt x="2405" y="17559"/>
                  </a:lnTo>
                  <a:lnTo>
                    <a:pt x="2211" y="85726"/>
                  </a:lnTo>
                  <a:lnTo>
                    <a:pt x="2082" y="153828"/>
                  </a:lnTo>
                  <a:lnTo>
                    <a:pt x="-500" y="156346"/>
                  </a:lnTo>
                  <a:lnTo>
                    <a:pt x="-3082" y="158863"/>
                  </a:lnTo>
                  <a:lnTo>
                    <a:pt x="-3082" y="90374"/>
                  </a:lnTo>
                  <a:close/>
                </a:path>
              </a:pathLst>
            </a:custGeom>
            <a:solidFill>
              <a:srgbClr val="000000"/>
            </a:solidFill>
            <a:ln w="65" cap="flat">
              <a:noFill/>
              <a:prstDash val="solid"/>
              <a:miter/>
            </a:ln>
          </p:spPr>
          <p:txBody>
            <a:bodyPr rtlCol="0" anchor="ctr"/>
            <a:lstStyle/>
            <a:p>
              <a:endParaRPr lang="de-DE"/>
            </a:p>
          </p:txBody>
        </p:sp>
        <p:sp>
          <p:nvSpPr>
            <p:cNvPr id="83" name="Freihandform: Form 82">
              <a:extLst>
                <a:ext uri="{FF2B5EF4-FFF2-40B4-BE49-F238E27FC236}">
                  <a16:creationId xmlns:a16="http://schemas.microsoft.com/office/drawing/2014/main" id="{794E004F-CF37-45D9-A1B9-456871892EAD}"/>
                </a:ext>
              </a:extLst>
            </p:cNvPr>
            <p:cNvSpPr/>
            <p:nvPr/>
          </p:nvSpPr>
          <p:spPr>
            <a:xfrm flipV="1">
              <a:off x="4976685" y="4130064"/>
              <a:ext cx="155828" cy="26466"/>
            </a:xfrm>
            <a:custGeom>
              <a:avLst/>
              <a:gdLst>
                <a:gd name="connsiteX0" fmla="*/ 31159 w 155828"/>
                <a:gd name="connsiteY0" fmla="*/ 20907 h 26466"/>
                <a:gd name="connsiteX1" fmla="*/ 6242 w 155828"/>
                <a:gd name="connsiteY1" fmla="*/ 10256 h 26466"/>
                <a:gd name="connsiteX2" fmla="*/ -4344 w 155828"/>
                <a:gd name="connsiteY2" fmla="*/ -1557 h 26466"/>
                <a:gd name="connsiteX3" fmla="*/ -2860 w 155828"/>
                <a:gd name="connsiteY3" fmla="*/ -3687 h 26466"/>
                <a:gd name="connsiteX4" fmla="*/ -1310 w 155828"/>
                <a:gd name="connsiteY4" fmla="*/ -5108 h 26466"/>
                <a:gd name="connsiteX5" fmla="*/ 1594 w 155828"/>
                <a:gd name="connsiteY5" fmla="*/ -1299 h 26466"/>
                <a:gd name="connsiteX6" fmla="*/ 24381 w 155828"/>
                <a:gd name="connsiteY6" fmla="*/ 14516 h 26466"/>
                <a:gd name="connsiteX7" fmla="*/ 87384 w 155828"/>
                <a:gd name="connsiteY7" fmla="*/ 16066 h 26466"/>
                <a:gd name="connsiteX8" fmla="*/ 146513 w 155828"/>
                <a:gd name="connsiteY8" fmla="*/ 16259 h 26466"/>
                <a:gd name="connsiteX9" fmla="*/ 148966 w 155828"/>
                <a:gd name="connsiteY9" fmla="*/ 18777 h 26466"/>
                <a:gd name="connsiteX10" fmla="*/ 151484 w 155828"/>
                <a:gd name="connsiteY10" fmla="*/ 21359 h 26466"/>
                <a:gd name="connsiteX11" fmla="*/ 92483 w 155828"/>
                <a:gd name="connsiteY11" fmla="*/ 21230 h 26466"/>
                <a:gd name="connsiteX12" fmla="*/ 31159 w 155828"/>
                <a:gd name="connsiteY12" fmla="*/ 20907 h 2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828" h="26466">
                  <a:moveTo>
                    <a:pt x="31159" y="20907"/>
                  </a:moveTo>
                  <a:cubicBezTo>
                    <a:pt x="23865" y="20068"/>
                    <a:pt x="13214" y="15549"/>
                    <a:pt x="6242" y="10256"/>
                  </a:cubicBezTo>
                  <a:cubicBezTo>
                    <a:pt x="2627" y="7545"/>
                    <a:pt x="-4344" y="-266"/>
                    <a:pt x="-4344" y="-1557"/>
                  </a:cubicBezTo>
                  <a:cubicBezTo>
                    <a:pt x="-4344" y="-2009"/>
                    <a:pt x="-3699" y="-2913"/>
                    <a:pt x="-2860" y="-3687"/>
                  </a:cubicBezTo>
                  <a:lnTo>
                    <a:pt x="-1310" y="-5108"/>
                  </a:lnTo>
                  <a:lnTo>
                    <a:pt x="1594" y="-1299"/>
                  </a:lnTo>
                  <a:cubicBezTo>
                    <a:pt x="7146" y="5802"/>
                    <a:pt x="15021" y="11289"/>
                    <a:pt x="24381" y="14516"/>
                  </a:cubicBezTo>
                  <a:cubicBezTo>
                    <a:pt x="28190" y="15807"/>
                    <a:pt x="29545" y="15807"/>
                    <a:pt x="87384" y="16066"/>
                  </a:cubicBezTo>
                  <a:lnTo>
                    <a:pt x="146513" y="16259"/>
                  </a:lnTo>
                  <a:lnTo>
                    <a:pt x="148966" y="18777"/>
                  </a:lnTo>
                  <a:lnTo>
                    <a:pt x="151484" y="21359"/>
                  </a:lnTo>
                  <a:lnTo>
                    <a:pt x="92483" y="21230"/>
                  </a:lnTo>
                  <a:cubicBezTo>
                    <a:pt x="60014" y="21230"/>
                    <a:pt x="32386" y="21036"/>
                    <a:pt x="31159" y="20907"/>
                  </a:cubicBezTo>
                  <a:close/>
                </a:path>
              </a:pathLst>
            </a:custGeom>
            <a:solidFill>
              <a:srgbClr val="000000"/>
            </a:solidFill>
            <a:ln w="65" cap="flat">
              <a:noFill/>
              <a:prstDash val="solid"/>
              <a:miter/>
            </a:ln>
          </p:spPr>
          <p:txBody>
            <a:bodyPr rtlCol="0" anchor="ctr"/>
            <a:lstStyle/>
            <a:p>
              <a:endParaRPr lang="de-DE"/>
            </a:p>
          </p:txBody>
        </p:sp>
        <p:sp>
          <p:nvSpPr>
            <p:cNvPr id="84" name="Freihandform: Form 83">
              <a:extLst>
                <a:ext uri="{FF2B5EF4-FFF2-40B4-BE49-F238E27FC236}">
                  <a16:creationId xmlns:a16="http://schemas.microsoft.com/office/drawing/2014/main" id="{61FBD51F-2CFD-4BF4-924B-B295CDA68A8E}"/>
                </a:ext>
              </a:extLst>
            </p:cNvPr>
            <p:cNvSpPr/>
            <p:nvPr/>
          </p:nvSpPr>
          <p:spPr>
            <a:xfrm flipV="1">
              <a:off x="5128124" y="4130064"/>
              <a:ext cx="69974" cy="5164"/>
            </a:xfrm>
            <a:custGeom>
              <a:avLst/>
              <a:gdLst>
                <a:gd name="connsiteX0" fmla="*/ -3340 w 69974"/>
                <a:gd name="connsiteY0" fmla="*/ -2707 h 5164"/>
                <a:gd name="connsiteX1" fmla="*/ -5857 w 69974"/>
                <a:gd name="connsiteY1" fmla="*/ -5289 h 5164"/>
                <a:gd name="connsiteX2" fmla="*/ 29130 w 69974"/>
                <a:gd name="connsiteY2" fmla="*/ -5289 h 5164"/>
                <a:gd name="connsiteX3" fmla="*/ 64117 w 69974"/>
                <a:gd name="connsiteY3" fmla="*/ -4773 h 5164"/>
                <a:gd name="connsiteX4" fmla="*/ 61987 w 69974"/>
                <a:gd name="connsiteY4" fmla="*/ -2191 h 5164"/>
                <a:gd name="connsiteX5" fmla="*/ 59857 w 69974"/>
                <a:gd name="connsiteY5" fmla="*/ -125 h 5164"/>
                <a:gd name="connsiteX6" fmla="*/ 29517 w 69974"/>
                <a:gd name="connsiteY6" fmla="*/ -125 h 5164"/>
                <a:gd name="connsiteX7" fmla="*/ -822 w 69974"/>
                <a:gd name="connsiteY7" fmla="*/ -125 h 5164"/>
                <a:gd name="connsiteX8" fmla="*/ -3340 w 69974"/>
                <a:gd name="connsiteY8" fmla="*/ -2707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74" h="5164">
                  <a:moveTo>
                    <a:pt x="-3340" y="-2707"/>
                  </a:moveTo>
                  <a:lnTo>
                    <a:pt x="-5857" y="-5289"/>
                  </a:lnTo>
                  <a:lnTo>
                    <a:pt x="29130" y="-5289"/>
                  </a:lnTo>
                  <a:cubicBezTo>
                    <a:pt x="48366" y="-5289"/>
                    <a:pt x="64117" y="-5031"/>
                    <a:pt x="64117" y="-4773"/>
                  </a:cubicBezTo>
                  <a:cubicBezTo>
                    <a:pt x="64117" y="-4514"/>
                    <a:pt x="63149" y="-3352"/>
                    <a:pt x="61987" y="-2191"/>
                  </a:cubicBezTo>
                  <a:lnTo>
                    <a:pt x="59857" y="-125"/>
                  </a:lnTo>
                  <a:lnTo>
                    <a:pt x="29517" y="-125"/>
                  </a:lnTo>
                  <a:lnTo>
                    <a:pt x="-822" y="-125"/>
                  </a:lnTo>
                  <a:lnTo>
                    <a:pt x="-3340" y="-2707"/>
                  </a:lnTo>
                  <a:close/>
                </a:path>
              </a:pathLst>
            </a:custGeom>
            <a:solidFill>
              <a:srgbClr val="000000"/>
            </a:solidFill>
            <a:ln w="65" cap="flat">
              <a:noFill/>
              <a:prstDash val="solid"/>
              <a:miter/>
            </a:ln>
          </p:spPr>
          <p:txBody>
            <a:bodyPr rtlCol="0" anchor="ctr"/>
            <a:lstStyle/>
            <a:p>
              <a:endParaRPr lang="de-DE"/>
            </a:p>
          </p:txBody>
        </p:sp>
        <p:sp>
          <p:nvSpPr>
            <p:cNvPr id="85" name="Freihandform: Form 84">
              <a:extLst>
                <a:ext uri="{FF2B5EF4-FFF2-40B4-BE49-F238E27FC236}">
                  <a16:creationId xmlns:a16="http://schemas.microsoft.com/office/drawing/2014/main" id="{71E19B0A-D017-4A5D-8B12-DD01091DA63D}"/>
                </a:ext>
              </a:extLst>
            </p:cNvPr>
            <p:cNvSpPr/>
            <p:nvPr/>
          </p:nvSpPr>
          <p:spPr>
            <a:xfrm flipV="1">
              <a:off x="5110695" y="4148138"/>
              <a:ext cx="105735" cy="4518"/>
            </a:xfrm>
            <a:custGeom>
              <a:avLst/>
              <a:gdLst>
                <a:gd name="connsiteX0" fmla="*/ -3669 w 105735"/>
                <a:gd name="connsiteY0" fmla="*/ -2727 h 4518"/>
                <a:gd name="connsiteX1" fmla="*/ -5864 w 105735"/>
                <a:gd name="connsiteY1" fmla="*/ -4987 h 4518"/>
                <a:gd name="connsiteX2" fmla="*/ 47004 w 105735"/>
                <a:gd name="connsiteY2" fmla="*/ -4987 h 4518"/>
                <a:gd name="connsiteX3" fmla="*/ 99872 w 105735"/>
                <a:gd name="connsiteY3" fmla="*/ -4987 h 4518"/>
                <a:gd name="connsiteX4" fmla="*/ 97678 w 105735"/>
                <a:gd name="connsiteY4" fmla="*/ -2727 h 4518"/>
                <a:gd name="connsiteX5" fmla="*/ 95483 w 105735"/>
                <a:gd name="connsiteY5" fmla="*/ -468 h 4518"/>
                <a:gd name="connsiteX6" fmla="*/ 47004 w 105735"/>
                <a:gd name="connsiteY6" fmla="*/ -468 h 4518"/>
                <a:gd name="connsiteX7" fmla="*/ -1474 w 105735"/>
                <a:gd name="connsiteY7" fmla="*/ -468 h 4518"/>
                <a:gd name="connsiteX8" fmla="*/ -3669 w 105735"/>
                <a:gd name="connsiteY8" fmla="*/ -2727 h 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35" h="4518">
                  <a:moveTo>
                    <a:pt x="-3669" y="-2727"/>
                  </a:moveTo>
                  <a:lnTo>
                    <a:pt x="-5864" y="-4987"/>
                  </a:lnTo>
                  <a:lnTo>
                    <a:pt x="47004" y="-4987"/>
                  </a:lnTo>
                  <a:lnTo>
                    <a:pt x="99872" y="-4987"/>
                  </a:lnTo>
                  <a:lnTo>
                    <a:pt x="97678" y="-2727"/>
                  </a:lnTo>
                  <a:lnTo>
                    <a:pt x="95483" y="-468"/>
                  </a:lnTo>
                  <a:lnTo>
                    <a:pt x="47004" y="-468"/>
                  </a:lnTo>
                  <a:lnTo>
                    <a:pt x="-1474" y="-468"/>
                  </a:lnTo>
                  <a:lnTo>
                    <a:pt x="-3669" y="-2727"/>
                  </a:lnTo>
                  <a:close/>
                </a:path>
              </a:pathLst>
            </a:custGeom>
            <a:solidFill>
              <a:srgbClr val="000000"/>
            </a:solidFill>
            <a:ln w="65" cap="flat">
              <a:noFill/>
              <a:prstDash val="solid"/>
              <a:miter/>
            </a:ln>
          </p:spPr>
          <p:txBody>
            <a:bodyPr rtlCol="0" anchor="ctr"/>
            <a:lstStyle/>
            <a:p>
              <a:endParaRPr lang="de-DE"/>
            </a:p>
          </p:txBody>
        </p:sp>
        <p:sp>
          <p:nvSpPr>
            <p:cNvPr id="86" name="Freihandform: Form 85">
              <a:extLst>
                <a:ext uri="{FF2B5EF4-FFF2-40B4-BE49-F238E27FC236}">
                  <a16:creationId xmlns:a16="http://schemas.microsoft.com/office/drawing/2014/main" id="{7114F1EB-D3DA-41C9-94CA-B60801C58D6C}"/>
                </a:ext>
              </a:extLst>
            </p:cNvPr>
            <p:cNvSpPr/>
            <p:nvPr/>
          </p:nvSpPr>
          <p:spPr>
            <a:xfrm flipV="1">
              <a:off x="5056777" y="4288861"/>
              <a:ext cx="60824" cy="5164"/>
            </a:xfrm>
            <a:custGeom>
              <a:avLst/>
              <a:gdLst>
                <a:gd name="connsiteX0" fmla="*/ -4007 w 60824"/>
                <a:gd name="connsiteY0" fmla="*/ 2129 h 5164"/>
                <a:gd name="connsiteX1" fmla="*/ -3943 w 60824"/>
                <a:gd name="connsiteY1" fmla="*/ -1873 h 5164"/>
                <a:gd name="connsiteX2" fmla="*/ 26461 w 60824"/>
                <a:gd name="connsiteY2" fmla="*/ -2583 h 5164"/>
                <a:gd name="connsiteX3" fmla="*/ 56026 w 60824"/>
                <a:gd name="connsiteY3" fmla="*/ -2518 h 5164"/>
                <a:gd name="connsiteX4" fmla="*/ 53573 w 60824"/>
                <a:gd name="connsiteY4" fmla="*/ -1 h 5164"/>
                <a:gd name="connsiteX5" fmla="*/ 51056 w 60824"/>
                <a:gd name="connsiteY5" fmla="*/ 2581 h 5164"/>
                <a:gd name="connsiteX6" fmla="*/ 23879 w 60824"/>
                <a:gd name="connsiteY6" fmla="*/ 2517 h 5164"/>
                <a:gd name="connsiteX7" fmla="*/ -4007 w 60824"/>
                <a:gd name="connsiteY7" fmla="*/ 2129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24" h="5164">
                  <a:moveTo>
                    <a:pt x="-4007" y="2129"/>
                  </a:moveTo>
                  <a:cubicBezTo>
                    <a:pt x="-5105" y="1742"/>
                    <a:pt x="-5040" y="-969"/>
                    <a:pt x="-3943" y="-1873"/>
                  </a:cubicBezTo>
                  <a:cubicBezTo>
                    <a:pt x="-3362" y="-2389"/>
                    <a:pt x="5353" y="-2583"/>
                    <a:pt x="26461" y="-2583"/>
                  </a:cubicBezTo>
                  <a:lnTo>
                    <a:pt x="56026" y="-2518"/>
                  </a:lnTo>
                  <a:lnTo>
                    <a:pt x="53573" y="-1"/>
                  </a:lnTo>
                  <a:lnTo>
                    <a:pt x="51056" y="2581"/>
                  </a:lnTo>
                  <a:lnTo>
                    <a:pt x="23879" y="2517"/>
                  </a:lnTo>
                  <a:cubicBezTo>
                    <a:pt x="8968" y="2517"/>
                    <a:pt x="-3620" y="2323"/>
                    <a:pt x="-4007" y="2129"/>
                  </a:cubicBezTo>
                  <a:close/>
                </a:path>
              </a:pathLst>
            </a:custGeom>
            <a:solidFill>
              <a:srgbClr val="000000"/>
            </a:solidFill>
            <a:ln w="65" cap="flat">
              <a:noFill/>
              <a:prstDash val="solid"/>
              <a:miter/>
            </a:ln>
          </p:spPr>
          <p:txBody>
            <a:bodyPr rtlCol="0" anchor="ctr"/>
            <a:lstStyle/>
            <a:p>
              <a:endParaRPr lang="de-DE"/>
            </a:p>
          </p:txBody>
        </p:sp>
        <p:sp>
          <p:nvSpPr>
            <p:cNvPr id="87" name="Freihandform: Form 86">
              <a:extLst>
                <a:ext uri="{FF2B5EF4-FFF2-40B4-BE49-F238E27FC236}">
                  <a16:creationId xmlns:a16="http://schemas.microsoft.com/office/drawing/2014/main" id="{8E4EACA6-504D-4DC7-88F8-94ED1058DB9E}"/>
                </a:ext>
              </a:extLst>
            </p:cNvPr>
            <p:cNvSpPr/>
            <p:nvPr/>
          </p:nvSpPr>
          <p:spPr>
            <a:xfrm flipV="1">
              <a:off x="5113277" y="4288861"/>
              <a:ext cx="101862" cy="5164"/>
            </a:xfrm>
            <a:custGeom>
              <a:avLst/>
              <a:gdLst>
                <a:gd name="connsiteX0" fmla="*/ -3355 w 101862"/>
                <a:gd name="connsiteY0" fmla="*/ -1 h 5164"/>
                <a:gd name="connsiteX1" fmla="*/ -837 w 101862"/>
                <a:gd name="connsiteY1" fmla="*/ -2518 h 5164"/>
                <a:gd name="connsiteX2" fmla="*/ 45059 w 101862"/>
                <a:gd name="connsiteY2" fmla="*/ -2583 h 5164"/>
                <a:gd name="connsiteX3" fmla="*/ 90955 w 101862"/>
                <a:gd name="connsiteY3" fmla="*/ -2583 h 5164"/>
                <a:gd name="connsiteX4" fmla="*/ 93473 w 101862"/>
                <a:gd name="connsiteY4" fmla="*/ -1 h 5164"/>
                <a:gd name="connsiteX5" fmla="*/ 95990 w 101862"/>
                <a:gd name="connsiteY5" fmla="*/ 2581 h 5164"/>
                <a:gd name="connsiteX6" fmla="*/ 45059 w 101862"/>
                <a:gd name="connsiteY6" fmla="*/ 2581 h 5164"/>
                <a:gd name="connsiteX7" fmla="*/ -5873 w 101862"/>
                <a:gd name="connsiteY7" fmla="*/ 2581 h 5164"/>
                <a:gd name="connsiteX8" fmla="*/ -3355 w 101862"/>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62" h="5164">
                  <a:moveTo>
                    <a:pt x="-3355" y="-1"/>
                  </a:moveTo>
                  <a:lnTo>
                    <a:pt x="-837" y="-2518"/>
                  </a:lnTo>
                  <a:lnTo>
                    <a:pt x="45059" y="-2583"/>
                  </a:lnTo>
                  <a:lnTo>
                    <a:pt x="90955" y="-2583"/>
                  </a:lnTo>
                  <a:lnTo>
                    <a:pt x="93473" y="-1"/>
                  </a:lnTo>
                  <a:lnTo>
                    <a:pt x="95990" y="2581"/>
                  </a:lnTo>
                  <a:lnTo>
                    <a:pt x="45059" y="2581"/>
                  </a:lnTo>
                  <a:lnTo>
                    <a:pt x="-5873" y="2581"/>
                  </a:lnTo>
                  <a:lnTo>
                    <a:pt x="-3355" y="-1"/>
                  </a:lnTo>
                  <a:close/>
                </a:path>
              </a:pathLst>
            </a:custGeom>
            <a:solidFill>
              <a:srgbClr val="000000"/>
            </a:solidFill>
            <a:ln w="65" cap="flat">
              <a:noFill/>
              <a:prstDash val="solid"/>
              <a:miter/>
            </a:ln>
          </p:spPr>
          <p:txBody>
            <a:bodyPr rtlCol="0" anchor="ctr"/>
            <a:lstStyle/>
            <a:p>
              <a:endParaRPr lang="de-DE"/>
            </a:p>
          </p:txBody>
        </p:sp>
        <p:sp>
          <p:nvSpPr>
            <p:cNvPr id="88" name="Freihandform: Form 87">
              <a:extLst>
                <a:ext uri="{FF2B5EF4-FFF2-40B4-BE49-F238E27FC236}">
                  <a16:creationId xmlns:a16="http://schemas.microsoft.com/office/drawing/2014/main" id="{7FB408BA-F42E-4314-9F16-7B59208CB5F6}"/>
                </a:ext>
              </a:extLst>
            </p:cNvPr>
            <p:cNvSpPr/>
            <p:nvPr/>
          </p:nvSpPr>
          <p:spPr>
            <a:xfrm flipV="1">
              <a:off x="5210815" y="4288861"/>
              <a:ext cx="145693" cy="5164"/>
            </a:xfrm>
            <a:custGeom>
              <a:avLst/>
              <a:gdLst>
                <a:gd name="connsiteX0" fmla="*/ -5085 w 145693"/>
                <a:gd name="connsiteY0" fmla="*/ -1 h 5164"/>
                <a:gd name="connsiteX1" fmla="*/ -7538 w 145693"/>
                <a:gd name="connsiteY1" fmla="*/ -2518 h 5164"/>
                <a:gd name="connsiteX2" fmla="*/ 65341 w 145693"/>
                <a:gd name="connsiteY2" fmla="*/ -2583 h 5164"/>
                <a:gd name="connsiteX3" fmla="*/ 138156 w 145693"/>
                <a:gd name="connsiteY3" fmla="*/ -2583 h 5164"/>
                <a:gd name="connsiteX4" fmla="*/ 135638 w 145693"/>
                <a:gd name="connsiteY4" fmla="*/ -1 h 5164"/>
                <a:gd name="connsiteX5" fmla="*/ 133121 w 145693"/>
                <a:gd name="connsiteY5" fmla="*/ 2581 h 5164"/>
                <a:gd name="connsiteX6" fmla="*/ 65277 w 145693"/>
                <a:gd name="connsiteY6" fmla="*/ 2581 h 5164"/>
                <a:gd name="connsiteX7" fmla="*/ -2567 w 145693"/>
                <a:gd name="connsiteY7" fmla="*/ 2581 h 5164"/>
                <a:gd name="connsiteX8" fmla="*/ -5085 w 145693"/>
                <a:gd name="connsiteY8" fmla="*/ -1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693" h="5164">
                  <a:moveTo>
                    <a:pt x="-5085" y="-1"/>
                  </a:moveTo>
                  <a:lnTo>
                    <a:pt x="-7538" y="-2518"/>
                  </a:lnTo>
                  <a:lnTo>
                    <a:pt x="65341" y="-2583"/>
                  </a:lnTo>
                  <a:lnTo>
                    <a:pt x="138156" y="-2583"/>
                  </a:lnTo>
                  <a:lnTo>
                    <a:pt x="135638" y="-1"/>
                  </a:lnTo>
                  <a:lnTo>
                    <a:pt x="133121" y="2581"/>
                  </a:lnTo>
                  <a:lnTo>
                    <a:pt x="65277" y="2581"/>
                  </a:lnTo>
                  <a:lnTo>
                    <a:pt x="-2567" y="2581"/>
                  </a:lnTo>
                  <a:lnTo>
                    <a:pt x="-5085" y="-1"/>
                  </a:lnTo>
                  <a:close/>
                </a:path>
              </a:pathLst>
            </a:custGeom>
            <a:solidFill>
              <a:srgbClr val="000000"/>
            </a:solidFill>
            <a:ln w="65" cap="flat">
              <a:noFill/>
              <a:prstDash val="solid"/>
              <a:miter/>
            </a:ln>
          </p:spPr>
          <p:txBody>
            <a:bodyPr rtlCol="0" anchor="ctr"/>
            <a:lstStyle/>
            <a:p>
              <a:endParaRPr lang="de-DE"/>
            </a:p>
          </p:txBody>
        </p:sp>
        <p:sp>
          <p:nvSpPr>
            <p:cNvPr id="89" name="Freihandform: Form 88">
              <a:extLst>
                <a:ext uri="{FF2B5EF4-FFF2-40B4-BE49-F238E27FC236}">
                  <a16:creationId xmlns:a16="http://schemas.microsoft.com/office/drawing/2014/main" id="{2809E717-F921-4D2A-8FC5-D9B9A372BAF1}"/>
                </a:ext>
              </a:extLst>
            </p:cNvPr>
            <p:cNvSpPr/>
            <p:nvPr/>
          </p:nvSpPr>
          <p:spPr>
            <a:xfrm flipV="1">
              <a:off x="5190739" y="4305708"/>
              <a:ext cx="180347" cy="8328"/>
            </a:xfrm>
            <a:custGeom>
              <a:avLst/>
              <a:gdLst>
                <a:gd name="connsiteX0" fmla="*/ 164466 w 180347"/>
                <a:gd name="connsiteY0" fmla="*/ 4638 h 8328"/>
                <a:gd name="connsiteX1" fmla="*/ 160916 w 180347"/>
                <a:gd name="connsiteY1" fmla="*/ 3218 h 8328"/>
                <a:gd name="connsiteX2" fmla="*/ 79194 w 180347"/>
                <a:gd name="connsiteY2" fmla="*/ 3024 h 8328"/>
                <a:gd name="connsiteX3" fmla="*/ -2465 w 180347"/>
                <a:gd name="connsiteY3" fmla="*/ 2895 h 8328"/>
                <a:gd name="connsiteX4" fmla="*/ -4982 w 180347"/>
                <a:gd name="connsiteY4" fmla="*/ 313 h 8328"/>
                <a:gd name="connsiteX5" fmla="*/ -7500 w 180347"/>
                <a:gd name="connsiteY5" fmla="*/ -2269 h 8328"/>
                <a:gd name="connsiteX6" fmla="*/ 72932 w 180347"/>
                <a:gd name="connsiteY6" fmla="*/ -2269 h 8328"/>
                <a:gd name="connsiteX7" fmla="*/ 158399 w 180347"/>
                <a:gd name="connsiteY7" fmla="*/ -1559 h 8328"/>
                <a:gd name="connsiteX8" fmla="*/ 172794 w 180347"/>
                <a:gd name="connsiteY8" fmla="*/ 2637 h 8328"/>
                <a:gd name="connsiteX9" fmla="*/ 169050 w 180347"/>
                <a:gd name="connsiteY9" fmla="*/ 6058 h 8328"/>
                <a:gd name="connsiteX10" fmla="*/ 164466 w 180347"/>
                <a:gd name="connsiteY10" fmla="*/ 4638 h 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347" h="8328">
                  <a:moveTo>
                    <a:pt x="164466" y="4638"/>
                  </a:moveTo>
                  <a:lnTo>
                    <a:pt x="160916" y="3218"/>
                  </a:lnTo>
                  <a:lnTo>
                    <a:pt x="79194" y="3024"/>
                  </a:lnTo>
                  <a:lnTo>
                    <a:pt x="-2465" y="2895"/>
                  </a:lnTo>
                  <a:lnTo>
                    <a:pt x="-4982" y="313"/>
                  </a:lnTo>
                  <a:lnTo>
                    <a:pt x="-7500" y="-2269"/>
                  </a:lnTo>
                  <a:lnTo>
                    <a:pt x="72932" y="-2269"/>
                  </a:lnTo>
                  <a:cubicBezTo>
                    <a:pt x="126704" y="-2269"/>
                    <a:pt x="155042" y="-2011"/>
                    <a:pt x="158399" y="-1559"/>
                  </a:cubicBezTo>
                  <a:cubicBezTo>
                    <a:pt x="162530" y="-978"/>
                    <a:pt x="171825" y="1733"/>
                    <a:pt x="172794" y="2637"/>
                  </a:cubicBezTo>
                  <a:cubicBezTo>
                    <a:pt x="173310" y="3153"/>
                    <a:pt x="170018" y="6123"/>
                    <a:pt x="169050" y="6058"/>
                  </a:cubicBezTo>
                  <a:cubicBezTo>
                    <a:pt x="168469" y="6058"/>
                    <a:pt x="166403" y="5413"/>
                    <a:pt x="164466" y="4638"/>
                  </a:cubicBezTo>
                  <a:close/>
                </a:path>
              </a:pathLst>
            </a:custGeom>
            <a:solidFill>
              <a:srgbClr val="000000"/>
            </a:solidFill>
            <a:ln w="65" cap="flat">
              <a:noFill/>
              <a:prstDash val="solid"/>
              <a:miter/>
            </a:ln>
          </p:spPr>
          <p:txBody>
            <a:bodyPr rtlCol="0" anchor="ctr"/>
            <a:lstStyle/>
            <a:p>
              <a:endParaRPr lang="de-DE"/>
            </a:p>
          </p:txBody>
        </p:sp>
        <p:sp>
          <p:nvSpPr>
            <p:cNvPr id="90" name="Freihandform: Form 89">
              <a:extLst>
                <a:ext uri="{FF2B5EF4-FFF2-40B4-BE49-F238E27FC236}">
                  <a16:creationId xmlns:a16="http://schemas.microsoft.com/office/drawing/2014/main" id="{51874CC3-463C-4184-9C3A-15C952F94C25}"/>
                </a:ext>
              </a:extLst>
            </p:cNvPr>
            <p:cNvSpPr/>
            <p:nvPr/>
          </p:nvSpPr>
          <p:spPr>
            <a:xfrm flipV="1">
              <a:off x="5133288" y="4308872"/>
              <a:ext cx="61840" cy="5164"/>
            </a:xfrm>
            <a:custGeom>
              <a:avLst/>
              <a:gdLst>
                <a:gd name="connsiteX0" fmla="*/ -3355 w 61840"/>
                <a:gd name="connsiteY0" fmla="*/ 340 h 5164"/>
                <a:gd name="connsiteX1" fmla="*/ -837 w 61840"/>
                <a:gd name="connsiteY1" fmla="*/ -2242 h 5164"/>
                <a:gd name="connsiteX2" fmla="*/ 25048 w 61840"/>
                <a:gd name="connsiteY2" fmla="*/ -2242 h 5164"/>
                <a:gd name="connsiteX3" fmla="*/ 50933 w 61840"/>
                <a:gd name="connsiteY3" fmla="*/ -2242 h 5164"/>
                <a:gd name="connsiteX4" fmla="*/ 53451 w 61840"/>
                <a:gd name="connsiteY4" fmla="*/ 340 h 5164"/>
                <a:gd name="connsiteX5" fmla="*/ 55968 w 61840"/>
                <a:gd name="connsiteY5" fmla="*/ 2922 h 5164"/>
                <a:gd name="connsiteX6" fmla="*/ 25048 w 61840"/>
                <a:gd name="connsiteY6" fmla="*/ 2922 h 5164"/>
                <a:gd name="connsiteX7" fmla="*/ -5873 w 61840"/>
                <a:gd name="connsiteY7" fmla="*/ 2922 h 5164"/>
                <a:gd name="connsiteX8" fmla="*/ -3355 w 61840"/>
                <a:gd name="connsiteY8" fmla="*/ 340 h 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840" h="5164">
                  <a:moveTo>
                    <a:pt x="-3355" y="340"/>
                  </a:moveTo>
                  <a:lnTo>
                    <a:pt x="-837" y="-2242"/>
                  </a:lnTo>
                  <a:lnTo>
                    <a:pt x="25048" y="-2242"/>
                  </a:lnTo>
                  <a:lnTo>
                    <a:pt x="50933" y="-2242"/>
                  </a:lnTo>
                  <a:lnTo>
                    <a:pt x="53451" y="340"/>
                  </a:lnTo>
                  <a:lnTo>
                    <a:pt x="55968" y="2922"/>
                  </a:lnTo>
                  <a:lnTo>
                    <a:pt x="25048" y="2922"/>
                  </a:lnTo>
                  <a:lnTo>
                    <a:pt x="-5873" y="2922"/>
                  </a:lnTo>
                  <a:lnTo>
                    <a:pt x="-3355" y="340"/>
                  </a:lnTo>
                  <a:close/>
                </a:path>
              </a:pathLst>
            </a:custGeom>
            <a:solidFill>
              <a:srgbClr val="000000"/>
            </a:solidFill>
            <a:ln w="65" cap="flat">
              <a:noFill/>
              <a:prstDash val="solid"/>
              <a:miter/>
            </a:ln>
          </p:spPr>
          <p:txBody>
            <a:bodyPr rtlCol="0" anchor="ctr"/>
            <a:lstStyle/>
            <a:p>
              <a:endParaRPr lang="de-DE"/>
            </a:p>
          </p:txBody>
        </p:sp>
      </p:grpSp>
      <p:cxnSp>
        <p:nvCxnSpPr>
          <p:cNvPr id="15" name="Gerader Verbinder 14">
            <a:extLst>
              <a:ext uri="{FF2B5EF4-FFF2-40B4-BE49-F238E27FC236}">
                <a16:creationId xmlns:a16="http://schemas.microsoft.com/office/drawing/2014/main" id="{FDE44A29-3843-4AAE-9493-4E11AB0AFE26}"/>
              </a:ext>
            </a:extLst>
          </p:cNvPr>
          <p:cNvCxnSpPr/>
          <p:nvPr/>
        </p:nvCxnSpPr>
        <p:spPr bwMode="auto">
          <a:xfrm>
            <a:off x="5221363" y="3501669"/>
            <a:ext cx="89359"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p:nvPr/>
        </p:nvCxnSpPr>
        <p:spPr bwMode="auto">
          <a:xfrm>
            <a:off x="7493183" y="904875"/>
            <a:ext cx="0" cy="398063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6576114" y="4544389"/>
            <a:ext cx="936108" cy="307777"/>
          </a:xfrm>
          <a:prstGeom prst="rect">
            <a:avLst/>
          </a:prstGeom>
          <a:noFill/>
        </p:spPr>
        <p:txBody>
          <a:bodyPr wrap="square" rtlCol="0">
            <a:spAutoFit/>
          </a:bodyPr>
          <a:lstStyle/>
          <a:p>
            <a:r>
              <a:rPr lang="de-DE" sz="1400" dirty="0">
                <a:solidFill>
                  <a:srgbClr val="3333FF"/>
                </a:solidFill>
              </a:rPr>
              <a:t>Hausnetz</a:t>
            </a:r>
          </a:p>
        </p:txBody>
      </p:sp>
      <p:cxnSp>
        <p:nvCxnSpPr>
          <p:cNvPr id="52" name="Gerader Verbinder 51">
            <a:extLst>
              <a:ext uri="{FF2B5EF4-FFF2-40B4-BE49-F238E27FC236}">
                <a16:creationId xmlns:a16="http://schemas.microsoft.com/office/drawing/2014/main" id="{088E5D81-85FD-452A-BAA7-B605E553BBDC}"/>
              </a:ext>
            </a:extLst>
          </p:cNvPr>
          <p:cNvCxnSpPr/>
          <p:nvPr/>
        </p:nvCxnSpPr>
        <p:spPr bwMode="auto">
          <a:xfrm>
            <a:off x="661061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 name="Grafik 50" descr="Ein Bild, das Buchse, Elektronik, drinnen, Stecker enthält.&#10;&#10;Automatisch generierte Beschreibung">
            <a:extLst>
              <a:ext uri="{FF2B5EF4-FFF2-40B4-BE49-F238E27FC236}">
                <a16:creationId xmlns:a16="http://schemas.microsoft.com/office/drawing/2014/main" id="{9FB441D2-D519-4379-A910-DBDC6A1CD5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3273" y="3670733"/>
            <a:ext cx="248835" cy="248835"/>
          </a:xfrm>
          <a:prstGeom prst="rect">
            <a:avLst/>
          </a:prstGeom>
        </p:spPr>
      </p:pic>
      <p:sp>
        <p:nvSpPr>
          <p:cNvPr id="18" name="Freihandform: Form 17">
            <a:extLst>
              <a:ext uri="{FF2B5EF4-FFF2-40B4-BE49-F238E27FC236}">
                <a16:creationId xmlns:a16="http://schemas.microsoft.com/office/drawing/2014/main" id="{530B6974-FD95-46EC-A875-E3D54EDAECD5}"/>
              </a:ext>
            </a:extLst>
          </p:cNvPr>
          <p:cNvSpPr/>
          <p:nvPr/>
        </p:nvSpPr>
        <p:spPr bwMode="auto">
          <a:xfrm>
            <a:off x="3409536" y="1601287"/>
            <a:ext cx="926589" cy="2703771"/>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59" name="Grafik 58" descr="Ein Bild, das drinnen, Zähler, weiß, sitzend enthält.&#10;&#10;Automatisch generierte Beschreibung">
            <a:extLst>
              <a:ext uri="{FF2B5EF4-FFF2-40B4-BE49-F238E27FC236}">
                <a16:creationId xmlns:a16="http://schemas.microsoft.com/office/drawing/2014/main" id="{50FE87EA-8D41-471E-B553-72674FF44C99}"/>
              </a:ext>
            </a:extLst>
          </p:cNvPr>
          <p:cNvPicPr>
            <a:picLocks noChangeAspect="1"/>
          </p:cNvPicPr>
          <p:nvPr/>
        </p:nvPicPr>
        <p:blipFill rotWithShape="1">
          <a:blip r:embed="rId5">
            <a:extLst>
              <a:ext uri="{28A0092B-C50C-407E-A947-70E740481C1C}">
                <a14:useLocalDpi xmlns:a14="http://schemas.microsoft.com/office/drawing/2010/main" val="0"/>
              </a:ext>
            </a:extLst>
          </a:blip>
          <a:srcRect l="2829" t="20588" r="12982" b="4299"/>
          <a:stretch/>
        </p:blipFill>
        <p:spPr>
          <a:xfrm rot="5400000">
            <a:off x="7055665" y="1695851"/>
            <a:ext cx="803523" cy="537681"/>
          </a:xfrm>
          <a:prstGeom prst="rect">
            <a:avLst/>
          </a:prstGeom>
        </p:spPr>
      </p:pic>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6639558" y="1101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Ellipse 62">
            <a:extLst>
              <a:ext uri="{FF2B5EF4-FFF2-40B4-BE49-F238E27FC236}">
                <a16:creationId xmlns:a16="http://schemas.microsoft.com/office/drawing/2014/main" id="{10FBD842-446F-40C1-8C72-0BBFA467B01B}"/>
              </a:ext>
            </a:extLst>
          </p:cNvPr>
          <p:cNvSpPr/>
          <p:nvPr/>
        </p:nvSpPr>
        <p:spPr bwMode="auto">
          <a:xfrm>
            <a:off x="7457426" y="105639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4" name="Textfeld 63">
            <a:extLst>
              <a:ext uri="{FF2B5EF4-FFF2-40B4-BE49-F238E27FC236}">
                <a16:creationId xmlns:a16="http://schemas.microsoft.com/office/drawing/2014/main" id="{F25F223B-193E-42B6-9B54-F83E04774338}"/>
              </a:ext>
            </a:extLst>
          </p:cNvPr>
          <p:cNvSpPr txBox="1"/>
          <p:nvPr/>
        </p:nvSpPr>
        <p:spPr>
          <a:xfrm>
            <a:off x="7778082" y="937341"/>
            <a:ext cx="1790618" cy="307777"/>
          </a:xfrm>
          <a:prstGeom prst="rect">
            <a:avLst/>
          </a:prstGeom>
          <a:noFill/>
        </p:spPr>
        <p:txBody>
          <a:bodyPr wrap="none" rtlCol="0">
            <a:spAutoFit/>
          </a:bodyPr>
          <a:lstStyle/>
          <a:p>
            <a:r>
              <a:rPr lang="de-DE" sz="1400" dirty="0">
                <a:solidFill>
                  <a:srgbClr val="3333FF"/>
                </a:solidFill>
              </a:rPr>
              <a:t>EVU-Netz 400 V AC</a:t>
            </a: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7741096" y="4732377"/>
            <a:ext cx="1943161"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ea typeface="Microsoft YaHei" panose="020B0503020204020204" pitchFamily="34" charset="-122"/>
              </a:rPr>
              <a:t>Quelle:</a:t>
            </a:r>
            <a:r>
              <a:rPr lang="de-DE" altLang="de-DE" sz="1200" dirty="0">
                <a:ea typeface="Microsoft YaHei" panose="020B0503020204020204" pitchFamily="34" charset="-122"/>
              </a:rPr>
              <a:t> HPS-</a:t>
            </a:r>
            <a:r>
              <a:rPr lang="de-DE" altLang="de-DE" sz="1200" dirty="0" err="1">
                <a:ea typeface="Microsoft YaHei" panose="020B0503020204020204" pitchFamily="34" charset="-122"/>
              </a:rPr>
              <a:t>picea</a:t>
            </a:r>
            <a:r>
              <a:rPr lang="de-DE" altLang="de-DE" sz="1200" dirty="0">
                <a:ea typeface="Microsoft YaHei" panose="020B0503020204020204" pitchFamily="34" charset="-122"/>
              </a:rPr>
              <a:t>, ISE e.V. </a:t>
            </a:r>
          </a:p>
        </p:txBody>
      </p:sp>
      <p:grpSp>
        <p:nvGrpSpPr>
          <p:cNvPr id="102" name="Gruppieren 101">
            <a:extLst>
              <a:ext uri="{FF2B5EF4-FFF2-40B4-BE49-F238E27FC236}">
                <a16:creationId xmlns:a16="http://schemas.microsoft.com/office/drawing/2014/main" id="{6644CEC1-9782-4B9A-9E55-16AEB86918EF}"/>
              </a:ext>
            </a:extLst>
          </p:cNvPr>
          <p:cNvGrpSpPr/>
          <p:nvPr/>
        </p:nvGrpSpPr>
        <p:grpSpPr>
          <a:xfrm>
            <a:off x="5962870" y="3604287"/>
            <a:ext cx="684969" cy="1313743"/>
            <a:chOff x="5598798" y="3604287"/>
            <a:chExt cx="684969" cy="1313743"/>
          </a:xfrm>
        </p:grpSpPr>
        <p:pic>
          <p:nvPicPr>
            <p:cNvPr id="8" name="Grafik 7">
              <a:extLst>
                <a:ext uri="{FF2B5EF4-FFF2-40B4-BE49-F238E27FC236}">
                  <a16:creationId xmlns:a16="http://schemas.microsoft.com/office/drawing/2014/main" id="{4F64958E-6CC0-4B37-9759-F3B8D732A9C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5598798" y="3604287"/>
              <a:ext cx="418875" cy="718622"/>
            </a:xfrm>
            <a:prstGeom prst="rect">
              <a:avLst/>
            </a:prstGeom>
          </p:spPr>
        </p:pic>
        <p:cxnSp>
          <p:nvCxnSpPr>
            <p:cNvPr id="65" name="Gerader Verbinder 64">
              <a:extLst>
                <a:ext uri="{FF2B5EF4-FFF2-40B4-BE49-F238E27FC236}">
                  <a16:creationId xmlns:a16="http://schemas.microsoft.com/office/drawing/2014/main" id="{9A587941-AE49-4A00-A415-1E1A1B38C9FB}"/>
                </a:ext>
              </a:extLst>
            </p:cNvPr>
            <p:cNvCxnSpPr>
              <a:cxnSpLocks/>
              <a:stCxn id="8" idx="2"/>
            </p:cNvCxnSpPr>
            <p:nvPr/>
          </p:nvCxnSpPr>
          <p:spPr bwMode="auto">
            <a:xfrm flipH="1">
              <a:off x="5806615" y="4322909"/>
              <a:ext cx="1621" cy="55831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r Verbinder 96">
              <a:extLst>
                <a:ext uri="{FF2B5EF4-FFF2-40B4-BE49-F238E27FC236}">
                  <a16:creationId xmlns:a16="http://schemas.microsoft.com/office/drawing/2014/main" id="{3870C5A0-5BE8-4898-B691-89BACE9C36AF}"/>
                </a:ext>
              </a:extLst>
            </p:cNvPr>
            <p:cNvCxnSpPr>
              <a:cxnSpLocks/>
            </p:cNvCxnSpPr>
            <p:nvPr/>
          </p:nvCxnSpPr>
          <p:spPr bwMode="auto">
            <a:xfrm>
              <a:off x="5796256" y="4882209"/>
              <a:ext cx="444033"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Ellipse 52">
              <a:extLst>
                <a:ext uri="{FF2B5EF4-FFF2-40B4-BE49-F238E27FC236}">
                  <a16:creationId xmlns:a16="http://schemas.microsoft.com/office/drawing/2014/main" id="{1783D757-6DFE-435D-8051-CF666D886B7E}"/>
                </a:ext>
              </a:extLst>
            </p:cNvPr>
            <p:cNvSpPr/>
            <p:nvPr/>
          </p:nvSpPr>
          <p:spPr bwMode="auto">
            <a:xfrm>
              <a:off x="621409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5" name="Gruppieren 4">
            <a:extLst>
              <a:ext uri="{FF2B5EF4-FFF2-40B4-BE49-F238E27FC236}">
                <a16:creationId xmlns:a16="http://schemas.microsoft.com/office/drawing/2014/main" id="{9D9D4A56-6507-43D8-87F4-C5415DE2173E}"/>
              </a:ext>
            </a:extLst>
          </p:cNvPr>
          <p:cNvGrpSpPr/>
          <p:nvPr/>
        </p:nvGrpSpPr>
        <p:grpSpPr>
          <a:xfrm>
            <a:off x="4448140" y="3321282"/>
            <a:ext cx="5761973" cy="1595761"/>
            <a:chOff x="4084068" y="3321282"/>
            <a:chExt cx="5761973" cy="1595761"/>
          </a:xfrm>
        </p:grpSpPr>
        <p:sp>
          <p:nvSpPr>
            <p:cNvPr id="2" name="Textfeld 1">
              <a:extLst>
                <a:ext uri="{FF2B5EF4-FFF2-40B4-BE49-F238E27FC236}">
                  <a16:creationId xmlns:a16="http://schemas.microsoft.com/office/drawing/2014/main" id="{44D4D066-77A7-4AAF-9C02-036A180B4637}"/>
                </a:ext>
              </a:extLst>
            </p:cNvPr>
            <p:cNvSpPr txBox="1"/>
            <p:nvPr/>
          </p:nvSpPr>
          <p:spPr>
            <a:xfrm>
              <a:off x="7206556" y="3704892"/>
              <a:ext cx="2639485" cy="276999"/>
            </a:xfrm>
            <a:prstGeom prst="rect">
              <a:avLst/>
            </a:prstGeom>
            <a:noFill/>
          </p:spPr>
          <p:txBody>
            <a:bodyPr wrap="square" rtlCol="0">
              <a:spAutoFit/>
            </a:bodyPr>
            <a:lstStyle/>
            <a:p>
              <a:endParaRPr lang="de-DE" sz="1200" dirty="0">
                <a:solidFill>
                  <a:srgbClr val="FF0000"/>
                </a:solidFill>
              </a:endParaRPr>
            </a:p>
          </p:txBody>
        </p:sp>
        <p:grpSp>
          <p:nvGrpSpPr>
            <p:cNvPr id="3" name="Gruppieren 2">
              <a:extLst>
                <a:ext uri="{FF2B5EF4-FFF2-40B4-BE49-F238E27FC236}">
                  <a16:creationId xmlns:a16="http://schemas.microsoft.com/office/drawing/2014/main" id="{91538DFB-8825-43F8-B655-1A7B9DB03533}"/>
                </a:ext>
              </a:extLst>
            </p:cNvPr>
            <p:cNvGrpSpPr/>
            <p:nvPr/>
          </p:nvGrpSpPr>
          <p:grpSpPr>
            <a:xfrm>
              <a:off x="4084068" y="3321282"/>
              <a:ext cx="1755666" cy="1595761"/>
              <a:chOff x="4084068" y="3321282"/>
              <a:chExt cx="1755666" cy="1595761"/>
            </a:xfrm>
          </p:grpSpPr>
          <p:grpSp>
            <p:nvGrpSpPr>
              <p:cNvPr id="105" name="Gruppieren 104">
                <a:extLst>
                  <a:ext uri="{FF2B5EF4-FFF2-40B4-BE49-F238E27FC236}">
                    <a16:creationId xmlns:a16="http://schemas.microsoft.com/office/drawing/2014/main" id="{E09A2D25-2E73-4225-B545-B5BD197CAC71}"/>
                  </a:ext>
                </a:extLst>
              </p:cNvPr>
              <p:cNvGrpSpPr/>
              <p:nvPr/>
            </p:nvGrpSpPr>
            <p:grpSpPr>
              <a:xfrm>
                <a:off x="4443643" y="3895755"/>
                <a:ext cx="1396091" cy="1021288"/>
                <a:chOff x="4443643" y="3895755"/>
                <a:chExt cx="1396091" cy="1021288"/>
              </a:xfrm>
            </p:grpSpPr>
            <p:cxnSp>
              <p:nvCxnSpPr>
                <p:cNvPr id="40" name="Gerader Verbinder 39">
                  <a:extLst>
                    <a:ext uri="{FF2B5EF4-FFF2-40B4-BE49-F238E27FC236}">
                      <a16:creationId xmlns:a16="http://schemas.microsoft.com/office/drawing/2014/main" id="{38F9CED0-963F-4777-994E-CD96380A003C}"/>
                    </a:ext>
                  </a:extLst>
                </p:cNvPr>
                <p:cNvCxnSpPr>
                  <a:cxnSpLocks/>
                </p:cNvCxnSpPr>
                <p:nvPr/>
              </p:nvCxnSpPr>
              <p:spPr bwMode="auto">
                <a:xfrm flipV="1">
                  <a:off x="4443643" y="4882209"/>
                  <a:ext cx="1362137" cy="98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FA436010-E268-40C8-B188-8A5132BB6749}"/>
                    </a:ext>
                  </a:extLst>
                </p:cNvPr>
                <p:cNvCxnSpPr/>
                <p:nvPr/>
              </p:nvCxnSpPr>
              <p:spPr bwMode="auto">
                <a:xfrm>
                  <a:off x="4447389" y="3895755"/>
                  <a:ext cx="0" cy="9897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8B34A4E2-020B-448C-8628-C4395F2F53FE}"/>
                    </a:ext>
                  </a:extLst>
                </p:cNvPr>
                <p:cNvSpPr/>
                <p:nvPr/>
              </p:nvSpPr>
              <p:spPr bwMode="auto">
                <a:xfrm>
                  <a:off x="5770065" y="4847374"/>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91" name="Grafik 90">
                <a:extLst>
                  <a:ext uri="{FF2B5EF4-FFF2-40B4-BE49-F238E27FC236}">
                    <a16:creationId xmlns:a16="http://schemas.microsoft.com/office/drawing/2014/main" id="{E624AB83-94CC-43A7-829C-280F72EB5F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84068" y="3321282"/>
                <a:ext cx="705102" cy="705102"/>
              </a:xfrm>
              <a:prstGeom prst="rect">
                <a:avLst/>
              </a:prstGeom>
            </p:spPr>
          </p:pic>
        </p:grpSp>
      </p:grpSp>
      <p:grpSp>
        <p:nvGrpSpPr>
          <p:cNvPr id="67" name="Gruppieren 66">
            <a:extLst>
              <a:ext uri="{FF2B5EF4-FFF2-40B4-BE49-F238E27FC236}">
                <a16:creationId xmlns:a16="http://schemas.microsoft.com/office/drawing/2014/main" id="{3D9D3587-3394-4C57-B455-3395A0794555}"/>
              </a:ext>
            </a:extLst>
          </p:cNvPr>
          <p:cNvGrpSpPr/>
          <p:nvPr/>
        </p:nvGrpSpPr>
        <p:grpSpPr>
          <a:xfrm>
            <a:off x="4175697" y="1548293"/>
            <a:ext cx="3351398" cy="1355785"/>
            <a:chOff x="3811625" y="1548293"/>
            <a:chExt cx="3351398" cy="1355785"/>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351398" cy="1302791"/>
              <a:chOff x="4965726" y="1601287"/>
              <a:chExt cx="3351398"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180445" y="2625587"/>
                <a:ext cx="110276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Ellipse 61">
                <a:extLst>
                  <a:ext uri="{FF2B5EF4-FFF2-40B4-BE49-F238E27FC236}">
                    <a16:creationId xmlns:a16="http://schemas.microsoft.com/office/drawing/2014/main" id="{22870BAA-3707-4FD2-BD2B-1F940EDDBD44}"/>
                  </a:ext>
                </a:extLst>
              </p:cNvPr>
              <p:cNvSpPr/>
              <p:nvPr/>
            </p:nvSpPr>
            <p:spPr bwMode="auto">
              <a:xfrm>
                <a:off x="8247455" y="259075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52450" y="1548293"/>
              <a:ext cx="0" cy="793315"/>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06" name="Gruppieren 8205">
            <a:extLst>
              <a:ext uri="{FF2B5EF4-FFF2-40B4-BE49-F238E27FC236}">
                <a16:creationId xmlns:a16="http://schemas.microsoft.com/office/drawing/2014/main" id="{FC0BF12B-0E15-E6D8-F1B8-DD4991D47B58}"/>
              </a:ext>
            </a:extLst>
          </p:cNvPr>
          <p:cNvGrpSpPr/>
          <p:nvPr/>
        </p:nvGrpSpPr>
        <p:grpSpPr>
          <a:xfrm>
            <a:off x="615950" y="1863091"/>
            <a:ext cx="4225719" cy="3054939"/>
            <a:chOff x="615950" y="1863091"/>
            <a:chExt cx="4225719" cy="3054939"/>
          </a:xfrm>
        </p:grpSpPr>
        <p:grpSp>
          <p:nvGrpSpPr>
            <p:cNvPr id="14" name="Gruppieren 13">
              <a:extLst>
                <a:ext uri="{FF2B5EF4-FFF2-40B4-BE49-F238E27FC236}">
                  <a16:creationId xmlns:a16="http://schemas.microsoft.com/office/drawing/2014/main" id="{0A1A9296-459C-4C4D-85C8-779560A77BAB}"/>
                </a:ext>
              </a:extLst>
            </p:cNvPr>
            <p:cNvGrpSpPr/>
            <p:nvPr/>
          </p:nvGrpSpPr>
          <p:grpSpPr>
            <a:xfrm>
              <a:off x="615950" y="1863091"/>
              <a:ext cx="4225719" cy="3054939"/>
              <a:chOff x="251878" y="1863091"/>
              <a:chExt cx="4225719" cy="3054939"/>
            </a:xfrm>
          </p:grpSpPr>
          <p:grpSp>
            <p:nvGrpSpPr>
              <p:cNvPr id="114" name="Gruppieren 113">
                <a:extLst>
                  <a:ext uri="{FF2B5EF4-FFF2-40B4-BE49-F238E27FC236}">
                    <a16:creationId xmlns:a16="http://schemas.microsoft.com/office/drawing/2014/main" id="{E1DE7B69-C9B2-4A9A-AF26-87143F35943C}"/>
                  </a:ext>
                </a:extLst>
              </p:cNvPr>
              <p:cNvGrpSpPr/>
              <p:nvPr/>
            </p:nvGrpSpPr>
            <p:grpSpPr>
              <a:xfrm>
                <a:off x="251878" y="1863091"/>
                <a:ext cx="4225719" cy="3054939"/>
                <a:chOff x="251878" y="1863091"/>
                <a:chExt cx="4225719" cy="3054939"/>
              </a:xfrm>
            </p:grpSpPr>
            <p:pic>
              <p:nvPicPr>
                <p:cNvPr id="4" name="Grafik 3" descr="Ein Bild, das Text, schwarz, dunkel, Küchengerät enthält.&#10;&#10;Automatisch generierte Beschreibung">
                  <a:extLst>
                    <a:ext uri="{FF2B5EF4-FFF2-40B4-BE49-F238E27FC236}">
                      <a16:creationId xmlns:a16="http://schemas.microsoft.com/office/drawing/2014/main" id="{0F95E97A-8F83-4CCC-A152-55BFF3AF7CE4}"/>
                    </a:ext>
                  </a:extLst>
                </p:cNvPr>
                <p:cNvPicPr>
                  <a:picLocks noChangeAspect="1"/>
                </p:cNvPicPr>
                <p:nvPr/>
              </p:nvPicPr>
              <p:blipFill rotWithShape="1">
                <a:blip r:embed="rId8">
                  <a:extLst>
                    <a:ext uri="{28A0092B-C50C-407E-A947-70E740481C1C}">
                      <a14:useLocalDpi xmlns:a14="http://schemas.microsoft.com/office/drawing/2010/main" val="0"/>
                    </a:ext>
                  </a:extLst>
                </a:blip>
                <a:srcRect l="29688" r="29626"/>
                <a:stretch/>
              </p:blipFill>
              <p:spPr>
                <a:xfrm>
                  <a:off x="3123521" y="2297211"/>
                  <a:ext cx="620846" cy="858348"/>
                </a:xfrm>
                <a:prstGeom prst="rect">
                  <a:avLst/>
                </a:prstGeom>
              </p:spPr>
            </p:pic>
            <p:pic>
              <p:nvPicPr>
                <p:cNvPr id="34" name="Grafik 33">
                  <a:extLst>
                    <a:ext uri="{FF2B5EF4-FFF2-40B4-BE49-F238E27FC236}">
                      <a16:creationId xmlns:a16="http://schemas.microsoft.com/office/drawing/2014/main" id="{28DAA4B1-75B7-40CD-ABB1-DDBC35BDC99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flipH="1">
                  <a:off x="251878" y="1863091"/>
                  <a:ext cx="1776630" cy="1039753"/>
                </a:xfrm>
                <a:prstGeom prst="rect">
                  <a:avLst/>
                </a:prstGeom>
              </p:spPr>
            </p:pic>
            <p:cxnSp>
              <p:nvCxnSpPr>
                <p:cNvPr id="44" name="Gerader Verbinder 43">
                  <a:extLst>
                    <a:ext uri="{FF2B5EF4-FFF2-40B4-BE49-F238E27FC236}">
                      <a16:creationId xmlns:a16="http://schemas.microsoft.com/office/drawing/2014/main" id="{501C4E79-D89B-4D87-9DE8-3CE34C2FEE6F}"/>
                    </a:ext>
                  </a:extLst>
                </p:cNvPr>
                <p:cNvCxnSpPr>
                  <a:stCxn id="4" idx="2"/>
                </p:cNvCxnSpPr>
                <p:nvPr/>
              </p:nvCxnSpPr>
              <p:spPr bwMode="auto">
                <a:xfrm>
                  <a:off x="3433944" y="3155559"/>
                  <a:ext cx="8481" cy="172995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3F6BEB4-1267-49D5-A115-97AE002BA09B}"/>
                    </a:ext>
                  </a:extLst>
                </p:cNvPr>
                <p:cNvCxnSpPr/>
                <p:nvPr/>
              </p:nvCxnSpPr>
              <p:spPr bwMode="auto">
                <a:xfrm>
                  <a:off x="3442425" y="4883196"/>
                  <a:ext cx="98110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Ellipse 46">
                  <a:extLst>
                    <a:ext uri="{FF2B5EF4-FFF2-40B4-BE49-F238E27FC236}">
                      <a16:creationId xmlns:a16="http://schemas.microsoft.com/office/drawing/2014/main" id="{12CFD925-0C7A-43EA-9B95-EEFB56040591}"/>
                    </a:ext>
                  </a:extLst>
                </p:cNvPr>
                <p:cNvSpPr/>
                <p:nvPr/>
              </p:nvSpPr>
              <p:spPr bwMode="auto">
                <a:xfrm>
                  <a:off x="4407928"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7" name="Gerade Verbindung mit Pfeil 6">
                <a:extLst>
                  <a:ext uri="{FF2B5EF4-FFF2-40B4-BE49-F238E27FC236}">
                    <a16:creationId xmlns:a16="http://schemas.microsoft.com/office/drawing/2014/main" id="{1BEA3553-21A4-4386-9DFA-C59F6FC2D31F}"/>
                  </a:ext>
                </a:extLst>
              </p:cNvPr>
              <p:cNvCxnSpPr/>
              <p:nvPr/>
            </p:nvCxnSpPr>
            <p:spPr bwMode="auto">
              <a:xfrm>
                <a:off x="1897243" y="2931750"/>
                <a:ext cx="456133"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205" name="Freihandform: Form 8204">
              <a:extLst>
                <a:ext uri="{FF2B5EF4-FFF2-40B4-BE49-F238E27FC236}">
                  <a16:creationId xmlns:a16="http://schemas.microsoft.com/office/drawing/2014/main" id="{EB7D7C6A-BF54-44AE-2B0C-95BBF43BBEC3}"/>
                </a:ext>
              </a:extLst>
            </p:cNvPr>
            <p:cNvSpPr/>
            <p:nvPr/>
          </p:nvSpPr>
          <p:spPr bwMode="auto">
            <a:xfrm>
              <a:off x="2387600" y="2286000"/>
              <a:ext cx="1238235" cy="1049993"/>
            </a:xfrm>
            <a:custGeom>
              <a:avLst/>
              <a:gdLst>
                <a:gd name="connsiteX0" fmla="*/ 0 w 1238235"/>
                <a:gd name="connsiteY0" fmla="*/ 0 h 1049993"/>
                <a:gd name="connsiteX1" fmla="*/ 177800 w 1238235"/>
                <a:gd name="connsiteY1" fmla="*/ 171450 h 1049993"/>
                <a:gd name="connsiteX2" fmla="*/ 704850 w 1238235"/>
                <a:gd name="connsiteY2" fmla="*/ 1028700 h 1049993"/>
                <a:gd name="connsiteX3" fmla="*/ 1187450 w 1238235"/>
                <a:gd name="connsiteY3" fmla="*/ 787400 h 1049993"/>
                <a:gd name="connsiteX4" fmla="*/ 1200150 w 1238235"/>
                <a:gd name="connsiteY4" fmla="*/ 762000 h 1049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35" h="1049993">
                  <a:moveTo>
                    <a:pt x="0" y="0"/>
                  </a:moveTo>
                  <a:cubicBezTo>
                    <a:pt x="30162" y="0"/>
                    <a:pt x="60325" y="0"/>
                    <a:pt x="177800" y="171450"/>
                  </a:cubicBezTo>
                  <a:cubicBezTo>
                    <a:pt x="295275" y="342900"/>
                    <a:pt x="536575" y="926042"/>
                    <a:pt x="704850" y="1028700"/>
                  </a:cubicBezTo>
                  <a:cubicBezTo>
                    <a:pt x="873125" y="1131358"/>
                    <a:pt x="1104900" y="831850"/>
                    <a:pt x="1187450" y="787400"/>
                  </a:cubicBezTo>
                  <a:cubicBezTo>
                    <a:pt x="1270000" y="742950"/>
                    <a:pt x="1235075" y="752475"/>
                    <a:pt x="1200150" y="762000"/>
                  </a:cubicBezTo>
                </a:path>
              </a:pathLst>
            </a:custGeom>
            <a:no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13" name="Gruppieren 8212">
            <a:extLst>
              <a:ext uri="{FF2B5EF4-FFF2-40B4-BE49-F238E27FC236}">
                <a16:creationId xmlns:a16="http://schemas.microsoft.com/office/drawing/2014/main" id="{5AC7287E-09B9-B9F6-8940-F772A06863BB}"/>
              </a:ext>
            </a:extLst>
          </p:cNvPr>
          <p:cNvGrpSpPr/>
          <p:nvPr/>
        </p:nvGrpSpPr>
        <p:grpSpPr>
          <a:xfrm>
            <a:off x="82630" y="3072588"/>
            <a:ext cx="9807887" cy="2730633"/>
            <a:chOff x="82630" y="3072588"/>
            <a:chExt cx="9807887" cy="2730633"/>
          </a:xfrm>
        </p:grpSpPr>
        <p:grpSp>
          <p:nvGrpSpPr>
            <p:cNvPr id="8208" name="Gruppieren 8207">
              <a:extLst>
                <a:ext uri="{FF2B5EF4-FFF2-40B4-BE49-F238E27FC236}">
                  <a16:creationId xmlns:a16="http://schemas.microsoft.com/office/drawing/2014/main" id="{07099A8C-76A3-BF7C-C900-548623866F69}"/>
                </a:ext>
              </a:extLst>
            </p:cNvPr>
            <p:cNvGrpSpPr/>
            <p:nvPr/>
          </p:nvGrpSpPr>
          <p:grpSpPr>
            <a:xfrm>
              <a:off x="82630" y="3072588"/>
              <a:ext cx="9807887" cy="2730633"/>
              <a:chOff x="82630" y="3072588"/>
              <a:chExt cx="9807887" cy="2730633"/>
            </a:xfrm>
          </p:grpSpPr>
          <p:sp>
            <p:nvSpPr>
              <p:cNvPr id="98" name="Textfeld 97">
                <a:extLst>
                  <a:ext uri="{FF2B5EF4-FFF2-40B4-BE49-F238E27FC236}">
                    <a16:creationId xmlns:a16="http://schemas.microsoft.com/office/drawing/2014/main" id="{EB481B56-AC83-4558-A5D7-9174941A9892}"/>
                  </a:ext>
                </a:extLst>
              </p:cNvPr>
              <p:cNvSpPr txBox="1"/>
              <p:nvPr/>
            </p:nvSpPr>
            <p:spPr>
              <a:xfrm>
                <a:off x="301451" y="5218446"/>
                <a:ext cx="9589066"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dem H</a:t>
                </a:r>
                <a:r>
                  <a:rPr lang="de-DE" sz="1600" baseline="-25000" dirty="0">
                    <a:solidFill>
                      <a:srgbClr val="3333FF"/>
                    </a:solidFill>
                  </a:rPr>
                  <a:t>2</a:t>
                </a:r>
                <a:r>
                  <a:rPr lang="de-DE" sz="1600" dirty="0">
                    <a:solidFill>
                      <a:srgbClr val="3333FF"/>
                    </a:solidFill>
                  </a:rPr>
                  <a:t>-Energiespeicher-System ist der </a:t>
                </a:r>
                <a:r>
                  <a:rPr lang="de-DE" sz="1600" dirty="0" err="1">
                    <a:solidFill>
                      <a:srgbClr val="3333FF"/>
                    </a:solidFill>
                  </a:rPr>
                  <a:t>ProSumer</a:t>
                </a:r>
                <a:r>
                  <a:rPr lang="de-DE" sz="1600" dirty="0">
                    <a:solidFill>
                      <a:srgbClr val="3333FF"/>
                    </a:solidFill>
                  </a:rPr>
                  <a:t> für den saisonalen Energieausgleich im Inselbetrieb komplett.</a:t>
                </a:r>
              </a:p>
            </p:txBody>
          </p:sp>
          <p:grpSp>
            <p:nvGrpSpPr>
              <p:cNvPr id="8207" name="Gruppieren 8206">
                <a:extLst>
                  <a:ext uri="{FF2B5EF4-FFF2-40B4-BE49-F238E27FC236}">
                    <a16:creationId xmlns:a16="http://schemas.microsoft.com/office/drawing/2014/main" id="{E6AE5858-7A51-F1A4-9690-DAF234A7C628}"/>
                  </a:ext>
                </a:extLst>
              </p:cNvPr>
              <p:cNvGrpSpPr/>
              <p:nvPr/>
            </p:nvGrpSpPr>
            <p:grpSpPr>
              <a:xfrm>
                <a:off x="82630" y="3072588"/>
                <a:ext cx="3751997" cy="1836673"/>
                <a:chOff x="82630" y="3072588"/>
                <a:chExt cx="3751997" cy="1836673"/>
              </a:xfrm>
            </p:grpSpPr>
            <p:grpSp>
              <p:nvGrpSpPr>
                <p:cNvPr id="8200" name="Gruppieren 8199">
                  <a:extLst>
                    <a:ext uri="{FF2B5EF4-FFF2-40B4-BE49-F238E27FC236}">
                      <a16:creationId xmlns:a16="http://schemas.microsoft.com/office/drawing/2014/main" id="{8BEB2EDF-CB8E-6A85-73D3-47F0A9042BCD}"/>
                    </a:ext>
                  </a:extLst>
                </p:cNvPr>
                <p:cNvGrpSpPr/>
                <p:nvPr/>
              </p:nvGrpSpPr>
              <p:grpSpPr>
                <a:xfrm>
                  <a:off x="160074" y="3372474"/>
                  <a:ext cx="3674553" cy="1536787"/>
                  <a:chOff x="160074" y="3372474"/>
                  <a:chExt cx="3674553" cy="1536787"/>
                </a:xfrm>
              </p:grpSpPr>
              <p:grpSp>
                <p:nvGrpSpPr>
                  <p:cNvPr id="8196" name="Gruppieren 8195">
                    <a:extLst>
                      <a:ext uri="{FF2B5EF4-FFF2-40B4-BE49-F238E27FC236}">
                        <a16:creationId xmlns:a16="http://schemas.microsoft.com/office/drawing/2014/main" id="{CB118F81-D7E1-0682-E455-CD58FC3670D7}"/>
                      </a:ext>
                    </a:extLst>
                  </p:cNvPr>
                  <p:cNvGrpSpPr/>
                  <p:nvPr/>
                </p:nvGrpSpPr>
                <p:grpSpPr>
                  <a:xfrm>
                    <a:off x="160074" y="3372474"/>
                    <a:ext cx="3050982" cy="1175596"/>
                    <a:chOff x="160868" y="3544848"/>
                    <a:chExt cx="3050982" cy="1175596"/>
                  </a:xfrm>
                </p:grpSpPr>
                <p:sp>
                  <p:nvSpPr>
                    <p:cNvPr id="36" name="Rechteck 35">
                      <a:extLst>
                        <a:ext uri="{FF2B5EF4-FFF2-40B4-BE49-F238E27FC236}">
                          <a16:creationId xmlns:a16="http://schemas.microsoft.com/office/drawing/2014/main" id="{85669E5B-0DE9-A8C7-84F4-BC9D96050311}"/>
                        </a:ext>
                      </a:extLst>
                    </p:cNvPr>
                    <p:cNvSpPr/>
                    <p:nvPr/>
                  </p:nvSpPr>
                  <p:spPr bwMode="auto">
                    <a:xfrm>
                      <a:off x="160868" y="3553441"/>
                      <a:ext cx="3050982" cy="1167003"/>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4" name="Gruppieren 103">
                      <a:extLst>
                        <a:ext uri="{FF2B5EF4-FFF2-40B4-BE49-F238E27FC236}">
                          <a16:creationId xmlns:a16="http://schemas.microsoft.com/office/drawing/2014/main" id="{DC79B1E1-424E-F357-6B41-4ACC76F2ED76}"/>
                        </a:ext>
                      </a:extLst>
                    </p:cNvPr>
                    <p:cNvGrpSpPr/>
                    <p:nvPr/>
                  </p:nvGrpSpPr>
                  <p:grpSpPr>
                    <a:xfrm>
                      <a:off x="2404854" y="4165747"/>
                      <a:ext cx="601133" cy="463125"/>
                      <a:chOff x="8289374" y="2186094"/>
                      <a:chExt cx="601133" cy="463125"/>
                    </a:xfrm>
                  </p:grpSpPr>
                  <p:sp>
                    <p:nvSpPr>
                      <p:cNvPr id="107" name="Rechteck 106">
                        <a:extLst>
                          <a:ext uri="{FF2B5EF4-FFF2-40B4-BE49-F238E27FC236}">
                            <a16:creationId xmlns:a16="http://schemas.microsoft.com/office/drawing/2014/main" id="{81CB7BA7-3353-66F1-1513-5F5C42651F94}"/>
                          </a:ext>
                        </a:extLst>
                      </p:cNvPr>
                      <p:cNvSpPr/>
                      <p:nvPr/>
                    </p:nvSpPr>
                    <p:spPr bwMode="auto">
                      <a:xfrm>
                        <a:off x="8289374" y="2186094"/>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8" name="Rechteck 107">
                        <a:extLst>
                          <a:ext uri="{FF2B5EF4-FFF2-40B4-BE49-F238E27FC236}">
                            <a16:creationId xmlns:a16="http://schemas.microsoft.com/office/drawing/2014/main" id="{077E6EBC-0B48-547A-147B-CE9B21283C22}"/>
                          </a:ext>
                        </a:extLst>
                      </p:cNvPr>
                      <p:cNvSpPr/>
                      <p:nvPr/>
                    </p:nvSpPr>
                    <p:spPr bwMode="auto">
                      <a:xfrm>
                        <a:off x="8289374" y="2279227"/>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Rechteck 108">
                        <a:extLst>
                          <a:ext uri="{FF2B5EF4-FFF2-40B4-BE49-F238E27FC236}">
                            <a16:creationId xmlns:a16="http://schemas.microsoft.com/office/drawing/2014/main" id="{BA8F1CBA-EF27-41A9-B6F0-DCB816150BCC}"/>
                          </a:ext>
                        </a:extLst>
                      </p:cNvPr>
                      <p:cNvSpPr/>
                      <p:nvPr/>
                    </p:nvSpPr>
                    <p:spPr bwMode="auto">
                      <a:xfrm>
                        <a:off x="8289374" y="2372360"/>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0" name="Rechteck 109">
                        <a:extLst>
                          <a:ext uri="{FF2B5EF4-FFF2-40B4-BE49-F238E27FC236}">
                            <a16:creationId xmlns:a16="http://schemas.microsoft.com/office/drawing/2014/main" id="{4C97BBAF-3BB3-3012-62EA-F8D59BE2B050}"/>
                          </a:ext>
                        </a:extLst>
                      </p:cNvPr>
                      <p:cNvSpPr/>
                      <p:nvPr/>
                    </p:nvSpPr>
                    <p:spPr bwMode="auto">
                      <a:xfrm>
                        <a:off x="8289374" y="2462953"/>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1" name="Rechteck 110">
                        <a:extLst>
                          <a:ext uri="{FF2B5EF4-FFF2-40B4-BE49-F238E27FC236}">
                            <a16:creationId xmlns:a16="http://schemas.microsoft.com/office/drawing/2014/main" id="{9FB73D64-01A8-A13E-877F-1FE75AD5A3C5}"/>
                          </a:ext>
                        </a:extLst>
                      </p:cNvPr>
                      <p:cNvSpPr/>
                      <p:nvPr/>
                    </p:nvSpPr>
                    <p:spPr bwMode="auto">
                      <a:xfrm>
                        <a:off x="8289374" y="2556086"/>
                        <a:ext cx="601133" cy="93133"/>
                      </a:xfrm>
                      <a:prstGeom prst="rect">
                        <a:avLst/>
                      </a:prstGeom>
                      <a:solidFill>
                        <a:schemeClr val="bg1">
                          <a:lumMod val="8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12" name="Gruppieren 111">
                        <a:extLst>
                          <a:ext uri="{FF2B5EF4-FFF2-40B4-BE49-F238E27FC236}">
                            <a16:creationId xmlns:a16="http://schemas.microsoft.com/office/drawing/2014/main" id="{EBC8A794-42C5-AB58-D05C-F6822CB229B1}"/>
                          </a:ext>
                        </a:extLst>
                      </p:cNvPr>
                      <p:cNvGrpSpPr/>
                      <p:nvPr/>
                    </p:nvGrpSpPr>
                    <p:grpSpPr>
                      <a:xfrm>
                        <a:off x="8338714" y="2190538"/>
                        <a:ext cx="71966" cy="454659"/>
                        <a:chOff x="8328554" y="2190538"/>
                        <a:chExt cx="71966" cy="454659"/>
                      </a:xfrm>
                    </p:grpSpPr>
                    <p:sp>
                      <p:nvSpPr>
                        <p:cNvPr id="118" name="Rechteck 117">
                          <a:extLst>
                            <a:ext uri="{FF2B5EF4-FFF2-40B4-BE49-F238E27FC236}">
                              <a16:creationId xmlns:a16="http://schemas.microsoft.com/office/drawing/2014/main" id="{EA7C5C3C-1EA5-2E57-93A5-AB4A8002FCCC}"/>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9" name="Ellipse 118">
                          <a:extLst>
                            <a:ext uri="{FF2B5EF4-FFF2-40B4-BE49-F238E27FC236}">
                              <a16:creationId xmlns:a16="http://schemas.microsoft.com/office/drawing/2014/main" id="{B7B8F782-D3FA-C908-EA94-3900A7976E82}"/>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0" name="Ellipse 119">
                          <a:extLst>
                            <a:ext uri="{FF2B5EF4-FFF2-40B4-BE49-F238E27FC236}">
                              <a16:creationId xmlns:a16="http://schemas.microsoft.com/office/drawing/2014/main" id="{FE6AE7BC-8C37-9470-D8C4-900B31BDFEA2}"/>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13" name="Gruppieren 112">
                        <a:extLst>
                          <a:ext uri="{FF2B5EF4-FFF2-40B4-BE49-F238E27FC236}">
                            <a16:creationId xmlns:a16="http://schemas.microsoft.com/office/drawing/2014/main" id="{4DA60FBC-239A-66A6-1E46-AA316B58530E}"/>
                          </a:ext>
                        </a:extLst>
                      </p:cNvPr>
                      <p:cNvGrpSpPr/>
                      <p:nvPr/>
                    </p:nvGrpSpPr>
                    <p:grpSpPr>
                      <a:xfrm>
                        <a:off x="8761979" y="2190538"/>
                        <a:ext cx="71966" cy="454659"/>
                        <a:chOff x="8328554" y="2190538"/>
                        <a:chExt cx="71966" cy="454659"/>
                      </a:xfrm>
                    </p:grpSpPr>
                    <p:sp>
                      <p:nvSpPr>
                        <p:cNvPr id="115" name="Rechteck 114">
                          <a:extLst>
                            <a:ext uri="{FF2B5EF4-FFF2-40B4-BE49-F238E27FC236}">
                              <a16:creationId xmlns:a16="http://schemas.microsoft.com/office/drawing/2014/main" id="{E82FD97E-3CAE-D519-3EBE-6FD0BC4D892B}"/>
                            </a:ext>
                          </a:extLst>
                        </p:cNvPr>
                        <p:cNvSpPr/>
                        <p:nvPr/>
                      </p:nvSpPr>
                      <p:spPr bwMode="auto">
                        <a:xfrm>
                          <a:off x="8328554" y="2190538"/>
                          <a:ext cx="71966" cy="454659"/>
                        </a:xfrm>
                        <a:prstGeom prst="rect">
                          <a:avLst/>
                        </a:prstGeom>
                        <a:solidFill>
                          <a:schemeClr val="tx1"/>
                        </a:solidFill>
                        <a:ln w="317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6" name="Ellipse 115">
                          <a:extLst>
                            <a:ext uri="{FF2B5EF4-FFF2-40B4-BE49-F238E27FC236}">
                              <a16:creationId xmlns:a16="http://schemas.microsoft.com/office/drawing/2014/main" id="{C1DA9CF5-497B-2607-B516-78C7B5313F2D}"/>
                            </a:ext>
                          </a:extLst>
                        </p:cNvPr>
                        <p:cNvSpPr/>
                        <p:nvPr/>
                      </p:nvSpPr>
                      <p:spPr bwMode="auto">
                        <a:xfrm>
                          <a:off x="8340725" y="2209801"/>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7" name="Ellipse 116">
                          <a:extLst>
                            <a:ext uri="{FF2B5EF4-FFF2-40B4-BE49-F238E27FC236}">
                              <a16:creationId xmlns:a16="http://schemas.microsoft.com/office/drawing/2014/main" id="{8EE11B6F-3FEB-1B68-1AE8-36955C40E5A0}"/>
                            </a:ext>
                          </a:extLst>
                        </p:cNvPr>
                        <p:cNvSpPr/>
                        <p:nvPr/>
                      </p:nvSpPr>
                      <p:spPr bwMode="auto">
                        <a:xfrm>
                          <a:off x="8340725" y="2579792"/>
                          <a:ext cx="47623" cy="45719"/>
                        </a:xfrm>
                        <a:prstGeom prst="ellipse">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121" name="Gruppieren 120">
                      <a:extLst>
                        <a:ext uri="{FF2B5EF4-FFF2-40B4-BE49-F238E27FC236}">
                          <a16:creationId xmlns:a16="http://schemas.microsoft.com/office/drawing/2014/main" id="{861D920A-ED9F-992F-5A46-AF6801FFD24E}"/>
                        </a:ext>
                      </a:extLst>
                    </p:cNvPr>
                    <p:cNvGrpSpPr/>
                    <p:nvPr/>
                  </p:nvGrpSpPr>
                  <p:grpSpPr>
                    <a:xfrm>
                      <a:off x="370289" y="4190789"/>
                      <a:ext cx="833120" cy="413041"/>
                      <a:chOff x="8289374" y="2939682"/>
                      <a:chExt cx="833120" cy="413041"/>
                    </a:xfrm>
                  </p:grpSpPr>
                  <p:sp>
                    <p:nvSpPr>
                      <p:cNvPr id="122" name="Rechteck: abgerundete Ecken 121">
                        <a:extLst>
                          <a:ext uri="{FF2B5EF4-FFF2-40B4-BE49-F238E27FC236}">
                            <a16:creationId xmlns:a16="http://schemas.microsoft.com/office/drawing/2014/main" id="{54677300-B8FA-63E7-1651-3FF783058B14}"/>
                          </a:ext>
                        </a:extLst>
                      </p:cNvPr>
                      <p:cNvSpPr/>
                      <p:nvPr/>
                    </p:nvSpPr>
                    <p:spPr bwMode="auto">
                      <a:xfrm>
                        <a:off x="8289374" y="2939682"/>
                        <a:ext cx="833120" cy="413041"/>
                      </a:xfrm>
                      <a:prstGeom prst="round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23" name="Gruppieren 122">
                        <a:extLst>
                          <a:ext uri="{FF2B5EF4-FFF2-40B4-BE49-F238E27FC236}">
                            <a16:creationId xmlns:a16="http://schemas.microsoft.com/office/drawing/2014/main" id="{017CBF0F-C5C8-1714-E237-BEBC6CAB83EE}"/>
                          </a:ext>
                        </a:extLst>
                      </p:cNvPr>
                      <p:cNvGrpSpPr/>
                      <p:nvPr/>
                    </p:nvGrpSpPr>
                    <p:grpSpPr>
                      <a:xfrm>
                        <a:off x="8374696" y="2960212"/>
                        <a:ext cx="278132" cy="372782"/>
                        <a:chOff x="8374696" y="2960212"/>
                        <a:chExt cx="278132" cy="372782"/>
                      </a:xfrm>
                    </p:grpSpPr>
                    <p:sp>
                      <p:nvSpPr>
                        <p:cNvPr id="131" name="Rechteck: abgerundete Ecken 130">
                          <a:extLst>
                            <a:ext uri="{FF2B5EF4-FFF2-40B4-BE49-F238E27FC236}">
                              <a16:creationId xmlns:a16="http://schemas.microsoft.com/office/drawing/2014/main" id="{2A1678CE-6367-C012-4706-1487B964B561}"/>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2" name="Rechteck: abgerundete Ecken 131">
                          <a:extLst>
                            <a:ext uri="{FF2B5EF4-FFF2-40B4-BE49-F238E27FC236}">
                              <a16:creationId xmlns:a16="http://schemas.microsoft.com/office/drawing/2014/main" id="{C3FFAD52-3D52-5D91-776A-1C5B860A39AD}"/>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3" name="Rechteck: abgerundete Ecken 132">
                          <a:extLst>
                            <a:ext uri="{FF2B5EF4-FFF2-40B4-BE49-F238E27FC236}">
                              <a16:creationId xmlns:a16="http://schemas.microsoft.com/office/drawing/2014/main" id="{65987DA6-6D3B-8664-87FF-17B17AB1D8DC}"/>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4" name="Rechteck: abgerundete Ecken 133">
                          <a:extLst>
                            <a:ext uri="{FF2B5EF4-FFF2-40B4-BE49-F238E27FC236}">
                              <a16:creationId xmlns:a16="http://schemas.microsoft.com/office/drawing/2014/main" id="{E9551C8D-9DE3-C47D-5BF1-0633B1FBE8C8}"/>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5" name="Rechteck: abgerundete Ecken 134">
                          <a:extLst>
                            <a:ext uri="{FF2B5EF4-FFF2-40B4-BE49-F238E27FC236}">
                              <a16:creationId xmlns:a16="http://schemas.microsoft.com/office/drawing/2014/main" id="{422951E1-5C97-2D3D-C8BB-821C292AA565}"/>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6" name="Rechteck: abgerundete Ecken 135">
                          <a:extLst>
                            <a:ext uri="{FF2B5EF4-FFF2-40B4-BE49-F238E27FC236}">
                              <a16:creationId xmlns:a16="http://schemas.microsoft.com/office/drawing/2014/main" id="{823F7F93-FBE1-334A-8F5D-FB9BF2D0DC6A}"/>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24" name="Gruppieren 123">
                        <a:extLst>
                          <a:ext uri="{FF2B5EF4-FFF2-40B4-BE49-F238E27FC236}">
                            <a16:creationId xmlns:a16="http://schemas.microsoft.com/office/drawing/2014/main" id="{0CCB6E41-14AA-34FA-DA1E-C888301B5A83}"/>
                          </a:ext>
                        </a:extLst>
                      </p:cNvPr>
                      <p:cNvGrpSpPr/>
                      <p:nvPr/>
                    </p:nvGrpSpPr>
                    <p:grpSpPr>
                      <a:xfrm>
                        <a:off x="8761979" y="2960212"/>
                        <a:ext cx="278132" cy="372782"/>
                        <a:chOff x="8374696" y="2960212"/>
                        <a:chExt cx="278132" cy="372782"/>
                      </a:xfrm>
                    </p:grpSpPr>
                    <p:sp>
                      <p:nvSpPr>
                        <p:cNvPr id="125" name="Rechteck: abgerundete Ecken 124">
                          <a:extLst>
                            <a:ext uri="{FF2B5EF4-FFF2-40B4-BE49-F238E27FC236}">
                              <a16:creationId xmlns:a16="http://schemas.microsoft.com/office/drawing/2014/main" id="{C53E1A37-27CF-B1BD-0F05-8DD355D34E71}"/>
                            </a:ext>
                          </a:extLst>
                        </p:cNvPr>
                        <p:cNvSpPr/>
                        <p:nvPr/>
                      </p:nvSpPr>
                      <p:spPr bwMode="auto">
                        <a:xfrm>
                          <a:off x="8374696" y="2960212"/>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6" name="Rechteck: abgerundete Ecken 125">
                          <a:extLst>
                            <a:ext uri="{FF2B5EF4-FFF2-40B4-BE49-F238E27FC236}">
                              <a16:creationId xmlns:a16="http://schemas.microsoft.com/office/drawing/2014/main" id="{26B288EA-3AF8-8F49-44B2-117A9F61F87E}"/>
                            </a:ext>
                          </a:extLst>
                        </p:cNvPr>
                        <p:cNvSpPr/>
                        <p:nvPr/>
                      </p:nvSpPr>
                      <p:spPr bwMode="auto">
                        <a:xfrm>
                          <a:off x="8374696" y="302562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Rechteck: abgerundete Ecken 126">
                          <a:extLst>
                            <a:ext uri="{FF2B5EF4-FFF2-40B4-BE49-F238E27FC236}">
                              <a16:creationId xmlns:a16="http://schemas.microsoft.com/office/drawing/2014/main" id="{5004B48F-B27B-88E5-18ED-5589E160B7DB}"/>
                            </a:ext>
                          </a:extLst>
                        </p:cNvPr>
                        <p:cNvSpPr/>
                        <p:nvPr/>
                      </p:nvSpPr>
                      <p:spPr bwMode="auto">
                        <a:xfrm>
                          <a:off x="8374696" y="3091038"/>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8" name="Rechteck: abgerundete Ecken 127">
                          <a:extLst>
                            <a:ext uri="{FF2B5EF4-FFF2-40B4-BE49-F238E27FC236}">
                              <a16:creationId xmlns:a16="http://schemas.microsoft.com/office/drawing/2014/main" id="{291F4366-8E8D-D7A8-8AB4-8288DC9A874E}"/>
                            </a:ext>
                          </a:extLst>
                        </p:cNvPr>
                        <p:cNvSpPr/>
                        <p:nvPr/>
                      </p:nvSpPr>
                      <p:spPr bwMode="auto">
                        <a:xfrm>
                          <a:off x="8374696" y="3156451"/>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9" name="Rechteck: abgerundete Ecken 128">
                          <a:extLst>
                            <a:ext uri="{FF2B5EF4-FFF2-40B4-BE49-F238E27FC236}">
                              <a16:creationId xmlns:a16="http://schemas.microsoft.com/office/drawing/2014/main" id="{0691674B-AEC6-2489-CEAA-1D62507D8F87}"/>
                            </a:ext>
                          </a:extLst>
                        </p:cNvPr>
                        <p:cNvSpPr/>
                        <p:nvPr/>
                      </p:nvSpPr>
                      <p:spPr bwMode="auto">
                        <a:xfrm>
                          <a:off x="8374696" y="3221864"/>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0" name="Rechteck: abgerundete Ecken 129">
                          <a:extLst>
                            <a:ext uri="{FF2B5EF4-FFF2-40B4-BE49-F238E27FC236}">
                              <a16:creationId xmlns:a16="http://schemas.microsoft.com/office/drawing/2014/main" id="{C1C0D03D-8E58-9F25-33F5-1C1D76B06525}"/>
                            </a:ext>
                          </a:extLst>
                        </p:cNvPr>
                        <p:cNvSpPr/>
                        <p:nvPr/>
                      </p:nvSpPr>
                      <p:spPr bwMode="auto">
                        <a:xfrm>
                          <a:off x="8374696" y="3287275"/>
                          <a:ext cx="278132" cy="45719"/>
                        </a:xfrm>
                        <a:prstGeom prst="roundRect">
                          <a:avLst>
                            <a:gd name="adj" fmla="val 50000"/>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pic>
                  <p:nvPicPr>
                    <p:cNvPr id="33" name="Grafik 32" descr="Ein Bild, das Haushaltsgerät, Küchengerät enthält.&#10;&#10;Automatisch generierte Beschreibung">
                      <a:extLst>
                        <a:ext uri="{FF2B5EF4-FFF2-40B4-BE49-F238E27FC236}">
                          <a16:creationId xmlns:a16="http://schemas.microsoft.com/office/drawing/2014/main" id="{D7FF0EAB-F777-E475-CA0B-CDCD1A77EDD1}"/>
                        </a:ext>
                      </a:extLst>
                    </p:cNvPr>
                    <p:cNvPicPr>
                      <a:picLocks noChangeAspect="1"/>
                    </p:cNvPicPr>
                    <p:nvPr/>
                  </p:nvPicPr>
                  <p:blipFill rotWithShape="1">
                    <a:blip r:embed="rId10">
                      <a:clrChange>
                        <a:clrFrom>
                          <a:srgbClr val="F5F5F5"/>
                        </a:clrFrom>
                        <a:clrTo>
                          <a:srgbClr val="F5F5F5">
                            <a:alpha val="0"/>
                          </a:srgbClr>
                        </a:clrTo>
                      </a:clrChange>
                      <a:extLst>
                        <a:ext uri="{28A0092B-C50C-407E-A947-70E740481C1C}">
                          <a14:useLocalDpi xmlns:a14="http://schemas.microsoft.com/office/drawing/2010/main" val="0"/>
                        </a:ext>
                      </a:extLst>
                    </a:blip>
                    <a:srcRect l="21986" t="10883" r="13308" b="12358"/>
                    <a:stretch/>
                  </p:blipFill>
                  <p:spPr>
                    <a:xfrm>
                      <a:off x="1459915" y="3816142"/>
                      <a:ext cx="672926" cy="798270"/>
                    </a:xfrm>
                    <a:prstGeom prst="rect">
                      <a:avLst/>
                    </a:prstGeom>
                  </p:spPr>
                </p:pic>
                <p:cxnSp>
                  <p:nvCxnSpPr>
                    <p:cNvPr id="74" name="Gerade Verbindung mit Pfeil 73">
                      <a:extLst>
                        <a:ext uri="{FF2B5EF4-FFF2-40B4-BE49-F238E27FC236}">
                          <a16:creationId xmlns:a16="http://schemas.microsoft.com/office/drawing/2014/main" id="{64219C5A-DA05-CAAD-64E2-8BAA7795B9D3}"/>
                        </a:ext>
                      </a:extLst>
                    </p:cNvPr>
                    <p:cNvCxnSpPr/>
                    <p:nvPr/>
                  </p:nvCxnSpPr>
                  <p:spPr bwMode="auto">
                    <a:xfrm flipH="1">
                      <a:off x="2132841" y="4394879"/>
                      <a:ext cx="235889" cy="0"/>
                    </a:xfrm>
                    <a:prstGeom prst="straightConnector1">
                      <a:avLst/>
                    </a:prstGeom>
                    <a:solidFill>
                      <a:srgbClr val="FF0000"/>
                    </a:solidFill>
                    <a:ln w="12700" cap="flat" cmpd="sng" algn="ctr">
                      <a:solidFill>
                        <a:srgbClr val="FFC000"/>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7" name="Gerade Verbindung mit Pfeil 136">
                      <a:extLst>
                        <a:ext uri="{FF2B5EF4-FFF2-40B4-BE49-F238E27FC236}">
                          <a16:creationId xmlns:a16="http://schemas.microsoft.com/office/drawing/2014/main" id="{75FCA0C8-A51A-CC6C-95C8-E80F4C8FB7A7}"/>
                        </a:ext>
                      </a:extLst>
                    </p:cNvPr>
                    <p:cNvCxnSpPr/>
                    <p:nvPr/>
                  </p:nvCxnSpPr>
                  <p:spPr bwMode="auto">
                    <a:xfrm flipH="1">
                      <a:off x="1212856" y="4394879"/>
                      <a:ext cx="235889" cy="0"/>
                    </a:xfrm>
                    <a:prstGeom prst="straightConnector1">
                      <a:avLst/>
                    </a:prstGeom>
                    <a:solidFill>
                      <a:srgbClr val="FF0000"/>
                    </a:solidFill>
                    <a:ln w="12700" cap="flat" cmpd="sng" algn="ctr">
                      <a:solidFill>
                        <a:srgbClr val="FFC000"/>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Textfeld 79">
                      <a:extLst>
                        <a:ext uri="{FF2B5EF4-FFF2-40B4-BE49-F238E27FC236}">
                          <a16:creationId xmlns:a16="http://schemas.microsoft.com/office/drawing/2014/main" id="{A66E4CB2-B3C2-07DD-623D-A3E1E871B463}"/>
                        </a:ext>
                      </a:extLst>
                    </p:cNvPr>
                    <p:cNvSpPr txBox="1"/>
                    <p:nvPr/>
                  </p:nvSpPr>
                  <p:spPr>
                    <a:xfrm>
                      <a:off x="1163420" y="4073198"/>
                      <a:ext cx="352982" cy="276999"/>
                    </a:xfrm>
                    <a:prstGeom prst="rect">
                      <a:avLst/>
                    </a:prstGeom>
                    <a:noFill/>
                  </p:spPr>
                  <p:txBody>
                    <a:bodyPr wrap="none" rtlCol="0">
                      <a:spAutoFit/>
                    </a:bodyPr>
                    <a:lstStyle/>
                    <a:p>
                      <a:r>
                        <a:rPr lang="de-DE" sz="1200" dirty="0">
                          <a:solidFill>
                            <a:srgbClr val="FFC000"/>
                          </a:solidFill>
                        </a:rPr>
                        <a:t>H</a:t>
                      </a:r>
                      <a:r>
                        <a:rPr lang="de-DE" sz="1200" baseline="-25000" dirty="0">
                          <a:solidFill>
                            <a:srgbClr val="FFC000"/>
                          </a:solidFill>
                        </a:rPr>
                        <a:t>2</a:t>
                      </a:r>
                    </a:p>
                  </p:txBody>
                </p:sp>
                <p:sp>
                  <p:nvSpPr>
                    <p:cNvPr id="138" name="Textfeld 137">
                      <a:extLst>
                        <a:ext uri="{FF2B5EF4-FFF2-40B4-BE49-F238E27FC236}">
                          <a16:creationId xmlns:a16="http://schemas.microsoft.com/office/drawing/2014/main" id="{7D99F6DD-6A51-F6BE-0855-C87C88D9910B}"/>
                        </a:ext>
                      </a:extLst>
                    </p:cNvPr>
                    <p:cNvSpPr txBox="1"/>
                    <p:nvPr/>
                  </p:nvSpPr>
                  <p:spPr>
                    <a:xfrm>
                      <a:off x="2096332" y="4073198"/>
                      <a:ext cx="352982" cy="276999"/>
                    </a:xfrm>
                    <a:prstGeom prst="rect">
                      <a:avLst/>
                    </a:prstGeom>
                    <a:noFill/>
                  </p:spPr>
                  <p:txBody>
                    <a:bodyPr wrap="none" rtlCol="0">
                      <a:spAutoFit/>
                    </a:bodyPr>
                    <a:lstStyle/>
                    <a:p>
                      <a:r>
                        <a:rPr lang="de-DE" sz="1200" dirty="0">
                          <a:solidFill>
                            <a:srgbClr val="FFC000"/>
                          </a:solidFill>
                        </a:rPr>
                        <a:t>H</a:t>
                      </a:r>
                      <a:r>
                        <a:rPr lang="de-DE" sz="1200" baseline="-25000" dirty="0">
                          <a:solidFill>
                            <a:srgbClr val="FFC000"/>
                          </a:solidFill>
                        </a:rPr>
                        <a:t>2</a:t>
                      </a:r>
                    </a:p>
                  </p:txBody>
                </p:sp>
                <p:sp>
                  <p:nvSpPr>
                    <p:cNvPr id="93" name="Textfeld 92">
                      <a:extLst>
                        <a:ext uri="{FF2B5EF4-FFF2-40B4-BE49-F238E27FC236}">
                          <a16:creationId xmlns:a16="http://schemas.microsoft.com/office/drawing/2014/main" id="{C2727146-DFD7-CDE0-CE42-3A67A5A1931C}"/>
                        </a:ext>
                      </a:extLst>
                    </p:cNvPr>
                    <p:cNvSpPr txBox="1"/>
                    <p:nvPr/>
                  </p:nvSpPr>
                  <p:spPr>
                    <a:xfrm>
                      <a:off x="203260" y="3798656"/>
                      <a:ext cx="1196610" cy="276999"/>
                    </a:xfrm>
                    <a:prstGeom prst="rect">
                      <a:avLst/>
                    </a:prstGeom>
                    <a:noFill/>
                  </p:spPr>
                  <p:txBody>
                    <a:bodyPr wrap="none" rtlCol="0">
                      <a:spAutoFit/>
                    </a:bodyPr>
                    <a:lstStyle/>
                    <a:p>
                      <a:r>
                        <a:rPr lang="de-DE" sz="1200" dirty="0"/>
                        <a:t>Brennstoffzelle</a:t>
                      </a:r>
                    </a:p>
                  </p:txBody>
                </p:sp>
                <p:sp>
                  <p:nvSpPr>
                    <p:cNvPr id="140" name="Textfeld 139">
                      <a:extLst>
                        <a:ext uri="{FF2B5EF4-FFF2-40B4-BE49-F238E27FC236}">
                          <a16:creationId xmlns:a16="http://schemas.microsoft.com/office/drawing/2014/main" id="{C81088CB-6AF1-703B-0348-2AB5747F1349}"/>
                        </a:ext>
                      </a:extLst>
                    </p:cNvPr>
                    <p:cNvSpPr txBox="1"/>
                    <p:nvPr/>
                  </p:nvSpPr>
                  <p:spPr>
                    <a:xfrm>
                      <a:off x="2132964" y="3798656"/>
                      <a:ext cx="1071127" cy="276999"/>
                    </a:xfrm>
                    <a:prstGeom prst="rect">
                      <a:avLst/>
                    </a:prstGeom>
                    <a:noFill/>
                  </p:spPr>
                  <p:txBody>
                    <a:bodyPr wrap="none" rtlCol="0">
                      <a:spAutoFit/>
                    </a:bodyPr>
                    <a:lstStyle/>
                    <a:p>
                      <a:r>
                        <a:rPr lang="de-DE" sz="1200" dirty="0"/>
                        <a:t>Elektrolyseur</a:t>
                      </a:r>
                    </a:p>
                  </p:txBody>
                </p:sp>
                <p:sp>
                  <p:nvSpPr>
                    <p:cNvPr id="141" name="Textfeld 140">
                      <a:extLst>
                        <a:ext uri="{FF2B5EF4-FFF2-40B4-BE49-F238E27FC236}">
                          <a16:creationId xmlns:a16="http://schemas.microsoft.com/office/drawing/2014/main" id="{6BB87AF5-78B8-8651-540C-962A746A761E}"/>
                        </a:ext>
                      </a:extLst>
                    </p:cNvPr>
                    <p:cNvSpPr txBox="1"/>
                    <p:nvPr/>
                  </p:nvSpPr>
                  <p:spPr>
                    <a:xfrm>
                      <a:off x="1279818" y="3544848"/>
                      <a:ext cx="1035861" cy="276999"/>
                    </a:xfrm>
                    <a:prstGeom prst="rect">
                      <a:avLst/>
                    </a:prstGeom>
                    <a:noFill/>
                  </p:spPr>
                  <p:txBody>
                    <a:bodyPr wrap="none" rtlCol="0">
                      <a:spAutoFit/>
                    </a:bodyPr>
                    <a:lstStyle/>
                    <a:p>
                      <a:r>
                        <a:rPr lang="de-DE" sz="1200" dirty="0"/>
                        <a:t>H</a:t>
                      </a:r>
                      <a:r>
                        <a:rPr lang="de-DE" sz="1200" baseline="-25000" dirty="0"/>
                        <a:t>2</a:t>
                      </a:r>
                      <a:r>
                        <a:rPr lang="de-DE" sz="1200" dirty="0"/>
                        <a:t>-Speicher</a:t>
                      </a:r>
                    </a:p>
                  </p:txBody>
                </p:sp>
              </p:grpSp>
              <p:cxnSp>
                <p:nvCxnSpPr>
                  <p:cNvPr id="144" name="Gerader Verbinder 143">
                    <a:extLst>
                      <a:ext uri="{FF2B5EF4-FFF2-40B4-BE49-F238E27FC236}">
                        <a16:creationId xmlns:a16="http://schemas.microsoft.com/office/drawing/2014/main" id="{EA3367D4-929B-B551-9A79-687CA0E5AF18}"/>
                      </a:ext>
                    </a:extLst>
                  </p:cNvPr>
                  <p:cNvCxnSpPr/>
                  <p:nvPr/>
                </p:nvCxnSpPr>
                <p:spPr bwMode="auto">
                  <a:xfrm>
                    <a:off x="781050" y="4881220"/>
                    <a:ext cx="302544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Gerader Verbinder 147">
                    <a:extLst>
                      <a:ext uri="{FF2B5EF4-FFF2-40B4-BE49-F238E27FC236}">
                        <a16:creationId xmlns:a16="http://schemas.microsoft.com/office/drawing/2014/main" id="{DDC89719-11D3-7BC8-B364-6C429BBE3E8F}"/>
                      </a:ext>
                    </a:extLst>
                  </p:cNvPr>
                  <p:cNvCxnSpPr>
                    <a:cxnSpLocks/>
                  </p:cNvCxnSpPr>
                  <p:nvPr/>
                </p:nvCxnSpPr>
                <p:spPr bwMode="auto">
                  <a:xfrm>
                    <a:off x="2685189" y="4454203"/>
                    <a:ext cx="0" cy="42701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8E230A1E-7828-CCE6-A2EB-11D1618F1788}"/>
                      </a:ext>
                    </a:extLst>
                  </p:cNvPr>
                  <p:cNvCxnSpPr>
                    <a:cxnSpLocks/>
                    <a:stCxn id="122" idx="2"/>
                  </p:cNvCxnSpPr>
                  <p:nvPr/>
                </p:nvCxnSpPr>
                <p:spPr bwMode="auto">
                  <a:xfrm>
                    <a:off x="786055" y="4431456"/>
                    <a:ext cx="484" cy="4497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2" name="Ellipse 151">
                    <a:extLst>
                      <a:ext uri="{FF2B5EF4-FFF2-40B4-BE49-F238E27FC236}">
                        <a16:creationId xmlns:a16="http://schemas.microsoft.com/office/drawing/2014/main" id="{0FD0E64B-F7EF-63F4-22ED-7DF7623D87DD}"/>
                      </a:ext>
                    </a:extLst>
                  </p:cNvPr>
                  <p:cNvSpPr/>
                  <p:nvPr/>
                </p:nvSpPr>
                <p:spPr bwMode="auto">
                  <a:xfrm>
                    <a:off x="3764958" y="48395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3" name="Ellipse 152">
                    <a:extLst>
                      <a:ext uri="{FF2B5EF4-FFF2-40B4-BE49-F238E27FC236}">
                        <a16:creationId xmlns:a16="http://schemas.microsoft.com/office/drawing/2014/main" id="{D9E2AEB0-F915-C639-0A3D-DC697CA5A584}"/>
                      </a:ext>
                    </a:extLst>
                  </p:cNvPr>
                  <p:cNvSpPr/>
                  <p:nvPr/>
                </p:nvSpPr>
                <p:spPr bwMode="auto">
                  <a:xfrm>
                    <a:off x="2655791" y="48395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61" name="Textfeld 160">
                  <a:extLst>
                    <a:ext uri="{FF2B5EF4-FFF2-40B4-BE49-F238E27FC236}">
                      <a16:creationId xmlns:a16="http://schemas.microsoft.com/office/drawing/2014/main" id="{6C41D183-6D14-2F02-573D-B21627D17B14}"/>
                    </a:ext>
                  </a:extLst>
                </p:cNvPr>
                <p:cNvSpPr txBox="1"/>
                <p:nvPr/>
              </p:nvSpPr>
              <p:spPr>
                <a:xfrm>
                  <a:off x="82630" y="3072588"/>
                  <a:ext cx="2424062" cy="307777"/>
                </a:xfrm>
                <a:prstGeom prst="rect">
                  <a:avLst/>
                </a:prstGeom>
                <a:noFill/>
              </p:spPr>
              <p:txBody>
                <a:bodyPr wrap="none" rtlCol="0">
                  <a:spAutoFit/>
                </a:bodyPr>
                <a:lstStyle/>
                <a:p>
                  <a:r>
                    <a:rPr lang="de-DE" sz="1400" dirty="0">
                      <a:solidFill>
                        <a:srgbClr val="3333FF"/>
                      </a:solidFill>
                    </a:rPr>
                    <a:t>H</a:t>
                  </a:r>
                  <a:r>
                    <a:rPr lang="de-DE" sz="1400" baseline="-25000" dirty="0">
                      <a:solidFill>
                        <a:srgbClr val="3333FF"/>
                      </a:solidFill>
                    </a:rPr>
                    <a:t>2</a:t>
                  </a:r>
                  <a:r>
                    <a:rPr lang="de-DE" sz="1400" dirty="0">
                      <a:solidFill>
                        <a:srgbClr val="3333FF"/>
                      </a:solidFill>
                    </a:rPr>
                    <a:t>-Energiespeicher-System</a:t>
                  </a:r>
                </a:p>
              </p:txBody>
            </p:sp>
          </p:grpSp>
        </p:grpSp>
        <p:cxnSp>
          <p:nvCxnSpPr>
            <p:cNvPr id="8212" name="Gerade Verbindung mit Pfeil 8211">
              <a:extLst>
                <a:ext uri="{FF2B5EF4-FFF2-40B4-BE49-F238E27FC236}">
                  <a16:creationId xmlns:a16="http://schemas.microsoft.com/office/drawing/2014/main" id="{EA85D708-EDCA-AEC0-38F2-F93B3DF03837}"/>
                </a:ext>
              </a:extLst>
            </p:cNvPr>
            <p:cNvCxnSpPr/>
            <p:nvPr/>
          </p:nvCxnSpPr>
          <p:spPr bwMode="auto">
            <a:xfrm flipV="1">
              <a:off x="2788786" y="4591379"/>
              <a:ext cx="0" cy="221417"/>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 Verbindung mit Pfeil 167">
              <a:extLst>
                <a:ext uri="{FF2B5EF4-FFF2-40B4-BE49-F238E27FC236}">
                  <a16:creationId xmlns:a16="http://schemas.microsoft.com/office/drawing/2014/main" id="{341B5B0E-7805-FE26-855A-3B53E59617C0}"/>
                </a:ext>
              </a:extLst>
            </p:cNvPr>
            <p:cNvCxnSpPr/>
            <p:nvPr/>
          </p:nvCxnSpPr>
          <p:spPr bwMode="auto">
            <a:xfrm flipV="1">
              <a:off x="893946" y="4591379"/>
              <a:ext cx="0" cy="221417"/>
            </a:xfrm>
            <a:prstGeom prst="straightConnector1">
              <a:avLst/>
            </a:prstGeom>
            <a:solidFill>
              <a:srgbClr val="FF0000"/>
            </a:solidFill>
            <a:ln w="12700"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5483" y="607483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sz="1800" dirty="0">
                <a:solidFill>
                  <a:srgbClr val="00B050"/>
                </a:solidFill>
              </a:rPr>
              <a:t>Im städtischen und ländlichen Bereich derzeit nicht wirtschaftlich darstellbar!</a:t>
            </a:r>
            <a:endParaRPr lang="de-DE" altLang="de-DE" sz="1800" dirty="0">
              <a:solidFill>
                <a:srgbClr val="00B050"/>
              </a:solidFill>
            </a:endParaRPr>
          </a:p>
        </p:txBody>
      </p:sp>
      <p:sp>
        <p:nvSpPr>
          <p:cNvPr id="16" name="Textfeld 15">
            <a:extLst>
              <a:ext uri="{FF2B5EF4-FFF2-40B4-BE49-F238E27FC236}">
                <a16:creationId xmlns:a16="http://schemas.microsoft.com/office/drawing/2014/main" id="{D2FFDE99-A210-2AE9-872A-A66916C87FAC}"/>
              </a:ext>
            </a:extLst>
          </p:cNvPr>
          <p:cNvSpPr txBox="1"/>
          <p:nvPr/>
        </p:nvSpPr>
        <p:spPr>
          <a:xfrm>
            <a:off x="2158891" y="2905437"/>
            <a:ext cx="723275" cy="307777"/>
          </a:xfrm>
          <a:prstGeom prst="rect">
            <a:avLst/>
          </a:prstGeom>
          <a:noFill/>
        </p:spPr>
        <p:txBody>
          <a:bodyPr wrap="none" rtlCol="0">
            <a:spAutoFit/>
          </a:bodyPr>
          <a:lstStyle/>
          <a:p>
            <a:r>
              <a:rPr lang="de-DE" sz="1400" dirty="0">
                <a:solidFill>
                  <a:srgbClr val="0000FF"/>
                </a:solidFill>
              </a:rPr>
              <a:t>V2H/G</a:t>
            </a:r>
          </a:p>
        </p:txBody>
      </p:sp>
    </p:spTree>
    <p:extLst>
      <p:ext uri="{BB962C8B-B14F-4D97-AF65-F5344CB8AC3E}">
        <p14:creationId xmlns:p14="http://schemas.microsoft.com/office/powerpoint/2010/main" val="92003078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213"/>
                                        </p:tgtEl>
                                        <p:attrNameLst>
                                          <p:attrName>style.visibility</p:attrName>
                                        </p:attrNameLst>
                                      </p:cBhvr>
                                      <p:to>
                                        <p:strVal val="visible"/>
                                      </p:to>
                                    </p:set>
                                    <p:anim calcmode="lin" valueType="num">
                                      <p:cBhvr additive="base">
                                        <p:cTn id="7" dur="1000" fill="hold"/>
                                        <p:tgtEl>
                                          <p:spTgt spid="8213"/>
                                        </p:tgtEl>
                                        <p:attrNameLst>
                                          <p:attrName>ppt_x</p:attrName>
                                        </p:attrNameLst>
                                      </p:cBhvr>
                                      <p:tavLst>
                                        <p:tav tm="0">
                                          <p:val>
                                            <p:strVal val="0-#ppt_w/2"/>
                                          </p:val>
                                        </p:tav>
                                        <p:tav tm="100000">
                                          <p:val>
                                            <p:strVal val="#ppt_x"/>
                                          </p:val>
                                        </p:tav>
                                      </p:tavLst>
                                    </p:anim>
                                    <p:anim calcmode="lin" valueType="num">
                                      <p:cBhvr additive="base">
                                        <p:cTn id="8" dur="10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ppt_x"/>
                                          </p:val>
                                        </p:tav>
                                        <p:tav tm="100000">
                                          <p:val>
                                            <p:strVal val="#ppt_x"/>
                                          </p:val>
                                        </p:tav>
                                      </p:tavLst>
                                    </p:anim>
                                    <p:anim calcmode="lin" valueType="num">
                                      <p:cBhvr additive="base">
                                        <p:cTn id="1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0"/>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(1): ohne Notfall-/Ersatzstrom (N/E-S)</a:t>
            </a:r>
          </a:p>
        </p:txBody>
      </p:sp>
      <p:cxnSp>
        <p:nvCxnSpPr>
          <p:cNvPr id="54" name="Gerader Verbinder 53">
            <a:extLst>
              <a:ext uri="{FF2B5EF4-FFF2-40B4-BE49-F238E27FC236}">
                <a16:creationId xmlns:a16="http://schemas.microsoft.com/office/drawing/2014/main" id="{C8B3A5AC-7988-E5F8-0A27-C71D0719C6F2}"/>
              </a:ext>
            </a:extLst>
          </p:cNvPr>
          <p:cNvCxnSpPr/>
          <p:nvPr/>
        </p:nvCxnSpPr>
        <p:spPr bwMode="auto">
          <a:xfrm>
            <a:off x="7740191" y="1018950"/>
            <a:ext cx="1456585"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Textfeld 57">
            <a:extLst>
              <a:ext uri="{FF2B5EF4-FFF2-40B4-BE49-F238E27FC236}">
                <a16:creationId xmlns:a16="http://schemas.microsoft.com/office/drawing/2014/main" id="{A5905366-249B-E7DC-CFE4-D42FCB95BB19}"/>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cxnSp>
        <p:nvCxnSpPr>
          <p:cNvPr id="88" name="Gerader Verbinder 87">
            <a:extLst>
              <a:ext uri="{FF2B5EF4-FFF2-40B4-BE49-F238E27FC236}">
                <a16:creationId xmlns:a16="http://schemas.microsoft.com/office/drawing/2014/main" id="{687036A1-3B75-4BAB-B97E-B77008FA93D4}"/>
              </a:ext>
            </a:extLst>
          </p:cNvPr>
          <p:cNvCxnSpPr>
            <a:cxnSpLocks/>
            <a:endCxn id="86" idx="0"/>
          </p:cNvCxnSpPr>
          <p:nvPr/>
        </p:nvCxnSpPr>
        <p:spPr bwMode="auto">
          <a:xfrm flipV="1">
            <a:off x="8240390" y="968176"/>
            <a:ext cx="0" cy="204023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Ellipse 85">
            <a:extLst>
              <a:ext uri="{FF2B5EF4-FFF2-40B4-BE49-F238E27FC236}">
                <a16:creationId xmlns:a16="http://schemas.microsoft.com/office/drawing/2014/main" id="{E6E2EBA1-FDF3-F401-EDF4-972A74187990}"/>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8584075" y="5762551"/>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55" name="Gruppieren 54">
            <a:extLst>
              <a:ext uri="{FF2B5EF4-FFF2-40B4-BE49-F238E27FC236}">
                <a16:creationId xmlns:a16="http://schemas.microsoft.com/office/drawing/2014/main" id="{F98A4401-6904-6590-C3AE-48C44F2D5CD7}"/>
              </a:ext>
            </a:extLst>
          </p:cNvPr>
          <p:cNvGrpSpPr/>
          <p:nvPr/>
        </p:nvGrpSpPr>
        <p:grpSpPr>
          <a:xfrm>
            <a:off x="7170454" y="5181220"/>
            <a:ext cx="1188244" cy="881262"/>
            <a:chOff x="8519469" y="5366663"/>
            <a:chExt cx="1129019" cy="881262"/>
          </a:xfrm>
        </p:grpSpPr>
        <p:pic>
          <p:nvPicPr>
            <p:cNvPr id="59" name="Grafik 58">
              <a:extLst>
                <a:ext uri="{FF2B5EF4-FFF2-40B4-BE49-F238E27FC236}">
                  <a16:creationId xmlns:a16="http://schemas.microsoft.com/office/drawing/2014/main" id="{A421A040-667A-A468-4628-142D73FD1871}"/>
                </a:ext>
              </a:extLst>
            </p:cNvPr>
            <p:cNvPicPr>
              <a:picLocks noChangeAspect="1"/>
            </p:cNvPicPr>
            <p:nvPr/>
          </p:nvPicPr>
          <p:blipFill rotWithShape="1">
            <a:blip r:embed="rId3">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73" name="Textfeld 72">
              <a:extLst>
                <a:ext uri="{FF2B5EF4-FFF2-40B4-BE49-F238E27FC236}">
                  <a16:creationId xmlns:a16="http://schemas.microsoft.com/office/drawing/2014/main" id="{33A70255-97F4-D3B0-0333-5300FC2AF02A}"/>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30486"/>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696476"/>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568393"/>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568393"/>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628453" y="4100560"/>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292534"/>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568393"/>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018991" y="4100560"/>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292534"/>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5349983" y="4100560"/>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18200"/>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18200"/>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6113411" y="4100560"/>
            <a:ext cx="449834" cy="537633"/>
          </a:xfrm>
          <a:prstGeom prst="rect">
            <a:avLst/>
          </a:prstGeom>
        </p:spPr>
      </p:pic>
      <p:sp>
        <p:nvSpPr>
          <p:cNvPr id="47" name="Rechteck 46">
            <a:extLst>
              <a:ext uri="{FF2B5EF4-FFF2-40B4-BE49-F238E27FC236}">
                <a16:creationId xmlns:a16="http://schemas.microsoft.com/office/drawing/2014/main" id="{8414E21B-D718-2F3C-1183-09568DDA1ECE}"/>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2985056"/>
            <a:ext cx="0" cy="104543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5" name="Textfeld 74">
            <a:extLst>
              <a:ext uri="{FF2B5EF4-FFF2-40B4-BE49-F238E27FC236}">
                <a16:creationId xmlns:a16="http://schemas.microsoft.com/office/drawing/2014/main" id="{EE0E892C-3C18-723D-D3AF-3B950A1CC526}"/>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pic>
        <p:nvPicPr>
          <p:cNvPr id="78" name="Grafik 77">
            <a:extLst>
              <a:ext uri="{FF2B5EF4-FFF2-40B4-BE49-F238E27FC236}">
                <a16:creationId xmlns:a16="http://schemas.microsoft.com/office/drawing/2014/main" id="{8646E009-76B6-B143-CA7A-B89065EC1D85}"/>
              </a:ext>
            </a:extLst>
          </p:cNvPr>
          <p:cNvPicPr>
            <a:picLocks noChangeAspect="1"/>
          </p:cNvPicPr>
          <p:nvPr/>
        </p:nvPicPr>
        <p:blipFill rotWithShape="1">
          <a:blip r:embed="rId5">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sp>
        <p:nvSpPr>
          <p:cNvPr id="76" name="Ellipse 75">
            <a:extLst>
              <a:ext uri="{FF2B5EF4-FFF2-40B4-BE49-F238E27FC236}">
                <a16:creationId xmlns:a16="http://schemas.microsoft.com/office/drawing/2014/main" id="{5A4A455F-B0A6-7504-47BF-B9C6EAD982B4}"/>
              </a:ext>
            </a:extLst>
          </p:cNvPr>
          <p:cNvSpPr/>
          <p:nvPr/>
        </p:nvSpPr>
        <p:spPr bwMode="auto">
          <a:xfrm>
            <a:off x="6335418" y="3981379"/>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5" name="Gruppieren 24">
            <a:extLst>
              <a:ext uri="{FF2B5EF4-FFF2-40B4-BE49-F238E27FC236}">
                <a16:creationId xmlns:a16="http://schemas.microsoft.com/office/drawing/2014/main" id="{F7B22C59-4A98-D244-0E60-52C8665A5261}"/>
              </a:ext>
            </a:extLst>
          </p:cNvPr>
          <p:cNvGrpSpPr/>
          <p:nvPr/>
        </p:nvGrpSpPr>
        <p:grpSpPr>
          <a:xfrm>
            <a:off x="1109980" y="1052969"/>
            <a:ext cx="2023631" cy="4752062"/>
            <a:chOff x="1490980" y="838008"/>
            <a:chExt cx="2023631" cy="4752062"/>
          </a:xfrm>
        </p:grpSpPr>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6">
              <a:extLst>
                <a:ext uri="{28A0092B-C50C-407E-A947-70E740481C1C}">
                  <a14:useLocalDpi xmlns:a14="http://schemas.microsoft.com/office/drawing/2010/main" val="0"/>
                </a:ext>
              </a:extLst>
            </a:blip>
            <a:srcRect l="16159" t="30771" r="15816" b="32504"/>
            <a:stretch/>
          </p:blipFill>
          <p:spPr>
            <a:xfrm>
              <a:off x="1804612" y="838008"/>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endCxn id="20" idx="2"/>
            </p:cNvCxnSpPr>
            <p:nvPr/>
          </p:nvCxnSpPr>
          <p:spPr bwMode="auto">
            <a:xfrm flipH="1" flipV="1">
              <a:off x="2439070" y="1523064"/>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a:extLst>
                <a:ext uri="{FF2B5EF4-FFF2-40B4-BE49-F238E27FC236}">
                  <a16:creationId xmlns:a16="http://schemas.microsoft.com/office/drawing/2014/main" id="{9E709F45-3EC4-F048-2B45-3A6C6C71B598}"/>
                </a:ext>
              </a:extLst>
            </p:cNvPr>
            <p:cNvSpPr/>
            <p:nvPr/>
          </p:nvSpPr>
          <p:spPr bwMode="auto">
            <a:xfrm>
              <a:off x="1899623" y="2426110"/>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0980" y="4039587"/>
              <a:ext cx="1860579" cy="1550483"/>
            </a:xfrm>
            <a:prstGeom prst="rect">
              <a:avLst/>
            </a:prstGeom>
          </p:spPr>
        </p:pic>
        <p:cxnSp>
          <p:nvCxnSpPr>
            <p:cNvPr id="29" name="Gerader Verbinder 28">
              <a:extLst>
                <a:ext uri="{FF2B5EF4-FFF2-40B4-BE49-F238E27FC236}">
                  <a16:creationId xmlns:a16="http://schemas.microsoft.com/office/drawing/2014/main" id="{D72D2B6D-0F15-1BD4-732B-C87C9D7A4903}"/>
                </a:ext>
              </a:extLst>
            </p:cNvPr>
            <p:cNvCxnSpPr/>
            <p:nvPr/>
          </p:nvCxnSpPr>
          <p:spPr bwMode="auto">
            <a:xfrm flipH="1" flipV="1">
              <a:off x="2439070" y="3157255"/>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899623" y="1820698"/>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899623" y="3456651"/>
              <a:ext cx="444352" cy="307777"/>
            </a:xfrm>
            <a:prstGeom prst="rect">
              <a:avLst/>
            </a:prstGeom>
            <a:noFill/>
          </p:spPr>
          <p:txBody>
            <a:bodyPr wrap="none" rtlCol="0">
              <a:spAutoFit/>
            </a:bodyPr>
            <a:lstStyle/>
            <a:p>
              <a:r>
                <a:rPr lang="de-DE" sz="1400" dirty="0"/>
                <a:t>DC</a:t>
              </a:r>
            </a:p>
          </p:txBody>
        </p:sp>
        <p:sp>
          <p:nvSpPr>
            <p:cNvPr id="68" name="Textfeld 67">
              <a:extLst>
                <a:ext uri="{FF2B5EF4-FFF2-40B4-BE49-F238E27FC236}">
                  <a16:creationId xmlns:a16="http://schemas.microsoft.com/office/drawing/2014/main" id="{AEDE3572-3FB5-FC60-F9A4-F810A3B24481}"/>
                </a:ext>
              </a:extLst>
            </p:cNvPr>
            <p:cNvSpPr txBox="1"/>
            <p:nvPr/>
          </p:nvSpPr>
          <p:spPr>
            <a:xfrm>
              <a:off x="1859194" y="2446110"/>
              <a:ext cx="1189541" cy="738664"/>
            </a:xfrm>
            <a:prstGeom prst="rect">
              <a:avLst/>
            </a:prstGeom>
            <a:noFill/>
          </p:spPr>
          <p:txBody>
            <a:bodyPr wrap="square" rtlCol="0">
              <a:spAutoFit/>
            </a:bodyPr>
            <a:lstStyle/>
            <a:p>
              <a:pPr algn="ctr"/>
              <a:r>
                <a:rPr lang="de-DE" sz="1400" dirty="0"/>
                <a:t>Hybrid-WR</a:t>
              </a:r>
              <a:br>
                <a:rPr lang="de-DE" sz="1400" dirty="0"/>
              </a:br>
              <a:r>
                <a:rPr lang="de-DE" sz="1400" dirty="0"/>
                <a:t>ohne</a:t>
              </a:r>
              <a:br>
                <a:rPr lang="de-DE" sz="1400" dirty="0"/>
              </a:br>
              <a:r>
                <a:rPr lang="de-DE" sz="1400" dirty="0"/>
                <a:t>N/E-S</a:t>
              </a:r>
            </a:p>
          </p:txBody>
        </p:sp>
        <p:sp>
          <p:nvSpPr>
            <p:cNvPr id="100" name="Textfeld 99">
              <a:extLst>
                <a:ext uri="{FF2B5EF4-FFF2-40B4-BE49-F238E27FC236}">
                  <a16:creationId xmlns:a16="http://schemas.microsoft.com/office/drawing/2014/main" id="{BEB87623-8E5A-63DE-F157-E26FDBB64105}"/>
                </a:ext>
              </a:extLst>
            </p:cNvPr>
            <p:cNvSpPr txBox="1"/>
            <p:nvPr/>
          </p:nvSpPr>
          <p:spPr>
            <a:xfrm>
              <a:off x="3077152" y="2404173"/>
              <a:ext cx="434734" cy="307777"/>
            </a:xfrm>
            <a:prstGeom prst="rect">
              <a:avLst/>
            </a:prstGeom>
            <a:noFill/>
          </p:spPr>
          <p:txBody>
            <a:bodyPr wrap="none" rtlCol="0">
              <a:spAutoFit/>
            </a:bodyPr>
            <a:lstStyle/>
            <a:p>
              <a:r>
                <a:rPr lang="de-DE" sz="1400" dirty="0"/>
                <a:t>AC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2359525" y="1796179"/>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2359525" y="3458826"/>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3105487" y="2693594"/>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09" name="Gruppieren 8208">
            <a:extLst>
              <a:ext uri="{FF2B5EF4-FFF2-40B4-BE49-F238E27FC236}">
                <a16:creationId xmlns:a16="http://schemas.microsoft.com/office/drawing/2014/main" id="{9718331D-1037-BAD2-2FBF-B3F10AF39815}"/>
              </a:ext>
            </a:extLst>
          </p:cNvPr>
          <p:cNvGrpSpPr/>
          <p:nvPr/>
        </p:nvGrpSpPr>
        <p:grpSpPr>
          <a:xfrm>
            <a:off x="6145707" y="703388"/>
            <a:ext cx="2904332" cy="3184074"/>
            <a:chOff x="5855427" y="488427"/>
            <a:chExt cx="2904332" cy="3184074"/>
          </a:xfrm>
        </p:grpSpPr>
        <p:pic>
          <p:nvPicPr>
            <p:cNvPr id="8200" name="Grafik 8199">
              <a:extLst>
                <a:ext uri="{FF2B5EF4-FFF2-40B4-BE49-F238E27FC236}">
                  <a16:creationId xmlns:a16="http://schemas.microsoft.com/office/drawing/2014/main" id="{731C3D5F-6757-62EA-0183-14DE0B19C4B1}"/>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61418" y="488427"/>
              <a:ext cx="498341" cy="704833"/>
            </a:xfrm>
            <a:prstGeom prst="rect">
              <a:avLst/>
            </a:prstGeom>
          </p:spPr>
        </p:pic>
        <p:pic>
          <p:nvPicPr>
            <p:cNvPr id="8203" name="Grafik 8202">
              <a:extLst>
                <a:ext uri="{FF2B5EF4-FFF2-40B4-BE49-F238E27FC236}">
                  <a16:creationId xmlns:a16="http://schemas.microsoft.com/office/drawing/2014/main" id="{27B1D667-0A1E-B73D-4D98-631FD15BE40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5427" y="2967668"/>
              <a:ext cx="498341" cy="704833"/>
            </a:xfrm>
            <a:prstGeom prst="rect">
              <a:avLst/>
            </a:prstGeom>
          </p:spPr>
        </p:pic>
      </p:grpSp>
      <p:grpSp>
        <p:nvGrpSpPr>
          <p:cNvPr id="8217" name="Gruppieren 8216">
            <a:extLst>
              <a:ext uri="{FF2B5EF4-FFF2-40B4-BE49-F238E27FC236}">
                <a16:creationId xmlns:a16="http://schemas.microsoft.com/office/drawing/2014/main" id="{4E329F70-B2F5-F6E7-67FB-AA86A4A68F92}"/>
              </a:ext>
            </a:extLst>
          </p:cNvPr>
          <p:cNvGrpSpPr/>
          <p:nvPr/>
        </p:nvGrpSpPr>
        <p:grpSpPr>
          <a:xfrm>
            <a:off x="3701659" y="2908555"/>
            <a:ext cx="255198" cy="365341"/>
            <a:chOff x="3442409" y="2693594"/>
            <a:chExt cx="255198" cy="365341"/>
          </a:xfrm>
        </p:grpSpPr>
        <p:sp>
          <p:nvSpPr>
            <p:cNvPr id="8214" name="Textfeld 8213">
              <a:extLst>
                <a:ext uri="{FF2B5EF4-FFF2-40B4-BE49-F238E27FC236}">
                  <a16:creationId xmlns:a16="http://schemas.microsoft.com/office/drawing/2014/main" id="{34E5B440-09A1-3672-250B-301A6DB4DF36}"/>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8216" name="Gerader Verbinder 8215">
              <a:extLst>
                <a:ext uri="{FF2B5EF4-FFF2-40B4-BE49-F238E27FC236}">
                  <a16:creationId xmlns:a16="http://schemas.microsoft.com/office/drawing/2014/main" id="{5351D94F-822A-2186-69AF-90408AC82CB1}"/>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232" name="Textfeld 8231">
            <a:extLst>
              <a:ext uri="{FF2B5EF4-FFF2-40B4-BE49-F238E27FC236}">
                <a16:creationId xmlns:a16="http://schemas.microsoft.com/office/drawing/2014/main" id="{7F3DAC32-5A24-F118-735D-986980F3CECA}"/>
              </a:ext>
            </a:extLst>
          </p:cNvPr>
          <p:cNvSpPr txBox="1"/>
          <p:nvPr/>
        </p:nvSpPr>
        <p:spPr>
          <a:xfrm>
            <a:off x="2467202" y="2045096"/>
            <a:ext cx="3640740" cy="523220"/>
          </a:xfrm>
          <a:prstGeom prst="rect">
            <a:avLst/>
          </a:prstGeom>
          <a:noFill/>
        </p:spPr>
        <p:txBody>
          <a:bodyPr wrap="none" rtlCol="0">
            <a:spAutoFit/>
          </a:bodyPr>
          <a:lstStyle/>
          <a:p>
            <a:r>
              <a:rPr lang="de-DE" sz="1400" dirty="0">
                <a:solidFill>
                  <a:srgbClr val="FF0000"/>
                </a:solidFill>
              </a:rPr>
              <a:t>Der Wechselrichter (WR) wird </a:t>
            </a:r>
            <a:br>
              <a:rPr lang="de-DE" sz="1400" dirty="0">
                <a:solidFill>
                  <a:srgbClr val="FF0000"/>
                </a:solidFill>
              </a:rPr>
            </a:br>
            <a:r>
              <a:rPr lang="de-DE" sz="1400" dirty="0">
                <a:solidFill>
                  <a:srgbClr val="FF0000"/>
                </a:solidFill>
              </a:rPr>
              <a:t>durch das Ortsnetz synchronisiert (f=50 Hz)</a:t>
            </a:r>
          </a:p>
        </p:txBody>
      </p:sp>
      <p:grpSp>
        <p:nvGrpSpPr>
          <p:cNvPr id="5" name="Gruppieren 4">
            <a:extLst>
              <a:ext uri="{FF2B5EF4-FFF2-40B4-BE49-F238E27FC236}">
                <a16:creationId xmlns:a16="http://schemas.microsoft.com/office/drawing/2014/main" id="{E3241B86-795F-70EC-A5A9-FB944432E919}"/>
              </a:ext>
            </a:extLst>
          </p:cNvPr>
          <p:cNvGrpSpPr/>
          <p:nvPr/>
        </p:nvGrpSpPr>
        <p:grpSpPr>
          <a:xfrm>
            <a:off x="7856121" y="1694550"/>
            <a:ext cx="751400" cy="516376"/>
            <a:chOff x="7856121" y="1689315"/>
            <a:chExt cx="751400" cy="516376"/>
          </a:xfrm>
        </p:grpSpPr>
        <p:cxnSp>
          <p:nvCxnSpPr>
            <p:cNvPr id="118" name="Gerade Verbindung mit Pfeil 117">
              <a:extLst>
                <a:ext uri="{FF2B5EF4-FFF2-40B4-BE49-F238E27FC236}">
                  <a16:creationId xmlns:a16="http://schemas.microsoft.com/office/drawing/2014/main" id="{797586F8-19CA-6F42-668D-21571DB720FE}"/>
                </a:ext>
              </a:extLst>
            </p:cNvPr>
            <p:cNvCxnSpPr/>
            <p:nvPr/>
          </p:nvCxnSpPr>
          <p:spPr bwMode="auto">
            <a:xfrm>
              <a:off x="7856121" y="1769387"/>
              <a:ext cx="0" cy="337082"/>
            </a:xfrm>
            <a:prstGeom prst="straightConnector1">
              <a:avLst/>
            </a:prstGeom>
            <a:solidFill>
              <a:srgbClr val="FF0000"/>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hteck 1">
              <a:extLst>
                <a:ext uri="{FF2B5EF4-FFF2-40B4-BE49-F238E27FC236}">
                  <a16:creationId xmlns:a16="http://schemas.microsoft.com/office/drawing/2014/main" id="{7F609954-887B-991B-730A-B149D3596EE4}"/>
                </a:ext>
              </a:extLst>
            </p:cNvPr>
            <p:cNvSpPr/>
            <p:nvPr/>
          </p:nvSpPr>
          <p:spPr bwMode="auto">
            <a:xfrm>
              <a:off x="7978189" y="1689315"/>
              <a:ext cx="500240" cy="51637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tx1"/>
                  </a:solidFill>
                  <a:effectLst/>
                  <a:latin typeface="Arial" charset="0"/>
                </a:rPr>
                <a:t>Z</a:t>
              </a:r>
            </a:p>
          </p:txBody>
        </p:sp>
        <p:cxnSp>
          <p:nvCxnSpPr>
            <p:cNvPr id="3" name="Gerade Verbindung mit Pfeil 2">
              <a:extLst>
                <a:ext uri="{FF2B5EF4-FFF2-40B4-BE49-F238E27FC236}">
                  <a16:creationId xmlns:a16="http://schemas.microsoft.com/office/drawing/2014/main" id="{BF87578B-65B2-F6CC-4F62-61327DDF2151}"/>
                </a:ext>
              </a:extLst>
            </p:cNvPr>
            <p:cNvCxnSpPr/>
            <p:nvPr/>
          </p:nvCxnSpPr>
          <p:spPr bwMode="auto">
            <a:xfrm>
              <a:off x="8607521" y="1769387"/>
              <a:ext cx="0" cy="337082"/>
            </a:xfrm>
            <a:prstGeom prst="straightConnector1">
              <a:avLst/>
            </a:prstGeom>
            <a:solidFill>
              <a:srgbClr val="FF0000"/>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gesamtes Hausnetz fällt aus, trotz funktionierender PV und Batterie!</a:t>
            </a:r>
          </a:p>
        </p:txBody>
      </p:sp>
      <p:grpSp>
        <p:nvGrpSpPr>
          <p:cNvPr id="15" name="Gruppieren 14">
            <a:extLst>
              <a:ext uri="{FF2B5EF4-FFF2-40B4-BE49-F238E27FC236}">
                <a16:creationId xmlns:a16="http://schemas.microsoft.com/office/drawing/2014/main" id="{37A4C9D3-0A9B-1054-4623-E5F9BF860D79}"/>
              </a:ext>
            </a:extLst>
          </p:cNvPr>
          <p:cNvGrpSpPr/>
          <p:nvPr/>
        </p:nvGrpSpPr>
        <p:grpSpPr>
          <a:xfrm>
            <a:off x="112642" y="1275860"/>
            <a:ext cx="1329210" cy="3774529"/>
            <a:chOff x="338267" y="1060899"/>
            <a:chExt cx="1329210" cy="3774529"/>
          </a:xfrm>
        </p:grpSpPr>
        <p:cxnSp>
          <p:nvCxnSpPr>
            <p:cNvPr id="16" name="Gerader Verbinder 15">
              <a:extLst>
                <a:ext uri="{FF2B5EF4-FFF2-40B4-BE49-F238E27FC236}">
                  <a16:creationId xmlns:a16="http://schemas.microsoft.com/office/drawing/2014/main" id="{3C764D59-714C-0B61-43DD-1066F994FAE8}"/>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r Verbinder 16">
              <a:extLst>
                <a:ext uri="{FF2B5EF4-FFF2-40B4-BE49-F238E27FC236}">
                  <a16:creationId xmlns:a16="http://schemas.microsoft.com/office/drawing/2014/main" id="{4E8D6861-7E98-3D6A-BD76-A2B6AED79F08}"/>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r Verbinder 20">
              <a:extLst>
                <a:ext uri="{FF2B5EF4-FFF2-40B4-BE49-F238E27FC236}">
                  <a16:creationId xmlns:a16="http://schemas.microsoft.com/office/drawing/2014/main" id="{347DBBD3-B7FC-0A7B-705E-24B76CAD8873}"/>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Textfeld 21">
              <a:extLst>
                <a:ext uri="{FF2B5EF4-FFF2-40B4-BE49-F238E27FC236}">
                  <a16:creationId xmlns:a16="http://schemas.microsoft.com/office/drawing/2014/main" id="{837FED89-17C3-7DAC-D1D6-9861861DB15E}"/>
                </a:ext>
              </a:extLst>
            </p:cNvPr>
            <p:cNvSpPr txBox="1"/>
            <p:nvPr/>
          </p:nvSpPr>
          <p:spPr>
            <a:xfrm>
              <a:off x="338267" y="2647310"/>
              <a:ext cx="1329210" cy="307777"/>
            </a:xfrm>
            <a:prstGeom prst="rect">
              <a:avLst/>
            </a:prstGeom>
            <a:solidFill>
              <a:schemeClr val="bg1"/>
            </a:solidFill>
          </p:spPr>
          <p:txBody>
            <a:bodyPr wrap="none" rtlCol="0">
              <a:spAutoFit/>
            </a:bodyPr>
            <a:lstStyle/>
            <a:p>
              <a:pPr algn="ctr"/>
              <a:r>
                <a:rPr lang="de-DE" sz="1400" dirty="0"/>
                <a:t>Hauskraftwerk</a:t>
              </a:r>
            </a:p>
          </p:txBody>
        </p:sp>
      </p:grpSp>
      <p:cxnSp>
        <p:nvCxnSpPr>
          <p:cNvPr id="23" name="Gerader Verbinder 22">
            <a:extLst>
              <a:ext uri="{FF2B5EF4-FFF2-40B4-BE49-F238E27FC236}">
                <a16:creationId xmlns:a16="http://schemas.microsoft.com/office/drawing/2014/main" id="{770D4051-034F-8A7E-5343-78615E8EE967}"/>
              </a:ext>
            </a:extLst>
          </p:cNvPr>
          <p:cNvCxnSpPr/>
          <p:nvPr/>
        </p:nvCxnSpPr>
        <p:spPr bwMode="auto">
          <a:xfrm>
            <a:off x="2607377" y="2993195"/>
            <a:ext cx="56267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7" name="Ellipse 96">
            <a:extLst>
              <a:ext uri="{FF2B5EF4-FFF2-40B4-BE49-F238E27FC236}">
                <a16:creationId xmlns:a16="http://schemas.microsoft.com/office/drawing/2014/main" id="{1D6DA263-1EB5-AA93-9A4C-7857C30017A9}"/>
              </a:ext>
            </a:extLst>
          </p:cNvPr>
          <p:cNvSpPr/>
          <p:nvPr/>
        </p:nvSpPr>
        <p:spPr bwMode="auto">
          <a:xfrm>
            <a:off x="6335418" y="2950295"/>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 name="Gerader Verbinder 12">
            <a:extLst>
              <a:ext uri="{FF2B5EF4-FFF2-40B4-BE49-F238E27FC236}">
                <a16:creationId xmlns:a16="http://schemas.microsoft.com/office/drawing/2014/main" id="{D2B90F04-4BC7-BEA2-C78B-E36E263911F9}"/>
              </a:ext>
            </a:extLst>
          </p:cNvPr>
          <p:cNvCxnSpPr/>
          <p:nvPr/>
        </p:nvCxnSpPr>
        <p:spPr bwMode="auto">
          <a:xfrm flipH="1">
            <a:off x="5622144" y="463255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Freihandform: Form 33">
            <a:extLst>
              <a:ext uri="{FF2B5EF4-FFF2-40B4-BE49-F238E27FC236}">
                <a16:creationId xmlns:a16="http://schemas.microsoft.com/office/drawing/2014/main" id="{2020ACCD-45A0-AF6E-00AF-BB3CE58B2CFF}"/>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5" name="Gruppieren 34">
            <a:extLst>
              <a:ext uri="{FF2B5EF4-FFF2-40B4-BE49-F238E27FC236}">
                <a16:creationId xmlns:a16="http://schemas.microsoft.com/office/drawing/2014/main" id="{22E5BA11-4E3F-3E09-BD38-FB7EFE121C7F}"/>
              </a:ext>
            </a:extLst>
          </p:cNvPr>
          <p:cNvGrpSpPr/>
          <p:nvPr/>
        </p:nvGrpSpPr>
        <p:grpSpPr>
          <a:xfrm>
            <a:off x="7817003" y="2908555"/>
            <a:ext cx="255198" cy="365341"/>
            <a:chOff x="3442409" y="2693594"/>
            <a:chExt cx="255198" cy="365341"/>
          </a:xfrm>
        </p:grpSpPr>
        <p:sp>
          <p:nvSpPr>
            <p:cNvPr id="36" name="Textfeld 35">
              <a:extLst>
                <a:ext uri="{FF2B5EF4-FFF2-40B4-BE49-F238E27FC236}">
                  <a16:creationId xmlns:a16="http://schemas.microsoft.com/office/drawing/2014/main" id="{503E70AC-75DA-76C3-2C90-B89F6D35FFBD}"/>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37" name="Gerader Verbinder 36">
              <a:extLst>
                <a:ext uri="{FF2B5EF4-FFF2-40B4-BE49-F238E27FC236}">
                  <a16:creationId xmlns:a16="http://schemas.microsoft.com/office/drawing/2014/main" id="{CCEC3EEA-EDD0-3C95-740B-15C360C21C56}"/>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6" name="Grafik 5">
            <a:extLst>
              <a:ext uri="{FF2B5EF4-FFF2-40B4-BE49-F238E27FC236}">
                <a16:creationId xmlns:a16="http://schemas.microsoft.com/office/drawing/2014/main" id="{94B0A570-8428-9ABE-9460-EF444F752863}"/>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Tree>
    <p:extLst>
      <p:ext uri="{BB962C8B-B14F-4D97-AF65-F5344CB8AC3E}">
        <p14:creationId xmlns:p14="http://schemas.microsoft.com/office/powerpoint/2010/main" val="385857675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232"/>
                                        </p:tgtEl>
                                        <p:attrNameLst>
                                          <p:attrName>style.visibility</p:attrName>
                                        </p:attrNameLst>
                                      </p:cBhvr>
                                      <p:to>
                                        <p:strVal val="visible"/>
                                      </p:to>
                                    </p:set>
                                    <p:anim calcmode="lin" valueType="num">
                                      <p:cBhvr additive="base">
                                        <p:cTn id="7" dur="1000" fill="hold"/>
                                        <p:tgtEl>
                                          <p:spTgt spid="8232"/>
                                        </p:tgtEl>
                                        <p:attrNameLst>
                                          <p:attrName>ppt_x</p:attrName>
                                        </p:attrNameLst>
                                      </p:cBhvr>
                                      <p:tavLst>
                                        <p:tav tm="0">
                                          <p:val>
                                            <p:strVal val="0-#ppt_w/2"/>
                                          </p:val>
                                        </p:tav>
                                        <p:tav tm="100000">
                                          <p:val>
                                            <p:strVal val="#ppt_x"/>
                                          </p:val>
                                        </p:tav>
                                      </p:tavLst>
                                    </p:anim>
                                    <p:anim calcmode="lin" valueType="num">
                                      <p:cBhvr additive="base">
                                        <p:cTn id="8" dur="1000" fill="hold"/>
                                        <p:tgtEl>
                                          <p:spTgt spid="823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09"/>
                                        </p:tgtEl>
                                        <p:attrNameLst>
                                          <p:attrName>style.visibility</p:attrName>
                                        </p:attrNameLst>
                                      </p:cBhvr>
                                      <p:to>
                                        <p:strVal val="visible"/>
                                      </p:to>
                                    </p:set>
                                    <p:anim calcmode="lin" valueType="num">
                                      <p:cBhvr additive="base">
                                        <p:cTn id="13" dur="200" fill="hold"/>
                                        <p:tgtEl>
                                          <p:spTgt spid="8209"/>
                                        </p:tgtEl>
                                        <p:attrNameLst>
                                          <p:attrName>ppt_x</p:attrName>
                                        </p:attrNameLst>
                                      </p:cBhvr>
                                      <p:tavLst>
                                        <p:tav tm="0">
                                          <p:val>
                                            <p:strVal val="#ppt_x"/>
                                          </p:val>
                                        </p:tav>
                                        <p:tav tm="100000">
                                          <p:val>
                                            <p:strVal val="#ppt_x"/>
                                          </p:val>
                                        </p:tav>
                                      </p:tavLst>
                                    </p:anim>
                                    <p:anim calcmode="lin" valueType="num">
                                      <p:cBhvr additive="base">
                                        <p:cTn id="14" dur="200" fill="hold"/>
                                        <p:tgtEl>
                                          <p:spTgt spid="820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2"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0"/>
            <a:ext cx="847507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(2): mit Notfallsteckdose</a:t>
            </a:r>
          </a:p>
        </p:txBody>
      </p:sp>
      <p:cxnSp>
        <p:nvCxnSpPr>
          <p:cNvPr id="88" name="Gerader Verbinder 87">
            <a:extLst>
              <a:ext uri="{FF2B5EF4-FFF2-40B4-BE49-F238E27FC236}">
                <a16:creationId xmlns:a16="http://schemas.microsoft.com/office/drawing/2014/main" id="{687036A1-3B75-4BAB-B97E-B77008FA93D4}"/>
              </a:ext>
            </a:extLst>
          </p:cNvPr>
          <p:cNvCxnSpPr>
            <a:cxnSpLocks/>
            <a:endCxn id="89" idx="0"/>
          </p:cNvCxnSpPr>
          <p:nvPr/>
        </p:nvCxnSpPr>
        <p:spPr bwMode="auto">
          <a:xfrm flipV="1">
            <a:off x="8240390" y="968176"/>
            <a:ext cx="0" cy="205955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3">
            <a:extLst>
              <a:ext uri="{28A0092B-C50C-407E-A947-70E740481C1C}">
                <a14:useLocalDpi xmlns:a14="http://schemas.microsoft.com/office/drawing/2010/main" val="0"/>
              </a:ext>
            </a:extLst>
          </a:blip>
          <a:srcRect l="16159" t="30771" r="15816" b="32504"/>
          <a:stretch/>
        </p:blipFill>
        <p:spPr>
          <a:xfrm>
            <a:off x="1436487" y="1095641"/>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endCxn id="20" idx="2"/>
          </p:cNvCxnSpPr>
          <p:nvPr/>
        </p:nvCxnSpPr>
        <p:spPr bwMode="auto">
          <a:xfrm flipH="1" flipV="1">
            <a:off x="2070945" y="1780697"/>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8584075" y="5805223"/>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cxnSp>
        <p:nvCxnSpPr>
          <p:cNvPr id="8213" name="Gerader Verbinder 8212">
            <a:extLst>
              <a:ext uri="{FF2B5EF4-FFF2-40B4-BE49-F238E27FC236}">
                <a16:creationId xmlns:a16="http://schemas.microsoft.com/office/drawing/2014/main" id="{C17A22A1-36DE-01D4-E0CB-6FF699D709A6}"/>
              </a:ext>
            </a:extLst>
          </p:cNvPr>
          <p:cNvCxnSpPr/>
          <p:nvPr/>
        </p:nvCxnSpPr>
        <p:spPr bwMode="auto">
          <a:xfrm>
            <a:off x="2607377" y="3035867"/>
            <a:ext cx="562677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73158"/>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739148"/>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611065"/>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611065"/>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628453" y="4143232"/>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335206"/>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611065"/>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4018991" y="4143232"/>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335206"/>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3" name="Gerader Verbinder 82">
            <a:extLst>
              <a:ext uri="{FF2B5EF4-FFF2-40B4-BE49-F238E27FC236}">
                <a16:creationId xmlns:a16="http://schemas.microsoft.com/office/drawing/2014/main" id="{3AB944BA-D723-6DE2-9098-4E5F23541407}"/>
              </a:ext>
            </a:extLst>
          </p:cNvPr>
          <p:cNvCxnSpPr/>
          <p:nvPr/>
        </p:nvCxnSpPr>
        <p:spPr bwMode="auto">
          <a:xfrm flipH="1">
            <a:off x="5613852" y="4537736"/>
            <a:ext cx="17088" cy="595545"/>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5349983" y="4143232"/>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60872"/>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60872"/>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4">
            <a:extLst>
              <a:ext uri="{28A0092B-C50C-407E-A947-70E740481C1C}">
                <a14:useLocalDpi xmlns:a14="http://schemas.microsoft.com/office/drawing/2010/main" val="0"/>
              </a:ext>
            </a:extLst>
          </a:blip>
          <a:srcRect l="28002" t="2110" r="36284" b="3748"/>
          <a:stretch/>
        </p:blipFill>
        <p:spPr>
          <a:xfrm>
            <a:off x="6113411" y="4143232"/>
            <a:ext cx="449834" cy="537633"/>
          </a:xfrm>
          <a:prstGeom prst="rect">
            <a:avLst/>
          </a:prstGeom>
        </p:spPr>
      </p:pic>
      <p:sp>
        <p:nvSpPr>
          <p:cNvPr id="7" name="Rechteck 6">
            <a:extLst>
              <a:ext uri="{FF2B5EF4-FFF2-40B4-BE49-F238E27FC236}">
                <a16:creationId xmlns:a16="http://schemas.microsoft.com/office/drawing/2014/main" id="{9E709F45-3EC4-F048-2B45-3A6C6C71B598}"/>
              </a:ext>
            </a:extLst>
          </p:cNvPr>
          <p:cNvSpPr/>
          <p:nvPr/>
        </p:nvSpPr>
        <p:spPr bwMode="auto">
          <a:xfrm>
            <a:off x="1531498" y="2683743"/>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de-DE" sz="1400" dirty="0"/>
              <a:t>Hybrid-WR</a:t>
            </a:r>
            <a:br>
              <a:rPr lang="de-DE" sz="1400" dirty="0"/>
            </a:br>
            <a:r>
              <a:rPr lang="de-DE" sz="1400" dirty="0"/>
              <a:t>mit</a:t>
            </a:r>
            <a:br>
              <a:rPr lang="de-DE" sz="1400" dirty="0"/>
            </a:br>
            <a:r>
              <a:rPr lang="de-DE" sz="1400" dirty="0"/>
              <a:t>NS</a:t>
            </a:r>
          </a:p>
        </p:txBody>
      </p:sp>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8480" y="4297220"/>
            <a:ext cx="1860579" cy="1550483"/>
          </a:xfrm>
          <a:prstGeom prst="rect">
            <a:avLst/>
          </a:prstGeom>
        </p:spPr>
      </p:pic>
      <p:cxnSp>
        <p:nvCxnSpPr>
          <p:cNvPr id="29" name="Gerader Verbinder 28">
            <a:extLst>
              <a:ext uri="{FF2B5EF4-FFF2-40B4-BE49-F238E27FC236}">
                <a16:creationId xmlns:a16="http://schemas.microsoft.com/office/drawing/2014/main" id="{D72D2B6D-0F15-1BD4-732B-C87C9D7A4903}"/>
              </a:ext>
            </a:extLst>
          </p:cNvPr>
          <p:cNvCxnSpPr/>
          <p:nvPr/>
        </p:nvCxnSpPr>
        <p:spPr bwMode="auto">
          <a:xfrm flipH="1" flipV="1">
            <a:off x="2070945" y="3414888"/>
            <a:ext cx="6349" cy="90657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531498" y="2078331"/>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531498" y="3714284"/>
            <a:ext cx="444352" cy="307777"/>
          </a:xfrm>
          <a:prstGeom prst="rect">
            <a:avLst/>
          </a:prstGeom>
          <a:noFill/>
        </p:spPr>
        <p:txBody>
          <a:bodyPr wrap="none" rtlCol="0">
            <a:spAutoFit/>
          </a:bodyPr>
          <a:lstStyle/>
          <a:p>
            <a:r>
              <a:rPr lang="de-DE" sz="1400" dirty="0"/>
              <a:t>DC</a:t>
            </a:r>
          </a:p>
        </p:txBody>
      </p:sp>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3027728"/>
            <a:ext cx="0" cy="1045430"/>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5A4A455F-B0A6-7504-47BF-B9C6EAD982B4}"/>
              </a:ext>
            </a:extLst>
          </p:cNvPr>
          <p:cNvSpPr/>
          <p:nvPr/>
        </p:nvSpPr>
        <p:spPr bwMode="auto">
          <a:xfrm>
            <a:off x="6335418" y="4024051"/>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7" name="Ellipse 96">
            <a:extLst>
              <a:ext uri="{FF2B5EF4-FFF2-40B4-BE49-F238E27FC236}">
                <a16:creationId xmlns:a16="http://schemas.microsoft.com/office/drawing/2014/main" id="{1D6DA263-1EB5-AA93-9A4C-7857C30017A9}"/>
              </a:ext>
            </a:extLst>
          </p:cNvPr>
          <p:cNvSpPr/>
          <p:nvPr/>
        </p:nvSpPr>
        <p:spPr bwMode="auto">
          <a:xfrm>
            <a:off x="6335418" y="2992967"/>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0" name="Textfeld 99">
            <a:extLst>
              <a:ext uri="{FF2B5EF4-FFF2-40B4-BE49-F238E27FC236}">
                <a16:creationId xmlns:a16="http://schemas.microsoft.com/office/drawing/2014/main" id="{BEB87623-8E5A-63DE-F157-E26FDBB64105}"/>
              </a:ext>
            </a:extLst>
          </p:cNvPr>
          <p:cNvSpPr txBox="1"/>
          <p:nvPr/>
        </p:nvSpPr>
        <p:spPr>
          <a:xfrm>
            <a:off x="2714164" y="2661806"/>
            <a:ext cx="434734" cy="307777"/>
          </a:xfrm>
          <a:prstGeom prst="rect">
            <a:avLst/>
          </a:prstGeom>
          <a:noFill/>
        </p:spPr>
        <p:txBody>
          <a:bodyPr wrap="none" rtlCol="0">
            <a:spAutoFit/>
          </a:bodyPr>
          <a:lstStyle/>
          <a:p>
            <a:r>
              <a:rPr lang="de-DE" sz="1400" dirty="0"/>
              <a:t>AC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1991400" y="2053812"/>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1991400" y="3716459"/>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2772979" y="2951227"/>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09" name="Gruppieren 8208">
            <a:extLst>
              <a:ext uri="{FF2B5EF4-FFF2-40B4-BE49-F238E27FC236}">
                <a16:creationId xmlns:a16="http://schemas.microsoft.com/office/drawing/2014/main" id="{9718331D-1037-BAD2-2FBF-B3F10AF39815}"/>
              </a:ext>
            </a:extLst>
          </p:cNvPr>
          <p:cNvGrpSpPr/>
          <p:nvPr/>
        </p:nvGrpSpPr>
        <p:grpSpPr>
          <a:xfrm>
            <a:off x="6145707" y="687114"/>
            <a:ext cx="2893846" cy="3243020"/>
            <a:chOff x="5855427" y="429481"/>
            <a:chExt cx="2893846" cy="3243020"/>
          </a:xfrm>
        </p:grpSpPr>
        <p:pic>
          <p:nvPicPr>
            <p:cNvPr id="8200" name="Grafik 8199">
              <a:extLst>
                <a:ext uri="{FF2B5EF4-FFF2-40B4-BE49-F238E27FC236}">
                  <a16:creationId xmlns:a16="http://schemas.microsoft.com/office/drawing/2014/main" id="{731C3D5F-6757-62EA-0183-14DE0B19C4B1}"/>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50932" y="429481"/>
              <a:ext cx="498341" cy="704833"/>
            </a:xfrm>
            <a:prstGeom prst="rect">
              <a:avLst/>
            </a:prstGeom>
          </p:spPr>
        </p:pic>
        <p:pic>
          <p:nvPicPr>
            <p:cNvPr id="8203" name="Grafik 8202">
              <a:extLst>
                <a:ext uri="{FF2B5EF4-FFF2-40B4-BE49-F238E27FC236}">
                  <a16:creationId xmlns:a16="http://schemas.microsoft.com/office/drawing/2014/main" id="{27B1D667-0A1E-B73D-4D98-631FD15BE40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5427" y="2967668"/>
              <a:ext cx="498341" cy="704833"/>
            </a:xfrm>
            <a:prstGeom prst="rect">
              <a:avLst/>
            </a:prstGeom>
          </p:spPr>
        </p:pic>
      </p:grpSp>
      <p:pic>
        <p:nvPicPr>
          <p:cNvPr id="13" name="Grafik 12">
            <a:extLst>
              <a:ext uri="{FF2B5EF4-FFF2-40B4-BE49-F238E27FC236}">
                <a16:creationId xmlns:a16="http://schemas.microsoft.com/office/drawing/2014/main" id="{6DB320AB-88B5-3946-F742-787142CF34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6447" y="3281308"/>
            <a:ext cx="721931" cy="652370"/>
          </a:xfrm>
          <a:prstGeom prst="rect">
            <a:avLst/>
          </a:prstGeom>
        </p:spPr>
      </p:pic>
      <p:grpSp>
        <p:nvGrpSpPr>
          <p:cNvPr id="16" name="Gruppieren 15">
            <a:extLst>
              <a:ext uri="{FF2B5EF4-FFF2-40B4-BE49-F238E27FC236}">
                <a16:creationId xmlns:a16="http://schemas.microsoft.com/office/drawing/2014/main" id="{508FDB7A-BBFE-4AF1-85E8-A800401A8885}"/>
              </a:ext>
            </a:extLst>
          </p:cNvPr>
          <p:cNvGrpSpPr/>
          <p:nvPr/>
        </p:nvGrpSpPr>
        <p:grpSpPr>
          <a:xfrm>
            <a:off x="3109901" y="2951227"/>
            <a:ext cx="255198" cy="365341"/>
            <a:chOff x="3442409" y="2693594"/>
            <a:chExt cx="255198" cy="365341"/>
          </a:xfrm>
        </p:grpSpPr>
        <p:sp>
          <p:nvSpPr>
            <p:cNvPr id="17" name="Textfeld 16">
              <a:extLst>
                <a:ext uri="{FF2B5EF4-FFF2-40B4-BE49-F238E27FC236}">
                  <a16:creationId xmlns:a16="http://schemas.microsoft.com/office/drawing/2014/main" id="{01E64287-C749-D1A2-251A-84A39F06DB8E}"/>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21" name="Gerader Verbinder 20">
              <a:extLst>
                <a:ext uri="{FF2B5EF4-FFF2-40B4-BE49-F238E27FC236}">
                  <a16:creationId xmlns:a16="http://schemas.microsoft.com/office/drawing/2014/main" id="{15D0ADFC-4DB4-8893-D57F-F7D41036AD3D}"/>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 name="Gruppieren 21">
            <a:extLst>
              <a:ext uri="{FF2B5EF4-FFF2-40B4-BE49-F238E27FC236}">
                <a16:creationId xmlns:a16="http://schemas.microsoft.com/office/drawing/2014/main" id="{E7A3A0F6-8732-9733-D7C4-28292A227D2F}"/>
              </a:ext>
            </a:extLst>
          </p:cNvPr>
          <p:cNvGrpSpPr/>
          <p:nvPr/>
        </p:nvGrpSpPr>
        <p:grpSpPr>
          <a:xfrm>
            <a:off x="7878778" y="2951227"/>
            <a:ext cx="255198" cy="365341"/>
            <a:chOff x="3442409" y="2693594"/>
            <a:chExt cx="255198" cy="365341"/>
          </a:xfrm>
        </p:grpSpPr>
        <p:sp>
          <p:nvSpPr>
            <p:cNvPr id="23" name="Textfeld 22">
              <a:extLst>
                <a:ext uri="{FF2B5EF4-FFF2-40B4-BE49-F238E27FC236}">
                  <a16:creationId xmlns:a16="http://schemas.microsoft.com/office/drawing/2014/main" id="{30EF20D7-7866-1F8B-C4AE-675C85DE58C9}"/>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25" name="Gerader Verbinder 24">
              <a:extLst>
                <a:ext uri="{FF2B5EF4-FFF2-40B4-BE49-F238E27FC236}">
                  <a16:creationId xmlns:a16="http://schemas.microsoft.com/office/drawing/2014/main" id="{0720C43B-CD02-8FCC-DAAB-DDE987DDC56D}"/>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 name="Gruppieren 27">
            <a:extLst>
              <a:ext uri="{FF2B5EF4-FFF2-40B4-BE49-F238E27FC236}">
                <a16:creationId xmlns:a16="http://schemas.microsoft.com/office/drawing/2014/main" id="{705CAE79-D69A-E308-ADBE-5043FFA15C99}"/>
              </a:ext>
            </a:extLst>
          </p:cNvPr>
          <p:cNvGrpSpPr/>
          <p:nvPr/>
        </p:nvGrpSpPr>
        <p:grpSpPr>
          <a:xfrm>
            <a:off x="112642" y="1318532"/>
            <a:ext cx="1329210" cy="3774529"/>
            <a:chOff x="338267" y="1060899"/>
            <a:chExt cx="1329210" cy="3774529"/>
          </a:xfrm>
        </p:grpSpPr>
        <p:cxnSp>
          <p:nvCxnSpPr>
            <p:cNvPr id="31" name="Gerader Verbinder 30">
              <a:extLst>
                <a:ext uri="{FF2B5EF4-FFF2-40B4-BE49-F238E27FC236}">
                  <a16:creationId xmlns:a16="http://schemas.microsoft.com/office/drawing/2014/main" id="{F1E9F1CE-D5C5-A60F-D6F3-3DC35B7AC301}"/>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r Verbinder 31">
              <a:extLst>
                <a:ext uri="{FF2B5EF4-FFF2-40B4-BE49-F238E27FC236}">
                  <a16:creationId xmlns:a16="http://schemas.microsoft.com/office/drawing/2014/main" id="{C2BA10D3-2A75-57ED-34B3-78BE25FEC187}"/>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r Verbinder 33">
              <a:extLst>
                <a:ext uri="{FF2B5EF4-FFF2-40B4-BE49-F238E27FC236}">
                  <a16:creationId xmlns:a16="http://schemas.microsoft.com/office/drawing/2014/main" id="{BF038094-3577-034E-74CC-7C6DCB122440}"/>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feld 34">
              <a:extLst>
                <a:ext uri="{FF2B5EF4-FFF2-40B4-BE49-F238E27FC236}">
                  <a16:creationId xmlns:a16="http://schemas.microsoft.com/office/drawing/2014/main" id="{6F330473-ECC5-5E99-6863-905F9949BBDC}"/>
                </a:ext>
              </a:extLst>
            </p:cNvPr>
            <p:cNvSpPr txBox="1"/>
            <p:nvPr/>
          </p:nvSpPr>
          <p:spPr>
            <a:xfrm>
              <a:off x="338267" y="2647310"/>
              <a:ext cx="1329210" cy="307777"/>
            </a:xfrm>
            <a:prstGeom prst="rect">
              <a:avLst/>
            </a:prstGeom>
            <a:solidFill>
              <a:schemeClr val="bg1"/>
            </a:solidFill>
          </p:spPr>
          <p:txBody>
            <a:bodyPr wrap="none" rtlCol="0">
              <a:spAutoFit/>
            </a:bodyPr>
            <a:lstStyle/>
            <a:p>
              <a:pPr algn="ctr"/>
              <a:r>
                <a:rPr lang="de-DE" sz="1400" dirty="0"/>
                <a:t>Hauskraftwerk</a:t>
              </a:r>
            </a:p>
          </p:txBody>
        </p:sp>
      </p:grpSp>
      <p:grpSp>
        <p:nvGrpSpPr>
          <p:cNvPr id="45" name="Gruppieren 44">
            <a:extLst>
              <a:ext uri="{FF2B5EF4-FFF2-40B4-BE49-F238E27FC236}">
                <a16:creationId xmlns:a16="http://schemas.microsoft.com/office/drawing/2014/main" id="{FB25EA38-754D-026B-018A-52D0E5AEE7FF}"/>
              </a:ext>
            </a:extLst>
          </p:cNvPr>
          <p:cNvGrpSpPr/>
          <p:nvPr/>
        </p:nvGrpSpPr>
        <p:grpSpPr>
          <a:xfrm>
            <a:off x="2309797" y="3399688"/>
            <a:ext cx="1501618" cy="1665666"/>
            <a:chOff x="2309797" y="3142055"/>
            <a:chExt cx="1501618" cy="1665666"/>
          </a:xfrm>
        </p:grpSpPr>
        <p:pic>
          <p:nvPicPr>
            <p:cNvPr id="10" name="Grafik 9">
              <a:extLst>
                <a:ext uri="{FF2B5EF4-FFF2-40B4-BE49-F238E27FC236}">
                  <a16:creationId xmlns:a16="http://schemas.microsoft.com/office/drawing/2014/main" id="{0A042F15-9142-B170-F61B-7A38B02358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607" y="3635403"/>
              <a:ext cx="682747" cy="682747"/>
            </a:xfrm>
            <a:prstGeom prst="rect">
              <a:avLst/>
            </a:prstGeom>
          </p:spPr>
        </p:pic>
        <p:cxnSp>
          <p:nvCxnSpPr>
            <p:cNvPr id="2" name="Gerader Verbinder 1">
              <a:extLst>
                <a:ext uri="{FF2B5EF4-FFF2-40B4-BE49-F238E27FC236}">
                  <a16:creationId xmlns:a16="http://schemas.microsoft.com/office/drawing/2014/main" id="{1734DE51-8268-791C-3059-F1B66EBAB143}"/>
                </a:ext>
              </a:extLst>
            </p:cNvPr>
            <p:cNvCxnSpPr/>
            <p:nvPr/>
          </p:nvCxnSpPr>
          <p:spPr bwMode="auto">
            <a:xfrm>
              <a:off x="2607377" y="3142055"/>
              <a:ext cx="481826" cy="63045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feld 26">
              <a:extLst>
                <a:ext uri="{FF2B5EF4-FFF2-40B4-BE49-F238E27FC236}">
                  <a16:creationId xmlns:a16="http://schemas.microsoft.com/office/drawing/2014/main" id="{C157B57C-CC30-3F06-074F-DB5FFC28A562}"/>
                </a:ext>
              </a:extLst>
            </p:cNvPr>
            <p:cNvSpPr txBox="1"/>
            <p:nvPr/>
          </p:nvSpPr>
          <p:spPr>
            <a:xfrm>
              <a:off x="2789982" y="4284501"/>
              <a:ext cx="1021433" cy="523220"/>
            </a:xfrm>
            <a:prstGeom prst="rect">
              <a:avLst/>
            </a:prstGeom>
            <a:noFill/>
          </p:spPr>
          <p:txBody>
            <a:bodyPr wrap="none" rtlCol="0">
              <a:spAutoFit/>
            </a:bodyPr>
            <a:lstStyle/>
            <a:p>
              <a:pPr algn="ctr"/>
              <a:r>
                <a:rPr lang="de-DE" sz="1400" dirty="0"/>
                <a:t>Notfall-</a:t>
              </a:r>
              <a:br>
                <a:rPr lang="de-DE" sz="1400" dirty="0"/>
              </a:br>
              <a:r>
                <a:rPr lang="de-DE" sz="1400" dirty="0"/>
                <a:t>Steckdose</a:t>
              </a:r>
            </a:p>
          </p:txBody>
        </p:sp>
        <p:sp>
          <p:nvSpPr>
            <p:cNvPr id="40" name="Textfeld 39">
              <a:extLst>
                <a:ext uri="{FF2B5EF4-FFF2-40B4-BE49-F238E27FC236}">
                  <a16:creationId xmlns:a16="http://schemas.microsoft.com/office/drawing/2014/main" id="{28D29366-9BE8-4B4F-E51A-8BDD5195BEE9}"/>
                </a:ext>
              </a:extLst>
            </p:cNvPr>
            <p:cNvSpPr txBox="1"/>
            <p:nvPr/>
          </p:nvSpPr>
          <p:spPr>
            <a:xfrm>
              <a:off x="2309797" y="3302035"/>
              <a:ext cx="434734" cy="307777"/>
            </a:xfrm>
            <a:prstGeom prst="rect">
              <a:avLst/>
            </a:prstGeom>
            <a:noFill/>
          </p:spPr>
          <p:txBody>
            <a:bodyPr wrap="none" rtlCol="0">
              <a:spAutoFit/>
            </a:bodyPr>
            <a:lstStyle/>
            <a:p>
              <a:r>
                <a:rPr lang="de-DE" sz="1400" dirty="0"/>
                <a:t>AC</a:t>
              </a:r>
            </a:p>
          </p:txBody>
        </p:sp>
        <p:cxnSp>
          <p:nvCxnSpPr>
            <p:cNvPr id="41" name="Gerade Verbindung mit Pfeil 40">
              <a:extLst>
                <a:ext uri="{FF2B5EF4-FFF2-40B4-BE49-F238E27FC236}">
                  <a16:creationId xmlns:a16="http://schemas.microsoft.com/office/drawing/2014/main" id="{2E3C93D8-8100-7A06-6C3F-57AF8210FB76}"/>
                </a:ext>
              </a:extLst>
            </p:cNvPr>
            <p:cNvCxnSpPr/>
            <p:nvPr/>
          </p:nvCxnSpPr>
          <p:spPr bwMode="auto">
            <a:xfrm>
              <a:off x="2767122" y="3183438"/>
              <a:ext cx="340365" cy="426374"/>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uppieren 98">
            <a:extLst>
              <a:ext uri="{FF2B5EF4-FFF2-40B4-BE49-F238E27FC236}">
                <a16:creationId xmlns:a16="http://schemas.microsoft.com/office/drawing/2014/main" id="{BFF18220-B475-B61F-3026-2C3B5FD199A1}"/>
              </a:ext>
            </a:extLst>
          </p:cNvPr>
          <p:cNvGrpSpPr/>
          <p:nvPr/>
        </p:nvGrpSpPr>
        <p:grpSpPr>
          <a:xfrm>
            <a:off x="5265045" y="5080015"/>
            <a:ext cx="3093653" cy="982467"/>
            <a:chOff x="5265045" y="5080015"/>
            <a:chExt cx="3093653" cy="982467"/>
          </a:xfrm>
        </p:grpSpPr>
        <p:grpSp>
          <p:nvGrpSpPr>
            <p:cNvPr id="52" name="Gruppieren 51">
              <a:extLst>
                <a:ext uri="{FF2B5EF4-FFF2-40B4-BE49-F238E27FC236}">
                  <a16:creationId xmlns:a16="http://schemas.microsoft.com/office/drawing/2014/main" id="{2572BD9C-50DC-958C-7814-7D72156276D7}"/>
                </a:ext>
              </a:extLst>
            </p:cNvPr>
            <p:cNvGrpSpPr/>
            <p:nvPr/>
          </p:nvGrpSpPr>
          <p:grpSpPr>
            <a:xfrm>
              <a:off x="7170454" y="5181220"/>
              <a:ext cx="1188244" cy="881262"/>
              <a:chOff x="8519469" y="5366663"/>
              <a:chExt cx="1129019" cy="881262"/>
            </a:xfrm>
          </p:grpSpPr>
          <p:pic>
            <p:nvPicPr>
              <p:cNvPr id="56" name="Grafik 55">
                <a:extLst>
                  <a:ext uri="{FF2B5EF4-FFF2-40B4-BE49-F238E27FC236}">
                    <a16:creationId xmlns:a16="http://schemas.microsoft.com/office/drawing/2014/main" id="{F007EB22-9494-6D13-E190-D1B315094860}"/>
                  </a:ext>
                </a:extLst>
              </p:cNvPr>
              <p:cNvPicPr>
                <a:picLocks noChangeAspect="1"/>
              </p:cNvPicPr>
              <p:nvPr/>
            </p:nvPicPr>
            <p:blipFill rotWithShape="1">
              <a:blip r:embed="rId9">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57" name="Textfeld 56">
                <a:extLst>
                  <a:ext uri="{FF2B5EF4-FFF2-40B4-BE49-F238E27FC236}">
                    <a16:creationId xmlns:a16="http://schemas.microsoft.com/office/drawing/2014/main" id="{53CD1E99-DA9E-B537-7BD7-9A2C37CAABEE}"/>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sp>
          <p:nvSpPr>
            <p:cNvPr id="61" name="Rechteck 60">
              <a:extLst>
                <a:ext uri="{FF2B5EF4-FFF2-40B4-BE49-F238E27FC236}">
                  <a16:creationId xmlns:a16="http://schemas.microsoft.com/office/drawing/2014/main" id="{64F5F69A-873E-B2E8-58D4-196325ABB20B}"/>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2" name="Textfeld 61">
              <a:extLst>
                <a:ext uri="{FF2B5EF4-FFF2-40B4-BE49-F238E27FC236}">
                  <a16:creationId xmlns:a16="http://schemas.microsoft.com/office/drawing/2014/main" id="{0EBEDC0F-BC3A-FD7D-DA41-12522AA56996}"/>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pic>
          <p:nvPicPr>
            <p:cNvPr id="63" name="Grafik 62">
              <a:extLst>
                <a:ext uri="{FF2B5EF4-FFF2-40B4-BE49-F238E27FC236}">
                  <a16:creationId xmlns:a16="http://schemas.microsoft.com/office/drawing/2014/main" id="{2B963699-20A6-A925-CAA5-4F4FC2F5CDEB}"/>
                </a:ext>
              </a:extLst>
            </p:cNvPr>
            <p:cNvPicPr>
              <a:picLocks noChangeAspect="1"/>
            </p:cNvPicPr>
            <p:nvPr/>
          </p:nvPicPr>
          <p:blipFill rotWithShape="1">
            <a:blip r:embed="rId10">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sp>
          <p:nvSpPr>
            <p:cNvPr id="64" name="Freihandform: Form 63">
              <a:extLst>
                <a:ext uri="{FF2B5EF4-FFF2-40B4-BE49-F238E27FC236}">
                  <a16:creationId xmlns:a16="http://schemas.microsoft.com/office/drawing/2014/main" id="{B913EF51-3774-E298-E58C-8AEBE2C2AD05}"/>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67" name="Gerader Verbinder 66">
            <a:extLst>
              <a:ext uri="{FF2B5EF4-FFF2-40B4-BE49-F238E27FC236}">
                <a16:creationId xmlns:a16="http://schemas.microsoft.com/office/drawing/2014/main" id="{6DFF4939-8702-B28B-6BC4-2F22954482EF}"/>
              </a:ext>
            </a:extLst>
          </p:cNvPr>
          <p:cNvCxnSpPr/>
          <p:nvPr/>
        </p:nvCxnSpPr>
        <p:spPr bwMode="auto">
          <a:xfrm>
            <a:off x="7740191" y="1018950"/>
            <a:ext cx="1456585"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Textfeld 76">
            <a:extLst>
              <a:ext uri="{FF2B5EF4-FFF2-40B4-BE49-F238E27FC236}">
                <a16:creationId xmlns:a16="http://schemas.microsoft.com/office/drawing/2014/main" id="{03A627C3-ADCF-E382-A03F-FBE26F35AFD8}"/>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sp>
        <p:nvSpPr>
          <p:cNvPr id="89" name="Ellipse 88">
            <a:extLst>
              <a:ext uri="{FF2B5EF4-FFF2-40B4-BE49-F238E27FC236}">
                <a16:creationId xmlns:a16="http://schemas.microsoft.com/office/drawing/2014/main" id="{2CFDDA1C-5D5A-0809-27A8-84B8F804B5B2}"/>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90" name="Gruppieren 89">
            <a:extLst>
              <a:ext uri="{FF2B5EF4-FFF2-40B4-BE49-F238E27FC236}">
                <a16:creationId xmlns:a16="http://schemas.microsoft.com/office/drawing/2014/main" id="{AFD253B5-A12C-0F81-6314-08AEE20233FC}"/>
              </a:ext>
            </a:extLst>
          </p:cNvPr>
          <p:cNvGrpSpPr/>
          <p:nvPr/>
        </p:nvGrpSpPr>
        <p:grpSpPr>
          <a:xfrm>
            <a:off x="7856121" y="1695919"/>
            <a:ext cx="751400" cy="516376"/>
            <a:chOff x="7856121" y="1689315"/>
            <a:chExt cx="751400" cy="516376"/>
          </a:xfrm>
        </p:grpSpPr>
        <p:cxnSp>
          <p:nvCxnSpPr>
            <p:cNvPr id="91" name="Gerade Verbindung mit Pfeil 90">
              <a:extLst>
                <a:ext uri="{FF2B5EF4-FFF2-40B4-BE49-F238E27FC236}">
                  <a16:creationId xmlns:a16="http://schemas.microsoft.com/office/drawing/2014/main" id="{06132356-9EF3-157E-3CC3-D8F7DEB98B10}"/>
                </a:ext>
              </a:extLst>
            </p:cNvPr>
            <p:cNvCxnSpPr/>
            <p:nvPr/>
          </p:nvCxnSpPr>
          <p:spPr bwMode="auto">
            <a:xfrm>
              <a:off x="7856121" y="1769387"/>
              <a:ext cx="0" cy="337082"/>
            </a:xfrm>
            <a:prstGeom prst="straightConnector1">
              <a:avLst/>
            </a:prstGeom>
            <a:solidFill>
              <a:srgbClr val="FF0000"/>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 name="Rechteck 91">
              <a:extLst>
                <a:ext uri="{FF2B5EF4-FFF2-40B4-BE49-F238E27FC236}">
                  <a16:creationId xmlns:a16="http://schemas.microsoft.com/office/drawing/2014/main" id="{3967D5A0-41F6-A7B3-C3A8-9FD24D307467}"/>
                </a:ext>
              </a:extLst>
            </p:cNvPr>
            <p:cNvSpPr/>
            <p:nvPr/>
          </p:nvSpPr>
          <p:spPr bwMode="auto">
            <a:xfrm>
              <a:off x="7978189" y="1689315"/>
              <a:ext cx="500240" cy="51637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tx1"/>
                  </a:solidFill>
                  <a:effectLst/>
                  <a:latin typeface="Arial" charset="0"/>
                </a:rPr>
                <a:t>Z</a:t>
              </a:r>
            </a:p>
          </p:txBody>
        </p:sp>
        <p:cxnSp>
          <p:nvCxnSpPr>
            <p:cNvPr id="94" name="Gerade Verbindung mit Pfeil 93">
              <a:extLst>
                <a:ext uri="{FF2B5EF4-FFF2-40B4-BE49-F238E27FC236}">
                  <a16:creationId xmlns:a16="http://schemas.microsoft.com/office/drawing/2014/main" id="{83A76F30-42E7-589D-2B8B-5E11FFB709F0}"/>
                </a:ext>
              </a:extLst>
            </p:cNvPr>
            <p:cNvCxnSpPr/>
            <p:nvPr/>
          </p:nvCxnSpPr>
          <p:spPr bwMode="auto">
            <a:xfrm>
              <a:off x="8607521" y="1769387"/>
              <a:ext cx="0" cy="337082"/>
            </a:xfrm>
            <a:prstGeom prst="straightConnector1">
              <a:avLst/>
            </a:prstGeom>
            <a:solidFill>
              <a:srgbClr val="FF0000"/>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Notfallsteckdose versorgt noch kleine wichtige Verbraucher!</a:t>
            </a:r>
          </a:p>
        </p:txBody>
      </p:sp>
      <p:pic>
        <p:nvPicPr>
          <p:cNvPr id="3" name="Grafik 2">
            <a:extLst>
              <a:ext uri="{FF2B5EF4-FFF2-40B4-BE49-F238E27FC236}">
                <a16:creationId xmlns:a16="http://schemas.microsoft.com/office/drawing/2014/main" id="{D8D6E168-FAB2-FF2B-FFD1-52BC970FB63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Tree>
    <p:extLst>
      <p:ext uri="{BB962C8B-B14F-4D97-AF65-F5344CB8AC3E}">
        <p14:creationId xmlns:p14="http://schemas.microsoft.com/office/powerpoint/2010/main" val="25369321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209"/>
                                        </p:tgtEl>
                                        <p:attrNameLst>
                                          <p:attrName>style.visibility</p:attrName>
                                        </p:attrNameLst>
                                      </p:cBhvr>
                                      <p:to>
                                        <p:strVal val="visible"/>
                                      </p:to>
                                    </p:set>
                                    <p:anim calcmode="lin" valueType="num">
                                      <p:cBhvr additive="base">
                                        <p:cTn id="7" dur="200" fill="hold"/>
                                        <p:tgtEl>
                                          <p:spTgt spid="8209"/>
                                        </p:tgtEl>
                                        <p:attrNameLst>
                                          <p:attrName>ppt_x</p:attrName>
                                        </p:attrNameLst>
                                      </p:cBhvr>
                                      <p:tavLst>
                                        <p:tav tm="0">
                                          <p:val>
                                            <p:strVal val="#ppt_x"/>
                                          </p:val>
                                        </p:tav>
                                        <p:tav tm="100000">
                                          <p:val>
                                            <p:strVal val="#ppt_x"/>
                                          </p:val>
                                        </p:tav>
                                      </p:tavLst>
                                    </p:anim>
                                    <p:anim calcmode="lin" valueType="num">
                                      <p:cBhvr additive="base">
                                        <p:cTn id="8" dur="200" fill="hold"/>
                                        <p:tgtEl>
                                          <p:spTgt spid="8209"/>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10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hteck 88">
            <a:extLst>
              <a:ext uri="{FF2B5EF4-FFF2-40B4-BE49-F238E27FC236}">
                <a16:creationId xmlns:a16="http://schemas.microsoft.com/office/drawing/2014/main" id="{EEDE55AE-88D9-6DB0-CC4C-A52F6763DD6C}"/>
              </a:ext>
            </a:extLst>
          </p:cNvPr>
          <p:cNvSpPr/>
          <p:nvPr/>
        </p:nvSpPr>
        <p:spPr bwMode="auto">
          <a:xfrm>
            <a:off x="5818313" y="1645181"/>
            <a:ext cx="1152343" cy="81756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0"/>
            <a:ext cx="847507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(3): Ersatzstrom im Inselbetrieb (1) mit Handumschaltung</a:t>
            </a:r>
          </a:p>
        </p:txBody>
      </p:sp>
      <p:cxnSp>
        <p:nvCxnSpPr>
          <p:cNvPr id="88" name="Gerader Verbinder 87">
            <a:extLst>
              <a:ext uri="{FF2B5EF4-FFF2-40B4-BE49-F238E27FC236}">
                <a16:creationId xmlns:a16="http://schemas.microsoft.com/office/drawing/2014/main" id="{687036A1-3B75-4BAB-B97E-B77008FA93D4}"/>
              </a:ext>
            </a:extLst>
          </p:cNvPr>
          <p:cNvCxnSpPr>
            <a:cxnSpLocks/>
          </p:cNvCxnSpPr>
          <p:nvPr/>
        </p:nvCxnSpPr>
        <p:spPr bwMode="auto">
          <a:xfrm flipV="1">
            <a:off x="8240390" y="1408383"/>
            <a:ext cx="0" cy="128226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73271"/>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739261"/>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628453" y="4143345"/>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335319"/>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018991" y="4143345"/>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335319"/>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3" name="Gerader Verbinder 82">
            <a:extLst>
              <a:ext uri="{FF2B5EF4-FFF2-40B4-BE49-F238E27FC236}">
                <a16:creationId xmlns:a16="http://schemas.microsoft.com/office/drawing/2014/main" id="{3AB944BA-D723-6DE2-9098-4E5F23541407}"/>
              </a:ext>
            </a:extLst>
          </p:cNvPr>
          <p:cNvCxnSpPr/>
          <p:nvPr/>
        </p:nvCxnSpPr>
        <p:spPr bwMode="auto">
          <a:xfrm>
            <a:off x="5628736" y="4582328"/>
            <a:ext cx="0" cy="534411"/>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5349983" y="4143345"/>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60985"/>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60985"/>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6113411" y="4143345"/>
            <a:ext cx="449834" cy="537633"/>
          </a:xfrm>
          <a:prstGeom prst="rect">
            <a:avLst/>
          </a:prstGeom>
        </p:spPr>
      </p:pic>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080" y="4297333"/>
            <a:ext cx="1860579" cy="1550483"/>
          </a:xfrm>
          <a:prstGeom prst="rect">
            <a:avLst/>
          </a:prstGeom>
        </p:spPr>
      </p:pic>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3184525"/>
            <a:ext cx="0" cy="88874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5A4A455F-B0A6-7504-47BF-B9C6EAD982B4}"/>
              </a:ext>
            </a:extLst>
          </p:cNvPr>
          <p:cNvSpPr/>
          <p:nvPr/>
        </p:nvSpPr>
        <p:spPr bwMode="auto">
          <a:xfrm>
            <a:off x="633541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0" name="Textfeld 99">
            <a:extLst>
              <a:ext uri="{FF2B5EF4-FFF2-40B4-BE49-F238E27FC236}">
                <a16:creationId xmlns:a16="http://schemas.microsoft.com/office/drawing/2014/main" id="{BEB87623-8E5A-63DE-F157-E26FDBB64105}"/>
              </a:ext>
            </a:extLst>
          </p:cNvPr>
          <p:cNvSpPr txBox="1"/>
          <p:nvPr/>
        </p:nvSpPr>
        <p:spPr>
          <a:xfrm>
            <a:off x="2757112" y="2321561"/>
            <a:ext cx="434734" cy="307777"/>
          </a:xfrm>
          <a:prstGeom prst="rect">
            <a:avLst/>
          </a:prstGeom>
          <a:noFill/>
        </p:spPr>
        <p:txBody>
          <a:bodyPr wrap="none" rtlCol="0">
            <a:spAutoFit/>
          </a:bodyPr>
          <a:lstStyle/>
          <a:p>
            <a:r>
              <a:rPr lang="de-DE" sz="1400" dirty="0"/>
              <a:t>AC</a:t>
            </a:r>
          </a:p>
        </p:txBody>
      </p:sp>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5">
            <a:extLst>
              <a:ext uri="{28A0092B-C50C-407E-A947-70E740481C1C}">
                <a14:useLocalDpi xmlns:a14="http://schemas.microsoft.com/office/drawing/2010/main" val="0"/>
              </a:ext>
            </a:extLst>
          </a:blip>
          <a:srcRect l="16159" t="30771" r="15816" b="32504"/>
          <a:stretch/>
        </p:blipFill>
        <p:spPr>
          <a:xfrm>
            <a:off x="1423612" y="872088"/>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stCxn id="7" idx="0"/>
            <a:endCxn id="20" idx="2"/>
          </p:cNvCxnSpPr>
          <p:nvPr/>
        </p:nvCxnSpPr>
        <p:spPr bwMode="auto">
          <a:xfrm flipV="1">
            <a:off x="2058069" y="1557144"/>
            <a:ext cx="1" cy="7863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a:extLst>
              <a:ext uri="{FF2B5EF4-FFF2-40B4-BE49-F238E27FC236}">
                <a16:creationId xmlns:a16="http://schemas.microsoft.com/office/drawing/2014/main" id="{9E709F45-3EC4-F048-2B45-3A6C6C71B598}"/>
              </a:ext>
            </a:extLst>
          </p:cNvPr>
          <p:cNvSpPr/>
          <p:nvPr/>
        </p:nvSpPr>
        <p:spPr bwMode="auto">
          <a:xfrm>
            <a:off x="1518623" y="2343498"/>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de-DE" sz="1400" dirty="0"/>
              <a:t>Hybrid-WR</a:t>
            </a:r>
            <a:br>
              <a:rPr lang="de-DE" sz="1400" dirty="0"/>
            </a:br>
            <a:r>
              <a:rPr lang="de-DE" sz="1400" dirty="0"/>
              <a:t>mit</a:t>
            </a:r>
            <a:br>
              <a:rPr lang="de-DE" sz="1400" dirty="0"/>
            </a:br>
            <a:r>
              <a:rPr lang="de-DE" sz="1400" dirty="0"/>
              <a:t>ES</a:t>
            </a:r>
          </a:p>
        </p:txBody>
      </p:sp>
      <p:cxnSp>
        <p:nvCxnSpPr>
          <p:cNvPr id="29" name="Gerader Verbinder 28">
            <a:extLst>
              <a:ext uri="{FF2B5EF4-FFF2-40B4-BE49-F238E27FC236}">
                <a16:creationId xmlns:a16="http://schemas.microsoft.com/office/drawing/2014/main" id="{D72D2B6D-0F15-1BD4-732B-C87C9D7A4903}"/>
              </a:ext>
            </a:extLst>
          </p:cNvPr>
          <p:cNvCxnSpPr>
            <a:endCxn id="7" idx="2"/>
          </p:cNvCxnSpPr>
          <p:nvPr/>
        </p:nvCxnSpPr>
        <p:spPr bwMode="auto">
          <a:xfrm flipH="1" flipV="1">
            <a:off x="2058069" y="3078168"/>
            <a:ext cx="6350" cy="124340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518623" y="1738086"/>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518623" y="3714397"/>
            <a:ext cx="444352" cy="307777"/>
          </a:xfrm>
          <a:prstGeom prst="rect">
            <a:avLst/>
          </a:prstGeom>
          <a:noFill/>
        </p:spPr>
        <p:txBody>
          <a:bodyPr wrap="none" rtlCol="0">
            <a:spAutoFit/>
          </a:bodyPr>
          <a:lstStyle/>
          <a:p>
            <a:r>
              <a:rPr lang="de-DE" sz="1400" dirty="0"/>
              <a:t>DC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1978525" y="1713567"/>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1978525" y="3716572"/>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2762587" y="2610982"/>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BBB6B21-0296-66BE-5F46-33CA870715CE}"/>
              </a:ext>
            </a:extLst>
          </p:cNvPr>
          <p:cNvCxnSpPr>
            <a:stCxn id="12" idx="6"/>
          </p:cNvCxnSpPr>
          <p:nvPr/>
        </p:nvCxnSpPr>
        <p:spPr bwMode="auto">
          <a:xfrm>
            <a:off x="6649509" y="2690644"/>
            <a:ext cx="159088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9" name="Grafik 38">
            <a:extLst>
              <a:ext uri="{FF2B5EF4-FFF2-40B4-BE49-F238E27FC236}">
                <a16:creationId xmlns:a16="http://schemas.microsoft.com/office/drawing/2014/main" id="{D3614EE1-6790-47EC-9E4A-821B97FB5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861" y="3279732"/>
            <a:ext cx="721931" cy="652370"/>
          </a:xfrm>
          <a:prstGeom prst="rect">
            <a:avLst/>
          </a:prstGeom>
        </p:spPr>
      </p:pic>
      <p:grpSp>
        <p:nvGrpSpPr>
          <p:cNvPr id="40" name="Gruppieren 39">
            <a:extLst>
              <a:ext uri="{FF2B5EF4-FFF2-40B4-BE49-F238E27FC236}">
                <a16:creationId xmlns:a16="http://schemas.microsoft.com/office/drawing/2014/main" id="{8B3F81E3-50DA-2CDC-E28B-A1C015734DE8}"/>
              </a:ext>
            </a:extLst>
          </p:cNvPr>
          <p:cNvGrpSpPr/>
          <p:nvPr/>
        </p:nvGrpSpPr>
        <p:grpSpPr>
          <a:xfrm>
            <a:off x="5250594" y="2610982"/>
            <a:ext cx="255198" cy="365341"/>
            <a:chOff x="3442409" y="2693594"/>
            <a:chExt cx="255198" cy="365341"/>
          </a:xfrm>
        </p:grpSpPr>
        <p:sp>
          <p:nvSpPr>
            <p:cNvPr id="41" name="Textfeld 40">
              <a:extLst>
                <a:ext uri="{FF2B5EF4-FFF2-40B4-BE49-F238E27FC236}">
                  <a16:creationId xmlns:a16="http://schemas.microsoft.com/office/drawing/2014/main" id="{AC340037-C381-B678-A62A-916504D8FD6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2" name="Gerader Verbinder 41">
              <a:extLst>
                <a:ext uri="{FF2B5EF4-FFF2-40B4-BE49-F238E27FC236}">
                  <a16:creationId xmlns:a16="http://schemas.microsoft.com/office/drawing/2014/main" id="{67B19EBC-2020-2E60-1E0C-44986DB43312}"/>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a:extLst>
              <a:ext uri="{FF2B5EF4-FFF2-40B4-BE49-F238E27FC236}">
                <a16:creationId xmlns:a16="http://schemas.microsoft.com/office/drawing/2014/main" id="{2A1668F4-9C9F-6483-678C-7D08D2CC443E}"/>
              </a:ext>
            </a:extLst>
          </p:cNvPr>
          <p:cNvGrpSpPr/>
          <p:nvPr/>
        </p:nvGrpSpPr>
        <p:grpSpPr>
          <a:xfrm>
            <a:off x="7345378" y="2610982"/>
            <a:ext cx="255198" cy="365341"/>
            <a:chOff x="3442409" y="2693594"/>
            <a:chExt cx="255198" cy="365341"/>
          </a:xfrm>
        </p:grpSpPr>
        <p:sp>
          <p:nvSpPr>
            <p:cNvPr id="44" name="Textfeld 43">
              <a:extLst>
                <a:ext uri="{FF2B5EF4-FFF2-40B4-BE49-F238E27FC236}">
                  <a16:creationId xmlns:a16="http://schemas.microsoft.com/office/drawing/2014/main" id="{AA949FE3-ADAC-FB67-4196-D2FFD2625E0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5" name="Gerader Verbinder 44">
              <a:extLst>
                <a:ext uri="{FF2B5EF4-FFF2-40B4-BE49-F238E27FC236}">
                  <a16:creationId xmlns:a16="http://schemas.microsoft.com/office/drawing/2014/main" id="{761B93C2-08DF-71CD-3E1D-99A18E12DEB7}"/>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feld 45">
            <a:extLst>
              <a:ext uri="{FF2B5EF4-FFF2-40B4-BE49-F238E27FC236}">
                <a16:creationId xmlns:a16="http://schemas.microsoft.com/office/drawing/2014/main" id="{CCB0DA39-3488-87AA-6B9A-C292B5C4430E}"/>
              </a:ext>
            </a:extLst>
          </p:cNvPr>
          <p:cNvSpPr txBox="1"/>
          <p:nvPr/>
        </p:nvSpPr>
        <p:spPr>
          <a:xfrm>
            <a:off x="2752246" y="2807676"/>
            <a:ext cx="2326041" cy="954107"/>
          </a:xfrm>
          <a:prstGeom prst="rect">
            <a:avLst/>
          </a:prstGeom>
          <a:noFill/>
        </p:spPr>
        <p:txBody>
          <a:bodyPr wrap="square" rtlCol="0">
            <a:spAutoFit/>
          </a:bodyPr>
          <a:lstStyle/>
          <a:p>
            <a:r>
              <a:rPr lang="de-DE" sz="1400" dirty="0">
                <a:solidFill>
                  <a:srgbClr val="FF0000"/>
                </a:solidFill>
              </a:rPr>
              <a:t>Nach Umschaltung auf Inselbetrieb bestimmt der Wechselrichter (WR) die Frequenz (f=50 Hz)</a:t>
            </a:r>
          </a:p>
        </p:txBody>
      </p:sp>
      <p:sp>
        <p:nvSpPr>
          <p:cNvPr id="2" name="Textfeld 1">
            <a:hlinkClick r:id="rId7"/>
            <a:extLst>
              <a:ext uri="{FF2B5EF4-FFF2-40B4-BE49-F238E27FC236}">
                <a16:creationId xmlns:a16="http://schemas.microsoft.com/office/drawing/2014/main" id="{9ED40B09-AAE4-634B-62CB-EB06C27A1CD9}"/>
              </a:ext>
            </a:extLst>
          </p:cNvPr>
          <p:cNvSpPr txBox="1"/>
          <p:nvPr/>
        </p:nvSpPr>
        <p:spPr>
          <a:xfrm>
            <a:off x="5539577" y="1200005"/>
            <a:ext cx="1577676" cy="307777"/>
          </a:xfrm>
          <a:prstGeom prst="rect">
            <a:avLst/>
          </a:prstGeom>
          <a:noFill/>
        </p:spPr>
        <p:txBody>
          <a:bodyPr wrap="none" rtlCol="0">
            <a:spAutoFit/>
          </a:bodyPr>
          <a:lstStyle/>
          <a:p>
            <a:pPr algn="ctr"/>
            <a:r>
              <a:rPr lang="de-DE" sz="1400" dirty="0"/>
              <a:t>Hand-Umschalter</a:t>
            </a:r>
          </a:p>
        </p:txBody>
      </p:sp>
      <p:grpSp>
        <p:nvGrpSpPr>
          <p:cNvPr id="57" name="Gruppieren 56">
            <a:extLst>
              <a:ext uri="{FF2B5EF4-FFF2-40B4-BE49-F238E27FC236}">
                <a16:creationId xmlns:a16="http://schemas.microsoft.com/office/drawing/2014/main" id="{7AE8F6A4-E862-7809-9F11-F2EC286440CE}"/>
              </a:ext>
            </a:extLst>
          </p:cNvPr>
          <p:cNvGrpSpPr/>
          <p:nvPr/>
        </p:nvGrpSpPr>
        <p:grpSpPr>
          <a:xfrm>
            <a:off x="112642" y="1066391"/>
            <a:ext cx="1329210" cy="4026784"/>
            <a:chOff x="338267" y="1060899"/>
            <a:chExt cx="1329210" cy="3774529"/>
          </a:xfrm>
        </p:grpSpPr>
        <p:cxnSp>
          <p:nvCxnSpPr>
            <p:cNvPr id="50" name="Gerader Verbinder 49">
              <a:extLst>
                <a:ext uri="{FF2B5EF4-FFF2-40B4-BE49-F238E27FC236}">
                  <a16:creationId xmlns:a16="http://schemas.microsoft.com/office/drawing/2014/main" id="{00970FB3-42D1-C888-2ECA-017B35C26C74}"/>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r Verbinder 50">
              <a:extLst>
                <a:ext uri="{FF2B5EF4-FFF2-40B4-BE49-F238E27FC236}">
                  <a16:creationId xmlns:a16="http://schemas.microsoft.com/office/drawing/2014/main" id="{8BBF38BA-624A-090B-D203-339C1F833AC0}"/>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51">
              <a:extLst>
                <a:ext uri="{FF2B5EF4-FFF2-40B4-BE49-F238E27FC236}">
                  <a16:creationId xmlns:a16="http://schemas.microsoft.com/office/drawing/2014/main" id="{0BB4E095-0339-3201-E9C2-B7560990D14F}"/>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feld 55">
              <a:extLst>
                <a:ext uri="{FF2B5EF4-FFF2-40B4-BE49-F238E27FC236}">
                  <a16:creationId xmlns:a16="http://schemas.microsoft.com/office/drawing/2014/main" id="{4953FEFB-AC22-D857-6DE9-9C446C5890D0}"/>
                </a:ext>
              </a:extLst>
            </p:cNvPr>
            <p:cNvSpPr txBox="1"/>
            <p:nvPr/>
          </p:nvSpPr>
          <p:spPr>
            <a:xfrm>
              <a:off x="338267" y="2461567"/>
              <a:ext cx="1329210" cy="307777"/>
            </a:xfrm>
            <a:prstGeom prst="rect">
              <a:avLst/>
            </a:prstGeom>
            <a:solidFill>
              <a:schemeClr val="bg1"/>
            </a:solidFill>
          </p:spPr>
          <p:txBody>
            <a:bodyPr wrap="none" rtlCol="0">
              <a:spAutoFit/>
            </a:bodyPr>
            <a:lstStyle/>
            <a:p>
              <a:pPr algn="ctr"/>
              <a:r>
                <a:rPr lang="de-DE" sz="1400" dirty="0"/>
                <a:t>Hauskraftwerk</a:t>
              </a:r>
            </a:p>
          </p:txBody>
        </p:sp>
      </p:grpSp>
      <p:cxnSp>
        <p:nvCxnSpPr>
          <p:cNvPr id="61" name="Gerader Verbinder 60">
            <a:extLst>
              <a:ext uri="{FF2B5EF4-FFF2-40B4-BE49-F238E27FC236}">
                <a16:creationId xmlns:a16="http://schemas.microsoft.com/office/drawing/2014/main" id="{6FF1ACBD-7791-69A0-0A4A-63F8F08A100B}"/>
              </a:ext>
            </a:extLst>
          </p:cNvPr>
          <p:cNvCxnSpPr>
            <a:endCxn id="9" idx="2"/>
          </p:cNvCxnSpPr>
          <p:nvPr/>
        </p:nvCxnSpPr>
        <p:spPr bwMode="auto">
          <a:xfrm flipV="1">
            <a:off x="2607377" y="2690644"/>
            <a:ext cx="353924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a:extLst>
              <a:ext uri="{FF2B5EF4-FFF2-40B4-BE49-F238E27FC236}">
                <a16:creationId xmlns:a16="http://schemas.microsoft.com/office/drawing/2014/main" id="{2FA44466-42B6-844C-D376-375C3A9A6BF0}"/>
              </a:ext>
            </a:extLst>
          </p:cNvPr>
          <p:cNvGrpSpPr/>
          <p:nvPr/>
        </p:nvGrpSpPr>
        <p:grpSpPr>
          <a:xfrm>
            <a:off x="7170454" y="5181220"/>
            <a:ext cx="1188244" cy="881262"/>
            <a:chOff x="8519469" y="5366663"/>
            <a:chExt cx="1129019" cy="881262"/>
          </a:xfrm>
        </p:grpSpPr>
        <p:pic>
          <p:nvPicPr>
            <p:cNvPr id="65" name="Grafik 64">
              <a:extLst>
                <a:ext uri="{FF2B5EF4-FFF2-40B4-BE49-F238E27FC236}">
                  <a16:creationId xmlns:a16="http://schemas.microsoft.com/office/drawing/2014/main" id="{C39291CB-3E0D-ACA5-E461-C5459687A959}"/>
                </a:ext>
              </a:extLst>
            </p:cNvPr>
            <p:cNvPicPr>
              <a:picLocks noChangeAspect="1"/>
            </p:cNvPicPr>
            <p:nvPr/>
          </p:nvPicPr>
          <p:blipFill rotWithShape="1">
            <a:blip r:embed="rId8">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66" name="Textfeld 65">
              <a:extLst>
                <a:ext uri="{FF2B5EF4-FFF2-40B4-BE49-F238E27FC236}">
                  <a16:creationId xmlns:a16="http://schemas.microsoft.com/office/drawing/2014/main" id="{7A7329D5-2C39-8A71-A36C-701C591579B9}"/>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sp>
        <p:nvSpPr>
          <p:cNvPr id="48" name="Rechteck 47">
            <a:extLst>
              <a:ext uri="{FF2B5EF4-FFF2-40B4-BE49-F238E27FC236}">
                <a16:creationId xmlns:a16="http://schemas.microsoft.com/office/drawing/2014/main" id="{205E6127-C5B1-2731-4D3C-70ABEEA431E3}"/>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9" name="Textfeld 48">
            <a:extLst>
              <a:ext uri="{FF2B5EF4-FFF2-40B4-BE49-F238E27FC236}">
                <a16:creationId xmlns:a16="http://schemas.microsoft.com/office/drawing/2014/main" id="{F145E3FB-9190-C1C7-A126-10C95D6652C9}"/>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sp>
        <p:nvSpPr>
          <p:cNvPr id="64" name="Freihandform: Form 63">
            <a:extLst>
              <a:ext uri="{FF2B5EF4-FFF2-40B4-BE49-F238E27FC236}">
                <a16:creationId xmlns:a16="http://schemas.microsoft.com/office/drawing/2014/main" id="{C1AEA53D-C5E5-7D31-D7D8-A72A78C43CED}"/>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63" name="Grafik 62">
            <a:extLst>
              <a:ext uri="{FF2B5EF4-FFF2-40B4-BE49-F238E27FC236}">
                <a16:creationId xmlns:a16="http://schemas.microsoft.com/office/drawing/2014/main" id="{C972E092-9FE7-B3BF-78E0-1D9E24679DEA}"/>
              </a:ext>
            </a:extLst>
          </p:cNvPr>
          <p:cNvPicPr>
            <a:picLocks noChangeAspect="1"/>
          </p:cNvPicPr>
          <p:nvPr/>
        </p:nvPicPr>
        <p:blipFill rotWithShape="1">
          <a:blip r:embed="rId9">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cxnSp>
        <p:nvCxnSpPr>
          <p:cNvPr id="96" name="Gerader Verbinder 95">
            <a:extLst>
              <a:ext uri="{FF2B5EF4-FFF2-40B4-BE49-F238E27FC236}">
                <a16:creationId xmlns:a16="http://schemas.microsoft.com/office/drawing/2014/main" id="{96CDC23A-C3C0-AA6A-7F5B-E8C0072FE368}"/>
              </a:ext>
            </a:extLst>
          </p:cNvPr>
          <p:cNvCxnSpPr>
            <a:cxnSpLocks/>
            <a:endCxn id="104" idx="0"/>
          </p:cNvCxnSpPr>
          <p:nvPr/>
        </p:nvCxnSpPr>
        <p:spPr bwMode="auto">
          <a:xfrm flipV="1">
            <a:off x="8240390" y="968176"/>
            <a:ext cx="0" cy="174265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8" name="Gruppieren 97">
            <a:extLst>
              <a:ext uri="{FF2B5EF4-FFF2-40B4-BE49-F238E27FC236}">
                <a16:creationId xmlns:a16="http://schemas.microsoft.com/office/drawing/2014/main" id="{6A629E1B-1219-BE9F-3474-3F45893C5D77}"/>
              </a:ext>
            </a:extLst>
          </p:cNvPr>
          <p:cNvGrpSpPr/>
          <p:nvPr/>
        </p:nvGrpSpPr>
        <p:grpSpPr>
          <a:xfrm>
            <a:off x="7345378" y="2610869"/>
            <a:ext cx="255198" cy="365341"/>
            <a:chOff x="3442409" y="2693594"/>
            <a:chExt cx="255198" cy="365341"/>
          </a:xfrm>
        </p:grpSpPr>
        <p:sp>
          <p:nvSpPr>
            <p:cNvPr id="99" name="Textfeld 98">
              <a:extLst>
                <a:ext uri="{FF2B5EF4-FFF2-40B4-BE49-F238E27FC236}">
                  <a16:creationId xmlns:a16="http://schemas.microsoft.com/office/drawing/2014/main" id="{2D4057BA-D94C-6F22-2888-04A481FE93DE}"/>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101" name="Gerader Verbinder 100">
              <a:extLst>
                <a:ext uri="{FF2B5EF4-FFF2-40B4-BE49-F238E27FC236}">
                  <a16:creationId xmlns:a16="http://schemas.microsoft.com/office/drawing/2014/main" id="{E912B5B1-65D2-659A-0D2C-D9BA693B809C}"/>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 name="Gerader Verbinder 101">
            <a:extLst>
              <a:ext uri="{FF2B5EF4-FFF2-40B4-BE49-F238E27FC236}">
                <a16:creationId xmlns:a16="http://schemas.microsoft.com/office/drawing/2014/main" id="{C1EC327C-4DBE-157C-B00A-5E44083B6F33}"/>
              </a:ext>
            </a:extLst>
          </p:cNvPr>
          <p:cNvCxnSpPr/>
          <p:nvPr/>
        </p:nvCxnSpPr>
        <p:spPr bwMode="auto">
          <a:xfrm>
            <a:off x="7740191" y="1018950"/>
            <a:ext cx="1456585"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Textfeld 102">
            <a:extLst>
              <a:ext uri="{FF2B5EF4-FFF2-40B4-BE49-F238E27FC236}">
                <a16:creationId xmlns:a16="http://schemas.microsoft.com/office/drawing/2014/main" id="{08ED9487-D9C5-4B27-56A2-A368155EA2D7}"/>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sp>
        <p:nvSpPr>
          <p:cNvPr id="104" name="Ellipse 103">
            <a:extLst>
              <a:ext uri="{FF2B5EF4-FFF2-40B4-BE49-F238E27FC236}">
                <a16:creationId xmlns:a16="http://schemas.microsoft.com/office/drawing/2014/main" id="{E360D049-CD42-39EA-298F-3720C2C1EC1A}"/>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6" name="Gruppieren 105">
            <a:extLst>
              <a:ext uri="{FF2B5EF4-FFF2-40B4-BE49-F238E27FC236}">
                <a16:creationId xmlns:a16="http://schemas.microsoft.com/office/drawing/2014/main" id="{10E35527-C4ED-EEEF-647F-ED1C729D9432}"/>
              </a:ext>
            </a:extLst>
          </p:cNvPr>
          <p:cNvGrpSpPr/>
          <p:nvPr/>
        </p:nvGrpSpPr>
        <p:grpSpPr>
          <a:xfrm>
            <a:off x="7856121" y="1494045"/>
            <a:ext cx="751400" cy="516376"/>
            <a:chOff x="7856121" y="1689315"/>
            <a:chExt cx="751400" cy="516376"/>
          </a:xfrm>
        </p:grpSpPr>
        <p:cxnSp>
          <p:nvCxnSpPr>
            <p:cNvPr id="107" name="Gerade Verbindung mit Pfeil 106">
              <a:extLst>
                <a:ext uri="{FF2B5EF4-FFF2-40B4-BE49-F238E27FC236}">
                  <a16:creationId xmlns:a16="http://schemas.microsoft.com/office/drawing/2014/main" id="{6101E387-C277-C09F-23FC-CBA9D8DBC4FD}"/>
                </a:ext>
              </a:extLst>
            </p:cNvPr>
            <p:cNvCxnSpPr/>
            <p:nvPr/>
          </p:nvCxnSpPr>
          <p:spPr bwMode="auto">
            <a:xfrm>
              <a:off x="7856121" y="1769387"/>
              <a:ext cx="0" cy="337082"/>
            </a:xfrm>
            <a:prstGeom prst="straightConnector1">
              <a:avLst/>
            </a:prstGeom>
            <a:solidFill>
              <a:srgbClr val="FF0000"/>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107">
              <a:extLst>
                <a:ext uri="{FF2B5EF4-FFF2-40B4-BE49-F238E27FC236}">
                  <a16:creationId xmlns:a16="http://schemas.microsoft.com/office/drawing/2014/main" id="{9470903A-9616-F96B-DCCC-080C873C0A9E}"/>
                </a:ext>
              </a:extLst>
            </p:cNvPr>
            <p:cNvSpPr/>
            <p:nvPr/>
          </p:nvSpPr>
          <p:spPr bwMode="auto">
            <a:xfrm>
              <a:off x="7978189" y="1689315"/>
              <a:ext cx="500240" cy="516376"/>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tx1"/>
                  </a:solidFill>
                  <a:effectLst/>
                  <a:latin typeface="Arial" charset="0"/>
                </a:rPr>
                <a:t>Z</a:t>
              </a:r>
            </a:p>
          </p:txBody>
        </p:sp>
        <p:cxnSp>
          <p:nvCxnSpPr>
            <p:cNvPr id="109" name="Gerade Verbindung mit Pfeil 108">
              <a:extLst>
                <a:ext uri="{FF2B5EF4-FFF2-40B4-BE49-F238E27FC236}">
                  <a16:creationId xmlns:a16="http://schemas.microsoft.com/office/drawing/2014/main" id="{B39CA2CD-A968-A7DA-1A9C-E132BF9585E9}"/>
                </a:ext>
              </a:extLst>
            </p:cNvPr>
            <p:cNvCxnSpPr/>
            <p:nvPr/>
          </p:nvCxnSpPr>
          <p:spPr bwMode="auto">
            <a:xfrm>
              <a:off x="8607521" y="1769387"/>
              <a:ext cx="0" cy="337082"/>
            </a:xfrm>
            <a:prstGeom prst="straightConnector1">
              <a:avLst/>
            </a:prstGeom>
            <a:solidFill>
              <a:srgbClr val="FF0000"/>
            </a:solidFill>
            <a:ln w="28575" cap="flat" cmpd="sng" algn="ctr">
              <a:solidFill>
                <a:schemeClr val="tx1"/>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13" name="Grafik 112">
            <a:extLst>
              <a:ext uri="{FF2B5EF4-FFF2-40B4-BE49-F238E27FC236}">
                <a16:creationId xmlns:a16="http://schemas.microsoft.com/office/drawing/2014/main" id="{3E7A686D-13BB-2AB0-7A37-079CD30BB4D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3182" y="670513"/>
            <a:ext cx="498341" cy="704833"/>
          </a:xfrm>
          <a:prstGeom prst="rect">
            <a:avLst/>
          </a:prstGeom>
        </p:spPr>
      </p:pic>
      <p:sp>
        <p:nvSpPr>
          <p:cNvPr id="15" name="Ellipse 14">
            <a:extLst>
              <a:ext uri="{FF2B5EF4-FFF2-40B4-BE49-F238E27FC236}">
                <a16:creationId xmlns:a16="http://schemas.microsoft.com/office/drawing/2014/main" id="{A72763D9-C966-B503-A017-90E0AAB5DA5D}"/>
              </a:ext>
            </a:extLst>
          </p:cNvPr>
          <p:cNvSpPr/>
          <p:nvPr/>
        </p:nvSpPr>
        <p:spPr bwMode="auto">
          <a:xfrm>
            <a:off x="6150171"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9" name="Ellipse 8">
            <a:extLst>
              <a:ext uri="{FF2B5EF4-FFF2-40B4-BE49-F238E27FC236}">
                <a16:creationId xmlns:a16="http://schemas.microsoft.com/office/drawing/2014/main" id="{D9D29AC2-0E24-87CC-174A-EB9B0CA55394}"/>
              </a:ext>
            </a:extLst>
          </p:cNvPr>
          <p:cNvSpPr/>
          <p:nvPr/>
        </p:nvSpPr>
        <p:spPr bwMode="auto">
          <a:xfrm>
            <a:off x="6146618"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76892367-30FC-CF54-CC74-277F67001F16}"/>
              </a:ext>
            </a:extLst>
          </p:cNvPr>
          <p:cNvSpPr/>
          <p:nvPr/>
        </p:nvSpPr>
        <p:spPr bwMode="auto">
          <a:xfrm>
            <a:off x="6551295"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Rechteck 24">
            <a:extLst>
              <a:ext uri="{FF2B5EF4-FFF2-40B4-BE49-F238E27FC236}">
                <a16:creationId xmlns:a16="http://schemas.microsoft.com/office/drawing/2014/main" id="{A62713B7-EEDF-77A7-670B-EB2AA27A4602}"/>
              </a:ext>
            </a:extLst>
          </p:cNvPr>
          <p:cNvSpPr/>
          <p:nvPr/>
        </p:nvSpPr>
        <p:spPr bwMode="auto">
          <a:xfrm>
            <a:off x="5811964" y="1647698"/>
            <a:ext cx="1152345" cy="1638934"/>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endParaRPr kumimoji="0" lang="de-DE" sz="1800" b="0" i="0" u="none" strike="noStrike" cap="none" normalizeH="0" baseline="0" dirty="0">
              <a:ln>
                <a:noFill/>
              </a:ln>
              <a:solidFill>
                <a:schemeClr val="tx1"/>
              </a:solidFill>
              <a:effectLst/>
              <a:latin typeface="Arial" charset="0"/>
            </a:endParaRPr>
          </a:p>
        </p:txBody>
      </p:sp>
      <p:sp>
        <p:nvSpPr>
          <p:cNvPr id="27" name="Pfeil: nach rechts 26">
            <a:extLst>
              <a:ext uri="{FF2B5EF4-FFF2-40B4-BE49-F238E27FC236}">
                <a16:creationId xmlns:a16="http://schemas.microsoft.com/office/drawing/2014/main" id="{90094475-1280-C7CC-D57D-C582A8C8D3CF}"/>
              </a:ext>
            </a:extLst>
          </p:cNvPr>
          <p:cNvSpPr/>
          <p:nvPr/>
        </p:nvSpPr>
        <p:spPr bwMode="auto">
          <a:xfrm>
            <a:off x="6289258" y="2146020"/>
            <a:ext cx="262037" cy="210620"/>
          </a:xfrm>
          <a:prstGeom prst="rightArrow">
            <a:avLst/>
          </a:prstGeom>
          <a:solidFill>
            <a:srgbClr val="3333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4" name="Gerader Verbinder 33">
            <a:extLst>
              <a:ext uri="{FF2B5EF4-FFF2-40B4-BE49-F238E27FC236}">
                <a16:creationId xmlns:a16="http://schemas.microsoft.com/office/drawing/2014/main" id="{1C95214D-E38C-AB4B-33C8-F08A681CFDB0}"/>
              </a:ext>
            </a:extLst>
          </p:cNvPr>
          <p:cNvCxnSpPr/>
          <p:nvPr/>
        </p:nvCxnSpPr>
        <p:spPr bwMode="auto">
          <a:xfrm flipH="1">
            <a:off x="5948524" y="3962246"/>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7" name="Gruppieren 46">
            <a:extLst>
              <a:ext uri="{FF2B5EF4-FFF2-40B4-BE49-F238E27FC236}">
                <a16:creationId xmlns:a16="http://schemas.microsoft.com/office/drawing/2014/main" id="{3EC24C76-75CE-9ABD-176E-DB9A24B0415F}"/>
              </a:ext>
            </a:extLst>
          </p:cNvPr>
          <p:cNvGrpSpPr/>
          <p:nvPr/>
        </p:nvGrpSpPr>
        <p:grpSpPr>
          <a:xfrm>
            <a:off x="5948524" y="3859203"/>
            <a:ext cx="281272" cy="270011"/>
            <a:chOff x="3568700" y="2590664"/>
            <a:chExt cx="281272" cy="270011"/>
          </a:xfrm>
        </p:grpSpPr>
        <p:sp>
          <p:nvSpPr>
            <p:cNvPr id="54" name="Textfeld 53">
              <a:extLst>
                <a:ext uri="{FF2B5EF4-FFF2-40B4-BE49-F238E27FC236}">
                  <a16:creationId xmlns:a16="http://schemas.microsoft.com/office/drawing/2014/main" id="{B74C2CFD-E70E-DC0D-6ABF-542589E156BC}"/>
                </a:ext>
              </a:extLst>
            </p:cNvPr>
            <p:cNvSpPr txBox="1"/>
            <p:nvPr/>
          </p:nvSpPr>
          <p:spPr>
            <a:xfrm>
              <a:off x="3594774" y="2590664"/>
              <a:ext cx="255198" cy="246221"/>
            </a:xfrm>
            <a:prstGeom prst="rect">
              <a:avLst/>
            </a:prstGeom>
            <a:noFill/>
          </p:spPr>
          <p:txBody>
            <a:bodyPr wrap="none" rtlCol="0">
              <a:spAutoFit/>
            </a:bodyPr>
            <a:lstStyle/>
            <a:p>
              <a:r>
                <a:rPr lang="de-DE" sz="1000" dirty="0"/>
                <a:t>3</a:t>
              </a:r>
            </a:p>
          </p:txBody>
        </p:sp>
        <p:cxnSp>
          <p:nvCxnSpPr>
            <p:cNvPr id="55" name="Gerader Verbinder 54">
              <a:extLst>
                <a:ext uri="{FF2B5EF4-FFF2-40B4-BE49-F238E27FC236}">
                  <a16:creationId xmlns:a16="http://schemas.microsoft.com/office/drawing/2014/main" id="{B5EA3689-0443-BC94-6A78-602CC080418B}"/>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9" name="Grafik 58" descr="Ein Bild, das Turm, Mast, Gebäude, Entwurf enthält.&#10;&#10;KI-generierte Inhalte können fehlerhaft sein.">
            <a:extLst>
              <a:ext uri="{FF2B5EF4-FFF2-40B4-BE49-F238E27FC236}">
                <a16:creationId xmlns:a16="http://schemas.microsoft.com/office/drawing/2014/main" id="{2CCCB526-41D2-7F46-8392-80B7FA7EBA84}"/>
              </a:ext>
            </a:extLst>
          </p:cNvPr>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644411" y="2012227"/>
            <a:ext cx="262904" cy="438173"/>
          </a:xfrm>
          <a:prstGeom prst="rect">
            <a:avLst/>
          </a:prstGeom>
        </p:spPr>
      </p:pic>
      <p:sp>
        <p:nvSpPr>
          <p:cNvPr id="67" name="Textfeld 66">
            <a:extLst>
              <a:ext uri="{FF2B5EF4-FFF2-40B4-BE49-F238E27FC236}">
                <a16:creationId xmlns:a16="http://schemas.microsoft.com/office/drawing/2014/main" id="{B3A87B7F-5358-ED51-80E5-183161B9729B}"/>
              </a:ext>
            </a:extLst>
          </p:cNvPr>
          <p:cNvSpPr txBox="1"/>
          <p:nvPr/>
        </p:nvSpPr>
        <p:spPr>
          <a:xfrm>
            <a:off x="6231831" y="1653730"/>
            <a:ext cx="312906" cy="369332"/>
          </a:xfrm>
          <a:prstGeom prst="rect">
            <a:avLst/>
          </a:prstGeom>
          <a:noFill/>
        </p:spPr>
        <p:txBody>
          <a:bodyPr wrap="none" rtlCol="0">
            <a:spAutoFit/>
          </a:bodyPr>
          <a:lstStyle/>
          <a:p>
            <a:pPr algn="ctr"/>
            <a:r>
              <a:rPr lang="de-DE" sz="1800" dirty="0"/>
              <a:t>0</a:t>
            </a:r>
          </a:p>
        </p:txBody>
      </p:sp>
      <p:grpSp>
        <p:nvGrpSpPr>
          <p:cNvPr id="86" name="Gruppieren 85">
            <a:extLst>
              <a:ext uri="{FF2B5EF4-FFF2-40B4-BE49-F238E27FC236}">
                <a16:creationId xmlns:a16="http://schemas.microsoft.com/office/drawing/2014/main" id="{05847CDD-6A19-B45A-6FE7-83E555B2A36A}"/>
              </a:ext>
            </a:extLst>
          </p:cNvPr>
          <p:cNvGrpSpPr/>
          <p:nvPr/>
        </p:nvGrpSpPr>
        <p:grpSpPr>
          <a:xfrm>
            <a:off x="5875300" y="2113790"/>
            <a:ext cx="258301" cy="266975"/>
            <a:chOff x="3714750" y="953306"/>
            <a:chExt cx="1135709" cy="1173848"/>
          </a:xfrm>
        </p:grpSpPr>
        <p:sp>
          <p:nvSpPr>
            <p:cNvPr id="77" name="Bogen 76">
              <a:extLst>
                <a:ext uri="{FF2B5EF4-FFF2-40B4-BE49-F238E27FC236}">
                  <a16:creationId xmlns:a16="http://schemas.microsoft.com/office/drawing/2014/main" id="{B8FC974C-1D37-350B-B3E3-9A17CCF254FF}"/>
                </a:ext>
              </a:extLst>
            </p:cNvPr>
            <p:cNvSpPr/>
            <p:nvPr/>
          </p:nvSpPr>
          <p:spPr bwMode="auto">
            <a:xfrm>
              <a:off x="3714750" y="991445"/>
              <a:ext cx="1135709" cy="1135709"/>
            </a:xfrm>
            <a:prstGeom prst="arc">
              <a:avLst>
                <a:gd name="adj1" fmla="val 12249185"/>
                <a:gd name="adj2" fmla="val 0"/>
              </a:avLst>
            </a:prstGeom>
            <a:noFill/>
            <a:ln w="952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8" name="Bogen 77">
              <a:extLst>
                <a:ext uri="{FF2B5EF4-FFF2-40B4-BE49-F238E27FC236}">
                  <a16:creationId xmlns:a16="http://schemas.microsoft.com/office/drawing/2014/main" id="{E4CF184A-75A2-3CA7-16A3-BF5E945EBEC8}"/>
                </a:ext>
              </a:extLst>
            </p:cNvPr>
            <p:cNvSpPr/>
            <p:nvPr/>
          </p:nvSpPr>
          <p:spPr bwMode="auto">
            <a:xfrm flipH="1" flipV="1">
              <a:off x="3732409" y="953306"/>
              <a:ext cx="1105129" cy="1135709"/>
            </a:xfrm>
            <a:prstGeom prst="arc">
              <a:avLst>
                <a:gd name="adj1" fmla="val 11373844"/>
                <a:gd name="adj2" fmla="val 983103"/>
              </a:avLst>
            </a:prstGeom>
            <a:noFill/>
            <a:ln w="952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94" name="Gerader Verbinder 93">
            <a:extLst>
              <a:ext uri="{FF2B5EF4-FFF2-40B4-BE49-F238E27FC236}">
                <a16:creationId xmlns:a16="http://schemas.microsoft.com/office/drawing/2014/main" id="{EAD503DB-752B-4DB6-A806-E9E2D39BF0DF}"/>
              </a:ext>
            </a:extLst>
          </p:cNvPr>
          <p:cNvCxnSpPr/>
          <p:nvPr/>
        </p:nvCxnSpPr>
        <p:spPr bwMode="auto">
          <a:xfrm>
            <a:off x="6196569"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5" name="Bogen 124">
            <a:extLst>
              <a:ext uri="{FF2B5EF4-FFF2-40B4-BE49-F238E27FC236}">
                <a16:creationId xmlns:a16="http://schemas.microsoft.com/office/drawing/2014/main" id="{89783D06-28C8-C450-55EB-73F101C14A07}"/>
              </a:ext>
            </a:extLst>
          </p:cNvPr>
          <p:cNvSpPr/>
          <p:nvPr/>
        </p:nvSpPr>
        <p:spPr bwMode="auto">
          <a:xfrm>
            <a:off x="6018856" y="1704685"/>
            <a:ext cx="767707" cy="482614"/>
          </a:xfrm>
          <a:prstGeom prst="arc">
            <a:avLst>
              <a:gd name="adj1" fmla="val 11117526"/>
              <a:gd name="adj2" fmla="val 21214347"/>
            </a:avLst>
          </a:prstGeom>
          <a:noFill/>
          <a:ln w="9525" cap="flat" cmpd="sng" algn="ctr">
            <a:solidFill>
              <a:schemeClr val="tx1"/>
            </a:solidFill>
            <a:prstDash val="solid"/>
            <a:round/>
            <a:headEnd type="arrow"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7" name="Textfeld 126">
            <a:hlinkClick r:id="rId7"/>
            <a:extLst>
              <a:ext uri="{FF2B5EF4-FFF2-40B4-BE49-F238E27FC236}">
                <a16:creationId xmlns:a16="http://schemas.microsoft.com/office/drawing/2014/main" id="{97F710E3-69F6-238A-9B96-F3228B164598}"/>
              </a:ext>
            </a:extLst>
          </p:cNvPr>
          <p:cNvSpPr txBox="1"/>
          <p:nvPr/>
        </p:nvSpPr>
        <p:spPr>
          <a:xfrm>
            <a:off x="6955602" y="1973187"/>
            <a:ext cx="670375" cy="461665"/>
          </a:xfrm>
          <a:prstGeom prst="rect">
            <a:avLst/>
          </a:prstGeom>
          <a:noFill/>
        </p:spPr>
        <p:txBody>
          <a:bodyPr wrap="none" rtlCol="0">
            <a:spAutoFit/>
          </a:bodyPr>
          <a:lstStyle/>
          <a:p>
            <a:pPr algn="ctr"/>
            <a:r>
              <a:rPr lang="de-DE" sz="1200" dirty="0"/>
              <a:t>Netz-</a:t>
            </a:r>
            <a:br>
              <a:rPr lang="de-DE" sz="1200" dirty="0"/>
            </a:br>
            <a:r>
              <a:rPr lang="de-DE" sz="1200" dirty="0"/>
              <a:t>Betrieb</a:t>
            </a:r>
          </a:p>
        </p:txBody>
      </p:sp>
      <p:sp>
        <p:nvSpPr>
          <p:cNvPr id="8193" name="Pfeil: nach rechts 8192">
            <a:extLst>
              <a:ext uri="{FF2B5EF4-FFF2-40B4-BE49-F238E27FC236}">
                <a16:creationId xmlns:a16="http://schemas.microsoft.com/office/drawing/2014/main" id="{62CC0DAC-FB0C-69EF-17FB-0962DC659B63}"/>
              </a:ext>
            </a:extLst>
          </p:cNvPr>
          <p:cNvSpPr/>
          <p:nvPr/>
        </p:nvSpPr>
        <p:spPr bwMode="auto">
          <a:xfrm rot="16200000">
            <a:off x="6289259" y="2112313"/>
            <a:ext cx="262037" cy="210620"/>
          </a:xfrm>
          <a:prstGeom prst="rightArrow">
            <a:avLst/>
          </a:prstGeom>
          <a:solidFill>
            <a:srgbClr val="3333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7" name="Pfeil: nach rechts 8196">
            <a:extLst>
              <a:ext uri="{FF2B5EF4-FFF2-40B4-BE49-F238E27FC236}">
                <a16:creationId xmlns:a16="http://schemas.microsoft.com/office/drawing/2014/main" id="{6DB93CCE-247E-3E4D-DBC7-29DFD85C2FA6}"/>
              </a:ext>
            </a:extLst>
          </p:cNvPr>
          <p:cNvSpPr/>
          <p:nvPr/>
        </p:nvSpPr>
        <p:spPr bwMode="auto">
          <a:xfrm rot="10800000">
            <a:off x="6289258" y="2149180"/>
            <a:ext cx="262037" cy="210620"/>
          </a:xfrm>
          <a:prstGeom prst="rightArrow">
            <a:avLst/>
          </a:prstGeom>
          <a:solidFill>
            <a:srgbClr val="3333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199" name="Grafik 8198">
            <a:extLst>
              <a:ext uri="{FF2B5EF4-FFF2-40B4-BE49-F238E27FC236}">
                <a16:creationId xmlns:a16="http://schemas.microsoft.com/office/drawing/2014/main" id="{C02D82B0-76B3-1811-1002-2C5A9B4332E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78221" y="3387969"/>
            <a:ext cx="427891" cy="605191"/>
          </a:xfrm>
          <a:prstGeom prst="rect">
            <a:avLst/>
          </a:prstGeom>
        </p:spPr>
      </p:pic>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händische Umschaltung auf Inselbetrieb mit voller Funktionalität!</a:t>
            </a:r>
          </a:p>
        </p:txBody>
      </p:sp>
      <p:sp>
        <p:nvSpPr>
          <p:cNvPr id="8192" name="Textfeld 8191">
            <a:hlinkClick r:id="rId7"/>
            <a:extLst>
              <a:ext uri="{FF2B5EF4-FFF2-40B4-BE49-F238E27FC236}">
                <a16:creationId xmlns:a16="http://schemas.microsoft.com/office/drawing/2014/main" id="{EFF2A92C-06C6-AD9D-C004-AA0A18CB9811}"/>
              </a:ext>
            </a:extLst>
          </p:cNvPr>
          <p:cNvSpPr txBox="1"/>
          <p:nvPr/>
        </p:nvSpPr>
        <p:spPr>
          <a:xfrm>
            <a:off x="5095031" y="1973187"/>
            <a:ext cx="670375" cy="461665"/>
          </a:xfrm>
          <a:prstGeom prst="rect">
            <a:avLst/>
          </a:prstGeom>
          <a:noFill/>
        </p:spPr>
        <p:txBody>
          <a:bodyPr wrap="none" rtlCol="0">
            <a:spAutoFit/>
          </a:bodyPr>
          <a:lstStyle/>
          <a:p>
            <a:pPr algn="ctr"/>
            <a:r>
              <a:rPr lang="de-DE" sz="1200" dirty="0"/>
              <a:t>Insel-</a:t>
            </a:r>
            <a:br>
              <a:rPr lang="de-DE" sz="1200" dirty="0"/>
            </a:br>
            <a:r>
              <a:rPr lang="de-DE" sz="1200" dirty="0"/>
              <a:t>Betrieb</a:t>
            </a:r>
          </a:p>
        </p:txBody>
      </p:sp>
      <p:pic>
        <p:nvPicPr>
          <p:cNvPr id="8203" name="Grafik 8202" descr="Ein Bild, das Entwurf, Lineart, Strichzeichnung, Zeichnung enthält.&#10;&#10;KI-generierte Inhalte können fehlerhaft sein.">
            <a:extLst>
              <a:ext uri="{FF2B5EF4-FFF2-40B4-BE49-F238E27FC236}">
                <a16:creationId xmlns:a16="http://schemas.microsoft.com/office/drawing/2014/main" id="{EB204708-8A2C-0938-7F69-C35FFDAD7604}"/>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72383" b="61416"/>
          <a:stretch/>
        </p:blipFill>
        <p:spPr>
          <a:xfrm rot="19821979">
            <a:off x="4406961" y="1605299"/>
            <a:ext cx="774373" cy="759471"/>
          </a:xfrm>
          <a:prstGeom prst="rect">
            <a:avLst/>
          </a:prstGeom>
        </p:spPr>
      </p:pic>
      <p:pic>
        <p:nvPicPr>
          <p:cNvPr id="8205" name="Grafik 8204">
            <a:extLst>
              <a:ext uri="{FF2B5EF4-FFF2-40B4-BE49-F238E27FC236}">
                <a16:creationId xmlns:a16="http://schemas.microsoft.com/office/drawing/2014/main" id="{3D0B8D1E-8C16-1815-165F-AF5113243661}"/>
              </a:ext>
            </a:extLst>
          </p:cNvPr>
          <p:cNvPicPr>
            <a:picLocks noChangeAspect="1"/>
          </p:cNvPicPr>
          <p:nvPr/>
        </p:nvPicPr>
        <p:blipFill>
          <a:blip r:embed="rId13"/>
          <a:srcRect l="10136" t="35837" r="75950" b="29648"/>
          <a:stretch/>
        </p:blipFill>
        <p:spPr>
          <a:xfrm>
            <a:off x="3849869" y="936558"/>
            <a:ext cx="1627559" cy="756984"/>
          </a:xfrm>
          <a:prstGeom prst="rect">
            <a:avLst/>
          </a:prstGeom>
        </p:spPr>
      </p:pic>
      <p:pic>
        <p:nvPicPr>
          <p:cNvPr id="3" name="Grafik 2">
            <a:extLst>
              <a:ext uri="{FF2B5EF4-FFF2-40B4-BE49-F238E27FC236}">
                <a16:creationId xmlns:a16="http://schemas.microsoft.com/office/drawing/2014/main" id="{B618A37A-15D9-3AEE-4CD0-AE3F72A5510F}"/>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
        <p:nvSpPr>
          <p:cNvPr id="6" name="Ellipse 5">
            <a:extLst>
              <a:ext uri="{FF2B5EF4-FFF2-40B4-BE49-F238E27FC236}">
                <a16:creationId xmlns:a16="http://schemas.microsoft.com/office/drawing/2014/main" id="{3FDFC64C-EAB6-53FB-26BD-39470C71AB8D}"/>
              </a:ext>
            </a:extLst>
          </p:cNvPr>
          <p:cNvSpPr/>
          <p:nvPr/>
        </p:nvSpPr>
        <p:spPr bwMode="auto">
          <a:xfrm>
            <a:off x="6553396"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2" name="Gerader Verbinder 21">
            <a:extLst>
              <a:ext uri="{FF2B5EF4-FFF2-40B4-BE49-F238E27FC236}">
                <a16:creationId xmlns:a16="http://schemas.microsoft.com/office/drawing/2014/main" id="{75745508-82C3-E7A4-A339-8F85ECECA2CA}"/>
              </a:ext>
            </a:extLst>
          </p:cNvPr>
          <p:cNvCxnSpPr/>
          <p:nvPr/>
        </p:nvCxnSpPr>
        <p:spPr bwMode="auto">
          <a:xfrm>
            <a:off x="6196331" y="3197845"/>
            <a:ext cx="40968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D40B9D7B-0559-5962-35FA-7732FD2D4A90}"/>
              </a:ext>
            </a:extLst>
          </p:cNvPr>
          <p:cNvCxnSpPr/>
          <p:nvPr/>
        </p:nvCxnSpPr>
        <p:spPr bwMode="auto">
          <a:xfrm>
            <a:off x="6609927"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r Verbinder 35">
            <a:extLst>
              <a:ext uri="{FF2B5EF4-FFF2-40B4-BE49-F238E27FC236}">
                <a16:creationId xmlns:a16="http://schemas.microsoft.com/office/drawing/2014/main" id="{7E193085-C805-1422-6F8A-1D1B1F1D867D}"/>
              </a:ext>
            </a:extLst>
          </p:cNvPr>
          <p:cNvCxnSpPr/>
          <p:nvPr/>
        </p:nvCxnSpPr>
        <p:spPr bwMode="auto">
          <a:xfrm>
            <a:off x="6199506"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64BC863D-CB6B-0AD5-BCA1-6C10E3A9B927}"/>
              </a:ext>
            </a:extLst>
          </p:cNvPr>
          <p:cNvCxnSpPr/>
          <p:nvPr/>
        </p:nvCxnSpPr>
        <p:spPr bwMode="auto">
          <a:xfrm>
            <a:off x="6606012"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2841960" y="5798371"/>
            <a:ext cx="167866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Fronius</a:t>
            </a:r>
          </a:p>
        </p:txBody>
      </p:sp>
    </p:spTree>
    <p:extLst>
      <p:ext uri="{BB962C8B-B14F-4D97-AF65-F5344CB8AC3E}">
        <p14:creationId xmlns:p14="http://schemas.microsoft.com/office/powerpoint/2010/main" val="6800653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199"/>
                                        </p:tgtEl>
                                        <p:attrNameLst>
                                          <p:attrName>style.visibility</p:attrName>
                                        </p:attrNameLst>
                                      </p:cBhvr>
                                      <p:to>
                                        <p:strVal val="visible"/>
                                      </p:to>
                                    </p:set>
                                    <p:anim calcmode="lin" valueType="num">
                                      <p:cBhvr additive="base">
                                        <p:cTn id="7" dur="200" fill="hold"/>
                                        <p:tgtEl>
                                          <p:spTgt spid="8199"/>
                                        </p:tgtEl>
                                        <p:attrNameLst>
                                          <p:attrName>ppt_x</p:attrName>
                                        </p:attrNameLst>
                                      </p:cBhvr>
                                      <p:tavLst>
                                        <p:tav tm="0">
                                          <p:val>
                                            <p:strVal val="#ppt_x"/>
                                          </p:val>
                                        </p:tav>
                                        <p:tav tm="100000">
                                          <p:val>
                                            <p:strVal val="#ppt_x"/>
                                          </p:val>
                                        </p:tav>
                                      </p:tavLst>
                                    </p:anim>
                                    <p:anim calcmode="lin" valueType="num">
                                      <p:cBhvr additive="base">
                                        <p:cTn id="8" dur="200" fill="hold"/>
                                        <p:tgtEl>
                                          <p:spTgt spid="819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200" fill="hold"/>
                                        <p:tgtEl>
                                          <p:spTgt spid="113"/>
                                        </p:tgtEl>
                                        <p:attrNameLst>
                                          <p:attrName>ppt_x</p:attrName>
                                        </p:attrNameLst>
                                      </p:cBhvr>
                                      <p:tavLst>
                                        <p:tav tm="0">
                                          <p:val>
                                            <p:strVal val="#ppt_x"/>
                                          </p:val>
                                        </p:tav>
                                        <p:tav tm="100000">
                                          <p:val>
                                            <p:strVal val="#ppt_x"/>
                                          </p:val>
                                        </p:tav>
                                      </p:tavLst>
                                    </p:anim>
                                    <p:anim calcmode="lin" valueType="num">
                                      <p:cBhvr additive="base">
                                        <p:cTn id="12" dur="200" fill="hold"/>
                                        <p:tgtEl>
                                          <p:spTgt spid="1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nodeType="clickEffect">
                                  <p:stCondLst>
                                    <p:cond delay="0"/>
                                  </p:stCondLst>
                                  <p:childTnLst>
                                    <p:set>
                                      <p:cBhvr>
                                        <p:cTn id="16" dur="1" fill="hold">
                                          <p:stCondLst>
                                            <p:cond delay="0"/>
                                          </p:stCondLst>
                                        </p:cTn>
                                        <p:tgtEl>
                                          <p:spTgt spid="8203"/>
                                        </p:tgtEl>
                                        <p:attrNameLst>
                                          <p:attrName>style.visibility</p:attrName>
                                        </p:attrNameLst>
                                      </p:cBhvr>
                                      <p:to>
                                        <p:strVal val="visible"/>
                                      </p:to>
                                    </p:set>
                                    <p:anim calcmode="lin" valueType="num">
                                      <p:cBhvr additive="base">
                                        <p:cTn id="17" dur="1000" fill="hold"/>
                                        <p:tgtEl>
                                          <p:spTgt spid="8203"/>
                                        </p:tgtEl>
                                        <p:attrNameLst>
                                          <p:attrName>ppt_x</p:attrName>
                                        </p:attrNameLst>
                                      </p:cBhvr>
                                      <p:tavLst>
                                        <p:tav tm="0">
                                          <p:val>
                                            <p:strVal val="0-#ppt_w/2"/>
                                          </p:val>
                                        </p:tav>
                                        <p:tav tm="100000">
                                          <p:val>
                                            <p:strVal val="#ppt_x"/>
                                          </p:val>
                                        </p:tav>
                                      </p:tavLst>
                                    </p:anim>
                                    <p:anim calcmode="lin" valueType="num">
                                      <p:cBhvr additive="base">
                                        <p:cTn id="18" dur="1000" fill="hold"/>
                                        <p:tgtEl>
                                          <p:spTgt spid="820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193"/>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9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19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8197"/>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819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9"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1000" fill="hold"/>
                                        <p:tgtEl>
                                          <p:spTgt spid="46"/>
                                        </p:tgtEl>
                                        <p:attrNameLst>
                                          <p:attrName>ppt_x</p:attrName>
                                        </p:attrNameLst>
                                      </p:cBhvr>
                                      <p:tavLst>
                                        <p:tav tm="0">
                                          <p:val>
                                            <p:strVal val="0-#ppt_w/2"/>
                                          </p:val>
                                        </p:tav>
                                        <p:tav tm="100000">
                                          <p:val>
                                            <p:strVal val="#ppt_x"/>
                                          </p:val>
                                        </p:tav>
                                      </p:tavLst>
                                    </p:anim>
                                    <p:anim calcmode="lin" valueType="num">
                                      <p:cBhvr additive="base">
                                        <p:cTn id="46" dur="10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additive="base">
                                        <p:cTn id="51" dur="1000" fill="hold"/>
                                        <p:tgtEl>
                                          <p:spTgt spid="4"/>
                                        </p:tgtEl>
                                        <p:attrNameLst>
                                          <p:attrName>ppt_x</p:attrName>
                                        </p:attrNameLst>
                                      </p:cBhvr>
                                      <p:tavLst>
                                        <p:tav tm="0">
                                          <p:val>
                                            <p:strVal val="#ppt_x"/>
                                          </p:val>
                                        </p:tav>
                                        <p:tav tm="100000">
                                          <p:val>
                                            <p:strVal val="#ppt_x"/>
                                          </p:val>
                                        </p:tav>
                                      </p:tavLst>
                                    </p:anim>
                                    <p:anim calcmode="lin" valueType="num">
                                      <p:cBhvr additive="base">
                                        <p:cTn id="52"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7" grpId="0" animBg="1"/>
      <p:bldP spid="8193" grpId="0" animBg="1"/>
      <p:bldP spid="8193" grpId="1" animBg="1"/>
      <p:bldP spid="8197"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371896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Einführung (2)</a:t>
            </a:r>
            <a:br>
              <a:rPr lang="de-DE" altLang="de-DE" sz="2000" dirty="0">
                <a:solidFill>
                  <a:schemeClr val="bg1"/>
                </a:solidFill>
              </a:rPr>
            </a:br>
            <a:r>
              <a:rPr lang="de-DE" altLang="de-DE" sz="2000" dirty="0">
                <a:solidFill>
                  <a:schemeClr val="bg1"/>
                </a:solidFill>
              </a:rPr>
              <a:t>Verfügbarkeit und Gleichgewicht </a:t>
            </a:r>
          </a:p>
        </p:txBody>
      </p:sp>
      <p:grpSp>
        <p:nvGrpSpPr>
          <p:cNvPr id="8243" name="Gruppieren 8242">
            <a:extLst>
              <a:ext uri="{FF2B5EF4-FFF2-40B4-BE49-F238E27FC236}">
                <a16:creationId xmlns:a16="http://schemas.microsoft.com/office/drawing/2014/main" id="{2C2949DC-EBED-E8AB-6993-B52E69650D02}"/>
              </a:ext>
            </a:extLst>
          </p:cNvPr>
          <p:cNvGrpSpPr/>
          <p:nvPr/>
        </p:nvGrpSpPr>
        <p:grpSpPr>
          <a:xfrm>
            <a:off x="155602" y="1012205"/>
            <a:ext cx="4801314" cy="5107608"/>
            <a:chOff x="206402" y="1012205"/>
            <a:chExt cx="4801314" cy="5107608"/>
          </a:xfrm>
        </p:grpSpPr>
        <p:sp>
          <p:nvSpPr>
            <p:cNvPr id="8240" name="Rechteck 8239">
              <a:extLst>
                <a:ext uri="{FF2B5EF4-FFF2-40B4-BE49-F238E27FC236}">
                  <a16:creationId xmlns:a16="http://schemas.microsoft.com/office/drawing/2014/main" id="{9DEB12FC-FF11-6776-93B1-B5B84D0DD771}"/>
                </a:ext>
              </a:extLst>
            </p:cNvPr>
            <p:cNvSpPr/>
            <p:nvPr/>
          </p:nvSpPr>
          <p:spPr bwMode="auto">
            <a:xfrm>
              <a:off x="213561" y="1012205"/>
              <a:ext cx="4781745" cy="510760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207" name="Grafik 8206" descr="Gasbrenner, Orange Flamme, Vektorikone Vektor Abbildung - Illustration ...">
              <a:extLst>
                <a:ext uri="{FF2B5EF4-FFF2-40B4-BE49-F238E27FC236}">
                  <a16:creationId xmlns:a16="http://schemas.microsoft.com/office/drawing/2014/main" id="{DF49226E-26DE-598D-AA21-294E7600161F}"/>
                </a:ext>
              </a:extLst>
            </p:cNvPr>
            <p:cNvPicPr>
              <a:picLocks noChangeAspect="1"/>
            </p:cNvPicPr>
            <p:nvPr/>
          </p:nvPicPr>
          <p:blipFill>
            <a:blip r:embed="rId3">
              <a:clrChange>
                <a:clrFrom>
                  <a:srgbClr val="FFFFFF"/>
                </a:clrFrom>
                <a:clrTo>
                  <a:srgbClr val="FFFFFF">
                    <a:alpha val="0"/>
                  </a:srgbClr>
                </a:clrTo>
              </a:clrChange>
            </a:blip>
            <a:srcRect r="15056" b="15080"/>
            <a:stretch>
              <a:fillRect/>
            </a:stretch>
          </p:blipFill>
          <p:spPr>
            <a:xfrm>
              <a:off x="925416" y="3515078"/>
              <a:ext cx="906834" cy="957565"/>
            </a:xfrm>
            <a:prstGeom prst="rect">
              <a:avLst/>
            </a:prstGeom>
          </p:spPr>
        </p:pic>
        <p:pic>
          <p:nvPicPr>
            <p:cNvPr id="8208" name="Grafik 8207" descr="Oil Vector Icon Design 25102979 Vector Art at Vecteezy">
              <a:extLst>
                <a:ext uri="{FF2B5EF4-FFF2-40B4-BE49-F238E27FC236}">
                  <a16:creationId xmlns:a16="http://schemas.microsoft.com/office/drawing/2014/main" id="{B2CAD1BD-6C9E-26D9-0505-815D1A2F60B6}"/>
                </a:ext>
              </a:extLst>
            </p:cNvPr>
            <p:cNvPicPr>
              <a:picLocks noChangeAspect="1"/>
            </p:cNvPicPr>
            <p:nvPr/>
          </p:nvPicPr>
          <p:blipFill>
            <a:blip r:embed="rId4"/>
            <a:stretch>
              <a:fillRect/>
            </a:stretch>
          </p:blipFill>
          <p:spPr>
            <a:xfrm>
              <a:off x="1091619" y="4713981"/>
              <a:ext cx="574428" cy="801908"/>
            </a:xfrm>
            <a:prstGeom prst="rect">
              <a:avLst/>
            </a:prstGeom>
          </p:spPr>
        </p:pic>
        <p:pic>
          <p:nvPicPr>
            <p:cNvPr id="8216" name="Grafik 8215">
              <a:extLst>
                <a:ext uri="{FF2B5EF4-FFF2-40B4-BE49-F238E27FC236}">
                  <a16:creationId xmlns:a16="http://schemas.microsoft.com/office/drawing/2014/main" id="{564D481A-BD7D-F6FD-F7A3-3B6C474CF50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5778" y="2709949"/>
              <a:ext cx="746111" cy="786026"/>
            </a:xfrm>
            <a:prstGeom prst="rect">
              <a:avLst/>
            </a:prstGeom>
          </p:spPr>
        </p:pic>
        <p:pic>
          <p:nvPicPr>
            <p:cNvPr id="8224" name="Grafik 8223">
              <a:extLst>
                <a:ext uri="{FF2B5EF4-FFF2-40B4-BE49-F238E27FC236}">
                  <a16:creationId xmlns:a16="http://schemas.microsoft.com/office/drawing/2014/main" id="{4159C945-975E-7C72-9134-AAAD719A24A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8749" y="1680116"/>
              <a:ext cx="1480169" cy="957565"/>
            </a:xfrm>
            <a:prstGeom prst="rect">
              <a:avLst/>
            </a:prstGeom>
          </p:spPr>
        </p:pic>
        <p:sp>
          <p:nvSpPr>
            <p:cNvPr id="8227" name="Textfeld 8226">
              <a:extLst>
                <a:ext uri="{FF2B5EF4-FFF2-40B4-BE49-F238E27FC236}">
                  <a16:creationId xmlns:a16="http://schemas.microsoft.com/office/drawing/2014/main" id="{B6A986CF-2EBF-6E29-46BA-853452D8FCC5}"/>
                </a:ext>
              </a:extLst>
            </p:cNvPr>
            <p:cNvSpPr txBox="1"/>
            <p:nvPr/>
          </p:nvSpPr>
          <p:spPr>
            <a:xfrm>
              <a:off x="629474" y="5525264"/>
              <a:ext cx="1568058" cy="584775"/>
            </a:xfrm>
            <a:prstGeom prst="rect">
              <a:avLst/>
            </a:prstGeom>
            <a:noFill/>
          </p:spPr>
          <p:txBody>
            <a:bodyPr wrap="none" rtlCol="0">
              <a:spAutoFit/>
            </a:bodyPr>
            <a:lstStyle/>
            <a:p>
              <a:pPr algn="ctr"/>
              <a:r>
                <a:rPr lang="de-DE" sz="1600" dirty="0"/>
                <a:t>bisher: </a:t>
              </a:r>
              <a:r>
                <a:rPr lang="de-DE" sz="1600" u="sng" dirty="0"/>
                <a:t>Fossile</a:t>
              </a:r>
              <a:br>
                <a:rPr lang="de-DE" sz="1600" dirty="0"/>
              </a:br>
              <a:r>
                <a:rPr lang="de-DE" sz="1600" dirty="0"/>
                <a:t>(meist Importe)</a:t>
              </a:r>
            </a:p>
          </p:txBody>
        </p:sp>
        <p:sp>
          <p:nvSpPr>
            <p:cNvPr id="8229" name="Textfeld 8228">
              <a:extLst>
                <a:ext uri="{FF2B5EF4-FFF2-40B4-BE49-F238E27FC236}">
                  <a16:creationId xmlns:a16="http://schemas.microsoft.com/office/drawing/2014/main" id="{C90A449B-79B1-BB9D-7440-85099EA09171}"/>
                </a:ext>
              </a:extLst>
            </p:cNvPr>
            <p:cNvSpPr txBox="1"/>
            <p:nvPr/>
          </p:nvSpPr>
          <p:spPr>
            <a:xfrm>
              <a:off x="206402" y="1025463"/>
              <a:ext cx="4801314" cy="646331"/>
            </a:xfrm>
            <a:prstGeom prst="rect">
              <a:avLst/>
            </a:prstGeom>
            <a:noFill/>
          </p:spPr>
          <p:txBody>
            <a:bodyPr wrap="none" rtlCol="0">
              <a:spAutoFit/>
            </a:bodyPr>
            <a:lstStyle/>
            <a:p>
              <a:pPr algn="ctr"/>
              <a:r>
                <a:rPr lang="de-DE" sz="1800" b="1" dirty="0"/>
                <a:t>ausreichende Verfügbarkeit</a:t>
              </a:r>
              <a:br>
                <a:rPr lang="de-DE" sz="1800" b="1" dirty="0"/>
              </a:br>
              <a:r>
                <a:rPr lang="de-DE" sz="1800" dirty="0"/>
                <a:t>(genügend bezahlbare Mengen zu jeder Zeit)</a:t>
              </a:r>
            </a:p>
          </p:txBody>
        </p:sp>
      </p:grpSp>
      <p:grpSp>
        <p:nvGrpSpPr>
          <p:cNvPr id="8247" name="Gruppieren 8246">
            <a:extLst>
              <a:ext uri="{FF2B5EF4-FFF2-40B4-BE49-F238E27FC236}">
                <a16:creationId xmlns:a16="http://schemas.microsoft.com/office/drawing/2014/main" id="{93323D16-7322-C731-BF0A-215B9182216F}"/>
              </a:ext>
            </a:extLst>
          </p:cNvPr>
          <p:cNvGrpSpPr/>
          <p:nvPr/>
        </p:nvGrpSpPr>
        <p:grpSpPr>
          <a:xfrm>
            <a:off x="2236514" y="1652253"/>
            <a:ext cx="2260555" cy="4476912"/>
            <a:chOff x="2287314" y="1652253"/>
            <a:chExt cx="2260555" cy="4476912"/>
          </a:xfrm>
        </p:grpSpPr>
        <p:grpSp>
          <p:nvGrpSpPr>
            <p:cNvPr id="8242" name="Gruppieren 8241">
              <a:extLst>
                <a:ext uri="{FF2B5EF4-FFF2-40B4-BE49-F238E27FC236}">
                  <a16:creationId xmlns:a16="http://schemas.microsoft.com/office/drawing/2014/main" id="{A2E7CF97-2120-8080-B225-439677B7C48C}"/>
                </a:ext>
              </a:extLst>
            </p:cNvPr>
            <p:cNvGrpSpPr/>
            <p:nvPr/>
          </p:nvGrpSpPr>
          <p:grpSpPr>
            <a:xfrm>
              <a:off x="2287314" y="1652253"/>
              <a:ext cx="2260555" cy="4476912"/>
              <a:chOff x="2287314" y="1652253"/>
              <a:chExt cx="2260555" cy="4476912"/>
            </a:xfrm>
          </p:grpSpPr>
          <p:pic>
            <p:nvPicPr>
              <p:cNvPr id="8218" name="Grafik 8217">
                <a:extLst>
                  <a:ext uri="{FF2B5EF4-FFF2-40B4-BE49-F238E27FC236}">
                    <a16:creationId xmlns:a16="http://schemas.microsoft.com/office/drawing/2014/main" id="{07D9D4B8-B8DC-355D-2CF4-32B75767BE1F}"/>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023" y="1652253"/>
                <a:ext cx="820419" cy="820419"/>
              </a:xfrm>
              <a:prstGeom prst="rect">
                <a:avLst/>
              </a:prstGeom>
            </p:spPr>
          </p:pic>
          <p:pic>
            <p:nvPicPr>
              <p:cNvPr id="8219" name="Grafik 8218" descr="Wind turbines in forest icon image Royalty Free Vector Image">
                <a:extLst>
                  <a:ext uri="{FF2B5EF4-FFF2-40B4-BE49-F238E27FC236}">
                    <a16:creationId xmlns:a16="http://schemas.microsoft.com/office/drawing/2014/main" id="{77630942-2203-3A08-B3E7-2639ECD5B4E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175731" y="2944225"/>
                <a:ext cx="973003" cy="960354"/>
              </a:xfrm>
              <a:prstGeom prst="rect">
                <a:avLst/>
              </a:prstGeom>
            </p:spPr>
          </p:pic>
          <p:pic>
            <p:nvPicPr>
              <p:cNvPr id="8220" name="Grafik 8219" descr="11,234 Battery Container Stock Vectors and Vector Art | Shutterstock">
                <a:extLst>
                  <a:ext uri="{FF2B5EF4-FFF2-40B4-BE49-F238E27FC236}">
                    <a16:creationId xmlns:a16="http://schemas.microsoft.com/office/drawing/2014/main" id="{C5B30E8A-F476-E3C0-F478-D247743CFE57}"/>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344286" y="2504130"/>
                <a:ext cx="635892" cy="572303"/>
              </a:xfrm>
              <a:prstGeom prst="rect">
                <a:avLst/>
              </a:prstGeom>
            </p:spPr>
          </p:pic>
          <p:sp>
            <p:nvSpPr>
              <p:cNvPr id="8228" name="Textfeld 8227">
                <a:extLst>
                  <a:ext uri="{FF2B5EF4-FFF2-40B4-BE49-F238E27FC236}">
                    <a16:creationId xmlns:a16="http://schemas.microsoft.com/office/drawing/2014/main" id="{3A7E0647-1FAA-3F73-5DE6-79EB0EBBFEB8}"/>
                  </a:ext>
                </a:extLst>
              </p:cNvPr>
              <p:cNvSpPr txBox="1"/>
              <p:nvPr/>
            </p:nvSpPr>
            <p:spPr>
              <a:xfrm>
                <a:off x="2287314" y="5544390"/>
                <a:ext cx="2260555" cy="584775"/>
              </a:xfrm>
              <a:prstGeom prst="rect">
                <a:avLst/>
              </a:prstGeom>
              <a:noFill/>
            </p:spPr>
            <p:txBody>
              <a:bodyPr wrap="none" rtlCol="0">
                <a:spAutoFit/>
              </a:bodyPr>
              <a:lstStyle/>
              <a:p>
                <a:pPr algn="ctr"/>
                <a:r>
                  <a:rPr lang="de-DE" sz="1600" dirty="0"/>
                  <a:t>zukünftig: </a:t>
                </a:r>
                <a:r>
                  <a:rPr lang="de-DE" sz="1600" u="sng" dirty="0"/>
                  <a:t>Erneuerbare</a:t>
                </a:r>
                <a:br>
                  <a:rPr lang="de-DE" sz="1600" dirty="0"/>
                </a:br>
                <a:r>
                  <a:rPr lang="de-DE" sz="1600" dirty="0"/>
                  <a:t>(heimisch)</a:t>
                </a:r>
              </a:p>
            </p:txBody>
          </p:sp>
          <p:pic>
            <p:nvPicPr>
              <p:cNvPr id="8232" name="Grafik 8231" descr="Simple Green Biogas Plant icon 32208359 Vector Art at Vecteezy">
                <a:extLst>
                  <a:ext uri="{FF2B5EF4-FFF2-40B4-BE49-F238E27FC236}">
                    <a16:creationId xmlns:a16="http://schemas.microsoft.com/office/drawing/2014/main" id="{ECB34F9A-5137-FED5-17FB-8954054EE9FE}"/>
                  </a:ext>
                </a:extLst>
              </p:cNvPr>
              <p:cNvPicPr>
                <a:picLocks noChangeAspect="1"/>
              </p:cNvPicPr>
              <p:nvPr/>
            </p:nvPicPr>
            <p:blipFill>
              <a:blip r:embed="rId10">
                <a:clrChange>
                  <a:clrFrom>
                    <a:srgbClr val="FFFFFF"/>
                  </a:clrFrom>
                  <a:clrTo>
                    <a:srgbClr val="FFFFFF">
                      <a:alpha val="0"/>
                    </a:srgbClr>
                  </a:clrTo>
                </a:clrChange>
              </a:blip>
              <a:srcRect l="5818" t="7124" r="5949" b="13997"/>
              <a:stretch>
                <a:fillRect/>
              </a:stretch>
            </p:blipFill>
            <p:spPr>
              <a:xfrm>
                <a:off x="2940472" y="4787073"/>
                <a:ext cx="1443521" cy="788413"/>
              </a:xfrm>
              <a:prstGeom prst="rect">
                <a:avLst/>
              </a:prstGeom>
            </p:spPr>
          </p:pic>
          <p:pic>
            <p:nvPicPr>
              <p:cNvPr id="8238" name="Grafik 8237">
                <a:extLst>
                  <a:ext uri="{FF2B5EF4-FFF2-40B4-BE49-F238E27FC236}">
                    <a16:creationId xmlns:a16="http://schemas.microsoft.com/office/drawing/2014/main" id="{6B028BE5-C751-6272-E9B8-AAAD3DEE3F10}"/>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5463" t="5575" r="7610" b="7041"/>
              <a:stretch>
                <a:fillRect/>
              </a:stretch>
            </p:blipFill>
            <p:spPr>
              <a:xfrm>
                <a:off x="3190906" y="3903839"/>
                <a:ext cx="942652" cy="958250"/>
              </a:xfrm>
              <a:prstGeom prst="rect">
                <a:avLst/>
              </a:prstGeom>
            </p:spPr>
          </p:pic>
        </p:grpSp>
        <p:sp>
          <p:nvSpPr>
            <p:cNvPr id="8246" name="Pfeil: nach rechts 8245">
              <a:extLst>
                <a:ext uri="{FF2B5EF4-FFF2-40B4-BE49-F238E27FC236}">
                  <a16:creationId xmlns:a16="http://schemas.microsoft.com/office/drawing/2014/main" id="{068EC3A4-C7AB-3CC4-C1D2-85B2B365891A}"/>
                </a:ext>
              </a:extLst>
            </p:cNvPr>
            <p:cNvSpPr/>
            <p:nvPr/>
          </p:nvSpPr>
          <p:spPr bwMode="auto">
            <a:xfrm>
              <a:off x="2337588" y="3294750"/>
              <a:ext cx="419461" cy="983947"/>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195" name="Gruppieren 8194">
            <a:extLst>
              <a:ext uri="{FF2B5EF4-FFF2-40B4-BE49-F238E27FC236}">
                <a16:creationId xmlns:a16="http://schemas.microsoft.com/office/drawing/2014/main" id="{C6FF3C0A-A955-3D23-4AB8-2638E295E9C0}"/>
              </a:ext>
            </a:extLst>
          </p:cNvPr>
          <p:cNvGrpSpPr/>
          <p:nvPr/>
        </p:nvGrpSpPr>
        <p:grpSpPr>
          <a:xfrm>
            <a:off x="5143500" y="1012205"/>
            <a:ext cx="4599738" cy="5107608"/>
            <a:chOff x="4953000" y="1012205"/>
            <a:chExt cx="4599738" cy="5107608"/>
          </a:xfrm>
        </p:grpSpPr>
        <p:grpSp>
          <p:nvGrpSpPr>
            <p:cNvPr id="8245" name="Gruppieren 8244">
              <a:extLst>
                <a:ext uri="{FF2B5EF4-FFF2-40B4-BE49-F238E27FC236}">
                  <a16:creationId xmlns:a16="http://schemas.microsoft.com/office/drawing/2014/main" id="{54AE75AF-6084-4CD5-1C89-A3113B7BAE77}"/>
                </a:ext>
              </a:extLst>
            </p:cNvPr>
            <p:cNvGrpSpPr/>
            <p:nvPr/>
          </p:nvGrpSpPr>
          <p:grpSpPr>
            <a:xfrm>
              <a:off x="4953000" y="1012205"/>
              <a:ext cx="4599738" cy="5107608"/>
              <a:chOff x="4953000" y="1012205"/>
              <a:chExt cx="4599738" cy="5107608"/>
            </a:xfrm>
          </p:grpSpPr>
          <p:sp>
            <p:nvSpPr>
              <p:cNvPr id="8241" name="Rechteck 8240">
                <a:extLst>
                  <a:ext uri="{FF2B5EF4-FFF2-40B4-BE49-F238E27FC236}">
                    <a16:creationId xmlns:a16="http://schemas.microsoft.com/office/drawing/2014/main" id="{1AD73457-0FB6-9413-9D90-B6009253B9FE}"/>
                  </a:ext>
                </a:extLst>
              </p:cNvPr>
              <p:cNvSpPr/>
              <p:nvPr/>
            </p:nvSpPr>
            <p:spPr bwMode="auto">
              <a:xfrm>
                <a:off x="4953000" y="1012205"/>
                <a:ext cx="4599738" cy="510760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26" name="Gruppieren 8225">
                <a:extLst>
                  <a:ext uri="{FF2B5EF4-FFF2-40B4-BE49-F238E27FC236}">
                    <a16:creationId xmlns:a16="http://schemas.microsoft.com/office/drawing/2014/main" id="{356AD56F-4C27-9F04-4E38-F6D5EC26F74B}"/>
                  </a:ext>
                </a:extLst>
              </p:cNvPr>
              <p:cNvGrpSpPr/>
              <p:nvPr/>
            </p:nvGrpSpPr>
            <p:grpSpPr>
              <a:xfrm>
                <a:off x="5245944" y="2303548"/>
                <a:ext cx="4002100" cy="2821061"/>
                <a:chOff x="5452969" y="2018469"/>
                <a:chExt cx="4002100" cy="2821061"/>
              </a:xfrm>
            </p:grpSpPr>
            <p:grpSp>
              <p:nvGrpSpPr>
                <p:cNvPr id="2" name="Gruppieren 1">
                  <a:extLst>
                    <a:ext uri="{FF2B5EF4-FFF2-40B4-BE49-F238E27FC236}">
                      <a16:creationId xmlns:a16="http://schemas.microsoft.com/office/drawing/2014/main" id="{63B102A8-B466-EBCE-6CC5-F44C91F11700}"/>
                    </a:ext>
                  </a:extLst>
                </p:cNvPr>
                <p:cNvGrpSpPr/>
                <p:nvPr/>
              </p:nvGrpSpPr>
              <p:grpSpPr>
                <a:xfrm>
                  <a:off x="5608279" y="2018469"/>
                  <a:ext cx="3758231" cy="2821061"/>
                  <a:chOff x="4311107" y="2577823"/>
                  <a:chExt cx="3758231" cy="2821061"/>
                </a:xfrm>
              </p:grpSpPr>
              <p:grpSp>
                <p:nvGrpSpPr>
                  <p:cNvPr id="4" name="Gruppieren 3">
                    <a:extLst>
                      <a:ext uri="{FF2B5EF4-FFF2-40B4-BE49-F238E27FC236}">
                        <a16:creationId xmlns:a16="http://schemas.microsoft.com/office/drawing/2014/main" id="{85F3911C-3725-3F32-B741-58725BBDD269}"/>
                      </a:ext>
                    </a:extLst>
                  </p:cNvPr>
                  <p:cNvGrpSpPr/>
                  <p:nvPr/>
                </p:nvGrpSpPr>
                <p:grpSpPr>
                  <a:xfrm>
                    <a:off x="4311107" y="2577823"/>
                    <a:ext cx="3758231" cy="2821061"/>
                    <a:chOff x="4322131" y="3279043"/>
                    <a:chExt cx="2706560" cy="1701267"/>
                  </a:xfrm>
                </p:grpSpPr>
                <p:sp>
                  <p:nvSpPr>
                    <p:cNvPr id="9" name="Gleichschenkliges Dreieck 24">
                      <a:extLst>
                        <a:ext uri="{FF2B5EF4-FFF2-40B4-BE49-F238E27FC236}">
                          <a16:creationId xmlns:a16="http://schemas.microsoft.com/office/drawing/2014/main" id="{6340215E-840B-557A-3855-E3F17C39717A}"/>
                        </a:ext>
                      </a:extLst>
                    </p:cNvPr>
                    <p:cNvSpPr/>
                    <p:nvPr/>
                  </p:nvSpPr>
                  <p:spPr bwMode="auto">
                    <a:xfrm>
                      <a:off x="5203480" y="4281680"/>
                      <a:ext cx="932681" cy="698630"/>
                    </a:xfrm>
                    <a:custGeom>
                      <a:avLst/>
                      <a:gdLst>
                        <a:gd name="connsiteX0" fmla="*/ 0 w 932681"/>
                        <a:gd name="connsiteY0" fmla="*/ 698630 h 698630"/>
                        <a:gd name="connsiteX1" fmla="*/ 466341 w 932681"/>
                        <a:gd name="connsiteY1" fmla="*/ 0 h 698630"/>
                        <a:gd name="connsiteX2" fmla="*/ 932681 w 932681"/>
                        <a:gd name="connsiteY2" fmla="*/ 698630 h 698630"/>
                        <a:gd name="connsiteX3" fmla="*/ 0 w 932681"/>
                        <a:gd name="connsiteY3" fmla="*/ 698630 h 698630"/>
                        <a:gd name="connsiteX0" fmla="*/ 0 w 932681"/>
                        <a:gd name="connsiteY0" fmla="*/ 698630 h 698630"/>
                        <a:gd name="connsiteX1" fmla="*/ 58764 w 932681"/>
                        <a:gd name="connsiteY1" fmla="*/ 607218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134964 w 932681"/>
                        <a:gd name="connsiteY2" fmla="*/ 447674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84982 w 932681"/>
                        <a:gd name="connsiteY3" fmla="*/ 309562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99332 w 932681"/>
                        <a:gd name="connsiteY5" fmla="*/ 500062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08870 w 932681"/>
                        <a:gd name="connsiteY5" fmla="*/ 609599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32657 w 932681"/>
                        <a:gd name="connsiteY5" fmla="*/ 364331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77901 w 932681"/>
                        <a:gd name="connsiteY5" fmla="*/ 514350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99320 w 932681"/>
                        <a:gd name="connsiteY5" fmla="*/ 37861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25501 w 932681"/>
                        <a:gd name="connsiteY5" fmla="*/ 39766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81" h="698630">
                          <a:moveTo>
                            <a:pt x="0" y="698630"/>
                          </a:moveTo>
                          <a:lnTo>
                            <a:pt x="15902" y="619124"/>
                          </a:lnTo>
                          <a:lnTo>
                            <a:pt x="163539" y="514349"/>
                          </a:lnTo>
                          <a:lnTo>
                            <a:pt x="294507" y="416718"/>
                          </a:lnTo>
                          <a:lnTo>
                            <a:pt x="466341" y="0"/>
                          </a:lnTo>
                          <a:lnTo>
                            <a:pt x="625501" y="397668"/>
                          </a:lnTo>
                          <a:lnTo>
                            <a:pt x="777901" y="514350"/>
                          </a:lnTo>
                          <a:lnTo>
                            <a:pt x="908870" y="609599"/>
                          </a:lnTo>
                          <a:lnTo>
                            <a:pt x="932681" y="698630"/>
                          </a:lnTo>
                          <a:lnTo>
                            <a:pt x="0" y="698630"/>
                          </a:lnTo>
                          <a:close/>
                        </a:path>
                      </a:pathLst>
                    </a:custGeom>
                    <a:solidFill>
                      <a:schemeClr val="tx1">
                        <a:lumMod val="65000"/>
                        <a:lumOff val="3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 name="Gleichschenkliges Dreieck 23">
                      <a:extLst>
                        <a:ext uri="{FF2B5EF4-FFF2-40B4-BE49-F238E27FC236}">
                          <a16:creationId xmlns:a16="http://schemas.microsoft.com/office/drawing/2014/main" id="{0E7CF6AE-E467-E3E7-2CE9-31D3A3159037}"/>
                        </a:ext>
                      </a:extLst>
                    </p:cNvPr>
                    <p:cNvSpPr/>
                    <p:nvPr/>
                  </p:nvSpPr>
                  <p:spPr bwMode="auto">
                    <a:xfrm rot="10800000">
                      <a:off x="4512148" y="4441224"/>
                      <a:ext cx="2333624" cy="140492"/>
                    </a:xfrm>
                    <a:custGeom>
                      <a:avLst/>
                      <a:gdLst>
                        <a:gd name="connsiteX0" fmla="*/ 0 w 2295525"/>
                        <a:gd name="connsiteY0" fmla="*/ 140492 h 140492"/>
                        <a:gd name="connsiteX1" fmla="*/ 1138236 w 2295525"/>
                        <a:gd name="connsiteY1" fmla="*/ 0 h 140492"/>
                        <a:gd name="connsiteX2" fmla="*/ 2295525 w 2295525"/>
                        <a:gd name="connsiteY2" fmla="*/ 140492 h 140492"/>
                        <a:gd name="connsiteX3" fmla="*/ 0 w 2295525"/>
                        <a:gd name="connsiteY3" fmla="*/ 140492 h 140492"/>
                        <a:gd name="connsiteX0" fmla="*/ 0 w 2328862"/>
                        <a:gd name="connsiteY0" fmla="*/ 135729 h 140492"/>
                        <a:gd name="connsiteX1" fmla="*/ 1171573 w 2328862"/>
                        <a:gd name="connsiteY1" fmla="*/ 0 h 140492"/>
                        <a:gd name="connsiteX2" fmla="*/ 2328862 w 2328862"/>
                        <a:gd name="connsiteY2" fmla="*/ 140492 h 140492"/>
                        <a:gd name="connsiteX3" fmla="*/ 0 w 2328862"/>
                        <a:gd name="connsiteY3" fmla="*/ 135729 h 140492"/>
                        <a:gd name="connsiteX0" fmla="*/ 0 w 2328862"/>
                        <a:gd name="connsiteY0" fmla="*/ 135729 h 140492"/>
                        <a:gd name="connsiteX1" fmla="*/ 104772 w 2328862"/>
                        <a:gd name="connsiteY1" fmla="*/ 1214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55016 w 2328862"/>
                        <a:gd name="connsiteY3" fmla="*/ 114298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64541 w 2328862"/>
                        <a:gd name="connsiteY3" fmla="*/ 73816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233610 w 2328862"/>
                        <a:gd name="connsiteY3" fmla="*/ 88103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4098 w 2328862"/>
                        <a:gd name="connsiteY3" fmla="*/ 88103 h 140492"/>
                        <a:gd name="connsiteX4" fmla="*/ 2328862 w 2328862"/>
                        <a:gd name="connsiteY4" fmla="*/ 140492 h 140492"/>
                        <a:gd name="connsiteX5" fmla="*/ 0 w 2328862"/>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4098 w 2333624"/>
                        <a:gd name="connsiteY3" fmla="*/ 88103 h 140492"/>
                        <a:gd name="connsiteX4" fmla="*/ 2333624 w 2333624"/>
                        <a:gd name="connsiteY4" fmla="*/ 140492 h 140492"/>
                        <a:gd name="connsiteX5" fmla="*/ 0 w 2333624"/>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378 w 2333624"/>
                        <a:gd name="connsiteY1" fmla="*/ 78580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1428 w 2333624"/>
                        <a:gd name="connsiteY1" fmla="*/ 88105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4" h="140492">
                          <a:moveTo>
                            <a:pt x="0" y="135729"/>
                          </a:moveTo>
                          <a:lnTo>
                            <a:pt x="21428" y="88105"/>
                          </a:lnTo>
                          <a:lnTo>
                            <a:pt x="1171573" y="0"/>
                          </a:lnTo>
                          <a:lnTo>
                            <a:pt x="2328860" y="92866"/>
                          </a:lnTo>
                          <a:lnTo>
                            <a:pt x="2333624" y="140492"/>
                          </a:lnTo>
                          <a:lnTo>
                            <a:pt x="0" y="135729"/>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 name="Ellipse 10">
                      <a:extLst>
                        <a:ext uri="{FF2B5EF4-FFF2-40B4-BE49-F238E27FC236}">
                          <a16:creationId xmlns:a16="http://schemas.microsoft.com/office/drawing/2014/main" id="{5AE1E418-DB72-EB5D-4139-76EFBC3A7AE7}"/>
                        </a:ext>
                      </a:extLst>
                    </p:cNvPr>
                    <p:cNvSpPr/>
                    <p:nvPr/>
                  </p:nvSpPr>
                  <p:spPr bwMode="auto">
                    <a:xfrm>
                      <a:off x="5627684" y="4470175"/>
                      <a:ext cx="80961" cy="80961"/>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2" name="Gruppieren 11">
                      <a:extLst>
                        <a:ext uri="{FF2B5EF4-FFF2-40B4-BE49-F238E27FC236}">
                          <a16:creationId xmlns:a16="http://schemas.microsoft.com/office/drawing/2014/main" id="{15087B40-BC04-1C29-9ACF-BAA1497BA80D}"/>
                        </a:ext>
                      </a:extLst>
                    </p:cNvPr>
                    <p:cNvGrpSpPr/>
                    <p:nvPr/>
                  </p:nvGrpSpPr>
                  <p:grpSpPr>
                    <a:xfrm>
                      <a:off x="6230972" y="4221672"/>
                      <a:ext cx="797719" cy="224315"/>
                      <a:chOff x="6230972" y="4221672"/>
                      <a:chExt cx="797719" cy="224315"/>
                    </a:xfrm>
                  </p:grpSpPr>
                  <p:sp>
                    <p:nvSpPr>
                      <p:cNvPr id="30" name="Rechteck 29">
                        <a:extLst>
                          <a:ext uri="{FF2B5EF4-FFF2-40B4-BE49-F238E27FC236}">
                            <a16:creationId xmlns:a16="http://schemas.microsoft.com/office/drawing/2014/main" id="{7569F25C-171F-0D06-BDB8-40D45C6B0426}"/>
                          </a:ext>
                        </a:extLst>
                      </p:cNvPr>
                      <p:cNvSpPr/>
                      <p:nvPr/>
                    </p:nvSpPr>
                    <p:spPr bwMode="auto">
                      <a:xfrm>
                        <a:off x="6606972" y="4265011"/>
                        <a:ext cx="45719" cy="180976"/>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1" name="Rechteck 37">
                        <a:extLst>
                          <a:ext uri="{FF2B5EF4-FFF2-40B4-BE49-F238E27FC236}">
                            <a16:creationId xmlns:a16="http://schemas.microsoft.com/office/drawing/2014/main" id="{55A8C6BD-83D4-BFB8-D5E8-578F1843C143}"/>
                          </a:ext>
                        </a:extLst>
                      </p:cNvPr>
                      <p:cNvSpPr/>
                      <p:nvPr/>
                    </p:nvSpPr>
                    <p:spPr bwMode="auto">
                      <a:xfrm>
                        <a:off x="6230972" y="422167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3" name="Gerade Verbindung mit Pfeil 12">
                      <a:extLst>
                        <a:ext uri="{FF2B5EF4-FFF2-40B4-BE49-F238E27FC236}">
                          <a16:creationId xmlns:a16="http://schemas.microsoft.com/office/drawing/2014/main" id="{D016DD7E-EAAD-ECC6-29BF-EAAA4542433F}"/>
                        </a:ext>
                      </a:extLst>
                    </p:cNvPr>
                    <p:cNvCxnSpPr/>
                    <p:nvPr/>
                  </p:nvCxnSpPr>
                  <p:spPr bwMode="auto">
                    <a:xfrm flipV="1">
                      <a:off x="5665599" y="3643359"/>
                      <a:ext cx="0" cy="63832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4" name="Gruppieren 13">
                      <a:extLst>
                        <a:ext uri="{FF2B5EF4-FFF2-40B4-BE49-F238E27FC236}">
                          <a16:creationId xmlns:a16="http://schemas.microsoft.com/office/drawing/2014/main" id="{DC6BE954-CF3D-B2A8-933D-AB989354BBE9}"/>
                        </a:ext>
                      </a:extLst>
                    </p:cNvPr>
                    <p:cNvGrpSpPr/>
                    <p:nvPr/>
                  </p:nvGrpSpPr>
                  <p:grpSpPr>
                    <a:xfrm>
                      <a:off x="5433217" y="3496891"/>
                      <a:ext cx="458019" cy="142870"/>
                      <a:chOff x="4966509" y="3050381"/>
                      <a:chExt cx="458019" cy="142870"/>
                    </a:xfrm>
                  </p:grpSpPr>
                  <p:cxnSp>
                    <p:nvCxnSpPr>
                      <p:cNvPr id="19" name="Gerader Verbinder 18">
                        <a:extLst>
                          <a:ext uri="{FF2B5EF4-FFF2-40B4-BE49-F238E27FC236}">
                            <a16:creationId xmlns:a16="http://schemas.microsoft.com/office/drawing/2014/main" id="{20296BA8-C3D0-8799-A2AD-9F83B058B1BB}"/>
                          </a:ext>
                        </a:extLst>
                      </p:cNvPr>
                      <p:cNvCxnSpPr>
                        <a:cxnSpLocks/>
                      </p:cNvCxnSpPr>
                      <p:nvPr/>
                    </p:nvCxnSpPr>
                    <p:spPr bwMode="auto">
                      <a:xfrm>
                        <a:off x="5197095" y="3050381"/>
                        <a:ext cx="0"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0" name="Gruppieren 19">
                        <a:extLst>
                          <a:ext uri="{FF2B5EF4-FFF2-40B4-BE49-F238E27FC236}">
                            <a16:creationId xmlns:a16="http://schemas.microsoft.com/office/drawing/2014/main" id="{C304AA89-E46A-EFA4-EA02-AB768411FAF4}"/>
                          </a:ext>
                        </a:extLst>
                      </p:cNvPr>
                      <p:cNvGrpSpPr/>
                      <p:nvPr/>
                    </p:nvGrpSpPr>
                    <p:grpSpPr>
                      <a:xfrm>
                        <a:off x="5241937" y="3050381"/>
                        <a:ext cx="182591" cy="142870"/>
                        <a:chOff x="5241937" y="3050381"/>
                        <a:chExt cx="182591" cy="142870"/>
                      </a:xfrm>
                    </p:grpSpPr>
                    <p:cxnSp>
                      <p:nvCxnSpPr>
                        <p:cNvPr id="26" name="Gerader Verbinder 25">
                          <a:extLst>
                            <a:ext uri="{FF2B5EF4-FFF2-40B4-BE49-F238E27FC236}">
                              <a16:creationId xmlns:a16="http://schemas.microsoft.com/office/drawing/2014/main" id="{10482E17-0EE6-1D97-66EF-1E238ADC18EE}"/>
                            </a:ext>
                          </a:extLst>
                        </p:cNvPr>
                        <p:cNvCxnSpPr/>
                        <p:nvPr/>
                      </p:nvCxnSpPr>
                      <p:spPr bwMode="auto">
                        <a:xfrm flipH="1">
                          <a:off x="5241937" y="3050381"/>
                          <a:ext cx="18244"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83DD836D-59DD-B47E-DC5B-EDB904D301DA}"/>
                            </a:ext>
                          </a:extLst>
                        </p:cNvPr>
                        <p:cNvCxnSpPr/>
                        <p:nvPr/>
                      </p:nvCxnSpPr>
                      <p:spPr bwMode="auto">
                        <a:xfrm flipH="1">
                          <a:off x="5291150" y="3057524"/>
                          <a:ext cx="26975"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A2E5C6F3-0742-2943-249C-3E52160CBB3D}"/>
                            </a:ext>
                          </a:extLst>
                        </p:cNvPr>
                        <p:cNvCxnSpPr/>
                        <p:nvPr/>
                      </p:nvCxnSpPr>
                      <p:spPr bwMode="auto">
                        <a:xfrm flipH="1">
                          <a:off x="5340364" y="3076574"/>
                          <a:ext cx="37283" cy="92867"/>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r Verbinder 28">
                          <a:extLst>
                            <a:ext uri="{FF2B5EF4-FFF2-40B4-BE49-F238E27FC236}">
                              <a16:creationId xmlns:a16="http://schemas.microsoft.com/office/drawing/2014/main" id="{02F58F9D-88B2-C759-2B1F-1A720183E4F3}"/>
                            </a:ext>
                          </a:extLst>
                        </p:cNvPr>
                        <p:cNvCxnSpPr/>
                        <p:nvPr/>
                      </p:nvCxnSpPr>
                      <p:spPr bwMode="auto">
                        <a:xfrm flipH="1">
                          <a:off x="5389575" y="3117790"/>
                          <a:ext cx="34953" cy="7546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uppieren 20">
                        <a:extLst>
                          <a:ext uri="{FF2B5EF4-FFF2-40B4-BE49-F238E27FC236}">
                            <a16:creationId xmlns:a16="http://schemas.microsoft.com/office/drawing/2014/main" id="{95FDE4C1-A80A-DA60-4D31-4AE200A6C187}"/>
                          </a:ext>
                        </a:extLst>
                      </p:cNvPr>
                      <p:cNvGrpSpPr/>
                      <p:nvPr/>
                    </p:nvGrpSpPr>
                    <p:grpSpPr>
                      <a:xfrm flipH="1">
                        <a:off x="4966509" y="3050381"/>
                        <a:ext cx="182591" cy="142870"/>
                        <a:chOff x="5241937" y="3050381"/>
                        <a:chExt cx="182591" cy="142870"/>
                      </a:xfrm>
                    </p:grpSpPr>
                    <p:cxnSp>
                      <p:nvCxnSpPr>
                        <p:cNvPr id="22" name="Gerader Verbinder 21">
                          <a:extLst>
                            <a:ext uri="{FF2B5EF4-FFF2-40B4-BE49-F238E27FC236}">
                              <a16:creationId xmlns:a16="http://schemas.microsoft.com/office/drawing/2014/main" id="{150601D4-69A9-111A-A4EE-4A3270D235A2}"/>
                            </a:ext>
                          </a:extLst>
                        </p:cNvPr>
                        <p:cNvCxnSpPr/>
                        <p:nvPr/>
                      </p:nvCxnSpPr>
                      <p:spPr bwMode="auto">
                        <a:xfrm flipH="1">
                          <a:off x="5241937" y="3050381"/>
                          <a:ext cx="18244"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Gerader Verbinder 22">
                          <a:extLst>
                            <a:ext uri="{FF2B5EF4-FFF2-40B4-BE49-F238E27FC236}">
                              <a16:creationId xmlns:a16="http://schemas.microsoft.com/office/drawing/2014/main" id="{0FD9C43E-76CD-BA39-8BC1-708EA5A6E18B}"/>
                            </a:ext>
                          </a:extLst>
                        </p:cNvPr>
                        <p:cNvCxnSpPr/>
                        <p:nvPr/>
                      </p:nvCxnSpPr>
                      <p:spPr bwMode="auto">
                        <a:xfrm flipH="1">
                          <a:off x="5291150" y="3057524"/>
                          <a:ext cx="26975" cy="9763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3">
                          <a:extLst>
                            <a:ext uri="{FF2B5EF4-FFF2-40B4-BE49-F238E27FC236}">
                              <a16:creationId xmlns:a16="http://schemas.microsoft.com/office/drawing/2014/main" id="{3A5B18D0-75B6-9176-5DE8-CA5AAC3B04DC}"/>
                            </a:ext>
                          </a:extLst>
                        </p:cNvPr>
                        <p:cNvCxnSpPr/>
                        <p:nvPr/>
                      </p:nvCxnSpPr>
                      <p:spPr bwMode="auto">
                        <a:xfrm flipH="1">
                          <a:off x="5340364" y="3076574"/>
                          <a:ext cx="37283" cy="92867"/>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r Verbinder 24">
                          <a:extLst>
                            <a:ext uri="{FF2B5EF4-FFF2-40B4-BE49-F238E27FC236}">
                              <a16:creationId xmlns:a16="http://schemas.microsoft.com/office/drawing/2014/main" id="{15177C56-57A5-A315-CB57-3A3C0448AE65}"/>
                            </a:ext>
                          </a:extLst>
                        </p:cNvPr>
                        <p:cNvCxnSpPr/>
                        <p:nvPr/>
                      </p:nvCxnSpPr>
                      <p:spPr bwMode="auto">
                        <a:xfrm flipH="1">
                          <a:off x="5389575" y="3117790"/>
                          <a:ext cx="34953" cy="75461"/>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5" name="Textfeld 14">
                      <a:extLst>
                        <a:ext uri="{FF2B5EF4-FFF2-40B4-BE49-F238E27FC236}">
                          <a16:creationId xmlns:a16="http://schemas.microsoft.com/office/drawing/2014/main" id="{07C96151-2A68-631C-1FD7-766CE0DC9F69}"/>
                        </a:ext>
                      </a:extLst>
                    </p:cNvPr>
                    <p:cNvSpPr txBox="1"/>
                    <p:nvPr/>
                  </p:nvSpPr>
                  <p:spPr>
                    <a:xfrm>
                      <a:off x="5575326" y="3279043"/>
                      <a:ext cx="183786" cy="148486"/>
                    </a:xfrm>
                    <a:prstGeom prst="rect">
                      <a:avLst/>
                    </a:prstGeom>
                    <a:noFill/>
                  </p:spPr>
                  <p:txBody>
                    <a:bodyPr wrap="none" rtlCol="0">
                      <a:spAutoFit/>
                    </a:bodyPr>
                    <a:lstStyle/>
                    <a:p>
                      <a:pPr algn="ctr"/>
                      <a:r>
                        <a:rPr lang="de-DE" sz="1000" dirty="0"/>
                        <a:t>0</a:t>
                      </a:r>
                    </a:p>
                  </p:txBody>
                </p:sp>
                <p:grpSp>
                  <p:nvGrpSpPr>
                    <p:cNvPr id="16" name="Gruppieren 15">
                      <a:extLst>
                        <a:ext uri="{FF2B5EF4-FFF2-40B4-BE49-F238E27FC236}">
                          <a16:creationId xmlns:a16="http://schemas.microsoft.com/office/drawing/2014/main" id="{7D19BBB1-7DE7-AF81-E3E6-97E7C2B5181D}"/>
                        </a:ext>
                      </a:extLst>
                    </p:cNvPr>
                    <p:cNvGrpSpPr/>
                    <p:nvPr/>
                  </p:nvGrpSpPr>
                  <p:grpSpPr>
                    <a:xfrm>
                      <a:off x="4322131" y="4219292"/>
                      <a:ext cx="797719" cy="221933"/>
                      <a:chOff x="4322131" y="4219292"/>
                      <a:chExt cx="797719" cy="221933"/>
                    </a:xfrm>
                  </p:grpSpPr>
                  <p:sp>
                    <p:nvSpPr>
                      <p:cNvPr id="17" name="Rechteck 16">
                        <a:extLst>
                          <a:ext uri="{FF2B5EF4-FFF2-40B4-BE49-F238E27FC236}">
                            <a16:creationId xmlns:a16="http://schemas.microsoft.com/office/drawing/2014/main" id="{6DAE8251-F403-512A-8987-092EA0C00771}"/>
                          </a:ext>
                        </a:extLst>
                      </p:cNvPr>
                      <p:cNvSpPr/>
                      <p:nvPr/>
                    </p:nvSpPr>
                    <p:spPr bwMode="auto">
                      <a:xfrm>
                        <a:off x="4697650" y="4260249"/>
                        <a:ext cx="45719" cy="180976"/>
                      </a:xfrm>
                      <a:prstGeom prst="rect">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 name="Rechteck 37">
                        <a:extLst>
                          <a:ext uri="{FF2B5EF4-FFF2-40B4-BE49-F238E27FC236}">
                            <a16:creationId xmlns:a16="http://schemas.microsoft.com/office/drawing/2014/main" id="{5FF40BF1-62E6-AAB5-3B67-5767906BFD62}"/>
                          </a:ext>
                        </a:extLst>
                      </p:cNvPr>
                      <p:cNvSpPr/>
                      <p:nvPr/>
                    </p:nvSpPr>
                    <p:spPr bwMode="auto">
                      <a:xfrm>
                        <a:off x="4322131" y="421929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8" name="Textfeld 7">
                    <a:extLst>
                      <a:ext uri="{FF2B5EF4-FFF2-40B4-BE49-F238E27FC236}">
                        <a16:creationId xmlns:a16="http://schemas.microsoft.com/office/drawing/2014/main" id="{82A5A3B3-8B65-ADC9-21D8-23879FB4423F}"/>
                      </a:ext>
                    </a:extLst>
                  </p:cNvPr>
                  <p:cNvSpPr txBox="1"/>
                  <p:nvPr/>
                </p:nvSpPr>
                <p:spPr>
                  <a:xfrm>
                    <a:off x="5813706" y="4944280"/>
                    <a:ext cx="781923" cy="369332"/>
                  </a:xfrm>
                  <a:prstGeom prst="rect">
                    <a:avLst/>
                  </a:prstGeom>
                  <a:noFill/>
                </p:spPr>
                <p:txBody>
                  <a:bodyPr wrap="square">
                    <a:spAutoFit/>
                  </a:bodyPr>
                  <a:lstStyle/>
                  <a:p>
                    <a:pPr algn="ctr"/>
                    <a:r>
                      <a:rPr lang="de-DE" sz="1800" b="1" dirty="0">
                        <a:solidFill>
                          <a:schemeClr val="bg1"/>
                        </a:solidFill>
                        <a:latin typeface="Calibri" panose="020F0502020204030204" pitchFamily="34" charset="0"/>
                        <a:cs typeface="Calibri" panose="020F0502020204030204" pitchFamily="34" charset="0"/>
                      </a:rPr>
                      <a:t>Netz</a:t>
                    </a:r>
                    <a:endParaRPr lang="de-DE" sz="1800" dirty="0">
                      <a:solidFill>
                        <a:schemeClr val="bg1"/>
                      </a:solidFill>
                      <a:latin typeface="Calibri" panose="020F0502020204030204" pitchFamily="34" charset="0"/>
                      <a:cs typeface="Calibri" panose="020F0502020204030204" pitchFamily="34" charset="0"/>
                    </a:endParaRPr>
                  </a:p>
                </p:txBody>
              </p:sp>
            </p:grpSp>
            <p:sp>
              <p:nvSpPr>
                <p:cNvPr id="8192" name="Rechteck: abgerundete Ecken 8191">
                  <a:extLst>
                    <a:ext uri="{FF2B5EF4-FFF2-40B4-BE49-F238E27FC236}">
                      <a16:creationId xmlns:a16="http://schemas.microsoft.com/office/drawing/2014/main" id="{F496E9C2-3BD7-8062-25C4-5F62BD621621}"/>
                    </a:ext>
                  </a:extLst>
                </p:cNvPr>
                <p:cNvSpPr/>
                <p:nvPr/>
              </p:nvSpPr>
              <p:spPr bwMode="auto">
                <a:xfrm>
                  <a:off x="5452969" y="2365399"/>
                  <a:ext cx="1360966" cy="1212202"/>
                </a:xfrm>
                <a:prstGeom prst="roundRect">
                  <a:avLst/>
                </a:prstGeom>
                <a:solidFill>
                  <a:srgbClr val="00B050"/>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bg1"/>
                      </a:solidFill>
                      <a:effectLst/>
                      <a:latin typeface="Arial" charset="0"/>
                    </a:rPr>
                    <a:t>Erzeugung</a:t>
                  </a:r>
                </a:p>
              </p:txBody>
            </p:sp>
            <p:sp>
              <p:nvSpPr>
                <p:cNvPr id="8225" name="Rechteck: abgerundete Ecken 8224">
                  <a:extLst>
                    <a:ext uri="{FF2B5EF4-FFF2-40B4-BE49-F238E27FC236}">
                      <a16:creationId xmlns:a16="http://schemas.microsoft.com/office/drawing/2014/main" id="{FE2D0E80-310F-2F7C-450A-3C0CE1776FB1}"/>
                    </a:ext>
                  </a:extLst>
                </p:cNvPr>
                <p:cNvSpPr/>
                <p:nvPr/>
              </p:nvSpPr>
              <p:spPr bwMode="auto">
                <a:xfrm>
                  <a:off x="8094103" y="2365399"/>
                  <a:ext cx="1360966" cy="1212202"/>
                </a:xfrm>
                <a:prstGeom prst="roundRect">
                  <a:avLst/>
                </a:prstGeom>
                <a:solidFill>
                  <a:srgbClr val="00B0F0"/>
                </a:solidFill>
                <a:ln w="12700"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800" b="0" i="0" u="none" strike="noStrike" cap="none" normalizeH="0" baseline="0" dirty="0">
                      <a:ln>
                        <a:noFill/>
                      </a:ln>
                      <a:solidFill>
                        <a:schemeClr val="tx1"/>
                      </a:solidFill>
                      <a:effectLst/>
                      <a:latin typeface="Arial" charset="0"/>
                    </a:rPr>
                    <a:t>Verbrauch</a:t>
                  </a:r>
                </a:p>
              </p:txBody>
            </p:sp>
          </p:grpSp>
          <p:sp>
            <p:nvSpPr>
              <p:cNvPr id="8230" name="Textfeld 8229">
                <a:extLst>
                  <a:ext uri="{FF2B5EF4-FFF2-40B4-BE49-F238E27FC236}">
                    <a16:creationId xmlns:a16="http://schemas.microsoft.com/office/drawing/2014/main" id="{09D0FC21-DEEA-80EE-E041-E9B31652B2AB}"/>
                  </a:ext>
                </a:extLst>
              </p:cNvPr>
              <p:cNvSpPr txBox="1"/>
              <p:nvPr/>
            </p:nvSpPr>
            <p:spPr>
              <a:xfrm>
                <a:off x="5639448" y="1030461"/>
                <a:ext cx="3249608" cy="369332"/>
              </a:xfrm>
              <a:prstGeom prst="rect">
                <a:avLst/>
              </a:prstGeom>
              <a:noFill/>
            </p:spPr>
            <p:txBody>
              <a:bodyPr wrap="none" rtlCol="0">
                <a:spAutoFit/>
              </a:bodyPr>
              <a:lstStyle/>
              <a:p>
                <a:r>
                  <a:rPr lang="de-DE" sz="1800" b="1" dirty="0"/>
                  <a:t>permanentes Gleichgewicht</a:t>
                </a:r>
              </a:p>
            </p:txBody>
          </p:sp>
        </p:grpSp>
        <p:sp>
          <p:nvSpPr>
            <p:cNvPr id="8193" name="Textfeld 8192">
              <a:extLst>
                <a:ext uri="{FF2B5EF4-FFF2-40B4-BE49-F238E27FC236}">
                  <a16:creationId xmlns:a16="http://schemas.microsoft.com/office/drawing/2014/main" id="{5224D268-2F70-14C9-E7AB-B9AC5C92A7D2}"/>
                </a:ext>
              </a:extLst>
            </p:cNvPr>
            <p:cNvSpPr txBox="1"/>
            <p:nvPr/>
          </p:nvSpPr>
          <p:spPr>
            <a:xfrm>
              <a:off x="6505307" y="5525264"/>
              <a:ext cx="1540807" cy="338554"/>
            </a:xfrm>
            <a:prstGeom prst="rect">
              <a:avLst/>
            </a:prstGeom>
            <a:noFill/>
          </p:spPr>
          <p:txBody>
            <a:bodyPr wrap="none" rtlCol="0">
              <a:spAutoFit/>
            </a:bodyPr>
            <a:lstStyle/>
            <a:p>
              <a:pPr algn="ctr"/>
              <a:r>
                <a:rPr lang="de-DE" sz="1600" u="sng" dirty="0"/>
                <a:t>Energiesystem</a:t>
              </a:r>
            </a:p>
          </p:txBody>
        </p:sp>
      </p:grpSp>
      <p:sp>
        <p:nvSpPr>
          <p:cNvPr id="8231" name="Rectangle 4">
            <a:extLst>
              <a:ext uri="{FF2B5EF4-FFF2-40B4-BE49-F238E27FC236}">
                <a16:creationId xmlns:a16="http://schemas.microsoft.com/office/drawing/2014/main" id="{F706E303-8E32-4442-FAEE-A0A7FA9AFC1A}"/>
              </a:ext>
            </a:extLst>
          </p:cNvPr>
          <p:cNvSpPr>
            <a:spLocks noChangeArrowheads="1"/>
          </p:cNvSpPr>
          <p:nvPr/>
        </p:nvSpPr>
        <p:spPr bwMode="auto">
          <a:xfrm>
            <a:off x="0" y="61198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Geopolitik und Technik bestimmen die energetische Versorgungssicherheit!</a:t>
            </a:r>
          </a:p>
        </p:txBody>
      </p:sp>
    </p:spTree>
    <p:extLst>
      <p:ext uri="{BB962C8B-B14F-4D97-AF65-F5344CB8AC3E}">
        <p14:creationId xmlns:p14="http://schemas.microsoft.com/office/powerpoint/2010/main" val="355953127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47"/>
                                        </p:tgtEl>
                                        <p:attrNameLst>
                                          <p:attrName>style.visibility</p:attrName>
                                        </p:attrNameLst>
                                      </p:cBhvr>
                                      <p:to>
                                        <p:strVal val="visible"/>
                                      </p:to>
                                    </p:set>
                                    <p:anim calcmode="lin" valueType="num">
                                      <p:cBhvr additive="base">
                                        <p:cTn id="7" dur="1000" fill="hold"/>
                                        <p:tgtEl>
                                          <p:spTgt spid="8247"/>
                                        </p:tgtEl>
                                        <p:attrNameLst>
                                          <p:attrName>ppt_x</p:attrName>
                                        </p:attrNameLst>
                                      </p:cBhvr>
                                      <p:tavLst>
                                        <p:tav tm="0">
                                          <p:val>
                                            <p:strVal val="1+#ppt_w/2"/>
                                          </p:val>
                                        </p:tav>
                                        <p:tav tm="100000">
                                          <p:val>
                                            <p:strVal val="#ppt_x"/>
                                          </p:val>
                                        </p:tav>
                                      </p:tavLst>
                                    </p:anim>
                                    <p:anim calcmode="lin" valueType="num">
                                      <p:cBhvr additive="base">
                                        <p:cTn id="8" dur="1000" fill="hold"/>
                                        <p:tgtEl>
                                          <p:spTgt spid="82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195"/>
                                        </p:tgtEl>
                                        <p:attrNameLst>
                                          <p:attrName>style.visibility</p:attrName>
                                        </p:attrNameLst>
                                      </p:cBhvr>
                                      <p:to>
                                        <p:strVal val="visible"/>
                                      </p:to>
                                    </p:set>
                                    <p:anim calcmode="lin" valueType="num">
                                      <p:cBhvr additive="base">
                                        <p:cTn id="13" dur="1000" fill="hold"/>
                                        <p:tgtEl>
                                          <p:spTgt spid="8195"/>
                                        </p:tgtEl>
                                        <p:attrNameLst>
                                          <p:attrName>ppt_x</p:attrName>
                                        </p:attrNameLst>
                                      </p:cBhvr>
                                      <p:tavLst>
                                        <p:tav tm="0">
                                          <p:val>
                                            <p:strVal val="1+#ppt_w/2"/>
                                          </p:val>
                                        </p:tav>
                                        <p:tav tm="100000">
                                          <p:val>
                                            <p:strVal val="#ppt_x"/>
                                          </p:val>
                                        </p:tav>
                                      </p:tavLst>
                                    </p:anim>
                                    <p:anim calcmode="lin" valueType="num">
                                      <p:cBhvr additive="base">
                                        <p:cTn id="14" dur="1000" fill="hold"/>
                                        <p:tgtEl>
                                          <p:spTgt spid="819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231"/>
                                        </p:tgtEl>
                                        <p:attrNameLst>
                                          <p:attrName>style.visibility</p:attrName>
                                        </p:attrNameLst>
                                      </p:cBhvr>
                                      <p:to>
                                        <p:strVal val="visible"/>
                                      </p:to>
                                    </p:set>
                                    <p:anim calcmode="lin" valueType="num">
                                      <p:cBhvr additive="base">
                                        <p:cTn id="19" dur="1000" fill="hold"/>
                                        <p:tgtEl>
                                          <p:spTgt spid="8231"/>
                                        </p:tgtEl>
                                        <p:attrNameLst>
                                          <p:attrName>ppt_x</p:attrName>
                                        </p:attrNameLst>
                                      </p:cBhvr>
                                      <p:tavLst>
                                        <p:tav tm="0">
                                          <p:val>
                                            <p:strVal val="#ppt_x"/>
                                          </p:val>
                                        </p:tav>
                                        <p:tav tm="100000">
                                          <p:val>
                                            <p:strVal val="#ppt_x"/>
                                          </p:val>
                                        </p:tav>
                                      </p:tavLst>
                                    </p:anim>
                                    <p:anim calcmode="lin" valueType="num">
                                      <p:cBhvr additive="base">
                                        <p:cTn id="20" dur="1000" fill="hold"/>
                                        <p:tgtEl>
                                          <p:spTgt spid="82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hteck 88">
            <a:extLst>
              <a:ext uri="{FF2B5EF4-FFF2-40B4-BE49-F238E27FC236}">
                <a16:creationId xmlns:a16="http://schemas.microsoft.com/office/drawing/2014/main" id="{EEDE55AE-88D9-6DB0-CC4C-A52F6763DD6C}"/>
              </a:ext>
            </a:extLst>
          </p:cNvPr>
          <p:cNvSpPr/>
          <p:nvPr/>
        </p:nvSpPr>
        <p:spPr bwMode="auto">
          <a:xfrm>
            <a:off x="5818313" y="1645181"/>
            <a:ext cx="1152343" cy="817568"/>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834653" y="0"/>
            <a:ext cx="902490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(3)</a:t>
            </a:r>
            <a:br>
              <a:rPr lang="de-DE" altLang="de-DE" sz="2000" dirty="0">
                <a:solidFill>
                  <a:schemeClr val="bg1"/>
                </a:solidFill>
              </a:rPr>
            </a:br>
            <a:r>
              <a:rPr lang="de-DE" altLang="de-DE" sz="2000" dirty="0">
                <a:solidFill>
                  <a:schemeClr val="bg1"/>
                </a:solidFill>
              </a:rPr>
              <a:t>Stromausfall (3): Ersatzstrom im Inselbetrieb (2) mit automatischer Umschaltung</a:t>
            </a:r>
          </a:p>
        </p:txBody>
      </p:sp>
      <p:cxnSp>
        <p:nvCxnSpPr>
          <p:cNvPr id="88" name="Gerader Verbinder 87">
            <a:extLst>
              <a:ext uri="{FF2B5EF4-FFF2-40B4-BE49-F238E27FC236}">
                <a16:creationId xmlns:a16="http://schemas.microsoft.com/office/drawing/2014/main" id="{687036A1-3B75-4BAB-B97E-B77008FA93D4}"/>
              </a:ext>
            </a:extLst>
          </p:cNvPr>
          <p:cNvCxnSpPr>
            <a:cxnSpLocks/>
          </p:cNvCxnSpPr>
          <p:nvPr/>
        </p:nvCxnSpPr>
        <p:spPr bwMode="auto">
          <a:xfrm flipV="1">
            <a:off x="8240390" y="1408383"/>
            <a:ext cx="0" cy="1282261"/>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14">
            <a:extLst>
              <a:ext uri="{FF2B5EF4-FFF2-40B4-BE49-F238E27FC236}">
                <a16:creationId xmlns:a16="http://schemas.microsoft.com/office/drawing/2014/main" id="{B6CF75B6-E0EC-1B91-EAD7-5978FFB46681}"/>
              </a:ext>
            </a:extLst>
          </p:cNvPr>
          <p:cNvSpPr txBox="1">
            <a:spLocks noChangeArrowheads="1"/>
          </p:cNvSpPr>
          <p:nvPr/>
        </p:nvSpPr>
        <p:spPr bwMode="auto">
          <a:xfrm>
            <a:off x="8499180" y="5868291"/>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cxnSp>
        <p:nvCxnSpPr>
          <p:cNvPr id="53" name="Gerader Verbinder 52">
            <a:extLst>
              <a:ext uri="{FF2B5EF4-FFF2-40B4-BE49-F238E27FC236}">
                <a16:creationId xmlns:a16="http://schemas.microsoft.com/office/drawing/2014/main" id="{E16D55B0-7265-D742-2DC4-404368641B88}"/>
              </a:ext>
            </a:extLst>
          </p:cNvPr>
          <p:cNvCxnSpPr>
            <a:endCxn id="76" idx="2"/>
          </p:cNvCxnSpPr>
          <p:nvPr/>
        </p:nvCxnSpPr>
        <p:spPr bwMode="auto">
          <a:xfrm>
            <a:off x="4071018" y="4073271"/>
            <a:ext cx="226440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feld 13">
            <a:extLst>
              <a:ext uri="{FF2B5EF4-FFF2-40B4-BE49-F238E27FC236}">
                <a16:creationId xmlns:a16="http://schemas.microsoft.com/office/drawing/2014/main" id="{3295A4A4-4B2E-3D8E-A395-CEF3F51DAED7}"/>
              </a:ext>
            </a:extLst>
          </p:cNvPr>
          <p:cNvSpPr txBox="1"/>
          <p:nvPr/>
        </p:nvSpPr>
        <p:spPr>
          <a:xfrm>
            <a:off x="4548272" y="3739261"/>
            <a:ext cx="941283" cy="307777"/>
          </a:xfrm>
          <a:prstGeom prst="rect">
            <a:avLst/>
          </a:prstGeom>
          <a:noFill/>
        </p:spPr>
        <p:txBody>
          <a:bodyPr wrap="none" rtlCol="0">
            <a:spAutoFit/>
          </a:bodyPr>
          <a:lstStyle/>
          <a:p>
            <a:r>
              <a:rPr lang="de-DE" sz="1400" dirty="0"/>
              <a:t>Hausnetz</a:t>
            </a:r>
          </a:p>
        </p:txBody>
      </p:sp>
      <p:cxnSp>
        <p:nvCxnSpPr>
          <p:cNvPr id="19" name="Gerader Verbinder 18">
            <a:extLst>
              <a:ext uri="{FF2B5EF4-FFF2-40B4-BE49-F238E27FC236}">
                <a16:creationId xmlns:a16="http://schemas.microsoft.com/office/drawing/2014/main" id="{450F532E-34D6-7F6D-ECE1-D1C5DE41B6DB}"/>
              </a:ext>
            </a:extLst>
          </p:cNvPr>
          <p:cNvCxnSpPr/>
          <p:nvPr/>
        </p:nvCxnSpPr>
        <p:spPr bwMode="auto">
          <a:xfrm flipH="1">
            <a:off x="63850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2848CAF3-AE8A-42F6-6B70-211E97C3D120}"/>
              </a:ext>
            </a:extLst>
          </p:cNvPr>
          <p:cNvCxnSpPr/>
          <p:nvPr/>
        </p:nvCxnSpPr>
        <p:spPr bwMode="auto">
          <a:xfrm flipH="1">
            <a:off x="4898957"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0" name="Grafik 69">
            <a:extLst>
              <a:ext uri="{FF2B5EF4-FFF2-40B4-BE49-F238E27FC236}">
                <a16:creationId xmlns:a16="http://schemas.microsoft.com/office/drawing/2014/main" id="{F5AFA519-9E20-9BF1-3B5C-90C3D1E1442A}"/>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628453" y="4143345"/>
            <a:ext cx="449834" cy="537633"/>
          </a:xfrm>
          <a:prstGeom prst="rect">
            <a:avLst/>
          </a:prstGeom>
        </p:spPr>
      </p:pic>
      <p:sp>
        <p:nvSpPr>
          <p:cNvPr id="71" name="Textfeld 70">
            <a:extLst>
              <a:ext uri="{FF2B5EF4-FFF2-40B4-BE49-F238E27FC236}">
                <a16:creationId xmlns:a16="http://schemas.microsoft.com/office/drawing/2014/main" id="{1A8C9588-BAD3-E556-4D10-1CFE2966952E}"/>
              </a:ext>
            </a:extLst>
          </p:cNvPr>
          <p:cNvSpPr txBox="1"/>
          <p:nvPr/>
        </p:nvSpPr>
        <p:spPr>
          <a:xfrm>
            <a:off x="5191336" y="4335319"/>
            <a:ext cx="255198" cy="246221"/>
          </a:xfrm>
          <a:prstGeom prst="rect">
            <a:avLst/>
          </a:prstGeom>
          <a:noFill/>
        </p:spPr>
        <p:txBody>
          <a:bodyPr wrap="none" rtlCol="0">
            <a:spAutoFit/>
          </a:bodyPr>
          <a:lstStyle/>
          <a:p>
            <a:r>
              <a:rPr lang="de-DE" sz="1000" dirty="0"/>
              <a:t>3</a:t>
            </a:r>
          </a:p>
        </p:txBody>
      </p:sp>
      <p:sp>
        <p:nvSpPr>
          <p:cNvPr id="72" name="Ellipse 71">
            <a:extLst>
              <a:ext uri="{FF2B5EF4-FFF2-40B4-BE49-F238E27FC236}">
                <a16:creationId xmlns:a16="http://schemas.microsoft.com/office/drawing/2014/main" id="{B4F6BF91-9AEE-C3EC-9063-8C98560191AF}"/>
              </a:ext>
            </a:extLst>
          </p:cNvPr>
          <p:cNvSpPr/>
          <p:nvPr/>
        </p:nvSpPr>
        <p:spPr bwMode="auto">
          <a:xfrm>
            <a:off x="485046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79" name="Gerader Verbinder 78">
            <a:extLst>
              <a:ext uri="{FF2B5EF4-FFF2-40B4-BE49-F238E27FC236}">
                <a16:creationId xmlns:a16="http://schemas.microsoft.com/office/drawing/2014/main" id="{AC2E649F-6EAB-1E8C-BCC8-93575D574773}"/>
              </a:ext>
            </a:extLst>
          </p:cNvPr>
          <p:cNvCxnSpPr/>
          <p:nvPr/>
        </p:nvCxnSpPr>
        <p:spPr bwMode="auto">
          <a:xfrm flipH="1">
            <a:off x="4289495" y="4611178"/>
            <a:ext cx="10770" cy="476712"/>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 name="Grafik 79">
            <a:extLst>
              <a:ext uri="{FF2B5EF4-FFF2-40B4-BE49-F238E27FC236}">
                <a16:creationId xmlns:a16="http://schemas.microsoft.com/office/drawing/2014/main" id="{50D6E200-9F8D-591F-771F-1A5D8B0D51B1}"/>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4018991" y="4143345"/>
            <a:ext cx="449834" cy="537633"/>
          </a:xfrm>
          <a:prstGeom prst="rect">
            <a:avLst/>
          </a:prstGeom>
        </p:spPr>
      </p:pic>
      <p:sp>
        <p:nvSpPr>
          <p:cNvPr id="81" name="Textfeld 80">
            <a:extLst>
              <a:ext uri="{FF2B5EF4-FFF2-40B4-BE49-F238E27FC236}">
                <a16:creationId xmlns:a16="http://schemas.microsoft.com/office/drawing/2014/main" id="{9923E507-E2E2-02FF-68B8-8B2BDE93E5D4}"/>
              </a:ext>
            </a:extLst>
          </p:cNvPr>
          <p:cNvSpPr txBox="1"/>
          <p:nvPr/>
        </p:nvSpPr>
        <p:spPr>
          <a:xfrm>
            <a:off x="5941133" y="4335319"/>
            <a:ext cx="255198" cy="246221"/>
          </a:xfrm>
          <a:prstGeom prst="rect">
            <a:avLst/>
          </a:prstGeom>
          <a:noFill/>
        </p:spPr>
        <p:txBody>
          <a:bodyPr wrap="none" rtlCol="0">
            <a:spAutoFit/>
          </a:bodyPr>
          <a:lstStyle/>
          <a:p>
            <a:r>
              <a:rPr lang="de-DE" sz="1000" dirty="0"/>
              <a:t>3</a:t>
            </a:r>
          </a:p>
        </p:txBody>
      </p:sp>
      <p:sp>
        <p:nvSpPr>
          <p:cNvPr id="82" name="Ellipse 81">
            <a:extLst>
              <a:ext uri="{FF2B5EF4-FFF2-40B4-BE49-F238E27FC236}">
                <a16:creationId xmlns:a16="http://schemas.microsoft.com/office/drawing/2014/main" id="{4CFBEB29-A9FF-F299-11DC-A6E664E0BD91}"/>
              </a:ext>
            </a:extLst>
          </p:cNvPr>
          <p:cNvSpPr/>
          <p:nvPr/>
        </p:nvSpPr>
        <p:spPr bwMode="auto">
          <a:xfrm>
            <a:off x="424099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3" name="Gerader Verbinder 82">
            <a:extLst>
              <a:ext uri="{FF2B5EF4-FFF2-40B4-BE49-F238E27FC236}">
                <a16:creationId xmlns:a16="http://schemas.microsoft.com/office/drawing/2014/main" id="{3AB944BA-D723-6DE2-9098-4E5F23541407}"/>
              </a:ext>
            </a:extLst>
          </p:cNvPr>
          <p:cNvCxnSpPr/>
          <p:nvPr/>
        </p:nvCxnSpPr>
        <p:spPr bwMode="auto">
          <a:xfrm>
            <a:off x="5628736" y="4582328"/>
            <a:ext cx="0" cy="534411"/>
          </a:xfrm>
          <a:prstGeom prst="line">
            <a:avLst/>
          </a:prstGeom>
          <a:solidFill>
            <a:srgbClr val="FF0000"/>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 name="Grafik 83">
            <a:extLst>
              <a:ext uri="{FF2B5EF4-FFF2-40B4-BE49-F238E27FC236}">
                <a16:creationId xmlns:a16="http://schemas.microsoft.com/office/drawing/2014/main" id="{346023F4-F811-54C3-45AE-F140884B3280}"/>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5349983" y="4143345"/>
            <a:ext cx="449834" cy="537633"/>
          </a:xfrm>
          <a:prstGeom prst="rect">
            <a:avLst/>
          </a:prstGeom>
        </p:spPr>
      </p:pic>
      <p:sp>
        <p:nvSpPr>
          <p:cNvPr id="85" name="Ellipse 84">
            <a:extLst>
              <a:ext uri="{FF2B5EF4-FFF2-40B4-BE49-F238E27FC236}">
                <a16:creationId xmlns:a16="http://schemas.microsoft.com/office/drawing/2014/main" id="{3414BA33-F04C-9915-9ED1-EA29F932D81E}"/>
              </a:ext>
            </a:extLst>
          </p:cNvPr>
          <p:cNvSpPr/>
          <p:nvPr/>
        </p:nvSpPr>
        <p:spPr bwMode="auto">
          <a:xfrm>
            <a:off x="5571990"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5" name="Textfeld 104">
            <a:extLst>
              <a:ext uri="{FF2B5EF4-FFF2-40B4-BE49-F238E27FC236}">
                <a16:creationId xmlns:a16="http://schemas.microsoft.com/office/drawing/2014/main" id="{C42E1868-A643-1B4D-6FBC-B4A050B0FCF1}"/>
              </a:ext>
            </a:extLst>
          </p:cNvPr>
          <p:cNvSpPr txBox="1"/>
          <p:nvPr/>
        </p:nvSpPr>
        <p:spPr>
          <a:xfrm>
            <a:off x="4291172" y="4460985"/>
            <a:ext cx="609462" cy="461665"/>
          </a:xfrm>
          <a:prstGeom prst="rect">
            <a:avLst/>
          </a:prstGeom>
          <a:noFill/>
        </p:spPr>
        <p:txBody>
          <a:bodyPr wrap="none" rtlCol="0">
            <a:spAutoFit/>
          </a:bodyPr>
          <a:lstStyle/>
          <a:p>
            <a:r>
              <a:rPr lang="de-DE" b="1" dirty="0"/>
              <a:t>. . .</a:t>
            </a:r>
          </a:p>
        </p:txBody>
      </p:sp>
      <p:sp>
        <p:nvSpPr>
          <p:cNvPr id="111" name="Textfeld 110">
            <a:extLst>
              <a:ext uri="{FF2B5EF4-FFF2-40B4-BE49-F238E27FC236}">
                <a16:creationId xmlns:a16="http://schemas.microsoft.com/office/drawing/2014/main" id="{DCEFF636-168C-3C6C-B6B9-25C1299694EC}"/>
              </a:ext>
            </a:extLst>
          </p:cNvPr>
          <p:cNvSpPr txBox="1"/>
          <p:nvPr/>
        </p:nvSpPr>
        <p:spPr>
          <a:xfrm>
            <a:off x="5679796" y="4460985"/>
            <a:ext cx="609462" cy="461665"/>
          </a:xfrm>
          <a:prstGeom prst="rect">
            <a:avLst/>
          </a:prstGeom>
          <a:noFill/>
        </p:spPr>
        <p:txBody>
          <a:bodyPr wrap="none" rtlCol="0">
            <a:spAutoFit/>
          </a:bodyPr>
          <a:lstStyle/>
          <a:p>
            <a:r>
              <a:rPr lang="de-DE" b="1" dirty="0"/>
              <a:t>. . .</a:t>
            </a:r>
          </a:p>
        </p:txBody>
      </p:sp>
      <p:pic>
        <p:nvPicPr>
          <p:cNvPr id="74" name="Grafik 73">
            <a:extLst>
              <a:ext uri="{FF2B5EF4-FFF2-40B4-BE49-F238E27FC236}">
                <a16:creationId xmlns:a16="http://schemas.microsoft.com/office/drawing/2014/main" id="{4133BAFD-900D-28C5-EE93-4F1FD24792CE}"/>
              </a:ext>
            </a:extLst>
          </p:cNvPr>
          <p:cNvPicPr>
            <a:picLocks noChangeAspect="1"/>
          </p:cNvPicPr>
          <p:nvPr/>
        </p:nvPicPr>
        <p:blipFill rotWithShape="1">
          <a:blip r:embed="rId3">
            <a:extLst>
              <a:ext uri="{28A0092B-C50C-407E-A947-70E740481C1C}">
                <a14:useLocalDpi xmlns:a14="http://schemas.microsoft.com/office/drawing/2010/main" val="0"/>
              </a:ext>
            </a:extLst>
          </a:blip>
          <a:srcRect l="28002" t="2110" r="36284" b="3748"/>
          <a:stretch/>
        </p:blipFill>
        <p:spPr>
          <a:xfrm>
            <a:off x="6113411" y="4143345"/>
            <a:ext cx="449834" cy="537633"/>
          </a:xfrm>
          <a:prstGeom prst="rect">
            <a:avLst/>
          </a:prstGeom>
        </p:spPr>
      </p:pic>
      <p:pic>
        <p:nvPicPr>
          <p:cNvPr id="18" name="Grafik 17">
            <a:extLst>
              <a:ext uri="{FF2B5EF4-FFF2-40B4-BE49-F238E27FC236}">
                <a16:creationId xmlns:a16="http://schemas.microsoft.com/office/drawing/2014/main" id="{58DE3082-8869-FDFF-DDF5-A7D212696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080" y="4297333"/>
            <a:ext cx="1860579" cy="1550483"/>
          </a:xfrm>
          <a:prstGeom prst="rect">
            <a:avLst/>
          </a:prstGeom>
        </p:spPr>
      </p:pic>
      <p:cxnSp>
        <p:nvCxnSpPr>
          <p:cNvPr id="60" name="Gerader Verbinder 59">
            <a:extLst>
              <a:ext uri="{FF2B5EF4-FFF2-40B4-BE49-F238E27FC236}">
                <a16:creationId xmlns:a16="http://schemas.microsoft.com/office/drawing/2014/main" id="{F810E833-41C4-4534-8AC4-1FAA14CCAA2C}"/>
              </a:ext>
            </a:extLst>
          </p:cNvPr>
          <p:cNvCxnSpPr/>
          <p:nvPr/>
        </p:nvCxnSpPr>
        <p:spPr bwMode="auto">
          <a:xfrm>
            <a:off x="6389296" y="3197845"/>
            <a:ext cx="0" cy="87542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6" name="Ellipse 75">
            <a:extLst>
              <a:ext uri="{FF2B5EF4-FFF2-40B4-BE49-F238E27FC236}">
                <a16:creationId xmlns:a16="http://schemas.microsoft.com/office/drawing/2014/main" id="{5A4A455F-B0A6-7504-47BF-B9C6EAD982B4}"/>
              </a:ext>
            </a:extLst>
          </p:cNvPr>
          <p:cNvSpPr/>
          <p:nvPr/>
        </p:nvSpPr>
        <p:spPr bwMode="auto">
          <a:xfrm>
            <a:off x="6335418" y="4024164"/>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0" name="Textfeld 99">
            <a:extLst>
              <a:ext uri="{FF2B5EF4-FFF2-40B4-BE49-F238E27FC236}">
                <a16:creationId xmlns:a16="http://schemas.microsoft.com/office/drawing/2014/main" id="{BEB87623-8E5A-63DE-F157-E26FDBB64105}"/>
              </a:ext>
            </a:extLst>
          </p:cNvPr>
          <p:cNvSpPr txBox="1"/>
          <p:nvPr/>
        </p:nvSpPr>
        <p:spPr>
          <a:xfrm>
            <a:off x="2741872" y="2321561"/>
            <a:ext cx="434734" cy="307777"/>
          </a:xfrm>
          <a:prstGeom prst="rect">
            <a:avLst/>
          </a:prstGeom>
          <a:noFill/>
        </p:spPr>
        <p:txBody>
          <a:bodyPr wrap="none" rtlCol="0">
            <a:spAutoFit/>
          </a:bodyPr>
          <a:lstStyle/>
          <a:p>
            <a:r>
              <a:rPr lang="de-DE" sz="1400" dirty="0"/>
              <a:t>AC</a:t>
            </a:r>
          </a:p>
        </p:txBody>
      </p:sp>
      <p:pic>
        <p:nvPicPr>
          <p:cNvPr id="20" name="Grafik 19">
            <a:extLst>
              <a:ext uri="{FF2B5EF4-FFF2-40B4-BE49-F238E27FC236}">
                <a16:creationId xmlns:a16="http://schemas.microsoft.com/office/drawing/2014/main" id="{14A672BD-A342-C856-4EA7-3098574CD8C6}"/>
              </a:ext>
            </a:extLst>
          </p:cNvPr>
          <p:cNvPicPr>
            <a:picLocks noChangeAspect="1"/>
          </p:cNvPicPr>
          <p:nvPr/>
        </p:nvPicPr>
        <p:blipFill rotWithShape="1">
          <a:blip r:embed="rId5">
            <a:extLst>
              <a:ext uri="{28A0092B-C50C-407E-A947-70E740481C1C}">
                <a14:useLocalDpi xmlns:a14="http://schemas.microsoft.com/office/drawing/2010/main" val="0"/>
              </a:ext>
            </a:extLst>
          </a:blip>
          <a:srcRect l="16159" t="30771" r="15816" b="32504"/>
          <a:stretch/>
        </p:blipFill>
        <p:spPr>
          <a:xfrm>
            <a:off x="1423612" y="872088"/>
            <a:ext cx="1268915" cy="685056"/>
          </a:xfrm>
          <a:prstGeom prst="rect">
            <a:avLst/>
          </a:prstGeom>
        </p:spPr>
      </p:pic>
      <p:cxnSp>
        <p:nvCxnSpPr>
          <p:cNvPr id="24" name="Gerader Verbinder 23">
            <a:extLst>
              <a:ext uri="{FF2B5EF4-FFF2-40B4-BE49-F238E27FC236}">
                <a16:creationId xmlns:a16="http://schemas.microsoft.com/office/drawing/2014/main" id="{49B06287-AB39-1142-2FB2-0A9476B6E53F}"/>
              </a:ext>
            </a:extLst>
          </p:cNvPr>
          <p:cNvCxnSpPr>
            <a:stCxn id="7" idx="0"/>
            <a:endCxn id="20" idx="2"/>
          </p:cNvCxnSpPr>
          <p:nvPr/>
        </p:nvCxnSpPr>
        <p:spPr bwMode="auto">
          <a:xfrm flipV="1">
            <a:off x="2058069" y="1557144"/>
            <a:ext cx="1" cy="78635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hteck 6">
            <a:extLst>
              <a:ext uri="{FF2B5EF4-FFF2-40B4-BE49-F238E27FC236}">
                <a16:creationId xmlns:a16="http://schemas.microsoft.com/office/drawing/2014/main" id="{9E709F45-3EC4-F048-2B45-3A6C6C71B598}"/>
              </a:ext>
            </a:extLst>
          </p:cNvPr>
          <p:cNvSpPr/>
          <p:nvPr/>
        </p:nvSpPr>
        <p:spPr bwMode="auto">
          <a:xfrm>
            <a:off x="1518623" y="2343498"/>
            <a:ext cx="1078892" cy="73467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r>
              <a:rPr lang="de-DE" sz="1400" dirty="0"/>
              <a:t>Hybrid-WR</a:t>
            </a:r>
            <a:br>
              <a:rPr lang="de-DE" sz="1400" dirty="0"/>
            </a:br>
            <a:r>
              <a:rPr lang="de-DE" sz="1400" dirty="0"/>
              <a:t>mit</a:t>
            </a:r>
            <a:br>
              <a:rPr lang="de-DE" sz="1400" dirty="0"/>
            </a:br>
            <a:r>
              <a:rPr lang="de-DE" sz="1400" dirty="0"/>
              <a:t>ES</a:t>
            </a:r>
          </a:p>
        </p:txBody>
      </p:sp>
      <p:cxnSp>
        <p:nvCxnSpPr>
          <p:cNvPr id="29" name="Gerader Verbinder 28">
            <a:extLst>
              <a:ext uri="{FF2B5EF4-FFF2-40B4-BE49-F238E27FC236}">
                <a16:creationId xmlns:a16="http://schemas.microsoft.com/office/drawing/2014/main" id="{D72D2B6D-0F15-1BD4-732B-C87C9D7A4903}"/>
              </a:ext>
            </a:extLst>
          </p:cNvPr>
          <p:cNvCxnSpPr>
            <a:endCxn id="7" idx="2"/>
          </p:cNvCxnSpPr>
          <p:nvPr/>
        </p:nvCxnSpPr>
        <p:spPr bwMode="auto">
          <a:xfrm flipH="1" flipV="1">
            <a:off x="2058069" y="3078168"/>
            <a:ext cx="6350" cy="124340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FAB665BC-8D24-C89F-0C38-A2506E712FF4}"/>
              </a:ext>
            </a:extLst>
          </p:cNvPr>
          <p:cNvSpPr txBox="1"/>
          <p:nvPr/>
        </p:nvSpPr>
        <p:spPr>
          <a:xfrm>
            <a:off x="1518623" y="1738086"/>
            <a:ext cx="444352" cy="307777"/>
          </a:xfrm>
          <a:prstGeom prst="rect">
            <a:avLst/>
          </a:prstGeom>
          <a:noFill/>
        </p:spPr>
        <p:txBody>
          <a:bodyPr wrap="none" rtlCol="0">
            <a:spAutoFit/>
          </a:bodyPr>
          <a:lstStyle/>
          <a:p>
            <a:r>
              <a:rPr lang="de-DE" sz="1400" dirty="0"/>
              <a:t>DC</a:t>
            </a:r>
          </a:p>
        </p:txBody>
      </p:sp>
      <p:sp>
        <p:nvSpPr>
          <p:cNvPr id="33" name="Textfeld 32">
            <a:extLst>
              <a:ext uri="{FF2B5EF4-FFF2-40B4-BE49-F238E27FC236}">
                <a16:creationId xmlns:a16="http://schemas.microsoft.com/office/drawing/2014/main" id="{FC124BB8-65E0-0426-D86A-6334768F238F}"/>
              </a:ext>
            </a:extLst>
          </p:cNvPr>
          <p:cNvSpPr txBox="1"/>
          <p:nvPr/>
        </p:nvSpPr>
        <p:spPr>
          <a:xfrm>
            <a:off x="1518623" y="3714397"/>
            <a:ext cx="444352" cy="307777"/>
          </a:xfrm>
          <a:prstGeom prst="rect">
            <a:avLst/>
          </a:prstGeom>
          <a:noFill/>
        </p:spPr>
        <p:txBody>
          <a:bodyPr wrap="none" rtlCol="0">
            <a:spAutoFit/>
          </a:bodyPr>
          <a:lstStyle/>
          <a:p>
            <a:r>
              <a:rPr lang="de-DE" sz="1400" dirty="0"/>
              <a:t>DC</a:t>
            </a:r>
          </a:p>
        </p:txBody>
      </p:sp>
      <p:cxnSp>
        <p:nvCxnSpPr>
          <p:cNvPr id="115" name="Gerade Verbindung mit Pfeil 114">
            <a:extLst>
              <a:ext uri="{FF2B5EF4-FFF2-40B4-BE49-F238E27FC236}">
                <a16:creationId xmlns:a16="http://schemas.microsoft.com/office/drawing/2014/main" id="{39397CCB-FD05-FB51-F28B-EE1D668EC5BD}"/>
              </a:ext>
            </a:extLst>
          </p:cNvPr>
          <p:cNvCxnSpPr/>
          <p:nvPr/>
        </p:nvCxnSpPr>
        <p:spPr bwMode="auto">
          <a:xfrm>
            <a:off x="1978525" y="1713567"/>
            <a:ext cx="0" cy="337082"/>
          </a:xfrm>
          <a:prstGeom prst="straightConnector1">
            <a:avLst/>
          </a:prstGeom>
          <a:solidFill>
            <a:srgbClr val="FF0000"/>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 Verbindung mit Pfeil 115">
            <a:extLst>
              <a:ext uri="{FF2B5EF4-FFF2-40B4-BE49-F238E27FC236}">
                <a16:creationId xmlns:a16="http://schemas.microsoft.com/office/drawing/2014/main" id="{6DA4F565-038F-1F26-513C-65E22F5A9AF6}"/>
              </a:ext>
            </a:extLst>
          </p:cNvPr>
          <p:cNvCxnSpPr/>
          <p:nvPr/>
        </p:nvCxnSpPr>
        <p:spPr bwMode="auto">
          <a:xfrm>
            <a:off x="1978525" y="3716572"/>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Gerade Verbindung mit Pfeil 122">
            <a:extLst>
              <a:ext uri="{FF2B5EF4-FFF2-40B4-BE49-F238E27FC236}">
                <a16:creationId xmlns:a16="http://schemas.microsoft.com/office/drawing/2014/main" id="{38AAEC8D-88BF-AD98-59D2-AC5C8D5113D6}"/>
              </a:ext>
            </a:extLst>
          </p:cNvPr>
          <p:cNvCxnSpPr/>
          <p:nvPr/>
        </p:nvCxnSpPr>
        <p:spPr bwMode="auto">
          <a:xfrm>
            <a:off x="2762587" y="2610982"/>
            <a:ext cx="409124" cy="0"/>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6BBB6B21-0296-66BE-5F46-33CA870715CE}"/>
              </a:ext>
            </a:extLst>
          </p:cNvPr>
          <p:cNvCxnSpPr>
            <a:stCxn id="12" idx="6"/>
          </p:cNvCxnSpPr>
          <p:nvPr/>
        </p:nvCxnSpPr>
        <p:spPr bwMode="auto">
          <a:xfrm>
            <a:off x="6649509" y="2690644"/>
            <a:ext cx="159088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9" name="Grafik 38">
            <a:extLst>
              <a:ext uri="{FF2B5EF4-FFF2-40B4-BE49-F238E27FC236}">
                <a16:creationId xmlns:a16="http://schemas.microsoft.com/office/drawing/2014/main" id="{D3614EE1-6790-47EC-9E4A-821B97FB50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861" y="3279732"/>
            <a:ext cx="721931" cy="652370"/>
          </a:xfrm>
          <a:prstGeom prst="rect">
            <a:avLst/>
          </a:prstGeom>
        </p:spPr>
      </p:pic>
      <p:grpSp>
        <p:nvGrpSpPr>
          <p:cNvPr id="40" name="Gruppieren 39">
            <a:extLst>
              <a:ext uri="{FF2B5EF4-FFF2-40B4-BE49-F238E27FC236}">
                <a16:creationId xmlns:a16="http://schemas.microsoft.com/office/drawing/2014/main" id="{8B3F81E3-50DA-2CDC-E28B-A1C015734DE8}"/>
              </a:ext>
            </a:extLst>
          </p:cNvPr>
          <p:cNvGrpSpPr/>
          <p:nvPr/>
        </p:nvGrpSpPr>
        <p:grpSpPr>
          <a:xfrm>
            <a:off x="5250594" y="2610982"/>
            <a:ext cx="255198" cy="365341"/>
            <a:chOff x="3442409" y="2693594"/>
            <a:chExt cx="255198" cy="365341"/>
          </a:xfrm>
        </p:grpSpPr>
        <p:sp>
          <p:nvSpPr>
            <p:cNvPr id="41" name="Textfeld 40">
              <a:extLst>
                <a:ext uri="{FF2B5EF4-FFF2-40B4-BE49-F238E27FC236}">
                  <a16:creationId xmlns:a16="http://schemas.microsoft.com/office/drawing/2014/main" id="{AC340037-C381-B678-A62A-916504D8FD6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2" name="Gerader Verbinder 41">
              <a:extLst>
                <a:ext uri="{FF2B5EF4-FFF2-40B4-BE49-F238E27FC236}">
                  <a16:creationId xmlns:a16="http://schemas.microsoft.com/office/drawing/2014/main" id="{67B19EBC-2020-2E60-1E0C-44986DB43312}"/>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a:extLst>
              <a:ext uri="{FF2B5EF4-FFF2-40B4-BE49-F238E27FC236}">
                <a16:creationId xmlns:a16="http://schemas.microsoft.com/office/drawing/2014/main" id="{2A1668F4-9C9F-6483-678C-7D08D2CC443E}"/>
              </a:ext>
            </a:extLst>
          </p:cNvPr>
          <p:cNvGrpSpPr/>
          <p:nvPr/>
        </p:nvGrpSpPr>
        <p:grpSpPr>
          <a:xfrm>
            <a:off x="7345378" y="2610982"/>
            <a:ext cx="255198" cy="365341"/>
            <a:chOff x="3442409" y="2693594"/>
            <a:chExt cx="255198" cy="365341"/>
          </a:xfrm>
        </p:grpSpPr>
        <p:sp>
          <p:nvSpPr>
            <p:cNvPr id="44" name="Textfeld 43">
              <a:extLst>
                <a:ext uri="{FF2B5EF4-FFF2-40B4-BE49-F238E27FC236}">
                  <a16:creationId xmlns:a16="http://schemas.microsoft.com/office/drawing/2014/main" id="{AA949FE3-ADAC-FB67-4196-D2FFD2625E00}"/>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45" name="Gerader Verbinder 44">
              <a:extLst>
                <a:ext uri="{FF2B5EF4-FFF2-40B4-BE49-F238E27FC236}">
                  <a16:creationId xmlns:a16="http://schemas.microsoft.com/office/drawing/2014/main" id="{761B93C2-08DF-71CD-3E1D-99A18E12DEB7}"/>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 name="Textfeld 1">
            <a:hlinkClick r:id="rId7"/>
            <a:extLst>
              <a:ext uri="{FF2B5EF4-FFF2-40B4-BE49-F238E27FC236}">
                <a16:creationId xmlns:a16="http://schemas.microsoft.com/office/drawing/2014/main" id="{9ED40B09-AAE4-634B-62CB-EB06C27A1CD9}"/>
              </a:ext>
            </a:extLst>
          </p:cNvPr>
          <p:cNvSpPr txBox="1"/>
          <p:nvPr/>
        </p:nvSpPr>
        <p:spPr>
          <a:xfrm>
            <a:off x="5776561" y="1328209"/>
            <a:ext cx="1220207" cy="307777"/>
          </a:xfrm>
          <a:prstGeom prst="rect">
            <a:avLst/>
          </a:prstGeom>
          <a:noFill/>
        </p:spPr>
        <p:txBody>
          <a:bodyPr wrap="none" rtlCol="0">
            <a:spAutoFit/>
          </a:bodyPr>
          <a:lstStyle/>
          <a:p>
            <a:pPr algn="ctr"/>
            <a:r>
              <a:rPr lang="de-DE" sz="1400" dirty="0"/>
              <a:t>Umschaltbox</a:t>
            </a:r>
          </a:p>
        </p:txBody>
      </p:sp>
      <p:grpSp>
        <p:nvGrpSpPr>
          <p:cNvPr id="57" name="Gruppieren 56">
            <a:extLst>
              <a:ext uri="{FF2B5EF4-FFF2-40B4-BE49-F238E27FC236}">
                <a16:creationId xmlns:a16="http://schemas.microsoft.com/office/drawing/2014/main" id="{7AE8F6A4-E862-7809-9F11-F2EC286440CE}"/>
              </a:ext>
            </a:extLst>
          </p:cNvPr>
          <p:cNvGrpSpPr/>
          <p:nvPr/>
        </p:nvGrpSpPr>
        <p:grpSpPr>
          <a:xfrm>
            <a:off x="112642" y="1066391"/>
            <a:ext cx="1329210" cy="4026784"/>
            <a:chOff x="338267" y="1060899"/>
            <a:chExt cx="1329210" cy="3774529"/>
          </a:xfrm>
        </p:grpSpPr>
        <p:cxnSp>
          <p:nvCxnSpPr>
            <p:cNvPr id="50" name="Gerader Verbinder 49">
              <a:extLst>
                <a:ext uri="{FF2B5EF4-FFF2-40B4-BE49-F238E27FC236}">
                  <a16:creationId xmlns:a16="http://schemas.microsoft.com/office/drawing/2014/main" id="{00970FB3-42D1-C888-2ECA-017B35C26C74}"/>
                </a:ext>
              </a:extLst>
            </p:cNvPr>
            <p:cNvCxnSpPr/>
            <p:nvPr/>
          </p:nvCxnSpPr>
          <p:spPr bwMode="auto">
            <a:xfrm>
              <a:off x="994309" y="1068314"/>
              <a:ext cx="0" cy="376183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r Verbinder 50">
              <a:extLst>
                <a:ext uri="{FF2B5EF4-FFF2-40B4-BE49-F238E27FC236}">
                  <a16:creationId xmlns:a16="http://schemas.microsoft.com/office/drawing/2014/main" id="{8BBF38BA-624A-090B-D203-339C1F833AC0}"/>
                </a:ext>
              </a:extLst>
            </p:cNvPr>
            <p:cNvCxnSpPr/>
            <p:nvPr/>
          </p:nvCxnSpPr>
          <p:spPr bwMode="auto">
            <a:xfrm>
              <a:off x="986997" y="1060899"/>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51">
              <a:extLst>
                <a:ext uri="{FF2B5EF4-FFF2-40B4-BE49-F238E27FC236}">
                  <a16:creationId xmlns:a16="http://schemas.microsoft.com/office/drawing/2014/main" id="{0BB4E095-0339-3201-E9C2-B7560990D14F}"/>
                </a:ext>
              </a:extLst>
            </p:cNvPr>
            <p:cNvCxnSpPr/>
            <p:nvPr/>
          </p:nvCxnSpPr>
          <p:spPr bwMode="auto">
            <a:xfrm>
              <a:off x="986997" y="4835428"/>
              <a:ext cx="526208" cy="0"/>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6" name="Textfeld 55">
              <a:extLst>
                <a:ext uri="{FF2B5EF4-FFF2-40B4-BE49-F238E27FC236}">
                  <a16:creationId xmlns:a16="http://schemas.microsoft.com/office/drawing/2014/main" id="{4953FEFB-AC22-D857-6DE9-9C446C5890D0}"/>
                </a:ext>
              </a:extLst>
            </p:cNvPr>
            <p:cNvSpPr txBox="1"/>
            <p:nvPr/>
          </p:nvSpPr>
          <p:spPr>
            <a:xfrm>
              <a:off x="338267" y="2461567"/>
              <a:ext cx="1329210" cy="307777"/>
            </a:xfrm>
            <a:prstGeom prst="rect">
              <a:avLst/>
            </a:prstGeom>
            <a:solidFill>
              <a:schemeClr val="bg1"/>
            </a:solidFill>
          </p:spPr>
          <p:txBody>
            <a:bodyPr wrap="none" rtlCol="0">
              <a:spAutoFit/>
            </a:bodyPr>
            <a:lstStyle/>
            <a:p>
              <a:pPr algn="ctr"/>
              <a:r>
                <a:rPr lang="de-DE" sz="1400" dirty="0"/>
                <a:t>Hauskraftwerk</a:t>
              </a:r>
            </a:p>
          </p:txBody>
        </p:sp>
      </p:grpSp>
      <p:cxnSp>
        <p:nvCxnSpPr>
          <p:cNvPr id="61" name="Gerader Verbinder 60">
            <a:extLst>
              <a:ext uri="{FF2B5EF4-FFF2-40B4-BE49-F238E27FC236}">
                <a16:creationId xmlns:a16="http://schemas.microsoft.com/office/drawing/2014/main" id="{6FF1ACBD-7791-69A0-0A4A-63F8F08A100B}"/>
              </a:ext>
            </a:extLst>
          </p:cNvPr>
          <p:cNvCxnSpPr>
            <a:endCxn id="9" idx="2"/>
          </p:cNvCxnSpPr>
          <p:nvPr/>
        </p:nvCxnSpPr>
        <p:spPr bwMode="auto">
          <a:xfrm flipV="1">
            <a:off x="2607377" y="2690644"/>
            <a:ext cx="3539241" cy="497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8" name="Gruppieren 37">
            <a:extLst>
              <a:ext uri="{FF2B5EF4-FFF2-40B4-BE49-F238E27FC236}">
                <a16:creationId xmlns:a16="http://schemas.microsoft.com/office/drawing/2014/main" id="{2FA44466-42B6-844C-D376-375C3A9A6BF0}"/>
              </a:ext>
            </a:extLst>
          </p:cNvPr>
          <p:cNvGrpSpPr/>
          <p:nvPr/>
        </p:nvGrpSpPr>
        <p:grpSpPr>
          <a:xfrm>
            <a:off x="7170454" y="5181220"/>
            <a:ext cx="1188244" cy="881262"/>
            <a:chOff x="8519469" y="5366663"/>
            <a:chExt cx="1129019" cy="881262"/>
          </a:xfrm>
        </p:grpSpPr>
        <p:pic>
          <p:nvPicPr>
            <p:cNvPr id="65" name="Grafik 64">
              <a:extLst>
                <a:ext uri="{FF2B5EF4-FFF2-40B4-BE49-F238E27FC236}">
                  <a16:creationId xmlns:a16="http://schemas.microsoft.com/office/drawing/2014/main" id="{C39291CB-3E0D-ACA5-E461-C5459687A959}"/>
                </a:ext>
              </a:extLst>
            </p:cNvPr>
            <p:cNvPicPr>
              <a:picLocks noChangeAspect="1"/>
            </p:cNvPicPr>
            <p:nvPr/>
          </p:nvPicPr>
          <p:blipFill rotWithShape="1">
            <a:blip r:embed="rId8">
              <a:extLst>
                <a:ext uri="{28A0092B-C50C-407E-A947-70E740481C1C}">
                  <a14:useLocalDpi xmlns:a14="http://schemas.microsoft.com/office/drawing/2010/main" val="0"/>
                </a:ext>
              </a:extLst>
            </a:blip>
            <a:srcRect l="31837" t="27045" b="13630"/>
            <a:stretch/>
          </p:blipFill>
          <p:spPr>
            <a:xfrm>
              <a:off x="8519469" y="5614309"/>
              <a:ext cx="1082028" cy="633616"/>
            </a:xfrm>
            <a:prstGeom prst="rect">
              <a:avLst/>
            </a:prstGeom>
          </p:spPr>
        </p:pic>
        <p:sp>
          <p:nvSpPr>
            <p:cNvPr id="66" name="Textfeld 65">
              <a:extLst>
                <a:ext uri="{FF2B5EF4-FFF2-40B4-BE49-F238E27FC236}">
                  <a16:creationId xmlns:a16="http://schemas.microsoft.com/office/drawing/2014/main" id="{7A7329D5-2C39-8A71-A36C-701C591579B9}"/>
                </a:ext>
              </a:extLst>
            </p:cNvPr>
            <p:cNvSpPr txBox="1"/>
            <p:nvPr/>
          </p:nvSpPr>
          <p:spPr>
            <a:xfrm>
              <a:off x="8994142" y="5366663"/>
              <a:ext cx="654346" cy="276999"/>
            </a:xfrm>
            <a:prstGeom prst="rect">
              <a:avLst/>
            </a:prstGeom>
            <a:noFill/>
          </p:spPr>
          <p:txBody>
            <a:bodyPr wrap="none" rtlCol="0">
              <a:spAutoFit/>
            </a:bodyPr>
            <a:lstStyle/>
            <a:p>
              <a:r>
                <a:rPr lang="de-DE" sz="1200" dirty="0"/>
                <a:t>E-Auto</a:t>
              </a:r>
            </a:p>
          </p:txBody>
        </p:sp>
      </p:grpSp>
      <p:sp>
        <p:nvSpPr>
          <p:cNvPr id="48" name="Rechteck 47">
            <a:extLst>
              <a:ext uri="{FF2B5EF4-FFF2-40B4-BE49-F238E27FC236}">
                <a16:creationId xmlns:a16="http://schemas.microsoft.com/office/drawing/2014/main" id="{205E6127-C5B1-2731-4D3C-70ABEEA431E3}"/>
              </a:ext>
            </a:extLst>
          </p:cNvPr>
          <p:cNvSpPr/>
          <p:nvPr/>
        </p:nvSpPr>
        <p:spPr bwMode="auto">
          <a:xfrm>
            <a:off x="6145707" y="5080015"/>
            <a:ext cx="500240" cy="51637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9" name="Textfeld 48">
            <a:extLst>
              <a:ext uri="{FF2B5EF4-FFF2-40B4-BE49-F238E27FC236}">
                <a16:creationId xmlns:a16="http://schemas.microsoft.com/office/drawing/2014/main" id="{F145E3FB-9190-C1C7-A126-10C95D6652C9}"/>
              </a:ext>
            </a:extLst>
          </p:cNvPr>
          <p:cNvSpPr txBox="1"/>
          <p:nvPr/>
        </p:nvSpPr>
        <p:spPr>
          <a:xfrm>
            <a:off x="6171137" y="5193809"/>
            <a:ext cx="474810" cy="307777"/>
          </a:xfrm>
          <a:prstGeom prst="rect">
            <a:avLst/>
          </a:prstGeom>
          <a:noFill/>
        </p:spPr>
        <p:txBody>
          <a:bodyPr wrap="none" rtlCol="0">
            <a:spAutoFit/>
          </a:bodyPr>
          <a:lstStyle/>
          <a:p>
            <a:pPr algn="ctr"/>
            <a:r>
              <a:rPr lang="de-DE" sz="1400" dirty="0"/>
              <a:t>WB</a:t>
            </a:r>
          </a:p>
        </p:txBody>
      </p:sp>
      <p:sp>
        <p:nvSpPr>
          <p:cNvPr id="64" name="Freihandform: Form 63">
            <a:extLst>
              <a:ext uri="{FF2B5EF4-FFF2-40B4-BE49-F238E27FC236}">
                <a16:creationId xmlns:a16="http://schemas.microsoft.com/office/drawing/2014/main" id="{C1AEA53D-C5E5-7D31-D7D8-A72A78C43CED}"/>
              </a:ext>
            </a:extLst>
          </p:cNvPr>
          <p:cNvSpPr/>
          <p:nvPr/>
        </p:nvSpPr>
        <p:spPr bwMode="auto">
          <a:xfrm>
            <a:off x="6392530" y="5597525"/>
            <a:ext cx="782971" cy="260350"/>
          </a:xfrm>
          <a:custGeom>
            <a:avLst/>
            <a:gdLst>
              <a:gd name="connsiteX0" fmla="*/ 39730 w 814430"/>
              <a:gd name="connsiteY0" fmla="*/ 0 h 258586"/>
              <a:gd name="connsiteX1" fmla="*/ 42905 w 814430"/>
              <a:gd name="connsiteY1" fmla="*/ 241300 h 258586"/>
              <a:gd name="connsiteX2" fmla="*/ 477880 w 814430"/>
              <a:gd name="connsiteY2" fmla="*/ 222250 h 258586"/>
              <a:gd name="connsiteX3" fmla="*/ 541380 w 814430"/>
              <a:gd name="connsiteY3" fmla="*/ 85725 h 258586"/>
              <a:gd name="connsiteX4" fmla="*/ 814430 w 814430"/>
              <a:gd name="connsiteY4" fmla="*/ 95250 h 258586"/>
              <a:gd name="connsiteX0" fmla="*/ 15488 w 790188"/>
              <a:gd name="connsiteY0" fmla="*/ 0 h 258586"/>
              <a:gd name="connsiteX1" fmla="*/ 78988 w 790188"/>
              <a:gd name="connsiteY1" fmla="*/ 241300 h 258586"/>
              <a:gd name="connsiteX2" fmla="*/ 453638 w 790188"/>
              <a:gd name="connsiteY2" fmla="*/ 222250 h 258586"/>
              <a:gd name="connsiteX3" fmla="*/ 517138 w 790188"/>
              <a:gd name="connsiteY3" fmla="*/ 85725 h 258586"/>
              <a:gd name="connsiteX4" fmla="*/ 790188 w 790188"/>
              <a:gd name="connsiteY4" fmla="*/ 95250 h 258586"/>
              <a:gd name="connsiteX0" fmla="*/ 12332 w 787032"/>
              <a:gd name="connsiteY0" fmla="*/ 0 h 266387"/>
              <a:gd name="connsiteX1" fmla="*/ 75832 w 787032"/>
              <a:gd name="connsiteY1" fmla="*/ 241300 h 266387"/>
              <a:gd name="connsiteX2" fmla="*/ 333007 w 787032"/>
              <a:gd name="connsiteY2" fmla="*/ 241300 h 266387"/>
              <a:gd name="connsiteX3" fmla="*/ 513982 w 787032"/>
              <a:gd name="connsiteY3" fmla="*/ 85725 h 266387"/>
              <a:gd name="connsiteX4" fmla="*/ 787032 w 787032"/>
              <a:gd name="connsiteY4" fmla="*/ 95250 h 266387"/>
              <a:gd name="connsiteX0" fmla="*/ 12332 w 787032"/>
              <a:gd name="connsiteY0" fmla="*/ 0 h 265521"/>
              <a:gd name="connsiteX1" fmla="*/ 75832 w 787032"/>
              <a:gd name="connsiteY1" fmla="*/ 241300 h 265521"/>
              <a:gd name="connsiteX2" fmla="*/ 333007 w 787032"/>
              <a:gd name="connsiteY2" fmla="*/ 241300 h 265521"/>
              <a:gd name="connsiteX3" fmla="*/ 520332 w 787032"/>
              <a:gd name="connsiteY3" fmla="*/ 101600 h 265521"/>
              <a:gd name="connsiteX4" fmla="*/ 787032 w 787032"/>
              <a:gd name="connsiteY4" fmla="*/ 95250 h 265521"/>
              <a:gd name="connsiteX0" fmla="*/ 12332 w 790207"/>
              <a:gd name="connsiteY0" fmla="*/ 0 h 265521"/>
              <a:gd name="connsiteX1" fmla="*/ 75832 w 790207"/>
              <a:gd name="connsiteY1" fmla="*/ 241300 h 265521"/>
              <a:gd name="connsiteX2" fmla="*/ 333007 w 790207"/>
              <a:gd name="connsiteY2" fmla="*/ 241300 h 265521"/>
              <a:gd name="connsiteX3" fmla="*/ 520332 w 790207"/>
              <a:gd name="connsiteY3" fmla="*/ 101600 h 265521"/>
              <a:gd name="connsiteX4" fmla="*/ 790207 w 790207"/>
              <a:gd name="connsiteY4" fmla="*/ 85725 h 265521"/>
              <a:gd name="connsiteX0" fmla="*/ 12332 w 790207"/>
              <a:gd name="connsiteY0" fmla="*/ 0 h 267155"/>
              <a:gd name="connsiteX1" fmla="*/ 75832 w 790207"/>
              <a:gd name="connsiteY1" fmla="*/ 241300 h 267155"/>
              <a:gd name="connsiteX2" fmla="*/ 228232 w 790207"/>
              <a:gd name="connsiteY2" fmla="*/ 260350 h 267155"/>
              <a:gd name="connsiteX3" fmla="*/ 333007 w 790207"/>
              <a:gd name="connsiteY3" fmla="*/ 24130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20332 w 790207"/>
              <a:gd name="connsiteY4" fmla="*/ 10160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0477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3032 w 790207"/>
              <a:gd name="connsiteY4" fmla="*/ 120650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64757 w 790207"/>
              <a:gd name="connsiteY3" fmla="*/ 184150 h 267155"/>
              <a:gd name="connsiteX4" fmla="*/ 536207 w 790207"/>
              <a:gd name="connsiteY4" fmla="*/ 136525 h 267155"/>
              <a:gd name="connsiteX5" fmla="*/ 790207 w 790207"/>
              <a:gd name="connsiteY5" fmla="*/ 85725 h 267155"/>
              <a:gd name="connsiteX0" fmla="*/ 12332 w 790207"/>
              <a:gd name="connsiteY0" fmla="*/ 0 h 267155"/>
              <a:gd name="connsiteX1" fmla="*/ 75832 w 790207"/>
              <a:gd name="connsiteY1" fmla="*/ 241300 h 267155"/>
              <a:gd name="connsiteX2" fmla="*/ 228232 w 790207"/>
              <a:gd name="connsiteY2" fmla="*/ 260350 h 267155"/>
              <a:gd name="connsiteX3" fmla="*/ 374282 w 790207"/>
              <a:gd name="connsiteY3" fmla="*/ 209550 h 267155"/>
              <a:gd name="connsiteX4" fmla="*/ 536207 w 790207"/>
              <a:gd name="connsiteY4" fmla="*/ 136525 h 267155"/>
              <a:gd name="connsiteX5" fmla="*/ 790207 w 790207"/>
              <a:gd name="connsiteY5" fmla="*/ 85725 h 267155"/>
              <a:gd name="connsiteX0" fmla="*/ 9643 w 787518"/>
              <a:gd name="connsiteY0" fmla="*/ 0 h 260350"/>
              <a:gd name="connsiteX1" fmla="*/ 95368 w 787518"/>
              <a:gd name="connsiteY1" fmla="*/ 209550 h 260350"/>
              <a:gd name="connsiteX2" fmla="*/ 225543 w 787518"/>
              <a:gd name="connsiteY2" fmla="*/ 260350 h 260350"/>
              <a:gd name="connsiteX3" fmla="*/ 371593 w 787518"/>
              <a:gd name="connsiteY3" fmla="*/ 209550 h 260350"/>
              <a:gd name="connsiteX4" fmla="*/ 533518 w 787518"/>
              <a:gd name="connsiteY4" fmla="*/ 136525 h 260350"/>
              <a:gd name="connsiteX5" fmla="*/ 787518 w 787518"/>
              <a:gd name="connsiteY5" fmla="*/ 85725 h 260350"/>
              <a:gd name="connsiteX0" fmla="*/ 5096 w 782971"/>
              <a:gd name="connsiteY0" fmla="*/ 0 h 260350"/>
              <a:gd name="connsiteX1" fmla="*/ 90821 w 782971"/>
              <a:gd name="connsiteY1" fmla="*/ 209550 h 260350"/>
              <a:gd name="connsiteX2" fmla="*/ 220996 w 782971"/>
              <a:gd name="connsiteY2" fmla="*/ 260350 h 260350"/>
              <a:gd name="connsiteX3" fmla="*/ 367046 w 782971"/>
              <a:gd name="connsiteY3" fmla="*/ 209550 h 260350"/>
              <a:gd name="connsiteX4" fmla="*/ 528971 w 782971"/>
              <a:gd name="connsiteY4" fmla="*/ 136525 h 260350"/>
              <a:gd name="connsiteX5" fmla="*/ 782971 w 782971"/>
              <a:gd name="connsiteY5" fmla="*/ 85725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2971" h="260350">
                <a:moveTo>
                  <a:pt x="5096" y="0"/>
                </a:moveTo>
                <a:cubicBezTo>
                  <a:pt x="-17129" y="111654"/>
                  <a:pt x="37375" y="169333"/>
                  <a:pt x="90821" y="209550"/>
                </a:cubicBezTo>
                <a:cubicBezTo>
                  <a:pt x="126804" y="252942"/>
                  <a:pt x="178134" y="260350"/>
                  <a:pt x="220996" y="260350"/>
                </a:cubicBezTo>
                <a:cubicBezTo>
                  <a:pt x="263858" y="260350"/>
                  <a:pt x="315717" y="230187"/>
                  <a:pt x="367046" y="209550"/>
                </a:cubicBezTo>
                <a:cubicBezTo>
                  <a:pt x="418375" y="188913"/>
                  <a:pt x="472879" y="157692"/>
                  <a:pt x="528971" y="136525"/>
                </a:cubicBezTo>
                <a:cubicBezTo>
                  <a:pt x="626338" y="115358"/>
                  <a:pt x="674492" y="86254"/>
                  <a:pt x="782971" y="85725"/>
                </a:cubicBezTo>
              </a:path>
            </a:pathLst>
          </a:custGeom>
          <a:no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63" name="Grafik 62">
            <a:extLst>
              <a:ext uri="{FF2B5EF4-FFF2-40B4-BE49-F238E27FC236}">
                <a16:creationId xmlns:a16="http://schemas.microsoft.com/office/drawing/2014/main" id="{C972E092-9FE7-B3BF-78E0-1D9E24679DEA}"/>
              </a:ext>
            </a:extLst>
          </p:cNvPr>
          <p:cNvPicPr>
            <a:picLocks noChangeAspect="1"/>
          </p:cNvPicPr>
          <p:nvPr/>
        </p:nvPicPr>
        <p:blipFill rotWithShape="1">
          <a:blip r:embed="rId9">
            <a:extLst>
              <a:ext uri="{28A0092B-C50C-407E-A947-70E740481C1C}">
                <a14:useLocalDpi xmlns:a14="http://schemas.microsoft.com/office/drawing/2010/main" val="0"/>
              </a:ext>
            </a:extLst>
          </a:blip>
          <a:srcRect t="12345" b="7839"/>
          <a:stretch/>
        </p:blipFill>
        <p:spPr>
          <a:xfrm>
            <a:off x="5265045" y="5080015"/>
            <a:ext cx="753811" cy="601657"/>
          </a:xfrm>
          <a:prstGeom prst="rect">
            <a:avLst/>
          </a:prstGeom>
        </p:spPr>
      </p:pic>
      <p:cxnSp>
        <p:nvCxnSpPr>
          <p:cNvPr id="96" name="Gerader Verbinder 95">
            <a:extLst>
              <a:ext uri="{FF2B5EF4-FFF2-40B4-BE49-F238E27FC236}">
                <a16:creationId xmlns:a16="http://schemas.microsoft.com/office/drawing/2014/main" id="{96CDC23A-C3C0-AA6A-7F5B-E8C0072FE368}"/>
              </a:ext>
            </a:extLst>
          </p:cNvPr>
          <p:cNvCxnSpPr>
            <a:cxnSpLocks/>
            <a:endCxn id="104" idx="0"/>
          </p:cNvCxnSpPr>
          <p:nvPr/>
        </p:nvCxnSpPr>
        <p:spPr bwMode="auto">
          <a:xfrm flipV="1">
            <a:off x="8240390" y="968176"/>
            <a:ext cx="0" cy="174265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8" name="Gruppieren 97">
            <a:extLst>
              <a:ext uri="{FF2B5EF4-FFF2-40B4-BE49-F238E27FC236}">
                <a16:creationId xmlns:a16="http://schemas.microsoft.com/office/drawing/2014/main" id="{6A629E1B-1219-BE9F-3474-3F45893C5D77}"/>
              </a:ext>
            </a:extLst>
          </p:cNvPr>
          <p:cNvGrpSpPr/>
          <p:nvPr/>
        </p:nvGrpSpPr>
        <p:grpSpPr>
          <a:xfrm>
            <a:off x="7345378" y="2610869"/>
            <a:ext cx="255198" cy="365341"/>
            <a:chOff x="3442409" y="2693594"/>
            <a:chExt cx="255198" cy="365341"/>
          </a:xfrm>
        </p:grpSpPr>
        <p:sp>
          <p:nvSpPr>
            <p:cNvPr id="99" name="Textfeld 98">
              <a:extLst>
                <a:ext uri="{FF2B5EF4-FFF2-40B4-BE49-F238E27FC236}">
                  <a16:creationId xmlns:a16="http://schemas.microsoft.com/office/drawing/2014/main" id="{2D4057BA-D94C-6F22-2888-04A481FE93DE}"/>
                </a:ext>
              </a:extLst>
            </p:cNvPr>
            <p:cNvSpPr txBox="1"/>
            <p:nvPr/>
          </p:nvSpPr>
          <p:spPr>
            <a:xfrm>
              <a:off x="3442409" y="2812714"/>
              <a:ext cx="255198" cy="246221"/>
            </a:xfrm>
            <a:prstGeom prst="rect">
              <a:avLst/>
            </a:prstGeom>
            <a:noFill/>
          </p:spPr>
          <p:txBody>
            <a:bodyPr wrap="none" rtlCol="0">
              <a:spAutoFit/>
            </a:bodyPr>
            <a:lstStyle/>
            <a:p>
              <a:r>
                <a:rPr lang="de-DE" sz="1000" dirty="0"/>
                <a:t>3</a:t>
              </a:r>
            </a:p>
          </p:txBody>
        </p:sp>
        <p:cxnSp>
          <p:nvCxnSpPr>
            <p:cNvPr id="101" name="Gerader Verbinder 100">
              <a:extLst>
                <a:ext uri="{FF2B5EF4-FFF2-40B4-BE49-F238E27FC236}">
                  <a16:creationId xmlns:a16="http://schemas.microsoft.com/office/drawing/2014/main" id="{E912B5B1-65D2-659A-0D2C-D9BA693B809C}"/>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 name="Gerader Verbinder 101">
            <a:extLst>
              <a:ext uri="{FF2B5EF4-FFF2-40B4-BE49-F238E27FC236}">
                <a16:creationId xmlns:a16="http://schemas.microsoft.com/office/drawing/2014/main" id="{C1EC327C-4DBE-157C-B00A-5E44083B6F33}"/>
              </a:ext>
            </a:extLst>
          </p:cNvPr>
          <p:cNvCxnSpPr/>
          <p:nvPr/>
        </p:nvCxnSpPr>
        <p:spPr bwMode="auto">
          <a:xfrm>
            <a:off x="7740191" y="1018950"/>
            <a:ext cx="1902594"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3" name="Textfeld 102">
            <a:extLst>
              <a:ext uri="{FF2B5EF4-FFF2-40B4-BE49-F238E27FC236}">
                <a16:creationId xmlns:a16="http://schemas.microsoft.com/office/drawing/2014/main" id="{08ED9487-D9C5-4B27-56A2-A368155EA2D7}"/>
              </a:ext>
            </a:extLst>
          </p:cNvPr>
          <p:cNvSpPr txBox="1"/>
          <p:nvPr/>
        </p:nvSpPr>
        <p:spPr>
          <a:xfrm>
            <a:off x="6875030" y="872088"/>
            <a:ext cx="861133" cy="307777"/>
          </a:xfrm>
          <a:prstGeom prst="rect">
            <a:avLst/>
          </a:prstGeom>
          <a:noFill/>
        </p:spPr>
        <p:txBody>
          <a:bodyPr wrap="none" rtlCol="0">
            <a:spAutoFit/>
          </a:bodyPr>
          <a:lstStyle/>
          <a:p>
            <a:r>
              <a:rPr lang="de-DE" sz="1400" dirty="0"/>
              <a:t>Ortsnetz</a:t>
            </a:r>
          </a:p>
        </p:txBody>
      </p:sp>
      <p:sp>
        <p:nvSpPr>
          <p:cNvPr id="104" name="Ellipse 103">
            <a:extLst>
              <a:ext uri="{FF2B5EF4-FFF2-40B4-BE49-F238E27FC236}">
                <a16:creationId xmlns:a16="http://schemas.microsoft.com/office/drawing/2014/main" id="{E360D049-CD42-39EA-298F-3720C2C1EC1A}"/>
              </a:ext>
            </a:extLst>
          </p:cNvPr>
          <p:cNvSpPr/>
          <p:nvPr/>
        </p:nvSpPr>
        <p:spPr bwMode="auto">
          <a:xfrm>
            <a:off x="8191283" y="968176"/>
            <a:ext cx="98214" cy="98214"/>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7" name="Gerade Verbindung mit Pfeil 106">
            <a:extLst>
              <a:ext uri="{FF2B5EF4-FFF2-40B4-BE49-F238E27FC236}">
                <a16:creationId xmlns:a16="http://schemas.microsoft.com/office/drawing/2014/main" id="{6101E387-C277-C09F-23FC-CBA9D8DBC4FD}"/>
              </a:ext>
            </a:extLst>
          </p:cNvPr>
          <p:cNvCxnSpPr/>
          <p:nvPr/>
        </p:nvCxnSpPr>
        <p:spPr bwMode="auto">
          <a:xfrm>
            <a:off x="8149013" y="1428295"/>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Grafik 112">
            <a:extLst>
              <a:ext uri="{FF2B5EF4-FFF2-40B4-BE49-F238E27FC236}">
                <a16:creationId xmlns:a16="http://schemas.microsoft.com/office/drawing/2014/main" id="{3E7A686D-13BB-2AB0-7A37-079CD30BB4D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75134" y="691941"/>
            <a:ext cx="498341" cy="704833"/>
          </a:xfrm>
          <a:prstGeom prst="rect">
            <a:avLst/>
          </a:prstGeom>
        </p:spPr>
      </p:pic>
      <p:sp>
        <p:nvSpPr>
          <p:cNvPr id="9" name="Ellipse 8">
            <a:extLst>
              <a:ext uri="{FF2B5EF4-FFF2-40B4-BE49-F238E27FC236}">
                <a16:creationId xmlns:a16="http://schemas.microsoft.com/office/drawing/2014/main" id="{D9D29AC2-0E24-87CC-174A-EB9B0CA55394}"/>
              </a:ext>
            </a:extLst>
          </p:cNvPr>
          <p:cNvSpPr/>
          <p:nvPr/>
        </p:nvSpPr>
        <p:spPr bwMode="auto">
          <a:xfrm>
            <a:off x="6146618"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76892367-30FC-CF54-CC74-277F67001F16}"/>
              </a:ext>
            </a:extLst>
          </p:cNvPr>
          <p:cNvSpPr/>
          <p:nvPr/>
        </p:nvSpPr>
        <p:spPr bwMode="auto">
          <a:xfrm>
            <a:off x="6551295" y="2641537"/>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Rechteck 24">
            <a:extLst>
              <a:ext uri="{FF2B5EF4-FFF2-40B4-BE49-F238E27FC236}">
                <a16:creationId xmlns:a16="http://schemas.microsoft.com/office/drawing/2014/main" id="{A62713B7-EEDF-77A7-670B-EB2AA27A4602}"/>
              </a:ext>
            </a:extLst>
          </p:cNvPr>
          <p:cNvSpPr/>
          <p:nvPr/>
        </p:nvSpPr>
        <p:spPr bwMode="auto">
          <a:xfrm>
            <a:off x="5811964" y="1647698"/>
            <a:ext cx="1152345" cy="1630900"/>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endParaRPr kumimoji="0" lang="de-DE" sz="1800" b="0" i="0" u="none" strike="noStrike" cap="none" normalizeH="0" baseline="0" dirty="0">
              <a:ln>
                <a:noFill/>
              </a:ln>
              <a:solidFill>
                <a:schemeClr val="tx1"/>
              </a:solidFill>
              <a:effectLst/>
              <a:latin typeface="Arial" charset="0"/>
            </a:endParaRPr>
          </a:p>
        </p:txBody>
      </p:sp>
      <p:cxnSp>
        <p:nvCxnSpPr>
          <p:cNvPr id="34" name="Gerader Verbinder 33">
            <a:extLst>
              <a:ext uri="{FF2B5EF4-FFF2-40B4-BE49-F238E27FC236}">
                <a16:creationId xmlns:a16="http://schemas.microsoft.com/office/drawing/2014/main" id="{1C95214D-E38C-AB4B-33C8-F08A681CFDB0}"/>
              </a:ext>
            </a:extLst>
          </p:cNvPr>
          <p:cNvCxnSpPr/>
          <p:nvPr/>
        </p:nvCxnSpPr>
        <p:spPr bwMode="auto">
          <a:xfrm flipH="1">
            <a:off x="5948524" y="3962246"/>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47" name="Gruppieren 46">
            <a:extLst>
              <a:ext uri="{FF2B5EF4-FFF2-40B4-BE49-F238E27FC236}">
                <a16:creationId xmlns:a16="http://schemas.microsoft.com/office/drawing/2014/main" id="{3EC24C76-75CE-9ABD-176E-DB9A24B0415F}"/>
              </a:ext>
            </a:extLst>
          </p:cNvPr>
          <p:cNvGrpSpPr/>
          <p:nvPr/>
        </p:nvGrpSpPr>
        <p:grpSpPr>
          <a:xfrm>
            <a:off x="5948524" y="3859203"/>
            <a:ext cx="281272" cy="270011"/>
            <a:chOff x="3568700" y="2590664"/>
            <a:chExt cx="281272" cy="270011"/>
          </a:xfrm>
        </p:grpSpPr>
        <p:sp>
          <p:nvSpPr>
            <p:cNvPr id="54" name="Textfeld 53">
              <a:extLst>
                <a:ext uri="{FF2B5EF4-FFF2-40B4-BE49-F238E27FC236}">
                  <a16:creationId xmlns:a16="http://schemas.microsoft.com/office/drawing/2014/main" id="{B74C2CFD-E70E-DC0D-6ABF-542589E156BC}"/>
                </a:ext>
              </a:extLst>
            </p:cNvPr>
            <p:cNvSpPr txBox="1"/>
            <p:nvPr/>
          </p:nvSpPr>
          <p:spPr>
            <a:xfrm>
              <a:off x="3594774" y="2590664"/>
              <a:ext cx="255198" cy="246221"/>
            </a:xfrm>
            <a:prstGeom prst="rect">
              <a:avLst/>
            </a:prstGeom>
            <a:noFill/>
          </p:spPr>
          <p:txBody>
            <a:bodyPr wrap="none" rtlCol="0">
              <a:spAutoFit/>
            </a:bodyPr>
            <a:lstStyle/>
            <a:p>
              <a:r>
                <a:rPr lang="de-DE" sz="1000" dirty="0"/>
                <a:t>3</a:t>
              </a:r>
            </a:p>
          </p:txBody>
        </p:sp>
        <p:cxnSp>
          <p:nvCxnSpPr>
            <p:cNvPr id="55" name="Gerader Verbinder 54">
              <a:extLst>
                <a:ext uri="{FF2B5EF4-FFF2-40B4-BE49-F238E27FC236}">
                  <a16:creationId xmlns:a16="http://schemas.microsoft.com/office/drawing/2014/main" id="{B5EA3689-0443-BC94-6A78-602CC080418B}"/>
                </a:ext>
              </a:extLst>
            </p:cNvPr>
            <p:cNvCxnSpPr/>
            <p:nvPr/>
          </p:nvCxnSpPr>
          <p:spPr bwMode="auto">
            <a:xfrm flipH="1">
              <a:off x="3568700" y="2693594"/>
              <a:ext cx="79375" cy="16708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8199" name="Grafik 8198">
            <a:extLst>
              <a:ext uri="{FF2B5EF4-FFF2-40B4-BE49-F238E27FC236}">
                <a16:creationId xmlns:a16="http://schemas.microsoft.com/office/drawing/2014/main" id="{C02D82B0-76B3-1811-1002-2C5A9B4332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2735" y="3385488"/>
            <a:ext cx="422632" cy="597753"/>
          </a:xfrm>
          <a:prstGeom prst="rect">
            <a:avLst/>
          </a:prstGeom>
        </p:spPr>
      </p:pic>
      <p:sp>
        <p:nvSpPr>
          <p:cNvPr id="3" name="Textfeld 2">
            <a:hlinkClick r:id="rId7"/>
            <a:extLst>
              <a:ext uri="{FF2B5EF4-FFF2-40B4-BE49-F238E27FC236}">
                <a16:creationId xmlns:a16="http://schemas.microsoft.com/office/drawing/2014/main" id="{01F66B6E-62CB-F4AC-B7B2-A8A2998888FF}"/>
              </a:ext>
            </a:extLst>
          </p:cNvPr>
          <p:cNvSpPr txBox="1"/>
          <p:nvPr/>
        </p:nvSpPr>
        <p:spPr>
          <a:xfrm>
            <a:off x="5846189" y="1719280"/>
            <a:ext cx="1090363" cy="523220"/>
          </a:xfrm>
          <a:prstGeom prst="rect">
            <a:avLst/>
          </a:prstGeom>
          <a:noFill/>
        </p:spPr>
        <p:txBody>
          <a:bodyPr wrap="none" rtlCol="0">
            <a:spAutoFit/>
          </a:bodyPr>
          <a:lstStyle/>
          <a:p>
            <a:pPr algn="ctr"/>
            <a:r>
              <a:rPr lang="de-DE" sz="1400" dirty="0"/>
              <a:t>Auto-</a:t>
            </a:r>
            <a:br>
              <a:rPr lang="de-DE" sz="1400" dirty="0"/>
            </a:br>
            <a:r>
              <a:rPr lang="de-DE" sz="1400" dirty="0"/>
              <a:t>Umschalter</a:t>
            </a:r>
          </a:p>
        </p:txBody>
      </p:sp>
      <p:sp>
        <p:nvSpPr>
          <p:cNvPr id="4" name="Rectangle 4">
            <a:extLst>
              <a:ext uri="{FF2B5EF4-FFF2-40B4-BE49-F238E27FC236}">
                <a16:creationId xmlns:a16="http://schemas.microsoft.com/office/drawing/2014/main" id="{7A8EB417-01B1-E62E-F643-06E972BB8961}"/>
              </a:ext>
            </a:extLst>
          </p:cNvPr>
          <p:cNvSpPr>
            <a:spLocks noChangeArrowheads="1"/>
          </p:cNvSpPr>
          <p:nvPr/>
        </p:nvSpPr>
        <p:spPr bwMode="auto">
          <a:xfrm>
            <a:off x="0" y="618501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Ausfall Ortsnetz: automatische Umschaltung auf Inselbetrieb mit voller Funktionalität!</a:t>
            </a:r>
          </a:p>
        </p:txBody>
      </p:sp>
      <p:pic>
        <p:nvPicPr>
          <p:cNvPr id="26" name="Grafik 25">
            <a:extLst>
              <a:ext uri="{FF2B5EF4-FFF2-40B4-BE49-F238E27FC236}">
                <a16:creationId xmlns:a16="http://schemas.microsoft.com/office/drawing/2014/main" id="{78389A70-8E0B-2711-B74A-6229A84A3412}"/>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4689035" y="5054710"/>
            <a:ext cx="423723" cy="569127"/>
          </a:xfrm>
          <a:prstGeom prst="rect">
            <a:avLst/>
          </a:prstGeom>
        </p:spPr>
      </p:pic>
      <p:sp>
        <p:nvSpPr>
          <p:cNvPr id="8221" name="Textfeld 8220">
            <a:extLst>
              <a:ext uri="{FF2B5EF4-FFF2-40B4-BE49-F238E27FC236}">
                <a16:creationId xmlns:a16="http://schemas.microsoft.com/office/drawing/2014/main" id="{2C0B6426-3F6D-5DE3-6C4A-B6B74460E9A6}"/>
              </a:ext>
            </a:extLst>
          </p:cNvPr>
          <p:cNvSpPr txBox="1"/>
          <p:nvPr/>
        </p:nvSpPr>
        <p:spPr>
          <a:xfrm>
            <a:off x="6784015" y="1057609"/>
            <a:ext cx="1000595" cy="307777"/>
          </a:xfrm>
          <a:prstGeom prst="rect">
            <a:avLst/>
          </a:prstGeom>
          <a:noFill/>
        </p:spPr>
        <p:txBody>
          <a:bodyPr wrap="none" rtlCol="0">
            <a:spAutoFit/>
          </a:bodyPr>
          <a:lstStyle/>
          <a:p>
            <a:r>
              <a:rPr lang="de-DE" sz="1400" dirty="0"/>
              <a:t>Datennetz</a:t>
            </a:r>
          </a:p>
        </p:txBody>
      </p:sp>
      <p:grpSp>
        <p:nvGrpSpPr>
          <p:cNvPr id="21" name="Gruppieren 20">
            <a:extLst>
              <a:ext uri="{FF2B5EF4-FFF2-40B4-BE49-F238E27FC236}">
                <a16:creationId xmlns:a16="http://schemas.microsoft.com/office/drawing/2014/main" id="{52EB33D4-4667-31BF-94E6-64FBC26E3EA3}"/>
              </a:ext>
            </a:extLst>
          </p:cNvPr>
          <p:cNvGrpSpPr/>
          <p:nvPr/>
        </p:nvGrpSpPr>
        <p:grpSpPr>
          <a:xfrm>
            <a:off x="6811820" y="4110869"/>
            <a:ext cx="2446694" cy="738664"/>
            <a:chOff x="6633695" y="4110869"/>
            <a:chExt cx="2446694" cy="738664"/>
          </a:xfrm>
        </p:grpSpPr>
        <p:sp>
          <p:nvSpPr>
            <p:cNvPr id="16" name="Textfeld 15">
              <a:extLst>
                <a:ext uri="{FF2B5EF4-FFF2-40B4-BE49-F238E27FC236}">
                  <a16:creationId xmlns:a16="http://schemas.microsoft.com/office/drawing/2014/main" id="{535BA0EE-1A42-BE4E-0B16-6C3375B92EAD}"/>
                </a:ext>
              </a:extLst>
            </p:cNvPr>
            <p:cNvSpPr txBox="1"/>
            <p:nvPr/>
          </p:nvSpPr>
          <p:spPr>
            <a:xfrm>
              <a:off x="6735523" y="4110869"/>
              <a:ext cx="2344866" cy="738664"/>
            </a:xfrm>
            <a:prstGeom prst="rect">
              <a:avLst/>
            </a:prstGeom>
            <a:noFill/>
          </p:spPr>
          <p:txBody>
            <a:bodyPr wrap="square" rtlCol="0">
              <a:spAutoFit/>
            </a:bodyPr>
            <a:lstStyle/>
            <a:p>
              <a:r>
                <a:rPr lang="de-DE" sz="1400" dirty="0">
                  <a:solidFill>
                    <a:srgbClr val="FF0000"/>
                  </a:solidFill>
                </a:rPr>
                <a:t>Mit V2H/G kann auch die </a:t>
              </a:r>
              <a:br>
                <a:rPr lang="de-DE" sz="1400" dirty="0">
                  <a:solidFill>
                    <a:srgbClr val="FF0000"/>
                  </a:solidFill>
                </a:rPr>
              </a:br>
              <a:r>
                <a:rPr lang="de-DE" sz="1400" dirty="0">
                  <a:solidFill>
                    <a:srgbClr val="FF0000"/>
                  </a:solidFill>
                </a:rPr>
                <a:t>Batterie des Autos genutzt werden!</a:t>
              </a:r>
            </a:p>
          </p:txBody>
        </p:sp>
        <p:cxnSp>
          <p:nvCxnSpPr>
            <p:cNvPr id="17" name="Gerade Verbindung mit Pfeil 16">
              <a:extLst>
                <a:ext uri="{FF2B5EF4-FFF2-40B4-BE49-F238E27FC236}">
                  <a16:creationId xmlns:a16="http://schemas.microsoft.com/office/drawing/2014/main" id="{D58E2DF5-11C9-348D-C3D6-AA0033407310}"/>
                </a:ext>
              </a:extLst>
            </p:cNvPr>
            <p:cNvCxnSpPr/>
            <p:nvPr/>
          </p:nvCxnSpPr>
          <p:spPr bwMode="auto">
            <a:xfrm>
              <a:off x="6633695" y="4165691"/>
              <a:ext cx="0" cy="337082"/>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2" name="Ellipse 21">
            <a:extLst>
              <a:ext uri="{FF2B5EF4-FFF2-40B4-BE49-F238E27FC236}">
                <a16:creationId xmlns:a16="http://schemas.microsoft.com/office/drawing/2014/main" id="{9313F1BC-3A4C-5AF9-3A45-DB971E3BAC31}"/>
              </a:ext>
            </a:extLst>
          </p:cNvPr>
          <p:cNvSpPr/>
          <p:nvPr/>
        </p:nvSpPr>
        <p:spPr bwMode="auto">
          <a:xfrm>
            <a:off x="6150171"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5" name="Gerader Verbinder 34">
            <a:extLst>
              <a:ext uri="{FF2B5EF4-FFF2-40B4-BE49-F238E27FC236}">
                <a16:creationId xmlns:a16="http://schemas.microsoft.com/office/drawing/2014/main" id="{7676331F-397C-EF8F-0CB2-17A405CA3B0E}"/>
              </a:ext>
            </a:extLst>
          </p:cNvPr>
          <p:cNvCxnSpPr/>
          <p:nvPr/>
        </p:nvCxnSpPr>
        <p:spPr bwMode="auto">
          <a:xfrm>
            <a:off x="6196569"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Ellipse 35">
            <a:extLst>
              <a:ext uri="{FF2B5EF4-FFF2-40B4-BE49-F238E27FC236}">
                <a16:creationId xmlns:a16="http://schemas.microsoft.com/office/drawing/2014/main" id="{BDD525D3-2CAF-AEDD-6F68-063C06A3606C}"/>
              </a:ext>
            </a:extLst>
          </p:cNvPr>
          <p:cNvSpPr/>
          <p:nvPr/>
        </p:nvSpPr>
        <p:spPr bwMode="auto">
          <a:xfrm>
            <a:off x="6553396" y="2983646"/>
            <a:ext cx="98214" cy="98214"/>
          </a:xfrm>
          <a:prstGeom prst="ellipse">
            <a:avLst/>
          </a:prstGeom>
          <a:no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7" name="Gerader Verbinder 36">
            <a:extLst>
              <a:ext uri="{FF2B5EF4-FFF2-40B4-BE49-F238E27FC236}">
                <a16:creationId xmlns:a16="http://schemas.microsoft.com/office/drawing/2014/main" id="{29B7BD83-D6DC-77DC-930B-B51794030BF6}"/>
              </a:ext>
            </a:extLst>
          </p:cNvPr>
          <p:cNvCxnSpPr/>
          <p:nvPr/>
        </p:nvCxnSpPr>
        <p:spPr bwMode="auto">
          <a:xfrm>
            <a:off x="6196331" y="3197845"/>
            <a:ext cx="40968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45">
            <a:extLst>
              <a:ext uri="{FF2B5EF4-FFF2-40B4-BE49-F238E27FC236}">
                <a16:creationId xmlns:a16="http://schemas.microsoft.com/office/drawing/2014/main" id="{5255FAFB-F1CE-7C32-A123-6F51D0EC3BEC}"/>
              </a:ext>
            </a:extLst>
          </p:cNvPr>
          <p:cNvCxnSpPr/>
          <p:nvPr/>
        </p:nvCxnSpPr>
        <p:spPr bwMode="auto">
          <a:xfrm>
            <a:off x="6609927"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CF763F48-C2E6-2240-423C-867A0D0CBED1}"/>
              </a:ext>
            </a:extLst>
          </p:cNvPr>
          <p:cNvCxnSpPr/>
          <p:nvPr/>
        </p:nvCxnSpPr>
        <p:spPr bwMode="auto">
          <a:xfrm>
            <a:off x="6199506" y="3089275"/>
            <a:ext cx="0" cy="1174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Gerader Verbinder 74">
            <a:extLst>
              <a:ext uri="{FF2B5EF4-FFF2-40B4-BE49-F238E27FC236}">
                <a16:creationId xmlns:a16="http://schemas.microsoft.com/office/drawing/2014/main" id="{36678527-B530-7577-74D1-E4CA7CBD5371}"/>
              </a:ext>
            </a:extLst>
          </p:cNvPr>
          <p:cNvCxnSpPr/>
          <p:nvPr/>
        </p:nvCxnSpPr>
        <p:spPr bwMode="auto">
          <a:xfrm>
            <a:off x="6606012" y="2739751"/>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9" name="Gruppieren 58">
            <a:extLst>
              <a:ext uri="{FF2B5EF4-FFF2-40B4-BE49-F238E27FC236}">
                <a16:creationId xmlns:a16="http://schemas.microsoft.com/office/drawing/2014/main" id="{4A367D96-DFEE-3F2D-3570-E46997C9B344}"/>
              </a:ext>
            </a:extLst>
          </p:cNvPr>
          <p:cNvGrpSpPr/>
          <p:nvPr/>
        </p:nvGrpSpPr>
        <p:grpSpPr>
          <a:xfrm>
            <a:off x="2517972" y="1254044"/>
            <a:ext cx="7192994" cy="3820148"/>
            <a:chOff x="2517972" y="1254044"/>
            <a:chExt cx="7192994" cy="3820148"/>
          </a:xfrm>
        </p:grpSpPr>
        <p:cxnSp>
          <p:nvCxnSpPr>
            <p:cNvPr id="8219" name="Gerader Verbinder 8218">
              <a:extLst>
                <a:ext uri="{FF2B5EF4-FFF2-40B4-BE49-F238E27FC236}">
                  <a16:creationId xmlns:a16="http://schemas.microsoft.com/office/drawing/2014/main" id="{411E73F7-69B0-2212-79AA-2498E1F02437}"/>
                </a:ext>
              </a:extLst>
            </p:cNvPr>
            <p:cNvCxnSpPr/>
            <p:nvPr/>
          </p:nvCxnSpPr>
          <p:spPr bwMode="auto">
            <a:xfrm>
              <a:off x="7736163" y="1254044"/>
              <a:ext cx="1952742"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8" name="Gruppieren 57">
              <a:extLst>
                <a:ext uri="{FF2B5EF4-FFF2-40B4-BE49-F238E27FC236}">
                  <a16:creationId xmlns:a16="http://schemas.microsoft.com/office/drawing/2014/main" id="{92214866-B504-8D5F-2F5C-6A8EFC33D40F}"/>
                </a:ext>
              </a:extLst>
            </p:cNvPr>
            <p:cNvGrpSpPr/>
            <p:nvPr/>
          </p:nvGrpSpPr>
          <p:grpSpPr>
            <a:xfrm>
              <a:off x="2517972" y="1254044"/>
              <a:ext cx="7192994" cy="3820148"/>
              <a:chOff x="2517972" y="1254044"/>
              <a:chExt cx="7192994" cy="3820148"/>
            </a:xfrm>
          </p:grpSpPr>
          <p:sp>
            <p:nvSpPr>
              <p:cNvPr id="119" name="Pfeil: nach links und rechts 118">
                <a:extLst>
                  <a:ext uri="{FF2B5EF4-FFF2-40B4-BE49-F238E27FC236}">
                    <a16:creationId xmlns:a16="http://schemas.microsoft.com/office/drawing/2014/main" id="{E94D8189-AEFB-4F00-4A35-DD28BA856171}"/>
                  </a:ext>
                </a:extLst>
              </p:cNvPr>
              <p:cNvSpPr/>
              <p:nvPr/>
            </p:nvSpPr>
            <p:spPr bwMode="auto">
              <a:xfrm>
                <a:off x="8686726" y="2174912"/>
                <a:ext cx="177300" cy="88235"/>
              </a:xfrm>
              <a:prstGeom prst="leftRightArrow">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1" name="Gruppieren 30">
                <a:extLst>
                  <a:ext uri="{FF2B5EF4-FFF2-40B4-BE49-F238E27FC236}">
                    <a16:creationId xmlns:a16="http://schemas.microsoft.com/office/drawing/2014/main" id="{51576897-731F-8AFB-9844-44841C1FD08F}"/>
                  </a:ext>
                </a:extLst>
              </p:cNvPr>
              <p:cNvGrpSpPr/>
              <p:nvPr/>
            </p:nvGrpSpPr>
            <p:grpSpPr>
              <a:xfrm>
                <a:off x="2517972" y="1254044"/>
                <a:ext cx="7192994" cy="3820148"/>
                <a:chOff x="2517972" y="1254044"/>
                <a:chExt cx="7192994" cy="3820148"/>
              </a:xfrm>
            </p:grpSpPr>
            <p:cxnSp>
              <p:nvCxnSpPr>
                <p:cNvPr id="87" name="Gerader Verbinder 86">
                  <a:extLst>
                    <a:ext uri="{FF2B5EF4-FFF2-40B4-BE49-F238E27FC236}">
                      <a16:creationId xmlns:a16="http://schemas.microsoft.com/office/drawing/2014/main" id="{082EFF34-43A3-52B0-DA28-589188A2E5EF}"/>
                    </a:ext>
                  </a:extLst>
                </p:cNvPr>
                <p:cNvCxnSpPr/>
                <p:nvPr/>
              </p:nvCxnSpPr>
              <p:spPr bwMode="auto">
                <a:xfrm>
                  <a:off x="7736163" y="3078168"/>
                  <a:ext cx="1479275"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mit Pfeil 90">
                  <a:extLst>
                    <a:ext uri="{FF2B5EF4-FFF2-40B4-BE49-F238E27FC236}">
                      <a16:creationId xmlns:a16="http://schemas.microsoft.com/office/drawing/2014/main" id="{04654A87-5C0F-20F7-061C-3535C3EAE4E4}"/>
                    </a:ext>
                  </a:extLst>
                </p:cNvPr>
                <p:cNvCxnSpPr/>
                <p:nvPr/>
              </p:nvCxnSpPr>
              <p:spPr bwMode="auto">
                <a:xfrm flipV="1">
                  <a:off x="7784610"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 Verbindung mit Pfeil 91">
                  <a:extLst>
                    <a:ext uri="{FF2B5EF4-FFF2-40B4-BE49-F238E27FC236}">
                      <a16:creationId xmlns:a16="http://schemas.microsoft.com/office/drawing/2014/main" id="{A8C20407-CF82-80DE-ED0A-8CAA967045C9}"/>
                    </a:ext>
                  </a:extLst>
                </p:cNvPr>
                <p:cNvCxnSpPr/>
                <p:nvPr/>
              </p:nvCxnSpPr>
              <p:spPr bwMode="auto">
                <a:xfrm flipV="1">
                  <a:off x="8240390"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Gerade Verbindung mit Pfeil 94">
                  <a:extLst>
                    <a:ext uri="{FF2B5EF4-FFF2-40B4-BE49-F238E27FC236}">
                      <a16:creationId xmlns:a16="http://schemas.microsoft.com/office/drawing/2014/main" id="{59ECE52D-673B-D8BA-02D3-8498E083CA92}"/>
                    </a:ext>
                  </a:extLst>
                </p:cNvPr>
                <p:cNvCxnSpPr/>
                <p:nvPr/>
              </p:nvCxnSpPr>
              <p:spPr bwMode="auto">
                <a:xfrm flipV="1">
                  <a:off x="8673778"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Gerade Verbindung mit Pfeil 96">
                  <a:extLst>
                    <a:ext uri="{FF2B5EF4-FFF2-40B4-BE49-F238E27FC236}">
                      <a16:creationId xmlns:a16="http://schemas.microsoft.com/office/drawing/2014/main" id="{1AFA7A74-979E-722C-063D-3952D6431CFF}"/>
                    </a:ext>
                  </a:extLst>
                </p:cNvPr>
                <p:cNvCxnSpPr/>
                <p:nvPr/>
              </p:nvCxnSpPr>
              <p:spPr bwMode="auto">
                <a:xfrm flipV="1">
                  <a:off x="9088115" y="3078168"/>
                  <a:ext cx="0" cy="20043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Gerade Verbindung mit Pfeil 109">
                  <a:extLst>
                    <a:ext uri="{FF2B5EF4-FFF2-40B4-BE49-F238E27FC236}">
                      <a16:creationId xmlns:a16="http://schemas.microsoft.com/office/drawing/2014/main" id="{F1EEA617-4C0B-C025-10C4-1E86A98FA9FA}"/>
                    </a:ext>
                  </a:extLst>
                </p:cNvPr>
                <p:cNvCxnSpPr/>
                <p:nvPr/>
              </p:nvCxnSpPr>
              <p:spPr bwMode="auto">
                <a:xfrm flipV="1">
                  <a:off x="9150028" y="2510403"/>
                  <a:ext cx="0" cy="567765"/>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2" name="Gruppieren 31">
                  <a:extLst>
                    <a:ext uri="{FF2B5EF4-FFF2-40B4-BE49-F238E27FC236}">
                      <a16:creationId xmlns:a16="http://schemas.microsoft.com/office/drawing/2014/main" id="{207B69FD-612C-AFF2-43E1-E20493DEA9C8}"/>
                    </a:ext>
                  </a:extLst>
                </p:cNvPr>
                <p:cNvGrpSpPr/>
                <p:nvPr/>
              </p:nvGrpSpPr>
              <p:grpSpPr>
                <a:xfrm>
                  <a:off x="2517972" y="1254044"/>
                  <a:ext cx="7192994" cy="3820148"/>
                  <a:chOff x="2517972" y="1254044"/>
                  <a:chExt cx="7192994" cy="3820148"/>
                </a:xfrm>
              </p:grpSpPr>
              <p:grpSp>
                <p:nvGrpSpPr>
                  <p:cNvPr id="8213" name="Gruppieren 8212">
                    <a:extLst>
                      <a:ext uri="{FF2B5EF4-FFF2-40B4-BE49-F238E27FC236}">
                        <a16:creationId xmlns:a16="http://schemas.microsoft.com/office/drawing/2014/main" id="{60883A98-E9B8-9B97-03A7-207E7F6C2939}"/>
                      </a:ext>
                    </a:extLst>
                  </p:cNvPr>
                  <p:cNvGrpSpPr/>
                  <p:nvPr/>
                </p:nvGrpSpPr>
                <p:grpSpPr>
                  <a:xfrm>
                    <a:off x="2517972" y="1254044"/>
                    <a:ext cx="7192994" cy="3820148"/>
                    <a:chOff x="2531089" y="1296591"/>
                    <a:chExt cx="7192994" cy="3820148"/>
                  </a:xfrm>
                </p:grpSpPr>
                <p:cxnSp>
                  <p:nvCxnSpPr>
                    <p:cNvPr id="114" name="Gerader Verbinder 113">
                      <a:extLst>
                        <a:ext uri="{FF2B5EF4-FFF2-40B4-BE49-F238E27FC236}">
                          <a16:creationId xmlns:a16="http://schemas.microsoft.com/office/drawing/2014/main" id="{2347A664-7EA7-C807-82D2-6E76F52AA4CB}"/>
                        </a:ext>
                      </a:extLst>
                    </p:cNvPr>
                    <p:cNvCxnSpPr/>
                    <p:nvPr/>
                  </p:nvCxnSpPr>
                  <p:spPr bwMode="auto">
                    <a:xfrm>
                      <a:off x="9341464" y="1296591"/>
                      <a:ext cx="0" cy="363505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hteck: abgerundete Ecken 27">
                      <a:extLst>
                        <a:ext uri="{FF2B5EF4-FFF2-40B4-BE49-F238E27FC236}">
                          <a16:creationId xmlns:a16="http://schemas.microsoft.com/office/drawing/2014/main" id="{5ABC6591-F55C-E9D9-156F-D46F78E41FEC}"/>
                        </a:ext>
                      </a:extLst>
                    </p:cNvPr>
                    <p:cNvSpPr/>
                    <p:nvPr/>
                  </p:nvSpPr>
                  <p:spPr bwMode="auto">
                    <a:xfrm>
                      <a:off x="8873475" y="1980890"/>
                      <a:ext cx="850608" cy="544998"/>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 name="Rechteck: abgerundete Ecken 26">
                      <a:extLst>
                        <a:ext uri="{FF2B5EF4-FFF2-40B4-BE49-F238E27FC236}">
                          <a16:creationId xmlns:a16="http://schemas.microsoft.com/office/drawing/2014/main" id="{A5EF50EC-AF3B-409F-41EF-8AFF5489F6AF}"/>
                        </a:ext>
                      </a:extLst>
                    </p:cNvPr>
                    <p:cNvSpPr/>
                    <p:nvPr/>
                  </p:nvSpPr>
                  <p:spPr bwMode="auto">
                    <a:xfrm>
                      <a:off x="7850042" y="1980955"/>
                      <a:ext cx="850608" cy="544998"/>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Textfeld 4">
                      <a:extLst>
                        <a:ext uri="{FF2B5EF4-FFF2-40B4-BE49-F238E27FC236}">
                          <a16:creationId xmlns:a16="http://schemas.microsoft.com/office/drawing/2014/main" id="{94C84361-D3C4-0CCF-D0FF-4BF7F80FB6FB}"/>
                        </a:ext>
                      </a:extLst>
                    </p:cNvPr>
                    <p:cNvSpPr txBox="1"/>
                    <p:nvPr/>
                  </p:nvSpPr>
                  <p:spPr>
                    <a:xfrm>
                      <a:off x="8954776" y="1981963"/>
                      <a:ext cx="688009" cy="553998"/>
                    </a:xfrm>
                    <a:prstGeom prst="rect">
                      <a:avLst/>
                    </a:prstGeom>
                    <a:noFill/>
                  </p:spPr>
                  <p:txBody>
                    <a:bodyPr wrap="none" rtlCol="0">
                      <a:spAutoFit/>
                    </a:bodyPr>
                    <a:lstStyle/>
                    <a:p>
                      <a:pPr algn="ctr"/>
                      <a:r>
                        <a:rPr lang="de-DE" sz="1000" dirty="0"/>
                        <a:t>Home-</a:t>
                      </a:r>
                    </a:p>
                    <a:p>
                      <a:pPr algn="ctr"/>
                      <a:r>
                        <a:rPr lang="de-DE" sz="1000" dirty="0"/>
                        <a:t>Manager</a:t>
                      </a:r>
                      <a:br>
                        <a:rPr lang="de-DE" sz="1000" dirty="0"/>
                      </a:br>
                      <a:r>
                        <a:rPr lang="de-DE" sz="1000" dirty="0"/>
                        <a:t>(EMS)</a:t>
                      </a:r>
                    </a:p>
                  </p:txBody>
                </p:sp>
                <p:sp>
                  <p:nvSpPr>
                    <p:cNvPr id="6" name="Textfeld 5">
                      <a:extLst>
                        <a:ext uri="{FF2B5EF4-FFF2-40B4-BE49-F238E27FC236}">
                          <a16:creationId xmlns:a16="http://schemas.microsoft.com/office/drawing/2014/main" id="{181A8E05-B1F9-E163-6149-298F2EB8AD0A}"/>
                        </a:ext>
                      </a:extLst>
                    </p:cNvPr>
                    <p:cNvSpPr txBox="1"/>
                    <p:nvPr/>
                  </p:nvSpPr>
                  <p:spPr>
                    <a:xfrm>
                      <a:off x="7861048" y="2045037"/>
                      <a:ext cx="850610" cy="400110"/>
                    </a:xfrm>
                    <a:prstGeom prst="rect">
                      <a:avLst/>
                    </a:prstGeom>
                    <a:noFill/>
                  </p:spPr>
                  <p:txBody>
                    <a:bodyPr wrap="square" rtlCol="0">
                      <a:spAutoFit/>
                    </a:bodyPr>
                    <a:lstStyle/>
                    <a:p>
                      <a:pPr algn="ctr"/>
                      <a:r>
                        <a:rPr lang="de-DE" sz="1000" dirty="0"/>
                        <a:t>Smartmeter</a:t>
                      </a:r>
                    </a:p>
                    <a:p>
                      <a:pPr algn="ctr"/>
                      <a:r>
                        <a:rPr lang="de-DE" sz="1000" dirty="0"/>
                        <a:t>Gateway</a:t>
                      </a:r>
                    </a:p>
                  </p:txBody>
                </p:sp>
                <p:pic>
                  <p:nvPicPr>
                    <p:cNvPr id="8" name="Grafik 7">
                      <a:extLst>
                        <a:ext uri="{FF2B5EF4-FFF2-40B4-BE49-F238E27FC236}">
                          <a16:creationId xmlns:a16="http://schemas.microsoft.com/office/drawing/2014/main" id="{2793F2FB-B82B-0F02-BBE5-AF137DA34186}"/>
                        </a:ext>
                      </a:extLst>
                    </p:cNvPr>
                    <p:cNvPicPr>
                      <a:picLocks noChangeAspect="1"/>
                    </p:cNvPicPr>
                    <p:nvPr/>
                  </p:nvPicPr>
                  <p:blipFill rotWithShape="1">
                    <a:blip r:embed="rId12">
                      <a:extLst>
                        <a:ext uri="{28A0092B-C50C-407E-A947-70E740481C1C}">
                          <a14:useLocalDpi xmlns:a14="http://schemas.microsoft.com/office/drawing/2010/main" val="0"/>
                        </a:ext>
                      </a:extLst>
                    </a:blip>
                    <a:srcRect t="10520" b="9928"/>
                    <a:stretch/>
                  </p:blipFill>
                  <p:spPr>
                    <a:xfrm>
                      <a:off x="8549040" y="3330970"/>
                      <a:ext cx="326987" cy="183153"/>
                    </a:xfrm>
                    <a:prstGeom prst="rect">
                      <a:avLst/>
                    </a:prstGeom>
                  </p:spPr>
                </p:pic>
                <p:pic>
                  <p:nvPicPr>
                    <p:cNvPr id="10" name="Grafik 9">
                      <a:extLst>
                        <a:ext uri="{FF2B5EF4-FFF2-40B4-BE49-F238E27FC236}">
                          <a16:creationId xmlns:a16="http://schemas.microsoft.com/office/drawing/2014/main" id="{776E6041-8367-0980-6B83-964020F666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01585" y="3312731"/>
                      <a:ext cx="366050" cy="219630"/>
                    </a:xfrm>
                    <a:prstGeom prst="rect">
                      <a:avLst/>
                    </a:prstGeom>
                  </p:spPr>
                </p:pic>
                <p:pic>
                  <p:nvPicPr>
                    <p:cNvPr id="11" name="Grafik 10" descr="Ein Bild, das Text, ClipArt enthält.&#10;&#10;Automatisch generierte Beschreibung">
                      <a:extLst>
                        <a:ext uri="{FF2B5EF4-FFF2-40B4-BE49-F238E27FC236}">
                          <a16:creationId xmlns:a16="http://schemas.microsoft.com/office/drawing/2014/main" id="{2A4E6F8B-3860-2B2F-5369-0DBA81B0DBBB}"/>
                        </a:ext>
                      </a:extLst>
                    </p:cNvPr>
                    <p:cNvPicPr>
                      <a:picLocks noChangeAspect="1"/>
                    </p:cNvPicPr>
                    <p:nvPr/>
                  </p:nvPicPr>
                  <p:blipFill rotWithShape="1">
                    <a:blip r:embed="rId14">
                      <a:extLst>
                        <a:ext uri="{28A0092B-C50C-407E-A947-70E740481C1C}">
                          <a14:useLocalDpi xmlns:a14="http://schemas.microsoft.com/office/drawing/2010/main" val="0"/>
                        </a:ext>
                      </a:extLst>
                    </a:blip>
                    <a:srcRect l="16120" t="25822" r="22201" b="37321"/>
                    <a:stretch/>
                  </p:blipFill>
                  <p:spPr>
                    <a:xfrm>
                      <a:off x="8003582" y="3347856"/>
                      <a:ext cx="473616" cy="149381"/>
                    </a:xfrm>
                    <a:prstGeom prst="rect">
                      <a:avLst/>
                    </a:prstGeom>
                  </p:spPr>
                </p:pic>
                <p:pic>
                  <p:nvPicPr>
                    <p:cNvPr id="23" name="Grafik 22" descr="Ein Bild, das Schwarz, Dunkelheit enthält.&#10;&#10;Automatisch generierte Beschreibung">
                      <a:extLst>
                        <a:ext uri="{FF2B5EF4-FFF2-40B4-BE49-F238E27FC236}">
                          <a16:creationId xmlns:a16="http://schemas.microsoft.com/office/drawing/2014/main" id="{9C4E1DBE-F556-F6BE-2E32-CE28DF6EC5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64784" y="3316821"/>
                      <a:ext cx="223032" cy="211450"/>
                    </a:xfrm>
                    <a:prstGeom prst="rect">
                      <a:avLst/>
                    </a:prstGeom>
                  </p:spPr>
                </p:pic>
                <p:cxnSp>
                  <p:nvCxnSpPr>
                    <p:cNvPr id="122" name="Gerader Verbinder 121">
                      <a:extLst>
                        <a:ext uri="{FF2B5EF4-FFF2-40B4-BE49-F238E27FC236}">
                          <a16:creationId xmlns:a16="http://schemas.microsoft.com/office/drawing/2014/main" id="{E0F1F980-DA66-D498-DBA2-99D1C6B44197}"/>
                        </a:ext>
                      </a:extLst>
                    </p:cNvPr>
                    <p:cNvCxnSpPr/>
                    <p:nvPr/>
                  </p:nvCxnSpPr>
                  <p:spPr bwMode="auto">
                    <a:xfrm>
                      <a:off x="2967149" y="4922650"/>
                      <a:ext cx="6374315"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2" name="Gerader Verbinder 8191">
                      <a:extLst>
                        <a:ext uri="{FF2B5EF4-FFF2-40B4-BE49-F238E27FC236}">
                          <a16:creationId xmlns:a16="http://schemas.microsoft.com/office/drawing/2014/main" id="{E2475D71-1227-47A6-FF05-C7BABAD0AEFA}"/>
                        </a:ext>
                      </a:extLst>
                    </p:cNvPr>
                    <p:cNvCxnSpPr/>
                    <p:nvPr/>
                  </p:nvCxnSpPr>
                  <p:spPr bwMode="auto">
                    <a:xfrm>
                      <a:off x="6536661" y="4922650"/>
                      <a:ext cx="0" cy="15736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6" name="Gerader Verbinder 8195">
                      <a:extLst>
                        <a:ext uri="{FF2B5EF4-FFF2-40B4-BE49-F238E27FC236}">
                          <a16:creationId xmlns:a16="http://schemas.microsoft.com/office/drawing/2014/main" id="{E6C6DA7F-B260-6AC2-7D94-7319CDBEC13F}"/>
                        </a:ext>
                      </a:extLst>
                    </p:cNvPr>
                    <p:cNvCxnSpPr/>
                    <p:nvPr/>
                  </p:nvCxnSpPr>
                  <p:spPr bwMode="auto">
                    <a:xfrm>
                      <a:off x="5811964" y="4922650"/>
                      <a:ext cx="0" cy="194089"/>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8" name="Gerader Verbinder 8197">
                      <a:extLst>
                        <a:ext uri="{FF2B5EF4-FFF2-40B4-BE49-F238E27FC236}">
                          <a16:creationId xmlns:a16="http://schemas.microsoft.com/office/drawing/2014/main" id="{1BAD2380-9B9F-E9AF-E23C-9116BCBCFCA8}"/>
                        </a:ext>
                      </a:extLst>
                    </p:cNvPr>
                    <p:cNvCxnSpPr/>
                    <p:nvPr/>
                  </p:nvCxnSpPr>
                  <p:spPr bwMode="auto">
                    <a:xfrm>
                      <a:off x="5016661" y="4922650"/>
                      <a:ext cx="0" cy="15736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1" name="Gerader Verbinder 8200">
                      <a:extLst>
                        <a:ext uri="{FF2B5EF4-FFF2-40B4-BE49-F238E27FC236}">
                          <a16:creationId xmlns:a16="http://schemas.microsoft.com/office/drawing/2014/main" id="{5AFAB067-25DD-D4E3-C692-54C9926FFB84}"/>
                        </a:ext>
                      </a:extLst>
                    </p:cNvPr>
                    <p:cNvCxnSpPr/>
                    <p:nvPr/>
                  </p:nvCxnSpPr>
                  <p:spPr bwMode="auto">
                    <a:xfrm>
                      <a:off x="2531089" y="3093242"/>
                      <a:ext cx="0" cy="77504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3" name="Gerader Verbinder 8202">
                      <a:extLst>
                        <a:ext uri="{FF2B5EF4-FFF2-40B4-BE49-F238E27FC236}">
                          <a16:creationId xmlns:a16="http://schemas.microsoft.com/office/drawing/2014/main" id="{8D6F4A0A-5E4E-F5CD-7777-84D85F2FA8E7}"/>
                        </a:ext>
                      </a:extLst>
                    </p:cNvPr>
                    <p:cNvCxnSpPr/>
                    <p:nvPr/>
                  </p:nvCxnSpPr>
                  <p:spPr bwMode="auto">
                    <a:xfrm>
                      <a:off x="2959239" y="3868285"/>
                      <a:ext cx="0" cy="105436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5" name="Gerader Verbinder 8204">
                      <a:extLst>
                        <a:ext uri="{FF2B5EF4-FFF2-40B4-BE49-F238E27FC236}">
                          <a16:creationId xmlns:a16="http://schemas.microsoft.com/office/drawing/2014/main" id="{7731AF94-085A-0859-211A-83B790D17484}"/>
                        </a:ext>
                      </a:extLst>
                    </p:cNvPr>
                    <p:cNvCxnSpPr/>
                    <p:nvPr/>
                  </p:nvCxnSpPr>
                  <p:spPr bwMode="auto">
                    <a:xfrm>
                      <a:off x="2531269" y="3868285"/>
                      <a:ext cx="427970"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F72BAB24-7F92-08A5-4F67-F20E58164BC4}"/>
                        </a:ext>
                      </a:extLst>
                    </p:cNvPr>
                    <p:cNvCxnSpPr/>
                    <p:nvPr/>
                  </p:nvCxnSpPr>
                  <p:spPr bwMode="auto">
                    <a:xfrm>
                      <a:off x="8388251" y="1296591"/>
                      <a:ext cx="0" cy="674769"/>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 name="Gerader Verbinder 14">
                    <a:extLst>
                      <a:ext uri="{FF2B5EF4-FFF2-40B4-BE49-F238E27FC236}">
                        <a16:creationId xmlns:a16="http://schemas.microsoft.com/office/drawing/2014/main" id="{212CAC59-3CE8-D336-8BBE-C9F44091A026}"/>
                      </a:ext>
                    </a:extLst>
                  </p:cNvPr>
                  <p:cNvCxnSpPr/>
                  <p:nvPr/>
                </p:nvCxnSpPr>
                <p:spPr bwMode="auto">
                  <a:xfrm>
                    <a:off x="6658369" y="3280954"/>
                    <a:ext cx="0" cy="160299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spTree>
    <p:extLst>
      <p:ext uri="{BB962C8B-B14F-4D97-AF65-F5344CB8AC3E}">
        <p14:creationId xmlns:p14="http://schemas.microsoft.com/office/powerpoint/2010/main" val="290143683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1000" fill="hold"/>
                                        <p:tgtEl>
                                          <p:spTgt spid="59"/>
                                        </p:tgtEl>
                                        <p:attrNameLst>
                                          <p:attrName>ppt_x</p:attrName>
                                        </p:attrNameLst>
                                      </p:cBhvr>
                                      <p:tavLst>
                                        <p:tav tm="0">
                                          <p:val>
                                            <p:strVal val="1+#ppt_w/2"/>
                                          </p:val>
                                        </p:tav>
                                        <p:tav tm="100000">
                                          <p:val>
                                            <p:strVal val="#ppt_x"/>
                                          </p:val>
                                        </p:tav>
                                      </p:tavLst>
                                    </p:anim>
                                    <p:anim calcmode="lin" valueType="num">
                                      <p:cBhvr additive="base">
                                        <p:cTn id="8"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0-#ppt_w/2"/>
                                          </p:val>
                                        </p:tav>
                                        <p:tav tm="100000">
                                          <p:val>
                                            <p:strVal val="#ppt_x"/>
                                          </p:val>
                                        </p:tav>
                                      </p:tavLst>
                                    </p:anim>
                                    <p:anim calcmode="lin" valueType="num">
                                      <p:cBhvr additive="base">
                                        <p:cTn id="14"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8199"/>
                                        </p:tgtEl>
                                        <p:attrNameLst>
                                          <p:attrName>style.visibility</p:attrName>
                                        </p:attrNameLst>
                                      </p:cBhvr>
                                      <p:to>
                                        <p:strVal val="visible"/>
                                      </p:to>
                                    </p:set>
                                    <p:anim calcmode="lin" valueType="num">
                                      <p:cBhvr additive="base">
                                        <p:cTn id="19" dur="200" fill="hold"/>
                                        <p:tgtEl>
                                          <p:spTgt spid="8199"/>
                                        </p:tgtEl>
                                        <p:attrNameLst>
                                          <p:attrName>ppt_x</p:attrName>
                                        </p:attrNameLst>
                                      </p:cBhvr>
                                      <p:tavLst>
                                        <p:tav tm="0">
                                          <p:val>
                                            <p:strVal val="#ppt_x"/>
                                          </p:val>
                                        </p:tav>
                                        <p:tav tm="100000">
                                          <p:val>
                                            <p:strVal val="#ppt_x"/>
                                          </p:val>
                                        </p:tav>
                                      </p:tavLst>
                                    </p:anim>
                                    <p:anim calcmode="lin" valueType="num">
                                      <p:cBhvr additive="base">
                                        <p:cTn id="20" dur="200" fill="hold"/>
                                        <p:tgtEl>
                                          <p:spTgt spid="819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 calcmode="lin" valueType="num">
                                      <p:cBhvr additive="base">
                                        <p:cTn id="23" dur="200" fill="hold"/>
                                        <p:tgtEl>
                                          <p:spTgt spid="113"/>
                                        </p:tgtEl>
                                        <p:attrNameLst>
                                          <p:attrName>ppt_x</p:attrName>
                                        </p:attrNameLst>
                                      </p:cBhvr>
                                      <p:tavLst>
                                        <p:tav tm="0">
                                          <p:val>
                                            <p:strVal val="#ppt_x"/>
                                          </p:val>
                                        </p:tav>
                                        <p:tav tm="100000">
                                          <p:val>
                                            <p:strVal val="#ppt_x"/>
                                          </p:val>
                                        </p:tav>
                                      </p:tavLst>
                                    </p:anim>
                                    <p:anim calcmode="lin" valueType="num">
                                      <p:cBhvr additive="base">
                                        <p:cTn id="24" dur="200" fill="hold"/>
                                        <p:tgtEl>
                                          <p:spTgt spid="113"/>
                                        </p:tgtEl>
                                        <p:attrNameLst>
                                          <p:attrName>ppt_y</p:attrName>
                                        </p:attrNameLst>
                                      </p:cBhvr>
                                      <p:tavLst>
                                        <p:tav tm="0">
                                          <p:val>
                                            <p:strVal val="0-#ppt_h/2"/>
                                          </p:val>
                                        </p:tav>
                                        <p:tav tm="100000">
                                          <p:val>
                                            <p:strVal val="#ppt_y"/>
                                          </p:val>
                                        </p:tav>
                                      </p:tavLst>
                                    </p:anim>
                                  </p:childTnLst>
                                </p:cTn>
                              </p:par>
                              <p:par>
                                <p:cTn id="25" presetID="1" presetClass="exit" presetSubtype="0" fill="hold" nodeType="withEffect">
                                  <p:stCondLst>
                                    <p:cond delay="500"/>
                                  </p:stCondLst>
                                  <p:childTnLst>
                                    <p:set>
                                      <p:cBhvr>
                                        <p:cTn id="26" dur="1" fill="hold">
                                          <p:stCondLst>
                                            <p:cond delay="0"/>
                                          </p:stCondLst>
                                        </p:cTn>
                                        <p:tgtEl>
                                          <p:spTgt spid="75"/>
                                        </p:tgtEl>
                                        <p:attrNameLst>
                                          <p:attrName>style.visibility</p:attrName>
                                        </p:attrNameLst>
                                      </p:cBhvr>
                                      <p:to>
                                        <p:strVal val="hidden"/>
                                      </p:to>
                                    </p:set>
                                  </p:childTnLst>
                                </p:cTn>
                              </p:par>
                              <p:par>
                                <p:cTn id="27" presetID="1" presetClass="exit" presetSubtype="0" fill="hold" nodeType="withEffect">
                                  <p:stCondLst>
                                    <p:cond delay="50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ntr" presetSubtype="0" fill="hold" nodeType="withEffect">
                                  <p:stCondLst>
                                    <p:cond delay="100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xit" presetSubtype="0" fill="hold" nodeType="withEffect">
                                  <p:stCondLst>
                                    <p:cond delay="500"/>
                                  </p:stCondLst>
                                  <p:childTnLst>
                                    <p:set>
                                      <p:cBhvr>
                                        <p:cTn id="32" dur="1" fill="hold">
                                          <p:stCondLst>
                                            <p:cond delay="0"/>
                                          </p:stCondLst>
                                        </p:cTn>
                                        <p:tgtEl>
                                          <p:spTgt spid="8199"/>
                                        </p:tgtEl>
                                        <p:attrNameLst>
                                          <p:attrName>style.visibility</p:attrName>
                                        </p:attrNameLst>
                                      </p:cBhvr>
                                      <p:to>
                                        <p:strVal val="hidden"/>
                                      </p:to>
                                    </p:set>
                                  </p:childTnLst>
                                </p:cTn>
                              </p:par>
                              <p:par>
                                <p:cTn id="33" presetID="1" presetClass="entr" presetSubtype="0" fill="hold" nodeType="withEffect">
                                  <p:stCondLst>
                                    <p:cond delay="150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1000" fill="hold"/>
                                        <p:tgtEl>
                                          <p:spTgt spid="4"/>
                                        </p:tgtEl>
                                        <p:attrNameLst>
                                          <p:attrName>ppt_x</p:attrName>
                                        </p:attrNameLst>
                                      </p:cBhvr>
                                      <p:tavLst>
                                        <p:tav tm="0">
                                          <p:val>
                                            <p:strVal val="#ppt_x"/>
                                          </p:val>
                                        </p:tav>
                                        <p:tav tm="100000">
                                          <p:val>
                                            <p:strVal val="#ppt_x"/>
                                          </p:val>
                                        </p:tav>
                                      </p:tavLst>
                                    </p:anim>
                                    <p:anim calcmode="lin" valueType="num">
                                      <p:cBhvr additive="base">
                                        <p:cTn id="40"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77650" y="36513"/>
            <a:ext cx="8557014"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(1) Ein- und Mehrfamilienhaus (4)</a:t>
            </a:r>
            <a:br>
              <a:rPr lang="de-DE" altLang="de-DE" sz="2000" dirty="0">
                <a:solidFill>
                  <a:schemeClr val="bg1"/>
                </a:solidFill>
              </a:rPr>
            </a:br>
            <a:r>
              <a:rPr lang="de-DE" altLang="de-DE" sz="2000" dirty="0">
                <a:solidFill>
                  <a:schemeClr val="bg1"/>
                </a:solidFill>
              </a:rPr>
              <a:t>vom Voll- zum Stromüberschuss-Einspeiser</a:t>
            </a:r>
          </a:p>
        </p:txBody>
      </p:sp>
      <p:grpSp>
        <p:nvGrpSpPr>
          <p:cNvPr id="8213" name="Gruppieren 8212">
            <a:extLst>
              <a:ext uri="{FF2B5EF4-FFF2-40B4-BE49-F238E27FC236}">
                <a16:creationId xmlns:a16="http://schemas.microsoft.com/office/drawing/2014/main" id="{2E674B6C-30D5-461F-BE18-C1B5F2444714}"/>
              </a:ext>
            </a:extLst>
          </p:cNvPr>
          <p:cNvGrpSpPr/>
          <p:nvPr/>
        </p:nvGrpSpPr>
        <p:grpSpPr>
          <a:xfrm>
            <a:off x="282805" y="999824"/>
            <a:ext cx="4411744" cy="4279982"/>
            <a:chOff x="282805" y="999824"/>
            <a:chExt cx="4411744" cy="4279982"/>
          </a:xfrm>
        </p:grpSpPr>
        <p:pic>
          <p:nvPicPr>
            <p:cNvPr id="10" name="Grafik 9" descr="Ein Bild, das drinnen, Zähler, weiß, sitzend enthält.&#10;&#10;Automatisch generierte Beschreibung">
              <a:extLst>
                <a:ext uri="{FF2B5EF4-FFF2-40B4-BE49-F238E27FC236}">
                  <a16:creationId xmlns:a16="http://schemas.microsoft.com/office/drawing/2014/main" id="{4FE1DCFC-C84F-40C7-AFDD-4CE1F758D988}"/>
                </a:ext>
              </a:extLst>
            </p:cNvPr>
            <p:cNvPicPr>
              <a:picLocks noChangeAspect="1"/>
            </p:cNvPicPr>
            <p:nvPr/>
          </p:nvPicPr>
          <p:blipFill rotWithShape="1">
            <a:blip r:embed="rId3">
              <a:extLst>
                <a:ext uri="{28A0092B-C50C-407E-A947-70E740481C1C}">
                  <a14:useLocalDpi xmlns:a14="http://schemas.microsoft.com/office/drawing/2010/main" val="0"/>
                </a:ext>
              </a:extLst>
            </a:blip>
            <a:srcRect l="2829" t="20588" r="12982" b="4299"/>
            <a:stretch/>
          </p:blipFill>
          <p:spPr>
            <a:xfrm rot="5400000">
              <a:off x="1527682" y="3258514"/>
              <a:ext cx="803523" cy="537681"/>
            </a:xfrm>
            <a:prstGeom prst="rect">
              <a:avLst/>
            </a:prstGeom>
          </p:spPr>
        </p:pic>
        <p:pic>
          <p:nvPicPr>
            <p:cNvPr id="16" name="Grafik 15" descr="Ein Bild, das schwarz, Anzeige, sitzend, Parkplatz enthält.&#10;&#10;Automatisch generierte Beschreibung">
              <a:extLst>
                <a:ext uri="{FF2B5EF4-FFF2-40B4-BE49-F238E27FC236}">
                  <a16:creationId xmlns:a16="http://schemas.microsoft.com/office/drawing/2014/main" id="{4D18CF2C-CE10-41C9-AA4E-E4B3A0978E6F}"/>
                </a:ext>
              </a:extLst>
            </p:cNvPr>
            <p:cNvPicPr>
              <a:picLocks noChangeAspect="1"/>
            </p:cNvPicPr>
            <p:nvPr/>
          </p:nvPicPr>
          <p:blipFill rotWithShape="1">
            <a:blip r:embed="rId4">
              <a:extLst>
                <a:ext uri="{28A0092B-C50C-407E-A947-70E740481C1C}">
                  <a14:useLocalDpi xmlns:a14="http://schemas.microsoft.com/office/drawing/2010/main" val="0"/>
                </a:ext>
              </a:extLst>
            </a:blip>
            <a:srcRect l="18900" r="14185"/>
            <a:stretch/>
          </p:blipFill>
          <p:spPr>
            <a:xfrm>
              <a:off x="2904023" y="2942236"/>
              <a:ext cx="724152" cy="1082189"/>
            </a:xfrm>
            <a:prstGeom prst="rect">
              <a:avLst/>
            </a:prstGeom>
          </p:spPr>
        </p:pic>
        <p:pic>
          <p:nvPicPr>
            <p:cNvPr id="42" name="Grafik 41" descr="Ein Bild, das Monitor, Bildschirm, Elektronik, Fernsehen enthält.&#10;&#10;Automatisch generierte Beschreibung">
              <a:extLst>
                <a:ext uri="{FF2B5EF4-FFF2-40B4-BE49-F238E27FC236}">
                  <a16:creationId xmlns:a16="http://schemas.microsoft.com/office/drawing/2014/main" id="{3450FB49-C8D0-43E2-9E0D-4012A2CD50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73" y="3182142"/>
              <a:ext cx="673669" cy="673669"/>
            </a:xfrm>
            <a:prstGeom prst="rect">
              <a:avLst/>
            </a:prstGeom>
          </p:spPr>
        </p:pic>
        <p:pic>
          <p:nvPicPr>
            <p:cNvPr id="54" name="Grafik 53" descr="Ein Bild, das Kamera enthält.&#10;&#10;Automatisch generierte Beschreibung">
              <a:extLst>
                <a:ext uri="{FF2B5EF4-FFF2-40B4-BE49-F238E27FC236}">
                  <a16:creationId xmlns:a16="http://schemas.microsoft.com/office/drawing/2014/main" id="{6774E658-37CC-4F30-A127-0766C1AE8E47}"/>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354297" y="4270414"/>
              <a:ext cx="289206" cy="495964"/>
            </a:xfrm>
            <a:prstGeom prst="rect">
              <a:avLst/>
            </a:prstGeom>
          </p:spPr>
        </p:pic>
        <p:pic>
          <p:nvPicPr>
            <p:cNvPr id="56" name="Grafik 55" descr="Ein Bild, das Kamera enthält.&#10;&#10;Automatisch generierte Beschreibung">
              <a:extLst>
                <a:ext uri="{FF2B5EF4-FFF2-40B4-BE49-F238E27FC236}">
                  <a16:creationId xmlns:a16="http://schemas.microsoft.com/office/drawing/2014/main" id="{96AB3550-C3D8-4396-B3C8-6F3498F34DBA}"/>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665595" y="4270414"/>
              <a:ext cx="289206" cy="495964"/>
            </a:xfrm>
            <a:prstGeom prst="rect">
              <a:avLst/>
            </a:prstGeom>
          </p:spPr>
        </p:pic>
        <p:pic>
          <p:nvPicPr>
            <p:cNvPr id="57" name="Grafik 56" descr="Ein Bild, das Kamera enthält.&#10;&#10;Automatisch generierte Beschreibung">
              <a:extLst>
                <a:ext uri="{FF2B5EF4-FFF2-40B4-BE49-F238E27FC236}">
                  <a16:creationId xmlns:a16="http://schemas.microsoft.com/office/drawing/2014/main" id="{23BA6AE6-6AA7-4023-B804-D9E09E5C12CF}"/>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2976893" y="4270414"/>
              <a:ext cx="289206" cy="495964"/>
            </a:xfrm>
            <a:prstGeom prst="rect">
              <a:avLst/>
            </a:prstGeom>
          </p:spPr>
        </p:pic>
        <p:pic>
          <p:nvPicPr>
            <p:cNvPr id="58" name="Grafik 57" descr="Ein Bild, das Kamera enthält.&#10;&#10;Automatisch generierte Beschreibung">
              <a:extLst>
                <a:ext uri="{FF2B5EF4-FFF2-40B4-BE49-F238E27FC236}">
                  <a16:creationId xmlns:a16="http://schemas.microsoft.com/office/drawing/2014/main" id="{A54C2F38-E56A-4335-B934-6A13CC1321B5}"/>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288191" y="4270414"/>
              <a:ext cx="289206" cy="495964"/>
            </a:xfrm>
            <a:prstGeom prst="rect">
              <a:avLst/>
            </a:prstGeom>
          </p:spPr>
        </p:pic>
        <p:pic>
          <p:nvPicPr>
            <p:cNvPr id="59" name="Grafik 58" descr="Ein Bild, das Kamera enthält.&#10;&#10;Automatisch generierte Beschreibung">
              <a:extLst>
                <a:ext uri="{FF2B5EF4-FFF2-40B4-BE49-F238E27FC236}">
                  <a16:creationId xmlns:a16="http://schemas.microsoft.com/office/drawing/2014/main" id="{3A3D0757-484C-4190-B77C-308599EAA7D1}"/>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599489" y="4270414"/>
              <a:ext cx="289206" cy="495964"/>
            </a:xfrm>
            <a:prstGeom prst="rect">
              <a:avLst/>
            </a:prstGeom>
          </p:spPr>
        </p:pic>
        <p:pic>
          <p:nvPicPr>
            <p:cNvPr id="60" name="Grafik 59" descr="Ein Bild, das Kamera enthält.&#10;&#10;Automatisch generierte Beschreibung">
              <a:extLst>
                <a:ext uri="{FF2B5EF4-FFF2-40B4-BE49-F238E27FC236}">
                  <a16:creationId xmlns:a16="http://schemas.microsoft.com/office/drawing/2014/main" id="{A0E120B7-B3A4-490F-B1D4-DC64473F9F26}"/>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3910788" y="4270414"/>
              <a:ext cx="289206" cy="495964"/>
            </a:xfrm>
            <a:prstGeom prst="rect">
              <a:avLst/>
            </a:prstGeom>
          </p:spPr>
        </p:pic>
        <p:sp>
          <p:nvSpPr>
            <p:cNvPr id="82" name="Rechteck 81">
              <a:extLst>
                <a:ext uri="{FF2B5EF4-FFF2-40B4-BE49-F238E27FC236}">
                  <a16:creationId xmlns:a16="http://schemas.microsoft.com/office/drawing/2014/main" id="{304641DB-8733-42B1-AED9-43051E95105F}"/>
                </a:ext>
              </a:extLst>
            </p:cNvPr>
            <p:cNvSpPr/>
            <p:nvPr/>
          </p:nvSpPr>
          <p:spPr bwMode="auto">
            <a:xfrm>
              <a:off x="659876" y="2090990"/>
              <a:ext cx="3651450" cy="318881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 name="Rechteck 83">
              <a:extLst>
                <a:ext uri="{FF2B5EF4-FFF2-40B4-BE49-F238E27FC236}">
                  <a16:creationId xmlns:a16="http://schemas.microsoft.com/office/drawing/2014/main" id="{C82BC858-17E8-49B6-AACB-C5C29443941E}"/>
                </a:ext>
              </a:extLst>
            </p:cNvPr>
            <p:cNvSpPr/>
            <p:nvPr/>
          </p:nvSpPr>
          <p:spPr bwMode="auto">
            <a:xfrm>
              <a:off x="282805" y="999824"/>
              <a:ext cx="4411744" cy="1609515"/>
            </a:xfrm>
            <a:prstGeom prst="rect">
              <a:avLst/>
            </a:prstGeom>
            <a:solidFill>
              <a:srgbClr val="FF33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4" name="Gerader Verbinder 43">
              <a:extLst>
                <a:ext uri="{FF2B5EF4-FFF2-40B4-BE49-F238E27FC236}">
                  <a16:creationId xmlns:a16="http://schemas.microsoft.com/office/drawing/2014/main" id="{DE0279B9-B338-47BB-B926-5DDD1C09F340}"/>
                </a:ext>
              </a:extLst>
            </p:cNvPr>
            <p:cNvCxnSpPr>
              <a:cxnSpLocks/>
            </p:cNvCxnSpPr>
            <p:nvPr/>
          </p:nvCxnSpPr>
          <p:spPr bwMode="auto">
            <a:xfrm flipV="1">
              <a:off x="2832250" y="1197204"/>
              <a:ext cx="911842" cy="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Grafik 30" descr="Ein Bild, das sitzend, Gebäude, groß, Wasser enthält.&#10;&#10;Automatisch generierte Beschreibung">
              <a:extLst>
                <a:ext uri="{FF2B5EF4-FFF2-40B4-BE49-F238E27FC236}">
                  <a16:creationId xmlns:a16="http://schemas.microsoft.com/office/drawing/2014/main" id="{CB95AE22-46A0-4580-919A-11F5F1C91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867" y="1126231"/>
              <a:ext cx="2127425" cy="1294961"/>
            </a:xfrm>
            <a:prstGeom prst="rect">
              <a:avLst/>
            </a:prstGeom>
          </p:spPr>
        </p:pic>
        <p:cxnSp>
          <p:nvCxnSpPr>
            <p:cNvPr id="51" name="Gerader Verbinder 50">
              <a:extLst>
                <a:ext uri="{FF2B5EF4-FFF2-40B4-BE49-F238E27FC236}">
                  <a16:creationId xmlns:a16="http://schemas.microsoft.com/office/drawing/2014/main" id="{BC75B124-FF94-4ACA-A05F-A4AC0303039A}"/>
                </a:ext>
              </a:extLst>
            </p:cNvPr>
            <p:cNvCxnSpPr>
              <a:cxnSpLocks/>
              <a:endCxn id="16" idx="0"/>
            </p:cNvCxnSpPr>
            <p:nvPr/>
          </p:nvCxnSpPr>
          <p:spPr bwMode="auto">
            <a:xfrm>
              <a:off x="3266099" y="1192490"/>
              <a:ext cx="0" cy="1749746"/>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Gerader Verbinder 89">
              <a:extLst>
                <a:ext uri="{FF2B5EF4-FFF2-40B4-BE49-F238E27FC236}">
                  <a16:creationId xmlns:a16="http://schemas.microsoft.com/office/drawing/2014/main" id="{9F1312FA-0315-4010-BB6A-036DB4848EE7}"/>
                </a:ext>
              </a:extLst>
            </p:cNvPr>
            <p:cNvCxnSpPr>
              <a:endCxn id="42" idx="0"/>
            </p:cNvCxnSpPr>
            <p:nvPr/>
          </p:nvCxnSpPr>
          <p:spPr bwMode="auto">
            <a:xfrm>
              <a:off x="1117391" y="2421192"/>
              <a:ext cx="17117" cy="76095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r Verbinder 91">
              <a:extLst>
                <a:ext uri="{FF2B5EF4-FFF2-40B4-BE49-F238E27FC236}">
                  <a16:creationId xmlns:a16="http://schemas.microsoft.com/office/drawing/2014/main" id="{A1BC7B8A-96F5-419D-8722-2EE126A51998}"/>
                </a:ext>
              </a:extLst>
            </p:cNvPr>
            <p:cNvCxnSpPr/>
            <p:nvPr/>
          </p:nvCxnSpPr>
          <p:spPr bwMode="auto">
            <a:xfrm>
              <a:off x="1277650" y="3797138"/>
              <a:ext cx="7813" cy="34732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Gerader Verbinder 92">
              <a:extLst>
                <a:ext uri="{FF2B5EF4-FFF2-40B4-BE49-F238E27FC236}">
                  <a16:creationId xmlns:a16="http://schemas.microsoft.com/office/drawing/2014/main" id="{6C9604CC-3D74-4CDE-ABB2-91396C2F5BFF}"/>
                </a:ext>
              </a:extLst>
            </p:cNvPr>
            <p:cNvCxnSpPr/>
            <p:nvPr/>
          </p:nvCxnSpPr>
          <p:spPr bwMode="auto">
            <a:xfrm>
              <a:off x="2485601" y="4147795"/>
              <a:ext cx="17143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97" name="Gerader Verbinder 8196">
              <a:extLst>
                <a:ext uri="{FF2B5EF4-FFF2-40B4-BE49-F238E27FC236}">
                  <a16:creationId xmlns:a16="http://schemas.microsoft.com/office/drawing/2014/main" id="{02C4C7E5-6963-4F8C-8196-71831CFD1559}"/>
                </a:ext>
              </a:extLst>
            </p:cNvPr>
            <p:cNvCxnSpPr/>
            <p:nvPr/>
          </p:nvCxnSpPr>
          <p:spPr bwMode="auto">
            <a:xfrm>
              <a:off x="2524300"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Gerader Verbinder 101">
              <a:extLst>
                <a:ext uri="{FF2B5EF4-FFF2-40B4-BE49-F238E27FC236}">
                  <a16:creationId xmlns:a16="http://schemas.microsoft.com/office/drawing/2014/main" id="{46389190-D4BC-4C11-8D2A-17854BB148D7}"/>
                </a:ext>
              </a:extLst>
            </p:cNvPr>
            <p:cNvCxnSpPr/>
            <p:nvPr/>
          </p:nvCxnSpPr>
          <p:spPr bwMode="auto">
            <a:xfrm>
              <a:off x="2835428"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Gerader Verbinder 102">
              <a:extLst>
                <a:ext uri="{FF2B5EF4-FFF2-40B4-BE49-F238E27FC236}">
                  <a16:creationId xmlns:a16="http://schemas.microsoft.com/office/drawing/2014/main" id="{004590C8-7D88-4EFA-9950-D7AAB3889A7F}"/>
                </a:ext>
              </a:extLst>
            </p:cNvPr>
            <p:cNvCxnSpPr/>
            <p:nvPr/>
          </p:nvCxnSpPr>
          <p:spPr bwMode="auto">
            <a:xfrm>
              <a:off x="3146556"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Gerader Verbinder 103">
              <a:extLst>
                <a:ext uri="{FF2B5EF4-FFF2-40B4-BE49-F238E27FC236}">
                  <a16:creationId xmlns:a16="http://schemas.microsoft.com/office/drawing/2014/main" id="{A8D80AD5-0469-4529-B519-E67B34EE696A}"/>
                </a:ext>
              </a:extLst>
            </p:cNvPr>
            <p:cNvCxnSpPr/>
            <p:nvPr/>
          </p:nvCxnSpPr>
          <p:spPr bwMode="auto">
            <a:xfrm>
              <a:off x="3457684"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Gerader Verbinder 104">
              <a:extLst>
                <a:ext uri="{FF2B5EF4-FFF2-40B4-BE49-F238E27FC236}">
                  <a16:creationId xmlns:a16="http://schemas.microsoft.com/office/drawing/2014/main" id="{3356ED96-EA12-456F-90F1-D1F15C12EE45}"/>
                </a:ext>
              </a:extLst>
            </p:cNvPr>
            <p:cNvCxnSpPr/>
            <p:nvPr/>
          </p:nvCxnSpPr>
          <p:spPr bwMode="auto">
            <a:xfrm>
              <a:off x="3768812"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Gerader Verbinder 105">
              <a:extLst>
                <a:ext uri="{FF2B5EF4-FFF2-40B4-BE49-F238E27FC236}">
                  <a16:creationId xmlns:a16="http://schemas.microsoft.com/office/drawing/2014/main" id="{262F543A-D0D0-401A-A8B2-715A3D858724}"/>
                </a:ext>
              </a:extLst>
            </p:cNvPr>
            <p:cNvCxnSpPr/>
            <p:nvPr/>
          </p:nvCxnSpPr>
          <p:spPr bwMode="auto">
            <a:xfrm>
              <a:off x="4079941"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Gerader Verbinder 106">
              <a:extLst>
                <a:ext uri="{FF2B5EF4-FFF2-40B4-BE49-F238E27FC236}">
                  <a16:creationId xmlns:a16="http://schemas.microsoft.com/office/drawing/2014/main" id="{C55E3396-0E70-41EF-8875-12C8F0B24368}"/>
                </a:ext>
              </a:extLst>
            </p:cNvPr>
            <p:cNvCxnSpPr/>
            <p:nvPr/>
          </p:nvCxnSpPr>
          <p:spPr bwMode="auto">
            <a:xfrm>
              <a:off x="2524300"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Gerader Verbinder 107">
              <a:extLst>
                <a:ext uri="{FF2B5EF4-FFF2-40B4-BE49-F238E27FC236}">
                  <a16:creationId xmlns:a16="http://schemas.microsoft.com/office/drawing/2014/main" id="{95912B95-8C03-4E4C-BA65-FB80FD3B464C}"/>
                </a:ext>
              </a:extLst>
            </p:cNvPr>
            <p:cNvCxnSpPr/>
            <p:nvPr/>
          </p:nvCxnSpPr>
          <p:spPr bwMode="auto">
            <a:xfrm>
              <a:off x="2835428"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Gerader Verbinder 108">
              <a:extLst>
                <a:ext uri="{FF2B5EF4-FFF2-40B4-BE49-F238E27FC236}">
                  <a16:creationId xmlns:a16="http://schemas.microsoft.com/office/drawing/2014/main" id="{B6E812E8-CA00-4D8B-B7C8-03F1EAB6408E}"/>
                </a:ext>
              </a:extLst>
            </p:cNvPr>
            <p:cNvCxnSpPr/>
            <p:nvPr/>
          </p:nvCxnSpPr>
          <p:spPr bwMode="auto">
            <a:xfrm>
              <a:off x="3146556"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Gerader Verbinder 109">
              <a:extLst>
                <a:ext uri="{FF2B5EF4-FFF2-40B4-BE49-F238E27FC236}">
                  <a16:creationId xmlns:a16="http://schemas.microsoft.com/office/drawing/2014/main" id="{C249AEA6-B760-4403-AFD4-624BA59679F7}"/>
                </a:ext>
              </a:extLst>
            </p:cNvPr>
            <p:cNvCxnSpPr/>
            <p:nvPr/>
          </p:nvCxnSpPr>
          <p:spPr bwMode="auto">
            <a:xfrm>
              <a:off x="3457684"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Gerader Verbinder 110">
              <a:extLst>
                <a:ext uri="{FF2B5EF4-FFF2-40B4-BE49-F238E27FC236}">
                  <a16:creationId xmlns:a16="http://schemas.microsoft.com/office/drawing/2014/main" id="{D23547A2-2B0D-4A87-B5B4-328E6C3561A4}"/>
                </a:ext>
              </a:extLst>
            </p:cNvPr>
            <p:cNvCxnSpPr/>
            <p:nvPr/>
          </p:nvCxnSpPr>
          <p:spPr bwMode="auto">
            <a:xfrm>
              <a:off x="3768812"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Gerader Verbinder 111">
              <a:extLst>
                <a:ext uri="{FF2B5EF4-FFF2-40B4-BE49-F238E27FC236}">
                  <a16:creationId xmlns:a16="http://schemas.microsoft.com/office/drawing/2014/main" id="{52FC3AF5-7B08-4459-BDB0-AEF11D2B6BEA}"/>
                </a:ext>
              </a:extLst>
            </p:cNvPr>
            <p:cNvCxnSpPr/>
            <p:nvPr/>
          </p:nvCxnSpPr>
          <p:spPr bwMode="auto">
            <a:xfrm>
              <a:off x="4079941"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r Verbinder 113">
              <a:extLst>
                <a:ext uri="{FF2B5EF4-FFF2-40B4-BE49-F238E27FC236}">
                  <a16:creationId xmlns:a16="http://schemas.microsoft.com/office/drawing/2014/main" id="{9D90E666-EC22-4886-ADCB-7499ACB9E52E}"/>
                </a:ext>
              </a:extLst>
            </p:cNvPr>
            <p:cNvCxnSpPr/>
            <p:nvPr/>
          </p:nvCxnSpPr>
          <p:spPr bwMode="auto">
            <a:xfrm>
              <a:off x="1553177"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r Verbinder 115">
              <a:extLst>
                <a:ext uri="{FF2B5EF4-FFF2-40B4-BE49-F238E27FC236}">
                  <a16:creationId xmlns:a16="http://schemas.microsoft.com/office/drawing/2014/main" id="{E1819DD6-CEF0-4EB2-A9FD-4418850B446F}"/>
                </a:ext>
              </a:extLst>
            </p:cNvPr>
            <p:cNvCxnSpPr>
              <a:stCxn id="10" idx="3"/>
            </p:cNvCxnSpPr>
            <p:nvPr/>
          </p:nvCxnSpPr>
          <p:spPr bwMode="auto">
            <a:xfrm flipH="1">
              <a:off x="1926587" y="3929116"/>
              <a:ext cx="2856" cy="21534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r Verbinder 117">
              <a:extLst>
                <a:ext uri="{FF2B5EF4-FFF2-40B4-BE49-F238E27FC236}">
                  <a16:creationId xmlns:a16="http://schemas.microsoft.com/office/drawing/2014/main" id="{D623E19A-8D11-404C-923E-58AFA4789B11}"/>
                </a:ext>
              </a:extLst>
            </p:cNvPr>
            <p:cNvCxnSpPr/>
            <p:nvPr/>
          </p:nvCxnSpPr>
          <p:spPr bwMode="auto">
            <a:xfrm>
              <a:off x="2360614"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1" name="Gerader Verbinder 120">
              <a:extLst>
                <a:ext uri="{FF2B5EF4-FFF2-40B4-BE49-F238E27FC236}">
                  <a16:creationId xmlns:a16="http://schemas.microsoft.com/office/drawing/2014/main" id="{41E70A59-7CC8-446D-87F3-6081C0F5339D}"/>
                </a:ext>
              </a:extLst>
            </p:cNvPr>
            <p:cNvCxnSpPr/>
            <p:nvPr/>
          </p:nvCxnSpPr>
          <p:spPr bwMode="auto">
            <a:xfrm>
              <a:off x="1926587" y="2801667"/>
              <a:ext cx="0" cy="316107"/>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04" name="Gerader Verbinder 8203">
              <a:extLst>
                <a:ext uri="{FF2B5EF4-FFF2-40B4-BE49-F238E27FC236}">
                  <a16:creationId xmlns:a16="http://schemas.microsoft.com/office/drawing/2014/main" id="{FC25A8A8-5639-48D1-87B4-571ED0763D7C}"/>
                </a:ext>
              </a:extLst>
            </p:cNvPr>
            <p:cNvCxnSpPr/>
            <p:nvPr/>
          </p:nvCxnSpPr>
          <p:spPr bwMode="auto">
            <a:xfrm>
              <a:off x="1543364" y="2801667"/>
              <a:ext cx="3832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r Verbinder 124">
              <a:extLst>
                <a:ext uri="{FF2B5EF4-FFF2-40B4-BE49-F238E27FC236}">
                  <a16:creationId xmlns:a16="http://schemas.microsoft.com/office/drawing/2014/main" id="{217921EC-64FF-4AE5-B1E6-A5F38C30FD40}"/>
                </a:ext>
              </a:extLst>
            </p:cNvPr>
            <p:cNvCxnSpPr/>
            <p:nvPr/>
          </p:nvCxnSpPr>
          <p:spPr bwMode="auto">
            <a:xfrm>
              <a:off x="1284284" y="4149588"/>
              <a:ext cx="2688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5717D33E-DCCC-4B1D-B305-9E4DA151E5FB}"/>
                </a:ext>
              </a:extLst>
            </p:cNvPr>
            <p:cNvCxnSpPr/>
            <p:nvPr/>
          </p:nvCxnSpPr>
          <p:spPr bwMode="auto">
            <a:xfrm>
              <a:off x="1926587" y="4149588"/>
              <a:ext cx="427710"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Gerader Verbinder 128">
              <a:extLst>
                <a:ext uri="{FF2B5EF4-FFF2-40B4-BE49-F238E27FC236}">
                  <a16:creationId xmlns:a16="http://schemas.microsoft.com/office/drawing/2014/main" id="{1163CE00-DAD4-4BA1-A57F-2BAFF11D2C14}"/>
                </a:ext>
              </a:extLst>
            </p:cNvPr>
            <p:cNvCxnSpPr/>
            <p:nvPr/>
          </p:nvCxnSpPr>
          <p:spPr bwMode="auto">
            <a:xfrm>
              <a:off x="2354297" y="2801667"/>
              <a:ext cx="9058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1" name="Gerader Verbinder 130">
              <a:extLst>
                <a:ext uri="{FF2B5EF4-FFF2-40B4-BE49-F238E27FC236}">
                  <a16:creationId xmlns:a16="http://schemas.microsoft.com/office/drawing/2014/main" id="{9F944DC8-43BE-430D-9BBB-E54768F359B8}"/>
                </a:ext>
              </a:extLst>
            </p:cNvPr>
            <p:cNvCxnSpPr/>
            <p:nvPr/>
          </p:nvCxnSpPr>
          <p:spPr bwMode="auto">
            <a:xfrm>
              <a:off x="3244870" y="4005630"/>
              <a:ext cx="0" cy="1388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10" name="Ellipse 8209">
              <a:extLst>
                <a:ext uri="{FF2B5EF4-FFF2-40B4-BE49-F238E27FC236}">
                  <a16:creationId xmlns:a16="http://schemas.microsoft.com/office/drawing/2014/main" id="{5A481FE0-FF87-4183-A711-A9BB272A799A}"/>
                </a:ext>
              </a:extLst>
            </p:cNvPr>
            <p:cNvSpPr/>
            <p:nvPr/>
          </p:nvSpPr>
          <p:spPr bwMode="auto">
            <a:xfrm>
              <a:off x="3230809" y="277374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4" name="Ellipse 133">
              <a:extLst>
                <a:ext uri="{FF2B5EF4-FFF2-40B4-BE49-F238E27FC236}">
                  <a16:creationId xmlns:a16="http://schemas.microsoft.com/office/drawing/2014/main" id="{30423723-47A3-4763-B7D8-6AB7C822F4E5}"/>
                </a:ext>
              </a:extLst>
            </p:cNvPr>
            <p:cNvSpPr/>
            <p:nvPr/>
          </p:nvSpPr>
          <p:spPr bwMode="auto">
            <a:xfrm>
              <a:off x="3237159" y="1168872"/>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1" name="Rechteck 8210">
              <a:extLst>
                <a:ext uri="{FF2B5EF4-FFF2-40B4-BE49-F238E27FC236}">
                  <a16:creationId xmlns:a16="http://schemas.microsoft.com/office/drawing/2014/main" id="{E0B5F3E4-52A1-46A8-B20C-23EF85059EB7}"/>
                </a:ext>
              </a:extLst>
            </p:cNvPr>
            <p:cNvSpPr/>
            <p:nvPr/>
          </p:nvSpPr>
          <p:spPr bwMode="auto">
            <a:xfrm>
              <a:off x="2413045"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36" name="Rechteck 135">
              <a:extLst>
                <a:ext uri="{FF2B5EF4-FFF2-40B4-BE49-F238E27FC236}">
                  <a16:creationId xmlns:a16="http://schemas.microsoft.com/office/drawing/2014/main" id="{8B76FD17-B8D0-44C5-8926-7310F56F0AB5}"/>
                </a:ext>
              </a:extLst>
            </p:cNvPr>
            <p:cNvSpPr/>
            <p:nvPr/>
          </p:nvSpPr>
          <p:spPr bwMode="auto">
            <a:xfrm>
              <a:off x="2724173"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7" name="Rechteck 136">
              <a:extLst>
                <a:ext uri="{FF2B5EF4-FFF2-40B4-BE49-F238E27FC236}">
                  <a16:creationId xmlns:a16="http://schemas.microsoft.com/office/drawing/2014/main" id="{FB04E0AF-730E-4F72-902F-EA7661497A5E}"/>
                </a:ext>
              </a:extLst>
            </p:cNvPr>
            <p:cNvSpPr/>
            <p:nvPr/>
          </p:nvSpPr>
          <p:spPr bwMode="auto">
            <a:xfrm>
              <a:off x="3035301"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8" name="Rechteck 137">
              <a:extLst>
                <a:ext uri="{FF2B5EF4-FFF2-40B4-BE49-F238E27FC236}">
                  <a16:creationId xmlns:a16="http://schemas.microsoft.com/office/drawing/2014/main" id="{2465947C-1FAF-41B9-B951-012F999BF137}"/>
                </a:ext>
              </a:extLst>
            </p:cNvPr>
            <p:cNvSpPr/>
            <p:nvPr/>
          </p:nvSpPr>
          <p:spPr bwMode="auto">
            <a:xfrm>
              <a:off x="3346429"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9" name="Rechteck 138">
              <a:extLst>
                <a:ext uri="{FF2B5EF4-FFF2-40B4-BE49-F238E27FC236}">
                  <a16:creationId xmlns:a16="http://schemas.microsoft.com/office/drawing/2014/main" id="{A3B6BE42-208C-4813-9EB2-B9C1F235DD1A}"/>
                </a:ext>
              </a:extLst>
            </p:cNvPr>
            <p:cNvSpPr/>
            <p:nvPr/>
          </p:nvSpPr>
          <p:spPr bwMode="auto">
            <a:xfrm>
              <a:off x="3657557"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0" name="Rechteck 139">
              <a:extLst>
                <a:ext uri="{FF2B5EF4-FFF2-40B4-BE49-F238E27FC236}">
                  <a16:creationId xmlns:a16="http://schemas.microsoft.com/office/drawing/2014/main" id="{B94CC4FD-9043-4854-B198-F9C92C493B13}"/>
                </a:ext>
              </a:extLst>
            </p:cNvPr>
            <p:cNvSpPr/>
            <p:nvPr/>
          </p:nvSpPr>
          <p:spPr bwMode="auto">
            <a:xfrm>
              <a:off x="3968686"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2" name="Textfeld 141">
              <a:extLst>
                <a:ext uri="{FF2B5EF4-FFF2-40B4-BE49-F238E27FC236}">
                  <a16:creationId xmlns:a16="http://schemas.microsoft.com/office/drawing/2014/main" id="{A5A07A78-AC83-4C99-9FD6-000CCFCF6FAF}"/>
                </a:ext>
              </a:extLst>
            </p:cNvPr>
            <p:cNvSpPr txBox="1"/>
            <p:nvPr/>
          </p:nvSpPr>
          <p:spPr>
            <a:xfrm>
              <a:off x="1075412" y="4728470"/>
              <a:ext cx="184731" cy="461665"/>
            </a:xfrm>
            <a:prstGeom prst="rect">
              <a:avLst/>
            </a:prstGeom>
            <a:noFill/>
          </p:spPr>
          <p:txBody>
            <a:bodyPr wrap="none" rtlCol="0">
              <a:spAutoFit/>
            </a:bodyPr>
            <a:lstStyle/>
            <a:p>
              <a:endParaRPr lang="de-DE" dirty="0"/>
            </a:p>
          </p:txBody>
        </p:sp>
        <p:sp>
          <p:nvSpPr>
            <p:cNvPr id="143" name="Textfeld 142">
              <a:extLst>
                <a:ext uri="{FF2B5EF4-FFF2-40B4-BE49-F238E27FC236}">
                  <a16:creationId xmlns:a16="http://schemas.microsoft.com/office/drawing/2014/main" id="{F14A86EB-5C80-4494-9471-7D924C504963}"/>
                </a:ext>
              </a:extLst>
            </p:cNvPr>
            <p:cNvSpPr txBox="1"/>
            <p:nvPr/>
          </p:nvSpPr>
          <p:spPr>
            <a:xfrm>
              <a:off x="3706857" y="1038601"/>
              <a:ext cx="861133" cy="307777"/>
            </a:xfrm>
            <a:prstGeom prst="rect">
              <a:avLst/>
            </a:prstGeom>
            <a:noFill/>
          </p:spPr>
          <p:txBody>
            <a:bodyPr wrap="none" rtlCol="0">
              <a:spAutoFit/>
            </a:bodyPr>
            <a:lstStyle/>
            <a:p>
              <a:r>
                <a:rPr lang="de-DE" sz="1400" dirty="0">
                  <a:solidFill>
                    <a:schemeClr val="bg1"/>
                  </a:solidFill>
                </a:rPr>
                <a:t>Ortsnetz</a:t>
              </a:r>
            </a:p>
          </p:txBody>
        </p:sp>
        <p:sp>
          <p:nvSpPr>
            <p:cNvPr id="144" name="Textfeld 143">
              <a:extLst>
                <a:ext uri="{FF2B5EF4-FFF2-40B4-BE49-F238E27FC236}">
                  <a16:creationId xmlns:a16="http://schemas.microsoft.com/office/drawing/2014/main" id="{4DDAC8F6-C4CA-4E43-915F-6D109E43204F}"/>
                </a:ext>
              </a:extLst>
            </p:cNvPr>
            <p:cNvSpPr txBox="1"/>
            <p:nvPr/>
          </p:nvSpPr>
          <p:spPr>
            <a:xfrm>
              <a:off x="1299814" y="4818669"/>
              <a:ext cx="1159035" cy="307777"/>
            </a:xfrm>
            <a:prstGeom prst="rect">
              <a:avLst/>
            </a:prstGeom>
            <a:noFill/>
          </p:spPr>
          <p:txBody>
            <a:bodyPr wrap="none" rtlCol="0">
              <a:spAutoFit/>
            </a:bodyPr>
            <a:lstStyle/>
            <a:p>
              <a:r>
                <a:rPr lang="de-DE" sz="1400" dirty="0"/>
                <a:t>Verbraucher</a:t>
              </a:r>
            </a:p>
          </p:txBody>
        </p:sp>
      </p:grpSp>
      <p:sp>
        <p:nvSpPr>
          <p:cNvPr id="217" name="Ellipse 216">
            <a:extLst>
              <a:ext uri="{FF2B5EF4-FFF2-40B4-BE49-F238E27FC236}">
                <a16:creationId xmlns:a16="http://schemas.microsoft.com/office/drawing/2014/main" id="{58EF9EED-D9D8-4D52-867E-C27DCBD051C9}"/>
              </a:ext>
            </a:extLst>
          </p:cNvPr>
          <p:cNvSpPr/>
          <p:nvPr/>
        </p:nvSpPr>
        <p:spPr bwMode="auto">
          <a:xfrm>
            <a:off x="4051579"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0" name="Ellipse 219">
            <a:extLst>
              <a:ext uri="{FF2B5EF4-FFF2-40B4-BE49-F238E27FC236}">
                <a16:creationId xmlns:a16="http://schemas.microsoft.com/office/drawing/2014/main" id="{7E7712D0-D0C3-44B9-9FB8-BD4D974B3712}"/>
              </a:ext>
            </a:extLst>
          </p:cNvPr>
          <p:cNvSpPr/>
          <p:nvPr/>
        </p:nvSpPr>
        <p:spPr bwMode="auto">
          <a:xfrm>
            <a:off x="374545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1" name="Ellipse 220">
            <a:extLst>
              <a:ext uri="{FF2B5EF4-FFF2-40B4-BE49-F238E27FC236}">
                <a16:creationId xmlns:a16="http://schemas.microsoft.com/office/drawing/2014/main" id="{68EA074B-2E40-454F-AC17-803097664517}"/>
              </a:ext>
            </a:extLst>
          </p:cNvPr>
          <p:cNvSpPr/>
          <p:nvPr/>
        </p:nvSpPr>
        <p:spPr bwMode="auto">
          <a:xfrm>
            <a:off x="3431301"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2" name="Ellipse 221">
            <a:extLst>
              <a:ext uri="{FF2B5EF4-FFF2-40B4-BE49-F238E27FC236}">
                <a16:creationId xmlns:a16="http://schemas.microsoft.com/office/drawing/2014/main" id="{D951049D-D9C5-4C01-A8DE-962588A1C4AA}"/>
              </a:ext>
            </a:extLst>
          </p:cNvPr>
          <p:cNvSpPr/>
          <p:nvPr/>
        </p:nvSpPr>
        <p:spPr bwMode="auto">
          <a:xfrm>
            <a:off x="321916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3" name="Ellipse 222">
            <a:extLst>
              <a:ext uri="{FF2B5EF4-FFF2-40B4-BE49-F238E27FC236}">
                <a16:creationId xmlns:a16="http://schemas.microsoft.com/office/drawing/2014/main" id="{388769B1-EBE5-401D-B4D4-227DF21AFA3E}"/>
              </a:ext>
            </a:extLst>
          </p:cNvPr>
          <p:cNvSpPr/>
          <p:nvPr/>
        </p:nvSpPr>
        <p:spPr bwMode="auto">
          <a:xfrm>
            <a:off x="3117783"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4" name="Ellipse 223">
            <a:extLst>
              <a:ext uri="{FF2B5EF4-FFF2-40B4-BE49-F238E27FC236}">
                <a16:creationId xmlns:a16="http://schemas.microsoft.com/office/drawing/2014/main" id="{BE56FE1A-2BE6-4E67-94BE-41592FEDE018}"/>
              </a:ext>
            </a:extLst>
          </p:cNvPr>
          <p:cNvSpPr/>
          <p:nvPr/>
        </p:nvSpPr>
        <p:spPr bwMode="auto">
          <a:xfrm>
            <a:off x="2810381"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25" name="Ellipse 224">
            <a:extLst>
              <a:ext uri="{FF2B5EF4-FFF2-40B4-BE49-F238E27FC236}">
                <a16:creationId xmlns:a16="http://schemas.microsoft.com/office/drawing/2014/main" id="{70027FB9-0F7E-4BC3-8D99-1CDD713A03B5}"/>
              </a:ext>
            </a:extLst>
          </p:cNvPr>
          <p:cNvSpPr/>
          <p:nvPr/>
        </p:nvSpPr>
        <p:spPr bwMode="auto">
          <a:xfrm>
            <a:off x="2496154" y="4123090"/>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2" name="Textfeld 211">
            <a:extLst>
              <a:ext uri="{FF2B5EF4-FFF2-40B4-BE49-F238E27FC236}">
                <a16:creationId xmlns:a16="http://schemas.microsoft.com/office/drawing/2014/main" id="{FE78803E-6673-414B-BD0E-E828AAD3F3B0}"/>
              </a:ext>
            </a:extLst>
          </p:cNvPr>
          <p:cNvSpPr txBox="1"/>
          <p:nvPr/>
        </p:nvSpPr>
        <p:spPr>
          <a:xfrm>
            <a:off x="2096542" y="5375140"/>
            <a:ext cx="691215" cy="307777"/>
          </a:xfrm>
          <a:prstGeom prst="rect">
            <a:avLst/>
          </a:prstGeom>
          <a:noFill/>
        </p:spPr>
        <p:txBody>
          <a:bodyPr wrap="none" rtlCol="0">
            <a:spAutoFit/>
          </a:bodyPr>
          <a:lstStyle/>
          <a:p>
            <a:r>
              <a:rPr lang="de-DE" sz="1400" dirty="0">
                <a:solidFill>
                  <a:srgbClr val="3333FF"/>
                </a:solidFill>
              </a:rPr>
              <a:t>vorher</a:t>
            </a:r>
          </a:p>
        </p:txBody>
      </p:sp>
      <p:cxnSp>
        <p:nvCxnSpPr>
          <p:cNvPr id="216" name="Gerade Verbindung mit Pfeil 215">
            <a:extLst>
              <a:ext uri="{FF2B5EF4-FFF2-40B4-BE49-F238E27FC236}">
                <a16:creationId xmlns:a16="http://schemas.microsoft.com/office/drawing/2014/main" id="{4198434C-EB8D-4AE6-8094-7E4479733CFF}"/>
              </a:ext>
            </a:extLst>
          </p:cNvPr>
          <p:cNvCxnSpPr/>
          <p:nvPr/>
        </p:nvCxnSpPr>
        <p:spPr bwMode="auto">
          <a:xfrm>
            <a:off x="2831048" y="3157456"/>
            <a:ext cx="0" cy="46973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7" name="Textfeld 226">
            <a:extLst>
              <a:ext uri="{FF2B5EF4-FFF2-40B4-BE49-F238E27FC236}">
                <a16:creationId xmlns:a16="http://schemas.microsoft.com/office/drawing/2014/main" id="{5A8B5B1E-3DD1-469C-87D6-B3EDD1DBF012}"/>
              </a:ext>
            </a:extLst>
          </p:cNvPr>
          <p:cNvSpPr txBox="1"/>
          <p:nvPr/>
        </p:nvSpPr>
        <p:spPr>
          <a:xfrm>
            <a:off x="1896142" y="3871641"/>
            <a:ext cx="287258" cy="276999"/>
          </a:xfrm>
          <a:prstGeom prst="rect">
            <a:avLst/>
          </a:prstGeom>
          <a:noFill/>
        </p:spPr>
        <p:txBody>
          <a:bodyPr wrap="none" rtlCol="0">
            <a:spAutoFit/>
          </a:bodyPr>
          <a:lstStyle/>
          <a:p>
            <a:r>
              <a:rPr lang="de-DE" sz="1200" dirty="0"/>
              <a:t>E</a:t>
            </a:r>
          </a:p>
        </p:txBody>
      </p:sp>
      <p:sp>
        <p:nvSpPr>
          <p:cNvPr id="231" name="Textfeld 230">
            <a:extLst>
              <a:ext uri="{FF2B5EF4-FFF2-40B4-BE49-F238E27FC236}">
                <a16:creationId xmlns:a16="http://schemas.microsoft.com/office/drawing/2014/main" id="{AB6C1E3B-9CBA-4527-95E4-D78238A16B17}"/>
              </a:ext>
            </a:extLst>
          </p:cNvPr>
          <p:cNvSpPr txBox="1"/>
          <p:nvPr/>
        </p:nvSpPr>
        <p:spPr>
          <a:xfrm>
            <a:off x="2543790" y="3225212"/>
            <a:ext cx="287258" cy="276999"/>
          </a:xfrm>
          <a:prstGeom prst="rect">
            <a:avLst/>
          </a:prstGeom>
          <a:noFill/>
        </p:spPr>
        <p:txBody>
          <a:bodyPr wrap="none" rtlCol="0">
            <a:spAutoFit/>
          </a:bodyPr>
          <a:lstStyle/>
          <a:p>
            <a:r>
              <a:rPr lang="de-DE" sz="1200" dirty="0"/>
              <a:t>B</a:t>
            </a:r>
          </a:p>
        </p:txBody>
      </p:sp>
      <p:sp>
        <p:nvSpPr>
          <p:cNvPr id="232" name="Textfeld 231">
            <a:extLst>
              <a:ext uri="{FF2B5EF4-FFF2-40B4-BE49-F238E27FC236}">
                <a16:creationId xmlns:a16="http://schemas.microsoft.com/office/drawing/2014/main" id="{BC12BE89-3C03-4A07-BC3D-6A84D04F0A8B}"/>
              </a:ext>
            </a:extLst>
          </p:cNvPr>
          <p:cNvSpPr txBox="1"/>
          <p:nvPr/>
        </p:nvSpPr>
        <p:spPr>
          <a:xfrm>
            <a:off x="2710111" y="2567539"/>
            <a:ext cx="269626" cy="276999"/>
          </a:xfrm>
          <a:prstGeom prst="rect">
            <a:avLst/>
          </a:prstGeom>
          <a:noFill/>
        </p:spPr>
        <p:txBody>
          <a:bodyPr wrap="none" rtlCol="0">
            <a:spAutoFit/>
          </a:bodyPr>
          <a:lstStyle/>
          <a:p>
            <a:r>
              <a:rPr lang="de-DE" sz="1200" dirty="0"/>
              <a:t>L</a:t>
            </a:r>
          </a:p>
        </p:txBody>
      </p:sp>
      <p:sp>
        <p:nvSpPr>
          <p:cNvPr id="233" name="Textfeld 232">
            <a:extLst>
              <a:ext uri="{FF2B5EF4-FFF2-40B4-BE49-F238E27FC236}">
                <a16:creationId xmlns:a16="http://schemas.microsoft.com/office/drawing/2014/main" id="{5824BBE2-F95E-43A5-88AD-EB8E58713630}"/>
              </a:ext>
            </a:extLst>
          </p:cNvPr>
          <p:cNvSpPr txBox="1"/>
          <p:nvPr/>
        </p:nvSpPr>
        <p:spPr>
          <a:xfrm>
            <a:off x="653604" y="5332097"/>
            <a:ext cx="1539652" cy="830997"/>
          </a:xfrm>
          <a:prstGeom prst="rect">
            <a:avLst/>
          </a:prstGeom>
          <a:noFill/>
        </p:spPr>
        <p:txBody>
          <a:bodyPr wrap="none" rtlCol="0">
            <a:spAutoFit/>
          </a:bodyPr>
          <a:lstStyle/>
          <a:p>
            <a:r>
              <a:rPr lang="de-DE" sz="1200" dirty="0"/>
              <a:t>B: Bezug</a:t>
            </a:r>
          </a:p>
          <a:p>
            <a:r>
              <a:rPr lang="de-DE" sz="1200" dirty="0"/>
              <a:t>E: Erzeugung</a:t>
            </a:r>
          </a:p>
          <a:p>
            <a:r>
              <a:rPr lang="de-DE" sz="1200" dirty="0"/>
              <a:t>L: Lieferung</a:t>
            </a:r>
          </a:p>
          <a:p>
            <a:r>
              <a:rPr lang="de-DE" sz="1200" dirty="0"/>
              <a:t>WR: Wechselrichter</a:t>
            </a:r>
          </a:p>
        </p:txBody>
      </p:sp>
      <p:cxnSp>
        <p:nvCxnSpPr>
          <p:cNvPr id="236" name="Gerade Verbindung mit Pfeil 235">
            <a:extLst>
              <a:ext uri="{FF2B5EF4-FFF2-40B4-BE49-F238E27FC236}">
                <a16:creationId xmlns:a16="http://schemas.microsoft.com/office/drawing/2014/main" id="{7A610FA3-68E8-4383-B525-957B6451D856}"/>
              </a:ext>
            </a:extLst>
          </p:cNvPr>
          <p:cNvCxnSpPr/>
          <p:nvPr/>
        </p:nvCxnSpPr>
        <p:spPr bwMode="auto">
          <a:xfrm>
            <a:off x="2635554" y="2896931"/>
            <a:ext cx="399747" cy="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0" name="Textfeld 129">
            <a:extLst>
              <a:ext uri="{FF2B5EF4-FFF2-40B4-BE49-F238E27FC236}">
                <a16:creationId xmlns:a16="http://schemas.microsoft.com/office/drawing/2014/main" id="{0B688A21-67EF-4A04-9189-57BFF74520C5}"/>
              </a:ext>
            </a:extLst>
          </p:cNvPr>
          <p:cNvSpPr txBox="1"/>
          <p:nvPr/>
        </p:nvSpPr>
        <p:spPr>
          <a:xfrm>
            <a:off x="752619" y="2932975"/>
            <a:ext cx="441146" cy="276999"/>
          </a:xfrm>
          <a:prstGeom prst="rect">
            <a:avLst/>
          </a:prstGeom>
          <a:noFill/>
        </p:spPr>
        <p:txBody>
          <a:bodyPr wrap="none" rtlCol="0">
            <a:spAutoFit/>
          </a:bodyPr>
          <a:lstStyle/>
          <a:p>
            <a:r>
              <a:rPr lang="de-DE" sz="1200" dirty="0"/>
              <a:t>WR</a:t>
            </a:r>
          </a:p>
        </p:txBody>
      </p:sp>
      <p:grpSp>
        <p:nvGrpSpPr>
          <p:cNvPr id="2" name="Gruppieren 1">
            <a:extLst>
              <a:ext uri="{FF2B5EF4-FFF2-40B4-BE49-F238E27FC236}">
                <a16:creationId xmlns:a16="http://schemas.microsoft.com/office/drawing/2014/main" id="{DC83D414-72CE-4324-9198-A8EB0AABFDD4}"/>
              </a:ext>
            </a:extLst>
          </p:cNvPr>
          <p:cNvGrpSpPr/>
          <p:nvPr/>
        </p:nvGrpSpPr>
        <p:grpSpPr>
          <a:xfrm>
            <a:off x="5121505" y="999824"/>
            <a:ext cx="4411744" cy="4683093"/>
            <a:chOff x="5121505" y="999824"/>
            <a:chExt cx="4411744" cy="4683093"/>
          </a:xfrm>
        </p:grpSpPr>
        <p:grpSp>
          <p:nvGrpSpPr>
            <p:cNvPr id="241" name="Gruppieren 240">
              <a:extLst>
                <a:ext uri="{FF2B5EF4-FFF2-40B4-BE49-F238E27FC236}">
                  <a16:creationId xmlns:a16="http://schemas.microsoft.com/office/drawing/2014/main" id="{ABC62CC3-52E7-4FB9-B6AA-223122B5D7FB}"/>
                </a:ext>
              </a:extLst>
            </p:cNvPr>
            <p:cNvGrpSpPr/>
            <p:nvPr/>
          </p:nvGrpSpPr>
          <p:grpSpPr>
            <a:xfrm>
              <a:off x="5121505" y="999824"/>
              <a:ext cx="4411744" cy="4683093"/>
              <a:chOff x="5121505" y="999824"/>
              <a:chExt cx="4411744" cy="4683093"/>
            </a:xfrm>
          </p:grpSpPr>
          <p:grpSp>
            <p:nvGrpSpPr>
              <p:cNvPr id="234" name="Gruppieren 233">
                <a:extLst>
                  <a:ext uri="{FF2B5EF4-FFF2-40B4-BE49-F238E27FC236}">
                    <a16:creationId xmlns:a16="http://schemas.microsoft.com/office/drawing/2014/main" id="{37095CE1-A51B-4112-954F-1F5DC6055719}"/>
                  </a:ext>
                </a:extLst>
              </p:cNvPr>
              <p:cNvGrpSpPr/>
              <p:nvPr/>
            </p:nvGrpSpPr>
            <p:grpSpPr>
              <a:xfrm>
                <a:off x="5121505" y="999824"/>
                <a:ext cx="4411744" cy="4683093"/>
                <a:chOff x="5121505" y="999824"/>
                <a:chExt cx="4411744" cy="4683093"/>
              </a:xfrm>
            </p:grpSpPr>
            <p:grpSp>
              <p:nvGrpSpPr>
                <p:cNvPr id="226" name="Gruppieren 225">
                  <a:extLst>
                    <a:ext uri="{FF2B5EF4-FFF2-40B4-BE49-F238E27FC236}">
                      <a16:creationId xmlns:a16="http://schemas.microsoft.com/office/drawing/2014/main" id="{F36E4005-5710-4EEB-BF20-1BA10963A2BE}"/>
                    </a:ext>
                  </a:extLst>
                </p:cNvPr>
                <p:cNvGrpSpPr/>
                <p:nvPr/>
              </p:nvGrpSpPr>
              <p:grpSpPr>
                <a:xfrm>
                  <a:off x="5121505" y="999824"/>
                  <a:ext cx="4411744" cy="4683093"/>
                  <a:chOff x="5121505" y="999824"/>
                  <a:chExt cx="4411744" cy="4683093"/>
                </a:xfrm>
              </p:grpSpPr>
              <p:pic>
                <p:nvPicPr>
                  <p:cNvPr id="147" name="Grafik 146" descr="Ein Bild, das drinnen, Zähler, weiß, sitzend enthält.&#10;&#10;Automatisch generierte Beschreibung">
                    <a:extLst>
                      <a:ext uri="{FF2B5EF4-FFF2-40B4-BE49-F238E27FC236}">
                        <a16:creationId xmlns:a16="http://schemas.microsoft.com/office/drawing/2014/main" id="{99087EE5-6C5F-41D7-BA64-8D8E640D8F39}"/>
                      </a:ext>
                    </a:extLst>
                  </p:cNvPr>
                  <p:cNvPicPr>
                    <a:picLocks noChangeAspect="1"/>
                  </p:cNvPicPr>
                  <p:nvPr/>
                </p:nvPicPr>
                <p:blipFill rotWithShape="1">
                  <a:blip r:embed="rId3">
                    <a:extLst>
                      <a:ext uri="{28A0092B-C50C-407E-A947-70E740481C1C}">
                        <a14:useLocalDpi xmlns:a14="http://schemas.microsoft.com/office/drawing/2010/main" val="0"/>
                      </a:ext>
                    </a:extLst>
                  </a:blip>
                  <a:srcRect l="2829" t="20588" r="12982" b="4299"/>
                  <a:stretch/>
                </p:blipFill>
                <p:spPr>
                  <a:xfrm rot="5400000">
                    <a:off x="6366382" y="3258514"/>
                    <a:ext cx="803523" cy="537681"/>
                  </a:xfrm>
                  <a:prstGeom prst="rect">
                    <a:avLst/>
                  </a:prstGeom>
                </p:spPr>
              </p:pic>
              <p:pic>
                <p:nvPicPr>
                  <p:cNvPr id="149" name="Grafik 148" descr="Ein Bild, das Monitor, Bildschirm, Elektronik, Fernsehen enthält.&#10;&#10;Automatisch generierte Beschreibung">
                    <a:extLst>
                      <a:ext uri="{FF2B5EF4-FFF2-40B4-BE49-F238E27FC236}">
                        <a16:creationId xmlns:a16="http://schemas.microsoft.com/office/drawing/2014/main" id="{3FE2353F-9CBC-47C7-94E5-1D6645F90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6373" y="3182142"/>
                    <a:ext cx="673669" cy="673669"/>
                  </a:xfrm>
                  <a:prstGeom prst="rect">
                    <a:avLst/>
                  </a:prstGeom>
                </p:spPr>
              </p:pic>
              <p:pic>
                <p:nvPicPr>
                  <p:cNvPr id="150" name="Grafik 149" descr="Ein Bild, das Kamera enthält.&#10;&#10;Automatisch generierte Beschreibung">
                    <a:extLst>
                      <a:ext uri="{FF2B5EF4-FFF2-40B4-BE49-F238E27FC236}">
                        <a16:creationId xmlns:a16="http://schemas.microsoft.com/office/drawing/2014/main" id="{500270B3-1B44-4014-B41C-BA484067073B}"/>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192997" y="4270414"/>
                    <a:ext cx="289206" cy="495964"/>
                  </a:xfrm>
                  <a:prstGeom prst="rect">
                    <a:avLst/>
                  </a:prstGeom>
                </p:spPr>
              </p:pic>
              <p:pic>
                <p:nvPicPr>
                  <p:cNvPr id="151" name="Grafik 150" descr="Ein Bild, das Kamera enthält.&#10;&#10;Automatisch generierte Beschreibung">
                    <a:extLst>
                      <a:ext uri="{FF2B5EF4-FFF2-40B4-BE49-F238E27FC236}">
                        <a16:creationId xmlns:a16="http://schemas.microsoft.com/office/drawing/2014/main" id="{B854B504-F64B-4EA7-8AD7-588A8F39B7F8}"/>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504295" y="4270414"/>
                    <a:ext cx="289206" cy="495964"/>
                  </a:xfrm>
                  <a:prstGeom prst="rect">
                    <a:avLst/>
                  </a:prstGeom>
                </p:spPr>
              </p:pic>
              <p:pic>
                <p:nvPicPr>
                  <p:cNvPr id="152" name="Grafik 151" descr="Ein Bild, das Kamera enthält.&#10;&#10;Automatisch generierte Beschreibung">
                    <a:extLst>
                      <a:ext uri="{FF2B5EF4-FFF2-40B4-BE49-F238E27FC236}">
                        <a16:creationId xmlns:a16="http://schemas.microsoft.com/office/drawing/2014/main" id="{E85CB25C-D482-4866-890D-839B86856E37}"/>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7815593" y="4270414"/>
                    <a:ext cx="289206" cy="495964"/>
                  </a:xfrm>
                  <a:prstGeom prst="rect">
                    <a:avLst/>
                  </a:prstGeom>
                </p:spPr>
              </p:pic>
              <p:pic>
                <p:nvPicPr>
                  <p:cNvPr id="153" name="Grafik 152" descr="Ein Bild, das Kamera enthält.&#10;&#10;Automatisch generierte Beschreibung">
                    <a:extLst>
                      <a:ext uri="{FF2B5EF4-FFF2-40B4-BE49-F238E27FC236}">
                        <a16:creationId xmlns:a16="http://schemas.microsoft.com/office/drawing/2014/main" id="{0941CAC8-2383-4F89-BB9E-3D2530D37C84}"/>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126891" y="4270414"/>
                    <a:ext cx="289206" cy="495964"/>
                  </a:xfrm>
                  <a:prstGeom prst="rect">
                    <a:avLst/>
                  </a:prstGeom>
                </p:spPr>
              </p:pic>
              <p:pic>
                <p:nvPicPr>
                  <p:cNvPr id="154" name="Grafik 153" descr="Ein Bild, das Kamera enthält.&#10;&#10;Automatisch generierte Beschreibung">
                    <a:extLst>
                      <a:ext uri="{FF2B5EF4-FFF2-40B4-BE49-F238E27FC236}">
                        <a16:creationId xmlns:a16="http://schemas.microsoft.com/office/drawing/2014/main" id="{86EF9A87-87A5-402A-A611-A587CDEA5363}"/>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438189" y="4270414"/>
                    <a:ext cx="289206" cy="495964"/>
                  </a:xfrm>
                  <a:prstGeom prst="rect">
                    <a:avLst/>
                  </a:prstGeom>
                </p:spPr>
              </p:pic>
              <p:pic>
                <p:nvPicPr>
                  <p:cNvPr id="155" name="Grafik 154" descr="Ein Bild, das Kamera enthält.&#10;&#10;Automatisch generierte Beschreibung">
                    <a:extLst>
                      <a:ext uri="{FF2B5EF4-FFF2-40B4-BE49-F238E27FC236}">
                        <a16:creationId xmlns:a16="http://schemas.microsoft.com/office/drawing/2014/main" id="{CDF2C03E-FB34-412D-88C6-49B005916E63}"/>
                      </a:ext>
                    </a:extLst>
                  </p:cNvPr>
                  <p:cNvPicPr>
                    <a:picLocks noChangeAspect="1"/>
                  </p:cNvPicPr>
                  <p:nvPr/>
                </p:nvPicPr>
                <p:blipFill rotWithShape="1">
                  <a:blip r:embed="rId6">
                    <a:extLst>
                      <a:ext uri="{28A0092B-C50C-407E-A947-70E740481C1C}">
                        <a14:useLocalDpi xmlns:a14="http://schemas.microsoft.com/office/drawing/2010/main" val="0"/>
                      </a:ext>
                    </a:extLst>
                  </a:blip>
                  <a:srcRect l="21169" r="20518"/>
                  <a:stretch/>
                </p:blipFill>
                <p:spPr>
                  <a:xfrm>
                    <a:off x="8749488" y="4270414"/>
                    <a:ext cx="289206" cy="495964"/>
                  </a:xfrm>
                  <a:prstGeom prst="rect">
                    <a:avLst/>
                  </a:prstGeom>
                </p:spPr>
              </p:pic>
              <p:sp>
                <p:nvSpPr>
                  <p:cNvPr id="156" name="Rechteck 155">
                    <a:extLst>
                      <a:ext uri="{FF2B5EF4-FFF2-40B4-BE49-F238E27FC236}">
                        <a16:creationId xmlns:a16="http://schemas.microsoft.com/office/drawing/2014/main" id="{6759B1DF-1494-4805-8CCF-9400D510131B}"/>
                      </a:ext>
                    </a:extLst>
                  </p:cNvPr>
                  <p:cNvSpPr/>
                  <p:nvPr/>
                </p:nvSpPr>
                <p:spPr bwMode="auto">
                  <a:xfrm>
                    <a:off x="5498576" y="2090990"/>
                    <a:ext cx="3651450" cy="3188816"/>
                  </a:xfrm>
                  <a:prstGeom prst="rect">
                    <a:avLst/>
                  </a:prstGeom>
                  <a:no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7" name="Rechteck 156">
                    <a:extLst>
                      <a:ext uri="{FF2B5EF4-FFF2-40B4-BE49-F238E27FC236}">
                        <a16:creationId xmlns:a16="http://schemas.microsoft.com/office/drawing/2014/main" id="{53CEF79B-ED6D-4F37-A246-F51BE250B452}"/>
                      </a:ext>
                    </a:extLst>
                  </p:cNvPr>
                  <p:cNvSpPr/>
                  <p:nvPr/>
                </p:nvSpPr>
                <p:spPr bwMode="auto">
                  <a:xfrm>
                    <a:off x="5121505" y="999824"/>
                    <a:ext cx="4411744" cy="1609515"/>
                  </a:xfrm>
                  <a:prstGeom prst="rect">
                    <a:avLst/>
                  </a:prstGeom>
                  <a:solidFill>
                    <a:srgbClr val="FF3300"/>
                  </a:solidFill>
                  <a:ln w="381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58" name="Gerader Verbinder 157">
                    <a:extLst>
                      <a:ext uri="{FF2B5EF4-FFF2-40B4-BE49-F238E27FC236}">
                        <a16:creationId xmlns:a16="http://schemas.microsoft.com/office/drawing/2014/main" id="{75BCB5F9-9EF3-4F19-B424-9EE0486DE668}"/>
                      </a:ext>
                    </a:extLst>
                  </p:cNvPr>
                  <p:cNvCxnSpPr>
                    <a:cxnSpLocks/>
                  </p:cNvCxnSpPr>
                  <p:nvPr/>
                </p:nvCxnSpPr>
                <p:spPr bwMode="auto">
                  <a:xfrm flipV="1">
                    <a:off x="7670950" y="1197204"/>
                    <a:ext cx="907526" cy="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9" name="Grafik 158" descr="Ein Bild, das sitzend, Gebäude, groß, Wasser enthält.&#10;&#10;Automatisch generierte Beschreibung">
                    <a:extLst>
                      <a:ext uri="{FF2B5EF4-FFF2-40B4-BE49-F238E27FC236}">
                        <a16:creationId xmlns:a16="http://schemas.microsoft.com/office/drawing/2014/main" id="{49925B4B-3CA0-4575-9A3E-48DC6F10FB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7567" y="1126231"/>
                    <a:ext cx="2127425" cy="1294961"/>
                  </a:xfrm>
                  <a:prstGeom prst="rect">
                    <a:avLst/>
                  </a:prstGeom>
                </p:spPr>
              </p:pic>
              <p:cxnSp>
                <p:nvCxnSpPr>
                  <p:cNvPr id="160" name="Gerader Verbinder 159">
                    <a:extLst>
                      <a:ext uri="{FF2B5EF4-FFF2-40B4-BE49-F238E27FC236}">
                        <a16:creationId xmlns:a16="http://schemas.microsoft.com/office/drawing/2014/main" id="{040EF78B-49B1-4908-88AF-5AD96DD07DF0}"/>
                      </a:ext>
                    </a:extLst>
                  </p:cNvPr>
                  <p:cNvCxnSpPr>
                    <a:cxnSpLocks/>
                  </p:cNvCxnSpPr>
                  <p:nvPr/>
                </p:nvCxnSpPr>
                <p:spPr bwMode="auto">
                  <a:xfrm>
                    <a:off x="8165759" y="1192490"/>
                    <a:ext cx="0" cy="192528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1" name="Gerader Verbinder 160">
                    <a:extLst>
                      <a:ext uri="{FF2B5EF4-FFF2-40B4-BE49-F238E27FC236}">
                        <a16:creationId xmlns:a16="http://schemas.microsoft.com/office/drawing/2014/main" id="{3BE97B9F-9266-47DB-B4F1-34950C6ECD16}"/>
                      </a:ext>
                    </a:extLst>
                  </p:cNvPr>
                  <p:cNvCxnSpPr>
                    <a:endCxn id="149" idx="0"/>
                  </p:cNvCxnSpPr>
                  <p:nvPr/>
                </p:nvCxnSpPr>
                <p:spPr bwMode="auto">
                  <a:xfrm>
                    <a:off x="5956091" y="2421192"/>
                    <a:ext cx="17117" cy="76095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2" name="Gerader Verbinder 161">
                    <a:extLst>
                      <a:ext uri="{FF2B5EF4-FFF2-40B4-BE49-F238E27FC236}">
                        <a16:creationId xmlns:a16="http://schemas.microsoft.com/office/drawing/2014/main" id="{72A6C28A-03DC-4E6B-9921-D1C650A488EF}"/>
                      </a:ext>
                    </a:extLst>
                  </p:cNvPr>
                  <p:cNvCxnSpPr/>
                  <p:nvPr/>
                </p:nvCxnSpPr>
                <p:spPr bwMode="auto">
                  <a:xfrm>
                    <a:off x="6116350" y="3797138"/>
                    <a:ext cx="7813" cy="34732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E3DACDC5-B761-48C3-94B1-47FBDD0FA3E5}"/>
                      </a:ext>
                    </a:extLst>
                  </p:cNvPr>
                  <p:cNvCxnSpPr/>
                  <p:nvPr/>
                </p:nvCxnSpPr>
                <p:spPr bwMode="auto">
                  <a:xfrm>
                    <a:off x="6637020" y="4147795"/>
                    <a:ext cx="2401674"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r Verbinder 163">
                    <a:extLst>
                      <a:ext uri="{FF2B5EF4-FFF2-40B4-BE49-F238E27FC236}">
                        <a16:creationId xmlns:a16="http://schemas.microsoft.com/office/drawing/2014/main" id="{7DA34104-9B93-4C34-8414-01DB2E8BDD5C}"/>
                      </a:ext>
                    </a:extLst>
                  </p:cNvPr>
                  <p:cNvCxnSpPr/>
                  <p:nvPr/>
                </p:nvCxnSpPr>
                <p:spPr bwMode="auto">
                  <a:xfrm>
                    <a:off x="7363000"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5" name="Gerader Verbinder 164">
                    <a:extLst>
                      <a:ext uri="{FF2B5EF4-FFF2-40B4-BE49-F238E27FC236}">
                        <a16:creationId xmlns:a16="http://schemas.microsoft.com/office/drawing/2014/main" id="{6C707990-75E6-4AE8-869C-7C176DE8E85B}"/>
                      </a:ext>
                    </a:extLst>
                  </p:cNvPr>
                  <p:cNvCxnSpPr/>
                  <p:nvPr/>
                </p:nvCxnSpPr>
                <p:spPr bwMode="auto">
                  <a:xfrm>
                    <a:off x="7674128"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8DEDCB0F-3E03-4F68-8980-349BB2E9FABC}"/>
                      </a:ext>
                    </a:extLst>
                  </p:cNvPr>
                  <p:cNvCxnSpPr/>
                  <p:nvPr/>
                </p:nvCxnSpPr>
                <p:spPr bwMode="auto">
                  <a:xfrm>
                    <a:off x="7985256"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7" name="Gerader Verbinder 166">
                    <a:extLst>
                      <a:ext uri="{FF2B5EF4-FFF2-40B4-BE49-F238E27FC236}">
                        <a16:creationId xmlns:a16="http://schemas.microsoft.com/office/drawing/2014/main" id="{35F4C8E7-8D77-4B4C-886F-827BDB7260C1}"/>
                      </a:ext>
                    </a:extLst>
                  </p:cNvPr>
                  <p:cNvCxnSpPr/>
                  <p:nvPr/>
                </p:nvCxnSpPr>
                <p:spPr bwMode="auto">
                  <a:xfrm>
                    <a:off x="8296384"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1EB3F78E-902D-4B99-8495-14889DB4D996}"/>
                      </a:ext>
                    </a:extLst>
                  </p:cNvPr>
                  <p:cNvCxnSpPr/>
                  <p:nvPr/>
                </p:nvCxnSpPr>
                <p:spPr bwMode="auto">
                  <a:xfrm>
                    <a:off x="8607512"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9" name="Gerader Verbinder 168">
                    <a:extLst>
                      <a:ext uri="{FF2B5EF4-FFF2-40B4-BE49-F238E27FC236}">
                        <a16:creationId xmlns:a16="http://schemas.microsoft.com/office/drawing/2014/main" id="{BAF5C8F9-C3A3-4F2B-8DE7-7D6EFBB69687}"/>
                      </a:ext>
                    </a:extLst>
                  </p:cNvPr>
                  <p:cNvCxnSpPr/>
                  <p:nvPr/>
                </p:nvCxnSpPr>
                <p:spPr bwMode="auto">
                  <a:xfrm>
                    <a:off x="8918641" y="4144461"/>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3B43B77E-FA06-4296-BD58-00BA407B414F}"/>
                      </a:ext>
                    </a:extLst>
                  </p:cNvPr>
                  <p:cNvCxnSpPr/>
                  <p:nvPr/>
                </p:nvCxnSpPr>
                <p:spPr bwMode="auto">
                  <a:xfrm>
                    <a:off x="7363000"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1" name="Gerader Verbinder 170">
                    <a:extLst>
                      <a:ext uri="{FF2B5EF4-FFF2-40B4-BE49-F238E27FC236}">
                        <a16:creationId xmlns:a16="http://schemas.microsoft.com/office/drawing/2014/main" id="{A71726A6-62E6-4EB5-ADBC-AC36BBBC5B4F}"/>
                      </a:ext>
                    </a:extLst>
                  </p:cNvPr>
                  <p:cNvCxnSpPr/>
                  <p:nvPr/>
                </p:nvCxnSpPr>
                <p:spPr bwMode="auto">
                  <a:xfrm>
                    <a:off x="7674128"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2FBB8B52-4940-451B-848E-E87EF323960C}"/>
                      </a:ext>
                    </a:extLst>
                  </p:cNvPr>
                  <p:cNvCxnSpPr/>
                  <p:nvPr/>
                </p:nvCxnSpPr>
                <p:spPr bwMode="auto">
                  <a:xfrm>
                    <a:off x="7985256"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3" name="Gerader Verbinder 172">
                    <a:extLst>
                      <a:ext uri="{FF2B5EF4-FFF2-40B4-BE49-F238E27FC236}">
                        <a16:creationId xmlns:a16="http://schemas.microsoft.com/office/drawing/2014/main" id="{66007F8F-2D9D-49BF-B6D1-0EF0AA24D6E2}"/>
                      </a:ext>
                    </a:extLst>
                  </p:cNvPr>
                  <p:cNvCxnSpPr/>
                  <p:nvPr/>
                </p:nvCxnSpPr>
                <p:spPr bwMode="auto">
                  <a:xfrm>
                    <a:off x="8296384"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4" name="Gerader Verbinder 173">
                    <a:extLst>
                      <a:ext uri="{FF2B5EF4-FFF2-40B4-BE49-F238E27FC236}">
                        <a16:creationId xmlns:a16="http://schemas.microsoft.com/office/drawing/2014/main" id="{74566E89-9FAB-4223-9653-CA89CF836650}"/>
                      </a:ext>
                    </a:extLst>
                  </p:cNvPr>
                  <p:cNvCxnSpPr/>
                  <p:nvPr/>
                </p:nvCxnSpPr>
                <p:spPr bwMode="auto">
                  <a:xfrm>
                    <a:off x="8607512"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5" name="Gerader Verbinder 174">
                    <a:extLst>
                      <a:ext uri="{FF2B5EF4-FFF2-40B4-BE49-F238E27FC236}">
                        <a16:creationId xmlns:a16="http://schemas.microsoft.com/office/drawing/2014/main" id="{036E4CE8-ACEA-49FA-8629-A320C539E8BB}"/>
                      </a:ext>
                    </a:extLst>
                  </p:cNvPr>
                  <p:cNvCxnSpPr/>
                  <p:nvPr/>
                </p:nvCxnSpPr>
                <p:spPr bwMode="auto">
                  <a:xfrm>
                    <a:off x="8918641" y="4750963"/>
                    <a:ext cx="0" cy="12595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F8996B0E-0613-417F-AB39-7A9670246BDB}"/>
                      </a:ext>
                    </a:extLst>
                  </p:cNvPr>
                  <p:cNvCxnSpPr/>
                  <p:nvPr/>
                </p:nvCxnSpPr>
                <p:spPr bwMode="auto">
                  <a:xfrm>
                    <a:off x="6391877" y="2801667"/>
                    <a:ext cx="0" cy="13427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4F726A1F-4FAA-4057-969D-25F0F97CE40B}"/>
                      </a:ext>
                    </a:extLst>
                  </p:cNvPr>
                  <p:cNvCxnSpPr>
                    <a:stCxn id="147" idx="3"/>
                  </p:cNvCxnSpPr>
                  <p:nvPr/>
                </p:nvCxnSpPr>
                <p:spPr bwMode="auto">
                  <a:xfrm flipH="1">
                    <a:off x="6765287" y="3929116"/>
                    <a:ext cx="2856" cy="215345"/>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9" name="Gerader Verbinder 178">
                    <a:extLst>
                      <a:ext uri="{FF2B5EF4-FFF2-40B4-BE49-F238E27FC236}">
                        <a16:creationId xmlns:a16="http://schemas.microsoft.com/office/drawing/2014/main" id="{D8EC90CC-9C27-4C09-AB39-FE9D8EA9E412}"/>
                      </a:ext>
                    </a:extLst>
                  </p:cNvPr>
                  <p:cNvCxnSpPr/>
                  <p:nvPr/>
                </p:nvCxnSpPr>
                <p:spPr bwMode="auto">
                  <a:xfrm>
                    <a:off x="6765287" y="2801667"/>
                    <a:ext cx="0" cy="316107"/>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r Verbinder 179">
                    <a:extLst>
                      <a:ext uri="{FF2B5EF4-FFF2-40B4-BE49-F238E27FC236}">
                        <a16:creationId xmlns:a16="http://schemas.microsoft.com/office/drawing/2014/main" id="{548008BD-5DD8-49E0-B484-66F80BDEA09D}"/>
                      </a:ext>
                    </a:extLst>
                  </p:cNvPr>
                  <p:cNvCxnSpPr/>
                  <p:nvPr/>
                </p:nvCxnSpPr>
                <p:spPr bwMode="auto">
                  <a:xfrm>
                    <a:off x="6382064" y="2801667"/>
                    <a:ext cx="38322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1" name="Gerader Verbinder 180">
                    <a:extLst>
                      <a:ext uri="{FF2B5EF4-FFF2-40B4-BE49-F238E27FC236}">
                        <a16:creationId xmlns:a16="http://schemas.microsoft.com/office/drawing/2014/main" id="{FD9A6AA9-BF5E-4A0D-BEFF-1FF0968CA7EA}"/>
                      </a:ext>
                    </a:extLst>
                  </p:cNvPr>
                  <p:cNvCxnSpPr/>
                  <p:nvPr/>
                </p:nvCxnSpPr>
                <p:spPr bwMode="auto">
                  <a:xfrm>
                    <a:off x="6122984" y="4149588"/>
                    <a:ext cx="268893"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4" name="Gerader Verbinder 183">
                    <a:extLst>
                      <a:ext uri="{FF2B5EF4-FFF2-40B4-BE49-F238E27FC236}">
                        <a16:creationId xmlns:a16="http://schemas.microsoft.com/office/drawing/2014/main" id="{AD33C5EB-3F4C-44D7-A8B9-D1ECBE892F23}"/>
                      </a:ext>
                    </a:extLst>
                  </p:cNvPr>
                  <p:cNvCxnSpPr/>
                  <p:nvPr/>
                </p:nvCxnSpPr>
                <p:spPr bwMode="auto">
                  <a:xfrm>
                    <a:off x="8144530" y="3929116"/>
                    <a:ext cx="0" cy="215345"/>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5" name="Ellipse 184">
                    <a:extLst>
                      <a:ext uri="{FF2B5EF4-FFF2-40B4-BE49-F238E27FC236}">
                        <a16:creationId xmlns:a16="http://schemas.microsoft.com/office/drawing/2014/main" id="{554F02CC-C817-4DF3-ABB0-9DC8BE237535}"/>
                      </a:ext>
                    </a:extLst>
                  </p:cNvPr>
                  <p:cNvSpPr/>
                  <p:nvPr/>
                </p:nvSpPr>
                <p:spPr bwMode="auto">
                  <a:xfrm>
                    <a:off x="8117134"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6" name="Ellipse 185">
                    <a:extLst>
                      <a:ext uri="{FF2B5EF4-FFF2-40B4-BE49-F238E27FC236}">
                        <a16:creationId xmlns:a16="http://schemas.microsoft.com/office/drawing/2014/main" id="{0E2F0131-31C3-4424-8820-CBE156D93448}"/>
                      </a:ext>
                    </a:extLst>
                  </p:cNvPr>
                  <p:cNvSpPr/>
                  <p:nvPr/>
                </p:nvSpPr>
                <p:spPr bwMode="auto">
                  <a:xfrm>
                    <a:off x="8137765" y="1168872"/>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7" name="Rechteck 186">
                    <a:extLst>
                      <a:ext uri="{FF2B5EF4-FFF2-40B4-BE49-F238E27FC236}">
                        <a16:creationId xmlns:a16="http://schemas.microsoft.com/office/drawing/2014/main" id="{03BB152F-F21D-49E2-A06B-93C91CF3A591}"/>
                      </a:ext>
                    </a:extLst>
                  </p:cNvPr>
                  <p:cNvSpPr/>
                  <p:nvPr/>
                </p:nvSpPr>
                <p:spPr bwMode="auto">
                  <a:xfrm>
                    <a:off x="7251745"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88" name="Rechteck 187">
                    <a:extLst>
                      <a:ext uri="{FF2B5EF4-FFF2-40B4-BE49-F238E27FC236}">
                        <a16:creationId xmlns:a16="http://schemas.microsoft.com/office/drawing/2014/main" id="{5FC193A5-F076-4526-BAA5-191B1BF0149C}"/>
                      </a:ext>
                    </a:extLst>
                  </p:cNvPr>
                  <p:cNvSpPr/>
                  <p:nvPr/>
                </p:nvSpPr>
                <p:spPr bwMode="auto">
                  <a:xfrm>
                    <a:off x="7562873"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9" name="Rechteck 188">
                    <a:extLst>
                      <a:ext uri="{FF2B5EF4-FFF2-40B4-BE49-F238E27FC236}">
                        <a16:creationId xmlns:a16="http://schemas.microsoft.com/office/drawing/2014/main" id="{FCE10842-EA82-4817-92D4-BE7D48B839A3}"/>
                      </a:ext>
                    </a:extLst>
                  </p:cNvPr>
                  <p:cNvSpPr/>
                  <p:nvPr/>
                </p:nvSpPr>
                <p:spPr bwMode="auto">
                  <a:xfrm>
                    <a:off x="7874001"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0" name="Rechteck 189">
                    <a:extLst>
                      <a:ext uri="{FF2B5EF4-FFF2-40B4-BE49-F238E27FC236}">
                        <a16:creationId xmlns:a16="http://schemas.microsoft.com/office/drawing/2014/main" id="{CEC35A45-FA2B-4834-9754-8EF33AC16ADD}"/>
                      </a:ext>
                    </a:extLst>
                  </p:cNvPr>
                  <p:cNvSpPr/>
                  <p:nvPr/>
                </p:nvSpPr>
                <p:spPr bwMode="auto">
                  <a:xfrm>
                    <a:off x="8185129"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1" name="Rechteck 190">
                    <a:extLst>
                      <a:ext uri="{FF2B5EF4-FFF2-40B4-BE49-F238E27FC236}">
                        <a16:creationId xmlns:a16="http://schemas.microsoft.com/office/drawing/2014/main" id="{D763236E-F1E5-4AAC-A001-63FE775A38C4}"/>
                      </a:ext>
                    </a:extLst>
                  </p:cNvPr>
                  <p:cNvSpPr/>
                  <p:nvPr/>
                </p:nvSpPr>
                <p:spPr bwMode="auto">
                  <a:xfrm>
                    <a:off x="8496257"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2" name="Rechteck 191">
                    <a:extLst>
                      <a:ext uri="{FF2B5EF4-FFF2-40B4-BE49-F238E27FC236}">
                        <a16:creationId xmlns:a16="http://schemas.microsoft.com/office/drawing/2014/main" id="{E5C909BE-3A70-40D2-B61F-A2133FA6F206}"/>
                      </a:ext>
                    </a:extLst>
                  </p:cNvPr>
                  <p:cNvSpPr/>
                  <p:nvPr/>
                </p:nvSpPr>
                <p:spPr bwMode="auto">
                  <a:xfrm>
                    <a:off x="8807386" y="4887203"/>
                    <a:ext cx="222509" cy="222509"/>
                  </a:xfrm>
                  <a:prstGeom prst="rect">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3" name="Textfeld 192">
                    <a:extLst>
                      <a:ext uri="{FF2B5EF4-FFF2-40B4-BE49-F238E27FC236}">
                        <a16:creationId xmlns:a16="http://schemas.microsoft.com/office/drawing/2014/main" id="{BB1ECF26-29C1-4644-8A10-7D4088DFEAA3}"/>
                      </a:ext>
                    </a:extLst>
                  </p:cNvPr>
                  <p:cNvSpPr txBox="1"/>
                  <p:nvPr/>
                </p:nvSpPr>
                <p:spPr>
                  <a:xfrm>
                    <a:off x="5914112" y="4728470"/>
                    <a:ext cx="184731" cy="461665"/>
                  </a:xfrm>
                  <a:prstGeom prst="rect">
                    <a:avLst/>
                  </a:prstGeom>
                  <a:noFill/>
                </p:spPr>
                <p:txBody>
                  <a:bodyPr wrap="none" rtlCol="0">
                    <a:spAutoFit/>
                  </a:bodyPr>
                  <a:lstStyle/>
                  <a:p>
                    <a:endParaRPr lang="de-DE" dirty="0"/>
                  </a:p>
                </p:txBody>
              </p:sp>
              <p:sp>
                <p:nvSpPr>
                  <p:cNvPr id="194" name="Textfeld 193">
                    <a:extLst>
                      <a:ext uri="{FF2B5EF4-FFF2-40B4-BE49-F238E27FC236}">
                        <a16:creationId xmlns:a16="http://schemas.microsoft.com/office/drawing/2014/main" id="{E2B643A0-83DD-461D-9AD3-DD76D311F747}"/>
                      </a:ext>
                    </a:extLst>
                  </p:cNvPr>
                  <p:cNvSpPr txBox="1"/>
                  <p:nvPr/>
                </p:nvSpPr>
                <p:spPr>
                  <a:xfrm>
                    <a:off x="8578476" y="1038601"/>
                    <a:ext cx="861133" cy="307777"/>
                  </a:xfrm>
                  <a:prstGeom prst="rect">
                    <a:avLst/>
                  </a:prstGeom>
                  <a:noFill/>
                </p:spPr>
                <p:txBody>
                  <a:bodyPr wrap="none" rtlCol="0">
                    <a:spAutoFit/>
                  </a:bodyPr>
                  <a:lstStyle/>
                  <a:p>
                    <a:r>
                      <a:rPr lang="de-DE" sz="1400" dirty="0">
                        <a:solidFill>
                          <a:schemeClr val="bg1"/>
                        </a:solidFill>
                      </a:rPr>
                      <a:t>Ortsnetz</a:t>
                    </a:r>
                  </a:p>
                </p:txBody>
              </p:sp>
              <p:sp>
                <p:nvSpPr>
                  <p:cNvPr id="195" name="Textfeld 194">
                    <a:extLst>
                      <a:ext uri="{FF2B5EF4-FFF2-40B4-BE49-F238E27FC236}">
                        <a16:creationId xmlns:a16="http://schemas.microsoft.com/office/drawing/2014/main" id="{585DA26E-16AF-43D4-86E1-261EC97EFF7C}"/>
                      </a:ext>
                    </a:extLst>
                  </p:cNvPr>
                  <p:cNvSpPr txBox="1"/>
                  <p:nvPr/>
                </p:nvSpPr>
                <p:spPr>
                  <a:xfrm>
                    <a:off x="6138514" y="4818669"/>
                    <a:ext cx="1159035" cy="307777"/>
                  </a:xfrm>
                  <a:prstGeom prst="rect">
                    <a:avLst/>
                  </a:prstGeom>
                  <a:noFill/>
                </p:spPr>
                <p:txBody>
                  <a:bodyPr wrap="none" rtlCol="0">
                    <a:spAutoFit/>
                  </a:bodyPr>
                  <a:lstStyle/>
                  <a:p>
                    <a:r>
                      <a:rPr lang="de-DE" sz="1400" dirty="0"/>
                      <a:t>Verbraucher</a:t>
                    </a:r>
                  </a:p>
                </p:txBody>
              </p:sp>
              <p:sp>
                <p:nvSpPr>
                  <p:cNvPr id="202" name="Ellipse 201">
                    <a:extLst>
                      <a:ext uri="{FF2B5EF4-FFF2-40B4-BE49-F238E27FC236}">
                        <a16:creationId xmlns:a16="http://schemas.microsoft.com/office/drawing/2014/main" id="{3C2CBBD2-8FE6-4ADB-8604-75D7C753C269}"/>
                      </a:ext>
                    </a:extLst>
                  </p:cNvPr>
                  <p:cNvSpPr/>
                  <p:nvPr/>
                </p:nvSpPr>
                <p:spPr bwMode="auto">
                  <a:xfrm>
                    <a:off x="8568230"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3" name="Ellipse 202">
                    <a:extLst>
                      <a:ext uri="{FF2B5EF4-FFF2-40B4-BE49-F238E27FC236}">
                        <a16:creationId xmlns:a16="http://schemas.microsoft.com/office/drawing/2014/main" id="{2C29F5FF-57D0-4B2B-B46F-41E101FA39D4}"/>
                      </a:ext>
                    </a:extLst>
                  </p:cNvPr>
                  <p:cNvSpPr/>
                  <p:nvPr/>
                </p:nvSpPr>
                <p:spPr bwMode="auto">
                  <a:xfrm>
                    <a:off x="8886087"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4" name="Ellipse 203">
                    <a:extLst>
                      <a:ext uri="{FF2B5EF4-FFF2-40B4-BE49-F238E27FC236}">
                        <a16:creationId xmlns:a16="http://schemas.microsoft.com/office/drawing/2014/main" id="{01F41410-174E-483F-9B15-397C23985DD3}"/>
                      </a:ext>
                    </a:extLst>
                  </p:cNvPr>
                  <p:cNvSpPr/>
                  <p:nvPr/>
                </p:nvSpPr>
                <p:spPr bwMode="auto">
                  <a:xfrm>
                    <a:off x="7953929"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5" name="Ellipse 204">
                    <a:extLst>
                      <a:ext uri="{FF2B5EF4-FFF2-40B4-BE49-F238E27FC236}">
                        <a16:creationId xmlns:a16="http://schemas.microsoft.com/office/drawing/2014/main" id="{308074CA-2670-4C9F-A5BF-A8C6AF83003A}"/>
                      </a:ext>
                    </a:extLst>
                  </p:cNvPr>
                  <p:cNvSpPr/>
                  <p:nvPr/>
                </p:nvSpPr>
                <p:spPr bwMode="auto">
                  <a:xfrm>
                    <a:off x="8276008"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6" name="Ellipse 205">
                    <a:extLst>
                      <a:ext uri="{FF2B5EF4-FFF2-40B4-BE49-F238E27FC236}">
                        <a16:creationId xmlns:a16="http://schemas.microsoft.com/office/drawing/2014/main" id="{4A27D7E7-AFC5-4058-8392-29673856DD14}"/>
                      </a:ext>
                    </a:extLst>
                  </p:cNvPr>
                  <p:cNvSpPr/>
                  <p:nvPr/>
                </p:nvSpPr>
                <p:spPr bwMode="auto">
                  <a:xfrm>
                    <a:off x="7332031"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7" name="Ellipse 206">
                    <a:extLst>
                      <a:ext uri="{FF2B5EF4-FFF2-40B4-BE49-F238E27FC236}">
                        <a16:creationId xmlns:a16="http://schemas.microsoft.com/office/drawing/2014/main" id="{66CD3E2C-4963-4894-B197-4E88AEE39EFC}"/>
                      </a:ext>
                    </a:extLst>
                  </p:cNvPr>
                  <p:cNvSpPr/>
                  <p:nvPr/>
                </p:nvSpPr>
                <p:spPr bwMode="auto">
                  <a:xfrm>
                    <a:off x="7646250" y="4115495"/>
                    <a:ext cx="56663" cy="56663"/>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08" name="Ellipse 207">
                    <a:extLst>
                      <a:ext uri="{FF2B5EF4-FFF2-40B4-BE49-F238E27FC236}">
                        <a16:creationId xmlns:a16="http://schemas.microsoft.com/office/drawing/2014/main" id="{7E05AD28-93EA-4919-BA57-814E93E38D8B}"/>
                      </a:ext>
                    </a:extLst>
                  </p:cNvPr>
                  <p:cNvSpPr/>
                  <p:nvPr/>
                </p:nvSpPr>
                <p:spPr bwMode="auto">
                  <a:xfrm>
                    <a:off x="6736973" y="4115495"/>
                    <a:ext cx="56663" cy="56663"/>
                  </a:xfrm>
                  <a:prstGeom prst="ellipse">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220" name="Gerade Verbindung mit Pfeil 8219">
                    <a:extLst>
                      <a:ext uri="{FF2B5EF4-FFF2-40B4-BE49-F238E27FC236}">
                        <a16:creationId xmlns:a16="http://schemas.microsoft.com/office/drawing/2014/main" id="{B33EAC0B-5C82-4656-AE4C-6712814D4C4A}"/>
                      </a:ext>
                    </a:extLst>
                  </p:cNvPr>
                  <p:cNvCxnSpPr/>
                  <p:nvPr/>
                </p:nvCxnSpPr>
                <p:spPr bwMode="auto">
                  <a:xfrm>
                    <a:off x="7785382" y="3327400"/>
                    <a:ext cx="0" cy="469738"/>
                  </a:xfrm>
                  <a:prstGeom prst="straightConnector1">
                    <a:avLst/>
                  </a:prstGeom>
                  <a:solidFill>
                    <a:srgbClr val="FF0000"/>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1" name="Gerade Verbindung mit Pfeil 210">
                    <a:extLst>
                      <a:ext uri="{FF2B5EF4-FFF2-40B4-BE49-F238E27FC236}">
                        <a16:creationId xmlns:a16="http://schemas.microsoft.com/office/drawing/2014/main" id="{FE972BC9-A8C6-45DA-A9C4-B2097E61D27E}"/>
                      </a:ext>
                    </a:extLst>
                  </p:cNvPr>
                  <p:cNvCxnSpPr/>
                  <p:nvPr/>
                </p:nvCxnSpPr>
                <p:spPr bwMode="auto">
                  <a:xfrm>
                    <a:off x="8568512" y="3327400"/>
                    <a:ext cx="0" cy="469738"/>
                  </a:xfrm>
                  <a:prstGeom prst="straightConnector1">
                    <a:avLst/>
                  </a:prstGeom>
                  <a:solidFill>
                    <a:srgbClr val="FF0000"/>
                  </a:solidFill>
                  <a:ln w="12700" cap="flat" cmpd="sng" algn="ctr">
                    <a:solidFill>
                      <a:srgbClr val="FF0000"/>
                    </a:solidFill>
                    <a:prstDash val="solid"/>
                    <a:round/>
                    <a:headEnd type="triangl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3" name="Textfeld 212">
                    <a:extLst>
                      <a:ext uri="{FF2B5EF4-FFF2-40B4-BE49-F238E27FC236}">
                        <a16:creationId xmlns:a16="http://schemas.microsoft.com/office/drawing/2014/main" id="{0AD92690-CE3A-4F60-8F8E-E15DC2696AA2}"/>
                      </a:ext>
                    </a:extLst>
                  </p:cNvPr>
                  <p:cNvSpPr txBox="1"/>
                  <p:nvPr/>
                </p:nvSpPr>
                <p:spPr>
                  <a:xfrm>
                    <a:off x="7114292" y="5375140"/>
                    <a:ext cx="830677" cy="307777"/>
                  </a:xfrm>
                  <a:prstGeom prst="rect">
                    <a:avLst/>
                  </a:prstGeom>
                  <a:noFill/>
                </p:spPr>
                <p:txBody>
                  <a:bodyPr wrap="none" rtlCol="0">
                    <a:spAutoFit/>
                  </a:bodyPr>
                  <a:lstStyle/>
                  <a:p>
                    <a:r>
                      <a:rPr lang="de-DE" sz="1400" dirty="0">
                        <a:solidFill>
                          <a:srgbClr val="3333FF"/>
                        </a:solidFill>
                      </a:rPr>
                      <a:t>nachher</a:t>
                    </a:r>
                  </a:p>
                </p:txBody>
              </p:sp>
            </p:grpSp>
            <p:sp>
              <p:nvSpPr>
                <p:cNvPr id="228" name="Textfeld 227">
                  <a:extLst>
                    <a:ext uri="{FF2B5EF4-FFF2-40B4-BE49-F238E27FC236}">
                      <a16:creationId xmlns:a16="http://schemas.microsoft.com/office/drawing/2014/main" id="{605BA3A5-D65A-40C5-94C2-F3C1ECB40554}"/>
                    </a:ext>
                  </a:extLst>
                </p:cNvPr>
                <p:cNvSpPr txBox="1"/>
                <p:nvPr/>
              </p:nvSpPr>
              <p:spPr>
                <a:xfrm>
                  <a:off x="6733850" y="3871641"/>
                  <a:ext cx="287258" cy="276999"/>
                </a:xfrm>
                <a:prstGeom prst="rect">
                  <a:avLst/>
                </a:prstGeom>
                <a:noFill/>
              </p:spPr>
              <p:txBody>
                <a:bodyPr wrap="none" rtlCol="0">
                  <a:spAutoFit/>
                </a:bodyPr>
                <a:lstStyle/>
                <a:p>
                  <a:r>
                    <a:rPr lang="de-DE" sz="1200" dirty="0"/>
                    <a:t>E</a:t>
                  </a:r>
                </a:p>
              </p:txBody>
            </p:sp>
            <p:sp>
              <p:nvSpPr>
                <p:cNvPr id="229" name="Textfeld 228">
                  <a:extLst>
                    <a:ext uri="{FF2B5EF4-FFF2-40B4-BE49-F238E27FC236}">
                      <a16:creationId xmlns:a16="http://schemas.microsoft.com/office/drawing/2014/main" id="{0E8B6AFA-43CC-4560-B748-7C1C3F2F0BC2}"/>
                    </a:ext>
                  </a:extLst>
                </p:cNvPr>
                <p:cNvSpPr txBox="1"/>
                <p:nvPr/>
              </p:nvSpPr>
              <p:spPr>
                <a:xfrm>
                  <a:off x="7474254" y="3414738"/>
                  <a:ext cx="287258" cy="276999"/>
                </a:xfrm>
                <a:prstGeom prst="rect">
                  <a:avLst/>
                </a:prstGeom>
                <a:noFill/>
              </p:spPr>
              <p:txBody>
                <a:bodyPr wrap="square" rtlCol="0">
                  <a:spAutoFit/>
                </a:bodyPr>
                <a:lstStyle/>
                <a:p>
                  <a:r>
                    <a:rPr lang="de-DE" sz="1200" dirty="0">
                      <a:solidFill>
                        <a:srgbClr val="FF0000"/>
                      </a:solidFill>
                    </a:rPr>
                    <a:t>B</a:t>
                  </a:r>
                </a:p>
              </p:txBody>
            </p:sp>
            <p:sp>
              <p:nvSpPr>
                <p:cNvPr id="230" name="Textfeld 229">
                  <a:extLst>
                    <a:ext uri="{FF2B5EF4-FFF2-40B4-BE49-F238E27FC236}">
                      <a16:creationId xmlns:a16="http://schemas.microsoft.com/office/drawing/2014/main" id="{34AC8520-D9FA-4D5A-BFCD-031D4E78F4D7}"/>
                    </a:ext>
                  </a:extLst>
                </p:cNvPr>
                <p:cNvSpPr txBox="1"/>
                <p:nvPr/>
              </p:nvSpPr>
              <p:spPr>
                <a:xfrm>
                  <a:off x="8550868" y="3423769"/>
                  <a:ext cx="287258" cy="276999"/>
                </a:xfrm>
                <a:prstGeom prst="rect">
                  <a:avLst/>
                </a:prstGeom>
                <a:noFill/>
              </p:spPr>
              <p:txBody>
                <a:bodyPr wrap="square" rtlCol="0">
                  <a:spAutoFit/>
                </a:bodyPr>
                <a:lstStyle/>
                <a:p>
                  <a:r>
                    <a:rPr lang="de-DE" sz="1200" dirty="0">
                      <a:solidFill>
                        <a:srgbClr val="FF0000"/>
                      </a:solidFill>
                    </a:rPr>
                    <a:t>L</a:t>
                  </a:r>
                </a:p>
              </p:txBody>
            </p:sp>
          </p:grpSp>
          <p:pic>
            <p:nvPicPr>
              <p:cNvPr id="240" name="Grafik 239" descr="Ein Bild, das drinnen, sitzend, Zähler, Seite enthält.&#10;&#10;Automatisch generierte Beschreibung">
                <a:extLst>
                  <a:ext uri="{FF2B5EF4-FFF2-40B4-BE49-F238E27FC236}">
                    <a16:creationId xmlns:a16="http://schemas.microsoft.com/office/drawing/2014/main" id="{F018D92E-D1AF-4960-BCE3-856E992F5B20}"/>
                  </a:ext>
                </a:extLst>
              </p:cNvPr>
              <p:cNvPicPr>
                <a:picLocks noChangeAspect="1"/>
              </p:cNvPicPr>
              <p:nvPr/>
            </p:nvPicPr>
            <p:blipFill rotWithShape="1">
              <a:blip r:embed="rId8">
                <a:extLst>
                  <a:ext uri="{28A0092B-C50C-407E-A947-70E740481C1C}">
                    <a14:useLocalDpi xmlns:a14="http://schemas.microsoft.com/office/drawing/2010/main" val="0"/>
                  </a:ext>
                </a:extLst>
              </a:blip>
              <a:srcRect l="1300" t="16220" r="12214" b="4724"/>
              <a:stretch/>
            </p:blipFill>
            <p:spPr>
              <a:xfrm rot="5400000">
                <a:off x="7762494" y="3255550"/>
                <a:ext cx="797122" cy="546479"/>
              </a:xfrm>
              <a:prstGeom prst="rect">
                <a:avLst/>
              </a:prstGeom>
            </p:spPr>
          </p:pic>
        </p:grpSp>
        <p:sp>
          <p:nvSpPr>
            <p:cNvPr id="132" name="Textfeld 131">
              <a:extLst>
                <a:ext uri="{FF2B5EF4-FFF2-40B4-BE49-F238E27FC236}">
                  <a16:creationId xmlns:a16="http://schemas.microsoft.com/office/drawing/2014/main" id="{077056F8-5334-412C-878C-5935A1177A3A}"/>
                </a:ext>
              </a:extLst>
            </p:cNvPr>
            <p:cNvSpPr txBox="1"/>
            <p:nvPr/>
          </p:nvSpPr>
          <p:spPr>
            <a:xfrm>
              <a:off x="5575305" y="2956871"/>
              <a:ext cx="441146" cy="276999"/>
            </a:xfrm>
            <a:prstGeom prst="rect">
              <a:avLst/>
            </a:prstGeom>
            <a:noFill/>
          </p:spPr>
          <p:txBody>
            <a:bodyPr wrap="none" rtlCol="0">
              <a:spAutoFit/>
            </a:bodyPr>
            <a:lstStyle/>
            <a:p>
              <a:r>
                <a:rPr lang="de-DE" sz="1200" dirty="0"/>
                <a:t>WR</a:t>
              </a:r>
            </a:p>
          </p:txBody>
        </p:sp>
      </p:grpSp>
      <p:sp>
        <p:nvSpPr>
          <p:cNvPr id="133" name="Text Box 14">
            <a:extLst>
              <a:ext uri="{FF2B5EF4-FFF2-40B4-BE49-F238E27FC236}">
                <a16:creationId xmlns:a16="http://schemas.microsoft.com/office/drawing/2014/main" id="{D30B8A8E-333E-49E6-AD87-F6DC6D987CA1}"/>
              </a:ext>
            </a:extLst>
          </p:cNvPr>
          <p:cNvSpPr txBox="1">
            <a:spLocks noChangeArrowheads="1"/>
          </p:cNvSpPr>
          <p:nvPr/>
        </p:nvSpPr>
        <p:spPr bwMode="auto">
          <a:xfrm>
            <a:off x="8396934" y="5808870"/>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6" name="Rechteck 5">
            <a:extLst>
              <a:ext uri="{FF2B5EF4-FFF2-40B4-BE49-F238E27FC236}">
                <a16:creationId xmlns:a16="http://schemas.microsoft.com/office/drawing/2014/main" id="{E69427FC-B845-4C85-B1E5-B8005B1846E1}"/>
              </a:ext>
            </a:extLst>
          </p:cNvPr>
          <p:cNvSpPr/>
          <p:nvPr/>
        </p:nvSpPr>
        <p:spPr>
          <a:xfrm>
            <a:off x="1" y="6127321"/>
            <a:ext cx="9906000" cy="369332"/>
          </a:xfrm>
          <a:prstGeom prst="rect">
            <a:avLst/>
          </a:prstGeom>
        </p:spPr>
        <p:txBody>
          <a:bodyPr wrap="square">
            <a:spAutoFit/>
          </a:bodyPr>
          <a:lstStyle/>
          <a:p>
            <a:pPr algn="ctr"/>
            <a:r>
              <a:rPr lang="de-DE" sz="1800" dirty="0">
                <a:solidFill>
                  <a:srgbClr val="00B050"/>
                </a:solidFill>
                <a:latin typeface="+mn-lt"/>
              </a:rPr>
              <a:t>Nur ein kleiner Umbau ist nötig!</a:t>
            </a:r>
          </a:p>
        </p:txBody>
      </p:sp>
    </p:spTree>
    <p:extLst>
      <p:ext uri="{BB962C8B-B14F-4D97-AF65-F5344CB8AC3E}">
        <p14:creationId xmlns:p14="http://schemas.microsoft.com/office/powerpoint/2010/main" val="159638403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4" name="Gerader Verbinder 223">
            <a:extLst>
              <a:ext uri="{FF2B5EF4-FFF2-40B4-BE49-F238E27FC236}">
                <a16:creationId xmlns:a16="http://schemas.microsoft.com/office/drawing/2014/main" id="{C8A06377-214C-721E-9894-869E5D352660}"/>
              </a:ext>
            </a:extLst>
          </p:cNvPr>
          <p:cNvCxnSpPr>
            <a:cxnSpLocks/>
            <a:stCxn id="7" idx="4"/>
          </p:cNvCxnSpPr>
          <p:nvPr/>
        </p:nvCxnSpPr>
        <p:spPr bwMode="auto">
          <a:xfrm>
            <a:off x="6223294" y="2236699"/>
            <a:ext cx="26573" cy="163797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a:extLst>
              <a:ext uri="{FF2B5EF4-FFF2-40B4-BE49-F238E27FC236}">
                <a16:creationId xmlns:a16="http://schemas.microsoft.com/office/drawing/2014/main" id="{AAA64212-7B5F-68F9-F680-645736C7213B}"/>
              </a:ext>
            </a:extLst>
          </p:cNvPr>
          <p:cNvCxnSpPr>
            <a:cxnSpLocks/>
          </p:cNvCxnSpPr>
          <p:nvPr/>
        </p:nvCxnSpPr>
        <p:spPr bwMode="auto">
          <a:xfrm>
            <a:off x="4989170" y="3871275"/>
            <a:ext cx="1260697" cy="339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Gerader Verbinder 14">
            <a:extLst>
              <a:ext uri="{FF2B5EF4-FFF2-40B4-BE49-F238E27FC236}">
                <a16:creationId xmlns:a16="http://schemas.microsoft.com/office/drawing/2014/main" id="{FD6E7476-DD7E-C5FB-300C-290E8E119CB6}"/>
              </a:ext>
            </a:extLst>
          </p:cNvPr>
          <p:cNvCxnSpPr>
            <a:cxnSpLocks/>
          </p:cNvCxnSpPr>
          <p:nvPr/>
        </p:nvCxnSpPr>
        <p:spPr bwMode="auto">
          <a:xfrm>
            <a:off x="5003542" y="3384875"/>
            <a:ext cx="0" cy="47577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Grafik 2" descr="Ein Bild, das Handkarren, Projektor enthält.&#10;&#10;Automatisch generierte Beschreibung">
            <a:extLst>
              <a:ext uri="{FF2B5EF4-FFF2-40B4-BE49-F238E27FC236}">
                <a16:creationId xmlns:a16="http://schemas.microsoft.com/office/drawing/2014/main" id="{0C3BCD29-DB8B-4504-9810-D5D172E84DE5}"/>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1800870"/>
            <a:ext cx="1191845" cy="376663"/>
          </a:xfrm>
          <a:prstGeom prst="rect">
            <a:avLst/>
          </a:prstGeom>
        </p:spPr>
      </p:pic>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27167" y="43750"/>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(2) bei GHD und Industrie</a:t>
            </a:r>
            <a:br>
              <a:rPr lang="de-DE" altLang="de-DE" sz="2000" dirty="0">
                <a:solidFill>
                  <a:schemeClr val="bg1"/>
                </a:solidFill>
              </a:rPr>
            </a:br>
            <a:r>
              <a:rPr lang="de-DE" altLang="de-DE" sz="2000" dirty="0">
                <a:solidFill>
                  <a:schemeClr val="bg1"/>
                </a:solidFill>
              </a:rPr>
              <a:t>Funktionsprinzip und Komponenten: </a:t>
            </a:r>
            <a:r>
              <a:rPr lang="de-DE" altLang="de-DE" sz="2000" dirty="0">
                <a:solidFill>
                  <a:schemeClr val="bg1"/>
                </a:solidFill>
                <a:effectLst>
                  <a:outerShdw blurRad="38100" dist="38100" dir="2700000" algn="tl">
                    <a:srgbClr val="000000">
                      <a:alpha val="43137"/>
                    </a:srgbClr>
                  </a:outerShdw>
                </a:effectLst>
              </a:rPr>
              <a:t>Bausteinkasten </a:t>
            </a:r>
            <a:endParaRPr lang="de-DE" altLang="de-DE" sz="2000" dirty="0">
              <a:solidFill>
                <a:schemeClr val="bg1"/>
              </a:solidFill>
            </a:endParaRPr>
          </a:p>
        </p:txBody>
      </p:sp>
      <p:sp>
        <p:nvSpPr>
          <p:cNvPr id="57" name="Text Box 14">
            <a:extLst>
              <a:ext uri="{FF2B5EF4-FFF2-40B4-BE49-F238E27FC236}">
                <a16:creationId xmlns:a16="http://schemas.microsoft.com/office/drawing/2014/main" id="{785F2561-178D-4F04-99A7-F00206D44084}"/>
              </a:ext>
            </a:extLst>
          </p:cNvPr>
          <p:cNvSpPr txBox="1">
            <a:spLocks noChangeArrowheads="1"/>
          </p:cNvSpPr>
          <p:nvPr/>
        </p:nvSpPr>
        <p:spPr bwMode="auto">
          <a:xfrm>
            <a:off x="8568964" y="3826112"/>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
        <p:nvSpPr>
          <p:cNvPr id="27" name="Freihandform: Form 26">
            <a:extLst>
              <a:ext uri="{FF2B5EF4-FFF2-40B4-BE49-F238E27FC236}">
                <a16:creationId xmlns:a16="http://schemas.microsoft.com/office/drawing/2014/main" id="{E435D46E-45B3-4BCF-9463-2DBDB107C0C8}"/>
              </a:ext>
            </a:extLst>
          </p:cNvPr>
          <p:cNvSpPr/>
          <p:nvPr/>
        </p:nvSpPr>
        <p:spPr>
          <a:xfrm rot="10800000" flipV="1">
            <a:off x="3587998" y="3591115"/>
            <a:ext cx="20901" cy="19171"/>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939745F6-F798-4ACA-9054-A8F9851499A4}"/>
              </a:ext>
            </a:extLst>
          </p:cNvPr>
          <p:cNvSpPr/>
          <p:nvPr/>
        </p:nvSpPr>
        <p:spPr>
          <a:xfrm rot="10800000" flipV="1">
            <a:off x="2672517" y="2714757"/>
            <a:ext cx="43328" cy="2636"/>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29" name="Gerader Verbinder 28">
            <a:extLst>
              <a:ext uri="{FF2B5EF4-FFF2-40B4-BE49-F238E27FC236}">
                <a16:creationId xmlns:a16="http://schemas.microsoft.com/office/drawing/2014/main" id="{F021DE71-A20E-4D61-8D9D-8798BE6F8F77}"/>
              </a:ext>
            </a:extLst>
          </p:cNvPr>
          <p:cNvCxnSpPr>
            <a:stCxn id="25" idx="42"/>
          </p:cNvCxnSpPr>
          <p:nvPr/>
        </p:nvCxnSpPr>
        <p:spPr bwMode="auto">
          <a:xfrm flipH="1" flipV="1">
            <a:off x="2055304" y="2171186"/>
            <a:ext cx="5032" cy="135816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CFC4F4D7-C19B-4C5E-8896-88A420DA14C1}"/>
              </a:ext>
            </a:extLst>
          </p:cNvPr>
          <p:cNvCxnSpPr>
            <a:cxnSpLocks/>
            <a:endCxn id="6" idx="0"/>
          </p:cNvCxnSpPr>
          <p:nvPr/>
        </p:nvCxnSpPr>
        <p:spPr bwMode="auto">
          <a:xfrm>
            <a:off x="6213587" y="1175645"/>
            <a:ext cx="7326" cy="69132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9" name="Textfeld 48">
            <a:extLst>
              <a:ext uri="{FF2B5EF4-FFF2-40B4-BE49-F238E27FC236}">
                <a16:creationId xmlns:a16="http://schemas.microsoft.com/office/drawing/2014/main" id="{27C07F9B-316A-4C62-A7E2-904800AE2144}"/>
              </a:ext>
            </a:extLst>
          </p:cNvPr>
          <p:cNvSpPr txBox="1"/>
          <p:nvPr/>
        </p:nvSpPr>
        <p:spPr>
          <a:xfrm>
            <a:off x="5051523" y="3572762"/>
            <a:ext cx="1169171" cy="307777"/>
          </a:xfrm>
          <a:prstGeom prst="rect">
            <a:avLst/>
          </a:prstGeom>
          <a:noFill/>
        </p:spPr>
        <p:txBody>
          <a:bodyPr wrap="square" rtlCol="0">
            <a:spAutoFit/>
          </a:bodyPr>
          <a:lstStyle/>
          <a:p>
            <a:pPr algn="ctr"/>
            <a:r>
              <a:rPr lang="de-DE" sz="1400" dirty="0">
                <a:solidFill>
                  <a:srgbClr val="3333FF"/>
                </a:solidFill>
              </a:rPr>
              <a:t>Betriebsnetz</a:t>
            </a:r>
          </a:p>
        </p:txBody>
      </p:sp>
      <p:cxnSp>
        <p:nvCxnSpPr>
          <p:cNvPr id="61" name="Gerader Verbinder 60">
            <a:extLst>
              <a:ext uri="{FF2B5EF4-FFF2-40B4-BE49-F238E27FC236}">
                <a16:creationId xmlns:a16="http://schemas.microsoft.com/office/drawing/2014/main" id="{F70F2D80-A629-4BEE-881B-4D85AB7B75D1}"/>
              </a:ext>
            </a:extLst>
          </p:cNvPr>
          <p:cNvCxnSpPr/>
          <p:nvPr/>
        </p:nvCxnSpPr>
        <p:spPr bwMode="auto">
          <a:xfrm>
            <a:off x="5107648" y="1174752"/>
            <a:ext cx="162746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4" name="Textfeld 63">
            <a:extLst>
              <a:ext uri="{FF2B5EF4-FFF2-40B4-BE49-F238E27FC236}">
                <a16:creationId xmlns:a16="http://schemas.microsoft.com/office/drawing/2014/main" id="{F25F223B-193E-42B6-9B54-F83E04774338}"/>
              </a:ext>
            </a:extLst>
          </p:cNvPr>
          <p:cNvSpPr txBox="1"/>
          <p:nvPr/>
        </p:nvSpPr>
        <p:spPr>
          <a:xfrm>
            <a:off x="4433139" y="798209"/>
            <a:ext cx="2348463" cy="307777"/>
          </a:xfrm>
          <a:prstGeom prst="rect">
            <a:avLst/>
          </a:prstGeom>
          <a:noFill/>
        </p:spPr>
        <p:txBody>
          <a:bodyPr wrap="none" rtlCol="0">
            <a:spAutoFit/>
          </a:bodyPr>
          <a:lstStyle/>
          <a:p>
            <a:r>
              <a:rPr lang="de-DE" sz="1400" dirty="0">
                <a:solidFill>
                  <a:srgbClr val="3333FF"/>
                </a:solidFill>
              </a:rPr>
              <a:t>EVU-Netz 400 V / 20kV AC</a:t>
            </a:r>
          </a:p>
        </p:txBody>
      </p:sp>
      <p:pic>
        <p:nvPicPr>
          <p:cNvPr id="176" name="Grafik 175" descr="Ein Bild, das drinnen, Zähler, weiß, sitzend enthält.&#10;&#10;Automatisch generierte Beschreibung">
            <a:extLst>
              <a:ext uri="{FF2B5EF4-FFF2-40B4-BE49-F238E27FC236}">
                <a16:creationId xmlns:a16="http://schemas.microsoft.com/office/drawing/2014/main" id="{63CF7B2E-1DEC-4402-9D85-1E01C1DD05B2}"/>
              </a:ext>
            </a:extLst>
          </p:cNvPr>
          <p:cNvPicPr>
            <a:picLocks noChangeAspect="1"/>
          </p:cNvPicPr>
          <p:nvPr/>
        </p:nvPicPr>
        <p:blipFill rotWithShape="1">
          <a:blip r:embed="rId4">
            <a:extLst>
              <a:ext uri="{28A0092B-C50C-407E-A947-70E740481C1C}">
                <a14:useLocalDpi xmlns:a14="http://schemas.microsoft.com/office/drawing/2010/main" val="0"/>
              </a:ext>
            </a:extLst>
          </a:blip>
          <a:srcRect l="2829" t="20588" r="12982" b="4299"/>
          <a:stretch/>
        </p:blipFill>
        <p:spPr>
          <a:xfrm rot="5400000">
            <a:off x="6033694" y="1344669"/>
            <a:ext cx="394770" cy="311890"/>
          </a:xfrm>
          <a:prstGeom prst="rect">
            <a:avLst/>
          </a:prstGeom>
        </p:spPr>
      </p:pic>
      <p:sp>
        <p:nvSpPr>
          <p:cNvPr id="186" name="Ellipse 185">
            <a:extLst>
              <a:ext uri="{FF2B5EF4-FFF2-40B4-BE49-F238E27FC236}">
                <a16:creationId xmlns:a16="http://schemas.microsoft.com/office/drawing/2014/main" id="{46CA1444-1A8F-43CB-9F46-73A2AE08D0A5}"/>
              </a:ext>
            </a:extLst>
          </p:cNvPr>
          <p:cNvSpPr/>
          <p:nvPr/>
        </p:nvSpPr>
        <p:spPr bwMode="auto">
          <a:xfrm>
            <a:off x="6172761" y="1141057"/>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94" name="Grafik 193">
            <a:extLst>
              <a:ext uri="{FF2B5EF4-FFF2-40B4-BE49-F238E27FC236}">
                <a16:creationId xmlns:a16="http://schemas.microsoft.com/office/drawing/2014/main" id="{9136E81F-BC59-4907-B6BD-D4969F272C05}"/>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247765" y="3151181"/>
            <a:ext cx="697519" cy="282934"/>
          </a:xfrm>
          <a:prstGeom prst="rect">
            <a:avLst/>
          </a:prstGeom>
        </p:spPr>
      </p:pic>
      <p:pic>
        <p:nvPicPr>
          <p:cNvPr id="195" name="Grafik 194">
            <a:extLst>
              <a:ext uri="{FF2B5EF4-FFF2-40B4-BE49-F238E27FC236}">
                <a16:creationId xmlns:a16="http://schemas.microsoft.com/office/drawing/2014/main" id="{3FF63AD1-79C5-49FF-B048-F44439ECAF70}"/>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394157" y="2835033"/>
            <a:ext cx="697519" cy="282934"/>
          </a:xfrm>
          <a:prstGeom prst="rect">
            <a:avLst/>
          </a:prstGeom>
        </p:spPr>
      </p:pic>
      <p:pic>
        <p:nvPicPr>
          <p:cNvPr id="196" name="Grafik 195">
            <a:extLst>
              <a:ext uri="{FF2B5EF4-FFF2-40B4-BE49-F238E27FC236}">
                <a16:creationId xmlns:a16="http://schemas.microsoft.com/office/drawing/2014/main" id="{9FD93CEF-E604-481D-A66B-7D8118D9DB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7583607" y="2541605"/>
            <a:ext cx="697519" cy="282934"/>
          </a:xfrm>
          <a:prstGeom prst="rect">
            <a:avLst/>
          </a:prstGeom>
        </p:spPr>
      </p:pic>
      <p:pic>
        <p:nvPicPr>
          <p:cNvPr id="198" name="Grafik 197">
            <a:extLst>
              <a:ext uri="{FF2B5EF4-FFF2-40B4-BE49-F238E27FC236}">
                <a16:creationId xmlns:a16="http://schemas.microsoft.com/office/drawing/2014/main" id="{C2CC91EC-8600-4131-AA80-BC3AB0541792}"/>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014173" y="3151181"/>
            <a:ext cx="697519" cy="282934"/>
          </a:xfrm>
          <a:prstGeom prst="rect">
            <a:avLst/>
          </a:prstGeom>
        </p:spPr>
      </p:pic>
      <p:pic>
        <p:nvPicPr>
          <p:cNvPr id="199" name="Grafik 198">
            <a:extLst>
              <a:ext uri="{FF2B5EF4-FFF2-40B4-BE49-F238E27FC236}">
                <a16:creationId xmlns:a16="http://schemas.microsoft.com/office/drawing/2014/main" id="{2B3F9854-7F93-45A7-8ECD-F910669ABD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160566" y="2835033"/>
            <a:ext cx="697519" cy="282934"/>
          </a:xfrm>
          <a:prstGeom prst="rect">
            <a:avLst/>
          </a:prstGeom>
        </p:spPr>
      </p:pic>
      <p:pic>
        <p:nvPicPr>
          <p:cNvPr id="200" name="Grafik 199">
            <a:extLst>
              <a:ext uri="{FF2B5EF4-FFF2-40B4-BE49-F238E27FC236}">
                <a16:creationId xmlns:a16="http://schemas.microsoft.com/office/drawing/2014/main" id="{B12939B9-6A6A-45E4-9219-B31475EB00A4}"/>
              </a:ext>
            </a:extLst>
          </p:cNvPr>
          <p:cNvPicPr>
            <a:picLocks noChangeAspect="1"/>
          </p:cNvPicPr>
          <p:nvPr/>
        </p:nvPicPr>
        <p:blipFill rotWithShape="1">
          <a:blip r:embed="rId5">
            <a:extLst>
              <a:ext uri="{28A0092B-C50C-407E-A947-70E740481C1C}">
                <a14:useLocalDpi xmlns:a14="http://schemas.microsoft.com/office/drawing/2010/main" val="0"/>
              </a:ext>
            </a:extLst>
          </a:blip>
          <a:srcRect l="13089" t="28194" r="13089" b="37778"/>
          <a:stretch/>
        </p:blipFill>
        <p:spPr>
          <a:xfrm>
            <a:off x="8350015" y="2541605"/>
            <a:ext cx="697519" cy="282934"/>
          </a:xfrm>
          <a:prstGeom prst="rect">
            <a:avLst/>
          </a:prstGeom>
        </p:spPr>
      </p:pic>
      <p:sp>
        <p:nvSpPr>
          <p:cNvPr id="25" name="Freihandform: Form 24">
            <a:extLst>
              <a:ext uri="{FF2B5EF4-FFF2-40B4-BE49-F238E27FC236}">
                <a16:creationId xmlns:a16="http://schemas.microsoft.com/office/drawing/2014/main" id="{F64888F2-EA3B-4C3C-8BFC-E4A8F8F015D3}"/>
              </a:ext>
            </a:extLst>
          </p:cNvPr>
          <p:cNvSpPr/>
          <p:nvPr/>
        </p:nvSpPr>
        <p:spPr>
          <a:xfrm rot="10800000" flipH="1" flipV="1">
            <a:off x="129347" y="1616999"/>
            <a:ext cx="5984663" cy="1951449"/>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grpSp>
        <p:nvGrpSpPr>
          <p:cNvPr id="1036" name="Gruppieren 1035">
            <a:extLst>
              <a:ext uri="{FF2B5EF4-FFF2-40B4-BE49-F238E27FC236}">
                <a16:creationId xmlns:a16="http://schemas.microsoft.com/office/drawing/2014/main" id="{0D1B97DB-8274-4CF7-AEFD-76C632FEA474}"/>
              </a:ext>
            </a:extLst>
          </p:cNvPr>
          <p:cNvGrpSpPr/>
          <p:nvPr/>
        </p:nvGrpSpPr>
        <p:grpSpPr>
          <a:xfrm>
            <a:off x="76200" y="1813989"/>
            <a:ext cx="2074607" cy="2225106"/>
            <a:chOff x="76200" y="1813989"/>
            <a:chExt cx="2074607" cy="2225106"/>
          </a:xfrm>
        </p:grpSpPr>
        <p:sp>
          <p:nvSpPr>
            <p:cNvPr id="18" name="Freihandform: Form 17">
              <a:extLst>
                <a:ext uri="{FF2B5EF4-FFF2-40B4-BE49-F238E27FC236}">
                  <a16:creationId xmlns:a16="http://schemas.microsoft.com/office/drawing/2014/main" id="{530B6974-FD95-46EC-A875-E3D54EDAECD5}"/>
                </a:ext>
              </a:extLst>
            </p:cNvPr>
            <p:cNvSpPr/>
            <p:nvPr/>
          </p:nvSpPr>
          <p:spPr bwMode="auto">
            <a:xfrm>
              <a:off x="627167" y="1813989"/>
              <a:ext cx="1367457" cy="16614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6" name="Textfeld 55">
              <a:extLst>
                <a:ext uri="{FF2B5EF4-FFF2-40B4-BE49-F238E27FC236}">
                  <a16:creationId xmlns:a16="http://schemas.microsoft.com/office/drawing/2014/main" id="{E80E13DF-B14D-48D3-BAFA-1282840F2456}"/>
                </a:ext>
              </a:extLst>
            </p:cNvPr>
            <p:cNvSpPr txBox="1"/>
            <p:nvPr/>
          </p:nvSpPr>
          <p:spPr>
            <a:xfrm>
              <a:off x="76200" y="3515875"/>
              <a:ext cx="2074607" cy="523220"/>
            </a:xfrm>
            <a:prstGeom prst="rect">
              <a:avLst/>
            </a:prstGeom>
            <a:noFill/>
          </p:spPr>
          <p:txBody>
            <a:bodyPr wrap="none" rtlCol="0">
              <a:spAutoFit/>
            </a:bodyPr>
            <a:lstStyle/>
            <a:p>
              <a:r>
                <a:rPr lang="de-DE" sz="1400" dirty="0">
                  <a:solidFill>
                    <a:srgbClr val="3333FF"/>
                  </a:solidFill>
                </a:rPr>
                <a:t>notwendige</a:t>
              </a:r>
            </a:p>
            <a:p>
              <a:r>
                <a:rPr lang="de-DE" sz="1400" dirty="0">
                  <a:solidFill>
                    <a:srgbClr val="3333FF"/>
                  </a:solidFill>
                </a:rPr>
                <a:t>energetische Sanierung</a:t>
              </a:r>
            </a:p>
          </p:txBody>
        </p:sp>
        <p:cxnSp>
          <p:nvCxnSpPr>
            <p:cNvPr id="55" name="Gerader Verbinder 54">
              <a:extLst>
                <a:ext uri="{FF2B5EF4-FFF2-40B4-BE49-F238E27FC236}">
                  <a16:creationId xmlns:a16="http://schemas.microsoft.com/office/drawing/2014/main" id="{404A8B09-44EA-4406-B042-BDFD27675913}"/>
                </a:ext>
              </a:extLst>
            </p:cNvPr>
            <p:cNvCxnSpPr/>
            <p:nvPr/>
          </p:nvCxnSpPr>
          <p:spPr bwMode="auto">
            <a:xfrm flipV="1">
              <a:off x="1027167" y="3101388"/>
              <a:ext cx="565521" cy="49823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Freihandform: Form 25">
            <a:extLst>
              <a:ext uri="{FF2B5EF4-FFF2-40B4-BE49-F238E27FC236}">
                <a16:creationId xmlns:a16="http://schemas.microsoft.com/office/drawing/2014/main" id="{62274F68-4B89-4807-9591-2C0833F4EF78}"/>
              </a:ext>
            </a:extLst>
          </p:cNvPr>
          <p:cNvSpPr/>
          <p:nvPr/>
        </p:nvSpPr>
        <p:spPr>
          <a:xfrm rot="10800000" flipV="1">
            <a:off x="1904663" y="4021021"/>
            <a:ext cx="9069" cy="16426"/>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pic>
        <p:nvPicPr>
          <p:cNvPr id="85" name="Grafik 84" descr="Ein Bild, das Handkarren, Projektor enthält.&#10;&#10;Automatisch generierte Beschreibung">
            <a:extLst>
              <a:ext uri="{FF2B5EF4-FFF2-40B4-BE49-F238E27FC236}">
                <a16:creationId xmlns:a16="http://schemas.microsoft.com/office/drawing/2014/main" id="{FDD86B6E-EAAF-43C6-81BF-507E03947A8E}"/>
              </a:ext>
            </a:extLst>
          </p:cNvPr>
          <p:cNvPicPr>
            <a:picLocks noChangeAspect="1"/>
          </p:cNvPicPr>
          <p:nvPr/>
        </p:nvPicPr>
        <p:blipFill rotWithShape="1">
          <a:blip r:embed="rId3">
            <a:extLst>
              <a:ext uri="{28A0092B-C50C-407E-A947-70E740481C1C}">
                <a14:useLocalDpi xmlns:a14="http://schemas.microsoft.com/office/drawing/2010/main" val="0"/>
              </a:ext>
            </a:extLst>
          </a:blip>
          <a:srcRect t="34527" b="33870"/>
          <a:stretch/>
        </p:blipFill>
        <p:spPr>
          <a:xfrm flipH="1">
            <a:off x="7745603" y="2171319"/>
            <a:ext cx="1191845" cy="376663"/>
          </a:xfrm>
          <a:prstGeom prst="rect">
            <a:avLst/>
          </a:prstGeom>
        </p:spPr>
      </p:pic>
      <p:grpSp>
        <p:nvGrpSpPr>
          <p:cNvPr id="238" name="Gruppieren 237">
            <a:extLst>
              <a:ext uri="{FF2B5EF4-FFF2-40B4-BE49-F238E27FC236}">
                <a16:creationId xmlns:a16="http://schemas.microsoft.com/office/drawing/2014/main" id="{7AA534E6-A2BC-FA20-76AA-0C7F21FD8F2C}"/>
              </a:ext>
            </a:extLst>
          </p:cNvPr>
          <p:cNvGrpSpPr/>
          <p:nvPr/>
        </p:nvGrpSpPr>
        <p:grpSpPr>
          <a:xfrm>
            <a:off x="301450" y="3297193"/>
            <a:ext cx="9604549" cy="2283649"/>
            <a:chOff x="301450" y="3297193"/>
            <a:chExt cx="9604549" cy="2283649"/>
          </a:xfrm>
        </p:grpSpPr>
        <p:grpSp>
          <p:nvGrpSpPr>
            <p:cNvPr id="1034" name="Gruppieren 1033">
              <a:extLst>
                <a:ext uri="{FF2B5EF4-FFF2-40B4-BE49-F238E27FC236}">
                  <a16:creationId xmlns:a16="http://schemas.microsoft.com/office/drawing/2014/main" id="{B8D2E974-DCCE-4979-8F0B-BE533AB4421A}"/>
                </a:ext>
              </a:extLst>
            </p:cNvPr>
            <p:cNvGrpSpPr/>
            <p:nvPr/>
          </p:nvGrpSpPr>
          <p:grpSpPr>
            <a:xfrm>
              <a:off x="6209072" y="3297193"/>
              <a:ext cx="1081450" cy="173307"/>
              <a:chOff x="6209072" y="3297193"/>
              <a:chExt cx="1081450" cy="173307"/>
            </a:xfrm>
          </p:grpSpPr>
          <p:cxnSp>
            <p:nvCxnSpPr>
              <p:cNvPr id="229" name="Gerader Verbinder 228">
                <a:extLst>
                  <a:ext uri="{FF2B5EF4-FFF2-40B4-BE49-F238E27FC236}">
                    <a16:creationId xmlns:a16="http://schemas.microsoft.com/office/drawing/2014/main" id="{AAAD8FD0-2FEF-458A-B8E2-CAA845B55B30}"/>
                  </a:ext>
                </a:extLst>
              </p:cNvPr>
              <p:cNvCxnSpPr/>
              <p:nvPr/>
            </p:nvCxnSpPr>
            <p:spPr bwMode="auto">
              <a:xfrm>
                <a:off x="6242430" y="3334599"/>
                <a:ext cx="104809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1" name="Ellipse 230">
                <a:extLst>
                  <a:ext uri="{FF2B5EF4-FFF2-40B4-BE49-F238E27FC236}">
                    <a16:creationId xmlns:a16="http://schemas.microsoft.com/office/drawing/2014/main" id="{7F68F80E-55CC-4886-8C02-810757CEFA91}"/>
                  </a:ext>
                </a:extLst>
              </p:cNvPr>
              <p:cNvSpPr/>
              <p:nvPr/>
            </p:nvSpPr>
            <p:spPr bwMode="auto">
              <a:xfrm>
                <a:off x="6209072" y="329719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33" name="Gerade Verbindung mit Pfeil 1032">
                <a:extLst>
                  <a:ext uri="{FF2B5EF4-FFF2-40B4-BE49-F238E27FC236}">
                    <a16:creationId xmlns:a16="http://schemas.microsoft.com/office/drawing/2014/main" id="{951DD3BD-7A8D-4BD7-8CE2-65F811631F05}"/>
                  </a:ext>
                </a:extLst>
              </p:cNvPr>
              <p:cNvCxnSpPr/>
              <p:nvPr/>
            </p:nvCxnSpPr>
            <p:spPr bwMode="auto">
              <a:xfrm>
                <a:off x="6449923" y="3463317"/>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1" name="Textfeld 100">
              <a:extLst>
                <a:ext uri="{FF2B5EF4-FFF2-40B4-BE49-F238E27FC236}">
                  <a16:creationId xmlns:a16="http://schemas.microsoft.com/office/drawing/2014/main" id="{15DBD730-6C2E-4363-9083-F3AD10D0F8FC}"/>
                </a:ext>
              </a:extLst>
            </p:cNvPr>
            <p:cNvSpPr txBox="1"/>
            <p:nvPr/>
          </p:nvSpPr>
          <p:spPr>
            <a:xfrm>
              <a:off x="301450" y="5242288"/>
              <a:ext cx="960454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E-Autos, zukünftig mit bidirektionalem Laden, V2H/G fürs Betriebsnetz und das EVU-Netz</a:t>
              </a:r>
            </a:p>
          </p:txBody>
        </p:sp>
      </p:grpSp>
      <p:sp>
        <p:nvSpPr>
          <p:cNvPr id="31" name="Freihandform: Form 30">
            <a:extLst>
              <a:ext uri="{FF2B5EF4-FFF2-40B4-BE49-F238E27FC236}">
                <a16:creationId xmlns:a16="http://schemas.microsoft.com/office/drawing/2014/main" id="{1F2C0BD5-5C69-414A-91FB-7656E72F99E5}"/>
              </a:ext>
            </a:extLst>
          </p:cNvPr>
          <p:cNvSpPr/>
          <p:nvPr/>
        </p:nvSpPr>
        <p:spPr bwMode="auto">
          <a:xfrm>
            <a:off x="1049561" y="1658374"/>
            <a:ext cx="4900782" cy="109743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6" name="Textfeld 235">
            <a:extLst>
              <a:ext uri="{FF2B5EF4-FFF2-40B4-BE49-F238E27FC236}">
                <a16:creationId xmlns:a16="http://schemas.microsoft.com/office/drawing/2014/main" id="{06486681-7E0F-2082-DB2B-8102D8169A62}"/>
              </a:ext>
            </a:extLst>
          </p:cNvPr>
          <p:cNvSpPr txBox="1"/>
          <p:nvPr/>
        </p:nvSpPr>
        <p:spPr>
          <a:xfrm>
            <a:off x="301451" y="5828987"/>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EE-Maßnahmen sollten mit dem Energieberater bei notwendigen Instandhaltungen geplant werden</a:t>
            </a:r>
          </a:p>
        </p:txBody>
      </p:sp>
      <p:pic>
        <p:nvPicPr>
          <p:cNvPr id="16" name="Grafik 15" descr="Ein Bild, das Buchse, Elektronik, drinnen, Stecker enthält.&#10;&#10;Automatisch generierte Beschreibung">
            <a:extLst>
              <a:ext uri="{FF2B5EF4-FFF2-40B4-BE49-F238E27FC236}">
                <a16:creationId xmlns:a16="http://schemas.microsoft.com/office/drawing/2014/main" id="{FEA833E5-D38C-2551-906C-EFAA0C838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196" y="3159853"/>
            <a:ext cx="248835" cy="248835"/>
          </a:xfrm>
          <a:prstGeom prst="rect">
            <a:avLst/>
          </a:prstGeom>
        </p:spPr>
      </p:pic>
      <p:grpSp>
        <p:nvGrpSpPr>
          <p:cNvPr id="52" name="Gruppieren 51">
            <a:extLst>
              <a:ext uri="{FF2B5EF4-FFF2-40B4-BE49-F238E27FC236}">
                <a16:creationId xmlns:a16="http://schemas.microsoft.com/office/drawing/2014/main" id="{7BEA66B2-F919-AC6B-0688-970852F766B2}"/>
              </a:ext>
            </a:extLst>
          </p:cNvPr>
          <p:cNvGrpSpPr/>
          <p:nvPr/>
        </p:nvGrpSpPr>
        <p:grpSpPr>
          <a:xfrm>
            <a:off x="301450" y="1256876"/>
            <a:ext cx="9574421" cy="3192786"/>
            <a:chOff x="301450" y="1256876"/>
            <a:chExt cx="9574421" cy="3192786"/>
          </a:xfrm>
        </p:grpSpPr>
        <p:grpSp>
          <p:nvGrpSpPr>
            <p:cNvPr id="45" name="Gruppieren 44">
              <a:extLst>
                <a:ext uri="{FF2B5EF4-FFF2-40B4-BE49-F238E27FC236}">
                  <a16:creationId xmlns:a16="http://schemas.microsoft.com/office/drawing/2014/main" id="{BDE02725-0BA4-93E5-EBBA-E898FA7A661F}"/>
                </a:ext>
              </a:extLst>
            </p:cNvPr>
            <p:cNvGrpSpPr/>
            <p:nvPr/>
          </p:nvGrpSpPr>
          <p:grpSpPr>
            <a:xfrm>
              <a:off x="1757909" y="1256876"/>
              <a:ext cx="8117962" cy="2644471"/>
              <a:chOff x="1757909" y="1256876"/>
              <a:chExt cx="8117962" cy="2644471"/>
            </a:xfrm>
          </p:grpSpPr>
          <p:grpSp>
            <p:nvGrpSpPr>
              <p:cNvPr id="8217" name="Gruppieren 8216">
                <a:extLst>
                  <a:ext uri="{FF2B5EF4-FFF2-40B4-BE49-F238E27FC236}">
                    <a16:creationId xmlns:a16="http://schemas.microsoft.com/office/drawing/2014/main" id="{B8AF2C6E-8C6C-43BD-8AAF-6243DFBC4FF0}"/>
                  </a:ext>
                </a:extLst>
              </p:cNvPr>
              <p:cNvGrpSpPr/>
              <p:nvPr/>
            </p:nvGrpSpPr>
            <p:grpSpPr>
              <a:xfrm>
                <a:off x="6207595" y="1697930"/>
                <a:ext cx="3668276" cy="1984036"/>
                <a:chOff x="6231726" y="1697930"/>
                <a:chExt cx="3668276" cy="1984036"/>
              </a:xfrm>
            </p:grpSpPr>
            <p:cxnSp>
              <p:nvCxnSpPr>
                <p:cNvPr id="208" name="Gerader Verbinder 207">
                  <a:extLst>
                    <a:ext uri="{FF2B5EF4-FFF2-40B4-BE49-F238E27FC236}">
                      <a16:creationId xmlns:a16="http://schemas.microsoft.com/office/drawing/2014/main" id="{F85AAAD4-E3D5-4585-A814-031F9FB8066B}"/>
                    </a:ext>
                  </a:extLst>
                </p:cNvPr>
                <p:cNvCxnSpPr/>
                <p:nvPr/>
              </p:nvCxnSpPr>
              <p:spPr bwMode="auto">
                <a:xfrm>
                  <a:off x="6231726" y="2580860"/>
                  <a:ext cx="108292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213" name="Gruppieren 8212">
                  <a:extLst>
                    <a:ext uri="{FF2B5EF4-FFF2-40B4-BE49-F238E27FC236}">
                      <a16:creationId xmlns:a16="http://schemas.microsoft.com/office/drawing/2014/main" id="{F8645987-B6B6-4E01-9982-106379968C38}"/>
                    </a:ext>
                  </a:extLst>
                </p:cNvPr>
                <p:cNvGrpSpPr/>
                <p:nvPr/>
              </p:nvGrpSpPr>
              <p:grpSpPr>
                <a:xfrm>
                  <a:off x="6888299" y="1697930"/>
                  <a:ext cx="3011703" cy="1984036"/>
                  <a:chOff x="9906000" y="1688388"/>
                  <a:chExt cx="3011703" cy="1984036"/>
                </a:xfrm>
              </p:grpSpPr>
              <p:pic>
                <p:nvPicPr>
                  <p:cNvPr id="202" name="Grafik 201">
                    <a:extLst>
                      <a:ext uri="{FF2B5EF4-FFF2-40B4-BE49-F238E27FC236}">
                        <a16:creationId xmlns:a16="http://schemas.microsoft.com/office/drawing/2014/main" id="{4E04B82B-DA24-48CE-99AF-C7D7652570B0}"/>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l="-1" t="16508" r="49149" b="27515"/>
                  <a:stretch/>
                </p:blipFill>
                <p:spPr>
                  <a:xfrm>
                    <a:off x="9906000" y="1688388"/>
                    <a:ext cx="2828822" cy="1968695"/>
                  </a:xfrm>
                  <a:prstGeom prst="rect">
                    <a:avLst/>
                  </a:prstGeom>
                </p:spPr>
              </p:pic>
              <p:sp>
                <p:nvSpPr>
                  <p:cNvPr id="203" name="Rechteck 202">
                    <a:extLst>
                      <a:ext uri="{FF2B5EF4-FFF2-40B4-BE49-F238E27FC236}">
                        <a16:creationId xmlns:a16="http://schemas.microsoft.com/office/drawing/2014/main" id="{8A523DDC-B902-47C2-8373-F6CCE9373ADB}"/>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55" name="Gruppieren 254">
                <a:extLst>
                  <a:ext uri="{FF2B5EF4-FFF2-40B4-BE49-F238E27FC236}">
                    <a16:creationId xmlns:a16="http://schemas.microsoft.com/office/drawing/2014/main" id="{A7614F51-14BB-3361-CE05-73C1975E9D5C}"/>
                  </a:ext>
                </a:extLst>
              </p:cNvPr>
              <p:cNvGrpSpPr/>
              <p:nvPr/>
            </p:nvGrpSpPr>
            <p:grpSpPr>
              <a:xfrm>
                <a:off x="1757909" y="1256876"/>
                <a:ext cx="4508652" cy="2644471"/>
                <a:chOff x="1757909" y="1256876"/>
                <a:chExt cx="4508652" cy="2644471"/>
              </a:xfrm>
            </p:grpSpPr>
            <p:cxnSp>
              <p:nvCxnSpPr>
                <p:cNvPr id="252" name="Gerader Verbinder 251">
                  <a:extLst>
                    <a:ext uri="{FF2B5EF4-FFF2-40B4-BE49-F238E27FC236}">
                      <a16:creationId xmlns:a16="http://schemas.microsoft.com/office/drawing/2014/main" id="{32D1901B-732E-156B-FA9A-6EE92B1AB5A8}"/>
                    </a:ext>
                  </a:extLst>
                </p:cNvPr>
                <p:cNvCxnSpPr>
                  <a:cxnSpLocks/>
                </p:cNvCxnSpPr>
                <p:nvPr/>
              </p:nvCxnSpPr>
              <p:spPr bwMode="auto">
                <a:xfrm>
                  <a:off x="4433139" y="3874673"/>
                  <a:ext cx="58088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27" name="Gruppieren 226">
                  <a:extLst>
                    <a:ext uri="{FF2B5EF4-FFF2-40B4-BE49-F238E27FC236}">
                      <a16:creationId xmlns:a16="http://schemas.microsoft.com/office/drawing/2014/main" id="{05F77CA8-8875-EFA9-7217-2DA8ACBA2D15}"/>
                    </a:ext>
                  </a:extLst>
                </p:cNvPr>
                <p:cNvGrpSpPr/>
                <p:nvPr/>
              </p:nvGrpSpPr>
              <p:grpSpPr>
                <a:xfrm>
                  <a:off x="1757909" y="1256876"/>
                  <a:ext cx="4508652" cy="2644471"/>
                  <a:chOff x="1757909" y="1256876"/>
                  <a:chExt cx="4508652" cy="2644471"/>
                </a:xfrm>
              </p:grpSpPr>
              <p:grpSp>
                <p:nvGrpSpPr>
                  <p:cNvPr id="1037" name="Gruppieren 1036">
                    <a:extLst>
                      <a:ext uri="{FF2B5EF4-FFF2-40B4-BE49-F238E27FC236}">
                        <a16:creationId xmlns:a16="http://schemas.microsoft.com/office/drawing/2014/main" id="{1BF39569-09F1-4B33-9E72-1165CC965E3C}"/>
                      </a:ext>
                    </a:extLst>
                  </p:cNvPr>
                  <p:cNvGrpSpPr/>
                  <p:nvPr/>
                </p:nvGrpSpPr>
                <p:grpSpPr>
                  <a:xfrm>
                    <a:off x="1757909" y="1256876"/>
                    <a:ext cx="4508652" cy="1367191"/>
                    <a:chOff x="1757909" y="1256876"/>
                    <a:chExt cx="4508652" cy="1367191"/>
                  </a:xfrm>
                </p:grpSpPr>
                <p:grpSp>
                  <p:nvGrpSpPr>
                    <p:cNvPr id="67" name="Gruppieren 66">
                      <a:extLst>
                        <a:ext uri="{FF2B5EF4-FFF2-40B4-BE49-F238E27FC236}">
                          <a16:creationId xmlns:a16="http://schemas.microsoft.com/office/drawing/2014/main" id="{3D9D3587-3394-4C57-B455-3395A0794555}"/>
                        </a:ext>
                      </a:extLst>
                    </p:cNvPr>
                    <p:cNvGrpSpPr/>
                    <p:nvPr/>
                  </p:nvGrpSpPr>
                  <p:grpSpPr>
                    <a:xfrm>
                      <a:off x="1757909" y="1256876"/>
                      <a:ext cx="4493391" cy="1367191"/>
                      <a:chOff x="3811625" y="679118"/>
                      <a:chExt cx="3044707" cy="2224960"/>
                    </a:xfrm>
                  </p:grpSpPr>
                  <p:grpSp>
                    <p:nvGrpSpPr>
                      <p:cNvPr id="73" name="Gruppieren 72">
                        <a:extLst>
                          <a:ext uri="{FF2B5EF4-FFF2-40B4-BE49-F238E27FC236}">
                            <a16:creationId xmlns:a16="http://schemas.microsoft.com/office/drawing/2014/main" id="{0D43477C-9A5B-40FB-9F52-C8B7BAE756B5}"/>
                          </a:ext>
                        </a:extLst>
                      </p:cNvPr>
                      <p:cNvGrpSpPr/>
                      <p:nvPr/>
                    </p:nvGrpSpPr>
                    <p:grpSpPr>
                      <a:xfrm>
                        <a:off x="3811625" y="1601287"/>
                        <a:ext cx="3044707" cy="1302791"/>
                        <a:chOff x="4965726" y="1601287"/>
                        <a:chExt cx="3044707" cy="1302791"/>
                      </a:xfrm>
                    </p:grpSpPr>
                    <p:grpSp>
                      <p:nvGrpSpPr>
                        <p:cNvPr id="17" name="Gruppieren 16">
                          <a:extLst>
                            <a:ext uri="{FF2B5EF4-FFF2-40B4-BE49-F238E27FC236}">
                              <a16:creationId xmlns:a16="http://schemas.microsoft.com/office/drawing/2014/main" id="{C5578023-2269-452E-BE95-39A0DB118D46}"/>
                            </a:ext>
                          </a:extLst>
                        </p:cNvPr>
                        <p:cNvGrpSpPr/>
                        <p:nvPr/>
                      </p:nvGrpSpPr>
                      <p:grpSpPr>
                        <a:xfrm>
                          <a:off x="4965726" y="1601287"/>
                          <a:ext cx="2344763" cy="1302791"/>
                          <a:chOff x="8364915" y="3815016"/>
                          <a:chExt cx="897300" cy="528571"/>
                        </a:xfrm>
                      </p:grpSpPr>
                      <p:sp>
                        <p:nvSpPr>
                          <p:cNvPr id="19" name="Freihandform: Form 18">
                            <a:extLst>
                              <a:ext uri="{FF2B5EF4-FFF2-40B4-BE49-F238E27FC236}">
                                <a16:creationId xmlns:a16="http://schemas.microsoft.com/office/drawing/2014/main" id="{765E8201-2ED6-4455-A791-85E3C90DDD39}"/>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0" name="Freihandform: Form 19">
                            <a:extLst>
                              <a:ext uri="{FF2B5EF4-FFF2-40B4-BE49-F238E27FC236}">
                                <a16:creationId xmlns:a16="http://schemas.microsoft.com/office/drawing/2014/main" id="{50079D3C-241D-4B12-85B6-C6C0EA71576D}"/>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1" name="Freihandform: Form 20">
                            <a:extLst>
                              <a:ext uri="{FF2B5EF4-FFF2-40B4-BE49-F238E27FC236}">
                                <a16:creationId xmlns:a16="http://schemas.microsoft.com/office/drawing/2014/main" id="{F05163AF-20A9-41AF-AE41-E61103D46950}"/>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2" name="Freihandform: Form 21">
                            <a:extLst>
                              <a:ext uri="{FF2B5EF4-FFF2-40B4-BE49-F238E27FC236}">
                                <a16:creationId xmlns:a16="http://schemas.microsoft.com/office/drawing/2014/main" id="{DF5FF9D8-2AB6-4269-9454-2049E1F8C82F}"/>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37" name="Gerader Verbinder 36">
                          <a:extLst>
                            <a:ext uri="{FF2B5EF4-FFF2-40B4-BE49-F238E27FC236}">
                              <a16:creationId xmlns:a16="http://schemas.microsoft.com/office/drawing/2014/main" id="{7D14DC26-2A0F-4E68-BC11-2766490D97A0}"/>
                            </a:ext>
                          </a:extLst>
                        </p:cNvPr>
                        <p:cNvCxnSpPr/>
                        <p:nvPr/>
                      </p:nvCxnSpPr>
                      <p:spPr bwMode="auto">
                        <a:xfrm>
                          <a:off x="7287759" y="2833763"/>
                          <a:ext cx="72267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 name="Gerade Verbindung mit Pfeil 37">
                        <a:extLst>
                          <a:ext uri="{FF2B5EF4-FFF2-40B4-BE49-F238E27FC236}">
                            <a16:creationId xmlns:a16="http://schemas.microsoft.com/office/drawing/2014/main" id="{87FFDE7C-70A4-4E6E-847B-8FEBBFD837C1}"/>
                          </a:ext>
                        </a:extLst>
                      </p:cNvPr>
                      <p:cNvCxnSpPr/>
                      <p:nvPr/>
                    </p:nvCxnSpPr>
                    <p:spPr bwMode="auto">
                      <a:xfrm>
                        <a:off x="6687746" y="679118"/>
                        <a:ext cx="0" cy="793314"/>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5" name="Ellipse 184">
                      <a:extLst>
                        <a:ext uri="{FF2B5EF4-FFF2-40B4-BE49-F238E27FC236}">
                          <a16:creationId xmlns:a16="http://schemas.microsoft.com/office/drawing/2014/main" id="{5FCBCA8A-F2A7-40C5-BFF8-304AE5A30E03}"/>
                        </a:ext>
                      </a:extLst>
                    </p:cNvPr>
                    <p:cNvSpPr/>
                    <p:nvPr/>
                  </p:nvSpPr>
                  <p:spPr bwMode="auto">
                    <a:xfrm>
                      <a:off x="6196892" y="2538992"/>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26" name="Gruppieren 225">
                    <a:extLst>
                      <a:ext uri="{FF2B5EF4-FFF2-40B4-BE49-F238E27FC236}">
                        <a16:creationId xmlns:a16="http://schemas.microsoft.com/office/drawing/2014/main" id="{0FB5ADF0-9733-62F5-EF3F-6B8F112F4FCF}"/>
                      </a:ext>
                    </a:extLst>
                  </p:cNvPr>
                  <p:cNvGrpSpPr/>
                  <p:nvPr/>
                </p:nvGrpSpPr>
                <p:grpSpPr>
                  <a:xfrm>
                    <a:off x="4323882" y="2960786"/>
                    <a:ext cx="711147" cy="940561"/>
                    <a:chOff x="4323882" y="2960786"/>
                    <a:chExt cx="711147" cy="940561"/>
                  </a:xfrm>
                </p:grpSpPr>
                <p:grpSp>
                  <p:nvGrpSpPr>
                    <p:cNvPr id="170" name="Gruppieren 169">
                      <a:extLst>
                        <a:ext uri="{FF2B5EF4-FFF2-40B4-BE49-F238E27FC236}">
                          <a16:creationId xmlns:a16="http://schemas.microsoft.com/office/drawing/2014/main" id="{C8C35C5A-814D-461D-9A76-8826DA5E2709}"/>
                        </a:ext>
                      </a:extLst>
                    </p:cNvPr>
                    <p:cNvGrpSpPr/>
                    <p:nvPr/>
                  </p:nvGrpSpPr>
                  <p:grpSpPr>
                    <a:xfrm>
                      <a:off x="4323882" y="2960786"/>
                      <a:ext cx="228565" cy="915528"/>
                      <a:chOff x="4888349" y="3927604"/>
                      <a:chExt cx="228565" cy="915528"/>
                    </a:xfrm>
                  </p:grpSpPr>
                  <p:pic>
                    <p:nvPicPr>
                      <p:cNvPr id="172" name="Grafik 171">
                        <a:extLst>
                          <a:ext uri="{FF2B5EF4-FFF2-40B4-BE49-F238E27FC236}">
                            <a16:creationId xmlns:a16="http://schemas.microsoft.com/office/drawing/2014/main" id="{82AC950C-88EA-4BEF-908C-1A30D70496F1}"/>
                          </a:ext>
                        </a:extLst>
                      </p:cNvPr>
                      <p:cNvPicPr>
                        <a:picLocks noChangeAspect="1"/>
                      </p:cNvPicPr>
                      <p:nvPr/>
                    </p:nvPicPr>
                    <p:blipFill rotWithShape="1">
                      <a:blip r:embed="rId8">
                        <a:extLst>
                          <a:ext uri="{28A0092B-C50C-407E-A947-70E740481C1C}">
                            <a14:useLocalDpi xmlns:a14="http://schemas.microsoft.com/office/drawing/2010/main" val="0"/>
                          </a:ext>
                        </a:extLst>
                      </a:blip>
                      <a:srcRect l="21087" t="56358" r="73126" b="14625"/>
                      <a:stretch/>
                    </p:blipFill>
                    <p:spPr>
                      <a:xfrm>
                        <a:off x="4888349" y="3927604"/>
                        <a:ext cx="228565" cy="392125"/>
                      </a:xfrm>
                      <a:prstGeom prst="rect">
                        <a:avLst/>
                      </a:prstGeom>
                    </p:spPr>
                  </p:pic>
                  <p:cxnSp>
                    <p:nvCxnSpPr>
                      <p:cNvPr id="171" name="Gerader Verbinder 170">
                        <a:extLst>
                          <a:ext uri="{FF2B5EF4-FFF2-40B4-BE49-F238E27FC236}">
                            <a16:creationId xmlns:a16="http://schemas.microsoft.com/office/drawing/2014/main" id="{F20CA299-4EA4-4BAB-AED7-C41DE740521C}"/>
                          </a:ext>
                        </a:extLst>
                      </p:cNvPr>
                      <p:cNvCxnSpPr>
                        <a:stCxn id="172" idx="2"/>
                      </p:cNvCxnSpPr>
                      <p:nvPr/>
                    </p:nvCxnSpPr>
                    <p:spPr bwMode="auto">
                      <a:xfrm flipH="1">
                        <a:off x="5002283" y="4319729"/>
                        <a:ext cx="349" cy="523403"/>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 name="Ellipse 9">
                      <a:extLst>
                        <a:ext uri="{FF2B5EF4-FFF2-40B4-BE49-F238E27FC236}">
                          <a16:creationId xmlns:a16="http://schemas.microsoft.com/office/drawing/2014/main" id="{CE4722A7-DC51-A835-912A-1E9F7E1BB7C4}"/>
                        </a:ext>
                      </a:extLst>
                    </p:cNvPr>
                    <p:cNvSpPr/>
                    <p:nvPr/>
                  </p:nvSpPr>
                  <p:spPr bwMode="auto">
                    <a:xfrm>
                      <a:off x="4965360" y="3831678"/>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grpSp>
        <p:sp>
          <p:nvSpPr>
            <p:cNvPr id="51" name="Textfeld 50">
              <a:extLst>
                <a:ext uri="{FF2B5EF4-FFF2-40B4-BE49-F238E27FC236}">
                  <a16:creationId xmlns:a16="http://schemas.microsoft.com/office/drawing/2014/main" id="{172030BB-950B-B309-4301-95EF485F1500}"/>
                </a:ext>
              </a:extLst>
            </p:cNvPr>
            <p:cNvSpPr txBox="1"/>
            <p:nvPr/>
          </p:nvSpPr>
          <p:spPr>
            <a:xfrm>
              <a:off x="301450" y="4111108"/>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Betriebsraftwerk: PV auf Dächern/Parkplätzen mit Batterie, Überschussstrom ins EVU-Netz</a:t>
              </a:r>
            </a:p>
          </p:txBody>
        </p:sp>
      </p:grpSp>
      <p:grpSp>
        <p:nvGrpSpPr>
          <p:cNvPr id="66" name="Gruppieren 65">
            <a:extLst>
              <a:ext uri="{FF2B5EF4-FFF2-40B4-BE49-F238E27FC236}">
                <a16:creationId xmlns:a16="http://schemas.microsoft.com/office/drawing/2014/main" id="{8279BB76-75E6-AB44-B8EF-920718BD6D0B}"/>
              </a:ext>
            </a:extLst>
          </p:cNvPr>
          <p:cNvGrpSpPr/>
          <p:nvPr/>
        </p:nvGrpSpPr>
        <p:grpSpPr>
          <a:xfrm>
            <a:off x="301450" y="2876881"/>
            <a:ext cx="11819665" cy="2123080"/>
            <a:chOff x="301450" y="2876881"/>
            <a:chExt cx="11819665" cy="2123080"/>
          </a:xfrm>
        </p:grpSpPr>
        <p:grpSp>
          <p:nvGrpSpPr>
            <p:cNvPr id="233" name="Gruppieren 232">
              <a:extLst>
                <a:ext uri="{FF2B5EF4-FFF2-40B4-BE49-F238E27FC236}">
                  <a16:creationId xmlns:a16="http://schemas.microsoft.com/office/drawing/2014/main" id="{A18275D0-9980-4CFA-0451-90427DD04FDC}"/>
                </a:ext>
              </a:extLst>
            </p:cNvPr>
            <p:cNvGrpSpPr/>
            <p:nvPr/>
          </p:nvGrpSpPr>
          <p:grpSpPr>
            <a:xfrm>
              <a:off x="301450" y="2876881"/>
              <a:ext cx="11819665" cy="2123080"/>
              <a:chOff x="301450" y="2876881"/>
              <a:chExt cx="11819665" cy="2123080"/>
            </a:xfrm>
          </p:grpSpPr>
          <p:sp>
            <p:nvSpPr>
              <p:cNvPr id="100" name="Textfeld 99">
                <a:extLst>
                  <a:ext uri="{FF2B5EF4-FFF2-40B4-BE49-F238E27FC236}">
                    <a16:creationId xmlns:a16="http://schemas.microsoft.com/office/drawing/2014/main" id="{15295552-68A0-4E2B-8EAB-320E63A8F4EC}"/>
                  </a:ext>
                </a:extLst>
              </p:cNvPr>
              <p:cNvSpPr txBox="1"/>
              <p:nvPr/>
            </p:nvSpPr>
            <p:spPr>
              <a:xfrm>
                <a:off x="301450" y="4415186"/>
                <a:ext cx="11819665"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Wärmeerzeuger: Wärmepumpe (Luft/Sole/PV:T-Wasser, Luft-Luft) oder Wärmenetz, </a:t>
                </a:r>
                <a:br>
                  <a:rPr lang="de-DE" sz="1600" dirty="0">
                    <a:solidFill>
                      <a:srgbClr val="3333FF"/>
                    </a:solidFill>
                  </a:rPr>
                </a:br>
                <a:r>
                  <a:rPr lang="de-DE" sz="1600" dirty="0">
                    <a:solidFill>
                      <a:srgbClr val="3333FF"/>
                    </a:solidFill>
                  </a:rPr>
                  <a:t>Wärmequellen koppeln</a:t>
                </a:r>
              </a:p>
            </p:txBody>
          </p:sp>
          <p:grpSp>
            <p:nvGrpSpPr>
              <p:cNvPr id="9" name="Gruppieren 8">
                <a:extLst>
                  <a:ext uri="{FF2B5EF4-FFF2-40B4-BE49-F238E27FC236}">
                    <a16:creationId xmlns:a16="http://schemas.microsoft.com/office/drawing/2014/main" id="{F5ED3660-DC12-4A58-AE44-328B7D84DF0E}"/>
                  </a:ext>
                </a:extLst>
              </p:cNvPr>
              <p:cNvGrpSpPr/>
              <p:nvPr/>
            </p:nvGrpSpPr>
            <p:grpSpPr>
              <a:xfrm>
                <a:off x="2756438" y="2876881"/>
                <a:ext cx="1708853" cy="990296"/>
                <a:chOff x="2801766" y="2876881"/>
                <a:chExt cx="1708853" cy="990296"/>
              </a:xfrm>
            </p:grpSpPr>
            <p:grpSp>
              <p:nvGrpSpPr>
                <p:cNvPr id="1028" name="Gruppieren 1027">
                  <a:extLst>
                    <a:ext uri="{FF2B5EF4-FFF2-40B4-BE49-F238E27FC236}">
                      <a16:creationId xmlns:a16="http://schemas.microsoft.com/office/drawing/2014/main" id="{ED332E57-71BA-4C33-93B7-A5CCA8131C89}"/>
                    </a:ext>
                  </a:extLst>
                </p:cNvPr>
                <p:cNvGrpSpPr/>
                <p:nvPr/>
              </p:nvGrpSpPr>
              <p:grpSpPr>
                <a:xfrm>
                  <a:off x="2801766" y="2876881"/>
                  <a:ext cx="1708853" cy="990296"/>
                  <a:chOff x="2801766" y="2876881"/>
                  <a:chExt cx="1708853" cy="990296"/>
                </a:xfrm>
              </p:grpSpPr>
              <p:cxnSp>
                <p:nvCxnSpPr>
                  <p:cNvPr id="214" name="Gerader Verbinder 213">
                    <a:extLst>
                      <a:ext uri="{FF2B5EF4-FFF2-40B4-BE49-F238E27FC236}">
                        <a16:creationId xmlns:a16="http://schemas.microsoft.com/office/drawing/2014/main" id="{AA8BAC44-FF92-4966-8641-DCF745A8F583}"/>
                      </a:ext>
                    </a:extLst>
                  </p:cNvPr>
                  <p:cNvCxnSpPr/>
                  <p:nvPr/>
                </p:nvCxnSpPr>
                <p:spPr bwMode="auto">
                  <a:xfrm>
                    <a:off x="3947439" y="3315202"/>
                    <a:ext cx="1" cy="55083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7" name="Gruppieren 1026">
                    <a:extLst>
                      <a:ext uri="{FF2B5EF4-FFF2-40B4-BE49-F238E27FC236}">
                        <a16:creationId xmlns:a16="http://schemas.microsoft.com/office/drawing/2014/main" id="{F1FE18CE-7759-42EE-8B42-479B49C9B60D}"/>
                      </a:ext>
                    </a:extLst>
                  </p:cNvPr>
                  <p:cNvGrpSpPr/>
                  <p:nvPr/>
                </p:nvGrpSpPr>
                <p:grpSpPr>
                  <a:xfrm>
                    <a:off x="2801766" y="2876881"/>
                    <a:ext cx="1708853" cy="990296"/>
                    <a:chOff x="2801766" y="2876881"/>
                    <a:chExt cx="1708853" cy="990296"/>
                  </a:xfrm>
                </p:grpSpPr>
                <p:pic>
                  <p:nvPicPr>
                    <p:cNvPr id="191" name="Grafik 190">
                      <a:extLst>
                        <a:ext uri="{FF2B5EF4-FFF2-40B4-BE49-F238E27FC236}">
                          <a16:creationId xmlns:a16="http://schemas.microsoft.com/office/drawing/2014/main" id="{C5B422FF-EEE7-4DDB-8417-A5A7D0350A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01766" y="2876881"/>
                      <a:ext cx="492820" cy="492820"/>
                    </a:xfrm>
                    <a:prstGeom prst="rect">
                      <a:avLst/>
                    </a:prstGeom>
                  </p:spPr>
                </p:pic>
                <p:pic>
                  <p:nvPicPr>
                    <p:cNvPr id="192" name="Grafik 191">
                      <a:extLst>
                        <a:ext uri="{FF2B5EF4-FFF2-40B4-BE49-F238E27FC236}">
                          <a16:creationId xmlns:a16="http://schemas.microsoft.com/office/drawing/2014/main" id="{F9E02ED5-E0B7-4FCE-A916-50F5C5E973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96418" y="2942810"/>
                      <a:ext cx="595663" cy="397108"/>
                    </a:xfrm>
                    <a:prstGeom prst="rect">
                      <a:avLst/>
                    </a:prstGeom>
                  </p:spPr>
                </p:pic>
                <p:cxnSp>
                  <p:nvCxnSpPr>
                    <p:cNvPr id="216" name="Gerader Verbinder 215">
                      <a:extLst>
                        <a:ext uri="{FF2B5EF4-FFF2-40B4-BE49-F238E27FC236}">
                          <a16:creationId xmlns:a16="http://schemas.microsoft.com/office/drawing/2014/main" id="{CFBCC7A3-0069-43E6-923B-80C5D130FE21}"/>
                        </a:ext>
                      </a:extLst>
                    </p:cNvPr>
                    <p:cNvCxnSpPr/>
                    <p:nvPr/>
                  </p:nvCxnSpPr>
                  <p:spPr bwMode="auto">
                    <a:xfrm>
                      <a:off x="3039778" y="3275621"/>
                      <a:ext cx="0" cy="59041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Gerader Verbinder 58">
                      <a:extLst>
                        <a:ext uri="{FF2B5EF4-FFF2-40B4-BE49-F238E27FC236}">
                          <a16:creationId xmlns:a16="http://schemas.microsoft.com/office/drawing/2014/main" id="{7B0EB56E-2077-C5FB-7CDE-6803717D0D9D}"/>
                        </a:ext>
                      </a:extLst>
                    </p:cNvPr>
                    <p:cNvCxnSpPr>
                      <a:cxnSpLocks/>
                    </p:cNvCxnSpPr>
                    <p:nvPr/>
                  </p:nvCxnSpPr>
                  <p:spPr bwMode="auto">
                    <a:xfrm>
                      <a:off x="3039778" y="3867177"/>
                      <a:ext cx="1470841"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cxnSp>
              <p:nvCxnSpPr>
                <p:cNvPr id="80" name="Gerader Verbinder 79">
                  <a:extLst>
                    <a:ext uri="{FF2B5EF4-FFF2-40B4-BE49-F238E27FC236}">
                      <a16:creationId xmlns:a16="http://schemas.microsoft.com/office/drawing/2014/main" id="{12DABDA8-2031-4038-9716-1AB93E3047FF}"/>
                    </a:ext>
                  </a:extLst>
                </p:cNvPr>
                <p:cNvCxnSpPr/>
                <p:nvPr/>
              </p:nvCxnSpPr>
              <p:spPr bwMode="auto">
                <a:xfrm flipH="1" flipV="1">
                  <a:off x="3278508" y="3123291"/>
                  <a:ext cx="520440" cy="7159"/>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Gerade Verbindung mit Pfeil 87">
                  <a:extLst>
                    <a:ext uri="{FF2B5EF4-FFF2-40B4-BE49-F238E27FC236}">
                      <a16:creationId xmlns:a16="http://schemas.microsoft.com/office/drawing/2014/main" id="{E643D382-6B1C-4AD6-A535-6C031BBD7051}"/>
                    </a:ext>
                  </a:extLst>
                </p:cNvPr>
                <p:cNvCxnSpPr/>
                <p:nvPr/>
              </p:nvCxnSpPr>
              <p:spPr bwMode="auto">
                <a:xfrm>
                  <a:off x="3343099" y="3063669"/>
                  <a:ext cx="394253" cy="7183"/>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8" name="Ellipse 57">
              <a:extLst>
                <a:ext uri="{FF2B5EF4-FFF2-40B4-BE49-F238E27FC236}">
                  <a16:creationId xmlns:a16="http://schemas.microsoft.com/office/drawing/2014/main" id="{FE6B3555-1E0A-49EF-7D17-82D040FF0546}"/>
                </a:ext>
              </a:extLst>
            </p:cNvPr>
            <p:cNvSpPr/>
            <p:nvPr/>
          </p:nvSpPr>
          <p:spPr bwMode="auto">
            <a:xfrm>
              <a:off x="4403966" y="383048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5" name="Ellipse 64">
              <a:extLst>
                <a:ext uri="{FF2B5EF4-FFF2-40B4-BE49-F238E27FC236}">
                  <a16:creationId xmlns:a16="http://schemas.microsoft.com/office/drawing/2014/main" id="{B817D8EE-8D52-E0D5-E023-0E820AF45E82}"/>
                </a:ext>
              </a:extLst>
            </p:cNvPr>
            <p:cNvSpPr/>
            <p:nvPr/>
          </p:nvSpPr>
          <p:spPr bwMode="auto">
            <a:xfrm>
              <a:off x="3867276" y="3830483"/>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74" name="Gruppieren 73">
            <a:extLst>
              <a:ext uri="{FF2B5EF4-FFF2-40B4-BE49-F238E27FC236}">
                <a16:creationId xmlns:a16="http://schemas.microsoft.com/office/drawing/2014/main" id="{0C76D4CF-83F2-631D-CE10-2E1679746A94}"/>
              </a:ext>
            </a:extLst>
          </p:cNvPr>
          <p:cNvGrpSpPr/>
          <p:nvPr/>
        </p:nvGrpSpPr>
        <p:grpSpPr>
          <a:xfrm>
            <a:off x="304167" y="2860474"/>
            <a:ext cx="9574419" cy="2412136"/>
            <a:chOff x="304167" y="2860474"/>
            <a:chExt cx="9574419" cy="2412136"/>
          </a:xfrm>
        </p:grpSpPr>
        <p:sp>
          <p:nvSpPr>
            <p:cNvPr id="48" name="Textfeld 47">
              <a:extLst>
                <a:ext uri="{FF2B5EF4-FFF2-40B4-BE49-F238E27FC236}">
                  <a16:creationId xmlns:a16="http://schemas.microsoft.com/office/drawing/2014/main" id="{4A9FF17A-BD41-0DEA-4093-F4F2B547695F}"/>
                </a:ext>
              </a:extLst>
            </p:cNvPr>
            <p:cNvSpPr txBox="1"/>
            <p:nvPr/>
          </p:nvSpPr>
          <p:spPr>
            <a:xfrm>
              <a:off x="304167" y="4934056"/>
              <a:ext cx="957441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Produktionsmaschinen bzw. verfahrenstechnische Prozesse möglichst energieautark einbinden! </a:t>
              </a:r>
            </a:p>
          </p:txBody>
        </p:sp>
        <p:grpSp>
          <p:nvGrpSpPr>
            <p:cNvPr id="72" name="Gruppieren 71">
              <a:extLst>
                <a:ext uri="{FF2B5EF4-FFF2-40B4-BE49-F238E27FC236}">
                  <a16:creationId xmlns:a16="http://schemas.microsoft.com/office/drawing/2014/main" id="{D527FD38-2472-4ADD-2A29-FFA74F87B2D6}"/>
                </a:ext>
              </a:extLst>
            </p:cNvPr>
            <p:cNvGrpSpPr/>
            <p:nvPr/>
          </p:nvGrpSpPr>
          <p:grpSpPr>
            <a:xfrm>
              <a:off x="2145653" y="2860474"/>
              <a:ext cx="883080" cy="1039291"/>
              <a:chOff x="2145653" y="2860474"/>
              <a:chExt cx="883080" cy="1039291"/>
            </a:xfrm>
          </p:grpSpPr>
          <p:pic>
            <p:nvPicPr>
              <p:cNvPr id="46" name="Grafik 45" descr="Ein Bild, das Entwurf, Symbol, Clipart, Diagramm enthält.&#10;&#10;Automatisch generierte Beschreibung">
                <a:extLst>
                  <a:ext uri="{FF2B5EF4-FFF2-40B4-BE49-F238E27FC236}">
                    <a16:creationId xmlns:a16="http://schemas.microsoft.com/office/drawing/2014/main" id="{C24D224C-27FB-BBE3-764F-54C4BD4927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45653" y="2860474"/>
                <a:ext cx="528206" cy="528206"/>
              </a:xfrm>
              <a:prstGeom prst="rect">
                <a:avLst/>
              </a:prstGeom>
            </p:spPr>
          </p:pic>
          <p:cxnSp>
            <p:nvCxnSpPr>
              <p:cNvPr id="47" name="Gerader Verbinder 46">
                <a:extLst>
                  <a:ext uri="{FF2B5EF4-FFF2-40B4-BE49-F238E27FC236}">
                    <a16:creationId xmlns:a16="http://schemas.microsoft.com/office/drawing/2014/main" id="{8E80D10F-11CA-E8E9-9006-F12AC3FB1E31}"/>
                  </a:ext>
                </a:extLst>
              </p:cNvPr>
              <p:cNvCxnSpPr>
                <a:cxnSpLocks/>
              </p:cNvCxnSpPr>
              <p:nvPr/>
            </p:nvCxnSpPr>
            <p:spPr bwMode="auto">
              <a:xfrm>
                <a:off x="2388876" y="3283333"/>
                <a:ext cx="0" cy="59720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r Verbinder 67">
                <a:extLst>
                  <a:ext uri="{FF2B5EF4-FFF2-40B4-BE49-F238E27FC236}">
                    <a16:creationId xmlns:a16="http://schemas.microsoft.com/office/drawing/2014/main" id="{3FCF31C2-0ADE-5A23-0710-64099E7344D1}"/>
                  </a:ext>
                </a:extLst>
              </p:cNvPr>
              <p:cNvCxnSpPr>
                <a:cxnSpLocks/>
              </p:cNvCxnSpPr>
              <p:nvPr/>
            </p:nvCxnSpPr>
            <p:spPr bwMode="auto">
              <a:xfrm>
                <a:off x="2379798" y="3869911"/>
                <a:ext cx="61465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1" name="Ellipse 70">
                <a:extLst>
                  <a:ext uri="{FF2B5EF4-FFF2-40B4-BE49-F238E27FC236}">
                    <a16:creationId xmlns:a16="http://schemas.microsoft.com/office/drawing/2014/main" id="{7AEE3ABC-4CE7-2615-3932-A9DC48D6FA63}"/>
                  </a:ext>
                </a:extLst>
              </p:cNvPr>
              <p:cNvSpPr/>
              <p:nvPr/>
            </p:nvSpPr>
            <p:spPr bwMode="auto">
              <a:xfrm>
                <a:off x="2959064" y="3830096"/>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14514" y="613759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err="1">
                <a:solidFill>
                  <a:srgbClr val="00B050"/>
                </a:solidFill>
              </a:rPr>
              <a:t>ProSumer</a:t>
            </a:r>
            <a:r>
              <a:rPr lang="de-DE" altLang="de-DE" sz="1800" dirty="0">
                <a:solidFill>
                  <a:srgbClr val="00B050"/>
                </a:solidFill>
              </a:rPr>
              <a:t> bei GHD/Industrie: </a:t>
            </a:r>
            <a:r>
              <a:rPr lang="de-DE" altLang="de-DE" sz="1800" dirty="0">
                <a:solidFill>
                  <a:srgbClr val="00B050"/>
                </a:solidFill>
                <a:sym typeface="Wingdings" panose="05000000000000000000" pitchFamily="2" charset="2"/>
              </a:rPr>
              <a:t></a:t>
            </a:r>
            <a:r>
              <a:rPr lang="de-DE" altLang="de-DE" sz="1800" dirty="0">
                <a:solidFill>
                  <a:srgbClr val="00B050"/>
                </a:solidFill>
              </a:rPr>
              <a:t> wirtschaftlich, optimale Eigenversorgung!</a:t>
            </a:r>
          </a:p>
        </p:txBody>
      </p:sp>
      <p:grpSp>
        <p:nvGrpSpPr>
          <p:cNvPr id="24" name="Gruppieren 23">
            <a:extLst>
              <a:ext uri="{FF2B5EF4-FFF2-40B4-BE49-F238E27FC236}">
                <a16:creationId xmlns:a16="http://schemas.microsoft.com/office/drawing/2014/main" id="{EBBBC0E8-F2C1-6386-EF11-A25E3B84471A}"/>
              </a:ext>
            </a:extLst>
          </p:cNvPr>
          <p:cNvGrpSpPr/>
          <p:nvPr/>
        </p:nvGrpSpPr>
        <p:grpSpPr>
          <a:xfrm>
            <a:off x="301451" y="1185146"/>
            <a:ext cx="8929695" cy="4704394"/>
            <a:chOff x="301451" y="1185146"/>
            <a:chExt cx="8929695" cy="4704394"/>
          </a:xfrm>
        </p:grpSpPr>
        <p:grpSp>
          <p:nvGrpSpPr>
            <p:cNvPr id="1030" name="Gruppieren 1029">
              <a:extLst>
                <a:ext uri="{FF2B5EF4-FFF2-40B4-BE49-F238E27FC236}">
                  <a16:creationId xmlns:a16="http://schemas.microsoft.com/office/drawing/2014/main" id="{F12DB0D4-AD28-4ABE-A459-6E37E3C0A2CD}"/>
                </a:ext>
              </a:extLst>
            </p:cNvPr>
            <p:cNvGrpSpPr/>
            <p:nvPr/>
          </p:nvGrpSpPr>
          <p:grpSpPr>
            <a:xfrm>
              <a:off x="5003497" y="1185146"/>
              <a:ext cx="4227649" cy="1915939"/>
              <a:chOff x="5003497" y="1185146"/>
              <a:chExt cx="4227649" cy="1915939"/>
            </a:xfrm>
          </p:grpSpPr>
          <p:cxnSp>
            <p:nvCxnSpPr>
              <p:cNvPr id="94" name="Gerader Verbinder 93">
                <a:extLst>
                  <a:ext uri="{FF2B5EF4-FFF2-40B4-BE49-F238E27FC236}">
                    <a16:creationId xmlns:a16="http://schemas.microsoft.com/office/drawing/2014/main" id="{315B8E1D-63E0-4A84-82DB-4AA48137FAD3}"/>
                  </a:ext>
                </a:extLst>
              </p:cNvPr>
              <p:cNvCxnSpPr/>
              <p:nvPr/>
            </p:nvCxnSpPr>
            <p:spPr bwMode="auto">
              <a:xfrm>
                <a:off x="6584950" y="1339034"/>
                <a:ext cx="101157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9" name="Gruppieren 1028">
                <a:extLst>
                  <a:ext uri="{FF2B5EF4-FFF2-40B4-BE49-F238E27FC236}">
                    <a16:creationId xmlns:a16="http://schemas.microsoft.com/office/drawing/2014/main" id="{1CFD0AF7-9047-4698-B873-CEA041E901CB}"/>
                  </a:ext>
                </a:extLst>
              </p:cNvPr>
              <p:cNvGrpSpPr/>
              <p:nvPr/>
            </p:nvGrpSpPr>
            <p:grpSpPr>
              <a:xfrm>
                <a:off x="5003497" y="1185146"/>
                <a:ext cx="4227649" cy="1915939"/>
                <a:chOff x="5003497" y="1185146"/>
                <a:chExt cx="4227649" cy="1915939"/>
              </a:xfrm>
            </p:grpSpPr>
            <p:cxnSp>
              <p:nvCxnSpPr>
                <p:cNvPr id="92" name="Gerader Verbinder 91">
                  <a:extLst>
                    <a:ext uri="{FF2B5EF4-FFF2-40B4-BE49-F238E27FC236}">
                      <a16:creationId xmlns:a16="http://schemas.microsoft.com/office/drawing/2014/main" id="{22624939-A364-472D-885E-7AFF5FFA3F85}"/>
                    </a:ext>
                  </a:extLst>
                </p:cNvPr>
                <p:cNvCxnSpPr>
                  <a:cxnSpLocks/>
                </p:cNvCxnSpPr>
                <p:nvPr/>
              </p:nvCxnSpPr>
              <p:spPr bwMode="auto">
                <a:xfrm>
                  <a:off x="6735109" y="1328641"/>
                  <a:ext cx="0" cy="1656551"/>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6" name="Textfeld 95">
                  <a:extLst>
                    <a:ext uri="{FF2B5EF4-FFF2-40B4-BE49-F238E27FC236}">
                      <a16:creationId xmlns:a16="http://schemas.microsoft.com/office/drawing/2014/main" id="{A8B5E3B7-9803-44C3-9794-D8DA9F57EE11}"/>
                    </a:ext>
                  </a:extLst>
                </p:cNvPr>
                <p:cNvSpPr txBox="1"/>
                <p:nvPr/>
              </p:nvSpPr>
              <p:spPr>
                <a:xfrm>
                  <a:off x="7583607" y="1185146"/>
                  <a:ext cx="1647539" cy="307777"/>
                </a:xfrm>
                <a:prstGeom prst="rect">
                  <a:avLst/>
                </a:prstGeom>
                <a:noFill/>
              </p:spPr>
              <p:txBody>
                <a:bodyPr wrap="none" rtlCol="0">
                  <a:spAutoFit/>
                </a:bodyPr>
                <a:lstStyle/>
                <a:p>
                  <a:r>
                    <a:rPr lang="de-DE" sz="1400" dirty="0">
                      <a:solidFill>
                        <a:srgbClr val="3333FF"/>
                      </a:solidFill>
                    </a:rPr>
                    <a:t>Datennetz</a:t>
                  </a:r>
                </a:p>
              </p:txBody>
            </p:sp>
            <p:pic>
              <p:nvPicPr>
                <p:cNvPr id="177" name="Grafik 176">
                  <a:extLst>
                    <a:ext uri="{FF2B5EF4-FFF2-40B4-BE49-F238E27FC236}">
                      <a16:creationId xmlns:a16="http://schemas.microsoft.com/office/drawing/2014/main" id="{A0206F2A-AC7B-4FD1-BC2C-3BEB3139B9DA}"/>
                    </a:ext>
                  </a:extLst>
                </p:cNvPr>
                <p:cNvPicPr>
                  <a:picLocks noChangeAspect="1"/>
                </p:cNvPicPr>
                <p:nvPr/>
              </p:nvPicPr>
              <p:blipFill rotWithShape="1">
                <a:blip r:embed="rId12">
                  <a:extLst>
                    <a:ext uri="{28A0092B-C50C-407E-A947-70E740481C1C}">
                      <a14:useLocalDpi xmlns:a14="http://schemas.microsoft.com/office/drawing/2010/main" val="0"/>
                    </a:ext>
                  </a:extLst>
                </a:blip>
                <a:srcRect l="17809" t="17276" r="16816" b="18891"/>
                <a:stretch/>
              </p:blipFill>
              <p:spPr>
                <a:xfrm>
                  <a:off x="5003497" y="2790805"/>
                  <a:ext cx="476662" cy="310280"/>
                </a:xfrm>
                <a:prstGeom prst="rect">
                  <a:avLst/>
                </a:prstGeom>
              </p:spPr>
            </p:pic>
            <p:cxnSp>
              <p:nvCxnSpPr>
                <p:cNvPr id="99" name="Gerader Verbinder 98">
                  <a:extLst>
                    <a:ext uri="{FF2B5EF4-FFF2-40B4-BE49-F238E27FC236}">
                      <a16:creationId xmlns:a16="http://schemas.microsoft.com/office/drawing/2014/main" id="{15623FAA-0125-46C7-BDFC-2B1C73F54180}"/>
                    </a:ext>
                  </a:extLst>
                </p:cNvPr>
                <p:cNvCxnSpPr/>
                <p:nvPr/>
              </p:nvCxnSpPr>
              <p:spPr bwMode="auto">
                <a:xfrm>
                  <a:off x="5470525" y="2985192"/>
                  <a:ext cx="1264584"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235" name="Textfeld 234">
              <a:extLst>
                <a:ext uri="{FF2B5EF4-FFF2-40B4-BE49-F238E27FC236}">
                  <a16:creationId xmlns:a16="http://schemas.microsoft.com/office/drawing/2014/main" id="{39A5DFCA-0B19-B6C1-4EFA-6423F4BB5571}"/>
                </a:ext>
              </a:extLst>
            </p:cNvPr>
            <p:cNvSpPr txBox="1"/>
            <p:nvPr/>
          </p:nvSpPr>
          <p:spPr>
            <a:xfrm>
              <a:off x="301451" y="5550986"/>
              <a:ext cx="3197399"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Energie-Management-System</a:t>
              </a:r>
            </a:p>
          </p:txBody>
        </p:sp>
      </p:grpSp>
      <p:sp>
        <p:nvSpPr>
          <p:cNvPr id="2" name="Textfeld 1">
            <a:extLst>
              <a:ext uri="{FF2B5EF4-FFF2-40B4-BE49-F238E27FC236}">
                <a16:creationId xmlns:a16="http://schemas.microsoft.com/office/drawing/2014/main" id="{4A8450C9-7E6F-6D2B-92DF-DF968C552943}"/>
              </a:ext>
            </a:extLst>
          </p:cNvPr>
          <p:cNvSpPr txBox="1"/>
          <p:nvPr/>
        </p:nvSpPr>
        <p:spPr>
          <a:xfrm>
            <a:off x="3445727" y="5526586"/>
            <a:ext cx="4347581" cy="338554"/>
          </a:xfrm>
          <a:prstGeom prst="rect">
            <a:avLst/>
          </a:prstGeom>
          <a:noFill/>
        </p:spPr>
        <p:txBody>
          <a:bodyPr wrap="square" rtlCol="0">
            <a:spAutoFit/>
          </a:bodyPr>
          <a:lstStyle/>
          <a:p>
            <a:r>
              <a:rPr lang="de-DE" sz="1600" dirty="0">
                <a:solidFill>
                  <a:srgbClr val="3333FF"/>
                </a:solidFill>
              </a:rPr>
              <a:t>mit Ersatzstrom-Umschaltung für Inselbetrieb</a:t>
            </a:r>
          </a:p>
        </p:txBody>
      </p:sp>
      <p:cxnSp>
        <p:nvCxnSpPr>
          <p:cNvPr id="5" name="Gerader Verbinder 4">
            <a:extLst>
              <a:ext uri="{FF2B5EF4-FFF2-40B4-BE49-F238E27FC236}">
                <a16:creationId xmlns:a16="http://schemas.microsoft.com/office/drawing/2014/main" id="{270D0B37-6BD5-FF86-652D-5904CED76C31}"/>
              </a:ext>
            </a:extLst>
          </p:cNvPr>
          <p:cNvCxnSpPr/>
          <p:nvPr/>
        </p:nvCxnSpPr>
        <p:spPr bwMode="auto">
          <a:xfrm>
            <a:off x="6227682" y="1921888"/>
            <a:ext cx="0" cy="243895"/>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Ellipse 5">
            <a:extLst>
              <a:ext uri="{FF2B5EF4-FFF2-40B4-BE49-F238E27FC236}">
                <a16:creationId xmlns:a16="http://schemas.microsoft.com/office/drawing/2014/main" id="{C1361BE0-9DB9-5CCC-FD7B-5D2A96AD7FBE}"/>
              </a:ext>
            </a:extLst>
          </p:cNvPr>
          <p:cNvSpPr/>
          <p:nvPr/>
        </p:nvSpPr>
        <p:spPr bwMode="auto">
          <a:xfrm>
            <a:off x="6187196" y="1866974"/>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 name="Ellipse 6">
            <a:extLst>
              <a:ext uri="{FF2B5EF4-FFF2-40B4-BE49-F238E27FC236}">
                <a16:creationId xmlns:a16="http://schemas.microsoft.com/office/drawing/2014/main" id="{9C866BF8-7F49-F369-43E5-5834E9154ABD}"/>
              </a:ext>
            </a:extLst>
          </p:cNvPr>
          <p:cNvSpPr/>
          <p:nvPr/>
        </p:nvSpPr>
        <p:spPr bwMode="auto">
          <a:xfrm>
            <a:off x="6189577" y="2169266"/>
            <a:ext cx="67433" cy="67433"/>
          </a:xfrm>
          <a:prstGeom prst="ellipse">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2" name="Gerader Verbinder 11">
            <a:extLst>
              <a:ext uri="{FF2B5EF4-FFF2-40B4-BE49-F238E27FC236}">
                <a16:creationId xmlns:a16="http://schemas.microsoft.com/office/drawing/2014/main" id="{2FC747A0-0ABE-B095-D2D5-AD0E49377D4F}"/>
              </a:ext>
            </a:extLst>
          </p:cNvPr>
          <p:cNvCxnSpPr>
            <a:endCxn id="7" idx="0"/>
          </p:cNvCxnSpPr>
          <p:nvPr/>
        </p:nvCxnSpPr>
        <p:spPr bwMode="auto">
          <a:xfrm flipH="1">
            <a:off x="6223294" y="1921888"/>
            <a:ext cx="120115" cy="247378"/>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93789371"/>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additive="base">
                                        <p:cTn id="7" dur="1000" fill="hold"/>
                                        <p:tgtEl>
                                          <p:spTgt spid="1036"/>
                                        </p:tgtEl>
                                        <p:attrNameLst>
                                          <p:attrName>ppt_x</p:attrName>
                                        </p:attrNameLst>
                                      </p:cBhvr>
                                      <p:tavLst>
                                        <p:tav tm="0">
                                          <p:val>
                                            <p:strVal val="0-#ppt_w/2"/>
                                          </p:val>
                                        </p:tav>
                                        <p:tav tm="100000">
                                          <p:val>
                                            <p:strVal val="#ppt_x"/>
                                          </p:val>
                                        </p:tav>
                                      </p:tavLst>
                                    </p:anim>
                                    <p:anim calcmode="lin" valueType="num">
                                      <p:cBhvr additive="base">
                                        <p:cTn id="8" dur="1000" fill="hold"/>
                                        <p:tgtEl>
                                          <p:spTgt spid="10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ppt_x"/>
                                          </p:val>
                                        </p:tav>
                                        <p:tav tm="100000">
                                          <p:val>
                                            <p:strVal val="#ppt_x"/>
                                          </p:val>
                                        </p:tav>
                                      </p:tavLst>
                                    </p:anim>
                                    <p:anim calcmode="lin" valueType="num">
                                      <p:cBhvr additive="base">
                                        <p:cTn id="14" dur="1000" fill="hold"/>
                                        <p:tgtEl>
                                          <p:spTgt spid="5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additive="base">
                                        <p:cTn id="19" dur="1000" fill="hold"/>
                                        <p:tgtEl>
                                          <p:spTgt spid="66"/>
                                        </p:tgtEl>
                                        <p:attrNameLst>
                                          <p:attrName>ppt_x</p:attrName>
                                        </p:attrNameLst>
                                      </p:cBhvr>
                                      <p:tavLst>
                                        <p:tav tm="0">
                                          <p:val>
                                            <p:strVal val="0-#ppt_w/2"/>
                                          </p:val>
                                        </p:tav>
                                        <p:tav tm="100000">
                                          <p:val>
                                            <p:strVal val="#ppt_x"/>
                                          </p:val>
                                        </p:tav>
                                      </p:tavLst>
                                    </p:anim>
                                    <p:anim calcmode="lin" valueType="num">
                                      <p:cBhvr additive="base">
                                        <p:cTn id="20"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4"/>
                                        </p:tgtEl>
                                        <p:attrNameLst>
                                          <p:attrName>style.visibility</p:attrName>
                                        </p:attrNameLst>
                                      </p:cBhvr>
                                      <p:to>
                                        <p:strVal val="visible"/>
                                      </p:to>
                                    </p:set>
                                    <p:anim calcmode="lin" valueType="num">
                                      <p:cBhvr additive="base">
                                        <p:cTn id="25" dur="1000" fill="hold"/>
                                        <p:tgtEl>
                                          <p:spTgt spid="74"/>
                                        </p:tgtEl>
                                        <p:attrNameLst>
                                          <p:attrName>ppt_x</p:attrName>
                                        </p:attrNameLst>
                                      </p:cBhvr>
                                      <p:tavLst>
                                        <p:tav tm="0">
                                          <p:val>
                                            <p:strVal val="0-#ppt_w/2"/>
                                          </p:val>
                                        </p:tav>
                                        <p:tav tm="100000">
                                          <p:val>
                                            <p:strVal val="#ppt_x"/>
                                          </p:val>
                                        </p:tav>
                                      </p:tavLst>
                                    </p:anim>
                                    <p:anim calcmode="lin" valueType="num">
                                      <p:cBhvr additive="base">
                                        <p:cTn id="26" dur="100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8"/>
                                        </p:tgtEl>
                                        <p:attrNameLst>
                                          <p:attrName>style.visibility</p:attrName>
                                        </p:attrNameLst>
                                      </p:cBhvr>
                                      <p:to>
                                        <p:strVal val="visible"/>
                                      </p:to>
                                    </p:set>
                                    <p:anim calcmode="lin" valueType="num">
                                      <p:cBhvr additive="base">
                                        <p:cTn id="31" dur="1000" fill="hold"/>
                                        <p:tgtEl>
                                          <p:spTgt spid="238"/>
                                        </p:tgtEl>
                                        <p:attrNameLst>
                                          <p:attrName>ppt_x</p:attrName>
                                        </p:attrNameLst>
                                      </p:cBhvr>
                                      <p:tavLst>
                                        <p:tav tm="0">
                                          <p:val>
                                            <p:strVal val="1+#ppt_w/2"/>
                                          </p:val>
                                        </p:tav>
                                        <p:tav tm="100000">
                                          <p:val>
                                            <p:strVal val="#ppt_x"/>
                                          </p:val>
                                        </p:tav>
                                      </p:tavLst>
                                    </p:anim>
                                    <p:anim calcmode="lin" valueType="num">
                                      <p:cBhvr additive="base">
                                        <p:cTn id="32" dur="1000" fill="hold"/>
                                        <p:tgtEl>
                                          <p:spTgt spid="23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1000" fill="hold"/>
                                        <p:tgtEl>
                                          <p:spTgt spid="24"/>
                                        </p:tgtEl>
                                        <p:attrNameLst>
                                          <p:attrName>ppt_x</p:attrName>
                                        </p:attrNameLst>
                                      </p:cBhvr>
                                      <p:tavLst>
                                        <p:tav tm="0">
                                          <p:val>
                                            <p:strVal val="1+#ppt_w/2"/>
                                          </p:val>
                                        </p:tav>
                                        <p:tav tm="100000">
                                          <p:val>
                                            <p:strVal val="#ppt_x"/>
                                          </p:val>
                                        </p:tav>
                                      </p:tavLst>
                                    </p:anim>
                                    <p:anim calcmode="lin" valueType="num">
                                      <p:cBhvr additive="base">
                                        <p:cTn id="3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1000" fill="hold"/>
                                        <p:tgtEl>
                                          <p:spTgt spid="2"/>
                                        </p:tgtEl>
                                        <p:attrNameLst>
                                          <p:attrName>ppt_x</p:attrName>
                                        </p:attrNameLst>
                                      </p:cBhvr>
                                      <p:tavLst>
                                        <p:tav tm="0">
                                          <p:val>
                                            <p:strVal val="1+#ppt_w/2"/>
                                          </p:val>
                                        </p:tav>
                                        <p:tav tm="100000">
                                          <p:val>
                                            <p:strVal val="#ppt_x"/>
                                          </p:val>
                                        </p:tav>
                                      </p:tavLst>
                                    </p:anim>
                                    <p:anim calcmode="lin" valueType="num">
                                      <p:cBhvr additive="base">
                                        <p:cTn id="44" dur="1000" fill="hold"/>
                                        <p:tgtEl>
                                          <p:spTgt spid="2"/>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1" presetClass="exit" presetSubtype="0" fill="hold" nodeType="afterEffect">
                                  <p:stCondLst>
                                    <p:cond delay="0"/>
                                  </p:stCondLst>
                                  <p:childTnLst>
                                    <p:set>
                                      <p:cBhvr>
                                        <p:cTn id="47" dur="1" fill="hold">
                                          <p:stCondLst>
                                            <p:cond delay="0"/>
                                          </p:stCondLst>
                                        </p:cTn>
                                        <p:tgtEl>
                                          <p:spTgt spid="5"/>
                                        </p:tgtEl>
                                        <p:attrNameLst>
                                          <p:attrName>style.visibility</p:attrName>
                                        </p:attrNameLst>
                                      </p:cBhvr>
                                      <p:to>
                                        <p:strVal val="hidden"/>
                                      </p:to>
                                    </p:se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36"/>
                                        </p:tgtEl>
                                        <p:attrNameLst>
                                          <p:attrName>style.visibility</p:attrName>
                                        </p:attrNameLst>
                                      </p:cBhvr>
                                      <p:to>
                                        <p:strVal val="visible"/>
                                      </p:to>
                                    </p:set>
                                    <p:anim calcmode="lin" valueType="num">
                                      <p:cBhvr additive="base">
                                        <p:cTn id="55" dur="1000" fill="hold"/>
                                        <p:tgtEl>
                                          <p:spTgt spid="236"/>
                                        </p:tgtEl>
                                        <p:attrNameLst>
                                          <p:attrName>ppt_x</p:attrName>
                                        </p:attrNameLst>
                                      </p:cBhvr>
                                      <p:tavLst>
                                        <p:tav tm="0">
                                          <p:val>
                                            <p:strVal val="1+#ppt_w/2"/>
                                          </p:val>
                                        </p:tav>
                                        <p:tav tm="100000">
                                          <p:val>
                                            <p:strVal val="#ppt_x"/>
                                          </p:val>
                                        </p:tav>
                                      </p:tavLst>
                                    </p:anim>
                                    <p:anim calcmode="lin" valueType="num">
                                      <p:cBhvr additive="base">
                                        <p:cTn id="56" dur="1000" fill="hold"/>
                                        <p:tgtEl>
                                          <p:spTgt spid="23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1000" fill="hold"/>
                                        <p:tgtEl>
                                          <p:spTgt spid="32"/>
                                        </p:tgtEl>
                                        <p:attrNameLst>
                                          <p:attrName>ppt_x</p:attrName>
                                        </p:attrNameLst>
                                      </p:cBhvr>
                                      <p:tavLst>
                                        <p:tav tm="0">
                                          <p:val>
                                            <p:strVal val="#ppt_x"/>
                                          </p:val>
                                        </p:tav>
                                        <p:tav tm="100000">
                                          <p:val>
                                            <p:strVal val="#ppt_x"/>
                                          </p:val>
                                        </p:tav>
                                      </p:tavLst>
                                    </p:anim>
                                    <p:anim calcmode="lin" valueType="num">
                                      <p:cBhvr additive="base">
                                        <p:cTn id="62"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P spid="32"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abgerundete Ecken 13">
            <a:extLst>
              <a:ext uri="{FF2B5EF4-FFF2-40B4-BE49-F238E27FC236}">
                <a16:creationId xmlns:a16="http://schemas.microsoft.com/office/drawing/2014/main" id="{AE1376A5-D7CF-AB15-61B6-6689E5D8E41E}"/>
              </a:ext>
            </a:extLst>
          </p:cNvPr>
          <p:cNvSpPr/>
          <p:nvPr/>
        </p:nvSpPr>
        <p:spPr bwMode="auto">
          <a:xfrm>
            <a:off x="727739" y="830043"/>
            <a:ext cx="8495060" cy="5429530"/>
          </a:xfrm>
          <a:prstGeom prst="roundRect">
            <a:avLst>
              <a:gd name="adj" fmla="val 5876"/>
            </a:avLst>
          </a:prstGeom>
          <a:solidFill>
            <a:schemeClr val="bg1">
              <a:lumMod val="9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Textfeld 69">
            <a:extLst>
              <a:ext uri="{FF2B5EF4-FFF2-40B4-BE49-F238E27FC236}">
                <a16:creationId xmlns:a16="http://schemas.microsoft.com/office/drawing/2014/main" id="{726E9A9E-231C-4DA9-BE9B-F0D6637598B9}"/>
              </a:ext>
            </a:extLst>
          </p:cNvPr>
          <p:cNvSpPr txBox="1"/>
          <p:nvPr/>
        </p:nvSpPr>
        <p:spPr>
          <a:xfrm>
            <a:off x="781592" y="876160"/>
            <a:ext cx="2864887" cy="369332"/>
          </a:xfrm>
          <a:prstGeom prst="rect">
            <a:avLst/>
          </a:prstGeom>
          <a:noFill/>
        </p:spPr>
        <p:txBody>
          <a:bodyPr wrap="none" rtlCol="0">
            <a:spAutoFit/>
          </a:bodyPr>
          <a:lstStyle/>
          <a:p>
            <a:r>
              <a:rPr lang="de-DE" sz="1800" dirty="0">
                <a:solidFill>
                  <a:srgbClr val="3333FF"/>
                </a:solidFill>
              </a:rPr>
              <a:t>Dorf/Quartier/Stadt/VG/LK</a:t>
            </a: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3627874" y="95715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grpSp>
        <p:nvGrpSpPr>
          <p:cNvPr id="179" name="Gruppieren 178">
            <a:extLst>
              <a:ext uri="{FF2B5EF4-FFF2-40B4-BE49-F238E27FC236}">
                <a16:creationId xmlns:a16="http://schemas.microsoft.com/office/drawing/2014/main" id="{A9FD0EB9-9686-2716-9604-845ED64910CC}"/>
              </a:ext>
            </a:extLst>
          </p:cNvPr>
          <p:cNvGrpSpPr/>
          <p:nvPr/>
        </p:nvGrpSpPr>
        <p:grpSpPr>
          <a:xfrm>
            <a:off x="3141423" y="1738071"/>
            <a:ext cx="833883" cy="2183531"/>
            <a:chOff x="3196048" y="1819203"/>
            <a:chExt cx="833883" cy="2183531"/>
          </a:xfrm>
        </p:grpSpPr>
        <p:grpSp>
          <p:nvGrpSpPr>
            <p:cNvPr id="10" name="Gruppieren 9">
              <a:extLst>
                <a:ext uri="{FF2B5EF4-FFF2-40B4-BE49-F238E27FC236}">
                  <a16:creationId xmlns:a16="http://schemas.microsoft.com/office/drawing/2014/main" id="{FB9C62D9-487E-468C-8E43-60145E1ECE8B}"/>
                </a:ext>
              </a:extLst>
            </p:cNvPr>
            <p:cNvGrpSpPr/>
            <p:nvPr/>
          </p:nvGrpSpPr>
          <p:grpSpPr>
            <a:xfrm>
              <a:off x="3196048" y="1819203"/>
              <a:ext cx="833883" cy="972713"/>
              <a:chOff x="2844410" y="1419476"/>
              <a:chExt cx="833883" cy="972713"/>
            </a:xfrm>
          </p:grpSpPr>
          <p:pic>
            <p:nvPicPr>
              <p:cNvPr id="7" name="Grafik 6" descr="Ein Bild, das Essen enthält.&#10;&#10;Automatisch generierte Beschreibung">
                <a:extLst>
                  <a:ext uri="{FF2B5EF4-FFF2-40B4-BE49-F238E27FC236}">
                    <a16:creationId xmlns:a16="http://schemas.microsoft.com/office/drawing/2014/main" id="{A816F608-0985-4147-BFBD-8D165CFBB7D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2876257" y="2010027"/>
                <a:ext cx="770191" cy="382162"/>
              </a:xfrm>
              <a:prstGeom prst="rect">
                <a:avLst/>
              </a:prstGeom>
            </p:spPr>
          </p:pic>
          <p:sp>
            <p:nvSpPr>
              <p:cNvPr id="74" name="Textfeld 73">
                <a:extLst>
                  <a:ext uri="{FF2B5EF4-FFF2-40B4-BE49-F238E27FC236}">
                    <a16:creationId xmlns:a16="http://schemas.microsoft.com/office/drawing/2014/main" id="{3FAD0203-5281-44C8-9DC5-378B872B3AD6}"/>
                  </a:ext>
                </a:extLst>
              </p:cNvPr>
              <p:cNvSpPr txBox="1"/>
              <p:nvPr/>
            </p:nvSpPr>
            <p:spPr>
              <a:xfrm>
                <a:off x="2844410" y="1419476"/>
                <a:ext cx="833883" cy="584775"/>
              </a:xfrm>
              <a:prstGeom prst="rect">
                <a:avLst/>
              </a:prstGeom>
              <a:noFill/>
            </p:spPr>
            <p:txBody>
              <a:bodyPr wrap="none" rtlCol="0">
                <a:spAutoFit/>
              </a:bodyPr>
              <a:lstStyle/>
              <a:p>
                <a:r>
                  <a:rPr lang="de-DE" sz="1600" dirty="0"/>
                  <a:t>Biotop-</a:t>
                </a:r>
                <a:br>
                  <a:rPr lang="de-DE" sz="1600" dirty="0"/>
                </a:br>
                <a:r>
                  <a:rPr lang="de-DE" sz="1600" dirty="0"/>
                  <a:t>Inseln</a:t>
                </a:r>
              </a:p>
            </p:txBody>
          </p:sp>
        </p:grpSp>
        <p:pic>
          <p:nvPicPr>
            <p:cNvPr id="73" name="Grafik 72" descr="Ein Bild, das Essen enthält.&#10;&#10;Automatisch generierte Beschreibung">
              <a:extLst>
                <a:ext uri="{FF2B5EF4-FFF2-40B4-BE49-F238E27FC236}">
                  <a16:creationId xmlns:a16="http://schemas.microsoft.com/office/drawing/2014/main" id="{F2E0CFBC-51DE-47C2-98FA-6583A8E491B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34668"/>
            <a:stretch/>
          </p:blipFill>
          <p:spPr>
            <a:xfrm>
              <a:off x="3232688" y="3625248"/>
              <a:ext cx="760766" cy="377486"/>
            </a:xfrm>
            <a:prstGeom prst="rect">
              <a:avLst/>
            </a:prstGeom>
          </p:spPr>
        </p:pic>
        <p:pic>
          <p:nvPicPr>
            <p:cNvPr id="79" name="Grafik 78" descr="Ein Bild, das Gras, draußen, Himmel, Feld enthält.&#10;&#10;Automatisch generierte Beschreibung">
              <a:extLst>
                <a:ext uri="{FF2B5EF4-FFF2-40B4-BE49-F238E27FC236}">
                  <a16:creationId xmlns:a16="http://schemas.microsoft.com/office/drawing/2014/main" id="{FBCC5CC0-55ED-454E-8349-930A55B89B02}"/>
                </a:ext>
              </a:extLst>
            </p:cNvPr>
            <p:cNvPicPr>
              <a:picLocks noChangeAspect="1"/>
            </p:cNvPicPr>
            <p:nvPr/>
          </p:nvPicPr>
          <p:blipFill rotWithShape="1">
            <a:blip r:embed="rId4">
              <a:extLst>
                <a:ext uri="{28A0092B-C50C-407E-A947-70E740481C1C}">
                  <a14:useLocalDpi xmlns:a14="http://schemas.microsoft.com/office/drawing/2010/main" val="0"/>
                </a:ext>
              </a:extLst>
            </a:blip>
            <a:srcRect l="40029" t="23013" r="56233"/>
            <a:stretch/>
          </p:blipFill>
          <p:spPr>
            <a:xfrm>
              <a:off x="3517210" y="2874742"/>
              <a:ext cx="245537" cy="667680"/>
            </a:xfrm>
            <a:prstGeom prst="rect">
              <a:avLst/>
            </a:prstGeom>
          </p:spPr>
        </p:pic>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227260"/>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err="1">
                <a:solidFill>
                  <a:srgbClr val="00B050"/>
                </a:solidFill>
              </a:rPr>
              <a:t>Sektorkopplung</a:t>
            </a:r>
            <a:r>
              <a:rPr lang="de-DE" altLang="de-DE" sz="1800" dirty="0">
                <a:solidFill>
                  <a:srgbClr val="00B050"/>
                </a:solidFill>
              </a:rPr>
              <a:t> beim Erzeuger/Verbraucher (</a:t>
            </a:r>
            <a:r>
              <a:rPr lang="de-DE" altLang="de-DE" sz="1800" dirty="0" err="1">
                <a:solidFill>
                  <a:srgbClr val="00B050"/>
                </a:solidFill>
              </a:rPr>
              <a:t>ProSumer</a:t>
            </a:r>
            <a:r>
              <a:rPr lang="de-DE" altLang="de-DE" sz="1800" dirty="0">
                <a:solidFill>
                  <a:srgbClr val="00B050"/>
                </a:solidFill>
              </a:rPr>
              <a:t>) garantieren wirtschaftliche Autarkie!</a:t>
            </a:r>
            <a:endParaRPr lang="de-DE" altLang="de-DE" sz="1800" i="1" dirty="0">
              <a:solidFill>
                <a:srgbClr val="00B050"/>
              </a:solidFill>
            </a:endParaRPr>
          </a:p>
        </p:txBody>
      </p:sp>
      <p:grpSp>
        <p:nvGrpSpPr>
          <p:cNvPr id="184" name="Gruppieren 183">
            <a:extLst>
              <a:ext uri="{FF2B5EF4-FFF2-40B4-BE49-F238E27FC236}">
                <a16:creationId xmlns:a16="http://schemas.microsoft.com/office/drawing/2014/main" id="{5A3F4C31-9126-EC6C-7C14-B1BE5D2D5406}"/>
              </a:ext>
            </a:extLst>
          </p:cNvPr>
          <p:cNvGrpSpPr/>
          <p:nvPr/>
        </p:nvGrpSpPr>
        <p:grpSpPr>
          <a:xfrm>
            <a:off x="5483558" y="2765420"/>
            <a:ext cx="2774653" cy="1050399"/>
            <a:chOff x="5483558" y="2822570"/>
            <a:chExt cx="2774653" cy="1050399"/>
          </a:xfrm>
        </p:grpSpPr>
        <p:sp>
          <p:nvSpPr>
            <p:cNvPr id="60" name="Textfeld 59">
              <a:extLst>
                <a:ext uri="{FF2B5EF4-FFF2-40B4-BE49-F238E27FC236}">
                  <a16:creationId xmlns:a16="http://schemas.microsoft.com/office/drawing/2014/main" id="{0C8C10FF-1511-480B-9C78-3AA78453385D}"/>
                </a:ext>
              </a:extLst>
            </p:cNvPr>
            <p:cNvSpPr txBox="1"/>
            <p:nvPr/>
          </p:nvSpPr>
          <p:spPr>
            <a:xfrm>
              <a:off x="6502838" y="2887678"/>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cxnSp>
          <p:nvCxnSpPr>
            <p:cNvPr id="123" name="Gerade Verbindung mit Pfeil 122">
              <a:extLst>
                <a:ext uri="{FF2B5EF4-FFF2-40B4-BE49-F238E27FC236}">
                  <a16:creationId xmlns:a16="http://schemas.microsoft.com/office/drawing/2014/main" id="{D2ECBE46-5652-4AB7-82A4-BED063E789D5}"/>
                </a:ext>
              </a:extLst>
            </p:cNvPr>
            <p:cNvCxnSpPr/>
            <p:nvPr/>
          </p:nvCxnSpPr>
          <p:spPr bwMode="auto">
            <a:xfrm>
              <a:off x="6469812" y="3198383"/>
              <a:ext cx="1788399" cy="31024"/>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ylinder 19">
              <a:extLst>
                <a:ext uri="{FF2B5EF4-FFF2-40B4-BE49-F238E27FC236}">
                  <a16:creationId xmlns:a16="http://schemas.microsoft.com/office/drawing/2014/main" id="{042A74E8-02D9-483D-88DF-92E115E73F6A}"/>
                </a:ext>
              </a:extLst>
            </p:cNvPr>
            <p:cNvSpPr/>
            <p:nvPr/>
          </p:nvSpPr>
          <p:spPr bwMode="auto">
            <a:xfrm>
              <a:off x="5901367" y="2822570"/>
              <a:ext cx="539340" cy="737772"/>
            </a:xfrm>
            <a:prstGeom prst="can">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3" name="Textfeld 142">
              <a:extLst>
                <a:ext uri="{FF2B5EF4-FFF2-40B4-BE49-F238E27FC236}">
                  <a16:creationId xmlns:a16="http://schemas.microsoft.com/office/drawing/2014/main" id="{BA045AC4-2A38-4C45-A1D2-596F069C1AFD}"/>
                </a:ext>
              </a:extLst>
            </p:cNvPr>
            <p:cNvSpPr txBox="1"/>
            <p:nvPr/>
          </p:nvSpPr>
          <p:spPr>
            <a:xfrm>
              <a:off x="5483558" y="3565192"/>
              <a:ext cx="1407758" cy="307777"/>
            </a:xfrm>
            <a:prstGeom prst="rect">
              <a:avLst/>
            </a:prstGeom>
            <a:noFill/>
          </p:spPr>
          <p:txBody>
            <a:bodyPr wrap="none" rtlCol="0">
              <a:spAutoFit/>
            </a:bodyPr>
            <a:lstStyle/>
            <a:p>
              <a:r>
                <a:rPr lang="de-DE" sz="1400" dirty="0"/>
                <a:t>Methanisierung</a:t>
              </a:r>
            </a:p>
          </p:txBody>
        </p:sp>
      </p:grpSp>
      <p:grpSp>
        <p:nvGrpSpPr>
          <p:cNvPr id="115" name="Gruppieren 114">
            <a:extLst>
              <a:ext uri="{FF2B5EF4-FFF2-40B4-BE49-F238E27FC236}">
                <a16:creationId xmlns:a16="http://schemas.microsoft.com/office/drawing/2014/main" id="{7076963A-02E4-382E-F400-534AAA71EEFA}"/>
              </a:ext>
            </a:extLst>
          </p:cNvPr>
          <p:cNvGrpSpPr/>
          <p:nvPr/>
        </p:nvGrpSpPr>
        <p:grpSpPr>
          <a:xfrm>
            <a:off x="6067" y="1414966"/>
            <a:ext cx="1517933" cy="4702016"/>
            <a:chOff x="6067" y="1414966"/>
            <a:chExt cx="1517933" cy="4702016"/>
          </a:xfrm>
        </p:grpSpPr>
        <p:cxnSp>
          <p:nvCxnSpPr>
            <p:cNvPr id="17" name="Gerader Verbinder 16">
              <a:extLst>
                <a:ext uri="{FF2B5EF4-FFF2-40B4-BE49-F238E27FC236}">
                  <a16:creationId xmlns:a16="http://schemas.microsoft.com/office/drawing/2014/main" id="{123095A2-01B2-47C2-9D7B-E74106CF973D}"/>
                </a:ext>
              </a:extLst>
            </p:cNvPr>
            <p:cNvCxnSpPr/>
            <p:nvPr/>
          </p:nvCxnSpPr>
          <p:spPr bwMode="auto">
            <a:xfrm>
              <a:off x="370309" y="1414966"/>
              <a:ext cx="0" cy="4184534"/>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feld 17">
              <a:extLst>
                <a:ext uri="{FF2B5EF4-FFF2-40B4-BE49-F238E27FC236}">
                  <a16:creationId xmlns:a16="http://schemas.microsoft.com/office/drawing/2014/main" id="{D064E636-D4CB-4A05-A3E3-1E4A3DF2C8F0}"/>
                </a:ext>
              </a:extLst>
            </p:cNvPr>
            <p:cNvSpPr txBox="1"/>
            <p:nvPr/>
          </p:nvSpPr>
          <p:spPr>
            <a:xfrm>
              <a:off x="6067" y="5593762"/>
              <a:ext cx="721672" cy="523220"/>
            </a:xfrm>
            <a:prstGeom prst="rect">
              <a:avLst/>
            </a:prstGeom>
            <a:noFill/>
          </p:spPr>
          <p:txBody>
            <a:bodyPr wrap="none" rtlCol="0">
              <a:spAutoFit/>
            </a:bodyPr>
            <a:lstStyle/>
            <a:p>
              <a:pPr algn="ctr"/>
              <a:r>
                <a:rPr lang="de-DE" sz="1400" dirty="0"/>
                <a:t>Strom-</a:t>
              </a:r>
              <a:br>
                <a:rPr lang="de-DE" sz="1400" dirty="0"/>
              </a:br>
              <a:r>
                <a:rPr lang="de-DE" sz="1400" dirty="0"/>
                <a:t>netz</a:t>
              </a:r>
            </a:p>
          </p:txBody>
        </p:sp>
        <p:cxnSp>
          <p:nvCxnSpPr>
            <p:cNvPr id="106" name="Gerade Verbindung mit Pfeil 105">
              <a:extLst>
                <a:ext uri="{FF2B5EF4-FFF2-40B4-BE49-F238E27FC236}">
                  <a16:creationId xmlns:a16="http://schemas.microsoft.com/office/drawing/2014/main" id="{A489810B-A49C-4FE0-9088-9C804881A931}"/>
                </a:ext>
              </a:extLst>
            </p:cNvPr>
            <p:cNvCxnSpPr/>
            <p:nvPr/>
          </p:nvCxnSpPr>
          <p:spPr bwMode="auto">
            <a:xfrm>
              <a:off x="366903" y="3239405"/>
              <a:ext cx="1146954"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a:extLst>
                <a:ext uri="{FF2B5EF4-FFF2-40B4-BE49-F238E27FC236}">
                  <a16:creationId xmlns:a16="http://schemas.microsoft.com/office/drawing/2014/main" id="{AD644DF6-67C9-539C-A032-1821221D4EEC}"/>
                </a:ext>
              </a:extLst>
            </p:cNvPr>
            <p:cNvCxnSpPr/>
            <p:nvPr/>
          </p:nvCxnSpPr>
          <p:spPr bwMode="auto">
            <a:xfrm>
              <a:off x="1524000" y="1481880"/>
              <a:ext cx="0" cy="2973143"/>
            </a:xfrm>
            <a:prstGeom prst="line">
              <a:avLst/>
            </a:prstGeom>
            <a:solidFill>
              <a:srgbClr val="FF0000"/>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 name="Gruppieren 94">
            <a:extLst>
              <a:ext uri="{FF2B5EF4-FFF2-40B4-BE49-F238E27FC236}">
                <a16:creationId xmlns:a16="http://schemas.microsoft.com/office/drawing/2014/main" id="{F6E2BC9D-2B57-3C3F-FECD-3BA442682AB7}"/>
              </a:ext>
            </a:extLst>
          </p:cNvPr>
          <p:cNvGrpSpPr/>
          <p:nvPr/>
        </p:nvGrpSpPr>
        <p:grpSpPr>
          <a:xfrm>
            <a:off x="1513857" y="1775813"/>
            <a:ext cx="1551482" cy="820814"/>
            <a:chOff x="1513857" y="1832963"/>
            <a:chExt cx="1551482" cy="820814"/>
          </a:xfrm>
        </p:grpSpPr>
        <p:pic>
          <p:nvPicPr>
            <p:cNvPr id="33" name="Grafik 32" descr="Ein Bild, das Gras, Himmel, draußen, Windmühle enthält.&#10;&#10;Automatisch generierte Beschreibung">
              <a:extLst>
                <a:ext uri="{FF2B5EF4-FFF2-40B4-BE49-F238E27FC236}">
                  <a16:creationId xmlns:a16="http://schemas.microsoft.com/office/drawing/2014/main" id="{6BB4C49F-6D1C-C19F-970A-AB687F425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p:spPr>
        </p:pic>
        <p:sp>
          <p:nvSpPr>
            <p:cNvPr id="27" name="Textfeld 26">
              <a:extLst>
                <a:ext uri="{FF2B5EF4-FFF2-40B4-BE49-F238E27FC236}">
                  <a16:creationId xmlns:a16="http://schemas.microsoft.com/office/drawing/2014/main" id="{84A344AC-1C0D-0BC3-7699-6B593F5BF50B}"/>
                </a:ext>
              </a:extLst>
            </p:cNvPr>
            <p:cNvSpPr txBox="1"/>
            <p:nvPr/>
          </p:nvSpPr>
          <p:spPr>
            <a:xfrm>
              <a:off x="2121707" y="2346000"/>
              <a:ext cx="941283" cy="307777"/>
            </a:xfrm>
            <a:prstGeom prst="rect">
              <a:avLst/>
            </a:prstGeom>
            <a:noFill/>
          </p:spPr>
          <p:txBody>
            <a:bodyPr wrap="none" rtlCol="0">
              <a:spAutoFit/>
            </a:bodyPr>
            <a:lstStyle/>
            <a:p>
              <a:r>
                <a:rPr lang="de-DE" sz="1400" dirty="0"/>
                <a:t>Windpark</a:t>
              </a:r>
            </a:p>
          </p:txBody>
        </p:sp>
        <p:cxnSp>
          <p:nvCxnSpPr>
            <p:cNvPr id="37" name="Gerade Verbindung mit Pfeil 36">
              <a:extLst>
                <a:ext uri="{FF2B5EF4-FFF2-40B4-BE49-F238E27FC236}">
                  <a16:creationId xmlns:a16="http://schemas.microsoft.com/office/drawing/2014/main" id="{355B2642-17FD-D6DB-9402-CB4F0D049DEA}"/>
                </a:ext>
              </a:extLst>
            </p:cNvPr>
            <p:cNvCxnSpPr/>
            <p:nvPr/>
          </p:nvCxnSpPr>
          <p:spPr bwMode="auto">
            <a:xfrm>
              <a:off x="1513857" y="1991858"/>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 name="Gruppieren 54">
            <a:extLst>
              <a:ext uri="{FF2B5EF4-FFF2-40B4-BE49-F238E27FC236}">
                <a16:creationId xmlns:a16="http://schemas.microsoft.com/office/drawing/2014/main" id="{52855908-362E-FD7C-28A8-E3E032C8A4D8}"/>
              </a:ext>
            </a:extLst>
          </p:cNvPr>
          <p:cNvGrpSpPr/>
          <p:nvPr/>
        </p:nvGrpSpPr>
        <p:grpSpPr>
          <a:xfrm>
            <a:off x="1513857" y="2590409"/>
            <a:ext cx="2316594" cy="1657382"/>
            <a:chOff x="1513857" y="2590409"/>
            <a:chExt cx="2316594" cy="1657382"/>
          </a:xfrm>
        </p:grpSpPr>
        <p:grpSp>
          <p:nvGrpSpPr>
            <p:cNvPr id="180" name="Gruppieren 179">
              <a:extLst>
                <a:ext uri="{FF2B5EF4-FFF2-40B4-BE49-F238E27FC236}">
                  <a16:creationId xmlns:a16="http://schemas.microsoft.com/office/drawing/2014/main" id="{67E41334-4B1E-7ACE-BEC4-BDC914034D7F}"/>
                </a:ext>
              </a:extLst>
            </p:cNvPr>
            <p:cNvGrpSpPr/>
            <p:nvPr/>
          </p:nvGrpSpPr>
          <p:grpSpPr>
            <a:xfrm>
              <a:off x="1513857" y="2590409"/>
              <a:ext cx="1567032" cy="825563"/>
              <a:chOff x="1513857" y="2647559"/>
              <a:chExt cx="1567032" cy="825563"/>
            </a:xfrm>
          </p:grpSpPr>
          <p:pic>
            <p:nvPicPr>
              <p:cNvPr id="23" name="Grafik 22" descr="Ein Bild, das Text, Himmel, draußen, LKW enthält.&#10;&#10;Automatisch generierte Beschreibung">
                <a:extLst>
                  <a:ext uri="{FF2B5EF4-FFF2-40B4-BE49-F238E27FC236}">
                    <a16:creationId xmlns:a16="http://schemas.microsoft.com/office/drawing/2014/main" id="{E72BDC8C-9615-7200-2C11-7616F0617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p:spPr>
          </p:pic>
          <p:sp>
            <p:nvSpPr>
              <p:cNvPr id="42" name="Textfeld 41">
                <a:extLst>
                  <a:ext uri="{FF2B5EF4-FFF2-40B4-BE49-F238E27FC236}">
                    <a16:creationId xmlns:a16="http://schemas.microsoft.com/office/drawing/2014/main" id="{FC1EBE0C-1253-EDF9-B3BA-90DB49E7AF25}"/>
                  </a:ext>
                </a:extLst>
              </p:cNvPr>
              <p:cNvSpPr txBox="1"/>
              <p:nvPr/>
            </p:nvSpPr>
            <p:spPr>
              <a:xfrm>
                <a:off x="2030601" y="3165345"/>
                <a:ext cx="1050288" cy="307777"/>
              </a:xfrm>
              <a:prstGeom prst="rect">
                <a:avLst/>
              </a:prstGeom>
              <a:noFill/>
            </p:spPr>
            <p:txBody>
              <a:bodyPr wrap="none" rtlCol="0">
                <a:spAutoFit/>
              </a:bodyPr>
              <a:lstStyle/>
              <a:p>
                <a:r>
                  <a:rPr lang="de-DE" sz="1400" dirty="0"/>
                  <a:t>Groß-Akku</a:t>
                </a:r>
              </a:p>
            </p:txBody>
          </p:sp>
          <p:cxnSp>
            <p:nvCxnSpPr>
              <p:cNvPr id="39" name="Gerade Verbindung mit Pfeil 38">
                <a:extLst>
                  <a:ext uri="{FF2B5EF4-FFF2-40B4-BE49-F238E27FC236}">
                    <a16:creationId xmlns:a16="http://schemas.microsoft.com/office/drawing/2014/main" id="{14913F3A-2C50-D104-5AAD-C4C743BC3FF1}"/>
                  </a:ext>
                </a:extLst>
              </p:cNvPr>
              <p:cNvCxnSpPr/>
              <p:nvPr/>
            </p:nvCxnSpPr>
            <p:spPr bwMode="auto">
              <a:xfrm>
                <a:off x="1513857" y="2845664"/>
                <a:ext cx="580120"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uppieren 47">
              <a:extLst>
                <a:ext uri="{FF2B5EF4-FFF2-40B4-BE49-F238E27FC236}">
                  <a16:creationId xmlns:a16="http://schemas.microsoft.com/office/drawing/2014/main" id="{BD72DF96-D17A-D0F6-164F-1DD11A5399A2}"/>
                </a:ext>
              </a:extLst>
            </p:cNvPr>
            <p:cNvGrpSpPr/>
            <p:nvPr/>
          </p:nvGrpSpPr>
          <p:grpSpPr>
            <a:xfrm>
              <a:off x="1513857" y="3409753"/>
              <a:ext cx="2316594" cy="838038"/>
              <a:chOff x="1513857" y="3409753"/>
              <a:chExt cx="2316594" cy="838038"/>
            </a:xfrm>
          </p:grpSpPr>
          <p:pic>
            <p:nvPicPr>
              <p:cNvPr id="34" name="Grafik 33" descr="Ein Bild, das Gras, Baum, draußen, Feld enthält.&#10;&#10;Automatisch generierte Beschreibung">
                <a:extLst>
                  <a:ext uri="{FF2B5EF4-FFF2-40B4-BE49-F238E27FC236}">
                    <a16:creationId xmlns:a16="http://schemas.microsoft.com/office/drawing/2014/main" id="{B33C2787-C27C-9AFE-75A6-8A2E125F2D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p:spPr>
          </p:pic>
          <p:sp>
            <p:nvSpPr>
              <p:cNvPr id="29" name="Textfeld 28">
                <a:extLst>
                  <a:ext uri="{FF2B5EF4-FFF2-40B4-BE49-F238E27FC236}">
                    <a16:creationId xmlns:a16="http://schemas.microsoft.com/office/drawing/2014/main" id="{7F79812A-1A9C-AEA6-B307-F24E902C0CF0}"/>
                  </a:ext>
                </a:extLst>
              </p:cNvPr>
              <p:cNvSpPr txBox="1"/>
              <p:nvPr/>
            </p:nvSpPr>
            <p:spPr>
              <a:xfrm>
                <a:off x="1802845" y="3940014"/>
                <a:ext cx="2027606" cy="307777"/>
              </a:xfrm>
              <a:prstGeom prst="rect">
                <a:avLst/>
              </a:prstGeom>
              <a:noFill/>
            </p:spPr>
            <p:txBody>
              <a:bodyPr wrap="none" rtlCol="0">
                <a:spAutoFit/>
              </a:bodyPr>
              <a:lstStyle/>
              <a:p>
                <a:r>
                  <a:rPr lang="de-DE" sz="1400" dirty="0"/>
                  <a:t>PV-FF-/Agri-PV-Anlage</a:t>
                </a:r>
              </a:p>
            </p:txBody>
          </p:sp>
          <p:cxnSp>
            <p:nvCxnSpPr>
              <p:cNvPr id="40" name="Gerade Verbindung mit Pfeil 39">
                <a:extLst>
                  <a:ext uri="{FF2B5EF4-FFF2-40B4-BE49-F238E27FC236}">
                    <a16:creationId xmlns:a16="http://schemas.microsoft.com/office/drawing/2014/main" id="{19C5A5BD-C654-4B56-E0AC-C19E0DC24CE1}"/>
                  </a:ext>
                </a:extLst>
              </p:cNvPr>
              <p:cNvCxnSpPr/>
              <p:nvPr/>
            </p:nvCxnSpPr>
            <p:spPr bwMode="auto">
              <a:xfrm>
                <a:off x="1513857" y="3579410"/>
                <a:ext cx="580120" cy="0"/>
              </a:xfrm>
              <a:prstGeom prst="straightConnector1">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92" name="Gruppieren 191">
            <a:extLst>
              <a:ext uri="{FF2B5EF4-FFF2-40B4-BE49-F238E27FC236}">
                <a16:creationId xmlns:a16="http://schemas.microsoft.com/office/drawing/2014/main" id="{4E3D15A7-B519-14F0-2D52-85EE4A185BC8}"/>
              </a:ext>
            </a:extLst>
          </p:cNvPr>
          <p:cNvGrpSpPr/>
          <p:nvPr/>
        </p:nvGrpSpPr>
        <p:grpSpPr>
          <a:xfrm>
            <a:off x="5918064" y="4382833"/>
            <a:ext cx="1405573" cy="1544252"/>
            <a:chOff x="7295890" y="4439983"/>
            <a:chExt cx="1405573" cy="1544252"/>
          </a:xfrm>
        </p:grpSpPr>
        <p:sp>
          <p:nvSpPr>
            <p:cNvPr id="41" name="Textfeld 40">
              <a:extLst>
                <a:ext uri="{FF2B5EF4-FFF2-40B4-BE49-F238E27FC236}">
                  <a16:creationId xmlns:a16="http://schemas.microsoft.com/office/drawing/2014/main" id="{0ED3E1EC-0AE4-990B-ABC8-2CAEF4840313}"/>
                </a:ext>
              </a:extLst>
            </p:cNvPr>
            <p:cNvSpPr txBox="1"/>
            <p:nvPr/>
          </p:nvSpPr>
          <p:spPr>
            <a:xfrm>
              <a:off x="7295890" y="4592458"/>
              <a:ext cx="1405573" cy="523220"/>
            </a:xfrm>
            <a:prstGeom prst="rect">
              <a:avLst/>
            </a:prstGeom>
            <a:noFill/>
          </p:spPr>
          <p:txBody>
            <a:bodyPr wrap="square" rtlCol="0">
              <a:spAutoFit/>
            </a:bodyPr>
            <a:lstStyle/>
            <a:p>
              <a:r>
                <a:rPr lang="de-DE" sz="1400" dirty="0"/>
                <a:t>Tiefe-</a:t>
              </a:r>
              <a:br>
                <a:rPr lang="de-DE" sz="1400" dirty="0"/>
              </a:br>
              <a:r>
                <a:rPr lang="de-DE" sz="1400" dirty="0"/>
                <a:t>Geo-    </a:t>
              </a:r>
              <a:r>
                <a:rPr lang="de-DE" sz="1400" dirty="0" err="1"/>
                <a:t>thermie</a:t>
              </a:r>
              <a:endParaRPr lang="de-DE" sz="1400" dirty="0"/>
            </a:p>
          </p:txBody>
        </p:sp>
        <p:grpSp>
          <p:nvGrpSpPr>
            <p:cNvPr id="191" name="Gruppieren 190">
              <a:extLst>
                <a:ext uri="{FF2B5EF4-FFF2-40B4-BE49-F238E27FC236}">
                  <a16:creationId xmlns:a16="http://schemas.microsoft.com/office/drawing/2014/main" id="{23E208E6-6665-9DBD-4788-B81EE8E6DA7B}"/>
                </a:ext>
              </a:extLst>
            </p:cNvPr>
            <p:cNvGrpSpPr/>
            <p:nvPr/>
          </p:nvGrpSpPr>
          <p:grpSpPr>
            <a:xfrm>
              <a:off x="7351936" y="4439983"/>
              <a:ext cx="959270" cy="1544252"/>
              <a:chOff x="7351936" y="4439983"/>
              <a:chExt cx="959270" cy="1544252"/>
            </a:xfrm>
          </p:grpSpPr>
          <p:pic>
            <p:nvPicPr>
              <p:cNvPr id="47" name="Grafik 46" descr="Ein Bild, das draußen, Gras, Straße enthält.&#10;&#10;Automatisch generierte Beschreibung">
                <a:extLst>
                  <a:ext uri="{FF2B5EF4-FFF2-40B4-BE49-F238E27FC236}">
                    <a16:creationId xmlns:a16="http://schemas.microsoft.com/office/drawing/2014/main" id="{A5BED60C-98A5-9D70-F30E-68051288CB2D}"/>
                  </a:ext>
                </a:extLst>
              </p:cNvPr>
              <p:cNvPicPr>
                <a:picLocks noChangeAspect="1"/>
              </p:cNvPicPr>
              <p:nvPr/>
            </p:nvPicPr>
            <p:blipFill rotWithShape="1">
              <a:blip r:embed="rId8">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p:spPr>
          </p:pic>
          <p:cxnSp>
            <p:nvCxnSpPr>
              <p:cNvPr id="146" name="Gerader Verbinder 145">
                <a:extLst>
                  <a:ext uri="{FF2B5EF4-FFF2-40B4-BE49-F238E27FC236}">
                    <a16:creationId xmlns:a16="http://schemas.microsoft.com/office/drawing/2014/main" id="{17862D84-5D8D-A05C-CF37-99DED7941FBE}"/>
                  </a:ext>
                </a:extLst>
              </p:cNvPr>
              <p:cNvCxnSpPr/>
              <p:nvPr/>
            </p:nvCxnSpPr>
            <p:spPr bwMode="auto">
              <a:xfrm>
                <a:off x="7856971" y="4439983"/>
                <a:ext cx="0" cy="668743"/>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5" name="Gerader Verbinder 154">
                <a:extLst>
                  <a:ext uri="{FF2B5EF4-FFF2-40B4-BE49-F238E27FC236}">
                    <a16:creationId xmlns:a16="http://schemas.microsoft.com/office/drawing/2014/main" id="{9EFAF6EC-BEB6-421D-B4D2-0B6D9A7428BB}"/>
                  </a:ext>
                </a:extLst>
              </p:cNvPr>
              <p:cNvCxnSpPr/>
              <p:nvPr/>
            </p:nvCxnSpPr>
            <p:spPr bwMode="auto">
              <a:xfrm>
                <a:off x="7587703" y="5721466"/>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81" name="Gruppieren 180">
            <a:extLst>
              <a:ext uri="{FF2B5EF4-FFF2-40B4-BE49-F238E27FC236}">
                <a16:creationId xmlns:a16="http://schemas.microsoft.com/office/drawing/2014/main" id="{1DAC52C3-5ED6-D042-98F0-B65CBA912F15}"/>
              </a:ext>
            </a:extLst>
          </p:cNvPr>
          <p:cNvGrpSpPr/>
          <p:nvPr/>
        </p:nvGrpSpPr>
        <p:grpSpPr>
          <a:xfrm>
            <a:off x="4117650" y="2403634"/>
            <a:ext cx="4136006" cy="1308201"/>
            <a:chOff x="4113281" y="2451259"/>
            <a:chExt cx="4136006" cy="1308201"/>
          </a:xfrm>
        </p:grpSpPr>
        <p:cxnSp>
          <p:nvCxnSpPr>
            <p:cNvPr id="112" name="Gerade Verbindung mit Pfeil 111">
              <a:extLst>
                <a:ext uri="{FF2B5EF4-FFF2-40B4-BE49-F238E27FC236}">
                  <a16:creationId xmlns:a16="http://schemas.microsoft.com/office/drawing/2014/main" id="{92892277-696B-43B2-A5E8-3499987E1C1E}"/>
                </a:ext>
              </a:extLst>
            </p:cNvPr>
            <p:cNvCxnSpPr/>
            <p:nvPr/>
          </p:nvCxnSpPr>
          <p:spPr bwMode="auto">
            <a:xfrm>
              <a:off x="5279622" y="3132412"/>
              <a:ext cx="621745" cy="0"/>
            </a:xfrm>
            <a:prstGeom prst="straightConnector1">
              <a:avLst/>
            </a:prstGeom>
            <a:solidFill>
              <a:srgbClr val="FF0000"/>
            </a:solidFill>
            <a:ln w="2857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8" name="Textfeld 157">
              <a:extLst>
                <a:ext uri="{FF2B5EF4-FFF2-40B4-BE49-F238E27FC236}">
                  <a16:creationId xmlns:a16="http://schemas.microsoft.com/office/drawing/2014/main" id="{C3717A6C-DA1F-4151-80C7-E1928EA2907A}"/>
                </a:ext>
              </a:extLst>
            </p:cNvPr>
            <p:cNvSpPr txBox="1"/>
            <p:nvPr/>
          </p:nvSpPr>
          <p:spPr>
            <a:xfrm>
              <a:off x="5271307" y="3109512"/>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pic>
          <p:nvPicPr>
            <p:cNvPr id="11" name="Grafik 10" descr="Ein Bild, das drinnen, Tisch, sitzend, klein enthält.&#10;&#10;Automatisch generierte Beschreibung">
              <a:extLst>
                <a:ext uri="{FF2B5EF4-FFF2-40B4-BE49-F238E27FC236}">
                  <a16:creationId xmlns:a16="http://schemas.microsoft.com/office/drawing/2014/main" id="{024426AC-CCC9-4642-875E-8CABDA553B5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179079" y="2451259"/>
              <a:ext cx="1150569" cy="805399"/>
            </a:xfrm>
            <a:prstGeom prst="rect">
              <a:avLst/>
            </a:prstGeom>
          </p:spPr>
        </p:pic>
        <p:cxnSp>
          <p:nvCxnSpPr>
            <p:cNvPr id="110" name="Gerade Verbindung mit Pfeil 109">
              <a:extLst>
                <a:ext uri="{FF2B5EF4-FFF2-40B4-BE49-F238E27FC236}">
                  <a16:creationId xmlns:a16="http://schemas.microsoft.com/office/drawing/2014/main" id="{5F79D8F5-DF01-4C12-8B76-BDCE737353DF}"/>
                </a:ext>
              </a:extLst>
            </p:cNvPr>
            <p:cNvCxnSpPr/>
            <p:nvPr/>
          </p:nvCxnSpPr>
          <p:spPr bwMode="auto">
            <a:xfrm>
              <a:off x="5279622" y="2629992"/>
              <a:ext cx="2969665" cy="30267"/>
            </a:xfrm>
            <a:prstGeom prst="straightConnector1">
              <a:avLst/>
            </a:prstGeom>
            <a:solidFill>
              <a:srgbClr val="FF0000"/>
            </a:solidFill>
            <a:ln w="2857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 name="Textfeld 141">
              <a:extLst>
                <a:ext uri="{FF2B5EF4-FFF2-40B4-BE49-F238E27FC236}">
                  <a16:creationId xmlns:a16="http://schemas.microsoft.com/office/drawing/2014/main" id="{996058C6-E14C-4238-B326-22AD3B1AAE6E}"/>
                </a:ext>
              </a:extLst>
            </p:cNvPr>
            <p:cNvSpPr txBox="1"/>
            <p:nvPr/>
          </p:nvSpPr>
          <p:spPr>
            <a:xfrm>
              <a:off x="4113281" y="3236240"/>
              <a:ext cx="1269899" cy="523220"/>
            </a:xfrm>
            <a:prstGeom prst="rect">
              <a:avLst/>
            </a:prstGeom>
            <a:noFill/>
          </p:spPr>
          <p:txBody>
            <a:bodyPr wrap="none" rtlCol="0">
              <a:spAutoFit/>
            </a:bodyPr>
            <a:lstStyle/>
            <a:p>
              <a:pPr algn="ctr"/>
              <a:r>
                <a:rPr lang="de-DE" sz="1400" dirty="0"/>
                <a:t>Biogasanlage</a:t>
              </a:r>
              <a:br>
                <a:rPr lang="de-DE" sz="1400" dirty="0"/>
              </a:br>
              <a:r>
                <a:rPr lang="de-DE" sz="1400" dirty="0"/>
                <a:t>(Bio-Abfälle)</a:t>
              </a:r>
            </a:p>
          </p:txBody>
        </p:sp>
        <p:sp>
          <p:nvSpPr>
            <p:cNvPr id="56" name="Textfeld 55">
              <a:extLst>
                <a:ext uri="{FF2B5EF4-FFF2-40B4-BE49-F238E27FC236}">
                  <a16:creationId xmlns:a16="http://schemas.microsoft.com/office/drawing/2014/main" id="{08369F8B-124D-4F5D-8F65-DD7AF93F88B6}"/>
                </a:ext>
              </a:extLst>
            </p:cNvPr>
            <p:cNvSpPr txBox="1"/>
            <p:nvPr/>
          </p:nvSpPr>
          <p:spPr>
            <a:xfrm>
              <a:off x="5271307" y="2603851"/>
              <a:ext cx="511679" cy="307777"/>
            </a:xfrm>
            <a:prstGeom prst="rect">
              <a:avLst/>
            </a:prstGeom>
            <a:noFill/>
          </p:spPr>
          <p:txBody>
            <a:bodyPr wrap="none" rtlCol="0">
              <a:spAutoFit/>
            </a:bodyPr>
            <a:lstStyle/>
            <a:p>
              <a:r>
                <a:rPr lang="de-DE" sz="1400" dirty="0">
                  <a:solidFill>
                    <a:schemeClr val="accent2"/>
                  </a:solidFill>
                </a:rPr>
                <a:t>CH</a:t>
              </a:r>
              <a:r>
                <a:rPr lang="de-DE" sz="1400" baseline="-25000" dirty="0">
                  <a:solidFill>
                    <a:schemeClr val="accent2"/>
                  </a:solidFill>
                </a:rPr>
                <a:t>4</a:t>
              </a:r>
            </a:p>
          </p:txBody>
        </p:sp>
        <p:sp>
          <p:nvSpPr>
            <p:cNvPr id="97" name="Textfeld 96">
              <a:extLst>
                <a:ext uri="{FF2B5EF4-FFF2-40B4-BE49-F238E27FC236}">
                  <a16:creationId xmlns:a16="http://schemas.microsoft.com/office/drawing/2014/main" id="{1998728D-8AC4-F47F-B57E-C83BD6322CE3}"/>
                </a:ext>
              </a:extLst>
            </p:cNvPr>
            <p:cNvSpPr txBox="1"/>
            <p:nvPr/>
          </p:nvSpPr>
          <p:spPr>
            <a:xfrm>
              <a:off x="7278928" y="2781379"/>
              <a:ext cx="780983" cy="307777"/>
            </a:xfrm>
            <a:prstGeom prst="rect">
              <a:avLst/>
            </a:prstGeom>
            <a:noFill/>
          </p:spPr>
          <p:txBody>
            <a:bodyPr wrap="none" rtlCol="0">
              <a:spAutoFit/>
            </a:bodyPr>
            <a:lstStyle/>
            <a:p>
              <a:r>
                <a:rPr lang="de-DE" sz="1400" dirty="0">
                  <a:solidFill>
                    <a:schemeClr val="accent2"/>
                  </a:solidFill>
                </a:rPr>
                <a:t>Methan</a:t>
              </a:r>
            </a:p>
          </p:txBody>
        </p:sp>
      </p:grpSp>
      <p:grpSp>
        <p:nvGrpSpPr>
          <p:cNvPr id="49" name="Gruppieren 48">
            <a:extLst>
              <a:ext uri="{FF2B5EF4-FFF2-40B4-BE49-F238E27FC236}">
                <a16:creationId xmlns:a16="http://schemas.microsoft.com/office/drawing/2014/main" id="{56EB5FAE-33AB-1739-5FEF-77E34182B031}"/>
              </a:ext>
            </a:extLst>
          </p:cNvPr>
          <p:cNvGrpSpPr/>
          <p:nvPr/>
        </p:nvGrpSpPr>
        <p:grpSpPr>
          <a:xfrm>
            <a:off x="8243230" y="2330063"/>
            <a:ext cx="1657388" cy="2393483"/>
            <a:chOff x="8243230" y="2330063"/>
            <a:chExt cx="1657388" cy="2393483"/>
          </a:xfrm>
        </p:grpSpPr>
        <p:cxnSp>
          <p:nvCxnSpPr>
            <p:cNvPr id="96" name="Gerader Verbinder 95">
              <a:extLst>
                <a:ext uri="{FF2B5EF4-FFF2-40B4-BE49-F238E27FC236}">
                  <a16:creationId xmlns:a16="http://schemas.microsoft.com/office/drawing/2014/main" id="{F2350257-4240-4F51-BDBB-9F9D0DF6643C}"/>
                </a:ext>
              </a:extLst>
            </p:cNvPr>
            <p:cNvCxnSpPr/>
            <p:nvPr/>
          </p:nvCxnSpPr>
          <p:spPr bwMode="auto">
            <a:xfrm>
              <a:off x="9568560" y="3437919"/>
              <a:ext cx="0" cy="923232"/>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Textfeld 98">
              <a:extLst>
                <a:ext uri="{FF2B5EF4-FFF2-40B4-BE49-F238E27FC236}">
                  <a16:creationId xmlns:a16="http://schemas.microsoft.com/office/drawing/2014/main" id="{8E724D96-44C5-4143-90DD-8F159F6C242A}"/>
                </a:ext>
              </a:extLst>
            </p:cNvPr>
            <p:cNvSpPr txBox="1"/>
            <p:nvPr/>
          </p:nvSpPr>
          <p:spPr>
            <a:xfrm>
              <a:off x="9238257" y="2483304"/>
              <a:ext cx="662361" cy="954107"/>
            </a:xfrm>
            <a:prstGeom prst="rect">
              <a:avLst/>
            </a:prstGeom>
            <a:noFill/>
          </p:spPr>
          <p:txBody>
            <a:bodyPr wrap="none" rtlCol="0">
              <a:spAutoFit/>
            </a:bodyPr>
            <a:lstStyle/>
            <a:p>
              <a:pPr algn="ctr"/>
              <a:r>
                <a:rPr lang="de-DE" sz="1400" dirty="0"/>
                <a:t>Gas-</a:t>
              </a:r>
              <a:br>
                <a:rPr lang="de-DE" sz="1400" dirty="0"/>
              </a:br>
              <a:r>
                <a:rPr lang="de-DE" sz="1400" dirty="0"/>
                <a:t>netz</a:t>
              </a:r>
              <a:br>
                <a:rPr lang="de-DE" sz="1400" dirty="0"/>
              </a:br>
              <a:r>
                <a:rPr lang="de-DE" sz="1400" dirty="0"/>
                <a:t>(Spei-</a:t>
              </a:r>
              <a:br>
                <a:rPr lang="de-DE" sz="1400" dirty="0"/>
              </a:br>
              <a:r>
                <a:rPr lang="de-DE" sz="1400" dirty="0" err="1"/>
                <a:t>cher</a:t>
              </a:r>
              <a:r>
                <a:rPr lang="de-DE" sz="1400" dirty="0"/>
                <a:t>)</a:t>
              </a:r>
            </a:p>
          </p:txBody>
        </p:sp>
        <p:cxnSp>
          <p:nvCxnSpPr>
            <p:cNvPr id="93" name="Gerader Verbinder 92">
              <a:extLst>
                <a:ext uri="{FF2B5EF4-FFF2-40B4-BE49-F238E27FC236}">
                  <a16:creationId xmlns:a16="http://schemas.microsoft.com/office/drawing/2014/main" id="{0ACD3EC4-4E21-E8C9-C1C7-D77341AE8952}"/>
                </a:ext>
              </a:extLst>
            </p:cNvPr>
            <p:cNvCxnSpPr/>
            <p:nvPr/>
          </p:nvCxnSpPr>
          <p:spPr bwMode="auto">
            <a:xfrm flipH="1">
              <a:off x="8243230" y="2330063"/>
              <a:ext cx="6166" cy="2393483"/>
            </a:xfrm>
            <a:prstGeom prst="line">
              <a:avLst/>
            </a:prstGeom>
            <a:solidFill>
              <a:srgbClr val="FF0000"/>
            </a:solidFill>
            <a:ln w="38100"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6" name="Gerade Verbindung mit Pfeil 155">
              <a:extLst>
                <a:ext uri="{FF2B5EF4-FFF2-40B4-BE49-F238E27FC236}">
                  <a16:creationId xmlns:a16="http://schemas.microsoft.com/office/drawing/2014/main" id="{BF1520CD-FE16-471A-CB66-FD4162240241}"/>
                </a:ext>
              </a:extLst>
            </p:cNvPr>
            <p:cNvCxnSpPr/>
            <p:nvPr/>
          </p:nvCxnSpPr>
          <p:spPr bwMode="auto">
            <a:xfrm>
              <a:off x="8249287" y="4065440"/>
              <a:ext cx="1319273" cy="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5" name="Gruppieren 184">
            <a:extLst>
              <a:ext uri="{FF2B5EF4-FFF2-40B4-BE49-F238E27FC236}">
                <a16:creationId xmlns:a16="http://schemas.microsoft.com/office/drawing/2014/main" id="{298D9833-AD62-9FEF-1D39-1A345FA620FA}"/>
              </a:ext>
            </a:extLst>
          </p:cNvPr>
          <p:cNvGrpSpPr/>
          <p:nvPr/>
        </p:nvGrpSpPr>
        <p:grpSpPr>
          <a:xfrm>
            <a:off x="6149914" y="852196"/>
            <a:ext cx="2376235" cy="816866"/>
            <a:chOff x="6139586" y="932976"/>
            <a:chExt cx="2376235" cy="816866"/>
          </a:xfrm>
        </p:grpSpPr>
        <p:pic>
          <p:nvPicPr>
            <p:cNvPr id="31" name="Grafik 30" descr="Ein Bild, das Spiel, Tisch, Raum enthält.&#10;&#10;Automatisch generierte Beschreibung">
              <a:extLst>
                <a:ext uri="{FF2B5EF4-FFF2-40B4-BE49-F238E27FC236}">
                  <a16:creationId xmlns:a16="http://schemas.microsoft.com/office/drawing/2014/main" id="{50FFADD5-D56E-4A6D-8F9B-957C46829CE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97181" y="932976"/>
              <a:ext cx="727707" cy="544285"/>
            </a:xfrm>
            <a:prstGeom prst="rect">
              <a:avLst/>
            </a:prstGeom>
          </p:spPr>
        </p:pic>
        <p:sp>
          <p:nvSpPr>
            <p:cNvPr id="50" name="Textfeld 49">
              <a:extLst>
                <a:ext uri="{FF2B5EF4-FFF2-40B4-BE49-F238E27FC236}">
                  <a16:creationId xmlns:a16="http://schemas.microsoft.com/office/drawing/2014/main" id="{37D22265-9D35-4A2B-A7AA-BDA1FB1F8FC4}"/>
                </a:ext>
              </a:extLst>
            </p:cNvPr>
            <p:cNvSpPr txBox="1"/>
            <p:nvPr/>
          </p:nvSpPr>
          <p:spPr>
            <a:xfrm>
              <a:off x="7266761" y="1442065"/>
              <a:ext cx="1249060" cy="307777"/>
            </a:xfrm>
            <a:prstGeom prst="rect">
              <a:avLst/>
            </a:prstGeom>
            <a:noFill/>
          </p:spPr>
          <p:txBody>
            <a:bodyPr wrap="none" rtlCol="0">
              <a:spAutoFit/>
            </a:bodyPr>
            <a:lstStyle/>
            <a:p>
              <a:r>
                <a:rPr lang="de-DE" sz="1400" dirty="0"/>
                <a:t>Klär-   </a:t>
              </a:r>
              <a:r>
                <a:rPr lang="de-DE" sz="1400" dirty="0" err="1"/>
                <a:t>anlage</a:t>
              </a:r>
              <a:endParaRPr lang="de-DE" sz="1400" dirty="0"/>
            </a:p>
          </p:txBody>
        </p:sp>
        <p:cxnSp>
          <p:nvCxnSpPr>
            <p:cNvPr id="174" name="Gerade Verbindung mit Pfeil 173">
              <a:extLst>
                <a:ext uri="{FF2B5EF4-FFF2-40B4-BE49-F238E27FC236}">
                  <a16:creationId xmlns:a16="http://schemas.microsoft.com/office/drawing/2014/main" id="{461FED88-5AE3-BEE4-5410-C1E82C77A90E}"/>
                </a:ext>
              </a:extLst>
            </p:cNvPr>
            <p:cNvCxnSpPr/>
            <p:nvPr/>
          </p:nvCxnSpPr>
          <p:spPr bwMode="auto">
            <a:xfrm>
              <a:off x="6139586" y="1202565"/>
              <a:ext cx="1451839" cy="0"/>
            </a:xfrm>
            <a:prstGeom prst="straightConnector1">
              <a:avLst/>
            </a:prstGeom>
            <a:solidFill>
              <a:srgbClr val="FF0000"/>
            </a:solidFill>
            <a:ln w="2857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6" name="Gerader Verbinder 175">
              <a:extLst>
                <a:ext uri="{FF2B5EF4-FFF2-40B4-BE49-F238E27FC236}">
                  <a16:creationId xmlns:a16="http://schemas.microsoft.com/office/drawing/2014/main" id="{C62E2A93-6DA8-1F69-B5D4-4FCE2E7DC9FF}"/>
                </a:ext>
              </a:extLst>
            </p:cNvPr>
            <p:cNvCxnSpPr/>
            <p:nvPr/>
          </p:nvCxnSpPr>
          <p:spPr bwMode="auto">
            <a:xfrm>
              <a:off x="6139938" y="1192190"/>
              <a:ext cx="0" cy="216887"/>
            </a:xfrm>
            <a:prstGeom prst="line">
              <a:avLst/>
            </a:prstGeom>
            <a:solidFill>
              <a:srgbClr val="FF0000"/>
            </a:solidFill>
            <a:ln w="2857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B38D38EF-CFF0-A80E-0361-0A6B1C25FBAC}"/>
              </a:ext>
            </a:extLst>
          </p:cNvPr>
          <p:cNvGrpSpPr/>
          <p:nvPr/>
        </p:nvGrpSpPr>
        <p:grpSpPr>
          <a:xfrm>
            <a:off x="1661831" y="1131930"/>
            <a:ext cx="2492740" cy="3141205"/>
            <a:chOff x="1546482" y="1192720"/>
            <a:chExt cx="5523686" cy="2862950"/>
          </a:xfrm>
          <a:solidFill>
            <a:srgbClr val="FF0000">
              <a:alpha val="10196"/>
            </a:srgbClr>
          </a:solidFill>
        </p:grpSpPr>
        <p:sp>
          <p:nvSpPr>
            <p:cNvPr id="101" name="Rechteck: abgerundete Ecken 100">
              <a:extLst>
                <a:ext uri="{FF2B5EF4-FFF2-40B4-BE49-F238E27FC236}">
                  <a16:creationId xmlns:a16="http://schemas.microsoft.com/office/drawing/2014/main" id="{C42F5E47-FEE3-59C5-0588-3649B3B4D993}"/>
                </a:ext>
              </a:extLst>
            </p:cNvPr>
            <p:cNvSpPr/>
            <p:nvPr/>
          </p:nvSpPr>
          <p:spPr bwMode="auto">
            <a:xfrm>
              <a:off x="1872990" y="1415856"/>
              <a:ext cx="5197178" cy="2639814"/>
            </a:xfrm>
            <a:prstGeom prst="roundRect">
              <a:avLst>
                <a:gd name="adj" fmla="val 6490"/>
              </a:avLst>
            </a:prstGeom>
            <a:grpFill/>
            <a:ln w="1905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2" name="Textfeld 101">
              <a:extLst>
                <a:ext uri="{FF2B5EF4-FFF2-40B4-BE49-F238E27FC236}">
                  <a16:creationId xmlns:a16="http://schemas.microsoft.com/office/drawing/2014/main" id="{41C369C4-9E81-4AE8-315F-136DC3044618}"/>
                </a:ext>
              </a:extLst>
            </p:cNvPr>
            <p:cNvSpPr txBox="1"/>
            <p:nvPr/>
          </p:nvSpPr>
          <p:spPr>
            <a:xfrm>
              <a:off x="1546482" y="1192720"/>
              <a:ext cx="2932214" cy="276999"/>
            </a:xfrm>
            <a:prstGeom prst="rect">
              <a:avLst/>
            </a:prstGeom>
            <a:noFill/>
          </p:spPr>
          <p:txBody>
            <a:bodyPr wrap="none" rtlCol="0">
              <a:spAutoFit/>
            </a:bodyPr>
            <a:lstStyle/>
            <a:p>
              <a:r>
                <a:rPr lang="de-DE" sz="1200" dirty="0">
                  <a:solidFill>
                    <a:srgbClr val="FF0000"/>
                  </a:solidFill>
                </a:rPr>
                <a:t>Flächen-/Infrastruktur-Synergien nutzen</a:t>
              </a:r>
            </a:p>
          </p:txBody>
        </p:sp>
      </p:grpSp>
      <p:grpSp>
        <p:nvGrpSpPr>
          <p:cNvPr id="98" name="Gruppieren 97">
            <a:extLst>
              <a:ext uri="{FF2B5EF4-FFF2-40B4-BE49-F238E27FC236}">
                <a16:creationId xmlns:a16="http://schemas.microsoft.com/office/drawing/2014/main" id="{D15A2117-29B4-DFB7-6B3F-92F00435CE87}"/>
              </a:ext>
            </a:extLst>
          </p:cNvPr>
          <p:cNvGrpSpPr/>
          <p:nvPr/>
        </p:nvGrpSpPr>
        <p:grpSpPr>
          <a:xfrm>
            <a:off x="9217526" y="959380"/>
            <a:ext cx="721672" cy="1287488"/>
            <a:chOff x="9217526" y="959380"/>
            <a:chExt cx="721672" cy="1287488"/>
          </a:xfrm>
        </p:grpSpPr>
        <p:cxnSp>
          <p:nvCxnSpPr>
            <p:cNvPr id="195" name="Gerader Verbinder 194">
              <a:extLst>
                <a:ext uri="{FF2B5EF4-FFF2-40B4-BE49-F238E27FC236}">
                  <a16:creationId xmlns:a16="http://schemas.microsoft.com/office/drawing/2014/main" id="{8CC483A1-7DE2-8847-EF46-004E02B4076B}"/>
                </a:ext>
              </a:extLst>
            </p:cNvPr>
            <p:cNvCxnSpPr>
              <a:stCxn id="198" idx="2"/>
            </p:cNvCxnSpPr>
            <p:nvPr/>
          </p:nvCxnSpPr>
          <p:spPr bwMode="auto">
            <a:xfrm>
              <a:off x="9578362" y="1482600"/>
              <a:ext cx="0" cy="76426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8" name="Textfeld 197">
              <a:extLst>
                <a:ext uri="{FF2B5EF4-FFF2-40B4-BE49-F238E27FC236}">
                  <a16:creationId xmlns:a16="http://schemas.microsoft.com/office/drawing/2014/main" id="{588EF2EE-1F72-9A80-A207-7EDDA112D863}"/>
                </a:ext>
              </a:extLst>
            </p:cNvPr>
            <p:cNvSpPr txBox="1"/>
            <p:nvPr/>
          </p:nvSpPr>
          <p:spPr>
            <a:xfrm>
              <a:off x="9217526" y="959380"/>
              <a:ext cx="721672" cy="523220"/>
            </a:xfrm>
            <a:prstGeom prst="rect">
              <a:avLst/>
            </a:prstGeom>
            <a:noFill/>
          </p:spPr>
          <p:txBody>
            <a:bodyPr wrap="none" rtlCol="0">
              <a:spAutoFit/>
            </a:bodyPr>
            <a:lstStyle/>
            <a:p>
              <a:pPr algn="ctr"/>
              <a:r>
                <a:rPr lang="de-DE" sz="1400" dirty="0"/>
                <a:t>Daten-</a:t>
              </a:r>
              <a:br>
                <a:rPr lang="de-DE" sz="1400" dirty="0"/>
              </a:br>
              <a:r>
                <a:rPr lang="de-DE" sz="1400" dirty="0"/>
                <a:t>netz</a:t>
              </a:r>
            </a:p>
          </p:txBody>
        </p:sp>
      </p:grpSp>
      <p:grpSp>
        <p:nvGrpSpPr>
          <p:cNvPr id="2" name="Gruppieren 1">
            <a:extLst>
              <a:ext uri="{FF2B5EF4-FFF2-40B4-BE49-F238E27FC236}">
                <a16:creationId xmlns:a16="http://schemas.microsoft.com/office/drawing/2014/main" id="{3194E6F6-620D-BA41-9253-0D91D587637E}"/>
              </a:ext>
            </a:extLst>
          </p:cNvPr>
          <p:cNvGrpSpPr/>
          <p:nvPr/>
        </p:nvGrpSpPr>
        <p:grpSpPr>
          <a:xfrm>
            <a:off x="916626" y="1414966"/>
            <a:ext cx="8668478" cy="4687544"/>
            <a:chOff x="916626" y="1414966"/>
            <a:chExt cx="8668478" cy="4687544"/>
          </a:xfrm>
        </p:grpSpPr>
        <p:grpSp>
          <p:nvGrpSpPr>
            <p:cNvPr id="201" name="Gruppieren 200">
              <a:extLst>
                <a:ext uri="{FF2B5EF4-FFF2-40B4-BE49-F238E27FC236}">
                  <a16:creationId xmlns:a16="http://schemas.microsoft.com/office/drawing/2014/main" id="{984475AC-E484-8232-93FD-74DF138426E9}"/>
                </a:ext>
              </a:extLst>
            </p:cNvPr>
            <p:cNvGrpSpPr/>
            <p:nvPr/>
          </p:nvGrpSpPr>
          <p:grpSpPr>
            <a:xfrm>
              <a:off x="916626" y="1414966"/>
              <a:ext cx="8668478" cy="4687544"/>
              <a:chOff x="916626" y="1414966"/>
              <a:chExt cx="8668478" cy="4687544"/>
            </a:xfrm>
          </p:grpSpPr>
          <p:cxnSp>
            <p:nvCxnSpPr>
              <p:cNvPr id="107" name="Gerader Verbinder 106">
                <a:extLst>
                  <a:ext uri="{FF2B5EF4-FFF2-40B4-BE49-F238E27FC236}">
                    <a16:creationId xmlns:a16="http://schemas.microsoft.com/office/drawing/2014/main" id="{7AC4085F-CDBB-AB25-B685-BC0625202747}"/>
                  </a:ext>
                </a:extLst>
              </p:cNvPr>
              <p:cNvCxnSpPr/>
              <p:nvPr/>
            </p:nvCxnSpPr>
            <p:spPr bwMode="auto">
              <a:xfrm>
                <a:off x="8864358" y="2112298"/>
                <a:ext cx="10419" cy="39902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3" name="Grafik 112">
                <a:extLst>
                  <a:ext uri="{FF2B5EF4-FFF2-40B4-BE49-F238E27FC236}">
                    <a16:creationId xmlns:a16="http://schemas.microsoft.com/office/drawing/2014/main" id="{82EF2141-40E7-889F-8FB5-75443A558694}"/>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7809" t="17276" r="16816" b="18891"/>
              <a:stretch/>
            </p:blipFill>
            <p:spPr>
              <a:xfrm>
                <a:off x="8645961" y="1802018"/>
                <a:ext cx="476662" cy="310280"/>
              </a:xfrm>
              <a:prstGeom prst="rect">
                <a:avLst/>
              </a:prstGeom>
            </p:spPr>
          </p:pic>
          <p:cxnSp>
            <p:nvCxnSpPr>
              <p:cNvPr id="131" name="Gerade Verbindung mit Pfeil 130">
                <a:extLst>
                  <a:ext uri="{FF2B5EF4-FFF2-40B4-BE49-F238E27FC236}">
                    <a16:creationId xmlns:a16="http://schemas.microsoft.com/office/drawing/2014/main" id="{B33BE95C-CC5D-278E-66A6-EEBDD0B0D717}"/>
                  </a:ext>
                </a:extLst>
              </p:cNvPr>
              <p:cNvCxnSpPr/>
              <p:nvPr/>
            </p:nvCxnSpPr>
            <p:spPr bwMode="auto">
              <a:xfrm>
                <a:off x="916626" y="6102510"/>
                <a:ext cx="796766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2" name="Gerader Verbinder 131">
                <a:extLst>
                  <a:ext uri="{FF2B5EF4-FFF2-40B4-BE49-F238E27FC236}">
                    <a16:creationId xmlns:a16="http://schemas.microsoft.com/office/drawing/2014/main" id="{C6620A89-37F6-FAF0-4DAD-9EB57CFD869E}"/>
                  </a:ext>
                </a:extLst>
              </p:cNvPr>
              <p:cNvCxnSpPr/>
              <p:nvPr/>
            </p:nvCxnSpPr>
            <p:spPr bwMode="auto">
              <a:xfrm>
                <a:off x="920215" y="1510455"/>
                <a:ext cx="0" cy="459205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33761A3C-EA11-A3D7-048B-BF1269A1B232}"/>
                  </a:ext>
                </a:extLst>
              </p:cNvPr>
              <p:cNvCxnSpPr/>
              <p:nvPr/>
            </p:nvCxnSpPr>
            <p:spPr bwMode="auto">
              <a:xfrm>
                <a:off x="4570962" y="2288850"/>
                <a:ext cx="429339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1" name="Gerade Verbindung mit Pfeil 140">
                <a:extLst>
                  <a:ext uri="{FF2B5EF4-FFF2-40B4-BE49-F238E27FC236}">
                    <a16:creationId xmlns:a16="http://schemas.microsoft.com/office/drawing/2014/main" id="{B16069E7-CE45-4514-353D-0A567EF6BE22}"/>
                  </a:ext>
                </a:extLst>
              </p:cNvPr>
              <p:cNvCxnSpPr/>
              <p:nvPr/>
            </p:nvCxnSpPr>
            <p:spPr bwMode="auto">
              <a:xfrm>
                <a:off x="920215" y="2163308"/>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 Verbindung mit Pfeil 149">
                <a:extLst>
                  <a:ext uri="{FF2B5EF4-FFF2-40B4-BE49-F238E27FC236}">
                    <a16:creationId xmlns:a16="http://schemas.microsoft.com/office/drawing/2014/main" id="{43C88716-1296-AABB-138E-6A429E3360E8}"/>
                  </a:ext>
                </a:extLst>
              </p:cNvPr>
              <p:cNvCxnSpPr/>
              <p:nvPr/>
            </p:nvCxnSpPr>
            <p:spPr bwMode="auto">
              <a:xfrm>
                <a:off x="920215" y="3032006"/>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2" name="Gerade Verbindung mit Pfeil 151">
                <a:extLst>
                  <a:ext uri="{FF2B5EF4-FFF2-40B4-BE49-F238E27FC236}">
                    <a16:creationId xmlns:a16="http://schemas.microsoft.com/office/drawing/2014/main" id="{6FCD42E3-8F1E-2CC0-F0EC-D3BC76C4652E}"/>
                  </a:ext>
                </a:extLst>
              </p:cNvPr>
              <p:cNvCxnSpPr/>
              <p:nvPr/>
            </p:nvCxnSpPr>
            <p:spPr bwMode="auto">
              <a:xfrm>
                <a:off x="920215" y="3815819"/>
                <a:ext cx="1193716"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7" name="Gerader Verbinder 156">
                <a:extLst>
                  <a:ext uri="{FF2B5EF4-FFF2-40B4-BE49-F238E27FC236}">
                    <a16:creationId xmlns:a16="http://schemas.microsoft.com/office/drawing/2014/main" id="{71554F36-2FF9-F1F1-13C1-673959EF5B6A}"/>
                  </a:ext>
                </a:extLst>
              </p:cNvPr>
              <p:cNvCxnSpPr/>
              <p:nvPr/>
            </p:nvCxnSpPr>
            <p:spPr bwMode="auto">
              <a:xfrm>
                <a:off x="2500619" y="5636722"/>
                <a:ext cx="0" cy="465788"/>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090BC23C-7338-BC2C-BAD2-519D56E6A738}"/>
                  </a:ext>
                </a:extLst>
              </p:cNvPr>
              <p:cNvCxnSpPr/>
              <p:nvPr/>
            </p:nvCxnSpPr>
            <p:spPr bwMode="auto">
              <a:xfrm>
                <a:off x="6356340"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6" name="Gerader Verbinder 165">
                <a:extLst>
                  <a:ext uri="{FF2B5EF4-FFF2-40B4-BE49-F238E27FC236}">
                    <a16:creationId xmlns:a16="http://schemas.microsoft.com/office/drawing/2014/main" id="{90F9841E-82DA-CD74-BBF6-648620F67752}"/>
                  </a:ext>
                </a:extLst>
              </p:cNvPr>
              <p:cNvCxnSpPr/>
              <p:nvPr/>
            </p:nvCxnSpPr>
            <p:spPr bwMode="auto">
              <a:xfrm>
                <a:off x="7968456" y="5670978"/>
                <a:ext cx="0" cy="43153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8" name="Gerader Verbinder 167">
                <a:extLst>
                  <a:ext uri="{FF2B5EF4-FFF2-40B4-BE49-F238E27FC236}">
                    <a16:creationId xmlns:a16="http://schemas.microsoft.com/office/drawing/2014/main" id="{BE891CA7-6A40-B875-8991-8FFAA1DCD353}"/>
                  </a:ext>
                </a:extLst>
              </p:cNvPr>
              <p:cNvCxnSpPr/>
              <p:nvPr/>
            </p:nvCxnSpPr>
            <p:spPr bwMode="auto">
              <a:xfrm>
                <a:off x="6028923" y="2292697"/>
                <a:ext cx="0" cy="472723"/>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0" name="Gerader Verbinder 169">
                <a:extLst>
                  <a:ext uri="{FF2B5EF4-FFF2-40B4-BE49-F238E27FC236}">
                    <a16:creationId xmlns:a16="http://schemas.microsoft.com/office/drawing/2014/main" id="{4A4BED4C-CDE5-7212-A375-5719EE7494F6}"/>
                  </a:ext>
                </a:extLst>
              </p:cNvPr>
              <p:cNvCxnSpPr/>
              <p:nvPr/>
            </p:nvCxnSpPr>
            <p:spPr bwMode="auto">
              <a:xfrm>
                <a:off x="4805190" y="2292697"/>
                <a:ext cx="0" cy="101412"/>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2" name="Gerader Verbinder 171">
                <a:extLst>
                  <a:ext uri="{FF2B5EF4-FFF2-40B4-BE49-F238E27FC236}">
                    <a16:creationId xmlns:a16="http://schemas.microsoft.com/office/drawing/2014/main" id="{E6DF94EE-62F0-76C6-A6ED-E56C9AE71474}"/>
                  </a:ext>
                </a:extLst>
              </p:cNvPr>
              <p:cNvCxnSpPr/>
              <p:nvPr/>
            </p:nvCxnSpPr>
            <p:spPr bwMode="auto">
              <a:xfrm>
                <a:off x="6022881" y="1970015"/>
                <a:ext cx="0" cy="318835"/>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7" name="Gerader Verbinder 176">
                <a:extLst>
                  <a:ext uri="{FF2B5EF4-FFF2-40B4-BE49-F238E27FC236}">
                    <a16:creationId xmlns:a16="http://schemas.microsoft.com/office/drawing/2014/main" id="{2743E962-47DE-A43D-3285-838DA49D1925}"/>
                  </a:ext>
                </a:extLst>
              </p:cNvPr>
              <p:cNvCxnSpPr/>
              <p:nvPr/>
            </p:nvCxnSpPr>
            <p:spPr bwMode="auto">
              <a:xfrm>
                <a:off x="7773441" y="1414966"/>
                <a:ext cx="0" cy="873884"/>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6" name="Textfeld 185">
                <a:extLst>
                  <a:ext uri="{FF2B5EF4-FFF2-40B4-BE49-F238E27FC236}">
                    <a16:creationId xmlns:a16="http://schemas.microsoft.com/office/drawing/2014/main" id="{4DD306CC-EC80-28AB-4DE0-3F7717EE1350}"/>
                  </a:ext>
                </a:extLst>
              </p:cNvPr>
              <p:cNvSpPr txBox="1"/>
              <p:nvPr/>
            </p:nvSpPr>
            <p:spPr>
              <a:xfrm>
                <a:off x="8562325" y="1496396"/>
                <a:ext cx="574196" cy="307777"/>
              </a:xfrm>
              <a:prstGeom prst="rect">
                <a:avLst/>
              </a:prstGeom>
              <a:noFill/>
            </p:spPr>
            <p:txBody>
              <a:bodyPr wrap="none" rtlCol="0">
                <a:spAutoFit/>
              </a:bodyPr>
              <a:lstStyle/>
              <a:p>
                <a:r>
                  <a:rPr lang="de-DE" sz="1400" dirty="0"/>
                  <a:t>EMS</a:t>
                </a:r>
              </a:p>
            </p:txBody>
          </p:sp>
          <p:cxnSp>
            <p:nvCxnSpPr>
              <p:cNvPr id="199" name="Gerade Verbindung mit Pfeil 198">
                <a:extLst>
                  <a:ext uri="{FF2B5EF4-FFF2-40B4-BE49-F238E27FC236}">
                    <a16:creationId xmlns:a16="http://schemas.microsoft.com/office/drawing/2014/main" id="{D97DCEF7-B203-D49A-E675-EBD43F334922}"/>
                  </a:ext>
                </a:extLst>
              </p:cNvPr>
              <p:cNvCxnSpPr/>
              <p:nvPr/>
            </p:nvCxnSpPr>
            <p:spPr bwMode="auto">
              <a:xfrm>
                <a:off x="9122623" y="1989987"/>
                <a:ext cx="462481" cy="0"/>
              </a:xfrm>
              <a:prstGeom prst="straightConnector1">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27" name="Gerader Verbinder 126">
              <a:extLst>
                <a:ext uri="{FF2B5EF4-FFF2-40B4-BE49-F238E27FC236}">
                  <a16:creationId xmlns:a16="http://schemas.microsoft.com/office/drawing/2014/main" id="{BFB72193-BE0F-C121-B6F5-7FF6CE2440E6}"/>
                </a:ext>
              </a:extLst>
            </p:cNvPr>
            <p:cNvCxnSpPr/>
            <p:nvPr/>
          </p:nvCxnSpPr>
          <p:spPr bwMode="auto">
            <a:xfrm>
              <a:off x="5167269" y="5679273"/>
              <a:ext cx="0" cy="423237"/>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9" name="Gruppieren 158">
            <a:extLst>
              <a:ext uri="{FF2B5EF4-FFF2-40B4-BE49-F238E27FC236}">
                <a16:creationId xmlns:a16="http://schemas.microsoft.com/office/drawing/2014/main" id="{BA5D4123-F162-5479-1AD2-B139D5273A5E}"/>
              </a:ext>
            </a:extLst>
          </p:cNvPr>
          <p:cNvGrpSpPr/>
          <p:nvPr/>
        </p:nvGrpSpPr>
        <p:grpSpPr>
          <a:xfrm>
            <a:off x="7227353" y="4382833"/>
            <a:ext cx="1417922" cy="1525491"/>
            <a:chOff x="7227353" y="4382833"/>
            <a:chExt cx="1417922" cy="1525491"/>
          </a:xfrm>
        </p:grpSpPr>
        <p:sp>
          <p:nvSpPr>
            <p:cNvPr id="21" name="Textfeld 20">
              <a:extLst>
                <a:ext uri="{FF2B5EF4-FFF2-40B4-BE49-F238E27FC236}">
                  <a16:creationId xmlns:a16="http://schemas.microsoft.com/office/drawing/2014/main" id="{24E3E7EE-1F12-C3F3-53B0-AE6341009F39}"/>
                </a:ext>
              </a:extLst>
            </p:cNvPr>
            <p:cNvSpPr txBox="1"/>
            <p:nvPr/>
          </p:nvSpPr>
          <p:spPr>
            <a:xfrm>
              <a:off x="7905345" y="4733841"/>
              <a:ext cx="739930" cy="523220"/>
            </a:xfrm>
            <a:prstGeom prst="rect">
              <a:avLst/>
            </a:prstGeom>
            <a:noFill/>
          </p:spPr>
          <p:txBody>
            <a:bodyPr wrap="square" rtlCol="0">
              <a:spAutoFit/>
            </a:bodyPr>
            <a:lstStyle/>
            <a:p>
              <a:r>
                <a:rPr lang="de-DE" sz="1400" dirty="0"/>
                <a:t>G(</a:t>
              </a:r>
              <a:r>
                <a:rPr lang="de-DE" sz="1400" dirty="0" err="1"/>
                <a:t>uD</a:t>
              </a:r>
              <a:r>
                <a:rPr lang="de-DE" sz="1400" dirty="0"/>
                <a:t>)-</a:t>
              </a:r>
              <a:br>
                <a:rPr lang="de-DE" sz="1400" dirty="0"/>
              </a:br>
              <a:r>
                <a:rPr lang="de-DE" sz="1400" dirty="0"/>
                <a:t>    KW</a:t>
              </a:r>
            </a:p>
          </p:txBody>
        </p:sp>
        <p:pic>
          <p:nvPicPr>
            <p:cNvPr id="45" name="Grafik 44" descr="Ein Bild, das draußen, Gebäude, Turm enthält.&#10;&#10;Automatisch generierte Beschreibung">
              <a:extLst>
                <a:ext uri="{FF2B5EF4-FFF2-40B4-BE49-F238E27FC236}">
                  <a16:creationId xmlns:a16="http://schemas.microsoft.com/office/drawing/2014/main" id="{42D93202-1F8D-91C3-5702-4A699FDE68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p:spPr>
        </p:pic>
        <p:cxnSp>
          <p:nvCxnSpPr>
            <p:cNvPr id="133" name="Gerader Verbinder 132">
              <a:extLst>
                <a:ext uri="{FF2B5EF4-FFF2-40B4-BE49-F238E27FC236}">
                  <a16:creationId xmlns:a16="http://schemas.microsoft.com/office/drawing/2014/main" id="{FC1AB5D8-AEA9-78AA-742C-9FECFDC32904}"/>
                </a:ext>
              </a:extLst>
            </p:cNvPr>
            <p:cNvCxnSpPr/>
            <p:nvPr/>
          </p:nvCxnSpPr>
          <p:spPr bwMode="auto">
            <a:xfrm>
              <a:off x="7970987" y="4382833"/>
              <a:ext cx="0" cy="668743"/>
            </a:xfrm>
            <a:prstGeom prst="line">
              <a:avLst/>
            </a:prstGeom>
            <a:solidFill>
              <a:srgbClr val="FF0000"/>
            </a:solidFill>
            <a:ln w="2857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Gerader Verbinder 144">
              <a:extLst>
                <a:ext uri="{FF2B5EF4-FFF2-40B4-BE49-F238E27FC236}">
                  <a16:creationId xmlns:a16="http://schemas.microsoft.com/office/drawing/2014/main" id="{3F83B899-13CC-B0AB-CF53-863C3A495E4A}"/>
                </a:ext>
              </a:extLst>
            </p:cNvPr>
            <p:cNvCxnSpPr/>
            <p:nvPr/>
          </p:nvCxnSpPr>
          <p:spPr bwMode="auto">
            <a:xfrm>
              <a:off x="7393244" y="4529453"/>
              <a:ext cx="0" cy="501870"/>
            </a:xfrm>
            <a:prstGeom prst="line">
              <a:avLst/>
            </a:prstGeom>
            <a:solidFill>
              <a:srgbClr val="FF0000"/>
            </a:solidFill>
            <a:ln w="2857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Gerader Verbinder 146">
              <a:extLst>
                <a:ext uri="{FF2B5EF4-FFF2-40B4-BE49-F238E27FC236}">
                  <a16:creationId xmlns:a16="http://schemas.microsoft.com/office/drawing/2014/main" id="{A2AD0720-4B62-34FD-384D-1AD0C97E00C2}"/>
                </a:ext>
              </a:extLst>
            </p:cNvPr>
            <p:cNvCxnSpPr/>
            <p:nvPr/>
          </p:nvCxnSpPr>
          <p:spPr bwMode="auto">
            <a:xfrm>
              <a:off x="7500252" y="5645555"/>
              <a:ext cx="0" cy="262769"/>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1" name="Gruppieren 120">
            <a:extLst>
              <a:ext uri="{FF2B5EF4-FFF2-40B4-BE49-F238E27FC236}">
                <a16:creationId xmlns:a16="http://schemas.microsoft.com/office/drawing/2014/main" id="{21138745-6B1C-9E6D-EA19-F43182FA1C92}"/>
              </a:ext>
            </a:extLst>
          </p:cNvPr>
          <p:cNvGrpSpPr/>
          <p:nvPr/>
        </p:nvGrpSpPr>
        <p:grpSpPr>
          <a:xfrm>
            <a:off x="4161124" y="4492267"/>
            <a:ext cx="1054956" cy="1407535"/>
            <a:chOff x="4161124" y="4492267"/>
            <a:chExt cx="1054956" cy="1407535"/>
          </a:xfrm>
        </p:grpSpPr>
        <p:sp>
          <p:nvSpPr>
            <p:cNvPr id="81" name="Textfeld 80">
              <a:extLst>
                <a:ext uri="{FF2B5EF4-FFF2-40B4-BE49-F238E27FC236}">
                  <a16:creationId xmlns:a16="http://schemas.microsoft.com/office/drawing/2014/main" id="{AC3B4CFF-F9C4-4AF2-ABAB-E0E8D8F5C3F2}"/>
                </a:ext>
              </a:extLst>
            </p:cNvPr>
            <p:cNvSpPr txBox="1"/>
            <p:nvPr/>
          </p:nvSpPr>
          <p:spPr>
            <a:xfrm>
              <a:off x="4161124" y="4492267"/>
              <a:ext cx="603050" cy="523220"/>
            </a:xfrm>
            <a:prstGeom prst="rect">
              <a:avLst/>
            </a:prstGeom>
            <a:noFill/>
          </p:spPr>
          <p:txBody>
            <a:bodyPr wrap="none" rtlCol="0">
              <a:spAutoFit/>
            </a:bodyPr>
            <a:lstStyle/>
            <a:p>
              <a:r>
                <a:rPr lang="de-DE" sz="1400" dirty="0"/>
                <a:t>Heiz-</a:t>
              </a:r>
              <a:br>
                <a:rPr lang="de-DE" sz="1400" dirty="0"/>
              </a:br>
              <a:r>
                <a:rPr lang="de-DE" sz="1400" dirty="0"/>
                <a:t>werk</a:t>
              </a:r>
            </a:p>
          </p:txBody>
        </p:sp>
        <p:pic>
          <p:nvPicPr>
            <p:cNvPr id="105" name="Grafik 104" descr="Ein Bild, das Himmel, draußen, Gebäude, Wolke enthält.&#10;&#10;Automatisch generierte Beschreibung">
              <a:extLst>
                <a:ext uri="{FF2B5EF4-FFF2-40B4-BE49-F238E27FC236}">
                  <a16:creationId xmlns:a16="http://schemas.microsoft.com/office/drawing/2014/main" id="{7AA80BAA-0F77-3460-EF1C-398AA647EE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67288" y="4918228"/>
              <a:ext cx="548792" cy="768309"/>
            </a:xfrm>
            <a:prstGeom prst="rect">
              <a:avLst/>
            </a:prstGeom>
          </p:spPr>
        </p:pic>
        <p:cxnSp>
          <p:nvCxnSpPr>
            <p:cNvPr id="120" name="Gerader Verbinder 119">
              <a:extLst>
                <a:ext uri="{FF2B5EF4-FFF2-40B4-BE49-F238E27FC236}">
                  <a16:creationId xmlns:a16="http://schemas.microsoft.com/office/drawing/2014/main" id="{E3D046EA-C6CC-1979-FA38-3F6DA7751F2D}"/>
                </a:ext>
              </a:extLst>
            </p:cNvPr>
            <p:cNvCxnSpPr/>
            <p:nvPr/>
          </p:nvCxnSpPr>
          <p:spPr bwMode="auto">
            <a:xfrm>
              <a:off x="4804626" y="5684036"/>
              <a:ext cx="0" cy="215766"/>
            </a:xfrm>
            <a:prstGeom prst="line">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 name="Gruppieren 24">
            <a:extLst>
              <a:ext uri="{FF2B5EF4-FFF2-40B4-BE49-F238E27FC236}">
                <a16:creationId xmlns:a16="http://schemas.microsoft.com/office/drawing/2014/main" id="{BD8199A6-0226-93B8-A840-A083E1572E40}"/>
              </a:ext>
            </a:extLst>
          </p:cNvPr>
          <p:cNvGrpSpPr/>
          <p:nvPr/>
        </p:nvGrpSpPr>
        <p:grpSpPr>
          <a:xfrm>
            <a:off x="6440091" y="3316784"/>
            <a:ext cx="1250316" cy="1714539"/>
            <a:chOff x="6440091" y="3316784"/>
            <a:chExt cx="1250316" cy="1714539"/>
          </a:xfrm>
        </p:grpSpPr>
        <p:sp>
          <p:nvSpPr>
            <p:cNvPr id="4" name="Textfeld 3">
              <a:extLst>
                <a:ext uri="{FF2B5EF4-FFF2-40B4-BE49-F238E27FC236}">
                  <a16:creationId xmlns:a16="http://schemas.microsoft.com/office/drawing/2014/main" id="{04B47731-D15E-BE31-BBBB-29C3376B13CC}"/>
                </a:ext>
              </a:extLst>
            </p:cNvPr>
            <p:cNvSpPr txBox="1"/>
            <p:nvPr/>
          </p:nvSpPr>
          <p:spPr>
            <a:xfrm>
              <a:off x="7050208" y="3316784"/>
              <a:ext cx="521297" cy="307777"/>
            </a:xfrm>
            <a:prstGeom prst="rect">
              <a:avLst/>
            </a:prstGeom>
            <a:noFill/>
            <a:ln>
              <a:noFill/>
            </a:ln>
          </p:spPr>
          <p:txBody>
            <a:bodyPr wrap="none" rtlCol="0">
              <a:spAutoFit/>
            </a:bodyPr>
            <a:lstStyle/>
            <a:p>
              <a:r>
                <a:rPr lang="de-DE" sz="1400" dirty="0">
                  <a:solidFill>
                    <a:schemeClr val="accent2"/>
                  </a:solidFill>
                </a:rPr>
                <a:t>CO</a:t>
              </a:r>
              <a:r>
                <a:rPr lang="de-DE" sz="1400" baseline="-25000" dirty="0">
                  <a:solidFill>
                    <a:schemeClr val="accent2"/>
                  </a:solidFill>
                </a:rPr>
                <a:t>2</a:t>
              </a:r>
            </a:p>
          </p:txBody>
        </p:sp>
        <p:cxnSp>
          <p:nvCxnSpPr>
            <p:cNvPr id="6" name="Gerade Verbindung mit Pfeil 5">
              <a:extLst>
                <a:ext uri="{FF2B5EF4-FFF2-40B4-BE49-F238E27FC236}">
                  <a16:creationId xmlns:a16="http://schemas.microsoft.com/office/drawing/2014/main" id="{8714DC78-2721-B4D3-6C2E-C92DE49E5F51}"/>
                </a:ext>
              </a:extLst>
            </p:cNvPr>
            <p:cNvCxnSpPr/>
            <p:nvPr/>
          </p:nvCxnSpPr>
          <p:spPr bwMode="auto">
            <a:xfrm>
              <a:off x="6440091" y="3331504"/>
              <a:ext cx="1250316" cy="0"/>
            </a:xfrm>
            <a:prstGeom prst="straightConnector1">
              <a:avLst/>
            </a:prstGeom>
            <a:solidFill>
              <a:srgbClr val="FF0000"/>
            </a:solidFill>
            <a:ln w="28575" cap="flat" cmpd="sng" algn="ctr">
              <a:solidFill>
                <a:schemeClr val="bg1">
                  <a:lumMod val="50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Gerader Verbinder 21">
              <a:extLst>
                <a:ext uri="{FF2B5EF4-FFF2-40B4-BE49-F238E27FC236}">
                  <a16:creationId xmlns:a16="http://schemas.microsoft.com/office/drawing/2014/main" id="{C758A6D4-8D08-C9AE-07A9-658CFA6A583F}"/>
                </a:ext>
              </a:extLst>
            </p:cNvPr>
            <p:cNvCxnSpPr/>
            <p:nvPr/>
          </p:nvCxnSpPr>
          <p:spPr bwMode="auto">
            <a:xfrm flipV="1">
              <a:off x="7690407" y="3331504"/>
              <a:ext cx="0" cy="1699819"/>
            </a:xfrm>
            <a:prstGeom prst="line">
              <a:avLst/>
            </a:prstGeom>
            <a:solidFill>
              <a:srgbClr val="FF0000"/>
            </a:solidFill>
            <a:ln w="285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Textfeld 25">
            <a:extLst>
              <a:ext uri="{FF2B5EF4-FFF2-40B4-BE49-F238E27FC236}">
                <a16:creationId xmlns:a16="http://schemas.microsoft.com/office/drawing/2014/main" id="{1DACB011-E083-5EA9-5947-3090A6D81E65}"/>
              </a:ext>
            </a:extLst>
          </p:cNvPr>
          <p:cNvSpPr txBox="1"/>
          <p:nvPr/>
        </p:nvSpPr>
        <p:spPr>
          <a:xfrm>
            <a:off x="5160806" y="5362071"/>
            <a:ext cx="784332" cy="523220"/>
          </a:xfrm>
          <a:prstGeom prst="rect">
            <a:avLst/>
          </a:prstGeom>
          <a:noFill/>
        </p:spPr>
        <p:txBody>
          <a:bodyPr wrap="square" rtlCol="0">
            <a:spAutoFit/>
          </a:bodyPr>
          <a:lstStyle/>
          <a:p>
            <a:r>
              <a:rPr lang="de-DE" sz="1400" dirty="0">
                <a:solidFill>
                  <a:srgbClr val="3333FF"/>
                </a:solidFill>
              </a:rPr>
              <a:t>Ab-</a:t>
            </a:r>
            <a:br>
              <a:rPr lang="de-DE" sz="1400" dirty="0">
                <a:solidFill>
                  <a:srgbClr val="3333FF"/>
                </a:solidFill>
              </a:rPr>
            </a:br>
            <a:r>
              <a:rPr lang="de-DE" sz="1400" dirty="0">
                <a:solidFill>
                  <a:srgbClr val="3333FF"/>
                </a:solidFill>
              </a:rPr>
              <a:t>Wärme</a:t>
            </a:r>
          </a:p>
        </p:txBody>
      </p:sp>
      <p:grpSp>
        <p:nvGrpSpPr>
          <p:cNvPr id="9" name="Gruppieren 8">
            <a:extLst>
              <a:ext uri="{FF2B5EF4-FFF2-40B4-BE49-F238E27FC236}">
                <a16:creationId xmlns:a16="http://schemas.microsoft.com/office/drawing/2014/main" id="{1D2D55A5-B7A2-DCDC-2DFC-7F6E8854E5ED}"/>
              </a:ext>
            </a:extLst>
          </p:cNvPr>
          <p:cNvGrpSpPr/>
          <p:nvPr/>
        </p:nvGrpSpPr>
        <p:grpSpPr>
          <a:xfrm>
            <a:off x="3993497" y="5009787"/>
            <a:ext cx="773832" cy="813027"/>
            <a:chOff x="4109932" y="5002828"/>
            <a:chExt cx="773832" cy="813027"/>
          </a:xfrm>
        </p:grpSpPr>
        <p:sp>
          <p:nvSpPr>
            <p:cNvPr id="16" name="Textfeld 15">
              <a:extLst>
                <a:ext uri="{FF2B5EF4-FFF2-40B4-BE49-F238E27FC236}">
                  <a16:creationId xmlns:a16="http://schemas.microsoft.com/office/drawing/2014/main" id="{3DE47BBD-C88E-DE75-A2E8-5555496560BF}"/>
                </a:ext>
              </a:extLst>
            </p:cNvPr>
            <p:cNvSpPr txBox="1"/>
            <p:nvPr/>
          </p:nvSpPr>
          <p:spPr>
            <a:xfrm>
              <a:off x="4109932" y="5002828"/>
              <a:ext cx="709345" cy="523220"/>
            </a:xfrm>
            <a:prstGeom prst="rect">
              <a:avLst/>
            </a:prstGeom>
            <a:noFill/>
          </p:spPr>
          <p:txBody>
            <a:bodyPr wrap="square" rtlCol="0">
              <a:spAutoFit/>
            </a:bodyPr>
            <a:lstStyle/>
            <a:p>
              <a:pPr algn="r"/>
              <a:r>
                <a:rPr lang="de-DE" sz="1400" dirty="0">
                  <a:solidFill>
                    <a:srgbClr val="3333FF"/>
                  </a:solidFill>
                </a:rPr>
                <a:t>Bio-</a:t>
              </a:r>
              <a:br>
                <a:rPr lang="de-DE" sz="1400" dirty="0">
                  <a:solidFill>
                    <a:srgbClr val="3333FF"/>
                  </a:solidFill>
                </a:rPr>
              </a:br>
              <a:r>
                <a:rPr lang="de-DE" sz="1400" dirty="0" err="1">
                  <a:solidFill>
                    <a:srgbClr val="3333FF"/>
                  </a:solidFill>
                </a:rPr>
                <a:t>masse</a:t>
              </a:r>
              <a:endParaRPr lang="de-DE" sz="1400" dirty="0">
                <a:solidFill>
                  <a:srgbClr val="3333FF"/>
                </a:solidFill>
              </a:endParaRPr>
            </a:p>
          </p:txBody>
        </p:sp>
        <p:cxnSp>
          <p:nvCxnSpPr>
            <p:cNvPr id="19" name="Gerade Verbindung mit Pfeil 18">
              <a:extLst>
                <a:ext uri="{FF2B5EF4-FFF2-40B4-BE49-F238E27FC236}">
                  <a16:creationId xmlns:a16="http://schemas.microsoft.com/office/drawing/2014/main" id="{9D5073E7-EF57-0FEC-DD2D-47E021E75C51}"/>
                </a:ext>
              </a:extLst>
            </p:cNvPr>
            <p:cNvCxnSpPr/>
            <p:nvPr/>
          </p:nvCxnSpPr>
          <p:spPr bwMode="auto">
            <a:xfrm>
              <a:off x="4259032" y="5539515"/>
              <a:ext cx="495830" cy="0"/>
            </a:xfrm>
            <a:prstGeom prst="straightConnector1">
              <a:avLst/>
            </a:prstGeom>
            <a:solidFill>
              <a:srgbClr val="FF0000"/>
            </a:solidFill>
            <a:ln w="28575" cap="flat" cmpd="sng" algn="ctr">
              <a:solidFill>
                <a:srgbClr val="00B05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feld 35">
              <a:extLst>
                <a:ext uri="{FF2B5EF4-FFF2-40B4-BE49-F238E27FC236}">
                  <a16:creationId xmlns:a16="http://schemas.microsoft.com/office/drawing/2014/main" id="{7E3D6D53-E77E-BCD8-B25D-15A82C27C7E0}"/>
                </a:ext>
              </a:extLst>
            </p:cNvPr>
            <p:cNvSpPr txBox="1"/>
            <p:nvPr/>
          </p:nvSpPr>
          <p:spPr>
            <a:xfrm>
              <a:off x="4131439" y="5538856"/>
              <a:ext cx="752325" cy="276999"/>
            </a:xfrm>
            <a:prstGeom prst="rect">
              <a:avLst/>
            </a:prstGeom>
            <a:noFill/>
          </p:spPr>
          <p:txBody>
            <a:bodyPr wrap="square" rtlCol="0">
              <a:spAutoFit/>
            </a:bodyPr>
            <a:lstStyle/>
            <a:p>
              <a:pPr algn="r"/>
              <a:r>
                <a:rPr lang="de-DE" sz="1200" dirty="0">
                  <a:solidFill>
                    <a:srgbClr val="3333FF"/>
                  </a:solidFill>
                </a:rPr>
                <a:t>(Abfälle)</a:t>
              </a:r>
            </a:p>
          </p:txBody>
        </p:sp>
      </p:grpSp>
      <p:grpSp>
        <p:nvGrpSpPr>
          <p:cNvPr id="169" name="Gruppieren 168">
            <a:extLst>
              <a:ext uri="{FF2B5EF4-FFF2-40B4-BE49-F238E27FC236}">
                <a16:creationId xmlns:a16="http://schemas.microsoft.com/office/drawing/2014/main" id="{448D6052-0174-F9FC-D5D4-EAAC56907488}"/>
              </a:ext>
            </a:extLst>
          </p:cNvPr>
          <p:cNvGrpSpPr/>
          <p:nvPr/>
        </p:nvGrpSpPr>
        <p:grpSpPr>
          <a:xfrm>
            <a:off x="911576" y="4057413"/>
            <a:ext cx="7665557" cy="1907300"/>
            <a:chOff x="911576" y="4057413"/>
            <a:chExt cx="7665557" cy="1907300"/>
          </a:xfrm>
        </p:grpSpPr>
        <p:cxnSp>
          <p:nvCxnSpPr>
            <p:cNvPr id="109" name="Gerade Verbindung mit Pfeil 108">
              <a:extLst>
                <a:ext uri="{FF2B5EF4-FFF2-40B4-BE49-F238E27FC236}">
                  <a16:creationId xmlns:a16="http://schemas.microsoft.com/office/drawing/2014/main" id="{69A51F60-BE06-3D77-AF20-A6C64005735A}"/>
                </a:ext>
              </a:extLst>
            </p:cNvPr>
            <p:cNvCxnSpPr/>
            <p:nvPr/>
          </p:nvCxnSpPr>
          <p:spPr bwMode="auto">
            <a:xfrm>
              <a:off x="1524000" y="4382833"/>
              <a:ext cx="6570846" cy="0"/>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7" name="Gruppieren 166">
              <a:extLst>
                <a:ext uri="{FF2B5EF4-FFF2-40B4-BE49-F238E27FC236}">
                  <a16:creationId xmlns:a16="http://schemas.microsoft.com/office/drawing/2014/main" id="{115EC9B4-E591-0E67-AA86-49295B894113}"/>
                </a:ext>
              </a:extLst>
            </p:cNvPr>
            <p:cNvGrpSpPr/>
            <p:nvPr/>
          </p:nvGrpSpPr>
          <p:grpSpPr>
            <a:xfrm>
              <a:off x="911576" y="4401527"/>
              <a:ext cx="7665557" cy="1563186"/>
              <a:chOff x="911576" y="4401527"/>
              <a:chExt cx="7665557" cy="1563186"/>
            </a:xfrm>
          </p:grpSpPr>
          <p:cxnSp>
            <p:nvCxnSpPr>
              <p:cNvPr id="160" name="Gerade Verbindung mit Pfeil 159">
                <a:extLst>
                  <a:ext uri="{FF2B5EF4-FFF2-40B4-BE49-F238E27FC236}">
                    <a16:creationId xmlns:a16="http://schemas.microsoft.com/office/drawing/2014/main" id="{7C3C54A1-F832-CE9E-807F-EF5CB4F4C7DF}"/>
                  </a:ext>
                </a:extLst>
              </p:cNvPr>
              <p:cNvCxnSpPr/>
              <p:nvPr/>
            </p:nvCxnSpPr>
            <p:spPr bwMode="auto">
              <a:xfrm>
                <a:off x="2500619" y="4532287"/>
                <a:ext cx="3704697" cy="0"/>
              </a:xfrm>
              <a:prstGeom prst="straightConnector1">
                <a:avLst/>
              </a:prstGeom>
              <a:solidFill>
                <a:srgbClr val="FF0000"/>
              </a:solidFill>
              <a:ln w="2857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65" name="Gruppieren 164">
                <a:extLst>
                  <a:ext uri="{FF2B5EF4-FFF2-40B4-BE49-F238E27FC236}">
                    <a16:creationId xmlns:a16="http://schemas.microsoft.com/office/drawing/2014/main" id="{D2FFC5D8-99FF-5E02-867E-FD0B2AB3483A}"/>
                  </a:ext>
                </a:extLst>
              </p:cNvPr>
              <p:cNvGrpSpPr/>
              <p:nvPr/>
            </p:nvGrpSpPr>
            <p:grpSpPr>
              <a:xfrm>
                <a:off x="911576" y="4401527"/>
                <a:ext cx="7665557" cy="1563186"/>
                <a:chOff x="911576" y="4401527"/>
                <a:chExt cx="7665557" cy="1563186"/>
              </a:xfrm>
            </p:grpSpPr>
            <p:cxnSp>
              <p:nvCxnSpPr>
                <p:cNvPr id="128" name="Gerade Verbindung mit Pfeil 127">
                  <a:extLst>
                    <a:ext uri="{FF2B5EF4-FFF2-40B4-BE49-F238E27FC236}">
                      <a16:creationId xmlns:a16="http://schemas.microsoft.com/office/drawing/2014/main" id="{DDF3FB6A-02E0-CDE1-9E2F-AFD866729BD7}"/>
                    </a:ext>
                  </a:extLst>
                </p:cNvPr>
                <p:cNvCxnSpPr/>
                <p:nvPr/>
              </p:nvCxnSpPr>
              <p:spPr bwMode="auto">
                <a:xfrm>
                  <a:off x="6139586" y="4532287"/>
                  <a:ext cx="2103644" cy="0"/>
                </a:xfrm>
                <a:prstGeom prst="straightConnector1">
                  <a:avLst/>
                </a:prstGeom>
                <a:solidFill>
                  <a:srgbClr val="FF0000"/>
                </a:solid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0" name="Gruppieren 189">
                  <a:extLst>
                    <a:ext uri="{FF2B5EF4-FFF2-40B4-BE49-F238E27FC236}">
                      <a16:creationId xmlns:a16="http://schemas.microsoft.com/office/drawing/2014/main" id="{3CE2B852-7629-DFBC-850C-3EE71A84FD72}"/>
                    </a:ext>
                  </a:extLst>
                </p:cNvPr>
                <p:cNvGrpSpPr/>
                <p:nvPr/>
              </p:nvGrpSpPr>
              <p:grpSpPr>
                <a:xfrm>
                  <a:off x="1994556" y="5623681"/>
                  <a:ext cx="6582577" cy="341032"/>
                  <a:chOff x="1994556" y="5680831"/>
                  <a:chExt cx="6582577" cy="341032"/>
                </a:xfrm>
              </p:grpSpPr>
              <p:sp>
                <p:nvSpPr>
                  <p:cNvPr id="136" name="Textfeld 135">
                    <a:extLst>
                      <a:ext uri="{FF2B5EF4-FFF2-40B4-BE49-F238E27FC236}">
                        <a16:creationId xmlns:a16="http://schemas.microsoft.com/office/drawing/2014/main" id="{56FEA781-4070-45DF-9DF9-4FE225FFE945}"/>
                      </a:ext>
                    </a:extLst>
                  </p:cNvPr>
                  <p:cNvSpPr txBox="1"/>
                  <p:nvPr/>
                </p:nvSpPr>
                <p:spPr>
                  <a:xfrm>
                    <a:off x="2877758" y="5714086"/>
                    <a:ext cx="1121566" cy="307777"/>
                  </a:xfrm>
                  <a:prstGeom prst="rect">
                    <a:avLst/>
                  </a:prstGeom>
                  <a:noFill/>
                </p:spPr>
                <p:txBody>
                  <a:bodyPr wrap="square" rtlCol="0">
                    <a:spAutoFit/>
                  </a:bodyPr>
                  <a:lstStyle/>
                  <a:p>
                    <a:pPr algn="ctr"/>
                    <a:r>
                      <a:rPr lang="de-DE" sz="1400" dirty="0"/>
                      <a:t>Wärmenetz</a:t>
                    </a:r>
                  </a:p>
                </p:txBody>
              </p:sp>
              <p:cxnSp>
                <p:nvCxnSpPr>
                  <p:cNvPr id="122" name="Gerade Verbindung mit Pfeil 121">
                    <a:extLst>
                      <a:ext uri="{FF2B5EF4-FFF2-40B4-BE49-F238E27FC236}">
                        <a16:creationId xmlns:a16="http://schemas.microsoft.com/office/drawing/2014/main" id="{7E2B383D-FEE0-81DF-5BAC-59DCC1DA63B1}"/>
                      </a:ext>
                    </a:extLst>
                  </p:cNvPr>
                  <p:cNvCxnSpPr/>
                  <p:nvPr/>
                </p:nvCxnSpPr>
                <p:spPr bwMode="auto">
                  <a:xfrm>
                    <a:off x="1994556" y="5978685"/>
                    <a:ext cx="6582577" cy="0"/>
                  </a:xfrm>
                  <a:prstGeom prst="straightConnector1">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Gerader Verbinder 148">
                    <a:extLst>
                      <a:ext uri="{FF2B5EF4-FFF2-40B4-BE49-F238E27FC236}">
                        <a16:creationId xmlns:a16="http://schemas.microsoft.com/office/drawing/2014/main" id="{1CCC28AE-F5C6-842C-F46F-9FAF2DAF0386}"/>
                      </a:ext>
                    </a:extLst>
                  </p:cNvPr>
                  <p:cNvCxnSpPr/>
                  <p:nvPr/>
                </p:nvCxnSpPr>
                <p:spPr bwMode="auto">
                  <a:xfrm>
                    <a:off x="2264797" y="5680831"/>
                    <a:ext cx="0" cy="297854"/>
                  </a:xfrm>
                  <a:prstGeom prst="line">
                    <a:avLst/>
                  </a:prstGeom>
                  <a:solidFill>
                    <a:srgbClr val="FF0000"/>
                  </a:solidFill>
                  <a:ln w="2857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4" name="Gruppieren 163">
                  <a:extLst>
                    <a:ext uri="{FF2B5EF4-FFF2-40B4-BE49-F238E27FC236}">
                      <a16:creationId xmlns:a16="http://schemas.microsoft.com/office/drawing/2014/main" id="{7E2A1C9C-B782-1BCF-6575-BBF288D0F66B}"/>
                    </a:ext>
                  </a:extLst>
                </p:cNvPr>
                <p:cNvGrpSpPr/>
                <p:nvPr/>
              </p:nvGrpSpPr>
              <p:grpSpPr>
                <a:xfrm>
                  <a:off x="911576" y="4401527"/>
                  <a:ext cx="3186338" cy="1516300"/>
                  <a:chOff x="911576" y="4401527"/>
                  <a:chExt cx="3186338" cy="1516300"/>
                </a:xfrm>
              </p:grpSpPr>
              <p:cxnSp>
                <p:nvCxnSpPr>
                  <p:cNvPr id="139" name="Gerader Verbinder 138">
                    <a:extLst>
                      <a:ext uri="{FF2B5EF4-FFF2-40B4-BE49-F238E27FC236}">
                        <a16:creationId xmlns:a16="http://schemas.microsoft.com/office/drawing/2014/main" id="{74C1F268-4548-AC3E-C5E1-97C977E0D192}"/>
                      </a:ext>
                    </a:extLst>
                  </p:cNvPr>
                  <p:cNvCxnSpPr/>
                  <p:nvPr/>
                </p:nvCxnSpPr>
                <p:spPr bwMode="auto">
                  <a:xfrm>
                    <a:off x="2578293" y="4529453"/>
                    <a:ext cx="0" cy="501870"/>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2" name="Gruppieren 11">
                    <a:extLst>
                      <a:ext uri="{FF2B5EF4-FFF2-40B4-BE49-F238E27FC236}">
                        <a16:creationId xmlns:a16="http://schemas.microsoft.com/office/drawing/2014/main" id="{2E010A73-87FD-2B16-D43A-F269F8FB48D4}"/>
                      </a:ext>
                    </a:extLst>
                  </p:cNvPr>
                  <p:cNvGrpSpPr/>
                  <p:nvPr/>
                </p:nvGrpSpPr>
                <p:grpSpPr>
                  <a:xfrm>
                    <a:off x="1886551" y="4401527"/>
                    <a:ext cx="2211363" cy="1311590"/>
                    <a:chOff x="2848745" y="4439983"/>
                    <a:chExt cx="2211363" cy="1311590"/>
                  </a:xfrm>
                </p:grpSpPr>
                <p:grpSp>
                  <p:nvGrpSpPr>
                    <p:cNvPr id="51" name="Gruppieren 50">
                      <a:extLst>
                        <a:ext uri="{FF2B5EF4-FFF2-40B4-BE49-F238E27FC236}">
                          <a16:creationId xmlns:a16="http://schemas.microsoft.com/office/drawing/2014/main" id="{B3C9AC2B-7A18-D286-C54F-297088B0B8F8}"/>
                        </a:ext>
                      </a:extLst>
                    </p:cNvPr>
                    <p:cNvGrpSpPr/>
                    <p:nvPr/>
                  </p:nvGrpSpPr>
                  <p:grpSpPr>
                    <a:xfrm>
                      <a:off x="2848745" y="5076190"/>
                      <a:ext cx="2211363" cy="675383"/>
                      <a:chOff x="4132702" y="3170663"/>
                      <a:chExt cx="4967832" cy="1517250"/>
                    </a:xfrm>
                  </p:grpSpPr>
                  <p:sp>
                    <p:nvSpPr>
                      <p:cNvPr id="52" name="Freihandform: Form 51">
                        <a:extLst>
                          <a:ext uri="{FF2B5EF4-FFF2-40B4-BE49-F238E27FC236}">
                            <a16:creationId xmlns:a16="http://schemas.microsoft.com/office/drawing/2014/main" id="{F701B97A-BDA0-1B1D-00FF-83F4C3386DC8}"/>
                          </a:ext>
                        </a:extLst>
                      </p:cNvPr>
                      <p:cNvSpPr/>
                      <p:nvPr/>
                    </p:nvSpPr>
                    <p:spPr>
                      <a:xfrm rot="10800000" flipV="1">
                        <a:off x="6078762" y="4621159"/>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3" name="Freihandform: Form 52">
                        <a:extLst>
                          <a:ext uri="{FF2B5EF4-FFF2-40B4-BE49-F238E27FC236}">
                            <a16:creationId xmlns:a16="http://schemas.microsoft.com/office/drawing/2014/main" id="{B2BA3DD6-A190-4164-BDC1-722D069E6E75}"/>
                          </a:ext>
                        </a:extLst>
                      </p:cNvPr>
                      <p:cNvSpPr/>
                      <p:nvPr/>
                    </p:nvSpPr>
                    <p:spPr>
                      <a:xfrm rot="10800000" flipV="1">
                        <a:off x="5563654" y="3977249"/>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54" name="Gerader Verbinder 53">
                        <a:extLst>
                          <a:ext uri="{FF2B5EF4-FFF2-40B4-BE49-F238E27FC236}">
                            <a16:creationId xmlns:a16="http://schemas.microsoft.com/office/drawing/2014/main" id="{900EF653-3CE2-C033-A376-AB25C0D8792D}"/>
                          </a:ext>
                        </a:extLst>
                      </p:cNvPr>
                      <p:cNvCxnSpPr>
                        <a:stCxn id="62" idx="42"/>
                      </p:cNvCxnSpPr>
                      <p:nvPr/>
                    </p:nvCxnSpPr>
                    <p:spPr bwMode="auto">
                      <a:xfrm flipH="1" flipV="1">
                        <a:off x="5216370" y="3577856"/>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7" name="Grafik 56" descr="Ein Bild, das Buchse, Elektronik, drinnen, Stecker enthält.&#10;&#10;Automatisch generierte Beschreibung">
                        <a:extLst>
                          <a:ext uri="{FF2B5EF4-FFF2-40B4-BE49-F238E27FC236}">
                            <a16:creationId xmlns:a16="http://schemas.microsoft.com/office/drawing/2014/main" id="{9F30BB7E-E8E4-ADD9-F0A4-EA6A791DAA7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80668" y="4274410"/>
                        <a:ext cx="125490" cy="163872"/>
                      </a:xfrm>
                      <a:prstGeom prst="rect">
                        <a:avLst/>
                      </a:prstGeom>
                    </p:spPr>
                  </p:pic>
                  <p:pic>
                    <p:nvPicPr>
                      <p:cNvPr id="59" name="Grafik 58">
                        <a:extLst>
                          <a:ext uri="{FF2B5EF4-FFF2-40B4-BE49-F238E27FC236}">
                            <a16:creationId xmlns:a16="http://schemas.microsoft.com/office/drawing/2014/main" id="{CE1D7546-79B5-46E8-5568-811B66992DFC}"/>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6498362" y="4158020"/>
                        <a:ext cx="128606" cy="288117"/>
                      </a:xfrm>
                      <a:prstGeom prst="rect">
                        <a:avLst/>
                      </a:prstGeom>
                    </p:spPr>
                  </p:pic>
                  <p:sp>
                    <p:nvSpPr>
                      <p:cNvPr id="61" name="Freihandform: Form 60">
                        <a:extLst>
                          <a:ext uri="{FF2B5EF4-FFF2-40B4-BE49-F238E27FC236}">
                            <a16:creationId xmlns:a16="http://schemas.microsoft.com/office/drawing/2014/main" id="{25F1D217-FCC1-81F1-DA6A-4CDA055DEBA1}"/>
                          </a:ext>
                        </a:extLst>
                      </p:cNvPr>
                      <p:cNvSpPr/>
                      <p:nvPr/>
                    </p:nvSpPr>
                    <p:spPr bwMode="auto">
                      <a:xfrm>
                        <a:off x="4650474" y="3201063"/>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2" name="Freihandform: Form 61">
                        <a:extLst>
                          <a:ext uri="{FF2B5EF4-FFF2-40B4-BE49-F238E27FC236}">
                            <a16:creationId xmlns:a16="http://schemas.microsoft.com/office/drawing/2014/main" id="{3D3351CD-42AA-B941-A738-3B6B69079C63}"/>
                          </a:ext>
                        </a:extLst>
                      </p:cNvPr>
                      <p:cNvSpPr/>
                      <p:nvPr/>
                    </p:nvSpPr>
                    <p:spPr>
                      <a:xfrm rot="10800000" flipH="1" flipV="1">
                        <a:off x="4132702" y="3170663"/>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63" name="Freihandform: Form 62">
                        <a:extLst>
                          <a:ext uri="{FF2B5EF4-FFF2-40B4-BE49-F238E27FC236}">
                            <a16:creationId xmlns:a16="http://schemas.microsoft.com/office/drawing/2014/main" id="{B5B0064B-A1A4-BB67-7413-7B47C97F7560}"/>
                          </a:ext>
                        </a:extLst>
                      </p:cNvPr>
                      <p:cNvSpPr/>
                      <p:nvPr/>
                    </p:nvSpPr>
                    <p:spPr bwMode="auto">
                      <a:xfrm>
                        <a:off x="4412808" y="3315403"/>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64" name="Gruppieren 63">
                        <a:extLst>
                          <a:ext uri="{FF2B5EF4-FFF2-40B4-BE49-F238E27FC236}">
                            <a16:creationId xmlns:a16="http://schemas.microsoft.com/office/drawing/2014/main" id="{1F394A1F-C067-F654-F30A-BE154D2AC174}"/>
                          </a:ext>
                        </a:extLst>
                      </p:cNvPr>
                      <p:cNvGrpSpPr/>
                      <p:nvPr/>
                    </p:nvGrpSpPr>
                    <p:grpSpPr>
                      <a:xfrm>
                        <a:off x="5049036" y="3322412"/>
                        <a:ext cx="1947051" cy="588201"/>
                        <a:chOff x="8364915" y="3815016"/>
                        <a:chExt cx="897300" cy="528571"/>
                      </a:xfrm>
                    </p:grpSpPr>
                    <p:sp>
                      <p:nvSpPr>
                        <p:cNvPr id="89" name="Freihandform: Form 88">
                          <a:extLst>
                            <a:ext uri="{FF2B5EF4-FFF2-40B4-BE49-F238E27FC236}">
                              <a16:creationId xmlns:a16="http://schemas.microsoft.com/office/drawing/2014/main" id="{9DB7E3AB-B62D-BC59-D0A9-6610AFAEBEB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0" name="Freihandform: Form 89">
                          <a:extLst>
                            <a:ext uri="{FF2B5EF4-FFF2-40B4-BE49-F238E27FC236}">
                              <a16:creationId xmlns:a16="http://schemas.microsoft.com/office/drawing/2014/main" id="{FCD7A191-B4AE-6247-A244-5BB3E88A1C8F}"/>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1" name="Freihandform: Form 90">
                          <a:extLst>
                            <a:ext uri="{FF2B5EF4-FFF2-40B4-BE49-F238E27FC236}">
                              <a16:creationId xmlns:a16="http://schemas.microsoft.com/office/drawing/2014/main" id="{079980DD-277C-6EBC-66D2-F01C1DE35AAF}"/>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92" name="Freihandform: Form 91">
                          <a:extLst>
                            <a:ext uri="{FF2B5EF4-FFF2-40B4-BE49-F238E27FC236}">
                              <a16:creationId xmlns:a16="http://schemas.microsoft.com/office/drawing/2014/main" id="{F8D906E3-1A43-72F7-E1B1-3991651E2207}"/>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65" name="Grafik 64">
                        <a:extLst>
                          <a:ext uri="{FF2B5EF4-FFF2-40B4-BE49-F238E27FC236}">
                            <a16:creationId xmlns:a16="http://schemas.microsoft.com/office/drawing/2014/main" id="{CD7534BD-C143-9833-5CD1-99BCA50FAC0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428018" y="4096371"/>
                        <a:ext cx="277293" cy="362103"/>
                      </a:xfrm>
                      <a:prstGeom prst="rect">
                        <a:avLst/>
                      </a:prstGeom>
                    </p:spPr>
                  </p:pic>
                  <p:pic>
                    <p:nvPicPr>
                      <p:cNvPr id="66" name="Grafik 65">
                        <a:extLst>
                          <a:ext uri="{FF2B5EF4-FFF2-40B4-BE49-F238E27FC236}">
                            <a16:creationId xmlns:a16="http://schemas.microsoft.com/office/drawing/2014/main" id="{EA06F566-03F4-5DE0-7205-7435929F271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36881" y="4144813"/>
                        <a:ext cx="335159" cy="291778"/>
                      </a:xfrm>
                      <a:prstGeom prst="rect">
                        <a:avLst/>
                      </a:prstGeom>
                    </p:spPr>
                  </p:pic>
                  <p:cxnSp>
                    <p:nvCxnSpPr>
                      <p:cNvPr id="67" name="Gerader Verbinder 66">
                        <a:extLst>
                          <a:ext uri="{FF2B5EF4-FFF2-40B4-BE49-F238E27FC236}">
                            <a16:creationId xmlns:a16="http://schemas.microsoft.com/office/drawing/2014/main" id="{CA64AE2D-B58E-AA4D-6C77-7869CC738F44}"/>
                          </a:ext>
                        </a:extLst>
                      </p:cNvPr>
                      <p:cNvCxnSpPr/>
                      <p:nvPr/>
                    </p:nvCxnSpPr>
                    <p:spPr bwMode="auto">
                      <a:xfrm flipH="1" flipV="1">
                        <a:off x="5701738" y="4277423"/>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 Verbindung mit Pfeil 67">
                        <a:extLst>
                          <a:ext uri="{FF2B5EF4-FFF2-40B4-BE49-F238E27FC236}">
                            <a16:creationId xmlns:a16="http://schemas.microsoft.com/office/drawing/2014/main" id="{F6DA5F0D-1C61-04D7-CA59-A09CCE207AB8}"/>
                          </a:ext>
                        </a:extLst>
                      </p:cNvPr>
                      <p:cNvCxnSpPr/>
                      <p:nvPr/>
                    </p:nvCxnSpPr>
                    <p:spPr bwMode="auto">
                      <a:xfrm>
                        <a:off x="5738081" y="4233615"/>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9" name="Gruppieren 68">
                        <a:extLst>
                          <a:ext uri="{FF2B5EF4-FFF2-40B4-BE49-F238E27FC236}">
                            <a16:creationId xmlns:a16="http://schemas.microsoft.com/office/drawing/2014/main" id="{16DD5E3D-B209-4C2F-3927-CF130B0DA79E}"/>
                          </a:ext>
                        </a:extLst>
                      </p:cNvPr>
                      <p:cNvGrpSpPr/>
                      <p:nvPr/>
                    </p:nvGrpSpPr>
                    <p:grpSpPr>
                      <a:xfrm>
                        <a:off x="7405955" y="3230128"/>
                        <a:ext cx="1694579" cy="1457785"/>
                        <a:chOff x="7922148" y="3230128"/>
                        <a:chExt cx="1694579" cy="1457785"/>
                      </a:xfrm>
                    </p:grpSpPr>
                    <p:pic>
                      <p:nvPicPr>
                        <p:cNvPr id="71" name="Grafik 70" descr="Ein Bild, das Handkarren, Projektor enthält.&#10;&#10;Automatisch generierte Beschreibung">
                          <a:extLst>
                            <a:ext uri="{FF2B5EF4-FFF2-40B4-BE49-F238E27FC236}">
                              <a16:creationId xmlns:a16="http://schemas.microsoft.com/office/drawing/2014/main" id="{68BE34F8-0DB2-45E3-10F9-A187AF6DF425}"/>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p:spPr>
                    </p:pic>
                    <p:pic>
                      <p:nvPicPr>
                        <p:cNvPr id="77" name="Grafik 76">
                          <a:extLst>
                            <a:ext uri="{FF2B5EF4-FFF2-40B4-BE49-F238E27FC236}">
                              <a16:creationId xmlns:a16="http://schemas.microsoft.com/office/drawing/2014/main" id="{6649F9E6-2501-5D0E-B6F3-4081B0F00361}"/>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p:spPr>
                    </p:pic>
                    <p:pic>
                      <p:nvPicPr>
                        <p:cNvPr id="78" name="Grafik 77">
                          <a:extLst>
                            <a:ext uri="{FF2B5EF4-FFF2-40B4-BE49-F238E27FC236}">
                              <a16:creationId xmlns:a16="http://schemas.microsoft.com/office/drawing/2014/main" id="{DF7B60C2-4BDA-A83D-04D6-80D332CF366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p:spPr>
                    </p:pic>
                    <p:pic>
                      <p:nvPicPr>
                        <p:cNvPr id="80" name="Grafik 79">
                          <a:extLst>
                            <a:ext uri="{FF2B5EF4-FFF2-40B4-BE49-F238E27FC236}">
                              <a16:creationId xmlns:a16="http://schemas.microsoft.com/office/drawing/2014/main" id="{3E0C591C-88D8-4945-3947-414A74210F17}"/>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p:spPr>
                    </p:pic>
                    <p:pic>
                      <p:nvPicPr>
                        <p:cNvPr id="82" name="Grafik 81">
                          <a:extLst>
                            <a:ext uri="{FF2B5EF4-FFF2-40B4-BE49-F238E27FC236}">
                              <a16:creationId xmlns:a16="http://schemas.microsoft.com/office/drawing/2014/main" id="{5452A0FD-D566-17D2-DFF8-FB6894AC2455}"/>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p:spPr>
                    </p:pic>
                    <p:pic>
                      <p:nvPicPr>
                        <p:cNvPr id="83" name="Grafik 82">
                          <a:extLst>
                            <a:ext uri="{FF2B5EF4-FFF2-40B4-BE49-F238E27FC236}">
                              <a16:creationId xmlns:a16="http://schemas.microsoft.com/office/drawing/2014/main" id="{E9721EA4-5582-EDB8-A928-B7760BDB970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p:spPr>
                    </p:pic>
                    <p:pic>
                      <p:nvPicPr>
                        <p:cNvPr id="84" name="Grafik 83">
                          <a:extLst>
                            <a:ext uri="{FF2B5EF4-FFF2-40B4-BE49-F238E27FC236}">
                              <a16:creationId xmlns:a16="http://schemas.microsoft.com/office/drawing/2014/main" id="{ECEA8C0C-8910-5793-036D-89704500EE77}"/>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p:spPr>
                    </p:pic>
                    <p:pic>
                      <p:nvPicPr>
                        <p:cNvPr id="85" name="Grafik 84" descr="Ein Bild, das Handkarren, Projektor enthält.&#10;&#10;Automatisch generierte Beschreibung">
                          <a:extLst>
                            <a:ext uri="{FF2B5EF4-FFF2-40B4-BE49-F238E27FC236}">
                              <a16:creationId xmlns:a16="http://schemas.microsoft.com/office/drawing/2014/main" id="{3A268024-DC3A-829B-3521-AF37DC365790}"/>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p:spPr>
                    </p:pic>
                    <p:grpSp>
                      <p:nvGrpSpPr>
                        <p:cNvPr id="86" name="Gruppieren 85">
                          <a:extLst>
                            <a:ext uri="{FF2B5EF4-FFF2-40B4-BE49-F238E27FC236}">
                              <a16:creationId xmlns:a16="http://schemas.microsoft.com/office/drawing/2014/main" id="{D5EA0BD1-EA82-7BEF-FB86-EB8A7ECD1681}"/>
                            </a:ext>
                          </a:extLst>
                        </p:cNvPr>
                        <p:cNvGrpSpPr/>
                        <p:nvPr/>
                      </p:nvGrpSpPr>
                      <p:grpSpPr>
                        <a:xfrm>
                          <a:off x="7922148" y="3230128"/>
                          <a:ext cx="1694579" cy="1457785"/>
                          <a:chOff x="9906000" y="1688388"/>
                          <a:chExt cx="3011703" cy="1984036"/>
                        </a:xfrm>
                      </p:grpSpPr>
                      <p:pic>
                        <p:nvPicPr>
                          <p:cNvPr id="87" name="Grafik 86">
                            <a:extLst>
                              <a:ext uri="{FF2B5EF4-FFF2-40B4-BE49-F238E27FC236}">
                                <a16:creationId xmlns:a16="http://schemas.microsoft.com/office/drawing/2014/main" id="{85572A2F-C7CE-C196-55BA-1A0D879E4CFD}"/>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0"/>
                              </a:ext>
                            </a:extLst>
                          </a:blip>
                          <a:srcRect l="-1" t="16508" r="49149" b="27515"/>
                          <a:stretch/>
                        </p:blipFill>
                        <p:spPr>
                          <a:xfrm>
                            <a:off x="9906000" y="1688388"/>
                            <a:ext cx="2828822" cy="1968695"/>
                          </a:xfrm>
                          <a:prstGeom prst="rect">
                            <a:avLst/>
                          </a:prstGeom>
                        </p:spPr>
                      </p:pic>
                      <p:sp>
                        <p:nvSpPr>
                          <p:cNvPr id="88" name="Rechteck 87">
                            <a:extLst>
                              <a:ext uri="{FF2B5EF4-FFF2-40B4-BE49-F238E27FC236}">
                                <a16:creationId xmlns:a16="http://schemas.microsoft.com/office/drawing/2014/main" id="{18EDBA42-2DBF-04F0-C576-90E355058FC6}"/>
                              </a:ext>
                            </a:extLst>
                          </p:cNvPr>
                          <p:cNvSpPr/>
                          <p:nvPr/>
                        </p:nvSpPr>
                        <p:spPr bwMode="auto">
                          <a:xfrm>
                            <a:off x="12409634" y="2705215"/>
                            <a:ext cx="508069" cy="967209"/>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cxnSp>
                  <p:nvCxnSpPr>
                    <p:cNvPr id="125" name="Gerader Verbinder 124">
                      <a:extLst>
                        <a:ext uri="{FF2B5EF4-FFF2-40B4-BE49-F238E27FC236}">
                          <a16:creationId xmlns:a16="http://schemas.microsoft.com/office/drawing/2014/main" id="{93F5B9E1-4C40-4EF1-8006-6533E6B212DC}"/>
                        </a:ext>
                      </a:extLst>
                    </p:cNvPr>
                    <p:cNvCxnSpPr/>
                    <p:nvPr/>
                  </p:nvCxnSpPr>
                  <p:spPr bwMode="auto">
                    <a:xfrm>
                      <a:off x="3201142" y="4439983"/>
                      <a:ext cx="0" cy="668743"/>
                    </a:xfrm>
                    <a:prstGeom prst="line">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1" name="Textfeld 110">
                    <a:extLst>
                      <a:ext uri="{FF2B5EF4-FFF2-40B4-BE49-F238E27FC236}">
                        <a16:creationId xmlns:a16="http://schemas.microsoft.com/office/drawing/2014/main" id="{35484428-CE77-0C01-AF82-31966832694C}"/>
                      </a:ext>
                    </a:extLst>
                  </p:cNvPr>
                  <p:cNvSpPr txBox="1"/>
                  <p:nvPr/>
                </p:nvSpPr>
                <p:spPr>
                  <a:xfrm>
                    <a:off x="911576" y="4532832"/>
                    <a:ext cx="1314962" cy="1384995"/>
                  </a:xfrm>
                  <a:prstGeom prst="rect">
                    <a:avLst/>
                  </a:prstGeom>
                  <a:noFill/>
                </p:spPr>
                <p:txBody>
                  <a:bodyPr wrap="square" rtlCol="0">
                    <a:spAutoFit/>
                  </a:bodyPr>
                  <a:lstStyle/>
                  <a:p>
                    <a:r>
                      <a:rPr lang="de-DE" sz="1400" dirty="0"/>
                      <a:t>„</a:t>
                    </a:r>
                    <a:r>
                      <a:rPr lang="de-DE" sz="1400" dirty="0" err="1"/>
                      <a:t>ProSumer</a:t>
                    </a:r>
                    <a:r>
                      <a:rPr lang="de-DE" sz="1400" dirty="0"/>
                      <a:t>“</a:t>
                    </a:r>
                    <a:br>
                      <a:rPr lang="de-DE" sz="1400" dirty="0"/>
                    </a:br>
                    <a:r>
                      <a:rPr lang="de-DE" sz="1400" dirty="0">
                        <a:solidFill>
                          <a:srgbClr val="3333FF"/>
                        </a:solidFill>
                      </a:rPr>
                      <a:t>Wohn-/</a:t>
                    </a:r>
                    <a:r>
                      <a:rPr lang="de-DE" sz="1400" dirty="0" err="1">
                        <a:solidFill>
                          <a:srgbClr val="3333FF"/>
                        </a:solidFill>
                      </a:rPr>
                      <a:t>öffentl</a:t>
                    </a:r>
                    <a:r>
                      <a:rPr lang="de-DE" sz="1400" dirty="0">
                        <a:solidFill>
                          <a:srgbClr val="3333FF"/>
                        </a:solidFill>
                      </a:rPr>
                      <a:t>.</a:t>
                    </a:r>
                    <a:br>
                      <a:rPr lang="de-DE" sz="1400" dirty="0">
                        <a:solidFill>
                          <a:srgbClr val="3333FF"/>
                        </a:solidFill>
                      </a:rPr>
                    </a:br>
                    <a:r>
                      <a:rPr lang="de-DE" sz="1400" dirty="0">
                        <a:solidFill>
                          <a:srgbClr val="3333FF"/>
                        </a:solidFill>
                      </a:rPr>
                      <a:t>Gebäude,</a:t>
                    </a:r>
                    <a:br>
                      <a:rPr lang="de-DE" sz="1400" dirty="0">
                        <a:solidFill>
                          <a:srgbClr val="3333FF"/>
                        </a:solidFill>
                      </a:rPr>
                    </a:br>
                    <a:r>
                      <a:rPr lang="de-DE" sz="1400" dirty="0">
                        <a:solidFill>
                          <a:srgbClr val="3333FF"/>
                        </a:solidFill>
                      </a:rPr>
                      <a:t>Betriebe/</a:t>
                    </a:r>
                    <a:br>
                      <a:rPr lang="de-DE" sz="1400" dirty="0">
                        <a:solidFill>
                          <a:srgbClr val="3333FF"/>
                        </a:solidFill>
                      </a:rPr>
                    </a:br>
                    <a:r>
                      <a:rPr lang="de-DE" sz="1400" dirty="0">
                        <a:solidFill>
                          <a:srgbClr val="3333FF"/>
                        </a:solidFill>
                      </a:rPr>
                      <a:t>Firmen</a:t>
                    </a:r>
                    <a:br>
                      <a:rPr lang="de-DE" sz="1400" dirty="0"/>
                    </a:br>
                    <a:endParaRPr lang="de-DE" sz="1400" dirty="0"/>
                  </a:p>
                </p:txBody>
              </p:sp>
            </p:grpSp>
          </p:grpSp>
        </p:grpSp>
        <p:sp>
          <p:nvSpPr>
            <p:cNvPr id="28" name="Textfeld 27">
              <a:extLst>
                <a:ext uri="{FF2B5EF4-FFF2-40B4-BE49-F238E27FC236}">
                  <a16:creationId xmlns:a16="http://schemas.microsoft.com/office/drawing/2014/main" id="{02BFEA14-CADF-2864-FB43-A2B381196C3B}"/>
                </a:ext>
              </a:extLst>
            </p:cNvPr>
            <p:cNvSpPr txBox="1"/>
            <p:nvPr/>
          </p:nvSpPr>
          <p:spPr>
            <a:xfrm>
              <a:off x="4552881" y="4057413"/>
              <a:ext cx="3125856" cy="338554"/>
            </a:xfrm>
            <a:prstGeom prst="rect">
              <a:avLst/>
            </a:prstGeom>
            <a:noFill/>
          </p:spPr>
          <p:txBody>
            <a:bodyPr wrap="none" rtlCol="0">
              <a:spAutoFit/>
            </a:bodyPr>
            <a:lstStyle/>
            <a:p>
              <a:pPr algn="ctr"/>
              <a:r>
                <a:rPr lang="de-DE" sz="1600" dirty="0"/>
                <a:t>Verteilernetze </a:t>
              </a:r>
              <a:r>
                <a:rPr lang="de-DE" sz="1200" dirty="0"/>
                <a:t>(110 kV/20 kV/Ortsnetz)</a:t>
              </a:r>
            </a:p>
          </p:txBody>
        </p:sp>
      </p:grpSp>
      <p:sp>
        <p:nvSpPr>
          <p:cNvPr id="38" name="Textfeld 37">
            <a:extLst>
              <a:ext uri="{FF2B5EF4-FFF2-40B4-BE49-F238E27FC236}">
                <a16:creationId xmlns:a16="http://schemas.microsoft.com/office/drawing/2014/main" id="{504D4D3F-24BA-A681-0D79-5824338D1AC2}"/>
              </a:ext>
            </a:extLst>
          </p:cNvPr>
          <p:cNvSpPr txBox="1"/>
          <p:nvPr/>
        </p:nvSpPr>
        <p:spPr>
          <a:xfrm>
            <a:off x="840614" y="-28138"/>
            <a:ext cx="8883487" cy="707886"/>
          </a:xfrm>
          <a:prstGeom prst="rect">
            <a:avLst/>
          </a:prstGeom>
          <a:noFill/>
        </p:spPr>
        <p:txBody>
          <a:bodyPr wrap="square" rtlCol="0">
            <a:spAutoFit/>
          </a:body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a:solidFill>
                  <a:schemeClr val="bg1"/>
                </a:solidFill>
              </a:rPr>
              <a:t> </a:t>
            </a:r>
            <a:r>
              <a:rPr lang="de-DE" altLang="de-DE" sz="2000" dirty="0" err="1">
                <a:solidFill>
                  <a:schemeClr val="bg1"/>
                </a:solidFill>
              </a:rPr>
              <a:t>ProSumer</a:t>
            </a:r>
            <a:r>
              <a:rPr lang="de-DE" altLang="de-DE" sz="2000" dirty="0">
                <a:solidFill>
                  <a:schemeClr val="bg1"/>
                </a:solidFill>
              </a:rPr>
              <a:t> (3) in der Gebietskörperschaft (1) Funktionsprinzip und Komponenten: </a:t>
            </a:r>
            <a:r>
              <a:rPr lang="de-DE" altLang="de-DE" sz="2000" dirty="0">
                <a:solidFill>
                  <a:schemeClr val="bg1"/>
                </a:solidFill>
                <a:effectLst>
                  <a:outerShdw blurRad="38100" dist="38100" dir="2700000" algn="tl">
                    <a:srgbClr val="000000">
                      <a:alpha val="43137"/>
                    </a:srgbClr>
                  </a:outerShdw>
                </a:effectLst>
              </a:rPr>
              <a:t>Bausteinkasten</a:t>
            </a:r>
            <a:endParaRPr lang="de-DE" sz="2000" dirty="0">
              <a:solidFill>
                <a:schemeClr val="bg1"/>
              </a:solidFill>
            </a:endParaRPr>
          </a:p>
        </p:txBody>
      </p:sp>
      <p:grpSp>
        <p:nvGrpSpPr>
          <p:cNvPr id="24" name="Gruppieren 23">
            <a:extLst>
              <a:ext uri="{FF2B5EF4-FFF2-40B4-BE49-F238E27FC236}">
                <a16:creationId xmlns:a16="http://schemas.microsoft.com/office/drawing/2014/main" id="{C5EAD59D-FE7E-3700-3C21-266C535CEF83}"/>
              </a:ext>
            </a:extLst>
          </p:cNvPr>
          <p:cNvGrpSpPr/>
          <p:nvPr/>
        </p:nvGrpSpPr>
        <p:grpSpPr>
          <a:xfrm>
            <a:off x="5151279" y="4839291"/>
            <a:ext cx="1009448" cy="536687"/>
            <a:chOff x="4096312" y="5002828"/>
            <a:chExt cx="1009448" cy="536687"/>
          </a:xfrm>
        </p:grpSpPr>
        <p:sp>
          <p:nvSpPr>
            <p:cNvPr id="43" name="Textfeld 42">
              <a:extLst>
                <a:ext uri="{FF2B5EF4-FFF2-40B4-BE49-F238E27FC236}">
                  <a16:creationId xmlns:a16="http://schemas.microsoft.com/office/drawing/2014/main" id="{6A8ED06D-065A-52D3-F17F-6D0713231AB7}"/>
                </a:ext>
              </a:extLst>
            </p:cNvPr>
            <p:cNvSpPr txBox="1"/>
            <p:nvPr/>
          </p:nvSpPr>
          <p:spPr>
            <a:xfrm>
              <a:off x="4096312" y="5002828"/>
              <a:ext cx="1009448" cy="523220"/>
            </a:xfrm>
            <a:prstGeom prst="rect">
              <a:avLst/>
            </a:prstGeom>
            <a:noFill/>
          </p:spPr>
          <p:txBody>
            <a:bodyPr wrap="square" rtlCol="0">
              <a:spAutoFit/>
            </a:bodyPr>
            <a:lstStyle/>
            <a:p>
              <a:r>
                <a:rPr lang="de-DE" sz="1400" dirty="0">
                  <a:solidFill>
                    <a:srgbClr val="3333FF"/>
                  </a:solidFill>
                </a:rPr>
                <a:t>Solar-</a:t>
              </a:r>
              <a:br>
                <a:rPr lang="de-DE" sz="1400" dirty="0">
                  <a:solidFill>
                    <a:srgbClr val="3333FF"/>
                  </a:solidFill>
                </a:rPr>
              </a:br>
              <a:r>
                <a:rPr lang="de-DE" sz="1400" dirty="0" err="1">
                  <a:solidFill>
                    <a:srgbClr val="3333FF"/>
                  </a:solidFill>
                </a:rPr>
                <a:t>Thermie</a:t>
              </a:r>
              <a:endParaRPr lang="de-DE" sz="1400" dirty="0">
                <a:solidFill>
                  <a:srgbClr val="3333FF"/>
                </a:solidFill>
              </a:endParaRPr>
            </a:p>
          </p:txBody>
        </p:sp>
        <p:cxnSp>
          <p:nvCxnSpPr>
            <p:cNvPr id="44" name="Gerade Verbindung mit Pfeil 43">
              <a:extLst>
                <a:ext uri="{FF2B5EF4-FFF2-40B4-BE49-F238E27FC236}">
                  <a16:creationId xmlns:a16="http://schemas.microsoft.com/office/drawing/2014/main" id="{FD3D1672-F488-2482-E2D1-1C20B18DEFAA}"/>
                </a:ext>
              </a:extLst>
            </p:cNvPr>
            <p:cNvCxnSpPr/>
            <p:nvPr/>
          </p:nvCxnSpPr>
          <p:spPr bwMode="auto">
            <a:xfrm>
              <a:off x="4165355" y="5539515"/>
              <a:ext cx="495830" cy="0"/>
            </a:xfrm>
            <a:prstGeom prst="straightConnector1">
              <a:avLst/>
            </a:prstGeom>
            <a:solidFill>
              <a:srgbClr val="FF0000"/>
            </a:solidFill>
            <a:ln w="28575" cap="flat" cmpd="sng" algn="ctr">
              <a:solidFill>
                <a:srgbClr val="FF6600"/>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6" name="Textfeld 45">
            <a:extLst>
              <a:ext uri="{FF2B5EF4-FFF2-40B4-BE49-F238E27FC236}">
                <a16:creationId xmlns:a16="http://schemas.microsoft.com/office/drawing/2014/main" id="{3DA4FB52-B70A-4E18-A3AD-600F3BB73DC8}"/>
              </a:ext>
            </a:extLst>
          </p:cNvPr>
          <p:cNvSpPr txBox="1"/>
          <p:nvPr/>
        </p:nvSpPr>
        <p:spPr>
          <a:xfrm>
            <a:off x="8107729" y="5262094"/>
            <a:ext cx="490589" cy="523220"/>
          </a:xfrm>
          <a:prstGeom prst="rect">
            <a:avLst/>
          </a:prstGeom>
          <a:noFill/>
        </p:spPr>
        <p:txBody>
          <a:bodyPr wrap="square" rtlCol="0">
            <a:spAutoFit/>
          </a:bodyPr>
          <a:lstStyle/>
          <a:p>
            <a:r>
              <a:rPr lang="de-DE" sz="1400" dirty="0"/>
              <a:t>MH</a:t>
            </a:r>
            <a:br>
              <a:rPr lang="de-DE" sz="1400" dirty="0"/>
            </a:br>
            <a:r>
              <a:rPr lang="de-DE" sz="1400" dirty="0"/>
              <a:t>KW</a:t>
            </a:r>
          </a:p>
        </p:txBody>
      </p:sp>
      <p:grpSp>
        <p:nvGrpSpPr>
          <p:cNvPr id="94" name="Gruppieren 93">
            <a:extLst>
              <a:ext uri="{FF2B5EF4-FFF2-40B4-BE49-F238E27FC236}">
                <a16:creationId xmlns:a16="http://schemas.microsoft.com/office/drawing/2014/main" id="{8F631E7B-EF25-89B3-1C33-B6F60B4945AC}"/>
              </a:ext>
            </a:extLst>
          </p:cNvPr>
          <p:cNvGrpSpPr/>
          <p:nvPr/>
        </p:nvGrpSpPr>
        <p:grpSpPr>
          <a:xfrm>
            <a:off x="8555433" y="1633259"/>
            <a:ext cx="1433459" cy="4552789"/>
            <a:chOff x="8555433" y="1633259"/>
            <a:chExt cx="1433459" cy="4552789"/>
          </a:xfrm>
        </p:grpSpPr>
        <p:cxnSp>
          <p:nvCxnSpPr>
            <p:cNvPr id="100" name="Gerader Verbinder 99">
              <a:extLst>
                <a:ext uri="{FF2B5EF4-FFF2-40B4-BE49-F238E27FC236}">
                  <a16:creationId xmlns:a16="http://schemas.microsoft.com/office/drawing/2014/main" id="{E9670FA1-B359-34E9-185C-8E5E34B5D3B7}"/>
                </a:ext>
              </a:extLst>
            </p:cNvPr>
            <p:cNvCxnSpPr/>
            <p:nvPr/>
          </p:nvCxnSpPr>
          <p:spPr bwMode="auto">
            <a:xfrm>
              <a:off x="9577484" y="5262816"/>
              <a:ext cx="0" cy="923232"/>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4" name="Textfeld 113">
              <a:extLst>
                <a:ext uri="{FF2B5EF4-FFF2-40B4-BE49-F238E27FC236}">
                  <a16:creationId xmlns:a16="http://schemas.microsoft.com/office/drawing/2014/main" id="{8957C1A5-BA1C-EB15-029D-5AE3DEAC29EA}"/>
                </a:ext>
              </a:extLst>
            </p:cNvPr>
            <p:cNvSpPr txBox="1"/>
            <p:nvPr/>
          </p:nvSpPr>
          <p:spPr>
            <a:xfrm>
              <a:off x="9167833" y="4787677"/>
              <a:ext cx="821059" cy="523220"/>
            </a:xfrm>
            <a:prstGeom prst="rect">
              <a:avLst/>
            </a:prstGeom>
            <a:noFill/>
          </p:spPr>
          <p:txBody>
            <a:bodyPr wrap="none" rtlCol="0">
              <a:spAutoFit/>
            </a:bodyPr>
            <a:lstStyle/>
            <a:p>
              <a:pPr algn="ctr"/>
              <a:r>
                <a:rPr lang="de-DE" sz="1400" dirty="0"/>
                <a:t>Wärme-</a:t>
              </a:r>
              <a:br>
                <a:rPr lang="de-DE" sz="1400" dirty="0"/>
              </a:br>
              <a:r>
                <a:rPr lang="de-DE" sz="1400" dirty="0"/>
                <a:t>netz</a:t>
              </a:r>
            </a:p>
          </p:txBody>
        </p:sp>
        <p:cxnSp>
          <p:nvCxnSpPr>
            <p:cNvPr id="130" name="Gerader Verbinder 129">
              <a:extLst>
                <a:ext uri="{FF2B5EF4-FFF2-40B4-BE49-F238E27FC236}">
                  <a16:creationId xmlns:a16="http://schemas.microsoft.com/office/drawing/2014/main" id="{651D8F47-845A-42FD-0CE7-9EF77B9F11EB}"/>
                </a:ext>
              </a:extLst>
            </p:cNvPr>
            <p:cNvCxnSpPr/>
            <p:nvPr/>
          </p:nvCxnSpPr>
          <p:spPr bwMode="auto">
            <a:xfrm>
              <a:off x="8555433" y="1633259"/>
              <a:ext cx="21700" cy="4372254"/>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Gerade Verbindung mit Pfeil 143">
              <a:extLst>
                <a:ext uri="{FF2B5EF4-FFF2-40B4-BE49-F238E27FC236}">
                  <a16:creationId xmlns:a16="http://schemas.microsoft.com/office/drawing/2014/main" id="{66CA0556-5FA5-EA81-9661-D4B89829B75B}"/>
                </a:ext>
              </a:extLst>
            </p:cNvPr>
            <p:cNvCxnSpPr/>
            <p:nvPr/>
          </p:nvCxnSpPr>
          <p:spPr bwMode="auto">
            <a:xfrm>
              <a:off x="8577133" y="5791919"/>
              <a:ext cx="1000351" cy="20476"/>
            </a:xfrm>
            <a:prstGeom prst="straightConnector1">
              <a:avLst/>
            </a:prstGeom>
            <a:solidFill>
              <a:srgbClr val="FF0000"/>
            </a:solidFill>
            <a:ln w="28575" cap="flat" cmpd="sng" algn="ctr">
              <a:solidFill>
                <a:srgbClr val="FF0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uppieren 125">
            <a:extLst>
              <a:ext uri="{FF2B5EF4-FFF2-40B4-BE49-F238E27FC236}">
                <a16:creationId xmlns:a16="http://schemas.microsoft.com/office/drawing/2014/main" id="{EC1A6A11-7849-65C1-B041-365454FB58D6}"/>
              </a:ext>
            </a:extLst>
          </p:cNvPr>
          <p:cNvGrpSpPr/>
          <p:nvPr/>
        </p:nvGrpSpPr>
        <p:grpSpPr>
          <a:xfrm>
            <a:off x="5109476" y="4386915"/>
            <a:ext cx="715260" cy="510707"/>
            <a:chOff x="5109476" y="4386915"/>
            <a:chExt cx="715260" cy="510707"/>
          </a:xfrm>
        </p:grpSpPr>
        <p:cxnSp>
          <p:nvCxnSpPr>
            <p:cNvPr id="118" name="Gerader Verbinder 117">
              <a:extLst>
                <a:ext uri="{FF2B5EF4-FFF2-40B4-BE49-F238E27FC236}">
                  <a16:creationId xmlns:a16="http://schemas.microsoft.com/office/drawing/2014/main" id="{BC752EDE-BC14-B76F-28FA-7E69FE0DDBE9}"/>
                </a:ext>
              </a:extLst>
            </p:cNvPr>
            <p:cNvCxnSpPr/>
            <p:nvPr/>
          </p:nvCxnSpPr>
          <p:spPr bwMode="auto">
            <a:xfrm>
              <a:off x="5117202" y="4386915"/>
              <a:ext cx="0" cy="500637"/>
            </a:xfrm>
            <a:prstGeom prst="line">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Textfeld 123">
              <a:extLst>
                <a:ext uri="{FF2B5EF4-FFF2-40B4-BE49-F238E27FC236}">
                  <a16:creationId xmlns:a16="http://schemas.microsoft.com/office/drawing/2014/main" id="{AE14A06B-E6FA-4FB0-B6A3-AF739A0EA702}"/>
                </a:ext>
              </a:extLst>
            </p:cNvPr>
            <p:cNvSpPr txBox="1"/>
            <p:nvPr/>
          </p:nvSpPr>
          <p:spPr>
            <a:xfrm>
              <a:off x="5109476" y="4589845"/>
              <a:ext cx="715260" cy="307777"/>
            </a:xfrm>
            <a:prstGeom prst="rect">
              <a:avLst/>
            </a:prstGeom>
            <a:noFill/>
          </p:spPr>
          <p:txBody>
            <a:bodyPr wrap="none" rtlCol="0">
              <a:spAutoFit/>
            </a:bodyPr>
            <a:lstStyle/>
            <a:p>
              <a:pPr algn="ctr"/>
              <a:r>
                <a:rPr lang="de-DE" sz="1400" dirty="0">
                  <a:solidFill>
                    <a:srgbClr val="3333FF"/>
                  </a:solidFill>
                </a:rPr>
                <a:t>WPPE</a:t>
              </a:r>
            </a:p>
          </p:txBody>
        </p:sp>
      </p:grpSp>
      <p:grpSp>
        <p:nvGrpSpPr>
          <p:cNvPr id="117" name="Gruppieren 116">
            <a:extLst>
              <a:ext uri="{FF2B5EF4-FFF2-40B4-BE49-F238E27FC236}">
                <a16:creationId xmlns:a16="http://schemas.microsoft.com/office/drawing/2014/main" id="{92C124D1-84F1-CB67-EA28-F076B5A6F520}"/>
              </a:ext>
            </a:extLst>
          </p:cNvPr>
          <p:cNvGrpSpPr/>
          <p:nvPr/>
        </p:nvGrpSpPr>
        <p:grpSpPr>
          <a:xfrm>
            <a:off x="4689565" y="4373278"/>
            <a:ext cx="494046" cy="1038562"/>
            <a:chOff x="-621935" y="3108195"/>
            <a:chExt cx="494046" cy="1038562"/>
          </a:xfrm>
        </p:grpSpPr>
        <p:grpSp>
          <p:nvGrpSpPr>
            <p:cNvPr id="30" name="Gruppieren 29">
              <a:extLst>
                <a:ext uri="{FF2B5EF4-FFF2-40B4-BE49-F238E27FC236}">
                  <a16:creationId xmlns:a16="http://schemas.microsoft.com/office/drawing/2014/main" id="{8B048AF8-5955-11E6-C4AB-7E117044D813}"/>
                </a:ext>
              </a:extLst>
            </p:cNvPr>
            <p:cNvGrpSpPr/>
            <p:nvPr/>
          </p:nvGrpSpPr>
          <p:grpSpPr>
            <a:xfrm>
              <a:off x="-621935" y="3623537"/>
              <a:ext cx="494046" cy="523220"/>
              <a:chOff x="-621935" y="3609282"/>
              <a:chExt cx="494046" cy="523220"/>
            </a:xfrm>
          </p:grpSpPr>
          <p:sp>
            <p:nvSpPr>
              <p:cNvPr id="3" name="Rechteck 2">
                <a:extLst>
                  <a:ext uri="{FF2B5EF4-FFF2-40B4-BE49-F238E27FC236}">
                    <a16:creationId xmlns:a16="http://schemas.microsoft.com/office/drawing/2014/main" id="{6B6B93FD-4CA2-2795-DCB4-ED89E87E45B2}"/>
                  </a:ext>
                </a:extLst>
              </p:cNvPr>
              <p:cNvSpPr/>
              <p:nvPr/>
            </p:nvSpPr>
            <p:spPr bwMode="auto">
              <a:xfrm>
                <a:off x="-556847" y="3659001"/>
                <a:ext cx="354441" cy="414523"/>
              </a:xfrm>
              <a:prstGeom prst="rect">
                <a:avLst/>
              </a:prstGeom>
              <a:solidFill>
                <a:schemeClr val="bg1"/>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9" name="Textfeld 128">
                <a:extLst>
                  <a:ext uri="{FF2B5EF4-FFF2-40B4-BE49-F238E27FC236}">
                    <a16:creationId xmlns:a16="http://schemas.microsoft.com/office/drawing/2014/main" id="{E373FFFB-8B24-0F0A-D9CC-76B29ACE13E5}"/>
                  </a:ext>
                </a:extLst>
              </p:cNvPr>
              <p:cNvSpPr txBox="1"/>
              <p:nvPr/>
            </p:nvSpPr>
            <p:spPr>
              <a:xfrm>
                <a:off x="-621935" y="3609282"/>
                <a:ext cx="494046" cy="523220"/>
              </a:xfrm>
              <a:prstGeom prst="rect">
                <a:avLst/>
              </a:prstGeom>
              <a:noFill/>
            </p:spPr>
            <p:txBody>
              <a:bodyPr wrap="none" rtlCol="0">
                <a:spAutoFit/>
              </a:bodyPr>
              <a:lstStyle/>
              <a:p>
                <a:pPr algn="ctr"/>
                <a:r>
                  <a:rPr lang="de-DE" sz="1400" dirty="0">
                    <a:solidFill>
                      <a:srgbClr val="3333FF"/>
                    </a:solidFill>
                  </a:rPr>
                  <a:t>BH-</a:t>
                </a:r>
                <a:br>
                  <a:rPr lang="de-DE" sz="1400" dirty="0">
                    <a:solidFill>
                      <a:srgbClr val="3333FF"/>
                    </a:solidFill>
                  </a:rPr>
                </a:br>
                <a:r>
                  <a:rPr lang="de-DE" sz="1400" dirty="0">
                    <a:solidFill>
                      <a:srgbClr val="3333FF"/>
                    </a:solidFill>
                  </a:rPr>
                  <a:t>KW</a:t>
                </a:r>
              </a:p>
            </p:txBody>
          </p:sp>
        </p:grpSp>
        <p:cxnSp>
          <p:nvCxnSpPr>
            <p:cNvPr id="32" name="Gerader Verbinder 31">
              <a:extLst>
                <a:ext uri="{FF2B5EF4-FFF2-40B4-BE49-F238E27FC236}">
                  <a16:creationId xmlns:a16="http://schemas.microsoft.com/office/drawing/2014/main" id="{1865C22A-4E2D-708E-1420-E8B54933F08B}"/>
                </a:ext>
              </a:extLst>
            </p:cNvPr>
            <p:cNvCxnSpPr/>
            <p:nvPr/>
          </p:nvCxnSpPr>
          <p:spPr bwMode="auto">
            <a:xfrm>
              <a:off x="-556846" y="3256727"/>
              <a:ext cx="0" cy="372711"/>
            </a:xfrm>
            <a:prstGeom prst="line">
              <a:avLst/>
            </a:prstGeom>
            <a:solidFill>
              <a:srgbClr val="FF0000"/>
            </a:solidFill>
            <a:ln w="2857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4" name="Gerader Verbinder 133">
              <a:extLst>
                <a:ext uri="{FF2B5EF4-FFF2-40B4-BE49-F238E27FC236}">
                  <a16:creationId xmlns:a16="http://schemas.microsoft.com/office/drawing/2014/main" id="{C16F48A9-5F95-092C-A5A7-3A03CA442341}"/>
                </a:ext>
              </a:extLst>
            </p:cNvPr>
            <p:cNvCxnSpPr/>
            <p:nvPr/>
          </p:nvCxnSpPr>
          <p:spPr bwMode="auto">
            <a:xfrm>
              <a:off x="-384037" y="3108195"/>
              <a:ext cx="0" cy="500637"/>
            </a:xfrm>
            <a:prstGeom prst="line">
              <a:avLst/>
            </a:prstGeom>
            <a:solidFill>
              <a:srgbClr val="FF0000"/>
            </a:solidFill>
            <a:ln w="28575" cap="flat" cmpd="sng" algn="ctr">
              <a:solidFill>
                <a:schemeClr val="tx1"/>
              </a:solidFill>
              <a:prstDash val="sysDash"/>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3" name="Gruppieren 202">
            <a:extLst>
              <a:ext uri="{FF2B5EF4-FFF2-40B4-BE49-F238E27FC236}">
                <a16:creationId xmlns:a16="http://schemas.microsoft.com/office/drawing/2014/main" id="{48992209-0CC0-53FF-45A5-9C1568AE4FF9}"/>
              </a:ext>
            </a:extLst>
          </p:cNvPr>
          <p:cNvGrpSpPr/>
          <p:nvPr/>
        </p:nvGrpSpPr>
        <p:grpSpPr>
          <a:xfrm>
            <a:off x="1524351" y="998296"/>
            <a:ext cx="7001798" cy="1795672"/>
            <a:chOff x="1524351" y="998296"/>
            <a:chExt cx="7001798" cy="1795672"/>
          </a:xfrm>
        </p:grpSpPr>
        <p:grpSp>
          <p:nvGrpSpPr>
            <p:cNvPr id="173" name="Gruppieren 172">
              <a:extLst>
                <a:ext uri="{FF2B5EF4-FFF2-40B4-BE49-F238E27FC236}">
                  <a16:creationId xmlns:a16="http://schemas.microsoft.com/office/drawing/2014/main" id="{0D38EB57-4943-DCCE-DDDC-7D108E0F3A02}"/>
                </a:ext>
              </a:extLst>
            </p:cNvPr>
            <p:cNvGrpSpPr/>
            <p:nvPr/>
          </p:nvGrpSpPr>
          <p:grpSpPr>
            <a:xfrm>
              <a:off x="1524351" y="1080582"/>
              <a:ext cx="7001798" cy="1713386"/>
              <a:chOff x="1524351" y="1080582"/>
              <a:chExt cx="7001798" cy="1713386"/>
            </a:xfrm>
          </p:grpSpPr>
          <p:grpSp>
            <p:nvGrpSpPr>
              <p:cNvPr id="104" name="Gruppieren 103">
                <a:extLst>
                  <a:ext uri="{FF2B5EF4-FFF2-40B4-BE49-F238E27FC236}">
                    <a16:creationId xmlns:a16="http://schemas.microsoft.com/office/drawing/2014/main" id="{A6BAFFF3-E12F-BCF2-1D08-66EEBFCF03A9}"/>
                  </a:ext>
                </a:extLst>
              </p:cNvPr>
              <p:cNvGrpSpPr/>
              <p:nvPr/>
            </p:nvGrpSpPr>
            <p:grpSpPr>
              <a:xfrm>
                <a:off x="1524351" y="1080582"/>
                <a:ext cx="6718879" cy="1713386"/>
                <a:chOff x="6536839" y="2292034"/>
                <a:chExt cx="6718879" cy="1713386"/>
              </a:xfrm>
            </p:grpSpPr>
            <p:grpSp>
              <p:nvGrpSpPr>
                <p:cNvPr id="183" name="Gruppieren 182">
                  <a:extLst>
                    <a:ext uri="{FF2B5EF4-FFF2-40B4-BE49-F238E27FC236}">
                      <a16:creationId xmlns:a16="http://schemas.microsoft.com/office/drawing/2014/main" id="{4C6186A9-8BF1-4E3E-007B-E6A990D447AA}"/>
                    </a:ext>
                  </a:extLst>
                </p:cNvPr>
                <p:cNvGrpSpPr/>
                <p:nvPr/>
              </p:nvGrpSpPr>
              <p:grpSpPr>
                <a:xfrm>
                  <a:off x="6536839" y="2292034"/>
                  <a:ext cx="6718879" cy="1713386"/>
                  <a:chOff x="1524000" y="1159750"/>
                  <a:chExt cx="6718879" cy="1713386"/>
                </a:xfrm>
              </p:grpSpPr>
              <p:pic>
                <p:nvPicPr>
                  <p:cNvPr id="13" name="Grafik 12" descr="Ein Bild, das Screenshot enthält.&#10;&#10;Automatisch generierte Beschreibung">
                    <a:extLst>
                      <a:ext uri="{FF2B5EF4-FFF2-40B4-BE49-F238E27FC236}">
                        <a16:creationId xmlns:a16="http://schemas.microsoft.com/office/drawing/2014/main" id="{24943BAA-FE82-4D0A-9177-A50CC32BAF6A}"/>
                      </a:ext>
                    </a:extLst>
                  </p:cNvPr>
                  <p:cNvPicPr>
                    <a:picLocks noChangeAspect="1"/>
                  </p:cNvPicPr>
                  <p:nvPr/>
                </p:nvPicPr>
                <p:blipFill rotWithShape="1">
                  <a:blip r:embed="rId21">
                    <a:clrChange>
                      <a:clrFrom>
                        <a:srgbClr val="FFFFFB"/>
                      </a:clrFrom>
                      <a:clrTo>
                        <a:srgbClr val="FFFFFB">
                          <a:alpha val="0"/>
                        </a:srgbClr>
                      </a:clrTo>
                    </a:clrChange>
                    <a:extLst>
                      <a:ext uri="{28A0092B-C50C-407E-A947-70E740481C1C}">
                        <a14:useLocalDpi xmlns:a14="http://schemas.microsoft.com/office/drawing/2010/main" val="0"/>
                      </a:ext>
                    </a:extLst>
                  </a:blip>
                  <a:srcRect l="41538" t="78245" r="47277" b="6287"/>
                  <a:stretch/>
                </p:blipFill>
                <p:spPr>
                  <a:xfrm>
                    <a:off x="5742118" y="1476815"/>
                    <a:ext cx="794937" cy="618410"/>
                  </a:xfrm>
                  <a:prstGeom prst="rect">
                    <a:avLst/>
                  </a:prstGeom>
                </p:spPr>
              </p:pic>
              <p:cxnSp>
                <p:nvCxnSpPr>
                  <p:cNvPr id="108" name="Gerade Verbindung mit Pfeil 107">
                    <a:extLst>
                      <a:ext uri="{FF2B5EF4-FFF2-40B4-BE49-F238E27FC236}">
                        <a16:creationId xmlns:a16="http://schemas.microsoft.com/office/drawing/2014/main" id="{D168971C-E753-4A90-9AEC-89D5715061CD}"/>
                      </a:ext>
                    </a:extLst>
                  </p:cNvPr>
                  <p:cNvCxnSpPr/>
                  <p:nvPr/>
                </p:nvCxnSpPr>
                <p:spPr bwMode="auto">
                  <a:xfrm>
                    <a:off x="1524000" y="1712427"/>
                    <a:ext cx="4354027" cy="0"/>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1" name="Textfeld 150">
                    <a:extLst>
                      <a:ext uri="{FF2B5EF4-FFF2-40B4-BE49-F238E27FC236}">
                        <a16:creationId xmlns:a16="http://schemas.microsoft.com/office/drawing/2014/main" id="{937BB034-FC0A-44DC-BFD3-A0395A0D1A03}"/>
                      </a:ext>
                    </a:extLst>
                  </p:cNvPr>
                  <p:cNvSpPr txBox="1"/>
                  <p:nvPr/>
                </p:nvSpPr>
                <p:spPr>
                  <a:xfrm>
                    <a:off x="6187437" y="1159750"/>
                    <a:ext cx="1220206" cy="307777"/>
                  </a:xfrm>
                  <a:prstGeom prst="rect">
                    <a:avLst/>
                  </a:prstGeom>
                  <a:noFill/>
                </p:spPr>
                <p:txBody>
                  <a:bodyPr wrap="none" rtlCol="0">
                    <a:spAutoFit/>
                  </a:bodyPr>
                  <a:lstStyle/>
                  <a:p>
                    <a:r>
                      <a:rPr lang="de-DE" sz="1400" dirty="0"/>
                      <a:t>Elektrolyseur</a:t>
                    </a:r>
                  </a:p>
                </p:txBody>
              </p:sp>
              <p:cxnSp>
                <p:nvCxnSpPr>
                  <p:cNvPr id="58" name="Gerade Verbindung mit Pfeil 57">
                    <a:extLst>
                      <a:ext uri="{FF2B5EF4-FFF2-40B4-BE49-F238E27FC236}">
                        <a16:creationId xmlns:a16="http://schemas.microsoft.com/office/drawing/2014/main" id="{C528A357-3840-4FF6-9EF2-988C18E9F285}"/>
                      </a:ext>
                    </a:extLst>
                  </p:cNvPr>
                  <p:cNvCxnSpPr>
                    <a:cxnSpLocks/>
                    <a:stCxn id="13" idx="2"/>
                  </p:cNvCxnSpPr>
                  <p:nvPr/>
                </p:nvCxnSpPr>
                <p:spPr bwMode="auto">
                  <a:xfrm>
                    <a:off x="6139587" y="2095225"/>
                    <a:ext cx="27964" cy="777911"/>
                  </a:xfrm>
                  <a:prstGeom prst="straightConnector1">
                    <a:avLst/>
                  </a:prstGeom>
                  <a:solidFill>
                    <a:srgbClr val="FF0000"/>
                  </a:solidFill>
                  <a:ln w="2857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1" name="Textfeld 160">
                    <a:extLst>
                      <a:ext uri="{FF2B5EF4-FFF2-40B4-BE49-F238E27FC236}">
                        <a16:creationId xmlns:a16="http://schemas.microsoft.com/office/drawing/2014/main" id="{56193955-26C9-44B3-B064-82033A23E485}"/>
                      </a:ext>
                    </a:extLst>
                  </p:cNvPr>
                  <p:cNvSpPr txBox="1"/>
                  <p:nvPr/>
                </p:nvSpPr>
                <p:spPr>
                  <a:xfrm>
                    <a:off x="6106942" y="2018259"/>
                    <a:ext cx="381836" cy="307777"/>
                  </a:xfrm>
                  <a:prstGeom prst="rect">
                    <a:avLst/>
                  </a:prstGeom>
                  <a:noFill/>
                </p:spPr>
                <p:txBody>
                  <a:bodyPr wrap="none" rtlCol="0">
                    <a:spAutoFit/>
                  </a:bodyPr>
                  <a:lstStyle/>
                  <a:p>
                    <a:r>
                      <a:rPr lang="de-DE" sz="1400" dirty="0">
                        <a:solidFill>
                          <a:schemeClr val="accent2"/>
                        </a:solidFill>
                      </a:rPr>
                      <a:t>H</a:t>
                    </a:r>
                    <a:r>
                      <a:rPr lang="de-DE" sz="1400" baseline="-25000" dirty="0">
                        <a:solidFill>
                          <a:schemeClr val="accent2"/>
                        </a:solidFill>
                      </a:rPr>
                      <a:t>2</a:t>
                    </a:r>
                  </a:p>
                </p:txBody>
              </p:sp>
              <p:cxnSp>
                <p:nvCxnSpPr>
                  <p:cNvPr id="72" name="Gerade Verbindung mit Pfeil 71">
                    <a:extLst>
                      <a:ext uri="{FF2B5EF4-FFF2-40B4-BE49-F238E27FC236}">
                        <a16:creationId xmlns:a16="http://schemas.microsoft.com/office/drawing/2014/main" id="{A27C109A-89EE-4C8F-A42B-7D3E073300F3}"/>
                      </a:ext>
                    </a:extLst>
                  </p:cNvPr>
                  <p:cNvCxnSpPr/>
                  <p:nvPr/>
                </p:nvCxnSpPr>
                <p:spPr bwMode="auto">
                  <a:xfrm>
                    <a:off x="6164895" y="2488780"/>
                    <a:ext cx="2077984" cy="44044"/>
                  </a:xfrm>
                  <a:prstGeom prst="straightConnector1">
                    <a:avLst/>
                  </a:prstGeom>
                  <a:solidFill>
                    <a:srgbClr val="FF0000"/>
                  </a:solidFill>
                  <a:ln w="2857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feld 14">
                    <a:extLst>
                      <a:ext uri="{FF2B5EF4-FFF2-40B4-BE49-F238E27FC236}">
                        <a16:creationId xmlns:a16="http://schemas.microsoft.com/office/drawing/2014/main" id="{7A7358F3-1241-91CA-EF1D-86180EDA0FF9}"/>
                      </a:ext>
                    </a:extLst>
                  </p:cNvPr>
                  <p:cNvSpPr txBox="1"/>
                  <p:nvPr/>
                </p:nvSpPr>
                <p:spPr>
                  <a:xfrm>
                    <a:off x="4215983" y="1428472"/>
                    <a:ext cx="1577676" cy="307777"/>
                  </a:xfrm>
                  <a:prstGeom prst="rect">
                    <a:avLst/>
                  </a:prstGeom>
                  <a:noFill/>
                </p:spPr>
                <p:txBody>
                  <a:bodyPr wrap="none" rtlCol="0">
                    <a:spAutoFit/>
                  </a:bodyPr>
                  <a:lstStyle/>
                  <a:p>
                    <a:r>
                      <a:rPr lang="de-DE" sz="1400" dirty="0"/>
                      <a:t>Überschussstrom</a:t>
                    </a:r>
                  </a:p>
                </p:txBody>
              </p:sp>
            </p:grpSp>
            <p:sp>
              <p:nvSpPr>
                <p:cNvPr id="8" name="Textfeld 7">
                  <a:extLst>
                    <a:ext uri="{FF2B5EF4-FFF2-40B4-BE49-F238E27FC236}">
                      <a16:creationId xmlns:a16="http://schemas.microsoft.com/office/drawing/2014/main" id="{04416E36-1EBB-DC5A-FE22-5D161A8BD52B}"/>
                    </a:ext>
                  </a:extLst>
                </p:cNvPr>
                <p:cNvSpPr txBox="1"/>
                <p:nvPr/>
              </p:nvSpPr>
              <p:spPr>
                <a:xfrm>
                  <a:off x="10095929" y="2853388"/>
                  <a:ext cx="521297" cy="307777"/>
                </a:xfrm>
                <a:prstGeom prst="rect">
                  <a:avLst/>
                </a:prstGeom>
                <a:noFill/>
              </p:spPr>
              <p:txBody>
                <a:bodyPr wrap="none" rtlCol="0">
                  <a:spAutoFit/>
                </a:bodyPr>
                <a:lstStyle/>
                <a:p>
                  <a:pPr algn="ctr"/>
                  <a:r>
                    <a:rPr lang="de-DE" sz="1400" dirty="0">
                      <a:solidFill>
                        <a:srgbClr val="3333FF"/>
                      </a:solidFill>
                    </a:rPr>
                    <a:t>H</a:t>
                  </a:r>
                  <a:r>
                    <a:rPr lang="de-DE" sz="1400" baseline="-25000" dirty="0">
                      <a:solidFill>
                        <a:srgbClr val="3333FF"/>
                      </a:solidFill>
                    </a:rPr>
                    <a:t>2</a:t>
                  </a:r>
                  <a:r>
                    <a:rPr lang="de-DE" sz="1400" dirty="0">
                      <a:solidFill>
                        <a:srgbClr val="3333FF"/>
                      </a:solidFill>
                    </a:rPr>
                    <a:t>O</a:t>
                  </a:r>
                </a:p>
              </p:txBody>
            </p:sp>
            <p:cxnSp>
              <p:nvCxnSpPr>
                <p:cNvPr id="75" name="Gerade Verbindung mit Pfeil 74">
                  <a:extLst>
                    <a:ext uri="{FF2B5EF4-FFF2-40B4-BE49-F238E27FC236}">
                      <a16:creationId xmlns:a16="http://schemas.microsoft.com/office/drawing/2014/main" id="{8C279D14-37C1-435A-4884-0D4F65225983}"/>
                    </a:ext>
                  </a:extLst>
                </p:cNvPr>
                <p:cNvCxnSpPr/>
                <p:nvPr/>
              </p:nvCxnSpPr>
              <p:spPr bwMode="auto">
                <a:xfrm>
                  <a:off x="10617226" y="3011705"/>
                  <a:ext cx="284201" cy="0"/>
                </a:xfrm>
                <a:prstGeom prst="straightConnector1">
                  <a:avLst/>
                </a:prstGeom>
                <a:solidFill>
                  <a:srgbClr val="FF0000"/>
                </a:solidFill>
                <a:ln w="28575" cap="flat" cmpd="sng" algn="ctr">
                  <a:solidFill>
                    <a:srgbClr val="00B05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3" name="Gerade Verbindung mit Pfeil 152">
                <a:extLst>
                  <a:ext uri="{FF2B5EF4-FFF2-40B4-BE49-F238E27FC236}">
                    <a16:creationId xmlns:a16="http://schemas.microsoft.com/office/drawing/2014/main" id="{833FECBE-68BC-54F3-C238-CC1C4BE5B286}"/>
                  </a:ext>
                </a:extLst>
              </p:cNvPr>
              <p:cNvCxnSpPr/>
              <p:nvPr/>
            </p:nvCxnSpPr>
            <p:spPr bwMode="auto">
              <a:xfrm flipV="1">
                <a:off x="6448425" y="1800253"/>
                <a:ext cx="2077724" cy="3098"/>
              </a:xfrm>
              <a:prstGeom prst="straightConnector1">
                <a:avLst/>
              </a:prstGeom>
              <a:solidFill>
                <a:srgbClr val="FF0000"/>
              </a:solidFill>
              <a:ln w="2857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2" name="Textfeld 201">
              <a:extLst>
                <a:ext uri="{FF2B5EF4-FFF2-40B4-BE49-F238E27FC236}">
                  <a16:creationId xmlns:a16="http://schemas.microsoft.com/office/drawing/2014/main" id="{1CF05FAC-CE9D-B461-2921-E22241F829F0}"/>
                </a:ext>
              </a:extLst>
            </p:cNvPr>
            <p:cNvSpPr txBox="1"/>
            <p:nvPr/>
          </p:nvSpPr>
          <p:spPr>
            <a:xfrm>
              <a:off x="5747594" y="998296"/>
              <a:ext cx="420308" cy="338554"/>
            </a:xfrm>
            <a:prstGeom prst="rect">
              <a:avLst/>
            </a:prstGeom>
            <a:noFill/>
          </p:spPr>
          <p:txBody>
            <a:bodyPr wrap="none" rtlCol="0">
              <a:spAutoFit/>
            </a:bodyPr>
            <a:lstStyle/>
            <a:p>
              <a:r>
                <a:rPr lang="de-DE" sz="1600" dirty="0">
                  <a:solidFill>
                    <a:schemeClr val="accent2"/>
                  </a:solidFill>
                </a:rPr>
                <a:t>O</a:t>
              </a:r>
              <a:r>
                <a:rPr lang="de-DE" sz="1600" baseline="-25000" dirty="0">
                  <a:solidFill>
                    <a:schemeClr val="accent2"/>
                  </a:solidFill>
                </a:rPr>
                <a:t>2</a:t>
              </a:r>
            </a:p>
          </p:txBody>
        </p:sp>
      </p:grpSp>
    </p:spTree>
    <p:extLst>
      <p:ext uri="{BB962C8B-B14F-4D97-AF65-F5344CB8AC3E}">
        <p14:creationId xmlns:p14="http://schemas.microsoft.com/office/powerpoint/2010/main" val="6572887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1000" fill="hold"/>
                                        <p:tgtEl>
                                          <p:spTgt spid="94"/>
                                        </p:tgtEl>
                                        <p:attrNameLst>
                                          <p:attrName>ppt_x</p:attrName>
                                        </p:attrNameLst>
                                      </p:cBhvr>
                                      <p:tavLst>
                                        <p:tav tm="0">
                                          <p:val>
                                            <p:strVal val="1+#ppt_w/2"/>
                                          </p:val>
                                        </p:tav>
                                        <p:tav tm="100000">
                                          <p:val>
                                            <p:strVal val="#ppt_x"/>
                                          </p:val>
                                        </p:tav>
                                      </p:tavLst>
                                    </p:anim>
                                    <p:anim calcmode="lin" valueType="num">
                                      <p:cBhvr additive="base">
                                        <p:cTn id="8" dur="10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1000" fill="hold"/>
                                        <p:tgtEl>
                                          <p:spTgt spid="49"/>
                                        </p:tgtEl>
                                        <p:attrNameLst>
                                          <p:attrName>ppt_x</p:attrName>
                                        </p:attrNameLst>
                                      </p:cBhvr>
                                      <p:tavLst>
                                        <p:tav tm="0">
                                          <p:val>
                                            <p:strVal val="1+#ppt_w/2"/>
                                          </p:val>
                                        </p:tav>
                                        <p:tav tm="100000">
                                          <p:val>
                                            <p:strVal val="#ppt_x"/>
                                          </p:val>
                                        </p:tav>
                                      </p:tavLst>
                                    </p:anim>
                                    <p:anim calcmode="lin" valueType="num">
                                      <p:cBhvr additive="base">
                                        <p:cTn id="14" dur="10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5"/>
                                        </p:tgtEl>
                                        <p:attrNameLst>
                                          <p:attrName>style.visibility</p:attrName>
                                        </p:attrNameLst>
                                      </p:cBhvr>
                                      <p:to>
                                        <p:strVal val="visible"/>
                                      </p:to>
                                    </p:set>
                                    <p:anim calcmode="lin" valueType="num">
                                      <p:cBhvr additive="base">
                                        <p:cTn id="19" dur="1000" fill="hold"/>
                                        <p:tgtEl>
                                          <p:spTgt spid="115"/>
                                        </p:tgtEl>
                                        <p:attrNameLst>
                                          <p:attrName>ppt_x</p:attrName>
                                        </p:attrNameLst>
                                      </p:cBhvr>
                                      <p:tavLst>
                                        <p:tav tm="0">
                                          <p:val>
                                            <p:strVal val="0-#ppt_w/2"/>
                                          </p:val>
                                        </p:tav>
                                        <p:tav tm="100000">
                                          <p:val>
                                            <p:strVal val="#ppt_x"/>
                                          </p:val>
                                        </p:tav>
                                      </p:tavLst>
                                    </p:anim>
                                    <p:anim calcmode="lin" valueType="num">
                                      <p:cBhvr additive="base">
                                        <p:cTn id="20"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98"/>
                                        </p:tgtEl>
                                        <p:attrNameLst>
                                          <p:attrName>style.visibility</p:attrName>
                                        </p:attrNameLst>
                                      </p:cBhvr>
                                      <p:to>
                                        <p:strVal val="visible"/>
                                      </p:to>
                                    </p:set>
                                    <p:anim calcmode="lin" valueType="num">
                                      <p:cBhvr additive="base">
                                        <p:cTn id="25" dur="1000" fill="hold"/>
                                        <p:tgtEl>
                                          <p:spTgt spid="98"/>
                                        </p:tgtEl>
                                        <p:attrNameLst>
                                          <p:attrName>ppt_x</p:attrName>
                                        </p:attrNameLst>
                                      </p:cBhvr>
                                      <p:tavLst>
                                        <p:tav tm="0">
                                          <p:val>
                                            <p:strVal val="1+#ppt_w/2"/>
                                          </p:val>
                                        </p:tav>
                                        <p:tav tm="100000">
                                          <p:val>
                                            <p:strVal val="#ppt_x"/>
                                          </p:val>
                                        </p:tav>
                                      </p:tavLst>
                                    </p:anim>
                                    <p:anim calcmode="lin" valueType="num">
                                      <p:cBhvr additive="base">
                                        <p:cTn id="26" dur="1000" fill="hold"/>
                                        <p:tgtEl>
                                          <p:spTgt spid="9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69"/>
                                        </p:tgtEl>
                                        <p:attrNameLst>
                                          <p:attrName>style.visibility</p:attrName>
                                        </p:attrNameLst>
                                      </p:cBhvr>
                                      <p:to>
                                        <p:strVal val="visible"/>
                                      </p:to>
                                    </p:set>
                                    <p:anim calcmode="lin" valueType="num">
                                      <p:cBhvr additive="base">
                                        <p:cTn id="31" dur="1000" fill="hold"/>
                                        <p:tgtEl>
                                          <p:spTgt spid="169"/>
                                        </p:tgtEl>
                                        <p:attrNameLst>
                                          <p:attrName>ppt_x</p:attrName>
                                        </p:attrNameLst>
                                      </p:cBhvr>
                                      <p:tavLst>
                                        <p:tav tm="0">
                                          <p:val>
                                            <p:strVal val="0-#ppt_w/2"/>
                                          </p:val>
                                        </p:tav>
                                        <p:tav tm="100000">
                                          <p:val>
                                            <p:strVal val="#ppt_x"/>
                                          </p:val>
                                        </p:tav>
                                      </p:tavLst>
                                    </p:anim>
                                    <p:anim calcmode="lin" valueType="num">
                                      <p:cBhvr additive="base">
                                        <p:cTn id="32" dur="1000" fill="hold"/>
                                        <p:tgtEl>
                                          <p:spTgt spid="16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1"/>
                                        </p:tgtEl>
                                        <p:attrNameLst>
                                          <p:attrName>style.visibility</p:attrName>
                                        </p:attrNameLst>
                                      </p:cBhvr>
                                      <p:to>
                                        <p:strVal val="visible"/>
                                      </p:to>
                                    </p:set>
                                    <p:anim calcmode="lin" valueType="num">
                                      <p:cBhvr additive="base">
                                        <p:cTn id="37" dur="1000" fill="hold"/>
                                        <p:tgtEl>
                                          <p:spTgt spid="121"/>
                                        </p:tgtEl>
                                        <p:attrNameLst>
                                          <p:attrName>ppt_x</p:attrName>
                                        </p:attrNameLst>
                                      </p:cBhvr>
                                      <p:tavLst>
                                        <p:tav tm="0">
                                          <p:val>
                                            <p:strVal val="1+#ppt_w/2"/>
                                          </p:val>
                                        </p:tav>
                                        <p:tav tm="100000">
                                          <p:val>
                                            <p:strVal val="#ppt_x"/>
                                          </p:val>
                                        </p:tav>
                                      </p:tavLst>
                                    </p:anim>
                                    <p:anim calcmode="lin" valueType="num">
                                      <p:cBhvr additive="base">
                                        <p:cTn id="38"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nodeType="click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additive="base">
                                        <p:cTn id="43" dur="1000" fill="hold"/>
                                        <p:tgtEl>
                                          <p:spTgt spid="117"/>
                                        </p:tgtEl>
                                        <p:attrNameLst>
                                          <p:attrName>ppt_x</p:attrName>
                                        </p:attrNameLst>
                                      </p:cBhvr>
                                      <p:tavLst>
                                        <p:tav tm="0">
                                          <p:val>
                                            <p:strVal val="#ppt_x"/>
                                          </p:val>
                                        </p:tav>
                                        <p:tav tm="100000">
                                          <p:val>
                                            <p:strVal val="#ppt_x"/>
                                          </p:val>
                                        </p:tav>
                                      </p:tavLst>
                                    </p:anim>
                                    <p:anim calcmode="lin" valueType="num">
                                      <p:cBhvr additive="base">
                                        <p:cTn id="44" dur="1000" fill="hold"/>
                                        <p:tgtEl>
                                          <p:spTgt spid="11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000" fill="hold"/>
                                        <p:tgtEl>
                                          <p:spTgt spid="9"/>
                                        </p:tgtEl>
                                        <p:attrNameLst>
                                          <p:attrName>ppt_x</p:attrName>
                                        </p:attrNameLst>
                                      </p:cBhvr>
                                      <p:tavLst>
                                        <p:tav tm="0">
                                          <p:val>
                                            <p:strVal val="0-#ppt_w/2"/>
                                          </p:val>
                                        </p:tav>
                                        <p:tav tm="100000">
                                          <p:val>
                                            <p:strVal val="#ppt_x"/>
                                          </p:val>
                                        </p:tav>
                                      </p:tavLst>
                                    </p:anim>
                                    <p:anim calcmode="lin" valueType="num">
                                      <p:cBhvr additive="base">
                                        <p:cTn id="5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1000" fill="hold"/>
                                        <p:tgtEl>
                                          <p:spTgt spid="24"/>
                                        </p:tgtEl>
                                        <p:attrNameLst>
                                          <p:attrName>ppt_x</p:attrName>
                                        </p:attrNameLst>
                                      </p:cBhvr>
                                      <p:tavLst>
                                        <p:tav tm="0">
                                          <p:val>
                                            <p:strVal val="1+#ppt_w/2"/>
                                          </p:val>
                                        </p:tav>
                                        <p:tav tm="100000">
                                          <p:val>
                                            <p:strVal val="#ppt_x"/>
                                          </p:val>
                                        </p:tav>
                                      </p:tavLst>
                                    </p:anim>
                                    <p:anim calcmode="lin" valueType="num">
                                      <p:cBhvr additive="base">
                                        <p:cTn id="56"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1000" fill="hold"/>
                                        <p:tgtEl>
                                          <p:spTgt spid="26"/>
                                        </p:tgtEl>
                                        <p:attrNameLst>
                                          <p:attrName>ppt_x</p:attrName>
                                        </p:attrNameLst>
                                      </p:cBhvr>
                                      <p:tavLst>
                                        <p:tav tm="0">
                                          <p:val>
                                            <p:strVal val="1+#ppt_w/2"/>
                                          </p:val>
                                        </p:tav>
                                        <p:tav tm="100000">
                                          <p:val>
                                            <p:strVal val="#ppt_x"/>
                                          </p:val>
                                        </p:tav>
                                      </p:tavLst>
                                    </p:anim>
                                    <p:anim calcmode="lin" valueType="num">
                                      <p:cBhvr additive="base">
                                        <p:cTn id="62"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126"/>
                                        </p:tgtEl>
                                        <p:attrNameLst>
                                          <p:attrName>style.visibility</p:attrName>
                                        </p:attrNameLst>
                                      </p:cBhvr>
                                      <p:to>
                                        <p:strVal val="visible"/>
                                      </p:to>
                                    </p:set>
                                    <p:anim calcmode="lin" valueType="num">
                                      <p:cBhvr additive="base">
                                        <p:cTn id="67" dur="1000" fill="hold"/>
                                        <p:tgtEl>
                                          <p:spTgt spid="126"/>
                                        </p:tgtEl>
                                        <p:attrNameLst>
                                          <p:attrName>ppt_x</p:attrName>
                                        </p:attrNameLst>
                                      </p:cBhvr>
                                      <p:tavLst>
                                        <p:tav tm="0">
                                          <p:val>
                                            <p:strVal val="#ppt_x"/>
                                          </p:val>
                                        </p:tav>
                                        <p:tav tm="100000">
                                          <p:val>
                                            <p:strVal val="#ppt_x"/>
                                          </p:val>
                                        </p:tav>
                                      </p:tavLst>
                                    </p:anim>
                                    <p:anim calcmode="lin" valueType="num">
                                      <p:cBhvr additive="base">
                                        <p:cTn id="68" dur="1000" fill="hold"/>
                                        <p:tgtEl>
                                          <p:spTgt spid="126"/>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nodeType="clickEffect">
                                  <p:stCondLst>
                                    <p:cond delay="0"/>
                                  </p:stCondLst>
                                  <p:childTnLst>
                                    <p:set>
                                      <p:cBhvr>
                                        <p:cTn id="72" dur="1" fill="hold">
                                          <p:stCondLst>
                                            <p:cond delay="0"/>
                                          </p:stCondLst>
                                        </p:cTn>
                                        <p:tgtEl>
                                          <p:spTgt spid="192"/>
                                        </p:tgtEl>
                                        <p:attrNameLst>
                                          <p:attrName>style.visibility</p:attrName>
                                        </p:attrNameLst>
                                      </p:cBhvr>
                                      <p:to>
                                        <p:strVal val="visible"/>
                                      </p:to>
                                    </p:set>
                                    <p:anim calcmode="lin" valueType="num">
                                      <p:cBhvr additive="base">
                                        <p:cTn id="73" dur="1000" fill="hold"/>
                                        <p:tgtEl>
                                          <p:spTgt spid="192"/>
                                        </p:tgtEl>
                                        <p:attrNameLst>
                                          <p:attrName>ppt_x</p:attrName>
                                        </p:attrNameLst>
                                      </p:cBhvr>
                                      <p:tavLst>
                                        <p:tav tm="0">
                                          <p:val>
                                            <p:strVal val="1+#ppt_w/2"/>
                                          </p:val>
                                        </p:tav>
                                        <p:tav tm="100000">
                                          <p:val>
                                            <p:strVal val="#ppt_x"/>
                                          </p:val>
                                        </p:tav>
                                      </p:tavLst>
                                    </p:anim>
                                    <p:anim calcmode="lin" valueType="num">
                                      <p:cBhvr additive="base">
                                        <p:cTn id="74" dur="1000" fill="hold"/>
                                        <p:tgtEl>
                                          <p:spTgt spid="192"/>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nodeType="clickEffect">
                                  <p:stCondLst>
                                    <p:cond delay="0"/>
                                  </p:stCondLst>
                                  <p:childTnLst>
                                    <p:set>
                                      <p:cBhvr>
                                        <p:cTn id="78" dur="1" fill="hold">
                                          <p:stCondLst>
                                            <p:cond delay="0"/>
                                          </p:stCondLst>
                                        </p:cTn>
                                        <p:tgtEl>
                                          <p:spTgt spid="159"/>
                                        </p:tgtEl>
                                        <p:attrNameLst>
                                          <p:attrName>style.visibility</p:attrName>
                                        </p:attrNameLst>
                                      </p:cBhvr>
                                      <p:to>
                                        <p:strVal val="visible"/>
                                      </p:to>
                                    </p:set>
                                    <p:anim calcmode="lin" valueType="num">
                                      <p:cBhvr additive="base">
                                        <p:cTn id="79" dur="1000" fill="hold"/>
                                        <p:tgtEl>
                                          <p:spTgt spid="159"/>
                                        </p:tgtEl>
                                        <p:attrNameLst>
                                          <p:attrName>ppt_x</p:attrName>
                                        </p:attrNameLst>
                                      </p:cBhvr>
                                      <p:tavLst>
                                        <p:tav tm="0">
                                          <p:val>
                                            <p:strVal val="1+#ppt_w/2"/>
                                          </p:val>
                                        </p:tav>
                                        <p:tav tm="100000">
                                          <p:val>
                                            <p:strVal val="#ppt_x"/>
                                          </p:val>
                                        </p:tav>
                                      </p:tavLst>
                                    </p:anim>
                                    <p:anim calcmode="lin" valueType="num">
                                      <p:cBhvr additive="base">
                                        <p:cTn id="80" dur="1000" fill="hold"/>
                                        <p:tgtEl>
                                          <p:spTgt spid="159"/>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46"/>
                                        </p:tgtEl>
                                        <p:attrNameLst>
                                          <p:attrName>style.visibility</p:attrName>
                                        </p:attrNameLst>
                                      </p:cBhvr>
                                      <p:to>
                                        <p:strVal val="visible"/>
                                      </p:to>
                                    </p:set>
                                    <p:anim calcmode="lin" valueType="num">
                                      <p:cBhvr additive="base">
                                        <p:cTn id="85" dur="1000" fill="hold"/>
                                        <p:tgtEl>
                                          <p:spTgt spid="46"/>
                                        </p:tgtEl>
                                        <p:attrNameLst>
                                          <p:attrName>ppt_x</p:attrName>
                                        </p:attrNameLst>
                                      </p:cBhvr>
                                      <p:tavLst>
                                        <p:tav tm="0">
                                          <p:val>
                                            <p:strVal val="1+#ppt_w/2"/>
                                          </p:val>
                                        </p:tav>
                                        <p:tav tm="100000">
                                          <p:val>
                                            <p:strVal val="#ppt_x"/>
                                          </p:val>
                                        </p:tav>
                                      </p:tavLst>
                                    </p:anim>
                                    <p:anim calcmode="lin" valueType="num">
                                      <p:cBhvr additive="base">
                                        <p:cTn id="86" dur="10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nodeType="clickEffect">
                                  <p:stCondLst>
                                    <p:cond delay="0"/>
                                  </p:stCondLst>
                                  <p:childTnLst>
                                    <p:set>
                                      <p:cBhvr>
                                        <p:cTn id="90" dur="1" fill="hold">
                                          <p:stCondLst>
                                            <p:cond delay="0"/>
                                          </p:stCondLst>
                                        </p:cTn>
                                        <p:tgtEl>
                                          <p:spTgt spid="55"/>
                                        </p:tgtEl>
                                        <p:attrNameLst>
                                          <p:attrName>style.visibility</p:attrName>
                                        </p:attrNameLst>
                                      </p:cBhvr>
                                      <p:to>
                                        <p:strVal val="visible"/>
                                      </p:to>
                                    </p:set>
                                    <p:anim calcmode="lin" valueType="num">
                                      <p:cBhvr additive="base">
                                        <p:cTn id="91" dur="1000" fill="hold"/>
                                        <p:tgtEl>
                                          <p:spTgt spid="55"/>
                                        </p:tgtEl>
                                        <p:attrNameLst>
                                          <p:attrName>ppt_x</p:attrName>
                                        </p:attrNameLst>
                                      </p:cBhvr>
                                      <p:tavLst>
                                        <p:tav tm="0">
                                          <p:val>
                                            <p:strVal val="1+#ppt_w/2"/>
                                          </p:val>
                                        </p:tav>
                                        <p:tav tm="100000">
                                          <p:val>
                                            <p:strVal val="#ppt_x"/>
                                          </p:val>
                                        </p:tav>
                                      </p:tavLst>
                                    </p:anim>
                                    <p:anim calcmode="lin" valueType="num">
                                      <p:cBhvr additive="base">
                                        <p:cTn id="92" dur="10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nodeType="clickEffect">
                                  <p:stCondLst>
                                    <p:cond delay="0"/>
                                  </p:stCondLst>
                                  <p:childTnLst>
                                    <p:set>
                                      <p:cBhvr>
                                        <p:cTn id="96" dur="1" fill="hold">
                                          <p:stCondLst>
                                            <p:cond delay="0"/>
                                          </p:stCondLst>
                                        </p:cTn>
                                        <p:tgtEl>
                                          <p:spTgt spid="95"/>
                                        </p:tgtEl>
                                        <p:attrNameLst>
                                          <p:attrName>style.visibility</p:attrName>
                                        </p:attrNameLst>
                                      </p:cBhvr>
                                      <p:to>
                                        <p:strVal val="visible"/>
                                      </p:to>
                                    </p:set>
                                    <p:anim calcmode="lin" valueType="num">
                                      <p:cBhvr additive="base">
                                        <p:cTn id="97" dur="1000" fill="hold"/>
                                        <p:tgtEl>
                                          <p:spTgt spid="95"/>
                                        </p:tgtEl>
                                        <p:attrNameLst>
                                          <p:attrName>ppt_x</p:attrName>
                                        </p:attrNameLst>
                                      </p:cBhvr>
                                      <p:tavLst>
                                        <p:tav tm="0">
                                          <p:val>
                                            <p:strVal val="1+#ppt_w/2"/>
                                          </p:val>
                                        </p:tav>
                                        <p:tav tm="100000">
                                          <p:val>
                                            <p:strVal val="#ppt_x"/>
                                          </p:val>
                                        </p:tav>
                                      </p:tavLst>
                                    </p:anim>
                                    <p:anim calcmode="lin" valueType="num">
                                      <p:cBhvr additive="base">
                                        <p:cTn id="98" dur="10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9" fill="hold" nodeType="clickEffect">
                                  <p:stCondLst>
                                    <p:cond delay="0"/>
                                  </p:stCondLst>
                                  <p:childTnLst>
                                    <p:set>
                                      <p:cBhvr>
                                        <p:cTn id="102" dur="1" fill="hold">
                                          <p:stCondLst>
                                            <p:cond delay="0"/>
                                          </p:stCondLst>
                                        </p:cTn>
                                        <p:tgtEl>
                                          <p:spTgt spid="103"/>
                                        </p:tgtEl>
                                        <p:attrNameLst>
                                          <p:attrName>style.visibility</p:attrName>
                                        </p:attrNameLst>
                                      </p:cBhvr>
                                      <p:to>
                                        <p:strVal val="visible"/>
                                      </p:to>
                                    </p:set>
                                    <p:anim calcmode="lin" valueType="num">
                                      <p:cBhvr additive="base">
                                        <p:cTn id="103" dur="1000" fill="hold"/>
                                        <p:tgtEl>
                                          <p:spTgt spid="103"/>
                                        </p:tgtEl>
                                        <p:attrNameLst>
                                          <p:attrName>ppt_x</p:attrName>
                                        </p:attrNameLst>
                                      </p:cBhvr>
                                      <p:tavLst>
                                        <p:tav tm="0">
                                          <p:val>
                                            <p:strVal val="0-#ppt_w/2"/>
                                          </p:val>
                                        </p:tav>
                                        <p:tav tm="100000">
                                          <p:val>
                                            <p:strVal val="#ppt_x"/>
                                          </p:val>
                                        </p:tav>
                                      </p:tavLst>
                                    </p:anim>
                                    <p:anim calcmode="lin" valueType="num">
                                      <p:cBhvr additive="base">
                                        <p:cTn id="104" dur="10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nodeType="clickEffect">
                                  <p:stCondLst>
                                    <p:cond delay="0"/>
                                  </p:stCondLst>
                                  <p:childTnLst>
                                    <p:set>
                                      <p:cBhvr>
                                        <p:cTn id="108" dur="1" fill="hold">
                                          <p:stCondLst>
                                            <p:cond delay="0"/>
                                          </p:stCondLst>
                                        </p:cTn>
                                        <p:tgtEl>
                                          <p:spTgt spid="181"/>
                                        </p:tgtEl>
                                        <p:attrNameLst>
                                          <p:attrName>style.visibility</p:attrName>
                                        </p:attrNameLst>
                                      </p:cBhvr>
                                      <p:to>
                                        <p:strVal val="visible"/>
                                      </p:to>
                                    </p:set>
                                    <p:anim calcmode="lin" valueType="num">
                                      <p:cBhvr additive="base">
                                        <p:cTn id="109" dur="1000" fill="hold"/>
                                        <p:tgtEl>
                                          <p:spTgt spid="181"/>
                                        </p:tgtEl>
                                        <p:attrNameLst>
                                          <p:attrName>ppt_x</p:attrName>
                                        </p:attrNameLst>
                                      </p:cBhvr>
                                      <p:tavLst>
                                        <p:tav tm="0">
                                          <p:val>
                                            <p:strVal val="0-#ppt_w/2"/>
                                          </p:val>
                                        </p:tav>
                                        <p:tav tm="100000">
                                          <p:val>
                                            <p:strVal val="#ppt_x"/>
                                          </p:val>
                                        </p:tav>
                                      </p:tavLst>
                                    </p:anim>
                                    <p:anim calcmode="lin" valueType="num">
                                      <p:cBhvr additive="base">
                                        <p:cTn id="110" dur="1000" fill="hold"/>
                                        <p:tgtEl>
                                          <p:spTgt spid="181"/>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203"/>
                                        </p:tgtEl>
                                        <p:attrNameLst>
                                          <p:attrName>style.visibility</p:attrName>
                                        </p:attrNameLst>
                                      </p:cBhvr>
                                      <p:to>
                                        <p:strVal val="visible"/>
                                      </p:to>
                                    </p:set>
                                    <p:anim calcmode="lin" valueType="num">
                                      <p:cBhvr additive="base">
                                        <p:cTn id="115" dur="1000" fill="hold"/>
                                        <p:tgtEl>
                                          <p:spTgt spid="203"/>
                                        </p:tgtEl>
                                        <p:attrNameLst>
                                          <p:attrName>ppt_x</p:attrName>
                                        </p:attrNameLst>
                                      </p:cBhvr>
                                      <p:tavLst>
                                        <p:tav tm="0">
                                          <p:val>
                                            <p:strVal val="0-#ppt_w/2"/>
                                          </p:val>
                                        </p:tav>
                                        <p:tav tm="100000">
                                          <p:val>
                                            <p:strVal val="#ppt_x"/>
                                          </p:val>
                                        </p:tav>
                                      </p:tavLst>
                                    </p:anim>
                                    <p:anim calcmode="lin" valueType="num">
                                      <p:cBhvr additive="base">
                                        <p:cTn id="116" dur="1000" fill="hold"/>
                                        <p:tgtEl>
                                          <p:spTgt spid="203"/>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2" fill="hold" nodeType="clickEffect">
                                  <p:stCondLst>
                                    <p:cond delay="0"/>
                                  </p:stCondLst>
                                  <p:childTnLst>
                                    <p:set>
                                      <p:cBhvr>
                                        <p:cTn id="120" dur="1" fill="hold">
                                          <p:stCondLst>
                                            <p:cond delay="0"/>
                                          </p:stCondLst>
                                        </p:cTn>
                                        <p:tgtEl>
                                          <p:spTgt spid="184"/>
                                        </p:tgtEl>
                                        <p:attrNameLst>
                                          <p:attrName>style.visibility</p:attrName>
                                        </p:attrNameLst>
                                      </p:cBhvr>
                                      <p:to>
                                        <p:strVal val="visible"/>
                                      </p:to>
                                    </p:set>
                                    <p:anim calcmode="lin" valueType="num">
                                      <p:cBhvr additive="base">
                                        <p:cTn id="121" dur="1000" fill="hold"/>
                                        <p:tgtEl>
                                          <p:spTgt spid="184"/>
                                        </p:tgtEl>
                                        <p:attrNameLst>
                                          <p:attrName>ppt_x</p:attrName>
                                        </p:attrNameLst>
                                      </p:cBhvr>
                                      <p:tavLst>
                                        <p:tav tm="0">
                                          <p:val>
                                            <p:strVal val="1+#ppt_w/2"/>
                                          </p:val>
                                        </p:tav>
                                        <p:tav tm="100000">
                                          <p:val>
                                            <p:strVal val="#ppt_x"/>
                                          </p:val>
                                        </p:tav>
                                      </p:tavLst>
                                    </p:anim>
                                    <p:anim calcmode="lin" valueType="num">
                                      <p:cBhvr additive="base">
                                        <p:cTn id="122" dur="1000" fill="hold"/>
                                        <p:tgtEl>
                                          <p:spTgt spid="184"/>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25"/>
                                        </p:tgtEl>
                                        <p:attrNameLst>
                                          <p:attrName>style.visibility</p:attrName>
                                        </p:attrNameLst>
                                      </p:cBhvr>
                                      <p:to>
                                        <p:strVal val="visible"/>
                                      </p:to>
                                    </p:set>
                                    <p:anim calcmode="lin" valueType="num">
                                      <p:cBhvr additive="base">
                                        <p:cTn id="127" dur="1000" fill="hold"/>
                                        <p:tgtEl>
                                          <p:spTgt spid="25"/>
                                        </p:tgtEl>
                                        <p:attrNameLst>
                                          <p:attrName>ppt_x</p:attrName>
                                        </p:attrNameLst>
                                      </p:cBhvr>
                                      <p:tavLst>
                                        <p:tav tm="0">
                                          <p:val>
                                            <p:strVal val="#ppt_x"/>
                                          </p:val>
                                        </p:tav>
                                        <p:tav tm="100000">
                                          <p:val>
                                            <p:strVal val="#ppt_x"/>
                                          </p:val>
                                        </p:tav>
                                      </p:tavLst>
                                    </p:anim>
                                    <p:anim calcmode="lin" valueType="num">
                                      <p:cBhvr additive="base">
                                        <p:cTn id="12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2" fill="hold" nodeType="clickEffect">
                                  <p:stCondLst>
                                    <p:cond delay="0"/>
                                  </p:stCondLst>
                                  <p:childTnLst>
                                    <p:set>
                                      <p:cBhvr>
                                        <p:cTn id="132" dur="1" fill="hold">
                                          <p:stCondLst>
                                            <p:cond delay="0"/>
                                          </p:stCondLst>
                                        </p:cTn>
                                        <p:tgtEl>
                                          <p:spTgt spid="185"/>
                                        </p:tgtEl>
                                        <p:attrNameLst>
                                          <p:attrName>style.visibility</p:attrName>
                                        </p:attrNameLst>
                                      </p:cBhvr>
                                      <p:to>
                                        <p:strVal val="visible"/>
                                      </p:to>
                                    </p:set>
                                    <p:anim calcmode="lin" valueType="num">
                                      <p:cBhvr additive="base">
                                        <p:cTn id="133" dur="1000" fill="hold"/>
                                        <p:tgtEl>
                                          <p:spTgt spid="185"/>
                                        </p:tgtEl>
                                        <p:attrNameLst>
                                          <p:attrName>ppt_x</p:attrName>
                                        </p:attrNameLst>
                                      </p:cBhvr>
                                      <p:tavLst>
                                        <p:tav tm="0">
                                          <p:val>
                                            <p:strVal val="1+#ppt_w/2"/>
                                          </p:val>
                                        </p:tav>
                                        <p:tav tm="100000">
                                          <p:val>
                                            <p:strVal val="#ppt_x"/>
                                          </p:val>
                                        </p:tav>
                                      </p:tavLst>
                                    </p:anim>
                                    <p:anim calcmode="lin" valueType="num">
                                      <p:cBhvr additive="base">
                                        <p:cTn id="134" dur="1000" fill="hold"/>
                                        <p:tgtEl>
                                          <p:spTgt spid="185"/>
                                        </p:tgtEl>
                                        <p:attrNameLst>
                                          <p:attrName>ppt_y</p:attrName>
                                        </p:attrNameLst>
                                      </p:cBhvr>
                                      <p:tavLst>
                                        <p:tav tm="0">
                                          <p:val>
                                            <p:strVal val="#ppt_y"/>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2" fill="hold" nodeType="clickEffect">
                                  <p:stCondLst>
                                    <p:cond delay="0"/>
                                  </p:stCondLst>
                                  <p:childTnLst>
                                    <p:set>
                                      <p:cBhvr>
                                        <p:cTn id="138" dur="1" fill="hold">
                                          <p:stCondLst>
                                            <p:cond delay="0"/>
                                          </p:stCondLst>
                                        </p:cTn>
                                        <p:tgtEl>
                                          <p:spTgt spid="2"/>
                                        </p:tgtEl>
                                        <p:attrNameLst>
                                          <p:attrName>style.visibility</p:attrName>
                                        </p:attrNameLst>
                                      </p:cBhvr>
                                      <p:to>
                                        <p:strVal val="visible"/>
                                      </p:to>
                                    </p:set>
                                    <p:anim calcmode="lin" valueType="num">
                                      <p:cBhvr additive="base">
                                        <p:cTn id="139" dur="1000" fill="hold"/>
                                        <p:tgtEl>
                                          <p:spTgt spid="2"/>
                                        </p:tgtEl>
                                        <p:attrNameLst>
                                          <p:attrName>ppt_x</p:attrName>
                                        </p:attrNameLst>
                                      </p:cBhvr>
                                      <p:tavLst>
                                        <p:tav tm="0">
                                          <p:val>
                                            <p:strVal val="1+#ppt_w/2"/>
                                          </p:val>
                                        </p:tav>
                                        <p:tav tm="100000">
                                          <p:val>
                                            <p:strVal val="#ppt_x"/>
                                          </p:val>
                                        </p:tav>
                                      </p:tavLst>
                                    </p:anim>
                                    <p:anim calcmode="lin" valueType="num">
                                      <p:cBhvr additive="base">
                                        <p:cTn id="140"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2" fill="hold" nodeType="clickEffect">
                                  <p:stCondLst>
                                    <p:cond delay="0"/>
                                  </p:stCondLst>
                                  <p:childTnLst>
                                    <p:set>
                                      <p:cBhvr>
                                        <p:cTn id="144" dur="1" fill="hold">
                                          <p:stCondLst>
                                            <p:cond delay="0"/>
                                          </p:stCondLst>
                                        </p:cTn>
                                        <p:tgtEl>
                                          <p:spTgt spid="179"/>
                                        </p:tgtEl>
                                        <p:attrNameLst>
                                          <p:attrName>style.visibility</p:attrName>
                                        </p:attrNameLst>
                                      </p:cBhvr>
                                      <p:to>
                                        <p:strVal val="visible"/>
                                      </p:to>
                                    </p:set>
                                    <p:anim calcmode="lin" valueType="num">
                                      <p:cBhvr additive="base">
                                        <p:cTn id="145" dur="1000" fill="hold"/>
                                        <p:tgtEl>
                                          <p:spTgt spid="179"/>
                                        </p:tgtEl>
                                        <p:attrNameLst>
                                          <p:attrName>ppt_x</p:attrName>
                                        </p:attrNameLst>
                                      </p:cBhvr>
                                      <p:tavLst>
                                        <p:tav tm="0">
                                          <p:val>
                                            <p:strVal val="1+#ppt_w/2"/>
                                          </p:val>
                                        </p:tav>
                                        <p:tav tm="100000">
                                          <p:val>
                                            <p:strVal val="#ppt_x"/>
                                          </p:val>
                                        </p:tav>
                                      </p:tavLst>
                                    </p:anim>
                                    <p:anim calcmode="lin" valueType="num">
                                      <p:cBhvr additive="base">
                                        <p:cTn id="146" dur="1000" fill="hold"/>
                                        <p:tgtEl>
                                          <p:spTgt spid="179"/>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1" fill="hold" grpId="0" nodeType="clickEffect">
                                  <p:stCondLst>
                                    <p:cond delay="0"/>
                                  </p:stCondLst>
                                  <p:childTnLst>
                                    <p:set>
                                      <p:cBhvr>
                                        <p:cTn id="150" dur="1" fill="hold">
                                          <p:stCondLst>
                                            <p:cond delay="0"/>
                                          </p:stCondLst>
                                        </p:cTn>
                                        <p:tgtEl>
                                          <p:spTgt spid="5"/>
                                        </p:tgtEl>
                                        <p:attrNameLst>
                                          <p:attrName>style.visibility</p:attrName>
                                        </p:attrNameLst>
                                      </p:cBhvr>
                                      <p:to>
                                        <p:strVal val="visible"/>
                                      </p:to>
                                    </p:set>
                                    <p:anim calcmode="lin" valueType="num">
                                      <p:cBhvr additive="base">
                                        <p:cTn id="151" dur="1000" fill="hold"/>
                                        <p:tgtEl>
                                          <p:spTgt spid="5"/>
                                        </p:tgtEl>
                                        <p:attrNameLst>
                                          <p:attrName>ppt_x</p:attrName>
                                        </p:attrNameLst>
                                      </p:cBhvr>
                                      <p:tavLst>
                                        <p:tav tm="0">
                                          <p:val>
                                            <p:strVal val="#ppt_x"/>
                                          </p:val>
                                        </p:tav>
                                        <p:tav tm="100000">
                                          <p:val>
                                            <p:strVal val="#ppt_x"/>
                                          </p:val>
                                        </p:tav>
                                      </p:tavLst>
                                    </p:anim>
                                    <p:anim calcmode="lin" valueType="num">
                                      <p:cBhvr additive="base">
                                        <p:cTn id="15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P spid="4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800" name="Gruppieren 72799">
            <a:extLst>
              <a:ext uri="{FF2B5EF4-FFF2-40B4-BE49-F238E27FC236}">
                <a16:creationId xmlns:a16="http://schemas.microsoft.com/office/drawing/2014/main" id="{05B6ED10-DF21-92F8-C8C9-9B1DC527C813}"/>
              </a:ext>
            </a:extLst>
          </p:cNvPr>
          <p:cNvGrpSpPr/>
          <p:nvPr/>
        </p:nvGrpSpPr>
        <p:grpSpPr>
          <a:xfrm>
            <a:off x="5168900" y="972200"/>
            <a:ext cx="4513263" cy="4432300"/>
            <a:chOff x="5168900" y="972200"/>
            <a:chExt cx="4513263" cy="4432300"/>
          </a:xfrm>
        </p:grpSpPr>
        <p:grpSp>
          <p:nvGrpSpPr>
            <p:cNvPr id="9" name="Gruppieren 8">
              <a:extLst>
                <a:ext uri="{FF2B5EF4-FFF2-40B4-BE49-F238E27FC236}">
                  <a16:creationId xmlns:a16="http://schemas.microsoft.com/office/drawing/2014/main" id="{8DF4944D-4AD6-FA9B-7E40-1F684B707B4F}"/>
                </a:ext>
              </a:extLst>
            </p:cNvPr>
            <p:cNvGrpSpPr/>
            <p:nvPr/>
          </p:nvGrpSpPr>
          <p:grpSpPr>
            <a:xfrm>
              <a:off x="5168900" y="972200"/>
              <a:ext cx="4513263" cy="4432300"/>
              <a:chOff x="5168900" y="1127125"/>
              <a:chExt cx="4513263" cy="4432300"/>
            </a:xfrm>
          </p:grpSpPr>
          <p:grpSp>
            <p:nvGrpSpPr>
              <p:cNvPr id="7" name="Gruppieren 6">
                <a:extLst>
                  <a:ext uri="{FF2B5EF4-FFF2-40B4-BE49-F238E27FC236}">
                    <a16:creationId xmlns:a16="http://schemas.microsoft.com/office/drawing/2014/main" id="{7631541E-3BBC-3143-E02E-5D8C3A728986}"/>
                  </a:ext>
                </a:extLst>
              </p:cNvPr>
              <p:cNvGrpSpPr/>
              <p:nvPr/>
            </p:nvGrpSpPr>
            <p:grpSpPr>
              <a:xfrm>
                <a:off x="5168900" y="1127125"/>
                <a:ext cx="4513263" cy="4432300"/>
                <a:chOff x="5168900" y="1127125"/>
                <a:chExt cx="4513263" cy="4432300"/>
              </a:xfrm>
            </p:grpSpPr>
            <p:grpSp>
              <p:nvGrpSpPr>
                <p:cNvPr id="72753" name="Gruppieren 109">
                  <a:extLst>
                    <a:ext uri="{FF2B5EF4-FFF2-40B4-BE49-F238E27FC236}">
                      <a16:creationId xmlns:a16="http://schemas.microsoft.com/office/drawing/2014/main" id="{D5E29187-76ED-43D6-B8E5-FB464DC353E1}"/>
                    </a:ext>
                  </a:extLst>
                </p:cNvPr>
                <p:cNvGrpSpPr>
                  <a:grpSpLocks/>
                </p:cNvGrpSpPr>
                <p:nvPr/>
              </p:nvGrpSpPr>
              <p:grpSpPr bwMode="auto">
                <a:xfrm>
                  <a:off x="5168900" y="1127125"/>
                  <a:ext cx="4513263" cy="4432300"/>
                  <a:chOff x="5168761" y="1127464"/>
                  <a:chExt cx="4513509" cy="4432423"/>
                </a:xfrm>
              </p:grpSpPr>
              <p:sp>
                <p:nvSpPr>
                  <p:cNvPr id="72763" name="Rechteck 4">
                    <a:extLst>
                      <a:ext uri="{FF2B5EF4-FFF2-40B4-BE49-F238E27FC236}">
                        <a16:creationId xmlns:a16="http://schemas.microsoft.com/office/drawing/2014/main" id="{96C555B2-CE27-4C96-B7EB-6978EFDBC02B}"/>
                      </a:ext>
                    </a:extLst>
                  </p:cNvPr>
                  <p:cNvSpPr>
                    <a:spLocks noChangeArrowheads="1"/>
                  </p:cNvSpPr>
                  <p:nvPr/>
                </p:nvSpPr>
                <p:spPr bwMode="auto">
                  <a:xfrm>
                    <a:off x="5168761" y="1127464"/>
                    <a:ext cx="4513509" cy="4432423"/>
                  </a:xfrm>
                  <a:prstGeom prst="rect">
                    <a:avLst/>
                  </a:prstGeom>
                  <a:solidFill>
                    <a:schemeClr val="bg1"/>
                  </a:solidFill>
                  <a:ln w="38100" algn="ctr">
                    <a:solidFill>
                      <a:srgbClr val="000000"/>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nvGrpSpPr>
                  <p:cNvPr id="72765" name="Gruppieren 49">
                    <a:extLst>
                      <a:ext uri="{FF2B5EF4-FFF2-40B4-BE49-F238E27FC236}">
                        <a16:creationId xmlns:a16="http://schemas.microsoft.com/office/drawing/2014/main" id="{6F0892B3-95CB-40A6-BBEF-0619B0DE0996}"/>
                      </a:ext>
                    </a:extLst>
                  </p:cNvPr>
                  <p:cNvGrpSpPr>
                    <a:grpSpLocks/>
                  </p:cNvGrpSpPr>
                  <p:nvPr/>
                </p:nvGrpSpPr>
                <p:grpSpPr bwMode="auto">
                  <a:xfrm>
                    <a:off x="5450663" y="3014334"/>
                    <a:ext cx="1622614" cy="1095178"/>
                    <a:chOff x="2394012" y="3332288"/>
                    <a:chExt cx="1672711" cy="940406"/>
                  </a:xfrm>
                </p:grpSpPr>
                <p:pic>
                  <p:nvPicPr>
                    <p:cNvPr id="72771" name="Grafik 50">
                      <a:extLst>
                        <a:ext uri="{FF2B5EF4-FFF2-40B4-BE49-F238E27FC236}">
                          <a16:creationId xmlns:a16="http://schemas.microsoft.com/office/drawing/2014/main" id="{30B45493-D74D-4AB4-941D-75E1F804F48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94012" y="3429000"/>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72" name="Grafik 51">
                      <a:extLst>
                        <a:ext uri="{FF2B5EF4-FFF2-40B4-BE49-F238E27FC236}">
                          <a16:creationId xmlns:a16="http://schemas.microsoft.com/office/drawing/2014/main" id="{DCFB046E-0330-457D-B312-367CC8F5D41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23029" y="3332288"/>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66" name="Gruppieren 55">
                    <a:extLst>
                      <a:ext uri="{FF2B5EF4-FFF2-40B4-BE49-F238E27FC236}">
                        <a16:creationId xmlns:a16="http://schemas.microsoft.com/office/drawing/2014/main" id="{D1F4222D-B5C3-4EB7-96C8-5B31614B66B9}"/>
                      </a:ext>
                    </a:extLst>
                  </p:cNvPr>
                  <p:cNvGrpSpPr>
                    <a:grpSpLocks/>
                  </p:cNvGrpSpPr>
                  <p:nvPr/>
                </p:nvGrpSpPr>
                <p:grpSpPr bwMode="auto">
                  <a:xfrm>
                    <a:off x="5450663" y="4279949"/>
                    <a:ext cx="1622614" cy="1095178"/>
                    <a:chOff x="2394012" y="3332288"/>
                    <a:chExt cx="1672711" cy="940406"/>
                  </a:xfrm>
                </p:grpSpPr>
                <p:pic>
                  <p:nvPicPr>
                    <p:cNvPr id="72769" name="Grafik 56">
                      <a:extLst>
                        <a:ext uri="{FF2B5EF4-FFF2-40B4-BE49-F238E27FC236}">
                          <a16:creationId xmlns:a16="http://schemas.microsoft.com/office/drawing/2014/main" id="{E9AB13F5-288E-4E2C-9B7C-AE86FF87FD6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394012" y="3429000"/>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70" name="Grafik 57">
                      <a:extLst>
                        <a:ext uri="{FF2B5EF4-FFF2-40B4-BE49-F238E27FC236}">
                          <a16:creationId xmlns:a16="http://schemas.microsoft.com/office/drawing/2014/main" id="{C83F855D-E34C-4A0B-83A6-A55FFD56FC6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223029" y="3332288"/>
                      <a:ext cx="843694" cy="84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68" name="Rechteck 106">
                    <a:extLst>
                      <a:ext uri="{FF2B5EF4-FFF2-40B4-BE49-F238E27FC236}">
                        <a16:creationId xmlns:a16="http://schemas.microsoft.com/office/drawing/2014/main" id="{AA1512A8-31B1-4283-9D67-1CDB36C00B17}"/>
                      </a:ext>
                    </a:extLst>
                  </p:cNvPr>
                  <p:cNvSpPr>
                    <a:spLocks noChangeArrowheads="1"/>
                  </p:cNvSpPr>
                  <p:nvPr/>
                </p:nvSpPr>
                <p:spPr bwMode="auto">
                  <a:xfrm>
                    <a:off x="5450662" y="2947386"/>
                    <a:ext cx="1608376" cy="2503503"/>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67" name="Textfeld 66">
                    <a:extLst>
                      <a:ext uri="{FF2B5EF4-FFF2-40B4-BE49-F238E27FC236}">
                        <a16:creationId xmlns:a16="http://schemas.microsoft.com/office/drawing/2014/main" id="{2BDAB410-7264-4C2B-B73E-676308E14DCE}"/>
                      </a:ext>
                    </a:extLst>
                  </p:cNvPr>
                  <p:cNvSpPr txBox="1">
                    <a:spLocks noChangeArrowheads="1"/>
                  </p:cNvSpPr>
                  <p:nvPr/>
                </p:nvSpPr>
                <p:spPr bwMode="auto">
                  <a:xfrm>
                    <a:off x="5190327" y="1147788"/>
                    <a:ext cx="4200418" cy="3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t>Minus</a:t>
                    </a:r>
                    <a:r>
                      <a:rPr lang="de-DE" altLang="de-DE" sz="1600" dirty="0"/>
                      <a:t>-Energie-Gebietskörperschaft (Städte)</a:t>
                    </a:r>
                  </a:p>
                </p:txBody>
              </p:sp>
            </p:grpSp>
            <p:pic>
              <p:nvPicPr>
                <p:cNvPr id="72752" name="Grafik 6">
                  <a:extLst>
                    <a:ext uri="{FF2B5EF4-FFF2-40B4-BE49-F238E27FC236}">
                      <a16:creationId xmlns:a16="http://schemas.microsoft.com/office/drawing/2014/main" id="{166306F6-EA0F-4C64-BC76-12E33310A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545" b="20052"/>
                <a:stretch>
                  <a:fillRect/>
                </a:stretch>
              </p:blipFill>
              <p:spPr bwMode="auto">
                <a:xfrm>
                  <a:off x="7778004" y="4322031"/>
                  <a:ext cx="1879758" cy="1116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50" name="Grafik 74" descr="Ein Bild, das Gebäude enthält.&#10;&#10;Automatisch generierte Beschreibung">
                  <a:extLst>
                    <a:ext uri="{FF2B5EF4-FFF2-40B4-BE49-F238E27FC236}">
                      <a16:creationId xmlns:a16="http://schemas.microsoft.com/office/drawing/2014/main" id="{33E5AEE3-E609-4666-9D7C-62A2A6767C2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23552" t="4437" r="24747" b="5206"/>
                <a:stretch>
                  <a:fillRect/>
                </a:stretch>
              </p:blipFill>
              <p:spPr bwMode="auto">
                <a:xfrm>
                  <a:off x="7986383" y="3003685"/>
                  <a:ext cx="694013" cy="121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98" name="Grafik 74" descr="Ein Bild, das Gebäude enthält.&#10;&#10;Automatisch generierte Beschreibung">
                  <a:extLst>
                    <a:ext uri="{FF2B5EF4-FFF2-40B4-BE49-F238E27FC236}">
                      <a16:creationId xmlns:a16="http://schemas.microsoft.com/office/drawing/2014/main" id="{14EAD77B-4612-D215-A88C-F2503172302F}"/>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l="23552" t="4437" r="24747" b="5206"/>
                <a:stretch>
                  <a:fillRect/>
                </a:stretch>
              </p:blipFill>
              <p:spPr bwMode="auto">
                <a:xfrm>
                  <a:off x="8803129" y="2660614"/>
                  <a:ext cx="694013" cy="121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2755" name="Gruppieren 92">
                <a:extLst>
                  <a:ext uri="{FF2B5EF4-FFF2-40B4-BE49-F238E27FC236}">
                    <a16:creationId xmlns:a16="http://schemas.microsoft.com/office/drawing/2014/main" id="{7630AB3A-FB75-4593-BEB0-0E014CE13052}"/>
                  </a:ext>
                </a:extLst>
              </p:cNvPr>
              <p:cNvGrpSpPr>
                <a:grpSpLocks/>
              </p:cNvGrpSpPr>
              <p:nvPr/>
            </p:nvGrpSpPr>
            <p:grpSpPr bwMode="auto">
              <a:xfrm>
                <a:off x="5508625" y="2806700"/>
                <a:ext cx="2340357" cy="920750"/>
                <a:chOff x="-1472528" y="2377468"/>
                <a:chExt cx="2340484" cy="920775"/>
              </a:xfrm>
            </p:grpSpPr>
            <p:sp>
              <p:nvSpPr>
                <p:cNvPr id="94" name="Rechteck 93">
                  <a:extLst>
                    <a:ext uri="{FF2B5EF4-FFF2-40B4-BE49-F238E27FC236}">
                      <a16:creationId xmlns:a16="http://schemas.microsoft.com/office/drawing/2014/main" id="{0A3C0AFA-E37C-447C-B6C1-F0D3BB4F9311}"/>
                    </a:ext>
                  </a:extLst>
                </p:cNvPr>
                <p:cNvSpPr/>
                <p:nvPr/>
              </p:nvSpPr>
              <p:spPr bwMode="auto">
                <a:xfrm>
                  <a:off x="-1472528" y="2377468"/>
                  <a:ext cx="2340484" cy="92077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61" name="Textfeld 6">
                  <a:extLst>
                    <a:ext uri="{FF2B5EF4-FFF2-40B4-BE49-F238E27FC236}">
                      <a16:creationId xmlns:a16="http://schemas.microsoft.com/office/drawing/2014/main" id="{61582E23-FC8F-4DCE-8B26-98D02983F78A}"/>
                    </a:ext>
                  </a:extLst>
                </p:cNvPr>
                <p:cNvSpPr txBox="1">
                  <a:spLocks noChangeArrowheads="1"/>
                </p:cNvSpPr>
                <p:nvPr/>
              </p:nvSpPr>
              <p:spPr bwMode="auto">
                <a:xfrm>
                  <a:off x="-1471878" y="2378213"/>
                  <a:ext cx="14718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Energiebedarf</a:t>
                  </a:r>
                </a:p>
              </p:txBody>
            </p:sp>
            <p:sp>
              <p:nvSpPr>
                <p:cNvPr id="72762" name="Rechteck 95">
                  <a:extLst>
                    <a:ext uri="{FF2B5EF4-FFF2-40B4-BE49-F238E27FC236}">
                      <a16:creationId xmlns:a16="http://schemas.microsoft.com/office/drawing/2014/main" id="{9984DD43-9BAD-4FFC-AD61-FDF9B54F2CB4}"/>
                    </a:ext>
                  </a:extLst>
                </p:cNvPr>
                <p:cNvSpPr>
                  <a:spLocks noChangeArrowheads="1"/>
                </p:cNvSpPr>
                <p:nvPr/>
              </p:nvSpPr>
              <p:spPr bwMode="auto">
                <a:xfrm>
                  <a:off x="-1366837" y="2756842"/>
                  <a:ext cx="1260329" cy="329181"/>
                </a:xfrm>
                <a:prstGeom prst="rect">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100 %</a:t>
                  </a:r>
                </a:p>
              </p:txBody>
            </p:sp>
          </p:grpSp>
        </p:grpSp>
        <p:pic>
          <p:nvPicPr>
            <p:cNvPr id="66" name="Grafik 45">
              <a:extLst>
                <a:ext uri="{FF2B5EF4-FFF2-40B4-BE49-F238E27FC236}">
                  <a16:creationId xmlns:a16="http://schemas.microsoft.com/office/drawing/2014/main" id="{8900C05C-D57F-B906-9FD8-0F39853C4120}"/>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5454540" y="1383480"/>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Grafik 45">
              <a:extLst>
                <a:ext uri="{FF2B5EF4-FFF2-40B4-BE49-F238E27FC236}">
                  <a16:creationId xmlns:a16="http://schemas.microsoft.com/office/drawing/2014/main" id="{C035E902-1FAE-06FD-3445-AB822086D187}"/>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6885671" y="1352712"/>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Grafik 45">
              <a:extLst>
                <a:ext uri="{FF2B5EF4-FFF2-40B4-BE49-F238E27FC236}">
                  <a16:creationId xmlns:a16="http://schemas.microsoft.com/office/drawing/2014/main" id="{4AE6BEFD-375E-4367-05B1-992075DA334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8259028" y="1274589"/>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07" name="Rectangle 4">
            <a:extLst>
              <a:ext uri="{FF2B5EF4-FFF2-40B4-BE49-F238E27FC236}">
                <a16:creationId xmlns:a16="http://schemas.microsoft.com/office/drawing/2014/main" id="{EA0FBD13-4D0C-46B5-BB93-EEDE4E184031}"/>
              </a:ext>
            </a:extLst>
          </p:cNvPr>
          <p:cNvSpPr>
            <a:spLocks noChangeArrowheads="1"/>
          </p:cNvSpPr>
          <p:nvPr/>
        </p:nvSpPr>
        <p:spPr bwMode="auto">
          <a:xfrm>
            <a:off x="1328738" y="9525"/>
            <a:ext cx="857726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(3) in der Gebietskörperschaft (2) </a:t>
            </a:r>
            <a:endParaRPr lang="de-DE" altLang="de-DE" sz="2000" dirty="0">
              <a:solidFill>
                <a:schemeClr val="bg1"/>
              </a:solidFill>
              <a:effectLst>
                <a:outerShdw blurRad="38100" dist="38100" dir="2700000" algn="tl">
                  <a:srgbClr val="000000">
                    <a:alpha val="43137"/>
                  </a:srgbClr>
                </a:outerShdw>
              </a:effectLst>
            </a:endParaRPr>
          </a:p>
          <a:p>
            <a:r>
              <a:rPr lang="de-DE" altLang="de-DE" sz="2000" dirty="0">
                <a:solidFill>
                  <a:schemeClr val="bg1"/>
                </a:solidFill>
              </a:rPr>
              <a:t>Das plus-Energie-Konzept</a:t>
            </a:r>
          </a:p>
        </p:txBody>
      </p:sp>
      <p:sp>
        <p:nvSpPr>
          <p:cNvPr id="72718" name="Rechteck 4">
            <a:extLst>
              <a:ext uri="{FF2B5EF4-FFF2-40B4-BE49-F238E27FC236}">
                <a16:creationId xmlns:a16="http://schemas.microsoft.com/office/drawing/2014/main" id="{57EE21BB-0506-4A4A-B127-17E9984EF779}"/>
              </a:ext>
            </a:extLst>
          </p:cNvPr>
          <p:cNvSpPr>
            <a:spLocks noChangeArrowheads="1"/>
          </p:cNvSpPr>
          <p:nvPr/>
        </p:nvSpPr>
        <p:spPr bwMode="auto">
          <a:xfrm>
            <a:off x="268288" y="972200"/>
            <a:ext cx="4513262" cy="4432300"/>
          </a:xfrm>
          <a:prstGeom prst="rect">
            <a:avLst/>
          </a:prstGeom>
          <a:solidFill>
            <a:schemeClr val="bg1"/>
          </a:solidFill>
          <a:ln w="38100" algn="ctr">
            <a:solidFill>
              <a:srgbClr val="000000"/>
            </a:solidFill>
            <a:round/>
            <a:headEnd/>
            <a:tailEnd/>
          </a:ln>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pic>
        <p:nvPicPr>
          <p:cNvPr id="72745" name="Grafik 45">
            <a:extLst>
              <a:ext uri="{FF2B5EF4-FFF2-40B4-BE49-F238E27FC236}">
                <a16:creationId xmlns:a16="http://schemas.microsoft.com/office/drawing/2014/main" id="{D80053A6-2614-4CF3-9BA4-DEBF8A9563AC}"/>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525440" y="1734670"/>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 Box 14">
            <a:extLst>
              <a:ext uri="{FF2B5EF4-FFF2-40B4-BE49-F238E27FC236}">
                <a16:creationId xmlns:a16="http://schemas.microsoft.com/office/drawing/2014/main" id="{551E4FFB-27E2-447A-BE1B-300B98FA4FAC}"/>
              </a:ext>
            </a:extLst>
          </p:cNvPr>
          <p:cNvSpPr txBox="1">
            <a:spLocks noChangeArrowheads="1"/>
          </p:cNvSpPr>
          <p:nvPr/>
        </p:nvSpPr>
        <p:spPr bwMode="auto">
          <a:xfrm>
            <a:off x="8638890" y="5489533"/>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pic>
        <p:nvPicPr>
          <p:cNvPr id="30" name="Grafik 45">
            <a:extLst>
              <a:ext uri="{FF2B5EF4-FFF2-40B4-BE49-F238E27FC236}">
                <a16:creationId xmlns:a16="http://schemas.microsoft.com/office/drawing/2014/main" id="{BC22BB34-58C9-9B47-6C86-2321A6DCFF7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1965290" y="1471506"/>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rafik 45">
            <a:extLst>
              <a:ext uri="{FF2B5EF4-FFF2-40B4-BE49-F238E27FC236}">
                <a16:creationId xmlns:a16="http://schemas.microsoft.com/office/drawing/2014/main" id="{E5B2234D-95EC-10B1-BF92-876E30A99C0E}"/>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1690" t="22069" r="8836" b="12211"/>
          <a:stretch/>
        </p:blipFill>
        <p:spPr bwMode="auto">
          <a:xfrm>
            <a:off x="3453348" y="1211025"/>
            <a:ext cx="1288312" cy="127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2" name="Textfeld 66">
            <a:extLst>
              <a:ext uri="{FF2B5EF4-FFF2-40B4-BE49-F238E27FC236}">
                <a16:creationId xmlns:a16="http://schemas.microsoft.com/office/drawing/2014/main" id="{E1BD1BB9-5BCC-429E-A655-EA98DD35FFEB}"/>
              </a:ext>
            </a:extLst>
          </p:cNvPr>
          <p:cNvSpPr txBox="1">
            <a:spLocks noChangeArrowheads="1"/>
          </p:cNvSpPr>
          <p:nvPr/>
        </p:nvSpPr>
        <p:spPr bwMode="auto">
          <a:xfrm>
            <a:off x="289853" y="992523"/>
            <a:ext cx="40286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u="sng" dirty="0"/>
              <a:t>Plus</a:t>
            </a:r>
            <a:r>
              <a:rPr lang="de-DE" altLang="de-DE" sz="1600" dirty="0"/>
              <a:t>-Energie-Gebietskörperschaft (Dörfer)</a:t>
            </a:r>
          </a:p>
        </p:txBody>
      </p:sp>
      <p:grpSp>
        <p:nvGrpSpPr>
          <p:cNvPr id="72723" name="Gruppieren 31">
            <a:extLst>
              <a:ext uri="{FF2B5EF4-FFF2-40B4-BE49-F238E27FC236}">
                <a16:creationId xmlns:a16="http://schemas.microsoft.com/office/drawing/2014/main" id="{F885A378-E051-48E6-89FC-9FD622B41987}"/>
              </a:ext>
            </a:extLst>
          </p:cNvPr>
          <p:cNvGrpSpPr>
            <a:grpSpLocks/>
          </p:cNvGrpSpPr>
          <p:nvPr/>
        </p:nvGrpSpPr>
        <p:grpSpPr bwMode="auto">
          <a:xfrm>
            <a:off x="2108570" y="2651775"/>
            <a:ext cx="2325320" cy="920750"/>
            <a:chOff x="-1972807" y="2377468"/>
            <a:chExt cx="1952594" cy="920776"/>
          </a:xfrm>
        </p:grpSpPr>
        <p:sp>
          <p:nvSpPr>
            <p:cNvPr id="6" name="Rechteck 5">
              <a:extLst>
                <a:ext uri="{FF2B5EF4-FFF2-40B4-BE49-F238E27FC236}">
                  <a16:creationId xmlns:a16="http://schemas.microsoft.com/office/drawing/2014/main" id="{2B17DAD6-B062-428E-883A-325103A7E4F4}"/>
                </a:ext>
              </a:extLst>
            </p:cNvPr>
            <p:cNvSpPr/>
            <p:nvPr/>
          </p:nvSpPr>
          <p:spPr bwMode="auto">
            <a:xfrm>
              <a:off x="-1972807" y="2377468"/>
              <a:ext cx="1952594" cy="920776"/>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31" name="Textfeld 6">
              <a:extLst>
                <a:ext uri="{FF2B5EF4-FFF2-40B4-BE49-F238E27FC236}">
                  <a16:creationId xmlns:a16="http://schemas.microsoft.com/office/drawing/2014/main" id="{6D743067-D27D-4E29-B87F-BC0A211A65EF}"/>
                </a:ext>
              </a:extLst>
            </p:cNvPr>
            <p:cNvSpPr txBox="1">
              <a:spLocks noChangeArrowheads="1"/>
            </p:cNvSpPr>
            <p:nvPr/>
          </p:nvSpPr>
          <p:spPr bwMode="auto">
            <a:xfrm>
              <a:off x="-1696128" y="2378213"/>
              <a:ext cx="14718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a:t>Energiebedarf</a:t>
              </a:r>
            </a:p>
          </p:txBody>
        </p:sp>
        <p:sp>
          <p:nvSpPr>
            <p:cNvPr id="72732" name="Rechteck 3">
              <a:extLst>
                <a:ext uri="{FF2B5EF4-FFF2-40B4-BE49-F238E27FC236}">
                  <a16:creationId xmlns:a16="http://schemas.microsoft.com/office/drawing/2014/main" id="{E1B52567-9890-464A-8615-4BD6BD9D5B8D}"/>
                </a:ext>
              </a:extLst>
            </p:cNvPr>
            <p:cNvSpPr>
              <a:spLocks noChangeArrowheads="1"/>
            </p:cNvSpPr>
            <p:nvPr/>
          </p:nvSpPr>
          <p:spPr bwMode="auto">
            <a:xfrm>
              <a:off x="-1811480" y="2756842"/>
              <a:ext cx="1260329" cy="329181"/>
            </a:xfrm>
            <a:prstGeom prst="rect">
              <a:avLst/>
            </a:prstGeom>
            <a:solidFill>
              <a:srgbClr val="FF0000"/>
            </a:solidFill>
            <a:ln w="127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a:t>
              </a:r>
            </a:p>
          </p:txBody>
        </p:sp>
      </p:grpSp>
      <p:grpSp>
        <p:nvGrpSpPr>
          <p:cNvPr id="72799" name="Gruppieren 72798">
            <a:extLst>
              <a:ext uri="{FF2B5EF4-FFF2-40B4-BE49-F238E27FC236}">
                <a16:creationId xmlns:a16="http://schemas.microsoft.com/office/drawing/2014/main" id="{8D37670D-D5A0-F094-1BBC-A5636A2C9415}"/>
              </a:ext>
            </a:extLst>
          </p:cNvPr>
          <p:cNvGrpSpPr/>
          <p:nvPr/>
        </p:nvGrpSpPr>
        <p:grpSpPr>
          <a:xfrm>
            <a:off x="375458" y="1332426"/>
            <a:ext cx="4094654" cy="3983583"/>
            <a:chOff x="375458" y="1332426"/>
            <a:chExt cx="4094654" cy="3983583"/>
          </a:xfrm>
        </p:grpSpPr>
        <p:grpSp>
          <p:nvGrpSpPr>
            <p:cNvPr id="4" name="Gruppieren 3">
              <a:extLst>
                <a:ext uri="{FF2B5EF4-FFF2-40B4-BE49-F238E27FC236}">
                  <a16:creationId xmlns:a16="http://schemas.microsoft.com/office/drawing/2014/main" id="{5E0DBB0F-C31F-289C-DFC8-302704A22E7C}"/>
                </a:ext>
              </a:extLst>
            </p:cNvPr>
            <p:cNvGrpSpPr/>
            <p:nvPr/>
          </p:nvGrpSpPr>
          <p:grpSpPr>
            <a:xfrm>
              <a:off x="2108568" y="3395817"/>
              <a:ext cx="2361544" cy="1920192"/>
              <a:chOff x="2108568" y="3550742"/>
              <a:chExt cx="2361544" cy="1920192"/>
            </a:xfrm>
          </p:grpSpPr>
          <p:sp>
            <p:nvSpPr>
              <p:cNvPr id="38" name="Rechteck 37">
                <a:extLst>
                  <a:ext uri="{FF2B5EF4-FFF2-40B4-BE49-F238E27FC236}">
                    <a16:creationId xmlns:a16="http://schemas.microsoft.com/office/drawing/2014/main" id="{B1311831-BDB5-4D34-B75F-1379C13D2326}"/>
                  </a:ext>
                </a:extLst>
              </p:cNvPr>
              <p:cNvSpPr/>
              <p:nvPr/>
            </p:nvSpPr>
            <p:spPr bwMode="auto">
              <a:xfrm>
                <a:off x="2110101" y="3814763"/>
                <a:ext cx="2323788" cy="163512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27" name="Textfeld 6">
                <a:extLst>
                  <a:ext uri="{FF2B5EF4-FFF2-40B4-BE49-F238E27FC236}">
                    <a16:creationId xmlns:a16="http://schemas.microsoft.com/office/drawing/2014/main" id="{8B8B7C0A-D61E-4F82-9947-2FD5AF6AF55A}"/>
                  </a:ext>
                </a:extLst>
              </p:cNvPr>
              <p:cNvSpPr txBox="1">
                <a:spLocks noChangeArrowheads="1"/>
              </p:cNvSpPr>
              <p:nvPr/>
            </p:nvSpPr>
            <p:spPr bwMode="auto">
              <a:xfrm>
                <a:off x="2108568" y="5132380"/>
                <a:ext cx="2361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Erneuerbare (Potenzial)</a:t>
                </a:r>
              </a:p>
            </p:txBody>
          </p:sp>
          <p:sp>
            <p:nvSpPr>
              <p:cNvPr id="72728" name="Rechteck 34">
                <a:extLst>
                  <a:ext uri="{FF2B5EF4-FFF2-40B4-BE49-F238E27FC236}">
                    <a16:creationId xmlns:a16="http://schemas.microsoft.com/office/drawing/2014/main" id="{70C099EF-9A99-479E-9216-17D72F9C013C}"/>
                  </a:ext>
                </a:extLst>
              </p:cNvPr>
              <p:cNvSpPr>
                <a:spLocks noChangeArrowheads="1"/>
              </p:cNvSpPr>
              <p:nvPr/>
            </p:nvSpPr>
            <p:spPr bwMode="auto">
              <a:xfrm>
                <a:off x="2300692" y="3893902"/>
                <a:ext cx="2031022"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100 %+x</a:t>
                </a:r>
              </a:p>
            </p:txBody>
          </p:sp>
          <p:sp>
            <p:nvSpPr>
              <p:cNvPr id="72725" name="Pfeil: nach unten 38">
                <a:extLst>
                  <a:ext uri="{FF2B5EF4-FFF2-40B4-BE49-F238E27FC236}">
                    <a16:creationId xmlns:a16="http://schemas.microsoft.com/office/drawing/2014/main" id="{86C634A4-E127-40C8-9176-9620D6E3DB41}"/>
                  </a:ext>
                </a:extLst>
              </p:cNvPr>
              <p:cNvSpPr>
                <a:spLocks noChangeArrowheads="1"/>
              </p:cNvSpPr>
              <p:nvPr/>
            </p:nvSpPr>
            <p:spPr bwMode="auto">
              <a:xfrm rot="10800000">
                <a:off x="3140908" y="3550742"/>
                <a:ext cx="146682" cy="325783"/>
              </a:xfrm>
              <a:prstGeom prst="downArrow">
                <a:avLst>
                  <a:gd name="adj1" fmla="val 50000"/>
                  <a:gd name="adj2" fmla="val 50002"/>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nvGrpSpPr>
            <p:cNvPr id="29" name="Gruppieren 28">
              <a:extLst>
                <a:ext uri="{FF2B5EF4-FFF2-40B4-BE49-F238E27FC236}">
                  <a16:creationId xmlns:a16="http://schemas.microsoft.com/office/drawing/2014/main" id="{0434CE0B-967A-B6B5-C3A9-E52843D68B11}"/>
                </a:ext>
              </a:extLst>
            </p:cNvPr>
            <p:cNvGrpSpPr/>
            <p:nvPr/>
          </p:nvGrpSpPr>
          <p:grpSpPr>
            <a:xfrm>
              <a:off x="713529" y="1856071"/>
              <a:ext cx="453499" cy="319869"/>
              <a:chOff x="821447" y="2109450"/>
              <a:chExt cx="453499" cy="319869"/>
            </a:xfrm>
          </p:grpSpPr>
          <p:cxnSp>
            <p:nvCxnSpPr>
              <p:cNvPr id="11" name="Gerader Verbinder 10">
                <a:extLst>
                  <a:ext uri="{FF2B5EF4-FFF2-40B4-BE49-F238E27FC236}">
                    <a16:creationId xmlns:a16="http://schemas.microsoft.com/office/drawing/2014/main" id="{B09C2D78-0ABE-58DC-6E11-A60A615A14E2}"/>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r Verbinder 11">
                <a:extLst>
                  <a:ext uri="{FF2B5EF4-FFF2-40B4-BE49-F238E27FC236}">
                    <a16:creationId xmlns:a16="http://schemas.microsoft.com/office/drawing/2014/main" id="{B6FDE81D-25A8-E45C-87B8-8A7C050C9A3E}"/>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Gerader Verbinder 12">
                <a:extLst>
                  <a:ext uri="{FF2B5EF4-FFF2-40B4-BE49-F238E27FC236}">
                    <a16:creationId xmlns:a16="http://schemas.microsoft.com/office/drawing/2014/main" id="{DE3E4A0E-D148-9C6B-BDD0-119BB7B0C12A}"/>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a:extLst>
                  <a:ext uri="{FF2B5EF4-FFF2-40B4-BE49-F238E27FC236}">
                    <a16:creationId xmlns:a16="http://schemas.microsoft.com/office/drawing/2014/main" id="{B6775016-C7CC-F960-17FB-1C9DEC8AB144}"/>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Gerader Verbinder 15">
                <a:extLst>
                  <a:ext uri="{FF2B5EF4-FFF2-40B4-BE49-F238E27FC236}">
                    <a16:creationId xmlns:a16="http://schemas.microsoft.com/office/drawing/2014/main" id="{4385A777-BCD2-757A-81F0-AC9E4710ED0D}"/>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BB8F25DD-FDE8-D32B-BF15-00A30D95FFB9}"/>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r Verbinder 25">
                <a:extLst>
                  <a:ext uri="{FF2B5EF4-FFF2-40B4-BE49-F238E27FC236}">
                    <a16:creationId xmlns:a16="http://schemas.microsoft.com/office/drawing/2014/main" id="{7C5FE219-67CB-4900-379B-25918101FC97}"/>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r Verbinder 26">
                <a:extLst>
                  <a:ext uri="{FF2B5EF4-FFF2-40B4-BE49-F238E27FC236}">
                    <a16:creationId xmlns:a16="http://schemas.microsoft.com/office/drawing/2014/main" id="{3021841E-86B5-4671-B72B-C0A79AE37AFD}"/>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r Verbinder 27">
                <a:extLst>
                  <a:ext uri="{FF2B5EF4-FFF2-40B4-BE49-F238E27FC236}">
                    <a16:creationId xmlns:a16="http://schemas.microsoft.com/office/drawing/2014/main" id="{0C83606E-80FB-C980-3110-D4C49F22311C}"/>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 name="Gruppieren 30">
              <a:extLst>
                <a:ext uri="{FF2B5EF4-FFF2-40B4-BE49-F238E27FC236}">
                  <a16:creationId xmlns:a16="http://schemas.microsoft.com/office/drawing/2014/main" id="{BE2897DB-DBAC-D70A-D51E-461F2F6A9EA1}"/>
                </a:ext>
              </a:extLst>
            </p:cNvPr>
            <p:cNvGrpSpPr/>
            <p:nvPr/>
          </p:nvGrpSpPr>
          <p:grpSpPr>
            <a:xfrm>
              <a:off x="2153379" y="1592907"/>
              <a:ext cx="453499" cy="319869"/>
              <a:chOff x="821447" y="2109450"/>
              <a:chExt cx="453499" cy="319869"/>
            </a:xfrm>
          </p:grpSpPr>
          <p:cxnSp>
            <p:nvCxnSpPr>
              <p:cNvPr id="32" name="Gerader Verbinder 31">
                <a:extLst>
                  <a:ext uri="{FF2B5EF4-FFF2-40B4-BE49-F238E27FC236}">
                    <a16:creationId xmlns:a16="http://schemas.microsoft.com/office/drawing/2014/main" id="{85C24059-9985-5914-F6B3-69B1FCA53A09}"/>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r Verbinder 32">
                <a:extLst>
                  <a:ext uri="{FF2B5EF4-FFF2-40B4-BE49-F238E27FC236}">
                    <a16:creationId xmlns:a16="http://schemas.microsoft.com/office/drawing/2014/main" id="{63A4F970-9DF9-2452-8030-A8A4483081D5}"/>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r Verbinder 33">
                <a:extLst>
                  <a:ext uri="{FF2B5EF4-FFF2-40B4-BE49-F238E27FC236}">
                    <a16:creationId xmlns:a16="http://schemas.microsoft.com/office/drawing/2014/main" id="{027478CA-0764-AE40-E173-8FCB39292336}"/>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r Verbinder 34">
                <a:extLst>
                  <a:ext uri="{FF2B5EF4-FFF2-40B4-BE49-F238E27FC236}">
                    <a16:creationId xmlns:a16="http://schemas.microsoft.com/office/drawing/2014/main" id="{B37CF893-16D7-1179-DADB-30C2312EAE4A}"/>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Gerader Verbinder 35">
                <a:extLst>
                  <a:ext uri="{FF2B5EF4-FFF2-40B4-BE49-F238E27FC236}">
                    <a16:creationId xmlns:a16="http://schemas.microsoft.com/office/drawing/2014/main" id="{28D5B4B0-5BD1-5974-40DC-19022928A03F}"/>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Gerader Verbinder 36">
                <a:extLst>
                  <a:ext uri="{FF2B5EF4-FFF2-40B4-BE49-F238E27FC236}">
                    <a16:creationId xmlns:a16="http://schemas.microsoft.com/office/drawing/2014/main" id="{3ECD0F2C-E925-37A9-0412-60E63DE6C38A}"/>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Gerader Verbinder 38">
                <a:extLst>
                  <a:ext uri="{FF2B5EF4-FFF2-40B4-BE49-F238E27FC236}">
                    <a16:creationId xmlns:a16="http://schemas.microsoft.com/office/drawing/2014/main" id="{3F3DDA00-7F0A-E61A-D4FA-A42764410D55}"/>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Gerader Verbinder 39">
                <a:extLst>
                  <a:ext uri="{FF2B5EF4-FFF2-40B4-BE49-F238E27FC236}">
                    <a16:creationId xmlns:a16="http://schemas.microsoft.com/office/drawing/2014/main" id="{959FFDF9-579F-A85B-830D-4883BA8A8AA3}"/>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Gerader Verbinder 40">
                <a:extLst>
                  <a:ext uri="{FF2B5EF4-FFF2-40B4-BE49-F238E27FC236}">
                    <a16:creationId xmlns:a16="http://schemas.microsoft.com/office/drawing/2014/main" id="{D6CE2491-8F20-F697-6FA4-0F10C35FD96B}"/>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 name="Gruppieren 42">
              <a:extLst>
                <a:ext uri="{FF2B5EF4-FFF2-40B4-BE49-F238E27FC236}">
                  <a16:creationId xmlns:a16="http://schemas.microsoft.com/office/drawing/2014/main" id="{31316674-F3F3-01F9-70E3-FA1D0528451C}"/>
                </a:ext>
              </a:extLst>
            </p:cNvPr>
            <p:cNvGrpSpPr/>
            <p:nvPr/>
          </p:nvGrpSpPr>
          <p:grpSpPr>
            <a:xfrm>
              <a:off x="3641437" y="1332426"/>
              <a:ext cx="453499" cy="319869"/>
              <a:chOff x="821447" y="2109450"/>
              <a:chExt cx="453499" cy="319869"/>
            </a:xfrm>
          </p:grpSpPr>
          <p:cxnSp>
            <p:nvCxnSpPr>
              <p:cNvPr id="44" name="Gerader Verbinder 43">
                <a:extLst>
                  <a:ext uri="{FF2B5EF4-FFF2-40B4-BE49-F238E27FC236}">
                    <a16:creationId xmlns:a16="http://schemas.microsoft.com/office/drawing/2014/main" id="{EE67CBF2-E26D-40ED-BBED-24668A29032F}"/>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Gerader Verbinder 44">
                <a:extLst>
                  <a:ext uri="{FF2B5EF4-FFF2-40B4-BE49-F238E27FC236}">
                    <a16:creationId xmlns:a16="http://schemas.microsoft.com/office/drawing/2014/main" id="{1F9FE513-7BB6-F3DA-9538-BE39498BCED9}"/>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Gerader Verbinder 45">
                <a:extLst>
                  <a:ext uri="{FF2B5EF4-FFF2-40B4-BE49-F238E27FC236}">
                    <a16:creationId xmlns:a16="http://schemas.microsoft.com/office/drawing/2014/main" id="{1FD45E3A-0235-E8E0-48DC-88355A657AC8}"/>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Gerader Verbinder 46">
                <a:extLst>
                  <a:ext uri="{FF2B5EF4-FFF2-40B4-BE49-F238E27FC236}">
                    <a16:creationId xmlns:a16="http://schemas.microsoft.com/office/drawing/2014/main" id="{D14833F4-CC36-09E1-6A69-DBE8324D3FFD}"/>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Gerader Verbinder 47">
                <a:extLst>
                  <a:ext uri="{FF2B5EF4-FFF2-40B4-BE49-F238E27FC236}">
                    <a16:creationId xmlns:a16="http://schemas.microsoft.com/office/drawing/2014/main" id="{0BF7002A-9216-3211-FC23-655E86B3D371}"/>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8">
                <a:extLst>
                  <a:ext uri="{FF2B5EF4-FFF2-40B4-BE49-F238E27FC236}">
                    <a16:creationId xmlns:a16="http://schemas.microsoft.com/office/drawing/2014/main" id="{FCCC3BB4-8D40-CC5B-30F0-9126D26CB1D2}"/>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r Verbinder 49">
                <a:extLst>
                  <a:ext uri="{FF2B5EF4-FFF2-40B4-BE49-F238E27FC236}">
                    <a16:creationId xmlns:a16="http://schemas.microsoft.com/office/drawing/2014/main" id="{16476577-3DD7-25EE-F87C-CF3638ABDFA8}"/>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Gerader Verbinder 50">
                <a:extLst>
                  <a:ext uri="{FF2B5EF4-FFF2-40B4-BE49-F238E27FC236}">
                    <a16:creationId xmlns:a16="http://schemas.microsoft.com/office/drawing/2014/main" id="{560A565E-EA2C-D27B-F365-220A6AEA1212}"/>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Gerader Verbinder 51">
                <a:extLst>
                  <a:ext uri="{FF2B5EF4-FFF2-40B4-BE49-F238E27FC236}">
                    <a16:creationId xmlns:a16="http://schemas.microsoft.com/office/drawing/2014/main" id="{3D52C446-C58E-0886-8690-1B75A7210E90}"/>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 name="Gruppieren 54">
              <a:extLst>
                <a:ext uri="{FF2B5EF4-FFF2-40B4-BE49-F238E27FC236}">
                  <a16:creationId xmlns:a16="http://schemas.microsoft.com/office/drawing/2014/main" id="{88950783-E31E-93AE-9EC1-020C5EA08F63}"/>
                </a:ext>
              </a:extLst>
            </p:cNvPr>
            <p:cNvGrpSpPr/>
            <p:nvPr/>
          </p:nvGrpSpPr>
          <p:grpSpPr>
            <a:xfrm>
              <a:off x="375458" y="3368968"/>
              <a:ext cx="1696535" cy="1803931"/>
              <a:chOff x="569853" y="2195394"/>
              <a:chExt cx="1975684" cy="2100751"/>
            </a:xfrm>
          </p:grpSpPr>
          <p:pic>
            <p:nvPicPr>
              <p:cNvPr id="57" name="Grafik 56" descr="Ein Bild, das Text, Diagramm, Screenshot, Schrift enthält.&#10;&#10;Automatisch generierte Beschreibung">
                <a:extLst>
                  <a:ext uri="{FF2B5EF4-FFF2-40B4-BE49-F238E27FC236}">
                    <a16:creationId xmlns:a16="http://schemas.microsoft.com/office/drawing/2014/main" id="{783DE136-1456-2F7E-A631-0FAC7E0BF568}"/>
                  </a:ext>
                </a:extLst>
              </p:cNvPr>
              <p:cNvPicPr>
                <a:picLocks noChangeAspect="1"/>
              </p:cNvPicPr>
              <p:nvPr/>
            </p:nvPicPr>
            <p:blipFill rotWithShape="1">
              <a:blip r:embed="rId6">
                <a:extLst>
                  <a:ext uri="{28A0092B-C50C-407E-A947-70E740481C1C}">
                    <a14:useLocalDpi xmlns:a14="http://schemas.microsoft.com/office/drawing/2010/main" val="0"/>
                  </a:ext>
                </a:extLst>
              </a:blip>
              <a:srcRect l="-1" t="25585" r="77344" b="34195"/>
              <a:stretch/>
            </p:blipFill>
            <p:spPr>
              <a:xfrm>
                <a:off x="569853" y="2195394"/>
                <a:ext cx="1929964" cy="2099387"/>
              </a:xfrm>
              <a:prstGeom prst="rect">
                <a:avLst/>
              </a:prstGeom>
            </p:spPr>
          </p:pic>
          <p:sp>
            <p:nvSpPr>
              <p:cNvPr id="58" name="Rechteck 57">
                <a:extLst>
                  <a:ext uri="{FF2B5EF4-FFF2-40B4-BE49-F238E27FC236}">
                    <a16:creationId xmlns:a16="http://schemas.microsoft.com/office/drawing/2014/main" id="{E0284AD0-4A62-5C8D-3E9A-58D9305EA21D}"/>
                  </a:ext>
                </a:extLst>
              </p:cNvPr>
              <p:cNvSpPr/>
              <p:nvPr/>
            </p:nvSpPr>
            <p:spPr bwMode="auto">
              <a:xfrm>
                <a:off x="2374900" y="2476285"/>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9" name="Rechteck 58">
                <a:extLst>
                  <a:ext uri="{FF2B5EF4-FFF2-40B4-BE49-F238E27FC236}">
                    <a16:creationId xmlns:a16="http://schemas.microsoft.com/office/drawing/2014/main" id="{7151A5E4-2D71-E232-E33B-2EC990201B41}"/>
                  </a:ext>
                </a:extLst>
              </p:cNvPr>
              <p:cNvSpPr/>
              <p:nvPr/>
            </p:nvSpPr>
            <p:spPr bwMode="auto">
              <a:xfrm>
                <a:off x="2374900" y="3845651"/>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72801" name="Gruppieren 72800">
            <a:extLst>
              <a:ext uri="{FF2B5EF4-FFF2-40B4-BE49-F238E27FC236}">
                <a16:creationId xmlns:a16="http://schemas.microsoft.com/office/drawing/2014/main" id="{5E792B54-E11B-FA89-461D-E49A2161748D}"/>
              </a:ext>
            </a:extLst>
          </p:cNvPr>
          <p:cNvGrpSpPr/>
          <p:nvPr/>
        </p:nvGrpSpPr>
        <p:grpSpPr>
          <a:xfrm>
            <a:off x="5508625" y="1395990"/>
            <a:ext cx="3391991" cy="3902096"/>
            <a:chOff x="5508625" y="1395990"/>
            <a:chExt cx="3391991" cy="3902096"/>
          </a:xfrm>
        </p:grpSpPr>
        <p:grpSp>
          <p:nvGrpSpPr>
            <p:cNvPr id="10" name="Gruppieren 9">
              <a:extLst>
                <a:ext uri="{FF2B5EF4-FFF2-40B4-BE49-F238E27FC236}">
                  <a16:creationId xmlns:a16="http://schemas.microsoft.com/office/drawing/2014/main" id="{770BF13B-698A-4A8C-09AC-23C5D7747A1D}"/>
                </a:ext>
              </a:extLst>
            </p:cNvPr>
            <p:cNvGrpSpPr/>
            <p:nvPr/>
          </p:nvGrpSpPr>
          <p:grpSpPr>
            <a:xfrm>
              <a:off x="5508625" y="3395818"/>
              <a:ext cx="2403160" cy="1902268"/>
              <a:chOff x="5508625" y="3550743"/>
              <a:chExt cx="2403160" cy="1902268"/>
            </a:xfrm>
          </p:grpSpPr>
          <p:sp>
            <p:nvSpPr>
              <p:cNvPr id="98" name="Rechteck 97">
                <a:extLst>
                  <a:ext uri="{FF2B5EF4-FFF2-40B4-BE49-F238E27FC236}">
                    <a16:creationId xmlns:a16="http://schemas.microsoft.com/office/drawing/2014/main" id="{F7603C4F-36D5-4637-8FF9-23122871A50D}"/>
                  </a:ext>
                </a:extLst>
              </p:cNvPr>
              <p:cNvSpPr/>
              <p:nvPr/>
            </p:nvSpPr>
            <p:spPr bwMode="auto">
              <a:xfrm>
                <a:off x="5508625" y="3814763"/>
                <a:ext cx="2340357" cy="1635125"/>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a:latin typeface="Arial" charset="0"/>
                </a:endParaRPr>
              </a:p>
            </p:txBody>
          </p:sp>
          <p:sp>
            <p:nvSpPr>
              <p:cNvPr id="72757" name="Textfeld 6">
                <a:extLst>
                  <a:ext uri="{FF2B5EF4-FFF2-40B4-BE49-F238E27FC236}">
                    <a16:creationId xmlns:a16="http://schemas.microsoft.com/office/drawing/2014/main" id="{89CE22A1-C00A-4364-AC24-11F6B6D99108}"/>
                  </a:ext>
                </a:extLst>
              </p:cNvPr>
              <p:cNvSpPr txBox="1">
                <a:spLocks noChangeArrowheads="1"/>
              </p:cNvSpPr>
              <p:nvPr/>
            </p:nvSpPr>
            <p:spPr bwMode="auto">
              <a:xfrm>
                <a:off x="5550241" y="5114457"/>
                <a:ext cx="23615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t>Erneuerbare (Potenzial)</a:t>
                </a:r>
              </a:p>
            </p:txBody>
          </p:sp>
          <p:sp>
            <p:nvSpPr>
              <p:cNvPr id="72758" name="Rechteck 99">
                <a:extLst>
                  <a:ext uri="{FF2B5EF4-FFF2-40B4-BE49-F238E27FC236}">
                    <a16:creationId xmlns:a16="http://schemas.microsoft.com/office/drawing/2014/main" id="{039DF20A-9FBC-459B-A09F-47EEF268C1EF}"/>
                  </a:ext>
                </a:extLst>
              </p:cNvPr>
              <p:cNvSpPr>
                <a:spLocks noChangeArrowheads="1"/>
              </p:cNvSpPr>
              <p:nvPr/>
            </p:nvSpPr>
            <p:spPr bwMode="auto">
              <a:xfrm>
                <a:off x="5614310" y="3893900"/>
                <a:ext cx="841759"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100 %- x</a:t>
                </a:r>
              </a:p>
            </p:txBody>
          </p:sp>
          <p:sp>
            <p:nvSpPr>
              <p:cNvPr id="72759" name="Pfeil: nach unten 103">
                <a:extLst>
                  <a:ext uri="{FF2B5EF4-FFF2-40B4-BE49-F238E27FC236}">
                    <a16:creationId xmlns:a16="http://schemas.microsoft.com/office/drawing/2014/main" id="{59C2D715-B7BB-4628-AB7C-0F14FCE68336}"/>
                  </a:ext>
                </a:extLst>
              </p:cNvPr>
              <p:cNvSpPr>
                <a:spLocks noChangeArrowheads="1"/>
              </p:cNvSpPr>
              <p:nvPr/>
            </p:nvSpPr>
            <p:spPr bwMode="auto">
              <a:xfrm rot="10800000">
                <a:off x="5992163" y="3550743"/>
                <a:ext cx="150728" cy="325781"/>
              </a:xfrm>
              <a:prstGeom prst="downArrow">
                <a:avLst>
                  <a:gd name="adj1" fmla="val 50000"/>
                  <a:gd name="adj2" fmla="val 50011"/>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nvGrpSpPr>
            <p:cNvPr id="67" name="Gruppieren 66">
              <a:extLst>
                <a:ext uri="{FF2B5EF4-FFF2-40B4-BE49-F238E27FC236}">
                  <a16:creationId xmlns:a16="http://schemas.microsoft.com/office/drawing/2014/main" id="{D7A55428-D251-69C9-0A70-8B9C5BCA865B}"/>
                </a:ext>
              </a:extLst>
            </p:cNvPr>
            <p:cNvGrpSpPr/>
            <p:nvPr/>
          </p:nvGrpSpPr>
          <p:grpSpPr>
            <a:xfrm>
              <a:off x="5642629" y="1504881"/>
              <a:ext cx="453499" cy="319869"/>
              <a:chOff x="821447" y="2109450"/>
              <a:chExt cx="453499" cy="319869"/>
            </a:xfrm>
          </p:grpSpPr>
          <p:cxnSp>
            <p:nvCxnSpPr>
              <p:cNvPr id="68" name="Gerader Verbinder 67">
                <a:extLst>
                  <a:ext uri="{FF2B5EF4-FFF2-40B4-BE49-F238E27FC236}">
                    <a16:creationId xmlns:a16="http://schemas.microsoft.com/office/drawing/2014/main" id="{782C84E8-79E3-4FB9-82AA-C73AA3F4C2D5}"/>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r Verbinder 68">
                <a:extLst>
                  <a:ext uri="{FF2B5EF4-FFF2-40B4-BE49-F238E27FC236}">
                    <a16:creationId xmlns:a16="http://schemas.microsoft.com/office/drawing/2014/main" id="{C11414C2-C6FE-7F94-D3F8-D22EDE013E58}"/>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r Verbinder 69">
                <a:extLst>
                  <a:ext uri="{FF2B5EF4-FFF2-40B4-BE49-F238E27FC236}">
                    <a16:creationId xmlns:a16="http://schemas.microsoft.com/office/drawing/2014/main" id="{6FF33047-D92D-93F1-ED10-F04C1BDAC5E1}"/>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4F91F9A7-2A8F-B252-FF34-2855DE24FD9B}"/>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r Verbinder 71">
                <a:extLst>
                  <a:ext uri="{FF2B5EF4-FFF2-40B4-BE49-F238E27FC236}">
                    <a16:creationId xmlns:a16="http://schemas.microsoft.com/office/drawing/2014/main" id="{274D2A42-5C76-D2F6-D7CB-DB72491D14A3}"/>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D7BD9C3F-C9E9-308A-8CB2-25AACED595D8}"/>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r Verbinder 73">
                <a:extLst>
                  <a:ext uri="{FF2B5EF4-FFF2-40B4-BE49-F238E27FC236}">
                    <a16:creationId xmlns:a16="http://schemas.microsoft.com/office/drawing/2014/main" id="{A2AB6BEE-A7A8-F85B-4081-4FBBF5C4426F}"/>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r Verbinder 75">
                <a:extLst>
                  <a:ext uri="{FF2B5EF4-FFF2-40B4-BE49-F238E27FC236}">
                    <a16:creationId xmlns:a16="http://schemas.microsoft.com/office/drawing/2014/main" id="{DE099678-4C13-B566-F73D-7AE79A22E23A}"/>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147C82CA-561D-CF57-9C6B-526990CE0D85}"/>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uppieren 110">
              <a:extLst>
                <a:ext uri="{FF2B5EF4-FFF2-40B4-BE49-F238E27FC236}">
                  <a16:creationId xmlns:a16="http://schemas.microsoft.com/office/drawing/2014/main" id="{17C0854C-8E1E-777C-3AC1-1CD05921398C}"/>
                </a:ext>
              </a:extLst>
            </p:cNvPr>
            <p:cNvGrpSpPr/>
            <p:nvPr/>
          </p:nvGrpSpPr>
          <p:grpSpPr>
            <a:xfrm>
              <a:off x="7073760" y="1474113"/>
              <a:ext cx="453499" cy="319869"/>
              <a:chOff x="821447" y="2109450"/>
              <a:chExt cx="453499" cy="319869"/>
            </a:xfrm>
          </p:grpSpPr>
          <p:cxnSp>
            <p:nvCxnSpPr>
              <p:cNvPr id="112" name="Gerader Verbinder 111">
                <a:extLst>
                  <a:ext uri="{FF2B5EF4-FFF2-40B4-BE49-F238E27FC236}">
                    <a16:creationId xmlns:a16="http://schemas.microsoft.com/office/drawing/2014/main" id="{A555D6EF-565E-1B7E-85D8-3EA2B7565D8E}"/>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r Verbinder 112">
                <a:extLst>
                  <a:ext uri="{FF2B5EF4-FFF2-40B4-BE49-F238E27FC236}">
                    <a16:creationId xmlns:a16="http://schemas.microsoft.com/office/drawing/2014/main" id="{469EEBA6-E718-05FF-BE20-DFAE3EF74CE8}"/>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Gerader Verbinder 113">
                <a:extLst>
                  <a:ext uri="{FF2B5EF4-FFF2-40B4-BE49-F238E27FC236}">
                    <a16:creationId xmlns:a16="http://schemas.microsoft.com/office/drawing/2014/main" id="{5BBA75D3-E871-EDC0-AE47-54355C361CA8}"/>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Gerader Verbinder 114">
                <a:extLst>
                  <a:ext uri="{FF2B5EF4-FFF2-40B4-BE49-F238E27FC236}">
                    <a16:creationId xmlns:a16="http://schemas.microsoft.com/office/drawing/2014/main" id="{AAFB0E77-1011-D235-FE37-A3131853A25D}"/>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Gerader Verbinder 115">
                <a:extLst>
                  <a:ext uri="{FF2B5EF4-FFF2-40B4-BE49-F238E27FC236}">
                    <a16:creationId xmlns:a16="http://schemas.microsoft.com/office/drawing/2014/main" id="{CDEB7ADB-9241-E8FD-56F9-956A9900C91E}"/>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Gerader Verbinder 116">
                <a:extLst>
                  <a:ext uri="{FF2B5EF4-FFF2-40B4-BE49-F238E27FC236}">
                    <a16:creationId xmlns:a16="http://schemas.microsoft.com/office/drawing/2014/main" id="{1FB96CB1-C9E3-5FA3-B22C-DE09626655CE}"/>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Gerader Verbinder 117">
                <a:extLst>
                  <a:ext uri="{FF2B5EF4-FFF2-40B4-BE49-F238E27FC236}">
                    <a16:creationId xmlns:a16="http://schemas.microsoft.com/office/drawing/2014/main" id="{76C064C5-7CD6-2210-E119-FB1478EC8A53}"/>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Gerader Verbinder 118">
                <a:extLst>
                  <a:ext uri="{FF2B5EF4-FFF2-40B4-BE49-F238E27FC236}">
                    <a16:creationId xmlns:a16="http://schemas.microsoft.com/office/drawing/2014/main" id="{608FAEBD-4303-AC64-6AED-36D448EB9116}"/>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0" name="Gerader Verbinder 119">
                <a:extLst>
                  <a:ext uri="{FF2B5EF4-FFF2-40B4-BE49-F238E27FC236}">
                    <a16:creationId xmlns:a16="http://schemas.microsoft.com/office/drawing/2014/main" id="{E540616B-B521-FF9A-C67E-48E5AEAB43A4}"/>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2" name="Gruppieren 121">
              <a:extLst>
                <a:ext uri="{FF2B5EF4-FFF2-40B4-BE49-F238E27FC236}">
                  <a16:creationId xmlns:a16="http://schemas.microsoft.com/office/drawing/2014/main" id="{D17F7091-18F5-BC64-707F-2E20FC6A26B7}"/>
                </a:ext>
              </a:extLst>
            </p:cNvPr>
            <p:cNvGrpSpPr/>
            <p:nvPr/>
          </p:nvGrpSpPr>
          <p:grpSpPr>
            <a:xfrm>
              <a:off x="8447117" y="1395990"/>
              <a:ext cx="453499" cy="319869"/>
              <a:chOff x="821447" y="2109450"/>
              <a:chExt cx="453499" cy="319869"/>
            </a:xfrm>
          </p:grpSpPr>
          <p:cxnSp>
            <p:nvCxnSpPr>
              <p:cNvPr id="123" name="Gerader Verbinder 122">
                <a:extLst>
                  <a:ext uri="{FF2B5EF4-FFF2-40B4-BE49-F238E27FC236}">
                    <a16:creationId xmlns:a16="http://schemas.microsoft.com/office/drawing/2014/main" id="{427B01B3-76C2-0966-BE6D-F43CADF9CA40}"/>
                  </a:ext>
                </a:extLst>
              </p:cNvPr>
              <p:cNvCxnSpPr/>
              <p:nvPr/>
            </p:nvCxnSpPr>
            <p:spPr bwMode="auto">
              <a:xfrm flipH="1">
                <a:off x="823912" y="2151134"/>
                <a:ext cx="166688" cy="272232"/>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r Verbinder 123">
                <a:extLst>
                  <a:ext uri="{FF2B5EF4-FFF2-40B4-BE49-F238E27FC236}">
                    <a16:creationId xmlns:a16="http://schemas.microsoft.com/office/drawing/2014/main" id="{FC7B5E2A-66D1-7037-69BA-675CA3710B32}"/>
                  </a:ext>
                </a:extLst>
              </p:cNvPr>
              <p:cNvCxnSpPr/>
              <p:nvPr/>
            </p:nvCxnSpPr>
            <p:spPr bwMode="auto">
              <a:xfrm flipH="1">
                <a:off x="898428" y="2142036"/>
                <a:ext cx="161108" cy="28133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Gerader Verbinder 124">
                <a:extLst>
                  <a:ext uri="{FF2B5EF4-FFF2-40B4-BE49-F238E27FC236}">
                    <a16:creationId xmlns:a16="http://schemas.microsoft.com/office/drawing/2014/main" id="{8B931F7A-8281-9755-F043-9C2FC34192DE}"/>
                  </a:ext>
                </a:extLst>
              </p:cNvPr>
              <p:cNvCxnSpPr/>
              <p:nvPr/>
            </p:nvCxnSpPr>
            <p:spPr bwMode="auto">
              <a:xfrm flipH="1">
                <a:off x="982469" y="2129378"/>
                <a:ext cx="170484" cy="293988"/>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6" name="Gerader Verbinder 125">
                <a:extLst>
                  <a:ext uri="{FF2B5EF4-FFF2-40B4-BE49-F238E27FC236}">
                    <a16:creationId xmlns:a16="http://schemas.microsoft.com/office/drawing/2014/main" id="{2B9C4B7C-6B3A-8856-C1B0-334108418DE6}"/>
                  </a:ext>
                </a:extLst>
              </p:cNvPr>
              <p:cNvCxnSpPr/>
              <p:nvPr/>
            </p:nvCxnSpPr>
            <p:spPr bwMode="auto">
              <a:xfrm flipH="1">
                <a:off x="1076035" y="2109899"/>
                <a:ext cx="191936" cy="313467"/>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EF197C39-D347-737E-0458-4373DB9B726A}"/>
                  </a:ext>
                </a:extLst>
              </p:cNvPr>
              <p:cNvCxnSpPr/>
              <p:nvPr/>
            </p:nvCxnSpPr>
            <p:spPr bwMode="auto">
              <a:xfrm flipV="1">
                <a:off x="987512" y="2109450"/>
                <a:ext cx="287434" cy="45243"/>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4" name="Gerader Verbinder 72703">
                <a:extLst>
                  <a:ext uri="{FF2B5EF4-FFF2-40B4-BE49-F238E27FC236}">
                    <a16:creationId xmlns:a16="http://schemas.microsoft.com/office/drawing/2014/main" id="{5C0106DA-756D-6538-F131-304FF59613D3}"/>
                  </a:ext>
                </a:extLst>
              </p:cNvPr>
              <p:cNvCxnSpPr/>
              <p:nvPr/>
            </p:nvCxnSpPr>
            <p:spPr bwMode="auto">
              <a:xfrm>
                <a:off x="821447" y="2429319"/>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5" name="Gerader Verbinder 72704">
                <a:extLst>
                  <a:ext uri="{FF2B5EF4-FFF2-40B4-BE49-F238E27FC236}">
                    <a16:creationId xmlns:a16="http://schemas.microsoft.com/office/drawing/2014/main" id="{34DDD6EA-8606-EA95-7600-6FD419129C40}"/>
                  </a:ext>
                </a:extLst>
              </p:cNvPr>
              <p:cNvCxnSpPr/>
              <p:nvPr/>
            </p:nvCxnSpPr>
            <p:spPr bwMode="auto">
              <a:xfrm>
                <a:off x="860815" y="2354096"/>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6" name="Gerader Verbinder 72705">
                <a:extLst>
                  <a:ext uri="{FF2B5EF4-FFF2-40B4-BE49-F238E27FC236}">
                    <a16:creationId xmlns:a16="http://schemas.microsoft.com/office/drawing/2014/main" id="{30901AD7-E039-45B3-042B-B27096CC5E14}"/>
                  </a:ext>
                </a:extLst>
              </p:cNvPr>
              <p:cNvCxnSpPr/>
              <p:nvPr/>
            </p:nvCxnSpPr>
            <p:spPr bwMode="auto">
              <a:xfrm>
                <a:off x="907952" y="2276372"/>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708" name="Gerader Verbinder 72707">
                <a:extLst>
                  <a:ext uri="{FF2B5EF4-FFF2-40B4-BE49-F238E27FC236}">
                    <a16:creationId xmlns:a16="http://schemas.microsoft.com/office/drawing/2014/main" id="{4092EC6A-7238-E4AD-F106-3B300BE0BD1B}"/>
                  </a:ext>
                </a:extLst>
              </p:cNvPr>
              <p:cNvCxnSpPr/>
              <p:nvPr/>
            </p:nvCxnSpPr>
            <p:spPr bwMode="auto">
              <a:xfrm>
                <a:off x="946963" y="2214460"/>
                <a:ext cx="258509" cy="0"/>
              </a:xfrm>
              <a:prstGeom prst="line">
                <a:avLst/>
              </a:prstGeom>
              <a:solidFill>
                <a:srgbClr val="FF0000"/>
              </a:solidFill>
              <a:ln w="635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3" name="Gruppieren 2">
            <a:extLst>
              <a:ext uri="{FF2B5EF4-FFF2-40B4-BE49-F238E27FC236}">
                <a16:creationId xmlns:a16="http://schemas.microsoft.com/office/drawing/2014/main" id="{EB6A098D-C517-9352-D375-254012879310}"/>
              </a:ext>
            </a:extLst>
          </p:cNvPr>
          <p:cNvGrpSpPr/>
          <p:nvPr/>
        </p:nvGrpSpPr>
        <p:grpSpPr>
          <a:xfrm>
            <a:off x="3912593" y="3396313"/>
            <a:ext cx="2961282" cy="1088659"/>
            <a:chOff x="3912593" y="3551238"/>
            <a:chExt cx="2961282" cy="1088659"/>
          </a:xfrm>
        </p:grpSpPr>
        <p:sp>
          <p:nvSpPr>
            <p:cNvPr id="72729" name="Rechteck 35">
              <a:extLst>
                <a:ext uri="{FF2B5EF4-FFF2-40B4-BE49-F238E27FC236}">
                  <a16:creationId xmlns:a16="http://schemas.microsoft.com/office/drawing/2014/main" id="{79D9B699-5F34-4218-8708-BC48C1F22551}"/>
                </a:ext>
              </a:extLst>
            </p:cNvPr>
            <p:cNvSpPr>
              <a:spLocks noChangeArrowheads="1"/>
            </p:cNvSpPr>
            <p:nvPr/>
          </p:nvSpPr>
          <p:spPr bwMode="auto">
            <a:xfrm>
              <a:off x="3912593" y="4310725"/>
              <a:ext cx="435006" cy="329172"/>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dirty="0">
                  <a:solidFill>
                    <a:schemeClr val="bg1"/>
                  </a:solidFill>
                </a:rPr>
                <a:t>+ x</a:t>
              </a:r>
            </a:p>
          </p:txBody>
        </p:sp>
        <p:grpSp>
          <p:nvGrpSpPr>
            <p:cNvPr id="102" name="Gruppieren 101">
              <a:extLst>
                <a:ext uri="{FF2B5EF4-FFF2-40B4-BE49-F238E27FC236}">
                  <a16:creationId xmlns:a16="http://schemas.microsoft.com/office/drawing/2014/main" id="{76EC279F-C14C-4105-998C-FDD43A7F93E8}"/>
                </a:ext>
              </a:extLst>
            </p:cNvPr>
            <p:cNvGrpSpPr>
              <a:grpSpLocks/>
            </p:cNvGrpSpPr>
            <p:nvPr/>
          </p:nvGrpSpPr>
          <p:grpSpPr bwMode="auto">
            <a:xfrm>
              <a:off x="4381500" y="3551238"/>
              <a:ext cx="2492375" cy="1082675"/>
              <a:chOff x="4337991" y="3750816"/>
              <a:chExt cx="2492279" cy="1082669"/>
            </a:xfrm>
          </p:grpSpPr>
          <p:sp>
            <p:nvSpPr>
              <p:cNvPr id="72715" name="Rechteck 100">
                <a:extLst>
                  <a:ext uri="{FF2B5EF4-FFF2-40B4-BE49-F238E27FC236}">
                    <a16:creationId xmlns:a16="http://schemas.microsoft.com/office/drawing/2014/main" id="{8A9C6003-7028-444F-BB11-C56CB3479FDA}"/>
                  </a:ext>
                </a:extLst>
              </p:cNvPr>
              <p:cNvSpPr>
                <a:spLocks noChangeArrowheads="1"/>
              </p:cNvSpPr>
              <p:nvPr/>
            </p:nvSpPr>
            <p:spPr bwMode="auto">
              <a:xfrm>
                <a:off x="6411746" y="4504304"/>
                <a:ext cx="418524" cy="329181"/>
              </a:xfrm>
              <a:prstGeom prst="rect">
                <a:avLst/>
              </a:prstGeom>
              <a:solidFill>
                <a:srgbClr val="00B05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 x</a:t>
                </a:r>
              </a:p>
            </p:txBody>
          </p:sp>
          <p:sp>
            <p:nvSpPr>
              <p:cNvPr id="72716" name="Pfeil: nach unten 104">
                <a:extLst>
                  <a:ext uri="{FF2B5EF4-FFF2-40B4-BE49-F238E27FC236}">
                    <a16:creationId xmlns:a16="http://schemas.microsoft.com/office/drawing/2014/main" id="{63B9E64C-7BE2-40DB-90F1-8917FBF5CBC9}"/>
                  </a:ext>
                </a:extLst>
              </p:cNvPr>
              <p:cNvSpPr>
                <a:spLocks noChangeArrowheads="1"/>
              </p:cNvSpPr>
              <p:nvPr/>
            </p:nvSpPr>
            <p:spPr bwMode="auto">
              <a:xfrm rot="10800000">
                <a:off x="6565227" y="3750816"/>
                <a:ext cx="150736" cy="713838"/>
              </a:xfrm>
              <a:prstGeom prst="downArrow">
                <a:avLst>
                  <a:gd name="adj1" fmla="val 50000"/>
                  <a:gd name="adj2" fmla="val 50010"/>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17" name="Pfeil: nach unten 105">
                <a:extLst>
                  <a:ext uri="{FF2B5EF4-FFF2-40B4-BE49-F238E27FC236}">
                    <a16:creationId xmlns:a16="http://schemas.microsoft.com/office/drawing/2014/main" id="{FA66197E-12E1-46A8-94A4-7D9CF998E5C1}"/>
                  </a:ext>
                </a:extLst>
              </p:cNvPr>
              <p:cNvSpPr>
                <a:spLocks noChangeArrowheads="1"/>
              </p:cNvSpPr>
              <p:nvPr/>
            </p:nvSpPr>
            <p:spPr bwMode="auto">
              <a:xfrm rot="-5400000">
                <a:off x="5288312" y="3643204"/>
                <a:ext cx="150736" cy="2051377"/>
              </a:xfrm>
              <a:prstGeom prst="downArrow">
                <a:avLst>
                  <a:gd name="adj1" fmla="val 50000"/>
                  <a:gd name="adj2" fmla="val 49963"/>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grpSp>
      </p:grpSp>
      <p:grpSp>
        <p:nvGrpSpPr>
          <p:cNvPr id="2" name="Gruppieren 1">
            <a:extLst>
              <a:ext uri="{FF2B5EF4-FFF2-40B4-BE49-F238E27FC236}">
                <a16:creationId xmlns:a16="http://schemas.microsoft.com/office/drawing/2014/main" id="{171DF8F9-16BD-4B4A-9DE0-9195499494F7}"/>
              </a:ext>
            </a:extLst>
          </p:cNvPr>
          <p:cNvGrpSpPr>
            <a:grpSpLocks/>
          </p:cNvGrpSpPr>
          <p:nvPr/>
        </p:nvGrpSpPr>
        <p:grpSpPr bwMode="auto">
          <a:xfrm>
            <a:off x="3913188" y="4628213"/>
            <a:ext cx="2960687" cy="242887"/>
            <a:chOff x="3912603" y="4783137"/>
            <a:chExt cx="2960787" cy="243232"/>
          </a:xfrm>
        </p:grpSpPr>
        <p:sp>
          <p:nvSpPr>
            <p:cNvPr id="72712" name="Rechteck 100">
              <a:extLst>
                <a:ext uri="{FF2B5EF4-FFF2-40B4-BE49-F238E27FC236}">
                  <a16:creationId xmlns:a16="http://schemas.microsoft.com/office/drawing/2014/main" id="{2E16DBEE-5087-46A0-8707-76B9E179310F}"/>
                </a:ext>
              </a:extLst>
            </p:cNvPr>
            <p:cNvSpPr>
              <a:spLocks noChangeArrowheads="1"/>
            </p:cNvSpPr>
            <p:nvPr/>
          </p:nvSpPr>
          <p:spPr bwMode="auto">
            <a:xfrm>
              <a:off x="6454850" y="4783137"/>
              <a:ext cx="418540" cy="243232"/>
            </a:xfrm>
            <a:prstGeom prst="rect">
              <a:avLst/>
            </a:prstGeom>
            <a:solidFill>
              <a:srgbClr val="CC660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a:t>
              </a:r>
            </a:p>
          </p:txBody>
        </p:sp>
        <p:sp>
          <p:nvSpPr>
            <p:cNvPr id="72713" name="Pfeil: nach unten 105">
              <a:extLst>
                <a:ext uri="{FF2B5EF4-FFF2-40B4-BE49-F238E27FC236}">
                  <a16:creationId xmlns:a16="http://schemas.microsoft.com/office/drawing/2014/main" id="{CE9D2C23-8F7A-47EB-A66B-164C0DD83948}"/>
                </a:ext>
              </a:extLst>
            </p:cNvPr>
            <p:cNvSpPr>
              <a:spLocks noChangeArrowheads="1"/>
            </p:cNvSpPr>
            <p:nvPr/>
          </p:nvSpPr>
          <p:spPr bwMode="auto">
            <a:xfrm rot="5400000">
              <a:off x="5327866" y="3887533"/>
              <a:ext cx="150707" cy="2051458"/>
            </a:xfrm>
            <a:prstGeom prst="downArrow">
              <a:avLst>
                <a:gd name="adj1" fmla="val 50000"/>
                <a:gd name="adj2" fmla="val 49975"/>
              </a:avLst>
            </a:prstGeom>
            <a:solidFill>
              <a:schemeClr val="accent2"/>
            </a:solidFill>
            <a:ln>
              <a:noFill/>
            </a:ln>
            <a:extLst>
              <a:ext uri="{91240B29-F687-4F45-9708-019B960494DF}">
                <a14:hiddenLine xmlns:a14="http://schemas.microsoft.com/office/drawing/2010/main" w="12700" algn="ctr">
                  <a:solidFill>
                    <a:srgbClr val="000000"/>
                  </a:solidFill>
                  <a:round/>
                  <a:headEnd/>
                  <a:tailEnd/>
                </a14:hiddenLine>
              </a:ext>
            </a:extLst>
          </p:spPr>
          <p:txBody>
            <a:bodyPr lIns="0" tIns="0" rIns="0" bIns="0"/>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buFontTx/>
                <a:buChar char="•"/>
              </a:pPr>
              <a:endParaRPr lang="de-DE" altLang="de-DE"/>
            </a:p>
          </p:txBody>
        </p:sp>
        <p:sp>
          <p:nvSpPr>
            <p:cNvPr id="72714" name="Rechteck 100">
              <a:extLst>
                <a:ext uri="{FF2B5EF4-FFF2-40B4-BE49-F238E27FC236}">
                  <a16:creationId xmlns:a16="http://schemas.microsoft.com/office/drawing/2014/main" id="{C30162BB-813C-40D2-9340-2BBD8E8F778D}"/>
                </a:ext>
              </a:extLst>
            </p:cNvPr>
            <p:cNvSpPr>
              <a:spLocks noChangeArrowheads="1"/>
            </p:cNvSpPr>
            <p:nvPr/>
          </p:nvSpPr>
          <p:spPr bwMode="auto">
            <a:xfrm>
              <a:off x="3912603" y="4783137"/>
              <a:ext cx="418540" cy="243232"/>
            </a:xfrm>
            <a:prstGeom prst="rect">
              <a:avLst/>
            </a:prstGeom>
            <a:solidFill>
              <a:srgbClr val="CC6600"/>
            </a:solidFill>
            <a:ln w="12700" algn="ctr">
              <a:solidFill>
                <a:schemeClr val="tx1"/>
              </a:solidFill>
              <a:round/>
              <a:headEnd/>
              <a:tailEnd/>
            </a:ln>
          </p:spPr>
          <p:txBody>
            <a:bodyPr lIns="0" tIns="0" rIns="0" bIns="0"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600">
                  <a:solidFill>
                    <a:schemeClr val="bg1"/>
                  </a:solidFill>
                </a:rPr>
                <a:t>€</a:t>
              </a:r>
            </a:p>
          </p:txBody>
        </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032500"/>
            <a:ext cx="9906000" cy="36830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Energie-Solidarität ist das Zauberwort!</a:t>
            </a:r>
            <a:endParaRPr lang="de-DE" altLang="de-DE" sz="1800" i="1" dirty="0">
              <a:solidFill>
                <a:srgbClr val="00B050"/>
              </a:solidFill>
            </a:endParaRPr>
          </a:p>
        </p:txBody>
      </p:sp>
      <p:sp>
        <p:nvSpPr>
          <p:cNvPr id="61" name="Text Box 5">
            <a:extLst>
              <a:ext uri="{FF2B5EF4-FFF2-40B4-BE49-F238E27FC236}">
                <a16:creationId xmlns:a16="http://schemas.microsoft.com/office/drawing/2014/main" id="{543B1042-4573-7BDC-EAEB-5CDC6BD2EE72}"/>
              </a:ext>
            </a:extLst>
          </p:cNvPr>
          <p:cNvSpPr txBox="1">
            <a:spLocks noChangeArrowheads="1"/>
          </p:cNvSpPr>
          <p:nvPr/>
        </p:nvSpPr>
        <p:spPr bwMode="auto">
          <a:xfrm>
            <a:off x="0" y="5660776"/>
            <a:ext cx="9906000"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Die Unterdeckung des städtischen Bereichs benötigt den Überschuss des ländlichen Bereichs!</a:t>
            </a:r>
            <a:endParaRPr lang="de-DE" altLang="de-DE" sz="1800" i="1" dirty="0">
              <a:solidFill>
                <a:srgbClr val="00B050"/>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799"/>
                                        </p:tgtEl>
                                        <p:attrNameLst>
                                          <p:attrName>style.visibility</p:attrName>
                                        </p:attrNameLst>
                                      </p:cBhvr>
                                      <p:to>
                                        <p:strVal val="visible"/>
                                      </p:to>
                                    </p:set>
                                    <p:anim calcmode="lin" valueType="num">
                                      <p:cBhvr additive="base">
                                        <p:cTn id="7" dur="1000" fill="hold"/>
                                        <p:tgtEl>
                                          <p:spTgt spid="72799"/>
                                        </p:tgtEl>
                                        <p:attrNameLst>
                                          <p:attrName>ppt_x</p:attrName>
                                        </p:attrNameLst>
                                      </p:cBhvr>
                                      <p:tavLst>
                                        <p:tav tm="0">
                                          <p:val>
                                            <p:strVal val="#ppt_x"/>
                                          </p:val>
                                        </p:tav>
                                        <p:tav tm="100000">
                                          <p:val>
                                            <p:strVal val="#ppt_x"/>
                                          </p:val>
                                        </p:tav>
                                      </p:tavLst>
                                    </p:anim>
                                    <p:anim calcmode="lin" valueType="num">
                                      <p:cBhvr additive="base">
                                        <p:cTn id="8" dur="1000" fill="hold"/>
                                        <p:tgtEl>
                                          <p:spTgt spid="727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2800"/>
                                        </p:tgtEl>
                                        <p:attrNameLst>
                                          <p:attrName>style.visibility</p:attrName>
                                        </p:attrNameLst>
                                      </p:cBhvr>
                                      <p:to>
                                        <p:strVal val="visible"/>
                                      </p:to>
                                    </p:set>
                                    <p:anim calcmode="lin" valueType="num">
                                      <p:cBhvr additive="base">
                                        <p:cTn id="13" dur="1000" fill="hold"/>
                                        <p:tgtEl>
                                          <p:spTgt spid="72800"/>
                                        </p:tgtEl>
                                        <p:attrNameLst>
                                          <p:attrName>ppt_x</p:attrName>
                                        </p:attrNameLst>
                                      </p:cBhvr>
                                      <p:tavLst>
                                        <p:tav tm="0">
                                          <p:val>
                                            <p:strVal val="1+#ppt_w/2"/>
                                          </p:val>
                                        </p:tav>
                                        <p:tav tm="100000">
                                          <p:val>
                                            <p:strVal val="#ppt_x"/>
                                          </p:val>
                                        </p:tav>
                                      </p:tavLst>
                                    </p:anim>
                                    <p:anim calcmode="lin" valueType="num">
                                      <p:cBhvr additive="base">
                                        <p:cTn id="14" dur="1000" fill="hold"/>
                                        <p:tgtEl>
                                          <p:spTgt spid="7280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801"/>
                                        </p:tgtEl>
                                        <p:attrNameLst>
                                          <p:attrName>style.visibility</p:attrName>
                                        </p:attrNameLst>
                                      </p:cBhvr>
                                      <p:to>
                                        <p:strVal val="visible"/>
                                      </p:to>
                                    </p:set>
                                    <p:anim calcmode="lin" valueType="num">
                                      <p:cBhvr additive="base">
                                        <p:cTn id="19" dur="1000" fill="hold"/>
                                        <p:tgtEl>
                                          <p:spTgt spid="72801"/>
                                        </p:tgtEl>
                                        <p:attrNameLst>
                                          <p:attrName>ppt_x</p:attrName>
                                        </p:attrNameLst>
                                      </p:cBhvr>
                                      <p:tavLst>
                                        <p:tav tm="0">
                                          <p:val>
                                            <p:strVal val="#ppt_x"/>
                                          </p:val>
                                        </p:tav>
                                        <p:tav tm="100000">
                                          <p:val>
                                            <p:strVal val="#ppt_x"/>
                                          </p:val>
                                        </p:tav>
                                      </p:tavLst>
                                    </p:anim>
                                    <p:anim calcmode="lin" valueType="num">
                                      <p:cBhvr additive="base">
                                        <p:cTn id="20" dur="1000" fill="hold"/>
                                        <p:tgtEl>
                                          <p:spTgt spid="7280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0-#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1+#ppt_w/2"/>
                                          </p:val>
                                        </p:tav>
                                        <p:tav tm="100000">
                                          <p:val>
                                            <p:strVal val="#ppt_x"/>
                                          </p:val>
                                        </p:tav>
                                      </p:tavLst>
                                    </p:anim>
                                    <p:anim calcmode="lin" valueType="num">
                                      <p:cBhvr additive="base">
                                        <p:cTn id="3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1000" fill="hold"/>
                                        <p:tgtEl>
                                          <p:spTgt spid="61"/>
                                        </p:tgtEl>
                                        <p:attrNameLst>
                                          <p:attrName>ppt_x</p:attrName>
                                        </p:attrNameLst>
                                      </p:cBhvr>
                                      <p:tavLst>
                                        <p:tav tm="0">
                                          <p:val>
                                            <p:strVal val="#ppt_x"/>
                                          </p:val>
                                        </p:tav>
                                        <p:tav tm="100000">
                                          <p:val>
                                            <p:strVal val="#ppt_x"/>
                                          </p:val>
                                        </p:tav>
                                      </p:tavLst>
                                    </p:anim>
                                    <p:anim calcmode="lin" valueType="num">
                                      <p:cBhvr additive="base">
                                        <p:cTn id="38" dur="10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ppt_x"/>
                                          </p:val>
                                        </p:tav>
                                        <p:tav tm="100000">
                                          <p:val>
                                            <p:strVal val="#ppt_x"/>
                                          </p:val>
                                        </p:tav>
                                      </p:tavLst>
                                    </p:anim>
                                    <p:anim calcmode="lin" valueType="num">
                                      <p:cBhvr additive="base">
                                        <p:cTn id="4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feld 74"/>
          <p:cNvSpPr txBox="1"/>
          <p:nvPr/>
        </p:nvSpPr>
        <p:spPr>
          <a:xfrm>
            <a:off x="840615" y="-28138"/>
            <a:ext cx="8623496" cy="707886"/>
          </a:xfrm>
          <a:prstGeom prst="rect">
            <a:avLst/>
          </a:prstGeom>
          <a:noFill/>
        </p:spPr>
        <p:txBody>
          <a:bodyPr wrap="square" rtlCol="0">
            <a:spAutoFit/>
          </a:bodyPr>
          <a:lstStyle/>
          <a:p>
            <a:r>
              <a:rPr lang="de-DE" altLang="de-DE" sz="2000" dirty="0">
                <a:solidFill>
                  <a:schemeClr val="bg1"/>
                </a:solidFill>
                <a:effectLst>
                  <a:outerShdw blurRad="38100" dist="38100" dir="2700000" algn="tl">
                    <a:srgbClr val="000000">
                      <a:alpha val="43137"/>
                    </a:srgbClr>
                  </a:outerShdw>
                </a:effectLst>
              </a:rPr>
              <a:t>Das Energiewabensystem (6) </a:t>
            </a:r>
            <a:r>
              <a:rPr lang="de-DE" altLang="de-DE" sz="2000" dirty="0" err="1">
                <a:solidFill>
                  <a:schemeClr val="bg1"/>
                </a:solidFill>
              </a:rPr>
              <a:t>ProSumer</a:t>
            </a:r>
            <a:r>
              <a:rPr lang="de-DE" altLang="de-DE" sz="2000" dirty="0">
                <a:solidFill>
                  <a:schemeClr val="bg1"/>
                </a:solidFill>
              </a:rPr>
              <a:t> (4) in D</a:t>
            </a:r>
            <a:br>
              <a:rPr lang="de-DE" altLang="de-DE" sz="2000" dirty="0">
                <a:solidFill>
                  <a:schemeClr val="bg1"/>
                </a:solidFill>
              </a:rPr>
            </a:br>
            <a:r>
              <a:rPr lang="de-DE" altLang="de-DE" sz="2000" dirty="0">
                <a:solidFill>
                  <a:schemeClr val="bg1"/>
                </a:solidFill>
              </a:rPr>
              <a:t>zentrale und dezentrale Funktionen bzw. Komponenten</a:t>
            </a:r>
            <a:endParaRPr lang="de-DE" sz="2000" dirty="0">
              <a:solidFill>
                <a:schemeClr val="bg1"/>
              </a:solidFill>
            </a:endParaRPr>
          </a:p>
        </p:txBody>
      </p:sp>
      <p:sp>
        <p:nvSpPr>
          <p:cNvPr id="76" name="Text Box 14">
            <a:extLst>
              <a:ext uri="{FF2B5EF4-FFF2-40B4-BE49-F238E27FC236}">
                <a16:creationId xmlns:a16="http://schemas.microsoft.com/office/drawing/2014/main" id="{2E1969AE-027F-48A7-872A-CB80DA63A356}"/>
              </a:ext>
            </a:extLst>
          </p:cNvPr>
          <p:cNvSpPr txBox="1">
            <a:spLocks noChangeArrowheads="1"/>
          </p:cNvSpPr>
          <p:nvPr/>
        </p:nvSpPr>
        <p:spPr bwMode="auto">
          <a:xfrm>
            <a:off x="4487066" y="5656100"/>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21" name="Textfeld 20">
            <a:extLst>
              <a:ext uri="{FF2B5EF4-FFF2-40B4-BE49-F238E27FC236}">
                <a16:creationId xmlns:a16="http://schemas.microsoft.com/office/drawing/2014/main" id="{81833AAD-45B3-B43D-560F-6E4226A9BAD4}"/>
              </a:ext>
            </a:extLst>
          </p:cNvPr>
          <p:cNvSpPr txBox="1"/>
          <p:nvPr/>
        </p:nvSpPr>
        <p:spPr>
          <a:xfrm>
            <a:off x="1089565" y="5929814"/>
            <a:ext cx="1935145" cy="307777"/>
          </a:xfrm>
          <a:prstGeom prst="rect">
            <a:avLst/>
          </a:prstGeom>
          <a:noFill/>
        </p:spPr>
        <p:txBody>
          <a:bodyPr wrap="none" rtlCol="0">
            <a:spAutoFit/>
          </a:bodyPr>
          <a:lstStyle/>
          <a:p>
            <a:r>
              <a:rPr lang="de-DE" sz="1400" dirty="0"/>
              <a:t>Gebietskörperschaft 1</a:t>
            </a:r>
          </a:p>
        </p:txBody>
      </p:sp>
      <p:sp>
        <p:nvSpPr>
          <p:cNvPr id="27" name="Textfeld 26">
            <a:extLst>
              <a:ext uri="{FF2B5EF4-FFF2-40B4-BE49-F238E27FC236}">
                <a16:creationId xmlns:a16="http://schemas.microsoft.com/office/drawing/2014/main" id="{E5AD99D3-4EDA-649A-D9BC-D5CE9BF78590}"/>
              </a:ext>
            </a:extLst>
          </p:cNvPr>
          <p:cNvSpPr txBox="1"/>
          <p:nvPr/>
        </p:nvSpPr>
        <p:spPr>
          <a:xfrm>
            <a:off x="6827886" y="5929814"/>
            <a:ext cx="1935145" cy="307777"/>
          </a:xfrm>
          <a:prstGeom prst="rect">
            <a:avLst/>
          </a:prstGeom>
          <a:noFill/>
        </p:spPr>
        <p:txBody>
          <a:bodyPr wrap="none" rtlCol="0">
            <a:spAutoFit/>
          </a:bodyPr>
          <a:lstStyle/>
          <a:p>
            <a:r>
              <a:rPr lang="de-DE" sz="1400" dirty="0"/>
              <a:t>Gebietskörperschaft n</a:t>
            </a:r>
          </a:p>
        </p:txBody>
      </p:sp>
      <p:grpSp>
        <p:nvGrpSpPr>
          <p:cNvPr id="55" name="Gruppieren 54">
            <a:extLst>
              <a:ext uri="{FF2B5EF4-FFF2-40B4-BE49-F238E27FC236}">
                <a16:creationId xmlns:a16="http://schemas.microsoft.com/office/drawing/2014/main" id="{8B954156-5F40-E578-6D19-2E36AB566400}"/>
              </a:ext>
            </a:extLst>
          </p:cNvPr>
          <p:cNvGrpSpPr/>
          <p:nvPr/>
        </p:nvGrpSpPr>
        <p:grpSpPr>
          <a:xfrm>
            <a:off x="6981189" y="783450"/>
            <a:ext cx="2611612" cy="2825074"/>
            <a:chOff x="6661266" y="783450"/>
            <a:chExt cx="2611612" cy="2825074"/>
          </a:xfrm>
        </p:grpSpPr>
        <p:grpSp>
          <p:nvGrpSpPr>
            <p:cNvPr id="259" name="Gruppieren 258">
              <a:extLst>
                <a:ext uri="{FF2B5EF4-FFF2-40B4-BE49-F238E27FC236}">
                  <a16:creationId xmlns:a16="http://schemas.microsoft.com/office/drawing/2014/main" id="{546BAEB3-0A5F-B613-A7BC-8B688055C24A}"/>
                </a:ext>
              </a:extLst>
            </p:cNvPr>
            <p:cNvGrpSpPr/>
            <p:nvPr/>
          </p:nvGrpSpPr>
          <p:grpSpPr>
            <a:xfrm>
              <a:off x="7118057" y="1117539"/>
              <a:ext cx="1682019" cy="1126236"/>
              <a:chOff x="7118057" y="1163906"/>
              <a:chExt cx="1682019" cy="1126236"/>
            </a:xfrm>
          </p:grpSpPr>
          <p:sp>
            <p:nvSpPr>
              <p:cNvPr id="376" name="Rechteck 375">
                <a:extLst>
                  <a:ext uri="{FF2B5EF4-FFF2-40B4-BE49-F238E27FC236}">
                    <a16:creationId xmlns:a16="http://schemas.microsoft.com/office/drawing/2014/main" id="{688CFAB4-204D-E3B7-A204-7673FC722A42}"/>
                  </a:ext>
                </a:extLst>
              </p:cNvPr>
              <p:cNvSpPr/>
              <p:nvPr/>
            </p:nvSpPr>
            <p:spPr bwMode="auto">
              <a:xfrm>
                <a:off x="7118057" y="1163906"/>
                <a:ext cx="1682019" cy="1126236"/>
              </a:xfrm>
              <a:prstGeom prst="rect">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nvGrpSpPr>
              <p:cNvPr id="15" name="Gruppieren 14">
                <a:extLst>
                  <a:ext uri="{FF2B5EF4-FFF2-40B4-BE49-F238E27FC236}">
                    <a16:creationId xmlns:a16="http://schemas.microsoft.com/office/drawing/2014/main" id="{F4C01C3C-0076-7000-EC1B-F23D8F4620E3}"/>
                  </a:ext>
                </a:extLst>
              </p:cNvPr>
              <p:cNvGrpSpPr/>
              <p:nvPr/>
            </p:nvGrpSpPr>
            <p:grpSpPr>
              <a:xfrm>
                <a:off x="7245467" y="1601041"/>
                <a:ext cx="1425746" cy="400885"/>
                <a:chOff x="9906000" y="1429361"/>
                <a:chExt cx="1425746" cy="400885"/>
              </a:xfrm>
            </p:grpSpPr>
            <p:sp>
              <p:nvSpPr>
                <p:cNvPr id="378" name="Gleichschenkliges Dreieck 24">
                  <a:extLst>
                    <a:ext uri="{FF2B5EF4-FFF2-40B4-BE49-F238E27FC236}">
                      <a16:creationId xmlns:a16="http://schemas.microsoft.com/office/drawing/2014/main" id="{D53277B1-89FE-A914-660A-9C20F43346EA}"/>
                    </a:ext>
                  </a:extLst>
                </p:cNvPr>
                <p:cNvSpPr/>
                <p:nvPr/>
              </p:nvSpPr>
              <p:spPr bwMode="auto">
                <a:xfrm>
                  <a:off x="10370272" y="1462226"/>
                  <a:ext cx="491312" cy="368020"/>
                </a:xfrm>
                <a:custGeom>
                  <a:avLst/>
                  <a:gdLst>
                    <a:gd name="connsiteX0" fmla="*/ 0 w 932681"/>
                    <a:gd name="connsiteY0" fmla="*/ 698630 h 698630"/>
                    <a:gd name="connsiteX1" fmla="*/ 466341 w 932681"/>
                    <a:gd name="connsiteY1" fmla="*/ 0 h 698630"/>
                    <a:gd name="connsiteX2" fmla="*/ 932681 w 932681"/>
                    <a:gd name="connsiteY2" fmla="*/ 698630 h 698630"/>
                    <a:gd name="connsiteX3" fmla="*/ 0 w 932681"/>
                    <a:gd name="connsiteY3" fmla="*/ 698630 h 698630"/>
                    <a:gd name="connsiteX0" fmla="*/ 0 w 932681"/>
                    <a:gd name="connsiteY0" fmla="*/ 698630 h 698630"/>
                    <a:gd name="connsiteX1" fmla="*/ 58764 w 932681"/>
                    <a:gd name="connsiteY1" fmla="*/ 607218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466341 w 932681"/>
                    <a:gd name="connsiteY2" fmla="*/ 0 h 698630"/>
                    <a:gd name="connsiteX3" fmla="*/ 932681 w 932681"/>
                    <a:gd name="connsiteY3" fmla="*/ 698630 h 698630"/>
                    <a:gd name="connsiteX4" fmla="*/ 0 w 932681"/>
                    <a:gd name="connsiteY4" fmla="*/ 698630 h 698630"/>
                    <a:gd name="connsiteX0" fmla="*/ 0 w 932681"/>
                    <a:gd name="connsiteY0" fmla="*/ 698630 h 698630"/>
                    <a:gd name="connsiteX1" fmla="*/ 15902 w 932681"/>
                    <a:gd name="connsiteY1" fmla="*/ 619124 h 698630"/>
                    <a:gd name="connsiteX2" fmla="*/ 134964 w 932681"/>
                    <a:gd name="connsiteY2" fmla="*/ 447674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466341 w 932681"/>
                    <a:gd name="connsiteY3" fmla="*/ 0 h 698630"/>
                    <a:gd name="connsiteX4" fmla="*/ 932681 w 932681"/>
                    <a:gd name="connsiteY4" fmla="*/ 698630 h 698630"/>
                    <a:gd name="connsiteX5" fmla="*/ 0 w 932681"/>
                    <a:gd name="connsiteY5"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84982 w 932681"/>
                    <a:gd name="connsiteY3" fmla="*/ 309562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32681 w 932681"/>
                    <a:gd name="connsiteY5" fmla="*/ 698630 h 698630"/>
                    <a:gd name="connsiteX6" fmla="*/ 0 w 932681"/>
                    <a:gd name="connsiteY6"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99332 w 932681"/>
                    <a:gd name="connsiteY5" fmla="*/ 500062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908870 w 932681"/>
                    <a:gd name="connsiteY5" fmla="*/ 609599 h 698630"/>
                    <a:gd name="connsiteX6" fmla="*/ 932681 w 932681"/>
                    <a:gd name="connsiteY6" fmla="*/ 698630 h 698630"/>
                    <a:gd name="connsiteX7" fmla="*/ 0 w 932681"/>
                    <a:gd name="connsiteY7"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32657 w 932681"/>
                    <a:gd name="connsiteY5" fmla="*/ 364331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777901 w 932681"/>
                    <a:gd name="connsiteY5" fmla="*/ 514350 h 698630"/>
                    <a:gd name="connsiteX6" fmla="*/ 908870 w 932681"/>
                    <a:gd name="connsiteY6" fmla="*/ 609599 h 698630"/>
                    <a:gd name="connsiteX7" fmla="*/ 932681 w 932681"/>
                    <a:gd name="connsiteY7" fmla="*/ 698630 h 698630"/>
                    <a:gd name="connsiteX8" fmla="*/ 0 w 932681"/>
                    <a:gd name="connsiteY8"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99320 w 932681"/>
                    <a:gd name="connsiteY5" fmla="*/ 37861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 name="connsiteX0" fmla="*/ 0 w 932681"/>
                    <a:gd name="connsiteY0" fmla="*/ 698630 h 698630"/>
                    <a:gd name="connsiteX1" fmla="*/ 15902 w 932681"/>
                    <a:gd name="connsiteY1" fmla="*/ 619124 h 698630"/>
                    <a:gd name="connsiteX2" fmla="*/ 163539 w 932681"/>
                    <a:gd name="connsiteY2" fmla="*/ 514349 h 698630"/>
                    <a:gd name="connsiteX3" fmla="*/ 294507 w 932681"/>
                    <a:gd name="connsiteY3" fmla="*/ 416718 h 698630"/>
                    <a:gd name="connsiteX4" fmla="*/ 466341 w 932681"/>
                    <a:gd name="connsiteY4" fmla="*/ 0 h 698630"/>
                    <a:gd name="connsiteX5" fmla="*/ 625501 w 932681"/>
                    <a:gd name="connsiteY5" fmla="*/ 397668 h 698630"/>
                    <a:gd name="connsiteX6" fmla="*/ 777901 w 932681"/>
                    <a:gd name="connsiteY6" fmla="*/ 514350 h 698630"/>
                    <a:gd name="connsiteX7" fmla="*/ 908870 w 932681"/>
                    <a:gd name="connsiteY7" fmla="*/ 609599 h 698630"/>
                    <a:gd name="connsiteX8" fmla="*/ 932681 w 932681"/>
                    <a:gd name="connsiteY8" fmla="*/ 698630 h 698630"/>
                    <a:gd name="connsiteX9" fmla="*/ 0 w 932681"/>
                    <a:gd name="connsiteY9" fmla="*/ 698630 h 698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681" h="698630">
                      <a:moveTo>
                        <a:pt x="0" y="698630"/>
                      </a:moveTo>
                      <a:lnTo>
                        <a:pt x="15902" y="619124"/>
                      </a:lnTo>
                      <a:lnTo>
                        <a:pt x="163539" y="514349"/>
                      </a:lnTo>
                      <a:lnTo>
                        <a:pt x="294507" y="416718"/>
                      </a:lnTo>
                      <a:lnTo>
                        <a:pt x="466341" y="0"/>
                      </a:lnTo>
                      <a:lnTo>
                        <a:pt x="625501" y="397668"/>
                      </a:lnTo>
                      <a:lnTo>
                        <a:pt x="777901" y="514350"/>
                      </a:lnTo>
                      <a:lnTo>
                        <a:pt x="908870" y="609599"/>
                      </a:lnTo>
                      <a:lnTo>
                        <a:pt x="932681" y="698630"/>
                      </a:lnTo>
                      <a:lnTo>
                        <a:pt x="0" y="698630"/>
                      </a:lnTo>
                      <a:close/>
                    </a:path>
                  </a:pathLst>
                </a:custGeom>
                <a:solidFill>
                  <a:schemeClr val="tx1">
                    <a:lumMod val="65000"/>
                    <a:lumOff val="3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79" name="Gleichschenkliges Dreieck 23">
                  <a:extLst>
                    <a:ext uri="{FF2B5EF4-FFF2-40B4-BE49-F238E27FC236}">
                      <a16:creationId xmlns:a16="http://schemas.microsoft.com/office/drawing/2014/main" id="{DDBB1D1B-CB8A-7437-1BC6-142E0A1372EB}"/>
                    </a:ext>
                  </a:extLst>
                </p:cNvPr>
                <p:cNvSpPr/>
                <p:nvPr/>
              </p:nvSpPr>
              <p:spPr bwMode="auto">
                <a:xfrm rot="10800000">
                  <a:off x="10006096" y="1546269"/>
                  <a:ext cx="1229293" cy="74008"/>
                </a:xfrm>
                <a:custGeom>
                  <a:avLst/>
                  <a:gdLst>
                    <a:gd name="connsiteX0" fmla="*/ 0 w 2295525"/>
                    <a:gd name="connsiteY0" fmla="*/ 140492 h 140492"/>
                    <a:gd name="connsiteX1" fmla="*/ 1138236 w 2295525"/>
                    <a:gd name="connsiteY1" fmla="*/ 0 h 140492"/>
                    <a:gd name="connsiteX2" fmla="*/ 2295525 w 2295525"/>
                    <a:gd name="connsiteY2" fmla="*/ 140492 h 140492"/>
                    <a:gd name="connsiteX3" fmla="*/ 0 w 2295525"/>
                    <a:gd name="connsiteY3" fmla="*/ 140492 h 140492"/>
                    <a:gd name="connsiteX0" fmla="*/ 0 w 2328862"/>
                    <a:gd name="connsiteY0" fmla="*/ 135729 h 140492"/>
                    <a:gd name="connsiteX1" fmla="*/ 1171573 w 2328862"/>
                    <a:gd name="connsiteY1" fmla="*/ 0 h 140492"/>
                    <a:gd name="connsiteX2" fmla="*/ 2328862 w 2328862"/>
                    <a:gd name="connsiteY2" fmla="*/ 140492 h 140492"/>
                    <a:gd name="connsiteX3" fmla="*/ 0 w 2328862"/>
                    <a:gd name="connsiteY3" fmla="*/ 135729 h 140492"/>
                    <a:gd name="connsiteX0" fmla="*/ 0 w 2328862"/>
                    <a:gd name="connsiteY0" fmla="*/ 135729 h 140492"/>
                    <a:gd name="connsiteX1" fmla="*/ 104772 w 2328862"/>
                    <a:gd name="connsiteY1" fmla="*/ 1214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8862 w 2328862"/>
                    <a:gd name="connsiteY3" fmla="*/ 140492 h 140492"/>
                    <a:gd name="connsiteX4" fmla="*/ 0 w 2328862"/>
                    <a:gd name="connsiteY4"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55016 w 2328862"/>
                    <a:gd name="connsiteY3" fmla="*/ 114298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064541 w 2328862"/>
                    <a:gd name="connsiteY3" fmla="*/ 73816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233610 w 2328862"/>
                    <a:gd name="connsiteY3" fmla="*/ 88103 h 140492"/>
                    <a:gd name="connsiteX4" fmla="*/ 2328862 w 2328862"/>
                    <a:gd name="connsiteY4" fmla="*/ 140492 h 140492"/>
                    <a:gd name="connsiteX5" fmla="*/ 0 w 2328862"/>
                    <a:gd name="connsiteY5" fmla="*/ 135729 h 140492"/>
                    <a:gd name="connsiteX0" fmla="*/ 0 w 2328862"/>
                    <a:gd name="connsiteY0" fmla="*/ 135729 h 140492"/>
                    <a:gd name="connsiteX1" fmla="*/ 40478 w 2328862"/>
                    <a:gd name="connsiteY1" fmla="*/ 83342 h 140492"/>
                    <a:gd name="connsiteX2" fmla="*/ 1171573 w 2328862"/>
                    <a:gd name="connsiteY2" fmla="*/ 0 h 140492"/>
                    <a:gd name="connsiteX3" fmla="*/ 2324098 w 2328862"/>
                    <a:gd name="connsiteY3" fmla="*/ 88103 h 140492"/>
                    <a:gd name="connsiteX4" fmla="*/ 2328862 w 2328862"/>
                    <a:gd name="connsiteY4" fmla="*/ 140492 h 140492"/>
                    <a:gd name="connsiteX5" fmla="*/ 0 w 2328862"/>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4098 w 2333624"/>
                    <a:gd name="connsiteY3" fmla="*/ 88103 h 140492"/>
                    <a:gd name="connsiteX4" fmla="*/ 2333624 w 2333624"/>
                    <a:gd name="connsiteY4" fmla="*/ 140492 h 140492"/>
                    <a:gd name="connsiteX5" fmla="*/ 0 w 2333624"/>
                    <a:gd name="connsiteY5" fmla="*/ 135729 h 140492"/>
                    <a:gd name="connsiteX0" fmla="*/ 0 w 2333624"/>
                    <a:gd name="connsiteY0" fmla="*/ 135729 h 140492"/>
                    <a:gd name="connsiteX1" fmla="*/ 40478 w 2333624"/>
                    <a:gd name="connsiteY1" fmla="*/ 83342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378 w 2333624"/>
                    <a:gd name="connsiteY1" fmla="*/ 78580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 name="connsiteX0" fmla="*/ 0 w 2333624"/>
                    <a:gd name="connsiteY0" fmla="*/ 135729 h 140492"/>
                    <a:gd name="connsiteX1" fmla="*/ 21428 w 2333624"/>
                    <a:gd name="connsiteY1" fmla="*/ 88105 h 140492"/>
                    <a:gd name="connsiteX2" fmla="*/ 1171573 w 2333624"/>
                    <a:gd name="connsiteY2" fmla="*/ 0 h 140492"/>
                    <a:gd name="connsiteX3" fmla="*/ 2328860 w 2333624"/>
                    <a:gd name="connsiteY3" fmla="*/ 92866 h 140492"/>
                    <a:gd name="connsiteX4" fmla="*/ 2333624 w 2333624"/>
                    <a:gd name="connsiteY4" fmla="*/ 140492 h 140492"/>
                    <a:gd name="connsiteX5" fmla="*/ 0 w 2333624"/>
                    <a:gd name="connsiteY5" fmla="*/ 135729 h 14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3624" h="140492">
                      <a:moveTo>
                        <a:pt x="0" y="135729"/>
                      </a:moveTo>
                      <a:lnTo>
                        <a:pt x="21428" y="88105"/>
                      </a:lnTo>
                      <a:lnTo>
                        <a:pt x="1171573" y="0"/>
                      </a:lnTo>
                      <a:lnTo>
                        <a:pt x="2328860" y="92866"/>
                      </a:lnTo>
                      <a:lnTo>
                        <a:pt x="2333624" y="140492"/>
                      </a:lnTo>
                      <a:lnTo>
                        <a:pt x="0" y="135729"/>
                      </a:lnTo>
                      <a:close/>
                    </a:path>
                  </a:pathLst>
                </a:cu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0" name="Ellipse 379">
                  <a:extLst>
                    <a:ext uri="{FF2B5EF4-FFF2-40B4-BE49-F238E27FC236}">
                      <a16:creationId xmlns:a16="http://schemas.microsoft.com/office/drawing/2014/main" id="{C0098557-7C7E-C30C-4C30-FDAE5F1A8CFC}"/>
                    </a:ext>
                  </a:extLst>
                </p:cNvPr>
                <p:cNvSpPr/>
                <p:nvPr/>
              </p:nvSpPr>
              <p:spPr bwMode="auto">
                <a:xfrm>
                  <a:off x="10593732" y="1561520"/>
                  <a:ext cx="42648" cy="42648"/>
                </a:xfrm>
                <a:prstGeom prst="ellipse">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381" name="Gruppieren 380">
                  <a:extLst>
                    <a:ext uri="{FF2B5EF4-FFF2-40B4-BE49-F238E27FC236}">
                      <a16:creationId xmlns:a16="http://schemas.microsoft.com/office/drawing/2014/main" id="{1F1F05EB-E98D-30E0-C9AB-23B19C9FE27D}"/>
                    </a:ext>
                  </a:extLst>
                </p:cNvPr>
                <p:cNvGrpSpPr/>
                <p:nvPr/>
              </p:nvGrpSpPr>
              <p:grpSpPr>
                <a:xfrm>
                  <a:off x="10911528" y="1430615"/>
                  <a:ext cx="420218" cy="118163"/>
                  <a:chOff x="6230972" y="4221672"/>
                  <a:chExt cx="797719" cy="224315"/>
                </a:xfrm>
                <a:solidFill>
                  <a:schemeClr val="bg1"/>
                </a:solidFill>
              </p:grpSpPr>
              <p:sp>
                <p:nvSpPr>
                  <p:cNvPr id="399" name="Rechteck 398">
                    <a:extLst>
                      <a:ext uri="{FF2B5EF4-FFF2-40B4-BE49-F238E27FC236}">
                        <a16:creationId xmlns:a16="http://schemas.microsoft.com/office/drawing/2014/main" id="{FD014AFB-247E-F514-045E-33AF09FAF125}"/>
                      </a:ext>
                    </a:extLst>
                  </p:cNvPr>
                  <p:cNvSpPr/>
                  <p:nvPr/>
                </p:nvSpPr>
                <p:spPr bwMode="auto">
                  <a:xfrm>
                    <a:off x="6606972" y="4265011"/>
                    <a:ext cx="45719" cy="180976"/>
                  </a:xfrm>
                  <a:prstGeom prst="rect">
                    <a:avLst/>
                  </a:pr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00" name="Rechteck 37">
                    <a:extLst>
                      <a:ext uri="{FF2B5EF4-FFF2-40B4-BE49-F238E27FC236}">
                        <a16:creationId xmlns:a16="http://schemas.microsoft.com/office/drawing/2014/main" id="{3487934F-AA01-8096-A1F8-193F62939F8B}"/>
                      </a:ext>
                    </a:extLst>
                  </p:cNvPr>
                  <p:cNvSpPr/>
                  <p:nvPr/>
                </p:nvSpPr>
                <p:spPr bwMode="auto">
                  <a:xfrm>
                    <a:off x="6230972" y="422167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385" name="Gruppieren 384">
                  <a:extLst>
                    <a:ext uri="{FF2B5EF4-FFF2-40B4-BE49-F238E27FC236}">
                      <a16:creationId xmlns:a16="http://schemas.microsoft.com/office/drawing/2014/main" id="{5B7540D2-B441-C0BF-96F7-6CD39590DE36}"/>
                    </a:ext>
                  </a:extLst>
                </p:cNvPr>
                <p:cNvGrpSpPr/>
                <p:nvPr/>
              </p:nvGrpSpPr>
              <p:grpSpPr>
                <a:xfrm>
                  <a:off x="9906000" y="1429361"/>
                  <a:ext cx="420218" cy="116909"/>
                  <a:chOff x="4322131" y="4219292"/>
                  <a:chExt cx="797719" cy="221933"/>
                </a:xfrm>
                <a:solidFill>
                  <a:schemeClr val="bg1"/>
                </a:solidFill>
              </p:grpSpPr>
              <p:sp>
                <p:nvSpPr>
                  <p:cNvPr id="386" name="Rechteck 385">
                    <a:extLst>
                      <a:ext uri="{FF2B5EF4-FFF2-40B4-BE49-F238E27FC236}">
                        <a16:creationId xmlns:a16="http://schemas.microsoft.com/office/drawing/2014/main" id="{72A2F110-0F63-0802-D778-14905218C920}"/>
                      </a:ext>
                    </a:extLst>
                  </p:cNvPr>
                  <p:cNvSpPr/>
                  <p:nvPr/>
                </p:nvSpPr>
                <p:spPr bwMode="auto">
                  <a:xfrm>
                    <a:off x="4697650" y="4260249"/>
                    <a:ext cx="45719" cy="180976"/>
                  </a:xfrm>
                  <a:prstGeom prst="rect">
                    <a:avLst/>
                  </a:pr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87" name="Rechteck 37">
                    <a:extLst>
                      <a:ext uri="{FF2B5EF4-FFF2-40B4-BE49-F238E27FC236}">
                        <a16:creationId xmlns:a16="http://schemas.microsoft.com/office/drawing/2014/main" id="{B7D21C53-68E6-06F3-9C52-71DF414D18BB}"/>
                      </a:ext>
                    </a:extLst>
                  </p:cNvPr>
                  <p:cNvSpPr/>
                  <p:nvPr/>
                </p:nvSpPr>
                <p:spPr bwMode="auto">
                  <a:xfrm>
                    <a:off x="4322131" y="4219292"/>
                    <a:ext cx="797719" cy="45719"/>
                  </a:xfrm>
                  <a:custGeom>
                    <a:avLst/>
                    <a:gdLst>
                      <a:gd name="connsiteX0" fmla="*/ 0 w 797719"/>
                      <a:gd name="connsiteY0" fmla="*/ 0 h 45719"/>
                      <a:gd name="connsiteX1" fmla="*/ 797719 w 797719"/>
                      <a:gd name="connsiteY1" fmla="*/ 0 h 45719"/>
                      <a:gd name="connsiteX2" fmla="*/ 797719 w 797719"/>
                      <a:gd name="connsiteY2" fmla="*/ 45719 h 45719"/>
                      <a:gd name="connsiteX3" fmla="*/ 0 w 797719"/>
                      <a:gd name="connsiteY3" fmla="*/ 45719 h 45719"/>
                      <a:gd name="connsiteX4" fmla="*/ 0 w 797719"/>
                      <a:gd name="connsiteY4" fmla="*/ 0 h 45719"/>
                      <a:gd name="connsiteX0" fmla="*/ 0 w 797719"/>
                      <a:gd name="connsiteY0" fmla="*/ 509 h 46228"/>
                      <a:gd name="connsiteX1" fmla="*/ 69816 w 797719"/>
                      <a:gd name="connsiteY1" fmla="*/ 0 h 46228"/>
                      <a:gd name="connsiteX2" fmla="*/ 797719 w 797719"/>
                      <a:gd name="connsiteY2" fmla="*/ 509 h 46228"/>
                      <a:gd name="connsiteX3" fmla="*/ 797719 w 797719"/>
                      <a:gd name="connsiteY3" fmla="*/ 46228 h 46228"/>
                      <a:gd name="connsiteX4" fmla="*/ 0 w 797719"/>
                      <a:gd name="connsiteY4" fmla="*/ 46228 h 46228"/>
                      <a:gd name="connsiteX5" fmla="*/ 0 w 797719"/>
                      <a:gd name="connsiteY5" fmla="*/ 509 h 46228"/>
                      <a:gd name="connsiteX0" fmla="*/ 0 w 797719"/>
                      <a:gd name="connsiteY0" fmla="*/ 0 h 45719"/>
                      <a:gd name="connsiteX1" fmla="*/ 409541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 name="connsiteX0" fmla="*/ 0 w 797719"/>
                      <a:gd name="connsiteY0" fmla="*/ 0 h 45719"/>
                      <a:gd name="connsiteX1" fmla="*/ 406366 w 797719"/>
                      <a:gd name="connsiteY1" fmla="*/ 15366 h 45719"/>
                      <a:gd name="connsiteX2" fmla="*/ 797719 w 797719"/>
                      <a:gd name="connsiteY2" fmla="*/ 0 h 45719"/>
                      <a:gd name="connsiteX3" fmla="*/ 797719 w 797719"/>
                      <a:gd name="connsiteY3" fmla="*/ 45719 h 45719"/>
                      <a:gd name="connsiteX4" fmla="*/ 0 w 797719"/>
                      <a:gd name="connsiteY4" fmla="*/ 45719 h 45719"/>
                      <a:gd name="connsiteX5" fmla="*/ 0 w 797719"/>
                      <a:gd name="connsiteY5" fmla="*/ 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7719" h="45719">
                        <a:moveTo>
                          <a:pt x="0" y="0"/>
                        </a:moveTo>
                        <a:lnTo>
                          <a:pt x="406366" y="15366"/>
                        </a:lnTo>
                        <a:lnTo>
                          <a:pt x="797719" y="0"/>
                        </a:lnTo>
                        <a:lnTo>
                          <a:pt x="797719" y="45719"/>
                        </a:lnTo>
                        <a:lnTo>
                          <a:pt x="0" y="45719"/>
                        </a:lnTo>
                        <a:lnTo>
                          <a:pt x="0" y="0"/>
                        </a:lnTo>
                        <a:close/>
                      </a:path>
                    </a:pathLst>
                  </a:custGeom>
                  <a:grp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sp>
          <p:nvSpPr>
            <p:cNvPr id="18" name="Textfeld 17">
              <a:extLst>
                <a:ext uri="{FF2B5EF4-FFF2-40B4-BE49-F238E27FC236}">
                  <a16:creationId xmlns:a16="http://schemas.microsoft.com/office/drawing/2014/main" id="{F253A14E-6525-89C2-172C-7BA0948C5930}"/>
                </a:ext>
              </a:extLst>
            </p:cNvPr>
            <p:cNvSpPr txBox="1"/>
            <p:nvPr/>
          </p:nvSpPr>
          <p:spPr>
            <a:xfrm>
              <a:off x="6661266" y="783450"/>
              <a:ext cx="2611612" cy="307777"/>
            </a:xfrm>
            <a:prstGeom prst="rect">
              <a:avLst/>
            </a:prstGeom>
            <a:noFill/>
          </p:spPr>
          <p:txBody>
            <a:bodyPr wrap="none" rtlCol="0">
              <a:spAutoFit/>
            </a:bodyPr>
            <a:lstStyle/>
            <a:p>
              <a:r>
                <a:rPr lang="de-DE" sz="1400" dirty="0"/>
                <a:t>Energie-Management-System</a:t>
              </a:r>
            </a:p>
          </p:txBody>
        </p:sp>
        <p:cxnSp>
          <p:nvCxnSpPr>
            <p:cNvPr id="276" name="Gerade Verbindung mit Pfeil 275">
              <a:extLst>
                <a:ext uri="{FF2B5EF4-FFF2-40B4-BE49-F238E27FC236}">
                  <a16:creationId xmlns:a16="http://schemas.microsoft.com/office/drawing/2014/main" id="{6FA6B792-A1B3-CF0F-975C-C43FAF2CA2D4}"/>
                </a:ext>
              </a:extLst>
            </p:cNvPr>
            <p:cNvCxnSpPr/>
            <p:nvPr/>
          </p:nvCxnSpPr>
          <p:spPr bwMode="auto">
            <a:xfrm>
              <a:off x="7987291" y="2243775"/>
              <a:ext cx="0" cy="1364749"/>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uppieren 41">
            <a:extLst>
              <a:ext uri="{FF2B5EF4-FFF2-40B4-BE49-F238E27FC236}">
                <a16:creationId xmlns:a16="http://schemas.microsoft.com/office/drawing/2014/main" id="{D610CFC4-BF44-5F15-318F-72FFD8CF2056}"/>
              </a:ext>
            </a:extLst>
          </p:cNvPr>
          <p:cNvGrpSpPr/>
          <p:nvPr/>
        </p:nvGrpSpPr>
        <p:grpSpPr>
          <a:xfrm>
            <a:off x="638456" y="783450"/>
            <a:ext cx="1846886" cy="2825074"/>
            <a:chOff x="638456" y="783450"/>
            <a:chExt cx="1846886" cy="2825074"/>
          </a:xfrm>
        </p:grpSpPr>
        <p:pic>
          <p:nvPicPr>
            <p:cNvPr id="374" name="Grafik 373" descr="Ein Bild, das Generator, draußen, Windmühle, Gerät enthält.&#10;&#10;Automatisch generierte Beschreibung">
              <a:extLst>
                <a:ext uri="{FF2B5EF4-FFF2-40B4-BE49-F238E27FC236}">
                  <a16:creationId xmlns:a16="http://schemas.microsoft.com/office/drawing/2014/main" id="{92315A0B-86DE-173C-580D-61D87EB542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56" y="1161221"/>
              <a:ext cx="1846886" cy="1038873"/>
            </a:xfrm>
            <a:prstGeom prst="rect">
              <a:avLst/>
            </a:prstGeom>
          </p:spPr>
        </p:pic>
        <p:sp>
          <p:nvSpPr>
            <p:cNvPr id="10" name="Textfeld 9">
              <a:extLst>
                <a:ext uri="{FF2B5EF4-FFF2-40B4-BE49-F238E27FC236}">
                  <a16:creationId xmlns:a16="http://schemas.microsoft.com/office/drawing/2014/main" id="{784D2B8E-10B7-38CA-710F-D225925218B3}"/>
                </a:ext>
              </a:extLst>
            </p:cNvPr>
            <p:cNvSpPr txBox="1"/>
            <p:nvPr/>
          </p:nvSpPr>
          <p:spPr>
            <a:xfrm>
              <a:off x="694132" y="783450"/>
              <a:ext cx="1773178" cy="307777"/>
            </a:xfrm>
            <a:prstGeom prst="rect">
              <a:avLst/>
            </a:prstGeom>
            <a:noFill/>
          </p:spPr>
          <p:txBody>
            <a:bodyPr wrap="none" rtlCol="0">
              <a:spAutoFit/>
            </a:bodyPr>
            <a:lstStyle/>
            <a:p>
              <a:r>
                <a:rPr lang="de-DE" sz="1400" dirty="0"/>
                <a:t>Offshore-Windparks</a:t>
              </a:r>
            </a:p>
          </p:txBody>
        </p:sp>
        <p:cxnSp>
          <p:nvCxnSpPr>
            <p:cNvPr id="274" name="Gerade Verbindung mit Pfeil 273">
              <a:extLst>
                <a:ext uri="{FF2B5EF4-FFF2-40B4-BE49-F238E27FC236}">
                  <a16:creationId xmlns:a16="http://schemas.microsoft.com/office/drawing/2014/main" id="{8A743217-C469-5E1E-C8BE-F182D852E488}"/>
                </a:ext>
              </a:extLst>
            </p:cNvPr>
            <p:cNvCxnSpPr/>
            <p:nvPr/>
          </p:nvCxnSpPr>
          <p:spPr bwMode="auto">
            <a:xfrm>
              <a:off x="1273500" y="2181044"/>
              <a:ext cx="0" cy="568325"/>
            </a:xfrm>
            <a:prstGeom prst="straightConnector1">
              <a:avLst/>
            </a:prstGeom>
            <a:solidFill>
              <a:srgbClr val="FF0000"/>
            </a:solidFill>
            <a:ln w="2857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8" name="Gerade Verbindung mit Pfeil 277">
              <a:extLst>
                <a:ext uri="{FF2B5EF4-FFF2-40B4-BE49-F238E27FC236}">
                  <a16:creationId xmlns:a16="http://schemas.microsoft.com/office/drawing/2014/main" id="{AC176382-C0AB-D20B-CCA0-87E95021F9DC}"/>
                </a:ext>
              </a:extLst>
            </p:cNvPr>
            <p:cNvCxnSpPr/>
            <p:nvPr/>
          </p:nvCxnSpPr>
          <p:spPr bwMode="auto">
            <a:xfrm>
              <a:off x="1866446" y="2181044"/>
              <a:ext cx="0" cy="1427480"/>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 name="Gruppieren 40">
            <a:extLst>
              <a:ext uri="{FF2B5EF4-FFF2-40B4-BE49-F238E27FC236}">
                <a16:creationId xmlns:a16="http://schemas.microsoft.com/office/drawing/2014/main" id="{F5C3B626-5CB0-4F7D-FE28-5648CFFBED1C}"/>
              </a:ext>
            </a:extLst>
          </p:cNvPr>
          <p:cNvGrpSpPr/>
          <p:nvPr/>
        </p:nvGrpSpPr>
        <p:grpSpPr>
          <a:xfrm>
            <a:off x="441889" y="2458617"/>
            <a:ext cx="9067307" cy="1643101"/>
            <a:chOff x="441889" y="2458617"/>
            <a:chExt cx="9067307" cy="1643101"/>
          </a:xfrm>
        </p:grpSpPr>
        <p:cxnSp>
          <p:nvCxnSpPr>
            <p:cNvPr id="368" name="Gerader Verbinder 367">
              <a:extLst>
                <a:ext uri="{FF2B5EF4-FFF2-40B4-BE49-F238E27FC236}">
                  <a16:creationId xmlns:a16="http://schemas.microsoft.com/office/drawing/2014/main" id="{5C0CF533-5D00-F98B-328B-F835C986B979}"/>
                </a:ext>
              </a:extLst>
            </p:cNvPr>
            <p:cNvCxnSpPr/>
            <p:nvPr/>
          </p:nvCxnSpPr>
          <p:spPr bwMode="auto">
            <a:xfrm>
              <a:off x="441889" y="2749369"/>
              <a:ext cx="9067307" cy="0"/>
            </a:xfrm>
            <a:prstGeom prst="line">
              <a:avLst/>
            </a:pr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2" name="Gerader Verbinder 371">
              <a:extLst>
                <a:ext uri="{FF2B5EF4-FFF2-40B4-BE49-F238E27FC236}">
                  <a16:creationId xmlns:a16="http://schemas.microsoft.com/office/drawing/2014/main" id="{8438F399-6CBB-7F85-C697-769CA6D78D89}"/>
                </a:ext>
              </a:extLst>
            </p:cNvPr>
            <p:cNvCxnSpPr/>
            <p:nvPr/>
          </p:nvCxnSpPr>
          <p:spPr bwMode="auto">
            <a:xfrm>
              <a:off x="441889" y="3160849"/>
              <a:ext cx="9067307" cy="0"/>
            </a:xfrm>
            <a:prstGeom prst="line">
              <a:avLst/>
            </a:prstGeom>
            <a:solidFill>
              <a:srgbClr val="FF0000"/>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3" name="Gerader Verbinder 402">
              <a:extLst>
                <a:ext uri="{FF2B5EF4-FFF2-40B4-BE49-F238E27FC236}">
                  <a16:creationId xmlns:a16="http://schemas.microsoft.com/office/drawing/2014/main" id="{B28CDEB1-7E16-4510-BD32-3D0D56B3541C}"/>
                </a:ext>
              </a:extLst>
            </p:cNvPr>
            <p:cNvCxnSpPr/>
            <p:nvPr/>
          </p:nvCxnSpPr>
          <p:spPr bwMode="auto">
            <a:xfrm>
              <a:off x="441889" y="3608524"/>
              <a:ext cx="9067307" cy="0"/>
            </a:xfrm>
            <a:prstGeom prst="line">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a:extLst>
                <a:ext uri="{FF2B5EF4-FFF2-40B4-BE49-F238E27FC236}">
                  <a16:creationId xmlns:a16="http://schemas.microsoft.com/office/drawing/2014/main" id="{B53B4259-6380-1269-63EE-14542CE0915F}"/>
                </a:ext>
              </a:extLst>
            </p:cNvPr>
            <p:cNvSpPr txBox="1"/>
            <p:nvPr/>
          </p:nvSpPr>
          <p:spPr>
            <a:xfrm>
              <a:off x="2028256" y="2458617"/>
              <a:ext cx="2292615" cy="307777"/>
            </a:xfrm>
            <a:prstGeom prst="rect">
              <a:avLst/>
            </a:prstGeom>
            <a:noFill/>
          </p:spPr>
          <p:txBody>
            <a:bodyPr wrap="none" rtlCol="0">
              <a:spAutoFit/>
            </a:bodyPr>
            <a:lstStyle/>
            <a:p>
              <a:r>
                <a:rPr lang="de-DE" sz="1400" dirty="0"/>
                <a:t>Strom-Übertragungsnetze</a:t>
              </a:r>
            </a:p>
          </p:txBody>
        </p:sp>
        <p:sp>
          <p:nvSpPr>
            <p:cNvPr id="256" name="Textfeld 255">
              <a:extLst>
                <a:ext uri="{FF2B5EF4-FFF2-40B4-BE49-F238E27FC236}">
                  <a16:creationId xmlns:a16="http://schemas.microsoft.com/office/drawing/2014/main" id="{12030B08-E982-B5EF-CA6F-48D6A9B5806F}"/>
                </a:ext>
              </a:extLst>
            </p:cNvPr>
            <p:cNvSpPr txBox="1"/>
            <p:nvPr/>
          </p:nvSpPr>
          <p:spPr>
            <a:xfrm>
              <a:off x="5522014" y="2850214"/>
              <a:ext cx="941283" cy="307777"/>
            </a:xfrm>
            <a:prstGeom prst="rect">
              <a:avLst/>
            </a:prstGeom>
            <a:noFill/>
          </p:spPr>
          <p:txBody>
            <a:bodyPr wrap="none" rtlCol="0">
              <a:spAutoFit/>
            </a:bodyPr>
            <a:lstStyle/>
            <a:p>
              <a:r>
                <a:rPr lang="de-DE" sz="1400" dirty="0"/>
                <a:t>Gas-Netz</a:t>
              </a:r>
            </a:p>
          </p:txBody>
        </p:sp>
        <p:sp>
          <p:nvSpPr>
            <p:cNvPr id="257" name="Textfeld 256">
              <a:extLst>
                <a:ext uri="{FF2B5EF4-FFF2-40B4-BE49-F238E27FC236}">
                  <a16:creationId xmlns:a16="http://schemas.microsoft.com/office/drawing/2014/main" id="{2282FD39-AFF6-C84C-D1D6-7FEF84AB5167}"/>
                </a:ext>
              </a:extLst>
            </p:cNvPr>
            <p:cNvSpPr txBox="1"/>
            <p:nvPr/>
          </p:nvSpPr>
          <p:spPr>
            <a:xfrm>
              <a:off x="3719057" y="3325836"/>
              <a:ext cx="1090363" cy="307777"/>
            </a:xfrm>
            <a:prstGeom prst="rect">
              <a:avLst/>
            </a:prstGeom>
            <a:noFill/>
          </p:spPr>
          <p:txBody>
            <a:bodyPr wrap="none" rtlCol="0">
              <a:spAutoFit/>
            </a:bodyPr>
            <a:lstStyle/>
            <a:p>
              <a:r>
                <a:rPr lang="de-DE" sz="1400" dirty="0"/>
                <a:t>Daten-Netz</a:t>
              </a:r>
            </a:p>
          </p:txBody>
        </p:sp>
        <p:cxnSp>
          <p:nvCxnSpPr>
            <p:cNvPr id="261" name="Gerade Verbindung mit Pfeil 260">
              <a:extLst>
                <a:ext uri="{FF2B5EF4-FFF2-40B4-BE49-F238E27FC236}">
                  <a16:creationId xmlns:a16="http://schemas.microsoft.com/office/drawing/2014/main" id="{B5AB3655-FE91-DE93-CD58-B4B07AC3C908}"/>
                </a:ext>
              </a:extLst>
            </p:cNvPr>
            <p:cNvCxnSpPr/>
            <p:nvPr/>
          </p:nvCxnSpPr>
          <p:spPr bwMode="auto">
            <a:xfrm>
              <a:off x="3300843" y="3157991"/>
              <a:ext cx="0" cy="823484"/>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6" name="Gerade Verbindung mit Pfeil 265">
              <a:extLst>
                <a:ext uri="{FF2B5EF4-FFF2-40B4-BE49-F238E27FC236}">
                  <a16:creationId xmlns:a16="http://schemas.microsoft.com/office/drawing/2014/main" id="{E6BE1CAA-FA10-9980-D09F-5D9EF0A59F9E}"/>
                </a:ext>
              </a:extLst>
            </p:cNvPr>
            <p:cNvCxnSpPr/>
            <p:nvPr/>
          </p:nvCxnSpPr>
          <p:spPr bwMode="auto">
            <a:xfrm>
              <a:off x="8953158" y="3157991"/>
              <a:ext cx="0" cy="823484"/>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8" name="Gerade Verbindung mit Pfeil 267">
              <a:extLst>
                <a:ext uri="{FF2B5EF4-FFF2-40B4-BE49-F238E27FC236}">
                  <a16:creationId xmlns:a16="http://schemas.microsoft.com/office/drawing/2014/main" id="{9DF7B1A3-3AED-8661-33B1-0E10D1F217FD}"/>
                </a:ext>
              </a:extLst>
            </p:cNvPr>
            <p:cNvCxnSpPr/>
            <p:nvPr/>
          </p:nvCxnSpPr>
          <p:spPr bwMode="auto">
            <a:xfrm>
              <a:off x="927972" y="2766394"/>
              <a:ext cx="0" cy="1232405"/>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0" name="Gerade Verbindung mit Pfeil 269">
              <a:extLst>
                <a:ext uri="{FF2B5EF4-FFF2-40B4-BE49-F238E27FC236}">
                  <a16:creationId xmlns:a16="http://schemas.microsoft.com/office/drawing/2014/main" id="{E074FBD1-98A7-6653-0895-58B822CE7175}"/>
                </a:ext>
              </a:extLst>
            </p:cNvPr>
            <p:cNvCxnSpPr/>
            <p:nvPr/>
          </p:nvCxnSpPr>
          <p:spPr bwMode="auto">
            <a:xfrm>
              <a:off x="6568006" y="2766394"/>
              <a:ext cx="0" cy="1232405"/>
            </a:xfrm>
            <a:prstGeom prst="straightConnector1">
              <a:avLst/>
            </a:prstGeom>
            <a:solidFill>
              <a:srgbClr val="FF0000"/>
            </a:solidFill>
            <a:ln w="2857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2" name="Gerade Verbindung mit Pfeil 281">
              <a:extLst>
                <a:ext uri="{FF2B5EF4-FFF2-40B4-BE49-F238E27FC236}">
                  <a16:creationId xmlns:a16="http://schemas.microsoft.com/office/drawing/2014/main" id="{2FDC309E-187F-3F9A-AFEC-4749F720520C}"/>
                </a:ext>
              </a:extLst>
            </p:cNvPr>
            <p:cNvCxnSpPr/>
            <p:nvPr/>
          </p:nvCxnSpPr>
          <p:spPr bwMode="auto">
            <a:xfrm>
              <a:off x="3594948" y="3598707"/>
              <a:ext cx="0" cy="503011"/>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5" name="Gerade Verbindung mit Pfeil 284">
              <a:extLst>
                <a:ext uri="{FF2B5EF4-FFF2-40B4-BE49-F238E27FC236}">
                  <a16:creationId xmlns:a16="http://schemas.microsoft.com/office/drawing/2014/main" id="{DDDDF766-4726-1BC6-0841-7297F614D99C}"/>
                </a:ext>
              </a:extLst>
            </p:cNvPr>
            <p:cNvCxnSpPr/>
            <p:nvPr/>
          </p:nvCxnSpPr>
          <p:spPr bwMode="auto">
            <a:xfrm>
              <a:off x="9235131" y="3598707"/>
              <a:ext cx="0" cy="503011"/>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 name="Gruppieren 49">
            <a:extLst>
              <a:ext uri="{FF2B5EF4-FFF2-40B4-BE49-F238E27FC236}">
                <a16:creationId xmlns:a16="http://schemas.microsoft.com/office/drawing/2014/main" id="{E1455320-3E8E-05D8-3CD5-15535465C72B}"/>
              </a:ext>
            </a:extLst>
          </p:cNvPr>
          <p:cNvGrpSpPr/>
          <p:nvPr/>
        </p:nvGrpSpPr>
        <p:grpSpPr>
          <a:xfrm>
            <a:off x="3915063" y="783450"/>
            <a:ext cx="1938102" cy="2825074"/>
            <a:chOff x="3915063" y="783450"/>
            <a:chExt cx="1938102" cy="2825074"/>
          </a:xfrm>
        </p:grpSpPr>
        <p:pic>
          <p:nvPicPr>
            <p:cNvPr id="371" name="Grafik 370">
              <a:extLst>
                <a:ext uri="{FF2B5EF4-FFF2-40B4-BE49-F238E27FC236}">
                  <a16:creationId xmlns:a16="http://schemas.microsoft.com/office/drawing/2014/main" id="{8FF904A4-EDDF-3CAD-6AB8-DF5E8CB102C7}"/>
                </a:ext>
              </a:extLst>
            </p:cNvPr>
            <p:cNvPicPr>
              <a:picLocks noChangeAspect="1"/>
            </p:cNvPicPr>
            <p:nvPr/>
          </p:nvPicPr>
          <p:blipFill rotWithShape="1">
            <a:blip r:embed="rId4">
              <a:extLst>
                <a:ext uri="{28A0092B-C50C-407E-A947-70E740481C1C}">
                  <a14:useLocalDpi xmlns:a14="http://schemas.microsoft.com/office/drawing/2010/main" val="0"/>
                </a:ext>
              </a:extLst>
            </a:blip>
            <a:srcRect l="2955" t="4324" r="5339" b="5596"/>
            <a:stretch/>
          </p:blipFill>
          <p:spPr>
            <a:xfrm>
              <a:off x="3915063" y="1029843"/>
              <a:ext cx="1938102" cy="1301629"/>
            </a:xfrm>
            <a:prstGeom prst="rect">
              <a:avLst/>
            </a:prstGeom>
          </p:spPr>
        </p:pic>
        <p:sp>
          <p:nvSpPr>
            <p:cNvPr id="17" name="Textfeld 16">
              <a:extLst>
                <a:ext uri="{FF2B5EF4-FFF2-40B4-BE49-F238E27FC236}">
                  <a16:creationId xmlns:a16="http://schemas.microsoft.com/office/drawing/2014/main" id="{BE26E1F6-23C5-67A9-1661-F31F0CC2447B}"/>
                </a:ext>
              </a:extLst>
            </p:cNvPr>
            <p:cNvSpPr txBox="1"/>
            <p:nvPr/>
          </p:nvSpPr>
          <p:spPr>
            <a:xfrm>
              <a:off x="4329422" y="783450"/>
              <a:ext cx="1279517" cy="307777"/>
            </a:xfrm>
            <a:prstGeom prst="rect">
              <a:avLst/>
            </a:prstGeom>
            <a:noFill/>
          </p:spPr>
          <p:txBody>
            <a:bodyPr wrap="none" rtlCol="0">
              <a:spAutoFit/>
            </a:bodyPr>
            <a:lstStyle/>
            <a:p>
              <a:r>
                <a:rPr lang="de-DE" sz="1400" dirty="0"/>
                <a:t>Gas-Speicher</a:t>
              </a:r>
            </a:p>
          </p:txBody>
        </p:sp>
        <p:cxnSp>
          <p:nvCxnSpPr>
            <p:cNvPr id="271" name="Gerade Verbindung mit Pfeil 270">
              <a:extLst>
                <a:ext uri="{FF2B5EF4-FFF2-40B4-BE49-F238E27FC236}">
                  <a16:creationId xmlns:a16="http://schemas.microsoft.com/office/drawing/2014/main" id="{9A7E79BB-F9E2-B715-FC74-0C40FB13346D}"/>
                </a:ext>
              </a:extLst>
            </p:cNvPr>
            <p:cNvCxnSpPr/>
            <p:nvPr/>
          </p:nvCxnSpPr>
          <p:spPr bwMode="auto">
            <a:xfrm>
              <a:off x="4638675" y="2316651"/>
              <a:ext cx="0" cy="841340"/>
            </a:xfrm>
            <a:prstGeom prst="straightConnector1">
              <a:avLst/>
            </a:prstGeom>
            <a:solidFill>
              <a:srgbClr val="FF0000"/>
            </a:solidFill>
            <a:ln w="28575" cap="flat" cmpd="sng" algn="ctr">
              <a:solidFill>
                <a:srgbClr val="FFC000"/>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 name="Gerade Verbindung mit Pfeil 285">
              <a:extLst>
                <a:ext uri="{FF2B5EF4-FFF2-40B4-BE49-F238E27FC236}">
                  <a16:creationId xmlns:a16="http://schemas.microsoft.com/office/drawing/2014/main" id="{303E52E9-495B-45C5-680A-3AB8399FF313}"/>
                </a:ext>
              </a:extLst>
            </p:cNvPr>
            <p:cNvCxnSpPr/>
            <p:nvPr/>
          </p:nvCxnSpPr>
          <p:spPr bwMode="auto">
            <a:xfrm>
              <a:off x="5301241" y="2331472"/>
              <a:ext cx="0" cy="1277052"/>
            </a:xfrm>
            <a:prstGeom prst="straightConnector1">
              <a:avLst/>
            </a:prstGeom>
            <a:solidFill>
              <a:srgbClr val="FF0000"/>
            </a:solidFill>
            <a:ln w="1905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0" name="Gruppieren 259">
            <a:extLst>
              <a:ext uri="{FF2B5EF4-FFF2-40B4-BE49-F238E27FC236}">
                <a16:creationId xmlns:a16="http://schemas.microsoft.com/office/drawing/2014/main" id="{19D33FB1-EFDD-9A8F-D951-A83F9B2A922D}"/>
              </a:ext>
            </a:extLst>
          </p:cNvPr>
          <p:cNvGrpSpPr/>
          <p:nvPr/>
        </p:nvGrpSpPr>
        <p:grpSpPr>
          <a:xfrm>
            <a:off x="647343" y="3929350"/>
            <a:ext cx="3008872" cy="1975214"/>
            <a:chOff x="715612" y="679748"/>
            <a:chExt cx="8495060" cy="5576696"/>
          </a:xfrm>
        </p:grpSpPr>
        <p:sp>
          <p:nvSpPr>
            <p:cNvPr id="262" name="Rechteck: abgerundete Ecken 261">
              <a:extLst>
                <a:ext uri="{FF2B5EF4-FFF2-40B4-BE49-F238E27FC236}">
                  <a16:creationId xmlns:a16="http://schemas.microsoft.com/office/drawing/2014/main" id="{15052633-121B-5739-1CD3-5E8E247797B3}"/>
                </a:ext>
              </a:extLst>
            </p:cNvPr>
            <p:cNvSpPr/>
            <p:nvPr/>
          </p:nvSpPr>
          <p:spPr bwMode="auto">
            <a:xfrm>
              <a:off x="715612" y="826914"/>
              <a:ext cx="8495060" cy="5429530"/>
            </a:xfrm>
            <a:prstGeom prst="roundRect">
              <a:avLst>
                <a:gd name="adj" fmla="val 5876"/>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63" name="Gruppieren 262">
              <a:extLst>
                <a:ext uri="{FF2B5EF4-FFF2-40B4-BE49-F238E27FC236}">
                  <a16:creationId xmlns:a16="http://schemas.microsoft.com/office/drawing/2014/main" id="{07EDF05F-6A6B-A6F6-A27F-AF45BBABE2DF}"/>
                </a:ext>
              </a:extLst>
            </p:cNvPr>
            <p:cNvGrpSpPr/>
            <p:nvPr/>
          </p:nvGrpSpPr>
          <p:grpSpPr>
            <a:xfrm>
              <a:off x="3097192" y="1964277"/>
              <a:ext cx="1186545" cy="2005652"/>
              <a:chOff x="3097192" y="2021427"/>
              <a:chExt cx="1186545" cy="2005652"/>
            </a:xfrm>
          </p:grpSpPr>
          <p:pic>
            <p:nvPicPr>
              <p:cNvPr id="401" name="Grafik 400" descr="Ein Bild, das Essen enthält.&#10;&#10;Automatisch generierte Beschreibung">
                <a:extLst>
                  <a:ext uri="{FF2B5EF4-FFF2-40B4-BE49-F238E27FC236}">
                    <a16:creationId xmlns:a16="http://schemas.microsoft.com/office/drawing/2014/main" id="{797B7063-5597-C00D-BE86-7471E1E6E9F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234918" y="2021427"/>
                <a:ext cx="1048819" cy="520415"/>
              </a:xfrm>
              <a:prstGeom prst="rect">
                <a:avLst/>
              </a:prstGeom>
              <a:ln w="9525">
                <a:solidFill>
                  <a:schemeClr val="tx1"/>
                </a:solidFill>
              </a:ln>
            </p:spPr>
          </p:pic>
          <p:pic>
            <p:nvPicPr>
              <p:cNvPr id="402" name="Grafik 401" descr="Ein Bild, das Essen enthält.&#10;&#10;Automatisch generierte Beschreibung">
                <a:extLst>
                  <a:ext uri="{FF2B5EF4-FFF2-40B4-BE49-F238E27FC236}">
                    <a16:creationId xmlns:a16="http://schemas.microsoft.com/office/drawing/2014/main" id="{1240CEC6-1F6F-6AAA-6B27-D3E1ECB9C6F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a:ln w="9525">
                <a:solidFill>
                  <a:schemeClr val="tx1"/>
                </a:solidFill>
              </a:ln>
            </p:spPr>
          </p:pic>
          <p:pic>
            <p:nvPicPr>
              <p:cNvPr id="161" name="Grafik 160" descr="Ein Bild, das Gras, draußen, Himmel, Feld enthält.&#10;&#10;Automatisch generierte Beschreibung">
                <a:extLst>
                  <a:ext uri="{FF2B5EF4-FFF2-40B4-BE49-F238E27FC236}">
                    <a16:creationId xmlns:a16="http://schemas.microsoft.com/office/drawing/2014/main" id="{604E618A-0670-FA64-33A7-6208731C777D}"/>
                  </a:ext>
                </a:extLst>
              </p:cNvPr>
              <p:cNvPicPr>
                <a:picLocks noChangeAspect="1"/>
              </p:cNvPicPr>
              <p:nvPr/>
            </p:nvPicPr>
            <p:blipFill rotWithShape="1">
              <a:blip r:embed="rId6">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a:ln w="9525">
                <a:solidFill>
                  <a:schemeClr val="tx1"/>
                </a:solidFill>
              </a:ln>
            </p:spPr>
          </p:pic>
        </p:grpSp>
        <p:pic>
          <p:nvPicPr>
            <p:cNvPr id="264" name="Grafik 263" descr="Ein Bild, das Gras, Baum, draußen, Feld enthält.&#10;&#10;Automatisch generierte Beschreibung">
              <a:extLst>
                <a:ext uri="{FF2B5EF4-FFF2-40B4-BE49-F238E27FC236}">
                  <a16:creationId xmlns:a16="http://schemas.microsoft.com/office/drawing/2014/main" id="{6939CBD2-C2DE-DB36-9CB1-2808EEF799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a:ln w="9525">
              <a:solidFill>
                <a:schemeClr val="tx1"/>
              </a:solidFill>
            </a:ln>
          </p:spPr>
        </p:pic>
        <p:grpSp>
          <p:nvGrpSpPr>
            <p:cNvPr id="265" name="Gruppieren 264">
              <a:extLst>
                <a:ext uri="{FF2B5EF4-FFF2-40B4-BE49-F238E27FC236}">
                  <a16:creationId xmlns:a16="http://schemas.microsoft.com/office/drawing/2014/main" id="{2EBF0C62-716B-9BC4-5DEE-FA84F5D685D4}"/>
                </a:ext>
              </a:extLst>
            </p:cNvPr>
            <p:cNvGrpSpPr/>
            <p:nvPr/>
          </p:nvGrpSpPr>
          <p:grpSpPr>
            <a:xfrm>
              <a:off x="5901367" y="2765420"/>
              <a:ext cx="2356844" cy="737772"/>
              <a:chOff x="5901367" y="2822570"/>
              <a:chExt cx="2356844" cy="737772"/>
            </a:xfrm>
          </p:grpSpPr>
          <p:cxnSp>
            <p:nvCxnSpPr>
              <p:cNvPr id="397" name="Gerade Verbindung mit Pfeil 396">
                <a:extLst>
                  <a:ext uri="{FF2B5EF4-FFF2-40B4-BE49-F238E27FC236}">
                    <a16:creationId xmlns:a16="http://schemas.microsoft.com/office/drawing/2014/main" id="{B3743A55-EC48-A0BB-1AD3-8FA1D42E3828}"/>
                  </a:ext>
                </a:extLst>
              </p:cNvPr>
              <p:cNvCxnSpPr/>
              <p:nvPr/>
            </p:nvCxnSpPr>
            <p:spPr bwMode="auto">
              <a:xfrm>
                <a:off x="6469812" y="3198383"/>
                <a:ext cx="1788399" cy="31024"/>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8" name="Zylinder 397">
                <a:extLst>
                  <a:ext uri="{FF2B5EF4-FFF2-40B4-BE49-F238E27FC236}">
                    <a16:creationId xmlns:a16="http://schemas.microsoft.com/office/drawing/2014/main" id="{66367EFB-5F35-B8B2-BEE8-70242F345A1C}"/>
                  </a:ext>
                </a:extLst>
              </p:cNvPr>
              <p:cNvSpPr/>
              <p:nvPr/>
            </p:nvSpPr>
            <p:spPr bwMode="auto">
              <a:xfrm>
                <a:off x="5901367" y="2822570"/>
                <a:ext cx="539340" cy="737772"/>
              </a:xfrm>
              <a:prstGeom prst="can">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67" name="Gruppieren 266">
              <a:extLst>
                <a:ext uri="{FF2B5EF4-FFF2-40B4-BE49-F238E27FC236}">
                  <a16:creationId xmlns:a16="http://schemas.microsoft.com/office/drawing/2014/main" id="{BA64EB3C-98BC-3DC8-C8DC-F9BB285DC375}"/>
                </a:ext>
              </a:extLst>
            </p:cNvPr>
            <p:cNvGrpSpPr/>
            <p:nvPr/>
          </p:nvGrpSpPr>
          <p:grpSpPr>
            <a:xfrm>
              <a:off x="1524000" y="1358705"/>
              <a:ext cx="6718879" cy="1396321"/>
              <a:chOff x="1524000" y="1415855"/>
              <a:chExt cx="6718879" cy="1396321"/>
            </a:xfrm>
          </p:grpSpPr>
          <p:pic>
            <p:nvPicPr>
              <p:cNvPr id="393" name="Grafik 392" descr="Ein Bild, das Screenshot enthält.&#10;&#10;Automatisch generierte Beschreibung">
                <a:extLst>
                  <a:ext uri="{FF2B5EF4-FFF2-40B4-BE49-F238E27FC236}">
                    <a16:creationId xmlns:a16="http://schemas.microsoft.com/office/drawing/2014/main" id="{BD199E9F-13E0-CC34-80A7-9FD071FC8DEE}"/>
                  </a:ext>
                </a:extLst>
              </p:cNvPr>
              <p:cNvPicPr>
                <a:picLocks noChangeAspect="1"/>
              </p:cNvPicPr>
              <p:nvPr/>
            </p:nvPicPr>
            <p:blipFill rotWithShape="1">
              <a:blip r:embed="rId8">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a:ln w="9525">
                <a:solidFill>
                  <a:schemeClr val="tx1"/>
                </a:solidFill>
              </a:ln>
            </p:spPr>
          </p:pic>
          <p:cxnSp>
            <p:nvCxnSpPr>
              <p:cNvPr id="394" name="Gerade Verbindung mit Pfeil 393">
                <a:extLst>
                  <a:ext uri="{FF2B5EF4-FFF2-40B4-BE49-F238E27FC236}">
                    <a16:creationId xmlns:a16="http://schemas.microsoft.com/office/drawing/2014/main" id="{36A770AB-EC3B-AB85-22E4-8A1CA12B0425}"/>
                  </a:ext>
                </a:extLst>
              </p:cNvPr>
              <p:cNvCxnSpPr/>
              <p:nvPr/>
            </p:nvCxnSpPr>
            <p:spPr bwMode="auto">
              <a:xfrm>
                <a:off x="1524000" y="1712427"/>
                <a:ext cx="4354027" cy="0"/>
              </a:xfrm>
              <a:prstGeom prst="straightConnector1">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5" name="Gerade Verbindung mit Pfeil 394">
                <a:extLst>
                  <a:ext uri="{FF2B5EF4-FFF2-40B4-BE49-F238E27FC236}">
                    <a16:creationId xmlns:a16="http://schemas.microsoft.com/office/drawing/2014/main" id="{580F4CA7-98A0-C7F4-AA73-1E321FD47929}"/>
                  </a:ext>
                </a:extLst>
              </p:cNvPr>
              <p:cNvCxnSpPr>
                <a:cxnSpLocks/>
                <a:stCxn id="393" idx="2"/>
              </p:cNvCxnSpPr>
              <p:nvPr/>
            </p:nvCxnSpPr>
            <p:spPr bwMode="auto">
              <a:xfrm>
                <a:off x="6139587" y="2034265"/>
                <a:ext cx="27964" cy="777911"/>
              </a:xfrm>
              <a:prstGeom prst="straightConnector1">
                <a:avLst/>
              </a:prstGeom>
              <a:solidFill>
                <a:srgbClr val="FF0000"/>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6" name="Gerade Verbindung mit Pfeil 395">
                <a:extLst>
                  <a:ext uri="{FF2B5EF4-FFF2-40B4-BE49-F238E27FC236}">
                    <a16:creationId xmlns:a16="http://schemas.microsoft.com/office/drawing/2014/main" id="{4B560C50-B177-676F-6874-8FD57BDD9FEB}"/>
                  </a:ext>
                </a:extLst>
              </p:cNvPr>
              <p:cNvCxnSpPr/>
              <p:nvPr/>
            </p:nvCxnSpPr>
            <p:spPr bwMode="auto">
              <a:xfrm>
                <a:off x="6164895" y="2488780"/>
                <a:ext cx="2077984" cy="44044"/>
              </a:xfrm>
              <a:prstGeom prst="straightConnector1">
                <a:avLst/>
              </a:prstGeom>
              <a:solidFill>
                <a:srgbClr val="FF0000"/>
              </a:solidFill>
              <a:ln w="952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9" name="Gerader Verbinder 268">
              <a:extLst>
                <a:ext uri="{FF2B5EF4-FFF2-40B4-BE49-F238E27FC236}">
                  <a16:creationId xmlns:a16="http://schemas.microsoft.com/office/drawing/2014/main" id="{90756DE2-B69E-82B5-AC71-BE1A701F87B3}"/>
                </a:ext>
              </a:extLst>
            </p:cNvPr>
            <p:cNvCxnSpPr/>
            <p:nvPr/>
          </p:nvCxnSpPr>
          <p:spPr bwMode="auto">
            <a:xfrm>
              <a:off x="1524000" y="826914"/>
              <a:ext cx="0" cy="3628109"/>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2" name="Gruppieren 271">
              <a:extLst>
                <a:ext uri="{FF2B5EF4-FFF2-40B4-BE49-F238E27FC236}">
                  <a16:creationId xmlns:a16="http://schemas.microsoft.com/office/drawing/2014/main" id="{44FF3269-6B07-9334-F305-1510E647A858}"/>
                </a:ext>
              </a:extLst>
            </p:cNvPr>
            <p:cNvGrpSpPr/>
            <p:nvPr/>
          </p:nvGrpSpPr>
          <p:grpSpPr>
            <a:xfrm>
              <a:off x="1513857" y="1775813"/>
              <a:ext cx="1551482" cy="546391"/>
              <a:chOff x="1513857" y="1832963"/>
              <a:chExt cx="1551482" cy="546391"/>
            </a:xfrm>
          </p:grpSpPr>
          <p:pic>
            <p:nvPicPr>
              <p:cNvPr id="391" name="Grafik 390" descr="Ein Bild, das Gras, Himmel, draußen, Windmühle enthält.&#10;&#10;Automatisch generierte Beschreibung">
                <a:extLst>
                  <a:ext uri="{FF2B5EF4-FFF2-40B4-BE49-F238E27FC236}">
                    <a16:creationId xmlns:a16="http://schemas.microsoft.com/office/drawing/2014/main" id="{D156497A-3515-61EC-05DE-BB063EAADD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a:ln w="9525">
                <a:solidFill>
                  <a:schemeClr val="tx1"/>
                </a:solidFill>
              </a:ln>
            </p:spPr>
          </p:pic>
          <p:cxnSp>
            <p:nvCxnSpPr>
              <p:cNvPr id="392" name="Gerade Verbindung mit Pfeil 391">
                <a:extLst>
                  <a:ext uri="{FF2B5EF4-FFF2-40B4-BE49-F238E27FC236}">
                    <a16:creationId xmlns:a16="http://schemas.microsoft.com/office/drawing/2014/main" id="{85A3DE51-664B-9262-37F9-66D4FF907121}"/>
                  </a:ext>
                </a:extLst>
              </p:cNvPr>
              <p:cNvCxnSpPr/>
              <p:nvPr/>
            </p:nvCxnSpPr>
            <p:spPr bwMode="auto">
              <a:xfrm>
                <a:off x="1513857" y="1991858"/>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3" name="Gruppieren 272">
              <a:extLst>
                <a:ext uri="{FF2B5EF4-FFF2-40B4-BE49-F238E27FC236}">
                  <a16:creationId xmlns:a16="http://schemas.microsoft.com/office/drawing/2014/main" id="{4A5DBAB6-9482-288A-2978-579E15257C03}"/>
                </a:ext>
              </a:extLst>
            </p:cNvPr>
            <p:cNvGrpSpPr/>
            <p:nvPr/>
          </p:nvGrpSpPr>
          <p:grpSpPr>
            <a:xfrm>
              <a:off x="1513857" y="2590409"/>
              <a:ext cx="1554898" cy="571744"/>
              <a:chOff x="1513857" y="2647559"/>
              <a:chExt cx="1554898" cy="571744"/>
            </a:xfrm>
          </p:grpSpPr>
          <p:pic>
            <p:nvPicPr>
              <p:cNvPr id="389" name="Grafik 388" descr="Ein Bild, das Text, Himmel, draußen, LKW enthält.&#10;&#10;Automatisch generierte Beschreibung">
                <a:extLst>
                  <a:ext uri="{FF2B5EF4-FFF2-40B4-BE49-F238E27FC236}">
                    <a16:creationId xmlns:a16="http://schemas.microsoft.com/office/drawing/2014/main" id="{562FDC35-C1B2-6F4B-8C9A-F5521ED58C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a:ln w="9525">
                <a:solidFill>
                  <a:schemeClr val="tx1"/>
                </a:solidFill>
              </a:ln>
            </p:spPr>
          </p:pic>
          <p:cxnSp>
            <p:nvCxnSpPr>
              <p:cNvPr id="390" name="Gerade Verbindung mit Pfeil 389">
                <a:extLst>
                  <a:ext uri="{FF2B5EF4-FFF2-40B4-BE49-F238E27FC236}">
                    <a16:creationId xmlns:a16="http://schemas.microsoft.com/office/drawing/2014/main" id="{134470DF-739B-291C-515D-D78F245AB1A0}"/>
                  </a:ext>
                </a:extLst>
              </p:cNvPr>
              <p:cNvCxnSpPr/>
              <p:nvPr/>
            </p:nvCxnSpPr>
            <p:spPr bwMode="auto">
              <a:xfrm>
                <a:off x="1513857" y="2845664"/>
                <a:ext cx="580120" cy="0"/>
              </a:xfrm>
              <a:prstGeom prst="straightConnector1">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5" name="Gerade Verbindung mit Pfeil 274">
              <a:extLst>
                <a:ext uri="{FF2B5EF4-FFF2-40B4-BE49-F238E27FC236}">
                  <a16:creationId xmlns:a16="http://schemas.microsoft.com/office/drawing/2014/main" id="{AF8AD99A-C816-71E0-90EE-DDB6EE4267E2}"/>
                </a:ext>
              </a:extLst>
            </p:cNvPr>
            <p:cNvCxnSpPr/>
            <p:nvPr/>
          </p:nvCxnSpPr>
          <p:spPr bwMode="auto">
            <a:xfrm>
              <a:off x="1513857" y="3579410"/>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77" name="Gruppieren 276">
              <a:extLst>
                <a:ext uri="{FF2B5EF4-FFF2-40B4-BE49-F238E27FC236}">
                  <a16:creationId xmlns:a16="http://schemas.microsoft.com/office/drawing/2014/main" id="{35C54FFA-CA87-0328-94EF-0EA5E47AAF88}"/>
                </a:ext>
              </a:extLst>
            </p:cNvPr>
            <p:cNvGrpSpPr/>
            <p:nvPr/>
          </p:nvGrpSpPr>
          <p:grpSpPr>
            <a:xfrm>
              <a:off x="5542363" y="4382833"/>
              <a:ext cx="959270" cy="1544252"/>
              <a:chOff x="7351936" y="4439983"/>
              <a:chExt cx="959270" cy="1544252"/>
            </a:xfrm>
          </p:grpSpPr>
          <p:pic>
            <p:nvPicPr>
              <p:cNvPr id="159" name="Grafik 158" descr="Ein Bild, das draußen, Gras, Straße enthält.&#10;&#10;Automatisch generierte Beschreibung">
                <a:extLst>
                  <a:ext uri="{FF2B5EF4-FFF2-40B4-BE49-F238E27FC236}">
                    <a16:creationId xmlns:a16="http://schemas.microsoft.com/office/drawing/2014/main" id="{EA48DE40-C3F7-9828-F0AD-7B21C983F427}"/>
                  </a:ext>
                </a:extLst>
              </p:cNvPr>
              <p:cNvPicPr>
                <a:picLocks noChangeAspect="1"/>
              </p:cNvPicPr>
              <p:nvPr/>
            </p:nvPicPr>
            <p:blipFill rotWithShape="1">
              <a:blip r:embed="rId11">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a:ln w="9525">
                <a:solidFill>
                  <a:schemeClr val="tx1"/>
                </a:solidFill>
              </a:ln>
            </p:spPr>
          </p:pic>
          <p:cxnSp>
            <p:nvCxnSpPr>
              <p:cNvPr id="384" name="Gerader Verbinder 383">
                <a:extLst>
                  <a:ext uri="{FF2B5EF4-FFF2-40B4-BE49-F238E27FC236}">
                    <a16:creationId xmlns:a16="http://schemas.microsoft.com/office/drawing/2014/main" id="{662EFC20-557A-1919-45FF-425731F5F20D}"/>
                  </a:ext>
                </a:extLst>
              </p:cNvPr>
              <p:cNvCxnSpPr/>
              <p:nvPr/>
            </p:nvCxnSpPr>
            <p:spPr bwMode="auto">
              <a:xfrm>
                <a:off x="7856971" y="4439983"/>
                <a:ext cx="0" cy="668743"/>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8" name="Gerader Verbinder 387">
                <a:extLst>
                  <a:ext uri="{FF2B5EF4-FFF2-40B4-BE49-F238E27FC236}">
                    <a16:creationId xmlns:a16="http://schemas.microsoft.com/office/drawing/2014/main" id="{D290A91D-9009-06B3-5C89-49872C077F70}"/>
                  </a:ext>
                </a:extLst>
              </p:cNvPr>
              <p:cNvCxnSpPr/>
              <p:nvPr/>
            </p:nvCxnSpPr>
            <p:spPr bwMode="auto">
              <a:xfrm>
                <a:off x="7587703" y="5721466"/>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9" name="Gruppieren 278">
              <a:extLst>
                <a:ext uri="{FF2B5EF4-FFF2-40B4-BE49-F238E27FC236}">
                  <a16:creationId xmlns:a16="http://schemas.microsoft.com/office/drawing/2014/main" id="{487E4828-DE2E-753F-5CE1-65DB499E368C}"/>
                </a:ext>
              </a:extLst>
            </p:cNvPr>
            <p:cNvGrpSpPr/>
            <p:nvPr/>
          </p:nvGrpSpPr>
          <p:grpSpPr>
            <a:xfrm>
              <a:off x="4110499" y="826914"/>
              <a:ext cx="4162607" cy="3896632"/>
              <a:chOff x="4110499" y="884064"/>
              <a:chExt cx="4162607" cy="3896632"/>
            </a:xfrm>
          </p:grpSpPr>
          <p:grpSp>
            <p:nvGrpSpPr>
              <p:cNvPr id="151" name="Gruppieren 150">
                <a:extLst>
                  <a:ext uri="{FF2B5EF4-FFF2-40B4-BE49-F238E27FC236}">
                    <a16:creationId xmlns:a16="http://schemas.microsoft.com/office/drawing/2014/main" id="{CF7E1EE6-E365-5A05-F99A-D8595EB9FCC7}"/>
                  </a:ext>
                </a:extLst>
              </p:cNvPr>
              <p:cNvGrpSpPr/>
              <p:nvPr/>
            </p:nvGrpSpPr>
            <p:grpSpPr>
              <a:xfrm>
                <a:off x="4110499" y="2451259"/>
                <a:ext cx="4162607" cy="805399"/>
                <a:chOff x="4110499" y="2451259"/>
                <a:chExt cx="4162607" cy="805399"/>
              </a:xfrm>
            </p:grpSpPr>
            <p:cxnSp>
              <p:nvCxnSpPr>
                <p:cNvPr id="156" name="Gerade Verbindung mit Pfeil 155">
                  <a:extLst>
                    <a:ext uri="{FF2B5EF4-FFF2-40B4-BE49-F238E27FC236}">
                      <a16:creationId xmlns:a16="http://schemas.microsoft.com/office/drawing/2014/main" id="{A59E9037-45CB-760C-B443-89A6B341C0A2}"/>
                    </a:ext>
                  </a:extLst>
                </p:cNvPr>
                <p:cNvCxnSpPr/>
                <p:nvPr/>
              </p:nvCxnSpPr>
              <p:spPr bwMode="auto">
                <a:xfrm>
                  <a:off x="5279622" y="3132412"/>
                  <a:ext cx="621745" cy="0"/>
                </a:xfrm>
                <a:prstGeom prst="straightConnector1">
                  <a:avLst/>
                </a:prstGeom>
                <a:solidFill>
                  <a:srgbClr val="FF0000"/>
                </a:solidFill>
                <a:ln w="952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7" name="Grafik 156" descr="Ein Bild, das drinnen, Tisch, sitzend, klein enthält.&#10;&#10;Automatisch generierte Beschreibung">
                  <a:extLst>
                    <a:ext uri="{FF2B5EF4-FFF2-40B4-BE49-F238E27FC236}">
                      <a16:creationId xmlns:a16="http://schemas.microsoft.com/office/drawing/2014/main" id="{C0EF7BCB-6347-3EE7-0D6D-B27D0F2888D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a:ln w="9525">
                  <a:solidFill>
                    <a:schemeClr val="tx1"/>
                  </a:solidFill>
                </a:ln>
              </p:spPr>
            </p:pic>
            <p:cxnSp>
              <p:nvCxnSpPr>
                <p:cNvPr id="158" name="Gerade Verbindung mit Pfeil 157">
                  <a:extLst>
                    <a:ext uri="{FF2B5EF4-FFF2-40B4-BE49-F238E27FC236}">
                      <a16:creationId xmlns:a16="http://schemas.microsoft.com/office/drawing/2014/main" id="{BA18009C-31CF-432B-9477-7C176D8126D8}"/>
                    </a:ext>
                  </a:extLst>
                </p:cNvPr>
                <p:cNvCxnSpPr/>
                <p:nvPr/>
              </p:nvCxnSpPr>
              <p:spPr bwMode="auto">
                <a:xfrm>
                  <a:off x="5279622" y="2629992"/>
                  <a:ext cx="2993484" cy="19371"/>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2" name="Gerader Verbinder 151">
                <a:extLst>
                  <a:ext uri="{FF2B5EF4-FFF2-40B4-BE49-F238E27FC236}">
                    <a16:creationId xmlns:a16="http://schemas.microsoft.com/office/drawing/2014/main" id="{FA53C088-A0CE-453A-CB24-2250D8DDA1DA}"/>
                  </a:ext>
                </a:extLst>
              </p:cNvPr>
              <p:cNvCxnSpPr/>
              <p:nvPr/>
            </p:nvCxnSpPr>
            <p:spPr bwMode="auto">
              <a:xfrm>
                <a:off x="8243230" y="884064"/>
                <a:ext cx="0" cy="3896632"/>
              </a:xfrm>
              <a:prstGeom prst="line">
                <a:avLst/>
              </a:prstGeom>
              <a:solidFill>
                <a:srgbClr val="FF0000"/>
              </a:solidFill>
              <a:ln w="9525"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0" name="Gruppieren 279">
              <a:extLst>
                <a:ext uri="{FF2B5EF4-FFF2-40B4-BE49-F238E27FC236}">
                  <a16:creationId xmlns:a16="http://schemas.microsoft.com/office/drawing/2014/main" id="{7740C1DB-7BD6-F836-0B6C-FCB54B98C9FC}"/>
                </a:ext>
              </a:extLst>
            </p:cNvPr>
            <p:cNvGrpSpPr/>
            <p:nvPr/>
          </p:nvGrpSpPr>
          <p:grpSpPr>
            <a:xfrm>
              <a:off x="6139586" y="875826"/>
              <a:ext cx="1360666" cy="544285"/>
              <a:chOff x="6139586" y="932976"/>
              <a:chExt cx="1360666" cy="544285"/>
            </a:xfrm>
          </p:grpSpPr>
          <p:pic>
            <p:nvPicPr>
              <p:cNvPr id="147" name="Grafik 146" descr="Ein Bild, das Spiel, Tisch, Raum enthält.&#10;&#10;Automatisch generierte Beschreibung">
                <a:extLst>
                  <a:ext uri="{FF2B5EF4-FFF2-40B4-BE49-F238E27FC236}">
                    <a16:creationId xmlns:a16="http://schemas.microsoft.com/office/drawing/2014/main" id="{8F31F932-3BFC-0E92-13FC-8B6879C6C83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72545" y="932976"/>
                <a:ext cx="727707" cy="544285"/>
              </a:xfrm>
              <a:prstGeom prst="rect">
                <a:avLst/>
              </a:prstGeom>
              <a:ln w="9525">
                <a:solidFill>
                  <a:schemeClr val="tx1"/>
                </a:solidFill>
              </a:ln>
            </p:spPr>
          </p:pic>
          <p:cxnSp>
            <p:nvCxnSpPr>
              <p:cNvPr id="148" name="Gerade Verbindung mit Pfeil 147">
                <a:extLst>
                  <a:ext uri="{FF2B5EF4-FFF2-40B4-BE49-F238E27FC236}">
                    <a16:creationId xmlns:a16="http://schemas.microsoft.com/office/drawing/2014/main" id="{78151C74-02EA-62BA-C8B2-70BFED76DE7A}"/>
                  </a:ext>
                </a:extLst>
              </p:cNvPr>
              <p:cNvCxnSpPr/>
              <p:nvPr/>
            </p:nvCxnSpPr>
            <p:spPr bwMode="auto">
              <a:xfrm>
                <a:off x="6139586" y="1202565"/>
                <a:ext cx="636778" cy="0"/>
              </a:xfrm>
              <a:prstGeom prst="straightConnector1">
                <a:avLst/>
              </a:prstGeom>
              <a:solidFill>
                <a:srgbClr val="FF0000"/>
              </a:solidFill>
              <a:ln w="952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0" name="Gerader Verbinder 149">
                <a:extLst>
                  <a:ext uri="{FF2B5EF4-FFF2-40B4-BE49-F238E27FC236}">
                    <a16:creationId xmlns:a16="http://schemas.microsoft.com/office/drawing/2014/main" id="{9B8F3EDC-F9DE-CEC8-4031-FB93E0FFD009}"/>
                  </a:ext>
                </a:extLst>
              </p:cNvPr>
              <p:cNvCxnSpPr>
                <a:endCxn id="393" idx="0"/>
              </p:cNvCxnSpPr>
              <p:nvPr/>
            </p:nvCxnSpPr>
            <p:spPr bwMode="auto">
              <a:xfrm>
                <a:off x="6139587" y="1198968"/>
                <a:ext cx="0" cy="216887"/>
              </a:xfrm>
              <a:prstGeom prst="line">
                <a:avLst/>
              </a:prstGeom>
              <a:solidFill>
                <a:srgbClr val="FF0000"/>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81" name="Rechteck: abgerundete Ecken 280">
              <a:extLst>
                <a:ext uri="{FF2B5EF4-FFF2-40B4-BE49-F238E27FC236}">
                  <a16:creationId xmlns:a16="http://schemas.microsoft.com/office/drawing/2014/main" id="{9744F2ED-93E7-13E2-AA5D-82DFF272C1F3}"/>
                </a:ext>
              </a:extLst>
            </p:cNvPr>
            <p:cNvSpPr/>
            <p:nvPr/>
          </p:nvSpPr>
          <p:spPr bwMode="auto">
            <a:xfrm>
              <a:off x="1431755" y="1367084"/>
              <a:ext cx="5197178" cy="2639814"/>
            </a:xfrm>
            <a:prstGeom prst="roundRect">
              <a:avLst>
                <a:gd name="adj" fmla="val 6490"/>
              </a:avLst>
            </a:prstGeom>
            <a:solidFill>
              <a:srgbClr val="FF0000">
                <a:alpha val="10196"/>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83" name="Freihandform: Form 282">
              <a:extLst>
                <a:ext uri="{FF2B5EF4-FFF2-40B4-BE49-F238E27FC236}">
                  <a16:creationId xmlns:a16="http://schemas.microsoft.com/office/drawing/2014/main" id="{94B9A404-7ECC-358F-8DF2-FA48B4E4B711}"/>
                </a:ext>
              </a:extLst>
            </p:cNvPr>
            <p:cNvSpPr/>
            <p:nvPr/>
          </p:nvSpPr>
          <p:spPr>
            <a:xfrm rot="10800000" flipV="1">
              <a:off x="2752813" y="5683402"/>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284" name="Freihandform: Form 283">
              <a:extLst>
                <a:ext uri="{FF2B5EF4-FFF2-40B4-BE49-F238E27FC236}">
                  <a16:creationId xmlns:a16="http://schemas.microsoft.com/office/drawing/2014/main" id="{AA3CA5FF-249B-8613-3462-4828DA2612B8}"/>
                </a:ext>
              </a:extLst>
            </p:cNvPr>
            <p:cNvSpPr/>
            <p:nvPr/>
          </p:nvSpPr>
          <p:spPr>
            <a:xfrm rot="10800000" flipV="1">
              <a:off x="2523520" y="5396775"/>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287" name="Gerader Verbinder 286">
              <a:extLst>
                <a:ext uri="{FF2B5EF4-FFF2-40B4-BE49-F238E27FC236}">
                  <a16:creationId xmlns:a16="http://schemas.microsoft.com/office/drawing/2014/main" id="{C2465E18-6E28-6D69-9AD2-FDAB75D4E83E}"/>
                </a:ext>
              </a:extLst>
            </p:cNvPr>
            <p:cNvCxnSpPr>
              <a:stCxn id="70" idx="42"/>
            </p:cNvCxnSpPr>
            <p:nvPr/>
          </p:nvCxnSpPr>
          <p:spPr bwMode="auto">
            <a:xfrm flipH="1" flipV="1">
              <a:off x="2408966" y="5218024"/>
              <a:ext cx="1260" cy="44421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1" name="Grafik 510" descr="Ein Bild, das Buchse, Elektronik, drinnen, Stecker enthält.&#10;&#10;Automatisch generierte Beschreibung">
              <a:extLst>
                <a:ext uri="{FF2B5EF4-FFF2-40B4-BE49-F238E27FC236}">
                  <a16:creationId xmlns:a16="http://schemas.microsoft.com/office/drawing/2014/main" id="{4F18DC5F-A69C-0D17-E0B0-E77879747E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4284" y="5529052"/>
              <a:ext cx="55860" cy="72945"/>
            </a:xfrm>
            <a:prstGeom prst="rect">
              <a:avLst/>
            </a:prstGeom>
            <a:ln w="9525">
              <a:solidFill>
                <a:schemeClr val="tx1"/>
              </a:solidFill>
            </a:ln>
          </p:spPr>
        </p:pic>
        <p:pic>
          <p:nvPicPr>
            <p:cNvPr id="56" name="Grafik 55">
              <a:extLst>
                <a:ext uri="{FF2B5EF4-FFF2-40B4-BE49-F238E27FC236}">
                  <a16:creationId xmlns:a16="http://schemas.microsoft.com/office/drawing/2014/main" id="{D8C632CE-0485-97A3-EFE3-5A66895F7B17}"/>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2939592" y="5477242"/>
              <a:ext cx="57247" cy="128251"/>
            </a:xfrm>
            <a:prstGeom prst="rect">
              <a:avLst/>
            </a:prstGeom>
            <a:ln w="9525">
              <a:solidFill>
                <a:schemeClr val="tx1"/>
              </a:solidFill>
            </a:ln>
          </p:spPr>
        </p:pic>
        <p:sp>
          <p:nvSpPr>
            <p:cNvPr id="60" name="Freihandform: Form 59">
              <a:extLst>
                <a:ext uri="{FF2B5EF4-FFF2-40B4-BE49-F238E27FC236}">
                  <a16:creationId xmlns:a16="http://schemas.microsoft.com/office/drawing/2014/main" id="{CDAEC9BC-D30B-9910-4FD7-A2EEBB15D133}"/>
                </a:ext>
              </a:extLst>
            </p:cNvPr>
            <p:cNvSpPr/>
            <p:nvPr/>
          </p:nvSpPr>
          <p:spPr bwMode="auto">
            <a:xfrm>
              <a:off x="2117030" y="5051266"/>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0" name="Freihandform: Form 69">
              <a:extLst>
                <a:ext uri="{FF2B5EF4-FFF2-40B4-BE49-F238E27FC236}">
                  <a16:creationId xmlns:a16="http://schemas.microsoft.com/office/drawing/2014/main" id="{CB335AB3-346A-2917-3602-37F8BC0B281C}"/>
                </a:ext>
              </a:extLst>
            </p:cNvPr>
            <p:cNvSpPr/>
            <p:nvPr/>
          </p:nvSpPr>
          <p:spPr>
            <a:xfrm rot="10800000" flipH="1" flipV="1">
              <a:off x="1926586" y="5036768"/>
              <a:ext cx="1498934" cy="638255"/>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9525" cap="flat">
              <a:solidFill>
                <a:schemeClr val="tx1"/>
              </a:solidFill>
              <a:prstDash val="solid"/>
              <a:miter/>
            </a:ln>
          </p:spPr>
          <p:txBody>
            <a:bodyPr rtlCol="0" anchor="ctr"/>
            <a:lstStyle/>
            <a:p>
              <a:endParaRPr lang="de-DE"/>
            </a:p>
          </p:txBody>
        </p:sp>
        <p:sp>
          <p:nvSpPr>
            <p:cNvPr id="74" name="Freihandform: Form 73">
              <a:extLst>
                <a:ext uri="{FF2B5EF4-FFF2-40B4-BE49-F238E27FC236}">
                  <a16:creationId xmlns:a16="http://schemas.microsoft.com/office/drawing/2014/main" id="{02DA7C34-B48C-4A31-589E-B8D86FF8AE8B}"/>
                </a:ext>
              </a:extLst>
            </p:cNvPr>
            <p:cNvSpPr/>
            <p:nvPr/>
          </p:nvSpPr>
          <p:spPr bwMode="auto">
            <a:xfrm>
              <a:off x="2011236" y="5102163"/>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1" name="Gruppieren 80">
              <a:extLst>
                <a:ext uri="{FF2B5EF4-FFF2-40B4-BE49-F238E27FC236}">
                  <a16:creationId xmlns:a16="http://schemas.microsoft.com/office/drawing/2014/main" id="{B42A0034-DDB6-8AB1-B669-084580B9AEF0}"/>
                </a:ext>
              </a:extLst>
            </p:cNvPr>
            <p:cNvGrpSpPr/>
            <p:nvPr/>
          </p:nvGrpSpPr>
          <p:grpSpPr>
            <a:xfrm>
              <a:off x="2294445" y="5105283"/>
              <a:ext cx="866703" cy="261830"/>
              <a:chOff x="8364915" y="3815016"/>
              <a:chExt cx="897300" cy="528571"/>
            </a:xfrm>
          </p:grpSpPr>
          <p:sp>
            <p:nvSpPr>
              <p:cNvPr id="141" name="Freihandform: Form 140">
                <a:extLst>
                  <a:ext uri="{FF2B5EF4-FFF2-40B4-BE49-F238E27FC236}">
                    <a16:creationId xmlns:a16="http://schemas.microsoft.com/office/drawing/2014/main" id="{7EAC1751-4500-D4D1-E351-7F9A894FB0AC}"/>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2" name="Freihandform: Form 141">
                <a:extLst>
                  <a:ext uri="{FF2B5EF4-FFF2-40B4-BE49-F238E27FC236}">
                    <a16:creationId xmlns:a16="http://schemas.microsoft.com/office/drawing/2014/main" id="{F96E73E6-EB50-B079-31BA-757C1145EE58}"/>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3" name="Freihandform: Form 142">
                <a:extLst>
                  <a:ext uri="{FF2B5EF4-FFF2-40B4-BE49-F238E27FC236}">
                    <a16:creationId xmlns:a16="http://schemas.microsoft.com/office/drawing/2014/main" id="{3CABAF6A-8837-76CF-9E67-C59E5B2763DD}"/>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44" name="Freihandform: Form 143">
                <a:extLst>
                  <a:ext uri="{FF2B5EF4-FFF2-40B4-BE49-F238E27FC236}">
                    <a16:creationId xmlns:a16="http://schemas.microsoft.com/office/drawing/2014/main" id="{8442ECA1-BBC6-9A7E-0867-539AA378D0BE}"/>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94" name="Grafik 93">
              <a:extLst>
                <a:ext uri="{FF2B5EF4-FFF2-40B4-BE49-F238E27FC236}">
                  <a16:creationId xmlns:a16="http://schemas.microsoft.com/office/drawing/2014/main" id="{58B98D11-D8FF-1CB5-BFCB-D3E96EAD0D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63143" y="5449800"/>
              <a:ext cx="123433" cy="161185"/>
            </a:xfrm>
            <a:prstGeom prst="rect">
              <a:avLst/>
            </a:prstGeom>
            <a:ln w="9525">
              <a:solidFill>
                <a:schemeClr val="tx1"/>
              </a:solidFill>
            </a:ln>
          </p:spPr>
        </p:pic>
        <p:pic>
          <p:nvPicPr>
            <p:cNvPr id="96" name="Grafik 95">
              <a:extLst>
                <a:ext uri="{FF2B5EF4-FFF2-40B4-BE49-F238E27FC236}">
                  <a16:creationId xmlns:a16="http://schemas.microsoft.com/office/drawing/2014/main" id="{582B24A7-5AFE-9EA0-48E5-9F8EC8DA597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9657" y="5471363"/>
              <a:ext cx="149191" cy="129881"/>
            </a:xfrm>
            <a:prstGeom prst="rect">
              <a:avLst/>
            </a:prstGeom>
            <a:ln w="9525">
              <a:solidFill>
                <a:schemeClr val="tx1"/>
              </a:solidFill>
            </a:ln>
          </p:spPr>
        </p:pic>
        <p:cxnSp>
          <p:nvCxnSpPr>
            <p:cNvPr id="97" name="Gerader Verbinder 96">
              <a:extLst>
                <a:ext uri="{FF2B5EF4-FFF2-40B4-BE49-F238E27FC236}">
                  <a16:creationId xmlns:a16="http://schemas.microsoft.com/office/drawing/2014/main" id="{FC2FDFA6-38A5-8347-2089-13CAF19090CD}"/>
                </a:ext>
              </a:extLst>
            </p:cNvPr>
            <p:cNvCxnSpPr/>
            <p:nvPr/>
          </p:nvCxnSpPr>
          <p:spPr bwMode="auto">
            <a:xfrm flipH="1" flipV="1">
              <a:off x="2584986" y="5530393"/>
              <a:ext cx="130351" cy="234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8" name="Gruppieren 97">
              <a:extLst>
                <a:ext uri="{FF2B5EF4-FFF2-40B4-BE49-F238E27FC236}">
                  <a16:creationId xmlns:a16="http://schemas.microsoft.com/office/drawing/2014/main" id="{47712606-AC08-8C7C-CB46-B4F392315322}"/>
                </a:ext>
              </a:extLst>
            </p:cNvPr>
            <p:cNvGrpSpPr/>
            <p:nvPr/>
          </p:nvGrpSpPr>
          <p:grpSpPr>
            <a:xfrm>
              <a:off x="3343595" y="5064204"/>
              <a:ext cx="754319" cy="648913"/>
              <a:chOff x="7922148" y="3230128"/>
              <a:chExt cx="1694579" cy="1457785"/>
            </a:xfrm>
          </p:grpSpPr>
          <p:pic>
            <p:nvPicPr>
              <p:cNvPr id="383" name="Grafik 382" descr="Ein Bild, das Handkarren, Projektor enthält.&#10;&#10;Automatisch generierte Beschreibung">
                <a:extLst>
                  <a:ext uri="{FF2B5EF4-FFF2-40B4-BE49-F238E27FC236}">
                    <a16:creationId xmlns:a16="http://schemas.microsoft.com/office/drawing/2014/main" id="{64A6F94D-90CD-78FF-187B-BF2C5C674C2A}"/>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a:ln w="9525">
                <a:solidFill>
                  <a:schemeClr val="tx1"/>
                </a:solidFill>
              </a:ln>
            </p:spPr>
          </p:pic>
          <p:pic>
            <p:nvPicPr>
              <p:cNvPr id="129" name="Grafik 128">
                <a:extLst>
                  <a:ext uri="{FF2B5EF4-FFF2-40B4-BE49-F238E27FC236}">
                    <a16:creationId xmlns:a16="http://schemas.microsoft.com/office/drawing/2014/main" id="{9D7D07D4-E350-48E3-781B-A1EE10A57E5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a:ln w="9525">
                <a:solidFill>
                  <a:schemeClr val="tx1"/>
                </a:solidFill>
              </a:ln>
            </p:spPr>
          </p:pic>
          <p:pic>
            <p:nvPicPr>
              <p:cNvPr id="130" name="Grafik 129">
                <a:extLst>
                  <a:ext uri="{FF2B5EF4-FFF2-40B4-BE49-F238E27FC236}">
                    <a16:creationId xmlns:a16="http://schemas.microsoft.com/office/drawing/2014/main" id="{8367ACFC-AC9F-A338-EC0F-00231B39340B}"/>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a:ln w="9525">
                <a:solidFill>
                  <a:schemeClr val="tx1"/>
                </a:solidFill>
              </a:ln>
            </p:spPr>
          </p:pic>
          <p:pic>
            <p:nvPicPr>
              <p:cNvPr id="131" name="Grafik 130">
                <a:extLst>
                  <a:ext uri="{FF2B5EF4-FFF2-40B4-BE49-F238E27FC236}">
                    <a16:creationId xmlns:a16="http://schemas.microsoft.com/office/drawing/2014/main" id="{64ABB15B-7E6B-57C8-201A-8A42813597A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a:ln w="9525">
                <a:solidFill>
                  <a:schemeClr val="tx1"/>
                </a:solidFill>
              </a:ln>
            </p:spPr>
          </p:pic>
          <p:pic>
            <p:nvPicPr>
              <p:cNvPr id="132" name="Grafik 131">
                <a:extLst>
                  <a:ext uri="{FF2B5EF4-FFF2-40B4-BE49-F238E27FC236}">
                    <a16:creationId xmlns:a16="http://schemas.microsoft.com/office/drawing/2014/main" id="{DB1BDF21-7DBB-75BB-0B2C-D8BEFC6768AE}"/>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a:ln w="9525">
                <a:solidFill>
                  <a:schemeClr val="tx1"/>
                </a:solidFill>
              </a:ln>
            </p:spPr>
          </p:pic>
          <p:pic>
            <p:nvPicPr>
              <p:cNvPr id="134" name="Grafik 133">
                <a:extLst>
                  <a:ext uri="{FF2B5EF4-FFF2-40B4-BE49-F238E27FC236}">
                    <a16:creationId xmlns:a16="http://schemas.microsoft.com/office/drawing/2014/main" id="{76641321-0442-88FB-DCA0-65927AD2DE2A}"/>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a:ln w="9525">
                <a:solidFill>
                  <a:schemeClr val="tx1"/>
                </a:solidFill>
              </a:ln>
            </p:spPr>
          </p:pic>
          <p:pic>
            <p:nvPicPr>
              <p:cNvPr id="135" name="Grafik 134">
                <a:extLst>
                  <a:ext uri="{FF2B5EF4-FFF2-40B4-BE49-F238E27FC236}">
                    <a16:creationId xmlns:a16="http://schemas.microsoft.com/office/drawing/2014/main" id="{185A05D4-A755-E57F-77BF-D8F6C4175314}"/>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a:ln w="9525">
                <a:solidFill>
                  <a:schemeClr val="tx1"/>
                </a:solidFill>
              </a:ln>
            </p:spPr>
          </p:pic>
          <p:pic>
            <p:nvPicPr>
              <p:cNvPr id="136" name="Grafik 135" descr="Ein Bild, das Handkarren, Projektor enthält.&#10;&#10;Automatisch generierte Beschreibung">
                <a:extLst>
                  <a:ext uri="{FF2B5EF4-FFF2-40B4-BE49-F238E27FC236}">
                    <a16:creationId xmlns:a16="http://schemas.microsoft.com/office/drawing/2014/main" id="{834FAF31-41D3-6A58-3397-78B6FA900BC7}"/>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a:ln w="9525">
                <a:solidFill>
                  <a:schemeClr val="tx1"/>
                </a:solidFill>
              </a:ln>
            </p:spPr>
          </p:pic>
          <p:grpSp>
            <p:nvGrpSpPr>
              <p:cNvPr id="137" name="Gruppieren 136">
                <a:extLst>
                  <a:ext uri="{FF2B5EF4-FFF2-40B4-BE49-F238E27FC236}">
                    <a16:creationId xmlns:a16="http://schemas.microsoft.com/office/drawing/2014/main" id="{6F24EEAD-41E4-0013-4605-AE44E71CB57E}"/>
                  </a:ext>
                </a:extLst>
              </p:cNvPr>
              <p:cNvGrpSpPr/>
              <p:nvPr/>
            </p:nvGrpSpPr>
            <p:grpSpPr>
              <a:xfrm>
                <a:off x="7922148" y="3230128"/>
                <a:ext cx="1694579" cy="1457785"/>
                <a:chOff x="9906000" y="1688388"/>
                <a:chExt cx="3011703" cy="1984036"/>
              </a:xfrm>
            </p:grpSpPr>
            <p:pic>
              <p:nvPicPr>
                <p:cNvPr id="138" name="Grafik 137">
                  <a:extLst>
                    <a:ext uri="{FF2B5EF4-FFF2-40B4-BE49-F238E27FC236}">
                      <a16:creationId xmlns:a16="http://schemas.microsoft.com/office/drawing/2014/main" id="{BDCE980C-3168-97BD-E74F-68DB9B760BB0}"/>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0"/>
                    </a:ext>
                  </a:extLst>
                </a:blip>
                <a:srcRect l="-1" t="16508" r="49149" b="27515"/>
                <a:stretch/>
              </p:blipFill>
              <p:spPr>
                <a:xfrm>
                  <a:off x="9906000" y="1688388"/>
                  <a:ext cx="2828822" cy="1968695"/>
                </a:xfrm>
                <a:prstGeom prst="rect">
                  <a:avLst/>
                </a:prstGeom>
              </p:spPr>
            </p:pic>
            <p:sp>
              <p:nvSpPr>
                <p:cNvPr id="140" name="Rechteck 139">
                  <a:extLst>
                    <a:ext uri="{FF2B5EF4-FFF2-40B4-BE49-F238E27FC236}">
                      <a16:creationId xmlns:a16="http://schemas.microsoft.com/office/drawing/2014/main" id="{5EFC9437-7D27-2D7C-FEEC-A0244462ADC9}"/>
                    </a:ext>
                  </a:extLst>
                </p:cNvPr>
                <p:cNvSpPr/>
                <p:nvPr/>
              </p:nvSpPr>
              <p:spPr bwMode="auto">
                <a:xfrm>
                  <a:off x="12409634" y="2705215"/>
                  <a:ext cx="508069" cy="967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99" name="Gerader Verbinder 98">
              <a:extLst>
                <a:ext uri="{FF2B5EF4-FFF2-40B4-BE49-F238E27FC236}">
                  <a16:creationId xmlns:a16="http://schemas.microsoft.com/office/drawing/2014/main" id="{596EA2E3-7216-D00C-CAFD-9774FAB2D901}"/>
                </a:ext>
              </a:extLst>
            </p:cNvPr>
            <p:cNvCxnSpPr/>
            <p:nvPr/>
          </p:nvCxnSpPr>
          <p:spPr bwMode="auto">
            <a:xfrm>
              <a:off x="2238948" y="4401527"/>
              <a:ext cx="0" cy="668743"/>
            </a:xfrm>
            <a:prstGeom prst="line">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Gerade Verbindung mit Pfeil 99">
              <a:extLst>
                <a:ext uri="{FF2B5EF4-FFF2-40B4-BE49-F238E27FC236}">
                  <a16:creationId xmlns:a16="http://schemas.microsoft.com/office/drawing/2014/main" id="{DFBEC62D-8F55-2D17-B4AD-98FE93A8C449}"/>
                </a:ext>
              </a:extLst>
            </p:cNvPr>
            <p:cNvCxnSpPr/>
            <p:nvPr/>
          </p:nvCxnSpPr>
          <p:spPr bwMode="auto">
            <a:xfrm>
              <a:off x="1524000" y="4382833"/>
              <a:ext cx="6570846" cy="0"/>
            </a:xfrm>
            <a:prstGeom prst="straightConnector1">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Gruppieren 101">
              <a:extLst>
                <a:ext uri="{FF2B5EF4-FFF2-40B4-BE49-F238E27FC236}">
                  <a16:creationId xmlns:a16="http://schemas.microsoft.com/office/drawing/2014/main" id="{CD1D7068-F7AF-C8DB-3C24-7489404D849D}"/>
                </a:ext>
              </a:extLst>
            </p:cNvPr>
            <p:cNvGrpSpPr/>
            <p:nvPr/>
          </p:nvGrpSpPr>
          <p:grpSpPr>
            <a:xfrm>
              <a:off x="916626" y="679748"/>
              <a:ext cx="8181790" cy="5422762"/>
              <a:chOff x="916626" y="679748"/>
              <a:chExt cx="8181790" cy="5422762"/>
            </a:xfrm>
          </p:grpSpPr>
          <p:grpSp>
            <p:nvGrpSpPr>
              <p:cNvPr id="356" name="Gruppieren 355">
                <a:extLst>
                  <a:ext uri="{FF2B5EF4-FFF2-40B4-BE49-F238E27FC236}">
                    <a16:creationId xmlns:a16="http://schemas.microsoft.com/office/drawing/2014/main" id="{2EA4A5FF-8627-A445-0125-5BC16BFEF8C0}"/>
                  </a:ext>
                </a:extLst>
              </p:cNvPr>
              <p:cNvGrpSpPr/>
              <p:nvPr/>
            </p:nvGrpSpPr>
            <p:grpSpPr>
              <a:xfrm>
                <a:off x="916626" y="679748"/>
                <a:ext cx="8181790" cy="5422762"/>
                <a:chOff x="916626" y="679748"/>
                <a:chExt cx="8181790" cy="5422762"/>
              </a:xfrm>
            </p:grpSpPr>
            <p:cxnSp>
              <p:nvCxnSpPr>
                <p:cNvPr id="358" name="Gerader Verbinder 357">
                  <a:extLst>
                    <a:ext uri="{FF2B5EF4-FFF2-40B4-BE49-F238E27FC236}">
                      <a16:creationId xmlns:a16="http://schemas.microsoft.com/office/drawing/2014/main" id="{00592B5E-DC9A-2896-668B-0ABEC8F52DD7}"/>
                    </a:ext>
                  </a:extLst>
                </p:cNvPr>
                <p:cNvCxnSpPr/>
                <p:nvPr/>
              </p:nvCxnSpPr>
              <p:spPr bwMode="auto">
                <a:xfrm>
                  <a:off x="9044816" y="679748"/>
                  <a:ext cx="53600" cy="542276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59" name="Grafik 358">
                  <a:extLst>
                    <a:ext uri="{FF2B5EF4-FFF2-40B4-BE49-F238E27FC236}">
                      <a16:creationId xmlns:a16="http://schemas.microsoft.com/office/drawing/2014/main" id="{20499CC2-ECFF-2CE6-5D31-AE38A7C0F53B}"/>
                    </a:ext>
                  </a:extLst>
                </p:cNvPr>
                <p:cNvPicPr>
                  <a:picLocks noChangeAspect="1"/>
                </p:cNvPicPr>
                <p:nvPr/>
              </p:nvPicPr>
              <p:blipFill rotWithShape="1">
                <a:blip r:embed="rId21">
                  <a:extLst>
                    <a:ext uri="{28A0092B-C50C-407E-A947-70E740481C1C}">
                      <a14:useLocalDpi xmlns:a14="http://schemas.microsoft.com/office/drawing/2010/main" val="0"/>
                    </a:ext>
                  </a:extLst>
                </a:blip>
                <a:srcRect l="17809" t="17276" r="16816" b="18891"/>
                <a:stretch/>
              </p:blipFill>
              <p:spPr>
                <a:xfrm>
                  <a:off x="8395073" y="1609238"/>
                  <a:ext cx="476662" cy="310280"/>
                </a:xfrm>
                <a:prstGeom prst="rect">
                  <a:avLst/>
                </a:prstGeom>
                <a:ln w="9525">
                  <a:solidFill>
                    <a:schemeClr val="tx1"/>
                  </a:solidFill>
                </a:ln>
              </p:spPr>
            </p:pic>
            <p:cxnSp>
              <p:nvCxnSpPr>
                <p:cNvPr id="360" name="Gerade Verbindung mit Pfeil 359">
                  <a:extLst>
                    <a:ext uri="{FF2B5EF4-FFF2-40B4-BE49-F238E27FC236}">
                      <a16:creationId xmlns:a16="http://schemas.microsoft.com/office/drawing/2014/main" id="{CD963A86-5F7F-D26F-57DB-263537B2339F}"/>
                    </a:ext>
                  </a:extLst>
                </p:cNvPr>
                <p:cNvCxnSpPr/>
                <p:nvPr/>
              </p:nvCxnSpPr>
              <p:spPr bwMode="auto">
                <a:xfrm>
                  <a:off x="916626" y="6102510"/>
                  <a:ext cx="8181790"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1" name="Gerader Verbinder 360">
                  <a:extLst>
                    <a:ext uri="{FF2B5EF4-FFF2-40B4-BE49-F238E27FC236}">
                      <a16:creationId xmlns:a16="http://schemas.microsoft.com/office/drawing/2014/main" id="{8A8DAA60-9DEB-653E-6FF2-F84524D3302A}"/>
                    </a:ext>
                  </a:extLst>
                </p:cNvPr>
                <p:cNvCxnSpPr/>
                <p:nvPr/>
              </p:nvCxnSpPr>
              <p:spPr bwMode="auto">
                <a:xfrm>
                  <a:off x="920215" y="1510455"/>
                  <a:ext cx="0" cy="45920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2" name="Gerade Verbindung mit Pfeil 361">
                  <a:extLst>
                    <a:ext uri="{FF2B5EF4-FFF2-40B4-BE49-F238E27FC236}">
                      <a16:creationId xmlns:a16="http://schemas.microsoft.com/office/drawing/2014/main" id="{0CA9393F-A216-C585-9E24-D055F3B985A8}"/>
                    </a:ext>
                  </a:extLst>
                </p:cNvPr>
                <p:cNvCxnSpPr/>
                <p:nvPr/>
              </p:nvCxnSpPr>
              <p:spPr bwMode="auto">
                <a:xfrm>
                  <a:off x="4570962" y="2288850"/>
                  <a:ext cx="4494424"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3" name="Gerade Verbindung mit Pfeil 362">
                  <a:extLst>
                    <a:ext uri="{FF2B5EF4-FFF2-40B4-BE49-F238E27FC236}">
                      <a16:creationId xmlns:a16="http://schemas.microsoft.com/office/drawing/2014/main" id="{8CB5CE9D-0CCB-2C95-C9ED-0D4AC0FEBCA2}"/>
                    </a:ext>
                  </a:extLst>
                </p:cNvPr>
                <p:cNvCxnSpPr/>
                <p:nvPr/>
              </p:nvCxnSpPr>
              <p:spPr bwMode="auto">
                <a:xfrm>
                  <a:off x="920215" y="2163308"/>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4" name="Gerade Verbindung mit Pfeil 363">
                  <a:extLst>
                    <a:ext uri="{FF2B5EF4-FFF2-40B4-BE49-F238E27FC236}">
                      <a16:creationId xmlns:a16="http://schemas.microsoft.com/office/drawing/2014/main" id="{486A705F-27FF-A45A-2FC5-C3E7C1DDCD0E}"/>
                    </a:ext>
                  </a:extLst>
                </p:cNvPr>
                <p:cNvCxnSpPr/>
                <p:nvPr/>
              </p:nvCxnSpPr>
              <p:spPr bwMode="auto">
                <a:xfrm>
                  <a:off x="920215" y="3032006"/>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5" name="Gerade Verbindung mit Pfeil 364">
                  <a:extLst>
                    <a:ext uri="{FF2B5EF4-FFF2-40B4-BE49-F238E27FC236}">
                      <a16:creationId xmlns:a16="http://schemas.microsoft.com/office/drawing/2014/main" id="{772CB497-4B25-989D-125C-EE25BC581EA9}"/>
                    </a:ext>
                  </a:extLst>
                </p:cNvPr>
                <p:cNvCxnSpPr/>
                <p:nvPr/>
              </p:nvCxnSpPr>
              <p:spPr bwMode="auto">
                <a:xfrm>
                  <a:off x="920215" y="3815819"/>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6" name="Gerader Verbinder 365">
                  <a:extLst>
                    <a:ext uri="{FF2B5EF4-FFF2-40B4-BE49-F238E27FC236}">
                      <a16:creationId xmlns:a16="http://schemas.microsoft.com/office/drawing/2014/main" id="{BCBF80F0-C38E-A546-E4AE-648B9E8AA702}"/>
                    </a:ext>
                  </a:extLst>
                </p:cNvPr>
                <p:cNvCxnSpPr/>
                <p:nvPr/>
              </p:nvCxnSpPr>
              <p:spPr bwMode="auto">
                <a:xfrm>
                  <a:off x="2500619" y="5636722"/>
                  <a:ext cx="0" cy="46578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7" name="Gerader Verbinder 366">
                  <a:extLst>
                    <a:ext uri="{FF2B5EF4-FFF2-40B4-BE49-F238E27FC236}">
                      <a16:creationId xmlns:a16="http://schemas.microsoft.com/office/drawing/2014/main" id="{C2F962D8-324F-B999-59FC-E321046C51E3}"/>
                    </a:ext>
                  </a:extLst>
                </p:cNvPr>
                <p:cNvCxnSpPr/>
                <p:nvPr/>
              </p:nvCxnSpPr>
              <p:spPr bwMode="auto">
                <a:xfrm>
                  <a:off x="6356340"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9" name="Gerader Verbinder 368">
                  <a:extLst>
                    <a:ext uri="{FF2B5EF4-FFF2-40B4-BE49-F238E27FC236}">
                      <a16:creationId xmlns:a16="http://schemas.microsoft.com/office/drawing/2014/main" id="{E4346833-D0B0-D6F6-61D2-FA34516E219A}"/>
                    </a:ext>
                  </a:extLst>
                </p:cNvPr>
                <p:cNvCxnSpPr/>
                <p:nvPr/>
              </p:nvCxnSpPr>
              <p:spPr bwMode="auto">
                <a:xfrm>
                  <a:off x="7968456"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0" name="Gerader Verbinder 369">
                  <a:extLst>
                    <a:ext uri="{FF2B5EF4-FFF2-40B4-BE49-F238E27FC236}">
                      <a16:creationId xmlns:a16="http://schemas.microsoft.com/office/drawing/2014/main" id="{C6E6B777-9267-D12B-DC47-3967746B9A11}"/>
                    </a:ext>
                  </a:extLst>
                </p:cNvPr>
                <p:cNvCxnSpPr/>
                <p:nvPr/>
              </p:nvCxnSpPr>
              <p:spPr bwMode="auto">
                <a:xfrm>
                  <a:off x="6028923" y="2292697"/>
                  <a:ext cx="0" cy="47272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3" name="Gerader Verbinder 372">
                  <a:extLst>
                    <a:ext uri="{FF2B5EF4-FFF2-40B4-BE49-F238E27FC236}">
                      <a16:creationId xmlns:a16="http://schemas.microsoft.com/office/drawing/2014/main" id="{7447ACF0-1074-45BC-2645-FDC447337A1F}"/>
                    </a:ext>
                  </a:extLst>
                </p:cNvPr>
                <p:cNvCxnSpPr/>
                <p:nvPr/>
              </p:nvCxnSpPr>
              <p:spPr bwMode="auto">
                <a:xfrm>
                  <a:off x="4805190" y="2292697"/>
                  <a:ext cx="0" cy="10141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5" name="Gerader Verbinder 374">
                  <a:extLst>
                    <a:ext uri="{FF2B5EF4-FFF2-40B4-BE49-F238E27FC236}">
                      <a16:creationId xmlns:a16="http://schemas.microsoft.com/office/drawing/2014/main" id="{D8C35DF6-2AF3-8427-E61B-AB7C06223AB4}"/>
                    </a:ext>
                  </a:extLst>
                </p:cNvPr>
                <p:cNvCxnSpPr/>
                <p:nvPr/>
              </p:nvCxnSpPr>
              <p:spPr bwMode="auto">
                <a:xfrm>
                  <a:off x="5870481" y="1970015"/>
                  <a:ext cx="0" cy="31883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7" name="Gerader Verbinder 376">
                  <a:extLst>
                    <a:ext uri="{FF2B5EF4-FFF2-40B4-BE49-F238E27FC236}">
                      <a16:creationId xmlns:a16="http://schemas.microsoft.com/office/drawing/2014/main" id="{A55FC6D1-FB6F-66F3-50EB-A67DC49BEDCB}"/>
                    </a:ext>
                  </a:extLst>
                </p:cNvPr>
                <p:cNvCxnSpPr/>
                <p:nvPr/>
              </p:nvCxnSpPr>
              <p:spPr bwMode="auto">
                <a:xfrm>
                  <a:off x="7136398" y="1414966"/>
                  <a:ext cx="0" cy="873884"/>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2" name="Gerader Verbinder 381">
                  <a:extLst>
                    <a:ext uri="{FF2B5EF4-FFF2-40B4-BE49-F238E27FC236}">
                      <a16:creationId xmlns:a16="http://schemas.microsoft.com/office/drawing/2014/main" id="{2869DEE4-7F39-B5F4-7F7A-73E1B4151595}"/>
                    </a:ext>
                  </a:extLst>
                </p:cNvPr>
                <p:cNvCxnSpPr/>
                <p:nvPr/>
              </p:nvCxnSpPr>
              <p:spPr bwMode="auto">
                <a:xfrm>
                  <a:off x="8556636" y="1851908"/>
                  <a:ext cx="0" cy="43694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57" name="Gerader Verbinder 356">
                <a:extLst>
                  <a:ext uri="{FF2B5EF4-FFF2-40B4-BE49-F238E27FC236}">
                    <a16:creationId xmlns:a16="http://schemas.microsoft.com/office/drawing/2014/main" id="{DD3E6456-64DD-F5B9-DF6A-4A9643403608}"/>
                  </a:ext>
                </a:extLst>
              </p:cNvPr>
              <p:cNvCxnSpPr/>
              <p:nvPr/>
            </p:nvCxnSpPr>
            <p:spPr bwMode="auto">
              <a:xfrm>
                <a:off x="5059319" y="5679273"/>
                <a:ext cx="0" cy="423237"/>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 name="Gruppieren 102">
              <a:extLst>
                <a:ext uri="{FF2B5EF4-FFF2-40B4-BE49-F238E27FC236}">
                  <a16:creationId xmlns:a16="http://schemas.microsoft.com/office/drawing/2014/main" id="{0DD7F6B7-4FDC-C3C0-F439-C6D765CF4F28}"/>
                </a:ext>
              </a:extLst>
            </p:cNvPr>
            <p:cNvGrpSpPr/>
            <p:nvPr/>
          </p:nvGrpSpPr>
          <p:grpSpPr>
            <a:xfrm>
              <a:off x="7227353" y="4382833"/>
              <a:ext cx="938809" cy="1525491"/>
              <a:chOff x="7227353" y="4382833"/>
              <a:chExt cx="938809" cy="1525491"/>
            </a:xfrm>
          </p:grpSpPr>
          <p:pic>
            <p:nvPicPr>
              <p:cNvPr id="352" name="Grafik 351" descr="Ein Bild, das draußen, Gebäude, Turm enthält.&#10;&#10;Automatisch generierte Beschreibung">
                <a:extLst>
                  <a:ext uri="{FF2B5EF4-FFF2-40B4-BE49-F238E27FC236}">
                    <a16:creationId xmlns:a16="http://schemas.microsoft.com/office/drawing/2014/main" id="{6F655C97-B0CB-7F10-DA7C-BFD84AAA543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a:ln w="9525">
                <a:solidFill>
                  <a:schemeClr val="tx1"/>
                </a:solidFill>
              </a:ln>
            </p:spPr>
          </p:pic>
          <p:cxnSp>
            <p:nvCxnSpPr>
              <p:cNvPr id="353" name="Gerader Verbinder 352">
                <a:extLst>
                  <a:ext uri="{FF2B5EF4-FFF2-40B4-BE49-F238E27FC236}">
                    <a16:creationId xmlns:a16="http://schemas.microsoft.com/office/drawing/2014/main" id="{7A4A18E7-EFAA-BD47-CA56-5ADAB20E6C62}"/>
                  </a:ext>
                </a:extLst>
              </p:cNvPr>
              <p:cNvCxnSpPr/>
              <p:nvPr/>
            </p:nvCxnSpPr>
            <p:spPr bwMode="auto">
              <a:xfrm>
                <a:off x="7970987" y="4382833"/>
                <a:ext cx="0" cy="668743"/>
              </a:xfrm>
              <a:prstGeom prst="line">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4" name="Gerader Verbinder 353">
                <a:extLst>
                  <a:ext uri="{FF2B5EF4-FFF2-40B4-BE49-F238E27FC236}">
                    <a16:creationId xmlns:a16="http://schemas.microsoft.com/office/drawing/2014/main" id="{3FFFA205-B1A4-EAB7-7DED-92EC22011CAA}"/>
                  </a:ext>
                </a:extLst>
              </p:cNvPr>
              <p:cNvCxnSpPr/>
              <p:nvPr/>
            </p:nvCxnSpPr>
            <p:spPr bwMode="auto">
              <a:xfrm>
                <a:off x="7393244" y="4529453"/>
                <a:ext cx="0" cy="501870"/>
              </a:xfrm>
              <a:prstGeom prst="line">
                <a:avLst/>
              </a:prstGeom>
              <a:solidFill>
                <a:srgbClr val="FF0000"/>
              </a:solidFill>
              <a:ln w="952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5" name="Gerader Verbinder 354">
                <a:extLst>
                  <a:ext uri="{FF2B5EF4-FFF2-40B4-BE49-F238E27FC236}">
                    <a16:creationId xmlns:a16="http://schemas.microsoft.com/office/drawing/2014/main" id="{89A60B49-7ADA-D66B-AEB9-F442773D3339}"/>
                  </a:ext>
                </a:extLst>
              </p:cNvPr>
              <p:cNvCxnSpPr/>
              <p:nvPr/>
            </p:nvCxnSpPr>
            <p:spPr bwMode="auto">
              <a:xfrm>
                <a:off x="7500252" y="5645555"/>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 name="Gruppieren 103">
              <a:extLst>
                <a:ext uri="{FF2B5EF4-FFF2-40B4-BE49-F238E27FC236}">
                  <a16:creationId xmlns:a16="http://schemas.microsoft.com/office/drawing/2014/main" id="{F71B6757-4E27-1241-9773-7F9C05BE3AA3}"/>
                </a:ext>
              </a:extLst>
            </p:cNvPr>
            <p:cNvGrpSpPr/>
            <p:nvPr/>
          </p:nvGrpSpPr>
          <p:grpSpPr>
            <a:xfrm>
              <a:off x="1994556" y="4401527"/>
              <a:ext cx="6461051" cy="1520008"/>
              <a:chOff x="1994556" y="4401527"/>
              <a:chExt cx="6461051" cy="1520008"/>
            </a:xfrm>
          </p:grpSpPr>
          <p:grpSp>
            <p:nvGrpSpPr>
              <p:cNvPr id="105" name="Gruppieren 104">
                <a:extLst>
                  <a:ext uri="{FF2B5EF4-FFF2-40B4-BE49-F238E27FC236}">
                    <a16:creationId xmlns:a16="http://schemas.microsoft.com/office/drawing/2014/main" id="{2F55FDA2-6633-96DA-498D-76287A982CDE}"/>
                  </a:ext>
                </a:extLst>
              </p:cNvPr>
              <p:cNvGrpSpPr/>
              <p:nvPr/>
            </p:nvGrpSpPr>
            <p:grpSpPr>
              <a:xfrm>
                <a:off x="1994556" y="4529453"/>
                <a:ext cx="6461051" cy="1392082"/>
                <a:chOff x="1994556" y="4529453"/>
                <a:chExt cx="6461051" cy="1392082"/>
              </a:xfrm>
            </p:grpSpPr>
            <p:cxnSp>
              <p:nvCxnSpPr>
                <p:cNvPr id="107" name="Gerade Verbindung mit Pfeil 106">
                  <a:extLst>
                    <a:ext uri="{FF2B5EF4-FFF2-40B4-BE49-F238E27FC236}">
                      <a16:creationId xmlns:a16="http://schemas.microsoft.com/office/drawing/2014/main" id="{A3C1D737-1E5D-54E1-B08A-6F525EBBDBB8}"/>
                    </a:ext>
                  </a:extLst>
                </p:cNvPr>
                <p:cNvCxnSpPr/>
                <p:nvPr/>
              </p:nvCxnSpPr>
              <p:spPr bwMode="auto">
                <a:xfrm>
                  <a:off x="6139586" y="4532287"/>
                  <a:ext cx="2103644" cy="0"/>
                </a:xfrm>
                <a:prstGeom prst="straightConnector1">
                  <a:avLst/>
                </a:prstGeom>
                <a:solidFill>
                  <a:srgbClr val="FF0000"/>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Gerade Verbindung mit Pfeil 110">
                  <a:extLst>
                    <a:ext uri="{FF2B5EF4-FFF2-40B4-BE49-F238E27FC236}">
                      <a16:creationId xmlns:a16="http://schemas.microsoft.com/office/drawing/2014/main" id="{CC13AAEE-3E49-4235-59BA-30C7AD22C59E}"/>
                    </a:ext>
                  </a:extLst>
                </p:cNvPr>
                <p:cNvCxnSpPr/>
                <p:nvPr/>
              </p:nvCxnSpPr>
              <p:spPr bwMode="auto">
                <a:xfrm>
                  <a:off x="2500619" y="4532287"/>
                  <a:ext cx="3704697" cy="0"/>
                </a:xfrm>
                <a:prstGeom prst="straightConnector1">
                  <a:avLst/>
                </a:prstGeom>
                <a:solidFill>
                  <a:srgbClr val="FF0000"/>
                </a:solidFill>
                <a:ln w="952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4" name="Gruppieren 113">
                  <a:extLst>
                    <a:ext uri="{FF2B5EF4-FFF2-40B4-BE49-F238E27FC236}">
                      <a16:creationId xmlns:a16="http://schemas.microsoft.com/office/drawing/2014/main" id="{11F7ABF2-B736-C91A-9581-8E948E0FB6F0}"/>
                    </a:ext>
                  </a:extLst>
                </p:cNvPr>
                <p:cNvGrpSpPr/>
                <p:nvPr/>
              </p:nvGrpSpPr>
              <p:grpSpPr>
                <a:xfrm>
                  <a:off x="1994556" y="4529453"/>
                  <a:ext cx="6461051" cy="1392082"/>
                  <a:chOff x="1994556" y="4529453"/>
                  <a:chExt cx="6461051" cy="1392082"/>
                </a:xfrm>
              </p:grpSpPr>
              <p:cxnSp>
                <p:nvCxnSpPr>
                  <p:cNvPr id="116" name="Gerader Verbinder 115">
                    <a:extLst>
                      <a:ext uri="{FF2B5EF4-FFF2-40B4-BE49-F238E27FC236}">
                        <a16:creationId xmlns:a16="http://schemas.microsoft.com/office/drawing/2014/main" id="{D325DCB9-A98E-92FD-0C90-B2590F79CD50}"/>
                      </a:ext>
                    </a:extLst>
                  </p:cNvPr>
                  <p:cNvCxnSpPr/>
                  <p:nvPr/>
                </p:nvCxnSpPr>
                <p:spPr bwMode="auto">
                  <a:xfrm>
                    <a:off x="2578293" y="4529453"/>
                    <a:ext cx="0" cy="501870"/>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17" name="Gruppieren 116">
                    <a:extLst>
                      <a:ext uri="{FF2B5EF4-FFF2-40B4-BE49-F238E27FC236}">
                        <a16:creationId xmlns:a16="http://schemas.microsoft.com/office/drawing/2014/main" id="{DC4EEA62-496D-3DC9-E16C-C5D6523517ED}"/>
                      </a:ext>
                    </a:extLst>
                  </p:cNvPr>
                  <p:cNvGrpSpPr/>
                  <p:nvPr/>
                </p:nvGrpSpPr>
                <p:grpSpPr>
                  <a:xfrm>
                    <a:off x="1994556" y="4529453"/>
                    <a:ext cx="6461051" cy="1392082"/>
                    <a:chOff x="1994556" y="4529453"/>
                    <a:chExt cx="6461051" cy="1392082"/>
                  </a:xfrm>
                </p:grpSpPr>
                <p:grpSp>
                  <p:nvGrpSpPr>
                    <p:cNvPr id="118" name="Gruppieren 117">
                      <a:extLst>
                        <a:ext uri="{FF2B5EF4-FFF2-40B4-BE49-F238E27FC236}">
                          <a16:creationId xmlns:a16="http://schemas.microsoft.com/office/drawing/2014/main" id="{28CAD8DB-647C-F0B4-F7A5-F5F4D677700B}"/>
                        </a:ext>
                      </a:extLst>
                    </p:cNvPr>
                    <p:cNvGrpSpPr/>
                    <p:nvPr/>
                  </p:nvGrpSpPr>
                  <p:grpSpPr>
                    <a:xfrm>
                      <a:off x="1994556" y="5623681"/>
                      <a:ext cx="6461051" cy="297854"/>
                      <a:chOff x="1994556" y="5680831"/>
                      <a:chExt cx="6461051" cy="297854"/>
                    </a:xfrm>
                  </p:grpSpPr>
                  <p:cxnSp>
                    <p:nvCxnSpPr>
                      <p:cNvPr id="126" name="Gerade Verbindung mit Pfeil 125">
                        <a:extLst>
                          <a:ext uri="{FF2B5EF4-FFF2-40B4-BE49-F238E27FC236}">
                            <a16:creationId xmlns:a16="http://schemas.microsoft.com/office/drawing/2014/main" id="{D4314F41-EEC9-53F1-1CD0-D1D289D9789F}"/>
                          </a:ext>
                        </a:extLst>
                      </p:cNvPr>
                      <p:cNvCxnSpPr/>
                      <p:nvPr/>
                    </p:nvCxnSpPr>
                    <p:spPr bwMode="auto">
                      <a:xfrm>
                        <a:off x="1994556" y="5978685"/>
                        <a:ext cx="6461051" cy="0"/>
                      </a:xfrm>
                      <a:prstGeom prst="straightConnector1">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7" name="Gerader Verbinder 126">
                        <a:extLst>
                          <a:ext uri="{FF2B5EF4-FFF2-40B4-BE49-F238E27FC236}">
                            <a16:creationId xmlns:a16="http://schemas.microsoft.com/office/drawing/2014/main" id="{C20381A4-A269-4D1F-2498-8F49A4231F27}"/>
                          </a:ext>
                        </a:extLst>
                      </p:cNvPr>
                      <p:cNvCxnSpPr/>
                      <p:nvPr/>
                    </p:nvCxnSpPr>
                    <p:spPr bwMode="auto">
                      <a:xfrm>
                        <a:off x="2264797" y="5680831"/>
                        <a:ext cx="0" cy="297854"/>
                      </a:xfrm>
                      <a:prstGeom prst="line">
                        <a:avLst/>
                      </a:prstGeom>
                      <a:solidFill>
                        <a:srgbClr val="FF0000"/>
                      </a:solidFill>
                      <a:ln w="952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9" name="Gruppieren 118">
                      <a:extLst>
                        <a:ext uri="{FF2B5EF4-FFF2-40B4-BE49-F238E27FC236}">
                          <a16:creationId xmlns:a16="http://schemas.microsoft.com/office/drawing/2014/main" id="{7DCA3DDF-61AF-E0CC-657D-4A6242D00F3C}"/>
                        </a:ext>
                      </a:extLst>
                    </p:cNvPr>
                    <p:cNvGrpSpPr/>
                    <p:nvPr/>
                  </p:nvGrpSpPr>
                  <p:grpSpPr>
                    <a:xfrm>
                      <a:off x="4578635" y="4529453"/>
                      <a:ext cx="548792" cy="1370349"/>
                      <a:chOff x="4578635" y="4529453"/>
                      <a:chExt cx="548792" cy="1370349"/>
                    </a:xfrm>
                  </p:grpSpPr>
                  <p:pic>
                    <p:nvPicPr>
                      <p:cNvPr id="120" name="Grafik 119" descr="Ein Bild, das Himmel, draußen, Gebäude, Wolke enthält.&#10;&#10;Automatisch generierte Beschreibung">
                        <a:extLst>
                          <a:ext uri="{FF2B5EF4-FFF2-40B4-BE49-F238E27FC236}">
                            <a16:creationId xmlns:a16="http://schemas.microsoft.com/office/drawing/2014/main" id="{2DA6BD78-2F59-0706-3646-19AC9905CCE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78635" y="4918228"/>
                        <a:ext cx="548792" cy="768309"/>
                      </a:xfrm>
                      <a:prstGeom prst="rect">
                        <a:avLst/>
                      </a:prstGeom>
                      <a:ln w="9525">
                        <a:solidFill>
                          <a:schemeClr val="tx1"/>
                        </a:solidFill>
                      </a:ln>
                    </p:spPr>
                  </p:pic>
                  <p:cxnSp>
                    <p:nvCxnSpPr>
                      <p:cNvPr id="121" name="Gerader Verbinder 120">
                        <a:extLst>
                          <a:ext uri="{FF2B5EF4-FFF2-40B4-BE49-F238E27FC236}">
                            <a16:creationId xmlns:a16="http://schemas.microsoft.com/office/drawing/2014/main" id="{A7BDD919-DAD6-3C6C-0B45-43A6CC05E012}"/>
                          </a:ext>
                        </a:extLst>
                      </p:cNvPr>
                      <p:cNvCxnSpPr/>
                      <p:nvPr/>
                    </p:nvCxnSpPr>
                    <p:spPr bwMode="auto">
                      <a:xfrm>
                        <a:off x="4684128" y="4529453"/>
                        <a:ext cx="0" cy="372711"/>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Gerader Verbinder 123">
                        <a:extLst>
                          <a:ext uri="{FF2B5EF4-FFF2-40B4-BE49-F238E27FC236}">
                            <a16:creationId xmlns:a16="http://schemas.microsoft.com/office/drawing/2014/main" id="{EDE40C54-ED76-AE3E-4DA2-EBC6830BED8A}"/>
                          </a:ext>
                        </a:extLst>
                      </p:cNvPr>
                      <p:cNvCxnSpPr/>
                      <p:nvPr/>
                    </p:nvCxnSpPr>
                    <p:spPr bwMode="auto">
                      <a:xfrm>
                        <a:off x="4742720" y="5684036"/>
                        <a:ext cx="0" cy="215766"/>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106" name="Gerader Verbinder 105">
                <a:extLst>
                  <a:ext uri="{FF2B5EF4-FFF2-40B4-BE49-F238E27FC236}">
                    <a16:creationId xmlns:a16="http://schemas.microsoft.com/office/drawing/2014/main" id="{A6D1745E-C7D3-7C36-44EC-C1F671289BDC}"/>
                  </a:ext>
                </a:extLst>
              </p:cNvPr>
              <p:cNvCxnSpPr/>
              <p:nvPr/>
            </p:nvCxnSpPr>
            <p:spPr bwMode="auto">
              <a:xfrm>
                <a:off x="4953000" y="4401527"/>
                <a:ext cx="0" cy="559579"/>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165" name="Gruppieren 164">
            <a:extLst>
              <a:ext uri="{FF2B5EF4-FFF2-40B4-BE49-F238E27FC236}">
                <a16:creationId xmlns:a16="http://schemas.microsoft.com/office/drawing/2014/main" id="{69C97A47-8E58-E525-9D23-0E4E147D8271}"/>
              </a:ext>
            </a:extLst>
          </p:cNvPr>
          <p:cNvGrpSpPr/>
          <p:nvPr/>
        </p:nvGrpSpPr>
        <p:grpSpPr>
          <a:xfrm>
            <a:off x="6289547" y="3929350"/>
            <a:ext cx="3008872" cy="1975214"/>
            <a:chOff x="715612" y="679748"/>
            <a:chExt cx="8495060" cy="5576696"/>
          </a:xfrm>
        </p:grpSpPr>
        <p:sp>
          <p:nvSpPr>
            <p:cNvPr id="166" name="Rechteck: abgerundete Ecken 165">
              <a:extLst>
                <a:ext uri="{FF2B5EF4-FFF2-40B4-BE49-F238E27FC236}">
                  <a16:creationId xmlns:a16="http://schemas.microsoft.com/office/drawing/2014/main" id="{2EBE2204-2A0D-6D49-9AE5-D9A9A9FC7C9F}"/>
                </a:ext>
              </a:extLst>
            </p:cNvPr>
            <p:cNvSpPr/>
            <p:nvPr/>
          </p:nvSpPr>
          <p:spPr bwMode="auto">
            <a:xfrm>
              <a:off x="715612" y="826914"/>
              <a:ext cx="8495060" cy="5429530"/>
            </a:xfrm>
            <a:prstGeom prst="roundRect">
              <a:avLst>
                <a:gd name="adj" fmla="val 5876"/>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67" name="Gruppieren 166">
              <a:extLst>
                <a:ext uri="{FF2B5EF4-FFF2-40B4-BE49-F238E27FC236}">
                  <a16:creationId xmlns:a16="http://schemas.microsoft.com/office/drawing/2014/main" id="{6ECAC574-8F23-61A5-9EAE-063AC02CCC75}"/>
                </a:ext>
              </a:extLst>
            </p:cNvPr>
            <p:cNvGrpSpPr/>
            <p:nvPr/>
          </p:nvGrpSpPr>
          <p:grpSpPr>
            <a:xfrm>
              <a:off x="3097192" y="1964277"/>
              <a:ext cx="1186545" cy="2005652"/>
              <a:chOff x="3097192" y="2021427"/>
              <a:chExt cx="1186545" cy="2005652"/>
            </a:xfrm>
          </p:grpSpPr>
          <p:pic>
            <p:nvPicPr>
              <p:cNvPr id="601" name="Grafik 600" descr="Ein Bild, das Essen enthält.&#10;&#10;Automatisch generierte Beschreibung">
                <a:extLst>
                  <a:ext uri="{FF2B5EF4-FFF2-40B4-BE49-F238E27FC236}">
                    <a16:creationId xmlns:a16="http://schemas.microsoft.com/office/drawing/2014/main" id="{87A803F7-98DC-05CB-5808-377BADE506E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234918" y="2021427"/>
                <a:ext cx="1048819" cy="520415"/>
              </a:xfrm>
              <a:prstGeom prst="rect">
                <a:avLst/>
              </a:prstGeom>
              <a:ln w="9525">
                <a:solidFill>
                  <a:schemeClr val="tx1"/>
                </a:solidFill>
              </a:ln>
            </p:spPr>
          </p:pic>
          <p:pic>
            <p:nvPicPr>
              <p:cNvPr id="602" name="Grafik 601" descr="Ein Bild, das Essen enthält.&#10;&#10;Automatisch generierte Beschreibung">
                <a:extLst>
                  <a:ext uri="{FF2B5EF4-FFF2-40B4-BE49-F238E27FC236}">
                    <a16:creationId xmlns:a16="http://schemas.microsoft.com/office/drawing/2014/main" id="{7D0B9E2D-3591-8A36-06DF-D372088F85B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34668"/>
              <a:stretch/>
            </p:blipFill>
            <p:spPr>
              <a:xfrm>
                <a:off x="3097192" y="3506664"/>
                <a:ext cx="1048819" cy="520415"/>
              </a:xfrm>
              <a:prstGeom prst="rect">
                <a:avLst/>
              </a:prstGeom>
              <a:ln w="9525">
                <a:solidFill>
                  <a:schemeClr val="tx1"/>
                </a:solidFill>
              </a:ln>
            </p:spPr>
          </p:pic>
          <p:pic>
            <p:nvPicPr>
              <p:cNvPr id="603" name="Grafik 602" descr="Ein Bild, das Gras, draußen, Himmel, Feld enthält.&#10;&#10;Automatisch generierte Beschreibung">
                <a:extLst>
                  <a:ext uri="{FF2B5EF4-FFF2-40B4-BE49-F238E27FC236}">
                    <a16:creationId xmlns:a16="http://schemas.microsoft.com/office/drawing/2014/main" id="{C85FAEF5-D504-21F5-6D53-AB43DAF9E03E}"/>
                  </a:ext>
                </a:extLst>
              </p:cNvPr>
              <p:cNvPicPr>
                <a:picLocks noChangeAspect="1"/>
              </p:cNvPicPr>
              <p:nvPr/>
            </p:nvPicPr>
            <p:blipFill rotWithShape="1">
              <a:blip r:embed="rId6">
                <a:extLst>
                  <a:ext uri="{28A0092B-C50C-407E-A947-70E740481C1C}">
                    <a14:useLocalDpi xmlns:a14="http://schemas.microsoft.com/office/drawing/2010/main" val="0"/>
                  </a:ext>
                </a:extLst>
              </a:blip>
              <a:srcRect l="40029" t="23013" r="56233"/>
              <a:stretch/>
            </p:blipFill>
            <p:spPr>
              <a:xfrm>
                <a:off x="3517210" y="2559582"/>
                <a:ext cx="245537" cy="982840"/>
              </a:xfrm>
              <a:prstGeom prst="rect">
                <a:avLst/>
              </a:prstGeom>
              <a:ln w="9525">
                <a:solidFill>
                  <a:schemeClr val="tx1"/>
                </a:solidFill>
              </a:ln>
            </p:spPr>
          </p:pic>
        </p:grpSp>
        <p:pic>
          <p:nvPicPr>
            <p:cNvPr id="168" name="Grafik 167" descr="Ein Bild, das Gras, Baum, draußen, Feld enthält.&#10;&#10;Automatisch generierte Beschreibung">
              <a:extLst>
                <a:ext uri="{FF2B5EF4-FFF2-40B4-BE49-F238E27FC236}">
                  <a16:creationId xmlns:a16="http://schemas.microsoft.com/office/drawing/2014/main" id="{AE7FE015-E135-AFE6-647A-0E6998269D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3931" y="3409753"/>
              <a:ext cx="951408" cy="549253"/>
            </a:xfrm>
            <a:prstGeom prst="rect">
              <a:avLst/>
            </a:prstGeom>
            <a:ln w="9525">
              <a:solidFill>
                <a:schemeClr val="tx1"/>
              </a:solidFill>
            </a:ln>
          </p:spPr>
        </p:pic>
        <p:grpSp>
          <p:nvGrpSpPr>
            <p:cNvPr id="169" name="Gruppieren 168">
              <a:extLst>
                <a:ext uri="{FF2B5EF4-FFF2-40B4-BE49-F238E27FC236}">
                  <a16:creationId xmlns:a16="http://schemas.microsoft.com/office/drawing/2014/main" id="{A398D8FE-D4DD-5632-C4AC-D6D16034D007}"/>
                </a:ext>
              </a:extLst>
            </p:cNvPr>
            <p:cNvGrpSpPr/>
            <p:nvPr/>
          </p:nvGrpSpPr>
          <p:grpSpPr>
            <a:xfrm>
              <a:off x="5901367" y="2765420"/>
              <a:ext cx="2356844" cy="737772"/>
              <a:chOff x="5901367" y="2822570"/>
              <a:chExt cx="2356844" cy="737772"/>
            </a:xfrm>
          </p:grpSpPr>
          <p:cxnSp>
            <p:nvCxnSpPr>
              <p:cNvPr id="599" name="Gerade Verbindung mit Pfeil 598">
                <a:extLst>
                  <a:ext uri="{FF2B5EF4-FFF2-40B4-BE49-F238E27FC236}">
                    <a16:creationId xmlns:a16="http://schemas.microsoft.com/office/drawing/2014/main" id="{710FF5B0-6742-4FE4-CEBD-5791B5A0AD9A}"/>
                  </a:ext>
                </a:extLst>
              </p:cNvPr>
              <p:cNvCxnSpPr/>
              <p:nvPr/>
            </p:nvCxnSpPr>
            <p:spPr bwMode="auto">
              <a:xfrm>
                <a:off x="6469812" y="3198383"/>
                <a:ext cx="1788399" cy="31024"/>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00" name="Zylinder 599">
                <a:extLst>
                  <a:ext uri="{FF2B5EF4-FFF2-40B4-BE49-F238E27FC236}">
                    <a16:creationId xmlns:a16="http://schemas.microsoft.com/office/drawing/2014/main" id="{EC951BDE-0D91-8722-D580-4C34BAC5FE23}"/>
                  </a:ext>
                </a:extLst>
              </p:cNvPr>
              <p:cNvSpPr/>
              <p:nvPr/>
            </p:nvSpPr>
            <p:spPr bwMode="auto">
              <a:xfrm>
                <a:off x="5901367" y="2822570"/>
                <a:ext cx="539340" cy="737772"/>
              </a:xfrm>
              <a:prstGeom prst="can">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70" name="Gruppieren 169">
              <a:extLst>
                <a:ext uri="{FF2B5EF4-FFF2-40B4-BE49-F238E27FC236}">
                  <a16:creationId xmlns:a16="http://schemas.microsoft.com/office/drawing/2014/main" id="{9CAA1546-1B7E-4EC8-5E6F-F19CAC02A646}"/>
                </a:ext>
              </a:extLst>
            </p:cNvPr>
            <p:cNvGrpSpPr/>
            <p:nvPr/>
          </p:nvGrpSpPr>
          <p:grpSpPr>
            <a:xfrm>
              <a:off x="1524000" y="1358705"/>
              <a:ext cx="6718879" cy="1396321"/>
              <a:chOff x="1524000" y="1415855"/>
              <a:chExt cx="6718879" cy="1396321"/>
            </a:xfrm>
          </p:grpSpPr>
          <p:pic>
            <p:nvPicPr>
              <p:cNvPr id="595" name="Grafik 594" descr="Ein Bild, das Screenshot enthält.&#10;&#10;Automatisch generierte Beschreibung">
                <a:extLst>
                  <a:ext uri="{FF2B5EF4-FFF2-40B4-BE49-F238E27FC236}">
                    <a16:creationId xmlns:a16="http://schemas.microsoft.com/office/drawing/2014/main" id="{2991C077-B286-AD46-C9DF-1B5CD99AE7BE}"/>
                  </a:ext>
                </a:extLst>
              </p:cNvPr>
              <p:cNvPicPr>
                <a:picLocks noChangeAspect="1"/>
              </p:cNvPicPr>
              <p:nvPr/>
            </p:nvPicPr>
            <p:blipFill rotWithShape="1">
              <a:blip r:embed="rId8">
                <a:extLst>
                  <a:ext uri="{28A0092B-C50C-407E-A947-70E740481C1C}">
                    <a14:useLocalDpi xmlns:a14="http://schemas.microsoft.com/office/drawing/2010/main" val="0"/>
                  </a:ext>
                </a:extLst>
              </a:blip>
              <a:srcRect l="41538" t="78245" r="47277" b="6287"/>
              <a:stretch/>
            </p:blipFill>
            <p:spPr>
              <a:xfrm>
                <a:off x="5742118" y="1415855"/>
                <a:ext cx="794937" cy="618410"/>
              </a:xfrm>
              <a:prstGeom prst="rect">
                <a:avLst/>
              </a:prstGeom>
              <a:ln w="9525">
                <a:solidFill>
                  <a:schemeClr val="tx1"/>
                </a:solidFill>
              </a:ln>
            </p:spPr>
          </p:pic>
          <p:cxnSp>
            <p:nvCxnSpPr>
              <p:cNvPr id="596" name="Gerade Verbindung mit Pfeil 595">
                <a:extLst>
                  <a:ext uri="{FF2B5EF4-FFF2-40B4-BE49-F238E27FC236}">
                    <a16:creationId xmlns:a16="http://schemas.microsoft.com/office/drawing/2014/main" id="{2246F137-327F-6263-D324-15E2D7DC5142}"/>
                  </a:ext>
                </a:extLst>
              </p:cNvPr>
              <p:cNvCxnSpPr/>
              <p:nvPr/>
            </p:nvCxnSpPr>
            <p:spPr bwMode="auto">
              <a:xfrm>
                <a:off x="1524000" y="1712427"/>
                <a:ext cx="4354027" cy="0"/>
              </a:xfrm>
              <a:prstGeom prst="straightConnector1">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7" name="Gerade Verbindung mit Pfeil 596">
                <a:extLst>
                  <a:ext uri="{FF2B5EF4-FFF2-40B4-BE49-F238E27FC236}">
                    <a16:creationId xmlns:a16="http://schemas.microsoft.com/office/drawing/2014/main" id="{06427C92-168D-5CE7-BFF2-DE19BD818216}"/>
                  </a:ext>
                </a:extLst>
              </p:cNvPr>
              <p:cNvCxnSpPr>
                <a:cxnSpLocks/>
                <a:stCxn id="595" idx="2"/>
              </p:cNvCxnSpPr>
              <p:nvPr/>
            </p:nvCxnSpPr>
            <p:spPr bwMode="auto">
              <a:xfrm>
                <a:off x="6139587" y="2034265"/>
                <a:ext cx="27964" cy="777911"/>
              </a:xfrm>
              <a:prstGeom prst="straightConnector1">
                <a:avLst/>
              </a:prstGeom>
              <a:solidFill>
                <a:srgbClr val="FF0000"/>
              </a:solidFill>
              <a:ln w="9525" cap="flat" cmpd="sng" algn="ctr">
                <a:solidFill>
                  <a:srgbClr val="FFFF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8" name="Gerade Verbindung mit Pfeil 597">
                <a:extLst>
                  <a:ext uri="{FF2B5EF4-FFF2-40B4-BE49-F238E27FC236}">
                    <a16:creationId xmlns:a16="http://schemas.microsoft.com/office/drawing/2014/main" id="{FD71C999-8F06-DB1A-F62D-97C91E7C6B99}"/>
                  </a:ext>
                </a:extLst>
              </p:cNvPr>
              <p:cNvCxnSpPr/>
              <p:nvPr/>
            </p:nvCxnSpPr>
            <p:spPr bwMode="auto">
              <a:xfrm>
                <a:off x="6164895" y="2488780"/>
                <a:ext cx="2077984" cy="44044"/>
              </a:xfrm>
              <a:prstGeom prst="straightConnector1">
                <a:avLst/>
              </a:prstGeom>
              <a:solidFill>
                <a:srgbClr val="FF0000"/>
              </a:solidFill>
              <a:ln w="9525" cap="flat" cmpd="sng" algn="ctr">
                <a:solidFill>
                  <a:srgbClr val="FFFF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1" name="Gerader Verbinder 170">
              <a:extLst>
                <a:ext uri="{FF2B5EF4-FFF2-40B4-BE49-F238E27FC236}">
                  <a16:creationId xmlns:a16="http://schemas.microsoft.com/office/drawing/2014/main" id="{61CDC3AE-3A36-DAC9-4DEF-3D235680A888}"/>
                </a:ext>
              </a:extLst>
            </p:cNvPr>
            <p:cNvCxnSpPr/>
            <p:nvPr/>
          </p:nvCxnSpPr>
          <p:spPr bwMode="auto">
            <a:xfrm>
              <a:off x="1524000" y="826914"/>
              <a:ext cx="0" cy="3628109"/>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2" name="Gruppieren 171">
              <a:extLst>
                <a:ext uri="{FF2B5EF4-FFF2-40B4-BE49-F238E27FC236}">
                  <a16:creationId xmlns:a16="http://schemas.microsoft.com/office/drawing/2014/main" id="{70DA3096-38F4-921D-32EF-64515B611AE0}"/>
                </a:ext>
              </a:extLst>
            </p:cNvPr>
            <p:cNvGrpSpPr/>
            <p:nvPr/>
          </p:nvGrpSpPr>
          <p:grpSpPr>
            <a:xfrm>
              <a:off x="1513857" y="1775813"/>
              <a:ext cx="1551482" cy="546391"/>
              <a:chOff x="1513857" y="1832963"/>
              <a:chExt cx="1551482" cy="546391"/>
            </a:xfrm>
          </p:grpSpPr>
          <p:pic>
            <p:nvPicPr>
              <p:cNvPr id="593" name="Grafik 592" descr="Ein Bild, das Gras, Himmel, draußen, Windmühle enthält.&#10;&#10;Automatisch generierte Beschreibung">
                <a:extLst>
                  <a:ext uri="{FF2B5EF4-FFF2-40B4-BE49-F238E27FC236}">
                    <a16:creationId xmlns:a16="http://schemas.microsoft.com/office/drawing/2014/main" id="{5758A68B-6F75-8729-8492-0EA0F59248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3977" y="1832963"/>
                <a:ext cx="971362" cy="546391"/>
              </a:xfrm>
              <a:prstGeom prst="rect">
                <a:avLst/>
              </a:prstGeom>
              <a:ln w="9525">
                <a:solidFill>
                  <a:schemeClr val="tx1"/>
                </a:solidFill>
              </a:ln>
            </p:spPr>
          </p:pic>
          <p:cxnSp>
            <p:nvCxnSpPr>
              <p:cNvPr id="594" name="Gerade Verbindung mit Pfeil 593">
                <a:extLst>
                  <a:ext uri="{FF2B5EF4-FFF2-40B4-BE49-F238E27FC236}">
                    <a16:creationId xmlns:a16="http://schemas.microsoft.com/office/drawing/2014/main" id="{139AED43-5EBA-5436-2FA7-391F3A24C005}"/>
                  </a:ext>
                </a:extLst>
              </p:cNvPr>
              <p:cNvCxnSpPr/>
              <p:nvPr/>
            </p:nvCxnSpPr>
            <p:spPr bwMode="auto">
              <a:xfrm>
                <a:off x="1513857" y="1991858"/>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3" name="Gruppieren 172">
              <a:extLst>
                <a:ext uri="{FF2B5EF4-FFF2-40B4-BE49-F238E27FC236}">
                  <a16:creationId xmlns:a16="http://schemas.microsoft.com/office/drawing/2014/main" id="{EE16C927-2191-288C-D327-AC00B2F32DFC}"/>
                </a:ext>
              </a:extLst>
            </p:cNvPr>
            <p:cNvGrpSpPr/>
            <p:nvPr/>
          </p:nvGrpSpPr>
          <p:grpSpPr>
            <a:xfrm>
              <a:off x="1513857" y="2590409"/>
              <a:ext cx="1554898" cy="571744"/>
              <a:chOff x="1513857" y="2647559"/>
              <a:chExt cx="1554898" cy="571744"/>
            </a:xfrm>
          </p:grpSpPr>
          <p:pic>
            <p:nvPicPr>
              <p:cNvPr id="591" name="Grafik 590" descr="Ein Bild, das Text, Himmel, draußen, LKW enthält.&#10;&#10;Automatisch generierte Beschreibung">
                <a:extLst>
                  <a:ext uri="{FF2B5EF4-FFF2-40B4-BE49-F238E27FC236}">
                    <a16:creationId xmlns:a16="http://schemas.microsoft.com/office/drawing/2014/main" id="{B1E01571-AE83-C834-3BD9-F8DB8EC912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184" y="2647559"/>
                <a:ext cx="961571" cy="571744"/>
              </a:xfrm>
              <a:prstGeom prst="rect">
                <a:avLst/>
              </a:prstGeom>
              <a:ln w="9525">
                <a:solidFill>
                  <a:schemeClr val="tx1"/>
                </a:solidFill>
              </a:ln>
            </p:spPr>
          </p:pic>
          <p:cxnSp>
            <p:nvCxnSpPr>
              <p:cNvPr id="592" name="Gerade Verbindung mit Pfeil 591">
                <a:extLst>
                  <a:ext uri="{FF2B5EF4-FFF2-40B4-BE49-F238E27FC236}">
                    <a16:creationId xmlns:a16="http://schemas.microsoft.com/office/drawing/2014/main" id="{F2BDDB43-08B0-E245-0D7F-A26FBDEE89EF}"/>
                  </a:ext>
                </a:extLst>
              </p:cNvPr>
              <p:cNvCxnSpPr/>
              <p:nvPr/>
            </p:nvCxnSpPr>
            <p:spPr bwMode="auto">
              <a:xfrm>
                <a:off x="1513857" y="2845664"/>
                <a:ext cx="580120" cy="0"/>
              </a:xfrm>
              <a:prstGeom prst="straightConnector1">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5" name="Gerade Verbindung mit Pfeil 174">
              <a:extLst>
                <a:ext uri="{FF2B5EF4-FFF2-40B4-BE49-F238E27FC236}">
                  <a16:creationId xmlns:a16="http://schemas.microsoft.com/office/drawing/2014/main" id="{8C15E475-0D60-227B-961C-D9E0C72A57E6}"/>
                </a:ext>
              </a:extLst>
            </p:cNvPr>
            <p:cNvCxnSpPr/>
            <p:nvPr/>
          </p:nvCxnSpPr>
          <p:spPr bwMode="auto">
            <a:xfrm>
              <a:off x="1513857" y="3579410"/>
              <a:ext cx="580120" cy="0"/>
            </a:xfrm>
            <a:prstGeom prst="straightConnector1">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7" name="Gruppieren 176">
              <a:extLst>
                <a:ext uri="{FF2B5EF4-FFF2-40B4-BE49-F238E27FC236}">
                  <a16:creationId xmlns:a16="http://schemas.microsoft.com/office/drawing/2014/main" id="{0E96E90D-7FC0-3C3F-02AD-12BA4F715F74}"/>
                </a:ext>
              </a:extLst>
            </p:cNvPr>
            <p:cNvGrpSpPr/>
            <p:nvPr/>
          </p:nvGrpSpPr>
          <p:grpSpPr>
            <a:xfrm>
              <a:off x="5542363" y="4382833"/>
              <a:ext cx="959270" cy="1544252"/>
              <a:chOff x="7351936" y="4439983"/>
              <a:chExt cx="959270" cy="1544252"/>
            </a:xfrm>
          </p:grpSpPr>
          <p:pic>
            <p:nvPicPr>
              <p:cNvPr id="588" name="Grafik 587" descr="Ein Bild, das draußen, Gras, Straße enthält.&#10;&#10;Automatisch generierte Beschreibung">
                <a:extLst>
                  <a:ext uri="{FF2B5EF4-FFF2-40B4-BE49-F238E27FC236}">
                    <a16:creationId xmlns:a16="http://schemas.microsoft.com/office/drawing/2014/main" id="{5DBD29FA-20FC-EFDB-F2D4-6ABA6F2A440E}"/>
                  </a:ext>
                </a:extLst>
              </p:cNvPr>
              <p:cNvPicPr>
                <a:picLocks noChangeAspect="1"/>
              </p:cNvPicPr>
              <p:nvPr/>
            </p:nvPicPr>
            <p:blipFill rotWithShape="1">
              <a:blip r:embed="rId11">
                <a:extLst>
                  <a:ext uri="{28A0092B-C50C-407E-A947-70E740481C1C}">
                    <a14:useLocalDpi xmlns:a14="http://schemas.microsoft.com/office/drawing/2010/main" val="0"/>
                  </a:ext>
                </a:extLst>
              </a:blip>
              <a:srcRect t="6740" b="-9282"/>
              <a:stretch/>
            </p:blipFill>
            <p:spPr>
              <a:xfrm>
                <a:off x="7351936" y="5098540"/>
                <a:ext cx="959270" cy="688160"/>
              </a:xfrm>
              <a:prstGeom prst="rect">
                <a:avLst/>
              </a:prstGeom>
              <a:ln w="9525">
                <a:solidFill>
                  <a:schemeClr val="tx1"/>
                </a:solidFill>
              </a:ln>
            </p:spPr>
          </p:pic>
          <p:cxnSp>
            <p:nvCxnSpPr>
              <p:cNvPr id="589" name="Gerader Verbinder 588">
                <a:extLst>
                  <a:ext uri="{FF2B5EF4-FFF2-40B4-BE49-F238E27FC236}">
                    <a16:creationId xmlns:a16="http://schemas.microsoft.com/office/drawing/2014/main" id="{9B4D49EC-F1A8-8F40-2BEE-339E7149378D}"/>
                  </a:ext>
                </a:extLst>
              </p:cNvPr>
              <p:cNvCxnSpPr/>
              <p:nvPr/>
            </p:nvCxnSpPr>
            <p:spPr bwMode="auto">
              <a:xfrm>
                <a:off x="7856971" y="4439983"/>
                <a:ext cx="0" cy="668743"/>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0" name="Gerader Verbinder 589">
                <a:extLst>
                  <a:ext uri="{FF2B5EF4-FFF2-40B4-BE49-F238E27FC236}">
                    <a16:creationId xmlns:a16="http://schemas.microsoft.com/office/drawing/2014/main" id="{A78500F4-A8A3-BCC4-7051-C2C272F6007C}"/>
                  </a:ext>
                </a:extLst>
              </p:cNvPr>
              <p:cNvCxnSpPr/>
              <p:nvPr/>
            </p:nvCxnSpPr>
            <p:spPr bwMode="auto">
              <a:xfrm>
                <a:off x="7587703" y="5721466"/>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8" name="Gruppieren 177">
              <a:extLst>
                <a:ext uri="{FF2B5EF4-FFF2-40B4-BE49-F238E27FC236}">
                  <a16:creationId xmlns:a16="http://schemas.microsoft.com/office/drawing/2014/main" id="{CA48CB8B-98FA-FEC7-C6FF-528B6691E85F}"/>
                </a:ext>
              </a:extLst>
            </p:cNvPr>
            <p:cNvGrpSpPr/>
            <p:nvPr/>
          </p:nvGrpSpPr>
          <p:grpSpPr>
            <a:xfrm>
              <a:off x="4110499" y="826914"/>
              <a:ext cx="4162607" cy="3896632"/>
              <a:chOff x="4110499" y="884064"/>
              <a:chExt cx="4162607" cy="3896632"/>
            </a:xfrm>
          </p:grpSpPr>
          <p:grpSp>
            <p:nvGrpSpPr>
              <p:cNvPr id="583" name="Gruppieren 582">
                <a:extLst>
                  <a:ext uri="{FF2B5EF4-FFF2-40B4-BE49-F238E27FC236}">
                    <a16:creationId xmlns:a16="http://schemas.microsoft.com/office/drawing/2014/main" id="{842BFAA3-1845-F21F-21BC-516F1079DC7A}"/>
                  </a:ext>
                </a:extLst>
              </p:cNvPr>
              <p:cNvGrpSpPr/>
              <p:nvPr/>
            </p:nvGrpSpPr>
            <p:grpSpPr>
              <a:xfrm>
                <a:off x="4110499" y="2451259"/>
                <a:ext cx="4162607" cy="805399"/>
                <a:chOff x="4110499" y="2451259"/>
                <a:chExt cx="4162607" cy="805399"/>
              </a:xfrm>
            </p:grpSpPr>
            <p:cxnSp>
              <p:nvCxnSpPr>
                <p:cNvPr id="585" name="Gerade Verbindung mit Pfeil 584">
                  <a:extLst>
                    <a:ext uri="{FF2B5EF4-FFF2-40B4-BE49-F238E27FC236}">
                      <a16:creationId xmlns:a16="http://schemas.microsoft.com/office/drawing/2014/main" id="{8C856BBF-D46C-5F00-22C5-2AFB786DE786}"/>
                    </a:ext>
                  </a:extLst>
                </p:cNvPr>
                <p:cNvCxnSpPr/>
                <p:nvPr/>
              </p:nvCxnSpPr>
              <p:spPr bwMode="auto">
                <a:xfrm>
                  <a:off x="5279622" y="3132412"/>
                  <a:ext cx="621745" cy="0"/>
                </a:xfrm>
                <a:prstGeom prst="straightConnector1">
                  <a:avLst/>
                </a:prstGeom>
                <a:solidFill>
                  <a:srgbClr val="FF0000"/>
                </a:solidFill>
                <a:ln w="9525" cap="flat" cmpd="sng" algn="ctr">
                  <a:solidFill>
                    <a:schemeClr val="bg1">
                      <a:lumMod val="50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86" name="Grafik 585" descr="Ein Bild, das drinnen, Tisch, sitzend, klein enthält.&#10;&#10;Automatisch generierte Beschreibung">
                  <a:extLst>
                    <a:ext uri="{FF2B5EF4-FFF2-40B4-BE49-F238E27FC236}">
                      <a16:creationId xmlns:a16="http://schemas.microsoft.com/office/drawing/2014/main" id="{CF228204-5A47-A559-5BAB-B7001C0D106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110499" y="2451259"/>
                  <a:ext cx="1150569" cy="805399"/>
                </a:xfrm>
                <a:prstGeom prst="rect">
                  <a:avLst/>
                </a:prstGeom>
                <a:ln w="9525">
                  <a:solidFill>
                    <a:schemeClr val="tx1"/>
                  </a:solidFill>
                </a:ln>
              </p:spPr>
            </p:pic>
            <p:cxnSp>
              <p:nvCxnSpPr>
                <p:cNvPr id="587" name="Gerade Verbindung mit Pfeil 586">
                  <a:extLst>
                    <a:ext uri="{FF2B5EF4-FFF2-40B4-BE49-F238E27FC236}">
                      <a16:creationId xmlns:a16="http://schemas.microsoft.com/office/drawing/2014/main" id="{4681D67E-3D0F-1A6D-C561-B1E16329F186}"/>
                    </a:ext>
                  </a:extLst>
                </p:cNvPr>
                <p:cNvCxnSpPr/>
                <p:nvPr/>
              </p:nvCxnSpPr>
              <p:spPr bwMode="auto">
                <a:xfrm>
                  <a:off x="5279622" y="2629992"/>
                  <a:ext cx="2993484" cy="19371"/>
                </a:xfrm>
                <a:prstGeom prst="straightConnector1">
                  <a:avLst/>
                </a:prstGeom>
                <a:solidFill>
                  <a:srgbClr val="FF0000"/>
                </a:solidFill>
                <a:ln w="9525" cap="flat" cmpd="sng" algn="ctr">
                  <a:solidFill>
                    <a:srgbClr val="FFCC66"/>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4" name="Gerader Verbinder 583">
                <a:extLst>
                  <a:ext uri="{FF2B5EF4-FFF2-40B4-BE49-F238E27FC236}">
                    <a16:creationId xmlns:a16="http://schemas.microsoft.com/office/drawing/2014/main" id="{2B863908-C4C7-AD9A-E30E-E93A16A9BF2D}"/>
                  </a:ext>
                </a:extLst>
              </p:cNvPr>
              <p:cNvCxnSpPr/>
              <p:nvPr/>
            </p:nvCxnSpPr>
            <p:spPr bwMode="auto">
              <a:xfrm>
                <a:off x="8243230" y="884064"/>
                <a:ext cx="0" cy="3896632"/>
              </a:xfrm>
              <a:prstGeom prst="line">
                <a:avLst/>
              </a:prstGeom>
              <a:solidFill>
                <a:srgbClr val="FF0000"/>
              </a:solidFill>
              <a:ln w="9525" cap="flat" cmpd="sng" algn="ctr">
                <a:solidFill>
                  <a:srgbClr val="FFCC6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6" name="Gruppieren 185">
              <a:extLst>
                <a:ext uri="{FF2B5EF4-FFF2-40B4-BE49-F238E27FC236}">
                  <a16:creationId xmlns:a16="http://schemas.microsoft.com/office/drawing/2014/main" id="{08D419E0-7D5E-1AFE-3192-6AD3F7DD9A79}"/>
                </a:ext>
              </a:extLst>
            </p:cNvPr>
            <p:cNvGrpSpPr/>
            <p:nvPr/>
          </p:nvGrpSpPr>
          <p:grpSpPr>
            <a:xfrm>
              <a:off x="6139586" y="875826"/>
              <a:ext cx="1360666" cy="544285"/>
              <a:chOff x="6139586" y="932976"/>
              <a:chExt cx="1360666" cy="544285"/>
            </a:xfrm>
          </p:grpSpPr>
          <p:pic>
            <p:nvPicPr>
              <p:cNvPr id="580" name="Grafik 579" descr="Ein Bild, das Spiel, Tisch, Raum enthält.&#10;&#10;Automatisch generierte Beschreibung">
                <a:extLst>
                  <a:ext uri="{FF2B5EF4-FFF2-40B4-BE49-F238E27FC236}">
                    <a16:creationId xmlns:a16="http://schemas.microsoft.com/office/drawing/2014/main" id="{709CE4E8-C6E4-FA5A-AF7C-1F8EC45AFF4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772545" y="932976"/>
                <a:ext cx="727707" cy="544285"/>
              </a:xfrm>
              <a:prstGeom prst="rect">
                <a:avLst/>
              </a:prstGeom>
              <a:ln w="9525">
                <a:solidFill>
                  <a:schemeClr val="tx1"/>
                </a:solidFill>
              </a:ln>
            </p:spPr>
          </p:pic>
          <p:cxnSp>
            <p:nvCxnSpPr>
              <p:cNvPr id="581" name="Gerade Verbindung mit Pfeil 580">
                <a:extLst>
                  <a:ext uri="{FF2B5EF4-FFF2-40B4-BE49-F238E27FC236}">
                    <a16:creationId xmlns:a16="http://schemas.microsoft.com/office/drawing/2014/main" id="{8BE7CE9B-C6F2-7180-A47F-5E5D651D6C15}"/>
                  </a:ext>
                </a:extLst>
              </p:cNvPr>
              <p:cNvCxnSpPr/>
              <p:nvPr/>
            </p:nvCxnSpPr>
            <p:spPr bwMode="auto">
              <a:xfrm>
                <a:off x="6139586" y="1202565"/>
                <a:ext cx="636778" cy="0"/>
              </a:xfrm>
              <a:prstGeom prst="straightConnector1">
                <a:avLst/>
              </a:prstGeom>
              <a:solidFill>
                <a:srgbClr val="FF0000"/>
              </a:solidFill>
              <a:ln w="9525" cap="flat" cmpd="sng" algn="ctr">
                <a:solidFill>
                  <a:srgbClr val="0000FF"/>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2" name="Gerader Verbinder 581">
                <a:extLst>
                  <a:ext uri="{FF2B5EF4-FFF2-40B4-BE49-F238E27FC236}">
                    <a16:creationId xmlns:a16="http://schemas.microsoft.com/office/drawing/2014/main" id="{D46D7BA5-DE26-107A-B2BD-5986FFA5B241}"/>
                  </a:ext>
                </a:extLst>
              </p:cNvPr>
              <p:cNvCxnSpPr>
                <a:endCxn id="595" idx="0"/>
              </p:cNvCxnSpPr>
              <p:nvPr/>
            </p:nvCxnSpPr>
            <p:spPr bwMode="auto">
              <a:xfrm>
                <a:off x="6139587" y="1198968"/>
                <a:ext cx="0" cy="216887"/>
              </a:xfrm>
              <a:prstGeom prst="line">
                <a:avLst/>
              </a:prstGeom>
              <a:solidFill>
                <a:srgbClr val="FF0000"/>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88" name="Rechteck: abgerundete Ecken 187">
              <a:extLst>
                <a:ext uri="{FF2B5EF4-FFF2-40B4-BE49-F238E27FC236}">
                  <a16:creationId xmlns:a16="http://schemas.microsoft.com/office/drawing/2014/main" id="{01EDCD72-6954-B750-CD0D-2E5A312F9120}"/>
                </a:ext>
              </a:extLst>
            </p:cNvPr>
            <p:cNvSpPr/>
            <p:nvPr/>
          </p:nvSpPr>
          <p:spPr bwMode="auto">
            <a:xfrm>
              <a:off x="1431755" y="1367084"/>
              <a:ext cx="5197178" cy="2639814"/>
            </a:xfrm>
            <a:prstGeom prst="roundRect">
              <a:avLst>
                <a:gd name="adj" fmla="val 6490"/>
              </a:avLst>
            </a:prstGeom>
            <a:solidFill>
              <a:srgbClr val="FF0000">
                <a:alpha val="10196"/>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89" name="Freihandform: Form 188">
              <a:extLst>
                <a:ext uri="{FF2B5EF4-FFF2-40B4-BE49-F238E27FC236}">
                  <a16:creationId xmlns:a16="http://schemas.microsoft.com/office/drawing/2014/main" id="{3E31E802-8CE0-D9EE-8E7A-C83A96A1F7E2}"/>
                </a:ext>
              </a:extLst>
            </p:cNvPr>
            <p:cNvSpPr/>
            <p:nvPr/>
          </p:nvSpPr>
          <p:spPr>
            <a:xfrm rot="10800000" flipV="1">
              <a:off x="2752813" y="5683402"/>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512" name="Freihandform: Form 511">
              <a:extLst>
                <a:ext uri="{FF2B5EF4-FFF2-40B4-BE49-F238E27FC236}">
                  <a16:creationId xmlns:a16="http://schemas.microsoft.com/office/drawing/2014/main" id="{54EF3BE3-7B1B-BF82-B52A-82BC56E01FC8}"/>
                </a:ext>
              </a:extLst>
            </p:cNvPr>
            <p:cNvSpPr/>
            <p:nvPr/>
          </p:nvSpPr>
          <p:spPr>
            <a:xfrm rot="10800000" flipV="1">
              <a:off x="2523520" y="5396775"/>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513" name="Gerader Verbinder 512">
              <a:extLst>
                <a:ext uri="{FF2B5EF4-FFF2-40B4-BE49-F238E27FC236}">
                  <a16:creationId xmlns:a16="http://schemas.microsoft.com/office/drawing/2014/main" id="{1977408F-84B3-7197-4F5C-70CDD0FE4922}"/>
                </a:ext>
              </a:extLst>
            </p:cNvPr>
            <p:cNvCxnSpPr>
              <a:stCxn id="517" idx="42"/>
            </p:cNvCxnSpPr>
            <p:nvPr/>
          </p:nvCxnSpPr>
          <p:spPr bwMode="auto">
            <a:xfrm flipH="1" flipV="1">
              <a:off x="2408966" y="5218024"/>
              <a:ext cx="1260" cy="44421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4" name="Grafik 513" descr="Ein Bild, das Buchse, Elektronik, drinnen, Stecker enthält.&#10;&#10;Automatisch generierte Beschreibung">
              <a:extLst>
                <a:ext uri="{FF2B5EF4-FFF2-40B4-BE49-F238E27FC236}">
                  <a16:creationId xmlns:a16="http://schemas.microsoft.com/office/drawing/2014/main" id="{FC8026DC-03A1-FFFE-1D67-FEE390FD377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4284" y="5529052"/>
              <a:ext cx="55860" cy="72945"/>
            </a:xfrm>
            <a:prstGeom prst="rect">
              <a:avLst/>
            </a:prstGeom>
            <a:ln w="9525">
              <a:solidFill>
                <a:schemeClr val="tx1"/>
              </a:solidFill>
            </a:ln>
          </p:spPr>
        </p:pic>
        <p:pic>
          <p:nvPicPr>
            <p:cNvPr id="515" name="Grafik 514">
              <a:extLst>
                <a:ext uri="{FF2B5EF4-FFF2-40B4-BE49-F238E27FC236}">
                  <a16:creationId xmlns:a16="http://schemas.microsoft.com/office/drawing/2014/main" id="{0731CDA4-9474-C7D7-D332-3A65CFA86E81}"/>
                </a:ext>
              </a:extLst>
            </p:cNvPr>
            <p:cNvPicPr>
              <a:picLocks noChangeAspect="1"/>
            </p:cNvPicPr>
            <p:nvPr/>
          </p:nvPicPr>
          <p:blipFill rotWithShape="1">
            <a:blip r:embed="rId15">
              <a:extLst>
                <a:ext uri="{28A0092B-C50C-407E-A947-70E740481C1C}">
                  <a14:useLocalDpi xmlns:a14="http://schemas.microsoft.com/office/drawing/2010/main" val="0"/>
                </a:ext>
              </a:extLst>
            </a:blip>
            <a:srcRect l="21087" t="56358" r="73126" b="14625"/>
            <a:stretch/>
          </p:blipFill>
          <p:spPr>
            <a:xfrm>
              <a:off x="2939592" y="5477242"/>
              <a:ext cx="57247" cy="128251"/>
            </a:xfrm>
            <a:prstGeom prst="rect">
              <a:avLst/>
            </a:prstGeom>
            <a:ln w="9525">
              <a:solidFill>
                <a:schemeClr val="tx1"/>
              </a:solidFill>
            </a:ln>
          </p:spPr>
        </p:pic>
        <p:sp>
          <p:nvSpPr>
            <p:cNvPr id="516" name="Freihandform: Form 515">
              <a:extLst>
                <a:ext uri="{FF2B5EF4-FFF2-40B4-BE49-F238E27FC236}">
                  <a16:creationId xmlns:a16="http://schemas.microsoft.com/office/drawing/2014/main" id="{873798CB-D124-3FEC-B899-659061DDA9C3}"/>
                </a:ext>
              </a:extLst>
            </p:cNvPr>
            <p:cNvSpPr/>
            <p:nvPr/>
          </p:nvSpPr>
          <p:spPr bwMode="auto">
            <a:xfrm>
              <a:off x="2117030" y="5051266"/>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17" name="Freihandform: Form 516">
              <a:extLst>
                <a:ext uri="{FF2B5EF4-FFF2-40B4-BE49-F238E27FC236}">
                  <a16:creationId xmlns:a16="http://schemas.microsoft.com/office/drawing/2014/main" id="{0C5BD2EF-5E34-2720-3B6B-AF97B480F262}"/>
                </a:ext>
              </a:extLst>
            </p:cNvPr>
            <p:cNvSpPr/>
            <p:nvPr/>
          </p:nvSpPr>
          <p:spPr>
            <a:xfrm rot="10800000" flipH="1" flipV="1">
              <a:off x="1926586" y="5036768"/>
              <a:ext cx="1498934" cy="638255"/>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9525" cap="flat">
              <a:solidFill>
                <a:schemeClr val="tx1"/>
              </a:solidFill>
              <a:prstDash val="solid"/>
              <a:miter/>
            </a:ln>
          </p:spPr>
          <p:txBody>
            <a:bodyPr rtlCol="0" anchor="ctr"/>
            <a:lstStyle/>
            <a:p>
              <a:endParaRPr lang="de-DE"/>
            </a:p>
          </p:txBody>
        </p:sp>
        <p:sp>
          <p:nvSpPr>
            <p:cNvPr id="518" name="Freihandform: Form 517">
              <a:extLst>
                <a:ext uri="{FF2B5EF4-FFF2-40B4-BE49-F238E27FC236}">
                  <a16:creationId xmlns:a16="http://schemas.microsoft.com/office/drawing/2014/main" id="{2039B166-EB55-F876-C0E7-06D1FA57055F}"/>
                </a:ext>
              </a:extLst>
            </p:cNvPr>
            <p:cNvSpPr/>
            <p:nvPr/>
          </p:nvSpPr>
          <p:spPr bwMode="auto">
            <a:xfrm>
              <a:off x="2011236" y="5102163"/>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19" name="Gruppieren 518">
              <a:extLst>
                <a:ext uri="{FF2B5EF4-FFF2-40B4-BE49-F238E27FC236}">
                  <a16:creationId xmlns:a16="http://schemas.microsoft.com/office/drawing/2014/main" id="{EE385BA9-43F5-F2F2-6911-4F58D2DF196B}"/>
                </a:ext>
              </a:extLst>
            </p:cNvPr>
            <p:cNvGrpSpPr/>
            <p:nvPr/>
          </p:nvGrpSpPr>
          <p:grpSpPr>
            <a:xfrm>
              <a:off x="2294445" y="5105283"/>
              <a:ext cx="866703" cy="261830"/>
              <a:chOff x="8364915" y="3815016"/>
              <a:chExt cx="897300" cy="528571"/>
            </a:xfrm>
          </p:grpSpPr>
          <p:sp>
            <p:nvSpPr>
              <p:cNvPr id="576" name="Freihandform: Form 575">
                <a:extLst>
                  <a:ext uri="{FF2B5EF4-FFF2-40B4-BE49-F238E27FC236}">
                    <a16:creationId xmlns:a16="http://schemas.microsoft.com/office/drawing/2014/main" id="{7BEDAB1C-921B-AD59-F839-B1BB7E51EDB6}"/>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7" name="Freihandform: Form 576">
                <a:extLst>
                  <a:ext uri="{FF2B5EF4-FFF2-40B4-BE49-F238E27FC236}">
                    <a16:creationId xmlns:a16="http://schemas.microsoft.com/office/drawing/2014/main" id="{09EFA727-5E8D-E921-0550-297C68AA5953}"/>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8" name="Freihandform: Form 577">
                <a:extLst>
                  <a:ext uri="{FF2B5EF4-FFF2-40B4-BE49-F238E27FC236}">
                    <a16:creationId xmlns:a16="http://schemas.microsoft.com/office/drawing/2014/main" id="{76BF6A1D-52D2-D802-1B8A-E44027D78C09}"/>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579" name="Freihandform: Form 578">
                <a:extLst>
                  <a:ext uri="{FF2B5EF4-FFF2-40B4-BE49-F238E27FC236}">
                    <a16:creationId xmlns:a16="http://schemas.microsoft.com/office/drawing/2014/main" id="{51DE769A-8430-8DCF-72A6-3A0E0284A851}"/>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pic>
          <p:nvPicPr>
            <p:cNvPr id="520" name="Grafik 519">
              <a:extLst>
                <a:ext uri="{FF2B5EF4-FFF2-40B4-BE49-F238E27FC236}">
                  <a16:creationId xmlns:a16="http://schemas.microsoft.com/office/drawing/2014/main" id="{73AFBF0A-514F-63DE-E133-DF885865C3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63143" y="5449800"/>
              <a:ext cx="123433" cy="161185"/>
            </a:xfrm>
            <a:prstGeom prst="rect">
              <a:avLst/>
            </a:prstGeom>
            <a:ln w="9525">
              <a:solidFill>
                <a:schemeClr val="tx1"/>
              </a:solidFill>
            </a:ln>
          </p:spPr>
        </p:pic>
        <p:pic>
          <p:nvPicPr>
            <p:cNvPr id="521" name="Grafik 520">
              <a:extLst>
                <a:ext uri="{FF2B5EF4-FFF2-40B4-BE49-F238E27FC236}">
                  <a16:creationId xmlns:a16="http://schemas.microsoft.com/office/drawing/2014/main" id="{E55FE459-1A01-8B85-51C4-6273FDC574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89657" y="5471363"/>
              <a:ext cx="149191" cy="129881"/>
            </a:xfrm>
            <a:prstGeom prst="rect">
              <a:avLst/>
            </a:prstGeom>
            <a:ln w="9525">
              <a:solidFill>
                <a:schemeClr val="tx1"/>
              </a:solidFill>
            </a:ln>
          </p:spPr>
        </p:pic>
        <p:cxnSp>
          <p:nvCxnSpPr>
            <p:cNvPr id="522" name="Gerader Verbinder 521">
              <a:extLst>
                <a:ext uri="{FF2B5EF4-FFF2-40B4-BE49-F238E27FC236}">
                  <a16:creationId xmlns:a16="http://schemas.microsoft.com/office/drawing/2014/main" id="{380CDC98-0B99-33B2-46A6-41EB7AE1ABD3}"/>
                </a:ext>
              </a:extLst>
            </p:cNvPr>
            <p:cNvCxnSpPr/>
            <p:nvPr/>
          </p:nvCxnSpPr>
          <p:spPr bwMode="auto">
            <a:xfrm flipH="1" flipV="1">
              <a:off x="2584986" y="5530393"/>
              <a:ext cx="130351" cy="234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3" name="Gruppieren 522">
              <a:extLst>
                <a:ext uri="{FF2B5EF4-FFF2-40B4-BE49-F238E27FC236}">
                  <a16:creationId xmlns:a16="http://schemas.microsoft.com/office/drawing/2014/main" id="{E530F94A-8036-0DF5-C18C-3ADB800D2867}"/>
                </a:ext>
              </a:extLst>
            </p:cNvPr>
            <p:cNvGrpSpPr/>
            <p:nvPr/>
          </p:nvGrpSpPr>
          <p:grpSpPr>
            <a:xfrm>
              <a:off x="3343595" y="5064204"/>
              <a:ext cx="754319" cy="648913"/>
              <a:chOff x="7922148" y="3230128"/>
              <a:chExt cx="1694579" cy="1457785"/>
            </a:xfrm>
          </p:grpSpPr>
          <p:pic>
            <p:nvPicPr>
              <p:cNvPr id="565" name="Grafik 564" descr="Ein Bild, das Handkarren, Projektor enthält.&#10;&#10;Automatisch generierte Beschreibung">
                <a:extLst>
                  <a:ext uri="{FF2B5EF4-FFF2-40B4-BE49-F238E27FC236}">
                    <a16:creationId xmlns:a16="http://schemas.microsoft.com/office/drawing/2014/main" id="{1D78D861-9F5F-B46A-3AC4-475A012A266C}"/>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305763"/>
                <a:ext cx="670609" cy="276756"/>
              </a:xfrm>
              <a:prstGeom prst="rect">
                <a:avLst/>
              </a:prstGeom>
              <a:ln w="9525">
                <a:solidFill>
                  <a:schemeClr val="tx1"/>
                </a:solidFill>
              </a:ln>
            </p:spPr>
          </p:pic>
          <p:pic>
            <p:nvPicPr>
              <p:cNvPr id="566" name="Grafik 565">
                <a:extLst>
                  <a:ext uri="{FF2B5EF4-FFF2-40B4-BE49-F238E27FC236}">
                    <a16:creationId xmlns:a16="http://schemas.microsoft.com/office/drawing/2014/main" id="{644180E8-3251-7132-FE5C-FCABE131A24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137984" y="4297915"/>
                <a:ext cx="392469" cy="207888"/>
              </a:xfrm>
              <a:prstGeom prst="rect">
                <a:avLst/>
              </a:prstGeom>
              <a:ln w="9525">
                <a:solidFill>
                  <a:schemeClr val="tx1"/>
                </a:solidFill>
              </a:ln>
            </p:spPr>
          </p:pic>
          <p:pic>
            <p:nvPicPr>
              <p:cNvPr id="567" name="Grafik 566">
                <a:extLst>
                  <a:ext uri="{FF2B5EF4-FFF2-40B4-BE49-F238E27FC236}">
                    <a16:creationId xmlns:a16="http://schemas.microsoft.com/office/drawing/2014/main" id="{419A9D66-073E-D18C-4534-5255D0810ADB}"/>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220354" y="4065622"/>
                <a:ext cx="392469" cy="207888"/>
              </a:xfrm>
              <a:prstGeom prst="rect">
                <a:avLst/>
              </a:prstGeom>
              <a:ln w="9525">
                <a:solidFill>
                  <a:schemeClr val="tx1"/>
                </a:solidFill>
              </a:ln>
            </p:spPr>
          </p:pic>
          <p:pic>
            <p:nvPicPr>
              <p:cNvPr id="568" name="Grafik 567">
                <a:extLst>
                  <a:ext uri="{FF2B5EF4-FFF2-40B4-BE49-F238E27FC236}">
                    <a16:creationId xmlns:a16="http://schemas.microsoft.com/office/drawing/2014/main" id="{F8634D36-BD8E-FBCB-96C5-AC1D2704BED7}"/>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326951" y="3850024"/>
                <a:ext cx="392469" cy="207888"/>
              </a:xfrm>
              <a:prstGeom prst="rect">
                <a:avLst/>
              </a:prstGeom>
              <a:ln w="9525">
                <a:solidFill>
                  <a:schemeClr val="tx1"/>
                </a:solidFill>
              </a:ln>
            </p:spPr>
          </p:pic>
          <p:pic>
            <p:nvPicPr>
              <p:cNvPr id="569" name="Grafik 568">
                <a:extLst>
                  <a:ext uri="{FF2B5EF4-FFF2-40B4-BE49-F238E27FC236}">
                    <a16:creationId xmlns:a16="http://schemas.microsoft.com/office/drawing/2014/main" id="{C4D6B08C-2874-776C-CFC3-6014D10F2ABD}"/>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569215" y="4297915"/>
                <a:ext cx="392469" cy="207888"/>
              </a:xfrm>
              <a:prstGeom prst="rect">
                <a:avLst/>
              </a:prstGeom>
              <a:ln w="9525">
                <a:solidFill>
                  <a:schemeClr val="tx1"/>
                </a:solidFill>
              </a:ln>
            </p:spPr>
          </p:pic>
          <p:pic>
            <p:nvPicPr>
              <p:cNvPr id="570" name="Grafik 569">
                <a:extLst>
                  <a:ext uri="{FF2B5EF4-FFF2-40B4-BE49-F238E27FC236}">
                    <a16:creationId xmlns:a16="http://schemas.microsoft.com/office/drawing/2014/main" id="{8EB11C6E-97DA-2F5B-F220-A0C4DAC2EAE0}"/>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651585" y="4065622"/>
                <a:ext cx="392469" cy="207888"/>
              </a:xfrm>
              <a:prstGeom prst="rect">
                <a:avLst/>
              </a:prstGeom>
              <a:ln w="9525">
                <a:solidFill>
                  <a:schemeClr val="tx1"/>
                </a:solidFill>
              </a:ln>
            </p:spPr>
          </p:pic>
          <p:pic>
            <p:nvPicPr>
              <p:cNvPr id="571" name="Grafik 570">
                <a:extLst>
                  <a:ext uri="{FF2B5EF4-FFF2-40B4-BE49-F238E27FC236}">
                    <a16:creationId xmlns:a16="http://schemas.microsoft.com/office/drawing/2014/main" id="{9702026F-3C9F-CD6F-B9EA-DA29F8668ACD}"/>
                  </a:ext>
                </a:extLst>
              </p:cNvPr>
              <p:cNvPicPr>
                <a:picLocks noChangeAspect="1"/>
              </p:cNvPicPr>
              <p:nvPr/>
            </p:nvPicPr>
            <p:blipFill rotWithShape="1">
              <a:blip r:embed="rId19">
                <a:extLst>
                  <a:ext uri="{28A0092B-C50C-407E-A947-70E740481C1C}">
                    <a14:useLocalDpi xmlns:a14="http://schemas.microsoft.com/office/drawing/2010/main" val="0"/>
                  </a:ext>
                </a:extLst>
              </a:blip>
              <a:srcRect l="13089" t="28194" r="13089" b="37778"/>
              <a:stretch/>
            </p:blipFill>
            <p:spPr>
              <a:xfrm>
                <a:off x="8758182" y="3850024"/>
                <a:ext cx="392469" cy="207888"/>
              </a:xfrm>
              <a:prstGeom prst="rect">
                <a:avLst/>
              </a:prstGeom>
              <a:ln w="9525">
                <a:solidFill>
                  <a:schemeClr val="tx1"/>
                </a:solidFill>
              </a:ln>
            </p:spPr>
          </p:pic>
          <p:pic>
            <p:nvPicPr>
              <p:cNvPr id="572" name="Grafik 571" descr="Ein Bild, das Handkarren, Projektor enthält.&#10;&#10;Automatisch generierte Beschreibung">
                <a:extLst>
                  <a:ext uri="{FF2B5EF4-FFF2-40B4-BE49-F238E27FC236}">
                    <a16:creationId xmlns:a16="http://schemas.microsoft.com/office/drawing/2014/main" id="{4528B93E-7CFA-1731-4910-DB3CF5753B06}"/>
                  </a:ext>
                </a:extLst>
              </p:cNvPr>
              <p:cNvPicPr>
                <a:picLocks noChangeAspect="1"/>
              </p:cNvPicPr>
              <p:nvPr/>
            </p:nvPicPr>
            <p:blipFill rotWithShape="1">
              <a:blip r:embed="rId18">
                <a:extLst>
                  <a:ext uri="{28A0092B-C50C-407E-A947-70E740481C1C}">
                    <a14:useLocalDpi xmlns:a14="http://schemas.microsoft.com/office/drawing/2010/main" val="0"/>
                  </a:ext>
                </a:extLst>
              </a:blip>
              <a:srcRect t="34527" b="33870"/>
              <a:stretch/>
            </p:blipFill>
            <p:spPr>
              <a:xfrm flipH="1">
                <a:off x="8418100" y="3577954"/>
                <a:ext cx="670609" cy="276756"/>
              </a:xfrm>
              <a:prstGeom prst="rect">
                <a:avLst/>
              </a:prstGeom>
              <a:ln w="9525">
                <a:solidFill>
                  <a:schemeClr val="tx1"/>
                </a:solidFill>
              </a:ln>
            </p:spPr>
          </p:pic>
          <p:grpSp>
            <p:nvGrpSpPr>
              <p:cNvPr id="573" name="Gruppieren 572">
                <a:extLst>
                  <a:ext uri="{FF2B5EF4-FFF2-40B4-BE49-F238E27FC236}">
                    <a16:creationId xmlns:a16="http://schemas.microsoft.com/office/drawing/2014/main" id="{0F50BA1C-5262-D758-E2B9-5CA7F24D91A7}"/>
                  </a:ext>
                </a:extLst>
              </p:cNvPr>
              <p:cNvGrpSpPr/>
              <p:nvPr/>
            </p:nvGrpSpPr>
            <p:grpSpPr>
              <a:xfrm>
                <a:off x="7922148" y="3230128"/>
                <a:ext cx="1694579" cy="1457785"/>
                <a:chOff x="9906000" y="1688388"/>
                <a:chExt cx="3011703" cy="1984036"/>
              </a:xfrm>
            </p:grpSpPr>
            <p:pic>
              <p:nvPicPr>
                <p:cNvPr id="574" name="Grafik 573">
                  <a:extLst>
                    <a:ext uri="{FF2B5EF4-FFF2-40B4-BE49-F238E27FC236}">
                      <a16:creationId xmlns:a16="http://schemas.microsoft.com/office/drawing/2014/main" id="{C36BD10B-EA73-1456-29A3-6FDD6FEC9A69}"/>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0"/>
                    </a:ext>
                  </a:extLst>
                </a:blip>
                <a:srcRect l="-1" t="16508" r="49149" b="27515"/>
                <a:stretch/>
              </p:blipFill>
              <p:spPr>
                <a:xfrm>
                  <a:off x="9906000" y="1688388"/>
                  <a:ext cx="2828822" cy="1968695"/>
                </a:xfrm>
                <a:prstGeom prst="rect">
                  <a:avLst/>
                </a:prstGeom>
              </p:spPr>
            </p:pic>
            <p:sp>
              <p:nvSpPr>
                <p:cNvPr id="575" name="Rechteck 574">
                  <a:extLst>
                    <a:ext uri="{FF2B5EF4-FFF2-40B4-BE49-F238E27FC236}">
                      <a16:creationId xmlns:a16="http://schemas.microsoft.com/office/drawing/2014/main" id="{D6C41A51-A489-E43D-53F1-E32E920081AA}"/>
                    </a:ext>
                  </a:extLst>
                </p:cNvPr>
                <p:cNvSpPr/>
                <p:nvPr/>
              </p:nvSpPr>
              <p:spPr bwMode="auto">
                <a:xfrm>
                  <a:off x="12409634" y="2705215"/>
                  <a:ext cx="508069" cy="96720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cxnSp>
          <p:nvCxnSpPr>
            <p:cNvPr id="524" name="Gerader Verbinder 523">
              <a:extLst>
                <a:ext uri="{FF2B5EF4-FFF2-40B4-BE49-F238E27FC236}">
                  <a16:creationId xmlns:a16="http://schemas.microsoft.com/office/drawing/2014/main" id="{8186B8DB-D64A-D19A-00F9-2942F7CEBE4E}"/>
                </a:ext>
              </a:extLst>
            </p:cNvPr>
            <p:cNvCxnSpPr/>
            <p:nvPr/>
          </p:nvCxnSpPr>
          <p:spPr bwMode="auto">
            <a:xfrm>
              <a:off x="2238948" y="4401527"/>
              <a:ext cx="0" cy="668743"/>
            </a:xfrm>
            <a:prstGeom prst="line">
              <a:avLst/>
            </a:prstGeom>
            <a:solidFill>
              <a:srgbClr val="FF0000"/>
            </a:solidFill>
            <a:ln w="9525" cap="flat" cmpd="sng" algn="ctr">
              <a:solidFill>
                <a:schemeClr val="tx1"/>
              </a:solidFill>
              <a:prstDash val="solid"/>
              <a:round/>
              <a:headEnd type="arrow"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5" name="Gerade Verbindung mit Pfeil 524">
              <a:extLst>
                <a:ext uri="{FF2B5EF4-FFF2-40B4-BE49-F238E27FC236}">
                  <a16:creationId xmlns:a16="http://schemas.microsoft.com/office/drawing/2014/main" id="{8548E2C9-A2EC-9D24-2944-C239C93FF5AC}"/>
                </a:ext>
              </a:extLst>
            </p:cNvPr>
            <p:cNvCxnSpPr/>
            <p:nvPr/>
          </p:nvCxnSpPr>
          <p:spPr bwMode="auto">
            <a:xfrm>
              <a:off x="1524000" y="4382833"/>
              <a:ext cx="6570846" cy="0"/>
            </a:xfrm>
            <a:prstGeom prst="straightConnector1">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6" name="Gruppieren 525">
              <a:extLst>
                <a:ext uri="{FF2B5EF4-FFF2-40B4-BE49-F238E27FC236}">
                  <a16:creationId xmlns:a16="http://schemas.microsoft.com/office/drawing/2014/main" id="{8DBDF16A-19FF-C729-828F-6EBAF3FB24E8}"/>
                </a:ext>
              </a:extLst>
            </p:cNvPr>
            <p:cNvGrpSpPr/>
            <p:nvPr/>
          </p:nvGrpSpPr>
          <p:grpSpPr>
            <a:xfrm>
              <a:off x="916626" y="679748"/>
              <a:ext cx="8181790" cy="5422762"/>
              <a:chOff x="916626" y="679748"/>
              <a:chExt cx="8181790" cy="5422762"/>
            </a:xfrm>
          </p:grpSpPr>
          <p:grpSp>
            <p:nvGrpSpPr>
              <p:cNvPr id="547" name="Gruppieren 546">
                <a:extLst>
                  <a:ext uri="{FF2B5EF4-FFF2-40B4-BE49-F238E27FC236}">
                    <a16:creationId xmlns:a16="http://schemas.microsoft.com/office/drawing/2014/main" id="{D0131967-91F2-2484-4A0D-8FEC64209DAA}"/>
                  </a:ext>
                </a:extLst>
              </p:cNvPr>
              <p:cNvGrpSpPr/>
              <p:nvPr/>
            </p:nvGrpSpPr>
            <p:grpSpPr>
              <a:xfrm>
                <a:off x="916626" y="679748"/>
                <a:ext cx="8181790" cy="5422762"/>
                <a:chOff x="916626" y="679748"/>
                <a:chExt cx="8181790" cy="5422762"/>
              </a:xfrm>
            </p:grpSpPr>
            <p:cxnSp>
              <p:nvCxnSpPr>
                <p:cNvPr id="549" name="Gerader Verbinder 548">
                  <a:extLst>
                    <a:ext uri="{FF2B5EF4-FFF2-40B4-BE49-F238E27FC236}">
                      <a16:creationId xmlns:a16="http://schemas.microsoft.com/office/drawing/2014/main" id="{94EF9A01-C4EE-7CA8-C1BF-3FDE5F6566D4}"/>
                    </a:ext>
                  </a:extLst>
                </p:cNvPr>
                <p:cNvCxnSpPr/>
                <p:nvPr/>
              </p:nvCxnSpPr>
              <p:spPr bwMode="auto">
                <a:xfrm>
                  <a:off x="9044816" y="679748"/>
                  <a:ext cx="53600" cy="542276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50" name="Grafik 549">
                  <a:extLst>
                    <a:ext uri="{FF2B5EF4-FFF2-40B4-BE49-F238E27FC236}">
                      <a16:creationId xmlns:a16="http://schemas.microsoft.com/office/drawing/2014/main" id="{B6F39977-484E-A585-ABD8-72CBE5C58011}"/>
                    </a:ext>
                  </a:extLst>
                </p:cNvPr>
                <p:cNvPicPr>
                  <a:picLocks noChangeAspect="1"/>
                </p:cNvPicPr>
                <p:nvPr/>
              </p:nvPicPr>
              <p:blipFill rotWithShape="1">
                <a:blip r:embed="rId21">
                  <a:extLst>
                    <a:ext uri="{28A0092B-C50C-407E-A947-70E740481C1C}">
                      <a14:useLocalDpi xmlns:a14="http://schemas.microsoft.com/office/drawing/2010/main" val="0"/>
                    </a:ext>
                  </a:extLst>
                </a:blip>
                <a:srcRect l="17809" t="17276" r="16816" b="18891"/>
                <a:stretch/>
              </p:blipFill>
              <p:spPr>
                <a:xfrm>
                  <a:off x="8395073" y="1609238"/>
                  <a:ext cx="476662" cy="310280"/>
                </a:xfrm>
                <a:prstGeom prst="rect">
                  <a:avLst/>
                </a:prstGeom>
                <a:ln w="9525">
                  <a:solidFill>
                    <a:schemeClr val="tx1"/>
                  </a:solidFill>
                </a:ln>
              </p:spPr>
            </p:pic>
            <p:cxnSp>
              <p:nvCxnSpPr>
                <p:cNvPr id="551" name="Gerade Verbindung mit Pfeil 550">
                  <a:extLst>
                    <a:ext uri="{FF2B5EF4-FFF2-40B4-BE49-F238E27FC236}">
                      <a16:creationId xmlns:a16="http://schemas.microsoft.com/office/drawing/2014/main" id="{7323E9B6-2EC9-D456-2793-B11B152F59B5}"/>
                    </a:ext>
                  </a:extLst>
                </p:cNvPr>
                <p:cNvCxnSpPr/>
                <p:nvPr/>
              </p:nvCxnSpPr>
              <p:spPr bwMode="auto">
                <a:xfrm>
                  <a:off x="916626" y="6102510"/>
                  <a:ext cx="8181790"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2" name="Gerader Verbinder 551">
                  <a:extLst>
                    <a:ext uri="{FF2B5EF4-FFF2-40B4-BE49-F238E27FC236}">
                      <a16:creationId xmlns:a16="http://schemas.microsoft.com/office/drawing/2014/main" id="{10C2BB17-DF1D-6EDA-0070-EF2F8667E988}"/>
                    </a:ext>
                  </a:extLst>
                </p:cNvPr>
                <p:cNvCxnSpPr/>
                <p:nvPr/>
              </p:nvCxnSpPr>
              <p:spPr bwMode="auto">
                <a:xfrm>
                  <a:off x="920215" y="1510455"/>
                  <a:ext cx="0" cy="45920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3" name="Gerade Verbindung mit Pfeil 552">
                  <a:extLst>
                    <a:ext uri="{FF2B5EF4-FFF2-40B4-BE49-F238E27FC236}">
                      <a16:creationId xmlns:a16="http://schemas.microsoft.com/office/drawing/2014/main" id="{C2B6913C-1D26-CED8-A23F-4CF41EDCF83C}"/>
                    </a:ext>
                  </a:extLst>
                </p:cNvPr>
                <p:cNvCxnSpPr/>
                <p:nvPr/>
              </p:nvCxnSpPr>
              <p:spPr bwMode="auto">
                <a:xfrm>
                  <a:off x="4570962" y="2288850"/>
                  <a:ext cx="4494424"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4" name="Gerade Verbindung mit Pfeil 553">
                  <a:extLst>
                    <a:ext uri="{FF2B5EF4-FFF2-40B4-BE49-F238E27FC236}">
                      <a16:creationId xmlns:a16="http://schemas.microsoft.com/office/drawing/2014/main" id="{FDFD9770-5D4E-CEB0-574D-8F9548FB98A0}"/>
                    </a:ext>
                  </a:extLst>
                </p:cNvPr>
                <p:cNvCxnSpPr/>
                <p:nvPr/>
              </p:nvCxnSpPr>
              <p:spPr bwMode="auto">
                <a:xfrm>
                  <a:off x="920215" y="2163308"/>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5" name="Gerade Verbindung mit Pfeil 554">
                  <a:extLst>
                    <a:ext uri="{FF2B5EF4-FFF2-40B4-BE49-F238E27FC236}">
                      <a16:creationId xmlns:a16="http://schemas.microsoft.com/office/drawing/2014/main" id="{849C4785-E8EE-DCCE-401D-C31C446E73A9}"/>
                    </a:ext>
                  </a:extLst>
                </p:cNvPr>
                <p:cNvCxnSpPr/>
                <p:nvPr/>
              </p:nvCxnSpPr>
              <p:spPr bwMode="auto">
                <a:xfrm>
                  <a:off x="920215" y="3032006"/>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6" name="Gerade Verbindung mit Pfeil 555">
                  <a:extLst>
                    <a:ext uri="{FF2B5EF4-FFF2-40B4-BE49-F238E27FC236}">
                      <a16:creationId xmlns:a16="http://schemas.microsoft.com/office/drawing/2014/main" id="{A232CED7-97C1-815E-03D8-556E73F8EC14}"/>
                    </a:ext>
                  </a:extLst>
                </p:cNvPr>
                <p:cNvCxnSpPr/>
                <p:nvPr/>
              </p:nvCxnSpPr>
              <p:spPr bwMode="auto">
                <a:xfrm>
                  <a:off x="920215" y="3815819"/>
                  <a:ext cx="1193716" cy="0"/>
                </a:xfrm>
                <a:prstGeom prst="straightConnector1">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7" name="Gerader Verbinder 556">
                  <a:extLst>
                    <a:ext uri="{FF2B5EF4-FFF2-40B4-BE49-F238E27FC236}">
                      <a16:creationId xmlns:a16="http://schemas.microsoft.com/office/drawing/2014/main" id="{D3FFD460-32DE-421D-3AE0-64FB822A4F69}"/>
                    </a:ext>
                  </a:extLst>
                </p:cNvPr>
                <p:cNvCxnSpPr/>
                <p:nvPr/>
              </p:nvCxnSpPr>
              <p:spPr bwMode="auto">
                <a:xfrm>
                  <a:off x="2500619" y="5636722"/>
                  <a:ext cx="0" cy="465788"/>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8" name="Gerader Verbinder 557">
                  <a:extLst>
                    <a:ext uri="{FF2B5EF4-FFF2-40B4-BE49-F238E27FC236}">
                      <a16:creationId xmlns:a16="http://schemas.microsoft.com/office/drawing/2014/main" id="{7DC739DF-B7F6-C6B3-DFB6-032BA2120EF4}"/>
                    </a:ext>
                  </a:extLst>
                </p:cNvPr>
                <p:cNvCxnSpPr/>
                <p:nvPr/>
              </p:nvCxnSpPr>
              <p:spPr bwMode="auto">
                <a:xfrm>
                  <a:off x="6356340"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9" name="Gerader Verbinder 558">
                  <a:extLst>
                    <a:ext uri="{FF2B5EF4-FFF2-40B4-BE49-F238E27FC236}">
                      <a16:creationId xmlns:a16="http://schemas.microsoft.com/office/drawing/2014/main" id="{038DA045-3DB4-CA9B-66B2-34B867473F6C}"/>
                    </a:ext>
                  </a:extLst>
                </p:cNvPr>
                <p:cNvCxnSpPr/>
                <p:nvPr/>
              </p:nvCxnSpPr>
              <p:spPr bwMode="auto">
                <a:xfrm>
                  <a:off x="7968456" y="5670978"/>
                  <a:ext cx="0" cy="43153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0" name="Gerader Verbinder 559">
                  <a:extLst>
                    <a:ext uri="{FF2B5EF4-FFF2-40B4-BE49-F238E27FC236}">
                      <a16:creationId xmlns:a16="http://schemas.microsoft.com/office/drawing/2014/main" id="{94C5725C-42D3-2BAF-F257-1432B497A333}"/>
                    </a:ext>
                  </a:extLst>
                </p:cNvPr>
                <p:cNvCxnSpPr/>
                <p:nvPr/>
              </p:nvCxnSpPr>
              <p:spPr bwMode="auto">
                <a:xfrm>
                  <a:off x="6028923" y="2292697"/>
                  <a:ext cx="0" cy="472723"/>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1" name="Gerader Verbinder 560">
                  <a:extLst>
                    <a:ext uri="{FF2B5EF4-FFF2-40B4-BE49-F238E27FC236}">
                      <a16:creationId xmlns:a16="http://schemas.microsoft.com/office/drawing/2014/main" id="{69297F50-BDE7-7F7C-BE93-CBA74F0CDAC8}"/>
                    </a:ext>
                  </a:extLst>
                </p:cNvPr>
                <p:cNvCxnSpPr/>
                <p:nvPr/>
              </p:nvCxnSpPr>
              <p:spPr bwMode="auto">
                <a:xfrm>
                  <a:off x="4805190" y="2292697"/>
                  <a:ext cx="0" cy="10141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2" name="Gerader Verbinder 561">
                  <a:extLst>
                    <a:ext uri="{FF2B5EF4-FFF2-40B4-BE49-F238E27FC236}">
                      <a16:creationId xmlns:a16="http://schemas.microsoft.com/office/drawing/2014/main" id="{1443F59E-6204-41C6-B5E6-C4FDDE813C08}"/>
                    </a:ext>
                  </a:extLst>
                </p:cNvPr>
                <p:cNvCxnSpPr/>
                <p:nvPr/>
              </p:nvCxnSpPr>
              <p:spPr bwMode="auto">
                <a:xfrm>
                  <a:off x="5870481" y="1970015"/>
                  <a:ext cx="0" cy="31883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3" name="Gerader Verbinder 562">
                  <a:extLst>
                    <a:ext uri="{FF2B5EF4-FFF2-40B4-BE49-F238E27FC236}">
                      <a16:creationId xmlns:a16="http://schemas.microsoft.com/office/drawing/2014/main" id="{910A6E09-2FF9-749A-CD2D-7190640679E3}"/>
                    </a:ext>
                  </a:extLst>
                </p:cNvPr>
                <p:cNvCxnSpPr/>
                <p:nvPr/>
              </p:nvCxnSpPr>
              <p:spPr bwMode="auto">
                <a:xfrm>
                  <a:off x="7136398" y="1414966"/>
                  <a:ext cx="0" cy="873884"/>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4" name="Gerader Verbinder 563">
                  <a:extLst>
                    <a:ext uri="{FF2B5EF4-FFF2-40B4-BE49-F238E27FC236}">
                      <a16:creationId xmlns:a16="http://schemas.microsoft.com/office/drawing/2014/main" id="{1110BD40-C227-0D9C-16C6-EA3CF6BC77A7}"/>
                    </a:ext>
                  </a:extLst>
                </p:cNvPr>
                <p:cNvCxnSpPr/>
                <p:nvPr/>
              </p:nvCxnSpPr>
              <p:spPr bwMode="auto">
                <a:xfrm>
                  <a:off x="8556636" y="1851908"/>
                  <a:ext cx="0" cy="436942"/>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8" name="Gerader Verbinder 547">
                <a:extLst>
                  <a:ext uri="{FF2B5EF4-FFF2-40B4-BE49-F238E27FC236}">
                    <a16:creationId xmlns:a16="http://schemas.microsoft.com/office/drawing/2014/main" id="{AF35A331-09B0-BED9-F037-3F8F03B84E9D}"/>
                  </a:ext>
                </a:extLst>
              </p:cNvPr>
              <p:cNvCxnSpPr/>
              <p:nvPr/>
            </p:nvCxnSpPr>
            <p:spPr bwMode="auto">
              <a:xfrm>
                <a:off x="5059319" y="5679273"/>
                <a:ext cx="0" cy="423237"/>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7" name="Gruppieren 526">
              <a:extLst>
                <a:ext uri="{FF2B5EF4-FFF2-40B4-BE49-F238E27FC236}">
                  <a16:creationId xmlns:a16="http://schemas.microsoft.com/office/drawing/2014/main" id="{77DF654E-BC19-0C1E-8094-933080048B34}"/>
                </a:ext>
              </a:extLst>
            </p:cNvPr>
            <p:cNvGrpSpPr/>
            <p:nvPr/>
          </p:nvGrpSpPr>
          <p:grpSpPr>
            <a:xfrm>
              <a:off x="7227353" y="4382833"/>
              <a:ext cx="938809" cy="1525491"/>
              <a:chOff x="7227353" y="4382833"/>
              <a:chExt cx="938809" cy="1525491"/>
            </a:xfrm>
          </p:grpSpPr>
          <p:pic>
            <p:nvPicPr>
              <p:cNvPr id="543" name="Grafik 542" descr="Ein Bild, das draußen, Gebäude, Turm enthält.&#10;&#10;Automatisch generierte Beschreibung">
                <a:extLst>
                  <a:ext uri="{FF2B5EF4-FFF2-40B4-BE49-F238E27FC236}">
                    <a16:creationId xmlns:a16="http://schemas.microsoft.com/office/drawing/2014/main" id="{8D189A68-44F0-6B5B-FF6E-EB13B658EF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27353" y="5041390"/>
                <a:ext cx="938809" cy="625872"/>
              </a:xfrm>
              <a:prstGeom prst="rect">
                <a:avLst/>
              </a:prstGeom>
              <a:ln w="9525">
                <a:solidFill>
                  <a:schemeClr val="tx1"/>
                </a:solidFill>
              </a:ln>
            </p:spPr>
          </p:pic>
          <p:cxnSp>
            <p:nvCxnSpPr>
              <p:cNvPr id="544" name="Gerader Verbinder 543">
                <a:extLst>
                  <a:ext uri="{FF2B5EF4-FFF2-40B4-BE49-F238E27FC236}">
                    <a16:creationId xmlns:a16="http://schemas.microsoft.com/office/drawing/2014/main" id="{AC5E93DC-55EE-7C91-A0CC-DA1115CB75FF}"/>
                  </a:ext>
                </a:extLst>
              </p:cNvPr>
              <p:cNvCxnSpPr/>
              <p:nvPr/>
            </p:nvCxnSpPr>
            <p:spPr bwMode="auto">
              <a:xfrm>
                <a:off x="7970987" y="4382833"/>
                <a:ext cx="0" cy="668743"/>
              </a:xfrm>
              <a:prstGeom prst="line">
                <a:avLst/>
              </a:prstGeom>
              <a:solidFill>
                <a:srgbClr val="FF0000"/>
              </a:solidFill>
              <a:ln w="9525" cap="flat" cmpd="sng" algn="ctr">
                <a:solidFill>
                  <a:schemeClr val="tx1"/>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5" name="Gerader Verbinder 544">
                <a:extLst>
                  <a:ext uri="{FF2B5EF4-FFF2-40B4-BE49-F238E27FC236}">
                    <a16:creationId xmlns:a16="http://schemas.microsoft.com/office/drawing/2014/main" id="{00BEBE4B-111E-9AB5-9B5E-3A08283B8699}"/>
                  </a:ext>
                </a:extLst>
              </p:cNvPr>
              <p:cNvCxnSpPr/>
              <p:nvPr/>
            </p:nvCxnSpPr>
            <p:spPr bwMode="auto">
              <a:xfrm>
                <a:off x="7393244" y="4529453"/>
                <a:ext cx="0" cy="501870"/>
              </a:xfrm>
              <a:prstGeom prst="line">
                <a:avLst/>
              </a:prstGeom>
              <a:solidFill>
                <a:srgbClr val="FF0000"/>
              </a:solidFill>
              <a:ln w="9525" cap="flat" cmpd="sng" algn="ctr">
                <a:solidFill>
                  <a:srgbClr val="FFC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6" name="Gerader Verbinder 545">
                <a:extLst>
                  <a:ext uri="{FF2B5EF4-FFF2-40B4-BE49-F238E27FC236}">
                    <a16:creationId xmlns:a16="http://schemas.microsoft.com/office/drawing/2014/main" id="{E7244E62-7590-B22D-4FB4-A8F8C1E86FF9}"/>
                  </a:ext>
                </a:extLst>
              </p:cNvPr>
              <p:cNvCxnSpPr/>
              <p:nvPr/>
            </p:nvCxnSpPr>
            <p:spPr bwMode="auto">
              <a:xfrm>
                <a:off x="7500252" y="5645555"/>
                <a:ext cx="0" cy="262769"/>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8" name="Gruppieren 527">
              <a:extLst>
                <a:ext uri="{FF2B5EF4-FFF2-40B4-BE49-F238E27FC236}">
                  <a16:creationId xmlns:a16="http://schemas.microsoft.com/office/drawing/2014/main" id="{AB348CD8-E5D7-27EF-F137-1C7E111E2D46}"/>
                </a:ext>
              </a:extLst>
            </p:cNvPr>
            <p:cNvGrpSpPr/>
            <p:nvPr/>
          </p:nvGrpSpPr>
          <p:grpSpPr>
            <a:xfrm>
              <a:off x="1994556" y="4401527"/>
              <a:ext cx="6461051" cy="1520008"/>
              <a:chOff x="1994556" y="4401527"/>
              <a:chExt cx="6461051" cy="1520008"/>
            </a:xfrm>
          </p:grpSpPr>
          <p:grpSp>
            <p:nvGrpSpPr>
              <p:cNvPr id="529" name="Gruppieren 528">
                <a:extLst>
                  <a:ext uri="{FF2B5EF4-FFF2-40B4-BE49-F238E27FC236}">
                    <a16:creationId xmlns:a16="http://schemas.microsoft.com/office/drawing/2014/main" id="{358E9BDF-C535-9F3C-1EB5-462CB3C454C3}"/>
                  </a:ext>
                </a:extLst>
              </p:cNvPr>
              <p:cNvGrpSpPr/>
              <p:nvPr/>
            </p:nvGrpSpPr>
            <p:grpSpPr>
              <a:xfrm>
                <a:off x="1994556" y="4529453"/>
                <a:ext cx="6461051" cy="1392082"/>
                <a:chOff x="1994556" y="4529453"/>
                <a:chExt cx="6461051" cy="1392082"/>
              </a:xfrm>
            </p:grpSpPr>
            <p:cxnSp>
              <p:nvCxnSpPr>
                <p:cNvPr id="531" name="Gerade Verbindung mit Pfeil 530">
                  <a:extLst>
                    <a:ext uri="{FF2B5EF4-FFF2-40B4-BE49-F238E27FC236}">
                      <a16:creationId xmlns:a16="http://schemas.microsoft.com/office/drawing/2014/main" id="{0A6D92AB-CF93-9210-F554-3FA089053CCD}"/>
                    </a:ext>
                  </a:extLst>
                </p:cNvPr>
                <p:cNvCxnSpPr/>
                <p:nvPr/>
              </p:nvCxnSpPr>
              <p:spPr bwMode="auto">
                <a:xfrm>
                  <a:off x="6139586" y="4532287"/>
                  <a:ext cx="2103644" cy="0"/>
                </a:xfrm>
                <a:prstGeom prst="straightConnector1">
                  <a:avLst/>
                </a:prstGeom>
                <a:solidFill>
                  <a:srgbClr val="FF0000"/>
                </a:solidFill>
                <a:ln w="952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 name="Gerade Verbindung mit Pfeil 531">
                  <a:extLst>
                    <a:ext uri="{FF2B5EF4-FFF2-40B4-BE49-F238E27FC236}">
                      <a16:creationId xmlns:a16="http://schemas.microsoft.com/office/drawing/2014/main" id="{B3576FFA-27CF-8223-9EB5-FBDB69B2FF0F}"/>
                    </a:ext>
                  </a:extLst>
                </p:cNvPr>
                <p:cNvCxnSpPr/>
                <p:nvPr/>
              </p:nvCxnSpPr>
              <p:spPr bwMode="auto">
                <a:xfrm>
                  <a:off x="2500619" y="4532287"/>
                  <a:ext cx="3704697" cy="0"/>
                </a:xfrm>
                <a:prstGeom prst="straightConnector1">
                  <a:avLst/>
                </a:prstGeom>
                <a:solidFill>
                  <a:srgbClr val="FF0000"/>
                </a:solidFill>
                <a:ln w="9525" cap="flat" cmpd="sng" algn="ctr">
                  <a:solidFill>
                    <a:srgbClr val="FFC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33" name="Gruppieren 532">
                  <a:extLst>
                    <a:ext uri="{FF2B5EF4-FFF2-40B4-BE49-F238E27FC236}">
                      <a16:creationId xmlns:a16="http://schemas.microsoft.com/office/drawing/2014/main" id="{69D5B5FA-DA9C-2887-C64F-B8827FA21162}"/>
                    </a:ext>
                  </a:extLst>
                </p:cNvPr>
                <p:cNvGrpSpPr/>
                <p:nvPr/>
              </p:nvGrpSpPr>
              <p:grpSpPr>
                <a:xfrm>
                  <a:off x="1994556" y="4529453"/>
                  <a:ext cx="6461051" cy="1392082"/>
                  <a:chOff x="1994556" y="4529453"/>
                  <a:chExt cx="6461051" cy="1392082"/>
                </a:xfrm>
              </p:grpSpPr>
              <p:cxnSp>
                <p:nvCxnSpPr>
                  <p:cNvPr id="534" name="Gerader Verbinder 533">
                    <a:extLst>
                      <a:ext uri="{FF2B5EF4-FFF2-40B4-BE49-F238E27FC236}">
                        <a16:creationId xmlns:a16="http://schemas.microsoft.com/office/drawing/2014/main" id="{15F8A5CE-F737-DAF4-38E9-1808CE8FB345}"/>
                      </a:ext>
                    </a:extLst>
                  </p:cNvPr>
                  <p:cNvCxnSpPr/>
                  <p:nvPr/>
                </p:nvCxnSpPr>
                <p:spPr bwMode="auto">
                  <a:xfrm>
                    <a:off x="2578293" y="4529453"/>
                    <a:ext cx="0" cy="501870"/>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35" name="Gruppieren 534">
                    <a:extLst>
                      <a:ext uri="{FF2B5EF4-FFF2-40B4-BE49-F238E27FC236}">
                        <a16:creationId xmlns:a16="http://schemas.microsoft.com/office/drawing/2014/main" id="{2591C61D-2362-8F7A-BAF9-7865F963E5C1}"/>
                      </a:ext>
                    </a:extLst>
                  </p:cNvPr>
                  <p:cNvGrpSpPr/>
                  <p:nvPr/>
                </p:nvGrpSpPr>
                <p:grpSpPr>
                  <a:xfrm>
                    <a:off x="1994556" y="4529453"/>
                    <a:ext cx="6461051" cy="1392082"/>
                    <a:chOff x="1994556" y="4529453"/>
                    <a:chExt cx="6461051" cy="1392082"/>
                  </a:xfrm>
                </p:grpSpPr>
                <p:grpSp>
                  <p:nvGrpSpPr>
                    <p:cNvPr id="536" name="Gruppieren 535">
                      <a:extLst>
                        <a:ext uri="{FF2B5EF4-FFF2-40B4-BE49-F238E27FC236}">
                          <a16:creationId xmlns:a16="http://schemas.microsoft.com/office/drawing/2014/main" id="{2E086B75-919D-2AE1-AF3D-3723D636B662}"/>
                        </a:ext>
                      </a:extLst>
                    </p:cNvPr>
                    <p:cNvGrpSpPr/>
                    <p:nvPr/>
                  </p:nvGrpSpPr>
                  <p:grpSpPr>
                    <a:xfrm>
                      <a:off x="1994556" y="5623681"/>
                      <a:ext cx="6461051" cy="297854"/>
                      <a:chOff x="1994556" y="5680831"/>
                      <a:chExt cx="6461051" cy="297854"/>
                    </a:xfrm>
                  </p:grpSpPr>
                  <p:cxnSp>
                    <p:nvCxnSpPr>
                      <p:cNvPr id="541" name="Gerade Verbindung mit Pfeil 540">
                        <a:extLst>
                          <a:ext uri="{FF2B5EF4-FFF2-40B4-BE49-F238E27FC236}">
                            <a16:creationId xmlns:a16="http://schemas.microsoft.com/office/drawing/2014/main" id="{AFF3A98F-5A71-52F2-47F6-75EED22BF04D}"/>
                          </a:ext>
                        </a:extLst>
                      </p:cNvPr>
                      <p:cNvCxnSpPr/>
                      <p:nvPr/>
                    </p:nvCxnSpPr>
                    <p:spPr bwMode="auto">
                      <a:xfrm>
                        <a:off x="1994556" y="5978685"/>
                        <a:ext cx="6461051" cy="0"/>
                      </a:xfrm>
                      <a:prstGeom prst="straightConnector1">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2" name="Gerader Verbinder 541">
                        <a:extLst>
                          <a:ext uri="{FF2B5EF4-FFF2-40B4-BE49-F238E27FC236}">
                            <a16:creationId xmlns:a16="http://schemas.microsoft.com/office/drawing/2014/main" id="{88F94383-622F-FB70-EA82-8847B0E5AE37}"/>
                          </a:ext>
                        </a:extLst>
                      </p:cNvPr>
                      <p:cNvCxnSpPr/>
                      <p:nvPr/>
                    </p:nvCxnSpPr>
                    <p:spPr bwMode="auto">
                      <a:xfrm>
                        <a:off x="2264797" y="5680831"/>
                        <a:ext cx="0" cy="297854"/>
                      </a:xfrm>
                      <a:prstGeom prst="line">
                        <a:avLst/>
                      </a:prstGeom>
                      <a:solidFill>
                        <a:srgbClr val="FF0000"/>
                      </a:solidFill>
                      <a:ln w="9525" cap="flat" cmpd="sng" algn="ctr">
                        <a:solidFill>
                          <a:srgbClr val="FF0000"/>
                        </a:solidFill>
                        <a:prstDash val="sysDot"/>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7" name="Gruppieren 536">
                      <a:extLst>
                        <a:ext uri="{FF2B5EF4-FFF2-40B4-BE49-F238E27FC236}">
                          <a16:creationId xmlns:a16="http://schemas.microsoft.com/office/drawing/2014/main" id="{3F65929E-7F09-1B27-014B-2E129624ADE2}"/>
                        </a:ext>
                      </a:extLst>
                    </p:cNvPr>
                    <p:cNvGrpSpPr/>
                    <p:nvPr/>
                  </p:nvGrpSpPr>
                  <p:grpSpPr>
                    <a:xfrm>
                      <a:off x="4578635" y="4529453"/>
                      <a:ext cx="548792" cy="1370349"/>
                      <a:chOff x="4578635" y="4529453"/>
                      <a:chExt cx="548792" cy="1370349"/>
                    </a:xfrm>
                  </p:grpSpPr>
                  <p:pic>
                    <p:nvPicPr>
                      <p:cNvPr id="538" name="Grafik 537" descr="Ein Bild, das Himmel, draußen, Gebäude, Wolke enthält.&#10;&#10;Automatisch generierte Beschreibung">
                        <a:extLst>
                          <a:ext uri="{FF2B5EF4-FFF2-40B4-BE49-F238E27FC236}">
                            <a16:creationId xmlns:a16="http://schemas.microsoft.com/office/drawing/2014/main" id="{E882727C-39C5-2676-C17A-A4281A0EBD4B}"/>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78635" y="4918228"/>
                        <a:ext cx="548792" cy="768309"/>
                      </a:xfrm>
                      <a:prstGeom prst="rect">
                        <a:avLst/>
                      </a:prstGeom>
                      <a:ln w="9525">
                        <a:solidFill>
                          <a:schemeClr val="tx1"/>
                        </a:solidFill>
                      </a:ln>
                    </p:spPr>
                  </p:pic>
                  <p:cxnSp>
                    <p:nvCxnSpPr>
                      <p:cNvPr id="539" name="Gerader Verbinder 538">
                        <a:extLst>
                          <a:ext uri="{FF2B5EF4-FFF2-40B4-BE49-F238E27FC236}">
                            <a16:creationId xmlns:a16="http://schemas.microsoft.com/office/drawing/2014/main" id="{61D4CE3C-BAB1-8551-E2AB-A1B4EB95692B}"/>
                          </a:ext>
                        </a:extLst>
                      </p:cNvPr>
                      <p:cNvCxnSpPr/>
                      <p:nvPr/>
                    </p:nvCxnSpPr>
                    <p:spPr bwMode="auto">
                      <a:xfrm>
                        <a:off x="4684128" y="4529453"/>
                        <a:ext cx="0" cy="372711"/>
                      </a:xfrm>
                      <a:prstGeom prst="line">
                        <a:avLst/>
                      </a:prstGeom>
                      <a:solidFill>
                        <a:srgbClr val="FF0000"/>
                      </a:solidFill>
                      <a:ln w="9525" cap="flat" cmpd="sng" algn="ctr">
                        <a:solidFill>
                          <a:srgbClr val="FFC000"/>
                        </a:solidFill>
                        <a:prstDash val="dash"/>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0" name="Gerader Verbinder 539">
                        <a:extLst>
                          <a:ext uri="{FF2B5EF4-FFF2-40B4-BE49-F238E27FC236}">
                            <a16:creationId xmlns:a16="http://schemas.microsoft.com/office/drawing/2014/main" id="{2E4FB5C3-E143-E68D-47E9-05D2D85C38D0}"/>
                          </a:ext>
                        </a:extLst>
                      </p:cNvPr>
                      <p:cNvCxnSpPr/>
                      <p:nvPr/>
                    </p:nvCxnSpPr>
                    <p:spPr bwMode="auto">
                      <a:xfrm>
                        <a:off x="4742720" y="5684036"/>
                        <a:ext cx="0" cy="215766"/>
                      </a:xfrm>
                      <a:prstGeom prst="line">
                        <a:avLst/>
                      </a:prstGeom>
                      <a:solidFill>
                        <a:srgbClr val="FF0000"/>
                      </a:solidFill>
                      <a:ln w="9525" cap="flat" cmpd="sng" algn="ctr">
                        <a:solidFill>
                          <a:srgbClr val="FF0000"/>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cxnSp>
            <p:nvCxnSpPr>
              <p:cNvPr id="530" name="Gerader Verbinder 529">
                <a:extLst>
                  <a:ext uri="{FF2B5EF4-FFF2-40B4-BE49-F238E27FC236}">
                    <a16:creationId xmlns:a16="http://schemas.microsoft.com/office/drawing/2014/main" id="{60CED99C-2ADA-7651-16C1-478B3811ADED}"/>
                  </a:ext>
                </a:extLst>
              </p:cNvPr>
              <p:cNvCxnSpPr/>
              <p:nvPr/>
            </p:nvCxnSpPr>
            <p:spPr bwMode="auto">
              <a:xfrm>
                <a:off x="4953000" y="4401527"/>
                <a:ext cx="0" cy="559579"/>
              </a:xfrm>
              <a:prstGeom prst="line">
                <a:avLst/>
              </a:prstGeom>
              <a:solidFill>
                <a:srgbClr val="FF0000"/>
              </a:solidFill>
              <a:ln w="9525"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5" name="Text Box 5">
            <a:extLst>
              <a:ext uri="{FF2B5EF4-FFF2-40B4-BE49-F238E27FC236}">
                <a16:creationId xmlns:a16="http://schemas.microsoft.com/office/drawing/2014/main" id="{ACB449E3-B681-4B0B-8980-3EE63E6BA8BA}"/>
              </a:ext>
            </a:extLst>
          </p:cNvPr>
          <p:cNvSpPr txBox="1">
            <a:spLocks noChangeArrowheads="1"/>
          </p:cNvSpPr>
          <p:nvPr/>
        </p:nvSpPr>
        <p:spPr bwMode="auto">
          <a:xfrm>
            <a:off x="0" y="6180237"/>
            <a:ext cx="9905998" cy="369332"/>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65113" algn="l"/>
                <a:tab pos="446088" algn="l"/>
                <a:tab pos="4000500" algn="l"/>
              </a:tabLst>
              <a:defRPr sz="2400">
                <a:solidFill>
                  <a:schemeClr val="tx1"/>
                </a:solidFill>
                <a:latin typeface="Arial" panose="020B0604020202020204" pitchFamily="34" charset="0"/>
              </a:defRPr>
            </a:lvl1pPr>
            <a:lvl2pPr marL="742950" indent="-285750">
              <a:tabLst>
                <a:tab pos="265113" algn="l"/>
                <a:tab pos="446088" algn="l"/>
                <a:tab pos="4000500" algn="l"/>
              </a:tabLst>
              <a:defRPr sz="2400">
                <a:solidFill>
                  <a:schemeClr val="tx1"/>
                </a:solidFill>
                <a:latin typeface="Arial" panose="020B0604020202020204" pitchFamily="34" charset="0"/>
              </a:defRPr>
            </a:lvl2pPr>
            <a:lvl3pPr marL="1143000" indent="-228600">
              <a:tabLst>
                <a:tab pos="265113" algn="l"/>
                <a:tab pos="446088" algn="l"/>
                <a:tab pos="4000500" algn="l"/>
              </a:tabLst>
              <a:defRPr sz="2400">
                <a:solidFill>
                  <a:schemeClr val="tx1"/>
                </a:solidFill>
                <a:latin typeface="Arial" panose="020B0604020202020204" pitchFamily="34" charset="0"/>
              </a:defRPr>
            </a:lvl3pPr>
            <a:lvl4pPr marL="1600200" indent="-228600">
              <a:tabLst>
                <a:tab pos="265113" algn="l"/>
                <a:tab pos="446088" algn="l"/>
                <a:tab pos="4000500" algn="l"/>
              </a:tabLst>
              <a:defRPr sz="2400">
                <a:solidFill>
                  <a:schemeClr val="tx1"/>
                </a:solidFill>
                <a:latin typeface="Arial" panose="020B0604020202020204" pitchFamily="34" charset="0"/>
              </a:defRPr>
            </a:lvl4pPr>
            <a:lvl5pPr marL="2057400" indent="-228600">
              <a:tabLst>
                <a:tab pos="265113" algn="l"/>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265113" algn="l"/>
                <a:tab pos="446088" algn="l"/>
                <a:tab pos="4000500" algn="l"/>
              </a:tabLst>
              <a:defRPr sz="2400">
                <a:solidFill>
                  <a:schemeClr val="tx1"/>
                </a:solidFill>
                <a:latin typeface="Arial" panose="020B0604020202020204" pitchFamily="34" charset="0"/>
              </a:defRPr>
            </a:lvl9pPr>
          </a:lstStyle>
          <a:p>
            <a:pPr algn="ctr"/>
            <a:r>
              <a:rPr lang="de-DE" altLang="de-DE" sz="1800" dirty="0">
                <a:solidFill>
                  <a:srgbClr val="00B050"/>
                </a:solidFill>
              </a:rPr>
              <a:t>Das </a:t>
            </a:r>
            <a:r>
              <a:rPr lang="de-DE" altLang="de-DE" sz="1800" dirty="0" err="1">
                <a:solidFill>
                  <a:srgbClr val="00B050"/>
                </a:solidFill>
              </a:rPr>
              <a:t>ProSumer</a:t>
            </a:r>
            <a:r>
              <a:rPr lang="de-DE" altLang="de-DE" sz="1800" dirty="0">
                <a:solidFill>
                  <a:srgbClr val="00B050"/>
                </a:solidFill>
              </a:rPr>
              <a:t>-Konzept ist auch auf D und die EU hochskalierbar!</a:t>
            </a:r>
            <a:endParaRPr lang="de-DE" altLang="de-DE" sz="1800" i="1" dirty="0">
              <a:solidFill>
                <a:srgbClr val="00B050"/>
              </a:solidFill>
            </a:endParaRPr>
          </a:p>
        </p:txBody>
      </p:sp>
    </p:spTree>
    <p:extLst>
      <p:ext uri="{BB962C8B-B14F-4D97-AF65-F5344CB8AC3E}">
        <p14:creationId xmlns:p14="http://schemas.microsoft.com/office/powerpoint/2010/main" val="109424949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ppt_x"/>
                                          </p:val>
                                        </p:tav>
                                        <p:tav tm="100000">
                                          <p:val>
                                            <p:strVal val="#ppt_x"/>
                                          </p:val>
                                        </p:tav>
                                      </p:tavLst>
                                    </p:anim>
                                    <p:anim calcmode="lin" valueType="num">
                                      <p:cBhvr additive="base">
                                        <p:cTn id="8" dur="10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1000" fill="hold"/>
                                        <p:tgtEl>
                                          <p:spTgt spid="42"/>
                                        </p:tgtEl>
                                        <p:attrNameLst>
                                          <p:attrName>ppt_x</p:attrName>
                                        </p:attrNameLst>
                                      </p:cBhvr>
                                      <p:tavLst>
                                        <p:tav tm="0">
                                          <p:val>
                                            <p:strVal val="#ppt_x"/>
                                          </p:val>
                                        </p:tav>
                                        <p:tav tm="100000">
                                          <p:val>
                                            <p:strVal val="#ppt_x"/>
                                          </p:val>
                                        </p:tav>
                                      </p:tavLst>
                                    </p:anim>
                                    <p:anim calcmode="lin" valueType="num">
                                      <p:cBhvr additive="base">
                                        <p:cTn id="14" dur="10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1000" fill="hold"/>
                                        <p:tgtEl>
                                          <p:spTgt spid="50"/>
                                        </p:tgtEl>
                                        <p:attrNameLst>
                                          <p:attrName>ppt_x</p:attrName>
                                        </p:attrNameLst>
                                      </p:cBhvr>
                                      <p:tavLst>
                                        <p:tav tm="0">
                                          <p:val>
                                            <p:strVal val="#ppt_x"/>
                                          </p:val>
                                        </p:tav>
                                        <p:tav tm="100000">
                                          <p:val>
                                            <p:strVal val="#ppt_x"/>
                                          </p:val>
                                        </p:tav>
                                      </p:tavLst>
                                    </p:anim>
                                    <p:anim calcmode="lin" valueType="num">
                                      <p:cBhvr additive="base">
                                        <p:cTn id="20" dur="10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1000" fill="hold"/>
                                        <p:tgtEl>
                                          <p:spTgt spid="55"/>
                                        </p:tgtEl>
                                        <p:attrNameLst>
                                          <p:attrName>ppt_x</p:attrName>
                                        </p:attrNameLst>
                                      </p:cBhvr>
                                      <p:tavLst>
                                        <p:tav tm="0">
                                          <p:val>
                                            <p:strVal val="#ppt_x"/>
                                          </p:val>
                                        </p:tav>
                                        <p:tav tm="100000">
                                          <p:val>
                                            <p:strVal val="#ppt_x"/>
                                          </p:val>
                                        </p:tav>
                                      </p:tavLst>
                                    </p:anim>
                                    <p:anim calcmode="lin" valueType="num">
                                      <p:cBhvr additive="base">
                                        <p:cTn id="26" dur="1000" fill="hold"/>
                                        <p:tgtEl>
                                          <p:spTgt spid="5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ppt_x"/>
                                          </p:val>
                                        </p:tav>
                                        <p:tav tm="100000">
                                          <p:val>
                                            <p:strVal val="#ppt_x"/>
                                          </p:val>
                                        </p:tav>
                                      </p:tavLst>
                                    </p:anim>
                                    <p:anim calcmode="lin" valueType="num">
                                      <p:cBhvr additive="base">
                                        <p:cTn id="32"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BA627B52-E4FB-4443-B5D1-0BA0BAAEEF49}"/>
              </a:ext>
            </a:extLst>
          </p:cNvPr>
          <p:cNvGrpSpPr/>
          <p:nvPr/>
        </p:nvGrpSpPr>
        <p:grpSpPr>
          <a:xfrm>
            <a:off x="48458" y="1211205"/>
            <a:ext cx="9809084" cy="4347098"/>
            <a:chOff x="48458" y="1211205"/>
            <a:chExt cx="9809084" cy="4347098"/>
          </a:xfrm>
        </p:grpSpPr>
        <p:sp>
          <p:nvSpPr>
            <p:cNvPr id="42002" name="Textfeld 14">
              <a:extLst>
                <a:ext uri="{FF2B5EF4-FFF2-40B4-BE49-F238E27FC236}">
                  <a16:creationId xmlns:a16="http://schemas.microsoft.com/office/drawing/2014/main" id="{A28428BE-0972-4FE2-BB85-0AAEC261A6D8}"/>
                </a:ext>
              </a:extLst>
            </p:cNvPr>
            <p:cNvSpPr txBox="1">
              <a:spLocks noChangeArrowheads="1"/>
            </p:cNvSpPr>
            <p:nvPr/>
          </p:nvSpPr>
          <p:spPr bwMode="auto">
            <a:xfrm>
              <a:off x="215663" y="4500010"/>
              <a:ext cx="659569"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3333FF"/>
                  </a:solidFill>
                </a:rPr>
                <a:t>Woche</a:t>
              </a:r>
            </a:p>
          </p:txBody>
        </p:sp>
        <p:pic>
          <p:nvPicPr>
            <p:cNvPr id="7" name="Grafik 6">
              <a:extLst>
                <a:ext uri="{FF2B5EF4-FFF2-40B4-BE49-F238E27FC236}">
                  <a16:creationId xmlns:a16="http://schemas.microsoft.com/office/drawing/2014/main" id="{F5FCB2EE-B5DB-4534-B1F1-B8722ED0ECF7}"/>
                </a:ext>
              </a:extLst>
            </p:cNvPr>
            <p:cNvPicPr>
              <a:picLocks noChangeAspect="1"/>
            </p:cNvPicPr>
            <p:nvPr/>
          </p:nvPicPr>
          <p:blipFill rotWithShape="1">
            <a:blip r:embed="rId3">
              <a:extLst>
                <a:ext uri="{28A0092B-C50C-407E-A947-70E740481C1C}">
                  <a14:useLocalDpi xmlns:a14="http://schemas.microsoft.com/office/drawing/2010/main" val="0"/>
                </a:ext>
              </a:extLst>
            </a:blip>
            <a:srcRect l="4922" t="15649" r="26481" b="52980"/>
            <a:stretch/>
          </p:blipFill>
          <p:spPr>
            <a:xfrm>
              <a:off x="147638" y="1275276"/>
              <a:ext cx="9610725" cy="3203408"/>
            </a:xfrm>
            <a:prstGeom prst="rect">
              <a:avLst/>
            </a:prstGeom>
          </p:spPr>
        </p:pic>
        <p:sp>
          <p:nvSpPr>
            <p:cNvPr id="42003" name="Textfeld 15">
              <a:extLst>
                <a:ext uri="{FF2B5EF4-FFF2-40B4-BE49-F238E27FC236}">
                  <a16:creationId xmlns:a16="http://schemas.microsoft.com/office/drawing/2014/main" id="{D03E9674-813D-46B5-8FBD-3D4B111BFD7B}"/>
                </a:ext>
              </a:extLst>
            </p:cNvPr>
            <p:cNvSpPr txBox="1">
              <a:spLocks noChangeArrowheads="1"/>
            </p:cNvSpPr>
            <p:nvPr/>
          </p:nvSpPr>
          <p:spPr bwMode="auto">
            <a:xfrm flipH="1">
              <a:off x="9426302" y="4500011"/>
              <a:ext cx="354565"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52</a:t>
              </a:r>
            </a:p>
          </p:txBody>
        </p:sp>
        <p:sp>
          <p:nvSpPr>
            <p:cNvPr id="42004" name="Textfeld 16">
              <a:extLst>
                <a:ext uri="{FF2B5EF4-FFF2-40B4-BE49-F238E27FC236}">
                  <a16:creationId xmlns:a16="http://schemas.microsoft.com/office/drawing/2014/main" id="{06377B5F-BD9F-43C0-BF3E-6CDC5862F544}"/>
                </a:ext>
              </a:extLst>
            </p:cNvPr>
            <p:cNvSpPr txBox="1">
              <a:spLocks noChangeArrowheads="1"/>
            </p:cNvSpPr>
            <p:nvPr/>
          </p:nvSpPr>
          <p:spPr bwMode="auto">
            <a:xfrm flipH="1">
              <a:off x="777932" y="4500011"/>
              <a:ext cx="354565" cy="26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1</a:t>
              </a:r>
            </a:p>
          </p:txBody>
        </p:sp>
        <p:sp>
          <p:nvSpPr>
            <p:cNvPr id="29" name="Textfeld 1">
              <a:extLst>
                <a:ext uri="{FF2B5EF4-FFF2-40B4-BE49-F238E27FC236}">
                  <a16:creationId xmlns:a16="http://schemas.microsoft.com/office/drawing/2014/main" id="{B18A67AB-27C5-44A7-85F3-FD79390ABEE5}"/>
                </a:ext>
              </a:extLst>
            </p:cNvPr>
            <p:cNvSpPr txBox="1">
              <a:spLocks noChangeArrowheads="1"/>
            </p:cNvSpPr>
            <p:nvPr/>
          </p:nvSpPr>
          <p:spPr bwMode="auto">
            <a:xfrm>
              <a:off x="3666106" y="1211205"/>
              <a:ext cx="28071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b="1" dirty="0">
                  <a:solidFill>
                    <a:srgbClr val="3333FF"/>
                  </a:solidFill>
                </a:rPr>
                <a:t>Stromerzeugung in D 2018 </a:t>
              </a:r>
            </a:p>
          </p:txBody>
        </p:sp>
        <p:sp>
          <p:nvSpPr>
            <p:cNvPr id="42005" name="Text Box 5">
              <a:extLst>
                <a:ext uri="{FF2B5EF4-FFF2-40B4-BE49-F238E27FC236}">
                  <a16:creationId xmlns:a16="http://schemas.microsoft.com/office/drawing/2014/main" id="{1633F044-1366-400E-88D6-E7D84535E4D5}"/>
                </a:ext>
              </a:extLst>
            </p:cNvPr>
            <p:cNvSpPr txBox="1">
              <a:spLocks noChangeArrowheads="1"/>
            </p:cNvSpPr>
            <p:nvPr/>
          </p:nvSpPr>
          <p:spPr bwMode="auto">
            <a:xfrm>
              <a:off x="7061200" y="5373637"/>
              <a:ext cx="2697163"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12) Quellenliste, Fraunhofer ISE</a:t>
              </a:r>
              <a:endParaRPr lang="en-US" altLang="de-DE" sz="1200" dirty="0"/>
            </a:p>
          </p:txBody>
        </p:sp>
        <p:pic>
          <p:nvPicPr>
            <p:cNvPr id="26" name="Grafik 25">
              <a:extLst>
                <a:ext uri="{FF2B5EF4-FFF2-40B4-BE49-F238E27FC236}">
                  <a16:creationId xmlns:a16="http://schemas.microsoft.com/office/drawing/2014/main" id="{81053969-6F2D-47EF-919C-9844A9F2B3F8}"/>
                </a:ext>
              </a:extLst>
            </p:cNvPr>
            <p:cNvPicPr>
              <a:picLocks noChangeAspect="1"/>
            </p:cNvPicPr>
            <p:nvPr/>
          </p:nvPicPr>
          <p:blipFill rotWithShape="1">
            <a:blip r:embed="rId4">
              <a:extLst>
                <a:ext uri="{28A0092B-C50C-407E-A947-70E740481C1C}">
                  <a14:useLocalDpi xmlns:a14="http://schemas.microsoft.com/office/drawing/2010/main" val="0"/>
                </a:ext>
              </a:extLst>
            </a:blip>
            <a:srcRect l="4922" t="54118" r="26481" b="40136"/>
            <a:stretch/>
          </p:blipFill>
          <p:spPr>
            <a:xfrm>
              <a:off x="48458" y="4738682"/>
              <a:ext cx="9809084" cy="580951"/>
            </a:xfrm>
            <a:prstGeom prst="rect">
              <a:avLst/>
            </a:prstGeom>
          </p:spPr>
        </p:pic>
        <p:sp>
          <p:nvSpPr>
            <p:cNvPr id="44" name="Textfeld 16">
              <a:extLst>
                <a:ext uri="{FF2B5EF4-FFF2-40B4-BE49-F238E27FC236}">
                  <a16:creationId xmlns:a16="http://schemas.microsoft.com/office/drawing/2014/main" id="{0DE858FC-392D-4E8F-97D6-0334C6A0FB5D}"/>
                </a:ext>
              </a:extLst>
            </p:cNvPr>
            <p:cNvSpPr txBox="1">
              <a:spLocks noChangeArrowheads="1"/>
            </p:cNvSpPr>
            <p:nvPr/>
          </p:nvSpPr>
          <p:spPr bwMode="auto">
            <a:xfrm flipH="1">
              <a:off x="2334291"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10</a:t>
              </a:r>
            </a:p>
          </p:txBody>
        </p:sp>
        <p:sp>
          <p:nvSpPr>
            <p:cNvPr id="45" name="Textfeld 16">
              <a:extLst>
                <a:ext uri="{FF2B5EF4-FFF2-40B4-BE49-F238E27FC236}">
                  <a16:creationId xmlns:a16="http://schemas.microsoft.com/office/drawing/2014/main" id="{28494D30-76CB-4594-8D07-E2C35E09D5BB}"/>
                </a:ext>
              </a:extLst>
            </p:cNvPr>
            <p:cNvSpPr txBox="1">
              <a:spLocks noChangeArrowheads="1"/>
            </p:cNvSpPr>
            <p:nvPr/>
          </p:nvSpPr>
          <p:spPr bwMode="auto">
            <a:xfrm flipH="1">
              <a:off x="4009183"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20</a:t>
              </a:r>
            </a:p>
          </p:txBody>
        </p:sp>
        <p:sp>
          <p:nvSpPr>
            <p:cNvPr id="46" name="Textfeld 16">
              <a:extLst>
                <a:ext uri="{FF2B5EF4-FFF2-40B4-BE49-F238E27FC236}">
                  <a16:creationId xmlns:a16="http://schemas.microsoft.com/office/drawing/2014/main" id="{CB18834A-4D71-409F-979C-A7206EE29D6A}"/>
                </a:ext>
              </a:extLst>
            </p:cNvPr>
            <p:cNvSpPr txBox="1">
              <a:spLocks noChangeArrowheads="1"/>
            </p:cNvSpPr>
            <p:nvPr/>
          </p:nvSpPr>
          <p:spPr bwMode="auto">
            <a:xfrm flipH="1">
              <a:off x="5708434"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30</a:t>
              </a:r>
            </a:p>
          </p:txBody>
        </p:sp>
        <p:sp>
          <p:nvSpPr>
            <p:cNvPr id="47" name="Textfeld 16">
              <a:extLst>
                <a:ext uri="{FF2B5EF4-FFF2-40B4-BE49-F238E27FC236}">
                  <a16:creationId xmlns:a16="http://schemas.microsoft.com/office/drawing/2014/main" id="{1DBD923E-36CE-4B84-A440-72AD722A2EC8}"/>
                </a:ext>
              </a:extLst>
            </p:cNvPr>
            <p:cNvSpPr txBox="1">
              <a:spLocks noChangeArrowheads="1"/>
            </p:cNvSpPr>
            <p:nvPr/>
          </p:nvSpPr>
          <p:spPr bwMode="auto">
            <a:xfrm flipH="1">
              <a:off x="7393013"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40</a:t>
              </a:r>
            </a:p>
          </p:txBody>
        </p:sp>
        <p:sp>
          <p:nvSpPr>
            <p:cNvPr id="48" name="Textfeld 16">
              <a:extLst>
                <a:ext uri="{FF2B5EF4-FFF2-40B4-BE49-F238E27FC236}">
                  <a16:creationId xmlns:a16="http://schemas.microsoft.com/office/drawing/2014/main" id="{F8071364-CB2B-4F51-9071-DCACF3FB8739}"/>
                </a:ext>
              </a:extLst>
            </p:cNvPr>
            <p:cNvSpPr txBox="1">
              <a:spLocks noChangeArrowheads="1"/>
            </p:cNvSpPr>
            <p:nvPr/>
          </p:nvSpPr>
          <p:spPr bwMode="auto">
            <a:xfrm flipH="1">
              <a:off x="9084535" y="4500011"/>
              <a:ext cx="35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3333FF"/>
                  </a:solidFill>
                </a:rPr>
                <a:t>50</a:t>
              </a:r>
            </a:p>
          </p:txBody>
        </p:sp>
      </p:grpSp>
      <p:sp>
        <p:nvSpPr>
          <p:cNvPr id="41987" name="Rectangle 4">
            <a:extLst>
              <a:ext uri="{FF2B5EF4-FFF2-40B4-BE49-F238E27FC236}">
                <a16:creationId xmlns:a16="http://schemas.microsoft.com/office/drawing/2014/main" id="{492A8789-B9B2-4E00-9DD2-F7EF441CD63A}"/>
              </a:ext>
            </a:extLst>
          </p:cNvPr>
          <p:cNvSpPr>
            <a:spLocks noChangeArrowheads="1"/>
          </p:cNvSpPr>
          <p:nvPr/>
        </p:nvSpPr>
        <p:spPr bwMode="auto">
          <a:xfrm>
            <a:off x="1050202" y="9525"/>
            <a:ext cx="870816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„Dunkelflaute“ (1)</a:t>
            </a:r>
          </a:p>
          <a:p>
            <a:r>
              <a:rPr lang="de-DE" altLang="de-DE" sz="2000" dirty="0">
                <a:solidFill>
                  <a:schemeClr val="bg1"/>
                </a:solidFill>
              </a:rPr>
              <a:t>Quantifizierung der größten Dunkelflauten in den letzten Jahren</a:t>
            </a:r>
          </a:p>
        </p:txBody>
      </p:sp>
      <p:sp>
        <p:nvSpPr>
          <p:cNvPr id="22" name="Textfeld 1">
            <a:extLst>
              <a:ext uri="{FF2B5EF4-FFF2-40B4-BE49-F238E27FC236}">
                <a16:creationId xmlns:a16="http://schemas.microsoft.com/office/drawing/2014/main" id="{AB0464A5-A2B3-427C-860D-EF6FEA2C45D1}"/>
              </a:ext>
            </a:extLst>
          </p:cNvPr>
          <p:cNvSpPr txBox="1">
            <a:spLocks noChangeArrowheads="1"/>
          </p:cNvSpPr>
          <p:nvPr/>
        </p:nvSpPr>
        <p:spPr bwMode="auto">
          <a:xfrm>
            <a:off x="698499" y="781696"/>
            <a:ext cx="8991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Gibt es sogenannte „Dunkelflauten“ und wie relevant sind sie für die Versorgungssicherheit?</a:t>
            </a:r>
          </a:p>
        </p:txBody>
      </p:sp>
      <p:grpSp>
        <p:nvGrpSpPr>
          <p:cNvPr id="11" name="Gruppieren 10">
            <a:extLst>
              <a:ext uri="{FF2B5EF4-FFF2-40B4-BE49-F238E27FC236}">
                <a16:creationId xmlns:a16="http://schemas.microsoft.com/office/drawing/2014/main" id="{364973CD-8164-47F4-B061-682A7EA959FD}"/>
              </a:ext>
            </a:extLst>
          </p:cNvPr>
          <p:cNvGrpSpPr/>
          <p:nvPr/>
        </p:nvGrpSpPr>
        <p:grpSpPr>
          <a:xfrm>
            <a:off x="451578" y="1131662"/>
            <a:ext cx="6429056" cy="4556167"/>
            <a:chOff x="451578" y="1131662"/>
            <a:chExt cx="6429056" cy="4556167"/>
          </a:xfrm>
        </p:grpSpPr>
        <p:sp>
          <p:nvSpPr>
            <p:cNvPr id="27" name="Textfeld 17">
              <a:extLst>
                <a:ext uri="{FF2B5EF4-FFF2-40B4-BE49-F238E27FC236}">
                  <a16:creationId xmlns:a16="http://schemas.microsoft.com/office/drawing/2014/main" id="{915D0C53-777C-478C-8FE6-ED663FE426BE}"/>
                </a:ext>
              </a:extLst>
            </p:cNvPr>
            <p:cNvSpPr txBox="1">
              <a:spLocks noChangeArrowheads="1"/>
            </p:cNvSpPr>
            <p:nvPr/>
          </p:nvSpPr>
          <p:spPr bwMode="auto">
            <a:xfrm flipH="1">
              <a:off x="1576528" y="4500011"/>
              <a:ext cx="354202" cy="26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FF0000"/>
                  </a:solidFill>
                </a:rPr>
                <a:t>6</a:t>
              </a:r>
            </a:p>
          </p:txBody>
        </p:sp>
        <p:sp>
          <p:nvSpPr>
            <p:cNvPr id="30" name="Textfeld 19">
              <a:extLst>
                <a:ext uri="{FF2B5EF4-FFF2-40B4-BE49-F238E27FC236}">
                  <a16:creationId xmlns:a16="http://schemas.microsoft.com/office/drawing/2014/main" id="{E6FF5625-DAB6-4278-9D1F-0C83FFDCF380}"/>
                </a:ext>
              </a:extLst>
            </p:cNvPr>
            <p:cNvSpPr txBox="1">
              <a:spLocks noChangeArrowheads="1"/>
            </p:cNvSpPr>
            <p:nvPr/>
          </p:nvSpPr>
          <p:spPr bwMode="auto">
            <a:xfrm>
              <a:off x="1576528" y="1131662"/>
              <a:ext cx="6234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10,37</a:t>
              </a:r>
            </a:p>
          </p:txBody>
        </p:sp>
        <p:sp>
          <p:nvSpPr>
            <p:cNvPr id="31" name="Textfeld 18">
              <a:extLst>
                <a:ext uri="{FF2B5EF4-FFF2-40B4-BE49-F238E27FC236}">
                  <a16:creationId xmlns:a16="http://schemas.microsoft.com/office/drawing/2014/main" id="{73757CE3-CF01-4B5D-94D6-8CD5E9EAEE24}"/>
                </a:ext>
              </a:extLst>
            </p:cNvPr>
            <p:cNvSpPr txBox="1">
              <a:spLocks noChangeArrowheads="1"/>
            </p:cNvSpPr>
            <p:nvPr/>
          </p:nvSpPr>
          <p:spPr bwMode="auto">
            <a:xfrm>
              <a:off x="1552407" y="3203441"/>
              <a:ext cx="491659"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3,24</a:t>
              </a:r>
            </a:p>
          </p:txBody>
        </p:sp>
        <p:sp>
          <p:nvSpPr>
            <p:cNvPr id="23" name="Textfeld 1">
              <a:extLst>
                <a:ext uri="{FF2B5EF4-FFF2-40B4-BE49-F238E27FC236}">
                  <a16:creationId xmlns:a16="http://schemas.microsoft.com/office/drawing/2014/main" id="{03B23086-A160-4B51-8356-9184FFE11F92}"/>
                </a:ext>
              </a:extLst>
            </p:cNvPr>
            <p:cNvSpPr txBox="1">
              <a:spLocks noChangeArrowheads="1"/>
            </p:cNvSpPr>
            <p:nvPr/>
          </p:nvSpPr>
          <p:spPr bwMode="auto">
            <a:xfrm>
              <a:off x="451578" y="5349275"/>
              <a:ext cx="6429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err="1">
                  <a:solidFill>
                    <a:srgbClr val="FF0000"/>
                  </a:solidFill>
                </a:rPr>
                <a:t>worst</a:t>
              </a:r>
              <a:r>
                <a:rPr lang="de-DE" altLang="de-DE" sz="1600" dirty="0">
                  <a:solidFill>
                    <a:srgbClr val="FF0000"/>
                  </a:solidFill>
                </a:rPr>
                <a:t>-</a:t>
              </a:r>
              <a:r>
                <a:rPr lang="de-DE" altLang="de-DE" sz="1600" dirty="0" err="1">
                  <a:solidFill>
                    <a:srgbClr val="FF0000"/>
                  </a:solidFill>
                </a:rPr>
                <a:t>case</a:t>
              </a:r>
              <a:r>
                <a:rPr lang="de-DE" altLang="de-DE" sz="1600" dirty="0">
                  <a:solidFill>
                    <a:srgbClr val="FF0000"/>
                  </a:solidFill>
                </a:rPr>
                <a:t>-Betrachtung KW  6: 10,37 - 3,24 = 7,13 TWh  </a:t>
              </a:r>
            </a:p>
          </p:txBody>
        </p:sp>
      </p:grpSp>
      <p:grpSp>
        <p:nvGrpSpPr>
          <p:cNvPr id="12" name="Gruppieren 11">
            <a:extLst>
              <a:ext uri="{FF2B5EF4-FFF2-40B4-BE49-F238E27FC236}">
                <a16:creationId xmlns:a16="http://schemas.microsoft.com/office/drawing/2014/main" id="{E55E4F64-AA70-4F5C-878B-A90BDEA695BA}"/>
              </a:ext>
            </a:extLst>
          </p:cNvPr>
          <p:cNvGrpSpPr/>
          <p:nvPr/>
        </p:nvGrpSpPr>
        <p:grpSpPr>
          <a:xfrm>
            <a:off x="451578" y="1294616"/>
            <a:ext cx="7732123" cy="4736885"/>
            <a:chOff x="451578" y="1294616"/>
            <a:chExt cx="7732123" cy="4736885"/>
          </a:xfrm>
        </p:grpSpPr>
        <p:sp>
          <p:nvSpPr>
            <p:cNvPr id="41991" name="Textfeld 17">
              <a:extLst>
                <a:ext uri="{FF2B5EF4-FFF2-40B4-BE49-F238E27FC236}">
                  <a16:creationId xmlns:a16="http://schemas.microsoft.com/office/drawing/2014/main" id="{537C938A-AF25-4598-AE51-902A3B5DD455}"/>
                </a:ext>
              </a:extLst>
            </p:cNvPr>
            <p:cNvSpPr txBox="1">
              <a:spLocks noChangeArrowheads="1"/>
            </p:cNvSpPr>
            <p:nvPr/>
          </p:nvSpPr>
          <p:spPr bwMode="auto">
            <a:xfrm flipH="1">
              <a:off x="7684388" y="4500011"/>
              <a:ext cx="3542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a:r>
                <a:rPr lang="de-DE" altLang="de-DE" sz="1200" dirty="0">
                  <a:solidFill>
                    <a:srgbClr val="FF0000"/>
                  </a:solidFill>
                </a:rPr>
                <a:t>42</a:t>
              </a:r>
            </a:p>
          </p:txBody>
        </p:sp>
        <p:sp>
          <p:nvSpPr>
            <p:cNvPr id="41993" name="Textfeld 19">
              <a:extLst>
                <a:ext uri="{FF2B5EF4-FFF2-40B4-BE49-F238E27FC236}">
                  <a16:creationId xmlns:a16="http://schemas.microsoft.com/office/drawing/2014/main" id="{4253A928-7F77-4CB0-B739-A254569074CF}"/>
                </a:ext>
              </a:extLst>
            </p:cNvPr>
            <p:cNvSpPr txBox="1">
              <a:spLocks noChangeArrowheads="1"/>
            </p:cNvSpPr>
            <p:nvPr/>
          </p:nvSpPr>
          <p:spPr bwMode="auto">
            <a:xfrm>
              <a:off x="7692042" y="1294616"/>
              <a:ext cx="491659" cy="26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9,54</a:t>
              </a:r>
            </a:p>
          </p:txBody>
        </p:sp>
        <p:sp>
          <p:nvSpPr>
            <p:cNvPr id="41992" name="Textfeld 18">
              <a:extLst>
                <a:ext uri="{FF2B5EF4-FFF2-40B4-BE49-F238E27FC236}">
                  <a16:creationId xmlns:a16="http://schemas.microsoft.com/office/drawing/2014/main" id="{B109DF4E-DB90-45C9-8C0F-015723D7898B}"/>
                </a:ext>
              </a:extLst>
            </p:cNvPr>
            <p:cNvSpPr txBox="1">
              <a:spLocks noChangeArrowheads="1"/>
            </p:cNvSpPr>
            <p:nvPr/>
          </p:nvSpPr>
          <p:spPr bwMode="auto">
            <a:xfrm>
              <a:off x="7619618" y="3397795"/>
              <a:ext cx="491659" cy="2769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dirty="0">
                  <a:solidFill>
                    <a:srgbClr val="FF0000"/>
                  </a:solidFill>
                </a:rPr>
                <a:t>2,66</a:t>
              </a:r>
            </a:p>
          </p:txBody>
        </p:sp>
        <p:sp>
          <p:nvSpPr>
            <p:cNvPr id="32" name="Textfeld 1">
              <a:extLst>
                <a:ext uri="{FF2B5EF4-FFF2-40B4-BE49-F238E27FC236}">
                  <a16:creationId xmlns:a16="http://schemas.microsoft.com/office/drawing/2014/main" id="{74C243D3-E648-4A8C-8B80-9AD11BC69EDD}"/>
                </a:ext>
              </a:extLst>
            </p:cNvPr>
            <p:cNvSpPr txBox="1">
              <a:spLocks noChangeArrowheads="1"/>
            </p:cNvSpPr>
            <p:nvPr/>
          </p:nvSpPr>
          <p:spPr bwMode="auto">
            <a:xfrm>
              <a:off x="451578" y="5692947"/>
              <a:ext cx="6429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FF0000"/>
                  </a:solidFill>
                </a:rPr>
                <a:t>                                      KW 42:  9,54 - 2,66 = 6,88 TWh  </a:t>
              </a:r>
            </a:p>
          </p:txBody>
        </p:sp>
      </p:grpSp>
      <p:sp>
        <p:nvSpPr>
          <p:cNvPr id="5" name="Rectangle 4">
            <a:extLst>
              <a:ext uri="{FF2B5EF4-FFF2-40B4-BE49-F238E27FC236}">
                <a16:creationId xmlns:a16="http://schemas.microsoft.com/office/drawing/2014/main" id="{58728168-28DA-4367-8FF8-4C78505819A1}"/>
              </a:ext>
            </a:extLst>
          </p:cNvPr>
          <p:cNvSpPr>
            <a:spLocks noChangeArrowheads="1"/>
          </p:cNvSpPr>
          <p:nvPr/>
        </p:nvSpPr>
        <p:spPr bwMode="auto">
          <a:xfrm>
            <a:off x="0" y="6067660"/>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Es gibt keine anhaltenden Dunkelflauten!</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0-#ppt_w/2"/>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328738" y="9525"/>
            <a:ext cx="746442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„Dunkelflaute“ (2)</a:t>
            </a:r>
          </a:p>
          <a:p>
            <a:r>
              <a:rPr lang="de-DE" altLang="de-DE" sz="2000" dirty="0">
                <a:solidFill>
                  <a:schemeClr val="bg1"/>
                </a:solidFill>
              </a:rPr>
              <a:t>Relevanz und Lösung</a:t>
            </a:r>
          </a:p>
        </p:txBody>
      </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585395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Mögliche Dunkelflauten werden mit dem neuen Energiesystem beherrscht!</a:t>
            </a:r>
            <a:endParaRPr lang="de-DE" altLang="de-DE" sz="1400" dirty="0">
              <a:solidFill>
                <a:srgbClr val="00B050"/>
              </a:solidFill>
            </a:endParaRPr>
          </a:p>
        </p:txBody>
      </p:sp>
      <p:sp>
        <p:nvSpPr>
          <p:cNvPr id="8" name="Textfeld 1">
            <a:extLst>
              <a:ext uri="{FF2B5EF4-FFF2-40B4-BE49-F238E27FC236}">
                <a16:creationId xmlns:a16="http://schemas.microsoft.com/office/drawing/2014/main" id="{703337EE-E730-4BE8-9420-A379826DDA4E}"/>
              </a:ext>
            </a:extLst>
          </p:cNvPr>
          <p:cNvSpPr txBox="1">
            <a:spLocks noChangeArrowheads="1"/>
          </p:cNvSpPr>
          <p:nvPr/>
        </p:nvSpPr>
        <p:spPr bwMode="auto">
          <a:xfrm>
            <a:off x="698500" y="1123125"/>
            <a:ext cx="874426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Eine Wochenanalyse der letzten 5 Energie-Jahre durch ISE e.V. beim Strombedarf (siehe Internetseite „</a:t>
            </a:r>
            <a:r>
              <a:rPr lang="de-DE" altLang="de-DE" sz="1600" dirty="0" err="1">
                <a:solidFill>
                  <a:srgbClr val="3333FF"/>
                </a:solidFill>
              </a:rPr>
              <a:t>EnergyCharts</a:t>
            </a:r>
            <a:r>
              <a:rPr lang="de-DE" altLang="de-DE" sz="1600" dirty="0">
                <a:solidFill>
                  <a:srgbClr val="3333FF"/>
                </a:solidFill>
              </a:rPr>
              <a:t>“ des Fraunhofer-Instituts ISE) zeigt, dass in einer </a:t>
            </a:r>
            <a:r>
              <a:rPr lang="de-DE" altLang="de-DE" sz="1600" dirty="0" err="1">
                <a:solidFill>
                  <a:srgbClr val="3333FF"/>
                </a:solidFill>
              </a:rPr>
              <a:t>worst</a:t>
            </a:r>
            <a:r>
              <a:rPr lang="de-DE" altLang="de-DE" sz="1600" dirty="0">
                <a:solidFill>
                  <a:srgbClr val="3333FF"/>
                </a:solidFill>
              </a:rPr>
              <a:t>-</a:t>
            </a:r>
            <a:r>
              <a:rPr lang="de-DE" altLang="de-DE" sz="1600" dirty="0" err="1">
                <a:solidFill>
                  <a:srgbClr val="3333FF"/>
                </a:solidFill>
              </a:rPr>
              <a:t>case</a:t>
            </a:r>
            <a:r>
              <a:rPr lang="de-DE" altLang="de-DE" sz="1600" dirty="0">
                <a:solidFill>
                  <a:srgbClr val="3333FF"/>
                </a:solidFill>
              </a:rPr>
              <a:t>-Betrachtung an jeweils 2 Wochen im Jahr ca. 7 TWh pro Woche zusätzliche Energie in 2018 zur Kompensation der „Dunkelflaute“ benötigt worden wäre. Hier ist anzumerken, dass der Anteil der EE am Strom in 2018 bei nur 38,7 % lag! Wenn in 2040 der Gesamtenergiebedarf durch EE bilanziell gedeckt wird, wird die Lücke deutlich kleiner sein! </a:t>
            </a:r>
          </a:p>
          <a:p>
            <a:r>
              <a:rPr lang="de-DE" altLang="de-DE" sz="1600" dirty="0">
                <a:solidFill>
                  <a:srgbClr val="3333FF"/>
                </a:solidFill>
              </a:rPr>
              <a:t>Fazit: </a:t>
            </a:r>
            <a:r>
              <a:rPr lang="de-DE" altLang="de-DE" sz="1600" b="1" dirty="0">
                <a:solidFill>
                  <a:srgbClr val="3333FF"/>
                </a:solidFill>
              </a:rPr>
              <a:t>Es gibt keine mehrwöchigen „Dunkelflauten“!</a:t>
            </a:r>
          </a:p>
        </p:txBody>
      </p:sp>
      <p:sp>
        <p:nvSpPr>
          <p:cNvPr id="9" name="Textfeld 1">
            <a:extLst>
              <a:ext uri="{FF2B5EF4-FFF2-40B4-BE49-F238E27FC236}">
                <a16:creationId xmlns:a16="http://schemas.microsoft.com/office/drawing/2014/main" id="{F74CCCDB-D290-4186-B657-B82C3A6FEBE5}"/>
              </a:ext>
            </a:extLst>
          </p:cNvPr>
          <p:cNvSpPr txBox="1">
            <a:spLocks noChangeArrowheads="1"/>
          </p:cNvSpPr>
          <p:nvPr/>
        </p:nvSpPr>
        <p:spPr bwMode="auto">
          <a:xfrm>
            <a:off x="698500" y="4220931"/>
            <a:ext cx="88529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Unser Vorschlag ist, dass neben dem Einsatz von </a:t>
            </a:r>
            <a:r>
              <a:rPr lang="de-DE" altLang="de-DE" sz="1600" dirty="0" err="1">
                <a:solidFill>
                  <a:srgbClr val="3333FF"/>
                </a:solidFill>
              </a:rPr>
              <a:t>GuD</a:t>
            </a:r>
            <a:r>
              <a:rPr lang="de-DE" altLang="de-DE" sz="1600" dirty="0">
                <a:solidFill>
                  <a:srgbClr val="3333FF"/>
                </a:solidFill>
              </a:rPr>
              <a:t>-Kraftwerken, die mit gespeichertem klimaneutralen Bio-Methan aus dem Gasspeichersystem auch z.B. auf Wasser-Energie aus Skandinavien (z.B. </a:t>
            </a:r>
            <a:r>
              <a:rPr lang="de-DE" altLang="de-DE" sz="1600" dirty="0" err="1">
                <a:solidFill>
                  <a:srgbClr val="3333FF"/>
                </a:solidFill>
              </a:rPr>
              <a:t>NordLink</a:t>
            </a:r>
            <a:r>
              <a:rPr lang="de-DE" altLang="de-DE" sz="1600" dirty="0">
                <a:solidFill>
                  <a:srgbClr val="3333FF"/>
                </a:solidFill>
              </a:rPr>
              <a:t>) zugegriffen werden kann.</a:t>
            </a:r>
            <a:br>
              <a:rPr lang="de-DE" altLang="de-DE" sz="1600" dirty="0">
                <a:solidFill>
                  <a:srgbClr val="3333FF"/>
                </a:solidFill>
              </a:rPr>
            </a:br>
            <a:r>
              <a:rPr lang="de-DE" altLang="de-DE" sz="1600" dirty="0">
                <a:solidFill>
                  <a:srgbClr val="3333FF"/>
                </a:solidFill>
              </a:rPr>
              <a:t>Wir setzen auf die Vielfalt der Möglichkeiten zur Lückenfüllung.</a:t>
            </a:r>
          </a:p>
        </p:txBody>
      </p:sp>
      <p:grpSp>
        <p:nvGrpSpPr>
          <p:cNvPr id="3" name="Gruppieren 2">
            <a:extLst>
              <a:ext uri="{FF2B5EF4-FFF2-40B4-BE49-F238E27FC236}">
                <a16:creationId xmlns:a16="http://schemas.microsoft.com/office/drawing/2014/main" id="{5FE0ADAD-51EB-45F0-984A-44E47294E08D}"/>
              </a:ext>
            </a:extLst>
          </p:cNvPr>
          <p:cNvGrpSpPr/>
          <p:nvPr/>
        </p:nvGrpSpPr>
        <p:grpSpPr>
          <a:xfrm>
            <a:off x="698500" y="3080349"/>
            <a:ext cx="8731978" cy="1077218"/>
            <a:chOff x="698500" y="3080349"/>
            <a:chExt cx="8731978" cy="1077218"/>
          </a:xfrm>
        </p:grpSpPr>
        <p:sp>
          <p:nvSpPr>
            <p:cNvPr id="6" name="Textfeld 1">
              <a:extLst>
                <a:ext uri="{FF2B5EF4-FFF2-40B4-BE49-F238E27FC236}">
                  <a16:creationId xmlns:a16="http://schemas.microsoft.com/office/drawing/2014/main" id="{4F5B76A0-0D99-4E64-846F-17D3E09E947A}"/>
                </a:ext>
              </a:extLst>
            </p:cNvPr>
            <p:cNvSpPr txBox="1">
              <a:spLocks noChangeArrowheads="1"/>
            </p:cNvSpPr>
            <p:nvPr/>
          </p:nvSpPr>
          <p:spPr bwMode="auto">
            <a:xfrm>
              <a:off x="698500" y="3080349"/>
              <a:ext cx="850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600" dirty="0">
                  <a:solidFill>
                    <a:srgbClr val="3333FF"/>
                  </a:solidFill>
                </a:rPr>
                <a:t>Auch die Dokumentation des </a:t>
              </a:r>
              <a:r>
                <a:rPr lang="de-DE" sz="1600" dirty="0">
                  <a:solidFill>
                    <a:srgbClr val="3333FF"/>
                  </a:solidFill>
                </a:rPr>
                <a:t>Wissenschaftlichen Dienstes des Deutschen Bundestages </a:t>
              </a:r>
              <a:r>
                <a:rPr lang="de-DE" altLang="de-DE" sz="1600" dirty="0">
                  <a:solidFill>
                    <a:srgbClr val="3333FF"/>
                  </a:solidFill>
                </a:rPr>
                <a:t>„</a:t>
              </a:r>
              <a:r>
                <a:rPr lang="de-DE" sz="1600" dirty="0">
                  <a:solidFill>
                    <a:srgbClr val="3333FF"/>
                  </a:solidFill>
                </a:rPr>
                <a:t>Sicherstellung der Stromversorgung bei Dunkelflauten“ zeigt auf, dass im Mittel nicht mit mehr als zwei Wochen „kalte Dunkelflaute“ pro Jahr gerechnet werden muss. Hierzu sind weitere Studien in Arbeit. </a:t>
              </a:r>
              <a:endParaRPr lang="de-DE" altLang="de-DE" sz="1600" dirty="0">
                <a:solidFill>
                  <a:srgbClr val="3333FF"/>
                </a:solidFill>
              </a:endParaRPr>
            </a:p>
          </p:txBody>
        </p:sp>
        <p:sp>
          <p:nvSpPr>
            <p:cNvPr id="2" name="Textfeld 1">
              <a:extLst>
                <a:ext uri="{FF2B5EF4-FFF2-40B4-BE49-F238E27FC236}">
                  <a16:creationId xmlns:a16="http://schemas.microsoft.com/office/drawing/2014/main" id="{22EED8B3-1580-402B-9B8B-0452FD4B03B0}"/>
                </a:ext>
              </a:extLst>
            </p:cNvPr>
            <p:cNvSpPr txBox="1"/>
            <p:nvPr/>
          </p:nvSpPr>
          <p:spPr>
            <a:xfrm>
              <a:off x="9061466" y="3161284"/>
              <a:ext cx="369012" cy="246221"/>
            </a:xfrm>
            <a:prstGeom prst="rect">
              <a:avLst/>
            </a:prstGeom>
            <a:noFill/>
          </p:spPr>
          <p:txBody>
            <a:bodyPr wrap="none" rtlCol="0">
              <a:spAutoFit/>
            </a:bodyPr>
            <a:lstStyle/>
            <a:p>
              <a:r>
                <a:rPr lang="de-DE" sz="1000" dirty="0"/>
                <a:t>13)</a:t>
              </a:r>
            </a:p>
          </p:txBody>
        </p:sp>
      </p:grpSp>
      <p:sp>
        <p:nvSpPr>
          <p:cNvPr id="10" name="Text Box 5">
            <a:extLst>
              <a:ext uri="{FF2B5EF4-FFF2-40B4-BE49-F238E27FC236}">
                <a16:creationId xmlns:a16="http://schemas.microsoft.com/office/drawing/2014/main" id="{E7AA5F82-4C8C-4D2D-BCEA-32732271D626}"/>
              </a:ext>
            </a:extLst>
          </p:cNvPr>
          <p:cNvSpPr txBox="1">
            <a:spLocks noChangeArrowheads="1"/>
          </p:cNvSpPr>
          <p:nvPr/>
        </p:nvSpPr>
        <p:spPr bwMode="auto">
          <a:xfrm>
            <a:off x="7213796" y="5605925"/>
            <a:ext cx="2138727"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t>x) Quellenliste,</a:t>
            </a:r>
            <a:r>
              <a:rPr lang="de-DE" altLang="de-DE" sz="1200" b="1" dirty="0"/>
              <a:t> </a:t>
            </a:r>
            <a:r>
              <a:rPr lang="de-DE" altLang="de-DE" sz="1200" dirty="0"/>
              <a:t>ISE e.V.</a:t>
            </a:r>
            <a:endParaRPr lang="en-US" altLang="de-DE" sz="1200" dirty="0"/>
          </a:p>
        </p:txBody>
      </p:sp>
      <p:sp>
        <p:nvSpPr>
          <p:cNvPr id="11" name="Textfeld 10">
            <a:extLst>
              <a:ext uri="{FF2B5EF4-FFF2-40B4-BE49-F238E27FC236}">
                <a16:creationId xmlns:a16="http://schemas.microsoft.com/office/drawing/2014/main" id="{EF9D7BF0-D726-41C6-B73D-0D07ABA24BEB}"/>
              </a:ext>
            </a:extLst>
          </p:cNvPr>
          <p:cNvSpPr txBox="1"/>
          <p:nvPr/>
        </p:nvSpPr>
        <p:spPr>
          <a:xfrm>
            <a:off x="9061466" y="1186965"/>
            <a:ext cx="369012" cy="246221"/>
          </a:xfrm>
          <a:prstGeom prst="rect">
            <a:avLst/>
          </a:prstGeom>
          <a:noFill/>
        </p:spPr>
        <p:txBody>
          <a:bodyPr wrap="none" rtlCol="0">
            <a:spAutoFit/>
          </a:bodyPr>
          <a:lstStyle/>
          <a:p>
            <a:r>
              <a:rPr lang="de-DE" sz="1000" dirty="0"/>
              <a:t>12)</a:t>
            </a: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441948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(1) </a:t>
            </a:r>
            <a:br>
              <a:rPr lang="de-DE" altLang="de-DE" sz="2000" dirty="0">
                <a:solidFill>
                  <a:schemeClr val="bg1"/>
                </a:solidFill>
              </a:rPr>
            </a:br>
            <a:r>
              <a:rPr lang="de-DE" altLang="de-DE" sz="2000" dirty="0">
                <a:solidFill>
                  <a:schemeClr val="bg1"/>
                </a:solidFill>
              </a:rPr>
              <a:t>Grundsätzliches</a:t>
            </a:r>
          </a:p>
        </p:txBody>
      </p:sp>
      <p:sp>
        <p:nvSpPr>
          <p:cNvPr id="10" name="Textfeld 9">
            <a:extLst>
              <a:ext uri="{FF2B5EF4-FFF2-40B4-BE49-F238E27FC236}">
                <a16:creationId xmlns:a16="http://schemas.microsoft.com/office/drawing/2014/main" id="{A52B3FB8-7D5D-CC2A-16AF-583CC28558A7}"/>
              </a:ext>
            </a:extLst>
          </p:cNvPr>
          <p:cNvSpPr txBox="1"/>
          <p:nvPr/>
        </p:nvSpPr>
        <p:spPr>
          <a:xfrm>
            <a:off x="301451" y="859978"/>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Wegen der </a:t>
            </a:r>
            <a:r>
              <a:rPr lang="de-DE" sz="1600" b="1" dirty="0">
                <a:solidFill>
                  <a:srgbClr val="3333FF"/>
                </a:solidFill>
              </a:rPr>
              <a:t>Volatilität der EE </a:t>
            </a:r>
            <a:r>
              <a:rPr lang="de-DE" sz="1600" dirty="0">
                <a:solidFill>
                  <a:srgbClr val="3333FF"/>
                </a:solidFill>
              </a:rPr>
              <a:t>ist ein </a:t>
            </a:r>
            <a:r>
              <a:rPr lang="de-DE" sz="1600" b="1" dirty="0">
                <a:solidFill>
                  <a:srgbClr val="3333FF"/>
                </a:solidFill>
              </a:rPr>
              <a:t>dynamischer Energieausgleich mit entsprechenden Energiespeichern</a:t>
            </a:r>
            <a:r>
              <a:rPr lang="de-DE" sz="1600" dirty="0">
                <a:solidFill>
                  <a:srgbClr val="3333FF"/>
                </a:solidFill>
              </a:rPr>
              <a:t> erforderlich.</a:t>
            </a:r>
          </a:p>
        </p:txBody>
      </p:sp>
      <p:sp>
        <p:nvSpPr>
          <p:cNvPr id="121" name="Textfeld 120">
            <a:extLst>
              <a:ext uri="{FF2B5EF4-FFF2-40B4-BE49-F238E27FC236}">
                <a16:creationId xmlns:a16="http://schemas.microsoft.com/office/drawing/2014/main" id="{4574A617-7EBD-1D4A-58A4-2D7314C224E0}"/>
              </a:ext>
            </a:extLst>
          </p:cNvPr>
          <p:cNvSpPr txBox="1"/>
          <p:nvPr/>
        </p:nvSpPr>
        <p:spPr>
          <a:xfrm>
            <a:off x="301451" y="1675448"/>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Je nach Anforderung </a:t>
            </a:r>
            <a:r>
              <a:rPr lang="de-DE" sz="1600" b="1" dirty="0">
                <a:solidFill>
                  <a:srgbClr val="3333FF"/>
                </a:solidFill>
              </a:rPr>
              <a:t>für kurze, mittlere und lange (saisonale) Überbrückungs-Zeitspannen </a:t>
            </a:r>
            <a:r>
              <a:rPr lang="de-DE" sz="1600" dirty="0">
                <a:solidFill>
                  <a:srgbClr val="3333FF"/>
                </a:solidFill>
              </a:rPr>
              <a:t>müssen </a:t>
            </a:r>
            <a:r>
              <a:rPr lang="de-DE" sz="1600" b="1" dirty="0">
                <a:solidFill>
                  <a:srgbClr val="3333FF"/>
                </a:solidFill>
              </a:rPr>
              <a:t>unterschiedliche Maßnahmen </a:t>
            </a:r>
            <a:r>
              <a:rPr lang="de-DE" sz="1600" dirty="0">
                <a:solidFill>
                  <a:srgbClr val="3333FF"/>
                </a:solidFill>
              </a:rPr>
              <a:t>entwickelt werden.</a:t>
            </a:r>
          </a:p>
        </p:txBody>
      </p:sp>
      <p:sp>
        <p:nvSpPr>
          <p:cNvPr id="5" name="Textfeld 4">
            <a:extLst>
              <a:ext uri="{FF2B5EF4-FFF2-40B4-BE49-F238E27FC236}">
                <a16:creationId xmlns:a16="http://schemas.microsoft.com/office/drawing/2014/main" id="{A218C5EA-E561-1C34-AA17-1B375CC432DC}"/>
              </a:ext>
            </a:extLst>
          </p:cNvPr>
          <p:cNvSpPr txBox="1"/>
          <p:nvPr/>
        </p:nvSpPr>
        <p:spPr>
          <a:xfrm>
            <a:off x="301451" y="2490918"/>
            <a:ext cx="9604549"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Für die notwendige Bereitstellung von </a:t>
            </a:r>
            <a:r>
              <a:rPr lang="de-DE" sz="1600" b="1" dirty="0">
                <a:solidFill>
                  <a:srgbClr val="3333FF"/>
                </a:solidFill>
              </a:rPr>
              <a:t>Regelenergie</a:t>
            </a:r>
            <a:r>
              <a:rPr lang="de-DE" sz="1600" dirty="0">
                <a:solidFill>
                  <a:srgbClr val="3333FF"/>
                </a:solidFill>
              </a:rPr>
              <a:t> sind </a:t>
            </a:r>
            <a:r>
              <a:rPr lang="de-DE" sz="1600" b="1" dirty="0">
                <a:solidFill>
                  <a:srgbClr val="3333FF"/>
                </a:solidFill>
              </a:rPr>
              <a:t>lukrative Geschäftsmodelle </a:t>
            </a:r>
            <a:r>
              <a:rPr lang="de-DE" sz="1600" dirty="0">
                <a:solidFill>
                  <a:srgbClr val="3333FF"/>
                </a:solidFill>
              </a:rPr>
              <a:t>auf allen Ebenen eine wichtige Voraussetzung.</a:t>
            </a:r>
          </a:p>
        </p:txBody>
      </p:sp>
    </p:spTree>
    <p:extLst>
      <p:ext uri="{BB962C8B-B14F-4D97-AF65-F5344CB8AC3E}">
        <p14:creationId xmlns:p14="http://schemas.microsoft.com/office/powerpoint/2010/main" val="293825355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000" fill="hold"/>
                                        <p:tgtEl>
                                          <p:spTgt spid="121"/>
                                        </p:tgtEl>
                                        <p:attrNameLst>
                                          <p:attrName>ppt_x</p:attrName>
                                        </p:attrNameLst>
                                      </p:cBhvr>
                                      <p:tavLst>
                                        <p:tav tm="0">
                                          <p:val>
                                            <p:strVal val="1+#ppt_w/2"/>
                                          </p:val>
                                        </p:tav>
                                        <p:tav tm="100000">
                                          <p:val>
                                            <p:strVal val="#ppt_x"/>
                                          </p:val>
                                        </p:tav>
                                      </p:tavLst>
                                    </p:anim>
                                    <p:anim calcmode="lin" valueType="num">
                                      <p:cBhvr additive="base">
                                        <p:cTn id="8" dur="10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1+#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434894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(2)</a:t>
            </a:r>
            <a:br>
              <a:rPr lang="de-DE" altLang="de-DE" sz="2000" dirty="0">
                <a:solidFill>
                  <a:schemeClr val="bg1"/>
                </a:solidFill>
              </a:rPr>
            </a:br>
            <a:r>
              <a:rPr lang="de-DE" altLang="de-DE" sz="2000" dirty="0">
                <a:solidFill>
                  <a:schemeClr val="bg1"/>
                </a:solidFill>
              </a:rPr>
              <a:t>Speicher und deren Kapazität</a:t>
            </a:r>
          </a:p>
        </p:txBody>
      </p:sp>
      <p:pic>
        <p:nvPicPr>
          <p:cNvPr id="62" name="Grafik 61" descr="Speicherkapazität und Ausspeicherdauer verschiedener Speichertechnologien im Überblick. (Quelle: Reproduziert nach Sterner, Stadler, Energiespeicher-Bedarf, Technologien, Integration, Springer-Vieweg 2014)">
            <a:extLst>
              <a:ext uri="{FF2B5EF4-FFF2-40B4-BE49-F238E27FC236}">
                <a16:creationId xmlns:a16="http://schemas.microsoft.com/office/drawing/2014/main" id="{50D5EE5B-0BB3-7D69-7371-A36BEB95CF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906" y="889035"/>
            <a:ext cx="8718466" cy="4611671"/>
          </a:xfrm>
          <a:prstGeom prst="rect">
            <a:avLst/>
          </a:prstGeom>
          <a:noFill/>
          <a:ln>
            <a:noFill/>
          </a:ln>
        </p:spPr>
      </p:pic>
      <p:sp>
        <p:nvSpPr>
          <p:cNvPr id="64" name="Textfeld 63">
            <a:extLst>
              <a:ext uri="{FF2B5EF4-FFF2-40B4-BE49-F238E27FC236}">
                <a16:creationId xmlns:a16="http://schemas.microsoft.com/office/drawing/2014/main" id="{3EB20FCA-C9D4-EC0E-2B8C-1568FC187CFB}"/>
              </a:ext>
            </a:extLst>
          </p:cNvPr>
          <p:cNvSpPr txBox="1"/>
          <p:nvPr/>
        </p:nvSpPr>
        <p:spPr>
          <a:xfrm>
            <a:off x="393700" y="5500706"/>
            <a:ext cx="9410700" cy="646331"/>
          </a:xfrm>
          <a:prstGeom prst="rect">
            <a:avLst/>
          </a:prstGeom>
          <a:noFill/>
        </p:spPr>
        <p:txBody>
          <a:bodyPr wrap="square">
            <a:spAutoFit/>
          </a:bodyPr>
          <a:lstStyle/>
          <a:p>
            <a:r>
              <a:rPr lang="de-DE" sz="1200" dirty="0">
                <a:effectLst/>
                <a:latin typeface="+mn-lt"/>
                <a:ea typeface="Times New Roman" panose="02020603050405020304" pitchFamily="18" charset="0"/>
              </a:rPr>
              <a:t>Speicherkapazität und Ausspeicherdauer verschiedener Speichertechnologien im Überblick. Die Ausspeicherdauer besagt, wie lange ein Speicher Energie liefern kann. Sie berechnet sich aus dem Verhältnis von ausspeicherbarer Energie und Ausspeicherleistung. (Quelle: Reproduziert nach Sterner, Stadler, Energiespeicher-Bedarf, Technologien, Integration, Springer-Vieweg 2014) </a:t>
            </a:r>
            <a:endParaRPr lang="de-DE" sz="1200" dirty="0">
              <a:latin typeface="+mn-lt"/>
            </a:endParaRP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693665" y="5167876"/>
            <a:ext cx="163666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b="1" dirty="0"/>
              <a:t> </a:t>
            </a:r>
            <a:r>
              <a:rPr lang="de-DE" altLang="de-DE" sz="1200" dirty="0"/>
              <a:t>14) Quellenliste.</a:t>
            </a:r>
            <a:endParaRPr lang="en-US" altLang="de-DE" sz="1200" dirty="0"/>
          </a:p>
        </p:txBody>
      </p:sp>
      <p:sp>
        <p:nvSpPr>
          <p:cNvPr id="61" name="Text Box 5">
            <a:extLst>
              <a:ext uri="{FF2B5EF4-FFF2-40B4-BE49-F238E27FC236}">
                <a16:creationId xmlns:a16="http://schemas.microsoft.com/office/drawing/2014/main" id="{F06E1142-9236-D68C-C085-C668EF21FEF2}"/>
              </a:ext>
            </a:extLst>
          </p:cNvPr>
          <p:cNvSpPr txBox="1">
            <a:spLocks noChangeArrowheads="1"/>
          </p:cNvSpPr>
          <p:nvPr/>
        </p:nvSpPr>
        <p:spPr bwMode="auto">
          <a:xfrm>
            <a:off x="526905" y="1214161"/>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14)</a:t>
            </a:r>
            <a:endParaRPr lang="en-US" altLang="de-DE" sz="1200" dirty="0"/>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470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Wir brauchen das ganze Spektrum an Energiespeichern (Millisekunden bis Jahr)</a:t>
            </a:r>
          </a:p>
        </p:txBody>
      </p:sp>
    </p:spTree>
    <p:extLst>
      <p:ext uri="{BB962C8B-B14F-4D97-AF65-F5344CB8AC3E}">
        <p14:creationId xmlns:p14="http://schemas.microsoft.com/office/powerpoint/2010/main" val="26569397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21229" y="17718"/>
            <a:ext cx="87955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(1)</a:t>
            </a:r>
            <a:br>
              <a:rPr lang="de-DE" altLang="de-DE" sz="2000" dirty="0">
                <a:solidFill>
                  <a:schemeClr val="bg1"/>
                </a:solidFill>
              </a:rPr>
            </a:br>
            <a:r>
              <a:rPr lang="de-DE" altLang="de-DE" sz="2000" dirty="0">
                <a:solidFill>
                  <a:schemeClr val="bg1"/>
                </a:solidFill>
              </a:rPr>
              <a:t>Energieimporte, Geopolitik</a:t>
            </a:r>
          </a:p>
        </p:txBody>
      </p:sp>
      <p:sp>
        <p:nvSpPr>
          <p:cNvPr id="37" name="Text Box 5">
            <a:extLst>
              <a:ext uri="{FF2B5EF4-FFF2-40B4-BE49-F238E27FC236}">
                <a16:creationId xmlns:a16="http://schemas.microsoft.com/office/drawing/2014/main" id="{96F2A4CC-446A-4983-8E0D-717A12F1BB83}"/>
              </a:ext>
            </a:extLst>
          </p:cNvPr>
          <p:cNvSpPr txBox="1">
            <a:spLocks noChangeArrowheads="1"/>
          </p:cNvSpPr>
          <p:nvPr/>
        </p:nvSpPr>
        <p:spPr bwMode="auto">
          <a:xfrm>
            <a:off x="679253" y="816289"/>
            <a:ext cx="9226747"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dirty="0">
                <a:solidFill>
                  <a:srgbClr val="0000FF"/>
                </a:solidFill>
              </a:rPr>
              <a:t>Deutschland bezieht fast 3/4  (2023) seines </a:t>
            </a:r>
            <a:r>
              <a:rPr lang="de-DE" altLang="de-DE" sz="1600" b="1" dirty="0">
                <a:solidFill>
                  <a:srgbClr val="0000FF"/>
                </a:solidFill>
              </a:rPr>
              <a:t>Primärenergiebedarfs</a:t>
            </a:r>
            <a:r>
              <a:rPr lang="de-DE" altLang="de-DE" sz="1600" dirty="0">
                <a:solidFill>
                  <a:srgbClr val="0000FF"/>
                </a:solidFill>
              </a:rPr>
              <a:t> in Form von Mineralöl, Gas, Steinkohle und früher noch Uran zum großen Teil aus Nicht-EU-Staaten wie USA, Mittlerer Osten, etc. (siehe Kapitel „Primärenergiebedarf“).  Neben dieser Abhängigkeit besteht zusätzlich das Transportrisiko bei den Energieträgern (Hochseeschifffahrt, Pipelines).</a:t>
            </a:r>
          </a:p>
        </p:txBody>
      </p:sp>
      <p:sp>
        <p:nvSpPr>
          <p:cNvPr id="40" name="Text Box 5">
            <a:extLst>
              <a:ext uri="{FF2B5EF4-FFF2-40B4-BE49-F238E27FC236}">
                <a16:creationId xmlns:a16="http://schemas.microsoft.com/office/drawing/2014/main" id="{33CD161D-890E-4FB7-AC00-70460DA1484D}"/>
              </a:ext>
            </a:extLst>
          </p:cNvPr>
          <p:cNvSpPr txBox="1">
            <a:spLocks noChangeArrowheads="1"/>
          </p:cNvSpPr>
          <p:nvPr/>
        </p:nvSpPr>
        <p:spPr bwMode="auto">
          <a:xfrm>
            <a:off x="956839" y="1908110"/>
            <a:ext cx="8697913" cy="2554545"/>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defRPr/>
            </a:pPr>
            <a:r>
              <a:rPr lang="de-DE" altLang="de-DE" sz="1600" b="1" dirty="0">
                <a:solidFill>
                  <a:srgbClr val="0000FF"/>
                </a:solidFill>
              </a:rPr>
              <a:t>Die Folgen:</a:t>
            </a:r>
            <a:br>
              <a:rPr lang="de-DE" altLang="de-DE" sz="1600" dirty="0">
                <a:solidFill>
                  <a:srgbClr val="0000FF"/>
                </a:solidFill>
              </a:rPr>
            </a:br>
            <a:r>
              <a:rPr lang="de-DE" altLang="de-DE" sz="1600" dirty="0">
                <a:solidFill>
                  <a:srgbClr val="0000FF"/>
                </a:solidFill>
              </a:rPr>
              <a:t>Totalitäre Staaten wie z.B.  Russland und Saudi Arabien nutzen die von uns bezahlten </a:t>
            </a:r>
            <a:r>
              <a:rPr lang="de-DE" altLang="de-DE" sz="1600" b="1" dirty="0">
                <a:solidFill>
                  <a:srgbClr val="0000FF"/>
                </a:solidFill>
              </a:rPr>
              <a:t>„Öl-Dollars</a:t>
            </a:r>
            <a:r>
              <a:rPr lang="de-DE" altLang="de-DE" sz="1600" dirty="0">
                <a:solidFill>
                  <a:srgbClr val="0000FF"/>
                </a:solidFill>
              </a:rPr>
              <a:t>“ und</a:t>
            </a:r>
            <a:br>
              <a:rPr lang="de-DE" altLang="de-DE" sz="1600" dirty="0">
                <a:solidFill>
                  <a:srgbClr val="0000FF"/>
                </a:solidFill>
              </a:rPr>
            </a:br>
            <a:r>
              <a:rPr lang="de-DE" altLang="de-DE" sz="1600" dirty="0">
                <a:solidFill>
                  <a:srgbClr val="0000FF"/>
                </a:solidFill>
              </a:rPr>
              <a:t>- </a:t>
            </a:r>
            <a:r>
              <a:rPr lang="de-DE" altLang="de-DE" sz="1600" b="1" dirty="0">
                <a:solidFill>
                  <a:srgbClr val="0000FF"/>
                </a:solidFill>
              </a:rPr>
              <a:t>investieren in die deutsche Infrastruktur bzw. Wirtschaft </a:t>
            </a:r>
            <a:r>
              <a:rPr lang="de-DE" altLang="de-DE" sz="1600" dirty="0">
                <a:solidFill>
                  <a:srgbClr val="0000FF"/>
                </a:solidFill>
              </a:rPr>
              <a:t>und bestimmen damit die</a:t>
            </a:r>
            <a:br>
              <a:rPr lang="de-DE" altLang="de-DE" sz="1600" dirty="0">
                <a:solidFill>
                  <a:srgbClr val="0000FF"/>
                </a:solidFill>
              </a:rPr>
            </a:br>
            <a:r>
              <a:rPr lang="de-DE" altLang="de-DE" sz="1600" dirty="0">
                <a:solidFill>
                  <a:srgbClr val="0000FF"/>
                </a:solidFill>
              </a:rPr>
              <a:t>  Versorgungssicherheit sowie die strategische Zukunftsausrichtung deutscher Unternehmen!</a:t>
            </a:r>
            <a:br>
              <a:rPr lang="de-DE" altLang="de-DE" sz="1600" dirty="0">
                <a:solidFill>
                  <a:srgbClr val="0000FF"/>
                </a:solidFill>
              </a:rPr>
            </a:br>
            <a:r>
              <a:rPr lang="de-DE" altLang="de-DE" sz="1600" dirty="0">
                <a:solidFill>
                  <a:srgbClr val="0000FF"/>
                </a:solidFill>
              </a:rPr>
              <a:t>  </a:t>
            </a:r>
            <a:r>
              <a:rPr lang="de-DE" altLang="de-DE" sz="1600" u="sng" dirty="0">
                <a:solidFill>
                  <a:srgbClr val="0000FF"/>
                </a:solidFill>
              </a:rPr>
              <a:t>Beispiele</a:t>
            </a:r>
            <a:r>
              <a:rPr lang="de-DE" altLang="de-DE" sz="1600" dirty="0">
                <a:solidFill>
                  <a:srgbClr val="0000FF"/>
                </a:solidFill>
              </a:rPr>
              <a:t>: Russland (Gazprom) kaufte unsere Erdgasspeicher, Saudi Arabien</a:t>
            </a:r>
            <a:br>
              <a:rPr lang="de-DE" altLang="de-DE" sz="1600" dirty="0">
                <a:solidFill>
                  <a:srgbClr val="0000FF"/>
                </a:solidFill>
              </a:rPr>
            </a:br>
            <a:r>
              <a:rPr lang="de-DE" altLang="de-DE" sz="1600" dirty="0">
                <a:solidFill>
                  <a:srgbClr val="0000FF"/>
                </a:solidFill>
              </a:rPr>
              <a:t>  steigt bei Daimler ein.</a:t>
            </a:r>
            <a:br>
              <a:rPr lang="de-DE" altLang="de-DE" sz="1600" dirty="0">
                <a:solidFill>
                  <a:srgbClr val="0000FF"/>
                </a:solidFill>
              </a:rPr>
            </a:br>
            <a:r>
              <a:rPr lang="de-DE" altLang="de-DE" sz="1600" dirty="0">
                <a:solidFill>
                  <a:srgbClr val="0000FF"/>
                </a:solidFill>
              </a:rPr>
              <a:t>- </a:t>
            </a:r>
            <a:r>
              <a:rPr lang="de-DE" altLang="de-DE" sz="1600" b="1" dirty="0">
                <a:solidFill>
                  <a:srgbClr val="0000FF"/>
                </a:solidFill>
              </a:rPr>
              <a:t>kaufen (deutsche) Waffen, </a:t>
            </a:r>
            <a:r>
              <a:rPr lang="de-DE" altLang="de-DE" sz="1600" dirty="0">
                <a:solidFill>
                  <a:srgbClr val="0000FF"/>
                </a:solidFill>
              </a:rPr>
              <a:t>um damit ihre Expansionspolitik zu betreiben.</a:t>
            </a:r>
            <a:br>
              <a:rPr lang="de-DE" altLang="de-DE" sz="1600" dirty="0">
                <a:solidFill>
                  <a:srgbClr val="0000FF"/>
                </a:solidFill>
              </a:rPr>
            </a:br>
            <a:r>
              <a:rPr lang="de-DE" altLang="de-DE" sz="1600" dirty="0">
                <a:solidFill>
                  <a:srgbClr val="0000FF"/>
                </a:solidFill>
              </a:rPr>
              <a:t>  </a:t>
            </a:r>
            <a:r>
              <a:rPr lang="de-DE" altLang="de-DE" sz="1600" u="sng" dirty="0">
                <a:solidFill>
                  <a:srgbClr val="0000FF"/>
                </a:solidFill>
              </a:rPr>
              <a:t>Beispiele</a:t>
            </a:r>
            <a:r>
              <a:rPr lang="de-DE" altLang="de-DE" sz="1600" dirty="0">
                <a:solidFill>
                  <a:srgbClr val="0000FF"/>
                </a:solidFill>
              </a:rPr>
              <a:t>: Russland annektiert die Krim und überfällt nun auch die gesamte Ukraine,</a:t>
            </a:r>
            <a:br>
              <a:rPr lang="de-DE" altLang="de-DE" sz="1600" dirty="0">
                <a:solidFill>
                  <a:srgbClr val="0000FF"/>
                </a:solidFill>
              </a:rPr>
            </a:br>
            <a:r>
              <a:rPr lang="de-DE" altLang="de-DE" sz="1600" dirty="0">
                <a:solidFill>
                  <a:srgbClr val="0000FF"/>
                </a:solidFill>
              </a:rPr>
              <a:t>  Saudi Arabien führt einen Krieg im Jemen.</a:t>
            </a:r>
          </a:p>
        </p:txBody>
      </p:sp>
      <p:sp>
        <p:nvSpPr>
          <p:cNvPr id="39" name="Text Box 5">
            <a:extLst>
              <a:ext uri="{FF2B5EF4-FFF2-40B4-BE49-F238E27FC236}">
                <a16:creationId xmlns:a16="http://schemas.microsoft.com/office/drawing/2014/main" id="{88E92FC7-F40B-435F-97B7-6D6C0EC54F00}"/>
              </a:ext>
            </a:extLst>
          </p:cNvPr>
          <p:cNvSpPr txBox="1">
            <a:spLocks noChangeArrowheads="1"/>
          </p:cNvSpPr>
          <p:nvPr/>
        </p:nvSpPr>
        <p:spPr bwMode="auto">
          <a:xfrm>
            <a:off x="679253" y="4479595"/>
            <a:ext cx="8697913"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a:buFont typeface="Wingdings" panose="05000000000000000000" pitchFamily="2" charset="2"/>
              <a:buChar char="Ø"/>
              <a:defRPr/>
            </a:pPr>
            <a:r>
              <a:rPr lang="de-DE" altLang="de-DE" sz="1600" b="1" dirty="0">
                <a:solidFill>
                  <a:srgbClr val="3333FF"/>
                </a:solidFill>
              </a:rPr>
              <a:t>Deutschland und die EU müssen sich geopolitisch weitestgehend unabhängig machen</a:t>
            </a:r>
            <a:r>
              <a:rPr lang="de-DE" altLang="de-DE" sz="1600" dirty="0">
                <a:solidFill>
                  <a:srgbClr val="3333FF"/>
                </a:solidFill>
              </a:rPr>
              <a:t>, in dem die vorhandenen Potenziale der EE voll ausgeschöpft werden. Hierdurch wird auch ein Beitrag zur ausgeglichen Außenhandelsbilanz in der EU geschaffen.</a:t>
            </a:r>
          </a:p>
        </p:txBody>
      </p:sp>
      <p:sp>
        <p:nvSpPr>
          <p:cNvPr id="2" name="Rectangle 4">
            <a:extLst>
              <a:ext uri="{FF2B5EF4-FFF2-40B4-BE49-F238E27FC236}">
                <a16:creationId xmlns:a16="http://schemas.microsoft.com/office/drawing/2014/main" id="{CECE1EA1-49C3-1F39-9F13-C74D1F90544C}"/>
              </a:ext>
            </a:extLst>
          </p:cNvPr>
          <p:cNvSpPr>
            <a:spLocks noChangeArrowheads="1"/>
          </p:cNvSpPr>
          <p:nvPr/>
        </p:nvSpPr>
        <p:spPr bwMode="auto">
          <a:xfrm>
            <a:off x="0" y="5519429"/>
            <a:ext cx="9906000" cy="1050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Es gilt unsere ausreichend-erneuerbaren, nationalen/EU-Ressourcen (Sonne und Wind) zu nutzen und unseren Energiebedarf möglichst selbst mit eigenen EE zu decken!</a:t>
            </a:r>
            <a:br>
              <a:rPr lang="de-DE" altLang="de-DE" sz="1800" dirty="0">
                <a:solidFill>
                  <a:srgbClr val="00B050"/>
                </a:solidFill>
              </a:rPr>
            </a:br>
            <a:r>
              <a:rPr lang="de-DE" altLang="de-DE" dirty="0">
                <a:solidFill>
                  <a:srgbClr val="00B050"/>
                </a:solidFill>
              </a:rPr>
              <a:t>Keine Abhängigkeiten mehr!!!</a:t>
            </a:r>
          </a:p>
        </p:txBody>
      </p:sp>
      <p:sp>
        <p:nvSpPr>
          <p:cNvPr id="3" name="Textfeld 2">
            <a:extLst>
              <a:ext uri="{FF2B5EF4-FFF2-40B4-BE49-F238E27FC236}">
                <a16:creationId xmlns:a16="http://schemas.microsoft.com/office/drawing/2014/main" id="{8D9BEE4C-6892-0B43-0076-45F7F6C44828}"/>
              </a:ext>
            </a:extLst>
          </p:cNvPr>
          <p:cNvSpPr txBox="1"/>
          <p:nvPr/>
        </p:nvSpPr>
        <p:spPr>
          <a:xfrm>
            <a:off x="494747" y="1108677"/>
            <a:ext cx="298480" cy="246221"/>
          </a:xfrm>
          <a:prstGeom prst="rect">
            <a:avLst/>
          </a:prstGeom>
          <a:noFill/>
        </p:spPr>
        <p:txBody>
          <a:bodyPr wrap="none" rtlCol="0">
            <a:spAutoFit/>
          </a:bodyPr>
          <a:lstStyle/>
          <a:p>
            <a:r>
              <a:rPr lang="de-DE" sz="1000" dirty="0"/>
              <a:t>1)</a:t>
            </a:r>
          </a:p>
        </p:txBody>
      </p:sp>
      <p:sp>
        <p:nvSpPr>
          <p:cNvPr id="4" name="Text Box 5">
            <a:extLst>
              <a:ext uri="{FF2B5EF4-FFF2-40B4-BE49-F238E27FC236}">
                <a16:creationId xmlns:a16="http://schemas.microsoft.com/office/drawing/2014/main" id="{7B40D13C-B6B3-7B5A-5A8D-10328C2EF530}"/>
              </a:ext>
            </a:extLst>
          </p:cNvPr>
          <p:cNvSpPr txBox="1">
            <a:spLocks noChangeArrowheads="1"/>
          </p:cNvSpPr>
          <p:nvPr/>
        </p:nvSpPr>
        <p:spPr bwMode="auto">
          <a:xfrm>
            <a:off x="7695005" y="5310592"/>
            <a:ext cx="168216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1) Quellenliste</a:t>
            </a:r>
            <a:endParaRPr lang="en-US" altLang="de-DE" sz="1200" dirty="0"/>
          </a:p>
        </p:txBody>
      </p:sp>
    </p:spTree>
    <p:extLst>
      <p:ext uri="{BB962C8B-B14F-4D97-AF65-F5344CB8AC3E}">
        <p14:creationId xmlns:p14="http://schemas.microsoft.com/office/powerpoint/2010/main" val="4785328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1000" fill="hold"/>
                                        <p:tgtEl>
                                          <p:spTgt spid="40"/>
                                        </p:tgtEl>
                                        <p:attrNameLst>
                                          <p:attrName>ppt_x</p:attrName>
                                        </p:attrNameLst>
                                      </p:cBhvr>
                                      <p:tavLst>
                                        <p:tav tm="0">
                                          <p:val>
                                            <p:strVal val="1+#ppt_w/2"/>
                                          </p:val>
                                        </p:tav>
                                        <p:tav tm="100000">
                                          <p:val>
                                            <p:strVal val="#ppt_x"/>
                                          </p:val>
                                        </p:tav>
                                      </p:tavLst>
                                    </p:anim>
                                    <p:anim calcmode="lin" valueType="num">
                                      <p:cBhvr additive="base">
                                        <p:cTn id="8" dur="1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1000" fill="hold"/>
                                        <p:tgtEl>
                                          <p:spTgt spid="39"/>
                                        </p:tgtEl>
                                        <p:attrNameLst>
                                          <p:attrName>ppt_x</p:attrName>
                                        </p:attrNameLst>
                                      </p:cBhvr>
                                      <p:tavLst>
                                        <p:tav tm="0">
                                          <p:val>
                                            <p:strVal val="1+#ppt_w/2"/>
                                          </p:val>
                                        </p:tav>
                                        <p:tav tm="100000">
                                          <p:val>
                                            <p:strVal val="#ppt_x"/>
                                          </p:val>
                                        </p:tav>
                                      </p:tavLst>
                                    </p:anim>
                                    <p:anim calcmode="lin" valueType="num">
                                      <p:cBhvr additive="base">
                                        <p:cTn id="14"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9"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8DC3C3D1-929D-F94F-97D9-ECCA19A4B1D4}"/>
              </a:ext>
            </a:extLst>
          </p:cNvPr>
          <p:cNvGrpSpPr/>
          <p:nvPr/>
        </p:nvGrpSpPr>
        <p:grpSpPr>
          <a:xfrm>
            <a:off x="5936443" y="827454"/>
            <a:ext cx="3749482" cy="5144664"/>
            <a:chOff x="5936443" y="891252"/>
            <a:chExt cx="3749482" cy="5144664"/>
          </a:xfrm>
        </p:grpSpPr>
        <p:sp>
          <p:nvSpPr>
            <p:cNvPr id="10" name="Rechteck 9">
              <a:extLst>
                <a:ext uri="{FF2B5EF4-FFF2-40B4-BE49-F238E27FC236}">
                  <a16:creationId xmlns:a16="http://schemas.microsoft.com/office/drawing/2014/main" id="{9E9A3DE7-1177-B29B-96F1-E10C5603F962}"/>
                </a:ext>
              </a:extLst>
            </p:cNvPr>
            <p:cNvSpPr/>
            <p:nvPr/>
          </p:nvSpPr>
          <p:spPr bwMode="auto">
            <a:xfrm>
              <a:off x="5936443" y="5554456"/>
              <a:ext cx="3738125"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5" name="Rechteck 164">
              <a:extLst>
                <a:ext uri="{FF2B5EF4-FFF2-40B4-BE49-F238E27FC236}">
                  <a16:creationId xmlns:a16="http://schemas.microsoft.com/office/drawing/2014/main" id="{7C97A856-AD70-4504-9E06-C2BEA418E7AB}"/>
                </a:ext>
              </a:extLst>
            </p:cNvPr>
            <p:cNvSpPr/>
            <p:nvPr/>
          </p:nvSpPr>
          <p:spPr bwMode="auto">
            <a:xfrm>
              <a:off x="5936444" y="891252"/>
              <a:ext cx="3749481"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3558" name="Gruppieren 23557">
              <a:extLst>
                <a:ext uri="{FF2B5EF4-FFF2-40B4-BE49-F238E27FC236}">
                  <a16:creationId xmlns:a16="http://schemas.microsoft.com/office/drawing/2014/main" id="{A6EBE632-CA00-4864-B7EF-DD0CB25D9BE5}"/>
                </a:ext>
              </a:extLst>
            </p:cNvPr>
            <p:cNvGrpSpPr/>
            <p:nvPr/>
          </p:nvGrpSpPr>
          <p:grpSpPr>
            <a:xfrm>
              <a:off x="6035698" y="955858"/>
              <a:ext cx="3550972" cy="1826451"/>
              <a:chOff x="5997525" y="1071608"/>
              <a:chExt cx="3550972" cy="1826451"/>
            </a:xfrm>
          </p:grpSpPr>
          <p:pic>
            <p:nvPicPr>
              <p:cNvPr id="131" name="Grafik 130" descr="Ein Bild, das Text enthält.&#10;&#10;Automatisch generierte Beschreibung">
                <a:extLst>
                  <a:ext uri="{FF2B5EF4-FFF2-40B4-BE49-F238E27FC236}">
                    <a16:creationId xmlns:a16="http://schemas.microsoft.com/office/drawing/2014/main" id="{E42B8454-8FE7-4C35-A648-6FABFF0152A6}"/>
                  </a:ext>
                </a:extLst>
              </p:cNvPr>
              <p:cNvPicPr>
                <a:picLocks noChangeAspect="1"/>
              </p:cNvPicPr>
              <p:nvPr/>
            </p:nvPicPr>
            <p:blipFill rotWithShape="1">
              <a:blip r:embed="rId3">
                <a:extLst>
                  <a:ext uri="{28A0092B-C50C-407E-A947-70E740481C1C}">
                    <a14:useLocalDpi xmlns:a14="http://schemas.microsoft.com/office/drawing/2010/main" val="0"/>
                  </a:ext>
                </a:extLst>
              </a:blip>
              <a:srcRect l="9157" t="50000" r="25394" b="14673"/>
              <a:stretch/>
            </p:blipFill>
            <p:spPr>
              <a:xfrm>
                <a:off x="6855174" y="1071608"/>
                <a:ext cx="1792662" cy="1368865"/>
              </a:xfrm>
              <a:prstGeom prst="rect">
                <a:avLst/>
              </a:prstGeom>
            </p:spPr>
          </p:pic>
          <p:sp>
            <p:nvSpPr>
              <p:cNvPr id="153" name="Textfeld 152">
                <a:extLst>
                  <a:ext uri="{FF2B5EF4-FFF2-40B4-BE49-F238E27FC236}">
                    <a16:creationId xmlns:a16="http://schemas.microsoft.com/office/drawing/2014/main" id="{6784D9C8-D0C3-4C7B-8F24-8F3CD013197E}"/>
                  </a:ext>
                </a:extLst>
              </p:cNvPr>
              <p:cNvSpPr txBox="1"/>
              <p:nvPr/>
            </p:nvSpPr>
            <p:spPr>
              <a:xfrm>
                <a:off x="5997525" y="2405616"/>
                <a:ext cx="3550972" cy="492443"/>
              </a:xfrm>
              <a:prstGeom prst="rect">
                <a:avLst/>
              </a:prstGeom>
              <a:noFill/>
            </p:spPr>
            <p:txBody>
              <a:bodyPr wrap="none" rtlCol="0">
                <a:spAutoFit/>
              </a:bodyPr>
              <a:lstStyle/>
              <a:p>
                <a:pPr algn="ctr"/>
                <a:r>
                  <a:rPr lang="de-DE" sz="1400" dirty="0">
                    <a:solidFill>
                      <a:srgbClr val="3333FF"/>
                    </a:solidFill>
                  </a:rPr>
                  <a:t>EU-Overlay-Netzwerk,</a:t>
                </a:r>
                <a:br>
                  <a:rPr lang="de-DE" sz="1400" dirty="0">
                    <a:solidFill>
                      <a:srgbClr val="3333FF"/>
                    </a:solidFill>
                  </a:rPr>
                </a:br>
                <a:r>
                  <a:rPr lang="de-DE" sz="1200" dirty="0">
                    <a:solidFill>
                      <a:srgbClr val="3333FF"/>
                    </a:solidFill>
                  </a:rPr>
                  <a:t>Hochspannungs-Gleichstrom-Übertragung (HGÜ)</a:t>
                </a:r>
              </a:p>
            </p:txBody>
          </p:sp>
        </p:grpSp>
        <p:sp>
          <p:nvSpPr>
            <p:cNvPr id="178" name="Textfeld 177">
              <a:extLst>
                <a:ext uri="{FF2B5EF4-FFF2-40B4-BE49-F238E27FC236}">
                  <a16:creationId xmlns:a16="http://schemas.microsoft.com/office/drawing/2014/main" id="{2D5423AF-B969-4B0C-AAAA-F3860D64B4C9}"/>
                </a:ext>
              </a:extLst>
            </p:cNvPr>
            <p:cNvSpPr txBox="1"/>
            <p:nvPr/>
          </p:nvSpPr>
          <p:spPr>
            <a:xfrm>
              <a:off x="6298706" y="5728139"/>
              <a:ext cx="3138360" cy="307777"/>
            </a:xfrm>
            <a:prstGeom prst="rect">
              <a:avLst/>
            </a:prstGeom>
            <a:noFill/>
          </p:spPr>
          <p:txBody>
            <a:bodyPr wrap="none" rtlCol="0">
              <a:spAutoFit/>
            </a:bodyPr>
            <a:lstStyle/>
            <a:p>
              <a:r>
                <a:rPr lang="de-DE" sz="1400" dirty="0"/>
                <a:t>Tage – saisonal („kalte Dunkelflaute“)</a:t>
              </a:r>
            </a:p>
          </p:txBody>
        </p:sp>
      </p:grpSp>
      <p:sp>
        <p:nvSpPr>
          <p:cNvPr id="7" name="Rechteck 6">
            <a:extLst>
              <a:ext uri="{FF2B5EF4-FFF2-40B4-BE49-F238E27FC236}">
                <a16:creationId xmlns:a16="http://schemas.microsoft.com/office/drawing/2014/main" id="{1490446B-2925-5749-C550-4272E627B8D2}"/>
              </a:ext>
            </a:extLst>
          </p:cNvPr>
          <p:cNvSpPr/>
          <p:nvPr/>
        </p:nvSpPr>
        <p:spPr bwMode="auto">
          <a:xfrm>
            <a:off x="307080" y="5490658"/>
            <a:ext cx="1909598"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0" name="Rechteck 169">
            <a:extLst>
              <a:ext uri="{FF2B5EF4-FFF2-40B4-BE49-F238E27FC236}">
                <a16:creationId xmlns:a16="http://schemas.microsoft.com/office/drawing/2014/main" id="{D1E8C03D-84F1-4683-8A3D-66638763A9D7}"/>
              </a:ext>
            </a:extLst>
          </p:cNvPr>
          <p:cNvSpPr/>
          <p:nvPr/>
        </p:nvSpPr>
        <p:spPr bwMode="auto">
          <a:xfrm>
            <a:off x="307080" y="827454"/>
            <a:ext cx="1911550"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endParaRPr kumimoji="0" lang="de-DE" sz="2400" b="0" i="0" u="none" strike="noStrike" cap="none" normalizeH="0" baseline="0" dirty="0">
              <a:ln>
                <a:noFill/>
              </a:ln>
              <a:solidFill>
                <a:srgbClr val="00B050"/>
              </a:solidFill>
              <a:effectLst/>
              <a:latin typeface="Arial" charset="0"/>
            </a:endParaRPr>
          </a:p>
        </p:txBody>
      </p:sp>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69580" y="17718"/>
            <a:ext cx="728478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(3)</a:t>
            </a:r>
            <a:br>
              <a:rPr lang="de-DE" altLang="de-DE" sz="2000" dirty="0">
                <a:solidFill>
                  <a:schemeClr val="bg1"/>
                </a:solidFill>
              </a:rPr>
            </a:br>
            <a:r>
              <a:rPr lang="de-DE" altLang="de-DE" sz="2000" dirty="0">
                <a:solidFill>
                  <a:schemeClr val="bg1"/>
                </a:solidFill>
              </a:rPr>
              <a:t>Maßnahmen zum allzeitigen Energieausgleich: Übersicht</a:t>
            </a:r>
          </a:p>
        </p:txBody>
      </p:sp>
      <p:grpSp>
        <p:nvGrpSpPr>
          <p:cNvPr id="15" name="Gruppieren 14">
            <a:extLst>
              <a:ext uri="{FF2B5EF4-FFF2-40B4-BE49-F238E27FC236}">
                <a16:creationId xmlns:a16="http://schemas.microsoft.com/office/drawing/2014/main" id="{9D3FF371-2AC7-80A2-55E5-9B33F5F10F21}"/>
              </a:ext>
            </a:extLst>
          </p:cNvPr>
          <p:cNvGrpSpPr/>
          <p:nvPr/>
        </p:nvGrpSpPr>
        <p:grpSpPr>
          <a:xfrm>
            <a:off x="497098" y="2300554"/>
            <a:ext cx="1545640" cy="1301646"/>
            <a:chOff x="497098" y="2364352"/>
            <a:chExt cx="1545640" cy="1301646"/>
          </a:xfrm>
        </p:grpSpPr>
        <p:pic>
          <p:nvPicPr>
            <p:cNvPr id="13" name="Grafik 12">
              <a:extLst>
                <a:ext uri="{FF2B5EF4-FFF2-40B4-BE49-F238E27FC236}">
                  <a16:creationId xmlns:a16="http://schemas.microsoft.com/office/drawing/2014/main" id="{29854DF6-6302-4949-8BD8-30720F01A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98" y="2364352"/>
              <a:ext cx="1545640" cy="984285"/>
            </a:xfrm>
            <a:prstGeom prst="rect">
              <a:avLst/>
            </a:prstGeom>
          </p:spPr>
        </p:pic>
        <p:sp>
          <p:nvSpPr>
            <p:cNvPr id="127" name="Textfeld 126">
              <a:extLst>
                <a:ext uri="{FF2B5EF4-FFF2-40B4-BE49-F238E27FC236}">
                  <a16:creationId xmlns:a16="http://schemas.microsoft.com/office/drawing/2014/main" id="{3572F217-987F-4BD3-A79E-972C222145F7}"/>
                </a:ext>
              </a:extLst>
            </p:cNvPr>
            <p:cNvSpPr txBox="1"/>
            <p:nvPr/>
          </p:nvSpPr>
          <p:spPr>
            <a:xfrm>
              <a:off x="822520" y="3358221"/>
              <a:ext cx="894797" cy="307777"/>
            </a:xfrm>
            <a:prstGeom prst="rect">
              <a:avLst/>
            </a:prstGeom>
            <a:noFill/>
          </p:spPr>
          <p:txBody>
            <a:bodyPr wrap="none" rtlCol="0">
              <a:spAutoFit/>
            </a:bodyPr>
            <a:lstStyle/>
            <a:p>
              <a:r>
                <a:rPr lang="de-DE" sz="1400" dirty="0">
                  <a:solidFill>
                    <a:srgbClr val="3333FF"/>
                  </a:solidFill>
                </a:rPr>
                <a:t>PSP-KW</a:t>
              </a:r>
            </a:p>
          </p:txBody>
        </p:sp>
      </p:grpSp>
      <p:grpSp>
        <p:nvGrpSpPr>
          <p:cNvPr id="16" name="Gruppieren 15">
            <a:extLst>
              <a:ext uri="{FF2B5EF4-FFF2-40B4-BE49-F238E27FC236}">
                <a16:creationId xmlns:a16="http://schemas.microsoft.com/office/drawing/2014/main" id="{96871A3E-8D3A-54B9-DC58-7EDF2C472EA0}"/>
              </a:ext>
            </a:extLst>
          </p:cNvPr>
          <p:cNvGrpSpPr/>
          <p:nvPr/>
        </p:nvGrpSpPr>
        <p:grpSpPr>
          <a:xfrm>
            <a:off x="243267" y="3461857"/>
            <a:ext cx="2034276" cy="1922647"/>
            <a:chOff x="243267" y="3525655"/>
            <a:chExt cx="2034276" cy="1922647"/>
          </a:xfrm>
        </p:grpSpPr>
        <p:pic>
          <p:nvPicPr>
            <p:cNvPr id="14" name="Grafik 13">
              <a:extLst>
                <a:ext uri="{FF2B5EF4-FFF2-40B4-BE49-F238E27FC236}">
                  <a16:creationId xmlns:a16="http://schemas.microsoft.com/office/drawing/2014/main" id="{7F166C12-286E-4421-8DCA-F56C5A3F9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414" y="3525655"/>
              <a:ext cx="1547008" cy="1547008"/>
            </a:xfrm>
            <a:prstGeom prst="rect">
              <a:avLst/>
            </a:prstGeom>
          </p:spPr>
        </p:pic>
        <p:sp>
          <p:nvSpPr>
            <p:cNvPr id="128" name="Textfeld 127">
              <a:extLst>
                <a:ext uri="{FF2B5EF4-FFF2-40B4-BE49-F238E27FC236}">
                  <a16:creationId xmlns:a16="http://schemas.microsoft.com/office/drawing/2014/main" id="{DE9FA18D-B1B5-4117-A165-C46A855C3B0C}"/>
                </a:ext>
              </a:extLst>
            </p:cNvPr>
            <p:cNvSpPr txBox="1"/>
            <p:nvPr/>
          </p:nvSpPr>
          <p:spPr>
            <a:xfrm>
              <a:off x="243267" y="4925082"/>
              <a:ext cx="2034276" cy="523220"/>
            </a:xfrm>
            <a:prstGeom prst="rect">
              <a:avLst/>
            </a:prstGeom>
            <a:noFill/>
          </p:spPr>
          <p:txBody>
            <a:bodyPr wrap="none" rtlCol="0">
              <a:spAutoFit/>
            </a:bodyPr>
            <a:lstStyle/>
            <a:p>
              <a:pPr algn="ctr"/>
              <a:r>
                <a:rPr lang="de-DE" sz="1400" dirty="0">
                  <a:solidFill>
                    <a:srgbClr val="3333FF"/>
                  </a:solidFill>
                </a:rPr>
                <a:t>Lastverschiebung:</a:t>
              </a:r>
              <a:br>
                <a:rPr lang="de-DE" sz="1400" dirty="0">
                  <a:solidFill>
                    <a:srgbClr val="3333FF"/>
                  </a:solidFill>
                </a:rPr>
              </a:br>
              <a:r>
                <a:rPr lang="de-DE" sz="1400" dirty="0">
                  <a:solidFill>
                    <a:srgbClr val="3333FF"/>
                  </a:solidFill>
                </a:rPr>
                <a:t>schaltbare Verbraucher</a:t>
              </a:r>
            </a:p>
          </p:txBody>
        </p:sp>
      </p:grpSp>
      <p:sp>
        <p:nvSpPr>
          <p:cNvPr id="176" name="Textfeld 175">
            <a:extLst>
              <a:ext uri="{FF2B5EF4-FFF2-40B4-BE49-F238E27FC236}">
                <a16:creationId xmlns:a16="http://schemas.microsoft.com/office/drawing/2014/main" id="{350B06A2-1BB7-45F5-B1FF-C5A817D526ED}"/>
              </a:ext>
            </a:extLst>
          </p:cNvPr>
          <p:cNvSpPr txBox="1"/>
          <p:nvPr/>
        </p:nvSpPr>
        <p:spPr>
          <a:xfrm>
            <a:off x="218973" y="5664341"/>
            <a:ext cx="2095446" cy="307777"/>
          </a:xfrm>
          <a:prstGeom prst="rect">
            <a:avLst/>
          </a:prstGeom>
          <a:noFill/>
        </p:spPr>
        <p:txBody>
          <a:bodyPr wrap="none" rtlCol="0">
            <a:spAutoFit/>
          </a:bodyPr>
          <a:lstStyle/>
          <a:p>
            <a:pPr algn="ctr"/>
            <a:r>
              <a:rPr lang="de-DE" sz="1400" dirty="0"/>
              <a:t>Millisekunden - Stunden</a:t>
            </a:r>
          </a:p>
        </p:txBody>
      </p:sp>
      <p:grpSp>
        <p:nvGrpSpPr>
          <p:cNvPr id="9" name="Gruppieren 8">
            <a:extLst>
              <a:ext uri="{FF2B5EF4-FFF2-40B4-BE49-F238E27FC236}">
                <a16:creationId xmlns:a16="http://schemas.microsoft.com/office/drawing/2014/main" id="{D5EA24CF-DC9C-2DE1-5C26-8F515A040E1D}"/>
              </a:ext>
            </a:extLst>
          </p:cNvPr>
          <p:cNvGrpSpPr/>
          <p:nvPr/>
        </p:nvGrpSpPr>
        <p:grpSpPr>
          <a:xfrm>
            <a:off x="2532572" y="827454"/>
            <a:ext cx="3156557" cy="5144664"/>
            <a:chOff x="2532572" y="891252"/>
            <a:chExt cx="3156557" cy="5144664"/>
          </a:xfrm>
        </p:grpSpPr>
        <p:sp>
          <p:nvSpPr>
            <p:cNvPr id="8" name="Rechteck 7">
              <a:extLst>
                <a:ext uri="{FF2B5EF4-FFF2-40B4-BE49-F238E27FC236}">
                  <a16:creationId xmlns:a16="http://schemas.microsoft.com/office/drawing/2014/main" id="{87C1813C-D3BC-750C-928B-6DBBFC8F3C5B}"/>
                </a:ext>
              </a:extLst>
            </p:cNvPr>
            <p:cNvSpPr/>
            <p:nvPr/>
          </p:nvSpPr>
          <p:spPr bwMode="auto">
            <a:xfrm>
              <a:off x="2532572" y="5554456"/>
              <a:ext cx="3108712" cy="46407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4" name="Gruppieren 3">
              <a:extLst>
                <a:ext uri="{FF2B5EF4-FFF2-40B4-BE49-F238E27FC236}">
                  <a16:creationId xmlns:a16="http://schemas.microsoft.com/office/drawing/2014/main" id="{CE9AAED9-830F-24E2-17A6-57AD010BC37D}"/>
                </a:ext>
              </a:extLst>
            </p:cNvPr>
            <p:cNvGrpSpPr/>
            <p:nvPr/>
          </p:nvGrpSpPr>
          <p:grpSpPr>
            <a:xfrm>
              <a:off x="2532572" y="891252"/>
              <a:ext cx="3156557" cy="5144664"/>
              <a:chOff x="2532572" y="891252"/>
              <a:chExt cx="3156557" cy="5144664"/>
            </a:xfrm>
          </p:grpSpPr>
          <p:grpSp>
            <p:nvGrpSpPr>
              <p:cNvPr id="3" name="Gruppieren 2">
                <a:extLst>
                  <a:ext uri="{FF2B5EF4-FFF2-40B4-BE49-F238E27FC236}">
                    <a16:creationId xmlns:a16="http://schemas.microsoft.com/office/drawing/2014/main" id="{9E653245-8A51-488F-BF34-4028E47672BD}"/>
                  </a:ext>
                </a:extLst>
              </p:cNvPr>
              <p:cNvGrpSpPr/>
              <p:nvPr/>
            </p:nvGrpSpPr>
            <p:grpSpPr>
              <a:xfrm>
                <a:off x="2532572" y="891252"/>
                <a:ext cx="3108712" cy="4599190"/>
                <a:chOff x="2532572" y="891252"/>
                <a:chExt cx="3108712" cy="4599190"/>
              </a:xfrm>
            </p:grpSpPr>
            <p:sp>
              <p:nvSpPr>
                <p:cNvPr id="169" name="Rechteck 168">
                  <a:extLst>
                    <a:ext uri="{FF2B5EF4-FFF2-40B4-BE49-F238E27FC236}">
                      <a16:creationId xmlns:a16="http://schemas.microsoft.com/office/drawing/2014/main" id="{8D5CE422-557A-41B1-83BC-F28BC85D5408}"/>
                    </a:ext>
                  </a:extLst>
                </p:cNvPr>
                <p:cNvSpPr/>
                <p:nvPr/>
              </p:nvSpPr>
              <p:spPr bwMode="auto">
                <a:xfrm>
                  <a:off x="2532572" y="891252"/>
                  <a:ext cx="3108712" cy="45991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sp>
              <p:nvSpPr>
                <p:cNvPr id="129" name="Textfeld 128">
                  <a:extLst>
                    <a:ext uri="{FF2B5EF4-FFF2-40B4-BE49-F238E27FC236}">
                      <a16:creationId xmlns:a16="http://schemas.microsoft.com/office/drawing/2014/main" id="{8171AC1E-5614-4913-A9DB-D8ED99B22D4C}"/>
                    </a:ext>
                  </a:extLst>
                </p:cNvPr>
                <p:cNvSpPr txBox="1"/>
                <p:nvPr/>
              </p:nvSpPr>
              <p:spPr>
                <a:xfrm>
                  <a:off x="2676413" y="912092"/>
                  <a:ext cx="2835520" cy="584775"/>
                </a:xfrm>
                <a:prstGeom prst="rect">
                  <a:avLst/>
                </a:prstGeom>
                <a:solidFill>
                  <a:schemeClr val="bg1">
                    <a:lumMod val="95000"/>
                  </a:schemeClr>
                </a:solidFill>
              </p:spPr>
              <p:txBody>
                <a:bodyPr wrap="none" rtlCol="0">
                  <a:spAutoFit/>
                </a:bodyPr>
                <a:lstStyle/>
                <a:p>
                  <a:pPr algn="ctr"/>
                  <a:r>
                    <a:rPr lang="de-DE" sz="1600" dirty="0" err="1">
                      <a:solidFill>
                        <a:srgbClr val="3333FF"/>
                      </a:solidFill>
                    </a:rPr>
                    <a:t>PkW</a:t>
                  </a:r>
                  <a:r>
                    <a:rPr lang="de-DE" sz="1600" dirty="0">
                      <a:solidFill>
                        <a:srgbClr val="3333FF"/>
                      </a:solidFill>
                    </a:rPr>
                    <a:t>-Akku-Schwarmspeicher</a:t>
                  </a:r>
                  <a:br>
                    <a:rPr lang="de-DE" sz="1600" dirty="0">
                      <a:solidFill>
                        <a:srgbClr val="3333FF"/>
                      </a:solidFill>
                    </a:rPr>
                  </a:br>
                  <a:r>
                    <a:rPr lang="de-DE" sz="1600" dirty="0">
                      <a:solidFill>
                        <a:srgbClr val="3333FF"/>
                      </a:solidFill>
                    </a:rPr>
                    <a:t>(V2H/G)</a:t>
                  </a:r>
                </a:p>
              </p:txBody>
            </p:sp>
            <p:grpSp>
              <p:nvGrpSpPr>
                <p:cNvPr id="6" name="Gruppieren 5">
                  <a:extLst>
                    <a:ext uri="{FF2B5EF4-FFF2-40B4-BE49-F238E27FC236}">
                      <a16:creationId xmlns:a16="http://schemas.microsoft.com/office/drawing/2014/main" id="{53ACE3E1-CBDF-4A19-82DC-DDD1A2A79116}"/>
                    </a:ext>
                  </a:extLst>
                </p:cNvPr>
                <p:cNvGrpSpPr/>
                <p:nvPr/>
              </p:nvGrpSpPr>
              <p:grpSpPr>
                <a:xfrm>
                  <a:off x="3524267" y="3400037"/>
                  <a:ext cx="1591678" cy="1446513"/>
                  <a:chOff x="12072461" y="2629875"/>
                  <a:chExt cx="1591678" cy="1446513"/>
                </a:xfrm>
              </p:grpSpPr>
              <p:pic>
                <p:nvPicPr>
                  <p:cNvPr id="47" name="Grafik 46" descr="Ein Bild, das Handkarren, Projektor enthält.&#10;&#10;Automatisch generierte Beschreibung">
                    <a:extLst>
                      <a:ext uri="{FF2B5EF4-FFF2-40B4-BE49-F238E27FC236}">
                        <a16:creationId xmlns:a16="http://schemas.microsoft.com/office/drawing/2014/main" id="{76ADE3E3-4FBA-4293-BF9A-E90507D8251E}"/>
                      </a:ext>
                    </a:extLst>
                  </p:cNvPr>
                  <p:cNvPicPr>
                    <a:picLocks noChangeAspect="1"/>
                  </p:cNvPicPr>
                  <p:nvPr/>
                </p:nvPicPr>
                <p:blipFill rotWithShape="1">
                  <a:blip r:embed="rId6">
                    <a:extLst>
                      <a:ext uri="{28A0092B-C50C-407E-A947-70E740481C1C}">
                        <a14:useLocalDpi xmlns:a14="http://schemas.microsoft.com/office/drawing/2010/main" val="0"/>
                      </a:ext>
                    </a:extLst>
                  </a:blip>
                  <a:srcRect t="34527" b="33870"/>
                  <a:stretch/>
                </p:blipFill>
                <p:spPr>
                  <a:xfrm flipH="1">
                    <a:off x="12378953" y="2705510"/>
                    <a:ext cx="670609" cy="276756"/>
                  </a:xfrm>
                  <a:prstGeom prst="rect">
                    <a:avLst/>
                  </a:prstGeom>
                </p:spPr>
              </p:pic>
              <p:pic>
                <p:nvPicPr>
                  <p:cNvPr id="55" name="Grafik 54">
                    <a:extLst>
                      <a:ext uri="{FF2B5EF4-FFF2-40B4-BE49-F238E27FC236}">
                        <a16:creationId xmlns:a16="http://schemas.microsoft.com/office/drawing/2014/main" id="{3EB03609-01EB-46AC-B9EF-E722B7EF3451}"/>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098837" y="3697662"/>
                    <a:ext cx="392469" cy="207888"/>
                  </a:xfrm>
                  <a:prstGeom prst="rect">
                    <a:avLst/>
                  </a:prstGeom>
                </p:spPr>
              </p:pic>
              <p:pic>
                <p:nvPicPr>
                  <p:cNvPr id="56" name="Grafik 55">
                    <a:extLst>
                      <a:ext uri="{FF2B5EF4-FFF2-40B4-BE49-F238E27FC236}">
                        <a16:creationId xmlns:a16="http://schemas.microsoft.com/office/drawing/2014/main" id="{9D064314-9A87-4AA1-A9BE-611D5F84A017}"/>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181207" y="3465369"/>
                    <a:ext cx="392469" cy="207888"/>
                  </a:xfrm>
                  <a:prstGeom prst="rect">
                    <a:avLst/>
                  </a:prstGeom>
                </p:spPr>
              </p:pic>
              <p:pic>
                <p:nvPicPr>
                  <p:cNvPr id="57" name="Grafik 56">
                    <a:extLst>
                      <a:ext uri="{FF2B5EF4-FFF2-40B4-BE49-F238E27FC236}">
                        <a16:creationId xmlns:a16="http://schemas.microsoft.com/office/drawing/2014/main" id="{61F42757-9D16-4EB2-84CC-E9E08EE586F8}"/>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287804" y="3249771"/>
                    <a:ext cx="392469" cy="207888"/>
                  </a:xfrm>
                  <a:prstGeom prst="rect">
                    <a:avLst/>
                  </a:prstGeom>
                </p:spPr>
              </p:pic>
              <p:pic>
                <p:nvPicPr>
                  <p:cNvPr id="58" name="Grafik 57">
                    <a:extLst>
                      <a:ext uri="{FF2B5EF4-FFF2-40B4-BE49-F238E27FC236}">
                        <a16:creationId xmlns:a16="http://schemas.microsoft.com/office/drawing/2014/main" id="{D76043F6-72D1-400F-A3C8-1BD73C2D0CC7}"/>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530068" y="3697662"/>
                    <a:ext cx="392469" cy="207888"/>
                  </a:xfrm>
                  <a:prstGeom prst="rect">
                    <a:avLst/>
                  </a:prstGeom>
                </p:spPr>
              </p:pic>
              <p:pic>
                <p:nvPicPr>
                  <p:cNvPr id="59" name="Grafik 58">
                    <a:extLst>
                      <a:ext uri="{FF2B5EF4-FFF2-40B4-BE49-F238E27FC236}">
                        <a16:creationId xmlns:a16="http://schemas.microsoft.com/office/drawing/2014/main" id="{160EC4A3-27B5-4A82-901D-7776E2106860}"/>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612438" y="3465369"/>
                    <a:ext cx="392469" cy="207888"/>
                  </a:xfrm>
                  <a:prstGeom prst="rect">
                    <a:avLst/>
                  </a:prstGeom>
                </p:spPr>
              </p:pic>
              <p:pic>
                <p:nvPicPr>
                  <p:cNvPr id="60" name="Grafik 59">
                    <a:extLst>
                      <a:ext uri="{FF2B5EF4-FFF2-40B4-BE49-F238E27FC236}">
                        <a16:creationId xmlns:a16="http://schemas.microsoft.com/office/drawing/2014/main" id="{F7CA7021-9352-4470-AB87-EA53260809CD}"/>
                      </a:ext>
                    </a:extLst>
                  </p:cNvPr>
                  <p:cNvPicPr>
                    <a:picLocks noChangeAspect="1"/>
                  </p:cNvPicPr>
                  <p:nvPr/>
                </p:nvPicPr>
                <p:blipFill rotWithShape="1">
                  <a:blip r:embed="rId7">
                    <a:extLst>
                      <a:ext uri="{28A0092B-C50C-407E-A947-70E740481C1C}">
                        <a14:useLocalDpi xmlns:a14="http://schemas.microsoft.com/office/drawing/2010/main" val="0"/>
                      </a:ext>
                    </a:extLst>
                  </a:blip>
                  <a:srcRect l="13089" t="28194" r="13089" b="37778"/>
                  <a:stretch/>
                </p:blipFill>
                <p:spPr>
                  <a:xfrm>
                    <a:off x="12719035" y="3249771"/>
                    <a:ext cx="392469" cy="207888"/>
                  </a:xfrm>
                  <a:prstGeom prst="rect">
                    <a:avLst/>
                  </a:prstGeom>
                </p:spPr>
              </p:pic>
              <p:pic>
                <p:nvPicPr>
                  <p:cNvPr id="69" name="Grafik 68" descr="Ein Bild, das Handkarren, Projektor enthält.&#10;&#10;Automatisch generierte Beschreibung">
                    <a:extLst>
                      <a:ext uri="{FF2B5EF4-FFF2-40B4-BE49-F238E27FC236}">
                        <a16:creationId xmlns:a16="http://schemas.microsoft.com/office/drawing/2014/main" id="{133F4395-D46E-4CD9-B026-CB031812C1AB}"/>
                      </a:ext>
                    </a:extLst>
                  </p:cNvPr>
                  <p:cNvPicPr>
                    <a:picLocks noChangeAspect="1"/>
                  </p:cNvPicPr>
                  <p:nvPr/>
                </p:nvPicPr>
                <p:blipFill rotWithShape="1">
                  <a:blip r:embed="rId6">
                    <a:extLst>
                      <a:ext uri="{28A0092B-C50C-407E-A947-70E740481C1C}">
                        <a14:useLocalDpi xmlns:a14="http://schemas.microsoft.com/office/drawing/2010/main" val="0"/>
                      </a:ext>
                    </a:extLst>
                  </a:blip>
                  <a:srcRect t="34527" b="33870"/>
                  <a:stretch/>
                </p:blipFill>
                <p:spPr>
                  <a:xfrm flipH="1">
                    <a:off x="12378953" y="2977701"/>
                    <a:ext cx="670609" cy="276756"/>
                  </a:xfrm>
                  <a:prstGeom prst="rect">
                    <a:avLst/>
                  </a:prstGeom>
                </p:spPr>
              </p:pic>
              <p:pic>
                <p:nvPicPr>
                  <p:cNvPr id="73" name="Grafik 72">
                    <a:extLst>
                      <a:ext uri="{FF2B5EF4-FFF2-40B4-BE49-F238E27FC236}">
                        <a16:creationId xmlns:a16="http://schemas.microsoft.com/office/drawing/2014/main" id="{AD82869F-9C10-487B-8B81-A5E041144057}"/>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l="-1" t="16508" r="49149" b="27515"/>
                  <a:stretch/>
                </p:blipFill>
                <p:spPr>
                  <a:xfrm>
                    <a:off x="12072461" y="2629875"/>
                    <a:ext cx="1591678" cy="1446513"/>
                  </a:xfrm>
                  <a:prstGeom prst="rect">
                    <a:avLst/>
                  </a:prstGeom>
                </p:spPr>
              </p:pic>
            </p:grpSp>
            <p:sp>
              <p:nvSpPr>
                <p:cNvPr id="46" name="Textfeld 45">
                  <a:extLst>
                    <a:ext uri="{FF2B5EF4-FFF2-40B4-BE49-F238E27FC236}">
                      <a16:creationId xmlns:a16="http://schemas.microsoft.com/office/drawing/2014/main" id="{29ECA066-6A06-4DD0-83C3-4ACFA3C5F41E}"/>
                    </a:ext>
                  </a:extLst>
                </p:cNvPr>
                <p:cNvSpPr txBox="1"/>
                <p:nvPr/>
              </p:nvSpPr>
              <p:spPr>
                <a:xfrm>
                  <a:off x="3085724" y="4824972"/>
                  <a:ext cx="2016899" cy="523220"/>
                </a:xfrm>
                <a:prstGeom prst="rect">
                  <a:avLst/>
                </a:prstGeom>
                <a:noFill/>
              </p:spPr>
              <p:txBody>
                <a:bodyPr wrap="none" rtlCol="0">
                  <a:spAutoFit/>
                </a:bodyPr>
                <a:lstStyle/>
                <a:p>
                  <a:pPr algn="ctr"/>
                  <a:r>
                    <a:rPr lang="de-DE" sz="1400" dirty="0">
                      <a:solidFill>
                        <a:srgbClr val="3333FF"/>
                      </a:solidFill>
                    </a:rPr>
                    <a:t>Arbeitsplatz, Einkaufs-/</a:t>
                  </a:r>
                  <a:br>
                    <a:rPr lang="de-DE" sz="1400" dirty="0">
                      <a:solidFill>
                        <a:srgbClr val="3333FF"/>
                      </a:solidFill>
                    </a:rPr>
                  </a:br>
                  <a:r>
                    <a:rPr lang="de-DE" sz="1400" dirty="0">
                      <a:solidFill>
                        <a:srgbClr val="3333FF"/>
                      </a:solidFill>
                    </a:rPr>
                    <a:t>Freizeitzentrum </a:t>
                  </a:r>
                  <a:r>
                    <a:rPr lang="de-DE" sz="1400" dirty="0" err="1">
                      <a:solidFill>
                        <a:srgbClr val="3333FF"/>
                      </a:solidFill>
                    </a:rPr>
                    <a:t>etc</a:t>
                  </a:r>
                  <a:endParaRPr lang="de-DE" sz="1400" dirty="0">
                    <a:solidFill>
                      <a:srgbClr val="3333FF"/>
                    </a:solidFill>
                  </a:endParaRPr>
                </a:p>
              </p:txBody>
            </p:sp>
            <p:grpSp>
              <p:nvGrpSpPr>
                <p:cNvPr id="23563" name="Gruppieren 23562">
                  <a:extLst>
                    <a:ext uri="{FF2B5EF4-FFF2-40B4-BE49-F238E27FC236}">
                      <a16:creationId xmlns:a16="http://schemas.microsoft.com/office/drawing/2014/main" id="{FB2C3453-72C7-49FF-8979-BCE16D19EBA1}"/>
                    </a:ext>
                  </a:extLst>
                </p:cNvPr>
                <p:cNvGrpSpPr/>
                <p:nvPr/>
              </p:nvGrpSpPr>
              <p:grpSpPr>
                <a:xfrm>
                  <a:off x="2939666" y="1564753"/>
                  <a:ext cx="2309014" cy="1556786"/>
                  <a:chOff x="3101639" y="1660214"/>
                  <a:chExt cx="2309014" cy="1556786"/>
                </a:xfrm>
              </p:grpSpPr>
              <p:grpSp>
                <p:nvGrpSpPr>
                  <p:cNvPr id="5" name="Gruppieren 4">
                    <a:extLst>
                      <a:ext uri="{FF2B5EF4-FFF2-40B4-BE49-F238E27FC236}">
                        <a16:creationId xmlns:a16="http://schemas.microsoft.com/office/drawing/2014/main" id="{D9AC7B88-0FE1-4966-8061-84B7135790FB}"/>
                      </a:ext>
                    </a:extLst>
                  </p:cNvPr>
                  <p:cNvGrpSpPr/>
                  <p:nvPr/>
                </p:nvGrpSpPr>
                <p:grpSpPr>
                  <a:xfrm>
                    <a:off x="3101639" y="1660214"/>
                    <a:ext cx="2309014" cy="1238665"/>
                    <a:chOff x="4327227" y="2534806"/>
                    <a:chExt cx="2586408" cy="1339770"/>
                  </a:xfrm>
                </p:grpSpPr>
                <p:grpSp>
                  <p:nvGrpSpPr>
                    <p:cNvPr id="23" name="Gruppieren 22">
                      <a:extLst>
                        <a:ext uri="{FF2B5EF4-FFF2-40B4-BE49-F238E27FC236}">
                          <a16:creationId xmlns:a16="http://schemas.microsoft.com/office/drawing/2014/main" id="{A8EB815D-05BD-4A4D-9E0A-074342B3C51E}"/>
                        </a:ext>
                      </a:extLst>
                    </p:cNvPr>
                    <p:cNvGrpSpPr/>
                    <p:nvPr/>
                  </p:nvGrpSpPr>
                  <p:grpSpPr>
                    <a:xfrm>
                      <a:off x="5272443" y="2534806"/>
                      <a:ext cx="1641192" cy="1285277"/>
                      <a:chOff x="2379234" y="2470777"/>
                      <a:chExt cx="4832140" cy="3347910"/>
                    </a:xfrm>
                  </p:grpSpPr>
                  <p:sp>
                    <p:nvSpPr>
                      <p:cNvPr id="119" name="Freihandform: Form 118">
                        <a:extLst>
                          <a:ext uri="{FF2B5EF4-FFF2-40B4-BE49-F238E27FC236}">
                            <a16:creationId xmlns:a16="http://schemas.microsoft.com/office/drawing/2014/main" id="{91950C4A-DD5C-4622-9D36-78F86C81F419}"/>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120" name="Freihandform: Form 119">
                        <a:extLst>
                          <a:ext uri="{FF2B5EF4-FFF2-40B4-BE49-F238E27FC236}">
                            <a16:creationId xmlns:a16="http://schemas.microsoft.com/office/drawing/2014/main" id="{C3243632-E11F-48CF-ABA4-EA3FF3EDEEAA}"/>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121" name="Freihandform: Form 120">
                        <a:extLst>
                          <a:ext uri="{FF2B5EF4-FFF2-40B4-BE49-F238E27FC236}">
                            <a16:creationId xmlns:a16="http://schemas.microsoft.com/office/drawing/2014/main" id="{04FC2C1F-2806-4F2A-9AD6-97968801529C}"/>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22" name="Freihandform: Form 121">
                        <a:extLst>
                          <a:ext uri="{FF2B5EF4-FFF2-40B4-BE49-F238E27FC236}">
                            <a16:creationId xmlns:a16="http://schemas.microsoft.com/office/drawing/2014/main" id="{A6230067-0CF5-4015-8401-A694B3764FCE}"/>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23" name="Gerader Verbinder 122">
                        <a:extLst>
                          <a:ext uri="{FF2B5EF4-FFF2-40B4-BE49-F238E27FC236}">
                            <a16:creationId xmlns:a16="http://schemas.microsoft.com/office/drawing/2014/main" id="{1ADB1B5D-5C38-473F-8972-C36881927EA6}"/>
                          </a:ext>
                        </a:extLst>
                      </p:cNvPr>
                      <p:cNvCxnSpPr>
                        <a:stCxn id="119"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4" name="Rechteck 23562">
                        <a:extLst>
                          <a:ext uri="{FF2B5EF4-FFF2-40B4-BE49-F238E27FC236}">
                            <a16:creationId xmlns:a16="http://schemas.microsoft.com/office/drawing/2014/main" id="{5DDECDD6-5C72-4D44-B036-BA88C307E5B3}"/>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sp>
                    <p:nvSpPr>
                      <p:cNvPr id="125" name="Freihandform: Form 124">
                        <a:extLst>
                          <a:ext uri="{FF2B5EF4-FFF2-40B4-BE49-F238E27FC236}">
                            <a16:creationId xmlns:a16="http://schemas.microsoft.com/office/drawing/2014/main" id="{47857487-8B70-4420-819E-635D96E01B72}"/>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grpSp>
                <p:pic>
                  <p:nvPicPr>
                    <p:cNvPr id="26" name="Grafik 25" descr="Ein Bild, das Buchse, Elektronik, drinnen, Stecker enthält.&#10;&#10;Automatisch generierte Beschreibung">
                      <a:extLst>
                        <a:ext uri="{FF2B5EF4-FFF2-40B4-BE49-F238E27FC236}">
                          <a16:creationId xmlns:a16="http://schemas.microsoft.com/office/drawing/2014/main" id="{F9DE0639-B7AB-4591-B5CE-F39CCBB3CC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48892" y="3502078"/>
                      <a:ext cx="100707" cy="100707"/>
                    </a:xfrm>
                    <a:prstGeom prst="rect">
                      <a:avLst/>
                    </a:prstGeom>
                  </p:spPr>
                </p:pic>
                <p:sp>
                  <p:nvSpPr>
                    <p:cNvPr id="27" name="Freihandform: Form 26">
                      <a:extLst>
                        <a:ext uri="{FF2B5EF4-FFF2-40B4-BE49-F238E27FC236}">
                          <a16:creationId xmlns:a16="http://schemas.microsoft.com/office/drawing/2014/main" id="{642A618B-3F65-49A0-B269-5628F0CBD161}"/>
                        </a:ext>
                      </a:extLst>
                    </p:cNvPr>
                    <p:cNvSpPr/>
                    <p:nvPr/>
                  </p:nvSpPr>
                  <p:spPr bwMode="auto">
                    <a:xfrm>
                      <a:off x="5408961" y="2664548"/>
                      <a:ext cx="375002" cy="1094249"/>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pic>
                  <p:nvPicPr>
                    <p:cNvPr id="28" name="Grafik 27">
                      <a:extLst>
                        <a:ext uri="{FF2B5EF4-FFF2-40B4-BE49-F238E27FC236}">
                          <a16:creationId xmlns:a16="http://schemas.microsoft.com/office/drawing/2014/main" id="{03C0581B-31F0-4F38-B1A8-BFB052102912}"/>
                        </a:ext>
                      </a:extLst>
                    </p:cNvPr>
                    <p:cNvPicPr>
                      <a:picLocks noChangeAspect="1"/>
                    </p:cNvPicPr>
                    <p:nvPr/>
                  </p:nvPicPr>
                  <p:blipFill rotWithShape="1">
                    <a:blip r:embed="rId10">
                      <a:extLst>
                        <a:ext uri="{28A0092B-C50C-407E-A947-70E740481C1C}">
                          <a14:useLocalDpi xmlns:a14="http://schemas.microsoft.com/office/drawing/2010/main" val="0"/>
                        </a:ext>
                      </a:extLst>
                    </a:blip>
                    <a:srcRect l="21087" t="56358" r="73126" b="14625"/>
                    <a:stretch/>
                  </p:blipFill>
                  <p:spPr>
                    <a:xfrm>
                      <a:off x="6442326" y="3475186"/>
                      <a:ext cx="169524" cy="290835"/>
                    </a:xfrm>
                    <a:prstGeom prst="rect">
                      <a:avLst/>
                    </a:prstGeom>
                  </p:spPr>
                </p:pic>
                <p:pic>
                  <p:nvPicPr>
                    <p:cNvPr id="32" name="Grafik 31">
                      <a:extLst>
                        <a:ext uri="{FF2B5EF4-FFF2-40B4-BE49-F238E27FC236}">
                          <a16:creationId xmlns:a16="http://schemas.microsoft.com/office/drawing/2014/main" id="{E873E0CA-03A4-486A-ADAD-D0D9C6F2D2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547" y="3360651"/>
                      <a:ext cx="285363" cy="285363"/>
                    </a:xfrm>
                    <a:prstGeom prst="rect">
                      <a:avLst/>
                    </a:prstGeom>
                    <a:ln>
                      <a:solidFill>
                        <a:schemeClr val="tx1"/>
                      </a:solidFill>
                    </a:ln>
                  </p:spPr>
                </p:pic>
                <p:pic>
                  <p:nvPicPr>
                    <p:cNvPr id="114" name="Grafik 113" descr="Ein Bild, das Text, schwarz, dunkel, Küchengerät enthält.&#10;&#10;Automatisch generierte Beschreibung">
                      <a:extLst>
                        <a:ext uri="{FF2B5EF4-FFF2-40B4-BE49-F238E27FC236}">
                          <a16:creationId xmlns:a16="http://schemas.microsoft.com/office/drawing/2014/main" id="{48048BD7-8095-4CCF-8D49-C83FE3CA0A50}"/>
                        </a:ext>
                      </a:extLst>
                    </p:cNvPr>
                    <p:cNvPicPr>
                      <a:picLocks noChangeAspect="1"/>
                    </p:cNvPicPr>
                    <p:nvPr/>
                  </p:nvPicPr>
                  <p:blipFill rotWithShape="1">
                    <a:blip r:embed="rId11">
                      <a:extLst>
                        <a:ext uri="{28A0092B-C50C-407E-A947-70E740481C1C}">
                          <a14:useLocalDpi xmlns:a14="http://schemas.microsoft.com/office/drawing/2010/main" val="0"/>
                        </a:ext>
                      </a:extLst>
                    </a:blip>
                    <a:srcRect l="29688" r="29626"/>
                    <a:stretch/>
                  </p:blipFill>
                  <p:spPr>
                    <a:xfrm>
                      <a:off x="5460728" y="3196620"/>
                      <a:ext cx="251264" cy="347384"/>
                    </a:xfrm>
                    <a:prstGeom prst="rect">
                      <a:avLst/>
                    </a:prstGeom>
                  </p:spPr>
                </p:pic>
                <p:pic>
                  <p:nvPicPr>
                    <p:cNvPr id="115" name="Grafik 114">
                      <a:extLst>
                        <a:ext uri="{FF2B5EF4-FFF2-40B4-BE49-F238E27FC236}">
                          <a16:creationId xmlns:a16="http://schemas.microsoft.com/office/drawing/2014/main" id="{05BC8E34-C10A-40B3-A2A4-3ECE8499AE66}"/>
                        </a:ext>
                      </a:extLst>
                    </p:cNvPr>
                    <p:cNvPicPr>
                      <a:picLocks noChangeAspect="1"/>
                    </p:cNvPicPr>
                    <p:nvPr/>
                  </p:nvPicPr>
                  <p:blipFill rotWithShape="1">
                    <a:blip r:embed="rId12">
                      <a:extLst>
                        <a:ext uri="{28A0092B-C50C-407E-A947-70E740481C1C}">
                          <a14:useLocalDpi xmlns:a14="http://schemas.microsoft.com/office/drawing/2010/main" val="0"/>
                        </a:ext>
                      </a:extLst>
                    </a:blip>
                    <a:srcRect l="31837" t="27045" b="13630"/>
                    <a:stretch/>
                  </p:blipFill>
                  <p:spPr>
                    <a:xfrm flipH="1">
                      <a:off x="4327227" y="3337045"/>
                      <a:ext cx="918482" cy="537531"/>
                    </a:xfrm>
                    <a:prstGeom prst="rect">
                      <a:avLst/>
                    </a:prstGeom>
                  </p:spPr>
                </p:pic>
                <p:sp>
                  <p:nvSpPr>
                    <p:cNvPr id="116" name="Freihandform: Form 115">
                      <a:extLst>
                        <a:ext uri="{FF2B5EF4-FFF2-40B4-BE49-F238E27FC236}">
                          <a16:creationId xmlns:a16="http://schemas.microsoft.com/office/drawing/2014/main" id="{A0FBDDC0-DFFD-4E6C-AD23-5D9A515DE6B1}"/>
                        </a:ext>
                      </a:extLst>
                    </p:cNvPr>
                    <p:cNvSpPr/>
                    <p:nvPr/>
                  </p:nvSpPr>
                  <p:spPr bwMode="auto">
                    <a:xfrm>
                      <a:off x="5243039" y="3524959"/>
                      <a:ext cx="314034" cy="144503"/>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effectLst/>
                        <a:latin typeface="Arial" charset="0"/>
                      </a:endParaRPr>
                    </a:p>
                  </p:txBody>
                </p:sp>
                <p:cxnSp>
                  <p:nvCxnSpPr>
                    <p:cNvPr id="113" name="Gerade Verbindung mit Pfeil 112">
                      <a:extLst>
                        <a:ext uri="{FF2B5EF4-FFF2-40B4-BE49-F238E27FC236}">
                          <a16:creationId xmlns:a16="http://schemas.microsoft.com/office/drawing/2014/main" id="{9D817828-9D23-46B9-ABB3-426D69587BDF}"/>
                        </a:ext>
                      </a:extLst>
                    </p:cNvPr>
                    <p:cNvCxnSpPr/>
                    <p:nvPr/>
                  </p:nvCxnSpPr>
                  <p:spPr bwMode="auto">
                    <a:xfrm>
                      <a:off x="5272443" y="3724770"/>
                      <a:ext cx="252354" cy="0"/>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5" name="Gruppieren 104">
                      <a:extLst>
                        <a:ext uri="{FF2B5EF4-FFF2-40B4-BE49-F238E27FC236}">
                          <a16:creationId xmlns:a16="http://schemas.microsoft.com/office/drawing/2014/main" id="{78B25675-5475-4556-ADF9-F7198094F69E}"/>
                        </a:ext>
                      </a:extLst>
                    </p:cNvPr>
                    <p:cNvGrpSpPr/>
                    <p:nvPr/>
                  </p:nvGrpSpPr>
                  <p:grpSpPr>
                    <a:xfrm>
                      <a:off x="5719036" y="2664548"/>
                      <a:ext cx="948954" cy="527255"/>
                      <a:chOff x="8364915" y="3815016"/>
                      <a:chExt cx="897300" cy="528571"/>
                    </a:xfrm>
                  </p:grpSpPr>
                  <p:sp>
                    <p:nvSpPr>
                      <p:cNvPr id="108" name="Freihandform: Form 107">
                        <a:extLst>
                          <a:ext uri="{FF2B5EF4-FFF2-40B4-BE49-F238E27FC236}">
                            <a16:creationId xmlns:a16="http://schemas.microsoft.com/office/drawing/2014/main" id="{7D5EE779-09F0-4A44-BC31-B47FD1DB3568}"/>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09" name="Freihandform: Form 108">
                        <a:extLst>
                          <a:ext uri="{FF2B5EF4-FFF2-40B4-BE49-F238E27FC236}">
                            <a16:creationId xmlns:a16="http://schemas.microsoft.com/office/drawing/2014/main" id="{F207D583-6110-4941-9134-B94133F1F876}"/>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10" name="Freihandform: Form 109">
                        <a:extLst>
                          <a:ext uri="{FF2B5EF4-FFF2-40B4-BE49-F238E27FC236}">
                            <a16:creationId xmlns:a16="http://schemas.microsoft.com/office/drawing/2014/main" id="{A5814B4C-E1C6-433D-9C55-76BC8EE0FAA1}"/>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sp>
                    <p:nvSpPr>
                      <p:cNvPr id="111" name="Freihandform: Form 110">
                        <a:extLst>
                          <a:ext uri="{FF2B5EF4-FFF2-40B4-BE49-F238E27FC236}">
                            <a16:creationId xmlns:a16="http://schemas.microsoft.com/office/drawing/2014/main" id="{7F44942F-6BC7-44FB-88B6-59C13A8C3B95}"/>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effectLst/>
                          <a:latin typeface="Arial" charset="0"/>
                        </a:endParaRPr>
                      </a:p>
                    </p:txBody>
                  </p:sp>
                </p:grpSp>
              </p:grpSp>
              <p:sp>
                <p:nvSpPr>
                  <p:cNvPr id="130" name="Textfeld 129">
                    <a:extLst>
                      <a:ext uri="{FF2B5EF4-FFF2-40B4-BE49-F238E27FC236}">
                        <a16:creationId xmlns:a16="http://schemas.microsoft.com/office/drawing/2014/main" id="{48F241A2-6DAF-4D74-9CEE-A14D653F70CF}"/>
                      </a:ext>
                    </a:extLst>
                  </p:cNvPr>
                  <p:cNvSpPr txBox="1"/>
                  <p:nvPr/>
                </p:nvSpPr>
                <p:spPr>
                  <a:xfrm>
                    <a:off x="3754487" y="2909223"/>
                    <a:ext cx="941283" cy="307777"/>
                  </a:xfrm>
                  <a:prstGeom prst="rect">
                    <a:avLst/>
                  </a:prstGeom>
                  <a:noFill/>
                </p:spPr>
                <p:txBody>
                  <a:bodyPr wrap="none" rtlCol="0">
                    <a:spAutoFit/>
                  </a:bodyPr>
                  <a:lstStyle/>
                  <a:p>
                    <a:r>
                      <a:rPr lang="de-DE" sz="1400" dirty="0">
                        <a:solidFill>
                          <a:srgbClr val="3333FF"/>
                        </a:solidFill>
                      </a:rPr>
                      <a:t>zu Hause</a:t>
                    </a:r>
                  </a:p>
                </p:txBody>
              </p:sp>
            </p:grpSp>
          </p:grpSp>
          <p:sp>
            <p:nvSpPr>
              <p:cNvPr id="177" name="Textfeld 176">
                <a:extLst>
                  <a:ext uri="{FF2B5EF4-FFF2-40B4-BE49-F238E27FC236}">
                    <a16:creationId xmlns:a16="http://schemas.microsoft.com/office/drawing/2014/main" id="{11A2ADC9-0528-41DF-AD55-2109F18071F2}"/>
                  </a:ext>
                </a:extLst>
              </p:cNvPr>
              <p:cNvSpPr txBox="1"/>
              <p:nvPr/>
            </p:nvSpPr>
            <p:spPr>
              <a:xfrm>
                <a:off x="2580265" y="5728139"/>
                <a:ext cx="3108864" cy="307777"/>
              </a:xfrm>
              <a:prstGeom prst="rect">
                <a:avLst/>
              </a:prstGeom>
              <a:noFill/>
            </p:spPr>
            <p:txBody>
              <a:bodyPr wrap="none" rtlCol="0">
                <a:spAutoFit/>
              </a:bodyPr>
              <a:lstStyle/>
              <a:p>
                <a:r>
                  <a:rPr lang="de-DE" sz="1400" dirty="0"/>
                  <a:t>Stunden –Tag (Tag-Nacht-Ausgleich)</a:t>
                </a:r>
              </a:p>
            </p:txBody>
          </p:sp>
        </p:grpSp>
      </p:grpSp>
      <p:grpSp>
        <p:nvGrpSpPr>
          <p:cNvPr id="23557" name="Gruppieren 23556">
            <a:extLst>
              <a:ext uri="{FF2B5EF4-FFF2-40B4-BE49-F238E27FC236}">
                <a16:creationId xmlns:a16="http://schemas.microsoft.com/office/drawing/2014/main" id="{E93BD662-612B-448E-9A06-98B4738062D2}"/>
              </a:ext>
            </a:extLst>
          </p:cNvPr>
          <p:cNvGrpSpPr/>
          <p:nvPr/>
        </p:nvGrpSpPr>
        <p:grpSpPr>
          <a:xfrm>
            <a:off x="6093091" y="2848116"/>
            <a:ext cx="3675400" cy="2231027"/>
            <a:chOff x="6375975" y="3120264"/>
            <a:chExt cx="3675400" cy="2231027"/>
          </a:xfrm>
        </p:grpSpPr>
        <p:sp>
          <p:nvSpPr>
            <p:cNvPr id="49" name="Freihandform: Form 48">
              <a:extLst>
                <a:ext uri="{FF2B5EF4-FFF2-40B4-BE49-F238E27FC236}">
                  <a16:creationId xmlns:a16="http://schemas.microsoft.com/office/drawing/2014/main" id="{2B5E0DC2-8297-4D1E-BCC8-4F25CB02E13F}"/>
                </a:ext>
              </a:extLst>
            </p:cNvPr>
            <p:cNvSpPr/>
            <p:nvPr/>
          </p:nvSpPr>
          <p:spPr>
            <a:xfrm rot="10800000" flipV="1">
              <a:off x="10039615" y="4020906"/>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50" name="Freihandform: Form 49">
              <a:extLst>
                <a:ext uri="{FF2B5EF4-FFF2-40B4-BE49-F238E27FC236}">
                  <a16:creationId xmlns:a16="http://schemas.microsoft.com/office/drawing/2014/main" id="{27F5E9C9-5A92-4A0E-8F06-73C1942AA7A5}"/>
                </a:ext>
              </a:extLst>
            </p:cNvPr>
            <p:cNvSpPr/>
            <p:nvPr/>
          </p:nvSpPr>
          <p:spPr>
            <a:xfrm rot="10800000" flipV="1">
              <a:off x="9736023" y="3202091"/>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sz="1100">
                <a:solidFill>
                  <a:srgbClr val="3333FF"/>
                </a:solidFill>
              </a:endParaRPr>
            </a:p>
          </p:txBody>
        </p:sp>
        <p:pic>
          <p:nvPicPr>
            <p:cNvPr id="132" name="Grafik 131">
              <a:extLst>
                <a:ext uri="{FF2B5EF4-FFF2-40B4-BE49-F238E27FC236}">
                  <a16:creationId xmlns:a16="http://schemas.microsoft.com/office/drawing/2014/main" id="{34303BE6-47FF-4CDD-9F46-CEA9BC6019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42682" y="4521002"/>
              <a:ext cx="517970" cy="517970"/>
            </a:xfrm>
            <a:prstGeom prst="rect">
              <a:avLst/>
            </a:prstGeom>
          </p:spPr>
        </p:pic>
        <p:pic>
          <p:nvPicPr>
            <p:cNvPr id="133" name="Grafik 132">
              <a:extLst>
                <a:ext uri="{FF2B5EF4-FFF2-40B4-BE49-F238E27FC236}">
                  <a16:creationId xmlns:a16="http://schemas.microsoft.com/office/drawing/2014/main" id="{DF5FC637-C3A4-49B9-9F9D-106C69D6F2C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96727" y="3398672"/>
              <a:ext cx="959440" cy="646663"/>
            </a:xfrm>
            <a:prstGeom prst="rect">
              <a:avLst/>
            </a:prstGeom>
          </p:spPr>
        </p:pic>
        <p:cxnSp>
          <p:nvCxnSpPr>
            <p:cNvPr id="134" name="Gerader Verbinder 133">
              <a:extLst>
                <a:ext uri="{FF2B5EF4-FFF2-40B4-BE49-F238E27FC236}">
                  <a16:creationId xmlns:a16="http://schemas.microsoft.com/office/drawing/2014/main" id="{C137D872-D6CB-41DD-AD33-A7064178227A}"/>
                </a:ext>
              </a:extLst>
            </p:cNvPr>
            <p:cNvCxnSpPr/>
            <p:nvPr/>
          </p:nvCxnSpPr>
          <p:spPr bwMode="auto">
            <a:xfrm>
              <a:off x="6797040" y="4272088"/>
              <a:ext cx="2206030" cy="0"/>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5" name="Gruppieren 134">
              <a:extLst>
                <a:ext uri="{FF2B5EF4-FFF2-40B4-BE49-F238E27FC236}">
                  <a16:creationId xmlns:a16="http://schemas.microsoft.com/office/drawing/2014/main" id="{18BF2393-672E-4347-AD13-51F40B54D592}"/>
                </a:ext>
              </a:extLst>
            </p:cNvPr>
            <p:cNvGrpSpPr/>
            <p:nvPr/>
          </p:nvGrpSpPr>
          <p:grpSpPr>
            <a:xfrm>
              <a:off x="9003070" y="4556652"/>
              <a:ext cx="589791" cy="490862"/>
              <a:chOff x="3309446" y="5146986"/>
              <a:chExt cx="951326" cy="791755"/>
            </a:xfrm>
          </p:grpSpPr>
          <p:sp>
            <p:nvSpPr>
              <p:cNvPr id="136" name="Rechteck 135">
                <a:extLst>
                  <a:ext uri="{FF2B5EF4-FFF2-40B4-BE49-F238E27FC236}">
                    <a16:creationId xmlns:a16="http://schemas.microsoft.com/office/drawing/2014/main" id="{A72BDA64-D95B-43A9-A87D-6411FE9D6521}"/>
                  </a:ext>
                </a:extLst>
              </p:cNvPr>
              <p:cNvSpPr/>
              <p:nvPr/>
            </p:nvSpPr>
            <p:spPr bwMode="auto">
              <a:xfrm>
                <a:off x="3309446" y="5146986"/>
                <a:ext cx="951326" cy="791755"/>
              </a:xfrm>
              <a:prstGeom prst="rect">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100" b="0" i="0" u="none" strike="noStrike" cap="none" normalizeH="0" baseline="0">
                  <a:ln>
                    <a:noFill/>
                  </a:ln>
                  <a:solidFill>
                    <a:srgbClr val="3333FF"/>
                  </a:solidFill>
                  <a:effectLst/>
                  <a:latin typeface="Arial" charset="0"/>
                </a:endParaRPr>
              </a:p>
            </p:txBody>
          </p:sp>
          <p:pic>
            <p:nvPicPr>
              <p:cNvPr id="137" name="Grafik 136">
                <a:extLst>
                  <a:ext uri="{FF2B5EF4-FFF2-40B4-BE49-F238E27FC236}">
                    <a16:creationId xmlns:a16="http://schemas.microsoft.com/office/drawing/2014/main" id="{B60C447A-B64F-45B6-8ABA-5439E4DD43B7}"/>
                  </a:ext>
                </a:extLst>
              </p:cNvPr>
              <p:cNvPicPr>
                <a:picLocks noChangeAspect="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21477" r="22471"/>
              <a:stretch/>
            </p:blipFill>
            <p:spPr>
              <a:xfrm>
                <a:off x="3482215" y="5253176"/>
                <a:ext cx="605790" cy="567392"/>
              </a:xfrm>
              <a:prstGeom prst="rect">
                <a:avLst/>
              </a:prstGeom>
            </p:spPr>
          </p:pic>
        </p:grpSp>
        <p:cxnSp>
          <p:nvCxnSpPr>
            <p:cNvPr id="141" name="Gerader Verbinder 140">
              <a:extLst>
                <a:ext uri="{FF2B5EF4-FFF2-40B4-BE49-F238E27FC236}">
                  <a16:creationId xmlns:a16="http://schemas.microsoft.com/office/drawing/2014/main" id="{49C7BE0E-D000-4B84-BCD0-D707D950A252}"/>
                </a:ext>
              </a:extLst>
            </p:cNvPr>
            <p:cNvCxnSpPr/>
            <p:nvPr/>
          </p:nvCxnSpPr>
          <p:spPr bwMode="auto">
            <a:xfrm flipH="1" flipV="1">
              <a:off x="8851987" y="4272088"/>
              <a:ext cx="159499" cy="590463"/>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r Verbinder 141">
              <a:extLst>
                <a:ext uri="{FF2B5EF4-FFF2-40B4-BE49-F238E27FC236}">
                  <a16:creationId xmlns:a16="http://schemas.microsoft.com/office/drawing/2014/main" id="{FD87C57E-D5F2-4D0E-8CD5-1CF08ACF40D8}"/>
                </a:ext>
              </a:extLst>
            </p:cNvPr>
            <p:cNvCxnSpPr/>
            <p:nvPr/>
          </p:nvCxnSpPr>
          <p:spPr bwMode="auto">
            <a:xfrm flipH="1" flipV="1">
              <a:off x="7807286" y="4261420"/>
              <a:ext cx="159499" cy="590463"/>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3" name="Gerader Verbinder 142">
              <a:extLst>
                <a:ext uri="{FF2B5EF4-FFF2-40B4-BE49-F238E27FC236}">
                  <a16:creationId xmlns:a16="http://schemas.microsoft.com/office/drawing/2014/main" id="{7C4955B6-9CF0-4FE8-8529-16FEB4DFA788}"/>
                </a:ext>
              </a:extLst>
            </p:cNvPr>
            <p:cNvCxnSpPr/>
            <p:nvPr/>
          </p:nvCxnSpPr>
          <p:spPr bwMode="auto">
            <a:xfrm flipH="1" flipV="1">
              <a:off x="8431541" y="4050631"/>
              <a:ext cx="9270" cy="219028"/>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7" name="Grafik 146">
              <a:extLst>
                <a:ext uri="{FF2B5EF4-FFF2-40B4-BE49-F238E27FC236}">
                  <a16:creationId xmlns:a16="http://schemas.microsoft.com/office/drawing/2014/main" id="{263F7290-96A2-4929-8066-6657AFA1D31E}"/>
                </a:ext>
              </a:extLst>
            </p:cNvPr>
            <p:cNvPicPr>
              <a:picLocks noChangeAspect="1"/>
            </p:cNvPicPr>
            <p:nvPr/>
          </p:nvPicPr>
          <p:blipFill rotWithShape="1">
            <a:blip r:embed="rId16">
              <a:extLst>
                <a:ext uri="{28A0092B-C50C-407E-A947-70E740481C1C}">
                  <a14:useLocalDpi xmlns:a14="http://schemas.microsoft.com/office/drawing/2010/main" val="0"/>
                </a:ext>
              </a:extLst>
            </a:blip>
            <a:srcRect l="2955" t="4324" r="5339" b="5596"/>
            <a:stretch/>
          </p:blipFill>
          <p:spPr>
            <a:xfrm>
              <a:off x="6468599" y="4426439"/>
              <a:ext cx="911355" cy="612066"/>
            </a:xfrm>
            <a:prstGeom prst="rect">
              <a:avLst/>
            </a:prstGeom>
          </p:spPr>
        </p:pic>
        <p:cxnSp>
          <p:nvCxnSpPr>
            <p:cNvPr id="148" name="Gerader Verbinder 147">
              <a:extLst>
                <a:ext uri="{FF2B5EF4-FFF2-40B4-BE49-F238E27FC236}">
                  <a16:creationId xmlns:a16="http://schemas.microsoft.com/office/drawing/2014/main" id="{A89973EA-90BF-4BD2-B1AC-1BF6652877D9}"/>
                </a:ext>
              </a:extLst>
            </p:cNvPr>
            <p:cNvCxnSpPr>
              <a:cxnSpLocks/>
              <a:stCxn id="147" idx="0"/>
            </p:cNvCxnSpPr>
            <p:nvPr/>
          </p:nvCxnSpPr>
          <p:spPr bwMode="auto">
            <a:xfrm flipH="1" flipV="1">
              <a:off x="6918998" y="4269001"/>
              <a:ext cx="5279" cy="157438"/>
            </a:xfrm>
            <a:prstGeom prst="line">
              <a:avLst/>
            </a:prstGeom>
            <a:solidFill>
              <a:srgbClr val="FF0000"/>
            </a:solidFill>
            <a:ln w="28575"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9" name="Textfeld 148">
              <a:extLst>
                <a:ext uri="{FF2B5EF4-FFF2-40B4-BE49-F238E27FC236}">
                  <a16:creationId xmlns:a16="http://schemas.microsoft.com/office/drawing/2014/main" id="{61D9C21A-8D99-48FB-9E13-494F8B9C3D5C}"/>
                </a:ext>
              </a:extLst>
            </p:cNvPr>
            <p:cNvSpPr txBox="1"/>
            <p:nvPr/>
          </p:nvSpPr>
          <p:spPr>
            <a:xfrm>
              <a:off x="8737246" y="5043514"/>
              <a:ext cx="1220207" cy="307777"/>
            </a:xfrm>
            <a:prstGeom prst="rect">
              <a:avLst/>
            </a:prstGeom>
            <a:noFill/>
          </p:spPr>
          <p:txBody>
            <a:bodyPr wrap="none" rtlCol="0">
              <a:spAutoFit/>
            </a:bodyPr>
            <a:lstStyle/>
            <a:p>
              <a:pPr algn="ctr"/>
              <a:r>
                <a:rPr lang="de-DE" sz="1400" dirty="0">
                  <a:solidFill>
                    <a:srgbClr val="3333FF"/>
                  </a:solidFill>
                </a:rPr>
                <a:t>Elektrolyseur</a:t>
              </a:r>
            </a:p>
          </p:txBody>
        </p:sp>
        <p:sp>
          <p:nvSpPr>
            <p:cNvPr id="150" name="Textfeld 149">
              <a:extLst>
                <a:ext uri="{FF2B5EF4-FFF2-40B4-BE49-F238E27FC236}">
                  <a16:creationId xmlns:a16="http://schemas.microsoft.com/office/drawing/2014/main" id="{B9CAEDF5-65F5-4717-84B7-7CEAE179C5D6}"/>
                </a:ext>
              </a:extLst>
            </p:cNvPr>
            <p:cNvSpPr txBox="1"/>
            <p:nvPr/>
          </p:nvSpPr>
          <p:spPr>
            <a:xfrm>
              <a:off x="7516032" y="5043514"/>
              <a:ext cx="1269899" cy="307777"/>
            </a:xfrm>
            <a:prstGeom prst="rect">
              <a:avLst/>
            </a:prstGeom>
            <a:noFill/>
          </p:spPr>
          <p:txBody>
            <a:bodyPr wrap="none" rtlCol="0">
              <a:spAutoFit/>
            </a:bodyPr>
            <a:lstStyle/>
            <a:p>
              <a:pPr algn="ctr"/>
              <a:r>
                <a:rPr lang="de-DE" sz="1400" dirty="0">
                  <a:solidFill>
                    <a:srgbClr val="3333FF"/>
                  </a:solidFill>
                </a:rPr>
                <a:t>Biogasanlage</a:t>
              </a:r>
            </a:p>
          </p:txBody>
        </p:sp>
        <p:sp>
          <p:nvSpPr>
            <p:cNvPr id="151" name="Textfeld 150">
              <a:extLst>
                <a:ext uri="{FF2B5EF4-FFF2-40B4-BE49-F238E27FC236}">
                  <a16:creationId xmlns:a16="http://schemas.microsoft.com/office/drawing/2014/main" id="{00EA987A-A0FB-40E8-89C9-BDBBF38A94D7}"/>
                </a:ext>
              </a:extLst>
            </p:cNvPr>
            <p:cNvSpPr txBox="1"/>
            <p:nvPr/>
          </p:nvSpPr>
          <p:spPr>
            <a:xfrm>
              <a:off x="6375975" y="5043514"/>
              <a:ext cx="1189749" cy="307777"/>
            </a:xfrm>
            <a:prstGeom prst="rect">
              <a:avLst/>
            </a:prstGeom>
            <a:noFill/>
          </p:spPr>
          <p:txBody>
            <a:bodyPr wrap="none" rtlCol="0">
              <a:spAutoFit/>
            </a:bodyPr>
            <a:lstStyle/>
            <a:p>
              <a:pPr algn="ctr"/>
              <a:r>
                <a:rPr lang="de-DE" sz="1400" dirty="0">
                  <a:solidFill>
                    <a:srgbClr val="3333FF"/>
                  </a:solidFill>
                </a:rPr>
                <a:t>Gasspeicher</a:t>
              </a:r>
            </a:p>
          </p:txBody>
        </p:sp>
        <p:sp>
          <p:nvSpPr>
            <p:cNvPr id="152" name="Textfeld 151">
              <a:extLst>
                <a:ext uri="{FF2B5EF4-FFF2-40B4-BE49-F238E27FC236}">
                  <a16:creationId xmlns:a16="http://schemas.microsoft.com/office/drawing/2014/main" id="{0D3A1F7A-7D93-4CF8-93A6-93422AD87315}"/>
                </a:ext>
              </a:extLst>
            </p:cNvPr>
            <p:cNvSpPr txBox="1"/>
            <p:nvPr/>
          </p:nvSpPr>
          <p:spPr>
            <a:xfrm>
              <a:off x="7250743" y="3120264"/>
              <a:ext cx="1651414" cy="307777"/>
            </a:xfrm>
            <a:prstGeom prst="rect">
              <a:avLst/>
            </a:prstGeom>
            <a:noFill/>
          </p:spPr>
          <p:txBody>
            <a:bodyPr wrap="none" rtlCol="0">
              <a:spAutoFit/>
            </a:bodyPr>
            <a:lstStyle/>
            <a:p>
              <a:pPr algn="ctr"/>
              <a:r>
                <a:rPr lang="de-DE" sz="1400" dirty="0" err="1">
                  <a:solidFill>
                    <a:srgbClr val="3333FF"/>
                  </a:solidFill>
                </a:rPr>
                <a:t>GuD</a:t>
              </a:r>
              <a:r>
                <a:rPr lang="de-DE" sz="1400" dirty="0">
                  <a:solidFill>
                    <a:srgbClr val="3333FF"/>
                  </a:solidFill>
                </a:rPr>
                <a:t>-KW mit KWK</a:t>
              </a:r>
            </a:p>
          </p:txBody>
        </p:sp>
        <p:sp>
          <p:nvSpPr>
            <p:cNvPr id="83" name="Textfeld 82">
              <a:extLst>
                <a:ext uri="{FF2B5EF4-FFF2-40B4-BE49-F238E27FC236}">
                  <a16:creationId xmlns:a16="http://schemas.microsoft.com/office/drawing/2014/main" id="{46FF13B4-432A-46D3-99A1-693455FA388E}"/>
                </a:ext>
              </a:extLst>
            </p:cNvPr>
            <p:cNvSpPr txBox="1"/>
            <p:nvPr/>
          </p:nvSpPr>
          <p:spPr>
            <a:xfrm>
              <a:off x="6775796" y="4025254"/>
              <a:ext cx="1547218" cy="276999"/>
            </a:xfrm>
            <a:prstGeom prst="rect">
              <a:avLst/>
            </a:prstGeom>
            <a:noFill/>
          </p:spPr>
          <p:txBody>
            <a:bodyPr wrap="none" rtlCol="0">
              <a:spAutoFit/>
            </a:bodyPr>
            <a:lstStyle/>
            <a:p>
              <a:pPr algn="ctr"/>
              <a:r>
                <a:rPr lang="de-DE" sz="1200" dirty="0">
                  <a:solidFill>
                    <a:srgbClr val="3333FF"/>
                  </a:solidFill>
                </a:rPr>
                <a:t>Bio-Methan/H</a:t>
              </a:r>
              <a:r>
                <a:rPr lang="de-DE" sz="1200" baseline="-25000" dirty="0">
                  <a:solidFill>
                    <a:srgbClr val="3333FF"/>
                  </a:solidFill>
                </a:rPr>
                <a:t>2</a:t>
              </a:r>
              <a:r>
                <a:rPr lang="de-DE" sz="1200" dirty="0">
                  <a:solidFill>
                    <a:srgbClr val="3333FF"/>
                  </a:solidFill>
                </a:rPr>
                <a:t>-Netz</a:t>
              </a:r>
            </a:p>
          </p:txBody>
        </p:sp>
      </p:grpSp>
      <p:sp>
        <p:nvSpPr>
          <p:cNvPr id="11" name="Rectangle 4">
            <a:extLst>
              <a:ext uri="{FF2B5EF4-FFF2-40B4-BE49-F238E27FC236}">
                <a16:creationId xmlns:a16="http://schemas.microsoft.com/office/drawing/2014/main" id="{D841A541-B0B7-4728-9555-E7FD843580AA}"/>
              </a:ext>
            </a:extLst>
          </p:cNvPr>
          <p:cNvSpPr>
            <a:spLocks noChangeArrowheads="1"/>
          </p:cNvSpPr>
          <p:nvPr/>
        </p:nvSpPr>
        <p:spPr bwMode="auto">
          <a:xfrm>
            <a:off x="0" y="619197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Für alle Zeitbereiche ist der Energieausgleich sichergestellt!</a:t>
            </a:r>
          </a:p>
        </p:txBody>
      </p:sp>
      <p:sp>
        <p:nvSpPr>
          <p:cNvPr id="79" name="Textfeld 78">
            <a:extLst>
              <a:ext uri="{FF2B5EF4-FFF2-40B4-BE49-F238E27FC236}">
                <a16:creationId xmlns:a16="http://schemas.microsoft.com/office/drawing/2014/main" id="{1382F400-C6BD-447A-8292-020E6D992402}"/>
              </a:ext>
            </a:extLst>
          </p:cNvPr>
          <p:cNvSpPr txBox="1"/>
          <p:nvPr/>
        </p:nvSpPr>
        <p:spPr>
          <a:xfrm>
            <a:off x="974313" y="2330964"/>
            <a:ext cx="1515158" cy="307777"/>
          </a:xfrm>
          <a:prstGeom prst="rect">
            <a:avLst/>
          </a:prstGeom>
          <a:noFill/>
        </p:spPr>
        <p:txBody>
          <a:bodyPr wrap="none" rtlCol="0">
            <a:spAutoFit/>
          </a:bodyPr>
          <a:lstStyle/>
          <a:p>
            <a:r>
              <a:rPr lang="de-DE" sz="1400" dirty="0">
                <a:solidFill>
                  <a:srgbClr val="FF0000"/>
                </a:solidFill>
                <a:sym typeface="Symbol" panose="05050102010706020507" pitchFamily="18" charset="2"/>
              </a:rPr>
              <a:t> D: </a:t>
            </a:r>
            <a:r>
              <a:rPr lang="de-DE" sz="1400" dirty="0">
                <a:solidFill>
                  <a:srgbClr val="FF0000"/>
                </a:solidFill>
              </a:rPr>
              <a:t>ca. 40 </a:t>
            </a:r>
            <a:r>
              <a:rPr lang="de-DE" sz="1400" dirty="0" err="1">
                <a:solidFill>
                  <a:srgbClr val="FF0000"/>
                </a:solidFill>
              </a:rPr>
              <a:t>GWh</a:t>
            </a:r>
            <a:endParaRPr lang="de-DE" sz="1400" dirty="0"/>
          </a:p>
        </p:txBody>
      </p:sp>
      <p:sp>
        <p:nvSpPr>
          <p:cNvPr id="80" name="Textfeld 79">
            <a:extLst>
              <a:ext uri="{FF2B5EF4-FFF2-40B4-BE49-F238E27FC236}">
                <a16:creationId xmlns:a16="http://schemas.microsoft.com/office/drawing/2014/main" id="{C0A8C967-F0ED-4A6D-890E-43BDA36B8F38}"/>
              </a:ext>
            </a:extLst>
          </p:cNvPr>
          <p:cNvSpPr txBox="1"/>
          <p:nvPr/>
        </p:nvSpPr>
        <p:spPr>
          <a:xfrm>
            <a:off x="2584411" y="2985499"/>
            <a:ext cx="2654894" cy="830997"/>
          </a:xfrm>
          <a:prstGeom prst="rect">
            <a:avLst/>
          </a:prstGeom>
          <a:noFill/>
        </p:spPr>
        <p:txBody>
          <a:bodyPr wrap="none" rtlCol="0">
            <a:spAutoFit/>
          </a:bodyPr>
          <a:lstStyle/>
          <a:p>
            <a:r>
              <a:rPr lang="de-DE" sz="1400" dirty="0">
                <a:solidFill>
                  <a:srgbClr val="FF0000"/>
                </a:solidFill>
              </a:rPr>
              <a:t>10 Mio. E-</a:t>
            </a:r>
            <a:r>
              <a:rPr lang="de-DE" sz="1400" dirty="0" err="1">
                <a:solidFill>
                  <a:srgbClr val="FF0000"/>
                </a:solidFill>
              </a:rPr>
              <a:t>PkWs</a:t>
            </a:r>
            <a:r>
              <a:rPr lang="de-DE" sz="1400" dirty="0">
                <a:solidFill>
                  <a:srgbClr val="FF0000"/>
                </a:solidFill>
              </a:rPr>
              <a:t> mit je 50 kWh:</a:t>
            </a:r>
            <a:br>
              <a:rPr lang="de-DE" sz="1400" dirty="0">
                <a:solidFill>
                  <a:srgbClr val="FF0000"/>
                </a:solidFill>
              </a:rPr>
            </a:br>
            <a:r>
              <a:rPr lang="de-DE" sz="1400" dirty="0">
                <a:solidFill>
                  <a:srgbClr val="FF0000"/>
                </a:solidFill>
              </a:rPr>
              <a:t>ca. 500 </a:t>
            </a:r>
            <a:r>
              <a:rPr lang="de-DE" sz="1400" dirty="0" err="1">
                <a:solidFill>
                  <a:srgbClr val="FF0000"/>
                </a:solidFill>
              </a:rPr>
              <a:t>GWh</a:t>
            </a:r>
            <a:br>
              <a:rPr lang="de-DE" sz="1400" dirty="0">
                <a:solidFill>
                  <a:srgbClr val="FF0000"/>
                </a:solidFill>
              </a:rPr>
            </a:br>
            <a:r>
              <a:rPr lang="de-DE" sz="1000" dirty="0">
                <a:solidFill>
                  <a:srgbClr val="FF0000"/>
                </a:solidFill>
              </a:rPr>
              <a:t>Faktor 12,5</a:t>
            </a:r>
            <a:br>
              <a:rPr lang="de-DE" sz="1000" dirty="0">
                <a:solidFill>
                  <a:srgbClr val="FF0000"/>
                </a:solidFill>
              </a:rPr>
            </a:br>
            <a:r>
              <a:rPr lang="de-DE" sz="1000" dirty="0" err="1">
                <a:solidFill>
                  <a:srgbClr val="FF0000"/>
                </a:solidFill>
              </a:rPr>
              <a:t>ggü</a:t>
            </a:r>
            <a:r>
              <a:rPr lang="de-DE" sz="1000" dirty="0">
                <a:solidFill>
                  <a:srgbClr val="FF0000"/>
                </a:solidFill>
              </a:rPr>
              <a:t>. PSP-KW</a:t>
            </a:r>
          </a:p>
        </p:txBody>
      </p:sp>
      <p:sp>
        <p:nvSpPr>
          <p:cNvPr id="81" name="Textfeld 80">
            <a:extLst>
              <a:ext uri="{FF2B5EF4-FFF2-40B4-BE49-F238E27FC236}">
                <a16:creationId xmlns:a16="http://schemas.microsoft.com/office/drawing/2014/main" id="{A225A918-5414-4B66-A643-4C4641ED31F7}"/>
              </a:ext>
            </a:extLst>
          </p:cNvPr>
          <p:cNvSpPr txBox="1"/>
          <p:nvPr/>
        </p:nvSpPr>
        <p:spPr>
          <a:xfrm>
            <a:off x="5917878" y="4996624"/>
            <a:ext cx="2715808" cy="461665"/>
          </a:xfrm>
          <a:prstGeom prst="rect">
            <a:avLst/>
          </a:prstGeom>
          <a:noFill/>
        </p:spPr>
        <p:txBody>
          <a:bodyPr wrap="none" rtlCol="0">
            <a:spAutoFit/>
          </a:bodyPr>
          <a:lstStyle/>
          <a:p>
            <a:r>
              <a:rPr lang="de-DE" sz="1400" dirty="0">
                <a:solidFill>
                  <a:srgbClr val="FF0000"/>
                </a:solidFill>
                <a:sym typeface="Symbol" panose="05050102010706020507" pitchFamily="18" charset="2"/>
              </a:rPr>
              <a:t> D: </a:t>
            </a:r>
            <a:r>
              <a:rPr lang="de-DE" sz="1400" dirty="0">
                <a:solidFill>
                  <a:srgbClr val="FF0000"/>
                </a:solidFill>
              </a:rPr>
              <a:t>ca. 220.000 </a:t>
            </a:r>
            <a:r>
              <a:rPr lang="de-DE" sz="1400" dirty="0" err="1">
                <a:solidFill>
                  <a:srgbClr val="FF0000"/>
                </a:solidFill>
              </a:rPr>
              <a:t>GWh</a:t>
            </a:r>
            <a:r>
              <a:rPr lang="de-DE" sz="1400" baseline="-25000" dirty="0">
                <a:solidFill>
                  <a:srgbClr val="FF0000"/>
                </a:solidFill>
              </a:rPr>
              <a:t>(KWK: </a:t>
            </a:r>
            <a:r>
              <a:rPr lang="de-DE" sz="1400" baseline="-25000" dirty="0" err="1">
                <a:solidFill>
                  <a:srgbClr val="FF0000"/>
                </a:solidFill>
              </a:rPr>
              <a:t>el</a:t>
            </a:r>
            <a:r>
              <a:rPr lang="de-DE" sz="1400" baseline="-25000" dirty="0">
                <a:solidFill>
                  <a:srgbClr val="FF0000"/>
                </a:solidFill>
              </a:rPr>
              <a:t>.+</a:t>
            </a:r>
            <a:r>
              <a:rPr lang="de-DE" sz="1400" baseline="-25000" dirty="0" err="1">
                <a:solidFill>
                  <a:srgbClr val="FF0000"/>
                </a:solidFill>
              </a:rPr>
              <a:t>th</a:t>
            </a:r>
            <a:r>
              <a:rPr lang="de-DE" sz="1400" baseline="-25000" dirty="0">
                <a:solidFill>
                  <a:srgbClr val="FF0000"/>
                </a:solidFill>
              </a:rPr>
              <a:t>.)</a:t>
            </a:r>
            <a:br>
              <a:rPr lang="de-DE" sz="1400" baseline="-25000" dirty="0">
                <a:solidFill>
                  <a:srgbClr val="FF0000"/>
                </a:solidFill>
              </a:rPr>
            </a:br>
            <a:r>
              <a:rPr lang="de-DE" sz="1000" dirty="0">
                <a:solidFill>
                  <a:srgbClr val="FF0000"/>
                </a:solidFill>
              </a:rPr>
              <a:t>Faktor 5.500 </a:t>
            </a:r>
            <a:r>
              <a:rPr lang="de-DE" sz="1000" dirty="0" err="1">
                <a:solidFill>
                  <a:srgbClr val="FF0000"/>
                </a:solidFill>
              </a:rPr>
              <a:t>ggü</a:t>
            </a:r>
            <a:r>
              <a:rPr lang="de-DE" sz="1000" dirty="0">
                <a:solidFill>
                  <a:srgbClr val="FF0000"/>
                </a:solidFill>
              </a:rPr>
              <a:t>. PSP-KW   </a:t>
            </a:r>
            <a:endParaRPr lang="de-DE" sz="1000" dirty="0"/>
          </a:p>
        </p:txBody>
      </p:sp>
      <p:sp>
        <p:nvSpPr>
          <p:cNvPr id="84" name="Text Box 5">
            <a:extLst>
              <a:ext uri="{FF2B5EF4-FFF2-40B4-BE49-F238E27FC236}">
                <a16:creationId xmlns:a16="http://schemas.microsoft.com/office/drawing/2014/main" id="{67F5577F-4EE9-4E40-8558-3C3497242653}"/>
              </a:ext>
            </a:extLst>
          </p:cNvPr>
          <p:cNvSpPr txBox="1">
            <a:spLocks noChangeArrowheads="1"/>
          </p:cNvSpPr>
          <p:nvPr/>
        </p:nvSpPr>
        <p:spPr bwMode="auto">
          <a:xfrm>
            <a:off x="8593823" y="5991581"/>
            <a:ext cx="108074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ISE e.V.</a:t>
            </a:r>
            <a:endParaRPr lang="en-US" altLang="de-DE" sz="1200" dirty="0"/>
          </a:p>
        </p:txBody>
      </p:sp>
      <p:pic>
        <p:nvPicPr>
          <p:cNvPr id="85" name="Grafik 84" descr="Ein Bild, das Text, Himmel, draußen, LKW enthält.&#10;&#10;Automatisch generierte Beschreibung">
            <a:extLst>
              <a:ext uri="{FF2B5EF4-FFF2-40B4-BE49-F238E27FC236}">
                <a16:creationId xmlns:a16="http://schemas.microsoft.com/office/drawing/2014/main" id="{D375FA2F-393A-EC71-F4D5-A81497DF9AA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6403" y="947851"/>
            <a:ext cx="1506335" cy="895658"/>
          </a:xfrm>
          <a:prstGeom prst="rect">
            <a:avLst/>
          </a:prstGeom>
        </p:spPr>
      </p:pic>
      <p:cxnSp>
        <p:nvCxnSpPr>
          <p:cNvPr id="23567" name="Gerade Verbindung mit Pfeil 23566">
            <a:extLst>
              <a:ext uri="{FF2B5EF4-FFF2-40B4-BE49-F238E27FC236}">
                <a16:creationId xmlns:a16="http://schemas.microsoft.com/office/drawing/2014/main" id="{CBFFB2DE-95FF-46DB-B05E-A2A1173D6AFB}"/>
              </a:ext>
            </a:extLst>
          </p:cNvPr>
          <p:cNvCxnSpPr/>
          <p:nvPr/>
        </p:nvCxnSpPr>
        <p:spPr bwMode="auto">
          <a:xfrm>
            <a:off x="196770" y="5563234"/>
            <a:ext cx="8372333" cy="0"/>
          </a:xfrm>
          <a:prstGeom prst="straightConnector1">
            <a:avLst/>
          </a:prstGeom>
          <a:solidFill>
            <a:srgbClr val="FF0000"/>
          </a:solidFill>
          <a:ln w="38100" cap="flat" cmpd="sng" algn="ctr">
            <a:solidFill>
              <a:schemeClr val="tx1"/>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5" name="Rectangle 4">
            <a:extLst>
              <a:ext uri="{FF2B5EF4-FFF2-40B4-BE49-F238E27FC236}">
                <a16:creationId xmlns:a16="http://schemas.microsoft.com/office/drawing/2014/main" id="{49972DF7-3F0B-4B76-8E4F-A8A111B8D57B}"/>
              </a:ext>
            </a:extLst>
          </p:cNvPr>
          <p:cNvSpPr>
            <a:spLocks noChangeArrowheads="1"/>
          </p:cNvSpPr>
          <p:nvPr/>
        </p:nvSpPr>
        <p:spPr bwMode="auto">
          <a:xfrm>
            <a:off x="8569103" y="5410965"/>
            <a:ext cx="1105466" cy="3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400" dirty="0"/>
              <a:t>Zeitbereiche </a:t>
            </a:r>
          </a:p>
        </p:txBody>
      </p:sp>
      <p:sp>
        <p:nvSpPr>
          <p:cNvPr id="2" name="Text Box 5">
            <a:hlinkClick r:id="rId18"/>
            <a:extLst>
              <a:ext uri="{FF2B5EF4-FFF2-40B4-BE49-F238E27FC236}">
                <a16:creationId xmlns:a16="http://schemas.microsoft.com/office/drawing/2014/main" id="{E5D7F561-C01C-EBDA-A30B-646A9C9BDA71}"/>
              </a:ext>
            </a:extLst>
          </p:cNvPr>
          <p:cNvSpPr txBox="1">
            <a:spLocks noChangeArrowheads="1"/>
          </p:cNvSpPr>
          <p:nvPr/>
        </p:nvSpPr>
        <p:spPr bwMode="auto">
          <a:xfrm>
            <a:off x="319422" y="6043841"/>
            <a:ext cx="197009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solidFill>
                  <a:srgbClr val="0000FF"/>
                </a:solidFill>
              </a:rPr>
              <a:t>arte 2022: Power auf Dauer?</a:t>
            </a:r>
            <a:endParaRPr lang="en-US" altLang="de-DE" sz="1200" u="sng" dirty="0">
              <a:solidFill>
                <a:srgbClr val="0000FF"/>
              </a:solidFill>
            </a:endParaRPr>
          </a:p>
        </p:txBody>
      </p:sp>
      <p:sp>
        <p:nvSpPr>
          <p:cNvPr id="12" name="Textfeld 11">
            <a:extLst>
              <a:ext uri="{FF2B5EF4-FFF2-40B4-BE49-F238E27FC236}">
                <a16:creationId xmlns:a16="http://schemas.microsoft.com/office/drawing/2014/main" id="{096B4766-6A1B-07AA-05CC-78AA00493060}"/>
              </a:ext>
            </a:extLst>
          </p:cNvPr>
          <p:cNvSpPr txBox="1"/>
          <p:nvPr/>
        </p:nvSpPr>
        <p:spPr>
          <a:xfrm>
            <a:off x="752017" y="1366864"/>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Elektronen</a:t>
            </a:r>
            <a:endParaRPr lang="de-DE" sz="1400" dirty="0"/>
          </a:p>
        </p:txBody>
      </p:sp>
      <p:sp>
        <p:nvSpPr>
          <p:cNvPr id="126" name="Textfeld 125">
            <a:extLst>
              <a:ext uri="{FF2B5EF4-FFF2-40B4-BE49-F238E27FC236}">
                <a16:creationId xmlns:a16="http://schemas.microsoft.com/office/drawing/2014/main" id="{CE0A3588-68CF-4375-ABEB-A7E1D4BF17E7}"/>
              </a:ext>
            </a:extLst>
          </p:cNvPr>
          <p:cNvSpPr txBox="1"/>
          <p:nvPr/>
        </p:nvSpPr>
        <p:spPr>
          <a:xfrm>
            <a:off x="234248" y="1863584"/>
            <a:ext cx="2095445" cy="307777"/>
          </a:xfrm>
          <a:prstGeom prst="rect">
            <a:avLst/>
          </a:prstGeom>
          <a:noFill/>
        </p:spPr>
        <p:txBody>
          <a:bodyPr wrap="none" rtlCol="0">
            <a:spAutoFit/>
          </a:bodyPr>
          <a:lstStyle/>
          <a:p>
            <a:r>
              <a:rPr lang="de-DE" sz="1400" dirty="0">
                <a:solidFill>
                  <a:srgbClr val="3333FF"/>
                </a:solidFill>
              </a:rPr>
              <a:t>Groß-Akku/Schwungrad</a:t>
            </a:r>
          </a:p>
        </p:txBody>
      </p:sp>
      <p:sp>
        <p:nvSpPr>
          <p:cNvPr id="18" name="Textfeld 17">
            <a:extLst>
              <a:ext uri="{FF2B5EF4-FFF2-40B4-BE49-F238E27FC236}">
                <a16:creationId xmlns:a16="http://schemas.microsoft.com/office/drawing/2014/main" id="{A93826AB-D519-FA27-4325-BD56FEB2264D}"/>
              </a:ext>
            </a:extLst>
          </p:cNvPr>
          <p:cNvSpPr txBox="1"/>
          <p:nvPr/>
        </p:nvSpPr>
        <p:spPr>
          <a:xfrm>
            <a:off x="163077" y="2659095"/>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Moleküle</a:t>
            </a:r>
            <a:endParaRPr lang="de-DE" sz="1400" dirty="0"/>
          </a:p>
        </p:txBody>
      </p:sp>
      <p:sp>
        <p:nvSpPr>
          <p:cNvPr id="19" name="Textfeld 18">
            <a:extLst>
              <a:ext uri="{FF2B5EF4-FFF2-40B4-BE49-F238E27FC236}">
                <a16:creationId xmlns:a16="http://schemas.microsoft.com/office/drawing/2014/main" id="{1A4EFF0F-C55D-22F8-569A-0173EAA96DF3}"/>
              </a:ext>
            </a:extLst>
          </p:cNvPr>
          <p:cNvSpPr txBox="1"/>
          <p:nvPr/>
        </p:nvSpPr>
        <p:spPr>
          <a:xfrm>
            <a:off x="5973894" y="4191969"/>
            <a:ext cx="1577676" cy="523220"/>
          </a:xfrm>
          <a:prstGeom prst="rect">
            <a:avLst/>
          </a:prstGeom>
          <a:solidFill>
            <a:srgbClr val="CCFFFF"/>
          </a:solidFill>
        </p:spPr>
        <p:txBody>
          <a:bodyPr wrap="none" rtlCol="0">
            <a:spAutoFit/>
          </a:bodyPr>
          <a:lstStyle/>
          <a:p>
            <a:pPr algn="ctr"/>
            <a:r>
              <a:rPr lang="de-DE" sz="1400" dirty="0">
                <a:solidFill>
                  <a:srgbClr val="FF0000"/>
                </a:solidFill>
                <a:sym typeface="Symbol" panose="05050102010706020507" pitchFamily="18" charset="2"/>
              </a:rPr>
              <a:t>Speichermedium:</a:t>
            </a:r>
            <a:br>
              <a:rPr lang="de-DE" sz="1400" dirty="0">
                <a:solidFill>
                  <a:srgbClr val="FF0000"/>
                </a:solidFill>
                <a:sym typeface="Symbol" panose="05050102010706020507" pitchFamily="18" charset="2"/>
              </a:rPr>
            </a:br>
            <a:r>
              <a:rPr lang="de-DE" sz="1400" dirty="0">
                <a:solidFill>
                  <a:srgbClr val="FF0000"/>
                </a:solidFill>
                <a:sym typeface="Symbol" panose="05050102010706020507" pitchFamily="18" charset="2"/>
              </a:rPr>
              <a:t>Moleküle</a:t>
            </a:r>
            <a:endParaRPr lang="de-DE" sz="1400" dirty="0"/>
          </a:p>
        </p:txBody>
      </p:sp>
    </p:spTree>
    <p:extLst>
      <p:ext uri="{BB962C8B-B14F-4D97-AF65-F5344CB8AC3E}">
        <p14:creationId xmlns:p14="http://schemas.microsoft.com/office/powerpoint/2010/main" val="38707695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1000" fill="hold"/>
                                        <p:tgtEl>
                                          <p:spTgt spid="16"/>
                                        </p:tgtEl>
                                        <p:attrNameLst>
                                          <p:attrName>ppt_x</p:attrName>
                                        </p:attrNameLst>
                                      </p:cBhvr>
                                      <p:tavLst>
                                        <p:tav tm="0">
                                          <p:val>
                                            <p:strVal val="1+#ppt_w/2"/>
                                          </p:val>
                                        </p:tav>
                                        <p:tav tm="100000">
                                          <p:val>
                                            <p:strVal val="#ppt_x"/>
                                          </p:val>
                                        </p:tav>
                                      </p:tavLst>
                                    </p:anim>
                                    <p:anim calcmode="lin" valueType="num">
                                      <p:cBhvr additive="base">
                                        <p:cTn id="14"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1+#ppt_w/2"/>
                                          </p:val>
                                        </p:tav>
                                        <p:tav tm="100000">
                                          <p:val>
                                            <p:strVal val="#ppt_x"/>
                                          </p:val>
                                        </p:tav>
                                      </p:tavLst>
                                    </p:anim>
                                    <p:anim calcmode="lin" valueType="num">
                                      <p:cBhvr additive="base">
                                        <p:cTn id="2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3557"/>
                                        </p:tgtEl>
                                        <p:attrNameLst>
                                          <p:attrName>style.visibility</p:attrName>
                                        </p:attrNameLst>
                                      </p:cBhvr>
                                      <p:to>
                                        <p:strVal val="visible"/>
                                      </p:to>
                                    </p:set>
                                    <p:anim calcmode="lin" valueType="num">
                                      <p:cBhvr additive="base">
                                        <p:cTn id="31" dur="1000" fill="hold"/>
                                        <p:tgtEl>
                                          <p:spTgt spid="23557"/>
                                        </p:tgtEl>
                                        <p:attrNameLst>
                                          <p:attrName>ppt_x</p:attrName>
                                        </p:attrNameLst>
                                      </p:cBhvr>
                                      <p:tavLst>
                                        <p:tav tm="0">
                                          <p:val>
                                            <p:strVal val="1+#ppt_w/2"/>
                                          </p:val>
                                        </p:tav>
                                        <p:tav tm="100000">
                                          <p:val>
                                            <p:strVal val="#ppt_x"/>
                                          </p:val>
                                        </p:tav>
                                      </p:tavLst>
                                    </p:anim>
                                    <p:anim calcmode="lin" valueType="num">
                                      <p:cBhvr additive="base">
                                        <p:cTn id="32" dur="1000" fill="hold"/>
                                        <p:tgtEl>
                                          <p:spTgt spid="2355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additive="base">
                                        <p:cTn id="37" dur="1000" fill="hold"/>
                                        <p:tgtEl>
                                          <p:spTgt spid="79"/>
                                        </p:tgtEl>
                                        <p:attrNameLst>
                                          <p:attrName>ppt_x</p:attrName>
                                        </p:attrNameLst>
                                      </p:cBhvr>
                                      <p:tavLst>
                                        <p:tav tm="0">
                                          <p:val>
                                            <p:strVal val="0-#ppt_w/2"/>
                                          </p:val>
                                        </p:tav>
                                        <p:tav tm="100000">
                                          <p:val>
                                            <p:strVal val="#ppt_x"/>
                                          </p:val>
                                        </p:tav>
                                      </p:tavLst>
                                    </p:anim>
                                    <p:anim calcmode="lin" valueType="num">
                                      <p:cBhvr additive="base">
                                        <p:cTn id="38" dur="1000" fill="hold"/>
                                        <p:tgtEl>
                                          <p:spTgt spid="7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80"/>
                                        </p:tgtEl>
                                        <p:attrNameLst>
                                          <p:attrName>style.visibility</p:attrName>
                                        </p:attrNameLst>
                                      </p:cBhvr>
                                      <p:to>
                                        <p:strVal val="visible"/>
                                      </p:to>
                                    </p:set>
                                    <p:anim calcmode="lin" valueType="num">
                                      <p:cBhvr additive="base">
                                        <p:cTn id="43" dur="1000" fill="hold"/>
                                        <p:tgtEl>
                                          <p:spTgt spid="80"/>
                                        </p:tgtEl>
                                        <p:attrNameLst>
                                          <p:attrName>ppt_x</p:attrName>
                                        </p:attrNameLst>
                                      </p:cBhvr>
                                      <p:tavLst>
                                        <p:tav tm="0">
                                          <p:val>
                                            <p:strVal val="0-#ppt_w/2"/>
                                          </p:val>
                                        </p:tav>
                                        <p:tav tm="100000">
                                          <p:val>
                                            <p:strVal val="#ppt_x"/>
                                          </p:val>
                                        </p:tav>
                                      </p:tavLst>
                                    </p:anim>
                                    <p:anim calcmode="lin" valueType="num">
                                      <p:cBhvr additive="base">
                                        <p:cTn id="44" dur="1000" fill="hold"/>
                                        <p:tgtEl>
                                          <p:spTgt spid="80"/>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additive="base">
                                        <p:cTn id="49" dur="1000" fill="hold"/>
                                        <p:tgtEl>
                                          <p:spTgt spid="81"/>
                                        </p:tgtEl>
                                        <p:attrNameLst>
                                          <p:attrName>ppt_x</p:attrName>
                                        </p:attrNameLst>
                                      </p:cBhvr>
                                      <p:tavLst>
                                        <p:tav tm="0">
                                          <p:val>
                                            <p:strVal val="0-#ppt_w/2"/>
                                          </p:val>
                                        </p:tav>
                                        <p:tav tm="100000">
                                          <p:val>
                                            <p:strVal val="#ppt_x"/>
                                          </p:val>
                                        </p:tav>
                                      </p:tavLst>
                                    </p:anim>
                                    <p:anim calcmode="lin" valueType="num">
                                      <p:cBhvr additive="base">
                                        <p:cTn id="50" dur="1000" fill="hold"/>
                                        <p:tgtEl>
                                          <p:spTgt spid="81"/>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0-#ppt_w/2"/>
                                          </p:val>
                                        </p:tav>
                                        <p:tav tm="100000">
                                          <p:val>
                                            <p:strVal val="#ppt_x"/>
                                          </p:val>
                                        </p:tav>
                                      </p:tavLst>
                                    </p:anim>
                                    <p:anim calcmode="lin" valueType="num">
                                      <p:cBhvr additive="base">
                                        <p:cTn id="5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1000" fill="hold"/>
                                        <p:tgtEl>
                                          <p:spTgt spid="18"/>
                                        </p:tgtEl>
                                        <p:attrNameLst>
                                          <p:attrName>ppt_x</p:attrName>
                                        </p:attrNameLst>
                                      </p:cBhvr>
                                      <p:tavLst>
                                        <p:tav tm="0">
                                          <p:val>
                                            <p:strVal val="0-#ppt_w/2"/>
                                          </p:val>
                                        </p:tav>
                                        <p:tav tm="100000">
                                          <p:val>
                                            <p:strVal val="#ppt_x"/>
                                          </p:val>
                                        </p:tav>
                                      </p:tavLst>
                                    </p:anim>
                                    <p:anim calcmode="lin" valueType="num">
                                      <p:cBhvr additive="base">
                                        <p:cTn id="62"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1000" fill="hold"/>
                                        <p:tgtEl>
                                          <p:spTgt spid="19"/>
                                        </p:tgtEl>
                                        <p:attrNameLst>
                                          <p:attrName>ppt_x</p:attrName>
                                        </p:attrNameLst>
                                      </p:cBhvr>
                                      <p:tavLst>
                                        <p:tav tm="0">
                                          <p:val>
                                            <p:strVal val="0-#ppt_w/2"/>
                                          </p:val>
                                        </p:tav>
                                        <p:tav tm="100000">
                                          <p:val>
                                            <p:strVal val="#ppt_x"/>
                                          </p:val>
                                        </p:tav>
                                      </p:tavLst>
                                    </p:anim>
                                    <p:anim calcmode="lin" valueType="num">
                                      <p:cBhvr additive="base">
                                        <p:cTn id="68"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1000" fill="hold"/>
                                        <p:tgtEl>
                                          <p:spTgt spid="11"/>
                                        </p:tgtEl>
                                        <p:attrNameLst>
                                          <p:attrName>ppt_x</p:attrName>
                                        </p:attrNameLst>
                                      </p:cBhvr>
                                      <p:tavLst>
                                        <p:tav tm="0">
                                          <p:val>
                                            <p:strVal val="#ppt_x"/>
                                          </p:val>
                                        </p:tav>
                                        <p:tav tm="100000">
                                          <p:val>
                                            <p:strVal val="#ppt_x"/>
                                          </p:val>
                                        </p:tav>
                                      </p:tavLst>
                                    </p:anim>
                                    <p:anim calcmode="lin" valueType="num">
                                      <p:cBhvr additive="base">
                                        <p:cTn id="7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9" grpId="0"/>
      <p:bldP spid="80" grpId="0"/>
      <p:bldP spid="81" grpId="0"/>
      <p:bldP spid="12" grpId="0" animBg="1"/>
      <p:bldP spid="18" grpId="0" animBg="1"/>
      <p:bldP spid="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1328738" y="13730"/>
            <a:ext cx="84976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Momentan-Reserve</a:t>
            </a:r>
          </a:p>
        </p:txBody>
      </p:sp>
      <p:pic>
        <p:nvPicPr>
          <p:cNvPr id="8" name="Grafik 1">
            <a:extLst>
              <a:ext uri="{FF2B5EF4-FFF2-40B4-BE49-F238E27FC236}">
                <a16:creationId xmlns:a16="http://schemas.microsoft.com/office/drawing/2014/main" id="{C017E7D9-2CC8-6FE1-F65B-DD77FED371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130" y="847148"/>
            <a:ext cx="3096188" cy="2489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019CB9CF-B74E-1D52-2678-4240112C02B6}"/>
              </a:ext>
            </a:extLst>
          </p:cNvPr>
          <p:cNvSpPr txBox="1"/>
          <p:nvPr/>
        </p:nvSpPr>
        <p:spPr>
          <a:xfrm>
            <a:off x="445830" y="3469492"/>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t>
            </a:r>
            <a:r>
              <a:rPr lang="de-DE" sz="1600" b="1" dirty="0">
                <a:solidFill>
                  <a:srgbClr val="3333FF"/>
                </a:solidFill>
              </a:rPr>
              <a:t>Momentan-Reserve</a:t>
            </a:r>
            <a:r>
              <a:rPr lang="de-DE" sz="1600" dirty="0">
                <a:solidFill>
                  <a:srgbClr val="3333FF"/>
                </a:solidFill>
              </a:rPr>
              <a:t> ist für sehr schnell wirksame Störungen </a:t>
            </a:r>
            <a:r>
              <a:rPr lang="de-DE" sz="1600" b="1" dirty="0">
                <a:solidFill>
                  <a:srgbClr val="3333FF"/>
                </a:solidFill>
              </a:rPr>
              <a:t>(&lt;= 100 </a:t>
            </a:r>
            <a:r>
              <a:rPr lang="de-DE" sz="1600" b="1" dirty="0" err="1">
                <a:solidFill>
                  <a:srgbClr val="3333FF"/>
                </a:solidFill>
              </a:rPr>
              <a:t>ms</a:t>
            </a:r>
            <a:r>
              <a:rPr lang="de-DE" sz="1600" dirty="0">
                <a:solidFill>
                  <a:srgbClr val="3333FF"/>
                </a:solidFill>
              </a:rPr>
              <a:t>)  im Netz, bei den Energieerzeugern oder bei den Energieverbrauchern notwendig.</a:t>
            </a:r>
          </a:p>
        </p:txBody>
      </p:sp>
      <p:sp>
        <p:nvSpPr>
          <p:cNvPr id="12" name="Textfeld 11">
            <a:extLst>
              <a:ext uri="{FF2B5EF4-FFF2-40B4-BE49-F238E27FC236}">
                <a16:creationId xmlns:a16="http://schemas.microsoft.com/office/drawing/2014/main" id="{92533705-3526-9AAC-52D8-2078EB5F55CA}"/>
              </a:ext>
            </a:extLst>
          </p:cNvPr>
          <p:cNvSpPr txBox="1"/>
          <p:nvPr/>
        </p:nvSpPr>
        <p:spPr>
          <a:xfrm>
            <a:off x="445830" y="4088172"/>
            <a:ext cx="9380508" cy="830997"/>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rotierenden Schwungmassen der Turbosätze (ca. 450 t bei einem 1000 MW-Kohlekraftwerk) bilden eine </a:t>
            </a:r>
            <a:r>
              <a:rPr lang="de-DE" sz="1600" b="1" dirty="0">
                <a:solidFill>
                  <a:srgbClr val="3333FF"/>
                </a:solidFill>
              </a:rPr>
              <a:t>inhärente Systemträgheit</a:t>
            </a:r>
            <a:r>
              <a:rPr lang="de-DE" sz="1600" dirty="0">
                <a:solidFill>
                  <a:srgbClr val="3333FF"/>
                </a:solidFill>
              </a:rPr>
              <a:t>, die als </a:t>
            </a:r>
            <a:r>
              <a:rPr lang="de-DE" sz="1600" b="1" dirty="0">
                <a:solidFill>
                  <a:srgbClr val="3333FF"/>
                </a:solidFill>
              </a:rPr>
              <a:t>Momentan-Reserve </a:t>
            </a:r>
            <a:r>
              <a:rPr lang="de-DE" sz="1600" dirty="0">
                <a:solidFill>
                  <a:srgbClr val="3333FF"/>
                </a:solidFill>
              </a:rPr>
              <a:t>dient und zukünftig, durch den Wegfall der konventionellen Kraftwerke, nicht mehr zur Verfügung steht.</a:t>
            </a:r>
          </a:p>
        </p:txBody>
      </p:sp>
      <p:sp>
        <p:nvSpPr>
          <p:cNvPr id="7" name="Textfeld 6">
            <a:extLst>
              <a:ext uri="{FF2B5EF4-FFF2-40B4-BE49-F238E27FC236}">
                <a16:creationId xmlns:a16="http://schemas.microsoft.com/office/drawing/2014/main" id="{AECDABB6-7B18-9E0B-739F-402422484986}"/>
              </a:ext>
            </a:extLst>
          </p:cNvPr>
          <p:cNvSpPr txBox="1"/>
          <p:nvPr/>
        </p:nvSpPr>
        <p:spPr>
          <a:xfrm>
            <a:off x="3473882" y="818561"/>
            <a:ext cx="1608133" cy="523220"/>
          </a:xfrm>
          <a:prstGeom prst="rect">
            <a:avLst/>
          </a:prstGeom>
          <a:noFill/>
        </p:spPr>
        <p:txBody>
          <a:bodyPr wrap="none" rtlCol="0">
            <a:spAutoFit/>
          </a:bodyPr>
          <a:lstStyle/>
          <a:p>
            <a:r>
              <a:rPr lang="de-DE" sz="1400" dirty="0"/>
              <a:t>Turbosatz eines</a:t>
            </a:r>
            <a:br>
              <a:rPr lang="de-DE" sz="1400" dirty="0"/>
            </a:br>
            <a:r>
              <a:rPr lang="de-DE" sz="1400" dirty="0"/>
              <a:t>Kohlekraftwerkes </a:t>
            </a:r>
          </a:p>
        </p:txBody>
      </p: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060412"/>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Systeme für die Momentan-Reserve der neuen EE-Welt müssen bis 2030 realisiert sein!</a:t>
            </a:r>
          </a:p>
        </p:txBody>
      </p:sp>
      <p:grpSp>
        <p:nvGrpSpPr>
          <p:cNvPr id="2" name="Gruppieren 1">
            <a:extLst>
              <a:ext uri="{FF2B5EF4-FFF2-40B4-BE49-F238E27FC236}">
                <a16:creationId xmlns:a16="http://schemas.microsoft.com/office/drawing/2014/main" id="{73AE5C6F-FFCE-2777-4F70-2A5DDF9ADB2D}"/>
              </a:ext>
            </a:extLst>
          </p:cNvPr>
          <p:cNvGrpSpPr/>
          <p:nvPr/>
        </p:nvGrpSpPr>
        <p:grpSpPr>
          <a:xfrm>
            <a:off x="445830" y="836262"/>
            <a:ext cx="9380508" cy="5204035"/>
            <a:chOff x="445830" y="836262"/>
            <a:chExt cx="9380508" cy="5204035"/>
          </a:xfrm>
        </p:grpSpPr>
        <p:sp>
          <p:nvSpPr>
            <p:cNvPr id="4" name="Pfeil: nach rechts 3">
              <a:extLst>
                <a:ext uri="{FF2B5EF4-FFF2-40B4-BE49-F238E27FC236}">
                  <a16:creationId xmlns:a16="http://schemas.microsoft.com/office/drawing/2014/main" id="{90A23369-1244-9B76-654C-51E92ACE4184}"/>
                </a:ext>
              </a:extLst>
            </p:cNvPr>
            <p:cNvSpPr/>
            <p:nvPr/>
          </p:nvSpPr>
          <p:spPr bwMode="auto">
            <a:xfrm>
              <a:off x="4676610" y="2015226"/>
              <a:ext cx="837398" cy="519764"/>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rgbClr val="00B050"/>
                </a:solidFill>
                <a:effectLst/>
                <a:latin typeface="Arial" charset="0"/>
              </a:endParaRPr>
            </a:p>
          </p:txBody>
        </p:sp>
        <p:sp>
          <p:nvSpPr>
            <p:cNvPr id="10" name="Textfeld 9">
              <a:extLst>
                <a:ext uri="{FF2B5EF4-FFF2-40B4-BE49-F238E27FC236}">
                  <a16:creationId xmlns:a16="http://schemas.microsoft.com/office/drawing/2014/main" id="{B789E496-0B9B-FE93-F10B-9A63CC2300F1}"/>
                </a:ext>
              </a:extLst>
            </p:cNvPr>
            <p:cNvSpPr txBox="1"/>
            <p:nvPr/>
          </p:nvSpPr>
          <p:spPr>
            <a:xfrm>
              <a:off x="445830" y="4963079"/>
              <a:ext cx="9380508"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Momentan-Reserve in der EE-Welt kann mit größeren dezentral aufgestellten </a:t>
              </a:r>
              <a:r>
                <a:rPr lang="de-DE" sz="1600" b="1" dirty="0">
                  <a:solidFill>
                    <a:srgbClr val="3333FF"/>
                  </a:solidFill>
                </a:rPr>
                <a:t>Akku-Containern</a:t>
              </a:r>
              <a:r>
                <a:rPr lang="de-DE" sz="1600" dirty="0">
                  <a:solidFill>
                    <a:srgbClr val="3333FF"/>
                  </a:solidFill>
                </a:rPr>
                <a:t> (im MW-Bereich) und/oder mit einem „</a:t>
              </a:r>
              <a:r>
                <a:rPr lang="de-DE" sz="1600" b="1" dirty="0">
                  <a:solidFill>
                    <a:srgbClr val="3333FF"/>
                  </a:solidFill>
                </a:rPr>
                <a:t>Asynchroner Rotierender Energie-System-Stabilisator</a:t>
              </a:r>
              <a:r>
                <a:rPr lang="de-DE" sz="1600" dirty="0">
                  <a:solidFill>
                    <a:srgbClr val="3333FF"/>
                  </a:solidFill>
                </a:rPr>
                <a:t> (ARESS)“ bereitgestellt werden. Diese Systeme werden in Wabenzellen mit Momentan-Reserven-Bedarf aufgestellt und liefern auch Blindleistung.</a:t>
              </a:r>
            </a:p>
          </p:txBody>
        </p:sp>
        <p:pic>
          <p:nvPicPr>
            <p:cNvPr id="6" name="Grafik 5" descr="Ein Bild, das Boden, drinnen, Möbel enthält.&#10;&#10;Automatisch generierte Beschreibung">
              <a:extLst>
                <a:ext uri="{FF2B5EF4-FFF2-40B4-BE49-F238E27FC236}">
                  <a16:creationId xmlns:a16="http://schemas.microsoft.com/office/drawing/2014/main" id="{376988A4-4100-7B81-7483-FCD3E29672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0087" y="2194703"/>
              <a:ext cx="2188450" cy="1229423"/>
            </a:xfrm>
            <a:prstGeom prst="rect">
              <a:avLst/>
            </a:prstGeom>
          </p:spPr>
        </p:pic>
        <p:sp>
          <p:nvSpPr>
            <p:cNvPr id="15" name="Textfeld 14">
              <a:extLst>
                <a:ext uri="{FF2B5EF4-FFF2-40B4-BE49-F238E27FC236}">
                  <a16:creationId xmlns:a16="http://schemas.microsoft.com/office/drawing/2014/main" id="{61196D9C-25BA-EBC3-CBB3-64536B874ED4}"/>
                </a:ext>
              </a:extLst>
            </p:cNvPr>
            <p:cNvSpPr txBox="1"/>
            <p:nvPr/>
          </p:nvSpPr>
          <p:spPr>
            <a:xfrm>
              <a:off x="5543100" y="2861838"/>
              <a:ext cx="1636987" cy="523220"/>
            </a:xfrm>
            <a:prstGeom prst="rect">
              <a:avLst/>
            </a:prstGeom>
            <a:noFill/>
          </p:spPr>
          <p:txBody>
            <a:bodyPr wrap="none" rtlCol="0">
              <a:spAutoFit/>
            </a:bodyPr>
            <a:lstStyle/>
            <a:p>
              <a:pPr algn="r"/>
              <a:r>
                <a:rPr lang="de-DE" sz="1400" dirty="0"/>
                <a:t>Rotierende Masse</a:t>
              </a:r>
              <a:br>
                <a:rPr lang="de-DE" sz="1400" dirty="0"/>
              </a:br>
              <a:r>
                <a:rPr lang="de-DE" sz="1400" dirty="0"/>
                <a:t>eines ARESS</a:t>
              </a:r>
            </a:p>
          </p:txBody>
        </p:sp>
        <p:pic>
          <p:nvPicPr>
            <p:cNvPr id="5" name="Grafik 4" descr="Ein Bild, das Text, Himmel, draußen, LKW enthält.&#10;&#10;Automatisch generierte Beschreibung">
              <a:extLst>
                <a:ext uri="{FF2B5EF4-FFF2-40B4-BE49-F238E27FC236}">
                  <a16:creationId xmlns:a16="http://schemas.microsoft.com/office/drawing/2014/main" id="{B7FCF595-3E5F-C2B6-872F-50119D7825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2060" y="836262"/>
              <a:ext cx="2196475" cy="1306012"/>
            </a:xfrm>
            <a:prstGeom prst="rect">
              <a:avLst/>
            </a:prstGeom>
          </p:spPr>
        </p:pic>
        <p:sp>
          <p:nvSpPr>
            <p:cNvPr id="20" name="Textfeld 19">
              <a:extLst>
                <a:ext uri="{FF2B5EF4-FFF2-40B4-BE49-F238E27FC236}">
                  <a16:creationId xmlns:a16="http://schemas.microsoft.com/office/drawing/2014/main" id="{53590C43-5F58-C197-FFEA-19F7D4A989CF}"/>
                </a:ext>
              </a:extLst>
            </p:cNvPr>
            <p:cNvSpPr txBox="1"/>
            <p:nvPr/>
          </p:nvSpPr>
          <p:spPr>
            <a:xfrm>
              <a:off x="5780345" y="1609274"/>
              <a:ext cx="1399742" cy="523220"/>
            </a:xfrm>
            <a:prstGeom prst="rect">
              <a:avLst/>
            </a:prstGeom>
            <a:noFill/>
          </p:spPr>
          <p:txBody>
            <a:bodyPr wrap="none" rtlCol="0">
              <a:spAutoFit/>
            </a:bodyPr>
            <a:lstStyle/>
            <a:p>
              <a:pPr algn="r"/>
              <a:r>
                <a:rPr lang="de-DE" sz="1400" dirty="0"/>
                <a:t>Akku-Speicher </a:t>
              </a:r>
              <a:br>
                <a:rPr lang="de-DE" sz="1400" dirty="0"/>
              </a:br>
              <a:r>
                <a:rPr lang="de-DE" sz="1400" dirty="0"/>
                <a:t>im MW-Bereich</a:t>
              </a:r>
            </a:p>
          </p:txBody>
        </p:sp>
      </p:gr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439218" y="5929405"/>
            <a:ext cx="223170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18) Quellenliste, ISE e.V.</a:t>
            </a:r>
            <a:endParaRPr lang="en-US" altLang="de-DE" sz="1200" dirty="0"/>
          </a:p>
        </p:txBody>
      </p:sp>
      <p:sp>
        <p:nvSpPr>
          <p:cNvPr id="3" name="Text Box 5">
            <a:extLst>
              <a:ext uri="{FF2B5EF4-FFF2-40B4-BE49-F238E27FC236}">
                <a16:creationId xmlns:a16="http://schemas.microsoft.com/office/drawing/2014/main" id="{F20882A3-DF11-2440-932F-C56DE3A6D275}"/>
              </a:ext>
            </a:extLst>
          </p:cNvPr>
          <p:cNvSpPr txBox="1">
            <a:spLocks noChangeArrowheads="1"/>
          </p:cNvSpPr>
          <p:nvPr/>
        </p:nvSpPr>
        <p:spPr bwMode="auto">
          <a:xfrm>
            <a:off x="3602048" y="1489268"/>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18)</a:t>
            </a:r>
            <a:endParaRPr lang="en-US" altLang="de-DE" sz="1200" dirty="0"/>
          </a:p>
        </p:txBody>
      </p:sp>
    </p:spTree>
    <p:extLst>
      <p:ext uri="{BB962C8B-B14F-4D97-AF65-F5344CB8AC3E}">
        <p14:creationId xmlns:p14="http://schemas.microsoft.com/office/powerpoint/2010/main" val="35147211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914400" y="13730"/>
            <a:ext cx="909299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(2): </a:t>
            </a:r>
            <a:br>
              <a:rPr lang="de-DE" altLang="de-DE" sz="2000" dirty="0">
                <a:solidFill>
                  <a:schemeClr val="bg1"/>
                </a:solidFill>
              </a:rPr>
            </a:br>
            <a:r>
              <a:rPr lang="de-DE" altLang="de-DE" sz="2000" dirty="0">
                <a:solidFill>
                  <a:schemeClr val="bg1"/>
                </a:solidFill>
              </a:rPr>
              <a:t>Pumpspeicher-Kraftwerke (PSP-KW)</a:t>
            </a:r>
          </a:p>
        </p:txBody>
      </p:sp>
      <p:sp>
        <p:nvSpPr>
          <p:cNvPr id="60" name="Text Box 5">
            <a:extLst>
              <a:ext uri="{FF2B5EF4-FFF2-40B4-BE49-F238E27FC236}">
                <a16:creationId xmlns:a16="http://schemas.microsoft.com/office/drawing/2014/main" id="{155084DD-DB73-DA44-7E01-A7ABD9ABF750}"/>
              </a:ext>
            </a:extLst>
          </p:cNvPr>
          <p:cNvSpPr txBox="1">
            <a:spLocks noChangeArrowheads="1"/>
          </p:cNvSpPr>
          <p:nvPr/>
        </p:nvSpPr>
        <p:spPr bwMode="auto">
          <a:xfrm>
            <a:off x="7512994" y="5900817"/>
            <a:ext cx="223170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19) Quellenliste, ISE e.V.</a:t>
            </a:r>
            <a:endParaRPr lang="en-US" altLang="de-DE" sz="1200" dirty="0"/>
          </a:p>
        </p:txBody>
      </p:sp>
      <p:pic>
        <p:nvPicPr>
          <p:cNvPr id="4" name="Grafik 3" descr="Ein Bild, das Karte enthält.&#10;&#10;Automatisch generierte Beschreibung">
            <a:extLst>
              <a:ext uri="{FF2B5EF4-FFF2-40B4-BE49-F238E27FC236}">
                <a16:creationId xmlns:a16="http://schemas.microsoft.com/office/drawing/2014/main" id="{0E6F5962-F6C5-2451-5B6A-3E51183BEEAB}"/>
              </a:ext>
            </a:extLst>
          </p:cNvPr>
          <p:cNvPicPr>
            <a:picLocks noChangeAspect="1"/>
          </p:cNvPicPr>
          <p:nvPr/>
        </p:nvPicPr>
        <p:blipFill rotWithShape="1">
          <a:blip r:embed="rId3">
            <a:extLst>
              <a:ext uri="{28A0092B-C50C-407E-A947-70E740481C1C}">
                <a14:useLocalDpi xmlns:a14="http://schemas.microsoft.com/office/drawing/2010/main" val="0"/>
              </a:ext>
            </a:extLst>
          </a:blip>
          <a:srcRect t="5298"/>
          <a:stretch/>
        </p:blipFill>
        <p:spPr>
          <a:xfrm>
            <a:off x="417815" y="816429"/>
            <a:ext cx="4691395" cy="3349356"/>
          </a:xfrm>
          <a:prstGeom prst="rect">
            <a:avLst/>
          </a:prstGeom>
        </p:spPr>
      </p:pic>
      <p:sp>
        <p:nvSpPr>
          <p:cNvPr id="9" name="Textfeld 8">
            <a:extLst>
              <a:ext uri="{FF2B5EF4-FFF2-40B4-BE49-F238E27FC236}">
                <a16:creationId xmlns:a16="http://schemas.microsoft.com/office/drawing/2014/main" id="{112585F5-994C-1382-709D-C37B7DC9A9D1}"/>
              </a:ext>
            </a:extLst>
          </p:cNvPr>
          <p:cNvSpPr txBox="1"/>
          <p:nvPr/>
        </p:nvSpPr>
        <p:spPr>
          <a:xfrm>
            <a:off x="445830" y="4159411"/>
            <a:ext cx="9380508" cy="1077218"/>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Mit getrennten Wellen für </a:t>
            </a:r>
            <a:r>
              <a:rPr lang="de-DE" sz="1600" b="1" dirty="0">
                <a:solidFill>
                  <a:srgbClr val="3333FF"/>
                </a:solidFill>
              </a:rPr>
              <a:t>Turbinenbetrieb und Pumpbetrieb </a:t>
            </a:r>
            <a:r>
              <a:rPr lang="de-DE" sz="1600" dirty="0">
                <a:solidFill>
                  <a:srgbClr val="3333FF"/>
                </a:solidFill>
              </a:rPr>
              <a:t>kann </a:t>
            </a:r>
            <a:r>
              <a:rPr lang="de-DE" sz="1600" b="1" dirty="0" err="1">
                <a:solidFill>
                  <a:srgbClr val="3333FF"/>
                </a:solidFill>
              </a:rPr>
              <a:t>stoßfrei</a:t>
            </a:r>
            <a:r>
              <a:rPr lang="de-DE" sz="1600" dirty="0">
                <a:solidFill>
                  <a:srgbClr val="3333FF"/>
                </a:solidFill>
              </a:rPr>
              <a:t> zwischen den beiden Betriebsarten des Pumpspeicherkraftwerkes </a:t>
            </a:r>
            <a:r>
              <a:rPr lang="de-DE" sz="1600" b="1" dirty="0">
                <a:solidFill>
                  <a:srgbClr val="3333FF"/>
                </a:solidFill>
              </a:rPr>
              <a:t>umgeschaltet werden</a:t>
            </a:r>
            <a:r>
              <a:rPr lang="de-DE" sz="1600" dirty="0">
                <a:solidFill>
                  <a:srgbClr val="3333FF"/>
                </a:solidFill>
              </a:rPr>
              <a:t>. Das ist eine wichtige Voraussetzung, um </a:t>
            </a:r>
            <a:r>
              <a:rPr lang="de-DE" sz="1600" b="1" dirty="0">
                <a:solidFill>
                  <a:srgbClr val="3333FF"/>
                </a:solidFill>
              </a:rPr>
              <a:t>stufenlose Regelenergie online </a:t>
            </a:r>
            <a:r>
              <a:rPr lang="de-DE" sz="1600" dirty="0">
                <a:solidFill>
                  <a:srgbClr val="3333FF"/>
                </a:solidFill>
              </a:rPr>
              <a:t>für die volatilen Erneuerbaren (Wind und PV) zur Lastglättung bereitzustellen.</a:t>
            </a:r>
          </a:p>
        </p:txBody>
      </p:sp>
      <p:pic>
        <p:nvPicPr>
          <p:cNvPr id="6" name="Grafik 5" descr="Ein Bild, das Boden, drinnen enthält.&#10;&#10;Automatisch generierte Beschreibung">
            <a:extLst>
              <a:ext uri="{FF2B5EF4-FFF2-40B4-BE49-F238E27FC236}">
                <a16:creationId xmlns:a16="http://schemas.microsoft.com/office/drawing/2014/main" id="{F48FBCC0-2BF9-3201-9192-823A430559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5800" y="1718712"/>
            <a:ext cx="3722385" cy="1544790"/>
          </a:xfrm>
          <a:prstGeom prst="rect">
            <a:avLst/>
          </a:prstGeom>
        </p:spPr>
      </p:pic>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1470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PSP-KW sind wichtig für die Bereitstellung von Regelenergie bis maximal Stundenbereich!</a:t>
            </a:r>
          </a:p>
        </p:txBody>
      </p:sp>
      <p:sp>
        <p:nvSpPr>
          <p:cNvPr id="8" name="Textfeld 7">
            <a:extLst>
              <a:ext uri="{FF2B5EF4-FFF2-40B4-BE49-F238E27FC236}">
                <a16:creationId xmlns:a16="http://schemas.microsoft.com/office/drawing/2014/main" id="{96DE27BA-6056-172C-B456-6E6B16561E95}"/>
              </a:ext>
            </a:extLst>
          </p:cNvPr>
          <p:cNvSpPr txBox="1"/>
          <p:nvPr/>
        </p:nvSpPr>
        <p:spPr>
          <a:xfrm>
            <a:off x="445830" y="5184002"/>
            <a:ext cx="938050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Pumpspeicherkraftwerke</a:t>
            </a:r>
            <a:r>
              <a:rPr lang="de-DE" sz="1600" dirty="0">
                <a:solidFill>
                  <a:srgbClr val="3333FF"/>
                </a:solidFill>
              </a:rPr>
              <a:t> werden im </a:t>
            </a:r>
            <a:r>
              <a:rPr lang="de-DE" sz="1600" b="1" dirty="0">
                <a:solidFill>
                  <a:srgbClr val="3333FF"/>
                </a:solidFill>
              </a:rPr>
              <a:t>Minuten bis Stundenbereich </a:t>
            </a:r>
            <a:r>
              <a:rPr lang="de-DE" sz="1600" dirty="0">
                <a:solidFill>
                  <a:srgbClr val="3333FF"/>
                </a:solidFill>
              </a:rPr>
              <a:t>eingesetzt.</a:t>
            </a:r>
          </a:p>
        </p:txBody>
      </p:sp>
      <p:sp>
        <p:nvSpPr>
          <p:cNvPr id="10" name="Textfeld 9">
            <a:extLst>
              <a:ext uri="{FF2B5EF4-FFF2-40B4-BE49-F238E27FC236}">
                <a16:creationId xmlns:a16="http://schemas.microsoft.com/office/drawing/2014/main" id="{1A568C37-E55F-45F1-ED82-F22CB90D61E0}"/>
              </a:ext>
            </a:extLst>
          </p:cNvPr>
          <p:cNvSpPr txBox="1"/>
          <p:nvPr/>
        </p:nvSpPr>
        <p:spPr>
          <a:xfrm>
            <a:off x="5765800" y="3295827"/>
            <a:ext cx="3821815" cy="307777"/>
          </a:xfrm>
          <a:prstGeom prst="rect">
            <a:avLst/>
          </a:prstGeom>
          <a:noFill/>
        </p:spPr>
        <p:txBody>
          <a:bodyPr wrap="none" rtlCol="0">
            <a:spAutoFit/>
          </a:bodyPr>
          <a:lstStyle/>
          <a:p>
            <a:r>
              <a:rPr lang="de-DE" sz="1400" dirty="0"/>
              <a:t>Pumpspeicherkraftwerk Vianden (Luxemburg)</a:t>
            </a:r>
          </a:p>
        </p:txBody>
      </p:sp>
      <p:sp>
        <p:nvSpPr>
          <p:cNvPr id="12" name="Textfeld 11">
            <a:extLst>
              <a:ext uri="{FF2B5EF4-FFF2-40B4-BE49-F238E27FC236}">
                <a16:creationId xmlns:a16="http://schemas.microsoft.com/office/drawing/2014/main" id="{888BA023-6CAD-1D34-199E-EA513749AF80}"/>
              </a:ext>
            </a:extLst>
          </p:cNvPr>
          <p:cNvSpPr txBox="1"/>
          <p:nvPr/>
        </p:nvSpPr>
        <p:spPr>
          <a:xfrm>
            <a:off x="2079325" y="921554"/>
            <a:ext cx="3389069" cy="307777"/>
          </a:xfrm>
          <a:prstGeom prst="rect">
            <a:avLst/>
          </a:prstGeom>
          <a:noFill/>
        </p:spPr>
        <p:txBody>
          <a:bodyPr wrap="none" rtlCol="0">
            <a:spAutoFit/>
          </a:bodyPr>
          <a:lstStyle/>
          <a:p>
            <a:r>
              <a:rPr lang="de-DE" sz="1400" dirty="0"/>
              <a:t>Pumpspeicherkraftwerk: Funktionsweise</a:t>
            </a:r>
          </a:p>
        </p:txBody>
      </p:sp>
      <p:sp>
        <p:nvSpPr>
          <p:cNvPr id="2" name="Textfeld 1">
            <a:extLst>
              <a:ext uri="{FF2B5EF4-FFF2-40B4-BE49-F238E27FC236}">
                <a16:creationId xmlns:a16="http://schemas.microsoft.com/office/drawing/2014/main" id="{4F3DFECD-26CF-A4AA-C852-7BFDE707890E}"/>
              </a:ext>
            </a:extLst>
          </p:cNvPr>
          <p:cNvSpPr txBox="1"/>
          <p:nvPr/>
        </p:nvSpPr>
        <p:spPr>
          <a:xfrm>
            <a:off x="445830" y="5511546"/>
            <a:ext cx="938050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Pumpspeicherkraftwerke</a:t>
            </a:r>
            <a:r>
              <a:rPr lang="de-DE" sz="1600" dirty="0">
                <a:solidFill>
                  <a:srgbClr val="3333FF"/>
                </a:solidFill>
              </a:rPr>
              <a:t> in D haben eine Kapazität von nur ca. 40 </a:t>
            </a:r>
            <a:r>
              <a:rPr lang="de-DE" sz="1600" dirty="0" err="1">
                <a:solidFill>
                  <a:srgbClr val="3333FF"/>
                </a:solidFill>
              </a:rPr>
              <a:t>GWh</a:t>
            </a:r>
            <a:r>
              <a:rPr lang="de-DE" sz="1600" dirty="0">
                <a:solidFill>
                  <a:srgbClr val="3333FF"/>
                </a:solidFill>
              </a:rPr>
              <a:t>. Es gibt kaum weitere Potenziale. Sie sind nur mit sehr hohen Kosten erschließbar!</a:t>
            </a:r>
          </a:p>
        </p:txBody>
      </p:sp>
    </p:spTree>
    <p:extLst>
      <p:ext uri="{BB962C8B-B14F-4D97-AF65-F5344CB8AC3E}">
        <p14:creationId xmlns:p14="http://schemas.microsoft.com/office/powerpoint/2010/main" val="186289803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ppt_x"/>
                                          </p:val>
                                        </p:tav>
                                        <p:tav tm="100000">
                                          <p:val>
                                            <p:strVal val="#ppt_x"/>
                                          </p:val>
                                        </p:tav>
                                      </p:tavLst>
                                    </p:anim>
                                    <p:anim calcmode="lin" valueType="num">
                                      <p:cBhvr additive="base">
                                        <p:cTn id="2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C94828E4-059F-45D8-AFE8-8CB97CD26EF3}"/>
              </a:ext>
            </a:extLst>
          </p:cNvPr>
          <p:cNvSpPr>
            <a:spLocks noChangeArrowheads="1"/>
          </p:cNvSpPr>
          <p:nvPr/>
        </p:nvSpPr>
        <p:spPr bwMode="auto">
          <a:xfrm>
            <a:off x="985458" y="13730"/>
            <a:ext cx="879084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2000" dirty="0">
                <a:solidFill>
                  <a:schemeClr val="bg1"/>
                </a:solidFill>
              </a:rPr>
              <a:t>Energieausgleich, Energiespeicher (4) </a:t>
            </a:r>
            <a:r>
              <a:rPr lang="de-DE" altLang="de-DE" sz="2000" u="sng" dirty="0">
                <a:solidFill>
                  <a:schemeClr val="bg1"/>
                </a:solidFill>
              </a:rPr>
              <a:t>kurzer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rPr>
              <a:t>Lastverschiebung, schaltbare Verbraucher/Erzeuger</a:t>
            </a:r>
          </a:p>
        </p:txBody>
      </p:sp>
      <p:cxnSp>
        <p:nvCxnSpPr>
          <p:cNvPr id="7" name="Gerader Verbinder 6">
            <a:extLst>
              <a:ext uri="{FF2B5EF4-FFF2-40B4-BE49-F238E27FC236}">
                <a16:creationId xmlns:a16="http://schemas.microsoft.com/office/drawing/2014/main" id="{F1D36F47-6550-A904-77F8-0EDCBEF98208}"/>
              </a:ext>
            </a:extLst>
          </p:cNvPr>
          <p:cNvCxnSpPr/>
          <p:nvPr/>
        </p:nvCxnSpPr>
        <p:spPr bwMode="auto">
          <a:xfrm>
            <a:off x="609600" y="906553"/>
            <a:ext cx="7799310"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Gerader Verbinder 7">
            <a:extLst>
              <a:ext uri="{FF2B5EF4-FFF2-40B4-BE49-F238E27FC236}">
                <a16:creationId xmlns:a16="http://schemas.microsoft.com/office/drawing/2014/main" id="{5805E662-BEDE-664C-C999-12E0CE495029}"/>
              </a:ext>
            </a:extLst>
          </p:cNvPr>
          <p:cNvCxnSpPr/>
          <p:nvPr/>
        </p:nvCxnSpPr>
        <p:spPr bwMode="auto">
          <a:xfrm>
            <a:off x="609600" y="1160553"/>
            <a:ext cx="7799310"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Text Box 14">
            <a:extLst>
              <a:ext uri="{FF2B5EF4-FFF2-40B4-BE49-F238E27FC236}">
                <a16:creationId xmlns:a16="http://schemas.microsoft.com/office/drawing/2014/main" id="{CE70574A-A22C-DA05-5BC2-862E6D7C5662}"/>
              </a:ext>
            </a:extLst>
          </p:cNvPr>
          <p:cNvSpPr txBox="1">
            <a:spLocks noChangeArrowheads="1"/>
          </p:cNvSpPr>
          <p:nvPr/>
        </p:nvSpPr>
        <p:spPr bwMode="auto">
          <a:xfrm>
            <a:off x="8345172" y="6105498"/>
            <a:ext cx="1249509"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sp>
        <p:nvSpPr>
          <p:cNvPr id="9" name="Textfeld 8">
            <a:extLst>
              <a:ext uri="{FF2B5EF4-FFF2-40B4-BE49-F238E27FC236}">
                <a16:creationId xmlns:a16="http://schemas.microsoft.com/office/drawing/2014/main" id="{A7076D48-4974-1D49-84B5-23FD0F0F3A9E}"/>
              </a:ext>
            </a:extLst>
          </p:cNvPr>
          <p:cNvSpPr txBox="1"/>
          <p:nvPr/>
        </p:nvSpPr>
        <p:spPr>
          <a:xfrm>
            <a:off x="8399991" y="736940"/>
            <a:ext cx="1000595" cy="307777"/>
          </a:xfrm>
          <a:prstGeom prst="rect">
            <a:avLst/>
          </a:prstGeom>
          <a:noFill/>
        </p:spPr>
        <p:txBody>
          <a:bodyPr wrap="none" rtlCol="0">
            <a:spAutoFit/>
          </a:bodyPr>
          <a:lstStyle/>
          <a:p>
            <a:r>
              <a:rPr lang="de-DE" sz="1400" dirty="0"/>
              <a:t>Stromnetz</a:t>
            </a:r>
          </a:p>
        </p:txBody>
      </p:sp>
      <p:sp>
        <p:nvSpPr>
          <p:cNvPr id="10" name="Textfeld 9">
            <a:extLst>
              <a:ext uri="{FF2B5EF4-FFF2-40B4-BE49-F238E27FC236}">
                <a16:creationId xmlns:a16="http://schemas.microsoft.com/office/drawing/2014/main" id="{D9B50D53-9228-2611-7FD3-A272B57E4A37}"/>
              </a:ext>
            </a:extLst>
          </p:cNvPr>
          <p:cNvSpPr txBox="1"/>
          <p:nvPr/>
        </p:nvSpPr>
        <p:spPr>
          <a:xfrm>
            <a:off x="8389105" y="993721"/>
            <a:ext cx="1000595" cy="307777"/>
          </a:xfrm>
          <a:prstGeom prst="rect">
            <a:avLst/>
          </a:prstGeom>
          <a:noFill/>
        </p:spPr>
        <p:txBody>
          <a:bodyPr wrap="none" rtlCol="0">
            <a:spAutoFit/>
          </a:bodyPr>
          <a:lstStyle/>
          <a:p>
            <a:r>
              <a:rPr lang="de-DE" sz="1400" dirty="0"/>
              <a:t>Datennetz</a:t>
            </a:r>
          </a:p>
        </p:txBody>
      </p:sp>
      <p:sp>
        <p:nvSpPr>
          <p:cNvPr id="143" name="Rechteck 142">
            <a:extLst>
              <a:ext uri="{FF2B5EF4-FFF2-40B4-BE49-F238E27FC236}">
                <a16:creationId xmlns:a16="http://schemas.microsoft.com/office/drawing/2014/main" id="{990CB1E4-311B-91B3-AD21-53F0B516E19A}"/>
              </a:ext>
            </a:extLst>
          </p:cNvPr>
          <p:cNvSpPr/>
          <p:nvPr/>
        </p:nvSpPr>
        <p:spPr bwMode="auto">
          <a:xfrm>
            <a:off x="509343" y="1301498"/>
            <a:ext cx="4582481" cy="4769336"/>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2" name="Gerader Verbinder 11">
            <a:extLst>
              <a:ext uri="{FF2B5EF4-FFF2-40B4-BE49-F238E27FC236}">
                <a16:creationId xmlns:a16="http://schemas.microsoft.com/office/drawing/2014/main" id="{99ACEE44-3376-9F44-DEFE-AA9BA88C81A3}"/>
              </a:ext>
            </a:extLst>
          </p:cNvPr>
          <p:cNvCxnSpPr/>
          <p:nvPr/>
        </p:nvCxnSpPr>
        <p:spPr bwMode="auto">
          <a:xfrm>
            <a:off x="3120429" y="1153918"/>
            <a:ext cx="0" cy="808126"/>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Gerader Verbinder 48">
            <a:extLst>
              <a:ext uri="{FF2B5EF4-FFF2-40B4-BE49-F238E27FC236}">
                <a16:creationId xmlns:a16="http://schemas.microsoft.com/office/drawing/2014/main" id="{8A9CFAF7-10F2-1175-A9C5-69DB8C73C946}"/>
              </a:ext>
            </a:extLst>
          </p:cNvPr>
          <p:cNvCxnSpPr>
            <a:cxnSpLocks/>
          </p:cNvCxnSpPr>
          <p:nvPr/>
        </p:nvCxnSpPr>
        <p:spPr bwMode="auto">
          <a:xfrm>
            <a:off x="2685551" y="906553"/>
            <a:ext cx="0" cy="285313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16" name="Gruppieren 17415">
            <a:extLst>
              <a:ext uri="{FF2B5EF4-FFF2-40B4-BE49-F238E27FC236}">
                <a16:creationId xmlns:a16="http://schemas.microsoft.com/office/drawing/2014/main" id="{6E6D40CC-AB69-A8D4-2BB4-171C72D265E7}"/>
              </a:ext>
            </a:extLst>
          </p:cNvPr>
          <p:cNvGrpSpPr/>
          <p:nvPr/>
        </p:nvGrpSpPr>
        <p:grpSpPr>
          <a:xfrm>
            <a:off x="716228" y="4738320"/>
            <a:ext cx="1248778" cy="781790"/>
            <a:chOff x="645959" y="4934268"/>
            <a:chExt cx="1248778" cy="781790"/>
          </a:xfrm>
        </p:grpSpPr>
        <p:sp>
          <p:nvSpPr>
            <p:cNvPr id="124" name="Rechteck 123">
              <a:extLst>
                <a:ext uri="{FF2B5EF4-FFF2-40B4-BE49-F238E27FC236}">
                  <a16:creationId xmlns:a16="http://schemas.microsoft.com/office/drawing/2014/main" id="{F9AE74CA-D3F3-FCD7-B7C0-4EA280F26E21}"/>
                </a:ext>
              </a:extLst>
            </p:cNvPr>
            <p:cNvSpPr/>
            <p:nvPr/>
          </p:nvSpPr>
          <p:spPr bwMode="auto">
            <a:xfrm>
              <a:off x="645959"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7412" name="Grafik 17411">
              <a:extLst>
                <a:ext uri="{FF2B5EF4-FFF2-40B4-BE49-F238E27FC236}">
                  <a16:creationId xmlns:a16="http://schemas.microsoft.com/office/drawing/2014/main" id="{EEF8FE12-AFF6-8171-9791-7EFF8D934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742" y="5006507"/>
              <a:ext cx="651806" cy="651806"/>
            </a:xfrm>
            <a:prstGeom prst="rect">
              <a:avLst/>
            </a:prstGeom>
          </p:spPr>
        </p:pic>
      </p:grpSp>
      <p:sp>
        <p:nvSpPr>
          <p:cNvPr id="102" name="Textfeld 101">
            <a:extLst>
              <a:ext uri="{FF2B5EF4-FFF2-40B4-BE49-F238E27FC236}">
                <a16:creationId xmlns:a16="http://schemas.microsoft.com/office/drawing/2014/main" id="{11FBD1E6-A97B-8C67-5365-808E2626E231}"/>
              </a:ext>
            </a:extLst>
          </p:cNvPr>
          <p:cNvSpPr txBox="1"/>
          <p:nvPr/>
        </p:nvSpPr>
        <p:spPr>
          <a:xfrm>
            <a:off x="560024" y="1314442"/>
            <a:ext cx="1744388" cy="523220"/>
          </a:xfrm>
          <a:prstGeom prst="rect">
            <a:avLst/>
          </a:prstGeom>
          <a:noFill/>
        </p:spPr>
        <p:txBody>
          <a:bodyPr wrap="none" rtlCol="0">
            <a:spAutoFit/>
          </a:bodyPr>
          <a:lstStyle/>
          <a:p>
            <a:r>
              <a:rPr lang="de-DE" sz="1400" b="1" dirty="0"/>
              <a:t>Industrie-Fabriken</a:t>
            </a:r>
            <a:br>
              <a:rPr lang="de-DE" sz="1400" b="1" dirty="0"/>
            </a:br>
            <a:r>
              <a:rPr lang="de-DE" sz="1400" b="1" dirty="0" err="1"/>
              <a:t>ProSumer</a:t>
            </a:r>
            <a:endParaRPr lang="de-DE" sz="1400" b="1" dirty="0"/>
          </a:p>
        </p:txBody>
      </p:sp>
      <p:cxnSp>
        <p:nvCxnSpPr>
          <p:cNvPr id="103" name="Gerader Verbinder 102">
            <a:extLst>
              <a:ext uri="{FF2B5EF4-FFF2-40B4-BE49-F238E27FC236}">
                <a16:creationId xmlns:a16="http://schemas.microsoft.com/office/drawing/2014/main" id="{997E2EC0-DEF5-FA8F-860D-21AEE8CC25D8}"/>
              </a:ext>
            </a:extLst>
          </p:cNvPr>
          <p:cNvCxnSpPr/>
          <p:nvPr/>
        </p:nvCxnSpPr>
        <p:spPr bwMode="auto">
          <a:xfrm>
            <a:off x="902209" y="3759692"/>
            <a:ext cx="37316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Textfeld 103">
            <a:extLst>
              <a:ext uri="{FF2B5EF4-FFF2-40B4-BE49-F238E27FC236}">
                <a16:creationId xmlns:a16="http://schemas.microsoft.com/office/drawing/2014/main" id="{31F32B68-560C-B7E3-A178-44CE52AF609C}"/>
              </a:ext>
            </a:extLst>
          </p:cNvPr>
          <p:cNvSpPr txBox="1"/>
          <p:nvPr/>
        </p:nvSpPr>
        <p:spPr>
          <a:xfrm>
            <a:off x="3681420" y="3224183"/>
            <a:ext cx="1000595" cy="523220"/>
          </a:xfrm>
          <a:prstGeom prst="rect">
            <a:avLst/>
          </a:prstGeom>
          <a:noFill/>
        </p:spPr>
        <p:txBody>
          <a:bodyPr wrap="none" rtlCol="0">
            <a:spAutoFit/>
          </a:bodyPr>
          <a:lstStyle/>
          <a:p>
            <a:r>
              <a:rPr lang="de-DE" sz="1400" dirty="0"/>
              <a:t>Firmen-</a:t>
            </a:r>
            <a:br>
              <a:rPr lang="de-DE" sz="1400" dirty="0"/>
            </a:br>
            <a:r>
              <a:rPr lang="de-DE" sz="1400" dirty="0"/>
              <a:t>Stromnetz</a:t>
            </a:r>
          </a:p>
        </p:txBody>
      </p:sp>
      <p:cxnSp>
        <p:nvCxnSpPr>
          <p:cNvPr id="105" name="Gerader Verbinder 104">
            <a:extLst>
              <a:ext uri="{FF2B5EF4-FFF2-40B4-BE49-F238E27FC236}">
                <a16:creationId xmlns:a16="http://schemas.microsoft.com/office/drawing/2014/main" id="{CA5A211C-F4FC-784C-A37C-A2596F6F716B}"/>
              </a:ext>
            </a:extLst>
          </p:cNvPr>
          <p:cNvCxnSpPr>
            <a:cxnSpLocks/>
          </p:cNvCxnSpPr>
          <p:nvPr/>
        </p:nvCxnSpPr>
        <p:spPr bwMode="auto">
          <a:xfrm>
            <a:off x="2685551"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6" name="Ellipse 105">
            <a:extLst>
              <a:ext uri="{FF2B5EF4-FFF2-40B4-BE49-F238E27FC236}">
                <a16:creationId xmlns:a16="http://schemas.microsoft.com/office/drawing/2014/main" id="{45304403-667C-574F-E325-D3FDFB56FEEF}"/>
              </a:ext>
            </a:extLst>
          </p:cNvPr>
          <p:cNvSpPr/>
          <p:nvPr/>
        </p:nvSpPr>
        <p:spPr bwMode="auto">
          <a:xfrm>
            <a:off x="2645040"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7" name="Gerader Verbinder 106">
            <a:extLst>
              <a:ext uri="{FF2B5EF4-FFF2-40B4-BE49-F238E27FC236}">
                <a16:creationId xmlns:a16="http://schemas.microsoft.com/office/drawing/2014/main" id="{5F060DEB-354D-35AE-C1CB-DD63764AD9BD}"/>
              </a:ext>
            </a:extLst>
          </p:cNvPr>
          <p:cNvCxnSpPr>
            <a:cxnSpLocks/>
          </p:cNvCxnSpPr>
          <p:nvPr/>
        </p:nvCxnSpPr>
        <p:spPr bwMode="auto">
          <a:xfrm>
            <a:off x="1202325" y="3747015"/>
            <a:ext cx="0" cy="101423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Ellipse 107">
            <a:extLst>
              <a:ext uri="{FF2B5EF4-FFF2-40B4-BE49-F238E27FC236}">
                <a16:creationId xmlns:a16="http://schemas.microsoft.com/office/drawing/2014/main" id="{1AAAF7DF-A4F3-E6FC-2839-C9B8A2F64E95}"/>
              </a:ext>
            </a:extLst>
          </p:cNvPr>
          <p:cNvSpPr/>
          <p:nvPr/>
        </p:nvSpPr>
        <p:spPr bwMode="auto">
          <a:xfrm>
            <a:off x="1161814"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10" name="Gerader Verbinder 109">
            <a:extLst>
              <a:ext uri="{FF2B5EF4-FFF2-40B4-BE49-F238E27FC236}">
                <a16:creationId xmlns:a16="http://schemas.microsoft.com/office/drawing/2014/main" id="{89C8B1DD-B23E-16FC-8310-AE04D92CBF63}"/>
              </a:ext>
            </a:extLst>
          </p:cNvPr>
          <p:cNvCxnSpPr/>
          <p:nvPr/>
        </p:nvCxnSpPr>
        <p:spPr bwMode="auto">
          <a:xfrm>
            <a:off x="902209" y="4013692"/>
            <a:ext cx="3731603"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Textfeld 110">
            <a:extLst>
              <a:ext uri="{FF2B5EF4-FFF2-40B4-BE49-F238E27FC236}">
                <a16:creationId xmlns:a16="http://schemas.microsoft.com/office/drawing/2014/main" id="{DD1AEBBE-4DC7-9FA1-7C7C-5E07D337609B}"/>
              </a:ext>
            </a:extLst>
          </p:cNvPr>
          <p:cNvSpPr txBox="1"/>
          <p:nvPr/>
        </p:nvSpPr>
        <p:spPr>
          <a:xfrm>
            <a:off x="1639833" y="4001423"/>
            <a:ext cx="800219" cy="738664"/>
          </a:xfrm>
          <a:prstGeom prst="rect">
            <a:avLst/>
          </a:prstGeom>
          <a:noFill/>
        </p:spPr>
        <p:txBody>
          <a:bodyPr wrap="none" rtlCol="0">
            <a:spAutoFit/>
          </a:bodyPr>
          <a:lstStyle/>
          <a:p>
            <a:pPr algn="ctr"/>
            <a:r>
              <a:rPr lang="de-DE" sz="1400" dirty="0"/>
              <a:t>Firmen-</a:t>
            </a:r>
            <a:br>
              <a:rPr lang="de-DE" sz="1400" dirty="0"/>
            </a:br>
            <a:r>
              <a:rPr lang="de-DE" sz="1400" dirty="0"/>
              <a:t>Daten-</a:t>
            </a:r>
            <a:br>
              <a:rPr lang="de-DE" sz="1400" dirty="0"/>
            </a:br>
            <a:r>
              <a:rPr lang="de-DE" sz="1400" dirty="0"/>
              <a:t>Netz</a:t>
            </a:r>
          </a:p>
        </p:txBody>
      </p:sp>
      <p:cxnSp>
        <p:nvCxnSpPr>
          <p:cNvPr id="112" name="Gerader Verbinder 111">
            <a:extLst>
              <a:ext uri="{FF2B5EF4-FFF2-40B4-BE49-F238E27FC236}">
                <a16:creationId xmlns:a16="http://schemas.microsoft.com/office/drawing/2014/main" id="{E55AB1F2-1473-872F-CFB0-93A04A3580CF}"/>
              </a:ext>
            </a:extLst>
          </p:cNvPr>
          <p:cNvCxnSpPr/>
          <p:nvPr/>
        </p:nvCxnSpPr>
        <p:spPr bwMode="auto">
          <a:xfrm>
            <a:off x="1448709" y="4013692"/>
            <a:ext cx="0" cy="74756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Gerader Verbinder 112">
            <a:extLst>
              <a:ext uri="{FF2B5EF4-FFF2-40B4-BE49-F238E27FC236}">
                <a16:creationId xmlns:a16="http://schemas.microsoft.com/office/drawing/2014/main" id="{E18E962D-1676-5572-88AE-DC24C3B8C477}"/>
              </a:ext>
            </a:extLst>
          </p:cNvPr>
          <p:cNvCxnSpPr/>
          <p:nvPr/>
        </p:nvCxnSpPr>
        <p:spPr bwMode="auto">
          <a:xfrm>
            <a:off x="2928059"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7417" name="Gruppieren 17416">
            <a:extLst>
              <a:ext uri="{FF2B5EF4-FFF2-40B4-BE49-F238E27FC236}">
                <a16:creationId xmlns:a16="http://schemas.microsoft.com/office/drawing/2014/main" id="{FF15396C-8149-A52F-6293-61BB495ABEF6}"/>
              </a:ext>
            </a:extLst>
          </p:cNvPr>
          <p:cNvGrpSpPr/>
          <p:nvPr/>
        </p:nvGrpSpPr>
        <p:grpSpPr>
          <a:xfrm>
            <a:off x="2183785" y="4738320"/>
            <a:ext cx="1248778" cy="781790"/>
            <a:chOff x="2003202" y="4934268"/>
            <a:chExt cx="1248778" cy="781790"/>
          </a:xfrm>
        </p:grpSpPr>
        <p:sp>
          <p:nvSpPr>
            <p:cNvPr id="125" name="Rechteck 124">
              <a:extLst>
                <a:ext uri="{FF2B5EF4-FFF2-40B4-BE49-F238E27FC236}">
                  <a16:creationId xmlns:a16="http://schemas.microsoft.com/office/drawing/2014/main" id="{2955DE67-2A00-1CCB-EAE4-588B715C8957}"/>
                </a:ext>
              </a:extLst>
            </p:cNvPr>
            <p:cNvSpPr/>
            <p:nvPr/>
          </p:nvSpPr>
          <p:spPr bwMode="auto">
            <a:xfrm>
              <a:off x="2003202"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7414" name="Grafik 17413">
              <a:extLst>
                <a:ext uri="{FF2B5EF4-FFF2-40B4-BE49-F238E27FC236}">
                  <a16:creationId xmlns:a16="http://schemas.microsoft.com/office/drawing/2014/main" id="{C9010150-1F05-3890-8298-6DD34C58E1A1}"/>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0229" b="11771"/>
            <a:stretch/>
          </p:blipFill>
          <p:spPr>
            <a:xfrm>
              <a:off x="2191774" y="4994968"/>
              <a:ext cx="873501" cy="681321"/>
            </a:xfrm>
            <a:prstGeom prst="rect">
              <a:avLst/>
            </a:prstGeom>
          </p:spPr>
        </p:pic>
      </p:grpSp>
      <p:grpSp>
        <p:nvGrpSpPr>
          <p:cNvPr id="17418" name="Gruppieren 17417">
            <a:extLst>
              <a:ext uri="{FF2B5EF4-FFF2-40B4-BE49-F238E27FC236}">
                <a16:creationId xmlns:a16="http://schemas.microsoft.com/office/drawing/2014/main" id="{63B826C3-1287-40B4-C672-905AE3A0DC65}"/>
              </a:ext>
            </a:extLst>
          </p:cNvPr>
          <p:cNvGrpSpPr/>
          <p:nvPr/>
        </p:nvGrpSpPr>
        <p:grpSpPr>
          <a:xfrm>
            <a:off x="3651342" y="4738320"/>
            <a:ext cx="1248778" cy="781790"/>
            <a:chOff x="3581073" y="4934268"/>
            <a:chExt cx="1248778" cy="781790"/>
          </a:xfrm>
        </p:grpSpPr>
        <p:sp>
          <p:nvSpPr>
            <p:cNvPr id="17415" name="Rechteck 17414">
              <a:extLst>
                <a:ext uri="{FF2B5EF4-FFF2-40B4-BE49-F238E27FC236}">
                  <a16:creationId xmlns:a16="http://schemas.microsoft.com/office/drawing/2014/main" id="{0635187E-F1D8-0C72-E603-82B3BA042354}"/>
                </a:ext>
              </a:extLst>
            </p:cNvPr>
            <p:cNvSpPr/>
            <p:nvPr/>
          </p:nvSpPr>
          <p:spPr bwMode="auto">
            <a:xfrm>
              <a:off x="3581073" y="4934268"/>
              <a:ext cx="1248778" cy="781790"/>
            </a:xfrm>
            <a:prstGeom prst="rect">
              <a:avLst/>
            </a:prstGeom>
            <a:solidFill>
              <a:schemeClr val="bg1">
                <a:lumMod val="9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26" name="Picture 2" descr="Zement, beton, beton - , bau - Symbol in Construction Tool Line - Foreman  Equipment">
              <a:extLst>
                <a:ext uri="{FF2B5EF4-FFF2-40B4-BE49-F238E27FC236}">
                  <a16:creationId xmlns:a16="http://schemas.microsoft.com/office/drawing/2014/main" id="{3DE7F3D7-8BDE-0E2C-0E4D-3A7EE2C9D77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8843" b="23366"/>
            <a:stretch/>
          </p:blipFill>
          <p:spPr bwMode="auto">
            <a:xfrm>
              <a:off x="3629805" y="4976799"/>
              <a:ext cx="1148001" cy="691611"/>
            </a:xfrm>
            <a:prstGeom prst="rect">
              <a:avLst/>
            </a:prstGeom>
            <a:noFill/>
            <a:extLst>
              <a:ext uri="{909E8E84-426E-40DD-AFC4-6F175D3DCCD1}">
                <a14:hiddenFill xmlns:a14="http://schemas.microsoft.com/office/drawing/2010/main">
                  <a:solidFill>
                    <a:srgbClr val="FFFFFF"/>
                  </a:solidFill>
                </a14:hiddenFill>
              </a:ext>
            </a:extLst>
          </p:spPr>
        </p:pic>
      </p:grpSp>
      <p:sp>
        <p:nvSpPr>
          <p:cNvPr id="120" name="Textfeld 119">
            <a:extLst>
              <a:ext uri="{FF2B5EF4-FFF2-40B4-BE49-F238E27FC236}">
                <a16:creationId xmlns:a16="http://schemas.microsoft.com/office/drawing/2014/main" id="{1F4DE3F1-C86E-DB47-4411-6042ED212C0C}"/>
              </a:ext>
            </a:extLst>
          </p:cNvPr>
          <p:cNvSpPr txBox="1"/>
          <p:nvPr/>
        </p:nvSpPr>
        <p:spPr>
          <a:xfrm>
            <a:off x="985458" y="5560766"/>
            <a:ext cx="712054" cy="276999"/>
          </a:xfrm>
          <a:prstGeom prst="rect">
            <a:avLst/>
          </a:prstGeom>
          <a:noFill/>
        </p:spPr>
        <p:txBody>
          <a:bodyPr wrap="none" rtlCol="0">
            <a:spAutoFit/>
          </a:bodyPr>
          <a:lstStyle/>
          <a:p>
            <a:pPr algn="ctr"/>
            <a:r>
              <a:rPr lang="de-DE" sz="1200" dirty="0"/>
              <a:t>Chemie</a:t>
            </a:r>
          </a:p>
        </p:txBody>
      </p:sp>
      <p:sp>
        <p:nvSpPr>
          <p:cNvPr id="121" name="Textfeld 120">
            <a:extLst>
              <a:ext uri="{FF2B5EF4-FFF2-40B4-BE49-F238E27FC236}">
                <a16:creationId xmlns:a16="http://schemas.microsoft.com/office/drawing/2014/main" id="{401CC463-5614-C77A-D137-E13B2DE63531}"/>
              </a:ext>
            </a:extLst>
          </p:cNvPr>
          <p:cNvSpPr txBox="1"/>
          <p:nvPr/>
        </p:nvSpPr>
        <p:spPr>
          <a:xfrm>
            <a:off x="2396117" y="5560766"/>
            <a:ext cx="798617" cy="276999"/>
          </a:xfrm>
          <a:prstGeom prst="rect">
            <a:avLst/>
          </a:prstGeom>
          <a:noFill/>
        </p:spPr>
        <p:txBody>
          <a:bodyPr wrap="none" rtlCol="0">
            <a:spAutoFit/>
          </a:bodyPr>
          <a:lstStyle/>
          <a:p>
            <a:pPr algn="ctr"/>
            <a:r>
              <a:rPr lang="de-DE" sz="1200" dirty="0"/>
              <a:t>Stahl/Alu</a:t>
            </a:r>
          </a:p>
        </p:txBody>
      </p:sp>
      <p:sp>
        <p:nvSpPr>
          <p:cNvPr id="122" name="Textfeld 121">
            <a:extLst>
              <a:ext uri="{FF2B5EF4-FFF2-40B4-BE49-F238E27FC236}">
                <a16:creationId xmlns:a16="http://schemas.microsoft.com/office/drawing/2014/main" id="{E6FA7025-588A-62F1-B395-1A3CED0AA6C5}"/>
              </a:ext>
            </a:extLst>
          </p:cNvPr>
          <p:cNvSpPr txBox="1"/>
          <p:nvPr/>
        </p:nvSpPr>
        <p:spPr>
          <a:xfrm>
            <a:off x="3916028" y="5560766"/>
            <a:ext cx="705642" cy="276999"/>
          </a:xfrm>
          <a:prstGeom prst="rect">
            <a:avLst/>
          </a:prstGeom>
          <a:noFill/>
        </p:spPr>
        <p:txBody>
          <a:bodyPr wrap="none" rtlCol="0">
            <a:spAutoFit/>
          </a:bodyPr>
          <a:lstStyle/>
          <a:p>
            <a:pPr algn="ctr"/>
            <a:r>
              <a:rPr lang="de-DE" sz="1200" dirty="0"/>
              <a:t>Zement</a:t>
            </a:r>
          </a:p>
        </p:txBody>
      </p:sp>
      <p:cxnSp>
        <p:nvCxnSpPr>
          <p:cNvPr id="129" name="Gerade Verbindung mit Pfeil 128">
            <a:extLst>
              <a:ext uri="{FF2B5EF4-FFF2-40B4-BE49-F238E27FC236}">
                <a16:creationId xmlns:a16="http://schemas.microsoft.com/office/drawing/2014/main" id="{972FDA26-B105-30E0-E83F-9D57D7509013}"/>
              </a:ext>
            </a:extLst>
          </p:cNvPr>
          <p:cNvCxnSpPr/>
          <p:nvPr/>
        </p:nvCxnSpPr>
        <p:spPr bwMode="auto">
          <a:xfrm>
            <a:off x="3973778"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Gerader Verbinder 129">
            <a:extLst>
              <a:ext uri="{FF2B5EF4-FFF2-40B4-BE49-F238E27FC236}">
                <a16:creationId xmlns:a16="http://schemas.microsoft.com/office/drawing/2014/main" id="{8A9FBC01-091B-2302-564C-E84D6ED6E9E7}"/>
              </a:ext>
            </a:extLst>
          </p:cNvPr>
          <p:cNvCxnSpPr>
            <a:cxnSpLocks/>
          </p:cNvCxnSpPr>
          <p:nvPr/>
        </p:nvCxnSpPr>
        <p:spPr bwMode="auto">
          <a:xfrm>
            <a:off x="4140193"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1" name="Ellipse 130">
            <a:extLst>
              <a:ext uri="{FF2B5EF4-FFF2-40B4-BE49-F238E27FC236}">
                <a16:creationId xmlns:a16="http://schemas.microsoft.com/office/drawing/2014/main" id="{E9266306-6C1C-A535-B91F-BF60B7DA97E1}"/>
              </a:ext>
            </a:extLst>
          </p:cNvPr>
          <p:cNvSpPr/>
          <p:nvPr/>
        </p:nvSpPr>
        <p:spPr bwMode="auto">
          <a:xfrm>
            <a:off x="4099682"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2" name="Gerader Verbinder 131">
            <a:extLst>
              <a:ext uri="{FF2B5EF4-FFF2-40B4-BE49-F238E27FC236}">
                <a16:creationId xmlns:a16="http://schemas.microsoft.com/office/drawing/2014/main" id="{C4841599-600E-AFE8-875A-4C0A78CBBB68}"/>
              </a:ext>
            </a:extLst>
          </p:cNvPr>
          <p:cNvCxnSpPr/>
          <p:nvPr/>
        </p:nvCxnSpPr>
        <p:spPr bwMode="auto">
          <a:xfrm>
            <a:off x="4382701"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3" name="Gruppieren 132">
            <a:extLst>
              <a:ext uri="{FF2B5EF4-FFF2-40B4-BE49-F238E27FC236}">
                <a16:creationId xmlns:a16="http://schemas.microsoft.com/office/drawing/2014/main" id="{83B24C8C-7431-B76F-77A7-DA4F441A2D76}"/>
              </a:ext>
            </a:extLst>
          </p:cNvPr>
          <p:cNvGrpSpPr/>
          <p:nvPr/>
        </p:nvGrpSpPr>
        <p:grpSpPr>
          <a:xfrm>
            <a:off x="2188027" y="1962044"/>
            <a:ext cx="1531452" cy="930358"/>
            <a:chOff x="4902160" y="2157992"/>
            <a:chExt cx="1531452" cy="930358"/>
          </a:xfrm>
        </p:grpSpPr>
        <p:sp>
          <p:nvSpPr>
            <p:cNvPr id="134" name="Rechteck: abgerundete Ecken 133">
              <a:extLst>
                <a:ext uri="{FF2B5EF4-FFF2-40B4-BE49-F238E27FC236}">
                  <a16:creationId xmlns:a16="http://schemas.microsoft.com/office/drawing/2014/main" id="{E47755F7-335B-AF4A-960C-34E1B7B72C0E}"/>
                </a:ext>
              </a:extLst>
            </p:cNvPr>
            <p:cNvSpPr/>
            <p:nvPr/>
          </p:nvSpPr>
          <p:spPr bwMode="auto">
            <a:xfrm>
              <a:off x="4902160" y="2157992"/>
              <a:ext cx="1490941"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5" name="Textfeld 134">
              <a:extLst>
                <a:ext uri="{FF2B5EF4-FFF2-40B4-BE49-F238E27FC236}">
                  <a16:creationId xmlns:a16="http://schemas.microsoft.com/office/drawing/2014/main" id="{2B15EDE7-1DDA-F49B-311C-99E782F37D14}"/>
                </a:ext>
              </a:extLst>
            </p:cNvPr>
            <p:cNvSpPr txBox="1"/>
            <p:nvPr/>
          </p:nvSpPr>
          <p:spPr>
            <a:xfrm>
              <a:off x="4902161" y="2342517"/>
              <a:ext cx="1531451" cy="523220"/>
            </a:xfrm>
            <a:prstGeom prst="rect">
              <a:avLst/>
            </a:prstGeom>
            <a:noFill/>
          </p:spPr>
          <p:txBody>
            <a:bodyPr wrap="square" rtlCol="0">
              <a:spAutoFit/>
            </a:bodyPr>
            <a:lstStyle/>
            <a:p>
              <a:pPr algn="ctr"/>
              <a:r>
                <a:rPr lang="de-DE" sz="1400" dirty="0"/>
                <a:t>SM-GW</a:t>
              </a:r>
              <a:br>
                <a:rPr lang="de-DE" sz="1400" dirty="0"/>
              </a:br>
              <a:r>
                <a:rPr lang="de-DE" sz="1400" dirty="0"/>
                <a:t>Firmen-Manager</a:t>
              </a:r>
            </a:p>
          </p:txBody>
        </p:sp>
      </p:grpSp>
      <p:cxnSp>
        <p:nvCxnSpPr>
          <p:cNvPr id="137" name="Gerade Verbindung mit Pfeil 136">
            <a:extLst>
              <a:ext uri="{FF2B5EF4-FFF2-40B4-BE49-F238E27FC236}">
                <a16:creationId xmlns:a16="http://schemas.microsoft.com/office/drawing/2014/main" id="{15C8A407-BCD8-4B63-243C-62707E8D1E91}"/>
              </a:ext>
            </a:extLst>
          </p:cNvPr>
          <p:cNvCxnSpPr/>
          <p:nvPr/>
        </p:nvCxnSpPr>
        <p:spPr bwMode="auto">
          <a:xfrm>
            <a:off x="2527027" y="1348258"/>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8" name="Gerade Verbindung mit Pfeil 137">
            <a:extLst>
              <a:ext uri="{FF2B5EF4-FFF2-40B4-BE49-F238E27FC236}">
                <a16:creationId xmlns:a16="http://schemas.microsoft.com/office/drawing/2014/main" id="{D9818A47-91A8-5F8D-7AE0-7AE146997BE2}"/>
              </a:ext>
            </a:extLst>
          </p:cNvPr>
          <p:cNvCxnSpPr/>
          <p:nvPr/>
        </p:nvCxnSpPr>
        <p:spPr bwMode="auto">
          <a:xfrm>
            <a:off x="2531262"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9" name="Gerade Verbindung mit Pfeil 138">
            <a:extLst>
              <a:ext uri="{FF2B5EF4-FFF2-40B4-BE49-F238E27FC236}">
                <a16:creationId xmlns:a16="http://schemas.microsoft.com/office/drawing/2014/main" id="{2EC9287A-E7F6-0037-4FEB-821CC6928E5A}"/>
              </a:ext>
            </a:extLst>
          </p:cNvPr>
          <p:cNvCxnSpPr/>
          <p:nvPr/>
        </p:nvCxnSpPr>
        <p:spPr bwMode="auto">
          <a:xfrm>
            <a:off x="1031516"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Gerader Verbinder 139">
            <a:extLst>
              <a:ext uri="{FF2B5EF4-FFF2-40B4-BE49-F238E27FC236}">
                <a16:creationId xmlns:a16="http://schemas.microsoft.com/office/drawing/2014/main" id="{71A57B1F-EDD2-EDD6-A82C-AFF87C07C946}"/>
              </a:ext>
            </a:extLst>
          </p:cNvPr>
          <p:cNvCxnSpPr/>
          <p:nvPr/>
        </p:nvCxnSpPr>
        <p:spPr bwMode="auto">
          <a:xfrm>
            <a:off x="3120429" y="2902008"/>
            <a:ext cx="0" cy="1111682"/>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0" name="Ellipse 79">
            <a:extLst>
              <a:ext uri="{FF2B5EF4-FFF2-40B4-BE49-F238E27FC236}">
                <a16:creationId xmlns:a16="http://schemas.microsoft.com/office/drawing/2014/main" id="{F775D16D-5D99-A85C-9EAE-C65D3855CB5B}"/>
              </a:ext>
            </a:extLst>
          </p:cNvPr>
          <p:cNvSpPr/>
          <p:nvPr/>
        </p:nvSpPr>
        <p:spPr bwMode="auto">
          <a:xfrm>
            <a:off x="2645486" y="861418"/>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 name="Textfeld 80">
            <a:extLst>
              <a:ext uri="{FF2B5EF4-FFF2-40B4-BE49-F238E27FC236}">
                <a16:creationId xmlns:a16="http://schemas.microsoft.com/office/drawing/2014/main" id="{829CCF5D-5012-C6C1-3BE6-DD69ABD40029}"/>
              </a:ext>
            </a:extLst>
          </p:cNvPr>
          <p:cNvSpPr txBox="1"/>
          <p:nvPr/>
        </p:nvSpPr>
        <p:spPr>
          <a:xfrm>
            <a:off x="1047902" y="5803441"/>
            <a:ext cx="3536096" cy="276999"/>
          </a:xfrm>
          <a:prstGeom prst="rect">
            <a:avLst/>
          </a:prstGeom>
          <a:noFill/>
        </p:spPr>
        <p:txBody>
          <a:bodyPr wrap="none" rtlCol="0">
            <a:spAutoFit/>
          </a:bodyPr>
          <a:lstStyle/>
          <a:p>
            <a:pPr algn="ctr"/>
            <a:r>
              <a:rPr lang="de-DE" sz="1200" dirty="0"/>
              <a:t>schaltbare Verbraucher/Erzeuger in der Industrie</a:t>
            </a:r>
          </a:p>
        </p:txBody>
      </p:sp>
      <p:grpSp>
        <p:nvGrpSpPr>
          <p:cNvPr id="29" name="Gruppieren 28">
            <a:extLst>
              <a:ext uri="{FF2B5EF4-FFF2-40B4-BE49-F238E27FC236}">
                <a16:creationId xmlns:a16="http://schemas.microsoft.com/office/drawing/2014/main" id="{A82FF6D1-44D8-A45C-BA82-542E2DE99189}"/>
              </a:ext>
            </a:extLst>
          </p:cNvPr>
          <p:cNvGrpSpPr/>
          <p:nvPr/>
        </p:nvGrpSpPr>
        <p:grpSpPr>
          <a:xfrm>
            <a:off x="5379787" y="855017"/>
            <a:ext cx="4103017" cy="5215816"/>
            <a:chOff x="5379787" y="855017"/>
            <a:chExt cx="4103017" cy="5215816"/>
          </a:xfrm>
        </p:grpSpPr>
        <p:grpSp>
          <p:nvGrpSpPr>
            <p:cNvPr id="3" name="Gruppieren 2">
              <a:extLst>
                <a:ext uri="{FF2B5EF4-FFF2-40B4-BE49-F238E27FC236}">
                  <a16:creationId xmlns:a16="http://schemas.microsoft.com/office/drawing/2014/main" id="{4C691845-390E-B522-F08A-BF18DECFD710}"/>
                </a:ext>
              </a:extLst>
            </p:cNvPr>
            <p:cNvGrpSpPr/>
            <p:nvPr/>
          </p:nvGrpSpPr>
          <p:grpSpPr>
            <a:xfrm>
              <a:off x="5379787" y="855017"/>
              <a:ext cx="4103017" cy="5215816"/>
              <a:chOff x="5379787" y="855017"/>
              <a:chExt cx="4103017" cy="5215816"/>
            </a:xfrm>
          </p:grpSpPr>
          <p:sp>
            <p:nvSpPr>
              <p:cNvPr id="6" name="Rechteck 5">
                <a:extLst>
                  <a:ext uri="{FF2B5EF4-FFF2-40B4-BE49-F238E27FC236}">
                    <a16:creationId xmlns:a16="http://schemas.microsoft.com/office/drawing/2014/main" id="{71B98AF6-5165-9849-E5F2-FBABA0349B99}"/>
                  </a:ext>
                </a:extLst>
              </p:cNvPr>
              <p:cNvSpPr/>
              <p:nvPr/>
            </p:nvSpPr>
            <p:spPr bwMode="auto">
              <a:xfrm>
                <a:off x="5431075" y="1301498"/>
                <a:ext cx="3970283" cy="476933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3" name="Gerader Verbinder 12">
                <a:extLst>
                  <a:ext uri="{FF2B5EF4-FFF2-40B4-BE49-F238E27FC236}">
                    <a16:creationId xmlns:a16="http://schemas.microsoft.com/office/drawing/2014/main" id="{4BFE03E4-CE41-250F-F971-C3E94E40042F}"/>
                  </a:ext>
                </a:extLst>
              </p:cNvPr>
              <p:cNvCxnSpPr/>
              <p:nvPr/>
            </p:nvCxnSpPr>
            <p:spPr bwMode="auto">
              <a:xfrm>
                <a:off x="7235137" y="891898"/>
                <a:ext cx="0" cy="2855117"/>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Ellipse 13">
                <a:extLst>
                  <a:ext uri="{FF2B5EF4-FFF2-40B4-BE49-F238E27FC236}">
                    <a16:creationId xmlns:a16="http://schemas.microsoft.com/office/drawing/2014/main" id="{DD887A16-507C-7FAE-EF5A-3F1C753B39C7}"/>
                  </a:ext>
                </a:extLst>
              </p:cNvPr>
              <p:cNvSpPr/>
              <p:nvPr/>
            </p:nvSpPr>
            <p:spPr bwMode="auto">
              <a:xfrm>
                <a:off x="7194626" y="855017"/>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9" name="Gerader Verbinder 18">
                <a:extLst>
                  <a:ext uri="{FF2B5EF4-FFF2-40B4-BE49-F238E27FC236}">
                    <a16:creationId xmlns:a16="http://schemas.microsoft.com/office/drawing/2014/main" id="{2DD02FCE-E7DB-2BB4-E5DC-88C8CFEAA14E}"/>
                  </a:ext>
                </a:extLst>
              </p:cNvPr>
              <p:cNvCxnSpPr/>
              <p:nvPr/>
            </p:nvCxnSpPr>
            <p:spPr bwMode="auto">
              <a:xfrm>
                <a:off x="5565961" y="3759692"/>
                <a:ext cx="37316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feld 19">
                <a:extLst>
                  <a:ext uri="{FF2B5EF4-FFF2-40B4-BE49-F238E27FC236}">
                    <a16:creationId xmlns:a16="http://schemas.microsoft.com/office/drawing/2014/main" id="{71825CA7-48ED-9C03-B138-FD93F4201C2D}"/>
                  </a:ext>
                </a:extLst>
              </p:cNvPr>
              <p:cNvSpPr txBox="1"/>
              <p:nvPr/>
            </p:nvSpPr>
            <p:spPr>
              <a:xfrm>
                <a:off x="8345172" y="3224183"/>
                <a:ext cx="1000595" cy="523220"/>
              </a:xfrm>
              <a:prstGeom prst="rect">
                <a:avLst/>
              </a:prstGeom>
              <a:noFill/>
            </p:spPr>
            <p:txBody>
              <a:bodyPr wrap="none" rtlCol="0">
                <a:spAutoFit/>
              </a:bodyPr>
              <a:lstStyle/>
              <a:p>
                <a:r>
                  <a:rPr lang="de-DE" sz="1400" dirty="0"/>
                  <a:t>Haus-</a:t>
                </a:r>
                <a:br>
                  <a:rPr lang="de-DE" sz="1400" dirty="0"/>
                </a:br>
                <a:r>
                  <a:rPr lang="de-DE" sz="1400" dirty="0"/>
                  <a:t>Stromnetz</a:t>
                </a:r>
              </a:p>
            </p:txBody>
          </p:sp>
          <p:pic>
            <p:nvPicPr>
              <p:cNvPr id="28" name="Grafik 27">
                <a:extLst>
                  <a:ext uri="{FF2B5EF4-FFF2-40B4-BE49-F238E27FC236}">
                    <a16:creationId xmlns:a16="http://schemas.microsoft.com/office/drawing/2014/main" id="{1BAEC52A-6F1F-8F68-6ADE-431B1E5206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2670" y="4612153"/>
                <a:ext cx="860309" cy="860309"/>
              </a:xfrm>
              <a:prstGeom prst="rect">
                <a:avLst/>
              </a:prstGeom>
            </p:spPr>
          </p:pic>
          <p:pic>
            <p:nvPicPr>
              <p:cNvPr id="30" name="Grafik 29">
                <a:extLst>
                  <a:ext uri="{FF2B5EF4-FFF2-40B4-BE49-F238E27FC236}">
                    <a16:creationId xmlns:a16="http://schemas.microsoft.com/office/drawing/2014/main" id="{5F135343-35CA-A3AB-1D84-075855D4B939}"/>
                  </a:ext>
                </a:extLst>
              </p:cNvPr>
              <p:cNvPicPr>
                <a:picLocks noChangeAspect="1"/>
              </p:cNvPicPr>
              <p:nvPr/>
            </p:nvPicPr>
            <p:blipFill rotWithShape="1">
              <a:blip r:embed="rId7">
                <a:extLst>
                  <a:ext uri="{28A0092B-C50C-407E-A947-70E740481C1C}">
                    <a14:useLocalDpi xmlns:a14="http://schemas.microsoft.com/office/drawing/2010/main" val="0"/>
                  </a:ext>
                </a:extLst>
              </a:blip>
              <a:srcRect t="29361" b="26935"/>
              <a:stretch/>
            </p:blipFill>
            <p:spPr>
              <a:xfrm>
                <a:off x="8367205" y="4922490"/>
                <a:ext cx="860309" cy="375518"/>
              </a:xfrm>
              <a:prstGeom prst="rect">
                <a:avLst/>
              </a:prstGeom>
            </p:spPr>
          </p:pic>
          <p:pic>
            <p:nvPicPr>
              <p:cNvPr id="31" name="Grafik 30">
                <a:extLst>
                  <a:ext uri="{FF2B5EF4-FFF2-40B4-BE49-F238E27FC236}">
                    <a16:creationId xmlns:a16="http://schemas.microsoft.com/office/drawing/2014/main" id="{7C05A073-0B97-3CD6-9C73-A9E1E040F00E}"/>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1639" t="24627" r="31391" b="25716"/>
              <a:stretch/>
            </p:blipFill>
            <p:spPr>
              <a:xfrm>
                <a:off x="5708704" y="4751971"/>
                <a:ext cx="423723" cy="569127"/>
              </a:xfrm>
              <a:prstGeom prst="rect">
                <a:avLst/>
              </a:prstGeom>
            </p:spPr>
          </p:pic>
          <p:sp>
            <p:nvSpPr>
              <p:cNvPr id="34" name="Textfeld 33">
                <a:extLst>
                  <a:ext uri="{FF2B5EF4-FFF2-40B4-BE49-F238E27FC236}">
                    <a16:creationId xmlns:a16="http://schemas.microsoft.com/office/drawing/2014/main" id="{B2A8AFDD-01AD-528F-867B-FF3F95C5083D}"/>
                  </a:ext>
                </a:extLst>
              </p:cNvPr>
              <p:cNvSpPr txBox="1"/>
              <p:nvPr/>
            </p:nvSpPr>
            <p:spPr>
              <a:xfrm>
                <a:off x="5379787" y="5585438"/>
                <a:ext cx="1019383" cy="461665"/>
              </a:xfrm>
              <a:prstGeom prst="rect">
                <a:avLst/>
              </a:prstGeom>
              <a:noFill/>
            </p:spPr>
            <p:txBody>
              <a:bodyPr wrap="none" rtlCol="0">
                <a:spAutoFit/>
              </a:bodyPr>
              <a:lstStyle/>
              <a:p>
                <a:pPr algn="ctr"/>
                <a:r>
                  <a:rPr lang="de-DE" sz="1200" dirty="0"/>
                  <a:t>schaltbare</a:t>
                </a:r>
                <a:br>
                  <a:rPr lang="de-DE" sz="1200" dirty="0"/>
                </a:br>
                <a:r>
                  <a:rPr lang="de-DE" sz="1200" dirty="0"/>
                  <a:t>Verbraucher</a:t>
                </a:r>
              </a:p>
            </p:txBody>
          </p:sp>
          <p:sp>
            <p:nvSpPr>
              <p:cNvPr id="35" name="Textfeld 34">
                <a:extLst>
                  <a:ext uri="{FF2B5EF4-FFF2-40B4-BE49-F238E27FC236}">
                    <a16:creationId xmlns:a16="http://schemas.microsoft.com/office/drawing/2014/main" id="{B6E78223-8897-95E6-B165-3842343A1D5E}"/>
                  </a:ext>
                </a:extLst>
              </p:cNvPr>
              <p:cNvSpPr txBox="1"/>
              <p:nvPr/>
            </p:nvSpPr>
            <p:spPr>
              <a:xfrm>
                <a:off x="8111916" y="5585438"/>
                <a:ext cx="1370888" cy="461665"/>
              </a:xfrm>
              <a:prstGeom prst="rect">
                <a:avLst/>
              </a:prstGeom>
              <a:noFill/>
            </p:spPr>
            <p:txBody>
              <a:bodyPr wrap="none" rtlCol="0">
                <a:spAutoFit/>
              </a:bodyPr>
              <a:lstStyle/>
              <a:p>
                <a:pPr algn="ctr"/>
                <a:r>
                  <a:rPr lang="de-DE" sz="1200" dirty="0" err="1"/>
                  <a:t>PkW</a:t>
                </a:r>
                <a:r>
                  <a:rPr lang="de-DE" sz="1200" dirty="0"/>
                  <a:t>-Schwarm-</a:t>
                </a:r>
                <a:br>
                  <a:rPr lang="de-DE" sz="1200" dirty="0"/>
                </a:br>
                <a:r>
                  <a:rPr lang="de-DE" sz="1200" dirty="0" err="1"/>
                  <a:t>speicher</a:t>
                </a:r>
                <a:r>
                  <a:rPr lang="de-DE" sz="1200" dirty="0"/>
                  <a:t> (V2H/G)</a:t>
                </a:r>
              </a:p>
            </p:txBody>
          </p:sp>
          <p:sp>
            <p:nvSpPr>
              <p:cNvPr id="36" name="Textfeld 35">
                <a:extLst>
                  <a:ext uri="{FF2B5EF4-FFF2-40B4-BE49-F238E27FC236}">
                    <a16:creationId xmlns:a16="http://schemas.microsoft.com/office/drawing/2014/main" id="{564CA428-BE60-8A9A-A840-A96861311883}"/>
                  </a:ext>
                </a:extLst>
              </p:cNvPr>
              <p:cNvSpPr txBox="1"/>
              <p:nvPr/>
            </p:nvSpPr>
            <p:spPr>
              <a:xfrm>
                <a:off x="6461062" y="5585438"/>
                <a:ext cx="1780809" cy="461665"/>
              </a:xfrm>
              <a:prstGeom prst="rect">
                <a:avLst/>
              </a:prstGeom>
              <a:noFill/>
            </p:spPr>
            <p:txBody>
              <a:bodyPr wrap="none" rtlCol="0">
                <a:spAutoFit/>
              </a:bodyPr>
              <a:lstStyle/>
              <a:p>
                <a:pPr algn="ctr"/>
                <a:r>
                  <a:rPr lang="de-DE" sz="1200" dirty="0"/>
                  <a:t>WPPE mit</a:t>
                </a:r>
                <a:br>
                  <a:rPr lang="de-DE" sz="1200" dirty="0"/>
                </a:br>
                <a:r>
                  <a:rPr lang="de-DE" sz="1200" dirty="0"/>
                  <a:t>Wasser-/Pufferspeicher</a:t>
                </a:r>
              </a:p>
            </p:txBody>
          </p:sp>
          <p:cxnSp>
            <p:nvCxnSpPr>
              <p:cNvPr id="37" name="Gerader Verbinder 36">
                <a:extLst>
                  <a:ext uri="{FF2B5EF4-FFF2-40B4-BE49-F238E27FC236}">
                    <a16:creationId xmlns:a16="http://schemas.microsoft.com/office/drawing/2014/main" id="{CFFB2902-51BD-EC5E-54C7-9CEF771E89F2}"/>
                  </a:ext>
                </a:extLst>
              </p:cNvPr>
              <p:cNvCxnSpPr>
                <a:cxnSpLocks/>
              </p:cNvCxnSpPr>
              <p:nvPr/>
            </p:nvCxnSpPr>
            <p:spPr bwMode="auto">
              <a:xfrm>
                <a:off x="7243428" y="3747015"/>
                <a:ext cx="0" cy="9913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 name="Ellipse 37">
                <a:extLst>
                  <a:ext uri="{FF2B5EF4-FFF2-40B4-BE49-F238E27FC236}">
                    <a16:creationId xmlns:a16="http://schemas.microsoft.com/office/drawing/2014/main" id="{4AEC05F0-2797-C048-6014-A4B1D1E81AAB}"/>
                  </a:ext>
                </a:extLst>
              </p:cNvPr>
              <p:cNvSpPr/>
              <p:nvPr/>
            </p:nvSpPr>
            <p:spPr bwMode="auto">
              <a:xfrm>
                <a:off x="7202917"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39" name="Gerader Verbinder 38">
                <a:extLst>
                  <a:ext uri="{FF2B5EF4-FFF2-40B4-BE49-F238E27FC236}">
                    <a16:creationId xmlns:a16="http://schemas.microsoft.com/office/drawing/2014/main" id="{71E9A5F7-C938-AB76-ECD0-3E54B34360D6}"/>
                  </a:ext>
                </a:extLst>
              </p:cNvPr>
              <p:cNvCxnSpPr>
                <a:cxnSpLocks/>
              </p:cNvCxnSpPr>
              <p:nvPr/>
            </p:nvCxnSpPr>
            <p:spPr bwMode="auto">
              <a:xfrm>
                <a:off x="5866077" y="3747015"/>
                <a:ext cx="0" cy="1014238"/>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Ellipse 39">
                <a:extLst>
                  <a:ext uri="{FF2B5EF4-FFF2-40B4-BE49-F238E27FC236}">
                    <a16:creationId xmlns:a16="http://schemas.microsoft.com/office/drawing/2014/main" id="{B5666BB0-586B-46C2-53C9-F64193099AE4}"/>
                  </a:ext>
                </a:extLst>
              </p:cNvPr>
              <p:cNvSpPr/>
              <p:nvPr/>
            </p:nvSpPr>
            <p:spPr bwMode="auto">
              <a:xfrm>
                <a:off x="5825566"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41" name="Gerader Verbinder 40">
                <a:extLst>
                  <a:ext uri="{FF2B5EF4-FFF2-40B4-BE49-F238E27FC236}">
                    <a16:creationId xmlns:a16="http://schemas.microsoft.com/office/drawing/2014/main" id="{16861C30-4190-899C-8A46-86A48004E0E8}"/>
                  </a:ext>
                </a:extLst>
              </p:cNvPr>
              <p:cNvCxnSpPr>
                <a:cxnSpLocks/>
              </p:cNvCxnSpPr>
              <p:nvPr/>
            </p:nvCxnSpPr>
            <p:spPr bwMode="auto">
              <a:xfrm>
                <a:off x="8767828" y="3747015"/>
                <a:ext cx="0" cy="116310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Ellipse 41">
                <a:extLst>
                  <a:ext uri="{FF2B5EF4-FFF2-40B4-BE49-F238E27FC236}">
                    <a16:creationId xmlns:a16="http://schemas.microsoft.com/office/drawing/2014/main" id="{C3C1FF89-B52F-38FC-174A-4A1D83F409A0}"/>
                  </a:ext>
                </a:extLst>
              </p:cNvPr>
              <p:cNvSpPr/>
              <p:nvPr/>
            </p:nvSpPr>
            <p:spPr bwMode="auto">
              <a:xfrm>
                <a:off x="8727317" y="3710134"/>
                <a:ext cx="83820" cy="83820"/>
              </a:xfrm>
              <a:prstGeom prst="ellipse">
                <a:avLst/>
              </a:prstGeom>
              <a:solidFill>
                <a:schemeClr val="tx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5" name="Gruppieren 4">
                <a:extLst>
                  <a:ext uri="{FF2B5EF4-FFF2-40B4-BE49-F238E27FC236}">
                    <a16:creationId xmlns:a16="http://schemas.microsoft.com/office/drawing/2014/main" id="{6ECC2245-9BE3-EE44-E79D-AA4B242F3E0A}"/>
                  </a:ext>
                </a:extLst>
              </p:cNvPr>
              <p:cNvGrpSpPr/>
              <p:nvPr/>
            </p:nvGrpSpPr>
            <p:grpSpPr>
              <a:xfrm>
                <a:off x="6734147" y="1962044"/>
                <a:ext cx="1465402" cy="930358"/>
                <a:chOff x="4895481" y="2157992"/>
                <a:chExt cx="1465402" cy="930358"/>
              </a:xfrm>
            </p:grpSpPr>
            <p:sp>
              <p:nvSpPr>
                <p:cNvPr id="52" name="Rechteck: abgerundete Ecken 51">
                  <a:extLst>
                    <a:ext uri="{FF2B5EF4-FFF2-40B4-BE49-F238E27FC236}">
                      <a16:creationId xmlns:a16="http://schemas.microsoft.com/office/drawing/2014/main" id="{71E6390B-89FC-FAE5-3E27-9860231925F5}"/>
                    </a:ext>
                  </a:extLst>
                </p:cNvPr>
                <p:cNvSpPr/>
                <p:nvPr/>
              </p:nvSpPr>
              <p:spPr bwMode="auto">
                <a:xfrm>
                  <a:off x="4961827" y="2157992"/>
                  <a:ext cx="1399056" cy="930358"/>
                </a:xfrm>
                <a:prstGeom prst="roundRect">
                  <a:avLst/>
                </a:prstGeom>
                <a:solidFill>
                  <a:srgbClr val="66CCFF"/>
                </a:solidFill>
                <a:ln w="1905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3" name="Textfeld 52">
                  <a:extLst>
                    <a:ext uri="{FF2B5EF4-FFF2-40B4-BE49-F238E27FC236}">
                      <a16:creationId xmlns:a16="http://schemas.microsoft.com/office/drawing/2014/main" id="{A095A3AE-4B07-556D-DB2E-C25381B93C8A}"/>
                    </a:ext>
                  </a:extLst>
                </p:cNvPr>
                <p:cNvSpPr txBox="1"/>
                <p:nvPr/>
              </p:nvSpPr>
              <p:spPr>
                <a:xfrm>
                  <a:off x="4895481" y="2342517"/>
                  <a:ext cx="1465402" cy="523220"/>
                </a:xfrm>
                <a:prstGeom prst="rect">
                  <a:avLst/>
                </a:prstGeom>
                <a:noFill/>
              </p:spPr>
              <p:txBody>
                <a:bodyPr wrap="square" rtlCol="0">
                  <a:spAutoFit/>
                </a:bodyPr>
                <a:lstStyle/>
                <a:p>
                  <a:pPr algn="ctr"/>
                  <a:r>
                    <a:rPr lang="de-DE" sz="1400" dirty="0"/>
                    <a:t>SM-GW</a:t>
                  </a:r>
                  <a:br>
                    <a:rPr lang="de-DE" sz="1400" dirty="0"/>
                  </a:br>
                  <a:r>
                    <a:rPr lang="de-DE" sz="1400" dirty="0"/>
                    <a:t>Home-Manager</a:t>
                  </a:r>
                </a:p>
              </p:txBody>
            </p:sp>
          </p:grpSp>
          <p:cxnSp>
            <p:nvCxnSpPr>
              <p:cNvPr id="58" name="Gerader Verbinder 57">
                <a:extLst>
                  <a:ext uri="{FF2B5EF4-FFF2-40B4-BE49-F238E27FC236}">
                    <a16:creationId xmlns:a16="http://schemas.microsoft.com/office/drawing/2014/main" id="{AB644F7F-0262-473A-D08C-9DDA7FFD4C9F}"/>
                  </a:ext>
                </a:extLst>
              </p:cNvPr>
              <p:cNvCxnSpPr/>
              <p:nvPr/>
            </p:nvCxnSpPr>
            <p:spPr bwMode="auto">
              <a:xfrm>
                <a:off x="7694903" y="1160553"/>
                <a:ext cx="0" cy="789238"/>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r Verbinder 70">
                <a:extLst>
                  <a:ext uri="{FF2B5EF4-FFF2-40B4-BE49-F238E27FC236}">
                    <a16:creationId xmlns:a16="http://schemas.microsoft.com/office/drawing/2014/main" id="{F9C87631-C9E9-77CA-7EAD-D57801831713}"/>
                  </a:ext>
                </a:extLst>
              </p:cNvPr>
              <p:cNvCxnSpPr/>
              <p:nvPr/>
            </p:nvCxnSpPr>
            <p:spPr bwMode="auto">
              <a:xfrm>
                <a:off x="7705779" y="2888258"/>
                <a:ext cx="0" cy="1125434"/>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r Verbinder 72">
                <a:extLst>
                  <a:ext uri="{FF2B5EF4-FFF2-40B4-BE49-F238E27FC236}">
                    <a16:creationId xmlns:a16="http://schemas.microsoft.com/office/drawing/2014/main" id="{EA27449D-4C30-D97B-CA9C-65EEE2E4B2AC}"/>
                  </a:ext>
                </a:extLst>
              </p:cNvPr>
              <p:cNvCxnSpPr/>
              <p:nvPr/>
            </p:nvCxnSpPr>
            <p:spPr bwMode="auto">
              <a:xfrm>
                <a:off x="5565961" y="4013692"/>
                <a:ext cx="3731603" cy="0"/>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Textfeld 73">
                <a:extLst>
                  <a:ext uri="{FF2B5EF4-FFF2-40B4-BE49-F238E27FC236}">
                    <a16:creationId xmlns:a16="http://schemas.microsoft.com/office/drawing/2014/main" id="{9F50E693-1274-3EFA-767F-4C1C2E4273E8}"/>
                  </a:ext>
                </a:extLst>
              </p:cNvPr>
              <p:cNvSpPr txBox="1"/>
              <p:nvPr/>
            </p:nvSpPr>
            <p:spPr>
              <a:xfrm>
                <a:off x="6132268" y="4013690"/>
                <a:ext cx="721672" cy="738664"/>
              </a:xfrm>
              <a:prstGeom prst="rect">
                <a:avLst/>
              </a:prstGeom>
              <a:noFill/>
            </p:spPr>
            <p:txBody>
              <a:bodyPr wrap="none" rtlCol="0">
                <a:spAutoFit/>
              </a:bodyPr>
              <a:lstStyle/>
              <a:p>
                <a:pPr algn="ctr"/>
                <a:r>
                  <a:rPr lang="de-DE" sz="1400" dirty="0"/>
                  <a:t>Haus-</a:t>
                </a:r>
                <a:br>
                  <a:rPr lang="de-DE" sz="1400" dirty="0"/>
                </a:br>
                <a:r>
                  <a:rPr lang="de-DE" sz="1400" dirty="0"/>
                  <a:t>Daten-</a:t>
                </a:r>
                <a:br>
                  <a:rPr lang="de-DE" sz="1400" dirty="0"/>
                </a:br>
                <a:r>
                  <a:rPr lang="de-DE" sz="1400" dirty="0"/>
                  <a:t>Netz</a:t>
                </a:r>
              </a:p>
            </p:txBody>
          </p:sp>
          <p:cxnSp>
            <p:nvCxnSpPr>
              <p:cNvPr id="75" name="Gerader Verbinder 74">
                <a:extLst>
                  <a:ext uri="{FF2B5EF4-FFF2-40B4-BE49-F238E27FC236}">
                    <a16:creationId xmlns:a16="http://schemas.microsoft.com/office/drawing/2014/main" id="{EE84FBB5-A5AD-BC0A-E619-911489EF42AD}"/>
                  </a:ext>
                </a:extLst>
              </p:cNvPr>
              <p:cNvCxnSpPr/>
              <p:nvPr/>
            </p:nvCxnSpPr>
            <p:spPr bwMode="auto">
              <a:xfrm>
                <a:off x="5987336" y="4013692"/>
                <a:ext cx="0" cy="747561"/>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r Verbinder 75">
                <a:extLst>
                  <a:ext uri="{FF2B5EF4-FFF2-40B4-BE49-F238E27FC236}">
                    <a16:creationId xmlns:a16="http://schemas.microsoft.com/office/drawing/2014/main" id="{9263717D-0A65-64F7-E15F-54F3366EF6D0}"/>
                  </a:ext>
                </a:extLst>
              </p:cNvPr>
              <p:cNvCxnSpPr/>
              <p:nvPr/>
            </p:nvCxnSpPr>
            <p:spPr bwMode="auto">
              <a:xfrm>
                <a:off x="7485936" y="4013692"/>
                <a:ext cx="0" cy="73827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7" name="Gerader Verbinder 76">
                <a:extLst>
                  <a:ext uri="{FF2B5EF4-FFF2-40B4-BE49-F238E27FC236}">
                    <a16:creationId xmlns:a16="http://schemas.microsoft.com/office/drawing/2014/main" id="{12890E73-3077-5980-8844-DF78C11A8C96}"/>
                  </a:ext>
                </a:extLst>
              </p:cNvPr>
              <p:cNvCxnSpPr/>
              <p:nvPr/>
            </p:nvCxnSpPr>
            <p:spPr bwMode="auto">
              <a:xfrm>
                <a:off x="8903256" y="4013692"/>
                <a:ext cx="0" cy="896429"/>
              </a:xfrm>
              <a:prstGeom prst="line">
                <a:avLst/>
              </a:prstGeom>
              <a:solidFill>
                <a:srgbClr val="FF0000"/>
              </a:solidFill>
              <a:ln w="12700" cap="flat" cmpd="sng" algn="ctr">
                <a:solidFill>
                  <a:srgbClr val="0099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Textfeld 82">
                <a:extLst>
                  <a:ext uri="{FF2B5EF4-FFF2-40B4-BE49-F238E27FC236}">
                    <a16:creationId xmlns:a16="http://schemas.microsoft.com/office/drawing/2014/main" id="{8B8B8F57-621B-E146-FEB3-632978DD15A2}"/>
                  </a:ext>
                </a:extLst>
              </p:cNvPr>
              <p:cNvSpPr txBox="1"/>
              <p:nvPr/>
            </p:nvSpPr>
            <p:spPr>
              <a:xfrm>
                <a:off x="5453611" y="1314442"/>
                <a:ext cx="1043876" cy="523220"/>
              </a:xfrm>
              <a:prstGeom prst="rect">
                <a:avLst/>
              </a:prstGeom>
              <a:noFill/>
            </p:spPr>
            <p:txBody>
              <a:bodyPr wrap="none" rtlCol="0">
                <a:spAutoFit/>
              </a:bodyPr>
              <a:lstStyle/>
              <a:p>
                <a:pPr algn="ctr"/>
                <a:r>
                  <a:rPr lang="de-DE" sz="1400" b="1" dirty="0"/>
                  <a:t>Haushalte</a:t>
                </a:r>
                <a:br>
                  <a:rPr lang="de-DE" sz="1400" b="1" dirty="0"/>
                </a:br>
                <a:r>
                  <a:rPr lang="de-DE" sz="1400" b="1" dirty="0" err="1"/>
                  <a:t>ProSumer</a:t>
                </a:r>
                <a:endParaRPr lang="de-DE" sz="1400" b="1" dirty="0"/>
              </a:p>
            </p:txBody>
          </p:sp>
          <p:cxnSp>
            <p:nvCxnSpPr>
              <p:cNvPr id="87" name="Gerade Verbindung mit Pfeil 86">
                <a:extLst>
                  <a:ext uri="{FF2B5EF4-FFF2-40B4-BE49-F238E27FC236}">
                    <a16:creationId xmlns:a16="http://schemas.microsoft.com/office/drawing/2014/main" id="{DD1F90FA-EEF1-177C-2A8B-31C55B5BAC62}"/>
                  </a:ext>
                </a:extLst>
              </p:cNvPr>
              <p:cNvCxnSpPr/>
              <p:nvPr/>
            </p:nvCxnSpPr>
            <p:spPr bwMode="auto">
              <a:xfrm>
                <a:off x="8641210" y="4137742"/>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Gerade Verbindung mit Pfeil 88">
                <a:extLst>
                  <a:ext uri="{FF2B5EF4-FFF2-40B4-BE49-F238E27FC236}">
                    <a16:creationId xmlns:a16="http://schemas.microsoft.com/office/drawing/2014/main" id="{B4B26F61-7F6A-18C0-7166-9825C496156E}"/>
                  </a:ext>
                </a:extLst>
              </p:cNvPr>
              <p:cNvCxnSpPr/>
              <p:nvPr/>
            </p:nvCxnSpPr>
            <p:spPr bwMode="auto">
              <a:xfrm>
                <a:off x="7105936" y="1348258"/>
                <a:ext cx="0" cy="490177"/>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Gerade Verbindung mit Pfeil 90">
                <a:extLst>
                  <a:ext uri="{FF2B5EF4-FFF2-40B4-BE49-F238E27FC236}">
                    <a16:creationId xmlns:a16="http://schemas.microsoft.com/office/drawing/2014/main" id="{7EDA83D4-B590-C897-9EC3-75A2ECFC795A}"/>
                  </a:ext>
                </a:extLst>
              </p:cNvPr>
              <p:cNvCxnSpPr/>
              <p:nvPr/>
            </p:nvCxnSpPr>
            <p:spPr bwMode="auto">
              <a:xfrm>
                <a:off x="5727954" y="4137742"/>
                <a:ext cx="0" cy="490177"/>
              </a:xfrm>
              <a:prstGeom prst="straightConnector1">
                <a:avLst/>
              </a:prstGeom>
              <a:solidFill>
                <a:srgbClr val="FF0000"/>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Gerade Verbindung mit Pfeil 91">
                <a:extLst>
                  <a:ext uri="{FF2B5EF4-FFF2-40B4-BE49-F238E27FC236}">
                    <a16:creationId xmlns:a16="http://schemas.microsoft.com/office/drawing/2014/main" id="{A75FFE74-F3C1-2C5D-E4EF-9FEDB87B1C95}"/>
                  </a:ext>
                </a:extLst>
              </p:cNvPr>
              <p:cNvCxnSpPr/>
              <p:nvPr/>
            </p:nvCxnSpPr>
            <p:spPr bwMode="auto">
              <a:xfrm>
                <a:off x="7113991" y="4137742"/>
                <a:ext cx="0" cy="490177"/>
              </a:xfrm>
              <a:prstGeom prst="straightConnector1">
                <a:avLst/>
              </a:prstGeom>
              <a:solidFill>
                <a:srgbClr val="FF0000"/>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uppieren 26">
              <a:extLst>
                <a:ext uri="{FF2B5EF4-FFF2-40B4-BE49-F238E27FC236}">
                  <a16:creationId xmlns:a16="http://schemas.microsoft.com/office/drawing/2014/main" id="{2D02BBF7-4BE3-8F89-E1A7-EE3D74CB3AAA}"/>
                </a:ext>
              </a:extLst>
            </p:cNvPr>
            <p:cNvGrpSpPr/>
            <p:nvPr/>
          </p:nvGrpSpPr>
          <p:grpSpPr>
            <a:xfrm>
              <a:off x="8210728" y="2099542"/>
              <a:ext cx="1016234" cy="631936"/>
              <a:chOff x="8210728" y="2099542"/>
              <a:chExt cx="1016234" cy="631936"/>
            </a:xfrm>
          </p:grpSpPr>
          <p:pic>
            <p:nvPicPr>
              <p:cNvPr id="2" name="Grafik 1">
                <a:extLst>
                  <a:ext uri="{FF2B5EF4-FFF2-40B4-BE49-F238E27FC236}">
                    <a16:creationId xmlns:a16="http://schemas.microsoft.com/office/drawing/2014/main" id="{1B54B121-1F35-6A19-D0A2-81A8E092CF8D}"/>
                  </a:ext>
                </a:extLst>
              </p:cNvPr>
              <p:cNvPicPr>
                <a:picLocks noChangeAspect="1"/>
              </p:cNvPicPr>
              <p:nvPr/>
            </p:nvPicPr>
            <p:blipFill rotWithShape="1">
              <a:blip r:embed="rId9">
                <a:extLst>
                  <a:ext uri="{28A0092B-C50C-407E-A947-70E740481C1C}">
                    <a14:useLocalDpi xmlns:a14="http://schemas.microsoft.com/office/drawing/2010/main" val="0"/>
                  </a:ext>
                </a:extLst>
              </a:blip>
              <a:srcRect t="10520" b="9928"/>
              <a:stretch/>
            </p:blipFill>
            <p:spPr>
              <a:xfrm>
                <a:off x="8820008" y="2342185"/>
                <a:ext cx="326987" cy="183153"/>
              </a:xfrm>
              <a:prstGeom prst="rect">
                <a:avLst/>
              </a:prstGeom>
            </p:spPr>
          </p:pic>
          <p:pic>
            <p:nvPicPr>
              <p:cNvPr id="4" name="Grafik 3">
                <a:extLst>
                  <a:ext uri="{FF2B5EF4-FFF2-40B4-BE49-F238E27FC236}">
                    <a16:creationId xmlns:a16="http://schemas.microsoft.com/office/drawing/2014/main" id="{7CBF65CC-E356-8E9D-2E95-104EF52E09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74541" y="2099542"/>
                <a:ext cx="366050" cy="219630"/>
              </a:xfrm>
              <a:prstGeom prst="rect">
                <a:avLst/>
              </a:prstGeom>
            </p:spPr>
          </p:pic>
          <p:pic>
            <p:nvPicPr>
              <p:cNvPr id="15" name="Grafik 14" descr="Ein Bild, das Text, ClipArt enthält.&#10;&#10;Automatisch generierte Beschreibung">
                <a:extLst>
                  <a:ext uri="{FF2B5EF4-FFF2-40B4-BE49-F238E27FC236}">
                    <a16:creationId xmlns:a16="http://schemas.microsoft.com/office/drawing/2014/main" id="{6B6BFF90-6443-9049-0C3B-DF97BA964898}"/>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6120" t="25822" r="22201" b="37321"/>
              <a:stretch/>
            </p:blipFill>
            <p:spPr>
              <a:xfrm>
                <a:off x="8753346" y="2582097"/>
                <a:ext cx="473616" cy="149381"/>
              </a:xfrm>
              <a:prstGeom prst="rect">
                <a:avLst/>
              </a:prstGeom>
            </p:spPr>
          </p:pic>
          <p:cxnSp>
            <p:nvCxnSpPr>
              <p:cNvPr id="16" name="Gerade Verbindung mit Pfeil 15">
                <a:extLst>
                  <a:ext uri="{FF2B5EF4-FFF2-40B4-BE49-F238E27FC236}">
                    <a16:creationId xmlns:a16="http://schemas.microsoft.com/office/drawing/2014/main" id="{833C8A49-E43B-2D37-EA22-062C9914C276}"/>
                  </a:ext>
                </a:extLst>
              </p:cNvPr>
              <p:cNvCxnSpPr>
                <a:stCxn id="4" idx="1"/>
              </p:cNvCxnSpPr>
              <p:nvPr/>
            </p:nvCxnSpPr>
            <p:spPr bwMode="auto">
              <a:xfrm flipH="1">
                <a:off x="8210728" y="2209357"/>
                <a:ext cx="563813" cy="8607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Gerade Verbindung mit Pfeil 16">
                <a:extLst>
                  <a:ext uri="{FF2B5EF4-FFF2-40B4-BE49-F238E27FC236}">
                    <a16:creationId xmlns:a16="http://schemas.microsoft.com/office/drawing/2014/main" id="{1F577218-F419-8D22-1773-2D5AD1C546E3}"/>
                  </a:ext>
                </a:extLst>
              </p:cNvPr>
              <p:cNvCxnSpPr/>
              <p:nvPr/>
            </p:nvCxnSpPr>
            <p:spPr bwMode="auto">
              <a:xfrm flipH="1" flipV="1">
                <a:off x="8219510" y="2416614"/>
                <a:ext cx="555031" cy="158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 Verbindung mit Pfeil 17">
                <a:extLst>
                  <a:ext uri="{FF2B5EF4-FFF2-40B4-BE49-F238E27FC236}">
                    <a16:creationId xmlns:a16="http://schemas.microsoft.com/office/drawing/2014/main" id="{63C824D1-F415-EE05-F215-54B6A7DC6E61}"/>
                  </a:ext>
                </a:extLst>
              </p:cNvPr>
              <p:cNvCxnSpPr/>
              <p:nvPr/>
            </p:nvCxnSpPr>
            <p:spPr bwMode="auto">
              <a:xfrm flipH="1" flipV="1">
                <a:off x="8219510" y="2528587"/>
                <a:ext cx="530027" cy="13863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pic>
        <p:nvPicPr>
          <p:cNvPr id="21" name="Grafik 20">
            <a:extLst>
              <a:ext uri="{FF2B5EF4-FFF2-40B4-BE49-F238E27FC236}">
                <a16:creationId xmlns:a16="http://schemas.microsoft.com/office/drawing/2014/main" id="{4096D7D8-153F-58FF-8CD7-870ACB687941}"/>
              </a:ext>
            </a:extLst>
          </p:cNvPr>
          <p:cNvPicPr>
            <a:picLocks noChangeAspect="1"/>
          </p:cNvPicPr>
          <p:nvPr/>
        </p:nvPicPr>
        <p:blipFill rotWithShape="1">
          <a:blip r:embed="rId9">
            <a:extLst>
              <a:ext uri="{28A0092B-C50C-407E-A947-70E740481C1C}">
                <a14:useLocalDpi xmlns:a14="http://schemas.microsoft.com/office/drawing/2010/main" val="0"/>
              </a:ext>
            </a:extLst>
          </a:blip>
          <a:srcRect t="10520" b="9928"/>
          <a:stretch/>
        </p:blipFill>
        <p:spPr>
          <a:xfrm>
            <a:off x="4310451" y="2342185"/>
            <a:ext cx="326987" cy="183153"/>
          </a:xfrm>
          <a:prstGeom prst="rect">
            <a:avLst/>
          </a:prstGeom>
        </p:spPr>
      </p:pic>
      <p:pic>
        <p:nvPicPr>
          <p:cNvPr id="22" name="Grafik 21">
            <a:extLst>
              <a:ext uri="{FF2B5EF4-FFF2-40B4-BE49-F238E27FC236}">
                <a16:creationId xmlns:a16="http://schemas.microsoft.com/office/drawing/2014/main" id="{696816D3-4095-2703-7877-2B833724D2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64984" y="2099542"/>
            <a:ext cx="366050" cy="219630"/>
          </a:xfrm>
          <a:prstGeom prst="rect">
            <a:avLst/>
          </a:prstGeom>
        </p:spPr>
      </p:pic>
      <p:pic>
        <p:nvPicPr>
          <p:cNvPr id="23" name="Grafik 22" descr="Ein Bild, das Text, ClipArt enthält.&#10;&#10;Automatisch generierte Beschreibung">
            <a:extLst>
              <a:ext uri="{FF2B5EF4-FFF2-40B4-BE49-F238E27FC236}">
                <a16:creationId xmlns:a16="http://schemas.microsoft.com/office/drawing/2014/main" id="{13C44DB6-34CB-2962-9C97-41BAE2179E9A}"/>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6120" t="25822" r="22201" b="37321"/>
          <a:stretch/>
        </p:blipFill>
        <p:spPr>
          <a:xfrm>
            <a:off x="4243789" y="2582097"/>
            <a:ext cx="473616" cy="149381"/>
          </a:xfrm>
          <a:prstGeom prst="rect">
            <a:avLst/>
          </a:prstGeom>
        </p:spPr>
      </p:pic>
      <p:cxnSp>
        <p:nvCxnSpPr>
          <p:cNvPr id="24" name="Gerade Verbindung mit Pfeil 23">
            <a:extLst>
              <a:ext uri="{FF2B5EF4-FFF2-40B4-BE49-F238E27FC236}">
                <a16:creationId xmlns:a16="http://schemas.microsoft.com/office/drawing/2014/main" id="{8FDB9FE2-2119-2024-82F9-9D82ECA5364C}"/>
              </a:ext>
            </a:extLst>
          </p:cNvPr>
          <p:cNvCxnSpPr>
            <a:stCxn id="22" idx="1"/>
          </p:cNvCxnSpPr>
          <p:nvPr/>
        </p:nvCxnSpPr>
        <p:spPr bwMode="auto">
          <a:xfrm flipH="1">
            <a:off x="3701171" y="2209357"/>
            <a:ext cx="563813" cy="86078"/>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 Verbindung mit Pfeil 24">
            <a:extLst>
              <a:ext uri="{FF2B5EF4-FFF2-40B4-BE49-F238E27FC236}">
                <a16:creationId xmlns:a16="http://schemas.microsoft.com/office/drawing/2014/main" id="{9E9D8DED-2B4B-0505-AAEC-F7277A674120}"/>
              </a:ext>
            </a:extLst>
          </p:cNvPr>
          <p:cNvCxnSpPr/>
          <p:nvPr/>
        </p:nvCxnSpPr>
        <p:spPr bwMode="auto">
          <a:xfrm flipH="1" flipV="1">
            <a:off x="3709953" y="2416614"/>
            <a:ext cx="555031" cy="15850"/>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mit Pfeil 25">
            <a:extLst>
              <a:ext uri="{FF2B5EF4-FFF2-40B4-BE49-F238E27FC236}">
                <a16:creationId xmlns:a16="http://schemas.microsoft.com/office/drawing/2014/main" id="{6054CF87-BC5F-67A5-3ACC-D2CC760EA3C3}"/>
              </a:ext>
            </a:extLst>
          </p:cNvPr>
          <p:cNvCxnSpPr/>
          <p:nvPr/>
        </p:nvCxnSpPr>
        <p:spPr bwMode="auto">
          <a:xfrm flipH="1" flipV="1">
            <a:off x="3709953" y="2528587"/>
            <a:ext cx="530027" cy="138632"/>
          </a:xfrm>
          <a:prstGeom prst="straightConnector1">
            <a:avLst/>
          </a:prstGeom>
          <a:solidFill>
            <a:srgbClr val="FF0000"/>
          </a:solidFill>
          <a:ln w="127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ectangle 4">
            <a:extLst>
              <a:ext uri="{FF2B5EF4-FFF2-40B4-BE49-F238E27FC236}">
                <a16:creationId xmlns:a16="http://schemas.microsoft.com/office/drawing/2014/main" id="{B7363D69-ABA2-4FBD-A970-14276FE7CAFD}"/>
              </a:ext>
            </a:extLst>
          </p:cNvPr>
          <p:cNvSpPr>
            <a:spLocks noChangeArrowheads="1"/>
          </p:cNvSpPr>
          <p:nvPr/>
        </p:nvSpPr>
        <p:spPr bwMode="auto">
          <a:xfrm>
            <a:off x="0" y="621167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lgn="ctr">
              <a:buFontTx/>
              <a:buNone/>
            </a:pPr>
            <a:r>
              <a:rPr lang="de-DE" altLang="de-DE" sz="1800" dirty="0">
                <a:solidFill>
                  <a:srgbClr val="00B050"/>
                </a:solidFill>
              </a:rPr>
              <a:t>Schaltbare Verbraucher/Erzeuger erbringen einen wichtigen Beitrag zum Energieausgleich!</a:t>
            </a:r>
          </a:p>
        </p:txBody>
      </p:sp>
    </p:spTree>
    <p:extLst>
      <p:ext uri="{BB962C8B-B14F-4D97-AF65-F5344CB8AC3E}">
        <p14:creationId xmlns:p14="http://schemas.microsoft.com/office/powerpoint/2010/main" val="425829543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1+#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890778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(5) </a:t>
            </a:r>
            <a:r>
              <a:rPr lang="de-DE" altLang="de-DE" sz="2000" u="sng" dirty="0">
                <a:solidFill>
                  <a:schemeClr val="bg1"/>
                </a:solidFill>
              </a:rPr>
              <a:t>mittlerer</a:t>
            </a:r>
            <a:r>
              <a:rPr lang="de-DE" altLang="de-DE" sz="2000" dirty="0">
                <a:solidFill>
                  <a:schemeClr val="bg1"/>
                </a:solidFill>
              </a:rPr>
              <a:t> Energieausgleich: </a:t>
            </a:r>
            <a:br>
              <a:rPr lang="de-DE" altLang="de-DE" sz="2000" dirty="0">
                <a:solidFill>
                  <a:schemeClr val="bg1"/>
                </a:solidFill>
              </a:rPr>
            </a:br>
            <a:r>
              <a:rPr lang="de-DE" altLang="de-DE" sz="2000" dirty="0" err="1">
                <a:solidFill>
                  <a:schemeClr val="bg1"/>
                </a:solidFill>
              </a:rPr>
              <a:t>PkW</a:t>
            </a:r>
            <a:r>
              <a:rPr lang="de-DE" altLang="de-DE" sz="2000" dirty="0">
                <a:solidFill>
                  <a:schemeClr val="bg1"/>
                </a:solidFill>
              </a:rPr>
              <a:t>-Akku-Schwarmspeicher (V2H/G)</a:t>
            </a:r>
          </a:p>
        </p:txBody>
      </p:sp>
      <p:sp>
        <p:nvSpPr>
          <p:cNvPr id="92" name="Rechteck 91">
            <a:extLst>
              <a:ext uri="{FF2B5EF4-FFF2-40B4-BE49-F238E27FC236}">
                <a16:creationId xmlns:a16="http://schemas.microsoft.com/office/drawing/2014/main" id="{E03CD9AA-9A5C-4835-BD89-95FACFB6E58E}"/>
              </a:ext>
            </a:extLst>
          </p:cNvPr>
          <p:cNvSpPr/>
          <p:nvPr/>
        </p:nvSpPr>
        <p:spPr>
          <a:xfrm>
            <a:off x="1" y="6151986"/>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10 Mio. Autos haben 12,5x mehr Speicherkapazität (500 </a:t>
            </a:r>
            <a:r>
              <a:rPr lang="de-DE" sz="1800" dirty="0" err="1">
                <a:solidFill>
                  <a:srgbClr val="00B050"/>
                </a:solidFill>
                <a:latin typeface="Calibri" panose="020F0502020204030204" pitchFamily="34" charset="0"/>
                <a:ea typeface="Calibri" panose="020F0502020204030204" pitchFamily="34" charset="0"/>
              </a:rPr>
              <a:t>GWh</a:t>
            </a:r>
            <a:r>
              <a:rPr lang="de-DE" sz="1800" dirty="0">
                <a:solidFill>
                  <a:srgbClr val="00B050"/>
                </a:solidFill>
                <a:latin typeface="Calibri" panose="020F0502020204030204" pitchFamily="34" charset="0"/>
                <a:ea typeface="Calibri" panose="020F0502020204030204" pitchFamily="34" charset="0"/>
              </a:rPr>
              <a:t>) als alle Pumpspeicher-KW in D (40 </a:t>
            </a:r>
            <a:r>
              <a:rPr lang="de-DE" sz="1800" dirty="0" err="1">
                <a:solidFill>
                  <a:srgbClr val="00B050"/>
                </a:solidFill>
                <a:latin typeface="Calibri" panose="020F0502020204030204" pitchFamily="34" charset="0"/>
                <a:ea typeface="Calibri" panose="020F0502020204030204" pitchFamily="34" charset="0"/>
              </a:rPr>
              <a:t>GWh</a:t>
            </a:r>
            <a:r>
              <a:rPr lang="de-DE" sz="1800" dirty="0">
                <a:solidFill>
                  <a:srgbClr val="00B050"/>
                </a:solidFill>
                <a:latin typeface="Calibri" panose="020F0502020204030204" pitchFamily="34" charset="0"/>
                <a:ea typeface="Calibri" panose="020F0502020204030204" pitchFamily="34" charset="0"/>
              </a:rPr>
              <a:t>)!</a:t>
            </a:r>
            <a:endParaRPr lang="de-DE" sz="1800" b="1" dirty="0">
              <a:solidFill>
                <a:srgbClr val="00B050"/>
              </a:solidFill>
              <a:latin typeface="Calibri" panose="020F0502020204030204" pitchFamily="34" charset="0"/>
              <a:ea typeface="Calibri" panose="020F0502020204030204" pitchFamily="34" charset="0"/>
            </a:endParaRPr>
          </a:p>
        </p:txBody>
      </p:sp>
      <p:sp>
        <p:nvSpPr>
          <p:cNvPr id="79" name="Textfeld 78">
            <a:extLst>
              <a:ext uri="{FF2B5EF4-FFF2-40B4-BE49-F238E27FC236}">
                <a16:creationId xmlns:a16="http://schemas.microsoft.com/office/drawing/2014/main" id="{BADACA01-AEE7-4D0B-A70C-30ACAF5C4408}"/>
              </a:ext>
            </a:extLst>
          </p:cNvPr>
          <p:cNvSpPr txBox="1"/>
          <p:nvPr/>
        </p:nvSpPr>
        <p:spPr>
          <a:xfrm>
            <a:off x="204079" y="818335"/>
            <a:ext cx="987634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95% der privaten PKW werden zu 97% des Tages nicht genutzt! Sie stehen zu Hause in der Garage oder auf Parkplätzen am Arbeitsplatz, beim Einkaufszentrum, beim Freizeitzentrum etc.</a:t>
            </a:r>
          </a:p>
        </p:txBody>
      </p:sp>
      <p:sp>
        <p:nvSpPr>
          <p:cNvPr id="61" name="Textfeld 60">
            <a:extLst>
              <a:ext uri="{FF2B5EF4-FFF2-40B4-BE49-F238E27FC236}">
                <a16:creationId xmlns:a16="http://schemas.microsoft.com/office/drawing/2014/main" id="{4BC14E3B-D97A-4127-8D73-59BF0B75EA0F}"/>
              </a:ext>
            </a:extLst>
          </p:cNvPr>
          <p:cNvSpPr txBox="1"/>
          <p:nvPr/>
        </p:nvSpPr>
        <p:spPr>
          <a:xfrm>
            <a:off x="-54930" y="5139061"/>
            <a:ext cx="9876342" cy="338554"/>
          </a:xfrm>
          <a:prstGeom prst="rect">
            <a:avLst/>
          </a:prstGeom>
          <a:noFill/>
        </p:spPr>
        <p:txBody>
          <a:bodyPr wrap="square" rtlCol="0">
            <a:spAutoFit/>
          </a:bodyPr>
          <a:lstStyle/>
          <a:p>
            <a:pPr algn="ctr"/>
            <a:r>
              <a:rPr lang="de-DE" sz="1600" u="sng" dirty="0">
                <a:solidFill>
                  <a:srgbClr val="FF0000"/>
                </a:solidFill>
              </a:rPr>
              <a:t>Annahmen</a:t>
            </a:r>
            <a:r>
              <a:rPr lang="de-DE" sz="1600" dirty="0">
                <a:solidFill>
                  <a:srgbClr val="FF0000"/>
                </a:solidFill>
              </a:rPr>
              <a:t>: 10 Mio. Autos in D sind beteiligt, 50 kWh-Akku pro Auto; </a:t>
            </a:r>
            <a:r>
              <a:rPr lang="de-DE" sz="1600" u="sng" dirty="0">
                <a:solidFill>
                  <a:srgbClr val="FF0000"/>
                </a:solidFill>
              </a:rPr>
              <a:t>Ergebnis</a:t>
            </a:r>
            <a:r>
              <a:rPr lang="de-DE" sz="1600" dirty="0">
                <a:solidFill>
                  <a:srgbClr val="FF0000"/>
                </a:solidFill>
              </a:rPr>
              <a:t>: 500 </a:t>
            </a:r>
            <a:r>
              <a:rPr lang="de-DE" sz="1600" dirty="0" err="1">
                <a:solidFill>
                  <a:srgbClr val="FF0000"/>
                </a:solidFill>
              </a:rPr>
              <a:t>GWh</a:t>
            </a:r>
            <a:r>
              <a:rPr lang="de-DE" sz="1600" dirty="0">
                <a:solidFill>
                  <a:srgbClr val="FF0000"/>
                </a:solidFill>
              </a:rPr>
              <a:t> Schwarmspeicher</a:t>
            </a:r>
          </a:p>
        </p:txBody>
      </p:sp>
      <p:sp>
        <p:nvSpPr>
          <p:cNvPr id="78" name="Textfeld 77">
            <a:extLst>
              <a:ext uri="{FF2B5EF4-FFF2-40B4-BE49-F238E27FC236}">
                <a16:creationId xmlns:a16="http://schemas.microsoft.com/office/drawing/2014/main" id="{488D116D-7F4F-42E2-BD42-823CD8C145B1}"/>
              </a:ext>
            </a:extLst>
          </p:cNvPr>
          <p:cNvSpPr txBox="1"/>
          <p:nvPr/>
        </p:nvSpPr>
        <p:spPr>
          <a:xfrm>
            <a:off x="119136" y="5463087"/>
            <a:ext cx="9702276" cy="584775"/>
          </a:xfrm>
          <a:prstGeom prst="rect">
            <a:avLst/>
          </a:prstGeom>
          <a:noFill/>
        </p:spPr>
        <p:txBody>
          <a:bodyPr wrap="square" rtlCol="0">
            <a:spAutoFit/>
          </a:bodyPr>
          <a:lstStyle/>
          <a:p>
            <a:r>
              <a:rPr lang="de-DE" sz="1600" dirty="0">
                <a:solidFill>
                  <a:srgbClr val="FF0000"/>
                </a:solidFill>
              </a:rPr>
              <a:t>Wenn man davon ausgeht, das bidirektionale Ladestationen an allen Orten (siehe oben) vorhanden sind, sind keine weiteren Investitionen, neben einem hierarchischen Energie-Management-System, notwendig!</a:t>
            </a:r>
          </a:p>
        </p:txBody>
      </p:sp>
      <p:sp>
        <p:nvSpPr>
          <p:cNvPr id="115" name="Textfeld 114">
            <a:extLst>
              <a:ext uri="{FF2B5EF4-FFF2-40B4-BE49-F238E27FC236}">
                <a16:creationId xmlns:a16="http://schemas.microsoft.com/office/drawing/2014/main" id="{E7C283C3-7642-EB46-21C3-D781C592215D}"/>
              </a:ext>
            </a:extLst>
          </p:cNvPr>
          <p:cNvSpPr txBox="1"/>
          <p:nvPr/>
        </p:nvSpPr>
        <p:spPr>
          <a:xfrm>
            <a:off x="204080" y="1474946"/>
            <a:ext cx="970192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Die </a:t>
            </a:r>
            <a:r>
              <a:rPr lang="de-DE" sz="1600" b="1" dirty="0">
                <a:solidFill>
                  <a:srgbClr val="3333FF"/>
                </a:solidFill>
              </a:rPr>
              <a:t>Akkus der E-Autos </a:t>
            </a:r>
            <a:r>
              <a:rPr lang="de-DE" sz="1600" dirty="0">
                <a:solidFill>
                  <a:srgbClr val="3333FF"/>
                </a:solidFill>
              </a:rPr>
              <a:t>sind ideale Speicher für den Energieausgleich im </a:t>
            </a:r>
            <a:r>
              <a:rPr lang="de-DE" sz="1600" b="1" dirty="0">
                <a:solidFill>
                  <a:srgbClr val="3333FF"/>
                </a:solidFill>
              </a:rPr>
              <a:t>Stunden- bis Tagesbereich</a:t>
            </a:r>
            <a:r>
              <a:rPr lang="de-DE" sz="1600" dirty="0">
                <a:solidFill>
                  <a:srgbClr val="3333FF"/>
                </a:solidFill>
              </a:rPr>
              <a:t>!</a:t>
            </a:r>
          </a:p>
        </p:txBody>
      </p:sp>
      <p:grpSp>
        <p:nvGrpSpPr>
          <p:cNvPr id="9" name="Gruppieren 8">
            <a:extLst>
              <a:ext uri="{FF2B5EF4-FFF2-40B4-BE49-F238E27FC236}">
                <a16:creationId xmlns:a16="http://schemas.microsoft.com/office/drawing/2014/main" id="{D21229ED-ECA7-EB1B-7D8E-48555BF22B32}"/>
              </a:ext>
            </a:extLst>
          </p:cNvPr>
          <p:cNvGrpSpPr/>
          <p:nvPr/>
        </p:nvGrpSpPr>
        <p:grpSpPr>
          <a:xfrm>
            <a:off x="204080" y="2040621"/>
            <a:ext cx="9385890" cy="2941414"/>
            <a:chOff x="204080" y="2040621"/>
            <a:chExt cx="9385890" cy="2941414"/>
          </a:xfrm>
        </p:grpSpPr>
        <p:sp>
          <p:nvSpPr>
            <p:cNvPr id="94" name="Text Box 14">
              <a:extLst>
                <a:ext uri="{FF2B5EF4-FFF2-40B4-BE49-F238E27FC236}">
                  <a16:creationId xmlns:a16="http://schemas.microsoft.com/office/drawing/2014/main" id="{77F9E6BB-6FB2-41FC-AA33-F140CBDCDAA6}"/>
                </a:ext>
              </a:extLst>
            </p:cNvPr>
            <p:cNvSpPr txBox="1">
              <a:spLocks noChangeArrowheads="1"/>
            </p:cNvSpPr>
            <p:nvPr/>
          </p:nvSpPr>
          <p:spPr bwMode="auto">
            <a:xfrm>
              <a:off x="8295842" y="4726272"/>
              <a:ext cx="1080745"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a:t>
              </a:r>
            </a:p>
          </p:txBody>
        </p:sp>
        <p:cxnSp>
          <p:nvCxnSpPr>
            <p:cNvPr id="88" name="Gerader Verbinder 87">
              <a:extLst>
                <a:ext uri="{FF2B5EF4-FFF2-40B4-BE49-F238E27FC236}">
                  <a16:creationId xmlns:a16="http://schemas.microsoft.com/office/drawing/2014/main" id="{1CCF85F0-8788-418F-AA46-C709EF17E6A9}"/>
                </a:ext>
              </a:extLst>
            </p:cNvPr>
            <p:cNvCxnSpPr/>
            <p:nvPr/>
          </p:nvCxnSpPr>
          <p:spPr bwMode="auto">
            <a:xfrm>
              <a:off x="528638" y="2515206"/>
              <a:ext cx="747236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r Verbinder 28">
              <a:extLst>
                <a:ext uri="{FF2B5EF4-FFF2-40B4-BE49-F238E27FC236}">
                  <a16:creationId xmlns:a16="http://schemas.microsoft.com/office/drawing/2014/main" id="{0C894107-1263-44C0-9E49-60AF0EF0AD53}"/>
                </a:ext>
              </a:extLst>
            </p:cNvPr>
            <p:cNvCxnSpPr/>
            <p:nvPr/>
          </p:nvCxnSpPr>
          <p:spPr bwMode="auto">
            <a:xfrm>
              <a:off x="528638" y="2718234"/>
              <a:ext cx="7472362"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feld 29">
              <a:extLst>
                <a:ext uri="{FF2B5EF4-FFF2-40B4-BE49-F238E27FC236}">
                  <a16:creationId xmlns:a16="http://schemas.microsoft.com/office/drawing/2014/main" id="{57D80D55-5625-4FBB-A21A-449AABC9595A}"/>
                </a:ext>
              </a:extLst>
            </p:cNvPr>
            <p:cNvSpPr txBox="1"/>
            <p:nvPr/>
          </p:nvSpPr>
          <p:spPr>
            <a:xfrm>
              <a:off x="8068320" y="2353434"/>
              <a:ext cx="1090363" cy="307777"/>
            </a:xfrm>
            <a:prstGeom prst="rect">
              <a:avLst/>
            </a:prstGeom>
            <a:noFill/>
          </p:spPr>
          <p:txBody>
            <a:bodyPr wrap="none" rtlCol="0">
              <a:spAutoFit/>
            </a:bodyPr>
            <a:lstStyle/>
            <a:p>
              <a:r>
                <a:rPr lang="de-DE" sz="1400" dirty="0"/>
                <a:t>Strom-Netz</a:t>
              </a:r>
            </a:p>
          </p:txBody>
        </p:sp>
        <p:sp>
          <p:nvSpPr>
            <p:cNvPr id="101" name="Textfeld 100">
              <a:extLst>
                <a:ext uri="{FF2B5EF4-FFF2-40B4-BE49-F238E27FC236}">
                  <a16:creationId xmlns:a16="http://schemas.microsoft.com/office/drawing/2014/main" id="{5C405745-793E-453C-99D9-D8E964020A31}"/>
                </a:ext>
              </a:extLst>
            </p:cNvPr>
            <p:cNvSpPr txBox="1"/>
            <p:nvPr/>
          </p:nvSpPr>
          <p:spPr>
            <a:xfrm>
              <a:off x="8076074" y="2564346"/>
              <a:ext cx="1090363" cy="307777"/>
            </a:xfrm>
            <a:prstGeom prst="rect">
              <a:avLst/>
            </a:prstGeom>
            <a:noFill/>
          </p:spPr>
          <p:txBody>
            <a:bodyPr wrap="none" rtlCol="0">
              <a:spAutoFit/>
            </a:bodyPr>
            <a:lstStyle/>
            <a:p>
              <a:r>
                <a:rPr lang="de-DE" sz="1400" dirty="0"/>
                <a:t>Daten-Netz</a:t>
              </a:r>
            </a:p>
          </p:txBody>
        </p:sp>
        <p:sp>
          <p:nvSpPr>
            <p:cNvPr id="80" name="Textfeld 79">
              <a:extLst>
                <a:ext uri="{FF2B5EF4-FFF2-40B4-BE49-F238E27FC236}">
                  <a16:creationId xmlns:a16="http://schemas.microsoft.com/office/drawing/2014/main" id="{7F0F7CCC-0FDA-4206-8513-62D8539DE7F1}"/>
                </a:ext>
              </a:extLst>
            </p:cNvPr>
            <p:cNvSpPr txBox="1"/>
            <p:nvPr/>
          </p:nvSpPr>
          <p:spPr>
            <a:xfrm>
              <a:off x="204080" y="2040621"/>
              <a:ext cx="9385890"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Dort, wo das E-Auto gerade steht, wird es </a:t>
              </a:r>
              <a:r>
                <a:rPr lang="de-DE" sz="1600" b="1" dirty="0">
                  <a:solidFill>
                    <a:srgbClr val="3333FF"/>
                  </a:solidFill>
                </a:rPr>
                <a:t>ans Strom- und Daten-Netz gekoppelt</a:t>
              </a:r>
              <a:r>
                <a:rPr lang="de-DE" sz="1600" dirty="0">
                  <a:solidFill>
                    <a:srgbClr val="3333FF"/>
                  </a:solidFill>
                </a:rPr>
                <a:t>.</a:t>
              </a:r>
            </a:p>
          </p:txBody>
        </p:sp>
        <p:cxnSp>
          <p:nvCxnSpPr>
            <p:cNvPr id="176" name="Gerader Verbinder 175">
              <a:extLst>
                <a:ext uri="{FF2B5EF4-FFF2-40B4-BE49-F238E27FC236}">
                  <a16:creationId xmlns:a16="http://schemas.microsoft.com/office/drawing/2014/main" id="{300784AF-6301-465B-8952-3F216BF7CD60}"/>
                </a:ext>
              </a:extLst>
            </p:cNvPr>
            <p:cNvCxnSpPr/>
            <p:nvPr/>
          </p:nvCxnSpPr>
          <p:spPr bwMode="auto">
            <a:xfrm>
              <a:off x="3178629" y="2718234"/>
              <a:ext cx="0" cy="108701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Gruppieren 101">
              <a:extLst>
                <a:ext uri="{FF2B5EF4-FFF2-40B4-BE49-F238E27FC236}">
                  <a16:creationId xmlns:a16="http://schemas.microsoft.com/office/drawing/2014/main" id="{942601CF-A527-4AAD-8B20-213D9872C8C8}"/>
                </a:ext>
              </a:extLst>
            </p:cNvPr>
            <p:cNvGrpSpPr/>
            <p:nvPr/>
          </p:nvGrpSpPr>
          <p:grpSpPr>
            <a:xfrm>
              <a:off x="1255615" y="2932895"/>
              <a:ext cx="1641192" cy="1285277"/>
              <a:chOff x="2379234" y="2470777"/>
              <a:chExt cx="4832140" cy="3347910"/>
            </a:xfrm>
          </p:grpSpPr>
          <p:sp>
            <p:nvSpPr>
              <p:cNvPr id="103" name="Freihandform: Form 102">
                <a:extLst>
                  <a:ext uri="{FF2B5EF4-FFF2-40B4-BE49-F238E27FC236}">
                    <a16:creationId xmlns:a16="http://schemas.microsoft.com/office/drawing/2014/main" id="{E73F61AC-5B00-44AE-8FF0-5BB1EF833105}"/>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104" name="Freihandform: Form 103">
                <a:extLst>
                  <a:ext uri="{FF2B5EF4-FFF2-40B4-BE49-F238E27FC236}">
                    <a16:creationId xmlns:a16="http://schemas.microsoft.com/office/drawing/2014/main" id="{3C5177D4-B625-4710-AFC4-5FC047DE86A6}"/>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105" name="Freihandform: Form 104">
                <a:extLst>
                  <a:ext uri="{FF2B5EF4-FFF2-40B4-BE49-F238E27FC236}">
                    <a16:creationId xmlns:a16="http://schemas.microsoft.com/office/drawing/2014/main" id="{7B0D1523-230C-4305-AFE6-ABCC15446953}"/>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06" name="Freihandform: Form 105">
                <a:extLst>
                  <a:ext uri="{FF2B5EF4-FFF2-40B4-BE49-F238E27FC236}">
                    <a16:creationId xmlns:a16="http://schemas.microsoft.com/office/drawing/2014/main" id="{1D454445-1903-4C86-84F4-E1076E6C6C5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07" name="Gerader Verbinder 106">
                <a:extLst>
                  <a:ext uri="{FF2B5EF4-FFF2-40B4-BE49-F238E27FC236}">
                    <a16:creationId xmlns:a16="http://schemas.microsoft.com/office/drawing/2014/main" id="{8FC6849F-713F-4E21-8180-0E6D061D75D0}"/>
                  </a:ext>
                </a:extLst>
              </p:cNvPr>
              <p:cNvCxnSpPr>
                <a:stCxn id="103"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8" name="Rechteck 23562">
                <a:extLst>
                  <a:ext uri="{FF2B5EF4-FFF2-40B4-BE49-F238E27FC236}">
                    <a16:creationId xmlns:a16="http://schemas.microsoft.com/office/drawing/2014/main" id="{30C0E458-277B-4C1E-AE5B-E8D02981B03F}"/>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9" name="Freihandform: Form 108">
                <a:extLst>
                  <a:ext uri="{FF2B5EF4-FFF2-40B4-BE49-F238E27FC236}">
                    <a16:creationId xmlns:a16="http://schemas.microsoft.com/office/drawing/2014/main" id="{D4F7C97B-A0B8-4964-A7F3-BB56DE5B02E0}"/>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40" name="Gerader Verbinder 139">
              <a:extLst>
                <a:ext uri="{FF2B5EF4-FFF2-40B4-BE49-F238E27FC236}">
                  <a16:creationId xmlns:a16="http://schemas.microsoft.com/office/drawing/2014/main" id="{F5147F97-42D8-48C4-BDA9-B62417C43F96}"/>
                </a:ext>
              </a:extLst>
            </p:cNvPr>
            <p:cNvCxnSpPr/>
            <p:nvPr/>
          </p:nvCxnSpPr>
          <p:spPr bwMode="auto">
            <a:xfrm>
              <a:off x="3044834" y="2509269"/>
              <a:ext cx="0" cy="188079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 name="Gerader Verbinder 141">
              <a:extLst>
                <a:ext uri="{FF2B5EF4-FFF2-40B4-BE49-F238E27FC236}">
                  <a16:creationId xmlns:a16="http://schemas.microsoft.com/office/drawing/2014/main" id="{20D49321-EFF4-411B-B990-1222572BCC56}"/>
                </a:ext>
              </a:extLst>
            </p:cNvPr>
            <p:cNvCxnSpPr/>
            <p:nvPr/>
          </p:nvCxnSpPr>
          <p:spPr bwMode="auto">
            <a:xfrm>
              <a:off x="2687650" y="3991236"/>
              <a:ext cx="0" cy="40056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3" name="Grafik 142" descr="Ein Bild, das Buchse, Elektronik, drinnen, Stecker enthält.&#10;&#10;Automatisch generierte Beschreibung">
              <a:extLst>
                <a:ext uri="{FF2B5EF4-FFF2-40B4-BE49-F238E27FC236}">
                  <a16:creationId xmlns:a16="http://schemas.microsoft.com/office/drawing/2014/main" id="{9B849705-FCF6-45D8-86DC-CBC7F5940E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064" y="3900167"/>
              <a:ext cx="100707" cy="100707"/>
            </a:xfrm>
            <a:prstGeom prst="rect">
              <a:avLst/>
            </a:prstGeom>
          </p:spPr>
        </p:pic>
        <p:sp>
          <p:nvSpPr>
            <p:cNvPr id="145" name="Freihandform: Form 144">
              <a:extLst>
                <a:ext uri="{FF2B5EF4-FFF2-40B4-BE49-F238E27FC236}">
                  <a16:creationId xmlns:a16="http://schemas.microsoft.com/office/drawing/2014/main" id="{7F10220F-B0F7-4065-894F-7EAC4846EEB6}"/>
                </a:ext>
              </a:extLst>
            </p:cNvPr>
            <p:cNvSpPr/>
            <p:nvPr/>
          </p:nvSpPr>
          <p:spPr bwMode="auto">
            <a:xfrm>
              <a:off x="1392133" y="3062637"/>
              <a:ext cx="375002" cy="1094249"/>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54" name="Grafik 153">
              <a:extLst>
                <a:ext uri="{FF2B5EF4-FFF2-40B4-BE49-F238E27FC236}">
                  <a16:creationId xmlns:a16="http://schemas.microsoft.com/office/drawing/2014/main" id="{3216EB82-6FA1-49A9-876D-013AC0BC72BF}"/>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2425498" y="3873275"/>
              <a:ext cx="169524" cy="290835"/>
            </a:xfrm>
            <a:prstGeom prst="rect">
              <a:avLst/>
            </a:prstGeom>
          </p:spPr>
        </p:pic>
        <p:cxnSp>
          <p:nvCxnSpPr>
            <p:cNvPr id="155" name="Gerader Verbinder 154">
              <a:extLst>
                <a:ext uri="{FF2B5EF4-FFF2-40B4-BE49-F238E27FC236}">
                  <a16:creationId xmlns:a16="http://schemas.microsoft.com/office/drawing/2014/main" id="{30295612-D3DF-4E3D-93CC-6851F79D748B}"/>
                </a:ext>
              </a:extLst>
            </p:cNvPr>
            <p:cNvCxnSpPr>
              <a:cxnSpLocks/>
              <a:stCxn id="154" idx="2"/>
            </p:cNvCxnSpPr>
            <p:nvPr/>
          </p:nvCxnSpPr>
          <p:spPr bwMode="auto">
            <a:xfrm flipH="1">
              <a:off x="2509604" y="4164110"/>
              <a:ext cx="656" cy="22595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3" name="Gerader Verbinder 162">
              <a:extLst>
                <a:ext uri="{FF2B5EF4-FFF2-40B4-BE49-F238E27FC236}">
                  <a16:creationId xmlns:a16="http://schemas.microsoft.com/office/drawing/2014/main" id="{78CFAFA2-6687-42AD-BBED-9EFF924A04E2}"/>
                </a:ext>
              </a:extLst>
            </p:cNvPr>
            <p:cNvCxnSpPr>
              <a:cxnSpLocks/>
            </p:cNvCxnSpPr>
            <p:nvPr/>
          </p:nvCxnSpPr>
          <p:spPr bwMode="auto">
            <a:xfrm>
              <a:off x="1631777" y="4390866"/>
              <a:ext cx="141950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4" name="Gerader Verbinder 163">
              <a:extLst>
                <a:ext uri="{FF2B5EF4-FFF2-40B4-BE49-F238E27FC236}">
                  <a16:creationId xmlns:a16="http://schemas.microsoft.com/office/drawing/2014/main" id="{32911489-E14F-4A3C-B608-EE0A9714884E}"/>
                </a:ext>
              </a:extLst>
            </p:cNvPr>
            <p:cNvCxnSpPr/>
            <p:nvPr/>
          </p:nvCxnSpPr>
          <p:spPr bwMode="auto">
            <a:xfrm>
              <a:off x="2054759" y="3991236"/>
              <a:ext cx="0" cy="400566"/>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2" name="Grafik 161">
              <a:extLst>
                <a:ext uri="{FF2B5EF4-FFF2-40B4-BE49-F238E27FC236}">
                  <a16:creationId xmlns:a16="http://schemas.microsoft.com/office/drawing/2014/main" id="{AF724221-60A1-4C74-9C7E-35BEE44881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7719" y="3758740"/>
              <a:ext cx="285363" cy="285363"/>
            </a:xfrm>
            <a:prstGeom prst="rect">
              <a:avLst/>
            </a:prstGeom>
            <a:ln>
              <a:solidFill>
                <a:schemeClr val="tx1"/>
              </a:solidFill>
            </a:ln>
          </p:spPr>
        </p:pic>
        <p:grpSp>
          <p:nvGrpSpPr>
            <p:cNvPr id="166" name="Gruppieren 165">
              <a:extLst>
                <a:ext uri="{FF2B5EF4-FFF2-40B4-BE49-F238E27FC236}">
                  <a16:creationId xmlns:a16="http://schemas.microsoft.com/office/drawing/2014/main" id="{2F9208F5-39AB-4D7C-802D-80F26B7DC9AE}"/>
                </a:ext>
              </a:extLst>
            </p:cNvPr>
            <p:cNvGrpSpPr/>
            <p:nvPr/>
          </p:nvGrpSpPr>
          <p:grpSpPr>
            <a:xfrm>
              <a:off x="310399" y="3594709"/>
              <a:ext cx="1754681" cy="810254"/>
              <a:chOff x="372616" y="2915979"/>
              <a:chExt cx="4335624" cy="2002051"/>
            </a:xfrm>
          </p:grpSpPr>
          <p:grpSp>
            <p:nvGrpSpPr>
              <p:cNvPr id="167" name="Gruppieren 166">
                <a:extLst>
                  <a:ext uri="{FF2B5EF4-FFF2-40B4-BE49-F238E27FC236}">
                    <a16:creationId xmlns:a16="http://schemas.microsoft.com/office/drawing/2014/main" id="{87FF4646-B987-41CE-9BF7-C0730CB90930}"/>
                  </a:ext>
                </a:extLst>
              </p:cNvPr>
              <p:cNvGrpSpPr/>
              <p:nvPr/>
            </p:nvGrpSpPr>
            <p:grpSpPr>
              <a:xfrm>
                <a:off x="372616" y="2915979"/>
                <a:ext cx="4335624" cy="2002051"/>
                <a:chOff x="372616" y="2915979"/>
                <a:chExt cx="4335624" cy="2002051"/>
              </a:xfrm>
            </p:grpSpPr>
            <p:pic>
              <p:nvPicPr>
                <p:cNvPr id="169" name="Grafik 168" descr="Ein Bild, das Text, schwarz, dunkel, Küchengerät enthält.&#10;&#10;Automatisch generierte Beschreibung">
                  <a:extLst>
                    <a:ext uri="{FF2B5EF4-FFF2-40B4-BE49-F238E27FC236}">
                      <a16:creationId xmlns:a16="http://schemas.microsoft.com/office/drawing/2014/main" id="{F5CADAAD-8BED-40C1-8FE1-022910154F24}"/>
                    </a:ext>
                  </a:extLst>
                </p:cNvPr>
                <p:cNvPicPr>
                  <a:picLocks noChangeAspect="1"/>
                </p:cNvPicPr>
                <p:nvPr/>
              </p:nvPicPr>
              <p:blipFill rotWithShape="1">
                <a:blip r:embed="rId6">
                  <a:extLst>
                    <a:ext uri="{28A0092B-C50C-407E-A947-70E740481C1C}">
                      <a14:useLocalDpi xmlns:a14="http://schemas.microsoft.com/office/drawing/2010/main" val="0"/>
                    </a:ext>
                  </a:extLst>
                </a:blip>
                <a:srcRect l="29688" r="29626"/>
                <a:stretch/>
              </p:blipFill>
              <p:spPr>
                <a:xfrm>
                  <a:off x="3173373" y="2915979"/>
                  <a:ext cx="620846" cy="858348"/>
                </a:xfrm>
                <a:prstGeom prst="rect">
                  <a:avLst/>
                </a:prstGeom>
              </p:spPr>
            </p:pic>
            <p:pic>
              <p:nvPicPr>
                <p:cNvPr id="170" name="Grafik 169">
                  <a:extLst>
                    <a:ext uri="{FF2B5EF4-FFF2-40B4-BE49-F238E27FC236}">
                      <a16:creationId xmlns:a16="http://schemas.microsoft.com/office/drawing/2014/main" id="{B414F66B-FE1E-4D1E-BCE5-A61A60C11EBC}"/>
                    </a:ext>
                  </a:extLst>
                </p:cNvPr>
                <p:cNvPicPr>
                  <a:picLocks noChangeAspect="1"/>
                </p:cNvPicPr>
                <p:nvPr/>
              </p:nvPicPr>
              <p:blipFill rotWithShape="1">
                <a:blip r:embed="rId7">
                  <a:extLst>
                    <a:ext uri="{28A0092B-C50C-407E-A947-70E740481C1C}">
                      <a14:useLocalDpi xmlns:a14="http://schemas.microsoft.com/office/drawing/2010/main" val="0"/>
                    </a:ext>
                  </a:extLst>
                </a:blip>
                <a:srcRect l="31837" t="27045" b="13630"/>
                <a:stretch/>
              </p:blipFill>
              <p:spPr>
                <a:xfrm flipH="1">
                  <a:off x="372616" y="3262953"/>
                  <a:ext cx="2269469" cy="1328182"/>
                </a:xfrm>
                <a:prstGeom prst="rect">
                  <a:avLst/>
                </a:prstGeom>
              </p:spPr>
            </p:pic>
            <p:sp>
              <p:nvSpPr>
                <p:cNvPr id="171" name="Freihandform: Form 170">
                  <a:extLst>
                    <a:ext uri="{FF2B5EF4-FFF2-40B4-BE49-F238E27FC236}">
                      <a16:creationId xmlns:a16="http://schemas.microsoft.com/office/drawing/2014/main" id="{1F612281-2A32-4839-AF85-D369F95769F1}"/>
                    </a:ext>
                  </a:extLst>
                </p:cNvPr>
                <p:cNvSpPr/>
                <p:nvPr/>
              </p:nvSpPr>
              <p:spPr bwMode="auto">
                <a:xfrm>
                  <a:off x="2635488" y="3727269"/>
                  <a:ext cx="775944" cy="357051"/>
                </a:xfrm>
                <a:custGeom>
                  <a:avLst/>
                  <a:gdLst>
                    <a:gd name="connsiteX0" fmla="*/ 0 w 775944"/>
                    <a:gd name="connsiteY0" fmla="*/ 87085 h 357051"/>
                    <a:gd name="connsiteX1" fmla="*/ 43543 w 775944"/>
                    <a:gd name="connsiteY1" fmla="*/ 121920 h 357051"/>
                    <a:gd name="connsiteX2" fmla="*/ 78377 w 775944"/>
                    <a:gd name="connsiteY2" fmla="*/ 139337 h 357051"/>
                    <a:gd name="connsiteX3" fmla="*/ 121920 w 775944"/>
                    <a:gd name="connsiteY3" fmla="*/ 174171 h 357051"/>
                    <a:gd name="connsiteX4" fmla="*/ 200297 w 775944"/>
                    <a:gd name="connsiteY4" fmla="*/ 226422 h 357051"/>
                    <a:gd name="connsiteX5" fmla="*/ 243840 w 775944"/>
                    <a:gd name="connsiteY5" fmla="*/ 261257 h 357051"/>
                    <a:gd name="connsiteX6" fmla="*/ 330926 w 775944"/>
                    <a:gd name="connsiteY6" fmla="*/ 296091 h 357051"/>
                    <a:gd name="connsiteX7" fmla="*/ 470263 w 775944"/>
                    <a:gd name="connsiteY7" fmla="*/ 339634 h 357051"/>
                    <a:gd name="connsiteX8" fmla="*/ 531223 w 775944"/>
                    <a:gd name="connsiteY8" fmla="*/ 357051 h 357051"/>
                    <a:gd name="connsiteX9" fmla="*/ 635726 w 775944"/>
                    <a:gd name="connsiteY9" fmla="*/ 339634 h 357051"/>
                    <a:gd name="connsiteX10" fmla="*/ 705395 w 775944"/>
                    <a:gd name="connsiteY10" fmla="*/ 278674 h 357051"/>
                    <a:gd name="connsiteX11" fmla="*/ 722812 w 775944"/>
                    <a:gd name="connsiteY11" fmla="*/ 252548 h 357051"/>
                    <a:gd name="connsiteX12" fmla="*/ 748937 w 775944"/>
                    <a:gd name="connsiteY12" fmla="*/ 217714 h 357051"/>
                    <a:gd name="connsiteX13" fmla="*/ 775063 w 775944"/>
                    <a:gd name="connsiteY13" fmla="*/ 113211 h 357051"/>
                    <a:gd name="connsiteX14" fmla="*/ 775063 w 775944"/>
                    <a:gd name="connsiteY14" fmla="*/ 0 h 3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5944" h="357051">
                      <a:moveTo>
                        <a:pt x="0" y="87085"/>
                      </a:moveTo>
                      <a:cubicBezTo>
                        <a:pt x="14514" y="98697"/>
                        <a:pt x="28077" y="111609"/>
                        <a:pt x="43543" y="121920"/>
                      </a:cubicBezTo>
                      <a:cubicBezTo>
                        <a:pt x="54345" y="129121"/>
                        <a:pt x="68404" y="131026"/>
                        <a:pt x="78377" y="139337"/>
                      </a:cubicBezTo>
                      <a:cubicBezTo>
                        <a:pt x="130900" y="183105"/>
                        <a:pt x="59543" y="153377"/>
                        <a:pt x="121920" y="174171"/>
                      </a:cubicBezTo>
                      <a:cubicBezTo>
                        <a:pt x="267715" y="290806"/>
                        <a:pt x="84502" y="149225"/>
                        <a:pt x="200297" y="226422"/>
                      </a:cubicBezTo>
                      <a:cubicBezTo>
                        <a:pt x="215763" y="236733"/>
                        <a:pt x="227439" y="252510"/>
                        <a:pt x="243840" y="261257"/>
                      </a:cubicBezTo>
                      <a:cubicBezTo>
                        <a:pt x="271427" y="275970"/>
                        <a:pt x="302962" y="282109"/>
                        <a:pt x="330926" y="296091"/>
                      </a:cubicBezTo>
                      <a:cubicBezTo>
                        <a:pt x="419033" y="340145"/>
                        <a:pt x="294646" y="281099"/>
                        <a:pt x="470263" y="339634"/>
                      </a:cubicBezTo>
                      <a:cubicBezTo>
                        <a:pt x="507744" y="352127"/>
                        <a:pt x="487483" y="346115"/>
                        <a:pt x="531223" y="357051"/>
                      </a:cubicBezTo>
                      <a:cubicBezTo>
                        <a:pt x="556050" y="354292"/>
                        <a:pt x="606549" y="354222"/>
                        <a:pt x="635726" y="339634"/>
                      </a:cubicBezTo>
                      <a:cubicBezTo>
                        <a:pt x="658742" y="328126"/>
                        <a:pt x="694045" y="295699"/>
                        <a:pt x="705395" y="278674"/>
                      </a:cubicBezTo>
                      <a:cubicBezTo>
                        <a:pt x="711201" y="269965"/>
                        <a:pt x="716729" y="261065"/>
                        <a:pt x="722812" y="252548"/>
                      </a:cubicBezTo>
                      <a:cubicBezTo>
                        <a:pt x="731248" y="240737"/>
                        <a:pt x="740229" y="229325"/>
                        <a:pt x="748937" y="217714"/>
                      </a:cubicBezTo>
                      <a:cubicBezTo>
                        <a:pt x="762033" y="178429"/>
                        <a:pt x="772864" y="154991"/>
                        <a:pt x="775063" y="113211"/>
                      </a:cubicBezTo>
                      <a:cubicBezTo>
                        <a:pt x="777046" y="75526"/>
                        <a:pt x="775063" y="37737"/>
                        <a:pt x="775063" y="0"/>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72" name="Gerader Verbinder 171">
                  <a:extLst>
                    <a:ext uri="{FF2B5EF4-FFF2-40B4-BE49-F238E27FC236}">
                      <a16:creationId xmlns:a16="http://schemas.microsoft.com/office/drawing/2014/main" id="{54FF2DDE-EF5B-49B0-9B40-CE54C89B1381}"/>
                    </a:ext>
                  </a:extLst>
                </p:cNvPr>
                <p:cNvCxnSpPr/>
                <p:nvPr/>
              </p:nvCxnSpPr>
              <p:spPr bwMode="auto">
                <a:xfrm>
                  <a:off x="3637596" y="3727269"/>
                  <a:ext cx="0" cy="115824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4" name="Ellipse 173">
                  <a:extLst>
                    <a:ext uri="{FF2B5EF4-FFF2-40B4-BE49-F238E27FC236}">
                      <a16:creationId xmlns:a16="http://schemas.microsoft.com/office/drawing/2014/main" id="{B88285B7-D33C-44B3-BFD7-6BE019E26DB0}"/>
                    </a:ext>
                  </a:extLst>
                </p:cNvPr>
                <p:cNvSpPr/>
                <p:nvPr/>
              </p:nvSpPr>
              <p:spPr bwMode="auto">
                <a:xfrm>
                  <a:off x="4638571" y="4848361"/>
                  <a:ext cx="69669" cy="69669"/>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cxnSp>
            <p:nvCxnSpPr>
              <p:cNvPr id="168" name="Gerade Verbindung mit Pfeil 167">
                <a:extLst>
                  <a:ext uri="{FF2B5EF4-FFF2-40B4-BE49-F238E27FC236}">
                    <a16:creationId xmlns:a16="http://schemas.microsoft.com/office/drawing/2014/main" id="{11DCF1EB-E105-4FF3-A098-2D575CD23F4D}"/>
                  </a:ext>
                </a:extLst>
              </p:cNvPr>
              <p:cNvCxnSpPr/>
              <p:nvPr/>
            </p:nvCxnSpPr>
            <p:spPr bwMode="auto">
              <a:xfrm>
                <a:off x="2708142" y="4220981"/>
                <a:ext cx="623539" cy="0"/>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81" name="Grafik 180">
              <a:extLst>
                <a:ext uri="{FF2B5EF4-FFF2-40B4-BE49-F238E27FC236}">
                  <a16:creationId xmlns:a16="http://schemas.microsoft.com/office/drawing/2014/main" id="{052D060F-643C-468D-995E-BF7864749358}"/>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2512485" y="3718492"/>
              <a:ext cx="192911" cy="125574"/>
            </a:xfrm>
            <a:prstGeom prst="rect">
              <a:avLst/>
            </a:prstGeom>
          </p:spPr>
        </p:pic>
        <p:grpSp>
          <p:nvGrpSpPr>
            <p:cNvPr id="185" name="Gruppieren 184">
              <a:extLst>
                <a:ext uri="{FF2B5EF4-FFF2-40B4-BE49-F238E27FC236}">
                  <a16:creationId xmlns:a16="http://schemas.microsoft.com/office/drawing/2014/main" id="{AEAFCBEC-AD79-4EC4-975F-AF2E2C861A4D}"/>
                </a:ext>
              </a:extLst>
            </p:cNvPr>
            <p:cNvGrpSpPr/>
            <p:nvPr/>
          </p:nvGrpSpPr>
          <p:grpSpPr>
            <a:xfrm>
              <a:off x="1702208" y="3062637"/>
              <a:ext cx="948954" cy="527255"/>
              <a:chOff x="8364915" y="3815016"/>
              <a:chExt cx="897300" cy="528571"/>
            </a:xfrm>
          </p:grpSpPr>
          <p:sp>
            <p:nvSpPr>
              <p:cNvPr id="188" name="Freihandform: Form 187">
                <a:extLst>
                  <a:ext uri="{FF2B5EF4-FFF2-40B4-BE49-F238E27FC236}">
                    <a16:creationId xmlns:a16="http://schemas.microsoft.com/office/drawing/2014/main" id="{22D68F61-7C15-4208-9E8E-3E30C5870D13}"/>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89" name="Freihandform: Form 188">
                <a:extLst>
                  <a:ext uri="{FF2B5EF4-FFF2-40B4-BE49-F238E27FC236}">
                    <a16:creationId xmlns:a16="http://schemas.microsoft.com/office/drawing/2014/main" id="{DA883495-D099-4EF8-BB3C-09BBB791EBD7}"/>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0" name="Freihandform: Form 189">
                <a:extLst>
                  <a:ext uri="{FF2B5EF4-FFF2-40B4-BE49-F238E27FC236}">
                    <a16:creationId xmlns:a16="http://schemas.microsoft.com/office/drawing/2014/main" id="{C3A20C71-C3C0-4A02-ABD1-0B2BBB76A747}"/>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91" name="Freihandform: Form 190">
                <a:extLst>
                  <a:ext uri="{FF2B5EF4-FFF2-40B4-BE49-F238E27FC236}">
                    <a16:creationId xmlns:a16="http://schemas.microsoft.com/office/drawing/2014/main" id="{967F074F-8F3E-40FE-B12C-D28F55E71888}"/>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186" name="Gerader Verbinder 185">
              <a:extLst>
                <a:ext uri="{FF2B5EF4-FFF2-40B4-BE49-F238E27FC236}">
                  <a16:creationId xmlns:a16="http://schemas.microsoft.com/office/drawing/2014/main" id="{CF6D39F8-1071-4C31-BA45-50FD2C3033F1}"/>
                </a:ext>
              </a:extLst>
            </p:cNvPr>
            <p:cNvCxnSpPr/>
            <p:nvPr/>
          </p:nvCxnSpPr>
          <p:spPr bwMode="auto">
            <a:xfrm>
              <a:off x="2598531" y="3477183"/>
              <a:ext cx="446303"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7" name="Ellipse 186">
              <a:extLst>
                <a:ext uri="{FF2B5EF4-FFF2-40B4-BE49-F238E27FC236}">
                  <a16:creationId xmlns:a16="http://schemas.microsoft.com/office/drawing/2014/main" id="{CC7702C6-E36F-4663-A7E0-DA83AEA4F385}"/>
                </a:ext>
              </a:extLst>
            </p:cNvPr>
            <p:cNvSpPr/>
            <p:nvPr/>
          </p:nvSpPr>
          <p:spPr bwMode="auto">
            <a:xfrm>
              <a:off x="3030363" y="3463085"/>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84" name="Gerade Verbindung mit Pfeil 183">
              <a:extLst>
                <a:ext uri="{FF2B5EF4-FFF2-40B4-BE49-F238E27FC236}">
                  <a16:creationId xmlns:a16="http://schemas.microsoft.com/office/drawing/2014/main" id="{0259A63E-3871-4E2E-80D8-6ABEEAE76D70}"/>
                </a:ext>
              </a:extLst>
            </p:cNvPr>
            <p:cNvCxnSpPr/>
            <p:nvPr/>
          </p:nvCxnSpPr>
          <p:spPr bwMode="auto">
            <a:xfrm>
              <a:off x="2851924" y="3041190"/>
              <a:ext cx="0" cy="321064"/>
            </a:xfrm>
            <a:prstGeom prst="straightConnector1">
              <a:avLst/>
            </a:prstGeom>
            <a:solidFill>
              <a:srgbClr val="FF0000"/>
            </a:solidFill>
            <a:ln w="635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0" name="Gerader Verbinder 179">
              <a:extLst>
                <a:ext uri="{FF2B5EF4-FFF2-40B4-BE49-F238E27FC236}">
                  <a16:creationId xmlns:a16="http://schemas.microsoft.com/office/drawing/2014/main" id="{0C2E20A0-D7E7-496C-9B85-92A2A28CC269}"/>
                </a:ext>
              </a:extLst>
            </p:cNvPr>
            <p:cNvCxnSpPr/>
            <p:nvPr/>
          </p:nvCxnSpPr>
          <p:spPr bwMode="auto">
            <a:xfrm>
              <a:off x="2705396" y="3795534"/>
              <a:ext cx="473233" cy="0"/>
            </a:xfrm>
            <a:prstGeom prst="line">
              <a:avLst/>
            </a:prstGeom>
            <a:solidFill>
              <a:srgbClr val="FF0000"/>
            </a:solidFill>
            <a:ln w="12700"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8" name="Gerader Verbinder 197">
              <a:extLst>
                <a:ext uri="{FF2B5EF4-FFF2-40B4-BE49-F238E27FC236}">
                  <a16:creationId xmlns:a16="http://schemas.microsoft.com/office/drawing/2014/main" id="{2D839083-36C7-4296-9F87-734782A0B04E}"/>
                </a:ext>
              </a:extLst>
            </p:cNvPr>
            <p:cNvCxnSpPr>
              <a:cxnSpLocks/>
            </p:cNvCxnSpPr>
            <p:nvPr/>
          </p:nvCxnSpPr>
          <p:spPr bwMode="auto">
            <a:xfrm>
              <a:off x="7511406" y="2517843"/>
              <a:ext cx="23482" cy="211070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7" name="Gerader Verbinder 236">
              <a:extLst>
                <a:ext uri="{FF2B5EF4-FFF2-40B4-BE49-F238E27FC236}">
                  <a16:creationId xmlns:a16="http://schemas.microsoft.com/office/drawing/2014/main" id="{2CE48777-0F8E-44BA-8F9C-94E366F9F0DB}"/>
                </a:ext>
              </a:extLst>
            </p:cNvPr>
            <p:cNvCxnSpPr/>
            <p:nvPr/>
          </p:nvCxnSpPr>
          <p:spPr bwMode="auto">
            <a:xfrm>
              <a:off x="7655845" y="2718234"/>
              <a:ext cx="0" cy="1255555"/>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2" name="Grafik 191" descr="Ein Bild, das Handkarren, Projektor enthält.&#10;&#10;Automatisch generierte Beschreibung">
              <a:extLst>
                <a:ext uri="{FF2B5EF4-FFF2-40B4-BE49-F238E27FC236}">
                  <a16:creationId xmlns:a16="http://schemas.microsoft.com/office/drawing/2014/main" id="{8AE61B4D-A4D0-4BCC-9F66-1BDCB80ADFD9}"/>
                </a:ext>
              </a:extLst>
            </p:cNvPr>
            <p:cNvPicPr>
              <a:picLocks noChangeAspect="1"/>
            </p:cNvPicPr>
            <p:nvPr/>
          </p:nvPicPr>
          <p:blipFill rotWithShape="1">
            <a:blip r:embed="rId9">
              <a:extLst>
                <a:ext uri="{28A0092B-C50C-407E-A947-70E740481C1C}">
                  <a14:useLocalDpi xmlns:a14="http://schemas.microsoft.com/office/drawing/2010/main" val="0"/>
                </a:ext>
              </a:extLst>
            </a:blip>
            <a:srcRect t="34527" b="33870"/>
            <a:stretch/>
          </p:blipFill>
          <p:spPr>
            <a:xfrm flipH="1">
              <a:off x="8362125" y="3103599"/>
              <a:ext cx="670609" cy="276756"/>
            </a:xfrm>
            <a:prstGeom prst="rect">
              <a:avLst/>
            </a:prstGeom>
          </p:spPr>
        </p:pic>
        <p:cxnSp>
          <p:nvCxnSpPr>
            <p:cNvPr id="194" name="Gerader Verbinder 193">
              <a:extLst>
                <a:ext uri="{FF2B5EF4-FFF2-40B4-BE49-F238E27FC236}">
                  <a16:creationId xmlns:a16="http://schemas.microsoft.com/office/drawing/2014/main" id="{A1CFCC23-E13E-4D5B-996B-91C48AFA2533}"/>
                </a:ext>
              </a:extLst>
            </p:cNvPr>
            <p:cNvCxnSpPr/>
            <p:nvPr/>
          </p:nvCxnSpPr>
          <p:spPr bwMode="auto">
            <a:xfrm>
              <a:off x="6982282" y="4627342"/>
              <a:ext cx="534254" cy="0"/>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5" name="Freihandform: Form 194">
              <a:extLst>
                <a:ext uri="{FF2B5EF4-FFF2-40B4-BE49-F238E27FC236}">
                  <a16:creationId xmlns:a16="http://schemas.microsoft.com/office/drawing/2014/main" id="{D03D86FA-7B09-4A19-B285-56F4AD3197C3}"/>
                </a:ext>
              </a:extLst>
            </p:cNvPr>
            <p:cNvSpPr/>
            <p:nvPr/>
          </p:nvSpPr>
          <p:spPr>
            <a:xfrm rot="10800000" flipV="1">
              <a:off x="6022787" y="4418995"/>
              <a:ext cx="11760" cy="14086"/>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196" name="Freihandform: Form 195">
              <a:extLst>
                <a:ext uri="{FF2B5EF4-FFF2-40B4-BE49-F238E27FC236}">
                  <a16:creationId xmlns:a16="http://schemas.microsoft.com/office/drawing/2014/main" id="{18395899-BD3A-4CA3-A2A0-9AC5E3B57BD5}"/>
                </a:ext>
              </a:extLst>
            </p:cNvPr>
            <p:cNvSpPr/>
            <p:nvPr/>
          </p:nvSpPr>
          <p:spPr>
            <a:xfrm rot="10800000" flipV="1">
              <a:off x="5507679" y="3775085"/>
              <a:ext cx="24379" cy="1937"/>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197" name="Gerader Verbinder 196">
              <a:extLst>
                <a:ext uri="{FF2B5EF4-FFF2-40B4-BE49-F238E27FC236}">
                  <a16:creationId xmlns:a16="http://schemas.microsoft.com/office/drawing/2014/main" id="{66BAE0A7-BDAD-4DFF-AF52-E8E97FF37725}"/>
                </a:ext>
              </a:extLst>
            </p:cNvPr>
            <p:cNvCxnSpPr>
              <a:stCxn id="218" idx="42"/>
            </p:cNvCxnSpPr>
            <p:nvPr/>
          </p:nvCxnSpPr>
          <p:spPr bwMode="auto">
            <a:xfrm flipH="1" flipV="1">
              <a:off x="5160395" y="3375692"/>
              <a:ext cx="2831" cy="997919"/>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2" name="Gerader Verbinder 201">
              <a:extLst>
                <a:ext uri="{FF2B5EF4-FFF2-40B4-BE49-F238E27FC236}">
                  <a16:creationId xmlns:a16="http://schemas.microsoft.com/office/drawing/2014/main" id="{82264531-C827-4D86-90BA-7FDE7D039760}"/>
                </a:ext>
              </a:extLst>
            </p:cNvPr>
            <p:cNvCxnSpPr>
              <a:cxnSpLocks/>
            </p:cNvCxnSpPr>
            <p:nvPr/>
          </p:nvCxnSpPr>
          <p:spPr bwMode="auto">
            <a:xfrm flipH="1">
              <a:off x="6982331" y="4208537"/>
              <a:ext cx="5108" cy="415169"/>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4" name="Grafik 203" descr="Ein Bild, das Buchse, Elektronik, drinnen, Stecker enthält.&#10;&#10;Automatisch generierte Beschreibung">
              <a:extLst>
                <a:ext uri="{FF2B5EF4-FFF2-40B4-BE49-F238E27FC236}">
                  <a16:creationId xmlns:a16="http://schemas.microsoft.com/office/drawing/2014/main" id="{ADE56F7A-7CF2-4842-B805-AD4136B9F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4693" y="4072246"/>
              <a:ext cx="125490" cy="163872"/>
            </a:xfrm>
            <a:prstGeom prst="rect">
              <a:avLst/>
            </a:prstGeom>
          </p:spPr>
        </p:pic>
        <p:cxnSp>
          <p:nvCxnSpPr>
            <p:cNvPr id="206" name="Gerader Verbinder 205">
              <a:extLst>
                <a:ext uri="{FF2B5EF4-FFF2-40B4-BE49-F238E27FC236}">
                  <a16:creationId xmlns:a16="http://schemas.microsoft.com/office/drawing/2014/main" id="{34796E50-88EE-40F4-B6E1-39A9E48B4AE1}"/>
                </a:ext>
              </a:extLst>
            </p:cNvPr>
            <p:cNvCxnSpPr>
              <a:stCxn id="207" idx="2"/>
            </p:cNvCxnSpPr>
            <p:nvPr/>
          </p:nvCxnSpPr>
          <p:spPr bwMode="auto">
            <a:xfrm flipH="1">
              <a:off x="6506494" y="4243973"/>
              <a:ext cx="196" cy="384575"/>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7" name="Grafik 206">
              <a:extLst>
                <a:ext uri="{FF2B5EF4-FFF2-40B4-BE49-F238E27FC236}">
                  <a16:creationId xmlns:a16="http://schemas.microsoft.com/office/drawing/2014/main" id="{6FF801DA-328C-4BBF-A8F6-2BC9F91AA4B2}"/>
                </a:ext>
              </a:extLst>
            </p:cNvPr>
            <p:cNvPicPr>
              <a:picLocks noChangeAspect="1"/>
            </p:cNvPicPr>
            <p:nvPr/>
          </p:nvPicPr>
          <p:blipFill rotWithShape="1">
            <a:blip r:embed="rId4">
              <a:extLst>
                <a:ext uri="{28A0092B-C50C-407E-A947-70E740481C1C}">
                  <a14:useLocalDpi xmlns:a14="http://schemas.microsoft.com/office/drawing/2010/main" val="0"/>
                </a:ext>
              </a:extLst>
            </a:blip>
            <a:srcRect l="21087" t="56358" r="73126" b="14625"/>
            <a:stretch/>
          </p:blipFill>
          <p:spPr>
            <a:xfrm>
              <a:off x="6442387" y="3955856"/>
              <a:ext cx="128606" cy="288117"/>
            </a:xfrm>
            <a:prstGeom prst="rect">
              <a:avLst/>
            </a:prstGeom>
          </p:spPr>
        </p:pic>
        <p:cxnSp>
          <p:nvCxnSpPr>
            <p:cNvPr id="208" name="Gerader Verbinder 207">
              <a:extLst>
                <a:ext uri="{FF2B5EF4-FFF2-40B4-BE49-F238E27FC236}">
                  <a16:creationId xmlns:a16="http://schemas.microsoft.com/office/drawing/2014/main" id="{E212253B-A0A9-4805-8BA5-92442186CDCE}"/>
                </a:ext>
              </a:extLst>
            </p:cNvPr>
            <p:cNvCxnSpPr>
              <a:cxnSpLocks/>
            </p:cNvCxnSpPr>
            <p:nvPr/>
          </p:nvCxnSpPr>
          <p:spPr bwMode="auto">
            <a:xfrm>
              <a:off x="6510036" y="4625572"/>
              <a:ext cx="101988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9" name="Ellipse 208">
              <a:extLst>
                <a:ext uri="{FF2B5EF4-FFF2-40B4-BE49-F238E27FC236}">
                  <a16:creationId xmlns:a16="http://schemas.microsoft.com/office/drawing/2014/main" id="{6E673251-C1E4-4C6F-95A3-5BC340A9FC86}"/>
                </a:ext>
              </a:extLst>
            </p:cNvPr>
            <p:cNvSpPr/>
            <p:nvPr/>
          </p:nvSpPr>
          <p:spPr bwMode="auto">
            <a:xfrm>
              <a:off x="6962637" y="4599977"/>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11" name="Grafik 210">
              <a:extLst>
                <a:ext uri="{FF2B5EF4-FFF2-40B4-BE49-F238E27FC236}">
                  <a16:creationId xmlns:a16="http://schemas.microsoft.com/office/drawing/2014/main" id="{92B54EAE-EDD0-4CEA-BE22-FAA07F88A7F2}"/>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082009" y="4095751"/>
              <a:ext cx="392469" cy="207888"/>
            </a:xfrm>
            <a:prstGeom prst="rect">
              <a:avLst/>
            </a:prstGeom>
          </p:spPr>
        </p:pic>
        <p:pic>
          <p:nvPicPr>
            <p:cNvPr id="212" name="Grafik 211">
              <a:extLst>
                <a:ext uri="{FF2B5EF4-FFF2-40B4-BE49-F238E27FC236}">
                  <a16:creationId xmlns:a16="http://schemas.microsoft.com/office/drawing/2014/main" id="{FD56819E-2188-49E3-942B-47BE9D6E8C1B}"/>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164379" y="3863458"/>
              <a:ext cx="392469" cy="207888"/>
            </a:xfrm>
            <a:prstGeom prst="rect">
              <a:avLst/>
            </a:prstGeom>
          </p:spPr>
        </p:pic>
        <p:pic>
          <p:nvPicPr>
            <p:cNvPr id="213" name="Grafik 212">
              <a:extLst>
                <a:ext uri="{FF2B5EF4-FFF2-40B4-BE49-F238E27FC236}">
                  <a16:creationId xmlns:a16="http://schemas.microsoft.com/office/drawing/2014/main" id="{479FF502-39DC-4958-B44E-E56969BAF56F}"/>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270976" y="3647860"/>
              <a:ext cx="392469" cy="207888"/>
            </a:xfrm>
            <a:prstGeom prst="rect">
              <a:avLst/>
            </a:prstGeom>
          </p:spPr>
        </p:pic>
        <p:pic>
          <p:nvPicPr>
            <p:cNvPr id="214" name="Grafik 213">
              <a:extLst>
                <a:ext uri="{FF2B5EF4-FFF2-40B4-BE49-F238E27FC236}">
                  <a16:creationId xmlns:a16="http://schemas.microsoft.com/office/drawing/2014/main" id="{8EDCB03B-4AB3-4458-988E-941222EA6D5F}"/>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513240" y="4095751"/>
              <a:ext cx="392469" cy="207888"/>
            </a:xfrm>
            <a:prstGeom prst="rect">
              <a:avLst/>
            </a:prstGeom>
          </p:spPr>
        </p:pic>
        <p:pic>
          <p:nvPicPr>
            <p:cNvPr id="215" name="Grafik 214">
              <a:extLst>
                <a:ext uri="{FF2B5EF4-FFF2-40B4-BE49-F238E27FC236}">
                  <a16:creationId xmlns:a16="http://schemas.microsoft.com/office/drawing/2014/main" id="{8E145173-3ACB-40B7-BACA-0125C3BF1BCC}"/>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595610" y="3863458"/>
              <a:ext cx="392469" cy="207888"/>
            </a:xfrm>
            <a:prstGeom prst="rect">
              <a:avLst/>
            </a:prstGeom>
          </p:spPr>
        </p:pic>
        <p:pic>
          <p:nvPicPr>
            <p:cNvPr id="216" name="Grafik 215">
              <a:extLst>
                <a:ext uri="{FF2B5EF4-FFF2-40B4-BE49-F238E27FC236}">
                  <a16:creationId xmlns:a16="http://schemas.microsoft.com/office/drawing/2014/main" id="{43690C16-A3E0-40A8-9C35-97A9EBC234AC}"/>
                </a:ext>
              </a:extLst>
            </p:cNvPr>
            <p:cNvPicPr>
              <a:picLocks noChangeAspect="1"/>
            </p:cNvPicPr>
            <p:nvPr/>
          </p:nvPicPr>
          <p:blipFill rotWithShape="1">
            <a:blip r:embed="rId10">
              <a:extLst>
                <a:ext uri="{28A0092B-C50C-407E-A947-70E740481C1C}">
                  <a14:useLocalDpi xmlns:a14="http://schemas.microsoft.com/office/drawing/2010/main" val="0"/>
                </a:ext>
              </a:extLst>
            </a:blip>
            <a:srcRect l="13089" t="28194" r="13089" b="37778"/>
            <a:stretch/>
          </p:blipFill>
          <p:spPr>
            <a:xfrm>
              <a:off x="8702207" y="3647860"/>
              <a:ext cx="392469" cy="207888"/>
            </a:xfrm>
            <a:prstGeom prst="rect">
              <a:avLst/>
            </a:prstGeom>
          </p:spPr>
        </p:pic>
        <p:sp>
          <p:nvSpPr>
            <p:cNvPr id="217" name="Freihandform: Form 216">
              <a:extLst>
                <a:ext uri="{FF2B5EF4-FFF2-40B4-BE49-F238E27FC236}">
                  <a16:creationId xmlns:a16="http://schemas.microsoft.com/office/drawing/2014/main" id="{AD4AB564-91F7-4E01-825E-E922F71F7840}"/>
                </a:ext>
              </a:extLst>
            </p:cNvPr>
            <p:cNvSpPr/>
            <p:nvPr/>
          </p:nvSpPr>
          <p:spPr bwMode="auto">
            <a:xfrm>
              <a:off x="4594499" y="2998899"/>
              <a:ext cx="2757497" cy="806345"/>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18" name="Freihandform: Form 217">
              <a:extLst>
                <a:ext uri="{FF2B5EF4-FFF2-40B4-BE49-F238E27FC236}">
                  <a16:creationId xmlns:a16="http://schemas.microsoft.com/office/drawing/2014/main" id="{A9ADD4C5-2BC7-4EAF-AAFF-8AC13E942F58}"/>
                </a:ext>
              </a:extLst>
            </p:cNvPr>
            <p:cNvSpPr/>
            <p:nvPr/>
          </p:nvSpPr>
          <p:spPr>
            <a:xfrm rot="10800000" flipH="1" flipV="1">
              <a:off x="4076727" y="2968499"/>
              <a:ext cx="3367359" cy="1433842"/>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220" name="Freihandform: Form 219">
              <a:extLst>
                <a:ext uri="{FF2B5EF4-FFF2-40B4-BE49-F238E27FC236}">
                  <a16:creationId xmlns:a16="http://schemas.microsoft.com/office/drawing/2014/main" id="{023A11CD-9823-4BD7-BB2A-40291D7BA629}"/>
                </a:ext>
              </a:extLst>
            </p:cNvPr>
            <p:cNvSpPr/>
            <p:nvPr/>
          </p:nvSpPr>
          <p:spPr bwMode="auto">
            <a:xfrm>
              <a:off x="4356833" y="3113239"/>
              <a:ext cx="769419" cy="122073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28" name="Gruppieren 227">
              <a:extLst>
                <a:ext uri="{FF2B5EF4-FFF2-40B4-BE49-F238E27FC236}">
                  <a16:creationId xmlns:a16="http://schemas.microsoft.com/office/drawing/2014/main" id="{A2124841-E1DA-48C0-ADAE-08466BFBBF21}"/>
                </a:ext>
              </a:extLst>
            </p:cNvPr>
            <p:cNvGrpSpPr/>
            <p:nvPr/>
          </p:nvGrpSpPr>
          <p:grpSpPr>
            <a:xfrm>
              <a:off x="4993061" y="3120248"/>
              <a:ext cx="1947051" cy="588201"/>
              <a:chOff x="8364915" y="3815016"/>
              <a:chExt cx="897300" cy="528571"/>
            </a:xfrm>
          </p:grpSpPr>
          <p:sp>
            <p:nvSpPr>
              <p:cNvPr id="230" name="Freihandform: Form 229">
                <a:extLst>
                  <a:ext uri="{FF2B5EF4-FFF2-40B4-BE49-F238E27FC236}">
                    <a16:creationId xmlns:a16="http://schemas.microsoft.com/office/drawing/2014/main" id="{D0F5C8B5-47F4-4C0B-9D99-223B2D0B0C73}"/>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1" name="Freihandform: Form 230">
                <a:extLst>
                  <a:ext uri="{FF2B5EF4-FFF2-40B4-BE49-F238E27FC236}">
                    <a16:creationId xmlns:a16="http://schemas.microsoft.com/office/drawing/2014/main" id="{3BD8EE60-E720-4AE8-9178-EFA60D8BF847}"/>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2" name="Freihandform: Form 231">
                <a:extLst>
                  <a:ext uri="{FF2B5EF4-FFF2-40B4-BE49-F238E27FC236}">
                    <a16:creationId xmlns:a16="http://schemas.microsoft.com/office/drawing/2014/main" id="{F9E37988-A259-4099-BAC0-236A7B96DC83}"/>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3" name="Freihandform: Form 232">
                <a:extLst>
                  <a:ext uri="{FF2B5EF4-FFF2-40B4-BE49-F238E27FC236}">
                    <a16:creationId xmlns:a16="http://schemas.microsoft.com/office/drawing/2014/main" id="{675855D1-48A3-477E-8A1E-5EDCD85951BD}"/>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cxnSp>
          <p:nvCxnSpPr>
            <p:cNvPr id="229" name="Gerader Verbinder 228">
              <a:extLst>
                <a:ext uri="{FF2B5EF4-FFF2-40B4-BE49-F238E27FC236}">
                  <a16:creationId xmlns:a16="http://schemas.microsoft.com/office/drawing/2014/main" id="{3E2C973E-DA48-4B15-99A5-2B8434DFFBD7}"/>
                </a:ext>
              </a:extLst>
            </p:cNvPr>
            <p:cNvCxnSpPr/>
            <p:nvPr/>
          </p:nvCxnSpPr>
          <p:spPr bwMode="auto">
            <a:xfrm>
              <a:off x="6832126" y="3582713"/>
              <a:ext cx="689208"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7" name="Gerade Verbindung mit Pfeil 226">
              <a:extLst>
                <a:ext uri="{FF2B5EF4-FFF2-40B4-BE49-F238E27FC236}">
                  <a16:creationId xmlns:a16="http://schemas.microsoft.com/office/drawing/2014/main" id="{C9CBF2C9-3F92-458D-91D6-ED091CD2650B}"/>
                </a:ext>
              </a:extLst>
            </p:cNvPr>
            <p:cNvCxnSpPr/>
            <p:nvPr/>
          </p:nvCxnSpPr>
          <p:spPr bwMode="auto">
            <a:xfrm>
              <a:off x="7275942" y="2912070"/>
              <a:ext cx="0" cy="358176"/>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 name="Ellipse 224">
              <a:extLst>
                <a:ext uri="{FF2B5EF4-FFF2-40B4-BE49-F238E27FC236}">
                  <a16:creationId xmlns:a16="http://schemas.microsoft.com/office/drawing/2014/main" id="{C480368B-8709-45E5-977B-ACC0543FCE9A}"/>
                </a:ext>
              </a:extLst>
            </p:cNvPr>
            <p:cNvSpPr/>
            <p:nvPr/>
          </p:nvSpPr>
          <p:spPr bwMode="auto">
            <a:xfrm>
              <a:off x="7490721" y="3555075"/>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9" name="Grafik 238">
              <a:extLst>
                <a:ext uri="{FF2B5EF4-FFF2-40B4-BE49-F238E27FC236}">
                  <a16:creationId xmlns:a16="http://schemas.microsoft.com/office/drawing/2014/main" id="{C140F9EC-5CDE-4A34-85D4-04908CDAC1CC}"/>
                </a:ext>
              </a:extLst>
            </p:cNvPr>
            <p:cNvPicPr>
              <a:picLocks noChangeAspect="1"/>
            </p:cNvPicPr>
            <p:nvPr/>
          </p:nvPicPr>
          <p:blipFill rotWithShape="1">
            <a:blip r:embed="rId8">
              <a:extLst>
                <a:ext uri="{28A0092B-C50C-407E-A947-70E740481C1C}">
                  <a14:useLocalDpi xmlns:a14="http://schemas.microsoft.com/office/drawing/2010/main" val="0"/>
                </a:ext>
              </a:extLst>
            </a:blip>
            <a:srcRect l="17809" t="17276" r="16816" b="18891"/>
            <a:stretch/>
          </p:blipFill>
          <p:spPr>
            <a:xfrm>
              <a:off x="6819239" y="3830962"/>
              <a:ext cx="268201" cy="227981"/>
            </a:xfrm>
            <a:prstGeom prst="rect">
              <a:avLst/>
            </a:prstGeom>
          </p:spPr>
        </p:pic>
        <p:cxnSp>
          <p:nvCxnSpPr>
            <p:cNvPr id="241" name="Gerader Verbinder 240">
              <a:extLst>
                <a:ext uri="{FF2B5EF4-FFF2-40B4-BE49-F238E27FC236}">
                  <a16:creationId xmlns:a16="http://schemas.microsoft.com/office/drawing/2014/main" id="{75701131-DCCF-4033-82E8-E6C76F9AEE6B}"/>
                </a:ext>
              </a:extLst>
            </p:cNvPr>
            <p:cNvCxnSpPr/>
            <p:nvPr/>
          </p:nvCxnSpPr>
          <p:spPr bwMode="auto">
            <a:xfrm>
              <a:off x="7082019" y="3973789"/>
              <a:ext cx="573826" cy="0"/>
            </a:xfrm>
            <a:prstGeom prst="line">
              <a:avLst/>
            </a:prstGeom>
            <a:solidFill>
              <a:srgbClr val="FF0000"/>
            </a:solidFill>
            <a:ln w="9525" cap="flat" cmpd="sng" algn="ctr">
              <a:solidFill>
                <a:srgbClr val="3333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3" name="Gerader Verbinder 242">
              <a:extLst>
                <a:ext uri="{FF2B5EF4-FFF2-40B4-BE49-F238E27FC236}">
                  <a16:creationId xmlns:a16="http://schemas.microsoft.com/office/drawing/2014/main" id="{FE2C30CB-11CD-459C-A9D1-F901EBDC0FB1}"/>
                </a:ext>
              </a:extLst>
            </p:cNvPr>
            <p:cNvCxnSpPr/>
            <p:nvPr/>
          </p:nvCxnSpPr>
          <p:spPr bwMode="auto">
            <a:xfrm>
              <a:off x="7516341" y="4230518"/>
              <a:ext cx="589724"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4" name="Ellipse 243">
              <a:extLst>
                <a:ext uri="{FF2B5EF4-FFF2-40B4-BE49-F238E27FC236}">
                  <a16:creationId xmlns:a16="http://schemas.microsoft.com/office/drawing/2014/main" id="{9DB72A83-4AE1-4C5A-A654-29C1C5991FEF}"/>
                </a:ext>
              </a:extLst>
            </p:cNvPr>
            <p:cNvSpPr/>
            <p:nvPr/>
          </p:nvSpPr>
          <p:spPr bwMode="auto">
            <a:xfrm>
              <a:off x="7512811" y="4203034"/>
              <a:ext cx="39200" cy="51190"/>
            </a:xfrm>
            <a:prstGeom prst="ellipse">
              <a:avLst/>
            </a:prstGeom>
            <a:solidFill>
              <a:schemeClr val="tx1"/>
            </a:solidFill>
            <a:ln w="285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45" name="Gerade Verbindung mit Pfeil 244">
              <a:extLst>
                <a:ext uri="{FF2B5EF4-FFF2-40B4-BE49-F238E27FC236}">
                  <a16:creationId xmlns:a16="http://schemas.microsoft.com/office/drawing/2014/main" id="{1DE20E0C-EF33-4690-8146-28169DFCCB52}"/>
                </a:ext>
              </a:extLst>
            </p:cNvPr>
            <p:cNvCxnSpPr/>
            <p:nvPr/>
          </p:nvCxnSpPr>
          <p:spPr bwMode="auto">
            <a:xfrm>
              <a:off x="7633090" y="4325095"/>
              <a:ext cx="221832" cy="5278"/>
            </a:xfrm>
            <a:prstGeom prst="straightConnector1">
              <a:avLst/>
            </a:prstGeom>
            <a:solidFill>
              <a:srgbClr val="FF0000"/>
            </a:solidFill>
            <a:ln w="2857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0" name="Gerader Verbinder 249">
              <a:extLst>
                <a:ext uri="{FF2B5EF4-FFF2-40B4-BE49-F238E27FC236}">
                  <a16:creationId xmlns:a16="http://schemas.microsoft.com/office/drawing/2014/main" id="{2421C27E-6BAF-41D0-A66A-F04C8DC419BD}"/>
                </a:ext>
              </a:extLst>
            </p:cNvPr>
            <p:cNvCxnSpPr/>
            <p:nvPr/>
          </p:nvCxnSpPr>
          <p:spPr bwMode="auto">
            <a:xfrm>
              <a:off x="6022147" y="4216267"/>
              <a:ext cx="1" cy="404732"/>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2" name="Grafik 251">
              <a:extLst>
                <a:ext uri="{FF2B5EF4-FFF2-40B4-BE49-F238E27FC236}">
                  <a16:creationId xmlns:a16="http://schemas.microsoft.com/office/drawing/2014/main" id="{076A2BA8-A504-4148-BF96-0D43EEBAA8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2043" y="3894207"/>
              <a:ext cx="277293" cy="362103"/>
            </a:xfrm>
            <a:prstGeom prst="rect">
              <a:avLst/>
            </a:prstGeom>
          </p:spPr>
        </p:pic>
        <p:pic>
          <p:nvPicPr>
            <p:cNvPr id="253" name="Grafik 252">
              <a:extLst>
                <a:ext uri="{FF2B5EF4-FFF2-40B4-BE49-F238E27FC236}">
                  <a16:creationId xmlns:a16="http://schemas.microsoft.com/office/drawing/2014/main" id="{19F2C6DF-02B8-4360-A16C-959F629389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80906" y="3942649"/>
              <a:ext cx="335159" cy="291778"/>
            </a:xfrm>
            <a:prstGeom prst="rect">
              <a:avLst/>
            </a:prstGeom>
          </p:spPr>
        </p:pic>
        <p:cxnSp>
          <p:nvCxnSpPr>
            <p:cNvPr id="254" name="Gerader Verbinder 253">
              <a:extLst>
                <a:ext uri="{FF2B5EF4-FFF2-40B4-BE49-F238E27FC236}">
                  <a16:creationId xmlns:a16="http://schemas.microsoft.com/office/drawing/2014/main" id="{61ADD239-8D36-4840-B26B-FB68A358DDD3}"/>
                </a:ext>
              </a:extLst>
            </p:cNvPr>
            <p:cNvCxnSpPr>
              <a:cxnSpLocks/>
            </p:cNvCxnSpPr>
            <p:nvPr/>
          </p:nvCxnSpPr>
          <p:spPr bwMode="auto">
            <a:xfrm>
              <a:off x="5497032" y="4628548"/>
              <a:ext cx="1009462"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5" name="Gerader Verbinder 254">
              <a:extLst>
                <a:ext uri="{FF2B5EF4-FFF2-40B4-BE49-F238E27FC236}">
                  <a16:creationId xmlns:a16="http://schemas.microsoft.com/office/drawing/2014/main" id="{D2FA6FE4-26D9-4B21-B10E-24DFE770FFCC}"/>
                </a:ext>
              </a:extLst>
            </p:cNvPr>
            <p:cNvCxnSpPr/>
            <p:nvPr/>
          </p:nvCxnSpPr>
          <p:spPr bwMode="auto">
            <a:xfrm>
              <a:off x="5505964" y="4187184"/>
              <a:ext cx="0" cy="441364"/>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6" name="Ellipse 255">
              <a:extLst>
                <a:ext uri="{FF2B5EF4-FFF2-40B4-BE49-F238E27FC236}">
                  <a16:creationId xmlns:a16="http://schemas.microsoft.com/office/drawing/2014/main" id="{42B21336-A854-480F-872E-ECBA0059C02C}"/>
                </a:ext>
              </a:extLst>
            </p:cNvPr>
            <p:cNvSpPr/>
            <p:nvPr/>
          </p:nvSpPr>
          <p:spPr bwMode="auto">
            <a:xfrm>
              <a:off x="6003116" y="4596239"/>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7" name="Ellipse 256">
              <a:extLst>
                <a:ext uri="{FF2B5EF4-FFF2-40B4-BE49-F238E27FC236}">
                  <a16:creationId xmlns:a16="http://schemas.microsoft.com/office/drawing/2014/main" id="{E3A91EAA-7C14-4D87-91AB-4C60A799B368}"/>
                </a:ext>
              </a:extLst>
            </p:cNvPr>
            <p:cNvSpPr/>
            <p:nvPr/>
          </p:nvSpPr>
          <p:spPr bwMode="auto">
            <a:xfrm>
              <a:off x="6489830" y="4596239"/>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248" name="Gerader Verbinder 247">
              <a:extLst>
                <a:ext uri="{FF2B5EF4-FFF2-40B4-BE49-F238E27FC236}">
                  <a16:creationId xmlns:a16="http://schemas.microsoft.com/office/drawing/2014/main" id="{C35B52B3-493F-4CED-AF2A-26283BBF9C28}"/>
                </a:ext>
              </a:extLst>
            </p:cNvPr>
            <p:cNvCxnSpPr/>
            <p:nvPr/>
          </p:nvCxnSpPr>
          <p:spPr bwMode="auto">
            <a:xfrm flipH="1" flipV="1">
              <a:off x="5645763" y="4075259"/>
              <a:ext cx="292833" cy="526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9" name="Gerade Verbindung mit Pfeil 248">
              <a:extLst>
                <a:ext uri="{FF2B5EF4-FFF2-40B4-BE49-F238E27FC236}">
                  <a16:creationId xmlns:a16="http://schemas.microsoft.com/office/drawing/2014/main" id="{D4045FB2-7200-4C56-8ED2-BFA8B90CBFE0}"/>
                </a:ext>
              </a:extLst>
            </p:cNvPr>
            <p:cNvCxnSpPr/>
            <p:nvPr/>
          </p:nvCxnSpPr>
          <p:spPr bwMode="auto">
            <a:xfrm>
              <a:off x="5682106" y="4031451"/>
              <a:ext cx="221832" cy="5278"/>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58" name="Grafik 257" descr="Ein Bild, das Handkarren, Projektor enthält.&#10;&#10;Automatisch generierte Beschreibung">
              <a:extLst>
                <a:ext uri="{FF2B5EF4-FFF2-40B4-BE49-F238E27FC236}">
                  <a16:creationId xmlns:a16="http://schemas.microsoft.com/office/drawing/2014/main" id="{52CEDA4A-2D1C-43A8-A13B-5F20E6A34C23}"/>
                </a:ext>
              </a:extLst>
            </p:cNvPr>
            <p:cNvPicPr>
              <a:picLocks noChangeAspect="1"/>
            </p:cNvPicPr>
            <p:nvPr/>
          </p:nvPicPr>
          <p:blipFill rotWithShape="1">
            <a:blip r:embed="rId9">
              <a:extLst>
                <a:ext uri="{28A0092B-C50C-407E-A947-70E740481C1C}">
                  <a14:useLocalDpi xmlns:a14="http://schemas.microsoft.com/office/drawing/2010/main" val="0"/>
                </a:ext>
              </a:extLst>
            </a:blip>
            <a:srcRect t="34527" b="33870"/>
            <a:stretch/>
          </p:blipFill>
          <p:spPr>
            <a:xfrm flipH="1">
              <a:off x="8362125" y="3375790"/>
              <a:ext cx="670609" cy="276756"/>
            </a:xfrm>
            <a:prstGeom prst="rect">
              <a:avLst/>
            </a:prstGeom>
          </p:spPr>
        </p:pic>
        <p:cxnSp>
          <p:nvCxnSpPr>
            <p:cNvPr id="260" name="Gerader Verbinder 259">
              <a:extLst>
                <a:ext uri="{FF2B5EF4-FFF2-40B4-BE49-F238E27FC236}">
                  <a16:creationId xmlns:a16="http://schemas.microsoft.com/office/drawing/2014/main" id="{A29E9467-C3F6-4499-8C86-A9B803195494}"/>
                </a:ext>
              </a:extLst>
            </p:cNvPr>
            <p:cNvCxnSpPr/>
            <p:nvPr/>
          </p:nvCxnSpPr>
          <p:spPr bwMode="auto">
            <a:xfrm>
              <a:off x="7496743" y="3580683"/>
              <a:ext cx="713247" cy="0"/>
            </a:xfrm>
            <a:prstGeom prst="line">
              <a:avLst/>
            </a:prstGeom>
            <a:solidFill>
              <a:srgbClr val="FF0000"/>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61" name="Gruppieren 260">
              <a:extLst>
                <a:ext uri="{FF2B5EF4-FFF2-40B4-BE49-F238E27FC236}">
                  <a16:creationId xmlns:a16="http://schemas.microsoft.com/office/drawing/2014/main" id="{6340B7C2-D75A-4A73-8757-D494B2BA5842}"/>
                </a:ext>
              </a:extLst>
            </p:cNvPr>
            <p:cNvGrpSpPr/>
            <p:nvPr/>
          </p:nvGrpSpPr>
          <p:grpSpPr>
            <a:xfrm>
              <a:off x="7866173" y="3027964"/>
              <a:ext cx="1694579" cy="1457785"/>
              <a:chOff x="9906000" y="1688388"/>
              <a:chExt cx="3011703" cy="1984036"/>
            </a:xfrm>
          </p:grpSpPr>
          <p:pic>
            <p:nvPicPr>
              <p:cNvPr id="262" name="Grafik 261">
                <a:extLst>
                  <a:ext uri="{FF2B5EF4-FFF2-40B4-BE49-F238E27FC236}">
                    <a16:creationId xmlns:a16="http://schemas.microsoft.com/office/drawing/2014/main" id="{61F81616-0BFF-4816-855A-3D5B443E68E1}"/>
                  </a:ext>
                </a:extLst>
              </p:cNvPr>
              <p:cNvPicPr>
                <a:picLocks noChangeAspect="1"/>
              </p:cNvPicPr>
              <p:nvPr/>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 t="16508" r="49149" b="27515"/>
              <a:stretch/>
            </p:blipFill>
            <p:spPr>
              <a:xfrm>
                <a:off x="9906000" y="1688388"/>
                <a:ext cx="2828822" cy="1968695"/>
              </a:xfrm>
              <a:prstGeom prst="rect">
                <a:avLst/>
              </a:prstGeom>
            </p:spPr>
          </p:pic>
          <p:sp>
            <p:nvSpPr>
              <p:cNvPr id="263" name="Rechteck 262">
                <a:extLst>
                  <a:ext uri="{FF2B5EF4-FFF2-40B4-BE49-F238E27FC236}">
                    <a16:creationId xmlns:a16="http://schemas.microsoft.com/office/drawing/2014/main" id="{A1F4FC7F-610D-470B-89ED-E8E2CC3173A2}"/>
                  </a:ext>
                </a:extLst>
              </p:cNvPr>
              <p:cNvSpPr/>
              <p:nvPr/>
            </p:nvSpPr>
            <p:spPr bwMode="auto">
              <a:xfrm>
                <a:off x="12409634" y="2705215"/>
                <a:ext cx="508069" cy="967209"/>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64" name="Ellipse 263">
              <a:extLst>
                <a:ext uri="{FF2B5EF4-FFF2-40B4-BE49-F238E27FC236}">
                  <a16:creationId xmlns:a16="http://schemas.microsoft.com/office/drawing/2014/main" id="{BE7C9111-2374-4AE1-9D0E-9024A652A5B0}"/>
                </a:ext>
              </a:extLst>
            </p:cNvPr>
            <p:cNvSpPr/>
            <p:nvPr/>
          </p:nvSpPr>
          <p:spPr bwMode="auto">
            <a:xfrm>
              <a:off x="2495691" y="4376525"/>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65" name="Ellipse 264">
              <a:extLst>
                <a:ext uri="{FF2B5EF4-FFF2-40B4-BE49-F238E27FC236}">
                  <a16:creationId xmlns:a16="http://schemas.microsoft.com/office/drawing/2014/main" id="{A1C0784F-22A4-4451-A619-0C3BA31A0F3F}"/>
                </a:ext>
              </a:extLst>
            </p:cNvPr>
            <p:cNvSpPr/>
            <p:nvPr/>
          </p:nvSpPr>
          <p:spPr bwMode="auto">
            <a:xfrm>
              <a:off x="2672082" y="4372182"/>
              <a:ext cx="28196" cy="28196"/>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72" name="Textfeld 271">
              <a:extLst>
                <a:ext uri="{FF2B5EF4-FFF2-40B4-BE49-F238E27FC236}">
                  <a16:creationId xmlns:a16="http://schemas.microsoft.com/office/drawing/2014/main" id="{BF8A5C2B-971F-412E-B616-E2B2B3352794}"/>
                </a:ext>
              </a:extLst>
            </p:cNvPr>
            <p:cNvSpPr txBox="1"/>
            <p:nvPr/>
          </p:nvSpPr>
          <p:spPr>
            <a:xfrm>
              <a:off x="1722440" y="4674258"/>
              <a:ext cx="941283" cy="307777"/>
            </a:xfrm>
            <a:prstGeom prst="rect">
              <a:avLst/>
            </a:prstGeom>
            <a:noFill/>
          </p:spPr>
          <p:txBody>
            <a:bodyPr wrap="none" rtlCol="0">
              <a:spAutoFit/>
            </a:bodyPr>
            <a:lstStyle/>
            <a:p>
              <a:r>
                <a:rPr lang="de-DE" sz="1400" dirty="0">
                  <a:solidFill>
                    <a:srgbClr val="3333FF"/>
                  </a:solidFill>
                </a:rPr>
                <a:t>zu Hause</a:t>
              </a:r>
            </a:p>
          </p:txBody>
        </p:sp>
        <p:sp>
          <p:nvSpPr>
            <p:cNvPr id="273" name="Textfeld 272">
              <a:extLst>
                <a:ext uri="{FF2B5EF4-FFF2-40B4-BE49-F238E27FC236}">
                  <a16:creationId xmlns:a16="http://schemas.microsoft.com/office/drawing/2014/main" id="{47561EF2-0E24-45C7-AD68-A632B6CBCCC8}"/>
                </a:ext>
              </a:extLst>
            </p:cNvPr>
            <p:cNvSpPr txBox="1"/>
            <p:nvPr/>
          </p:nvSpPr>
          <p:spPr>
            <a:xfrm>
              <a:off x="4386044" y="4674258"/>
              <a:ext cx="3637534" cy="307777"/>
            </a:xfrm>
            <a:prstGeom prst="rect">
              <a:avLst/>
            </a:prstGeom>
            <a:noFill/>
          </p:spPr>
          <p:txBody>
            <a:bodyPr wrap="none" rtlCol="0">
              <a:spAutoFit/>
            </a:bodyPr>
            <a:lstStyle/>
            <a:p>
              <a:r>
                <a:rPr lang="de-DE" sz="1400" dirty="0">
                  <a:solidFill>
                    <a:srgbClr val="3333FF"/>
                  </a:solidFill>
                </a:rPr>
                <a:t>Arbeitsplatz, Einkaufs-/Freizeitzentrum, etc.</a:t>
              </a:r>
            </a:p>
          </p:txBody>
        </p:sp>
        <p:sp>
          <p:nvSpPr>
            <p:cNvPr id="121" name="Ellipse 120">
              <a:extLst>
                <a:ext uri="{FF2B5EF4-FFF2-40B4-BE49-F238E27FC236}">
                  <a16:creationId xmlns:a16="http://schemas.microsoft.com/office/drawing/2014/main" id="{3F93AFDE-2F29-F3C5-B1F7-064B3436D4D7}"/>
                </a:ext>
              </a:extLst>
            </p:cNvPr>
            <p:cNvSpPr/>
            <p:nvPr/>
          </p:nvSpPr>
          <p:spPr bwMode="auto">
            <a:xfrm>
              <a:off x="7490721" y="2491251"/>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2" name="Ellipse 121">
              <a:extLst>
                <a:ext uri="{FF2B5EF4-FFF2-40B4-BE49-F238E27FC236}">
                  <a16:creationId xmlns:a16="http://schemas.microsoft.com/office/drawing/2014/main" id="{B2C6104C-2EC4-58A9-7B1D-8C6A55B31071}"/>
                </a:ext>
              </a:extLst>
            </p:cNvPr>
            <p:cNvSpPr/>
            <p:nvPr/>
          </p:nvSpPr>
          <p:spPr bwMode="auto">
            <a:xfrm>
              <a:off x="3024861" y="2491251"/>
              <a:ext cx="39200" cy="5119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 name="Textfeld 1">
            <a:extLst>
              <a:ext uri="{FF2B5EF4-FFF2-40B4-BE49-F238E27FC236}">
                <a16:creationId xmlns:a16="http://schemas.microsoft.com/office/drawing/2014/main" id="{B0D63DE9-F9DB-B573-8243-3B73A3F6DC99}"/>
              </a:ext>
            </a:extLst>
          </p:cNvPr>
          <p:cNvSpPr txBox="1"/>
          <p:nvPr/>
        </p:nvSpPr>
        <p:spPr>
          <a:xfrm>
            <a:off x="8360613" y="1072074"/>
            <a:ext cx="1558440" cy="338554"/>
          </a:xfrm>
          <a:prstGeom prst="rect">
            <a:avLst/>
          </a:prstGeom>
          <a:noFill/>
        </p:spPr>
        <p:txBody>
          <a:bodyPr wrap="none" rtlCol="0">
            <a:spAutoFit/>
          </a:bodyPr>
          <a:lstStyle/>
          <a:p>
            <a:r>
              <a:rPr lang="de-DE" sz="1600" b="1" dirty="0">
                <a:solidFill>
                  <a:srgbClr val="FF0000"/>
                </a:solidFill>
                <a:sym typeface="Wingdings" panose="05000000000000000000" pitchFamily="2" charset="2"/>
              </a:rPr>
              <a:t> „</a:t>
            </a:r>
            <a:r>
              <a:rPr lang="de-DE" sz="1600" b="1" dirty="0" err="1">
                <a:solidFill>
                  <a:srgbClr val="FF0000"/>
                </a:solidFill>
                <a:sym typeface="Wingdings" panose="05000000000000000000" pitchFamily="2" charset="2"/>
              </a:rPr>
              <a:t>Stehzeug</a:t>
            </a:r>
            <a:r>
              <a:rPr lang="de-DE" sz="1600" b="1" dirty="0">
                <a:solidFill>
                  <a:srgbClr val="FF0000"/>
                </a:solidFill>
                <a:sym typeface="Wingdings" panose="05000000000000000000" pitchFamily="2" charset="2"/>
              </a:rPr>
              <a:t>“</a:t>
            </a:r>
            <a:endParaRPr lang="de-DE" sz="1600" b="1" dirty="0">
              <a:solidFill>
                <a:srgbClr val="FF0000"/>
              </a:solidFill>
            </a:endParaRPr>
          </a:p>
        </p:txBody>
      </p:sp>
    </p:spTree>
    <p:extLst>
      <p:ext uri="{BB962C8B-B14F-4D97-AF65-F5344CB8AC3E}">
        <p14:creationId xmlns:p14="http://schemas.microsoft.com/office/powerpoint/2010/main" val="218580251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additive="base">
                                        <p:cTn id="13" dur="1000" fill="hold"/>
                                        <p:tgtEl>
                                          <p:spTgt spid="115"/>
                                        </p:tgtEl>
                                        <p:attrNameLst>
                                          <p:attrName>ppt_x</p:attrName>
                                        </p:attrNameLst>
                                      </p:cBhvr>
                                      <p:tavLst>
                                        <p:tav tm="0">
                                          <p:val>
                                            <p:strVal val="1+#ppt_w/2"/>
                                          </p:val>
                                        </p:tav>
                                        <p:tav tm="100000">
                                          <p:val>
                                            <p:strVal val="#ppt_x"/>
                                          </p:val>
                                        </p:tav>
                                      </p:tavLst>
                                    </p:anim>
                                    <p:anim calcmode="lin" valueType="num">
                                      <p:cBhvr additive="base">
                                        <p:cTn id="14" dur="1000" fill="hold"/>
                                        <p:tgtEl>
                                          <p:spTgt spid="1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additive="base">
                                        <p:cTn id="25" dur="1000" fill="hold"/>
                                        <p:tgtEl>
                                          <p:spTgt spid="61"/>
                                        </p:tgtEl>
                                        <p:attrNameLst>
                                          <p:attrName>ppt_x</p:attrName>
                                        </p:attrNameLst>
                                      </p:cBhvr>
                                      <p:tavLst>
                                        <p:tav tm="0">
                                          <p:val>
                                            <p:strVal val="0-#ppt_w/2"/>
                                          </p:val>
                                        </p:tav>
                                        <p:tav tm="100000">
                                          <p:val>
                                            <p:strVal val="#ppt_x"/>
                                          </p:val>
                                        </p:tav>
                                      </p:tavLst>
                                    </p:anim>
                                    <p:anim calcmode="lin" valueType="num">
                                      <p:cBhvr additive="base">
                                        <p:cTn id="26" dur="10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additive="base">
                                        <p:cTn id="31" dur="1000" fill="hold"/>
                                        <p:tgtEl>
                                          <p:spTgt spid="78"/>
                                        </p:tgtEl>
                                        <p:attrNameLst>
                                          <p:attrName>ppt_x</p:attrName>
                                        </p:attrNameLst>
                                      </p:cBhvr>
                                      <p:tavLst>
                                        <p:tav tm="0">
                                          <p:val>
                                            <p:strVal val="0-#ppt_w/2"/>
                                          </p:val>
                                        </p:tav>
                                        <p:tav tm="100000">
                                          <p:val>
                                            <p:strVal val="#ppt_x"/>
                                          </p:val>
                                        </p:tav>
                                      </p:tavLst>
                                    </p:anim>
                                    <p:anim calcmode="lin" valueType="num">
                                      <p:cBhvr additive="base">
                                        <p:cTn id="32" dur="10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92"/>
                                        </p:tgtEl>
                                        <p:attrNameLst>
                                          <p:attrName>style.visibility</p:attrName>
                                        </p:attrNameLst>
                                      </p:cBhvr>
                                      <p:to>
                                        <p:strVal val="visible"/>
                                      </p:to>
                                    </p:set>
                                    <p:anim calcmode="lin" valueType="num">
                                      <p:cBhvr additive="base">
                                        <p:cTn id="37" dur="1000" fill="hold"/>
                                        <p:tgtEl>
                                          <p:spTgt spid="92"/>
                                        </p:tgtEl>
                                        <p:attrNameLst>
                                          <p:attrName>ppt_x</p:attrName>
                                        </p:attrNameLst>
                                      </p:cBhvr>
                                      <p:tavLst>
                                        <p:tav tm="0">
                                          <p:val>
                                            <p:strVal val="#ppt_x"/>
                                          </p:val>
                                        </p:tav>
                                        <p:tav tm="100000">
                                          <p:val>
                                            <p:strVal val="#ppt_x"/>
                                          </p:val>
                                        </p:tav>
                                      </p:tavLst>
                                    </p:anim>
                                    <p:anim calcmode="lin" valueType="num">
                                      <p:cBhvr additive="base">
                                        <p:cTn id="38"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61" grpId="0"/>
      <p:bldP spid="78" grpId="0"/>
      <p:bldP spid="115"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65200" y="23175"/>
            <a:ext cx="89408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Overlay-Netzwerk (1): HGÜ in D </a:t>
            </a:r>
          </a:p>
        </p:txBody>
      </p:sp>
      <p:pic>
        <p:nvPicPr>
          <p:cNvPr id="7" name="Grafik 6" descr="Ein Bild, das Karte enthält.&#10;&#10;Automatisch generierte Beschreibung">
            <a:extLst>
              <a:ext uri="{FF2B5EF4-FFF2-40B4-BE49-F238E27FC236}">
                <a16:creationId xmlns:a16="http://schemas.microsoft.com/office/drawing/2014/main" id="{8B3F7549-CD3F-49AB-A2AE-D6DD4AA33B8F}"/>
              </a:ext>
            </a:extLst>
          </p:cNvPr>
          <p:cNvPicPr>
            <a:picLocks noChangeAspect="1"/>
          </p:cNvPicPr>
          <p:nvPr/>
        </p:nvPicPr>
        <p:blipFill rotWithShape="1">
          <a:blip r:embed="rId3">
            <a:extLst>
              <a:ext uri="{28A0092B-C50C-407E-A947-70E740481C1C}">
                <a14:useLocalDpi xmlns:a14="http://schemas.microsoft.com/office/drawing/2010/main" val="0"/>
              </a:ext>
            </a:extLst>
          </a:blip>
          <a:srcRect t="11363"/>
          <a:stretch/>
        </p:blipFill>
        <p:spPr>
          <a:xfrm>
            <a:off x="184935" y="844656"/>
            <a:ext cx="3395057" cy="4621196"/>
          </a:xfrm>
          <a:prstGeom prst="rect">
            <a:avLst/>
          </a:prstGeom>
        </p:spPr>
      </p:pic>
      <p:sp>
        <p:nvSpPr>
          <p:cNvPr id="13" name="Text Box 5">
            <a:extLst>
              <a:ext uri="{FF2B5EF4-FFF2-40B4-BE49-F238E27FC236}">
                <a16:creationId xmlns:a16="http://schemas.microsoft.com/office/drawing/2014/main" id="{41180413-E81A-4429-A3D1-255F6BC0977D}"/>
              </a:ext>
            </a:extLst>
          </p:cNvPr>
          <p:cNvSpPr txBox="1">
            <a:spLocks noChangeArrowheads="1"/>
          </p:cNvSpPr>
          <p:nvPr/>
        </p:nvSpPr>
        <p:spPr bwMode="auto">
          <a:xfrm>
            <a:off x="7543866" y="5548669"/>
            <a:ext cx="217719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x) Quellenliste, ISE e.V.</a:t>
            </a:r>
            <a:endParaRPr lang="en-US" altLang="de-DE" sz="1200" dirty="0"/>
          </a:p>
        </p:txBody>
      </p:sp>
      <p:sp>
        <p:nvSpPr>
          <p:cNvPr id="2" name="Text Box 5">
            <a:extLst>
              <a:ext uri="{FF2B5EF4-FFF2-40B4-BE49-F238E27FC236}">
                <a16:creationId xmlns:a16="http://schemas.microsoft.com/office/drawing/2014/main" id="{3447815B-D9AA-AE1B-D902-1ED99EC6D43E}"/>
              </a:ext>
            </a:extLst>
          </p:cNvPr>
          <p:cNvSpPr txBox="1">
            <a:spLocks noChangeArrowheads="1"/>
          </p:cNvSpPr>
          <p:nvPr/>
        </p:nvSpPr>
        <p:spPr bwMode="auto">
          <a:xfrm>
            <a:off x="281372" y="5493330"/>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20)</a:t>
            </a:r>
            <a:endParaRPr lang="en-US" altLang="de-DE" sz="1200" dirty="0"/>
          </a:p>
        </p:txBody>
      </p:sp>
      <p:grpSp>
        <p:nvGrpSpPr>
          <p:cNvPr id="5" name="Gruppieren 4">
            <a:extLst>
              <a:ext uri="{FF2B5EF4-FFF2-40B4-BE49-F238E27FC236}">
                <a16:creationId xmlns:a16="http://schemas.microsoft.com/office/drawing/2014/main" id="{8F2D3AC4-2923-D58F-E7F9-393B7547BAEB}"/>
              </a:ext>
            </a:extLst>
          </p:cNvPr>
          <p:cNvGrpSpPr/>
          <p:nvPr/>
        </p:nvGrpSpPr>
        <p:grpSpPr>
          <a:xfrm>
            <a:off x="3799190" y="844656"/>
            <a:ext cx="5921875" cy="4833340"/>
            <a:chOff x="3799190" y="844656"/>
            <a:chExt cx="5921875" cy="4833340"/>
          </a:xfrm>
        </p:grpSpPr>
        <p:grpSp>
          <p:nvGrpSpPr>
            <p:cNvPr id="8" name="Gruppieren 7">
              <a:extLst>
                <a:ext uri="{FF2B5EF4-FFF2-40B4-BE49-F238E27FC236}">
                  <a16:creationId xmlns:a16="http://schemas.microsoft.com/office/drawing/2014/main" id="{385A2747-2C4E-4CDB-9D66-72A83089772E}"/>
                </a:ext>
              </a:extLst>
            </p:cNvPr>
            <p:cNvGrpSpPr/>
            <p:nvPr/>
          </p:nvGrpSpPr>
          <p:grpSpPr>
            <a:xfrm>
              <a:off x="3799190" y="844656"/>
              <a:ext cx="5921875" cy="4621196"/>
              <a:chOff x="3799190" y="844656"/>
              <a:chExt cx="5921875" cy="4621196"/>
            </a:xfrm>
          </p:grpSpPr>
          <p:pic>
            <p:nvPicPr>
              <p:cNvPr id="3" name="Grafik 2" descr="Ein Bild, das Karte enthält.&#10;&#10;Automatisch generierte Beschreibung">
                <a:extLst>
                  <a:ext uri="{FF2B5EF4-FFF2-40B4-BE49-F238E27FC236}">
                    <a16:creationId xmlns:a16="http://schemas.microsoft.com/office/drawing/2014/main" id="{6C44BE85-D5D7-4C7E-A069-2547CB0C11B8}"/>
                  </a:ext>
                </a:extLst>
              </p:cNvPr>
              <p:cNvPicPr>
                <a:picLocks noChangeAspect="1"/>
              </p:cNvPicPr>
              <p:nvPr/>
            </p:nvPicPr>
            <p:blipFill rotWithShape="1">
              <a:blip r:embed="rId4">
                <a:extLst>
                  <a:ext uri="{28A0092B-C50C-407E-A947-70E740481C1C}">
                    <a14:useLocalDpi xmlns:a14="http://schemas.microsoft.com/office/drawing/2010/main" val="0"/>
                  </a:ext>
                </a:extLst>
              </a:blip>
              <a:srcRect l="6183" r="25094"/>
              <a:stretch/>
            </p:blipFill>
            <p:spPr>
              <a:xfrm>
                <a:off x="3799190" y="844656"/>
                <a:ext cx="5921875" cy="4621196"/>
              </a:xfrm>
              <a:prstGeom prst="rect">
                <a:avLst/>
              </a:prstGeom>
            </p:spPr>
          </p:pic>
          <p:pic>
            <p:nvPicPr>
              <p:cNvPr id="10" name="Grafik 9" descr="Ein Bild, das Karte enthält.&#10;&#10;Automatisch generierte Beschreibung">
                <a:extLst>
                  <a:ext uri="{FF2B5EF4-FFF2-40B4-BE49-F238E27FC236}">
                    <a16:creationId xmlns:a16="http://schemas.microsoft.com/office/drawing/2014/main" id="{A5ED7337-6069-4D34-B9F9-B68C420624D0}"/>
                  </a:ext>
                </a:extLst>
              </p:cNvPr>
              <p:cNvPicPr>
                <a:picLocks noChangeAspect="1"/>
              </p:cNvPicPr>
              <p:nvPr/>
            </p:nvPicPr>
            <p:blipFill rotWithShape="1">
              <a:blip r:embed="rId4">
                <a:extLst>
                  <a:ext uri="{28A0092B-C50C-407E-A947-70E740481C1C}">
                    <a14:useLocalDpi xmlns:a14="http://schemas.microsoft.com/office/drawing/2010/main" val="0"/>
                  </a:ext>
                </a:extLst>
              </a:blip>
              <a:srcRect l="92057" t="86015" r="2339" b="4659"/>
              <a:stretch/>
            </p:blipFill>
            <p:spPr>
              <a:xfrm>
                <a:off x="3924727" y="4571453"/>
                <a:ext cx="482886" cy="452063"/>
              </a:xfrm>
              <a:prstGeom prst="rect">
                <a:avLst/>
              </a:prstGeom>
            </p:spPr>
          </p:pic>
        </p:grpSp>
        <p:sp>
          <p:nvSpPr>
            <p:cNvPr id="4" name="Text Box 5">
              <a:extLst>
                <a:ext uri="{FF2B5EF4-FFF2-40B4-BE49-F238E27FC236}">
                  <a16:creationId xmlns:a16="http://schemas.microsoft.com/office/drawing/2014/main" id="{72E0B3F5-3E69-C165-B258-EB9F70C09AF9}"/>
                </a:ext>
              </a:extLst>
            </p:cNvPr>
            <p:cNvSpPr txBox="1">
              <a:spLocks noChangeArrowheads="1"/>
            </p:cNvSpPr>
            <p:nvPr/>
          </p:nvSpPr>
          <p:spPr bwMode="auto">
            <a:xfrm>
              <a:off x="4062348" y="5493330"/>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21)</a:t>
              </a:r>
              <a:endParaRPr lang="en-US" altLang="de-DE" sz="1200" dirty="0"/>
            </a:p>
          </p:txBody>
        </p:sp>
      </p:gr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5705474"/>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Der Ausbau der Stromautobahnen in D ist für die süddeutsche Industrie dringend erforderlich!</a:t>
            </a:r>
          </a:p>
          <a:p>
            <a:pPr algn="ctr"/>
            <a:r>
              <a:rPr lang="de-DE" altLang="de-DE" sz="1800" dirty="0">
                <a:solidFill>
                  <a:srgbClr val="00B050"/>
                </a:solidFill>
              </a:rPr>
              <a:t>Stromautobahnen in D und </a:t>
            </a:r>
            <a:r>
              <a:rPr lang="de-DE" altLang="de-DE" sz="1800" dirty="0" err="1">
                <a:solidFill>
                  <a:srgbClr val="00B050"/>
                </a:solidFill>
              </a:rPr>
              <a:t>NordLink</a:t>
            </a:r>
            <a:r>
              <a:rPr lang="de-DE" altLang="de-DE" sz="1800" dirty="0">
                <a:solidFill>
                  <a:srgbClr val="00B050"/>
                </a:solidFill>
              </a:rPr>
              <a:t> bilden eine Basis für das europäische Overlay-Netzwerk!</a:t>
            </a:r>
          </a:p>
        </p:txBody>
      </p:sp>
    </p:spTree>
    <p:extLst>
      <p:ext uri="{BB962C8B-B14F-4D97-AF65-F5344CB8AC3E}">
        <p14:creationId xmlns:p14="http://schemas.microsoft.com/office/powerpoint/2010/main" val="22593506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1000" fill="hold"/>
                                        <p:tgtEl>
                                          <p:spTgt spid="32"/>
                                        </p:tgtEl>
                                        <p:attrNameLst>
                                          <p:attrName>ppt_x</p:attrName>
                                        </p:attrNameLst>
                                      </p:cBhvr>
                                      <p:tavLst>
                                        <p:tav tm="0">
                                          <p:val>
                                            <p:strVal val="#ppt_x"/>
                                          </p:val>
                                        </p:tav>
                                        <p:tav tm="100000">
                                          <p:val>
                                            <p:strVal val="#ppt_x"/>
                                          </p:val>
                                        </p:tav>
                                      </p:tavLst>
                                    </p:anim>
                                    <p:anim calcmode="lin" valueType="num">
                                      <p:cBhvr additive="base">
                                        <p:cTn id="14"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064112" y="0"/>
            <a:ext cx="815447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(1): </a:t>
            </a:r>
            <a:br>
              <a:rPr lang="de-DE" altLang="de-DE" sz="2000" dirty="0">
                <a:solidFill>
                  <a:schemeClr val="bg1"/>
                </a:solidFill>
              </a:rPr>
            </a:br>
            <a:r>
              <a:rPr lang="de-DE" altLang="de-DE" sz="2000" dirty="0">
                <a:solidFill>
                  <a:schemeClr val="bg1"/>
                </a:solidFill>
              </a:rPr>
              <a:t>Overlay-Netzwerk (2): HGÜ in Europa und Nordafrika</a:t>
            </a:r>
          </a:p>
        </p:txBody>
      </p:sp>
      <p:pic>
        <p:nvPicPr>
          <p:cNvPr id="7" name="Grafik 6" descr="Ein Bild, das Text enthält.&#10;&#10;Automatisch generierte Beschreibung">
            <a:extLst>
              <a:ext uri="{FF2B5EF4-FFF2-40B4-BE49-F238E27FC236}">
                <a16:creationId xmlns:a16="http://schemas.microsoft.com/office/drawing/2014/main" id="{D3B2E421-1923-4AE8-A1AB-7FAD4BD767BF}"/>
              </a:ext>
            </a:extLst>
          </p:cNvPr>
          <p:cNvPicPr>
            <a:picLocks noChangeAspect="1"/>
          </p:cNvPicPr>
          <p:nvPr/>
        </p:nvPicPr>
        <p:blipFill rotWithShape="1">
          <a:blip r:embed="rId3">
            <a:extLst>
              <a:ext uri="{28A0092B-C50C-407E-A947-70E740481C1C}">
                <a14:useLocalDpi xmlns:a14="http://schemas.microsoft.com/office/drawing/2010/main" val="0"/>
              </a:ext>
            </a:extLst>
          </a:blip>
          <a:srcRect l="9157" t="50000" r="25394" b="14673"/>
          <a:stretch/>
        </p:blipFill>
        <p:spPr>
          <a:xfrm>
            <a:off x="229178" y="869991"/>
            <a:ext cx="6798346" cy="5191174"/>
          </a:xfrm>
          <a:prstGeom prst="rect">
            <a:avLst/>
          </a:prstGeom>
        </p:spPr>
      </p:pic>
      <p:sp>
        <p:nvSpPr>
          <p:cNvPr id="8" name="Text Box 5">
            <a:extLst>
              <a:ext uri="{FF2B5EF4-FFF2-40B4-BE49-F238E27FC236}">
                <a16:creationId xmlns:a16="http://schemas.microsoft.com/office/drawing/2014/main" id="{59B254CA-5EA4-4A07-B448-B1BD8B183CBE}"/>
              </a:ext>
            </a:extLst>
          </p:cNvPr>
          <p:cNvSpPr txBox="1">
            <a:spLocks noChangeArrowheads="1"/>
          </p:cNvSpPr>
          <p:nvPr/>
        </p:nvSpPr>
        <p:spPr bwMode="auto">
          <a:xfrm>
            <a:off x="6835277" y="5803343"/>
            <a:ext cx="1593385"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15) Quellenliste</a:t>
            </a:r>
            <a:endParaRPr lang="en-US" altLang="de-DE" sz="1200" dirty="0"/>
          </a:p>
        </p:txBody>
      </p:sp>
      <p:sp>
        <p:nvSpPr>
          <p:cNvPr id="32" name="Rectangle 4">
            <a:extLst>
              <a:ext uri="{FF2B5EF4-FFF2-40B4-BE49-F238E27FC236}">
                <a16:creationId xmlns:a16="http://schemas.microsoft.com/office/drawing/2014/main" id="{E71F2F2D-85F2-4B08-B535-A1306EC24683}"/>
              </a:ext>
            </a:extLst>
          </p:cNvPr>
          <p:cNvSpPr>
            <a:spLocks noChangeArrowheads="1"/>
          </p:cNvSpPr>
          <p:nvPr/>
        </p:nvSpPr>
        <p:spPr bwMode="auto">
          <a:xfrm>
            <a:off x="0" y="606116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Größere Wetter- und saisonale Schwankungen werden ausgeglichen!</a:t>
            </a:r>
          </a:p>
        </p:txBody>
      </p:sp>
    </p:spTree>
    <p:extLst>
      <p:ext uri="{BB962C8B-B14F-4D97-AF65-F5344CB8AC3E}">
        <p14:creationId xmlns:p14="http://schemas.microsoft.com/office/powerpoint/2010/main" val="102150435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(2): </a:t>
            </a:r>
            <a:br>
              <a:rPr lang="de-DE" altLang="de-DE" sz="2000" dirty="0">
                <a:solidFill>
                  <a:schemeClr val="bg1"/>
                </a:solidFill>
              </a:rPr>
            </a:br>
            <a:r>
              <a:rPr lang="de-DE" altLang="de-DE" sz="2000" dirty="0">
                <a:solidFill>
                  <a:schemeClr val="bg1"/>
                </a:solidFill>
              </a:rPr>
              <a:t>Bio-Methan aus Bio-Abfällen </a:t>
            </a:r>
          </a:p>
        </p:txBody>
      </p:sp>
      <p:pic>
        <p:nvPicPr>
          <p:cNvPr id="3" name="Grafik 2" descr="Ein Bild, das Text enthält.&#10;&#10;Automatisch generierte Beschreibung">
            <a:extLst>
              <a:ext uri="{FF2B5EF4-FFF2-40B4-BE49-F238E27FC236}">
                <a16:creationId xmlns:a16="http://schemas.microsoft.com/office/drawing/2014/main" id="{8B2D8169-FE64-4758-BA3B-57380B004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 y="847135"/>
            <a:ext cx="7418833" cy="4163985"/>
          </a:xfrm>
          <a:prstGeom prst="rect">
            <a:avLst/>
          </a:prstGeom>
        </p:spPr>
      </p:pic>
      <p:sp>
        <p:nvSpPr>
          <p:cNvPr id="4" name="Textfeld 3">
            <a:extLst>
              <a:ext uri="{FF2B5EF4-FFF2-40B4-BE49-F238E27FC236}">
                <a16:creationId xmlns:a16="http://schemas.microsoft.com/office/drawing/2014/main" id="{FB0B23CB-A91D-479C-89E6-104F6FC4F522}"/>
              </a:ext>
            </a:extLst>
          </p:cNvPr>
          <p:cNvSpPr txBox="1"/>
          <p:nvPr/>
        </p:nvSpPr>
        <p:spPr>
          <a:xfrm>
            <a:off x="7906513" y="993659"/>
            <a:ext cx="1903534" cy="276999"/>
          </a:xfrm>
          <a:prstGeom prst="rect">
            <a:avLst/>
          </a:prstGeom>
          <a:noFill/>
        </p:spPr>
        <p:txBody>
          <a:bodyPr wrap="none" rtlCol="0">
            <a:spAutoFit/>
          </a:bodyPr>
          <a:lstStyle/>
          <a:p>
            <a:r>
              <a:rPr lang="de-DE" sz="1200" dirty="0"/>
              <a:t>Biogas-Anlage </a:t>
            </a:r>
            <a:r>
              <a:rPr lang="de-DE" sz="1200" dirty="0" err="1"/>
              <a:t>Westheim</a:t>
            </a:r>
            <a:endParaRPr lang="de-DE" sz="1200" dirty="0"/>
          </a:p>
        </p:txBody>
      </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18387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Gespeichertes Bio-Methan dient dem saisonalen Energieausgleich!</a:t>
            </a:r>
            <a:endParaRPr lang="de-DE" altLang="de-DE" sz="1400" dirty="0">
              <a:solidFill>
                <a:srgbClr val="00B050"/>
              </a:solidFill>
            </a:endParaRPr>
          </a:p>
        </p:txBody>
      </p:sp>
      <p:sp>
        <p:nvSpPr>
          <p:cNvPr id="6" name="Textfeld 5">
            <a:extLst>
              <a:ext uri="{FF2B5EF4-FFF2-40B4-BE49-F238E27FC236}">
                <a16:creationId xmlns:a16="http://schemas.microsoft.com/office/drawing/2014/main" id="{3D98D92B-3BAE-E6BF-BA30-7675A2FA1460}"/>
              </a:ext>
            </a:extLst>
          </p:cNvPr>
          <p:cNvSpPr txBox="1"/>
          <p:nvPr/>
        </p:nvSpPr>
        <p:spPr>
          <a:xfrm>
            <a:off x="204080" y="5070738"/>
            <a:ext cx="9701920"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rPr>
              <a:t>Aus landwirtschaftlichen und urbanen Bio-Reststoffen wird mittels Biogas-Anlagen Bio-Methan hergestellt: D.h. kein Pflanzenanbau zur Energieerzeugung (Mais, Raps, Zuckerrüben)!</a:t>
            </a:r>
          </a:p>
        </p:txBody>
      </p:sp>
      <p:sp>
        <p:nvSpPr>
          <p:cNvPr id="7" name="Textfeld 6">
            <a:extLst>
              <a:ext uri="{FF2B5EF4-FFF2-40B4-BE49-F238E27FC236}">
                <a16:creationId xmlns:a16="http://schemas.microsoft.com/office/drawing/2014/main" id="{CDD03143-0E51-96B1-E605-E9481C40178D}"/>
              </a:ext>
            </a:extLst>
          </p:cNvPr>
          <p:cNvSpPr txBox="1"/>
          <p:nvPr/>
        </p:nvSpPr>
        <p:spPr>
          <a:xfrm>
            <a:off x="204080" y="5634196"/>
            <a:ext cx="9701920" cy="338554"/>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rPr>
              <a:t>Das erzeugte Bio-Methan wird direkt über das Gasnetz in die Gasspeicher gepumpt!</a:t>
            </a:r>
            <a:endParaRPr lang="de-DE" altLang="de-DE" sz="1200" dirty="0">
              <a:solidFill>
                <a:srgbClr val="3333FF"/>
              </a:solidFill>
            </a:endParaRPr>
          </a:p>
        </p:txBody>
      </p:sp>
      <p:sp>
        <p:nvSpPr>
          <p:cNvPr id="2" name="Rectangle 4">
            <a:extLst>
              <a:ext uri="{FF2B5EF4-FFF2-40B4-BE49-F238E27FC236}">
                <a16:creationId xmlns:a16="http://schemas.microsoft.com/office/drawing/2014/main" id="{7A7D2115-5641-23E3-701F-557054C4E445}"/>
              </a:ext>
            </a:extLst>
          </p:cNvPr>
          <p:cNvSpPr>
            <a:spLocks noChangeArrowheads="1"/>
          </p:cNvSpPr>
          <p:nvPr/>
        </p:nvSpPr>
        <p:spPr bwMode="auto">
          <a:xfrm>
            <a:off x="0" y="590366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Gasmoleküle sind die Lösung für Langzeitspeicherung!</a:t>
            </a:r>
            <a:endParaRPr lang="de-DE" altLang="de-DE" sz="1400" dirty="0">
              <a:solidFill>
                <a:srgbClr val="00B050"/>
              </a:solidFill>
            </a:endParaRPr>
          </a:p>
        </p:txBody>
      </p:sp>
    </p:spTree>
    <p:extLst>
      <p:ext uri="{BB962C8B-B14F-4D97-AF65-F5344CB8AC3E}">
        <p14:creationId xmlns:p14="http://schemas.microsoft.com/office/powerpoint/2010/main" val="3931812903"/>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ppt_x"/>
                                          </p:val>
                                        </p:tav>
                                        <p:tav tm="100000">
                                          <p:val>
                                            <p:strVal val="#ppt_x"/>
                                          </p:val>
                                        </p:tav>
                                      </p:tavLst>
                                    </p:anim>
                                    <p:anim calcmode="lin" valueType="num">
                                      <p:cBhvr additive="base">
                                        <p:cTn id="14"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p:bldP spid="2"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924560" y="-7255"/>
            <a:ext cx="889000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Einsatzbereiche für grünen </a:t>
            </a:r>
            <a:r>
              <a:rPr lang="de-DE" altLang="de-DE" sz="2000" dirty="0" err="1">
                <a:solidFill>
                  <a:schemeClr val="bg1"/>
                </a:solidFill>
                <a:effectLst>
                  <a:outerShdw blurRad="38100" dist="38100" dir="2700000" algn="tl">
                    <a:srgbClr val="000000">
                      <a:alpha val="43137"/>
                    </a:srgbClr>
                  </a:outerShdw>
                </a:effectLst>
              </a:rPr>
              <a:t>Wassrstoff</a:t>
            </a:r>
            <a:endParaRPr lang="de-DE" altLang="de-DE" sz="2000" baseline="-25000" dirty="0">
              <a:solidFill>
                <a:schemeClr val="bg1"/>
              </a:solidFill>
              <a:effectLst>
                <a:outerShdw blurRad="38100" dist="38100" dir="2700000" algn="tl">
                  <a:srgbClr val="000000">
                    <a:alpha val="43137"/>
                  </a:srgbClr>
                </a:outerShdw>
              </a:effectLst>
            </a:endParaRPr>
          </a:p>
        </p:txBody>
      </p:sp>
      <p:sp>
        <p:nvSpPr>
          <p:cNvPr id="9" name="Text Box 14">
            <a:extLst>
              <a:ext uri="{FF2B5EF4-FFF2-40B4-BE49-F238E27FC236}">
                <a16:creationId xmlns:a16="http://schemas.microsoft.com/office/drawing/2014/main" id="{DE82927B-D401-4505-BDA1-421E5CB07BFF}"/>
              </a:ext>
            </a:extLst>
          </p:cNvPr>
          <p:cNvSpPr txBox="1">
            <a:spLocks noChangeArrowheads="1"/>
          </p:cNvSpPr>
          <p:nvPr/>
        </p:nvSpPr>
        <p:spPr bwMode="auto">
          <a:xfrm>
            <a:off x="7237069" y="5650108"/>
            <a:ext cx="1320874"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M Liebreich</a:t>
            </a:r>
          </a:p>
        </p:txBody>
      </p:sp>
      <p:pic>
        <p:nvPicPr>
          <p:cNvPr id="4" name="Grafik 3">
            <a:extLst>
              <a:ext uri="{FF2B5EF4-FFF2-40B4-BE49-F238E27FC236}">
                <a16:creationId xmlns:a16="http://schemas.microsoft.com/office/drawing/2014/main" id="{071F643D-3030-4FE3-9E97-F56554A81A03}"/>
              </a:ext>
            </a:extLst>
          </p:cNvPr>
          <p:cNvPicPr>
            <a:picLocks noChangeAspect="1"/>
          </p:cNvPicPr>
          <p:nvPr/>
        </p:nvPicPr>
        <p:blipFill rotWithShape="1">
          <a:blip r:embed="rId3">
            <a:extLst>
              <a:ext uri="{28A0092B-C50C-407E-A947-70E740481C1C}">
                <a14:useLocalDpi xmlns:a14="http://schemas.microsoft.com/office/drawing/2010/main" val="0"/>
              </a:ext>
            </a:extLst>
          </a:blip>
          <a:srcRect t="17473"/>
          <a:stretch/>
        </p:blipFill>
        <p:spPr>
          <a:xfrm>
            <a:off x="433171" y="1023226"/>
            <a:ext cx="8717043" cy="4496222"/>
          </a:xfrm>
          <a:prstGeom prst="rect">
            <a:avLst/>
          </a:prstGeom>
        </p:spPr>
      </p:pic>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863137"/>
            <a:ext cx="9906000" cy="68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Wasserstoff muss nach wirtschaftlichen Aspekten zum Einsatz kommen, </a:t>
            </a:r>
            <a:br>
              <a:rPr lang="de-DE" altLang="de-DE" sz="1800" dirty="0">
                <a:solidFill>
                  <a:srgbClr val="00B050"/>
                </a:solidFill>
              </a:rPr>
            </a:br>
            <a:r>
              <a:rPr lang="de-DE" altLang="de-DE" sz="1800" dirty="0">
                <a:solidFill>
                  <a:srgbClr val="00B050"/>
                </a:solidFill>
              </a:rPr>
              <a:t>Steuer-Subventionen von H</a:t>
            </a:r>
            <a:r>
              <a:rPr lang="de-DE" altLang="de-DE" sz="1800" baseline="-25000" dirty="0">
                <a:solidFill>
                  <a:srgbClr val="00B050"/>
                </a:solidFill>
              </a:rPr>
              <a:t>2</a:t>
            </a:r>
            <a:r>
              <a:rPr lang="de-DE" altLang="de-DE" sz="1800" dirty="0">
                <a:solidFill>
                  <a:srgbClr val="00B050"/>
                </a:solidFill>
              </a:rPr>
              <a:t>: bei Mobilitäts- und Wärmewende sind nicht akzeptabel!</a:t>
            </a:r>
          </a:p>
        </p:txBody>
      </p:sp>
    </p:spTree>
    <p:extLst>
      <p:ext uri="{BB962C8B-B14F-4D97-AF65-F5344CB8AC3E}">
        <p14:creationId xmlns:p14="http://schemas.microsoft.com/office/powerpoint/2010/main" val="99890524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Wasserstoff muss emissionsfrei und wirtschaftlich eingesetzt werden</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914400" y="43545"/>
            <a:ext cx="882904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Wasserstoff im Energiesystem</a:t>
            </a:r>
          </a:p>
        </p:txBody>
      </p:sp>
      <p:sp>
        <p:nvSpPr>
          <p:cNvPr id="7" name="Textfeld 6">
            <a:extLst>
              <a:ext uri="{FF2B5EF4-FFF2-40B4-BE49-F238E27FC236}">
                <a16:creationId xmlns:a16="http://schemas.microsoft.com/office/drawing/2014/main" id="{0296E42B-8618-4CA6-971D-23E1308C4604}"/>
              </a:ext>
            </a:extLst>
          </p:cNvPr>
          <p:cNvSpPr txBox="1"/>
          <p:nvPr/>
        </p:nvSpPr>
        <p:spPr>
          <a:xfrm>
            <a:off x="394063" y="2483559"/>
            <a:ext cx="9117874"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Wasserstoff ist im Energiesystem der Lückenfüller bei „Dunkelflauten“, soweit Einsparung, Effizienz und EE im Direktverbrauch die Funktion nicht wirtschaftlicher leisten können.</a:t>
            </a:r>
          </a:p>
        </p:txBody>
      </p:sp>
      <p:sp>
        <p:nvSpPr>
          <p:cNvPr id="8" name="Textfeld 7">
            <a:extLst>
              <a:ext uri="{FF2B5EF4-FFF2-40B4-BE49-F238E27FC236}">
                <a16:creationId xmlns:a16="http://schemas.microsoft.com/office/drawing/2014/main" id="{F42D4ACA-5630-42EC-A661-93736842557E}"/>
              </a:ext>
            </a:extLst>
          </p:cNvPr>
          <p:cNvSpPr txBox="1"/>
          <p:nvPr/>
        </p:nvSpPr>
        <p:spPr>
          <a:xfrm>
            <a:off x="394063" y="1136003"/>
            <a:ext cx="9117874" cy="923330"/>
          </a:xfrm>
          <a:prstGeom prst="rect">
            <a:avLst/>
          </a:prstGeom>
          <a:noFill/>
        </p:spPr>
        <p:txBody>
          <a:bodyPr wrap="square" rtlCol="0">
            <a:spAutoFit/>
          </a:bodyPr>
          <a:lstStyle/>
          <a:p>
            <a:pPr marL="285750" indent="-285750">
              <a:buFont typeface="Wingdings" panose="05000000000000000000" pitchFamily="2" charset="2"/>
              <a:buChar char="Ø"/>
            </a:pPr>
            <a:r>
              <a:rPr lang="de-DE" sz="1800" dirty="0">
                <a:solidFill>
                  <a:srgbClr val="3333FF"/>
                </a:solidFill>
              </a:rPr>
              <a:t>Voraussetzungen:</a:t>
            </a:r>
          </a:p>
          <a:p>
            <a:pPr marL="271463" indent="-271463"/>
            <a:r>
              <a:rPr lang="de-DE" sz="1800" dirty="0">
                <a:solidFill>
                  <a:srgbClr val="3333FF"/>
                </a:solidFill>
              </a:rPr>
              <a:t>	- Wasserstoff muss emissionsfrei nur aus regenerativen Quellen erzeugt werden</a:t>
            </a:r>
          </a:p>
          <a:p>
            <a:pPr marL="271463" indent="-271463"/>
            <a:r>
              <a:rPr lang="de-DE" sz="1800" dirty="0">
                <a:solidFill>
                  <a:srgbClr val="3333FF"/>
                </a:solidFill>
              </a:rPr>
              <a:t>	- Wasserstoff darf nur aus Überschussstrom bei „Hellbrisen) erzeugt werden</a:t>
            </a:r>
          </a:p>
        </p:txBody>
      </p:sp>
      <p:sp>
        <p:nvSpPr>
          <p:cNvPr id="9" name="Text Box 14">
            <a:extLst>
              <a:ext uri="{FF2B5EF4-FFF2-40B4-BE49-F238E27FC236}">
                <a16:creationId xmlns:a16="http://schemas.microsoft.com/office/drawing/2014/main" id="{DE82927B-D401-4505-BDA1-421E5CB07BFF}"/>
              </a:ext>
            </a:extLst>
          </p:cNvPr>
          <p:cNvSpPr txBox="1">
            <a:spLocks noChangeArrowheads="1"/>
          </p:cNvSpPr>
          <p:nvPr/>
        </p:nvSpPr>
        <p:spPr bwMode="auto">
          <a:xfrm>
            <a:off x="8396971" y="5650108"/>
            <a:ext cx="1124026"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ISE e.V. </a:t>
            </a:r>
          </a:p>
        </p:txBody>
      </p:sp>
    </p:spTree>
    <p:extLst>
      <p:ext uri="{BB962C8B-B14F-4D97-AF65-F5344CB8AC3E}">
        <p14:creationId xmlns:p14="http://schemas.microsoft.com/office/powerpoint/2010/main" val="371116676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121229" y="17718"/>
            <a:ext cx="8795530"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(2)</a:t>
            </a:r>
            <a:br>
              <a:rPr lang="de-DE" altLang="de-DE" sz="2000" dirty="0">
                <a:solidFill>
                  <a:schemeClr val="bg1"/>
                </a:solidFill>
              </a:rPr>
            </a:br>
            <a:r>
              <a:rPr lang="de-DE" altLang="de-DE" sz="2000" dirty="0">
                <a:solidFill>
                  <a:schemeClr val="bg1"/>
                </a:solidFill>
              </a:rPr>
              <a:t>Geopolitik: Energieimporte 2024 in D</a:t>
            </a:r>
          </a:p>
        </p:txBody>
      </p:sp>
      <p:pic>
        <p:nvPicPr>
          <p:cNvPr id="10" name="Grafik 9">
            <a:extLst>
              <a:ext uri="{FF2B5EF4-FFF2-40B4-BE49-F238E27FC236}">
                <a16:creationId xmlns:a16="http://schemas.microsoft.com/office/drawing/2014/main" id="{9CDC925C-5CE6-4BD6-4FA2-08B2C6464C1C}"/>
              </a:ext>
            </a:extLst>
          </p:cNvPr>
          <p:cNvPicPr>
            <a:picLocks noChangeAspect="1"/>
          </p:cNvPicPr>
          <p:nvPr/>
        </p:nvPicPr>
        <p:blipFill>
          <a:blip r:embed="rId3">
            <a:extLst>
              <a:ext uri="{28A0092B-C50C-407E-A947-70E740481C1C}">
                <a14:useLocalDpi xmlns:a14="http://schemas.microsoft.com/office/drawing/2010/main" val="0"/>
              </a:ext>
            </a:extLst>
          </a:blip>
          <a:srcRect l="15209" t="5376" r="15564" b="6910"/>
          <a:stretch>
            <a:fillRect/>
          </a:stretch>
        </p:blipFill>
        <p:spPr>
          <a:xfrm>
            <a:off x="2644303" y="967516"/>
            <a:ext cx="3803515" cy="4819227"/>
          </a:xfrm>
          <a:prstGeom prst="rect">
            <a:avLst/>
          </a:prstGeom>
        </p:spPr>
      </p:pic>
      <p:sp>
        <p:nvSpPr>
          <p:cNvPr id="8" name="Text Box 5">
            <a:extLst>
              <a:ext uri="{FF2B5EF4-FFF2-40B4-BE49-F238E27FC236}">
                <a16:creationId xmlns:a16="http://schemas.microsoft.com/office/drawing/2014/main" id="{BE61B38C-8DA4-1CCD-E796-3AA8AFE0CD91}"/>
              </a:ext>
            </a:extLst>
          </p:cNvPr>
          <p:cNvSpPr txBox="1">
            <a:spLocks noChangeArrowheads="1"/>
          </p:cNvSpPr>
          <p:nvPr/>
        </p:nvSpPr>
        <p:spPr bwMode="auto">
          <a:xfrm>
            <a:off x="6819900" y="4988041"/>
            <a:ext cx="2738339" cy="923330"/>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800" dirty="0">
                <a:solidFill>
                  <a:srgbClr val="FF0000"/>
                </a:solidFill>
              </a:rPr>
              <a:t>Primärenergie (TWh):</a:t>
            </a:r>
            <a:br>
              <a:rPr lang="de-DE" altLang="de-DE" sz="1800" dirty="0">
                <a:solidFill>
                  <a:srgbClr val="FF0000"/>
                </a:solidFill>
              </a:rPr>
            </a:br>
            <a:r>
              <a:rPr lang="de-DE" altLang="de-DE" sz="1800" dirty="0">
                <a:solidFill>
                  <a:srgbClr val="FF0000"/>
                </a:solidFill>
              </a:rPr>
              <a:t>- Gesamt: 2.687</a:t>
            </a:r>
            <a:br>
              <a:rPr lang="de-DE" altLang="de-DE" sz="1800" dirty="0">
                <a:solidFill>
                  <a:srgbClr val="FF0000"/>
                </a:solidFill>
              </a:rPr>
            </a:br>
            <a:r>
              <a:rPr lang="de-DE" altLang="de-DE" sz="1800" dirty="0">
                <a:solidFill>
                  <a:srgbClr val="FF0000"/>
                </a:solidFill>
              </a:rPr>
              <a:t>- Importe: 2.029 (76 %) </a:t>
            </a:r>
          </a:p>
        </p:txBody>
      </p:sp>
      <p:sp>
        <p:nvSpPr>
          <p:cNvPr id="16" name="Text Box 5">
            <a:extLst>
              <a:ext uri="{FF2B5EF4-FFF2-40B4-BE49-F238E27FC236}">
                <a16:creationId xmlns:a16="http://schemas.microsoft.com/office/drawing/2014/main" id="{9F2202DE-8F92-6189-5B66-1C3ECE062AD0}"/>
              </a:ext>
            </a:extLst>
          </p:cNvPr>
          <p:cNvSpPr txBox="1">
            <a:spLocks noChangeArrowheads="1"/>
          </p:cNvSpPr>
          <p:nvPr/>
        </p:nvSpPr>
        <p:spPr bwMode="auto">
          <a:xfrm>
            <a:off x="427120" y="5524409"/>
            <a:ext cx="1682161"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AGEB, ISE e.V.. </a:t>
            </a:r>
            <a:endParaRPr lang="en-US" altLang="de-DE" sz="1200" dirty="0"/>
          </a:p>
        </p:txBody>
      </p:sp>
      <p:grpSp>
        <p:nvGrpSpPr>
          <p:cNvPr id="11" name="Gruppieren 10">
            <a:extLst>
              <a:ext uri="{FF2B5EF4-FFF2-40B4-BE49-F238E27FC236}">
                <a16:creationId xmlns:a16="http://schemas.microsoft.com/office/drawing/2014/main" id="{4FBB8657-ADD8-5783-C53D-9BD38F9C7997}"/>
              </a:ext>
            </a:extLst>
          </p:cNvPr>
          <p:cNvGrpSpPr/>
          <p:nvPr/>
        </p:nvGrpSpPr>
        <p:grpSpPr>
          <a:xfrm>
            <a:off x="4869700" y="2535834"/>
            <a:ext cx="5012160" cy="2366860"/>
            <a:chOff x="4867090" y="2091882"/>
            <a:chExt cx="5012160" cy="2366860"/>
          </a:xfrm>
        </p:grpSpPr>
        <p:sp>
          <p:nvSpPr>
            <p:cNvPr id="17" name="Text Box 5">
              <a:extLst>
                <a:ext uri="{FF2B5EF4-FFF2-40B4-BE49-F238E27FC236}">
                  <a16:creationId xmlns:a16="http://schemas.microsoft.com/office/drawing/2014/main" id="{095416A2-D1EE-9E2C-5050-27024D731B81}"/>
                </a:ext>
              </a:extLst>
            </p:cNvPr>
            <p:cNvSpPr txBox="1">
              <a:spLocks noChangeArrowheads="1"/>
            </p:cNvSpPr>
            <p:nvPr/>
          </p:nvSpPr>
          <p:spPr bwMode="auto">
            <a:xfrm>
              <a:off x="7272238" y="2460556"/>
              <a:ext cx="2607012"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u="sng" dirty="0">
                  <a:solidFill>
                    <a:srgbClr val="3333FF"/>
                  </a:solidFill>
                </a:rPr>
                <a:t>Erdgas (Pipelines) </a:t>
              </a:r>
              <a:r>
                <a:rPr lang="de-DE" altLang="de-DE" sz="1600" dirty="0">
                  <a:solidFill>
                    <a:srgbClr val="3333FF"/>
                  </a:solidFill>
                </a:rPr>
                <a:t>aus</a:t>
              </a:r>
              <a:br>
                <a:rPr lang="de-DE" altLang="de-DE" sz="1600" dirty="0">
                  <a:solidFill>
                    <a:srgbClr val="3333FF"/>
                  </a:solidFill>
                </a:rPr>
              </a:br>
              <a:r>
                <a:rPr lang="de-DE" altLang="de-DE" sz="1600" dirty="0">
                  <a:solidFill>
                    <a:srgbClr val="3333FF"/>
                  </a:solidFill>
                </a:rPr>
                <a:t>- Norwegen</a:t>
              </a:r>
              <a:br>
                <a:rPr lang="de-DE" altLang="de-DE" sz="1600" dirty="0">
                  <a:solidFill>
                    <a:srgbClr val="3333FF"/>
                  </a:solidFill>
                </a:rPr>
              </a:br>
              <a:r>
                <a:rPr lang="de-DE" altLang="de-DE" sz="1600" dirty="0">
                  <a:solidFill>
                    <a:srgbClr val="3333FF"/>
                  </a:solidFill>
                </a:rPr>
                <a:t>- Niederlande</a:t>
              </a:r>
              <a:br>
                <a:rPr lang="de-DE" altLang="de-DE" sz="1600" dirty="0">
                  <a:solidFill>
                    <a:srgbClr val="3333FF"/>
                  </a:solidFill>
                </a:rPr>
              </a:br>
              <a:r>
                <a:rPr lang="de-DE" altLang="de-DE" sz="1600" dirty="0">
                  <a:solidFill>
                    <a:srgbClr val="3333FF"/>
                  </a:solidFill>
                </a:rPr>
                <a:t>- Belgien (Import-LNG)</a:t>
              </a:r>
            </a:p>
          </p:txBody>
        </p:sp>
        <p:sp>
          <p:nvSpPr>
            <p:cNvPr id="18" name="Text Box 5">
              <a:extLst>
                <a:ext uri="{FF2B5EF4-FFF2-40B4-BE49-F238E27FC236}">
                  <a16:creationId xmlns:a16="http://schemas.microsoft.com/office/drawing/2014/main" id="{5AB35802-515D-4250-27F3-590C088719DB}"/>
                </a:ext>
              </a:extLst>
            </p:cNvPr>
            <p:cNvSpPr txBox="1">
              <a:spLocks noChangeArrowheads="1"/>
            </p:cNvSpPr>
            <p:nvPr/>
          </p:nvSpPr>
          <p:spPr bwMode="auto">
            <a:xfrm>
              <a:off x="7272238" y="3627745"/>
              <a:ext cx="2607012" cy="830997"/>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endParaRPr lang="de-DE" altLang="de-DE" sz="1600" dirty="0">
                <a:solidFill>
                  <a:srgbClr val="3333FF"/>
                </a:solidFill>
              </a:endParaRPr>
            </a:p>
            <a:p>
              <a:pPr marL="0" indent="0"/>
              <a:r>
                <a:rPr lang="de-DE" altLang="de-DE" sz="1600" u="sng" dirty="0">
                  <a:solidFill>
                    <a:srgbClr val="3333FF"/>
                  </a:solidFill>
                </a:rPr>
                <a:t>LNG (Schiffe)</a:t>
              </a:r>
              <a:r>
                <a:rPr lang="de-DE" altLang="de-DE" sz="1600" dirty="0">
                  <a:solidFill>
                    <a:srgbClr val="3333FF"/>
                  </a:solidFill>
                </a:rPr>
                <a:t> aus</a:t>
              </a:r>
              <a:br>
                <a:rPr lang="de-DE" altLang="de-DE" sz="1600" dirty="0">
                  <a:solidFill>
                    <a:srgbClr val="3333FF"/>
                  </a:solidFill>
                </a:rPr>
              </a:br>
              <a:r>
                <a:rPr lang="de-DE" altLang="de-DE" sz="1600" dirty="0">
                  <a:solidFill>
                    <a:srgbClr val="3333FF"/>
                  </a:solidFill>
                </a:rPr>
                <a:t>- USA</a:t>
              </a:r>
            </a:p>
          </p:txBody>
        </p:sp>
        <p:sp>
          <p:nvSpPr>
            <p:cNvPr id="23" name="Pfeil: nach rechts 12">
              <a:extLst>
                <a:ext uri="{FF2B5EF4-FFF2-40B4-BE49-F238E27FC236}">
                  <a16:creationId xmlns:a16="http://schemas.microsoft.com/office/drawing/2014/main" id="{02800EE6-6D2F-7959-9D5B-B58B6C3DFA00}"/>
                </a:ext>
              </a:extLst>
            </p:cNvPr>
            <p:cNvSpPr/>
            <p:nvPr/>
          </p:nvSpPr>
          <p:spPr bwMode="auto">
            <a:xfrm flipH="1">
              <a:off x="5685246" y="2624707"/>
              <a:ext cx="1586992" cy="994652"/>
            </a:xfrm>
            <a:custGeom>
              <a:avLst/>
              <a:gdLst>
                <a:gd name="csX0" fmla="*/ 0 w 1945532"/>
                <a:gd name="csY0" fmla="*/ 133755 h 535021"/>
                <a:gd name="csX1" fmla="*/ 1678022 w 1945532"/>
                <a:gd name="csY1" fmla="*/ 133755 h 535021"/>
                <a:gd name="csX2" fmla="*/ 1678022 w 1945532"/>
                <a:gd name="csY2" fmla="*/ 0 h 535021"/>
                <a:gd name="csX3" fmla="*/ 1945532 w 1945532"/>
                <a:gd name="csY3" fmla="*/ 267511 h 535021"/>
                <a:gd name="csX4" fmla="*/ 1678022 w 1945532"/>
                <a:gd name="csY4" fmla="*/ 535021 h 535021"/>
                <a:gd name="csX5" fmla="*/ 1678022 w 1945532"/>
                <a:gd name="csY5" fmla="*/ 401266 h 535021"/>
                <a:gd name="csX6" fmla="*/ 0 w 1945532"/>
                <a:gd name="csY6" fmla="*/ 401266 h 535021"/>
                <a:gd name="csX7" fmla="*/ 0 w 1945532"/>
                <a:gd name="csY7" fmla="*/ 133755 h 535021"/>
                <a:gd name="csX0" fmla="*/ 0 w 1945532"/>
                <a:gd name="csY0" fmla="*/ 133755 h 819555"/>
                <a:gd name="csX1" fmla="*/ 1678022 w 1945532"/>
                <a:gd name="csY1" fmla="*/ 133755 h 819555"/>
                <a:gd name="csX2" fmla="*/ 1678022 w 1945532"/>
                <a:gd name="csY2" fmla="*/ 0 h 819555"/>
                <a:gd name="csX3" fmla="*/ 1945532 w 1945532"/>
                <a:gd name="csY3" fmla="*/ 267511 h 819555"/>
                <a:gd name="csX4" fmla="*/ 1678022 w 1945532"/>
                <a:gd name="csY4" fmla="*/ 535021 h 819555"/>
                <a:gd name="csX5" fmla="*/ 1678022 w 1945532"/>
                <a:gd name="csY5" fmla="*/ 401266 h 819555"/>
                <a:gd name="csX6" fmla="*/ 48639 w 1945532"/>
                <a:gd name="csY6" fmla="*/ 819555 h 819555"/>
                <a:gd name="csX7" fmla="*/ 0 w 1945532"/>
                <a:gd name="csY7" fmla="*/ 133755 h 819555"/>
                <a:gd name="csX0" fmla="*/ 0 w 1896894"/>
                <a:gd name="csY0" fmla="*/ 513134 h 819555"/>
                <a:gd name="csX1" fmla="*/ 1629384 w 1896894"/>
                <a:gd name="csY1" fmla="*/ 133755 h 819555"/>
                <a:gd name="csX2" fmla="*/ 1629384 w 1896894"/>
                <a:gd name="csY2" fmla="*/ 0 h 819555"/>
                <a:gd name="csX3" fmla="*/ 1896894 w 1896894"/>
                <a:gd name="csY3" fmla="*/ 267511 h 819555"/>
                <a:gd name="csX4" fmla="*/ 1629384 w 1896894"/>
                <a:gd name="csY4" fmla="*/ 535021 h 819555"/>
                <a:gd name="csX5" fmla="*/ 1629384 w 1896894"/>
                <a:gd name="csY5" fmla="*/ 401266 h 819555"/>
                <a:gd name="csX6" fmla="*/ 1 w 1896894"/>
                <a:gd name="csY6" fmla="*/ 819555 h 819555"/>
                <a:gd name="csX7" fmla="*/ 0 w 1896894"/>
                <a:gd name="csY7" fmla="*/ 513134 h 819555"/>
                <a:gd name="csX0" fmla="*/ 0 w 1896894"/>
                <a:gd name="csY0" fmla="*/ 513134 h 819555"/>
                <a:gd name="csX1" fmla="*/ 1629384 w 1896894"/>
                <a:gd name="csY1" fmla="*/ 133755 h 819555"/>
                <a:gd name="csX2" fmla="*/ 1629384 w 1896894"/>
                <a:gd name="csY2" fmla="*/ 0 h 819555"/>
                <a:gd name="csX3" fmla="*/ 1896894 w 1896894"/>
                <a:gd name="csY3" fmla="*/ 267511 h 819555"/>
                <a:gd name="csX4" fmla="*/ 1629384 w 1896894"/>
                <a:gd name="csY4" fmla="*/ 535021 h 819555"/>
                <a:gd name="csX5" fmla="*/ 1629384 w 1896894"/>
                <a:gd name="csY5" fmla="*/ 401266 h 819555"/>
                <a:gd name="csX6" fmla="*/ 1 w 1896894"/>
                <a:gd name="csY6" fmla="*/ 819555 h 819555"/>
                <a:gd name="csX7" fmla="*/ 0 w 1896894"/>
                <a:gd name="csY7" fmla="*/ 513134 h 819555"/>
                <a:gd name="csX0" fmla="*/ 0 w 1896894"/>
                <a:gd name="csY0" fmla="*/ 513134 h 819555"/>
                <a:gd name="csX1" fmla="*/ 1629384 w 1896894"/>
                <a:gd name="csY1" fmla="*/ 133755 h 819555"/>
                <a:gd name="csX2" fmla="*/ 1629384 w 1896894"/>
                <a:gd name="csY2" fmla="*/ 0 h 819555"/>
                <a:gd name="csX3" fmla="*/ 1896894 w 1896894"/>
                <a:gd name="csY3" fmla="*/ 267511 h 819555"/>
                <a:gd name="csX4" fmla="*/ 1629384 w 1896894"/>
                <a:gd name="csY4" fmla="*/ 535021 h 819555"/>
                <a:gd name="csX5" fmla="*/ 1629384 w 1896894"/>
                <a:gd name="csY5" fmla="*/ 401266 h 819555"/>
                <a:gd name="csX6" fmla="*/ 1 w 1896894"/>
                <a:gd name="csY6" fmla="*/ 819555 h 819555"/>
                <a:gd name="csX7" fmla="*/ 0 w 1896894"/>
                <a:gd name="csY7" fmla="*/ 513134 h 819555"/>
                <a:gd name="csX0" fmla="*/ 0 w 1896894"/>
                <a:gd name="csY0" fmla="*/ 513134 h 1023835"/>
                <a:gd name="csX1" fmla="*/ 1629384 w 1896894"/>
                <a:gd name="csY1" fmla="*/ 133755 h 1023835"/>
                <a:gd name="csX2" fmla="*/ 1629384 w 1896894"/>
                <a:gd name="csY2" fmla="*/ 0 h 1023835"/>
                <a:gd name="csX3" fmla="*/ 1896894 w 1896894"/>
                <a:gd name="csY3" fmla="*/ 267511 h 1023835"/>
                <a:gd name="csX4" fmla="*/ 1629384 w 1896894"/>
                <a:gd name="csY4" fmla="*/ 535021 h 1023835"/>
                <a:gd name="csX5" fmla="*/ 1629384 w 1896894"/>
                <a:gd name="csY5" fmla="*/ 401266 h 1023835"/>
                <a:gd name="csX6" fmla="*/ 1 w 1896894"/>
                <a:gd name="csY6" fmla="*/ 1023835 h 1023835"/>
                <a:gd name="csX7" fmla="*/ 0 w 1896894"/>
                <a:gd name="csY7" fmla="*/ 513134 h 1023835"/>
                <a:gd name="csX0" fmla="*/ 0 w 1896894"/>
                <a:gd name="csY0" fmla="*/ 513134 h 1023835"/>
                <a:gd name="csX1" fmla="*/ 1629384 w 1896894"/>
                <a:gd name="csY1" fmla="*/ 133755 h 1023835"/>
                <a:gd name="csX2" fmla="*/ 1629384 w 1896894"/>
                <a:gd name="csY2" fmla="*/ 0 h 1023835"/>
                <a:gd name="csX3" fmla="*/ 1896894 w 1896894"/>
                <a:gd name="csY3" fmla="*/ 267511 h 1023835"/>
                <a:gd name="csX4" fmla="*/ 1629384 w 1896894"/>
                <a:gd name="csY4" fmla="*/ 535021 h 1023835"/>
                <a:gd name="csX5" fmla="*/ 1629384 w 1896894"/>
                <a:gd name="csY5" fmla="*/ 401266 h 1023835"/>
                <a:gd name="csX6" fmla="*/ 1 w 1896894"/>
                <a:gd name="csY6" fmla="*/ 1023835 h 1023835"/>
                <a:gd name="csX7" fmla="*/ 0 w 1896894"/>
                <a:gd name="csY7" fmla="*/ 513134 h 1023835"/>
                <a:gd name="csX0" fmla="*/ 0 w 1945532"/>
                <a:gd name="csY0" fmla="*/ 668777 h 1023835"/>
                <a:gd name="csX1" fmla="*/ 1678022 w 1945532"/>
                <a:gd name="csY1" fmla="*/ 133755 h 1023835"/>
                <a:gd name="csX2" fmla="*/ 1678022 w 1945532"/>
                <a:gd name="csY2" fmla="*/ 0 h 1023835"/>
                <a:gd name="csX3" fmla="*/ 1945532 w 1945532"/>
                <a:gd name="csY3" fmla="*/ 267511 h 1023835"/>
                <a:gd name="csX4" fmla="*/ 1678022 w 1945532"/>
                <a:gd name="csY4" fmla="*/ 535021 h 1023835"/>
                <a:gd name="csX5" fmla="*/ 1678022 w 1945532"/>
                <a:gd name="csY5" fmla="*/ 401266 h 1023835"/>
                <a:gd name="csX6" fmla="*/ 48639 w 1945532"/>
                <a:gd name="csY6" fmla="*/ 1023835 h 1023835"/>
                <a:gd name="csX7" fmla="*/ 0 w 1945532"/>
                <a:gd name="csY7" fmla="*/ 668777 h 1023835"/>
                <a:gd name="csX0" fmla="*/ 0 w 1945532"/>
                <a:gd name="csY0" fmla="*/ 668777 h 1023835"/>
                <a:gd name="csX1" fmla="*/ 1678022 w 1945532"/>
                <a:gd name="csY1" fmla="*/ 133755 h 1023835"/>
                <a:gd name="csX2" fmla="*/ 1678022 w 1945532"/>
                <a:gd name="csY2" fmla="*/ 0 h 1023835"/>
                <a:gd name="csX3" fmla="*/ 1945532 w 1945532"/>
                <a:gd name="csY3" fmla="*/ 267511 h 1023835"/>
                <a:gd name="csX4" fmla="*/ 1678022 w 1945532"/>
                <a:gd name="csY4" fmla="*/ 535021 h 1023835"/>
                <a:gd name="csX5" fmla="*/ 1678022 w 1945532"/>
                <a:gd name="csY5" fmla="*/ 401266 h 1023835"/>
                <a:gd name="csX6" fmla="*/ 48639 w 1945532"/>
                <a:gd name="csY6" fmla="*/ 1023835 h 1023835"/>
                <a:gd name="csX7" fmla="*/ 0 w 1945532"/>
                <a:gd name="csY7" fmla="*/ 668777 h 1023835"/>
                <a:gd name="csX0" fmla="*/ 0 w 1945532"/>
                <a:gd name="csY0" fmla="*/ 668777 h 994652"/>
                <a:gd name="csX1" fmla="*/ 1678022 w 1945532"/>
                <a:gd name="csY1" fmla="*/ 133755 h 994652"/>
                <a:gd name="csX2" fmla="*/ 1678022 w 1945532"/>
                <a:gd name="csY2" fmla="*/ 0 h 994652"/>
                <a:gd name="csX3" fmla="*/ 1945532 w 1945532"/>
                <a:gd name="csY3" fmla="*/ 267511 h 994652"/>
                <a:gd name="csX4" fmla="*/ 1678022 w 1945532"/>
                <a:gd name="csY4" fmla="*/ 535021 h 994652"/>
                <a:gd name="csX5" fmla="*/ 1678022 w 1945532"/>
                <a:gd name="csY5" fmla="*/ 401266 h 994652"/>
                <a:gd name="csX6" fmla="*/ 30285 w 1945532"/>
                <a:gd name="csY6" fmla="*/ 994652 h 994652"/>
                <a:gd name="csX7" fmla="*/ 0 w 1945532"/>
                <a:gd name="csY7" fmla="*/ 668777 h 994652"/>
                <a:gd name="csX0" fmla="*/ 0 w 1945532"/>
                <a:gd name="csY0" fmla="*/ 668777 h 994652"/>
                <a:gd name="csX1" fmla="*/ 1678022 w 1945532"/>
                <a:gd name="csY1" fmla="*/ 133755 h 994652"/>
                <a:gd name="csX2" fmla="*/ 1678022 w 1945532"/>
                <a:gd name="csY2" fmla="*/ 0 h 994652"/>
                <a:gd name="csX3" fmla="*/ 1945532 w 1945532"/>
                <a:gd name="csY3" fmla="*/ 267511 h 994652"/>
                <a:gd name="csX4" fmla="*/ 1678022 w 1945532"/>
                <a:gd name="csY4" fmla="*/ 535021 h 994652"/>
                <a:gd name="csX5" fmla="*/ 1678022 w 1945532"/>
                <a:gd name="csY5" fmla="*/ 401266 h 994652"/>
                <a:gd name="csX6" fmla="*/ 30285 w 1945532"/>
                <a:gd name="csY6" fmla="*/ 994652 h 994652"/>
                <a:gd name="csX7" fmla="*/ 0 w 1945532"/>
                <a:gd name="csY7" fmla="*/ 668777 h 994652"/>
                <a:gd name="csX0" fmla="*/ 0 w 1945532"/>
                <a:gd name="csY0" fmla="*/ 668777 h 994652"/>
                <a:gd name="csX1" fmla="*/ 1678022 w 1945532"/>
                <a:gd name="csY1" fmla="*/ 133755 h 994652"/>
                <a:gd name="csX2" fmla="*/ 1678022 w 1945532"/>
                <a:gd name="csY2" fmla="*/ 0 h 994652"/>
                <a:gd name="csX3" fmla="*/ 1945532 w 1945532"/>
                <a:gd name="csY3" fmla="*/ 267511 h 994652"/>
                <a:gd name="csX4" fmla="*/ 1678022 w 1945532"/>
                <a:gd name="csY4" fmla="*/ 535021 h 994652"/>
                <a:gd name="csX5" fmla="*/ 1678022 w 1945532"/>
                <a:gd name="csY5" fmla="*/ 401266 h 994652"/>
                <a:gd name="csX6" fmla="*/ 30285 w 1945532"/>
                <a:gd name="csY6" fmla="*/ 994652 h 994652"/>
                <a:gd name="csX7" fmla="*/ 0 w 1945532"/>
                <a:gd name="csY7" fmla="*/ 668777 h 99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45532" h="994652">
                  <a:moveTo>
                    <a:pt x="0" y="668777"/>
                  </a:moveTo>
                  <a:cubicBezTo>
                    <a:pt x="766865" y="250486"/>
                    <a:pt x="1134894" y="260215"/>
                    <a:pt x="1678022" y="133755"/>
                  </a:cubicBezTo>
                  <a:lnTo>
                    <a:pt x="1678022" y="0"/>
                  </a:lnTo>
                  <a:lnTo>
                    <a:pt x="1945532" y="267511"/>
                  </a:lnTo>
                  <a:lnTo>
                    <a:pt x="1678022" y="535021"/>
                  </a:lnTo>
                  <a:lnTo>
                    <a:pt x="1678022" y="401266"/>
                  </a:lnTo>
                  <a:cubicBezTo>
                    <a:pt x="1134894" y="540696"/>
                    <a:pt x="527284" y="650940"/>
                    <a:pt x="30285" y="994652"/>
                  </a:cubicBezTo>
                  <a:cubicBezTo>
                    <a:pt x="30285" y="892512"/>
                    <a:pt x="0" y="770917"/>
                    <a:pt x="0" y="668777"/>
                  </a:cubicBezTo>
                  <a:close/>
                </a:path>
              </a:pathLst>
            </a:cu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chemeClr val="tx1"/>
                </a:solidFill>
                <a:effectLst/>
                <a:latin typeface="Arial" charset="0"/>
              </a:endParaRPr>
            </a:p>
          </p:txBody>
        </p:sp>
        <p:pic>
          <p:nvPicPr>
            <p:cNvPr id="20" name="Grafik 19" descr="Kraftwerk, Energie, Industrie Vector Icon Illustration Stock ...">
              <a:extLst>
                <a:ext uri="{FF2B5EF4-FFF2-40B4-BE49-F238E27FC236}">
                  <a16:creationId xmlns:a16="http://schemas.microsoft.com/office/drawing/2014/main" id="{AAFBE6F7-8F3A-3EB4-59A6-0D85F3C5E25C}"/>
                </a:ext>
              </a:extLst>
            </p:cNvPr>
            <p:cNvPicPr>
              <a:picLocks noChangeAspect="1"/>
            </p:cNvPicPr>
            <p:nvPr/>
          </p:nvPicPr>
          <p:blipFill>
            <a:blip r:embed="rId4">
              <a:clrChange>
                <a:clrFrom>
                  <a:srgbClr val="FDFDFD"/>
                </a:clrFrom>
                <a:clrTo>
                  <a:srgbClr val="FDFDFD">
                    <a:alpha val="0"/>
                  </a:srgbClr>
                </a:clrTo>
              </a:clrChange>
            </a:blip>
            <a:stretch>
              <a:fillRect/>
            </a:stretch>
          </p:blipFill>
          <p:spPr>
            <a:xfrm>
              <a:off x="4867090" y="2091882"/>
              <a:ext cx="615554" cy="615554"/>
            </a:xfrm>
            <a:prstGeom prst="rect">
              <a:avLst/>
            </a:prstGeom>
          </p:spPr>
        </p:pic>
      </p:grpSp>
      <p:grpSp>
        <p:nvGrpSpPr>
          <p:cNvPr id="7" name="Gruppieren 6">
            <a:extLst>
              <a:ext uri="{FF2B5EF4-FFF2-40B4-BE49-F238E27FC236}">
                <a16:creationId xmlns:a16="http://schemas.microsoft.com/office/drawing/2014/main" id="{B5B2B43E-CFDF-182F-58BF-7B6FB589A125}"/>
              </a:ext>
            </a:extLst>
          </p:cNvPr>
          <p:cNvGrpSpPr/>
          <p:nvPr/>
        </p:nvGrpSpPr>
        <p:grpSpPr>
          <a:xfrm>
            <a:off x="123155" y="2062727"/>
            <a:ext cx="4390479" cy="1323439"/>
            <a:chOff x="123155" y="2062727"/>
            <a:chExt cx="4390479" cy="1323439"/>
          </a:xfrm>
        </p:grpSpPr>
        <p:sp>
          <p:nvSpPr>
            <p:cNvPr id="14" name="Text Box 5">
              <a:extLst>
                <a:ext uri="{FF2B5EF4-FFF2-40B4-BE49-F238E27FC236}">
                  <a16:creationId xmlns:a16="http://schemas.microsoft.com/office/drawing/2014/main" id="{5CE2A6D9-DF5F-0175-52D6-0D1EB1F01744}"/>
                </a:ext>
              </a:extLst>
            </p:cNvPr>
            <p:cNvSpPr txBox="1">
              <a:spLocks noChangeArrowheads="1"/>
            </p:cNvSpPr>
            <p:nvPr/>
          </p:nvSpPr>
          <p:spPr bwMode="auto">
            <a:xfrm>
              <a:off x="123155" y="2062727"/>
              <a:ext cx="1746034" cy="1323439"/>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u="sng" dirty="0">
                  <a:solidFill>
                    <a:srgbClr val="3333FF"/>
                  </a:solidFill>
                </a:rPr>
                <a:t>Steinkohle</a:t>
              </a:r>
              <a:r>
                <a:rPr lang="de-DE" altLang="de-DE" sz="1600" dirty="0">
                  <a:solidFill>
                    <a:srgbClr val="3333FF"/>
                  </a:solidFill>
                </a:rPr>
                <a:t> aus</a:t>
              </a:r>
              <a:br>
                <a:rPr lang="de-DE" altLang="de-DE" sz="1600" dirty="0">
                  <a:solidFill>
                    <a:srgbClr val="3333FF"/>
                  </a:solidFill>
                </a:rPr>
              </a:br>
              <a:r>
                <a:rPr lang="de-DE" altLang="de-DE" sz="1600" dirty="0">
                  <a:solidFill>
                    <a:srgbClr val="3333FF"/>
                  </a:solidFill>
                </a:rPr>
                <a:t>- Australien</a:t>
              </a:r>
              <a:br>
                <a:rPr lang="de-DE" altLang="de-DE" sz="1600" dirty="0">
                  <a:solidFill>
                    <a:srgbClr val="3333FF"/>
                  </a:solidFill>
                </a:rPr>
              </a:br>
              <a:r>
                <a:rPr lang="de-DE" altLang="de-DE" sz="1600" dirty="0">
                  <a:solidFill>
                    <a:srgbClr val="3333FF"/>
                  </a:solidFill>
                </a:rPr>
                <a:t>- Kolumbien</a:t>
              </a:r>
              <a:br>
                <a:rPr lang="de-DE" altLang="de-DE" sz="1600" dirty="0">
                  <a:solidFill>
                    <a:srgbClr val="3333FF"/>
                  </a:solidFill>
                </a:rPr>
              </a:br>
              <a:r>
                <a:rPr lang="de-DE" altLang="de-DE" sz="1600" dirty="0">
                  <a:solidFill>
                    <a:srgbClr val="3333FF"/>
                  </a:solidFill>
                </a:rPr>
                <a:t>- USA</a:t>
              </a:r>
              <a:br>
                <a:rPr lang="de-DE" altLang="de-DE" sz="1600" dirty="0">
                  <a:solidFill>
                    <a:srgbClr val="3333FF"/>
                  </a:solidFill>
                </a:rPr>
              </a:br>
              <a:r>
                <a:rPr lang="de-DE" altLang="de-DE" sz="1600" dirty="0">
                  <a:solidFill>
                    <a:srgbClr val="3333FF"/>
                  </a:solidFill>
                </a:rPr>
                <a:t>- Südafrika</a:t>
              </a:r>
            </a:p>
          </p:txBody>
        </p:sp>
        <p:sp>
          <p:nvSpPr>
            <p:cNvPr id="15" name="Freihandform: Form 14">
              <a:extLst>
                <a:ext uri="{FF2B5EF4-FFF2-40B4-BE49-F238E27FC236}">
                  <a16:creationId xmlns:a16="http://schemas.microsoft.com/office/drawing/2014/main" id="{6D1B5936-95F8-7AC4-549C-A37438F49450}"/>
                </a:ext>
              </a:extLst>
            </p:cNvPr>
            <p:cNvSpPr/>
            <p:nvPr/>
          </p:nvSpPr>
          <p:spPr>
            <a:xfrm rot="10800000" flipH="1" flipV="1">
              <a:off x="3581642" y="2063715"/>
              <a:ext cx="931992" cy="615554"/>
            </a:xfrm>
            <a:custGeom>
              <a:avLst/>
              <a:gdLst>
                <a:gd name="connsiteX0" fmla="*/ 2309757 w 3300542"/>
                <a:gd name="connsiteY0" fmla="*/ 5818 h 2579628"/>
                <a:gd name="connsiteX1" fmla="*/ 2166911 w 3300542"/>
                <a:gd name="connsiteY1" fmla="*/ 111689 h 2579628"/>
                <a:gd name="connsiteX2" fmla="*/ 2152005 w 3300542"/>
                <a:gd name="connsiteY2" fmla="*/ 126902 h 2579628"/>
                <a:gd name="connsiteX3" fmla="*/ 2056981 w 3300542"/>
                <a:gd name="connsiteY3" fmla="*/ 193343 h 2579628"/>
                <a:gd name="connsiteX4" fmla="*/ 2024996 w 3300542"/>
                <a:gd name="connsiteY4" fmla="*/ 224390 h 2579628"/>
                <a:gd name="connsiteX5" fmla="*/ 1961647 w 3300542"/>
                <a:gd name="connsiteY5" fmla="*/ 218181 h 2579628"/>
                <a:gd name="connsiteX6" fmla="*/ 1924383 w 3300542"/>
                <a:gd name="connsiteY6" fmla="*/ 371243 h 2579628"/>
                <a:gd name="connsiteX7" fmla="*/ 1923762 w 3300542"/>
                <a:gd name="connsiteY7" fmla="*/ 591057 h 2579628"/>
                <a:gd name="connsiteX8" fmla="*/ 1919104 w 3300542"/>
                <a:gd name="connsiteY8" fmla="*/ 720214 h 2579628"/>
                <a:gd name="connsiteX9" fmla="*/ 1919104 w 3300542"/>
                <a:gd name="connsiteY9" fmla="*/ 734495 h 2579628"/>
                <a:gd name="connsiteX10" fmla="*/ 1904509 w 3300542"/>
                <a:gd name="connsiteY10" fmla="*/ 737911 h 2579628"/>
                <a:gd name="connsiteX11" fmla="*/ 1853892 w 3300542"/>
                <a:gd name="connsiteY11" fmla="*/ 752503 h 2579628"/>
                <a:gd name="connsiteX12" fmla="*/ 1780295 w 3300542"/>
                <a:gd name="connsiteY12" fmla="*/ 762127 h 2579628"/>
                <a:gd name="connsiteX13" fmla="*/ 1601427 w 3300542"/>
                <a:gd name="connsiteY13" fmla="*/ 768026 h 2579628"/>
                <a:gd name="connsiteX14" fmla="*/ 1463239 w 3300542"/>
                <a:gd name="connsiteY14" fmla="*/ 878244 h 2579628"/>
                <a:gd name="connsiteX15" fmla="*/ 1361384 w 3300542"/>
                <a:gd name="connsiteY15" fmla="*/ 960829 h 2579628"/>
                <a:gd name="connsiteX16" fmla="*/ 1327536 w 3300542"/>
                <a:gd name="connsiteY16" fmla="*/ 971696 h 2579628"/>
                <a:gd name="connsiteX17" fmla="*/ 1302693 w 3300542"/>
                <a:gd name="connsiteY17" fmla="*/ 959898 h 2579628"/>
                <a:gd name="connsiteX18" fmla="*/ 1201769 w 3300542"/>
                <a:gd name="connsiteY18" fmla="*/ 953999 h 2579628"/>
                <a:gd name="connsiteX19" fmla="*/ 1039359 w 3300542"/>
                <a:gd name="connsiteY19" fmla="*/ 998396 h 2579628"/>
                <a:gd name="connsiteX20" fmla="*/ 1016069 w 3300542"/>
                <a:gd name="connsiteY20" fmla="*/ 989703 h 2579628"/>
                <a:gd name="connsiteX21" fmla="*/ 957999 w 3300542"/>
                <a:gd name="connsiteY21" fmla="*/ 979147 h 2579628"/>
                <a:gd name="connsiteX22" fmla="*/ 899619 w 3300542"/>
                <a:gd name="connsiteY22" fmla="*/ 986288 h 2579628"/>
                <a:gd name="connsiteX23" fmla="*/ 818569 w 3300542"/>
                <a:gd name="connsiteY23" fmla="*/ 1025407 h 2579628"/>
                <a:gd name="connsiteX24" fmla="*/ 745594 w 3300542"/>
                <a:gd name="connsiteY24" fmla="*/ 1100542 h 2579628"/>
                <a:gd name="connsiteX25" fmla="*/ 670134 w 3300542"/>
                <a:gd name="connsiteY25" fmla="*/ 1159221 h 2579628"/>
                <a:gd name="connsiteX26" fmla="*/ 598090 w 3300542"/>
                <a:gd name="connsiteY26" fmla="*/ 1200824 h 2579628"/>
                <a:gd name="connsiteX27" fmla="*/ 565794 w 3300542"/>
                <a:gd name="connsiteY27" fmla="*/ 1254846 h 2579628"/>
                <a:gd name="connsiteX28" fmla="*/ 563620 w 3300542"/>
                <a:gd name="connsiteY28" fmla="*/ 1267886 h 2579628"/>
                <a:gd name="connsiteX29" fmla="*/ 542815 w 3300542"/>
                <a:gd name="connsiteY29" fmla="*/ 1269749 h 2579628"/>
                <a:gd name="connsiteX30" fmla="*/ 487229 w 3300542"/>
                <a:gd name="connsiteY30" fmla="*/ 1301727 h 2579628"/>
                <a:gd name="connsiteX31" fmla="*/ 442201 w 3300542"/>
                <a:gd name="connsiteY31" fmla="*/ 1488942 h 2579628"/>
                <a:gd name="connsiteX32" fmla="*/ 444375 w 3300542"/>
                <a:gd name="connsiteY32" fmla="*/ 1520920 h 2579628"/>
                <a:gd name="connsiteX33" fmla="*/ 367984 w 3300542"/>
                <a:gd name="connsiteY33" fmla="*/ 1520920 h 2579628"/>
                <a:gd name="connsiteX34" fmla="*/ 291903 w 3300542"/>
                <a:gd name="connsiteY34" fmla="*/ 1520920 h 2579628"/>
                <a:gd name="connsiteX35" fmla="*/ 292524 w 3300542"/>
                <a:gd name="connsiteY35" fmla="*/ 1571217 h 2579628"/>
                <a:gd name="connsiteX36" fmla="*/ 293455 w 3300542"/>
                <a:gd name="connsiteY36" fmla="*/ 1621824 h 2579628"/>
                <a:gd name="connsiteX37" fmla="*/ 316745 w 3300542"/>
                <a:gd name="connsiteY37" fmla="*/ 1623376 h 2579628"/>
                <a:gd name="connsiteX38" fmla="*/ 340035 w 3300542"/>
                <a:gd name="connsiteY38" fmla="*/ 1624928 h 2579628"/>
                <a:gd name="connsiteX39" fmla="*/ 341899 w 3300542"/>
                <a:gd name="connsiteY39" fmla="*/ 1645109 h 2579628"/>
                <a:gd name="connsiteX40" fmla="*/ 344383 w 3300542"/>
                <a:gd name="connsiteY40" fmla="*/ 1707203 h 2579628"/>
                <a:gd name="connsiteX41" fmla="*/ 227001 w 3300542"/>
                <a:gd name="connsiteY41" fmla="*/ 2198991 h 2579628"/>
                <a:gd name="connsiteX42" fmla="*/ 208369 w 3300542"/>
                <a:gd name="connsiteY42" fmla="*/ 2238110 h 2579628"/>
                <a:gd name="connsiteX43" fmla="*/ 104340 w 3300542"/>
                <a:gd name="connsiteY43" fmla="*/ 2238110 h 2579628"/>
                <a:gd name="connsiteX44" fmla="*/ 0 w 3300542"/>
                <a:gd name="connsiteY44" fmla="*/ 2238110 h 2579628"/>
                <a:gd name="connsiteX45" fmla="*/ 0 w 3300542"/>
                <a:gd name="connsiteY45" fmla="*/ 2408869 h 2579628"/>
                <a:gd name="connsiteX46" fmla="*/ 0 w 3300542"/>
                <a:gd name="connsiteY46" fmla="*/ 2579629 h 2579628"/>
                <a:gd name="connsiteX47" fmla="*/ 1465723 w 3300542"/>
                <a:gd name="connsiteY47" fmla="*/ 2579629 h 2579628"/>
                <a:gd name="connsiteX48" fmla="*/ 2931447 w 3300542"/>
                <a:gd name="connsiteY48" fmla="*/ 2579629 h 2579628"/>
                <a:gd name="connsiteX49" fmla="*/ 2931447 w 3300542"/>
                <a:gd name="connsiteY49" fmla="*/ 2408869 h 2579628"/>
                <a:gd name="connsiteX50" fmla="*/ 2931447 w 3300542"/>
                <a:gd name="connsiteY50" fmla="*/ 2238110 h 2579628"/>
                <a:gd name="connsiteX51" fmla="*/ 2857229 w 3300542"/>
                <a:gd name="connsiteY51" fmla="*/ 2238110 h 2579628"/>
                <a:gd name="connsiteX52" fmla="*/ 2782701 w 3300542"/>
                <a:gd name="connsiteY52" fmla="*/ 2238110 h 2579628"/>
                <a:gd name="connsiteX53" fmla="*/ 2780838 w 3300542"/>
                <a:gd name="connsiteY53" fmla="*/ 2220103 h 2579628"/>
                <a:gd name="connsiteX54" fmla="*/ 2769969 w 3300542"/>
                <a:gd name="connsiteY54" fmla="*/ 2130997 h 2579628"/>
                <a:gd name="connsiteX55" fmla="*/ 2755995 w 3300542"/>
                <a:gd name="connsiteY55" fmla="*/ 2016123 h 2579628"/>
                <a:gd name="connsiteX56" fmla="*/ 2734568 w 3300542"/>
                <a:gd name="connsiteY56" fmla="*/ 1950613 h 2579628"/>
                <a:gd name="connsiteX57" fmla="*/ 2720904 w 3300542"/>
                <a:gd name="connsiteY57" fmla="*/ 1941920 h 2579628"/>
                <a:gd name="connsiteX58" fmla="*/ 2719041 w 3300542"/>
                <a:gd name="connsiteY58" fmla="*/ 1898454 h 2579628"/>
                <a:gd name="connsiteX59" fmla="*/ 2714073 w 3300542"/>
                <a:gd name="connsiteY59" fmla="*/ 1739803 h 2579628"/>
                <a:gd name="connsiteX60" fmla="*/ 2709415 w 3300542"/>
                <a:gd name="connsiteY60" fmla="*/ 1609405 h 2579628"/>
                <a:gd name="connsiteX61" fmla="*/ 2706309 w 3300542"/>
                <a:gd name="connsiteY61" fmla="*/ 1524025 h 2579628"/>
                <a:gd name="connsiteX62" fmla="*/ 2701651 w 3300542"/>
                <a:gd name="connsiteY62" fmla="*/ 1384313 h 2579628"/>
                <a:gd name="connsiteX63" fmla="*/ 2695441 w 3300542"/>
                <a:gd name="connsiteY63" fmla="*/ 1196477 h 2579628"/>
                <a:gd name="connsiteX64" fmla="*/ 2689230 w 3300542"/>
                <a:gd name="connsiteY64" fmla="*/ 1010194 h 2579628"/>
                <a:gd name="connsiteX65" fmla="*/ 2684572 w 3300542"/>
                <a:gd name="connsiteY65" fmla="*/ 882901 h 2579628"/>
                <a:gd name="connsiteX66" fmla="*/ 2679914 w 3300542"/>
                <a:gd name="connsiteY66" fmla="*/ 749398 h 2579628"/>
                <a:gd name="connsiteX67" fmla="*/ 2674945 w 3300542"/>
                <a:gd name="connsiteY67" fmla="*/ 614964 h 2579628"/>
                <a:gd name="connsiteX68" fmla="*/ 2672771 w 3300542"/>
                <a:gd name="connsiteY68" fmla="*/ 555353 h 2579628"/>
                <a:gd name="connsiteX69" fmla="*/ 2660971 w 3300542"/>
                <a:gd name="connsiteY69" fmla="*/ 555353 h 2579628"/>
                <a:gd name="connsiteX70" fmla="*/ 2652276 w 3300542"/>
                <a:gd name="connsiteY70" fmla="*/ 546349 h 2579628"/>
                <a:gd name="connsiteX71" fmla="*/ 2677740 w 3300542"/>
                <a:gd name="connsiteY71" fmla="*/ 535793 h 2579628"/>
                <a:gd name="connsiteX72" fmla="*/ 2760032 w 3300542"/>
                <a:gd name="connsiteY72" fmla="*/ 498847 h 2579628"/>
                <a:gd name="connsiteX73" fmla="*/ 2781769 w 3300542"/>
                <a:gd name="connsiteY73" fmla="*/ 497916 h 2579628"/>
                <a:gd name="connsiteX74" fmla="*/ 2896046 w 3300542"/>
                <a:gd name="connsiteY74" fmla="*/ 514992 h 2579628"/>
                <a:gd name="connsiteX75" fmla="*/ 2928652 w 3300542"/>
                <a:gd name="connsiteY75" fmla="*/ 490154 h 2579628"/>
                <a:gd name="connsiteX76" fmla="*/ 2945731 w 3300542"/>
                <a:gd name="connsiteY76" fmla="*/ 472457 h 2579628"/>
                <a:gd name="connsiteX77" fmla="*/ 2958153 w 3300542"/>
                <a:gd name="connsiteY77" fmla="*/ 482703 h 2579628"/>
                <a:gd name="connsiteX78" fmla="*/ 3026160 w 3300542"/>
                <a:gd name="connsiteY78" fmla="*/ 517786 h 2579628"/>
                <a:gd name="connsiteX79" fmla="*/ 3130810 w 3300542"/>
                <a:gd name="connsiteY79" fmla="*/ 512198 h 2579628"/>
                <a:gd name="connsiteX80" fmla="*/ 3282661 w 3300542"/>
                <a:gd name="connsiteY80" fmla="*/ 402291 h 2579628"/>
                <a:gd name="connsiteX81" fmla="*/ 3215275 w 3300542"/>
                <a:gd name="connsiteY81" fmla="*/ 172852 h 2579628"/>
                <a:gd name="connsiteX82" fmla="*/ 3165279 w 3300542"/>
                <a:gd name="connsiteY82" fmla="*/ 161675 h 2579628"/>
                <a:gd name="connsiteX83" fmla="*/ 3110936 w 3300542"/>
                <a:gd name="connsiteY83" fmla="*/ 168195 h 2579628"/>
                <a:gd name="connsiteX84" fmla="*/ 3067461 w 3300542"/>
                <a:gd name="connsiteY84" fmla="*/ 187134 h 2579628"/>
                <a:gd name="connsiteX85" fmla="*/ 3049760 w 3300542"/>
                <a:gd name="connsiteY85" fmla="*/ 197690 h 2579628"/>
                <a:gd name="connsiteX86" fmla="*/ 3037960 w 3300542"/>
                <a:gd name="connsiteY86" fmla="*/ 187134 h 2579628"/>
                <a:gd name="connsiteX87" fmla="*/ 3010012 w 3300542"/>
                <a:gd name="connsiteY87" fmla="*/ 168505 h 2579628"/>
                <a:gd name="connsiteX88" fmla="*/ 2987654 w 3300542"/>
                <a:gd name="connsiteY88" fmla="*/ 149256 h 2579628"/>
                <a:gd name="connsiteX89" fmla="*/ 2890146 w 3300542"/>
                <a:gd name="connsiteY89" fmla="*/ 82815 h 2579628"/>
                <a:gd name="connsiteX90" fmla="*/ 2768106 w 3300542"/>
                <a:gd name="connsiteY90" fmla="*/ 114483 h 2579628"/>
                <a:gd name="connsiteX91" fmla="*/ 2746679 w 3300542"/>
                <a:gd name="connsiteY91" fmla="*/ 105790 h 2579628"/>
                <a:gd name="connsiteX92" fmla="*/ 2714073 w 3300542"/>
                <a:gd name="connsiteY92" fmla="*/ 86230 h 2579628"/>
                <a:gd name="connsiteX93" fmla="*/ 2684261 w 3300542"/>
                <a:gd name="connsiteY93" fmla="*/ 62635 h 2579628"/>
                <a:gd name="connsiteX94" fmla="*/ 2551974 w 3300542"/>
                <a:gd name="connsiteY94" fmla="*/ 5508 h 2579628"/>
                <a:gd name="connsiteX95" fmla="*/ 2485209 w 3300542"/>
                <a:gd name="connsiteY95" fmla="*/ 28793 h 2579628"/>
                <a:gd name="connsiteX96" fmla="*/ 2465024 w 3300542"/>
                <a:gd name="connsiteY96" fmla="*/ 39660 h 2579628"/>
                <a:gd name="connsiteX97" fmla="*/ 2448876 w 3300542"/>
                <a:gd name="connsiteY97" fmla="*/ 27862 h 2579628"/>
                <a:gd name="connsiteX98" fmla="*/ 2425275 w 3300542"/>
                <a:gd name="connsiteY98" fmla="*/ 12028 h 2579628"/>
                <a:gd name="connsiteX99" fmla="*/ 2309757 w 3300542"/>
                <a:gd name="connsiteY99" fmla="*/ 5818 h 2579628"/>
                <a:gd name="connsiteX100" fmla="*/ 2411301 w 3300542"/>
                <a:gd name="connsiteY100" fmla="*/ 37797 h 2579628"/>
                <a:gd name="connsiteX101" fmla="*/ 2448565 w 3300542"/>
                <a:gd name="connsiteY101" fmla="*/ 68844 h 2579628"/>
                <a:gd name="connsiteX102" fmla="*/ 2466887 w 3300542"/>
                <a:gd name="connsiteY102" fmla="*/ 79710 h 2579628"/>
                <a:gd name="connsiteX103" fmla="*/ 2480551 w 3300542"/>
                <a:gd name="connsiteY103" fmla="*/ 70396 h 2579628"/>
                <a:gd name="connsiteX104" fmla="*/ 2521541 w 3300542"/>
                <a:gd name="connsiteY104" fmla="*/ 43075 h 2579628"/>
                <a:gd name="connsiteX105" fmla="*/ 2646997 w 3300542"/>
                <a:gd name="connsiteY105" fmla="*/ 62635 h 2579628"/>
                <a:gd name="connsiteX106" fmla="*/ 2659729 w 3300542"/>
                <a:gd name="connsiteY106" fmla="*/ 75364 h 2579628"/>
                <a:gd name="connsiteX107" fmla="*/ 2637681 w 3300542"/>
                <a:gd name="connsiteY107" fmla="*/ 77848 h 2579628"/>
                <a:gd name="connsiteX108" fmla="*/ 2540173 w 3300542"/>
                <a:gd name="connsiteY108" fmla="*/ 111379 h 2579628"/>
                <a:gd name="connsiteX109" fmla="*/ 2465645 w 3300542"/>
                <a:gd name="connsiteY109" fmla="*/ 186823 h 2579628"/>
                <a:gd name="connsiteX110" fmla="*/ 2447323 w 3300542"/>
                <a:gd name="connsiteY110" fmla="*/ 204520 h 2579628"/>
                <a:gd name="connsiteX111" fmla="*/ 2378074 w 3300542"/>
                <a:gd name="connsiteY111" fmla="*/ 244881 h 2579628"/>
                <a:gd name="connsiteX112" fmla="*/ 2351368 w 3300542"/>
                <a:gd name="connsiteY112" fmla="*/ 269719 h 2579628"/>
                <a:gd name="connsiteX113" fmla="*/ 2343605 w 3300542"/>
                <a:gd name="connsiteY113" fmla="*/ 281828 h 2579628"/>
                <a:gd name="connsiteX114" fmla="*/ 2332736 w 3300542"/>
                <a:gd name="connsiteY114" fmla="*/ 298593 h 2579628"/>
                <a:gd name="connsiteX115" fmla="*/ 2310999 w 3300542"/>
                <a:gd name="connsiteY115" fmla="*/ 297662 h 2579628"/>
                <a:gd name="connsiteX116" fmla="*/ 2235539 w 3300542"/>
                <a:gd name="connsiteY116" fmla="*/ 314738 h 2579628"/>
                <a:gd name="connsiteX117" fmla="*/ 2226223 w 3300542"/>
                <a:gd name="connsiteY117" fmla="*/ 325604 h 2579628"/>
                <a:gd name="connsiteX118" fmla="*/ 2209143 w 3300542"/>
                <a:gd name="connsiteY118" fmla="*/ 315359 h 2579628"/>
                <a:gd name="connsiteX119" fmla="*/ 2190822 w 3300542"/>
                <a:gd name="connsiteY119" fmla="*/ 294867 h 2579628"/>
                <a:gd name="connsiteX120" fmla="*/ 2159768 w 3300542"/>
                <a:gd name="connsiteY120" fmla="*/ 282138 h 2579628"/>
                <a:gd name="connsiteX121" fmla="*/ 2156352 w 3300542"/>
                <a:gd name="connsiteY121" fmla="*/ 303561 h 2579628"/>
                <a:gd name="connsiteX122" fmla="*/ 2148279 w 3300542"/>
                <a:gd name="connsiteY122" fmla="*/ 329640 h 2579628"/>
                <a:gd name="connsiteX123" fmla="*/ 2121262 w 3300542"/>
                <a:gd name="connsiteY123" fmla="*/ 345474 h 2579628"/>
                <a:gd name="connsiteX124" fmla="*/ 2066608 w 3300542"/>
                <a:gd name="connsiteY124" fmla="*/ 347337 h 2579628"/>
                <a:gd name="connsiteX125" fmla="*/ 2043628 w 3300542"/>
                <a:gd name="connsiteY125" fmla="*/ 348269 h 2579628"/>
                <a:gd name="connsiteX126" fmla="*/ 2044870 w 3300542"/>
                <a:gd name="connsiteY126" fmla="*/ 358514 h 2579628"/>
                <a:gd name="connsiteX127" fmla="*/ 2046734 w 3300542"/>
                <a:gd name="connsiteY127" fmla="*/ 367518 h 2579628"/>
                <a:gd name="connsiteX128" fmla="*/ 2038660 w 3300542"/>
                <a:gd name="connsiteY128" fmla="*/ 383041 h 2579628"/>
                <a:gd name="connsiteX129" fmla="*/ 2033691 w 3300542"/>
                <a:gd name="connsiteY129" fmla="*/ 400117 h 2579628"/>
                <a:gd name="connsiteX130" fmla="*/ 1998601 w 3300542"/>
                <a:gd name="connsiteY130" fmla="*/ 400117 h 2579628"/>
                <a:gd name="connsiteX131" fmla="*/ 1959784 w 3300542"/>
                <a:gd name="connsiteY131" fmla="*/ 392045 h 2579628"/>
                <a:gd name="connsiteX132" fmla="*/ 1951710 w 3300542"/>
                <a:gd name="connsiteY132" fmla="*/ 273755 h 2579628"/>
                <a:gd name="connsiteX133" fmla="*/ 1983695 w 3300542"/>
                <a:gd name="connsiteY133" fmla="*/ 241777 h 2579628"/>
                <a:gd name="connsiteX134" fmla="*/ 2008538 w 3300542"/>
                <a:gd name="connsiteY134" fmla="*/ 249539 h 2579628"/>
                <a:gd name="connsiteX135" fmla="*/ 2069713 w 3300542"/>
                <a:gd name="connsiteY135" fmla="*/ 223148 h 2579628"/>
                <a:gd name="connsiteX136" fmla="*/ 2153558 w 3300542"/>
                <a:gd name="connsiteY136" fmla="*/ 154845 h 2579628"/>
                <a:gd name="connsiteX137" fmla="*/ 2169705 w 3300542"/>
                <a:gd name="connsiteY137" fmla="*/ 164159 h 2579628"/>
                <a:gd name="connsiteX138" fmla="*/ 2196722 w 3300542"/>
                <a:gd name="connsiteY138" fmla="*/ 171610 h 2579628"/>
                <a:gd name="connsiteX139" fmla="*/ 2195480 w 3300542"/>
                <a:gd name="connsiteY139" fmla="*/ 147083 h 2579628"/>
                <a:gd name="connsiteX140" fmla="*/ 2194238 w 3300542"/>
                <a:gd name="connsiteY140" fmla="*/ 119761 h 2579628"/>
                <a:gd name="connsiteX141" fmla="*/ 2289572 w 3300542"/>
                <a:gd name="connsiteY141" fmla="*/ 42764 h 2579628"/>
                <a:gd name="connsiteX142" fmla="*/ 2367826 w 3300542"/>
                <a:gd name="connsiteY142" fmla="*/ 28793 h 2579628"/>
                <a:gd name="connsiteX143" fmla="*/ 2411301 w 3300542"/>
                <a:gd name="connsiteY143" fmla="*/ 37797 h 2579628"/>
                <a:gd name="connsiteX144" fmla="*/ 2708483 w 3300542"/>
                <a:gd name="connsiteY144" fmla="*/ 115104 h 2579628"/>
                <a:gd name="connsiteX145" fmla="*/ 2740468 w 3300542"/>
                <a:gd name="connsiteY145" fmla="*/ 140563 h 2579628"/>
                <a:gd name="connsiteX146" fmla="*/ 2778974 w 3300542"/>
                <a:gd name="connsiteY146" fmla="*/ 146772 h 2579628"/>
                <a:gd name="connsiteX147" fmla="*/ 2808786 w 3300542"/>
                <a:gd name="connsiteY147" fmla="*/ 125039 h 2579628"/>
                <a:gd name="connsiteX148" fmla="*/ 2943558 w 3300542"/>
                <a:gd name="connsiteY148" fmla="*/ 140252 h 2579628"/>
                <a:gd name="connsiteX149" fmla="*/ 2956600 w 3300542"/>
                <a:gd name="connsiteY149" fmla="*/ 153292 h 2579628"/>
                <a:gd name="connsiteX150" fmla="*/ 2935484 w 3300542"/>
                <a:gd name="connsiteY150" fmla="*/ 155155 h 2579628"/>
                <a:gd name="connsiteX151" fmla="*/ 2753821 w 3300542"/>
                <a:gd name="connsiteY151" fmla="*/ 265373 h 2579628"/>
                <a:gd name="connsiteX152" fmla="*/ 2733636 w 3300542"/>
                <a:gd name="connsiteY152" fmla="*/ 283069 h 2579628"/>
                <a:gd name="connsiteX153" fmla="*/ 2639234 w 3300542"/>
                <a:gd name="connsiteY153" fmla="*/ 353857 h 2579628"/>
                <a:gd name="connsiteX154" fmla="*/ 2615012 w 3300542"/>
                <a:gd name="connsiteY154" fmla="*/ 381489 h 2579628"/>
                <a:gd name="connsiteX155" fmla="*/ 2595138 w 3300542"/>
                <a:gd name="connsiteY155" fmla="*/ 375280 h 2579628"/>
                <a:gd name="connsiteX156" fmla="*/ 2569674 w 3300542"/>
                <a:gd name="connsiteY156" fmla="*/ 369070 h 2579628"/>
                <a:gd name="connsiteX157" fmla="*/ 2527752 w 3300542"/>
                <a:gd name="connsiteY157" fmla="*/ 389251 h 2579628"/>
                <a:gd name="connsiteX158" fmla="*/ 2516883 w 3300542"/>
                <a:gd name="connsiteY158" fmla="*/ 399807 h 2579628"/>
                <a:gd name="connsiteX159" fmla="*/ 2501977 w 3300542"/>
                <a:gd name="connsiteY159" fmla="*/ 390182 h 2579628"/>
                <a:gd name="connsiteX160" fmla="*/ 2487382 w 3300542"/>
                <a:gd name="connsiteY160" fmla="*/ 373417 h 2579628"/>
                <a:gd name="connsiteX161" fmla="*/ 2469371 w 3300542"/>
                <a:gd name="connsiteY161" fmla="*/ 353547 h 2579628"/>
                <a:gd name="connsiteX162" fmla="*/ 2450118 w 3300542"/>
                <a:gd name="connsiteY162" fmla="*/ 370622 h 2579628"/>
                <a:gd name="connsiteX163" fmla="*/ 2453534 w 3300542"/>
                <a:gd name="connsiteY163" fmla="*/ 382731 h 2579628"/>
                <a:gd name="connsiteX164" fmla="*/ 2429623 w 3300542"/>
                <a:gd name="connsiteY164" fmla="*/ 418746 h 2579628"/>
                <a:gd name="connsiteX165" fmla="*/ 2365032 w 3300542"/>
                <a:gd name="connsiteY165" fmla="*/ 425266 h 2579628"/>
                <a:gd name="connsiteX166" fmla="*/ 2342052 w 3300542"/>
                <a:gd name="connsiteY166" fmla="*/ 425576 h 2579628"/>
                <a:gd name="connsiteX167" fmla="*/ 2341431 w 3300542"/>
                <a:gd name="connsiteY167" fmla="*/ 433959 h 2579628"/>
                <a:gd name="connsiteX168" fmla="*/ 2337705 w 3300542"/>
                <a:gd name="connsiteY168" fmla="*/ 458486 h 2579628"/>
                <a:gd name="connsiteX169" fmla="*/ 2331494 w 3300542"/>
                <a:gd name="connsiteY169" fmla="*/ 477735 h 2579628"/>
                <a:gd name="connsiteX170" fmla="*/ 2298577 w 3300542"/>
                <a:gd name="connsiteY170" fmla="*/ 477735 h 2579628"/>
                <a:gd name="connsiteX171" fmla="*/ 2261934 w 3300542"/>
                <a:gd name="connsiteY171" fmla="*/ 475251 h 2579628"/>
                <a:gd name="connsiteX172" fmla="*/ 2251065 w 3300542"/>
                <a:gd name="connsiteY172" fmla="*/ 449793 h 2579628"/>
                <a:gd name="connsiteX173" fmla="*/ 2243613 w 3300542"/>
                <a:gd name="connsiteY173" fmla="*/ 393908 h 2579628"/>
                <a:gd name="connsiteX174" fmla="*/ 2251997 w 3300542"/>
                <a:gd name="connsiteY174" fmla="*/ 343922 h 2579628"/>
                <a:gd name="connsiteX175" fmla="*/ 2306651 w 3300542"/>
                <a:gd name="connsiteY175" fmla="*/ 327156 h 2579628"/>
                <a:gd name="connsiteX176" fmla="*/ 2330252 w 3300542"/>
                <a:gd name="connsiteY176" fmla="*/ 334918 h 2579628"/>
                <a:gd name="connsiteX177" fmla="*/ 2377143 w 3300542"/>
                <a:gd name="connsiteY177" fmla="*/ 288968 h 2579628"/>
                <a:gd name="connsiteX178" fmla="*/ 2451050 w 3300542"/>
                <a:gd name="connsiteY178" fmla="*/ 232463 h 2579628"/>
                <a:gd name="connsiteX179" fmla="*/ 2467198 w 3300542"/>
                <a:gd name="connsiteY179" fmla="*/ 241777 h 2579628"/>
                <a:gd name="connsiteX180" fmla="*/ 2493904 w 3300542"/>
                <a:gd name="connsiteY180" fmla="*/ 247986 h 2579628"/>
                <a:gd name="connsiteX181" fmla="*/ 2497940 w 3300542"/>
                <a:gd name="connsiteY181" fmla="*/ 236188 h 2579628"/>
                <a:gd name="connsiteX182" fmla="*/ 2491730 w 3300542"/>
                <a:gd name="connsiteY182" fmla="*/ 222838 h 2579628"/>
                <a:gd name="connsiteX183" fmla="*/ 2492351 w 3300542"/>
                <a:gd name="connsiteY183" fmla="*/ 196758 h 2579628"/>
                <a:gd name="connsiteX184" fmla="*/ 2619049 w 3300542"/>
                <a:gd name="connsiteY184" fmla="*/ 109516 h 2579628"/>
                <a:gd name="connsiteX185" fmla="*/ 2708483 w 3300542"/>
                <a:gd name="connsiteY185" fmla="*/ 115104 h 2579628"/>
                <a:gd name="connsiteX186" fmla="*/ 2987964 w 3300542"/>
                <a:gd name="connsiteY186" fmla="*/ 190859 h 2579628"/>
                <a:gd name="connsiteX187" fmla="*/ 3032060 w 3300542"/>
                <a:gd name="connsiteY187" fmla="*/ 223459 h 2579628"/>
                <a:gd name="connsiteX188" fmla="*/ 3051003 w 3300542"/>
                <a:gd name="connsiteY188" fmla="*/ 235567 h 2579628"/>
                <a:gd name="connsiteX189" fmla="*/ 3066529 w 3300542"/>
                <a:gd name="connsiteY189" fmla="*/ 226253 h 2579628"/>
                <a:gd name="connsiteX190" fmla="*/ 3132673 w 3300542"/>
                <a:gd name="connsiteY190" fmla="*/ 192101 h 2579628"/>
                <a:gd name="connsiteX191" fmla="*/ 3233286 w 3300542"/>
                <a:gd name="connsiteY191" fmla="*/ 220354 h 2579628"/>
                <a:gd name="connsiteX192" fmla="*/ 3222418 w 3300542"/>
                <a:gd name="connsiteY192" fmla="*/ 437995 h 2579628"/>
                <a:gd name="connsiteX193" fmla="*/ 3073982 w 3300542"/>
                <a:gd name="connsiteY193" fmla="*/ 492327 h 2579628"/>
                <a:gd name="connsiteX194" fmla="*/ 3026470 w 3300542"/>
                <a:gd name="connsiteY194" fmla="*/ 487049 h 2579628"/>
                <a:gd name="connsiteX195" fmla="*/ 2964363 w 3300542"/>
                <a:gd name="connsiteY195" fmla="*/ 444515 h 2579628"/>
                <a:gd name="connsiteX196" fmla="*/ 2947905 w 3300542"/>
                <a:gd name="connsiteY196" fmla="*/ 430233 h 2579628"/>
                <a:gd name="connsiteX197" fmla="*/ 2934552 w 3300542"/>
                <a:gd name="connsiteY197" fmla="*/ 425886 h 2579628"/>
                <a:gd name="connsiteX198" fmla="*/ 2927410 w 3300542"/>
                <a:gd name="connsiteY198" fmla="*/ 441721 h 2579628"/>
                <a:gd name="connsiteX199" fmla="*/ 2824312 w 3300542"/>
                <a:gd name="connsiteY199" fmla="*/ 486739 h 2579628"/>
                <a:gd name="connsiteX200" fmla="*/ 2776801 w 3300542"/>
                <a:gd name="connsiteY200" fmla="*/ 452897 h 2579628"/>
                <a:gd name="connsiteX201" fmla="*/ 2744505 w 3300542"/>
                <a:gd name="connsiteY201" fmla="*/ 439547 h 2579628"/>
                <a:gd name="connsiteX202" fmla="*/ 2742331 w 3300542"/>
                <a:gd name="connsiteY202" fmla="*/ 462522 h 2579628"/>
                <a:gd name="connsiteX203" fmla="*/ 2719662 w 3300542"/>
                <a:gd name="connsiteY203" fmla="*/ 496364 h 2579628"/>
                <a:gd name="connsiteX204" fmla="*/ 2678361 w 3300542"/>
                <a:gd name="connsiteY204" fmla="*/ 504125 h 2579628"/>
                <a:gd name="connsiteX205" fmla="*/ 2644202 w 3300542"/>
                <a:gd name="connsiteY205" fmla="*/ 501642 h 2579628"/>
                <a:gd name="connsiteX206" fmla="*/ 2632091 w 3300542"/>
                <a:gd name="connsiteY206" fmla="*/ 503504 h 2579628"/>
                <a:gd name="connsiteX207" fmla="*/ 2629607 w 3300542"/>
                <a:gd name="connsiteY207" fmla="*/ 514060 h 2579628"/>
                <a:gd name="connsiteX208" fmla="*/ 2630539 w 3300542"/>
                <a:gd name="connsiteY208" fmla="*/ 523064 h 2579628"/>
                <a:gd name="connsiteX209" fmla="*/ 2624018 w 3300542"/>
                <a:gd name="connsiteY209" fmla="*/ 540761 h 2579628"/>
                <a:gd name="connsiteX210" fmla="*/ 2619981 w 3300542"/>
                <a:gd name="connsiteY210" fmla="*/ 555664 h 2579628"/>
                <a:gd name="connsiteX211" fmla="*/ 2583959 w 3300542"/>
                <a:gd name="connsiteY211" fmla="*/ 554732 h 2579628"/>
                <a:gd name="connsiteX212" fmla="*/ 2547937 w 3300542"/>
                <a:gd name="connsiteY212" fmla="*/ 553801 h 2579628"/>
                <a:gd name="connsiteX213" fmla="*/ 2540794 w 3300542"/>
                <a:gd name="connsiteY213" fmla="*/ 533620 h 2579628"/>
                <a:gd name="connsiteX214" fmla="*/ 2548247 w 3300542"/>
                <a:gd name="connsiteY214" fmla="*/ 409742 h 2579628"/>
                <a:gd name="connsiteX215" fmla="*/ 2600727 w 3300542"/>
                <a:gd name="connsiteY215" fmla="*/ 408190 h 2579628"/>
                <a:gd name="connsiteX216" fmla="*/ 2618428 w 3300542"/>
                <a:gd name="connsiteY216" fmla="*/ 416262 h 2579628"/>
                <a:gd name="connsiteX217" fmla="*/ 2626812 w 3300542"/>
                <a:gd name="connsiteY217" fmla="*/ 410363 h 2579628"/>
                <a:gd name="connsiteX218" fmla="*/ 2648550 w 3300542"/>
                <a:gd name="connsiteY218" fmla="*/ 387388 h 2579628"/>
                <a:gd name="connsiteX219" fmla="*/ 2737673 w 3300542"/>
                <a:gd name="connsiteY219" fmla="*/ 313185 h 2579628"/>
                <a:gd name="connsiteX220" fmla="*/ 2752268 w 3300542"/>
                <a:gd name="connsiteY220" fmla="*/ 317532 h 2579628"/>
                <a:gd name="connsiteX221" fmla="*/ 2762205 w 3300542"/>
                <a:gd name="connsiteY221" fmla="*/ 327467 h 2579628"/>
                <a:gd name="connsiteX222" fmla="*/ 2779595 w 3300542"/>
                <a:gd name="connsiteY222" fmla="*/ 302008 h 2579628"/>
                <a:gd name="connsiteX223" fmla="*/ 2776490 w 3300542"/>
                <a:gd name="connsiteY223" fmla="*/ 284622 h 2579628"/>
                <a:gd name="connsiteX224" fmla="*/ 2919646 w 3300542"/>
                <a:gd name="connsiteY224" fmla="*/ 186202 h 2579628"/>
                <a:gd name="connsiteX225" fmla="*/ 2987964 w 3300542"/>
                <a:gd name="connsiteY225" fmla="*/ 190859 h 2579628"/>
                <a:gd name="connsiteX226" fmla="*/ 2205417 w 3300542"/>
                <a:gd name="connsiteY226" fmla="*/ 347027 h 2579628"/>
                <a:gd name="connsiteX227" fmla="*/ 2217217 w 3300542"/>
                <a:gd name="connsiteY227" fmla="*/ 354167 h 2579628"/>
                <a:gd name="connsiteX228" fmla="*/ 2215354 w 3300542"/>
                <a:gd name="connsiteY228" fmla="*/ 379316 h 2579628"/>
                <a:gd name="connsiteX229" fmla="*/ 2225912 w 3300542"/>
                <a:gd name="connsiteY229" fmla="*/ 467800 h 2579628"/>
                <a:gd name="connsiteX230" fmla="*/ 2224670 w 3300542"/>
                <a:gd name="connsiteY230" fmla="*/ 566220 h 2579628"/>
                <a:gd name="connsiteX231" fmla="*/ 2218770 w 3300542"/>
                <a:gd name="connsiteY231" fmla="*/ 736669 h 2579628"/>
                <a:gd name="connsiteX232" fmla="*/ 2216596 w 3300542"/>
                <a:gd name="connsiteY232" fmla="*/ 814287 h 2579628"/>
                <a:gd name="connsiteX233" fmla="*/ 2210075 w 3300542"/>
                <a:gd name="connsiteY233" fmla="*/ 804972 h 2579628"/>
                <a:gd name="connsiteX234" fmla="*/ 2177158 w 3300542"/>
                <a:gd name="connsiteY234" fmla="*/ 769579 h 2579628"/>
                <a:gd name="connsiteX235" fmla="*/ 2125299 w 3300542"/>
                <a:gd name="connsiteY235" fmla="*/ 730149 h 2579628"/>
                <a:gd name="connsiteX236" fmla="*/ 2100146 w 3300542"/>
                <a:gd name="connsiteY236" fmla="*/ 716798 h 2579628"/>
                <a:gd name="connsiteX237" fmla="*/ 2098282 w 3300542"/>
                <a:gd name="connsiteY237" fmla="*/ 688235 h 2579628"/>
                <a:gd name="connsiteX238" fmla="*/ 2092693 w 3300542"/>
                <a:gd name="connsiteY238" fmla="*/ 533620 h 2579628"/>
                <a:gd name="connsiteX239" fmla="*/ 2088035 w 3300542"/>
                <a:gd name="connsiteY239" fmla="*/ 403843 h 2579628"/>
                <a:gd name="connsiteX240" fmla="*/ 2075924 w 3300542"/>
                <a:gd name="connsiteY240" fmla="*/ 400117 h 2579628"/>
                <a:gd name="connsiteX241" fmla="*/ 2067850 w 3300542"/>
                <a:gd name="connsiteY241" fmla="*/ 386767 h 2579628"/>
                <a:gd name="connsiteX242" fmla="*/ 2098282 w 3300542"/>
                <a:gd name="connsiteY242" fmla="*/ 377763 h 2579628"/>
                <a:gd name="connsiteX243" fmla="*/ 2172190 w 3300542"/>
                <a:gd name="connsiteY243" fmla="*/ 345164 h 2579628"/>
                <a:gd name="connsiteX244" fmla="*/ 2187716 w 3300542"/>
                <a:gd name="connsiteY244" fmla="*/ 336160 h 2579628"/>
                <a:gd name="connsiteX245" fmla="*/ 2205417 w 3300542"/>
                <a:gd name="connsiteY245" fmla="*/ 347027 h 2579628"/>
                <a:gd name="connsiteX246" fmla="*/ 2504462 w 3300542"/>
                <a:gd name="connsiteY246" fmla="*/ 469352 h 2579628"/>
                <a:gd name="connsiteX247" fmla="*/ 2510051 w 3300542"/>
                <a:gd name="connsiteY247" fmla="*/ 533310 h 2579628"/>
                <a:gd name="connsiteX248" fmla="*/ 2509120 w 3300542"/>
                <a:gd name="connsiteY248" fmla="*/ 747535 h 2579628"/>
                <a:gd name="connsiteX249" fmla="*/ 2499804 w 3300542"/>
                <a:gd name="connsiteY249" fmla="*/ 1011747 h 2579628"/>
                <a:gd name="connsiteX250" fmla="*/ 2493593 w 3300542"/>
                <a:gd name="connsiteY250" fmla="*/ 1188716 h 2579628"/>
                <a:gd name="connsiteX251" fmla="*/ 2475893 w 3300542"/>
                <a:gd name="connsiteY251" fmla="*/ 1712481 h 2579628"/>
                <a:gd name="connsiteX252" fmla="*/ 2471235 w 3300542"/>
                <a:gd name="connsiteY252" fmla="*/ 1766193 h 2579628"/>
                <a:gd name="connsiteX253" fmla="*/ 2428381 w 3300542"/>
                <a:gd name="connsiteY253" fmla="*/ 1732662 h 2579628"/>
                <a:gd name="connsiteX254" fmla="*/ 2425275 w 3300542"/>
                <a:gd name="connsiteY254" fmla="*/ 1637347 h 2579628"/>
                <a:gd name="connsiteX255" fmla="*/ 2419065 w 3300542"/>
                <a:gd name="connsiteY255" fmla="*/ 1449512 h 2579628"/>
                <a:gd name="connsiteX256" fmla="*/ 2412854 w 3300542"/>
                <a:gd name="connsiteY256" fmla="*/ 1278752 h 2579628"/>
                <a:gd name="connsiteX257" fmla="*/ 2405091 w 3300542"/>
                <a:gd name="connsiteY257" fmla="*/ 1056765 h 2579628"/>
                <a:gd name="connsiteX258" fmla="*/ 2386148 w 3300542"/>
                <a:gd name="connsiteY258" fmla="*/ 515613 h 2579628"/>
                <a:gd name="connsiteX259" fmla="*/ 2384285 w 3300542"/>
                <a:gd name="connsiteY259" fmla="*/ 477735 h 2579628"/>
                <a:gd name="connsiteX260" fmla="*/ 2373727 w 3300542"/>
                <a:gd name="connsiteY260" fmla="*/ 477735 h 2579628"/>
                <a:gd name="connsiteX261" fmla="*/ 2365032 w 3300542"/>
                <a:gd name="connsiteY261" fmla="*/ 463454 h 2579628"/>
                <a:gd name="connsiteX262" fmla="*/ 2394222 w 3300542"/>
                <a:gd name="connsiteY262" fmla="*/ 455381 h 2579628"/>
                <a:gd name="connsiteX263" fmla="*/ 2442044 w 3300542"/>
                <a:gd name="connsiteY263" fmla="*/ 443894 h 2579628"/>
                <a:gd name="connsiteX264" fmla="*/ 2470613 w 3300542"/>
                <a:gd name="connsiteY264" fmla="*/ 421850 h 2579628"/>
                <a:gd name="connsiteX265" fmla="*/ 2478687 w 3300542"/>
                <a:gd name="connsiteY265" fmla="*/ 409742 h 2579628"/>
                <a:gd name="connsiteX266" fmla="*/ 2491419 w 3300542"/>
                <a:gd name="connsiteY266" fmla="*/ 417814 h 2579628"/>
                <a:gd name="connsiteX267" fmla="*/ 2504462 w 3300542"/>
                <a:gd name="connsiteY267" fmla="*/ 425576 h 2579628"/>
                <a:gd name="connsiteX268" fmla="*/ 2504462 w 3300542"/>
                <a:gd name="connsiteY268" fmla="*/ 469352 h 2579628"/>
                <a:gd name="connsiteX269" fmla="*/ 2060087 w 3300542"/>
                <a:gd name="connsiteY269" fmla="*/ 434890 h 2579628"/>
                <a:gd name="connsiteX270" fmla="*/ 2063192 w 3300542"/>
                <a:gd name="connsiteY270" fmla="*/ 498537 h 2579628"/>
                <a:gd name="connsiteX271" fmla="*/ 2064745 w 3300542"/>
                <a:gd name="connsiteY271" fmla="*/ 555353 h 2579628"/>
                <a:gd name="connsiteX272" fmla="*/ 2010712 w 3300542"/>
                <a:gd name="connsiteY272" fmla="*/ 555353 h 2579628"/>
                <a:gd name="connsiteX273" fmla="*/ 1955126 w 3300542"/>
                <a:gd name="connsiteY273" fmla="*/ 552869 h 2579628"/>
                <a:gd name="connsiteX274" fmla="*/ 1955436 w 3300542"/>
                <a:gd name="connsiteY274" fmla="*/ 489223 h 2579628"/>
                <a:gd name="connsiteX275" fmla="*/ 1957300 w 3300542"/>
                <a:gd name="connsiteY275" fmla="*/ 428060 h 2579628"/>
                <a:gd name="connsiteX276" fmla="*/ 2007917 w 3300542"/>
                <a:gd name="connsiteY276" fmla="*/ 428060 h 2579628"/>
                <a:gd name="connsiteX277" fmla="*/ 2060087 w 3300542"/>
                <a:gd name="connsiteY277" fmla="*/ 434890 h 2579628"/>
                <a:gd name="connsiteX278" fmla="*/ 2358200 w 3300542"/>
                <a:gd name="connsiteY278" fmla="*/ 521822 h 2579628"/>
                <a:gd name="connsiteX279" fmla="*/ 2360684 w 3300542"/>
                <a:gd name="connsiteY279" fmla="*/ 583917 h 2579628"/>
                <a:gd name="connsiteX280" fmla="*/ 2361616 w 3300542"/>
                <a:gd name="connsiteY280" fmla="*/ 629556 h 2579628"/>
                <a:gd name="connsiteX281" fmla="*/ 2306030 w 3300542"/>
                <a:gd name="connsiteY281" fmla="*/ 630487 h 2579628"/>
                <a:gd name="connsiteX282" fmla="*/ 2250444 w 3300542"/>
                <a:gd name="connsiteY282" fmla="*/ 631419 h 2579628"/>
                <a:gd name="connsiteX283" fmla="*/ 2252618 w 3300542"/>
                <a:gd name="connsiteY283" fmla="*/ 594473 h 2579628"/>
                <a:gd name="connsiteX284" fmla="*/ 2254481 w 3300542"/>
                <a:gd name="connsiteY284" fmla="*/ 531447 h 2579628"/>
                <a:gd name="connsiteX285" fmla="*/ 2254481 w 3300542"/>
                <a:gd name="connsiteY285" fmla="*/ 505678 h 2579628"/>
                <a:gd name="connsiteX286" fmla="*/ 2305409 w 3300542"/>
                <a:gd name="connsiteY286" fmla="*/ 505678 h 2579628"/>
                <a:gd name="connsiteX287" fmla="*/ 2356647 w 3300542"/>
                <a:gd name="connsiteY287" fmla="*/ 505678 h 2579628"/>
                <a:gd name="connsiteX288" fmla="*/ 2358200 w 3300542"/>
                <a:gd name="connsiteY288" fmla="*/ 521822 h 2579628"/>
                <a:gd name="connsiteX289" fmla="*/ 2066297 w 3300542"/>
                <a:gd name="connsiteY289" fmla="*/ 602234 h 2579628"/>
                <a:gd name="connsiteX290" fmla="*/ 2068161 w 3300542"/>
                <a:gd name="connsiteY290" fmla="*/ 656567 h 2579628"/>
                <a:gd name="connsiteX291" fmla="*/ 2068161 w 3300542"/>
                <a:gd name="connsiteY291" fmla="*/ 691961 h 2579628"/>
                <a:gd name="connsiteX292" fmla="*/ 2009159 w 3300542"/>
                <a:gd name="connsiteY292" fmla="*/ 691961 h 2579628"/>
                <a:gd name="connsiteX293" fmla="*/ 1950157 w 3300542"/>
                <a:gd name="connsiteY293" fmla="*/ 691961 h 2579628"/>
                <a:gd name="connsiteX294" fmla="*/ 1950157 w 3300542"/>
                <a:gd name="connsiteY294" fmla="*/ 656567 h 2579628"/>
                <a:gd name="connsiteX295" fmla="*/ 1952021 w 3300542"/>
                <a:gd name="connsiteY295" fmla="*/ 602234 h 2579628"/>
                <a:gd name="connsiteX296" fmla="*/ 1954194 w 3300542"/>
                <a:gd name="connsiteY296" fmla="*/ 583296 h 2579628"/>
                <a:gd name="connsiteX297" fmla="*/ 2009159 w 3300542"/>
                <a:gd name="connsiteY297" fmla="*/ 583296 h 2579628"/>
                <a:gd name="connsiteX298" fmla="*/ 2064124 w 3300542"/>
                <a:gd name="connsiteY298" fmla="*/ 583296 h 2579628"/>
                <a:gd name="connsiteX299" fmla="*/ 2066297 w 3300542"/>
                <a:gd name="connsiteY299" fmla="*/ 602234 h 2579628"/>
                <a:gd name="connsiteX300" fmla="*/ 2646687 w 3300542"/>
                <a:gd name="connsiteY300" fmla="*/ 619621 h 2579628"/>
                <a:gd name="connsiteX301" fmla="*/ 2648860 w 3300542"/>
                <a:gd name="connsiteY301" fmla="*/ 681715 h 2579628"/>
                <a:gd name="connsiteX302" fmla="*/ 2648860 w 3300542"/>
                <a:gd name="connsiteY302" fmla="*/ 710589 h 2579628"/>
                <a:gd name="connsiteX303" fmla="*/ 2594517 w 3300542"/>
                <a:gd name="connsiteY303" fmla="*/ 710589 h 2579628"/>
                <a:gd name="connsiteX304" fmla="*/ 2540173 w 3300542"/>
                <a:gd name="connsiteY304" fmla="*/ 710589 h 2579628"/>
                <a:gd name="connsiteX305" fmla="*/ 2540173 w 3300542"/>
                <a:gd name="connsiteY305" fmla="*/ 686372 h 2579628"/>
                <a:gd name="connsiteX306" fmla="*/ 2542347 w 3300542"/>
                <a:gd name="connsiteY306" fmla="*/ 624278 h 2579628"/>
                <a:gd name="connsiteX307" fmla="*/ 2544210 w 3300542"/>
                <a:gd name="connsiteY307" fmla="*/ 586400 h 2579628"/>
                <a:gd name="connsiteX308" fmla="*/ 2594517 w 3300542"/>
                <a:gd name="connsiteY308" fmla="*/ 586400 h 2579628"/>
                <a:gd name="connsiteX309" fmla="*/ 2644823 w 3300542"/>
                <a:gd name="connsiteY309" fmla="*/ 586400 h 2579628"/>
                <a:gd name="connsiteX310" fmla="*/ 2646687 w 3300542"/>
                <a:gd name="connsiteY310" fmla="*/ 619621 h 2579628"/>
                <a:gd name="connsiteX311" fmla="*/ 2363168 w 3300542"/>
                <a:gd name="connsiteY311" fmla="*/ 675506 h 2579628"/>
                <a:gd name="connsiteX312" fmla="*/ 2365342 w 3300542"/>
                <a:gd name="connsiteY312" fmla="*/ 729838 h 2579628"/>
                <a:gd name="connsiteX313" fmla="*/ 2367205 w 3300542"/>
                <a:gd name="connsiteY313" fmla="*/ 769579 h 2579628"/>
                <a:gd name="connsiteX314" fmla="*/ 2306651 w 3300542"/>
                <a:gd name="connsiteY314" fmla="*/ 769579 h 2579628"/>
                <a:gd name="connsiteX315" fmla="*/ 2246407 w 3300542"/>
                <a:gd name="connsiteY315" fmla="*/ 769579 h 2579628"/>
                <a:gd name="connsiteX316" fmla="*/ 2247339 w 3300542"/>
                <a:gd name="connsiteY316" fmla="*/ 725181 h 2579628"/>
                <a:gd name="connsiteX317" fmla="*/ 2250134 w 3300542"/>
                <a:gd name="connsiteY317" fmla="*/ 670849 h 2579628"/>
                <a:gd name="connsiteX318" fmla="*/ 2251687 w 3300542"/>
                <a:gd name="connsiteY318" fmla="*/ 660914 h 2579628"/>
                <a:gd name="connsiteX319" fmla="*/ 2307272 w 3300542"/>
                <a:gd name="connsiteY319" fmla="*/ 660914 h 2579628"/>
                <a:gd name="connsiteX320" fmla="*/ 2363168 w 3300542"/>
                <a:gd name="connsiteY320" fmla="*/ 660914 h 2579628"/>
                <a:gd name="connsiteX321" fmla="*/ 2363168 w 3300542"/>
                <a:gd name="connsiteY321" fmla="*/ 675506 h 2579628"/>
                <a:gd name="connsiteX322" fmla="*/ 1961026 w 3300542"/>
                <a:gd name="connsiteY322" fmla="*/ 723008 h 2579628"/>
                <a:gd name="connsiteX323" fmla="*/ 1947052 w 3300542"/>
                <a:gd name="connsiteY323" fmla="*/ 723008 h 2579628"/>
                <a:gd name="connsiteX324" fmla="*/ 1957300 w 3300542"/>
                <a:gd name="connsiteY324" fmla="*/ 720214 h 2579628"/>
                <a:gd name="connsiteX325" fmla="*/ 1961026 w 3300542"/>
                <a:gd name="connsiteY325" fmla="*/ 723008 h 2579628"/>
                <a:gd name="connsiteX326" fmla="*/ 2103872 w 3300542"/>
                <a:gd name="connsiteY326" fmla="*/ 750640 h 2579628"/>
                <a:gd name="connsiteX327" fmla="*/ 2160079 w 3300542"/>
                <a:gd name="connsiteY327" fmla="*/ 792554 h 2579628"/>
                <a:gd name="connsiteX328" fmla="*/ 2201069 w 3300542"/>
                <a:gd name="connsiteY328" fmla="*/ 847197 h 2579628"/>
                <a:gd name="connsiteX329" fmla="*/ 2224670 w 3300542"/>
                <a:gd name="connsiteY329" fmla="*/ 948100 h 2579628"/>
                <a:gd name="connsiteX330" fmla="*/ 2172190 w 3300542"/>
                <a:gd name="connsiteY330" fmla="*/ 1084707 h 2579628"/>
                <a:gd name="connsiteX331" fmla="*/ 2093624 w 3300542"/>
                <a:gd name="connsiteY331" fmla="*/ 1139351 h 2579628"/>
                <a:gd name="connsiteX332" fmla="*/ 2015370 w 3300542"/>
                <a:gd name="connsiteY332" fmla="*/ 1144008 h 2579628"/>
                <a:gd name="connsiteX333" fmla="*/ 1999222 w 3300542"/>
                <a:gd name="connsiteY333" fmla="*/ 1152701 h 2579628"/>
                <a:gd name="connsiteX334" fmla="*/ 2013817 w 3300542"/>
                <a:gd name="connsiteY334" fmla="*/ 1175055 h 2579628"/>
                <a:gd name="connsiteX335" fmla="*/ 1993322 w 3300542"/>
                <a:gd name="connsiteY335" fmla="*/ 1242738 h 2579628"/>
                <a:gd name="connsiteX336" fmla="*/ 1929352 w 3300542"/>
                <a:gd name="connsiteY336" fmla="*/ 1273785 h 2579628"/>
                <a:gd name="connsiteX337" fmla="*/ 1803896 w 3300542"/>
                <a:gd name="connsiteY337" fmla="*/ 1273785 h 2579628"/>
                <a:gd name="connsiteX338" fmla="*/ 1652044 w 3300542"/>
                <a:gd name="connsiteY338" fmla="*/ 1202376 h 2579628"/>
                <a:gd name="connsiteX339" fmla="*/ 1630617 w 3300542"/>
                <a:gd name="connsiteY339" fmla="*/ 1182506 h 2579628"/>
                <a:gd name="connsiteX340" fmla="*/ 1615712 w 3300542"/>
                <a:gd name="connsiteY340" fmla="*/ 1203929 h 2579628"/>
                <a:gd name="connsiteX341" fmla="*/ 1590558 w 3300542"/>
                <a:gd name="connsiteY341" fmla="*/ 1233423 h 2579628"/>
                <a:gd name="connsiteX342" fmla="*/ 1498019 w 3300542"/>
                <a:gd name="connsiteY342" fmla="*/ 1244911 h 2579628"/>
                <a:gd name="connsiteX343" fmla="*/ 1315425 w 3300542"/>
                <a:gd name="connsiteY343" fmla="*/ 1353886 h 2579628"/>
                <a:gd name="connsiteX344" fmla="*/ 1291513 w 3300542"/>
                <a:gd name="connsiteY344" fmla="*/ 1387417 h 2579628"/>
                <a:gd name="connsiteX345" fmla="*/ 1212638 w 3300542"/>
                <a:gd name="connsiteY345" fmla="*/ 1387417 h 2579628"/>
                <a:gd name="connsiteX346" fmla="*/ 1132209 w 3300542"/>
                <a:gd name="connsiteY346" fmla="*/ 1384623 h 2579628"/>
                <a:gd name="connsiteX347" fmla="*/ 1126930 w 3300542"/>
                <a:gd name="connsiteY347" fmla="*/ 1352334 h 2579628"/>
                <a:gd name="connsiteX348" fmla="*/ 1138109 w 3300542"/>
                <a:gd name="connsiteY348" fmla="*/ 1226904 h 2579628"/>
                <a:gd name="connsiteX349" fmla="*/ 1241828 w 3300542"/>
                <a:gd name="connsiteY349" fmla="*/ 1121964 h 2579628"/>
                <a:gd name="connsiteX350" fmla="*/ 1270087 w 3300542"/>
                <a:gd name="connsiteY350" fmla="*/ 1091848 h 2579628"/>
                <a:gd name="connsiteX351" fmla="*/ 1299587 w 3300542"/>
                <a:gd name="connsiteY351" fmla="*/ 1028823 h 2579628"/>
                <a:gd name="connsiteX352" fmla="*/ 1376289 w 3300542"/>
                <a:gd name="connsiteY352" fmla="*/ 985977 h 2579628"/>
                <a:gd name="connsiteX353" fmla="*/ 1453613 w 3300542"/>
                <a:gd name="connsiteY353" fmla="*/ 940959 h 2579628"/>
                <a:gd name="connsiteX354" fmla="*/ 1483113 w 3300542"/>
                <a:gd name="connsiteY354" fmla="*/ 899977 h 2579628"/>
                <a:gd name="connsiteX355" fmla="*/ 1591490 w 3300542"/>
                <a:gd name="connsiteY355" fmla="*/ 804351 h 2579628"/>
                <a:gd name="connsiteX356" fmla="*/ 1697072 w 3300542"/>
                <a:gd name="connsiteY356" fmla="*/ 773304 h 2579628"/>
                <a:gd name="connsiteX357" fmla="*/ 1767874 w 3300542"/>
                <a:gd name="connsiteY357" fmla="*/ 788517 h 2579628"/>
                <a:gd name="connsiteX358" fmla="*/ 1792716 w 3300542"/>
                <a:gd name="connsiteY358" fmla="*/ 798142 h 2579628"/>
                <a:gd name="connsiteX359" fmla="*/ 1860102 w 3300542"/>
                <a:gd name="connsiteY359" fmla="*/ 780756 h 2579628"/>
                <a:gd name="connsiteX360" fmla="*/ 2058844 w 3300542"/>
                <a:gd name="connsiteY360" fmla="*/ 736358 h 2579628"/>
                <a:gd name="connsiteX361" fmla="*/ 2103872 w 3300542"/>
                <a:gd name="connsiteY361" fmla="*/ 750640 h 2579628"/>
                <a:gd name="connsiteX362" fmla="*/ 2651966 w 3300542"/>
                <a:gd name="connsiteY362" fmla="*/ 768958 h 2579628"/>
                <a:gd name="connsiteX363" fmla="*/ 2653829 w 3300542"/>
                <a:gd name="connsiteY363" fmla="*/ 823290 h 2579628"/>
                <a:gd name="connsiteX364" fmla="*/ 2656003 w 3300542"/>
                <a:gd name="connsiteY364" fmla="*/ 847197 h 2579628"/>
                <a:gd name="connsiteX365" fmla="*/ 2594517 w 3300542"/>
                <a:gd name="connsiteY365" fmla="*/ 847197 h 2579628"/>
                <a:gd name="connsiteX366" fmla="*/ 2533031 w 3300542"/>
                <a:gd name="connsiteY366" fmla="*/ 847197 h 2579628"/>
                <a:gd name="connsiteX367" fmla="*/ 2534894 w 3300542"/>
                <a:gd name="connsiteY367" fmla="*/ 816770 h 2579628"/>
                <a:gd name="connsiteX368" fmla="*/ 2537068 w 3300542"/>
                <a:gd name="connsiteY368" fmla="*/ 762438 h 2579628"/>
                <a:gd name="connsiteX369" fmla="*/ 2537068 w 3300542"/>
                <a:gd name="connsiteY369" fmla="*/ 738531 h 2579628"/>
                <a:gd name="connsiteX370" fmla="*/ 2594517 w 3300542"/>
                <a:gd name="connsiteY370" fmla="*/ 738531 h 2579628"/>
                <a:gd name="connsiteX371" fmla="*/ 2651966 w 3300542"/>
                <a:gd name="connsiteY371" fmla="*/ 738531 h 2579628"/>
                <a:gd name="connsiteX372" fmla="*/ 2651966 w 3300542"/>
                <a:gd name="connsiteY372" fmla="*/ 768958 h 2579628"/>
                <a:gd name="connsiteX373" fmla="*/ 2367516 w 3300542"/>
                <a:gd name="connsiteY373" fmla="*/ 810561 h 2579628"/>
                <a:gd name="connsiteX374" fmla="*/ 2370932 w 3300542"/>
                <a:gd name="connsiteY374" fmla="*/ 886626 h 2579628"/>
                <a:gd name="connsiteX375" fmla="*/ 2372795 w 3300542"/>
                <a:gd name="connsiteY375" fmla="*/ 949652 h 2579628"/>
                <a:gd name="connsiteX376" fmla="*/ 2314104 w 3300542"/>
                <a:gd name="connsiteY376" fmla="*/ 949652 h 2579628"/>
                <a:gd name="connsiteX377" fmla="*/ 2255413 w 3300542"/>
                <a:gd name="connsiteY377" fmla="*/ 949652 h 2579628"/>
                <a:gd name="connsiteX378" fmla="*/ 2253550 w 3300542"/>
                <a:gd name="connsiteY378" fmla="*/ 926988 h 2579628"/>
                <a:gd name="connsiteX379" fmla="*/ 2246718 w 3300542"/>
                <a:gd name="connsiteY379" fmla="*/ 886626 h 2579628"/>
                <a:gd name="connsiteX380" fmla="*/ 2244234 w 3300542"/>
                <a:gd name="connsiteY380" fmla="*/ 832915 h 2579628"/>
                <a:gd name="connsiteX381" fmla="*/ 2246097 w 3300542"/>
                <a:gd name="connsiteY381" fmla="*/ 797521 h 2579628"/>
                <a:gd name="connsiteX382" fmla="*/ 2306030 w 3300542"/>
                <a:gd name="connsiteY382" fmla="*/ 797521 h 2579628"/>
                <a:gd name="connsiteX383" fmla="*/ 2365963 w 3300542"/>
                <a:gd name="connsiteY383" fmla="*/ 797521 h 2579628"/>
                <a:gd name="connsiteX384" fmla="*/ 2367516 w 3300542"/>
                <a:gd name="connsiteY384" fmla="*/ 810561 h 2579628"/>
                <a:gd name="connsiteX385" fmla="*/ 2656313 w 3300542"/>
                <a:gd name="connsiteY385" fmla="*/ 916121 h 2579628"/>
                <a:gd name="connsiteX386" fmla="*/ 2659418 w 3300542"/>
                <a:gd name="connsiteY386" fmla="*/ 990635 h 2579628"/>
                <a:gd name="connsiteX387" fmla="*/ 2660971 w 3300542"/>
                <a:gd name="connsiteY387" fmla="*/ 1027270 h 2579628"/>
                <a:gd name="connsiteX388" fmla="*/ 2594517 w 3300542"/>
                <a:gd name="connsiteY388" fmla="*/ 1027270 h 2579628"/>
                <a:gd name="connsiteX389" fmla="*/ 2528062 w 3300542"/>
                <a:gd name="connsiteY389" fmla="*/ 1027270 h 2579628"/>
                <a:gd name="connsiteX390" fmla="*/ 2529615 w 3300542"/>
                <a:gd name="connsiteY390" fmla="*/ 972006 h 2579628"/>
                <a:gd name="connsiteX391" fmla="*/ 2532720 w 3300542"/>
                <a:gd name="connsiteY391" fmla="*/ 897493 h 2579628"/>
                <a:gd name="connsiteX392" fmla="*/ 2534584 w 3300542"/>
                <a:gd name="connsiteY392" fmla="*/ 878244 h 2579628"/>
                <a:gd name="connsiteX393" fmla="*/ 2594517 w 3300542"/>
                <a:gd name="connsiteY393" fmla="*/ 878244 h 2579628"/>
                <a:gd name="connsiteX394" fmla="*/ 2654450 w 3300542"/>
                <a:gd name="connsiteY394" fmla="*/ 878244 h 2579628"/>
                <a:gd name="connsiteX395" fmla="*/ 2656313 w 3300542"/>
                <a:gd name="connsiteY395" fmla="*/ 916121 h 2579628"/>
                <a:gd name="connsiteX396" fmla="*/ 1275055 w 3300542"/>
                <a:gd name="connsiteY396" fmla="*/ 979147 h 2579628"/>
                <a:gd name="connsiteX397" fmla="*/ 1278782 w 3300542"/>
                <a:gd name="connsiteY397" fmla="*/ 1009263 h 2579628"/>
                <a:gd name="connsiteX398" fmla="*/ 1243070 w 3300542"/>
                <a:gd name="connsiteY398" fmla="*/ 1072910 h 2579628"/>
                <a:gd name="connsiteX399" fmla="*/ 1241517 w 3300542"/>
                <a:gd name="connsiteY399" fmla="*/ 1088433 h 2579628"/>
                <a:gd name="connsiteX400" fmla="*/ 1220712 w 3300542"/>
                <a:gd name="connsiteY400" fmla="*/ 1088433 h 2579628"/>
                <a:gd name="connsiteX401" fmla="*/ 1130035 w 3300542"/>
                <a:gd name="connsiteY401" fmla="*/ 1162325 h 2579628"/>
                <a:gd name="connsiteX402" fmla="*/ 1101466 w 3300542"/>
                <a:gd name="connsiteY402" fmla="*/ 1377172 h 2579628"/>
                <a:gd name="connsiteX403" fmla="*/ 1103019 w 3300542"/>
                <a:gd name="connsiteY403" fmla="*/ 1387417 h 2579628"/>
                <a:gd name="connsiteX404" fmla="*/ 1018864 w 3300542"/>
                <a:gd name="connsiteY404" fmla="*/ 1387417 h 2579628"/>
                <a:gd name="connsiteX405" fmla="*/ 925393 w 3300542"/>
                <a:gd name="connsiteY405" fmla="*/ 1380587 h 2579628"/>
                <a:gd name="connsiteX406" fmla="*/ 916077 w 3300542"/>
                <a:gd name="connsiteY406" fmla="*/ 1368168 h 2579628"/>
                <a:gd name="connsiteX407" fmla="*/ 894961 w 3300542"/>
                <a:gd name="connsiteY407" fmla="*/ 1347056 h 2579628"/>
                <a:gd name="connsiteX408" fmla="*/ 879123 w 3300542"/>
                <a:gd name="connsiteY408" fmla="*/ 1368168 h 2579628"/>
                <a:gd name="connsiteX409" fmla="*/ 856144 w 3300542"/>
                <a:gd name="connsiteY409" fmla="*/ 1393937 h 2579628"/>
                <a:gd name="connsiteX410" fmla="*/ 785342 w 3300542"/>
                <a:gd name="connsiteY410" fmla="*/ 1400457 h 2579628"/>
                <a:gd name="connsiteX411" fmla="*/ 713609 w 3300542"/>
                <a:gd name="connsiteY411" fmla="*/ 1406046 h 2579628"/>
                <a:gd name="connsiteX412" fmla="*/ 630385 w 3300542"/>
                <a:gd name="connsiteY412" fmla="*/ 1488942 h 2579628"/>
                <a:gd name="connsiteX413" fmla="*/ 607406 w 3300542"/>
                <a:gd name="connsiteY413" fmla="*/ 1520920 h 2579628"/>
                <a:gd name="connsiteX414" fmla="*/ 541572 w 3300542"/>
                <a:gd name="connsiteY414" fmla="*/ 1520920 h 2579628"/>
                <a:gd name="connsiteX415" fmla="*/ 475739 w 3300542"/>
                <a:gd name="connsiteY415" fmla="*/ 1520920 h 2579628"/>
                <a:gd name="connsiteX416" fmla="*/ 473255 w 3300542"/>
                <a:gd name="connsiteY416" fmla="*/ 1507570 h 2579628"/>
                <a:gd name="connsiteX417" fmla="*/ 477913 w 3300542"/>
                <a:gd name="connsiteY417" fmla="*/ 1400457 h 2579628"/>
                <a:gd name="connsiteX418" fmla="*/ 526356 w 3300542"/>
                <a:gd name="connsiteY418" fmla="*/ 1303590 h 2579628"/>
                <a:gd name="connsiteX419" fmla="*/ 567036 w 3300542"/>
                <a:gd name="connsiteY419" fmla="*/ 1301106 h 2579628"/>
                <a:gd name="connsiteX420" fmla="*/ 587221 w 3300542"/>
                <a:gd name="connsiteY420" fmla="*/ 1297691 h 2579628"/>
                <a:gd name="connsiteX421" fmla="*/ 593121 w 3300542"/>
                <a:gd name="connsiteY421" fmla="*/ 1273474 h 2579628"/>
                <a:gd name="connsiteX422" fmla="*/ 619206 w 3300542"/>
                <a:gd name="connsiteY422" fmla="*/ 1220384 h 2579628"/>
                <a:gd name="connsiteX423" fmla="*/ 678518 w 3300542"/>
                <a:gd name="connsiteY423" fmla="*/ 1187163 h 2579628"/>
                <a:gd name="connsiteX424" fmla="*/ 767021 w 3300542"/>
                <a:gd name="connsiteY424" fmla="*/ 1120722 h 2579628"/>
                <a:gd name="connsiteX425" fmla="*/ 912661 w 3300542"/>
                <a:gd name="connsiteY425" fmla="*/ 1012988 h 2579628"/>
                <a:gd name="connsiteX426" fmla="*/ 1007064 w 3300542"/>
                <a:gd name="connsiteY426" fmla="*/ 1017335 h 2579628"/>
                <a:gd name="connsiteX427" fmla="*/ 1060476 w 3300542"/>
                <a:gd name="connsiteY427" fmla="*/ 1021061 h 2579628"/>
                <a:gd name="connsiteX428" fmla="*/ 1253318 w 3300542"/>
                <a:gd name="connsiteY428" fmla="*/ 974800 h 2579628"/>
                <a:gd name="connsiteX429" fmla="*/ 1275055 w 3300542"/>
                <a:gd name="connsiteY429" fmla="*/ 979147 h 2579628"/>
                <a:gd name="connsiteX430" fmla="*/ 2373727 w 3300542"/>
                <a:gd name="connsiteY430" fmla="*/ 987530 h 2579628"/>
                <a:gd name="connsiteX431" fmla="*/ 2376521 w 3300542"/>
                <a:gd name="connsiteY431" fmla="*/ 1041862 h 2579628"/>
                <a:gd name="connsiteX432" fmla="*/ 2377453 w 3300542"/>
                <a:gd name="connsiteY432" fmla="*/ 1086260 h 2579628"/>
                <a:gd name="connsiteX433" fmla="*/ 2306651 w 3300542"/>
                <a:gd name="connsiteY433" fmla="*/ 1086260 h 2579628"/>
                <a:gd name="connsiteX434" fmla="*/ 2235849 w 3300542"/>
                <a:gd name="connsiteY434" fmla="*/ 1086260 h 2579628"/>
                <a:gd name="connsiteX435" fmla="*/ 2235849 w 3300542"/>
                <a:gd name="connsiteY435" fmla="*/ 1066700 h 2579628"/>
                <a:gd name="connsiteX436" fmla="*/ 2245165 w 3300542"/>
                <a:gd name="connsiteY436" fmla="*/ 1013299 h 2579628"/>
                <a:gd name="connsiteX437" fmla="*/ 2254481 w 3300542"/>
                <a:gd name="connsiteY437" fmla="*/ 978216 h 2579628"/>
                <a:gd name="connsiteX438" fmla="*/ 2313483 w 3300542"/>
                <a:gd name="connsiteY438" fmla="*/ 977595 h 2579628"/>
                <a:gd name="connsiteX439" fmla="*/ 2372174 w 3300542"/>
                <a:gd name="connsiteY439" fmla="*/ 977595 h 2579628"/>
                <a:gd name="connsiteX440" fmla="*/ 2373727 w 3300542"/>
                <a:gd name="connsiteY440" fmla="*/ 987530 h 2579628"/>
                <a:gd name="connsiteX441" fmla="*/ 2664077 w 3300542"/>
                <a:gd name="connsiteY441" fmla="*/ 1131899 h 2579628"/>
                <a:gd name="connsiteX442" fmla="*/ 2664387 w 3300542"/>
                <a:gd name="connsiteY442" fmla="*/ 1166982 h 2579628"/>
                <a:gd name="connsiteX443" fmla="*/ 2594517 w 3300542"/>
                <a:gd name="connsiteY443" fmla="*/ 1166982 h 2579628"/>
                <a:gd name="connsiteX444" fmla="*/ 2524646 w 3300542"/>
                <a:gd name="connsiteY444" fmla="*/ 1166982 h 2579628"/>
                <a:gd name="connsiteX445" fmla="*/ 2524646 w 3300542"/>
                <a:gd name="connsiteY445" fmla="*/ 1141213 h 2579628"/>
                <a:gd name="connsiteX446" fmla="*/ 2526510 w 3300542"/>
                <a:gd name="connsiteY446" fmla="*/ 1086881 h 2579628"/>
                <a:gd name="connsiteX447" fmla="*/ 2528683 w 3300542"/>
                <a:gd name="connsiteY447" fmla="*/ 1058317 h 2579628"/>
                <a:gd name="connsiteX448" fmla="*/ 2594206 w 3300542"/>
                <a:gd name="connsiteY448" fmla="*/ 1057696 h 2579628"/>
                <a:gd name="connsiteX449" fmla="*/ 2659729 w 3300542"/>
                <a:gd name="connsiteY449" fmla="*/ 1056765 h 2579628"/>
                <a:gd name="connsiteX450" fmla="*/ 2661592 w 3300542"/>
                <a:gd name="connsiteY450" fmla="*/ 1076946 h 2579628"/>
                <a:gd name="connsiteX451" fmla="*/ 2664077 w 3300542"/>
                <a:gd name="connsiteY451" fmla="*/ 1131899 h 2579628"/>
                <a:gd name="connsiteX452" fmla="*/ 2202001 w 3300542"/>
                <a:gd name="connsiteY452" fmla="*/ 1224420 h 2579628"/>
                <a:gd name="connsiteX453" fmla="*/ 2195480 w 3300542"/>
                <a:gd name="connsiteY453" fmla="*/ 1427779 h 2579628"/>
                <a:gd name="connsiteX454" fmla="*/ 2189269 w 3300542"/>
                <a:gd name="connsiteY454" fmla="*/ 1598538 h 2579628"/>
                <a:gd name="connsiteX455" fmla="*/ 2184301 w 3300542"/>
                <a:gd name="connsiteY455" fmla="*/ 1723658 h 2579628"/>
                <a:gd name="connsiteX456" fmla="*/ 2180264 w 3300542"/>
                <a:gd name="connsiteY456" fmla="*/ 1781096 h 2579628"/>
                <a:gd name="connsiteX457" fmla="*/ 2155731 w 3300542"/>
                <a:gd name="connsiteY457" fmla="*/ 1764641 h 2579628"/>
                <a:gd name="connsiteX458" fmla="*/ 2133373 w 3300542"/>
                <a:gd name="connsiteY458" fmla="*/ 1749117 h 2579628"/>
                <a:gd name="connsiteX459" fmla="*/ 2133373 w 3300542"/>
                <a:gd name="connsiteY459" fmla="*/ 1718070 h 2579628"/>
                <a:gd name="connsiteX460" fmla="*/ 2127162 w 3300542"/>
                <a:gd name="connsiteY460" fmla="*/ 1539549 h 2579628"/>
                <a:gd name="connsiteX461" fmla="*/ 2120951 w 3300542"/>
                <a:gd name="connsiteY461" fmla="*/ 1371894 h 2579628"/>
                <a:gd name="connsiteX462" fmla="*/ 2115983 w 3300542"/>
                <a:gd name="connsiteY462" fmla="*/ 1219763 h 2579628"/>
                <a:gd name="connsiteX463" fmla="*/ 2114120 w 3300542"/>
                <a:gd name="connsiteY463" fmla="*/ 1162325 h 2579628"/>
                <a:gd name="connsiteX464" fmla="*/ 2138031 w 3300542"/>
                <a:gd name="connsiteY464" fmla="*/ 1148354 h 2579628"/>
                <a:gd name="connsiteX465" fmla="*/ 2182748 w 3300542"/>
                <a:gd name="connsiteY465" fmla="*/ 1114202 h 2579628"/>
                <a:gd name="connsiteX466" fmla="*/ 2203243 w 3300542"/>
                <a:gd name="connsiteY466" fmla="*/ 1094022 h 2579628"/>
                <a:gd name="connsiteX467" fmla="*/ 2204175 w 3300542"/>
                <a:gd name="connsiteY467" fmla="*/ 1109545 h 2579628"/>
                <a:gd name="connsiteX468" fmla="*/ 2202001 w 3300542"/>
                <a:gd name="connsiteY468" fmla="*/ 1224420 h 2579628"/>
                <a:gd name="connsiteX469" fmla="*/ 2379937 w 3300542"/>
                <a:gd name="connsiteY469" fmla="*/ 1162946 h 2579628"/>
                <a:gd name="connsiteX470" fmla="*/ 2382732 w 3300542"/>
                <a:gd name="connsiteY470" fmla="*/ 1239012 h 2579628"/>
                <a:gd name="connsiteX471" fmla="*/ 2383664 w 3300542"/>
                <a:gd name="connsiteY471" fmla="*/ 1266333 h 2579628"/>
                <a:gd name="connsiteX472" fmla="*/ 2306341 w 3300542"/>
                <a:gd name="connsiteY472" fmla="*/ 1266333 h 2579628"/>
                <a:gd name="connsiteX473" fmla="*/ 2229328 w 3300542"/>
                <a:gd name="connsiteY473" fmla="*/ 1266333 h 2579628"/>
                <a:gd name="connsiteX474" fmla="*/ 2231191 w 3300542"/>
                <a:gd name="connsiteY474" fmla="*/ 1209517 h 2579628"/>
                <a:gd name="connsiteX475" fmla="*/ 2234607 w 3300542"/>
                <a:gd name="connsiteY475" fmla="*/ 1133452 h 2579628"/>
                <a:gd name="connsiteX476" fmla="*/ 2236470 w 3300542"/>
                <a:gd name="connsiteY476" fmla="*/ 1114202 h 2579628"/>
                <a:gd name="connsiteX477" fmla="*/ 2307272 w 3300542"/>
                <a:gd name="connsiteY477" fmla="*/ 1114202 h 2579628"/>
                <a:gd name="connsiteX478" fmla="*/ 2378074 w 3300542"/>
                <a:gd name="connsiteY478" fmla="*/ 1114202 h 2579628"/>
                <a:gd name="connsiteX479" fmla="*/ 2379937 w 3300542"/>
                <a:gd name="connsiteY479" fmla="*/ 1162946 h 2579628"/>
                <a:gd name="connsiteX480" fmla="*/ 2086793 w 3300542"/>
                <a:gd name="connsiteY480" fmla="*/ 1180954 h 2579628"/>
                <a:gd name="connsiteX481" fmla="*/ 2067850 w 3300542"/>
                <a:gd name="connsiteY481" fmla="*/ 1188716 h 2579628"/>
                <a:gd name="connsiteX482" fmla="*/ 2050150 w 3300542"/>
                <a:gd name="connsiteY482" fmla="*/ 1183127 h 2579628"/>
                <a:gd name="connsiteX483" fmla="*/ 2063503 w 3300542"/>
                <a:gd name="connsiteY483" fmla="*/ 1175986 h 2579628"/>
                <a:gd name="connsiteX484" fmla="*/ 2086793 w 3300542"/>
                <a:gd name="connsiteY484" fmla="*/ 1180954 h 2579628"/>
                <a:gd name="connsiteX485" fmla="*/ 2668424 w 3300542"/>
                <a:gd name="connsiteY485" fmla="*/ 1248326 h 2579628"/>
                <a:gd name="connsiteX486" fmla="*/ 2670598 w 3300542"/>
                <a:gd name="connsiteY486" fmla="*/ 1324392 h 2579628"/>
                <a:gd name="connsiteX487" fmla="*/ 2670598 w 3300542"/>
                <a:gd name="connsiteY487" fmla="*/ 1347056 h 2579628"/>
                <a:gd name="connsiteX488" fmla="*/ 2594517 w 3300542"/>
                <a:gd name="connsiteY488" fmla="*/ 1347056 h 2579628"/>
                <a:gd name="connsiteX489" fmla="*/ 2518436 w 3300542"/>
                <a:gd name="connsiteY489" fmla="*/ 1347056 h 2579628"/>
                <a:gd name="connsiteX490" fmla="*/ 2518436 w 3300542"/>
                <a:gd name="connsiteY490" fmla="*/ 1327496 h 2579628"/>
                <a:gd name="connsiteX491" fmla="*/ 2520610 w 3300542"/>
                <a:gd name="connsiteY491" fmla="*/ 1251431 h 2579628"/>
                <a:gd name="connsiteX492" fmla="*/ 2522473 w 3300542"/>
                <a:gd name="connsiteY492" fmla="*/ 1194925 h 2579628"/>
                <a:gd name="connsiteX493" fmla="*/ 2594517 w 3300542"/>
                <a:gd name="connsiteY493" fmla="*/ 1194925 h 2579628"/>
                <a:gd name="connsiteX494" fmla="*/ 2666561 w 3300542"/>
                <a:gd name="connsiteY494" fmla="*/ 1194925 h 2579628"/>
                <a:gd name="connsiteX495" fmla="*/ 2668424 w 3300542"/>
                <a:gd name="connsiteY495" fmla="*/ 1248326 h 2579628"/>
                <a:gd name="connsiteX496" fmla="*/ 2087724 w 3300542"/>
                <a:gd name="connsiteY496" fmla="*/ 1237460 h 2579628"/>
                <a:gd name="connsiteX497" fmla="*/ 2089898 w 3300542"/>
                <a:gd name="connsiteY497" fmla="*/ 1293344 h 2579628"/>
                <a:gd name="connsiteX498" fmla="*/ 2089898 w 3300542"/>
                <a:gd name="connsiteY498" fmla="*/ 1328428 h 2579628"/>
                <a:gd name="connsiteX499" fmla="*/ 2009159 w 3300542"/>
                <a:gd name="connsiteY499" fmla="*/ 1328428 h 2579628"/>
                <a:gd name="connsiteX500" fmla="*/ 1928420 w 3300542"/>
                <a:gd name="connsiteY500" fmla="*/ 1328428 h 2579628"/>
                <a:gd name="connsiteX501" fmla="*/ 1928420 w 3300542"/>
                <a:gd name="connsiteY501" fmla="*/ 1316319 h 2579628"/>
                <a:gd name="connsiteX502" fmla="*/ 1943326 w 3300542"/>
                <a:gd name="connsiteY502" fmla="*/ 1300485 h 2579628"/>
                <a:gd name="connsiteX503" fmla="*/ 2035554 w 3300542"/>
                <a:gd name="connsiteY503" fmla="*/ 1236218 h 2579628"/>
                <a:gd name="connsiteX504" fmla="*/ 2066608 w 3300542"/>
                <a:gd name="connsiteY504" fmla="*/ 1216658 h 2579628"/>
                <a:gd name="connsiteX505" fmla="*/ 2085861 w 3300542"/>
                <a:gd name="connsiteY505" fmla="*/ 1216658 h 2579628"/>
                <a:gd name="connsiteX506" fmla="*/ 2087724 w 3300542"/>
                <a:gd name="connsiteY506" fmla="*/ 1237460 h 2579628"/>
                <a:gd name="connsiteX507" fmla="*/ 1661050 w 3300542"/>
                <a:gd name="connsiteY507" fmla="*/ 1252362 h 2579628"/>
                <a:gd name="connsiteX508" fmla="*/ 1768495 w 3300542"/>
                <a:gd name="connsiteY508" fmla="*/ 1295207 h 2579628"/>
                <a:gd name="connsiteX509" fmla="*/ 1882461 w 3300542"/>
                <a:gd name="connsiteY509" fmla="*/ 1309179 h 2579628"/>
                <a:gd name="connsiteX510" fmla="*/ 1898298 w 3300542"/>
                <a:gd name="connsiteY510" fmla="*/ 1308247 h 2579628"/>
                <a:gd name="connsiteX511" fmla="*/ 1896435 w 3300542"/>
                <a:gd name="connsiteY511" fmla="*/ 1379966 h 2579628"/>
                <a:gd name="connsiteX512" fmla="*/ 1891156 w 3300542"/>
                <a:gd name="connsiteY512" fmla="*/ 1546068 h 2579628"/>
                <a:gd name="connsiteX513" fmla="*/ 1885566 w 3300542"/>
                <a:gd name="connsiteY513" fmla="*/ 1703478 h 2579628"/>
                <a:gd name="connsiteX514" fmla="*/ 1883392 w 3300542"/>
                <a:gd name="connsiteY514" fmla="*/ 1766503 h 2579628"/>
                <a:gd name="connsiteX515" fmla="*/ 1855755 w 3300542"/>
                <a:gd name="connsiteY515" fmla="*/ 1743218 h 2579628"/>
                <a:gd name="connsiteX516" fmla="*/ 1826565 w 3300542"/>
                <a:gd name="connsiteY516" fmla="*/ 1721175 h 2579628"/>
                <a:gd name="connsiteX517" fmla="*/ 1823149 w 3300542"/>
                <a:gd name="connsiteY517" fmla="*/ 1824251 h 2579628"/>
                <a:gd name="connsiteX518" fmla="*/ 1821286 w 3300542"/>
                <a:gd name="connsiteY518" fmla="*/ 1926086 h 2579628"/>
                <a:gd name="connsiteX519" fmla="*/ 1709804 w 3300542"/>
                <a:gd name="connsiteY519" fmla="*/ 1926086 h 2579628"/>
                <a:gd name="connsiteX520" fmla="*/ 1598632 w 3300542"/>
                <a:gd name="connsiteY520" fmla="*/ 1926086 h 2579628"/>
                <a:gd name="connsiteX521" fmla="*/ 1589316 w 3300542"/>
                <a:gd name="connsiteY521" fmla="*/ 1888829 h 2579628"/>
                <a:gd name="connsiteX522" fmla="*/ 1558884 w 3300542"/>
                <a:gd name="connsiteY522" fmla="*/ 1705651 h 2579628"/>
                <a:gd name="connsiteX523" fmla="*/ 1558573 w 3300542"/>
                <a:gd name="connsiteY523" fmla="*/ 1527130 h 2579628"/>
                <a:gd name="connsiteX524" fmla="*/ 1560436 w 3300542"/>
                <a:gd name="connsiteY524" fmla="*/ 1506949 h 2579628"/>
                <a:gd name="connsiteX525" fmla="*/ 1578447 w 3300542"/>
                <a:gd name="connsiteY525" fmla="*/ 1506018 h 2579628"/>
                <a:gd name="connsiteX526" fmla="*/ 1596148 w 3300542"/>
                <a:gd name="connsiteY526" fmla="*/ 1505086 h 2579628"/>
                <a:gd name="connsiteX527" fmla="*/ 1595527 w 3300542"/>
                <a:gd name="connsiteY527" fmla="*/ 1447028 h 2579628"/>
                <a:gd name="connsiteX528" fmla="*/ 1594595 w 3300542"/>
                <a:gd name="connsiteY528" fmla="*/ 1388970 h 2579628"/>
                <a:gd name="connsiteX529" fmla="*/ 1461997 w 3300542"/>
                <a:gd name="connsiteY529" fmla="*/ 1388038 h 2579628"/>
                <a:gd name="connsiteX530" fmla="*/ 1329088 w 3300542"/>
                <a:gd name="connsiteY530" fmla="*/ 1384934 h 2579628"/>
                <a:gd name="connsiteX531" fmla="*/ 1351447 w 3300542"/>
                <a:gd name="connsiteY531" fmla="*/ 1353266 h 2579628"/>
                <a:gd name="connsiteX532" fmla="*/ 1460755 w 3300542"/>
                <a:gd name="connsiteY532" fmla="*/ 1272232 h 2579628"/>
                <a:gd name="connsiteX533" fmla="*/ 1514788 w 3300542"/>
                <a:gd name="connsiteY533" fmla="*/ 1274095 h 2579628"/>
                <a:gd name="connsiteX534" fmla="*/ 1627201 w 3300542"/>
                <a:gd name="connsiteY534" fmla="*/ 1244911 h 2579628"/>
                <a:gd name="connsiteX535" fmla="*/ 1637139 w 3300542"/>
                <a:gd name="connsiteY535" fmla="*/ 1238391 h 2579628"/>
                <a:gd name="connsiteX536" fmla="*/ 1661050 w 3300542"/>
                <a:gd name="connsiteY536" fmla="*/ 1252362 h 2579628"/>
                <a:gd name="connsiteX537" fmla="*/ 2384906 w 3300542"/>
                <a:gd name="connsiteY537" fmla="*/ 1313525 h 2579628"/>
                <a:gd name="connsiteX538" fmla="*/ 2387080 w 3300542"/>
                <a:gd name="connsiteY538" fmla="*/ 1367858 h 2579628"/>
                <a:gd name="connsiteX539" fmla="*/ 2388943 w 3300542"/>
                <a:gd name="connsiteY539" fmla="*/ 1402941 h 2579628"/>
                <a:gd name="connsiteX540" fmla="*/ 2306962 w 3300542"/>
                <a:gd name="connsiteY540" fmla="*/ 1402941 h 2579628"/>
                <a:gd name="connsiteX541" fmla="*/ 2224981 w 3300542"/>
                <a:gd name="connsiteY541" fmla="*/ 1402941 h 2579628"/>
                <a:gd name="connsiteX542" fmla="*/ 2225912 w 3300542"/>
                <a:gd name="connsiteY542" fmla="*/ 1358544 h 2579628"/>
                <a:gd name="connsiteX543" fmla="*/ 2228396 w 3300542"/>
                <a:gd name="connsiteY543" fmla="*/ 1304211 h 2579628"/>
                <a:gd name="connsiteX544" fmla="*/ 2229949 w 3300542"/>
                <a:gd name="connsiteY544" fmla="*/ 1294276 h 2579628"/>
                <a:gd name="connsiteX545" fmla="*/ 2307272 w 3300542"/>
                <a:gd name="connsiteY545" fmla="*/ 1294276 h 2579628"/>
                <a:gd name="connsiteX546" fmla="*/ 2384906 w 3300542"/>
                <a:gd name="connsiteY546" fmla="*/ 1294276 h 2579628"/>
                <a:gd name="connsiteX547" fmla="*/ 2384906 w 3300542"/>
                <a:gd name="connsiteY547" fmla="*/ 1313525 h 2579628"/>
                <a:gd name="connsiteX548" fmla="*/ 2093003 w 3300542"/>
                <a:gd name="connsiteY548" fmla="*/ 1377172 h 2579628"/>
                <a:gd name="connsiteX549" fmla="*/ 2095177 w 3300542"/>
                <a:gd name="connsiteY549" fmla="*/ 1451685 h 2579628"/>
                <a:gd name="connsiteX550" fmla="*/ 2097040 w 3300542"/>
                <a:gd name="connsiteY550" fmla="*/ 1505397 h 2579628"/>
                <a:gd name="connsiteX551" fmla="*/ 2009159 w 3300542"/>
                <a:gd name="connsiteY551" fmla="*/ 1505397 h 2579628"/>
                <a:gd name="connsiteX552" fmla="*/ 1921278 w 3300542"/>
                <a:gd name="connsiteY552" fmla="*/ 1505397 h 2579628"/>
                <a:gd name="connsiteX553" fmla="*/ 1923141 w 3300542"/>
                <a:gd name="connsiteY553" fmla="*/ 1456342 h 2579628"/>
                <a:gd name="connsiteX554" fmla="*/ 1925315 w 3300542"/>
                <a:gd name="connsiteY554" fmla="*/ 1381829 h 2579628"/>
                <a:gd name="connsiteX555" fmla="*/ 1925315 w 3300542"/>
                <a:gd name="connsiteY555" fmla="*/ 1356370 h 2579628"/>
                <a:gd name="connsiteX556" fmla="*/ 2009159 w 3300542"/>
                <a:gd name="connsiteY556" fmla="*/ 1356370 h 2579628"/>
                <a:gd name="connsiteX557" fmla="*/ 2093003 w 3300542"/>
                <a:gd name="connsiteY557" fmla="*/ 1356370 h 2579628"/>
                <a:gd name="connsiteX558" fmla="*/ 2093003 w 3300542"/>
                <a:gd name="connsiteY558" fmla="*/ 1377172 h 2579628"/>
                <a:gd name="connsiteX559" fmla="*/ 2673703 w 3300542"/>
                <a:gd name="connsiteY559" fmla="*/ 1410392 h 2579628"/>
                <a:gd name="connsiteX560" fmla="*/ 2675566 w 3300542"/>
                <a:gd name="connsiteY560" fmla="*/ 1464725 h 2579628"/>
                <a:gd name="connsiteX561" fmla="*/ 2677740 w 3300542"/>
                <a:gd name="connsiteY561" fmla="*/ 1483664 h 2579628"/>
                <a:gd name="connsiteX562" fmla="*/ 2594517 w 3300542"/>
                <a:gd name="connsiteY562" fmla="*/ 1483664 h 2579628"/>
                <a:gd name="connsiteX563" fmla="*/ 2511293 w 3300542"/>
                <a:gd name="connsiteY563" fmla="*/ 1483664 h 2579628"/>
                <a:gd name="connsiteX564" fmla="*/ 2513157 w 3300542"/>
                <a:gd name="connsiteY564" fmla="*/ 1453237 h 2579628"/>
                <a:gd name="connsiteX565" fmla="*/ 2515330 w 3300542"/>
                <a:gd name="connsiteY565" fmla="*/ 1398905 h 2579628"/>
                <a:gd name="connsiteX566" fmla="*/ 2515330 w 3300542"/>
                <a:gd name="connsiteY566" fmla="*/ 1374999 h 2579628"/>
                <a:gd name="connsiteX567" fmla="*/ 2594517 w 3300542"/>
                <a:gd name="connsiteY567" fmla="*/ 1374999 h 2579628"/>
                <a:gd name="connsiteX568" fmla="*/ 2673703 w 3300542"/>
                <a:gd name="connsiteY568" fmla="*/ 1374999 h 2579628"/>
                <a:gd name="connsiteX569" fmla="*/ 2673703 w 3300542"/>
                <a:gd name="connsiteY569" fmla="*/ 1410392 h 2579628"/>
                <a:gd name="connsiteX570" fmla="*/ 913903 w 3300542"/>
                <a:gd name="connsiteY570" fmla="*/ 1407598 h 2579628"/>
                <a:gd name="connsiteX571" fmla="*/ 922288 w 3300542"/>
                <a:gd name="connsiteY571" fmla="*/ 1415049 h 2579628"/>
                <a:gd name="connsiteX572" fmla="*/ 922288 w 3300542"/>
                <a:gd name="connsiteY572" fmla="*/ 1460378 h 2579628"/>
                <a:gd name="connsiteX573" fmla="*/ 922288 w 3300542"/>
                <a:gd name="connsiteY573" fmla="*/ 1505397 h 2579628"/>
                <a:gd name="connsiteX574" fmla="*/ 949925 w 3300542"/>
                <a:gd name="connsiteY574" fmla="*/ 1505397 h 2579628"/>
                <a:gd name="connsiteX575" fmla="*/ 977874 w 3300542"/>
                <a:gd name="connsiteY575" fmla="*/ 1505397 h 2579628"/>
                <a:gd name="connsiteX576" fmla="*/ 980358 w 3300542"/>
                <a:gd name="connsiteY576" fmla="*/ 1523094 h 2579628"/>
                <a:gd name="connsiteX577" fmla="*/ 978495 w 3300542"/>
                <a:gd name="connsiteY577" fmla="*/ 1722727 h 2579628"/>
                <a:gd name="connsiteX578" fmla="*/ 903035 w 3300542"/>
                <a:gd name="connsiteY578" fmla="*/ 2049964 h 2579628"/>
                <a:gd name="connsiteX579" fmla="*/ 896203 w 3300542"/>
                <a:gd name="connsiteY579" fmla="*/ 2068282 h 2579628"/>
                <a:gd name="connsiteX580" fmla="*/ 887508 w 3300542"/>
                <a:gd name="connsiteY580" fmla="*/ 2042202 h 2579628"/>
                <a:gd name="connsiteX581" fmla="*/ 835649 w 3300542"/>
                <a:gd name="connsiteY581" fmla="*/ 1795998 h 2579628"/>
                <a:gd name="connsiteX582" fmla="*/ 834096 w 3300542"/>
                <a:gd name="connsiteY582" fmla="*/ 1642315 h 2579628"/>
                <a:gd name="connsiteX583" fmla="*/ 836270 w 3300542"/>
                <a:gd name="connsiteY583" fmla="*/ 1623376 h 2579628"/>
                <a:gd name="connsiteX584" fmla="*/ 851175 w 3300542"/>
                <a:gd name="connsiteY584" fmla="*/ 1623376 h 2579628"/>
                <a:gd name="connsiteX585" fmla="*/ 866392 w 3300542"/>
                <a:gd name="connsiteY585" fmla="*/ 1623376 h 2579628"/>
                <a:gd name="connsiteX586" fmla="*/ 866392 w 3300542"/>
                <a:gd name="connsiteY586" fmla="*/ 1572148 h 2579628"/>
                <a:gd name="connsiteX587" fmla="*/ 866392 w 3300542"/>
                <a:gd name="connsiteY587" fmla="*/ 1520920 h 2579628"/>
                <a:gd name="connsiteX588" fmla="*/ 756152 w 3300542"/>
                <a:gd name="connsiteY588" fmla="*/ 1520920 h 2579628"/>
                <a:gd name="connsiteX589" fmla="*/ 645912 w 3300542"/>
                <a:gd name="connsiteY589" fmla="*/ 1518126 h 2579628"/>
                <a:gd name="connsiteX590" fmla="*/ 700566 w 3300542"/>
                <a:gd name="connsiteY590" fmla="*/ 1448891 h 2579628"/>
                <a:gd name="connsiteX591" fmla="*/ 784410 w 3300542"/>
                <a:gd name="connsiteY591" fmla="*/ 1429642 h 2579628"/>
                <a:gd name="connsiteX592" fmla="*/ 853970 w 3300542"/>
                <a:gd name="connsiteY592" fmla="*/ 1424674 h 2579628"/>
                <a:gd name="connsiteX593" fmla="*/ 887508 w 3300542"/>
                <a:gd name="connsiteY593" fmla="*/ 1408840 h 2579628"/>
                <a:gd name="connsiteX594" fmla="*/ 913903 w 3300542"/>
                <a:gd name="connsiteY594" fmla="*/ 1407598 h 2579628"/>
                <a:gd name="connsiteX595" fmla="*/ 1565094 w 3300542"/>
                <a:gd name="connsiteY595" fmla="*/ 1446407 h 2579628"/>
                <a:gd name="connsiteX596" fmla="*/ 1565094 w 3300542"/>
                <a:gd name="connsiteY596" fmla="*/ 1477454 h 2579628"/>
                <a:gd name="connsiteX597" fmla="*/ 1259218 w 3300542"/>
                <a:gd name="connsiteY597" fmla="*/ 1477454 h 2579628"/>
                <a:gd name="connsiteX598" fmla="*/ 953341 w 3300542"/>
                <a:gd name="connsiteY598" fmla="*/ 1477454 h 2579628"/>
                <a:gd name="connsiteX599" fmla="*/ 953341 w 3300542"/>
                <a:gd name="connsiteY599" fmla="*/ 1446407 h 2579628"/>
                <a:gd name="connsiteX600" fmla="*/ 953341 w 3300542"/>
                <a:gd name="connsiteY600" fmla="*/ 1415360 h 2579628"/>
                <a:gd name="connsiteX601" fmla="*/ 1259218 w 3300542"/>
                <a:gd name="connsiteY601" fmla="*/ 1415360 h 2579628"/>
                <a:gd name="connsiteX602" fmla="*/ 1565094 w 3300542"/>
                <a:gd name="connsiteY602" fmla="*/ 1415360 h 2579628"/>
                <a:gd name="connsiteX603" fmla="*/ 1565094 w 3300542"/>
                <a:gd name="connsiteY603" fmla="*/ 1446407 h 2579628"/>
                <a:gd name="connsiteX604" fmla="*/ 2389253 w 3300542"/>
                <a:gd name="connsiteY604" fmla="*/ 1450133 h 2579628"/>
                <a:gd name="connsiteX605" fmla="*/ 2392669 w 3300542"/>
                <a:gd name="connsiteY605" fmla="*/ 1524646 h 2579628"/>
                <a:gd name="connsiteX606" fmla="*/ 2394532 w 3300542"/>
                <a:gd name="connsiteY606" fmla="*/ 1583015 h 2579628"/>
                <a:gd name="connsiteX607" fmla="*/ 2306651 w 3300542"/>
                <a:gd name="connsiteY607" fmla="*/ 1583015 h 2579628"/>
                <a:gd name="connsiteX608" fmla="*/ 2218770 w 3300542"/>
                <a:gd name="connsiteY608" fmla="*/ 1583015 h 2579628"/>
                <a:gd name="connsiteX609" fmla="*/ 2220633 w 3300542"/>
                <a:gd name="connsiteY609" fmla="*/ 1524956 h 2579628"/>
                <a:gd name="connsiteX610" fmla="*/ 2223117 w 3300542"/>
                <a:gd name="connsiteY610" fmla="*/ 1450133 h 2579628"/>
                <a:gd name="connsiteX611" fmla="*/ 2223428 w 3300542"/>
                <a:gd name="connsiteY611" fmla="*/ 1433988 h 2579628"/>
                <a:gd name="connsiteX612" fmla="*/ 2305409 w 3300542"/>
                <a:gd name="connsiteY612" fmla="*/ 1433988 h 2579628"/>
                <a:gd name="connsiteX613" fmla="*/ 2387701 w 3300542"/>
                <a:gd name="connsiteY613" fmla="*/ 1433988 h 2579628"/>
                <a:gd name="connsiteX614" fmla="*/ 2389253 w 3300542"/>
                <a:gd name="connsiteY614" fmla="*/ 1450133 h 2579628"/>
                <a:gd name="connsiteX615" fmla="*/ 1529072 w 3300542"/>
                <a:gd name="connsiteY615" fmla="*/ 1551036 h 2579628"/>
                <a:gd name="connsiteX616" fmla="*/ 1526278 w 3300542"/>
                <a:gd name="connsiteY616" fmla="*/ 1600091 h 2579628"/>
                <a:gd name="connsiteX617" fmla="*/ 1535594 w 3300542"/>
                <a:gd name="connsiteY617" fmla="*/ 1753153 h 2579628"/>
                <a:gd name="connsiteX618" fmla="*/ 1566958 w 3300542"/>
                <a:gd name="connsiteY618" fmla="*/ 1920497 h 2579628"/>
                <a:gd name="connsiteX619" fmla="*/ 1568821 w 3300542"/>
                <a:gd name="connsiteY619" fmla="*/ 1927638 h 2579628"/>
                <a:gd name="connsiteX620" fmla="*/ 1362005 w 3300542"/>
                <a:gd name="connsiteY620" fmla="*/ 1927638 h 2579628"/>
                <a:gd name="connsiteX621" fmla="*/ 1155189 w 3300542"/>
                <a:gd name="connsiteY621" fmla="*/ 1927638 h 2579628"/>
                <a:gd name="connsiteX622" fmla="*/ 1155189 w 3300542"/>
                <a:gd name="connsiteY622" fmla="*/ 2082874 h 2579628"/>
                <a:gd name="connsiteX623" fmla="*/ 1155189 w 3300542"/>
                <a:gd name="connsiteY623" fmla="*/ 2238110 h 2579628"/>
                <a:gd name="connsiteX624" fmla="*/ 1004890 w 3300542"/>
                <a:gd name="connsiteY624" fmla="*/ 2238110 h 2579628"/>
                <a:gd name="connsiteX625" fmla="*/ 854281 w 3300542"/>
                <a:gd name="connsiteY625" fmla="*/ 2238110 h 2579628"/>
                <a:gd name="connsiteX626" fmla="*/ 871360 w 3300542"/>
                <a:gd name="connsiteY626" fmla="*/ 2201474 h 2579628"/>
                <a:gd name="connsiteX627" fmla="*/ 1003337 w 3300542"/>
                <a:gd name="connsiteY627" fmla="*/ 1756879 h 2579628"/>
                <a:gd name="connsiteX628" fmla="*/ 1010790 w 3300542"/>
                <a:gd name="connsiteY628" fmla="*/ 1615614 h 2579628"/>
                <a:gd name="connsiteX629" fmla="*/ 1008616 w 3300542"/>
                <a:gd name="connsiteY629" fmla="*/ 1515332 h 2579628"/>
                <a:gd name="connsiteX630" fmla="*/ 1006443 w 3300542"/>
                <a:gd name="connsiteY630" fmla="*/ 1505397 h 2579628"/>
                <a:gd name="connsiteX631" fmla="*/ 1268534 w 3300542"/>
                <a:gd name="connsiteY631" fmla="*/ 1505397 h 2579628"/>
                <a:gd name="connsiteX632" fmla="*/ 1530936 w 3300542"/>
                <a:gd name="connsiteY632" fmla="*/ 1505397 h 2579628"/>
                <a:gd name="connsiteX633" fmla="*/ 1529072 w 3300542"/>
                <a:gd name="connsiteY633" fmla="*/ 1551036 h 2579628"/>
                <a:gd name="connsiteX634" fmla="*/ 2678051 w 3300542"/>
                <a:gd name="connsiteY634" fmla="*/ 1557245 h 2579628"/>
                <a:gd name="connsiteX635" fmla="*/ 2681466 w 3300542"/>
                <a:gd name="connsiteY635" fmla="*/ 1633311 h 2579628"/>
                <a:gd name="connsiteX636" fmla="*/ 2683019 w 3300542"/>
                <a:gd name="connsiteY636" fmla="*/ 1663737 h 2579628"/>
                <a:gd name="connsiteX637" fmla="*/ 2594827 w 3300542"/>
                <a:gd name="connsiteY637" fmla="*/ 1663737 h 2579628"/>
                <a:gd name="connsiteX638" fmla="*/ 2506325 w 3300542"/>
                <a:gd name="connsiteY638" fmla="*/ 1663737 h 2579628"/>
                <a:gd name="connsiteX639" fmla="*/ 2507878 w 3300542"/>
                <a:gd name="connsiteY639" fmla="*/ 1613130 h 2579628"/>
                <a:gd name="connsiteX640" fmla="*/ 2510983 w 3300542"/>
                <a:gd name="connsiteY640" fmla="*/ 1537065 h 2579628"/>
                <a:gd name="connsiteX641" fmla="*/ 2512846 w 3300542"/>
                <a:gd name="connsiteY641" fmla="*/ 1511606 h 2579628"/>
                <a:gd name="connsiteX642" fmla="*/ 2594517 w 3300542"/>
                <a:gd name="connsiteY642" fmla="*/ 1511606 h 2579628"/>
                <a:gd name="connsiteX643" fmla="*/ 2676187 w 3300542"/>
                <a:gd name="connsiteY643" fmla="*/ 1511606 h 2579628"/>
                <a:gd name="connsiteX644" fmla="*/ 2678051 w 3300542"/>
                <a:gd name="connsiteY644" fmla="*/ 1557245 h 2579628"/>
                <a:gd name="connsiteX645" fmla="*/ 2099214 w 3300542"/>
                <a:gd name="connsiteY645" fmla="*/ 1571838 h 2579628"/>
                <a:gd name="connsiteX646" fmla="*/ 2101077 w 3300542"/>
                <a:gd name="connsiteY646" fmla="*/ 1626170 h 2579628"/>
                <a:gd name="connsiteX647" fmla="*/ 2103251 w 3300542"/>
                <a:gd name="connsiteY647" fmla="*/ 1645109 h 2579628"/>
                <a:gd name="connsiteX648" fmla="*/ 2009159 w 3300542"/>
                <a:gd name="connsiteY648" fmla="*/ 1645109 h 2579628"/>
                <a:gd name="connsiteX649" fmla="*/ 1915067 w 3300542"/>
                <a:gd name="connsiteY649" fmla="*/ 1645109 h 2579628"/>
                <a:gd name="connsiteX650" fmla="*/ 1917241 w 3300542"/>
                <a:gd name="connsiteY650" fmla="*/ 1621203 h 2579628"/>
                <a:gd name="connsiteX651" fmla="*/ 1919104 w 3300542"/>
                <a:gd name="connsiteY651" fmla="*/ 1566870 h 2579628"/>
                <a:gd name="connsiteX652" fmla="*/ 1919104 w 3300542"/>
                <a:gd name="connsiteY652" fmla="*/ 1536444 h 2579628"/>
                <a:gd name="connsiteX653" fmla="*/ 2009159 w 3300542"/>
                <a:gd name="connsiteY653" fmla="*/ 1536444 h 2579628"/>
                <a:gd name="connsiteX654" fmla="*/ 2099214 w 3300542"/>
                <a:gd name="connsiteY654" fmla="*/ 1536444 h 2579628"/>
                <a:gd name="connsiteX655" fmla="*/ 2099214 w 3300542"/>
                <a:gd name="connsiteY655" fmla="*/ 1571838 h 2579628"/>
                <a:gd name="connsiteX656" fmla="*/ 835338 w 3300542"/>
                <a:gd name="connsiteY656" fmla="*/ 1572148 h 2579628"/>
                <a:gd name="connsiteX657" fmla="*/ 835338 w 3300542"/>
                <a:gd name="connsiteY657" fmla="*/ 1595433 h 2579628"/>
                <a:gd name="connsiteX658" fmla="*/ 579147 w 3300542"/>
                <a:gd name="connsiteY658" fmla="*/ 1595433 h 2579628"/>
                <a:gd name="connsiteX659" fmla="*/ 322956 w 3300542"/>
                <a:gd name="connsiteY659" fmla="*/ 1595433 h 2579628"/>
                <a:gd name="connsiteX660" fmla="*/ 322956 w 3300542"/>
                <a:gd name="connsiteY660" fmla="*/ 1572148 h 2579628"/>
                <a:gd name="connsiteX661" fmla="*/ 322956 w 3300542"/>
                <a:gd name="connsiteY661" fmla="*/ 1548863 h 2579628"/>
                <a:gd name="connsiteX662" fmla="*/ 579147 w 3300542"/>
                <a:gd name="connsiteY662" fmla="*/ 1548863 h 2579628"/>
                <a:gd name="connsiteX663" fmla="*/ 835338 w 3300542"/>
                <a:gd name="connsiteY663" fmla="*/ 1548863 h 2579628"/>
                <a:gd name="connsiteX664" fmla="*/ 835338 w 3300542"/>
                <a:gd name="connsiteY664" fmla="*/ 1572148 h 2579628"/>
                <a:gd name="connsiteX665" fmla="*/ 2395775 w 3300542"/>
                <a:gd name="connsiteY665" fmla="*/ 1620892 h 2579628"/>
                <a:gd name="connsiteX666" fmla="*/ 2396706 w 3300542"/>
                <a:gd name="connsiteY666" fmla="*/ 1716517 h 2579628"/>
                <a:gd name="connsiteX667" fmla="*/ 2392669 w 3300542"/>
                <a:gd name="connsiteY667" fmla="*/ 1713413 h 2579628"/>
                <a:gd name="connsiteX668" fmla="*/ 2384906 w 3300542"/>
                <a:gd name="connsiteY668" fmla="*/ 1716517 h 2579628"/>
                <a:gd name="connsiteX669" fmla="*/ 2298888 w 3300542"/>
                <a:gd name="connsiteY669" fmla="*/ 1722727 h 2579628"/>
                <a:gd name="connsiteX670" fmla="*/ 2213180 w 3300542"/>
                <a:gd name="connsiteY670" fmla="*/ 1722727 h 2579628"/>
                <a:gd name="connsiteX671" fmla="*/ 2215043 w 3300542"/>
                <a:gd name="connsiteY671" fmla="*/ 1689506 h 2579628"/>
                <a:gd name="connsiteX672" fmla="*/ 2217217 w 3300542"/>
                <a:gd name="connsiteY672" fmla="*/ 1635174 h 2579628"/>
                <a:gd name="connsiteX673" fmla="*/ 2217217 w 3300542"/>
                <a:gd name="connsiteY673" fmla="*/ 1614062 h 2579628"/>
                <a:gd name="connsiteX674" fmla="*/ 2305720 w 3300542"/>
                <a:gd name="connsiteY674" fmla="*/ 1614062 h 2579628"/>
                <a:gd name="connsiteX675" fmla="*/ 2394222 w 3300542"/>
                <a:gd name="connsiteY675" fmla="*/ 1614062 h 2579628"/>
                <a:gd name="connsiteX676" fmla="*/ 2395775 w 3300542"/>
                <a:gd name="connsiteY676" fmla="*/ 1620892 h 2579628"/>
                <a:gd name="connsiteX677" fmla="*/ 805837 w 3300542"/>
                <a:gd name="connsiteY677" fmla="*/ 1709377 h 2579628"/>
                <a:gd name="connsiteX678" fmla="*/ 824780 w 3300542"/>
                <a:gd name="connsiteY678" fmla="*/ 1913357 h 2579628"/>
                <a:gd name="connsiteX679" fmla="*/ 863907 w 3300542"/>
                <a:gd name="connsiteY679" fmla="*/ 2061141 h 2579628"/>
                <a:gd name="connsiteX680" fmla="*/ 879745 w 3300542"/>
                <a:gd name="connsiteY680" fmla="*/ 2109264 h 2579628"/>
                <a:gd name="connsiteX681" fmla="*/ 874155 w 3300542"/>
                <a:gd name="connsiteY681" fmla="*/ 2124788 h 2579628"/>
                <a:gd name="connsiteX682" fmla="*/ 845275 w 3300542"/>
                <a:gd name="connsiteY682" fmla="*/ 2189055 h 2579628"/>
                <a:gd name="connsiteX683" fmla="*/ 821985 w 3300542"/>
                <a:gd name="connsiteY683" fmla="*/ 2238110 h 2579628"/>
                <a:gd name="connsiteX684" fmla="*/ 531946 w 3300542"/>
                <a:gd name="connsiteY684" fmla="*/ 2238110 h 2579628"/>
                <a:gd name="connsiteX685" fmla="*/ 242217 w 3300542"/>
                <a:gd name="connsiteY685" fmla="*/ 2236868 h 2579628"/>
                <a:gd name="connsiteX686" fmla="*/ 254949 w 3300542"/>
                <a:gd name="connsiteY686" fmla="*/ 2207994 h 2579628"/>
                <a:gd name="connsiteX687" fmla="*/ 369847 w 3300542"/>
                <a:gd name="connsiteY687" fmla="*/ 1792893 h 2579628"/>
                <a:gd name="connsiteX688" fmla="*/ 372020 w 3300542"/>
                <a:gd name="connsiteY688" fmla="*/ 1689506 h 2579628"/>
                <a:gd name="connsiteX689" fmla="*/ 370778 w 3300542"/>
                <a:gd name="connsiteY689" fmla="*/ 1623376 h 2579628"/>
                <a:gd name="connsiteX690" fmla="*/ 588463 w 3300542"/>
                <a:gd name="connsiteY690" fmla="*/ 1623376 h 2579628"/>
                <a:gd name="connsiteX691" fmla="*/ 805837 w 3300542"/>
                <a:gd name="connsiteY691" fmla="*/ 1623376 h 2579628"/>
                <a:gd name="connsiteX692" fmla="*/ 805837 w 3300542"/>
                <a:gd name="connsiteY692" fmla="*/ 1709377 h 2579628"/>
                <a:gd name="connsiteX693" fmla="*/ 2102319 w 3300542"/>
                <a:gd name="connsiteY693" fmla="*/ 1684539 h 2579628"/>
                <a:gd name="connsiteX694" fmla="*/ 2104183 w 3300542"/>
                <a:gd name="connsiteY694" fmla="*/ 1713413 h 2579628"/>
                <a:gd name="connsiteX695" fmla="*/ 2102009 w 3300542"/>
                <a:gd name="connsiteY695" fmla="*/ 1726453 h 2579628"/>
                <a:gd name="connsiteX696" fmla="*/ 2093003 w 3300542"/>
                <a:gd name="connsiteY696" fmla="*/ 1732662 h 2579628"/>
                <a:gd name="connsiteX697" fmla="*/ 2079029 w 3300542"/>
                <a:gd name="connsiteY697" fmla="*/ 1927017 h 2579628"/>
                <a:gd name="connsiteX698" fmla="*/ 1995495 w 3300542"/>
                <a:gd name="connsiteY698" fmla="*/ 1859334 h 2579628"/>
                <a:gd name="connsiteX699" fmla="*/ 1912893 w 3300542"/>
                <a:gd name="connsiteY699" fmla="*/ 1790410 h 2579628"/>
                <a:gd name="connsiteX700" fmla="*/ 1912893 w 3300542"/>
                <a:gd name="connsiteY700" fmla="*/ 1752843 h 2579628"/>
                <a:gd name="connsiteX701" fmla="*/ 1915067 w 3300542"/>
                <a:gd name="connsiteY701" fmla="*/ 1693853 h 2579628"/>
                <a:gd name="connsiteX702" fmla="*/ 1916930 w 3300542"/>
                <a:gd name="connsiteY702" fmla="*/ 1673051 h 2579628"/>
                <a:gd name="connsiteX703" fmla="*/ 2009469 w 3300542"/>
                <a:gd name="connsiteY703" fmla="*/ 1673051 h 2579628"/>
                <a:gd name="connsiteX704" fmla="*/ 2102319 w 3300542"/>
                <a:gd name="connsiteY704" fmla="*/ 1673051 h 2579628"/>
                <a:gd name="connsiteX705" fmla="*/ 2102319 w 3300542"/>
                <a:gd name="connsiteY705" fmla="*/ 1684539 h 2579628"/>
                <a:gd name="connsiteX706" fmla="*/ 2684261 w 3300542"/>
                <a:gd name="connsiteY706" fmla="*/ 1720243 h 2579628"/>
                <a:gd name="connsiteX707" fmla="*/ 2686124 w 3300542"/>
                <a:gd name="connsiteY707" fmla="*/ 1774576 h 2579628"/>
                <a:gd name="connsiteX708" fmla="*/ 2686124 w 3300542"/>
                <a:gd name="connsiteY708" fmla="*/ 1800345 h 2579628"/>
                <a:gd name="connsiteX709" fmla="*/ 2602280 w 3300542"/>
                <a:gd name="connsiteY709" fmla="*/ 1800345 h 2579628"/>
                <a:gd name="connsiteX710" fmla="*/ 2502909 w 3300542"/>
                <a:gd name="connsiteY710" fmla="*/ 1771160 h 2579628"/>
                <a:gd name="connsiteX711" fmla="*/ 2505083 w 3300542"/>
                <a:gd name="connsiteY711" fmla="*/ 1721795 h 2579628"/>
                <a:gd name="connsiteX712" fmla="*/ 2506946 w 3300542"/>
                <a:gd name="connsiteY712" fmla="*/ 1691680 h 2579628"/>
                <a:gd name="connsiteX713" fmla="*/ 2594517 w 3300542"/>
                <a:gd name="connsiteY713" fmla="*/ 1691680 h 2579628"/>
                <a:gd name="connsiteX714" fmla="*/ 2682088 w 3300542"/>
                <a:gd name="connsiteY714" fmla="*/ 1691680 h 2579628"/>
                <a:gd name="connsiteX715" fmla="*/ 2684261 w 3300542"/>
                <a:gd name="connsiteY715" fmla="*/ 1720243 h 2579628"/>
                <a:gd name="connsiteX716" fmla="*/ 2388632 w 3300542"/>
                <a:gd name="connsiteY716" fmla="*/ 1839154 h 2579628"/>
                <a:gd name="connsiteX717" fmla="*/ 2389564 w 3300542"/>
                <a:gd name="connsiteY717" fmla="*/ 1927017 h 2579628"/>
                <a:gd name="connsiteX718" fmla="*/ 2300751 w 3300542"/>
                <a:gd name="connsiteY718" fmla="*/ 1866165 h 2579628"/>
                <a:gd name="connsiteX719" fmla="*/ 2211628 w 3300542"/>
                <a:gd name="connsiteY719" fmla="*/ 1796930 h 2579628"/>
                <a:gd name="connsiteX720" fmla="*/ 2212559 w 3300542"/>
                <a:gd name="connsiteY720" fmla="*/ 1770229 h 2579628"/>
                <a:gd name="connsiteX721" fmla="*/ 2214733 w 3300542"/>
                <a:gd name="connsiteY721" fmla="*/ 1750669 h 2579628"/>
                <a:gd name="connsiteX722" fmla="*/ 2300440 w 3300542"/>
                <a:gd name="connsiteY722" fmla="*/ 1751290 h 2579628"/>
                <a:gd name="connsiteX723" fmla="*/ 2386459 w 3300542"/>
                <a:gd name="connsiteY723" fmla="*/ 1752222 h 2579628"/>
                <a:gd name="connsiteX724" fmla="*/ 2388632 w 3300542"/>
                <a:gd name="connsiteY724" fmla="*/ 1839154 h 2579628"/>
                <a:gd name="connsiteX725" fmla="*/ 2480240 w 3300542"/>
                <a:gd name="connsiteY725" fmla="*/ 1809038 h 2579628"/>
                <a:gd name="connsiteX726" fmla="*/ 2632091 w 3300542"/>
                <a:gd name="connsiteY726" fmla="*/ 1914598 h 2579628"/>
                <a:gd name="connsiteX727" fmla="*/ 2722457 w 3300542"/>
                <a:gd name="connsiteY727" fmla="*/ 1977314 h 2579628"/>
                <a:gd name="connsiteX728" fmla="*/ 2730841 w 3300542"/>
                <a:gd name="connsiteY728" fmla="*/ 2047791 h 2579628"/>
                <a:gd name="connsiteX729" fmla="*/ 2746989 w 3300542"/>
                <a:gd name="connsiteY729" fmla="*/ 2177258 h 2579628"/>
                <a:gd name="connsiteX730" fmla="*/ 2754442 w 3300542"/>
                <a:gd name="connsiteY730" fmla="*/ 2237179 h 2579628"/>
                <a:gd name="connsiteX731" fmla="*/ 2720283 w 3300542"/>
                <a:gd name="connsiteY731" fmla="*/ 2238110 h 2579628"/>
                <a:gd name="connsiteX732" fmla="*/ 2686124 w 3300542"/>
                <a:gd name="connsiteY732" fmla="*/ 2238110 h 2579628"/>
                <a:gd name="connsiteX733" fmla="*/ 2686124 w 3300542"/>
                <a:gd name="connsiteY733" fmla="*/ 2127893 h 2579628"/>
                <a:gd name="connsiteX734" fmla="*/ 2686124 w 3300542"/>
                <a:gd name="connsiteY734" fmla="*/ 2017675 h 2579628"/>
                <a:gd name="connsiteX735" fmla="*/ 2613149 w 3300542"/>
                <a:gd name="connsiteY735" fmla="*/ 2017675 h 2579628"/>
                <a:gd name="connsiteX736" fmla="*/ 2540173 w 3300542"/>
                <a:gd name="connsiteY736" fmla="*/ 2017675 h 2579628"/>
                <a:gd name="connsiteX737" fmla="*/ 2540173 w 3300542"/>
                <a:gd name="connsiteY737" fmla="*/ 2127893 h 2579628"/>
                <a:gd name="connsiteX738" fmla="*/ 2540173 w 3300542"/>
                <a:gd name="connsiteY738" fmla="*/ 2238110 h 2579628"/>
                <a:gd name="connsiteX739" fmla="*/ 2509120 w 3300542"/>
                <a:gd name="connsiteY739" fmla="*/ 2238110 h 2579628"/>
                <a:gd name="connsiteX740" fmla="*/ 2478066 w 3300542"/>
                <a:gd name="connsiteY740" fmla="*/ 2238110 h 2579628"/>
                <a:gd name="connsiteX741" fmla="*/ 2478066 w 3300542"/>
                <a:gd name="connsiteY741" fmla="*/ 2127893 h 2579628"/>
                <a:gd name="connsiteX742" fmla="*/ 2478066 w 3300542"/>
                <a:gd name="connsiteY742" fmla="*/ 2017675 h 2579628"/>
                <a:gd name="connsiteX743" fmla="*/ 2405091 w 3300542"/>
                <a:gd name="connsiteY743" fmla="*/ 2017675 h 2579628"/>
                <a:gd name="connsiteX744" fmla="*/ 2332115 w 3300542"/>
                <a:gd name="connsiteY744" fmla="*/ 2017675 h 2579628"/>
                <a:gd name="connsiteX745" fmla="*/ 2332115 w 3300542"/>
                <a:gd name="connsiteY745" fmla="*/ 2127893 h 2579628"/>
                <a:gd name="connsiteX746" fmla="*/ 2332115 w 3300542"/>
                <a:gd name="connsiteY746" fmla="*/ 2238110 h 2579628"/>
                <a:gd name="connsiteX747" fmla="*/ 2301062 w 3300542"/>
                <a:gd name="connsiteY747" fmla="*/ 2238110 h 2579628"/>
                <a:gd name="connsiteX748" fmla="*/ 2270008 w 3300542"/>
                <a:gd name="connsiteY748" fmla="*/ 2238110 h 2579628"/>
                <a:gd name="connsiteX749" fmla="*/ 2269387 w 3300542"/>
                <a:gd name="connsiteY749" fmla="*/ 2128513 h 2579628"/>
                <a:gd name="connsiteX750" fmla="*/ 2268455 w 3300542"/>
                <a:gd name="connsiteY750" fmla="*/ 2019227 h 2579628"/>
                <a:gd name="connsiteX751" fmla="*/ 2196411 w 3300542"/>
                <a:gd name="connsiteY751" fmla="*/ 2018296 h 2579628"/>
                <a:gd name="connsiteX752" fmla="*/ 2124057 w 3300542"/>
                <a:gd name="connsiteY752" fmla="*/ 2017675 h 2579628"/>
                <a:gd name="connsiteX753" fmla="*/ 2124057 w 3300542"/>
                <a:gd name="connsiteY753" fmla="*/ 2127893 h 2579628"/>
                <a:gd name="connsiteX754" fmla="*/ 2124057 w 3300542"/>
                <a:gd name="connsiteY754" fmla="*/ 2238110 h 2579628"/>
                <a:gd name="connsiteX755" fmla="*/ 2091451 w 3300542"/>
                <a:gd name="connsiteY755" fmla="*/ 2238110 h 2579628"/>
                <a:gd name="connsiteX756" fmla="*/ 2058844 w 3300542"/>
                <a:gd name="connsiteY756" fmla="*/ 2238110 h 2579628"/>
                <a:gd name="connsiteX757" fmla="*/ 2058844 w 3300542"/>
                <a:gd name="connsiteY757" fmla="*/ 2127893 h 2579628"/>
                <a:gd name="connsiteX758" fmla="*/ 2058844 w 3300542"/>
                <a:gd name="connsiteY758" fmla="*/ 2017675 h 2579628"/>
                <a:gd name="connsiteX759" fmla="*/ 1985869 w 3300542"/>
                <a:gd name="connsiteY759" fmla="*/ 2017675 h 2579628"/>
                <a:gd name="connsiteX760" fmla="*/ 1912893 w 3300542"/>
                <a:gd name="connsiteY760" fmla="*/ 2017675 h 2579628"/>
                <a:gd name="connsiteX761" fmla="*/ 1912893 w 3300542"/>
                <a:gd name="connsiteY761" fmla="*/ 2127893 h 2579628"/>
                <a:gd name="connsiteX762" fmla="*/ 1912893 w 3300542"/>
                <a:gd name="connsiteY762" fmla="*/ 2238110 h 2579628"/>
                <a:gd name="connsiteX763" fmla="*/ 1878734 w 3300542"/>
                <a:gd name="connsiteY763" fmla="*/ 2238110 h 2579628"/>
                <a:gd name="connsiteX764" fmla="*/ 1844576 w 3300542"/>
                <a:gd name="connsiteY764" fmla="*/ 2238110 h 2579628"/>
                <a:gd name="connsiteX765" fmla="*/ 1844576 w 3300542"/>
                <a:gd name="connsiteY765" fmla="*/ 2196817 h 2579628"/>
                <a:gd name="connsiteX766" fmla="*/ 1847681 w 3300542"/>
                <a:gd name="connsiteY766" fmla="*/ 2022332 h 2579628"/>
                <a:gd name="connsiteX767" fmla="*/ 1851097 w 3300542"/>
                <a:gd name="connsiteY767" fmla="*/ 1833876 h 2579628"/>
                <a:gd name="connsiteX768" fmla="*/ 1855444 w 3300542"/>
                <a:gd name="connsiteY768" fmla="*/ 1781096 h 2579628"/>
                <a:gd name="connsiteX769" fmla="*/ 1975311 w 3300542"/>
                <a:gd name="connsiteY769" fmla="*/ 1879515 h 2579628"/>
                <a:gd name="connsiteX770" fmla="*/ 2103562 w 3300542"/>
                <a:gd name="connsiteY770" fmla="*/ 1983213 h 2579628"/>
                <a:gd name="connsiteX771" fmla="*/ 2111946 w 3300542"/>
                <a:gd name="connsiteY771" fmla="*/ 1878584 h 2579628"/>
                <a:gd name="connsiteX772" fmla="*/ 2120641 w 3300542"/>
                <a:gd name="connsiteY772" fmla="*/ 1775507 h 2579628"/>
                <a:gd name="connsiteX773" fmla="*/ 2270008 w 3300542"/>
                <a:gd name="connsiteY773" fmla="*/ 1879515 h 2579628"/>
                <a:gd name="connsiteX774" fmla="*/ 2419996 w 3300542"/>
                <a:gd name="connsiteY774" fmla="*/ 1983523 h 2579628"/>
                <a:gd name="connsiteX775" fmla="*/ 2420928 w 3300542"/>
                <a:gd name="connsiteY775" fmla="*/ 1960859 h 2579628"/>
                <a:gd name="connsiteX776" fmla="*/ 2417201 w 3300542"/>
                <a:gd name="connsiteY776" fmla="*/ 1766193 h 2579628"/>
                <a:gd name="connsiteX777" fmla="*/ 2480240 w 3300542"/>
                <a:gd name="connsiteY777" fmla="*/ 1809038 h 2579628"/>
                <a:gd name="connsiteX778" fmla="*/ 2687677 w 3300542"/>
                <a:gd name="connsiteY778" fmla="*/ 1832013 h 2579628"/>
                <a:gd name="connsiteX779" fmla="*/ 2690161 w 3300542"/>
                <a:gd name="connsiteY779" fmla="*/ 1877342 h 2579628"/>
                <a:gd name="connsiteX780" fmla="*/ 2687677 w 3300542"/>
                <a:gd name="connsiteY780" fmla="*/ 1917082 h 2579628"/>
                <a:gd name="connsiteX781" fmla="*/ 2561911 w 3300542"/>
                <a:gd name="connsiteY781" fmla="*/ 1829529 h 2579628"/>
                <a:gd name="connsiteX782" fmla="*/ 2624018 w 3300542"/>
                <a:gd name="connsiteY782" fmla="*/ 1828287 h 2579628"/>
                <a:gd name="connsiteX783" fmla="*/ 2687677 w 3300542"/>
                <a:gd name="connsiteY783" fmla="*/ 1832013 h 2579628"/>
                <a:gd name="connsiteX784" fmla="*/ 1813522 w 3300542"/>
                <a:gd name="connsiteY784" fmla="*/ 2096845 h 2579628"/>
                <a:gd name="connsiteX785" fmla="*/ 1813522 w 3300542"/>
                <a:gd name="connsiteY785" fmla="*/ 2238110 h 2579628"/>
                <a:gd name="connsiteX786" fmla="*/ 1498330 w 3300542"/>
                <a:gd name="connsiteY786" fmla="*/ 2238110 h 2579628"/>
                <a:gd name="connsiteX787" fmla="*/ 1183137 w 3300542"/>
                <a:gd name="connsiteY787" fmla="*/ 2238110 h 2579628"/>
                <a:gd name="connsiteX788" fmla="*/ 1183137 w 3300542"/>
                <a:gd name="connsiteY788" fmla="*/ 2096845 h 2579628"/>
                <a:gd name="connsiteX789" fmla="*/ 1183137 w 3300542"/>
                <a:gd name="connsiteY789" fmla="*/ 1955581 h 2579628"/>
                <a:gd name="connsiteX790" fmla="*/ 1498330 w 3300542"/>
                <a:gd name="connsiteY790" fmla="*/ 1955581 h 2579628"/>
                <a:gd name="connsiteX791" fmla="*/ 1813522 w 3300542"/>
                <a:gd name="connsiteY791" fmla="*/ 1955581 h 2579628"/>
                <a:gd name="connsiteX792" fmla="*/ 1813522 w 3300542"/>
                <a:gd name="connsiteY792" fmla="*/ 2096845 h 2579628"/>
                <a:gd name="connsiteX793" fmla="*/ 2030275 w 3300542"/>
                <a:gd name="connsiteY793" fmla="*/ 2130066 h 2579628"/>
                <a:gd name="connsiteX794" fmla="*/ 2029344 w 3300542"/>
                <a:gd name="connsiteY794" fmla="*/ 2214825 h 2579628"/>
                <a:gd name="connsiteX795" fmla="*/ 1986800 w 3300542"/>
                <a:gd name="connsiteY795" fmla="*/ 2215756 h 2579628"/>
                <a:gd name="connsiteX796" fmla="*/ 1943947 w 3300542"/>
                <a:gd name="connsiteY796" fmla="*/ 2216687 h 2579628"/>
                <a:gd name="connsiteX797" fmla="*/ 1943947 w 3300542"/>
                <a:gd name="connsiteY797" fmla="*/ 2130997 h 2579628"/>
                <a:gd name="connsiteX798" fmla="*/ 1943947 w 3300542"/>
                <a:gd name="connsiteY798" fmla="*/ 2045617 h 2579628"/>
                <a:gd name="connsiteX799" fmla="*/ 1987422 w 3300542"/>
                <a:gd name="connsiteY799" fmla="*/ 2045617 h 2579628"/>
                <a:gd name="connsiteX800" fmla="*/ 2030896 w 3300542"/>
                <a:gd name="connsiteY800" fmla="*/ 2045617 h 2579628"/>
                <a:gd name="connsiteX801" fmla="*/ 2030275 w 3300542"/>
                <a:gd name="connsiteY801" fmla="*/ 2130066 h 2579628"/>
                <a:gd name="connsiteX802" fmla="*/ 2238955 w 3300542"/>
                <a:gd name="connsiteY802" fmla="*/ 2130997 h 2579628"/>
                <a:gd name="connsiteX803" fmla="*/ 2238955 w 3300542"/>
                <a:gd name="connsiteY803" fmla="*/ 2216377 h 2579628"/>
                <a:gd name="connsiteX804" fmla="*/ 2195480 w 3300542"/>
                <a:gd name="connsiteY804" fmla="*/ 2216377 h 2579628"/>
                <a:gd name="connsiteX805" fmla="*/ 2152005 w 3300542"/>
                <a:gd name="connsiteY805" fmla="*/ 2216377 h 2579628"/>
                <a:gd name="connsiteX806" fmla="*/ 2152005 w 3300542"/>
                <a:gd name="connsiteY806" fmla="*/ 2130997 h 2579628"/>
                <a:gd name="connsiteX807" fmla="*/ 2152005 w 3300542"/>
                <a:gd name="connsiteY807" fmla="*/ 2045617 h 2579628"/>
                <a:gd name="connsiteX808" fmla="*/ 2195480 w 3300542"/>
                <a:gd name="connsiteY808" fmla="*/ 2045617 h 2579628"/>
                <a:gd name="connsiteX809" fmla="*/ 2238955 w 3300542"/>
                <a:gd name="connsiteY809" fmla="*/ 2045617 h 2579628"/>
                <a:gd name="connsiteX810" fmla="*/ 2238955 w 3300542"/>
                <a:gd name="connsiteY810" fmla="*/ 2130997 h 2579628"/>
                <a:gd name="connsiteX811" fmla="*/ 2448565 w 3300542"/>
                <a:gd name="connsiteY811" fmla="*/ 2130997 h 2579628"/>
                <a:gd name="connsiteX812" fmla="*/ 2448565 w 3300542"/>
                <a:gd name="connsiteY812" fmla="*/ 2214825 h 2579628"/>
                <a:gd name="connsiteX813" fmla="*/ 2405091 w 3300542"/>
                <a:gd name="connsiteY813" fmla="*/ 2214825 h 2579628"/>
                <a:gd name="connsiteX814" fmla="*/ 2361616 w 3300542"/>
                <a:gd name="connsiteY814" fmla="*/ 2214825 h 2579628"/>
                <a:gd name="connsiteX815" fmla="*/ 2360684 w 3300542"/>
                <a:gd name="connsiteY815" fmla="*/ 2134102 h 2579628"/>
                <a:gd name="connsiteX816" fmla="*/ 2361616 w 3300542"/>
                <a:gd name="connsiteY816" fmla="*/ 2049343 h 2579628"/>
                <a:gd name="connsiteX817" fmla="*/ 2405712 w 3300542"/>
                <a:gd name="connsiteY817" fmla="*/ 2046238 h 2579628"/>
                <a:gd name="connsiteX818" fmla="*/ 2448565 w 3300542"/>
                <a:gd name="connsiteY818" fmla="*/ 2047170 h 2579628"/>
                <a:gd name="connsiteX819" fmla="*/ 2448565 w 3300542"/>
                <a:gd name="connsiteY819" fmla="*/ 2130997 h 2579628"/>
                <a:gd name="connsiteX820" fmla="*/ 2657555 w 3300542"/>
                <a:gd name="connsiteY820" fmla="*/ 2130066 h 2579628"/>
                <a:gd name="connsiteX821" fmla="*/ 2656624 w 3300542"/>
                <a:gd name="connsiteY821" fmla="*/ 2214825 h 2579628"/>
                <a:gd name="connsiteX822" fmla="*/ 2614080 w 3300542"/>
                <a:gd name="connsiteY822" fmla="*/ 2215756 h 2579628"/>
                <a:gd name="connsiteX823" fmla="*/ 2571227 w 3300542"/>
                <a:gd name="connsiteY823" fmla="*/ 2216687 h 2579628"/>
                <a:gd name="connsiteX824" fmla="*/ 2571227 w 3300542"/>
                <a:gd name="connsiteY824" fmla="*/ 2130997 h 2579628"/>
                <a:gd name="connsiteX825" fmla="*/ 2571227 w 3300542"/>
                <a:gd name="connsiteY825" fmla="*/ 2045617 h 2579628"/>
                <a:gd name="connsiteX826" fmla="*/ 2614702 w 3300542"/>
                <a:gd name="connsiteY826" fmla="*/ 2045617 h 2579628"/>
                <a:gd name="connsiteX827" fmla="*/ 2658176 w 3300542"/>
                <a:gd name="connsiteY827" fmla="*/ 2045617 h 2579628"/>
                <a:gd name="connsiteX828" fmla="*/ 2657555 w 3300542"/>
                <a:gd name="connsiteY828" fmla="*/ 2130066 h 2579628"/>
                <a:gd name="connsiteX829" fmla="*/ 2903499 w 3300542"/>
                <a:gd name="connsiteY829" fmla="*/ 2408869 h 2579628"/>
                <a:gd name="connsiteX830" fmla="*/ 2903499 w 3300542"/>
                <a:gd name="connsiteY830" fmla="*/ 2551686 h 2579628"/>
                <a:gd name="connsiteX831" fmla="*/ 1465723 w 3300542"/>
                <a:gd name="connsiteY831" fmla="*/ 2551686 h 2579628"/>
                <a:gd name="connsiteX832" fmla="*/ 27948 w 3300542"/>
                <a:gd name="connsiteY832" fmla="*/ 2551686 h 2579628"/>
                <a:gd name="connsiteX833" fmla="*/ 27948 w 3300542"/>
                <a:gd name="connsiteY833" fmla="*/ 2408869 h 2579628"/>
                <a:gd name="connsiteX834" fmla="*/ 27948 w 3300542"/>
                <a:gd name="connsiteY834" fmla="*/ 2266052 h 2579628"/>
                <a:gd name="connsiteX835" fmla="*/ 1465723 w 3300542"/>
                <a:gd name="connsiteY835" fmla="*/ 2266052 h 2579628"/>
                <a:gd name="connsiteX836" fmla="*/ 2903499 w 3300542"/>
                <a:gd name="connsiteY836" fmla="*/ 2266052 h 2579628"/>
                <a:gd name="connsiteX837" fmla="*/ 2903499 w 3300542"/>
                <a:gd name="connsiteY837" fmla="*/ 2408869 h 257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Lst>
              <a:rect l="l" t="t" r="r" b="b"/>
              <a:pathLst>
                <a:path w="3300542" h="2579628">
                  <a:moveTo>
                    <a:pt x="2309757" y="5818"/>
                  </a:moveTo>
                  <a:cubicBezTo>
                    <a:pt x="2247960" y="21031"/>
                    <a:pt x="2188027" y="65429"/>
                    <a:pt x="2166911" y="111689"/>
                  </a:cubicBezTo>
                  <a:cubicBezTo>
                    <a:pt x="2161010" y="124108"/>
                    <a:pt x="2158216" y="126902"/>
                    <a:pt x="2152005" y="126902"/>
                  </a:cubicBezTo>
                  <a:cubicBezTo>
                    <a:pt x="2124678" y="126902"/>
                    <a:pt x="2095177" y="147704"/>
                    <a:pt x="2056981" y="193343"/>
                  </a:cubicBezTo>
                  <a:cubicBezTo>
                    <a:pt x="2037107" y="217560"/>
                    <a:pt x="2028412" y="225943"/>
                    <a:pt x="2024996" y="224390"/>
                  </a:cubicBezTo>
                  <a:cubicBezTo>
                    <a:pt x="1997980" y="212903"/>
                    <a:pt x="1978416" y="211040"/>
                    <a:pt x="1961647" y="218181"/>
                  </a:cubicBezTo>
                  <a:cubicBezTo>
                    <a:pt x="1923141" y="234636"/>
                    <a:pt x="1906061" y="304492"/>
                    <a:pt x="1924383" y="371243"/>
                  </a:cubicBezTo>
                  <a:cubicBezTo>
                    <a:pt x="1930283" y="392666"/>
                    <a:pt x="1930283" y="424955"/>
                    <a:pt x="1923762" y="591057"/>
                  </a:cubicBezTo>
                  <a:cubicBezTo>
                    <a:pt x="1921278" y="654083"/>
                    <a:pt x="1919104" y="712452"/>
                    <a:pt x="1919104" y="720214"/>
                  </a:cubicBezTo>
                  <a:lnTo>
                    <a:pt x="1919104" y="734495"/>
                  </a:lnTo>
                  <a:lnTo>
                    <a:pt x="1904509" y="737911"/>
                  </a:lnTo>
                  <a:cubicBezTo>
                    <a:pt x="1896124" y="740084"/>
                    <a:pt x="1873455" y="746604"/>
                    <a:pt x="1853892" y="752503"/>
                  </a:cubicBezTo>
                  <a:cubicBezTo>
                    <a:pt x="1790853" y="771752"/>
                    <a:pt x="1794269" y="771131"/>
                    <a:pt x="1780295" y="762127"/>
                  </a:cubicBezTo>
                  <a:cubicBezTo>
                    <a:pt x="1740236" y="735737"/>
                    <a:pt x="1670987" y="737911"/>
                    <a:pt x="1601427" y="768026"/>
                  </a:cubicBezTo>
                  <a:cubicBezTo>
                    <a:pt x="1540562" y="794106"/>
                    <a:pt x="1492740" y="832294"/>
                    <a:pt x="1463239" y="878244"/>
                  </a:cubicBezTo>
                  <a:cubicBezTo>
                    <a:pt x="1428459" y="932576"/>
                    <a:pt x="1415106" y="943132"/>
                    <a:pt x="1361384" y="960829"/>
                  </a:cubicBezTo>
                  <a:lnTo>
                    <a:pt x="1327536" y="971696"/>
                  </a:lnTo>
                  <a:lnTo>
                    <a:pt x="1302693" y="959898"/>
                  </a:lnTo>
                  <a:cubicBezTo>
                    <a:pt x="1270087" y="944685"/>
                    <a:pt x="1252697" y="943443"/>
                    <a:pt x="1201769" y="953999"/>
                  </a:cubicBezTo>
                  <a:cubicBezTo>
                    <a:pt x="1166989" y="960829"/>
                    <a:pt x="1046502" y="994050"/>
                    <a:pt x="1039359" y="998396"/>
                  </a:cubicBezTo>
                  <a:cubicBezTo>
                    <a:pt x="1037807" y="999328"/>
                    <a:pt x="1027559" y="995292"/>
                    <a:pt x="1016069" y="989703"/>
                  </a:cubicBezTo>
                  <a:cubicBezTo>
                    <a:pt x="996195" y="979458"/>
                    <a:pt x="994642" y="979147"/>
                    <a:pt x="957999" y="979147"/>
                  </a:cubicBezTo>
                  <a:cubicBezTo>
                    <a:pt x="927567" y="979147"/>
                    <a:pt x="917009" y="980389"/>
                    <a:pt x="899619" y="986288"/>
                  </a:cubicBezTo>
                  <a:cubicBezTo>
                    <a:pt x="866702" y="997154"/>
                    <a:pt x="845586" y="1007400"/>
                    <a:pt x="818569" y="1025407"/>
                  </a:cubicBezTo>
                  <a:cubicBezTo>
                    <a:pt x="786584" y="1046830"/>
                    <a:pt x="771679" y="1062354"/>
                    <a:pt x="745594" y="1100542"/>
                  </a:cubicBezTo>
                  <a:cubicBezTo>
                    <a:pt x="721372" y="1136556"/>
                    <a:pt x="708019" y="1146802"/>
                    <a:pt x="670134" y="1159221"/>
                  </a:cubicBezTo>
                  <a:cubicBezTo>
                    <a:pt x="636907" y="1170087"/>
                    <a:pt x="620759" y="1179401"/>
                    <a:pt x="598090" y="1200824"/>
                  </a:cubicBezTo>
                  <a:cubicBezTo>
                    <a:pt x="578215" y="1219763"/>
                    <a:pt x="568899" y="1235286"/>
                    <a:pt x="565794" y="1254846"/>
                  </a:cubicBezTo>
                  <a:lnTo>
                    <a:pt x="563620" y="1267886"/>
                  </a:lnTo>
                  <a:lnTo>
                    <a:pt x="542815" y="1269749"/>
                  </a:lnTo>
                  <a:cubicBezTo>
                    <a:pt x="518593" y="1271611"/>
                    <a:pt x="502445" y="1281236"/>
                    <a:pt x="487229" y="1301727"/>
                  </a:cubicBezTo>
                  <a:cubicBezTo>
                    <a:pt x="456796" y="1343020"/>
                    <a:pt x="437854" y="1421569"/>
                    <a:pt x="442201" y="1488942"/>
                  </a:cubicBezTo>
                  <a:lnTo>
                    <a:pt x="444375" y="1520920"/>
                  </a:lnTo>
                  <a:lnTo>
                    <a:pt x="367984" y="1520920"/>
                  </a:lnTo>
                  <a:lnTo>
                    <a:pt x="291903" y="1520920"/>
                  </a:lnTo>
                  <a:lnTo>
                    <a:pt x="292524" y="1571217"/>
                  </a:lnTo>
                  <a:lnTo>
                    <a:pt x="293455" y="1621824"/>
                  </a:lnTo>
                  <a:lnTo>
                    <a:pt x="316745" y="1623376"/>
                  </a:lnTo>
                  <a:lnTo>
                    <a:pt x="340035" y="1624928"/>
                  </a:lnTo>
                  <a:lnTo>
                    <a:pt x="341899" y="1645109"/>
                  </a:lnTo>
                  <a:cubicBezTo>
                    <a:pt x="343141" y="1656286"/>
                    <a:pt x="344072" y="1684228"/>
                    <a:pt x="344383" y="1707203"/>
                  </a:cubicBezTo>
                  <a:cubicBezTo>
                    <a:pt x="345625" y="1858713"/>
                    <a:pt x="302150" y="2040960"/>
                    <a:pt x="227001" y="2198991"/>
                  </a:cubicBezTo>
                  <a:lnTo>
                    <a:pt x="208369" y="2238110"/>
                  </a:lnTo>
                  <a:lnTo>
                    <a:pt x="104340" y="2238110"/>
                  </a:lnTo>
                  <a:lnTo>
                    <a:pt x="0" y="2238110"/>
                  </a:lnTo>
                  <a:lnTo>
                    <a:pt x="0" y="2408869"/>
                  </a:lnTo>
                  <a:lnTo>
                    <a:pt x="0" y="2579629"/>
                  </a:lnTo>
                  <a:lnTo>
                    <a:pt x="1465723" y="2579629"/>
                  </a:lnTo>
                  <a:lnTo>
                    <a:pt x="2931447" y="2579629"/>
                  </a:lnTo>
                  <a:lnTo>
                    <a:pt x="2931447" y="2408869"/>
                  </a:lnTo>
                  <a:lnTo>
                    <a:pt x="2931447" y="2238110"/>
                  </a:lnTo>
                  <a:lnTo>
                    <a:pt x="2857229" y="2238110"/>
                  </a:lnTo>
                  <a:lnTo>
                    <a:pt x="2782701" y="2238110"/>
                  </a:lnTo>
                  <a:lnTo>
                    <a:pt x="2780838" y="2220103"/>
                  </a:lnTo>
                  <a:cubicBezTo>
                    <a:pt x="2779595" y="2210478"/>
                    <a:pt x="2774627" y="2170117"/>
                    <a:pt x="2769969" y="2130997"/>
                  </a:cubicBezTo>
                  <a:cubicBezTo>
                    <a:pt x="2765000" y="2091567"/>
                    <a:pt x="2758790" y="2040029"/>
                    <a:pt x="2755995" y="2016123"/>
                  </a:cubicBezTo>
                  <a:cubicBezTo>
                    <a:pt x="2749474" y="1958685"/>
                    <a:pt x="2750095" y="1960548"/>
                    <a:pt x="2734568" y="1950613"/>
                  </a:cubicBezTo>
                  <a:lnTo>
                    <a:pt x="2720904" y="1941920"/>
                  </a:lnTo>
                  <a:lnTo>
                    <a:pt x="2719041" y="1898454"/>
                  </a:lnTo>
                  <a:cubicBezTo>
                    <a:pt x="2717799" y="1874237"/>
                    <a:pt x="2715625" y="1802829"/>
                    <a:pt x="2714073" y="1739803"/>
                  </a:cubicBezTo>
                  <a:cubicBezTo>
                    <a:pt x="2712209" y="1676467"/>
                    <a:pt x="2710346" y="1617787"/>
                    <a:pt x="2709415" y="1609405"/>
                  </a:cubicBezTo>
                  <a:cubicBezTo>
                    <a:pt x="2708793" y="1600711"/>
                    <a:pt x="2707241" y="1562523"/>
                    <a:pt x="2706309" y="1524025"/>
                  </a:cubicBezTo>
                  <a:cubicBezTo>
                    <a:pt x="2705378" y="1485526"/>
                    <a:pt x="2703204" y="1422811"/>
                    <a:pt x="2701651" y="1384313"/>
                  </a:cubicBezTo>
                  <a:cubicBezTo>
                    <a:pt x="2700099" y="1345814"/>
                    <a:pt x="2697304" y="1261366"/>
                    <a:pt x="2695441" y="1196477"/>
                  </a:cubicBezTo>
                  <a:cubicBezTo>
                    <a:pt x="2693577" y="1131589"/>
                    <a:pt x="2690782" y="1047761"/>
                    <a:pt x="2689230" y="1010194"/>
                  </a:cubicBezTo>
                  <a:cubicBezTo>
                    <a:pt x="2687677" y="972627"/>
                    <a:pt x="2685503" y="915190"/>
                    <a:pt x="2684572" y="882901"/>
                  </a:cubicBezTo>
                  <a:cubicBezTo>
                    <a:pt x="2683640" y="850301"/>
                    <a:pt x="2681466" y="790380"/>
                    <a:pt x="2679914" y="749398"/>
                  </a:cubicBezTo>
                  <a:cubicBezTo>
                    <a:pt x="2678361" y="708416"/>
                    <a:pt x="2676187" y="647874"/>
                    <a:pt x="2674945" y="614964"/>
                  </a:cubicBezTo>
                  <a:lnTo>
                    <a:pt x="2672771" y="555353"/>
                  </a:lnTo>
                  <a:lnTo>
                    <a:pt x="2660971" y="555353"/>
                  </a:lnTo>
                  <a:cubicBezTo>
                    <a:pt x="2649481" y="555353"/>
                    <a:pt x="2649171" y="555353"/>
                    <a:pt x="2652276" y="546349"/>
                  </a:cubicBezTo>
                  <a:cubicBezTo>
                    <a:pt x="2655071" y="537967"/>
                    <a:pt x="2656624" y="537656"/>
                    <a:pt x="2677740" y="535793"/>
                  </a:cubicBezTo>
                  <a:cubicBezTo>
                    <a:pt x="2717799" y="532378"/>
                    <a:pt x="2748231" y="518717"/>
                    <a:pt x="2760032" y="498847"/>
                  </a:cubicBezTo>
                  <a:cubicBezTo>
                    <a:pt x="2766242" y="488291"/>
                    <a:pt x="2767174" y="488291"/>
                    <a:pt x="2781769" y="497916"/>
                  </a:cubicBezTo>
                  <a:cubicBezTo>
                    <a:pt x="2819033" y="522754"/>
                    <a:pt x="2865613" y="529584"/>
                    <a:pt x="2896046" y="514992"/>
                  </a:cubicBezTo>
                  <a:cubicBezTo>
                    <a:pt x="2904430" y="510956"/>
                    <a:pt x="2919025" y="499779"/>
                    <a:pt x="2928652" y="490154"/>
                  </a:cubicBezTo>
                  <a:lnTo>
                    <a:pt x="2945731" y="472457"/>
                  </a:lnTo>
                  <a:lnTo>
                    <a:pt x="2958153" y="482703"/>
                  </a:lnTo>
                  <a:cubicBezTo>
                    <a:pt x="2971816" y="494190"/>
                    <a:pt x="3007217" y="512508"/>
                    <a:pt x="3026160" y="517786"/>
                  </a:cubicBezTo>
                  <a:cubicBezTo>
                    <a:pt x="3050071" y="524306"/>
                    <a:pt x="3092614" y="522133"/>
                    <a:pt x="3130810" y="512198"/>
                  </a:cubicBezTo>
                  <a:cubicBezTo>
                    <a:pt x="3211238" y="491396"/>
                    <a:pt x="3255955" y="458796"/>
                    <a:pt x="3282661" y="402291"/>
                  </a:cubicBezTo>
                  <a:cubicBezTo>
                    <a:pt x="3323341" y="315359"/>
                    <a:pt x="3291977" y="208867"/>
                    <a:pt x="3215275" y="172852"/>
                  </a:cubicBezTo>
                  <a:cubicBezTo>
                    <a:pt x="3197264" y="164469"/>
                    <a:pt x="3189501" y="162606"/>
                    <a:pt x="3165279" y="161675"/>
                  </a:cubicBezTo>
                  <a:cubicBezTo>
                    <a:pt x="3140747" y="160433"/>
                    <a:pt x="3132673" y="161365"/>
                    <a:pt x="3110936" y="168195"/>
                  </a:cubicBezTo>
                  <a:cubicBezTo>
                    <a:pt x="3096651" y="172852"/>
                    <a:pt x="3077088" y="181235"/>
                    <a:pt x="3067461" y="187134"/>
                  </a:cubicBezTo>
                  <a:lnTo>
                    <a:pt x="3049760" y="197690"/>
                  </a:lnTo>
                  <a:lnTo>
                    <a:pt x="3037960" y="187134"/>
                  </a:lnTo>
                  <a:cubicBezTo>
                    <a:pt x="3031439" y="181235"/>
                    <a:pt x="3019018" y="172852"/>
                    <a:pt x="3010012" y="168505"/>
                  </a:cubicBezTo>
                  <a:cubicBezTo>
                    <a:pt x="2997901" y="162917"/>
                    <a:pt x="2992001" y="157639"/>
                    <a:pt x="2987654" y="149256"/>
                  </a:cubicBezTo>
                  <a:cubicBezTo>
                    <a:pt x="2971506" y="117898"/>
                    <a:pt x="2929584" y="89335"/>
                    <a:pt x="2890146" y="82815"/>
                  </a:cubicBezTo>
                  <a:cubicBezTo>
                    <a:pt x="2855366" y="77227"/>
                    <a:pt x="2808165" y="89335"/>
                    <a:pt x="2768106" y="114483"/>
                  </a:cubicBezTo>
                  <a:cubicBezTo>
                    <a:pt x="2761895" y="118209"/>
                    <a:pt x="2760032" y="117588"/>
                    <a:pt x="2746679" y="105790"/>
                  </a:cubicBezTo>
                  <a:cubicBezTo>
                    <a:pt x="2738605" y="98649"/>
                    <a:pt x="2723699" y="89956"/>
                    <a:pt x="2714073" y="86230"/>
                  </a:cubicBezTo>
                  <a:cubicBezTo>
                    <a:pt x="2698856" y="80642"/>
                    <a:pt x="2694198" y="77227"/>
                    <a:pt x="2684261" y="62635"/>
                  </a:cubicBezTo>
                  <a:cubicBezTo>
                    <a:pt x="2654760" y="19789"/>
                    <a:pt x="2603212" y="-2565"/>
                    <a:pt x="2551974" y="5508"/>
                  </a:cubicBezTo>
                  <a:cubicBezTo>
                    <a:pt x="2526820" y="9544"/>
                    <a:pt x="2510983" y="15132"/>
                    <a:pt x="2485209" y="28793"/>
                  </a:cubicBezTo>
                  <a:lnTo>
                    <a:pt x="2465024" y="39660"/>
                  </a:lnTo>
                  <a:lnTo>
                    <a:pt x="2448876" y="27862"/>
                  </a:lnTo>
                  <a:cubicBezTo>
                    <a:pt x="2440181" y="21342"/>
                    <a:pt x="2429623" y="14201"/>
                    <a:pt x="2425275" y="12028"/>
                  </a:cubicBezTo>
                  <a:cubicBezTo>
                    <a:pt x="2399812" y="-1323"/>
                    <a:pt x="2349815" y="-3806"/>
                    <a:pt x="2309757" y="5818"/>
                  </a:cubicBezTo>
                  <a:close/>
                  <a:moveTo>
                    <a:pt x="2411301" y="37797"/>
                  </a:moveTo>
                  <a:cubicBezTo>
                    <a:pt x="2430244" y="47732"/>
                    <a:pt x="2437386" y="53631"/>
                    <a:pt x="2448565" y="68844"/>
                  </a:cubicBezTo>
                  <a:cubicBezTo>
                    <a:pt x="2456018" y="78779"/>
                    <a:pt x="2458813" y="80642"/>
                    <a:pt x="2466887" y="79710"/>
                  </a:cubicBezTo>
                  <a:cubicBezTo>
                    <a:pt x="2473719" y="79090"/>
                    <a:pt x="2477756" y="76295"/>
                    <a:pt x="2480551" y="70396"/>
                  </a:cubicBezTo>
                  <a:cubicBezTo>
                    <a:pt x="2484898" y="60772"/>
                    <a:pt x="2497319" y="52389"/>
                    <a:pt x="2521541" y="43075"/>
                  </a:cubicBezTo>
                  <a:cubicBezTo>
                    <a:pt x="2569674" y="24136"/>
                    <a:pt x="2614391" y="30966"/>
                    <a:pt x="2646997" y="62635"/>
                  </a:cubicBezTo>
                  <a:lnTo>
                    <a:pt x="2659729" y="75364"/>
                  </a:lnTo>
                  <a:lnTo>
                    <a:pt x="2637681" y="77848"/>
                  </a:lnTo>
                  <a:cubicBezTo>
                    <a:pt x="2608801" y="80952"/>
                    <a:pt x="2569053" y="94613"/>
                    <a:pt x="2540173" y="111379"/>
                  </a:cubicBezTo>
                  <a:cubicBezTo>
                    <a:pt x="2508809" y="129386"/>
                    <a:pt x="2475271" y="163538"/>
                    <a:pt x="2465645" y="186823"/>
                  </a:cubicBezTo>
                  <a:cubicBezTo>
                    <a:pt x="2458503" y="203589"/>
                    <a:pt x="2457882" y="204520"/>
                    <a:pt x="2447323" y="204520"/>
                  </a:cubicBezTo>
                  <a:cubicBezTo>
                    <a:pt x="2427760" y="204520"/>
                    <a:pt x="2404159" y="218491"/>
                    <a:pt x="2378074" y="244881"/>
                  </a:cubicBezTo>
                  <a:cubicBezTo>
                    <a:pt x="2364721" y="258542"/>
                    <a:pt x="2352610" y="269719"/>
                    <a:pt x="2351368" y="269719"/>
                  </a:cubicBezTo>
                  <a:cubicBezTo>
                    <a:pt x="2349815" y="269719"/>
                    <a:pt x="2346400" y="274997"/>
                    <a:pt x="2343605" y="281828"/>
                  </a:cubicBezTo>
                  <a:cubicBezTo>
                    <a:pt x="2340810" y="288347"/>
                    <a:pt x="2335841" y="295799"/>
                    <a:pt x="2332736" y="298593"/>
                  </a:cubicBezTo>
                  <a:cubicBezTo>
                    <a:pt x="2327457" y="303250"/>
                    <a:pt x="2325904" y="303250"/>
                    <a:pt x="2310999" y="297662"/>
                  </a:cubicBezTo>
                  <a:cubicBezTo>
                    <a:pt x="2280566" y="286174"/>
                    <a:pt x="2250444" y="293005"/>
                    <a:pt x="2235539" y="314738"/>
                  </a:cubicBezTo>
                  <a:cubicBezTo>
                    <a:pt x="2231502" y="320637"/>
                    <a:pt x="2227154" y="325604"/>
                    <a:pt x="2226223" y="325604"/>
                  </a:cubicBezTo>
                  <a:cubicBezTo>
                    <a:pt x="2224981" y="325604"/>
                    <a:pt x="2217528" y="320947"/>
                    <a:pt x="2209143" y="315359"/>
                  </a:cubicBezTo>
                  <a:cubicBezTo>
                    <a:pt x="2199206" y="308839"/>
                    <a:pt x="2193306" y="302008"/>
                    <a:pt x="2190822" y="294867"/>
                  </a:cubicBezTo>
                  <a:cubicBezTo>
                    <a:pt x="2184922" y="276860"/>
                    <a:pt x="2170016" y="270651"/>
                    <a:pt x="2159768" y="282138"/>
                  </a:cubicBezTo>
                  <a:cubicBezTo>
                    <a:pt x="2155421" y="287106"/>
                    <a:pt x="2154800" y="291142"/>
                    <a:pt x="2156352" y="303561"/>
                  </a:cubicBezTo>
                  <a:cubicBezTo>
                    <a:pt x="2158216" y="317842"/>
                    <a:pt x="2157595" y="319395"/>
                    <a:pt x="2148279" y="329640"/>
                  </a:cubicBezTo>
                  <a:cubicBezTo>
                    <a:pt x="2141447" y="336781"/>
                    <a:pt x="2132131" y="342059"/>
                    <a:pt x="2121262" y="345474"/>
                  </a:cubicBezTo>
                  <a:cubicBezTo>
                    <a:pt x="2102319" y="351063"/>
                    <a:pt x="2069713" y="351994"/>
                    <a:pt x="2066608" y="347337"/>
                  </a:cubicBezTo>
                  <a:cubicBezTo>
                    <a:pt x="2063813" y="342680"/>
                    <a:pt x="2047665" y="343611"/>
                    <a:pt x="2043628" y="348269"/>
                  </a:cubicBezTo>
                  <a:cubicBezTo>
                    <a:pt x="2041144" y="351373"/>
                    <a:pt x="2041455" y="354167"/>
                    <a:pt x="2044870" y="358514"/>
                  </a:cubicBezTo>
                  <a:cubicBezTo>
                    <a:pt x="2049839" y="365344"/>
                    <a:pt x="2051081" y="370312"/>
                    <a:pt x="2046734" y="367518"/>
                  </a:cubicBezTo>
                  <a:cubicBezTo>
                    <a:pt x="2045181" y="366586"/>
                    <a:pt x="2041455" y="373727"/>
                    <a:pt x="2038660" y="383041"/>
                  </a:cubicBezTo>
                  <a:lnTo>
                    <a:pt x="2033691" y="400117"/>
                  </a:lnTo>
                  <a:lnTo>
                    <a:pt x="1998601" y="400117"/>
                  </a:lnTo>
                  <a:cubicBezTo>
                    <a:pt x="1963821" y="400117"/>
                    <a:pt x="1963510" y="400117"/>
                    <a:pt x="1959784" y="392045"/>
                  </a:cubicBezTo>
                  <a:cubicBezTo>
                    <a:pt x="1947052" y="364103"/>
                    <a:pt x="1943015" y="302940"/>
                    <a:pt x="1951710" y="273755"/>
                  </a:cubicBezTo>
                  <a:cubicBezTo>
                    <a:pt x="1957300" y="255437"/>
                    <a:pt x="1970963" y="241777"/>
                    <a:pt x="1983695" y="241777"/>
                  </a:cubicBezTo>
                  <a:cubicBezTo>
                    <a:pt x="1988353" y="241777"/>
                    <a:pt x="1999532" y="245192"/>
                    <a:pt x="2008538" y="249539"/>
                  </a:cubicBezTo>
                  <a:cubicBezTo>
                    <a:pt x="2037418" y="262889"/>
                    <a:pt x="2038349" y="262268"/>
                    <a:pt x="2069713" y="223148"/>
                  </a:cubicBezTo>
                  <a:cubicBezTo>
                    <a:pt x="2106046" y="177509"/>
                    <a:pt x="2133683" y="154845"/>
                    <a:pt x="2153558" y="154845"/>
                  </a:cubicBezTo>
                  <a:cubicBezTo>
                    <a:pt x="2158216" y="154845"/>
                    <a:pt x="2164426" y="158570"/>
                    <a:pt x="2169705" y="164159"/>
                  </a:cubicBezTo>
                  <a:cubicBezTo>
                    <a:pt x="2177469" y="173162"/>
                    <a:pt x="2186474" y="175646"/>
                    <a:pt x="2196722" y="171610"/>
                  </a:cubicBezTo>
                  <a:cubicBezTo>
                    <a:pt x="2203864" y="168816"/>
                    <a:pt x="2202933" y="153913"/>
                    <a:pt x="2195480" y="147083"/>
                  </a:cubicBezTo>
                  <a:cubicBezTo>
                    <a:pt x="2188027" y="140252"/>
                    <a:pt x="2187716" y="132801"/>
                    <a:pt x="2194238" y="119761"/>
                  </a:cubicBezTo>
                  <a:cubicBezTo>
                    <a:pt x="2209454" y="89646"/>
                    <a:pt x="2247650" y="59219"/>
                    <a:pt x="2289572" y="42764"/>
                  </a:cubicBezTo>
                  <a:cubicBezTo>
                    <a:pt x="2323731" y="29725"/>
                    <a:pt x="2335220" y="27551"/>
                    <a:pt x="2367826" y="28793"/>
                  </a:cubicBezTo>
                  <a:cubicBezTo>
                    <a:pt x="2390806" y="29414"/>
                    <a:pt x="2398569" y="31277"/>
                    <a:pt x="2411301" y="37797"/>
                  </a:cubicBezTo>
                  <a:close/>
                  <a:moveTo>
                    <a:pt x="2708483" y="115104"/>
                  </a:moveTo>
                  <a:cubicBezTo>
                    <a:pt x="2719973" y="120382"/>
                    <a:pt x="2730220" y="128765"/>
                    <a:pt x="2740468" y="140563"/>
                  </a:cubicBezTo>
                  <a:cubicBezTo>
                    <a:pt x="2759411" y="162296"/>
                    <a:pt x="2769037" y="163848"/>
                    <a:pt x="2778974" y="146772"/>
                  </a:cubicBezTo>
                  <a:cubicBezTo>
                    <a:pt x="2783943" y="138390"/>
                    <a:pt x="2791085" y="133112"/>
                    <a:pt x="2808786" y="125039"/>
                  </a:cubicBezTo>
                  <a:cubicBezTo>
                    <a:pt x="2860334" y="101443"/>
                    <a:pt x="2910641" y="107032"/>
                    <a:pt x="2943558" y="140252"/>
                  </a:cubicBezTo>
                  <a:lnTo>
                    <a:pt x="2956600" y="153292"/>
                  </a:lnTo>
                  <a:lnTo>
                    <a:pt x="2935484" y="155155"/>
                  </a:lnTo>
                  <a:cubicBezTo>
                    <a:pt x="2857540" y="162606"/>
                    <a:pt x="2777732" y="211040"/>
                    <a:pt x="2753821" y="265373"/>
                  </a:cubicBezTo>
                  <a:cubicBezTo>
                    <a:pt x="2746989" y="280586"/>
                    <a:pt x="2746058" y="281517"/>
                    <a:pt x="2733636" y="283069"/>
                  </a:cubicBezTo>
                  <a:cubicBezTo>
                    <a:pt x="2704446" y="286174"/>
                    <a:pt x="2676187" y="307286"/>
                    <a:pt x="2639234" y="353857"/>
                  </a:cubicBezTo>
                  <a:cubicBezTo>
                    <a:pt x="2627123" y="369070"/>
                    <a:pt x="2616254" y="381489"/>
                    <a:pt x="2615012" y="381489"/>
                  </a:cubicBezTo>
                  <a:cubicBezTo>
                    <a:pt x="2613770" y="381489"/>
                    <a:pt x="2605075" y="378695"/>
                    <a:pt x="2595138" y="375280"/>
                  </a:cubicBezTo>
                  <a:cubicBezTo>
                    <a:pt x="2585511" y="371864"/>
                    <a:pt x="2574021" y="369070"/>
                    <a:pt x="2569674" y="369070"/>
                  </a:cubicBezTo>
                  <a:cubicBezTo>
                    <a:pt x="2557253" y="369070"/>
                    <a:pt x="2539863" y="377453"/>
                    <a:pt x="2527752" y="389251"/>
                  </a:cubicBezTo>
                  <a:lnTo>
                    <a:pt x="2516883" y="399807"/>
                  </a:lnTo>
                  <a:lnTo>
                    <a:pt x="2501977" y="390182"/>
                  </a:lnTo>
                  <a:cubicBezTo>
                    <a:pt x="2491419" y="383352"/>
                    <a:pt x="2487382" y="378695"/>
                    <a:pt x="2487382" y="373417"/>
                  </a:cubicBezTo>
                  <a:cubicBezTo>
                    <a:pt x="2487382" y="364724"/>
                    <a:pt x="2477445" y="353547"/>
                    <a:pt x="2469371" y="353547"/>
                  </a:cubicBezTo>
                  <a:cubicBezTo>
                    <a:pt x="2462540" y="353547"/>
                    <a:pt x="2450118" y="364413"/>
                    <a:pt x="2450118" y="370622"/>
                  </a:cubicBezTo>
                  <a:cubicBezTo>
                    <a:pt x="2450118" y="373106"/>
                    <a:pt x="2451671" y="378384"/>
                    <a:pt x="2453534" y="382731"/>
                  </a:cubicBezTo>
                  <a:cubicBezTo>
                    <a:pt x="2458503" y="393597"/>
                    <a:pt x="2447944" y="410052"/>
                    <a:pt x="2429623" y="418746"/>
                  </a:cubicBezTo>
                  <a:cubicBezTo>
                    <a:pt x="2413475" y="426507"/>
                    <a:pt x="2368448" y="431164"/>
                    <a:pt x="2365032" y="425266"/>
                  </a:cubicBezTo>
                  <a:cubicBezTo>
                    <a:pt x="2362237" y="420919"/>
                    <a:pt x="2346710" y="420919"/>
                    <a:pt x="2342052" y="425576"/>
                  </a:cubicBezTo>
                  <a:cubicBezTo>
                    <a:pt x="2339878" y="427749"/>
                    <a:pt x="2339568" y="430854"/>
                    <a:pt x="2341431" y="433959"/>
                  </a:cubicBezTo>
                  <a:cubicBezTo>
                    <a:pt x="2342984" y="437374"/>
                    <a:pt x="2341742" y="446067"/>
                    <a:pt x="2337705" y="458486"/>
                  </a:cubicBezTo>
                  <a:lnTo>
                    <a:pt x="2331494" y="477735"/>
                  </a:lnTo>
                  <a:lnTo>
                    <a:pt x="2298577" y="477735"/>
                  </a:lnTo>
                  <a:cubicBezTo>
                    <a:pt x="2280256" y="477735"/>
                    <a:pt x="2263797" y="476493"/>
                    <a:pt x="2261934" y="475251"/>
                  </a:cubicBezTo>
                  <a:cubicBezTo>
                    <a:pt x="2259760" y="474010"/>
                    <a:pt x="2255102" y="462522"/>
                    <a:pt x="2251065" y="449793"/>
                  </a:cubicBezTo>
                  <a:cubicBezTo>
                    <a:pt x="2245476" y="431785"/>
                    <a:pt x="2243923" y="419056"/>
                    <a:pt x="2243613" y="393908"/>
                  </a:cubicBezTo>
                  <a:cubicBezTo>
                    <a:pt x="2243613" y="364413"/>
                    <a:pt x="2244544" y="359446"/>
                    <a:pt x="2251997" y="343922"/>
                  </a:cubicBezTo>
                  <a:cubicBezTo>
                    <a:pt x="2265040" y="317842"/>
                    <a:pt x="2278082" y="313806"/>
                    <a:pt x="2306651" y="327156"/>
                  </a:cubicBezTo>
                  <a:cubicBezTo>
                    <a:pt x="2315967" y="331503"/>
                    <a:pt x="2326525" y="334918"/>
                    <a:pt x="2330252" y="334918"/>
                  </a:cubicBezTo>
                  <a:cubicBezTo>
                    <a:pt x="2337705" y="334918"/>
                    <a:pt x="2349194" y="323741"/>
                    <a:pt x="2377143" y="288968"/>
                  </a:cubicBezTo>
                  <a:cubicBezTo>
                    <a:pt x="2407264" y="251401"/>
                    <a:pt x="2431797" y="232463"/>
                    <a:pt x="2451050" y="232463"/>
                  </a:cubicBezTo>
                  <a:cubicBezTo>
                    <a:pt x="2455087" y="232463"/>
                    <a:pt x="2462229" y="236499"/>
                    <a:pt x="2467198" y="241777"/>
                  </a:cubicBezTo>
                  <a:cubicBezTo>
                    <a:pt x="2476514" y="251712"/>
                    <a:pt x="2483656" y="253264"/>
                    <a:pt x="2493904" y="247986"/>
                  </a:cubicBezTo>
                  <a:cubicBezTo>
                    <a:pt x="2498562" y="245502"/>
                    <a:pt x="2499493" y="242708"/>
                    <a:pt x="2497940" y="236188"/>
                  </a:cubicBezTo>
                  <a:cubicBezTo>
                    <a:pt x="2496698" y="231531"/>
                    <a:pt x="2493904" y="225632"/>
                    <a:pt x="2491730" y="222838"/>
                  </a:cubicBezTo>
                  <a:cubicBezTo>
                    <a:pt x="2486140" y="216629"/>
                    <a:pt x="2486140" y="209488"/>
                    <a:pt x="2492351" y="196758"/>
                  </a:cubicBezTo>
                  <a:cubicBezTo>
                    <a:pt x="2509120" y="161054"/>
                    <a:pt x="2566879" y="121624"/>
                    <a:pt x="2619049" y="109516"/>
                  </a:cubicBezTo>
                  <a:cubicBezTo>
                    <a:pt x="2647618" y="102996"/>
                    <a:pt x="2687367" y="105480"/>
                    <a:pt x="2708483" y="115104"/>
                  </a:cubicBezTo>
                  <a:close/>
                  <a:moveTo>
                    <a:pt x="2987964" y="190859"/>
                  </a:moveTo>
                  <a:cubicBezTo>
                    <a:pt x="3006907" y="197379"/>
                    <a:pt x="3022744" y="209177"/>
                    <a:pt x="3032060" y="223459"/>
                  </a:cubicBezTo>
                  <a:cubicBezTo>
                    <a:pt x="3038892" y="233704"/>
                    <a:pt x="3041997" y="235567"/>
                    <a:pt x="3051003" y="235567"/>
                  </a:cubicBezTo>
                  <a:cubicBezTo>
                    <a:pt x="3059698" y="235567"/>
                    <a:pt x="3062492" y="234015"/>
                    <a:pt x="3066529" y="226253"/>
                  </a:cubicBezTo>
                  <a:cubicBezTo>
                    <a:pt x="3072740" y="214455"/>
                    <a:pt x="3105967" y="197379"/>
                    <a:pt x="3132673" y="192101"/>
                  </a:cubicBezTo>
                  <a:cubicBezTo>
                    <a:pt x="3172422" y="184029"/>
                    <a:pt x="3206580" y="193654"/>
                    <a:pt x="3233286" y="220354"/>
                  </a:cubicBezTo>
                  <a:cubicBezTo>
                    <a:pt x="3289493" y="276550"/>
                    <a:pt x="3284214" y="377763"/>
                    <a:pt x="3222418" y="437995"/>
                  </a:cubicBezTo>
                  <a:cubicBezTo>
                    <a:pt x="3195401" y="464074"/>
                    <a:pt x="3127084" y="489223"/>
                    <a:pt x="3073982" y="492327"/>
                  </a:cubicBezTo>
                  <a:cubicBezTo>
                    <a:pt x="3051624" y="493880"/>
                    <a:pt x="3043860" y="492948"/>
                    <a:pt x="3026470" y="487049"/>
                  </a:cubicBezTo>
                  <a:cubicBezTo>
                    <a:pt x="2997591" y="477425"/>
                    <a:pt x="2968090" y="457244"/>
                    <a:pt x="2964363" y="444515"/>
                  </a:cubicBezTo>
                  <a:cubicBezTo>
                    <a:pt x="2961879" y="436442"/>
                    <a:pt x="2958774" y="433648"/>
                    <a:pt x="2947905" y="430233"/>
                  </a:cubicBezTo>
                  <a:lnTo>
                    <a:pt x="2934552" y="425886"/>
                  </a:lnTo>
                  <a:lnTo>
                    <a:pt x="2927410" y="441721"/>
                  </a:lnTo>
                  <a:cubicBezTo>
                    <a:pt x="2906604" y="487049"/>
                    <a:pt x="2869029" y="503504"/>
                    <a:pt x="2824312" y="486739"/>
                  </a:cubicBezTo>
                  <a:cubicBezTo>
                    <a:pt x="2799470" y="477425"/>
                    <a:pt x="2778043" y="462212"/>
                    <a:pt x="2776801" y="452897"/>
                  </a:cubicBezTo>
                  <a:cubicBezTo>
                    <a:pt x="2774316" y="435822"/>
                    <a:pt x="2756616" y="428370"/>
                    <a:pt x="2744505" y="439547"/>
                  </a:cubicBezTo>
                  <a:cubicBezTo>
                    <a:pt x="2738294" y="445136"/>
                    <a:pt x="2737363" y="453518"/>
                    <a:pt x="2742331" y="462522"/>
                  </a:cubicBezTo>
                  <a:cubicBezTo>
                    <a:pt x="2746989" y="471215"/>
                    <a:pt x="2736431" y="486739"/>
                    <a:pt x="2719662" y="496364"/>
                  </a:cubicBezTo>
                  <a:cubicBezTo>
                    <a:pt x="2708172" y="503194"/>
                    <a:pt x="2702583" y="504125"/>
                    <a:pt x="2678361" y="504125"/>
                  </a:cubicBezTo>
                  <a:cubicBezTo>
                    <a:pt x="2663145" y="503815"/>
                    <a:pt x="2647618" y="502883"/>
                    <a:pt x="2644202" y="501642"/>
                  </a:cubicBezTo>
                  <a:cubicBezTo>
                    <a:pt x="2640476" y="500089"/>
                    <a:pt x="2635818" y="500710"/>
                    <a:pt x="2632091" y="503504"/>
                  </a:cubicBezTo>
                  <a:cubicBezTo>
                    <a:pt x="2627433" y="506920"/>
                    <a:pt x="2627123" y="509093"/>
                    <a:pt x="2629607" y="514060"/>
                  </a:cubicBezTo>
                  <a:cubicBezTo>
                    <a:pt x="2631470" y="517476"/>
                    <a:pt x="2631781" y="521512"/>
                    <a:pt x="2630539" y="523064"/>
                  </a:cubicBezTo>
                  <a:cubicBezTo>
                    <a:pt x="2629297" y="524616"/>
                    <a:pt x="2626191" y="532689"/>
                    <a:pt x="2624018" y="540761"/>
                  </a:cubicBezTo>
                  <a:lnTo>
                    <a:pt x="2619981" y="555664"/>
                  </a:lnTo>
                  <a:lnTo>
                    <a:pt x="2583959" y="554732"/>
                  </a:lnTo>
                  <a:lnTo>
                    <a:pt x="2547937" y="553801"/>
                  </a:lnTo>
                  <a:lnTo>
                    <a:pt x="2540794" y="533620"/>
                  </a:lnTo>
                  <a:cubicBezTo>
                    <a:pt x="2525268" y="491086"/>
                    <a:pt x="2528994" y="432717"/>
                    <a:pt x="2548247" y="409742"/>
                  </a:cubicBezTo>
                  <a:cubicBezTo>
                    <a:pt x="2558805" y="397323"/>
                    <a:pt x="2575574" y="396702"/>
                    <a:pt x="2600727" y="408190"/>
                  </a:cubicBezTo>
                  <a:lnTo>
                    <a:pt x="2618428" y="416262"/>
                  </a:lnTo>
                  <a:lnTo>
                    <a:pt x="2626812" y="410363"/>
                  </a:lnTo>
                  <a:cubicBezTo>
                    <a:pt x="2631160" y="406948"/>
                    <a:pt x="2641097" y="396702"/>
                    <a:pt x="2648550" y="387388"/>
                  </a:cubicBezTo>
                  <a:cubicBezTo>
                    <a:pt x="2694509" y="330261"/>
                    <a:pt x="2715004" y="313185"/>
                    <a:pt x="2737673" y="313185"/>
                  </a:cubicBezTo>
                  <a:cubicBezTo>
                    <a:pt x="2746058" y="313185"/>
                    <a:pt x="2751337" y="314738"/>
                    <a:pt x="2752268" y="317532"/>
                  </a:cubicBezTo>
                  <a:cubicBezTo>
                    <a:pt x="2753200" y="320016"/>
                    <a:pt x="2757858" y="324362"/>
                    <a:pt x="2762205" y="327467"/>
                  </a:cubicBezTo>
                  <a:cubicBezTo>
                    <a:pt x="2779906" y="338954"/>
                    <a:pt x="2793259" y="319395"/>
                    <a:pt x="2779595" y="302008"/>
                  </a:cubicBezTo>
                  <a:cubicBezTo>
                    <a:pt x="2774627" y="295799"/>
                    <a:pt x="2774006" y="292384"/>
                    <a:pt x="2776490" y="284622"/>
                  </a:cubicBezTo>
                  <a:cubicBezTo>
                    <a:pt x="2787980" y="243640"/>
                    <a:pt x="2855366" y="197379"/>
                    <a:pt x="2919646" y="186202"/>
                  </a:cubicBezTo>
                  <a:cubicBezTo>
                    <a:pt x="2940142" y="182477"/>
                    <a:pt x="2970264" y="184650"/>
                    <a:pt x="2987964" y="190859"/>
                  </a:cubicBezTo>
                  <a:close/>
                  <a:moveTo>
                    <a:pt x="2205417" y="347027"/>
                  </a:moveTo>
                  <a:lnTo>
                    <a:pt x="2217217" y="354167"/>
                  </a:lnTo>
                  <a:lnTo>
                    <a:pt x="2215354" y="379316"/>
                  </a:lnTo>
                  <a:cubicBezTo>
                    <a:pt x="2213491" y="403843"/>
                    <a:pt x="2219701" y="454760"/>
                    <a:pt x="2225912" y="467800"/>
                  </a:cubicBezTo>
                  <a:cubicBezTo>
                    <a:pt x="2227465" y="470905"/>
                    <a:pt x="2226844" y="514992"/>
                    <a:pt x="2224670" y="566220"/>
                  </a:cubicBezTo>
                  <a:cubicBezTo>
                    <a:pt x="2222496" y="617448"/>
                    <a:pt x="2220012" y="694134"/>
                    <a:pt x="2218770" y="736669"/>
                  </a:cubicBezTo>
                  <a:lnTo>
                    <a:pt x="2216596" y="814287"/>
                  </a:lnTo>
                  <a:lnTo>
                    <a:pt x="2210075" y="804972"/>
                  </a:lnTo>
                  <a:cubicBezTo>
                    <a:pt x="2206659" y="800005"/>
                    <a:pt x="2191753" y="784171"/>
                    <a:pt x="2177158" y="769579"/>
                  </a:cubicBezTo>
                  <a:cubicBezTo>
                    <a:pt x="2157595" y="750019"/>
                    <a:pt x="2143931" y="739773"/>
                    <a:pt x="2125299" y="730149"/>
                  </a:cubicBezTo>
                  <a:lnTo>
                    <a:pt x="2100146" y="716798"/>
                  </a:lnTo>
                  <a:lnTo>
                    <a:pt x="2098282" y="688235"/>
                  </a:lnTo>
                  <a:cubicBezTo>
                    <a:pt x="2097040" y="672401"/>
                    <a:pt x="2094867" y="602855"/>
                    <a:pt x="2092693" y="533620"/>
                  </a:cubicBezTo>
                  <a:cubicBezTo>
                    <a:pt x="2090830" y="464385"/>
                    <a:pt x="2088966" y="406016"/>
                    <a:pt x="2088035" y="403843"/>
                  </a:cubicBezTo>
                  <a:cubicBezTo>
                    <a:pt x="2087414" y="401980"/>
                    <a:pt x="2082135" y="400117"/>
                    <a:pt x="2075924" y="400117"/>
                  </a:cubicBezTo>
                  <a:cubicBezTo>
                    <a:pt x="2064434" y="400117"/>
                    <a:pt x="2063503" y="398565"/>
                    <a:pt x="2067850" y="386767"/>
                  </a:cubicBezTo>
                  <a:cubicBezTo>
                    <a:pt x="2070645" y="379626"/>
                    <a:pt x="2072508" y="379005"/>
                    <a:pt x="2098282" y="377763"/>
                  </a:cubicBezTo>
                  <a:cubicBezTo>
                    <a:pt x="2132131" y="376211"/>
                    <a:pt x="2157595" y="365034"/>
                    <a:pt x="2172190" y="345164"/>
                  </a:cubicBezTo>
                  <a:cubicBezTo>
                    <a:pt x="2180574" y="333987"/>
                    <a:pt x="2182127" y="333055"/>
                    <a:pt x="2187716" y="336160"/>
                  </a:cubicBezTo>
                  <a:cubicBezTo>
                    <a:pt x="2191132" y="338333"/>
                    <a:pt x="2199206" y="342991"/>
                    <a:pt x="2205417" y="347027"/>
                  </a:cubicBezTo>
                  <a:close/>
                  <a:moveTo>
                    <a:pt x="2504462" y="469352"/>
                  </a:moveTo>
                  <a:cubicBezTo>
                    <a:pt x="2504462" y="501952"/>
                    <a:pt x="2506014" y="518717"/>
                    <a:pt x="2510051" y="533310"/>
                  </a:cubicBezTo>
                  <a:cubicBezTo>
                    <a:pt x="2515330" y="552559"/>
                    <a:pt x="2515330" y="560942"/>
                    <a:pt x="2509120" y="747535"/>
                  </a:cubicBezTo>
                  <a:cubicBezTo>
                    <a:pt x="2505704" y="854337"/>
                    <a:pt x="2501667" y="973248"/>
                    <a:pt x="2499804" y="1011747"/>
                  </a:cubicBezTo>
                  <a:cubicBezTo>
                    <a:pt x="2498251" y="1050245"/>
                    <a:pt x="2495146" y="1129726"/>
                    <a:pt x="2493593" y="1188716"/>
                  </a:cubicBezTo>
                  <a:cubicBezTo>
                    <a:pt x="2490798" y="1279063"/>
                    <a:pt x="2483966" y="1486768"/>
                    <a:pt x="2475893" y="1712481"/>
                  </a:cubicBezTo>
                  <a:cubicBezTo>
                    <a:pt x="2474961" y="1741976"/>
                    <a:pt x="2472787" y="1766193"/>
                    <a:pt x="2471235" y="1766193"/>
                  </a:cubicBezTo>
                  <a:cubicBezTo>
                    <a:pt x="2465024" y="1766193"/>
                    <a:pt x="2428381" y="1737319"/>
                    <a:pt x="2428381" y="1732662"/>
                  </a:cubicBezTo>
                  <a:cubicBezTo>
                    <a:pt x="2428381" y="1729557"/>
                    <a:pt x="2426828" y="1686712"/>
                    <a:pt x="2425275" y="1637347"/>
                  </a:cubicBezTo>
                  <a:cubicBezTo>
                    <a:pt x="2423723" y="1587672"/>
                    <a:pt x="2420928" y="1503223"/>
                    <a:pt x="2419065" y="1449512"/>
                  </a:cubicBezTo>
                  <a:cubicBezTo>
                    <a:pt x="2417512" y="1395800"/>
                    <a:pt x="2414407" y="1318803"/>
                    <a:pt x="2412854" y="1278752"/>
                  </a:cubicBezTo>
                  <a:cubicBezTo>
                    <a:pt x="2410991" y="1238701"/>
                    <a:pt x="2407575" y="1138730"/>
                    <a:pt x="2405091" y="1056765"/>
                  </a:cubicBezTo>
                  <a:cubicBezTo>
                    <a:pt x="2395775" y="760265"/>
                    <a:pt x="2390806" y="613411"/>
                    <a:pt x="2386148" y="515613"/>
                  </a:cubicBezTo>
                  <a:lnTo>
                    <a:pt x="2384285" y="477735"/>
                  </a:lnTo>
                  <a:lnTo>
                    <a:pt x="2373727" y="477735"/>
                  </a:lnTo>
                  <a:cubicBezTo>
                    <a:pt x="2362858" y="477735"/>
                    <a:pt x="2361616" y="475872"/>
                    <a:pt x="2365032" y="463454"/>
                  </a:cubicBezTo>
                  <a:cubicBezTo>
                    <a:pt x="2366584" y="457244"/>
                    <a:pt x="2369379" y="456623"/>
                    <a:pt x="2394222" y="455381"/>
                  </a:cubicBezTo>
                  <a:cubicBezTo>
                    <a:pt x="2417201" y="454450"/>
                    <a:pt x="2424654" y="452587"/>
                    <a:pt x="2442044" y="443894"/>
                  </a:cubicBezTo>
                  <a:cubicBezTo>
                    <a:pt x="2456639" y="436753"/>
                    <a:pt x="2465024" y="430233"/>
                    <a:pt x="2470613" y="421850"/>
                  </a:cubicBezTo>
                  <a:lnTo>
                    <a:pt x="2478687" y="409742"/>
                  </a:lnTo>
                  <a:lnTo>
                    <a:pt x="2491419" y="417814"/>
                  </a:lnTo>
                  <a:lnTo>
                    <a:pt x="2504462" y="425576"/>
                  </a:lnTo>
                  <a:lnTo>
                    <a:pt x="2504462" y="469352"/>
                  </a:lnTo>
                  <a:close/>
                  <a:moveTo>
                    <a:pt x="2060087" y="434890"/>
                  </a:moveTo>
                  <a:cubicBezTo>
                    <a:pt x="2061018" y="438926"/>
                    <a:pt x="2062260" y="467490"/>
                    <a:pt x="2063192" y="498537"/>
                  </a:cubicBezTo>
                  <a:lnTo>
                    <a:pt x="2064745" y="555353"/>
                  </a:lnTo>
                  <a:lnTo>
                    <a:pt x="2010712" y="555353"/>
                  </a:lnTo>
                  <a:cubicBezTo>
                    <a:pt x="1981211" y="555353"/>
                    <a:pt x="1956058" y="554111"/>
                    <a:pt x="1955126" y="552869"/>
                  </a:cubicBezTo>
                  <a:cubicBezTo>
                    <a:pt x="1954194" y="551317"/>
                    <a:pt x="1954505" y="522754"/>
                    <a:pt x="1955436" y="489223"/>
                  </a:cubicBezTo>
                  <a:lnTo>
                    <a:pt x="1957300" y="428060"/>
                  </a:lnTo>
                  <a:lnTo>
                    <a:pt x="2007917" y="428060"/>
                  </a:lnTo>
                  <a:cubicBezTo>
                    <a:pt x="2058223" y="428060"/>
                    <a:pt x="2058844" y="428060"/>
                    <a:pt x="2060087" y="434890"/>
                  </a:cubicBezTo>
                  <a:close/>
                  <a:moveTo>
                    <a:pt x="2358200" y="521822"/>
                  </a:moveTo>
                  <a:cubicBezTo>
                    <a:pt x="2359132" y="530826"/>
                    <a:pt x="2360374" y="558768"/>
                    <a:pt x="2360684" y="583917"/>
                  </a:cubicBezTo>
                  <a:lnTo>
                    <a:pt x="2361616" y="629556"/>
                  </a:lnTo>
                  <a:lnTo>
                    <a:pt x="2306030" y="630487"/>
                  </a:lnTo>
                  <a:lnTo>
                    <a:pt x="2250444" y="631419"/>
                  </a:lnTo>
                  <a:lnTo>
                    <a:pt x="2252618" y="594473"/>
                  </a:lnTo>
                  <a:cubicBezTo>
                    <a:pt x="2253550" y="573981"/>
                    <a:pt x="2254481" y="545729"/>
                    <a:pt x="2254481" y="531447"/>
                  </a:cubicBezTo>
                  <a:lnTo>
                    <a:pt x="2254481" y="505678"/>
                  </a:lnTo>
                  <a:lnTo>
                    <a:pt x="2305409" y="505678"/>
                  </a:lnTo>
                  <a:lnTo>
                    <a:pt x="2356647" y="505678"/>
                  </a:lnTo>
                  <a:lnTo>
                    <a:pt x="2358200" y="521822"/>
                  </a:lnTo>
                  <a:close/>
                  <a:moveTo>
                    <a:pt x="2066297" y="602234"/>
                  </a:moveTo>
                  <a:cubicBezTo>
                    <a:pt x="2067229" y="612790"/>
                    <a:pt x="2068161" y="637318"/>
                    <a:pt x="2068161" y="656567"/>
                  </a:cubicBezTo>
                  <a:lnTo>
                    <a:pt x="2068161" y="691961"/>
                  </a:lnTo>
                  <a:lnTo>
                    <a:pt x="2009159" y="691961"/>
                  </a:lnTo>
                  <a:lnTo>
                    <a:pt x="1950157" y="691961"/>
                  </a:lnTo>
                  <a:lnTo>
                    <a:pt x="1950157" y="656567"/>
                  </a:lnTo>
                  <a:cubicBezTo>
                    <a:pt x="1950157" y="637318"/>
                    <a:pt x="1951089" y="612790"/>
                    <a:pt x="1952021" y="602234"/>
                  </a:cubicBezTo>
                  <a:lnTo>
                    <a:pt x="1954194" y="583296"/>
                  </a:lnTo>
                  <a:lnTo>
                    <a:pt x="2009159" y="583296"/>
                  </a:lnTo>
                  <a:lnTo>
                    <a:pt x="2064124" y="583296"/>
                  </a:lnTo>
                  <a:lnTo>
                    <a:pt x="2066297" y="602234"/>
                  </a:lnTo>
                  <a:close/>
                  <a:moveTo>
                    <a:pt x="2646687" y="619621"/>
                  </a:moveTo>
                  <a:cubicBezTo>
                    <a:pt x="2647929" y="637628"/>
                    <a:pt x="2648860" y="665571"/>
                    <a:pt x="2648860" y="681715"/>
                  </a:cubicBezTo>
                  <a:lnTo>
                    <a:pt x="2648860" y="710589"/>
                  </a:lnTo>
                  <a:lnTo>
                    <a:pt x="2594517" y="710589"/>
                  </a:lnTo>
                  <a:lnTo>
                    <a:pt x="2540173" y="710589"/>
                  </a:lnTo>
                  <a:lnTo>
                    <a:pt x="2540173" y="686372"/>
                  </a:lnTo>
                  <a:cubicBezTo>
                    <a:pt x="2540173" y="672711"/>
                    <a:pt x="2541105" y="644769"/>
                    <a:pt x="2542347" y="624278"/>
                  </a:cubicBezTo>
                  <a:lnTo>
                    <a:pt x="2544210" y="586400"/>
                  </a:lnTo>
                  <a:lnTo>
                    <a:pt x="2594517" y="586400"/>
                  </a:lnTo>
                  <a:lnTo>
                    <a:pt x="2644823" y="586400"/>
                  </a:lnTo>
                  <a:lnTo>
                    <a:pt x="2646687" y="619621"/>
                  </a:lnTo>
                  <a:close/>
                  <a:moveTo>
                    <a:pt x="2363168" y="675506"/>
                  </a:moveTo>
                  <a:cubicBezTo>
                    <a:pt x="2363168" y="683888"/>
                    <a:pt x="2364100" y="708105"/>
                    <a:pt x="2365342" y="729838"/>
                  </a:cubicBezTo>
                  <a:lnTo>
                    <a:pt x="2367205" y="769579"/>
                  </a:lnTo>
                  <a:lnTo>
                    <a:pt x="2306651" y="769579"/>
                  </a:lnTo>
                  <a:lnTo>
                    <a:pt x="2246407" y="769579"/>
                  </a:lnTo>
                  <a:lnTo>
                    <a:pt x="2247339" y="725181"/>
                  </a:lnTo>
                  <a:cubicBezTo>
                    <a:pt x="2247960" y="700964"/>
                    <a:pt x="2249202" y="676437"/>
                    <a:pt x="2250134" y="670849"/>
                  </a:cubicBezTo>
                  <a:lnTo>
                    <a:pt x="2251687" y="660914"/>
                  </a:lnTo>
                  <a:lnTo>
                    <a:pt x="2307272" y="660914"/>
                  </a:lnTo>
                  <a:lnTo>
                    <a:pt x="2363168" y="660914"/>
                  </a:lnTo>
                  <a:lnTo>
                    <a:pt x="2363168" y="675506"/>
                  </a:lnTo>
                  <a:close/>
                  <a:moveTo>
                    <a:pt x="1961026" y="723008"/>
                  </a:moveTo>
                  <a:cubicBezTo>
                    <a:pt x="1952331" y="726734"/>
                    <a:pt x="1947052" y="726734"/>
                    <a:pt x="1947052" y="723008"/>
                  </a:cubicBezTo>
                  <a:cubicBezTo>
                    <a:pt x="1947052" y="721145"/>
                    <a:pt x="1951710" y="719903"/>
                    <a:pt x="1957300" y="720214"/>
                  </a:cubicBezTo>
                  <a:cubicBezTo>
                    <a:pt x="1965684" y="720214"/>
                    <a:pt x="1966305" y="720835"/>
                    <a:pt x="1961026" y="723008"/>
                  </a:cubicBezTo>
                  <a:close/>
                  <a:moveTo>
                    <a:pt x="2103872" y="750640"/>
                  </a:moveTo>
                  <a:cubicBezTo>
                    <a:pt x="2127162" y="762127"/>
                    <a:pt x="2136478" y="768958"/>
                    <a:pt x="2160079" y="792554"/>
                  </a:cubicBezTo>
                  <a:cubicBezTo>
                    <a:pt x="2182748" y="815528"/>
                    <a:pt x="2190511" y="825774"/>
                    <a:pt x="2201069" y="847197"/>
                  </a:cubicBezTo>
                  <a:cubicBezTo>
                    <a:pt x="2219080" y="884143"/>
                    <a:pt x="2224670" y="907118"/>
                    <a:pt x="2224670" y="948100"/>
                  </a:cubicBezTo>
                  <a:cubicBezTo>
                    <a:pt x="2224670" y="1007400"/>
                    <a:pt x="2209454" y="1046830"/>
                    <a:pt x="2172190" y="1084707"/>
                  </a:cubicBezTo>
                  <a:cubicBezTo>
                    <a:pt x="2147347" y="1109856"/>
                    <a:pt x="2119709" y="1129105"/>
                    <a:pt x="2093624" y="1139351"/>
                  </a:cubicBezTo>
                  <a:cubicBezTo>
                    <a:pt x="2074682" y="1146802"/>
                    <a:pt x="2037107" y="1148975"/>
                    <a:pt x="2015370" y="1144008"/>
                  </a:cubicBezTo>
                  <a:cubicBezTo>
                    <a:pt x="2004811" y="1141834"/>
                    <a:pt x="2004190" y="1142145"/>
                    <a:pt x="1999222" y="1152701"/>
                  </a:cubicBezTo>
                  <a:cubicBezTo>
                    <a:pt x="1993322" y="1164809"/>
                    <a:pt x="1992390" y="1163567"/>
                    <a:pt x="2013817" y="1175055"/>
                  </a:cubicBezTo>
                  <a:cubicBezTo>
                    <a:pt x="2029344" y="1183437"/>
                    <a:pt x="2018164" y="1220384"/>
                    <a:pt x="1993322" y="1242738"/>
                  </a:cubicBezTo>
                  <a:cubicBezTo>
                    <a:pt x="1975000" y="1259193"/>
                    <a:pt x="1958852" y="1266954"/>
                    <a:pt x="1929352" y="1273785"/>
                  </a:cubicBezTo>
                  <a:cubicBezTo>
                    <a:pt x="1900472" y="1280305"/>
                    <a:pt x="1842402" y="1280305"/>
                    <a:pt x="1803896" y="1273785"/>
                  </a:cubicBezTo>
                  <a:cubicBezTo>
                    <a:pt x="1732162" y="1261676"/>
                    <a:pt x="1652044" y="1224109"/>
                    <a:pt x="1652044" y="1202376"/>
                  </a:cubicBezTo>
                  <a:cubicBezTo>
                    <a:pt x="1652044" y="1192131"/>
                    <a:pt x="1641486" y="1182506"/>
                    <a:pt x="1630617" y="1182506"/>
                  </a:cubicBezTo>
                  <a:cubicBezTo>
                    <a:pt x="1618506" y="1182506"/>
                    <a:pt x="1613538" y="1189336"/>
                    <a:pt x="1615712" y="1203929"/>
                  </a:cubicBezTo>
                  <a:cubicBezTo>
                    <a:pt x="1617575" y="1218210"/>
                    <a:pt x="1615091" y="1221315"/>
                    <a:pt x="1590558" y="1233423"/>
                  </a:cubicBezTo>
                  <a:cubicBezTo>
                    <a:pt x="1565094" y="1246463"/>
                    <a:pt x="1545220" y="1248637"/>
                    <a:pt x="1498019" y="1244911"/>
                  </a:cubicBezTo>
                  <a:cubicBezTo>
                    <a:pt x="1411380" y="1237460"/>
                    <a:pt x="1389642" y="1250810"/>
                    <a:pt x="1315425" y="1353886"/>
                  </a:cubicBezTo>
                  <a:lnTo>
                    <a:pt x="1291513" y="1387417"/>
                  </a:lnTo>
                  <a:lnTo>
                    <a:pt x="1212638" y="1387417"/>
                  </a:lnTo>
                  <a:cubicBezTo>
                    <a:pt x="1169163" y="1387417"/>
                    <a:pt x="1133141" y="1386176"/>
                    <a:pt x="1132209" y="1384623"/>
                  </a:cubicBezTo>
                  <a:cubicBezTo>
                    <a:pt x="1131278" y="1383381"/>
                    <a:pt x="1128793" y="1368789"/>
                    <a:pt x="1126930" y="1352334"/>
                  </a:cubicBezTo>
                  <a:cubicBezTo>
                    <a:pt x="1122893" y="1316940"/>
                    <a:pt x="1126620" y="1274095"/>
                    <a:pt x="1138109" y="1226904"/>
                  </a:cubicBezTo>
                  <a:cubicBezTo>
                    <a:pt x="1158915" y="1140903"/>
                    <a:pt x="1194316" y="1105199"/>
                    <a:pt x="1241828" y="1121964"/>
                  </a:cubicBezTo>
                  <a:cubicBezTo>
                    <a:pt x="1263565" y="1129415"/>
                    <a:pt x="1270087" y="1122896"/>
                    <a:pt x="1270087" y="1091848"/>
                  </a:cubicBezTo>
                  <a:cubicBezTo>
                    <a:pt x="1270397" y="1066079"/>
                    <a:pt x="1277850" y="1049935"/>
                    <a:pt x="1299587" y="1028823"/>
                  </a:cubicBezTo>
                  <a:cubicBezTo>
                    <a:pt x="1321946" y="1006779"/>
                    <a:pt x="1336230" y="998707"/>
                    <a:pt x="1376289" y="985977"/>
                  </a:cubicBezTo>
                  <a:cubicBezTo>
                    <a:pt x="1411690" y="974490"/>
                    <a:pt x="1437465" y="959587"/>
                    <a:pt x="1453613" y="940959"/>
                  </a:cubicBezTo>
                  <a:cubicBezTo>
                    <a:pt x="1459202" y="934750"/>
                    <a:pt x="1472555" y="916121"/>
                    <a:pt x="1483113" y="899977"/>
                  </a:cubicBezTo>
                  <a:cubicBezTo>
                    <a:pt x="1511993" y="855890"/>
                    <a:pt x="1542115" y="829189"/>
                    <a:pt x="1591490" y="804351"/>
                  </a:cubicBezTo>
                  <a:cubicBezTo>
                    <a:pt x="1631859" y="783860"/>
                    <a:pt x="1661671" y="775167"/>
                    <a:pt x="1697072" y="773304"/>
                  </a:cubicBezTo>
                  <a:cubicBezTo>
                    <a:pt x="1732783" y="771752"/>
                    <a:pt x="1747378" y="774857"/>
                    <a:pt x="1767874" y="788517"/>
                  </a:cubicBezTo>
                  <a:cubicBezTo>
                    <a:pt x="1776879" y="794416"/>
                    <a:pt x="1786506" y="798142"/>
                    <a:pt x="1792716" y="798142"/>
                  </a:cubicBezTo>
                  <a:cubicBezTo>
                    <a:pt x="1797995" y="798142"/>
                    <a:pt x="1828428" y="790070"/>
                    <a:pt x="1860102" y="780756"/>
                  </a:cubicBezTo>
                  <a:cubicBezTo>
                    <a:pt x="1960716" y="750329"/>
                    <a:pt x="2029344" y="735116"/>
                    <a:pt x="2058844" y="736358"/>
                  </a:cubicBezTo>
                  <a:cubicBezTo>
                    <a:pt x="2071576" y="736979"/>
                    <a:pt x="2083066" y="740705"/>
                    <a:pt x="2103872" y="750640"/>
                  </a:cubicBezTo>
                  <a:close/>
                  <a:moveTo>
                    <a:pt x="2651966" y="768958"/>
                  </a:moveTo>
                  <a:cubicBezTo>
                    <a:pt x="2651966" y="786034"/>
                    <a:pt x="2652897" y="810250"/>
                    <a:pt x="2653829" y="823290"/>
                  </a:cubicBezTo>
                  <a:lnTo>
                    <a:pt x="2656003" y="847197"/>
                  </a:lnTo>
                  <a:lnTo>
                    <a:pt x="2594517" y="847197"/>
                  </a:lnTo>
                  <a:lnTo>
                    <a:pt x="2533031" y="847197"/>
                  </a:lnTo>
                  <a:lnTo>
                    <a:pt x="2534894" y="816770"/>
                  </a:lnTo>
                  <a:cubicBezTo>
                    <a:pt x="2536136" y="800315"/>
                    <a:pt x="2537068" y="775788"/>
                    <a:pt x="2537068" y="762438"/>
                  </a:cubicBezTo>
                  <a:lnTo>
                    <a:pt x="2537068" y="738531"/>
                  </a:lnTo>
                  <a:lnTo>
                    <a:pt x="2594517" y="738531"/>
                  </a:lnTo>
                  <a:lnTo>
                    <a:pt x="2651966" y="738531"/>
                  </a:lnTo>
                  <a:lnTo>
                    <a:pt x="2651966" y="768958"/>
                  </a:lnTo>
                  <a:close/>
                  <a:moveTo>
                    <a:pt x="2367516" y="810561"/>
                  </a:moveTo>
                  <a:cubicBezTo>
                    <a:pt x="2368448" y="818012"/>
                    <a:pt x="2370000" y="852164"/>
                    <a:pt x="2370932" y="886626"/>
                  </a:cubicBezTo>
                  <a:lnTo>
                    <a:pt x="2372795" y="949652"/>
                  </a:lnTo>
                  <a:lnTo>
                    <a:pt x="2314104" y="949652"/>
                  </a:lnTo>
                  <a:lnTo>
                    <a:pt x="2255413" y="949652"/>
                  </a:lnTo>
                  <a:lnTo>
                    <a:pt x="2253550" y="926988"/>
                  </a:lnTo>
                  <a:cubicBezTo>
                    <a:pt x="2252308" y="914879"/>
                    <a:pt x="2249513" y="896562"/>
                    <a:pt x="2246718" y="886626"/>
                  </a:cubicBezTo>
                  <a:cubicBezTo>
                    <a:pt x="2243302" y="872966"/>
                    <a:pt x="2242681" y="860236"/>
                    <a:pt x="2244234" y="832915"/>
                  </a:cubicBezTo>
                  <a:lnTo>
                    <a:pt x="2246097" y="797521"/>
                  </a:lnTo>
                  <a:lnTo>
                    <a:pt x="2306030" y="797521"/>
                  </a:lnTo>
                  <a:lnTo>
                    <a:pt x="2365963" y="797521"/>
                  </a:lnTo>
                  <a:lnTo>
                    <a:pt x="2367516" y="810561"/>
                  </a:lnTo>
                  <a:close/>
                  <a:moveTo>
                    <a:pt x="2656313" y="916121"/>
                  </a:moveTo>
                  <a:cubicBezTo>
                    <a:pt x="2657245" y="937233"/>
                    <a:pt x="2658797" y="970764"/>
                    <a:pt x="2659418" y="990635"/>
                  </a:cubicBezTo>
                  <a:lnTo>
                    <a:pt x="2660971" y="1027270"/>
                  </a:lnTo>
                  <a:lnTo>
                    <a:pt x="2594517" y="1027270"/>
                  </a:lnTo>
                  <a:lnTo>
                    <a:pt x="2528062" y="1027270"/>
                  </a:lnTo>
                  <a:lnTo>
                    <a:pt x="2529615" y="972006"/>
                  </a:lnTo>
                  <a:cubicBezTo>
                    <a:pt x="2530547" y="941890"/>
                    <a:pt x="2531789" y="908360"/>
                    <a:pt x="2532720" y="897493"/>
                  </a:cubicBezTo>
                  <a:lnTo>
                    <a:pt x="2534584" y="878244"/>
                  </a:lnTo>
                  <a:lnTo>
                    <a:pt x="2594517" y="878244"/>
                  </a:lnTo>
                  <a:lnTo>
                    <a:pt x="2654450" y="878244"/>
                  </a:lnTo>
                  <a:lnTo>
                    <a:pt x="2656313" y="916121"/>
                  </a:lnTo>
                  <a:close/>
                  <a:moveTo>
                    <a:pt x="1275055" y="979147"/>
                  </a:moveTo>
                  <a:cubicBezTo>
                    <a:pt x="1300830" y="986909"/>
                    <a:pt x="1300830" y="987219"/>
                    <a:pt x="1278782" y="1009263"/>
                  </a:cubicBezTo>
                  <a:cubicBezTo>
                    <a:pt x="1256423" y="1031617"/>
                    <a:pt x="1245865" y="1050245"/>
                    <a:pt x="1243070" y="1072910"/>
                  </a:cubicBezTo>
                  <a:lnTo>
                    <a:pt x="1241517" y="1088433"/>
                  </a:lnTo>
                  <a:lnTo>
                    <a:pt x="1220712" y="1088433"/>
                  </a:lnTo>
                  <a:cubicBezTo>
                    <a:pt x="1182516" y="1087812"/>
                    <a:pt x="1154568" y="1110477"/>
                    <a:pt x="1130035" y="1162325"/>
                  </a:cubicBezTo>
                  <a:cubicBezTo>
                    <a:pt x="1102398" y="1220073"/>
                    <a:pt x="1090287" y="1311973"/>
                    <a:pt x="1101466" y="1377172"/>
                  </a:cubicBezTo>
                  <a:lnTo>
                    <a:pt x="1103019" y="1387417"/>
                  </a:lnTo>
                  <a:lnTo>
                    <a:pt x="1018864" y="1387417"/>
                  </a:lnTo>
                  <a:cubicBezTo>
                    <a:pt x="936883" y="1387417"/>
                    <a:pt x="934088" y="1387107"/>
                    <a:pt x="925393" y="1380587"/>
                  </a:cubicBezTo>
                  <a:cubicBezTo>
                    <a:pt x="920114" y="1376861"/>
                    <a:pt x="916077" y="1371273"/>
                    <a:pt x="916077" y="1368168"/>
                  </a:cubicBezTo>
                  <a:cubicBezTo>
                    <a:pt x="916077" y="1360717"/>
                    <a:pt x="902414" y="1347056"/>
                    <a:pt x="894961" y="1347056"/>
                  </a:cubicBezTo>
                  <a:cubicBezTo>
                    <a:pt x="885955" y="1347056"/>
                    <a:pt x="878192" y="1357612"/>
                    <a:pt x="879123" y="1368168"/>
                  </a:cubicBezTo>
                  <a:cubicBezTo>
                    <a:pt x="880366" y="1379966"/>
                    <a:pt x="876018" y="1385244"/>
                    <a:pt x="856144" y="1393937"/>
                  </a:cubicBezTo>
                  <a:cubicBezTo>
                    <a:pt x="840928" y="1401078"/>
                    <a:pt x="837201" y="1401389"/>
                    <a:pt x="785342" y="1400457"/>
                  </a:cubicBezTo>
                  <a:cubicBezTo>
                    <a:pt x="736588" y="1399526"/>
                    <a:pt x="728825" y="1400147"/>
                    <a:pt x="713609" y="1406046"/>
                  </a:cubicBezTo>
                  <a:cubicBezTo>
                    <a:pt x="692492" y="1413808"/>
                    <a:pt x="664234" y="1442060"/>
                    <a:pt x="630385" y="1488942"/>
                  </a:cubicBezTo>
                  <a:lnTo>
                    <a:pt x="607406" y="1520920"/>
                  </a:lnTo>
                  <a:lnTo>
                    <a:pt x="541572" y="1520920"/>
                  </a:lnTo>
                  <a:lnTo>
                    <a:pt x="475739" y="1520920"/>
                  </a:lnTo>
                  <a:lnTo>
                    <a:pt x="473255" y="1507570"/>
                  </a:lnTo>
                  <a:cubicBezTo>
                    <a:pt x="468907" y="1484285"/>
                    <a:pt x="471392" y="1433678"/>
                    <a:pt x="477913" y="1400457"/>
                  </a:cubicBezTo>
                  <a:cubicBezTo>
                    <a:pt x="488160" y="1351713"/>
                    <a:pt x="505861" y="1316319"/>
                    <a:pt x="526356" y="1303590"/>
                  </a:cubicBezTo>
                  <a:cubicBezTo>
                    <a:pt x="537846" y="1296449"/>
                    <a:pt x="547162" y="1295828"/>
                    <a:pt x="567036" y="1301106"/>
                  </a:cubicBezTo>
                  <a:cubicBezTo>
                    <a:pt x="580700" y="1304832"/>
                    <a:pt x="581631" y="1304521"/>
                    <a:pt x="587221" y="1297691"/>
                  </a:cubicBezTo>
                  <a:cubicBezTo>
                    <a:pt x="591568" y="1292724"/>
                    <a:pt x="593121" y="1285583"/>
                    <a:pt x="593121" y="1273474"/>
                  </a:cubicBezTo>
                  <a:cubicBezTo>
                    <a:pt x="593121" y="1251431"/>
                    <a:pt x="599021" y="1239322"/>
                    <a:pt x="619206" y="1220384"/>
                  </a:cubicBezTo>
                  <a:cubicBezTo>
                    <a:pt x="637838" y="1202687"/>
                    <a:pt x="652123" y="1194614"/>
                    <a:pt x="678518" y="1187163"/>
                  </a:cubicBezTo>
                  <a:cubicBezTo>
                    <a:pt x="717646" y="1175676"/>
                    <a:pt x="748078" y="1153011"/>
                    <a:pt x="767021" y="1120722"/>
                  </a:cubicBezTo>
                  <a:cubicBezTo>
                    <a:pt x="797142" y="1069184"/>
                    <a:pt x="848070" y="1031617"/>
                    <a:pt x="912661" y="1012988"/>
                  </a:cubicBezTo>
                  <a:cubicBezTo>
                    <a:pt x="952099" y="1001812"/>
                    <a:pt x="981910" y="1003053"/>
                    <a:pt x="1007064" y="1017335"/>
                  </a:cubicBezTo>
                  <a:cubicBezTo>
                    <a:pt x="1027870" y="1029133"/>
                    <a:pt x="1031907" y="1029133"/>
                    <a:pt x="1060476" y="1021061"/>
                  </a:cubicBezTo>
                  <a:cubicBezTo>
                    <a:pt x="1170094" y="989393"/>
                    <a:pt x="1225059" y="976042"/>
                    <a:pt x="1253318" y="974800"/>
                  </a:cubicBezTo>
                  <a:cubicBezTo>
                    <a:pt x="1256734" y="974490"/>
                    <a:pt x="1266671" y="976663"/>
                    <a:pt x="1275055" y="979147"/>
                  </a:cubicBezTo>
                  <a:close/>
                  <a:moveTo>
                    <a:pt x="2373727" y="987530"/>
                  </a:moveTo>
                  <a:cubicBezTo>
                    <a:pt x="2374658" y="993118"/>
                    <a:pt x="2375900" y="1017646"/>
                    <a:pt x="2376521" y="1041862"/>
                  </a:cubicBezTo>
                  <a:lnTo>
                    <a:pt x="2377453" y="1086260"/>
                  </a:lnTo>
                  <a:lnTo>
                    <a:pt x="2306651" y="1086260"/>
                  </a:lnTo>
                  <a:lnTo>
                    <a:pt x="2235849" y="1086260"/>
                  </a:lnTo>
                  <a:lnTo>
                    <a:pt x="2235849" y="1066700"/>
                  </a:lnTo>
                  <a:cubicBezTo>
                    <a:pt x="2236160" y="1055834"/>
                    <a:pt x="2239886" y="1032859"/>
                    <a:pt x="2245165" y="1013299"/>
                  </a:cubicBezTo>
                  <a:cubicBezTo>
                    <a:pt x="2250134" y="994360"/>
                    <a:pt x="2254171" y="978837"/>
                    <a:pt x="2254481" y="978216"/>
                  </a:cubicBezTo>
                  <a:cubicBezTo>
                    <a:pt x="2254481" y="977905"/>
                    <a:pt x="2280877" y="977595"/>
                    <a:pt x="2313483" y="977595"/>
                  </a:cubicBezTo>
                  <a:lnTo>
                    <a:pt x="2372174" y="977595"/>
                  </a:lnTo>
                  <a:lnTo>
                    <a:pt x="2373727" y="987530"/>
                  </a:lnTo>
                  <a:close/>
                  <a:moveTo>
                    <a:pt x="2664077" y="1131899"/>
                  </a:moveTo>
                  <a:lnTo>
                    <a:pt x="2664387" y="1166982"/>
                  </a:lnTo>
                  <a:lnTo>
                    <a:pt x="2594517" y="1166982"/>
                  </a:lnTo>
                  <a:lnTo>
                    <a:pt x="2524646" y="1166982"/>
                  </a:lnTo>
                  <a:lnTo>
                    <a:pt x="2524646" y="1141213"/>
                  </a:lnTo>
                  <a:cubicBezTo>
                    <a:pt x="2524646" y="1126932"/>
                    <a:pt x="2525578" y="1102404"/>
                    <a:pt x="2526510" y="1086881"/>
                  </a:cubicBezTo>
                  <a:lnTo>
                    <a:pt x="2528683" y="1058317"/>
                  </a:lnTo>
                  <a:lnTo>
                    <a:pt x="2594206" y="1057696"/>
                  </a:lnTo>
                  <a:lnTo>
                    <a:pt x="2659729" y="1056765"/>
                  </a:lnTo>
                  <a:lnTo>
                    <a:pt x="2661592" y="1076946"/>
                  </a:lnTo>
                  <a:cubicBezTo>
                    <a:pt x="2662834" y="1088123"/>
                    <a:pt x="2663766" y="1112960"/>
                    <a:pt x="2664077" y="1131899"/>
                  </a:cubicBezTo>
                  <a:close/>
                  <a:moveTo>
                    <a:pt x="2202001" y="1224420"/>
                  </a:moveTo>
                  <a:cubicBezTo>
                    <a:pt x="2200138" y="1279063"/>
                    <a:pt x="2197032" y="1370652"/>
                    <a:pt x="2195480" y="1427779"/>
                  </a:cubicBezTo>
                  <a:cubicBezTo>
                    <a:pt x="2193617" y="1484906"/>
                    <a:pt x="2190822" y="1561903"/>
                    <a:pt x="2189269" y="1598538"/>
                  </a:cubicBezTo>
                  <a:cubicBezTo>
                    <a:pt x="2187716" y="1635174"/>
                    <a:pt x="2185543" y="1691680"/>
                    <a:pt x="2184301" y="1723658"/>
                  </a:cubicBezTo>
                  <a:cubicBezTo>
                    <a:pt x="2183058" y="1755637"/>
                    <a:pt x="2181195" y="1781406"/>
                    <a:pt x="2180264" y="1781096"/>
                  </a:cubicBezTo>
                  <a:cubicBezTo>
                    <a:pt x="2179021" y="1780475"/>
                    <a:pt x="2168153" y="1773023"/>
                    <a:pt x="2155731" y="1764641"/>
                  </a:cubicBezTo>
                  <a:lnTo>
                    <a:pt x="2133373" y="1749117"/>
                  </a:lnTo>
                  <a:lnTo>
                    <a:pt x="2133373" y="1718070"/>
                  </a:lnTo>
                  <a:cubicBezTo>
                    <a:pt x="2133062" y="1684849"/>
                    <a:pt x="2132131" y="1654423"/>
                    <a:pt x="2127162" y="1539549"/>
                  </a:cubicBezTo>
                  <a:cubicBezTo>
                    <a:pt x="2125299" y="1499498"/>
                    <a:pt x="2122504" y="1424053"/>
                    <a:pt x="2120951" y="1371894"/>
                  </a:cubicBezTo>
                  <a:cubicBezTo>
                    <a:pt x="2119399" y="1319735"/>
                    <a:pt x="2117225" y="1251431"/>
                    <a:pt x="2115983" y="1219763"/>
                  </a:cubicBezTo>
                  <a:lnTo>
                    <a:pt x="2114120" y="1162325"/>
                  </a:lnTo>
                  <a:lnTo>
                    <a:pt x="2138031" y="1148354"/>
                  </a:lnTo>
                  <a:cubicBezTo>
                    <a:pt x="2151384" y="1140592"/>
                    <a:pt x="2171258" y="1125379"/>
                    <a:pt x="2182748" y="1114202"/>
                  </a:cubicBezTo>
                  <a:lnTo>
                    <a:pt x="2203243" y="1094022"/>
                  </a:lnTo>
                  <a:lnTo>
                    <a:pt x="2204175" y="1109545"/>
                  </a:lnTo>
                  <a:cubicBezTo>
                    <a:pt x="2204796" y="1117928"/>
                    <a:pt x="2203864" y="1169777"/>
                    <a:pt x="2202001" y="1224420"/>
                  </a:cubicBezTo>
                  <a:close/>
                  <a:moveTo>
                    <a:pt x="2379937" y="1162946"/>
                  </a:moveTo>
                  <a:cubicBezTo>
                    <a:pt x="2380869" y="1189957"/>
                    <a:pt x="2382422" y="1224109"/>
                    <a:pt x="2382732" y="1239012"/>
                  </a:cubicBezTo>
                  <a:lnTo>
                    <a:pt x="2383664" y="1266333"/>
                  </a:lnTo>
                  <a:lnTo>
                    <a:pt x="2306341" y="1266333"/>
                  </a:lnTo>
                  <a:lnTo>
                    <a:pt x="2229328" y="1266333"/>
                  </a:lnTo>
                  <a:lnTo>
                    <a:pt x="2231191" y="1209517"/>
                  </a:lnTo>
                  <a:cubicBezTo>
                    <a:pt x="2232123" y="1178470"/>
                    <a:pt x="2233676" y="1144318"/>
                    <a:pt x="2234607" y="1133452"/>
                  </a:cubicBezTo>
                  <a:lnTo>
                    <a:pt x="2236470" y="1114202"/>
                  </a:lnTo>
                  <a:lnTo>
                    <a:pt x="2307272" y="1114202"/>
                  </a:lnTo>
                  <a:lnTo>
                    <a:pt x="2378074" y="1114202"/>
                  </a:lnTo>
                  <a:lnTo>
                    <a:pt x="2379937" y="1162946"/>
                  </a:lnTo>
                  <a:close/>
                  <a:moveTo>
                    <a:pt x="2086793" y="1180954"/>
                  </a:moveTo>
                  <a:cubicBezTo>
                    <a:pt x="2086793" y="1188405"/>
                    <a:pt x="2085861" y="1188716"/>
                    <a:pt x="2067850" y="1188716"/>
                  </a:cubicBezTo>
                  <a:cubicBezTo>
                    <a:pt x="2051702" y="1188716"/>
                    <a:pt x="2049218" y="1188095"/>
                    <a:pt x="2050150" y="1183127"/>
                  </a:cubicBezTo>
                  <a:cubicBezTo>
                    <a:pt x="2050771" y="1179712"/>
                    <a:pt x="2055118" y="1177228"/>
                    <a:pt x="2063503" y="1175986"/>
                  </a:cubicBezTo>
                  <a:cubicBezTo>
                    <a:pt x="2086172" y="1172571"/>
                    <a:pt x="2086793" y="1172571"/>
                    <a:pt x="2086793" y="1180954"/>
                  </a:cubicBezTo>
                  <a:close/>
                  <a:moveTo>
                    <a:pt x="2668424" y="1248326"/>
                  </a:moveTo>
                  <a:cubicBezTo>
                    <a:pt x="2669666" y="1277821"/>
                    <a:pt x="2670598" y="1312283"/>
                    <a:pt x="2670598" y="1324392"/>
                  </a:cubicBezTo>
                  <a:lnTo>
                    <a:pt x="2670598" y="1347056"/>
                  </a:lnTo>
                  <a:lnTo>
                    <a:pt x="2594517" y="1347056"/>
                  </a:lnTo>
                  <a:lnTo>
                    <a:pt x="2518436" y="1347056"/>
                  </a:lnTo>
                  <a:lnTo>
                    <a:pt x="2518436" y="1327496"/>
                  </a:lnTo>
                  <a:cubicBezTo>
                    <a:pt x="2518436" y="1316630"/>
                    <a:pt x="2519367" y="1282167"/>
                    <a:pt x="2520610" y="1251431"/>
                  </a:cubicBezTo>
                  <a:lnTo>
                    <a:pt x="2522473" y="1194925"/>
                  </a:lnTo>
                  <a:lnTo>
                    <a:pt x="2594517" y="1194925"/>
                  </a:lnTo>
                  <a:lnTo>
                    <a:pt x="2666561" y="1194925"/>
                  </a:lnTo>
                  <a:lnTo>
                    <a:pt x="2668424" y="1248326"/>
                  </a:lnTo>
                  <a:close/>
                  <a:moveTo>
                    <a:pt x="2087724" y="1237460"/>
                  </a:moveTo>
                  <a:cubicBezTo>
                    <a:pt x="2088966" y="1249257"/>
                    <a:pt x="2089898" y="1274406"/>
                    <a:pt x="2089898" y="1293344"/>
                  </a:cubicBezTo>
                  <a:lnTo>
                    <a:pt x="2089898" y="1328428"/>
                  </a:lnTo>
                  <a:lnTo>
                    <a:pt x="2009159" y="1328428"/>
                  </a:lnTo>
                  <a:lnTo>
                    <a:pt x="1928420" y="1328428"/>
                  </a:lnTo>
                  <a:lnTo>
                    <a:pt x="1928420" y="1316319"/>
                  </a:lnTo>
                  <a:cubicBezTo>
                    <a:pt x="1928420" y="1304832"/>
                    <a:pt x="1928730" y="1304211"/>
                    <a:pt x="1943326" y="1300485"/>
                  </a:cubicBezTo>
                  <a:cubicBezTo>
                    <a:pt x="1984006" y="1289308"/>
                    <a:pt x="2021580" y="1263229"/>
                    <a:pt x="2035554" y="1236218"/>
                  </a:cubicBezTo>
                  <a:cubicBezTo>
                    <a:pt x="2045181" y="1216968"/>
                    <a:pt x="2045802" y="1216658"/>
                    <a:pt x="2066608" y="1216658"/>
                  </a:cubicBezTo>
                  <a:lnTo>
                    <a:pt x="2085861" y="1216658"/>
                  </a:lnTo>
                  <a:lnTo>
                    <a:pt x="2087724" y="1237460"/>
                  </a:lnTo>
                  <a:close/>
                  <a:moveTo>
                    <a:pt x="1661050" y="1252362"/>
                  </a:moveTo>
                  <a:cubicBezTo>
                    <a:pt x="1688687" y="1270370"/>
                    <a:pt x="1725951" y="1285272"/>
                    <a:pt x="1768495" y="1295207"/>
                  </a:cubicBezTo>
                  <a:cubicBezTo>
                    <a:pt x="1807311" y="1304521"/>
                    <a:pt x="1858860" y="1311041"/>
                    <a:pt x="1882461" y="1309179"/>
                  </a:cubicBezTo>
                  <a:lnTo>
                    <a:pt x="1898298" y="1308247"/>
                  </a:lnTo>
                  <a:lnTo>
                    <a:pt x="1896435" y="1379966"/>
                  </a:lnTo>
                  <a:cubicBezTo>
                    <a:pt x="1895503" y="1419706"/>
                    <a:pt x="1893019" y="1494220"/>
                    <a:pt x="1891156" y="1546068"/>
                  </a:cubicBezTo>
                  <a:cubicBezTo>
                    <a:pt x="1889293" y="1597917"/>
                    <a:pt x="1886808" y="1668705"/>
                    <a:pt x="1885566" y="1703478"/>
                  </a:cubicBezTo>
                  <a:lnTo>
                    <a:pt x="1883392" y="1766503"/>
                  </a:lnTo>
                  <a:lnTo>
                    <a:pt x="1855755" y="1743218"/>
                  </a:lnTo>
                  <a:cubicBezTo>
                    <a:pt x="1840228" y="1730178"/>
                    <a:pt x="1827186" y="1720243"/>
                    <a:pt x="1826565" y="1721175"/>
                  </a:cubicBezTo>
                  <a:cubicBezTo>
                    <a:pt x="1825944" y="1721795"/>
                    <a:pt x="1824391" y="1768056"/>
                    <a:pt x="1823149" y="1824251"/>
                  </a:cubicBezTo>
                  <a:lnTo>
                    <a:pt x="1821286" y="1926086"/>
                  </a:lnTo>
                  <a:lnTo>
                    <a:pt x="1709804" y="1926086"/>
                  </a:lnTo>
                  <a:lnTo>
                    <a:pt x="1598632" y="1926086"/>
                  </a:lnTo>
                  <a:lnTo>
                    <a:pt x="1589316" y="1888829"/>
                  </a:lnTo>
                  <a:cubicBezTo>
                    <a:pt x="1578447" y="1843811"/>
                    <a:pt x="1563231" y="1752532"/>
                    <a:pt x="1558884" y="1705651"/>
                  </a:cubicBezTo>
                  <a:cubicBezTo>
                    <a:pt x="1555468" y="1669015"/>
                    <a:pt x="1555157" y="1560040"/>
                    <a:pt x="1558573" y="1527130"/>
                  </a:cubicBezTo>
                  <a:lnTo>
                    <a:pt x="1560436" y="1506949"/>
                  </a:lnTo>
                  <a:lnTo>
                    <a:pt x="1578447" y="1506018"/>
                  </a:lnTo>
                  <a:lnTo>
                    <a:pt x="1596148" y="1505086"/>
                  </a:lnTo>
                  <a:lnTo>
                    <a:pt x="1595527" y="1447028"/>
                  </a:lnTo>
                  <a:lnTo>
                    <a:pt x="1594595" y="1388970"/>
                  </a:lnTo>
                  <a:lnTo>
                    <a:pt x="1461997" y="1388038"/>
                  </a:lnTo>
                  <a:cubicBezTo>
                    <a:pt x="1388711" y="1387728"/>
                    <a:pt x="1329088" y="1386176"/>
                    <a:pt x="1329088" y="1384934"/>
                  </a:cubicBezTo>
                  <a:cubicBezTo>
                    <a:pt x="1329088" y="1383692"/>
                    <a:pt x="1339025" y="1369410"/>
                    <a:pt x="1351447" y="1353266"/>
                  </a:cubicBezTo>
                  <a:cubicBezTo>
                    <a:pt x="1404238" y="1283099"/>
                    <a:pt x="1418522" y="1272543"/>
                    <a:pt x="1460755" y="1272232"/>
                  </a:cubicBezTo>
                  <a:cubicBezTo>
                    <a:pt x="1474108" y="1272232"/>
                    <a:pt x="1498330" y="1272853"/>
                    <a:pt x="1514788" y="1274095"/>
                  </a:cubicBezTo>
                  <a:cubicBezTo>
                    <a:pt x="1559815" y="1277200"/>
                    <a:pt x="1601427" y="1266333"/>
                    <a:pt x="1627201" y="1244911"/>
                  </a:cubicBezTo>
                  <a:cubicBezTo>
                    <a:pt x="1631549" y="1241496"/>
                    <a:pt x="1635896" y="1238701"/>
                    <a:pt x="1637139" y="1238391"/>
                  </a:cubicBezTo>
                  <a:cubicBezTo>
                    <a:pt x="1638381" y="1238391"/>
                    <a:pt x="1649249" y="1244600"/>
                    <a:pt x="1661050" y="1252362"/>
                  </a:cubicBezTo>
                  <a:close/>
                  <a:moveTo>
                    <a:pt x="2384906" y="1313525"/>
                  </a:moveTo>
                  <a:cubicBezTo>
                    <a:pt x="2384906" y="1324392"/>
                    <a:pt x="2385837" y="1348919"/>
                    <a:pt x="2387080" y="1367858"/>
                  </a:cubicBezTo>
                  <a:lnTo>
                    <a:pt x="2388943" y="1402941"/>
                  </a:lnTo>
                  <a:lnTo>
                    <a:pt x="2306962" y="1402941"/>
                  </a:lnTo>
                  <a:lnTo>
                    <a:pt x="2224981" y="1402941"/>
                  </a:lnTo>
                  <a:lnTo>
                    <a:pt x="2225912" y="1358544"/>
                  </a:lnTo>
                  <a:cubicBezTo>
                    <a:pt x="2226223" y="1334327"/>
                    <a:pt x="2227465" y="1309799"/>
                    <a:pt x="2228396" y="1304211"/>
                  </a:cubicBezTo>
                  <a:lnTo>
                    <a:pt x="2229949" y="1294276"/>
                  </a:lnTo>
                  <a:lnTo>
                    <a:pt x="2307272" y="1294276"/>
                  </a:lnTo>
                  <a:lnTo>
                    <a:pt x="2384906" y="1294276"/>
                  </a:lnTo>
                  <a:lnTo>
                    <a:pt x="2384906" y="1313525"/>
                  </a:lnTo>
                  <a:close/>
                  <a:moveTo>
                    <a:pt x="2093003" y="1377172"/>
                  </a:moveTo>
                  <a:cubicBezTo>
                    <a:pt x="2093003" y="1388970"/>
                    <a:pt x="2093935" y="1422501"/>
                    <a:pt x="2095177" y="1451685"/>
                  </a:cubicBezTo>
                  <a:lnTo>
                    <a:pt x="2097040" y="1505397"/>
                  </a:lnTo>
                  <a:lnTo>
                    <a:pt x="2009159" y="1505397"/>
                  </a:lnTo>
                  <a:lnTo>
                    <a:pt x="1921278" y="1505397"/>
                  </a:lnTo>
                  <a:lnTo>
                    <a:pt x="1923141" y="1456342"/>
                  </a:lnTo>
                  <a:cubicBezTo>
                    <a:pt x="1924383" y="1429642"/>
                    <a:pt x="1925315" y="1396111"/>
                    <a:pt x="1925315" y="1381829"/>
                  </a:cubicBezTo>
                  <a:lnTo>
                    <a:pt x="1925315" y="1356370"/>
                  </a:lnTo>
                  <a:lnTo>
                    <a:pt x="2009159" y="1356370"/>
                  </a:lnTo>
                  <a:lnTo>
                    <a:pt x="2093003" y="1356370"/>
                  </a:lnTo>
                  <a:lnTo>
                    <a:pt x="2093003" y="1377172"/>
                  </a:lnTo>
                  <a:close/>
                  <a:moveTo>
                    <a:pt x="2673703" y="1410392"/>
                  </a:moveTo>
                  <a:cubicBezTo>
                    <a:pt x="2673703" y="1429642"/>
                    <a:pt x="2674635" y="1454169"/>
                    <a:pt x="2675566" y="1464725"/>
                  </a:cubicBezTo>
                  <a:lnTo>
                    <a:pt x="2677740" y="1483664"/>
                  </a:lnTo>
                  <a:lnTo>
                    <a:pt x="2594517" y="1483664"/>
                  </a:lnTo>
                  <a:lnTo>
                    <a:pt x="2511293" y="1483664"/>
                  </a:lnTo>
                  <a:lnTo>
                    <a:pt x="2513157" y="1453237"/>
                  </a:lnTo>
                  <a:cubicBezTo>
                    <a:pt x="2514399" y="1436782"/>
                    <a:pt x="2515330" y="1412255"/>
                    <a:pt x="2515330" y="1398905"/>
                  </a:cubicBezTo>
                  <a:lnTo>
                    <a:pt x="2515330" y="1374999"/>
                  </a:lnTo>
                  <a:lnTo>
                    <a:pt x="2594517" y="1374999"/>
                  </a:lnTo>
                  <a:lnTo>
                    <a:pt x="2673703" y="1374999"/>
                  </a:lnTo>
                  <a:lnTo>
                    <a:pt x="2673703" y="1410392"/>
                  </a:lnTo>
                  <a:close/>
                  <a:moveTo>
                    <a:pt x="913903" y="1407598"/>
                  </a:moveTo>
                  <a:lnTo>
                    <a:pt x="922288" y="1415049"/>
                  </a:lnTo>
                  <a:lnTo>
                    <a:pt x="922288" y="1460378"/>
                  </a:lnTo>
                  <a:lnTo>
                    <a:pt x="922288" y="1505397"/>
                  </a:lnTo>
                  <a:lnTo>
                    <a:pt x="949925" y="1505397"/>
                  </a:lnTo>
                  <a:lnTo>
                    <a:pt x="977874" y="1505397"/>
                  </a:lnTo>
                  <a:lnTo>
                    <a:pt x="980358" y="1523094"/>
                  </a:lnTo>
                  <a:cubicBezTo>
                    <a:pt x="984395" y="1551036"/>
                    <a:pt x="983153" y="1679571"/>
                    <a:pt x="978495" y="1722727"/>
                  </a:cubicBezTo>
                  <a:cubicBezTo>
                    <a:pt x="968247" y="1821457"/>
                    <a:pt x="936883" y="1956202"/>
                    <a:pt x="903035" y="2049964"/>
                  </a:cubicBezTo>
                  <a:lnTo>
                    <a:pt x="896203" y="2068282"/>
                  </a:lnTo>
                  <a:lnTo>
                    <a:pt x="887508" y="2042202"/>
                  </a:lnTo>
                  <a:cubicBezTo>
                    <a:pt x="865771" y="1977935"/>
                    <a:pt x="842791" y="1869270"/>
                    <a:pt x="835649" y="1795998"/>
                  </a:cubicBezTo>
                  <a:cubicBezTo>
                    <a:pt x="831922" y="1758431"/>
                    <a:pt x="830991" y="1672120"/>
                    <a:pt x="834096" y="1642315"/>
                  </a:cubicBezTo>
                  <a:lnTo>
                    <a:pt x="836270" y="1623376"/>
                  </a:lnTo>
                  <a:lnTo>
                    <a:pt x="851175" y="1623376"/>
                  </a:lnTo>
                  <a:lnTo>
                    <a:pt x="866392" y="1623376"/>
                  </a:lnTo>
                  <a:lnTo>
                    <a:pt x="866392" y="1572148"/>
                  </a:lnTo>
                  <a:lnTo>
                    <a:pt x="866392" y="1520920"/>
                  </a:lnTo>
                  <a:lnTo>
                    <a:pt x="756152" y="1520920"/>
                  </a:lnTo>
                  <a:cubicBezTo>
                    <a:pt x="692803" y="1520920"/>
                    <a:pt x="645912" y="1519678"/>
                    <a:pt x="645912" y="1518126"/>
                  </a:cubicBezTo>
                  <a:cubicBezTo>
                    <a:pt x="645912" y="1513779"/>
                    <a:pt x="686903" y="1461931"/>
                    <a:pt x="700566" y="1448891"/>
                  </a:cubicBezTo>
                  <a:cubicBezTo>
                    <a:pt x="721372" y="1429021"/>
                    <a:pt x="730067" y="1426847"/>
                    <a:pt x="784410" y="1429642"/>
                  </a:cubicBezTo>
                  <a:cubicBezTo>
                    <a:pt x="828817" y="1431504"/>
                    <a:pt x="833475" y="1431194"/>
                    <a:pt x="853970" y="1424674"/>
                  </a:cubicBezTo>
                  <a:cubicBezTo>
                    <a:pt x="866081" y="1420638"/>
                    <a:pt x="881297" y="1413808"/>
                    <a:pt x="887508" y="1408840"/>
                  </a:cubicBezTo>
                  <a:cubicBezTo>
                    <a:pt x="901793" y="1398284"/>
                    <a:pt x="903035" y="1398284"/>
                    <a:pt x="913903" y="1407598"/>
                  </a:cubicBezTo>
                  <a:close/>
                  <a:moveTo>
                    <a:pt x="1565094" y="1446407"/>
                  </a:moveTo>
                  <a:lnTo>
                    <a:pt x="1565094" y="1477454"/>
                  </a:lnTo>
                  <a:lnTo>
                    <a:pt x="1259218" y="1477454"/>
                  </a:lnTo>
                  <a:lnTo>
                    <a:pt x="953341" y="1477454"/>
                  </a:lnTo>
                  <a:lnTo>
                    <a:pt x="953341" y="1446407"/>
                  </a:lnTo>
                  <a:lnTo>
                    <a:pt x="953341" y="1415360"/>
                  </a:lnTo>
                  <a:lnTo>
                    <a:pt x="1259218" y="1415360"/>
                  </a:lnTo>
                  <a:lnTo>
                    <a:pt x="1565094" y="1415360"/>
                  </a:lnTo>
                  <a:lnTo>
                    <a:pt x="1565094" y="1446407"/>
                  </a:lnTo>
                  <a:close/>
                  <a:moveTo>
                    <a:pt x="2389253" y="1450133"/>
                  </a:moveTo>
                  <a:cubicBezTo>
                    <a:pt x="2390185" y="1459136"/>
                    <a:pt x="2391738" y="1492667"/>
                    <a:pt x="2392669" y="1524646"/>
                  </a:cubicBezTo>
                  <a:lnTo>
                    <a:pt x="2394532" y="1583015"/>
                  </a:lnTo>
                  <a:lnTo>
                    <a:pt x="2306651" y="1583015"/>
                  </a:lnTo>
                  <a:lnTo>
                    <a:pt x="2218770" y="1583015"/>
                  </a:lnTo>
                  <a:lnTo>
                    <a:pt x="2220633" y="1524956"/>
                  </a:lnTo>
                  <a:cubicBezTo>
                    <a:pt x="2221875" y="1492667"/>
                    <a:pt x="2222807" y="1459136"/>
                    <a:pt x="2223117" y="1450133"/>
                  </a:cubicBezTo>
                  <a:lnTo>
                    <a:pt x="2223428" y="1433988"/>
                  </a:lnTo>
                  <a:lnTo>
                    <a:pt x="2305409" y="1433988"/>
                  </a:lnTo>
                  <a:lnTo>
                    <a:pt x="2387701" y="1433988"/>
                  </a:lnTo>
                  <a:lnTo>
                    <a:pt x="2389253" y="1450133"/>
                  </a:lnTo>
                  <a:close/>
                  <a:moveTo>
                    <a:pt x="1529072" y="1551036"/>
                  </a:moveTo>
                  <a:cubicBezTo>
                    <a:pt x="1528141" y="1576495"/>
                    <a:pt x="1526899" y="1598538"/>
                    <a:pt x="1526278" y="1600091"/>
                  </a:cubicBezTo>
                  <a:cubicBezTo>
                    <a:pt x="1524414" y="1606610"/>
                    <a:pt x="1530936" y="1715896"/>
                    <a:pt x="1535594" y="1753153"/>
                  </a:cubicBezTo>
                  <a:cubicBezTo>
                    <a:pt x="1539631" y="1786684"/>
                    <a:pt x="1560436" y="1898143"/>
                    <a:pt x="1566958" y="1920497"/>
                  </a:cubicBezTo>
                  <a:lnTo>
                    <a:pt x="1568821" y="1927638"/>
                  </a:lnTo>
                  <a:lnTo>
                    <a:pt x="1362005" y="1927638"/>
                  </a:lnTo>
                  <a:lnTo>
                    <a:pt x="1155189" y="1927638"/>
                  </a:lnTo>
                  <a:lnTo>
                    <a:pt x="1155189" y="2082874"/>
                  </a:lnTo>
                  <a:lnTo>
                    <a:pt x="1155189" y="2238110"/>
                  </a:lnTo>
                  <a:lnTo>
                    <a:pt x="1004890" y="2238110"/>
                  </a:lnTo>
                  <a:lnTo>
                    <a:pt x="854281" y="2238110"/>
                  </a:lnTo>
                  <a:lnTo>
                    <a:pt x="871360" y="2201474"/>
                  </a:lnTo>
                  <a:cubicBezTo>
                    <a:pt x="936572" y="2063004"/>
                    <a:pt x="982221" y="1909010"/>
                    <a:pt x="1003337" y="1756879"/>
                  </a:cubicBezTo>
                  <a:cubicBezTo>
                    <a:pt x="1009548" y="1713413"/>
                    <a:pt x="1010480" y="1691990"/>
                    <a:pt x="1010790" y="1615614"/>
                  </a:cubicBezTo>
                  <a:cubicBezTo>
                    <a:pt x="1010790" y="1565939"/>
                    <a:pt x="1009859" y="1520920"/>
                    <a:pt x="1008616" y="1515332"/>
                  </a:cubicBezTo>
                  <a:lnTo>
                    <a:pt x="1006443" y="1505397"/>
                  </a:lnTo>
                  <a:lnTo>
                    <a:pt x="1268534" y="1505397"/>
                  </a:lnTo>
                  <a:lnTo>
                    <a:pt x="1530936" y="1505397"/>
                  </a:lnTo>
                  <a:lnTo>
                    <a:pt x="1529072" y="1551036"/>
                  </a:lnTo>
                  <a:close/>
                  <a:moveTo>
                    <a:pt x="2678051" y="1557245"/>
                  </a:moveTo>
                  <a:cubicBezTo>
                    <a:pt x="2678982" y="1582704"/>
                    <a:pt x="2680535" y="1616856"/>
                    <a:pt x="2681466" y="1633311"/>
                  </a:cubicBezTo>
                  <a:lnTo>
                    <a:pt x="2683019" y="1663737"/>
                  </a:lnTo>
                  <a:lnTo>
                    <a:pt x="2594827" y="1663737"/>
                  </a:lnTo>
                  <a:lnTo>
                    <a:pt x="2506325" y="1663737"/>
                  </a:lnTo>
                  <a:lnTo>
                    <a:pt x="2507878" y="1613130"/>
                  </a:lnTo>
                  <a:cubicBezTo>
                    <a:pt x="2508809" y="1585498"/>
                    <a:pt x="2510051" y="1551346"/>
                    <a:pt x="2510983" y="1537065"/>
                  </a:cubicBezTo>
                  <a:lnTo>
                    <a:pt x="2512846" y="1511606"/>
                  </a:lnTo>
                  <a:lnTo>
                    <a:pt x="2594517" y="1511606"/>
                  </a:lnTo>
                  <a:lnTo>
                    <a:pt x="2676187" y="1511606"/>
                  </a:lnTo>
                  <a:lnTo>
                    <a:pt x="2678051" y="1557245"/>
                  </a:lnTo>
                  <a:close/>
                  <a:moveTo>
                    <a:pt x="2099214" y="1571838"/>
                  </a:moveTo>
                  <a:cubicBezTo>
                    <a:pt x="2099214" y="1591087"/>
                    <a:pt x="2100146" y="1615614"/>
                    <a:pt x="2101077" y="1626170"/>
                  </a:cubicBezTo>
                  <a:lnTo>
                    <a:pt x="2103251" y="1645109"/>
                  </a:lnTo>
                  <a:lnTo>
                    <a:pt x="2009159" y="1645109"/>
                  </a:lnTo>
                  <a:lnTo>
                    <a:pt x="1915067" y="1645109"/>
                  </a:lnTo>
                  <a:lnTo>
                    <a:pt x="1917241" y="1621203"/>
                  </a:lnTo>
                  <a:cubicBezTo>
                    <a:pt x="1918172" y="1608163"/>
                    <a:pt x="1919104" y="1583946"/>
                    <a:pt x="1919104" y="1566870"/>
                  </a:cubicBezTo>
                  <a:lnTo>
                    <a:pt x="1919104" y="1536444"/>
                  </a:lnTo>
                  <a:lnTo>
                    <a:pt x="2009159" y="1536444"/>
                  </a:lnTo>
                  <a:lnTo>
                    <a:pt x="2099214" y="1536444"/>
                  </a:lnTo>
                  <a:lnTo>
                    <a:pt x="2099214" y="1571838"/>
                  </a:lnTo>
                  <a:close/>
                  <a:moveTo>
                    <a:pt x="835338" y="1572148"/>
                  </a:moveTo>
                  <a:lnTo>
                    <a:pt x="835338" y="1595433"/>
                  </a:lnTo>
                  <a:lnTo>
                    <a:pt x="579147" y="1595433"/>
                  </a:lnTo>
                  <a:lnTo>
                    <a:pt x="322956" y="1595433"/>
                  </a:lnTo>
                  <a:lnTo>
                    <a:pt x="322956" y="1572148"/>
                  </a:lnTo>
                  <a:lnTo>
                    <a:pt x="322956" y="1548863"/>
                  </a:lnTo>
                  <a:lnTo>
                    <a:pt x="579147" y="1548863"/>
                  </a:lnTo>
                  <a:lnTo>
                    <a:pt x="835338" y="1548863"/>
                  </a:lnTo>
                  <a:lnTo>
                    <a:pt x="835338" y="1572148"/>
                  </a:lnTo>
                  <a:close/>
                  <a:moveTo>
                    <a:pt x="2395775" y="1620892"/>
                  </a:moveTo>
                  <a:cubicBezTo>
                    <a:pt x="2397948" y="1632380"/>
                    <a:pt x="2399190" y="1716517"/>
                    <a:pt x="2396706" y="1716517"/>
                  </a:cubicBezTo>
                  <a:cubicBezTo>
                    <a:pt x="2395464" y="1716517"/>
                    <a:pt x="2393601" y="1714965"/>
                    <a:pt x="2392669" y="1713413"/>
                  </a:cubicBezTo>
                  <a:cubicBezTo>
                    <a:pt x="2389564" y="1708135"/>
                    <a:pt x="2384906" y="1709998"/>
                    <a:pt x="2384906" y="1716517"/>
                  </a:cubicBezTo>
                  <a:cubicBezTo>
                    <a:pt x="2384906" y="1722727"/>
                    <a:pt x="2382732" y="1722727"/>
                    <a:pt x="2298888" y="1722727"/>
                  </a:cubicBezTo>
                  <a:lnTo>
                    <a:pt x="2213180" y="1722727"/>
                  </a:lnTo>
                  <a:lnTo>
                    <a:pt x="2215043" y="1689506"/>
                  </a:lnTo>
                  <a:cubicBezTo>
                    <a:pt x="2216286" y="1671499"/>
                    <a:pt x="2217217" y="1646972"/>
                    <a:pt x="2217217" y="1635174"/>
                  </a:cubicBezTo>
                  <a:lnTo>
                    <a:pt x="2217217" y="1614062"/>
                  </a:lnTo>
                  <a:lnTo>
                    <a:pt x="2305720" y="1614062"/>
                  </a:lnTo>
                  <a:lnTo>
                    <a:pt x="2394222" y="1614062"/>
                  </a:lnTo>
                  <a:lnTo>
                    <a:pt x="2395775" y="1620892"/>
                  </a:lnTo>
                  <a:close/>
                  <a:moveTo>
                    <a:pt x="805837" y="1709377"/>
                  </a:moveTo>
                  <a:cubicBezTo>
                    <a:pt x="805837" y="1804691"/>
                    <a:pt x="808322" y="1831392"/>
                    <a:pt x="824780" y="1913357"/>
                  </a:cubicBezTo>
                  <a:cubicBezTo>
                    <a:pt x="836891" y="1974519"/>
                    <a:pt x="842480" y="1995632"/>
                    <a:pt x="863907" y="2061141"/>
                  </a:cubicBezTo>
                  <a:lnTo>
                    <a:pt x="879745" y="2109264"/>
                  </a:lnTo>
                  <a:lnTo>
                    <a:pt x="874155" y="2124788"/>
                  </a:lnTo>
                  <a:cubicBezTo>
                    <a:pt x="871050" y="2133171"/>
                    <a:pt x="858318" y="2162355"/>
                    <a:pt x="845275" y="2189055"/>
                  </a:cubicBezTo>
                  <a:lnTo>
                    <a:pt x="821985" y="2238110"/>
                  </a:lnTo>
                  <a:lnTo>
                    <a:pt x="531946" y="2238110"/>
                  </a:lnTo>
                  <a:cubicBezTo>
                    <a:pt x="372642" y="2238110"/>
                    <a:pt x="242217" y="2237489"/>
                    <a:pt x="242217" y="2236868"/>
                  </a:cubicBezTo>
                  <a:cubicBezTo>
                    <a:pt x="242217" y="2236247"/>
                    <a:pt x="247807" y="2223207"/>
                    <a:pt x="254949" y="2207994"/>
                  </a:cubicBezTo>
                  <a:cubicBezTo>
                    <a:pt x="316124" y="2075112"/>
                    <a:pt x="356494" y="1929191"/>
                    <a:pt x="369847" y="1792893"/>
                  </a:cubicBezTo>
                  <a:cubicBezTo>
                    <a:pt x="371710" y="1771781"/>
                    <a:pt x="372952" y="1727073"/>
                    <a:pt x="372020" y="1689506"/>
                  </a:cubicBezTo>
                  <a:lnTo>
                    <a:pt x="370778" y="1623376"/>
                  </a:lnTo>
                  <a:lnTo>
                    <a:pt x="588463" y="1623376"/>
                  </a:lnTo>
                  <a:lnTo>
                    <a:pt x="805837" y="1623376"/>
                  </a:lnTo>
                  <a:lnTo>
                    <a:pt x="805837" y="1709377"/>
                  </a:lnTo>
                  <a:close/>
                  <a:moveTo>
                    <a:pt x="2102319" y="1684539"/>
                  </a:moveTo>
                  <a:cubicBezTo>
                    <a:pt x="2102319" y="1691059"/>
                    <a:pt x="2103251" y="1704099"/>
                    <a:pt x="2104183" y="1713413"/>
                  </a:cubicBezTo>
                  <a:cubicBezTo>
                    <a:pt x="2106046" y="1727694"/>
                    <a:pt x="2105425" y="1729868"/>
                    <a:pt x="2102009" y="1726453"/>
                  </a:cubicBezTo>
                  <a:cubicBezTo>
                    <a:pt x="2095488" y="1720243"/>
                    <a:pt x="2093003" y="1722106"/>
                    <a:pt x="2093003" y="1732662"/>
                  </a:cubicBezTo>
                  <a:cubicBezTo>
                    <a:pt x="2093314" y="1744460"/>
                    <a:pt x="2079961" y="1925775"/>
                    <a:pt x="2079029" y="1927017"/>
                  </a:cubicBezTo>
                  <a:cubicBezTo>
                    <a:pt x="2078408" y="1927638"/>
                    <a:pt x="2040833" y="1896902"/>
                    <a:pt x="1995495" y="1859334"/>
                  </a:cubicBezTo>
                  <a:lnTo>
                    <a:pt x="1912893" y="1790410"/>
                  </a:lnTo>
                  <a:lnTo>
                    <a:pt x="1912893" y="1752843"/>
                  </a:lnTo>
                  <a:cubicBezTo>
                    <a:pt x="1912893" y="1732041"/>
                    <a:pt x="1913825" y="1705651"/>
                    <a:pt x="1915067" y="1693853"/>
                  </a:cubicBezTo>
                  <a:lnTo>
                    <a:pt x="1916930" y="1673051"/>
                  </a:lnTo>
                  <a:lnTo>
                    <a:pt x="2009469" y="1673051"/>
                  </a:lnTo>
                  <a:lnTo>
                    <a:pt x="2102319" y="1673051"/>
                  </a:lnTo>
                  <a:lnTo>
                    <a:pt x="2102319" y="1684539"/>
                  </a:lnTo>
                  <a:close/>
                  <a:moveTo>
                    <a:pt x="2684261" y="1720243"/>
                  </a:moveTo>
                  <a:cubicBezTo>
                    <a:pt x="2685193" y="1735767"/>
                    <a:pt x="2686124" y="1760294"/>
                    <a:pt x="2686124" y="1774576"/>
                  </a:cubicBezTo>
                  <a:lnTo>
                    <a:pt x="2686124" y="1800345"/>
                  </a:lnTo>
                  <a:lnTo>
                    <a:pt x="2602280" y="1800345"/>
                  </a:lnTo>
                  <a:cubicBezTo>
                    <a:pt x="2501356" y="1800345"/>
                    <a:pt x="2502909" y="1800966"/>
                    <a:pt x="2502909" y="1771160"/>
                  </a:cubicBezTo>
                  <a:cubicBezTo>
                    <a:pt x="2502909" y="1760915"/>
                    <a:pt x="2503841" y="1738561"/>
                    <a:pt x="2505083" y="1721795"/>
                  </a:cubicBezTo>
                  <a:lnTo>
                    <a:pt x="2506946" y="1691680"/>
                  </a:lnTo>
                  <a:lnTo>
                    <a:pt x="2594517" y="1691680"/>
                  </a:lnTo>
                  <a:lnTo>
                    <a:pt x="2682088" y="1691680"/>
                  </a:lnTo>
                  <a:lnTo>
                    <a:pt x="2684261" y="1720243"/>
                  </a:lnTo>
                  <a:close/>
                  <a:moveTo>
                    <a:pt x="2388632" y="1839154"/>
                  </a:moveTo>
                  <a:cubicBezTo>
                    <a:pt x="2389564" y="1886966"/>
                    <a:pt x="2390185" y="1926396"/>
                    <a:pt x="2389564" y="1927017"/>
                  </a:cubicBezTo>
                  <a:cubicBezTo>
                    <a:pt x="2389253" y="1927638"/>
                    <a:pt x="2349194" y="1900006"/>
                    <a:pt x="2300751" y="1866165"/>
                  </a:cubicBezTo>
                  <a:cubicBezTo>
                    <a:pt x="2233676" y="1818973"/>
                    <a:pt x="2212249" y="1802518"/>
                    <a:pt x="2211628" y="1796930"/>
                  </a:cubicBezTo>
                  <a:cubicBezTo>
                    <a:pt x="2211007" y="1793204"/>
                    <a:pt x="2211317" y="1781096"/>
                    <a:pt x="2212559" y="1770229"/>
                  </a:cubicBezTo>
                  <a:lnTo>
                    <a:pt x="2214733" y="1750669"/>
                  </a:lnTo>
                  <a:lnTo>
                    <a:pt x="2300440" y="1751290"/>
                  </a:lnTo>
                  <a:lnTo>
                    <a:pt x="2386459" y="1752222"/>
                  </a:lnTo>
                  <a:lnTo>
                    <a:pt x="2388632" y="1839154"/>
                  </a:lnTo>
                  <a:close/>
                  <a:moveTo>
                    <a:pt x="2480240" y="1809038"/>
                  </a:moveTo>
                  <a:cubicBezTo>
                    <a:pt x="2514088" y="1832634"/>
                    <a:pt x="2582406" y="1880136"/>
                    <a:pt x="2632091" y="1914598"/>
                  </a:cubicBezTo>
                  <a:lnTo>
                    <a:pt x="2722457" y="1977314"/>
                  </a:lnTo>
                  <a:lnTo>
                    <a:pt x="2730841" y="2047791"/>
                  </a:lnTo>
                  <a:cubicBezTo>
                    <a:pt x="2735499" y="2086910"/>
                    <a:pt x="2742642" y="2144968"/>
                    <a:pt x="2746989" y="2177258"/>
                  </a:cubicBezTo>
                  <a:cubicBezTo>
                    <a:pt x="2751026" y="2209547"/>
                    <a:pt x="2754442" y="2236558"/>
                    <a:pt x="2754442" y="2237179"/>
                  </a:cubicBezTo>
                  <a:cubicBezTo>
                    <a:pt x="2754442" y="2237800"/>
                    <a:pt x="2739226" y="2238110"/>
                    <a:pt x="2720283" y="2238110"/>
                  </a:cubicBezTo>
                  <a:lnTo>
                    <a:pt x="2686124" y="2238110"/>
                  </a:lnTo>
                  <a:lnTo>
                    <a:pt x="2686124" y="2127893"/>
                  </a:lnTo>
                  <a:lnTo>
                    <a:pt x="2686124" y="2017675"/>
                  </a:lnTo>
                  <a:lnTo>
                    <a:pt x="2613149" y="2017675"/>
                  </a:lnTo>
                  <a:lnTo>
                    <a:pt x="2540173" y="2017675"/>
                  </a:lnTo>
                  <a:lnTo>
                    <a:pt x="2540173" y="2127893"/>
                  </a:lnTo>
                  <a:lnTo>
                    <a:pt x="2540173" y="2238110"/>
                  </a:lnTo>
                  <a:lnTo>
                    <a:pt x="2509120" y="2238110"/>
                  </a:lnTo>
                  <a:lnTo>
                    <a:pt x="2478066" y="2238110"/>
                  </a:lnTo>
                  <a:lnTo>
                    <a:pt x="2478066" y="2127893"/>
                  </a:lnTo>
                  <a:lnTo>
                    <a:pt x="2478066" y="2017675"/>
                  </a:lnTo>
                  <a:lnTo>
                    <a:pt x="2405091" y="2017675"/>
                  </a:lnTo>
                  <a:lnTo>
                    <a:pt x="2332115" y="2017675"/>
                  </a:lnTo>
                  <a:lnTo>
                    <a:pt x="2332115" y="2127893"/>
                  </a:lnTo>
                  <a:lnTo>
                    <a:pt x="2332115" y="2238110"/>
                  </a:lnTo>
                  <a:lnTo>
                    <a:pt x="2301062" y="2238110"/>
                  </a:lnTo>
                  <a:lnTo>
                    <a:pt x="2270008" y="2238110"/>
                  </a:lnTo>
                  <a:lnTo>
                    <a:pt x="2269387" y="2128513"/>
                  </a:lnTo>
                  <a:lnTo>
                    <a:pt x="2268455" y="2019227"/>
                  </a:lnTo>
                  <a:lnTo>
                    <a:pt x="2196411" y="2018296"/>
                  </a:lnTo>
                  <a:lnTo>
                    <a:pt x="2124057" y="2017675"/>
                  </a:lnTo>
                  <a:lnTo>
                    <a:pt x="2124057" y="2127893"/>
                  </a:lnTo>
                  <a:lnTo>
                    <a:pt x="2124057" y="2238110"/>
                  </a:lnTo>
                  <a:lnTo>
                    <a:pt x="2091451" y="2238110"/>
                  </a:lnTo>
                  <a:lnTo>
                    <a:pt x="2058844" y="2238110"/>
                  </a:lnTo>
                  <a:lnTo>
                    <a:pt x="2058844" y="2127893"/>
                  </a:lnTo>
                  <a:lnTo>
                    <a:pt x="2058844" y="2017675"/>
                  </a:lnTo>
                  <a:lnTo>
                    <a:pt x="1985869" y="2017675"/>
                  </a:lnTo>
                  <a:lnTo>
                    <a:pt x="1912893" y="2017675"/>
                  </a:lnTo>
                  <a:lnTo>
                    <a:pt x="1912893" y="2127893"/>
                  </a:lnTo>
                  <a:lnTo>
                    <a:pt x="1912893" y="2238110"/>
                  </a:lnTo>
                  <a:lnTo>
                    <a:pt x="1878734" y="2238110"/>
                  </a:lnTo>
                  <a:lnTo>
                    <a:pt x="1844576" y="2238110"/>
                  </a:lnTo>
                  <a:lnTo>
                    <a:pt x="1844576" y="2196817"/>
                  </a:lnTo>
                  <a:cubicBezTo>
                    <a:pt x="1844576" y="2174463"/>
                    <a:pt x="1846128" y="2095603"/>
                    <a:pt x="1847681" y="2022332"/>
                  </a:cubicBezTo>
                  <a:cubicBezTo>
                    <a:pt x="1849234" y="1948750"/>
                    <a:pt x="1850786" y="1863991"/>
                    <a:pt x="1851097" y="1833876"/>
                  </a:cubicBezTo>
                  <a:cubicBezTo>
                    <a:pt x="1851407" y="1790099"/>
                    <a:pt x="1852339" y="1779233"/>
                    <a:pt x="1855444" y="1781096"/>
                  </a:cubicBezTo>
                  <a:cubicBezTo>
                    <a:pt x="1857618" y="1782337"/>
                    <a:pt x="1911651" y="1826424"/>
                    <a:pt x="1975311" y="1879515"/>
                  </a:cubicBezTo>
                  <a:cubicBezTo>
                    <a:pt x="2095177" y="1979487"/>
                    <a:pt x="2102009" y="1984765"/>
                    <a:pt x="2103562" y="1983213"/>
                  </a:cubicBezTo>
                  <a:cubicBezTo>
                    <a:pt x="2104183" y="1982592"/>
                    <a:pt x="2107909" y="1935400"/>
                    <a:pt x="2111946" y="1878584"/>
                  </a:cubicBezTo>
                  <a:cubicBezTo>
                    <a:pt x="2115983" y="1822078"/>
                    <a:pt x="2119709" y="1775507"/>
                    <a:pt x="2120641" y="1775507"/>
                  </a:cubicBezTo>
                  <a:cubicBezTo>
                    <a:pt x="2121883" y="1775818"/>
                    <a:pt x="2188959" y="1822388"/>
                    <a:pt x="2270008" y="1879515"/>
                  </a:cubicBezTo>
                  <a:cubicBezTo>
                    <a:pt x="2351058" y="1936642"/>
                    <a:pt x="2418754" y="1983523"/>
                    <a:pt x="2419996" y="1983523"/>
                  </a:cubicBezTo>
                  <a:cubicBezTo>
                    <a:pt x="2421238" y="1983523"/>
                    <a:pt x="2421549" y="1973278"/>
                    <a:pt x="2420928" y="1960859"/>
                  </a:cubicBezTo>
                  <a:cubicBezTo>
                    <a:pt x="2418133" y="1925775"/>
                    <a:pt x="2415338" y="1766193"/>
                    <a:pt x="2417201" y="1766193"/>
                  </a:cubicBezTo>
                  <a:cubicBezTo>
                    <a:pt x="2418133" y="1766193"/>
                    <a:pt x="2446392" y="1785442"/>
                    <a:pt x="2480240" y="1809038"/>
                  </a:cubicBezTo>
                  <a:close/>
                  <a:moveTo>
                    <a:pt x="2687677" y="1832013"/>
                  </a:moveTo>
                  <a:cubicBezTo>
                    <a:pt x="2688298" y="1834186"/>
                    <a:pt x="2689230" y="1854677"/>
                    <a:pt x="2690161" y="1877342"/>
                  </a:cubicBezTo>
                  <a:cubicBezTo>
                    <a:pt x="2691093" y="1909010"/>
                    <a:pt x="2690472" y="1918324"/>
                    <a:pt x="2687677" y="1917082"/>
                  </a:cubicBezTo>
                  <a:cubicBezTo>
                    <a:pt x="2682398" y="1915219"/>
                    <a:pt x="2561911" y="1831081"/>
                    <a:pt x="2561911" y="1829529"/>
                  </a:cubicBezTo>
                  <a:cubicBezTo>
                    <a:pt x="2561911" y="1828908"/>
                    <a:pt x="2589859" y="1828287"/>
                    <a:pt x="2624018" y="1828287"/>
                  </a:cubicBezTo>
                  <a:cubicBezTo>
                    <a:pt x="2671219" y="1828287"/>
                    <a:pt x="2686746" y="1829219"/>
                    <a:pt x="2687677" y="1832013"/>
                  </a:cubicBezTo>
                  <a:close/>
                  <a:moveTo>
                    <a:pt x="1813522" y="2096845"/>
                  </a:moveTo>
                  <a:lnTo>
                    <a:pt x="1813522" y="2238110"/>
                  </a:lnTo>
                  <a:lnTo>
                    <a:pt x="1498330" y="2238110"/>
                  </a:lnTo>
                  <a:lnTo>
                    <a:pt x="1183137" y="2238110"/>
                  </a:lnTo>
                  <a:lnTo>
                    <a:pt x="1183137" y="2096845"/>
                  </a:lnTo>
                  <a:lnTo>
                    <a:pt x="1183137" y="1955581"/>
                  </a:lnTo>
                  <a:lnTo>
                    <a:pt x="1498330" y="1955581"/>
                  </a:lnTo>
                  <a:lnTo>
                    <a:pt x="1813522" y="1955581"/>
                  </a:lnTo>
                  <a:lnTo>
                    <a:pt x="1813522" y="2096845"/>
                  </a:lnTo>
                  <a:close/>
                  <a:moveTo>
                    <a:pt x="2030275" y="2130066"/>
                  </a:moveTo>
                  <a:lnTo>
                    <a:pt x="2029344" y="2214825"/>
                  </a:lnTo>
                  <a:lnTo>
                    <a:pt x="1986800" y="2215756"/>
                  </a:lnTo>
                  <a:lnTo>
                    <a:pt x="1943947" y="2216687"/>
                  </a:lnTo>
                  <a:lnTo>
                    <a:pt x="1943947" y="2130997"/>
                  </a:lnTo>
                  <a:lnTo>
                    <a:pt x="1943947" y="2045617"/>
                  </a:lnTo>
                  <a:lnTo>
                    <a:pt x="1987422" y="2045617"/>
                  </a:lnTo>
                  <a:lnTo>
                    <a:pt x="2030896" y="2045617"/>
                  </a:lnTo>
                  <a:lnTo>
                    <a:pt x="2030275" y="2130066"/>
                  </a:lnTo>
                  <a:close/>
                  <a:moveTo>
                    <a:pt x="2238955" y="2130997"/>
                  </a:moveTo>
                  <a:lnTo>
                    <a:pt x="2238955" y="2216377"/>
                  </a:lnTo>
                  <a:lnTo>
                    <a:pt x="2195480" y="2216377"/>
                  </a:lnTo>
                  <a:lnTo>
                    <a:pt x="2152005" y="2216377"/>
                  </a:lnTo>
                  <a:lnTo>
                    <a:pt x="2152005" y="2130997"/>
                  </a:lnTo>
                  <a:lnTo>
                    <a:pt x="2152005" y="2045617"/>
                  </a:lnTo>
                  <a:lnTo>
                    <a:pt x="2195480" y="2045617"/>
                  </a:lnTo>
                  <a:lnTo>
                    <a:pt x="2238955" y="2045617"/>
                  </a:lnTo>
                  <a:lnTo>
                    <a:pt x="2238955" y="2130997"/>
                  </a:lnTo>
                  <a:close/>
                  <a:moveTo>
                    <a:pt x="2448565" y="2130997"/>
                  </a:moveTo>
                  <a:lnTo>
                    <a:pt x="2448565" y="2214825"/>
                  </a:lnTo>
                  <a:lnTo>
                    <a:pt x="2405091" y="2214825"/>
                  </a:lnTo>
                  <a:lnTo>
                    <a:pt x="2361616" y="2214825"/>
                  </a:lnTo>
                  <a:lnTo>
                    <a:pt x="2360684" y="2134102"/>
                  </a:lnTo>
                  <a:cubicBezTo>
                    <a:pt x="2360374" y="2089704"/>
                    <a:pt x="2360684" y="2051827"/>
                    <a:pt x="2361616" y="2049343"/>
                  </a:cubicBezTo>
                  <a:cubicBezTo>
                    <a:pt x="2362547" y="2046238"/>
                    <a:pt x="2373106" y="2045617"/>
                    <a:pt x="2405712" y="2046238"/>
                  </a:cubicBezTo>
                  <a:lnTo>
                    <a:pt x="2448565" y="2047170"/>
                  </a:lnTo>
                  <a:lnTo>
                    <a:pt x="2448565" y="2130997"/>
                  </a:lnTo>
                  <a:close/>
                  <a:moveTo>
                    <a:pt x="2657555" y="2130066"/>
                  </a:moveTo>
                  <a:lnTo>
                    <a:pt x="2656624" y="2214825"/>
                  </a:lnTo>
                  <a:lnTo>
                    <a:pt x="2614080" y="2215756"/>
                  </a:lnTo>
                  <a:lnTo>
                    <a:pt x="2571227" y="2216687"/>
                  </a:lnTo>
                  <a:lnTo>
                    <a:pt x="2571227" y="2130997"/>
                  </a:lnTo>
                  <a:lnTo>
                    <a:pt x="2571227" y="2045617"/>
                  </a:lnTo>
                  <a:lnTo>
                    <a:pt x="2614702" y="2045617"/>
                  </a:lnTo>
                  <a:lnTo>
                    <a:pt x="2658176" y="2045617"/>
                  </a:lnTo>
                  <a:lnTo>
                    <a:pt x="2657555" y="2130066"/>
                  </a:lnTo>
                  <a:close/>
                  <a:moveTo>
                    <a:pt x="2903499" y="2408869"/>
                  </a:moveTo>
                  <a:lnTo>
                    <a:pt x="2903499" y="2551686"/>
                  </a:lnTo>
                  <a:lnTo>
                    <a:pt x="1465723" y="2551686"/>
                  </a:lnTo>
                  <a:lnTo>
                    <a:pt x="27948" y="2551686"/>
                  </a:lnTo>
                  <a:lnTo>
                    <a:pt x="27948" y="2408869"/>
                  </a:lnTo>
                  <a:lnTo>
                    <a:pt x="27948" y="2266052"/>
                  </a:lnTo>
                  <a:lnTo>
                    <a:pt x="1465723" y="2266052"/>
                  </a:lnTo>
                  <a:lnTo>
                    <a:pt x="2903499" y="2266052"/>
                  </a:lnTo>
                  <a:lnTo>
                    <a:pt x="2903499" y="2408869"/>
                  </a:lnTo>
                  <a:close/>
                </a:path>
              </a:pathLst>
            </a:custGeom>
            <a:solidFill>
              <a:srgbClr val="000000"/>
            </a:solidFill>
            <a:ln w="310" cap="flat">
              <a:noFill/>
              <a:prstDash val="solid"/>
              <a:miter/>
            </a:ln>
          </p:spPr>
          <p:txBody>
            <a:bodyPr rtlCol="0" anchor="ctr"/>
            <a:lstStyle/>
            <a:p>
              <a:endParaRPr lang="de-DE"/>
            </a:p>
          </p:txBody>
        </p:sp>
        <p:sp>
          <p:nvSpPr>
            <p:cNvPr id="23554" name="Pfeil: nach rechts 12">
              <a:extLst>
                <a:ext uri="{FF2B5EF4-FFF2-40B4-BE49-F238E27FC236}">
                  <a16:creationId xmlns:a16="http://schemas.microsoft.com/office/drawing/2014/main" id="{C70370C8-25B7-442D-51A9-4D4BD0C4B6D5}"/>
                </a:ext>
              </a:extLst>
            </p:cNvPr>
            <p:cNvSpPr/>
            <p:nvPr/>
          </p:nvSpPr>
          <p:spPr bwMode="auto">
            <a:xfrm>
              <a:off x="1941403" y="2098498"/>
              <a:ext cx="1586992" cy="994652"/>
            </a:xfrm>
            <a:custGeom>
              <a:avLst/>
              <a:gdLst>
                <a:gd name="csX0" fmla="*/ 0 w 1945532"/>
                <a:gd name="csY0" fmla="*/ 133755 h 535021"/>
                <a:gd name="csX1" fmla="*/ 1678022 w 1945532"/>
                <a:gd name="csY1" fmla="*/ 133755 h 535021"/>
                <a:gd name="csX2" fmla="*/ 1678022 w 1945532"/>
                <a:gd name="csY2" fmla="*/ 0 h 535021"/>
                <a:gd name="csX3" fmla="*/ 1945532 w 1945532"/>
                <a:gd name="csY3" fmla="*/ 267511 h 535021"/>
                <a:gd name="csX4" fmla="*/ 1678022 w 1945532"/>
                <a:gd name="csY4" fmla="*/ 535021 h 535021"/>
                <a:gd name="csX5" fmla="*/ 1678022 w 1945532"/>
                <a:gd name="csY5" fmla="*/ 401266 h 535021"/>
                <a:gd name="csX6" fmla="*/ 0 w 1945532"/>
                <a:gd name="csY6" fmla="*/ 401266 h 535021"/>
                <a:gd name="csX7" fmla="*/ 0 w 1945532"/>
                <a:gd name="csY7" fmla="*/ 133755 h 535021"/>
                <a:gd name="csX0" fmla="*/ 0 w 1945532"/>
                <a:gd name="csY0" fmla="*/ 133755 h 819555"/>
                <a:gd name="csX1" fmla="*/ 1678022 w 1945532"/>
                <a:gd name="csY1" fmla="*/ 133755 h 819555"/>
                <a:gd name="csX2" fmla="*/ 1678022 w 1945532"/>
                <a:gd name="csY2" fmla="*/ 0 h 819555"/>
                <a:gd name="csX3" fmla="*/ 1945532 w 1945532"/>
                <a:gd name="csY3" fmla="*/ 267511 h 819555"/>
                <a:gd name="csX4" fmla="*/ 1678022 w 1945532"/>
                <a:gd name="csY4" fmla="*/ 535021 h 819555"/>
                <a:gd name="csX5" fmla="*/ 1678022 w 1945532"/>
                <a:gd name="csY5" fmla="*/ 401266 h 819555"/>
                <a:gd name="csX6" fmla="*/ 48639 w 1945532"/>
                <a:gd name="csY6" fmla="*/ 819555 h 819555"/>
                <a:gd name="csX7" fmla="*/ 0 w 1945532"/>
                <a:gd name="csY7" fmla="*/ 133755 h 819555"/>
                <a:gd name="csX0" fmla="*/ 0 w 1896894"/>
                <a:gd name="csY0" fmla="*/ 513134 h 819555"/>
                <a:gd name="csX1" fmla="*/ 1629384 w 1896894"/>
                <a:gd name="csY1" fmla="*/ 133755 h 819555"/>
                <a:gd name="csX2" fmla="*/ 1629384 w 1896894"/>
                <a:gd name="csY2" fmla="*/ 0 h 819555"/>
                <a:gd name="csX3" fmla="*/ 1896894 w 1896894"/>
                <a:gd name="csY3" fmla="*/ 267511 h 819555"/>
                <a:gd name="csX4" fmla="*/ 1629384 w 1896894"/>
                <a:gd name="csY4" fmla="*/ 535021 h 819555"/>
                <a:gd name="csX5" fmla="*/ 1629384 w 1896894"/>
                <a:gd name="csY5" fmla="*/ 401266 h 819555"/>
                <a:gd name="csX6" fmla="*/ 1 w 1896894"/>
                <a:gd name="csY6" fmla="*/ 819555 h 819555"/>
                <a:gd name="csX7" fmla="*/ 0 w 1896894"/>
                <a:gd name="csY7" fmla="*/ 513134 h 819555"/>
                <a:gd name="csX0" fmla="*/ 0 w 1896894"/>
                <a:gd name="csY0" fmla="*/ 513134 h 819555"/>
                <a:gd name="csX1" fmla="*/ 1629384 w 1896894"/>
                <a:gd name="csY1" fmla="*/ 133755 h 819555"/>
                <a:gd name="csX2" fmla="*/ 1629384 w 1896894"/>
                <a:gd name="csY2" fmla="*/ 0 h 819555"/>
                <a:gd name="csX3" fmla="*/ 1896894 w 1896894"/>
                <a:gd name="csY3" fmla="*/ 267511 h 819555"/>
                <a:gd name="csX4" fmla="*/ 1629384 w 1896894"/>
                <a:gd name="csY4" fmla="*/ 535021 h 819555"/>
                <a:gd name="csX5" fmla="*/ 1629384 w 1896894"/>
                <a:gd name="csY5" fmla="*/ 401266 h 819555"/>
                <a:gd name="csX6" fmla="*/ 1 w 1896894"/>
                <a:gd name="csY6" fmla="*/ 819555 h 819555"/>
                <a:gd name="csX7" fmla="*/ 0 w 1896894"/>
                <a:gd name="csY7" fmla="*/ 513134 h 819555"/>
                <a:gd name="csX0" fmla="*/ 0 w 1896894"/>
                <a:gd name="csY0" fmla="*/ 513134 h 819555"/>
                <a:gd name="csX1" fmla="*/ 1629384 w 1896894"/>
                <a:gd name="csY1" fmla="*/ 133755 h 819555"/>
                <a:gd name="csX2" fmla="*/ 1629384 w 1896894"/>
                <a:gd name="csY2" fmla="*/ 0 h 819555"/>
                <a:gd name="csX3" fmla="*/ 1896894 w 1896894"/>
                <a:gd name="csY3" fmla="*/ 267511 h 819555"/>
                <a:gd name="csX4" fmla="*/ 1629384 w 1896894"/>
                <a:gd name="csY4" fmla="*/ 535021 h 819555"/>
                <a:gd name="csX5" fmla="*/ 1629384 w 1896894"/>
                <a:gd name="csY5" fmla="*/ 401266 h 819555"/>
                <a:gd name="csX6" fmla="*/ 1 w 1896894"/>
                <a:gd name="csY6" fmla="*/ 819555 h 819555"/>
                <a:gd name="csX7" fmla="*/ 0 w 1896894"/>
                <a:gd name="csY7" fmla="*/ 513134 h 819555"/>
                <a:gd name="csX0" fmla="*/ 0 w 1896894"/>
                <a:gd name="csY0" fmla="*/ 513134 h 1023835"/>
                <a:gd name="csX1" fmla="*/ 1629384 w 1896894"/>
                <a:gd name="csY1" fmla="*/ 133755 h 1023835"/>
                <a:gd name="csX2" fmla="*/ 1629384 w 1896894"/>
                <a:gd name="csY2" fmla="*/ 0 h 1023835"/>
                <a:gd name="csX3" fmla="*/ 1896894 w 1896894"/>
                <a:gd name="csY3" fmla="*/ 267511 h 1023835"/>
                <a:gd name="csX4" fmla="*/ 1629384 w 1896894"/>
                <a:gd name="csY4" fmla="*/ 535021 h 1023835"/>
                <a:gd name="csX5" fmla="*/ 1629384 w 1896894"/>
                <a:gd name="csY5" fmla="*/ 401266 h 1023835"/>
                <a:gd name="csX6" fmla="*/ 1 w 1896894"/>
                <a:gd name="csY6" fmla="*/ 1023835 h 1023835"/>
                <a:gd name="csX7" fmla="*/ 0 w 1896894"/>
                <a:gd name="csY7" fmla="*/ 513134 h 1023835"/>
                <a:gd name="csX0" fmla="*/ 0 w 1896894"/>
                <a:gd name="csY0" fmla="*/ 513134 h 1023835"/>
                <a:gd name="csX1" fmla="*/ 1629384 w 1896894"/>
                <a:gd name="csY1" fmla="*/ 133755 h 1023835"/>
                <a:gd name="csX2" fmla="*/ 1629384 w 1896894"/>
                <a:gd name="csY2" fmla="*/ 0 h 1023835"/>
                <a:gd name="csX3" fmla="*/ 1896894 w 1896894"/>
                <a:gd name="csY3" fmla="*/ 267511 h 1023835"/>
                <a:gd name="csX4" fmla="*/ 1629384 w 1896894"/>
                <a:gd name="csY4" fmla="*/ 535021 h 1023835"/>
                <a:gd name="csX5" fmla="*/ 1629384 w 1896894"/>
                <a:gd name="csY5" fmla="*/ 401266 h 1023835"/>
                <a:gd name="csX6" fmla="*/ 1 w 1896894"/>
                <a:gd name="csY6" fmla="*/ 1023835 h 1023835"/>
                <a:gd name="csX7" fmla="*/ 0 w 1896894"/>
                <a:gd name="csY7" fmla="*/ 513134 h 1023835"/>
                <a:gd name="csX0" fmla="*/ 0 w 1945532"/>
                <a:gd name="csY0" fmla="*/ 668777 h 1023835"/>
                <a:gd name="csX1" fmla="*/ 1678022 w 1945532"/>
                <a:gd name="csY1" fmla="*/ 133755 h 1023835"/>
                <a:gd name="csX2" fmla="*/ 1678022 w 1945532"/>
                <a:gd name="csY2" fmla="*/ 0 h 1023835"/>
                <a:gd name="csX3" fmla="*/ 1945532 w 1945532"/>
                <a:gd name="csY3" fmla="*/ 267511 h 1023835"/>
                <a:gd name="csX4" fmla="*/ 1678022 w 1945532"/>
                <a:gd name="csY4" fmla="*/ 535021 h 1023835"/>
                <a:gd name="csX5" fmla="*/ 1678022 w 1945532"/>
                <a:gd name="csY5" fmla="*/ 401266 h 1023835"/>
                <a:gd name="csX6" fmla="*/ 48639 w 1945532"/>
                <a:gd name="csY6" fmla="*/ 1023835 h 1023835"/>
                <a:gd name="csX7" fmla="*/ 0 w 1945532"/>
                <a:gd name="csY7" fmla="*/ 668777 h 1023835"/>
                <a:gd name="csX0" fmla="*/ 0 w 1945532"/>
                <a:gd name="csY0" fmla="*/ 668777 h 1023835"/>
                <a:gd name="csX1" fmla="*/ 1678022 w 1945532"/>
                <a:gd name="csY1" fmla="*/ 133755 h 1023835"/>
                <a:gd name="csX2" fmla="*/ 1678022 w 1945532"/>
                <a:gd name="csY2" fmla="*/ 0 h 1023835"/>
                <a:gd name="csX3" fmla="*/ 1945532 w 1945532"/>
                <a:gd name="csY3" fmla="*/ 267511 h 1023835"/>
                <a:gd name="csX4" fmla="*/ 1678022 w 1945532"/>
                <a:gd name="csY4" fmla="*/ 535021 h 1023835"/>
                <a:gd name="csX5" fmla="*/ 1678022 w 1945532"/>
                <a:gd name="csY5" fmla="*/ 401266 h 1023835"/>
                <a:gd name="csX6" fmla="*/ 48639 w 1945532"/>
                <a:gd name="csY6" fmla="*/ 1023835 h 1023835"/>
                <a:gd name="csX7" fmla="*/ 0 w 1945532"/>
                <a:gd name="csY7" fmla="*/ 668777 h 1023835"/>
                <a:gd name="csX0" fmla="*/ 0 w 1945532"/>
                <a:gd name="csY0" fmla="*/ 668777 h 994652"/>
                <a:gd name="csX1" fmla="*/ 1678022 w 1945532"/>
                <a:gd name="csY1" fmla="*/ 133755 h 994652"/>
                <a:gd name="csX2" fmla="*/ 1678022 w 1945532"/>
                <a:gd name="csY2" fmla="*/ 0 h 994652"/>
                <a:gd name="csX3" fmla="*/ 1945532 w 1945532"/>
                <a:gd name="csY3" fmla="*/ 267511 h 994652"/>
                <a:gd name="csX4" fmla="*/ 1678022 w 1945532"/>
                <a:gd name="csY4" fmla="*/ 535021 h 994652"/>
                <a:gd name="csX5" fmla="*/ 1678022 w 1945532"/>
                <a:gd name="csY5" fmla="*/ 401266 h 994652"/>
                <a:gd name="csX6" fmla="*/ 30285 w 1945532"/>
                <a:gd name="csY6" fmla="*/ 994652 h 994652"/>
                <a:gd name="csX7" fmla="*/ 0 w 1945532"/>
                <a:gd name="csY7" fmla="*/ 668777 h 994652"/>
                <a:gd name="csX0" fmla="*/ 0 w 1945532"/>
                <a:gd name="csY0" fmla="*/ 668777 h 994652"/>
                <a:gd name="csX1" fmla="*/ 1678022 w 1945532"/>
                <a:gd name="csY1" fmla="*/ 133755 h 994652"/>
                <a:gd name="csX2" fmla="*/ 1678022 w 1945532"/>
                <a:gd name="csY2" fmla="*/ 0 h 994652"/>
                <a:gd name="csX3" fmla="*/ 1945532 w 1945532"/>
                <a:gd name="csY3" fmla="*/ 267511 h 994652"/>
                <a:gd name="csX4" fmla="*/ 1678022 w 1945532"/>
                <a:gd name="csY4" fmla="*/ 535021 h 994652"/>
                <a:gd name="csX5" fmla="*/ 1678022 w 1945532"/>
                <a:gd name="csY5" fmla="*/ 401266 h 994652"/>
                <a:gd name="csX6" fmla="*/ 30285 w 1945532"/>
                <a:gd name="csY6" fmla="*/ 994652 h 994652"/>
                <a:gd name="csX7" fmla="*/ 0 w 1945532"/>
                <a:gd name="csY7" fmla="*/ 668777 h 994652"/>
                <a:gd name="csX0" fmla="*/ 0 w 1945532"/>
                <a:gd name="csY0" fmla="*/ 668777 h 994652"/>
                <a:gd name="csX1" fmla="*/ 1678022 w 1945532"/>
                <a:gd name="csY1" fmla="*/ 133755 h 994652"/>
                <a:gd name="csX2" fmla="*/ 1678022 w 1945532"/>
                <a:gd name="csY2" fmla="*/ 0 h 994652"/>
                <a:gd name="csX3" fmla="*/ 1945532 w 1945532"/>
                <a:gd name="csY3" fmla="*/ 267511 h 994652"/>
                <a:gd name="csX4" fmla="*/ 1678022 w 1945532"/>
                <a:gd name="csY4" fmla="*/ 535021 h 994652"/>
                <a:gd name="csX5" fmla="*/ 1678022 w 1945532"/>
                <a:gd name="csY5" fmla="*/ 401266 h 994652"/>
                <a:gd name="csX6" fmla="*/ 30285 w 1945532"/>
                <a:gd name="csY6" fmla="*/ 994652 h 994652"/>
                <a:gd name="csX7" fmla="*/ 0 w 1945532"/>
                <a:gd name="csY7" fmla="*/ 668777 h 99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45532" h="994652">
                  <a:moveTo>
                    <a:pt x="0" y="668777"/>
                  </a:moveTo>
                  <a:cubicBezTo>
                    <a:pt x="766865" y="250486"/>
                    <a:pt x="1134894" y="260215"/>
                    <a:pt x="1678022" y="133755"/>
                  </a:cubicBezTo>
                  <a:lnTo>
                    <a:pt x="1678022" y="0"/>
                  </a:lnTo>
                  <a:lnTo>
                    <a:pt x="1945532" y="267511"/>
                  </a:lnTo>
                  <a:lnTo>
                    <a:pt x="1678022" y="535021"/>
                  </a:lnTo>
                  <a:lnTo>
                    <a:pt x="1678022" y="401266"/>
                  </a:lnTo>
                  <a:cubicBezTo>
                    <a:pt x="1134894" y="540696"/>
                    <a:pt x="527284" y="650940"/>
                    <a:pt x="30285" y="994652"/>
                  </a:cubicBezTo>
                  <a:cubicBezTo>
                    <a:pt x="30285" y="892512"/>
                    <a:pt x="0" y="770917"/>
                    <a:pt x="0" y="668777"/>
                  </a:cubicBezTo>
                  <a:close/>
                </a:path>
              </a:pathLst>
            </a:custGeom>
            <a:solidFill>
              <a:schemeClr val="tx1">
                <a:lumMod val="95000"/>
                <a:lumOff val="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chemeClr val="tx1"/>
                </a:solidFill>
                <a:effectLst/>
                <a:latin typeface="Arial" charset="0"/>
              </a:endParaRPr>
            </a:p>
          </p:txBody>
        </p:sp>
      </p:grpSp>
      <p:grpSp>
        <p:nvGrpSpPr>
          <p:cNvPr id="9" name="Gruppieren 8">
            <a:extLst>
              <a:ext uri="{FF2B5EF4-FFF2-40B4-BE49-F238E27FC236}">
                <a16:creationId xmlns:a16="http://schemas.microsoft.com/office/drawing/2014/main" id="{D9E89413-E2F8-7525-1296-D0BA4F1823BC}"/>
              </a:ext>
            </a:extLst>
          </p:cNvPr>
          <p:cNvGrpSpPr/>
          <p:nvPr/>
        </p:nvGrpSpPr>
        <p:grpSpPr>
          <a:xfrm>
            <a:off x="191249" y="3100443"/>
            <a:ext cx="5237448" cy="1638226"/>
            <a:chOff x="191249" y="3100443"/>
            <a:chExt cx="5237448" cy="1638226"/>
          </a:xfrm>
        </p:grpSpPr>
        <p:sp>
          <p:nvSpPr>
            <p:cNvPr id="21" name="Text Box 5">
              <a:extLst>
                <a:ext uri="{FF2B5EF4-FFF2-40B4-BE49-F238E27FC236}">
                  <a16:creationId xmlns:a16="http://schemas.microsoft.com/office/drawing/2014/main" id="{26235442-6399-01DA-FEFE-1C50FC0AC88D}"/>
                </a:ext>
              </a:extLst>
            </p:cNvPr>
            <p:cNvSpPr txBox="1">
              <a:spLocks noChangeArrowheads="1"/>
            </p:cNvSpPr>
            <p:nvPr/>
          </p:nvSpPr>
          <p:spPr bwMode="auto">
            <a:xfrm>
              <a:off x="191249" y="3661451"/>
              <a:ext cx="1746034" cy="1077218"/>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r>
                <a:rPr lang="de-DE" altLang="de-DE" sz="1600" u="sng" dirty="0">
                  <a:solidFill>
                    <a:srgbClr val="3333FF"/>
                  </a:solidFill>
                </a:rPr>
                <a:t>Öl</a:t>
              </a:r>
              <a:r>
                <a:rPr lang="de-DE" altLang="de-DE" sz="1600" dirty="0">
                  <a:solidFill>
                    <a:srgbClr val="3333FF"/>
                  </a:solidFill>
                </a:rPr>
                <a:t> aus</a:t>
              </a:r>
              <a:br>
                <a:rPr lang="de-DE" altLang="de-DE" sz="1600" dirty="0">
                  <a:solidFill>
                    <a:srgbClr val="3333FF"/>
                  </a:solidFill>
                </a:rPr>
              </a:br>
              <a:r>
                <a:rPr lang="de-DE" altLang="de-DE" sz="1600" dirty="0">
                  <a:solidFill>
                    <a:srgbClr val="3333FF"/>
                  </a:solidFill>
                </a:rPr>
                <a:t>- Norwegen</a:t>
              </a:r>
              <a:br>
                <a:rPr lang="de-DE" altLang="de-DE" sz="1600" dirty="0">
                  <a:solidFill>
                    <a:srgbClr val="3333FF"/>
                  </a:solidFill>
                </a:rPr>
              </a:br>
              <a:r>
                <a:rPr lang="de-DE" altLang="de-DE" sz="1600" dirty="0">
                  <a:solidFill>
                    <a:srgbClr val="3333FF"/>
                  </a:solidFill>
                </a:rPr>
                <a:t>- USA</a:t>
              </a:r>
              <a:br>
                <a:rPr lang="de-DE" altLang="de-DE" sz="1600" dirty="0">
                  <a:solidFill>
                    <a:srgbClr val="3333FF"/>
                  </a:solidFill>
                </a:rPr>
              </a:br>
              <a:r>
                <a:rPr lang="de-DE" altLang="de-DE" sz="1600" dirty="0">
                  <a:solidFill>
                    <a:srgbClr val="3333FF"/>
                  </a:solidFill>
                </a:rPr>
                <a:t>- Kasachstan</a:t>
              </a:r>
            </a:p>
          </p:txBody>
        </p:sp>
        <p:pic>
          <p:nvPicPr>
            <p:cNvPr id="28" name="Grafik 27">
              <a:extLst>
                <a:ext uri="{FF2B5EF4-FFF2-40B4-BE49-F238E27FC236}">
                  <a16:creationId xmlns:a16="http://schemas.microsoft.com/office/drawing/2014/main" id="{EE3B3A93-F53D-CA52-367E-F6B33A92BEA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733" t="27472" r="5623" b="25256"/>
            <a:stretch>
              <a:fillRect/>
            </a:stretch>
          </p:blipFill>
          <p:spPr>
            <a:xfrm flipH="1">
              <a:off x="3451104" y="3634181"/>
              <a:ext cx="1249570" cy="666362"/>
            </a:xfrm>
            <a:prstGeom prst="rect">
              <a:avLst/>
            </a:prstGeom>
          </p:spPr>
        </p:pic>
        <p:pic>
          <p:nvPicPr>
            <p:cNvPr id="23553" name="Grafik 23552">
              <a:extLst>
                <a:ext uri="{FF2B5EF4-FFF2-40B4-BE49-F238E27FC236}">
                  <a16:creationId xmlns:a16="http://schemas.microsoft.com/office/drawing/2014/main" id="{C08FA0E9-36A4-069D-542F-EA501D663B9D}"/>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439" t="12023" r="7234" b="12497"/>
            <a:stretch>
              <a:fillRect/>
            </a:stretch>
          </p:blipFill>
          <p:spPr>
            <a:xfrm>
              <a:off x="4679005" y="3100443"/>
              <a:ext cx="749692" cy="663168"/>
            </a:xfrm>
            <a:prstGeom prst="rect">
              <a:avLst/>
            </a:prstGeom>
          </p:spPr>
        </p:pic>
        <p:sp>
          <p:nvSpPr>
            <p:cNvPr id="23556" name="Pfeil: nach rechts 12">
              <a:extLst>
                <a:ext uri="{FF2B5EF4-FFF2-40B4-BE49-F238E27FC236}">
                  <a16:creationId xmlns:a16="http://schemas.microsoft.com/office/drawing/2014/main" id="{137EB252-94C9-91F7-5456-48E8AFA64978}"/>
                </a:ext>
              </a:extLst>
            </p:cNvPr>
            <p:cNvSpPr/>
            <p:nvPr/>
          </p:nvSpPr>
          <p:spPr bwMode="auto">
            <a:xfrm>
              <a:off x="1941403" y="3426163"/>
              <a:ext cx="1586992" cy="994652"/>
            </a:xfrm>
            <a:custGeom>
              <a:avLst/>
              <a:gdLst>
                <a:gd name="csX0" fmla="*/ 0 w 1945532"/>
                <a:gd name="csY0" fmla="*/ 133755 h 535021"/>
                <a:gd name="csX1" fmla="*/ 1678022 w 1945532"/>
                <a:gd name="csY1" fmla="*/ 133755 h 535021"/>
                <a:gd name="csX2" fmla="*/ 1678022 w 1945532"/>
                <a:gd name="csY2" fmla="*/ 0 h 535021"/>
                <a:gd name="csX3" fmla="*/ 1945532 w 1945532"/>
                <a:gd name="csY3" fmla="*/ 267511 h 535021"/>
                <a:gd name="csX4" fmla="*/ 1678022 w 1945532"/>
                <a:gd name="csY4" fmla="*/ 535021 h 535021"/>
                <a:gd name="csX5" fmla="*/ 1678022 w 1945532"/>
                <a:gd name="csY5" fmla="*/ 401266 h 535021"/>
                <a:gd name="csX6" fmla="*/ 0 w 1945532"/>
                <a:gd name="csY6" fmla="*/ 401266 h 535021"/>
                <a:gd name="csX7" fmla="*/ 0 w 1945532"/>
                <a:gd name="csY7" fmla="*/ 133755 h 535021"/>
                <a:gd name="csX0" fmla="*/ 0 w 1945532"/>
                <a:gd name="csY0" fmla="*/ 133755 h 819555"/>
                <a:gd name="csX1" fmla="*/ 1678022 w 1945532"/>
                <a:gd name="csY1" fmla="*/ 133755 h 819555"/>
                <a:gd name="csX2" fmla="*/ 1678022 w 1945532"/>
                <a:gd name="csY2" fmla="*/ 0 h 819555"/>
                <a:gd name="csX3" fmla="*/ 1945532 w 1945532"/>
                <a:gd name="csY3" fmla="*/ 267511 h 819555"/>
                <a:gd name="csX4" fmla="*/ 1678022 w 1945532"/>
                <a:gd name="csY4" fmla="*/ 535021 h 819555"/>
                <a:gd name="csX5" fmla="*/ 1678022 w 1945532"/>
                <a:gd name="csY5" fmla="*/ 401266 h 819555"/>
                <a:gd name="csX6" fmla="*/ 48639 w 1945532"/>
                <a:gd name="csY6" fmla="*/ 819555 h 819555"/>
                <a:gd name="csX7" fmla="*/ 0 w 1945532"/>
                <a:gd name="csY7" fmla="*/ 133755 h 819555"/>
                <a:gd name="csX0" fmla="*/ 0 w 1896894"/>
                <a:gd name="csY0" fmla="*/ 513134 h 819555"/>
                <a:gd name="csX1" fmla="*/ 1629384 w 1896894"/>
                <a:gd name="csY1" fmla="*/ 133755 h 819555"/>
                <a:gd name="csX2" fmla="*/ 1629384 w 1896894"/>
                <a:gd name="csY2" fmla="*/ 0 h 819555"/>
                <a:gd name="csX3" fmla="*/ 1896894 w 1896894"/>
                <a:gd name="csY3" fmla="*/ 267511 h 819555"/>
                <a:gd name="csX4" fmla="*/ 1629384 w 1896894"/>
                <a:gd name="csY4" fmla="*/ 535021 h 819555"/>
                <a:gd name="csX5" fmla="*/ 1629384 w 1896894"/>
                <a:gd name="csY5" fmla="*/ 401266 h 819555"/>
                <a:gd name="csX6" fmla="*/ 1 w 1896894"/>
                <a:gd name="csY6" fmla="*/ 819555 h 819555"/>
                <a:gd name="csX7" fmla="*/ 0 w 1896894"/>
                <a:gd name="csY7" fmla="*/ 513134 h 819555"/>
                <a:gd name="csX0" fmla="*/ 0 w 1896894"/>
                <a:gd name="csY0" fmla="*/ 513134 h 819555"/>
                <a:gd name="csX1" fmla="*/ 1629384 w 1896894"/>
                <a:gd name="csY1" fmla="*/ 133755 h 819555"/>
                <a:gd name="csX2" fmla="*/ 1629384 w 1896894"/>
                <a:gd name="csY2" fmla="*/ 0 h 819555"/>
                <a:gd name="csX3" fmla="*/ 1896894 w 1896894"/>
                <a:gd name="csY3" fmla="*/ 267511 h 819555"/>
                <a:gd name="csX4" fmla="*/ 1629384 w 1896894"/>
                <a:gd name="csY4" fmla="*/ 535021 h 819555"/>
                <a:gd name="csX5" fmla="*/ 1629384 w 1896894"/>
                <a:gd name="csY5" fmla="*/ 401266 h 819555"/>
                <a:gd name="csX6" fmla="*/ 1 w 1896894"/>
                <a:gd name="csY6" fmla="*/ 819555 h 819555"/>
                <a:gd name="csX7" fmla="*/ 0 w 1896894"/>
                <a:gd name="csY7" fmla="*/ 513134 h 819555"/>
                <a:gd name="csX0" fmla="*/ 0 w 1896894"/>
                <a:gd name="csY0" fmla="*/ 513134 h 819555"/>
                <a:gd name="csX1" fmla="*/ 1629384 w 1896894"/>
                <a:gd name="csY1" fmla="*/ 133755 h 819555"/>
                <a:gd name="csX2" fmla="*/ 1629384 w 1896894"/>
                <a:gd name="csY2" fmla="*/ 0 h 819555"/>
                <a:gd name="csX3" fmla="*/ 1896894 w 1896894"/>
                <a:gd name="csY3" fmla="*/ 267511 h 819555"/>
                <a:gd name="csX4" fmla="*/ 1629384 w 1896894"/>
                <a:gd name="csY4" fmla="*/ 535021 h 819555"/>
                <a:gd name="csX5" fmla="*/ 1629384 w 1896894"/>
                <a:gd name="csY5" fmla="*/ 401266 h 819555"/>
                <a:gd name="csX6" fmla="*/ 1 w 1896894"/>
                <a:gd name="csY6" fmla="*/ 819555 h 819555"/>
                <a:gd name="csX7" fmla="*/ 0 w 1896894"/>
                <a:gd name="csY7" fmla="*/ 513134 h 819555"/>
                <a:gd name="csX0" fmla="*/ 0 w 1896894"/>
                <a:gd name="csY0" fmla="*/ 513134 h 1023835"/>
                <a:gd name="csX1" fmla="*/ 1629384 w 1896894"/>
                <a:gd name="csY1" fmla="*/ 133755 h 1023835"/>
                <a:gd name="csX2" fmla="*/ 1629384 w 1896894"/>
                <a:gd name="csY2" fmla="*/ 0 h 1023835"/>
                <a:gd name="csX3" fmla="*/ 1896894 w 1896894"/>
                <a:gd name="csY3" fmla="*/ 267511 h 1023835"/>
                <a:gd name="csX4" fmla="*/ 1629384 w 1896894"/>
                <a:gd name="csY4" fmla="*/ 535021 h 1023835"/>
                <a:gd name="csX5" fmla="*/ 1629384 w 1896894"/>
                <a:gd name="csY5" fmla="*/ 401266 h 1023835"/>
                <a:gd name="csX6" fmla="*/ 1 w 1896894"/>
                <a:gd name="csY6" fmla="*/ 1023835 h 1023835"/>
                <a:gd name="csX7" fmla="*/ 0 w 1896894"/>
                <a:gd name="csY7" fmla="*/ 513134 h 1023835"/>
                <a:gd name="csX0" fmla="*/ 0 w 1896894"/>
                <a:gd name="csY0" fmla="*/ 513134 h 1023835"/>
                <a:gd name="csX1" fmla="*/ 1629384 w 1896894"/>
                <a:gd name="csY1" fmla="*/ 133755 h 1023835"/>
                <a:gd name="csX2" fmla="*/ 1629384 w 1896894"/>
                <a:gd name="csY2" fmla="*/ 0 h 1023835"/>
                <a:gd name="csX3" fmla="*/ 1896894 w 1896894"/>
                <a:gd name="csY3" fmla="*/ 267511 h 1023835"/>
                <a:gd name="csX4" fmla="*/ 1629384 w 1896894"/>
                <a:gd name="csY4" fmla="*/ 535021 h 1023835"/>
                <a:gd name="csX5" fmla="*/ 1629384 w 1896894"/>
                <a:gd name="csY5" fmla="*/ 401266 h 1023835"/>
                <a:gd name="csX6" fmla="*/ 1 w 1896894"/>
                <a:gd name="csY6" fmla="*/ 1023835 h 1023835"/>
                <a:gd name="csX7" fmla="*/ 0 w 1896894"/>
                <a:gd name="csY7" fmla="*/ 513134 h 1023835"/>
                <a:gd name="csX0" fmla="*/ 0 w 1945532"/>
                <a:gd name="csY0" fmla="*/ 668777 h 1023835"/>
                <a:gd name="csX1" fmla="*/ 1678022 w 1945532"/>
                <a:gd name="csY1" fmla="*/ 133755 h 1023835"/>
                <a:gd name="csX2" fmla="*/ 1678022 w 1945532"/>
                <a:gd name="csY2" fmla="*/ 0 h 1023835"/>
                <a:gd name="csX3" fmla="*/ 1945532 w 1945532"/>
                <a:gd name="csY3" fmla="*/ 267511 h 1023835"/>
                <a:gd name="csX4" fmla="*/ 1678022 w 1945532"/>
                <a:gd name="csY4" fmla="*/ 535021 h 1023835"/>
                <a:gd name="csX5" fmla="*/ 1678022 w 1945532"/>
                <a:gd name="csY5" fmla="*/ 401266 h 1023835"/>
                <a:gd name="csX6" fmla="*/ 48639 w 1945532"/>
                <a:gd name="csY6" fmla="*/ 1023835 h 1023835"/>
                <a:gd name="csX7" fmla="*/ 0 w 1945532"/>
                <a:gd name="csY7" fmla="*/ 668777 h 1023835"/>
                <a:gd name="csX0" fmla="*/ 0 w 1945532"/>
                <a:gd name="csY0" fmla="*/ 668777 h 1023835"/>
                <a:gd name="csX1" fmla="*/ 1678022 w 1945532"/>
                <a:gd name="csY1" fmla="*/ 133755 h 1023835"/>
                <a:gd name="csX2" fmla="*/ 1678022 w 1945532"/>
                <a:gd name="csY2" fmla="*/ 0 h 1023835"/>
                <a:gd name="csX3" fmla="*/ 1945532 w 1945532"/>
                <a:gd name="csY3" fmla="*/ 267511 h 1023835"/>
                <a:gd name="csX4" fmla="*/ 1678022 w 1945532"/>
                <a:gd name="csY4" fmla="*/ 535021 h 1023835"/>
                <a:gd name="csX5" fmla="*/ 1678022 w 1945532"/>
                <a:gd name="csY5" fmla="*/ 401266 h 1023835"/>
                <a:gd name="csX6" fmla="*/ 48639 w 1945532"/>
                <a:gd name="csY6" fmla="*/ 1023835 h 1023835"/>
                <a:gd name="csX7" fmla="*/ 0 w 1945532"/>
                <a:gd name="csY7" fmla="*/ 668777 h 1023835"/>
                <a:gd name="csX0" fmla="*/ 0 w 1945532"/>
                <a:gd name="csY0" fmla="*/ 668777 h 994652"/>
                <a:gd name="csX1" fmla="*/ 1678022 w 1945532"/>
                <a:gd name="csY1" fmla="*/ 133755 h 994652"/>
                <a:gd name="csX2" fmla="*/ 1678022 w 1945532"/>
                <a:gd name="csY2" fmla="*/ 0 h 994652"/>
                <a:gd name="csX3" fmla="*/ 1945532 w 1945532"/>
                <a:gd name="csY3" fmla="*/ 267511 h 994652"/>
                <a:gd name="csX4" fmla="*/ 1678022 w 1945532"/>
                <a:gd name="csY4" fmla="*/ 535021 h 994652"/>
                <a:gd name="csX5" fmla="*/ 1678022 w 1945532"/>
                <a:gd name="csY5" fmla="*/ 401266 h 994652"/>
                <a:gd name="csX6" fmla="*/ 30285 w 1945532"/>
                <a:gd name="csY6" fmla="*/ 994652 h 994652"/>
                <a:gd name="csX7" fmla="*/ 0 w 1945532"/>
                <a:gd name="csY7" fmla="*/ 668777 h 994652"/>
                <a:gd name="csX0" fmla="*/ 0 w 1945532"/>
                <a:gd name="csY0" fmla="*/ 668777 h 994652"/>
                <a:gd name="csX1" fmla="*/ 1678022 w 1945532"/>
                <a:gd name="csY1" fmla="*/ 133755 h 994652"/>
                <a:gd name="csX2" fmla="*/ 1678022 w 1945532"/>
                <a:gd name="csY2" fmla="*/ 0 h 994652"/>
                <a:gd name="csX3" fmla="*/ 1945532 w 1945532"/>
                <a:gd name="csY3" fmla="*/ 267511 h 994652"/>
                <a:gd name="csX4" fmla="*/ 1678022 w 1945532"/>
                <a:gd name="csY4" fmla="*/ 535021 h 994652"/>
                <a:gd name="csX5" fmla="*/ 1678022 w 1945532"/>
                <a:gd name="csY5" fmla="*/ 401266 h 994652"/>
                <a:gd name="csX6" fmla="*/ 30285 w 1945532"/>
                <a:gd name="csY6" fmla="*/ 994652 h 994652"/>
                <a:gd name="csX7" fmla="*/ 0 w 1945532"/>
                <a:gd name="csY7" fmla="*/ 668777 h 994652"/>
                <a:gd name="csX0" fmla="*/ 0 w 1945532"/>
                <a:gd name="csY0" fmla="*/ 668777 h 994652"/>
                <a:gd name="csX1" fmla="*/ 1678022 w 1945532"/>
                <a:gd name="csY1" fmla="*/ 133755 h 994652"/>
                <a:gd name="csX2" fmla="*/ 1678022 w 1945532"/>
                <a:gd name="csY2" fmla="*/ 0 h 994652"/>
                <a:gd name="csX3" fmla="*/ 1945532 w 1945532"/>
                <a:gd name="csY3" fmla="*/ 267511 h 994652"/>
                <a:gd name="csX4" fmla="*/ 1678022 w 1945532"/>
                <a:gd name="csY4" fmla="*/ 535021 h 994652"/>
                <a:gd name="csX5" fmla="*/ 1678022 w 1945532"/>
                <a:gd name="csY5" fmla="*/ 401266 h 994652"/>
                <a:gd name="csX6" fmla="*/ 30285 w 1945532"/>
                <a:gd name="csY6" fmla="*/ 994652 h 994652"/>
                <a:gd name="csX7" fmla="*/ 0 w 1945532"/>
                <a:gd name="csY7" fmla="*/ 668777 h 9946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945532" h="994652">
                  <a:moveTo>
                    <a:pt x="0" y="668777"/>
                  </a:moveTo>
                  <a:cubicBezTo>
                    <a:pt x="766865" y="250486"/>
                    <a:pt x="1134894" y="260215"/>
                    <a:pt x="1678022" y="133755"/>
                  </a:cubicBezTo>
                  <a:lnTo>
                    <a:pt x="1678022" y="0"/>
                  </a:lnTo>
                  <a:lnTo>
                    <a:pt x="1945532" y="267511"/>
                  </a:lnTo>
                  <a:lnTo>
                    <a:pt x="1678022" y="535021"/>
                  </a:lnTo>
                  <a:lnTo>
                    <a:pt x="1678022" y="401266"/>
                  </a:lnTo>
                  <a:cubicBezTo>
                    <a:pt x="1134894" y="540696"/>
                    <a:pt x="527284" y="650940"/>
                    <a:pt x="30285" y="994652"/>
                  </a:cubicBezTo>
                  <a:cubicBezTo>
                    <a:pt x="30285" y="892512"/>
                    <a:pt x="0" y="770917"/>
                    <a:pt x="0" y="668777"/>
                  </a:cubicBezTo>
                  <a:close/>
                </a:path>
              </a:pathLst>
            </a:cu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1600" b="0" i="0" u="none" strike="noStrike" cap="none" normalizeH="0" baseline="0">
                <a:ln>
                  <a:noFill/>
                </a:ln>
                <a:solidFill>
                  <a:schemeClr val="tx1"/>
                </a:solidFill>
                <a:effectLst/>
                <a:latin typeface="Arial" charset="0"/>
              </a:endParaRPr>
            </a:p>
          </p:txBody>
        </p:sp>
      </p:grpSp>
      <p:sp>
        <p:nvSpPr>
          <p:cNvPr id="3" name="Text Box 5">
            <a:extLst>
              <a:ext uri="{FF2B5EF4-FFF2-40B4-BE49-F238E27FC236}">
                <a16:creationId xmlns:a16="http://schemas.microsoft.com/office/drawing/2014/main" id="{622C943D-6054-A779-1BBC-FD0E4D1F5C27}"/>
              </a:ext>
            </a:extLst>
          </p:cNvPr>
          <p:cNvSpPr txBox="1">
            <a:spLocks noChangeArrowheads="1"/>
          </p:cNvSpPr>
          <p:nvPr/>
        </p:nvSpPr>
        <p:spPr bwMode="auto">
          <a:xfrm>
            <a:off x="1954253" y="3600272"/>
            <a:ext cx="1327825" cy="646331"/>
          </a:xfrm>
          <a:prstGeom prst="rect">
            <a:avLst/>
          </a:prstGeom>
          <a:solidFill>
            <a:schemeClr val="bg1"/>
          </a:solidFill>
          <a:ln>
            <a:noFill/>
          </a:ln>
          <a:effec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lgn="ctr"/>
            <a:r>
              <a:rPr lang="de-DE" altLang="de-DE" sz="1800" dirty="0">
                <a:solidFill>
                  <a:srgbClr val="FF0000"/>
                </a:solidFill>
              </a:rPr>
              <a:t>1.065 TWh</a:t>
            </a:r>
            <a:br>
              <a:rPr lang="de-DE" altLang="de-DE" sz="1800" dirty="0">
                <a:solidFill>
                  <a:srgbClr val="FF0000"/>
                </a:solidFill>
              </a:rPr>
            </a:br>
            <a:r>
              <a:rPr lang="de-DE" altLang="de-DE" sz="1800" dirty="0">
                <a:solidFill>
                  <a:srgbClr val="FF0000"/>
                </a:solidFill>
              </a:rPr>
              <a:t>(53 %)</a:t>
            </a:r>
          </a:p>
        </p:txBody>
      </p:sp>
      <p:sp>
        <p:nvSpPr>
          <p:cNvPr id="4" name="Text Box 5">
            <a:extLst>
              <a:ext uri="{FF2B5EF4-FFF2-40B4-BE49-F238E27FC236}">
                <a16:creationId xmlns:a16="http://schemas.microsoft.com/office/drawing/2014/main" id="{FFD6BB14-6910-53BC-ED5E-0E0B502DF1F7}"/>
              </a:ext>
            </a:extLst>
          </p:cNvPr>
          <p:cNvSpPr txBox="1">
            <a:spLocks noChangeArrowheads="1"/>
          </p:cNvSpPr>
          <p:nvPr/>
        </p:nvSpPr>
        <p:spPr bwMode="auto">
          <a:xfrm>
            <a:off x="2026467" y="2233263"/>
            <a:ext cx="1327825" cy="646331"/>
          </a:xfrm>
          <a:prstGeom prst="rect">
            <a:avLst/>
          </a:prstGeom>
          <a:solidFill>
            <a:schemeClr val="bg1"/>
          </a:solidFill>
          <a:ln>
            <a:noFill/>
          </a:ln>
          <a:effec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lgn="ctr"/>
            <a:r>
              <a:rPr lang="de-DE" altLang="de-DE" sz="1800" dirty="0">
                <a:solidFill>
                  <a:srgbClr val="FF0000"/>
                </a:solidFill>
              </a:rPr>
              <a:t>210 TWh</a:t>
            </a:r>
            <a:br>
              <a:rPr lang="de-DE" altLang="de-DE" sz="1800" dirty="0">
                <a:solidFill>
                  <a:srgbClr val="FF0000"/>
                </a:solidFill>
              </a:rPr>
            </a:br>
            <a:r>
              <a:rPr lang="de-DE" altLang="de-DE" sz="1800" dirty="0">
                <a:solidFill>
                  <a:srgbClr val="FF0000"/>
                </a:solidFill>
              </a:rPr>
              <a:t>(10 %)</a:t>
            </a:r>
          </a:p>
        </p:txBody>
      </p:sp>
      <p:sp>
        <p:nvSpPr>
          <p:cNvPr id="5" name="Text Box 5">
            <a:extLst>
              <a:ext uri="{FF2B5EF4-FFF2-40B4-BE49-F238E27FC236}">
                <a16:creationId xmlns:a16="http://schemas.microsoft.com/office/drawing/2014/main" id="{CC372B88-5C92-7601-9CAF-CD0FEBFA28D2}"/>
              </a:ext>
            </a:extLst>
          </p:cNvPr>
          <p:cNvSpPr txBox="1">
            <a:spLocks noChangeArrowheads="1"/>
          </p:cNvSpPr>
          <p:nvPr/>
        </p:nvSpPr>
        <p:spPr bwMode="auto">
          <a:xfrm>
            <a:off x="5861338" y="2953689"/>
            <a:ext cx="1327825" cy="646331"/>
          </a:xfrm>
          <a:prstGeom prst="rect">
            <a:avLst/>
          </a:prstGeom>
          <a:solidFill>
            <a:schemeClr val="bg1"/>
          </a:solidFill>
          <a:ln>
            <a:noFill/>
          </a:ln>
          <a:effec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lgn="ctr"/>
            <a:r>
              <a:rPr lang="de-DE" altLang="de-DE" sz="1800" dirty="0">
                <a:solidFill>
                  <a:srgbClr val="FF0000"/>
                </a:solidFill>
              </a:rPr>
              <a:t>694 TWh</a:t>
            </a:r>
            <a:br>
              <a:rPr lang="de-DE" altLang="de-DE" sz="1800" dirty="0">
                <a:solidFill>
                  <a:srgbClr val="FF0000"/>
                </a:solidFill>
              </a:rPr>
            </a:br>
            <a:r>
              <a:rPr lang="de-DE" altLang="de-DE" sz="1800" dirty="0">
                <a:solidFill>
                  <a:srgbClr val="FF0000"/>
                </a:solidFill>
              </a:rPr>
              <a:t>(34 %)</a:t>
            </a:r>
          </a:p>
        </p:txBody>
      </p:sp>
      <p:sp>
        <p:nvSpPr>
          <p:cNvPr id="6" name="Text Box 5">
            <a:extLst>
              <a:ext uri="{FF2B5EF4-FFF2-40B4-BE49-F238E27FC236}">
                <a16:creationId xmlns:a16="http://schemas.microsoft.com/office/drawing/2014/main" id="{2E8F3C63-54D2-0801-2D11-1C316BBFF823}"/>
              </a:ext>
            </a:extLst>
          </p:cNvPr>
          <p:cNvSpPr txBox="1">
            <a:spLocks noChangeArrowheads="1"/>
          </p:cNvSpPr>
          <p:nvPr/>
        </p:nvSpPr>
        <p:spPr bwMode="auto">
          <a:xfrm>
            <a:off x="5852659" y="4301487"/>
            <a:ext cx="1327825" cy="646331"/>
          </a:xfrm>
          <a:prstGeom prst="rect">
            <a:avLst/>
          </a:prstGeom>
          <a:solidFill>
            <a:schemeClr val="bg1"/>
          </a:solidFill>
          <a:ln>
            <a:noFill/>
          </a:ln>
          <a:effectLst/>
        </p:spPr>
        <p:txBody>
          <a:bodyPr wrap="square">
            <a:spAutoFit/>
          </a:bodyPr>
          <a:lstStyle>
            <a:lvl1pPr marL="285750" indent="-285750">
              <a:tabLst>
                <a:tab pos="446088" algn="l"/>
                <a:tab pos="4000500" algn="l"/>
              </a:tabLst>
              <a:defRPr sz="2400">
                <a:solidFill>
                  <a:schemeClr val="tx1"/>
                </a:solidFill>
                <a:latin typeface="Arial" panose="020B0604020202020204" pitchFamily="34" charset="0"/>
              </a:defRPr>
            </a:lvl1pPr>
            <a:lvl2pPr marL="742950" indent="-285750">
              <a:tabLst>
                <a:tab pos="446088" algn="l"/>
                <a:tab pos="4000500" algn="l"/>
              </a:tabLst>
              <a:defRPr sz="2400">
                <a:solidFill>
                  <a:schemeClr val="tx1"/>
                </a:solidFill>
                <a:latin typeface="Arial" panose="020B0604020202020204" pitchFamily="34" charset="0"/>
              </a:defRPr>
            </a:lvl2pPr>
            <a:lvl3pPr marL="1143000" indent="-228600">
              <a:tabLst>
                <a:tab pos="446088" algn="l"/>
                <a:tab pos="4000500" algn="l"/>
              </a:tabLst>
              <a:defRPr sz="2400">
                <a:solidFill>
                  <a:schemeClr val="tx1"/>
                </a:solidFill>
                <a:latin typeface="Arial" panose="020B0604020202020204" pitchFamily="34" charset="0"/>
              </a:defRPr>
            </a:lvl3pPr>
            <a:lvl4pPr marL="1600200" indent="-228600">
              <a:tabLst>
                <a:tab pos="446088" algn="l"/>
                <a:tab pos="4000500" algn="l"/>
              </a:tabLst>
              <a:defRPr sz="2400">
                <a:solidFill>
                  <a:schemeClr val="tx1"/>
                </a:solidFill>
                <a:latin typeface="Arial" panose="020B0604020202020204" pitchFamily="34" charset="0"/>
              </a:defRPr>
            </a:lvl4pPr>
            <a:lvl5pPr marL="2057400" indent="-228600">
              <a:tabLst>
                <a:tab pos="446088" algn="l"/>
                <a:tab pos="40005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446088" algn="l"/>
                <a:tab pos="4000500" algn="l"/>
              </a:tabLst>
              <a:defRPr sz="2400">
                <a:solidFill>
                  <a:schemeClr val="tx1"/>
                </a:solidFill>
                <a:latin typeface="Arial" panose="020B0604020202020204" pitchFamily="34" charset="0"/>
              </a:defRPr>
            </a:lvl9pPr>
          </a:lstStyle>
          <a:p>
            <a:pPr marL="0" indent="0" algn="ctr"/>
            <a:r>
              <a:rPr lang="de-DE" altLang="de-DE" sz="1800" dirty="0">
                <a:solidFill>
                  <a:srgbClr val="FF0000"/>
                </a:solidFill>
              </a:rPr>
              <a:t>60 TWh</a:t>
            </a:r>
            <a:br>
              <a:rPr lang="de-DE" altLang="de-DE" sz="1800" dirty="0">
                <a:solidFill>
                  <a:srgbClr val="FF0000"/>
                </a:solidFill>
              </a:rPr>
            </a:br>
            <a:r>
              <a:rPr lang="de-DE" altLang="de-DE" sz="1800" dirty="0">
                <a:solidFill>
                  <a:srgbClr val="FF0000"/>
                </a:solidFill>
              </a:rPr>
              <a:t>(3 %)</a:t>
            </a:r>
          </a:p>
        </p:txBody>
      </p:sp>
      <p:sp>
        <p:nvSpPr>
          <p:cNvPr id="13" name="Ellipse 12">
            <a:extLst>
              <a:ext uri="{FF2B5EF4-FFF2-40B4-BE49-F238E27FC236}">
                <a16:creationId xmlns:a16="http://schemas.microsoft.com/office/drawing/2014/main" id="{085E77CF-07D8-745F-F044-2512C1F15596}"/>
              </a:ext>
            </a:extLst>
          </p:cNvPr>
          <p:cNvSpPr/>
          <p:nvPr/>
        </p:nvSpPr>
        <p:spPr bwMode="auto">
          <a:xfrm>
            <a:off x="7274848" y="831285"/>
            <a:ext cx="2003264" cy="2079797"/>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lang="de-DE" sz="1600" b="1" dirty="0">
                <a:solidFill>
                  <a:schemeClr val="bg1"/>
                </a:solidFill>
                <a:latin typeface="Arial" charset="0"/>
              </a:rPr>
              <a:t>Fossile emittieren CO</a:t>
            </a:r>
            <a:r>
              <a:rPr lang="de-DE" sz="1600" b="1" baseline="-25000" dirty="0">
                <a:solidFill>
                  <a:schemeClr val="bg1"/>
                </a:solidFill>
                <a:latin typeface="Arial" charset="0"/>
              </a:rPr>
              <a:t>2</a:t>
            </a:r>
            <a:br>
              <a:rPr lang="de-DE" sz="1600" b="1" baseline="-25000" dirty="0">
                <a:solidFill>
                  <a:schemeClr val="bg1"/>
                </a:solidFill>
                <a:latin typeface="Arial" charset="0"/>
              </a:rPr>
            </a:br>
            <a:r>
              <a:rPr lang="de-DE" sz="1600" b="1" dirty="0">
                <a:solidFill>
                  <a:schemeClr val="bg1"/>
                </a:solidFill>
                <a:latin typeface="Arial" charset="0"/>
              </a:rPr>
              <a:t> </a:t>
            </a:r>
            <a:br>
              <a:rPr lang="de-DE" sz="1600" b="1" dirty="0">
                <a:solidFill>
                  <a:schemeClr val="bg1"/>
                </a:solidFill>
                <a:latin typeface="Arial" charset="0"/>
              </a:rPr>
            </a:br>
            <a:r>
              <a:rPr lang="de-DE" sz="1600" b="1" dirty="0">
                <a:solidFill>
                  <a:schemeClr val="bg1"/>
                </a:solidFill>
                <a:latin typeface="Arial" charset="0"/>
                <a:sym typeface="Wingdings" panose="05000000000000000000" pitchFamily="2" charset="2"/>
              </a:rPr>
              <a:t> </a:t>
            </a:r>
            <a:r>
              <a:rPr lang="de-DE" sz="1600" b="1" dirty="0">
                <a:solidFill>
                  <a:schemeClr val="bg1"/>
                </a:solidFill>
                <a:latin typeface="Arial" charset="0"/>
              </a:rPr>
              <a:t>Klimakrise</a:t>
            </a:r>
            <a:endParaRPr kumimoji="0" lang="de-DE" sz="1600" b="1" i="0" u="none" strike="noStrike" cap="none" normalizeH="0" baseline="0" dirty="0">
              <a:ln>
                <a:noFill/>
              </a:ln>
              <a:solidFill>
                <a:schemeClr val="bg1"/>
              </a:solidFill>
              <a:effectLst/>
              <a:latin typeface="Arial" charset="0"/>
            </a:endParaRPr>
          </a:p>
        </p:txBody>
      </p:sp>
      <p:sp>
        <p:nvSpPr>
          <p:cNvPr id="2" name="Rectangle 4">
            <a:extLst>
              <a:ext uri="{FF2B5EF4-FFF2-40B4-BE49-F238E27FC236}">
                <a16:creationId xmlns:a16="http://schemas.microsoft.com/office/drawing/2014/main" id="{CECE1EA1-49C3-1F39-9F13-C74D1F90544C}"/>
              </a:ext>
            </a:extLst>
          </p:cNvPr>
          <p:cNvSpPr>
            <a:spLocks noChangeArrowheads="1"/>
          </p:cNvSpPr>
          <p:nvPr/>
        </p:nvSpPr>
        <p:spPr bwMode="auto">
          <a:xfrm>
            <a:off x="0" y="6152804"/>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sym typeface="Wingdings" panose="05000000000000000000" pitchFamily="2" charset="2"/>
              </a:rPr>
              <a:t> weitere Folgen sind: Abhängigkeit und damit Erpressbarkeit!</a:t>
            </a:r>
            <a:endParaRPr lang="de-DE" altLang="de-DE" sz="1800" dirty="0">
              <a:solidFill>
                <a:srgbClr val="00B050"/>
              </a:solidFill>
            </a:endParaRPr>
          </a:p>
        </p:txBody>
      </p:sp>
      <p:sp>
        <p:nvSpPr>
          <p:cNvPr id="12" name="Rectangle 4">
            <a:extLst>
              <a:ext uri="{FF2B5EF4-FFF2-40B4-BE49-F238E27FC236}">
                <a16:creationId xmlns:a16="http://schemas.microsoft.com/office/drawing/2014/main" id="{5736B13D-DBDC-C54D-522C-8D46C415265A}"/>
              </a:ext>
            </a:extLst>
          </p:cNvPr>
          <p:cNvSpPr>
            <a:spLocks noChangeArrowheads="1"/>
          </p:cNvSpPr>
          <p:nvPr/>
        </p:nvSpPr>
        <p:spPr bwMode="auto">
          <a:xfrm>
            <a:off x="0" y="5803298"/>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de-DE" altLang="de-DE" sz="1800" dirty="0">
                <a:solidFill>
                  <a:srgbClr val="00B050"/>
                </a:solidFill>
              </a:rPr>
              <a:t>76 % unseres jährlichen Primärenergiebedarfs importieren wir zu hohen Kosten!</a:t>
            </a:r>
          </a:p>
        </p:txBody>
      </p:sp>
    </p:spTree>
    <p:extLst>
      <p:ext uri="{BB962C8B-B14F-4D97-AF65-F5344CB8AC3E}">
        <p14:creationId xmlns:p14="http://schemas.microsoft.com/office/powerpoint/2010/main" val="382294745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000" fill="hold"/>
                                        <p:tgtEl>
                                          <p:spTgt spid="11"/>
                                        </p:tgtEl>
                                        <p:attrNameLst>
                                          <p:attrName>ppt_x</p:attrName>
                                        </p:attrNameLst>
                                      </p:cBhvr>
                                      <p:tavLst>
                                        <p:tav tm="0">
                                          <p:val>
                                            <p:strVal val="1+#ppt_w/2"/>
                                          </p:val>
                                        </p:tav>
                                        <p:tav tm="100000">
                                          <p:val>
                                            <p:strVal val="#ppt_x"/>
                                          </p:val>
                                        </p:tav>
                                      </p:tavLst>
                                    </p:anim>
                                    <p:anim calcmode="lin" valueType="num">
                                      <p:cBhvr additive="base">
                                        <p:cTn id="2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0-#ppt_w/2"/>
                                          </p:val>
                                        </p:tav>
                                        <p:tav tm="100000">
                                          <p:val>
                                            <p:strVal val="#ppt_x"/>
                                          </p:val>
                                        </p:tav>
                                      </p:tavLst>
                                    </p:anim>
                                    <p:anim calcmode="lin" valueType="num">
                                      <p:cBhvr additive="base">
                                        <p:cTn id="26"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0-#ppt_w/2"/>
                                          </p:val>
                                        </p:tav>
                                        <p:tav tm="100000">
                                          <p:val>
                                            <p:strVal val="#ppt_x"/>
                                          </p:val>
                                        </p:tav>
                                      </p:tavLst>
                                    </p:anim>
                                    <p:anim calcmode="lin" valueType="num">
                                      <p:cBhvr additive="base">
                                        <p:cTn id="32"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000" fill="hold"/>
                                        <p:tgtEl>
                                          <p:spTgt spid="5"/>
                                        </p:tgtEl>
                                        <p:attrNameLst>
                                          <p:attrName>ppt_x</p:attrName>
                                        </p:attrNameLst>
                                      </p:cBhvr>
                                      <p:tavLst>
                                        <p:tav tm="0">
                                          <p:val>
                                            <p:strVal val="0-#ppt_w/2"/>
                                          </p:val>
                                        </p:tav>
                                        <p:tav tm="100000">
                                          <p:val>
                                            <p:strVal val="#ppt_x"/>
                                          </p:val>
                                        </p:tav>
                                      </p:tavLst>
                                    </p:anim>
                                    <p:anim calcmode="lin" valueType="num">
                                      <p:cBhvr additive="base">
                                        <p:cTn id="3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000" fill="hold"/>
                                        <p:tgtEl>
                                          <p:spTgt spid="6"/>
                                        </p:tgtEl>
                                        <p:attrNameLst>
                                          <p:attrName>ppt_x</p:attrName>
                                        </p:attrNameLst>
                                      </p:cBhvr>
                                      <p:tavLst>
                                        <p:tav tm="0">
                                          <p:val>
                                            <p:strVal val="0-#ppt_w/2"/>
                                          </p:val>
                                        </p:tav>
                                        <p:tav tm="100000">
                                          <p:val>
                                            <p:strVal val="#ppt_x"/>
                                          </p:val>
                                        </p:tav>
                                      </p:tavLst>
                                    </p:anim>
                                    <p:anim calcmode="lin" valueType="num">
                                      <p:cBhvr additive="base">
                                        <p:cTn id="44"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1000" fill="hold"/>
                                        <p:tgtEl>
                                          <p:spTgt spid="8"/>
                                        </p:tgtEl>
                                        <p:attrNameLst>
                                          <p:attrName>ppt_x</p:attrName>
                                        </p:attrNameLst>
                                      </p:cBhvr>
                                      <p:tavLst>
                                        <p:tav tm="0">
                                          <p:val>
                                            <p:strVal val="0-#ppt_w/2"/>
                                          </p:val>
                                        </p:tav>
                                        <p:tav tm="100000">
                                          <p:val>
                                            <p:strVal val="#ppt_x"/>
                                          </p:val>
                                        </p:tav>
                                      </p:tavLst>
                                    </p:anim>
                                    <p:anim calcmode="lin" valueType="num">
                                      <p:cBhvr additive="base">
                                        <p:cTn id="5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1000" fill="hold"/>
                                        <p:tgtEl>
                                          <p:spTgt spid="12"/>
                                        </p:tgtEl>
                                        <p:attrNameLst>
                                          <p:attrName>ppt_x</p:attrName>
                                        </p:attrNameLst>
                                      </p:cBhvr>
                                      <p:tavLst>
                                        <p:tav tm="0">
                                          <p:val>
                                            <p:strVal val="#ppt_x"/>
                                          </p:val>
                                        </p:tav>
                                        <p:tav tm="100000">
                                          <p:val>
                                            <p:strVal val="#ppt_x"/>
                                          </p:val>
                                        </p:tav>
                                      </p:tavLst>
                                    </p:anim>
                                    <p:anim calcmode="lin" valueType="num">
                                      <p:cBhvr additive="base">
                                        <p:cTn id="56"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additive="base">
                                        <p:cTn id="61" dur="1000" fill="hold"/>
                                        <p:tgtEl>
                                          <p:spTgt spid="2"/>
                                        </p:tgtEl>
                                        <p:attrNameLst>
                                          <p:attrName>ppt_x</p:attrName>
                                        </p:attrNameLst>
                                      </p:cBhvr>
                                      <p:tavLst>
                                        <p:tav tm="0">
                                          <p:val>
                                            <p:strVal val="#ppt_x"/>
                                          </p:val>
                                        </p:tav>
                                        <p:tav tm="100000">
                                          <p:val>
                                            <p:strVal val="#ppt_x"/>
                                          </p:val>
                                        </p:tav>
                                      </p:tavLst>
                                    </p:anim>
                                    <p:anim calcmode="lin" valueType="num">
                                      <p:cBhvr additive="base">
                                        <p:cTn id="62"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1000" fill="hold"/>
                                        <p:tgtEl>
                                          <p:spTgt spid="13"/>
                                        </p:tgtEl>
                                        <p:attrNameLst>
                                          <p:attrName>ppt_x</p:attrName>
                                        </p:attrNameLst>
                                      </p:cBhvr>
                                      <p:tavLst>
                                        <p:tav tm="0">
                                          <p:val>
                                            <p:strVal val="0-#ppt_w/2"/>
                                          </p:val>
                                        </p:tav>
                                        <p:tav tm="100000">
                                          <p:val>
                                            <p:strVal val="#ppt_x"/>
                                          </p:val>
                                        </p:tav>
                                      </p:tavLst>
                                    </p:anim>
                                    <p:anim calcmode="lin" valueType="num">
                                      <p:cBhvr additive="base">
                                        <p:cTn id="6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4" grpId="0" animBg="1"/>
      <p:bldP spid="5" grpId="0" animBg="1"/>
      <p:bldP spid="6" grpId="0" animBg="1"/>
      <p:bldP spid="13" grpId="0" animBg="1"/>
      <p:bldP spid="2"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4906260F-93FE-4B0B-A476-8291E2D88C0A}"/>
              </a:ext>
            </a:extLst>
          </p:cNvPr>
          <p:cNvSpPr/>
          <p:nvPr/>
        </p:nvSpPr>
        <p:spPr bwMode="auto">
          <a:xfrm>
            <a:off x="101617" y="827392"/>
            <a:ext cx="9702766" cy="3609379"/>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(3): </a:t>
            </a:r>
            <a:br>
              <a:rPr lang="de-DE" altLang="de-DE" sz="2000" dirty="0">
                <a:solidFill>
                  <a:schemeClr val="bg1"/>
                </a:solidFill>
              </a:rPr>
            </a:br>
            <a:r>
              <a:rPr lang="de-DE" altLang="de-DE" sz="2000" dirty="0">
                <a:solidFill>
                  <a:schemeClr val="bg1"/>
                </a:solidFill>
              </a:rPr>
              <a:t>H</a:t>
            </a:r>
            <a:r>
              <a:rPr lang="de-DE" altLang="de-DE" sz="2000" baseline="-25000" dirty="0">
                <a:solidFill>
                  <a:schemeClr val="bg1"/>
                </a:solidFill>
              </a:rPr>
              <a:t>2</a:t>
            </a:r>
            <a:r>
              <a:rPr lang="de-DE" altLang="de-DE" sz="2000" dirty="0">
                <a:solidFill>
                  <a:schemeClr val="bg1"/>
                </a:solidFill>
              </a:rPr>
              <a:t> aus Überschussstrom</a:t>
            </a:r>
          </a:p>
        </p:txBody>
      </p:sp>
      <p:sp>
        <p:nvSpPr>
          <p:cNvPr id="4" name="Textfeld 3">
            <a:extLst>
              <a:ext uri="{FF2B5EF4-FFF2-40B4-BE49-F238E27FC236}">
                <a16:creationId xmlns:a16="http://schemas.microsoft.com/office/drawing/2014/main" id="{FB0B23CB-A91D-479C-89E6-104F6FC4F522}"/>
              </a:ext>
            </a:extLst>
          </p:cNvPr>
          <p:cNvSpPr txBox="1"/>
          <p:nvPr/>
        </p:nvSpPr>
        <p:spPr>
          <a:xfrm>
            <a:off x="5349830" y="4435721"/>
            <a:ext cx="4588051" cy="276999"/>
          </a:xfrm>
          <a:prstGeom prst="rect">
            <a:avLst/>
          </a:prstGeom>
          <a:noFill/>
        </p:spPr>
        <p:txBody>
          <a:bodyPr wrap="none" rtlCol="0">
            <a:spAutoFit/>
          </a:bodyPr>
          <a:lstStyle/>
          <a:p>
            <a:r>
              <a:rPr lang="de-DE" sz="1200" u="sng" dirty="0"/>
              <a:t>Quelle</a:t>
            </a:r>
            <a:r>
              <a:rPr lang="de-DE" sz="1200" dirty="0"/>
              <a:t>: 22) Quellenliste,  </a:t>
            </a:r>
            <a:r>
              <a:rPr lang="de-DE" sz="1200" dirty="0" err="1"/>
              <a:t>iGas</a:t>
            </a:r>
            <a:r>
              <a:rPr lang="de-DE" sz="1200" dirty="0"/>
              <a:t>-Energy, Siemens Energy, </a:t>
            </a:r>
            <a:r>
              <a:rPr lang="de-DE" altLang="de-DE" sz="1200" dirty="0"/>
              <a:t>ISE e.V.</a:t>
            </a:r>
            <a:endParaRPr lang="de-DE" sz="1200" dirty="0"/>
          </a:p>
        </p:txBody>
      </p:sp>
      <p:sp>
        <p:nvSpPr>
          <p:cNvPr id="9" name="Rectangle 1">
            <a:extLst>
              <a:ext uri="{FF2B5EF4-FFF2-40B4-BE49-F238E27FC236}">
                <a16:creationId xmlns:a16="http://schemas.microsoft.com/office/drawing/2014/main" id="{D6C85944-0F1A-4948-BBEA-C85524825B3E}"/>
              </a:ext>
            </a:extLst>
          </p:cNvPr>
          <p:cNvSpPr>
            <a:spLocks noChangeArrowheads="1"/>
          </p:cNvSpPr>
          <p:nvPr/>
        </p:nvSpPr>
        <p:spPr bwMode="auto">
          <a:xfrm>
            <a:off x="243415" y="4702888"/>
            <a:ext cx="9606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1600" b="0" i="0" u="none" strike="noStrike" cap="none" normalizeH="0" baseline="0" dirty="0">
                <a:ln>
                  <a:noFill/>
                </a:ln>
                <a:solidFill>
                  <a:srgbClr val="3333FF"/>
                </a:solidFill>
                <a:effectLst/>
                <a:latin typeface="Arial" panose="020B0604020202020204" pitchFamily="34" charset="0"/>
              </a:rPr>
              <a:t>Die Elektrolyseure werden mit </a:t>
            </a:r>
            <a:r>
              <a:rPr lang="de-DE" altLang="de-DE" sz="1600" dirty="0">
                <a:solidFill>
                  <a:srgbClr val="3333FF"/>
                </a:solidFill>
              </a:rPr>
              <a:t>destilliertem W</a:t>
            </a:r>
            <a:r>
              <a:rPr kumimoji="0" lang="de-DE" altLang="de-DE" sz="1600" b="0" i="0" u="none" strike="noStrike" cap="none" normalizeH="0" baseline="0" dirty="0">
                <a:ln>
                  <a:noFill/>
                </a:ln>
                <a:solidFill>
                  <a:srgbClr val="3333FF"/>
                </a:solidFill>
                <a:effectLst/>
                <a:latin typeface="Arial" panose="020B0604020202020204" pitchFamily="34" charset="0"/>
              </a:rPr>
              <a:t>asser und elektrischem Überschussstrom betrieben.</a:t>
            </a:r>
          </a:p>
        </p:txBody>
      </p:sp>
      <p:pic>
        <p:nvPicPr>
          <p:cNvPr id="15" name="Grafik 14">
            <a:extLst>
              <a:ext uri="{FF2B5EF4-FFF2-40B4-BE49-F238E27FC236}">
                <a16:creationId xmlns:a16="http://schemas.microsoft.com/office/drawing/2014/main" id="{4BDC5224-A4E7-49D0-A8DB-E6773A8E8D39}"/>
              </a:ext>
            </a:extLst>
          </p:cNvPr>
          <p:cNvPicPr>
            <a:picLocks noChangeAspect="1"/>
          </p:cNvPicPr>
          <p:nvPr/>
        </p:nvPicPr>
        <p:blipFill rotWithShape="1">
          <a:blip r:embed="rId3">
            <a:extLst>
              <a:ext uri="{28A0092B-C50C-407E-A947-70E740481C1C}">
                <a14:useLocalDpi xmlns:a14="http://schemas.microsoft.com/office/drawing/2010/main" val="0"/>
              </a:ext>
            </a:extLst>
          </a:blip>
          <a:srcRect t="9233" b="7958"/>
          <a:stretch/>
        </p:blipFill>
        <p:spPr>
          <a:xfrm>
            <a:off x="193502" y="1231609"/>
            <a:ext cx="3332060" cy="2628088"/>
          </a:xfrm>
          <a:prstGeom prst="rect">
            <a:avLst/>
          </a:prstGeom>
        </p:spPr>
      </p:pic>
      <p:sp>
        <p:nvSpPr>
          <p:cNvPr id="18" name="Textfeld 17">
            <a:extLst>
              <a:ext uri="{FF2B5EF4-FFF2-40B4-BE49-F238E27FC236}">
                <a16:creationId xmlns:a16="http://schemas.microsoft.com/office/drawing/2014/main" id="{46972E29-B1B2-4E85-A429-D6A31540B02B}"/>
              </a:ext>
            </a:extLst>
          </p:cNvPr>
          <p:cNvSpPr txBox="1"/>
          <p:nvPr/>
        </p:nvSpPr>
        <p:spPr>
          <a:xfrm>
            <a:off x="101617" y="820750"/>
            <a:ext cx="7417724" cy="338554"/>
          </a:xfrm>
          <a:prstGeom prst="rect">
            <a:avLst/>
          </a:prstGeom>
          <a:noFill/>
        </p:spPr>
        <p:txBody>
          <a:bodyPr wrap="square">
            <a:spAutoFit/>
          </a:bodyPr>
          <a:lstStyle/>
          <a:p>
            <a:r>
              <a:rPr lang="de-DE" sz="1600" dirty="0">
                <a:solidFill>
                  <a:srgbClr val="3333FF"/>
                </a:solidFill>
              </a:rPr>
              <a:t>Elektrolyseur „Proton Exchange Membrane“ (PEM)</a:t>
            </a:r>
          </a:p>
        </p:txBody>
      </p:sp>
      <p:sp>
        <p:nvSpPr>
          <p:cNvPr id="19" name="Textfeld 18">
            <a:extLst>
              <a:ext uri="{FF2B5EF4-FFF2-40B4-BE49-F238E27FC236}">
                <a16:creationId xmlns:a16="http://schemas.microsoft.com/office/drawing/2014/main" id="{1282AC9F-A8A8-4600-9F58-719EFDE1F500}"/>
              </a:ext>
            </a:extLst>
          </p:cNvPr>
          <p:cNvSpPr txBox="1"/>
          <p:nvPr/>
        </p:nvSpPr>
        <p:spPr>
          <a:xfrm>
            <a:off x="1367133" y="3859697"/>
            <a:ext cx="1001421" cy="338554"/>
          </a:xfrm>
          <a:prstGeom prst="rect">
            <a:avLst/>
          </a:prstGeom>
          <a:noFill/>
        </p:spPr>
        <p:txBody>
          <a:bodyPr wrap="square">
            <a:spAutoFit/>
          </a:bodyPr>
          <a:lstStyle/>
          <a:p>
            <a:pPr algn="ctr"/>
            <a:r>
              <a:rPr lang="de-DE" sz="1600" dirty="0">
                <a:solidFill>
                  <a:srgbClr val="3333FF"/>
                </a:solidFill>
              </a:rPr>
              <a:t>Prinzip</a:t>
            </a:r>
          </a:p>
        </p:txBody>
      </p:sp>
      <p:grpSp>
        <p:nvGrpSpPr>
          <p:cNvPr id="17" name="Gruppieren 16">
            <a:extLst>
              <a:ext uri="{FF2B5EF4-FFF2-40B4-BE49-F238E27FC236}">
                <a16:creationId xmlns:a16="http://schemas.microsoft.com/office/drawing/2014/main" id="{CA3C639C-E9C0-4DDF-9255-916C94737828}"/>
              </a:ext>
            </a:extLst>
          </p:cNvPr>
          <p:cNvGrpSpPr/>
          <p:nvPr/>
        </p:nvGrpSpPr>
        <p:grpSpPr>
          <a:xfrm>
            <a:off x="3810479" y="1622940"/>
            <a:ext cx="2462061" cy="2242911"/>
            <a:chOff x="3810479" y="1622940"/>
            <a:chExt cx="2462061" cy="2242911"/>
          </a:xfrm>
        </p:grpSpPr>
        <p:pic>
          <p:nvPicPr>
            <p:cNvPr id="8" name="Grafik 7">
              <a:extLst>
                <a:ext uri="{FF2B5EF4-FFF2-40B4-BE49-F238E27FC236}">
                  <a16:creationId xmlns:a16="http://schemas.microsoft.com/office/drawing/2014/main" id="{B97A1E13-466E-4E30-9045-7A93D3831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479" y="1622940"/>
              <a:ext cx="2462061" cy="1845425"/>
            </a:xfrm>
            <a:prstGeom prst="rect">
              <a:avLst/>
            </a:prstGeom>
          </p:spPr>
        </p:pic>
        <p:sp>
          <p:nvSpPr>
            <p:cNvPr id="20" name="Textfeld 19">
              <a:extLst>
                <a:ext uri="{FF2B5EF4-FFF2-40B4-BE49-F238E27FC236}">
                  <a16:creationId xmlns:a16="http://schemas.microsoft.com/office/drawing/2014/main" id="{F1F9CC9F-98D8-4AE1-AD27-5C1B3AFA4C3A}"/>
                </a:ext>
              </a:extLst>
            </p:cNvPr>
            <p:cNvSpPr txBox="1"/>
            <p:nvPr/>
          </p:nvSpPr>
          <p:spPr>
            <a:xfrm>
              <a:off x="3866143" y="3527297"/>
              <a:ext cx="2249499" cy="338554"/>
            </a:xfrm>
            <a:prstGeom prst="rect">
              <a:avLst/>
            </a:prstGeom>
            <a:noFill/>
          </p:spPr>
          <p:txBody>
            <a:bodyPr wrap="square">
              <a:spAutoFit/>
            </a:bodyPr>
            <a:lstStyle/>
            <a:p>
              <a:pPr algn="ctr"/>
              <a:r>
                <a:rPr lang="de-DE" sz="1600" dirty="0">
                  <a:solidFill>
                    <a:srgbClr val="3333FF"/>
                  </a:solidFill>
                </a:rPr>
                <a:t>Kleinste Einheit: Stack</a:t>
              </a:r>
            </a:p>
          </p:txBody>
        </p:sp>
      </p:grpSp>
      <p:grpSp>
        <p:nvGrpSpPr>
          <p:cNvPr id="22" name="Gruppieren 21">
            <a:extLst>
              <a:ext uri="{FF2B5EF4-FFF2-40B4-BE49-F238E27FC236}">
                <a16:creationId xmlns:a16="http://schemas.microsoft.com/office/drawing/2014/main" id="{05CC2817-E677-452A-B6E0-84ABA740D70B}"/>
              </a:ext>
            </a:extLst>
          </p:cNvPr>
          <p:cNvGrpSpPr/>
          <p:nvPr/>
        </p:nvGrpSpPr>
        <p:grpSpPr>
          <a:xfrm>
            <a:off x="6569678" y="1607273"/>
            <a:ext cx="2966492" cy="2258578"/>
            <a:chOff x="6569678" y="1607273"/>
            <a:chExt cx="2966492" cy="2258578"/>
          </a:xfrm>
        </p:grpSpPr>
        <p:pic>
          <p:nvPicPr>
            <p:cNvPr id="6" name="Grafik 5" descr="Ein Bild, das draußen enthält.&#10;&#10;Automatisch generierte Beschreibung">
              <a:extLst>
                <a:ext uri="{FF2B5EF4-FFF2-40B4-BE49-F238E27FC236}">
                  <a16:creationId xmlns:a16="http://schemas.microsoft.com/office/drawing/2014/main" id="{14EBA737-25C4-47A8-833B-432D433579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678" y="1607273"/>
              <a:ext cx="2966492" cy="1876760"/>
            </a:xfrm>
            <a:prstGeom prst="rect">
              <a:avLst/>
            </a:prstGeom>
          </p:spPr>
        </p:pic>
        <p:sp>
          <p:nvSpPr>
            <p:cNvPr id="21" name="Textfeld 20">
              <a:extLst>
                <a:ext uri="{FF2B5EF4-FFF2-40B4-BE49-F238E27FC236}">
                  <a16:creationId xmlns:a16="http://schemas.microsoft.com/office/drawing/2014/main" id="{D3B110CD-D2A1-4DF8-B33C-220CC05B92E4}"/>
                </a:ext>
              </a:extLst>
            </p:cNvPr>
            <p:cNvSpPr txBox="1"/>
            <p:nvPr/>
          </p:nvSpPr>
          <p:spPr>
            <a:xfrm>
              <a:off x="6569678" y="3527297"/>
              <a:ext cx="2966492" cy="338554"/>
            </a:xfrm>
            <a:prstGeom prst="rect">
              <a:avLst/>
            </a:prstGeom>
            <a:noFill/>
          </p:spPr>
          <p:txBody>
            <a:bodyPr wrap="square">
              <a:spAutoFit/>
            </a:bodyPr>
            <a:lstStyle/>
            <a:p>
              <a:pPr algn="ctr"/>
              <a:r>
                <a:rPr lang="de-DE" sz="1600" dirty="0">
                  <a:solidFill>
                    <a:srgbClr val="3333FF"/>
                  </a:solidFill>
                </a:rPr>
                <a:t>Skalierbarer Elektrolyseur</a:t>
              </a:r>
            </a:p>
          </p:txBody>
        </p:sp>
      </p:grpSp>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21113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Mit dem Elektrolyseur wird der Überschussstrom der EE in grünen Wasserstoff umgewandelt!</a:t>
            </a:r>
            <a:endParaRPr lang="de-DE" altLang="de-DE" sz="1400" dirty="0">
              <a:solidFill>
                <a:srgbClr val="00B050"/>
              </a:solidFill>
            </a:endParaRPr>
          </a:p>
        </p:txBody>
      </p:sp>
      <p:sp>
        <p:nvSpPr>
          <p:cNvPr id="25" name="Textfeld 24">
            <a:extLst>
              <a:ext uri="{FF2B5EF4-FFF2-40B4-BE49-F238E27FC236}">
                <a16:creationId xmlns:a16="http://schemas.microsoft.com/office/drawing/2014/main" id="{F559C63F-4DE6-45FC-8D2F-887B02BC4F84}"/>
              </a:ext>
            </a:extLst>
          </p:cNvPr>
          <p:cNvSpPr txBox="1"/>
          <p:nvPr/>
        </p:nvSpPr>
        <p:spPr>
          <a:xfrm>
            <a:off x="7436940" y="1196158"/>
            <a:ext cx="2367443" cy="276999"/>
          </a:xfrm>
          <a:prstGeom prst="rect">
            <a:avLst/>
          </a:prstGeom>
          <a:noFill/>
        </p:spPr>
        <p:txBody>
          <a:bodyPr wrap="square">
            <a:spAutoFit/>
          </a:bodyPr>
          <a:lstStyle/>
          <a:p>
            <a:r>
              <a:rPr lang="de-DE" sz="1200" dirty="0">
                <a:solidFill>
                  <a:srgbClr val="FF0000"/>
                </a:solidFill>
              </a:rPr>
              <a:t>Wirkungsgrad: ca. 70%  </a:t>
            </a:r>
            <a:r>
              <a:rPr lang="de-DE" sz="1200" dirty="0"/>
              <a:t>22)</a:t>
            </a:r>
          </a:p>
        </p:txBody>
      </p:sp>
      <p:sp>
        <p:nvSpPr>
          <p:cNvPr id="3" name="Rectangle 1">
            <a:extLst>
              <a:ext uri="{FF2B5EF4-FFF2-40B4-BE49-F238E27FC236}">
                <a16:creationId xmlns:a16="http://schemas.microsoft.com/office/drawing/2014/main" id="{96E4F074-F52D-2DBF-A2E1-32F5A21CB6E2}"/>
              </a:ext>
            </a:extLst>
          </p:cNvPr>
          <p:cNvSpPr>
            <a:spLocks noChangeArrowheads="1"/>
          </p:cNvSpPr>
          <p:nvPr/>
        </p:nvSpPr>
        <p:spPr bwMode="auto">
          <a:xfrm>
            <a:off x="243415" y="5035021"/>
            <a:ext cx="96067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de-DE" altLang="de-DE" sz="1600" b="0" i="0" u="none" strike="noStrike" cap="none" normalizeH="0" baseline="0" dirty="0">
                <a:ln>
                  <a:noFill/>
                </a:ln>
                <a:solidFill>
                  <a:srgbClr val="3333FF"/>
                </a:solidFill>
                <a:effectLst/>
                <a:latin typeface="Arial" panose="020B0604020202020204" pitchFamily="34" charset="0"/>
              </a:rPr>
              <a:t>Sie sind einfach zu </a:t>
            </a:r>
            <a:r>
              <a:rPr lang="de-DE" altLang="de-DE" sz="1600" dirty="0">
                <a:solidFill>
                  <a:srgbClr val="3333FF"/>
                </a:solidFill>
              </a:rPr>
              <a:t>handhaben</a:t>
            </a:r>
            <a:r>
              <a:rPr kumimoji="0" lang="de-DE" altLang="de-DE" sz="1600" b="0" i="0" u="none" strike="noStrike" cap="none" normalizeH="0" baseline="0" dirty="0">
                <a:ln>
                  <a:noFill/>
                </a:ln>
                <a:solidFill>
                  <a:srgbClr val="3333FF"/>
                </a:solidFill>
                <a:effectLst/>
                <a:latin typeface="Arial" panose="020B0604020202020204" pitchFamily="34" charset="0"/>
              </a:rPr>
              <a:t>, und arbeiten weitestgehend wartungsfrei. </a:t>
            </a:r>
          </a:p>
        </p:txBody>
      </p:sp>
      <p:sp>
        <p:nvSpPr>
          <p:cNvPr id="2" name="Rectangle 1">
            <a:extLst>
              <a:ext uri="{FF2B5EF4-FFF2-40B4-BE49-F238E27FC236}">
                <a16:creationId xmlns:a16="http://schemas.microsoft.com/office/drawing/2014/main" id="{DF72DEEA-7003-C32B-5747-5DA47104F435}"/>
              </a:ext>
            </a:extLst>
          </p:cNvPr>
          <p:cNvSpPr>
            <a:spLocks noChangeArrowheads="1"/>
          </p:cNvSpPr>
          <p:nvPr/>
        </p:nvSpPr>
        <p:spPr bwMode="auto">
          <a:xfrm>
            <a:off x="243415" y="5381692"/>
            <a:ext cx="960674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de-DE" altLang="de-DE" sz="1600" dirty="0">
                <a:solidFill>
                  <a:srgbClr val="3333FF"/>
                </a:solidFill>
              </a:rPr>
              <a:t>Um eine höhere Energiedichte für die großen vorhandenen Erdgasspeicher zu erhalten, kann H</a:t>
            </a:r>
            <a:r>
              <a:rPr lang="de-DE" altLang="de-DE" sz="1600" baseline="-25000" dirty="0">
                <a:solidFill>
                  <a:srgbClr val="3333FF"/>
                </a:solidFill>
              </a:rPr>
              <a:t>2</a:t>
            </a:r>
            <a:r>
              <a:rPr lang="de-DE" altLang="de-DE" sz="1600" dirty="0">
                <a:solidFill>
                  <a:srgbClr val="3333FF"/>
                </a:solidFill>
              </a:rPr>
              <a:t> mit CO</a:t>
            </a:r>
            <a:r>
              <a:rPr lang="de-DE" altLang="de-DE" sz="1600" baseline="-25000" dirty="0">
                <a:solidFill>
                  <a:srgbClr val="3333FF"/>
                </a:solidFill>
              </a:rPr>
              <a:t>2</a:t>
            </a:r>
            <a:r>
              <a:rPr lang="de-DE" altLang="de-DE" sz="1600" dirty="0">
                <a:solidFill>
                  <a:srgbClr val="3333FF"/>
                </a:solidFill>
              </a:rPr>
              <a:t> </a:t>
            </a:r>
            <a:r>
              <a:rPr lang="de-DE" altLang="de-DE" sz="1600" dirty="0" err="1">
                <a:solidFill>
                  <a:srgbClr val="3333FF"/>
                </a:solidFill>
              </a:rPr>
              <a:t>methanisiert</a:t>
            </a:r>
            <a:r>
              <a:rPr lang="de-DE" altLang="de-DE" sz="1600" dirty="0">
                <a:solidFill>
                  <a:srgbClr val="3333FF"/>
                </a:solidFill>
              </a:rPr>
              <a:t> werden (siehe PFI-Anlage in Pirmasens)</a:t>
            </a:r>
            <a:r>
              <a:rPr kumimoji="0" lang="de-DE" altLang="de-DE" sz="1600" b="0" i="0" u="none" strike="noStrike" cap="none" normalizeH="0" baseline="0" dirty="0">
                <a:ln>
                  <a:noFill/>
                </a:ln>
                <a:solidFill>
                  <a:srgbClr val="3333FF"/>
                </a:solidFill>
                <a:effectLst/>
                <a:latin typeface="Arial" panose="020B0604020202020204" pitchFamily="34" charset="0"/>
              </a:rPr>
              <a:t> </a:t>
            </a:r>
          </a:p>
        </p:txBody>
      </p:sp>
      <p:sp>
        <p:nvSpPr>
          <p:cNvPr id="7" name="Rectangle 4">
            <a:extLst>
              <a:ext uri="{FF2B5EF4-FFF2-40B4-BE49-F238E27FC236}">
                <a16:creationId xmlns:a16="http://schemas.microsoft.com/office/drawing/2014/main" id="{BF74E05E-4966-CEE0-B9AA-D3E6FA9476E3}"/>
              </a:ext>
            </a:extLst>
          </p:cNvPr>
          <p:cNvSpPr>
            <a:spLocks noChangeArrowheads="1"/>
          </p:cNvSpPr>
          <p:nvPr/>
        </p:nvSpPr>
        <p:spPr bwMode="auto">
          <a:xfrm>
            <a:off x="0" y="5880585"/>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Gasmoleküle sind die Lösung für die Langzeitspeicherung!</a:t>
            </a:r>
            <a:endParaRPr lang="de-DE" altLang="de-DE" sz="1400" dirty="0">
              <a:solidFill>
                <a:srgbClr val="00B050"/>
              </a:solidFill>
            </a:endParaRPr>
          </a:p>
        </p:txBody>
      </p:sp>
    </p:spTree>
    <p:extLst>
      <p:ext uri="{BB962C8B-B14F-4D97-AF65-F5344CB8AC3E}">
        <p14:creationId xmlns:p14="http://schemas.microsoft.com/office/powerpoint/2010/main" val="50954615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1000" fill="hold"/>
                                        <p:tgtEl>
                                          <p:spTgt spid="22"/>
                                        </p:tgtEl>
                                        <p:attrNameLst>
                                          <p:attrName>ppt_x</p:attrName>
                                        </p:attrNameLst>
                                      </p:cBhvr>
                                      <p:tavLst>
                                        <p:tav tm="0">
                                          <p:val>
                                            <p:strVal val="1+#ppt_w/2"/>
                                          </p:val>
                                        </p:tav>
                                        <p:tav tm="100000">
                                          <p:val>
                                            <p:strVal val="#ppt_x"/>
                                          </p:val>
                                        </p:tav>
                                      </p:tavLst>
                                    </p:anim>
                                    <p:anim calcmode="lin" valueType="num">
                                      <p:cBhvr additive="base">
                                        <p:cTn id="14" dur="10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1+#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000" fill="hold"/>
                                        <p:tgtEl>
                                          <p:spTgt spid="3"/>
                                        </p:tgtEl>
                                        <p:attrNameLst>
                                          <p:attrName>ppt_x</p:attrName>
                                        </p:attrNameLst>
                                      </p:cBhvr>
                                      <p:tavLst>
                                        <p:tav tm="0">
                                          <p:val>
                                            <p:strVal val="1+#ppt_w/2"/>
                                          </p:val>
                                        </p:tav>
                                        <p:tav tm="100000">
                                          <p:val>
                                            <p:strVal val="#ppt_x"/>
                                          </p:val>
                                        </p:tav>
                                      </p:tavLst>
                                    </p:anim>
                                    <p:anim calcmode="lin" valueType="num">
                                      <p:cBhvr additive="base">
                                        <p:cTn id="26"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1+#ppt_w/2"/>
                                          </p:val>
                                        </p:tav>
                                        <p:tav tm="100000">
                                          <p:val>
                                            <p:strVal val="#ppt_x"/>
                                          </p:val>
                                        </p:tav>
                                      </p:tavLst>
                                    </p:anim>
                                    <p:anim calcmode="lin" valueType="num">
                                      <p:cBhvr additive="base">
                                        <p:cTn id="32"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1000" fill="hold"/>
                                        <p:tgtEl>
                                          <p:spTgt spid="25"/>
                                        </p:tgtEl>
                                        <p:attrNameLst>
                                          <p:attrName>ppt_x</p:attrName>
                                        </p:attrNameLst>
                                      </p:cBhvr>
                                      <p:tavLst>
                                        <p:tav tm="0">
                                          <p:val>
                                            <p:strVal val="0-#ppt_w/2"/>
                                          </p:val>
                                        </p:tav>
                                        <p:tav tm="100000">
                                          <p:val>
                                            <p:strVal val="#ppt_x"/>
                                          </p:val>
                                        </p:tav>
                                      </p:tavLst>
                                    </p:anim>
                                    <p:anim calcmode="lin" valueType="num">
                                      <p:cBhvr additive="base">
                                        <p:cTn id="38"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1000" fill="hold"/>
                                        <p:tgtEl>
                                          <p:spTgt spid="7"/>
                                        </p:tgtEl>
                                        <p:attrNameLst>
                                          <p:attrName>ppt_x</p:attrName>
                                        </p:attrNameLst>
                                      </p:cBhvr>
                                      <p:tavLst>
                                        <p:tav tm="0">
                                          <p:val>
                                            <p:strVal val="#ppt_x"/>
                                          </p:val>
                                        </p:tav>
                                        <p:tav tm="100000">
                                          <p:val>
                                            <p:strVal val="#ppt_x"/>
                                          </p:val>
                                        </p:tav>
                                      </p:tavLst>
                                    </p:anim>
                                    <p:anim calcmode="lin" valueType="num">
                                      <p:cBhvr additive="base">
                                        <p:cTn id="4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ppt_x"/>
                                          </p:val>
                                        </p:tav>
                                        <p:tav tm="100000">
                                          <p:val>
                                            <p:strVal val="#ppt_x"/>
                                          </p:val>
                                        </p:tav>
                                      </p:tavLst>
                                    </p:anim>
                                    <p:anim calcmode="lin" valueType="num">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utoUpdateAnimBg="0"/>
      <p:bldP spid="25" grpId="0"/>
      <p:bldP spid="3" grpId="0"/>
      <p:bldP spid="2" grpId="0"/>
      <p:bldP spid="7"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a:extLst>
              <a:ext uri="{FF2B5EF4-FFF2-40B4-BE49-F238E27FC236}">
                <a16:creationId xmlns:a16="http://schemas.microsoft.com/office/drawing/2014/main" id="{69870262-D0AC-414B-8D70-8B2E41ECA346}"/>
              </a:ext>
            </a:extLst>
          </p:cNvPr>
          <p:cNvSpPr>
            <a:spLocks noChangeArrowheads="1"/>
          </p:cNvSpPr>
          <p:nvPr/>
        </p:nvSpPr>
        <p:spPr bwMode="auto">
          <a:xfrm>
            <a:off x="1018572" y="9525"/>
            <a:ext cx="8887428"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(4): </a:t>
            </a:r>
            <a:br>
              <a:rPr lang="de-DE" altLang="de-DE" sz="2000" dirty="0">
                <a:solidFill>
                  <a:schemeClr val="bg1"/>
                </a:solidFill>
              </a:rPr>
            </a:br>
            <a:r>
              <a:rPr lang="de-DE" altLang="de-DE" sz="2000" dirty="0">
                <a:solidFill>
                  <a:schemeClr val="bg1"/>
                </a:solidFill>
              </a:rPr>
              <a:t>Gas-Speicher</a:t>
            </a:r>
          </a:p>
        </p:txBody>
      </p:sp>
      <p:sp>
        <p:nvSpPr>
          <p:cNvPr id="13" name="Textfeld 12">
            <a:extLst>
              <a:ext uri="{FF2B5EF4-FFF2-40B4-BE49-F238E27FC236}">
                <a16:creationId xmlns:a16="http://schemas.microsoft.com/office/drawing/2014/main" id="{D0C87BF9-B7BC-41CE-9012-5F7D8A05D90A}"/>
              </a:ext>
            </a:extLst>
          </p:cNvPr>
          <p:cNvSpPr txBox="1"/>
          <p:nvPr/>
        </p:nvSpPr>
        <p:spPr>
          <a:xfrm>
            <a:off x="450232" y="848185"/>
            <a:ext cx="9278984"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b="1" dirty="0">
                <a:solidFill>
                  <a:srgbClr val="3333FF"/>
                </a:solidFill>
              </a:rPr>
              <a:t>Bio-Methan</a:t>
            </a:r>
            <a:r>
              <a:rPr lang="de-DE" sz="1600" dirty="0">
                <a:solidFill>
                  <a:srgbClr val="3333FF"/>
                </a:solidFill>
              </a:rPr>
              <a:t> aus Biogasanlagen von landwirtschaftlichen sowie urbanen Bio-Reststoffen und </a:t>
            </a:r>
            <a:r>
              <a:rPr lang="de-DE" sz="1600" b="1" dirty="0">
                <a:solidFill>
                  <a:srgbClr val="3333FF"/>
                </a:solidFill>
              </a:rPr>
              <a:t>grüner Wasserstoff/Methan </a:t>
            </a:r>
            <a:r>
              <a:rPr lang="de-DE" sz="1600" dirty="0">
                <a:solidFill>
                  <a:srgbClr val="3333FF"/>
                </a:solidFill>
              </a:rPr>
              <a:t>von Überschussstrom der EE </a:t>
            </a:r>
            <a:r>
              <a:rPr lang="de-DE" sz="1600" b="1" dirty="0">
                <a:solidFill>
                  <a:srgbClr val="3333FF"/>
                </a:solidFill>
              </a:rPr>
              <a:t>wird zwischengespeichert</a:t>
            </a:r>
            <a:r>
              <a:rPr lang="de-DE" sz="1600" dirty="0">
                <a:solidFill>
                  <a:srgbClr val="3333FF"/>
                </a:solidFill>
              </a:rPr>
              <a:t>.</a:t>
            </a:r>
          </a:p>
        </p:txBody>
      </p:sp>
      <p:pic>
        <p:nvPicPr>
          <p:cNvPr id="15" name="Grafik 14">
            <a:extLst>
              <a:ext uri="{FF2B5EF4-FFF2-40B4-BE49-F238E27FC236}">
                <a16:creationId xmlns:a16="http://schemas.microsoft.com/office/drawing/2014/main" id="{C758C9F6-209E-4A6E-BF83-84AD5151D431}"/>
              </a:ext>
            </a:extLst>
          </p:cNvPr>
          <p:cNvPicPr>
            <a:picLocks noChangeAspect="1"/>
          </p:cNvPicPr>
          <p:nvPr/>
        </p:nvPicPr>
        <p:blipFill rotWithShape="1">
          <a:blip r:embed="rId3">
            <a:extLst>
              <a:ext uri="{28A0092B-C50C-407E-A947-70E740481C1C}">
                <a14:useLocalDpi xmlns:a14="http://schemas.microsoft.com/office/drawing/2010/main" val="0"/>
              </a:ext>
            </a:extLst>
          </a:blip>
          <a:srcRect l="2955" t="4324" r="5339" b="5596"/>
          <a:stretch/>
        </p:blipFill>
        <p:spPr>
          <a:xfrm>
            <a:off x="-83820" y="1625437"/>
            <a:ext cx="6094423" cy="4461250"/>
          </a:xfrm>
          <a:prstGeom prst="rect">
            <a:avLst/>
          </a:prstGeom>
        </p:spPr>
      </p:pic>
      <p:sp>
        <p:nvSpPr>
          <p:cNvPr id="5" name="Rectangle 4">
            <a:extLst>
              <a:ext uri="{FF2B5EF4-FFF2-40B4-BE49-F238E27FC236}">
                <a16:creationId xmlns:a16="http://schemas.microsoft.com/office/drawing/2014/main" id="{6A926011-70B6-48FE-BFC4-2314540EEAE9}"/>
              </a:ext>
            </a:extLst>
          </p:cNvPr>
          <p:cNvSpPr>
            <a:spLocks noChangeArrowheads="1"/>
          </p:cNvSpPr>
          <p:nvPr/>
        </p:nvSpPr>
        <p:spPr bwMode="auto">
          <a:xfrm>
            <a:off x="0" y="6188139"/>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Für den saisonalen Ausgleich hat D genügend Speicherkapazität!</a:t>
            </a:r>
            <a:endParaRPr lang="de-DE" altLang="de-DE" sz="1400" dirty="0">
              <a:solidFill>
                <a:srgbClr val="00B050"/>
              </a:solidFill>
            </a:endParaRPr>
          </a:p>
        </p:txBody>
      </p:sp>
      <p:sp>
        <p:nvSpPr>
          <p:cNvPr id="11" name="Text Box 5">
            <a:extLst>
              <a:ext uri="{FF2B5EF4-FFF2-40B4-BE49-F238E27FC236}">
                <a16:creationId xmlns:a16="http://schemas.microsoft.com/office/drawing/2014/main" id="{4A4CF6AA-6260-9E30-F727-930C73B132FD}"/>
              </a:ext>
            </a:extLst>
          </p:cNvPr>
          <p:cNvSpPr txBox="1">
            <a:spLocks noChangeArrowheads="1"/>
          </p:cNvSpPr>
          <p:nvPr/>
        </p:nvSpPr>
        <p:spPr bwMode="auto">
          <a:xfrm>
            <a:off x="7253939" y="6018888"/>
            <a:ext cx="227498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23) Quellenliste, ISE e.V.</a:t>
            </a:r>
            <a:endParaRPr lang="en-US" altLang="de-DE" sz="1200" dirty="0"/>
          </a:p>
        </p:txBody>
      </p:sp>
      <p:grpSp>
        <p:nvGrpSpPr>
          <p:cNvPr id="3" name="Gruppieren 2">
            <a:extLst>
              <a:ext uri="{FF2B5EF4-FFF2-40B4-BE49-F238E27FC236}">
                <a16:creationId xmlns:a16="http://schemas.microsoft.com/office/drawing/2014/main" id="{8D34FBA0-AAD0-3901-F7EC-D768F5983EEE}"/>
              </a:ext>
            </a:extLst>
          </p:cNvPr>
          <p:cNvGrpSpPr/>
          <p:nvPr/>
        </p:nvGrpSpPr>
        <p:grpSpPr>
          <a:xfrm>
            <a:off x="6010603" y="1993972"/>
            <a:ext cx="3718613" cy="3231654"/>
            <a:chOff x="6010603" y="1993972"/>
            <a:chExt cx="3718613" cy="3231654"/>
          </a:xfrm>
        </p:grpSpPr>
        <p:sp>
          <p:nvSpPr>
            <p:cNvPr id="14" name="Textfeld 13">
              <a:extLst>
                <a:ext uri="{FF2B5EF4-FFF2-40B4-BE49-F238E27FC236}">
                  <a16:creationId xmlns:a16="http://schemas.microsoft.com/office/drawing/2014/main" id="{BF54CA5E-1243-42A8-BD8C-210FBFE292F5}"/>
                </a:ext>
              </a:extLst>
            </p:cNvPr>
            <p:cNvSpPr txBox="1"/>
            <p:nvPr/>
          </p:nvSpPr>
          <p:spPr>
            <a:xfrm>
              <a:off x="6010603" y="2178638"/>
              <a:ext cx="3718613" cy="3046988"/>
            </a:xfrm>
            <a:prstGeom prst="rect">
              <a:avLst/>
            </a:prstGeom>
            <a:noFill/>
          </p:spPr>
          <p:txBody>
            <a:bodyPr wrap="square">
              <a:spAutoFit/>
            </a:bodyPr>
            <a:lstStyle/>
            <a:p>
              <a:r>
                <a:rPr lang="de-DE" sz="1600" dirty="0">
                  <a:solidFill>
                    <a:srgbClr val="FF0000"/>
                  </a:solidFill>
                </a:rPr>
                <a:t>Ende 2015 befanden sich in Deutschland 51 Erdgasspeicher im Betrieb (20 Porenspeicher und 31 Kavernenspeicher).</a:t>
              </a:r>
              <a:br>
                <a:rPr lang="de-DE" sz="1600" dirty="0">
                  <a:solidFill>
                    <a:srgbClr val="FF0000"/>
                  </a:solidFill>
                </a:rPr>
              </a:br>
              <a:endParaRPr lang="de-DE" sz="1600" dirty="0">
                <a:solidFill>
                  <a:srgbClr val="FF0000"/>
                </a:solidFill>
              </a:endParaRPr>
            </a:p>
            <a:p>
              <a:r>
                <a:rPr lang="de-DE" sz="1600" dirty="0">
                  <a:solidFill>
                    <a:srgbClr val="FF0000"/>
                  </a:solidFill>
                </a:rPr>
                <a:t>Das derzeit nutzbare maximale Arbeitsgasvolumen beträgt 24,6 Milliarden m³.</a:t>
              </a:r>
            </a:p>
            <a:p>
              <a:br>
                <a:rPr lang="de-DE" sz="1600" dirty="0">
                  <a:solidFill>
                    <a:srgbClr val="FF0000"/>
                  </a:solidFill>
                </a:rPr>
              </a:br>
              <a:r>
                <a:rPr lang="de-DE" sz="1600" dirty="0">
                  <a:solidFill>
                    <a:srgbClr val="FF0000"/>
                  </a:solidFill>
                </a:rPr>
                <a:t>Das entspricht einer Speicher-kapazität von ca. 245 TWh</a:t>
              </a:r>
              <a:r>
                <a:rPr lang="de-DE" sz="1600" baseline="-25000" dirty="0">
                  <a:solidFill>
                    <a:srgbClr val="FF0000"/>
                  </a:solidFill>
                </a:rPr>
                <a:t>(Methan-Gas), </a:t>
              </a:r>
              <a:r>
                <a:rPr lang="de-DE" sz="1600" dirty="0">
                  <a:solidFill>
                    <a:srgbClr val="FF0000"/>
                  </a:solidFill>
                </a:rPr>
                <a:t>150TWh</a:t>
              </a:r>
              <a:r>
                <a:rPr lang="de-DE" sz="1600" baseline="-25000" dirty="0">
                  <a:solidFill>
                    <a:srgbClr val="FF0000"/>
                  </a:solidFill>
                </a:rPr>
                <a:t>(</a:t>
              </a:r>
              <a:r>
                <a:rPr lang="de-DE" sz="1600" baseline="-25000" dirty="0" err="1">
                  <a:solidFill>
                    <a:srgbClr val="FF0000"/>
                  </a:solidFill>
                </a:rPr>
                <a:t>el</a:t>
              </a:r>
              <a:r>
                <a:rPr lang="de-DE" sz="1600" baseline="-25000" dirty="0">
                  <a:solidFill>
                    <a:srgbClr val="FF0000"/>
                  </a:solidFill>
                </a:rPr>
                <a:t>.) </a:t>
              </a:r>
              <a:r>
                <a:rPr lang="de-DE" sz="1600" dirty="0">
                  <a:solidFill>
                    <a:srgbClr val="FF0000"/>
                  </a:solidFill>
                </a:rPr>
                <a:t>bzw. 220 TWh</a:t>
              </a:r>
              <a:r>
                <a:rPr lang="de-DE" sz="1600" baseline="-25000" dirty="0">
                  <a:solidFill>
                    <a:srgbClr val="FF0000"/>
                  </a:solidFill>
                </a:rPr>
                <a:t>(</a:t>
              </a:r>
              <a:r>
                <a:rPr lang="de-DE" sz="1600" baseline="-25000" dirty="0" err="1">
                  <a:solidFill>
                    <a:srgbClr val="FF0000"/>
                  </a:solidFill>
                </a:rPr>
                <a:t>KWK</a:t>
              </a:r>
              <a:r>
                <a:rPr lang="de-DE" sz="1600" baseline="-25000" err="1">
                  <a:solidFill>
                    <a:srgbClr val="FF0000"/>
                  </a:solidFill>
                </a:rPr>
                <a:t>:</a:t>
              </a:r>
              <a:r>
                <a:rPr lang="de-DE" sz="1600" baseline="-25000">
                  <a:solidFill>
                    <a:srgbClr val="FF0000"/>
                  </a:solidFill>
                </a:rPr>
                <a:t>el.+</a:t>
              </a:r>
              <a:r>
                <a:rPr lang="de-DE" sz="1600" baseline="-25000" dirty="0" err="1">
                  <a:solidFill>
                    <a:srgbClr val="FF0000"/>
                  </a:solidFill>
                </a:rPr>
                <a:t>th</a:t>
              </a:r>
              <a:r>
                <a:rPr lang="de-DE" sz="1600" baseline="-25000" dirty="0">
                  <a:solidFill>
                    <a:srgbClr val="FF0000"/>
                  </a:solidFill>
                </a:rPr>
                <a:t>.) </a:t>
              </a:r>
            </a:p>
          </p:txBody>
        </p:sp>
        <p:sp>
          <p:nvSpPr>
            <p:cNvPr id="2" name="Text Box 5">
              <a:extLst>
                <a:ext uri="{FF2B5EF4-FFF2-40B4-BE49-F238E27FC236}">
                  <a16:creationId xmlns:a16="http://schemas.microsoft.com/office/drawing/2014/main" id="{DE22EEFC-39D4-D0A7-ABC7-F167AE4E26D0}"/>
                </a:ext>
              </a:extLst>
            </p:cNvPr>
            <p:cNvSpPr txBox="1">
              <a:spLocks noChangeArrowheads="1"/>
            </p:cNvSpPr>
            <p:nvPr/>
          </p:nvSpPr>
          <p:spPr bwMode="auto">
            <a:xfrm>
              <a:off x="8494648" y="1993972"/>
              <a:ext cx="221214"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dirty="0"/>
                <a:t>23)</a:t>
              </a:r>
              <a:endParaRPr lang="en-US" altLang="de-DE" sz="1200" dirty="0"/>
            </a:p>
          </p:txBody>
        </p:sp>
      </p:grpSp>
    </p:spTree>
    <p:extLst>
      <p:ext uri="{BB962C8B-B14F-4D97-AF65-F5344CB8AC3E}">
        <p14:creationId xmlns:p14="http://schemas.microsoft.com/office/powerpoint/2010/main" val="152684648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a:extLst>
              <a:ext uri="{FF2B5EF4-FFF2-40B4-BE49-F238E27FC236}">
                <a16:creationId xmlns:a16="http://schemas.microsoft.com/office/drawing/2014/main" id="{A0C2FD77-0A00-4A3F-945B-EC721EA8513D}"/>
              </a:ext>
            </a:extLst>
          </p:cNvPr>
          <p:cNvSpPr>
            <a:spLocks noChangeArrowheads="1"/>
          </p:cNvSpPr>
          <p:nvPr/>
        </p:nvSpPr>
        <p:spPr bwMode="auto">
          <a:xfrm>
            <a:off x="0" y="596600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Das </a:t>
            </a:r>
            <a:r>
              <a:rPr lang="de-DE" altLang="de-DE" sz="1800" dirty="0" err="1">
                <a:solidFill>
                  <a:srgbClr val="00B050"/>
                </a:solidFill>
              </a:rPr>
              <a:t>GuD</a:t>
            </a:r>
            <a:r>
              <a:rPr lang="de-DE" altLang="de-DE" sz="1800" dirty="0">
                <a:solidFill>
                  <a:srgbClr val="00B050"/>
                </a:solidFill>
              </a:rPr>
              <a:t>-Kraftwerk mit KWK kommt vorzugsweise bei Großstädten im Winter zum Einsatz! </a:t>
            </a:r>
          </a:p>
        </p:txBody>
      </p:sp>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018573" y="20395"/>
            <a:ext cx="888742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(5): </a:t>
            </a:r>
            <a:br>
              <a:rPr lang="de-DE" altLang="de-DE" sz="2000" dirty="0">
                <a:solidFill>
                  <a:schemeClr val="bg1"/>
                </a:solidFill>
              </a:rPr>
            </a:br>
            <a:r>
              <a:rPr lang="de-DE" altLang="de-DE" sz="2000" dirty="0">
                <a:solidFill>
                  <a:schemeClr val="bg1"/>
                </a:solidFill>
                <a:effectLst>
                  <a:outerShdw blurRad="38100" dist="38100" dir="2700000" algn="tl">
                    <a:srgbClr val="000000">
                      <a:alpha val="43137"/>
                    </a:srgbClr>
                  </a:outerShdw>
                </a:effectLst>
              </a:rPr>
              <a:t>Rückverstromung </a:t>
            </a:r>
          </a:p>
        </p:txBody>
      </p:sp>
      <p:sp>
        <p:nvSpPr>
          <p:cNvPr id="10" name="AutoShape 4">
            <a:extLst>
              <a:ext uri="{FF2B5EF4-FFF2-40B4-BE49-F238E27FC236}">
                <a16:creationId xmlns:a16="http://schemas.microsoft.com/office/drawing/2014/main" id="{BD6B8729-6C9B-44AC-9342-0C1936D599E3}"/>
              </a:ext>
            </a:extLst>
          </p:cNvPr>
          <p:cNvSpPr>
            <a:spLocks noChangeArrowheads="1"/>
          </p:cNvSpPr>
          <p:nvPr/>
        </p:nvSpPr>
        <p:spPr bwMode="auto">
          <a:xfrm>
            <a:off x="8648961" y="2576667"/>
            <a:ext cx="827088" cy="625475"/>
          </a:xfrm>
          <a:prstGeom prst="rightArrow">
            <a:avLst>
              <a:gd name="adj1" fmla="val 68648"/>
              <a:gd name="adj2" fmla="val 51112"/>
            </a:avLst>
          </a:prstGeom>
          <a:solidFill>
            <a:srgbClr val="99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3" name="Freeform 9">
            <a:extLst>
              <a:ext uri="{FF2B5EF4-FFF2-40B4-BE49-F238E27FC236}">
                <a16:creationId xmlns:a16="http://schemas.microsoft.com/office/drawing/2014/main" id="{C69303FF-42E7-45B6-BAD9-51DC27830371}"/>
              </a:ext>
            </a:extLst>
          </p:cNvPr>
          <p:cNvSpPr>
            <a:spLocks/>
          </p:cNvSpPr>
          <p:nvPr/>
        </p:nvSpPr>
        <p:spPr bwMode="auto">
          <a:xfrm>
            <a:off x="6008949" y="1641629"/>
            <a:ext cx="822325" cy="1490663"/>
          </a:xfrm>
          <a:custGeom>
            <a:avLst/>
            <a:gdLst>
              <a:gd name="T0" fmla="*/ 0 w 522"/>
              <a:gd name="T1" fmla="*/ 2147483647 h 1048"/>
              <a:gd name="T2" fmla="*/ 2147483647 w 522"/>
              <a:gd name="T3" fmla="*/ 2147483647 h 1048"/>
              <a:gd name="T4" fmla="*/ 2147483647 w 522"/>
              <a:gd name="T5" fmla="*/ 0 h 1048"/>
              <a:gd name="T6" fmla="*/ 2147483647 w 522"/>
              <a:gd name="T7" fmla="*/ 0 h 1048"/>
              <a:gd name="T8" fmla="*/ 2147483647 w 522"/>
              <a:gd name="T9" fmla="*/ 2147483647 h 1048"/>
              <a:gd name="T10" fmla="*/ 2147483647 w 522"/>
              <a:gd name="T11" fmla="*/ 2147483647 h 1048"/>
              <a:gd name="T12" fmla="*/ 2147483647 w 522"/>
              <a:gd name="T13" fmla="*/ 2147483647 h 1048"/>
              <a:gd name="T14" fmla="*/ 2147483647 w 522"/>
              <a:gd name="T15" fmla="*/ 2147483647 h 1048"/>
              <a:gd name="T16" fmla="*/ 2147483647 w 522"/>
              <a:gd name="T17" fmla="*/ 2147483647 h 1048"/>
              <a:gd name="T18" fmla="*/ 2147483647 w 522"/>
              <a:gd name="T19" fmla="*/ 2147483647 h 1048"/>
              <a:gd name="T20" fmla="*/ 2147483647 w 522"/>
              <a:gd name="T21" fmla="*/ 2147483647 h 1048"/>
              <a:gd name="T22" fmla="*/ 2147483647 w 522"/>
              <a:gd name="T23" fmla="*/ 2147483647 h 1048"/>
              <a:gd name="T24" fmla="*/ 2147483647 w 522"/>
              <a:gd name="T25" fmla="*/ 2147483647 h 1048"/>
              <a:gd name="T26" fmla="*/ 2147483647 w 522"/>
              <a:gd name="T27" fmla="*/ 2147483647 h 1048"/>
              <a:gd name="T28" fmla="*/ 0 w 522"/>
              <a:gd name="T29" fmla="*/ 2147483647 h 10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2" h="1048">
                <a:moveTo>
                  <a:pt x="0" y="726"/>
                </a:moveTo>
                <a:lnTo>
                  <a:pt x="278" y="658"/>
                </a:lnTo>
                <a:lnTo>
                  <a:pt x="278" y="0"/>
                </a:lnTo>
                <a:lnTo>
                  <a:pt x="522" y="0"/>
                </a:lnTo>
                <a:lnTo>
                  <a:pt x="522" y="890"/>
                </a:lnTo>
                <a:lnTo>
                  <a:pt x="510" y="934"/>
                </a:lnTo>
                <a:lnTo>
                  <a:pt x="482" y="972"/>
                </a:lnTo>
                <a:lnTo>
                  <a:pt x="434" y="1016"/>
                </a:lnTo>
                <a:lnTo>
                  <a:pt x="402" y="1030"/>
                </a:lnTo>
                <a:lnTo>
                  <a:pt x="360" y="1044"/>
                </a:lnTo>
                <a:lnTo>
                  <a:pt x="314" y="1048"/>
                </a:lnTo>
                <a:lnTo>
                  <a:pt x="292" y="1048"/>
                </a:lnTo>
                <a:lnTo>
                  <a:pt x="252" y="1048"/>
                </a:lnTo>
                <a:lnTo>
                  <a:pt x="2" y="982"/>
                </a:lnTo>
                <a:lnTo>
                  <a:pt x="0" y="726"/>
                </a:lnTo>
                <a:close/>
              </a:path>
            </a:pathLst>
          </a:custGeom>
          <a:gradFill rotWithShape="0">
            <a:gsLst>
              <a:gs pos="0">
                <a:srgbClr val="FFCC99"/>
              </a:gs>
              <a:gs pos="100000">
                <a:srgbClr val="FFCC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 name="Freeform 10">
            <a:extLst>
              <a:ext uri="{FF2B5EF4-FFF2-40B4-BE49-F238E27FC236}">
                <a16:creationId xmlns:a16="http://schemas.microsoft.com/office/drawing/2014/main" id="{1EDF59AA-5940-468B-9337-C7229A4294BC}"/>
              </a:ext>
            </a:extLst>
          </p:cNvPr>
          <p:cNvSpPr>
            <a:spLocks/>
          </p:cNvSpPr>
          <p:nvPr/>
        </p:nvSpPr>
        <p:spPr bwMode="auto">
          <a:xfrm>
            <a:off x="4746886" y="1809904"/>
            <a:ext cx="1265238" cy="1231900"/>
          </a:xfrm>
          <a:custGeom>
            <a:avLst/>
            <a:gdLst>
              <a:gd name="T0" fmla="*/ 0 w 806"/>
              <a:gd name="T1" fmla="*/ 0 h 866"/>
              <a:gd name="T2" fmla="*/ 2147483647 w 806"/>
              <a:gd name="T3" fmla="*/ 0 h 866"/>
              <a:gd name="T4" fmla="*/ 2147483647 w 806"/>
              <a:gd name="T5" fmla="*/ 2147483647 h 866"/>
              <a:gd name="T6" fmla="*/ 2147483647 w 806"/>
              <a:gd name="T7" fmla="*/ 2147483647 h 866"/>
              <a:gd name="T8" fmla="*/ 2147483647 w 806"/>
              <a:gd name="T9" fmla="*/ 2147483647 h 866"/>
              <a:gd name="T10" fmla="*/ 2147483647 w 806"/>
              <a:gd name="T11" fmla="*/ 2147483647 h 866"/>
              <a:gd name="T12" fmla="*/ 2147483647 w 806"/>
              <a:gd name="T13" fmla="*/ 2147483647 h 866"/>
              <a:gd name="T14" fmla="*/ 2147483647 w 806"/>
              <a:gd name="T15" fmla="*/ 2147483647 h 866"/>
              <a:gd name="T16" fmla="*/ 2147483647 w 806"/>
              <a:gd name="T17" fmla="*/ 2147483647 h 866"/>
              <a:gd name="T18" fmla="*/ 2147483647 w 806"/>
              <a:gd name="T19" fmla="*/ 2147483647 h 866"/>
              <a:gd name="T20" fmla="*/ 2147483647 w 806"/>
              <a:gd name="T21" fmla="*/ 2147483647 h 866"/>
              <a:gd name="T22" fmla="*/ 2147483647 w 806"/>
              <a:gd name="T23" fmla="*/ 2147483647 h 866"/>
              <a:gd name="T24" fmla="*/ 2147483647 w 806"/>
              <a:gd name="T25" fmla="*/ 2147483647 h 866"/>
              <a:gd name="T26" fmla="*/ 2147483647 w 806"/>
              <a:gd name="T27" fmla="*/ 2147483647 h 866"/>
              <a:gd name="T28" fmla="*/ 2147483647 w 806"/>
              <a:gd name="T29" fmla="*/ 2147483647 h 866"/>
              <a:gd name="T30" fmla="*/ 2147483647 w 806"/>
              <a:gd name="T31" fmla="*/ 2147483647 h 866"/>
              <a:gd name="T32" fmla="*/ 2147483647 w 806"/>
              <a:gd name="T33" fmla="*/ 2147483647 h 866"/>
              <a:gd name="T34" fmla="*/ 2147483647 w 806"/>
              <a:gd name="T35" fmla="*/ 2147483647 h 866"/>
              <a:gd name="T36" fmla="*/ 2147483647 w 806"/>
              <a:gd name="T37" fmla="*/ 2147483647 h 866"/>
              <a:gd name="T38" fmla="*/ 2147483647 w 806"/>
              <a:gd name="T39" fmla="*/ 2147483647 h 866"/>
              <a:gd name="T40" fmla="*/ 2147483647 w 806"/>
              <a:gd name="T41" fmla="*/ 2147483647 h 866"/>
              <a:gd name="T42" fmla="*/ 2147483647 w 806"/>
              <a:gd name="T43" fmla="*/ 2147483647 h 866"/>
              <a:gd name="T44" fmla="*/ 2147483647 w 806"/>
              <a:gd name="T45" fmla="*/ 2147483647 h 866"/>
              <a:gd name="T46" fmla="*/ 2147483647 w 806"/>
              <a:gd name="T47" fmla="*/ 2147483647 h 866"/>
              <a:gd name="T48" fmla="*/ 2147483647 w 806"/>
              <a:gd name="T49" fmla="*/ 2147483647 h 866"/>
              <a:gd name="T50" fmla="*/ 2147483647 w 806"/>
              <a:gd name="T51" fmla="*/ 2147483647 h 866"/>
              <a:gd name="T52" fmla="*/ 2147483647 w 806"/>
              <a:gd name="T53" fmla="*/ 2147483647 h 866"/>
              <a:gd name="T54" fmla="*/ 2147483647 w 806"/>
              <a:gd name="T55" fmla="*/ 2147483647 h 866"/>
              <a:gd name="T56" fmla="*/ 2147483647 w 806"/>
              <a:gd name="T57" fmla="*/ 2147483647 h 866"/>
              <a:gd name="T58" fmla="*/ 0 w 806"/>
              <a:gd name="T59" fmla="*/ 2147483647 h 866"/>
              <a:gd name="T60" fmla="*/ 0 w 806"/>
              <a:gd name="T61" fmla="*/ 0 h 8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06" h="866">
                <a:moveTo>
                  <a:pt x="0" y="0"/>
                </a:moveTo>
                <a:lnTo>
                  <a:pt x="618" y="0"/>
                </a:lnTo>
                <a:lnTo>
                  <a:pt x="618" y="394"/>
                </a:lnTo>
                <a:lnTo>
                  <a:pt x="654" y="408"/>
                </a:lnTo>
                <a:lnTo>
                  <a:pt x="688" y="428"/>
                </a:lnTo>
                <a:lnTo>
                  <a:pt x="712" y="460"/>
                </a:lnTo>
                <a:lnTo>
                  <a:pt x="718" y="492"/>
                </a:lnTo>
                <a:lnTo>
                  <a:pt x="710" y="526"/>
                </a:lnTo>
                <a:lnTo>
                  <a:pt x="678" y="566"/>
                </a:lnTo>
                <a:lnTo>
                  <a:pt x="644" y="584"/>
                </a:lnTo>
                <a:lnTo>
                  <a:pt x="618" y="592"/>
                </a:lnTo>
                <a:lnTo>
                  <a:pt x="618" y="658"/>
                </a:lnTo>
                <a:lnTo>
                  <a:pt x="806" y="608"/>
                </a:lnTo>
                <a:lnTo>
                  <a:pt x="806" y="866"/>
                </a:lnTo>
                <a:lnTo>
                  <a:pt x="578" y="808"/>
                </a:lnTo>
                <a:lnTo>
                  <a:pt x="380" y="850"/>
                </a:lnTo>
                <a:lnTo>
                  <a:pt x="380" y="622"/>
                </a:lnTo>
                <a:lnTo>
                  <a:pt x="532" y="652"/>
                </a:lnTo>
                <a:lnTo>
                  <a:pt x="532" y="590"/>
                </a:lnTo>
                <a:lnTo>
                  <a:pt x="500" y="570"/>
                </a:lnTo>
                <a:lnTo>
                  <a:pt x="466" y="542"/>
                </a:lnTo>
                <a:lnTo>
                  <a:pt x="442" y="510"/>
                </a:lnTo>
                <a:lnTo>
                  <a:pt x="438" y="490"/>
                </a:lnTo>
                <a:lnTo>
                  <a:pt x="438" y="466"/>
                </a:lnTo>
                <a:lnTo>
                  <a:pt x="454" y="436"/>
                </a:lnTo>
                <a:lnTo>
                  <a:pt x="480" y="414"/>
                </a:lnTo>
                <a:lnTo>
                  <a:pt x="504" y="402"/>
                </a:lnTo>
                <a:lnTo>
                  <a:pt x="532" y="386"/>
                </a:lnTo>
                <a:lnTo>
                  <a:pt x="532" y="66"/>
                </a:lnTo>
                <a:lnTo>
                  <a:pt x="0" y="66"/>
                </a:lnTo>
                <a:lnTo>
                  <a:pt x="0" y="0"/>
                </a:lnTo>
                <a:close/>
              </a:path>
            </a:pathLst>
          </a:custGeom>
          <a:gradFill rotWithShape="0">
            <a:gsLst>
              <a:gs pos="0">
                <a:srgbClr val="FFFF00"/>
              </a:gs>
              <a:gs pos="100000">
                <a:srgbClr val="FFCC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5" name="Group 11">
            <a:extLst>
              <a:ext uri="{FF2B5EF4-FFF2-40B4-BE49-F238E27FC236}">
                <a16:creationId xmlns:a16="http://schemas.microsoft.com/office/drawing/2014/main" id="{1777DCAE-FE1F-46A6-A3A8-DF75013C8400}"/>
              </a:ext>
            </a:extLst>
          </p:cNvPr>
          <p:cNvGrpSpPr>
            <a:grpSpLocks/>
          </p:cNvGrpSpPr>
          <p:nvPr/>
        </p:nvGrpSpPr>
        <p:grpSpPr bwMode="auto">
          <a:xfrm rot="10800000">
            <a:off x="5770824" y="2705254"/>
            <a:ext cx="298450" cy="304800"/>
            <a:chOff x="3415" y="2493"/>
            <a:chExt cx="182" cy="204"/>
          </a:xfrm>
        </p:grpSpPr>
        <p:sp>
          <p:nvSpPr>
            <p:cNvPr id="16" name="AutoShape 12">
              <a:extLst>
                <a:ext uri="{FF2B5EF4-FFF2-40B4-BE49-F238E27FC236}">
                  <a16:creationId xmlns:a16="http://schemas.microsoft.com/office/drawing/2014/main" id="{16735753-7409-42FB-BEBE-C148C149D149}"/>
                </a:ext>
              </a:extLst>
            </p:cNvPr>
            <p:cNvSpPr>
              <a:spLocks noChangeArrowheads="1"/>
            </p:cNvSpPr>
            <p:nvPr/>
          </p:nvSpPr>
          <p:spPr bwMode="auto">
            <a:xfrm rot="-5400000">
              <a:off x="3330" y="2578"/>
              <a:ext cx="204"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18 w 21600"/>
                <a:gd name="T13" fmla="*/ 1906 h 21600"/>
                <a:gd name="T14" fmla="*/ 19482 w 21600"/>
                <a:gd name="T15" fmla="*/ 19694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 name="AutoShape 13">
              <a:extLst>
                <a:ext uri="{FF2B5EF4-FFF2-40B4-BE49-F238E27FC236}">
                  <a16:creationId xmlns:a16="http://schemas.microsoft.com/office/drawing/2014/main" id="{91AF57FC-5BC7-4CB5-BB02-90B745F447AE}"/>
                </a:ext>
              </a:extLst>
            </p:cNvPr>
            <p:cNvSpPr>
              <a:spLocks noChangeArrowheads="1"/>
            </p:cNvSpPr>
            <p:nvPr/>
          </p:nvSpPr>
          <p:spPr bwMode="auto">
            <a:xfrm rot="-5400000">
              <a:off x="3425" y="2577"/>
              <a:ext cx="170"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60 w 21600"/>
                <a:gd name="T13" fmla="*/ 1906 h 21600"/>
                <a:gd name="T14" fmla="*/ 19440 w 21600"/>
                <a:gd name="T15" fmla="*/ 19694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8" name="AutoShape 14">
              <a:extLst>
                <a:ext uri="{FF2B5EF4-FFF2-40B4-BE49-F238E27FC236}">
                  <a16:creationId xmlns:a16="http://schemas.microsoft.com/office/drawing/2014/main" id="{9AFDA0F6-247C-4FF2-A7BE-51BB9831048A}"/>
                </a:ext>
              </a:extLst>
            </p:cNvPr>
            <p:cNvSpPr>
              <a:spLocks noChangeArrowheads="1"/>
            </p:cNvSpPr>
            <p:nvPr/>
          </p:nvSpPr>
          <p:spPr bwMode="auto">
            <a:xfrm rot="-5400000">
              <a:off x="3512" y="2578"/>
              <a:ext cx="136" cy="3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700 w 21600"/>
                <a:gd name="T13" fmla="*/ 2541 h 21600"/>
                <a:gd name="T14" fmla="*/ 18900 w 21600"/>
                <a:gd name="T15" fmla="*/ 19059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9" name="Freeform 15">
            <a:extLst>
              <a:ext uri="{FF2B5EF4-FFF2-40B4-BE49-F238E27FC236}">
                <a16:creationId xmlns:a16="http://schemas.microsoft.com/office/drawing/2014/main" id="{B4455F80-DDFF-449C-9A9C-EDDBC9DD74CA}"/>
              </a:ext>
            </a:extLst>
          </p:cNvPr>
          <p:cNvSpPr>
            <a:spLocks/>
          </p:cNvSpPr>
          <p:nvPr/>
        </p:nvSpPr>
        <p:spPr bwMode="auto">
          <a:xfrm>
            <a:off x="4648461" y="2505229"/>
            <a:ext cx="700088" cy="692150"/>
          </a:xfrm>
          <a:custGeom>
            <a:avLst/>
            <a:gdLst>
              <a:gd name="T0" fmla="*/ 2147483647 w 1779"/>
              <a:gd name="T1" fmla="*/ 2147483647 h 2434"/>
              <a:gd name="T2" fmla="*/ 2147483647 w 1779"/>
              <a:gd name="T3" fmla="*/ 2147483647 h 2434"/>
              <a:gd name="T4" fmla="*/ 2147483647 w 1779"/>
              <a:gd name="T5" fmla="*/ 2147483647 h 2434"/>
              <a:gd name="T6" fmla="*/ 0 w 1779"/>
              <a:gd name="T7" fmla="*/ 2147483647 h 2434"/>
              <a:gd name="T8" fmla="*/ 0 w 1779"/>
              <a:gd name="T9" fmla="*/ 0 h 2434"/>
              <a:gd name="T10" fmla="*/ 2147483647 w 1779"/>
              <a:gd name="T11" fmla="*/ 0 h 2434"/>
              <a:gd name="T12" fmla="*/ 2147483647 w 1779"/>
              <a:gd name="T13" fmla="*/ 2147483647 h 2434"/>
              <a:gd name="T14" fmla="*/ 2147483647 w 1779"/>
              <a:gd name="T15" fmla="*/ 2147483647 h 2434"/>
              <a:gd name="T16" fmla="*/ 2147483647 w 1779"/>
              <a:gd name="T17" fmla="*/ 2147483647 h 2434"/>
              <a:gd name="T18" fmla="*/ 2147483647 w 1779"/>
              <a:gd name="T19" fmla="*/ 2147483647 h 24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79" h="2434">
                <a:moveTo>
                  <a:pt x="1779" y="1795"/>
                </a:moveTo>
                <a:lnTo>
                  <a:pt x="984" y="2011"/>
                </a:lnTo>
                <a:lnTo>
                  <a:pt x="231" y="2434"/>
                </a:lnTo>
                <a:lnTo>
                  <a:pt x="0" y="2434"/>
                </a:lnTo>
                <a:lnTo>
                  <a:pt x="0" y="0"/>
                </a:lnTo>
                <a:lnTo>
                  <a:pt x="254" y="0"/>
                </a:lnTo>
                <a:lnTo>
                  <a:pt x="1075" y="496"/>
                </a:lnTo>
                <a:lnTo>
                  <a:pt x="1779" y="665"/>
                </a:lnTo>
                <a:lnTo>
                  <a:pt x="1779" y="179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0" name="AutoShape 16">
            <a:extLst>
              <a:ext uri="{FF2B5EF4-FFF2-40B4-BE49-F238E27FC236}">
                <a16:creationId xmlns:a16="http://schemas.microsoft.com/office/drawing/2014/main" id="{EEE8A2D2-C94C-430B-B231-8022C70D83BC}"/>
              </a:ext>
            </a:extLst>
          </p:cNvPr>
          <p:cNvSpPr>
            <a:spLocks noChangeArrowheads="1"/>
          </p:cNvSpPr>
          <p:nvPr/>
        </p:nvSpPr>
        <p:spPr bwMode="auto">
          <a:xfrm rot="16200000">
            <a:off x="4838961" y="2829080"/>
            <a:ext cx="390525" cy="57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283 w 21600"/>
              <a:gd name="T13" fmla="*/ 2618 h 21600"/>
              <a:gd name="T14" fmla="*/ 19317 w 21600"/>
              <a:gd name="T15" fmla="*/ 18982 h 21600"/>
            </a:gdLst>
            <a:ahLst/>
            <a:cxnLst>
              <a:cxn ang="T8">
                <a:pos x="T0" y="T1"/>
              </a:cxn>
              <a:cxn ang="T9">
                <a:pos x="T2" y="T3"/>
              </a:cxn>
              <a:cxn ang="T10">
                <a:pos x="T4" y="T5"/>
              </a:cxn>
              <a:cxn ang="T11">
                <a:pos x="T6" y="T7"/>
              </a:cxn>
            </a:cxnLst>
            <a:rect l="T12" t="T13" r="T14" b="T15"/>
            <a:pathLst>
              <a:path w="21600" h="21600">
                <a:moveTo>
                  <a:pt x="0" y="0"/>
                </a:moveTo>
                <a:lnTo>
                  <a:pt x="993" y="21600"/>
                </a:lnTo>
                <a:lnTo>
                  <a:pt x="20607"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1" name="AutoShape 17">
            <a:extLst>
              <a:ext uri="{FF2B5EF4-FFF2-40B4-BE49-F238E27FC236}">
                <a16:creationId xmlns:a16="http://schemas.microsoft.com/office/drawing/2014/main" id="{8FF43FD5-7C4D-4CBA-9CDA-DC21A6024635}"/>
              </a:ext>
            </a:extLst>
          </p:cNvPr>
          <p:cNvSpPr>
            <a:spLocks noChangeArrowheads="1"/>
          </p:cNvSpPr>
          <p:nvPr/>
        </p:nvSpPr>
        <p:spPr bwMode="auto">
          <a:xfrm rot="16200000">
            <a:off x="4982630" y="2826698"/>
            <a:ext cx="338138" cy="571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30 w 21600"/>
              <a:gd name="T13" fmla="*/ 1964 h 21600"/>
              <a:gd name="T14" fmla="*/ 1947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2" name="AutoShape 18">
            <a:extLst>
              <a:ext uri="{FF2B5EF4-FFF2-40B4-BE49-F238E27FC236}">
                <a16:creationId xmlns:a16="http://schemas.microsoft.com/office/drawing/2014/main" id="{280DCA7D-7363-4459-898A-5ECF0F7B6343}"/>
              </a:ext>
            </a:extLst>
          </p:cNvPr>
          <p:cNvSpPr>
            <a:spLocks noChangeArrowheads="1"/>
          </p:cNvSpPr>
          <p:nvPr/>
        </p:nvSpPr>
        <p:spPr bwMode="auto">
          <a:xfrm rot="16200000">
            <a:off x="5120743" y="2828285"/>
            <a:ext cx="304800" cy="555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38 w 21600"/>
              <a:gd name="T13" fmla="*/ 1964 h 21600"/>
              <a:gd name="T14" fmla="*/ 19463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3" name="AutoShape 19">
            <a:extLst>
              <a:ext uri="{FF2B5EF4-FFF2-40B4-BE49-F238E27FC236}">
                <a16:creationId xmlns:a16="http://schemas.microsoft.com/office/drawing/2014/main" id="{938BBF41-0BDE-4003-ADF5-39AE90C0A07F}"/>
              </a:ext>
            </a:extLst>
          </p:cNvPr>
          <p:cNvSpPr>
            <a:spLocks noChangeArrowheads="1"/>
          </p:cNvSpPr>
          <p:nvPr/>
        </p:nvSpPr>
        <p:spPr bwMode="auto">
          <a:xfrm rot="16200000">
            <a:off x="5273143" y="2826697"/>
            <a:ext cx="254000" cy="5556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60 w 21600"/>
              <a:gd name="T13" fmla="*/ 1964 h 21600"/>
              <a:gd name="T14" fmla="*/ 1944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626" y="21600"/>
                </a:lnTo>
                <a:lnTo>
                  <a:pt x="2097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AutoShape 20">
            <a:extLst>
              <a:ext uri="{FF2B5EF4-FFF2-40B4-BE49-F238E27FC236}">
                <a16:creationId xmlns:a16="http://schemas.microsoft.com/office/drawing/2014/main" id="{1DC6AC98-AF10-4351-8406-A9FC595E7CDB}"/>
              </a:ext>
            </a:extLst>
          </p:cNvPr>
          <p:cNvSpPr>
            <a:spLocks noChangeArrowheads="1"/>
          </p:cNvSpPr>
          <p:nvPr/>
        </p:nvSpPr>
        <p:spPr bwMode="auto">
          <a:xfrm rot="16200000">
            <a:off x="5414430" y="2829873"/>
            <a:ext cx="203200" cy="555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700 w 21600"/>
              <a:gd name="T13" fmla="*/ 2700 h 21600"/>
              <a:gd name="T14" fmla="*/ 18900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Freeform 21">
            <a:extLst>
              <a:ext uri="{FF2B5EF4-FFF2-40B4-BE49-F238E27FC236}">
                <a16:creationId xmlns:a16="http://schemas.microsoft.com/office/drawing/2014/main" id="{87D92878-34A1-4D8A-B311-EB5FF6A9C64B}"/>
              </a:ext>
            </a:extLst>
          </p:cNvPr>
          <p:cNvSpPr>
            <a:spLocks/>
          </p:cNvSpPr>
          <p:nvPr/>
        </p:nvSpPr>
        <p:spPr bwMode="auto">
          <a:xfrm>
            <a:off x="4748474" y="1811492"/>
            <a:ext cx="969962" cy="555625"/>
          </a:xfrm>
          <a:custGeom>
            <a:avLst/>
            <a:gdLst>
              <a:gd name="T0" fmla="*/ 0 w 2470"/>
              <a:gd name="T1" fmla="*/ 0 h 1953"/>
              <a:gd name="T2" fmla="*/ 2147483647 w 2470"/>
              <a:gd name="T3" fmla="*/ 0 h 1953"/>
              <a:gd name="T4" fmla="*/ 2147483647 w 2470"/>
              <a:gd name="T5" fmla="*/ 2147483647 h 1953"/>
              <a:gd name="T6" fmla="*/ 0 60000 65536"/>
              <a:gd name="T7" fmla="*/ 0 60000 65536"/>
              <a:gd name="T8" fmla="*/ 0 60000 65536"/>
            </a:gdLst>
            <a:ahLst/>
            <a:cxnLst>
              <a:cxn ang="T6">
                <a:pos x="T0" y="T1"/>
              </a:cxn>
              <a:cxn ang="T7">
                <a:pos x="T2" y="T3"/>
              </a:cxn>
              <a:cxn ang="T8">
                <a:pos x="T4" y="T5"/>
              </a:cxn>
            </a:cxnLst>
            <a:rect l="0" t="0" r="r" b="b"/>
            <a:pathLst>
              <a:path w="2470" h="1953">
                <a:moveTo>
                  <a:pt x="0" y="0"/>
                </a:moveTo>
                <a:lnTo>
                  <a:pt x="2470" y="0"/>
                </a:lnTo>
                <a:lnTo>
                  <a:pt x="2470" y="1953"/>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6" name="Freeform 22">
            <a:extLst>
              <a:ext uri="{FF2B5EF4-FFF2-40B4-BE49-F238E27FC236}">
                <a16:creationId xmlns:a16="http://schemas.microsoft.com/office/drawing/2014/main" id="{06F31006-8673-4996-B7CB-29863001171A}"/>
              </a:ext>
            </a:extLst>
          </p:cNvPr>
          <p:cNvSpPr>
            <a:spLocks/>
          </p:cNvSpPr>
          <p:nvPr/>
        </p:nvSpPr>
        <p:spPr bwMode="auto">
          <a:xfrm>
            <a:off x="5718436" y="2367117"/>
            <a:ext cx="157163" cy="279400"/>
          </a:xfrm>
          <a:custGeom>
            <a:avLst/>
            <a:gdLst>
              <a:gd name="T0" fmla="*/ 0 w 392"/>
              <a:gd name="T1" fmla="*/ 0 h 982"/>
              <a:gd name="T2" fmla="*/ 2147483647 w 392"/>
              <a:gd name="T3" fmla="*/ 2147483647 h 982"/>
              <a:gd name="T4" fmla="*/ 2147483647 w 392"/>
              <a:gd name="T5" fmla="*/ 2147483647 h 982"/>
              <a:gd name="T6" fmla="*/ 2147483647 w 392"/>
              <a:gd name="T7" fmla="*/ 2147483647 h 982"/>
              <a:gd name="T8" fmla="*/ 2147483647 w 392"/>
              <a:gd name="T9" fmla="*/ 2147483647 h 982"/>
              <a:gd name="T10" fmla="*/ 2147483647 w 392"/>
              <a:gd name="T11" fmla="*/ 2147483647 h 982"/>
              <a:gd name="T12" fmla="*/ 2147483647 w 392"/>
              <a:gd name="T13" fmla="*/ 2147483647 h 982"/>
              <a:gd name="T14" fmla="*/ 2147483647 w 392"/>
              <a:gd name="T15" fmla="*/ 2147483647 h 982"/>
              <a:gd name="T16" fmla="*/ 2147483647 w 392"/>
              <a:gd name="T17" fmla="*/ 2147483647 h 982"/>
              <a:gd name="T18" fmla="*/ 2147483647 w 392"/>
              <a:gd name="T19" fmla="*/ 2147483647 h 982"/>
              <a:gd name="T20" fmla="*/ 2147483647 w 392"/>
              <a:gd name="T21" fmla="*/ 2147483647 h 982"/>
              <a:gd name="T22" fmla="*/ 2147483647 w 392"/>
              <a:gd name="T23" fmla="*/ 2147483647 h 982"/>
              <a:gd name="T24" fmla="*/ 2147483647 w 392"/>
              <a:gd name="T25" fmla="*/ 2147483647 h 982"/>
              <a:gd name="T26" fmla="*/ 2147483647 w 392"/>
              <a:gd name="T27" fmla="*/ 2147483647 h 982"/>
              <a:gd name="T28" fmla="*/ 2147483647 w 392"/>
              <a:gd name="T29" fmla="*/ 2147483647 h 982"/>
              <a:gd name="T30" fmla="*/ 2147483647 w 392"/>
              <a:gd name="T31" fmla="*/ 2147483647 h 982"/>
              <a:gd name="T32" fmla="*/ 0 w 392"/>
              <a:gd name="T33" fmla="*/ 2147483647 h 9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92" h="982">
                <a:moveTo>
                  <a:pt x="0" y="0"/>
                </a:moveTo>
                <a:lnTo>
                  <a:pt x="96" y="53"/>
                </a:lnTo>
                <a:lnTo>
                  <a:pt x="183" y="106"/>
                </a:lnTo>
                <a:lnTo>
                  <a:pt x="253" y="169"/>
                </a:lnTo>
                <a:lnTo>
                  <a:pt x="306" y="233"/>
                </a:lnTo>
                <a:lnTo>
                  <a:pt x="350" y="301"/>
                </a:lnTo>
                <a:lnTo>
                  <a:pt x="376" y="375"/>
                </a:lnTo>
                <a:lnTo>
                  <a:pt x="392" y="449"/>
                </a:lnTo>
                <a:lnTo>
                  <a:pt x="392" y="517"/>
                </a:lnTo>
                <a:lnTo>
                  <a:pt x="382" y="592"/>
                </a:lnTo>
                <a:lnTo>
                  <a:pt x="360" y="661"/>
                </a:lnTo>
                <a:lnTo>
                  <a:pt x="327" y="729"/>
                </a:lnTo>
                <a:lnTo>
                  <a:pt x="279" y="793"/>
                </a:lnTo>
                <a:lnTo>
                  <a:pt x="226" y="850"/>
                </a:lnTo>
                <a:lnTo>
                  <a:pt x="161" y="903"/>
                </a:lnTo>
                <a:lnTo>
                  <a:pt x="80" y="945"/>
                </a:lnTo>
                <a:lnTo>
                  <a:pt x="0" y="98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7" name="Freeform 23">
            <a:extLst>
              <a:ext uri="{FF2B5EF4-FFF2-40B4-BE49-F238E27FC236}">
                <a16:creationId xmlns:a16="http://schemas.microsoft.com/office/drawing/2014/main" id="{78DE6FBB-FD15-49A4-A3C7-70E964DFE5CB}"/>
              </a:ext>
            </a:extLst>
          </p:cNvPr>
          <p:cNvSpPr>
            <a:spLocks/>
          </p:cNvSpPr>
          <p:nvPr/>
        </p:nvSpPr>
        <p:spPr bwMode="auto">
          <a:xfrm>
            <a:off x="5718436" y="1641629"/>
            <a:ext cx="1119188" cy="1265238"/>
          </a:xfrm>
          <a:custGeom>
            <a:avLst/>
            <a:gdLst>
              <a:gd name="T0" fmla="*/ 0 w 2842"/>
              <a:gd name="T1" fmla="*/ 2147483647 h 4451"/>
              <a:gd name="T2" fmla="*/ 0 w 2842"/>
              <a:gd name="T3" fmla="*/ 2147483647 h 4451"/>
              <a:gd name="T4" fmla="*/ 2147483647 w 2842"/>
              <a:gd name="T5" fmla="*/ 2147483647 h 4451"/>
              <a:gd name="T6" fmla="*/ 2147483647 w 2842"/>
              <a:gd name="T7" fmla="*/ 0 h 4451"/>
              <a:gd name="T8" fmla="*/ 2147483647 w 2842"/>
              <a:gd name="T9" fmla="*/ 0 h 4451"/>
              <a:gd name="T10" fmla="*/ 2147483647 w 2842"/>
              <a:gd name="T11" fmla="*/ 2147483647 h 44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42" h="4451">
                <a:moveTo>
                  <a:pt x="0" y="3537"/>
                </a:moveTo>
                <a:lnTo>
                  <a:pt x="0" y="3870"/>
                </a:lnTo>
                <a:lnTo>
                  <a:pt x="1858" y="3289"/>
                </a:lnTo>
                <a:lnTo>
                  <a:pt x="1858" y="0"/>
                </a:lnTo>
                <a:lnTo>
                  <a:pt x="2842" y="0"/>
                </a:lnTo>
                <a:lnTo>
                  <a:pt x="2842" y="445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solidFill>
                <a:srgbClr val="FF0000"/>
              </a:solidFill>
            </a:endParaRPr>
          </a:p>
        </p:txBody>
      </p:sp>
      <p:sp>
        <p:nvSpPr>
          <p:cNvPr id="28" name="Freeform 24">
            <a:extLst>
              <a:ext uri="{FF2B5EF4-FFF2-40B4-BE49-F238E27FC236}">
                <a16:creationId xmlns:a16="http://schemas.microsoft.com/office/drawing/2014/main" id="{4502F441-4A93-4972-AC6B-5B5B4761CC92}"/>
              </a:ext>
            </a:extLst>
          </p:cNvPr>
          <p:cNvSpPr>
            <a:spLocks/>
          </p:cNvSpPr>
          <p:nvPr/>
        </p:nvSpPr>
        <p:spPr bwMode="auto">
          <a:xfrm>
            <a:off x="6420111" y="2906867"/>
            <a:ext cx="417513" cy="225425"/>
          </a:xfrm>
          <a:custGeom>
            <a:avLst/>
            <a:gdLst>
              <a:gd name="T0" fmla="*/ 2147483647 w 1069"/>
              <a:gd name="T1" fmla="*/ 0 h 792"/>
              <a:gd name="T2" fmla="*/ 2147483647 w 1069"/>
              <a:gd name="T3" fmla="*/ 2147483647 h 792"/>
              <a:gd name="T4" fmla="*/ 2147483647 w 1069"/>
              <a:gd name="T5" fmla="*/ 2147483647 h 792"/>
              <a:gd name="T6" fmla="*/ 2147483647 w 1069"/>
              <a:gd name="T7" fmla="*/ 2147483647 h 792"/>
              <a:gd name="T8" fmla="*/ 2147483647 w 1069"/>
              <a:gd name="T9" fmla="*/ 2147483647 h 792"/>
              <a:gd name="T10" fmla="*/ 2147483647 w 1069"/>
              <a:gd name="T11" fmla="*/ 2147483647 h 792"/>
              <a:gd name="T12" fmla="*/ 2147483647 w 1069"/>
              <a:gd name="T13" fmla="*/ 2147483647 h 792"/>
              <a:gd name="T14" fmla="*/ 2147483647 w 1069"/>
              <a:gd name="T15" fmla="*/ 2147483647 h 792"/>
              <a:gd name="T16" fmla="*/ 2147483647 w 1069"/>
              <a:gd name="T17" fmla="*/ 2147483647 h 792"/>
              <a:gd name="T18" fmla="*/ 2147483647 w 1069"/>
              <a:gd name="T19" fmla="*/ 2147483647 h 792"/>
              <a:gd name="T20" fmla="*/ 2147483647 w 1069"/>
              <a:gd name="T21" fmla="*/ 2147483647 h 792"/>
              <a:gd name="T22" fmla="*/ 2147483647 w 1069"/>
              <a:gd name="T23" fmla="*/ 2147483647 h 792"/>
              <a:gd name="T24" fmla="*/ 2147483647 w 1069"/>
              <a:gd name="T25" fmla="*/ 2147483647 h 792"/>
              <a:gd name="T26" fmla="*/ 2147483647 w 1069"/>
              <a:gd name="T27" fmla="*/ 2147483647 h 792"/>
              <a:gd name="T28" fmla="*/ 2147483647 w 1069"/>
              <a:gd name="T29" fmla="*/ 2147483647 h 792"/>
              <a:gd name="T30" fmla="*/ 2147483647 w 1069"/>
              <a:gd name="T31" fmla="*/ 2147483647 h 792"/>
              <a:gd name="T32" fmla="*/ 0 w 1069"/>
              <a:gd name="T33" fmla="*/ 2147483647 h 7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69" h="792">
                <a:moveTo>
                  <a:pt x="1069" y="0"/>
                </a:moveTo>
                <a:lnTo>
                  <a:pt x="1036" y="105"/>
                </a:lnTo>
                <a:lnTo>
                  <a:pt x="1004" y="201"/>
                </a:lnTo>
                <a:lnTo>
                  <a:pt x="967" y="285"/>
                </a:lnTo>
                <a:lnTo>
                  <a:pt x="923" y="364"/>
                </a:lnTo>
                <a:lnTo>
                  <a:pt x="875" y="438"/>
                </a:lnTo>
                <a:lnTo>
                  <a:pt x="822" y="507"/>
                </a:lnTo>
                <a:lnTo>
                  <a:pt x="762" y="565"/>
                </a:lnTo>
                <a:lnTo>
                  <a:pt x="698" y="618"/>
                </a:lnTo>
                <a:lnTo>
                  <a:pt x="628" y="665"/>
                </a:lnTo>
                <a:lnTo>
                  <a:pt x="553" y="702"/>
                </a:lnTo>
                <a:lnTo>
                  <a:pt x="473" y="734"/>
                </a:lnTo>
                <a:lnTo>
                  <a:pt x="392" y="761"/>
                </a:lnTo>
                <a:lnTo>
                  <a:pt x="300" y="776"/>
                </a:lnTo>
                <a:lnTo>
                  <a:pt x="203" y="787"/>
                </a:lnTo>
                <a:lnTo>
                  <a:pt x="101" y="792"/>
                </a:lnTo>
                <a:lnTo>
                  <a:pt x="0" y="78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9" name="Freeform 25">
            <a:extLst>
              <a:ext uri="{FF2B5EF4-FFF2-40B4-BE49-F238E27FC236}">
                <a16:creationId xmlns:a16="http://schemas.microsoft.com/office/drawing/2014/main" id="{A69F8487-C933-41D6-9BDC-331568B6448F}"/>
              </a:ext>
            </a:extLst>
          </p:cNvPr>
          <p:cNvSpPr>
            <a:spLocks/>
          </p:cNvSpPr>
          <p:nvPr/>
        </p:nvSpPr>
        <p:spPr bwMode="auto">
          <a:xfrm>
            <a:off x="4648461" y="2508404"/>
            <a:ext cx="1771650" cy="690563"/>
          </a:xfrm>
          <a:custGeom>
            <a:avLst/>
            <a:gdLst>
              <a:gd name="T0" fmla="*/ 2147483647 w 4497"/>
              <a:gd name="T1" fmla="*/ 2147483647 h 2429"/>
              <a:gd name="T2" fmla="*/ 2147483647 w 4497"/>
              <a:gd name="T3" fmla="*/ 2147483647 h 2429"/>
              <a:gd name="T4" fmla="*/ 2147483647 w 4497"/>
              <a:gd name="T5" fmla="*/ 2147483647 h 2429"/>
              <a:gd name="T6" fmla="*/ 2147483647 w 4497"/>
              <a:gd name="T7" fmla="*/ 2147483647 h 2429"/>
              <a:gd name="T8" fmla="*/ 0 w 4497"/>
              <a:gd name="T9" fmla="*/ 2147483647 h 2429"/>
              <a:gd name="T10" fmla="*/ 0 w 4497"/>
              <a:gd name="T11" fmla="*/ 0 h 2429"/>
              <a:gd name="T12" fmla="*/ 2147483647 w 4497"/>
              <a:gd name="T13" fmla="*/ 0 h 2429"/>
              <a:gd name="T14" fmla="*/ 2147483647 w 4497"/>
              <a:gd name="T15" fmla="*/ 2147483647 h 2429"/>
              <a:gd name="T16" fmla="*/ 2147483647 w 4497"/>
              <a:gd name="T17" fmla="*/ 2147483647 h 2429"/>
              <a:gd name="T18" fmla="*/ 2147483647 w 4497"/>
              <a:gd name="T19" fmla="*/ 2147483647 h 2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97" h="2429">
                <a:moveTo>
                  <a:pt x="4497" y="2197"/>
                </a:moveTo>
                <a:lnTo>
                  <a:pt x="2557" y="1585"/>
                </a:lnTo>
                <a:lnTo>
                  <a:pt x="984" y="2006"/>
                </a:lnTo>
                <a:lnTo>
                  <a:pt x="231" y="2429"/>
                </a:lnTo>
                <a:lnTo>
                  <a:pt x="0" y="2429"/>
                </a:lnTo>
                <a:lnTo>
                  <a:pt x="0" y="0"/>
                </a:lnTo>
                <a:lnTo>
                  <a:pt x="254" y="0"/>
                </a:lnTo>
                <a:lnTo>
                  <a:pt x="1075" y="491"/>
                </a:lnTo>
                <a:lnTo>
                  <a:pt x="2381" y="808"/>
                </a:lnTo>
                <a:lnTo>
                  <a:pt x="2381" y="491"/>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0" name="Freeform 26">
            <a:extLst>
              <a:ext uri="{FF2B5EF4-FFF2-40B4-BE49-F238E27FC236}">
                <a16:creationId xmlns:a16="http://schemas.microsoft.com/office/drawing/2014/main" id="{9F27ADDD-AD24-40D7-9F72-58954FF38867}"/>
              </a:ext>
            </a:extLst>
          </p:cNvPr>
          <p:cNvSpPr>
            <a:spLocks/>
          </p:cNvSpPr>
          <p:nvPr/>
        </p:nvSpPr>
        <p:spPr bwMode="auto">
          <a:xfrm>
            <a:off x="5437449" y="2359179"/>
            <a:ext cx="147637" cy="287338"/>
          </a:xfrm>
          <a:custGeom>
            <a:avLst/>
            <a:gdLst>
              <a:gd name="T0" fmla="*/ 2147483647 w 377"/>
              <a:gd name="T1" fmla="*/ 2147483647 h 1018"/>
              <a:gd name="T2" fmla="*/ 2147483647 w 377"/>
              <a:gd name="T3" fmla="*/ 2147483647 h 1018"/>
              <a:gd name="T4" fmla="*/ 2147483647 w 377"/>
              <a:gd name="T5" fmla="*/ 2147483647 h 1018"/>
              <a:gd name="T6" fmla="*/ 2147483647 w 377"/>
              <a:gd name="T7" fmla="*/ 2147483647 h 1018"/>
              <a:gd name="T8" fmla="*/ 2147483647 w 377"/>
              <a:gd name="T9" fmla="*/ 2147483647 h 1018"/>
              <a:gd name="T10" fmla="*/ 2147483647 w 377"/>
              <a:gd name="T11" fmla="*/ 2147483647 h 1018"/>
              <a:gd name="T12" fmla="*/ 2147483647 w 377"/>
              <a:gd name="T13" fmla="*/ 2147483647 h 1018"/>
              <a:gd name="T14" fmla="*/ 2147483647 w 377"/>
              <a:gd name="T15" fmla="*/ 2147483647 h 1018"/>
              <a:gd name="T16" fmla="*/ 2147483647 w 377"/>
              <a:gd name="T17" fmla="*/ 2147483647 h 1018"/>
              <a:gd name="T18" fmla="*/ 0 w 377"/>
              <a:gd name="T19" fmla="*/ 2147483647 h 1018"/>
              <a:gd name="T20" fmla="*/ 2147483647 w 377"/>
              <a:gd name="T21" fmla="*/ 2147483647 h 1018"/>
              <a:gd name="T22" fmla="*/ 2147483647 w 377"/>
              <a:gd name="T23" fmla="*/ 2147483647 h 1018"/>
              <a:gd name="T24" fmla="*/ 2147483647 w 377"/>
              <a:gd name="T25" fmla="*/ 2147483647 h 1018"/>
              <a:gd name="T26" fmla="*/ 2147483647 w 377"/>
              <a:gd name="T27" fmla="*/ 2147483647 h 1018"/>
              <a:gd name="T28" fmla="*/ 2147483647 w 377"/>
              <a:gd name="T29" fmla="*/ 2147483647 h 1018"/>
              <a:gd name="T30" fmla="*/ 2147483647 w 377"/>
              <a:gd name="T31" fmla="*/ 2147483647 h 1018"/>
              <a:gd name="T32" fmla="*/ 2147483647 w 377"/>
              <a:gd name="T33" fmla="*/ 0 h 10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77" h="1018">
                <a:moveTo>
                  <a:pt x="377" y="1018"/>
                </a:moveTo>
                <a:lnTo>
                  <a:pt x="306" y="971"/>
                </a:lnTo>
                <a:lnTo>
                  <a:pt x="242" y="919"/>
                </a:lnTo>
                <a:lnTo>
                  <a:pt x="183" y="865"/>
                </a:lnTo>
                <a:lnTo>
                  <a:pt x="130" y="808"/>
                </a:lnTo>
                <a:lnTo>
                  <a:pt x="86" y="744"/>
                </a:lnTo>
                <a:lnTo>
                  <a:pt x="49" y="680"/>
                </a:lnTo>
                <a:lnTo>
                  <a:pt x="22" y="617"/>
                </a:lnTo>
                <a:lnTo>
                  <a:pt x="6" y="548"/>
                </a:lnTo>
                <a:lnTo>
                  <a:pt x="0" y="485"/>
                </a:lnTo>
                <a:lnTo>
                  <a:pt x="6" y="416"/>
                </a:lnTo>
                <a:lnTo>
                  <a:pt x="27" y="343"/>
                </a:lnTo>
                <a:lnTo>
                  <a:pt x="65" y="274"/>
                </a:lnTo>
                <a:lnTo>
                  <a:pt x="118" y="205"/>
                </a:lnTo>
                <a:lnTo>
                  <a:pt x="183" y="137"/>
                </a:lnTo>
                <a:lnTo>
                  <a:pt x="269" y="68"/>
                </a:lnTo>
                <a:lnTo>
                  <a:pt x="37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1" name="Freeform 27">
            <a:extLst>
              <a:ext uri="{FF2B5EF4-FFF2-40B4-BE49-F238E27FC236}">
                <a16:creationId xmlns:a16="http://schemas.microsoft.com/office/drawing/2014/main" id="{8150974B-FBC7-4A35-8598-1554A5498FB4}"/>
              </a:ext>
            </a:extLst>
          </p:cNvPr>
          <p:cNvSpPr>
            <a:spLocks/>
          </p:cNvSpPr>
          <p:nvPr/>
        </p:nvSpPr>
        <p:spPr bwMode="auto">
          <a:xfrm>
            <a:off x="4748474" y="1811492"/>
            <a:ext cx="836612" cy="547687"/>
          </a:xfrm>
          <a:custGeom>
            <a:avLst/>
            <a:gdLst>
              <a:gd name="T0" fmla="*/ 2147483647 w 2127"/>
              <a:gd name="T1" fmla="*/ 2147483647 h 1917"/>
              <a:gd name="T2" fmla="*/ 2147483647 w 2127"/>
              <a:gd name="T3" fmla="*/ 2147483647 h 1917"/>
              <a:gd name="T4" fmla="*/ 0 w 2127"/>
              <a:gd name="T5" fmla="*/ 2147483647 h 1917"/>
              <a:gd name="T6" fmla="*/ 0 w 2127"/>
              <a:gd name="T7" fmla="*/ 0 h 19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 h="1917">
                <a:moveTo>
                  <a:pt x="2127" y="1917"/>
                </a:moveTo>
                <a:lnTo>
                  <a:pt x="2127" y="332"/>
                </a:lnTo>
                <a:lnTo>
                  <a:pt x="0" y="332"/>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32" name="Freeform 34">
            <a:extLst>
              <a:ext uri="{FF2B5EF4-FFF2-40B4-BE49-F238E27FC236}">
                <a16:creationId xmlns:a16="http://schemas.microsoft.com/office/drawing/2014/main" id="{D7944D5F-3294-41CF-9D92-563D2F13DE58}"/>
              </a:ext>
            </a:extLst>
          </p:cNvPr>
          <p:cNvSpPr>
            <a:spLocks/>
          </p:cNvSpPr>
          <p:nvPr/>
        </p:nvSpPr>
        <p:spPr bwMode="auto">
          <a:xfrm>
            <a:off x="7369436" y="2706842"/>
            <a:ext cx="581025" cy="322262"/>
          </a:xfrm>
          <a:custGeom>
            <a:avLst/>
            <a:gdLst>
              <a:gd name="T0" fmla="*/ 0 w 1483"/>
              <a:gd name="T1" fmla="*/ 0 h 1131"/>
              <a:gd name="T2" fmla="*/ 2147483647 w 1483"/>
              <a:gd name="T3" fmla="*/ 0 h 1131"/>
              <a:gd name="T4" fmla="*/ 2147483647 w 1483"/>
              <a:gd name="T5" fmla="*/ 2147483647 h 1131"/>
              <a:gd name="T6" fmla="*/ 0 w 1483"/>
              <a:gd name="T7" fmla="*/ 2147483647 h 1131"/>
              <a:gd name="T8" fmla="*/ 0 w 1483"/>
              <a:gd name="T9" fmla="*/ 0 h 1131"/>
              <a:gd name="T10" fmla="*/ 0 w 1483"/>
              <a:gd name="T11" fmla="*/ 0 h 11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3" h="1131">
                <a:moveTo>
                  <a:pt x="0" y="0"/>
                </a:moveTo>
                <a:lnTo>
                  <a:pt x="1483" y="0"/>
                </a:lnTo>
                <a:lnTo>
                  <a:pt x="1483" y="1131"/>
                </a:lnTo>
                <a:lnTo>
                  <a:pt x="0" y="1131"/>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3" name="Freeform 35">
            <a:extLst>
              <a:ext uri="{FF2B5EF4-FFF2-40B4-BE49-F238E27FC236}">
                <a16:creationId xmlns:a16="http://schemas.microsoft.com/office/drawing/2014/main" id="{49EC53B3-87BF-4DB5-9FF8-DF8AE1098999}"/>
              </a:ext>
            </a:extLst>
          </p:cNvPr>
          <p:cNvSpPr>
            <a:spLocks/>
          </p:cNvSpPr>
          <p:nvPr/>
        </p:nvSpPr>
        <p:spPr bwMode="auto">
          <a:xfrm>
            <a:off x="7521836" y="2781454"/>
            <a:ext cx="311150" cy="171450"/>
          </a:xfrm>
          <a:custGeom>
            <a:avLst/>
            <a:gdLst>
              <a:gd name="T0" fmla="*/ 0 w 790"/>
              <a:gd name="T1" fmla="*/ 0 h 603"/>
              <a:gd name="T2" fmla="*/ 2147483647 w 790"/>
              <a:gd name="T3" fmla="*/ 0 h 603"/>
              <a:gd name="T4" fmla="*/ 2147483647 w 790"/>
              <a:gd name="T5" fmla="*/ 2147483647 h 603"/>
              <a:gd name="T6" fmla="*/ 0 w 790"/>
              <a:gd name="T7" fmla="*/ 2147483647 h 603"/>
              <a:gd name="T8" fmla="*/ 0 w 790"/>
              <a:gd name="T9" fmla="*/ 0 h 603"/>
              <a:gd name="T10" fmla="*/ 0 w 790"/>
              <a:gd name="T11" fmla="*/ 0 h 6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0" h="603">
                <a:moveTo>
                  <a:pt x="0" y="0"/>
                </a:moveTo>
                <a:lnTo>
                  <a:pt x="790" y="0"/>
                </a:lnTo>
                <a:lnTo>
                  <a:pt x="790" y="603"/>
                </a:lnTo>
                <a:lnTo>
                  <a:pt x="0" y="60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4" name="Freeform 36">
            <a:extLst>
              <a:ext uri="{FF2B5EF4-FFF2-40B4-BE49-F238E27FC236}">
                <a16:creationId xmlns:a16="http://schemas.microsoft.com/office/drawing/2014/main" id="{08FB4CB6-BF0E-4DEF-AE63-DDF3CF2CABE2}"/>
              </a:ext>
            </a:extLst>
          </p:cNvPr>
          <p:cNvSpPr>
            <a:spLocks/>
          </p:cNvSpPr>
          <p:nvPr/>
        </p:nvSpPr>
        <p:spPr bwMode="auto">
          <a:xfrm>
            <a:off x="7977449" y="2721129"/>
            <a:ext cx="120650" cy="269875"/>
          </a:xfrm>
          <a:custGeom>
            <a:avLst/>
            <a:gdLst>
              <a:gd name="T0" fmla="*/ 0 w 306"/>
              <a:gd name="T1" fmla="*/ 0 h 950"/>
              <a:gd name="T2" fmla="*/ 2147483647 w 306"/>
              <a:gd name="T3" fmla="*/ 0 h 950"/>
              <a:gd name="T4" fmla="*/ 2147483647 w 306"/>
              <a:gd name="T5" fmla="*/ 2147483647 h 950"/>
              <a:gd name="T6" fmla="*/ 0 w 306"/>
              <a:gd name="T7" fmla="*/ 2147483647 h 950"/>
              <a:gd name="T8" fmla="*/ 0 w 306"/>
              <a:gd name="T9" fmla="*/ 0 h 950"/>
              <a:gd name="T10" fmla="*/ 0 w 306"/>
              <a:gd name="T11" fmla="*/ 0 h 9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6" h="950">
                <a:moveTo>
                  <a:pt x="0" y="0"/>
                </a:moveTo>
                <a:lnTo>
                  <a:pt x="306" y="0"/>
                </a:lnTo>
                <a:lnTo>
                  <a:pt x="306" y="950"/>
                </a:lnTo>
                <a:lnTo>
                  <a:pt x="0" y="950"/>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5" name="Freeform 37">
            <a:extLst>
              <a:ext uri="{FF2B5EF4-FFF2-40B4-BE49-F238E27FC236}">
                <a16:creationId xmlns:a16="http://schemas.microsoft.com/office/drawing/2014/main" id="{8E4A7AA0-32C5-4885-ABD5-190BACC978A8}"/>
              </a:ext>
            </a:extLst>
          </p:cNvPr>
          <p:cNvSpPr>
            <a:spLocks/>
          </p:cNvSpPr>
          <p:nvPr/>
        </p:nvSpPr>
        <p:spPr bwMode="auto">
          <a:xfrm>
            <a:off x="7444049" y="2708429"/>
            <a:ext cx="444500" cy="39688"/>
          </a:xfrm>
          <a:custGeom>
            <a:avLst/>
            <a:gdLst>
              <a:gd name="T0" fmla="*/ 0 w 1128"/>
              <a:gd name="T1" fmla="*/ 0 h 142"/>
              <a:gd name="T2" fmla="*/ 2147483647 w 1128"/>
              <a:gd name="T3" fmla="*/ 0 h 142"/>
              <a:gd name="T4" fmla="*/ 2147483647 w 1128"/>
              <a:gd name="T5" fmla="*/ 2147483647 h 142"/>
              <a:gd name="T6" fmla="*/ 0 w 1128"/>
              <a:gd name="T7" fmla="*/ 2147483647 h 142"/>
              <a:gd name="T8" fmla="*/ 0 w 1128"/>
              <a:gd name="T9" fmla="*/ 0 h 142"/>
              <a:gd name="T10" fmla="*/ 0 w 1128"/>
              <a:gd name="T11" fmla="*/ 0 h 1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2">
                <a:moveTo>
                  <a:pt x="0" y="0"/>
                </a:moveTo>
                <a:lnTo>
                  <a:pt x="1128" y="0"/>
                </a:lnTo>
                <a:lnTo>
                  <a:pt x="1128" y="142"/>
                </a:lnTo>
                <a:lnTo>
                  <a:pt x="0" y="142"/>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6" name="Freeform 38">
            <a:extLst>
              <a:ext uri="{FF2B5EF4-FFF2-40B4-BE49-F238E27FC236}">
                <a16:creationId xmlns:a16="http://schemas.microsoft.com/office/drawing/2014/main" id="{0CC20C76-7839-47E4-A233-928FE0C3D0B3}"/>
              </a:ext>
            </a:extLst>
          </p:cNvPr>
          <p:cNvSpPr>
            <a:spLocks/>
          </p:cNvSpPr>
          <p:nvPr/>
        </p:nvSpPr>
        <p:spPr bwMode="auto">
          <a:xfrm>
            <a:off x="7444049" y="3029104"/>
            <a:ext cx="444500" cy="36513"/>
          </a:xfrm>
          <a:custGeom>
            <a:avLst/>
            <a:gdLst>
              <a:gd name="T0" fmla="*/ 0 w 1128"/>
              <a:gd name="T1" fmla="*/ 0 h 137"/>
              <a:gd name="T2" fmla="*/ 2147483647 w 1128"/>
              <a:gd name="T3" fmla="*/ 0 h 137"/>
              <a:gd name="T4" fmla="*/ 2147483647 w 1128"/>
              <a:gd name="T5" fmla="*/ 2147483647 h 137"/>
              <a:gd name="T6" fmla="*/ 0 w 1128"/>
              <a:gd name="T7" fmla="*/ 2147483647 h 137"/>
              <a:gd name="T8" fmla="*/ 0 w 1128"/>
              <a:gd name="T9" fmla="*/ 0 h 137"/>
              <a:gd name="T10" fmla="*/ 0 w 1128"/>
              <a:gd name="T11" fmla="*/ 0 h 1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37">
                <a:moveTo>
                  <a:pt x="0" y="0"/>
                </a:moveTo>
                <a:lnTo>
                  <a:pt x="1128" y="0"/>
                </a:lnTo>
                <a:lnTo>
                  <a:pt x="1128" y="137"/>
                </a:lnTo>
                <a:lnTo>
                  <a:pt x="0" y="137"/>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7" name="Freeform 39">
            <a:extLst>
              <a:ext uri="{FF2B5EF4-FFF2-40B4-BE49-F238E27FC236}">
                <a16:creationId xmlns:a16="http://schemas.microsoft.com/office/drawing/2014/main" id="{BA18E9FE-20AE-4209-BB2D-5A3B783194D2}"/>
              </a:ext>
            </a:extLst>
          </p:cNvPr>
          <p:cNvSpPr>
            <a:spLocks/>
          </p:cNvSpPr>
          <p:nvPr/>
        </p:nvSpPr>
        <p:spPr bwMode="auto">
          <a:xfrm>
            <a:off x="7444049" y="2987829"/>
            <a:ext cx="444500" cy="41275"/>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38" name="Text Box 54">
            <a:extLst>
              <a:ext uri="{FF2B5EF4-FFF2-40B4-BE49-F238E27FC236}">
                <a16:creationId xmlns:a16="http://schemas.microsoft.com/office/drawing/2014/main" id="{63521ACB-D0C6-4985-B000-681EB4410190}"/>
              </a:ext>
            </a:extLst>
          </p:cNvPr>
          <p:cNvSpPr txBox="1">
            <a:spLocks noChangeArrowheads="1"/>
          </p:cNvSpPr>
          <p:nvPr/>
        </p:nvSpPr>
        <p:spPr bwMode="auto">
          <a:xfrm>
            <a:off x="7377374" y="3032279"/>
            <a:ext cx="787400"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Generator</a:t>
            </a:r>
          </a:p>
        </p:txBody>
      </p:sp>
      <p:sp>
        <p:nvSpPr>
          <p:cNvPr id="39" name="Text Box 59">
            <a:extLst>
              <a:ext uri="{FF2B5EF4-FFF2-40B4-BE49-F238E27FC236}">
                <a16:creationId xmlns:a16="http://schemas.microsoft.com/office/drawing/2014/main" id="{B6E73992-577E-4568-9B37-33CC63379FC0}"/>
              </a:ext>
            </a:extLst>
          </p:cNvPr>
          <p:cNvSpPr txBox="1">
            <a:spLocks noChangeArrowheads="1"/>
          </p:cNvSpPr>
          <p:nvPr/>
        </p:nvSpPr>
        <p:spPr bwMode="auto">
          <a:xfrm>
            <a:off x="5770824" y="3084667"/>
            <a:ext cx="782637"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Gasturbine</a:t>
            </a:r>
          </a:p>
        </p:txBody>
      </p:sp>
      <p:sp>
        <p:nvSpPr>
          <p:cNvPr id="40" name="Text Box 61">
            <a:extLst>
              <a:ext uri="{FF2B5EF4-FFF2-40B4-BE49-F238E27FC236}">
                <a16:creationId xmlns:a16="http://schemas.microsoft.com/office/drawing/2014/main" id="{2072C3A3-CF3F-4AD3-8A9F-F528C4A553B0}"/>
              </a:ext>
            </a:extLst>
          </p:cNvPr>
          <p:cNvSpPr txBox="1">
            <a:spLocks noChangeArrowheads="1"/>
          </p:cNvSpPr>
          <p:nvPr/>
        </p:nvSpPr>
        <p:spPr bwMode="auto">
          <a:xfrm>
            <a:off x="4916749" y="2098829"/>
            <a:ext cx="61753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dirty="0" err="1"/>
              <a:t>Brenn</a:t>
            </a:r>
            <a:r>
              <a:rPr lang="en-US" altLang="de-DE" sz="1000" dirty="0"/>
              <a:t>-</a:t>
            </a:r>
            <a:br>
              <a:rPr lang="en-US" altLang="de-DE" sz="1000" dirty="0"/>
            </a:br>
            <a:r>
              <a:rPr lang="en-US" altLang="de-DE" sz="1000" dirty="0" err="1"/>
              <a:t>kammer</a:t>
            </a:r>
            <a:endParaRPr lang="en-US" altLang="de-DE" sz="1000" dirty="0"/>
          </a:p>
        </p:txBody>
      </p:sp>
      <p:grpSp>
        <p:nvGrpSpPr>
          <p:cNvPr id="41" name="Group 70">
            <a:extLst>
              <a:ext uri="{FF2B5EF4-FFF2-40B4-BE49-F238E27FC236}">
                <a16:creationId xmlns:a16="http://schemas.microsoft.com/office/drawing/2014/main" id="{C5203E94-4703-45C6-A196-74FD565D8348}"/>
              </a:ext>
            </a:extLst>
          </p:cNvPr>
          <p:cNvGrpSpPr>
            <a:grpSpLocks/>
          </p:cNvGrpSpPr>
          <p:nvPr/>
        </p:nvGrpSpPr>
        <p:grpSpPr bwMode="auto">
          <a:xfrm>
            <a:off x="8147311" y="2762404"/>
            <a:ext cx="390525" cy="193675"/>
            <a:chOff x="4822" y="3192"/>
            <a:chExt cx="236" cy="97"/>
          </a:xfrm>
        </p:grpSpPr>
        <p:sp>
          <p:nvSpPr>
            <p:cNvPr id="42" name="Line 71">
              <a:extLst>
                <a:ext uri="{FF2B5EF4-FFF2-40B4-BE49-F238E27FC236}">
                  <a16:creationId xmlns:a16="http://schemas.microsoft.com/office/drawing/2014/main" id="{7837B886-FF51-41A5-92AD-2A1E0D36323D}"/>
                </a:ext>
              </a:extLst>
            </p:cNvPr>
            <p:cNvSpPr>
              <a:spLocks noChangeShapeType="1"/>
            </p:cNvSpPr>
            <p:nvPr/>
          </p:nvSpPr>
          <p:spPr bwMode="auto">
            <a:xfrm>
              <a:off x="4822" y="3192"/>
              <a:ext cx="236" cy="0"/>
            </a:xfrm>
            <a:prstGeom prst="line">
              <a:avLst/>
            </a:prstGeom>
            <a:noFill/>
            <a:ln w="28575">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 name="Line 72">
              <a:extLst>
                <a:ext uri="{FF2B5EF4-FFF2-40B4-BE49-F238E27FC236}">
                  <a16:creationId xmlns:a16="http://schemas.microsoft.com/office/drawing/2014/main" id="{F79E297E-D07C-4C75-BEC5-A76B29208AC7}"/>
                </a:ext>
              </a:extLst>
            </p:cNvPr>
            <p:cNvSpPr>
              <a:spLocks noChangeShapeType="1"/>
            </p:cNvSpPr>
            <p:nvPr/>
          </p:nvSpPr>
          <p:spPr bwMode="auto">
            <a:xfrm>
              <a:off x="4822" y="3240"/>
              <a:ext cx="23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4" name="Line 73">
              <a:extLst>
                <a:ext uri="{FF2B5EF4-FFF2-40B4-BE49-F238E27FC236}">
                  <a16:creationId xmlns:a16="http://schemas.microsoft.com/office/drawing/2014/main" id="{5A8237B6-F2B6-4F41-9E88-762329331195}"/>
                </a:ext>
              </a:extLst>
            </p:cNvPr>
            <p:cNvSpPr>
              <a:spLocks noChangeShapeType="1"/>
            </p:cNvSpPr>
            <p:nvPr/>
          </p:nvSpPr>
          <p:spPr bwMode="auto">
            <a:xfrm>
              <a:off x="4822" y="3288"/>
              <a:ext cx="236"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5" name="Freeform 74">
              <a:extLst>
                <a:ext uri="{FF2B5EF4-FFF2-40B4-BE49-F238E27FC236}">
                  <a16:creationId xmlns:a16="http://schemas.microsoft.com/office/drawing/2014/main" id="{75E9EDA8-7FDD-4560-84FE-81787F4E33E2}"/>
                </a:ext>
              </a:extLst>
            </p:cNvPr>
            <p:cNvSpPr>
              <a:spLocks/>
            </p:cNvSpPr>
            <p:nvPr/>
          </p:nvSpPr>
          <p:spPr bwMode="auto">
            <a:xfrm>
              <a:off x="4822"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6" name="Freeform 75">
              <a:extLst>
                <a:ext uri="{FF2B5EF4-FFF2-40B4-BE49-F238E27FC236}">
                  <a16:creationId xmlns:a16="http://schemas.microsoft.com/office/drawing/2014/main" id="{57C864A6-AE22-4AD3-B0F6-FE9CF34FFAC5}"/>
                </a:ext>
              </a:extLst>
            </p:cNvPr>
            <p:cNvSpPr>
              <a:spLocks/>
            </p:cNvSpPr>
            <p:nvPr/>
          </p:nvSpPr>
          <p:spPr bwMode="auto">
            <a:xfrm>
              <a:off x="4880"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 name="Freeform 76">
              <a:extLst>
                <a:ext uri="{FF2B5EF4-FFF2-40B4-BE49-F238E27FC236}">
                  <a16:creationId xmlns:a16="http://schemas.microsoft.com/office/drawing/2014/main" id="{9C47334B-2D54-47A0-B4DA-245ABCE81F14}"/>
                </a:ext>
              </a:extLst>
            </p:cNvPr>
            <p:cNvSpPr>
              <a:spLocks/>
            </p:cNvSpPr>
            <p:nvPr/>
          </p:nvSpPr>
          <p:spPr bwMode="auto">
            <a:xfrm>
              <a:off x="4938"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8" name="Freeform 77">
              <a:extLst>
                <a:ext uri="{FF2B5EF4-FFF2-40B4-BE49-F238E27FC236}">
                  <a16:creationId xmlns:a16="http://schemas.microsoft.com/office/drawing/2014/main" id="{E4808901-66E8-41EF-A5E0-085DADD13E28}"/>
                </a:ext>
              </a:extLst>
            </p:cNvPr>
            <p:cNvSpPr>
              <a:spLocks/>
            </p:cNvSpPr>
            <p:nvPr/>
          </p:nvSpPr>
          <p:spPr bwMode="auto">
            <a:xfrm>
              <a:off x="4996"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49" name="Line 79">
            <a:extLst>
              <a:ext uri="{FF2B5EF4-FFF2-40B4-BE49-F238E27FC236}">
                <a16:creationId xmlns:a16="http://schemas.microsoft.com/office/drawing/2014/main" id="{BF9435BD-2194-4149-BCD0-C9BB13CE5292}"/>
              </a:ext>
            </a:extLst>
          </p:cNvPr>
          <p:cNvSpPr>
            <a:spLocks noChangeShapeType="1"/>
          </p:cNvSpPr>
          <p:nvPr/>
        </p:nvSpPr>
        <p:spPr bwMode="auto">
          <a:xfrm>
            <a:off x="6648711" y="1657504"/>
            <a:ext cx="0" cy="196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0" name="Line 81">
            <a:extLst>
              <a:ext uri="{FF2B5EF4-FFF2-40B4-BE49-F238E27FC236}">
                <a16:creationId xmlns:a16="http://schemas.microsoft.com/office/drawing/2014/main" id="{F181E129-F1A1-4628-B12B-EA7992492CD6}"/>
              </a:ext>
            </a:extLst>
          </p:cNvPr>
          <p:cNvSpPr>
            <a:spLocks noChangeShapeType="1"/>
          </p:cNvSpPr>
          <p:nvPr/>
        </p:nvSpPr>
        <p:spPr bwMode="auto">
          <a:xfrm flipV="1">
            <a:off x="5651761" y="1944842"/>
            <a:ext cx="0" cy="1968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1" name="Line 82">
            <a:extLst>
              <a:ext uri="{FF2B5EF4-FFF2-40B4-BE49-F238E27FC236}">
                <a16:creationId xmlns:a16="http://schemas.microsoft.com/office/drawing/2014/main" id="{9C401522-CBBE-4087-875B-5736289752A3}"/>
              </a:ext>
            </a:extLst>
          </p:cNvPr>
          <p:cNvSpPr>
            <a:spLocks noChangeShapeType="1"/>
          </p:cNvSpPr>
          <p:nvPr/>
        </p:nvSpPr>
        <p:spPr bwMode="auto">
          <a:xfrm rot="5400000">
            <a:off x="5130268" y="1747198"/>
            <a:ext cx="0" cy="217487"/>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2" name="Line 83">
            <a:extLst>
              <a:ext uri="{FF2B5EF4-FFF2-40B4-BE49-F238E27FC236}">
                <a16:creationId xmlns:a16="http://schemas.microsoft.com/office/drawing/2014/main" id="{F07775F4-1746-41A8-87D1-09F7FA3B1BEC}"/>
              </a:ext>
            </a:extLst>
          </p:cNvPr>
          <p:cNvSpPr>
            <a:spLocks noChangeShapeType="1"/>
          </p:cNvSpPr>
          <p:nvPr/>
        </p:nvSpPr>
        <p:spPr bwMode="auto">
          <a:xfrm rot="5400000">
            <a:off x="6464562" y="2638579"/>
            <a:ext cx="0" cy="2190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3" name="Line 84">
            <a:extLst>
              <a:ext uri="{FF2B5EF4-FFF2-40B4-BE49-F238E27FC236}">
                <a16:creationId xmlns:a16="http://schemas.microsoft.com/office/drawing/2014/main" id="{41E02864-D340-43DB-9721-BD0A20B3E4C0}"/>
              </a:ext>
            </a:extLst>
          </p:cNvPr>
          <p:cNvSpPr>
            <a:spLocks noChangeShapeType="1"/>
          </p:cNvSpPr>
          <p:nvPr/>
        </p:nvSpPr>
        <p:spPr bwMode="auto">
          <a:xfrm rot="5400000">
            <a:off x="6464562" y="2848129"/>
            <a:ext cx="0" cy="21907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4" name="Freeform 85">
            <a:extLst>
              <a:ext uri="{FF2B5EF4-FFF2-40B4-BE49-F238E27FC236}">
                <a16:creationId xmlns:a16="http://schemas.microsoft.com/office/drawing/2014/main" id="{26238251-03F7-4D10-A10A-44B67B5E770F}"/>
              </a:ext>
            </a:extLst>
          </p:cNvPr>
          <p:cNvSpPr>
            <a:spLocks/>
          </p:cNvSpPr>
          <p:nvPr/>
        </p:nvSpPr>
        <p:spPr bwMode="auto">
          <a:xfrm>
            <a:off x="4904049" y="2835429"/>
            <a:ext cx="3046412" cy="42863"/>
          </a:xfrm>
          <a:custGeom>
            <a:avLst/>
            <a:gdLst>
              <a:gd name="T0" fmla="*/ 0 w 1844"/>
              <a:gd name="T1" fmla="*/ 2147483647 h 28"/>
              <a:gd name="T2" fmla="*/ 2147483647 w 1844"/>
              <a:gd name="T3" fmla="*/ 0 h 28"/>
              <a:gd name="T4" fmla="*/ 2147483647 w 1844"/>
              <a:gd name="T5" fmla="*/ 2147483647 h 28"/>
              <a:gd name="T6" fmla="*/ 0 w 1844"/>
              <a:gd name="T7" fmla="*/ 2147483647 h 28"/>
              <a:gd name="T8" fmla="*/ 0 w 1844"/>
              <a:gd name="T9" fmla="*/ 2147483647 h 28"/>
              <a:gd name="T10" fmla="*/ 0 w 1844"/>
              <a:gd name="T11" fmla="*/ 2147483647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44" h="28">
                <a:moveTo>
                  <a:pt x="0" y="1"/>
                </a:moveTo>
                <a:lnTo>
                  <a:pt x="1844" y="0"/>
                </a:lnTo>
                <a:lnTo>
                  <a:pt x="1844" y="28"/>
                </a:lnTo>
                <a:lnTo>
                  <a:pt x="0" y="28"/>
                </a:lnTo>
                <a:lnTo>
                  <a:pt x="0" y="1"/>
                </a:lnTo>
                <a:close/>
              </a:path>
            </a:pathLst>
          </a:custGeom>
          <a:solidFill>
            <a:srgbClr val="CBCBCB"/>
          </a:solidFill>
          <a:ln w="7938">
            <a:solidFill>
              <a:srgbClr val="000000"/>
            </a:solidFill>
            <a:prstDash val="solid"/>
            <a:round/>
            <a:headEnd/>
            <a:tailEnd/>
          </a:ln>
        </p:spPr>
        <p:txBody>
          <a:bodyPr/>
          <a:lstStyle/>
          <a:p>
            <a:endParaRPr lang="de-DE"/>
          </a:p>
        </p:txBody>
      </p:sp>
      <p:sp>
        <p:nvSpPr>
          <p:cNvPr id="55" name="AutoShape 97">
            <a:extLst>
              <a:ext uri="{FF2B5EF4-FFF2-40B4-BE49-F238E27FC236}">
                <a16:creationId xmlns:a16="http://schemas.microsoft.com/office/drawing/2014/main" id="{D47A071B-389C-4271-A12D-972999AA575F}"/>
              </a:ext>
            </a:extLst>
          </p:cNvPr>
          <p:cNvSpPr>
            <a:spLocks noChangeArrowheads="1"/>
          </p:cNvSpPr>
          <p:nvPr/>
        </p:nvSpPr>
        <p:spPr bwMode="auto">
          <a:xfrm>
            <a:off x="2765686" y="2532217"/>
            <a:ext cx="963613" cy="625475"/>
          </a:xfrm>
          <a:prstGeom prst="rightArrow">
            <a:avLst>
              <a:gd name="adj1" fmla="val 68648"/>
              <a:gd name="adj2" fmla="val 59549"/>
            </a:avLst>
          </a:prstGeom>
          <a:solidFill>
            <a:schemeClr val="folHlink"/>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56" name="AutoShape 98">
            <a:extLst>
              <a:ext uri="{FF2B5EF4-FFF2-40B4-BE49-F238E27FC236}">
                <a16:creationId xmlns:a16="http://schemas.microsoft.com/office/drawing/2014/main" id="{076023E3-407B-4493-9A51-B85E8BA9C26B}"/>
              </a:ext>
            </a:extLst>
          </p:cNvPr>
          <p:cNvSpPr>
            <a:spLocks noChangeArrowheads="1"/>
          </p:cNvSpPr>
          <p:nvPr/>
        </p:nvSpPr>
        <p:spPr bwMode="auto">
          <a:xfrm>
            <a:off x="2737111" y="1549554"/>
            <a:ext cx="992188" cy="625475"/>
          </a:xfrm>
          <a:prstGeom prst="rightArrow">
            <a:avLst>
              <a:gd name="adj1" fmla="val 68648"/>
              <a:gd name="adj2" fmla="val 61315"/>
            </a:avLst>
          </a:prstGeom>
          <a:solidFill>
            <a:srgbClr val="FF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57" name="Text Box 99">
            <a:extLst>
              <a:ext uri="{FF2B5EF4-FFF2-40B4-BE49-F238E27FC236}">
                <a16:creationId xmlns:a16="http://schemas.microsoft.com/office/drawing/2014/main" id="{A4B7F258-3236-4E76-8AA9-09D3A9E30B53}"/>
              </a:ext>
            </a:extLst>
          </p:cNvPr>
          <p:cNvSpPr txBox="1">
            <a:spLocks noChangeArrowheads="1"/>
          </p:cNvSpPr>
          <p:nvPr/>
        </p:nvSpPr>
        <p:spPr bwMode="auto">
          <a:xfrm>
            <a:off x="2690547" y="1744817"/>
            <a:ext cx="761380" cy="218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dirty="0" err="1"/>
              <a:t>Methan</a:t>
            </a:r>
            <a:r>
              <a:rPr lang="en-US" altLang="de-DE" sz="1000" dirty="0"/>
              <a:t>/H</a:t>
            </a:r>
            <a:r>
              <a:rPr lang="en-US" altLang="de-DE" sz="1000" baseline="-25000" dirty="0"/>
              <a:t>2</a:t>
            </a:r>
          </a:p>
        </p:txBody>
      </p:sp>
      <p:sp>
        <p:nvSpPr>
          <p:cNvPr id="58" name="Text Box 100">
            <a:extLst>
              <a:ext uri="{FF2B5EF4-FFF2-40B4-BE49-F238E27FC236}">
                <a16:creationId xmlns:a16="http://schemas.microsoft.com/office/drawing/2014/main" id="{27A379AE-2A75-4AFC-9D8D-86CB9FFD94F7}"/>
              </a:ext>
            </a:extLst>
          </p:cNvPr>
          <p:cNvSpPr txBox="1">
            <a:spLocks noChangeArrowheads="1"/>
          </p:cNvSpPr>
          <p:nvPr/>
        </p:nvSpPr>
        <p:spPr bwMode="auto">
          <a:xfrm>
            <a:off x="2897449" y="2740179"/>
            <a:ext cx="45878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b="1">
                <a:solidFill>
                  <a:schemeClr val="bg1"/>
                </a:solidFill>
              </a:rPr>
              <a:t>Luft</a:t>
            </a:r>
          </a:p>
        </p:txBody>
      </p:sp>
      <p:sp>
        <p:nvSpPr>
          <p:cNvPr id="59" name="AutoShape 101">
            <a:extLst>
              <a:ext uri="{FF2B5EF4-FFF2-40B4-BE49-F238E27FC236}">
                <a16:creationId xmlns:a16="http://schemas.microsoft.com/office/drawing/2014/main" id="{A1D57912-BC41-4AD5-8B3B-2C34F5418C9F}"/>
              </a:ext>
            </a:extLst>
          </p:cNvPr>
          <p:cNvSpPr>
            <a:spLocks noChangeArrowheads="1"/>
          </p:cNvSpPr>
          <p:nvPr/>
        </p:nvSpPr>
        <p:spPr bwMode="auto">
          <a:xfrm rot="16200000">
            <a:off x="6260568" y="775648"/>
            <a:ext cx="749300" cy="827087"/>
          </a:xfrm>
          <a:prstGeom prst="rightArrow">
            <a:avLst>
              <a:gd name="adj1" fmla="val 68648"/>
              <a:gd name="adj2" fmla="val 41866"/>
            </a:avLst>
          </a:prstGeom>
          <a:solidFill>
            <a:srgbClr val="FFCC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60" name="Text Box 102">
            <a:extLst>
              <a:ext uri="{FF2B5EF4-FFF2-40B4-BE49-F238E27FC236}">
                <a16:creationId xmlns:a16="http://schemas.microsoft.com/office/drawing/2014/main" id="{E76E7309-361C-465B-8E0B-C7533F7ECEDF}"/>
              </a:ext>
            </a:extLst>
          </p:cNvPr>
          <p:cNvSpPr txBox="1">
            <a:spLocks noChangeArrowheads="1"/>
          </p:cNvSpPr>
          <p:nvPr/>
        </p:nvSpPr>
        <p:spPr bwMode="auto">
          <a:xfrm>
            <a:off x="6369311" y="952654"/>
            <a:ext cx="5715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gn="ctr">
              <a:lnSpc>
                <a:spcPct val="90000"/>
              </a:lnSpc>
              <a:buFontTx/>
              <a:buNone/>
            </a:pPr>
            <a:r>
              <a:rPr lang="en-US" altLang="de-DE" sz="1000"/>
              <a:t>Rauch-</a:t>
            </a:r>
          </a:p>
          <a:p>
            <a:pPr algn="ctr">
              <a:lnSpc>
                <a:spcPct val="90000"/>
              </a:lnSpc>
              <a:buFontTx/>
              <a:buNone/>
            </a:pPr>
            <a:r>
              <a:rPr lang="en-US" altLang="de-DE" sz="1000"/>
              <a:t>gas</a:t>
            </a:r>
          </a:p>
        </p:txBody>
      </p:sp>
      <p:sp>
        <p:nvSpPr>
          <p:cNvPr id="61" name="Text Box 105">
            <a:extLst>
              <a:ext uri="{FF2B5EF4-FFF2-40B4-BE49-F238E27FC236}">
                <a16:creationId xmlns:a16="http://schemas.microsoft.com/office/drawing/2014/main" id="{A34120B0-E460-4BB4-9DA5-888D51706FA3}"/>
              </a:ext>
            </a:extLst>
          </p:cNvPr>
          <p:cNvSpPr txBox="1">
            <a:spLocks noChangeArrowheads="1"/>
          </p:cNvSpPr>
          <p:nvPr/>
        </p:nvSpPr>
        <p:spPr bwMode="auto">
          <a:xfrm>
            <a:off x="8621974" y="2768754"/>
            <a:ext cx="80803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Strom-Netz</a:t>
            </a:r>
          </a:p>
        </p:txBody>
      </p:sp>
      <p:sp>
        <p:nvSpPr>
          <p:cNvPr id="62" name="Freeform 106">
            <a:extLst>
              <a:ext uri="{FF2B5EF4-FFF2-40B4-BE49-F238E27FC236}">
                <a16:creationId xmlns:a16="http://schemas.microsoft.com/office/drawing/2014/main" id="{6071A46F-3E56-466F-9AB0-471204FBCDCD}"/>
              </a:ext>
            </a:extLst>
          </p:cNvPr>
          <p:cNvSpPr>
            <a:spLocks/>
          </p:cNvSpPr>
          <p:nvPr/>
        </p:nvSpPr>
        <p:spPr bwMode="auto">
          <a:xfrm>
            <a:off x="5516824" y="2513167"/>
            <a:ext cx="204787" cy="300037"/>
          </a:xfrm>
          <a:custGeom>
            <a:avLst/>
            <a:gdLst>
              <a:gd name="T0" fmla="*/ 2147483647 w 125"/>
              <a:gd name="T1" fmla="*/ 2147483647 h 201"/>
              <a:gd name="T2" fmla="*/ 2147483647 w 125"/>
              <a:gd name="T3" fmla="*/ 2147483647 h 201"/>
              <a:gd name="T4" fmla="*/ 2147483647 w 125"/>
              <a:gd name="T5" fmla="*/ 2147483647 h 201"/>
              <a:gd name="T6" fmla="*/ 2147483647 w 125"/>
              <a:gd name="T7" fmla="*/ 2147483647 h 201"/>
              <a:gd name="T8" fmla="*/ 2147483647 w 125"/>
              <a:gd name="T9" fmla="*/ 2147483647 h 201"/>
              <a:gd name="T10" fmla="*/ 0 w 125"/>
              <a:gd name="T11" fmla="*/ 0 h 201"/>
              <a:gd name="T12" fmla="*/ 2147483647 w 125"/>
              <a:gd name="T13" fmla="*/ 0 h 201"/>
              <a:gd name="T14" fmla="*/ 2147483647 w 125"/>
              <a:gd name="T15" fmla="*/ 2147483647 h 201"/>
              <a:gd name="T16" fmla="*/ 2147483647 w 125"/>
              <a:gd name="T17" fmla="*/ 2147483647 h 201"/>
              <a:gd name="T18" fmla="*/ 2147483647 w 125"/>
              <a:gd name="T19" fmla="*/ 2147483647 h 201"/>
              <a:gd name="T20" fmla="*/ 2147483647 w 125"/>
              <a:gd name="T21" fmla="*/ 2147483647 h 201"/>
              <a:gd name="T22" fmla="*/ 2147483647 w 125"/>
              <a:gd name="T23" fmla="*/ 2147483647 h 201"/>
              <a:gd name="T24" fmla="*/ 2147483647 w 125"/>
              <a:gd name="T25" fmla="*/ 2147483647 h 2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5" h="201">
                <a:moveTo>
                  <a:pt x="45" y="201"/>
                </a:moveTo>
                <a:lnTo>
                  <a:pt x="44" y="185"/>
                </a:lnTo>
                <a:lnTo>
                  <a:pt x="72" y="185"/>
                </a:lnTo>
                <a:lnTo>
                  <a:pt x="74" y="70"/>
                </a:lnTo>
                <a:lnTo>
                  <a:pt x="8" y="27"/>
                </a:lnTo>
                <a:lnTo>
                  <a:pt x="0" y="0"/>
                </a:lnTo>
                <a:lnTo>
                  <a:pt x="20" y="0"/>
                </a:lnTo>
                <a:lnTo>
                  <a:pt x="29" y="23"/>
                </a:lnTo>
                <a:lnTo>
                  <a:pt x="93" y="63"/>
                </a:lnTo>
                <a:lnTo>
                  <a:pt x="93" y="184"/>
                </a:lnTo>
                <a:lnTo>
                  <a:pt x="125" y="183"/>
                </a:lnTo>
                <a:lnTo>
                  <a:pt x="124" y="201"/>
                </a:lnTo>
                <a:lnTo>
                  <a:pt x="45" y="201"/>
                </a:lnTo>
                <a:close/>
              </a:path>
            </a:pathLst>
          </a:custGeom>
          <a:solidFill>
            <a:srgbClr val="CBCBCB"/>
          </a:solidFill>
          <a:ln w="7938">
            <a:solidFill>
              <a:srgbClr val="000000"/>
            </a:solidFill>
            <a:prstDash val="solid"/>
            <a:round/>
            <a:headEnd/>
            <a:tailEnd/>
          </a:ln>
        </p:spPr>
        <p:txBody>
          <a:bodyPr/>
          <a:lstStyle/>
          <a:p>
            <a:endParaRPr lang="de-DE"/>
          </a:p>
        </p:txBody>
      </p:sp>
      <p:sp>
        <p:nvSpPr>
          <p:cNvPr id="63" name="Freeform 107">
            <a:extLst>
              <a:ext uri="{FF2B5EF4-FFF2-40B4-BE49-F238E27FC236}">
                <a16:creationId xmlns:a16="http://schemas.microsoft.com/office/drawing/2014/main" id="{A32AF243-54E8-4C3A-B6CD-B286715752BC}"/>
              </a:ext>
            </a:extLst>
          </p:cNvPr>
          <p:cNvSpPr>
            <a:spLocks/>
          </p:cNvSpPr>
          <p:nvPr/>
        </p:nvSpPr>
        <p:spPr bwMode="auto">
          <a:xfrm>
            <a:off x="5588261" y="2900517"/>
            <a:ext cx="133350" cy="60325"/>
          </a:xfrm>
          <a:custGeom>
            <a:avLst/>
            <a:gdLst>
              <a:gd name="T0" fmla="*/ 2147483647 w 81"/>
              <a:gd name="T1" fmla="*/ 0 h 41"/>
              <a:gd name="T2" fmla="*/ 0 w 81"/>
              <a:gd name="T3" fmla="*/ 2147483647 h 41"/>
              <a:gd name="T4" fmla="*/ 2147483647 w 81"/>
              <a:gd name="T5" fmla="*/ 2147483647 h 41"/>
              <a:gd name="T6" fmla="*/ 2147483647 w 81"/>
              <a:gd name="T7" fmla="*/ 2147483647 h 41"/>
              <a:gd name="T8" fmla="*/ 2147483647 w 81"/>
              <a:gd name="T9" fmla="*/ 2147483647 h 41"/>
              <a:gd name="T10" fmla="*/ 2147483647 w 81"/>
              <a:gd name="T11" fmla="*/ 2147483647 h 41"/>
              <a:gd name="T12" fmla="*/ 2147483647 w 81"/>
              <a:gd name="T13" fmla="*/ 2147483647 h 41"/>
              <a:gd name="T14" fmla="*/ 2147483647 w 81"/>
              <a:gd name="T15" fmla="*/ 0 h 41"/>
              <a:gd name="T16" fmla="*/ 2147483647 w 81"/>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1" h="41">
                <a:moveTo>
                  <a:pt x="1" y="0"/>
                </a:moveTo>
                <a:lnTo>
                  <a:pt x="0" y="16"/>
                </a:lnTo>
                <a:lnTo>
                  <a:pt x="28" y="16"/>
                </a:lnTo>
                <a:lnTo>
                  <a:pt x="28" y="41"/>
                </a:lnTo>
                <a:lnTo>
                  <a:pt x="48" y="41"/>
                </a:lnTo>
                <a:lnTo>
                  <a:pt x="49" y="17"/>
                </a:lnTo>
                <a:lnTo>
                  <a:pt x="81" y="18"/>
                </a:lnTo>
                <a:lnTo>
                  <a:pt x="80" y="0"/>
                </a:lnTo>
                <a:lnTo>
                  <a:pt x="1" y="0"/>
                </a:lnTo>
                <a:close/>
              </a:path>
            </a:pathLst>
          </a:custGeom>
          <a:solidFill>
            <a:srgbClr val="CBCBCB"/>
          </a:solidFill>
          <a:ln w="7938">
            <a:solidFill>
              <a:srgbClr val="000000"/>
            </a:solidFill>
            <a:prstDash val="solid"/>
            <a:round/>
            <a:headEnd/>
            <a:tailEnd/>
          </a:ln>
        </p:spPr>
        <p:txBody>
          <a:bodyPr/>
          <a:lstStyle/>
          <a:p>
            <a:endParaRPr lang="de-DE"/>
          </a:p>
        </p:txBody>
      </p:sp>
      <p:sp>
        <p:nvSpPr>
          <p:cNvPr id="64" name="Text Box 113">
            <a:extLst>
              <a:ext uri="{FF2B5EF4-FFF2-40B4-BE49-F238E27FC236}">
                <a16:creationId xmlns:a16="http://schemas.microsoft.com/office/drawing/2014/main" id="{59DEA572-DD9E-4C46-99AC-4C095100E2C0}"/>
              </a:ext>
            </a:extLst>
          </p:cNvPr>
          <p:cNvSpPr txBox="1">
            <a:spLocks noChangeArrowheads="1"/>
          </p:cNvSpPr>
          <p:nvPr/>
        </p:nvSpPr>
        <p:spPr bwMode="auto">
          <a:xfrm>
            <a:off x="7559287" y="860745"/>
            <a:ext cx="23166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b="1" dirty="0">
                <a:solidFill>
                  <a:srgbClr val="FF0000"/>
                </a:solidFill>
              </a:rPr>
              <a:t>Blockleistung: </a:t>
            </a:r>
            <a:r>
              <a:rPr lang="de-DE" altLang="de-DE" sz="1200" dirty="0">
                <a:solidFill>
                  <a:srgbClr val="FF0000"/>
                </a:solidFill>
              </a:rPr>
              <a:t>530 MW</a:t>
            </a:r>
          </a:p>
          <a:p>
            <a:pPr eaLnBrk="1" hangingPunct="1">
              <a:buFontTx/>
              <a:buNone/>
            </a:pPr>
            <a:r>
              <a:rPr lang="de-DE" altLang="de-DE" sz="1200" b="1" dirty="0">
                <a:solidFill>
                  <a:srgbClr val="FF0000"/>
                </a:solidFill>
              </a:rPr>
              <a:t>Wirkungsgrad: </a:t>
            </a:r>
            <a:r>
              <a:rPr lang="de-DE" altLang="de-DE" sz="1200" dirty="0">
                <a:solidFill>
                  <a:srgbClr val="FF0000"/>
                </a:solidFill>
              </a:rPr>
              <a:t>61 %</a:t>
            </a:r>
          </a:p>
          <a:p>
            <a:pPr eaLnBrk="1" hangingPunct="1">
              <a:buFontTx/>
              <a:buNone/>
            </a:pPr>
            <a:r>
              <a:rPr lang="de-DE" altLang="de-DE" sz="1200" dirty="0">
                <a:solidFill>
                  <a:srgbClr val="FF0000"/>
                </a:solidFill>
              </a:rPr>
              <a:t>(ohne Kraft-Wärme-Kopplung)</a:t>
            </a:r>
            <a:br>
              <a:rPr lang="de-DE" altLang="de-DE" sz="1200" dirty="0">
                <a:solidFill>
                  <a:srgbClr val="FF0000"/>
                </a:solidFill>
              </a:rPr>
            </a:br>
            <a:r>
              <a:rPr lang="de-DE" altLang="de-DE" sz="1200" b="1" dirty="0">
                <a:solidFill>
                  <a:srgbClr val="FF0000"/>
                </a:solidFill>
              </a:rPr>
              <a:t>Nutzungsgrad: </a:t>
            </a:r>
            <a:r>
              <a:rPr lang="de-DE" altLang="de-DE" sz="1200" dirty="0">
                <a:solidFill>
                  <a:srgbClr val="FF0000"/>
                </a:solidFill>
              </a:rPr>
              <a:t>ca. 90%</a:t>
            </a:r>
            <a:br>
              <a:rPr lang="de-DE" altLang="de-DE" sz="1200" dirty="0">
                <a:solidFill>
                  <a:srgbClr val="FF0000"/>
                </a:solidFill>
              </a:rPr>
            </a:br>
            <a:r>
              <a:rPr lang="de-DE" altLang="de-DE" sz="1200" dirty="0">
                <a:solidFill>
                  <a:srgbClr val="FF0000"/>
                </a:solidFill>
              </a:rPr>
              <a:t>(mit Kraft-Wärme-Kopplung)</a:t>
            </a:r>
            <a:br>
              <a:rPr lang="de-DE" altLang="de-DE" sz="1200" dirty="0">
                <a:solidFill>
                  <a:srgbClr val="FF0000"/>
                </a:solidFill>
              </a:rPr>
            </a:br>
            <a:endParaRPr lang="en-GB" altLang="de-DE" sz="1200" dirty="0">
              <a:solidFill>
                <a:srgbClr val="FF0000"/>
              </a:solidFill>
            </a:endParaRPr>
          </a:p>
        </p:txBody>
      </p:sp>
      <p:sp>
        <p:nvSpPr>
          <p:cNvPr id="65" name="Text Box 113">
            <a:extLst>
              <a:ext uri="{FF2B5EF4-FFF2-40B4-BE49-F238E27FC236}">
                <a16:creationId xmlns:a16="http://schemas.microsoft.com/office/drawing/2014/main" id="{57034DB7-FE8D-4E66-88AE-6FCFCADDC512}"/>
              </a:ext>
            </a:extLst>
          </p:cNvPr>
          <p:cNvSpPr txBox="1">
            <a:spLocks noChangeArrowheads="1"/>
          </p:cNvSpPr>
          <p:nvPr/>
        </p:nvSpPr>
        <p:spPr bwMode="auto">
          <a:xfrm>
            <a:off x="8621255" y="2317904"/>
            <a:ext cx="75723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340 MW</a:t>
            </a:r>
          </a:p>
        </p:txBody>
      </p:sp>
      <p:sp>
        <p:nvSpPr>
          <p:cNvPr id="66" name="Text Box 5">
            <a:extLst>
              <a:ext uri="{FF2B5EF4-FFF2-40B4-BE49-F238E27FC236}">
                <a16:creationId xmlns:a16="http://schemas.microsoft.com/office/drawing/2014/main" id="{AD5EC5E3-8916-4C38-A080-AF5C5F13A4AA}"/>
              </a:ext>
            </a:extLst>
          </p:cNvPr>
          <p:cNvSpPr txBox="1">
            <a:spLocks noChangeArrowheads="1"/>
          </p:cNvSpPr>
          <p:nvPr/>
        </p:nvSpPr>
        <p:spPr bwMode="auto">
          <a:xfrm>
            <a:off x="2418024" y="5380192"/>
            <a:ext cx="165429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 Siemens-Energy</a:t>
            </a:r>
            <a:endParaRPr lang="en-US" altLang="de-DE" sz="1200" dirty="0"/>
          </a:p>
        </p:txBody>
      </p:sp>
      <p:sp>
        <p:nvSpPr>
          <p:cNvPr id="67" name="Text Box 113">
            <a:extLst>
              <a:ext uri="{FF2B5EF4-FFF2-40B4-BE49-F238E27FC236}">
                <a16:creationId xmlns:a16="http://schemas.microsoft.com/office/drawing/2014/main" id="{41FA72DB-41E9-4F2B-A2BD-05A6D19D3F52}"/>
              </a:ext>
            </a:extLst>
          </p:cNvPr>
          <p:cNvSpPr txBox="1">
            <a:spLocks noChangeArrowheads="1"/>
          </p:cNvSpPr>
          <p:nvPr/>
        </p:nvSpPr>
        <p:spPr bwMode="auto">
          <a:xfrm>
            <a:off x="5375536" y="2719542"/>
            <a:ext cx="73818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1.500°C</a:t>
            </a:r>
          </a:p>
        </p:txBody>
      </p:sp>
      <p:sp>
        <p:nvSpPr>
          <p:cNvPr id="128" name="Text Box 59">
            <a:extLst>
              <a:ext uri="{FF2B5EF4-FFF2-40B4-BE49-F238E27FC236}">
                <a16:creationId xmlns:a16="http://schemas.microsoft.com/office/drawing/2014/main" id="{3275968C-3720-4E3B-9968-B97F9DDBFD62}"/>
              </a:ext>
            </a:extLst>
          </p:cNvPr>
          <p:cNvSpPr txBox="1">
            <a:spLocks noChangeArrowheads="1"/>
          </p:cNvSpPr>
          <p:nvPr/>
        </p:nvSpPr>
        <p:spPr bwMode="auto">
          <a:xfrm>
            <a:off x="4848486" y="3084667"/>
            <a:ext cx="741363" cy="2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Verdichter</a:t>
            </a:r>
          </a:p>
        </p:txBody>
      </p:sp>
      <p:sp>
        <p:nvSpPr>
          <p:cNvPr id="68" name="Text Box 113">
            <a:extLst>
              <a:ext uri="{FF2B5EF4-FFF2-40B4-BE49-F238E27FC236}">
                <a16:creationId xmlns:a16="http://schemas.microsoft.com/office/drawing/2014/main" id="{76E44164-C266-417D-B7D8-7A9F08B8B2E3}"/>
              </a:ext>
            </a:extLst>
          </p:cNvPr>
          <p:cNvSpPr txBox="1">
            <a:spLocks noChangeArrowheads="1"/>
          </p:cNvSpPr>
          <p:nvPr/>
        </p:nvSpPr>
        <p:spPr bwMode="auto">
          <a:xfrm>
            <a:off x="6343911" y="2003579"/>
            <a:ext cx="609600" cy="277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650°C</a:t>
            </a:r>
          </a:p>
        </p:txBody>
      </p:sp>
      <p:sp>
        <p:nvSpPr>
          <p:cNvPr id="3" name="Rechteck 2">
            <a:extLst>
              <a:ext uri="{FF2B5EF4-FFF2-40B4-BE49-F238E27FC236}">
                <a16:creationId xmlns:a16="http://schemas.microsoft.com/office/drawing/2014/main" id="{650C8A09-13B4-4EC7-9F6A-5B1F50253C4B}"/>
              </a:ext>
            </a:extLst>
          </p:cNvPr>
          <p:cNvSpPr/>
          <p:nvPr/>
        </p:nvSpPr>
        <p:spPr bwMode="auto">
          <a:xfrm>
            <a:off x="579826" y="1549554"/>
            <a:ext cx="1264040" cy="1879446"/>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AF670E5D-492F-42CD-8941-C785408098DC}"/>
              </a:ext>
            </a:extLst>
          </p:cNvPr>
          <p:cNvSpPr txBox="1"/>
          <p:nvPr/>
        </p:nvSpPr>
        <p:spPr>
          <a:xfrm>
            <a:off x="807523" y="2189807"/>
            <a:ext cx="830677" cy="523220"/>
          </a:xfrm>
          <a:prstGeom prst="rect">
            <a:avLst/>
          </a:prstGeom>
          <a:noFill/>
        </p:spPr>
        <p:txBody>
          <a:bodyPr wrap="none" rtlCol="0">
            <a:spAutoFit/>
          </a:bodyPr>
          <a:lstStyle/>
          <a:p>
            <a:pPr algn="ctr"/>
            <a:r>
              <a:rPr lang="de-DE" sz="1400" dirty="0"/>
              <a:t>Methan/</a:t>
            </a:r>
          </a:p>
          <a:p>
            <a:pPr algn="ctr"/>
            <a:r>
              <a:rPr lang="de-DE" sz="1400" dirty="0"/>
              <a:t>H2</a:t>
            </a:r>
          </a:p>
        </p:txBody>
      </p:sp>
      <p:sp>
        <p:nvSpPr>
          <p:cNvPr id="6" name="Pfeil: nach rechts 5">
            <a:extLst>
              <a:ext uri="{FF2B5EF4-FFF2-40B4-BE49-F238E27FC236}">
                <a16:creationId xmlns:a16="http://schemas.microsoft.com/office/drawing/2014/main" id="{190660F1-E847-4A36-9975-322F44FEFC43}"/>
              </a:ext>
            </a:extLst>
          </p:cNvPr>
          <p:cNvSpPr/>
          <p:nvPr/>
        </p:nvSpPr>
        <p:spPr bwMode="auto">
          <a:xfrm>
            <a:off x="1843866" y="1755929"/>
            <a:ext cx="789873" cy="247650"/>
          </a:xfrm>
          <a:prstGeom prst="rightArrow">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9" name="Textfeld 128">
            <a:extLst>
              <a:ext uri="{FF2B5EF4-FFF2-40B4-BE49-F238E27FC236}">
                <a16:creationId xmlns:a16="http://schemas.microsoft.com/office/drawing/2014/main" id="{E642012B-1A54-4A9E-8767-C44435A33953}"/>
              </a:ext>
            </a:extLst>
          </p:cNvPr>
          <p:cNvSpPr txBox="1"/>
          <p:nvPr/>
        </p:nvSpPr>
        <p:spPr>
          <a:xfrm>
            <a:off x="487883" y="3453854"/>
            <a:ext cx="1417376" cy="738664"/>
          </a:xfrm>
          <a:prstGeom prst="rect">
            <a:avLst/>
          </a:prstGeom>
          <a:noFill/>
        </p:spPr>
        <p:txBody>
          <a:bodyPr wrap="none" rtlCol="0">
            <a:spAutoFit/>
          </a:bodyPr>
          <a:lstStyle/>
          <a:p>
            <a:pPr algn="ctr"/>
            <a:r>
              <a:rPr lang="de-DE" sz="1400" dirty="0"/>
              <a:t>Gasspeicher</a:t>
            </a:r>
            <a:br>
              <a:rPr lang="de-DE" sz="1400" dirty="0"/>
            </a:br>
            <a:r>
              <a:rPr lang="de-DE" sz="1400" dirty="0"/>
              <a:t>(Kavernen- und</a:t>
            </a:r>
            <a:br>
              <a:rPr lang="de-DE" sz="1400" dirty="0"/>
            </a:br>
            <a:r>
              <a:rPr lang="de-DE" sz="1400" dirty="0"/>
              <a:t>Porenspeicher)</a:t>
            </a:r>
          </a:p>
        </p:txBody>
      </p:sp>
      <p:sp>
        <p:nvSpPr>
          <p:cNvPr id="2" name="Textfeld 150">
            <a:extLst>
              <a:ext uri="{FF2B5EF4-FFF2-40B4-BE49-F238E27FC236}">
                <a16:creationId xmlns:a16="http://schemas.microsoft.com/office/drawing/2014/main" id="{937BB034-FC0A-44DC-BFD3-A0395A0D1A03}"/>
              </a:ext>
            </a:extLst>
          </p:cNvPr>
          <p:cNvSpPr txBox="1"/>
          <p:nvPr/>
        </p:nvSpPr>
        <p:spPr>
          <a:xfrm>
            <a:off x="2425193" y="846292"/>
            <a:ext cx="4385098" cy="369332"/>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800" b="1" dirty="0"/>
              <a:t>Gas- und Dampfkraftwerk (</a:t>
            </a:r>
            <a:r>
              <a:rPr lang="de-DE" sz="1800" b="1" dirty="0" err="1"/>
              <a:t>GuD</a:t>
            </a:r>
            <a:r>
              <a:rPr lang="de-DE" sz="1800" b="1" dirty="0"/>
              <a:t>)</a:t>
            </a:r>
          </a:p>
        </p:txBody>
      </p:sp>
      <p:grpSp>
        <p:nvGrpSpPr>
          <p:cNvPr id="7" name="Gruppieren 6">
            <a:extLst>
              <a:ext uri="{FF2B5EF4-FFF2-40B4-BE49-F238E27FC236}">
                <a16:creationId xmlns:a16="http://schemas.microsoft.com/office/drawing/2014/main" id="{1A3CD87C-19D1-29FE-B14C-398BB66D8842}"/>
              </a:ext>
            </a:extLst>
          </p:cNvPr>
          <p:cNvGrpSpPr/>
          <p:nvPr/>
        </p:nvGrpSpPr>
        <p:grpSpPr>
          <a:xfrm>
            <a:off x="2770449" y="1924204"/>
            <a:ext cx="7013003" cy="3597275"/>
            <a:chOff x="2770449" y="1924204"/>
            <a:chExt cx="7013003" cy="3597275"/>
          </a:xfrm>
        </p:grpSpPr>
        <p:grpSp>
          <p:nvGrpSpPr>
            <p:cNvPr id="69" name="Gruppieren 68">
              <a:extLst>
                <a:ext uri="{FF2B5EF4-FFF2-40B4-BE49-F238E27FC236}">
                  <a16:creationId xmlns:a16="http://schemas.microsoft.com/office/drawing/2014/main" id="{EE6CB1CD-B947-4D53-B3E7-386B062F99DE}"/>
                </a:ext>
              </a:extLst>
            </p:cNvPr>
            <p:cNvGrpSpPr>
              <a:grpSpLocks/>
            </p:cNvGrpSpPr>
            <p:nvPr/>
          </p:nvGrpSpPr>
          <p:grpSpPr bwMode="auto">
            <a:xfrm>
              <a:off x="2770449" y="1924204"/>
              <a:ext cx="6705553" cy="3597275"/>
              <a:chOff x="1697433" y="1866293"/>
              <a:chExt cx="6705205" cy="3597882"/>
            </a:xfrm>
          </p:grpSpPr>
          <p:sp>
            <p:nvSpPr>
              <p:cNvPr id="70" name="AutoShape 5">
                <a:extLst>
                  <a:ext uri="{FF2B5EF4-FFF2-40B4-BE49-F238E27FC236}">
                    <a16:creationId xmlns:a16="http://schemas.microsoft.com/office/drawing/2014/main" id="{A9C40EBA-1CFB-4306-BAEE-7E446009362F}"/>
                  </a:ext>
                </a:extLst>
              </p:cNvPr>
              <p:cNvSpPr>
                <a:spLocks noChangeArrowheads="1"/>
              </p:cNvSpPr>
              <p:nvPr/>
            </p:nvSpPr>
            <p:spPr bwMode="auto">
              <a:xfrm>
                <a:off x="7575451" y="3487405"/>
                <a:ext cx="827187" cy="625581"/>
              </a:xfrm>
              <a:prstGeom prst="rightArrow">
                <a:avLst>
                  <a:gd name="adj1" fmla="val 68648"/>
                  <a:gd name="adj2" fmla="val 51109"/>
                </a:avLst>
              </a:prstGeom>
              <a:solidFill>
                <a:srgbClr val="99FF99"/>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1" name="Rectangle 6">
                <a:extLst>
                  <a:ext uri="{FF2B5EF4-FFF2-40B4-BE49-F238E27FC236}">
                    <a16:creationId xmlns:a16="http://schemas.microsoft.com/office/drawing/2014/main" id="{9571FAC8-F551-4F04-A84C-75F1EA61399F}"/>
                  </a:ext>
                </a:extLst>
              </p:cNvPr>
              <p:cNvSpPr>
                <a:spLocks noChangeArrowheads="1"/>
              </p:cNvSpPr>
              <p:nvPr/>
            </p:nvSpPr>
            <p:spPr bwMode="auto">
              <a:xfrm>
                <a:off x="4411158" y="4494049"/>
                <a:ext cx="1325908" cy="320729"/>
              </a:xfrm>
              <a:prstGeom prst="rect">
                <a:avLst/>
              </a:prstGeom>
              <a:gradFill rotWithShape="0">
                <a:gsLst>
                  <a:gs pos="0">
                    <a:srgbClr val="E47200"/>
                  </a:gs>
                  <a:gs pos="100000">
                    <a:srgbClr val="6699FF"/>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2" name="Rectangle 7">
                <a:extLst>
                  <a:ext uri="{FF2B5EF4-FFF2-40B4-BE49-F238E27FC236}">
                    <a16:creationId xmlns:a16="http://schemas.microsoft.com/office/drawing/2014/main" id="{817256A4-B89C-4B22-A13C-C00A98A0FFEC}"/>
                  </a:ext>
                </a:extLst>
              </p:cNvPr>
              <p:cNvSpPr>
                <a:spLocks noChangeArrowheads="1"/>
              </p:cNvSpPr>
              <p:nvPr/>
            </p:nvSpPr>
            <p:spPr bwMode="auto">
              <a:xfrm>
                <a:off x="4411158" y="4779848"/>
                <a:ext cx="1325908" cy="317554"/>
              </a:xfrm>
              <a:prstGeom prst="rect">
                <a:avLst/>
              </a:prstGeom>
              <a:gradFill rotWithShape="0">
                <a:gsLst>
                  <a:gs pos="0">
                    <a:srgbClr val="6699FF"/>
                  </a:gs>
                  <a:gs pos="100000">
                    <a:srgbClr val="3DBEFF"/>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73" name="Freeform 8">
                <a:extLst>
                  <a:ext uri="{FF2B5EF4-FFF2-40B4-BE49-F238E27FC236}">
                    <a16:creationId xmlns:a16="http://schemas.microsoft.com/office/drawing/2014/main" id="{A496C960-2EBC-48C9-855B-408C9FC36EB4}"/>
                  </a:ext>
                </a:extLst>
              </p:cNvPr>
              <p:cNvSpPr>
                <a:spLocks/>
              </p:cNvSpPr>
              <p:nvPr/>
            </p:nvSpPr>
            <p:spPr bwMode="auto">
              <a:xfrm>
                <a:off x="3207351" y="3466763"/>
                <a:ext cx="2043033" cy="1032049"/>
              </a:xfrm>
              <a:custGeom>
                <a:avLst/>
                <a:gdLst>
                  <a:gd name="T0" fmla="*/ 0 w 1299"/>
                  <a:gd name="T1" fmla="*/ 0 h 726"/>
                  <a:gd name="T2" fmla="*/ 2147483647 w 1299"/>
                  <a:gd name="T3" fmla="*/ 0 h 726"/>
                  <a:gd name="T4" fmla="*/ 2147483647 w 1299"/>
                  <a:gd name="T5" fmla="*/ 2147483647 h 726"/>
                  <a:gd name="T6" fmla="*/ 2147483647 w 1299"/>
                  <a:gd name="T7" fmla="*/ 2147483647 h 726"/>
                  <a:gd name="T8" fmla="*/ 2147483647 w 1299"/>
                  <a:gd name="T9" fmla="*/ 2147483647 h 726"/>
                  <a:gd name="T10" fmla="*/ 2147483647 w 1299"/>
                  <a:gd name="T11" fmla="*/ 2147483647 h 726"/>
                  <a:gd name="T12" fmla="*/ 2147483647 w 1299"/>
                  <a:gd name="T13" fmla="*/ 2147483647 h 726"/>
                  <a:gd name="T14" fmla="*/ 2147483647 w 1299"/>
                  <a:gd name="T15" fmla="*/ 2147483647 h 726"/>
                  <a:gd name="T16" fmla="*/ 2147483647 w 1299"/>
                  <a:gd name="T17" fmla="*/ 2147483647 h 726"/>
                  <a:gd name="T18" fmla="*/ 2147483647 w 1299"/>
                  <a:gd name="T19" fmla="*/ 2147483647 h 726"/>
                  <a:gd name="T20" fmla="*/ 2147483647 w 1299"/>
                  <a:gd name="T21" fmla="*/ 2147483647 h 726"/>
                  <a:gd name="T22" fmla="*/ 2147483647 w 1299"/>
                  <a:gd name="T23" fmla="*/ 2147483647 h 726"/>
                  <a:gd name="T24" fmla="*/ 2147483647 w 1299"/>
                  <a:gd name="T25" fmla="*/ 2147483647 h 726"/>
                  <a:gd name="T26" fmla="*/ 2147483647 w 1299"/>
                  <a:gd name="T27" fmla="*/ 2147483647 h 726"/>
                  <a:gd name="T28" fmla="*/ 2147483647 w 1299"/>
                  <a:gd name="T29" fmla="*/ 2147483647 h 726"/>
                  <a:gd name="T30" fmla="*/ 2147483647 w 1299"/>
                  <a:gd name="T31" fmla="*/ 2147483647 h 726"/>
                  <a:gd name="T32" fmla="*/ 2147483647 w 1299"/>
                  <a:gd name="T33" fmla="*/ 2147483647 h 726"/>
                  <a:gd name="T34" fmla="*/ 2147483647 w 1299"/>
                  <a:gd name="T35" fmla="*/ 2147483647 h 726"/>
                  <a:gd name="T36" fmla="*/ 2147483647 w 1299"/>
                  <a:gd name="T37" fmla="*/ 2147483647 h 726"/>
                  <a:gd name="T38" fmla="*/ 0 w 1299"/>
                  <a:gd name="T39" fmla="*/ 2147483647 h 726"/>
                  <a:gd name="T40" fmla="*/ 0 w 1299"/>
                  <a:gd name="T41" fmla="*/ 0 h 7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9" h="726">
                    <a:moveTo>
                      <a:pt x="0" y="0"/>
                    </a:moveTo>
                    <a:lnTo>
                      <a:pt x="498" y="0"/>
                    </a:lnTo>
                    <a:lnTo>
                      <a:pt x="498" y="135"/>
                    </a:lnTo>
                    <a:lnTo>
                      <a:pt x="774" y="135"/>
                    </a:lnTo>
                    <a:lnTo>
                      <a:pt x="774" y="99"/>
                    </a:lnTo>
                    <a:lnTo>
                      <a:pt x="822" y="78"/>
                    </a:lnTo>
                    <a:lnTo>
                      <a:pt x="1197" y="159"/>
                    </a:lnTo>
                    <a:lnTo>
                      <a:pt x="1278" y="159"/>
                    </a:lnTo>
                    <a:lnTo>
                      <a:pt x="1299" y="174"/>
                    </a:lnTo>
                    <a:lnTo>
                      <a:pt x="1299" y="297"/>
                    </a:lnTo>
                    <a:lnTo>
                      <a:pt x="1071" y="336"/>
                    </a:lnTo>
                    <a:lnTo>
                      <a:pt x="1071" y="726"/>
                    </a:lnTo>
                    <a:lnTo>
                      <a:pt x="978" y="726"/>
                    </a:lnTo>
                    <a:lnTo>
                      <a:pt x="978" y="354"/>
                    </a:lnTo>
                    <a:lnTo>
                      <a:pt x="813" y="387"/>
                    </a:lnTo>
                    <a:lnTo>
                      <a:pt x="777" y="360"/>
                    </a:lnTo>
                    <a:lnTo>
                      <a:pt x="777" y="333"/>
                    </a:lnTo>
                    <a:lnTo>
                      <a:pt x="489" y="333"/>
                    </a:lnTo>
                    <a:lnTo>
                      <a:pt x="489" y="447"/>
                    </a:lnTo>
                    <a:lnTo>
                      <a:pt x="0" y="447"/>
                    </a:lnTo>
                    <a:lnTo>
                      <a:pt x="0" y="0"/>
                    </a:lnTo>
                    <a:close/>
                  </a:path>
                </a:pathLst>
              </a:custGeom>
              <a:gradFill rotWithShape="0">
                <a:gsLst>
                  <a:gs pos="0">
                    <a:srgbClr val="79A6FF"/>
                  </a:gs>
                  <a:gs pos="100000">
                    <a:srgbClr val="E47200"/>
                  </a:gs>
                </a:gsLst>
                <a:lin ang="0" scaled="1"/>
              </a:gra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 name="Freeform 28">
                <a:extLst>
                  <a:ext uri="{FF2B5EF4-FFF2-40B4-BE49-F238E27FC236}">
                    <a16:creationId xmlns:a16="http://schemas.microsoft.com/office/drawing/2014/main" id="{BC51C26B-60AC-4041-85C9-952FA3451062}"/>
                  </a:ext>
                </a:extLst>
              </p:cNvPr>
              <p:cNvSpPr>
                <a:spLocks/>
              </p:cNvSpPr>
              <p:nvPr/>
            </p:nvSpPr>
            <p:spPr bwMode="auto">
              <a:xfrm>
                <a:off x="6295976" y="3633479"/>
                <a:ext cx="581267" cy="320729"/>
              </a:xfrm>
              <a:custGeom>
                <a:avLst/>
                <a:gdLst>
                  <a:gd name="T0" fmla="*/ 0 w 1483"/>
                  <a:gd name="T1" fmla="*/ 0 h 1125"/>
                  <a:gd name="T2" fmla="*/ 2147483647 w 1483"/>
                  <a:gd name="T3" fmla="*/ 0 h 1125"/>
                  <a:gd name="T4" fmla="*/ 2147483647 w 1483"/>
                  <a:gd name="T5" fmla="*/ 2147483647 h 1125"/>
                  <a:gd name="T6" fmla="*/ 0 w 1483"/>
                  <a:gd name="T7" fmla="*/ 2147483647 h 1125"/>
                  <a:gd name="T8" fmla="*/ 0 w 1483"/>
                  <a:gd name="T9" fmla="*/ 0 h 1125"/>
                  <a:gd name="T10" fmla="*/ 0 w 1483"/>
                  <a:gd name="T11" fmla="*/ 0 h 112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83" h="1125">
                    <a:moveTo>
                      <a:pt x="0" y="0"/>
                    </a:moveTo>
                    <a:lnTo>
                      <a:pt x="1483" y="0"/>
                    </a:lnTo>
                    <a:lnTo>
                      <a:pt x="1483" y="1125"/>
                    </a:lnTo>
                    <a:lnTo>
                      <a:pt x="0" y="1125"/>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5" name="Freeform 29">
                <a:extLst>
                  <a:ext uri="{FF2B5EF4-FFF2-40B4-BE49-F238E27FC236}">
                    <a16:creationId xmlns:a16="http://schemas.microsoft.com/office/drawing/2014/main" id="{6F955190-4007-4729-BB36-72459EB39809}"/>
                  </a:ext>
                </a:extLst>
              </p:cNvPr>
              <p:cNvSpPr>
                <a:spLocks/>
              </p:cNvSpPr>
              <p:nvPr/>
            </p:nvSpPr>
            <p:spPr bwMode="auto">
              <a:xfrm>
                <a:off x="6449031" y="3711279"/>
                <a:ext cx="311270" cy="169892"/>
              </a:xfrm>
              <a:custGeom>
                <a:avLst/>
                <a:gdLst>
                  <a:gd name="T0" fmla="*/ 0 w 790"/>
                  <a:gd name="T1" fmla="*/ 0 h 598"/>
                  <a:gd name="T2" fmla="*/ 2147483647 w 790"/>
                  <a:gd name="T3" fmla="*/ 0 h 598"/>
                  <a:gd name="T4" fmla="*/ 2147483647 w 790"/>
                  <a:gd name="T5" fmla="*/ 2147483647 h 598"/>
                  <a:gd name="T6" fmla="*/ 0 w 790"/>
                  <a:gd name="T7" fmla="*/ 2147483647 h 598"/>
                  <a:gd name="T8" fmla="*/ 0 w 790"/>
                  <a:gd name="T9" fmla="*/ 0 h 598"/>
                  <a:gd name="T10" fmla="*/ 0 w 790"/>
                  <a:gd name="T11" fmla="*/ 0 h 5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90" h="598">
                    <a:moveTo>
                      <a:pt x="0" y="0"/>
                    </a:moveTo>
                    <a:lnTo>
                      <a:pt x="790" y="0"/>
                    </a:lnTo>
                    <a:lnTo>
                      <a:pt x="790" y="598"/>
                    </a:lnTo>
                    <a:lnTo>
                      <a:pt x="0" y="598"/>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6" name="Freeform 30">
                <a:extLst>
                  <a:ext uri="{FF2B5EF4-FFF2-40B4-BE49-F238E27FC236}">
                    <a16:creationId xmlns:a16="http://schemas.microsoft.com/office/drawing/2014/main" id="{86E6F80E-8C08-4822-9BD1-26379BA594C5}"/>
                  </a:ext>
                </a:extLst>
              </p:cNvPr>
              <p:cNvSpPr>
                <a:spLocks/>
              </p:cNvSpPr>
              <p:nvPr/>
            </p:nvSpPr>
            <p:spPr bwMode="auto">
              <a:xfrm>
                <a:off x="6904758" y="3650944"/>
                <a:ext cx="120381" cy="268333"/>
              </a:xfrm>
              <a:custGeom>
                <a:avLst/>
                <a:gdLst>
                  <a:gd name="T0" fmla="*/ 0 w 306"/>
                  <a:gd name="T1" fmla="*/ 0 h 950"/>
                  <a:gd name="T2" fmla="*/ 2147483647 w 306"/>
                  <a:gd name="T3" fmla="*/ 0 h 950"/>
                  <a:gd name="T4" fmla="*/ 2147483647 w 306"/>
                  <a:gd name="T5" fmla="*/ 2147483647 h 950"/>
                  <a:gd name="T6" fmla="*/ 0 w 306"/>
                  <a:gd name="T7" fmla="*/ 2147483647 h 950"/>
                  <a:gd name="T8" fmla="*/ 0 w 306"/>
                  <a:gd name="T9" fmla="*/ 0 h 950"/>
                  <a:gd name="T10" fmla="*/ 0 w 306"/>
                  <a:gd name="T11" fmla="*/ 0 h 9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6" h="950">
                    <a:moveTo>
                      <a:pt x="0" y="0"/>
                    </a:moveTo>
                    <a:lnTo>
                      <a:pt x="306" y="0"/>
                    </a:lnTo>
                    <a:lnTo>
                      <a:pt x="306" y="950"/>
                    </a:lnTo>
                    <a:lnTo>
                      <a:pt x="0" y="950"/>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7" name="Freeform 31">
                <a:extLst>
                  <a:ext uri="{FF2B5EF4-FFF2-40B4-BE49-F238E27FC236}">
                    <a16:creationId xmlns:a16="http://schemas.microsoft.com/office/drawing/2014/main" id="{2CA9811B-D172-4C84-8044-CA91F59644BE}"/>
                  </a:ext>
                </a:extLst>
              </p:cNvPr>
              <p:cNvSpPr>
                <a:spLocks/>
              </p:cNvSpPr>
              <p:nvPr/>
            </p:nvSpPr>
            <p:spPr bwMode="auto">
              <a:xfrm>
                <a:off x="6369924" y="3633479"/>
                <a:ext cx="445409" cy="42870"/>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8" name="Freeform 32">
                <a:extLst>
                  <a:ext uri="{FF2B5EF4-FFF2-40B4-BE49-F238E27FC236}">
                    <a16:creationId xmlns:a16="http://schemas.microsoft.com/office/drawing/2014/main" id="{6C52CC30-2807-4E65-B0A2-94AFA3108239}"/>
                  </a:ext>
                </a:extLst>
              </p:cNvPr>
              <p:cNvSpPr>
                <a:spLocks/>
              </p:cNvSpPr>
              <p:nvPr/>
            </p:nvSpPr>
            <p:spPr bwMode="auto">
              <a:xfrm>
                <a:off x="6369924" y="3954208"/>
                <a:ext cx="445409" cy="42870"/>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79" name="Freeform 33">
                <a:extLst>
                  <a:ext uri="{FF2B5EF4-FFF2-40B4-BE49-F238E27FC236}">
                    <a16:creationId xmlns:a16="http://schemas.microsoft.com/office/drawing/2014/main" id="{CEAF014B-1B20-4C23-8251-AE0A1DEAEE1C}"/>
                  </a:ext>
                </a:extLst>
              </p:cNvPr>
              <p:cNvSpPr>
                <a:spLocks/>
              </p:cNvSpPr>
              <p:nvPr/>
            </p:nvSpPr>
            <p:spPr bwMode="auto">
              <a:xfrm>
                <a:off x="6369924" y="3916102"/>
                <a:ext cx="445409" cy="39695"/>
              </a:xfrm>
              <a:custGeom>
                <a:avLst/>
                <a:gdLst>
                  <a:gd name="T0" fmla="*/ 0 w 1128"/>
                  <a:gd name="T1" fmla="*/ 0 h 143"/>
                  <a:gd name="T2" fmla="*/ 2147483647 w 1128"/>
                  <a:gd name="T3" fmla="*/ 0 h 143"/>
                  <a:gd name="T4" fmla="*/ 2147483647 w 1128"/>
                  <a:gd name="T5" fmla="*/ 2147483647 h 143"/>
                  <a:gd name="T6" fmla="*/ 0 w 1128"/>
                  <a:gd name="T7" fmla="*/ 2147483647 h 143"/>
                  <a:gd name="T8" fmla="*/ 0 w 1128"/>
                  <a:gd name="T9" fmla="*/ 0 h 143"/>
                  <a:gd name="T10" fmla="*/ 0 w 1128"/>
                  <a:gd name="T11" fmla="*/ 0 h 14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8" h="143">
                    <a:moveTo>
                      <a:pt x="0" y="0"/>
                    </a:moveTo>
                    <a:lnTo>
                      <a:pt x="1128" y="0"/>
                    </a:lnTo>
                    <a:lnTo>
                      <a:pt x="1128" y="143"/>
                    </a:lnTo>
                    <a:lnTo>
                      <a:pt x="0" y="143"/>
                    </a:lnTo>
                    <a:lnTo>
                      <a:pt x="0" y="0"/>
                    </a:lnTo>
                    <a:close/>
                  </a:path>
                </a:pathLst>
              </a:custGeom>
              <a:solidFill>
                <a:srgbClr val="E5E5E5"/>
              </a:solidFill>
              <a:ln w="7938">
                <a:solidFill>
                  <a:srgbClr val="000000"/>
                </a:solidFill>
                <a:prstDash val="solid"/>
                <a:round/>
                <a:headEnd/>
                <a:tailEnd/>
              </a:ln>
            </p:spPr>
            <p:txBody>
              <a:bodyPr/>
              <a:lstStyle/>
              <a:p>
                <a:endParaRPr lang="de-DE"/>
              </a:p>
            </p:txBody>
          </p:sp>
          <p:sp>
            <p:nvSpPr>
              <p:cNvPr id="80" name="Freeform 40">
                <a:extLst>
                  <a:ext uri="{FF2B5EF4-FFF2-40B4-BE49-F238E27FC236}">
                    <a16:creationId xmlns:a16="http://schemas.microsoft.com/office/drawing/2014/main" id="{739A841D-2DEB-4BB5-80FD-53CE0F16B633}"/>
                  </a:ext>
                </a:extLst>
              </p:cNvPr>
              <p:cNvSpPr>
                <a:spLocks/>
              </p:cNvSpPr>
              <p:nvPr/>
            </p:nvSpPr>
            <p:spPr bwMode="auto">
              <a:xfrm>
                <a:off x="3202191" y="3465176"/>
                <a:ext cx="2534874" cy="1630638"/>
              </a:xfrm>
              <a:custGeom>
                <a:avLst/>
                <a:gdLst>
                  <a:gd name="T0" fmla="*/ 2147483647 w 6446"/>
                  <a:gd name="T1" fmla="*/ 2147483647 h 5738"/>
                  <a:gd name="T2" fmla="*/ 2147483647 w 6446"/>
                  <a:gd name="T3" fmla="*/ 2147483647 h 5738"/>
                  <a:gd name="T4" fmla="*/ 2147483647 w 6446"/>
                  <a:gd name="T5" fmla="*/ 2147483647 h 5738"/>
                  <a:gd name="T6" fmla="*/ 2147483647 w 6446"/>
                  <a:gd name="T7" fmla="*/ 2147483647 h 5738"/>
                  <a:gd name="T8" fmla="*/ 2147483647 w 6446"/>
                  <a:gd name="T9" fmla="*/ 2147483647 h 5738"/>
                  <a:gd name="T10" fmla="*/ 2147483647 w 6446"/>
                  <a:gd name="T11" fmla="*/ 2147483647 h 5738"/>
                  <a:gd name="T12" fmla="*/ 2147483647 w 6446"/>
                  <a:gd name="T13" fmla="*/ 2147483647 h 5738"/>
                  <a:gd name="T14" fmla="*/ 2147483647 w 6446"/>
                  <a:gd name="T15" fmla="*/ 2147483647 h 5738"/>
                  <a:gd name="T16" fmla="*/ 2147483647 w 6446"/>
                  <a:gd name="T17" fmla="*/ 2147483647 h 5738"/>
                  <a:gd name="T18" fmla="*/ 2147483647 w 6446"/>
                  <a:gd name="T19" fmla="*/ 2147483647 h 5738"/>
                  <a:gd name="T20" fmla="*/ 2147483647 w 6446"/>
                  <a:gd name="T21" fmla="*/ 2147483647 h 5738"/>
                  <a:gd name="T22" fmla="*/ 2147483647 w 6446"/>
                  <a:gd name="T23" fmla="*/ 2147483647 h 5738"/>
                  <a:gd name="T24" fmla="*/ 2147483647 w 6446"/>
                  <a:gd name="T25" fmla="*/ 2147483647 h 5738"/>
                  <a:gd name="T26" fmla="*/ 2147483647 w 6446"/>
                  <a:gd name="T27" fmla="*/ 2147483647 h 5738"/>
                  <a:gd name="T28" fmla="*/ 2147483647 w 6446"/>
                  <a:gd name="T29" fmla="*/ 2147483647 h 5738"/>
                  <a:gd name="T30" fmla="*/ 2147483647 w 6446"/>
                  <a:gd name="T31" fmla="*/ 2147483647 h 5738"/>
                  <a:gd name="T32" fmla="*/ 0 w 6446"/>
                  <a:gd name="T33" fmla="*/ 2147483647 h 5738"/>
                  <a:gd name="T34" fmla="*/ 0 w 6446"/>
                  <a:gd name="T35" fmla="*/ 0 h 5738"/>
                  <a:gd name="T36" fmla="*/ 2147483647 w 6446"/>
                  <a:gd name="T37" fmla="*/ 0 h 5738"/>
                  <a:gd name="T38" fmla="*/ 2147483647 w 6446"/>
                  <a:gd name="T39" fmla="*/ 2147483647 h 5738"/>
                  <a:gd name="T40" fmla="*/ 2147483647 w 6446"/>
                  <a:gd name="T41" fmla="*/ 2147483647 h 5738"/>
                  <a:gd name="T42" fmla="*/ 2147483647 w 6446"/>
                  <a:gd name="T43" fmla="*/ 2147483647 h 5738"/>
                  <a:gd name="T44" fmla="*/ 2147483647 w 6446"/>
                  <a:gd name="T45" fmla="*/ 2147483647 h 5738"/>
                  <a:gd name="T46" fmla="*/ 2147483647 w 6446"/>
                  <a:gd name="T47" fmla="*/ 2147483647 h 5738"/>
                  <a:gd name="T48" fmla="*/ 2147483647 w 6446"/>
                  <a:gd name="T49" fmla="*/ 2147483647 h 57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46" h="5738">
                    <a:moveTo>
                      <a:pt x="5103" y="797"/>
                    </a:moveTo>
                    <a:lnTo>
                      <a:pt x="5178" y="849"/>
                    </a:lnTo>
                    <a:lnTo>
                      <a:pt x="5178" y="1478"/>
                    </a:lnTo>
                    <a:lnTo>
                      <a:pt x="4281" y="1673"/>
                    </a:lnTo>
                    <a:lnTo>
                      <a:pt x="4281" y="3627"/>
                    </a:lnTo>
                    <a:lnTo>
                      <a:pt x="6446" y="3627"/>
                    </a:lnTo>
                    <a:lnTo>
                      <a:pt x="6446" y="5738"/>
                    </a:lnTo>
                    <a:lnTo>
                      <a:pt x="3084" y="5738"/>
                    </a:lnTo>
                    <a:lnTo>
                      <a:pt x="3084" y="3611"/>
                    </a:lnTo>
                    <a:lnTo>
                      <a:pt x="3905" y="3611"/>
                    </a:lnTo>
                    <a:lnTo>
                      <a:pt x="3905" y="1779"/>
                    </a:lnTo>
                    <a:lnTo>
                      <a:pt x="3239" y="1938"/>
                    </a:lnTo>
                    <a:lnTo>
                      <a:pt x="3100" y="1816"/>
                    </a:lnTo>
                    <a:lnTo>
                      <a:pt x="3100" y="1657"/>
                    </a:lnTo>
                    <a:lnTo>
                      <a:pt x="1950" y="1657"/>
                    </a:lnTo>
                    <a:lnTo>
                      <a:pt x="1950" y="2238"/>
                    </a:lnTo>
                    <a:lnTo>
                      <a:pt x="0" y="2238"/>
                    </a:lnTo>
                    <a:lnTo>
                      <a:pt x="0" y="0"/>
                    </a:lnTo>
                    <a:lnTo>
                      <a:pt x="1971" y="0"/>
                    </a:lnTo>
                    <a:lnTo>
                      <a:pt x="1971" y="670"/>
                    </a:lnTo>
                    <a:lnTo>
                      <a:pt x="3084" y="670"/>
                    </a:lnTo>
                    <a:lnTo>
                      <a:pt x="3084" y="511"/>
                    </a:lnTo>
                    <a:lnTo>
                      <a:pt x="3260" y="390"/>
                    </a:lnTo>
                    <a:lnTo>
                      <a:pt x="4781" y="792"/>
                    </a:lnTo>
                    <a:lnTo>
                      <a:pt x="5103" y="79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1" name="Freeform 41">
                <a:extLst>
                  <a:ext uri="{FF2B5EF4-FFF2-40B4-BE49-F238E27FC236}">
                    <a16:creationId xmlns:a16="http://schemas.microsoft.com/office/drawing/2014/main" id="{EB4CC7D9-EC57-4563-A0DF-73B9886677CF}"/>
                  </a:ext>
                </a:extLst>
              </p:cNvPr>
              <p:cNvSpPr>
                <a:spLocks/>
              </p:cNvSpPr>
              <p:nvPr/>
            </p:nvSpPr>
            <p:spPr bwMode="auto">
              <a:xfrm>
                <a:off x="2767101" y="3511221"/>
                <a:ext cx="930371" cy="525552"/>
              </a:xfrm>
              <a:custGeom>
                <a:avLst/>
                <a:gdLst>
                  <a:gd name="T0" fmla="*/ 2147483647 w 592"/>
                  <a:gd name="T1" fmla="*/ 0 h 368"/>
                  <a:gd name="T2" fmla="*/ 2147483647 w 592"/>
                  <a:gd name="T3" fmla="*/ 2147483647 h 368"/>
                  <a:gd name="T4" fmla="*/ 2147483647 w 592"/>
                  <a:gd name="T5" fmla="*/ 2147483647 h 368"/>
                  <a:gd name="T6" fmla="*/ 2147483647 w 592"/>
                  <a:gd name="T7" fmla="*/ 2147483647 h 368"/>
                  <a:gd name="T8" fmla="*/ 2147483647 w 592"/>
                  <a:gd name="T9" fmla="*/ 2147483647 h 368"/>
                  <a:gd name="T10" fmla="*/ 2147483647 w 592"/>
                  <a:gd name="T11" fmla="*/ 2147483647 h 368"/>
                  <a:gd name="T12" fmla="*/ 2147483647 w 592"/>
                  <a:gd name="T13" fmla="*/ 2147483647 h 368"/>
                  <a:gd name="T14" fmla="*/ 0 w 592"/>
                  <a:gd name="T15" fmla="*/ 2147483647 h 368"/>
                  <a:gd name="T16" fmla="*/ 2147483647 w 592"/>
                  <a:gd name="T17" fmla="*/ 2147483647 h 368"/>
                  <a:gd name="T18" fmla="*/ 2147483647 w 592"/>
                  <a:gd name="T19" fmla="*/ 2147483647 h 368"/>
                  <a:gd name="T20" fmla="*/ 2147483647 w 592"/>
                  <a:gd name="T21" fmla="*/ 2147483647 h 368"/>
                  <a:gd name="T22" fmla="*/ 2147483647 w 592"/>
                  <a:gd name="T23" fmla="*/ 2147483647 h 368"/>
                  <a:gd name="T24" fmla="*/ 2147483647 w 592"/>
                  <a:gd name="T25" fmla="*/ 2147483647 h 368"/>
                  <a:gd name="T26" fmla="*/ 2147483647 w 592"/>
                  <a:gd name="T27" fmla="*/ 2147483647 h 368"/>
                  <a:gd name="T28" fmla="*/ 2147483647 w 592"/>
                  <a:gd name="T29" fmla="*/ 2147483647 h 368"/>
                  <a:gd name="T30" fmla="*/ 2147483647 w 592"/>
                  <a:gd name="T31" fmla="*/ 2147483647 h 368"/>
                  <a:gd name="T32" fmla="*/ 2147483647 w 592"/>
                  <a:gd name="T33" fmla="*/ 0 h 3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2" h="368">
                    <a:moveTo>
                      <a:pt x="4" y="0"/>
                    </a:moveTo>
                    <a:lnTo>
                      <a:pt x="592" y="1"/>
                    </a:lnTo>
                    <a:lnTo>
                      <a:pt x="592" y="174"/>
                    </a:lnTo>
                    <a:lnTo>
                      <a:pt x="115" y="174"/>
                    </a:lnTo>
                    <a:lnTo>
                      <a:pt x="115" y="204"/>
                    </a:lnTo>
                    <a:lnTo>
                      <a:pt x="592" y="204"/>
                    </a:lnTo>
                    <a:lnTo>
                      <a:pt x="592" y="368"/>
                    </a:lnTo>
                    <a:lnTo>
                      <a:pt x="0" y="368"/>
                    </a:lnTo>
                    <a:lnTo>
                      <a:pt x="2" y="305"/>
                    </a:lnTo>
                    <a:lnTo>
                      <a:pt x="465" y="305"/>
                    </a:lnTo>
                    <a:lnTo>
                      <a:pt x="465" y="266"/>
                    </a:lnTo>
                    <a:lnTo>
                      <a:pt x="2" y="266"/>
                    </a:lnTo>
                    <a:lnTo>
                      <a:pt x="2" y="105"/>
                    </a:lnTo>
                    <a:lnTo>
                      <a:pt x="471" y="105"/>
                    </a:lnTo>
                    <a:lnTo>
                      <a:pt x="471" y="69"/>
                    </a:lnTo>
                    <a:lnTo>
                      <a:pt x="4" y="68"/>
                    </a:lnTo>
                    <a:lnTo>
                      <a:pt x="4" y="0"/>
                    </a:lnTo>
                    <a:close/>
                  </a:path>
                </a:pathLst>
              </a:custGeom>
              <a:solidFill>
                <a:srgbClr val="85B8E7"/>
              </a:solidFill>
              <a:ln w="7938">
                <a:solidFill>
                  <a:srgbClr val="000000"/>
                </a:solidFill>
                <a:prstDash val="solid"/>
                <a:round/>
                <a:headEnd/>
                <a:tailEnd/>
              </a:ln>
            </p:spPr>
            <p:txBody>
              <a:bodyPr/>
              <a:lstStyle/>
              <a:p>
                <a:endParaRPr lang="de-DE"/>
              </a:p>
            </p:txBody>
          </p:sp>
          <p:sp>
            <p:nvSpPr>
              <p:cNvPr id="82" name="Freeform 42">
                <a:extLst>
                  <a:ext uri="{FF2B5EF4-FFF2-40B4-BE49-F238E27FC236}">
                    <a16:creationId xmlns:a16="http://schemas.microsoft.com/office/drawing/2014/main" id="{85580E68-8772-4D54-8D45-940E7C627263}"/>
                  </a:ext>
                </a:extLst>
              </p:cNvPr>
              <p:cNvSpPr>
                <a:spLocks/>
              </p:cNvSpPr>
              <p:nvPr/>
            </p:nvSpPr>
            <p:spPr bwMode="auto">
              <a:xfrm>
                <a:off x="3365565" y="1866293"/>
                <a:ext cx="2749839" cy="3597882"/>
              </a:xfrm>
              <a:custGeom>
                <a:avLst/>
                <a:gdLst>
                  <a:gd name="T0" fmla="*/ 0 w 6998"/>
                  <a:gd name="T1" fmla="*/ 2147483647 h 12642"/>
                  <a:gd name="T2" fmla="*/ 0 w 6998"/>
                  <a:gd name="T3" fmla="*/ 2147483647 h 12642"/>
                  <a:gd name="T4" fmla="*/ 2147483647 w 6998"/>
                  <a:gd name="T5" fmla="*/ 2147483647 h 12642"/>
                  <a:gd name="T6" fmla="*/ 2147483647 w 6998"/>
                  <a:gd name="T7" fmla="*/ 0 h 12642"/>
                  <a:gd name="T8" fmla="*/ 2147483647 w 6998"/>
                  <a:gd name="T9" fmla="*/ 0 h 12642"/>
                  <a:gd name="T10" fmla="*/ 2147483647 w 6998"/>
                  <a:gd name="T11" fmla="*/ 2147483647 h 12642"/>
                  <a:gd name="T12" fmla="*/ 2147483647 w 6998"/>
                  <a:gd name="T13" fmla="*/ 2147483647 h 12642"/>
                  <a:gd name="T14" fmla="*/ 2147483647 w 6998"/>
                  <a:gd name="T15" fmla="*/ 2147483647 h 12642"/>
                  <a:gd name="T16" fmla="*/ 2147483647 w 6998"/>
                  <a:gd name="T17" fmla="*/ 2147483647 h 12642"/>
                  <a:gd name="T18" fmla="*/ 2147483647 w 6998"/>
                  <a:gd name="T19" fmla="*/ 2147483647 h 12642"/>
                  <a:gd name="T20" fmla="*/ 2147483647 w 6998"/>
                  <a:gd name="T21" fmla="*/ 2147483647 h 12642"/>
                  <a:gd name="T22" fmla="*/ 2147483647 w 6998"/>
                  <a:gd name="T23" fmla="*/ 2147483647 h 12642"/>
                  <a:gd name="T24" fmla="*/ 2147483647 w 6998"/>
                  <a:gd name="T25" fmla="*/ 2147483647 h 12642"/>
                  <a:gd name="T26" fmla="*/ 2147483647 w 6998"/>
                  <a:gd name="T27" fmla="*/ 2147483647 h 12642"/>
                  <a:gd name="T28" fmla="*/ 2147483647 w 6998"/>
                  <a:gd name="T29" fmla="*/ 2147483647 h 12642"/>
                  <a:gd name="T30" fmla="*/ 2147483647 w 6998"/>
                  <a:gd name="T31" fmla="*/ 2147483647 h 12642"/>
                  <a:gd name="T32" fmla="*/ 2147483647 w 6998"/>
                  <a:gd name="T33" fmla="*/ 2147483647 h 12642"/>
                  <a:gd name="T34" fmla="*/ 2147483647 w 6998"/>
                  <a:gd name="T35" fmla="*/ 2147483647 h 12642"/>
                  <a:gd name="T36" fmla="*/ 2147483647 w 6998"/>
                  <a:gd name="T37" fmla="*/ 2147483647 h 12642"/>
                  <a:gd name="T38" fmla="*/ 2147483647 w 6998"/>
                  <a:gd name="T39" fmla="*/ 2147483647 h 12642"/>
                  <a:gd name="T40" fmla="*/ 0 w 6998"/>
                  <a:gd name="T41" fmla="*/ 2147483647 h 12642"/>
                  <a:gd name="T42" fmla="*/ 0 w 6998"/>
                  <a:gd name="T43" fmla="*/ 2147483647 h 126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998" h="12642">
                    <a:moveTo>
                      <a:pt x="0" y="7852"/>
                    </a:moveTo>
                    <a:lnTo>
                      <a:pt x="0" y="12642"/>
                    </a:lnTo>
                    <a:lnTo>
                      <a:pt x="6998" y="12642"/>
                    </a:lnTo>
                    <a:lnTo>
                      <a:pt x="6998" y="0"/>
                    </a:lnTo>
                    <a:lnTo>
                      <a:pt x="4726" y="0"/>
                    </a:lnTo>
                    <a:lnTo>
                      <a:pt x="4726" y="793"/>
                    </a:lnTo>
                    <a:lnTo>
                      <a:pt x="6176" y="793"/>
                    </a:lnTo>
                    <a:lnTo>
                      <a:pt x="6176" y="973"/>
                    </a:lnTo>
                    <a:lnTo>
                      <a:pt x="6536" y="973"/>
                    </a:lnTo>
                    <a:lnTo>
                      <a:pt x="6536" y="498"/>
                    </a:lnTo>
                    <a:lnTo>
                      <a:pt x="5081" y="498"/>
                    </a:lnTo>
                    <a:lnTo>
                      <a:pt x="5081" y="302"/>
                    </a:lnTo>
                    <a:lnTo>
                      <a:pt x="6693" y="302"/>
                    </a:lnTo>
                    <a:lnTo>
                      <a:pt x="6693" y="12304"/>
                    </a:lnTo>
                    <a:lnTo>
                      <a:pt x="3829" y="12304"/>
                    </a:lnTo>
                    <a:lnTo>
                      <a:pt x="3829" y="11352"/>
                    </a:lnTo>
                    <a:lnTo>
                      <a:pt x="3491" y="11352"/>
                    </a:lnTo>
                    <a:lnTo>
                      <a:pt x="3491" y="12304"/>
                    </a:lnTo>
                    <a:lnTo>
                      <a:pt x="322" y="12304"/>
                    </a:lnTo>
                    <a:lnTo>
                      <a:pt x="322" y="7852"/>
                    </a:lnTo>
                    <a:lnTo>
                      <a:pt x="0" y="7852"/>
                    </a:lnTo>
                    <a:close/>
                  </a:path>
                </a:pathLst>
              </a:custGeom>
              <a:solidFill>
                <a:srgbClr val="85B8E7"/>
              </a:solidFill>
              <a:ln w="7938">
                <a:solidFill>
                  <a:srgbClr val="000000"/>
                </a:solidFill>
                <a:prstDash val="solid"/>
                <a:round/>
                <a:headEnd/>
                <a:tailEnd/>
              </a:ln>
            </p:spPr>
            <p:txBody>
              <a:bodyPr/>
              <a:lstStyle/>
              <a:p>
                <a:endParaRPr lang="de-DE"/>
              </a:p>
            </p:txBody>
          </p:sp>
          <p:sp>
            <p:nvSpPr>
              <p:cNvPr id="83" name="Freeform 43">
                <a:extLst>
                  <a:ext uri="{FF2B5EF4-FFF2-40B4-BE49-F238E27FC236}">
                    <a16:creationId xmlns:a16="http://schemas.microsoft.com/office/drawing/2014/main" id="{50181D80-00AA-4499-97B6-40C942FCF673}"/>
                  </a:ext>
                </a:extLst>
              </p:cNvPr>
              <p:cNvSpPr>
                <a:spLocks/>
              </p:cNvSpPr>
              <p:nvPr/>
            </p:nvSpPr>
            <p:spPr bwMode="auto">
              <a:xfrm>
                <a:off x="5040577" y="4533743"/>
                <a:ext cx="2421372" cy="263569"/>
              </a:xfrm>
              <a:custGeom>
                <a:avLst/>
                <a:gdLst>
                  <a:gd name="T0" fmla="*/ 2147483647 w 6161"/>
                  <a:gd name="T1" fmla="*/ 2147483647 h 930"/>
                  <a:gd name="T2" fmla="*/ 2147483647 w 6161"/>
                  <a:gd name="T3" fmla="*/ 2147483647 h 930"/>
                  <a:gd name="T4" fmla="*/ 2147483647 w 6161"/>
                  <a:gd name="T5" fmla="*/ 2147483647 h 930"/>
                  <a:gd name="T6" fmla="*/ 2147483647 w 6161"/>
                  <a:gd name="T7" fmla="*/ 2147483647 h 930"/>
                  <a:gd name="T8" fmla="*/ 2147483647 w 6161"/>
                  <a:gd name="T9" fmla="*/ 2147483647 h 930"/>
                  <a:gd name="T10" fmla="*/ 2147483647 w 6161"/>
                  <a:gd name="T11" fmla="*/ 0 h 930"/>
                  <a:gd name="T12" fmla="*/ 0 w 6161"/>
                  <a:gd name="T13" fmla="*/ 0 h 930"/>
                  <a:gd name="T14" fmla="*/ 0 w 6161"/>
                  <a:gd name="T15" fmla="*/ 2147483647 h 930"/>
                  <a:gd name="T16" fmla="*/ 2147483647 w 6161"/>
                  <a:gd name="T17" fmla="*/ 2147483647 h 930"/>
                  <a:gd name="T18" fmla="*/ 2147483647 w 6161"/>
                  <a:gd name="T19" fmla="*/ 2147483647 h 930"/>
                  <a:gd name="T20" fmla="*/ 2147483647 w 6161"/>
                  <a:gd name="T21" fmla="*/ 2147483647 h 930"/>
                  <a:gd name="T22" fmla="*/ 2147483647 w 6161"/>
                  <a:gd name="T23" fmla="*/ 2147483647 h 930"/>
                  <a:gd name="T24" fmla="*/ 2147483647 w 6161"/>
                  <a:gd name="T25" fmla="*/ 2147483647 h 9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61" h="930">
                    <a:moveTo>
                      <a:pt x="1596" y="930"/>
                    </a:moveTo>
                    <a:lnTo>
                      <a:pt x="1596" y="513"/>
                    </a:lnTo>
                    <a:lnTo>
                      <a:pt x="376" y="513"/>
                    </a:lnTo>
                    <a:lnTo>
                      <a:pt x="376" y="349"/>
                    </a:lnTo>
                    <a:lnTo>
                      <a:pt x="6161" y="349"/>
                    </a:lnTo>
                    <a:lnTo>
                      <a:pt x="6161" y="0"/>
                    </a:lnTo>
                    <a:lnTo>
                      <a:pt x="0" y="0"/>
                    </a:lnTo>
                    <a:lnTo>
                      <a:pt x="0" y="862"/>
                    </a:lnTo>
                    <a:lnTo>
                      <a:pt x="1166" y="862"/>
                    </a:lnTo>
                    <a:lnTo>
                      <a:pt x="1166" y="856"/>
                    </a:lnTo>
                    <a:lnTo>
                      <a:pt x="1166" y="930"/>
                    </a:lnTo>
                    <a:lnTo>
                      <a:pt x="1596" y="930"/>
                    </a:lnTo>
                    <a:close/>
                  </a:path>
                </a:pathLst>
              </a:custGeom>
              <a:solidFill>
                <a:srgbClr val="579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4" name="Freeform 44">
                <a:extLst>
                  <a:ext uri="{FF2B5EF4-FFF2-40B4-BE49-F238E27FC236}">
                    <a16:creationId xmlns:a16="http://schemas.microsoft.com/office/drawing/2014/main" id="{16A2894A-9E32-45E4-A441-E77504E0DB4F}"/>
                  </a:ext>
                </a:extLst>
              </p:cNvPr>
              <p:cNvSpPr>
                <a:spLocks/>
              </p:cNvSpPr>
              <p:nvPr/>
            </p:nvSpPr>
            <p:spPr bwMode="auto">
              <a:xfrm>
                <a:off x="5038857" y="4797313"/>
                <a:ext cx="2421372" cy="266745"/>
              </a:xfrm>
              <a:custGeom>
                <a:avLst/>
                <a:gdLst>
                  <a:gd name="T0" fmla="*/ 2147483647 w 6160"/>
                  <a:gd name="T1" fmla="*/ 2147483647 h 939"/>
                  <a:gd name="T2" fmla="*/ 2147483647 w 6160"/>
                  <a:gd name="T3" fmla="*/ 2147483647 h 939"/>
                  <a:gd name="T4" fmla="*/ 0 w 6160"/>
                  <a:gd name="T5" fmla="*/ 2147483647 h 939"/>
                  <a:gd name="T6" fmla="*/ 0 w 6160"/>
                  <a:gd name="T7" fmla="*/ 2147483647 h 939"/>
                  <a:gd name="T8" fmla="*/ 2147483647 w 6160"/>
                  <a:gd name="T9" fmla="*/ 2147483647 h 939"/>
                  <a:gd name="T10" fmla="*/ 2147483647 w 6160"/>
                  <a:gd name="T11" fmla="*/ 2147483647 h 939"/>
                  <a:gd name="T12" fmla="*/ 2147483647 w 6160"/>
                  <a:gd name="T13" fmla="*/ 2147483647 h 939"/>
                  <a:gd name="T14" fmla="*/ 2147483647 w 6160"/>
                  <a:gd name="T15" fmla="*/ 2147483647 h 939"/>
                  <a:gd name="T16" fmla="*/ 2147483647 w 6160"/>
                  <a:gd name="T17" fmla="*/ 2147483647 h 939"/>
                  <a:gd name="T18" fmla="*/ 2147483647 w 6160"/>
                  <a:gd name="T19" fmla="*/ 0 h 939"/>
                  <a:gd name="T20" fmla="*/ 2147483647 w 6160"/>
                  <a:gd name="T21" fmla="*/ 2147483647 h 939"/>
                  <a:gd name="T22" fmla="*/ 2147483647 w 6160"/>
                  <a:gd name="T23" fmla="*/ 2147483647 h 9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160" h="939">
                    <a:moveTo>
                      <a:pt x="1165" y="5"/>
                    </a:moveTo>
                    <a:lnTo>
                      <a:pt x="1165" y="74"/>
                    </a:lnTo>
                    <a:lnTo>
                      <a:pt x="0" y="74"/>
                    </a:lnTo>
                    <a:lnTo>
                      <a:pt x="0" y="939"/>
                    </a:lnTo>
                    <a:lnTo>
                      <a:pt x="6160" y="939"/>
                    </a:lnTo>
                    <a:lnTo>
                      <a:pt x="6160" y="586"/>
                    </a:lnTo>
                    <a:lnTo>
                      <a:pt x="376" y="586"/>
                    </a:lnTo>
                    <a:lnTo>
                      <a:pt x="376" y="412"/>
                    </a:lnTo>
                    <a:lnTo>
                      <a:pt x="1596" y="412"/>
                    </a:lnTo>
                    <a:lnTo>
                      <a:pt x="1596" y="0"/>
                    </a:lnTo>
                    <a:lnTo>
                      <a:pt x="1165" y="5"/>
                    </a:lnTo>
                    <a:close/>
                  </a:path>
                </a:pathLst>
              </a:custGeom>
              <a:solidFill>
                <a:srgbClr val="85B8E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5" name="Freeform 45">
                <a:extLst>
                  <a:ext uri="{FF2B5EF4-FFF2-40B4-BE49-F238E27FC236}">
                    <a16:creationId xmlns:a16="http://schemas.microsoft.com/office/drawing/2014/main" id="{07C4FF51-015A-4A5E-904B-1ED208C23A63}"/>
                  </a:ext>
                </a:extLst>
              </p:cNvPr>
              <p:cNvSpPr>
                <a:spLocks/>
              </p:cNvSpPr>
              <p:nvPr/>
            </p:nvSpPr>
            <p:spPr bwMode="auto">
              <a:xfrm>
                <a:off x="5040577" y="4533743"/>
                <a:ext cx="2421372" cy="527139"/>
              </a:xfrm>
              <a:custGeom>
                <a:avLst/>
                <a:gdLst>
                  <a:gd name="T0" fmla="*/ 2147483647 w 6161"/>
                  <a:gd name="T1" fmla="*/ 0 h 1864"/>
                  <a:gd name="T2" fmla="*/ 0 w 6161"/>
                  <a:gd name="T3" fmla="*/ 0 h 1864"/>
                  <a:gd name="T4" fmla="*/ 0 w 6161"/>
                  <a:gd name="T5" fmla="*/ 2147483647 h 1864"/>
                  <a:gd name="T6" fmla="*/ 2147483647 w 6161"/>
                  <a:gd name="T7" fmla="*/ 2147483647 h 1864"/>
                  <a:gd name="T8" fmla="*/ 2147483647 w 6161"/>
                  <a:gd name="T9" fmla="*/ 2147483647 h 1864"/>
                  <a:gd name="T10" fmla="*/ 0 w 6161"/>
                  <a:gd name="T11" fmla="*/ 2147483647 h 1864"/>
                  <a:gd name="T12" fmla="*/ 0 w 6161"/>
                  <a:gd name="T13" fmla="*/ 2147483647 h 1864"/>
                  <a:gd name="T14" fmla="*/ 2147483647 w 6161"/>
                  <a:gd name="T15" fmla="*/ 2147483647 h 1864"/>
                  <a:gd name="T16" fmla="*/ 2147483647 w 6161"/>
                  <a:gd name="T17" fmla="*/ 2147483647 h 1864"/>
                  <a:gd name="T18" fmla="*/ 2147483647 w 6161"/>
                  <a:gd name="T19" fmla="*/ 2147483647 h 1864"/>
                  <a:gd name="T20" fmla="*/ 2147483647 w 6161"/>
                  <a:gd name="T21" fmla="*/ 2147483647 h 1864"/>
                  <a:gd name="T22" fmla="*/ 2147483647 w 6161"/>
                  <a:gd name="T23" fmla="*/ 2147483647 h 1864"/>
                  <a:gd name="T24" fmla="*/ 2147483647 w 6161"/>
                  <a:gd name="T25" fmla="*/ 2147483647 h 1864"/>
                  <a:gd name="T26" fmla="*/ 2147483647 w 6161"/>
                  <a:gd name="T27" fmla="*/ 2147483647 h 1864"/>
                  <a:gd name="T28" fmla="*/ 2147483647 w 6161"/>
                  <a:gd name="T29" fmla="*/ 2147483647 h 1864"/>
                  <a:gd name="T30" fmla="*/ 2147483647 w 6161"/>
                  <a:gd name="T31" fmla="*/ 2147483647 h 1864"/>
                  <a:gd name="T32" fmla="*/ 2147483647 w 6161"/>
                  <a:gd name="T33" fmla="*/ 0 h 18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61" h="1864">
                    <a:moveTo>
                      <a:pt x="6161" y="0"/>
                    </a:moveTo>
                    <a:lnTo>
                      <a:pt x="0" y="0"/>
                    </a:lnTo>
                    <a:lnTo>
                      <a:pt x="0" y="862"/>
                    </a:lnTo>
                    <a:lnTo>
                      <a:pt x="1166" y="862"/>
                    </a:lnTo>
                    <a:lnTo>
                      <a:pt x="1166" y="1004"/>
                    </a:lnTo>
                    <a:lnTo>
                      <a:pt x="0" y="1004"/>
                    </a:lnTo>
                    <a:lnTo>
                      <a:pt x="0" y="1864"/>
                    </a:lnTo>
                    <a:lnTo>
                      <a:pt x="6161" y="1864"/>
                    </a:lnTo>
                    <a:lnTo>
                      <a:pt x="6161" y="1510"/>
                    </a:lnTo>
                    <a:lnTo>
                      <a:pt x="376" y="1510"/>
                    </a:lnTo>
                    <a:lnTo>
                      <a:pt x="376" y="1337"/>
                    </a:lnTo>
                    <a:lnTo>
                      <a:pt x="1596" y="1337"/>
                    </a:lnTo>
                    <a:lnTo>
                      <a:pt x="1596" y="508"/>
                    </a:lnTo>
                    <a:lnTo>
                      <a:pt x="376" y="508"/>
                    </a:lnTo>
                    <a:lnTo>
                      <a:pt x="376" y="349"/>
                    </a:lnTo>
                    <a:lnTo>
                      <a:pt x="6161" y="349"/>
                    </a:lnTo>
                    <a:lnTo>
                      <a:pt x="6161"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86" name="Freeform 46">
                <a:extLst>
                  <a:ext uri="{FF2B5EF4-FFF2-40B4-BE49-F238E27FC236}">
                    <a16:creationId xmlns:a16="http://schemas.microsoft.com/office/drawing/2014/main" id="{43025405-26F3-45ED-BE05-BC0B63347BE7}"/>
                  </a:ext>
                </a:extLst>
              </p:cNvPr>
              <p:cNvSpPr>
                <a:spLocks/>
              </p:cNvSpPr>
              <p:nvPr/>
            </p:nvSpPr>
            <p:spPr bwMode="auto">
              <a:xfrm>
                <a:off x="5081850" y="2145740"/>
                <a:ext cx="852983" cy="1543310"/>
              </a:xfrm>
              <a:custGeom>
                <a:avLst/>
                <a:gdLst>
                  <a:gd name="T0" fmla="*/ 0 w 2169"/>
                  <a:gd name="T1" fmla="*/ 2147483647 h 5438"/>
                  <a:gd name="T2" fmla="*/ 0 w 2169"/>
                  <a:gd name="T3" fmla="*/ 2147483647 h 5438"/>
                  <a:gd name="T4" fmla="*/ 2147483647 w 2169"/>
                  <a:gd name="T5" fmla="*/ 2147483647 h 5438"/>
                  <a:gd name="T6" fmla="*/ 2147483647 w 2169"/>
                  <a:gd name="T7" fmla="*/ 2147483647 h 5438"/>
                  <a:gd name="T8" fmla="*/ 2147483647 w 2169"/>
                  <a:gd name="T9" fmla="*/ 2147483647 h 5438"/>
                  <a:gd name="T10" fmla="*/ 2147483647 w 2169"/>
                  <a:gd name="T11" fmla="*/ 0 h 5438"/>
                  <a:gd name="T12" fmla="*/ 2147483647 w 2169"/>
                  <a:gd name="T13" fmla="*/ 0 h 5438"/>
                  <a:gd name="T14" fmla="*/ 2147483647 w 2169"/>
                  <a:gd name="T15" fmla="*/ 2147483647 h 5438"/>
                  <a:gd name="T16" fmla="*/ 2147483647 w 2169"/>
                  <a:gd name="T17" fmla="*/ 2147483647 h 5438"/>
                  <a:gd name="T18" fmla="*/ 2147483647 w 2169"/>
                  <a:gd name="T19" fmla="*/ 2147483647 h 5438"/>
                  <a:gd name="T20" fmla="*/ 2147483647 w 2169"/>
                  <a:gd name="T21" fmla="*/ 2147483647 h 5438"/>
                  <a:gd name="T22" fmla="*/ 2147483647 w 2169"/>
                  <a:gd name="T23" fmla="*/ 2147483647 h 5438"/>
                  <a:gd name="T24" fmla="*/ 2147483647 w 2169"/>
                  <a:gd name="T25" fmla="*/ 2147483647 h 5438"/>
                  <a:gd name="T26" fmla="*/ 2147483647 w 2169"/>
                  <a:gd name="T27" fmla="*/ 2147483647 h 5438"/>
                  <a:gd name="T28" fmla="*/ 0 w 2169"/>
                  <a:gd name="T29" fmla="*/ 2147483647 h 5438"/>
                  <a:gd name="T30" fmla="*/ 0 w 2169"/>
                  <a:gd name="T31" fmla="*/ 2147483647 h 54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9" h="5438">
                    <a:moveTo>
                      <a:pt x="0" y="5433"/>
                    </a:moveTo>
                    <a:lnTo>
                      <a:pt x="0" y="4361"/>
                    </a:lnTo>
                    <a:lnTo>
                      <a:pt x="1809" y="4361"/>
                    </a:lnTo>
                    <a:lnTo>
                      <a:pt x="1809" y="823"/>
                    </a:lnTo>
                    <a:lnTo>
                      <a:pt x="375" y="823"/>
                    </a:lnTo>
                    <a:lnTo>
                      <a:pt x="375" y="0"/>
                    </a:lnTo>
                    <a:lnTo>
                      <a:pt x="2169" y="0"/>
                    </a:lnTo>
                    <a:lnTo>
                      <a:pt x="2169" y="317"/>
                    </a:lnTo>
                    <a:lnTo>
                      <a:pt x="735" y="317"/>
                    </a:lnTo>
                    <a:lnTo>
                      <a:pt x="735" y="490"/>
                    </a:lnTo>
                    <a:lnTo>
                      <a:pt x="2148" y="490"/>
                    </a:lnTo>
                    <a:lnTo>
                      <a:pt x="2148" y="4698"/>
                    </a:lnTo>
                    <a:lnTo>
                      <a:pt x="322" y="4698"/>
                    </a:lnTo>
                    <a:lnTo>
                      <a:pt x="322" y="5438"/>
                    </a:lnTo>
                    <a:lnTo>
                      <a:pt x="0" y="5433"/>
                    </a:lnTo>
                    <a:close/>
                  </a:path>
                </a:pathLst>
              </a:custGeom>
              <a:solidFill>
                <a:srgbClr val="DF813B"/>
              </a:solidFill>
              <a:ln w="7938">
                <a:solidFill>
                  <a:srgbClr val="000000"/>
                </a:solidFill>
                <a:prstDash val="solid"/>
                <a:round/>
                <a:headEnd/>
                <a:tailEnd/>
              </a:ln>
            </p:spPr>
            <p:txBody>
              <a:bodyPr/>
              <a:lstStyle/>
              <a:p>
                <a:endParaRPr lang="de-DE"/>
              </a:p>
            </p:txBody>
          </p:sp>
          <p:sp>
            <p:nvSpPr>
              <p:cNvPr id="87" name="Line 47">
                <a:extLst>
                  <a:ext uri="{FF2B5EF4-FFF2-40B4-BE49-F238E27FC236}">
                    <a16:creationId xmlns:a16="http://schemas.microsoft.com/office/drawing/2014/main" id="{8EC9DB8C-9CF8-4406-B0ED-2B9F91361D85}"/>
                  </a:ext>
                </a:extLst>
              </p:cNvPr>
              <p:cNvSpPr>
                <a:spLocks noChangeShapeType="1"/>
              </p:cNvSpPr>
              <p:nvPr/>
            </p:nvSpPr>
            <p:spPr bwMode="auto">
              <a:xfrm>
                <a:off x="5797256" y="2145740"/>
                <a:ext cx="134139" cy="1588"/>
              </a:xfrm>
              <a:prstGeom prst="line">
                <a:avLst/>
              </a:prstGeom>
              <a:noFill/>
              <a:ln w="14288">
                <a:solidFill>
                  <a:srgbClr val="85B8E7"/>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8" name="Line 48">
                <a:extLst>
                  <a:ext uri="{FF2B5EF4-FFF2-40B4-BE49-F238E27FC236}">
                    <a16:creationId xmlns:a16="http://schemas.microsoft.com/office/drawing/2014/main" id="{0AE02E2E-2EDE-4A2B-A1CB-9927BC189410}"/>
                  </a:ext>
                </a:extLst>
              </p:cNvPr>
              <p:cNvSpPr>
                <a:spLocks noChangeShapeType="1"/>
              </p:cNvSpPr>
              <p:nvPr/>
            </p:nvSpPr>
            <p:spPr bwMode="auto">
              <a:xfrm>
                <a:off x="4741345" y="5095813"/>
                <a:ext cx="127260" cy="0"/>
              </a:xfrm>
              <a:prstGeom prst="line">
                <a:avLst/>
              </a:prstGeom>
              <a:noFill/>
              <a:ln w="14288">
                <a:solidFill>
                  <a:srgbClr val="85B8E7"/>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9" name="Line 49">
                <a:extLst>
                  <a:ext uri="{FF2B5EF4-FFF2-40B4-BE49-F238E27FC236}">
                    <a16:creationId xmlns:a16="http://schemas.microsoft.com/office/drawing/2014/main" id="{2B92A771-45F2-4C38-BB9D-069EA7B8A200}"/>
                  </a:ext>
                </a:extLst>
              </p:cNvPr>
              <p:cNvSpPr>
                <a:spLocks noChangeShapeType="1"/>
              </p:cNvSpPr>
              <p:nvPr/>
            </p:nvSpPr>
            <p:spPr bwMode="auto">
              <a:xfrm>
                <a:off x="5088729" y="3687463"/>
                <a:ext cx="111782" cy="0"/>
              </a:xfrm>
              <a:prstGeom prst="line">
                <a:avLst/>
              </a:prstGeom>
              <a:noFill/>
              <a:ln w="19050">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0" name="AutoShape 50">
                <a:extLst>
                  <a:ext uri="{FF2B5EF4-FFF2-40B4-BE49-F238E27FC236}">
                    <a16:creationId xmlns:a16="http://schemas.microsoft.com/office/drawing/2014/main" id="{58D18F05-46B3-478C-9B57-154ABEB61881}"/>
                  </a:ext>
                </a:extLst>
              </p:cNvPr>
              <p:cNvSpPr>
                <a:spLocks noChangeArrowheads="1"/>
              </p:cNvSpPr>
              <p:nvPr/>
            </p:nvSpPr>
            <p:spPr bwMode="auto">
              <a:xfrm>
                <a:off x="1697433" y="3471527"/>
                <a:ext cx="961326" cy="625581"/>
              </a:xfrm>
              <a:prstGeom prst="rightArrow">
                <a:avLst>
                  <a:gd name="adj1" fmla="val 68648"/>
                  <a:gd name="adj2" fmla="val 59397"/>
                </a:avLst>
              </a:prstGeom>
              <a:solidFill>
                <a:srgbClr val="85B8E7"/>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91" name="Text Box 51">
                <a:extLst>
                  <a:ext uri="{FF2B5EF4-FFF2-40B4-BE49-F238E27FC236}">
                    <a16:creationId xmlns:a16="http://schemas.microsoft.com/office/drawing/2014/main" id="{D125E79C-A79F-4635-9AD7-283D96A86BA7}"/>
                  </a:ext>
                </a:extLst>
              </p:cNvPr>
              <p:cNvSpPr txBox="1">
                <a:spLocks noChangeArrowheads="1"/>
              </p:cNvSpPr>
              <p:nvPr/>
            </p:nvSpPr>
            <p:spPr bwMode="auto">
              <a:xfrm>
                <a:off x="7547935" y="3669997"/>
                <a:ext cx="807825"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Strom-Netz</a:t>
                </a:r>
              </a:p>
            </p:txBody>
          </p:sp>
          <p:sp>
            <p:nvSpPr>
              <p:cNvPr id="92" name="Text Box 52">
                <a:extLst>
                  <a:ext uri="{FF2B5EF4-FFF2-40B4-BE49-F238E27FC236}">
                    <a16:creationId xmlns:a16="http://schemas.microsoft.com/office/drawing/2014/main" id="{74FD0EEB-D7E5-4923-8530-A8AEFE7EE2A2}"/>
                  </a:ext>
                </a:extLst>
              </p:cNvPr>
              <p:cNvSpPr txBox="1">
                <a:spLocks noChangeArrowheads="1"/>
              </p:cNvSpPr>
              <p:nvPr/>
            </p:nvSpPr>
            <p:spPr bwMode="auto">
              <a:xfrm>
                <a:off x="1733649" y="3692226"/>
                <a:ext cx="820648"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Kühlwasser</a:t>
                </a:r>
              </a:p>
            </p:txBody>
          </p:sp>
          <p:sp>
            <p:nvSpPr>
              <p:cNvPr id="93" name="Text Box 53">
                <a:extLst>
                  <a:ext uri="{FF2B5EF4-FFF2-40B4-BE49-F238E27FC236}">
                    <a16:creationId xmlns:a16="http://schemas.microsoft.com/office/drawing/2014/main" id="{AE1F858E-CF4F-446F-A985-4DD43CBFA877}"/>
                  </a:ext>
                </a:extLst>
              </p:cNvPr>
              <p:cNvSpPr txBox="1">
                <a:spLocks noChangeArrowheads="1"/>
              </p:cNvSpPr>
              <p:nvPr/>
            </p:nvSpPr>
            <p:spPr bwMode="auto">
              <a:xfrm>
                <a:off x="6283011" y="3962147"/>
                <a:ext cx="787634" cy="23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Generator</a:t>
                </a:r>
              </a:p>
            </p:txBody>
          </p:sp>
          <p:sp>
            <p:nvSpPr>
              <p:cNvPr id="94" name="Text Box 55">
                <a:extLst>
                  <a:ext uri="{FF2B5EF4-FFF2-40B4-BE49-F238E27FC236}">
                    <a16:creationId xmlns:a16="http://schemas.microsoft.com/office/drawing/2014/main" id="{6BDA5E93-35A8-44DB-89C0-284BB4D9A5D7}"/>
                  </a:ext>
                </a:extLst>
              </p:cNvPr>
              <p:cNvSpPr txBox="1">
                <a:spLocks noChangeArrowheads="1"/>
              </p:cNvSpPr>
              <p:nvPr/>
            </p:nvSpPr>
            <p:spPr bwMode="auto">
              <a:xfrm>
                <a:off x="6278966" y="2024621"/>
                <a:ext cx="947280" cy="21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Abhitzekessel</a:t>
                </a:r>
              </a:p>
            </p:txBody>
          </p:sp>
          <p:sp>
            <p:nvSpPr>
              <p:cNvPr id="95" name="Text Box 56">
                <a:extLst>
                  <a:ext uri="{FF2B5EF4-FFF2-40B4-BE49-F238E27FC236}">
                    <a16:creationId xmlns:a16="http://schemas.microsoft.com/office/drawing/2014/main" id="{6B20B9DD-794B-447B-8073-7B0C9E7DFABF}"/>
                  </a:ext>
                </a:extLst>
              </p:cNvPr>
              <p:cNvSpPr txBox="1">
                <a:spLocks noChangeArrowheads="1"/>
              </p:cNvSpPr>
              <p:nvPr/>
            </p:nvSpPr>
            <p:spPr bwMode="auto">
              <a:xfrm>
                <a:off x="4829051" y="5137095"/>
                <a:ext cx="955293" cy="23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Speisewasser</a:t>
                </a:r>
              </a:p>
            </p:txBody>
          </p:sp>
          <p:sp>
            <p:nvSpPr>
              <p:cNvPr id="96" name="Text Box 57">
                <a:extLst>
                  <a:ext uri="{FF2B5EF4-FFF2-40B4-BE49-F238E27FC236}">
                    <a16:creationId xmlns:a16="http://schemas.microsoft.com/office/drawing/2014/main" id="{B2029155-4AC3-480F-B9E6-92B4E554E5CA}"/>
                  </a:ext>
                </a:extLst>
              </p:cNvPr>
              <p:cNvSpPr txBox="1">
                <a:spLocks noChangeArrowheads="1"/>
              </p:cNvSpPr>
              <p:nvPr/>
            </p:nvSpPr>
            <p:spPr bwMode="auto">
              <a:xfrm>
                <a:off x="3732561" y="4611874"/>
                <a:ext cx="649136"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Wärme-</a:t>
                </a:r>
              </a:p>
              <a:p>
                <a:pPr>
                  <a:lnSpc>
                    <a:spcPct val="90000"/>
                  </a:lnSpc>
                  <a:buFontTx/>
                  <a:buNone/>
                </a:pPr>
                <a:r>
                  <a:rPr lang="en-US" altLang="de-DE" sz="1000"/>
                  <a:t>tauscher</a:t>
                </a:r>
              </a:p>
            </p:txBody>
          </p:sp>
          <p:sp>
            <p:nvSpPr>
              <p:cNvPr id="97" name="Text Box 58">
                <a:extLst>
                  <a:ext uri="{FF2B5EF4-FFF2-40B4-BE49-F238E27FC236}">
                    <a16:creationId xmlns:a16="http://schemas.microsoft.com/office/drawing/2014/main" id="{0AF1B66F-1932-48DA-8514-C29B71AABFFC}"/>
                  </a:ext>
                </a:extLst>
              </p:cNvPr>
              <p:cNvSpPr txBox="1">
                <a:spLocks noChangeArrowheads="1"/>
              </p:cNvSpPr>
              <p:nvPr/>
            </p:nvSpPr>
            <p:spPr bwMode="auto">
              <a:xfrm>
                <a:off x="4101190" y="4044711"/>
                <a:ext cx="580211"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Dampf-</a:t>
                </a:r>
              </a:p>
              <a:p>
                <a:pPr>
                  <a:lnSpc>
                    <a:spcPct val="90000"/>
                  </a:lnSpc>
                  <a:buFontTx/>
                  <a:buNone/>
                </a:pPr>
                <a:r>
                  <a:rPr lang="en-US" altLang="de-DE" sz="1000"/>
                  <a:t>turbine</a:t>
                </a:r>
              </a:p>
            </p:txBody>
          </p:sp>
          <p:sp>
            <p:nvSpPr>
              <p:cNvPr id="98" name="Text Box 60">
                <a:extLst>
                  <a:ext uri="{FF2B5EF4-FFF2-40B4-BE49-F238E27FC236}">
                    <a16:creationId xmlns:a16="http://schemas.microsoft.com/office/drawing/2014/main" id="{4E698BD8-BBC6-4B93-AF28-28444C901AEE}"/>
                  </a:ext>
                </a:extLst>
              </p:cNvPr>
              <p:cNvSpPr txBox="1">
                <a:spLocks noChangeArrowheads="1"/>
              </p:cNvSpPr>
              <p:nvPr/>
            </p:nvSpPr>
            <p:spPr bwMode="auto">
              <a:xfrm>
                <a:off x="2944373" y="3224794"/>
                <a:ext cx="881559" cy="23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en-US" altLang="de-DE" sz="1000"/>
                  <a:t>Kondensator</a:t>
                </a:r>
              </a:p>
            </p:txBody>
          </p:sp>
          <p:grpSp>
            <p:nvGrpSpPr>
              <p:cNvPr id="99" name="Group 62">
                <a:extLst>
                  <a:ext uri="{FF2B5EF4-FFF2-40B4-BE49-F238E27FC236}">
                    <a16:creationId xmlns:a16="http://schemas.microsoft.com/office/drawing/2014/main" id="{5024FB29-D5C5-49D9-BF84-A9CC8A059611}"/>
                  </a:ext>
                </a:extLst>
              </p:cNvPr>
              <p:cNvGrpSpPr>
                <a:grpSpLocks/>
              </p:cNvGrpSpPr>
              <p:nvPr/>
            </p:nvGrpSpPr>
            <p:grpSpPr bwMode="auto">
              <a:xfrm>
                <a:off x="7073291" y="3692226"/>
                <a:ext cx="390377" cy="192120"/>
                <a:chOff x="4822" y="3192"/>
                <a:chExt cx="236" cy="97"/>
              </a:xfrm>
            </p:grpSpPr>
            <p:sp>
              <p:nvSpPr>
                <p:cNvPr id="121" name="Line 63">
                  <a:extLst>
                    <a:ext uri="{FF2B5EF4-FFF2-40B4-BE49-F238E27FC236}">
                      <a16:creationId xmlns:a16="http://schemas.microsoft.com/office/drawing/2014/main" id="{BD424F2F-FDF8-4C58-A2FD-18B41E6C9659}"/>
                    </a:ext>
                  </a:extLst>
                </p:cNvPr>
                <p:cNvSpPr>
                  <a:spLocks noChangeShapeType="1"/>
                </p:cNvSpPr>
                <p:nvPr/>
              </p:nvSpPr>
              <p:spPr bwMode="auto">
                <a:xfrm>
                  <a:off x="4822" y="3192"/>
                  <a:ext cx="236" cy="0"/>
                </a:xfrm>
                <a:prstGeom prst="line">
                  <a:avLst/>
                </a:prstGeom>
                <a:noFill/>
                <a:ln w="28575">
                  <a:solidFill>
                    <a:srgbClr val="E472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2" name="Line 64">
                  <a:extLst>
                    <a:ext uri="{FF2B5EF4-FFF2-40B4-BE49-F238E27FC236}">
                      <a16:creationId xmlns:a16="http://schemas.microsoft.com/office/drawing/2014/main" id="{DF26F0F7-94E8-4195-9A55-9D324A9075D0}"/>
                    </a:ext>
                  </a:extLst>
                </p:cNvPr>
                <p:cNvSpPr>
                  <a:spLocks noChangeShapeType="1"/>
                </p:cNvSpPr>
                <p:nvPr/>
              </p:nvSpPr>
              <p:spPr bwMode="auto">
                <a:xfrm>
                  <a:off x="4822" y="3240"/>
                  <a:ext cx="236"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 name="Line 65">
                  <a:extLst>
                    <a:ext uri="{FF2B5EF4-FFF2-40B4-BE49-F238E27FC236}">
                      <a16:creationId xmlns:a16="http://schemas.microsoft.com/office/drawing/2014/main" id="{F479AB33-BE40-4F71-8D29-E49498765385}"/>
                    </a:ext>
                  </a:extLst>
                </p:cNvPr>
                <p:cNvSpPr>
                  <a:spLocks noChangeShapeType="1"/>
                </p:cNvSpPr>
                <p:nvPr/>
              </p:nvSpPr>
              <p:spPr bwMode="auto">
                <a:xfrm>
                  <a:off x="4822" y="3288"/>
                  <a:ext cx="236"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4" name="Freeform 66">
                  <a:extLst>
                    <a:ext uri="{FF2B5EF4-FFF2-40B4-BE49-F238E27FC236}">
                      <a16:creationId xmlns:a16="http://schemas.microsoft.com/office/drawing/2014/main" id="{11B256AB-734C-4E7E-BD93-FC824C3B6879}"/>
                    </a:ext>
                  </a:extLst>
                </p:cNvPr>
                <p:cNvSpPr>
                  <a:spLocks/>
                </p:cNvSpPr>
                <p:nvPr/>
              </p:nvSpPr>
              <p:spPr bwMode="auto">
                <a:xfrm>
                  <a:off x="4822"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5" name="Freeform 67">
                  <a:extLst>
                    <a:ext uri="{FF2B5EF4-FFF2-40B4-BE49-F238E27FC236}">
                      <a16:creationId xmlns:a16="http://schemas.microsoft.com/office/drawing/2014/main" id="{31AC7FC1-6E9E-49A8-BA79-6EEBD08EE25F}"/>
                    </a:ext>
                  </a:extLst>
                </p:cNvPr>
                <p:cNvSpPr>
                  <a:spLocks/>
                </p:cNvSpPr>
                <p:nvPr/>
              </p:nvSpPr>
              <p:spPr bwMode="auto">
                <a:xfrm>
                  <a:off x="4880"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6" name="Freeform 68">
                  <a:extLst>
                    <a:ext uri="{FF2B5EF4-FFF2-40B4-BE49-F238E27FC236}">
                      <a16:creationId xmlns:a16="http://schemas.microsoft.com/office/drawing/2014/main" id="{E68A5760-D0C8-4FAD-8A5D-AB6D3B1F2721}"/>
                    </a:ext>
                  </a:extLst>
                </p:cNvPr>
                <p:cNvSpPr>
                  <a:spLocks/>
                </p:cNvSpPr>
                <p:nvPr/>
              </p:nvSpPr>
              <p:spPr bwMode="auto">
                <a:xfrm>
                  <a:off x="4938"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7" name="Freeform 69">
                  <a:extLst>
                    <a:ext uri="{FF2B5EF4-FFF2-40B4-BE49-F238E27FC236}">
                      <a16:creationId xmlns:a16="http://schemas.microsoft.com/office/drawing/2014/main" id="{E621608D-C9DC-4B1D-AF44-7417334EA56C}"/>
                    </a:ext>
                  </a:extLst>
                </p:cNvPr>
                <p:cNvSpPr>
                  <a:spLocks/>
                </p:cNvSpPr>
                <p:nvPr/>
              </p:nvSpPr>
              <p:spPr bwMode="auto">
                <a:xfrm>
                  <a:off x="4996" y="3288"/>
                  <a:ext cx="34" cy="1"/>
                </a:xfrm>
                <a:custGeom>
                  <a:avLst/>
                  <a:gdLst>
                    <a:gd name="T0" fmla="*/ 0 w 34"/>
                    <a:gd name="T1" fmla="*/ 0 h 1"/>
                    <a:gd name="T2" fmla="*/ 34 w 34"/>
                    <a:gd name="T3" fmla="*/ 0 h 1"/>
                    <a:gd name="T4" fmla="*/ 0 60000 65536"/>
                    <a:gd name="T5" fmla="*/ 0 60000 65536"/>
                  </a:gdLst>
                  <a:ahLst/>
                  <a:cxnLst>
                    <a:cxn ang="T4">
                      <a:pos x="T0" y="T1"/>
                    </a:cxn>
                    <a:cxn ang="T5">
                      <a:pos x="T2" y="T3"/>
                    </a:cxn>
                  </a:cxnLst>
                  <a:rect l="0" t="0" r="r" b="b"/>
                  <a:pathLst>
                    <a:path w="34" h="1">
                      <a:moveTo>
                        <a:pt x="0" y="0"/>
                      </a:moveTo>
                      <a:lnTo>
                        <a:pt x="34" y="0"/>
                      </a:lnTo>
                    </a:path>
                  </a:pathLst>
                </a:custGeom>
                <a:noFill/>
                <a:ln w="28575" cap="flat" cmpd="sng">
                  <a:solidFill>
                    <a:srgbClr val="FFFF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100" name="Line 78">
                <a:extLst>
                  <a:ext uri="{FF2B5EF4-FFF2-40B4-BE49-F238E27FC236}">
                    <a16:creationId xmlns:a16="http://schemas.microsoft.com/office/drawing/2014/main" id="{4D569625-26E3-429C-9F9D-35E2E80AAA8E}"/>
                  </a:ext>
                </a:extLst>
              </p:cNvPr>
              <p:cNvSpPr>
                <a:spLocks noChangeShapeType="1"/>
              </p:cNvSpPr>
              <p:nvPr/>
            </p:nvSpPr>
            <p:spPr bwMode="auto">
              <a:xfrm>
                <a:off x="6065533" y="2113985"/>
                <a:ext cx="0" cy="263569"/>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1" name="Line 80">
                <a:extLst>
                  <a:ext uri="{FF2B5EF4-FFF2-40B4-BE49-F238E27FC236}">
                    <a16:creationId xmlns:a16="http://schemas.microsoft.com/office/drawing/2014/main" id="{8D55BEC4-FF09-49D9-B0FA-B7FCB6F8908C}"/>
                  </a:ext>
                </a:extLst>
              </p:cNvPr>
              <p:cNvSpPr>
                <a:spLocks noChangeShapeType="1"/>
              </p:cNvSpPr>
              <p:nvPr/>
            </p:nvSpPr>
            <p:spPr bwMode="auto">
              <a:xfrm flipV="1">
                <a:off x="5867764" y="2390256"/>
                <a:ext cx="0" cy="19688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2" name="Line 86">
                <a:extLst>
                  <a:ext uri="{FF2B5EF4-FFF2-40B4-BE49-F238E27FC236}">
                    <a16:creationId xmlns:a16="http://schemas.microsoft.com/office/drawing/2014/main" id="{230746FF-6267-4AB1-B328-465273DA7DC1}"/>
                  </a:ext>
                </a:extLst>
              </p:cNvPr>
              <p:cNvSpPr>
                <a:spLocks noChangeShapeType="1"/>
              </p:cNvSpPr>
              <p:nvPr/>
            </p:nvSpPr>
            <p:spPr bwMode="auto">
              <a:xfrm rot="16200000" flipH="1">
                <a:off x="4161798" y="3685369"/>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 name="Line 87">
                <a:extLst>
                  <a:ext uri="{FF2B5EF4-FFF2-40B4-BE49-F238E27FC236}">
                    <a16:creationId xmlns:a16="http://schemas.microsoft.com/office/drawing/2014/main" id="{5A16490B-788C-4144-A4C9-0472D0E5A448}"/>
                  </a:ext>
                </a:extLst>
              </p:cNvPr>
              <p:cNvSpPr>
                <a:spLocks noChangeShapeType="1"/>
              </p:cNvSpPr>
              <p:nvPr/>
            </p:nvSpPr>
            <p:spPr bwMode="auto">
              <a:xfrm rot="5400000">
                <a:off x="2992385" y="3447269"/>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4" name="Line 88">
                <a:extLst>
                  <a:ext uri="{FF2B5EF4-FFF2-40B4-BE49-F238E27FC236}">
                    <a16:creationId xmlns:a16="http://schemas.microsoft.com/office/drawing/2014/main" id="{3B55B96F-850D-496C-A4EC-F42112C06D59}"/>
                  </a:ext>
                </a:extLst>
              </p:cNvPr>
              <p:cNvSpPr>
                <a:spLocks noChangeShapeType="1"/>
              </p:cNvSpPr>
              <p:nvPr/>
            </p:nvSpPr>
            <p:spPr bwMode="auto">
              <a:xfrm rot="16200000" flipH="1">
                <a:off x="2992385" y="3882318"/>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5" name="Line 89">
                <a:extLst>
                  <a:ext uri="{FF2B5EF4-FFF2-40B4-BE49-F238E27FC236}">
                    <a16:creationId xmlns:a16="http://schemas.microsoft.com/office/drawing/2014/main" id="{C0A6D053-0797-46E3-A351-C50EC2DE95D7}"/>
                  </a:ext>
                </a:extLst>
              </p:cNvPr>
              <p:cNvSpPr>
                <a:spLocks noChangeShapeType="1"/>
              </p:cNvSpPr>
              <p:nvPr/>
            </p:nvSpPr>
            <p:spPr bwMode="auto">
              <a:xfrm>
                <a:off x="2768821" y="3508045"/>
                <a:ext cx="0" cy="103205"/>
              </a:xfrm>
              <a:prstGeom prst="line">
                <a:avLst/>
              </a:prstGeom>
              <a:noFill/>
              <a:ln w="12700">
                <a:solidFill>
                  <a:srgbClr val="85B8E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6" name="Line 90">
                <a:extLst>
                  <a:ext uri="{FF2B5EF4-FFF2-40B4-BE49-F238E27FC236}">
                    <a16:creationId xmlns:a16="http://schemas.microsoft.com/office/drawing/2014/main" id="{6E08BB23-2323-4501-B95D-FA25C07F209D}"/>
                  </a:ext>
                </a:extLst>
              </p:cNvPr>
              <p:cNvSpPr>
                <a:spLocks noChangeShapeType="1"/>
              </p:cNvSpPr>
              <p:nvPr/>
            </p:nvSpPr>
            <p:spPr bwMode="auto">
              <a:xfrm>
                <a:off x="2768821" y="3943093"/>
                <a:ext cx="0" cy="101617"/>
              </a:xfrm>
              <a:prstGeom prst="line">
                <a:avLst/>
              </a:prstGeom>
              <a:noFill/>
              <a:ln w="12700">
                <a:solidFill>
                  <a:srgbClr val="85B8E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7" name="Line 91">
                <a:extLst>
                  <a:ext uri="{FF2B5EF4-FFF2-40B4-BE49-F238E27FC236}">
                    <a16:creationId xmlns:a16="http://schemas.microsoft.com/office/drawing/2014/main" id="{423D22EF-CDBE-4C3D-9BF8-E15DAB1E5439}"/>
                  </a:ext>
                </a:extLst>
              </p:cNvPr>
              <p:cNvSpPr>
                <a:spLocks noChangeShapeType="1"/>
              </p:cNvSpPr>
              <p:nvPr/>
            </p:nvSpPr>
            <p:spPr bwMode="auto">
              <a:xfrm flipV="1">
                <a:off x="4815293" y="4262235"/>
                <a:ext cx="0" cy="198471"/>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8" name="Line 92">
                <a:extLst>
                  <a:ext uri="{FF2B5EF4-FFF2-40B4-BE49-F238E27FC236}">
                    <a16:creationId xmlns:a16="http://schemas.microsoft.com/office/drawing/2014/main" id="{3256471E-21CF-4FF5-AD5A-AB054E6B8C09}"/>
                  </a:ext>
                </a:extLst>
              </p:cNvPr>
              <p:cNvSpPr>
                <a:spLocks noChangeShapeType="1"/>
              </p:cNvSpPr>
              <p:nvPr/>
            </p:nvSpPr>
            <p:spPr bwMode="auto">
              <a:xfrm flipV="1">
                <a:off x="3427475" y="4719512"/>
                <a:ext cx="0" cy="19688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9" name="Line 93">
                <a:extLst>
                  <a:ext uri="{FF2B5EF4-FFF2-40B4-BE49-F238E27FC236}">
                    <a16:creationId xmlns:a16="http://schemas.microsoft.com/office/drawing/2014/main" id="{13A91881-5DE8-4EB4-94E7-A34CDFB0682C}"/>
                  </a:ext>
                </a:extLst>
              </p:cNvPr>
              <p:cNvSpPr>
                <a:spLocks noChangeShapeType="1"/>
              </p:cNvSpPr>
              <p:nvPr/>
            </p:nvSpPr>
            <p:spPr bwMode="auto">
              <a:xfrm rot="5400000">
                <a:off x="4172116" y="5304958"/>
                <a:ext cx="0" cy="21840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0" name="Line 94">
                <a:extLst>
                  <a:ext uri="{FF2B5EF4-FFF2-40B4-BE49-F238E27FC236}">
                    <a16:creationId xmlns:a16="http://schemas.microsoft.com/office/drawing/2014/main" id="{4D7DB433-0F92-49FA-B39B-0159F1BC0119}"/>
                  </a:ext>
                </a:extLst>
              </p:cNvPr>
              <p:cNvSpPr>
                <a:spLocks noChangeShapeType="1"/>
              </p:cNvSpPr>
              <p:nvPr/>
            </p:nvSpPr>
            <p:spPr bwMode="auto">
              <a:xfrm rot="5400000">
                <a:off x="5331210" y="5306612"/>
                <a:ext cx="0" cy="21668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1" name="Line 95">
                <a:extLst>
                  <a:ext uri="{FF2B5EF4-FFF2-40B4-BE49-F238E27FC236}">
                    <a16:creationId xmlns:a16="http://schemas.microsoft.com/office/drawing/2014/main" id="{C00FA14C-E15F-4805-826E-D3221C26BCFD}"/>
                  </a:ext>
                </a:extLst>
              </p:cNvPr>
              <p:cNvSpPr>
                <a:spLocks noChangeShapeType="1"/>
              </p:cNvSpPr>
              <p:nvPr/>
            </p:nvSpPr>
            <p:spPr bwMode="auto">
              <a:xfrm rot="5400000">
                <a:off x="7147239" y="4472901"/>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2" name="Line 96">
                <a:extLst>
                  <a:ext uri="{FF2B5EF4-FFF2-40B4-BE49-F238E27FC236}">
                    <a16:creationId xmlns:a16="http://schemas.microsoft.com/office/drawing/2014/main" id="{F485B850-CE31-461A-B25D-7CF6153C7C4D}"/>
                  </a:ext>
                </a:extLst>
              </p:cNvPr>
              <p:cNvSpPr>
                <a:spLocks noChangeShapeType="1"/>
              </p:cNvSpPr>
              <p:nvPr/>
            </p:nvSpPr>
            <p:spPr bwMode="auto">
              <a:xfrm rot="16200000" flipH="1">
                <a:off x="7147239" y="4903187"/>
                <a:ext cx="0" cy="220125"/>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3" name="AutoShape 103">
                <a:extLst>
                  <a:ext uri="{FF2B5EF4-FFF2-40B4-BE49-F238E27FC236}">
                    <a16:creationId xmlns:a16="http://schemas.microsoft.com/office/drawing/2014/main" id="{F9E48D29-571E-4ECB-AFE6-FE3FDFC1FEA2}"/>
                  </a:ext>
                </a:extLst>
              </p:cNvPr>
              <p:cNvSpPr>
                <a:spLocks noChangeArrowheads="1"/>
              </p:cNvSpPr>
              <p:nvPr/>
            </p:nvSpPr>
            <p:spPr bwMode="auto">
              <a:xfrm>
                <a:off x="7575451" y="4468645"/>
                <a:ext cx="827187" cy="625581"/>
              </a:xfrm>
              <a:prstGeom prst="rightArrow">
                <a:avLst>
                  <a:gd name="adj1" fmla="val 68648"/>
                  <a:gd name="adj2" fmla="val 51109"/>
                </a:avLst>
              </a:prstGeom>
              <a:solidFill>
                <a:srgbClr val="FF7C80"/>
              </a:solidFill>
              <a:ln w="9525">
                <a:solidFill>
                  <a:schemeClr val="tx1"/>
                </a:solidFill>
                <a:miter lim="800000"/>
                <a:headEnd/>
                <a:tailEnd/>
              </a:ln>
              <a:effectLst>
                <a:outerShdw dist="35921" dir="2700000" algn="ctr" rotWithShape="0">
                  <a:schemeClr val="tx1"/>
                </a:outerShdw>
              </a:effectLst>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endParaRPr lang="de-DE" altLang="de-DE"/>
              </a:p>
            </p:txBody>
          </p:sp>
          <p:sp>
            <p:nvSpPr>
              <p:cNvPr id="114" name="Text Box 104">
                <a:extLst>
                  <a:ext uri="{FF2B5EF4-FFF2-40B4-BE49-F238E27FC236}">
                    <a16:creationId xmlns:a16="http://schemas.microsoft.com/office/drawing/2014/main" id="{B3EA2718-C18A-4FCA-AC0F-535F92A3531B}"/>
                  </a:ext>
                </a:extLst>
              </p:cNvPr>
              <p:cNvSpPr txBox="1">
                <a:spLocks noChangeArrowheads="1"/>
              </p:cNvSpPr>
              <p:nvPr/>
            </p:nvSpPr>
            <p:spPr bwMode="auto">
              <a:xfrm>
                <a:off x="7535897" y="4592491"/>
                <a:ext cx="851105" cy="357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9352" tIns="39676" rIns="79352" bIns="39676">
                <a:spAutoFit/>
              </a:bodyPr>
              <a:lstStyle>
                <a:lvl1pPr defTabSz="661988">
                  <a:defRPr sz="2400">
                    <a:solidFill>
                      <a:schemeClr val="tx1"/>
                    </a:solidFill>
                    <a:latin typeface="Arial" panose="020B0604020202020204" pitchFamily="34" charset="0"/>
                  </a:defRPr>
                </a:lvl1pPr>
                <a:lvl2pPr marL="742950" indent="-285750" defTabSz="661988">
                  <a:defRPr sz="2400">
                    <a:solidFill>
                      <a:schemeClr val="tx1"/>
                    </a:solidFill>
                    <a:latin typeface="Arial" panose="020B0604020202020204" pitchFamily="34" charset="0"/>
                  </a:defRPr>
                </a:lvl2pPr>
                <a:lvl3pPr marL="1143000" indent="-228600" defTabSz="661988">
                  <a:defRPr sz="2400">
                    <a:solidFill>
                      <a:schemeClr val="tx1"/>
                    </a:solidFill>
                    <a:latin typeface="Arial" panose="020B0604020202020204" pitchFamily="34" charset="0"/>
                  </a:defRPr>
                </a:lvl3pPr>
                <a:lvl4pPr marL="1600200" indent="-228600" defTabSz="661988">
                  <a:defRPr sz="2400">
                    <a:solidFill>
                      <a:schemeClr val="tx1"/>
                    </a:solidFill>
                    <a:latin typeface="Arial" panose="020B0604020202020204" pitchFamily="34" charset="0"/>
                  </a:defRPr>
                </a:lvl4pPr>
                <a:lvl5pPr marL="2057400" indent="-228600" defTabSz="661988">
                  <a:defRPr sz="2400">
                    <a:solidFill>
                      <a:schemeClr val="tx1"/>
                    </a:solidFill>
                    <a:latin typeface="Arial" panose="020B0604020202020204" pitchFamily="34" charset="0"/>
                  </a:defRPr>
                </a:lvl5pPr>
                <a:lvl6pPr marL="2514600" indent="-228600" defTabSz="661988"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defTabSz="661988"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defTabSz="661988"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defTabSz="661988" eaLnBrk="0" fontAlgn="base" hangingPunct="0">
                  <a:spcBef>
                    <a:spcPct val="0"/>
                  </a:spcBef>
                  <a:spcAft>
                    <a:spcPct val="0"/>
                  </a:spcAft>
                  <a:buChar char="•"/>
                  <a:defRPr sz="2400">
                    <a:solidFill>
                      <a:schemeClr val="tx1"/>
                    </a:solidFill>
                    <a:latin typeface="Arial" panose="020B0604020202020204" pitchFamily="34" charset="0"/>
                  </a:defRPr>
                </a:lvl9pPr>
              </a:lstStyle>
              <a:p>
                <a:pPr>
                  <a:lnSpc>
                    <a:spcPct val="90000"/>
                  </a:lnSpc>
                  <a:buFontTx/>
                  <a:buNone/>
                </a:pPr>
                <a:r>
                  <a:rPr lang="en-US" altLang="de-DE" sz="1000"/>
                  <a:t>Fernwärme-</a:t>
                </a:r>
                <a:br>
                  <a:rPr lang="en-US" altLang="de-DE" sz="1000"/>
                </a:br>
                <a:r>
                  <a:rPr lang="en-US" altLang="de-DE" sz="1000"/>
                  <a:t>Netz</a:t>
                </a:r>
              </a:p>
            </p:txBody>
          </p:sp>
          <p:sp>
            <p:nvSpPr>
              <p:cNvPr id="115" name="AutoShape 108">
                <a:extLst>
                  <a:ext uri="{FF2B5EF4-FFF2-40B4-BE49-F238E27FC236}">
                    <a16:creationId xmlns:a16="http://schemas.microsoft.com/office/drawing/2014/main" id="{F9A2912F-58D5-4F01-B83F-B4763931E08A}"/>
                  </a:ext>
                </a:extLst>
              </p:cNvPr>
              <p:cNvSpPr>
                <a:spLocks noChangeArrowheads="1"/>
              </p:cNvSpPr>
              <p:nvPr/>
            </p:nvSpPr>
            <p:spPr bwMode="auto">
              <a:xfrm rot="16200000" flipH="1">
                <a:off x="5061395" y="3764740"/>
                <a:ext cx="169892" cy="5503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624 w 21600"/>
                  <a:gd name="T13" fmla="*/ 2700 h 21600"/>
                  <a:gd name="T14" fmla="*/ 18976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6" name="AutoShape 109">
                <a:extLst>
                  <a:ext uri="{FF2B5EF4-FFF2-40B4-BE49-F238E27FC236}">
                    <a16:creationId xmlns:a16="http://schemas.microsoft.com/office/drawing/2014/main" id="{AA50A220-EACD-42B9-AC2F-E21F86EA432E}"/>
                  </a:ext>
                </a:extLst>
              </p:cNvPr>
              <p:cNvSpPr>
                <a:spLocks noChangeArrowheads="1"/>
              </p:cNvSpPr>
              <p:nvPr/>
            </p:nvSpPr>
            <p:spPr bwMode="auto">
              <a:xfrm rot="16200000" flipH="1">
                <a:off x="4911378" y="3766261"/>
                <a:ext cx="201647" cy="5675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721 w 21600"/>
                  <a:gd name="T13" fmla="*/ 2618 h 21600"/>
                  <a:gd name="T14" fmla="*/ 18879 w 21600"/>
                  <a:gd name="T15" fmla="*/ 18982 h 21600"/>
                </a:gdLst>
                <a:ahLst/>
                <a:cxnLst>
                  <a:cxn ang="T8">
                    <a:pos x="T0" y="T1"/>
                  </a:cxn>
                  <a:cxn ang="T9">
                    <a:pos x="T2" y="T3"/>
                  </a:cxn>
                  <a:cxn ang="T10">
                    <a:pos x="T4" y="T5"/>
                  </a:cxn>
                  <a:cxn ang="T11">
                    <a:pos x="T6" y="T7"/>
                  </a:cxn>
                </a:cxnLst>
                <a:rect l="T12" t="T13" r="T14" b="T15"/>
                <a:pathLst>
                  <a:path w="21600" h="21600">
                    <a:moveTo>
                      <a:pt x="0" y="0"/>
                    </a:moveTo>
                    <a:lnTo>
                      <a:pt x="1747" y="21600"/>
                    </a:lnTo>
                    <a:lnTo>
                      <a:pt x="19853"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79352" tIns="39676" rIns="79352" bIns="39676" anchor="ctr"/>
              <a:lstStyle/>
              <a:p>
                <a:endParaRPr lang="de-DE"/>
              </a:p>
            </p:txBody>
          </p:sp>
          <p:sp>
            <p:nvSpPr>
              <p:cNvPr id="117" name="AutoShape 110">
                <a:extLst>
                  <a:ext uri="{FF2B5EF4-FFF2-40B4-BE49-F238E27FC236}">
                    <a16:creationId xmlns:a16="http://schemas.microsoft.com/office/drawing/2014/main" id="{40C97B9B-8D0A-410E-8430-CBF5AD042D23}"/>
                  </a:ext>
                </a:extLst>
              </p:cNvPr>
              <p:cNvSpPr>
                <a:spLocks noChangeArrowheads="1"/>
              </p:cNvSpPr>
              <p:nvPr/>
            </p:nvSpPr>
            <p:spPr bwMode="auto">
              <a:xfrm rot="-5400000">
                <a:off x="4473429" y="3767916"/>
                <a:ext cx="339782" cy="5503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321 w 21600"/>
                  <a:gd name="T13" fmla="*/ 2700 h 21600"/>
                  <a:gd name="T14" fmla="*/ 19279 w 21600"/>
                  <a:gd name="T15" fmla="*/ 18900 h 21600"/>
                </a:gdLst>
                <a:ahLst/>
                <a:cxnLst>
                  <a:cxn ang="T8">
                    <a:pos x="T0" y="T1"/>
                  </a:cxn>
                  <a:cxn ang="T9">
                    <a:pos x="T2" y="T3"/>
                  </a:cxn>
                  <a:cxn ang="T10">
                    <a:pos x="T4" y="T5"/>
                  </a:cxn>
                  <a:cxn ang="T11">
                    <a:pos x="T6" y="T7"/>
                  </a:cxn>
                </a:cxnLst>
                <a:rect l="T12" t="T13" r="T14" b="T15"/>
                <a:pathLst>
                  <a:path w="21600" h="21600">
                    <a:moveTo>
                      <a:pt x="0" y="0"/>
                    </a:moveTo>
                    <a:lnTo>
                      <a:pt x="1141" y="21600"/>
                    </a:lnTo>
                    <a:lnTo>
                      <a:pt x="20459"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8" name="AutoShape 111">
                <a:extLst>
                  <a:ext uri="{FF2B5EF4-FFF2-40B4-BE49-F238E27FC236}">
                    <a16:creationId xmlns:a16="http://schemas.microsoft.com/office/drawing/2014/main" id="{B99A222D-CA47-4EAC-858A-3D894C795933}"/>
                  </a:ext>
                </a:extLst>
              </p:cNvPr>
              <p:cNvSpPr>
                <a:spLocks noChangeArrowheads="1"/>
              </p:cNvSpPr>
              <p:nvPr/>
            </p:nvSpPr>
            <p:spPr bwMode="auto">
              <a:xfrm rot="-5400000">
                <a:off x="4313886" y="3764674"/>
                <a:ext cx="390591" cy="56751"/>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020 w 21600"/>
                  <a:gd name="T13" fmla="*/ 1964 h 21600"/>
                  <a:gd name="T14" fmla="*/ 19580 w 21600"/>
                  <a:gd name="T15" fmla="*/ 19636 h 21600"/>
                </a:gdLst>
                <a:ahLst/>
                <a:cxnLst>
                  <a:cxn ang="T8">
                    <a:pos x="T0" y="T1"/>
                  </a:cxn>
                  <a:cxn ang="T9">
                    <a:pos x="T2" y="T3"/>
                  </a:cxn>
                  <a:cxn ang="T10">
                    <a:pos x="T4" y="T5"/>
                  </a:cxn>
                  <a:cxn ang="T11">
                    <a:pos x="T6" y="T7"/>
                  </a:cxn>
                </a:cxnLst>
                <a:rect l="T12" t="T13" r="T14" b="T15"/>
                <a:pathLst>
                  <a:path w="21600" h="21600">
                    <a:moveTo>
                      <a:pt x="0" y="0"/>
                    </a:moveTo>
                    <a:lnTo>
                      <a:pt x="496" y="21600"/>
                    </a:lnTo>
                    <a:lnTo>
                      <a:pt x="21104" y="21600"/>
                    </a:lnTo>
                    <a:lnTo>
                      <a:pt x="21600" y="0"/>
                    </a:lnTo>
                    <a:lnTo>
                      <a:pt x="0" y="0"/>
                    </a:lnTo>
                    <a:close/>
                  </a:path>
                </a:pathLst>
              </a:custGeom>
              <a:solidFill>
                <a:srgbClr val="CBCBC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9" name="Freeform 112">
                <a:extLst>
                  <a:ext uri="{FF2B5EF4-FFF2-40B4-BE49-F238E27FC236}">
                    <a16:creationId xmlns:a16="http://schemas.microsoft.com/office/drawing/2014/main" id="{30A96B69-6FBC-40B0-B251-B3476BA3B04C}"/>
                  </a:ext>
                </a:extLst>
              </p:cNvPr>
              <p:cNvSpPr>
                <a:spLocks/>
              </p:cNvSpPr>
              <p:nvPr/>
            </p:nvSpPr>
            <p:spPr bwMode="auto">
              <a:xfrm>
                <a:off x="4433514" y="3771614"/>
                <a:ext cx="2443728" cy="46046"/>
              </a:xfrm>
              <a:custGeom>
                <a:avLst/>
                <a:gdLst>
                  <a:gd name="T0" fmla="*/ 0 w 6215"/>
                  <a:gd name="T1" fmla="*/ 0 h 158"/>
                  <a:gd name="T2" fmla="*/ 2147483647 w 6215"/>
                  <a:gd name="T3" fmla="*/ 0 h 158"/>
                  <a:gd name="T4" fmla="*/ 2147483647 w 6215"/>
                  <a:gd name="T5" fmla="*/ 2147483647 h 158"/>
                  <a:gd name="T6" fmla="*/ 0 w 6215"/>
                  <a:gd name="T7" fmla="*/ 2147483647 h 158"/>
                  <a:gd name="T8" fmla="*/ 0 w 6215"/>
                  <a:gd name="T9" fmla="*/ 0 h 158"/>
                  <a:gd name="T10" fmla="*/ 0 w 6215"/>
                  <a:gd name="T11" fmla="*/ 0 h 1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15" h="158">
                    <a:moveTo>
                      <a:pt x="0" y="0"/>
                    </a:moveTo>
                    <a:lnTo>
                      <a:pt x="6215" y="0"/>
                    </a:lnTo>
                    <a:lnTo>
                      <a:pt x="6215" y="158"/>
                    </a:lnTo>
                    <a:lnTo>
                      <a:pt x="0" y="158"/>
                    </a:lnTo>
                    <a:lnTo>
                      <a:pt x="0" y="0"/>
                    </a:lnTo>
                    <a:close/>
                  </a:path>
                </a:pathLst>
              </a:custGeom>
              <a:solidFill>
                <a:srgbClr val="CBCBCB"/>
              </a:solidFill>
              <a:ln w="7938">
                <a:solidFill>
                  <a:srgbClr val="000000"/>
                </a:solidFill>
                <a:prstDash val="solid"/>
                <a:round/>
                <a:headEnd/>
                <a:tailEnd/>
              </a:ln>
            </p:spPr>
            <p:txBody>
              <a:bodyPr/>
              <a:lstStyle/>
              <a:p>
                <a:endParaRPr lang="de-DE"/>
              </a:p>
            </p:txBody>
          </p:sp>
          <p:sp>
            <p:nvSpPr>
              <p:cNvPr id="120" name="Text Box 113">
                <a:extLst>
                  <a:ext uri="{FF2B5EF4-FFF2-40B4-BE49-F238E27FC236}">
                    <a16:creationId xmlns:a16="http://schemas.microsoft.com/office/drawing/2014/main" id="{11A3A6B7-1415-4612-A124-141CF026A771}"/>
                  </a:ext>
                </a:extLst>
              </p:cNvPr>
              <p:cNvSpPr txBox="1">
                <a:spLocks noChangeArrowheads="1"/>
              </p:cNvSpPr>
              <p:nvPr/>
            </p:nvSpPr>
            <p:spPr bwMode="auto">
              <a:xfrm>
                <a:off x="7535897" y="3240162"/>
                <a:ext cx="757237"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eaLnBrk="1" hangingPunct="1">
                  <a:buFontTx/>
                  <a:buNone/>
                </a:pPr>
                <a:r>
                  <a:rPr lang="de-DE" altLang="de-DE" sz="1200" dirty="0">
                    <a:solidFill>
                      <a:srgbClr val="FF0000"/>
                    </a:solidFill>
                  </a:rPr>
                  <a:t>190 MW</a:t>
                </a:r>
              </a:p>
            </p:txBody>
          </p:sp>
        </p:grpSp>
        <p:sp>
          <p:nvSpPr>
            <p:cNvPr id="5" name="Textfeld 150">
              <a:extLst>
                <a:ext uri="{FF2B5EF4-FFF2-40B4-BE49-F238E27FC236}">
                  <a16:creationId xmlns:a16="http://schemas.microsoft.com/office/drawing/2014/main" id="{937BB034-FC0A-44DC-BFD3-A0395A0D1A03}"/>
                </a:ext>
              </a:extLst>
            </p:cNvPr>
            <p:cNvSpPr txBox="1"/>
            <p:nvPr/>
          </p:nvSpPr>
          <p:spPr>
            <a:xfrm>
              <a:off x="7528259" y="5222966"/>
              <a:ext cx="2255193" cy="276999"/>
            </a:xfrm>
            <a:prstGeom prst="rect">
              <a:avLst/>
            </a:prstGeom>
            <a:noFill/>
          </p:spPr>
          <p:txBody>
            <a:bodyPr wrap="square" rtlCol="0">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r>
                <a:rPr lang="de-DE" sz="1200" dirty="0"/>
                <a:t>Kraft-Wärme-Kopplung (KWK)</a:t>
              </a:r>
            </a:p>
          </p:txBody>
        </p:sp>
      </p:grpSp>
    </p:spTree>
    <p:extLst>
      <p:ext uri="{BB962C8B-B14F-4D97-AF65-F5344CB8AC3E}">
        <p14:creationId xmlns:p14="http://schemas.microsoft.com/office/powerpoint/2010/main" val="345488518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1000" fill="hold"/>
                                        <p:tgtEl>
                                          <p:spTgt spid="67"/>
                                        </p:tgtEl>
                                        <p:attrNameLst>
                                          <p:attrName>ppt_x</p:attrName>
                                        </p:attrNameLst>
                                      </p:cBhvr>
                                      <p:tavLst>
                                        <p:tav tm="0">
                                          <p:val>
                                            <p:strVal val="0-#ppt_w/2"/>
                                          </p:val>
                                        </p:tav>
                                        <p:tav tm="100000">
                                          <p:val>
                                            <p:strVal val="#ppt_x"/>
                                          </p:val>
                                        </p:tav>
                                      </p:tavLst>
                                    </p:anim>
                                    <p:anim calcmode="lin" valueType="num">
                                      <p:cBhvr additive="base">
                                        <p:cTn id="8" dur="1000" fill="hold"/>
                                        <p:tgtEl>
                                          <p:spTgt spid="6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1000" fill="hold"/>
                                        <p:tgtEl>
                                          <p:spTgt spid="68"/>
                                        </p:tgtEl>
                                        <p:attrNameLst>
                                          <p:attrName>ppt_x</p:attrName>
                                        </p:attrNameLst>
                                      </p:cBhvr>
                                      <p:tavLst>
                                        <p:tav tm="0">
                                          <p:val>
                                            <p:strVal val="0-#ppt_w/2"/>
                                          </p:val>
                                        </p:tav>
                                        <p:tav tm="100000">
                                          <p:val>
                                            <p:strVal val="#ppt_x"/>
                                          </p:val>
                                        </p:tav>
                                      </p:tavLst>
                                    </p:anim>
                                    <p:anim calcmode="lin" valueType="num">
                                      <p:cBhvr additive="base">
                                        <p:cTn id="12" dur="1000" fill="hold"/>
                                        <p:tgtEl>
                                          <p:spTgt spid="6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9"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1000" fill="hold"/>
                                        <p:tgtEl>
                                          <p:spTgt spid="64"/>
                                        </p:tgtEl>
                                        <p:attrNameLst>
                                          <p:attrName>ppt_x</p:attrName>
                                        </p:attrNameLst>
                                      </p:cBhvr>
                                      <p:tavLst>
                                        <p:tav tm="0">
                                          <p:val>
                                            <p:strVal val="0-#ppt_w/2"/>
                                          </p:val>
                                        </p:tav>
                                        <p:tav tm="100000">
                                          <p:val>
                                            <p:strVal val="#ppt_x"/>
                                          </p:val>
                                        </p:tav>
                                      </p:tavLst>
                                    </p:anim>
                                    <p:anim calcmode="lin" valueType="num">
                                      <p:cBhvr additive="base">
                                        <p:cTn id="24" dur="10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1000" fill="hold"/>
                                        <p:tgtEl>
                                          <p:spTgt spid="11"/>
                                        </p:tgtEl>
                                        <p:attrNameLst>
                                          <p:attrName>ppt_x</p:attrName>
                                        </p:attrNameLst>
                                      </p:cBhvr>
                                      <p:tavLst>
                                        <p:tav tm="0">
                                          <p:val>
                                            <p:strVal val="#ppt_x"/>
                                          </p:val>
                                        </p:tav>
                                        <p:tav tm="100000">
                                          <p:val>
                                            <p:strVal val="#ppt_x"/>
                                          </p:val>
                                        </p:tav>
                                      </p:tavLst>
                                    </p:anim>
                                    <p:anim calcmode="lin" valueType="num">
                                      <p:cBhvr additive="base">
                                        <p:cTn id="30"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64" grpId="0"/>
      <p:bldP spid="67" grpId="0" animBg="1"/>
      <p:bldP spid="6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Diagramm, Screenshot, Schrift enthält.&#10;&#10;Automatisch generierte Beschreibung">
            <a:extLst>
              <a:ext uri="{FF2B5EF4-FFF2-40B4-BE49-F238E27FC236}">
                <a16:creationId xmlns:a16="http://schemas.microsoft.com/office/drawing/2014/main" id="{963DD17C-B665-FAF3-3D16-5FE302C510A5}"/>
              </a:ext>
            </a:extLst>
          </p:cNvPr>
          <p:cNvPicPr>
            <a:picLocks noChangeAspect="1"/>
          </p:cNvPicPr>
          <p:nvPr/>
        </p:nvPicPr>
        <p:blipFill rotWithShape="1">
          <a:blip r:embed="rId3">
            <a:extLst>
              <a:ext uri="{28A0092B-C50C-407E-A947-70E740481C1C}">
                <a14:useLocalDpi xmlns:a14="http://schemas.microsoft.com/office/drawing/2010/main" val="0"/>
              </a:ext>
            </a:extLst>
          </a:blip>
          <a:srcRect l="84817" t="7916" b="77275"/>
          <a:stretch/>
        </p:blipFill>
        <p:spPr>
          <a:xfrm>
            <a:off x="8320370" y="1068887"/>
            <a:ext cx="1293364" cy="772984"/>
          </a:xfrm>
          <a:prstGeom prst="rect">
            <a:avLst/>
          </a:prstGeom>
        </p:spPr>
      </p:pic>
      <p:sp>
        <p:nvSpPr>
          <p:cNvPr id="8207" name="Textfeld 8206">
            <a:extLst>
              <a:ext uri="{FF2B5EF4-FFF2-40B4-BE49-F238E27FC236}">
                <a16:creationId xmlns:a16="http://schemas.microsoft.com/office/drawing/2014/main" id="{35B7C35A-FC94-483C-7F04-2F861215333C}"/>
              </a:ext>
            </a:extLst>
          </p:cNvPr>
          <p:cNvSpPr txBox="1"/>
          <p:nvPr/>
        </p:nvSpPr>
        <p:spPr>
          <a:xfrm>
            <a:off x="8431157" y="1768790"/>
            <a:ext cx="1182577" cy="281231"/>
          </a:xfrm>
          <a:prstGeom prst="rect">
            <a:avLst/>
          </a:prstGeom>
          <a:noFill/>
        </p:spPr>
        <p:txBody>
          <a:bodyPr wrap="square">
            <a:spAutoFit/>
          </a:bodyPr>
          <a:lstStyle/>
          <a:p>
            <a:pPr>
              <a:lnSpc>
                <a:spcPct val="107000"/>
              </a:lnSpc>
              <a:spcAft>
                <a:spcPts val="800"/>
              </a:spcAft>
            </a:pPr>
            <a:r>
              <a:rPr lang="de-DE" sz="1200" u="sng" kern="100" dirty="0">
                <a:effectLst/>
                <a:latin typeface="Calibri" panose="020F0502020204030204" pitchFamily="34" charset="0"/>
                <a:ea typeface="Calibri" panose="020F0502020204030204" pitchFamily="34" charset="0"/>
                <a:cs typeface="Times New Roman" panose="02020603050405020304" pitchFamily="18" charset="0"/>
              </a:rPr>
              <a:t>Quelle</a:t>
            </a:r>
            <a:r>
              <a:rPr lang="de-DE" sz="1200" kern="100" dirty="0">
                <a:effectLst/>
                <a:latin typeface="Calibri" panose="020F0502020204030204" pitchFamily="34" charset="0"/>
                <a:ea typeface="Calibri" panose="020F0502020204030204" pitchFamily="34" charset="0"/>
                <a:cs typeface="Times New Roman" panose="02020603050405020304" pitchFamily="18" charset="0"/>
              </a:rPr>
              <a:t>: ISE e.V.</a:t>
            </a:r>
          </a:p>
        </p:txBody>
      </p:sp>
      <p:grpSp>
        <p:nvGrpSpPr>
          <p:cNvPr id="8222" name="Gruppieren 8221">
            <a:extLst>
              <a:ext uri="{FF2B5EF4-FFF2-40B4-BE49-F238E27FC236}">
                <a16:creationId xmlns:a16="http://schemas.microsoft.com/office/drawing/2014/main" id="{4FD9281C-A80D-0317-22D3-AFFC2470CEAF}"/>
              </a:ext>
            </a:extLst>
          </p:cNvPr>
          <p:cNvGrpSpPr/>
          <p:nvPr/>
        </p:nvGrpSpPr>
        <p:grpSpPr>
          <a:xfrm>
            <a:off x="2387145" y="2674230"/>
            <a:ext cx="2823649" cy="1842197"/>
            <a:chOff x="3829522" y="2079924"/>
            <a:chExt cx="1765610" cy="1186184"/>
          </a:xfrm>
        </p:grpSpPr>
        <p:sp>
          <p:nvSpPr>
            <p:cNvPr id="17" name="Rechteck: abgerundete Ecken 16">
              <a:extLst>
                <a:ext uri="{FF2B5EF4-FFF2-40B4-BE49-F238E27FC236}">
                  <a16:creationId xmlns:a16="http://schemas.microsoft.com/office/drawing/2014/main" id="{6E0451D4-A835-0369-7E20-79A545F3B28E}"/>
                </a:ext>
              </a:extLst>
            </p:cNvPr>
            <p:cNvSpPr/>
            <p:nvPr/>
          </p:nvSpPr>
          <p:spPr bwMode="auto">
            <a:xfrm>
              <a:off x="3829522" y="2079924"/>
              <a:ext cx="1765610" cy="1186184"/>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5" name="Textfeld 24">
              <a:extLst>
                <a:ext uri="{FF2B5EF4-FFF2-40B4-BE49-F238E27FC236}">
                  <a16:creationId xmlns:a16="http://schemas.microsoft.com/office/drawing/2014/main" id="{12FA336E-4DF6-9281-EEA7-CA7444CD2849}"/>
                </a:ext>
              </a:extLst>
            </p:cNvPr>
            <p:cNvSpPr txBox="1"/>
            <p:nvPr/>
          </p:nvSpPr>
          <p:spPr>
            <a:xfrm>
              <a:off x="3830172" y="2114973"/>
              <a:ext cx="851434" cy="198176"/>
            </a:xfrm>
            <a:prstGeom prst="rect">
              <a:avLst/>
            </a:prstGeom>
            <a:noFill/>
          </p:spPr>
          <p:txBody>
            <a:bodyPr wrap="none" rtlCol="0">
              <a:spAutoFit/>
            </a:bodyPr>
            <a:lstStyle/>
            <a:p>
              <a:r>
                <a:rPr lang="de-DE" sz="1400" dirty="0">
                  <a:solidFill>
                    <a:srgbClr val="008000"/>
                  </a:solidFill>
                  <a:latin typeface="Arial Rounded MT Bold" panose="020F0704030504030204" pitchFamily="34" charset="0"/>
                </a:rPr>
                <a:t>Power-</a:t>
              </a:r>
              <a:r>
                <a:rPr lang="de-DE" sz="1400" dirty="0" err="1">
                  <a:solidFill>
                    <a:srgbClr val="008000"/>
                  </a:solidFill>
                  <a:latin typeface="Arial Rounded MT Bold" panose="020F0704030504030204" pitchFamily="34" charset="0"/>
                </a:rPr>
                <a:t>to</a:t>
              </a:r>
              <a:r>
                <a:rPr lang="de-DE" sz="1400" dirty="0">
                  <a:solidFill>
                    <a:srgbClr val="008000"/>
                  </a:solidFill>
                  <a:latin typeface="Arial Rounded MT Bold" panose="020F0704030504030204" pitchFamily="34" charset="0"/>
                </a:rPr>
                <a:t>-Gas</a:t>
              </a:r>
            </a:p>
          </p:txBody>
        </p:sp>
      </p:grpSp>
      <p:grpSp>
        <p:nvGrpSpPr>
          <p:cNvPr id="8196" name="Gruppieren 8195">
            <a:extLst>
              <a:ext uri="{FF2B5EF4-FFF2-40B4-BE49-F238E27FC236}">
                <a16:creationId xmlns:a16="http://schemas.microsoft.com/office/drawing/2014/main" id="{199D4C28-B3C4-FB8D-4A06-CAB150E3832D}"/>
              </a:ext>
            </a:extLst>
          </p:cNvPr>
          <p:cNvGrpSpPr/>
          <p:nvPr/>
        </p:nvGrpSpPr>
        <p:grpSpPr>
          <a:xfrm>
            <a:off x="3355241" y="2217108"/>
            <a:ext cx="1570884" cy="1826540"/>
            <a:chOff x="4079229" y="1182089"/>
            <a:chExt cx="1570884" cy="1826540"/>
          </a:xfrm>
        </p:grpSpPr>
        <p:grpSp>
          <p:nvGrpSpPr>
            <p:cNvPr id="28" name="Gruppieren 27">
              <a:extLst>
                <a:ext uri="{FF2B5EF4-FFF2-40B4-BE49-F238E27FC236}">
                  <a16:creationId xmlns:a16="http://schemas.microsoft.com/office/drawing/2014/main" id="{CAC28B2B-FB20-9BC3-A1DF-E77C38431390}"/>
                </a:ext>
              </a:extLst>
            </p:cNvPr>
            <p:cNvGrpSpPr/>
            <p:nvPr/>
          </p:nvGrpSpPr>
          <p:grpSpPr>
            <a:xfrm>
              <a:off x="4760126" y="1182089"/>
              <a:ext cx="889987" cy="1826540"/>
              <a:chOff x="4760126" y="1182089"/>
              <a:chExt cx="889987" cy="1826540"/>
            </a:xfrm>
          </p:grpSpPr>
          <p:grpSp>
            <p:nvGrpSpPr>
              <p:cNvPr id="24" name="Gruppieren 23">
                <a:extLst>
                  <a:ext uri="{FF2B5EF4-FFF2-40B4-BE49-F238E27FC236}">
                    <a16:creationId xmlns:a16="http://schemas.microsoft.com/office/drawing/2014/main" id="{2521DDB2-8BE7-4563-469A-6E6A537B8B0E}"/>
                  </a:ext>
                </a:extLst>
              </p:cNvPr>
              <p:cNvGrpSpPr/>
              <p:nvPr/>
            </p:nvGrpSpPr>
            <p:grpSpPr>
              <a:xfrm>
                <a:off x="4888837" y="1182089"/>
                <a:ext cx="609600" cy="1703986"/>
                <a:chOff x="4888837" y="1182089"/>
                <a:chExt cx="609600" cy="1703986"/>
              </a:xfrm>
            </p:grpSpPr>
            <p:sp>
              <p:nvSpPr>
                <p:cNvPr id="19" name="Textfeld 18">
                  <a:extLst>
                    <a:ext uri="{FF2B5EF4-FFF2-40B4-BE49-F238E27FC236}">
                      <a16:creationId xmlns:a16="http://schemas.microsoft.com/office/drawing/2014/main" id="{CB6E96D8-D3F2-CF3A-BA62-375F3AC3D017}"/>
                    </a:ext>
                  </a:extLst>
                </p:cNvPr>
                <p:cNvSpPr txBox="1"/>
                <p:nvPr/>
              </p:nvSpPr>
              <p:spPr>
                <a:xfrm>
                  <a:off x="4957034" y="1182089"/>
                  <a:ext cx="473206" cy="276999"/>
                </a:xfrm>
                <a:prstGeom prst="rect">
                  <a:avLst/>
                </a:prstGeom>
                <a:noFill/>
              </p:spPr>
              <p:txBody>
                <a:bodyPr wrap="none" rtlCol="0">
                  <a:spAutoFit/>
                </a:bodyPr>
                <a:lstStyle/>
                <a:p>
                  <a:r>
                    <a:rPr lang="de-DE" sz="1200" dirty="0"/>
                    <a:t>CO</a:t>
                  </a:r>
                  <a:r>
                    <a:rPr lang="de-DE" sz="1200" baseline="-25000" dirty="0"/>
                    <a:t>2</a:t>
                  </a:r>
                </a:p>
              </p:txBody>
            </p:sp>
            <p:pic>
              <p:nvPicPr>
                <p:cNvPr id="23" name="Grafik 22" descr="Ein Bild, das Text, Diagramm, Screenshot, Schrift enthält.&#10;&#10;Automatisch generierte Beschreibung">
                  <a:extLst>
                    <a:ext uri="{FF2B5EF4-FFF2-40B4-BE49-F238E27FC236}">
                      <a16:creationId xmlns:a16="http://schemas.microsoft.com/office/drawing/2014/main" id="{07AEB24A-03B7-DF9C-5491-2F2AE4209607}"/>
                    </a:ext>
                  </a:extLst>
                </p:cNvPr>
                <p:cNvPicPr>
                  <a:picLocks noChangeAspect="1"/>
                </p:cNvPicPr>
                <p:nvPr/>
              </p:nvPicPr>
              <p:blipFill rotWithShape="1">
                <a:blip r:embed="rId3">
                  <a:extLst>
                    <a:ext uri="{28A0092B-C50C-407E-A947-70E740481C1C}">
                      <a14:useLocalDpi xmlns:a14="http://schemas.microsoft.com/office/drawing/2010/main" val="0"/>
                    </a:ext>
                  </a:extLst>
                </a:blip>
                <a:srcRect l="49303" t="27855" r="43541" b="59180"/>
                <a:stretch/>
              </p:blipFill>
              <p:spPr>
                <a:xfrm>
                  <a:off x="4888837" y="2209319"/>
                  <a:ext cx="609600" cy="676756"/>
                </a:xfrm>
                <a:prstGeom prst="rect">
                  <a:avLst/>
                </a:prstGeom>
              </p:spPr>
            </p:pic>
            <p:sp>
              <p:nvSpPr>
                <p:cNvPr id="20" name="Pfeil: nach unten 19">
                  <a:extLst>
                    <a:ext uri="{FF2B5EF4-FFF2-40B4-BE49-F238E27FC236}">
                      <a16:creationId xmlns:a16="http://schemas.microsoft.com/office/drawing/2014/main" id="{724E85B4-6503-C3CB-A273-C4B0FDC0DEDC}"/>
                    </a:ext>
                  </a:extLst>
                </p:cNvPr>
                <p:cNvSpPr/>
                <p:nvPr/>
              </p:nvSpPr>
              <p:spPr bwMode="auto">
                <a:xfrm>
                  <a:off x="5097460" y="1459089"/>
                  <a:ext cx="163777" cy="833262"/>
                </a:xfrm>
                <a:prstGeom prst="downArrow">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27" name="Textfeld 26">
                <a:extLst>
                  <a:ext uri="{FF2B5EF4-FFF2-40B4-BE49-F238E27FC236}">
                    <a16:creationId xmlns:a16="http://schemas.microsoft.com/office/drawing/2014/main" id="{376B968A-A7B9-2789-B8A4-036C8D8BDC6F}"/>
                  </a:ext>
                </a:extLst>
              </p:cNvPr>
              <p:cNvSpPr txBox="1"/>
              <p:nvPr/>
            </p:nvSpPr>
            <p:spPr>
              <a:xfrm>
                <a:off x="4760126" y="2793185"/>
                <a:ext cx="889987" cy="215444"/>
              </a:xfrm>
              <a:prstGeom prst="rect">
                <a:avLst/>
              </a:prstGeom>
              <a:noFill/>
            </p:spPr>
            <p:txBody>
              <a:bodyPr wrap="none" rtlCol="0">
                <a:spAutoFit/>
              </a:bodyPr>
              <a:lstStyle/>
              <a:p>
                <a:r>
                  <a:rPr lang="de-DE" sz="1200" baseline="-25000" dirty="0"/>
                  <a:t>Methanisierung</a:t>
                </a:r>
              </a:p>
            </p:txBody>
          </p:sp>
        </p:grpSp>
        <p:sp>
          <p:nvSpPr>
            <p:cNvPr id="29" name="Pfeil: Fünfeck 28">
              <a:extLst>
                <a:ext uri="{FF2B5EF4-FFF2-40B4-BE49-F238E27FC236}">
                  <a16:creationId xmlns:a16="http://schemas.microsoft.com/office/drawing/2014/main" id="{D8173E87-E5FA-A809-4826-982C9F78D86F}"/>
                </a:ext>
              </a:extLst>
            </p:cNvPr>
            <p:cNvSpPr/>
            <p:nvPr/>
          </p:nvSpPr>
          <p:spPr bwMode="auto">
            <a:xfrm>
              <a:off x="4079229" y="2477145"/>
              <a:ext cx="775428"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2" name="Gruppieren 8231">
            <a:extLst>
              <a:ext uri="{FF2B5EF4-FFF2-40B4-BE49-F238E27FC236}">
                <a16:creationId xmlns:a16="http://schemas.microsoft.com/office/drawing/2014/main" id="{0FBAAF2B-BBB4-9838-46B5-B9E9737966BB}"/>
              </a:ext>
            </a:extLst>
          </p:cNvPr>
          <p:cNvGrpSpPr/>
          <p:nvPr/>
        </p:nvGrpSpPr>
        <p:grpSpPr>
          <a:xfrm>
            <a:off x="2783836" y="2234445"/>
            <a:ext cx="473206" cy="487766"/>
            <a:chOff x="3928846" y="1659259"/>
            <a:chExt cx="473206" cy="487766"/>
          </a:xfrm>
        </p:grpSpPr>
        <p:sp>
          <p:nvSpPr>
            <p:cNvPr id="8214" name="Textfeld 8213">
              <a:extLst>
                <a:ext uri="{FF2B5EF4-FFF2-40B4-BE49-F238E27FC236}">
                  <a16:creationId xmlns:a16="http://schemas.microsoft.com/office/drawing/2014/main" id="{F72B0E19-8347-6481-6D7E-CABC87DF863B}"/>
                </a:ext>
              </a:extLst>
            </p:cNvPr>
            <p:cNvSpPr txBox="1"/>
            <p:nvPr/>
          </p:nvSpPr>
          <p:spPr>
            <a:xfrm>
              <a:off x="3928846" y="1659259"/>
              <a:ext cx="473206" cy="276999"/>
            </a:xfrm>
            <a:prstGeom prst="rect">
              <a:avLst/>
            </a:prstGeom>
            <a:noFill/>
          </p:spPr>
          <p:txBody>
            <a:bodyPr wrap="none" rtlCol="0">
              <a:spAutoFit/>
            </a:bodyPr>
            <a:lstStyle/>
            <a:p>
              <a:r>
                <a:rPr lang="de-DE" sz="1200" dirty="0"/>
                <a:t>H</a:t>
              </a:r>
              <a:r>
                <a:rPr lang="de-DE" sz="1200" baseline="-25000" dirty="0"/>
                <a:t>2</a:t>
              </a:r>
              <a:r>
                <a:rPr lang="de-DE" sz="1200" dirty="0"/>
                <a:t>O</a:t>
              </a:r>
            </a:p>
          </p:txBody>
        </p:sp>
        <p:sp>
          <p:nvSpPr>
            <p:cNvPr id="8215" name="Pfeil: nach unten 8214">
              <a:extLst>
                <a:ext uri="{FF2B5EF4-FFF2-40B4-BE49-F238E27FC236}">
                  <a16:creationId xmlns:a16="http://schemas.microsoft.com/office/drawing/2014/main" id="{A4467CDC-CB8C-B7EF-A6C3-4AB7C02AC193}"/>
                </a:ext>
              </a:extLst>
            </p:cNvPr>
            <p:cNvSpPr/>
            <p:nvPr/>
          </p:nvSpPr>
          <p:spPr bwMode="auto">
            <a:xfrm>
              <a:off x="4078797" y="1908860"/>
              <a:ext cx="163777" cy="238165"/>
            </a:xfrm>
            <a:prstGeom prst="downArrow">
              <a:avLst/>
            </a:prstGeom>
            <a:solidFill>
              <a:srgbClr val="00B05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3" name="Gruppieren 8232">
            <a:extLst>
              <a:ext uri="{FF2B5EF4-FFF2-40B4-BE49-F238E27FC236}">
                <a16:creationId xmlns:a16="http://schemas.microsoft.com/office/drawing/2014/main" id="{A8E0B320-7924-F28A-7CE4-365C97D7CD0C}"/>
              </a:ext>
            </a:extLst>
          </p:cNvPr>
          <p:cNvGrpSpPr/>
          <p:nvPr/>
        </p:nvGrpSpPr>
        <p:grpSpPr>
          <a:xfrm>
            <a:off x="2667232" y="3393893"/>
            <a:ext cx="688009" cy="1500338"/>
            <a:chOff x="3829522" y="2476285"/>
            <a:chExt cx="688009" cy="1500338"/>
          </a:xfrm>
        </p:grpSpPr>
        <p:grpSp>
          <p:nvGrpSpPr>
            <p:cNvPr id="8230" name="Gruppieren 8229">
              <a:extLst>
                <a:ext uri="{FF2B5EF4-FFF2-40B4-BE49-F238E27FC236}">
                  <a16:creationId xmlns:a16="http://schemas.microsoft.com/office/drawing/2014/main" id="{86D68F69-0680-E640-6B58-E2D7E1738198}"/>
                </a:ext>
              </a:extLst>
            </p:cNvPr>
            <p:cNvGrpSpPr/>
            <p:nvPr/>
          </p:nvGrpSpPr>
          <p:grpSpPr>
            <a:xfrm>
              <a:off x="3829522" y="2476285"/>
              <a:ext cx="688009" cy="493277"/>
              <a:chOff x="3829522" y="2476285"/>
              <a:chExt cx="688009" cy="493277"/>
            </a:xfrm>
          </p:grpSpPr>
          <p:pic>
            <p:nvPicPr>
              <p:cNvPr id="21" name="Grafik 20" descr="Ein Bild, das Text, Diagramm, Screenshot, Schrift enthält.&#10;&#10;Automatisch generierte Beschreibung">
                <a:extLst>
                  <a:ext uri="{FF2B5EF4-FFF2-40B4-BE49-F238E27FC236}">
                    <a16:creationId xmlns:a16="http://schemas.microsoft.com/office/drawing/2014/main" id="{A9FEB943-276C-45E4-030B-35A339551891}"/>
                  </a:ext>
                </a:extLst>
              </p:cNvPr>
              <p:cNvPicPr>
                <a:picLocks noChangeAspect="1"/>
              </p:cNvPicPr>
              <p:nvPr/>
            </p:nvPicPr>
            <p:blipFill rotWithShape="1">
              <a:blip r:embed="rId3">
                <a:extLst>
                  <a:ext uri="{28A0092B-C50C-407E-A947-70E740481C1C}">
                    <a14:useLocalDpi xmlns:a14="http://schemas.microsoft.com/office/drawing/2010/main" val="0"/>
                  </a:ext>
                </a:extLst>
              </a:blip>
              <a:srcRect l="37825" t="30966" r="55298" b="62191"/>
              <a:stretch/>
            </p:blipFill>
            <p:spPr>
              <a:xfrm>
                <a:off x="3853890" y="2476285"/>
                <a:ext cx="585789" cy="357188"/>
              </a:xfrm>
              <a:prstGeom prst="rect">
                <a:avLst/>
              </a:prstGeom>
            </p:spPr>
          </p:pic>
          <p:sp>
            <p:nvSpPr>
              <p:cNvPr id="26" name="Textfeld 25">
                <a:extLst>
                  <a:ext uri="{FF2B5EF4-FFF2-40B4-BE49-F238E27FC236}">
                    <a16:creationId xmlns:a16="http://schemas.microsoft.com/office/drawing/2014/main" id="{93B1DD59-FA69-3402-54B2-E7A6143F81C2}"/>
                  </a:ext>
                </a:extLst>
              </p:cNvPr>
              <p:cNvSpPr txBox="1"/>
              <p:nvPr/>
            </p:nvSpPr>
            <p:spPr>
              <a:xfrm>
                <a:off x="3829522" y="2754118"/>
                <a:ext cx="688009" cy="215444"/>
              </a:xfrm>
              <a:prstGeom prst="rect">
                <a:avLst/>
              </a:prstGeom>
              <a:noFill/>
            </p:spPr>
            <p:txBody>
              <a:bodyPr wrap="none" rtlCol="0">
                <a:spAutoFit/>
              </a:bodyPr>
              <a:lstStyle/>
              <a:p>
                <a:r>
                  <a:rPr lang="de-DE" sz="1200" baseline="-25000" dirty="0"/>
                  <a:t>Elektrolyse</a:t>
                </a:r>
              </a:p>
            </p:txBody>
          </p:sp>
        </p:grpSp>
        <p:grpSp>
          <p:nvGrpSpPr>
            <p:cNvPr id="8231" name="Gruppieren 8230">
              <a:extLst>
                <a:ext uri="{FF2B5EF4-FFF2-40B4-BE49-F238E27FC236}">
                  <a16:creationId xmlns:a16="http://schemas.microsoft.com/office/drawing/2014/main" id="{AE13761F-3766-93F5-E01E-5F8F24040390}"/>
                </a:ext>
              </a:extLst>
            </p:cNvPr>
            <p:cNvGrpSpPr/>
            <p:nvPr/>
          </p:nvGrpSpPr>
          <p:grpSpPr>
            <a:xfrm>
              <a:off x="4004077" y="3463216"/>
              <a:ext cx="362600" cy="513407"/>
              <a:chOff x="4004077" y="3463216"/>
              <a:chExt cx="362600" cy="513407"/>
            </a:xfrm>
          </p:grpSpPr>
          <p:sp>
            <p:nvSpPr>
              <p:cNvPr id="2" name="Pfeil: nach unten 1">
                <a:extLst>
                  <a:ext uri="{FF2B5EF4-FFF2-40B4-BE49-F238E27FC236}">
                    <a16:creationId xmlns:a16="http://schemas.microsoft.com/office/drawing/2014/main" id="{BB63ED0D-7B06-CDC6-F1D1-DCDA03E1F653}"/>
                  </a:ext>
                </a:extLst>
              </p:cNvPr>
              <p:cNvSpPr/>
              <p:nvPr/>
            </p:nvSpPr>
            <p:spPr bwMode="auto">
              <a:xfrm>
                <a:off x="4078797" y="3463216"/>
                <a:ext cx="163777" cy="238165"/>
              </a:xfrm>
              <a:prstGeom prst="downArrow">
                <a:avLst/>
              </a:prstGeom>
              <a:solidFill>
                <a:schemeClr val="accent2"/>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6" name="Textfeld 8215">
                <a:extLst>
                  <a:ext uri="{FF2B5EF4-FFF2-40B4-BE49-F238E27FC236}">
                    <a16:creationId xmlns:a16="http://schemas.microsoft.com/office/drawing/2014/main" id="{8ACCB6CD-BEB9-3070-345B-B88E3E861E98}"/>
                  </a:ext>
                </a:extLst>
              </p:cNvPr>
              <p:cNvSpPr txBox="1"/>
              <p:nvPr/>
            </p:nvSpPr>
            <p:spPr>
              <a:xfrm>
                <a:off x="4004077" y="3699624"/>
                <a:ext cx="362600" cy="276999"/>
              </a:xfrm>
              <a:prstGeom prst="rect">
                <a:avLst/>
              </a:prstGeom>
              <a:noFill/>
            </p:spPr>
            <p:txBody>
              <a:bodyPr wrap="none" rtlCol="0">
                <a:spAutoFit/>
              </a:bodyPr>
              <a:lstStyle/>
              <a:p>
                <a:r>
                  <a:rPr lang="de-DE" sz="1200" dirty="0"/>
                  <a:t>O</a:t>
                </a:r>
                <a:r>
                  <a:rPr lang="de-DE" sz="1200" baseline="-25000" dirty="0"/>
                  <a:t>2</a:t>
                </a:r>
              </a:p>
            </p:txBody>
          </p:sp>
        </p:grpSp>
      </p:grpSp>
      <p:grpSp>
        <p:nvGrpSpPr>
          <p:cNvPr id="8228" name="Gruppieren 8227">
            <a:extLst>
              <a:ext uri="{FF2B5EF4-FFF2-40B4-BE49-F238E27FC236}">
                <a16:creationId xmlns:a16="http://schemas.microsoft.com/office/drawing/2014/main" id="{ADC84367-5BBB-548B-65B5-D0F79212268F}"/>
              </a:ext>
            </a:extLst>
          </p:cNvPr>
          <p:cNvGrpSpPr/>
          <p:nvPr/>
        </p:nvGrpSpPr>
        <p:grpSpPr>
          <a:xfrm>
            <a:off x="0" y="2565666"/>
            <a:ext cx="1975684" cy="2677051"/>
            <a:chOff x="265644" y="2191202"/>
            <a:chExt cx="1975684" cy="2677051"/>
          </a:xfrm>
        </p:grpSpPr>
        <p:grpSp>
          <p:nvGrpSpPr>
            <p:cNvPr id="8226" name="Gruppieren 8225">
              <a:extLst>
                <a:ext uri="{FF2B5EF4-FFF2-40B4-BE49-F238E27FC236}">
                  <a16:creationId xmlns:a16="http://schemas.microsoft.com/office/drawing/2014/main" id="{DD22156C-AEAD-3F0E-96DE-1CB392F213F9}"/>
                </a:ext>
              </a:extLst>
            </p:cNvPr>
            <p:cNvGrpSpPr/>
            <p:nvPr/>
          </p:nvGrpSpPr>
          <p:grpSpPr>
            <a:xfrm>
              <a:off x="265644" y="2191202"/>
              <a:ext cx="1975684" cy="2100751"/>
              <a:chOff x="569853" y="2195394"/>
              <a:chExt cx="1975684" cy="2100751"/>
            </a:xfrm>
          </p:grpSpPr>
          <p:pic>
            <p:nvPicPr>
              <p:cNvPr id="7" name="Grafik 6" descr="Ein Bild, das Text, Diagramm, Screenshot, Schrift enthält.&#10;&#10;Automatisch generierte Beschreibung">
                <a:extLst>
                  <a:ext uri="{FF2B5EF4-FFF2-40B4-BE49-F238E27FC236}">
                    <a16:creationId xmlns:a16="http://schemas.microsoft.com/office/drawing/2014/main" id="{0FF88D82-E7AE-DD40-A6BE-D84459584389}"/>
                  </a:ext>
                </a:extLst>
              </p:cNvPr>
              <p:cNvPicPr>
                <a:picLocks noChangeAspect="1"/>
              </p:cNvPicPr>
              <p:nvPr/>
            </p:nvPicPr>
            <p:blipFill rotWithShape="1">
              <a:blip r:embed="rId3">
                <a:extLst>
                  <a:ext uri="{28A0092B-C50C-407E-A947-70E740481C1C}">
                    <a14:useLocalDpi xmlns:a14="http://schemas.microsoft.com/office/drawing/2010/main" val="0"/>
                  </a:ext>
                </a:extLst>
              </a:blip>
              <a:srcRect l="-1" t="25585" r="77344" b="34195"/>
              <a:stretch/>
            </p:blipFill>
            <p:spPr>
              <a:xfrm>
                <a:off x="569853" y="2195394"/>
                <a:ext cx="1929964" cy="2099387"/>
              </a:xfrm>
              <a:prstGeom prst="rect">
                <a:avLst/>
              </a:prstGeom>
            </p:spPr>
          </p:pic>
          <p:sp>
            <p:nvSpPr>
              <p:cNvPr id="8224" name="Rechteck 8223">
                <a:extLst>
                  <a:ext uri="{FF2B5EF4-FFF2-40B4-BE49-F238E27FC236}">
                    <a16:creationId xmlns:a16="http://schemas.microsoft.com/office/drawing/2014/main" id="{B1C2F100-2CC4-7D54-0F00-D348526A0C7C}"/>
                  </a:ext>
                </a:extLst>
              </p:cNvPr>
              <p:cNvSpPr/>
              <p:nvPr/>
            </p:nvSpPr>
            <p:spPr bwMode="auto">
              <a:xfrm>
                <a:off x="2374900" y="2476285"/>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25" name="Rechteck 8224">
                <a:extLst>
                  <a:ext uri="{FF2B5EF4-FFF2-40B4-BE49-F238E27FC236}">
                    <a16:creationId xmlns:a16="http://schemas.microsoft.com/office/drawing/2014/main" id="{CE54EB88-11A9-A399-16AF-E8B0EFF58E1D}"/>
                  </a:ext>
                </a:extLst>
              </p:cNvPr>
              <p:cNvSpPr/>
              <p:nvPr/>
            </p:nvSpPr>
            <p:spPr bwMode="auto">
              <a:xfrm>
                <a:off x="2374900" y="3845651"/>
                <a:ext cx="170637" cy="450494"/>
              </a:xfrm>
              <a:prstGeom prst="rect">
                <a:avLst/>
              </a:prstGeom>
              <a:solidFill>
                <a:schemeClr val="bg1"/>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20" name="Textfeld 8219">
              <a:extLst>
                <a:ext uri="{FF2B5EF4-FFF2-40B4-BE49-F238E27FC236}">
                  <a16:creationId xmlns:a16="http://schemas.microsoft.com/office/drawing/2014/main" id="{23E28103-CE30-D94E-F34A-328E2B429F74}"/>
                </a:ext>
              </a:extLst>
            </p:cNvPr>
            <p:cNvSpPr txBox="1"/>
            <p:nvPr/>
          </p:nvSpPr>
          <p:spPr>
            <a:xfrm>
              <a:off x="608065" y="4389404"/>
              <a:ext cx="1538606" cy="478849"/>
            </a:xfrm>
            <a:prstGeom prst="rect">
              <a:avLst/>
            </a:prstGeom>
            <a:noFill/>
          </p:spPr>
          <p:txBody>
            <a:bodyPr wrap="square">
              <a:spAutoFit/>
            </a:bodyPr>
            <a:lstStyle/>
            <a:p>
              <a:pPr>
                <a:lnSpc>
                  <a:spcPct val="107000"/>
                </a:lnSpc>
                <a:spcAft>
                  <a:spcPts val="800"/>
                </a:spcAft>
              </a:pP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Ausgangsbasis:</a:t>
              </a:r>
              <a:b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br>
              <a:r>
                <a:rPr lang="de-DE" sz="1200" kern="100" dirty="0">
                  <a:solidFill>
                    <a:srgbClr val="00B050"/>
                  </a:solidFill>
                  <a:latin typeface="Calibri" panose="020F0502020204030204" pitchFamily="34" charset="0"/>
                  <a:ea typeface="Calibri" panose="020F0502020204030204" pitchFamily="34" charset="0"/>
                  <a:cs typeface="Times New Roman" panose="02020603050405020304" pitchFamily="18" charset="0"/>
                </a:rPr>
                <a:t>erneuerbarer Strom</a:t>
              </a:r>
              <a:endParaRPr lang="de-DE" sz="12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217" name="Textfeld 8216">
            <a:extLst>
              <a:ext uri="{FF2B5EF4-FFF2-40B4-BE49-F238E27FC236}">
                <a16:creationId xmlns:a16="http://schemas.microsoft.com/office/drawing/2014/main" id="{DFE5FD50-3305-D039-838E-345FBE040111}"/>
              </a:ext>
            </a:extLst>
          </p:cNvPr>
          <p:cNvSpPr txBox="1"/>
          <p:nvPr/>
        </p:nvSpPr>
        <p:spPr>
          <a:xfrm>
            <a:off x="0" y="5837727"/>
            <a:ext cx="9867393" cy="646331"/>
          </a:xfrm>
          <a:prstGeom prst="rect">
            <a:avLst/>
          </a:prstGeom>
          <a:noFill/>
        </p:spPr>
        <p:txBody>
          <a:bodyPr wrap="square">
            <a:spAutoFit/>
          </a:bodyPr>
          <a:lstStyle/>
          <a:p>
            <a:pPr algn="ctr"/>
            <a:r>
              <a:rPr lang="de-DE" altLang="de-DE" sz="1800" dirty="0">
                <a:solidFill>
                  <a:srgbClr val="00B050"/>
                </a:solidFill>
              </a:rPr>
              <a:t>Der Strom aus saisonal gespeicherter Energie wird teuer und muss außerhalb von</a:t>
            </a:r>
            <a:br>
              <a:rPr lang="de-DE" altLang="de-DE" sz="1800" dirty="0">
                <a:solidFill>
                  <a:srgbClr val="00B050"/>
                </a:solidFill>
              </a:rPr>
            </a:br>
            <a:r>
              <a:rPr lang="de-DE" altLang="de-DE" sz="1800" dirty="0">
                <a:solidFill>
                  <a:srgbClr val="00B050"/>
                </a:solidFill>
              </a:rPr>
              <a:t>Merit-Order-Markt-Prinzipien gehandelt werden!</a:t>
            </a:r>
          </a:p>
        </p:txBody>
      </p:sp>
      <p:sp>
        <p:nvSpPr>
          <p:cNvPr id="8219" name="Textfeld 8218">
            <a:extLst>
              <a:ext uri="{FF2B5EF4-FFF2-40B4-BE49-F238E27FC236}">
                <a16:creationId xmlns:a16="http://schemas.microsoft.com/office/drawing/2014/main" id="{970CF5AB-1239-92B1-C7ED-8C412A195633}"/>
              </a:ext>
            </a:extLst>
          </p:cNvPr>
          <p:cNvSpPr txBox="1"/>
          <p:nvPr/>
        </p:nvSpPr>
        <p:spPr>
          <a:xfrm>
            <a:off x="1015703" y="-15165"/>
            <a:ext cx="8851690" cy="707886"/>
          </a:xfrm>
          <a:prstGeom prst="rect">
            <a:avLst/>
          </a:prstGeom>
          <a:noFill/>
        </p:spPr>
        <p:txBody>
          <a:bodyPr wrap="square">
            <a:spAutoFit/>
          </a:bodyPr>
          <a:lstStyle/>
          <a:p>
            <a:r>
              <a:rPr lang="de-DE" altLang="de-DE" sz="2000" dirty="0">
                <a:solidFill>
                  <a:schemeClr val="bg1"/>
                </a:solidFill>
              </a:rPr>
              <a:t>Energieausgleich, Energiespeicher (6) </a:t>
            </a:r>
            <a:r>
              <a:rPr lang="de-DE" altLang="de-DE" sz="2000" u="sng" dirty="0">
                <a:solidFill>
                  <a:schemeClr val="bg1"/>
                </a:solidFill>
              </a:rPr>
              <a:t>saisonaler</a:t>
            </a:r>
            <a:r>
              <a:rPr lang="de-DE" altLang="de-DE" sz="2000" dirty="0">
                <a:solidFill>
                  <a:schemeClr val="bg1"/>
                </a:solidFill>
              </a:rPr>
              <a:t> Energieausgleich (6): </a:t>
            </a:r>
            <a:br>
              <a:rPr lang="de-DE" altLang="de-DE" sz="2000" dirty="0">
                <a:solidFill>
                  <a:schemeClr val="bg1"/>
                </a:solidFill>
              </a:rPr>
            </a:br>
            <a:r>
              <a:rPr lang="de-DE" altLang="de-DE" sz="2000" dirty="0">
                <a:solidFill>
                  <a:schemeClr val="bg1"/>
                </a:solidFill>
              </a:rPr>
              <a:t>Wirkungskette bei der </a:t>
            </a:r>
            <a:r>
              <a:rPr lang="de-DE" altLang="de-DE" sz="2000" dirty="0">
                <a:solidFill>
                  <a:schemeClr val="bg1"/>
                </a:solidFill>
                <a:effectLst>
                  <a:outerShdw blurRad="38100" dist="38100" dir="2700000" algn="tl">
                    <a:srgbClr val="000000">
                      <a:alpha val="43137"/>
                    </a:srgbClr>
                  </a:outerShdw>
                </a:effectLst>
              </a:rPr>
              <a:t>Rückverstromung </a:t>
            </a:r>
          </a:p>
        </p:txBody>
      </p:sp>
      <p:sp>
        <p:nvSpPr>
          <p:cNvPr id="8223" name="Pfeil: Fünfeck 8222">
            <a:extLst>
              <a:ext uri="{FF2B5EF4-FFF2-40B4-BE49-F238E27FC236}">
                <a16:creationId xmlns:a16="http://schemas.microsoft.com/office/drawing/2014/main" id="{0D014FE9-611A-5BA4-1BC3-995CA40F0408}"/>
              </a:ext>
            </a:extLst>
          </p:cNvPr>
          <p:cNvSpPr/>
          <p:nvPr/>
        </p:nvSpPr>
        <p:spPr bwMode="auto">
          <a:xfrm>
            <a:off x="1999680" y="3507891"/>
            <a:ext cx="358330" cy="172413"/>
          </a:xfrm>
          <a:prstGeom prst="homePlate">
            <a:avLst>
              <a:gd name="adj" fmla="val 41713"/>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7" name="Textfeld 8236">
            <a:extLst>
              <a:ext uri="{FF2B5EF4-FFF2-40B4-BE49-F238E27FC236}">
                <a16:creationId xmlns:a16="http://schemas.microsoft.com/office/drawing/2014/main" id="{C255DA3B-5F29-645C-40D0-B10BA5F62BED}"/>
              </a:ext>
            </a:extLst>
          </p:cNvPr>
          <p:cNvSpPr txBox="1"/>
          <p:nvPr/>
        </p:nvSpPr>
        <p:spPr>
          <a:xfrm>
            <a:off x="2576949" y="3903404"/>
            <a:ext cx="910827" cy="276999"/>
          </a:xfrm>
          <a:prstGeom prst="rect">
            <a:avLst/>
          </a:prstGeom>
          <a:noFill/>
        </p:spPr>
        <p:txBody>
          <a:bodyPr wrap="none" rtlCol="0">
            <a:spAutoFit/>
          </a:bodyPr>
          <a:lstStyle/>
          <a:p>
            <a:r>
              <a:rPr lang="el-GR" sz="1200" dirty="0">
                <a:solidFill>
                  <a:srgbClr val="FF0000"/>
                </a:solidFill>
              </a:rPr>
              <a:t>η</a:t>
            </a:r>
            <a:r>
              <a:rPr lang="de-DE" sz="1200" dirty="0">
                <a:solidFill>
                  <a:srgbClr val="FF0000"/>
                </a:solidFill>
              </a:rPr>
              <a:t>: ca. 70%</a:t>
            </a:r>
          </a:p>
        </p:txBody>
      </p:sp>
      <p:sp>
        <p:nvSpPr>
          <p:cNvPr id="8238" name="Textfeld 8237">
            <a:extLst>
              <a:ext uri="{FF2B5EF4-FFF2-40B4-BE49-F238E27FC236}">
                <a16:creationId xmlns:a16="http://schemas.microsoft.com/office/drawing/2014/main" id="{2EE36295-99E2-0822-7D8A-4FBB6EF78E89}"/>
              </a:ext>
            </a:extLst>
          </p:cNvPr>
          <p:cNvSpPr txBox="1"/>
          <p:nvPr/>
        </p:nvSpPr>
        <p:spPr>
          <a:xfrm>
            <a:off x="4047923" y="4047938"/>
            <a:ext cx="910827" cy="276999"/>
          </a:xfrm>
          <a:prstGeom prst="rect">
            <a:avLst/>
          </a:prstGeom>
          <a:noFill/>
        </p:spPr>
        <p:txBody>
          <a:bodyPr wrap="none" rtlCol="0">
            <a:spAutoFit/>
          </a:bodyPr>
          <a:lstStyle/>
          <a:p>
            <a:r>
              <a:rPr lang="el-GR" sz="1200" dirty="0">
                <a:solidFill>
                  <a:srgbClr val="FF0000"/>
                </a:solidFill>
              </a:rPr>
              <a:t>η</a:t>
            </a:r>
            <a:r>
              <a:rPr lang="de-DE" sz="1200" dirty="0">
                <a:solidFill>
                  <a:srgbClr val="FF0000"/>
                </a:solidFill>
              </a:rPr>
              <a:t>: ca. 70%</a:t>
            </a:r>
          </a:p>
        </p:txBody>
      </p:sp>
      <p:grpSp>
        <p:nvGrpSpPr>
          <p:cNvPr id="8252" name="Gruppieren 8251">
            <a:extLst>
              <a:ext uri="{FF2B5EF4-FFF2-40B4-BE49-F238E27FC236}">
                <a16:creationId xmlns:a16="http://schemas.microsoft.com/office/drawing/2014/main" id="{F5CB55AF-D6DF-896E-FF4B-8E26C4543F92}"/>
              </a:ext>
            </a:extLst>
          </p:cNvPr>
          <p:cNvGrpSpPr/>
          <p:nvPr/>
        </p:nvGrpSpPr>
        <p:grpSpPr>
          <a:xfrm>
            <a:off x="5991169" y="2674229"/>
            <a:ext cx="2974209" cy="1840473"/>
            <a:chOff x="6068350" y="2674229"/>
            <a:chExt cx="2974209" cy="1840473"/>
          </a:xfrm>
        </p:grpSpPr>
        <p:sp>
          <p:nvSpPr>
            <p:cNvPr id="30" name="Rechteck: abgerundete Ecken 29">
              <a:extLst>
                <a:ext uri="{FF2B5EF4-FFF2-40B4-BE49-F238E27FC236}">
                  <a16:creationId xmlns:a16="http://schemas.microsoft.com/office/drawing/2014/main" id="{CEAE65AE-FDCB-EA91-45A3-5FE8168CA9AA}"/>
                </a:ext>
              </a:extLst>
            </p:cNvPr>
            <p:cNvSpPr/>
            <p:nvPr/>
          </p:nvSpPr>
          <p:spPr bwMode="auto">
            <a:xfrm>
              <a:off x="6068350" y="2674229"/>
              <a:ext cx="2680204" cy="1840473"/>
            </a:xfrm>
            <a:prstGeom prst="roundRect">
              <a:avLst>
                <a:gd name="adj" fmla="val 8156"/>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51" name="Gruppieren 8250">
              <a:extLst>
                <a:ext uri="{FF2B5EF4-FFF2-40B4-BE49-F238E27FC236}">
                  <a16:creationId xmlns:a16="http://schemas.microsoft.com/office/drawing/2014/main" id="{6D6C8812-2068-A31A-9063-77E18C1E90EF}"/>
                </a:ext>
              </a:extLst>
            </p:cNvPr>
            <p:cNvGrpSpPr/>
            <p:nvPr/>
          </p:nvGrpSpPr>
          <p:grpSpPr>
            <a:xfrm>
              <a:off x="6202338" y="2728663"/>
              <a:ext cx="2840221" cy="1417374"/>
              <a:chOff x="6202338" y="2728663"/>
              <a:chExt cx="2840221" cy="1417374"/>
            </a:xfrm>
          </p:grpSpPr>
          <p:pic>
            <p:nvPicPr>
              <p:cNvPr id="8240" name="Grafik 8239" descr="Ein Bild, das Himmel, draußen, Wasser, See enthält.&#10;&#10;Automatisch generierte Beschreibung">
                <a:extLst>
                  <a:ext uri="{FF2B5EF4-FFF2-40B4-BE49-F238E27FC236}">
                    <a16:creationId xmlns:a16="http://schemas.microsoft.com/office/drawing/2014/main" id="{62C997D9-030A-C6B1-4CB2-8F91FFE19A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655" y="3020742"/>
                <a:ext cx="1688188" cy="1125295"/>
              </a:xfrm>
              <a:prstGeom prst="rect">
                <a:avLst/>
              </a:prstGeom>
            </p:spPr>
          </p:pic>
          <p:sp>
            <p:nvSpPr>
              <p:cNvPr id="8241" name="Pfeil: Fünfeck 8240">
                <a:extLst>
                  <a:ext uri="{FF2B5EF4-FFF2-40B4-BE49-F238E27FC236}">
                    <a16:creationId xmlns:a16="http://schemas.microsoft.com/office/drawing/2014/main" id="{A274BBD7-0E84-8634-FA48-813B19746407}"/>
                  </a:ext>
                </a:extLst>
              </p:cNvPr>
              <p:cNvSpPr/>
              <p:nvPr/>
            </p:nvSpPr>
            <p:spPr bwMode="auto">
              <a:xfrm>
                <a:off x="8684229" y="3085047"/>
                <a:ext cx="358330" cy="172413"/>
              </a:xfrm>
              <a:prstGeom prst="homePlate">
                <a:avLst>
                  <a:gd name="adj" fmla="val 41713"/>
                </a:avLst>
              </a:prstGeom>
              <a:solidFill>
                <a:srgbClr val="FFC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43" name="Textfeld 8242">
                <a:extLst>
                  <a:ext uri="{FF2B5EF4-FFF2-40B4-BE49-F238E27FC236}">
                    <a16:creationId xmlns:a16="http://schemas.microsoft.com/office/drawing/2014/main" id="{F7D09BF0-6D83-2C5A-A642-6F799677D8C1}"/>
                  </a:ext>
                </a:extLst>
              </p:cNvPr>
              <p:cNvSpPr txBox="1"/>
              <p:nvPr/>
            </p:nvSpPr>
            <p:spPr>
              <a:xfrm>
                <a:off x="6202338" y="2728663"/>
                <a:ext cx="2289281" cy="307777"/>
              </a:xfrm>
              <a:prstGeom prst="rect">
                <a:avLst/>
              </a:prstGeom>
              <a:noFill/>
            </p:spPr>
            <p:txBody>
              <a:bodyPr wrap="none" rtlCol="0">
                <a:spAutoFit/>
              </a:bodyPr>
              <a:lstStyle/>
              <a:p>
                <a:r>
                  <a:rPr lang="de-DE" sz="1400" dirty="0" err="1">
                    <a:solidFill>
                      <a:srgbClr val="008000"/>
                    </a:solidFill>
                    <a:latin typeface="Arial Rounded MT Bold" panose="020F0704030504030204" pitchFamily="34" charset="0"/>
                  </a:rPr>
                  <a:t>GuD</a:t>
                </a:r>
                <a:r>
                  <a:rPr lang="de-DE" sz="1400" dirty="0">
                    <a:solidFill>
                      <a:srgbClr val="008000"/>
                    </a:solidFill>
                    <a:latin typeface="Arial Rounded MT Bold" panose="020F0704030504030204" pitchFamily="34" charset="0"/>
                  </a:rPr>
                  <a:t>-Kraftwerk mit KWK</a:t>
                </a:r>
              </a:p>
            </p:txBody>
          </p:sp>
          <p:sp>
            <p:nvSpPr>
              <p:cNvPr id="8244" name="Pfeil: Fünfeck 8243">
                <a:extLst>
                  <a:ext uri="{FF2B5EF4-FFF2-40B4-BE49-F238E27FC236}">
                    <a16:creationId xmlns:a16="http://schemas.microsoft.com/office/drawing/2014/main" id="{77A1B105-8B41-AD3C-788F-738FA21C5919}"/>
                  </a:ext>
                </a:extLst>
              </p:cNvPr>
              <p:cNvSpPr/>
              <p:nvPr/>
            </p:nvSpPr>
            <p:spPr bwMode="auto">
              <a:xfrm>
                <a:off x="8684229" y="3957363"/>
                <a:ext cx="358330" cy="172413"/>
              </a:xfrm>
              <a:prstGeom prst="homePlate">
                <a:avLst>
                  <a:gd name="adj" fmla="val 41713"/>
                </a:avLst>
              </a:prstGeom>
              <a:solidFill>
                <a:srgbClr val="FF00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sp>
        <p:nvSpPr>
          <p:cNvPr id="8247" name="Textfeld 8246">
            <a:extLst>
              <a:ext uri="{FF2B5EF4-FFF2-40B4-BE49-F238E27FC236}">
                <a16:creationId xmlns:a16="http://schemas.microsoft.com/office/drawing/2014/main" id="{F2B036C2-3C89-483C-A674-527FDAD9A087}"/>
              </a:ext>
            </a:extLst>
          </p:cNvPr>
          <p:cNvSpPr txBox="1"/>
          <p:nvPr/>
        </p:nvSpPr>
        <p:spPr>
          <a:xfrm>
            <a:off x="6205156" y="4213787"/>
            <a:ext cx="1019831" cy="276999"/>
          </a:xfrm>
          <a:prstGeom prst="rect">
            <a:avLst/>
          </a:prstGeom>
          <a:noFill/>
        </p:spPr>
        <p:txBody>
          <a:bodyPr wrap="none" rtlCol="0">
            <a:spAutoFit/>
          </a:bodyPr>
          <a:lstStyle/>
          <a:p>
            <a:r>
              <a:rPr lang="el-GR" sz="1200" dirty="0">
                <a:solidFill>
                  <a:srgbClr val="FF0000"/>
                </a:solidFill>
              </a:rPr>
              <a:t>η</a:t>
            </a:r>
            <a:r>
              <a:rPr lang="de-DE" sz="1200" baseline="-25000" dirty="0" err="1">
                <a:solidFill>
                  <a:srgbClr val="FF0000"/>
                </a:solidFill>
              </a:rPr>
              <a:t>el</a:t>
            </a:r>
            <a:r>
              <a:rPr lang="de-DE" sz="1200" baseline="-25000" dirty="0">
                <a:solidFill>
                  <a:srgbClr val="FF0000"/>
                </a:solidFill>
              </a:rPr>
              <a:t>.</a:t>
            </a:r>
            <a:r>
              <a:rPr lang="de-DE" sz="1200" dirty="0">
                <a:solidFill>
                  <a:srgbClr val="FF0000"/>
                </a:solidFill>
              </a:rPr>
              <a:t>: ca. 60%</a:t>
            </a:r>
          </a:p>
        </p:txBody>
      </p:sp>
      <p:sp>
        <p:nvSpPr>
          <p:cNvPr id="8248" name="Textfeld 8247">
            <a:extLst>
              <a:ext uri="{FF2B5EF4-FFF2-40B4-BE49-F238E27FC236}">
                <a16:creationId xmlns:a16="http://schemas.microsoft.com/office/drawing/2014/main" id="{A461E240-BB07-BBC3-A01B-0919AFBC0135}"/>
              </a:ext>
            </a:extLst>
          </p:cNvPr>
          <p:cNvSpPr txBox="1"/>
          <p:nvPr/>
        </p:nvSpPr>
        <p:spPr>
          <a:xfrm>
            <a:off x="7319084" y="4187020"/>
            <a:ext cx="1194558" cy="276999"/>
          </a:xfrm>
          <a:prstGeom prst="rect">
            <a:avLst/>
          </a:prstGeom>
          <a:noFill/>
        </p:spPr>
        <p:txBody>
          <a:bodyPr wrap="none" rtlCol="0">
            <a:spAutoFit/>
          </a:bodyPr>
          <a:lstStyle/>
          <a:p>
            <a:r>
              <a:rPr lang="el-GR" sz="1200" dirty="0">
                <a:solidFill>
                  <a:srgbClr val="FF0000"/>
                </a:solidFill>
              </a:rPr>
              <a:t>η</a:t>
            </a:r>
            <a:r>
              <a:rPr lang="de-DE" sz="1200" baseline="-25000" dirty="0" err="1">
                <a:solidFill>
                  <a:srgbClr val="FF0000"/>
                </a:solidFill>
              </a:rPr>
              <a:t>el</a:t>
            </a:r>
            <a:r>
              <a:rPr lang="de-DE" sz="1200" baseline="-25000" dirty="0">
                <a:solidFill>
                  <a:srgbClr val="FF0000"/>
                </a:solidFill>
              </a:rPr>
              <a:t>.+</a:t>
            </a:r>
            <a:r>
              <a:rPr lang="de-DE" sz="1200" baseline="-25000" dirty="0" err="1">
                <a:solidFill>
                  <a:srgbClr val="FF0000"/>
                </a:solidFill>
              </a:rPr>
              <a:t>th</a:t>
            </a:r>
            <a:r>
              <a:rPr lang="de-DE" sz="1200" baseline="-25000" dirty="0">
                <a:solidFill>
                  <a:srgbClr val="FF0000"/>
                </a:solidFill>
              </a:rPr>
              <a:t>.</a:t>
            </a:r>
            <a:r>
              <a:rPr lang="de-DE" sz="1200" dirty="0">
                <a:solidFill>
                  <a:srgbClr val="FF0000"/>
                </a:solidFill>
              </a:rPr>
              <a:t>: ca. 90%</a:t>
            </a:r>
          </a:p>
        </p:txBody>
      </p:sp>
      <p:sp>
        <p:nvSpPr>
          <p:cNvPr id="8250" name="Textfeld 8249">
            <a:extLst>
              <a:ext uri="{FF2B5EF4-FFF2-40B4-BE49-F238E27FC236}">
                <a16:creationId xmlns:a16="http://schemas.microsoft.com/office/drawing/2014/main" id="{44C53E6C-D6BE-8EFD-4D50-75327081A377}"/>
              </a:ext>
            </a:extLst>
          </p:cNvPr>
          <p:cNvSpPr txBox="1"/>
          <p:nvPr/>
        </p:nvSpPr>
        <p:spPr>
          <a:xfrm>
            <a:off x="0" y="5413251"/>
            <a:ext cx="9867393" cy="369332"/>
          </a:xfrm>
          <a:prstGeom prst="rect">
            <a:avLst/>
          </a:prstGeom>
          <a:noFill/>
        </p:spPr>
        <p:txBody>
          <a:bodyPr wrap="square">
            <a:spAutoFit/>
          </a:bodyPr>
          <a:lstStyle/>
          <a:p>
            <a:pPr algn="ctr"/>
            <a:r>
              <a:rPr lang="de-DE" altLang="de-DE" sz="1800" dirty="0">
                <a:solidFill>
                  <a:srgbClr val="00B050"/>
                </a:solidFill>
              </a:rPr>
              <a:t>Der Wirkungsgrad der gesamten Wirkungskette liegt bei ca. 45%!</a:t>
            </a:r>
          </a:p>
        </p:txBody>
      </p:sp>
      <p:grpSp>
        <p:nvGrpSpPr>
          <p:cNvPr id="8204" name="Gruppieren 8203">
            <a:extLst>
              <a:ext uri="{FF2B5EF4-FFF2-40B4-BE49-F238E27FC236}">
                <a16:creationId xmlns:a16="http://schemas.microsoft.com/office/drawing/2014/main" id="{C10A99DB-73AF-94AF-B361-007BD5177A1D}"/>
              </a:ext>
            </a:extLst>
          </p:cNvPr>
          <p:cNvGrpSpPr/>
          <p:nvPr/>
        </p:nvGrpSpPr>
        <p:grpSpPr>
          <a:xfrm>
            <a:off x="5040012" y="1945281"/>
            <a:ext cx="1255472" cy="2518738"/>
            <a:chOff x="5498437" y="910262"/>
            <a:chExt cx="1255472" cy="2518738"/>
          </a:xfrm>
        </p:grpSpPr>
        <p:sp>
          <p:nvSpPr>
            <p:cNvPr id="8195" name="Pfeil: Fünfeck 8194">
              <a:extLst>
                <a:ext uri="{FF2B5EF4-FFF2-40B4-BE49-F238E27FC236}">
                  <a16:creationId xmlns:a16="http://schemas.microsoft.com/office/drawing/2014/main" id="{AC58F19D-D01B-6B40-042F-24F0E9D90346}"/>
                </a:ext>
              </a:extLst>
            </p:cNvPr>
            <p:cNvSpPr/>
            <p:nvPr/>
          </p:nvSpPr>
          <p:spPr bwMode="auto">
            <a:xfrm>
              <a:off x="5527572" y="2477145"/>
              <a:ext cx="1075180" cy="172413"/>
            </a:xfrm>
            <a:prstGeom prst="homePlate">
              <a:avLst>
                <a:gd name="adj" fmla="val 41713"/>
              </a:avLst>
            </a:prstGeom>
            <a:solidFill>
              <a:srgbClr val="7030A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01" name="Gruppieren 8200">
              <a:extLst>
                <a:ext uri="{FF2B5EF4-FFF2-40B4-BE49-F238E27FC236}">
                  <a16:creationId xmlns:a16="http://schemas.microsoft.com/office/drawing/2014/main" id="{120BD672-4697-D142-8E73-B7B780664B31}"/>
                </a:ext>
              </a:extLst>
            </p:cNvPr>
            <p:cNvGrpSpPr/>
            <p:nvPr/>
          </p:nvGrpSpPr>
          <p:grpSpPr>
            <a:xfrm>
              <a:off x="5498437" y="910262"/>
              <a:ext cx="1255472" cy="2518738"/>
              <a:chOff x="5516725" y="910262"/>
              <a:chExt cx="1255472" cy="2518738"/>
            </a:xfrm>
          </p:grpSpPr>
          <p:cxnSp>
            <p:nvCxnSpPr>
              <p:cNvPr id="8202" name="Gerader Verbinder 8201">
                <a:extLst>
                  <a:ext uri="{FF2B5EF4-FFF2-40B4-BE49-F238E27FC236}">
                    <a16:creationId xmlns:a16="http://schemas.microsoft.com/office/drawing/2014/main" id="{B4D6AED2-C75A-4514-9AA8-E6FC869472A8}"/>
                  </a:ext>
                </a:extLst>
              </p:cNvPr>
              <p:cNvCxnSpPr/>
              <p:nvPr/>
            </p:nvCxnSpPr>
            <p:spPr bwMode="auto">
              <a:xfrm flipH="1">
                <a:off x="6079287" y="1390031"/>
                <a:ext cx="36448" cy="2038969"/>
              </a:xfrm>
              <a:prstGeom prst="line">
                <a:avLst/>
              </a:prstGeom>
              <a:solidFill>
                <a:srgbClr val="FF0000"/>
              </a:solidFill>
              <a:ln w="38100" cap="flat" cmpd="sng" algn="ctr">
                <a:solidFill>
                  <a:srgbClr val="7030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3" name="Textfeld 8202">
                <a:extLst>
                  <a:ext uri="{FF2B5EF4-FFF2-40B4-BE49-F238E27FC236}">
                    <a16:creationId xmlns:a16="http://schemas.microsoft.com/office/drawing/2014/main" id="{82E47E57-FA98-A4B3-4413-E1B65B35A047}"/>
                  </a:ext>
                </a:extLst>
              </p:cNvPr>
              <p:cNvSpPr txBox="1"/>
              <p:nvPr/>
            </p:nvSpPr>
            <p:spPr>
              <a:xfrm>
                <a:off x="5516725" y="910262"/>
                <a:ext cx="1255472" cy="461665"/>
              </a:xfrm>
              <a:prstGeom prst="rect">
                <a:avLst/>
              </a:prstGeom>
              <a:noFill/>
            </p:spPr>
            <p:txBody>
              <a:bodyPr wrap="none" rtlCol="0">
                <a:spAutoFit/>
              </a:bodyPr>
              <a:lstStyle/>
              <a:p>
                <a:r>
                  <a:rPr lang="de-DE" sz="1200" dirty="0"/>
                  <a:t>(Erd-)Gasnetz</a:t>
                </a:r>
                <a:br>
                  <a:rPr lang="de-DE" sz="1200" dirty="0"/>
                </a:br>
                <a:r>
                  <a:rPr lang="de-DE" sz="1200" dirty="0"/>
                  <a:t>+ Gas-Speicher</a:t>
                </a:r>
              </a:p>
            </p:txBody>
          </p:sp>
        </p:grpSp>
      </p:grpSp>
      <p:grpSp>
        <p:nvGrpSpPr>
          <p:cNvPr id="9" name="Gruppieren 8">
            <a:extLst>
              <a:ext uri="{FF2B5EF4-FFF2-40B4-BE49-F238E27FC236}">
                <a16:creationId xmlns:a16="http://schemas.microsoft.com/office/drawing/2014/main" id="{781EF9B7-ACFA-745B-457D-2049634ABF4F}"/>
              </a:ext>
            </a:extLst>
          </p:cNvPr>
          <p:cNvGrpSpPr/>
          <p:nvPr/>
        </p:nvGrpSpPr>
        <p:grpSpPr>
          <a:xfrm>
            <a:off x="7405468" y="2162472"/>
            <a:ext cx="473206" cy="580194"/>
            <a:chOff x="7482649" y="2162472"/>
            <a:chExt cx="473206" cy="580194"/>
          </a:xfrm>
        </p:grpSpPr>
        <p:sp>
          <p:nvSpPr>
            <p:cNvPr id="4" name="Textfeld 3">
              <a:extLst>
                <a:ext uri="{FF2B5EF4-FFF2-40B4-BE49-F238E27FC236}">
                  <a16:creationId xmlns:a16="http://schemas.microsoft.com/office/drawing/2014/main" id="{61C3A626-37E1-F6D7-2C8E-8EE851C88B4F}"/>
                </a:ext>
              </a:extLst>
            </p:cNvPr>
            <p:cNvSpPr txBox="1"/>
            <p:nvPr/>
          </p:nvSpPr>
          <p:spPr>
            <a:xfrm>
              <a:off x="7482649" y="2162472"/>
              <a:ext cx="473206" cy="276999"/>
            </a:xfrm>
            <a:prstGeom prst="rect">
              <a:avLst/>
            </a:prstGeom>
            <a:noFill/>
          </p:spPr>
          <p:txBody>
            <a:bodyPr wrap="none" rtlCol="0">
              <a:spAutoFit/>
            </a:bodyPr>
            <a:lstStyle/>
            <a:p>
              <a:r>
                <a:rPr lang="de-DE" sz="1200" dirty="0"/>
                <a:t>CO</a:t>
              </a:r>
              <a:r>
                <a:rPr lang="de-DE" sz="1200" baseline="-25000" dirty="0"/>
                <a:t>2</a:t>
              </a:r>
            </a:p>
          </p:txBody>
        </p:sp>
        <p:sp>
          <p:nvSpPr>
            <p:cNvPr id="5" name="Pfeil: nach unten 4">
              <a:extLst>
                <a:ext uri="{FF2B5EF4-FFF2-40B4-BE49-F238E27FC236}">
                  <a16:creationId xmlns:a16="http://schemas.microsoft.com/office/drawing/2014/main" id="{D6C5CD3B-AF51-8A9F-3F95-268E632D8B6B}"/>
                </a:ext>
              </a:extLst>
            </p:cNvPr>
            <p:cNvSpPr/>
            <p:nvPr/>
          </p:nvSpPr>
          <p:spPr bwMode="auto">
            <a:xfrm rot="10800000">
              <a:off x="7637364" y="2406945"/>
              <a:ext cx="163777" cy="335721"/>
            </a:xfrm>
            <a:prstGeom prst="downArrow">
              <a:avLst/>
            </a:prstGeom>
            <a:solidFill>
              <a:schemeClr val="bg1">
                <a:lumMod val="6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194" name="Gruppieren 8193">
            <a:extLst>
              <a:ext uri="{FF2B5EF4-FFF2-40B4-BE49-F238E27FC236}">
                <a16:creationId xmlns:a16="http://schemas.microsoft.com/office/drawing/2014/main" id="{1FBA0B4B-4ED4-3406-C8CF-F5206E70DD23}"/>
              </a:ext>
            </a:extLst>
          </p:cNvPr>
          <p:cNvGrpSpPr/>
          <p:nvPr/>
        </p:nvGrpSpPr>
        <p:grpSpPr>
          <a:xfrm>
            <a:off x="4455360" y="1587500"/>
            <a:ext cx="3186711" cy="646945"/>
            <a:chOff x="4532541" y="1587500"/>
            <a:chExt cx="3186711" cy="646945"/>
          </a:xfrm>
        </p:grpSpPr>
        <p:sp>
          <p:nvSpPr>
            <p:cNvPr id="6" name="Rechteck 5">
              <a:extLst>
                <a:ext uri="{FF2B5EF4-FFF2-40B4-BE49-F238E27FC236}">
                  <a16:creationId xmlns:a16="http://schemas.microsoft.com/office/drawing/2014/main" id="{FFA94AFE-F023-F4C9-566E-776B6D260264}"/>
                </a:ext>
              </a:extLst>
            </p:cNvPr>
            <p:cNvSpPr/>
            <p:nvPr/>
          </p:nvSpPr>
          <p:spPr bwMode="auto">
            <a:xfrm>
              <a:off x="6511925" y="1587500"/>
              <a:ext cx="970724" cy="547935"/>
            </a:xfrm>
            <a:prstGeom prst="rect">
              <a:avLst/>
            </a:prstGeom>
            <a:solidFill>
              <a:schemeClr val="bg1">
                <a:lumMod val="65000"/>
              </a:schemeClr>
            </a:solidFill>
            <a:ln w="31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 name="Textfeld 9">
              <a:extLst>
                <a:ext uri="{FF2B5EF4-FFF2-40B4-BE49-F238E27FC236}">
                  <a16:creationId xmlns:a16="http://schemas.microsoft.com/office/drawing/2014/main" id="{889230F7-DDFF-39EC-5770-36B097A1BFE9}"/>
                </a:ext>
              </a:extLst>
            </p:cNvPr>
            <p:cNvSpPr txBox="1"/>
            <p:nvPr/>
          </p:nvSpPr>
          <p:spPr>
            <a:xfrm>
              <a:off x="6615874" y="1626353"/>
              <a:ext cx="788999" cy="461665"/>
            </a:xfrm>
            <a:prstGeom prst="rect">
              <a:avLst/>
            </a:prstGeom>
            <a:noFill/>
          </p:spPr>
          <p:txBody>
            <a:bodyPr wrap="none" rtlCol="0">
              <a:spAutoFit/>
            </a:bodyPr>
            <a:lstStyle/>
            <a:p>
              <a:pPr algn="ctr"/>
              <a:r>
                <a:rPr lang="de-DE" sz="1200" dirty="0">
                  <a:solidFill>
                    <a:schemeClr val="bg1"/>
                  </a:solidFill>
                </a:rPr>
                <a:t>CO</a:t>
              </a:r>
              <a:r>
                <a:rPr lang="de-DE" sz="1200" baseline="-25000" dirty="0">
                  <a:solidFill>
                    <a:schemeClr val="bg1"/>
                  </a:solidFill>
                </a:rPr>
                <a:t>2</a:t>
              </a:r>
              <a:r>
                <a:rPr lang="de-DE" sz="1200" dirty="0">
                  <a:solidFill>
                    <a:schemeClr val="bg1"/>
                  </a:solidFill>
                </a:rPr>
                <a:t>-</a:t>
              </a:r>
              <a:br>
                <a:rPr lang="de-DE" sz="1200" dirty="0">
                  <a:solidFill>
                    <a:schemeClr val="bg1"/>
                  </a:solidFill>
                </a:rPr>
              </a:br>
              <a:r>
                <a:rPr lang="de-DE" sz="1200" dirty="0">
                  <a:solidFill>
                    <a:schemeClr val="bg1"/>
                  </a:solidFill>
                </a:rPr>
                <a:t>Speicher</a:t>
              </a:r>
            </a:p>
          </p:txBody>
        </p:sp>
        <p:cxnSp>
          <p:nvCxnSpPr>
            <p:cNvPr id="12" name="Gerader Verbinder 11">
              <a:extLst>
                <a:ext uri="{FF2B5EF4-FFF2-40B4-BE49-F238E27FC236}">
                  <a16:creationId xmlns:a16="http://schemas.microsoft.com/office/drawing/2014/main" id="{1C7E5CCE-6793-1448-7FBD-668A24BF2DA2}"/>
                </a:ext>
              </a:extLst>
            </p:cNvPr>
            <p:cNvCxnSpPr>
              <a:endCxn id="6" idx="1"/>
            </p:cNvCxnSpPr>
            <p:nvPr/>
          </p:nvCxnSpPr>
          <p:spPr bwMode="auto">
            <a:xfrm>
              <a:off x="4532541" y="1857185"/>
              <a:ext cx="1979384" cy="4283"/>
            </a:xfrm>
            <a:prstGeom prst="line">
              <a:avLst/>
            </a:prstGeom>
            <a:solidFill>
              <a:srgbClr val="FF0000"/>
            </a:solidFill>
            <a:ln w="2857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Gerader Verbinder 13">
              <a:extLst>
                <a:ext uri="{FF2B5EF4-FFF2-40B4-BE49-F238E27FC236}">
                  <a16:creationId xmlns:a16="http://schemas.microsoft.com/office/drawing/2014/main" id="{60482CCA-6FDA-785E-A522-07297DAB0B4B}"/>
                </a:ext>
              </a:extLst>
            </p:cNvPr>
            <p:cNvCxnSpPr/>
            <p:nvPr/>
          </p:nvCxnSpPr>
          <p:spPr bwMode="auto">
            <a:xfrm>
              <a:off x="7482649" y="1857185"/>
              <a:ext cx="236603" cy="0"/>
            </a:xfrm>
            <a:prstGeom prst="line">
              <a:avLst/>
            </a:prstGeom>
            <a:solidFill>
              <a:srgbClr val="FF0000"/>
            </a:solidFill>
            <a:ln w="28575" cap="flat" cmpd="sng" algn="ctr">
              <a:solidFill>
                <a:schemeClr val="bg1">
                  <a:lumMod val="65000"/>
                </a:schemeClr>
              </a:solidFill>
              <a:prstDash val="solid"/>
              <a:round/>
              <a:headEnd type="arrow"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Gerader Verbinder 17">
              <a:extLst>
                <a:ext uri="{FF2B5EF4-FFF2-40B4-BE49-F238E27FC236}">
                  <a16:creationId xmlns:a16="http://schemas.microsoft.com/office/drawing/2014/main" id="{BF944DBA-0760-796F-7A71-B66AFD48531B}"/>
                </a:ext>
              </a:extLst>
            </p:cNvPr>
            <p:cNvCxnSpPr/>
            <p:nvPr/>
          </p:nvCxnSpPr>
          <p:spPr bwMode="auto">
            <a:xfrm>
              <a:off x="4532541" y="1854193"/>
              <a:ext cx="0" cy="380252"/>
            </a:xfrm>
            <a:prstGeom prst="line">
              <a:avLst/>
            </a:prstGeom>
            <a:solidFill>
              <a:srgbClr val="FF0000"/>
            </a:solidFill>
            <a:ln w="28575" cap="flat" cmpd="sng" algn="ctr">
              <a:solidFill>
                <a:schemeClr val="bg1">
                  <a:lumMod val="65000"/>
                </a:schemeClr>
              </a:solidFill>
              <a:prstDash val="solid"/>
              <a:round/>
              <a:headEnd type="none" w="med" len="me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r Verbinder 30">
              <a:extLst>
                <a:ext uri="{FF2B5EF4-FFF2-40B4-BE49-F238E27FC236}">
                  <a16:creationId xmlns:a16="http://schemas.microsoft.com/office/drawing/2014/main" id="{37445A13-8E59-AC75-62D1-13EC07CFB881}"/>
                </a:ext>
              </a:extLst>
            </p:cNvPr>
            <p:cNvCxnSpPr>
              <a:endCxn id="4" idx="0"/>
            </p:cNvCxnSpPr>
            <p:nvPr/>
          </p:nvCxnSpPr>
          <p:spPr bwMode="auto">
            <a:xfrm>
              <a:off x="7642071" y="1854193"/>
              <a:ext cx="0" cy="308279"/>
            </a:xfrm>
            <a:prstGeom prst="line">
              <a:avLst/>
            </a:prstGeom>
            <a:solidFill>
              <a:srgbClr val="FF0000"/>
            </a:solidFill>
            <a:ln w="2857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 name="Ellipse 7">
            <a:extLst>
              <a:ext uri="{FF2B5EF4-FFF2-40B4-BE49-F238E27FC236}">
                <a16:creationId xmlns:a16="http://schemas.microsoft.com/office/drawing/2014/main" id="{2F4CD77A-A21C-C0C4-126C-537A3378C289}"/>
              </a:ext>
            </a:extLst>
          </p:cNvPr>
          <p:cNvSpPr/>
          <p:nvPr/>
        </p:nvSpPr>
        <p:spPr bwMode="auto">
          <a:xfrm>
            <a:off x="8548192" y="3410800"/>
            <a:ext cx="1293365" cy="1241458"/>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kumimoji="0" lang="de-DE" sz="1400" b="1" i="0" u="none" strike="noStrike" cap="none" normalizeH="0" baseline="0" dirty="0">
                <a:ln>
                  <a:noFill/>
                </a:ln>
                <a:solidFill>
                  <a:schemeClr val="bg1"/>
                </a:solidFill>
                <a:effectLst/>
                <a:latin typeface="Arial" charset="0"/>
              </a:rPr>
              <a:t>Gesamt-wirkungs-grad</a:t>
            </a:r>
          </a:p>
          <a:p>
            <a:pPr marL="0" marR="0" indent="0" algn="ctr" defTabSz="914400" rtl="0" eaLnBrk="0" fontAlgn="base" latinLnBrk="0" hangingPunct="0">
              <a:lnSpc>
                <a:spcPct val="100000"/>
              </a:lnSpc>
              <a:spcBef>
                <a:spcPct val="0"/>
              </a:spcBef>
              <a:spcAft>
                <a:spcPct val="0"/>
              </a:spcAft>
              <a:buClrTx/>
              <a:buSzTx/>
              <a:tabLst/>
            </a:pPr>
            <a:r>
              <a:rPr lang="de-DE" sz="1400" b="1" dirty="0">
                <a:solidFill>
                  <a:schemeClr val="bg1"/>
                </a:solidFill>
                <a:latin typeface="Arial" charset="0"/>
              </a:rPr>
              <a:t>ca. 45 %</a:t>
            </a:r>
            <a:endParaRPr kumimoji="0" lang="de-DE" sz="1400" b="1" i="0" u="none" strike="noStrike" cap="none" normalizeH="0" baseline="0" dirty="0">
              <a:ln>
                <a:noFill/>
              </a:ln>
              <a:solidFill>
                <a:schemeClr val="bg1"/>
              </a:solidFill>
              <a:effectLst/>
              <a:latin typeface="Arial" charset="0"/>
            </a:endParaRPr>
          </a:p>
        </p:txBody>
      </p:sp>
    </p:spTree>
    <p:extLst>
      <p:ext uri="{BB962C8B-B14F-4D97-AF65-F5344CB8AC3E}">
        <p14:creationId xmlns:p14="http://schemas.microsoft.com/office/powerpoint/2010/main" val="117541793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222"/>
                                        </p:tgtEl>
                                        <p:attrNameLst>
                                          <p:attrName>style.visibility</p:attrName>
                                        </p:attrNameLst>
                                      </p:cBhvr>
                                      <p:to>
                                        <p:strVal val="visible"/>
                                      </p:to>
                                    </p:set>
                                    <p:anim calcmode="lin" valueType="num">
                                      <p:cBhvr additive="base">
                                        <p:cTn id="7" dur="1000" fill="hold"/>
                                        <p:tgtEl>
                                          <p:spTgt spid="8222"/>
                                        </p:tgtEl>
                                        <p:attrNameLst>
                                          <p:attrName>ppt_x</p:attrName>
                                        </p:attrNameLst>
                                      </p:cBhvr>
                                      <p:tavLst>
                                        <p:tav tm="0">
                                          <p:val>
                                            <p:strVal val="1+#ppt_w/2"/>
                                          </p:val>
                                        </p:tav>
                                        <p:tav tm="100000">
                                          <p:val>
                                            <p:strVal val="#ppt_x"/>
                                          </p:val>
                                        </p:tav>
                                      </p:tavLst>
                                    </p:anim>
                                    <p:anim calcmode="lin" valueType="num">
                                      <p:cBhvr additive="base">
                                        <p:cTn id="8" dur="10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232"/>
                                        </p:tgtEl>
                                        <p:attrNameLst>
                                          <p:attrName>style.visibility</p:attrName>
                                        </p:attrNameLst>
                                      </p:cBhvr>
                                      <p:to>
                                        <p:strVal val="visible"/>
                                      </p:to>
                                    </p:set>
                                    <p:anim calcmode="lin" valueType="num">
                                      <p:cBhvr additive="base">
                                        <p:cTn id="13" dur="1000" fill="hold"/>
                                        <p:tgtEl>
                                          <p:spTgt spid="8232"/>
                                        </p:tgtEl>
                                        <p:attrNameLst>
                                          <p:attrName>ppt_x</p:attrName>
                                        </p:attrNameLst>
                                      </p:cBhvr>
                                      <p:tavLst>
                                        <p:tav tm="0">
                                          <p:val>
                                            <p:strVal val="#ppt_x"/>
                                          </p:val>
                                        </p:tav>
                                        <p:tav tm="100000">
                                          <p:val>
                                            <p:strVal val="#ppt_x"/>
                                          </p:val>
                                        </p:tav>
                                      </p:tavLst>
                                    </p:anim>
                                    <p:anim calcmode="lin" valueType="num">
                                      <p:cBhvr additive="base">
                                        <p:cTn id="14" dur="1000" fill="hold"/>
                                        <p:tgtEl>
                                          <p:spTgt spid="823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23"/>
                                        </p:tgtEl>
                                        <p:attrNameLst>
                                          <p:attrName>style.visibility</p:attrName>
                                        </p:attrNameLst>
                                      </p:cBhvr>
                                      <p:to>
                                        <p:strVal val="visible"/>
                                      </p:to>
                                    </p:set>
                                    <p:anim calcmode="lin" valueType="num">
                                      <p:cBhvr additive="base">
                                        <p:cTn id="19" dur="1000" fill="hold"/>
                                        <p:tgtEl>
                                          <p:spTgt spid="8223"/>
                                        </p:tgtEl>
                                        <p:attrNameLst>
                                          <p:attrName>ppt_x</p:attrName>
                                        </p:attrNameLst>
                                      </p:cBhvr>
                                      <p:tavLst>
                                        <p:tav tm="0">
                                          <p:val>
                                            <p:strVal val="0-#ppt_w/2"/>
                                          </p:val>
                                        </p:tav>
                                        <p:tav tm="100000">
                                          <p:val>
                                            <p:strVal val="#ppt_x"/>
                                          </p:val>
                                        </p:tav>
                                      </p:tavLst>
                                    </p:anim>
                                    <p:anim calcmode="lin" valueType="num">
                                      <p:cBhvr additive="base">
                                        <p:cTn id="20" dur="1000" fill="hold"/>
                                        <p:tgtEl>
                                          <p:spTgt spid="82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8233"/>
                                        </p:tgtEl>
                                        <p:attrNameLst>
                                          <p:attrName>style.visibility</p:attrName>
                                        </p:attrNameLst>
                                      </p:cBhvr>
                                      <p:to>
                                        <p:strVal val="visible"/>
                                      </p:to>
                                    </p:set>
                                    <p:anim calcmode="lin" valueType="num">
                                      <p:cBhvr additive="base">
                                        <p:cTn id="25" dur="1000" fill="hold"/>
                                        <p:tgtEl>
                                          <p:spTgt spid="8233"/>
                                        </p:tgtEl>
                                        <p:attrNameLst>
                                          <p:attrName>ppt_x</p:attrName>
                                        </p:attrNameLst>
                                      </p:cBhvr>
                                      <p:tavLst>
                                        <p:tav tm="0">
                                          <p:val>
                                            <p:strVal val="#ppt_x"/>
                                          </p:val>
                                        </p:tav>
                                        <p:tav tm="100000">
                                          <p:val>
                                            <p:strVal val="#ppt_x"/>
                                          </p:val>
                                        </p:tav>
                                      </p:tavLst>
                                    </p:anim>
                                    <p:anim calcmode="lin" valueType="num">
                                      <p:cBhvr additive="base">
                                        <p:cTn id="26" dur="1000" fill="hold"/>
                                        <p:tgtEl>
                                          <p:spTgt spid="8233"/>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04"/>
                                        </p:tgtEl>
                                        <p:attrNameLst>
                                          <p:attrName>style.visibility</p:attrName>
                                        </p:attrNameLst>
                                      </p:cBhvr>
                                      <p:to>
                                        <p:strVal val="visible"/>
                                      </p:to>
                                    </p:set>
                                    <p:anim calcmode="lin" valueType="num">
                                      <p:cBhvr additive="base">
                                        <p:cTn id="31" dur="1000" fill="hold"/>
                                        <p:tgtEl>
                                          <p:spTgt spid="8204"/>
                                        </p:tgtEl>
                                        <p:attrNameLst>
                                          <p:attrName>ppt_x</p:attrName>
                                        </p:attrNameLst>
                                      </p:cBhvr>
                                      <p:tavLst>
                                        <p:tav tm="0">
                                          <p:val>
                                            <p:strVal val="1+#ppt_w/2"/>
                                          </p:val>
                                        </p:tav>
                                        <p:tav tm="100000">
                                          <p:val>
                                            <p:strVal val="#ppt_x"/>
                                          </p:val>
                                        </p:tav>
                                      </p:tavLst>
                                    </p:anim>
                                    <p:anim calcmode="lin" valueType="num">
                                      <p:cBhvr additive="base">
                                        <p:cTn id="32"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 calcmode="lin" valueType="num">
                                      <p:cBhvr additive="base">
                                        <p:cTn id="37" dur="1000" fill="hold"/>
                                        <p:tgtEl>
                                          <p:spTgt spid="8196"/>
                                        </p:tgtEl>
                                        <p:attrNameLst>
                                          <p:attrName>ppt_x</p:attrName>
                                        </p:attrNameLst>
                                      </p:cBhvr>
                                      <p:tavLst>
                                        <p:tav tm="0">
                                          <p:val>
                                            <p:strVal val="#ppt_x"/>
                                          </p:val>
                                        </p:tav>
                                        <p:tav tm="100000">
                                          <p:val>
                                            <p:strVal val="#ppt_x"/>
                                          </p:val>
                                        </p:tav>
                                      </p:tavLst>
                                    </p:anim>
                                    <p:anim calcmode="lin" valueType="num">
                                      <p:cBhvr additive="base">
                                        <p:cTn id="38" dur="1000" fill="hold"/>
                                        <p:tgtEl>
                                          <p:spTgt spid="8196"/>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252"/>
                                        </p:tgtEl>
                                        <p:attrNameLst>
                                          <p:attrName>style.visibility</p:attrName>
                                        </p:attrNameLst>
                                      </p:cBhvr>
                                      <p:to>
                                        <p:strVal val="visible"/>
                                      </p:to>
                                    </p:set>
                                    <p:anim calcmode="lin" valueType="num">
                                      <p:cBhvr additive="base">
                                        <p:cTn id="43" dur="1000" fill="hold"/>
                                        <p:tgtEl>
                                          <p:spTgt spid="8252"/>
                                        </p:tgtEl>
                                        <p:attrNameLst>
                                          <p:attrName>ppt_x</p:attrName>
                                        </p:attrNameLst>
                                      </p:cBhvr>
                                      <p:tavLst>
                                        <p:tav tm="0">
                                          <p:val>
                                            <p:strVal val="1+#ppt_w/2"/>
                                          </p:val>
                                        </p:tav>
                                        <p:tav tm="100000">
                                          <p:val>
                                            <p:strVal val="#ppt_x"/>
                                          </p:val>
                                        </p:tav>
                                      </p:tavLst>
                                    </p:anim>
                                    <p:anim calcmode="lin" valueType="num">
                                      <p:cBhvr additive="base">
                                        <p:cTn id="44" dur="1000" fill="hold"/>
                                        <p:tgtEl>
                                          <p:spTgt spid="825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1000" fill="hold"/>
                                        <p:tgtEl>
                                          <p:spTgt spid="9"/>
                                        </p:tgtEl>
                                        <p:attrNameLst>
                                          <p:attrName>ppt_x</p:attrName>
                                        </p:attrNameLst>
                                      </p:cBhvr>
                                      <p:tavLst>
                                        <p:tav tm="0">
                                          <p:val>
                                            <p:strVal val="#ppt_x"/>
                                          </p:val>
                                        </p:tav>
                                        <p:tav tm="100000">
                                          <p:val>
                                            <p:strVal val="#ppt_x"/>
                                          </p:val>
                                        </p:tav>
                                      </p:tavLst>
                                    </p:anim>
                                    <p:anim calcmode="lin" valueType="num">
                                      <p:cBhvr additive="base">
                                        <p:cTn id="5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194"/>
                                        </p:tgtEl>
                                        <p:attrNameLst>
                                          <p:attrName>style.visibility</p:attrName>
                                        </p:attrNameLst>
                                      </p:cBhvr>
                                      <p:to>
                                        <p:strVal val="visible"/>
                                      </p:to>
                                    </p:set>
                                    <p:anim calcmode="lin" valueType="num">
                                      <p:cBhvr additive="base">
                                        <p:cTn id="55" dur="1000" fill="hold"/>
                                        <p:tgtEl>
                                          <p:spTgt spid="8194"/>
                                        </p:tgtEl>
                                        <p:attrNameLst>
                                          <p:attrName>ppt_x</p:attrName>
                                        </p:attrNameLst>
                                      </p:cBhvr>
                                      <p:tavLst>
                                        <p:tav tm="0">
                                          <p:val>
                                            <p:strVal val="1+#ppt_w/2"/>
                                          </p:val>
                                        </p:tav>
                                        <p:tav tm="100000">
                                          <p:val>
                                            <p:strVal val="#ppt_x"/>
                                          </p:val>
                                        </p:tav>
                                      </p:tavLst>
                                    </p:anim>
                                    <p:anim calcmode="lin" valueType="num">
                                      <p:cBhvr additive="base">
                                        <p:cTn id="56" dur="1000" fill="hold"/>
                                        <p:tgtEl>
                                          <p:spTgt spid="8194"/>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8237"/>
                                        </p:tgtEl>
                                        <p:attrNameLst>
                                          <p:attrName>style.visibility</p:attrName>
                                        </p:attrNameLst>
                                      </p:cBhvr>
                                      <p:to>
                                        <p:strVal val="visible"/>
                                      </p:to>
                                    </p:set>
                                    <p:anim calcmode="lin" valueType="num">
                                      <p:cBhvr additive="base">
                                        <p:cTn id="61" dur="1000" fill="hold"/>
                                        <p:tgtEl>
                                          <p:spTgt spid="8237"/>
                                        </p:tgtEl>
                                        <p:attrNameLst>
                                          <p:attrName>ppt_x</p:attrName>
                                        </p:attrNameLst>
                                      </p:cBhvr>
                                      <p:tavLst>
                                        <p:tav tm="0">
                                          <p:val>
                                            <p:strVal val="0-#ppt_w/2"/>
                                          </p:val>
                                        </p:tav>
                                        <p:tav tm="100000">
                                          <p:val>
                                            <p:strVal val="#ppt_x"/>
                                          </p:val>
                                        </p:tav>
                                      </p:tavLst>
                                    </p:anim>
                                    <p:anim calcmode="lin" valueType="num">
                                      <p:cBhvr additive="base">
                                        <p:cTn id="62" dur="1000" fill="hold"/>
                                        <p:tgtEl>
                                          <p:spTgt spid="8237"/>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grpId="0" nodeType="clickEffect">
                                  <p:stCondLst>
                                    <p:cond delay="0"/>
                                  </p:stCondLst>
                                  <p:childTnLst>
                                    <p:set>
                                      <p:cBhvr>
                                        <p:cTn id="66" dur="1" fill="hold">
                                          <p:stCondLst>
                                            <p:cond delay="0"/>
                                          </p:stCondLst>
                                        </p:cTn>
                                        <p:tgtEl>
                                          <p:spTgt spid="8238"/>
                                        </p:tgtEl>
                                        <p:attrNameLst>
                                          <p:attrName>style.visibility</p:attrName>
                                        </p:attrNameLst>
                                      </p:cBhvr>
                                      <p:to>
                                        <p:strVal val="visible"/>
                                      </p:to>
                                    </p:set>
                                    <p:anim calcmode="lin" valueType="num">
                                      <p:cBhvr additive="base">
                                        <p:cTn id="67" dur="1000" fill="hold"/>
                                        <p:tgtEl>
                                          <p:spTgt spid="8238"/>
                                        </p:tgtEl>
                                        <p:attrNameLst>
                                          <p:attrName>ppt_x</p:attrName>
                                        </p:attrNameLst>
                                      </p:cBhvr>
                                      <p:tavLst>
                                        <p:tav tm="0">
                                          <p:val>
                                            <p:strVal val="0-#ppt_w/2"/>
                                          </p:val>
                                        </p:tav>
                                        <p:tav tm="100000">
                                          <p:val>
                                            <p:strVal val="#ppt_x"/>
                                          </p:val>
                                        </p:tav>
                                      </p:tavLst>
                                    </p:anim>
                                    <p:anim calcmode="lin" valueType="num">
                                      <p:cBhvr additive="base">
                                        <p:cTn id="68" dur="1000" fill="hold"/>
                                        <p:tgtEl>
                                          <p:spTgt spid="8238"/>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grpId="0" nodeType="clickEffect">
                                  <p:stCondLst>
                                    <p:cond delay="0"/>
                                  </p:stCondLst>
                                  <p:childTnLst>
                                    <p:set>
                                      <p:cBhvr>
                                        <p:cTn id="72" dur="1" fill="hold">
                                          <p:stCondLst>
                                            <p:cond delay="0"/>
                                          </p:stCondLst>
                                        </p:cTn>
                                        <p:tgtEl>
                                          <p:spTgt spid="8247"/>
                                        </p:tgtEl>
                                        <p:attrNameLst>
                                          <p:attrName>style.visibility</p:attrName>
                                        </p:attrNameLst>
                                      </p:cBhvr>
                                      <p:to>
                                        <p:strVal val="visible"/>
                                      </p:to>
                                    </p:set>
                                    <p:anim calcmode="lin" valueType="num">
                                      <p:cBhvr additive="base">
                                        <p:cTn id="73" dur="1000" fill="hold"/>
                                        <p:tgtEl>
                                          <p:spTgt spid="8247"/>
                                        </p:tgtEl>
                                        <p:attrNameLst>
                                          <p:attrName>ppt_x</p:attrName>
                                        </p:attrNameLst>
                                      </p:cBhvr>
                                      <p:tavLst>
                                        <p:tav tm="0">
                                          <p:val>
                                            <p:strVal val="0-#ppt_w/2"/>
                                          </p:val>
                                        </p:tav>
                                        <p:tav tm="100000">
                                          <p:val>
                                            <p:strVal val="#ppt_x"/>
                                          </p:val>
                                        </p:tav>
                                      </p:tavLst>
                                    </p:anim>
                                    <p:anim calcmode="lin" valueType="num">
                                      <p:cBhvr additive="base">
                                        <p:cTn id="74" dur="1000" fill="hold"/>
                                        <p:tgtEl>
                                          <p:spTgt spid="8247"/>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9" fill="hold" grpId="0" nodeType="clickEffect">
                                  <p:stCondLst>
                                    <p:cond delay="0"/>
                                  </p:stCondLst>
                                  <p:childTnLst>
                                    <p:set>
                                      <p:cBhvr>
                                        <p:cTn id="78" dur="1" fill="hold">
                                          <p:stCondLst>
                                            <p:cond delay="0"/>
                                          </p:stCondLst>
                                        </p:cTn>
                                        <p:tgtEl>
                                          <p:spTgt spid="8248"/>
                                        </p:tgtEl>
                                        <p:attrNameLst>
                                          <p:attrName>style.visibility</p:attrName>
                                        </p:attrNameLst>
                                      </p:cBhvr>
                                      <p:to>
                                        <p:strVal val="visible"/>
                                      </p:to>
                                    </p:set>
                                    <p:anim calcmode="lin" valueType="num">
                                      <p:cBhvr additive="base">
                                        <p:cTn id="79" dur="1000" fill="hold"/>
                                        <p:tgtEl>
                                          <p:spTgt spid="8248"/>
                                        </p:tgtEl>
                                        <p:attrNameLst>
                                          <p:attrName>ppt_x</p:attrName>
                                        </p:attrNameLst>
                                      </p:cBhvr>
                                      <p:tavLst>
                                        <p:tav tm="0">
                                          <p:val>
                                            <p:strVal val="0-#ppt_w/2"/>
                                          </p:val>
                                        </p:tav>
                                        <p:tav tm="100000">
                                          <p:val>
                                            <p:strVal val="#ppt_x"/>
                                          </p:val>
                                        </p:tav>
                                      </p:tavLst>
                                    </p:anim>
                                    <p:anim calcmode="lin" valueType="num">
                                      <p:cBhvr additive="base">
                                        <p:cTn id="80" dur="1000" fill="hold"/>
                                        <p:tgtEl>
                                          <p:spTgt spid="8248"/>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9" fill="hold" grpId="1" nodeType="clickEffect">
                                  <p:stCondLst>
                                    <p:cond delay="0"/>
                                  </p:stCondLst>
                                  <p:childTnLst>
                                    <p:set>
                                      <p:cBhvr>
                                        <p:cTn id="84" dur="1" fill="hold">
                                          <p:stCondLst>
                                            <p:cond delay="0"/>
                                          </p:stCondLst>
                                        </p:cTn>
                                        <p:tgtEl>
                                          <p:spTgt spid="8"/>
                                        </p:tgtEl>
                                        <p:attrNameLst>
                                          <p:attrName>style.visibility</p:attrName>
                                        </p:attrNameLst>
                                      </p:cBhvr>
                                      <p:to>
                                        <p:strVal val="visible"/>
                                      </p:to>
                                    </p:set>
                                    <p:anim calcmode="lin" valueType="num">
                                      <p:cBhvr additive="base">
                                        <p:cTn id="85" dur="1000" fill="hold"/>
                                        <p:tgtEl>
                                          <p:spTgt spid="8"/>
                                        </p:tgtEl>
                                        <p:attrNameLst>
                                          <p:attrName>ppt_x</p:attrName>
                                        </p:attrNameLst>
                                      </p:cBhvr>
                                      <p:tavLst>
                                        <p:tav tm="0">
                                          <p:val>
                                            <p:strVal val="0-#ppt_w/2"/>
                                          </p:val>
                                        </p:tav>
                                        <p:tav tm="100000">
                                          <p:val>
                                            <p:strVal val="#ppt_x"/>
                                          </p:val>
                                        </p:tav>
                                      </p:tavLst>
                                    </p:anim>
                                    <p:anim calcmode="lin" valueType="num">
                                      <p:cBhvr additive="base">
                                        <p:cTn id="8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childTnLst>
                                    <p:set>
                                      <p:cBhvr>
                                        <p:cTn id="90" dur="1" fill="hold">
                                          <p:stCondLst>
                                            <p:cond delay="0"/>
                                          </p:stCondLst>
                                        </p:cTn>
                                        <p:tgtEl>
                                          <p:spTgt spid="8250"/>
                                        </p:tgtEl>
                                        <p:attrNameLst>
                                          <p:attrName>style.visibility</p:attrName>
                                        </p:attrNameLst>
                                      </p:cBhvr>
                                      <p:to>
                                        <p:strVal val="visible"/>
                                      </p:to>
                                    </p:set>
                                    <p:anim calcmode="lin" valueType="num">
                                      <p:cBhvr additive="base">
                                        <p:cTn id="91" dur="1000" fill="hold"/>
                                        <p:tgtEl>
                                          <p:spTgt spid="8250"/>
                                        </p:tgtEl>
                                        <p:attrNameLst>
                                          <p:attrName>ppt_x</p:attrName>
                                        </p:attrNameLst>
                                      </p:cBhvr>
                                      <p:tavLst>
                                        <p:tav tm="0">
                                          <p:val>
                                            <p:strVal val="#ppt_x"/>
                                          </p:val>
                                        </p:tav>
                                        <p:tav tm="100000">
                                          <p:val>
                                            <p:strVal val="#ppt_x"/>
                                          </p:val>
                                        </p:tav>
                                      </p:tavLst>
                                    </p:anim>
                                    <p:anim calcmode="lin" valueType="num">
                                      <p:cBhvr additive="base">
                                        <p:cTn id="92" dur="1000" fill="hold"/>
                                        <p:tgtEl>
                                          <p:spTgt spid="8250"/>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1" fill="hold" grpId="0" nodeType="clickEffect">
                                  <p:stCondLst>
                                    <p:cond delay="0"/>
                                  </p:stCondLst>
                                  <p:childTnLst>
                                    <p:set>
                                      <p:cBhvr>
                                        <p:cTn id="96" dur="1" fill="hold">
                                          <p:stCondLst>
                                            <p:cond delay="0"/>
                                          </p:stCondLst>
                                        </p:cTn>
                                        <p:tgtEl>
                                          <p:spTgt spid="8217"/>
                                        </p:tgtEl>
                                        <p:attrNameLst>
                                          <p:attrName>style.visibility</p:attrName>
                                        </p:attrNameLst>
                                      </p:cBhvr>
                                      <p:to>
                                        <p:strVal val="visible"/>
                                      </p:to>
                                    </p:set>
                                    <p:anim calcmode="lin" valueType="num">
                                      <p:cBhvr additive="base">
                                        <p:cTn id="97" dur="1000" fill="hold"/>
                                        <p:tgtEl>
                                          <p:spTgt spid="8217"/>
                                        </p:tgtEl>
                                        <p:attrNameLst>
                                          <p:attrName>ppt_x</p:attrName>
                                        </p:attrNameLst>
                                      </p:cBhvr>
                                      <p:tavLst>
                                        <p:tav tm="0">
                                          <p:val>
                                            <p:strVal val="#ppt_x"/>
                                          </p:val>
                                        </p:tav>
                                        <p:tav tm="100000">
                                          <p:val>
                                            <p:strVal val="#ppt_x"/>
                                          </p:val>
                                        </p:tav>
                                      </p:tavLst>
                                    </p:anim>
                                    <p:anim calcmode="lin" valueType="num">
                                      <p:cBhvr additive="base">
                                        <p:cTn id="98" dur="1000" fill="hold"/>
                                        <p:tgtEl>
                                          <p:spTgt spid="82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7" grpId="0"/>
      <p:bldP spid="8223" grpId="0" animBg="1"/>
      <p:bldP spid="8237" grpId="0"/>
      <p:bldP spid="8238" grpId="0"/>
      <p:bldP spid="8247" grpId="0"/>
      <p:bldP spid="8248" grpId="0"/>
      <p:bldP spid="8250" grpId="0"/>
      <p:bldP spid="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8740" y="0"/>
            <a:ext cx="5783891"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Stromnetze in D (1)</a:t>
            </a:r>
            <a:br>
              <a:rPr lang="de-DE" altLang="de-DE" sz="2000" dirty="0">
                <a:solidFill>
                  <a:schemeClr val="bg1"/>
                </a:solidFill>
              </a:rPr>
            </a:br>
            <a:r>
              <a:rPr lang="de-DE" altLang="de-DE" sz="2000" dirty="0">
                <a:solidFill>
                  <a:schemeClr val="bg1"/>
                </a:solidFill>
              </a:rPr>
              <a:t>Erzeuger – Netzsystem – Verbraucher: </a:t>
            </a:r>
            <a:r>
              <a:rPr lang="de-DE" altLang="de-DE" sz="2000" dirty="0" err="1">
                <a:solidFill>
                  <a:schemeClr val="bg1"/>
                </a:solidFill>
              </a:rPr>
              <a:t>Unbundling</a:t>
            </a:r>
            <a:endParaRPr lang="de-DE" altLang="de-DE" sz="2000" dirty="0">
              <a:solidFill>
                <a:schemeClr val="bg1"/>
              </a:solidFill>
            </a:endParaRPr>
          </a:p>
        </p:txBody>
      </p:sp>
      <p:grpSp>
        <p:nvGrpSpPr>
          <p:cNvPr id="8198" name="Gruppieren 8197">
            <a:extLst>
              <a:ext uri="{FF2B5EF4-FFF2-40B4-BE49-F238E27FC236}">
                <a16:creationId xmlns:a16="http://schemas.microsoft.com/office/drawing/2014/main" id="{FA088406-FC4B-D54E-AA0A-B426A3AF29AC}"/>
              </a:ext>
            </a:extLst>
          </p:cNvPr>
          <p:cNvGrpSpPr/>
          <p:nvPr/>
        </p:nvGrpSpPr>
        <p:grpSpPr>
          <a:xfrm>
            <a:off x="514338" y="1710082"/>
            <a:ext cx="1823203" cy="1761304"/>
            <a:chOff x="4133701" y="2392551"/>
            <a:chExt cx="2563312" cy="2476285"/>
          </a:xfrm>
        </p:grpSpPr>
        <p:grpSp>
          <p:nvGrpSpPr>
            <p:cNvPr id="8199" name="Gruppieren 8198">
              <a:extLst>
                <a:ext uri="{FF2B5EF4-FFF2-40B4-BE49-F238E27FC236}">
                  <a16:creationId xmlns:a16="http://schemas.microsoft.com/office/drawing/2014/main" id="{5FEE9717-DB6B-94D7-9874-0048D490B57C}"/>
                </a:ext>
              </a:extLst>
            </p:cNvPr>
            <p:cNvGrpSpPr/>
            <p:nvPr/>
          </p:nvGrpSpPr>
          <p:grpSpPr>
            <a:xfrm>
              <a:off x="4968519" y="3606797"/>
              <a:ext cx="1262039" cy="1262039"/>
              <a:chOff x="9982449" y="1960444"/>
              <a:chExt cx="1395571" cy="1395571"/>
            </a:xfrm>
          </p:grpSpPr>
          <p:sp>
            <p:nvSpPr>
              <p:cNvPr id="8201" name="Ellipse 8200">
                <a:extLst>
                  <a:ext uri="{FF2B5EF4-FFF2-40B4-BE49-F238E27FC236}">
                    <a16:creationId xmlns:a16="http://schemas.microsoft.com/office/drawing/2014/main" id="{D2079F63-380B-571E-561C-052FF467CD0E}"/>
                  </a:ext>
                </a:extLst>
              </p:cNvPr>
              <p:cNvSpPr/>
              <p:nvPr/>
            </p:nvSpPr>
            <p:spPr bwMode="auto">
              <a:xfrm>
                <a:off x="9982449" y="1960444"/>
                <a:ext cx="1395571" cy="1395571"/>
              </a:xfrm>
              <a:prstGeom prst="ellipse">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8202" name="Grafik 8201">
                <a:extLst>
                  <a:ext uri="{FF2B5EF4-FFF2-40B4-BE49-F238E27FC236}">
                    <a16:creationId xmlns:a16="http://schemas.microsoft.com/office/drawing/2014/main" id="{5A0DFC59-D10A-F730-0B13-6F4370B68CF2}"/>
                  </a:ext>
                </a:extLst>
              </p:cNvPr>
              <p:cNvPicPr>
                <a:picLocks noChangeAspect="1"/>
              </p:cNvPicPr>
              <p:nvPr/>
            </p:nvPicPr>
            <p:blipFill rotWithShape="1">
              <a:blip r:embed="rId3">
                <a:extLst>
                  <a:ext uri="{28A0092B-C50C-407E-A947-70E740481C1C}">
                    <a14:useLocalDpi xmlns:a14="http://schemas.microsoft.com/office/drawing/2010/main" val="0"/>
                  </a:ext>
                </a:extLst>
              </a:blip>
              <a:srcRect t="18574" b="17484"/>
              <a:stretch/>
            </p:blipFill>
            <p:spPr>
              <a:xfrm>
                <a:off x="10232414" y="2371881"/>
                <a:ext cx="895641" cy="572696"/>
              </a:xfrm>
              <a:prstGeom prst="rect">
                <a:avLst/>
              </a:prstGeom>
            </p:spPr>
          </p:pic>
        </p:grpSp>
        <p:pic>
          <p:nvPicPr>
            <p:cNvPr id="8200" name="Grafik 8199" descr="Ein Bild, das Windmühle enthält.&#10;&#10;Automatisch generierte Beschreibung">
              <a:extLst>
                <a:ext uri="{FF2B5EF4-FFF2-40B4-BE49-F238E27FC236}">
                  <a16:creationId xmlns:a16="http://schemas.microsoft.com/office/drawing/2014/main" id="{65441F3D-6A3B-71BC-6FBC-CAA335472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3701" y="2392551"/>
              <a:ext cx="2563312" cy="1507832"/>
            </a:xfrm>
            <a:prstGeom prst="rect">
              <a:avLst/>
            </a:prstGeom>
          </p:spPr>
        </p:pic>
      </p:grpSp>
      <p:sp>
        <p:nvSpPr>
          <p:cNvPr id="8213" name="Textfeld 8212">
            <a:extLst>
              <a:ext uri="{FF2B5EF4-FFF2-40B4-BE49-F238E27FC236}">
                <a16:creationId xmlns:a16="http://schemas.microsoft.com/office/drawing/2014/main" id="{DF838905-1090-1BB1-D4A8-A27C5CDC78CD}"/>
              </a:ext>
            </a:extLst>
          </p:cNvPr>
          <p:cNvSpPr txBox="1"/>
          <p:nvPr/>
        </p:nvSpPr>
        <p:spPr>
          <a:xfrm>
            <a:off x="820763" y="1017006"/>
            <a:ext cx="1120820" cy="369332"/>
          </a:xfrm>
          <a:prstGeom prst="rect">
            <a:avLst/>
          </a:prstGeom>
          <a:noFill/>
        </p:spPr>
        <p:txBody>
          <a:bodyPr wrap="none" rtlCol="0">
            <a:spAutoFit/>
          </a:bodyPr>
          <a:lstStyle/>
          <a:p>
            <a:r>
              <a:rPr lang="de-DE" sz="1800" dirty="0"/>
              <a:t>Erzeuger</a:t>
            </a:r>
          </a:p>
        </p:txBody>
      </p:sp>
      <p:grpSp>
        <p:nvGrpSpPr>
          <p:cNvPr id="1027" name="Gruppieren 1026">
            <a:extLst>
              <a:ext uri="{FF2B5EF4-FFF2-40B4-BE49-F238E27FC236}">
                <a16:creationId xmlns:a16="http://schemas.microsoft.com/office/drawing/2014/main" id="{8AC0A734-82A2-A3F9-9B1A-B1C50838CC7B}"/>
              </a:ext>
            </a:extLst>
          </p:cNvPr>
          <p:cNvGrpSpPr/>
          <p:nvPr/>
        </p:nvGrpSpPr>
        <p:grpSpPr>
          <a:xfrm>
            <a:off x="6374135" y="1017006"/>
            <a:ext cx="3095651" cy="4899048"/>
            <a:chOff x="6374135" y="1017006"/>
            <a:chExt cx="3095651" cy="4899048"/>
          </a:xfrm>
        </p:grpSpPr>
        <p:pic>
          <p:nvPicPr>
            <p:cNvPr id="1028" name="Picture 4" descr="Illustration of the home of an energy prosumer">
              <a:extLst>
                <a:ext uri="{FF2B5EF4-FFF2-40B4-BE49-F238E27FC236}">
                  <a16:creationId xmlns:a16="http://schemas.microsoft.com/office/drawing/2014/main" id="{57FBDF8D-F20D-CAC7-180E-CF22D9B6B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245217" y="4748367"/>
              <a:ext cx="2004728" cy="793199"/>
            </a:xfrm>
            <a:prstGeom prst="rect">
              <a:avLst/>
            </a:prstGeom>
            <a:noFill/>
            <a:extLst>
              <a:ext uri="{909E8E84-426E-40DD-AFC4-6F175D3DCCD1}">
                <a14:hiddenFill xmlns:a14="http://schemas.microsoft.com/office/drawing/2010/main">
                  <a:solidFill>
                    <a:srgbClr val="FFFFFF"/>
                  </a:solidFill>
                </a14:hiddenFill>
              </a:ext>
            </a:extLst>
          </p:spPr>
        </p:pic>
        <p:grpSp>
          <p:nvGrpSpPr>
            <p:cNvPr id="8211" name="Gruppieren 8210">
              <a:extLst>
                <a:ext uri="{FF2B5EF4-FFF2-40B4-BE49-F238E27FC236}">
                  <a16:creationId xmlns:a16="http://schemas.microsoft.com/office/drawing/2014/main" id="{C5BDA471-D656-218E-2DB8-E48F8723B2F3}"/>
                </a:ext>
              </a:extLst>
            </p:cNvPr>
            <p:cNvGrpSpPr/>
            <p:nvPr/>
          </p:nvGrpSpPr>
          <p:grpSpPr>
            <a:xfrm>
              <a:off x="6881091" y="3043803"/>
              <a:ext cx="2588695" cy="1047679"/>
              <a:chOff x="6181632" y="2200054"/>
              <a:chExt cx="3447292" cy="1317788"/>
            </a:xfrm>
          </p:grpSpPr>
          <p:pic>
            <p:nvPicPr>
              <p:cNvPr id="8192" name="Grafik 8191" descr="Ein Bild, das Zahnrad, Kreis, Design, Darstellung enthält.&#10;&#10;Automatisch generierte Beschreibung">
                <a:extLst>
                  <a:ext uri="{FF2B5EF4-FFF2-40B4-BE49-F238E27FC236}">
                    <a16:creationId xmlns:a16="http://schemas.microsoft.com/office/drawing/2014/main" id="{44DC265C-995F-9822-98C1-BF973D227518}"/>
                  </a:ext>
                </a:extLst>
              </p:cNvPr>
              <p:cNvPicPr>
                <a:picLocks noChangeAspect="1"/>
              </p:cNvPicPr>
              <p:nvPr/>
            </p:nvPicPr>
            <p:blipFill>
              <a:blip r:embed="rId6">
                <a:extLst>
                  <a:ext uri="{28A0092B-C50C-407E-A947-70E740481C1C}">
                    <a14:useLocalDpi xmlns:a14="http://schemas.microsoft.com/office/drawing/2010/main" val="0"/>
                  </a:ext>
                </a:extLst>
              </a:blip>
              <a:srcRect l="16443" t="3070" r="16613" b="2604"/>
              <a:stretch/>
            </p:blipFill>
            <p:spPr>
              <a:xfrm>
                <a:off x="7710673" y="3002357"/>
                <a:ext cx="513455" cy="454320"/>
              </a:xfrm>
              <a:prstGeom prst="rect">
                <a:avLst/>
              </a:prstGeom>
            </p:spPr>
          </p:pic>
          <p:grpSp>
            <p:nvGrpSpPr>
              <p:cNvPr id="8205" name="Gruppieren 8204">
                <a:extLst>
                  <a:ext uri="{FF2B5EF4-FFF2-40B4-BE49-F238E27FC236}">
                    <a16:creationId xmlns:a16="http://schemas.microsoft.com/office/drawing/2014/main" id="{9149D36D-DC44-CBCA-DD19-EFBB0D51E3DF}"/>
                  </a:ext>
                </a:extLst>
              </p:cNvPr>
              <p:cNvGrpSpPr/>
              <p:nvPr/>
            </p:nvGrpSpPr>
            <p:grpSpPr>
              <a:xfrm>
                <a:off x="6181632" y="2200054"/>
                <a:ext cx="3447292" cy="1317788"/>
                <a:chOff x="129347" y="1616999"/>
                <a:chExt cx="5984663" cy="1951449"/>
              </a:xfrm>
            </p:grpSpPr>
            <p:cxnSp>
              <p:nvCxnSpPr>
                <p:cNvPr id="8206" name="Gerader Verbinder 8205">
                  <a:extLst>
                    <a:ext uri="{FF2B5EF4-FFF2-40B4-BE49-F238E27FC236}">
                      <a16:creationId xmlns:a16="http://schemas.microsoft.com/office/drawing/2014/main" id="{C3A1FF72-9439-7DC9-B962-BE1153914CF5}"/>
                    </a:ext>
                  </a:extLst>
                </p:cNvPr>
                <p:cNvCxnSpPr>
                  <a:cxnSpLocks/>
                  <a:stCxn id="8207" idx="42"/>
                </p:cNvCxnSpPr>
                <p:nvPr/>
              </p:nvCxnSpPr>
              <p:spPr bwMode="auto">
                <a:xfrm flipH="1" flipV="1">
                  <a:off x="2055304" y="2171186"/>
                  <a:ext cx="5032" cy="1358161"/>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07" name="Freihandform: Form 8206">
                  <a:extLst>
                    <a:ext uri="{FF2B5EF4-FFF2-40B4-BE49-F238E27FC236}">
                      <a16:creationId xmlns:a16="http://schemas.microsoft.com/office/drawing/2014/main" id="{F195647A-B523-938C-04C5-35EEBEBEEC72}"/>
                    </a:ext>
                  </a:extLst>
                </p:cNvPr>
                <p:cNvSpPr/>
                <p:nvPr/>
              </p:nvSpPr>
              <p:spPr>
                <a:xfrm rot="10800000" flipH="1" flipV="1">
                  <a:off x="129347" y="1616999"/>
                  <a:ext cx="5984663" cy="1951449"/>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08" name="Freihandform: Form 8207">
                  <a:extLst>
                    <a:ext uri="{FF2B5EF4-FFF2-40B4-BE49-F238E27FC236}">
                      <a16:creationId xmlns:a16="http://schemas.microsoft.com/office/drawing/2014/main" id="{5EB4F5CC-B1A4-1213-F611-D0419730CCB5}"/>
                    </a:ext>
                  </a:extLst>
                </p:cNvPr>
                <p:cNvSpPr/>
                <p:nvPr/>
              </p:nvSpPr>
              <p:spPr bwMode="auto">
                <a:xfrm>
                  <a:off x="627167" y="1813989"/>
                  <a:ext cx="1367457" cy="1661408"/>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09" name="Freihandform: Form 8208">
                  <a:extLst>
                    <a:ext uri="{FF2B5EF4-FFF2-40B4-BE49-F238E27FC236}">
                      <a16:creationId xmlns:a16="http://schemas.microsoft.com/office/drawing/2014/main" id="{DA53EE4D-37CD-7F07-56AD-13CAF6BB1054}"/>
                    </a:ext>
                  </a:extLst>
                </p:cNvPr>
                <p:cNvSpPr/>
                <p:nvPr/>
              </p:nvSpPr>
              <p:spPr bwMode="auto">
                <a:xfrm>
                  <a:off x="1049561" y="1658374"/>
                  <a:ext cx="4900782" cy="109743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pic>
            <p:nvPicPr>
              <p:cNvPr id="8210" name="Grafik 8209" descr="Ein Bild, das Zahnrad, Kreis, Design, Darstellung enthält.&#10;&#10;Automatisch generierte Beschreibung">
                <a:extLst>
                  <a:ext uri="{FF2B5EF4-FFF2-40B4-BE49-F238E27FC236}">
                    <a16:creationId xmlns:a16="http://schemas.microsoft.com/office/drawing/2014/main" id="{A4ED6DFA-70B5-2887-ECB7-B961BBAB70C0}"/>
                  </a:ext>
                </a:extLst>
              </p:cNvPr>
              <p:cNvPicPr>
                <a:picLocks noChangeAspect="1"/>
              </p:cNvPicPr>
              <p:nvPr/>
            </p:nvPicPr>
            <p:blipFill>
              <a:blip r:embed="rId6">
                <a:extLst>
                  <a:ext uri="{28A0092B-C50C-407E-A947-70E740481C1C}">
                    <a14:useLocalDpi xmlns:a14="http://schemas.microsoft.com/office/drawing/2010/main" val="0"/>
                  </a:ext>
                </a:extLst>
              </a:blip>
              <a:srcRect l="16443" t="3070" r="16613" b="2604"/>
              <a:stretch/>
            </p:blipFill>
            <p:spPr>
              <a:xfrm>
                <a:off x="8499318" y="3002357"/>
                <a:ext cx="513455" cy="454320"/>
              </a:xfrm>
              <a:prstGeom prst="rect">
                <a:avLst/>
              </a:prstGeom>
            </p:spPr>
          </p:pic>
        </p:grpSp>
        <p:sp>
          <p:nvSpPr>
            <p:cNvPr id="8215" name="Textfeld 8214">
              <a:extLst>
                <a:ext uri="{FF2B5EF4-FFF2-40B4-BE49-F238E27FC236}">
                  <a16:creationId xmlns:a16="http://schemas.microsoft.com/office/drawing/2014/main" id="{4611B618-A20D-44F4-1A6D-F1C3AC366743}"/>
                </a:ext>
              </a:extLst>
            </p:cNvPr>
            <p:cNvSpPr txBox="1"/>
            <p:nvPr/>
          </p:nvSpPr>
          <p:spPr>
            <a:xfrm>
              <a:off x="7334337" y="1017006"/>
              <a:ext cx="1441485" cy="369332"/>
            </a:xfrm>
            <a:prstGeom prst="rect">
              <a:avLst/>
            </a:prstGeom>
            <a:noFill/>
          </p:spPr>
          <p:txBody>
            <a:bodyPr wrap="none" rtlCol="0">
              <a:spAutoFit/>
            </a:bodyPr>
            <a:lstStyle/>
            <a:p>
              <a:r>
                <a:rPr lang="de-DE" sz="1800" dirty="0"/>
                <a:t>Verbraucher</a:t>
              </a:r>
            </a:p>
          </p:txBody>
        </p:sp>
        <p:sp>
          <p:nvSpPr>
            <p:cNvPr id="8216" name="Textfeld 8215">
              <a:extLst>
                <a:ext uri="{FF2B5EF4-FFF2-40B4-BE49-F238E27FC236}">
                  <a16:creationId xmlns:a16="http://schemas.microsoft.com/office/drawing/2014/main" id="{3D5AC663-FB24-3314-146E-F616C4A45A35}"/>
                </a:ext>
              </a:extLst>
            </p:cNvPr>
            <p:cNvSpPr txBox="1"/>
            <p:nvPr/>
          </p:nvSpPr>
          <p:spPr>
            <a:xfrm>
              <a:off x="7640676" y="4097888"/>
              <a:ext cx="971741" cy="338554"/>
            </a:xfrm>
            <a:prstGeom prst="rect">
              <a:avLst/>
            </a:prstGeom>
            <a:noFill/>
          </p:spPr>
          <p:txBody>
            <a:bodyPr wrap="none" rtlCol="0">
              <a:spAutoFit/>
            </a:bodyPr>
            <a:lstStyle/>
            <a:p>
              <a:r>
                <a:rPr lang="de-DE" sz="1600" dirty="0">
                  <a:solidFill>
                    <a:srgbClr val="0000FF"/>
                  </a:solidFill>
                </a:rPr>
                <a:t>Industrie</a:t>
              </a:r>
            </a:p>
          </p:txBody>
        </p:sp>
        <p:sp>
          <p:nvSpPr>
            <p:cNvPr id="8217" name="Textfeld 8216">
              <a:extLst>
                <a:ext uri="{FF2B5EF4-FFF2-40B4-BE49-F238E27FC236}">
                  <a16:creationId xmlns:a16="http://schemas.microsoft.com/office/drawing/2014/main" id="{2203F29F-FBBB-0EA9-A33A-3A560D7FC4D9}"/>
                </a:ext>
              </a:extLst>
            </p:cNvPr>
            <p:cNvSpPr txBox="1"/>
            <p:nvPr/>
          </p:nvSpPr>
          <p:spPr>
            <a:xfrm>
              <a:off x="7724686" y="5577500"/>
              <a:ext cx="1107996" cy="338554"/>
            </a:xfrm>
            <a:prstGeom prst="rect">
              <a:avLst/>
            </a:prstGeom>
            <a:noFill/>
          </p:spPr>
          <p:txBody>
            <a:bodyPr wrap="none" rtlCol="0">
              <a:spAutoFit/>
            </a:bodyPr>
            <a:lstStyle/>
            <a:p>
              <a:r>
                <a:rPr lang="de-DE" sz="1600" dirty="0" err="1">
                  <a:solidFill>
                    <a:srgbClr val="0000FF"/>
                  </a:solidFill>
                </a:rPr>
                <a:t>ProSumer</a:t>
              </a:r>
              <a:endParaRPr lang="de-DE" sz="1600" dirty="0">
                <a:solidFill>
                  <a:srgbClr val="0000FF"/>
                </a:solidFill>
              </a:endParaRPr>
            </a:p>
          </p:txBody>
        </p:sp>
        <p:sp>
          <p:nvSpPr>
            <p:cNvPr id="8218" name="Pfeil: nach links und rechts 8217">
              <a:extLst>
                <a:ext uri="{FF2B5EF4-FFF2-40B4-BE49-F238E27FC236}">
                  <a16:creationId xmlns:a16="http://schemas.microsoft.com/office/drawing/2014/main" id="{2A3D6894-8B8C-1B15-4E27-90DBA2C3A435}"/>
                </a:ext>
              </a:extLst>
            </p:cNvPr>
            <p:cNvSpPr/>
            <p:nvPr/>
          </p:nvSpPr>
          <p:spPr bwMode="auto">
            <a:xfrm>
              <a:off x="6374135" y="3553039"/>
              <a:ext cx="519199" cy="309216"/>
            </a:xfrm>
            <a:prstGeom prst="lef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9" name="Pfeil: nach links und rechts 8218">
              <a:extLst>
                <a:ext uri="{FF2B5EF4-FFF2-40B4-BE49-F238E27FC236}">
                  <a16:creationId xmlns:a16="http://schemas.microsoft.com/office/drawing/2014/main" id="{CF502DB5-B14F-675F-9398-5A61CAD217D4}"/>
                </a:ext>
              </a:extLst>
            </p:cNvPr>
            <p:cNvSpPr/>
            <p:nvPr/>
          </p:nvSpPr>
          <p:spPr bwMode="auto">
            <a:xfrm>
              <a:off x="6374135" y="4935029"/>
              <a:ext cx="519199" cy="309216"/>
            </a:xfrm>
            <a:prstGeom prst="lef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025" name="Gruppieren 1024">
            <a:extLst>
              <a:ext uri="{FF2B5EF4-FFF2-40B4-BE49-F238E27FC236}">
                <a16:creationId xmlns:a16="http://schemas.microsoft.com/office/drawing/2014/main" id="{9517A4A2-5129-1E39-CFEA-574C55AEA94A}"/>
              </a:ext>
            </a:extLst>
          </p:cNvPr>
          <p:cNvGrpSpPr/>
          <p:nvPr/>
        </p:nvGrpSpPr>
        <p:grpSpPr>
          <a:xfrm>
            <a:off x="2634550" y="1017006"/>
            <a:ext cx="3604683" cy="4717915"/>
            <a:chOff x="2634550" y="1017006"/>
            <a:chExt cx="3604683" cy="4717915"/>
          </a:xfrm>
        </p:grpSpPr>
        <p:sp>
          <p:nvSpPr>
            <p:cNvPr id="8214" name="Textfeld 8213">
              <a:extLst>
                <a:ext uri="{FF2B5EF4-FFF2-40B4-BE49-F238E27FC236}">
                  <a16:creationId xmlns:a16="http://schemas.microsoft.com/office/drawing/2014/main" id="{B663F92D-2F87-757A-518C-86A229E3874B}"/>
                </a:ext>
              </a:extLst>
            </p:cNvPr>
            <p:cNvSpPr txBox="1"/>
            <p:nvPr/>
          </p:nvSpPr>
          <p:spPr>
            <a:xfrm>
              <a:off x="3957139" y="1017006"/>
              <a:ext cx="1390124" cy="369332"/>
            </a:xfrm>
            <a:prstGeom prst="rect">
              <a:avLst/>
            </a:prstGeom>
            <a:noFill/>
          </p:spPr>
          <p:txBody>
            <a:bodyPr wrap="none" rtlCol="0">
              <a:spAutoFit/>
            </a:bodyPr>
            <a:lstStyle/>
            <a:p>
              <a:r>
                <a:rPr lang="de-DE" sz="1800" dirty="0"/>
                <a:t>Netzsystem</a:t>
              </a:r>
            </a:p>
          </p:txBody>
        </p:sp>
        <p:grpSp>
          <p:nvGrpSpPr>
            <p:cNvPr id="8223" name="Gruppieren 8222">
              <a:extLst>
                <a:ext uri="{FF2B5EF4-FFF2-40B4-BE49-F238E27FC236}">
                  <a16:creationId xmlns:a16="http://schemas.microsoft.com/office/drawing/2014/main" id="{7C2DB1EA-77C7-E3B6-9802-13B9C3A6C57D}"/>
                </a:ext>
              </a:extLst>
            </p:cNvPr>
            <p:cNvGrpSpPr/>
            <p:nvPr/>
          </p:nvGrpSpPr>
          <p:grpSpPr>
            <a:xfrm>
              <a:off x="3176910" y="1743547"/>
              <a:ext cx="3062323" cy="3991374"/>
              <a:chOff x="3176910" y="1743547"/>
              <a:chExt cx="3062323" cy="3991374"/>
            </a:xfrm>
          </p:grpSpPr>
          <p:sp>
            <p:nvSpPr>
              <p:cNvPr id="8212" name="Rechteck 8211">
                <a:extLst>
                  <a:ext uri="{FF2B5EF4-FFF2-40B4-BE49-F238E27FC236}">
                    <a16:creationId xmlns:a16="http://schemas.microsoft.com/office/drawing/2014/main" id="{2BAF336B-6977-A849-CF3C-1D8143A49B11}"/>
                  </a:ext>
                </a:extLst>
              </p:cNvPr>
              <p:cNvSpPr/>
              <p:nvPr/>
            </p:nvSpPr>
            <p:spPr bwMode="auto">
              <a:xfrm>
                <a:off x="3176910" y="1808168"/>
                <a:ext cx="3062323" cy="3827990"/>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3" name="Grafik 12">
                <a:extLst>
                  <a:ext uri="{FF2B5EF4-FFF2-40B4-BE49-F238E27FC236}">
                    <a16:creationId xmlns:a16="http://schemas.microsoft.com/office/drawing/2014/main" id="{62F28BDE-D7C9-D903-6838-9F65AC41794B}"/>
                  </a:ext>
                </a:extLst>
              </p:cNvPr>
              <p:cNvPicPr>
                <a:picLocks noChangeAspect="1"/>
              </p:cNvPicPr>
              <p:nvPr/>
            </p:nvPicPr>
            <p:blipFill>
              <a:blip r:embed="rId7">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4224743" y="4265808"/>
                <a:ext cx="1865376" cy="1469113"/>
              </a:xfrm>
              <a:prstGeom prst="rect">
                <a:avLst/>
              </a:prstGeom>
            </p:spPr>
          </p:pic>
          <p:pic>
            <p:nvPicPr>
              <p:cNvPr id="24" name="Grafik 23">
                <a:extLst>
                  <a:ext uri="{FF2B5EF4-FFF2-40B4-BE49-F238E27FC236}">
                    <a16:creationId xmlns:a16="http://schemas.microsoft.com/office/drawing/2014/main" id="{12140220-F9D6-9557-4F5C-520C0C4997F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6737" y="1743547"/>
                <a:ext cx="1872698" cy="1865376"/>
              </a:xfrm>
              <a:prstGeom prst="rect">
                <a:avLst/>
              </a:prstGeom>
            </p:spPr>
          </p:pic>
          <p:pic>
            <p:nvPicPr>
              <p:cNvPr id="1032" name="Picture 8" descr="high voltage electrical transformer icon 21488973 Vector Art at Vecteezy">
                <a:extLst>
                  <a:ext uri="{FF2B5EF4-FFF2-40B4-BE49-F238E27FC236}">
                    <a16:creationId xmlns:a16="http://schemas.microsoft.com/office/drawing/2014/main" id="{3CDE467E-BCEE-BE0E-5BE7-84E48D6B950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1521" y="3426635"/>
                <a:ext cx="1078994" cy="1078994"/>
              </a:xfrm>
              <a:prstGeom prst="rect">
                <a:avLst/>
              </a:prstGeom>
              <a:noFill/>
              <a:extLst>
                <a:ext uri="{909E8E84-426E-40DD-AFC4-6F175D3DCCD1}">
                  <a14:hiddenFill xmlns:a14="http://schemas.microsoft.com/office/drawing/2010/main">
                    <a:solidFill>
                      <a:srgbClr val="FFFFFF"/>
                    </a:solidFill>
                  </a14:hiddenFill>
                </a:ext>
              </a:extLst>
            </p:spPr>
          </p:pic>
        </p:grpSp>
        <p:sp>
          <p:nvSpPr>
            <p:cNvPr id="1024" name="Pfeil: nach rechts 1023">
              <a:extLst>
                <a:ext uri="{FF2B5EF4-FFF2-40B4-BE49-F238E27FC236}">
                  <a16:creationId xmlns:a16="http://schemas.microsoft.com/office/drawing/2014/main" id="{E519C4B6-B2E4-B73F-1FCE-8885A5EC4F39}"/>
                </a:ext>
              </a:extLst>
            </p:cNvPr>
            <p:cNvSpPr/>
            <p:nvPr/>
          </p:nvSpPr>
          <p:spPr bwMode="auto">
            <a:xfrm>
              <a:off x="2634550" y="2573737"/>
              <a:ext cx="419030" cy="378013"/>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14" name="Rectangle 4">
            <a:extLst>
              <a:ext uri="{FF2B5EF4-FFF2-40B4-BE49-F238E27FC236}">
                <a16:creationId xmlns:a16="http://schemas.microsoft.com/office/drawing/2014/main" id="{35FAEC75-ABEF-3EF9-6129-2DD6B1E212FD}"/>
              </a:ext>
            </a:extLst>
          </p:cNvPr>
          <p:cNvSpPr>
            <a:spLocks noChangeArrowheads="1"/>
          </p:cNvSpPr>
          <p:nvPr/>
        </p:nvSpPr>
        <p:spPr bwMode="auto">
          <a:xfrm>
            <a:off x="2" y="6132064"/>
            <a:ext cx="9905998"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Das Netzsystem ist unternehmerisch eigenständig aufgestellt!</a:t>
            </a:r>
          </a:p>
        </p:txBody>
      </p:sp>
      <p:grpSp>
        <p:nvGrpSpPr>
          <p:cNvPr id="8222" name="Gruppieren 8221">
            <a:extLst>
              <a:ext uri="{FF2B5EF4-FFF2-40B4-BE49-F238E27FC236}">
                <a16:creationId xmlns:a16="http://schemas.microsoft.com/office/drawing/2014/main" id="{7DA6E662-5D46-98E8-A271-7E66EC851951}"/>
              </a:ext>
            </a:extLst>
          </p:cNvPr>
          <p:cNvGrpSpPr/>
          <p:nvPr/>
        </p:nvGrpSpPr>
        <p:grpSpPr>
          <a:xfrm>
            <a:off x="267855" y="1487056"/>
            <a:ext cx="6035485" cy="4544290"/>
            <a:chOff x="267855" y="1487056"/>
            <a:chExt cx="6106105" cy="4544290"/>
          </a:xfrm>
        </p:grpSpPr>
        <p:sp>
          <p:nvSpPr>
            <p:cNvPr id="8220" name="Rechteck 8219">
              <a:extLst>
                <a:ext uri="{FF2B5EF4-FFF2-40B4-BE49-F238E27FC236}">
                  <a16:creationId xmlns:a16="http://schemas.microsoft.com/office/drawing/2014/main" id="{29BDC459-660D-3A10-A587-7CA5A5ABC08B}"/>
                </a:ext>
              </a:extLst>
            </p:cNvPr>
            <p:cNvSpPr/>
            <p:nvPr/>
          </p:nvSpPr>
          <p:spPr bwMode="auto">
            <a:xfrm>
              <a:off x="267855" y="1487056"/>
              <a:ext cx="6106105" cy="4544290"/>
            </a:xfrm>
            <a:prstGeom prst="rect">
              <a:avLst/>
            </a:prstGeom>
            <a:noFill/>
            <a:ln w="38100"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21" name="Textfeld 8220">
              <a:extLst>
                <a:ext uri="{FF2B5EF4-FFF2-40B4-BE49-F238E27FC236}">
                  <a16:creationId xmlns:a16="http://schemas.microsoft.com/office/drawing/2014/main" id="{471B4302-5700-3DFE-5C61-B9F648BFC661}"/>
                </a:ext>
              </a:extLst>
            </p:cNvPr>
            <p:cNvSpPr txBox="1"/>
            <p:nvPr/>
          </p:nvSpPr>
          <p:spPr>
            <a:xfrm>
              <a:off x="356606" y="5580380"/>
              <a:ext cx="1769664" cy="369332"/>
            </a:xfrm>
            <a:prstGeom prst="rect">
              <a:avLst/>
            </a:prstGeom>
            <a:noFill/>
          </p:spPr>
          <p:txBody>
            <a:bodyPr wrap="none" rtlCol="0">
              <a:spAutoFit/>
            </a:bodyPr>
            <a:lstStyle/>
            <a:p>
              <a:r>
                <a:rPr lang="de-DE" sz="1800" b="1" dirty="0">
                  <a:solidFill>
                    <a:srgbClr val="FF0000"/>
                  </a:solidFill>
                </a:rPr>
                <a:t>EVU </a:t>
              </a:r>
              <a:r>
                <a:rPr lang="de-DE" sz="1800" dirty="0">
                  <a:solidFill>
                    <a:srgbClr val="FF0000"/>
                  </a:solidFill>
                </a:rPr>
                <a:t>(bis 2005)</a:t>
              </a:r>
            </a:p>
          </p:txBody>
        </p:sp>
      </p:grpSp>
      <p:sp>
        <p:nvSpPr>
          <p:cNvPr id="2" name="Textfeld 1">
            <a:extLst>
              <a:ext uri="{FF2B5EF4-FFF2-40B4-BE49-F238E27FC236}">
                <a16:creationId xmlns:a16="http://schemas.microsoft.com/office/drawing/2014/main" id="{A3706CD7-053C-404B-2B7D-979C2E92E6CD}"/>
              </a:ext>
            </a:extLst>
          </p:cNvPr>
          <p:cNvSpPr txBox="1"/>
          <p:nvPr/>
        </p:nvSpPr>
        <p:spPr>
          <a:xfrm>
            <a:off x="369730" y="3637041"/>
            <a:ext cx="2794056" cy="1569660"/>
          </a:xfrm>
          <a:prstGeom prst="rect">
            <a:avLst/>
          </a:prstGeom>
          <a:noFill/>
        </p:spPr>
        <p:txBody>
          <a:bodyPr wrap="square" rtlCol="0">
            <a:spAutoFit/>
          </a:bodyPr>
          <a:lstStyle/>
          <a:p>
            <a:r>
              <a:rPr lang="de-DE" sz="1600" dirty="0">
                <a:solidFill>
                  <a:srgbClr val="FF0000"/>
                </a:solidFill>
                <a:hlinkClick r:id="rId10">
                  <a:extLst>
                    <a:ext uri="{A12FA001-AC4F-418D-AE19-62706E023703}">
                      <ahyp:hlinkClr xmlns:ahyp="http://schemas.microsoft.com/office/drawing/2018/hyperlinkcolor" val="tx"/>
                    </a:ext>
                  </a:extLst>
                </a:hlinkClick>
              </a:rPr>
              <a:t>seit 2005</a:t>
            </a:r>
            <a:r>
              <a:rPr lang="de-DE" sz="1600" dirty="0">
                <a:solidFill>
                  <a:srgbClr val="FF0000"/>
                </a:solidFill>
              </a:rPr>
              <a:t> (EU, EnWG)</a:t>
            </a:r>
            <a:br>
              <a:rPr lang="de-DE" sz="1600" b="1" dirty="0">
                <a:solidFill>
                  <a:srgbClr val="FF0000"/>
                </a:solidFill>
              </a:rPr>
            </a:br>
            <a:r>
              <a:rPr lang="de-DE" sz="1600" b="1" dirty="0">
                <a:solidFill>
                  <a:srgbClr val="FF0000"/>
                </a:solidFill>
              </a:rPr>
              <a:t>Systementflechtung </a:t>
            </a:r>
            <a:r>
              <a:rPr lang="de-DE" sz="1600" dirty="0">
                <a:solidFill>
                  <a:srgbClr val="FF0000"/>
                </a:solidFill>
              </a:rPr>
              <a:t>zwischen</a:t>
            </a:r>
            <a:br>
              <a:rPr lang="de-DE" sz="1600" b="1" dirty="0">
                <a:solidFill>
                  <a:srgbClr val="FF0000"/>
                </a:solidFill>
              </a:rPr>
            </a:br>
            <a:r>
              <a:rPr lang="de-DE" sz="1600" b="1" dirty="0">
                <a:solidFill>
                  <a:srgbClr val="FF0000"/>
                </a:solidFill>
              </a:rPr>
              <a:t>Erzeuger </a:t>
            </a:r>
            <a:r>
              <a:rPr lang="de-DE" sz="1600" dirty="0">
                <a:solidFill>
                  <a:srgbClr val="FF0000"/>
                </a:solidFill>
              </a:rPr>
              <a:t>(Energie) und</a:t>
            </a:r>
            <a:r>
              <a:rPr lang="de-DE" sz="1600" b="1" dirty="0">
                <a:solidFill>
                  <a:srgbClr val="FF0000"/>
                </a:solidFill>
              </a:rPr>
              <a:t> Netzbetreiber </a:t>
            </a:r>
            <a:r>
              <a:rPr lang="de-DE" sz="1600" dirty="0">
                <a:solidFill>
                  <a:srgbClr val="FF0000"/>
                </a:solidFill>
              </a:rPr>
              <a:t>(Transport)!</a:t>
            </a:r>
            <a:br>
              <a:rPr lang="de-DE" sz="1600" dirty="0">
                <a:solidFill>
                  <a:srgbClr val="FF0000"/>
                </a:solidFill>
              </a:rPr>
            </a:br>
            <a:r>
              <a:rPr lang="de-DE" sz="1600" dirty="0">
                <a:solidFill>
                  <a:srgbClr val="FF0000"/>
                </a:solidFill>
                <a:sym typeface="Wingdings" panose="05000000000000000000" pitchFamily="2" charset="2"/>
              </a:rPr>
              <a:t> </a:t>
            </a:r>
            <a:r>
              <a:rPr lang="de-DE" sz="1600" b="1" dirty="0" err="1">
                <a:solidFill>
                  <a:srgbClr val="FF0000"/>
                </a:solidFill>
                <a:sym typeface="Wingdings" panose="05000000000000000000" pitchFamily="2" charset="2"/>
              </a:rPr>
              <a:t>Unbundling</a:t>
            </a:r>
            <a:r>
              <a:rPr lang="de-DE" sz="1600" dirty="0">
                <a:solidFill>
                  <a:srgbClr val="FF0000"/>
                </a:solidFill>
              </a:rPr>
              <a:t> </a:t>
            </a:r>
            <a:endParaRPr lang="de-DE" sz="1600" b="1" dirty="0">
              <a:solidFill>
                <a:srgbClr val="FF0000"/>
              </a:solidFill>
            </a:endParaRPr>
          </a:p>
        </p:txBody>
      </p:sp>
      <p:sp>
        <p:nvSpPr>
          <p:cNvPr id="3" name="Textfeld 2">
            <a:hlinkClick r:id="rId11"/>
            <a:extLst>
              <a:ext uri="{FF2B5EF4-FFF2-40B4-BE49-F238E27FC236}">
                <a16:creationId xmlns:a16="http://schemas.microsoft.com/office/drawing/2014/main" id="{0F72C1BC-9CDC-E92F-B18B-D32181C195C0}"/>
              </a:ext>
            </a:extLst>
          </p:cNvPr>
          <p:cNvSpPr txBox="1"/>
          <p:nvPr/>
        </p:nvSpPr>
        <p:spPr>
          <a:xfrm>
            <a:off x="8397067" y="5944936"/>
            <a:ext cx="1411799" cy="276999"/>
          </a:xfrm>
          <a:prstGeom prst="rect">
            <a:avLst/>
          </a:prstGeom>
          <a:noFill/>
        </p:spPr>
        <p:txBody>
          <a:bodyPr wrap="square" rtlCol="0">
            <a:spAutoFit/>
          </a:bodyPr>
          <a:lstStyle/>
          <a:p>
            <a:r>
              <a:rPr lang="de-DE" sz="1200" u="sng" dirty="0"/>
              <a:t>Quelle</a:t>
            </a:r>
            <a:r>
              <a:rPr lang="de-DE" sz="1200" dirty="0"/>
              <a:t>: ISE e.V.</a:t>
            </a:r>
          </a:p>
        </p:txBody>
      </p:sp>
    </p:spTree>
    <p:extLst>
      <p:ext uri="{BB962C8B-B14F-4D97-AF65-F5344CB8AC3E}">
        <p14:creationId xmlns:p14="http://schemas.microsoft.com/office/powerpoint/2010/main" val="3572912177"/>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 calcmode="lin" valueType="num">
                                      <p:cBhvr additive="base">
                                        <p:cTn id="7" dur="1000" fill="hold"/>
                                        <p:tgtEl>
                                          <p:spTgt spid="1025"/>
                                        </p:tgtEl>
                                        <p:attrNameLst>
                                          <p:attrName>ppt_x</p:attrName>
                                        </p:attrNameLst>
                                      </p:cBhvr>
                                      <p:tavLst>
                                        <p:tav tm="0">
                                          <p:val>
                                            <p:strVal val="1+#ppt_w/2"/>
                                          </p:val>
                                        </p:tav>
                                        <p:tav tm="100000">
                                          <p:val>
                                            <p:strVal val="#ppt_x"/>
                                          </p:val>
                                        </p:tav>
                                      </p:tavLst>
                                    </p:anim>
                                    <p:anim calcmode="lin" valueType="num">
                                      <p:cBhvr additive="base">
                                        <p:cTn id="8" dur="1000" fill="hold"/>
                                        <p:tgtEl>
                                          <p:spTgt spid="10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1000" fill="hold"/>
                                        <p:tgtEl>
                                          <p:spTgt spid="1027"/>
                                        </p:tgtEl>
                                        <p:attrNameLst>
                                          <p:attrName>ppt_x</p:attrName>
                                        </p:attrNameLst>
                                      </p:cBhvr>
                                      <p:tavLst>
                                        <p:tav tm="0">
                                          <p:val>
                                            <p:strVal val="1+#ppt_w/2"/>
                                          </p:val>
                                        </p:tav>
                                        <p:tav tm="100000">
                                          <p:val>
                                            <p:strVal val="#ppt_x"/>
                                          </p:val>
                                        </p:tav>
                                      </p:tavLst>
                                    </p:anim>
                                    <p:anim calcmode="lin" valueType="num">
                                      <p:cBhvr additive="base">
                                        <p:cTn id="14" dur="10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222"/>
                                        </p:tgtEl>
                                        <p:attrNameLst>
                                          <p:attrName>style.visibility</p:attrName>
                                        </p:attrNameLst>
                                      </p:cBhvr>
                                      <p:to>
                                        <p:strVal val="visible"/>
                                      </p:to>
                                    </p:set>
                                    <p:anim calcmode="lin" valueType="num">
                                      <p:cBhvr additive="base">
                                        <p:cTn id="19" dur="1000" fill="hold"/>
                                        <p:tgtEl>
                                          <p:spTgt spid="8222"/>
                                        </p:tgtEl>
                                        <p:attrNameLst>
                                          <p:attrName>ppt_x</p:attrName>
                                        </p:attrNameLst>
                                      </p:cBhvr>
                                      <p:tavLst>
                                        <p:tav tm="0">
                                          <p:val>
                                            <p:strVal val="0-#ppt_w/2"/>
                                          </p:val>
                                        </p:tav>
                                        <p:tav tm="100000">
                                          <p:val>
                                            <p:strVal val="#ppt_x"/>
                                          </p:val>
                                        </p:tav>
                                      </p:tavLst>
                                    </p:anim>
                                    <p:anim calcmode="lin" valueType="num">
                                      <p:cBhvr additive="base">
                                        <p:cTn id="20" dur="10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8222"/>
                                        </p:tgtEl>
                                        <p:attrNameLst>
                                          <p:attrName>style.visibility</p:attrName>
                                        </p:attrNameLst>
                                      </p:cBhvr>
                                      <p:to>
                                        <p:strVal val="hidden"/>
                                      </p:to>
                                    </p:set>
                                  </p:childTnLst>
                                </p:cTn>
                              </p:par>
                            </p:childTnLst>
                          </p:cTn>
                        </p:par>
                        <p:par>
                          <p:cTn id="25" fill="hold">
                            <p:stCondLst>
                              <p:cond delay="0"/>
                            </p:stCondLst>
                            <p:childTnLst>
                              <p:par>
                                <p:cTn id="26" presetID="2" presetClass="entr" presetSubtype="9"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fill="hold"/>
                                        <p:tgtEl>
                                          <p:spTgt spid="2"/>
                                        </p:tgtEl>
                                        <p:attrNameLst>
                                          <p:attrName>ppt_x</p:attrName>
                                        </p:attrNameLst>
                                      </p:cBhvr>
                                      <p:tavLst>
                                        <p:tav tm="0">
                                          <p:val>
                                            <p:strVal val="0-#ppt_w/2"/>
                                          </p:val>
                                        </p:tav>
                                        <p:tav tm="100000">
                                          <p:val>
                                            <p:strVal val="#ppt_x"/>
                                          </p:val>
                                        </p:tav>
                                      </p:tavLst>
                                    </p:anim>
                                    <p:anim calcmode="lin" valueType="num">
                                      <p:cBhvr additive="base">
                                        <p:cTn id="29"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1000" fill="hold"/>
                                        <p:tgtEl>
                                          <p:spTgt spid="14"/>
                                        </p:tgtEl>
                                        <p:attrNameLst>
                                          <p:attrName>ppt_x</p:attrName>
                                        </p:attrNameLst>
                                      </p:cBhvr>
                                      <p:tavLst>
                                        <p:tav tm="0">
                                          <p:val>
                                            <p:strVal val="#ppt_x"/>
                                          </p:val>
                                        </p:tav>
                                        <p:tav tm="100000">
                                          <p:val>
                                            <p:strVal val="#ppt_x"/>
                                          </p:val>
                                        </p:tav>
                                      </p:tavLst>
                                    </p:anim>
                                    <p:anim calcmode="lin" valueType="num">
                                      <p:cBhvr additive="base">
                                        <p:cTn id="35"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08" name="Rechteck: abgerundete Ecken 23607">
            <a:extLst>
              <a:ext uri="{FF2B5EF4-FFF2-40B4-BE49-F238E27FC236}">
                <a16:creationId xmlns:a16="http://schemas.microsoft.com/office/drawing/2014/main" id="{D9262C10-EE00-9A47-219C-2FA0648BD160}"/>
              </a:ext>
            </a:extLst>
          </p:cNvPr>
          <p:cNvSpPr/>
          <p:nvPr/>
        </p:nvSpPr>
        <p:spPr bwMode="auto">
          <a:xfrm>
            <a:off x="3542269" y="853039"/>
            <a:ext cx="3230372" cy="1938109"/>
          </a:xfrm>
          <a:prstGeom prst="roundRect">
            <a:avLst/>
          </a:prstGeom>
          <a:solidFill>
            <a:srgbClr val="FF7C8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55" name="Rectangle 4">
            <a:extLst>
              <a:ext uri="{FF2B5EF4-FFF2-40B4-BE49-F238E27FC236}">
                <a16:creationId xmlns:a16="http://schemas.microsoft.com/office/drawing/2014/main" id="{FCEF51A8-83BB-4A2F-A2C2-5729FF1196D5}"/>
              </a:ext>
            </a:extLst>
          </p:cNvPr>
          <p:cNvSpPr>
            <a:spLocks noChangeArrowheads="1"/>
          </p:cNvSpPr>
          <p:nvPr/>
        </p:nvSpPr>
        <p:spPr bwMode="auto">
          <a:xfrm>
            <a:off x="1312029" y="73731"/>
            <a:ext cx="4412496"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de-DE" altLang="de-DE" sz="2000" dirty="0">
                <a:solidFill>
                  <a:schemeClr val="bg1"/>
                </a:solidFill>
              </a:rPr>
              <a:t>Entwicklung der Stromnetze in D (2)</a:t>
            </a:r>
            <a:br>
              <a:rPr kumimoji="0" lang="de-DE" altLang="de-DE"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de-DE" altLang="de-DE"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Netze und Spannungsebenen</a:t>
            </a:r>
          </a:p>
        </p:txBody>
      </p:sp>
      <p:sp>
        <p:nvSpPr>
          <p:cNvPr id="28" name="Textfeld 27">
            <a:extLst>
              <a:ext uri="{FF2B5EF4-FFF2-40B4-BE49-F238E27FC236}">
                <a16:creationId xmlns:a16="http://schemas.microsoft.com/office/drawing/2014/main" id="{0A9E0216-EF6B-7411-1860-2B11B4D50FFC}"/>
              </a:ext>
            </a:extLst>
          </p:cNvPr>
          <p:cNvSpPr txBox="1"/>
          <p:nvPr/>
        </p:nvSpPr>
        <p:spPr>
          <a:xfrm>
            <a:off x="102652" y="783873"/>
            <a:ext cx="3198311" cy="369332"/>
          </a:xfrm>
          <a:prstGeom prst="rect">
            <a:avLst/>
          </a:prstGeom>
          <a:noFill/>
        </p:spPr>
        <p:txBody>
          <a:bodyPr wrap="none" rtlCol="0">
            <a:spAutoFit/>
          </a:bodyPr>
          <a:lstStyle/>
          <a:p>
            <a:r>
              <a:rPr lang="de-DE" sz="1800" b="1" dirty="0">
                <a:solidFill>
                  <a:srgbClr val="FF0000"/>
                </a:solidFill>
              </a:rPr>
              <a:t>Übertragungsnetze (</a:t>
            </a:r>
            <a:r>
              <a:rPr lang="de-DE" sz="1800" b="1" dirty="0">
                <a:solidFill>
                  <a:srgbClr val="3333FF"/>
                </a:solidFill>
                <a:hlinkClick r:id="rId3">
                  <a:extLst>
                    <a:ext uri="{A12FA001-AC4F-418D-AE19-62706E023703}">
                      <ahyp:hlinkClr xmlns:ahyp="http://schemas.microsoft.com/office/drawing/2018/hyperlinkcolor" val="tx"/>
                    </a:ext>
                  </a:extLst>
                </a:hlinkClick>
              </a:rPr>
              <a:t>4 ÜNB</a:t>
            </a:r>
            <a:r>
              <a:rPr lang="de-DE" sz="1800" b="1" dirty="0">
                <a:solidFill>
                  <a:srgbClr val="FF0000"/>
                </a:solidFill>
              </a:rPr>
              <a:t>)</a:t>
            </a:r>
          </a:p>
        </p:txBody>
      </p:sp>
      <p:sp>
        <p:nvSpPr>
          <p:cNvPr id="30" name="Textfeld 29">
            <a:extLst>
              <a:ext uri="{FF2B5EF4-FFF2-40B4-BE49-F238E27FC236}">
                <a16:creationId xmlns:a16="http://schemas.microsoft.com/office/drawing/2014/main" id="{81075267-164D-73ED-4D3F-330B96F0C23D}"/>
              </a:ext>
            </a:extLst>
          </p:cNvPr>
          <p:cNvSpPr txBox="1"/>
          <p:nvPr/>
        </p:nvSpPr>
        <p:spPr>
          <a:xfrm>
            <a:off x="6884706" y="4781762"/>
            <a:ext cx="2613216" cy="1077218"/>
          </a:xfrm>
          <a:prstGeom prst="rect">
            <a:avLst/>
          </a:prstGeom>
          <a:noFill/>
        </p:spPr>
        <p:txBody>
          <a:bodyPr wrap="none" rtlCol="0">
            <a:spAutoFit/>
          </a:bodyPr>
          <a:lstStyle/>
          <a:p>
            <a:r>
              <a:rPr lang="de-DE" sz="1600" b="1" dirty="0">
                <a:solidFill>
                  <a:srgbClr val="3333FF"/>
                </a:solidFill>
              </a:rPr>
              <a:t>Niederspannungsnetz</a:t>
            </a:r>
            <a:br>
              <a:rPr lang="de-DE" sz="1600" b="1" dirty="0">
                <a:solidFill>
                  <a:srgbClr val="3333FF"/>
                </a:solidFill>
              </a:rPr>
            </a:br>
            <a:r>
              <a:rPr lang="de-DE" sz="1600" b="1" dirty="0">
                <a:solidFill>
                  <a:srgbClr val="3333FF"/>
                </a:solidFill>
              </a:rPr>
              <a:t>(Ortsnetz)</a:t>
            </a:r>
          </a:p>
          <a:p>
            <a:r>
              <a:rPr lang="de-DE" sz="1600" dirty="0">
                <a:solidFill>
                  <a:srgbClr val="3333FF"/>
                </a:solidFill>
              </a:rPr>
              <a:t>ca. 1.200.000 km</a:t>
            </a:r>
          </a:p>
          <a:p>
            <a:r>
              <a:rPr lang="de-DE" sz="1600" dirty="0">
                <a:solidFill>
                  <a:srgbClr val="3333FF"/>
                </a:solidFill>
                <a:sym typeface="Symbol" panose="05050102010706020507" pitchFamily="18" charset="2"/>
              </a:rPr>
              <a:t> </a:t>
            </a:r>
            <a:r>
              <a:rPr lang="de-DE" sz="1600" dirty="0">
                <a:solidFill>
                  <a:srgbClr val="3333FF"/>
                </a:solidFill>
              </a:rPr>
              <a:t>1 kV (bei uns 400/230 V)</a:t>
            </a:r>
          </a:p>
        </p:txBody>
      </p:sp>
      <p:sp>
        <p:nvSpPr>
          <p:cNvPr id="31" name="Textfeld 30">
            <a:extLst>
              <a:ext uri="{FF2B5EF4-FFF2-40B4-BE49-F238E27FC236}">
                <a16:creationId xmlns:a16="http://schemas.microsoft.com/office/drawing/2014/main" id="{CA78BD67-99E4-0F22-0573-B3FCB3802CC8}"/>
              </a:ext>
            </a:extLst>
          </p:cNvPr>
          <p:cNvSpPr txBox="1"/>
          <p:nvPr/>
        </p:nvSpPr>
        <p:spPr>
          <a:xfrm>
            <a:off x="6884706" y="3891202"/>
            <a:ext cx="2329484" cy="830997"/>
          </a:xfrm>
          <a:prstGeom prst="rect">
            <a:avLst/>
          </a:prstGeom>
          <a:noFill/>
        </p:spPr>
        <p:txBody>
          <a:bodyPr wrap="none" rtlCol="0">
            <a:spAutoFit/>
          </a:bodyPr>
          <a:lstStyle/>
          <a:p>
            <a:r>
              <a:rPr lang="de-DE" sz="1600" b="1" dirty="0">
                <a:solidFill>
                  <a:srgbClr val="3333FF"/>
                </a:solidFill>
              </a:rPr>
              <a:t>Mittelspannungsnetz</a:t>
            </a:r>
          </a:p>
          <a:p>
            <a:r>
              <a:rPr lang="de-DE" sz="1600" dirty="0">
                <a:solidFill>
                  <a:srgbClr val="3333FF"/>
                </a:solidFill>
              </a:rPr>
              <a:t>ca. 520.000 km</a:t>
            </a:r>
          </a:p>
          <a:p>
            <a:r>
              <a:rPr lang="de-DE" sz="1600" dirty="0">
                <a:solidFill>
                  <a:srgbClr val="3333FF"/>
                </a:solidFill>
                <a:sym typeface="Symbol" panose="05050102010706020507" pitchFamily="18" charset="2"/>
              </a:rPr>
              <a:t>3-30 kV</a:t>
            </a:r>
            <a:r>
              <a:rPr lang="de-DE" sz="1600" dirty="0">
                <a:solidFill>
                  <a:srgbClr val="3333FF"/>
                </a:solidFill>
              </a:rPr>
              <a:t> (bei uns 20 kV)</a:t>
            </a:r>
          </a:p>
        </p:txBody>
      </p:sp>
      <p:sp>
        <p:nvSpPr>
          <p:cNvPr id="23552" name="Textfeld 23551">
            <a:extLst>
              <a:ext uri="{FF2B5EF4-FFF2-40B4-BE49-F238E27FC236}">
                <a16:creationId xmlns:a16="http://schemas.microsoft.com/office/drawing/2014/main" id="{7EFD09B8-D91F-195A-8FE2-21CA13DB50E0}"/>
              </a:ext>
            </a:extLst>
          </p:cNvPr>
          <p:cNvSpPr txBox="1"/>
          <p:nvPr/>
        </p:nvSpPr>
        <p:spPr>
          <a:xfrm>
            <a:off x="6884706" y="3000642"/>
            <a:ext cx="2198038" cy="830997"/>
          </a:xfrm>
          <a:prstGeom prst="rect">
            <a:avLst/>
          </a:prstGeom>
          <a:noFill/>
        </p:spPr>
        <p:txBody>
          <a:bodyPr wrap="none" rtlCol="0">
            <a:spAutoFit/>
          </a:bodyPr>
          <a:lstStyle/>
          <a:p>
            <a:r>
              <a:rPr lang="de-DE" sz="1600" b="1" dirty="0">
                <a:solidFill>
                  <a:srgbClr val="3333FF"/>
                </a:solidFill>
              </a:rPr>
              <a:t>Hochspannungsnetz</a:t>
            </a:r>
          </a:p>
          <a:p>
            <a:r>
              <a:rPr lang="de-DE" sz="1600" dirty="0">
                <a:solidFill>
                  <a:srgbClr val="3333FF"/>
                </a:solidFill>
              </a:rPr>
              <a:t>ca. 95.000 km</a:t>
            </a:r>
          </a:p>
          <a:p>
            <a:r>
              <a:rPr lang="de-DE" sz="1600" dirty="0">
                <a:solidFill>
                  <a:srgbClr val="3333FF"/>
                </a:solidFill>
                <a:sym typeface="Symbol" panose="05050102010706020507" pitchFamily="18" charset="2"/>
              </a:rPr>
              <a:t>110 kV</a:t>
            </a:r>
            <a:endParaRPr lang="de-DE" sz="1600" dirty="0">
              <a:solidFill>
                <a:srgbClr val="3333FF"/>
              </a:solidFill>
            </a:endParaRPr>
          </a:p>
        </p:txBody>
      </p:sp>
      <p:sp>
        <p:nvSpPr>
          <p:cNvPr id="23553" name="Textfeld 23552">
            <a:extLst>
              <a:ext uri="{FF2B5EF4-FFF2-40B4-BE49-F238E27FC236}">
                <a16:creationId xmlns:a16="http://schemas.microsoft.com/office/drawing/2014/main" id="{11A2C87D-EF02-C91C-3383-2BA6565B0335}"/>
              </a:ext>
            </a:extLst>
          </p:cNvPr>
          <p:cNvSpPr txBox="1"/>
          <p:nvPr/>
        </p:nvSpPr>
        <p:spPr>
          <a:xfrm>
            <a:off x="6884706" y="1937475"/>
            <a:ext cx="2380780" cy="830997"/>
          </a:xfrm>
          <a:prstGeom prst="rect">
            <a:avLst/>
          </a:prstGeom>
          <a:noFill/>
        </p:spPr>
        <p:txBody>
          <a:bodyPr wrap="none" rtlCol="0">
            <a:spAutoFit/>
          </a:bodyPr>
          <a:lstStyle/>
          <a:p>
            <a:r>
              <a:rPr lang="de-DE" sz="1600" b="1" dirty="0">
                <a:solidFill>
                  <a:srgbClr val="3333FF"/>
                </a:solidFill>
              </a:rPr>
              <a:t>Höchstspannungsnetz</a:t>
            </a:r>
            <a:endParaRPr lang="de-DE" sz="1600" dirty="0">
              <a:solidFill>
                <a:srgbClr val="3333FF"/>
              </a:solidFill>
            </a:endParaRPr>
          </a:p>
          <a:p>
            <a:r>
              <a:rPr lang="de-DE" sz="1600" dirty="0">
                <a:solidFill>
                  <a:srgbClr val="3333FF"/>
                </a:solidFill>
              </a:rPr>
              <a:t>ca. 37.000 km</a:t>
            </a:r>
          </a:p>
          <a:p>
            <a:r>
              <a:rPr lang="de-DE" sz="1600" dirty="0">
                <a:solidFill>
                  <a:srgbClr val="3333FF"/>
                </a:solidFill>
                <a:sym typeface="Symbol" panose="05050102010706020507" pitchFamily="18" charset="2"/>
              </a:rPr>
              <a:t>220-380 kV</a:t>
            </a:r>
            <a:endParaRPr lang="de-DE" sz="1600" dirty="0">
              <a:solidFill>
                <a:srgbClr val="3333FF"/>
              </a:solidFill>
            </a:endParaRPr>
          </a:p>
        </p:txBody>
      </p:sp>
      <p:sp>
        <p:nvSpPr>
          <p:cNvPr id="23554" name="Text Box 14">
            <a:extLst>
              <a:ext uri="{FF2B5EF4-FFF2-40B4-BE49-F238E27FC236}">
                <a16:creationId xmlns:a16="http://schemas.microsoft.com/office/drawing/2014/main" id="{A543CC3F-4891-4D5E-6EB1-F8CF906DFF73}"/>
              </a:ext>
            </a:extLst>
          </p:cNvPr>
          <p:cNvSpPr txBox="1">
            <a:spLocks noChangeArrowheads="1"/>
          </p:cNvSpPr>
          <p:nvPr/>
        </p:nvSpPr>
        <p:spPr bwMode="auto">
          <a:xfrm>
            <a:off x="7618145" y="5927433"/>
            <a:ext cx="1620508"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BDEW, ISE e.V.</a:t>
            </a:r>
          </a:p>
        </p:txBody>
      </p:sp>
      <p:sp>
        <p:nvSpPr>
          <p:cNvPr id="23556" name="Textfeld 23555">
            <a:extLst>
              <a:ext uri="{FF2B5EF4-FFF2-40B4-BE49-F238E27FC236}">
                <a16:creationId xmlns:a16="http://schemas.microsoft.com/office/drawing/2014/main" id="{DCEEAA7A-FD24-BC27-77B3-A19B8FEF37A9}"/>
              </a:ext>
            </a:extLst>
          </p:cNvPr>
          <p:cNvSpPr txBox="1"/>
          <p:nvPr/>
        </p:nvSpPr>
        <p:spPr>
          <a:xfrm>
            <a:off x="6884706" y="853039"/>
            <a:ext cx="3124573" cy="1077218"/>
          </a:xfrm>
          <a:prstGeom prst="rect">
            <a:avLst/>
          </a:prstGeom>
          <a:noFill/>
        </p:spPr>
        <p:txBody>
          <a:bodyPr wrap="none" rtlCol="0">
            <a:spAutoFit/>
          </a:bodyPr>
          <a:lstStyle/>
          <a:p>
            <a:r>
              <a:rPr lang="de-DE" sz="1600" b="1" dirty="0">
                <a:solidFill>
                  <a:srgbClr val="3333FF"/>
                </a:solidFill>
              </a:rPr>
              <a:t>HGÜ-Overlay-Netz (Zukunft)</a:t>
            </a:r>
            <a:br>
              <a:rPr lang="de-DE" sz="1600" b="1" dirty="0">
                <a:solidFill>
                  <a:srgbClr val="3333FF"/>
                </a:solidFill>
              </a:rPr>
            </a:br>
            <a:r>
              <a:rPr lang="de-DE" sz="1600" b="1" dirty="0">
                <a:solidFill>
                  <a:srgbClr val="3333FF"/>
                </a:solidFill>
              </a:rPr>
              <a:t>Hochspannungs-Gleichstrom-</a:t>
            </a:r>
            <a:br>
              <a:rPr lang="de-DE" sz="1600" b="1" dirty="0">
                <a:solidFill>
                  <a:srgbClr val="3333FF"/>
                </a:solidFill>
              </a:rPr>
            </a:br>
            <a:r>
              <a:rPr lang="de-DE" sz="1600" b="1" dirty="0" err="1">
                <a:solidFill>
                  <a:srgbClr val="3333FF"/>
                </a:solidFill>
              </a:rPr>
              <a:t>übertragung</a:t>
            </a:r>
            <a:r>
              <a:rPr lang="de-DE" sz="1600" b="1" dirty="0">
                <a:solidFill>
                  <a:srgbClr val="3333FF"/>
                </a:solidFill>
              </a:rPr>
              <a:t> (HGÜ)</a:t>
            </a:r>
          </a:p>
          <a:p>
            <a:r>
              <a:rPr lang="de-DE" sz="1600" dirty="0">
                <a:solidFill>
                  <a:srgbClr val="3333FF"/>
                </a:solidFill>
                <a:sym typeface="Symbol" panose="05050102010706020507" pitchFamily="18" charset="2"/>
              </a:rPr>
              <a:t>800 kV</a:t>
            </a:r>
            <a:endParaRPr lang="de-DE" sz="1600" dirty="0">
              <a:solidFill>
                <a:srgbClr val="3333FF"/>
              </a:solidFill>
            </a:endParaRPr>
          </a:p>
        </p:txBody>
      </p:sp>
      <p:pic>
        <p:nvPicPr>
          <p:cNvPr id="5" name="Picture 2" descr="Gas Plant Icon #31163 - Free Icons Library">
            <a:extLst>
              <a:ext uri="{FF2B5EF4-FFF2-40B4-BE49-F238E27FC236}">
                <a16:creationId xmlns:a16="http://schemas.microsoft.com/office/drawing/2014/main" id="{7CE2EF6D-7B09-27AF-11F0-9B16AA058A2D}"/>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7383" r="7334" b="41201"/>
          <a:stretch>
            <a:fillRect/>
          </a:stretch>
        </p:blipFill>
        <p:spPr bwMode="auto">
          <a:xfrm>
            <a:off x="4991630" y="2166825"/>
            <a:ext cx="510800" cy="467574"/>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4">
            <a:extLst>
              <a:ext uri="{FF2B5EF4-FFF2-40B4-BE49-F238E27FC236}">
                <a16:creationId xmlns:a16="http://schemas.microsoft.com/office/drawing/2014/main" id="{DB2EFDD9-171E-7CBF-A67F-7A18A25A144F}"/>
              </a:ext>
            </a:extLst>
          </p:cNvPr>
          <p:cNvSpPr>
            <a:spLocks noChangeArrowheads="1"/>
          </p:cNvSpPr>
          <p:nvPr/>
        </p:nvSpPr>
        <p:spPr bwMode="auto">
          <a:xfrm>
            <a:off x="27606" y="622345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altLang="de-DE" sz="1800" dirty="0">
                <a:solidFill>
                  <a:srgbClr val="00B050"/>
                </a:solidFill>
              </a:rPr>
              <a:t>Übertragungs- und Verteilernetze sind die tragenden Säulen der Energiewende!</a:t>
            </a:r>
            <a:endPar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endParaRPr>
          </a:p>
        </p:txBody>
      </p:sp>
      <p:pic>
        <p:nvPicPr>
          <p:cNvPr id="1041" name="Grafik 1040" descr="Ein Bild, das Turm, Entwurf, Gebäude, Mast enthält.&#10;&#10;KI-generierte Inhalte können fehlerhaft sein.">
            <a:extLst>
              <a:ext uri="{FF2B5EF4-FFF2-40B4-BE49-F238E27FC236}">
                <a16:creationId xmlns:a16="http://schemas.microsoft.com/office/drawing/2014/main" id="{FB6AAC4B-C927-7D79-63A5-57DB02C25B2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0035" t="10051" r="29635" b="10758"/>
          <a:stretch>
            <a:fillRect/>
          </a:stretch>
        </p:blipFill>
        <p:spPr>
          <a:xfrm>
            <a:off x="4171992" y="1843131"/>
            <a:ext cx="340571" cy="668728"/>
          </a:xfrm>
          <a:prstGeom prst="rect">
            <a:avLst/>
          </a:prstGeom>
        </p:spPr>
      </p:pic>
      <p:pic>
        <p:nvPicPr>
          <p:cNvPr id="1043" name="Grafik 1042" descr="Ein Bild, das Turm, Entwurf, Gebäude, Mast enthält.&#10;&#10;KI-generierte Inhalte können fehlerhaft sein.">
            <a:extLst>
              <a:ext uri="{FF2B5EF4-FFF2-40B4-BE49-F238E27FC236}">
                <a16:creationId xmlns:a16="http://schemas.microsoft.com/office/drawing/2014/main" id="{CA6358F0-7ACE-F332-E18B-09F00E2921E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0035" t="10051" r="29635" b="10758"/>
          <a:stretch>
            <a:fillRect/>
          </a:stretch>
        </p:blipFill>
        <p:spPr>
          <a:xfrm>
            <a:off x="5937700" y="1843131"/>
            <a:ext cx="340571" cy="668728"/>
          </a:xfrm>
          <a:prstGeom prst="rect">
            <a:avLst/>
          </a:prstGeom>
        </p:spPr>
      </p:pic>
      <p:cxnSp>
        <p:nvCxnSpPr>
          <p:cNvPr id="11" name="Gerader Verbinder 10">
            <a:extLst>
              <a:ext uri="{FF2B5EF4-FFF2-40B4-BE49-F238E27FC236}">
                <a16:creationId xmlns:a16="http://schemas.microsoft.com/office/drawing/2014/main" id="{6D9C2792-EC93-38DD-1DD1-BB6A9AB0931E}"/>
              </a:ext>
            </a:extLst>
          </p:cNvPr>
          <p:cNvCxnSpPr>
            <a:endCxn id="1048" idx="1"/>
          </p:cNvCxnSpPr>
          <p:nvPr/>
        </p:nvCxnSpPr>
        <p:spPr bwMode="auto">
          <a:xfrm>
            <a:off x="4033907" y="1707453"/>
            <a:ext cx="629077" cy="1"/>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Freihandform: Form 13">
            <a:extLst>
              <a:ext uri="{FF2B5EF4-FFF2-40B4-BE49-F238E27FC236}">
                <a16:creationId xmlns:a16="http://schemas.microsoft.com/office/drawing/2014/main" id="{F8BE836A-149B-F34C-2CFB-2D5213E0A72B}"/>
              </a:ext>
            </a:extLst>
          </p:cNvPr>
          <p:cNvSpPr/>
          <p:nvPr/>
        </p:nvSpPr>
        <p:spPr bwMode="auto">
          <a:xfrm>
            <a:off x="6197078" y="1708707"/>
            <a:ext cx="219536" cy="336752"/>
          </a:xfrm>
          <a:custGeom>
            <a:avLst/>
            <a:gdLst>
              <a:gd name="connsiteX0" fmla="*/ 0 w 815975"/>
              <a:gd name="connsiteY0" fmla="*/ 0 h 415646"/>
              <a:gd name="connsiteX1" fmla="*/ 180975 w 815975"/>
              <a:gd name="connsiteY1" fmla="*/ 47625 h 415646"/>
              <a:gd name="connsiteX2" fmla="*/ 219075 w 815975"/>
              <a:gd name="connsiteY2" fmla="*/ 234950 h 415646"/>
              <a:gd name="connsiteX3" fmla="*/ 34925 w 815975"/>
              <a:gd name="connsiteY3" fmla="*/ 349250 h 415646"/>
              <a:gd name="connsiteX4" fmla="*/ 593725 w 815975"/>
              <a:gd name="connsiteY4" fmla="*/ 412750 h 415646"/>
              <a:gd name="connsiteX5" fmla="*/ 815975 w 815975"/>
              <a:gd name="connsiteY5" fmla="*/ 257175 h 415646"/>
              <a:gd name="connsiteX0" fmla="*/ 0 w 815975"/>
              <a:gd name="connsiteY0" fmla="*/ 0 h 415646"/>
              <a:gd name="connsiteX1" fmla="*/ 212725 w 815975"/>
              <a:gd name="connsiteY1" fmla="*/ 85725 h 415646"/>
              <a:gd name="connsiteX2" fmla="*/ 219075 w 815975"/>
              <a:gd name="connsiteY2" fmla="*/ 234950 h 415646"/>
              <a:gd name="connsiteX3" fmla="*/ 34925 w 815975"/>
              <a:gd name="connsiteY3" fmla="*/ 349250 h 415646"/>
              <a:gd name="connsiteX4" fmla="*/ 593725 w 815975"/>
              <a:gd name="connsiteY4" fmla="*/ 412750 h 415646"/>
              <a:gd name="connsiteX5" fmla="*/ 815975 w 815975"/>
              <a:gd name="connsiteY5" fmla="*/ 257175 h 415646"/>
              <a:gd name="connsiteX0" fmla="*/ 0 w 815975"/>
              <a:gd name="connsiteY0" fmla="*/ 0 h 415450"/>
              <a:gd name="connsiteX1" fmla="*/ 212725 w 815975"/>
              <a:gd name="connsiteY1" fmla="*/ 85725 h 415450"/>
              <a:gd name="connsiteX2" fmla="*/ 206375 w 815975"/>
              <a:gd name="connsiteY2" fmla="*/ 263525 h 415450"/>
              <a:gd name="connsiteX3" fmla="*/ 34925 w 815975"/>
              <a:gd name="connsiteY3" fmla="*/ 349250 h 415450"/>
              <a:gd name="connsiteX4" fmla="*/ 593725 w 815975"/>
              <a:gd name="connsiteY4" fmla="*/ 412750 h 415450"/>
              <a:gd name="connsiteX5" fmla="*/ 815975 w 815975"/>
              <a:gd name="connsiteY5" fmla="*/ 257175 h 415450"/>
              <a:gd name="connsiteX0" fmla="*/ 0 w 593725"/>
              <a:gd name="connsiteY0" fmla="*/ 0 h 415450"/>
              <a:gd name="connsiteX1" fmla="*/ 212725 w 593725"/>
              <a:gd name="connsiteY1" fmla="*/ 85725 h 415450"/>
              <a:gd name="connsiteX2" fmla="*/ 206375 w 593725"/>
              <a:gd name="connsiteY2" fmla="*/ 263525 h 415450"/>
              <a:gd name="connsiteX3" fmla="*/ 34925 w 593725"/>
              <a:gd name="connsiteY3" fmla="*/ 349250 h 415450"/>
              <a:gd name="connsiteX4" fmla="*/ 593725 w 593725"/>
              <a:gd name="connsiteY4" fmla="*/ 412750 h 415450"/>
              <a:gd name="connsiteX0" fmla="*/ 0 w 233999"/>
              <a:gd name="connsiteY0" fmla="*/ 0 h 349250"/>
              <a:gd name="connsiteX1" fmla="*/ 212725 w 233999"/>
              <a:gd name="connsiteY1" fmla="*/ 85725 h 349250"/>
              <a:gd name="connsiteX2" fmla="*/ 206375 w 233999"/>
              <a:gd name="connsiteY2" fmla="*/ 263525 h 349250"/>
              <a:gd name="connsiteX3" fmla="*/ 34925 w 233999"/>
              <a:gd name="connsiteY3" fmla="*/ 349250 h 349250"/>
              <a:gd name="connsiteX0" fmla="*/ 0 w 247894"/>
              <a:gd name="connsiteY0" fmla="*/ 0 h 349250"/>
              <a:gd name="connsiteX1" fmla="*/ 212725 w 247894"/>
              <a:gd name="connsiteY1" fmla="*/ 85725 h 349250"/>
              <a:gd name="connsiteX2" fmla="*/ 230188 w 247894"/>
              <a:gd name="connsiteY2" fmla="*/ 244475 h 349250"/>
              <a:gd name="connsiteX3" fmla="*/ 34925 w 247894"/>
              <a:gd name="connsiteY3" fmla="*/ 349250 h 349250"/>
              <a:gd name="connsiteX0" fmla="*/ 0 w 247894"/>
              <a:gd name="connsiteY0" fmla="*/ 0 h 244475"/>
              <a:gd name="connsiteX1" fmla="*/ 212725 w 247894"/>
              <a:gd name="connsiteY1" fmla="*/ 85725 h 244475"/>
              <a:gd name="connsiteX2" fmla="*/ 230188 w 247894"/>
              <a:gd name="connsiteY2" fmla="*/ 244475 h 244475"/>
              <a:gd name="connsiteX0" fmla="*/ 0 w 247894"/>
              <a:gd name="connsiteY0" fmla="*/ 0 h 255361"/>
              <a:gd name="connsiteX1" fmla="*/ 212725 w 247894"/>
              <a:gd name="connsiteY1" fmla="*/ 85725 h 255361"/>
              <a:gd name="connsiteX2" fmla="*/ 230188 w 247894"/>
              <a:gd name="connsiteY2" fmla="*/ 244475 h 255361"/>
              <a:gd name="connsiteX3" fmla="*/ 236537 w 247894"/>
              <a:gd name="connsiteY3" fmla="*/ 241301 h 255361"/>
              <a:gd name="connsiteX0" fmla="*/ 0 w 247951"/>
              <a:gd name="connsiteY0" fmla="*/ 0 h 329415"/>
              <a:gd name="connsiteX1" fmla="*/ 212725 w 247951"/>
              <a:gd name="connsiteY1" fmla="*/ 85725 h 329415"/>
              <a:gd name="connsiteX2" fmla="*/ 230188 w 247951"/>
              <a:gd name="connsiteY2" fmla="*/ 244475 h 329415"/>
              <a:gd name="connsiteX3" fmla="*/ 34130 w 247951"/>
              <a:gd name="connsiteY3" fmla="*/ 329408 h 329415"/>
              <a:gd name="connsiteX0" fmla="*/ 0 w 243232"/>
              <a:gd name="connsiteY0" fmla="*/ 0 h 329420"/>
              <a:gd name="connsiteX1" fmla="*/ 212725 w 243232"/>
              <a:gd name="connsiteY1" fmla="*/ 85725 h 329420"/>
              <a:gd name="connsiteX2" fmla="*/ 223044 w 243232"/>
              <a:gd name="connsiteY2" fmla="*/ 263525 h 329420"/>
              <a:gd name="connsiteX3" fmla="*/ 34130 w 243232"/>
              <a:gd name="connsiteY3" fmla="*/ 329408 h 329420"/>
              <a:gd name="connsiteX0" fmla="*/ 0 w 244372"/>
              <a:gd name="connsiteY0" fmla="*/ 0 h 343704"/>
              <a:gd name="connsiteX1" fmla="*/ 212725 w 244372"/>
              <a:gd name="connsiteY1" fmla="*/ 85725 h 343704"/>
              <a:gd name="connsiteX2" fmla="*/ 223044 w 244372"/>
              <a:gd name="connsiteY2" fmla="*/ 263525 h 343704"/>
              <a:gd name="connsiteX3" fmla="*/ 17462 w 244372"/>
              <a:gd name="connsiteY3" fmla="*/ 343696 h 343704"/>
              <a:gd name="connsiteX0" fmla="*/ 0 w 244372"/>
              <a:gd name="connsiteY0" fmla="*/ 0 h 343705"/>
              <a:gd name="connsiteX1" fmla="*/ 212725 w 244372"/>
              <a:gd name="connsiteY1" fmla="*/ 69056 h 343705"/>
              <a:gd name="connsiteX2" fmla="*/ 223044 w 244372"/>
              <a:gd name="connsiteY2" fmla="*/ 263525 h 343705"/>
              <a:gd name="connsiteX3" fmla="*/ 17462 w 244372"/>
              <a:gd name="connsiteY3" fmla="*/ 343696 h 343705"/>
              <a:gd name="connsiteX0" fmla="*/ 0 w 245919"/>
              <a:gd name="connsiteY0" fmla="*/ 0 h 343729"/>
              <a:gd name="connsiteX1" fmla="*/ 212725 w 245919"/>
              <a:gd name="connsiteY1" fmla="*/ 69056 h 343729"/>
              <a:gd name="connsiteX2" fmla="*/ 225426 w 245919"/>
              <a:gd name="connsiteY2" fmla="*/ 289718 h 343729"/>
              <a:gd name="connsiteX3" fmla="*/ 17462 w 245919"/>
              <a:gd name="connsiteY3" fmla="*/ 343696 h 343729"/>
              <a:gd name="connsiteX0" fmla="*/ 0 w 240022"/>
              <a:gd name="connsiteY0" fmla="*/ 0 h 343711"/>
              <a:gd name="connsiteX1" fmla="*/ 212725 w 240022"/>
              <a:gd name="connsiteY1" fmla="*/ 69056 h 343711"/>
              <a:gd name="connsiteX2" fmla="*/ 215901 w 240022"/>
              <a:gd name="connsiteY2" fmla="*/ 277812 h 343711"/>
              <a:gd name="connsiteX3" fmla="*/ 17462 w 240022"/>
              <a:gd name="connsiteY3" fmla="*/ 343696 h 343711"/>
              <a:gd name="connsiteX0" fmla="*/ 0 w 237519"/>
              <a:gd name="connsiteY0" fmla="*/ 0 h 343709"/>
              <a:gd name="connsiteX1" fmla="*/ 207963 w 237519"/>
              <a:gd name="connsiteY1" fmla="*/ 88106 h 343709"/>
              <a:gd name="connsiteX2" fmla="*/ 215901 w 237519"/>
              <a:gd name="connsiteY2" fmla="*/ 277812 h 343709"/>
              <a:gd name="connsiteX3" fmla="*/ 17462 w 237519"/>
              <a:gd name="connsiteY3" fmla="*/ 343696 h 343709"/>
              <a:gd name="connsiteX0" fmla="*/ 0 w 236347"/>
              <a:gd name="connsiteY0" fmla="*/ 0 h 343710"/>
              <a:gd name="connsiteX1" fmla="*/ 205582 w 236347"/>
              <a:gd name="connsiteY1" fmla="*/ 73818 h 343710"/>
              <a:gd name="connsiteX2" fmla="*/ 215901 w 236347"/>
              <a:gd name="connsiteY2" fmla="*/ 277812 h 343710"/>
              <a:gd name="connsiteX3" fmla="*/ 17462 w 236347"/>
              <a:gd name="connsiteY3" fmla="*/ 343696 h 343710"/>
              <a:gd name="connsiteX0" fmla="*/ 0 w 244409"/>
              <a:gd name="connsiteY0" fmla="*/ 0 h 343710"/>
              <a:gd name="connsiteX1" fmla="*/ 205582 w 244409"/>
              <a:gd name="connsiteY1" fmla="*/ 73818 h 343710"/>
              <a:gd name="connsiteX2" fmla="*/ 215901 w 244409"/>
              <a:gd name="connsiteY2" fmla="*/ 277812 h 343710"/>
              <a:gd name="connsiteX3" fmla="*/ 17462 w 244409"/>
              <a:gd name="connsiteY3" fmla="*/ 343696 h 343710"/>
              <a:gd name="connsiteX0" fmla="*/ 0 w 233783"/>
              <a:gd name="connsiteY0" fmla="*/ 0 h 343712"/>
              <a:gd name="connsiteX1" fmla="*/ 205582 w 233783"/>
              <a:gd name="connsiteY1" fmla="*/ 73818 h 343712"/>
              <a:gd name="connsiteX2" fmla="*/ 199233 w 233783"/>
              <a:gd name="connsiteY2" fmla="*/ 280193 h 343712"/>
              <a:gd name="connsiteX3" fmla="*/ 17462 w 233783"/>
              <a:gd name="connsiteY3" fmla="*/ 343696 h 343712"/>
              <a:gd name="connsiteX0" fmla="*/ 0 w 239635"/>
              <a:gd name="connsiteY0" fmla="*/ 0 h 343774"/>
              <a:gd name="connsiteX1" fmla="*/ 205582 w 239635"/>
              <a:gd name="connsiteY1" fmla="*/ 73818 h 343774"/>
              <a:gd name="connsiteX2" fmla="*/ 208758 w 239635"/>
              <a:gd name="connsiteY2" fmla="*/ 296862 h 343774"/>
              <a:gd name="connsiteX3" fmla="*/ 17462 w 239635"/>
              <a:gd name="connsiteY3" fmla="*/ 343696 h 343774"/>
              <a:gd name="connsiteX0" fmla="*/ 0 w 236631"/>
              <a:gd name="connsiteY0" fmla="*/ 0 h 343717"/>
              <a:gd name="connsiteX1" fmla="*/ 205582 w 236631"/>
              <a:gd name="connsiteY1" fmla="*/ 73818 h 343717"/>
              <a:gd name="connsiteX2" fmla="*/ 203996 w 236631"/>
              <a:gd name="connsiteY2" fmla="*/ 284956 h 343717"/>
              <a:gd name="connsiteX3" fmla="*/ 17462 w 236631"/>
              <a:gd name="connsiteY3" fmla="*/ 343696 h 343717"/>
              <a:gd name="connsiteX0" fmla="*/ 0 w 245486"/>
              <a:gd name="connsiteY0" fmla="*/ 0 h 343812"/>
              <a:gd name="connsiteX1" fmla="*/ 205582 w 245486"/>
              <a:gd name="connsiteY1" fmla="*/ 73818 h 343812"/>
              <a:gd name="connsiteX2" fmla="*/ 203996 w 245486"/>
              <a:gd name="connsiteY2" fmla="*/ 284956 h 343812"/>
              <a:gd name="connsiteX3" fmla="*/ 17462 w 245486"/>
              <a:gd name="connsiteY3" fmla="*/ 343696 h 343812"/>
              <a:gd name="connsiteX0" fmla="*/ 0 w 239378"/>
              <a:gd name="connsiteY0" fmla="*/ 0 h 343895"/>
              <a:gd name="connsiteX1" fmla="*/ 205582 w 239378"/>
              <a:gd name="connsiteY1" fmla="*/ 73818 h 343895"/>
              <a:gd name="connsiteX2" fmla="*/ 194471 w 239378"/>
              <a:gd name="connsiteY2" fmla="*/ 287337 h 343895"/>
              <a:gd name="connsiteX3" fmla="*/ 17462 w 239378"/>
              <a:gd name="connsiteY3" fmla="*/ 343696 h 343895"/>
              <a:gd name="connsiteX0" fmla="*/ 80183 w 216659"/>
              <a:gd name="connsiteY0" fmla="*/ 0 h 329608"/>
              <a:gd name="connsiteX1" fmla="*/ 188133 w 216659"/>
              <a:gd name="connsiteY1" fmla="*/ 59531 h 329608"/>
              <a:gd name="connsiteX2" fmla="*/ 177022 w 216659"/>
              <a:gd name="connsiteY2" fmla="*/ 273050 h 329608"/>
              <a:gd name="connsiteX3" fmla="*/ 13 w 216659"/>
              <a:gd name="connsiteY3" fmla="*/ 329409 h 329608"/>
              <a:gd name="connsiteX0" fmla="*/ 23033 w 219666"/>
              <a:gd name="connsiteY0" fmla="*/ 0 h 351040"/>
              <a:gd name="connsiteX1" fmla="*/ 188133 w 219666"/>
              <a:gd name="connsiteY1" fmla="*/ 80963 h 351040"/>
              <a:gd name="connsiteX2" fmla="*/ 177022 w 219666"/>
              <a:gd name="connsiteY2" fmla="*/ 294482 h 351040"/>
              <a:gd name="connsiteX3" fmla="*/ 13 w 219666"/>
              <a:gd name="connsiteY3" fmla="*/ 350841 h 351040"/>
              <a:gd name="connsiteX0" fmla="*/ 23033 w 219666"/>
              <a:gd name="connsiteY0" fmla="*/ 0 h 343896"/>
              <a:gd name="connsiteX1" fmla="*/ 188133 w 219666"/>
              <a:gd name="connsiteY1" fmla="*/ 73819 h 343896"/>
              <a:gd name="connsiteX2" fmla="*/ 177022 w 219666"/>
              <a:gd name="connsiteY2" fmla="*/ 287338 h 343896"/>
              <a:gd name="connsiteX3" fmla="*/ 13 w 219666"/>
              <a:gd name="connsiteY3" fmla="*/ 343697 h 343896"/>
              <a:gd name="connsiteX0" fmla="*/ 25414 w 219536"/>
              <a:gd name="connsiteY0" fmla="*/ 0 h 336752"/>
              <a:gd name="connsiteX1" fmla="*/ 188133 w 219536"/>
              <a:gd name="connsiteY1" fmla="*/ 66675 h 336752"/>
              <a:gd name="connsiteX2" fmla="*/ 177022 w 219536"/>
              <a:gd name="connsiteY2" fmla="*/ 280194 h 336752"/>
              <a:gd name="connsiteX3" fmla="*/ 13 w 219536"/>
              <a:gd name="connsiteY3" fmla="*/ 336553 h 336752"/>
            </a:gdLst>
            <a:ahLst/>
            <a:cxnLst>
              <a:cxn ang="0">
                <a:pos x="connsiteX0" y="connsiteY0"/>
              </a:cxn>
              <a:cxn ang="0">
                <a:pos x="connsiteX1" y="connsiteY1"/>
              </a:cxn>
              <a:cxn ang="0">
                <a:pos x="connsiteX2" y="connsiteY2"/>
              </a:cxn>
              <a:cxn ang="0">
                <a:pos x="connsiteX3" y="connsiteY3"/>
              </a:cxn>
            </a:cxnLst>
            <a:rect l="l" t="t" r="r" b="b"/>
            <a:pathLst>
              <a:path w="219536" h="336752">
                <a:moveTo>
                  <a:pt x="25414" y="0"/>
                </a:moveTo>
                <a:cubicBezTo>
                  <a:pt x="97645" y="4233"/>
                  <a:pt x="162865" y="19976"/>
                  <a:pt x="188133" y="66675"/>
                </a:cubicBezTo>
                <a:cubicBezTo>
                  <a:pt x="213401" y="113374"/>
                  <a:pt x="248856" y="220927"/>
                  <a:pt x="177022" y="280194"/>
                </a:cubicBezTo>
                <a:cubicBezTo>
                  <a:pt x="105188" y="339461"/>
                  <a:pt x="-1310" y="337214"/>
                  <a:pt x="13" y="336553"/>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9" name="Freihandform: Form 18">
            <a:extLst>
              <a:ext uri="{FF2B5EF4-FFF2-40B4-BE49-F238E27FC236}">
                <a16:creationId xmlns:a16="http://schemas.microsoft.com/office/drawing/2014/main" id="{3474E06A-1C9A-55B5-DC83-59158943129A}"/>
              </a:ext>
            </a:extLst>
          </p:cNvPr>
          <p:cNvSpPr/>
          <p:nvPr/>
        </p:nvSpPr>
        <p:spPr bwMode="auto">
          <a:xfrm>
            <a:off x="4432131" y="2054552"/>
            <a:ext cx="1572159" cy="45719"/>
          </a:xfrm>
          <a:custGeom>
            <a:avLst/>
            <a:gdLst>
              <a:gd name="connsiteX0" fmla="*/ 0 w 795338"/>
              <a:gd name="connsiteY0" fmla="*/ 0 h 19080"/>
              <a:gd name="connsiteX1" fmla="*/ 397669 w 795338"/>
              <a:gd name="connsiteY1" fmla="*/ 19050 h 19080"/>
              <a:gd name="connsiteX2" fmla="*/ 795338 w 795338"/>
              <a:gd name="connsiteY2" fmla="*/ 4763 h 19080"/>
              <a:gd name="connsiteX3" fmla="*/ 795338 w 795338"/>
              <a:gd name="connsiteY3" fmla="*/ 4763 h 19080"/>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50016"/>
              <a:gd name="connsiteX1" fmla="*/ 397669 w 795338"/>
              <a:gd name="connsiteY1" fmla="*/ 50006 h 50016"/>
              <a:gd name="connsiteX2" fmla="*/ 795338 w 795338"/>
              <a:gd name="connsiteY2" fmla="*/ 4763 h 50016"/>
            </a:gdLst>
            <a:ahLst/>
            <a:cxnLst>
              <a:cxn ang="0">
                <a:pos x="connsiteX0" y="connsiteY0"/>
              </a:cxn>
              <a:cxn ang="0">
                <a:pos x="connsiteX1" y="connsiteY1"/>
              </a:cxn>
              <a:cxn ang="0">
                <a:pos x="connsiteX2" y="connsiteY2"/>
              </a:cxn>
            </a:cxnLst>
            <a:rect l="l" t="t" r="r" b="b"/>
            <a:pathLst>
              <a:path w="795338" h="50016">
                <a:moveTo>
                  <a:pt x="0" y="0"/>
                </a:moveTo>
                <a:cubicBezTo>
                  <a:pt x="132556" y="25796"/>
                  <a:pt x="265113" y="49212"/>
                  <a:pt x="397669" y="50006"/>
                </a:cubicBezTo>
                <a:cubicBezTo>
                  <a:pt x="530225" y="50800"/>
                  <a:pt x="795338" y="4763"/>
                  <a:pt x="795338" y="4763"/>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23581" name="Gruppieren 23580">
            <a:extLst>
              <a:ext uri="{FF2B5EF4-FFF2-40B4-BE49-F238E27FC236}">
                <a16:creationId xmlns:a16="http://schemas.microsoft.com/office/drawing/2014/main" id="{850E5709-9C72-56C7-CEC1-739D99D54415}"/>
              </a:ext>
            </a:extLst>
          </p:cNvPr>
          <p:cNvGrpSpPr/>
          <p:nvPr/>
        </p:nvGrpSpPr>
        <p:grpSpPr>
          <a:xfrm>
            <a:off x="3845996" y="2425760"/>
            <a:ext cx="134958" cy="235526"/>
            <a:chOff x="3329940" y="3771900"/>
            <a:chExt cx="656274" cy="1021080"/>
          </a:xfrm>
        </p:grpSpPr>
        <p:sp>
          <p:nvSpPr>
            <p:cNvPr id="23579" name="Rechteck 23578">
              <a:extLst>
                <a:ext uri="{FF2B5EF4-FFF2-40B4-BE49-F238E27FC236}">
                  <a16:creationId xmlns:a16="http://schemas.microsoft.com/office/drawing/2014/main" id="{44CA1016-5E8C-BF7C-7423-07997914EEC1}"/>
                </a:ext>
              </a:extLst>
            </p:cNvPr>
            <p:cNvSpPr/>
            <p:nvPr/>
          </p:nvSpPr>
          <p:spPr bwMode="auto">
            <a:xfrm>
              <a:off x="3329940" y="3771900"/>
              <a:ext cx="656274" cy="102108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47" name="Grafik 1046" descr="Ein Bild, das Entwurf, Zeichnung, Kreis, Kunst enthält.&#10;&#10;KI-generierte Inhalte können fehlerhaft sein.">
              <a:extLst>
                <a:ext uri="{FF2B5EF4-FFF2-40B4-BE49-F238E27FC236}">
                  <a16:creationId xmlns:a16="http://schemas.microsoft.com/office/drawing/2014/main" id="{EE30FC08-FB50-047D-819C-BDE2E5305B7D}"/>
                </a:ext>
              </a:extLst>
            </p:cNvPr>
            <p:cNvPicPr>
              <a:picLocks noChangeAspect="1"/>
            </p:cNvPicPr>
            <p:nvPr/>
          </p:nvPicPr>
          <p:blipFill>
            <a:blip r:embed="rId6">
              <a:extLst>
                <a:ext uri="{28A0092B-C50C-407E-A947-70E740481C1C}">
                  <a14:useLocalDpi xmlns:a14="http://schemas.microsoft.com/office/drawing/2010/main" val="0"/>
                </a:ext>
              </a:extLst>
            </a:blip>
            <a:srcRect l="29018" t="19078" r="30868" b="20870"/>
            <a:stretch>
              <a:fillRect/>
            </a:stretch>
          </p:blipFill>
          <p:spPr>
            <a:xfrm>
              <a:off x="3398699" y="3856877"/>
              <a:ext cx="496704" cy="857980"/>
            </a:xfrm>
            <a:prstGeom prst="rect">
              <a:avLst/>
            </a:prstGeom>
          </p:spPr>
        </p:pic>
      </p:grpSp>
      <p:cxnSp>
        <p:nvCxnSpPr>
          <p:cNvPr id="23582" name="Gerader Verbinder 23581">
            <a:extLst>
              <a:ext uri="{FF2B5EF4-FFF2-40B4-BE49-F238E27FC236}">
                <a16:creationId xmlns:a16="http://schemas.microsoft.com/office/drawing/2014/main" id="{D7B5A13E-4462-207C-5010-E33716242BA9}"/>
              </a:ext>
            </a:extLst>
          </p:cNvPr>
          <p:cNvCxnSpPr/>
          <p:nvPr/>
        </p:nvCxnSpPr>
        <p:spPr bwMode="auto">
          <a:xfrm>
            <a:off x="4803677" y="1707453"/>
            <a:ext cx="1449677" cy="0"/>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 name="Gruppieren 5">
            <a:extLst>
              <a:ext uri="{FF2B5EF4-FFF2-40B4-BE49-F238E27FC236}">
                <a16:creationId xmlns:a16="http://schemas.microsoft.com/office/drawing/2014/main" id="{3BBEA125-359E-AA5A-C089-05FEE98F1B34}"/>
              </a:ext>
            </a:extLst>
          </p:cNvPr>
          <p:cNvGrpSpPr/>
          <p:nvPr/>
        </p:nvGrpSpPr>
        <p:grpSpPr>
          <a:xfrm>
            <a:off x="6332500" y="1804450"/>
            <a:ext cx="133025" cy="133025"/>
            <a:chOff x="10344150" y="1238091"/>
            <a:chExt cx="299538" cy="299538"/>
          </a:xfrm>
        </p:grpSpPr>
        <p:sp>
          <p:nvSpPr>
            <p:cNvPr id="7" name="Rechteck 6">
              <a:extLst>
                <a:ext uri="{FF2B5EF4-FFF2-40B4-BE49-F238E27FC236}">
                  <a16:creationId xmlns:a16="http://schemas.microsoft.com/office/drawing/2014/main" id="{AC88FDFF-57A0-8FE3-D19A-9DF900D11123}"/>
                </a:ext>
              </a:extLst>
            </p:cNvPr>
            <p:cNvSpPr/>
            <p:nvPr/>
          </p:nvSpPr>
          <p:spPr bwMode="auto">
            <a:xfrm>
              <a:off x="10344150" y="1238091"/>
              <a:ext cx="299538" cy="29953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8" name="Gerader Verbinder 7">
              <a:extLst>
                <a:ext uri="{FF2B5EF4-FFF2-40B4-BE49-F238E27FC236}">
                  <a16:creationId xmlns:a16="http://schemas.microsoft.com/office/drawing/2014/main" id="{0513C9C1-A086-006F-650A-37207912619F}"/>
                </a:ext>
              </a:extLst>
            </p:cNvPr>
            <p:cNvCxnSpPr/>
            <p:nvPr/>
          </p:nvCxnSpPr>
          <p:spPr bwMode="auto">
            <a:xfrm flipH="1">
              <a:off x="10344150" y="1238091"/>
              <a:ext cx="299538" cy="299538"/>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39" name="Freihandform: Form 1038">
            <a:extLst>
              <a:ext uri="{FF2B5EF4-FFF2-40B4-BE49-F238E27FC236}">
                <a16:creationId xmlns:a16="http://schemas.microsoft.com/office/drawing/2014/main" id="{2599F1F1-0047-8E84-5BFF-F3A080C0C9D8}"/>
              </a:ext>
            </a:extLst>
          </p:cNvPr>
          <p:cNvSpPr/>
          <p:nvPr/>
        </p:nvSpPr>
        <p:spPr bwMode="auto">
          <a:xfrm>
            <a:off x="3915302" y="2055019"/>
            <a:ext cx="331093"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51" name="Gruppieren 1050">
            <a:extLst>
              <a:ext uri="{FF2B5EF4-FFF2-40B4-BE49-F238E27FC236}">
                <a16:creationId xmlns:a16="http://schemas.microsoft.com/office/drawing/2014/main" id="{24A80885-BBBF-4C6A-9E33-C8AEC710A8A8}"/>
              </a:ext>
            </a:extLst>
          </p:cNvPr>
          <p:cNvGrpSpPr/>
          <p:nvPr/>
        </p:nvGrpSpPr>
        <p:grpSpPr>
          <a:xfrm>
            <a:off x="4662984" y="1640941"/>
            <a:ext cx="133025" cy="133025"/>
            <a:chOff x="10344150" y="1238091"/>
            <a:chExt cx="299538" cy="299538"/>
          </a:xfrm>
          <a:solidFill>
            <a:schemeClr val="bg1"/>
          </a:solidFill>
        </p:grpSpPr>
        <p:sp>
          <p:nvSpPr>
            <p:cNvPr id="1048" name="Rechteck 1047">
              <a:extLst>
                <a:ext uri="{FF2B5EF4-FFF2-40B4-BE49-F238E27FC236}">
                  <a16:creationId xmlns:a16="http://schemas.microsoft.com/office/drawing/2014/main" id="{C2F837A9-97B9-FB61-542A-D8E0D280B000}"/>
                </a:ext>
              </a:extLst>
            </p:cNvPr>
            <p:cNvSpPr/>
            <p:nvPr/>
          </p:nvSpPr>
          <p:spPr bwMode="auto">
            <a:xfrm>
              <a:off x="10344150" y="1238091"/>
              <a:ext cx="299538" cy="299538"/>
            </a:xfrm>
            <a:prstGeom prst="rect">
              <a:avLst/>
            </a:prstGeom>
            <a:grp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cxnSp>
          <p:nvCxnSpPr>
            <p:cNvPr id="1050" name="Gerader Verbinder 1049">
              <a:extLst>
                <a:ext uri="{FF2B5EF4-FFF2-40B4-BE49-F238E27FC236}">
                  <a16:creationId xmlns:a16="http://schemas.microsoft.com/office/drawing/2014/main" id="{D74BFF54-EF2F-0E59-E412-E54F6515AA25}"/>
                </a:ext>
              </a:extLst>
            </p:cNvPr>
            <p:cNvCxnSpPr/>
            <p:nvPr/>
          </p:nvCxnSpPr>
          <p:spPr bwMode="auto">
            <a:xfrm flipH="1">
              <a:off x="10344150" y="1238091"/>
              <a:ext cx="299538" cy="299538"/>
            </a:xfrm>
            <a:prstGeom prst="lin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23614" name="Grafik 23613" descr="Ein Bild, das Entwurf, Zeichnung, Schwarzweiß, Darstellung enthält.&#10;&#10;KI-generierte Inhalte können fehlerhaft sein.">
            <a:extLst>
              <a:ext uri="{FF2B5EF4-FFF2-40B4-BE49-F238E27FC236}">
                <a16:creationId xmlns:a16="http://schemas.microsoft.com/office/drawing/2014/main" id="{95125AD1-0BA6-BACC-EFE9-24901E59CE1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2885" y="868991"/>
            <a:ext cx="708827" cy="615793"/>
          </a:xfrm>
          <a:prstGeom prst="rect">
            <a:avLst/>
          </a:prstGeom>
        </p:spPr>
      </p:pic>
      <p:cxnSp>
        <p:nvCxnSpPr>
          <p:cNvPr id="23562" name="Gerader Verbinder 23561">
            <a:extLst>
              <a:ext uri="{FF2B5EF4-FFF2-40B4-BE49-F238E27FC236}">
                <a16:creationId xmlns:a16="http://schemas.microsoft.com/office/drawing/2014/main" id="{BEE168A1-D6B0-B528-6223-6F83DBC13975}"/>
              </a:ext>
            </a:extLst>
          </p:cNvPr>
          <p:cNvCxnSpPr/>
          <p:nvPr/>
        </p:nvCxnSpPr>
        <p:spPr bwMode="auto">
          <a:xfrm flipV="1">
            <a:off x="4496288" y="1435894"/>
            <a:ext cx="0" cy="265669"/>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616" name="Gerader Verbinder 23615">
            <a:extLst>
              <a:ext uri="{FF2B5EF4-FFF2-40B4-BE49-F238E27FC236}">
                <a16:creationId xmlns:a16="http://schemas.microsoft.com/office/drawing/2014/main" id="{0AA37B00-7DF8-BB9A-E758-B1B8A780AE88}"/>
              </a:ext>
            </a:extLst>
          </p:cNvPr>
          <p:cNvCxnSpPr/>
          <p:nvPr/>
        </p:nvCxnSpPr>
        <p:spPr bwMode="auto">
          <a:xfrm flipV="1">
            <a:off x="4170995" y="1435894"/>
            <a:ext cx="0" cy="265669"/>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3637" name="Gruppieren 23636">
            <a:extLst>
              <a:ext uri="{FF2B5EF4-FFF2-40B4-BE49-F238E27FC236}">
                <a16:creationId xmlns:a16="http://schemas.microsoft.com/office/drawing/2014/main" id="{8E10BFEA-426C-F6A8-4C4E-2E4175011850}"/>
              </a:ext>
            </a:extLst>
          </p:cNvPr>
          <p:cNvGrpSpPr/>
          <p:nvPr/>
        </p:nvGrpSpPr>
        <p:grpSpPr>
          <a:xfrm>
            <a:off x="127362" y="2664924"/>
            <a:ext cx="6645279" cy="3236066"/>
            <a:chOff x="-178064" y="2664924"/>
            <a:chExt cx="6645279" cy="3236066"/>
          </a:xfrm>
        </p:grpSpPr>
        <p:grpSp>
          <p:nvGrpSpPr>
            <p:cNvPr id="23627" name="Gruppieren 23626">
              <a:extLst>
                <a:ext uri="{FF2B5EF4-FFF2-40B4-BE49-F238E27FC236}">
                  <a16:creationId xmlns:a16="http://schemas.microsoft.com/office/drawing/2014/main" id="{16F5C915-1173-A3A9-9620-36EECEDF9E43}"/>
                </a:ext>
              </a:extLst>
            </p:cNvPr>
            <p:cNvGrpSpPr/>
            <p:nvPr/>
          </p:nvGrpSpPr>
          <p:grpSpPr>
            <a:xfrm>
              <a:off x="-178064" y="2664924"/>
              <a:ext cx="6645279" cy="3236066"/>
              <a:chOff x="-178064" y="2664924"/>
              <a:chExt cx="6645279" cy="3236066"/>
            </a:xfrm>
          </p:grpSpPr>
          <p:sp>
            <p:nvSpPr>
              <p:cNvPr id="25" name="Textfeld 24">
                <a:extLst>
                  <a:ext uri="{FF2B5EF4-FFF2-40B4-BE49-F238E27FC236}">
                    <a16:creationId xmlns:a16="http://schemas.microsoft.com/office/drawing/2014/main" id="{907D36A8-7691-7596-D311-24162BBC13A6}"/>
                  </a:ext>
                </a:extLst>
              </p:cNvPr>
              <p:cNvSpPr txBox="1"/>
              <p:nvPr/>
            </p:nvSpPr>
            <p:spPr>
              <a:xfrm>
                <a:off x="-178064" y="3054544"/>
                <a:ext cx="2839303" cy="369332"/>
              </a:xfrm>
              <a:prstGeom prst="rect">
                <a:avLst/>
              </a:prstGeom>
              <a:noFill/>
            </p:spPr>
            <p:txBody>
              <a:bodyPr wrap="none" rtlCol="0">
                <a:spAutoFit/>
              </a:bodyPr>
              <a:lstStyle/>
              <a:p>
                <a:r>
                  <a:rPr lang="de-DE" sz="1800" b="1" dirty="0">
                    <a:solidFill>
                      <a:srgbClr val="FFC000"/>
                    </a:solidFill>
                  </a:rPr>
                  <a:t>Verteilernetze (</a:t>
                </a:r>
                <a:r>
                  <a:rPr lang="de-DE" sz="1800" b="1" dirty="0">
                    <a:solidFill>
                      <a:srgbClr val="3333FF"/>
                    </a:solidFill>
                    <a:hlinkClick r:id="rId8">
                      <a:extLst>
                        <a:ext uri="{A12FA001-AC4F-418D-AE19-62706E023703}">
                          <ahyp:hlinkClr xmlns:ahyp="http://schemas.microsoft.com/office/drawing/2018/hyperlinkcolor" val="tx"/>
                        </a:ext>
                      </a:extLst>
                    </a:hlinkClick>
                  </a:rPr>
                  <a:t>866 VNB</a:t>
                </a:r>
                <a:r>
                  <a:rPr lang="de-DE" sz="1800" b="1" dirty="0">
                    <a:solidFill>
                      <a:srgbClr val="FFC000"/>
                    </a:solidFill>
                  </a:rPr>
                  <a:t>)</a:t>
                </a:r>
              </a:p>
            </p:txBody>
          </p:sp>
          <p:grpSp>
            <p:nvGrpSpPr>
              <p:cNvPr id="23626" name="Gruppieren 23625">
                <a:extLst>
                  <a:ext uri="{FF2B5EF4-FFF2-40B4-BE49-F238E27FC236}">
                    <a16:creationId xmlns:a16="http://schemas.microsoft.com/office/drawing/2014/main" id="{BEC4D99B-767A-575F-352C-34701FE4650C}"/>
                  </a:ext>
                </a:extLst>
              </p:cNvPr>
              <p:cNvGrpSpPr/>
              <p:nvPr/>
            </p:nvGrpSpPr>
            <p:grpSpPr>
              <a:xfrm>
                <a:off x="3236843" y="2664924"/>
                <a:ext cx="3230372" cy="3236066"/>
                <a:chOff x="3236843" y="2664924"/>
                <a:chExt cx="3230372" cy="3236066"/>
              </a:xfrm>
            </p:grpSpPr>
            <p:sp>
              <p:nvSpPr>
                <p:cNvPr id="23609" name="Rechteck: abgerundete Ecken 23608">
                  <a:extLst>
                    <a:ext uri="{FF2B5EF4-FFF2-40B4-BE49-F238E27FC236}">
                      <a16:creationId xmlns:a16="http://schemas.microsoft.com/office/drawing/2014/main" id="{3C08A698-1186-81B5-FBF7-83621D028462}"/>
                    </a:ext>
                  </a:extLst>
                </p:cNvPr>
                <p:cNvSpPr/>
                <p:nvPr/>
              </p:nvSpPr>
              <p:spPr bwMode="auto">
                <a:xfrm>
                  <a:off x="3236843" y="2839816"/>
                  <a:ext cx="3230372" cy="3061174"/>
                </a:xfrm>
                <a:prstGeom prst="roundRect">
                  <a:avLst>
                    <a:gd name="adj" fmla="val 5465"/>
                  </a:avLst>
                </a:prstGeom>
                <a:solidFill>
                  <a:srgbClr val="FFC000">
                    <a:alpha val="50196"/>
                  </a:srgb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 name="Grafik 9" descr="Ein Bild, das Text, Rechteck, Entwurf, Muster enthält.&#10;&#10;KI-generierte Inhalte können fehlerhaft sein.">
                  <a:extLst>
                    <a:ext uri="{FF2B5EF4-FFF2-40B4-BE49-F238E27FC236}">
                      <a16:creationId xmlns:a16="http://schemas.microsoft.com/office/drawing/2014/main" id="{F40C18C7-D67E-98F7-7FA0-D43FAD540463}"/>
                    </a:ext>
                  </a:extLst>
                </p:cNvPr>
                <p:cNvPicPr>
                  <a:picLocks noChangeAspect="1"/>
                </p:cNvPicPr>
                <p:nvPr/>
              </p:nvPicPr>
              <p:blipFill>
                <a:blip r:embed="rId9">
                  <a:clrChange>
                    <a:clrFrom>
                      <a:srgbClr val="FDFDFD"/>
                    </a:clrFrom>
                    <a:clrTo>
                      <a:srgbClr val="FDFDFD">
                        <a:alpha val="0"/>
                      </a:srgbClr>
                    </a:clrTo>
                  </a:clrChange>
                  <a:extLst>
                    <a:ext uri="{28A0092B-C50C-407E-A947-70E740481C1C}">
                      <a14:useLocalDpi xmlns:a14="http://schemas.microsoft.com/office/drawing/2010/main" val="0"/>
                    </a:ext>
                  </a:extLst>
                </a:blip>
                <a:srcRect l="2891" r="43558" b="10048"/>
                <a:stretch>
                  <a:fillRect/>
                </a:stretch>
              </p:blipFill>
              <p:spPr>
                <a:xfrm>
                  <a:off x="4102468" y="4677057"/>
                  <a:ext cx="552253" cy="934652"/>
                </a:xfrm>
                <a:prstGeom prst="rect">
                  <a:avLst/>
                </a:prstGeom>
              </p:spPr>
            </p:pic>
            <p:grpSp>
              <p:nvGrpSpPr>
                <p:cNvPr id="1031" name="Gruppieren 1030">
                  <a:extLst>
                    <a:ext uri="{FF2B5EF4-FFF2-40B4-BE49-F238E27FC236}">
                      <a16:creationId xmlns:a16="http://schemas.microsoft.com/office/drawing/2014/main" id="{1D4E2291-1D03-B83F-0E5E-50AC85F635F4}"/>
                    </a:ext>
                  </a:extLst>
                </p:cNvPr>
                <p:cNvGrpSpPr/>
                <p:nvPr/>
              </p:nvGrpSpPr>
              <p:grpSpPr>
                <a:xfrm>
                  <a:off x="5116536" y="5078852"/>
                  <a:ext cx="631852" cy="532801"/>
                  <a:chOff x="4213840" y="2650112"/>
                  <a:chExt cx="677656" cy="571425"/>
                </a:xfrm>
              </p:grpSpPr>
              <p:grpSp>
                <p:nvGrpSpPr>
                  <p:cNvPr id="23566" name="Gruppieren 23565">
                    <a:extLst>
                      <a:ext uri="{FF2B5EF4-FFF2-40B4-BE49-F238E27FC236}">
                        <a16:creationId xmlns:a16="http://schemas.microsoft.com/office/drawing/2014/main" id="{E3F2D496-2820-44FA-B568-E4BDFD257121}"/>
                      </a:ext>
                    </a:extLst>
                  </p:cNvPr>
                  <p:cNvGrpSpPr/>
                  <p:nvPr/>
                </p:nvGrpSpPr>
                <p:grpSpPr>
                  <a:xfrm>
                    <a:off x="4213840" y="2650112"/>
                    <a:ext cx="677656" cy="571425"/>
                    <a:chOff x="3355786" y="2432596"/>
                    <a:chExt cx="2495286" cy="1954150"/>
                  </a:xfrm>
                </p:grpSpPr>
                <p:grpSp>
                  <p:nvGrpSpPr>
                    <p:cNvPr id="23567" name="Gruppieren 23566">
                      <a:extLst>
                        <a:ext uri="{FF2B5EF4-FFF2-40B4-BE49-F238E27FC236}">
                          <a16:creationId xmlns:a16="http://schemas.microsoft.com/office/drawing/2014/main" id="{EA785775-D192-03F7-6979-7CEC11BA4A79}"/>
                        </a:ext>
                      </a:extLst>
                    </p:cNvPr>
                    <p:cNvGrpSpPr/>
                    <p:nvPr/>
                  </p:nvGrpSpPr>
                  <p:grpSpPr>
                    <a:xfrm>
                      <a:off x="3355786" y="2432596"/>
                      <a:ext cx="2495286" cy="1954150"/>
                      <a:chOff x="2379234" y="2470777"/>
                      <a:chExt cx="4832140" cy="3347910"/>
                    </a:xfrm>
                  </p:grpSpPr>
                  <p:sp>
                    <p:nvSpPr>
                      <p:cNvPr id="23574" name="Freihandform: Form 23573">
                        <a:extLst>
                          <a:ext uri="{FF2B5EF4-FFF2-40B4-BE49-F238E27FC236}">
                            <a16:creationId xmlns:a16="http://schemas.microsoft.com/office/drawing/2014/main" id="{F0F11065-6310-17C7-E11D-E206718C0327}"/>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chemeClr val="bg1"/>
                      </a:solidFill>
                      <a:ln w="9525" cap="flat">
                        <a:solidFill>
                          <a:schemeClr val="tx1"/>
                        </a:solidFill>
                        <a:prstDash val="solid"/>
                        <a:miter/>
                      </a:ln>
                    </p:spPr>
                    <p:txBody>
                      <a:bodyPr rtlCol="0" anchor="ctr"/>
                      <a:lstStyle/>
                      <a:p>
                        <a:endParaRPr lang="de-DE"/>
                      </a:p>
                    </p:txBody>
                  </p:sp>
                  <p:sp>
                    <p:nvSpPr>
                      <p:cNvPr id="23575" name="Freihandform: Form 23574">
                        <a:extLst>
                          <a:ext uri="{FF2B5EF4-FFF2-40B4-BE49-F238E27FC236}">
                            <a16:creationId xmlns:a16="http://schemas.microsoft.com/office/drawing/2014/main" id="{4526247E-FB10-7575-925F-313197A998B4}"/>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9525" cap="flat">
                        <a:solidFill>
                          <a:schemeClr val="tx1"/>
                        </a:solidFill>
                        <a:prstDash val="solid"/>
                        <a:miter/>
                      </a:ln>
                    </p:spPr>
                    <p:txBody>
                      <a:bodyPr rtlCol="0" anchor="ctr"/>
                      <a:lstStyle/>
                      <a:p>
                        <a:endParaRPr lang="de-DE"/>
                      </a:p>
                    </p:txBody>
                  </p:sp>
                  <p:sp>
                    <p:nvSpPr>
                      <p:cNvPr id="23577" name="Freihandform: Form 23576">
                        <a:extLst>
                          <a:ext uri="{FF2B5EF4-FFF2-40B4-BE49-F238E27FC236}">
                            <a16:creationId xmlns:a16="http://schemas.microsoft.com/office/drawing/2014/main" id="{48FC624B-4105-7155-8967-1F625C6EB368}"/>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9525" cap="flat">
                        <a:solidFill>
                          <a:schemeClr val="tx1"/>
                        </a:solidFill>
                        <a:prstDash val="solid"/>
                        <a:miter/>
                      </a:ln>
                    </p:spPr>
                    <p:txBody>
                      <a:bodyPr rtlCol="0" anchor="ctr"/>
                      <a:lstStyle/>
                      <a:p>
                        <a:endParaRPr lang="de-DE"/>
                      </a:p>
                    </p:txBody>
                  </p:sp>
                  <p:cxnSp>
                    <p:nvCxnSpPr>
                      <p:cNvPr id="23578" name="Gerader Verbinder 23577">
                        <a:extLst>
                          <a:ext uri="{FF2B5EF4-FFF2-40B4-BE49-F238E27FC236}">
                            <a16:creationId xmlns:a16="http://schemas.microsoft.com/office/drawing/2014/main" id="{291A9470-8B55-B068-966E-64956FF3D36A}"/>
                          </a:ext>
                        </a:extLst>
                      </p:cNvPr>
                      <p:cNvCxnSpPr>
                        <a:cxnSpLocks/>
                        <a:stCxn id="23574" idx="42"/>
                      </p:cNvCxnSpPr>
                      <p:nvPr/>
                    </p:nvCxnSpPr>
                    <p:spPr bwMode="auto">
                      <a:xfrm flipH="1" flipV="1">
                        <a:off x="3934294" y="4248913"/>
                        <a:ext cx="4064" cy="1502691"/>
                      </a:xfrm>
                      <a:prstGeom prst="line">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580" name="Freihandform: Form 23579">
                        <a:extLst>
                          <a:ext uri="{FF2B5EF4-FFF2-40B4-BE49-F238E27FC236}">
                            <a16:creationId xmlns:a16="http://schemas.microsoft.com/office/drawing/2014/main" id="{60421AE6-B699-208E-8278-2FFEB3CA99D5}"/>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00"/>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3568" name="Gruppieren 23567">
                      <a:extLst>
                        <a:ext uri="{FF2B5EF4-FFF2-40B4-BE49-F238E27FC236}">
                          <a16:creationId xmlns:a16="http://schemas.microsoft.com/office/drawing/2014/main" id="{508F07E2-B71C-4A5F-DF37-B563E4972FD9}"/>
                        </a:ext>
                      </a:extLst>
                    </p:cNvPr>
                    <p:cNvGrpSpPr/>
                    <p:nvPr/>
                  </p:nvGrpSpPr>
                  <p:grpSpPr>
                    <a:xfrm>
                      <a:off x="4034790" y="2629858"/>
                      <a:ext cx="1442800" cy="801645"/>
                      <a:chOff x="8364915" y="3815016"/>
                      <a:chExt cx="897300" cy="528571"/>
                    </a:xfrm>
                  </p:grpSpPr>
                  <p:sp>
                    <p:nvSpPr>
                      <p:cNvPr id="23570" name="Freihandform: Form 23569">
                        <a:extLst>
                          <a:ext uri="{FF2B5EF4-FFF2-40B4-BE49-F238E27FC236}">
                            <a16:creationId xmlns:a16="http://schemas.microsoft.com/office/drawing/2014/main" id="{55A3B5AB-5939-982F-2E3A-010E2223767D}"/>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571" name="Freihandform: Form 23570">
                        <a:extLst>
                          <a:ext uri="{FF2B5EF4-FFF2-40B4-BE49-F238E27FC236}">
                            <a16:creationId xmlns:a16="http://schemas.microsoft.com/office/drawing/2014/main" id="{B0D15132-E539-BAA8-435E-C2F2C065AA69}"/>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572" name="Freihandform: Form 23571">
                        <a:extLst>
                          <a:ext uri="{FF2B5EF4-FFF2-40B4-BE49-F238E27FC236}">
                            <a16:creationId xmlns:a16="http://schemas.microsoft.com/office/drawing/2014/main" id="{24E64BD1-2D7C-D3D6-F4B6-076F364095BD}"/>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23573" name="Freihandform: Form 23572">
                        <a:extLst>
                          <a:ext uri="{FF2B5EF4-FFF2-40B4-BE49-F238E27FC236}">
                            <a16:creationId xmlns:a16="http://schemas.microsoft.com/office/drawing/2014/main" id="{1855B84B-8909-46FA-FA8D-D4E24BCD83D1}"/>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pic>
                <p:nvPicPr>
                  <p:cNvPr id="1029" name="Grafik 1028">
                    <a:extLst>
                      <a:ext uri="{FF2B5EF4-FFF2-40B4-BE49-F238E27FC236}">
                        <a16:creationId xmlns:a16="http://schemas.microsoft.com/office/drawing/2014/main" id="{14BB780E-B53B-2C66-4D14-8487E25B5873}"/>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21087" t="56358" r="73126" b="14625"/>
                  <a:stretch/>
                </p:blipFill>
                <p:spPr>
                  <a:xfrm>
                    <a:off x="4698984" y="3017555"/>
                    <a:ext cx="90892" cy="155934"/>
                  </a:xfrm>
                  <a:prstGeom prst="rect">
                    <a:avLst/>
                  </a:prstGeom>
                </p:spPr>
              </p:pic>
              <p:pic>
                <p:nvPicPr>
                  <p:cNvPr id="1030" name="Grafik 1029">
                    <a:extLst>
                      <a:ext uri="{FF2B5EF4-FFF2-40B4-BE49-F238E27FC236}">
                        <a16:creationId xmlns:a16="http://schemas.microsoft.com/office/drawing/2014/main" id="{E8D7F043-68BC-8203-AA73-2BAEF7365F98}"/>
                      </a:ext>
                    </a:extLst>
                  </p:cNvPr>
                  <p:cNvPicPr>
                    <a:picLocks noChangeAspect="1"/>
                  </p:cNvPicPr>
                  <p:nvPr/>
                </p:nvPicPr>
                <p:blipFill>
                  <a:blip r:embed="rId11">
                    <a:extLst>
                      <a:ext uri="{28A0092B-C50C-407E-A947-70E740481C1C}">
                        <a14:useLocalDpi xmlns:a14="http://schemas.microsoft.com/office/drawing/2010/main" val="0"/>
                      </a:ext>
                    </a:extLst>
                  </a:blip>
                  <a:srcRect t="12700" b="7803"/>
                  <a:stretch>
                    <a:fillRect/>
                  </a:stretch>
                </p:blipFill>
                <p:spPr>
                  <a:xfrm>
                    <a:off x="4472268" y="3022120"/>
                    <a:ext cx="193493" cy="153819"/>
                  </a:xfrm>
                  <a:prstGeom prst="rect">
                    <a:avLst/>
                  </a:prstGeom>
                </p:spPr>
              </p:pic>
            </p:grpSp>
            <p:cxnSp>
              <p:nvCxnSpPr>
                <p:cNvPr id="23" name="Gerader Verbinder 22">
                  <a:extLst>
                    <a:ext uri="{FF2B5EF4-FFF2-40B4-BE49-F238E27FC236}">
                      <a16:creationId xmlns:a16="http://schemas.microsoft.com/office/drawing/2014/main" id="{82DBA5C3-EEC8-F152-7ADD-FB2064E53C57}"/>
                    </a:ext>
                  </a:extLst>
                </p:cNvPr>
                <p:cNvCxnSpPr/>
                <p:nvPr/>
              </p:nvCxnSpPr>
              <p:spPr bwMode="auto">
                <a:xfrm>
                  <a:off x="3940969" y="5791416"/>
                  <a:ext cx="2449199" cy="0"/>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0" name="Freihandform: Form 1039">
                  <a:extLst>
                    <a:ext uri="{FF2B5EF4-FFF2-40B4-BE49-F238E27FC236}">
                      <a16:creationId xmlns:a16="http://schemas.microsoft.com/office/drawing/2014/main" id="{B4B7421A-18C3-F6DA-17C3-E323F2C3EF15}"/>
                    </a:ext>
                  </a:extLst>
                </p:cNvPr>
                <p:cNvSpPr/>
                <p:nvPr/>
              </p:nvSpPr>
              <p:spPr bwMode="auto">
                <a:xfrm flipV="1">
                  <a:off x="3609876" y="2664924"/>
                  <a:ext cx="331093" cy="56520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042" name="Freihandform: Form 1041">
                  <a:extLst>
                    <a:ext uri="{FF2B5EF4-FFF2-40B4-BE49-F238E27FC236}">
                      <a16:creationId xmlns:a16="http://schemas.microsoft.com/office/drawing/2014/main" id="{21481583-742A-A070-A2C1-A917391319EC}"/>
                    </a:ext>
                  </a:extLst>
                </p:cNvPr>
                <p:cNvSpPr/>
                <p:nvPr/>
              </p:nvSpPr>
              <p:spPr bwMode="auto">
                <a:xfrm>
                  <a:off x="4085988" y="3230129"/>
                  <a:ext cx="1567648" cy="46620"/>
                </a:xfrm>
                <a:custGeom>
                  <a:avLst/>
                  <a:gdLst>
                    <a:gd name="connsiteX0" fmla="*/ 0 w 795338"/>
                    <a:gd name="connsiteY0" fmla="*/ 0 h 19080"/>
                    <a:gd name="connsiteX1" fmla="*/ 397669 w 795338"/>
                    <a:gd name="connsiteY1" fmla="*/ 19050 h 19080"/>
                    <a:gd name="connsiteX2" fmla="*/ 795338 w 795338"/>
                    <a:gd name="connsiteY2" fmla="*/ 4763 h 19080"/>
                    <a:gd name="connsiteX3" fmla="*/ 795338 w 795338"/>
                    <a:gd name="connsiteY3" fmla="*/ 4763 h 19080"/>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50016"/>
                    <a:gd name="connsiteX1" fmla="*/ 397669 w 795338"/>
                    <a:gd name="connsiteY1" fmla="*/ 50006 h 50016"/>
                    <a:gd name="connsiteX2" fmla="*/ 795338 w 795338"/>
                    <a:gd name="connsiteY2" fmla="*/ 4763 h 50016"/>
                  </a:gdLst>
                  <a:ahLst/>
                  <a:cxnLst>
                    <a:cxn ang="0">
                      <a:pos x="connsiteX0" y="connsiteY0"/>
                    </a:cxn>
                    <a:cxn ang="0">
                      <a:pos x="connsiteX1" y="connsiteY1"/>
                    </a:cxn>
                    <a:cxn ang="0">
                      <a:pos x="connsiteX2" y="connsiteY2"/>
                    </a:cxn>
                  </a:cxnLst>
                  <a:rect l="l" t="t" r="r" b="b"/>
                  <a:pathLst>
                    <a:path w="795338" h="50016">
                      <a:moveTo>
                        <a:pt x="0" y="0"/>
                      </a:moveTo>
                      <a:cubicBezTo>
                        <a:pt x="132556" y="25796"/>
                        <a:pt x="265113" y="49212"/>
                        <a:pt x="397669" y="50006"/>
                      </a:cubicBezTo>
                      <a:cubicBezTo>
                        <a:pt x="530225" y="50800"/>
                        <a:pt x="795338" y="4763"/>
                        <a:pt x="795338" y="4763"/>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1044" name="Gruppieren 1043">
                  <a:extLst>
                    <a:ext uri="{FF2B5EF4-FFF2-40B4-BE49-F238E27FC236}">
                      <a16:creationId xmlns:a16="http://schemas.microsoft.com/office/drawing/2014/main" id="{76FE9C8F-3A30-6463-9068-BD4FA5347387}"/>
                    </a:ext>
                  </a:extLst>
                </p:cNvPr>
                <p:cNvGrpSpPr/>
                <p:nvPr/>
              </p:nvGrpSpPr>
              <p:grpSpPr>
                <a:xfrm>
                  <a:off x="6084923" y="3411659"/>
                  <a:ext cx="134958" cy="235526"/>
                  <a:chOff x="3329940" y="3771900"/>
                  <a:chExt cx="656274" cy="1021080"/>
                </a:xfrm>
              </p:grpSpPr>
              <p:sp>
                <p:nvSpPr>
                  <p:cNvPr id="1045" name="Rechteck 1044">
                    <a:extLst>
                      <a:ext uri="{FF2B5EF4-FFF2-40B4-BE49-F238E27FC236}">
                        <a16:creationId xmlns:a16="http://schemas.microsoft.com/office/drawing/2014/main" id="{D31A8B53-0267-0AE5-5087-1AD7ABD6FD4D}"/>
                      </a:ext>
                    </a:extLst>
                  </p:cNvPr>
                  <p:cNvSpPr/>
                  <p:nvPr/>
                </p:nvSpPr>
                <p:spPr bwMode="auto">
                  <a:xfrm>
                    <a:off x="3329940" y="3771900"/>
                    <a:ext cx="656274" cy="102108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46" name="Grafik 1045" descr="Ein Bild, das Entwurf, Zeichnung, Kreis, Kunst enthält.&#10;&#10;KI-generierte Inhalte können fehlerhaft sein.">
                    <a:extLst>
                      <a:ext uri="{FF2B5EF4-FFF2-40B4-BE49-F238E27FC236}">
                        <a16:creationId xmlns:a16="http://schemas.microsoft.com/office/drawing/2014/main" id="{D6DD684C-20A4-D415-EC97-123435AA9A37}"/>
                      </a:ext>
                    </a:extLst>
                  </p:cNvPr>
                  <p:cNvPicPr>
                    <a:picLocks noChangeAspect="1"/>
                  </p:cNvPicPr>
                  <p:nvPr/>
                </p:nvPicPr>
                <p:blipFill>
                  <a:blip r:embed="rId6">
                    <a:extLst>
                      <a:ext uri="{28A0092B-C50C-407E-A947-70E740481C1C}">
                        <a14:useLocalDpi xmlns:a14="http://schemas.microsoft.com/office/drawing/2010/main" val="0"/>
                      </a:ext>
                    </a:extLst>
                  </a:blip>
                  <a:srcRect l="29018" t="19078" r="30868" b="20870"/>
                  <a:stretch>
                    <a:fillRect/>
                  </a:stretch>
                </p:blipFill>
                <p:spPr>
                  <a:xfrm>
                    <a:off x="3398699" y="3856877"/>
                    <a:ext cx="496704" cy="857980"/>
                  </a:xfrm>
                  <a:prstGeom prst="rect">
                    <a:avLst/>
                  </a:prstGeom>
                </p:spPr>
              </p:pic>
            </p:grpSp>
            <p:pic>
              <p:nvPicPr>
                <p:cNvPr id="1052" name="Grafik 1051" descr="Ein Bild, das Symbol, Kerze enthält.&#10;&#10;KI-generierte Inhalte können fehlerhaft sein.">
                  <a:extLst>
                    <a:ext uri="{FF2B5EF4-FFF2-40B4-BE49-F238E27FC236}">
                      <a16:creationId xmlns:a16="http://schemas.microsoft.com/office/drawing/2014/main" id="{3B32BC51-B483-21C7-D10E-285631BACDC7}"/>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158" t="13354" r="34016" b="12268"/>
                <a:stretch>
                  <a:fillRect/>
                </a:stretch>
              </p:blipFill>
              <p:spPr>
                <a:xfrm flipH="1">
                  <a:off x="3907944" y="3970596"/>
                  <a:ext cx="268294" cy="627007"/>
                </a:xfrm>
                <a:prstGeom prst="rect">
                  <a:avLst/>
                </a:prstGeom>
              </p:spPr>
            </p:pic>
            <p:grpSp>
              <p:nvGrpSpPr>
                <p:cNvPr id="23584" name="Gruppieren 23583">
                  <a:extLst>
                    <a:ext uri="{FF2B5EF4-FFF2-40B4-BE49-F238E27FC236}">
                      <a16:creationId xmlns:a16="http://schemas.microsoft.com/office/drawing/2014/main" id="{20C96097-FB0B-C2FB-4996-C5B0216B5EA8}"/>
                    </a:ext>
                  </a:extLst>
                </p:cNvPr>
                <p:cNvGrpSpPr/>
                <p:nvPr/>
              </p:nvGrpSpPr>
              <p:grpSpPr>
                <a:xfrm>
                  <a:off x="3538303" y="5175228"/>
                  <a:ext cx="134958" cy="235526"/>
                  <a:chOff x="3329940" y="3771900"/>
                  <a:chExt cx="656274" cy="1021080"/>
                </a:xfrm>
              </p:grpSpPr>
              <p:sp>
                <p:nvSpPr>
                  <p:cNvPr id="23585" name="Rechteck 23584">
                    <a:extLst>
                      <a:ext uri="{FF2B5EF4-FFF2-40B4-BE49-F238E27FC236}">
                        <a16:creationId xmlns:a16="http://schemas.microsoft.com/office/drawing/2014/main" id="{99AEA90D-EBDF-B226-86BC-DE2622DA8AD4}"/>
                      </a:ext>
                    </a:extLst>
                  </p:cNvPr>
                  <p:cNvSpPr/>
                  <p:nvPr/>
                </p:nvSpPr>
                <p:spPr bwMode="auto">
                  <a:xfrm>
                    <a:off x="3329940" y="3771900"/>
                    <a:ext cx="656274" cy="1021080"/>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586" name="Grafik 23585" descr="Ein Bild, das Entwurf, Zeichnung, Kreis, Kunst enthält.&#10;&#10;KI-generierte Inhalte können fehlerhaft sein.">
                    <a:extLst>
                      <a:ext uri="{FF2B5EF4-FFF2-40B4-BE49-F238E27FC236}">
                        <a16:creationId xmlns:a16="http://schemas.microsoft.com/office/drawing/2014/main" id="{834ECC23-D754-8207-901B-6CE1F3339CD6}"/>
                      </a:ext>
                    </a:extLst>
                  </p:cNvPr>
                  <p:cNvPicPr>
                    <a:picLocks noChangeAspect="1"/>
                  </p:cNvPicPr>
                  <p:nvPr/>
                </p:nvPicPr>
                <p:blipFill>
                  <a:blip r:embed="rId6">
                    <a:extLst>
                      <a:ext uri="{28A0092B-C50C-407E-A947-70E740481C1C}">
                        <a14:useLocalDpi xmlns:a14="http://schemas.microsoft.com/office/drawing/2010/main" val="0"/>
                      </a:ext>
                    </a:extLst>
                  </a:blip>
                  <a:srcRect l="29018" t="19078" r="30868" b="20870"/>
                  <a:stretch>
                    <a:fillRect/>
                  </a:stretch>
                </p:blipFill>
                <p:spPr>
                  <a:xfrm>
                    <a:off x="3398699" y="3856877"/>
                    <a:ext cx="496704" cy="857980"/>
                  </a:xfrm>
                  <a:prstGeom prst="rect">
                    <a:avLst/>
                  </a:prstGeom>
                </p:spPr>
              </p:pic>
            </p:grpSp>
            <p:sp>
              <p:nvSpPr>
                <p:cNvPr id="23587" name="Freihandform: Form 23586">
                  <a:extLst>
                    <a:ext uri="{FF2B5EF4-FFF2-40B4-BE49-F238E27FC236}">
                      <a16:creationId xmlns:a16="http://schemas.microsoft.com/office/drawing/2014/main" id="{7C75A052-A7E1-72B0-1AB1-CCB3895674CC}"/>
                    </a:ext>
                  </a:extLst>
                </p:cNvPr>
                <p:cNvSpPr/>
                <p:nvPr/>
              </p:nvSpPr>
              <p:spPr bwMode="auto">
                <a:xfrm flipH="1">
                  <a:off x="5820013" y="3230129"/>
                  <a:ext cx="331093" cy="174750"/>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588" name="Grafik 23587" descr="Ein Bild, das Clipart, Design enthält.&#10;&#10;KI-generierte Inhalte können fehlerhaft sein.">
                  <a:extLst>
                    <a:ext uri="{FF2B5EF4-FFF2-40B4-BE49-F238E27FC236}">
                      <a16:creationId xmlns:a16="http://schemas.microsoft.com/office/drawing/2014/main" id="{14B6E203-EC30-FB7B-B45A-74893C827E2B}"/>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4665" t="77567" r="71067" b="4822"/>
                <a:stretch>
                  <a:fillRect/>
                </a:stretch>
              </p:blipFill>
              <p:spPr>
                <a:xfrm>
                  <a:off x="4770247" y="5273257"/>
                  <a:ext cx="391859" cy="284355"/>
                </a:xfrm>
                <a:prstGeom prst="rect">
                  <a:avLst/>
                </a:prstGeom>
              </p:spPr>
            </p:pic>
            <p:pic>
              <p:nvPicPr>
                <p:cNvPr id="23590" name="Grafik 23589" descr="Ein Bild, das Symbol, Kerze enthält.&#10;&#10;KI-generierte Inhalte können fehlerhaft sein.">
                  <a:extLst>
                    <a:ext uri="{FF2B5EF4-FFF2-40B4-BE49-F238E27FC236}">
                      <a16:creationId xmlns:a16="http://schemas.microsoft.com/office/drawing/2014/main" id="{B0B1BB19-D548-2D21-BEE6-722BD8DEE43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34158" t="13354" r="34016" b="12268"/>
                <a:stretch>
                  <a:fillRect/>
                </a:stretch>
              </p:blipFill>
              <p:spPr>
                <a:xfrm flipH="1">
                  <a:off x="5703768" y="3949375"/>
                  <a:ext cx="268294" cy="627007"/>
                </a:xfrm>
                <a:prstGeom prst="rect">
                  <a:avLst/>
                </a:prstGeom>
              </p:spPr>
            </p:pic>
            <p:sp>
              <p:nvSpPr>
                <p:cNvPr id="23591" name="Freihandform: Form 23590">
                  <a:extLst>
                    <a:ext uri="{FF2B5EF4-FFF2-40B4-BE49-F238E27FC236}">
                      <a16:creationId xmlns:a16="http://schemas.microsoft.com/office/drawing/2014/main" id="{1516336E-D703-5BD2-1680-01BFA0096368}"/>
                    </a:ext>
                  </a:extLst>
                </p:cNvPr>
                <p:cNvSpPr/>
                <p:nvPr/>
              </p:nvSpPr>
              <p:spPr bwMode="auto">
                <a:xfrm>
                  <a:off x="3609876" y="4032879"/>
                  <a:ext cx="331093"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92" name="Freihandform: Form 23591">
                  <a:extLst>
                    <a:ext uri="{FF2B5EF4-FFF2-40B4-BE49-F238E27FC236}">
                      <a16:creationId xmlns:a16="http://schemas.microsoft.com/office/drawing/2014/main" id="{2FC3978E-D6A4-0FBE-897B-03EF6E992BD0}"/>
                    </a:ext>
                  </a:extLst>
                </p:cNvPr>
                <p:cNvSpPr/>
                <p:nvPr/>
              </p:nvSpPr>
              <p:spPr bwMode="auto">
                <a:xfrm flipV="1">
                  <a:off x="3609876" y="5418974"/>
                  <a:ext cx="331093"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23589" name="Freihandform: Form 23588">
                  <a:extLst>
                    <a:ext uri="{FF2B5EF4-FFF2-40B4-BE49-F238E27FC236}">
                      <a16:creationId xmlns:a16="http://schemas.microsoft.com/office/drawing/2014/main" id="{0CCAAB26-C0A3-70A2-4D80-DD5E5025FC6D}"/>
                    </a:ext>
                  </a:extLst>
                </p:cNvPr>
                <p:cNvSpPr/>
                <p:nvPr/>
              </p:nvSpPr>
              <p:spPr bwMode="auto">
                <a:xfrm flipH="1" flipV="1">
                  <a:off x="5947927" y="3647184"/>
                  <a:ext cx="208508" cy="371475"/>
                </a:xfrm>
                <a:custGeom>
                  <a:avLst/>
                  <a:gdLst>
                    <a:gd name="connsiteX0" fmla="*/ 352248 w 352248"/>
                    <a:gd name="connsiteY0" fmla="*/ 0 h 371475"/>
                    <a:gd name="connsiteX1" fmla="*/ 35542 w 352248"/>
                    <a:gd name="connsiteY1" fmla="*/ 152400 h 371475"/>
                    <a:gd name="connsiteX2" fmla="*/ 21254 w 352248"/>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7212 w 337212"/>
                    <a:gd name="connsiteY0" fmla="*/ 0 h 371475"/>
                    <a:gd name="connsiteX1" fmla="*/ 72893 w 337212"/>
                    <a:gd name="connsiteY1" fmla="*/ 78581 h 371475"/>
                    <a:gd name="connsiteX2" fmla="*/ 6218 w 337212"/>
                    <a:gd name="connsiteY2" fmla="*/ 371475 h 371475"/>
                    <a:gd name="connsiteX0" fmla="*/ 331093 w 331093"/>
                    <a:gd name="connsiteY0" fmla="*/ 0 h 371475"/>
                    <a:gd name="connsiteX1" fmla="*/ 66774 w 331093"/>
                    <a:gd name="connsiteY1" fmla="*/ 78581 h 371475"/>
                    <a:gd name="connsiteX2" fmla="*/ 99 w 331093"/>
                    <a:gd name="connsiteY2" fmla="*/ 371475 h 371475"/>
                  </a:gdLst>
                  <a:ahLst/>
                  <a:cxnLst>
                    <a:cxn ang="0">
                      <a:pos x="connsiteX0" y="connsiteY0"/>
                    </a:cxn>
                    <a:cxn ang="0">
                      <a:pos x="connsiteX1" y="connsiteY1"/>
                    </a:cxn>
                    <a:cxn ang="0">
                      <a:pos x="connsiteX2" y="connsiteY2"/>
                    </a:cxn>
                  </a:cxnLst>
                  <a:rect l="l" t="t" r="r" b="b"/>
                  <a:pathLst>
                    <a:path w="331093" h="371475">
                      <a:moveTo>
                        <a:pt x="331093" y="0"/>
                      </a:moveTo>
                      <a:cubicBezTo>
                        <a:pt x="195561" y="11907"/>
                        <a:pt x="121940" y="16669"/>
                        <a:pt x="66774" y="78581"/>
                      </a:cubicBezTo>
                      <a:cubicBezTo>
                        <a:pt x="11608" y="140493"/>
                        <a:pt x="-1290" y="283368"/>
                        <a:pt x="99" y="371475"/>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028" name="Grafik 1027" descr="Ein Bild, das Clipart, Design enthält.&#10;&#10;KI-generierte Inhalte können fehlerhaft sein.">
                  <a:extLst>
                    <a:ext uri="{FF2B5EF4-FFF2-40B4-BE49-F238E27FC236}">
                      <a16:creationId xmlns:a16="http://schemas.microsoft.com/office/drawing/2014/main" id="{BC87AD8F-A7C7-DB31-A65E-A8E9FED1D95D}"/>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4665" t="77567" r="59515" b="4822"/>
                <a:stretch>
                  <a:fillRect/>
                </a:stretch>
              </p:blipFill>
              <p:spPr>
                <a:xfrm>
                  <a:off x="4183719" y="4294964"/>
                  <a:ext cx="578400" cy="284355"/>
                </a:xfrm>
                <a:prstGeom prst="rect">
                  <a:avLst/>
                </a:prstGeom>
              </p:spPr>
            </p:pic>
            <p:cxnSp>
              <p:nvCxnSpPr>
                <p:cNvPr id="23597" name="Gerader Verbinder 23596">
                  <a:extLst>
                    <a:ext uri="{FF2B5EF4-FFF2-40B4-BE49-F238E27FC236}">
                      <a16:creationId xmlns:a16="http://schemas.microsoft.com/office/drawing/2014/main" id="{2BCDAEE4-2F1F-8F6F-11F3-C11E285FC515}"/>
                    </a:ext>
                  </a:extLst>
                </p:cNvPr>
                <p:cNvCxnSpPr>
                  <a:stCxn id="23574" idx="12"/>
                </p:cNvCxnSpPr>
                <p:nvPr/>
              </p:nvCxnSpPr>
              <p:spPr bwMode="auto">
                <a:xfrm>
                  <a:off x="5510061" y="5608065"/>
                  <a:ext cx="1026" cy="182384"/>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98" name="Gerader Verbinder 23597">
                  <a:extLst>
                    <a:ext uri="{FF2B5EF4-FFF2-40B4-BE49-F238E27FC236}">
                      <a16:creationId xmlns:a16="http://schemas.microsoft.com/office/drawing/2014/main" id="{7054F946-EDCE-2995-9568-F64A27AC9C5A}"/>
                    </a:ext>
                  </a:extLst>
                </p:cNvPr>
                <p:cNvCxnSpPr/>
                <p:nvPr/>
              </p:nvCxnSpPr>
              <p:spPr bwMode="auto">
                <a:xfrm>
                  <a:off x="6126185" y="5608065"/>
                  <a:ext cx="1026" cy="182384"/>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599" name="Gerader Verbinder 23598">
                  <a:extLst>
                    <a:ext uri="{FF2B5EF4-FFF2-40B4-BE49-F238E27FC236}">
                      <a16:creationId xmlns:a16="http://schemas.microsoft.com/office/drawing/2014/main" id="{278D2A61-1F61-78CA-5F07-BDC94648E830}"/>
                    </a:ext>
                  </a:extLst>
                </p:cNvPr>
                <p:cNvCxnSpPr>
                  <a:endCxn id="23585" idx="0"/>
                </p:cNvCxnSpPr>
                <p:nvPr/>
              </p:nvCxnSpPr>
              <p:spPr bwMode="auto">
                <a:xfrm flipH="1">
                  <a:off x="3605782" y="4397276"/>
                  <a:ext cx="5962" cy="777952"/>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601" name="Freihandform: Form 23600">
                  <a:extLst>
                    <a:ext uri="{FF2B5EF4-FFF2-40B4-BE49-F238E27FC236}">
                      <a16:creationId xmlns:a16="http://schemas.microsoft.com/office/drawing/2014/main" id="{69EB87CC-96C7-7234-07B6-A42881D5E90D}"/>
                    </a:ext>
                  </a:extLst>
                </p:cNvPr>
                <p:cNvSpPr/>
                <p:nvPr/>
              </p:nvSpPr>
              <p:spPr bwMode="auto">
                <a:xfrm>
                  <a:off x="4145756" y="4013507"/>
                  <a:ext cx="1592493" cy="91169"/>
                </a:xfrm>
                <a:custGeom>
                  <a:avLst/>
                  <a:gdLst>
                    <a:gd name="connsiteX0" fmla="*/ 0 w 795338"/>
                    <a:gd name="connsiteY0" fmla="*/ 0 h 19080"/>
                    <a:gd name="connsiteX1" fmla="*/ 397669 w 795338"/>
                    <a:gd name="connsiteY1" fmla="*/ 19050 h 19080"/>
                    <a:gd name="connsiteX2" fmla="*/ 795338 w 795338"/>
                    <a:gd name="connsiteY2" fmla="*/ 4763 h 19080"/>
                    <a:gd name="connsiteX3" fmla="*/ 795338 w 795338"/>
                    <a:gd name="connsiteY3" fmla="*/ 4763 h 19080"/>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50016"/>
                    <a:gd name="connsiteX1" fmla="*/ 397669 w 795338"/>
                    <a:gd name="connsiteY1" fmla="*/ 50006 h 50016"/>
                    <a:gd name="connsiteX2" fmla="*/ 795338 w 795338"/>
                    <a:gd name="connsiteY2" fmla="*/ 4763 h 50016"/>
                    <a:gd name="connsiteX3" fmla="*/ 795338 w 795338"/>
                    <a:gd name="connsiteY3" fmla="*/ 4763 h 50016"/>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73819"/>
                    <a:gd name="connsiteX1" fmla="*/ 397669 w 795338"/>
                    <a:gd name="connsiteY1" fmla="*/ 50006 h 73819"/>
                    <a:gd name="connsiteX2" fmla="*/ 795338 w 795338"/>
                    <a:gd name="connsiteY2" fmla="*/ 4763 h 73819"/>
                    <a:gd name="connsiteX3" fmla="*/ 702469 w 795338"/>
                    <a:gd name="connsiteY3" fmla="*/ 73819 h 73819"/>
                    <a:gd name="connsiteX0" fmla="*/ 0 w 795338"/>
                    <a:gd name="connsiteY0" fmla="*/ 0 h 50016"/>
                    <a:gd name="connsiteX1" fmla="*/ 397669 w 795338"/>
                    <a:gd name="connsiteY1" fmla="*/ 50006 h 50016"/>
                    <a:gd name="connsiteX2" fmla="*/ 795338 w 795338"/>
                    <a:gd name="connsiteY2" fmla="*/ 4763 h 50016"/>
                    <a:gd name="connsiteX0" fmla="*/ 0 w 798921"/>
                    <a:gd name="connsiteY0" fmla="*/ 13529 h 63669"/>
                    <a:gd name="connsiteX1" fmla="*/ 397669 w 798921"/>
                    <a:gd name="connsiteY1" fmla="*/ 63535 h 63669"/>
                    <a:gd name="connsiteX2" fmla="*/ 798921 w 798921"/>
                    <a:gd name="connsiteY2" fmla="*/ 0 h 63669"/>
                  </a:gdLst>
                  <a:ahLst/>
                  <a:cxnLst>
                    <a:cxn ang="0">
                      <a:pos x="connsiteX0" y="connsiteY0"/>
                    </a:cxn>
                    <a:cxn ang="0">
                      <a:pos x="connsiteX1" y="connsiteY1"/>
                    </a:cxn>
                    <a:cxn ang="0">
                      <a:pos x="connsiteX2" y="connsiteY2"/>
                    </a:cxn>
                  </a:cxnLst>
                  <a:rect l="l" t="t" r="r" b="b"/>
                  <a:pathLst>
                    <a:path w="798921" h="63669">
                      <a:moveTo>
                        <a:pt x="0" y="13529"/>
                      </a:moveTo>
                      <a:cubicBezTo>
                        <a:pt x="132556" y="39325"/>
                        <a:pt x="264516" y="65790"/>
                        <a:pt x="397669" y="63535"/>
                      </a:cubicBezTo>
                      <a:cubicBezTo>
                        <a:pt x="530822" y="61280"/>
                        <a:pt x="798921" y="0"/>
                        <a:pt x="798921" y="0"/>
                      </a:cubicBezTo>
                    </a:path>
                  </a:pathLst>
                </a:custGeom>
                <a:no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3602" name="Picture 2" descr="15 Tausend Battery Storage Icons lizenzfreie Bilder, Stockfotos ...">
                  <a:extLst>
                    <a:ext uri="{FF2B5EF4-FFF2-40B4-BE49-F238E27FC236}">
                      <a16:creationId xmlns:a16="http://schemas.microsoft.com/office/drawing/2014/main" id="{AC8B44BB-56BF-72CE-77AF-F162A3F1B7B6}"/>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r="62285"/>
                <a:stretch>
                  <a:fillRect/>
                </a:stretch>
              </p:blipFill>
              <p:spPr bwMode="auto">
                <a:xfrm>
                  <a:off x="3693800" y="2867192"/>
                  <a:ext cx="331093" cy="266288"/>
                </a:xfrm>
                <a:prstGeom prst="rect">
                  <a:avLst/>
                </a:prstGeom>
                <a:noFill/>
                <a:extLst>
                  <a:ext uri="{909E8E84-426E-40DD-AFC4-6F175D3DCCD1}">
                    <a14:hiddenFill xmlns:a14="http://schemas.microsoft.com/office/drawing/2010/main">
                      <a:solidFill>
                        <a:srgbClr val="FFFFFF"/>
                      </a:solidFill>
                    </a14:hiddenFill>
                  </a:ext>
                </a:extLst>
              </p:spPr>
            </p:pic>
            <p:pic>
              <p:nvPicPr>
                <p:cNvPr id="23606" name="Picture 2" descr="15 Tausend Battery Storage Icons lizenzfreie Bilder, Stockfotos ...">
                  <a:extLst>
                    <a:ext uri="{FF2B5EF4-FFF2-40B4-BE49-F238E27FC236}">
                      <a16:creationId xmlns:a16="http://schemas.microsoft.com/office/drawing/2014/main" id="{4BD4C521-E877-693A-CDBA-5D87852023C9}"/>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r="62285"/>
                <a:stretch>
                  <a:fillRect/>
                </a:stretch>
              </p:blipFill>
              <p:spPr bwMode="auto">
                <a:xfrm>
                  <a:off x="5726105" y="3701389"/>
                  <a:ext cx="331093" cy="266288"/>
                </a:xfrm>
                <a:prstGeom prst="rect">
                  <a:avLst/>
                </a:prstGeom>
                <a:noFill/>
                <a:extLst>
                  <a:ext uri="{909E8E84-426E-40DD-AFC4-6F175D3DCCD1}">
                    <a14:hiddenFill xmlns:a14="http://schemas.microsoft.com/office/drawing/2010/main">
                      <a:solidFill>
                        <a:srgbClr val="FFFFFF"/>
                      </a:solidFill>
                    </a14:hiddenFill>
                  </a:ext>
                </a:extLst>
              </p:spPr>
            </p:pic>
            <p:pic>
              <p:nvPicPr>
                <p:cNvPr id="23607" name="Picture 2" descr="15 Tausend Battery Storage Icons lizenzfreie Bilder, Stockfotos ...">
                  <a:extLst>
                    <a:ext uri="{FF2B5EF4-FFF2-40B4-BE49-F238E27FC236}">
                      <a16:creationId xmlns:a16="http://schemas.microsoft.com/office/drawing/2014/main" id="{93AEDB81-7BC6-991D-AE7D-8099961120DF}"/>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r="62285"/>
                <a:stretch>
                  <a:fillRect/>
                </a:stretch>
              </p:blipFill>
              <p:spPr bwMode="auto">
                <a:xfrm>
                  <a:off x="3667213" y="5451172"/>
                  <a:ext cx="331093" cy="266288"/>
                </a:xfrm>
                <a:prstGeom prst="rect">
                  <a:avLst/>
                </a:prstGeom>
                <a:noFill/>
                <a:extLst>
                  <a:ext uri="{909E8E84-426E-40DD-AFC4-6F175D3DCCD1}">
                    <a14:hiddenFill xmlns:a14="http://schemas.microsoft.com/office/drawing/2010/main">
                      <a:solidFill>
                        <a:srgbClr val="FFFFFF"/>
                      </a:solidFill>
                    </a14:hiddenFill>
                  </a:ext>
                </a:extLst>
              </p:spPr>
            </p:pic>
            <p:pic>
              <p:nvPicPr>
                <p:cNvPr id="23611" name="Grafik 23610" descr="Ein Bild, das Entwurf, Zeichnung, Mast, Turm enthält.&#10;&#10;KI-generierte Inhalte können fehlerhaft sein.">
                  <a:extLst>
                    <a:ext uri="{FF2B5EF4-FFF2-40B4-BE49-F238E27FC236}">
                      <a16:creationId xmlns:a16="http://schemas.microsoft.com/office/drawing/2014/main" id="{5CB94D25-1649-AB26-77EB-DBF5D2B79056}"/>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32295" t="21996" r="42812"/>
                <a:stretch>
                  <a:fillRect/>
                </a:stretch>
              </p:blipFill>
              <p:spPr>
                <a:xfrm>
                  <a:off x="5619745" y="3137257"/>
                  <a:ext cx="234159" cy="430424"/>
                </a:xfrm>
                <a:prstGeom prst="rect">
                  <a:avLst/>
                </a:prstGeom>
              </p:spPr>
            </p:pic>
            <p:pic>
              <p:nvPicPr>
                <p:cNvPr id="23612" name="Grafik 23611" descr="Ein Bild, das Entwurf, Zeichnung, Mast, Turm enthält.&#10;&#10;KI-generierte Inhalte können fehlerhaft sein.">
                  <a:extLst>
                    <a:ext uri="{FF2B5EF4-FFF2-40B4-BE49-F238E27FC236}">
                      <a16:creationId xmlns:a16="http://schemas.microsoft.com/office/drawing/2014/main" id="{B3363025-FC2C-5694-AD4D-8A5FAEBAD402}"/>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l="32295" t="21996" r="42812"/>
                <a:stretch>
                  <a:fillRect/>
                </a:stretch>
              </p:blipFill>
              <p:spPr>
                <a:xfrm>
                  <a:off x="3900670" y="3137257"/>
                  <a:ext cx="234159" cy="430424"/>
                </a:xfrm>
                <a:prstGeom prst="rect">
                  <a:avLst/>
                </a:prstGeom>
              </p:spPr>
            </p:pic>
            <p:pic>
              <p:nvPicPr>
                <p:cNvPr id="23620" name="Grafik 23619" descr="Ein Bild, das Windmühle, Generator, Gerät, draußen enthält.&#10;&#10;KI-generierte Inhalte können fehlerhaft sein.">
                  <a:extLst>
                    <a:ext uri="{FF2B5EF4-FFF2-40B4-BE49-F238E27FC236}">
                      <a16:creationId xmlns:a16="http://schemas.microsoft.com/office/drawing/2014/main" id="{5A55D082-9873-26BC-471E-74A1B7D91588}"/>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4510" r="9692" b="8590"/>
                <a:stretch>
                  <a:fillRect/>
                </a:stretch>
              </p:blipFill>
              <p:spPr>
                <a:xfrm>
                  <a:off x="4393076" y="3315305"/>
                  <a:ext cx="251622" cy="430424"/>
                </a:xfrm>
                <a:prstGeom prst="rect">
                  <a:avLst/>
                </a:prstGeom>
              </p:spPr>
            </p:pic>
            <p:pic>
              <p:nvPicPr>
                <p:cNvPr id="23621" name="Grafik 23620" descr="Ein Bild, das Windmühle, Generator, Gerät, draußen enthält.&#10;&#10;KI-generierte Inhalte können fehlerhaft sein.">
                  <a:extLst>
                    <a:ext uri="{FF2B5EF4-FFF2-40B4-BE49-F238E27FC236}">
                      <a16:creationId xmlns:a16="http://schemas.microsoft.com/office/drawing/2014/main" id="{794F11F6-8609-D1DF-2E46-C2516C4622E0}"/>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4510" r="9692" b="8590"/>
                <a:stretch>
                  <a:fillRect/>
                </a:stretch>
              </p:blipFill>
              <p:spPr>
                <a:xfrm>
                  <a:off x="4143566" y="3315305"/>
                  <a:ext cx="251622" cy="430424"/>
                </a:xfrm>
                <a:prstGeom prst="rect">
                  <a:avLst/>
                </a:prstGeom>
              </p:spPr>
            </p:pic>
            <p:pic>
              <p:nvPicPr>
                <p:cNvPr id="23624" name="Grafik 23623" descr="Ein Bild, das Rechteck, Reihe, Symmetrie, Design enthält.&#10;&#10;KI-generierte Inhalte können fehlerhaft sein.">
                  <a:extLst>
                    <a:ext uri="{FF2B5EF4-FFF2-40B4-BE49-F238E27FC236}">
                      <a16:creationId xmlns:a16="http://schemas.microsoft.com/office/drawing/2014/main" id="{CD0CBF25-4954-6520-F44E-841F721C27CA}"/>
                    </a:ext>
                  </a:extLst>
                </p:cNvPr>
                <p:cNvPicPr>
                  <a:picLocks noChangeAspect="1"/>
                </p:cNvPicPr>
                <p:nvPr/>
              </p:nvPicPr>
              <p:blipFill>
                <a:blip r:embed="rId17">
                  <a:clrChange>
                    <a:clrFrom>
                      <a:srgbClr val="FCFCFC"/>
                    </a:clrFrom>
                    <a:clrTo>
                      <a:srgbClr val="FCFCFC">
                        <a:alpha val="0"/>
                      </a:srgbClr>
                    </a:clrTo>
                  </a:clrChange>
                  <a:extLst>
                    <a:ext uri="{28A0092B-C50C-407E-A947-70E740481C1C}">
                      <a14:useLocalDpi xmlns:a14="http://schemas.microsoft.com/office/drawing/2010/main" val="0"/>
                    </a:ext>
                  </a:extLst>
                </a:blip>
                <a:srcRect t="19786" b="25522"/>
                <a:stretch>
                  <a:fillRect/>
                </a:stretch>
              </p:blipFill>
              <p:spPr>
                <a:xfrm>
                  <a:off x="4847254" y="3387919"/>
                  <a:ext cx="571500" cy="355054"/>
                </a:xfrm>
                <a:prstGeom prst="rect">
                  <a:avLst/>
                </a:prstGeom>
              </p:spPr>
            </p:pic>
            <p:pic>
              <p:nvPicPr>
                <p:cNvPr id="23625" name="Grafik 23624" descr="Ein Bild, das Rechteck, Reihe, Symmetrie, Design enthält.&#10;&#10;KI-generierte Inhalte können fehlerhaft sein.">
                  <a:extLst>
                    <a:ext uri="{FF2B5EF4-FFF2-40B4-BE49-F238E27FC236}">
                      <a16:creationId xmlns:a16="http://schemas.microsoft.com/office/drawing/2014/main" id="{77BA7AD1-2D08-1995-C454-A066557895C1}"/>
                    </a:ext>
                  </a:extLst>
                </p:cNvPr>
                <p:cNvPicPr>
                  <a:picLocks noChangeAspect="1"/>
                </p:cNvPicPr>
                <p:nvPr/>
              </p:nvPicPr>
              <p:blipFill>
                <a:blip r:embed="rId17">
                  <a:clrChange>
                    <a:clrFrom>
                      <a:srgbClr val="FCFCFC"/>
                    </a:clrFrom>
                    <a:clrTo>
                      <a:srgbClr val="FCFCFC">
                        <a:alpha val="0"/>
                      </a:srgbClr>
                    </a:clrTo>
                  </a:clrChange>
                  <a:extLst>
                    <a:ext uri="{28A0092B-C50C-407E-A947-70E740481C1C}">
                      <a14:useLocalDpi xmlns:a14="http://schemas.microsoft.com/office/drawing/2010/main" val="0"/>
                    </a:ext>
                  </a:extLst>
                </a:blip>
                <a:srcRect t="19786" b="25522"/>
                <a:stretch>
                  <a:fillRect/>
                </a:stretch>
              </p:blipFill>
              <p:spPr>
                <a:xfrm>
                  <a:off x="4966410" y="4224583"/>
                  <a:ext cx="571500" cy="355054"/>
                </a:xfrm>
                <a:prstGeom prst="rect">
                  <a:avLst/>
                </a:prstGeom>
              </p:spPr>
            </p:pic>
            <p:cxnSp>
              <p:nvCxnSpPr>
                <p:cNvPr id="23630" name="Gerader Verbinder 23629">
                  <a:extLst>
                    <a:ext uri="{FF2B5EF4-FFF2-40B4-BE49-F238E27FC236}">
                      <a16:creationId xmlns:a16="http://schemas.microsoft.com/office/drawing/2014/main" id="{F1491FD8-AEB0-E436-357B-86E2D62BBF22}"/>
                    </a:ext>
                  </a:extLst>
                </p:cNvPr>
                <p:cNvCxnSpPr/>
                <p:nvPr/>
              </p:nvCxnSpPr>
              <p:spPr bwMode="auto">
                <a:xfrm>
                  <a:off x="4531224" y="5608065"/>
                  <a:ext cx="1026" cy="182384"/>
                </a:xfrm>
                <a:prstGeom prst="line">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3636" name="Gruppieren 23635">
              <a:extLst>
                <a:ext uri="{FF2B5EF4-FFF2-40B4-BE49-F238E27FC236}">
                  <a16:creationId xmlns:a16="http://schemas.microsoft.com/office/drawing/2014/main" id="{953FE695-DA87-6F73-7D3F-8ABDB99F5C32}"/>
                </a:ext>
              </a:extLst>
            </p:cNvPr>
            <p:cNvGrpSpPr/>
            <p:nvPr/>
          </p:nvGrpSpPr>
          <p:grpSpPr>
            <a:xfrm>
              <a:off x="5828264" y="5004722"/>
              <a:ext cx="573247" cy="622366"/>
              <a:chOff x="9878394" y="1435893"/>
              <a:chExt cx="4810621" cy="5222815"/>
            </a:xfrm>
          </p:grpSpPr>
          <p:pic>
            <p:nvPicPr>
              <p:cNvPr id="23633" name="Grafik 23632" descr="Ein Bild, das Symbol, Grafiken, Schrift, Clipart enthält.&#10;&#10;KI-generierte Inhalte können fehlerhaft sein.">
                <a:extLst>
                  <a:ext uri="{FF2B5EF4-FFF2-40B4-BE49-F238E27FC236}">
                    <a16:creationId xmlns:a16="http://schemas.microsoft.com/office/drawing/2014/main" id="{EB8E5078-7E98-9D96-761F-7B4793C3BABF}"/>
                  </a:ext>
                </a:extLst>
              </p:cNvPr>
              <p:cNvPicPr>
                <a:picLocks noChangeAspect="1"/>
              </p:cNvPicPr>
              <p:nvPr/>
            </p:nvPicPr>
            <p:blipFill>
              <a:blip r:embed="rId18">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11311541" y="3541095"/>
                <a:ext cx="1915894" cy="1983651"/>
              </a:xfrm>
              <a:prstGeom prst="rect">
                <a:avLst/>
              </a:prstGeom>
            </p:spPr>
          </p:pic>
          <p:pic>
            <p:nvPicPr>
              <p:cNvPr id="23635" name="Grafik 23634" descr="Ein Bild, das Entwurf, Design enthält.&#10;&#10;KI-generierte Inhalte können fehlerhaft sein.">
                <a:extLst>
                  <a:ext uri="{FF2B5EF4-FFF2-40B4-BE49-F238E27FC236}">
                    <a16:creationId xmlns:a16="http://schemas.microsoft.com/office/drawing/2014/main" id="{E1D36433-88B2-C5E0-9E70-D556CCEF3CE4}"/>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15256" t="11749" r="14598" b="12094"/>
              <a:stretch>
                <a:fillRect/>
              </a:stretch>
            </p:blipFill>
            <p:spPr>
              <a:xfrm>
                <a:off x="9878394" y="1435893"/>
                <a:ext cx="4810621" cy="5222815"/>
              </a:xfrm>
              <a:prstGeom prst="rect">
                <a:avLst/>
              </a:prstGeom>
            </p:spPr>
          </p:pic>
        </p:grpSp>
      </p:grpSp>
      <p:grpSp>
        <p:nvGrpSpPr>
          <p:cNvPr id="16" name="Gruppieren 15">
            <a:extLst>
              <a:ext uri="{FF2B5EF4-FFF2-40B4-BE49-F238E27FC236}">
                <a16:creationId xmlns:a16="http://schemas.microsoft.com/office/drawing/2014/main" id="{625C9607-C051-36E0-853F-240CF689D458}"/>
              </a:ext>
            </a:extLst>
          </p:cNvPr>
          <p:cNvGrpSpPr/>
          <p:nvPr/>
        </p:nvGrpSpPr>
        <p:grpSpPr>
          <a:xfrm>
            <a:off x="128980" y="1048286"/>
            <a:ext cx="3510416" cy="1825645"/>
            <a:chOff x="128980" y="1080185"/>
            <a:chExt cx="3510416" cy="1825645"/>
          </a:xfrm>
        </p:grpSpPr>
        <p:sp>
          <p:nvSpPr>
            <p:cNvPr id="3" name="Textfeld 2">
              <a:extLst>
                <a:ext uri="{FF2B5EF4-FFF2-40B4-BE49-F238E27FC236}">
                  <a16:creationId xmlns:a16="http://schemas.microsoft.com/office/drawing/2014/main" id="{881D5820-2619-3F7F-F3F3-0983B96867F5}"/>
                </a:ext>
              </a:extLst>
            </p:cNvPr>
            <p:cNvSpPr txBox="1"/>
            <p:nvPr/>
          </p:nvSpPr>
          <p:spPr>
            <a:xfrm>
              <a:off x="128980" y="1080185"/>
              <a:ext cx="3510416" cy="830997"/>
            </a:xfrm>
            <a:prstGeom prst="rect">
              <a:avLst/>
            </a:prstGeom>
            <a:noFill/>
          </p:spPr>
          <p:txBody>
            <a:bodyPr wrap="square">
              <a:spAutoFit/>
            </a:bodyPr>
            <a:lstStyle/>
            <a:p>
              <a:r>
                <a:rPr lang="de-DE" sz="1600" u="sng" dirty="0">
                  <a:solidFill>
                    <a:srgbClr val="FF0000"/>
                  </a:solidFill>
                  <a:latin typeface="Avenir Next Regular"/>
                </a:rPr>
                <a:t>Regulierung im </a:t>
              </a:r>
              <a:r>
                <a:rPr lang="de-DE" sz="1600" b="0" i="0" u="sng" dirty="0">
                  <a:solidFill>
                    <a:srgbClr val="FF0000"/>
                  </a:solidFill>
                  <a:effectLst/>
                  <a:latin typeface="Avenir Next Regular"/>
                  <a:hlinkClick r:id="rId20"/>
                </a:rPr>
                <a:t>EnWG</a:t>
              </a:r>
              <a:br>
                <a:rPr lang="de-DE" sz="1600" dirty="0">
                  <a:solidFill>
                    <a:srgbClr val="FF0000"/>
                  </a:solidFill>
                  <a:latin typeface="Avenir Next Regular"/>
                </a:rPr>
              </a:br>
              <a:r>
                <a:rPr lang="de-DE" sz="1600" dirty="0">
                  <a:solidFill>
                    <a:srgbClr val="FF0000"/>
                  </a:solidFill>
                  <a:latin typeface="Avenir Next Regular"/>
                </a:rPr>
                <a:t>Aufgaben der Übertragungsnetz-</a:t>
              </a:r>
              <a:br>
                <a:rPr lang="de-DE" sz="1600" dirty="0">
                  <a:solidFill>
                    <a:srgbClr val="FF0000"/>
                  </a:solidFill>
                  <a:latin typeface="Avenir Next Regular"/>
                </a:rPr>
              </a:br>
              <a:r>
                <a:rPr lang="de-DE" sz="1600" dirty="0" err="1">
                  <a:solidFill>
                    <a:srgbClr val="FF0000"/>
                  </a:solidFill>
                  <a:latin typeface="Avenir Next Regular"/>
                </a:rPr>
                <a:t>betreiber</a:t>
              </a:r>
              <a:r>
                <a:rPr lang="de-DE" sz="1600" dirty="0">
                  <a:solidFill>
                    <a:srgbClr val="FF0000"/>
                  </a:solidFill>
                  <a:latin typeface="Avenir Next Regular"/>
                </a:rPr>
                <a:t> (ÜNB): u.a.</a:t>
              </a:r>
              <a:endParaRPr lang="de-DE" sz="1600" dirty="0">
                <a:solidFill>
                  <a:srgbClr val="FF0000"/>
                </a:solidFill>
              </a:endParaRPr>
            </a:p>
          </p:txBody>
        </p:sp>
        <p:sp>
          <p:nvSpPr>
            <p:cNvPr id="2" name="Textfeld 1">
              <a:extLst>
                <a:ext uri="{FF2B5EF4-FFF2-40B4-BE49-F238E27FC236}">
                  <a16:creationId xmlns:a16="http://schemas.microsoft.com/office/drawing/2014/main" id="{4084F534-B096-E70E-41CF-757D08F4FA2E}"/>
                </a:ext>
              </a:extLst>
            </p:cNvPr>
            <p:cNvSpPr txBox="1"/>
            <p:nvPr/>
          </p:nvSpPr>
          <p:spPr>
            <a:xfrm>
              <a:off x="128980" y="1837282"/>
              <a:ext cx="3510416" cy="830997"/>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Stromübertragung zu den Verteiler-</a:t>
              </a:r>
              <a:br>
                <a:rPr lang="de-DE" sz="1600" dirty="0">
                  <a:solidFill>
                    <a:srgbClr val="FF0000"/>
                  </a:solidFill>
                  <a:latin typeface="Avenir Next Regular"/>
                </a:rPr>
              </a:br>
              <a:r>
                <a:rPr lang="de-DE" sz="1600" dirty="0">
                  <a:solidFill>
                    <a:srgbClr val="FF0000"/>
                  </a:solidFill>
                  <a:latin typeface="Avenir Next Regular"/>
                </a:rPr>
                <a:t>netzen, Netzausbau, Notfall-management.</a:t>
              </a:r>
              <a:endParaRPr lang="de-DE" sz="1600" dirty="0">
                <a:solidFill>
                  <a:srgbClr val="FF0000"/>
                </a:solidFill>
              </a:endParaRPr>
            </a:p>
          </p:txBody>
        </p:sp>
        <p:sp>
          <p:nvSpPr>
            <p:cNvPr id="9" name="Textfeld 8">
              <a:extLst>
                <a:ext uri="{FF2B5EF4-FFF2-40B4-BE49-F238E27FC236}">
                  <a16:creationId xmlns:a16="http://schemas.microsoft.com/office/drawing/2014/main" id="{35152F74-650B-0E2B-ADF7-7A30A7CEE6B7}"/>
                </a:ext>
              </a:extLst>
            </p:cNvPr>
            <p:cNvSpPr txBox="1"/>
            <p:nvPr/>
          </p:nvSpPr>
          <p:spPr>
            <a:xfrm>
              <a:off x="128980" y="2567276"/>
              <a:ext cx="3510416" cy="338554"/>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Spannungs- und Frequenzhaltung.</a:t>
              </a:r>
            </a:p>
          </p:txBody>
        </p:sp>
      </p:grpSp>
      <p:grpSp>
        <p:nvGrpSpPr>
          <p:cNvPr id="17" name="Gruppieren 16">
            <a:extLst>
              <a:ext uri="{FF2B5EF4-FFF2-40B4-BE49-F238E27FC236}">
                <a16:creationId xmlns:a16="http://schemas.microsoft.com/office/drawing/2014/main" id="{E4597BFE-BED2-3A86-00D2-BAF3CE247BB9}"/>
              </a:ext>
            </a:extLst>
          </p:cNvPr>
          <p:cNvGrpSpPr/>
          <p:nvPr/>
        </p:nvGrpSpPr>
        <p:grpSpPr>
          <a:xfrm>
            <a:off x="222125" y="3329577"/>
            <a:ext cx="3339048" cy="2424058"/>
            <a:chOff x="146718" y="3404879"/>
            <a:chExt cx="3339048" cy="2424058"/>
          </a:xfrm>
        </p:grpSpPr>
        <p:sp>
          <p:nvSpPr>
            <p:cNvPr id="4" name="Textfeld 3">
              <a:extLst>
                <a:ext uri="{FF2B5EF4-FFF2-40B4-BE49-F238E27FC236}">
                  <a16:creationId xmlns:a16="http://schemas.microsoft.com/office/drawing/2014/main" id="{31CF3BCB-B9A6-184A-2C54-0E1A0D04B53F}"/>
                </a:ext>
              </a:extLst>
            </p:cNvPr>
            <p:cNvSpPr txBox="1"/>
            <p:nvPr/>
          </p:nvSpPr>
          <p:spPr>
            <a:xfrm>
              <a:off x="146718" y="3404879"/>
              <a:ext cx="3339048" cy="830997"/>
            </a:xfrm>
            <a:prstGeom prst="rect">
              <a:avLst/>
            </a:prstGeom>
            <a:noFill/>
          </p:spPr>
          <p:txBody>
            <a:bodyPr wrap="square">
              <a:spAutoFit/>
            </a:bodyPr>
            <a:lstStyle/>
            <a:p>
              <a:r>
                <a:rPr lang="de-DE" sz="1600" u="sng" dirty="0">
                  <a:solidFill>
                    <a:srgbClr val="FF0000"/>
                  </a:solidFill>
                  <a:latin typeface="Avenir Next Regular"/>
                </a:rPr>
                <a:t>Regulierung im </a:t>
              </a:r>
              <a:r>
                <a:rPr lang="de-DE" sz="1600" b="0" i="0" u="sng" dirty="0">
                  <a:solidFill>
                    <a:srgbClr val="FF0000"/>
                  </a:solidFill>
                  <a:effectLst/>
                  <a:latin typeface="Avenir Next Regular"/>
                  <a:hlinkClick r:id="rId20"/>
                </a:rPr>
                <a:t>EnWG</a:t>
              </a:r>
              <a:br>
                <a:rPr lang="de-DE" sz="1600" dirty="0">
                  <a:solidFill>
                    <a:srgbClr val="FF0000"/>
                  </a:solidFill>
                  <a:latin typeface="Avenir Next Regular"/>
                </a:rPr>
              </a:br>
              <a:r>
                <a:rPr lang="de-DE" sz="1600" dirty="0">
                  <a:solidFill>
                    <a:srgbClr val="FF0000"/>
                  </a:solidFill>
                  <a:latin typeface="Avenir Next Regular"/>
                </a:rPr>
                <a:t>Aufgaben der Verteilernetz-</a:t>
              </a:r>
              <a:br>
                <a:rPr lang="de-DE" sz="1600" dirty="0">
                  <a:solidFill>
                    <a:srgbClr val="FF0000"/>
                  </a:solidFill>
                  <a:latin typeface="Avenir Next Regular"/>
                </a:rPr>
              </a:br>
              <a:r>
                <a:rPr lang="de-DE" sz="1600" u="sng" dirty="0" err="1">
                  <a:solidFill>
                    <a:srgbClr val="FF0000"/>
                  </a:solidFill>
                  <a:latin typeface="Avenir Next Regular"/>
                </a:rPr>
                <a:t>betreiber</a:t>
              </a:r>
              <a:r>
                <a:rPr lang="de-DE" sz="1600" u="sng" dirty="0">
                  <a:solidFill>
                    <a:srgbClr val="FF0000"/>
                  </a:solidFill>
                  <a:latin typeface="Avenir Next Regular"/>
                </a:rPr>
                <a:t> </a:t>
              </a:r>
              <a:r>
                <a:rPr lang="de-DE" sz="1600" dirty="0">
                  <a:solidFill>
                    <a:srgbClr val="FF0000"/>
                  </a:solidFill>
                  <a:latin typeface="Avenir Next Regular"/>
                </a:rPr>
                <a:t>(VNB): u.a.</a:t>
              </a:r>
              <a:endParaRPr lang="de-DE" sz="1600" dirty="0">
                <a:solidFill>
                  <a:srgbClr val="FF0000"/>
                </a:solidFill>
              </a:endParaRPr>
            </a:p>
          </p:txBody>
        </p:sp>
        <p:sp>
          <p:nvSpPr>
            <p:cNvPr id="12" name="Textfeld 11">
              <a:extLst>
                <a:ext uri="{FF2B5EF4-FFF2-40B4-BE49-F238E27FC236}">
                  <a16:creationId xmlns:a16="http://schemas.microsoft.com/office/drawing/2014/main" id="{286E84AC-A8A5-55F3-9ECB-936BA09AA5BD}"/>
                </a:ext>
              </a:extLst>
            </p:cNvPr>
            <p:cNvSpPr txBox="1"/>
            <p:nvPr/>
          </p:nvSpPr>
          <p:spPr>
            <a:xfrm>
              <a:off x="146718" y="4230450"/>
              <a:ext cx="3339048" cy="830997"/>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Stromverteilung bis zum Verbrau-</a:t>
              </a:r>
              <a:r>
                <a:rPr lang="de-DE" sz="1600" dirty="0" err="1">
                  <a:solidFill>
                    <a:srgbClr val="FF0000"/>
                  </a:solidFill>
                  <a:latin typeface="Avenir Next Regular"/>
                </a:rPr>
                <a:t>cher</a:t>
              </a:r>
              <a:r>
                <a:rPr lang="de-DE" sz="1600" dirty="0">
                  <a:solidFill>
                    <a:srgbClr val="FF0000"/>
                  </a:solidFill>
                  <a:latin typeface="Avenir Next Regular"/>
                </a:rPr>
                <a:t>, Netzausbau, Notfall-management.</a:t>
              </a:r>
              <a:endParaRPr lang="de-DE" sz="1600" dirty="0">
                <a:solidFill>
                  <a:srgbClr val="FF0000"/>
                </a:solidFill>
              </a:endParaRPr>
            </a:p>
          </p:txBody>
        </p:sp>
        <p:sp>
          <p:nvSpPr>
            <p:cNvPr id="13" name="Textfeld 12">
              <a:extLst>
                <a:ext uri="{FF2B5EF4-FFF2-40B4-BE49-F238E27FC236}">
                  <a16:creationId xmlns:a16="http://schemas.microsoft.com/office/drawing/2014/main" id="{D91EDBB9-3EBE-11FB-83F4-AC5741C762C1}"/>
                </a:ext>
              </a:extLst>
            </p:cNvPr>
            <p:cNvSpPr txBox="1"/>
            <p:nvPr/>
          </p:nvSpPr>
          <p:spPr>
            <a:xfrm>
              <a:off x="146718" y="4976486"/>
              <a:ext cx="3339048" cy="338554"/>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Messung des Stromverbrauchs.</a:t>
              </a:r>
              <a:endParaRPr lang="de-DE" sz="1600" dirty="0">
                <a:solidFill>
                  <a:srgbClr val="FF0000"/>
                </a:solidFill>
              </a:endParaRPr>
            </a:p>
          </p:txBody>
        </p:sp>
        <p:sp>
          <p:nvSpPr>
            <p:cNvPr id="15" name="Textfeld 14">
              <a:extLst>
                <a:ext uri="{FF2B5EF4-FFF2-40B4-BE49-F238E27FC236}">
                  <a16:creationId xmlns:a16="http://schemas.microsoft.com/office/drawing/2014/main" id="{C0D11519-2738-4344-8D1C-90C7ADEDA86A}"/>
                </a:ext>
              </a:extLst>
            </p:cNvPr>
            <p:cNvSpPr txBox="1"/>
            <p:nvPr/>
          </p:nvSpPr>
          <p:spPr>
            <a:xfrm>
              <a:off x="146718" y="5244162"/>
              <a:ext cx="3339048" cy="584775"/>
            </a:xfrm>
            <a:prstGeom prst="rect">
              <a:avLst/>
            </a:prstGeom>
            <a:noFill/>
          </p:spPr>
          <p:txBody>
            <a:bodyPr wrap="square">
              <a:spAutoFit/>
            </a:bodyPr>
            <a:lstStyle/>
            <a:p>
              <a:pPr marL="285750" indent="-285750">
                <a:buFont typeface="Wingdings" panose="05000000000000000000" pitchFamily="2" charset="2"/>
                <a:buChar char="Ø"/>
              </a:pPr>
              <a:r>
                <a:rPr lang="de-DE" sz="1600" dirty="0">
                  <a:solidFill>
                    <a:srgbClr val="FF0000"/>
                  </a:solidFill>
                  <a:latin typeface="Avenir Next Regular"/>
                </a:rPr>
                <a:t>Zukünftig auch Spannungs- und Frequenzhaltung.</a:t>
              </a:r>
            </a:p>
          </p:txBody>
        </p:sp>
      </p:grpSp>
      <p:sp>
        <p:nvSpPr>
          <p:cNvPr id="18" name="Textfeld 17">
            <a:extLst>
              <a:ext uri="{FF2B5EF4-FFF2-40B4-BE49-F238E27FC236}">
                <a16:creationId xmlns:a16="http://schemas.microsoft.com/office/drawing/2014/main" id="{B281EDB9-1485-E472-A894-1CAC1D686ADE}"/>
              </a:ext>
            </a:extLst>
          </p:cNvPr>
          <p:cNvSpPr txBox="1"/>
          <p:nvPr/>
        </p:nvSpPr>
        <p:spPr>
          <a:xfrm>
            <a:off x="3128394" y="5943901"/>
            <a:ext cx="4282500" cy="338554"/>
          </a:xfrm>
          <a:prstGeom prst="rect">
            <a:avLst/>
          </a:prstGeom>
          <a:noFill/>
        </p:spPr>
        <p:txBody>
          <a:bodyPr wrap="square" rtlCol="0">
            <a:spAutoFit/>
          </a:bodyPr>
          <a:lstStyle/>
          <a:p>
            <a:r>
              <a:rPr lang="de-DE" sz="1600" b="1" dirty="0">
                <a:solidFill>
                  <a:srgbClr val="FF0000"/>
                </a:solidFill>
              </a:rPr>
              <a:t>gesetzlich garantierte Rendite: 5 bis 7 %!</a:t>
            </a:r>
          </a:p>
        </p:txBody>
      </p:sp>
      <p:sp>
        <p:nvSpPr>
          <p:cNvPr id="20" name="Textfeld 19">
            <a:extLst>
              <a:ext uri="{FF2B5EF4-FFF2-40B4-BE49-F238E27FC236}">
                <a16:creationId xmlns:a16="http://schemas.microsoft.com/office/drawing/2014/main" id="{59E9106D-9038-1525-FE67-7E0B8B502143}"/>
              </a:ext>
            </a:extLst>
          </p:cNvPr>
          <p:cNvSpPr txBox="1"/>
          <p:nvPr/>
        </p:nvSpPr>
        <p:spPr>
          <a:xfrm>
            <a:off x="222125" y="5692110"/>
            <a:ext cx="2373022" cy="584775"/>
          </a:xfrm>
          <a:prstGeom prst="rect">
            <a:avLst/>
          </a:prstGeom>
          <a:solidFill>
            <a:srgbClr val="FF0000"/>
          </a:solidFill>
        </p:spPr>
        <p:txBody>
          <a:bodyPr wrap="none" rtlCol="0">
            <a:spAutoFit/>
          </a:bodyPr>
          <a:lstStyle/>
          <a:p>
            <a:pPr marL="285750" indent="-285750">
              <a:buFont typeface="Wingdings" panose="05000000000000000000" pitchFamily="2" charset="2"/>
              <a:buChar char="Ø"/>
            </a:pPr>
            <a:r>
              <a:rPr lang="de-DE" sz="1600" b="1" dirty="0">
                <a:solidFill>
                  <a:schemeClr val="bg1"/>
                </a:solidFill>
                <a:latin typeface="Avenir Next Regular"/>
              </a:rPr>
              <a:t>Digitalisierung (</a:t>
            </a:r>
            <a:r>
              <a:rPr lang="de-DE" sz="1600" b="1" dirty="0" err="1">
                <a:solidFill>
                  <a:schemeClr val="bg1"/>
                </a:solidFill>
                <a:latin typeface="Avenir Next Regular"/>
              </a:rPr>
              <a:t>iMSys</a:t>
            </a:r>
            <a:r>
              <a:rPr lang="de-DE" sz="1600" b="1" dirty="0">
                <a:solidFill>
                  <a:schemeClr val="bg1"/>
                </a:solidFill>
                <a:latin typeface="Avenir Next Regular"/>
              </a:rPr>
              <a:t>)</a:t>
            </a:r>
            <a:br>
              <a:rPr lang="de-DE" sz="1600" b="1" dirty="0">
                <a:solidFill>
                  <a:schemeClr val="bg1"/>
                </a:solidFill>
                <a:latin typeface="Avenir Next Regular"/>
              </a:rPr>
            </a:br>
            <a:r>
              <a:rPr lang="de-DE" sz="1600" b="1" dirty="0">
                <a:solidFill>
                  <a:schemeClr val="bg1"/>
                </a:solidFill>
                <a:latin typeface="Avenir Next Regular"/>
              </a:rPr>
              <a:t>dringend erforderlich</a:t>
            </a:r>
          </a:p>
        </p:txBody>
      </p:sp>
    </p:spTree>
    <p:extLst>
      <p:ext uri="{BB962C8B-B14F-4D97-AF65-F5344CB8AC3E}">
        <p14:creationId xmlns:p14="http://schemas.microsoft.com/office/powerpoint/2010/main" val="25083694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1000" fill="hold"/>
                                        <p:tgtEl>
                                          <p:spTgt spid="23556"/>
                                        </p:tgtEl>
                                        <p:attrNameLst>
                                          <p:attrName>ppt_x</p:attrName>
                                        </p:attrNameLst>
                                      </p:cBhvr>
                                      <p:tavLst>
                                        <p:tav tm="0">
                                          <p:val>
                                            <p:strVal val="1+#ppt_w/2"/>
                                          </p:val>
                                        </p:tav>
                                        <p:tav tm="100000">
                                          <p:val>
                                            <p:strVal val="#ppt_x"/>
                                          </p:val>
                                        </p:tav>
                                      </p:tavLst>
                                    </p:anim>
                                    <p:anim calcmode="lin" valueType="num">
                                      <p:cBhvr additive="base">
                                        <p:cTn id="8" dur="1000" fill="hold"/>
                                        <p:tgtEl>
                                          <p:spTgt spid="235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3"/>
                                        </p:tgtEl>
                                        <p:attrNameLst>
                                          <p:attrName>style.visibility</p:attrName>
                                        </p:attrNameLst>
                                      </p:cBhvr>
                                      <p:to>
                                        <p:strVal val="visible"/>
                                      </p:to>
                                    </p:set>
                                    <p:anim calcmode="lin" valueType="num">
                                      <p:cBhvr additive="base">
                                        <p:cTn id="13" dur="1000" fill="hold"/>
                                        <p:tgtEl>
                                          <p:spTgt spid="23553"/>
                                        </p:tgtEl>
                                        <p:attrNameLst>
                                          <p:attrName>ppt_x</p:attrName>
                                        </p:attrNameLst>
                                      </p:cBhvr>
                                      <p:tavLst>
                                        <p:tav tm="0">
                                          <p:val>
                                            <p:strVal val="1+#ppt_w/2"/>
                                          </p:val>
                                        </p:tav>
                                        <p:tav tm="100000">
                                          <p:val>
                                            <p:strVal val="#ppt_x"/>
                                          </p:val>
                                        </p:tav>
                                      </p:tavLst>
                                    </p:anim>
                                    <p:anim calcmode="lin" valueType="num">
                                      <p:cBhvr additive="base">
                                        <p:cTn id="14" dur="1000" fill="hold"/>
                                        <p:tgtEl>
                                          <p:spTgt spid="2355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637"/>
                                        </p:tgtEl>
                                        <p:attrNameLst>
                                          <p:attrName>style.visibility</p:attrName>
                                        </p:attrNameLst>
                                      </p:cBhvr>
                                      <p:to>
                                        <p:strVal val="visible"/>
                                      </p:to>
                                    </p:set>
                                    <p:anim calcmode="lin" valueType="num">
                                      <p:cBhvr additive="base">
                                        <p:cTn id="19" dur="1000" fill="hold"/>
                                        <p:tgtEl>
                                          <p:spTgt spid="23637"/>
                                        </p:tgtEl>
                                        <p:attrNameLst>
                                          <p:attrName>ppt_x</p:attrName>
                                        </p:attrNameLst>
                                      </p:cBhvr>
                                      <p:tavLst>
                                        <p:tav tm="0">
                                          <p:val>
                                            <p:strVal val="1+#ppt_w/2"/>
                                          </p:val>
                                        </p:tav>
                                        <p:tav tm="100000">
                                          <p:val>
                                            <p:strVal val="#ppt_x"/>
                                          </p:val>
                                        </p:tav>
                                      </p:tavLst>
                                    </p:anim>
                                    <p:anim calcmode="lin" valueType="num">
                                      <p:cBhvr additive="base">
                                        <p:cTn id="20" dur="1000" fill="hold"/>
                                        <p:tgtEl>
                                          <p:spTgt spid="2363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3552"/>
                                        </p:tgtEl>
                                        <p:attrNameLst>
                                          <p:attrName>style.visibility</p:attrName>
                                        </p:attrNameLst>
                                      </p:cBhvr>
                                      <p:to>
                                        <p:strVal val="visible"/>
                                      </p:to>
                                    </p:set>
                                    <p:anim calcmode="lin" valueType="num">
                                      <p:cBhvr additive="base">
                                        <p:cTn id="25" dur="1000" fill="hold"/>
                                        <p:tgtEl>
                                          <p:spTgt spid="23552"/>
                                        </p:tgtEl>
                                        <p:attrNameLst>
                                          <p:attrName>ppt_x</p:attrName>
                                        </p:attrNameLst>
                                      </p:cBhvr>
                                      <p:tavLst>
                                        <p:tav tm="0">
                                          <p:val>
                                            <p:strVal val="1+#ppt_w/2"/>
                                          </p:val>
                                        </p:tav>
                                        <p:tav tm="100000">
                                          <p:val>
                                            <p:strVal val="#ppt_x"/>
                                          </p:val>
                                        </p:tav>
                                      </p:tavLst>
                                    </p:anim>
                                    <p:anim calcmode="lin" valueType="num">
                                      <p:cBhvr additive="base">
                                        <p:cTn id="26" dur="1000" fill="hold"/>
                                        <p:tgtEl>
                                          <p:spTgt spid="2355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1000" fill="hold"/>
                                        <p:tgtEl>
                                          <p:spTgt spid="31"/>
                                        </p:tgtEl>
                                        <p:attrNameLst>
                                          <p:attrName>ppt_x</p:attrName>
                                        </p:attrNameLst>
                                      </p:cBhvr>
                                      <p:tavLst>
                                        <p:tav tm="0">
                                          <p:val>
                                            <p:strVal val="1+#ppt_w/2"/>
                                          </p:val>
                                        </p:tav>
                                        <p:tav tm="100000">
                                          <p:val>
                                            <p:strVal val="#ppt_x"/>
                                          </p:val>
                                        </p:tav>
                                      </p:tavLst>
                                    </p:anim>
                                    <p:anim calcmode="lin" valueType="num">
                                      <p:cBhvr additive="base">
                                        <p:cTn id="32" dur="10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1000" fill="hold"/>
                                        <p:tgtEl>
                                          <p:spTgt spid="30"/>
                                        </p:tgtEl>
                                        <p:attrNameLst>
                                          <p:attrName>ppt_x</p:attrName>
                                        </p:attrNameLst>
                                      </p:cBhvr>
                                      <p:tavLst>
                                        <p:tav tm="0">
                                          <p:val>
                                            <p:strVal val="1+#ppt_w/2"/>
                                          </p:val>
                                        </p:tav>
                                        <p:tav tm="100000">
                                          <p:val>
                                            <p:strVal val="#ppt_x"/>
                                          </p:val>
                                        </p:tav>
                                      </p:tavLst>
                                    </p:anim>
                                    <p:anim calcmode="lin" valueType="num">
                                      <p:cBhvr additive="base">
                                        <p:cTn id="38"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0" fill="hold"/>
                                        <p:tgtEl>
                                          <p:spTgt spid="16"/>
                                        </p:tgtEl>
                                        <p:attrNameLst>
                                          <p:attrName>ppt_x</p:attrName>
                                        </p:attrNameLst>
                                      </p:cBhvr>
                                      <p:tavLst>
                                        <p:tav tm="0">
                                          <p:val>
                                            <p:strVal val="0-#ppt_w/2"/>
                                          </p:val>
                                        </p:tav>
                                        <p:tav tm="100000">
                                          <p:val>
                                            <p:strVal val="#ppt_x"/>
                                          </p:val>
                                        </p:tav>
                                      </p:tavLst>
                                    </p:anim>
                                    <p:anim calcmode="lin" valueType="num">
                                      <p:cBhvr additive="base">
                                        <p:cTn id="44"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1000" fill="hold"/>
                                        <p:tgtEl>
                                          <p:spTgt spid="17"/>
                                        </p:tgtEl>
                                        <p:attrNameLst>
                                          <p:attrName>ppt_x</p:attrName>
                                        </p:attrNameLst>
                                      </p:cBhvr>
                                      <p:tavLst>
                                        <p:tav tm="0">
                                          <p:val>
                                            <p:strVal val="0-#ppt_w/2"/>
                                          </p:val>
                                        </p:tav>
                                        <p:tav tm="100000">
                                          <p:val>
                                            <p:strVal val="#ppt_x"/>
                                          </p:val>
                                        </p:tav>
                                      </p:tavLst>
                                    </p:anim>
                                    <p:anim calcmode="lin" valueType="num">
                                      <p:cBhvr additive="base">
                                        <p:cTn id="50"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1000" fill="hold"/>
                                        <p:tgtEl>
                                          <p:spTgt spid="20"/>
                                        </p:tgtEl>
                                        <p:attrNameLst>
                                          <p:attrName>ppt_x</p:attrName>
                                        </p:attrNameLst>
                                      </p:cBhvr>
                                      <p:tavLst>
                                        <p:tav tm="0">
                                          <p:val>
                                            <p:strVal val="0-#ppt_w/2"/>
                                          </p:val>
                                        </p:tav>
                                        <p:tav tm="100000">
                                          <p:val>
                                            <p:strVal val="#ppt_x"/>
                                          </p:val>
                                        </p:tav>
                                      </p:tavLst>
                                    </p:anim>
                                    <p:anim calcmode="lin" valueType="num">
                                      <p:cBhvr additive="base">
                                        <p:cTn id="56"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1000" fill="hold"/>
                                        <p:tgtEl>
                                          <p:spTgt spid="18"/>
                                        </p:tgtEl>
                                        <p:attrNameLst>
                                          <p:attrName>ppt_x</p:attrName>
                                        </p:attrNameLst>
                                      </p:cBhvr>
                                      <p:tavLst>
                                        <p:tav tm="0">
                                          <p:val>
                                            <p:strVal val="0-#ppt_w/2"/>
                                          </p:val>
                                        </p:tav>
                                        <p:tav tm="100000">
                                          <p:val>
                                            <p:strVal val="#ppt_x"/>
                                          </p:val>
                                        </p:tav>
                                      </p:tavLst>
                                    </p:anim>
                                    <p:anim calcmode="lin" valueType="num">
                                      <p:cBhvr additive="base">
                                        <p:cTn id="62"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1000" fill="hold"/>
                                        <p:tgtEl>
                                          <p:spTgt spid="24"/>
                                        </p:tgtEl>
                                        <p:attrNameLst>
                                          <p:attrName>ppt_x</p:attrName>
                                        </p:attrNameLst>
                                      </p:cBhvr>
                                      <p:tavLst>
                                        <p:tav tm="0">
                                          <p:val>
                                            <p:strVal val="#ppt_x"/>
                                          </p:val>
                                        </p:tav>
                                        <p:tav tm="100000">
                                          <p:val>
                                            <p:strVal val="#ppt_x"/>
                                          </p:val>
                                        </p:tav>
                                      </p:tavLst>
                                    </p:anim>
                                    <p:anim calcmode="lin" valueType="num">
                                      <p:cBhvr additive="base">
                                        <p:cTn id="68" dur="10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23552" grpId="0"/>
      <p:bldP spid="23553" grpId="0"/>
      <p:bldP spid="23556" grpId="0"/>
      <p:bldP spid="24" grpId="0"/>
      <p:bldP spid="18" grpId="0"/>
      <p:bldP spid="2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uppieren 32">
            <a:extLst>
              <a:ext uri="{FF2B5EF4-FFF2-40B4-BE49-F238E27FC236}">
                <a16:creationId xmlns:a16="http://schemas.microsoft.com/office/drawing/2014/main" id="{3A3E3BBF-1740-3EBE-3227-FAA210C6EFB4}"/>
              </a:ext>
            </a:extLst>
          </p:cNvPr>
          <p:cNvGrpSpPr/>
          <p:nvPr/>
        </p:nvGrpSpPr>
        <p:grpSpPr>
          <a:xfrm>
            <a:off x="4786459" y="899434"/>
            <a:ext cx="5010355" cy="5024158"/>
            <a:chOff x="4786459" y="899434"/>
            <a:chExt cx="5010355" cy="5024158"/>
          </a:xfrm>
        </p:grpSpPr>
        <p:sp>
          <p:nvSpPr>
            <p:cNvPr id="25" name="Rechteck 24">
              <a:extLst>
                <a:ext uri="{FF2B5EF4-FFF2-40B4-BE49-F238E27FC236}">
                  <a16:creationId xmlns:a16="http://schemas.microsoft.com/office/drawing/2014/main" id="{55594FA8-942F-7D2D-6D54-A3DA19177439}"/>
                </a:ext>
              </a:extLst>
            </p:cNvPr>
            <p:cNvSpPr/>
            <p:nvPr/>
          </p:nvSpPr>
          <p:spPr bwMode="auto">
            <a:xfrm>
              <a:off x="4786459" y="899434"/>
              <a:ext cx="5010355" cy="5024158"/>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9" name="Textfeld 58">
              <a:extLst>
                <a:ext uri="{FF2B5EF4-FFF2-40B4-BE49-F238E27FC236}">
                  <a16:creationId xmlns:a16="http://schemas.microsoft.com/office/drawing/2014/main" id="{907A55E0-80C0-53D0-58CC-EFB79E0868B7}"/>
                </a:ext>
              </a:extLst>
            </p:cNvPr>
            <p:cNvSpPr txBox="1"/>
            <p:nvPr/>
          </p:nvSpPr>
          <p:spPr>
            <a:xfrm>
              <a:off x="8977710" y="918692"/>
              <a:ext cx="697627" cy="369332"/>
            </a:xfrm>
            <a:prstGeom prst="rect">
              <a:avLst/>
            </a:prstGeom>
            <a:noFill/>
          </p:spPr>
          <p:txBody>
            <a:bodyPr wrap="none" rtlCol="0">
              <a:spAutoFit/>
            </a:bodyPr>
            <a:lstStyle/>
            <a:p>
              <a:r>
                <a:rPr lang="de-DE" sz="1800" dirty="0"/>
                <a:t>2040</a:t>
              </a:r>
            </a:p>
          </p:txBody>
        </p:sp>
        <p:pic>
          <p:nvPicPr>
            <p:cNvPr id="14" name="Grafik 13">
              <a:extLst>
                <a:ext uri="{FF2B5EF4-FFF2-40B4-BE49-F238E27FC236}">
                  <a16:creationId xmlns:a16="http://schemas.microsoft.com/office/drawing/2014/main" id="{F1DD95F1-10CD-6EF4-A8BB-1705CF73CC9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4273" r="38216"/>
            <a:stretch>
              <a:fillRect/>
            </a:stretch>
          </p:blipFill>
          <p:spPr>
            <a:xfrm>
              <a:off x="4875748" y="1764027"/>
              <a:ext cx="643106" cy="4009505"/>
            </a:xfrm>
            <a:prstGeom prst="rect">
              <a:avLst/>
            </a:prstGeom>
          </p:spPr>
        </p:pic>
        <p:sp>
          <p:nvSpPr>
            <p:cNvPr id="60" name="Textfeld 59">
              <a:extLst>
                <a:ext uri="{FF2B5EF4-FFF2-40B4-BE49-F238E27FC236}">
                  <a16:creationId xmlns:a16="http://schemas.microsoft.com/office/drawing/2014/main" id="{AD61F5EA-48A4-6742-9EC4-84F466DB7908}"/>
                </a:ext>
              </a:extLst>
            </p:cNvPr>
            <p:cNvSpPr txBox="1"/>
            <p:nvPr/>
          </p:nvSpPr>
          <p:spPr>
            <a:xfrm>
              <a:off x="4867628" y="1748488"/>
              <a:ext cx="631904" cy="307777"/>
            </a:xfrm>
            <a:prstGeom prst="rect">
              <a:avLst/>
            </a:prstGeom>
            <a:noFill/>
          </p:spPr>
          <p:txBody>
            <a:bodyPr wrap="none" rtlCol="0">
              <a:spAutoFit/>
            </a:bodyPr>
            <a:lstStyle/>
            <a:p>
              <a:r>
                <a:rPr lang="de-DE" sz="1400" b="1" dirty="0">
                  <a:solidFill>
                    <a:srgbClr val="0000FF"/>
                  </a:solidFill>
                </a:rPr>
                <a:t>1.600</a:t>
              </a:r>
            </a:p>
          </p:txBody>
        </p:sp>
        <p:sp>
          <p:nvSpPr>
            <p:cNvPr id="63" name="Textfeld 62">
              <a:extLst>
                <a:ext uri="{FF2B5EF4-FFF2-40B4-BE49-F238E27FC236}">
                  <a16:creationId xmlns:a16="http://schemas.microsoft.com/office/drawing/2014/main" id="{B0F69D0D-6ADC-BA42-FDE9-A255956DDFED}"/>
                </a:ext>
              </a:extLst>
            </p:cNvPr>
            <p:cNvSpPr txBox="1"/>
            <p:nvPr/>
          </p:nvSpPr>
          <p:spPr>
            <a:xfrm>
              <a:off x="4786460" y="1047396"/>
              <a:ext cx="880369" cy="738664"/>
            </a:xfrm>
            <a:prstGeom prst="rect">
              <a:avLst/>
            </a:prstGeom>
            <a:noFill/>
          </p:spPr>
          <p:txBody>
            <a:bodyPr wrap="none" rtlCol="0">
              <a:spAutoFit/>
            </a:bodyPr>
            <a:lstStyle/>
            <a:p>
              <a:r>
                <a:rPr lang="de-DE" sz="1400" b="1" dirty="0">
                  <a:solidFill>
                    <a:srgbClr val="0000FF"/>
                  </a:solidFill>
                </a:rPr>
                <a:t>Primär-</a:t>
              </a:r>
            </a:p>
            <a:p>
              <a:r>
                <a:rPr lang="de-DE" sz="1400" b="1" dirty="0">
                  <a:solidFill>
                    <a:srgbClr val="0000FF"/>
                  </a:solidFill>
                </a:rPr>
                <a:t>energie-</a:t>
              </a:r>
              <a:br>
                <a:rPr lang="de-DE" sz="1400" b="1" dirty="0">
                  <a:solidFill>
                    <a:srgbClr val="0000FF"/>
                  </a:solidFill>
                </a:rPr>
              </a:br>
              <a:r>
                <a:rPr lang="de-DE" sz="1400" b="1" dirty="0">
                  <a:solidFill>
                    <a:srgbClr val="0000FF"/>
                  </a:solidFill>
                </a:rPr>
                <a:t>bedarf</a:t>
              </a:r>
            </a:p>
          </p:txBody>
        </p:sp>
      </p:grpSp>
      <p:sp>
        <p:nvSpPr>
          <p:cNvPr id="24" name="Rechteck 23">
            <a:extLst>
              <a:ext uri="{FF2B5EF4-FFF2-40B4-BE49-F238E27FC236}">
                <a16:creationId xmlns:a16="http://schemas.microsoft.com/office/drawing/2014/main" id="{C1D023BB-C829-EA67-17B7-3A4825C9F1AC}"/>
              </a:ext>
            </a:extLst>
          </p:cNvPr>
          <p:cNvSpPr/>
          <p:nvPr/>
        </p:nvSpPr>
        <p:spPr bwMode="auto">
          <a:xfrm>
            <a:off x="643326" y="899434"/>
            <a:ext cx="3830472" cy="5024158"/>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11" name="Grafik 10">
            <a:extLst>
              <a:ext uri="{FF2B5EF4-FFF2-40B4-BE49-F238E27FC236}">
                <a16:creationId xmlns:a16="http://schemas.microsoft.com/office/drawing/2014/main" id="{BB6BECF6-0FC3-FAA6-45B2-0B910263767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70" r="86489"/>
          <a:stretch>
            <a:fillRect/>
          </a:stretch>
        </p:blipFill>
        <p:spPr>
          <a:xfrm>
            <a:off x="700718" y="1767202"/>
            <a:ext cx="679931" cy="4009505"/>
          </a:xfrm>
          <a:prstGeom prst="rect">
            <a:avLst/>
          </a:prstGeom>
        </p:spPr>
      </p:pic>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262228" y="25237"/>
            <a:ext cx="7881772"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der Stromnetze in D (3)</a:t>
            </a:r>
            <a:br>
              <a:rPr lang="de-DE" altLang="de-DE" sz="2000" dirty="0">
                <a:solidFill>
                  <a:srgbClr val="FFFFFF"/>
                </a:solidFill>
              </a:rPr>
            </a:br>
            <a:r>
              <a:rPr lang="de-DE" altLang="de-DE" sz="2000" dirty="0">
                <a:solidFill>
                  <a:schemeClr val="bg1"/>
                </a:solidFill>
              </a:rPr>
              <a:t>Entwicklung der öffentlichen Stromerzeugung in D von 2024 bis 2040 </a:t>
            </a:r>
          </a:p>
        </p:txBody>
      </p:sp>
      <p:sp>
        <p:nvSpPr>
          <p:cNvPr id="52" name="Textfeld 51">
            <a:extLst>
              <a:ext uri="{FF2B5EF4-FFF2-40B4-BE49-F238E27FC236}">
                <a16:creationId xmlns:a16="http://schemas.microsoft.com/office/drawing/2014/main" id="{C32A2283-B1F1-4100-1EF6-DD9FF75FF10D}"/>
              </a:ext>
            </a:extLst>
          </p:cNvPr>
          <p:cNvSpPr txBox="1"/>
          <p:nvPr/>
        </p:nvSpPr>
        <p:spPr>
          <a:xfrm>
            <a:off x="669230" y="1047396"/>
            <a:ext cx="1050288" cy="738664"/>
          </a:xfrm>
          <a:prstGeom prst="rect">
            <a:avLst/>
          </a:prstGeom>
          <a:noFill/>
        </p:spPr>
        <p:txBody>
          <a:bodyPr wrap="none" rtlCol="0">
            <a:spAutoFit/>
          </a:bodyPr>
          <a:lstStyle/>
          <a:p>
            <a:r>
              <a:rPr lang="de-DE" sz="1400" b="1" dirty="0">
                <a:solidFill>
                  <a:srgbClr val="0000FF"/>
                </a:solidFill>
              </a:rPr>
              <a:t>Primär-</a:t>
            </a:r>
          </a:p>
          <a:p>
            <a:r>
              <a:rPr lang="de-DE" sz="1400" b="1" dirty="0">
                <a:solidFill>
                  <a:srgbClr val="0000FF"/>
                </a:solidFill>
              </a:rPr>
              <a:t>energie-</a:t>
            </a:r>
            <a:br>
              <a:rPr lang="de-DE" sz="1400" b="1" dirty="0">
                <a:solidFill>
                  <a:srgbClr val="0000FF"/>
                </a:solidFill>
              </a:rPr>
            </a:br>
            <a:r>
              <a:rPr lang="de-DE" sz="1400" b="1" dirty="0">
                <a:solidFill>
                  <a:srgbClr val="0000FF"/>
                </a:solidFill>
              </a:rPr>
              <a:t>verbrauch</a:t>
            </a:r>
          </a:p>
        </p:txBody>
      </p:sp>
      <p:sp>
        <p:nvSpPr>
          <p:cNvPr id="55" name="Textfeld 54">
            <a:extLst>
              <a:ext uri="{FF2B5EF4-FFF2-40B4-BE49-F238E27FC236}">
                <a16:creationId xmlns:a16="http://schemas.microsoft.com/office/drawing/2014/main" id="{ED6945D0-5953-4DA7-4D1F-8FC0427B9B07}"/>
              </a:ext>
            </a:extLst>
          </p:cNvPr>
          <p:cNvSpPr txBox="1"/>
          <p:nvPr/>
        </p:nvSpPr>
        <p:spPr>
          <a:xfrm>
            <a:off x="109185" y="1748488"/>
            <a:ext cx="562975" cy="307777"/>
          </a:xfrm>
          <a:prstGeom prst="rect">
            <a:avLst/>
          </a:prstGeom>
          <a:noFill/>
        </p:spPr>
        <p:txBody>
          <a:bodyPr wrap="none" rtlCol="0">
            <a:spAutoFit/>
          </a:bodyPr>
          <a:lstStyle/>
          <a:p>
            <a:r>
              <a:rPr lang="de-DE" sz="1400" dirty="0"/>
              <a:t>TWh</a:t>
            </a:r>
          </a:p>
        </p:txBody>
      </p:sp>
      <p:sp>
        <p:nvSpPr>
          <p:cNvPr id="56" name="Textfeld 55">
            <a:extLst>
              <a:ext uri="{FF2B5EF4-FFF2-40B4-BE49-F238E27FC236}">
                <a16:creationId xmlns:a16="http://schemas.microsoft.com/office/drawing/2014/main" id="{EFD5AC61-BF3B-CA6F-5649-24811BD3CBF3}"/>
              </a:ext>
            </a:extLst>
          </p:cNvPr>
          <p:cNvSpPr txBox="1"/>
          <p:nvPr/>
        </p:nvSpPr>
        <p:spPr>
          <a:xfrm>
            <a:off x="747926" y="1748488"/>
            <a:ext cx="631904" cy="307777"/>
          </a:xfrm>
          <a:prstGeom prst="rect">
            <a:avLst/>
          </a:prstGeom>
          <a:noFill/>
        </p:spPr>
        <p:txBody>
          <a:bodyPr wrap="none" rtlCol="0">
            <a:spAutoFit/>
          </a:bodyPr>
          <a:lstStyle/>
          <a:p>
            <a:r>
              <a:rPr lang="de-DE" sz="1400" b="1" dirty="0">
                <a:solidFill>
                  <a:srgbClr val="0000FF"/>
                </a:solidFill>
              </a:rPr>
              <a:t>2.687</a:t>
            </a:r>
          </a:p>
        </p:txBody>
      </p:sp>
      <p:sp>
        <p:nvSpPr>
          <p:cNvPr id="2" name="Text Box 14">
            <a:extLst>
              <a:ext uri="{FF2B5EF4-FFF2-40B4-BE49-F238E27FC236}">
                <a16:creationId xmlns:a16="http://schemas.microsoft.com/office/drawing/2014/main" id="{86940F24-5F47-201B-6FF0-CFAC82511E5D}"/>
              </a:ext>
            </a:extLst>
          </p:cNvPr>
          <p:cNvSpPr txBox="1">
            <a:spLocks noChangeArrowheads="1"/>
          </p:cNvSpPr>
          <p:nvPr/>
        </p:nvSpPr>
        <p:spPr bwMode="auto">
          <a:xfrm>
            <a:off x="699025" y="5719324"/>
            <a:ext cx="2178353"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solidFill>
                  <a:srgbClr val="000000"/>
                </a:solidFill>
                <a:ea typeface="Microsoft YaHei" panose="020B0503020204020204" pitchFamily="34" charset="-122"/>
              </a:rPr>
              <a:t>Quelle:</a:t>
            </a:r>
            <a:r>
              <a:rPr lang="de-DE" altLang="de-DE" sz="1200" dirty="0">
                <a:solidFill>
                  <a:srgbClr val="000000"/>
                </a:solidFill>
                <a:ea typeface="Microsoft YaHei" panose="020B0503020204020204" pitchFamily="34" charset="-122"/>
              </a:rPr>
              <a:t> AGEB, FH-ISE, ISE e.V.</a:t>
            </a:r>
          </a:p>
        </p:txBody>
      </p:sp>
      <p:grpSp>
        <p:nvGrpSpPr>
          <p:cNvPr id="8197" name="Gruppieren 8196">
            <a:extLst>
              <a:ext uri="{FF2B5EF4-FFF2-40B4-BE49-F238E27FC236}">
                <a16:creationId xmlns:a16="http://schemas.microsoft.com/office/drawing/2014/main" id="{F52ED98C-FBA0-3031-C782-DC56B4A6DAB5}"/>
              </a:ext>
            </a:extLst>
          </p:cNvPr>
          <p:cNvGrpSpPr/>
          <p:nvPr/>
        </p:nvGrpSpPr>
        <p:grpSpPr>
          <a:xfrm>
            <a:off x="-2867025" y="2281715"/>
            <a:ext cx="8073874" cy="2680198"/>
            <a:chOff x="-3583171" y="2416931"/>
            <a:chExt cx="9335385" cy="2803845"/>
          </a:xfrm>
        </p:grpSpPr>
        <p:sp>
          <p:nvSpPr>
            <p:cNvPr id="8195" name="Bogen 8194">
              <a:extLst>
                <a:ext uri="{FF2B5EF4-FFF2-40B4-BE49-F238E27FC236}">
                  <a16:creationId xmlns:a16="http://schemas.microsoft.com/office/drawing/2014/main" id="{04FAB7F5-C8F3-FECB-C5BA-7E39AC444416}"/>
                </a:ext>
              </a:extLst>
            </p:cNvPr>
            <p:cNvSpPr/>
            <p:nvPr/>
          </p:nvSpPr>
          <p:spPr bwMode="auto">
            <a:xfrm>
              <a:off x="-3583171" y="2437771"/>
              <a:ext cx="9335385" cy="2783005"/>
            </a:xfrm>
            <a:prstGeom prst="arc">
              <a:avLst>
                <a:gd name="adj1" fmla="val 16641486"/>
                <a:gd name="adj2" fmla="val 0"/>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6" name="Textfeld 8195">
              <a:extLst>
                <a:ext uri="{FF2B5EF4-FFF2-40B4-BE49-F238E27FC236}">
                  <a16:creationId xmlns:a16="http://schemas.microsoft.com/office/drawing/2014/main" id="{CA059ACD-60F9-6CF9-F0B4-C93639711AFA}"/>
                </a:ext>
              </a:extLst>
            </p:cNvPr>
            <p:cNvSpPr txBox="1"/>
            <p:nvPr/>
          </p:nvSpPr>
          <p:spPr>
            <a:xfrm>
              <a:off x="2990529" y="2416931"/>
              <a:ext cx="1384783" cy="586621"/>
            </a:xfrm>
            <a:prstGeom prst="rect">
              <a:avLst/>
            </a:prstGeom>
            <a:solidFill>
              <a:schemeClr val="bg1"/>
            </a:solidFill>
          </p:spPr>
          <p:txBody>
            <a:bodyPr wrap="none" rtlCol="0">
              <a:spAutoFit/>
            </a:bodyPr>
            <a:lstStyle/>
            <a:p>
              <a:pPr algn="ctr"/>
              <a:r>
                <a:rPr lang="de-DE" sz="1600" dirty="0">
                  <a:solidFill>
                    <a:srgbClr val="FF0000"/>
                  </a:solidFill>
                </a:rPr>
                <a:t>- 1.087 TWh</a:t>
              </a:r>
            </a:p>
            <a:p>
              <a:pPr algn="ctr"/>
              <a:r>
                <a:rPr lang="de-DE" sz="1600" dirty="0">
                  <a:solidFill>
                    <a:srgbClr val="FF0000"/>
                  </a:solidFill>
                </a:rPr>
                <a:t>(- 40 %)</a:t>
              </a:r>
            </a:p>
          </p:txBody>
        </p:sp>
      </p:grpSp>
      <p:grpSp>
        <p:nvGrpSpPr>
          <p:cNvPr id="8198" name="Gruppieren 8197">
            <a:extLst>
              <a:ext uri="{FF2B5EF4-FFF2-40B4-BE49-F238E27FC236}">
                <a16:creationId xmlns:a16="http://schemas.microsoft.com/office/drawing/2014/main" id="{A6D7EAA8-93C8-7C70-38DE-ED18FE84522B}"/>
              </a:ext>
            </a:extLst>
          </p:cNvPr>
          <p:cNvGrpSpPr/>
          <p:nvPr/>
        </p:nvGrpSpPr>
        <p:grpSpPr>
          <a:xfrm>
            <a:off x="2424222" y="2916056"/>
            <a:ext cx="4511097" cy="4502543"/>
            <a:chOff x="3345380" y="2683910"/>
            <a:chExt cx="4421568" cy="4929002"/>
          </a:xfrm>
        </p:grpSpPr>
        <p:sp>
          <p:nvSpPr>
            <p:cNvPr id="8199" name="Bogen 8198">
              <a:extLst>
                <a:ext uri="{FF2B5EF4-FFF2-40B4-BE49-F238E27FC236}">
                  <a16:creationId xmlns:a16="http://schemas.microsoft.com/office/drawing/2014/main" id="{402F9A6F-4F1A-37F6-7783-C482822815A0}"/>
                </a:ext>
              </a:extLst>
            </p:cNvPr>
            <p:cNvSpPr/>
            <p:nvPr/>
          </p:nvSpPr>
          <p:spPr bwMode="auto">
            <a:xfrm>
              <a:off x="3345380" y="2683910"/>
              <a:ext cx="4421568" cy="4929002"/>
            </a:xfrm>
            <a:prstGeom prst="arc">
              <a:avLst>
                <a:gd name="adj1" fmla="val 10998837"/>
                <a:gd name="adj2" fmla="val 19673657"/>
              </a:avLst>
            </a:prstGeom>
            <a:noFill/>
            <a:ln w="12700" cap="flat" cmpd="sng" algn="ctr">
              <a:solidFill>
                <a:srgbClr val="FF0000"/>
              </a:solidFill>
              <a:prstDash val="solid"/>
              <a:round/>
              <a:headEnd type="none" w="med" len="med"/>
              <a:tailEnd type="arrow"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00" name="Textfeld 8199">
              <a:extLst>
                <a:ext uri="{FF2B5EF4-FFF2-40B4-BE49-F238E27FC236}">
                  <a16:creationId xmlns:a16="http://schemas.microsoft.com/office/drawing/2014/main" id="{B97B23B1-EBE5-EE30-8D97-249A8707945F}"/>
                </a:ext>
              </a:extLst>
            </p:cNvPr>
            <p:cNvSpPr txBox="1"/>
            <p:nvPr/>
          </p:nvSpPr>
          <p:spPr>
            <a:xfrm>
              <a:off x="3796046" y="2890407"/>
              <a:ext cx="1167206" cy="640162"/>
            </a:xfrm>
            <a:prstGeom prst="rect">
              <a:avLst/>
            </a:prstGeom>
            <a:solidFill>
              <a:schemeClr val="bg1"/>
            </a:solidFill>
          </p:spPr>
          <p:txBody>
            <a:bodyPr wrap="none" rtlCol="0">
              <a:spAutoFit/>
            </a:bodyPr>
            <a:lstStyle/>
            <a:p>
              <a:pPr algn="ctr"/>
              <a:r>
                <a:rPr lang="de-DE" sz="1600" dirty="0">
                  <a:solidFill>
                    <a:srgbClr val="FF0000"/>
                  </a:solidFill>
                </a:rPr>
                <a:t>+ 891 TWh</a:t>
              </a:r>
              <a:br>
                <a:rPr lang="de-DE" sz="1600" dirty="0">
                  <a:solidFill>
                    <a:srgbClr val="FF0000"/>
                  </a:solidFill>
                </a:rPr>
              </a:br>
              <a:r>
                <a:rPr lang="de-DE" sz="1600" dirty="0">
                  <a:solidFill>
                    <a:srgbClr val="FF0000"/>
                  </a:solidFill>
                </a:rPr>
                <a:t>(+ 203 %)</a:t>
              </a:r>
            </a:p>
          </p:txBody>
        </p:sp>
      </p:grpSp>
      <p:sp>
        <p:nvSpPr>
          <p:cNvPr id="6" name="Rectangle 4">
            <a:extLst>
              <a:ext uri="{FF2B5EF4-FFF2-40B4-BE49-F238E27FC236}">
                <a16:creationId xmlns:a16="http://schemas.microsoft.com/office/drawing/2014/main" id="{9C25A49C-DCED-49E6-51CB-7A0EF4F87329}"/>
              </a:ext>
            </a:extLst>
          </p:cNvPr>
          <p:cNvSpPr>
            <a:spLocks noChangeArrowheads="1"/>
          </p:cNvSpPr>
          <p:nvPr/>
        </p:nvSpPr>
        <p:spPr bwMode="auto">
          <a:xfrm>
            <a:off x="0" y="5923592"/>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Strom wird in 2040 mit mehr als 80% der Hauptenergieträger in D sein! </a:t>
            </a:r>
          </a:p>
        </p:txBody>
      </p:sp>
      <p:sp>
        <p:nvSpPr>
          <p:cNvPr id="7" name="Rectangle 4">
            <a:extLst>
              <a:ext uri="{FF2B5EF4-FFF2-40B4-BE49-F238E27FC236}">
                <a16:creationId xmlns:a16="http://schemas.microsoft.com/office/drawing/2014/main" id="{637F16C1-79E0-0A7F-8A1D-7E72457FB30B}"/>
              </a:ext>
            </a:extLst>
          </p:cNvPr>
          <p:cNvSpPr>
            <a:spLocks noChangeArrowheads="1"/>
          </p:cNvSpPr>
          <p:nvPr/>
        </p:nvSpPr>
        <p:spPr bwMode="auto">
          <a:xfrm>
            <a:off x="152400" y="619184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Netzausbau minimieren durch Maximierung des Eigenverbrauchs und der Netzauslastung! </a:t>
            </a:r>
          </a:p>
        </p:txBody>
      </p:sp>
      <p:cxnSp>
        <p:nvCxnSpPr>
          <p:cNvPr id="26" name="Gerader Verbinder 25">
            <a:extLst>
              <a:ext uri="{FF2B5EF4-FFF2-40B4-BE49-F238E27FC236}">
                <a16:creationId xmlns:a16="http://schemas.microsoft.com/office/drawing/2014/main" id="{7F7A4CEE-5076-B541-B6E1-D11C66C459CC}"/>
              </a:ext>
            </a:extLst>
          </p:cNvPr>
          <p:cNvCxnSpPr/>
          <p:nvPr/>
        </p:nvCxnSpPr>
        <p:spPr bwMode="auto">
          <a:xfrm>
            <a:off x="725962" y="5634545"/>
            <a:ext cx="6265388"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Textfeld 53">
            <a:extLst>
              <a:ext uri="{FF2B5EF4-FFF2-40B4-BE49-F238E27FC236}">
                <a16:creationId xmlns:a16="http://schemas.microsoft.com/office/drawing/2014/main" id="{F3CF8A0F-4C36-D84A-747B-7F3285F19550}"/>
              </a:ext>
            </a:extLst>
          </p:cNvPr>
          <p:cNvSpPr txBox="1"/>
          <p:nvPr/>
        </p:nvSpPr>
        <p:spPr>
          <a:xfrm>
            <a:off x="3699446" y="918692"/>
            <a:ext cx="697627" cy="369332"/>
          </a:xfrm>
          <a:prstGeom prst="rect">
            <a:avLst/>
          </a:prstGeom>
          <a:noFill/>
        </p:spPr>
        <p:txBody>
          <a:bodyPr wrap="none" rtlCol="0">
            <a:spAutoFit/>
          </a:bodyPr>
          <a:lstStyle/>
          <a:p>
            <a:r>
              <a:rPr lang="de-DE" sz="1800" dirty="0"/>
              <a:t>2024</a:t>
            </a:r>
          </a:p>
        </p:txBody>
      </p:sp>
      <p:grpSp>
        <p:nvGrpSpPr>
          <p:cNvPr id="41" name="Gruppieren 40">
            <a:extLst>
              <a:ext uri="{FF2B5EF4-FFF2-40B4-BE49-F238E27FC236}">
                <a16:creationId xmlns:a16="http://schemas.microsoft.com/office/drawing/2014/main" id="{BC4B4931-C6CA-3BFB-EBAC-225542987328}"/>
              </a:ext>
            </a:extLst>
          </p:cNvPr>
          <p:cNvGrpSpPr/>
          <p:nvPr/>
        </p:nvGrpSpPr>
        <p:grpSpPr>
          <a:xfrm>
            <a:off x="2009735" y="1047396"/>
            <a:ext cx="2737446" cy="4729311"/>
            <a:chOff x="2009735" y="1047396"/>
            <a:chExt cx="2737446" cy="4729311"/>
          </a:xfrm>
        </p:grpSpPr>
        <p:grpSp>
          <p:nvGrpSpPr>
            <p:cNvPr id="40" name="Gruppieren 39">
              <a:extLst>
                <a:ext uri="{FF2B5EF4-FFF2-40B4-BE49-F238E27FC236}">
                  <a16:creationId xmlns:a16="http://schemas.microsoft.com/office/drawing/2014/main" id="{50445BAC-A956-589C-FF23-55B77E4CEA5E}"/>
                </a:ext>
              </a:extLst>
            </p:cNvPr>
            <p:cNvGrpSpPr/>
            <p:nvPr/>
          </p:nvGrpSpPr>
          <p:grpSpPr>
            <a:xfrm>
              <a:off x="3113399" y="4442525"/>
              <a:ext cx="1633782" cy="1226473"/>
              <a:chOff x="3113399" y="4442525"/>
              <a:chExt cx="1633782" cy="1226473"/>
            </a:xfrm>
          </p:grpSpPr>
          <p:sp>
            <p:nvSpPr>
              <p:cNvPr id="21" name="Textfeld 20">
                <a:extLst>
                  <a:ext uri="{FF2B5EF4-FFF2-40B4-BE49-F238E27FC236}">
                    <a16:creationId xmlns:a16="http://schemas.microsoft.com/office/drawing/2014/main" id="{2AAE468A-0D88-ED1F-05E1-747174FF59D2}"/>
                  </a:ext>
                </a:extLst>
              </p:cNvPr>
              <p:cNvSpPr txBox="1"/>
              <p:nvPr/>
            </p:nvSpPr>
            <p:spPr>
              <a:xfrm>
                <a:off x="3113400" y="5391999"/>
                <a:ext cx="670376" cy="276999"/>
              </a:xfrm>
              <a:prstGeom prst="rect">
                <a:avLst/>
              </a:prstGeom>
              <a:noFill/>
            </p:spPr>
            <p:txBody>
              <a:bodyPr wrap="none" rtlCol="0">
                <a:spAutoFit/>
              </a:bodyPr>
              <a:lstStyle/>
              <a:p>
                <a:r>
                  <a:rPr lang="de-DE" sz="1200" dirty="0"/>
                  <a:t>Fossile</a:t>
                </a:r>
              </a:p>
            </p:txBody>
          </p:sp>
          <p:sp>
            <p:nvSpPr>
              <p:cNvPr id="23" name="Textfeld 22">
                <a:extLst>
                  <a:ext uri="{FF2B5EF4-FFF2-40B4-BE49-F238E27FC236}">
                    <a16:creationId xmlns:a16="http://schemas.microsoft.com/office/drawing/2014/main" id="{A6FF2537-725E-A90F-E789-D7587EBB1E5C}"/>
                  </a:ext>
                </a:extLst>
              </p:cNvPr>
              <p:cNvSpPr txBox="1"/>
              <p:nvPr/>
            </p:nvSpPr>
            <p:spPr>
              <a:xfrm>
                <a:off x="3113400" y="5216985"/>
                <a:ext cx="999697" cy="276999"/>
              </a:xfrm>
              <a:prstGeom prst="rect">
                <a:avLst/>
              </a:prstGeom>
              <a:noFill/>
            </p:spPr>
            <p:txBody>
              <a:bodyPr wrap="none" rtlCol="0">
                <a:spAutoFit/>
              </a:bodyPr>
              <a:lstStyle/>
              <a:p>
                <a:r>
                  <a:rPr lang="de-DE" sz="1200" dirty="0"/>
                  <a:t>Wasserkraft</a:t>
                </a:r>
              </a:p>
            </p:txBody>
          </p:sp>
          <p:sp>
            <p:nvSpPr>
              <p:cNvPr id="44" name="Textfeld 43">
                <a:extLst>
                  <a:ext uri="{FF2B5EF4-FFF2-40B4-BE49-F238E27FC236}">
                    <a16:creationId xmlns:a16="http://schemas.microsoft.com/office/drawing/2014/main" id="{8D3C00B9-8331-58BA-97BE-886D7E0E7084}"/>
                  </a:ext>
                </a:extLst>
              </p:cNvPr>
              <p:cNvSpPr txBox="1"/>
              <p:nvPr/>
            </p:nvSpPr>
            <p:spPr>
              <a:xfrm>
                <a:off x="3113400" y="5016700"/>
                <a:ext cx="1633781" cy="276999"/>
              </a:xfrm>
              <a:prstGeom prst="rect">
                <a:avLst/>
              </a:prstGeom>
              <a:noFill/>
            </p:spPr>
            <p:txBody>
              <a:bodyPr wrap="none" rtlCol="0">
                <a:spAutoFit/>
              </a:bodyPr>
              <a:lstStyle/>
              <a:p>
                <a:r>
                  <a:rPr lang="de-DE" sz="1200" dirty="0"/>
                  <a:t>Biomasse </a:t>
                </a:r>
                <a:r>
                  <a:rPr lang="de-DE" sz="1000" dirty="0"/>
                  <a:t>(Stromanteil)</a:t>
                </a:r>
              </a:p>
            </p:txBody>
          </p:sp>
          <p:sp>
            <p:nvSpPr>
              <p:cNvPr id="48" name="Textfeld 47">
                <a:extLst>
                  <a:ext uri="{FF2B5EF4-FFF2-40B4-BE49-F238E27FC236}">
                    <a16:creationId xmlns:a16="http://schemas.microsoft.com/office/drawing/2014/main" id="{0EB8F6E8-0490-2741-060A-7BE1574265AB}"/>
                  </a:ext>
                </a:extLst>
              </p:cNvPr>
              <p:cNvSpPr txBox="1"/>
              <p:nvPr/>
            </p:nvSpPr>
            <p:spPr>
              <a:xfrm>
                <a:off x="3113400" y="4807655"/>
                <a:ext cx="1393779" cy="276999"/>
              </a:xfrm>
              <a:prstGeom prst="rect">
                <a:avLst/>
              </a:prstGeom>
              <a:noFill/>
            </p:spPr>
            <p:txBody>
              <a:bodyPr wrap="none" rtlCol="0">
                <a:spAutoFit/>
              </a:bodyPr>
              <a:lstStyle/>
              <a:p>
                <a:r>
                  <a:rPr lang="de-DE" sz="1200" dirty="0"/>
                  <a:t>Wind on-/offshore</a:t>
                </a:r>
              </a:p>
            </p:txBody>
          </p:sp>
          <p:sp>
            <p:nvSpPr>
              <p:cNvPr id="49" name="Textfeld 48">
                <a:extLst>
                  <a:ext uri="{FF2B5EF4-FFF2-40B4-BE49-F238E27FC236}">
                    <a16:creationId xmlns:a16="http://schemas.microsoft.com/office/drawing/2014/main" id="{F9E67E27-AA62-E8AB-0F7D-6BB048373037}"/>
                  </a:ext>
                </a:extLst>
              </p:cNvPr>
              <p:cNvSpPr txBox="1"/>
              <p:nvPr/>
            </p:nvSpPr>
            <p:spPr>
              <a:xfrm>
                <a:off x="3113399" y="4632161"/>
                <a:ext cx="389850" cy="276999"/>
              </a:xfrm>
              <a:prstGeom prst="rect">
                <a:avLst/>
              </a:prstGeom>
              <a:noFill/>
            </p:spPr>
            <p:txBody>
              <a:bodyPr wrap="none" rtlCol="0">
                <a:spAutoFit/>
              </a:bodyPr>
              <a:lstStyle/>
              <a:p>
                <a:r>
                  <a:rPr lang="de-DE" sz="1200" dirty="0"/>
                  <a:t>PV</a:t>
                </a:r>
              </a:p>
            </p:txBody>
          </p:sp>
          <p:sp>
            <p:nvSpPr>
              <p:cNvPr id="8" name="Textfeld 7">
                <a:extLst>
                  <a:ext uri="{FF2B5EF4-FFF2-40B4-BE49-F238E27FC236}">
                    <a16:creationId xmlns:a16="http://schemas.microsoft.com/office/drawing/2014/main" id="{F939EC46-CD71-94CB-D2B5-0CBADAD955F1}"/>
                  </a:ext>
                </a:extLst>
              </p:cNvPr>
              <p:cNvSpPr txBox="1"/>
              <p:nvPr/>
            </p:nvSpPr>
            <p:spPr>
              <a:xfrm>
                <a:off x="3113400" y="4442525"/>
                <a:ext cx="857927" cy="276999"/>
              </a:xfrm>
              <a:prstGeom prst="rect">
                <a:avLst/>
              </a:prstGeom>
              <a:noFill/>
            </p:spPr>
            <p:txBody>
              <a:bodyPr wrap="none" rtlCol="0">
                <a:spAutoFit/>
              </a:bodyPr>
              <a:lstStyle/>
              <a:p>
                <a:r>
                  <a:rPr lang="de-DE" sz="1200" dirty="0"/>
                  <a:t>Sonstiges</a:t>
                </a:r>
              </a:p>
            </p:txBody>
          </p:sp>
        </p:grpSp>
        <p:grpSp>
          <p:nvGrpSpPr>
            <p:cNvPr id="29" name="Gruppieren 28">
              <a:extLst>
                <a:ext uri="{FF2B5EF4-FFF2-40B4-BE49-F238E27FC236}">
                  <a16:creationId xmlns:a16="http://schemas.microsoft.com/office/drawing/2014/main" id="{2D6110F1-9026-818A-6090-F873E18C8921}"/>
                </a:ext>
              </a:extLst>
            </p:cNvPr>
            <p:cNvGrpSpPr/>
            <p:nvPr/>
          </p:nvGrpSpPr>
          <p:grpSpPr>
            <a:xfrm>
              <a:off x="2009735" y="1047396"/>
              <a:ext cx="2716267" cy="4729311"/>
              <a:chOff x="2009735" y="1047396"/>
              <a:chExt cx="2716267" cy="4729311"/>
            </a:xfrm>
          </p:grpSpPr>
          <p:sp>
            <p:nvSpPr>
              <p:cNvPr id="53" name="Textfeld 52">
                <a:extLst>
                  <a:ext uri="{FF2B5EF4-FFF2-40B4-BE49-F238E27FC236}">
                    <a16:creationId xmlns:a16="http://schemas.microsoft.com/office/drawing/2014/main" id="{C9AAFD40-0FF9-17AF-2EED-814440E58E28}"/>
                  </a:ext>
                </a:extLst>
              </p:cNvPr>
              <p:cNvSpPr txBox="1"/>
              <p:nvPr/>
            </p:nvSpPr>
            <p:spPr>
              <a:xfrm>
                <a:off x="2009735" y="1047396"/>
                <a:ext cx="2716267" cy="738664"/>
              </a:xfrm>
              <a:prstGeom prst="rect">
                <a:avLst/>
              </a:prstGeom>
              <a:noFill/>
            </p:spPr>
            <p:txBody>
              <a:bodyPr wrap="square" rtlCol="0">
                <a:spAutoFit/>
              </a:bodyPr>
              <a:lstStyle/>
              <a:p>
                <a:r>
                  <a:rPr lang="de-DE" sz="1400" b="1" dirty="0">
                    <a:solidFill>
                      <a:srgbClr val="0000FF"/>
                    </a:solidFill>
                  </a:rPr>
                  <a:t>Strom-</a:t>
                </a:r>
                <a:br>
                  <a:rPr lang="de-DE" sz="1400" b="1" dirty="0">
                    <a:solidFill>
                      <a:srgbClr val="0000FF"/>
                    </a:solidFill>
                  </a:rPr>
                </a:br>
                <a:r>
                  <a:rPr lang="de-DE" sz="1400" b="1" dirty="0" err="1">
                    <a:solidFill>
                      <a:srgbClr val="0000FF"/>
                    </a:solidFill>
                  </a:rPr>
                  <a:t>erzeugung</a:t>
                </a:r>
                <a:br>
                  <a:rPr lang="de-DE" sz="1400" b="1" dirty="0">
                    <a:solidFill>
                      <a:srgbClr val="0000FF"/>
                    </a:solidFill>
                  </a:rPr>
                </a:br>
                <a:r>
                  <a:rPr lang="de-DE" sz="1400" b="1" dirty="0">
                    <a:solidFill>
                      <a:srgbClr val="0000FF"/>
                    </a:solidFill>
                  </a:rPr>
                  <a:t>(ohne PV-Eigenerzeugung)</a:t>
                </a:r>
              </a:p>
            </p:txBody>
          </p:sp>
          <p:pic>
            <p:nvPicPr>
              <p:cNvPr id="13" name="Grafik 12">
                <a:extLst>
                  <a:ext uri="{FF2B5EF4-FFF2-40B4-BE49-F238E27FC236}">
                    <a16:creationId xmlns:a16="http://schemas.microsoft.com/office/drawing/2014/main" id="{9C5CBEE2-03CB-0CE0-F99E-9CB80230EFA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275" r="65374"/>
              <a:stretch>
                <a:fillRect/>
              </a:stretch>
            </p:blipFill>
            <p:spPr>
              <a:xfrm>
                <a:off x="2078219" y="1767202"/>
                <a:ext cx="1057549" cy="4009505"/>
              </a:xfrm>
              <a:prstGeom prst="rect">
                <a:avLst/>
              </a:prstGeom>
            </p:spPr>
          </p:pic>
          <p:sp>
            <p:nvSpPr>
              <p:cNvPr id="57" name="Textfeld 56">
                <a:extLst>
                  <a:ext uri="{FF2B5EF4-FFF2-40B4-BE49-F238E27FC236}">
                    <a16:creationId xmlns:a16="http://schemas.microsoft.com/office/drawing/2014/main" id="{7E038801-0480-6241-8328-8FA3CD2B2C5D}"/>
                  </a:ext>
                </a:extLst>
              </p:cNvPr>
              <p:cNvSpPr txBox="1"/>
              <p:nvPr/>
            </p:nvSpPr>
            <p:spPr>
              <a:xfrm>
                <a:off x="2200595" y="1748488"/>
                <a:ext cx="482824" cy="307777"/>
              </a:xfrm>
              <a:prstGeom prst="rect">
                <a:avLst/>
              </a:prstGeom>
              <a:noFill/>
            </p:spPr>
            <p:txBody>
              <a:bodyPr wrap="none" rtlCol="0">
                <a:spAutoFit/>
              </a:bodyPr>
              <a:lstStyle/>
              <a:p>
                <a:r>
                  <a:rPr lang="de-DE" sz="1400" b="1" dirty="0">
                    <a:solidFill>
                      <a:srgbClr val="0000FF"/>
                    </a:solidFill>
                  </a:rPr>
                  <a:t>439</a:t>
                </a:r>
              </a:p>
            </p:txBody>
          </p:sp>
        </p:grpSp>
      </p:grpSp>
      <p:sp>
        <p:nvSpPr>
          <p:cNvPr id="58" name="Textfeld 57">
            <a:extLst>
              <a:ext uri="{FF2B5EF4-FFF2-40B4-BE49-F238E27FC236}">
                <a16:creationId xmlns:a16="http://schemas.microsoft.com/office/drawing/2014/main" id="{AF814F23-2473-6C1E-6C93-7645991EA182}"/>
              </a:ext>
            </a:extLst>
          </p:cNvPr>
          <p:cNvSpPr txBox="1"/>
          <p:nvPr/>
        </p:nvSpPr>
        <p:spPr>
          <a:xfrm>
            <a:off x="2564600" y="1744395"/>
            <a:ext cx="712054" cy="307777"/>
          </a:xfrm>
          <a:prstGeom prst="rect">
            <a:avLst/>
          </a:prstGeom>
          <a:noFill/>
        </p:spPr>
        <p:txBody>
          <a:bodyPr wrap="none" rtlCol="0">
            <a:spAutoFit/>
          </a:bodyPr>
          <a:lstStyle/>
          <a:p>
            <a:r>
              <a:rPr lang="de-DE" sz="1400" dirty="0">
                <a:solidFill>
                  <a:srgbClr val="FF0000"/>
                </a:solidFill>
              </a:rPr>
              <a:t>(16 %)</a:t>
            </a:r>
          </a:p>
        </p:txBody>
      </p:sp>
      <p:grpSp>
        <p:nvGrpSpPr>
          <p:cNvPr id="36" name="Gruppieren 35">
            <a:extLst>
              <a:ext uri="{FF2B5EF4-FFF2-40B4-BE49-F238E27FC236}">
                <a16:creationId xmlns:a16="http://schemas.microsoft.com/office/drawing/2014/main" id="{49C48BB6-24A1-6BE0-A16A-766468DC5CC8}"/>
              </a:ext>
            </a:extLst>
          </p:cNvPr>
          <p:cNvGrpSpPr/>
          <p:nvPr/>
        </p:nvGrpSpPr>
        <p:grpSpPr>
          <a:xfrm>
            <a:off x="6152131" y="1047396"/>
            <a:ext cx="2774154" cy="4724223"/>
            <a:chOff x="6152131" y="1047396"/>
            <a:chExt cx="2774154" cy="4724223"/>
          </a:xfrm>
        </p:grpSpPr>
        <p:grpSp>
          <p:nvGrpSpPr>
            <p:cNvPr id="34" name="Gruppieren 33">
              <a:extLst>
                <a:ext uri="{FF2B5EF4-FFF2-40B4-BE49-F238E27FC236}">
                  <a16:creationId xmlns:a16="http://schemas.microsoft.com/office/drawing/2014/main" id="{F193D163-C9C2-4EBB-BAF1-59259FA2F195}"/>
                </a:ext>
              </a:extLst>
            </p:cNvPr>
            <p:cNvGrpSpPr/>
            <p:nvPr/>
          </p:nvGrpSpPr>
          <p:grpSpPr>
            <a:xfrm>
              <a:off x="6152131" y="1047396"/>
              <a:ext cx="1173614" cy="4724223"/>
              <a:chOff x="6152131" y="1047396"/>
              <a:chExt cx="1173614" cy="4724223"/>
            </a:xfrm>
          </p:grpSpPr>
          <p:pic>
            <p:nvPicPr>
              <p:cNvPr id="27" name="Grafik 26">
                <a:extLst>
                  <a:ext uri="{FF2B5EF4-FFF2-40B4-BE49-F238E27FC236}">
                    <a16:creationId xmlns:a16="http://schemas.microsoft.com/office/drawing/2014/main" id="{2B7F2517-8C73-B884-62BE-119CEA479FD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0371" r="17234"/>
              <a:stretch>
                <a:fillRect/>
              </a:stretch>
            </p:blipFill>
            <p:spPr>
              <a:xfrm>
                <a:off x="6264474" y="1762114"/>
                <a:ext cx="1061271" cy="4009505"/>
              </a:xfrm>
              <a:prstGeom prst="rect">
                <a:avLst/>
              </a:prstGeom>
            </p:spPr>
          </p:pic>
          <p:sp>
            <p:nvSpPr>
              <p:cNvPr id="61" name="Textfeld 60">
                <a:extLst>
                  <a:ext uri="{FF2B5EF4-FFF2-40B4-BE49-F238E27FC236}">
                    <a16:creationId xmlns:a16="http://schemas.microsoft.com/office/drawing/2014/main" id="{5C3A5399-C3DC-34EE-A481-DC4B19A7A47D}"/>
                  </a:ext>
                </a:extLst>
              </p:cNvPr>
              <p:cNvSpPr txBox="1"/>
              <p:nvPr/>
            </p:nvSpPr>
            <p:spPr>
              <a:xfrm>
                <a:off x="6170931" y="1769616"/>
                <a:ext cx="631904" cy="307777"/>
              </a:xfrm>
              <a:prstGeom prst="rect">
                <a:avLst/>
              </a:prstGeom>
              <a:noFill/>
            </p:spPr>
            <p:txBody>
              <a:bodyPr wrap="none" rtlCol="0">
                <a:spAutoFit/>
              </a:bodyPr>
              <a:lstStyle/>
              <a:p>
                <a:r>
                  <a:rPr lang="de-DE" sz="1400" b="1" dirty="0">
                    <a:solidFill>
                      <a:srgbClr val="0000FF"/>
                    </a:solidFill>
                  </a:rPr>
                  <a:t>1.330</a:t>
                </a:r>
              </a:p>
            </p:txBody>
          </p:sp>
          <p:sp>
            <p:nvSpPr>
              <p:cNvPr id="8192" name="Textfeld 8191">
                <a:extLst>
                  <a:ext uri="{FF2B5EF4-FFF2-40B4-BE49-F238E27FC236}">
                    <a16:creationId xmlns:a16="http://schemas.microsoft.com/office/drawing/2014/main" id="{47C18580-468E-C3D9-E35C-9B930632190A}"/>
                  </a:ext>
                </a:extLst>
              </p:cNvPr>
              <p:cNvSpPr txBox="1"/>
              <p:nvPr/>
            </p:nvSpPr>
            <p:spPr>
              <a:xfrm>
                <a:off x="6152131" y="1047396"/>
                <a:ext cx="1088760" cy="523220"/>
              </a:xfrm>
              <a:prstGeom prst="rect">
                <a:avLst/>
              </a:prstGeom>
              <a:noFill/>
            </p:spPr>
            <p:txBody>
              <a:bodyPr wrap="none" rtlCol="0">
                <a:spAutoFit/>
              </a:bodyPr>
              <a:lstStyle/>
              <a:p>
                <a:r>
                  <a:rPr lang="de-DE" sz="1400" b="1" dirty="0">
                    <a:solidFill>
                      <a:srgbClr val="0000FF"/>
                    </a:solidFill>
                  </a:rPr>
                  <a:t>Strom-</a:t>
                </a:r>
                <a:br>
                  <a:rPr lang="de-DE" sz="1400" b="1" dirty="0">
                    <a:solidFill>
                      <a:srgbClr val="0000FF"/>
                    </a:solidFill>
                  </a:rPr>
                </a:br>
                <a:r>
                  <a:rPr lang="de-DE" sz="1400" b="1" dirty="0" err="1">
                    <a:solidFill>
                      <a:srgbClr val="0000FF"/>
                    </a:solidFill>
                  </a:rPr>
                  <a:t>erzeugung</a:t>
                </a:r>
                <a:endParaRPr lang="de-DE" sz="1400" b="1" dirty="0">
                  <a:solidFill>
                    <a:srgbClr val="0000FF"/>
                  </a:solidFill>
                </a:endParaRPr>
              </a:p>
            </p:txBody>
          </p:sp>
        </p:grpSp>
        <p:grpSp>
          <p:nvGrpSpPr>
            <p:cNvPr id="35" name="Gruppieren 34">
              <a:extLst>
                <a:ext uri="{FF2B5EF4-FFF2-40B4-BE49-F238E27FC236}">
                  <a16:creationId xmlns:a16="http://schemas.microsoft.com/office/drawing/2014/main" id="{9BEE5D43-8B3C-8CB1-5B80-26F21CC544F9}"/>
                </a:ext>
              </a:extLst>
            </p:cNvPr>
            <p:cNvGrpSpPr/>
            <p:nvPr/>
          </p:nvGrpSpPr>
          <p:grpSpPr>
            <a:xfrm>
              <a:off x="6935319" y="4241535"/>
              <a:ext cx="1990966" cy="1425360"/>
              <a:chOff x="6935319" y="4241535"/>
              <a:chExt cx="1990966" cy="1425360"/>
            </a:xfrm>
          </p:grpSpPr>
          <p:sp>
            <p:nvSpPr>
              <p:cNvPr id="16" name="Textfeld 15">
                <a:extLst>
                  <a:ext uri="{FF2B5EF4-FFF2-40B4-BE49-F238E27FC236}">
                    <a16:creationId xmlns:a16="http://schemas.microsoft.com/office/drawing/2014/main" id="{2B5A675B-ABF8-4E4F-518C-BF071E2107F0}"/>
                  </a:ext>
                </a:extLst>
              </p:cNvPr>
              <p:cNvSpPr txBox="1"/>
              <p:nvPr/>
            </p:nvSpPr>
            <p:spPr>
              <a:xfrm>
                <a:off x="6935319" y="4241535"/>
                <a:ext cx="389850" cy="276999"/>
              </a:xfrm>
              <a:prstGeom prst="rect">
                <a:avLst/>
              </a:prstGeom>
              <a:noFill/>
            </p:spPr>
            <p:txBody>
              <a:bodyPr wrap="none" rtlCol="0">
                <a:spAutoFit/>
              </a:bodyPr>
              <a:lstStyle/>
              <a:p>
                <a:r>
                  <a:rPr lang="de-DE" sz="1200" dirty="0"/>
                  <a:t>PV</a:t>
                </a:r>
              </a:p>
            </p:txBody>
          </p:sp>
          <p:sp>
            <p:nvSpPr>
              <p:cNvPr id="17" name="Textfeld 16">
                <a:extLst>
                  <a:ext uri="{FF2B5EF4-FFF2-40B4-BE49-F238E27FC236}">
                    <a16:creationId xmlns:a16="http://schemas.microsoft.com/office/drawing/2014/main" id="{5C2A7E67-E706-1F3B-61BF-BB03205AFACF}"/>
                  </a:ext>
                </a:extLst>
              </p:cNvPr>
              <p:cNvSpPr txBox="1"/>
              <p:nvPr/>
            </p:nvSpPr>
            <p:spPr>
              <a:xfrm>
                <a:off x="6935319" y="4977666"/>
                <a:ext cx="1393779" cy="276999"/>
              </a:xfrm>
              <a:prstGeom prst="rect">
                <a:avLst/>
              </a:prstGeom>
              <a:noFill/>
            </p:spPr>
            <p:txBody>
              <a:bodyPr wrap="none" rtlCol="0">
                <a:spAutoFit/>
              </a:bodyPr>
              <a:lstStyle/>
              <a:p>
                <a:r>
                  <a:rPr lang="de-DE" sz="1200" dirty="0"/>
                  <a:t>Wind on-/offshore</a:t>
                </a:r>
              </a:p>
            </p:txBody>
          </p:sp>
          <p:sp>
            <p:nvSpPr>
              <p:cNvPr id="19" name="Textfeld 18">
                <a:extLst>
                  <a:ext uri="{FF2B5EF4-FFF2-40B4-BE49-F238E27FC236}">
                    <a16:creationId xmlns:a16="http://schemas.microsoft.com/office/drawing/2014/main" id="{D7676337-6966-EF25-83A3-8B05CAAC0E14}"/>
                  </a:ext>
                </a:extLst>
              </p:cNvPr>
              <p:cNvSpPr txBox="1"/>
              <p:nvPr/>
            </p:nvSpPr>
            <p:spPr>
              <a:xfrm>
                <a:off x="7286092" y="5158868"/>
                <a:ext cx="1640193" cy="307777"/>
              </a:xfrm>
              <a:prstGeom prst="rect">
                <a:avLst/>
              </a:prstGeom>
              <a:noFill/>
            </p:spPr>
            <p:txBody>
              <a:bodyPr wrap="none" rtlCol="0">
                <a:spAutoFit/>
              </a:bodyPr>
              <a:lstStyle/>
              <a:p>
                <a:r>
                  <a:rPr lang="de-DE" sz="1200" dirty="0"/>
                  <a:t>Biomasse</a:t>
                </a:r>
                <a:r>
                  <a:rPr lang="de-DE" sz="1400" dirty="0"/>
                  <a:t> </a:t>
                </a:r>
                <a:r>
                  <a:rPr lang="de-DE" sz="1000" dirty="0"/>
                  <a:t>(Stromanteil)</a:t>
                </a:r>
              </a:p>
            </p:txBody>
          </p:sp>
          <p:sp>
            <p:nvSpPr>
              <p:cNvPr id="20" name="Textfeld 19">
                <a:extLst>
                  <a:ext uri="{FF2B5EF4-FFF2-40B4-BE49-F238E27FC236}">
                    <a16:creationId xmlns:a16="http://schemas.microsoft.com/office/drawing/2014/main" id="{453C1343-8126-D06F-E6C0-FCCC692102BB}"/>
                  </a:ext>
                </a:extLst>
              </p:cNvPr>
              <p:cNvSpPr txBox="1"/>
              <p:nvPr/>
            </p:nvSpPr>
            <p:spPr>
              <a:xfrm>
                <a:off x="7286092" y="5389896"/>
                <a:ext cx="999697" cy="276999"/>
              </a:xfrm>
              <a:prstGeom prst="rect">
                <a:avLst/>
              </a:prstGeom>
              <a:noFill/>
            </p:spPr>
            <p:txBody>
              <a:bodyPr wrap="none" rtlCol="0">
                <a:spAutoFit/>
              </a:bodyPr>
              <a:lstStyle/>
              <a:p>
                <a:r>
                  <a:rPr lang="de-DE" sz="1200" dirty="0"/>
                  <a:t>Wasserkraft</a:t>
                </a:r>
              </a:p>
            </p:txBody>
          </p:sp>
        </p:grpSp>
      </p:grpSp>
      <p:grpSp>
        <p:nvGrpSpPr>
          <p:cNvPr id="39" name="Gruppieren 38">
            <a:extLst>
              <a:ext uri="{FF2B5EF4-FFF2-40B4-BE49-F238E27FC236}">
                <a16:creationId xmlns:a16="http://schemas.microsoft.com/office/drawing/2014/main" id="{308B4DDE-7CE4-8C8E-DF0C-3942F0E08FA5}"/>
              </a:ext>
            </a:extLst>
          </p:cNvPr>
          <p:cNvGrpSpPr/>
          <p:nvPr/>
        </p:nvGrpSpPr>
        <p:grpSpPr>
          <a:xfrm>
            <a:off x="5484292" y="1074255"/>
            <a:ext cx="4354038" cy="4702449"/>
            <a:chOff x="5484292" y="1074255"/>
            <a:chExt cx="4354038" cy="4702449"/>
          </a:xfrm>
        </p:grpSpPr>
        <p:sp>
          <p:nvSpPr>
            <p:cNvPr id="15" name="Textfeld 14">
              <a:extLst>
                <a:ext uri="{FF2B5EF4-FFF2-40B4-BE49-F238E27FC236}">
                  <a16:creationId xmlns:a16="http://schemas.microsoft.com/office/drawing/2014/main" id="{7D7CEEE1-ADEF-9483-087C-64FF7165ACED}"/>
                </a:ext>
              </a:extLst>
            </p:cNvPr>
            <p:cNvSpPr txBox="1"/>
            <p:nvPr/>
          </p:nvSpPr>
          <p:spPr>
            <a:xfrm>
              <a:off x="8291112" y="4017573"/>
              <a:ext cx="1373196" cy="276999"/>
            </a:xfrm>
            <a:prstGeom prst="rect">
              <a:avLst/>
            </a:prstGeom>
            <a:noFill/>
          </p:spPr>
          <p:txBody>
            <a:bodyPr wrap="none" rtlCol="0">
              <a:spAutoFit/>
            </a:bodyPr>
            <a:lstStyle/>
            <a:p>
              <a:r>
                <a:rPr lang="de-DE" sz="1200" dirty="0"/>
                <a:t>Tiefe-Geothermie</a:t>
              </a:r>
              <a:endParaRPr lang="de-DE" sz="1000" dirty="0"/>
            </a:p>
          </p:txBody>
        </p:sp>
        <p:sp>
          <p:nvSpPr>
            <p:cNvPr id="18" name="Textfeld 17">
              <a:extLst>
                <a:ext uri="{FF2B5EF4-FFF2-40B4-BE49-F238E27FC236}">
                  <a16:creationId xmlns:a16="http://schemas.microsoft.com/office/drawing/2014/main" id="{CF16DFF6-5521-C087-5C3D-A6D3E46B6241}"/>
                </a:ext>
              </a:extLst>
            </p:cNvPr>
            <p:cNvSpPr txBox="1"/>
            <p:nvPr/>
          </p:nvSpPr>
          <p:spPr>
            <a:xfrm>
              <a:off x="8291099" y="3375959"/>
              <a:ext cx="1053494" cy="276999"/>
            </a:xfrm>
            <a:prstGeom prst="rect">
              <a:avLst/>
            </a:prstGeom>
            <a:noFill/>
          </p:spPr>
          <p:txBody>
            <a:bodyPr wrap="none" rtlCol="0">
              <a:spAutoFit/>
            </a:bodyPr>
            <a:lstStyle/>
            <a:p>
              <a:r>
                <a:rPr lang="de-DE" sz="1200" dirty="0"/>
                <a:t>Solarthermie</a:t>
              </a:r>
              <a:endParaRPr lang="de-DE" sz="1000" dirty="0"/>
            </a:p>
          </p:txBody>
        </p:sp>
        <p:sp>
          <p:nvSpPr>
            <p:cNvPr id="22" name="Textfeld 21">
              <a:extLst>
                <a:ext uri="{FF2B5EF4-FFF2-40B4-BE49-F238E27FC236}">
                  <a16:creationId xmlns:a16="http://schemas.microsoft.com/office/drawing/2014/main" id="{6C49190E-0326-6D04-44B9-F0449F2581E4}"/>
                </a:ext>
              </a:extLst>
            </p:cNvPr>
            <p:cNvSpPr txBox="1"/>
            <p:nvPr/>
          </p:nvSpPr>
          <p:spPr>
            <a:xfrm>
              <a:off x="8291112" y="3671871"/>
              <a:ext cx="1547218" cy="276999"/>
            </a:xfrm>
            <a:prstGeom prst="rect">
              <a:avLst/>
            </a:prstGeom>
            <a:noFill/>
          </p:spPr>
          <p:txBody>
            <a:bodyPr wrap="none" rtlCol="0">
              <a:spAutoFit/>
            </a:bodyPr>
            <a:lstStyle/>
            <a:p>
              <a:r>
                <a:rPr lang="de-DE" sz="1200" dirty="0"/>
                <a:t>Biomasse </a:t>
              </a:r>
              <a:r>
                <a:rPr lang="de-DE" sz="1000" dirty="0"/>
                <a:t>(Feststoffe)</a:t>
              </a:r>
            </a:p>
          </p:txBody>
        </p:sp>
        <p:cxnSp>
          <p:nvCxnSpPr>
            <p:cNvPr id="4" name="Gerader Verbinder 3">
              <a:extLst>
                <a:ext uri="{FF2B5EF4-FFF2-40B4-BE49-F238E27FC236}">
                  <a16:creationId xmlns:a16="http://schemas.microsoft.com/office/drawing/2014/main" id="{0E00A7DE-0C21-D89D-FDE0-CA38821D1F89}"/>
                </a:ext>
              </a:extLst>
            </p:cNvPr>
            <p:cNvCxnSpPr/>
            <p:nvPr/>
          </p:nvCxnSpPr>
          <p:spPr bwMode="auto">
            <a:xfrm>
              <a:off x="5484292" y="3662482"/>
              <a:ext cx="2194665"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2" name="Grafik 11">
              <a:extLst>
                <a:ext uri="{FF2B5EF4-FFF2-40B4-BE49-F238E27FC236}">
                  <a16:creationId xmlns:a16="http://schemas.microsoft.com/office/drawing/2014/main" id="{98523C3E-0768-6ED6-421D-5F1C2DCCB7C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6381" r="5610"/>
            <a:stretch>
              <a:fillRect/>
            </a:stretch>
          </p:blipFill>
          <p:spPr>
            <a:xfrm>
              <a:off x="7633478" y="1767199"/>
              <a:ext cx="685800" cy="4009505"/>
            </a:xfrm>
            <a:prstGeom prst="rect">
              <a:avLst/>
            </a:prstGeom>
          </p:spPr>
        </p:pic>
        <p:grpSp>
          <p:nvGrpSpPr>
            <p:cNvPr id="38" name="Gruppieren 37">
              <a:extLst>
                <a:ext uri="{FF2B5EF4-FFF2-40B4-BE49-F238E27FC236}">
                  <a16:creationId xmlns:a16="http://schemas.microsoft.com/office/drawing/2014/main" id="{2D23E0EB-AB23-727C-8842-2849F5AD07AF}"/>
                </a:ext>
              </a:extLst>
            </p:cNvPr>
            <p:cNvGrpSpPr/>
            <p:nvPr/>
          </p:nvGrpSpPr>
          <p:grpSpPr>
            <a:xfrm>
              <a:off x="7520535" y="1074255"/>
              <a:ext cx="1088760" cy="1003138"/>
              <a:chOff x="7520535" y="1074255"/>
              <a:chExt cx="1088760" cy="1003138"/>
            </a:xfrm>
          </p:grpSpPr>
          <p:sp>
            <p:nvSpPr>
              <p:cNvPr id="30" name="Textfeld 29">
                <a:extLst>
                  <a:ext uri="{FF2B5EF4-FFF2-40B4-BE49-F238E27FC236}">
                    <a16:creationId xmlns:a16="http://schemas.microsoft.com/office/drawing/2014/main" id="{DB7C1DE9-A5BD-D4E3-E45D-E75CC30FFFEE}"/>
                  </a:ext>
                </a:extLst>
              </p:cNvPr>
              <p:cNvSpPr txBox="1"/>
              <p:nvPr/>
            </p:nvSpPr>
            <p:spPr>
              <a:xfrm>
                <a:off x="7520535" y="1074255"/>
                <a:ext cx="1088760" cy="738664"/>
              </a:xfrm>
              <a:prstGeom prst="rect">
                <a:avLst/>
              </a:prstGeom>
              <a:noFill/>
            </p:spPr>
            <p:txBody>
              <a:bodyPr wrap="none" rtlCol="0">
                <a:spAutoFit/>
              </a:bodyPr>
              <a:lstStyle/>
              <a:p>
                <a:r>
                  <a:rPr lang="de-DE" sz="1400" b="1" dirty="0">
                    <a:solidFill>
                      <a:srgbClr val="0000FF"/>
                    </a:solidFill>
                  </a:rPr>
                  <a:t>direkte</a:t>
                </a:r>
                <a:br>
                  <a:rPr lang="de-DE" sz="1400" b="1" dirty="0">
                    <a:solidFill>
                      <a:srgbClr val="0000FF"/>
                    </a:solidFill>
                  </a:rPr>
                </a:br>
                <a:r>
                  <a:rPr lang="de-DE" sz="1400" b="1" dirty="0">
                    <a:solidFill>
                      <a:srgbClr val="0000FF"/>
                    </a:solidFill>
                  </a:rPr>
                  <a:t>Wärme-</a:t>
                </a:r>
                <a:br>
                  <a:rPr lang="de-DE" sz="1400" b="1" dirty="0">
                    <a:solidFill>
                      <a:srgbClr val="0000FF"/>
                    </a:solidFill>
                  </a:rPr>
                </a:br>
                <a:r>
                  <a:rPr lang="de-DE" sz="1400" b="1" dirty="0" err="1">
                    <a:solidFill>
                      <a:srgbClr val="0000FF"/>
                    </a:solidFill>
                  </a:rPr>
                  <a:t>erzeugung</a:t>
                </a:r>
                <a:endParaRPr lang="de-DE" sz="1400" b="1" dirty="0">
                  <a:solidFill>
                    <a:srgbClr val="0000FF"/>
                  </a:solidFill>
                </a:endParaRPr>
              </a:p>
            </p:txBody>
          </p:sp>
          <p:sp>
            <p:nvSpPr>
              <p:cNvPr id="9" name="Textfeld 8">
                <a:extLst>
                  <a:ext uri="{FF2B5EF4-FFF2-40B4-BE49-F238E27FC236}">
                    <a16:creationId xmlns:a16="http://schemas.microsoft.com/office/drawing/2014/main" id="{4712204F-ABCC-8ECB-29F1-E5F9EC035D32}"/>
                  </a:ext>
                </a:extLst>
              </p:cNvPr>
              <p:cNvSpPr txBox="1"/>
              <p:nvPr/>
            </p:nvSpPr>
            <p:spPr>
              <a:xfrm>
                <a:off x="7694197" y="1769616"/>
                <a:ext cx="482824" cy="307777"/>
              </a:xfrm>
              <a:prstGeom prst="rect">
                <a:avLst/>
              </a:prstGeom>
              <a:noFill/>
            </p:spPr>
            <p:txBody>
              <a:bodyPr wrap="none" rtlCol="0">
                <a:spAutoFit/>
              </a:bodyPr>
              <a:lstStyle/>
              <a:p>
                <a:r>
                  <a:rPr lang="de-DE" sz="1400" b="1" dirty="0">
                    <a:solidFill>
                      <a:srgbClr val="0000FF"/>
                    </a:solidFill>
                  </a:rPr>
                  <a:t>270</a:t>
                </a:r>
              </a:p>
            </p:txBody>
          </p:sp>
        </p:grpSp>
        <p:cxnSp>
          <p:nvCxnSpPr>
            <p:cNvPr id="10" name="Gerader Verbinder 9">
              <a:extLst>
                <a:ext uri="{FF2B5EF4-FFF2-40B4-BE49-F238E27FC236}">
                  <a16:creationId xmlns:a16="http://schemas.microsoft.com/office/drawing/2014/main" id="{843D4753-72F0-18EE-5FA1-06E7A4BA94F1}"/>
                </a:ext>
              </a:extLst>
            </p:cNvPr>
            <p:cNvCxnSpPr/>
            <p:nvPr/>
          </p:nvCxnSpPr>
          <p:spPr bwMode="auto">
            <a:xfrm>
              <a:off x="6853238" y="3986974"/>
              <a:ext cx="850485"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2" name="Textfeld 31">
            <a:extLst>
              <a:ext uri="{FF2B5EF4-FFF2-40B4-BE49-F238E27FC236}">
                <a16:creationId xmlns:a16="http://schemas.microsoft.com/office/drawing/2014/main" id="{FA38A6B5-E40B-8817-3500-CCDC3AA8F2A0}"/>
              </a:ext>
            </a:extLst>
          </p:cNvPr>
          <p:cNvSpPr txBox="1"/>
          <p:nvPr/>
        </p:nvSpPr>
        <p:spPr>
          <a:xfrm>
            <a:off x="6666856" y="1760763"/>
            <a:ext cx="712054" cy="307777"/>
          </a:xfrm>
          <a:prstGeom prst="rect">
            <a:avLst/>
          </a:prstGeom>
          <a:noFill/>
        </p:spPr>
        <p:txBody>
          <a:bodyPr wrap="none" rtlCol="0">
            <a:spAutoFit/>
          </a:bodyPr>
          <a:lstStyle/>
          <a:p>
            <a:r>
              <a:rPr lang="de-DE" sz="1400" dirty="0">
                <a:solidFill>
                  <a:srgbClr val="FF0000"/>
                </a:solidFill>
              </a:rPr>
              <a:t>(83 %)</a:t>
            </a:r>
          </a:p>
        </p:txBody>
      </p:sp>
    </p:spTree>
    <p:extLst>
      <p:ext uri="{BB962C8B-B14F-4D97-AF65-F5344CB8AC3E}">
        <p14:creationId xmlns:p14="http://schemas.microsoft.com/office/powerpoint/2010/main" val="311956521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1+#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1000" fill="hold"/>
                                        <p:tgtEl>
                                          <p:spTgt spid="58"/>
                                        </p:tgtEl>
                                        <p:attrNameLst>
                                          <p:attrName>ppt_x</p:attrName>
                                        </p:attrNameLst>
                                      </p:cBhvr>
                                      <p:tavLst>
                                        <p:tav tm="0">
                                          <p:val>
                                            <p:strVal val="0-#ppt_w/2"/>
                                          </p:val>
                                        </p:tav>
                                        <p:tav tm="100000">
                                          <p:val>
                                            <p:strVal val="#ppt_x"/>
                                          </p:val>
                                        </p:tav>
                                      </p:tavLst>
                                    </p:anim>
                                    <p:anim calcmode="lin" valueType="num">
                                      <p:cBhvr additive="base">
                                        <p:cTn id="14" dur="1000" fill="hold"/>
                                        <p:tgtEl>
                                          <p:spTgt spid="5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1000" fill="hold"/>
                                        <p:tgtEl>
                                          <p:spTgt spid="33"/>
                                        </p:tgtEl>
                                        <p:attrNameLst>
                                          <p:attrName>ppt_x</p:attrName>
                                        </p:attrNameLst>
                                      </p:cBhvr>
                                      <p:tavLst>
                                        <p:tav tm="0">
                                          <p:val>
                                            <p:strVal val="1+#ppt_w/2"/>
                                          </p:val>
                                        </p:tav>
                                        <p:tav tm="100000">
                                          <p:val>
                                            <p:strVal val="#ppt_x"/>
                                          </p:val>
                                        </p:tav>
                                      </p:tavLst>
                                    </p:anim>
                                    <p:anim calcmode="lin" valueType="num">
                                      <p:cBhvr additive="base">
                                        <p:cTn id="20" dur="10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1000" fill="hold"/>
                                        <p:tgtEl>
                                          <p:spTgt spid="36"/>
                                        </p:tgtEl>
                                        <p:attrNameLst>
                                          <p:attrName>ppt_x</p:attrName>
                                        </p:attrNameLst>
                                      </p:cBhvr>
                                      <p:tavLst>
                                        <p:tav tm="0">
                                          <p:val>
                                            <p:strVal val="1+#ppt_w/2"/>
                                          </p:val>
                                        </p:tav>
                                        <p:tav tm="100000">
                                          <p:val>
                                            <p:strVal val="#ppt_x"/>
                                          </p:val>
                                        </p:tav>
                                      </p:tavLst>
                                    </p:anim>
                                    <p:anim calcmode="lin" valueType="num">
                                      <p:cBhvr additive="base">
                                        <p:cTn id="26"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1000" fill="hold"/>
                                        <p:tgtEl>
                                          <p:spTgt spid="32"/>
                                        </p:tgtEl>
                                        <p:attrNameLst>
                                          <p:attrName>ppt_x</p:attrName>
                                        </p:attrNameLst>
                                      </p:cBhvr>
                                      <p:tavLst>
                                        <p:tav tm="0">
                                          <p:val>
                                            <p:strVal val="0-#ppt_w/2"/>
                                          </p:val>
                                        </p:tav>
                                        <p:tav tm="100000">
                                          <p:val>
                                            <p:strVal val="#ppt_x"/>
                                          </p:val>
                                        </p:tav>
                                      </p:tavLst>
                                    </p:anim>
                                    <p:anim calcmode="lin" valueType="num">
                                      <p:cBhvr additive="base">
                                        <p:cTn id="32" dur="10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1000" fill="hold"/>
                                        <p:tgtEl>
                                          <p:spTgt spid="39"/>
                                        </p:tgtEl>
                                        <p:attrNameLst>
                                          <p:attrName>ppt_x</p:attrName>
                                        </p:attrNameLst>
                                      </p:cBhvr>
                                      <p:tavLst>
                                        <p:tav tm="0">
                                          <p:val>
                                            <p:strVal val="1+#ppt_w/2"/>
                                          </p:val>
                                        </p:tav>
                                        <p:tav tm="100000">
                                          <p:val>
                                            <p:strVal val="#ppt_x"/>
                                          </p:val>
                                        </p:tav>
                                      </p:tavLst>
                                    </p:anim>
                                    <p:anim calcmode="lin" valueType="num">
                                      <p:cBhvr additive="base">
                                        <p:cTn id="38" dur="1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8197"/>
                                        </p:tgtEl>
                                        <p:attrNameLst>
                                          <p:attrName>style.visibility</p:attrName>
                                        </p:attrNameLst>
                                      </p:cBhvr>
                                      <p:to>
                                        <p:strVal val="visible"/>
                                      </p:to>
                                    </p:set>
                                    <p:anim calcmode="lin" valueType="num">
                                      <p:cBhvr additive="base">
                                        <p:cTn id="43" dur="1000" fill="hold"/>
                                        <p:tgtEl>
                                          <p:spTgt spid="8197"/>
                                        </p:tgtEl>
                                        <p:attrNameLst>
                                          <p:attrName>ppt_x</p:attrName>
                                        </p:attrNameLst>
                                      </p:cBhvr>
                                      <p:tavLst>
                                        <p:tav tm="0">
                                          <p:val>
                                            <p:strVal val="0-#ppt_w/2"/>
                                          </p:val>
                                        </p:tav>
                                        <p:tav tm="100000">
                                          <p:val>
                                            <p:strVal val="#ppt_x"/>
                                          </p:val>
                                        </p:tav>
                                      </p:tavLst>
                                    </p:anim>
                                    <p:anim calcmode="lin" valueType="num">
                                      <p:cBhvr additive="base">
                                        <p:cTn id="44" dur="1000" fill="hold"/>
                                        <p:tgtEl>
                                          <p:spTgt spid="819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8198"/>
                                        </p:tgtEl>
                                        <p:attrNameLst>
                                          <p:attrName>style.visibility</p:attrName>
                                        </p:attrNameLst>
                                      </p:cBhvr>
                                      <p:to>
                                        <p:strVal val="visible"/>
                                      </p:to>
                                    </p:set>
                                    <p:anim calcmode="lin" valueType="num">
                                      <p:cBhvr additive="base">
                                        <p:cTn id="49" dur="1000" fill="hold"/>
                                        <p:tgtEl>
                                          <p:spTgt spid="8198"/>
                                        </p:tgtEl>
                                        <p:attrNameLst>
                                          <p:attrName>ppt_x</p:attrName>
                                        </p:attrNameLst>
                                      </p:cBhvr>
                                      <p:tavLst>
                                        <p:tav tm="0">
                                          <p:val>
                                            <p:strVal val="0-#ppt_w/2"/>
                                          </p:val>
                                        </p:tav>
                                        <p:tav tm="100000">
                                          <p:val>
                                            <p:strVal val="#ppt_x"/>
                                          </p:val>
                                        </p:tav>
                                      </p:tavLst>
                                    </p:anim>
                                    <p:anim calcmode="lin" valueType="num">
                                      <p:cBhvr additive="base">
                                        <p:cTn id="50" dur="1000" fill="hold"/>
                                        <p:tgtEl>
                                          <p:spTgt spid="819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1000" fill="hold"/>
                                        <p:tgtEl>
                                          <p:spTgt spid="6"/>
                                        </p:tgtEl>
                                        <p:attrNameLst>
                                          <p:attrName>ppt_x</p:attrName>
                                        </p:attrNameLst>
                                      </p:cBhvr>
                                      <p:tavLst>
                                        <p:tav tm="0">
                                          <p:val>
                                            <p:strVal val="#ppt_x"/>
                                          </p:val>
                                        </p:tav>
                                        <p:tav tm="100000">
                                          <p:val>
                                            <p:strVal val="#ppt_x"/>
                                          </p:val>
                                        </p:tav>
                                      </p:tavLst>
                                    </p:anim>
                                    <p:anim calcmode="lin" valueType="num">
                                      <p:cBhvr additive="base">
                                        <p:cTn id="56"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1000" fill="hold"/>
                                        <p:tgtEl>
                                          <p:spTgt spid="7"/>
                                        </p:tgtEl>
                                        <p:attrNameLst>
                                          <p:attrName>ppt_x</p:attrName>
                                        </p:attrNameLst>
                                      </p:cBhvr>
                                      <p:tavLst>
                                        <p:tav tm="0">
                                          <p:val>
                                            <p:strVal val="#ppt_x"/>
                                          </p:val>
                                        </p:tav>
                                        <p:tav tm="100000">
                                          <p:val>
                                            <p:strVal val="#ppt_x"/>
                                          </p:val>
                                        </p:tav>
                                      </p:tavLst>
                                    </p:anim>
                                    <p:anim calcmode="lin" valueType="num">
                                      <p:cBhvr additive="base">
                                        <p:cTn id="6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8" grpId="0"/>
      <p:bldP spid="3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hteck 74">
            <a:extLst>
              <a:ext uri="{FF2B5EF4-FFF2-40B4-BE49-F238E27FC236}">
                <a16:creationId xmlns:a16="http://schemas.microsoft.com/office/drawing/2014/main" id="{F802B005-FA22-34E6-49D5-BD2C998DF216}"/>
              </a:ext>
            </a:extLst>
          </p:cNvPr>
          <p:cNvSpPr/>
          <p:nvPr/>
        </p:nvSpPr>
        <p:spPr bwMode="auto">
          <a:xfrm>
            <a:off x="114300" y="4597400"/>
            <a:ext cx="9791700" cy="1219927"/>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6" name="Rechteck 75">
            <a:extLst>
              <a:ext uri="{FF2B5EF4-FFF2-40B4-BE49-F238E27FC236}">
                <a16:creationId xmlns:a16="http://schemas.microsoft.com/office/drawing/2014/main" id="{002E6C16-3F9F-77B2-B40E-24CD59C7578B}"/>
              </a:ext>
            </a:extLst>
          </p:cNvPr>
          <p:cNvSpPr/>
          <p:nvPr/>
        </p:nvSpPr>
        <p:spPr bwMode="auto">
          <a:xfrm>
            <a:off x="114300" y="1534124"/>
            <a:ext cx="9791700" cy="1333568"/>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7" name="Rechteck 76">
            <a:extLst>
              <a:ext uri="{FF2B5EF4-FFF2-40B4-BE49-F238E27FC236}">
                <a16:creationId xmlns:a16="http://schemas.microsoft.com/office/drawing/2014/main" id="{766BA7FD-E1F0-8E5F-49DF-02358E565D0C}"/>
              </a:ext>
            </a:extLst>
          </p:cNvPr>
          <p:cNvSpPr/>
          <p:nvPr/>
        </p:nvSpPr>
        <p:spPr bwMode="auto">
          <a:xfrm>
            <a:off x="114300" y="2983084"/>
            <a:ext cx="9791700" cy="150101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8" name="Rechteck 77">
            <a:extLst>
              <a:ext uri="{FF2B5EF4-FFF2-40B4-BE49-F238E27FC236}">
                <a16:creationId xmlns:a16="http://schemas.microsoft.com/office/drawing/2014/main" id="{5AF3E06C-A1B7-3ECC-0CB0-7EB86A94F2FD}"/>
              </a:ext>
            </a:extLst>
          </p:cNvPr>
          <p:cNvSpPr/>
          <p:nvPr/>
        </p:nvSpPr>
        <p:spPr bwMode="auto">
          <a:xfrm>
            <a:off x="114300" y="861548"/>
            <a:ext cx="1903166" cy="610615"/>
          </a:xfrm>
          <a:prstGeom prst="rect">
            <a:avLst/>
          </a:prstGeom>
          <a:solidFill>
            <a:schemeClr val="bg1">
              <a:lumMod val="8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998212" y="23175"/>
            <a:ext cx="8907788"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Entwicklung des Strommarktes in D</a:t>
            </a:r>
          </a:p>
        </p:txBody>
      </p:sp>
      <p:grpSp>
        <p:nvGrpSpPr>
          <p:cNvPr id="84" name="Gruppieren 83">
            <a:extLst>
              <a:ext uri="{FF2B5EF4-FFF2-40B4-BE49-F238E27FC236}">
                <a16:creationId xmlns:a16="http://schemas.microsoft.com/office/drawing/2014/main" id="{8D7AD640-2777-E968-BD00-418ED4483EA5}"/>
              </a:ext>
            </a:extLst>
          </p:cNvPr>
          <p:cNvGrpSpPr/>
          <p:nvPr/>
        </p:nvGrpSpPr>
        <p:grpSpPr>
          <a:xfrm>
            <a:off x="2123511" y="861548"/>
            <a:ext cx="2591619" cy="617300"/>
            <a:chOff x="2199711" y="861548"/>
            <a:chExt cx="2591619" cy="617300"/>
          </a:xfrm>
        </p:grpSpPr>
        <p:sp>
          <p:nvSpPr>
            <p:cNvPr id="80" name="Rechteck 79">
              <a:extLst>
                <a:ext uri="{FF2B5EF4-FFF2-40B4-BE49-F238E27FC236}">
                  <a16:creationId xmlns:a16="http://schemas.microsoft.com/office/drawing/2014/main" id="{6AC9C5A3-5D77-B2F6-56EC-D11B39FD62A4}"/>
                </a:ext>
              </a:extLst>
            </p:cNvPr>
            <p:cNvSpPr/>
            <p:nvPr/>
          </p:nvSpPr>
          <p:spPr bwMode="auto">
            <a:xfrm>
              <a:off x="2199711" y="861548"/>
              <a:ext cx="2591619"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9" name="Textfeld 78">
              <a:extLst>
                <a:ext uri="{FF2B5EF4-FFF2-40B4-BE49-F238E27FC236}">
                  <a16:creationId xmlns:a16="http://schemas.microsoft.com/office/drawing/2014/main" id="{BADACA01-AEE7-4D0B-A70C-30ACAF5C4408}"/>
                </a:ext>
              </a:extLst>
            </p:cNvPr>
            <p:cNvSpPr txBox="1"/>
            <p:nvPr/>
          </p:nvSpPr>
          <p:spPr>
            <a:xfrm>
              <a:off x="2561242" y="894073"/>
              <a:ext cx="1868556" cy="584775"/>
            </a:xfrm>
            <a:prstGeom prst="rect">
              <a:avLst/>
            </a:prstGeom>
            <a:noFill/>
          </p:spPr>
          <p:txBody>
            <a:bodyPr wrap="square" rtlCol="0">
              <a:spAutoFit/>
            </a:bodyPr>
            <a:lstStyle/>
            <a:p>
              <a:pPr algn="ctr"/>
              <a:r>
                <a:rPr lang="de-DE" sz="1600" dirty="0">
                  <a:solidFill>
                    <a:srgbClr val="3333FF"/>
                  </a:solidFill>
                </a:rPr>
                <a:t>vor Privatisierung</a:t>
              </a:r>
              <a:br>
                <a:rPr lang="de-DE" sz="1600" dirty="0">
                  <a:solidFill>
                    <a:srgbClr val="3333FF"/>
                  </a:solidFill>
                </a:rPr>
              </a:br>
              <a:r>
                <a:rPr lang="de-DE" sz="1600" dirty="0">
                  <a:solidFill>
                    <a:srgbClr val="3333FF"/>
                  </a:solidFill>
                </a:rPr>
                <a:t>(bis 1998)</a:t>
              </a:r>
            </a:p>
          </p:txBody>
        </p:sp>
      </p:grpSp>
      <p:sp>
        <p:nvSpPr>
          <p:cNvPr id="2" name="Textfeld 1">
            <a:extLst>
              <a:ext uri="{FF2B5EF4-FFF2-40B4-BE49-F238E27FC236}">
                <a16:creationId xmlns:a16="http://schemas.microsoft.com/office/drawing/2014/main" id="{EA7C466A-28E2-F793-348E-1F047B20CEF8}"/>
              </a:ext>
            </a:extLst>
          </p:cNvPr>
          <p:cNvSpPr txBox="1"/>
          <p:nvPr/>
        </p:nvSpPr>
        <p:spPr>
          <a:xfrm>
            <a:off x="205478" y="894073"/>
            <a:ext cx="1720810" cy="338554"/>
          </a:xfrm>
          <a:prstGeom prst="rect">
            <a:avLst/>
          </a:prstGeom>
          <a:noFill/>
        </p:spPr>
        <p:txBody>
          <a:bodyPr wrap="square" rtlCol="0">
            <a:spAutoFit/>
          </a:bodyPr>
          <a:lstStyle/>
          <a:p>
            <a:r>
              <a:rPr lang="de-DE" sz="1600" dirty="0">
                <a:solidFill>
                  <a:srgbClr val="3333FF"/>
                </a:solidFill>
              </a:rPr>
              <a:t>Marktteilnehmer</a:t>
            </a:r>
          </a:p>
        </p:txBody>
      </p:sp>
      <p:sp>
        <p:nvSpPr>
          <p:cNvPr id="3" name="Textfeld 2">
            <a:extLst>
              <a:ext uri="{FF2B5EF4-FFF2-40B4-BE49-F238E27FC236}">
                <a16:creationId xmlns:a16="http://schemas.microsoft.com/office/drawing/2014/main" id="{2C47C166-6F54-5B5F-0996-0B40EFD13324}"/>
              </a:ext>
            </a:extLst>
          </p:cNvPr>
          <p:cNvSpPr txBox="1"/>
          <p:nvPr/>
        </p:nvSpPr>
        <p:spPr>
          <a:xfrm>
            <a:off x="637164" y="1706450"/>
            <a:ext cx="1192695" cy="307777"/>
          </a:xfrm>
          <a:prstGeom prst="rect">
            <a:avLst/>
          </a:prstGeom>
          <a:noFill/>
        </p:spPr>
        <p:txBody>
          <a:bodyPr wrap="square" rtlCol="0">
            <a:spAutoFit/>
          </a:bodyPr>
          <a:lstStyle/>
          <a:p>
            <a:r>
              <a:rPr lang="de-DE" sz="1400" dirty="0">
                <a:solidFill>
                  <a:srgbClr val="3333FF"/>
                </a:solidFill>
              </a:rPr>
              <a:t>Erzeuger</a:t>
            </a:r>
          </a:p>
        </p:txBody>
      </p:sp>
      <p:grpSp>
        <p:nvGrpSpPr>
          <p:cNvPr id="86" name="Gruppieren 85">
            <a:extLst>
              <a:ext uri="{FF2B5EF4-FFF2-40B4-BE49-F238E27FC236}">
                <a16:creationId xmlns:a16="http://schemas.microsoft.com/office/drawing/2014/main" id="{C2C1FEA1-80CE-A845-DBF6-55F84D71D0D9}"/>
              </a:ext>
            </a:extLst>
          </p:cNvPr>
          <p:cNvGrpSpPr/>
          <p:nvPr/>
        </p:nvGrpSpPr>
        <p:grpSpPr>
          <a:xfrm>
            <a:off x="4821439" y="861548"/>
            <a:ext cx="2560645" cy="617300"/>
            <a:chOff x="4886502" y="861548"/>
            <a:chExt cx="2560645" cy="617300"/>
          </a:xfrm>
        </p:grpSpPr>
        <p:sp>
          <p:nvSpPr>
            <p:cNvPr id="81" name="Rechteck 80">
              <a:extLst>
                <a:ext uri="{FF2B5EF4-FFF2-40B4-BE49-F238E27FC236}">
                  <a16:creationId xmlns:a16="http://schemas.microsoft.com/office/drawing/2014/main" id="{16F5A827-655F-CC45-E3A3-FDA4C8E79FD1}"/>
                </a:ext>
              </a:extLst>
            </p:cNvPr>
            <p:cNvSpPr/>
            <p:nvPr/>
          </p:nvSpPr>
          <p:spPr bwMode="auto">
            <a:xfrm>
              <a:off x="4886502" y="861548"/>
              <a:ext cx="2560645"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4" name="Textfeld 3">
              <a:extLst>
                <a:ext uri="{FF2B5EF4-FFF2-40B4-BE49-F238E27FC236}">
                  <a16:creationId xmlns:a16="http://schemas.microsoft.com/office/drawing/2014/main" id="{2DC18F2C-62C3-2C84-A56F-27B696856027}"/>
                </a:ext>
              </a:extLst>
            </p:cNvPr>
            <p:cNvSpPr txBox="1"/>
            <p:nvPr/>
          </p:nvSpPr>
          <p:spPr>
            <a:xfrm>
              <a:off x="5232546" y="894073"/>
              <a:ext cx="1868556" cy="584775"/>
            </a:xfrm>
            <a:prstGeom prst="rect">
              <a:avLst/>
            </a:prstGeom>
            <a:noFill/>
          </p:spPr>
          <p:txBody>
            <a:bodyPr wrap="square" rtlCol="0">
              <a:spAutoFit/>
            </a:bodyPr>
            <a:lstStyle/>
            <a:p>
              <a:pPr algn="ctr"/>
              <a:r>
                <a:rPr lang="de-DE" sz="1600" dirty="0">
                  <a:solidFill>
                    <a:srgbClr val="3333FF"/>
                  </a:solidFill>
                </a:rPr>
                <a:t>seit Privatisierung</a:t>
              </a:r>
              <a:br>
                <a:rPr lang="de-DE" sz="1600" dirty="0">
                  <a:solidFill>
                    <a:srgbClr val="3333FF"/>
                  </a:solidFill>
                </a:rPr>
              </a:br>
              <a:r>
                <a:rPr lang="de-DE" sz="1600" dirty="0">
                  <a:solidFill>
                    <a:srgbClr val="3333FF"/>
                  </a:solidFill>
                </a:rPr>
                <a:t>(ab 1998)</a:t>
              </a:r>
            </a:p>
          </p:txBody>
        </p:sp>
      </p:grpSp>
      <p:grpSp>
        <p:nvGrpSpPr>
          <p:cNvPr id="87" name="Gruppieren 86">
            <a:extLst>
              <a:ext uri="{FF2B5EF4-FFF2-40B4-BE49-F238E27FC236}">
                <a16:creationId xmlns:a16="http://schemas.microsoft.com/office/drawing/2014/main" id="{2779F45B-26A0-EF74-6F90-1D64DB923211}"/>
              </a:ext>
            </a:extLst>
          </p:cNvPr>
          <p:cNvGrpSpPr/>
          <p:nvPr/>
        </p:nvGrpSpPr>
        <p:grpSpPr>
          <a:xfrm>
            <a:off x="7488394" y="861548"/>
            <a:ext cx="2316006" cy="617300"/>
            <a:chOff x="7488394" y="861548"/>
            <a:chExt cx="2316006" cy="617300"/>
          </a:xfrm>
        </p:grpSpPr>
        <p:sp>
          <p:nvSpPr>
            <p:cNvPr id="82" name="Rechteck 81">
              <a:extLst>
                <a:ext uri="{FF2B5EF4-FFF2-40B4-BE49-F238E27FC236}">
                  <a16:creationId xmlns:a16="http://schemas.microsoft.com/office/drawing/2014/main" id="{5BFDA29A-FC80-771A-C6C7-78C8366FF8DB}"/>
                </a:ext>
              </a:extLst>
            </p:cNvPr>
            <p:cNvSpPr/>
            <p:nvPr/>
          </p:nvSpPr>
          <p:spPr bwMode="auto">
            <a:xfrm>
              <a:off x="7488394" y="861548"/>
              <a:ext cx="2316006" cy="61061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5" name="Textfeld 4">
              <a:extLst>
                <a:ext uri="{FF2B5EF4-FFF2-40B4-BE49-F238E27FC236}">
                  <a16:creationId xmlns:a16="http://schemas.microsoft.com/office/drawing/2014/main" id="{56BB9AE0-0B82-B8E3-FD84-3C8E0B5E50E9}"/>
                </a:ext>
              </a:extLst>
            </p:cNvPr>
            <p:cNvSpPr txBox="1"/>
            <p:nvPr/>
          </p:nvSpPr>
          <p:spPr>
            <a:xfrm>
              <a:off x="7678806" y="894073"/>
              <a:ext cx="1868556" cy="584775"/>
            </a:xfrm>
            <a:prstGeom prst="rect">
              <a:avLst/>
            </a:prstGeom>
            <a:noFill/>
          </p:spPr>
          <p:txBody>
            <a:bodyPr wrap="square" rtlCol="0">
              <a:spAutoFit/>
            </a:bodyPr>
            <a:lstStyle/>
            <a:p>
              <a:pPr algn="ctr"/>
              <a:r>
                <a:rPr lang="de-DE" sz="1600" dirty="0">
                  <a:solidFill>
                    <a:srgbClr val="3333FF"/>
                  </a:solidFill>
                </a:rPr>
                <a:t>Energiewende</a:t>
              </a:r>
              <a:br>
                <a:rPr lang="de-DE" sz="1600" dirty="0">
                  <a:solidFill>
                    <a:srgbClr val="3333FF"/>
                  </a:solidFill>
                </a:rPr>
              </a:br>
              <a:r>
                <a:rPr lang="de-DE" sz="1600" dirty="0">
                  <a:solidFill>
                    <a:srgbClr val="3333FF"/>
                  </a:solidFill>
                </a:rPr>
                <a:t>(bis 2040+)</a:t>
              </a:r>
            </a:p>
          </p:txBody>
        </p:sp>
      </p:grpSp>
      <p:sp>
        <p:nvSpPr>
          <p:cNvPr id="6" name="Textfeld 5">
            <a:extLst>
              <a:ext uri="{FF2B5EF4-FFF2-40B4-BE49-F238E27FC236}">
                <a16:creationId xmlns:a16="http://schemas.microsoft.com/office/drawing/2014/main" id="{36942925-D685-9261-C3C5-25FB548E483E}"/>
              </a:ext>
            </a:extLst>
          </p:cNvPr>
          <p:cNvSpPr txBox="1"/>
          <p:nvPr/>
        </p:nvSpPr>
        <p:spPr>
          <a:xfrm>
            <a:off x="209861" y="3304228"/>
            <a:ext cx="1744036" cy="307777"/>
          </a:xfrm>
          <a:prstGeom prst="rect">
            <a:avLst/>
          </a:prstGeom>
          <a:noFill/>
        </p:spPr>
        <p:txBody>
          <a:bodyPr wrap="square" rtlCol="0">
            <a:spAutoFit/>
          </a:bodyPr>
          <a:lstStyle/>
          <a:p>
            <a:r>
              <a:rPr lang="de-DE" sz="1400" dirty="0">
                <a:solidFill>
                  <a:srgbClr val="3333FF"/>
                </a:solidFill>
              </a:rPr>
              <a:t>Übertrager/Verteiler</a:t>
            </a:r>
          </a:p>
        </p:txBody>
      </p:sp>
      <p:sp>
        <p:nvSpPr>
          <p:cNvPr id="7" name="Textfeld 6">
            <a:extLst>
              <a:ext uri="{FF2B5EF4-FFF2-40B4-BE49-F238E27FC236}">
                <a16:creationId xmlns:a16="http://schemas.microsoft.com/office/drawing/2014/main" id="{419271D6-C580-BF56-EF9F-129C5B04FCBF}"/>
              </a:ext>
            </a:extLst>
          </p:cNvPr>
          <p:cNvSpPr txBox="1"/>
          <p:nvPr/>
        </p:nvSpPr>
        <p:spPr>
          <a:xfrm>
            <a:off x="524269" y="4741823"/>
            <a:ext cx="1493197" cy="307777"/>
          </a:xfrm>
          <a:prstGeom prst="rect">
            <a:avLst/>
          </a:prstGeom>
          <a:noFill/>
        </p:spPr>
        <p:txBody>
          <a:bodyPr wrap="square" rtlCol="0">
            <a:spAutoFit/>
          </a:bodyPr>
          <a:lstStyle/>
          <a:p>
            <a:r>
              <a:rPr lang="de-DE" sz="1400" dirty="0">
                <a:solidFill>
                  <a:srgbClr val="3333FF"/>
                </a:solidFill>
              </a:rPr>
              <a:t>Verbraucher</a:t>
            </a:r>
          </a:p>
        </p:txBody>
      </p:sp>
      <p:pic>
        <p:nvPicPr>
          <p:cNvPr id="10" name="Grafik 16387">
            <a:extLst>
              <a:ext uri="{FF2B5EF4-FFF2-40B4-BE49-F238E27FC236}">
                <a16:creationId xmlns:a16="http://schemas.microsoft.com/office/drawing/2014/main" id="{6E58BDE5-126D-23F3-5746-207D373F096D}"/>
              </a:ext>
            </a:extLst>
          </p:cNvPr>
          <p:cNvPicPr>
            <a:picLocks noChangeAspect="1"/>
          </p:cNvPicPr>
          <p:nvPr/>
        </p:nvPicPr>
        <p:blipFill>
          <a:blip r:embed="rId3">
            <a:extLst>
              <a:ext uri="{28A0092B-C50C-407E-A947-70E740481C1C}">
                <a14:useLocalDpi xmlns:a14="http://schemas.microsoft.com/office/drawing/2010/main" val="0"/>
              </a:ext>
            </a:extLst>
          </a:blip>
          <a:srcRect t="17200" b="16220"/>
          <a:stretch>
            <a:fillRect/>
          </a:stretch>
        </p:blipFill>
        <p:spPr bwMode="auto">
          <a:xfrm>
            <a:off x="610863" y="2087073"/>
            <a:ext cx="956658" cy="51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6388">
            <a:extLst>
              <a:ext uri="{FF2B5EF4-FFF2-40B4-BE49-F238E27FC236}">
                <a16:creationId xmlns:a16="http://schemas.microsoft.com/office/drawing/2014/main" id="{FE082145-16BD-CC02-018F-FB55BD6C232D}"/>
              </a:ext>
            </a:extLst>
          </p:cNvPr>
          <p:cNvPicPr>
            <a:picLocks noChangeAspect="1"/>
          </p:cNvPicPr>
          <p:nvPr/>
        </p:nvPicPr>
        <p:blipFill>
          <a:blip r:embed="rId4">
            <a:extLst>
              <a:ext uri="{28A0092B-C50C-407E-A947-70E740481C1C}">
                <a14:useLocalDpi xmlns:a14="http://schemas.microsoft.com/office/drawing/2010/main" val="0"/>
              </a:ext>
            </a:extLst>
          </a:blip>
          <a:srcRect b="28346"/>
          <a:stretch>
            <a:fillRect/>
          </a:stretch>
        </p:blipFill>
        <p:spPr bwMode="auto">
          <a:xfrm>
            <a:off x="404761" y="3667506"/>
            <a:ext cx="1368863" cy="53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pieren 17">
            <a:extLst>
              <a:ext uri="{FF2B5EF4-FFF2-40B4-BE49-F238E27FC236}">
                <a16:creationId xmlns:a16="http://schemas.microsoft.com/office/drawing/2014/main" id="{D2F377FF-6A51-BF50-DE79-43DB261B8243}"/>
              </a:ext>
            </a:extLst>
          </p:cNvPr>
          <p:cNvGrpSpPr/>
          <p:nvPr/>
        </p:nvGrpSpPr>
        <p:grpSpPr>
          <a:xfrm>
            <a:off x="260295" y="5109850"/>
            <a:ext cx="1657794" cy="542828"/>
            <a:chOff x="295685" y="5274950"/>
            <a:chExt cx="1657794" cy="542828"/>
          </a:xfrm>
        </p:grpSpPr>
        <p:grpSp>
          <p:nvGrpSpPr>
            <p:cNvPr id="19" name="Gruppieren 18">
              <a:extLst>
                <a:ext uri="{FF2B5EF4-FFF2-40B4-BE49-F238E27FC236}">
                  <a16:creationId xmlns:a16="http://schemas.microsoft.com/office/drawing/2014/main" id="{49944684-D4EF-E46C-AAF9-C9E2F243B6D5}"/>
                </a:ext>
              </a:extLst>
            </p:cNvPr>
            <p:cNvGrpSpPr/>
            <p:nvPr/>
          </p:nvGrpSpPr>
          <p:grpSpPr>
            <a:xfrm>
              <a:off x="295685" y="5274950"/>
              <a:ext cx="634667" cy="506863"/>
              <a:chOff x="1648906" y="3100157"/>
              <a:chExt cx="2495286" cy="1992807"/>
            </a:xfrm>
          </p:grpSpPr>
          <p:grpSp>
            <p:nvGrpSpPr>
              <p:cNvPr id="20" name="Gruppieren 19">
                <a:extLst>
                  <a:ext uri="{FF2B5EF4-FFF2-40B4-BE49-F238E27FC236}">
                    <a16:creationId xmlns:a16="http://schemas.microsoft.com/office/drawing/2014/main" id="{4FBA0D68-4074-3886-BA8A-C639ADC83966}"/>
                  </a:ext>
                </a:extLst>
              </p:cNvPr>
              <p:cNvGrpSpPr/>
              <p:nvPr/>
            </p:nvGrpSpPr>
            <p:grpSpPr>
              <a:xfrm>
                <a:off x="1648906" y="3100157"/>
                <a:ext cx="2495286" cy="1954150"/>
                <a:chOff x="2379234" y="2470777"/>
                <a:chExt cx="4832140" cy="3347910"/>
              </a:xfrm>
            </p:grpSpPr>
            <p:sp>
              <p:nvSpPr>
                <p:cNvPr id="30" name="Freihandform: Form 29">
                  <a:extLst>
                    <a:ext uri="{FF2B5EF4-FFF2-40B4-BE49-F238E27FC236}">
                      <a16:creationId xmlns:a16="http://schemas.microsoft.com/office/drawing/2014/main" id="{69020D46-2CD2-6037-5B14-E7E47EC25170}"/>
                    </a:ext>
                  </a:extLst>
                </p:cNvPr>
                <p:cNvSpPr/>
                <p:nvPr/>
              </p:nvSpPr>
              <p:spPr>
                <a:xfrm rot="10800000" flipH="1" flipV="1">
                  <a:off x="2379234" y="2470777"/>
                  <a:ext cx="4832140" cy="3347910"/>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31" name="Freihandform: Form 30">
                  <a:extLst>
                    <a:ext uri="{FF2B5EF4-FFF2-40B4-BE49-F238E27FC236}">
                      <a16:creationId xmlns:a16="http://schemas.microsoft.com/office/drawing/2014/main" id="{72F7586B-A91B-84D9-48E8-4C5737C36361}"/>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64" name="Freihandform: Form 63">
                  <a:extLst>
                    <a:ext uri="{FF2B5EF4-FFF2-40B4-BE49-F238E27FC236}">
                      <a16:creationId xmlns:a16="http://schemas.microsoft.com/office/drawing/2014/main" id="{9D94C10E-9B71-0DB2-59A3-A137D126EAAA}"/>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65" name="Freihandform: Form 64">
                  <a:extLst>
                    <a:ext uri="{FF2B5EF4-FFF2-40B4-BE49-F238E27FC236}">
                      <a16:creationId xmlns:a16="http://schemas.microsoft.com/office/drawing/2014/main" id="{9F64BA61-70A8-3376-8CB9-399B012909A9}"/>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66" name="Gerader Verbinder 65">
                  <a:extLst>
                    <a:ext uri="{FF2B5EF4-FFF2-40B4-BE49-F238E27FC236}">
                      <a16:creationId xmlns:a16="http://schemas.microsoft.com/office/drawing/2014/main" id="{6BBA227C-CC9E-5692-95FD-860F9B6C628A}"/>
                    </a:ext>
                  </a:extLst>
                </p:cNvPr>
                <p:cNvCxnSpPr>
                  <a:cxnSpLocks/>
                  <a:stCxn id="30" idx="42"/>
                </p:cNvCxnSpPr>
                <p:nvPr/>
              </p:nvCxnSpPr>
              <p:spPr bwMode="auto">
                <a:xfrm flipH="1" flipV="1">
                  <a:off x="3934292" y="4248912"/>
                  <a:ext cx="4063" cy="1502693"/>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Rechteck 23562">
                  <a:extLst>
                    <a:ext uri="{FF2B5EF4-FFF2-40B4-BE49-F238E27FC236}">
                      <a16:creationId xmlns:a16="http://schemas.microsoft.com/office/drawing/2014/main" id="{D762C4D4-1937-F0AD-B91B-9B328D6D77BB}"/>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68" name="Freihandform: Form 67">
                  <a:extLst>
                    <a:ext uri="{FF2B5EF4-FFF2-40B4-BE49-F238E27FC236}">
                      <a16:creationId xmlns:a16="http://schemas.microsoft.com/office/drawing/2014/main" id="{47E54228-B692-E88B-1203-CBA1210EBDFB}"/>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21" name="Gruppieren 20">
                <a:extLst>
                  <a:ext uri="{FF2B5EF4-FFF2-40B4-BE49-F238E27FC236}">
                    <a16:creationId xmlns:a16="http://schemas.microsoft.com/office/drawing/2014/main" id="{95680153-52F5-1AAD-0823-9456E5A47CFF}"/>
                  </a:ext>
                </a:extLst>
              </p:cNvPr>
              <p:cNvGrpSpPr/>
              <p:nvPr/>
            </p:nvGrpSpPr>
            <p:grpSpPr>
              <a:xfrm>
                <a:off x="2504963" y="4408954"/>
                <a:ext cx="441806" cy="370688"/>
                <a:chOff x="5065393" y="3790950"/>
                <a:chExt cx="1840230" cy="1451776"/>
              </a:xfrm>
            </p:grpSpPr>
            <p:sp>
              <p:nvSpPr>
                <p:cNvPr id="28" name="Rechteck: abgerundete Ecken 27">
                  <a:extLst>
                    <a:ext uri="{FF2B5EF4-FFF2-40B4-BE49-F238E27FC236}">
                      <a16:creationId xmlns:a16="http://schemas.microsoft.com/office/drawing/2014/main" id="{A196032A-23E5-ADC1-4237-2EA0189213B7}"/>
                    </a:ext>
                  </a:extLst>
                </p:cNvPr>
                <p:cNvSpPr/>
                <p:nvPr/>
              </p:nvSpPr>
              <p:spPr bwMode="auto">
                <a:xfrm>
                  <a:off x="5065393" y="3790950"/>
                  <a:ext cx="1840230" cy="1451776"/>
                </a:xfrm>
                <a:prstGeom prst="roundRect">
                  <a:avLst/>
                </a:prstGeom>
                <a:solidFill>
                  <a:srgbClr val="3399FF"/>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9" name="Grafik 28" descr="Ein Bild, das Zeichnung enthält.&#10;&#10;Automatisch generierte Beschreibung">
                  <a:extLst>
                    <a:ext uri="{FF2B5EF4-FFF2-40B4-BE49-F238E27FC236}">
                      <a16:creationId xmlns:a16="http://schemas.microsoft.com/office/drawing/2014/main" id="{F3875427-3040-5952-F174-43840B1EB226}"/>
                    </a:ext>
                  </a:extLst>
                </p:cNvPr>
                <p:cNvPicPr>
                  <a:picLocks noChangeAspect="1"/>
                </p:cNvPicPr>
                <p:nvPr/>
              </p:nvPicPr>
              <p:blipFill rotWithShape="1">
                <a:blip r:embed="rId5">
                  <a:extLst>
                    <a:ext uri="{28A0092B-C50C-407E-A947-70E740481C1C}">
                      <a14:useLocalDpi xmlns:a14="http://schemas.microsoft.com/office/drawing/2010/main" val="0"/>
                    </a:ext>
                  </a:extLst>
                </a:blip>
                <a:srcRect l="15795" r="17034" b="19591"/>
                <a:stretch/>
              </p:blipFill>
              <p:spPr>
                <a:xfrm rot="5400000">
                  <a:off x="5181921" y="4205732"/>
                  <a:ext cx="583211" cy="698155"/>
                </a:xfrm>
                <a:prstGeom prst="rect">
                  <a:avLst/>
                </a:prstGeom>
              </p:spPr>
            </p:pic>
          </p:grpSp>
          <p:pic>
            <p:nvPicPr>
              <p:cNvPr id="22" name="Grafik 21" descr="Ein Bild, das Zeichnung enthält.&#10;&#10;Automatisch generierte Beschreibung">
                <a:extLst>
                  <a:ext uri="{FF2B5EF4-FFF2-40B4-BE49-F238E27FC236}">
                    <a16:creationId xmlns:a16="http://schemas.microsoft.com/office/drawing/2014/main" id="{30B61DC0-F8DD-B104-A587-E5DB9A9C44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02990" y="4267076"/>
                <a:ext cx="387700" cy="387700"/>
              </a:xfrm>
              <a:prstGeom prst="rect">
                <a:avLst/>
              </a:prstGeom>
            </p:spPr>
          </p:pic>
          <p:cxnSp>
            <p:nvCxnSpPr>
              <p:cNvPr id="23" name="Gerader Verbinder 22">
                <a:extLst>
                  <a:ext uri="{FF2B5EF4-FFF2-40B4-BE49-F238E27FC236}">
                    <a16:creationId xmlns:a16="http://schemas.microsoft.com/office/drawing/2014/main" id="{6AE71358-1F26-C102-F0D7-51DDC1739DE3}"/>
                  </a:ext>
                </a:extLst>
              </p:cNvPr>
              <p:cNvCxnSpPr/>
              <p:nvPr/>
            </p:nvCxnSpPr>
            <p:spPr bwMode="auto">
              <a:xfrm>
                <a:off x="3047580" y="4460926"/>
                <a:ext cx="0" cy="500201"/>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Gerader Verbinder 23">
                <a:extLst>
                  <a:ext uri="{FF2B5EF4-FFF2-40B4-BE49-F238E27FC236}">
                    <a16:creationId xmlns:a16="http://schemas.microsoft.com/office/drawing/2014/main" id="{5A7EE3AC-9E04-882C-68A1-5177160B2A37}"/>
                  </a:ext>
                </a:extLst>
              </p:cNvPr>
              <p:cNvCxnSpPr/>
              <p:nvPr/>
            </p:nvCxnSpPr>
            <p:spPr bwMode="auto">
              <a:xfrm>
                <a:off x="3049485" y="4962065"/>
                <a:ext cx="312944"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Gerader Verbinder 24">
                <a:extLst>
                  <a:ext uri="{FF2B5EF4-FFF2-40B4-BE49-F238E27FC236}">
                    <a16:creationId xmlns:a16="http://schemas.microsoft.com/office/drawing/2014/main" id="{B8F333CD-B3AE-3FBE-163C-F95D58322AA1}"/>
                  </a:ext>
                </a:extLst>
              </p:cNvPr>
              <p:cNvCxnSpPr/>
              <p:nvPr/>
            </p:nvCxnSpPr>
            <p:spPr bwMode="auto">
              <a:xfrm>
                <a:off x="2932284" y="4586601"/>
                <a:ext cx="121000" cy="0"/>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6" name="Grafik 25">
                <a:extLst>
                  <a:ext uri="{FF2B5EF4-FFF2-40B4-BE49-F238E27FC236}">
                    <a16:creationId xmlns:a16="http://schemas.microsoft.com/office/drawing/2014/main" id="{6EFDCD97-97FA-203F-8F50-A28C632FD29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58519" y="4576596"/>
                <a:ext cx="516368" cy="516368"/>
              </a:xfrm>
              <a:prstGeom prst="rect">
                <a:avLst/>
              </a:prstGeom>
            </p:spPr>
          </p:pic>
          <p:cxnSp>
            <p:nvCxnSpPr>
              <p:cNvPr id="27" name="Gerader Verbinder 26">
                <a:extLst>
                  <a:ext uri="{FF2B5EF4-FFF2-40B4-BE49-F238E27FC236}">
                    <a16:creationId xmlns:a16="http://schemas.microsoft.com/office/drawing/2014/main" id="{66CDA85E-9E0F-CC58-0E5D-B3A6D47424CF}"/>
                  </a:ext>
                </a:extLst>
              </p:cNvPr>
              <p:cNvCxnSpPr>
                <a:cxnSpLocks/>
                <a:endCxn id="22" idx="3"/>
              </p:cNvCxnSpPr>
              <p:nvPr/>
            </p:nvCxnSpPr>
            <p:spPr bwMode="auto">
              <a:xfrm flipV="1">
                <a:off x="3049485" y="4460926"/>
                <a:ext cx="253505" cy="5853"/>
              </a:xfrm>
              <a:prstGeom prst="line">
                <a:avLst/>
              </a:prstGeom>
              <a:solidFill>
                <a:srgbClr val="FF0000"/>
              </a:solidFill>
              <a:ln w="952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70" name="Grafik 69" descr="Ein Bild, das Himmel, Zug, draußen, Rauch enthält.&#10;&#10;Automatisch generierte Beschreibung">
              <a:extLst>
                <a:ext uri="{FF2B5EF4-FFF2-40B4-BE49-F238E27FC236}">
                  <a16:creationId xmlns:a16="http://schemas.microsoft.com/office/drawing/2014/main" id="{33983983-02F7-91FA-1CA7-4E41915CCE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183" y="5274950"/>
              <a:ext cx="965296" cy="542828"/>
            </a:xfrm>
            <a:prstGeom prst="rect">
              <a:avLst/>
            </a:prstGeom>
          </p:spPr>
        </p:pic>
      </p:grpSp>
      <p:sp>
        <p:nvSpPr>
          <p:cNvPr id="8" name="Textfeld 7">
            <a:extLst>
              <a:ext uri="{FF2B5EF4-FFF2-40B4-BE49-F238E27FC236}">
                <a16:creationId xmlns:a16="http://schemas.microsoft.com/office/drawing/2014/main" id="{C06D053F-C94F-2A2C-3637-995072057C34}"/>
              </a:ext>
            </a:extLst>
          </p:cNvPr>
          <p:cNvSpPr txBox="1"/>
          <p:nvPr/>
        </p:nvSpPr>
        <p:spPr>
          <a:xfrm>
            <a:off x="2136367" y="4736881"/>
            <a:ext cx="2625691" cy="954107"/>
          </a:xfrm>
          <a:prstGeom prst="rect">
            <a:avLst/>
          </a:prstGeom>
          <a:solidFill>
            <a:schemeClr val="bg1">
              <a:lumMod val="75000"/>
            </a:schemeClr>
          </a:solidFill>
        </p:spPr>
        <p:txBody>
          <a:bodyPr wrap="square" rtlCol="0">
            <a:spAutoFit/>
          </a:bodyPr>
          <a:lstStyle/>
          <a:p>
            <a:r>
              <a:rPr lang="de-DE" sz="1400" dirty="0">
                <a:solidFill>
                  <a:srgbClr val="3333FF"/>
                </a:solidFill>
              </a:rPr>
              <a:t>- Haushalte/GHD</a:t>
            </a:r>
            <a:br>
              <a:rPr lang="de-DE" sz="1400" dirty="0">
                <a:solidFill>
                  <a:srgbClr val="3333FF"/>
                </a:solidFill>
              </a:rPr>
            </a:br>
            <a:r>
              <a:rPr lang="de-DE" sz="1400" dirty="0">
                <a:solidFill>
                  <a:srgbClr val="3333FF"/>
                </a:solidFill>
              </a:rPr>
              <a:t>  </a:t>
            </a:r>
            <a:r>
              <a:rPr lang="de-DE" sz="1200" i="1" dirty="0">
                <a:solidFill>
                  <a:srgbClr val="3333FF"/>
                </a:solidFill>
              </a:rPr>
              <a:t>Haushalts-/Betriebsstrom</a:t>
            </a: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a:solidFill>
                  <a:srgbClr val="3333FF"/>
                </a:solidFill>
              </a:rPr>
              <a:t>Betriebsstrom, Industrie-KW (IKW)</a:t>
            </a:r>
            <a:endParaRPr lang="de-DE" sz="1200" dirty="0">
              <a:solidFill>
                <a:srgbClr val="3333FF"/>
              </a:solidFill>
            </a:endParaRPr>
          </a:p>
        </p:txBody>
      </p:sp>
      <p:grpSp>
        <p:nvGrpSpPr>
          <p:cNvPr id="8206" name="Gruppieren 8205">
            <a:extLst>
              <a:ext uri="{FF2B5EF4-FFF2-40B4-BE49-F238E27FC236}">
                <a16:creationId xmlns:a16="http://schemas.microsoft.com/office/drawing/2014/main" id="{F334AB0C-19E8-A2C3-5DA8-F6AD6C1558BB}"/>
              </a:ext>
            </a:extLst>
          </p:cNvPr>
          <p:cNvGrpSpPr/>
          <p:nvPr/>
        </p:nvGrpSpPr>
        <p:grpSpPr>
          <a:xfrm>
            <a:off x="4827537" y="4728414"/>
            <a:ext cx="2606057" cy="979507"/>
            <a:chOff x="4827537" y="4694546"/>
            <a:chExt cx="2606057" cy="979507"/>
          </a:xfrm>
        </p:grpSpPr>
        <p:sp>
          <p:nvSpPr>
            <p:cNvPr id="89" name="Rechteck 88">
              <a:extLst>
                <a:ext uri="{FF2B5EF4-FFF2-40B4-BE49-F238E27FC236}">
                  <a16:creationId xmlns:a16="http://schemas.microsoft.com/office/drawing/2014/main" id="{B41F1C3D-9A32-1302-F3A8-0A937A95AD8E}"/>
                </a:ext>
              </a:extLst>
            </p:cNvPr>
            <p:cNvSpPr/>
            <p:nvPr/>
          </p:nvSpPr>
          <p:spPr bwMode="auto">
            <a:xfrm>
              <a:off x="4827537" y="4695452"/>
              <a:ext cx="2591619" cy="978601"/>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 name="Textfeld 15">
              <a:extLst>
                <a:ext uri="{FF2B5EF4-FFF2-40B4-BE49-F238E27FC236}">
                  <a16:creationId xmlns:a16="http://schemas.microsoft.com/office/drawing/2014/main" id="{90BC83E0-F597-CBCF-737C-80D806723086}"/>
                </a:ext>
              </a:extLst>
            </p:cNvPr>
            <p:cNvSpPr txBox="1"/>
            <p:nvPr/>
          </p:nvSpPr>
          <p:spPr>
            <a:xfrm>
              <a:off x="4931031" y="4694546"/>
              <a:ext cx="2502563" cy="954107"/>
            </a:xfrm>
            <a:prstGeom prst="rect">
              <a:avLst/>
            </a:prstGeom>
            <a:noFill/>
          </p:spPr>
          <p:txBody>
            <a:bodyPr wrap="square" rtlCol="0">
              <a:spAutoFit/>
            </a:bodyPr>
            <a:lstStyle/>
            <a:p>
              <a:r>
                <a:rPr lang="de-DE" sz="1400" dirty="0">
                  <a:solidFill>
                    <a:srgbClr val="3333FF"/>
                  </a:solidFill>
                </a:rPr>
                <a:t>- Haushalte/GHD</a:t>
              </a:r>
              <a:br>
                <a:rPr lang="de-DE" sz="1400" dirty="0">
                  <a:solidFill>
                    <a:srgbClr val="3333FF"/>
                  </a:solidFill>
                </a:rPr>
              </a:br>
              <a:r>
                <a:rPr lang="de-DE" sz="1400" dirty="0">
                  <a:solidFill>
                    <a:srgbClr val="3333FF"/>
                  </a:solidFill>
                </a:rPr>
                <a:t>  </a:t>
              </a:r>
              <a:r>
                <a:rPr lang="de-DE" sz="1200" i="1" dirty="0">
                  <a:solidFill>
                    <a:srgbClr val="3333FF"/>
                  </a:solidFill>
                </a:rPr>
                <a:t>Haushalts-/Betriebsstrom</a:t>
              </a: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a:solidFill>
                    <a:srgbClr val="3333FF"/>
                  </a:solidFill>
                </a:rPr>
                <a:t>Betriebsstrom, IKW</a:t>
              </a:r>
              <a:endParaRPr lang="de-DE" sz="1200" dirty="0">
                <a:solidFill>
                  <a:srgbClr val="3333FF"/>
                </a:solidFill>
              </a:endParaRPr>
            </a:p>
          </p:txBody>
        </p:sp>
      </p:grpSp>
      <p:grpSp>
        <p:nvGrpSpPr>
          <p:cNvPr id="85" name="Gruppieren 84">
            <a:extLst>
              <a:ext uri="{FF2B5EF4-FFF2-40B4-BE49-F238E27FC236}">
                <a16:creationId xmlns:a16="http://schemas.microsoft.com/office/drawing/2014/main" id="{BA21BFCE-72FB-201B-6093-D3D25C8DCDA1}"/>
              </a:ext>
            </a:extLst>
          </p:cNvPr>
          <p:cNvGrpSpPr/>
          <p:nvPr/>
        </p:nvGrpSpPr>
        <p:grpSpPr>
          <a:xfrm>
            <a:off x="2123511" y="1598692"/>
            <a:ext cx="2611160" cy="2821536"/>
            <a:chOff x="2199711" y="1598692"/>
            <a:chExt cx="2611160" cy="2677800"/>
          </a:xfrm>
        </p:grpSpPr>
        <p:sp>
          <p:nvSpPr>
            <p:cNvPr id="83" name="Rechteck 82">
              <a:extLst>
                <a:ext uri="{FF2B5EF4-FFF2-40B4-BE49-F238E27FC236}">
                  <a16:creationId xmlns:a16="http://schemas.microsoft.com/office/drawing/2014/main" id="{DA2CB8FE-A8F4-C5C1-AACA-05C350F2D104}"/>
                </a:ext>
              </a:extLst>
            </p:cNvPr>
            <p:cNvSpPr/>
            <p:nvPr/>
          </p:nvSpPr>
          <p:spPr bwMode="auto">
            <a:xfrm>
              <a:off x="2199711" y="1623692"/>
              <a:ext cx="2591619" cy="2652800"/>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3" name="Textfeld 12">
              <a:extLst>
                <a:ext uri="{FF2B5EF4-FFF2-40B4-BE49-F238E27FC236}">
                  <a16:creationId xmlns:a16="http://schemas.microsoft.com/office/drawing/2014/main" id="{507FA1A5-BC36-B82E-6D72-6B44DA063C1C}"/>
                </a:ext>
              </a:extLst>
            </p:cNvPr>
            <p:cNvSpPr txBox="1"/>
            <p:nvPr/>
          </p:nvSpPr>
          <p:spPr>
            <a:xfrm>
              <a:off x="2288768" y="3043250"/>
              <a:ext cx="2502562" cy="1077218"/>
            </a:xfrm>
            <a:prstGeom prst="rect">
              <a:avLst/>
            </a:prstGeom>
            <a:noFill/>
          </p:spPr>
          <p:txBody>
            <a:bodyPr wrap="square" rtlCol="0">
              <a:spAutoFit/>
            </a:bodyPr>
            <a:lstStyle/>
            <a:p>
              <a:r>
                <a:rPr lang="de-DE" sz="1400" i="1" dirty="0">
                  <a:solidFill>
                    <a:srgbClr val="3333FF"/>
                  </a:solidFill>
                </a:rPr>
                <a:t>- v</a:t>
              </a:r>
              <a:r>
                <a:rPr lang="de-DE" sz="1400" dirty="0">
                  <a:solidFill>
                    <a:srgbClr val="3333FF"/>
                  </a:solidFill>
                </a:rPr>
                <a:t>iele EVUs </a:t>
              </a:r>
              <a:br>
                <a:rPr lang="de-DE" sz="1200" dirty="0">
                  <a:solidFill>
                    <a:srgbClr val="3333FF"/>
                  </a:solidFill>
                </a:rPr>
              </a:br>
              <a:r>
                <a:rPr lang="de-DE" sz="1200" dirty="0">
                  <a:solidFill>
                    <a:srgbClr val="3333FF"/>
                  </a:solidFill>
                </a:rPr>
                <a:t>  </a:t>
              </a:r>
              <a:r>
                <a:rPr lang="de-DE" sz="1200" i="1" dirty="0">
                  <a:solidFill>
                    <a:srgbClr val="3333FF"/>
                  </a:solidFill>
                </a:rPr>
                <a:t>Übertragungs- /Verteilernetze</a:t>
              </a:r>
              <a:br>
                <a:rPr lang="de-DE" sz="1200" i="1" dirty="0">
                  <a:solidFill>
                    <a:srgbClr val="3333FF"/>
                  </a:solidFill>
                </a:rPr>
              </a:br>
              <a:r>
                <a:rPr lang="de-DE" sz="1400" i="1" dirty="0">
                  <a:solidFill>
                    <a:srgbClr val="3333FF"/>
                  </a:solidFill>
                </a:rPr>
                <a:t>- </a:t>
              </a:r>
              <a:r>
                <a:rPr lang="de-DE" sz="1400" dirty="0">
                  <a:solidFill>
                    <a:srgbClr val="3333FF"/>
                  </a:solidFill>
                </a:rPr>
                <a:t>regionale Verteiler/SW</a:t>
              </a:r>
              <a:br>
                <a:rPr lang="de-DE" sz="1200" dirty="0">
                  <a:solidFill>
                    <a:srgbClr val="3333FF"/>
                  </a:solidFill>
                </a:rPr>
              </a:br>
              <a:r>
                <a:rPr lang="de-DE" sz="1200" dirty="0">
                  <a:solidFill>
                    <a:srgbClr val="3333FF"/>
                  </a:solidFill>
                </a:rPr>
                <a:t>  </a:t>
              </a:r>
              <a:r>
                <a:rPr lang="de-DE" sz="1200" i="1" dirty="0">
                  <a:solidFill>
                    <a:srgbClr val="3333FF"/>
                  </a:solidFill>
                </a:rPr>
                <a:t>Verteilernetze </a:t>
              </a:r>
            </a:p>
            <a:p>
              <a:r>
                <a:rPr lang="de-DE" sz="1200" i="1" dirty="0">
                  <a:solidFill>
                    <a:srgbClr val="3333FF"/>
                  </a:solidFill>
                </a:rPr>
                <a:t> </a:t>
              </a:r>
            </a:p>
          </p:txBody>
        </p:sp>
        <p:sp>
          <p:nvSpPr>
            <p:cNvPr id="69" name="Textfeld 68">
              <a:extLst>
                <a:ext uri="{FF2B5EF4-FFF2-40B4-BE49-F238E27FC236}">
                  <a16:creationId xmlns:a16="http://schemas.microsoft.com/office/drawing/2014/main" id="{C39B7FE7-C421-95DB-0252-A05BB34D83C0}"/>
                </a:ext>
              </a:extLst>
            </p:cNvPr>
            <p:cNvSpPr txBox="1"/>
            <p:nvPr/>
          </p:nvSpPr>
          <p:spPr>
            <a:xfrm>
              <a:off x="2308308" y="1598692"/>
              <a:ext cx="2502563" cy="1046440"/>
            </a:xfrm>
            <a:prstGeom prst="rect">
              <a:avLst/>
            </a:prstGeom>
            <a:noFill/>
          </p:spPr>
          <p:txBody>
            <a:bodyPr wrap="square" rtlCol="0">
              <a:spAutoFit/>
            </a:bodyPr>
            <a:lstStyle/>
            <a:p>
              <a:r>
                <a:rPr lang="de-DE" sz="1400" u="sng" dirty="0">
                  <a:solidFill>
                    <a:srgbClr val="3333FF"/>
                  </a:solidFill>
                </a:rPr>
                <a:t>regionale Monopole (AöR)</a:t>
              </a:r>
            </a:p>
            <a:p>
              <a:r>
                <a:rPr lang="de-DE" sz="1400" i="1" dirty="0">
                  <a:solidFill>
                    <a:srgbClr val="3333FF"/>
                  </a:solidFill>
                </a:rPr>
                <a:t>- v</a:t>
              </a:r>
              <a:r>
                <a:rPr lang="de-DE" sz="1400" dirty="0">
                  <a:solidFill>
                    <a:srgbClr val="3333FF"/>
                  </a:solidFill>
                </a:rPr>
                <a:t>iele EVUs</a:t>
              </a:r>
              <a:br>
                <a:rPr lang="de-DE" sz="1200" dirty="0">
                  <a:solidFill>
                    <a:srgbClr val="3333FF"/>
                  </a:solidFill>
                </a:rPr>
              </a:br>
              <a:r>
                <a:rPr lang="de-DE" sz="1200" dirty="0">
                  <a:solidFill>
                    <a:srgbClr val="3333FF"/>
                  </a:solidFill>
                </a:rPr>
                <a:t>  </a:t>
              </a:r>
              <a:r>
                <a:rPr lang="de-DE" sz="1200" i="1" dirty="0">
                  <a:solidFill>
                    <a:srgbClr val="3333FF"/>
                  </a:solidFill>
                </a:rPr>
                <a:t>Atom-/Kohle-/</a:t>
              </a:r>
              <a:r>
                <a:rPr lang="de-DE" sz="1200" i="1" dirty="0" err="1">
                  <a:solidFill>
                    <a:srgbClr val="3333FF"/>
                  </a:solidFill>
                </a:rPr>
                <a:t>GuD</a:t>
              </a:r>
              <a:r>
                <a:rPr lang="de-DE" sz="1200" i="1" dirty="0">
                  <a:solidFill>
                    <a:srgbClr val="3333FF"/>
                  </a:solidFill>
                </a:rPr>
                <a:t>-/W-/PSP-KW</a:t>
              </a:r>
              <a:br>
                <a:rPr lang="de-DE" sz="1200" i="1" dirty="0">
                  <a:solidFill>
                    <a:srgbClr val="3333FF"/>
                  </a:solidFill>
                </a:rPr>
              </a:br>
              <a:r>
                <a:rPr lang="de-DE" sz="1400" dirty="0">
                  <a:solidFill>
                    <a:srgbClr val="3333FF"/>
                  </a:solidFill>
                </a:rPr>
                <a:t>- Stadtwerke (SW)</a:t>
              </a:r>
              <a:br>
                <a:rPr lang="de-DE" sz="1200" i="1" dirty="0">
                  <a:solidFill>
                    <a:srgbClr val="3333FF"/>
                  </a:solidFill>
                </a:rPr>
              </a:br>
              <a:r>
                <a:rPr lang="de-DE" sz="1200" i="1" dirty="0">
                  <a:solidFill>
                    <a:srgbClr val="3333FF"/>
                  </a:solidFill>
                </a:rPr>
                <a:t>  Kohle-/</a:t>
              </a:r>
              <a:r>
                <a:rPr lang="de-DE" sz="1200" i="1" dirty="0" err="1">
                  <a:solidFill>
                    <a:srgbClr val="3333FF"/>
                  </a:solidFill>
                </a:rPr>
                <a:t>GuD</a:t>
              </a:r>
              <a:r>
                <a:rPr lang="de-DE" sz="1200" i="1" dirty="0">
                  <a:solidFill>
                    <a:srgbClr val="3333FF"/>
                  </a:solidFill>
                </a:rPr>
                <a:t>-/W-/MH-KW</a:t>
              </a:r>
            </a:p>
          </p:txBody>
        </p:sp>
      </p:grpSp>
      <p:grpSp>
        <p:nvGrpSpPr>
          <p:cNvPr id="8204" name="Gruppieren 8203">
            <a:extLst>
              <a:ext uri="{FF2B5EF4-FFF2-40B4-BE49-F238E27FC236}">
                <a16:creationId xmlns:a16="http://schemas.microsoft.com/office/drawing/2014/main" id="{66193368-CF9D-05D2-BCE1-82D73A61B220}"/>
              </a:ext>
            </a:extLst>
          </p:cNvPr>
          <p:cNvGrpSpPr/>
          <p:nvPr/>
        </p:nvGrpSpPr>
        <p:grpSpPr>
          <a:xfrm>
            <a:off x="4843023" y="1600096"/>
            <a:ext cx="2576781" cy="1292662"/>
            <a:chOff x="4811401" y="1600410"/>
            <a:chExt cx="2576781" cy="1292662"/>
          </a:xfrm>
        </p:grpSpPr>
        <p:sp>
          <p:nvSpPr>
            <p:cNvPr id="8196" name="Rechteck 8195">
              <a:extLst>
                <a:ext uri="{FF2B5EF4-FFF2-40B4-BE49-F238E27FC236}">
                  <a16:creationId xmlns:a16="http://schemas.microsoft.com/office/drawing/2014/main" id="{1BA17009-49DF-2A50-685E-0BC6E7CE2EAB}"/>
                </a:ext>
              </a:extLst>
            </p:cNvPr>
            <p:cNvSpPr/>
            <p:nvPr/>
          </p:nvSpPr>
          <p:spPr bwMode="auto">
            <a:xfrm>
              <a:off x="4827537" y="1624342"/>
              <a:ext cx="2560645"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1" name="Textfeld 70">
              <a:extLst>
                <a:ext uri="{FF2B5EF4-FFF2-40B4-BE49-F238E27FC236}">
                  <a16:creationId xmlns:a16="http://schemas.microsoft.com/office/drawing/2014/main" id="{BA6B6D69-049D-80F7-1D8C-64AE30CEBB63}"/>
                </a:ext>
              </a:extLst>
            </p:cNvPr>
            <p:cNvSpPr txBox="1"/>
            <p:nvPr/>
          </p:nvSpPr>
          <p:spPr>
            <a:xfrm>
              <a:off x="4811401" y="1600410"/>
              <a:ext cx="2560645" cy="1292662"/>
            </a:xfrm>
            <a:prstGeom prst="rect">
              <a:avLst/>
            </a:prstGeom>
            <a:noFill/>
          </p:spPr>
          <p:txBody>
            <a:bodyPr wrap="square" rtlCol="0">
              <a:spAutoFit/>
            </a:bodyPr>
            <a:lstStyle/>
            <a:p>
              <a:r>
                <a:rPr lang="de-DE" sz="1400" dirty="0">
                  <a:solidFill>
                    <a:srgbClr val="3333FF"/>
                  </a:solidFill>
                </a:rPr>
                <a:t>- 4 große priv. Erzeuger</a:t>
              </a:r>
            </a:p>
            <a:p>
              <a:r>
                <a:rPr lang="de-DE" sz="1200" dirty="0">
                  <a:solidFill>
                    <a:srgbClr val="3333FF"/>
                  </a:solidFill>
                </a:rPr>
                <a:t>   EnBW, e-on, RWE, Vattenfall</a:t>
              </a:r>
              <a:br>
                <a:rPr lang="de-DE" sz="1400" dirty="0">
                  <a:solidFill>
                    <a:srgbClr val="3333FF"/>
                  </a:solidFill>
                </a:rPr>
              </a:br>
              <a:r>
                <a:rPr lang="de-DE" sz="1400" dirty="0">
                  <a:solidFill>
                    <a:srgbClr val="3333FF"/>
                  </a:solidFill>
                </a:rPr>
                <a:t>   </a:t>
              </a:r>
              <a:r>
                <a:rPr lang="de-DE" sz="1200" i="1" dirty="0">
                  <a:solidFill>
                    <a:srgbClr val="3333FF"/>
                  </a:solidFill>
                </a:rPr>
                <a:t>Atom-/Kohle-/</a:t>
              </a:r>
              <a:r>
                <a:rPr lang="de-DE" sz="1200" i="1" dirty="0" err="1">
                  <a:solidFill>
                    <a:srgbClr val="3333FF"/>
                  </a:solidFill>
                </a:rPr>
                <a:t>GuD</a:t>
              </a:r>
              <a:r>
                <a:rPr lang="de-DE" sz="1200" i="1" dirty="0">
                  <a:solidFill>
                    <a:srgbClr val="3333FF"/>
                  </a:solidFill>
                </a:rPr>
                <a:t>-/W-/PSP-KW</a:t>
              </a:r>
              <a:br>
                <a:rPr lang="de-DE" sz="1200" i="1" dirty="0">
                  <a:solidFill>
                    <a:srgbClr val="3333FF"/>
                  </a:solidFill>
                </a:rPr>
              </a:br>
              <a:r>
                <a:rPr lang="de-DE" sz="1400" dirty="0">
                  <a:solidFill>
                    <a:srgbClr val="3333FF"/>
                  </a:solidFill>
                </a:rPr>
                <a:t>- Stadtwerke</a:t>
              </a:r>
              <a:br>
                <a:rPr lang="de-DE" sz="1200" i="1" dirty="0">
                  <a:solidFill>
                    <a:srgbClr val="3333FF"/>
                  </a:solidFill>
                </a:rPr>
              </a:br>
              <a:r>
                <a:rPr lang="de-DE" sz="1200" i="1" dirty="0">
                  <a:solidFill>
                    <a:srgbClr val="3333FF"/>
                  </a:solidFill>
                </a:rPr>
                <a:t>  Kohle-/</a:t>
              </a:r>
              <a:r>
                <a:rPr lang="de-DE" sz="1200" i="1" dirty="0" err="1">
                  <a:solidFill>
                    <a:srgbClr val="3333FF"/>
                  </a:solidFill>
                </a:rPr>
                <a:t>GuD</a:t>
              </a:r>
              <a:r>
                <a:rPr lang="de-DE" sz="1200" i="1" dirty="0">
                  <a:solidFill>
                    <a:srgbClr val="3333FF"/>
                  </a:solidFill>
                </a:rPr>
                <a:t>-/W-/MH-KW</a:t>
              </a:r>
              <a:br>
                <a:rPr lang="de-DE" sz="1200" i="1" dirty="0">
                  <a:solidFill>
                    <a:srgbClr val="3333FF"/>
                  </a:solidFill>
                </a:rPr>
              </a:br>
              <a:endParaRPr lang="de-DE" sz="1200" i="1" dirty="0">
                <a:solidFill>
                  <a:srgbClr val="3333FF"/>
                </a:solidFill>
              </a:endParaRPr>
            </a:p>
          </p:txBody>
        </p:sp>
      </p:grpSp>
      <p:grpSp>
        <p:nvGrpSpPr>
          <p:cNvPr id="8208" name="Gruppieren 8207">
            <a:extLst>
              <a:ext uri="{FF2B5EF4-FFF2-40B4-BE49-F238E27FC236}">
                <a16:creationId xmlns:a16="http://schemas.microsoft.com/office/drawing/2014/main" id="{4EACAE6D-97D9-F871-FA7C-AA0742DFD9F5}"/>
              </a:ext>
            </a:extLst>
          </p:cNvPr>
          <p:cNvGrpSpPr/>
          <p:nvPr/>
        </p:nvGrpSpPr>
        <p:grpSpPr>
          <a:xfrm>
            <a:off x="7449311" y="3086110"/>
            <a:ext cx="2502563" cy="1342616"/>
            <a:chOff x="7449311" y="3086110"/>
            <a:chExt cx="2502563" cy="1200797"/>
          </a:xfrm>
        </p:grpSpPr>
        <p:sp>
          <p:nvSpPr>
            <p:cNvPr id="8202" name="Rechteck 8201">
              <a:extLst>
                <a:ext uri="{FF2B5EF4-FFF2-40B4-BE49-F238E27FC236}">
                  <a16:creationId xmlns:a16="http://schemas.microsoft.com/office/drawing/2014/main" id="{56E96DEF-7ABA-87C4-5497-745432411D9B}"/>
                </a:ext>
              </a:extLst>
            </p:cNvPr>
            <p:cNvSpPr/>
            <p:nvPr/>
          </p:nvSpPr>
          <p:spPr bwMode="auto">
            <a:xfrm>
              <a:off x="7484634" y="3096525"/>
              <a:ext cx="2316006"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2" name="Textfeld 71">
              <a:extLst>
                <a:ext uri="{FF2B5EF4-FFF2-40B4-BE49-F238E27FC236}">
                  <a16:creationId xmlns:a16="http://schemas.microsoft.com/office/drawing/2014/main" id="{176A53EE-D79C-5509-C438-316B8FACAEC7}"/>
                </a:ext>
              </a:extLst>
            </p:cNvPr>
            <p:cNvSpPr txBox="1"/>
            <p:nvPr/>
          </p:nvSpPr>
          <p:spPr>
            <a:xfrm>
              <a:off x="7449311" y="3086110"/>
              <a:ext cx="2502563" cy="1169551"/>
            </a:xfrm>
            <a:prstGeom prst="rect">
              <a:avLst/>
            </a:prstGeom>
            <a:noFill/>
          </p:spPr>
          <p:txBody>
            <a:bodyPr wrap="square" rtlCol="0">
              <a:spAutoFit/>
            </a:bodyPr>
            <a:lstStyle/>
            <a:p>
              <a:r>
                <a:rPr lang="de-DE" sz="1400" dirty="0">
                  <a:solidFill>
                    <a:srgbClr val="3333FF"/>
                  </a:solidFill>
                </a:rPr>
                <a:t>- 4 große priv. Übertrager ?</a:t>
              </a:r>
              <a:br>
                <a:rPr lang="de-DE" sz="1400" dirty="0">
                  <a:solidFill>
                    <a:srgbClr val="3333FF"/>
                  </a:solidFill>
                </a:rPr>
              </a:br>
              <a:r>
                <a:rPr lang="de-DE" sz="1400" dirty="0">
                  <a:solidFill>
                    <a:srgbClr val="3333FF"/>
                  </a:solidFill>
                </a:rPr>
                <a:t>   </a:t>
              </a:r>
              <a:r>
                <a:rPr lang="de-DE" sz="1200" i="1" dirty="0">
                  <a:solidFill>
                    <a:srgbClr val="3333FF"/>
                  </a:solidFill>
                </a:rPr>
                <a:t>Übertragungsnetze</a:t>
              </a:r>
              <a:br>
                <a:rPr lang="de-DE" sz="1400" dirty="0">
                  <a:solidFill>
                    <a:srgbClr val="3333FF"/>
                  </a:solidFill>
                </a:rPr>
              </a:br>
              <a:r>
                <a:rPr lang="de-DE" sz="1400" dirty="0">
                  <a:solidFill>
                    <a:srgbClr val="3333FF"/>
                  </a:solidFill>
                </a:rPr>
                <a:t>   </a:t>
              </a:r>
            </a:p>
            <a:p>
              <a:r>
                <a:rPr lang="de-DE" sz="1400" dirty="0">
                  <a:solidFill>
                    <a:srgbClr val="3333FF"/>
                  </a:solidFill>
                </a:rPr>
                <a:t>- regionale Verteiler/SW</a:t>
              </a:r>
              <a:br>
                <a:rPr lang="de-DE" sz="1400" dirty="0">
                  <a:solidFill>
                    <a:srgbClr val="3333FF"/>
                  </a:solidFill>
                </a:rPr>
              </a:br>
              <a:r>
                <a:rPr lang="de-DE" sz="1400" dirty="0">
                  <a:solidFill>
                    <a:srgbClr val="3333FF"/>
                  </a:solidFill>
                </a:rPr>
                <a:t>  </a:t>
              </a:r>
              <a:r>
                <a:rPr lang="de-DE" sz="1200" i="1" dirty="0">
                  <a:solidFill>
                    <a:srgbClr val="3333FF"/>
                  </a:solidFill>
                </a:rPr>
                <a:t>Verteilernetze</a:t>
              </a:r>
              <a:endParaRPr lang="de-DE" sz="1400" dirty="0">
                <a:solidFill>
                  <a:srgbClr val="3333FF"/>
                </a:solidFill>
              </a:endParaRPr>
            </a:p>
          </p:txBody>
        </p:sp>
      </p:grpSp>
      <p:grpSp>
        <p:nvGrpSpPr>
          <p:cNvPr id="8209" name="Gruppieren 8208">
            <a:extLst>
              <a:ext uri="{FF2B5EF4-FFF2-40B4-BE49-F238E27FC236}">
                <a16:creationId xmlns:a16="http://schemas.microsoft.com/office/drawing/2014/main" id="{375F7C41-BC63-1A1E-0A3B-D999160CBBCD}"/>
              </a:ext>
            </a:extLst>
          </p:cNvPr>
          <p:cNvGrpSpPr/>
          <p:nvPr/>
        </p:nvGrpSpPr>
        <p:grpSpPr>
          <a:xfrm>
            <a:off x="7504298" y="1624982"/>
            <a:ext cx="2418180" cy="1395878"/>
            <a:chOff x="7504298" y="1624982"/>
            <a:chExt cx="2418180" cy="1395878"/>
          </a:xfrm>
        </p:grpSpPr>
        <p:sp>
          <p:nvSpPr>
            <p:cNvPr id="8201" name="Rechteck 8200">
              <a:extLst>
                <a:ext uri="{FF2B5EF4-FFF2-40B4-BE49-F238E27FC236}">
                  <a16:creationId xmlns:a16="http://schemas.microsoft.com/office/drawing/2014/main" id="{EAB6CE9A-4E1B-380A-0711-362B4132A63D}"/>
                </a:ext>
              </a:extLst>
            </p:cNvPr>
            <p:cNvSpPr/>
            <p:nvPr/>
          </p:nvSpPr>
          <p:spPr bwMode="auto">
            <a:xfrm>
              <a:off x="7504298" y="1624982"/>
              <a:ext cx="2316006" cy="1190382"/>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73" name="Textfeld 72">
              <a:extLst>
                <a:ext uri="{FF2B5EF4-FFF2-40B4-BE49-F238E27FC236}">
                  <a16:creationId xmlns:a16="http://schemas.microsoft.com/office/drawing/2014/main" id="{495376D1-2090-1C12-CFFC-4CA6A62425F9}"/>
                </a:ext>
              </a:extLst>
            </p:cNvPr>
            <p:cNvSpPr txBox="1"/>
            <p:nvPr/>
          </p:nvSpPr>
          <p:spPr>
            <a:xfrm>
              <a:off x="7550911" y="1635865"/>
              <a:ext cx="2371567" cy="1384995"/>
            </a:xfrm>
            <a:prstGeom prst="rect">
              <a:avLst/>
            </a:prstGeom>
            <a:noFill/>
          </p:spPr>
          <p:txBody>
            <a:bodyPr wrap="square" rtlCol="0">
              <a:spAutoFit/>
            </a:bodyPr>
            <a:lstStyle/>
            <a:p>
              <a:r>
                <a:rPr lang="de-DE" sz="1400" dirty="0">
                  <a:solidFill>
                    <a:srgbClr val="3333FF"/>
                  </a:solidFill>
                </a:rPr>
                <a:t>- 4 große priv. Erzeuger ?</a:t>
              </a:r>
              <a:br>
                <a:rPr lang="de-DE" sz="1400" dirty="0">
                  <a:solidFill>
                    <a:srgbClr val="3333FF"/>
                  </a:solidFill>
                </a:rPr>
              </a:br>
              <a:r>
                <a:rPr lang="de-DE" sz="1400" dirty="0">
                  <a:solidFill>
                    <a:srgbClr val="3333FF"/>
                  </a:solidFill>
                </a:rPr>
                <a:t>   </a:t>
              </a:r>
              <a:r>
                <a:rPr lang="de-DE" sz="1200" i="1" dirty="0" err="1">
                  <a:solidFill>
                    <a:srgbClr val="3333FF"/>
                  </a:solidFill>
                </a:rPr>
                <a:t>GuD</a:t>
              </a:r>
              <a:r>
                <a:rPr lang="de-DE" sz="1200" i="1" dirty="0">
                  <a:solidFill>
                    <a:srgbClr val="3333FF"/>
                  </a:solidFill>
                </a:rPr>
                <a:t>-/W-/PSP-KW, Speicher</a:t>
              </a:r>
              <a:br>
                <a:rPr lang="de-DE" sz="1200" i="1" dirty="0">
                  <a:solidFill>
                    <a:srgbClr val="3333FF"/>
                  </a:solidFill>
                </a:rPr>
              </a:br>
              <a:r>
                <a:rPr lang="de-DE" sz="1400" dirty="0">
                  <a:solidFill>
                    <a:srgbClr val="3333FF"/>
                  </a:solidFill>
                </a:rPr>
                <a:t>- viele </a:t>
              </a:r>
              <a:r>
                <a:rPr lang="de-DE" sz="1400" dirty="0" err="1">
                  <a:solidFill>
                    <a:srgbClr val="3333FF"/>
                  </a:solidFill>
                </a:rPr>
                <a:t>mittl</a:t>
              </a:r>
              <a:r>
                <a:rPr lang="de-DE" sz="1400" dirty="0">
                  <a:solidFill>
                    <a:srgbClr val="3333FF"/>
                  </a:solidFill>
                </a:rPr>
                <a:t>. Erzeuger/SW</a:t>
              </a:r>
              <a:br>
                <a:rPr lang="de-DE" sz="1400" dirty="0">
                  <a:solidFill>
                    <a:srgbClr val="3333FF"/>
                  </a:solidFill>
                </a:rPr>
              </a:br>
              <a:r>
                <a:rPr lang="de-DE" sz="1400" dirty="0">
                  <a:solidFill>
                    <a:srgbClr val="3333FF"/>
                  </a:solidFill>
                </a:rPr>
                <a:t>   </a:t>
              </a:r>
              <a:r>
                <a:rPr lang="de-DE" sz="1200" i="1" dirty="0">
                  <a:solidFill>
                    <a:srgbClr val="3333FF"/>
                  </a:solidFill>
                </a:rPr>
                <a:t>WKA, PVA, MHKW, Speicher</a:t>
              </a:r>
            </a:p>
            <a:p>
              <a:br>
                <a:rPr lang="de-DE" sz="1400" dirty="0">
                  <a:solidFill>
                    <a:srgbClr val="3333FF"/>
                  </a:solidFill>
                </a:rPr>
              </a:br>
              <a:endParaRPr lang="de-DE" sz="1400" dirty="0">
                <a:solidFill>
                  <a:srgbClr val="3333FF"/>
                </a:solidFill>
              </a:endParaRPr>
            </a:p>
          </p:txBody>
        </p:sp>
      </p:grpSp>
      <p:grpSp>
        <p:nvGrpSpPr>
          <p:cNvPr id="8205" name="Gruppieren 8204">
            <a:extLst>
              <a:ext uri="{FF2B5EF4-FFF2-40B4-BE49-F238E27FC236}">
                <a16:creationId xmlns:a16="http://schemas.microsoft.com/office/drawing/2014/main" id="{EE304E1B-5A4A-0AD8-B2CF-8BC964E6AB9B}"/>
              </a:ext>
            </a:extLst>
          </p:cNvPr>
          <p:cNvGrpSpPr/>
          <p:nvPr/>
        </p:nvGrpSpPr>
        <p:grpSpPr>
          <a:xfrm>
            <a:off x="4776777" y="3068942"/>
            <a:ext cx="2672533" cy="1334557"/>
            <a:chOff x="4776777" y="3068942"/>
            <a:chExt cx="2672533" cy="1138773"/>
          </a:xfrm>
        </p:grpSpPr>
        <p:sp>
          <p:nvSpPr>
            <p:cNvPr id="8197" name="Rechteck 8196">
              <a:extLst>
                <a:ext uri="{FF2B5EF4-FFF2-40B4-BE49-F238E27FC236}">
                  <a16:creationId xmlns:a16="http://schemas.microsoft.com/office/drawing/2014/main" id="{B4AFFA8E-40B4-883C-E0F1-0D946811A581}"/>
                </a:ext>
              </a:extLst>
            </p:cNvPr>
            <p:cNvSpPr/>
            <p:nvPr/>
          </p:nvSpPr>
          <p:spPr bwMode="auto">
            <a:xfrm>
              <a:off x="4827537" y="3086110"/>
              <a:ext cx="2560645" cy="1121605"/>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Textfeld 14">
              <a:extLst>
                <a:ext uri="{FF2B5EF4-FFF2-40B4-BE49-F238E27FC236}">
                  <a16:creationId xmlns:a16="http://schemas.microsoft.com/office/drawing/2014/main" id="{FFA6B657-0F3D-E1AE-83A6-05E1A5680D33}"/>
                </a:ext>
              </a:extLst>
            </p:cNvPr>
            <p:cNvSpPr txBox="1"/>
            <p:nvPr/>
          </p:nvSpPr>
          <p:spPr>
            <a:xfrm>
              <a:off x="4776777" y="3068942"/>
              <a:ext cx="2672533" cy="971711"/>
            </a:xfrm>
            <a:prstGeom prst="rect">
              <a:avLst/>
            </a:prstGeom>
            <a:noFill/>
          </p:spPr>
          <p:txBody>
            <a:bodyPr wrap="square" rtlCol="0">
              <a:spAutoFit/>
            </a:bodyPr>
            <a:lstStyle/>
            <a:p>
              <a:r>
                <a:rPr lang="de-DE" sz="1400" dirty="0">
                  <a:solidFill>
                    <a:srgbClr val="3333FF"/>
                  </a:solidFill>
                </a:rPr>
                <a:t>- 4 große priv. Übertrager</a:t>
              </a:r>
            </a:p>
            <a:p>
              <a:r>
                <a:rPr lang="de-DE" sz="1200" dirty="0">
                  <a:solidFill>
                    <a:srgbClr val="3333FF"/>
                  </a:solidFill>
                </a:rPr>
                <a:t>   </a:t>
              </a:r>
              <a:r>
                <a:rPr lang="de-DE" sz="1100" dirty="0">
                  <a:solidFill>
                    <a:srgbClr val="3333FF"/>
                  </a:solidFill>
                </a:rPr>
                <a:t>Amprion, 50Hz, </a:t>
              </a:r>
              <a:r>
                <a:rPr lang="de-DE" sz="1100" dirty="0" err="1">
                  <a:solidFill>
                    <a:srgbClr val="3333FF"/>
                  </a:solidFill>
                </a:rPr>
                <a:t>Transn</a:t>
              </a:r>
              <a:r>
                <a:rPr lang="de-DE" sz="1100" dirty="0">
                  <a:solidFill>
                    <a:srgbClr val="3333FF"/>
                  </a:solidFill>
                </a:rPr>
                <a:t>. BW,  TenneT</a:t>
              </a:r>
              <a:br>
                <a:rPr lang="de-DE" sz="1400" dirty="0">
                  <a:solidFill>
                    <a:srgbClr val="3333FF"/>
                  </a:solidFill>
                </a:rPr>
              </a:br>
              <a:r>
                <a:rPr lang="de-DE" sz="1400" dirty="0">
                  <a:solidFill>
                    <a:srgbClr val="3333FF"/>
                  </a:solidFill>
                </a:rPr>
                <a:t>   </a:t>
              </a:r>
              <a:r>
                <a:rPr lang="de-DE" sz="1200" i="1" dirty="0">
                  <a:solidFill>
                    <a:srgbClr val="3333FF"/>
                  </a:solidFill>
                </a:rPr>
                <a:t>Übertragungsnetze</a:t>
              </a:r>
              <a:br>
                <a:rPr lang="de-DE" sz="1400" dirty="0">
                  <a:solidFill>
                    <a:srgbClr val="3333FF"/>
                  </a:solidFill>
                </a:rPr>
              </a:br>
              <a:r>
                <a:rPr lang="de-DE" sz="1400" dirty="0">
                  <a:solidFill>
                    <a:srgbClr val="3333FF"/>
                  </a:solidFill>
                </a:rPr>
                <a:t>- regionale </a:t>
              </a:r>
              <a:r>
                <a:rPr lang="de-DE" sz="1400">
                  <a:solidFill>
                    <a:srgbClr val="3333FF"/>
                  </a:solidFill>
                </a:rPr>
                <a:t>Verteiler/SW</a:t>
              </a:r>
              <a:br>
                <a:rPr lang="de-DE" sz="1400" dirty="0">
                  <a:solidFill>
                    <a:srgbClr val="3333FF"/>
                  </a:solidFill>
                </a:rPr>
              </a:br>
              <a:r>
                <a:rPr lang="de-DE" sz="1400" dirty="0">
                  <a:solidFill>
                    <a:srgbClr val="3333FF"/>
                  </a:solidFill>
                </a:rPr>
                <a:t>  </a:t>
              </a:r>
              <a:r>
                <a:rPr lang="de-DE" sz="1200" i="1" dirty="0">
                  <a:solidFill>
                    <a:srgbClr val="3333FF"/>
                  </a:solidFill>
                </a:rPr>
                <a:t>Verteilernetze </a:t>
              </a:r>
            </a:p>
          </p:txBody>
        </p:sp>
      </p:grpSp>
      <p:sp>
        <p:nvSpPr>
          <p:cNvPr id="92" name="Rechteck 91">
            <a:extLst>
              <a:ext uri="{FF2B5EF4-FFF2-40B4-BE49-F238E27FC236}">
                <a16:creationId xmlns:a16="http://schemas.microsoft.com/office/drawing/2014/main" id="{E03CD9AA-9A5C-4835-BD89-95FACFB6E58E}"/>
              </a:ext>
            </a:extLst>
          </p:cNvPr>
          <p:cNvSpPr/>
          <p:nvPr/>
        </p:nvSpPr>
        <p:spPr>
          <a:xfrm>
            <a:off x="1" y="6036635"/>
            <a:ext cx="9906000" cy="369332"/>
          </a:xfrm>
          <a:prstGeom prst="rect">
            <a:avLst/>
          </a:prstGeom>
        </p:spPr>
        <p:txBody>
          <a:bodyPr wrap="square">
            <a:spAutoFit/>
          </a:bodyPr>
          <a:lstStyle/>
          <a:p>
            <a:pPr algn="ctr"/>
            <a:r>
              <a:rPr lang="de-DE" sz="1800" dirty="0">
                <a:solidFill>
                  <a:srgbClr val="00B050"/>
                </a:solidFill>
                <a:latin typeface="Calibri" panose="020F0502020204030204" pitchFamily="34" charset="0"/>
                <a:ea typeface="Calibri" panose="020F0502020204030204" pitchFamily="34" charset="0"/>
              </a:rPr>
              <a:t>Vom überschaubaren zum komplexen Strommarkt! Ist Privatisierung der richtige Weg?</a:t>
            </a:r>
            <a:endParaRPr lang="de-DE" sz="1800" b="1" dirty="0">
              <a:solidFill>
                <a:srgbClr val="00B050"/>
              </a:solidFill>
              <a:latin typeface="Calibri" panose="020F0502020204030204" pitchFamily="34" charset="0"/>
              <a:ea typeface="Calibri" panose="020F0502020204030204" pitchFamily="34" charset="0"/>
            </a:endParaRPr>
          </a:p>
        </p:txBody>
      </p:sp>
      <p:sp>
        <p:nvSpPr>
          <p:cNvPr id="8211" name="Textfeld 8210">
            <a:extLst>
              <a:ext uri="{FF2B5EF4-FFF2-40B4-BE49-F238E27FC236}">
                <a16:creationId xmlns:a16="http://schemas.microsoft.com/office/drawing/2014/main" id="{0C979844-9145-9D44-B91E-FBAFF2673E8B}"/>
              </a:ext>
            </a:extLst>
          </p:cNvPr>
          <p:cNvSpPr txBox="1"/>
          <p:nvPr/>
        </p:nvSpPr>
        <p:spPr>
          <a:xfrm>
            <a:off x="5594013" y="2570589"/>
            <a:ext cx="1917323" cy="307777"/>
          </a:xfrm>
          <a:prstGeom prst="rect">
            <a:avLst/>
          </a:prstGeom>
          <a:noFill/>
        </p:spPr>
        <p:txBody>
          <a:bodyPr wrap="square" rtlCol="0">
            <a:spAutoFit/>
          </a:bodyPr>
          <a:lstStyle/>
          <a:p>
            <a:r>
              <a:rPr lang="de-DE" sz="1400" dirty="0">
                <a:solidFill>
                  <a:srgbClr val="FF0000"/>
                </a:solidFill>
              </a:rPr>
              <a:t>E: 100% (ohne IKW)</a:t>
            </a:r>
          </a:p>
        </p:txBody>
      </p:sp>
      <p:sp>
        <p:nvSpPr>
          <p:cNvPr id="8212" name="Textfeld 8211">
            <a:extLst>
              <a:ext uri="{FF2B5EF4-FFF2-40B4-BE49-F238E27FC236}">
                <a16:creationId xmlns:a16="http://schemas.microsoft.com/office/drawing/2014/main" id="{A413811D-25F0-97B4-37B6-6E88B2610C03}"/>
              </a:ext>
            </a:extLst>
          </p:cNvPr>
          <p:cNvSpPr txBox="1"/>
          <p:nvPr/>
        </p:nvSpPr>
        <p:spPr>
          <a:xfrm>
            <a:off x="8138522" y="2538300"/>
            <a:ext cx="1783957" cy="307777"/>
          </a:xfrm>
          <a:prstGeom prst="rect">
            <a:avLst/>
          </a:prstGeom>
          <a:noFill/>
        </p:spPr>
        <p:txBody>
          <a:bodyPr wrap="square" rtlCol="0">
            <a:spAutoFit/>
          </a:bodyPr>
          <a:lstStyle/>
          <a:p>
            <a:r>
              <a:rPr lang="de-DE" sz="1400" dirty="0">
                <a:solidFill>
                  <a:srgbClr val="FF0000"/>
                </a:solidFill>
              </a:rPr>
              <a:t>E: saisonal ca. 30%</a:t>
            </a:r>
          </a:p>
        </p:txBody>
      </p:sp>
      <p:sp>
        <p:nvSpPr>
          <p:cNvPr id="9" name="Text Box 5">
            <a:extLst>
              <a:ext uri="{FF2B5EF4-FFF2-40B4-BE49-F238E27FC236}">
                <a16:creationId xmlns:a16="http://schemas.microsoft.com/office/drawing/2014/main" id="{4129BF0E-BF73-6DBE-101D-3233120CA7C3}"/>
              </a:ext>
            </a:extLst>
          </p:cNvPr>
          <p:cNvSpPr txBox="1">
            <a:spLocks noChangeArrowheads="1"/>
          </p:cNvSpPr>
          <p:nvPr/>
        </p:nvSpPr>
        <p:spPr bwMode="auto">
          <a:xfrm>
            <a:off x="8468487" y="5897387"/>
            <a:ext cx="1124026"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u="sng" dirty="0"/>
              <a:t>Quelle</a:t>
            </a:r>
            <a:r>
              <a:rPr lang="de-DE" altLang="de-DE" sz="1200" dirty="0"/>
              <a:t>:</a:t>
            </a:r>
            <a:r>
              <a:rPr lang="de-DE" altLang="de-DE" sz="1200" b="1" dirty="0"/>
              <a:t>  </a:t>
            </a:r>
            <a:r>
              <a:rPr lang="de-DE" altLang="de-DE" sz="1200" dirty="0"/>
              <a:t>ISE e.V.</a:t>
            </a:r>
            <a:endParaRPr lang="en-US" altLang="de-DE" sz="1200" dirty="0"/>
          </a:p>
        </p:txBody>
      </p:sp>
      <p:grpSp>
        <p:nvGrpSpPr>
          <p:cNvPr id="91" name="Gruppieren 90">
            <a:extLst>
              <a:ext uri="{FF2B5EF4-FFF2-40B4-BE49-F238E27FC236}">
                <a16:creationId xmlns:a16="http://schemas.microsoft.com/office/drawing/2014/main" id="{049B1264-DFAC-A5CC-7A3D-BD74E873EF59}"/>
              </a:ext>
            </a:extLst>
          </p:cNvPr>
          <p:cNvGrpSpPr/>
          <p:nvPr/>
        </p:nvGrpSpPr>
        <p:grpSpPr>
          <a:xfrm>
            <a:off x="6472998" y="4736881"/>
            <a:ext cx="3478876" cy="1353639"/>
            <a:chOff x="6472998" y="4728414"/>
            <a:chExt cx="3478876" cy="1353639"/>
          </a:xfrm>
        </p:grpSpPr>
        <p:grpSp>
          <p:nvGrpSpPr>
            <p:cNvPr id="8207" name="Gruppieren 8206">
              <a:extLst>
                <a:ext uri="{FF2B5EF4-FFF2-40B4-BE49-F238E27FC236}">
                  <a16:creationId xmlns:a16="http://schemas.microsoft.com/office/drawing/2014/main" id="{CE929F0E-EF34-34EC-4AAC-DBFEFB4AE36E}"/>
                </a:ext>
              </a:extLst>
            </p:cNvPr>
            <p:cNvGrpSpPr/>
            <p:nvPr/>
          </p:nvGrpSpPr>
          <p:grpSpPr>
            <a:xfrm>
              <a:off x="7449311" y="4728414"/>
              <a:ext cx="2502563" cy="978601"/>
              <a:chOff x="7449311" y="4694546"/>
              <a:chExt cx="2502563" cy="978601"/>
            </a:xfrm>
          </p:grpSpPr>
          <p:sp>
            <p:nvSpPr>
              <p:cNvPr id="8203" name="Rechteck 8202">
                <a:extLst>
                  <a:ext uri="{FF2B5EF4-FFF2-40B4-BE49-F238E27FC236}">
                    <a16:creationId xmlns:a16="http://schemas.microsoft.com/office/drawing/2014/main" id="{6266A3A0-483F-273A-239B-D1DE1F060278}"/>
                  </a:ext>
                </a:extLst>
              </p:cNvPr>
              <p:cNvSpPr/>
              <p:nvPr/>
            </p:nvSpPr>
            <p:spPr bwMode="auto">
              <a:xfrm>
                <a:off x="7484634" y="4694546"/>
                <a:ext cx="2316006" cy="978601"/>
              </a:xfrm>
              <a:prstGeom prst="rect">
                <a:avLst/>
              </a:prstGeom>
              <a:solidFill>
                <a:schemeClr val="bg1">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7" name="Textfeld 16">
                <a:extLst>
                  <a:ext uri="{FF2B5EF4-FFF2-40B4-BE49-F238E27FC236}">
                    <a16:creationId xmlns:a16="http://schemas.microsoft.com/office/drawing/2014/main" id="{5370E45B-AF9E-2293-692E-E7606CD21AEC}"/>
                  </a:ext>
                </a:extLst>
              </p:cNvPr>
              <p:cNvSpPr txBox="1"/>
              <p:nvPr/>
            </p:nvSpPr>
            <p:spPr>
              <a:xfrm>
                <a:off x="7449311" y="4694546"/>
                <a:ext cx="2502563" cy="954107"/>
              </a:xfrm>
              <a:prstGeom prst="rect">
                <a:avLst/>
              </a:prstGeom>
              <a:noFill/>
            </p:spPr>
            <p:txBody>
              <a:bodyPr wrap="square" rtlCol="0">
                <a:spAutoFit/>
              </a:bodyPr>
              <a:lstStyle/>
              <a:p>
                <a:r>
                  <a:rPr lang="de-DE" sz="1400" dirty="0">
                    <a:solidFill>
                      <a:srgbClr val="3333FF"/>
                    </a:solidFill>
                  </a:rPr>
                  <a:t>- Haushalte</a:t>
                </a:r>
                <a:r>
                  <a:rPr lang="de-DE" sz="1400" baseline="30000" dirty="0">
                    <a:solidFill>
                      <a:srgbClr val="3333FF"/>
                    </a:solidFill>
                  </a:rPr>
                  <a:t>+/</a:t>
                </a:r>
                <a:r>
                  <a:rPr lang="de-DE" sz="1400" dirty="0">
                    <a:solidFill>
                      <a:srgbClr val="3333FF"/>
                    </a:solidFill>
                  </a:rPr>
                  <a:t>GHD</a:t>
                </a:r>
                <a:r>
                  <a:rPr lang="de-DE" sz="1400" baseline="30000" dirty="0">
                    <a:solidFill>
                      <a:srgbClr val="3333FF"/>
                    </a:solidFill>
                  </a:rPr>
                  <a:t>+</a:t>
                </a:r>
                <a:r>
                  <a:rPr lang="de-DE" sz="1400" dirty="0">
                    <a:solidFill>
                      <a:srgbClr val="3333FF"/>
                    </a:solidFill>
                  </a:rPr>
                  <a:t>/Mobilität</a:t>
                </a:r>
                <a:br>
                  <a:rPr lang="de-DE" sz="1400" dirty="0">
                    <a:solidFill>
                      <a:srgbClr val="3333FF"/>
                    </a:solidFill>
                  </a:rPr>
                </a:br>
                <a:r>
                  <a:rPr lang="de-DE" sz="1200" dirty="0">
                    <a:solidFill>
                      <a:srgbClr val="3333FF"/>
                    </a:solidFill>
                  </a:rPr>
                  <a:t>  </a:t>
                </a:r>
                <a:r>
                  <a:rPr lang="de-DE" sz="1200" i="1" dirty="0" err="1">
                    <a:solidFill>
                      <a:srgbClr val="3333FF"/>
                    </a:solidFill>
                  </a:rPr>
                  <a:t>ProSumer</a:t>
                </a:r>
                <a:endParaRPr lang="de-DE" sz="1200" i="1" dirty="0">
                  <a:solidFill>
                    <a:srgbClr val="3333FF"/>
                  </a:solidFill>
                </a:endParaRPr>
              </a:p>
              <a:p>
                <a:r>
                  <a:rPr lang="de-DE" sz="1400" dirty="0">
                    <a:solidFill>
                      <a:srgbClr val="3333FF"/>
                    </a:solidFill>
                  </a:rPr>
                  <a:t>- Industrie</a:t>
                </a:r>
                <a:br>
                  <a:rPr lang="de-DE" sz="1400" dirty="0">
                    <a:solidFill>
                      <a:srgbClr val="3333FF"/>
                    </a:solidFill>
                  </a:rPr>
                </a:br>
                <a:r>
                  <a:rPr lang="de-DE" sz="1400" dirty="0">
                    <a:solidFill>
                      <a:srgbClr val="3333FF"/>
                    </a:solidFill>
                  </a:rPr>
                  <a:t>  </a:t>
                </a:r>
                <a:r>
                  <a:rPr lang="de-DE" sz="1200" i="1" dirty="0" err="1">
                    <a:solidFill>
                      <a:srgbClr val="3333FF"/>
                    </a:solidFill>
                  </a:rPr>
                  <a:t>Prosumer</a:t>
                </a:r>
                <a:endParaRPr lang="de-DE" sz="1200" dirty="0">
                  <a:solidFill>
                    <a:srgbClr val="3333FF"/>
                  </a:solidFill>
                </a:endParaRPr>
              </a:p>
            </p:txBody>
          </p:sp>
        </p:grpSp>
        <p:sp>
          <p:nvSpPr>
            <p:cNvPr id="90" name="Text Box 5">
              <a:extLst>
                <a:ext uri="{FF2B5EF4-FFF2-40B4-BE49-F238E27FC236}">
                  <a16:creationId xmlns:a16="http://schemas.microsoft.com/office/drawing/2014/main" id="{5CB368F9-8F2A-1244-439A-7F14D108DD09}"/>
                </a:ext>
              </a:extLst>
            </p:cNvPr>
            <p:cNvSpPr txBox="1">
              <a:spLocks noChangeArrowheads="1"/>
            </p:cNvSpPr>
            <p:nvPr/>
          </p:nvSpPr>
          <p:spPr bwMode="auto">
            <a:xfrm>
              <a:off x="6472998" y="5897387"/>
              <a:ext cx="83356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0"/>
                </a:spcBef>
                <a:spcAft>
                  <a:spcPct val="0"/>
                </a:spcAft>
                <a:buChar char="•"/>
                <a:defRPr sz="2400">
                  <a:solidFill>
                    <a:schemeClr val="tx1"/>
                  </a:solidFill>
                  <a:latin typeface="Arial" panose="020B0604020202020204" pitchFamily="34" charset="0"/>
                </a:defRPr>
              </a:lvl9pPr>
            </a:lstStyle>
            <a:p>
              <a:pPr>
                <a:buFontTx/>
                <a:buNone/>
              </a:pPr>
              <a:r>
                <a:rPr lang="de-DE" altLang="de-DE" sz="1200" baseline="30000" dirty="0">
                  <a:solidFill>
                    <a:srgbClr val="3333FF"/>
                  </a:solidFill>
                </a:rPr>
                <a:t>+:</a:t>
              </a:r>
              <a:r>
                <a:rPr lang="de-DE" altLang="de-DE" sz="1200" dirty="0">
                  <a:solidFill>
                    <a:srgbClr val="3333FF"/>
                  </a:solidFill>
                </a:rPr>
                <a:t> mit WPPE</a:t>
              </a:r>
              <a:endParaRPr lang="en-US" altLang="de-DE" sz="1200" dirty="0">
                <a:solidFill>
                  <a:srgbClr val="3333FF"/>
                </a:solidFill>
              </a:endParaRPr>
            </a:p>
          </p:txBody>
        </p:sp>
      </p:grpSp>
      <p:sp>
        <p:nvSpPr>
          <p:cNvPr id="8214" name="Textfeld 8213">
            <a:extLst>
              <a:ext uri="{FF2B5EF4-FFF2-40B4-BE49-F238E27FC236}">
                <a16:creationId xmlns:a16="http://schemas.microsoft.com/office/drawing/2014/main" id="{8C9C4BFA-B664-DFCC-7A03-61E8D24AE703}"/>
              </a:ext>
            </a:extLst>
          </p:cNvPr>
          <p:cNvSpPr txBox="1"/>
          <p:nvPr/>
        </p:nvSpPr>
        <p:spPr>
          <a:xfrm>
            <a:off x="8468487" y="5095157"/>
            <a:ext cx="1197632" cy="307777"/>
          </a:xfrm>
          <a:prstGeom prst="rect">
            <a:avLst/>
          </a:prstGeom>
          <a:noFill/>
        </p:spPr>
        <p:txBody>
          <a:bodyPr wrap="square" rtlCol="0">
            <a:spAutoFit/>
          </a:bodyPr>
          <a:lstStyle/>
          <a:p>
            <a:r>
              <a:rPr lang="de-DE" sz="1400" dirty="0">
                <a:solidFill>
                  <a:srgbClr val="FF0000"/>
                </a:solidFill>
              </a:rPr>
              <a:t>E: ca. 70%</a:t>
            </a:r>
          </a:p>
        </p:txBody>
      </p:sp>
      <p:grpSp>
        <p:nvGrpSpPr>
          <p:cNvPr id="94" name="Gruppieren 93">
            <a:extLst>
              <a:ext uri="{FF2B5EF4-FFF2-40B4-BE49-F238E27FC236}">
                <a16:creationId xmlns:a16="http://schemas.microsoft.com/office/drawing/2014/main" id="{2018ED50-E7E4-31D9-ACD6-01B31730F5BC}"/>
              </a:ext>
            </a:extLst>
          </p:cNvPr>
          <p:cNvGrpSpPr/>
          <p:nvPr/>
        </p:nvGrpSpPr>
        <p:grpSpPr>
          <a:xfrm>
            <a:off x="3935450" y="2181165"/>
            <a:ext cx="5114252" cy="3953786"/>
            <a:chOff x="3935450" y="2181165"/>
            <a:chExt cx="5114252" cy="3953786"/>
          </a:xfrm>
        </p:grpSpPr>
        <p:grpSp>
          <p:nvGrpSpPr>
            <p:cNvPr id="88" name="Gruppieren 87">
              <a:extLst>
                <a:ext uri="{FF2B5EF4-FFF2-40B4-BE49-F238E27FC236}">
                  <a16:creationId xmlns:a16="http://schemas.microsoft.com/office/drawing/2014/main" id="{9C7D96BC-341F-675C-5E5F-1947BB192608}"/>
                </a:ext>
              </a:extLst>
            </p:cNvPr>
            <p:cNvGrpSpPr/>
            <p:nvPr/>
          </p:nvGrpSpPr>
          <p:grpSpPr>
            <a:xfrm>
              <a:off x="7242475" y="2181165"/>
              <a:ext cx="1807227" cy="3462006"/>
              <a:chOff x="7242475" y="2181165"/>
              <a:chExt cx="1807227" cy="3462006"/>
            </a:xfrm>
          </p:grpSpPr>
          <p:sp>
            <p:nvSpPr>
              <p:cNvPr id="12" name="Textfeld 11">
                <a:extLst>
                  <a:ext uri="{FF2B5EF4-FFF2-40B4-BE49-F238E27FC236}">
                    <a16:creationId xmlns:a16="http://schemas.microsoft.com/office/drawing/2014/main" id="{F4398D9D-FFC5-244D-043A-5D5B5B5206E3}"/>
                  </a:ext>
                </a:extLst>
              </p:cNvPr>
              <p:cNvSpPr txBox="1"/>
              <p:nvPr/>
            </p:nvSpPr>
            <p:spPr>
              <a:xfrm>
                <a:off x="7242475" y="2181165"/>
                <a:ext cx="578172" cy="338554"/>
              </a:xfrm>
              <a:prstGeom prst="rect">
                <a:avLst/>
              </a:prstGeom>
              <a:noFill/>
            </p:spPr>
            <p:txBody>
              <a:bodyPr wrap="none" rtlCol="0">
                <a:spAutoFit/>
              </a:bodyPr>
              <a:lstStyle/>
              <a:p>
                <a:r>
                  <a:rPr lang="de-DE" sz="1600" dirty="0">
                    <a:solidFill>
                      <a:srgbClr val="00B050"/>
                    </a:solidFill>
                  </a:rPr>
                  <a:t>PPA</a:t>
                </a:r>
              </a:p>
            </p:txBody>
          </p:sp>
          <p:sp>
            <p:nvSpPr>
              <p:cNvPr id="14" name="Textfeld 13">
                <a:extLst>
                  <a:ext uri="{FF2B5EF4-FFF2-40B4-BE49-F238E27FC236}">
                    <a16:creationId xmlns:a16="http://schemas.microsoft.com/office/drawing/2014/main" id="{A861021E-38E9-055C-7898-E97090E4C21C}"/>
                  </a:ext>
                </a:extLst>
              </p:cNvPr>
              <p:cNvSpPr txBox="1"/>
              <p:nvPr/>
            </p:nvSpPr>
            <p:spPr>
              <a:xfrm>
                <a:off x="8451553" y="4474900"/>
                <a:ext cx="578172" cy="338554"/>
              </a:xfrm>
              <a:prstGeom prst="rect">
                <a:avLst/>
              </a:prstGeom>
              <a:noFill/>
            </p:spPr>
            <p:txBody>
              <a:bodyPr wrap="none" rtlCol="0">
                <a:spAutoFit/>
              </a:bodyPr>
              <a:lstStyle/>
              <a:p>
                <a:r>
                  <a:rPr lang="de-DE" sz="1600" dirty="0">
                    <a:solidFill>
                      <a:srgbClr val="00B050"/>
                    </a:solidFill>
                  </a:rPr>
                  <a:t>PPA</a:t>
                </a:r>
              </a:p>
            </p:txBody>
          </p:sp>
          <p:sp>
            <p:nvSpPr>
              <p:cNvPr id="74" name="Textfeld 73">
                <a:extLst>
                  <a:ext uri="{FF2B5EF4-FFF2-40B4-BE49-F238E27FC236}">
                    <a16:creationId xmlns:a16="http://schemas.microsoft.com/office/drawing/2014/main" id="{248D5AAC-3FB5-8AF2-6FC8-7862795E4646}"/>
                  </a:ext>
                </a:extLst>
              </p:cNvPr>
              <p:cNvSpPr txBox="1"/>
              <p:nvPr/>
            </p:nvSpPr>
            <p:spPr>
              <a:xfrm>
                <a:off x="8471530" y="5304617"/>
                <a:ext cx="578172" cy="338554"/>
              </a:xfrm>
              <a:prstGeom prst="rect">
                <a:avLst/>
              </a:prstGeom>
              <a:noFill/>
            </p:spPr>
            <p:txBody>
              <a:bodyPr wrap="none" rtlCol="0">
                <a:spAutoFit/>
              </a:bodyPr>
              <a:lstStyle/>
              <a:p>
                <a:r>
                  <a:rPr lang="de-DE" sz="1600" dirty="0">
                    <a:solidFill>
                      <a:srgbClr val="00B050"/>
                    </a:solidFill>
                  </a:rPr>
                  <a:t>PPA</a:t>
                </a:r>
              </a:p>
            </p:txBody>
          </p:sp>
        </p:grpSp>
        <p:sp>
          <p:nvSpPr>
            <p:cNvPr id="93" name="Textfeld 92">
              <a:extLst>
                <a:ext uri="{FF2B5EF4-FFF2-40B4-BE49-F238E27FC236}">
                  <a16:creationId xmlns:a16="http://schemas.microsoft.com/office/drawing/2014/main" id="{192C8A84-C3C0-FDCC-0863-86D4EBC0A468}"/>
                </a:ext>
              </a:extLst>
            </p:cNvPr>
            <p:cNvSpPr txBox="1"/>
            <p:nvPr/>
          </p:nvSpPr>
          <p:spPr>
            <a:xfrm>
              <a:off x="3935450" y="5857952"/>
              <a:ext cx="2477922" cy="276999"/>
            </a:xfrm>
            <a:prstGeom prst="rect">
              <a:avLst/>
            </a:prstGeom>
            <a:noFill/>
          </p:spPr>
          <p:txBody>
            <a:bodyPr wrap="none" rtlCol="0">
              <a:spAutoFit/>
            </a:bodyPr>
            <a:lstStyle/>
            <a:p>
              <a:r>
                <a:rPr lang="de-DE" sz="1200" dirty="0">
                  <a:solidFill>
                    <a:srgbClr val="00B050"/>
                  </a:solidFill>
                </a:rPr>
                <a:t>PPA: Power </a:t>
              </a:r>
              <a:r>
                <a:rPr lang="de-DE" sz="1200" dirty="0" err="1">
                  <a:solidFill>
                    <a:srgbClr val="00B050"/>
                  </a:solidFill>
                </a:rPr>
                <a:t>Purchase</a:t>
              </a:r>
              <a:r>
                <a:rPr lang="de-DE" sz="1200" dirty="0">
                  <a:solidFill>
                    <a:srgbClr val="00B050"/>
                  </a:solidFill>
                </a:rPr>
                <a:t> Agreement</a:t>
              </a:r>
            </a:p>
          </p:txBody>
        </p:sp>
      </p:grpSp>
      <p:grpSp>
        <p:nvGrpSpPr>
          <p:cNvPr id="8192" name="Gruppieren 8191">
            <a:extLst>
              <a:ext uri="{FF2B5EF4-FFF2-40B4-BE49-F238E27FC236}">
                <a16:creationId xmlns:a16="http://schemas.microsoft.com/office/drawing/2014/main" id="{519BDCDC-FA51-FB7D-DEFA-81DFAE2F70CF}"/>
              </a:ext>
            </a:extLst>
          </p:cNvPr>
          <p:cNvGrpSpPr/>
          <p:nvPr/>
        </p:nvGrpSpPr>
        <p:grpSpPr>
          <a:xfrm>
            <a:off x="2010623" y="2565411"/>
            <a:ext cx="2770661" cy="3516642"/>
            <a:chOff x="2010623" y="2565411"/>
            <a:chExt cx="2770661" cy="3516642"/>
          </a:xfrm>
        </p:grpSpPr>
        <p:sp>
          <p:nvSpPr>
            <p:cNvPr id="8210" name="Textfeld 8209">
              <a:extLst>
                <a:ext uri="{FF2B5EF4-FFF2-40B4-BE49-F238E27FC236}">
                  <a16:creationId xmlns:a16="http://schemas.microsoft.com/office/drawing/2014/main" id="{FEF2BB42-1A54-70E8-DD6D-5D376597763F}"/>
                </a:ext>
              </a:extLst>
            </p:cNvPr>
            <p:cNvSpPr txBox="1"/>
            <p:nvPr/>
          </p:nvSpPr>
          <p:spPr>
            <a:xfrm>
              <a:off x="2936240" y="2565411"/>
              <a:ext cx="1845044" cy="492443"/>
            </a:xfrm>
            <a:prstGeom prst="rect">
              <a:avLst/>
            </a:prstGeom>
            <a:noFill/>
          </p:spPr>
          <p:txBody>
            <a:bodyPr wrap="square" rtlCol="0">
              <a:spAutoFit/>
            </a:bodyPr>
            <a:lstStyle/>
            <a:p>
              <a:r>
                <a:rPr lang="de-DE" sz="1400" dirty="0">
                  <a:solidFill>
                    <a:srgbClr val="FF0000"/>
                  </a:solidFill>
                </a:rPr>
                <a:t>E: 100% (ohne IKW)</a:t>
              </a:r>
              <a:br>
                <a:rPr lang="de-DE" sz="1400" dirty="0">
                  <a:solidFill>
                    <a:srgbClr val="FF0000"/>
                  </a:solidFill>
                </a:rPr>
              </a:br>
              <a:r>
                <a:rPr lang="de-DE" sz="1200" dirty="0">
                  <a:solidFill>
                    <a:srgbClr val="FF0000"/>
                  </a:solidFill>
                </a:rPr>
                <a:t>*)</a:t>
              </a:r>
            </a:p>
          </p:txBody>
        </p:sp>
        <p:sp>
          <p:nvSpPr>
            <p:cNvPr id="95" name="Textfeld 94">
              <a:extLst>
                <a:ext uri="{FF2B5EF4-FFF2-40B4-BE49-F238E27FC236}">
                  <a16:creationId xmlns:a16="http://schemas.microsoft.com/office/drawing/2014/main" id="{8A8AC5BC-316C-897B-6841-45BF2F71ACA5}"/>
                </a:ext>
              </a:extLst>
            </p:cNvPr>
            <p:cNvSpPr txBox="1"/>
            <p:nvPr/>
          </p:nvSpPr>
          <p:spPr>
            <a:xfrm>
              <a:off x="2010623" y="5805054"/>
              <a:ext cx="1611339" cy="276999"/>
            </a:xfrm>
            <a:prstGeom prst="rect">
              <a:avLst/>
            </a:prstGeom>
            <a:noFill/>
          </p:spPr>
          <p:txBody>
            <a:bodyPr wrap="none" rtlCol="0">
              <a:spAutoFit/>
            </a:bodyPr>
            <a:lstStyle/>
            <a:p>
              <a:r>
                <a:rPr lang="de-DE" sz="1200" dirty="0">
                  <a:solidFill>
                    <a:srgbClr val="FF0000"/>
                  </a:solidFill>
                </a:rPr>
                <a:t>*) E: Energie (Strom)</a:t>
              </a:r>
              <a:endParaRPr lang="de-DE" sz="1200" dirty="0"/>
            </a:p>
          </p:txBody>
        </p:sp>
      </p:grpSp>
    </p:spTree>
    <p:extLst>
      <p:ext uri="{BB962C8B-B14F-4D97-AF65-F5344CB8AC3E}">
        <p14:creationId xmlns:p14="http://schemas.microsoft.com/office/powerpoint/2010/main" val="309449414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additive="base">
                                        <p:cTn id="7" dur="1000" fill="hold"/>
                                        <p:tgtEl>
                                          <p:spTgt spid="84"/>
                                        </p:tgtEl>
                                        <p:attrNameLst>
                                          <p:attrName>ppt_x</p:attrName>
                                        </p:attrNameLst>
                                      </p:cBhvr>
                                      <p:tavLst>
                                        <p:tav tm="0">
                                          <p:val>
                                            <p:strVal val="1+#ppt_w/2"/>
                                          </p:val>
                                        </p:tav>
                                        <p:tav tm="100000">
                                          <p:val>
                                            <p:strVal val="#ppt_x"/>
                                          </p:val>
                                        </p:tav>
                                      </p:tavLst>
                                    </p:anim>
                                    <p:anim calcmode="lin" valueType="num">
                                      <p:cBhvr additive="base">
                                        <p:cTn id="8" dur="10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5"/>
                                        </p:tgtEl>
                                        <p:attrNameLst>
                                          <p:attrName>style.visibility</p:attrName>
                                        </p:attrNameLst>
                                      </p:cBhvr>
                                      <p:to>
                                        <p:strVal val="visible"/>
                                      </p:to>
                                    </p:set>
                                    <p:anim calcmode="lin" valueType="num">
                                      <p:cBhvr additive="base">
                                        <p:cTn id="13" dur="1000" fill="hold"/>
                                        <p:tgtEl>
                                          <p:spTgt spid="85"/>
                                        </p:tgtEl>
                                        <p:attrNameLst>
                                          <p:attrName>ppt_x</p:attrName>
                                        </p:attrNameLst>
                                      </p:cBhvr>
                                      <p:tavLst>
                                        <p:tav tm="0">
                                          <p:val>
                                            <p:strVal val="1+#ppt_w/2"/>
                                          </p:val>
                                        </p:tav>
                                        <p:tav tm="100000">
                                          <p:val>
                                            <p:strVal val="#ppt_x"/>
                                          </p:val>
                                        </p:tav>
                                      </p:tavLst>
                                    </p:anim>
                                    <p:anim calcmode="lin" valueType="num">
                                      <p:cBhvr additive="base">
                                        <p:cTn id="14" dur="10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anim calcmode="lin" valueType="num">
                                      <p:cBhvr additive="base">
                                        <p:cTn id="25" dur="1000" fill="hold"/>
                                        <p:tgtEl>
                                          <p:spTgt spid="86"/>
                                        </p:tgtEl>
                                        <p:attrNameLst>
                                          <p:attrName>ppt_x</p:attrName>
                                        </p:attrNameLst>
                                      </p:cBhvr>
                                      <p:tavLst>
                                        <p:tav tm="0">
                                          <p:val>
                                            <p:strVal val="1+#ppt_w/2"/>
                                          </p:val>
                                        </p:tav>
                                        <p:tav tm="100000">
                                          <p:val>
                                            <p:strVal val="#ppt_x"/>
                                          </p:val>
                                        </p:tav>
                                      </p:tavLst>
                                    </p:anim>
                                    <p:anim calcmode="lin" valueType="num">
                                      <p:cBhvr additive="base">
                                        <p:cTn id="26" dur="1000" fill="hold"/>
                                        <p:tgtEl>
                                          <p:spTgt spid="8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204"/>
                                        </p:tgtEl>
                                        <p:attrNameLst>
                                          <p:attrName>style.visibility</p:attrName>
                                        </p:attrNameLst>
                                      </p:cBhvr>
                                      <p:to>
                                        <p:strVal val="visible"/>
                                      </p:to>
                                    </p:set>
                                    <p:anim calcmode="lin" valueType="num">
                                      <p:cBhvr additive="base">
                                        <p:cTn id="31" dur="1000" fill="hold"/>
                                        <p:tgtEl>
                                          <p:spTgt spid="8204"/>
                                        </p:tgtEl>
                                        <p:attrNameLst>
                                          <p:attrName>ppt_x</p:attrName>
                                        </p:attrNameLst>
                                      </p:cBhvr>
                                      <p:tavLst>
                                        <p:tav tm="0">
                                          <p:val>
                                            <p:strVal val="1+#ppt_w/2"/>
                                          </p:val>
                                        </p:tav>
                                        <p:tav tm="100000">
                                          <p:val>
                                            <p:strVal val="#ppt_x"/>
                                          </p:val>
                                        </p:tav>
                                      </p:tavLst>
                                    </p:anim>
                                    <p:anim calcmode="lin" valueType="num">
                                      <p:cBhvr additive="base">
                                        <p:cTn id="32" dur="10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205"/>
                                        </p:tgtEl>
                                        <p:attrNameLst>
                                          <p:attrName>style.visibility</p:attrName>
                                        </p:attrNameLst>
                                      </p:cBhvr>
                                      <p:to>
                                        <p:strVal val="visible"/>
                                      </p:to>
                                    </p:set>
                                    <p:anim calcmode="lin" valueType="num">
                                      <p:cBhvr additive="base">
                                        <p:cTn id="37" dur="1000" fill="hold"/>
                                        <p:tgtEl>
                                          <p:spTgt spid="8205"/>
                                        </p:tgtEl>
                                        <p:attrNameLst>
                                          <p:attrName>ppt_x</p:attrName>
                                        </p:attrNameLst>
                                      </p:cBhvr>
                                      <p:tavLst>
                                        <p:tav tm="0">
                                          <p:val>
                                            <p:strVal val="1+#ppt_w/2"/>
                                          </p:val>
                                        </p:tav>
                                        <p:tav tm="100000">
                                          <p:val>
                                            <p:strVal val="#ppt_x"/>
                                          </p:val>
                                        </p:tav>
                                      </p:tavLst>
                                    </p:anim>
                                    <p:anim calcmode="lin" valueType="num">
                                      <p:cBhvr additive="base">
                                        <p:cTn id="38" dur="10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206"/>
                                        </p:tgtEl>
                                        <p:attrNameLst>
                                          <p:attrName>style.visibility</p:attrName>
                                        </p:attrNameLst>
                                      </p:cBhvr>
                                      <p:to>
                                        <p:strVal val="visible"/>
                                      </p:to>
                                    </p:set>
                                    <p:anim calcmode="lin" valueType="num">
                                      <p:cBhvr additive="base">
                                        <p:cTn id="43" dur="1000" fill="hold"/>
                                        <p:tgtEl>
                                          <p:spTgt spid="8206"/>
                                        </p:tgtEl>
                                        <p:attrNameLst>
                                          <p:attrName>ppt_x</p:attrName>
                                        </p:attrNameLst>
                                      </p:cBhvr>
                                      <p:tavLst>
                                        <p:tav tm="0">
                                          <p:val>
                                            <p:strVal val="1+#ppt_w/2"/>
                                          </p:val>
                                        </p:tav>
                                        <p:tav tm="100000">
                                          <p:val>
                                            <p:strVal val="#ppt_x"/>
                                          </p:val>
                                        </p:tav>
                                      </p:tavLst>
                                    </p:anim>
                                    <p:anim calcmode="lin" valueType="num">
                                      <p:cBhvr additive="base">
                                        <p:cTn id="44" dur="10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7"/>
                                        </p:tgtEl>
                                        <p:attrNameLst>
                                          <p:attrName>style.visibility</p:attrName>
                                        </p:attrNameLst>
                                      </p:cBhvr>
                                      <p:to>
                                        <p:strVal val="visible"/>
                                      </p:to>
                                    </p:set>
                                    <p:anim calcmode="lin" valueType="num">
                                      <p:cBhvr additive="base">
                                        <p:cTn id="49" dur="1000" fill="hold"/>
                                        <p:tgtEl>
                                          <p:spTgt spid="87"/>
                                        </p:tgtEl>
                                        <p:attrNameLst>
                                          <p:attrName>ppt_x</p:attrName>
                                        </p:attrNameLst>
                                      </p:cBhvr>
                                      <p:tavLst>
                                        <p:tav tm="0">
                                          <p:val>
                                            <p:strVal val="1+#ppt_w/2"/>
                                          </p:val>
                                        </p:tav>
                                        <p:tav tm="100000">
                                          <p:val>
                                            <p:strVal val="#ppt_x"/>
                                          </p:val>
                                        </p:tav>
                                      </p:tavLst>
                                    </p:anim>
                                    <p:anim calcmode="lin" valueType="num">
                                      <p:cBhvr additive="base">
                                        <p:cTn id="50" dur="1000" fill="hold"/>
                                        <p:tgtEl>
                                          <p:spTgt spid="8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209"/>
                                        </p:tgtEl>
                                        <p:attrNameLst>
                                          <p:attrName>style.visibility</p:attrName>
                                        </p:attrNameLst>
                                      </p:cBhvr>
                                      <p:to>
                                        <p:strVal val="visible"/>
                                      </p:to>
                                    </p:set>
                                    <p:anim calcmode="lin" valueType="num">
                                      <p:cBhvr additive="base">
                                        <p:cTn id="55" dur="1000" fill="hold"/>
                                        <p:tgtEl>
                                          <p:spTgt spid="8209"/>
                                        </p:tgtEl>
                                        <p:attrNameLst>
                                          <p:attrName>ppt_x</p:attrName>
                                        </p:attrNameLst>
                                      </p:cBhvr>
                                      <p:tavLst>
                                        <p:tav tm="0">
                                          <p:val>
                                            <p:strVal val="1+#ppt_w/2"/>
                                          </p:val>
                                        </p:tav>
                                        <p:tav tm="100000">
                                          <p:val>
                                            <p:strVal val="#ppt_x"/>
                                          </p:val>
                                        </p:tav>
                                      </p:tavLst>
                                    </p:anim>
                                    <p:anim calcmode="lin" valueType="num">
                                      <p:cBhvr additive="base">
                                        <p:cTn id="56" dur="10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8208"/>
                                        </p:tgtEl>
                                        <p:attrNameLst>
                                          <p:attrName>style.visibility</p:attrName>
                                        </p:attrNameLst>
                                      </p:cBhvr>
                                      <p:to>
                                        <p:strVal val="visible"/>
                                      </p:to>
                                    </p:set>
                                    <p:anim calcmode="lin" valueType="num">
                                      <p:cBhvr additive="base">
                                        <p:cTn id="61" dur="1000" fill="hold"/>
                                        <p:tgtEl>
                                          <p:spTgt spid="8208"/>
                                        </p:tgtEl>
                                        <p:attrNameLst>
                                          <p:attrName>ppt_x</p:attrName>
                                        </p:attrNameLst>
                                      </p:cBhvr>
                                      <p:tavLst>
                                        <p:tav tm="0">
                                          <p:val>
                                            <p:strVal val="1+#ppt_w/2"/>
                                          </p:val>
                                        </p:tav>
                                        <p:tav tm="100000">
                                          <p:val>
                                            <p:strVal val="#ppt_x"/>
                                          </p:val>
                                        </p:tav>
                                      </p:tavLst>
                                    </p:anim>
                                    <p:anim calcmode="lin" valueType="num">
                                      <p:cBhvr additive="base">
                                        <p:cTn id="62" dur="10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91"/>
                                        </p:tgtEl>
                                        <p:attrNameLst>
                                          <p:attrName>style.visibility</p:attrName>
                                        </p:attrNameLst>
                                      </p:cBhvr>
                                      <p:to>
                                        <p:strVal val="visible"/>
                                      </p:to>
                                    </p:set>
                                    <p:anim calcmode="lin" valueType="num">
                                      <p:cBhvr additive="base">
                                        <p:cTn id="67" dur="1000" fill="hold"/>
                                        <p:tgtEl>
                                          <p:spTgt spid="91"/>
                                        </p:tgtEl>
                                        <p:attrNameLst>
                                          <p:attrName>ppt_x</p:attrName>
                                        </p:attrNameLst>
                                      </p:cBhvr>
                                      <p:tavLst>
                                        <p:tav tm="0">
                                          <p:val>
                                            <p:strVal val="1+#ppt_w/2"/>
                                          </p:val>
                                        </p:tav>
                                        <p:tav tm="100000">
                                          <p:val>
                                            <p:strVal val="#ppt_x"/>
                                          </p:val>
                                        </p:tav>
                                      </p:tavLst>
                                    </p:anim>
                                    <p:anim calcmode="lin" valueType="num">
                                      <p:cBhvr additive="base">
                                        <p:cTn id="68" dur="10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nodeType="clickEffect">
                                  <p:stCondLst>
                                    <p:cond delay="0"/>
                                  </p:stCondLst>
                                  <p:childTnLst>
                                    <p:set>
                                      <p:cBhvr>
                                        <p:cTn id="72" dur="1" fill="hold">
                                          <p:stCondLst>
                                            <p:cond delay="0"/>
                                          </p:stCondLst>
                                        </p:cTn>
                                        <p:tgtEl>
                                          <p:spTgt spid="8192"/>
                                        </p:tgtEl>
                                        <p:attrNameLst>
                                          <p:attrName>style.visibility</p:attrName>
                                        </p:attrNameLst>
                                      </p:cBhvr>
                                      <p:to>
                                        <p:strVal val="visible"/>
                                      </p:to>
                                    </p:set>
                                    <p:anim calcmode="lin" valueType="num">
                                      <p:cBhvr additive="base">
                                        <p:cTn id="73" dur="1000" fill="hold"/>
                                        <p:tgtEl>
                                          <p:spTgt spid="8192"/>
                                        </p:tgtEl>
                                        <p:attrNameLst>
                                          <p:attrName>ppt_x</p:attrName>
                                        </p:attrNameLst>
                                      </p:cBhvr>
                                      <p:tavLst>
                                        <p:tav tm="0">
                                          <p:val>
                                            <p:strVal val="0-#ppt_w/2"/>
                                          </p:val>
                                        </p:tav>
                                        <p:tav tm="100000">
                                          <p:val>
                                            <p:strVal val="#ppt_x"/>
                                          </p:val>
                                        </p:tav>
                                      </p:tavLst>
                                    </p:anim>
                                    <p:anim calcmode="lin" valueType="num">
                                      <p:cBhvr additive="base">
                                        <p:cTn id="74" dur="1000" fill="hold"/>
                                        <p:tgtEl>
                                          <p:spTgt spid="8192"/>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9" fill="hold" grpId="0" nodeType="clickEffect">
                                  <p:stCondLst>
                                    <p:cond delay="0"/>
                                  </p:stCondLst>
                                  <p:childTnLst>
                                    <p:set>
                                      <p:cBhvr>
                                        <p:cTn id="78" dur="1" fill="hold">
                                          <p:stCondLst>
                                            <p:cond delay="0"/>
                                          </p:stCondLst>
                                        </p:cTn>
                                        <p:tgtEl>
                                          <p:spTgt spid="8211"/>
                                        </p:tgtEl>
                                        <p:attrNameLst>
                                          <p:attrName>style.visibility</p:attrName>
                                        </p:attrNameLst>
                                      </p:cBhvr>
                                      <p:to>
                                        <p:strVal val="visible"/>
                                      </p:to>
                                    </p:set>
                                    <p:anim calcmode="lin" valueType="num">
                                      <p:cBhvr additive="base">
                                        <p:cTn id="79" dur="1000" fill="hold"/>
                                        <p:tgtEl>
                                          <p:spTgt spid="8211"/>
                                        </p:tgtEl>
                                        <p:attrNameLst>
                                          <p:attrName>ppt_x</p:attrName>
                                        </p:attrNameLst>
                                      </p:cBhvr>
                                      <p:tavLst>
                                        <p:tav tm="0">
                                          <p:val>
                                            <p:strVal val="0-#ppt_w/2"/>
                                          </p:val>
                                        </p:tav>
                                        <p:tav tm="100000">
                                          <p:val>
                                            <p:strVal val="#ppt_x"/>
                                          </p:val>
                                        </p:tav>
                                      </p:tavLst>
                                    </p:anim>
                                    <p:anim calcmode="lin" valueType="num">
                                      <p:cBhvr additive="base">
                                        <p:cTn id="80" dur="1000" fill="hold"/>
                                        <p:tgtEl>
                                          <p:spTgt spid="8211"/>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9" fill="hold" grpId="0" nodeType="clickEffect">
                                  <p:stCondLst>
                                    <p:cond delay="0"/>
                                  </p:stCondLst>
                                  <p:childTnLst>
                                    <p:set>
                                      <p:cBhvr>
                                        <p:cTn id="84" dur="1" fill="hold">
                                          <p:stCondLst>
                                            <p:cond delay="0"/>
                                          </p:stCondLst>
                                        </p:cTn>
                                        <p:tgtEl>
                                          <p:spTgt spid="8212"/>
                                        </p:tgtEl>
                                        <p:attrNameLst>
                                          <p:attrName>style.visibility</p:attrName>
                                        </p:attrNameLst>
                                      </p:cBhvr>
                                      <p:to>
                                        <p:strVal val="visible"/>
                                      </p:to>
                                    </p:set>
                                    <p:anim calcmode="lin" valueType="num">
                                      <p:cBhvr additive="base">
                                        <p:cTn id="85" dur="1000" fill="hold"/>
                                        <p:tgtEl>
                                          <p:spTgt spid="8212"/>
                                        </p:tgtEl>
                                        <p:attrNameLst>
                                          <p:attrName>ppt_x</p:attrName>
                                        </p:attrNameLst>
                                      </p:cBhvr>
                                      <p:tavLst>
                                        <p:tav tm="0">
                                          <p:val>
                                            <p:strVal val="0-#ppt_w/2"/>
                                          </p:val>
                                        </p:tav>
                                        <p:tav tm="100000">
                                          <p:val>
                                            <p:strVal val="#ppt_x"/>
                                          </p:val>
                                        </p:tav>
                                      </p:tavLst>
                                    </p:anim>
                                    <p:anim calcmode="lin" valueType="num">
                                      <p:cBhvr additive="base">
                                        <p:cTn id="86" dur="1000" fill="hold"/>
                                        <p:tgtEl>
                                          <p:spTgt spid="8212"/>
                                        </p:tgtEl>
                                        <p:attrNameLst>
                                          <p:attrName>ppt_y</p:attrName>
                                        </p:attrNameLst>
                                      </p:cBhvr>
                                      <p:tavLst>
                                        <p:tav tm="0">
                                          <p:val>
                                            <p:strVal val="0-#ppt_h/2"/>
                                          </p:val>
                                        </p:tav>
                                        <p:tav tm="100000">
                                          <p:val>
                                            <p:strVal val="#ppt_y"/>
                                          </p:val>
                                        </p:tav>
                                      </p:tavLst>
                                    </p:anim>
                                  </p:childTnLst>
                                </p:cTn>
                              </p:par>
                              <p:par>
                                <p:cTn id="87" presetID="2" presetClass="entr" presetSubtype="9" fill="hold" grpId="0" nodeType="withEffect">
                                  <p:stCondLst>
                                    <p:cond delay="0"/>
                                  </p:stCondLst>
                                  <p:childTnLst>
                                    <p:set>
                                      <p:cBhvr>
                                        <p:cTn id="88" dur="1" fill="hold">
                                          <p:stCondLst>
                                            <p:cond delay="0"/>
                                          </p:stCondLst>
                                        </p:cTn>
                                        <p:tgtEl>
                                          <p:spTgt spid="8214"/>
                                        </p:tgtEl>
                                        <p:attrNameLst>
                                          <p:attrName>style.visibility</p:attrName>
                                        </p:attrNameLst>
                                      </p:cBhvr>
                                      <p:to>
                                        <p:strVal val="visible"/>
                                      </p:to>
                                    </p:set>
                                    <p:anim calcmode="lin" valueType="num">
                                      <p:cBhvr additive="base">
                                        <p:cTn id="89" dur="1000" fill="hold"/>
                                        <p:tgtEl>
                                          <p:spTgt spid="8214"/>
                                        </p:tgtEl>
                                        <p:attrNameLst>
                                          <p:attrName>ppt_x</p:attrName>
                                        </p:attrNameLst>
                                      </p:cBhvr>
                                      <p:tavLst>
                                        <p:tav tm="0">
                                          <p:val>
                                            <p:strVal val="0-#ppt_w/2"/>
                                          </p:val>
                                        </p:tav>
                                        <p:tav tm="100000">
                                          <p:val>
                                            <p:strVal val="#ppt_x"/>
                                          </p:val>
                                        </p:tav>
                                      </p:tavLst>
                                    </p:anim>
                                    <p:anim calcmode="lin" valueType="num">
                                      <p:cBhvr additive="base">
                                        <p:cTn id="90" dur="1000" fill="hold"/>
                                        <p:tgtEl>
                                          <p:spTgt spid="8214"/>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3" fill="hold" nodeType="clickEffect">
                                  <p:stCondLst>
                                    <p:cond delay="0"/>
                                  </p:stCondLst>
                                  <p:childTnLst>
                                    <p:set>
                                      <p:cBhvr>
                                        <p:cTn id="94" dur="1" fill="hold">
                                          <p:stCondLst>
                                            <p:cond delay="0"/>
                                          </p:stCondLst>
                                        </p:cTn>
                                        <p:tgtEl>
                                          <p:spTgt spid="94"/>
                                        </p:tgtEl>
                                        <p:attrNameLst>
                                          <p:attrName>style.visibility</p:attrName>
                                        </p:attrNameLst>
                                      </p:cBhvr>
                                      <p:to>
                                        <p:strVal val="visible"/>
                                      </p:to>
                                    </p:set>
                                    <p:anim calcmode="lin" valueType="num">
                                      <p:cBhvr additive="base">
                                        <p:cTn id="95" dur="1000" fill="hold"/>
                                        <p:tgtEl>
                                          <p:spTgt spid="94"/>
                                        </p:tgtEl>
                                        <p:attrNameLst>
                                          <p:attrName>ppt_x</p:attrName>
                                        </p:attrNameLst>
                                      </p:cBhvr>
                                      <p:tavLst>
                                        <p:tav tm="0">
                                          <p:val>
                                            <p:strVal val="1+#ppt_w/2"/>
                                          </p:val>
                                        </p:tav>
                                        <p:tav tm="100000">
                                          <p:val>
                                            <p:strVal val="#ppt_x"/>
                                          </p:val>
                                        </p:tav>
                                      </p:tavLst>
                                    </p:anim>
                                    <p:anim calcmode="lin" valueType="num">
                                      <p:cBhvr additive="base">
                                        <p:cTn id="96" dur="1000" fill="hold"/>
                                        <p:tgtEl>
                                          <p:spTgt spid="94"/>
                                        </p:tgtEl>
                                        <p:attrNameLst>
                                          <p:attrName>ppt_y</p:attrName>
                                        </p:attrNameLst>
                                      </p:cBhvr>
                                      <p:tavLst>
                                        <p:tav tm="0">
                                          <p:val>
                                            <p:strVal val="0-#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92"/>
                                        </p:tgtEl>
                                        <p:attrNameLst>
                                          <p:attrName>style.visibility</p:attrName>
                                        </p:attrNameLst>
                                      </p:cBhvr>
                                      <p:to>
                                        <p:strVal val="visible"/>
                                      </p:to>
                                    </p:set>
                                    <p:anim calcmode="lin" valueType="num">
                                      <p:cBhvr additive="base">
                                        <p:cTn id="101" dur="1000" fill="hold"/>
                                        <p:tgtEl>
                                          <p:spTgt spid="92"/>
                                        </p:tgtEl>
                                        <p:attrNameLst>
                                          <p:attrName>ppt_x</p:attrName>
                                        </p:attrNameLst>
                                      </p:cBhvr>
                                      <p:tavLst>
                                        <p:tav tm="0">
                                          <p:val>
                                            <p:strVal val="#ppt_x"/>
                                          </p:val>
                                        </p:tav>
                                        <p:tav tm="100000">
                                          <p:val>
                                            <p:strVal val="#ppt_x"/>
                                          </p:val>
                                        </p:tav>
                                      </p:tavLst>
                                    </p:anim>
                                    <p:anim calcmode="lin" valueType="num">
                                      <p:cBhvr additive="base">
                                        <p:cTn id="102" dur="1000" fill="hold"/>
                                        <p:tgtEl>
                                          <p:spTgt spid="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2" grpId="0"/>
      <p:bldP spid="8211" grpId="0"/>
      <p:bldP spid="8212" grpId="0"/>
      <p:bldP spid="82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07357" y="84138"/>
            <a:ext cx="874117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Transformation des Energiesystems</a:t>
            </a:r>
            <a:br>
              <a:rPr lang="de-DE" altLang="de-DE" sz="2000" dirty="0">
                <a:solidFill>
                  <a:schemeClr val="bg1"/>
                </a:solidFill>
              </a:rPr>
            </a:br>
            <a:r>
              <a:rPr lang="de-DE" altLang="de-DE" sz="2000" dirty="0">
                <a:solidFill>
                  <a:schemeClr val="bg1"/>
                </a:solidFill>
              </a:rPr>
              <a:t>von vielen kleinen Energieversorgern zur „demokratischen“ Energiewirtschaft</a:t>
            </a:r>
          </a:p>
        </p:txBody>
      </p:sp>
      <p:sp>
        <p:nvSpPr>
          <p:cNvPr id="8216" name="Text Box 14">
            <a:extLst>
              <a:ext uri="{FF2B5EF4-FFF2-40B4-BE49-F238E27FC236}">
                <a16:creationId xmlns:a16="http://schemas.microsoft.com/office/drawing/2014/main" id="{B49042AF-7629-E4CD-B098-8602D161014E}"/>
              </a:ext>
            </a:extLst>
          </p:cNvPr>
          <p:cNvSpPr txBox="1">
            <a:spLocks noChangeArrowheads="1"/>
          </p:cNvSpPr>
          <p:nvPr/>
        </p:nvSpPr>
        <p:spPr bwMode="auto">
          <a:xfrm>
            <a:off x="3436774" y="6063283"/>
            <a:ext cx="2249334" cy="184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r>
              <a:rPr lang="de-DE" altLang="de-DE" sz="1200" u="sng" dirty="0">
                <a:ea typeface="Microsoft YaHei" panose="020B0503020204020204" pitchFamily="34" charset="-122"/>
              </a:rPr>
              <a:t>Quelle:</a:t>
            </a:r>
            <a:r>
              <a:rPr lang="de-DE" altLang="de-DE" sz="1200" dirty="0">
                <a:ea typeface="Microsoft YaHei" panose="020B0503020204020204" pitchFamily="34" charset="-122"/>
              </a:rPr>
              <a:t> Energie-Wissen, ISE e.V.</a:t>
            </a:r>
          </a:p>
        </p:txBody>
      </p:sp>
      <p:sp>
        <p:nvSpPr>
          <p:cNvPr id="8502" name="Textfeld 8501">
            <a:extLst>
              <a:ext uri="{FF2B5EF4-FFF2-40B4-BE49-F238E27FC236}">
                <a16:creationId xmlns:a16="http://schemas.microsoft.com/office/drawing/2014/main" id="{FABD3083-4B95-1714-E113-B31F624F93A9}"/>
              </a:ext>
            </a:extLst>
          </p:cNvPr>
          <p:cNvSpPr txBox="1"/>
          <p:nvPr/>
        </p:nvSpPr>
        <p:spPr>
          <a:xfrm>
            <a:off x="1014784" y="750770"/>
            <a:ext cx="1079192" cy="338554"/>
          </a:xfrm>
          <a:prstGeom prst="rect">
            <a:avLst/>
          </a:prstGeom>
          <a:noFill/>
        </p:spPr>
        <p:txBody>
          <a:bodyPr wrap="square" rtlCol="0">
            <a:spAutoFit/>
          </a:bodyPr>
          <a:lstStyle/>
          <a:p>
            <a:pPr algn="ctr"/>
            <a:r>
              <a:rPr lang="de-DE" sz="1600" dirty="0">
                <a:solidFill>
                  <a:srgbClr val="0000FF"/>
                </a:solidFill>
              </a:rPr>
              <a:t>bis 1998</a:t>
            </a:r>
          </a:p>
        </p:txBody>
      </p:sp>
      <p:pic>
        <p:nvPicPr>
          <p:cNvPr id="8507" name="Grafik 8506">
            <a:extLst>
              <a:ext uri="{FF2B5EF4-FFF2-40B4-BE49-F238E27FC236}">
                <a16:creationId xmlns:a16="http://schemas.microsoft.com/office/drawing/2014/main" id="{E81ED51D-11DB-7D78-23A8-8DE1935FD7E0}"/>
              </a:ext>
            </a:extLst>
          </p:cNvPr>
          <p:cNvPicPr>
            <a:picLocks noChangeAspect="1"/>
          </p:cNvPicPr>
          <p:nvPr/>
        </p:nvPicPr>
        <p:blipFill rotWithShape="1">
          <a:blip r:embed="rId3"/>
          <a:srcRect l="45182" t="19879" r="45005" b="10850"/>
          <a:stretch/>
        </p:blipFill>
        <p:spPr>
          <a:xfrm>
            <a:off x="244123" y="1207546"/>
            <a:ext cx="2749128" cy="3638727"/>
          </a:xfrm>
          <a:prstGeom prst="rect">
            <a:avLst/>
          </a:prstGeom>
        </p:spPr>
      </p:pic>
      <p:sp>
        <p:nvSpPr>
          <p:cNvPr id="8508" name="Textfeld 8507">
            <a:extLst>
              <a:ext uri="{FF2B5EF4-FFF2-40B4-BE49-F238E27FC236}">
                <a16:creationId xmlns:a16="http://schemas.microsoft.com/office/drawing/2014/main" id="{097A920C-36F0-E7D4-68CD-2E19BB5DF248}"/>
              </a:ext>
            </a:extLst>
          </p:cNvPr>
          <p:cNvSpPr txBox="1"/>
          <p:nvPr/>
        </p:nvSpPr>
        <p:spPr>
          <a:xfrm>
            <a:off x="-32036" y="4787341"/>
            <a:ext cx="3395111" cy="1169551"/>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ca. 700 regionale Energieversorger</a:t>
            </a:r>
            <a:br>
              <a:rPr lang="de-DE" sz="1400" dirty="0">
                <a:solidFill>
                  <a:srgbClr val="0000FF"/>
                </a:solidFill>
              </a:rPr>
            </a:br>
            <a:r>
              <a:rPr lang="de-DE" sz="1400" dirty="0">
                <a:solidFill>
                  <a:srgbClr val="0000FF"/>
                </a:solidFill>
              </a:rPr>
              <a:t>(AöR-Monopole) mit</a:t>
            </a:r>
            <a:br>
              <a:rPr lang="de-DE" sz="1400" dirty="0">
                <a:solidFill>
                  <a:srgbClr val="0000FF"/>
                </a:solidFill>
              </a:rPr>
            </a:br>
            <a:r>
              <a:rPr lang="de-DE" sz="1400" dirty="0">
                <a:solidFill>
                  <a:srgbClr val="0000FF"/>
                </a:solidFill>
              </a:rPr>
              <a:t>- Erzeugung (teilweise)</a:t>
            </a:r>
            <a:br>
              <a:rPr lang="de-DE" sz="1400" dirty="0">
                <a:solidFill>
                  <a:srgbClr val="0000FF"/>
                </a:solidFill>
              </a:rPr>
            </a:br>
            <a:r>
              <a:rPr lang="de-DE" sz="1400" dirty="0">
                <a:solidFill>
                  <a:srgbClr val="0000FF"/>
                </a:solidFill>
              </a:rPr>
              <a:t>- Übertragungsnetze (teilweise)</a:t>
            </a:r>
            <a:br>
              <a:rPr lang="de-DE" sz="1400" dirty="0">
                <a:solidFill>
                  <a:srgbClr val="0000FF"/>
                </a:solidFill>
              </a:rPr>
            </a:br>
            <a:r>
              <a:rPr lang="de-DE" sz="1400" dirty="0">
                <a:solidFill>
                  <a:srgbClr val="0000FF"/>
                </a:solidFill>
              </a:rPr>
              <a:t>- Verteilernetze</a:t>
            </a:r>
          </a:p>
        </p:txBody>
      </p:sp>
      <p:sp>
        <p:nvSpPr>
          <p:cNvPr id="8512" name="Textfeld 8511">
            <a:extLst>
              <a:ext uri="{FF2B5EF4-FFF2-40B4-BE49-F238E27FC236}">
                <a16:creationId xmlns:a16="http://schemas.microsoft.com/office/drawing/2014/main" id="{F88A7358-326A-7753-11AB-7C11761688AB}"/>
              </a:ext>
            </a:extLst>
          </p:cNvPr>
          <p:cNvSpPr txBox="1"/>
          <p:nvPr/>
        </p:nvSpPr>
        <p:spPr>
          <a:xfrm>
            <a:off x="3156475" y="5273536"/>
            <a:ext cx="3395111" cy="523220"/>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866 regionale V-Netzbetreiber</a:t>
            </a:r>
            <a:br>
              <a:rPr lang="de-DE" sz="1400" dirty="0">
                <a:solidFill>
                  <a:srgbClr val="0000FF"/>
                </a:solidFill>
              </a:rPr>
            </a:br>
            <a:r>
              <a:rPr lang="de-DE" sz="1400" dirty="0">
                <a:solidFill>
                  <a:srgbClr val="0000FF"/>
                </a:solidFill>
              </a:rPr>
              <a:t>(Monopole, priv./kommunal)</a:t>
            </a:r>
          </a:p>
        </p:txBody>
      </p:sp>
      <p:sp>
        <p:nvSpPr>
          <p:cNvPr id="8513" name="Textfeld 8512">
            <a:extLst>
              <a:ext uri="{FF2B5EF4-FFF2-40B4-BE49-F238E27FC236}">
                <a16:creationId xmlns:a16="http://schemas.microsoft.com/office/drawing/2014/main" id="{1B965740-796A-AFFF-8DDF-045149F8044C}"/>
              </a:ext>
            </a:extLst>
          </p:cNvPr>
          <p:cNvSpPr txBox="1"/>
          <p:nvPr/>
        </p:nvSpPr>
        <p:spPr>
          <a:xfrm>
            <a:off x="-32036" y="5894283"/>
            <a:ext cx="3395111"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Öl-/Gasversorgung (priv./kommunal)</a:t>
            </a:r>
          </a:p>
        </p:txBody>
      </p:sp>
      <p:sp>
        <p:nvSpPr>
          <p:cNvPr id="8514" name="Textfeld 8513">
            <a:extLst>
              <a:ext uri="{FF2B5EF4-FFF2-40B4-BE49-F238E27FC236}">
                <a16:creationId xmlns:a16="http://schemas.microsoft.com/office/drawing/2014/main" id="{C1098B3B-D0BA-CBA8-67B0-2C1518843F34}"/>
              </a:ext>
            </a:extLst>
          </p:cNvPr>
          <p:cNvSpPr txBox="1"/>
          <p:nvPr/>
        </p:nvSpPr>
        <p:spPr>
          <a:xfrm>
            <a:off x="3156475" y="5727265"/>
            <a:ext cx="3395111"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Öl-/Gasversorgung (priv./kommunal)</a:t>
            </a:r>
          </a:p>
        </p:txBody>
      </p:sp>
      <p:grpSp>
        <p:nvGrpSpPr>
          <p:cNvPr id="8523" name="Gruppieren 8522">
            <a:extLst>
              <a:ext uri="{FF2B5EF4-FFF2-40B4-BE49-F238E27FC236}">
                <a16:creationId xmlns:a16="http://schemas.microsoft.com/office/drawing/2014/main" id="{27A5CB1E-4142-5AF7-EC00-D1F0B748EBA3}"/>
              </a:ext>
            </a:extLst>
          </p:cNvPr>
          <p:cNvGrpSpPr/>
          <p:nvPr/>
        </p:nvGrpSpPr>
        <p:grpSpPr>
          <a:xfrm>
            <a:off x="3162892" y="750770"/>
            <a:ext cx="3266621" cy="4063694"/>
            <a:chOff x="3162892" y="750770"/>
            <a:chExt cx="3266621" cy="4063694"/>
          </a:xfrm>
        </p:grpSpPr>
        <p:grpSp>
          <p:nvGrpSpPr>
            <p:cNvPr id="8519" name="Gruppieren 8518">
              <a:extLst>
                <a:ext uri="{FF2B5EF4-FFF2-40B4-BE49-F238E27FC236}">
                  <a16:creationId xmlns:a16="http://schemas.microsoft.com/office/drawing/2014/main" id="{BC74DF28-0CDD-28E2-95E8-7CFCC49FC4ED}"/>
                </a:ext>
              </a:extLst>
            </p:cNvPr>
            <p:cNvGrpSpPr/>
            <p:nvPr/>
          </p:nvGrpSpPr>
          <p:grpSpPr>
            <a:xfrm>
              <a:off x="3571759" y="750770"/>
              <a:ext cx="2857754" cy="4063694"/>
              <a:chOff x="3571759" y="750770"/>
              <a:chExt cx="2857754" cy="4063694"/>
            </a:xfrm>
          </p:grpSpPr>
          <p:pic>
            <p:nvPicPr>
              <p:cNvPr id="8303" name="Grafik 8302" descr="Ein Bild, das Text, Karte, Atlas enthält.&#10;&#10;Automatisch generierte Beschreibung">
                <a:extLst>
                  <a:ext uri="{FF2B5EF4-FFF2-40B4-BE49-F238E27FC236}">
                    <a16:creationId xmlns:a16="http://schemas.microsoft.com/office/drawing/2014/main" id="{B964BB3B-55CA-AA6A-2E2B-58D78F6D6B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759" y="1242271"/>
                <a:ext cx="2857754" cy="3572193"/>
              </a:xfrm>
              <a:prstGeom prst="rect">
                <a:avLst/>
              </a:prstGeom>
            </p:spPr>
          </p:pic>
          <p:sp>
            <p:nvSpPr>
              <p:cNvPr id="8504" name="Textfeld 8503">
                <a:extLst>
                  <a:ext uri="{FF2B5EF4-FFF2-40B4-BE49-F238E27FC236}">
                    <a16:creationId xmlns:a16="http://schemas.microsoft.com/office/drawing/2014/main" id="{AAAED63A-A3A2-D5D3-6DF8-2409AEC06166}"/>
                  </a:ext>
                </a:extLst>
              </p:cNvPr>
              <p:cNvSpPr txBox="1"/>
              <p:nvPr/>
            </p:nvSpPr>
            <p:spPr>
              <a:xfrm>
                <a:off x="3703320" y="750770"/>
                <a:ext cx="2514600" cy="523220"/>
              </a:xfrm>
              <a:prstGeom prst="rect">
                <a:avLst/>
              </a:prstGeom>
              <a:noFill/>
            </p:spPr>
            <p:txBody>
              <a:bodyPr wrap="square" rtlCol="0">
                <a:spAutoFit/>
              </a:bodyPr>
              <a:lstStyle/>
              <a:p>
                <a:pPr algn="ctr"/>
                <a:r>
                  <a:rPr lang="de-DE" sz="1600" dirty="0">
                    <a:solidFill>
                      <a:srgbClr val="0000FF"/>
                    </a:solidFill>
                  </a:rPr>
                  <a:t>ab 1998 (Privatisierung)</a:t>
                </a:r>
                <a:br>
                  <a:rPr lang="de-DE" sz="1600" dirty="0">
                    <a:solidFill>
                      <a:srgbClr val="0000FF"/>
                    </a:solidFill>
                  </a:rPr>
                </a:br>
                <a:r>
                  <a:rPr lang="de-DE" sz="1200" dirty="0">
                    <a:solidFill>
                      <a:srgbClr val="0000FF"/>
                    </a:solidFill>
                  </a:rPr>
                  <a:t> „EU-Richtlinie: E-Binnenmarkt“</a:t>
                </a:r>
                <a:endParaRPr lang="de-DE" sz="1600" dirty="0">
                  <a:solidFill>
                    <a:srgbClr val="0000FF"/>
                  </a:solidFill>
                </a:endParaRPr>
              </a:p>
            </p:txBody>
          </p:sp>
        </p:grpSp>
        <p:sp>
          <p:nvSpPr>
            <p:cNvPr id="8521" name="Pfeil: nach rechts 8520">
              <a:extLst>
                <a:ext uri="{FF2B5EF4-FFF2-40B4-BE49-F238E27FC236}">
                  <a16:creationId xmlns:a16="http://schemas.microsoft.com/office/drawing/2014/main" id="{C0367983-1B35-6962-B4FF-FBD5A960FCEC}"/>
                </a:ext>
              </a:extLst>
            </p:cNvPr>
            <p:cNvSpPr/>
            <p:nvPr/>
          </p:nvSpPr>
          <p:spPr bwMode="auto">
            <a:xfrm>
              <a:off x="3162892" y="2860619"/>
              <a:ext cx="385546" cy="778862"/>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9" name="Gruppieren 18">
            <a:extLst>
              <a:ext uri="{FF2B5EF4-FFF2-40B4-BE49-F238E27FC236}">
                <a16:creationId xmlns:a16="http://schemas.microsoft.com/office/drawing/2014/main" id="{9C16F5A6-868D-5307-E850-4A05277A05D0}"/>
              </a:ext>
            </a:extLst>
          </p:cNvPr>
          <p:cNvGrpSpPr/>
          <p:nvPr/>
        </p:nvGrpSpPr>
        <p:grpSpPr>
          <a:xfrm>
            <a:off x="3156477" y="2150310"/>
            <a:ext cx="3646660" cy="2916233"/>
            <a:chOff x="3156477" y="2150310"/>
            <a:chExt cx="3646660" cy="2916233"/>
          </a:xfrm>
        </p:grpSpPr>
        <p:sp>
          <p:nvSpPr>
            <p:cNvPr id="8509" name="Textfeld 8508">
              <a:extLst>
                <a:ext uri="{FF2B5EF4-FFF2-40B4-BE49-F238E27FC236}">
                  <a16:creationId xmlns:a16="http://schemas.microsoft.com/office/drawing/2014/main" id="{E5F5013D-000B-7165-4078-3069FA7217B8}"/>
                </a:ext>
              </a:extLst>
            </p:cNvPr>
            <p:cNvSpPr txBox="1"/>
            <p:nvPr/>
          </p:nvSpPr>
          <p:spPr>
            <a:xfrm>
              <a:off x="3156477" y="4758766"/>
              <a:ext cx="3646660"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4 </a:t>
              </a:r>
              <a:r>
                <a:rPr lang="de-DE" sz="1400" dirty="0" err="1">
                  <a:solidFill>
                    <a:srgbClr val="0000FF"/>
                  </a:solidFill>
                </a:rPr>
                <a:t>überreg</a:t>
              </a:r>
              <a:r>
                <a:rPr lang="de-DE" sz="1400" dirty="0">
                  <a:solidFill>
                    <a:srgbClr val="0000FF"/>
                  </a:solidFill>
                </a:rPr>
                <a:t>. Energieversorger (Oligopole)</a:t>
              </a:r>
            </a:p>
          </p:txBody>
        </p:sp>
        <p:grpSp>
          <p:nvGrpSpPr>
            <p:cNvPr id="17" name="Gruppieren 16">
              <a:extLst>
                <a:ext uri="{FF2B5EF4-FFF2-40B4-BE49-F238E27FC236}">
                  <a16:creationId xmlns:a16="http://schemas.microsoft.com/office/drawing/2014/main" id="{D4713E77-DA1D-9821-077A-BA02F2E2C927}"/>
                </a:ext>
              </a:extLst>
            </p:cNvPr>
            <p:cNvGrpSpPr/>
            <p:nvPr/>
          </p:nvGrpSpPr>
          <p:grpSpPr>
            <a:xfrm>
              <a:off x="3694561" y="2150310"/>
              <a:ext cx="2350115" cy="2171126"/>
              <a:chOff x="3694561" y="2150310"/>
              <a:chExt cx="2350115" cy="2171126"/>
            </a:xfrm>
          </p:grpSpPr>
          <p:sp>
            <p:nvSpPr>
              <p:cNvPr id="2" name="Ellipse 1">
                <a:extLst>
                  <a:ext uri="{FF2B5EF4-FFF2-40B4-BE49-F238E27FC236}">
                    <a16:creationId xmlns:a16="http://schemas.microsoft.com/office/drawing/2014/main" id="{66EC085F-E7C9-70AA-2EAD-08D095F1AF13}"/>
                  </a:ext>
                </a:extLst>
              </p:cNvPr>
              <p:cNvSpPr/>
              <p:nvPr/>
            </p:nvSpPr>
            <p:spPr bwMode="auto">
              <a:xfrm>
                <a:off x="4292600" y="2150310"/>
                <a:ext cx="657225" cy="172834"/>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3" name="Ellipse 2">
                <a:extLst>
                  <a:ext uri="{FF2B5EF4-FFF2-40B4-BE49-F238E27FC236}">
                    <a16:creationId xmlns:a16="http://schemas.microsoft.com/office/drawing/2014/main" id="{86F06363-A853-1AA9-DE39-FA44789A37B7}"/>
                  </a:ext>
                </a:extLst>
              </p:cNvPr>
              <p:cNvSpPr/>
              <p:nvPr/>
            </p:nvSpPr>
            <p:spPr bwMode="auto">
              <a:xfrm>
                <a:off x="5177853" y="2246709"/>
                <a:ext cx="866823" cy="201314"/>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1" name="Ellipse 10">
                <a:extLst>
                  <a:ext uri="{FF2B5EF4-FFF2-40B4-BE49-F238E27FC236}">
                    <a16:creationId xmlns:a16="http://schemas.microsoft.com/office/drawing/2014/main" id="{133E7C0C-219B-8A1E-9255-220536E48511}"/>
                  </a:ext>
                </a:extLst>
              </p:cNvPr>
              <p:cNvSpPr/>
              <p:nvPr/>
            </p:nvSpPr>
            <p:spPr bwMode="auto">
              <a:xfrm>
                <a:off x="3694561" y="2805339"/>
                <a:ext cx="657225" cy="195659"/>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2" name="Ellipse 11">
                <a:extLst>
                  <a:ext uri="{FF2B5EF4-FFF2-40B4-BE49-F238E27FC236}">
                    <a16:creationId xmlns:a16="http://schemas.microsoft.com/office/drawing/2014/main" id="{B80CAE93-3EEC-3A67-EC04-831DE9E28DEF}"/>
                  </a:ext>
                </a:extLst>
              </p:cNvPr>
              <p:cNvSpPr/>
              <p:nvPr/>
            </p:nvSpPr>
            <p:spPr bwMode="auto">
              <a:xfrm>
                <a:off x="4150414" y="4125777"/>
                <a:ext cx="657225" cy="195659"/>
              </a:xfrm>
              <a:prstGeom prst="ellipse">
                <a:avLst/>
              </a:prstGeom>
              <a:no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grpSp>
        <p:nvGrpSpPr>
          <p:cNvPr id="20" name="Gruppieren 19">
            <a:extLst>
              <a:ext uri="{FF2B5EF4-FFF2-40B4-BE49-F238E27FC236}">
                <a16:creationId xmlns:a16="http://schemas.microsoft.com/office/drawing/2014/main" id="{2B098479-ED30-8B5E-92A7-BD3EBCF7C264}"/>
              </a:ext>
            </a:extLst>
          </p:cNvPr>
          <p:cNvGrpSpPr/>
          <p:nvPr/>
        </p:nvGrpSpPr>
        <p:grpSpPr>
          <a:xfrm>
            <a:off x="3156477" y="2334960"/>
            <a:ext cx="3608798" cy="2979493"/>
            <a:chOff x="3156477" y="2334960"/>
            <a:chExt cx="3608798" cy="2979493"/>
          </a:xfrm>
        </p:grpSpPr>
        <p:sp>
          <p:nvSpPr>
            <p:cNvPr id="8511" name="Textfeld 8510">
              <a:extLst>
                <a:ext uri="{FF2B5EF4-FFF2-40B4-BE49-F238E27FC236}">
                  <a16:creationId xmlns:a16="http://schemas.microsoft.com/office/drawing/2014/main" id="{F0D775C8-3876-B615-1580-4B1B4EEC8AEA}"/>
                </a:ext>
              </a:extLst>
            </p:cNvPr>
            <p:cNvSpPr txBox="1"/>
            <p:nvPr/>
          </p:nvSpPr>
          <p:spPr>
            <a:xfrm>
              <a:off x="3156477" y="5006676"/>
              <a:ext cx="3608798"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4 </a:t>
              </a:r>
              <a:r>
                <a:rPr lang="de-DE" sz="1400" dirty="0" err="1">
                  <a:solidFill>
                    <a:srgbClr val="0000FF"/>
                  </a:solidFill>
                </a:rPr>
                <a:t>überreg</a:t>
              </a:r>
              <a:r>
                <a:rPr lang="de-DE" sz="1400" dirty="0">
                  <a:solidFill>
                    <a:srgbClr val="0000FF"/>
                  </a:solidFill>
                </a:rPr>
                <a:t>. Ü-Netzbetreiber (Monopole)</a:t>
              </a:r>
            </a:p>
          </p:txBody>
        </p:sp>
        <p:grpSp>
          <p:nvGrpSpPr>
            <p:cNvPr id="18" name="Gruppieren 17">
              <a:extLst>
                <a:ext uri="{FF2B5EF4-FFF2-40B4-BE49-F238E27FC236}">
                  <a16:creationId xmlns:a16="http://schemas.microsoft.com/office/drawing/2014/main" id="{DC4CD8FB-B0CC-FE9E-A4F2-096523DF3EF2}"/>
                </a:ext>
              </a:extLst>
            </p:cNvPr>
            <p:cNvGrpSpPr/>
            <p:nvPr/>
          </p:nvGrpSpPr>
          <p:grpSpPr>
            <a:xfrm>
              <a:off x="3782478" y="2334960"/>
              <a:ext cx="2040984" cy="2214865"/>
              <a:chOff x="3782478" y="2334960"/>
              <a:chExt cx="2040984" cy="2214865"/>
            </a:xfrm>
          </p:grpSpPr>
          <p:sp>
            <p:nvSpPr>
              <p:cNvPr id="13" name="Ellipse 12">
                <a:extLst>
                  <a:ext uri="{FF2B5EF4-FFF2-40B4-BE49-F238E27FC236}">
                    <a16:creationId xmlns:a16="http://schemas.microsoft.com/office/drawing/2014/main" id="{6B3AF441-DFD1-1AD7-F040-E9D071097859}"/>
                  </a:ext>
                </a:extLst>
              </p:cNvPr>
              <p:cNvSpPr/>
              <p:nvPr/>
            </p:nvSpPr>
            <p:spPr bwMode="auto">
              <a:xfrm>
                <a:off x="4075113" y="4344429"/>
                <a:ext cx="792208" cy="205396"/>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4" name="Ellipse 13">
                <a:extLst>
                  <a:ext uri="{FF2B5EF4-FFF2-40B4-BE49-F238E27FC236}">
                    <a16:creationId xmlns:a16="http://schemas.microsoft.com/office/drawing/2014/main" id="{11200532-3E20-0D56-EB82-25C5E501CA89}"/>
                  </a:ext>
                </a:extLst>
              </p:cNvPr>
              <p:cNvSpPr/>
              <p:nvPr/>
            </p:nvSpPr>
            <p:spPr bwMode="auto">
              <a:xfrm>
                <a:off x="3782478" y="3027166"/>
                <a:ext cx="443447" cy="155426"/>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5" name="Ellipse 14">
                <a:extLst>
                  <a:ext uri="{FF2B5EF4-FFF2-40B4-BE49-F238E27FC236}">
                    <a16:creationId xmlns:a16="http://schemas.microsoft.com/office/drawing/2014/main" id="{AADDB431-14B4-89C9-335D-305CF8F100AD}"/>
                  </a:ext>
                </a:extLst>
              </p:cNvPr>
              <p:cNvSpPr/>
              <p:nvPr/>
            </p:nvSpPr>
            <p:spPr bwMode="auto">
              <a:xfrm>
                <a:off x="5380015" y="2463563"/>
                <a:ext cx="443447" cy="152730"/>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16" name="Ellipse 15">
                <a:extLst>
                  <a:ext uri="{FF2B5EF4-FFF2-40B4-BE49-F238E27FC236}">
                    <a16:creationId xmlns:a16="http://schemas.microsoft.com/office/drawing/2014/main" id="{35C7B024-F942-50C9-9F69-F72B2E548750}"/>
                  </a:ext>
                </a:extLst>
              </p:cNvPr>
              <p:cNvSpPr/>
              <p:nvPr/>
            </p:nvSpPr>
            <p:spPr bwMode="auto">
              <a:xfrm>
                <a:off x="4420699" y="2334960"/>
                <a:ext cx="443447" cy="133692"/>
              </a:xfrm>
              <a:prstGeom prst="ellipse">
                <a:avLst/>
              </a:prstGeom>
              <a:noFill/>
              <a:ln w="12700" cap="flat" cmpd="sng" algn="ctr">
                <a:solidFill>
                  <a:schemeClr val="bg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437" name="Gruppieren 8436">
            <a:extLst>
              <a:ext uri="{FF2B5EF4-FFF2-40B4-BE49-F238E27FC236}">
                <a16:creationId xmlns:a16="http://schemas.microsoft.com/office/drawing/2014/main" id="{54A1CAE1-9732-03CC-DB18-40308C4A4C07}"/>
              </a:ext>
            </a:extLst>
          </p:cNvPr>
          <p:cNvGrpSpPr/>
          <p:nvPr/>
        </p:nvGrpSpPr>
        <p:grpSpPr>
          <a:xfrm>
            <a:off x="6432149" y="750770"/>
            <a:ext cx="3495398" cy="4105118"/>
            <a:chOff x="6432149" y="750770"/>
            <a:chExt cx="3495398" cy="4105118"/>
          </a:xfrm>
        </p:grpSpPr>
        <p:sp>
          <p:nvSpPr>
            <p:cNvPr id="8522" name="Pfeil: nach rechts 8521">
              <a:extLst>
                <a:ext uri="{FF2B5EF4-FFF2-40B4-BE49-F238E27FC236}">
                  <a16:creationId xmlns:a16="http://schemas.microsoft.com/office/drawing/2014/main" id="{115547A9-63FE-FD6A-BBA5-390505814D45}"/>
                </a:ext>
              </a:extLst>
            </p:cNvPr>
            <p:cNvSpPr/>
            <p:nvPr/>
          </p:nvSpPr>
          <p:spPr bwMode="auto">
            <a:xfrm>
              <a:off x="6488581" y="2860619"/>
              <a:ext cx="385546" cy="778862"/>
            </a:xfrm>
            <a:prstGeom prst="rightArrow">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436" name="Gruppieren 8435">
              <a:extLst>
                <a:ext uri="{FF2B5EF4-FFF2-40B4-BE49-F238E27FC236}">
                  <a16:creationId xmlns:a16="http://schemas.microsoft.com/office/drawing/2014/main" id="{62ED86D4-3C83-963B-6B69-68EE32BC5A6B}"/>
                </a:ext>
              </a:extLst>
            </p:cNvPr>
            <p:cNvGrpSpPr/>
            <p:nvPr/>
          </p:nvGrpSpPr>
          <p:grpSpPr>
            <a:xfrm>
              <a:off x="6432149" y="750770"/>
              <a:ext cx="3495398" cy="4105118"/>
              <a:chOff x="6355949" y="750770"/>
              <a:chExt cx="3495398" cy="4105118"/>
            </a:xfrm>
          </p:grpSpPr>
          <p:pic>
            <p:nvPicPr>
              <p:cNvPr id="8335" name="Grafik 8334" descr="Ein Bild, das Entwurf, Clipart, Strichzeichnung enthält.&#10;&#10;Automatisch generierte Beschreibung">
                <a:extLst>
                  <a:ext uri="{FF2B5EF4-FFF2-40B4-BE49-F238E27FC236}">
                    <a16:creationId xmlns:a16="http://schemas.microsoft.com/office/drawing/2014/main" id="{3F719A84-850E-5006-8C8E-9D6479E2E16F}"/>
                  </a:ext>
                </a:extLst>
              </p:cNvPr>
              <p:cNvPicPr>
                <a:picLocks noChangeAspect="1"/>
              </p:cNvPicPr>
              <p:nvPr/>
            </p:nvPicPr>
            <p:blipFill rotWithShape="1">
              <a:blip r:embed="rId5">
                <a:extLst>
                  <a:ext uri="{28A0092B-C50C-407E-A947-70E740481C1C}">
                    <a14:useLocalDpi xmlns:a14="http://schemas.microsoft.com/office/drawing/2010/main" val="0"/>
                  </a:ext>
                </a:extLst>
              </a:blip>
              <a:srcRect l="9953" r="10353"/>
              <a:stretch/>
            </p:blipFill>
            <p:spPr>
              <a:xfrm>
                <a:off x="6803136" y="1161509"/>
                <a:ext cx="2944236" cy="3694379"/>
              </a:xfrm>
              <a:prstGeom prst="rect">
                <a:avLst/>
              </a:prstGeom>
            </p:spPr>
          </p:pic>
          <p:grpSp>
            <p:nvGrpSpPr>
              <p:cNvPr id="23" name="Gruppieren 22">
                <a:extLst>
                  <a:ext uri="{FF2B5EF4-FFF2-40B4-BE49-F238E27FC236}">
                    <a16:creationId xmlns:a16="http://schemas.microsoft.com/office/drawing/2014/main" id="{5A175027-D8E7-89E4-9BA3-6D23FE5602C1}"/>
                  </a:ext>
                </a:extLst>
              </p:cNvPr>
              <p:cNvGrpSpPr/>
              <p:nvPr/>
            </p:nvGrpSpPr>
            <p:grpSpPr>
              <a:xfrm>
                <a:off x="6355949" y="750770"/>
                <a:ext cx="3495398" cy="496725"/>
                <a:chOff x="6355949" y="750770"/>
                <a:chExt cx="3495398" cy="496725"/>
              </a:xfrm>
            </p:grpSpPr>
            <p:sp>
              <p:nvSpPr>
                <p:cNvPr id="8503" name="Textfeld 8502">
                  <a:extLst>
                    <a:ext uri="{FF2B5EF4-FFF2-40B4-BE49-F238E27FC236}">
                      <a16:creationId xmlns:a16="http://schemas.microsoft.com/office/drawing/2014/main" id="{EE45678F-E422-B894-65E7-76B9E3C85A24}"/>
                    </a:ext>
                  </a:extLst>
                </p:cNvPr>
                <p:cNvSpPr txBox="1"/>
                <p:nvPr/>
              </p:nvSpPr>
              <p:spPr>
                <a:xfrm>
                  <a:off x="6355949" y="750770"/>
                  <a:ext cx="3495398" cy="338554"/>
                </a:xfrm>
                <a:prstGeom prst="rect">
                  <a:avLst/>
                </a:prstGeom>
                <a:noFill/>
              </p:spPr>
              <p:txBody>
                <a:bodyPr wrap="square" rtlCol="0">
                  <a:spAutoFit/>
                </a:bodyPr>
                <a:lstStyle/>
                <a:p>
                  <a:pPr algn="ctr"/>
                  <a:r>
                    <a:rPr lang="de-DE" sz="1600" dirty="0">
                      <a:solidFill>
                        <a:srgbClr val="0000FF"/>
                      </a:solidFill>
                    </a:rPr>
                    <a:t>Vision 2045 (Demokratisierung)</a:t>
                  </a:r>
                </a:p>
              </p:txBody>
            </p:sp>
            <p:sp>
              <p:nvSpPr>
                <p:cNvPr id="8518" name="Textfeld 8517">
                  <a:extLst>
                    <a:ext uri="{FF2B5EF4-FFF2-40B4-BE49-F238E27FC236}">
                      <a16:creationId xmlns:a16="http://schemas.microsoft.com/office/drawing/2014/main" id="{8D13E7BA-7B6B-9B38-834B-E6BC1AF43E9D}"/>
                    </a:ext>
                  </a:extLst>
                </p:cNvPr>
                <p:cNvSpPr txBox="1"/>
                <p:nvPr/>
              </p:nvSpPr>
              <p:spPr>
                <a:xfrm>
                  <a:off x="6854164" y="970496"/>
                  <a:ext cx="2920183" cy="276999"/>
                </a:xfrm>
                <a:prstGeom prst="rect">
                  <a:avLst/>
                </a:prstGeom>
                <a:noFill/>
              </p:spPr>
              <p:txBody>
                <a:bodyPr wrap="square" rtlCol="0">
                  <a:spAutoFit/>
                </a:bodyPr>
                <a:lstStyle/>
                <a:p>
                  <a:r>
                    <a:rPr lang="de-DE" sz="1200" dirty="0">
                      <a:solidFill>
                        <a:srgbClr val="0000FF"/>
                      </a:solidFill>
                    </a:rPr>
                    <a:t> „Demokratisierung“: Hermann Scheer</a:t>
                  </a:r>
                </a:p>
              </p:txBody>
            </p:sp>
          </p:grpSp>
        </p:grpSp>
      </p:grpSp>
      <p:grpSp>
        <p:nvGrpSpPr>
          <p:cNvPr id="8433" name="Gruppieren 8432">
            <a:extLst>
              <a:ext uri="{FF2B5EF4-FFF2-40B4-BE49-F238E27FC236}">
                <a16:creationId xmlns:a16="http://schemas.microsoft.com/office/drawing/2014/main" id="{02B986A3-659F-6E30-DDF5-51BF24306B36}"/>
              </a:ext>
            </a:extLst>
          </p:cNvPr>
          <p:cNvGrpSpPr/>
          <p:nvPr/>
        </p:nvGrpSpPr>
        <p:grpSpPr>
          <a:xfrm>
            <a:off x="6615413" y="1502041"/>
            <a:ext cx="3395111" cy="3606001"/>
            <a:chOff x="6526574" y="1489117"/>
            <a:chExt cx="3395111" cy="3606001"/>
          </a:xfrm>
        </p:grpSpPr>
        <p:sp>
          <p:nvSpPr>
            <p:cNvPr id="8510" name="Textfeld 8509">
              <a:extLst>
                <a:ext uri="{FF2B5EF4-FFF2-40B4-BE49-F238E27FC236}">
                  <a16:creationId xmlns:a16="http://schemas.microsoft.com/office/drawing/2014/main" id="{C39BEE5E-3EC9-9E26-1154-34B3C9C324CD}"/>
                </a:ext>
              </a:extLst>
            </p:cNvPr>
            <p:cNvSpPr txBox="1"/>
            <p:nvPr/>
          </p:nvSpPr>
          <p:spPr>
            <a:xfrm>
              <a:off x="6526574" y="4787341"/>
              <a:ext cx="3395111"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err="1">
                  <a:solidFill>
                    <a:srgbClr val="0000FF"/>
                  </a:solidFill>
                </a:rPr>
                <a:t>ProSumer</a:t>
              </a:r>
              <a:r>
                <a:rPr lang="de-DE" sz="1400" dirty="0">
                  <a:solidFill>
                    <a:srgbClr val="0000FF"/>
                  </a:solidFill>
                </a:rPr>
                <a:t>: Haushalte, Unternehmen</a:t>
              </a:r>
            </a:p>
          </p:txBody>
        </p:sp>
        <p:grpSp>
          <p:nvGrpSpPr>
            <p:cNvPr id="8432" name="Gruppieren 8431">
              <a:extLst>
                <a:ext uri="{FF2B5EF4-FFF2-40B4-BE49-F238E27FC236}">
                  <a16:creationId xmlns:a16="http://schemas.microsoft.com/office/drawing/2014/main" id="{05EB35B0-A909-7309-51AA-FF879A26B927}"/>
                </a:ext>
              </a:extLst>
            </p:cNvPr>
            <p:cNvGrpSpPr/>
            <p:nvPr/>
          </p:nvGrpSpPr>
          <p:grpSpPr>
            <a:xfrm>
              <a:off x="7016061" y="1489117"/>
              <a:ext cx="2361812" cy="2961328"/>
              <a:chOff x="7016061" y="1489117"/>
              <a:chExt cx="2361812" cy="2961328"/>
            </a:xfrm>
          </p:grpSpPr>
          <p:grpSp>
            <p:nvGrpSpPr>
              <p:cNvPr id="1048" name="Gruppieren 1047">
                <a:extLst>
                  <a:ext uri="{FF2B5EF4-FFF2-40B4-BE49-F238E27FC236}">
                    <a16:creationId xmlns:a16="http://schemas.microsoft.com/office/drawing/2014/main" id="{16E1420E-6C22-1722-F2AD-B196CAA556E2}"/>
                  </a:ext>
                </a:extLst>
              </p:cNvPr>
              <p:cNvGrpSpPr/>
              <p:nvPr/>
            </p:nvGrpSpPr>
            <p:grpSpPr>
              <a:xfrm>
                <a:off x="8746809" y="3887373"/>
                <a:ext cx="412035" cy="321518"/>
                <a:chOff x="6985461" y="2156776"/>
                <a:chExt cx="1928530" cy="1504864"/>
              </a:xfrm>
            </p:grpSpPr>
            <p:grpSp>
              <p:nvGrpSpPr>
                <p:cNvPr id="1049" name="Gruppieren 1048">
                  <a:extLst>
                    <a:ext uri="{FF2B5EF4-FFF2-40B4-BE49-F238E27FC236}">
                      <a16:creationId xmlns:a16="http://schemas.microsoft.com/office/drawing/2014/main" id="{89B33452-9D06-7CA5-86E2-D93E89389FBF}"/>
                    </a:ext>
                  </a:extLst>
                </p:cNvPr>
                <p:cNvGrpSpPr/>
                <p:nvPr/>
              </p:nvGrpSpPr>
              <p:grpSpPr>
                <a:xfrm>
                  <a:off x="6985461" y="2156776"/>
                  <a:ext cx="1928530" cy="1504864"/>
                  <a:chOff x="2379234" y="2470777"/>
                  <a:chExt cx="4832140" cy="3347911"/>
                </a:xfrm>
              </p:grpSpPr>
              <p:sp>
                <p:nvSpPr>
                  <p:cNvPr id="1055" name="Freihandform: Form 1054">
                    <a:extLst>
                      <a:ext uri="{FF2B5EF4-FFF2-40B4-BE49-F238E27FC236}">
                        <a16:creationId xmlns:a16="http://schemas.microsoft.com/office/drawing/2014/main" id="{C218A4E2-C65B-90A5-6FB9-803182A6D843}"/>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25" name="Freihandform: Form 8224">
                    <a:extLst>
                      <a:ext uri="{FF2B5EF4-FFF2-40B4-BE49-F238E27FC236}">
                        <a16:creationId xmlns:a16="http://schemas.microsoft.com/office/drawing/2014/main" id="{8D9F30C1-FECD-1572-9D63-3FA48C1A4F1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26" name="Freihandform: Form 8225">
                    <a:extLst>
                      <a:ext uri="{FF2B5EF4-FFF2-40B4-BE49-F238E27FC236}">
                        <a16:creationId xmlns:a16="http://schemas.microsoft.com/office/drawing/2014/main" id="{411C680D-1BFC-E434-FE27-CA62664D09C4}"/>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27" name="Freihandform: Form 8226">
                    <a:extLst>
                      <a:ext uri="{FF2B5EF4-FFF2-40B4-BE49-F238E27FC236}">
                        <a16:creationId xmlns:a16="http://schemas.microsoft.com/office/drawing/2014/main" id="{462D1759-66AA-E527-7C9D-BF943269C320}"/>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28" name="Gerader Verbinder 8227">
                    <a:extLst>
                      <a:ext uri="{FF2B5EF4-FFF2-40B4-BE49-F238E27FC236}">
                        <a16:creationId xmlns:a16="http://schemas.microsoft.com/office/drawing/2014/main" id="{850D4E88-5A73-8636-7D24-895390D67D49}"/>
                      </a:ext>
                    </a:extLst>
                  </p:cNvPr>
                  <p:cNvCxnSpPr>
                    <a:cxnSpLocks/>
                    <a:stCxn id="1055"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29" name="Rechteck 23562">
                    <a:extLst>
                      <a:ext uri="{FF2B5EF4-FFF2-40B4-BE49-F238E27FC236}">
                        <a16:creationId xmlns:a16="http://schemas.microsoft.com/office/drawing/2014/main" id="{764695AB-F878-7704-1200-AE5EE4342C14}"/>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0" name="Freihandform: Form 8229">
                    <a:extLst>
                      <a:ext uri="{FF2B5EF4-FFF2-40B4-BE49-F238E27FC236}">
                        <a16:creationId xmlns:a16="http://schemas.microsoft.com/office/drawing/2014/main" id="{86E30AA8-BFA4-7E7F-AA3D-13D12A99044E}"/>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1" name="Rechteck 23562">
                    <a:extLst>
                      <a:ext uri="{FF2B5EF4-FFF2-40B4-BE49-F238E27FC236}">
                        <a16:creationId xmlns:a16="http://schemas.microsoft.com/office/drawing/2014/main" id="{25AA4718-189F-E790-781A-20030001D881}"/>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1050" name="Gruppieren 1049">
                  <a:extLst>
                    <a:ext uri="{FF2B5EF4-FFF2-40B4-BE49-F238E27FC236}">
                      <a16:creationId xmlns:a16="http://schemas.microsoft.com/office/drawing/2014/main" id="{88CFCB32-2A19-14FF-69A3-6F831AE7030C}"/>
                    </a:ext>
                  </a:extLst>
                </p:cNvPr>
                <p:cNvGrpSpPr/>
                <p:nvPr/>
              </p:nvGrpSpPr>
              <p:grpSpPr>
                <a:xfrm>
                  <a:off x="7543963" y="2321785"/>
                  <a:ext cx="1055320" cy="566577"/>
                  <a:chOff x="6408745" y="2599455"/>
                  <a:chExt cx="897300" cy="528571"/>
                </a:xfrm>
              </p:grpSpPr>
              <p:sp>
                <p:nvSpPr>
                  <p:cNvPr id="1051" name="Freihandform: Form 1050">
                    <a:extLst>
                      <a:ext uri="{FF2B5EF4-FFF2-40B4-BE49-F238E27FC236}">
                        <a16:creationId xmlns:a16="http://schemas.microsoft.com/office/drawing/2014/main" id="{B1AF7DDA-8A29-E804-CDDA-0ABCEF4E6E55}"/>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52" name="Freihandform: Form 1051">
                    <a:extLst>
                      <a:ext uri="{FF2B5EF4-FFF2-40B4-BE49-F238E27FC236}">
                        <a16:creationId xmlns:a16="http://schemas.microsoft.com/office/drawing/2014/main" id="{3E492E42-1D46-9F9D-6B64-0AEAA899E191}"/>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53" name="Freihandform: Form 1052">
                    <a:extLst>
                      <a:ext uri="{FF2B5EF4-FFF2-40B4-BE49-F238E27FC236}">
                        <a16:creationId xmlns:a16="http://schemas.microsoft.com/office/drawing/2014/main" id="{D11ECC85-8C86-9A5B-5119-27F37CC504AD}"/>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1054" name="Freihandform: Form 1053">
                    <a:extLst>
                      <a:ext uri="{FF2B5EF4-FFF2-40B4-BE49-F238E27FC236}">
                        <a16:creationId xmlns:a16="http://schemas.microsoft.com/office/drawing/2014/main" id="{0351E950-3991-C7F7-F84E-7DADEE43A6A1}"/>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232" name="Gruppieren 8231">
                <a:extLst>
                  <a:ext uri="{FF2B5EF4-FFF2-40B4-BE49-F238E27FC236}">
                    <a16:creationId xmlns:a16="http://schemas.microsoft.com/office/drawing/2014/main" id="{12C9102C-6225-B870-75E6-76A5C84C6209}"/>
                  </a:ext>
                </a:extLst>
              </p:cNvPr>
              <p:cNvGrpSpPr/>
              <p:nvPr/>
            </p:nvGrpSpPr>
            <p:grpSpPr>
              <a:xfrm>
                <a:off x="7862363" y="1489117"/>
                <a:ext cx="412035" cy="321518"/>
                <a:chOff x="6985461" y="2156776"/>
                <a:chExt cx="1928530" cy="1504864"/>
              </a:xfrm>
            </p:grpSpPr>
            <p:grpSp>
              <p:nvGrpSpPr>
                <p:cNvPr id="8234" name="Gruppieren 8233">
                  <a:extLst>
                    <a:ext uri="{FF2B5EF4-FFF2-40B4-BE49-F238E27FC236}">
                      <a16:creationId xmlns:a16="http://schemas.microsoft.com/office/drawing/2014/main" id="{5231A2E1-E851-9C99-C975-7488FC5F8CF9}"/>
                    </a:ext>
                  </a:extLst>
                </p:cNvPr>
                <p:cNvGrpSpPr/>
                <p:nvPr/>
              </p:nvGrpSpPr>
              <p:grpSpPr>
                <a:xfrm>
                  <a:off x="6985461" y="2156776"/>
                  <a:ext cx="1928530" cy="1504864"/>
                  <a:chOff x="2379234" y="2470777"/>
                  <a:chExt cx="4832140" cy="3347911"/>
                </a:xfrm>
              </p:grpSpPr>
              <p:sp>
                <p:nvSpPr>
                  <p:cNvPr id="8240" name="Freihandform: Form 8239">
                    <a:extLst>
                      <a:ext uri="{FF2B5EF4-FFF2-40B4-BE49-F238E27FC236}">
                        <a16:creationId xmlns:a16="http://schemas.microsoft.com/office/drawing/2014/main" id="{D0A1E1D1-5A72-3570-5E16-439AA95D6F06}"/>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41" name="Freihandform: Form 8240">
                    <a:extLst>
                      <a:ext uri="{FF2B5EF4-FFF2-40B4-BE49-F238E27FC236}">
                        <a16:creationId xmlns:a16="http://schemas.microsoft.com/office/drawing/2014/main" id="{2A8C6EB3-6712-D5C3-4BC6-BD8891490DE2}"/>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48" name="Freihandform: Form 8247">
                    <a:extLst>
                      <a:ext uri="{FF2B5EF4-FFF2-40B4-BE49-F238E27FC236}">
                        <a16:creationId xmlns:a16="http://schemas.microsoft.com/office/drawing/2014/main" id="{AE60100D-A5F2-7939-09DF-00DF32C36819}"/>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49" name="Freihandform: Form 8248">
                    <a:extLst>
                      <a:ext uri="{FF2B5EF4-FFF2-40B4-BE49-F238E27FC236}">
                        <a16:creationId xmlns:a16="http://schemas.microsoft.com/office/drawing/2014/main" id="{5C9B1D0E-F6AD-1D53-315D-8611D4DE323F}"/>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50" name="Gerader Verbinder 8249">
                    <a:extLst>
                      <a:ext uri="{FF2B5EF4-FFF2-40B4-BE49-F238E27FC236}">
                        <a16:creationId xmlns:a16="http://schemas.microsoft.com/office/drawing/2014/main" id="{30FEB5BC-608C-A130-0F0D-9D81A1F4A54F}"/>
                      </a:ext>
                    </a:extLst>
                  </p:cNvPr>
                  <p:cNvCxnSpPr>
                    <a:cxnSpLocks/>
                    <a:stCxn id="8240"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51" name="Rechteck 23562">
                    <a:extLst>
                      <a:ext uri="{FF2B5EF4-FFF2-40B4-BE49-F238E27FC236}">
                        <a16:creationId xmlns:a16="http://schemas.microsoft.com/office/drawing/2014/main" id="{8918BDEE-B6CA-DA2A-4840-F6E79A15882F}"/>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60" name="Freihandform: Form 8259">
                    <a:extLst>
                      <a:ext uri="{FF2B5EF4-FFF2-40B4-BE49-F238E27FC236}">
                        <a16:creationId xmlns:a16="http://schemas.microsoft.com/office/drawing/2014/main" id="{8B0D6117-E758-1CED-3234-670464D6B750}"/>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61" name="Rechteck 23562">
                    <a:extLst>
                      <a:ext uri="{FF2B5EF4-FFF2-40B4-BE49-F238E27FC236}">
                        <a16:creationId xmlns:a16="http://schemas.microsoft.com/office/drawing/2014/main" id="{BABC1D02-10AD-FD25-2C1A-5A22A58DBA5D}"/>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35" name="Gruppieren 8234">
                  <a:extLst>
                    <a:ext uri="{FF2B5EF4-FFF2-40B4-BE49-F238E27FC236}">
                      <a16:creationId xmlns:a16="http://schemas.microsoft.com/office/drawing/2014/main" id="{EB359C55-1A13-2B14-83BE-B140F5BCAD9E}"/>
                    </a:ext>
                  </a:extLst>
                </p:cNvPr>
                <p:cNvGrpSpPr/>
                <p:nvPr/>
              </p:nvGrpSpPr>
              <p:grpSpPr>
                <a:xfrm>
                  <a:off x="7543963" y="2321785"/>
                  <a:ext cx="1055320" cy="566577"/>
                  <a:chOff x="6408745" y="2599455"/>
                  <a:chExt cx="897300" cy="528571"/>
                </a:xfrm>
              </p:grpSpPr>
              <p:sp>
                <p:nvSpPr>
                  <p:cNvPr id="8236" name="Freihandform: Form 8235">
                    <a:extLst>
                      <a:ext uri="{FF2B5EF4-FFF2-40B4-BE49-F238E27FC236}">
                        <a16:creationId xmlns:a16="http://schemas.microsoft.com/office/drawing/2014/main" id="{D628958D-6EB3-058D-F575-EDEE05FBE02E}"/>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7" name="Freihandform: Form 8236">
                    <a:extLst>
                      <a:ext uri="{FF2B5EF4-FFF2-40B4-BE49-F238E27FC236}">
                        <a16:creationId xmlns:a16="http://schemas.microsoft.com/office/drawing/2014/main" id="{4C3AE110-AB18-E93F-84AE-24924FEB3FF6}"/>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8" name="Freihandform: Form 8237">
                    <a:extLst>
                      <a:ext uri="{FF2B5EF4-FFF2-40B4-BE49-F238E27FC236}">
                        <a16:creationId xmlns:a16="http://schemas.microsoft.com/office/drawing/2014/main" id="{69BEA796-C004-681B-9EFB-6B223F5B7FCE}"/>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39" name="Freihandform: Form 8238">
                    <a:extLst>
                      <a:ext uri="{FF2B5EF4-FFF2-40B4-BE49-F238E27FC236}">
                        <a16:creationId xmlns:a16="http://schemas.microsoft.com/office/drawing/2014/main" id="{81831D6B-DC7B-D5C2-946F-498E6F3ADBA3}"/>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262" name="Gruppieren 8261">
                <a:extLst>
                  <a:ext uri="{FF2B5EF4-FFF2-40B4-BE49-F238E27FC236}">
                    <a16:creationId xmlns:a16="http://schemas.microsoft.com/office/drawing/2014/main" id="{A5655B7E-D554-5B0D-3A59-B5E83AD76F0C}"/>
                  </a:ext>
                </a:extLst>
              </p:cNvPr>
              <p:cNvGrpSpPr/>
              <p:nvPr/>
            </p:nvGrpSpPr>
            <p:grpSpPr>
              <a:xfrm>
                <a:off x="8801237" y="1645700"/>
                <a:ext cx="412035" cy="321518"/>
                <a:chOff x="6985461" y="2156776"/>
                <a:chExt cx="1928530" cy="1504864"/>
              </a:xfrm>
            </p:grpSpPr>
            <p:grpSp>
              <p:nvGrpSpPr>
                <p:cNvPr id="8263" name="Gruppieren 8262">
                  <a:extLst>
                    <a:ext uri="{FF2B5EF4-FFF2-40B4-BE49-F238E27FC236}">
                      <a16:creationId xmlns:a16="http://schemas.microsoft.com/office/drawing/2014/main" id="{36B4B2F5-0E1E-9F11-DD87-207DC6DF4A38}"/>
                    </a:ext>
                  </a:extLst>
                </p:cNvPr>
                <p:cNvGrpSpPr/>
                <p:nvPr/>
              </p:nvGrpSpPr>
              <p:grpSpPr>
                <a:xfrm>
                  <a:off x="6985461" y="2156776"/>
                  <a:ext cx="1928530" cy="1504864"/>
                  <a:chOff x="2379234" y="2470777"/>
                  <a:chExt cx="4832140" cy="3347911"/>
                </a:xfrm>
              </p:grpSpPr>
              <p:sp>
                <p:nvSpPr>
                  <p:cNvPr id="8272" name="Freihandform: Form 8271">
                    <a:extLst>
                      <a:ext uri="{FF2B5EF4-FFF2-40B4-BE49-F238E27FC236}">
                        <a16:creationId xmlns:a16="http://schemas.microsoft.com/office/drawing/2014/main" id="{2617ABFF-41CB-3C24-4D97-9D996504A535}"/>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273" name="Freihandform: Form 8272">
                    <a:extLst>
                      <a:ext uri="{FF2B5EF4-FFF2-40B4-BE49-F238E27FC236}">
                        <a16:creationId xmlns:a16="http://schemas.microsoft.com/office/drawing/2014/main" id="{6B9EEB68-8089-FE64-D9CD-C075E825CFD1}"/>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274" name="Freihandform: Form 8273">
                    <a:extLst>
                      <a:ext uri="{FF2B5EF4-FFF2-40B4-BE49-F238E27FC236}">
                        <a16:creationId xmlns:a16="http://schemas.microsoft.com/office/drawing/2014/main" id="{E5676C50-9418-6B3B-1FF6-8D4A97508BD2}"/>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277" name="Freihandform: Form 8276">
                    <a:extLst>
                      <a:ext uri="{FF2B5EF4-FFF2-40B4-BE49-F238E27FC236}">
                        <a16:creationId xmlns:a16="http://schemas.microsoft.com/office/drawing/2014/main" id="{305C3D93-7FD0-0701-E675-21CF977718DD}"/>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278" name="Gerader Verbinder 8277">
                    <a:extLst>
                      <a:ext uri="{FF2B5EF4-FFF2-40B4-BE49-F238E27FC236}">
                        <a16:creationId xmlns:a16="http://schemas.microsoft.com/office/drawing/2014/main" id="{B514B2AA-531D-B872-5066-2A303ACE2FB6}"/>
                      </a:ext>
                    </a:extLst>
                  </p:cNvPr>
                  <p:cNvCxnSpPr>
                    <a:cxnSpLocks/>
                    <a:stCxn id="8272"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79" name="Rechteck 23562">
                    <a:extLst>
                      <a:ext uri="{FF2B5EF4-FFF2-40B4-BE49-F238E27FC236}">
                        <a16:creationId xmlns:a16="http://schemas.microsoft.com/office/drawing/2014/main" id="{062FBA7D-C43F-6198-04B3-961093C7528E}"/>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83" name="Freihandform: Form 8282">
                    <a:extLst>
                      <a:ext uri="{FF2B5EF4-FFF2-40B4-BE49-F238E27FC236}">
                        <a16:creationId xmlns:a16="http://schemas.microsoft.com/office/drawing/2014/main" id="{E6B8AD4C-AE9B-F4D1-6CFE-AAEDD0D73FB2}"/>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84" name="Rechteck 23562">
                    <a:extLst>
                      <a:ext uri="{FF2B5EF4-FFF2-40B4-BE49-F238E27FC236}">
                        <a16:creationId xmlns:a16="http://schemas.microsoft.com/office/drawing/2014/main" id="{3A7DFC3D-9A8E-1AED-7FD9-D28C8CED240E}"/>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264" name="Gruppieren 8263">
                  <a:extLst>
                    <a:ext uri="{FF2B5EF4-FFF2-40B4-BE49-F238E27FC236}">
                      <a16:creationId xmlns:a16="http://schemas.microsoft.com/office/drawing/2014/main" id="{D4BB44E9-8691-A50D-B259-D8BCCEFFEB79}"/>
                    </a:ext>
                  </a:extLst>
                </p:cNvPr>
                <p:cNvGrpSpPr/>
                <p:nvPr/>
              </p:nvGrpSpPr>
              <p:grpSpPr>
                <a:xfrm>
                  <a:off x="7543963" y="2321785"/>
                  <a:ext cx="1055320" cy="566577"/>
                  <a:chOff x="6408745" y="2599455"/>
                  <a:chExt cx="897300" cy="528571"/>
                </a:xfrm>
              </p:grpSpPr>
              <p:sp>
                <p:nvSpPr>
                  <p:cNvPr id="8267" name="Freihandform: Form 8266">
                    <a:extLst>
                      <a:ext uri="{FF2B5EF4-FFF2-40B4-BE49-F238E27FC236}">
                        <a16:creationId xmlns:a16="http://schemas.microsoft.com/office/drawing/2014/main" id="{EEAAF3D2-725A-E317-FF53-ACEB3153E8FA}"/>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68" name="Freihandform: Form 8267">
                    <a:extLst>
                      <a:ext uri="{FF2B5EF4-FFF2-40B4-BE49-F238E27FC236}">
                        <a16:creationId xmlns:a16="http://schemas.microsoft.com/office/drawing/2014/main" id="{A7950D3B-A3A4-26AB-4C98-F9BDFB56976A}"/>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69" name="Freihandform: Form 8268">
                    <a:extLst>
                      <a:ext uri="{FF2B5EF4-FFF2-40B4-BE49-F238E27FC236}">
                        <a16:creationId xmlns:a16="http://schemas.microsoft.com/office/drawing/2014/main" id="{E1514E16-1B11-3462-7780-D4470A93CC4E}"/>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271" name="Freihandform: Form 8270">
                    <a:extLst>
                      <a:ext uri="{FF2B5EF4-FFF2-40B4-BE49-F238E27FC236}">
                        <a16:creationId xmlns:a16="http://schemas.microsoft.com/office/drawing/2014/main" id="{AAC2B1C1-D720-87C0-C58B-1D5B6A41CAAA}"/>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361" name="Gruppieren 8360">
                <a:extLst>
                  <a:ext uri="{FF2B5EF4-FFF2-40B4-BE49-F238E27FC236}">
                    <a16:creationId xmlns:a16="http://schemas.microsoft.com/office/drawing/2014/main" id="{A538E61B-06C2-8C4E-94FF-FF2C3CE099AD}"/>
                  </a:ext>
                </a:extLst>
              </p:cNvPr>
              <p:cNvGrpSpPr/>
              <p:nvPr/>
            </p:nvGrpSpPr>
            <p:grpSpPr>
              <a:xfrm>
                <a:off x="8965838" y="2632002"/>
                <a:ext cx="412035" cy="321518"/>
                <a:chOff x="6985461" y="2156776"/>
                <a:chExt cx="1928530" cy="1504864"/>
              </a:xfrm>
            </p:grpSpPr>
            <p:grpSp>
              <p:nvGrpSpPr>
                <p:cNvPr id="8362" name="Gruppieren 8361">
                  <a:extLst>
                    <a:ext uri="{FF2B5EF4-FFF2-40B4-BE49-F238E27FC236}">
                      <a16:creationId xmlns:a16="http://schemas.microsoft.com/office/drawing/2014/main" id="{C254ED63-18CD-CC23-FD11-4C4B7662FDD9}"/>
                    </a:ext>
                  </a:extLst>
                </p:cNvPr>
                <p:cNvGrpSpPr/>
                <p:nvPr/>
              </p:nvGrpSpPr>
              <p:grpSpPr>
                <a:xfrm>
                  <a:off x="6985461" y="2156776"/>
                  <a:ext cx="1928530" cy="1504864"/>
                  <a:chOff x="2379234" y="2470777"/>
                  <a:chExt cx="4832140" cy="3347911"/>
                </a:xfrm>
              </p:grpSpPr>
              <p:sp>
                <p:nvSpPr>
                  <p:cNvPr id="8368" name="Freihandform: Form 8367">
                    <a:extLst>
                      <a:ext uri="{FF2B5EF4-FFF2-40B4-BE49-F238E27FC236}">
                        <a16:creationId xmlns:a16="http://schemas.microsoft.com/office/drawing/2014/main" id="{9F614617-432F-576B-1ED2-145FCF20157C}"/>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369" name="Freihandform: Form 8368">
                    <a:extLst>
                      <a:ext uri="{FF2B5EF4-FFF2-40B4-BE49-F238E27FC236}">
                        <a16:creationId xmlns:a16="http://schemas.microsoft.com/office/drawing/2014/main" id="{A9AD7EDE-D31E-1CCF-DCC7-3D4C175068B4}"/>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370" name="Freihandform: Form 8369">
                    <a:extLst>
                      <a:ext uri="{FF2B5EF4-FFF2-40B4-BE49-F238E27FC236}">
                        <a16:creationId xmlns:a16="http://schemas.microsoft.com/office/drawing/2014/main" id="{F7050663-780A-148A-BA29-F05781246D85}"/>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371" name="Freihandform: Form 8370">
                    <a:extLst>
                      <a:ext uri="{FF2B5EF4-FFF2-40B4-BE49-F238E27FC236}">
                        <a16:creationId xmlns:a16="http://schemas.microsoft.com/office/drawing/2014/main" id="{1819A889-C291-B28C-AC23-F268A8E110FD}"/>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372" name="Gerader Verbinder 8371">
                    <a:extLst>
                      <a:ext uri="{FF2B5EF4-FFF2-40B4-BE49-F238E27FC236}">
                        <a16:creationId xmlns:a16="http://schemas.microsoft.com/office/drawing/2014/main" id="{42ED0D44-109B-46E2-3E6E-F2EAC197F075}"/>
                      </a:ext>
                    </a:extLst>
                  </p:cNvPr>
                  <p:cNvCxnSpPr>
                    <a:cxnSpLocks/>
                    <a:stCxn id="8368"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73" name="Rechteck 23562">
                    <a:extLst>
                      <a:ext uri="{FF2B5EF4-FFF2-40B4-BE49-F238E27FC236}">
                        <a16:creationId xmlns:a16="http://schemas.microsoft.com/office/drawing/2014/main" id="{FBEAEBF4-A19B-231A-EACE-AE54DC04E22D}"/>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74" name="Freihandform: Form 8373">
                    <a:extLst>
                      <a:ext uri="{FF2B5EF4-FFF2-40B4-BE49-F238E27FC236}">
                        <a16:creationId xmlns:a16="http://schemas.microsoft.com/office/drawing/2014/main" id="{D027071D-4618-02A1-F143-D3805A5B076E}"/>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75" name="Rechteck 23562">
                    <a:extLst>
                      <a:ext uri="{FF2B5EF4-FFF2-40B4-BE49-F238E27FC236}">
                        <a16:creationId xmlns:a16="http://schemas.microsoft.com/office/drawing/2014/main" id="{EA8CE419-123E-C322-9BDD-EA1253A5812B}"/>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363" name="Gruppieren 8362">
                  <a:extLst>
                    <a:ext uri="{FF2B5EF4-FFF2-40B4-BE49-F238E27FC236}">
                      <a16:creationId xmlns:a16="http://schemas.microsoft.com/office/drawing/2014/main" id="{4C286D2E-AF36-C328-682B-A4696EF0CC28}"/>
                    </a:ext>
                  </a:extLst>
                </p:cNvPr>
                <p:cNvGrpSpPr/>
                <p:nvPr/>
              </p:nvGrpSpPr>
              <p:grpSpPr>
                <a:xfrm>
                  <a:off x="7543963" y="2321785"/>
                  <a:ext cx="1055320" cy="566577"/>
                  <a:chOff x="6408745" y="2599455"/>
                  <a:chExt cx="897300" cy="528571"/>
                </a:xfrm>
              </p:grpSpPr>
              <p:sp>
                <p:nvSpPr>
                  <p:cNvPr id="8364" name="Freihandform: Form 8363">
                    <a:extLst>
                      <a:ext uri="{FF2B5EF4-FFF2-40B4-BE49-F238E27FC236}">
                        <a16:creationId xmlns:a16="http://schemas.microsoft.com/office/drawing/2014/main" id="{B9AE045D-4C82-7264-B94E-DE490F15702A}"/>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65" name="Freihandform: Form 8364">
                    <a:extLst>
                      <a:ext uri="{FF2B5EF4-FFF2-40B4-BE49-F238E27FC236}">
                        <a16:creationId xmlns:a16="http://schemas.microsoft.com/office/drawing/2014/main" id="{0B2D3368-93BA-E189-8DA0-803897A6CF8C}"/>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66" name="Freihandform: Form 8365">
                    <a:extLst>
                      <a:ext uri="{FF2B5EF4-FFF2-40B4-BE49-F238E27FC236}">
                        <a16:creationId xmlns:a16="http://schemas.microsoft.com/office/drawing/2014/main" id="{9ECD60D0-6E23-4F09-290B-EC4B570763BF}"/>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67" name="Freihandform: Form 8366">
                    <a:extLst>
                      <a:ext uri="{FF2B5EF4-FFF2-40B4-BE49-F238E27FC236}">
                        <a16:creationId xmlns:a16="http://schemas.microsoft.com/office/drawing/2014/main" id="{DC7C0258-EBEE-C72E-A3E2-170A3FDDC846}"/>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376" name="Gruppieren 8375">
                <a:extLst>
                  <a:ext uri="{FF2B5EF4-FFF2-40B4-BE49-F238E27FC236}">
                    <a16:creationId xmlns:a16="http://schemas.microsoft.com/office/drawing/2014/main" id="{2543F7F7-00F4-E3C3-0CD2-B5C1CF1D02D1}"/>
                  </a:ext>
                </a:extLst>
              </p:cNvPr>
              <p:cNvGrpSpPr/>
              <p:nvPr/>
            </p:nvGrpSpPr>
            <p:grpSpPr>
              <a:xfrm>
                <a:off x="7016061" y="2876573"/>
                <a:ext cx="1061021" cy="461474"/>
                <a:chOff x="1804255" y="2460738"/>
                <a:chExt cx="1498934" cy="651938"/>
              </a:xfrm>
            </p:grpSpPr>
            <p:sp>
              <p:nvSpPr>
                <p:cNvPr id="8377" name="Freihandform: Form 8376">
                  <a:extLst>
                    <a:ext uri="{FF2B5EF4-FFF2-40B4-BE49-F238E27FC236}">
                      <a16:creationId xmlns:a16="http://schemas.microsoft.com/office/drawing/2014/main" id="{67EC1BB3-D004-4DB7-4F3E-10F38FD9AB93}"/>
                    </a:ext>
                  </a:extLst>
                </p:cNvPr>
                <p:cNvSpPr/>
                <p:nvPr/>
              </p:nvSpPr>
              <p:spPr>
                <a:xfrm rot="10800000" flipV="1">
                  <a:off x="2670517" y="3106406"/>
                  <a:ext cx="5235" cy="6270"/>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378" name="Freihandform: Form 8377">
                  <a:extLst>
                    <a:ext uri="{FF2B5EF4-FFF2-40B4-BE49-F238E27FC236}">
                      <a16:creationId xmlns:a16="http://schemas.microsoft.com/office/drawing/2014/main" id="{D318A8E9-C7B2-50D9-9A63-732D99EAD607}"/>
                    </a:ext>
                  </a:extLst>
                </p:cNvPr>
                <p:cNvSpPr/>
                <p:nvPr/>
              </p:nvSpPr>
              <p:spPr>
                <a:xfrm rot="10800000" flipV="1">
                  <a:off x="2441224" y="2819779"/>
                  <a:ext cx="10852" cy="862"/>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379" name="Gerader Verbinder 8378">
                  <a:extLst>
                    <a:ext uri="{FF2B5EF4-FFF2-40B4-BE49-F238E27FC236}">
                      <a16:creationId xmlns:a16="http://schemas.microsoft.com/office/drawing/2014/main" id="{6B84AD5F-3C58-C053-EBD7-2EC61B479179}"/>
                    </a:ext>
                  </a:extLst>
                </p:cNvPr>
                <p:cNvCxnSpPr>
                  <a:cxnSpLocks/>
                  <a:stCxn id="8381" idx="42"/>
                </p:cNvCxnSpPr>
                <p:nvPr/>
              </p:nvCxnSpPr>
              <p:spPr bwMode="auto">
                <a:xfrm flipH="1" flipV="1">
                  <a:off x="2286635" y="2641994"/>
                  <a:ext cx="1260" cy="44421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80" name="Freihandform: Form 8379">
                  <a:extLst>
                    <a:ext uri="{FF2B5EF4-FFF2-40B4-BE49-F238E27FC236}">
                      <a16:creationId xmlns:a16="http://schemas.microsoft.com/office/drawing/2014/main" id="{97095CAB-47F5-3535-7E6B-BE4848645DC8}"/>
                    </a:ext>
                  </a:extLst>
                </p:cNvPr>
                <p:cNvSpPr/>
                <p:nvPr/>
              </p:nvSpPr>
              <p:spPr bwMode="auto">
                <a:xfrm>
                  <a:off x="2034734" y="2474270"/>
                  <a:ext cx="1227462" cy="358933"/>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381" name="Freihandform: Form 8380">
                  <a:extLst>
                    <a:ext uri="{FF2B5EF4-FFF2-40B4-BE49-F238E27FC236}">
                      <a16:creationId xmlns:a16="http://schemas.microsoft.com/office/drawing/2014/main" id="{AFDB2278-A31C-6803-9ECC-CF541CAB6358}"/>
                    </a:ext>
                  </a:extLst>
                </p:cNvPr>
                <p:cNvSpPr/>
                <p:nvPr/>
              </p:nvSpPr>
              <p:spPr>
                <a:xfrm rot="10800000" flipH="1" flipV="1">
                  <a:off x="1804255" y="2460738"/>
                  <a:ext cx="1498934" cy="638254"/>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382" name="Freihandform: Form 8381">
                  <a:extLst>
                    <a:ext uri="{FF2B5EF4-FFF2-40B4-BE49-F238E27FC236}">
                      <a16:creationId xmlns:a16="http://schemas.microsoft.com/office/drawing/2014/main" id="{F6163675-1E96-D5F8-C97B-46E41488ECC1}"/>
                    </a:ext>
                  </a:extLst>
                </p:cNvPr>
                <p:cNvSpPr/>
                <p:nvPr/>
              </p:nvSpPr>
              <p:spPr bwMode="auto">
                <a:xfrm>
                  <a:off x="1928940" y="2525167"/>
                  <a:ext cx="342496" cy="543392"/>
                </a:xfrm>
                <a:custGeom>
                  <a:avLst/>
                  <a:gdLst>
                    <a:gd name="connsiteX0" fmla="*/ 0 w 381000"/>
                    <a:gd name="connsiteY0" fmla="*/ 369094 h 1066800"/>
                    <a:gd name="connsiteX1" fmla="*/ 150019 w 381000"/>
                    <a:gd name="connsiteY1" fmla="*/ 0 h 1066800"/>
                    <a:gd name="connsiteX2" fmla="*/ 381000 w 381000"/>
                    <a:gd name="connsiteY2" fmla="*/ 550069 h 1066800"/>
                    <a:gd name="connsiteX3" fmla="*/ 381000 w 381000"/>
                    <a:gd name="connsiteY3" fmla="*/ 1066800 h 1066800"/>
                    <a:gd name="connsiteX4" fmla="*/ 16669 w 381000"/>
                    <a:gd name="connsiteY4" fmla="*/ 833437 h 1066800"/>
                    <a:gd name="connsiteX5" fmla="*/ 0 w 381000"/>
                    <a:gd name="connsiteY5" fmla="*/ 3690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1066800">
                      <a:moveTo>
                        <a:pt x="0" y="369094"/>
                      </a:moveTo>
                      <a:lnTo>
                        <a:pt x="150019" y="0"/>
                      </a:lnTo>
                      <a:lnTo>
                        <a:pt x="381000" y="550069"/>
                      </a:lnTo>
                      <a:lnTo>
                        <a:pt x="381000" y="1066800"/>
                      </a:lnTo>
                      <a:lnTo>
                        <a:pt x="16669" y="833437"/>
                      </a:lnTo>
                      <a:lnTo>
                        <a:pt x="0" y="369094"/>
                      </a:lnTo>
                      <a:close/>
                    </a:path>
                  </a:pathLst>
                </a:custGeom>
                <a:solidFill>
                  <a:srgbClr val="FF0000"/>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383" name="Gruppieren 8382">
                  <a:extLst>
                    <a:ext uri="{FF2B5EF4-FFF2-40B4-BE49-F238E27FC236}">
                      <a16:creationId xmlns:a16="http://schemas.microsoft.com/office/drawing/2014/main" id="{9FC63E64-CA54-DA1D-B7CE-2C4D935BBF0D}"/>
                    </a:ext>
                  </a:extLst>
                </p:cNvPr>
                <p:cNvGrpSpPr/>
                <p:nvPr/>
              </p:nvGrpSpPr>
              <p:grpSpPr>
                <a:xfrm>
                  <a:off x="2212149" y="2528287"/>
                  <a:ext cx="866703" cy="261830"/>
                  <a:chOff x="8364915" y="3815016"/>
                  <a:chExt cx="897300" cy="528571"/>
                </a:xfrm>
              </p:grpSpPr>
              <p:sp>
                <p:nvSpPr>
                  <p:cNvPr id="8384" name="Freihandform: Form 8383">
                    <a:extLst>
                      <a:ext uri="{FF2B5EF4-FFF2-40B4-BE49-F238E27FC236}">
                        <a16:creationId xmlns:a16="http://schemas.microsoft.com/office/drawing/2014/main" id="{A5257130-8F69-B18E-D992-45F7E618103E}"/>
                      </a:ext>
                    </a:extLst>
                  </p:cNvPr>
                  <p:cNvSpPr/>
                  <p:nvPr/>
                </p:nvSpPr>
                <p:spPr bwMode="auto">
                  <a:xfrm>
                    <a:off x="8364915"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85" name="Freihandform: Form 8384">
                    <a:extLst>
                      <a:ext uri="{FF2B5EF4-FFF2-40B4-BE49-F238E27FC236}">
                        <a16:creationId xmlns:a16="http://schemas.microsoft.com/office/drawing/2014/main" id="{6D137467-A1FA-7E5B-21CA-FAD97517C570}"/>
                      </a:ext>
                    </a:extLst>
                  </p:cNvPr>
                  <p:cNvSpPr/>
                  <p:nvPr/>
                </p:nvSpPr>
                <p:spPr bwMode="auto">
                  <a:xfrm>
                    <a:off x="8764049" y="381501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86" name="Freihandform: Form 8385">
                    <a:extLst>
                      <a:ext uri="{FF2B5EF4-FFF2-40B4-BE49-F238E27FC236}">
                        <a16:creationId xmlns:a16="http://schemas.microsoft.com/office/drawing/2014/main" id="{459D6FB3-FB3E-3D98-898B-247B69418F05}"/>
                      </a:ext>
                    </a:extLst>
                  </p:cNvPr>
                  <p:cNvSpPr/>
                  <p:nvPr/>
                </p:nvSpPr>
                <p:spPr bwMode="auto">
                  <a:xfrm>
                    <a:off x="8512535"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87" name="Freihandform: Form 8386">
                    <a:extLst>
                      <a:ext uri="{FF2B5EF4-FFF2-40B4-BE49-F238E27FC236}">
                        <a16:creationId xmlns:a16="http://schemas.microsoft.com/office/drawing/2014/main" id="{CB6EAC32-AC95-E96C-9CA7-BB5D512E4787}"/>
                      </a:ext>
                    </a:extLst>
                  </p:cNvPr>
                  <p:cNvSpPr/>
                  <p:nvPr/>
                </p:nvSpPr>
                <p:spPr bwMode="auto">
                  <a:xfrm>
                    <a:off x="8911668" y="4117607"/>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486" name="Gruppieren 8485">
                <a:extLst>
                  <a:ext uri="{FF2B5EF4-FFF2-40B4-BE49-F238E27FC236}">
                    <a16:creationId xmlns:a16="http://schemas.microsoft.com/office/drawing/2014/main" id="{2D74CEBB-2059-9047-3FD8-9C71A6966A0F}"/>
                  </a:ext>
                </a:extLst>
              </p:cNvPr>
              <p:cNvGrpSpPr/>
              <p:nvPr/>
            </p:nvGrpSpPr>
            <p:grpSpPr>
              <a:xfrm>
                <a:off x="7553034" y="4128927"/>
                <a:ext cx="412035" cy="321518"/>
                <a:chOff x="6985461" y="2156776"/>
                <a:chExt cx="1928530" cy="1504864"/>
              </a:xfrm>
            </p:grpSpPr>
            <p:grpSp>
              <p:nvGrpSpPr>
                <p:cNvPr id="8487" name="Gruppieren 8486">
                  <a:extLst>
                    <a:ext uri="{FF2B5EF4-FFF2-40B4-BE49-F238E27FC236}">
                      <a16:creationId xmlns:a16="http://schemas.microsoft.com/office/drawing/2014/main" id="{87A0E20C-BF90-6756-6126-D928709618B5}"/>
                    </a:ext>
                  </a:extLst>
                </p:cNvPr>
                <p:cNvGrpSpPr/>
                <p:nvPr/>
              </p:nvGrpSpPr>
              <p:grpSpPr>
                <a:xfrm>
                  <a:off x="6985461" y="2156776"/>
                  <a:ext cx="1928530" cy="1504864"/>
                  <a:chOff x="2379234" y="2470777"/>
                  <a:chExt cx="4832140" cy="3347911"/>
                </a:xfrm>
              </p:grpSpPr>
              <p:sp>
                <p:nvSpPr>
                  <p:cNvPr id="8493" name="Freihandform: Form 8492">
                    <a:extLst>
                      <a:ext uri="{FF2B5EF4-FFF2-40B4-BE49-F238E27FC236}">
                        <a16:creationId xmlns:a16="http://schemas.microsoft.com/office/drawing/2014/main" id="{6CD811C7-03B6-2662-97F9-3318A17C6944}"/>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494" name="Freihandform: Form 8493">
                    <a:extLst>
                      <a:ext uri="{FF2B5EF4-FFF2-40B4-BE49-F238E27FC236}">
                        <a16:creationId xmlns:a16="http://schemas.microsoft.com/office/drawing/2014/main" id="{DCF50E49-56D8-48E6-1780-4AAB2920F0F8}"/>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495" name="Freihandform: Form 8494">
                    <a:extLst>
                      <a:ext uri="{FF2B5EF4-FFF2-40B4-BE49-F238E27FC236}">
                        <a16:creationId xmlns:a16="http://schemas.microsoft.com/office/drawing/2014/main" id="{31925757-FBE5-7A7E-F42E-CC6E049B4153}"/>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496" name="Freihandform: Form 8495">
                    <a:extLst>
                      <a:ext uri="{FF2B5EF4-FFF2-40B4-BE49-F238E27FC236}">
                        <a16:creationId xmlns:a16="http://schemas.microsoft.com/office/drawing/2014/main" id="{42AAA54B-5BE2-D0C4-1A85-D9DCCAD3DB5E}"/>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497" name="Gerader Verbinder 8496">
                    <a:extLst>
                      <a:ext uri="{FF2B5EF4-FFF2-40B4-BE49-F238E27FC236}">
                        <a16:creationId xmlns:a16="http://schemas.microsoft.com/office/drawing/2014/main" id="{DDF971D3-74E6-A2D3-82F4-11EDF7098F05}"/>
                      </a:ext>
                    </a:extLst>
                  </p:cNvPr>
                  <p:cNvCxnSpPr>
                    <a:cxnSpLocks/>
                    <a:stCxn id="8493"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98" name="Rechteck 23562">
                    <a:extLst>
                      <a:ext uri="{FF2B5EF4-FFF2-40B4-BE49-F238E27FC236}">
                        <a16:creationId xmlns:a16="http://schemas.microsoft.com/office/drawing/2014/main" id="{22D46FF5-E895-34B5-FFFE-C410D45E5A7D}"/>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99" name="Freihandform: Form 8498">
                    <a:extLst>
                      <a:ext uri="{FF2B5EF4-FFF2-40B4-BE49-F238E27FC236}">
                        <a16:creationId xmlns:a16="http://schemas.microsoft.com/office/drawing/2014/main" id="{487718C1-CB7C-A4AC-4310-4E371118F82A}"/>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500" name="Rechteck 23562">
                    <a:extLst>
                      <a:ext uri="{FF2B5EF4-FFF2-40B4-BE49-F238E27FC236}">
                        <a16:creationId xmlns:a16="http://schemas.microsoft.com/office/drawing/2014/main" id="{345F098D-2F91-D8BA-BDA1-9D551ADE30F3}"/>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488" name="Gruppieren 8487">
                  <a:extLst>
                    <a:ext uri="{FF2B5EF4-FFF2-40B4-BE49-F238E27FC236}">
                      <a16:creationId xmlns:a16="http://schemas.microsoft.com/office/drawing/2014/main" id="{641D8606-E400-72A2-EB32-FFAF4DC3E65C}"/>
                    </a:ext>
                  </a:extLst>
                </p:cNvPr>
                <p:cNvGrpSpPr/>
                <p:nvPr/>
              </p:nvGrpSpPr>
              <p:grpSpPr>
                <a:xfrm>
                  <a:off x="7543963" y="2321785"/>
                  <a:ext cx="1055320" cy="566577"/>
                  <a:chOff x="6408745" y="2599455"/>
                  <a:chExt cx="897300" cy="528571"/>
                </a:xfrm>
              </p:grpSpPr>
              <p:sp>
                <p:nvSpPr>
                  <p:cNvPr id="8489" name="Freihandform: Form 8488">
                    <a:extLst>
                      <a:ext uri="{FF2B5EF4-FFF2-40B4-BE49-F238E27FC236}">
                        <a16:creationId xmlns:a16="http://schemas.microsoft.com/office/drawing/2014/main" id="{7C0940A8-9AB3-1837-8753-30062E94D7DD}"/>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90" name="Freihandform: Form 8489">
                    <a:extLst>
                      <a:ext uri="{FF2B5EF4-FFF2-40B4-BE49-F238E27FC236}">
                        <a16:creationId xmlns:a16="http://schemas.microsoft.com/office/drawing/2014/main" id="{634FEC1A-176D-0207-3771-AB0827BA6B59}"/>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91" name="Freihandform: Form 8490">
                    <a:extLst>
                      <a:ext uri="{FF2B5EF4-FFF2-40B4-BE49-F238E27FC236}">
                        <a16:creationId xmlns:a16="http://schemas.microsoft.com/office/drawing/2014/main" id="{4E64C7F4-3A96-C0F6-48A3-F5B8B23C94D3}"/>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92" name="Freihandform: Form 8491">
                    <a:extLst>
                      <a:ext uri="{FF2B5EF4-FFF2-40B4-BE49-F238E27FC236}">
                        <a16:creationId xmlns:a16="http://schemas.microsoft.com/office/drawing/2014/main" id="{4165D750-5618-65E2-A5D1-2A2C016633E1}"/>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nvGrpSpPr>
              <p:cNvPr id="8394" name="Gruppieren 8393">
                <a:extLst>
                  <a:ext uri="{FF2B5EF4-FFF2-40B4-BE49-F238E27FC236}">
                    <a16:creationId xmlns:a16="http://schemas.microsoft.com/office/drawing/2014/main" id="{B8437257-E531-1831-241A-0C3D4E877C73}"/>
                  </a:ext>
                </a:extLst>
              </p:cNvPr>
              <p:cNvGrpSpPr/>
              <p:nvPr/>
            </p:nvGrpSpPr>
            <p:grpSpPr>
              <a:xfrm>
                <a:off x="7369734" y="2229128"/>
                <a:ext cx="412035" cy="321518"/>
                <a:chOff x="6985461" y="2156776"/>
                <a:chExt cx="1928530" cy="1504864"/>
              </a:xfrm>
            </p:grpSpPr>
            <p:grpSp>
              <p:nvGrpSpPr>
                <p:cNvPr id="8395" name="Gruppieren 8394">
                  <a:extLst>
                    <a:ext uri="{FF2B5EF4-FFF2-40B4-BE49-F238E27FC236}">
                      <a16:creationId xmlns:a16="http://schemas.microsoft.com/office/drawing/2014/main" id="{251DFEA2-9E2F-B2EC-AA93-62975E40E176}"/>
                    </a:ext>
                  </a:extLst>
                </p:cNvPr>
                <p:cNvGrpSpPr/>
                <p:nvPr/>
              </p:nvGrpSpPr>
              <p:grpSpPr>
                <a:xfrm>
                  <a:off x="6985461" y="2156776"/>
                  <a:ext cx="1928530" cy="1504864"/>
                  <a:chOff x="2379234" y="2470777"/>
                  <a:chExt cx="4832140" cy="3347911"/>
                </a:xfrm>
              </p:grpSpPr>
              <p:sp>
                <p:nvSpPr>
                  <p:cNvPr id="8401" name="Freihandform: Form 8400">
                    <a:extLst>
                      <a:ext uri="{FF2B5EF4-FFF2-40B4-BE49-F238E27FC236}">
                        <a16:creationId xmlns:a16="http://schemas.microsoft.com/office/drawing/2014/main" id="{C18609A8-0B3A-5379-AD66-A2F4F9F1D2E8}"/>
                      </a:ext>
                    </a:extLst>
                  </p:cNvPr>
                  <p:cNvSpPr/>
                  <p:nvPr/>
                </p:nvSpPr>
                <p:spPr>
                  <a:xfrm rot="10800000" flipH="1" flipV="1">
                    <a:off x="2379234" y="2470777"/>
                    <a:ext cx="4832140" cy="3347911"/>
                  </a:xfrm>
                  <a:custGeom>
                    <a:avLst/>
                    <a:gdLst>
                      <a:gd name="connsiteX0" fmla="*/ 497198 w 3607783"/>
                      <a:gd name="connsiteY0" fmla="*/ 32132 h 3347910"/>
                      <a:gd name="connsiteX1" fmla="*/ 242962 w 3607783"/>
                      <a:gd name="connsiteY1" fmla="*/ 742414 h 3347910"/>
                      <a:gd name="connsiteX2" fmla="*/ 0 w 3607783"/>
                      <a:gd name="connsiteY2" fmla="*/ 1446496 h 3347910"/>
                      <a:gd name="connsiteX3" fmla="*/ 10147 w 3607783"/>
                      <a:gd name="connsiteY3" fmla="*/ 1468481 h 3347910"/>
                      <a:gd name="connsiteX4" fmla="*/ 197301 w 3607783"/>
                      <a:gd name="connsiteY4" fmla="*/ 1403653 h 3347910"/>
                      <a:gd name="connsiteX5" fmla="*/ 202938 w 3607783"/>
                      <a:gd name="connsiteY5" fmla="*/ 1478064 h 3347910"/>
                      <a:gd name="connsiteX6" fmla="*/ 214212 w 3607783"/>
                      <a:gd name="connsiteY6" fmla="*/ 2043471 h 3347910"/>
                      <a:gd name="connsiteX7" fmla="*/ 225486 w 3607783"/>
                      <a:gd name="connsiteY7" fmla="*/ 2580129 h 3347910"/>
                      <a:gd name="connsiteX8" fmla="*/ 225486 w 3607783"/>
                      <a:gd name="connsiteY8" fmla="*/ 2626354 h 3347910"/>
                      <a:gd name="connsiteX9" fmla="*/ 421660 w 3607783"/>
                      <a:gd name="connsiteY9" fmla="*/ 2780812 h 3347910"/>
                      <a:gd name="connsiteX10" fmla="*/ 879961 w 3607783"/>
                      <a:gd name="connsiteY10" fmla="*/ 3141590 h 3347910"/>
                      <a:gd name="connsiteX11" fmla="*/ 1142653 w 3607783"/>
                      <a:gd name="connsiteY11" fmla="*/ 3347910 h 3347910"/>
                      <a:gd name="connsiteX12" fmla="*/ 2246973 w 3607783"/>
                      <a:gd name="connsiteY12" fmla="*/ 3325362 h 3347910"/>
                      <a:gd name="connsiteX13" fmla="*/ 3351856 w 3607783"/>
                      <a:gd name="connsiteY13" fmla="*/ 3301686 h 3347910"/>
                      <a:gd name="connsiteX14" fmla="*/ 3359748 w 3607783"/>
                      <a:gd name="connsiteY14" fmla="*/ 2686108 h 3347910"/>
                      <a:gd name="connsiteX15" fmla="*/ 3368768 w 3607783"/>
                      <a:gd name="connsiteY15" fmla="*/ 2047417 h 3347910"/>
                      <a:gd name="connsiteX16" fmla="*/ 3371586 w 3607783"/>
                      <a:gd name="connsiteY16" fmla="*/ 2023741 h 3347910"/>
                      <a:gd name="connsiteX17" fmla="*/ 3421193 w 3607783"/>
                      <a:gd name="connsiteY17" fmla="*/ 2023741 h 3347910"/>
                      <a:gd name="connsiteX18" fmla="*/ 3539010 w 3607783"/>
                      <a:gd name="connsiteY18" fmla="*/ 2019795 h 3347910"/>
                      <a:gd name="connsiteX19" fmla="*/ 3607783 w 3607783"/>
                      <a:gd name="connsiteY19" fmla="*/ 2016413 h 3347910"/>
                      <a:gd name="connsiteX20" fmla="*/ 3607783 w 3607783"/>
                      <a:gd name="connsiteY20" fmla="*/ 1997810 h 3347910"/>
                      <a:gd name="connsiteX21" fmla="*/ 3484329 w 3607783"/>
                      <a:gd name="connsiteY21" fmla="*/ 1712570 h 3347910"/>
                      <a:gd name="connsiteX22" fmla="*/ 2955564 w 3607783"/>
                      <a:gd name="connsiteY22" fmla="*/ 569353 h 3347910"/>
                      <a:gd name="connsiteX23" fmla="*/ 2761082 w 3607783"/>
                      <a:gd name="connsiteY23" fmla="*/ 148257 h 3347910"/>
                      <a:gd name="connsiteX24" fmla="*/ 2727259 w 3607783"/>
                      <a:gd name="connsiteY24" fmla="*/ 73847 h 3347910"/>
                      <a:gd name="connsiteX25" fmla="*/ 2692308 w 3607783"/>
                      <a:gd name="connsiteY25" fmla="*/ 71028 h 3347910"/>
                      <a:gd name="connsiteX26" fmla="*/ 2367608 w 3607783"/>
                      <a:gd name="connsiteY26" fmla="*/ 59190 h 3347910"/>
                      <a:gd name="connsiteX27" fmla="*/ 1296547 w 3607783"/>
                      <a:gd name="connsiteY27" fmla="*/ 25367 h 3347910"/>
                      <a:gd name="connsiteX28" fmla="*/ 511854 w 3607783"/>
                      <a:gd name="connsiteY28" fmla="*/ 0 h 3347910"/>
                      <a:gd name="connsiteX29" fmla="*/ 497198 w 3607783"/>
                      <a:gd name="connsiteY29" fmla="*/ 32132 h 3347910"/>
                      <a:gd name="connsiteX30" fmla="*/ 1519215 w 3607783"/>
                      <a:gd name="connsiteY30" fmla="*/ 99214 h 3347910"/>
                      <a:gd name="connsiteX31" fmla="*/ 2581820 w 3607783"/>
                      <a:gd name="connsiteY31" fmla="*/ 133601 h 3347910"/>
                      <a:gd name="connsiteX32" fmla="*/ 2681034 w 3607783"/>
                      <a:gd name="connsiteY32" fmla="*/ 136983 h 3347910"/>
                      <a:gd name="connsiteX33" fmla="*/ 2709783 w 3607783"/>
                      <a:gd name="connsiteY33" fmla="*/ 199556 h 3347910"/>
                      <a:gd name="connsiteX34" fmla="*/ 3062670 w 3607783"/>
                      <a:gd name="connsiteY34" fmla="*/ 961136 h 3347910"/>
                      <a:gd name="connsiteX35" fmla="*/ 3454452 w 3607783"/>
                      <a:gd name="connsiteY35" fmla="*/ 1806710 h 3347910"/>
                      <a:gd name="connsiteX36" fmla="*/ 3522098 w 3607783"/>
                      <a:gd name="connsiteY36" fmla="*/ 1953277 h 3347910"/>
                      <a:gd name="connsiteX37" fmla="*/ 3414429 w 3607783"/>
                      <a:gd name="connsiteY37" fmla="*/ 1957786 h 3347910"/>
                      <a:gd name="connsiteX38" fmla="*/ 3305631 w 3607783"/>
                      <a:gd name="connsiteY38" fmla="*/ 1963423 h 3347910"/>
                      <a:gd name="connsiteX39" fmla="*/ 3295485 w 3607783"/>
                      <a:gd name="connsiteY39" fmla="*/ 2598168 h 3347910"/>
                      <a:gd name="connsiteX40" fmla="*/ 3283646 w 3607783"/>
                      <a:gd name="connsiteY40" fmla="*/ 3234603 h 3347910"/>
                      <a:gd name="connsiteX41" fmla="*/ 1211990 w 3607783"/>
                      <a:gd name="connsiteY41" fmla="*/ 3280264 h 3347910"/>
                      <a:gd name="connsiteX42" fmla="*/ 1164074 w 3607783"/>
                      <a:gd name="connsiteY42" fmla="*/ 3280828 h 3347910"/>
                      <a:gd name="connsiteX43" fmla="*/ 730012 w 3607783"/>
                      <a:gd name="connsiteY43" fmla="*/ 2939216 h 3347910"/>
                      <a:gd name="connsiteX44" fmla="*/ 295951 w 3607783"/>
                      <a:gd name="connsiteY44" fmla="*/ 2597041 h 3347910"/>
                      <a:gd name="connsiteX45" fmla="*/ 292005 w 3607783"/>
                      <a:gd name="connsiteY45" fmla="*/ 2523194 h 3347910"/>
                      <a:gd name="connsiteX46" fmla="*/ 276221 w 3607783"/>
                      <a:gd name="connsiteY46" fmla="*/ 1879993 h 3347910"/>
                      <a:gd name="connsiteX47" fmla="*/ 264383 w 3607783"/>
                      <a:gd name="connsiteY47" fmla="*/ 1310640 h 3347910"/>
                      <a:gd name="connsiteX48" fmla="*/ 379945 w 3607783"/>
                      <a:gd name="connsiteY48" fmla="*/ 963955 h 3347910"/>
                      <a:gd name="connsiteX49" fmla="*/ 555260 w 3607783"/>
                      <a:gd name="connsiteY49" fmla="*/ 443645 h 3347910"/>
                      <a:gd name="connsiteX50" fmla="*/ 615578 w 3607783"/>
                      <a:gd name="connsiteY50" fmla="*/ 270020 h 3347910"/>
                      <a:gd name="connsiteX51" fmla="*/ 584010 w 3607783"/>
                      <a:gd name="connsiteY51" fmla="*/ 178134 h 3347910"/>
                      <a:gd name="connsiteX52" fmla="*/ 554133 w 3607783"/>
                      <a:gd name="connsiteY52" fmla="*/ 67646 h 3347910"/>
                      <a:gd name="connsiteX53" fmla="*/ 1519215 w 3607783"/>
                      <a:gd name="connsiteY53" fmla="*/ 99214 h 334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607783" h="3347910">
                        <a:moveTo>
                          <a:pt x="497198" y="32132"/>
                        </a:moveTo>
                        <a:cubicBezTo>
                          <a:pt x="490997" y="50171"/>
                          <a:pt x="376562" y="369798"/>
                          <a:pt x="242962" y="742414"/>
                        </a:cubicBezTo>
                        <a:cubicBezTo>
                          <a:pt x="55244" y="1265543"/>
                          <a:pt x="0" y="1426202"/>
                          <a:pt x="0" y="1446496"/>
                        </a:cubicBezTo>
                        <a:cubicBezTo>
                          <a:pt x="0" y="1469044"/>
                          <a:pt x="1127" y="1471863"/>
                          <a:pt x="10147" y="1468481"/>
                        </a:cubicBezTo>
                        <a:cubicBezTo>
                          <a:pt x="47352" y="1453824"/>
                          <a:pt x="192227" y="1403653"/>
                          <a:pt x="197301" y="1403653"/>
                        </a:cubicBezTo>
                        <a:cubicBezTo>
                          <a:pt x="200683" y="1403653"/>
                          <a:pt x="202938" y="1430712"/>
                          <a:pt x="202938" y="1478064"/>
                        </a:cubicBezTo>
                        <a:cubicBezTo>
                          <a:pt x="202938" y="1519215"/>
                          <a:pt x="208011" y="1773451"/>
                          <a:pt x="214212" y="2043471"/>
                        </a:cubicBezTo>
                        <a:cubicBezTo>
                          <a:pt x="220413" y="2312928"/>
                          <a:pt x="225486" y="2554762"/>
                          <a:pt x="225486" y="2580129"/>
                        </a:cubicBezTo>
                        <a:lnTo>
                          <a:pt x="225486" y="2626354"/>
                        </a:lnTo>
                        <a:lnTo>
                          <a:pt x="421660" y="2780812"/>
                        </a:lnTo>
                        <a:cubicBezTo>
                          <a:pt x="529329" y="2865369"/>
                          <a:pt x="735650" y="3027720"/>
                          <a:pt x="879961" y="3141590"/>
                        </a:cubicBezTo>
                        <a:lnTo>
                          <a:pt x="1142653" y="3347910"/>
                        </a:lnTo>
                        <a:lnTo>
                          <a:pt x="2246973" y="3325362"/>
                        </a:lnTo>
                        <a:cubicBezTo>
                          <a:pt x="2854095" y="3312960"/>
                          <a:pt x="3351856" y="3302249"/>
                          <a:pt x="3351856" y="3301686"/>
                        </a:cubicBezTo>
                        <a:cubicBezTo>
                          <a:pt x="3352420" y="3301122"/>
                          <a:pt x="3355802" y="3024337"/>
                          <a:pt x="3359748" y="2686108"/>
                        </a:cubicBezTo>
                        <a:cubicBezTo>
                          <a:pt x="3363130" y="2347878"/>
                          <a:pt x="3367076" y="2060946"/>
                          <a:pt x="3368768" y="2047417"/>
                        </a:cubicBezTo>
                        <a:lnTo>
                          <a:pt x="3371586" y="2023741"/>
                        </a:lnTo>
                        <a:lnTo>
                          <a:pt x="3421193" y="2023741"/>
                        </a:lnTo>
                        <a:cubicBezTo>
                          <a:pt x="3448252" y="2023741"/>
                          <a:pt x="3501805" y="2022050"/>
                          <a:pt x="3539010" y="2019795"/>
                        </a:cubicBezTo>
                        <a:lnTo>
                          <a:pt x="3607783" y="2016413"/>
                        </a:lnTo>
                        <a:lnTo>
                          <a:pt x="3607783" y="1997810"/>
                        </a:lnTo>
                        <a:cubicBezTo>
                          <a:pt x="3607783" y="1985972"/>
                          <a:pt x="3565505" y="1887886"/>
                          <a:pt x="3484329" y="1712570"/>
                        </a:cubicBezTo>
                        <a:cubicBezTo>
                          <a:pt x="3347910" y="1417183"/>
                          <a:pt x="3196834" y="1090791"/>
                          <a:pt x="2955564" y="569353"/>
                        </a:cubicBezTo>
                        <a:cubicBezTo>
                          <a:pt x="2867060" y="378817"/>
                          <a:pt x="2779684" y="189409"/>
                          <a:pt x="2761082" y="148257"/>
                        </a:cubicBezTo>
                        <a:lnTo>
                          <a:pt x="2727259" y="73847"/>
                        </a:lnTo>
                        <a:lnTo>
                          <a:pt x="2692308" y="71028"/>
                        </a:lnTo>
                        <a:cubicBezTo>
                          <a:pt x="2673706" y="69337"/>
                          <a:pt x="2527139" y="64264"/>
                          <a:pt x="2367608" y="59190"/>
                        </a:cubicBezTo>
                        <a:cubicBezTo>
                          <a:pt x="2208076" y="54117"/>
                          <a:pt x="1726099" y="38896"/>
                          <a:pt x="1296547" y="25367"/>
                        </a:cubicBezTo>
                        <a:cubicBezTo>
                          <a:pt x="866995" y="11274"/>
                          <a:pt x="514109" y="0"/>
                          <a:pt x="511854" y="0"/>
                        </a:cubicBezTo>
                        <a:cubicBezTo>
                          <a:pt x="510163" y="0"/>
                          <a:pt x="503399" y="14657"/>
                          <a:pt x="497198" y="32132"/>
                        </a:cubicBezTo>
                        <a:close/>
                        <a:moveTo>
                          <a:pt x="1519215" y="99214"/>
                        </a:moveTo>
                        <a:cubicBezTo>
                          <a:pt x="2049672" y="116126"/>
                          <a:pt x="2527703" y="131910"/>
                          <a:pt x="2581820" y="133601"/>
                        </a:cubicBezTo>
                        <a:lnTo>
                          <a:pt x="2681034" y="136983"/>
                        </a:lnTo>
                        <a:lnTo>
                          <a:pt x="2709783" y="199556"/>
                        </a:lnTo>
                        <a:cubicBezTo>
                          <a:pt x="2725568" y="233942"/>
                          <a:pt x="2883972" y="576682"/>
                          <a:pt x="3062670" y="961136"/>
                        </a:cubicBezTo>
                        <a:cubicBezTo>
                          <a:pt x="3240804" y="1345591"/>
                          <a:pt x="3417247" y="1726099"/>
                          <a:pt x="3454452" y="1806710"/>
                        </a:cubicBezTo>
                        <a:lnTo>
                          <a:pt x="3522098" y="1953277"/>
                        </a:lnTo>
                        <a:lnTo>
                          <a:pt x="3414429" y="1957786"/>
                        </a:lnTo>
                        <a:cubicBezTo>
                          <a:pt x="3355238" y="1960041"/>
                          <a:pt x="3306195" y="1962860"/>
                          <a:pt x="3305631" y="1963423"/>
                        </a:cubicBezTo>
                        <a:cubicBezTo>
                          <a:pt x="3304504" y="1963987"/>
                          <a:pt x="3299994" y="2249791"/>
                          <a:pt x="3295485" y="2598168"/>
                        </a:cubicBezTo>
                        <a:cubicBezTo>
                          <a:pt x="3290975" y="2945981"/>
                          <a:pt x="3285901" y="3232349"/>
                          <a:pt x="3283646" y="3234603"/>
                        </a:cubicBezTo>
                        <a:cubicBezTo>
                          <a:pt x="3280828" y="3237986"/>
                          <a:pt x="1391815" y="3279137"/>
                          <a:pt x="1211990" y="3280264"/>
                        </a:cubicBezTo>
                        <a:lnTo>
                          <a:pt x="1164074" y="3280828"/>
                        </a:lnTo>
                        <a:lnTo>
                          <a:pt x="730012" y="2939216"/>
                        </a:lnTo>
                        <a:lnTo>
                          <a:pt x="295951" y="2597041"/>
                        </a:lnTo>
                        <a:lnTo>
                          <a:pt x="292005" y="2523194"/>
                        </a:lnTo>
                        <a:cubicBezTo>
                          <a:pt x="289750" y="2482606"/>
                          <a:pt x="282422" y="2192856"/>
                          <a:pt x="276221" y="1879993"/>
                        </a:cubicBezTo>
                        <a:lnTo>
                          <a:pt x="264383" y="1310640"/>
                        </a:lnTo>
                        <a:lnTo>
                          <a:pt x="379945" y="963955"/>
                        </a:lnTo>
                        <a:cubicBezTo>
                          <a:pt x="443081" y="773419"/>
                          <a:pt x="522001" y="538913"/>
                          <a:pt x="555260" y="443645"/>
                        </a:cubicBezTo>
                        <a:lnTo>
                          <a:pt x="615578" y="270020"/>
                        </a:lnTo>
                        <a:lnTo>
                          <a:pt x="584010" y="178134"/>
                        </a:lnTo>
                        <a:cubicBezTo>
                          <a:pt x="556952" y="99214"/>
                          <a:pt x="547932" y="67646"/>
                          <a:pt x="554133" y="67646"/>
                        </a:cubicBezTo>
                        <a:cubicBezTo>
                          <a:pt x="554697" y="67646"/>
                          <a:pt x="989322" y="81739"/>
                          <a:pt x="1519215" y="99214"/>
                        </a:cubicBezTo>
                        <a:close/>
                      </a:path>
                    </a:pathLst>
                  </a:custGeom>
                  <a:solidFill>
                    <a:srgbClr val="FFC000"/>
                  </a:solidFill>
                  <a:ln w="19050" cap="flat">
                    <a:solidFill>
                      <a:schemeClr val="tx1"/>
                    </a:solidFill>
                    <a:prstDash val="solid"/>
                    <a:miter/>
                  </a:ln>
                </p:spPr>
                <p:txBody>
                  <a:bodyPr rtlCol="0" anchor="ctr"/>
                  <a:lstStyle/>
                  <a:p>
                    <a:endParaRPr lang="de-DE"/>
                  </a:p>
                </p:txBody>
              </p:sp>
              <p:sp>
                <p:nvSpPr>
                  <p:cNvPr id="8402" name="Freihandform: Form 8401">
                    <a:extLst>
                      <a:ext uri="{FF2B5EF4-FFF2-40B4-BE49-F238E27FC236}">
                        <a16:creationId xmlns:a16="http://schemas.microsoft.com/office/drawing/2014/main" id="{D38DA47C-DF8A-96C9-FF3B-5CC199A4EA1E}"/>
                      </a:ext>
                    </a:extLst>
                  </p:cNvPr>
                  <p:cNvSpPr/>
                  <p:nvPr/>
                </p:nvSpPr>
                <p:spPr>
                  <a:xfrm rot="10800000" flipV="1">
                    <a:off x="3694133" y="5551094"/>
                    <a:ext cx="7323" cy="19320"/>
                  </a:xfrm>
                  <a:custGeom>
                    <a:avLst/>
                    <a:gdLst>
                      <a:gd name="connsiteX0" fmla="*/ 1435 w 7323"/>
                      <a:gd name="connsiteY0" fmla="*/ 8217 h 19320"/>
                      <a:gd name="connsiteX1" fmla="*/ 1999 w 7323"/>
                      <a:gd name="connsiteY1" fmla="*/ 18928 h 19320"/>
                      <a:gd name="connsiteX2" fmla="*/ 7073 w 7323"/>
                      <a:gd name="connsiteY2" fmla="*/ 10472 h 19320"/>
                      <a:gd name="connsiteX3" fmla="*/ 1435 w 7323"/>
                      <a:gd name="connsiteY3" fmla="*/ 8217 h 19320"/>
                    </a:gdLst>
                    <a:ahLst/>
                    <a:cxnLst>
                      <a:cxn ang="0">
                        <a:pos x="connsiteX0" y="connsiteY0"/>
                      </a:cxn>
                      <a:cxn ang="0">
                        <a:pos x="connsiteX1" y="connsiteY1"/>
                      </a:cxn>
                      <a:cxn ang="0">
                        <a:pos x="connsiteX2" y="connsiteY2"/>
                      </a:cxn>
                      <a:cxn ang="0">
                        <a:pos x="connsiteX3" y="connsiteY3"/>
                      </a:cxn>
                    </a:cxnLst>
                    <a:rect l="l" t="t" r="r" b="b"/>
                    <a:pathLst>
                      <a:path w="7323" h="19320">
                        <a:moveTo>
                          <a:pt x="1435" y="8217"/>
                        </a:moveTo>
                        <a:cubicBezTo>
                          <a:pt x="-819" y="12727"/>
                          <a:pt x="-256" y="17237"/>
                          <a:pt x="1999" y="18928"/>
                        </a:cubicBezTo>
                        <a:cubicBezTo>
                          <a:pt x="4254" y="20619"/>
                          <a:pt x="7073" y="16673"/>
                          <a:pt x="7073" y="10472"/>
                        </a:cubicBezTo>
                        <a:cubicBezTo>
                          <a:pt x="8200" y="-2494"/>
                          <a:pt x="5381" y="-3621"/>
                          <a:pt x="1435" y="8217"/>
                        </a:cubicBezTo>
                        <a:close/>
                      </a:path>
                    </a:pathLst>
                  </a:custGeom>
                  <a:solidFill>
                    <a:srgbClr val="000000"/>
                  </a:solidFill>
                  <a:ln w="563" cap="flat">
                    <a:noFill/>
                    <a:prstDash val="solid"/>
                    <a:miter/>
                  </a:ln>
                </p:spPr>
                <p:txBody>
                  <a:bodyPr rtlCol="0" anchor="ctr"/>
                  <a:lstStyle/>
                  <a:p>
                    <a:endParaRPr lang="de-DE"/>
                  </a:p>
                </p:txBody>
              </p:sp>
              <p:sp>
                <p:nvSpPr>
                  <p:cNvPr id="8403" name="Freihandform: Form 8402">
                    <a:extLst>
                      <a:ext uri="{FF2B5EF4-FFF2-40B4-BE49-F238E27FC236}">
                        <a16:creationId xmlns:a16="http://schemas.microsoft.com/office/drawing/2014/main" id="{F1509143-0192-D6DE-85ED-618207E6A53A}"/>
                      </a:ext>
                    </a:extLst>
                  </p:cNvPr>
                  <p:cNvSpPr/>
                  <p:nvPr/>
                </p:nvSpPr>
                <p:spPr>
                  <a:xfrm rot="10800000" flipV="1">
                    <a:off x="5053292" y="4798362"/>
                    <a:ext cx="16876" cy="22548"/>
                  </a:xfrm>
                  <a:custGeom>
                    <a:avLst/>
                    <a:gdLst>
                      <a:gd name="connsiteX0" fmla="*/ 5954 w 16876"/>
                      <a:gd name="connsiteY0" fmla="*/ 11274 h 22548"/>
                      <a:gd name="connsiteX1" fmla="*/ 4263 w 16876"/>
                      <a:gd name="connsiteY1" fmla="*/ 22549 h 22548"/>
                      <a:gd name="connsiteX2" fmla="*/ 14974 w 16876"/>
                      <a:gd name="connsiteY2" fmla="*/ 11274 h 22548"/>
                      <a:gd name="connsiteX3" fmla="*/ 16665 w 16876"/>
                      <a:gd name="connsiteY3" fmla="*/ 0 h 22548"/>
                      <a:gd name="connsiteX4" fmla="*/ 5954 w 16876"/>
                      <a:gd name="connsiteY4" fmla="*/ 11274 h 22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6" h="22548">
                        <a:moveTo>
                          <a:pt x="5954" y="11274"/>
                        </a:moveTo>
                        <a:cubicBezTo>
                          <a:pt x="-1374" y="19730"/>
                          <a:pt x="-1938" y="22549"/>
                          <a:pt x="4263" y="22549"/>
                        </a:cubicBezTo>
                        <a:cubicBezTo>
                          <a:pt x="8209" y="22549"/>
                          <a:pt x="13283" y="17475"/>
                          <a:pt x="14974" y="11274"/>
                        </a:cubicBezTo>
                        <a:cubicBezTo>
                          <a:pt x="16665" y="5073"/>
                          <a:pt x="17229" y="0"/>
                          <a:pt x="16665" y="0"/>
                        </a:cubicBezTo>
                        <a:cubicBezTo>
                          <a:pt x="16101" y="0"/>
                          <a:pt x="11591" y="5073"/>
                          <a:pt x="5954" y="11274"/>
                        </a:cubicBezTo>
                        <a:close/>
                      </a:path>
                    </a:pathLst>
                  </a:custGeom>
                  <a:solidFill>
                    <a:srgbClr val="000000"/>
                  </a:solidFill>
                  <a:ln w="563" cap="flat">
                    <a:noFill/>
                    <a:prstDash val="solid"/>
                    <a:miter/>
                  </a:ln>
                </p:spPr>
                <p:txBody>
                  <a:bodyPr rtlCol="0" anchor="ctr"/>
                  <a:lstStyle/>
                  <a:p>
                    <a:endParaRPr lang="de-DE"/>
                  </a:p>
                </p:txBody>
              </p:sp>
              <p:sp>
                <p:nvSpPr>
                  <p:cNvPr id="8404" name="Freihandform: Form 8403">
                    <a:extLst>
                      <a:ext uri="{FF2B5EF4-FFF2-40B4-BE49-F238E27FC236}">
                        <a16:creationId xmlns:a16="http://schemas.microsoft.com/office/drawing/2014/main" id="{B62CB903-B37C-DAF6-DE9B-299681185806}"/>
                      </a:ext>
                    </a:extLst>
                  </p:cNvPr>
                  <p:cNvSpPr/>
                  <p:nvPr/>
                </p:nvSpPr>
                <p:spPr>
                  <a:xfrm rot="10800000" flipV="1">
                    <a:off x="4314114" y="3767607"/>
                    <a:ext cx="34984" cy="3100"/>
                  </a:xfrm>
                  <a:custGeom>
                    <a:avLst/>
                    <a:gdLst>
                      <a:gd name="connsiteX0" fmla="*/ 4187 w 34984"/>
                      <a:gd name="connsiteY0" fmla="*/ 2255 h 3100"/>
                      <a:gd name="connsiteX1" fmla="*/ 32372 w 34984"/>
                      <a:gd name="connsiteY1" fmla="*/ 2255 h 3100"/>
                      <a:gd name="connsiteX2" fmla="*/ 16588 w 34984"/>
                      <a:gd name="connsiteY2" fmla="*/ 0 h 3100"/>
                      <a:gd name="connsiteX3" fmla="*/ 4187 w 34984"/>
                      <a:gd name="connsiteY3" fmla="*/ 2255 h 3100"/>
                    </a:gdLst>
                    <a:ahLst/>
                    <a:cxnLst>
                      <a:cxn ang="0">
                        <a:pos x="connsiteX0" y="connsiteY0"/>
                      </a:cxn>
                      <a:cxn ang="0">
                        <a:pos x="connsiteX1" y="connsiteY1"/>
                      </a:cxn>
                      <a:cxn ang="0">
                        <a:pos x="connsiteX2" y="connsiteY2"/>
                      </a:cxn>
                      <a:cxn ang="0">
                        <a:pos x="connsiteX3" y="connsiteY3"/>
                      </a:cxn>
                    </a:cxnLst>
                    <a:rect l="l" t="t" r="r" b="b"/>
                    <a:pathLst>
                      <a:path w="34984" h="3100">
                        <a:moveTo>
                          <a:pt x="4187" y="2255"/>
                        </a:moveTo>
                        <a:cubicBezTo>
                          <a:pt x="12642" y="3382"/>
                          <a:pt x="25044" y="3382"/>
                          <a:pt x="32372" y="2255"/>
                        </a:cubicBezTo>
                        <a:cubicBezTo>
                          <a:pt x="39137" y="1127"/>
                          <a:pt x="32372" y="0"/>
                          <a:pt x="16588" y="0"/>
                        </a:cubicBezTo>
                        <a:cubicBezTo>
                          <a:pt x="1368" y="0"/>
                          <a:pt x="-4833" y="1127"/>
                          <a:pt x="4187" y="2255"/>
                        </a:cubicBezTo>
                        <a:close/>
                      </a:path>
                    </a:pathLst>
                  </a:custGeom>
                  <a:solidFill>
                    <a:srgbClr val="000000"/>
                  </a:solidFill>
                  <a:ln w="563" cap="flat">
                    <a:noFill/>
                    <a:prstDash val="solid"/>
                    <a:miter/>
                  </a:ln>
                </p:spPr>
                <p:txBody>
                  <a:bodyPr rtlCol="0" anchor="ctr"/>
                  <a:lstStyle/>
                  <a:p>
                    <a:endParaRPr lang="de-DE"/>
                  </a:p>
                </p:txBody>
              </p:sp>
              <p:cxnSp>
                <p:nvCxnSpPr>
                  <p:cNvPr id="8405" name="Gerader Verbinder 8404">
                    <a:extLst>
                      <a:ext uri="{FF2B5EF4-FFF2-40B4-BE49-F238E27FC236}">
                        <a16:creationId xmlns:a16="http://schemas.microsoft.com/office/drawing/2014/main" id="{9A0F23B8-89DC-4D5C-C3E4-4071916BCAA9}"/>
                      </a:ext>
                    </a:extLst>
                  </p:cNvPr>
                  <p:cNvCxnSpPr>
                    <a:cxnSpLocks/>
                    <a:stCxn id="8401" idx="42"/>
                  </p:cNvCxnSpPr>
                  <p:nvPr/>
                </p:nvCxnSpPr>
                <p:spPr bwMode="auto">
                  <a:xfrm flipH="1" flipV="1">
                    <a:off x="3934292" y="4248911"/>
                    <a:ext cx="4064" cy="1502694"/>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06" name="Rechteck 23562">
                    <a:extLst>
                      <a:ext uri="{FF2B5EF4-FFF2-40B4-BE49-F238E27FC236}">
                        <a16:creationId xmlns:a16="http://schemas.microsoft.com/office/drawing/2014/main" id="{09D61448-5F62-3CAD-C225-800D27561010}"/>
                      </a:ext>
                    </a:extLst>
                  </p:cNvPr>
                  <p:cNvSpPr/>
                  <p:nvPr/>
                </p:nvSpPr>
                <p:spPr bwMode="auto">
                  <a:xfrm>
                    <a:off x="3934292" y="4188058"/>
                    <a:ext cx="2877352" cy="1565894"/>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407" name="Freihandform: Form 8406">
                    <a:extLst>
                      <a:ext uri="{FF2B5EF4-FFF2-40B4-BE49-F238E27FC236}">
                        <a16:creationId xmlns:a16="http://schemas.microsoft.com/office/drawing/2014/main" id="{87127D9B-2564-61E7-38E6-785CED958DF8}"/>
                      </a:ext>
                    </a:extLst>
                  </p:cNvPr>
                  <p:cNvSpPr/>
                  <p:nvPr/>
                </p:nvSpPr>
                <p:spPr bwMode="auto">
                  <a:xfrm>
                    <a:off x="3122234" y="2541761"/>
                    <a:ext cx="3956992" cy="1882754"/>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rgbClr val="FFCC99"/>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08" name="Rechteck 23562">
                    <a:extLst>
                      <a:ext uri="{FF2B5EF4-FFF2-40B4-BE49-F238E27FC236}">
                        <a16:creationId xmlns:a16="http://schemas.microsoft.com/office/drawing/2014/main" id="{8758FD5E-B0AF-E942-F95D-35DD9C9DF2EE}"/>
                      </a:ext>
                    </a:extLst>
                  </p:cNvPr>
                  <p:cNvSpPr/>
                  <p:nvPr/>
                </p:nvSpPr>
                <p:spPr bwMode="auto">
                  <a:xfrm>
                    <a:off x="3934292" y="4772010"/>
                    <a:ext cx="2877351" cy="946827"/>
                  </a:xfrm>
                  <a:custGeom>
                    <a:avLst/>
                    <a:gdLst>
                      <a:gd name="connsiteX0" fmla="*/ 0 w 2852968"/>
                      <a:gd name="connsiteY0" fmla="*/ 0 h 1529318"/>
                      <a:gd name="connsiteX1" fmla="*/ 2852968 w 2852968"/>
                      <a:gd name="connsiteY1" fmla="*/ 0 h 1529318"/>
                      <a:gd name="connsiteX2" fmla="*/ 2852968 w 2852968"/>
                      <a:gd name="connsiteY2" fmla="*/ 1529318 h 1529318"/>
                      <a:gd name="connsiteX3" fmla="*/ 0 w 2852968"/>
                      <a:gd name="connsiteY3" fmla="*/ 1529318 h 1529318"/>
                      <a:gd name="connsiteX4" fmla="*/ 0 w 2852968"/>
                      <a:gd name="connsiteY4" fmla="*/ 0 h 1529318"/>
                      <a:gd name="connsiteX0" fmla="*/ 0 w 2877352"/>
                      <a:gd name="connsiteY0" fmla="*/ 0 h 1529318"/>
                      <a:gd name="connsiteX1" fmla="*/ 2877352 w 2877352"/>
                      <a:gd name="connsiteY1" fmla="*/ 0 h 1529318"/>
                      <a:gd name="connsiteX2" fmla="*/ 2852968 w 2877352"/>
                      <a:gd name="connsiteY2" fmla="*/ 1529318 h 1529318"/>
                      <a:gd name="connsiteX3" fmla="*/ 0 w 2877352"/>
                      <a:gd name="connsiteY3" fmla="*/ 1529318 h 1529318"/>
                      <a:gd name="connsiteX4" fmla="*/ 0 w 2877352"/>
                      <a:gd name="connsiteY4" fmla="*/ 0 h 1529318"/>
                      <a:gd name="connsiteX0" fmla="*/ 0 w 2877352"/>
                      <a:gd name="connsiteY0" fmla="*/ 0 h 1565894"/>
                      <a:gd name="connsiteX1" fmla="*/ 2877352 w 2877352"/>
                      <a:gd name="connsiteY1" fmla="*/ 0 h 1565894"/>
                      <a:gd name="connsiteX2" fmla="*/ 2852968 w 2877352"/>
                      <a:gd name="connsiteY2" fmla="*/ 1529318 h 1565894"/>
                      <a:gd name="connsiteX3" fmla="*/ 12192 w 2877352"/>
                      <a:gd name="connsiteY3" fmla="*/ 1565894 h 1565894"/>
                      <a:gd name="connsiteX4" fmla="*/ 0 w 2877352"/>
                      <a:gd name="connsiteY4" fmla="*/ 0 h 156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7352" h="1565894">
                        <a:moveTo>
                          <a:pt x="0" y="0"/>
                        </a:moveTo>
                        <a:lnTo>
                          <a:pt x="2877352" y="0"/>
                        </a:lnTo>
                        <a:lnTo>
                          <a:pt x="2852968" y="1529318"/>
                        </a:lnTo>
                        <a:lnTo>
                          <a:pt x="12192" y="1565894"/>
                        </a:lnTo>
                        <a:lnTo>
                          <a:pt x="0" y="0"/>
                        </a:lnTo>
                        <a:close/>
                      </a:path>
                    </a:pathLst>
                  </a:custGeom>
                  <a:solidFill>
                    <a:schemeClr val="bg1">
                      <a:lumMod val="9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8396" name="Gruppieren 8395">
                  <a:extLst>
                    <a:ext uri="{FF2B5EF4-FFF2-40B4-BE49-F238E27FC236}">
                      <a16:creationId xmlns:a16="http://schemas.microsoft.com/office/drawing/2014/main" id="{80ABED3F-F5F0-881A-B901-3213DA2AD115}"/>
                    </a:ext>
                  </a:extLst>
                </p:cNvPr>
                <p:cNvGrpSpPr/>
                <p:nvPr/>
              </p:nvGrpSpPr>
              <p:grpSpPr>
                <a:xfrm>
                  <a:off x="7543963" y="2321785"/>
                  <a:ext cx="1055320" cy="566577"/>
                  <a:chOff x="6408745" y="2599455"/>
                  <a:chExt cx="897300" cy="528571"/>
                </a:xfrm>
              </p:grpSpPr>
              <p:sp>
                <p:nvSpPr>
                  <p:cNvPr id="8397" name="Freihandform: Form 8396">
                    <a:extLst>
                      <a:ext uri="{FF2B5EF4-FFF2-40B4-BE49-F238E27FC236}">
                        <a16:creationId xmlns:a16="http://schemas.microsoft.com/office/drawing/2014/main" id="{E875D29E-2055-864E-9DD9-3BD27CCB7BB8}"/>
                      </a:ext>
                    </a:extLst>
                  </p:cNvPr>
                  <p:cNvSpPr/>
                  <p:nvPr/>
                </p:nvSpPr>
                <p:spPr bwMode="auto">
                  <a:xfrm>
                    <a:off x="6408745"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98" name="Freihandform: Form 8397">
                    <a:extLst>
                      <a:ext uri="{FF2B5EF4-FFF2-40B4-BE49-F238E27FC236}">
                        <a16:creationId xmlns:a16="http://schemas.microsoft.com/office/drawing/2014/main" id="{0F5A91B9-6348-CC78-9E22-7131F8878921}"/>
                      </a:ext>
                    </a:extLst>
                  </p:cNvPr>
                  <p:cNvSpPr/>
                  <p:nvPr/>
                </p:nvSpPr>
                <p:spPr bwMode="auto">
                  <a:xfrm>
                    <a:off x="6807879" y="2599455"/>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399" name="Freihandform: Form 8398">
                    <a:extLst>
                      <a:ext uri="{FF2B5EF4-FFF2-40B4-BE49-F238E27FC236}">
                        <a16:creationId xmlns:a16="http://schemas.microsoft.com/office/drawing/2014/main" id="{5C91D5CE-2CBA-BC36-3A5F-2724010BE7F8}"/>
                      </a:ext>
                    </a:extLst>
                  </p:cNvPr>
                  <p:cNvSpPr/>
                  <p:nvPr/>
                </p:nvSpPr>
                <p:spPr bwMode="auto">
                  <a:xfrm>
                    <a:off x="6556365"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sp>
                <p:nvSpPr>
                  <p:cNvPr id="8400" name="Freihandform: Form 8399">
                    <a:extLst>
                      <a:ext uri="{FF2B5EF4-FFF2-40B4-BE49-F238E27FC236}">
                        <a16:creationId xmlns:a16="http://schemas.microsoft.com/office/drawing/2014/main" id="{3E3D05A4-4B44-B42F-DEC3-5C3594BFAFA5}"/>
                      </a:ext>
                    </a:extLst>
                  </p:cNvPr>
                  <p:cNvSpPr/>
                  <p:nvPr/>
                </p:nvSpPr>
                <p:spPr bwMode="auto">
                  <a:xfrm>
                    <a:off x="6955498" y="2902046"/>
                    <a:ext cx="350547" cy="225980"/>
                  </a:xfrm>
                  <a:custGeom>
                    <a:avLst/>
                    <a:gdLst>
                      <a:gd name="connsiteX0" fmla="*/ 0 w 3972232"/>
                      <a:gd name="connsiteY0" fmla="*/ 9833 h 1897626"/>
                      <a:gd name="connsiteX1" fmla="*/ 2871019 w 3972232"/>
                      <a:gd name="connsiteY1" fmla="*/ 3932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9833 h 1897626"/>
                      <a:gd name="connsiteX1" fmla="*/ 2874829 w 3972232"/>
                      <a:gd name="connsiteY1" fmla="*/ 54569 h 1897626"/>
                      <a:gd name="connsiteX2" fmla="*/ 3972232 w 3972232"/>
                      <a:gd name="connsiteY2" fmla="*/ 1858297 h 1897626"/>
                      <a:gd name="connsiteX3" fmla="*/ 894735 w 3972232"/>
                      <a:gd name="connsiteY3" fmla="*/ 1897626 h 1897626"/>
                      <a:gd name="connsiteX4" fmla="*/ 49161 w 3972232"/>
                      <a:gd name="connsiteY4" fmla="*/ 0 h 1897626"/>
                      <a:gd name="connsiteX5" fmla="*/ 78658 w 3972232"/>
                      <a:gd name="connsiteY5" fmla="*/ 68826 h 189762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17453 h 1905246"/>
                      <a:gd name="connsiteX1" fmla="*/ 2874829 w 3972232"/>
                      <a:gd name="connsiteY1" fmla="*/ 62189 h 1905246"/>
                      <a:gd name="connsiteX2" fmla="*/ 3972232 w 3972232"/>
                      <a:gd name="connsiteY2" fmla="*/ 1865917 h 1905246"/>
                      <a:gd name="connsiteX3" fmla="*/ 894735 w 3972232"/>
                      <a:gd name="connsiteY3" fmla="*/ 1905246 h 1905246"/>
                      <a:gd name="connsiteX4" fmla="*/ 178701 w 3972232"/>
                      <a:gd name="connsiteY4" fmla="*/ 0 h 1905246"/>
                      <a:gd name="connsiteX5" fmla="*/ 78658 w 3972232"/>
                      <a:gd name="connsiteY5" fmla="*/ 76446 h 1905246"/>
                      <a:gd name="connsiteX0" fmla="*/ 0 w 3972232"/>
                      <a:gd name="connsiteY0" fmla="*/ 0 h 1887793"/>
                      <a:gd name="connsiteX1" fmla="*/ 2874829 w 3972232"/>
                      <a:gd name="connsiteY1" fmla="*/ 44736 h 1887793"/>
                      <a:gd name="connsiteX2" fmla="*/ 3972232 w 3972232"/>
                      <a:gd name="connsiteY2" fmla="*/ 1848464 h 1887793"/>
                      <a:gd name="connsiteX3" fmla="*/ 894735 w 3972232"/>
                      <a:gd name="connsiteY3" fmla="*/ 1887793 h 1887793"/>
                      <a:gd name="connsiteX4" fmla="*/ 78658 w 3972232"/>
                      <a:gd name="connsiteY4" fmla="*/ 58993 h 1887793"/>
                      <a:gd name="connsiteX0" fmla="*/ 0 w 3972232"/>
                      <a:gd name="connsiteY0" fmla="*/ 24827 h 1912620"/>
                      <a:gd name="connsiteX1" fmla="*/ 2874829 w 3972232"/>
                      <a:gd name="connsiteY1" fmla="*/ 69563 h 1912620"/>
                      <a:gd name="connsiteX2" fmla="*/ 3972232 w 3972232"/>
                      <a:gd name="connsiteY2" fmla="*/ 1873291 h 1912620"/>
                      <a:gd name="connsiteX3" fmla="*/ 894735 w 3972232"/>
                      <a:gd name="connsiteY3" fmla="*/ 1912620 h 1912620"/>
                      <a:gd name="connsiteX4" fmla="*/ 21508 w 3972232"/>
                      <a:gd name="connsiteY4" fmla="*/ 0 h 1912620"/>
                      <a:gd name="connsiteX0" fmla="*/ 0 w 3956992"/>
                      <a:gd name="connsiteY0" fmla="*/ 0 h 1922083"/>
                      <a:gd name="connsiteX1" fmla="*/ 2859589 w 3956992"/>
                      <a:gd name="connsiteY1" fmla="*/ 79026 h 1922083"/>
                      <a:gd name="connsiteX2" fmla="*/ 3956992 w 3956992"/>
                      <a:gd name="connsiteY2" fmla="*/ 1882754 h 1922083"/>
                      <a:gd name="connsiteX3" fmla="*/ 879495 w 3956992"/>
                      <a:gd name="connsiteY3" fmla="*/ 1922083 h 1922083"/>
                      <a:gd name="connsiteX4" fmla="*/ 6268 w 3956992"/>
                      <a:gd name="connsiteY4" fmla="*/ 9463 h 1922083"/>
                      <a:gd name="connsiteX0" fmla="*/ 0 w 3956992"/>
                      <a:gd name="connsiteY0" fmla="*/ 0 h 1882754"/>
                      <a:gd name="connsiteX1" fmla="*/ 2859589 w 3956992"/>
                      <a:gd name="connsiteY1" fmla="*/ 79026 h 1882754"/>
                      <a:gd name="connsiteX2" fmla="*/ 3956992 w 3956992"/>
                      <a:gd name="connsiteY2" fmla="*/ 1882754 h 1882754"/>
                      <a:gd name="connsiteX3" fmla="*/ 879495 w 3956992"/>
                      <a:gd name="connsiteY3" fmla="*/ 1867219 h 1882754"/>
                      <a:gd name="connsiteX4" fmla="*/ 6268 w 3956992"/>
                      <a:gd name="connsiteY4" fmla="*/ 9463 h 1882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6992" h="1882754">
                        <a:moveTo>
                          <a:pt x="0" y="0"/>
                        </a:moveTo>
                        <a:lnTo>
                          <a:pt x="2859589" y="79026"/>
                        </a:lnTo>
                        <a:lnTo>
                          <a:pt x="3956992" y="1882754"/>
                        </a:lnTo>
                        <a:lnTo>
                          <a:pt x="879495" y="1867219"/>
                        </a:lnTo>
                        <a:lnTo>
                          <a:pt x="6268" y="9463"/>
                        </a:lnTo>
                      </a:path>
                    </a:pathLst>
                  </a:custGeom>
                  <a:solidFill>
                    <a:schemeClr val="tx1">
                      <a:lumMod val="65000"/>
                      <a:lumOff val="3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dirty="0">
                      <a:ln>
                        <a:noFill/>
                      </a:ln>
                      <a:solidFill>
                        <a:schemeClr val="tx1"/>
                      </a:solidFill>
                      <a:effectLst/>
                      <a:latin typeface="Arial" charset="0"/>
                    </a:endParaRPr>
                  </a:p>
                </p:txBody>
              </p:sp>
            </p:grpSp>
          </p:grpSp>
        </p:grpSp>
      </p:grpSp>
      <p:grpSp>
        <p:nvGrpSpPr>
          <p:cNvPr id="8431" name="Gruppieren 8430">
            <a:extLst>
              <a:ext uri="{FF2B5EF4-FFF2-40B4-BE49-F238E27FC236}">
                <a16:creationId xmlns:a16="http://schemas.microsoft.com/office/drawing/2014/main" id="{EDB8AE4E-1D01-373C-7834-CA87BA9D674A}"/>
              </a:ext>
            </a:extLst>
          </p:cNvPr>
          <p:cNvGrpSpPr/>
          <p:nvPr/>
        </p:nvGrpSpPr>
        <p:grpSpPr>
          <a:xfrm>
            <a:off x="6631349" y="2700586"/>
            <a:ext cx="3306623" cy="3539449"/>
            <a:chOff x="6631349" y="2700586"/>
            <a:chExt cx="3306623" cy="3539449"/>
          </a:xfrm>
        </p:grpSpPr>
        <p:sp>
          <p:nvSpPr>
            <p:cNvPr id="8515" name="Textfeld 8514">
              <a:extLst>
                <a:ext uri="{FF2B5EF4-FFF2-40B4-BE49-F238E27FC236}">
                  <a16:creationId xmlns:a16="http://schemas.microsoft.com/office/drawing/2014/main" id="{2696ECE3-4658-C0E0-2D97-0DE5D12A98D2}"/>
                </a:ext>
              </a:extLst>
            </p:cNvPr>
            <p:cNvSpPr txBox="1"/>
            <p:nvPr/>
          </p:nvSpPr>
          <p:spPr>
            <a:xfrm>
              <a:off x="6631349" y="5716815"/>
              <a:ext cx="3116023" cy="523220"/>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wenige regionale V-Netzbetreiber</a:t>
              </a:r>
              <a:br>
                <a:rPr lang="de-DE" sz="1400" dirty="0">
                  <a:solidFill>
                    <a:srgbClr val="0000FF"/>
                  </a:solidFill>
                </a:rPr>
              </a:br>
              <a:r>
                <a:rPr lang="de-DE" sz="1400" dirty="0">
                  <a:solidFill>
                    <a:srgbClr val="0000FF"/>
                  </a:solidFill>
                </a:rPr>
                <a:t> (kommunal)</a:t>
              </a:r>
            </a:p>
          </p:txBody>
        </p:sp>
        <p:sp>
          <p:nvSpPr>
            <p:cNvPr id="22" name="Textfeld 21">
              <a:extLst>
                <a:ext uri="{FF2B5EF4-FFF2-40B4-BE49-F238E27FC236}">
                  <a16:creationId xmlns:a16="http://schemas.microsoft.com/office/drawing/2014/main" id="{2F1C649D-99A0-1808-82E2-059C529964B0}"/>
                </a:ext>
              </a:extLst>
            </p:cNvPr>
            <p:cNvSpPr txBox="1"/>
            <p:nvPr/>
          </p:nvSpPr>
          <p:spPr>
            <a:xfrm>
              <a:off x="6631349" y="5520760"/>
              <a:ext cx="3306623" cy="307777"/>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1 </a:t>
              </a:r>
              <a:r>
                <a:rPr lang="de-DE" sz="1400" dirty="0" err="1">
                  <a:solidFill>
                    <a:srgbClr val="0000FF"/>
                  </a:solidFill>
                </a:rPr>
                <a:t>überreg</a:t>
              </a:r>
              <a:r>
                <a:rPr lang="de-DE" sz="1400" dirty="0">
                  <a:solidFill>
                    <a:srgbClr val="0000FF"/>
                  </a:solidFill>
                </a:rPr>
                <a:t>. Ü-Netzbetreiber (staatlich)</a:t>
              </a:r>
            </a:p>
          </p:txBody>
        </p:sp>
        <p:grpSp>
          <p:nvGrpSpPr>
            <p:cNvPr id="8430" name="Gruppieren 8429">
              <a:extLst>
                <a:ext uri="{FF2B5EF4-FFF2-40B4-BE49-F238E27FC236}">
                  <a16:creationId xmlns:a16="http://schemas.microsoft.com/office/drawing/2014/main" id="{9307D95B-D641-048F-F06D-9DF3251D2578}"/>
                </a:ext>
              </a:extLst>
            </p:cNvPr>
            <p:cNvGrpSpPr/>
            <p:nvPr/>
          </p:nvGrpSpPr>
          <p:grpSpPr>
            <a:xfrm>
              <a:off x="8348599" y="2700586"/>
              <a:ext cx="293210" cy="976999"/>
              <a:chOff x="8348599" y="2700586"/>
              <a:chExt cx="293210" cy="976999"/>
            </a:xfrm>
          </p:grpSpPr>
          <p:cxnSp>
            <p:nvCxnSpPr>
              <p:cNvPr id="8428" name="Gerader Verbinder 8427">
                <a:extLst>
                  <a:ext uri="{FF2B5EF4-FFF2-40B4-BE49-F238E27FC236}">
                    <a16:creationId xmlns:a16="http://schemas.microsoft.com/office/drawing/2014/main" id="{182891A2-E334-5023-F438-17FDDA8C948F}"/>
                  </a:ext>
                </a:extLst>
              </p:cNvPr>
              <p:cNvCxnSpPr/>
              <p:nvPr/>
            </p:nvCxnSpPr>
            <p:spPr bwMode="auto">
              <a:xfrm>
                <a:off x="8495204" y="2700586"/>
                <a:ext cx="0" cy="976999"/>
              </a:xfrm>
              <a:prstGeom prst="line">
                <a:avLst/>
              </a:prstGeom>
              <a:solidFill>
                <a:srgbClr val="FF0000"/>
              </a:solidFill>
              <a:ln w="127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426" name="Grafik 8425" descr="Ein Bild, das Turm, Mast, Entwurf, Gebäude enthält.&#10;&#10;Automatisch generierte Beschreibung">
                <a:extLst>
                  <a:ext uri="{FF2B5EF4-FFF2-40B4-BE49-F238E27FC236}">
                    <a16:creationId xmlns:a16="http://schemas.microsoft.com/office/drawing/2014/main" id="{0374D59F-078D-9D4E-29A0-7571E815B7A4}"/>
                  </a:ext>
                </a:extLst>
              </p:cNvPr>
              <p:cNvPicPr>
                <a:picLocks noChangeAspect="1"/>
              </p:cNvPicPr>
              <p:nvPr/>
            </p:nvPicPr>
            <p:blipFill rotWithShape="1">
              <a:blip r:embed="rId6">
                <a:extLst>
                  <a:ext uri="{28A0092B-C50C-407E-A947-70E740481C1C}">
                    <a14:useLocalDpi xmlns:a14="http://schemas.microsoft.com/office/drawing/2010/main" val="0"/>
                  </a:ext>
                </a:extLst>
              </a:blip>
              <a:srcRect l="23898" t="12000" r="23381" b="12000"/>
              <a:stretch/>
            </p:blipFill>
            <p:spPr>
              <a:xfrm>
                <a:off x="8348599" y="2954609"/>
                <a:ext cx="293210" cy="422671"/>
              </a:xfrm>
              <a:prstGeom prst="rect">
                <a:avLst/>
              </a:prstGeom>
            </p:spPr>
          </p:pic>
        </p:grpSp>
      </p:grpSp>
      <p:sp>
        <p:nvSpPr>
          <p:cNvPr id="7" name="Rectangle 4">
            <a:extLst>
              <a:ext uri="{FF2B5EF4-FFF2-40B4-BE49-F238E27FC236}">
                <a16:creationId xmlns:a16="http://schemas.microsoft.com/office/drawing/2014/main" id="{0F500B3D-827F-8553-64F7-C50ED8596D66}"/>
              </a:ext>
            </a:extLst>
          </p:cNvPr>
          <p:cNvSpPr>
            <a:spLocks noChangeArrowheads="1"/>
          </p:cNvSpPr>
          <p:nvPr/>
        </p:nvSpPr>
        <p:spPr bwMode="auto">
          <a:xfrm>
            <a:off x="31972" y="6189977"/>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de-DE" altLang="de-DE" sz="1800" dirty="0">
                <a:solidFill>
                  <a:srgbClr val="00B050"/>
                </a:solidFill>
              </a:rPr>
              <a:t>Die Energiewirtschaft wird zukünftig stark mit </a:t>
            </a:r>
            <a:r>
              <a:rPr lang="de-DE" altLang="de-DE" sz="1800" b="1" dirty="0" err="1">
                <a:solidFill>
                  <a:srgbClr val="00B050"/>
                </a:solidFill>
              </a:rPr>
              <a:t>ProSumer</a:t>
            </a:r>
            <a:r>
              <a:rPr lang="de-DE" altLang="de-DE" sz="1800" b="1" dirty="0">
                <a:solidFill>
                  <a:srgbClr val="00B050"/>
                </a:solidFill>
              </a:rPr>
              <a:t> durch </a:t>
            </a:r>
            <a:r>
              <a:rPr lang="de-DE" altLang="de-DE" sz="1800" b="1" dirty="0" err="1">
                <a:solidFill>
                  <a:srgbClr val="00B050"/>
                </a:solidFill>
              </a:rPr>
              <a:t>Bürger:innen</a:t>
            </a:r>
            <a:r>
              <a:rPr lang="de-DE" altLang="de-DE" sz="1800" b="1" dirty="0">
                <a:solidFill>
                  <a:srgbClr val="00B050"/>
                </a:solidFill>
              </a:rPr>
              <a:t> geprägt </a:t>
            </a:r>
            <a:r>
              <a:rPr kumimoji="0" lang="de-DE" altLang="de-DE" sz="1800" b="0" i="0" u="none" strike="noStrike" kern="1200" cap="none" spc="0" normalizeH="0" baseline="0" noProof="0" dirty="0">
                <a:ln>
                  <a:noFill/>
                </a:ln>
                <a:solidFill>
                  <a:srgbClr val="00B050"/>
                </a:solidFill>
                <a:effectLst/>
                <a:uLnTx/>
                <a:uFillTx/>
                <a:latin typeface="Arial" panose="020B0604020202020204" pitchFamily="34" charset="0"/>
                <a:ea typeface="+mn-ea"/>
                <a:cs typeface="+mn-cs"/>
              </a:rPr>
              <a:t>!</a:t>
            </a:r>
          </a:p>
        </p:txBody>
      </p:sp>
      <p:grpSp>
        <p:nvGrpSpPr>
          <p:cNvPr id="28" name="Gruppieren 27">
            <a:extLst>
              <a:ext uri="{FF2B5EF4-FFF2-40B4-BE49-F238E27FC236}">
                <a16:creationId xmlns:a16="http://schemas.microsoft.com/office/drawing/2014/main" id="{9213B439-0601-6F38-3A7F-0B0AB70599E4}"/>
              </a:ext>
            </a:extLst>
          </p:cNvPr>
          <p:cNvGrpSpPr/>
          <p:nvPr/>
        </p:nvGrpSpPr>
        <p:grpSpPr>
          <a:xfrm>
            <a:off x="6631349" y="1988321"/>
            <a:ext cx="3274651" cy="3618209"/>
            <a:chOff x="6631349" y="1988321"/>
            <a:chExt cx="3274651" cy="3618209"/>
          </a:xfrm>
        </p:grpSpPr>
        <p:sp>
          <p:nvSpPr>
            <p:cNvPr id="21" name="Textfeld 20">
              <a:extLst>
                <a:ext uri="{FF2B5EF4-FFF2-40B4-BE49-F238E27FC236}">
                  <a16:creationId xmlns:a16="http://schemas.microsoft.com/office/drawing/2014/main" id="{CB558B13-36DD-9F5F-3E48-5D1D6C2D0BDA}"/>
                </a:ext>
              </a:extLst>
            </p:cNvPr>
            <p:cNvSpPr txBox="1"/>
            <p:nvPr/>
          </p:nvSpPr>
          <p:spPr>
            <a:xfrm>
              <a:off x="6631349" y="5083310"/>
              <a:ext cx="3274651" cy="523220"/>
            </a:xfrm>
            <a:prstGeom prst="rect">
              <a:avLst/>
            </a:prstGeom>
            <a:noFill/>
          </p:spPr>
          <p:txBody>
            <a:bodyPr wrap="square" rtlCol="0">
              <a:spAutoFit/>
            </a:bodyPr>
            <a:lstStyle/>
            <a:p>
              <a:pPr marL="182563" indent="-182563">
                <a:buFont typeface="Wingdings" panose="05000000000000000000" pitchFamily="2" charset="2"/>
                <a:buChar char="§"/>
              </a:pPr>
              <a:r>
                <a:rPr lang="de-DE" sz="1400" dirty="0">
                  <a:solidFill>
                    <a:srgbClr val="0000FF"/>
                  </a:solidFill>
                </a:rPr>
                <a:t>kommunale E-Gesellschaften und</a:t>
              </a:r>
              <a:br>
                <a:rPr lang="de-DE" sz="1400" dirty="0">
                  <a:solidFill>
                    <a:srgbClr val="0000FF"/>
                  </a:solidFill>
                </a:rPr>
              </a:br>
              <a:r>
                <a:rPr lang="de-DE" sz="1400" dirty="0">
                  <a:solidFill>
                    <a:srgbClr val="0000FF"/>
                  </a:solidFill>
                </a:rPr>
                <a:t>Bürger-</a:t>
              </a:r>
              <a:r>
                <a:rPr lang="de-DE" sz="1400" dirty="0" err="1">
                  <a:solidFill>
                    <a:srgbClr val="0000FF"/>
                  </a:solidFill>
                </a:rPr>
                <a:t>EnergieGenossenschaften</a:t>
              </a:r>
              <a:endParaRPr lang="de-DE" sz="1400" dirty="0">
                <a:solidFill>
                  <a:srgbClr val="0000FF"/>
                </a:solidFill>
              </a:endParaRPr>
            </a:p>
          </p:txBody>
        </p:sp>
        <p:grpSp>
          <p:nvGrpSpPr>
            <p:cNvPr id="4" name="Gruppieren 3">
              <a:extLst>
                <a:ext uri="{FF2B5EF4-FFF2-40B4-BE49-F238E27FC236}">
                  <a16:creationId xmlns:a16="http://schemas.microsoft.com/office/drawing/2014/main" id="{B751EAA7-FC02-3616-BA05-6D283BCE95D9}"/>
                </a:ext>
              </a:extLst>
            </p:cNvPr>
            <p:cNvGrpSpPr/>
            <p:nvPr/>
          </p:nvGrpSpPr>
          <p:grpSpPr>
            <a:xfrm>
              <a:off x="8059399" y="1988321"/>
              <a:ext cx="717669" cy="693304"/>
              <a:chOff x="4133701" y="2392551"/>
              <a:chExt cx="2563312" cy="2476285"/>
            </a:xfrm>
          </p:grpSpPr>
          <p:grpSp>
            <p:nvGrpSpPr>
              <p:cNvPr id="5" name="Gruppieren 4">
                <a:extLst>
                  <a:ext uri="{FF2B5EF4-FFF2-40B4-BE49-F238E27FC236}">
                    <a16:creationId xmlns:a16="http://schemas.microsoft.com/office/drawing/2014/main" id="{9135874E-00E6-87E6-3098-63D11072A61E}"/>
                  </a:ext>
                </a:extLst>
              </p:cNvPr>
              <p:cNvGrpSpPr/>
              <p:nvPr/>
            </p:nvGrpSpPr>
            <p:grpSpPr>
              <a:xfrm>
                <a:off x="4968519" y="3606797"/>
                <a:ext cx="1262039" cy="1262039"/>
                <a:chOff x="9982449" y="1960444"/>
                <a:chExt cx="1395571" cy="1395571"/>
              </a:xfrm>
            </p:grpSpPr>
            <p:sp>
              <p:nvSpPr>
                <p:cNvPr id="8" name="Ellipse 7">
                  <a:extLst>
                    <a:ext uri="{FF2B5EF4-FFF2-40B4-BE49-F238E27FC236}">
                      <a16:creationId xmlns:a16="http://schemas.microsoft.com/office/drawing/2014/main" id="{892ADD29-FEEC-4F10-5D71-F23A5B4BB456}"/>
                    </a:ext>
                  </a:extLst>
                </p:cNvPr>
                <p:cNvSpPr/>
                <p:nvPr/>
              </p:nvSpPr>
              <p:spPr bwMode="auto">
                <a:xfrm>
                  <a:off x="9982449" y="1960444"/>
                  <a:ext cx="1395571" cy="1395571"/>
                </a:xfrm>
                <a:prstGeom prst="ellipse">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9" name="Grafik 8">
                  <a:extLst>
                    <a:ext uri="{FF2B5EF4-FFF2-40B4-BE49-F238E27FC236}">
                      <a16:creationId xmlns:a16="http://schemas.microsoft.com/office/drawing/2014/main" id="{11A99788-F3BB-687A-EE96-1E022A7E637A}"/>
                    </a:ext>
                  </a:extLst>
                </p:cNvPr>
                <p:cNvPicPr>
                  <a:picLocks noChangeAspect="1"/>
                </p:cNvPicPr>
                <p:nvPr/>
              </p:nvPicPr>
              <p:blipFill rotWithShape="1">
                <a:blip r:embed="rId7">
                  <a:extLst>
                    <a:ext uri="{28A0092B-C50C-407E-A947-70E740481C1C}">
                      <a14:useLocalDpi xmlns:a14="http://schemas.microsoft.com/office/drawing/2010/main" val="0"/>
                    </a:ext>
                  </a:extLst>
                </a:blip>
                <a:srcRect t="18574" b="17484"/>
                <a:stretch/>
              </p:blipFill>
              <p:spPr>
                <a:xfrm>
                  <a:off x="10232414" y="2371881"/>
                  <a:ext cx="895641" cy="572696"/>
                </a:xfrm>
                <a:prstGeom prst="rect">
                  <a:avLst/>
                </a:prstGeom>
              </p:spPr>
            </p:pic>
          </p:grpSp>
          <p:pic>
            <p:nvPicPr>
              <p:cNvPr id="6" name="Grafik 5" descr="Ein Bild, das Windmühle enthält.&#10;&#10;Automatisch generierte Beschreibung">
                <a:extLst>
                  <a:ext uri="{FF2B5EF4-FFF2-40B4-BE49-F238E27FC236}">
                    <a16:creationId xmlns:a16="http://schemas.microsoft.com/office/drawing/2014/main" id="{074B3986-4529-06EB-DBEB-E4AA07DA89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3701" y="2392551"/>
                <a:ext cx="2563312" cy="1507832"/>
              </a:xfrm>
              <a:prstGeom prst="rect">
                <a:avLst/>
              </a:prstGeom>
            </p:spPr>
          </p:pic>
        </p:grpSp>
        <p:grpSp>
          <p:nvGrpSpPr>
            <p:cNvPr id="10" name="Gruppieren 9">
              <a:extLst>
                <a:ext uri="{FF2B5EF4-FFF2-40B4-BE49-F238E27FC236}">
                  <a16:creationId xmlns:a16="http://schemas.microsoft.com/office/drawing/2014/main" id="{7EC18A24-EEDA-CFB6-020D-919290A31356}"/>
                </a:ext>
              </a:extLst>
            </p:cNvPr>
            <p:cNvGrpSpPr/>
            <p:nvPr/>
          </p:nvGrpSpPr>
          <p:grpSpPr>
            <a:xfrm>
              <a:off x="8004402" y="3670149"/>
              <a:ext cx="717669" cy="693304"/>
              <a:chOff x="4133701" y="2392551"/>
              <a:chExt cx="2563312" cy="2476285"/>
            </a:xfrm>
          </p:grpSpPr>
          <p:grpSp>
            <p:nvGrpSpPr>
              <p:cNvPr id="24" name="Gruppieren 23">
                <a:extLst>
                  <a:ext uri="{FF2B5EF4-FFF2-40B4-BE49-F238E27FC236}">
                    <a16:creationId xmlns:a16="http://schemas.microsoft.com/office/drawing/2014/main" id="{C6EC978A-0C6D-6102-4274-7F5D2D90C4F1}"/>
                  </a:ext>
                </a:extLst>
              </p:cNvPr>
              <p:cNvGrpSpPr/>
              <p:nvPr/>
            </p:nvGrpSpPr>
            <p:grpSpPr>
              <a:xfrm>
                <a:off x="4968519" y="3606797"/>
                <a:ext cx="1262039" cy="1262039"/>
                <a:chOff x="9982449" y="1960444"/>
                <a:chExt cx="1395571" cy="1395571"/>
              </a:xfrm>
            </p:grpSpPr>
            <p:sp>
              <p:nvSpPr>
                <p:cNvPr id="26" name="Ellipse 25">
                  <a:extLst>
                    <a:ext uri="{FF2B5EF4-FFF2-40B4-BE49-F238E27FC236}">
                      <a16:creationId xmlns:a16="http://schemas.microsoft.com/office/drawing/2014/main" id="{F540B6DF-C446-37C8-CA3C-3F23258698FE}"/>
                    </a:ext>
                  </a:extLst>
                </p:cNvPr>
                <p:cNvSpPr/>
                <p:nvPr/>
              </p:nvSpPr>
              <p:spPr bwMode="auto">
                <a:xfrm>
                  <a:off x="9982449" y="1960444"/>
                  <a:ext cx="1395571" cy="1395571"/>
                </a:xfrm>
                <a:prstGeom prst="ellipse">
                  <a:avLst/>
                </a:prstGeom>
                <a:solidFill>
                  <a:srgbClr val="FFFF0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pic>
              <p:nvPicPr>
                <p:cNvPr id="27" name="Grafik 26">
                  <a:extLst>
                    <a:ext uri="{FF2B5EF4-FFF2-40B4-BE49-F238E27FC236}">
                      <a16:creationId xmlns:a16="http://schemas.microsoft.com/office/drawing/2014/main" id="{77CA695A-D3B1-452A-E4AC-085FEB4C7A4B}"/>
                    </a:ext>
                  </a:extLst>
                </p:cNvPr>
                <p:cNvPicPr>
                  <a:picLocks noChangeAspect="1"/>
                </p:cNvPicPr>
                <p:nvPr/>
              </p:nvPicPr>
              <p:blipFill rotWithShape="1">
                <a:blip r:embed="rId7">
                  <a:extLst>
                    <a:ext uri="{28A0092B-C50C-407E-A947-70E740481C1C}">
                      <a14:useLocalDpi xmlns:a14="http://schemas.microsoft.com/office/drawing/2010/main" val="0"/>
                    </a:ext>
                  </a:extLst>
                </a:blip>
                <a:srcRect t="18574" b="17484"/>
                <a:stretch/>
              </p:blipFill>
              <p:spPr>
                <a:xfrm>
                  <a:off x="10232414" y="2371881"/>
                  <a:ext cx="895641" cy="572696"/>
                </a:xfrm>
                <a:prstGeom prst="rect">
                  <a:avLst/>
                </a:prstGeom>
              </p:spPr>
            </p:pic>
          </p:grpSp>
          <p:pic>
            <p:nvPicPr>
              <p:cNvPr id="25" name="Grafik 24" descr="Ein Bild, das Windmühle enthält.&#10;&#10;Automatisch generierte Beschreibung">
                <a:extLst>
                  <a:ext uri="{FF2B5EF4-FFF2-40B4-BE49-F238E27FC236}">
                    <a16:creationId xmlns:a16="http://schemas.microsoft.com/office/drawing/2014/main" id="{F4096A4B-E209-2D2E-B77A-EF4B7374C0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3701" y="2392551"/>
                <a:ext cx="2563312" cy="1507832"/>
              </a:xfrm>
              <a:prstGeom prst="rect">
                <a:avLst/>
              </a:prstGeom>
            </p:spPr>
          </p:pic>
        </p:grpSp>
      </p:grpSp>
    </p:spTree>
    <p:extLst>
      <p:ext uri="{BB962C8B-B14F-4D97-AF65-F5344CB8AC3E}">
        <p14:creationId xmlns:p14="http://schemas.microsoft.com/office/powerpoint/2010/main" val="2867918914"/>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508"/>
                                        </p:tgtEl>
                                        <p:attrNameLst>
                                          <p:attrName>style.visibility</p:attrName>
                                        </p:attrNameLst>
                                      </p:cBhvr>
                                      <p:to>
                                        <p:strVal val="visible"/>
                                      </p:to>
                                    </p:set>
                                    <p:anim calcmode="lin" valueType="num">
                                      <p:cBhvr additive="base">
                                        <p:cTn id="7" dur="1000" fill="hold"/>
                                        <p:tgtEl>
                                          <p:spTgt spid="8508"/>
                                        </p:tgtEl>
                                        <p:attrNameLst>
                                          <p:attrName>ppt_x</p:attrName>
                                        </p:attrNameLst>
                                      </p:cBhvr>
                                      <p:tavLst>
                                        <p:tav tm="0">
                                          <p:val>
                                            <p:strVal val="1+#ppt_w/2"/>
                                          </p:val>
                                        </p:tav>
                                        <p:tav tm="100000">
                                          <p:val>
                                            <p:strVal val="#ppt_x"/>
                                          </p:val>
                                        </p:tav>
                                      </p:tavLst>
                                    </p:anim>
                                    <p:anim calcmode="lin" valueType="num">
                                      <p:cBhvr additive="base">
                                        <p:cTn id="8" dur="1000" fill="hold"/>
                                        <p:tgtEl>
                                          <p:spTgt spid="850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513"/>
                                        </p:tgtEl>
                                        <p:attrNameLst>
                                          <p:attrName>style.visibility</p:attrName>
                                        </p:attrNameLst>
                                      </p:cBhvr>
                                      <p:to>
                                        <p:strVal val="visible"/>
                                      </p:to>
                                    </p:set>
                                    <p:anim calcmode="lin" valueType="num">
                                      <p:cBhvr additive="base">
                                        <p:cTn id="13" dur="1000" fill="hold"/>
                                        <p:tgtEl>
                                          <p:spTgt spid="8513"/>
                                        </p:tgtEl>
                                        <p:attrNameLst>
                                          <p:attrName>ppt_x</p:attrName>
                                        </p:attrNameLst>
                                      </p:cBhvr>
                                      <p:tavLst>
                                        <p:tav tm="0">
                                          <p:val>
                                            <p:strVal val="1+#ppt_w/2"/>
                                          </p:val>
                                        </p:tav>
                                        <p:tav tm="100000">
                                          <p:val>
                                            <p:strVal val="#ppt_x"/>
                                          </p:val>
                                        </p:tav>
                                      </p:tavLst>
                                    </p:anim>
                                    <p:anim calcmode="lin" valueType="num">
                                      <p:cBhvr additive="base">
                                        <p:cTn id="14" dur="1000" fill="hold"/>
                                        <p:tgtEl>
                                          <p:spTgt spid="85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523"/>
                                        </p:tgtEl>
                                        <p:attrNameLst>
                                          <p:attrName>style.visibility</p:attrName>
                                        </p:attrNameLst>
                                      </p:cBhvr>
                                      <p:to>
                                        <p:strVal val="visible"/>
                                      </p:to>
                                    </p:set>
                                    <p:anim calcmode="lin" valueType="num">
                                      <p:cBhvr additive="base">
                                        <p:cTn id="19" dur="1000" fill="hold"/>
                                        <p:tgtEl>
                                          <p:spTgt spid="8523"/>
                                        </p:tgtEl>
                                        <p:attrNameLst>
                                          <p:attrName>ppt_x</p:attrName>
                                        </p:attrNameLst>
                                      </p:cBhvr>
                                      <p:tavLst>
                                        <p:tav tm="0">
                                          <p:val>
                                            <p:strVal val="1+#ppt_w/2"/>
                                          </p:val>
                                        </p:tav>
                                        <p:tav tm="100000">
                                          <p:val>
                                            <p:strVal val="#ppt_x"/>
                                          </p:val>
                                        </p:tav>
                                      </p:tavLst>
                                    </p:anim>
                                    <p:anim calcmode="lin" valueType="num">
                                      <p:cBhvr additive="base">
                                        <p:cTn id="20" dur="1000" fill="hold"/>
                                        <p:tgtEl>
                                          <p:spTgt spid="85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000" fill="hold"/>
                                        <p:tgtEl>
                                          <p:spTgt spid="19"/>
                                        </p:tgtEl>
                                        <p:attrNameLst>
                                          <p:attrName>ppt_x</p:attrName>
                                        </p:attrNameLst>
                                      </p:cBhvr>
                                      <p:tavLst>
                                        <p:tav tm="0">
                                          <p:val>
                                            <p:strVal val="1+#ppt_w/2"/>
                                          </p:val>
                                        </p:tav>
                                        <p:tav tm="100000">
                                          <p:val>
                                            <p:strVal val="#ppt_x"/>
                                          </p:val>
                                        </p:tav>
                                      </p:tavLst>
                                    </p:anim>
                                    <p:anim calcmode="lin" valueType="num">
                                      <p:cBhvr additive="base">
                                        <p:cTn id="26"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1+#ppt_w/2"/>
                                          </p:val>
                                        </p:tav>
                                        <p:tav tm="100000">
                                          <p:val>
                                            <p:strVal val="#ppt_x"/>
                                          </p:val>
                                        </p:tav>
                                      </p:tavLst>
                                    </p:anim>
                                    <p:anim calcmode="lin" valueType="num">
                                      <p:cBhvr additive="base">
                                        <p:cTn id="3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8512"/>
                                        </p:tgtEl>
                                        <p:attrNameLst>
                                          <p:attrName>style.visibility</p:attrName>
                                        </p:attrNameLst>
                                      </p:cBhvr>
                                      <p:to>
                                        <p:strVal val="visible"/>
                                      </p:to>
                                    </p:set>
                                    <p:anim calcmode="lin" valueType="num">
                                      <p:cBhvr additive="base">
                                        <p:cTn id="37" dur="1000" fill="hold"/>
                                        <p:tgtEl>
                                          <p:spTgt spid="8512"/>
                                        </p:tgtEl>
                                        <p:attrNameLst>
                                          <p:attrName>ppt_x</p:attrName>
                                        </p:attrNameLst>
                                      </p:cBhvr>
                                      <p:tavLst>
                                        <p:tav tm="0">
                                          <p:val>
                                            <p:strVal val="1+#ppt_w/2"/>
                                          </p:val>
                                        </p:tav>
                                        <p:tav tm="100000">
                                          <p:val>
                                            <p:strVal val="#ppt_x"/>
                                          </p:val>
                                        </p:tav>
                                      </p:tavLst>
                                    </p:anim>
                                    <p:anim calcmode="lin" valueType="num">
                                      <p:cBhvr additive="base">
                                        <p:cTn id="38" dur="1000" fill="hold"/>
                                        <p:tgtEl>
                                          <p:spTgt spid="85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8514"/>
                                        </p:tgtEl>
                                        <p:attrNameLst>
                                          <p:attrName>style.visibility</p:attrName>
                                        </p:attrNameLst>
                                      </p:cBhvr>
                                      <p:to>
                                        <p:strVal val="visible"/>
                                      </p:to>
                                    </p:set>
                                    <p:anim calcmode="lin" valueType="num">
                                      <p:cBhvr additive="base">
                                        <p:cTn id="43" dur="1000" fill="hold"/>
                                        <p:tgtEl>
                                          <p:spTgt spid="8514"/>
                                        </p:tgtEl>
                                        <p:attrNameLst>
                                          <p:attrName>ppt_x</p:attrName>
                                        </p:attrNameLst>
                                      </p:cBhvr>
                                      <p:tavLst>
                                        <p:tav tm="0">
                                          <p:val>
                                            <p:strVal val="1+#ppt_w/2"/>
                                          </p:val>
                                        </p:tav>
                                        <p:tav tm="100000">
                                          <p:val>
                                            <p:strVal val="#ppt_x"/>
                                          </p:val>
                                        </p:tav>
                                      </p:tavLst>
                                    </p:anim>
                                    <p:anim calcmode="lin" valueType="num">
                                      <p:cBhvr additive="base">
                                        <p:cTn id="44" dur="1000" fill="hold"/>
                                        <p:tgtEl>
                                          <p:spTgt spid="851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437"/>
                                        </p:tgtEl>
                                        <p:attrNameLst>
                                          <p:attrName>style.visibility</p:attrName>
                                        </p:attrNameLst>
                                      </p:cBhvr>
                                      <p:to>
                                        <p:strVal val="visible"/>
                                      </p:to>
                                    </p:set>
                                    <p:anim calcmode="lin" valueType="num">
                                      <p:cBhvr additive="base">
                                        <p:cTn id="49" dur="1000" fill="hold"/>
                                        <p:tgtEl>
                                          <p:spTgt spid="8437"/>
                                        </p:tgtEl>
                                        <p:attrNameLst>
                                          <p:attrName>ppt_x</p:attrName>
                                        </p:attrNameLst>
                                      </p:cBhvr>
                                      <p:tavLst>
                                        <p:tav tm="0">
                                          <p:val>
                                            <p:strVal val="1+#ppt_w/2"/>
                                          </p:val>
                                        </p:tav>
                                        <p:tav tm="100000">
                                          <p:val>
                                            <p:strVal val="#ppt_x"/>
                                          </p:val>
                                        </p:tav>
                                      </p:tavLst>
                                    </p:anim>
                                    <p:anim calcmode="lin" valueType="num">
                                      <p:cBhvr additive="base">
                                        <p:cTn id="50" dur="1000" fill="hold"/>
                                        <p:tgtEl>
                                          <p:spTgt spid="843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433"/>
                                        </p:tgtEl>
                                        <p:attrNameLst>
                                          <p:attrName>style.visibility</p:attrName>
                                        </p:attrNameLst>
                                      </p:cBhvr>
                                      <p:to>
                                        <p:strVal val="visible"/>
                                      </p:to>
                                    </p:set>
                                    <p:anim calcmode="lin" valueType="num">
                                      <p:cBhvr additive="base">
                                        <p:cTn id="55" dur="1000" fill="hold"/>
                                        <p:tgtEl>
                                          <p:spTgt spid="8433"/>
                                        </p:tgtEl>
                                        <p:attrNameLst>
                                          <p:attrName>ppt_x</p:attrName>
                                        </p:attrNameLst>
                                      </p:cBhvr>
                                      <p:tavLst>
                                        <p:tav tm="0">
                                          <p:val>
                                            <p:strVal val="1+#ppt_w/2"/>
                                          </p:val>
                                        </p:tav>
                                        <p:tav tm="100000">
                                          <p:val>
                                            <p:strVal val="#ppt_x"/>
                                          </p:val>
                                        </p:tav>
                                      </p:tavLst>
                                    </p:anim>
                                    <p:anim calcmode="lin" valueType="num">
                                      <p:cBhvr additive="base">
                                        <p:cTn id="56" dur="1000" fill="hold"/>
                                        <p:tgtEl>
                                          <p:spTgt spid="8433"/>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1000" fill="hold"/>
                                        <p:tgtEl>
                                          <p:spTgt spid="28"/>
                                        </p:tgtEl>
                                        <p:attrNameLst>
                                          <p:attrName>ppt_x</p:attrName>
                                        </p:attrNameLst>
                                      </p:cBhvr>
                                      <p:tavLst>
                                        <p:tav tm="0">
                                          <p:val>
                                            <p:strVal val="1+#ppt_w/2"/>
                                          </p:val>
                                        </p:tav>
                                        <p:tav tm="100000">
                                          <p:val>
                                            <p:strVal val="#ppt_x"/>
                                          </p:val>
                                        </p:tav>
                                      </p:tavLst>
                                    </p:anim>
                                    <p:anim calcmode="lin" valueType="num">
                                      <p:cBhvr additive="base">
                                        <p:cTn id="6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8431"/>
                                        </p:tgtEl>
                                        <p:attrNameLst>
                                          <p:attrName>style.visibility</p:attrName>
                                        </p:attrNameLst>
                                      </p:cBhvr>
                                      <p:to>
                                        <p:strVal val="visible"/>
                                      </p:to>
                                    </p:set>
                                    <p:anim calcmode="lin" valueType="num">
                                      <p:cBhvr additive="base">
                                        <p:cTn id="67" dur="1000" fill="hold"/>
                                        <p:tgtEl>
                                          <p:spTgt spid="8431"/>
                                        </p:tgtEl>
                                        <p:attrNameLst>
                                          <p:attrName>ppt_x</p:attrName>
                                        </p:attrNameLst>
                                      </p:cBhvr>
                                      <p:tavLst>
                                        <p:tav tm="0">
                                          <p:val>
                                            <p:strVal val="1+#ppt_w/2"/>
                                          </p:val>
                                        </p:tav>
                                        <p:tav tm="100000">
                                          <p:val>
                                            <p:strVal val="#ppt_x"/>
                                          </p:val>
                                        </p:tav>
                                      </p:tavLst>
                                    </p:anim>
                                    <p:anim calcmode="lin" valueType="num">
                                      <p:cBhvr additive="base">
                                        <p:cTn id="68" dur="1000" fill="hold"/>
                                        <p:tgtEl>
                                          <p:spTgt spid="8431"/>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1000" fill="hold"/>
                                        <p:tgtEl>
                                          <p:spTgt spid="7"/>
                                        </p:tgtEl>
                                        <p:attrNameLst>
                                          <p:attrName>ppt_x</p:attrName>
                                        </p:attrNameLst>
                                      </p:cBhvr>
                                      <p:tavLst>
                                        <p:tav tm="0">
                                          <p:val>
                                            <p:strVal val="#ppt_x"/>
                                          </p:val>
                                        </p:tav>
                                        <p:tav tm="100000">
                                          <p:val>
                                            <p:strVal val="#ppt_x"/>
                                          </p:val>
                                        </p:tav>
                                      </p:tavLst>
                                    </p:anim>
                                    <p:anim calcmode="lin" valueType="num">
                                      <p:cBhvr additive="base">
                                        <p:cTn id="7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8" grpId="0"/>
      <p:bldP spid="8512" grpId="0"/>
      <p:bldP spid="8513" grpId="0"/>
      <p:bldP spid="8514" grpId="0"/>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F9CE82BC-449F-429D-95DD-730E8A1BE3C5}"/>
              </a:ext>
            </a:extLst>
          </p:cNvPr>
          <p:cNvSpPr>
            <a:spLocks noChangeArrowheads="1"/>
          </p:cNvSpPr>
          <p:nvPr/>
        </p:nvSpPr>
        <p:spPr bwMode="auto">
          <a:xfrm>
            <a:off x="1337446" y="28575"/>
            <a:ext cx="7464425" cy="307777"/>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Fazit</a:t>
            </a:r>
            <a:endParaRPr lang="de-DE" altLang="de-DE" sz="2000" dirty="0">
              <a:solidFill>
                <a:schemeClr val="bg1"/>
              </a:solidFill>
              <a:effectLst>
                <a:outerShdw blurRad="38100" dist="38100" dir="2700000" algn="tl">
                  <a:srgbClr val="000000">
                    <a:alpha val="43137"/>
                  </a:srgbClr>
                </a:outerShdw>
              </a:effectLst>
            </a:endParaRPr>
          </a:p>
        </p:txBody>
      </p:sp>
      <p:sp>
        <p:nvSpPr>
          <p:cNvPr id="18" name="Textfeld 17">
            <a:extLst>
              <a:ext uri="{FF2B5EF4-FFF2-40B4-BE49-F238E27FC236}">
                <a16:creationId xmlns:a16="http://schemas.microsoft.com/office/drawing/2014/main" id="{3C9B0650-3671-4FD5-9F1E-D1B40519078E}"/>
              </a:ext>
            </a:extLst>
          </p:cNvPr>
          <p:cNvSpPr txBox="1"/>
          <p:nvPr/>
        </p:nvSpPr>
        <p:spPr>
          <a:xfrm>
            <a:off x="360402" y="1476725"/>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Das zukünftige Energiesystem ist klimaneutral, dezentral und viel komplexer als in der Vergangenheit, aber dennoch gut beherrschbar.</a:t>
            </a:r>
          </a:p>
        </p:txBody>
      </p:sp>
      <p:sp>
        <p:nvSpPr>
          <p:cNvPr id="19" name="Textfeld 18">
            <a:extLst>
              <a:ext uri="{FF2B5EF4-FFF2-40B4-BE49-F238E27FC236}">
                <a16:creationId xmlns:a16="http://schemas.microsoft.com/office/drawing/2014/main" id="{1F26631F-B34B-43C5-8CD5-A99B3A8B04B7}"/>
              </a:ext>
            </a:extLst>
          </p:cNvPr>
          <p:cNvSpPr txBox="1"/>
          <p:nvPr/>
        </p:nvSpPr>
        <p:spPr>
          <a:xfrm>
            <a:off x="360402" y="2129490"/>
            <a:ext cx="7292381" cy="338554"/>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latin typeface="+mn-lt"/>
              </a:rPr>
              <a:t>Mit dem Energie-Management-System wird die Netzstabilität sichergestellt.</a:t>
            </a:r>
          </a:p>
        </p:txBody>
      </p:sp>
      <p:sp>
        <p:nvSpPr>
          <p:cNvPr id="20" name="Textfeld 19">
            <a:extLst>
              <a:ext uri="{FF2B5EF4-FFF2-40B4-BE49-F238E27FC236}">
                <a16:creationId xmlns:a16="http://schemas.microsoft.com/office/drawing/2014/main" id="{BE75B73C-93E4-4FC0-9E84-CF1FED761961}"/>
              </a:ext>
            </a:extLst>
          </p:cNvPr>
          <p:cNvSpPr txBox="1"/>
          <p:nvPr/>
        </p:nvSpPr>
        <p:spPr>
          <a:xfrm>
            <a:off x="360402" y="2536034"/>
            <a:ext cx="9304298" cy="338554"/>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Das Energiewabensystem garantiert Autarkie, Inselfähigkeit und Solidarität im Netzverbund.</a:t>
            </a:r>
          </a:p>
        </p:txBody>
      </p:sp>
      <p:sp>
        <p:nvSpPr>
          <p:cNvPr id="9" name="Textfeld 8">
            <a:extLst>
              <a:ext uri="{FF2B5EF4-FFF2-40B4-BE49-F238E27FC236}">
                <a16:creationId xmlns:a16="http://schemas.microsoft.com/office/drawing/2014/main" id="{B4ACF627-0486-4924-865A-AB034202CF0A}"/>
              </a:ext>
            </a:extLst>
          </p:cNvPr>
          <p:cNvSpPr txBox="1"/>
          <p:nvPr/>
        </p:nvSpPr>
        <p:spPr>
          <a:xfrm>
            <a:off x="360402" y="2942578"/>
            <a:ext cx="7173246" cy="584775"/>
          </a:xfrm>
          <a:prstGeom prst="rect">
            <a:avLst/>
          </a:prstGeom>
          <a:noFill/>
        </p:spPr>
        <p:txBody>
          <a:bodyPr wrap="none" rtlCol="0">
            <a:spAutoFit/>
          </a:bodyPr>
          <a:lstStyle/>
          <a:p>
            <a:pPr marL="285750" indent="-285750">
              <a:buFont typeface="Wingdings" panose="05000000000000000000" pitchFamily="2" charset="2"/>
              <a:buChar char="Ø"/>
            </a:pPr>
            <a:r>
              <a:rPr lang="de-DE" sz="1600" dirty="0">
                <a:solidFill>
                  <a:srgbClr val="3333FF"/>
                </a:solidFill>
                <a:latin typeface="+mn-lt"/>
              </a:rPr>
              <a:t>Das europäische Overlay-Netzwerk gleicht größere </a:t>
            </a:r>
            <a:r>
              <a:rPr lang="de-DE" altLang="de-DE" sz="1600" dirty="0">
                <a:solidFill>
                  <a:srgbClr val="3333FF"/>
                </a:solidFill>
                <a:latin typeface="+mn-lt"/>
              </a:rPr>
              <a:t>Wetter- und saisonale</a:t>
            </a:r>
            <a:br>
              <a:rPr lang="de-DE" altLang="de-DE" sz="1600" dirty="0">
                <a:solidFill>
                  <a:srgbClr val="3333FF"/>
                </a:solidFill>
                <a:latin typeface="+mn-lt"/>
              </a:rPr>
            </a:br>
            <a:r>
              <a:rPr lang="de-DE" altLang="de-DE" sz="1600" dirty="0">
                <a:solidFill>
                  <a:srgbClr val="3333FF"/>
                </a:solidFill>
                <a:latin typeface="+mn-lt"/>
              </a:rPr>
              <a:t>Schwankungen aus</a:t>
            </a:r>
            <a:r>
              <a:rPr lang="de-DE" sz="1600" dirty="0">
                <a:solidFill>
                  <a:srgbClr val="3333FF"/>
                </a:solidFill>
                <a:latin typeface="+mn-lt"/>
              </a:rPr>
              <a:t>.</a:t>
            </a:r>
          </a:p>
        </p:txBody>
      </p:sp>
      <p:sp>
        <p:nvSpPr>
          <p:cNvPr id="10" name="Textfeld 9">
            <a:extLst>
              <a:ext uri="{FF2B5EF4-FFF2-40B4-BE49-F238E27FC236}">
                <a16:creationId xmlns:a16="http://schemas.microsoft.com/office/drawing/2014/main" id="{FC59C816-2B78-4EFD-9C41-CB24F21769E5}"/>
              </a:ext>
            </a:extLst>
          </p:cNvPr>
          <p:cNvSpPr txBox="1"/>
          <p:nvPr/>
        </p:nvSpPr>
        <p:spPr>
          <a:xfrm>
            <a:off x="360402" y="823960"/>
            <a:ext cx="9468621"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rPr>
              <a:t>Viele Studien zeigen: D und die EU können sich mit ihren EE-Potenzialen bilanziell selbst versorgen!</a:t>
            </a:r>
          </a:p>
        </p:txBody>
      </p:sp>
      <p:sp>
        <p:nvSpPr>
          <p:cNvPr id="11" name="Textfeld 10">
            <a:extLst>
              <a:ext uri="{FF2B5EF4-FFF2-40B4-BE49-F238E27FC236}">
                <a16:creationId xmlns:a16="http://schemas.microsoft.com/office/drawing/2014/main" id="{F6D4B092-15AE-4D8F-895C-2419790FA0C2}"/>
              </a:ext>
            </a:extLst>
          </p:cNvPr>
          <p:cNvSpPr txBox="1"/>
          <p:nvPr/>
        </p:nvSpPr>
        <p:spPr>
          <a:xfrm>
            <a:off x="360402" y="3595343"/>
            <a:ext cx="9148581" cy="338554"/>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latin typeface="+mn-lt"/>
              </a:rPr>
              <a:t>Speichersysteme sorgen für kurzen, mittleren und saisonalen Energieausgleich.</a:t>
            </a:r>
          </a:p>
        </p:txBody>
      </p:sp>
      <p:sp>
        <p:nvSpPr>
          <p:cNvPr id="2" name="Textfeld 1">
            <a:extLst>
              <a:ext uri="{FF2B5EF4-FFF2-40B4-BE49-F238E27FC236}">
                <a16:creationId xmlns:a16="http://schemas.microsoft.com/office/drawing/2014/main" id="{3BE6BF46-4A43-6335-94C3-D15F703C43B0}"/>
              </a:ext>
            </a:extLst>
          </p:cNvPr>
          <p:cNvSpPr txBox="1"/>
          <p:nvPr/>
        </p:nvSpPr>
        <p:spPr>
          <a:xfrm>
            <a:off x="40361" y="5243192"/>
            <a:ext cx="9865639" cy="1200329"/>
          </a:xfrm>
          <a:prstGeom prst="rect">
            <a:avLst/>
          </a:prstGeom>
          <a:noFill/>
        </p:spPr>
        <p:txBody>
          <a:bodyPr wrap="square" rtlCol="0">
            <a:spAutoFit/>
          </a:bodyPr>
          <a:lstStyle/>
          <a:p>
            <a:pPr algn="ctr"/>
            <a:r>
              <a:rPr lang="de-DE" altLang="de-DE" sz="1800" dirty="0">
                <a:solidFill>
                  <a:srgbClr val="00B050"/>
                </a:solidFill>
                <a:latin typeface="+mn-lt"/>
                <a:ea typeface="Calibri" panose="020F0502020204030204" pitchFamily="34" charset="0"/>
              </a:rPr>
              <a:t>Das elektrische Netz mit Residuallast-KW (H</a:t>
            </a:r>
            <a:r>
              <a:rPr lang="de-DE" altLang="de-DE" sz="1800" baseline="-25000" dirty="0">
                <a:solidFill>
                  <a:srgbClr val="00B050"/>
                </a:solidFill>
                <a:latin typeface="+mn-lt"/>
                <a:ea typeface="Calibri" panose="020F0502020204030204" pitchFamily="34" charset="0"/>
              </a:rPr>
              <a:t>2</a:t>
            </a:r>
            <a:r>
              <a:rPr lang="de-DE" altLang="de-DE" sz="1800" dirty="0">
                <a:solidFill>
                  <a:srgbClr val="00B050"/>
                </a:solidFill>
                <a:latin typeface="+mn-lt"/>
                <a:ea typeface="Calibri" panose="020F0502020204030204" pitchFamily="34" charset="0"/>
              </a:rPr>
              <a:t>), </a:t>
            </a:r>
            <a:br>
              <a:rPr lang="de-DE" altLang="de-DE" sz="1800" dirty="0">
                <a:solidFill>
                  <a:srgbClr val="00B050"/>
                </a:solidFill>
                <a:latin typeface="+mn-lt"/>
                <a:ea typeface="Calibri" panose="020F0502020204030204" pitchFamily="34" charset="0"/>
              </a:rPr>
            </a:br>
            <a:r>
              <a:rPr lang="de-DE" altLang="de-DE" sz="1800" dirty="0">
                <a:solidFill>
                  <a:srgbClr val="00B050"/>
                </a:solidFill>
                <a:latin typeface="+mn-lt"/>
                <a:ea typeface="Calibri" panose="020F0502020204030204" pitchFamily="34" charset="0"/>
              </a:rPr>
              <a:t>als kritische Infrastruktur und wesentlicher Teil der Daseinsvorsorge,</a:t>
            </a:r>
            <a:br>
              <a:rPr lang="de-DE" altLang="de-DE" sz="1800" dirty="0">
                <a:solidFill>
                  <a:srgbClr val="00B050"/>
                </a:solidFill>
                <a:latin typeface="+mn-lt"/>
                <a:ea typeface="Calibri" panose="020F0502020204030204" pitchFamily="34" charset="0"/>
              </a:rPr>
            </a:br>
            <a:r>
              <a:rPr lang="de-DE" altLang="de-DE" sz="1800" dirty="0">
                <a:solidFill>
                  <a:srgbClr val="00B050"/>
                </a:solidFill>
                <a:latin typeface="+mn-lt"/>
                <a:ea typeface="Calibri" panose="020F0502020204030204" pitchFamily="34" charset="0"/>
              </a:rPr>
              <a:t>sollte nicht dem Profitstreben internationaler Investoren ausgeliefert sein, </a:t>
            </a:r>
            <a:br>
              <a:rPr lang="de-DE" altLang="de-DE" sz="1800" dirty="0">
                <a:solidFill>
                  <a:srgbClr val="00B050"/>
                </a:solidFill>
                <a:latin typeface="+mn-lt"/>
                <a:ea typeface="Calibri" panose="020F0502020204030204" pitchFamily="34" charset="0"/>
              </a:rPr>
            </a:br>
            <a:r>
              <a:rPr lang="de-DE" altLang="de-DE" sz="1800" dirty="0">
                <a:solidFill>
                  <a:srgbClr val="00B050"/>
                </a:solidFill>
                <a:latin typeface="+mn-lt"/>
                <a:ea typeface="Calibri" panose="020F0502020204030204" pitchFamily="34" charset="0"/>
              </a:rPr>
              <a:t>sondern wieder in die öffentliche Hand (wie vor 1998) </a:t>
            </a:r>
            <a:r>
              <a:rPr lang="de-DE" altLang="de-DE" sz="1800" dirty="0">
                <a:solidFill>
                  <a:srgbClr val="00B050"/>
                </a:solidFill>
                <a:latin typeface="Calibri" panose="020F0502020204030204" pitchFamily="34" charset="0"/>
                <a:ea typeface="Calibri" panose="020F0502020204030204" pitchFamily="34" charset="0"/>
                <a:cs typeface="Calibri" panose="020F0502020204030204" pitchFamily="34" charset="0"/>
              </a:rPr>
              <a:t>gegeben</a:t>
            </a:r>
            <a:r>
              <a:rPr lang="de-DE" altLang="de-DE" sz="1800" dirty="0">
                <a:solidFill>
                  <a:srgbClr val="00B050"/>
                </a:solidFill>
                <a:latin typeface="+mn-lt"/>
                <a:ea typeface="Calibri" panose="020F0502020204030204" pitchFamily="34" charset="0"/>
              </a:rPr>
              <a:t> werden!</a:t>
            </a:r>
            <a:endParaRPr lang="de-DE" altLang="de-DE" sz="1800" dirty="0">
              <a:solidFill>
                <a:srgbClr val="00B050"/>
              </a:solidFill>
              <a:latin typeface="+mn-lt"/>
            </a:endParaRPr>
          </a:p>
        </p:txBody>
      </p:sp>
      <p:sp>
        <p:nvSpPr>
          <p:cNvPr id="3" name="Textfeld 2">
            <a:extLst>
              <a:ext uri="{FF2B5EF4-FFF2-40B4-BE49-F238E27FC236}">
                <a16:creationId xmlns:a16="http://schemas.microsoft.com/office/drawing/2014/main" id="{0EDD0519-A916-B8C4-EFFA-28832B78F860}"/>
              </a:ext>
            </a:extLst>
          </p:cNvPr>
          <p:cNvSpPr txBox="1"/>
          <p:nvPr/>
        </p:nvSpPr>
        <p:spPr>
          <a:xfrm>
            <a:off x="360402" y="4001887"/>
            <a:ext cx="9304298" cy="584775"/>
          </a:xfrm>
          <a:prstGeom prst="rect">
            <a:avLst/>
          </a:prstGeom>
          <a:noFill/>
        </p:spPr>
        <p:txBody>
          <a:bodyPr wrap="square" rtlCol="0">
            <a:spAutoFit/>
          </a:bodyPr>
          <a:lstStyle/>
          <a:p>
            <a:pPr marL="285750" indent="-285750">
              <a:buFont typeface="Wingdings" panose="05000000000000000000" pitchFamily="2" charset="2"/>
              <a:buChar char="Ø"/>
            </a:pPr>
            <a:r>
              <a:rPr lang="de-DE" sz="1600" dirty="0">
                <a:solidFill>
                  <a:srgbClr val="3333FF"/>
                </a:solidFill>
                <a:latin typeface="+mn-lt"/>
                <a:ea typeface="Calibri" panose="020F0502020204030204" pitchFamily="34" charset="0"/>
              </a:rPr>
              <a:t>Die Stromerzeugung wird um ca. das 3-fache wachsen. Dabei muss die Leistungsfähigkeit der Stromnetze auf allen Spannungsebenen dringend überprüft und ggf. ausgebaut werden!</a:t>
            </a:r>
            <a:endParaRPr lang="de-DE" altLang="de-DE" sz="1600" dirty="0">
              <a:solidFill>
                <a:srgbClr val="3333FF"/>
              </a:solidFill>
              <a:latin typeface="+mn-lt"/>
            </a:endParaRPr>
          </a:p>
        </p:txBody>
      </p:sp>
      <p:sp>
        <p:nvSpPr>
          <p:cNvPr id="4" name="Textfeld 3">
            <a:extLst>
              <a:ext uri="{FF2B5EF4-FFF2-40B4-BE49-F238E27FC236}">
                <a16:creationId xmlns:a16="http://schemas.microsoft.com/office/drawing/2014/main" id="{A68CA03C-0803-410A-75E0-69DE61D1A338}"/>
              </a:ext>
            </a:extLst>
          </p:cNvPr>
          <p:cNvSpPr txBox="1"/>
          <p:nvPr/>
        </p:nvSpPr>
        <p:spPr>
          <a:xfrm>
            <a:off x="360402" y="4654650"/>
            <a:ext cx="9148581" cy="584775"/>
          </a:xfrm>
          <a:prstGeom prst="rect">
            <a:avLst/>
          </a:prstGeom>
          <a:noFill/>
        </p:spPr>
        <p:txBody>
          <a:bodyPr wrap="square" rtlCol="0">
            <a:spAutoFit/>
          </a:bodyPr>
          <a:lstStyle/>
          <a:p>
            <a:pPr marL="285750" indent="-285750">
              <a:buFont typeface="Wingdings" panose="05000000000000000000" pitchFamily="2" charset="2"/>
              <a:buChar char="Ø"/>
            </a:pPr>
            <a:r>
              <a:rPr lang="de-DE" altLang="de-DE" sz="1600" dirty="0">
                <a:solidFill>
                  <a:srgbClr val="3333FF"/>
                </a:solidFill>
                <a:latin typeface="+mn-lt"/>
                <a:ea typeface="Calibri" panose="020F0502020204030204" pitchFamily="34" charset="0"/>
              </a:rPr>
              <a:t>Der Strommarkt wird sich zu einem komplexen Gebilde entwickeln</a:t>
            </a:r>
            <a:br>
              <a:rPr lang="de-DE" altLang="de-DE" sz="1600" dirty="0">
                <a:solidFill>
                  <a:srgbClr val="3333FF"/>
                </a:solidFill>
                <a:latin typeface="+mn-lt"/>
                <a:ea typeface="Calibri" panose="020F0502020204030204" pitchFamily="34" charset="0"/>
              </a:rPr>
            </a:br>
            <a:r>
              <a:rPr lang="de-DE" altLang="de-DE" sz="1600" dirty="0">
                <a:solidFill>
                  <a:srgbClr val="3333FF"/>
                </a:solidFill>
                <a:latin typeface="+mn-lt"/>
                <a:ea typeface="Calibri" panose="020F0502020204030204" pitchFamily="34" charset="0"/>
              </a:rPr>
              <a:t>(Fraunhofer ISE, IEE: Neues Strommarktdesign 11.2021).</a:t>
            </a:r>
            <a:endParaRPr lang="de-DE" altLang="de-DE" sz="1600" dirty="0">
              <a:solidFill>
                <a:srgbClr val="3333FF"/>
              </a:solidFill>
              <a:latin typeface="+mn-lt"/>
            </a:endParaRPr>
          </a:p>
        </p:txBody>
      </p:sp>
    </p:spTree>
    <p:extLst>
      <p:ext uri="{BB962C8B-B14F-4D97-AF65-F5344CB8AC3E}">
        <p14:creationId xmlns:p14="http://schemas.microsoft.com/office/powerpoint/2010/main" val="209701725"/>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1000" fill="hold"/>
                                        <p:tgtEl>
                                          <p:spTgt spid="19"/>
                                        </p:tgtEl>
                                        <p:attrNameLst>
                                          <p:attrName>ppt_x</p:attrName>
                                        </p:attrNameLst>
                                      </p:cBhvr>
                                      <p:tavLst>
                                        <p:tav tm="0">
                                          <p:val>
                                            <p:strVal val="1+#ppt_w/2"/>
                                          </p:val>
                                        </p:tav>
                                        <p:tav tm="100000">
                                          <p:val>
                                            <p:strVal val="#ppt_x"/>
                                          </p:val>
                                        </p:tav>
                                      </p:tavLst>
                                    </p:anim>
                                    <p:anim calcmode="lin" valueType="num">
                                      <p:cBhvr additive="base">
                                        <p:cTn id="14"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1+#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1+#ppt_w/2"/>
                                          </p:val>
                                        </p:tav>
                                        <p:tav tm="100000">
                                          <p:val>
                                            <p:strVal val="#ppt_x"/>
                                          </p:val>
                                        </p:tav>
                                      </p:tavLst>
                                    </p:anim>
                                    <p:anim calcmode="lin" valueType="num">
                                      <p:cBhvr additive="base">
                                        <p:cTn id="26"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1+#ppt_w/2"/>
                                          </p:val>
                                        </p:tav>
                                        <p:tav tm="100000">
                                          <p:val>
                                            <p:strVal val="#ppt_x"/>
                                          </p:val>
                                        </p:tav>
                                      </p:tavLst>
                                    </p:anim>
                                    <p:anim calcmode="lin" valueType="num">
                                      <p:cBhvr additive="base">
                                        <p:cTn id="3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1+#ppt_w/2"/>
                                          </p:val>
                                        </p:tav>
                                        <p:tav tm="100000">
                                          <p:val>
                                            <p:strVal val="#ppt_x"/>
                                          </p:val>
                                        </p:tav>
                                      </p:tavLst>
                                    </p:anim>
                                    <p:anim calcmode="lin" valueType="num">
                                      <p:cBhvr additive="base">
                                        <p:cTn id="3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000" fill="hold"/>
                                        <p:tgtEl>
                                          <p:spTgt spid="4"/>
                                        </p:tgtEl>
                                        <p:attrNameLst>
                                          <p:attrName>ppt_x</p:attrName>
                                        </p:attrNameLst>
                                      </p:cBhvr>
                                      <p:tavLst>
                                        <p:tav tm="0">
                                          <p:val>
                                            <p:strVal val="1+#ppt_w/2"/>
                                          </p:val>
                                        </p:tav>
                                        <p:tav tm="100000">
                                          <p:val>
                                            <p:strVal val="#ppt_x"/>
                                          </p:val>
                                        </p:tav>
                                      </p:tavLst>
                                    </p:anim>
                                    <p:anim calcmode="lin" valueType="num">
                                      <p:cBhvr additive="base">
                                        <p:cTn id="4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1000" fill="hold"/>
                                        <p:tgtEl>
                                          <p:spTgt spid="2"/>
                                        </p:tgtEl>
                                        <p:attrNameLst>
                                          <p:attrName>ppt_x</p:attrName>
                                        </p:attrNameLst>
                                      </p:cBhvr>
                                      <p:tavLst>
                                        <p:tav tm="0">
                                          <p:val>
                                            <p:strVal val="#ppt_x"/>
                                          </p:val>
                                        </p:tav>
                                        <p:tav tm="100000">
                                          <p:val>
                                            <p:strVal val="#ppt_x"/>
                                          </p:val>
                                        </p:tav>
                                      </p:tavLst>
                                    </p:anim>
                                    <p:anim calcmode="lin" valueType="num">
                                      <p:cBhvr additive="base">
                                        <p:cTn id="5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9" grpId="0"/>
      <p:bldP spid="11" grpId="0"/>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147665" y="9525"/>
            <a:ext cx="87583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(3) </a:t>
            </a:r>
            <a:br>
              <a:rPr lang="de-DE" altLang="de-DE" sz="2000" dirty="0">
                <a:solidFill>
                  <a:schemeClr val="bg1"/>
                </a:solidFill>
              </a:rPr>
            </a:br>
            <a:r>
              <a:rPr lang="de-DE" altLang="de-DE" sz="2000" dirty="0">
                <a:solidFill>
                  <a:schemeClr val="bg1"/>
                </a:solidFill>
              </a:rPr>
              <a:t>Jährliche Brennstoffkosten für Energieimporte</a:t>
            </a:r>
          </a:p>
        </p:txBody>
      </p:sp>
      <p:sp>
        <p:nvSpPr>
          <p:cNvPr id="3" name="Textfeld 2">
            <a:extLst>
              <a:ext uri="{FF2B5EF4-FFF2-40B4-BE49-F238E27FC236}">
                <a16:creationId xmlns:a16="http://schemas.microsoft.com/office/drawing/2014/main" id="{8AB638BA-F925-6486-8E1C-1E90EA46C90C}"/>
              </a:ext>
            </a:extLst>
          </p:cNvPr>
          <p:cNvSpPr txBox="1"/>
          <p:nvPr/>
        </p:nvSpPr>
        <p:spPr>
          <a:xfrm>
            <a:off x="6320336" y="5710299"/>
            <a:ext cx="2731838" cy="246221"/>
          </a:xfrm>
          <a:prstGeom prst="rect">
            <a:avLst/>
          </a:prstGeom>
          <a:noFill/>
        </p:spPr>
        <p:txBody>
          <a:bodyPr wrap="none" rtlCol="0">
            <a:spAutoFit/>
          </a:bodyPr>
          <a:lstStyle/>
          <a:p>
            <a:pPr algn="l"/>
            <a:r>
              <a:rPr lang="de-DE" sz="1000" u="sng" dirty="0">
                <a:latin typeface="+mn-lt"/>
              </a:rPr>
              <a:t>Quelle</a:t>
            </a:r>
            <a:r>
              <a:rPr lang="de-DE" sz="1000" dirty="0">
                <a:latin typeface="+mn-lt"/>
              </a:rPr>
              <a:t>: HTW Berlin, Prof. Volker Quaschning</a:t>
            </a:r>
          </a:p>
        </p:txBody>
      </p:sp>
      <p:pic>
        <p:nvPicPr>
          <p:cNvPr id="6" name="Grafik 5">
            <a:extLst>
              <a:ext uri="{FF2B5EF4-FFF2-40B4-BE49-F238E27FC236}">
                <a16:creationId xmlns:a16="http://schemas.microsoft.com/office/drawing/2014/main" id="{0F303229-6177-4045-88CA-52A2AFB4A326}"/>
              </a:ext>
            </a:extLst>
          </p:cNvPr>
          <p:cNvPicPr>
            <a:picLocks noChangeAspect="1"/>
          </p:cNvPicPr>
          <p:nvPr/>
        </p:nvPicPr>
        <p:blipFill>
          <a:blip r:embed="rId3"/>
          <a:srcRect l="2976" t="10159" r="68999" b="14692"/>
          <a:stretch>
            <a:fillRect/>
          </a:stretch>
        </p:blipFill>
        <p:spPr>
          <a:xfrm>
            <a:off x="362487" y="901479"/>
            <a:ext cx="9240142" cy="4808819"/>
          </a:xfrm>
          <a:prstGeom prst="rect">
            <a:avLst/>
          </a:prstGeom>
        </p:spPr>
      </p:pic>
      <p:sp>
        <p:nvSpPr>
          <p:cNvPr id="7" name="Rectangle 4">
            <a:extLst>
              <a:ext uri="{FF2B5EF4-FFF2-40B4-BE49-F238E27FC236}">
                <a16:creationId xmlns:a16="http://schemas.microsoft.com/office/drawing/2014/main" id="{79384D68-D22B-431B-9BC5-D9FB2E8295A3}"/>
              </a:ext>
            </a:extLst>
          </p:cNvPr>
          <p:cNvSpPr>
            <a:spLocks noChangeArrowheads="1"/>
          </p:cNvSpPr>
          <p:nvPr/>
        </p:nvSpPr>
        <p:spPr bwMode="auto">
          <a:xfrm>
            <a:off x="0" y="6119813"/>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„Fossile Energieimporte kommen Deutschland teuer zu stehen“ </a:t>
            </a:r>
            <a:r>
              <a:rPr lang="de-DE" altLang="de-DE" sz="1800" dirty="0">
                <a:solidFill>
                  <a:srgbClr val="00B050"/>
                </a:solidFill>
                <a:sym typeface="Wingdings" panose="05000000000000000000" pitchFamily="2" charset="2"/>
              </a:rPr>
              <a:t> </a:t>
            </a:r>
            <a:r>
              <a:rPr lang="de-DE" altLang="de-DE" sz="1800" dirty="0">
                <a:solidFill>
                  <a:srgbClr val="00B050"/>
                </a:solidFill>
              </a:rPr>
              <a:t>ca. 80 Mrd. €/a</a:t>
            </a:r>
          </a:p>
        </p:txBody>
      </p:sp>
      <p:grpSp>
        <p:nvGrpSpPr>
          <p:cNvPr id="8" name="Gruppieren 7">
            <a:extLst>
              <a:ext uri="{FF2B5EF4-FFF2-40B4-BE49-F238E27FC236}">
                <a16:creationId xmlns:a16="http://schemas.microsoft.com/office/drawing/2014/main" id="{F7714D77-606C-6239-7847-4CF34E8C5FF9}"/>
              </a:ext>
            </a:extLst>
          </p:cNvPr>
          <p:cNvGrpSpPr/>
          <p:nvPr/>
        </p:nvGrpSpPr>
        <p:grpSpPr>
          <a:xfrm>
            <a:off x="3101808" y="2456007"/>
            <a:ext cx="5382973" cy="1169810"/>
            <a:chOff x="3101808" y="2456007"/>
            <a:chExt cx="5382973" cy="1169810"/>
          </a:xfrm>
        </p:grpSpPr>
        <p:cxnSp>
          <p:nvCxnSpPr>
            <p:cNvPr id="4" name="Gerader Verbinder 3">
              <a:extLst>
                <a:ext uri="{FF2B5EF4-FFF2-40B4-BE49-F238E27FC236}">
                  <a16:creationId xmlns:a16="http://schemas.microsoft.com/office/drawing/2014/main" id="{C5C01043-863D-FCCA-C758-63AF866078F4}"/>
                </a:ext>
              </a:extLst>
            </p:cNvPr>
            <p:cNvCxnSpPr/>
            <p:nvPr/>
          </p:nvCxnSpPr>
          <p:spPr bwMode="auto">
            <a:xfrm>
              <a:off x="4338084" y="3040912"/>
              <a:ext cx="4146697" cy="0"/>
            </a:xfrm>
            <a:prstGeom prst="line">
              <a:avLst/>
            </a:prstGeom>
            <a:solidFill>
              <a:srgbClr val="FF0000"/>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Ellipse 4">
              <a:extLst>
                <a:ext uri="{FF2B5EF4-FFF2-40B4-BE49-F238E27FC236}">
                  <a16:creationId xmlns:a16="http://schemas.microsoft.com/office/drawing/2014/main" id="{35691A1E-9E3D-F456-B8C8-642146646D30}"/>
                </a:ext>
              </a:extLst>
            </p:cNvPr>
            <p:cNvSpPr/>
            <p:nvPr/>
          </p:nvSpPr>
          <p:spPr bwMode="auto">
            <a:xfrm>
              <a:off x="3101808" y="2456007"/>
              <a:ext cx="1236276" cy="1169810"/>
            </a:xfrm>
            <a:prstGeom prst="ellipse">
              <a:avLst/>
            </a:prstGeom>
            <a:solidFill>
              <a:srgbClr val="FF0000"/>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tabLst/>
              </a:pPr>
              <a:r>
                <a:rPr lang="de-DE" sz="2000" b="1" dirty="0">
                  <a:solidFill>
                    <a:schemeClr val="bg1"/>
                  </a:solidFill>
                  <a:latin typeface="Arial" charset="0"/>
                </a:rPr>
                <a:t>Ø:</a:t>
              </a:r>
              <a:br>
                <a:rPr lang="de-DE" sz="1600" b="1" dirty="0">
                  <a:solidFill>
                    <a:schemeClr val="bg1"/>
                  </a:solidFill>
                  <a:latin typeface="Arial" charset="0"/>
                </a:rPr>
              </a:br>
              <a:r>
                <a:rPr lang="de-DE" sz="1600" b="1" dirty="0">
                  <a:solidFill>
                    <a:schemeClr val="bg1"/>
                  </a:solidFill>
                  <a:latin typeface="Arial" charset="0"/>
                </a:rPr>
                <a:t>80</a:t>
              </a:r>
              <a:br>
                <a:rPr lang="de-DE" sz="1600" b="1" dirty="0">
                  <a:solidFill>
                    <a:schemeClr val="bg1"/>
                  </a:solidFill>
                  <a:latin typeface="Arial" charset="0"/>
                </a:rPr>
              </a:br>
              <a:r>
                <a:rPr lang="de-DE" sz="1600" b="1" dirty="0">
                  <a:solidFill>
                    <a:schemeClr val="bg1"/>
                  </a:solidFill>
                  <a:latin typeface="Arial" charset="0"/>
                </a:rPr>
                <a:t>Mrd. €/a</a:t>
              </a:r>
              <a:endParaRPr kumimoji="0" lang="de-DE" sz="1600" b="1" i="0" u="none" strike="noStrike" cap="none" normalizeH="0" baseline="0" dirty="0">
                <a:ln>
                  <a:noFill/>
                </a:ln>
                <a:solidFill>
                  <a:schemeClr val="bg1"/>
                </a:solidFill>
                <a:effectLst/>
                <a:latin typeface="Arial" charset="0"/>
              </a:endParaRPr>
            </a:p>
          </p:txBody>
        </p:sp>
      </p:grpSp>
    </p:spTree>
    <p:extLst>
      <p:ext uri="{BB962C8B-B14F-4D97-AF65-F5344CB8AC3E}">
        <p14:creationId xmlns:p14="http://schemas.microsoft.com/office/powerpoint/2010/main" val="16292812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0032" y="78377"/>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(1)</a:t>
            </a:r>
          </a:p>
        </p:txBody>
      </p:sp>
      <p:graphicFrame>
        <p:nvGraphicFramePr>
          <p:cNvPr id="2" name="Tabelle 1">
            <a:extLst>
              <a:ext uri="{FF2B5EF4-FFF2-40B4-BE49-F238E27FC236}">
                <a16:creationId xmlns:a16="http://schemas.microsoft.com/office/drawing/2014/main" id="{F8295427-C0C9-94B0-1CBD-578E6040307D}"/>
              </a:ext>
            </a:extLst>
          </p:cNvPr>
          <p:cNvGraphicFramePr>
            <a:graphicFrameLocks noGrp="1"/>
          </p:cNvGraphicFramePr>
          <p:nvPr>
            <p:extLst>
              <p:ext uri="{D42A27DB-BD31-4B8C-83A1-F6EECF244321}">
                <p14:modId xmlns:p14="http://schemas.microsoft.com/office/powerpoint/2010/main" val="2406740650"/>
              </p:ext>
            </p:extLst>
          </p:nvPr>
        </p:nvGraphicFramePr>
        <p:xfrm>
          <a:off x="468630" y="971550"/>
          <a:ext cx="9166859" cy="5188892"/>
        </p:xfrm>
        <a:graphic>
          <a:graphicData uri="http://schemas.openxmlformats.org/drawingml/2006/table">
            <a:tbl>
              <a:tblPr>
                <a:tableStyleId>{5C22544A-7EE6-4342-B048-85BDC9FD1C3A}</a:tableStyleId>
              </a:tblPr>
              <a:tblGrid>
                <a:gridCol w="448435">
                  <a:extLst>
                    <a:ext uri="{9D8B030D-6E8A-4147-A177-3AD203B41FA5}">
                      <a16:colId xmlns:a16="http://schemas.microsoft.com/office/drawing/2014/main" val="1146206960"/>
                    </a:ext>
                  </a:extLst>
                </a:gridCol>
                <a:gridCol w="8718424">
                  <a:extLst>
                    <a:ext uri="{9D8B030D-6E8A-4147-A177-3AD203B41FA5}">
                      <a16:colId xmlns:a16="http://schemas.microsoft.com/office/drawing/2014/main" val="120793285"/>
                    </a:ext>
                  </a:extLst>
                </a:gridCol>
              </a:tblGrid>
              <a:tr h="106322">
                <a:tc>
                  <a:txBody>
                    <a:bodyPr/>
                    <a:lstStyle/>
                    <a:p>
                      <a:pPr algn="ctr" fontAlgn="t"/>
                      <a:r>
                        <a:rPr lang="de-DE" sz="1400" b="1"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rPr>
                        <a:t> VS </a:t>
                      </a:r>
                      <a:endParaRPr lang="de-DE" sz="1400" b="1" i="0"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tc>
                  <a:txBody>
                    <a:bodyPr/>
                    <a:lstStyle/>
                    <a:p>
                      <a:pPr algn="ctr" fontAlgn="t"/>
                      <a:r>
                        <a:rPr lang="de-DE" sz="1400" b="1"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extLst>
                  <a:ext uri="{0D108BD9-81ED-4DB2-BD59-A6C34878D82A}">
                    <a16:rowId xmlns:a16="http://schemas.microsoft.com/office/drawing/2014/main" val="181682456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AGEB 2022</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Energieflußbild 2021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80961868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Prof. Dr.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Quasching</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2022:</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„Zeitenwende &amp; Klimakrise - Warum wir jetzt eine Energierevolution brauchen!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3304763800"/>
                  </a:ext>
                </a:extLst>
              </a:tr>
              <a:tr h="32925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UBA 2016</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"Umweltschädliche Subventionen in Deutschland"</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Kapitel III.1, Tabelle 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896528027"/>
                  </a:ext>
                </a:extLst>
              </a:tr>
              <a:tr h="20578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UBA 2019:</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"Gesellschaftliche Kosten von Umweltbelastungen"16</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63777925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Bundesministerium fü Justiz und Verbraucherschutz</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"Gesetz über die Elektrizitäts- und Gasversorgung" //www.gesetze-im-internet.de/enwg_2005/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479568459"/>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6</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en-US"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ENTSO-E (European Network of Transmission System Operators for Electricity)</a:t>
                      </a:r>
                      <a: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en-US"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https://www.entsoe.eu/</a:t>
                      </a:r>
                      <a:endParaRPr lang="en-US"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50339594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7</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Bundesnetzagentur 2021</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Monitoringbericht 2021 Kapitel E3 Seite 229/230, und Kapitel E4 Seite 233   </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690973347"/>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8</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Forum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Netztechuk</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/Netzbetreib im VDE (FNN) 2012</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"Technische Anforderungen an die automatische Frequenzentlastung unter Berücksichtigung einer veränderten Erzeugungssituation"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35819633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RP-Energie-Lexikon 2021</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"Frequenzregelung im Stromnetz"</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287042912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10</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FairGrid</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https://www.fairgrid.eu/de/</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Energiewende für Deutschland, Stabile Stromversorgung für Afrika</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77711707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Interreg, Energiewaben CR 2016</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"Projektbeschreibung" https://energiewaben-gr.eu/Projekt</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51020358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12</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Fraunhofer ISE seit 2010, Prof. Bruno Burger</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"Energy-Charts" https://energy-charts.info</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170672930"/>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Wissenschaftliche Dienste des Deutschen Bundestages 2019</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Dokumentation "Sicherstellung der Stromversorgung bei Dunkelflauten"</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3772977495"/>
                  </a:ext>
                </a:extLst>
              </a:tr>
            </a:tbl>
          </a:graphicData>
        </a:graphic>
      </p:graphicFrame>
    </p:spTree>
    <p:extLst>
      <p:ext uri="{BB962C8B-B14F-4D97-AF65-F5344CB8AC3E}">
        <p14:creationId xmlns:p14="http://schemas.microsoft.com/office/powerpoint/2010/main" val="3804762979"/>
      </p:ext>
    </p:extLst>
  </p:cSld>
  <p:clrMapOvr>
    <a:masterClrMapping/>
  </p:clrMapOvr>
  <p:transition>
    <p:randomBa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180032" y="78377"/>
            <a:ext cx="1524456" cy="369332"/>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dirty="0">
                <a:solidFill>
                  <a:schemeClr val="bg1"/>
                </a:solidFill>
              </a:rPr>
              <a:t>Quellen (2)</a:t>
            </a:r>
          </a:p>
        </p:txBody>
      </p:sp>
      <p:graphicFrame>
        <p:nvGraphicFramePr>
          <p:cNvPr id="2" name="Tabelle 1">
            <a:extLst>
              <a:ext uri="{FF2B5EF4-FFF2-40B4-BE49-F238E27FC236}">
                <a16:creationId xmlns:a16="http://schemas.microsoft.com/office/drawing/2014/main" id="{F8295427-C0C9-94B0-1CBD-578E6040307D}"/>
              </a:ext>
            </a:extLst>
          </p:cNvPr>
          <p:cNvGraphicFramePr>
            <a:graphicFrameLocks noGrp="1"/>
          </p:cNvGraphicFramePr>
          <p:nvPr>
            <p:extLst>
              <p:ext uri="{D42A27DB-BD31-4B8C-83A1-F6EECF244321}">
                <p14:modId xmlns:p14="http://schemas.microsoft.com/office/powerpoint/2010/main" val="1734238985"/>
              </p:ext>
            </p:extLst>
          </p:nvPr>
        </p:nvGraphicFramePr>
        <p:xfrm>
          <a:off x="468630" y="971550"/>
          <a:ext cx="9166859" cy="4634856"/>
        </p:xfrm>
        <a:graphic>
          <a:graphicData uri="http://schemas.openxmlformats.org/drawingml/2006/table">
            <a:tbl>
              <a:tblPr>
                <a:tableStyleId>{5C22544A-7EE6-4342-B048-85BDC9FD1C3A}</a:tableStyleId>
              </a:tblPr>
              <a:tblGrid>
                <a:gridCol w="448435">
                  <a:extLst>
                    <a:ext uri="{9D8B030D-6E8A-4147-A177-3AD203B41FA5}">
                      <a16:colId xmlns:a16="http://schemas.microsoft.com/office/drawing/2014/main" val="1146206960"/>
                    </a:ext>
                  </a:extLst>
                </a:gridCol>
                <a:gridCol w="8718424">
                  <a:extLst>
                    <a:ext uri="{9D8B030D-6E8A-4147-A177-3AD203B41FA5}">
                      <a16:colId xmlns:a16="http://schemas.microsoft.com/office/drawing/2014/main" val="120793285"/>
                    </a:ext>
                  </a:extLst>
                </a:gridCol>
              </a:tblGrid>
              <a:tr h="106322">
                <a:tc>
                  <a:txBody>
                    <a:bodyPr/>
                    <a:lstStyle/>
                    <a:p>
                      <a:pPr algn="ctr" fontAlgn="t"/>
                      <a:r>
                        <a:rPr lang="de-DE" sz="1400" b="1"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rPr>
                        <a:t> VS </a:t>
                      </a:r>
                      <a:endParaRPr lang="de-DE" sz="1400" b="1" i="0" u="none" strike="noStrike">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tc>
                  <a:txBody>
                    <a:bodyPr/>
                    <a:lstStyle/>
                    <a:p>
                      <a:pPr algn="ctr" fontAlgn="t"/>
                      <a:r>
                        <a:rPr lang="de-DE" sz="1400" b="1"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rPr>
                        <a:t>Quelle</a:t>
                      </a:r>
                      <a:endParaRPr lang="de-DE" sz="1400" b="1" i="0" u="none" strike="noStrike"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lumMod val="50000"/>
                      </a:schemeClr>
                    </a:solidFill>
                  </a:tcPr>
                </a:tc>
                <a:extLst>
                  <a:ext uri="{0D108BD9-81ED-4DB2-BD59-A6C34878D82A}">
                    <a16:rowId xmlns:a16="http://schemas.microsoft.com/office/drawing/2014/main" val="181682456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energie-experten.org, 2021:</a:t>
                      </a:r>
                      <a:b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Energiespeicher-Technologien im Überblick</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337276728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15</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Fraunhofer ISE 2016</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Studie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Supergrid</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Ansatz für die Integration von Erneuerbaren Energien in Europa und Nordafrika", Seite 14</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1487581644"/>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16</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Sachverständigenrat für Umweltfragen (SRU) 2010:</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Stellungnahme: "100% erneuerbare Stromversorgung bis 2050: klimaverträglich, sicher, bezahlbar", Seite 59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1622699812"/>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17</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Gas Infrastructure </a:t>
                      </a:r>
                      <a:r>
                        <a:rPr lang="de-DE" sz="1200" u="sng"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Europ</a:t>
                      </a:r>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(GIE) 2022</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Aggrgated</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Gas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Sorage</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Invatury</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AGSI) 2022</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07453036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18</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Energiewirtschaftliches Institut an der Universität zu Köln 2019: </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Entwicklung der Momentanreserve und Abschätzung des Bedarfes an "Fast Frequency Response" im Europäischen Verbundsystem</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1241404616"/>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19</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ECOSCOP, Gesellschaft für Umweltberatung und -recherche mbH Trier 2012:</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Pumpspeicherkraftwerk Rio, Energiewirtschaftliche Betrachtung</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solidFill>
                      <a:schemeClr val="bg1"/>
                    </a:solidFill>
                  </a:tcPr>
                </a:tc>
                <a:extLst>
                  <a:ext uri="{0D108BD9-81ED-4DB2-BD59-A6C34878D82A}">
                    <a16:rowId xmlns:a16="http://schemas.microsoft.com/office/drawing/2014/main" val="1526455903"/>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20</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t"/>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Übertragungsnetzbetreiber (ÜNB) 2021</a:t>
                      </a: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 50Hertz Transmission GmbH, Amprion GmbH, TenneT TSO GmbH, TransnetBW GmbH</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"Netzentwicklungsplan Strom 2035, Version 2021, Zweiter Entwurf der Übertragungsnetzbetreiber"</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extLst>
                  <a:ext uri="{0D108BD9-81ED-4DB2-BD59-A6C34878D82A}">
                    <a16:rowId xmlns:a16="http://schemas.microsoft.com/office/drawing/2014/main" val="119429626"/>
                  </a:ext>
                </a:extLst>
              </a:tr>
              <a:tr h="425284">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21</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t"/>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TenneT 2021</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Internetbericht "</a:t>
                      </a:r>
                      <a:r>
                        <a:rPr lang="de-DE" sz="1200" u="none" strike="noStrike" dirty="0" err="1">
                          <a:solidFill>
                            <a:srgbClr val="3333FF"/>
                          </a:solidFill>
                          <a:effectLst/>
                          <a:latin typeface="Calibri" panose="020F0502020204030204" pitchFamily="34" charset="0"/>
                          <a:ea typeface="Calibri" panose="020F0502020204030204" pitchFamily="34" charset="0"/>
                          <a:cs typeface="Calibri" panose="020F0502020204030204" pitchFamily="34" charset="0"/>
                        </a:rPr>
                        <a:t>NordLink</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 – das 'grüne Kabel' zum Austausch deutscher Windenergie mit norwegischer Wasserkraft – </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ist eine Verbindung zweier sich optimal ergänzender Systeme."</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https://www.tennet.eu/de/unser-netz/internationale-verbindungen/nordlink/</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extLst>
                  <a:ext uri="{0D108BD9-81ED-4DB2-BD59-A6C34878D82A}">
                    <a16:rowId xmlns:a16="http://schemas.microsoft.com/office/drawing/2014/main" val="2759134305"/>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22</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TÜV-Nord</a:t>
                      </a:r>
                      <a:b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Elektrolyse von Wasser zur Herstellung von Wasserstoff</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782915117"/>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23</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solidFill>
                      <a:schemeClr val="bg1"/>
                    </a:solidFill>
                  </a:tcPr>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BMWK</a:t>
                      </a: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Instrumente zur Sicherung der Gasversorgung</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solidFill>
                      <a:schemeClr val="bg1"/>
                    </a:solidFill>
                  </a:tcPr>
                </a:tc>
                <a:extLst>
                  <a:ext uri="{0D108BD9-81ED-4DB2-BD59-A6C34878D82A}">
                    <a16:rowId xmlns:a16="http://schemas.microsoft.com/office/drawing/2014/main" val="1435042191"/>
                  </a:ext>
                </a:extLst>
              </a:tr>
              <a:tr h="212642">
                <a:tc>
                  <a:txBody>
                    <a:bodyPr/>
                    <a:lstStyle/>
                    <a:p>
                      <a:pPr algn="ctr" fontAlgn="t"/>
                      <a:r>
                        <a:rPr lang="de-DE" sz="120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rPr>
                        <a:t>24</a:t>
                      </a:r>
                      <a:endParaRPr lang="de-DE" sz="1200" b="0" i="0" u="none" strike="noStrike">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tc>
                <a:tc>
                  <a:txBody>
                    <a:bodyPr/>
                    <a:lstStyle/>
                    <a:p>
                      <a:pPr algn="l" fontAlgn="b"/>
                      <a:r>
                        <a:rPr lang="de-DE" sz="1200" u="sng"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Übertragungsnetzbetreiber 2021:</a:t>
                      </a:r>
                      <a:b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br>
                      <a:r>
                        <a:rPr lang="de-DE" sz="120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rPr>
                        <a:t>Netzentwicklungsplan, Strom</a:t>
                      </a:r>
                      <a:endParaRPr lang="de-DE" sz="1200" b="0" i="0" u="none" strike="noStrike" dirty="0">
                        <a:solidFill>
                          <a:srgbClr val="3333FF"/>
                        </a:solidFill>
                        <a:effectLst/>
                        <a:latin typeface="Calibri" panose="020F0502020204030204" pitchFamily="34" charset="0"/>
                        <a:ea typeface="Calibri" panose="020F0502020204030204" pitchFamily="34" charset="0"/>
                        <a:cs typeface="Calibri" panose="020F0502020204030204" pitchFamily="34" charset="0"/>
                      </a:endParaRPr>
                    </a:p>
                  </a:txBody>
                  <a:tcPr marL="2698" marR="2698" marT="2698" marB="0" anchor="b"/>
                </a:tc>
                <a:extLst>
                  <a:ext uri="{0D108BD9-81ED-4DB2-BD59-A6C34878D82A}">
                    <a16:rowId xmlns:a16="http://schemas.microsoft.com/office/drawing/2014/main" val="3614383459"/>
                  </a:ext>
                </a:extLst>
              </a:tr>
            </a:tbl>
          </a:graphicData>
        </a:graphic>
      </p:graphicFrame>
    </p:spTree>
    <p:extLst>
      <p:ext uri="{BB962C8B-B14F-4D97-AF65-F5344CB8AC3E}">
        <p14:creationId xmlns:p14="http://schemas.microsoft.com/office/powerpoint/2010/main" val="3987679144"/>
      </p:ext>
    </p:extLst>
  </p:cSld>
  <p:clrMapOvr>
    <a:masterClrMapping/>
  </p:clrMapOvr>
  <p:transition>
    <p:randomBa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53">
            <a:extLst>
              <a:ext uri="{FF2B5EF4-FFF2-40B4-BE49-F238E27FC236}">
                <a16:creationId xmlns:a16="http://schemas.microsoft.com/office/drawing/2014/main" id="{C509B89D-5FB6-43D9-BE31-B22E18A7231E}"/>
              </a:ext>
            </a:extLst>
          </p:cNvPr>
          <p:cNvSpPr txBox="1">
            <a:spLocks noChangeArrowheads="1"/>
          </p:cNvSpPr>
          <p:nvPr/>
        </p:nvSpPr>
        <p:spPr bwMode="auto">
          <a:xfrm>
            <a:off x="8916988" y="177958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chemeClr val="accent2"/>
                </a:solidFill>
              </a:rPr>
              <a:t>2040</a:t>
            </a:r>
          </a:p>
        </p:txBody>
      </p:sp>
      <p:sp>
        <p:nvSpPr>
          <p:cNvPr id="9" name="Rechteck 8">
            <a:extLst>
              <a:ext uri="{FF2B5EF4-FFF2-40B4-BE49-F238E27FC236}">
                <a16:creationId xmlns:a16="http://schemas.microsoft.com/office/drawing/2014/main" id="{68D378A7-2158-4E9F-844C-91876B078FBA}"/>
              </a:ext>
            </a:extLst>
          </p:cNvPr>
          <p:cNvSpPr/>
          <p:nvPr/>
        </p:nvSpPr>
        <p:spPr bwMode="auto">
          <a:xfrm>
            <a:off x="0" y="0"/>
            <a:ext cx="9906000" cy="624363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lstStyle/>
          <a:p>
            <a:pPr>
              <a:buFontTx/>
              <a:buChar char="•"/>
              <a:defRPr/>
            </a:pPr>
            <a:endParaRPr lang="de-DE" dirty="0">
              <a:latin typeface="Arial" charset="0"/>
            </a:endParaRPr>
          </a:p>
        </p:txBody>
      </p:sp>
      <p:grpSp>
        <p:nvGrpSpPr>
          <p:cNvPr id="76804" name="Gruppieren 2">
            <a:extLst>
              <a:ext uri="{FF2B5EF4-FFF2-40B4-BE49-F238E27FC236}">
                <a16:creationId xmlns:a16="http://schemas.microsoft.com/office/drawing/2014/main" id="{A36E783A-CC43-4E52-A92A-8CB1D1312BE2}"/>
              </a:ext>
            </a:extLst>
          </p:cNvPr>
          <p:cNvGrpSpPr>
            <a:grpSpLocks/>
          </p:cNvGrpSpPr>
          <p:nvPr/>
        </p:nvGrpSpPr>
        <p:grpSpPr bwMode="auto">
          <a:xfrm>
            <a:off x="830263" y="704850"/>
            <a:ext cx="8154987" cy="5046663"/>
            <a:chOff x="1960546" y="2930858"/>
            <a:chExt cx="5987996" cy="2821360"/>
          </a:xfrm>
        </p:grpSpPr>
        <p:sp>
          <p:nvSpPr>
            <p:cNvPr id="76810" name="Freihandform: Form 10">
              <a:extLst>
                <a:ext uri="{FF2B5EF4-FFF2-40B4-BE49-F238E27FC236}">
                  <a16:creationId xmlns:a16="http://schemas.microsoft.com/office/drawing/2014/main" id="{42264575-E63E-475A-8149-D927FC922643}"/>
                </a:ext>
              </a:extLst>
            </p:cNvPr>
            <p:cNvSpPr>
              <a:spLocks/>
            </p:cNvSpPr>
            <p:nvPr/>
          </p:nvSpPr>
          <p:spPr bwMode="auto">
            <a:xfrm rot="286618">
              <a:off x="1960546" y="2930858"/>
              <a:ext cx="5987996" cy="2788920"/>
            </a:xfrm>
            <a:custGeom>
              <a:avLst/>
              <a:gdLst>
                <a:gd name="T0" fmla="*/ 1 w 8519160"/>
                <a:gd name="T1" fmla="*/ 2766060 h 2788920"/>
                <a:gd name="T2" fmla="*/ 1 w 8519160"/>
                <a:gd name="T3" fmla="*/ 2727960 h 2788920"/>
                <a:gd name="T4" fmla="*/ 1 w 8519160"/>
                <a:gd name="T5" fmla="*/ 2636520 h 2788920"/>
                <a:gd name="T6" fmla="*/ 1 w 8519160"/>
                <a:gd name="T7" fmla="*/ 2560320 h 2788920"/>
                <a:gd name="T8" fmla="*/ 1 w 8519160"/>
                <a:gd name="T9" fmla="*/ 2514600 h 2788920"/>
                <a:gd name="T10" fmla="*/ 1 w 8519160"/>
                <a:gd name="T11" fmla="*/ 2461260 h 2788920"/>
                <a:gd name="T12" fmla="*/ 1 w 8519160"/>
                <a:gd name="T13" fmla="*/ 2362200 h 2788920"/>
                <a:gd name="T14" fmla="*/ 1 w 8519160"/>
                <a:gd name="T15" fmla="*/ 2247900 h 2788920"/>
                <a:gd name="T16" fmla="*/ 1 w 8519160"/>
                <a:gd name="T17" fmla="*/ 2186940 h 2788920"/>
                <a:gd name="T18" fmla="*/ 1 w 8519160"/>
                <a:gd name="T19" fmla="*/ 2148840 h 2788920"/>
                <a:gd name="T20" fmla="*/ 1 w 8519160"/>
                <a:gd name="T21" fmla="*/ 2095500 h 2788920"/>
                <a:gd name="T22" fmla="*/ 1 w 8519160"/>
                <a:gd name="T23" fmla="*/ 2057400 h 2788920"/>
                <a:gd name="T24" fmla="*/ 1 w 8519160"/>
                <a:gd name="T25" fmla="*/ 2034540 h 2788920"/>
                <a:gd name="T26" fmla="*/ 1 w 8519160"/>
                <a:gd name="T27" fmla="*/ 2004060 h 2788920"/>
                <a:gd name="T28" fmla="*/ 1 w 8519160"/>
                <a:gd name="T29" fmla="*/ 1973580 h 2788920"/>
                <a:gd name="T30" fmla="*/ 1 w 8519160"/>
                <a:gd name="T31" fmla="*/ 1920240 h 2788920"/>
                <a:gd name="T32" fmla="*/ 1 w 8519160"/>
                <a:gd name="T33" fmla="*/ 1866900 h 2788920"/>
                <a:gd name="T34" fmla="*/ 1 w 8519160"/>
                <a:gd name="T35" fmla="*/ 1790700 h 2788920"/>
                <a:gd name="T36" fmla="*/ 1 w 8519160"/>
                <a:gd name="T37" fmla="*/ 1691640 h 2788920"/>
                <a:gd name="T38" fmla="*/ 1 w 8519160"/>
                <a:gd name="T39" fmla="*/ 1630680 h 2788920"/>
                <a:gd name="T40" fmla="*/ 1 w 8519160"/>
                <a:gd name="T41" fmla="*/ 1584960 h 2788920"/>
                <a:gd name="T42" fmla="*/ 1 w 8519160"/>
                <a:gd name="T43" fmla="*/ 1554480 h 2788920"/>
                <a:gd name="T44" fmla="*/ 1 w 8519160"/>
                <a:gd name="T45" fmla="*/ 1516380 h 2788920"/>
                <a:gd name="T46" fmla="*/ 1 w 8519160"/>
                <a:gd name="T47" fmla="*/ 1424940 h 2788920"/>
                <a:gd name="T48" fmla="*/ 1 w 8519160"/>
                <a:gd name="T49" fmla="*/ 1386840 h 2788920"/>
                <a:gd name="T50" fmla="*/ 1 w 8519160"/>
                <a:gd name="T51" fmla="*/ 1341120 h 2788920"/>
                <a:gd name="T52" fmla="*/ 1 w 8519160"/>
                <a:gd name="T53" fmla="*/ 1318260 h 2788920"/>
                <a:gd name="T54" fmla="*/ 1 w 8519160"/>
                <a:gd name="T55" fmla="*/ 1287780 h 2788920"/>
                <a:gd name="T56" fmla="*/ 1 w 8519160"/>
                <a:gd name="T57" fmla="*/ 1234440 h 2788920"/>
                <a:gd name="T58" fmla="*/ 1 w 8519160"/>
                <a:gd name="T59" fmla="*/ 1158240 h 2788920"/>
                <a:gd name="T60" fmla="*/ 1 w 8519160"/>
                <a:gd name="T61" fmla="*/ 1097280 h 2788920"/>
                <a:gd name="T62" fmla="*/ 1 w 8519160"/>
                <a:gd name="T63" fmla="*/ 1059180 h 2788920"/>
                <a:gd name="T64" fmla="*/ 1 w 8519160"/>
                <a:gd name="T65" fmla="*/ 1005840 h 2788920"/>
                <a:gd name="T66" fmla="*/ 1 w 8519160"/>
                <a:gd name="T67" fmla="*/ 967740 h 2788920"/>
                <a:gd name="T68" fmla="*/ 1 w 8519160"/>
                <a:gd name="T69" fmla="*/ 899160 h 2788920"/>
                <a:gd name="T70" fmla="*/ 1 w 8519160"/>
                <a:gd name="T71" fmla="*/ 861060 h 2788920"/>
                <a:gd name="T72" fmla="*/ 1 w 8519160"/>
                <a:gd name="T73" fmla="*/ 830580 h 2788920"/>
                <a:gd name="T74" fmla="*/ 1 w 8519160"/>
                <a:gd name="T75" fmla="*/ 800100 h 2788920"/>
                <a:gd name="T76" fmla="*/ 1 w 8519160"/>
                <a:gd name="T77" fmla="*/ 723900 h 2788920"/>
                <a:gd name="T78" fmla="*/ 1 w 8519160"/>
                <a:gd name="T79" fmla="*/ 655320 h 2788920"/>
                <a:gd name="T80" fmla="*/ 1 w 8519160"/>
                <a:gd name="T81" fmla="*/ 617220 h 2788920"/>
                <a:gd name="T82" fmla="*/ 1 w 8519160"/>
                <a:gd name="T83" fmla="*/ 541020 h 2788920"/>
                <a:gd name="T84" fmla="*/ 1 w 8519160"/>
                <a:gd name="T85" fmla="*/ 502920 h 2788920"/>
                <a:gd name="T86" fmla="*/ 1 w 8519160"/>
                <a:gd name="T87" fmla="*/ 464820 h 2788920"/>
                <a:gd name="T88" fmla="*/ 1 w 8519160"/>
                <a:gd name="T89" fmla="*/ 434340 h 2788920"/>
                <a:gd name="T90" fmla="*/ 1 w 8519160"/>
                <a:gd name="T91" fmla="*/ 411480 h 2788920"/>
                <a:gd name="T92" fmla="*/ 1 w 8519160"/>
                <a:gd name="T93" fmla="*/ 381000 h 2788920"/>
                <a:gd name="T94" fmla="*/ 1 w 8519160"/>
                <a:gd name="T95" fmla="*/ 304800 h 2788920"/>
                <a:gd name="T96" fmla="*/ 1 w 8519160"/>
                <a:gd name="T97" fmla="*/ 274320 h 2788920"/>
                <a:gd name="T98" fmla="*/ 1 w 8519160"/>
                <a:gd name="T99" fmla="*/ 243840 h 2788920"/>
                <a:gd name="T100" fmla="*/ 1 w 8519160"/>
                <a:gd name="T101" fmla="*/ 220980 h 2788920"/>
                <a:gd name="T102" fmla="*/ 1 w 8519160"/>
                <a:gd name="T103" fmla="*/ 190500 h 2788920"/>
                <a:gd name="T104" fmla="*/ 1 w 8519160"/>
                <a:gd name="T105" fmla="*/ 129540 h 2788920"/>
                <a:gd name="T106" fmla="*/ 1 w 8519160"/>
                <a:gd name="T107" fmla="*/ 22860 h 2788920"/>
                <a:gd name="T108" fmla="*/ 1 w 8519160"/>
                <a:gd name="T109" fmla="*/ 30480 h 27889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519160" h="2788920">
                  <a:moveTo>
                    <a:pt x="0" y="2788920"/>
                  </a:moveTo>
                  <a:cubicBezTo>
                    <a:pt x="12700" y="2783840"/>
                    <a:pt x="25124" y="2778005"/>
                    <a:pt x="38100" y="2773680"/>
                  </a:cubicBezTo>
                  <a:cubicBezTo>
                    <a:pt x="48035" y="2770368"/>
                    <a:pt x="58549" y="2769069"/>
                    <a:pt x="68580" y="2766060"/>
                  </a:cubicBezTo>
                  <a:cubicBezTo>
                    <a:pt x="83967" y="2761444"/>
                    <a:pt x="99060" y="2755900"/>
                    <a:pt x="114300" y="2750820"/>
                  </a:cubicBezTo>
                  <a:cubicBezTo>
                    <a:pt x="121920" y="2748280"/>
                    <a:pt x="130477" y="2747655"/>
                    <a:pt x="137160" y="2743200"/>
                  </a:cubicBezTo>
                  <a:cubicBezTo>
                    <a:pt x="144780" y="2738120"/>
                    <a:pt x="151602" y="2731568"/>
                    <a:pt x="160020" y="2727960"/>
                  </a:cubicBezTo>
                  <a:cubicBezTo>
                    <a:pt x="194200" y="2713311"/>
                    <a:pt x="183703" y="2727548"/>
                    <a:pt x="213360" y="2712720"/>
                  </a:cubicBezTo>
                  <a:cubicBezTo>
                    <a:pt x="265983" y="2686408"/>
                    <a:pt x="203265" y="2705719"/>
                    <a:pt x="266700" y="2689860"/>
                  </a:cubicBezTo>
                  <a:cubicBezTo>
                    <a:pt x="321578" y="2634982"/>
                    <a:pt x="291286" y="2648367"/>
                    <a:pt x="350520" y="2636520"/>
                  </a:cubicBezTo>
                  <a:cubicBezTo>
                    <a:pt x="360680" y="2628900"/>
                    <a:pt x="369395" y="2618818"/>
                    <a:pt x="381000" y="2613660"/>
                  </a:cubicBezTo>
                  <a:cubicBezTo>
                    <a:pt x="439306" y="2587746"/>
                    <a:pt x="401289" y="2628919"/>
                    <a:pt x="464820" y="2590800"/>
                  </a:cubicBezTo>
                  <a:cubicBezTo>
                    <a:pt x="547136" y="2541410"/>
                    <a:pt x="463636" y="2586482"/>
                    <a:pt x="533400" y="2560320"/>
                  </a:cubicBezTo>
                  <a:cubicBezTo>
                    <a:pt x="544036" y="2556332"/>
                    <a:pt x="553500" y="2549693"/>
                    <a:pt x="563880" y="2545080"/>
                  </a:cubicBezTo>
                  <a:cubicBezTo>
                    <a:pt x="576379" y="2539525"/>
                    <a:pt x="589481" y="2535395"/>
                    <a:pt x="601980" y="2529840"/>
                  </a:cubicBezTo>
                  <a:cubicBezTo>
                    <a:pt x="612360" y="2525227"/>
                    <a:pt x="621824" y="2518588"/>
                    <a:pt x="632460" y="2514600"/>
                  </a:cubicBezTo>
                  <a:cubicBezTo>
                    <a:pt x="642266" y="2510923"/>
                    <a:pt x="653273" y="2511008"/>
                    <a:pt x="662940" y="2506980"/>
                  </a:cubicBezTo>
                  <a:cubicBezTo>
                    <a:pt x="683911" y="2498242"/>
                    <a:pt x="702347" y="2483684"/>
                    <a:pt x="723900" y="2476500"/>
                  </a:cubicBezTo>
                  <a:cubicBezTo>
                    <a:pt x="739140" y="2471420"/>
                    <a:pt x="755252" y="2468444"/>
                    <a:pt x="769620" y="2461260"/>
                  </a:cubicBezTo>
                  <a:cubicBezTo>
                    <a:pt x="839947" y="2426096"/>
                    <a:pt x="808540" y="2436290"/>
                    <a:pt x="861060" y="2423160"/>
                  </a:cubicBezTo>
                  <a:cubicBezTo>
                    <a:pt x="876300" y="2413000"/>
                    <a:pt x="893828" y="2405632"/>
                    <a:pt x="906780" y="2392680"/>
                  </a:cubicBezTo>
                  <a:cubicBezTo>
                    <a:pt x="935320" y="2364140"/>
                    <a:pt x="919417" y="2373228"/>
                    <a:pt x="952500" y="2362200"/>
                  </a:cubicBezTo>
                  <a:cubicBezTo>
                    <a:pt x="960120" y="2354580"/>
                    <a:pt x="967020" y="2346164"/>
                    <a:pt x="975360" y="2339340"/>
                  </a:cubicBezTo>
                  <a:lnTo>
                    <a:pt x="1066800" y="2270760"/>
                  </a:lnTo>
                  <a:cubicBezTo>
                    <a:pt x="1076960" y="2263140"/>
                    <a:pt x="1086713" y="2254945"/>
                    <a:pt x="1097280" y="2247900"/>
                  </a:cubicBezTo>
                  <a:cubicBezTo>
                    <a:pt x="1112520" y="2237740"/>
                    <a:pt x="1128347" y="2228410"/>
                    <a:pt x="1143000" y="2217420"/>
                  </a:cubicBezTo>
                  <a:cubicBezTo>
                    <a:pt x="1153160" y="2209800"/>
                    <a:pt x="1162453" y="2200861"/>
                    <a:pt x="1173480" y="2194560"/>
                  </a:cubicBezTo>
                  <a:cubicBezTo>
                    <a:pt x="1180454" y="2190575"/>
                    <a:pt x="1188617" y="2189147"/>
                    <a:pt x="1196340" y="2186940"/>
                  </a:cubicBezTo>
                  <a:cubicBezTo>
                    <a:pt x="1215674" y="2181416"/>
                    <a:pt x="1231410" y="2179530"/>
                    <a:pt x="1249680" y="2171700"/>
                  </a:cubicBezTo>
                  <a:cubicBezTo>
                    <a:pt x="1260121" y="2167225"/>
                    <a:pt x="1269719" y="2160935"/>
                    <a:pt x="1280160" y="2156460"/>
                  </a:cubicBezTo>
                  <a:cubicBezTo>
                    <a:pt x="1287543" y="2153296"/>
                    <a:pt x="1295523" y="2151723"/>
                    <a:pt x="1303020" y="2148840"/>
                  </a:cubicBezTo>
                  <a:cubicBezTo>
                    <a:pt x="1328553" y="2139020"/>
                    <a:pt x="1352031" y="2121381"/>
                    <a:pt x="1379220" y="2118360"/>
                  </a:cubicBezTo>
                  <a:lnTo>
                    <a:pt x="1447800" y="2110740"/>
                  </a:lnTo>
                  <a:cubicBezTo>
                    <a:pt x="1478670" y="2100450"/>
                    <a:pt x="1469680" y="2102396"/>
                    <a:pt x="1508760" y="2095500"/>
                  </a:cubicBezTo>
                  <a:cubicBezTo>
                    <a:pt x="1539190" y="2090130"/>
                    <a:pt x="1570885" y="2090032"/>
                    <a:pt x="1600200" y="2080260"/>
                  </a:cubicBezTo>
                  <a:cubicBezTo>
                    <a:pt x="1617270" y="2074570"/>
                    <a:pt x="1635771" y="2067754"/>
                    <a:pt x="1653540" y="2065020"/>
                  </a:cubicBezTo>
                  <a:cubicBezTo>
                    <a:pt x="1676273" y="2061523"/>
                    <a:pt x="1699321" y="2060440"/>
                    <a:pt x="1722120" y="2057400"/>
                  </a:cubicBezTo>
                  <a:cubicBezTo>
                    <a:pt x="1737435" y="2055358"/>
                    <a:pt x="1752758" y="2053132"/>
                    <a:pt x="1767840" y="2049780"/>
                  </a:cubicBezTo>
                  <a:cubicBezTo>
                    <a:pt x="1775681" y="2048038"/>
                    <a:pt x="1782738" y="2043222"/>
                    <a:pt x="1790700" y="2042160"/>
                  </a:cubicBezTo>
                  <a:cubicBezTo>
                    <a:pt x="1821017" y="2038118"/>
                    <a:pt x="1851660" y="2037080"/>
                    <a:pt x="1882140" y="2034540"/>
                  </a:cubicBezTo>
                  <a:cubicBezTo>
                    <a:pt x="1889760" y="2032000"/>
                    <a:pt x="1897208" y="2028868"/>
                    <a:pt x="1905000" y="2026920"/>
                  </a:cubicBezTo>
                  <a:cubicBezTo>
                    <a:pt x="1949990" y="2015673"/>
                    <a:pt x="1974869" y="2016412"/>
                    <a:pt x="2026920" y="2011680"/>
                  </a:cubicBezTo>
                  <a:cubicBezTo>
                    <a:pt x="2039620" y="2009140"/>
                    <a:pt x="2052455" y="2007201"/>
                    <a:pt x="2065020" y="2004060"/>
                  </a:cubicBezTo>
                  <a:cubicBezTo>
                    <a:pt x="2072812" y="2002112"/>
                    <a:pt x="2080004" y="1998015"/>
                    <a:pt x="2087880" y="1996440"/>
                  </a:cubicBezTo>
                  <a:cubicBezTo>
                    <a:pt x="2105492" y="1992918"/>
                    <a:pt x="2123549" y="1992033"/>
                    <a:pt x="2141220" y="1988820"/>
                  </a:cubicBezTo>
                  <a:cubicBezTo>
                    <a:pt x="2224652" y="1973651"/>
                    <a:pt x="2111484" y="1988706"/>
                    <a:pt x="2209800" y="1973580"/>
                  </a:cubicBezTo>
                  <a:cubicBezTo>
                    <a:pt x="2350627" y="1951914"/>
                    <a:pt x="2182166" y="1983679"/>
                    <a:pt x="2346960" y="1950720"/>
                  </a:cubicBezTo>
                  <a:cubicBezTo>
                    <a:pt x="2359660" y="1948180"/>
                    <a:pt x="2372773" y="1947196"/>
                    <a:pt x="2385060" y="1943100"/>
                  </a:cubicBezTo>
                  <a:cubicBezTo>
                    <a:pt x="2432013" y="1927449"/>
                    <a:pt x="2381904" y="1945349"/>
                    <a:pt x="2438400" y="1920240"/>
                  </a:cubicBezTo>
                  <a:cubicBezTo>
                    <a:pt x="2450899" y="1914685"/>
                    <a:pt x="2463693" y="1909803"/>
                    <a:pt x="2476500" y="1905000"/>
                  </a:cubicBezTo>
                  <a:cubicBezTo>
                    <a:pt x="2484021" y="1902180"/>
                    <a:pt x="2492339" y="1901281"/>
                    <a:pt x="2499360" y="1897380"/>
                  </a:cubicBezTo>
                  <a:cubicBezTo>
                    <a:pt x="2515371" y="1888485"/>
                    <a:pt x="2529840" y="1877060"/>
                    <a:pt x="2545080" y="1866900"/>
                  </a:cubicBezTo>
                  <a:cubicBezTo>
                    <a:pt x="2552700" y="1861820"/>
                    <a:pt x="2561464" y="1858136"/>
                    <a:pt x="2567940" y="1851660"/>
                  </a:cubicBezTo>
                  <a:cubicBezTo>
                    <a:pt x="2588721" y="1830879"/>
                    <a:pt x="2595213" y="1822232"/>
                    <a:pt x="2621280" y="1805940"/>
                  </a:cubicBezTo>
                  <a:cubicBezTo>
                    <a:pt x="2630913" y="1799920"/>
                    <a:pt x="2642517" y="1797302"/>
                    <a:pt x="2651760" y="1790700"/>
                  </a:cubicBezTo>
                  <a:cubicBezTo>
                    <a:pt x="2660529" y="1784436"/>
                    <a:pt x="2666114" y="1774456"/>
                    <a:pt x="2674620" y="1767840"/>
                  </a:cubicBezTo>
                  <a:cubicBezTo>
                    <a:pt x="2689078" y="1756595"/>
                    <a:pt x="2705435" y="1748006"/>
                    <a:pt x="2720340" y="1737360"/>
                  </a:cubicBezTo>
                  <a:cubicBezTo>
                    <a:pt x="2741009" y="1722597"/>
                    <a:pt x="2760980" y="1706880"/>
                    <a:pt x="2781300" y="1691640"/>
                  </a:cubicBezTo>
                  <a:lnTo>
                    <a:pt x="2811780" y="1668780"/>
                  </a:lnTo>
                  <a:cubicBezTo>
                    <a:pt x="2821940" y="1661160"/>
                    <a:pt x="2831693" y="1652965"/>
                    <a:pt x="2842260" y="1645920"/>
                  </a:cubicBezTo>
                  <a:cubicBezTo>
                    <a:pt x="2849880" y="1640840"/>
                    <a:pt x="2856702" y="1634288"/>
                    <a:pt x="2865120" y="1630680"/>
                  </a:cubicBezTo>
                  <a:cubicBezTo>
                    <a:pt x="2874746" y="1626555"/>
                    <a:pt x="2885794" y="1626737"/>
                    <a:pt x="2895600" y="1623060"/>
                  </a:cubicBezTo>
                  <a:cubicBezTo>
                    <a:pt x="2932080" y="1609380"/>
                    <a:pt x="2916141" y="1607769"/>
                    <a:pt x="2948940" y="1600200"/>
                  </a:cubicBezTo>
                  <a:cubicBezTo>
                    <a:pt x="2974180" y="1594375"/>
                    <a:pt x="2999343" y="1587305"/>
                    <a:pt x="3025140" y="1584960"/>
                  </a:cubicBezTo>
                  <a:cubicBezTo>
                    <a:pt x="3157088" y="1572965"/>
                    <a:pt x="3080944" y="1578815"/>
                    <a:pt x="3253740" y="1569720"/>
                  </a:cubicBezTo>
                  <a:cubicBezTo>
                    <a:pt x="3266440" y="1567180"/>
                    <a:pt x="3279065" y="1564229"/>
                    <a:pt x="3291840" y="1562100"/>
                  </a:cubicBezTo>
                  <a:cubicBezTo>
                    <a:pt x="3309556" y="1559147"/>
                    <a:pt x="3327509" y="1557693"/>
                    <a:pt x="3345180" y="1554480"/>
                  </a:cubicBezTo>
                  <a:cubicBezTo>
                    <a:pt x="3355484" y="1552607"/>
                    <a:pt x="3365309" y="1548452"/>
                    <a:pt x="3375660" y="1546860"/>
                  </a:cubicBezTo>
                  <a:cubicBezTo>
                    <a:pt x="3398393" y="1543363"/>
                    <a:pt x="3421380" y="1541780"/>
                    <a:pt x="3444240" y="1539240"/>
                  </a:cubicBezTo>
                  <a:cubicBezTo>
                    <a:pt x="3496128" y="1521944"/>
                    <a:pt x="3432308" y="1543715"/>
                    <a:pt x="3505200" y="1516380"/>
                  </a:cubicBezTo>
                  <a:cubicBezTo>
                    <a:pt x="3558099" y="1496543"/>
                    <a:pt x="3536085" y="1516178"/>
                    <a:pt x="3627120" y="1470660"/>
                  </a:cubicBezTo>
                  <a:cubicBezTo>
                    <a:pt x="3728209" y="1420115"/>
                    <a:pt x="3601975" y="1481436"/>
                    <a:pt x="3680460" y="1447800"/>
                  </a:cubicBezTo>
                  <a:cubicBezTo>
                    <a:pt x="3736246" y="1423892"/>
                    <a:pt x="3685225" y="1438989"/>
                    <a:pt x="3741420" y="1424940"/>
                  </a:cubicBezTo>
                  <a:cubicBezTo>
                    <a:pt x="3749040" y="1419860"/>
                    <a:pt x="3755862" y="1413308"/>
                    <a:pt x="3764280" y="1409700"/>
                  </a:cubicBezTo>
                  <a:cubicBezTo>
                    <a:pt x="3773906" y="1405575"/>
                    <a:pt x="3784467" y="1404010"/>
                    <a:pt x="3794760" y="1402080"/>
                  </a:cubicBezTo>
                  <a:cubicBezTo>
                    <a:pt x="3825131" y="1396385"/>
                    <a:pt x="3855720" y="1391920"/>
                    <a:pt x="3886200" y="1386840"/>
                  </a:cubicBezTo>
                  <a:cubicBezTo>
                    <a:pt x="4050851" y="1359398"/>
                    <a:pt x="3798965" y="1401015"/>
                    <a:pt x="3985260" y="1371600"/>
                  </a:cubicBezTo>
                  <a:cubicBezTo>
                    <a:pt x="4175290" y="1341595"/>
                    <a:pt x="4010432" y="1367716"/>
                    <a:pt x="4114800" y="1348740"/>
                  </a:cubicBezTo>
                  <a:cubicBezTo>
                    <a:pt x="4130001" y="1345976"/>
                    <a:pt x="4145319" y="1343884"/>
                    <a:pt x="4160520" y="1341120"/>
                  </a:cubicBezTo>
                  <a:cubicBezTo>
                    <a:pt x="4173263" y="1338803"/>
                    <a:pt x="4185845" y="1335629"/>
                    <a:pt x="4198620" y="1333500"/>
                  </a:cubicBezTo>
                  <a:cubicBezTo>
                    <a:pt x="4216336" y="1330547"/>
                    <a:pt x="4234244" y="1328833"/>
                    <a:pt x="4251960" y="1325880"/>
                  </a:cubicBezTo>
                  <a:cubicBezTo>
                    <a:pt x="4264735" y="1323751"/>
                    <a:pt x="4277655" y="1321982"/>
                    <a:pt x="4290060" y="1318260"/>
                  </a:cubicBezTo>
                  <a:cubicBezTo>
                    <a:pt x="4303161" y="1314330"/>
                    <a:pt x="4314607" y="1304868"/>
                    <a:pt x="4328160" y="1303020"/>
                  </a:cubicBezTo>
                  <a:cubicBezTo>
                    <a:pt x="4371018" y="1297176"/>
                    <a:pt x="4414520" y="1297940"/>
                    <a:pt x="4457700" y="1295400"/>
                  </a:cubicBezTo>
                  <a:cubicBezTo>
                    <a:pt x="4472940" y="1292860"/>
                    <a:pt x="4488270" y="1290810"/>
                    <a:pt x="4503420" y="1287780"/>
                  </a:cubicBezTo>
                  <a:cubicBezTo>
                    <a:pt x="4551013" y="1278261"/>
                    <a:pt x="4516816" y="1283434"/>
                    <a:pt x="4556760" y="1272540"/>
                  </a:cubicBezTo>
                  <a:cubicBezTo>
                    <a:pt x="4607308" y="1258754"/>
                    <a:pt x="4611389" y="1258566"/>
                    <a:pt x="4655820" y="1249680"/>
                  </a:cubicBezTo>
                  <a:cubicBezTo>
                    <a:pt x="4663440" y="1244600"/>
                    <a:pt x="4670489" y="1238536"/>
                    <a:pt x="4678680" y="1234440"/>
                  </a:cubicBezTo>
                  <a:cubicBezTo>
                    <a:pt x="4702869" y="1222345"/>
                    <a:pt x="4767723" y="1202219"/>
                    <a:pt x="4785360" y="1196340"/>
                  </a:cubicBezTo>
                  <a:cubicBezTo>
                    <a:pt x="4792980" y="1193800"/>
                    <a:pt x="4801036" y="1192312"/>
                    <a:pt x="4808220" y="1188720"/>
                  </a:cubicBezTo>
                  <a:cubicBezTo>
                    <a:pt x="4842728" y="1171466"/>
                    <a:pt x="4846448" y="1166912"/>
                    <a:pt x="4876800" y="1158240"/>
                  </a:cubicBezTo>
                  <a:cubicBezTo>
                    <a:pt x="4888193" y="1154985"/>
                    <a:pt x="4917960" y="1149090"/>
                    <a:pt x="4930140" y="1143000"/>
                  </a:cubicBezTo>
                  <a:cubicBezTo>
                    <a:pt x="4943387" y="1136376"/>
                    <a:pt x="4954757" y="1126269"/>
                    <a:pt x="4968240" y="1120140"/>
                  </a:cubicBezTo>
                  <a:cubicBezTo>
                    <a:pt x="4990914" y="1109833"/>
                    <a:pt x="5019876" y="1103421"/>
                    <a:pt x="5044440" y="1097280"/>
                  </a:cubicBezTo>
                  <a:cubicBezTo>
                    <a:pt x="5052060" y="1092200"/>
                    <a:pt x="5058931" y="1085759"/>
                    <a:pt x="5067300" y="1082040"/>
                  </a:cubicBezTo>
                  <a:cubicBezTo>
                    <a:pt x="5081980" y="1075516"/>
                    <a:pt x="5097780" y="1071880"/>
                    <a:pt x="5113020" y="1066800"/>
                  </a:cubicBezTo>
                  <a:cubicBezTo>
                    <a:pt x="5120640" y="1064260"/>
                    <a:pt x="5128696" y="1062772"/>
                    <a:pt x="5135880" y="1059180"/>
                  </a:cubicBezTo>
                  <a:cubicBezTo>
                    <a:pt x="5156200" y="1049020"/>
                    <a:pt x="5175746" y="1037137"/>
                    <a:pt x="5196840" y="1028700"/>
                  </a:cubicBezTo>
                  <a:cubicBezTo>
                    <a:pt x="5209540" y="1023620"/>
                    <a:pt x="5222133" y="1018263"/>
                    <a:pt x="5234940" y="1013460"/>
                  </a:cubicBezTo>
                  <a:cubicBezTo>
                    <a:pt x="5242461" y="1010640"/>
                    <a:pt x="5250417" y="1009004"/>
                    <a:pt x="5257800" y="1005840"/>
                  </a:cubicBezTo>
                  <a:cubicBezTo>
                    <a:pt x="5268241" y="1001365"/>
                    <a:pt x="5277839" y="995075"/>
                    <a:pt x="5288280" y="990600"/>
                  </a:cubicBezTo>
                  <a:cubicBezTo>
                    <a:pt x="5295663" y="987436"/>
                    <a:pt x="5303956" y="986572"/>
                    <a:pt x="5311140" y="982980"/>
                  </a:cubicBezTo>
                  <a:cubicBezTo>
                    <a:pt x="5319331" y="978884"/>
                    <a:pt x="5325960" y="972125"/>
                    <a:pt x="5334000" y="967740"/>
                  </a:cubicBezTo>
                  <a:cubicBezTo>
                    <a:pt x="5353944" y="956861"/>
                    <a:pt x="5376057" y="949862"/>
                    <a:pt x="5394960" y="937260"/>
                  </a:cubicBezTo>
                  <a:cubicBezTo>
                    <a:pt x="5410200" y="927100"/>
                    <a:pt x="5422719" y="910372"/>
                    <a:pt x="5440680" y="906780"/>
                  </a:cubicBezTo>
                  <a:lnTo>
                    <a:pt x="5478780" y="899160"/>
                  </a:lnTo>
                  <a:cubicBezTo>
                    <a:pt x="5486400" y="894080"/>
                    <a:pt x="5493222" y="887528"/>
                    <a:pt x="5501640" y="883920"/>
                  </a:cubicBezTo>
                  <a:cubicBezTo>
                    <a:pt x="5511266" y="879795"/>
                    <a:pt x="5521880" y="878494"/>
                    <a:pt x="5532120" y="876300"/>
                  </a:cubicBezTo>
                  <a:cubicBezTo>
                    <a:pt x="5557448" y="870873"/>
                    <a:pt x="5583746" y="869251"/>
                    <a:pt x="5608320" y="861060"/>
                  </a:cubicBezTo>
                  <a:cubicBezTo>
                    <a:pt x="5615940" y="858520"/>
                    <a:pt x="5623304" y="855015"/>
                    <a:pt x="5631180" y="853440"/>
                  </a:cubicBezTo>
                  <a:cubicBezTo>
                    <a:pt x="5658362" y="848004"/>
                    <a:pt x="5729327" y="840841"/>
                    <a:pt x="5753100" y="838200"/>
                  </a:cubicBezTo>
                  <a:cubicBezTo>
                    <a:pt x="5763260" y="835660"/>
                    <a:pt x="5773276" y="832453"/>
                    <a:pt x="5783580" y="830580"/>
                  </a:cubicBezTo>
                  <a:cubicBezTo>
                    <a:pt x="5801251" y="827367"/>
                    <a:pt x="5819592" y="827686"/>
                    <a:pt x="5836920" y="822960"/>
                  </a:cubicBezTo>
                  <a:cubicBezTo>
                    <a:pt x="5847879" y="819971"/>
                    <a:pt x="5856764" y="811708"/>
                    <a:pt x="5867400" y="807720"/>
                  </a:cubicBezTo>
                  <a:cubicBezTo>
                    <a:pt x="5877206" y="804043"/>
                    <a:pt x="5888213" y="804128"/>
                    <a:pt x="5897880" y="800100"/>
                  </a:cubicBezTo>
                  <a:cubicBezTo>
                    <a:pt x="5918851" y="791362"/>
                    <a:pt x="5936297" y="772438"/>
                    <a:pt x="5958840" y="769620"/>
                  </a:cubicBezTo>
                  <a:lnTo>
                    <a:pt x="6019800" y="762000"/>
                  </a:lnTo>
                  <a:cubicBezTo>
                    <a:pt x="6088984" y="727408"/>
                    <a:pt x="6003393" y="769458"/>
                    <a:pt x="6103620" y="723900"/>
                  </a:cubicBezTo>
                  <a:cubicBezTo>
                    <a:pt x="6113961" y="719200"/>
                    <a:pt x="6123425" y="712542"/>
                    <a:pt x="6134100" y="708660"/>
                  </a:cubicBezTo>
                  <a:cubicBezTo>
                    <a:pt x="6183795" y="690589"/>
                    <a:pt x="6182696" y="699602"/>
                    <a:pt x="6225540" y="678180"/>
                  </a:cubicBezTo>
                  <a:cubicBezTo>
                    <a:pt x="6238787" y="671556"/>
                    <a:pt x="6250393" y="661944"/>
                    <a:pt x="6263640" y="655320"/>
                  </a:cubicBezTo>
                  <a:cubicBezTo>
                    <a:pt x="6270824" y="651728"/>
                    <a:pt x="6278979" y="650520"/>
                    <a:pt x="6286500" y="647700"/>
                  </a:cubicBezTo>
                  <a:cubicBezTo>
                    <a:pt x="6299307" y="642897"/>
                    <a:pt x="6312101" y="638015"/>
                    <a:pt x="6324600" y="632460"/>
                  </a:cubicBezTo>
                  <a:cubicBezTo>
                    <a:pt x="6334980" y="627847"/>
                    <a:pt x="6344639" y="621695"/>
                    <a:pt x="6355080" y="617220"/>
                  </a:cubicBezTo>
                  <a:cubicBezTo>
                    <a:pt x="6378955" y="606988"/>
                    <a:pt x="6396259" y="606547"/>
                    <a:pt x="6423660" y="601980"/>
                  </a:cubicBezTo>
                  <a:cubicBezTo>
                    <a:pt x="6449663" y="588979"/>
                    <a:pt x="6491939" y="565731"/>
                    <a:pt x="6522720" y="556260"/>
                  </a:cubicBezTo>
                  <a:cubicBezTo>
                    <a:pt x="6542739" y="550100"/>
                    <a:pt x="6563809" y="547644"/>
                    <a:pt x="6583680" y="541020"/>
                  </a:cubicBezTo>
                  <a:cubicBezTo>
                    <a:pt x="6594456" y="537428"/>
                    <a:pt x="6603780" y="530393"/>
                    <a:pt x="6614160" y="525780"/>
                  </a:cubicBezTo>
                  <a:cubicBezTo>
                    <a:pt x="6626659" y="520225"/>
                    <a:pt x="6639453" y="515343"/>
                    <a:pt x="6652260" y="510540"/>
                  </a:cubicBezTo>
                  <a:cubicBezTo>
                    <a:pt x="6659781" y="507720"/>
                    <a:pt x="6667737" y="506084"/>
                    <a:pt x="6675120" y="502920"/>
                  </a:cubicBezTo>
                  <a:cubicBezTo>
                    <a:pt x="6685561" y="498445"/>
                    <a:pt x="6695159" y="492155"/>
                    <a:pt x="6705600" y="487680"/>
                  </a:cubicBezTo>
                  <a:cubicBezTo>
                    <a:pt x="6712983" y="484516"/>
                    <a:pt x="6721276" y="483652"/>
                    <a:pt x="6728460" y="480060"/>
                  </a:cubicBezTo>
                  <a:cubicBezTo>
                    <a:pt x="6736651" y="475964"/>
                    <a:pt x="6742632" y="467716"/>
                    <a:pt x="6751320" y="464820"/>
                  </a:cubicBezTo>
                  <a:cubicBezTo>
                    <a:pt x="6765977" y="459934"/>
                    <a:pt x="6781890" y="460230"/>
                    <a:pt x="6797040" y="457200"/>
                  </a:cubicBezTo>
                  <a:cubicBezTo>
                    <a:pt x="6807309" y="455146"/>
                    <a:pt x="6817280" y="451774"/>
                    <a:pt x="6827520" y="449580"/>
                  </a:cubicBezTo>
                  <a:cubicBezTo>
                    <a:pt x="6852848" y="444153"/>
                    <a:pt x="6879146" y="442531"/>
                    <a:pt x="6903720" y="434340"/>
                  </a:cubicBezTo>
                  <a:cubicBezTo>
                    <a:pt x="6911340" y="431800"/>
                    <a:pt x="6918704" y="428295"/>
                    <a:pt x="6926580" y="426720"/>
                  </a:cubicBezTo>
                  <a:cubicBezTo>
                    <a:pt x="6944192" y="423198"/>
                    <a:pt x="6962204" y="422053"/>
                    <a:pt x="6979920" y="419100"/>
                  </a:cubicBezTo>
                  <a:cubicBezTo>
                    <a:pt x="6992695" y="416971"/>
                    <a:pt x="7005122" y="412653"/>
                    <a:pt x="7018020" y="411480"/>
                  </a:cubicBezTo>
                  <a:cubicBezTo>
                    <a:pt x="7061097" y="407564"/>
                    <a:pt x="7104380" y="406400"/>
                    <a:pt x="7147560" y="403860"/>
                  </a:cubicBezTo>
                  <a:lnTo>
                    <a:pt x="7193280" y="388620"/>
                  </a:lnTo>
                  <a:lnTo>
                    <a:pt x="7216140" y="381000"/>
                  </a:lnTo>
                  <a:cubicBezTo>
                    <a:pt x="7234077" y="363063"/>
                    <a:pt x="7260415" y="333736"/>
                    <a:pt x="7284720" y="327660"/>
                  </a:cubicBezTo>
                  <a:cubicBezTo>
                    <a:pt x="7294880" y="325120"/>
                    <a:pt x="7305169" y="323049"/>
                    <a:pt x="7315200" y="320040"/>
                  </a:cubicBezTo>
                  <a:cubicBezTo>
                    <a:pt x="7330587" y="315424"/>
                    <a:pt x="7345680" y="309880"/>
                    <a:pt x="7360920" y="304800"/>
                  </a:cubicBezTo>
                  <a:cubicBezTo>
                    <a:pt x="7368540" y="302260"/>
                    <a:pt x="7375763" y="297681"/>
                    <a:pt x="7383780" y="297180"/>
                  </a:cubicBezTo>
                  <a:lnTo>
                    <a:pt x="7505700" y="289560"/>
                  </a:lnTo>
                  <a:cubicBezTo>
                    <a:pt x="7568205" y="268725"/>
                    <a:pt x="7469535" y="299841"/>
                    <a:pt x="7597140" y="274320"/>
                  </a:cubicBezTo>
                  <a:cubicBezTo>
                    <a:pt x="7612892" y="271170"/>
                    <a:pt x="7626894" y="260854"/>
                    <a:pt x="7642860" y="259080"/>
                  </a:cubicBezTo>
                  <a:cubicBezTo>
                    <a:pt x="7665720" y="256540"/>
                    <a:pt x="7688670" y="254713"/>
                    <a:pt x="7711440" y="251460"/>
                  </a:cubicBezTo>
                  <a:cubicBezTo>
                    <a:pt x="7724261" y="249628"/>
                    <a:pt x="7736797" y="246157"/>
                    <a:pt x="7749540" y="243840"/>
                  </a:cubicBezTo>
                  <a:cubicBezTo>
                    <a:pt x="7764741" y="241076"/>
                    <a:pt x="7780059" y="238984"/>
                    <a:pt x="7795260" y="236220"/>
                  </a:cubicBezTo>
                  <a:cubicBezTo>
                    <a:pt x="7808003" y="233903"/>
                    <a:pt x="7820522" y="230312"/>
                    <a:pt x="7833360" y="228600"/>
                  </a:cubicBezTo>
                  <a:cubicBezTo>
                    <a:pt x="7858663" y="225226"/>
                    <a:pt x="7884189" y="223799"/>
                    <a:pt x="7909560" y="220980"/>
                  </a:cubicBezTo>
                  <a:cubicBezTo>
                    <a:pt x="7929913" y="218719"/>
                    <a:pt x="7950200" y="215900"/>
                    <a:pt x="7970520" y="213360"/>
                  </a:cubicBezTo>
                  <a:lnTo>
                    <a:pt x="8016240" y="198120"/>
                  </a:lnTo>
                  <a:cubicBezTo>
                    <a:pt x="8023860" y="195580"/>
                    <a:pt x="8032417" y="194955"/>
                    <a:pt x="8039100" y="190500"/>
                  </a:cubicBezTo>
                  <a:cubicBezTo>
                    <a:pt x="8046720" y="185420"/>
                    <a:pt x="8053645" y="179098"/>
                    <a:pt x="8061960" y="175260"/>
                  </a:cubicBezTo>
                  <a:cubicBezTo>
                    <a:pt x="8086799" y="163796"/>
                    <a:pt x="8112207" y="153431"/>
                    <a:pt x="8138160" y="144780"/>
                  </a:cubicBezTo>
                  <a:cubicBezTo>
                    <a:pt x="8153400" y="139700"/>
                    <a:pt x="8170514" y="138451"/>
                    <a:pt x="8183880" y="129540"/>
                  </a:cubicBezTo>
                  <a:cubicBezTo>
                    <a:pt x="8215706" y="108322"/>
                    <a:pt x="8200264" y="120776"/>
                    <a:pt x="8229600" y="91440"/>
                  </a:cubicBezTo>
                  <a:cubicBezTo>
                    <a:pt x="8242991" y="51266"/>
                    <a:pt x="8228369" y="83773"/>
                    <a:pt x="8260080" y="45720"/>
                  </a:cubicBezTo>
                  <a:cubicBezTo>
                    <a:pt x="8265943" y="38685"/>
                    <a:pt x="8268844" y="29336"/>
                    <a:pt x="8275320" y="22860"/>
                  </a:cubicBezTo>
                  <a:cubicBezTo>
                    <a:pt x="8290092" y="8088"/>
                    <a:pt x="8302447" y="6198"/>
                    <a:pt x="8321040" y="0"/>
                  </a:cubicBezTo>
                  <a:cubicBezTo>
                    <a:pt x="8374892" y="10770"/>
                    <a:pt x="8346853" y="3524"/>
                    <a:pt x="8404860" y="22860"/>
                  </a:cubicBezTo>
                  <a:lnTo>
                    <a:pt x="8427720" y="30480"/>
                  </a:lnTo>
                  <a:cubicBezTo>
                    <a:pt x="8450580" y="27940"/>
                    <a:pt x="8473612" y="26641"/>
                    <a:pt x="8496300" y="22860"/>
                  </a:cubicBezTo>
                  <a:cubicBezTo>
                    <a:pt x="8504223" y="21540"/>
                    <a:pt x="8519160" y="15240"/>
                    <a:pt x="8519160" y="15240"/>
                  </a:cubicBezTo>
                </a:path>
              </a:pathLst>
            </a:custGeom>
            <a:noFill/>
            <a:ln w="10160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nvGrpSpPr>
            <p:cNvPr id="76811" name="Gruppieren 11">
              <a:extLst>
                <a:ext uri="{FF2B5EF4-FFF2-40B4-BE49-F238E27FC236}">
                  <a16:creationId xmlns:a16="http://schemas.microsoft.com/office/drawing/2014/main" id="{F126ADBB-12CE-4809-8B8E-95AD0EF1E696}"/>
                </a:ext>
              </a:extLst>
            </p:cNvPr>
            <p:cNvGrpSpPr>
              <a:grpSpLocks/>
            </p:cNvGrpSpPr>
            <p:nvPr/>
          </p:nvGrpSpPr>
          <p:grpSpPr bwMode="auto">
            <a:xfrm rot="286618">
              <a:off x="2018625" y="2954951"/>
              <a:ext cx="5757650" cy="2797267"/>
              <a:chOff x="814131" y="2773552"/>
              <a:chExt cx="8209754" cy="2797267"/>
            </a:xfrm>
          </p:grpSpPr>
          <p:pic>
            <p:nvPicPr>
              <p:cNvPr id="76812" name="Grafik 12">
                <a:extLst>
                  <a:ext uri="{FF2B5EF4-FFF2-40B4-BE49-F238E27FC236}">
                    <a16:creationId xmlns:a16="http://schemas.microsoft.com/office/drawing/2014/main" id="{A81D5F72-CFAF-48EB-9B55-499E1368D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52986" y="529176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Grafik 13">
                <a:extLst>
                  <a:ext uri="{FF2B5EF4-FFF2-40B4-BE49-F238E27FC236}">
                    <a16:creationId xmlns:a16="http://schemas.microsoft.com/office/drawing/2014/main" id="{113FE199-3833-405A-8F51-AD816509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1163407" y="515604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4" name="Grafik 14">
                <a:extLst>
                  <a:ext uri="{FF2B5EF4-FFF2-40B4-BE49-F238E27FC236}">
                    <a16:creationId xmlns:a16="http://schemas.microsoft.com/office/drawing/2014/main" id="{4D39E20C-199A-45A3-BC4C-10EFC758C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1477219" y="50479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Grafik 15">
                <a:extLst>
                  <a:ext uri="{FF2B5EF4-FFF2-40B4-BE49-F238E27FC236}">
                    <a16:creationId xmlns:a16="http://schemas.microsoft.com/office/drawing/2014/main" id="{F162784C-E927-468F-A829-DC6F63CC7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1786346" y="496029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6" name="Gruppieren 16">
                <a:extLst>
                  <a:ext uri="{FF2B5EF4-FFF2-40B4-BE49-F238E27FC236}">
                    <a16:creationId xmlns:a16="http://schemas.microsoft.com/office/drawing/2014/main" id="{BD8AC127-CF86-4B0F-8899-DAB5806CCFA5}"/>
                  </a:ext>
                </a:extLst>
              </p:cNvPr>
              <p:cNvGrpSpPr>
                <a:grpSpLocks/>
              </p:cNvGrpSpPr>
              <p:nvPr/>
            </p:nvGrpSpPr>
            <p:grpSpPr bwMode="auto">
              <a:xfrm rot="-320531">
                <a:off x="2074080" y="4525204"/>
                <a:ext cx="1333392" cy="512874"/>
                <a:chOff x="2092741" y="4611956"/>
                <a:chExt cx="1333392" cy="512874"/>
              </a:xfrm>
            </p:grpSpPr>
            <p:pic>
              <p:nvPicPr>
                <p:cNvPr id="76837" name="Grafik 37">
                  <a:extLst>
                    <a:ext uri="{FF2B5EF4-FFF2-40B4-BE49-F238E27FC236}">
                      <a16:creationId xmlns:a16="http://schemas.microsoft.com/office/drawing/2014/main" id="{051F210A-DC83-4581-A7F8-D5B801468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131596" y="4845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8" name="Grafik 38">
                  <a:extLst>
                    <a:ext uri="{FF2B5EF4-FFF2-40B4-BE49-F238E27FC236}">
                      <a16:creationId xmlns:a16="http://schemas.microsoft.com/office/drawing/2014/main" id="{4F00012B-A6DD-4A59-91F2-9A90D3B7A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416558" y="4771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9" name="Grafik 39">
                  <a:extLst>
                    <a:ext uri="{FF2B5EF4-FFF2-40B4-BE49-F238E27FC236}">
                      <a16:creationId xmlns:a16="http://schemas.microsoft.com/office/drawing/2014/main" id="{12242401-54D8-4ABA-B4FB-B1CB8D549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2764650" y="4684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40" name="Grafik 40">
                  <a:extLst>
                    <a:ext uri="{FF2B5EF4-FFF2-40B4-BE49-F238E27FC236}">
                      <a16:creationId xmlns:a16="http://schemas.microsoft.com/office/drawing/2014/main" id="{517F6E30-CBB7-474A-8F89-88E22ED26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3147078" y="457310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7" name="Gruppieren 17">
                <a:extLst>
                  <a:ext uri="{FF2B5EF4-FFF2-40B4-BE49-F238E27FC236}">
                    <a16:creationId xmlns:a16="http://schemas.microsoft.com/office/drawing/2014/main" id="{450F1073-1A95-476A-9D1A-A4660FEE5339}"/>
                  </a:ext>
                </a:extLst>
              </p:cNvPr>
              <p:cNvGrpSpPr>
                <a:grpSpLocks/>
              </p:cNvGrpSpPr>
              <p:nvPr/>
            </p:nvGrpSpPr>
            <p:grpSpPr bwMode="auto">
              <a:xfrm rot="165854">
                <a:off x="3426592" y="3777148"/>
                <a:ext cx="2333399" cy="839147"/>
                <a:chOff x="3418644" y="3877288"/>
                <a:chExt cx="2333399" cy="839147"/>
              </a:xfrm>
            </p:grpSpPr>
            <p:pic>
              <p:nvPicPr>
                <p:cNvPr id="76830" name="Grafik 30">
                  <a:extLst>
                    <a:ext uri="{FF2B5EF4-FFF2-40B4-BE49-F238E27FC236}">
                      <a16:creationId xmlns:a16="http://schemas.microsoft.com/office/drawing/2014/main" id="{537B7692-E2C2-4F8B-898A-532513CBA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3457499" y="4437381"/>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1" name="Grafik 31">
                  <a:extLst>
                    <a:ext uri="{FF2B5EF4-FFF2-40B4-BE49-F238E27FC236}">
                      <a16:creationId xmlns:a16="http://schemas.microsoft.com/office/drawing/2014/main" id="{77AAF6E0-5F65-465C-8FE4-E430C20A9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3771311" y="43293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2" name="Grafik 32">
                  <a:extLst>
                    <a:ext uri="{FF2B5EF4-FFF2-40B4-BE49-F238E27FC236}">
                      <a16:creationId xmlns:a16="http://schemas.microsoft.com/office/drawing/2014/main" id="{E14A1771-7DF4-4D22-B47A-9B0427A7E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080438" y="424162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3" name="Grafik 33">
                  <a:extLst>
                    <a:ext uri="{FF2B5EF4-FFF2-40B4-BE49-F238E27FC236}">
                      <a16:creationId xmlns:a16="http://schemas.microsoft.com/office/drawing/2014/main" id="{DAF25138-E82F-4F66-8630-E9C0E67BE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425688" y="412711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4" name="Grafik 34">
                  <a:extLst>
                    <a:ext uri="{FF2B5EF4-FFF2-40B4-BE49-F238E27FC236}">
                      <a16:creationId xmlns:a16="http://schemas.microsoft.com/office/drawing/2014/main" id="{9C6684AE-D824-4B8F-BF47-333C4252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4710650" y="405310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5" name="Grafik 35">
                  <a:extLst>
                    <a:ext uri="{FF2B5EF4-FFF2-40B4-BE49-F238E27FC236}">
                      <a16:creationId xmlns:a16="http://schemas.microsoft.com/office/drawing/2014/main" id="{23BD8AEA-3304-4EE0-B3CF-DB13D1C6A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5058742" y="3966225"/>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36" name="Grafik 36">
                  <a:extLst>
                    <a:ext uri="{FF2B5EF4-FFF2-40B4-BE49-F238E27FC236}">
                      <a16:creationId xmlns:a16="http://schemas.microsoft.com/office/drawing/2014/main" id="{0A762B1A-0706-4FC5-8B65-E101586E9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19304">
                  <a:off x="5472988" y="3838433"/>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8" name="Gruppieren 18">
                <a:extLst>
                  <a:ext uri="{FF2B5EF4-FFF2-40B4-BE49-F238E27FC236}">
                    <a16:creationId xmlns:a16="http://schemas.microsoft.com/office/drawing/2014/main" id="{831F0398-D4C5-4A8B-8289-64B7466A23C6}"/>
                  </a:ext>
                </a:extLst>
              </p:cNvPr>
              <p:cNvGrpSpPr>
                <a:grpSpLocks/>
              </p:cNvGrpSpPr>
              <p:nvPr/>
            </p:nvGrpSpPr>
            <p:grpSpPr bwMode="auto">
              <a:xfrm rot="-220020">
                <a:off x="5785888" y="3322688"/>
                <a:ext cx="1605340" cy="603286"/>
                <a:chOff x="5747946" y="3406132"/>
                <a:chExt cx="1605340" cy="603286"/>
              </a:xfrm>
            </p:grpSpPr>
            <p:pic>
              <p:nvPicPr>
                <p:cNvPr id="76825" name="Grafik 25">
                  <a:extLst>
                    <a:ext uri="{FF2B5EF4-FFF2-40B4-BE49-F238E27FC236}">
                      <a16:creationId xmlns:a16="http://schemas.microsoft.com/office/drawing/2014/main" id="{E1066D86-C250-4BD0-886A-B8DE2B6B7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5786801" y="37303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6" name="Grafik 26">
                  <a:extLst>
                    <a:ext uri="{FF2B5EF4-FFF2-40B4-BE49-F238E27FC236}">
                      <a16:creationId xmlns:a16="http://schemas.microsoft.com/office/drawing/2014/main" id="{0F4F6BD5-8729-4AE1-804D-493FDF0DD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095928" y="364268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7" name="Grafik 27">
                  <a:extLst>
                    <a:ext uri="{FF2B5EF4-FFF2-40B4-BE49-F238E27FC236}">
                      <a16:creationId xmlns:a16="http://schemas.microsoft.com/office/drawing/2014/main" id="{DD723995-5639-4EED-B5B5-50FB22F2A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441178" y="3528164"/>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8" name="Grafik 28">
                  <a:extLst>
                    <a:ext uri="{FF2B5EF4-FFF2-40B4-BE49-F238E27FC236}">
                      <a16:creationId xmlns:a16="http://schemas.microsoft.com/office/drawing/2014/main" id="{95C6F2A9-4E56-4465-9811-0F55E38A4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6726139" y="3454158"/>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9" name="Grafik 29">
                  <a:extLst>
                    <a:ext uri="{FF2B5EF4-FFF2-40B4-BE49-F238E27FC236}">
                      <a16:creationId xmlns:a16="http://schemas.microsoft.com/office/drawing/2014/main" id="{B0151603-5CCD-4C3C-A326-ADFDF8E09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074231" y="33672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819" name="Gruppieren 19">
                <a:extLst>
                  <a:ext uri="{FF2B5EF4-FFF2-40B4-BE49-F238E27FC236}">
                    <a16:creationId xmlns:a16="http://schemas.microsoft.com/office/drawing/2014/main" id="{806D6A9B-F126-4C72-A513-BE97B9452128}"/>
                  </a:ext>
                </a:extLst>
              </p:cNvPr>
              <p:cNvGrpSpPr>
                <a:grpSpLocks/>
              </p:cNvGrpSpPr>
              <p:nvPr/>
            </p:nvGrpSpPr>
            <p:grpSpPr bwMode="auto">
              <a:xfrm>
                <a:off x="7418545" y="2773552"/>
                <a:ext cx="1605340" cy="603287"/>
                <a:chOff x="7372905" y="2866744"/>
                <a:chExt cx="1605340" cy="603287"/>
              </a:xfrm>
            </p:grpSpPr>
            <p:pic>
              <p:nvPicPr>
                <p:cNvPr id="76820" name="Grafik 20">
                  <a:extLst>
                    <a:ext uri="{FF2B5EF4-FFF2-40B4-BE49-F238E27FC236}">
                      <a16:creationId xmlns:a16="http://schemas.microsoft.com/office/drawing/2014/main" id="{24DE8321-4ECF-40F7-8404-01553CB5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02988">
                  <a:off x="7411760" y="3190977"/>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1" name="Grafik 21">
                  <a:extLst>
                    <a:ext uri="{FF2B5EF4-FFF2-40B4-BE49-F238E27FC236}">
                      <a16:creationId xmlns:a16="http://schemas.microsoft.com/office/drawing/2014/main" id="{CF1574E7-43EB-4EC0-B8E8-62B094EC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7720887" y="3103292"/>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2" name="Grafik 22">
                  <a:extLst>
                    <a:ext uri="{FF2B5EF4-FFF2-40B4-BE49-F238E27FC236}">
                      <a16:creationId xmlns:a16="http://schemas.microsoft.com/office/drawing/2014/main" id="{68B113FD-0270-4178-8A51-0F2B11500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066137" y="2988776"/>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3" name="Grafik 23">
                  <a:extLst>
                    <a:ext uri="{FF2B5EF4-FFF2-40B4-BE49-F238E27FC236}">
                      <a16:creationId xmlns:a16="http://schemas.microsoft.com/office/drawing/2014/main" id="{08A175A6-B1D5-4349-9EBA-C3E1BCA899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351098" y="2914770"/>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24" name="Grafik 24">
                  <a:extLst>
                    <a:ext uri="{FF2B5EF4-FFF2-40B4-BE49-F238E27FC236}">
                      <a16:creationId xmlns:a16="http://schemas.microsoft.com/office/drawing/2014/main" id="{681EAA42-5F43-428F-958A-438D8E092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449198">
                  <a:off x="8699190" y="2827889"/>
                  <a:ext cx="240199" cy="317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76806" name="Textfeld 56">
            <a:extLst>
              <a:ext uri="{FF2B5EF4-FFF2-40B4-BE49-F238E27FC236}">
                <a16:creationId xmlns:a16="http://schemas.microsoft.com/office/drawing/2014/main" id="{E7BC9CE0-08EF-4288-9856-C13CD2F3221B}"/>
              </a:ext>
            </a:extLst>
          </p:cNvPr>
          <p:cNvSpPr txBox="1">
            <a:spLocks noChangeArrowheads="1"/>
          </p:cNvSpPr>
          <p:nvPr/>
        </p:nvSpPr>
        <p:spPr bwMode="auto">
          <a:xfrm>
            <a:off x="8797925" y="144463"/>
            <a:ext cx="1052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a:solidFill>
                  <a:srgbClr val="00B050"/>
                </a:solidFill>
              </a:rPr>
              <a:t>!100% !</a:t>
            </a:r>
          </a:p>
        </p:txBody>
      </p:sp>
      <p:sp>
        <p:nvSpPr>
          <p:cNvPr id="76807" name="Textfeld 1">
            <a:extLst>
              <a:ext uri="{FF2B5EF4-FFF2-40B4-BE49-F238E27FC236}">
                <a16:creationId xmlns:a16="http://schemas.microsoft.com/office/drawing/2014/main" id="{4DD3F373-2CC7-4B7C-98C2-D4B501435339}"/>
              </a:ext>
            </a:extLst>
          </p:cNvPr>
          <p:cNvSpPr txBox="1">
            <a:spLocks noChangeArrowheads="1"/>
          </p:cNvSpPr>
          <p:nvPr/>
        </p:nvSpPr>
        <p:spPr bwMode="auto">
          <a:xfrm>
            <a:off x="5346912" y="4657276"/>
            <a:ext cx="442709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00FF"/>
                </a:solidFill>
              </a:rPr>
              <a:t>Wolfgang Thiel, Vorsitzender</a:t>
            </a:r>
          </a:p>
          <a:p>
            <a:pPr algn="ctr"/>
            <a:r>
              <a:rPr lang="de-DE" altLang="de-DE" sz="1800" b="1" dirty="0">
                <a:solidFill>
                  <a:srgbClr val="0000FF"/>
                </a:solidFill>
              </a:rPr>
              <a:t>Initiative Südpfalz-Energie (ISE e.V.)</a:t>
            </a:r>
          </a:p>
          <a:p>
            <a:pPr algn="ctr"/>
            <a:r>
              <a:rPr lang="de-DE" altLang="de-DE" sz="1800" dirty="0">
                <a:solidFill>
                  <a:srgbClr val="0000FF"/>
                </a:solidFill>
              </a:rPr>
              <a:t>www.i-suedpfalz-energie.de/</a:t>
            </a:r>
          </a:p>
          <a:p>
            <a:pPr algn="ctr"/>
            <a:r>
              <a:rPr lang="de-DE" altLang="de-DE" sz="1800" dirty="0">
                <a:solidFill>
                  <a:srgbClr val="0000FF"/>
                </a:solidFill>
              </a:rPr>
              <a:t>Tel.: +49 172 7419812</a:t>
            </a:r>
          </a:p>
          <a:p>
            <a:pPr algn="ctr"/>
            <a:r>
              <a:rPr lang="de-DE" altLang="de-DE" sz="1800" dirty="0" err="1">
                <a:solidFill>
                  <a:srgbClr val="0000FF"/>
                </a:solidFill>
              </a:rPr>
              <a:t>eMail</a:t>
            </a:r>
            <a:r>
              <a:rPr lang="de-DE" altLang="de-DE" sz="1800" dirty="0">
                <a:solidFill>
                  <a:srgbClr val="0000FF"/>
                </a:solidFill>
              </a:rPr>
              <a:t>: wolfgang@thiel-wt.de</a:t>
            </a:r>
          </a:p>
        </p:txBody>
      </p:sp>
      <p:sp>
        <p:nvSpPr>
          <p:cNvPr id="3" name="Text Box 5">
            <a:extLst>
              <a:ext uri="{FF2B5EF4-FFF2-40B4-BE49-F238E27FC236}">
                <a16:creationId xmlns:a16="http://schemas.microsoft.com/office/drawing/2014/main" id="{946A1577-52E2-61EE-760C-FD670A91CDB3}"/>
              </a:ext>
            </a:extLst>
          </p:cNvPr>
          <p:cNvSpPr txBox="1">
            <a:spLocks noChangeArrowheads="1"/>
          </p:cNvSpPr>
          <p:nvPr/>
        </p:nvSpPr>
        <p:spPr bwMode="auto">
          <a:xfrm>
            <a:off x="539000" y="526645"/>
            <a:ext cx="5586310" cy="2585323"/>
          </a:xfrm>
          <a:prstGeom prst="rect">
            <a:avLst/>
          </a:prstGeom>
          <a:noFill/>
          <a:ln>
            <a:noFill/>
          </a:ln>
          <a:effectLst/>
          <a:extLst>
            <a:ext uri="{909E8E84-426E-40DD-AFC4-6F175D3DCCD1}">
              <a14:hiddenFill xmlns:a14="http://schemas.microsoft.com/office/drawing/2010/main">
                <a:gradFill rotWithShape="0">
                  <a:gsLst>
                    <a:gs pos="0">
                      <a:srgbClr val="F4A300"/>
                    </a:gs>
                    <a:gs pos="100000">
                      <a:schemeClr val="accent2"/>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a:lstStyle>
          <a:p>
            <a:pPr marL="0" indent="0"/>
            <a:r>
              <a:rPr lang="de-DE" sz="1800" b="1" dirty="0">
                <a:solidFill>
                  <a:srgbClr val="3333FF"/>
                </a:solidFill>
              </a:rPr>
              <a:t>Kern-Team</a:t>
            </a:r>
            <a:br>
              <a:rPr lang="de-DE" sz="1800" dirty="0">
                <a:solidFill>
                  <a:srgbClr val="3333FF"/>
                </a:solidFill>
              </a:rPr>
            </a:br>
            <a:r>
              <a:rPr lang="de-DE" sz="1800" u="sng" dirty="0">
                <a:solidFill>
                  <a:srgbClr val="3333FF"/>
                </a:solidFill>
              </a:rPr>
              <a:t>Wolfgang Thiel</a:t>
            </a:r>
            <a:br>
              <a:rPr lang="de-DE" sz="1800" dirty="0">
                <a:solidFill>
                  <a:srgbClr val="3333FF"/>
                </a:solidFill>
              </a:rPr>
            </a:br>
            <a:r>
              <a:rPr lang="de-DE" altLang="de-DE" sz="1800" dirty="0">
                <a:solidFill>
                  <a:srgbClr val="3333FF"/>
                </a:solidFill>
              </a:rPr>
              <a:t>Wolfgang Fedderken</a:t>
            </a:r>
          </a:p>
          <a:p>
            <a:pPr marL="0" indent="0"/>
            <a:r>
              <a:rPr lang="de-DE" sz="1800" dirty="0">
                <a:solidFill>
                  <a:srgbClr val="3333FF"/>
                </a:solidFill>
              </a:rPr>
              <a:t>Prof. Dr. Karl Keilen</a:t>
            </a:r>
          </a:p>
          <a:p>
            <a:pPr marL="0" indent="0"/>
            <a:r>
              <a:rPr lang="de-DE" altLang="de-DE" sz="1800" dirty="0">
                <a:solidFill>
                  <a:srgbClr val="3333FF"/>
                </a:solidFill>
              </a:rPr>
              <a:t>Dr. Gerhard Lausterer</a:t>
            </a:r>
            <a:br>
              <a:rPr lang="de-DE" altLang="de-DE" sz="1800" dirty="0">
                <a:solidFill>
                  <a:srgbClr val="3333FF"/>
                </a:solidFill>
              </a:rPr>
            </a:br>
            <a:r>
              <a:rPr lang="de-DE" sz="1800" dirty="0">
                <a:solidFill>
                  <a:srgbClr val="3333FF"/>
                </a:solidFill>
              </a:rPr>
              <a:t>Michael Linder</a:t>
            </a:r>
          </a:p>
          <a:p>
            <a:pPr marL="0" indent="0"/>
            <a:endParaRPr lang="de-DE" altLang="de-DE" sz="1800" dirty="0">
              <a:solidFill>
                <a:srgbClr val="3333FF"/>
              </a:solidFill>
            </a:endParaRPr>
          </a:p>
          <a:p>
            <a:r>
              <a:rPr lang="de-DE" sz="1800" dirty="0">
                <a:solidFill>
                  <a:srgbClr val="3333FF"/>
                </a:solidFill>
              </a:rPr>
              <a:t>Gast</a:t>
            </a:r>
            <a:br>
              <a:rPr lang="de-DE" sz="1800" dirty="0">
                <a:solidFill>
                  <a:srgbClr val="3333FF"/>
                </a:solidFill>
              </a:rPr>
            </a:br>
            <a:r>
              <a:rPr lang="de-DE" sz="1800" dirty="0">
                <a:solidFill>
                  <a:srgbClr val="3333FF"/>
                </a:solidFill>
              </a:rPr>
              <a:t>Rudolf Schöller</a:t>
            </a:r>
            <a:endParaRPr lang="de-DE" altLang="de-DE" sz="1800" dirty="0">
              <a:solidFill>
                <a:srgbClr val="3333FF"/>
              </a:solidFill>
            </a:endParaRPr>
          </a:p>
        </p:txBody>
      </p:sp>
    </p:spTree>
  </p:cSld>
  <p:clrMapOvr>
    <a:masterClrMapping/>
  </p:clrMapOvr>
  <p:transition>
    <p:randomBa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a:extLst>
              <a:ext uri="{FF2B5EF4-FFF2-40B4-BE49-F238E27FC236}">
                <a16:creationId xmlns:a16="http://schemas.microsoft.com/office/drawing/2014/main" id="{1BC3C47C-D6BE-41E6-8598-4C41AF80E343}"/>
              </a:ext>
            </a:extLst>
          </p:cNvPr>
          <p:cNvSpPr>
            <a:spLocks noChangeArrowheads="1"/>
          </p:cNvSpPr>
          <p:nvPr/>
        </p:nvSpPr>
        <p:spPr bwMode="auto">
          <a:xfrm>
            <a:off x="1147665" y="85542"/>
            <a:ext cx="8758335"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(4) Brennstoffkosten, Subventionen/Schäden vs.  Investitionskosten in D</a:t>
            </a:r>
          </a:p>
        </p:txBody>
      </p:sp>
      <p:sp>
        <p:nvSpPr>
          <p:cNvPr id="32" name="Text Box 5">
            <a:extLst>
              <a:ext uri="{FF2B5EF4-FFF2-40B4-BE49-F238E27FC236}">
                <a16:creationId xmlns:a16="http://schemas.microsoft.com/office/drawing/2014/main" id="{5E03BFE5-48AB-4195-AFDC-BF20DE92672C}"/>
              </a:ext>
            </a:extLst>
          </p:cNvPr>
          <p:cNvSpPr txBox="1">
            <a:spLocks noChangeArrowheads="1"/>
          </p:cNvSpPr>
          <p:nvPr/>
        </p:nvSpPr>
        <p:spPr bwMode="auto">
          <a:xfrm>
            <a:off x="7301451" y="5774783"/>
            <a:ext cx="2223549"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ISE e.V., Meta-Studie</a:t>
            </a:r>
            <a:endParaRPr lang="en-US" altLang="de-DE" sz="1200" dirty="0"/>
          </a:p>
        </p:txBody>
      </p:sp>
      <p:grpSp>
        <p:nvGrpSpPr>
          <p:cNvPr id="19" name="Gruppieren 18">
            <a:extLst>
              <a:ext uri="{FF2B5EF4-FFF2-40B4-BE49-F238E27FC236}">
                <a16:creationId xmlns:a16="http://schemas.microsoft.com/office/drawing/2014/main" id="{35523121-B799-4FCD-84EF-4402CBC3750A}"/>
              </a:ext>
            </a:extLst>
          </p:cNvPr>
          <p:cNvGrpSpPr/>
          <p:nvPr/>
        </p:nvGrpSpPr>
        <p:grpSpPr>
          <a:xfrm>
            <a:off x="411581" y="853795"/>
            <a:ext cx="5079038" cy="369332"/>
            <a:chOff x="1035698" y="853795"/>
            <a:chExt cx="4525016" cy="369332"/>
          </a:xfrm>
        </p:grpSpPr>
        <p:cxnSp>
          <p:nvCxnSpPr>
            <p:cNvPr id="6" name="Gerade Verbindung mit Pfeil 5">
              <a:extLst>
                <a:ext uri="{FF2B5EF4-FFF2-40B4-BE49-F238E27FC236}">
                  <a16:creationId xmlns:a16="http://schemas.microsoft.com/office/drawing/2014/main" id="{37981994-8662-4E13-A854-45E0F101C904}"/>
                </a:ext>
              </a:extLst>
            </p:cNvPr>
            <p:cNvCxnSpPr/>
            <p:nvPr/>
          </p:nvCxnSpPr>
          <p:spPr bwMode="auto">
            <a:xfrm>
              <a:off x="1035698" y="1057123"/>
              <a:ext cx="4525016"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feld 25">
              <a:extLst>
                <a:ext uri="{FF2B5EF4-FFF2-40B4-BE49-F238E27FC236}">
                  <a16:creationId xmlns:a16="http://schemas.microsoft.com/office/drawing/2014/main" id="{E2AA2073-8502-491F-A8D9-E2F5C01080B0}"/>
                </a:ext>
              </a:extLst>
            </p:cNvPr>
            <p:cNvSpPr txBox="1"/>
            <p:nvPr/>
          </p:nvSpPr>
          <p:spPr>
            <a:xfrm>
              <a:off x="2635736" y="853795"/>
              <a:ext cx="1324939" cy="369332"/>
            </a:xfrm>
            <a:prstGeom prst="rect">
              <a:avLst/>
            </a:prstGeom>
            <a:solidFill>
              <a:schemeClr val="bg1"/>
            </a:solidFill>
          </p:spPr>
          <p:txBody>
            <a:bodyPr wrap="square" rtlCol="0">
              <a:spAutoFit/>
            </a:bodyPr>
            <a:lstStyle/>
            <a:p>
              <a:pPr algn="ctr"/>
              <a:r>
                <a:rPr lang="de-DE" sz="1800" dirty="0">
                  <a:solidFill>
                    <a:srgbClr val="3333FF"/>
                  </a:solidFill>
                </a:rPr>
                <a:t>Start-Jahr</a:t>
              </a:r>
            </a:p>
          </p:txBody>
        </p:sp>
      </p:grpSp>
      <p:cxnSp>
        <p:nvCxnSpPr>
          <p:cNvPr id="35" name="Gerade Verbindung mit Pfeil 34">
            <a:extLst>
              <a:ext uri="{FF2B5EF4-FFF2-40B4-BE49-F238E27FC236}">
                <a16:creationId xmlns:a16="http://schemas.microsoft.com/office/drawing/2014/main" id="{767EA601-D426-4B80-9133-2A1AEEE49510}"/>
              </a:ext>
            </a:extLst>
          </p:cNvPr>
          <p:cNvCxnSpPr/>
          <p:nvPr/>
        </p:nvCxnSpPr>
        <p:spPr bwMode="auto">
          <a:xfrm>
            <a:off x="5765458" y="1057123"/>
            <a:ext cx="3861504" cy="0"/>
          </a:xfrm>
          <a:prstGeom prst="straightConnector1">
            <a:avLst/>
          </a:prstGeom>
          <a:solidFill>
            <a:srgbClr val="FF0000"/>
          </a:solidFill>
          <a:ln w="12700"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Textfeld 35">
            <a:extLst>
              <a:ext uri="{FF2B5EF4-FFF2-40B4-BE49-F238E27FC236}">
                <a16:creationId xmlns:a16="http://schemas.microsoft.com/office/drawing/2014/main" id="{5FA3AB93-138B-4B57-9B77-4E61AE7328CC}"/>
              </a:ext>
            </a:extLst>
          </p:cNvPr>
          <p:cNvSpPr txBox="1"/>
          <p:nvPr/>
        </p:nvSpPr>
        <p:spPr>
          <a:xfrm>
            <a:off x="6976652" y="853795"/>
            <a:ext cx="1324939" cy="369332"/>
          </a:xfrm>
          <a:prstGeom prst="rect">
            <a:avLst/>
          </a:prstGeom>
          <a:solidFill>
            <a:schemeClr val="bg1"/>
          </a:solidFill>
        </p:spPr>
        <p:txBody>
          <a:bodyPr wrap="square" rtlCol="0">
            <a:spAutoFit/>
          </a:bodyPr>
          <a:lstStyle/>
          <a:p>
            <a:pPr algn="ctr"/>
            <a:r>
              <a:rPr lang="de-DE" sz="1800" dirty="0">
                <a:solidFill>
                  <a:srgbClr val="3333FF"/>
                </a:solidFill>
              </a:rPr>
              <a:t>Ziel-Jahr</a:t>
            </a:r>
          </a:p>
        </p:txBody>
      </p:sp>
      <p:grpSp>
        <p:nvGrpSpPr>
          <p:cNvPr id="53" name="Gruppieren 52">
            <a:extLst>
              <a:ext uri="{FF2B5EF4-FFF2-40B4-BE49-F238E27FC236}">
                <a16:creationId xmlns:a16="http://schemas.microsoft.com/office/drawing/2014/main" id="{8467E186-9A16-D3A4-48FE-E3F67C38FEC2}"/>
              </a:ext>
            </a:extLst>
          </p:cNvPr>
          <p:cNvGrpSpPr/>
          <p:nvPr/>
        </p:nvGrpSpPr>
        <p:grpSpPr>
          <a:xfrm>
            <a:off x="411580" y="1315460"/>
            <a:ext cx="1236236" cy="4404377"/>
            <a:chOff x="411580" y="1315460"/>
            <a:chExt cx="1236236" cy="4404377"/>
          </a:xfrm>
        </p:grpSpPr>
        <p:pic>
          <p:nvPicPr>
            <p:cNvPr id="25" name="Grafik 24">
              <a:extLst>
                <a:ext uri="{FF2B5EF4-FFF2-40B4-BE49-F238E27FC236}">
                  <a16:creationId xmlns:a16="http://schemas.microsoft.com/office/drawing/2014/main" id="{2CBF8441-00D3-13EB-5FA1-4A4459E8A217}"/>
                </a:ext>
              </a:extLst>
            </p:cNvPr>
            <p:cNvPicPr>
              <a:picLocks noChangeAspect="1"/>
            </p:cNvPicPr>
            <p:nvPr/>
          </p:nvPicPr>
          <p:blipFill>
            <a:blip r:embed="rId3">
              <a:extLst>
                <a:ext uri="{28A0092B-C50C-407E-A947-70E740481C1C}">
                  <a14:useLocalDpi xmlns:a14="http://schemas.microsoft.com/office/drawing/2010/main" val="0"/>
                </a:ext>
              </a:extLst>
            </a:blip>
            <a:srcRect l="4619" r="88178"/>
            <a:stretch>
              <a:fillRect/>
            </a:stretch>
          </p:blipFill>
          <p:spPr>
            <a:xfrm>
              <a:off x="619760" y="1771292"/>
              <a:ext cx="687830" cy="3948545"/>
            </a:xfrm>
            <a:prstGeom prst="rect">
              <a:avLst/>
            </a:prstGeom>
          </p:spPr>
        </p:pic>
        <p:grpSp>
          <p:nvGrpSpPr>
            <p:cNvPr id="2" name="Gruppieren 1">
              <a:extLst>
                <a:ext uri="{FF2B5EF4-FFF2-40B4-BE49-F238E27FC236}">
                  <a16:creationId xmlns:a16="http://schemas.microsoft.com/office/drawing/2014/main" id="{2800E491-CD2E-48D1-B2D3-75B015AA624E}"/>
                </a:ext>
              </a:extLst>
            </p:cNvPr>
            <p:cNvGrpSpPr/>
            <p:nvPr/>
          </p:nvGrpSpPr>
          <p:grpSpPr>
            <a:xfrm>
              <a:off x="411580" y="1315460"/>
              <a:ext cx="1236236" cy="909608"/>
              <a:chOff x="720371" y="1315460"/>
              <a:chExt cx="1236236" cy="909608"/>
            </a:xfrm>
          </p:grpSpPr>
          <p:sp>
            <p:nvSpPr>
              <p:cNvPr id="9" name="Textfeld 8">
                <a:extLst>
                  <a:ext uri="{FF2B5EF4-FFF2-40B4-BE49-F238E27FC236}">
                    <a16:creationId xmlns:a16="http://schemas.microsoft.com/office/drawing/2014/main" id="{ADAF78F8-53DF-4C63-9F88-10B437322087}"/>
                  </a:ext>
                </a:extLst>
              </p:cNvPr>
              <p:cNvSpPr txBox="1"/>
              <p:nvPr/>
            </p:nvSpPr>
            <p:spPr>
              <a:xfrm>
                <a:off x="720371" y="1315460"/>
                <a:ext cx="1236236" cy="738664"/>
              </a:xfrm>
              <a:prstGeom prst="rect">
                <a:avLst/>
              </a:prstGeom>
              <a:noFill/>
            </p:spPr>
            <p:txBody>
              <a:bodyPr wrap="none" rtlCol="0">
                <a:spAutoFit/>
              </a:bodyPr>
              <a:lstStyle/>
              <a:p>
                <a:pPr algn="ctr"/>
                <a:r>
                  <a:rPr lang="de-DE" sz="1400" dirty="0">
                    <a:solidFill>
                      <a:srgbClr val="3333FF"/>
                    </a:solidFill>
                  </a:rPr>
                  <a:t>Fossile</a:t>
                </a:r>
              </a:p>
              <a:p>
                <a:pPr algn="ctr"/>
                <a:r>
                  <a:rPr lang="de-DE" sz="1400" dirty="0">
                    <a:solidFill>
                      <a:srgbClr val="3333FF"/>
                    </a:solidFill>
                  </a:rPr>
                  <a:t>Importe</a:t>
                </a:r>
                <a:br>
                  <a:rPr lang="de-DE" sz="1400" dirty="0">
                    <a:solidFill>
                      <a:srgbClr val="3333FF"/>
                    </a:solidFill>
                  </a:rPr>
                </a:br>
                <a:r>
                  <a:rPr lang="de-DE" sz="1400" dirty="0">
                    <a:solidFill>
                      <a:srgbClr val="3333FF"/>
                    </a:solidFill>
                    <a:sym typeface="Symbol" panose="05050102010706020507" pitchFamily="18" charset="2"/>
                  </a:rPr>
                  <a:t> </a:t>
                </a:r>
                <a:r>
                  <a:rPr lang="de-DE" sz="1400" dirty="0">
                    <a:solidFill>
                      <a:srgbClr val="3333FF"/>
                    </a:solidFill>
                  </a:rPr>
                  <a:t>2006-2024</a:t>
                </a:r>
              </a:p>
            </p:txBody>
          </p:sp>
          <p:sp>
            <p:nvSpPr>
              <p:cNvPr id="55" name="Textfeld 54">
                <a:extLst>
                  <a:ext uri="{FF2B5EF4-FFF2-40B4-BE49-F238E27FC236}">
                    <a16:creationId xmlns:a16="http://schemas.microsoft.com/office/drawing/2014/main" id="{26346C87-21FE-4234-9081-37DBB8EA6490}"/>
                  </a:ext>
                </a:extLst>
              </p:cNvPr>
              <p:cNvSpPr txBox="1"/>
              <p:nvPr/>
            </p:nvSpPr>
            <p:spPr>
              <a:xfrm>
                <a:off x="1074151" y="1978847"/>
                <a:ext cx="692818" cy="246221"/>
              </a:xfrm>
              <a:prstGeom prst="rect">
                <a:avLst/>
              </a:prstGeom>
              <a:noFill/>
            </p:spPr>
            <p:txBody>
              <a:bodyPr wrap="none" rtlCol="0">
                <a:spAutoFit/>
              </a:bodyPr>
              <a:lstStyle/>
              <a:p>
                <a:r>
                  <a:rPr lang="de-DE" sz="1000" dirty="0"/>
                  <a:t>(HTW-B)</a:t>
                </a:r>
              </a:p>
            </p:txBody>
          </p:sp>
        </p:grpSp>
      </p:grpSp>
      <p:sp>
        <p:nvSpPr>
          <p:cNvPr id="7" name="Rectangle 4">
            <a:extLst>
              <a:ext uri="{FF2B5EF4-FFF2-40B4-BE49-F238E27FC236}">
                <a16:creationId xmlns:a16="http://schemas.microsoft.com/office/drawing/2014/main" id="{79384D68-D22B-431B-9BC5-D9FB2E8295A3}"/>
              </a:ext>
            </a:extLst>
          </p:cNvPr>
          <p:cNvSpPr>
            <a:spLocks noChangeArrowheads="1"/>
          </p:cNvSpPr>
          <p:nvPr/>
        </p:nvSpPr>
        <p:spPr bwMode="auto">
          <a:xfrm>
            <a:off x="0" y="6119813"/>
            <a:ext cx="9906000"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Prävention (Vorsorge) ist besser und wirtschaftlicher als Schadensregulierung! </a:t>
            </a:r>
          </a:p>
        </p:txBody>
      </p:sp>
      <p:cxnSp>
        <p:nvCxnSpPr>
          <p:cNvPr id="33" name="Gerader Verbinder 32">
            <a:extLst>
              <a:ext uri="{FF2B5EF4-FFF2-40B4-BE49-F238E27FC236}">
                <a16:creationId xmlns:a16="http://schemas.microsoft.com/office/drawing/2014/main" id="{B65BA3F4-8EA6-4C35-8B03-99D54D635DB3}"/>
              </a:ext>
            </a:extLst>
          </p:cNvPr>
          <p:cNvCxnSpPr/>
          <p:nvPr/>
        </p:nvCxnSpPr>
        <p:spPr bwMode="auto">
          <a:xfrm>
            <a:off x="657225" y="5573759"/>
            <a:ext cx="8629015" cy="0"/>
          </a:xfrm>
          <a:prstGeom prst="line">
            <a:avLst/>
          </a:pr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5">
            <a:extLst>
              <a:ext uri="{FF2B5EF4-FFF2-40B4-BE49-F238E27FC236}">
                <a16:creationId xmlns:a16="http://schemas.microsoft.com/office/drawing/2014/main" id="{48CBD389-FD86-C073-84B9-057D9F507B84}"/>
              </a:ext>
            </a:extLst>
          </p:cNvPr>
          <p:cNvSpPr txBox="1">
            <a:spLocks noChangeArrowheads="1"/>
          </p:cNvSpPr>
          <p:nvPr/>
        </p:nvSpPr>
        <p:spPr bwMode="auto">
          <a:xfrm>
            <a:off x="570924" y="5679730"/>
            <a:ext cx="5569202" cy="36933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HTW-B</a:t>
            </a:r>
            <a:r>
              <a:rPr lang="de-DE" altLang="de-DE" sz="1200" dirty="0"/>
              <a:t>: Hochschule für Technik und Wirtschaft Berlin, </a:t>
            </a:r>
            <a:r>
              <a:rPr lang="de-DE" altLang="de-DE" sz="1200" u="sng" dirty="0"/>
              <a:t>UBA</a:t>
            </a:r>
            <a:r>
              <a:rPr lang="de-DE" altLang="de-DE" sz="1200" dirty="0"/>
              <a:t>: Umweltbundesamt</a:t>
            </a:r>
            <a:br>
              <a:rPr lang="de-DE" altLang="de-DE" sz="1200" dirty="0"/>
            </a:br>
            <a:r>
              <a:rPr lang="de-DE" altLang="de-DE" sz="1200" u="sng" dirty="0"/>
              <a:t>IMK</a:t>
            </a:r>
            <a:r>
              <a:rPr lang="de-DE" altLang="de-DE" sz="1200" dirty="0"/>
              <a:t>: Institut für </a:t>
            </a:r>
            <a:r>
              <a:rPr lang="de-DE" sz="1200" dirty="0"/>
              <a:t>Makroökonomie und Konjunkturforschung</a:t>
            </a:r>
            <a:endParaRPr lang="en-US" altLang="de-DE" sz="1200" dirty="0"/>
          </a:p>
        </p:txBody>
      </p:sp>
      <p:cxnSp>
        <p:nvCxnSpPr>
          <p:cNvPr id="29" name="Gerader Verbinder 28">
            <a:extLst>
              <a:ext uri="{FF2B5EF4-FFF2-40B4-BE49-F238E27FC236}">
                <a16:creationId xmlns:a16="http://schemas.microsoft.com/office/drawing/2014/main" id="{EC4A3849-07EA-48D1-B402-2E7138C70953}"/>
              </a:ext>
            </a:extLst>
          </p:cNvPr>
          <p:cNvCxnSpPr/>
          <p:nvPr/>
        </p:nvCxnSpPr>
        <p:spPr bwMode="auto">
          <a:xfrm>
            <a:off x="5628040" y="896947"/>
            <a:ext cx="0" cy="4676812"/>
          </a:xfrm>
          <a:prstGeom prst="line">
            <a:avLst/>
          </a:prstGeom>
          <a:solidFill>
            <a:srgbClr val="FF0000"/>
          </a:solidFill>
          <a:ln w="1905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2" name="Gruppieren 51">
            <a:extLst>
              <a:ext uri="{FF2B5EF4-FFF2-40B4-BE49-F238E27FC236}">
                <a16:creationId xmlns:a16="http://schemas.microsoft.com/office/drawing/2014/main" id="{DC0CAB45-C54D-56D3-E5D5-7F8C72290C31}"/>
              </a:ext>
            </a:extLst>
          </p:cNvPr>
          <p:cNvGrpSpPr/>
          <p:nvPr/>
        </p:nvGrpSpPr>
        <p:grpSpPr>
          <a:xfrm>
            <a:off x="7894705" y="1259474"/>
            <a:ext cx="1965190" cy="4460363"/>
            <a:chOff x="7894705" y="1259474"/>
            <a:chExt cx="1965190" cy="4460363"/>
          </a:xfrm>
        </p:grpSpPr>
        <p:sp>
          <p:nvSpPr>
            <p:cNvPr id="12" name="Textfeld 11">
              <a:extLst>
                <a:ext uri="{FF2B5EF4-FFF2-40B4-BE49-F238E27FC236}">
                  <a16:creationId xmlns:a16="http://schemas.microsoft.com/office/drawing/2014/main" id="{5FE0E1B3-8B04-4472-A199-484F06EB16DD}"/>
                </a:ext>
              </a:extLst>
            </p:cNvPr>
            <p:cNvSpPr txBox="1"/>
            <p:nvPr/>
          </p:nvSpPr>
          <p:spPr>
            <a:xfrm>
              <a:off x="7955463" y="1259474"/>
              <a:ext cx="1904432" cy="738664"/>
            </a:xfrm>
            <a:prstGeom prst="rect">
              <a:avLst/>
            </a:prstGeom>
            <a:noFill/>
          </p:spPr>
          <p:txBody>
            <a:bodyPr wrap="none" rtlCol="0">
              <a:spAutoFit/>
            </a:bodyPr>
            <a:lstStyle/>
            <a:p>
              <a:pPr algn="ctr"/>
              <a:r>
                <a:rPr lang="de-DE" sz="1400" dirty="0">
                  <a:solidFill>
                    <a:srgbClr val="3333FF"/>
                  </a:solidFill>
                </a:rPr>
                <a:t>Einsparungs-</a:t>
              </a:r>
              <a:br>
                <a:rPr lang="de-DE" sz="1400" dirty="0">
                  <a:solidFill>
                    <a:srgbClr val="3333FF"/>
                  </a:solidFill>
                </a:rPr>
              </a:br>
              <a:r>
                <a:rPr lang="de-DE" sz="1400" dirty="0">
                  <a:solidFill>
                    <a:srgbClr val="3333FF"/>
                  </a:solidFill>
                </a:rPr>
                <a:t>potenzial</a:t>
              </a:r>
              <a:br>
                <a:rPr lang="de-DE" sz="1400" dirty="0">
                  <a:solidFill>
                    <a:srgbClr val="3333FF"/>
                  </a:solidFill>
                </a:rPr>
              </a:br>
              <a:r>
                <a:rPr lang="de-DE" sz="1400" dirty="0">
                  <a:solidFill>
                    <a:srgbClr val="3333FF"/>
                  </a:solidFill>
                </a:rPr>
                <a:t>(sehr, sehr langfristig)</a:t>
              </a:r>
            </a:p>
          </p:txBody>
        </p:sp>
        <p:cxnSp>
          <p:nvCxnSpPr>
            <p:cNvPr id="22" name="Gerader Verbinder 21">
              <a:extLst>
                <a:ext uri="{FF2B5EF4-FFF2-40B4-BE49-F238E27FC236}">
                  <a16:creationId xmlns:a16="http://schemas.microsoft.com/office/drawing/2014/main" id="{2F6E77EC-9B14-8CC7-B485-F996B51878CB}"/>
                </a:ext>
              </a:extLst>
            </p:cNvPr>
            <p:cNvCxnSpPr/>
            <p:nvPr/>
          </p:nvCxnSpPr>
          <p:spPr bwMode="auto">
            <a:xfrm>
              <a:off x="7894705" y="3062029"/>
              <a:ext cx="795600" cy="0"/>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7" name="Grafik 26">
              <a:extLst>
                <a:ext uri="{FF2B5EF4-FFF2-40B4-BE49-F238E27FC236}">
                  <a16:creationId xmlns:a16="http://schemas.microsoft.com/office/drawing/2014/main" id="{14C33A96-094D-776C-0B1C-963FE1D6B3B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8265" r="4802"/>
            <a:stretch>
              <a:fillRect/>
            </a:stretch>
          </p:blipFill>
          <p:spPr>
            <a:xfrm>
              <a:off x="8645931" y="1771292"/>
              <a:ext cx="662031" cy="3948545"/>
            </a:xfrm>
            <a:prstGeom prst="rect">
              <a:avLst/>
            </a:prstGeom>
          </p:spPr>
        </p:pic>
      </p:grpSp>
      <p:grpSp>
        <p:nvGrpSpPr>
          <p:cNvPr id="42" name="Gruppieren 41">
            <a:extLst>
              <a:ext uri="{FF2B5EF4-FFF2-40B4-BE49-F238E27FC236}">
                <a16:creationId xmlns:a16="http://schemas.microsoft.com/office/drawing/2014/main" id="{2F28DE2D-15B8-3AC6-6975-6A994535A753}"/>
              </a:ext>
            </a:extLst>
          </p:cNvPr>
          <p:cNvGrpSpPr/>
          <p:nvPr/>
        </p:nvGrpSpPr>
        <p:grpSpPr>
          <a:xfrm>
            <a:off x="1278469" y="1315460"/>
            <a:ext cx="1736580" cy="4404377"/>
            <a:chOff x="1278469" y="1315460"/>
            <a:chExt cx="1736580" cy="4404377"/>
          </a:xfrm>
        </p:grpSpPr>
        <p:grpSp>
          <p:nvGrpSpPr>
            <p:cNvPr id="4" name="Gruppieren 3">
              <a:extLst>
                <a:ext uri="{FF2B5EF4-FFF2-40B4-BE49-F238E27FC236}">
                  <a16:creationId xmlns:a16="http://schemas.microsoft.com/office/drawing/2014/main" id="{6E98BAC8-F33F-4B8B-A59F-7292A77D8855}"/>
                </a:ext>
              </a:extLst>
            </p:cNvPr>
            <p:cNvGrpSpPr/>
            <p:nvPr/>
          </p:nvGrpSpPr>
          <p:grpSpPr>
            <a:xfrm>
              <a:off x="1735533" y="1315460"/>
              <a:ext cx="1279516" cy="909608"/>
              <a:chOff x="2007180" y="1315460"/>
              <a:chExt cx="1279516" cy="909608"/>
            </a:xfrm>
          </p:grpSpPr>
          <p:sp>
            <p:nvSpPr>
              <p:cNvPr id="28" name="Textfeld 27">
                <a:extLst>
                  <a:ext uri="{FF2B5EF4-FFF2-40B4-BE49-F238E27FC236}">
                    <a16:creationId xmlns:a16="http://schemas.microsoft.com/office/drawing/2014/main" id="{CC3218AF-BF7D-4DBC-BE93-858091949703}"/>
                  </a:ext>
                </a:extLst>
              </p:cNvPr>
              <p:cNvSpPr txBox="1"/>
              <p:nvPr/>
            </p:nvSpPr>
            <p:spPr>
              <a:xfrm>
                <a:off x="2007180" y="1315460"/>
                <a:ext cx="1279516" cy="738664"/>
              </a:xfrm>
              <a:prstGeom prst="rect">
                <a:avLst/>
              </a:prstGeom>
              <a:noFill/>
            </p:spPr>
            <p:txBody>
              <a:bodyPr wrap="none" rtlCol="0">
                <a:spAutoFit/>
              </a:bodyPr>
              <a:lstStyle/>
              <a:p>
                <a:pPr algn="ctr"/>
                <a:r>
                  <a:rPr lang="de-DE" sz="1400" dirty="0">
                    <a:solidFill>
                      <a:srgbClr val="3333FF"/>
                    </a:solidFill>
                  </a:rPr>
                  <a:t>U-schädliche</a:t>
                </a:r>
              </a:p>
              <a:p>
                <a:pPr algn="ctr"/>
                <a:r>
                  <a:rPr lang="de-DE" sz="1400" dirty="0">
                    <a:solidFill>
                      <a:srgbClr val="3333FF"/>
                    </a:solidFill>
                  </a:rPr>
                  <a:t>Subventionen</a:t>
                </a:r>
                <a:br>
                  <a:rPr lang="de-DE" sz="1400" dirty="0">
                    <a:solidFill>
                      <a:srgbClr val="3333FF"/>
                    </a:solidFill>
                  </a:rPr>
                </a:br>
                <a:r>
                  <a:rPr lang="de-DE" sz="1400" dirty="0">
                    <a:solidFill>
                      <a:srgbClr val="3333FF"/>
                    </a:solidFill>
                  </a:rPr>
                  <a:t>2018</a:t>
                </a:r>
              </a:p>
            </p:txBody>
          </p:sp>
          <p:sp>
            <p:nvSpPr>
              <p:cNvPr id="30" name="Textfeld 29">
                <a:extLst>
                  <a:ext uri="{FF2B5EF4-FFF2-40B4-BE49-F238E27FC236}">
                    <a16:creationId xmlns:a16="http://schemas.microsoft.com/office/drawing/2014/main" id="{1CA02E7B-65D5-4B22-973F-17B1F35404CA}"/>
                  </a:ext>
                </a:extLst>
              </p:cNvPr>
              <p:cNvSpPr txBox="1"/>
              <p:nvPr/>
            </p:nvSpPr>
            <p:spPr>
              <a:xfrm>
                <a:off x="2431607" y="1978847"/>
                <a:ext cx="534121" cy="246221"/>
              </a:xfrm>
              <a:prstGeom prst="rect">
                <a:avLst/>
              </a:prstGeom>
              <a:noFill/>
            </p:spPr>
            <p:txBody>
              <a:bodyPr wrap="none" rtlCol="0">
                <a:spAutoFit/>
              </a:bodyPr>
              <a:lstStyle/>
              <a:p>
                <a:r>
                  <a:rPr lang="de-DE" sz="1000" dirty="0"/>
                  <a:t>(UBA)</a:t>
                </a:r>
              </a:p>
            </p:txBody>
          </p:sp>
        </p:grpSp>
        <p:cxnSp>
          <p:nvCxnSpPr>
            <p:cNvPr id="40" name="Gerader Verbinder 39">
              <a:extLst>
                <a:ext uri="{FF2B5EF4-FFF2-40B4-BE49-F238E27FC236}">
                  <a16:creationId xmlns:a16="http://schemas.microsoft.com/office/drawing/2014/main" id="{80ED6011-FACB-4EF1-9BF0-49795D2C5953}"/>
                </a:ext>
              </a:extLst>
            </p:cNvPr>
            <p:cNvCxnSpPr/>
            <p:nvPr/>
          </p:nvCxnSpPr>
          <p:spPr bwMode="auto">
            <a:xfrm>
              <a:off x="1278469" y="4993224"/>
              <a:ext cx="795600" cy="0"/>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4" name="Grafik 33">
              <a:extLst>
                <a:ext uri="{FF2B5EF4-FFF2-40B4-BE49-F238E27FC236}">
                  <a16:creationId xmlns:a16="http://schemas.microsoft.com/office/drawing/2014/main" id="{F8B8E2B9-D526-C5EE-4BB9-60EA3513B47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809" r="74077"/>
            <a:stretch>
              <a:fillRect/>
            </a:stretch>
          </p:blipFill>
          <p:spPr>
            <a:xfrm>
              <a:off x="2014800" y="1771292"/>
              <a:ext cx="679281" cy="3948545"/>
            </a:xfrm>
            <a:prstGeom prst="rect">
              <a:avLst/>
            </a:prstGeom>
          </p:spPr>
        </p:pic>
      </p:grpSp>
      <p:grpSp>
        <p:nvGrpSpPr>
          <p:cNvPr id="43" name="Gruppieren 42">
            <a:extLst>
              <a:ext uri="{FF2B5EF4-FFF2-40B4-BE49-F238E27FC236}">
                <a16:creationId xmlns:a16="http://schemas.microsoft.com/office/drawing/2014/main" id="{D348BB13-B047-CE51-5568-62BCDDC27EDC}"/>
              </a:ext>
            </a:extLst>
          </p:cNvPr>
          <p:cNvGrpSpPr/>
          <p:nvPr/>
        </p:nvGrpSpPr>
        <p:grpSpPr>
          <a:xfrm>
            <a:off x="2607518" y="1315460"/>
            <a:ext cx="1592888" cy="4404377"/>
            <a:chOff x="2607518" y="1315460"/>
            <a:chExt cx="1592888" cy="4404377"/>
          </a:xfrm>
        </p:grpSpPr>
        <p:grpSp>
          <p:nvGrpSpPr>
            <p:cNvPr id="5" name="Gruppieren 4">
              <a:extLst>
                <a:ext uri="{FF2B5EF4-FFF2-40B4-BE49-F238E27FC236}">
                  <a16:creationId xmlns:a16="http://schemas.microsoft.com/office/drawing/2014/main" id="{A1A8A50A-8742-4218-B4CF-6A8DC71D0DF9}"/>
                </a:ext>
              </a:extLst>
            </p:cNvPr>
            <p:cNvGrpSpPr/>
            <p:nvPr/>
          </p:nvGrpSpPr>
          <p:grpSpPr>
            <a:xfrm>
              <a:off x="3119662" y="1315460"/>
              <a:ext cx="1080744" cy="909608"/>
              <a:chOff x="3674070" y="1315460"/>
              <a:chExt cx="1080744" cy="909608"/>
            </a:xfrm>
          </p:grpSpPr>
          <p:sp>
            <p:nvSpPr>
              <p:cNvPr id="3" name="Textfeld 2">
                <a:extLst>
                  <a:ext uri="{FF2B5EF4-FFF2-40B4-BE49-F238E27FC236}">
                    <a16:creationId xmlns:a16="http://schemas.microsoft.com/office/drawing/2014/main" id="{30081869-7FB5-489B-A453-AE8B5DFC031F}"/>
                  </a:ext>
                </a:extLst>
              </p:cNvPr>
              <p:cNvSpPr txBox="1"/>
              <p:nvPr/>
            </p:nvSpPr>
            <p:spPr>
              <a:xfrm>
                <a:off x="3674070" y="1315460"/>
                <a:ext cx="1080744" cy="523220"/>
              </a:xfrm>
              <a:prstGeom prst="rect">
                <a:avLst/>
              </a:prstGeom>
              <a:noFill/>
            </p:spPr>
            <p:txBody>
              <a:bodyPr wrap="none" rtlCol="0">
                <a:spAutoFit/>
              </a:bodyPr>
              <a:lstStyle/>
              <a:p>
                <a:pPr algn="ctr"/>
                <a:r>
                  <a:rPr lang="de-DE" sz="1400" dirty="0">
                    <a:solidFill>
                      <a:srgbClr val="3333FF"/>
                    </a:solidFill>
                  </a:rPr>
                  <a:t>U-Schäden</a:t>
                </a:r>
                <a:br>
                  <a:rPr lang="de-DE" sz="1400" dirty="0">
                    <a:solidFill>
                      <a:srgbClr val="3333FF"/>
                    </a:solidFill>
                  </a:rPr>
                </a:br>
                <a:r>
                  <a:rPr lang="de-DE" sz="1400" dirty="0">
                    <a:solidFill>
                      <a:srgbClr val="3333FF"/>
                    </a:solidFill>
                  </a:rPr>
                  <a:t>2022</a:t>
                </a:r>
              </a:p>
            </p:txBody>
          </p:sp>
          <p:sp>
            <p:nvSpPr>
              <p:cNvPr id="31" name="Textfeld 30">
                <a:extLst>
                  <a:ext uri="{FF2B5EF4-FFF2-40B4-BE49-F238E27FC236}">
                    <a16:creationId xmlns:a16="http://schemas.microsoft.com/office/drawing/2014/main" id="{24F08C4B-21BF-4172-802E-EBC22A0707F0}"/>
                  </a:ext>
                </a:extLst>
              </p:cNvPr>
              <p:cNvSpPr txBox="1"/>
              <p:nvPr/>
            </p:nvSpPr>
            <p:spPr>
              <a:xfrm>
                <a:off x="3990492" y="1978847"/>
                <a:ext cx="534121" cy="246221"/>
              </a:xfrm>
              <a:prstGeom prst="rect">
                <a:avLst/>
              </a:prstGeom>
              <a:noFill/>
            </p:spPr>
            <p:txBody>
              <a:bodyPr wrap="none" rtlCol="0">
                <a:spAutoFit/>
              </a:bodyPr>
              <a:lstStyle/>
              <a:p>
                <a:r>
                  <a:rPr lang="de-DE" sz="1000" dirty="0"/>
                  <a:t>(UBA)</a:t>
                </a:r>
              </a:p>
            </p:txBody>
          </p:sp>
        </p:grpSp>
        <p:cxnSp>
          <p:nvCxnSpPr>
            <p:cNvPr id="17" name="Gerader Verbinder 16">
              <a:extLst>
                <a:ext uri="{FF2B5EF4-FFF2-40B4-BE49-F238E27FC236}">
                  <a16:creationId xmlns:a16="http://schemas.microsoft.com/office/drawing/2014/main" id="{FAACE3FC-6B41-3668-AA54-D7808C7A21EC}"/>
                </a:ext>
              </a:extLst>
            </p:cNvPr>
            <p:cNvCxnSpPr/>
            <p:nvPr/>
          </p:nvCxnSpPr>
          <p:spPr bwMode="auto">
            <a:xfrm>
              <a:off x="2607518" y="4512212"/>
              <a:ext cx="795600" cy="0"/>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7" name="Grafik 36">
              <a:extLst>
                <a:ext uri="{FF2B5EF4-FFF2-40B4-BE49-F238E27FC236}">
                  <a16:creationId xmlns:a16="http://schemas.microsoft.com/office/drawing/2014/main" id="{F4CF0E44-1774-2319-F9E0-1C05D953C8B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2303" r="60432"/>
            <a:stretch>
              <a:fillRect/>
            </a:stretch>
          </p:blipFill>
          <p:spPr>
            <a:xfrm>
              <a:off x="3313759" y="1771292"/>
              <a:ext cx="693670" cy="3948545"/>
            </a:xfrm>
            <a:prstGeom prst="rect">
              <a:avLst/>
            </a:prstGeom>
          </p:spPr>
        </p:pic>
      </p:grpSp>
      <p:grpSp>
        <p:nvGrpSpPr>
          <p:cNvPr id="44" name="Gruppieren 43">
            <a:extLst>
              <a:ext uri="{FF2B5EF4-FFF2-40B4-BE49-F238E27FC236}">
                <a16:creationId xmlns:a16="http://schemas.microsoft.com/office/drawing/2014/main" id="{07F3E029-5ECB-5CD4-BBFB-CD309A046F49}"/>
              </a:ext>
            </a:extLst>
          </p:cNvPr>
          <p:cNvGrpSpPr/>
          <p:nvPr/>
        </p:nvGrpSpPr>
        <p:grpSpPr>
          <a:xfrm>
            <a:off x="3921800" y="1315460"/>
            <a:ext cx="1525691" cy="4404377"/>
            <a:chOff x="3921800" y="1315460"/>
            <a:chExt cx="1525691" cy="4404377"/>
          </a:xfrm>
        </p:grpSpPr>
        <p:sp>
          <p:nvSpPr>
            <p:cNvPr id="10" name="Textfeld 9">
              <a:extLst>
                <a:ext uri="{FF2B5EF4-FFF2-40B4-BE49-F238E27FC236}">
                  <a16:creationId xmlns:a16="http://schemas.microsoft.com/office/drawing/2014/main" id="{808632D9-09C4-4DFA-9E1A-3FA9DE3B3069}"/>
                </a:ext>
              </a:extLst>
            </p:cNvPr>
            <p:cNvSpPr txBox="1"/>
            <p:nvPr/>
          </p:nvSpPr>
          <p:spPr>
            <a:xfrm>
              <a:off x="4576740" y="1315460"/>
              <a:ext cx="870751" cy="523220"/>
            </a:xfrm>
            <a:prstGeom prst="rect">
              <a:avLst/>
            </a:prstGeom>
            <a:noFill/>
          </p:spPr>
          <p:txBody>
            <a:bodyPr wrap="none" rtlCol="0">
              <a:spAutoFit/>
            </a:bodyPr>
            <a:lstStyle/>
            <a:p>
              <a:pPr algn="ctr"/>
              <a:r>
                <a:rPr lang="de-DE" sz="1400" dirty="0">
                  <a:solidFill>
                    <a:srgbClr val="3333FF"/>
                  </a:solidFill>
                </a:rPr>
                <a:t>Gesamt-</a:t>
              </a:r>
              <a:br>
                <a:rPr lang="de-DE" sz="1400" dirty="0">
                  <a:solidFill>
                    <a:srgbClr val="3333FF"/>
                  </a:solidFill>
                </a:rPr>
              </a:br>
              <a:r>
                <a:rPr lang="de-DE" sz="1400" dirty="0">
                  <a:solidFill>
                    <a:srgbClr val="3333FF"/>
                  </a:solidFill>
                </a:rPr>
                <a:t>kosten/a</a:t>
              </a:r>
            </a:p>
          </p:txBody>
        </p:sp>
        <p:cxnSp>
          <p:nvCxnSpPr>
            <p:cNvPr id="18" name="Gerader Verbinder 17">
              <a:extLst>
                <a:ext uri="{FF2B5EF4-FFF2-40B4-BE49-F238E27FC236}">
                  <a16:creationId xmlns:a16="http://schemas.microsoft.com/office/drawing/2014/main" id="{30394BE7-6CDF-515B-C7BA-AA6AFDBFFA59}"/>
                </a:ext>
              </a:extLst>
            </p:cNvPr>
            <p:cNvCxnSpPr/>
            <p:nvPr/>
          </p:nvCxnSpPr>
          <p:spPr bwMode="auto">
            <a:xfrm>
              <a:off x="3921800" y="2307174"/>
              <a:ext cx="795600" cy="0"/>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8" name="Grafik 37">
              <a:extLst>
                <a:ext uri="{FF2B5EF4-FFF2-40B4-BE49-F238E27FC236}">
                  <a16:creationId xmlns:a16="http://schemas.microsoft.com/office/drawing/2014/main" id="{5CFBBDB1-83F6-6D7B-45D8-D3D2B2B302A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6409" t="11836" r="46532"/>
            <a:stretch>
              <a:fillRect/>
            </a:stretch>
          </p:blipFill>
          <p:spPr>
            <a:xfrm>
              <a:off x="4643612" y="2238656"/>
              <a:ext cx="674084" cy="3481181"/>
            </a:xfrm>
            <a:prstGeom prst="rect">
              <a:avLst/>
            </a:prstGeom>
          </p:spPr>
        </p:pic>
      </p:grpSp>
      <p:grpSp>
        <p:nvGrpSpPr>
          <p:cNvPr id="49" name="Gruppieren 48">
            <a:extLst>
              <a:ext uri="{FF2B5EF4-FFF2-40B4-BE49-F238E27FC236}">
                <a16:creationId xmlns:a16="http://schemas.microsoft.com/office/drawing/2014/main" id="{30DC1204-0A98-C414-06E2-F98C3A9F7FB5}"/>
              </a:ext>
            </a:extLst>
          </p:cNvPr>
          <p:cNvGrpSpPr/>
          <p:nvPr/>
        </p:nvGrpSpPr>
        <p:grpSpPr>
          <a:xfrm>
            <a:off x="5235002" y="1315460"/>
            <a:ext cx="2225674" cy="4404377"/>
            <a:chOff x="5235002" y="1315460"/>
            <a:chExt cx="2225674" cy="4404377"/>
          </a:xfrm>
        </p:grpSpPr>
        <p:sp>
          <p:nvSpPr>
            <p:cNvPr id="11" name="Textfeld 10">
              <a:extLst>
                <a:ext uri="{FF2B5EF4-FFF2-40B4-BE49-F238E27FC236}">
                  <a16:creationId xmlns:a16="http://schemas.microsoft.com/office/drawing/2014/main" id="{5C193A69-4D08-46BC-8EFF-3D138F678301}"/>
                </a:ext>
              </a:extLst>
            </p:cNvPr>
            <p:cNvSpPr txBox="1"/>
            <p:nvPr/>
          </p:nvSpPr>
          <p:spPr>
            <a:xfrm>
              <a:off x="6320620" y="1315460"/>
              <a:ext cx="1140056" cy="307777"/>
            </a:xfrm>
            <a:prstGeom prst="rect">
              <a:avLst/>
            </a:prstGeom>
            <a:noFill/>
          </p:spPr>
          <p:txBody>
            <a:bodyPr wrap="none" rtlCol="0">
              <a:spAutoFit/>
            </a:bodyPr>
            <a:lstStyle/>
            <a:p>
              <a:pPr algn="ctr"/>
              <a:r>
                <a:rPr lang="de-DE" sz="1400" dirty="0">
                  <a:solidFill>
                    <a:srgbClr val="3333FF"/>
                  </a:solidFill>
                </a:rPr>
                <a:t>Investition/a</a:t>
              </a:r>
            </a:p>
          </p:txBody>
        </p:sp>
        <p:cxnSp>
          <p:nvCxnSpPr>
            <p:cNvPr id="20" name="Gerader Verbinder 19">
              <a:extLst>
                <a:ext uri="{FF2B5EF4-FFF2-40B4-BE49-F238E27FC236}">
                  <a16:creationId xmlns:a16="http://schemas.microsoft.com/office/drawing/2014/main" id="{7C3D0283-CDB4-7757-CC59-F182280B6AEB}"/>
                </a:ext>
              </a:extLst>
            </p:cNvPr>
            <p:cNvCxnSpPr/>
            <p:nvPr/>
          </p:nvCxnSpPr>
          <p:spPr bwMode="auto">
            <a:xfrm>
              <a:off x="5235002" y="2307174"/>
              <a:ext cx="795600" cy="0"/>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9" name="Grafik 38">
              <a:extLst>
                <a:ext uri="{FF2B5EF4-FFF2-40B4-BE49-F238E27FC236}">
                  <a16:creationId xmlns:a16="http://schemas.microsoft.com/office/drawing/2014/main" id="{110170BE-B12B-3CC9-1435-90B35D3F7C5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0610" r="32776"/>
            <a:stretch>
              <a:fillRect/>
            </a:stretch>
          </p:blipFill>
          <p:spPr>
            <a:xfrm>
              <a:off x="5986169" y="1771292"/>
              <a:ext cx="631503" cy="3948545"/>
            </a:xfrm>
            <a:prstGeom prst="rect">
              <a:avLst/>
            </a:prstGeom>
          </p:spPr>
        </p:pic>
        <p:grpSp>
          <p:nvGrpSpPr>
            <p:cNvPr id="48" name="Gruppieren 47">
              <a:extLst>
                <a:ext uri="{FF2B5EF4-FFF2-40B4-BE49-F238E27FC236}">
                  <a16:creationId xmlns:a16="http://schemas.microsoft.com/office/drawing/2014/main" id="{A8352A3A-3EAC-8519-3B50-576C29447C26}"/>
                </a:ext>
              </a:extLst>
            </p:cNvPr>
            <p:cNvGrpSpPr/>
            <p:nvPr/>
          </p:nvGrpSpPr>
          <p:grpSpPr>
            <a:xfrm>
              <a:off x="5671598" y="1555242"/>
              <a:ext cx="1178528" cy="684519"/>
              <a:chOff x="5671598" y="1555242"/>
              <a:chExt cx="1178528" cy="684519"/>
            </a:xfrm>
          </p:grpSpPr>
          <p:sp>
            <p:nvSpPr>
              <p:cNvPr id="14" name="Textfeld 13">
                <a:extLst>
                  <a:ext uri="{FF2B5EF4-FFF2-40B4-BE49-F238E27FC236}">
                    <a16:creationId xmlns:a16="http://schemas.microsoft.com/office/drawing/2014/main" id="{226C1C17-0DF7-DFFF-3A05-1EEEF5E7A6A6}"/>
                  </a:ext>
                </a:extLst>
              </p:cNvPr>
              <p:cNvSpPr txBox="1"/>
              <p:nvPr/>
            </p:nvSpPr>
            <p:spPr>
              <a:xfrm>
                <a:off x="5986169" y="1993540"/>
                <a:ext cx="737702" cy="246221"/>
              </a:xfrm>
              <a:prstGeom prst="rect">
                <a:avLst/>
              </a:prstGeom>
              <a:noFill/>
            </p:spPr>
            <p:txBody>
              <a:bodyPr wrap="none" rtlCol="0">
                <a:spAutoFit/>
              </a:bodyPr>
              <a:lstStyle/>
              <a:p>
                <a:r>
                  <a:rPr lang="de-DE" sz="1000" dirty="0"/>
                  <a:t>(ISE </a:t>
                </a:r>
                <a:r>
                  <a:rPr lang="de-DE" sz="1000" dirty="0" err="1"/>
                  <a:t>e.V</a:t>
                </a:r>
                <a:r>
                  <a:rPr lang="de-DE" sz="1000" dirty="0"/>
                  <a:t>).</a:t>
                </a:r>
              </a:p>
            </p:txBody>
          </p:sp>
          <p:sp>
            <p:nvSpPr>
              <p:cNvPr id="45" name="Textfeld 44">
                <a:extLst>
                  <a:ext uri="{FF2B5EF4-FFF2-40B4-BE49-F238E27FC236}">
                    <a16:creationId xmlns:a16="http://schemas.microsoft.com/office/drawing/2014/main" id="{EDD556D6-29A2-558B-0672-C6F019EAB040}"/>
                  </a:ext>
                </a:extLst>
              </p:cNvPr>
              <p:cNvSpPr txBox="1"/>
              <p:nvPr/>
            </p:nvSpPr>
            <p:spPr>
              <a:xfrm>
                <a:off x="5671598" y="1555242"/>
                <a:ext cx="1178528" cy="307777"/>
              </a:xfrm>
              <a:prstGeom prst="rect">
                <a:avLst/>
              </a:prstGeom>
              <a:noFill/>
            </p:spPr>
            <p:txBody>
              <a:bodyPr wrap="none" rtlCol="0">
                <a:spAutoFit/>
              </a:bodyPr>
              <a:lstStyle/>
              <a:p>
                <a:pPr algn="ctr"/>
                <a:r>
                  <a:rPr lang="de-DE" sz="1400" dirty="0">
                    <a:solidFill>
                      <a:srgbClr val="3333FF"/>
                    </a:solidFill>
                  </a:rPr>
                  <a:t>Erneuerbare</a:t>
                </a:r>
              </a:p>
            </p:txBody>
          </p:sp>
        </p:grpSp>
      </p:grpSp>
      <p:grpSp>
        <p:nvGrpSpPr>
          <p:cNvPr id="51" name="Gruppieren 50">
            <a:extLst>
              <a:ext uri="{FF2B5EF4-FFF2-40B4-BE49-F238E27FC236}">
                <a16:creationId xmlns:a16="http://schemas.microsoft.com/office/drawing/2014/main" id="{566EB4D6-3592-39EF-DE43-4DA92EF3C1C3}"/>
              </a:ext>
            </a:extLst>
          </p:cNvPr>
          <p:cNvGrpSpPr/>
          <p:nvPr/>
        </p:nvGrpSpPr>
        <p:grpSpPr>
          <a:xfrm>
            <a:off x="6571709" y="1563946"/>
            <a:ext cx="1492071" cy="4155891"/>
            <a:chOff x="6571709" y="1563946"/>
            <a:chExt cx="1492071" cy="4155891"/>
          </a:xfrm>
        </p:grpSpPr>
        <p:cxnSp>
          <p:nvCxnSpPr>
            <p:cNvPr id="21" name="Gerader Verbinder 20">
              <a:extLst>
                <a:ext uri="{FF2B5EF4-FFF2-40B4-BE49-F238E27FC236}">
                  <a16:creationId xmlns:a16="http://schemas.microsoft.com/office/drawing/2014/main" id="{E83CF641-5AB9-6E8F-414F-72AA2BCA1747}"/>
                </a:ext>
              </a:extLst>
            </p:cNvPr>
            <p:cNvCxnSpPr/>
            <p:nvPr/>
          </p:nvCxnSpPr>
          <p:spPr bwMode="auto">
            <a:xfrm>
              <a:off x="6571709" y="2816761"/>
              <a:ext cx="795600" cy="0"/>
            </a:xfrm>
            <a:prstGeom prst="line">
              <a:avLst/>
            </a:prstGeom>
            <a:solidFill>
              <a:srgbClr val="FF0000"/>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1" name="Grafik 40">
              <a:extLst>
                <a:ext uri="{FF2B5EF4-FFF2-40B4-BE49-F238E27FC236}">
                  <a16:creationId xmlns:a16="http://schemas.microsoft.com/office/drawing/2014/main" id="{9E1804EA-71A6-B50C-6397-6F14E1286E3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4281" r="18786"/>
            <a:stretch>
              <a:fillRect/>
            </a:stretch>
          </p:blipFill>
          <p:spPr>
            <a:xfrm>
              <a:off x="7304383" y="1771292"/>
              <a:ext cx="662030" cy="3948545"/>
            </a:xfrm>
            <a:prstGeom prst="rect">
              <a:avLst/>
            </a:prstGeom>
          </p:spPr>
        </p:pic>
        <p:grpSp>
          <p:nvGrpSpPr>
            <p:cNvPr id="50" name="Gruppieren 49">
              <a:extLst>
                <a:ext uri="{FF2B5EF4-FFF2-40B4-BE49-F238E27FC236}">
                  <a16:creationId xmlns:a16="http://schemas.microsoft.com/office/drawing/2014/main" id="{C04F1F60-8C8F-87A3-6389-6BC4730BDE2F}"/>
                </a:ext>
              </a:extLst>
            </p:cNvPr>
            <p:cNvGrpSpPr/>
            <p:nvPr/>
          </p:nvGrpSpPr>
          <p:grpSpPr>
            <a:xfrm>
              <a:off x="6973418" y="1563946"/>
              <a:ext cx="1090362" cy="675815"/>
              <a:chOff x="6973418" y="1563946"/>
              <a:chExt cx="1090362" cy="675815"/>
            </a:xfrm>
          </p:grpSpPr>
          <p:sp>
            <p:nvSpPr>
              <p:cNvPr id="15" name="Textfeld 14">
                <a:extLst>
                  <a:ext uri="{FF2B5EF4-FFF2-40B4-BE49-F238E27FC236}">
                    <a16:creationId xmlns:a16="http://schemas.microsoft.com/office/drawing/2014/main" id="{AC33EBCF-F4A4-DBF0-DBAA-2ED732AFB37D}"/>
                  </a:ext>
                </a:extLst>
              </p:cNvPr>
              <p:cNvSpPr txBox="1"/>
              <p:nvPr/>
            </p:nvSpPr>
            <p:spPr>
              <a:xfrm>
                <a:off x="7392345" y="1993540"/>
                <a:ext cx="498855" cy="246221"/>
              </a:xfrm>
              <a:prstGeom prst="rect">
                <a:avLst/>
              </a:prstGeom>
              <a:noFill/>
            </p:spPr>
            <p:txBody>
              <a:bodyPr wrap="none" rtlCol="0">
                <a:spAutoFit/>
              </a:bodyPr>
              <a:lstStyle/>
              <a:p>
                <a:r>
                  <a:rPr lang="de-DE" sz="1000" dirty="0"/>
                  <a:t>(IMK)</a:t>
                </a:r>
              </a:p>
            </p:txBody>
          </p:sp>
          <p:sp>
            <p:nvSpPr>
              <p:cNvPr id="47" name="Textfeld 46">
                <a:extLst>
                  <a:ext uri="{FF2B5EF4-FFF2-40B4-BE49-F238E27FC236}">
                    <a16:creationId xmlns:a16="http://schemas.microsoft.com/office/drawing/2014/main" id="{3AFC94F0-D54A-0899-02A5-9F63719415D2}"/>
                  </a:ext>
                </a:extLst>
              </p:cNvPr>
              <p:cNvSpPr txBox="1"/>
              <p:nvPr/>
            </p:nvSpPr>
            <p:spPr>
              <a:xfrm>
                <a:off x="6973418" y="1563946"/>
                <a:ext cx="1090362" cy="307777"/>
              </a:xfrm>
              <a:prstGeom prst="rect">
                <a:avLst/>
              </a:prstGeom>
              <a:noFill/>
            </p:spPr>
            <p:txBody>
              <a:bodyPr wrap="none" rtlCol="0">
                <a:spAutoFit/>
              </a:bodyPr>
              <a:lstStyle/>
              <a:p>
                <a:pPr algn="ctr"/>
                <a:r>
                  <a:rPr lang="de-DE" sz="1400" dirty="0">
                    <a:solidFill>
                      <a:srgbClr val="3333FF"/>
                    </a:solidFill>
                  </a:rPr>
                  <a:t>Strom-Netz</a:t>
                </a:r>
              </a:p>
            </p:txBody>
          </p:sp>
        </p:grpSp>
      </p:grpSp>
      <p:sp>
        <p:nvSpPr>
          <p:cNvPr id="65" name="Textfeld 64">
            <a:extLst>
              <a:ext uri="{FF2B5EF4-FFF2-40B4-BE49-F238E27FC236}">
                <a16:creationId xmlns:a16="http://schemas.microsoft.com/office/drawing/2014/main" id="{4786910D-37C4-4948-9921-543A33F1059F}"/>
              </a:ext>
            </a:extLst>
          </p:cNvPr>
          <p:cNvSpPr txBox="1"/>
          <p:nvPr/>
        </p:nvSpPr>
        <p:spPr>
          <a:xfrm>
            <a:off x="1288441" y="5141350"/>
            <a:ext cx="2686698" cy="307777"/>
          </a:xfrm>
          <a:prstGeom prst="rect">
            <a:avLst/>
          </a:prstGeom>
          <a:noFill/>
        </p:spPr>
        <p:txBody>
          <a:bodyPr wrap="none" rtlCol="0">
            <a:spAutoFit/>
          </a:bodyPr>
          <a:lstStyle/>
          <a:p>
            <a:pPr algn="ctr"/>
            <a:r>
              <a:rPr lang="de-DE" sz="1400" dirty="0">
                <a:solidFill>
                  <a:srgbClr val="FF0000"/>
                </a:solidFill>
              </a:rPr>
              <a:t>Das Geld ist weg! </a:t>
            </a:r>
            <a:r>
              <a:rPr lang="de-DE" sz="1400" dirty="0">
                <a:solidFill>
                  <a:srgbClr val="FF0000"/>
                </a:solidFill>
                <a:sym typeface="Wingdings" panose="05000000000000000000" pitchFamily="2" charset="2"/>
              </a:rPr>
              <a:t> </a:t>
            </a:r>
            <a:r>
              <a:rPr lang="de-DE" sz="1400" dirty="0">
                <a:solidFill>
                  <a:srgbClr val="FF0000"/>
                </a:solidFill>
              </a:rPr>
              <a:t>Verbrannt!</a:t>
            </a:r>
          </a:p>
        </p:txBody>
      </p:sp>
      <p:sp>
        <p:nvSpPr>
          <p:cNvPr id="64" name="Textfeld 63">
            <a:extLst>
              <a:ext uri="{FF2B5EF4-FFF2-40B4-BE49-F238E27FC236}">
                <a16:creationId xmlns:a16="http://schemas.microsoft.com/office/drawing/2014/main" id="{D39E52DE-7364-47EF-8F51-E36FBEDB190A}"/>
              </a:ext>
            </a:extLst>
          </p:cNvPr>
          <p:cNvSpPr txBox="1"/>
          <p:nvPr/>
        </p:nvSpPr>
        <p:spPr>
          <a:xfrm>
            <a:off x="5885680" y="3290722"/>
            <a:ext cx="2181944" cy="523220"/>
          </a:xfrm>
          <a:prstGeom prst="rect">
            <a:avLst/>
          </a:prstGeom>
          <a:noFill/>
        </p:spPr>
        <p:txBody>
          <a:bodyPr wrap="none" rtlCol="0">
            <a:spAutoFit/>
          </a:bodyPr>
          <a:lstStyle/>
          <a:p>
            <a:pPr algn="ctr"/>
            <a:r>
              <a:rPr lang="de-DE" sz="1400" dirty="0">
                <a:solidFill>
                  <a:srgbClr val="FF0000"/>
                </a:solidFill>
              </a:rPr>
              <a:t>Die Wertschöpfung bleibt</a:t>
            </a:r>
            <a:br>
              <a:rPr lang="de-DE" sz="1400" dirty="0">
                <a:solidFill>
                  <a:srgbClr val="FF0000"/>
                </a:solidFill>
              </a:rPr>
            </a:br>
            <a:r>
              <a:rPr lang="de-DE" sz="1400" dirty="0">
                <a:solidFill>
                  <a:srgbClr val="FF0000"/>
                </a:solidFill>
              </a:rPr>
              <a:t>in den Regionen von D!</a:t>
            </a:r>
          </a:p>
        </p:txBody>
      </p:sp>
      <p:sp>
        <p:nvSpPr>
          <p:cNvPr id="46" name="Textfeld 45">
            <a:extLst>
              <a:ext uri="{FF2B5EF4-FFF2-40B4-BE49-F238E27FC236}">
                <a16:creationId xmlns:a16="http://schemas.microsoft.com/office/drawing/2014/main" id="{A0714B07-37C6-4E16-87B4-AF5D95352190}"/>
              </a:ext>
            </a:extLst>
          </p:cNvPr>
          <p:cNvSpPr txBox="1"/>
          <p:nvPr/>
        </p:nvSpPr>
        <p:spPr>
          <a:xfrm>
            <a:off x="140358" y="2586906"/>
            <a:ext cx="861133" cy="307777"/>
          </a:xfrm>
          <a:prstGeom prst="rect">
            <a:avLst/>
          </a:prstGeom>
          <a:noFill/>
        </p:spPr>
        <p:txBody>
          <a:bodyPr wrap="none" rtlCol="0">
            <a:spAutoFit/>
          </a:bodyPr>
          <a:lstStyle/>
          <a:p>
            <a:pPr algn="ctr"/>
            <a:r>
              <a:rPr lang="de-DE" sz="1400" dirty="0"/>
              <a:t>Mrd. €/a</a:t>
            </a:r>
          </a:p>
        </p:txBody>
      </p:sp>
    </p:spTree>
    <p:extLst>
      <p:ext uri="{BB962C8B-B14F-4D97-AF65-F5344CB8AC3E}">
        <p14:creationId xmlns:p14="http://schemas.microsoft.com/office/powerpoint/2010/main" val="1989421026"/>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1000" fill="hold"/>
                                        <p:tgtEl>
                                          <p:spTgt spid="53"/>
                                        </p:tgtEl>
                                        <p:attrNameLst>
                                          <p:attrName>ppt_x</p:attrName>
                                        </p:attrNameLst>
                                      </p:cBhvr>
                                      <p:tavLst>
                                        <p:tav tm="0">
                                          <p:val>
                                            <p:strVal val="1+#ppt_w/2"/>
                                          </p:val>
                                        </p:tav>
                                        <p:tav tm="100000">
                                          <p:val>
                                            <p:strVal val="#ppt_x"/>
                                          </p:val>
                                        </p:tav>
                                      </p:tavLst>
                                    </p:anim>
                                    <p:anim calcmode="lin" valueType="num">
                                      <p:cBhvr additive="base">
                                        <p:cTn id="8" dur="10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1000" fill="hold"/>
                                        <p:tgtEl>
                                          <p:spTgt spid="42"/>
                                        </p:tgtEl>
                                        <p:attrNameLst>
                                          <p:attrName>ppt_x</p:attrName>
                                        </p:attrNameLst>
                                      </p:cBhvr>
                                      <p:tavLst>
                                        <p:tav tm="0">
                                          <p:val>
                                            <p:strVal val="1+#ppt_w/2"/>
                                          </p:val>
                                        </p:tav>
                                        <p:tav tm="100000">
                                          <p:val>
                                            <p:strVal val="#ppt_x"/>
                                          </p:val>
                                        </p:tav>
                                      </p:tavLst>
                                    </p:anim>
                                    <p:anim calcmode="lin" valueType="num">
                                      <p:cBhvr additive="base">
                                        <p:cTn id="14" dur="10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1+#ppt_w/2"/>
                                          </p:val>
                                        </p:tav>
                                        <p:tav tm="100000">
                                          <p:val>
                                            <p:strVal val="#ppt_x"/>
                                          </p:val>
                                        </p:tav>
                                      </p:tavLst>
                                    </p:anim>
                                    <p:anim calcmode="lin" valueType="num">
                                      <p:cBhvr additive="base">
                                        <p:cTn id="20" dur="10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1000" fill="hold"/>
                                        <p:tgtEl>
                                          <p:spTgt spid="44"/>
                                        </p:tgtEl>
                                        <p:attrNameLst>
                                          <p:attrName>ppt_x</p:attrName>
                                        </p:attrNameLst>
                                      </p:cBhvr>
                                      <p:tavLst>
                                        <p:tav tm="0">
                                          <p:val>
                                            <p:strVal val="1+#ppt_w/2"/>
                                          </p:val>
                                        </p:tav>
                                        <p:tav tm="100000">
                                          <p:val>
                                            <p:strVal val="#ppt_x"/>
                                          </p:val>
                                        </p:tav>
                                      </p:tavLst>
                                    </p:anim>
                                    <p:anim calcmode="lin" valueType="num">
                                      <p:cBhvr additive="base">
                                        <p:cTn id="26" dur="1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1000" fill="hold"/>
                                        <p:tgtEl>
                                          <p:spTgt spid="49"/>
                                        </p:tgtEl>
                                        <p:attrNameLst>
                                          <p:attrName>ppt_x</p:attrName>
                                        </p:attrNameLst>
                                      </p:cBhvr>
                                      <p:tavLst>
                                        <p:tav tm="0">
                                          <p:val>
                                            <p:strVal val="1+#ppt_w/2"/>
                                          </p:val>
                                        </p:tav>
                                        <p:tav tm="100000">
                                          <p:val>
                                            <p:strVal val="#ppt_x"/>
                                          </p:val>
                                        </p:tav>
                                      </p:tavLst>
                                    </p:anim>
                                    <p:anim calcmode="lin" valueType="num">
                                      <p:cBhvr additive="base">
                                        <p:cTn id="32" dur="10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1000" fill="hold"/>
                                        <p:tgtEl>
                                          <p:spTgt spid="51"/>
                                        </p:tgtEl>
                                        <p:attrNameLst>
                                          <p:attrName>ppt_x</p:attrName>
                                        </p:attrNameLst>
                                      </p:cBhvr>
                                      <p:tavLst>
                                        <p:tav tm="0">
                                          <p:val>
                                            <p:strVal val="1+#ppt_w/2"/>
                                          </p:val>
                                        </p:tav>
                                        <p:tav tm="100000">
                                          <p:val>
                                            <p:strVal val="#ppt_x"/>
                                          </p:val>
                                        </p:tav>
                                      </p:tavLst>
                                    </p:anim>
                                    <p:anim calcmode="lin" valueType="num">
                                      <p:cBhvr additive="base">
                                        <p:cTn id="38" dur="1000" fill="hold"/>
                                        <p:tgtEl>
                                          <p:spTgt spid="5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1000" fill="hold"/>
                                        <p:tgtEl>
                                          <p:spTgt spid="52"/>
                                        </p:tgtEl>
                                        <p:attrNameLst>
                                          <p:attrName>ppt_x</p:attrName>
                                        </p:attrNameLst>
                                      </p:cBhvr>
                                      <p:tavLst>
                                        <p:tav tm="0">
                                          <p:val>
                                            <p:strVal val="1+#ppt_w/2"/>
                                          </p:val>
                                        </p:tav>
                                        <p:tav tm="100000">
                                          <p:val>
                                            <p:strVal val="#ppt_x"/>
                                          </p:val>
                                        </p:tav>
                                      </p:tavLst>
                                    </p:anim>
                                    <p:anim calcmode="lin" valueType="num">
                                      <p:cBhvr additive="base">
                                        <p:cTn id="44" dur="10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1000" fill="hold"/>
                                        <p:tgtEl>
                                          <p:spTgt spid="65"/>
                                        </p:tgtEl>
                                        <p:attrNameLst>
                                          <p:attrName>ppt_x</p:attrName>
                                        </p:attrNameLst>
                                      </p:cBhvr>
                                      <p:tavLst>
                                        <p:tav tm="0">
                                          <p:val>
                                            <p:strVal val="0-#ppt_w/2"/>
                                          </p:val>
                                        </p:tav>
                                        <p:tav tm="100000">
                                          <p:val>
                                            <p:strVal val="#ppt_x"/>
                                          </p:val>
                                        </p:tav>
                                      </p:tavLst>
                                    </p:anim>
                                    <p:anim calcmode="lin" valueType="num">
                                      <p:cBhvr additive="base">
                                        <p:cTn id="50" dur="1000" fill="hold"/>
                                        <p:tgtEl>
                                          <p:spTgt spid="6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anim calcmode="lin" valueType="num">
                                      <p:cBhvr additive="base">
                                        <p:cTn id="55" dur="1000" fill="hold"/>
                                        <p:tgtEl>
                                          <p:spTgt spid="64"/>
                                        </p:tgtEl>
                                        <p:attrNameLst>
                                          <p:attrName>ppt_x</p:attrName>
                                        </p:attrNameLst>
                                      </p:cBhvr>
                                      <p:tavLst>
                                        <p:tav tm="0">
                                          <p:val>
                                            <p:strVal val="0-#ppt_w/2"/>
                                          </p:val>
                                        </p:tav>
                                        <p:tav tm="100000">
                                          <p:val>
                                            <p:strVal val="#ppt_x"/>
                                          </p:val>
                                        </p:tav>
                                      </p:tavLst>
                                    </p:anim>
                                    <p:anim calcmode="lin" valueType="num">
                                      <p:cBhvr additive="base">
                                        <p:cTn id="56" dur="1000" fill="hold"/>
                                        <p:tgtEl>
                                          <p:spTgt spid="64"/>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1000" fill="hold"/>
                                        <p:tgtEl>
                                          <p:spTgt spid="7"/>
                                        </p:tgtEl>
                                        <p:attrNameLst>
                                          <p:attrName>ppt_x</p:attrName>
                                        </p:attrNameLst>
                                      </p:cBhvr>
                                      <p:tavLst>
                                        <p:tav tm="0">
                                          <p:val>
                                            <p:strVal val="#ppt_x"/>
                                          </p:val>
                                        </p:tav>
                                        <p:tav tm="100000">
                                          <p:val>
                                            <p:strVal val="#ppt_x"/>
                                          </p:val>
                                        </p:tav>
                                      </p:tavLst>
                                    </p:anim>
                                    <p:anim calcmode="lin" valueType="num">
                                      <p:cBhvr additive="base">
                                        <p:cTn id="6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5"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908A944D-CA6C-4B5D-A57F-A802C76C6FE6}"/>
              </a:ext>
            </a:extLst>
          </p:cNvPr>
          <p:cNvSpPr>
            <a:spLocks noChangeArrowheads="1"/>
          </p:cNvSpPr>
          <p:nvPr/>
        </p:nvSpPr>
        <p:spPr bwMode="auto">
          <a:xfrm>
            <a:off x="1328738" y="84138"/>
            <a:ext cx="7051867" cy="615553"/>
          </a:xfrm>
          <a:prstGeom prst="rect">
            <a:avLst/>
          </a:prstGeom>
          <a:noFill/>
          <a:ln>
            <a:noFill/>
          </a:ln>
          <a:effectLst/>
          <a:extLst>
            <a:ext uri="{909E8E84-426E-40DD-AFC4-6F175D3DCCD1}">
              <a14:hiddenFill xmlns:a14="http://schemas.microsoft.com/office/drawing/2010/main">
                <a:solidFill>
                  <a:srgbClr val="C0E8F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762000">
              <a:defRPr sz="2400">
                <a:solidFill>
                  <a:schemeClr val="tx1"/>
                </a:solidFill>
                <a:latin typeface="Arial" panose="020B0604020202020204" pitchFamily="34" charset="0"/>
              </a:defRPr>
            </a:lvl1pPr>
            <a:lvl2pPr marL="742950" indent="-285750" defTabSz="762000">
              <a:defRPr sz="2400">
                <a:solidFill>
                  <a:schemeClr val="tx1"/>
                </a:solidFill>
                <a:latin typeface="Arial" panose="020B0604020202020204" pitchFamily="34" charset="0"/>
              </a:defRPr>
            </a:lvl2pPr>
            <a:lvl3pPr marL="1143000" indent="-228600" defTabSz="762000">
              <a:defRPr sz="2400">
                <a:solidFill>
                  <a:schemeClr val="tx1"/>
                </a:solidFill>
                <a:latin typeface="Arial" panose="020B0604020202020204" pitchFamily="34" charset="0"/>
              </a:defRPr>
            </a:lvl3pPr>
            <a:lvl4pPr marL="1600200" indent="-228600" defTabSz="762000">
              <a:defRPr sz="2400">
                <a:solidFill>
                  <a:schemeClr val="tx1"/>
                </a:solidFill>
                <a:latin typeface="Arial" panose="020B0604020202020204" pitchFamily="34" charset="0"/>
              </a:defRPr>
            </a:lvl4pPr>
            <a:lvl5pPr marL="2057400" indent="-228600" defTabSz="762000">
              <a:defRPr sz="24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2000" dirty="0">
                <a:solidFill>
                  <a:schemeClr val="bg1"/>
                </a:solidFill>
              </a:rPr>
              <a:t>Grundsätzliche Verfügbarkeit ausreichender Primärenergie (5)</a:t>
            </a:r>
            <a:br>
              <a:rPr lang="de-DE" altLang="de-DE" sz="2000" dirty="0">
                <a:solidFill>
                  <a:schemeClr val="bg1"/>
                </a:solidFill>
              </a:rPr>
            </a:br>
            <a:r>
              <a:rPr lang="de-DE" altLang="de-DE" sz="2000" dirty="0">
                <a:solidFill>
                  <a:schemeClr val="bg1"/>
                </a:solidFill>
              </a:rPr>
              <a:t>Energiebilanz: Primärenergie </a:t>
            </a:r>
            <a:r>
              <a:rPr lang="de-DE" altLang="de-DE" sz="2000" dirty="0">
                <a:solidFill>
                  <a:schemeClr val="bg1"/>
                </a:solidFill>
                <a:sym typeface="Wingdings" panose="05000000000000000000" pitchFamily="2" charset="2"/>
              </a:rPr>
              <a:t></a:t>
            </a:r>
            <a:r>
              <a:rPr lang="de-DE" altLang="de-DE" sz="2000" dirty="0">
                <a:solidFill>
                  <a:schemeClr val="bg1"/>
                </a:solidFill>
              </a:rPr>
              <a:t> Endenergie </a:t>
            </a:r>
            <a:r>
              <a:rPr lang="de-DE" altLang="de-DE" sz="2000" dirty="0">
                <a:solidFill>
                  <a:schemeClr val="bg1"/>
                </a:solidFill>
                <a:sym typeface="Wingdings" panose="05000000000000000000" pitchFamily="2" charset="2"/>
              </a:rPr>
              <a:t> Nutzenergie</a:t>
            </a:r>
            <a:endParaRPr lang="de-DE" altLang="de-DE" sz="2000" dirty="0">
              <a:solidFill>
                <a:schemeClr val="bg1"/>
              </a:solidFill>
            </a:endParaRPr>
          </a:p>
        </p:txBody>
      </p:sp>
      <p:sp>
        <p:nvSpPr>
          <p:cNvPr id="23" name="Text Box 5">
            <a:extLst>
              <a:ext uri="{FF2B5EF4-FFF2-40B4-BE49-F238E27FC236}">
                <a16:creationId xmlns:a16="http://schemas.microsoft.com/office/drawing/2014/main" id="{523C9EEB-EA50-6D09-0375-7EECB7E2614D}"/>
              </a:ext>
            </a:extLst>
          </p:cNvPr>
          <p:cNvSpPr txBox="1">
            <a:spLocks noChangeArrowheads="1"/>
          </p:cNvSpPr>
          <p:nvPr/>
        </p:nvSpPr>
        <p:spPr bwMode="auto">
          <a:xfrm>
            <a:off x="8108980" y="5884454"/>
            <a:ext cx="1757742" cy="18466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r>
              <a:rPr lang="de-DE" altLang="de-DE" sz="1200" u="sng" dirty="0"/>
              <a:t>Quelle</a:t>
            </a:r>
            <a:r>
              <a:rPr lang="de-DE" altLang="de-DE" sz="1200" dirty="0"/>
              <a:t>: AGEB, ISE e.V. </a:t>
            </a:r>
            <a:endParaRPr lang="en-US" altLang="de-DE" sz="1200" dirty="0"/>
          </a:p>
        </p:txBody>
      </p:sp>
      <p:grpSp>
        <p:nvGrpSpPr>
          <p:cNvPr id="8224" name="Gruppieren 8223">
            <a:extLst>
              <a:ext uri="{FF2B5EF4-FFF2-40B4-BE49-F238E27FC236}">
                <a16:creationId xmlns:a16="http://schemas.microsoft.com/office/drawing/2014/main" id="{0682C13D-E71B-F212-3D07-A568D820434D}"/>
              </a:ext>
            </a:extLst>
          </p:cNvPr>
          <p:cNvGrpSpPr/>
          <p:nvPr/>
        </p:nvGrpSpPr>
        <p:grpSpPr>
          <a:xfrm>
            <a:off x="634047" y="3262642"/>
            <a:ext cx="2107021" cy="2477475"/>
            <a:chOff x="690759" y="3156133"/>
            <a:chExt cx="2107021" cy="2477475"/>
          </a:xfrm>
        </p:grpSpPr>
        <p:sp>
          <p:nvSpPr>
            <p:cNvPr id="27" name="Rechteck 26">
              <a:extLst>
                <a:ext uri="{FF2B5EF4-FFF2-40B4-BE49-F238E27FC236}">
                  <a16:creationId xmlns:a16="http://schemas.microsoft.com/office/drawing/2014/main" id="{3B0D18D1-C6B6-3D52-A52E-A7445F8F8991}"/>
                </a:ext>
              </a:extLst>
            </p:cNvPr>
            <p:cNvSpPr/>
            <p:nvPr/>
          </p:nvSpPr>
          <p:spPr bwMode="auto">
            <a:xfrm>
              <a:off x="1440656" y="3156609"/>
              <a:ext cx="1357124" cy="2476999"/>
            </a:xfrm>
            <a:prstGeom prst="rect">
              <a:avLst/>
            </a:prstGeom>
            <a:solidFill>
              <a:schemeClr val="accent2">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22" name="Pfeil: Chevron 8221">
              <a:extLst>
                <a:ext uri="{FF2B5EF4-FFF2-40B4-BE49-F238E27FC236}">
                  <a16:creationId xmlns:a16="http://schemas.microsoft.com/office/drawing/2014/main" id="{0D0D3283-D43E-A1E8-8157-496B29055E6D}"/>
                </a:ext>
              </a:extLst>
            </p:cNvPr>
            <p:cNvSpPr/>
            <p:nvPr/>
          </p:nvSpPr>
          <p:spPr bwMode="auto">
            <a:xfrm>
              <a:off x="690759" y="3156133"/>
              <a:ext cx="1757741" cy="2477475"/>
            </a:xfrm>
            <a:prstGeom prst="chevron">
              <a:avLst>
                <a:gd name="adj" fmla="val 15753"/>
              </a:avLst>
            </a:prstGeom>
            <a:solidFill>
              <a:schemeClr val="accent2">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sp>
        <p:nvSpPr>
          <p:cNvPr id="8231" name="Textfeld 8230">
            <a:extLst>
              <a:ext uri="{FF2B5EF4-FFF2-40B4-BE49-F238E27FC236}">
                <a16:creationId xmlns:a16="http://schemas.microsoft.com/office/drawing/2014/main" id="{8F9C9154-FAB5-EA34-EBBA-EFD50EED5008}"/>
              </a:ext>
            </a:extLst>
          </p:cNvPr>
          <p:cNvSpPr txBox="1"/>
          <p:nvPr/>
        </p:nvSpPr>
        <p:spPr>
          <a:xfrm>
            <a:off x="941683" y="3826101"/>
            <a:ext cx="1813317" cy="1354217"/>
          </a:xfrm>
          <a:prstGeom prst="rect">
            <a:avLst/>
          </a:prstGeom>
          <a:noFill/>
        </p:spPr>
        <p:txBody>
          <a:bodyPr wrap="none" rtlCol="0">
            <a:spAutoFit/>
          </a:bodyPr>
          <a:lstStyle/>
          <a:p>
            <a:r>
              <a:rPr lang="de-DE" sz="1800" b="1" dirty="0">
                <a:solidFill>
                  <a:schemeClr val="bg1"/>
                </a:solidFill>
              </a:rPr>
              <a:t>Primärenergie:</a:t>
            </a:r>
            <a:br>
              <a:rPr lang="de-DE" sz="1600" b="1" dirty="0">
                <a:solidFill>
                  <a:schemeClr val="bg1"/>
                </a:solidFill>
              </a:rPr>
            </a:br>
            <a:r>
              <a:rPr lang="de-DE" sz="1600" dirty="0">
                <a:solidFill>
                  <a:schemeClr val="bg1"/>
                </a:solidFill>
                <a:sym typeface="Wingdings" panose="05000000000000000000" pitchFamily="2" charset="2"/>
              </a:rPr>
              <a:t> Mineralöl</a:t>
            </a:r>
            <a:br>
              <a:rPr lang="de-DE" sz="1600" dirty="0">
                <a:solidFill>
                  <a:schemeClr val="bg1"/>
                </a:solidFill>
                <a:sym typeface="Wingdings" panose="05000000000000000000" pitchFamily="2" charset="2"/>
              </a:rPr>
            </a:br>
            <a:r>
              <a:rPr lang="de-DE" sz="1600" dirty="0">
                <a:solidFill>
                  <a:schemeClr val="bg1"/>
                </a:solidFill>
                <a:sym typeface="Wingdings" panose="05000000000000000000" pitchFamily="2" charset="2"/>
              </a:rPr>
              <a:t> Gas</a:t>
            </a:r>
            <a:br>
              <a:rPr lang="de-DE" sz="1600" dirty="0">
                <a:solidFill>
                  <a:schemeClr val="bg1"/>
                </a:solidFill>
                <a:sym typeface="Wingdings" panose="05000000000000000000" pitchFamily="2" charset="2"/>
              </a:rPr>
            </a:br>
            <a:r>
              <a:rPr lang="de-DE" sz="1600" dirty="0">
                <a:solidFill>
                  <a:schemeClr val="bg1"/>
                </a:solidFill>
                <a:sym typeface="Wingdings" panose="05000000000000000000" pitchFamily="2" charset="2"/>
              </a:rPr>
              <a:t> Kohle</a:t>
            </a:r>
            <a:br>
              <a:rPr lang="de-DE" sz="1600" dirty="0">
                <a:solidFill>
                  <a:schemeClr val="bg1"/>
                </a:solidFill>
                <a:sym typeface="Wingdings" panose="05000000000000000000" pitchFamily="2" charset="2"/>
              </a:rPr>
            </a:br>
            <a:r>
              <a:rPr lang="de-DE" sz="1600" dirty="0">
                <a:solidFill>
                  <a:schemeClr val="bg1"/>
                </a:solidFill>
                <a:sym typeface="Wingdings" panose="05000000000000000000" pitchFamily="2" charset="2"/>
              </a:rPr>
              <a:t> Erneuerbare</a:t>
            </a:r>
            <a:endParaRPr lang="de-DE" sz="1600" dirty="0">
              <a:solidFill>
                <a:schemeClr val="bg1"/>
              </a:solidFill>
            </a:endParaRPr>
          </a:p>
        </p:txBody>
      </p:sp>
      <p:grpSp>
        <p:nvGrpSpPr>
          <p:cNvPr id="6" name="Gruppieren 5">
            <a:extLst>
              <a:ext uri="{FF2B5EF4-FFF2-40B4-BE49-F238E27FC236}">
                <a16:creationId xmlns:a16="http://schemas.microsoft.com/office/drawing/2014/main" id="{48104456-A3FD-9F2C-4AF5-1D6AF1B075AF}"/>
              </a:ext>
            </a:extLst>
          </p:cNvPr>
          <p:cNvGrpSpPr/>
          <p:nvPr/>
        </p:nvGrpSpPr>
        <p:grpSpPr>
          <a:xfrm>
            <a:off x="2499131" y="1028529"/>
            <a:ext cx="3011617" cy="4721113"/>
            <a:chOff x="2499131" y="1028529"/>
            <a:chExt cx="3011617" cy="4721113"/>
          </a:xfrm>
        </p:grpSpPr>
        <p:grpSp>
          <p:nvGrpSpPr>
            <p:cNvPr id="2" name="Gruppieren 1">
              <a:extLst>
                <a:ext uri="{FF2B5EF4-FFF2-40B4-BE49-F238E27FC236}">
                  <a16:creationId xmlns:a16="http://schemas.microsoft.com/office/drawing/2014/main" id="{1E5C2F39-CB60-CDE7-5B26-E7C5E8089988}"/>
                </a:ext>
              </a:extLst>
            </p:cNvPr>
            <p:cNvGrpSpPr/>
            <p:nvPr/>
          </p:nvGrpSpPr>
          <p:grpSpPr>
            <a:xfrm>
              <a:off x="2499131" y="1028529"/>
              <a:ext cx="1956720" cy="2679879"/>
              <a:chOff x="2499131" y="1028529"/>
              <a:chExt cx="1956720" cy="2679879"/>
            </a:xfrm>
          </p:grpSpPr>
          <p:sp>
            <p:nvSpPr>
              <p:cNvPr id="28" name="Pfeil: gebogen 27">
                <a:extLst>
                  <a:ext uri="{FF2B5EF4-FFF2-40B4-BE49-F238E27FC236}">
                    <a16:creationId xmlns:a16="http://schemas.microsoft.com/office/drawing/2014/main" id="{FE01F3F7-2762-D188-5765-D07436467A22}"/>
                  </a:ext>
                </a:extLst>
              </p:cNvPr>
              <p:cNvSpPr/>
              <p:nvPr/>
            </p:nvSpPr>
            <p:spPr bwMode="auto">
              <a:xfrm rot="5400000" flipH="1">
                <a:off x="2640435" y="2435536"/>
                <a:ext cx="1373505" cy="1172240"/>
              </a:xfrm>
              <a:prstGeom prst="bentArrow">
                <a:avLst>
                  <a:gd name="adj1" fmla="val 37874"/>
                  <a:gd name="adj2" fmla="val 36500"/>
                  <a:gd name="adj3" fmla="val 40000"/>
                  <a:gd name="adj4" fmla="val 60407"/>
                </a:avLst>
              </a:prstGeom>
              <a:solidFill>
                <a:schemeClr val="accent2">
                  <a:lumMod val="75000"/>
                </a:schemeClr>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nvGrpSpPr>
              <p:cNvPr id="8226" name="Gruppieren 8225">
                <a:extLst>
                  <a:ext uri="{FF2B5EF4-FFF2-40B4-BE49-F238E27FC236}">
                    <a16:creationId xmlns:a16="http://schemas.microsoft.com/office/drawing/2014/main" id="{44F2782D-60EA-1008-C1F4-3FBD6254D23C}"/>
                  </a:ext>
                </a:extLst>
              </p:cNvPr>
              <p:cNvGrpSpPr/>
              <p:nvPr/>
            </p:nvGrpSpPr>
            <p:grpSpPr>
              <a:xfrm>
                <a:off x="2499131" y="1028529"/>
                <a:ext cx="1956720" cy="1309482"/>
                <a:chOff x="2555843" y="922020"/>
                <a:chExt cx="1956720" cy="1309482"/>
              </a:xfrm>
            </p:grpSpPr>
            <p:sp>
              <p:nvSpPr>
                <p:cNvPr id="8212" name="Rechteck: abgerundete Ecken 8211">
                  <a:extLst>
                    <a:ext uri="{FF2B5EF4-FFF2-40B4-BE49-F238E27FC236}">
                      <a16:creationId xmlns:a16="http://schemas.microsoft.com/office/drawing/2014/main" id="{9CE48AD8-602D-064A-0223-5A766021EFD8}"/>
                    </a:ext>
                  </a:extLst>
                </p:cNvPr>
                <p:cNvSpPr/>
                <p:nvPr/>
              </p:nvSpPr>
              <p:spPr bwMode="auto">
                <a:xfrm>
                  <a:off x="2555843" y="922020"/>
                  <a:ext cx="1956720" cy="1309482"/>
                </a:xfrm>
                <a:prstGeom prst="roundRect">
                  <a:avLst/>
                </a:prstGeom>
                <a:solidFill>
                  <a:schemeClr val="accent2">
                    <a:lumMod val="75000"/>
                  </a:schemeClr>
                </a:solid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13" name="Textfeld 8212">
                  <a:extLst>
                    <a:ext uri="{FF2B5EF4-FFF2-40B4-BE49-F238E27FC236}">
                      <a16:creationId xmlns:a16="http://schemas.microsoft.com/office/drawing/2014/main" id="{3D920236-9845-3A88-0609-8F919F1127A3}"/>
                    </a:ext>
                  </a:extLst>
                </p:cNvPr>
                <p:cNvSpPr txBox="1"/>
                <p:nvPr/>
              </p:nvSpPr>
              <p:spPr>
                <a:xfrm>
                  <a:off x="2706893" y="973982"/>
                  <a:ext cx="1654620" cy="1231106"/>
                </a:xfrm>
                <a:prstGeom prst="rect">
                  <a:avLst/>
                </a:prstGeom>
                <a:noFill/>
              </p:spPr>
              <p:txBody>
                <a:bodyPr wrap="none" rtlCol="0">
                  <a:spAutoFit/>
                </a:bodyPr>
                <a:lstStyle/>
                <a:p>
                  <a:r>
                    <a:rPr lang="de-DE" sz="1600" b="1" dirty="0">
                      <a:solidFill>
                        <a:schemeClr val="bg1"/>
                      </a:solidFill>
                    </a:rPr>
                    <a:t>Umwandlungs-</a:t>
                  </a:r>
                  <a:br>
                    <a:rPr lang="de-DE" sz="1600" b="1" dirty="0">
                      <a:solidFill>
                        <a:schemeClr val="bg1"/>
                      </a:solidFill>
                    </a:rPr>
                  </a:br>
                  <a:r>
                    <a:rPr lang="de-DE" sz="1600" b="1" dirty="0" err="1">
                      <a:solidFill>
                        <a:schemeClr val="bg1"/>
                      </a:solidFill>
                    </a:rPr>
                    <a:t>verluste</a:t>
                  </a:r>
                  <a:r>
                    <a:rPr lang="de-DE" sz="1600" b="1" dirty="0">
                      <a:solidFill>
                        <a:schemeClr val="bg1"/>
                      </a:solidFill>
                    </a:rPr>
                    <a:t> bei:</a:t>
                  </a:r>
                  <a:br>
                    <a:rPr lang="de-DE" sz="1600" b="1" dirty="0">
                      <a:solidFill>
                        <a:schemeClr val="bg1"/>
                      </a:solidFill>
                    </a:rPr>
                  </a:br>
                  <a:r>
                    <a:rPr lang="de-DE" sz="1400" dirty="0">
                      <a:solidFill>
                        <a:schemeClr val="bg1"/>
                      </a:solidFill>
                      <a:sym typeface="Wingdings" panose="05000000000000000000" pitchFamily="2" charset="2"/>
                    </a:rPr>
                    <a:t> Kraftwerken</a:t>
                  </a:r>
                  <a:br>
                    <a:rPr lang="de-DE" sz="1400" dirty="0">
                      <a:solidFill>
                        <a:schemeClr val="bg1"/>
                      </a:solidFill>
                      <a:sym typeface="Wingdings" panose="05000000000000000000" pitchFamily="2" charset="2"/>
                    </a:rPr>
                  </a:br>
                  <a:r>
                    <a:rPr lang="de-DE" sz="1400" dirty="0">
                      <a:solidFill>
                        <a:schemeClr val="bg1"/>
                      </a:solidFill>
                      <a:sym typeface="Wingdings" panose="05000000000000000000" pitchFamily="2" charset="2"/>
                    </a:rPr>
                    <a:t> Raffinerien</a:t>
                  </a:r>
                  <a:br>
                    <a:rPr lang="de-DE" sz="1400" dirty="0">
                      <a:solidFill>
                        <a:schemeClr val="bg1"/>
                      </a:solidFill>
                      <a:sym typeface="Wingdings" panose="05000000000000000000" pitchFamily="2" charset="2"/>
                    </a:rPr>
                  </a:br>
                  <a:r>
                    <a:rPr lang="de-DE" sz="1400" dirty="0">
                      <a:solidFill>
                        <a:schemeClr val="bg1"/>
                      </a:solidFill>
                      <a:sym typeface="Wingdings" panose="05000000000000000000" pitchFamily="2" charset="2"/>
                    </a:rPr>
                    <a:t> etc.</a:t>
                  </a:r>
                  <a:endParaRPr lang="de-DE" sz="1400" dirty="0">
                    <a:solidFill>
                      <a:schemeClr val="bg1"/>
                    </a:solidFill>
                  </a:endParaRPr>
                </a:p>
              </p:txBody>
            </p:sp>
          </p:grpSp>
        </p:grpSp>
        <p:grpSp>
          <p:nvGrpSpPr>
            <p:cNvPr id="5" name="Gruppieren 4">
              <a:extLst>
                <a:ext uri="{FF2B5EF4-FFF2-40B4-BE49-F238E27FC236}">
                  <a16:creationId xmlns:a16="http://schemas.microsoft.com/office/drawing/2014/main" id="{F8C8E7E4-4C74-4B45-916F-DA16A5E3AC74}"/>
                </a:ext>
              </a:extLst>
            </p:cNvPr>
            <p:cNvGrpSpPr/>
            <p:nvPr/>
          </p:nvGrpSpPr>
          <p:grpSpPr>
            <a:xfrm>
              <a:off x="2741066" y="3708410"/>
              <a:ext cx="2769682" cy="2041232"/>
              <a:chOff x="2741066" y="3708410"/>
              <a:chExt cx="2769682" cy="2041232"/>
            </a:xfrm>
          </p:grpSpPr>
          <p:sp>
            <p:nvSpPr>
              <p:cNvPr id="8206" name="Rechteck 8205">
                <a:extLst>
                  <a:ext uri="{FF2B5EF4-FFF2-40B4-BE49-F238E27FC236}">
                    <a16:creationId xmlns:a16="http://schemas.microsoft.com/office/drawing/2014/main" id="{19FAB364-556A-C308-6749-E934B7F04864}"/>
                  </a:ext>
                </a:extLst>
              </p:cNvPr>
              <p:cNvSpPr/>
              <p:nvPr/>
            </p:nvSpPr>
            <p:spPr bwMode="auto">
              <a:xfrm>
                <a:off x="2741066" y="3708410"/>
                <a:ext cx="2769682" cy="2041232"/>
              </a:xfrm>
              <a:prstGeom prst="rect">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4" name="Textfeld 8233">
                <a:extLst>
                  <a:ext uri="{FF2B5EF4-FFF2-40B4-BE49-F238E27FC236}">
                    <a16:creationId xmlns:a16="http://schemas.microsoft.com/office/drawing/2014/main" id="{1E95AAC3-0175-706B-B665-973053C70980}"/>
                  </a:ext>
                </a:extLst>
              </p:cNvPr>
              <p:cNvSpPr txBox="1"/>
              <p:nvPr/>
            </p:nvSpPr>
            <p:spPr>
              <a:xfrm>
                <a:off x="2906736" y="3845786"/>
                <a:ext cx="2574744" cy="1846659"/>
              </a:xfrm>
              <a:prstGeom prst="rect">
                <a:avLst/>
              </a:prstGeom>
              <a:noFill/>
            </p:spPr>
            <p:txBody>
              <a:bodyPr wrap="none" rtlCol="0">
                <a:spAutoFit/>
              </a:bodyPr>
              <a:lstStyle/>
              <a:p>
                <a:r>
                  <a:rPr lang="de-DE" sz="1800" b="1" dirty="0">
                    <a:solidFill>
                      <a:schemeClr val="bg1"/>
                    </a:solidFill>
                  </a:rPr>
                  <a:t>Endenergie-Sektoren</a:t>
                </a:r>
                <a:r>
                  <a:rPr lang="de-DE" sz="1600" b="1" dirty="0">
                    <a:solidFill>
                      <a:schemeClr val="bg1"/>
                    </a:solidFill>
                  </a:rPr>
                  <a:t>:</a:t>
                </a:r>
                <a:br>
                  <a:rPr lang="de-DE" sz="1600" b="1" dirty="0">
                    <a:solidFill>
                      <a:schemeClr val="bg1"/>
                    </a:solidFill>
                  </a:rPr>
                </a:br>
                <a:r>
                  <a:rPr lang="de-DE" sz="1600" dirty="0">
                    <a:solidFill>
                      <a:schemeClr val="bg1"/>
                    </a:solidFill>
                    <a:sym typeface="Wingdings" panose="05000000000000000000" pitchFamily="2" charset="2"/>
                  </a:rPr>
                  <a:t> Industrie</a:t>
                </a:r>
                <a:br>
                  <a:rPr lang="de-DE" sz="1600" dirty="0">
                    <a:solidFill>
                      <a:schemeClr val="bg1"/>
                    </a:solidFill>
                    <a:sym typeface="Wingdings" panose="05000000000000000000" pitchFamily="2" charset="2"/>
                  </a:rPr>
                </a:br>
                <a:r>
                  <a:rPr lang="de-DE" sz="1600" dirty="0">
                    <a:solidFill>
                      <a:schemeClr val="bg1"/>
                    </a:solidFill>
                    <a:sym typeface="Wingdings" panose="05000000000000000000" pitchFamily="2" charset="2"/>
                  </a:rPr>
                  <a:t> Verkehr</a:t>
                </a:r>
                <a:br>
                  <a:rPr lang="de-DE" sz="1600" dirty="0">
                    <a:solidFill>
                      <a:schemeClr val="bg1"/>
                    </a:solidFill>
                    <a:sym typeface="Wingdings" panose="05000000000000000000" pitchFamily="2" charset="2"/>
                  </a:rPr>
                </a:br>
                <a:r>
                  <a:rPr lang="de-DE" sz="1600" dirty="0">
                    <a:solidFill>
                      <a:schemeClr val="bg1"/>
                    </a:solidFill>
                    <a:sym typeface="Wingdings" panose="05000000000000000000" pitchFamily="2" charset="2"/>
                  </a:rPr>
                  <a:t> Haushalte</a:t>
                </a:r>
                <a:br>
                  <a:rPr lang="de-DE" sz="1600" dirty="0">
                    <a:solidFill>
                      <a:schemeClr val="bg1"/>
                    </a:solidFill>
                    <a:sym typeface="Wingdings" panose="05000000000000000000" pitchFamily="2" charset="2"/>
                  </a:rPr>
                </a:br>
                <a:r>
                  <a:rPr lang="de-DE" sz="1600" dirty="0">
                    <a:solidFill>
                      <a:schemeClr val="bg1"/>
                    </a:solidFill>
                    <a:sym typeface="Wingdings" panose="05000000000000000000" pitchFamily="2" charset="2"/>
                  </a:rPr>
                  <a:t> Gewerbe, Handel</a:t>
                </a:r>
                <a:br>
                  <a:rPr lang="de-DE" sz="1600" dirty="0">
                    <a:solidFill>
                      <a:schemeClr val="bg1"/>
                    </a:solidFill>
                    <a:sym typeface="Wingdings" panose="05000000000000000000" pitchFamily="2" charset="2"/>
                  </a:rPr>
                </a:br>
                <a:r>
                  <a:rPr lang="de-DE" sz="1600" dirty="0">
                    <a:solidFill>
                      <a:schemeClr val="bg1"/>
                    </a:solidFill>
                    <a:sym typeface="Wingdings" panose="05000000000000000000" pitchFamily="2" charset="2"/>
                  </a:rPr>
                  <a:t>     Dienstleistungen</a:t>
                </a:r>
                <a:br>
                  <a:rPr lang="de-DE" sz="1600" dirty="0">
                    <a:solidFill>
                      <a:schemeClr val="bg1"/>
                    </a:solidFill>
                    <a:sym typeface="Wingdings" panose="05000000000000000000" pitchFamily="2" charset="2"/>
                  </a:rPr>
                </a:br>
                <a:r>
                  <a:rPr lang="de-DE" sz="1600" dirty="0">
                    <a:solidFill>
                      <a:schemeClr val="bg1"/>
                    </a:solidFill>
                    <a:sym typeface="Wingdings" panose="05000000000000000000" pitchFamily="2" charset="2"/>
                  </a:rPr>
                  <a:t>     (GHD)</a:t>
                </a:r>
                <a:endParaRPr lang="de-DE" sz="1600" dirty="0">
                  <a:solidFill>
                    <a:schemeClr val="bg1"/>
                  </a:solidFill>
                </a:endParaRPr>
              </a:p>
            </p:txBody>
          </p:sp>
        </p:grpSp>
      </p:grpSp>
      <p:grpSp>
        <p:nvGrpSpPr>
          <p:cNvPr id="7" name="Gruppieren 6">
            <a:extLst>
              <a:ext uri="{FF2B5EF4-FFF2-40B4-BE49-F238E27FC236}">
                <a16:creationId xmlns:a16="http://schemas.microsoft.com/office/drawing/2014/main" id="{6C74576E-2C51-6207-6B6D-42F8F8BDF7F1}"/>
              </a:ext>
            </a:extLst>
          </p:cNvPr>
          <p:cNvGrpSpPr/>
          <p:nvPr/>
        </p:nvGrpSpPr>
        <p:grpSpPr>
          <a:xfrm>
            <a:off x="5059680" y="1028529"/>
            <a:ext cx="3840341" cy="5120005"/>
            <a:chOff x="5059680" y="1028529"/>
            <a:chExt cx="3840341" cy="5120005"/>
          </a:xfrm>
        </p:grpSpPr>
        <p:grpSp>
          <p:nvGrpSpPr>
            <p:cNvPr id="3" name="Gruppieren 2">
              <a:extLst>
                <a:ext uri="{FF2B5EF4-FFF2-40B4-BE49-F238E27FC236}">
                  <a16:creationId xmlns:a16="http://schemas.microsoft.com/office/drawing/2014/main" id="{FD30F45B-27D2-AFE5-FBD7-4F672EEDA3D9}"/>
                </a:ext>
              </a:extLst>
            </p:cNvPr>
            <p:cNvGrpSpPr/>
            <p:nvPr/>
          </p:nvGrpSpPr>
          <p:grpSpPr>
            <a:xfrm>
              <a:off x="5059680" y="1028529"/>
              <a:ext cx="2243652" cy="3274694"/>
              <a:chOff x="5059680" y="1028529"/>
              <a:chExt cx="2243652" cy="3274694"/>
            </a:xfrm>
          </p:grpSpPr>
          <p:grpSp>
            <p:nvGrpSpPr>
              <p:cNvPr id="8227" name="Gruppieren 8226">
                <a:extLst>
                  <a:ext uri="{FF2B5EF4-FFF2-40B4-BE49-F238E27FC236}">
                    <a16:creationId xmlns:a16="http://schemas.microsoft.com/office/drawing/2014/main" id="{0CE0003F-D217-5F50-86E0-A33502394FFA}"/>
                  </a:ext>
                </a:extLst>
              </p:cNvPr>
              <p:cNvGrpSpPr/>
              <p:nvPr/>
            </p:nvGrpSpPr>
            <p:grpSpPr>
              <a:xfrm>
                <a:off x="5059680" y="1028529"/>
                <a:ext cx="2243652" cy="1373505"/>
                <a:chOff x="4803743" y="922020"/>
                <a:chExt cx="2243652" cy="1373505"/>
              </a:xfrm>
              <a:solidFill>
                <a:srgbClr val="3333FF"/>
              </a:solidFill>
            </p:grpSpPr>
            <p:sp>
              <p:nvSpPr>
                <p:cNvPr id="8218" name="Rechteck: abgerundete Ecken 8217">
                  <a:extLst>
                    <a:ext uri="{FF2B5EF4-FFF2-40B4-BE49-F238E27FC236}">
                      <a16:creationId xmlns:a16="http://schemas.microsoft.com/office/drawing/2014/main" id="{0E2AAC0E-B59B-72E7-2AB6-35F65021464D}"/>
                    </a:ext>
                  </a:extLst>
                </p:cNvPr>
                <p:cNvSpPr/>
                <p:nvPr/>
              </p:nvSpPr>
              <p:spPr bwMode="auto">
                <a:xfrm>
                  <a:off x="4803743" y="922020"/>
                  <a:ext cx="2243652" cy="1373505"/>
                </a:xfrm>
                <a:prstGeom prst="roundRect">
                  <a:avLst/>
                </a:prstGeom>
                <a:grpFill/>
                <a:ln w="127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20" name="Textfeld 8219">
                  <a:extLst>
                    <a:ext uri="{FF2B5EF4-FFF2-40B4-BE49-F238E27FC236}">
                      <a16:creationId xmlns:a16="http://schemas.microsoft.com/office/drawing/2014/main" id="{D5FAE6AA-B935-3D05-499E-120BEB8CEB3A}"/>
                    </a:ext>
                  </a:extLst>
                </p:cNvPr>
                <p:cNvSpPr txBox="1"/>
                <p:nvPr/>
              </p:nvSpPr>
              <p:spPr>
                <a:xfrm>
                  <a:off x="4954793" y="1088220"/>
                  <a:ext cx="2010487" cy="984885"/>
                </a:xfrm>
                <a:prstGeom prst="rect">
                  <a:avLst/>
                </a:prstGeom>
                <a:grpFill/>
              </p:spPr>
              <p:txBody>
                <a:bodyPr wrap="none" rtlCol="0">
                  <a:spAutoFit/>
                </a:bodyPr>
                <a:lstStyle/>
                <a:p>
                  <a:r>
                    <a:rPr lang="de-DE" sz="1600" b="1" dirty="0">
                      <a:solidFill>
                        <a:schemeClr val="bg1"/>
                      </a:solidFill>
                    </a:rPr>
                    <a:t>Verluste bei:</a:t>
                  </a:r>
                </a:p>
                <a:p>
                  <a:r>
                    <a:rPr lang="de-DE" sz="1400" dirty="0">
                      <a:solidFill>
                        <a:schemeClr val="bg1"/>
                      </a:solidFill>
                      <a:sym typeface="Wingdings" panose="05000000000000000000" pitchFamily="2" charset="2"/>
                    </a:rPr>
                    <a:t> Wärmeerzeugung</a:t>
                  </a:r>
                  <a:br>
                    <a:rPr lang="de-DE" sz="1400" dirty="0">
                      <a:solidFill>
                        <a:schemeClr val="bg1"/>
                      </a:solidFill>
                      <a:sym typeface="Wingdings" panose="05000000000000000000" pitchFamily="2" charset="2"/>
                    </a:rPr>
                  </a:br>
                  <a:r>
                    <a:rPr lang="de-DE" sz="1400" dirty="0">
                      <a:solidFill>
                        <a:schemeClr val="bg1"/>
                      </a:solidFill>
                      <a:sym typeface="Wingdings" panose="05000000000000000000" pitchFamily="2" charset="2"/>
                    </a:rPr>
                    <a:t> </a:t>
                  </a:r>
                  <a:r>
                    <a:rPr lang="de-DE" sz="1400" dirty="0" err="1">
                      <a:solidFill>
                        <a:schemeClr val="bg1"/>
                      </a:solidFill>
                      <a:sym typeface="Wingdings" panose="05000000000000000000" pitchFamily="2" charset="2"/>
                    </a:rPr>
                    <a:t>Verbrennermotoren</a:t>
                  </a:r>
                  <a:br>
                    <a:rPr lang="de-DE" sz="1400" dirty="0">
                      <a:solidFill>
                        <a:schemeClr val="bg1"/>
                      </a:solidFill>
                      <a:sym typeface="Wingdings" panose="05000000000000000000" pitchFamily="2" charset="2"/>
                    </a:rPr>
                  </a:br>
                  <a:r>
                    <a:rPr lang="de-DE" sz="1400" dirty="0">
                      <a:solidFill>
                        <a:schemeClr val="bg1"/>
                      </a:solidFill>
                      <a:sym typeface="Wingdings" panose="05000000000000000000" pitchFamily="2" charset="2"/>
                    </a:rPr>
                    <a:t> etc.</a:t>
                  </a:r>
                  <a:endParaRPr lang="de-DE" sz="1400" dirty="0">
                    <a:solidFill>
                      <a:schemeClr val="bg1"/>
                    </a:solidFill>
                  </a:endParaRPr>
                </a:p>
              </p:txBody>
            </p:sp>
          </p:grpSp>
          <p:sp>
            <p:nvSpPr>
              <p:cNvPr id="8229" name="Pfeil: gebogen 8228">
                <a:extLst>
                  <a:ext uri="{FF2B5EF4-FFF2-40B4-BE49-F238E27FC236}">
                    <a16:creationId xmlns:a16="http://schemas.microsoft.com/office/drawing/2014/main" id="{82C57BD2-CA00-2114-555C-EECE53663D5F}"/>
                  </a:ext>
                </a:extLst>
              </p:cNvPr>
              <p:cNvSpPr/>
              <p:nvPr/>
            </p:nvSpPr>
            <p:spPr bwMode="auto">
              <a:xfrm rot="5400000" flipH="1">
                <a:off x="5141511" y="2761746"/>
                <a:ext cx="1910714" cy="1172240"/>
              </a:xfrm>
              <a:prstGeom prst="bentArrow">
                <a:avLst>
                  <a:gd name="adj1" fmla="val 50875"/>
                  <a:gd name="adj2" fmla="val 43000"/>
                  <a:gd name="adj3" fmla="val 41219"/>
                  <a:gd name="adj4" fmla="val 59107"/>
                </a:avLst>
              </a:prstGeom>
              <a:solidFill>
                <a:srgbClr val="3333FF"/>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grpSp>
        <p:grpSp>
          <p:nvGrpSpPr>
            <p:cNvPr id="4" name="Gruppieren 3">
              <a:extLst>
                <a:ext uri="{FF2B5EF4-FFF2-40B4-BE49-F238E27FC236}">
                  <a16:creationId xmlns:a16="http://schemas.microsoft.com/office/drawing/2014/main" id="{F17E8D04-4D08-C905-C74E-3F595731F9AF}"/>
                </a:ext>
              </a:extLst>
            </p:cNvPr>
            <p:cNvGrpSpPr/>
            <p:nvPr/>
          </p:nvGrpSpPr>
          <p:grpSpPr>
            <a:xfrm>
              <a:off x="5511303" y="3881957"/>
              <a:ext cx="3388718" cy="2266577"/>
              <a:chOff x="5511303" y="3881957"/>
              <a:chExt cx="3388718" cy="2266577"/>
            </a:xfrm>
          </p:grpSpPr>
          <p:sp>
            <p:nvSpPr>
              <p:cNvPr id="8210" name="Pfeil: nach rechts 8209">
                <a:extLst>
                  <a:ext uri="{FF2B5EF4-FFF2-40B4-BE49-F238E27FC236}">
                    <a16:creationId xmlns:a16="http://schemas.microsoft.com/office/drawing/2014/main" id="{AE747047-C031-95D4-16AB-1EB77ACF75CD}"/>
                  </a:ext>
                </a:extLst>
              </p:cNvPr>
              <p:cNvSpPr/>
              <p:nvPr/>
            </p:nvSpPr>
            <p:spPr bwMode="auto">
              <a:xfrm>
                <a:off x="5511303" y="3881957"/>
                <a:ext cx="3388718" cy="2266577"/>
              </a:xfrm>
              <a:prstGeom prst="rightArrow">
                <a:avLst>
                  <a:gd name="adj1" fmla="val 64641"/>
                  <a:gd name="adj2" fmla="val 57319"/>
                </a:avLst>
              </a:prstGeom>
              <a:solidFill>
                <a:srgbClr val="00B0F0"/>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Char char="•"/>
                  <a:tabLst/>
                </a:pPr>
                <a:endParaRPr kumimoji="0" lang="de-DE" sz="2400" b="0" i="0" u="none" strike="noStrike" cap="none" normalizeH="0" baseline="0">
                  <a:ln>
                    <a:noFill/>
                  </a:ln>
                  <a:solidFill>
                    <a:schemeClr val="tx1"/>
                  </a:solidFill>
                  <a:effectLst/>
                  <a:latin typeface="Arial" charset="0"/>
                </a:endParaRPr>
              </a:p>
            </p:txBody>
          </p:sp>
          <p:sp>
            <p:nvSpPr>
              <p:cNvPr id="8237" name="Textfeld 8236">
                <a:extLst>
                  <a:ext uri="{FF2B5EF4-FFF2-40B4-BE49-F238E27FC236}">
                    <a16:creationId xmlns:a16="http://schemas.microsoft.com/office/drawing/2014/main" id="{F88F72F2-B0F1-0BBD-6D2F-923D9B6372A9}"/>
                  </a:ext>
                </a:extLst>
              </p:cNvPr>
              <p:cNvSpPr txBox="1"/>
              <p:nvPr/>
            </p:nvSpPr>
            <p:spPr>
              <a:xfrm>
                <a:off x="5771978" y="4232262"/>
                <a:ext cx="2521844" cy="1508105"/>
              </a:xfrm>
              <a:prstGeom prst="rect">
                <a:avLst/>
              </a:prstGeom>
              <a:noFill/>
            </p:spPr>
            <p:txBody>
              <a:bodyPr wrap="none" rtlCol="0">
                <a:spAutoFit/>
              </a:bodyPr>
              <a:lstStyle/>
              <a:p>
                <a:r>
                  <a:rPr lang="de-DE" sz="2800" b="1" dirty="0">
                    <a:solidFill>
                      <a:schemeClr val="bg1"/>
                    </a:solidFill>
                  </a:rPr>
                  <a:t>Nutz-Energie:</a:t>
                </a:r>
                <a:br>
                  <a:rPr lang="de-DE" sz="2800" b="1" dirty="0">
                    <a:solidFill>
                      <a:schemeClr val="bg1"/>
                    </a:solidFill>
                  </a:rPr>
                </a:br>
                <a:r>
                  <a:rPr lang="de-DE" sz="1600" dirty="0">
                    <a:solidFill>
                      <a:schemeClr val="bg1"/>
                    </a:solidFill>
                    <a:sym typeface="Wingdings" panose="05000000000000000000" pitchFamily="2" charset="2"/>
                  </a:rPr>
                  <a:t> </a:t>
                </a:r>
                <a:r>
                  <a:rPr lang="de-DE" sz="1600" dirty="0">
                    <a:solidFill>
                      <a:schemeClr val="bg1"/>
                    </a:solidFill>
                  </a:rPr>
                  <a:t>Wäme, Kälte</a:t>
                </a:r>
                <a:br>
                  <a:rPr lang="de-DE" sz="1600" dirty="0">
                    <a:solidFill>
                      <a:schemeClr val="bg1"/>
                    </a:solidFill>
                  </a:rPr>
                </a:br>
                <a:r>
                  <a:rPr lang="de-DE" sz="1600" dirty="0">
                    <a:solidFill>
                      <a:schemeClr val="bg1"/>
                    </a:solidFill>
                    <a:sym typeface="Wingdings" panose="05000000000000000000" pitchFamily="2" charset="2"/>
                  </a:rPr>
                  <a:t> </a:t>
                </a:r>
                <a:r>
                  <a:rPr lang="de-DE" sz="1600" dirty="0">
                    <a:solidFill>
                      <a:schemeClr val="bg1"/>
                    </a:solidFill>
                  </a:rPr>
                  <a:t>Antriebsenergie</a:t>
                </a:r>
                <a:br>
                  <a:rPr lang="de-DE" sz="1600" dirty="0">
                    <a:solidFill>
                      <a:schemeClr val="bg1"/>
                    </a:solidFill>
                  </a:rPr>
                </a:br>
                <a:r>
                  <a:rPr lang="de-DE" sz="1600" dirty="0">
                    <a:solidFill>
                      <a:schemeClr val="bg1"/>
                    </a:solidFill>
                    <a:sym typeface="Wingdings" panose="05000000000000000000" pitchFamily="2" charset="2"/>
                  </a:rPr>
                  <a:t> </a:t>
                </a:r>
                <a:r>
                  <a:rPr lang="de-DE" sz="1600" dirty="0">
                    <a:solidFill>
                      <a:schemeClr val="bg1"/>
                    </a:solidFill>
                  </a:rPr>
                  <a:t>Licht</a:t>
                </a:r>
                <a:br>
                  <a:rPr lang="de-DE" sz="1600" dirty="0">
                    <a:solidFill>
                      <a:schemeClr val="bg1"/>
                    </a:solidFill>
                  </a:rPr>
                </a:br>
                <a:r>
                  <a:rPr lang="de-DE" sz="1600" dirty="0">
                    <a:solidFill>
                      <a:schemeClr val="bg1"/>
                    </a:solidFill>
                    <a:sym typeface="Wingdings" panose="05000000000000000000" pitchFamily="2" charset="2"/>
                  </a:rPr>
                  <a:t> etc.</a:t>
                </a:r>
                <a:endParaRPr lang="de-DE" sz="1600" dirty="0">
                  <a:solidFill>
                    <a:schemeClr val="bg1"/>
                  </a:solidFill>
                </a:endParaRPr>
              </a:p>
            </p:txBody>
          </p:sp>
        </p:grpSp>
      </p:grpSp>
      <p:sp>
        <p:nvSpPr>
          <p:cNvPr id="25" name="Rectangle 4">
            <a:extLst>
              <a:ext uri="{FF2B5EF4-FFF2-40B4-BE49-F238E27FC236}">
                <a16:creationId xmlns:a16="http://schemas.microsoft.com/office/drawing/2014/main" id="{DFE62F45-AD7A-4272-AC8D-DD0517C4A211}"/>
              </a:ext>
            </a:extLst>
          </p:cNvPr>
          <p:cNvSpPr>
            <a:spLocks noChangeArrowheads="1"/>
          </p:cNvSpPr>
          <p:nvPr/>
        </p:nvSpPr>
        <p:spPr bwMode="auto">
          <a:xfrm>
            <a:off x="-361512" y="6069120"/>
            <a:ext cx="9906000" cy="40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3124" tIns="63124" rIns="63124" bIns="63124">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r>
              <a:rPr lang="de-DE" altLang="de-DE" sz="1800" dirty="0">
                <a:solidFill>
                  <a:srgbClr val="00B050"/>
                </a:solidFill>
              </a:rPr>
              <a:t> Die Verluste sind durch Technologieoffenheit zu minimieren!</a:t>
            </a:r>
          </a:p>
        </p:txBody>
      </p:sp>
    </p:spTree>
    <p:extLst>
      <p:ext uri="{BB962C8B-B14F-4D97-AF65-F5344CB8AC3E}">
        <p14:creationId xmlns:p14="http://schemas.microsoft.com/office/powerpoint/2010/main" val="3897421638"/>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pg_blau_basisversion">
  <a:themeElements>
    <a:clrScheme name="">
      <a:dk1>
        <a:srgbClr val="000000"/>
      </a:dk1>
      <a:lt1>
        <a:srgbClr val="FFFFFF"/>
      </a:lt1>
      <a:dk2>
        <a:srgbClr val="FFFFFF"/>
      </a:dk2>
      <a:lt2>
        <a:srgbClr val="808080"/>
      </a:lt2>
      <a:accent1>
        <a:srgbClr val="B2B2B2"/>
      </a:accent1>
      <a:accent2>
        <a:srgbClr val="3333CC"/>
      </a:accent2>
      <a:accent3>
        <a:srgbClr val="FFFFFF"/>
      </a:accent3>
      <a:accent4>
        <a:srgbClr val="000000"/>
      </a:accent4>
      <a:accent5>
        <a:srgbClr val="D5D5D5"/>
      </a:accent5>
      <a:accent6>
        <a:srgbClr val="2D2DB9"/>
      </a:accent6>
      <a:hlink>
        <a:srgbClr val="0000CC"/>
      </a:hlink>
      <a:folHlink>
        <a:srgbClr val="000099"/>
      </a:folHlink>
    </a:clrScheme>
    <a:fontScheme name="pg_blau_basisvers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0000"/>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GB" sz="2400" b="0" i="0" u="none" strike="noStrike" cap="none" normalizeH="0" baseline="0" smtClean="0">
            <a:ln>
              <a:noFill/>
            </a:ln>
            <a:solidFill>
              <a:schemeClr val="tx1"/>
            </a:solidFill>
            <a:effectLst/>
            <a:latin typeface="Arial" charset="0"/>
          </a:defRPr>
        </a:defPPr>
      </a:lstStyle>
    </a:lnDef>
  </a:objectDefaults>
  <a:extraClrSchemeLst>
    <a:extraClrScheme>
      <a:clrScheme name="pg_blau_basisvers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g_blau_basisvers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g_blau_basisvers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g_blau_basisvers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g_blau_basisvers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g_blau_basisvers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g_blau_basisversion 8">
        <a:dk1>
          <a:srgbClr val="000000"/>
        </a:dk1>
        <a:lt1>
          <a:srgbClr val="FFFFFF"/>
        </a:lt1>
        <a:dk2>
          <a:srgbClr val="000000"/>
        </a:dk2>
        <a:lt2>
          <a:srgbClr val="808080"/>
        </a:lt2>
        <a:accent1>
          <a:srgbClr val="99FF33"/>
        </a:accent1>
        <a:accent2>
          <a:srgbClr val="3333CC"/>
        </a:accent2>
        <a:accent3>
          <a:srgbClr val="FFFFFF"/>
        </a:accent3>
        <a:accent4>
          <a:srgbClr val="000000"/>
        </a:accent4>
        <a:accent5>
          <a:srgbClr val="CAFFAD"/>
        </a:accent5>
        <a:accent6>
          <a:srgbClr val="2D2DB9"/>
        </a:accent6>
        <a:hlink>
          <a:srgbClr val="0000CC"/>
        </a:hlink>
        <a:folHlink>
          <a:srgbClr val="99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Settings\janke00s\Application Data\Microsoft\Templates\PG Folienvorlagen\pg_blau_basisversion.pot</Template>
  <TotalTime>0</TotalTime>
  <Words>9127</Words>
  <Application>Microsoft Office PowerPoint</Application>
  <PresentationFormat>A4-Papier (210 x 297 mm)</PresentationFormat>
  <Paragraphs>1282</Paragraphs>
  <Slides>72</Slides>
  <Notes>71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72</vt:i4>
      </vt:variant>
    </vt:vector>
  </HeadingPairs>
  <TitlesOfParts>
    <vt:vector size="81" baseType="lpstr">
      <vt:lpstr>Microsoft YaHei</vt:lpstr>
      <vt:lpstr>Arial</vt:lpstr>
      <vt:lpstr>Arial Rounded MT Bold</vt:lpstr>
      <vt:lpstr>Avenir Next Regular</vt:lpstr>
      <vt:lpstr>Calibri</vt:lpstr>
      <vt:lpstr>Courier New</vt:lpstr>
      <vt:lpstr>Symbol</vt:lpstr>
      <vt:lpstr>Wingdings</vt:lpstr>
      <vt:lpstr>pg_blau_basisversion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Siemens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janke00s</dc:creator>
  <cp:lastModifiedBy>Wolfgang Thiel</cp:lastModifiedBy>
  <cp:revision>3535</cp:revision>
  <cp:lastPrinted>2024-04-10T06:27:21Z</cp:lastPrinted>
  <dcterms:created xsi:type="dcterms:W3CDTF">2003-01-24T08:17:53Z</dcterms:created>
  <dcterms:modified xsi:type="dcterms:W3CDTF">2026-06-18T15:49:30Z</dcterms:modified>
</cp:coreProperties>
</file>